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5"/>
    <p:sldMasterId id="214748367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y="6858000" cx="12192000"/>
  <p:notesSz cx="6858000" cy="9144000"/>
  <p:embeddedFontLst>
    <p:embeddedFont>
      <p:font typeface="Tahoma"/>
      <p:regular r:id="rId37"/>
      <p:bold r:id="rId38"/>
    </p:embeddedFont>
    <p:embeddedFont>
      <p:font typeface="Century Gothic"/>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C306130-6846-4D3F-BDAB-AA88F0DE5855}">
  <a:tblStyle styleId="{0C306130-6846-4D3F-BDAB-AA88F0DE5855}"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enturyGothic-bold.fntdata"/><Relationship Id="rId20" Type="http://schemas.openxmlformats.org/officeDocument/2006/relationships/slide" Target="slides/slide13.xml"/><Relationship Id="rId42" Type="http://schemas.openxmlformats.org/officeDocument/2006/relationships/font" Target="fonts/CenturyGothic-boldItalic.fntdata"/><Relationship Id="rId41" Type="http://schemas.openxmlformats.org/officeDocument/2006/relationships/font" Target="fonts/CenturyGothic-italic.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Tahoma-regular.fntdata"/><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font" Target="fonts/CenturyGothic-regular.fntdata"/><Relationship Id="rId16" Type="http://schemas.openxmlformats.org/officeDocument/2006/relationships/slide" Target="slides/slide9.xml"/><Relationship Id="rId38" Type="http://schemas.openxmlformats.org/officeDocument/2006/relationships/font" Target="fonts/Tahoma-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36" name="Google Shape;336;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Daybook masks allow you to specify a selection of daybooks and daybook groups that you want to</a:t>
            </a:r>
            <a:r>
              <a:rPr lang="en-US"/>
              <a:t> </a:t>
            </a:r>
            <a:r>
              <a:rPr lang="en-US">
                <a:latin typeface="Century Gothic"/>
                <a:ea typeface="Century Gothic"/>
                <a:cs typeface="Century Gothic"/>
                <a:sym typeface="Century Gothic"/>
              </a:rPr>
              <a:t>lock at GL period closing. To apply a daybook mask to a GL period for the current entity or a</a:t>
            </a:r>
            <a:r>
              <a:rPr lang="en-US"/>
              <a:t> </a:t>
            </a:r>
            <a:r>
              <a:rPr lang="en-US">
                <a:latin typeface="Century Gothic"/>
                <a:ea typeface="Century Gothic"/>
                <a:cs typeface="Century Gothic"/>
                <a:sym typeface="Century Gothic"/>
              </a:rPr>
              <a:t>group of entities, use Entity G</a:t>
            </a:r>
            <a:r>
              <a:rPr lang="en-US">
                <a:latin typeface="Century Gothic"/>
                <a:ea typeface="Century Gothic"/>
                <a:cs typeface="Century Gothic"/>
                <a:sym typeface="Century Gothic"/>
              </a:rPr>
              <a:t>L Periods.</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Daybook masks introduce a greater level of granularity to the closing process by enabling you to</a:t>
            </a:r>
            <a:r>
              <a:rPr lang="en-US"/>
              <a:t> </a:t>
            </a:r>
            <a:r>
              <a:rPr lang="en-US">
                <a:latin typeface="Century Gothic"/>
                <a:ea typeface="Century Gothic"/>
                <a:cs typeface="Century Gothic"/>
                <a:sym typeface="Century Gothic"/>
              </a:rPr>
              <a:t>build separate daybook masks for each stage of your closing process. You can also use daybook</a:t>
            </a:r>
            <a:r>
              <a:rPr lang="en-US"/>
              <a:t> </a:t>
            </a:r>
            <a:r>
              <a:rPr lang="en-US">
                <a:latin typeface="Century Gothic"/>
                <a:ea typeface="Century Gothic"/>
                <a:cs typeface="Century Gothic"/>
                <a:sym typeface="Century Gothic"/>
              </a:rPr>
              <a:t>masks to prevent postings to particular accounting layers such as the US GAAP layer and local</a:t>
            </a:r>
            <a:r>
              <a:rPr lang="en-US"/>
              <a:t> </a:t>
            </a:r>
            <a:r>
              <a:rPr lang="en-US">
                <a:latin typeface="Century Gothic"/>
                <a:ea typeface="Century Gothic"/>
                <a:cs typeface="Century Gothic"/>
                <a:sym typeface="Century Gothic"/>
              </a:rPr>
              <a:t>GAAP layers.</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To lock one or more daybooks for a GL period, you must:</a:t>
            </a:r>
            <a:endParaRPr>
              <a:latin typeface="Century Gothic"/>
              <a:ea typeface="Century Gothic"/>
              <a:cs typeface="Century Gothic"/>
              <a:sym typeface="Century Gothic"/>
            </a:endParaRPr>
          </a:p>
          <a:p>
            <a:pPr indent="-317500" lvl="0" marL="457200" marR="0" rtl="0" algn="l">
              <a:lnSpc>
                <a:spcPct val="100000"/>
              </a:lnSpc>
              <a:spcBef>
                <a:spcPts val="360"/>
              </a:spcBef>
              <a:spcAft>
                <a:spcPts val="0"/>
              </a:spcAft>
              <a:buSzPts val="1400"/>
              <a:buFont typeface="Century Gothic"/>
              <a:buAutoNum type="arabicPeriod"/>
            </a:pPr>
            <a:r>
              <a:rPr lang="en-US">
                <a:latin typeface="Century Gothic"/>
                <a:ea typeface="Century Gothic"/>
                <a:cs typeface="Century Gothic"/>
                <a:sym typeface="Century Gothic"/>
              </a:rPr>
              <a:t>Decide the order in which to apply the daybook masks, and draw up a suitable timetable.</a:t>
            </a:r>
            <a:endParaRPr>
              <a:latin typeface="Century Gothic"/>
              <a:ea typeface="Century Gothic"/>
              <a:cs typeface="Century Gothic"/>
              <a:sym typeface="Century Gothic"/>
            </a:endParaRPr>
          </a:p>
          <a:p>
            <a:pPr indent="-317500" lvl="0" marL="457200" marR="0" rtl="0" algn="l">
              <a:lnSpc>
                <a:spcPct val="100000"/>
              </a:lnSpc>
              <a:spcBef>
                <a:spcPts val="0"/>
              </a:spcBef>
              <a:spcAft>
                <a:spcPts val="0"/>
              </a:spcAft>
              <a:buSzPts val="1400"/>
              <a:buFont typeface="Century Gothic"/>
              <a:buAutoNum type="arabicPeriod"/>
            </a:pPr>
            <a:r>
              <a:rPr lang="en-US">
                <a:latin typeface="Century Gothic"/>
                <a:ea typeface="Century Gothic"/>
                <a:cs typeface="Century Gothic"/>
                <a:sym typeface="Century Gothic"/>
              </a:rPr>
              <a:t>Create the daybook mask or masks.</a:t>
            </a:r>
            <a:endParaRPr>
              <a:latin typeface="Century Gothic"/>
              <a:ea typeface="Century Gothic"/>
              <a:cs typeface="Century Gothic"/>
              <a:sym typeface="Century Gothic"/>
            </a:endParaRPr>
          </a:p>
          <a:p>
            <a:pPr indent="-317500" lvl="0" marL="457200" marR="0" rtl="0" algn="l">
              <a:lnSpc>
                <a:spcPct val="100000"/>
              </a:lnSpc>
              <a:spcBef>
                <a:spcPts val="0"/>
              </a:spcBef>
              <a:spcAft>
                <a:spcPts val="0"/>
              </a:spcAft>
              <a:buSzPts val="1400"/>
              <a:buFont typeface="Century Gothic"/>
              <a:buAutoNum type="arabicPeriod"/>
            </a:pPr>
            <a:r>
              <a:rPr lang="en-US">
                <a:latin typeface="Century Gothic"/>
                <a:ea typeface="Century Gothic"/>
                <a:cs typeface="Century Gothic"/>
                <a:sym typeface="Century Gothic"/>
              </a:rPr>
              <a:t>Apply the mask or masks to the GL period.</a:t>
            </a:r>
            <a:endParaRPr>
              <a:latin typeface="Century Gothic"/>
              <a:ea typeface="Century Gothic"/>
              <a:cs typeface="Century Gothic"/>
              <a:sym typeface="Century Gothic"/>
            </a:endParaRPr>
          </a:p>
          <a:p>
            <a:pPr indent="457200" lvl="0" marL="0" marR="0" rtl="0" algn="l">
              <a:lnSpc>
                <a:spcPct val="10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To create a daybook mask, use Daybook Masks. The contents of both the</a:t>
            </a:r>
            <a:r>
              <a:rPr lang="en-US"/>
              <a:t> </a:t>
            </a:r>
            <a:r>
              <a:rPr lang="en-US">
                <a:latin typeface="Century Gothic"/>
                <a:ea typeface="Century Gothic"/>
                <a:cs typeface="Century Gothic"/>
                <a:sym typeface="Century Gothic"/>
              </a:rPr>
              <a:t>Daybook Group and Daybook grids are included in the mask. You must include at least one</a:t>
            </a:r>
            <a:r>
              <a:rPr lang="en-US"/>
              <a:t> </a:t>
            </a:r>
            <a:r>
              <a:rPr lang="en-US">
                <a:latin typeface="Century Gothic"/>
                <a:ea typeface="Century Gothic"/>
                <a:cs typeface="Century Gothic"/>
                <a:sym typeface="Century Gothic"/>
              </a:rPr>
              <a:t>daybook or daybook group in the daybook mask to save an active daybook mask. You can only</a:t>
            </a:r>
            <a:r>
              <a:rPr lang="en-US"/>
              <a:t> </a:t>
            </a:r>
            <a:r>
              <a:rPr lang="en-US">
                <a:latin typeface="Century Gothic"/>
                <a:ea typeface="Century Gothic"/>
                <a:cs typeface="Century Gothic"/>
                <a:sym typeface="Century Gothic"/>
              </a:rPr>
              <a:t>select daybooks or daybook groups that belong to the shared set displayed in the Shared Set field.</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Daybook masks cannot include </a:t>
            </a:r>
            <a:r>
              <a:rPr lang="en-US"/>
              <a:t>P</a:t>
            </a:r>
            <a:r>
              <a:rPr lang="en-US">
                <a:latin typeface="Century Gothic"/>
                <a:ea typeface="Century Gothic"/>
                <a:cs typeface="Century Gothic"/>
                <a:sym typeface="Century Gothic"/>
              </a:rPr>
              <a:t>eriodic </a:t>
            </a:r>
            <a:r>
              <a:rPr lang="en-US"/>
              <a:t>C</a:t>
            </a:r>
            <a:r>
              <a:rPr lang="en-US">
                <a:latin typeface="Century Gothic"/>
                <a:ea typeface="Century Gothic"/>
                <a:cs typeface="Century Gothic"/>
                <a:sym typeface="Century Gothic"/>
              </a:rPr>
              <a:t>osting daybooks. If you select a daybook or daybook</a:t>
            </a:r>
            <a:r>
              <a:rPr lang="en-US"/>
              <a:t> </a:t>
            </a:r>
            <a:r>
              <a:rPr lang="en-US">
                <a:latin typeface="Century Gothic"/>
                <a:ea typeface="Century Gothic"/>
                <a:cs typeface="Century Gothic"/>
                <a:sym typeface="Century Gothic"/>
              </a:rPr>
              <a:t>group that is inactive, the system displays a warning.</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It is not possible to delete a daybook mask if it is currently applied to a GL period.</a:t>
            </a:r>
            <a:endParaRPr/>
          </a:p>
        </p:txBody>
      </p:sp>
      <p:sp>
        <p:nvSpPr>
          <p:cNvPr id="337" name="Google Shape;337;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45" name="Google Shape;345;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To apply a daybook mask to a GL period for the current entity or a group of entities, open Entity GL Periods and select the relevant GL period. In the resulting screen,</a:t>
            </a:r>
            <a:r>
              <a:rPr lang="en-US"/>
              <a:t> </a:t>
            </a:r>
            <a:r>
              <a:rPr lang="en-US">
                <a:latin typeface="Century Gothic"/>
                <a:ea typeface="Century Gothic"/>
                <a:cs typeface="Century Gothic"/>
                <a:sym typeface="Century Gothic"/>
              </a:rPr>
              <a:t>specify the daybook mask to apply to the GL period.</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To specify whether you want to </a:t>
            </a:r>
            <a:r>
              <a:rPr lang="en-US"/>
              <a:t>apply the mask</a:t>
            </a:r>
            <a:r>
              <a:rPr lang="en-US">
                <a:latin typeface="Century Gothic"/>
                <a:ea typeface="Century Gothic"/>
                <a:cs typeface="Century Gothic"/>
                <a:sym typeface="Century Gothic"/>
              </a:rPr>
              <a:t> for the current entity or</a:t>
            </a:r>
            <a:r>
              <a:rPr lang="en-US"/>
              <a:t> </a:t>
            </a:r>
            <a:r>
              <a:rPr lang="en-US">
                <a:latin typeface="Century Gothic"/>
                <a:ea typeface="Century Gothic"/>
                <a:cs typeface="Century Gothic"/>
                <a:sym typeface="Century Gothic"/>
              </a:rPr>
              <a:t>for an entity group, use the Apply To field. This field appears only if entity groups containing the</a:t>
            </a:r>
            <a:r>
              <a:rPr lang="en-US"/>
              <a:t> </a:t>
            </a:r>
            <a:r>
              <a:rPr lang="en-US">
                <a:latin typeface="Century Gothic"/>
                <a:ea typeface="Century Gothic"/>
                <a:cs typeface="Century Gothic"/>
                <a:sym typeface="Century Gothic"/>
              </a:rPr>
              <a:t>current entity exist.</a:t>
            </a:r>
            <a:endParaRPr>
              <a:latin typeface="Century Gothic"/>
              <a:ea typeface="Century Gothic"/>
              <a:cs typeface="Century Gothic"/>
              <a:sym typeface="Century Gothic"/>
            </a:endParaRPr>
          </a:p>
          <a:p>
            <a:pPr indent="0" lvl="0" marL="0" marR="0" rtl="0" algn="l">
              <a:lnSpc>
                <a:spcPct val="100000"/>
              </a:lnSpc>
              <a:spcBef>
                <a:spcPts val="360"/>
              </a:spcBef>
              <a:spcAft>
                <a:spcPts val="0"/>
              </a:spcAft>
              <a:buClr>
                <a:schemeClr val="dk1"/>
              </a:buClr>
              <a:buSzPts val="1200"/>
              <a:buFont typeface="Arial"/>
              <a:buNone/>
            </a:pPr>
            <a:r>
              <a:t/>
            </a:r>
            <a:endParaRPr>
              <a:latin typeface="Century Gothic"/>
              <a:ea typeface="Century Gothic"/>
              <a:cs typeface="Century Gothic"/>
              <a:sym typeface="Century Gothic"/>
            </a:endParaRPr>
          </a:p>
        </p:txBody>
      </p:sp>
      <p:sp>
        <p:nvSpPr>
          <p:cNvPr id="346" name="Google Shape;346;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55" name="Google Shape;355;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Entity GL Periods to </a:t>
            </a:r>
            <a:r>
              <a:rPr lang="en-US"/>
              <a:t>open or close</a:t>
            </a:r>
            <a:r>
              <a:rPr lang="en-US">
                <a:latin typeface="Century Gothic"/>
                <a:ea typeface="Century Gothic"/>
                <a:cs typeface="Century Gothic"/>
                <a:sym typeface="Century Gothic"/>
              </a:rPr>
              <a:t> one or more application areas for posting.</a:t>
            </a:r>
            <a:r>
              <a:rPr lang="en-US"/>
              <a:t> </a:t>
            </a:r>
            <a:endParaRPr/>
          </a:p>
          <a:p>
            <a:pPr indent="0" lvl="0" marL="0" rtl="0" algn="l">
              <a:spcBef>
                <a:spcPts val="0"/>
              </a:spcBef>
              <a:spcAft>
                <a:spcPts val="0"/>
              </a:spcAft>
              <a:buClr>
                <a:schemeClr val="dk1"/>
              </a:buClr>
              <a:buSzPts val="1100"/>
              <a:buFont typeface="Century Gothic"/>
              <a:buNone/>
            </a:pPr>
            <a:r>
              <a:rPr lang="en-US"/>
              <a:t>However, when you select GL Period Locked on t</a:t>
            </a:r>
            <a:r>
              <a:rPr lang="en-US">
                <a:latin typeface="Century Gothic"/>
                <a:ea typeface="Century Gothic"/>
                <a:cs typeface="Century Gothic"/>
                <a:sym typeface="Century Gothic"/>
              </a:rPr>
              <a:t>he Lock/Unlock panel, all the application areas are closed.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56" name="Google Shape;356;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1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1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slide illustrates how to lock GL periods by period or </a:t>
            </a:r>
            <a:r>
              <a:rPr lang="en-US"/>
              <a:t>to close at sub-ledger level</a:t>
            </a:r>
            <a:r>
              <a:rPr lang="en-US">
                <a:latin typeface="Century Gothic"/>
                <a:ea typeface="Century Gothic"/>
                <a:cs typeface="Century Gothic"/>
                <a:sym typeface="Century Gothic"/>
              </a:rPr>
              <a:t>.</a:t>
            </a:r>
            <a:endParaRPr/>
          </a:p>
          <a:p>
            <a:pPr indent="0" lvl="0" marL="0" rtl="0" algn="l">
              <a:spcBef>
                <a:spcPts val="0"/>
              </a:spcBef>
              <a:spcAft>
                <a:spcPts val="0"/>
              </a:spcAft>
              <a:buNone/>
            </a:pPr>
            <a:r>
              <a:t/>
            </a:r>
            <a:endParaRPr/>
          </a:p>
        </p:txBody>
      </p:sp>
      <p:sp>
        <p:nvSpPr>
          <p:cNvPr id="366" name="Google Shape;36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1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Entity GL Periods to report a locked period.</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Note that the period mark specifies the date and time the specific period was locked.</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cannot set a GL period to reported if consistency checks have not been run for that period.</a:t>
            </a:r>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run the consistency checks from Entity GL Periods.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have run the consistency checks for the GL period, you can set the period to reported, even if the consistency check run found errors. Set the period to reported</a:t>
            </a:r>
            <a:r>
              <a:rPr lang="en-US">
                <a:solidFill>
                  <a:srgbClr val="141414"/>
                </a:solidFill>
                <a:latin typeface="Century Gothic"/>
                <a:ea typeface="Century Gothic"/>
                <a:cs typeface="Century Gothic"/>
                <a:sym typeface="Century Gothic"/>
              </a:rPr>
              <a:t> by selecting the GL Period Reported field in Entity GL Periods.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75" name="Google Shape;37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1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lock or report GL periods, the ability to undo these changes is restricted. The diagram</a:t>
            </a:r>
            <a:r>
              <a:rPr lang="en-US"/>
              <a:t> </a:t>
            </a:r>
            <a:r>
              <a:rPr lang="en-US">
                <a:latin typeface="Century Gothic"/>
                <a:ea typeface="Century Gothic"/>
                <a:cs typeface="Century Gothic"/>
                <a:sym typeface="Century Gothic"/>
              </a:rPr>
              <a:t>illustrates the locking and reporting possibilities.</a:t>
            </a:r>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For example, only locked periods can be reported, and only a GL calendar year that is entirely</a:t>
            </a:r>
            <a:r>
              <a:rPr lang="en-US"/>
              <a:t> </a:t>
            </a:r>
            <a:r>
              <a:rPr lang="en-US">
                <a:latin typeface="Century Gothic"/>
                <a:ea typeface="Century Gothic"/>
                <a:cs typeface="Century Gothic"/>
                <a:sym typeface="Century Gothic"/>
              </a:rPr>
              <a:t>reported can be frozen.</a:t>
            </a:r>
            <a:endParaRPr/>
          </a:p>
          <a:p>
            <a:pPr indent="0" lvl="0" marL="0" rtl="0" algn="l">
              <a:spcBef>
                <a:spcPts val="0"/>
              </a:spcBef>
              <a:spcAft>
                <a:spcPts val="0"/>
              </a:spcAft>
              <a:buNone/>
            </a:pPr>
            <a:r>
              <a:t/>
            </a:r>
            <a:endParaRPr/>
          </a:p>
        </p:txBody>
      </p:sp>
      <p:sp>
        <p:nvSpPr>
          <p:cNvPr id="386" name="Google Shape;386;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1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p1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Other conditions apply to GL period status changes, as listed in the table by status.</a:t>
            </a:r>
            <a:endParaRPr/>
          </a:p>
          <a:p>
            <a:pPr indent="0" lvl="0" marL="0" rtl="0" algn="l">
              <a:spcBef>
                <a:spcPts val="0"/>
              </a:spcBef>
              <a:spcAft>
                <a:spcPts val="0"/>
              </a:spcAft>
              <a:buNone/>
            </a:pPr>
            <a:r>
              <a:t/>
            </a:r>
            <a:endParaRPr/>
          </a:p>
        </p:txBody>
      </p:sp>
      <p:sp>
        <p:nvSpPr>
          <p:cNvPr id="415" name="Google Shape;415;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23" name="Google Shape;423;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close the GL calendar year in Year-End Closing, the system changes the status of all of its GL periods to</a:t>
            </a:r>
            <a:r>
              <a:rPr lang="en-US"/>
              <a:t> </a:t>
            </a:r>
            <a:r>
              <a:rPr lang="en-US">
                <a:latin typeface="Century Gothic"/>
                <a:ea typeface="Century Gothic"/>
                <a:cs typeface="Century Gothic"/>
                <a:sym typeface="Century Gothic"/>
              </a:rPr>
              <a:t>frozen, and marks all periods as reported.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Year-end closing postings are created at account and sub-account levels only, and in the base and</a:t>
            </a:r>
            <a:r>
              <a:rPr lang="en-US"/>
              <a:t> </a:t>
            </a:r>
            <a:r>
              <a:rPr lang="en-US">
                <a:latin typeface="Century Gothic"/>
                <a:ea typeface="Century Gothic"/>
                <a:cs typeface="Century Gothic"/>
                <a:sym typeface="Century Gothic"/>
              </a:rPr>
              <a:t>statutory currencies only.</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Validate the year</a:t>
            </a:r>
            <a:r>
              <a:rPr lang="en-US"/>
              <a:t>-</a:t>
            </a:r>
            <a:r>
              <a:rPr lang="en-US">
                <a:latin typeface="Century Gothic"/>
                <a:ea typeface="Century Gothic"/>
                <a:cs typeface="Century Gothic"/>
                <a:sym typeface="Century Gothic"/>
              </a:rPr>
              <a:t>end closing by manually running closing reports on every period.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If the conditions to close the GL calendar year are met, the system creates the following:</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 closing GL period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An opening GL period (00)</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 P&amp;L transfer to Balance Sheet posting (optional)</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 P&amp;L closing posting</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 Balance Sheet closing posting</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 Balance Sheet reopening posting</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Year closing postings:</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GL and Sub-Account level</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BC and SC</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also freezes the GL periods of the year.</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
        <p:nvSpPr>
          <p:cNvPr id="424" name="Google Shape;424;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32" name="Google Shape;432;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section describes how to balance your tax accounts as part of your end of month closing.</a:t>
            </a:r>
            <a:endParaRPr>
              <a:latin typeface="Century Gothic"/>
              <a:ea typeface="Century Gothic"/>
              <a:cs typeface="Century Gothic"/>
              <a:sym typeface="Century Gothic"/>
            </a:endParaRPr>
          </a:p>
        </p:txBody>
      </p:sp>
      <p:sp>
        <p:nvSpPr>
          <p:cNvPr id="433" name="Google Shape;433;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41" name="Google Shape;441;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basic rule</a:t>
            </a:r>
            <a:r>
              <a:rPr lang="en-US"/>
              <a:t> </a:t>
            </a:r>
            <a:r>
              <a:rPr lang="en-US">
                <a:latin typeface="Century Gothic"/>
                <a:ea typeface="Century Gothic"/>
                <a:cs typeface="Century Gothic"/>
                <a:sym typeface="Century Gothic"/>
              </a:rPr>
              <a:t>for tax accounts is that any postings from AR, AP, purchasing, or</a:t>
            </a:r>
            <a:r>
              <a:rPr lang="en-US"/>
              <a:t> </a:t>
            </a:r>
            <a:r>
              <a:rPr lang="en-US">
                <a:latin typeface="Century Gothic"/>
                <a:ea typeface="Century Gothic"/>
                <a:cs typeface="Century Gothic"/>
                <a:sym typeface="Century Gothic"/>
              </a:rPr>
              <a:t>journal entries must have PostingVAT records associated with them.</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42" name="Google Shape;442;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62" name="Google Shape;262;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financial calendar consists of user-defined GL calendar years and GL periods.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GL periods let you divide the fiscal year into smaller subsets in order to manage and report on business activities.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Opening or locking a GL period allows an organization to better control its accounting and</a:t>
            </a:r>
            <a:r>
              <a:rPr lang="en-US"/>
              <a:t> </a:t>
            </a:r>
            <a:r>
              <a:rPr lang="en-US">
                <a:latin typeface="Century Gothic"/>
                <a:ea typeface="Century Gothic"/>
                <a:cs typeface="Century Gothic"/>
                <a:sym typeface="Century Gothic"/>
              </a:rPr>
              <a:t>reporting processes.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this chapter, we will learn about the GL period (month) closing process and the </a:t>
            </a:r>
            <a:r>
              <a:rPr lang="en-US">
                <a:latin typeface="Century Gothic"/>
                <a:ea typeface="Century Gothic"/>
                <a:cs typeface="Century Gothic"/>
                <a:sym typeface="Century Gothic"/>
              </a:rPr>
              <a:t>year-end closing</a:t>
            </a:r>
            <a:r>
              <a:rPr lang="en-US"/>
              <a:t> </a:t>
            </a:r>
            <a:r>
              <a:rPr lang="en-US">
                <a:latin typeface="Century Gothic"/>
                <a:ea typeface="Century Gothic"/>
                <a:cs typeface="Century Gothic"/>
                <a:sym typeface="Century Gothic"/>
              </a:rPr>
              <a:t>process</a:t>
            </a:r>
            <a:r>
              <a:rPr lang="en-US">
                <a:latin typeface="Century Gothic"/>
                <a:ea typeface="Century Gothic"/>
                <a:cs typeface="Century Gothic"/>
                <a:sym typeface="Century Gothic"/>
              </a:rPr>
              <a:t> in the Web UI.</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We will review period statuses and period marks, and how they change through the process.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We will also look at locking periods by application area.</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63" name="Google Shape;263;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50" name="Google Shape;450;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following is the business case for the accrual and payment of taxes.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There is a perceived need to transfer the net balance of input and output tax (and, potentially, other</a:t>
            </a:r>
            <a:r>
              <a:rPr lang="en-US"/>
              <a:t> </a:t>
            </a:r>
            <a:r>
              <a:rPr lang="en-US">
                <a:latin typeface="Century Gothic"/>
                <a:ea typeface="Century Gothic"/>
                <a:cs typeface="Century Gothic"/>
                <a:sym typeface="Century Gothic"/>
              </a:rPr>
              <a:t>taxes that can be offset</a:t>
            </a:r>
            <a:r>
              <a:rPr lang="en-US"/>
              <a:t>—</a:t>
            </a:r>
            <a:r>
              <a:rPr lang="en-US">
                <a:latin typeface="Century Gothic"/>
                <a:ea typeface="Century Gothic"/>
                <a:cs typeface="Century Gothic"/>
                <a:sym typeface="Century Gothic"/>
              </a:rPr>
              <a:t>for example, advanced corporation tax) to a single account to hold the</a:t>
            </a:r>
            <a:r>
              <a:rPr lang="en-US"/>
              <a:t> </a:t>
            </a:r>
            <a:r>
              <a:rPr lang="en-US">
                <a:latin typeface="Century Gothic"/>
                <a:ea typeface="Century Gothic"/>
                <a:cs typeface="Century Gothic"/>
                <a:sym typeface="Century Gothic"/>
              </a:rPr>
              <a:t>accrued liability to the tax authorities.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pay these taxes against the separate tax accrual account using the existing payment</a:t>
            </a:r>
            <a:r>
              <a:rPr lang="en-US"/>
              <a:t> </a:t>
            </a:r>
            <a:r>
              <a:rPr lang="en-US">
                <a:latin typeface="Century Gothic"/>
                <a:ea typeface="Century Gothic"/>
                <a:cs typeface="Century Gothic"/>
                <a:sym typeface="Century Gothic"/>
              </a:rPr>
              <a:t>functions or by journal entry, when offsetting against other taxes. The tax accrual account is</a:t>
            </a:r>
            <a:r>
              <a:rPr lang="en-US"/>
              <a:t> </a:t>
            </a:r>
            <a:r>
              <a:rPr lang="en-US">
                <a:latin typeface="Century Gothic"/>
                <a:ea typeface="Century Gothic"/>
                <a:cs typeface="Century Gothic"/>
                <a:sym typeface="Century Gothic"/>
              </a:rPr>
              <a:t>normally set up as a standard GL account.</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51" name="Google Shape;451;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59" name="Google Shape;459;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t/>
            </a:r>
            <a:endParaRPr/>
          </a:p>
        </p:txBody>
      </p:sp>
      <p:sp>
        <p:nvSpPr>
          <p:cNvPr id="460" name="Google Shape;460;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68" name="Google Shape;468;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slide outlines the approach for creating offset accounts.</a:t>
            </a:r>
            <a:endParaRPr>
              <a:latin typeface="Century Gothic"/>
              <a:ea typeface="Century Gothic"/>
              <a:cs typeface="Century Gothic"/>
              <a:sym typeface="Century Gothic"/>
            </a:endParaRPr>
          </a:p>
        </p:txBody>
      </p:sp>
      <p:sp>
        <p:nvSpPr>
          <p:cNvPr id="469" name="Google Shape;469;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77" name="Google Shape;477;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This approach is consistent with that followed in other functions that update tax accounts, such as</a:t>
            </a:r>
            <a:r>
              <a:rPr lang="en-US"/>
              <a:t> </a:t>
            </a:r>
            <a:r>
              <a:rPr lang="en-US">
                <a:latin typeface="Century Gothic"/>
                <a:ea typeface="Century Gothic"/>
                <a:cs typeface="Century Gothic"/>
                <a:sym typeface="Century Gothic"/>
              </a:rPr>
              <a:t>GL Consolidation and Year-End Closing Execute, both of which already use dummy tax codes</a:t>
            </a:r>
            <a:r>
              <a:rPr lang="en-US"/>
              <a:t> </a:t>
            </a:r>
            <a:r>
              <a:rPr lang="en-US">
                <a:latin typeface="Century Gothic"/>
                <a:ea typeface="Century Gothic"/>
                <a:cs typeface="Century Gothic"/>
                <a:sym typeface="Century Gothic"/>
              </a:rPr>
              <a:t>when making postings to tax accounts</a:t>
            </a:r>
            <a:r>
              <a:rPr lang="en-US"/>
              <a:t>.</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approach outlined on the slide is recommended.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78" name="Google Shape;478;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86" name="Google Shape;486;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t/>
            </a:r>
            <a:endParaRPr/>
          </a:p>
        </p:txBody>
      </p:sp>
      <p:sp>
        <p:nvSpPr>
          <p:cNvPr id="487" name="Google Shape;487;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95" name="Google Shape;495;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Create a separate set of parameters: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Country: ZZ (ZZ Tax Centralization)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Tax Zone: ZZ (ZZ Tax Centralization)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Tax Class: CEN (Tax Centralization)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Tax Type: TAX-CENTR (Tax Centralization)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Tax Usage: CENTRAL (Tax Centralization)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 Tax Environment: ZZ-CENTRAL (ZZ Tax Centralization)</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Ship-From: ZZ</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Ship-To: ZZ TxC:</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CEN Tax Type: TAX-CENTR</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Tax Box</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ZZ-Base (Base Tax Centralization)</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ZZ-Tax (Tax Box Centralization)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Tax Group: ZZ-TAX-CENTR (Tax Centralization)</a:t>
            </a:r>
            <a:endParaRPr>
              <a:latin typeface="Century Gothic"/>
              <a:ea typeface="Century Gothic"/>
              <a:cs typeface="Century Gothic"/>
              <a:sym typeface="Century Gothic"/>
            </a:endParaRPr>
          </a:p>
          <a:p>
            <a:pPr indent="-317500" lvl="1" marL="914400" rtl="0" algn="l">
              <a:spcBef>
                <a:spcPts val="0"/>
              </a:spcBef>
              <a:spcAft>
                <a:spcPts val="0"/>
              </a:spcAft>
              <a:buSzPts val="1400"/>
              <a:buFont typeface="Century Gothic"/>
              <a:buChar char="○"/>
            </a:pPr>
            <a:r>
              <a:rPr lang="en-US">
                <a:latin typeface="Century Gothic"/>
                <a:ea typeface="Century Gothic"/>
                <a:cs typeface="Century Gothic"/>
                <a:sym typeface="Century Gothic"/>
              </a:rPr>
              <a:t>Tax Box: ZZ-Base, ZZ-Tax</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96" name="Google Shape;496;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26: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2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2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2" name="Google Shape;512;p2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You can use the Trial Balance report to view tax account balances.</a:t>
            </a:r>
            <a:endParaRPr/>
          </a:p>
          <a:p>
            <a:pPr indent="0" lvl="0" marL="0" rtl="0" algn="l">
              <a:spcBef>
                <a:spcPts val="0"/>
              </a:spcBef>
              <a:spcAft>
                <a:spcPts val="0"/>
              </a:spcAft>
              <a:buNone/>
            </a:pPr>
            <a:r>
              <a:t/>
            </a:r>
            <a:endParaRPr/>
          </a:p>
        </p:txBody>
      </p:sp>
      <p:sp>
        <p:nvSpPr>
          <p:cNvPr id="513" name="Google Shape;513;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2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2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This slide shows journal entries used to net tax account balances.</a:t>
            </a:r>
            <a:endParaRPr/>
          </a:p>
          <a:p>
            <a:pPr indent="0" lvl="0" marL="0" rtl="0" algn="l">
              <a:spcBef>
                <a:spcPts val="0"/>
              </a:spcBef>
              <a:spcAft>
                <a:spcPts val="0"/>
              </a:spcAft>
              <a:buNone/>
            </a:pPr>
            <a:r>
              <a:t/>
            </a:r>
            <a:endParaRPr/>
          </a:p>
        </p:txBody>
      </p:sp>
      <p:sp>
        <p:nvSpPr>
          <p:cNvPr id="522" name="Google Shape;522;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2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0" name="Google Shape;530;p2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271" name="Google Shape;27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2" name="Google Shape;272;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rgbClr val="6D9EEB"/>
              </a:buClr>
              <a:buSzPts val="1100"/>
              <a:buFont typeface="Century Gothic"/>
              <a:buNone/>
            </a:pPr>
            <a:r>
              <a:rPr b="1" lang="en-US">
                <a:solidFill>
                  <a:srgbClr val="6D9EEB"/>
                </a:solidFill>
                <a:latin typeface="Century Gothic"/>
                <a:ea typeface="Century Gothic"/>
                <a:cs typeface="Century Gothic"/>
                <a:sym typeface="Century Gothic"/>
              </a:rPr>
              <a:t>Period Status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status associated with a GL period determines what kind of activity can take place. A period</a:t>
            </a:r>
            <a:r>
              <a:rPr lang="en-US"/>
              <a:t> </a:t>
            </a:r>
            <a:r>
              <a:rPr lang="en-US">
                <a:latin typeface="Century Gothic"/>
                <a:ea typeface="Century Gothic"/>
                <a:cs typeface="Century Gothic"/>
                <a:sym typeface="Century Gothic"/>
              </a:rPr>
              <a:t>can have one of four assigned statuses:</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Open</a:t>
            </a:r>
            <a:br>
              <a:rPr lang="en-US"/>
            </a:br>
            <a:r>
              <a:rPr lang="en-US">
                <a:latin typeface="Century Gothic"/>
                <a:ea typeface="Century Gothic"/>
                <a:cs typeface="Century Gothic"/>
                <a:sym typeface="Century Gothic"/>
              </a:rPr>
              <a:t>This is the normal period status and applies when no closing date has been set for the period.</a:t>
            </a:r>
            <a:r>
              <a:rPr lang="en-US"/>
              <a:t> </a:t>
            </a:r>
            <a:r>
              <a:rPr lang="en-US">
                <a:latin typeface="Century Gothic"/>
                <a:ea typeface="Century Gothic"/>
                <a:cs typeface="Century Gothic"/>
                <a:sym typeface="Century Gothic"/>
              </a:rPr>
              <a:t>Transactions are normally posted during open periods, except when the period has been locked</a:t>
            </a:r>
            <a:r>
              <a:rPr lang="en-US"/>
              <a:t> </a:t>
            </a:r>
            <a:r>
              <a:rPr lang="en-US">
                <a:latin typeface="Century Gothic"/>
                <a:ea typeface="Century Gothic"/>
                <a:cs typeface="Century Gothic"/>
                <a:sym typeface="Century Gothic"/>
              </a:rPr>
              <a:t>and reopened. The closing date for the period is automatically set once you begin the process</a:t>
            </a:r>
            <a:r>
              <a:rPr lang="en-US"/>
              <a:t> </a:t>
            </a:r>
            <a:r>
              <a:rPr lang="en-US">
                <a:latin typeface="Century Gothic"/>
                <a:ea typeface="Century Gothic"/>
                <a:cs typeface="Century Gothic"/>
                <a:sym typeface="Century Gothic"/>
              </a:rPr>
              <a:t>of closing the period. Some entities within a domain may need to keep a GL period open for</a:t>
            </a:r>
            <a:r>
              <a:rPr lang="en-US"/>
              <a:t> </a:t>
            </a:r>
            <a:r>
              <a:rPr lang="en-US">
                <a:latin typeface="Century Gothic"/>
                <a:ea typeface="Century Gothic"/>
                <a:cs typeface="Century Gothic"/>
                <a:sym typeface="Century Gothic"/>
              </a:rPr>
              <a:t>longer than other entities in the same domain.</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Locked</a:t>
            </a:r>
            <a:br>
              <a:rPr lang="en-US"/>
            </a:br>
            <a:r>
              <a:rPr lang="en-US">
                <a:latin typeface="Century Gothic"/>
                <a:ea typeface="Century Gothic"/>
                <a:cs typeface="Century Gothic"/>
                <a:sym typeface="Century Gothic"/>
              </a:rPr>
              <a:t>This status applies when the period is subject to a monthly closing. You can close a GL period</a:t>
            </a:r>
            <a:r>
              <a:rPr lang="en-US"/>
              <a:t> </a:t>
            </a:r>
            <a:r>
              <a:rPr lang="en-US">
                <a:latin typeface="Century Gothic"/>
                <a:ea typeface="Century Gothic"/>
                <a:cs typeface="Century Gothic"/>
                <a:sym typeface="Century Gothic"/>
              </a:rPr>
              <a:t>for one entity and leave it open for all other entities in the same domai</a:t>
            </a:r>
            <a:r>
              <a:rPr lang="en-US"/>
              <a:t>n. </a:t>
            </a:r>
            <a:r>
              <a:rPr lang="en-US">
                <a:latin typeface="Century Gothic"/>
                <a:ea typeface="Century Gothic"/>
                <a:cs typeface="Century Gothic"/>
                <a:sym typeface="Century Gothic"/>
              </a:rPr>
              <a:t>You can unlock a GL</a:t>
            </a:r>
            <a:r>
              <a:rPr lang="en-US"/>
              <a:t> </a:t>
            </a:r>
            <a:r>
              <a:rPr lang="en-US">
                <a:latin typeface="Century Gothic"/>
                <a:ea typeface="Century Gothic"/>
                <a:cs typeface="Century Gothic"/>
                <a:sym typeface="Century Gothic"/>
              </a:rPr>
              <a:t>period if more transactions need to be processed for that period.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Reported</a:t>
            </a:r>
            <a:endParaRPr>
              <a:latin typeface="Century Gothic"/>
              <a:ea typeface="Century Gothic"/>
              <a:cs typeface="Century Gothic"/>
              <a:sym typeface="Century Gothic"/>
            </a:endParaRPr>
          </a:p>
          <a:p>
            <a:pPr indent="0" lvl="0" marL="45720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Reported status applies to a period for which Monthly Closing has been successfully run</a:t>
            </a:r>
            <a:r>
              <a:rPr lang="en-US"/>
              <a:t> </a:t>
            </a:r>
            <a:r>
              <a:rPr lang="en-US">
                <a:latin typeface="Century Gothic"/>
                <a:ea typeface="Century Gothic"/>
                <a:cs typeface="Century Gothic"/>
                <a:sym typeface="Century Gothic"/>
              </a:rPr>
              <a:t>and reported. You can reset a reported GL period to a different status.</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Frozen</a:t>
            </a:r>
            <a:endParaRPr>
              <a:latin typeface="Century Gothic"/>
              <a:ea typeface="Century Gothic"/>
              <a:cs typeface="Century Gothic"/>
              <a:sym typeface="Century Gothic"/>
            </a:endParaRPr>
          </a:p>
          <a:p>
            <a:pPr indent="0" lvl="0" marL="45720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When you run Year End Closing, the Frozen status is automatically applied to all periods of</a:t>
            </a:r>
            <a:r>
              <a:rPr lang="en-US"/>
              <a:t> </a:t>
            </a:r>
            <a:r>
              <a:rPr lang="en-US">
                <a:latin typeface="Century Gothic"/>
                <a:ea typeface="Century Gothic"/>
                <a:cs typeface="Century Gothic"/>
                <a:sym typeface="Century Gothic"/>
              </a:rPr>
              <a:t>the year. A Frozen period cannot be reopened.</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spcBef>
                <a:spcPts val="360"/>
              </a:spcBef>
              <a:spcAft>
                <a:spcPts val="0"/>
              </a:spcAft>
              <a:buClr>
                <a:srgbClr val="6D9EEB"/>
              </a:buClr>
              <a:buSzPts val="1100"/>
              <a:buFont typeface="Century Gothic"/>
              <a:buNone/>
            </a:pPr>
            <a:r>
              <a:rPr b="1" lang="en-US">
                <a:solidFill>
                  <a:srgbClr val="6D9EEB"/>
                </a:solidFill>
                <a:latin typeface="Century Gothic"/>
                <a:ea typeface="Century Gothic"/>
                <a:cs typeface="Century Gothic"/>
                <a:sym typeface="Century Gothic"/>
              </a:rPr>
              <a:t>Period Marks</a:t>
            </a:r>
            <a:endParaRPr b="1">
              <a:solidFill>
                <a:srgbClr val="6D9EEB"/>
              </a:solidFill>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Report periods are further controlled using period marks, which identify the period during which a</a:t>
            </a:r>
            <a:r>
              <a:rPr lang="en-US"/>
              <a:t> </a:t>
            </a:r>
            <a:r>
              <a:rPr lang="en-US">
                <a:latin typeface="Century Gothic"/>
                <a:ea typeface="Century Gothic"/>
                <a:cs typeface="Century Gothic"/>
                <a:sym typeface="Century Gothic"/>
              </a:rPr>
              <a:t>transaction was posted and also describe the status of the period in GL reporting. In addition,</a:t>
            </a:r>
            <a:r>
              <a:rPr lang="en-US"/>
              <a:t> </a:t>
            </a:r>
            <a:r>
              <a:rPr lang="en-US">
                <a:latin typeface="Century Gothic"/>
                <a:ea typeface="Century Gothic"/>
                <a:cs typeface="Century Gothic"/>
                <a:sym typeface="Century Gothic"/>
              </a:rPr>
              <a:t>period marks are used to identify tax periods. Period marks are system defined.</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The Open period mark identifies periods during which transactions have been posted between the</a:t>
            </a:r>
            <a:r>
              <a:rPr lang="en-US"/>
              <a:t> </a:t>
            </a:r>
            <a:r>
              <a:rPr lang="en-US">
                <a:latin typeface="Century Gothic"/>
                <a:ea typeface="Century Gothic"/>
                <a:cs typeface="Century Gothic"/>
                <a:sym typeface="Century Gothic"/>
              </a:rPr>
              <a:t>normal start and end dates. Transactions can then be reviewed and the period closed to normal</a:t>
            </a:r>
            <a:r>
              <a:rPr lang="en-US"/>
              <a:t> </a:t>
            </a:r>
            <a:r>
              <a:rPr lang="en-US">
                <a:latin typeface="Century Gothic"/>
                <a:ea typeface="Century Gothic"/>
                <a:cs typeface="Century Gothic"/>
                <a:sym typeface="Century Gothic"/>
              </a:rPr>
              <a:t>activity. The following auto-generated period marks are also supplied with the system:</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Close Report Period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Undo Close Report Period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Report Period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Undo Report Period</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These marks are automatically applied during the monthly closing and reporting process.</a:t>
            </a:r>
            <a:r>
              <a:rPr lang="en-US"/>
              <a:t> </a:t>
            </a:r>
            <a:r>
              <a:rPr lang="en-US">
                <a:latin typeface="Century Gothic"/>
                <a:ea typeface="Century Gothic"/>
                <a:cs typeface="Century Gothic"/>
                <a:sym typeface="Century Gothic"/>
              </a:rPr>
              <a:t>Transactions posted during each of these periods are subsequently identified by the corresponding</a:t>
            </a:r>
            <a:r>
              <a:rPr lang="en-US"/>
              <a:t> </a:t>
            </a:r>
            <a:r>
              <a:rPr lang="en-US">
                <a:latin typeface="Century Gothic"/>
                <a:ea typeface="Century Gothic"/>
                <a:cs typeface="Century Gothic"/>
                <a:sym typeface="Century Gothic"/>
              </a:rPr>
              <a:t>system period mark. The Close Report Period mark is auto generated when you close a report</a:t>
            </a:r>
            <a:r>
              <a:rPr lang="en-US"/>
              <a:t> </a:t>
            </a:r>
            <a:r>
              <a:rPr lang="en-US">
                <a:latin typeface="Century Gothic"/>
                <a:ea typeface="Century Gothic"/>
                <a:cs typeface="Century Gothic"/>
                <a:sym typeface="Century Gothic"/>
              </a:rPr>
              <a:t>period, and date stamps the period end. The Undo Close Report Period mark is then auto generated</a:t>
            </a:r>
            <a:r>
              <a:rPr lang="en-US"/>
              <a:t> </a:t>
            </a:r>
            <a:r>
              <a:rPr lang="en-US">
                <a:latin typeface="Century Gothic"/>
                <a:ea typeface="Century Gothic"/>
                <a:cs typeface="Century Gothic"/>
                <a:sym typeface="Century Gothic"/>
              </a:rPr>
              <a:t>if the period is reopened.</a:t>
            </a:r>
            <a:endParaRPr>
              <a:latin typeface="Century Gothic"/>
              <a:ea typeface="Century Gothic"/>
              <a:cs typeface="Century Gothic"/>
              <a:sym typeface="Century Gothic"/>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280" name="Google Shape;28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1" name="Google Shape;28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lock GL periods by GL transaction type. For example, you can lock a GL period to</a:t>
            </a:r>
            <a:r>
              <a:rPr lang="en-US"/>
              <a:t> </a:t>
            </a:r>
            <a:r>
              <a:rPr lang="en-US">
                <a:latin typeface="Century Gothic"/>
                <a:ea typeface="Century Gothic"/>
                <a:cs typeface="Century Gothic"/>
                <a:sym typeface="Century Gothic"/>
              </a:rPr>
              <a:t>prevent any more sales order </a:t>
            </a:r>
            <a:r>
              <a:rPr lang="en-US"/>
              <a:t>s</a:t>
            </a:r>
            <a:r>
              <a:rPr lang="en-US">
                <a:latin typeface="Century Gothic"/>
                <a:ea typeface="Century Gothic"/>
                <a:cs typeface="Century Gothic"/>
                <a:sym typeface="Century Gothic"/>
              </a:rPr>
              <a:t>hipments in that period.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However, you can still allow banking entries to be created in the same period. The GL module overrides the other area modules, and when locked, prevents transactions of any type for the period.</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application areas that can be locked separately are:</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GL, which locks all areas including fixed assets.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t>Purchases</a:t>
            </a:r>
            <a:r>
              <a:rPr lang="en-US">
                <a:latin typeface="Century Gothic"/>
                <a:ea typeface="Century Gothic"/>
                <a:cs typeface="Century Gothic"/>
                <a:sym typeface="Century Gothic"/>
              </a:rPr>
              <a:t>, which locks the AP sub-ledger in Financials.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Sales, which locks the AR sub-ledger in Financials. This also prevents the posting of sales</a:t>
            </a:r>
            <a:r>
              <a:rPr lang="en-US"/>
              <a:t> </a:t>
            </a:r>
            <a:r>
              <a:rPr lang="en-US">
                <a:latin typeface="Century Gothic"/>
                <a:ea typeface="Century Gothic"/>
                <a:cs typeface="Century Gothic"/>
                <a:sym typeface="Century Gothic"/>
              </a:rPr>
              <a:t>invoices through Invoice Post and Print and posting of any sales order transaction in</a:t>
            </a:r>
            <a:r>
              <a:rPr lang="en-US"/>
              <a:t> </a:t>
            </a:r>
            <a:r>
              <a:rPr lang="en-US">
                <a:latin typeface="Century Gothic"/>
                <a:ea typeface="Century Gothic"/>
                <a:cs typeface="Century Gothic"/>
                <a:sym typeface="Century Gothic"/>
              </a:rPr>
              <a:t>Operational Transaction Post.</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Inventory, including all inventory (IC) and work order (WO) transactions created in</a:t>
            </a:r>
            <a:r>
              <a:rPr lang="en-US"/>
              <a:t> </a:t>
            </a:r>
            <a:r>
              <a:rPr lang="en-US">
                <a:latin typeface="Century Gothic"/>
                <a:ea typeface="Century Gothic"/>
                <a:cs typeface="Century Gothic"/>
                <a:sym typeface="Century Gothic"/>
              </a:rPr>
              <a:t>operational functions.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t>Periodic Costing transactions</a:t>
            </a:r>
            <a:endParaRPr/>
          </a:p>
          <a:p>
            <a:pPr indent="45720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also lock postings to a single daybook or a set of daybooks in a GL period. To apply this lock, create a daybook mask and then apply it to the GL period in the current entity or in a group of entities. When a daybook mask is applied to a GL period, the overall status of the GL period</a:t>
            </a:r>
            <a:r>
              <a:rPr lang="en-US"/>
              <a:t> </a:t>
            </a:r>
            <a:r>
              <a:rPr lang="en-US">
                <a:latin typeface="Century Gothic"/>
                <a:ea typeface="Century Gothic"/>
                <a:cs typeface="Century Gothic"/>
                <a:sym typeface="Century Gothic"/>
              </a:rPr>
              <a:t>remains Open, even if certain postings are blocked depending on the daybooks defined in the mask.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Locking a GL period that has a daybook mask applied to it removes the daybook mask</a:t>
            </a:r>
            <a:r>
              <a:rPr lang="en-US"/>
              <a:t> </a:t>
            </a:r>
            <a:r>
              <a:rPr lang="en-US">
                <a:latin typeface="Century Gothic"/>
                <a:ea typeface="Century Gothic"/>
                <a:cs typeface="Century Gothic"/>
                <a:sym typeface="Century Gothic"/>
              </a:rPr>
              <a:t>automatically; removing the lock from the GL period does not reapply the daybook mask.</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289" name="Google Shape;28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0" name="Google Shape;290;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an application area is open (indicated by a selected checkbox) for a period, you enable</a:t>
            </a:r>
            <a:r>
              <a:rPr lang="en-US"/>
              <a:t> </a:t>
            </a:r>
            <a:r>
              <a:rPr lang="en-US">
                <a:latin typeface="Century Gothic"/>
                <a:ea typeface="Century Gothic"/>
                <a:cs typeface="Century Gothic"/>
                <a:sym typeface="Century Gothic"/>
              </a:rPr>
              <a:t>transactions of that type to be posted during the GL period.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area checkbox acts as a switch, opening or locking the period to transactions of that type. You can update the area switch only when the period is open.</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ability to filter based on the daybook code facilitates the period closing process because you</a:t>
            </a:r>
            <a:r>
              <a:rPr lang="en-US"/>
              <a:t> </a:t>
            </a:r>
            <a:r>
              <a:rPr lang="en-US">
                <a:latin typeface="Century Gothic"/>
                <a:ea typeface="Century Gothic"/>
                <a:cs typeface="Century Gothic"/>
                <a:sym typeface="Century Gothic"/>
              </a:rPr>
              <a:t>can easily identify and review transactions of a certain type and identify unusual activity.</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Before you lock a GL period, verify that there are no unposted transactions, such as those created</a:t>
            </a:r>
            <a:r>
              <a:rPr lang="en-US"/>
              <a:t> </a:t>
            </a:r>
            <a:r>
              <a:rPr lang="en-US">
                <a:latin typeface="Century Gothic"/>
                <a:ea typeface="Century Gothic"/>
                <a:cs typeface="Century Gothic"/>
                <a:sym typeface="Century Gothic"/>
              </a:rPr>
              <a:t>in the operational activities. You can print the Unposted Transaction Register to identify</a:t>
            </a:r>
            <a:r>
              <a:rPr lang="en-US"/>
              <a:t> </a:t>
            </a:r>
            <a:r>
              <a:rPr lang="en-US">
                <a:latin typeface="Century Gothic"/>
                <a:ea typeface="Century Gothic"/>
                <a:cs typeface="Century Gothic"/>
                <a:sym typeface="Century Gothic"/>
              </a:rPr>
              <a:t>transactions not yet posted to the general ledger.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b="1" i="1" lang="en-US"/>
              <a:t>Note </a:t>
            </a:r>
            <a:r>
              <a:rPr lang="en-US"/>
              <a:t> The Unposted Transaction Register is only available in the .NET UI (25.13.14) at this time.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Century Gothic"/>
              <a:buNone/>
            </a:pPr>
            <a:r>
              <a:rPr lang="en-US">
                <a:latin typeface="Century Gothic"/>
                <a:ea typeface="Century Gothic"/>
                <a:cs typeface="Century Gothic"/>
                <a:sym typeface="Century Gothic"/>
              </a:rPr>
              <a:t>Use Entity GL Periods to change the GL period status for a specific entity. The changes you make in this function do not affect the other entities in a domain.</a:t>
            </a:r>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99" name="Google Shape;29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07" name="Google Shape;307;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Consistency Checks to run a series of validations that verify the integrity</a:t>
            </a:r>
            <a:r>
              <a:rPr lang="en-US"/>
              <a:t> </a:t>
            </a:r>
            <a:r>
              <a:rPr lang="en-US">
                <a:latin typeface="Century Gothic"/>
                <a:ea typeface="Century Gothic"/>
                <a:cs typeface="Century Gothic"/>
                <a:sym typeface="Century Gothic"/>
              </a:rPr>
              <a:t>of the Financials tables.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run three categories of consistency checks:</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Technical</a:t>
            </a:r>
            <a:br>
              <a:rPr lang="en-US"/>
            </a:br>
            <a:r>
              <a:rPr lang="en-US">
                <a:latin typeface="Century Gothic"/>
                <a:ea typeface="Century Gothic"/>
                <a:cs typeface="Century Gothic"/>
                <a:sym typeface="Century Gothic"/>
              </a:rPr>
              <a:t>The technical checks focus on the referential integrity of the Financials tables, ensure that</a:t>
            </a:r>
            <a:r>
              <a:rPr lang="en-US"/>
              <a:t> </a:t>
            </a:r>
            <a:r>
              <a:rPr lang="en-US">
                <a:latin typeface="Century Gothic"/>
                <a:ea typeface="Century Gothic"/>
                <a:cs typeface="Century Gothic"/>
                <a:sym typeface="Century Gothic"/>
              </a:rPr>
              <a:t>mandatory fields are populated, and ensure that redundant fields are populated and consistent.</a:t>
            </a:r>
            <a:r>
              <a:rPr lang="en-US"/>
              <a:t> </a:t>
            </a:r>
            <a:r>
              <a:rPr lang="en-US">
                <a:latin typeface="Century Gothic"/>
                <a:ea typeface="Century Gothic"/>
                <a:cs typeface="Century Gothic"/>
                <a:sym typeface="Century Gothic"/>
              </a:rPr>
              <a:t>The list of technical consistency checks is fixed. You cannot select to run certain technical</a:t>
            </a:r>
            <a:r>
              <a:rPr lang="en-US"/>
              <a:t> </a:t>
            </a:r>
            <a:r>
              <a:rPr lang="en-US">
                <a:latin typeface="Century Gothic"/>
                <a:ea typeface="Century Gothic"/>
                <a:cs typeface="Century Gothic"/>
                <a:sym typeface="Century Gothic"/>
              </a:rPr>
              <a:t>consistency checks and not others.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Business</a:t>
            </a:r>
            <a:br>
              <a:rPr lang="en-US"/>
            </a:br>
            <a:r>
              <a:rPr lang="en-US">
                <a:latin typeface="Century Gothic"/>
                <a:ea typeface="Century Gothic"/>
                <a:cs typeface="Century Gothic"/>
                <a:sym typeface="Century Gothic"/>
              </a:rPr>
              <a:t>The business checks focus on the consistency of the tables from a business point of view, such</a:t>
            </a:r>
            <a:r>
              <a:rPr lang="en-US"/>
              <a:t> </a:t>
            </a:r>
            <a:r>
              <a:rPr lang="en-US">
                <a:latin typeface="Century Gothic"/>
                <a:ea typeface="Century Gothic"/>
                <a:cs typeface="Century Gothic"/>
                <a:sym typeface="Century Gothic"/>
              </a:rPr>
              <a:t>as general ledger and sub-ledger administration. For example, the checks verify that the</a:t>
            </a:r>
            <a:r>
              <a:rPr lang="en-US"/>
              <a:t> </a:t>
            </a:r>
            <a:r>
              <a:rPr lang="en-US">
                <a:latin typeface="Century Gothic"/>
                <a:ea typeface="Century Gothic"/>
                <a:cs typeface="Century Gothic"/>
                <a:sym typeface="Century Gothic"/>
              </a:rPr>
              <a:t>balance of a customer control account equals the open customer invoices posted to the</a:t>
            </a:r>
            <a:r>
              <a:rPr lang="en-US"/>
              <a:t> </a:t>
            </a:r>
            <a:r>
              <a:rPr lang="en-US">
                <a:latin typeface="Century Gothic"/>
                <a:ea typeface="Century Gothic"/>
                <a:cs typeface="Century Gothic"/>
                <a:sym typeface="Century Gothic"/>
              </a:rPr>
              <a:t>account.</a:t>
            </a:r>
            <a:r>
              <a:rPr lang="en-US"/>
              <a:t> </a:t>
            </a:r>
            <a:r>
              <a:rPr lang="en-US">
                <a:latin typeface="Century Gothic"/>
                <a:ea typeface="Century Gothic"/>
                <a:cs typeface="Century Gothic"/>
                <a:sym typeface="Century Gothic"/>
              </a:rPr>
              <a:t>The list of business consistency checks is fixed. You cannot select to run certain business</a:t>
            </a:r>
            <a:r>
              <a:rPr lang="en-US"/>
              <a:t> </a:t>
            </a:r>
            <a:r>
              <a:rPr lang="en-US">
                <a:latin typeface="Century Gothic"/>
                <a:ea typeface="Century Gothic"/>
                <a:cs typeface="Century Gothic"/>
                <a:sym typeface="Century Gothic"/>
              </a:rPr>
              <a:t>consistency checks and not others.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Other</a:t>
            </a:r>
            <a:br>
              <a:rPr lang="en-US"/>
            </a:br>
            <a:r>
              <a:rPr lang="en-US">
                <a:latin typeface="Century Gothic"/>
                <a:ea typeface="Century Gothic"/>
                <a:cs typeface="Century Gothic"/>
                <a:sym typeface="Century Gothic"/>
              </a:rPr>
              <a:t>You can modify the other validations using non-intrusive customization to include any</a:t>
            </a:r>
            <a:r>
              <a:rPr lang="en-US"/>
              <a:t> </a:t>
            </a:r>
            <a:r>
              <a:rPr lang="en-US">
                <a:latin typeface="Century Gothic"/>
                <a:ea typeface="Century Gothic"/>
                <a:cs typeface="Century Gothic"/>
                <a:sym typeface="Century Gothic"/>
              </a:rPr>
              <a:t>required additional consistency checks. The Numbering Completeness check is included in</a:t>
            </a:r>
            <a:r>
              <a:rPr lang="en-US"/>
              <a:t> </a:t>
            </a:r>
            <a:r>
              <a:rPr lang="en-US">
                <a:latin typeface="Century Gothic"/>
                <a:ea typeface="Century Gothic"/>
                <a:cs typeface="Century Gothic"/>
                <a:sym typeface="Century Gothic"/>
              </a:rPr>
              <a:t>this section by default, but can be removed using non-intrusive customization.</a:t>
            </a:r>
            <a:endParaRPr>
              <a:latin typeface="Century Gothic"/>
              <a:ea typeface="Century Gothic"/>
              <a:cs typeface="Century Gothic"/>
              <a:sym typeface="Century Gothic"/>
            </a:endParaRPr>
          </a:p>
          <a:p>
            <a:pPr indent="457200" lvl="0" marL="0" rtl="0" algn="l">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Running the technical and business consistency checks is a prerequisite to closing a GL period. If</a:t>
            </a:r>
            <a:r>
              <a:rPr lang="en-US"/>
              <a:t> </a:t>
            </a:r>
            <a:r>
              <a:rPr lang="en-US">
                <a:latin typeface="Century Gothic"/>
                <a:ea typeface="Century Gothic"/>
                <a:cs typeface="Century Gothic"/>
                <a:sym typeface="Century Gothic"/>
              </a:rPr>
              <a:t>these consistency checks have not been run for a GL period, the system displays an error if you attempt to set the GL period to </a:t>
            </a:r>
            <a:r>
              <a:rPr lang="en-US"/>
              <a:t>R</a:t>
            </a:r>
            <a:r>
              <a:rPr lang="en-US">
                <a:latin typeface="Century Gothic"/>
                <a:ea typeface="Century Gothic"/>
                <a:cs typeface="Century Gothic"/>
                <a:sym typeface="Century Gothic"/>
              </a:rPr>
              <a:t>eported. When you have run the consistency checks for a GL</a:t>
            </a:r>
            <a:r>
              <a:rPr lang="en-US"/>
              <a:t> </a:t>
            </a:r>
            <a:r>
              <a:rPr lang="en-US">
                <a:latin typeface="Century Gothic"/>
                <a:ea typeface="Century Gothic"/>
                <a:cs typeface="Century Gothic"/>
                <a:sym typeface="Century Gothic"/>
              </a:rPr>
              <a:t>peri</a:t>
            </a:r>
            <a:r>
              <a:rPr lang="en-US">
                <a:latin typeface="Century Gothic"/>
                <a:ea typeface="Century Gothic"/>
                <a:cs typeface="Century Gothic"/>
                <a:sym typeface="Century Gothic"/>
              </a:rPr>
              <a:t>od, you can set the period to </a:t>
            </a:r>
            <a:r>
              <a:rPr lang="en-US"/>
              <a:t>R</a:t>
            </a:r>
            <a:r>
              <a:rPr lang="en-US">
                <a:latin typeface="Century Gothic"/>
                <a:ea typeface="Century Gothic"/>
                <a:cs typeface="Century Gothic"/>
                <a:sym typeface="Century Gothic"/>
              </a:rPr>
              <a:t>eported, even if the consistency check run found errors. Setting a</a:t>
            </a:r>
            <a:r>
              <a:rPr lang="en-US"/>
              <a:t> </a:t>
            </a:r>
            <a:r>
              <a:rPr lang="en-US">
                <a:latin typeface="Century Gothic"/>
                <a:ea typeface="Century Gothic"/>
                <a:cs typeface="Century Gothic"/>
                <a:sym typeface="Century Gothic"/>
              </a:rPr>
              <a:t>GL period to </a:t>
            </a:r>
            <a:r>
              <a:rPr lang="en-US"/>
              <a:t>R</a:t>
            </a:r>
            <a:r>
              <a:rPr lang="en-US">
                <a:latin typeface="Century Gothic"/>
                <a:ea typeface="Century Gothic"/>
                <a:cs typeface="Century Gothic"/>
                <a:sym typeface="Century Gothic"/>
              </a:rPr>
              <a:t>eported is a manual process, and you must decide whether to proceed with the</a:t>
            </a:r>
            <a:r>
              <a:rPr lang="en-US"/>
              <a:t> </a:t>
            </a:r>
            <a:r>
              <a:rPr lang="en-US">
                <a:latin typeface="Century Gothic"/>
                <a:ea typeface="Century Gothic"/>
                <a:cs typeface="Century Gothic"/>
                <a:sym typeface="Century Gothic"/>
              </a:rPr>
              <a:t>closure based on the results of the consistency checks.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08" name="Google Shape;308;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run the consistency checks from the maintenance window by choosing Actions → Run Consistency Check. You can also run consistency checks for a GL Period by selecting the period in the Entity GL Periods</a:t>
            </a:r>
            <a:r>
              <a:rPr lang="en-US"/>
              <a:t> </a:t>
            </a:r>
            <a:r>
              <a:rPr lang="en-US">
                <a:latin typeface="Century Gothic"/>
                <a:ea typeface="Century Gothic"/>
                <a:cs typeface="Century Gothic"/>
                <a:sym typeface="Century Gothic"/>
              </a:rPr>
              <a:t>browse and choosing Actions → Run Consistency Check. The Run Consistency Check window opens.</a:t>
            </a:r>
            <a:endParaRPr/>
          </a:p>
          <a:p>
            <a:pPr indent="0" lvl="0" marL="0" rtl="0" algn="l">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105000"/>
              </a:lnSpc>
              <a:spcBef>
                <a:spcPts val="600"/>
              </a:spcBef>
              <a:spcAft>
                <a:spcPts val="0"/>
              </a:spcAft>
              <a:buClr>
                <a:schemeClr val="dk1"/>
              </a:buClr>
              <a:buSzPts val="1100"/>
              <a:buFont typeface="Arial"/>
              <a:buNone/>
            </a:pPr>
            <a:r>
              <a:rPr lang="en-US">
                <a:latin typeface="Century Gothic"/>
                <a:ea typeface="Century Gothic"/>
                <a:cs typeface="Century Gothic"/>
                <a:sym typeface="Century Gothic"/>
              </a:rPr>
              <a:t>Consistency Checks runs by background processing. You can run consistency checks for several entities simultaneously by selecting several entities in the grid.</a:t>
            </a:r>
            <a:endParaRPr/>
          </a:p>
          <a:p>
            <a:pPr indent="0" lvl="0" marL="0" rtl="0" algn="l">
              <a:lnSpc>
                <a:spcPct val="90000"/>
              </a:lnSpc>
              <a:spcBef>
                <a:spcPts val="60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you set a period to reported, the system displays a warning if previously run consistency</a:t>
            </a:r>
            <a:r>
              <a:rPr lang="en-US"/>
              <a:t> </a:t>
            </a:r>
            <a:r>
              <a:rPr lang="en-US">
                <a:latin typeface="Century Gothic"/>
                <a:ea typeface="Century Gothic"/>
                <a:cs typeface="Century Gothic"/>
                <a:sym typeface="Century Gothic"/>
              </a:rPr>
              <a:t>checks for that period are out of date. The out-of-date warning reminds you to rerun</a:t>
            </a:r>
            <a:r>
              <a:rPr lang="en-US"/>
              <a:t> </a:t>
            </a:r>
            <a:r>
              <a:rPr lang="en-US">
                <a:latin typeface="Century Gothic"/>
                <a:ea typeface="Century Gothic"/>
                <a:cs typeface="Century Gothic"/>
                <a:sym typeface="Century Gothic"/>
              </a:rPr>
              <a:t>outdated</a:t>
            </a:r>
            <a:r>
              <a:rPr lang="en-US"/>
              <a:t> </a:t>
            </a:r>
            <a:r>
              <a:rPr lang="en-US">
                <a:latin typeface="Century Gothic"/>
                <a:ea typeface="Century Gothic"/>
                <a:cs typeface="Century Gothic"/>
                <a:sym typeface="Century Gothic"/>
              </a:rPr>
              <a:t>consistency checks whose results have limited value from an audit perspective.</a:t>
            </a:r>
            <a:endParaRPr/>
          </a:p>
          <a:p>
            <a:pPr indent="0" lvl="0" marL="0" rtl="0" algn="l">
              <a:lnSpc>
                <a:spcPct val="9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run the consistency checks in real time, or you can schedule the</a:t>
            </a:r>
            <a:r>
              <a:rPr lang="en-US"/>
              <a:t> </a:t>
            </a:r>
            <a:r>
              <a:rPr lang="en-US">
                <a:latin typeface="Century Gothic"/>
                <a:ea typeface="Century Gothic"/>
                <a:cs typeface="Century Gothic"/>
                <a:sym typeface="Century Gothic"/>
              </a:rPr>
              <a:t>consistency checks to run in batch in the background. When you run in real time, the</a:t>
            </a:r>
            <a:r>
              <a:rPr lang="en-US"/>
              <a:t> </a:t>
            </a:r>
            <a:r>
              <a:rPr lang="en-US">
                <a:latin typeface="Century Gothic"/>
                <a:ea typeface="Century Gothic"/>
                <a:cs typeface="Century Gothic"/>
                <a:sym typeface="Century Gothic"/>
              </a:rPr>
              <a:t>Consistency Checks Execute screen is automatically updated with the results from the run.</a:t>
            </a:r>
            <a:endParaRPr/>
          </a:p>
          <a:p>
            <a:pPr indent="0" lvl="0" marL="0" rtl="0" algn="l">
              <a:lnSpc>
                <a:spcPct val="90000"/>
              </a:lnSpc>
              <a:spcBef>
                <a:spcPts val="0"/>
              </a:spcBef>
              <a:spcAft>
                <a:spcPts val="0"/>
              </a:spcAft>
              <a:buClr>
                <a:schemeClr val="dk1"/>
              </a:buClr>
              <a:buSzPts val="1100"/>
              <a:buFont typeface="Century Gothic"/>
              <a:buNone/>
            </a:pPr>
            <a:r>
              <a:t/>
            </a:r>
            <a:endParaRPr>
              <a:latin typeface="Century Gothic"/>
              <a:ea typeface="Century Gothic"/>
              <a:cs typeface="Century Gothic"/>
              <a:sym typeface="Century Gothic"/>
            </a:endParaRPr>
          </a:p>
          <a:p>
            <a:pPr indent="0" lvl="0" marL="0" rtl="0" algn="l">
              <a:lnSpc>
                <a:spcPct val="90000"/>
              </a:lnSpc>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After you click Submit to run Consistency Checks, the message "Information submitted. User can see the list of submitted processes" is displayed. The result of the processing is sent to your QAD Inbox as a notification.</a:t>
            </a:r>
            <a:endParaRPr/>
          </a:p>
          <a:p>
            <a:pPr indent="0" lvl="0" marL="0" rtl="0" algn="l">
              <a:lnSpc>
                <a:spcPct val="90000"/>
              </a:lnSpc>
              <a:spcBef>
                <a:spcPts val="0"/>
              </a:spcBef>
              <a:spcAft>
                <a:spcPts val="0"/>
              </a:spcAft>
              <a:buClr>
                <a:schemeClr val="dk1"/>
              </a:buClr>
              <a:buSzPts val="1110"/>
              <a:buFont typeface="Century Gothic"/>
              <a:buNone/>
            </a:pPr>
            <a:r>
              <a:t/>
            </a:r>
            <a:endParaRPr sz="1110">
              <a:latin typeface="Century Gothic"/>
              <a:ea typeface="Century Gothic"/>
              <a:cs typeface="Century Gothic"/>
              <a:sym typeface="Century Gothic"/>
            </a:endParaRPr>
          </a:p>
          <a:p>
            <a:pPr indent="0" lvl="0" marL="0" rtl="0" algn="l">
              <a:lnSpc>
                <a:spcPct val="90000"/>
              </a:lnSpc>
              <a:spcBef>
                <a:spcPts val="0"/>
              </a:spcBef>
              <a:spcAft>
                <a:spcPts val="0"/>
              </a:spcAft>
              <a:buNone/>
            </a:pPr>
            <a:r>
              <a:t/>
            </a:r>
            <a:endParaRPr sz="1110"/>
          </a:p>
        </p:txBody>
      </p:sp>
      <p:sp>
        <p:nvSpPr>
          <p:cNvPr id="317" name="Google Shape;31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solidFill>
                  <a:srgbClr val="141414"/>
                </a:solidFill>
                <a:latin typeface="Century Gothic"/>
                <a:ea typeface="Century Gothic"/>
                <a:cs typeface="Century Gothic"/>
                <a:sym typeface="Century Gothic"/>
              </a:rPr>
              <a:t>After you click Submit to run Consistency Checks, the message "Information submitted. User can see the list of submitted processes" is displayed. The result of the processing is sent to your QAD Inbox as a notification. </a:t>
            </a:r>
            <a:endParaRPr/>
          </a:p>
          <a:p>
            <a:pPr indent="0" lvl="0" marL="0" rtl="0" algn="l">
              <a:spcBef>
                <a:spcPts val="0"/>
              </a:spcBef>
              <a:spcAft>
                <a:spcPts val="0"/>
              </a:spcAft>
              <a:buClr>
                <a:schemeClr val="dk1"/>
              </a:buClr>
              <a:buSzPts val="1100"/>
              <a:buFont typeface="Arial"/>
              <a:buNone/>
            </a:pPr>
            <a:r>
              <a:t/>
            </a:r>
            <a:endParaRPr>
              <a:solidFill>
                <a:srgbClr val="141414"/>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When the consistency checks are complete, the Results, Start Date, Start Time, and Duration fields</a:t>
            </a:r>
            <a:r>
              <a:rPr lang="en-US"/>
              <a:t> </a:t>
            </a:r>
            <a:r>
              <a:rPr lang="en-US">
                <a:latin typeface="Century Gothic"/>
                <a:ea typeface="Century Gothic"/>
                <a:cs typeface="Century Gothic"/>
                <a:sym typeface="Century Gothic"/>
              </a:rPr>
              <a:t>in the Consistency Checks grid are updated with the relevant values. Validations that fail are</a:t>
            </a:r>
            <a:r>
              <a:rPr lang="en-US"/>
              <a:t> </a:t>
            </a:r>
            <a:r>
              <a:rPr lang="en-US">
                <a:latin typeface="Century Gothic"/>
                <a:ea typeface="Century Gothic"/>
                <a:cs typeface="Century Gothic"/>
                <a:sym typeface="Century Gothic"/>
              </a:rPr>
              <a:t>displayed in the Results column.</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run parameters and results of each validation run are stored in a text file, which is attached to</a:t>
            </a:r>
            <a:r>
              <a:rPr lang="en-US"/>
              <a:t> </a:t>
            </a:r>
            <a:r>
              <a:rPr lang="en-US">
                <a:latin typeface="Century Gothic"/>
                <a:ea typeface="Century Gothic"/>
                <a:cs typeface="Century Gothic"/>
                <a:sym typeface="Century Gothic"/>
              </a:rPr>
              <a:t>the entity GL period record. </a:t>
            </a:r>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You can view the text file as an attachment in the Entity GL Period Attachments panel.</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also use the Consistency Checks report to display the results of a consistency</a:t>
            </a:r>
            <a:r>
              <a:rPr lang="en-US"/>
              <a:t> </a:t>
            </a:r>
            <a:r>
              <a:rPr lang="en-US">
                <a:latin typeface="Century Gothic"/>
                <a:ea typeface="Century Gothic"/>
                <a:cs typeface="Century Gothic"/>
                <a:sym typeface="Century Gothic"/>
              </a:rPr>
              <a:t>check validation run in report format.</a:t>
            </a:r>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27" name="Google Shape;327;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7" name="Shape 67"/>
        <p:cNvGrpSpPr/>
        <p:nvPr/>
      </p:nvGrpSpPr>
      <p:grpSpPr>
        <a:xfrm>
          <a:off x="0" y="0"/>
          <a:ext cx="0" cy="0"/>
          <a:chOff x="0" y="0"/>
          <a:chExt cx="0" cy="0"/>
        </a:xfrm>
      </p:grpSpPr>
      <p:sp>
        <p:nvSpPr>
          <p:cNvPr id="68" name="Google Shape;68;p11"/>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0" name="Google Shape;70;p11"/>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1" name="Google Shape;71;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2" name="Shape 72"/>
        <p:cNvGrpSpPr/>
        <p:nvPr/>
      </p:nvGrpSpPr>
      <p:grpSpPr>
        <a:xfrm>
          <a:off x="0" y="0"/>
          <a:ext cx="0" cy="0"/>
          <a:chOff x="0" y="0"/>
          <a:chExt cx="0" cy="0"/>
        </a:xfrm>
      </p:grpSpPr>
      <p:sp>
        <p:nvSpPr>
          <p:cNvPr id="73" name="Google Shape;73;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5" name="Google Shape;75;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6" name="Google Shape;7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7" name="Google Shape;37;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8" name="Google Shape;38;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0" name="Shape 40"/>
        <p:cNvGrpSpPr/>
        <p:nvPr/>
      </p:nvGrpSpPr>
      <p:grpSpPr>
        <a:xfrm>
          <a:off x="0" y="0"/>
          <a:ext cx="0" cy="0"/>
          <a:chOff x="0" y="0"/>
          <a:chExt cx="0" cy="0"/>
        </a:xfrm>
      </p:grpSpPr>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3" name="Google Shape;43;p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4" name="Google Shape;44;p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5" name="Shape 45"/>
        <p:cNvGrpSpPr/>
        <p:nvPr/>
      </p:nvGrpSpPr>
      <p:grpSpPr>
        <a:xfrm>
          <a:off x="0" y="0"/>
          <a:ext cx="0" cy="0"/>
          <a:chOff x="0" y="0"/>
          <a:chExt cx="0" cy="0"/>
        </a:xfrm>
      </p:grpSpPr>
      <p:sp>
        <p:nvSpPr>
          <p:cNvPr id="46" name="Google Shape;46;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8" name="Google Shape;48;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9" name="Google Shape;49;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1" name="Shape 51"/>
        <p:cNvGrpSpPr/>
        <p:nvPr/>
      </p:nvGrpSpPr>
      <p:grpSpPr>
        <a:xfrm>
          <a:off x="0" y="0"/>
          <a:ext cx="0" cy="0"/>
          <a:chOff x="0" y="0"/>
          <a:chExt cx="0" cy="0"/>
        </a:xfrm>
      </p:grpSpPr>
      <p:sp>
        <p:nvSpPr>
          <p:cNvPr id="52" name="Google Shape;52;p8"/>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3" name="Google Shape;53;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4" name="Google Shape;54;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5" name="Shape 55"/>
        <p:cNvGrpSpPr/>
        <p:nvPr/>
      </p:nvGrpSpPr>
      <p:grpSpPr>
        <a:xfrm>
          <a:off x="0" y="0"/>
          <a:ext cx="0" cy="0"/>
          <a:chOff x="0" y="0"/>
          <a:chExt cx="0" cy="0"/>
        </a:xfrm>
      </p:grpSpPr>
      <p:sp>
        <p:nvSpPr>
          <p:cNvPr id="56" name="Google Shape;56;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58" name="Google Shape;58;p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10"/>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3" name="Google Shape;63;p10"/>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4" name="Google Shape;64;p10"/>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0"/>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6" name="Google Shape;66;p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3.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0.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t>GL Period Closing Process</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40" name="Google Shape;340;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Daybook Masks</a:t>
            </a:r>
            <a:endParaRPr>
              <a:solidFill>
                <a:srgbClr val="FF0000"/>
              </a:solidFill>
            </a:endParaRPr>
          </a:p>
        </p:txBody>
      </p:sp>
      <p:pic>
        <p:nvPicPr>
          <p:cNvPr id="341" name="Google Shape;341;p42"/>
          <p:cNvPicPr preferRelativeResize="0"/>
          <p:nvPr/>
        </p:nvPicPr>
        <p:blipFill rotWithShape="1">
          <a:blip r:embed="rId3">
            <a:alphaModFix/>
          </a:blip>
          <a:srcRect b="0" l="0" r="0" t="0"/>
          <a:stretch/>
        </p:blipFill>
        <p:spPr>
          <a:xfrm>
            <a:off x="361950" y="1242100"/>
            <a:ext cx="10087426" cy="5245050"/>
          </a:xfrm>
          <a:prstGeom prst="rect">
            <a:avLst/>
          </a:prstGeom>
          <a:noFill/>
          <a:ln cap="flat" cmpd="sng" w="9525">
            <a:solidFill>
              <a:srgbClr val="1B314F"/>
            </a:solidFill>
            <a:prstDash val="solid"/>
            <a:round/>
            <a:headEnd len="sm" w="sm" type="none"/>
            <a:tailEnd len="sm" w="sm" type="none"/>
          </a:ln>
        </p:spPr>
      </p:pic>
      <p:sp>
        <p:nvSpPr>
          <p:cNvPr id="342" name="Google Shape;342;p42"/>
          <p:cNvSpPr txBox="1"/>
          <p:nvPr>
            <p:ph idx="4294967295" type="sldNum"/>
          </p:nvPr>
        </p:nvSpPr>
        <p:spPr>
          <a:xfrm>
            <a:off x="991235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Applying a Mask </a:t>
            </a:r>
            <a:endParaRPr>
              <a:solidFill>
                <a:srgbClr val="FF0000"/>
              </a:solidFill>
            </a:endParaRPr>
          </a:p>
        </p:txBody>
      </p:sp>
      <p:sp>
        <p:nvSpPr>
          <p:cNvPr id="349" name="Google Shape;349;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50" name="Google Shape;350;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51" name="Google Shape;351;p43"/>
          <p:cNvPicPr preferRelativeResize="0"/>
          <p:nvPr/>
        </p:nvPicPr>
        <p:blipFill>
          <a:blip r:embed="rId3">
            <a:alphaModFix/>
          </a:blip>
          <a:stretch>
            <a:fillRect/>
          </a:stretch>
        </p:blipFill>
        <p:spPr>
          <a:xfrm>
            <a:off x="152400" y="1290544"/>
            <a:ext cx="10626120" cy="5095018"/>
          </a:xfrm>
          <a:prstGeom prst="rect">
            <a:avLst/>
          </a:prstGeom>
          <a:noFill/>
          <a:ln>
            <a:noFill/>
          </a:ln>
        </p:spPr>
      </p:pic>
      <p:sp>
        <p:nvSpPr>
          <p:cNvPr id="352" name="Google Shape;352;p43"/>
          <p:cNvSpPr/>
          <p:nvPr/>
        </p:nvSpPr>
        <p:spPr>
          <a:xfrm>
            <a:off x="5547225" y="4270900"/>
            <a:ext cx="5010900" cy="12321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Period Lock</a:t>
            </a:r>
            <a:endParaRPr>
              <a:solidFill>
                <a:srgbClr val="FF0000"/>
              </a:solidFill>
            </a:endParaRPr>
          </a:p>
        </p:txBody>
      </p:sp>
      <p:sp>
        <p:nvSpPr>
          <p:cNvPr id="359" name="Google Shape;359;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pic>
        <p:nvPicPr>
          <p:cNvPr id="360" name="Google Shape;360;p44"/>
          <p:cNvPicPr preferRelativeResize="0"/>
          <p:nvPr/>
        </p:nvPicPr>
        <p:blipFill rotWithShape="1">
          <a:blip r:embed="rId3">
            <a:alphaModFix/>
          </a:blip>
          <a:srcRect b="0" l="0" r="0" t="0"/>
          <a:stretch/>
        </p:blipFill>
        <p:spPr>
          <a:xfrm>
            <a:off x="330200" y="1138150"/>
            <a:ext cx="10972801" cy="5231425"/>
          </a:xfrm>
          <a:prstGeom prst="rect">
            <a:avLst/>
          </a:prstGeom>
          <a:noFill/>
          <a:ln cap="flat" cmpd="sng" w="9525">
            <a:solidFill>
              <a:srgbClr val="1B314F"/>
            </a:solidFill>
            <a:prstDash val="solid"/>
            <a:round/>
            <a:headEnd len="sm" w="sm" type="none"/>
            <a:tailEnd len="sm" w="sm" type="none"/>
          </a:ln>
        </p:spPr>
      </p:pic>
      <p:sp>
        <p:nvSpPr>
          <p:cNvPr id="361" name="Google Shape;361;p44"/>
          <p:cNvSpPr/>
          <p:nvPr/>
        </p:nvSpPr>
        <p:spPr>
          <a:xfrm>
            <a:off x="2913367" y="5275175"/>
            <a:ext cx="2015700" cy="3066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62" name="Google Shape;362;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Lock by Application Areas – Example </a:t>
            </a:r>
            <a:endParaRPr/>
          </a:p>
        </p:txBody>
      </p:sp>
      <p:sp>
        <p:nvSpPr>
          <p:cNvPr id="369" name="Google Shape;369;p4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70" name="Google Shape;370;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371" name="Google Shape;371;p45"/>
          <p:cNvGraphicFramePr/>
          <p:nvPr/>
        </p:nvGraphicFramePr>
        <p:xfrm>
          <a:off x="880534" y="2085975"/>
          <a:ext cx="3000000" cy="3000000"/>
        </p:xfrm>
        <a:graphic>
          <a:graphicData uri="http://schemas.openxmlformats.org/drawingml/2006/table">
            <a:tbl>
              <a:tblPr>
                <a:noFill/>
                <a:tableStyleId>{0C306130-6846-4D3F-BDAB-AA88F0DE5855}</a:tableStyleId>
              </a:tblPr>
              <a:tblGrid>
                <a:gridCol w="4015325"/>
                <a:gridCol w="1456275"/>
                <a:gridCol w="1583275"/>
                <a:gridCol w="1559975"/>
                <a:gridCol w="1769525"/>
              </a:tblGrid>
              <a:tr h="546100">
                <a:tc>
                  <a:txBody>
                    <a:bodyPr/>
                    <a:lstStyle/>
                    <a:p>
                      <a:pPr indent="0" lvl="0" marL="0" marR="0" rtl="0" algn="l">
                        <a:lnSpc>
                          <a:spcPct val="90000"/>
                        </a:lnSpc>
                        <a:spcBef>
                          <a:spcPts val="0"/>
                        </a:spcBef>
                        <a:spcAft>
                          <a:spcPts val="0"/>
                        </a:spcAft>
                        <a:buClr>
                          <a:srgbClr val="890C4C"/>
                        </a:buClr>
                        <a:buSzPts val="2400"/>
                        <a:buFont typeface="Arimo"/>
                        <a:buNone/>
                      </a:pPr>
                      <a:r>
                        <a:rPr b="1" i="0" lang="en-US" sz="2400" u="none" cap="none" strike="noStrike">
                          <a:solidFill>
                            <a:srgbClr val="4E4E4E"/>
                          </a:solidFill>
                          <a:latin typeface="Tahoma"/>
                          <a:ea typeface="Tahoma"/>
                          <a:cs typeface="Tahoma"/>
                          <a:sym typeface="Tahoma"/>
                        </a:rPr>
                        <a:t>Period</a:t>
                      </a:r>
                      <a:endParaRPr b="1" sz="1800" u="none" cap="none" strike="noStrike"/>
                    </a:p>
                  </a:txBody>
                  <a:tcPr marT="46050" marB="46050" marR="122775" marL="122775">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2DEEF"/>
                    </a:solidFill>
                  </a:tcPr>
                </a:tc>
                <a:tc>
                  <a:txBody>
                    <a:bodyPr/>
                    <a:lstStyle/>
                    <a:p>
                      <a:pPr indent="0" lvl="0" marL="0" marR="0" rtl="0" algn="l">
                        <a:lnSpc>
                          <a:spcPct val="90000"/>
                        </a:lnSpc>
                        <a:spcBef>
                          <a:spcPts val="0"/>
                        </a:spcBef>
                        <a:spcAft>
                          <a:spcPts val="0"/>
                        </a:spcAft>
                        <a:buClr>
                          <a:srgbClr val="890C4C"/>
                        </a:buClr>
                        <a:buSzPts val="2400"/>
                        <a:buFont typeface="Arimo"/>
                        <a:buNone/>
                      </a:pPr>
                      <a:r>
                        <a:rPr b="1" i="0" lang="en-US" sz="2400" u="none" cap="none" strike="noStrike">
                          <a:solidFill>
                            <a:srgbClr val="4E4E4E"/>
                          </a:solidFill>
                          <a:latin typeface="Tahoma"/>
                          <a:ea typeface="Tahoma"/>
                          <a:cs typeface="Tahoma"/>
                          <a:sym typeface="Tahoma"/>
                        </a:rPr>
                        <a:t>01/</a:t>
                      </a:r>
                      <a:r>
                        <a:rPr b="1" lang="en-US" sz="2400">
                          <a:solidFill>
                            <a:srgbClr val="4E4E4E"/>
                          </a:solidFill>
                          <a:latin typeface="Tahoma"/>
                          <a:ea typeface="Tahoma"/>
                          <a:cs typeface="Tahoma"/>
                          <a:sym typeface="Tahoma"/>
                        </a:rPr>
                        <a:t>22</a:t>
                      </a:r>
                      <a:endParaRPr b="1"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2DEEF"/>
                    </a:solidFill>
                  </a:tcPr>
                </a:tc>
                <a:tc>
                  <a:txBody>
                    <a:bodyPr/>
                    <a:lstStyle/>
                    <a:p>
                      <a:pPr indent="0" lvl="0" marL="0" marR="0" rtl="0" algn="l">
                        <a:lnSpc>
                          <a:spcPct val="90000"/>
                        </a:lnSpc>
                        <a:spcBef>
                          <a:spcPts val="0"/>
                        </a:spcBef>
                        <a:spcAft>
                          <a:spcPts val="0"/>
                        </a:spcAft>
                        <a:buClr>
                          <a:srgbClr val="890C4C"/>
                        </a:buClr>
                        <a:buSzPts val="2400"/>
                        <a:buFont typeface="Arimo"/>
                        <a:buNone/>
                      </a:pPr>
                      <a:r>
                        <a:rPr b="1" i="0" lang="en-US" sz="2400" u="none" cap="none" strike="noStrike">
                          <a:solidFill>
                            <a:srgbClr val="4E4E4E"/>
                          </a:solidFill>
                          <a:latin typeface="Tahoma"/>
                          <a:ea typeface="Tahoma"/>
                          <a:cs typeface="Tahoma"/>
                          <a:sym typeface="Tahoma"/>
                        </a:rPr>
                        <a:t>02/</a:t>
                      </a:r>
                      <a:r>
                        <a:rPr b="1" lang="en-US" sz="2400">
                          <a:solidFill>
                            <a:srgbClr val="4E4E4E"/>
                          </a:solidFill>
                          <a:latin typeface="Tahoma"/>
                          <a:ea typeface="Tahoma"/>
                          <a:cs typeface="Tahoma"/>
                          <a:sym typeface="Tahoma"/>
                        </a:rPr>
                        <a:t>22</a:t>
                      </a:r>
                      <a:endParaRPr b="1"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2DEEF"/>
                    </a:solidFill>
                  </a:tcPr>
                </a:tc>
                <a:tc>
                  <a:txBody>
                    <a:bodyPr/>
                    <a:lstStyle/>
                    <a:p>
                      <a:pPr indent="0" lvl="0" marL="0" marR="0" rtl="0" algn="l">
                        <a:lnSpc>
                          <a:spcPct val="90000"/>
                        </a:lnSpc>
                        <a:spcBef>
                          <a:spcPts val="0"/>
                        </a:spcBef>
                        <a:spcAft>
                          <a:spcPts val="0"/>
                        </a:spcAft>
                        <a:buClr>
                          <a:srgbClr val="890C4C"/>
                        </a:buClr>
                        <a:buSzPts val="2400"/>
                        <a:buFont typeface="Arimo"/>
                        <a:buNone/>
                      </a:pPr>
                      <a:r>
                        <a:rPr b="1" i="0" lang="en-US" sz="2400" u="none" cap="none" strike="noStrike">
                          <a:solidFill>
                            <a:srgbClr val="4E4E4E"/>
                          </a:solidFill>
                          <a:latin typeface="Tahoma"/>
                          <a:ea typeface="Tahoma"/>
                          <a:cs typeface="Tahoma"/>
                          <a:sym typeface="Tahoma"/>
                        </a:rPr>
                        <a:t>03/</a:t>
                      </a:r>
                      <a:r>
                        <a:rPr b="1" lang="en-US" sz="2400">
                          <a:solidFill>
                            <a:srgbClr val="4E4E4E"/>
                          </a:solidFill>
                          <a:latin typeface="Tahoma"/>
                          <a:ea typeface="Tahoma"/>
                          <a:cs typeface="Tahoma"/>
                          <a:sym typeface="Tahoma"/>
                        </a:rPr>
                        <a:t>22</a:t>
                      </a:r>
                      <a:endParaRPr b="1"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2DEEF"/>
                    </a:solidFill>
                  </a:tcPr>
                </a:tc>
                <a:tc>
                  <a:txBody>
                    <a:bodyPr/>
                    <a:lstStyle/>
                    <a:p>
                      <a:pPr indent="0" lvl="0" marL="0" marR="0" rtl="0" algn="l">
                        <a:lnSpc>
                          <a:spcPct val="90000"/>
                        </a:lnSpc>
                        <a:spcBef>
                          <a:spcPts val="0"/>
                        </a:spcBef>
                        <a:spcAft>
                          <a:spcPts val="0"/>
                        </a:spcAft>
                        <a:buClr>
                          <a:srgbClr val="890C4C"/>
                        </a:buClr>
                        <a:buSzPts val="2400"/>
                        <a:buFont typeface="Arimo"/>
                        <a:buNone/>
                      </a:pPr>
                      <a:r>
                        <a:rPr b="1" i="0" lang="en-US" sz="2400" u="none" cap="none" strike="noStrike">
                          <a:solidFill>
                            <a:srgbClr val="4E4E4E"/>
                          </a:solidFill>
                          <a:latin typeface="Tahoma"/>
                          <a:ea typeface="Tahoma"/>
                          <a:cs typeface="Tahoma"/>
                          <a:sym typeface="Tahoma"/>
                        </a:rPr>
                        <a:t>04/</a:t>
                      </a:r>
                      <a:r>
                        <a:rPr b="1" lang="en-US" sz="2400">
                          <a:solidFill>
                            <a:srgbClr val="4E4E4E"/>
                          </a:solidFill>
                          <a:latin typeface="Tahoma"/>
                          <a:ea typeface="Tahoma"/>
                          <a:cs typeface="Tahoma"/>
                          <a:sym typeface="Tahoma"/>
                        </a:rPr>
                        <a:t>22</a:t>
                      </a:r>
                      <a:endParaRPr b="1" sz="1800" u="none" cap="none" strike="noStrike"/>
                    </a:p>
                  </a:txBody>
                  <a:tcPr marT="46050" marB="46050" marR="122775" marL="122775">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2DEEF"/>
                    </a:solidFill>
                  </a:tcPr>
                </a:tc>
              </a:tr>
              <a:tr h="546100">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rgbClr val="4E4E4E"/>
                          </a:solidFill>
                          <a:latin typeface="Tahoma"/>
                          <a:ea typeface="Tahoma"/>
                          <a:cs typeface="Tahoma"/>
                          <a:sym typeface="Tahoma"/>
                        </a:rPr>
                        <a:t>Global Period Status</a:t>
                      </a:r>
                      <a:endParaRPr sz="1800" u="none" cap="none" strike="noStrike"/>
                    </a:p>
                  </a:txBody>
                  <a:tcPr marT="46050" marB="46050" marR="122775" marL="122775">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8E8E8"/>
                    </a:solidFill>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accent1"/>
                          </a:solidFill>
                          <a:latin typeface="Tahoma"/>
                          <a:ea typeface="Tahoma"/>
                          <a:cs typeface="Tahoma"/>
                          <a:sym typeface="Tahoma"/>
                        </a:rPr>
                        <a:t>Locked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09600">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rgbClr val="4E4E4E"/>
                          </a:solidFill>
                          <a:latin typeface="Tahoma"/>
                          <a:ea typeface="Tahoma"/>
                          <a:cs typeface="Tahoma"/>
                          <a:sym typeface="Tahoma"/>
                        </a:rPr>
                        <a:t>AP Ledger</a:t>
                      </a:r>
                      <a:endParaRPr sz="1800" u="none" cap="none" strike="noStrike"/>
                    </a:p>
                  </a:txBody>
                  <a:tcPr marT="46050" marB="46050" marR="122775" marL="122775">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8E8E8"/>
                    </a:solidFill>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458800">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rgbClr val="4E4E4E"/>
                          </a:solidFill>
                          <a:latin typeface="Tahoma"/>
                          <a:ea typeface="Tahoma"/>
                          <a:cs typeface="Tahoma"/>
                          <a:sym typeface="Tahoma"/>
                        </a:rPr>
                        <a:t>AR Ledger</a:t>
                      </a:r>
                      <a:endParaRPr sz="1800" u="none" cap="none" strike="noStrike"/>
                    </a:p>
                  </a:txBody>
                  <a:tcPr marT="46050" marB="46050" marR="122775" marL="122775">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8E8E8"/>
                    </a:solidFill>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p>
                      <a:pPr indent="0" lvl="0" marL="0" marR="0" rtl="0" algn="l">
                        <a:lnSpc>
                          <a:spcPct val="90000"/>
                        </a:lnSpc>
                        <a:spcBef>
                          <a:spcPts val="720"/>
                        </a:spcBef>
                        <a:spcAft>
                          <a:spcPts val="0"/>
                        </a:spcAft>
                        <a:buClr>
                          <a:srgbClr val="890C4C"/>
                        </a:buClr>
                        <a:buSzPts val="2400"/>
                        <a:buFont typeface="Arimo"/>
                        <a:buNone/>
                      </a:pPr>
                      <a:r>
                        <a:t/>
                      </a:r>
                      <a:endParaRPr b="0" i="0" sz="2400" u="none" cap="none" strike="noStrike">
                        <a:solidFill>
                          <a:schemeClr val="hlink"/>
                        </a:solidFill>
                        <a:latin typeface="Tahoma"/>
                        <a:ea typeface="Tahoma"/>
                        <a:cs typeface="Tahoma"/>
                        <a:sym typeface="Tahoma"/>
                      </a:endParaRPr>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84150">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rgbClr val="4E4E4E"/>
                          </a:solidFill>
                          <a:latin typeface="Tahoma"/>
                          <a:ea typeface="Tahoma"/>
                          <a:cs typeface="Tahoma"/>
                          <a:sym typeface="Tahoma"/>
                        </a:rPr>
                        <a:t>…</a:t>
                      </a:r>
                      <a:endParaRPr sz="1800" u="none" cap="none" strike="noStrike"/>
                    </a:p>
                  </a:txBody>
                  <a:tcPr marT="46050" marB="46050" marR="122775" marL="122775">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E8E8E8"/>
                    </a:solidFill>
                  </a:tcPr>
                </a:tc>
                <a:tc>
                  <a:txBody>
                    <a:bodyPr/>
                    <a:lstStyle/>
                    <a:p>
                      <a:pPr indent="0" lvl="0" marL="0" rtl="0" algn="l">
                        <a:lnSpc>
                          <a:spcPct val="90000"/>
                        </a:lnSpc>
                        <a:spcBef>
                          <a:spcPts val="0"/>
                        </a:spcBef>
                        <a:spcAft>
                          <a:spcPts val="0"/>
                        </a:spcAft>
                        <a:buClr>
                          <a:srgbClr val="890C4C"/>
                        </a:buClr>
                        <a:buSzPts val="2400"/>
                        <a:buFont typeface="Arimo"/>
                        <a:buNone/>
                      </a:pPr>
                      <a:r>
                        <a:rPr lang="en-US" sz="2400">
                          <a:solidFill>
                            <a:schemeClr val="accent6"/>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b="0" i="0" lang="en-US" sz="2400" u="none" cap="none" strike="noStrike">
                          <a:solidFill>
                            <a:schemeClr val="hlink"/>
                          </a:solidFill>
                          <a:latin typeface="Tahoma"/>
                          <a:ea typeface="Tahoma"/>
                          <a:cs typeface="Tahoma"/>
                          <a:sym typeface="Tahoma"/>
                        </a:rPr>
                        <a:t>Open</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rgbClr val="890C4C"/>
                        </a:buClr>
                        <a:buSzPts val="2400"/>
                        <a:buFont typeface="Arimo"/>
                        <a:buNone/>
                      </a:pPr>
                      <a:r>
                        <a:rPr lang="en-US" sz="2400">
                          <a:solidFill>
                            <a:schemeClr val="accent1"/>
                          </a:solidFill>
                          <a:latin typeface="Tahoma"/>
                          <a:ea typeface="Tahoma"/>
                          <a:cs typeface="Tahoma"/>
                          <a:sym typeface="Tahoma"/>
                        </a:rPr>
                        <a:t>Closed</a:t>
                      </a:r>
                      <a:endParaRPr sz="1800" u="none" cap="none" strike="noStrike"/>
                    </a:p>
                  </a:txBody>
                  <a:tcPr marT="46050" marB="46050" marR="122775" marL="122775">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mc:AlternateContent>
    <mc:Choice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Period Report</a:t>
            </a:r>
            <a:endParaRPr/>
          </a:p>
        </p:txBody>
      </p:sp>
      <p:sp>
        <p:nvSpPr>
          <p:cNvPr id="378" name="Google Shape;378;p4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79" name="Google Shape;379;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80" name="Google Shape;380;p46"/>
          <p:cNvPicPr preferRelativeResize="0"/>
          <p:nvPr/>
        </p:nvPicPr>
        <p:blipFill rotWithShape="1">
          <a:blip r:embed="rId3">
            <a:alphaModFix/>
          </a:blip>
          <a:srcRect b="0" l="0" r="0" t="0"/>
          <a:stretch/>
        </p:blipFill>
        <p:spPr>
          <a:xfrm>
            <a:off x="425451" y="1712200"/>
            <a:ext cx="10972801" cy="4006240"/>
          </a:xfrm>
          <a:prstGeom prst="rect">
            <a:avLst/>
          </a:prstGeom>
          <a:noFill/>
          <a:ln cap="flat" cmpd="sng" w="9525">
            <a:solidFill>
              <a:srgbClr val="1B314F"/>
            </a:solidFill>
            <a:prstDash val="solid"/>
            <a:round/>
            <a:headEnd len="sm" w="sm" type="none"/>
            <a:tailEnd len="sm" w="sm" type="none"/>
          </a:ln>
        </p:spPr>
      </p:pic>
      <p:sp>
        <p:nvSpPr>
          <p:cNvPr id="381" name="Google Shape;381;p46"/>
          <p:cNvSpPr/>
          <p:nvPr/>
        </p:nvSpPr>
        <p:spPr>
          <a:xfrm>
            <a:off x="8478183" y="3296550"/>
            <a:ext cx="2920000" cy="3066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
        <p:nvSpPr>
          <p:cNvPr id="382" name="Google Shape;382;p46"/>
          <p:cNvSpPr/>
          <p:nvPr/>
        </p:nvSpPr>
        <p:spPr>
          <a:xfrm>
            <a:off x="2342283" y="5258125"/>
            <a:ext cx="2015600" cy="3066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4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Period Report – Gateways </a:t>
            </a:r>
            <a:endParaRPr/>
          </a:p>
        </p:txBody>
      </p:sp>
      <p:sp>
        <p:nvSpPr>
          <p:cNvPr id="389" name="Google Shape;389;p4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90" name="Google Shape;390;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cxnSp>
        <p:nvCxnSpPr>
          <p:cNvPr id="391" name="Google Shape;391;p47"/>
          <p:cNvCxnSpPr/>
          <p:nvPr/>
        </p:nvCxnSpPr>
        <p:spPr>
          <a:xfrm>
            <a:off x="2019300" y="4180224"/>
            <a:ext cx="1066800" cy="0"/>
          </a:xfrm>
          <a:prstGeom prst="straightConnector1">
            <a:avLst/>
          </a:prstGeom>
          <a:noFill/>
          <a:ln cap="flat" cmpd="sng" w="28575">
            <a:solidFill>
              <a:srgbClr val="4F4F4F"/>
            </a:solidFill>
            <a:prstDash val="solid"/>
            <a:round/>
            <a:headEnd len="sm" w="sm" type="none"/>
            <a:tailEnd len="med" w="med" type="stealth"/>
          </a:ln>
        </p:spPr>
      </p:cxnSp>
      <p:cxnSp>
        <p:nvCxnSpPr>
          <p:cNvPr id="392" name="Google Shape;392;p47"/>
          <p:cNvCxnSpPr/>
          <p:nvPr/>
        </p:nvCxnSpPr>
        <p:spPr>
          <a:xfrm>
            <a:off x="4965700" y="4180224"/>
            <a:ext cx="965200" cy="0"/>
          </a:xfrm>
          <a:prstGeom prst="straightConnector1">
            <a:avLst/>
          </a:prstGeom>
          <a:noFill/>
          <a:ln cap="flat" cmpd="sng" w="28575">
            <a:solidFill>
              <a:srgbClr val="4F4F4F"/>
            </a:solidFill>
            <a:prstDash val="solid"/>
            <a:round/>
            <a:headEnd len="sm" w="sm" type="none"/>
            <a:tailEnd len="med" w="med" type="stealth"/>
          </a:ln>
        </p:spPr>
      </p:cxnSp>
      <p:cxnSp>
        <p:nvCxnSpPr>
          <p:cNvPr id="393" name="Google Shape;393;p47"/>
          <p:cNvCxnSpPr/>
          <p:nvPr/>
        </p:nvCxnSpPr>
        <p:spPr>
          <a:xfrm>
            <a:off x="7912100" y="4167524"/>
            <a:ext cx="1066800" cy="0"/>
          </a:xfrm>
          <a:prstGeom prst="straightConnector1">
            <a:avLst/>
          </a:prstGeom>
          <a:noFill/>
          <a:ln cap="flat" cmpd="sng" w="28575">
            <a:solidFill>
              <a:srgbClr val="4F4F4F"/>
            </a:solidFill>
            <a:prstDash val="solid"/>
            <a:round/>
            <a:headEnd len="sm" w="sm" type="none"/>
            <a:tailEnd len="med" w="med" type="stealth"/>
          </a:ln>
        </p:spPr>
      </p:cxnSp>
      <p:sp>
        <p:nvSpPr>
          <p:cNvPr id="394" name="Google Shape;394;p47"/>
          <p:cNvSpPr/>
          <p:nvPr/>
        </p:nvSpPr>
        <p:spPr>
          <a:xfrm>
            <a:off x="546101" y="2953086"/>
            <a:ext cx="1706033" cy="2387600"/>
          </a:xfrm>
          <a:prstGeom prst="rect">
            <a:avLst/>
          </a:prstGeom>
          <a:solidFill>
            <a:schemeClr val="accent1"/>
          </a:solidFill>
          <a:ln cap="flat" cmpd="sng" w="28575">
            <a:solidFill>
              <a:srgbClr val="5A87C6"/>
            </a:solidFill>
            <a:prstDash val="solid"/>
            <a:miter lim="800000"/>
            <a:headEnd len="sm" w="sm" type="none"/>
            <a:tailEnd len="sm" w="sm" type="none"/>
          </a:ln>
          <a:effectLst>
            <a:outerShdw rotWithShape="0" algn="ctr" dir="2700000" dist="71842">
              <a:srgbClr val="808080"/>
            </a:outerShdw>
          </a:effectLst>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chemeClr val="dk1"/>
              </a:buClr>
              <a:buSzPts val="2000"/>
              <a:buFont typeface="Century Gothic"/>
              <a:buNone/>
            </a:pPr>
            <a:r>
              <a:rPr b="1" i="0" lang="en-US" sz="2000" u="none" cap="none" strike="noStrike">
                <a:solidFill>
                  <a:schemeClr val="dk1"/>
                </a:solidFill>
                <a:latin typeface="Century Gothic"/>
                <a:ea typeface="Century Gothic"/>
                <a:cs typeface="Century Gothic"/>
                <a:sym typeface="Century Gothic"/>
              </a:rPr>
              <a:t>Open</a:t>
            </a:r>
            <a:endParaRPr b="0" i="0" sz="1800" u="none" cap="none" strike="noStrike">
              <a:solidFill>
                <a:schemeClr val="dk1"/>
              </a:solidFill>
              <a:latin typeface="Century Gothic"/>
              <a:ea typeface="Century Gothic"/>
              <a:cs typeface="Century Gothic"/>
              <a:sym typeface="Century Gothic"/>
            </a:endParaRPr>
          </a:p>
        </p:txBody>
      </p:sp>
      <p:sp>
        <p:nvSpPr>
          <p:cNvPr id="395" name="Google Shape;395;p47"/>
          <p:cNvSpPr/>
          <p:nvPr/>
        </p:nvSpPr>
        <p:spPr>
          <a:xfrm>
            <a:off x="838201" y="2608599"/>
            <a:ext cx="1344084" cy="1014412"/>
          </a:xfrm>
          <a:prstGeom prst="rect">
            <a:avLst/>
          </a:prstGeom>
          <a:noFill/>
          <a:ln>
            <a:noFill/>
          </a:ln>
        </p:spPr>
        <p:txBody>
          <a:bodyPr anchorCtr="0" anchor="ctr" bIns="46025" lIns="92075" spcFirstLastPara="1" rIns="92075" wrap="square" tIns="460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96" name="Google Shape;396;p47"/>
          <p:cNvSpPr/>
          <p:nvPr/>
        </p:nvSpPr>
        <p:spPr>
          <a:xfrm>
            <a:off x="3086101" y="2953087"/>
            <a:ext cx="1909233" cy="2417763"/>
          </a:xfrm>
          <a:prstGeom prst="rect">
            <a:avLst/>
          </a:prstGeom>
          <a:solidFill>
            <a:schemeClr val="accent1"/>
          </a:solidFill>
          <a:ln cap="flat" cmpd="sng" w="28575">
            <a:solidFill>
              <a:srgbClr val="5A87C6"/>
            </a:solidFill>
            <a:prstDash val="solid"/>
            <a:miter lim="800000"/>
            <a:headEnd len="sm" w="sm" type="none"/>
            <a:tailEnd len="sm" w="sm" type="none"/>
          </a:ln>
          <a:effectLst>
            <a:outerShdw rotWithShape="0" algn="ctr" dir="2700000" dist="71842">
              <a:srgbClr val="808080"/>
            </a:outerShdw>
          </a:effectLst>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chemeClr val="dk1"/>
              </a:buClr>
              <a:buSzPts val="2000"/>
              <a:buFont typeface="Century Gothic"/>
              <a:buNone/>
            </a:pPr>
            <a:r>
              <a:rPr b="1" i="0" lang="en-US" sz="2000" u="none" cap="none" strike="noStrike">
                <a:solidFill>
                  <a:schemeClr val="dk1"/>
                </a:solidFill>
                <a:latin typeface="Century Gothic"/>
                <a:ea typeface="Century Gothic"/>
                <a:cs typeface="Century Gothic"/>
                <a:sym typeface="Century Gothic"/>
              </a:rPr>
              <a:t>Locked</a:t>
            </a:r>
            <a:endParaRPr b="0" i="0" sz="1800" u="none" cap="none" strike="noStrike">
              <a:solidFill>
                <a:schemeClr val="dk1"/>
              </a:solidFill>
              <a:latin typeface="Century Gothic"/>
              <a:ea typeface="Century Gothic"/>
              <a:cs typeface="Century Gothic"/>
              <a:sym typeface="Century Gothic"/>
            </a:endParaRPr>
          </a:p>
        </p:txBody>
      </p:sp>
      <p:sp>
        <p:nvSpPr>
          <p:cNvPr id="397" name="Google Shape;397;p47"/>
          <p:cNvSpPr/>
          <p:nvPr/>
        </p:nvSpPr>
        <p:spPr>
          <a:xfrm>
            <a:off x="5930900" y="2953086"/>
            <a:ext cx="2237317" cy="2381250"/>
          </a:xfrm>
          <a:prstGeom prst="rect">
            <a:avLst/>
          </a:prstGeom>
          <a:solidFill>
            <a:schemeClr val="accent1"/>
          </a:solidFill>
          <a:ln cap="flat" cmpd="sng" w="28575">
            <a:solidFill>
              <a:srgbClr val="5A87C6"/>
            </a:solidFill>
            <a:prstDash val="solid"/>
            <a:miter lim="800000"/>
            <a:headEnd len="sm" w="sm" type="none"/>
            <a:tailEnd len="sm" w="sm" type="none"/>
          </a:ln>
          <a:effectLst>
            <a:outerShdw rotWithShape="0" algn="ctr" dir="2700000" dist="71842">
              <a:srgbClr val="808080"/>
            </a:outerShdw>
          </a:effectLst>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chemeClr val="dk1"/>
              </a:buClr>
              <a:buSzPts val="2000"/>
              <a:buFont typeface="Century Gothic"/>
              <a:buNone/>
            </a:pPr>
            <a:r>
              <a:rPr b="1" i="0" lang="en-US" sz="2000" u="none" cap="none" strike="noStrike">
                <a:solidFill>
                  <a:schemeClr val="dk1"/>
                </a:solidFill>
                <a:latin typeface="Century Gothic"/>
                <a:ea typeface="Century Gothic"/>
                <a:cs typeface="Century Gothic"/>
                <a:sym typeface="Century Gothic"/>
              </a:rPr>
              <a:t>Reported</a:t>
            </a:r>
            <a:endParaRPr b="0" i="0" sz="1800" u="none" cap="none" strike="noStrike">
              <a:solidFill>
                <a:schemeClr val="dk1"/>
              </a:solidFill>
              <a:latin typeface="Century Gothic"/>
              <a:ea typeface="Century Gothic"/>
              <a:cs typeface="Century Gothic"/>
              <a:sym typeface="Century Gothic"/>
            </a:endParaRPr>
          </a:p>
        </p:txBody>
      </p:sp>
      <p:sp>
        <p:nvSpPr>
          <p:cNvPr id="398" name="Google Shape;398;p47"/>
          <p:cNvSpPr/>
          <p:nvPr/>
        </p:nvSpPr>
        <p:spPr>
          <a:xfrm>
            <a:off x="8978901" y="2953087"/>
            <a:ext cx="1911351" cy="2392363"/>
          </a:xfrm>
          <a:prstGeom prst="rect">
            <a:avLst/>
          </a:prstGeom>
          <a:solidFill>
            <a:schemeClr val="accent1"/>
          </a:solidFill>
          <a:ln cap="flat" cmpd="sng" w="28575">
            <a:solidFill>
              <a:srgbClr val="5A87C6"/>
            </a:solidFill>
            <a:prstDash val="solid"/>
            <a:miter lim="800000"/>
            <a:headEnd len="sm" w="sm" type="none"/>
            <a:tailEnd len="sm" w="sm" type="none"/>
          </a:ln>
          <a:effectLst>
            <a:outerShdw rotWithShape="0" algn="ctr" dir="2700000" dist="71842">
              <a:srgbClr val="808080"/>
            </a:outerShdw>
          </a:effectLst>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chemeClr val="dk1"/>
              </a:buClr>
              <a:buSzPts val="2000"/>
              <a:buFont typeface="Century Gothic"/>
              <a:buNone/>
            </a:pPr>
            <a:r>
              <a:rPr b="1" i="0" lang="en-US" sz="2000" u="none" cap="none" strike="noStrike">
                <a:solidFill>
                  <a:schemeClr val="dk1"/>
                </a:solidFill>
                <a:latin typeface="Century Gothic"/>
                <a:ea typeface="Century Gothic"/>
                <a:cs typeface="Century Gothic"/>
                <a:sym typeface="Century Gothic"/>
              </a:rPr>
              <a:t>Frozen</a:t>
            </a:r>
            <a:endParaRPr b="0" i="0" sz="1800" u="none" cap="none" strike="noStrike">
              <a:solidFill>
                <a:schemeClr val="dk1"/>
              </a:solidFill>
              <a:latin typeface="Century Gothic"/>
              <a:ea typeface="Century Gothic"/>
              <a:cs typeface="Century Gothic"/>
              <a:sym typeface="Century Gothic"/>
            </a:endParaRPr>
          </a:p>
        </p:txBody>
      </p:sp>
      <p:cxnSp>
        <p:nvCxnSpPr>
          <p:cNvPr id="399" name="Google Shape;399;p47"/>
          <p:cNvCxnSpPr>
            <a:stCxn id="396" idx="0"/>
            <a:endCxn id="394" idx="0"/>
          </p:cNvCxnSpPr>
          <p:nvPr/>
        </p:nvCxnSpPr>
        <p:spPr>
          <a:xfrm rot="5400000">
            <a:off x="2719667" y="1632637"/>
            <a:ext cx="600" cy="2641500"/>
          </a:xfrm>
          <a:prstGeom prst="curvedConnector3">
            <a:avLst>
              <a:gd fmla="val -37967834" name="adj1"/>
            </a:avLst>
          </a:prstGeom>
          <a:noFill/>
          <a:ln cap="flat" cmpd="sng" w="28575">
            <a:solidFill>
              <a:srgbClr val="4F4F4F"/>
            </a:solidFill>
            <a:prstDash val="dot"/>
            <a:round/>
            <a:headEnd len="sm" w="sm" type="none"/>
            <a:tailEnd len="lg" w="lg" type="stealth"/>
          </a:ln>
        </p:spPr>
      </p:cxnSp>
      <p:cxnSp>
        <p:nvCxnSpPr>
          <p:cNvPr id="400" name="Google Shape;400;p47"/>
          <p:cNvCxnSpPr>
            <a:stCxn id="397" idx="0"/>
            <a:endCxn id="394" idx="0"/>
          </p:cNvCxnSpPr>
          <p:nvPr/>
        </p:nvCxnSpPr>
        <p:spPr>
          <a:xfrm rot="5400000">
            <a:off x="4224009" y="128136"/>
            <a:ext cx="600" cy="5650500"/>
          </a:xfrm>
          <a:prstGeom prst="curvedConnector3">
            <a:avLst>
              <a:gd fmla="val -37967750" name="adj1"/>
            </a:avLst>
          </a:prstGeom>
          <a:noFill/>
          <a:ln cap="flat" cmpd="sng" w="28575">
            <a:solidFill>
              <a:srgbClr val="4F4F4F"/>
            </a:solidFill>
            <a:prstDash val="dot"/>
            <a:round/>
            <a:headEnd len="sm" w="sm" type="none"/>
            <a:tailEnd len="lg" w="lg" type="stealth"/>
          </a:ln>
        </p:spPr>
      </p:cxnSp>
      <p:sp>
        <p:nvSpPr>
          <p:cNvPr id="401" name="Google Shape;401;p47"/>
          <p:cNvSpPr/>
          <p:nvPr/>
        </p:nvSpPr>
        <p:spPr>
          <a:xfrm>
            <a:off x="1968500" y="3257886"/>
            <a:ext cx="1659600" cy="647700"/>
          </a:xfrm>
          <a:prstGeom prst="ellipse">
            <a:avLst/>
          </a:prstGeom>
          <a:solidFill>
            <a:srgbClr val="FBD4B4"/>
          </a:solidFill>
          <a:ln cap="flat" cmpd="sng" w="22225">
            <a:solidFill>
              <a:schemeClr val="dk1"/>
            </a:solidFill>
            <a:prstDash val="solid"/>
            <a:round/>
            <a:headEnd len="sm" w="sm" type="none"/>
            <a:tailEnd len="sm" w="sm" type="none"/>
          </a:ln>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rgbClr val="4E4E4E"/>
              </a:buClr>
              <a:buSzPts val="2000"/>
              <a:buFont typeface="Century Gothic"/>
              <a:buNone/>
            </a:pPr>
            <a:r>
              <a:rPr b="0" i="0" lang="en-US" sz="2000" u="none" cap="none" strike="noStrike">
                <a:solidFill>
                  <a:srgbClr val="4E4E4E"/>
                </a:solidFill>
                <a:latin typeface="Century Gothic"/>
                <a:ea typeface="Century Gothic"/>
                <a:cs typeface="Century Gothic"/>
                <a:sym typeface="Century Gothic"/>
              </a:rPr>
              <a:t>Close</a:t>
            </a:r>
            <a:endParaRPr b="0" i="0" sz="1800" u="none" cap="none" strike="noStrike">
              <a:solidFill>
                <a:schemeClr val="dk1"/>
              </a:solidFill>
              <a:latin typeface="Century Gothic"/>
              <a:ea typeface="Century Gothic"/>
              <a:cs typeface="Century Gothic"/>
              <a:sym typeface="Century Gothic"/>
            </a:endParaRPr>
          </a:p>
        </p:txBody>
      </p:sp>
      <p:sp>
        <p:nvSpPr>
          <p:cNvPr id="402" name="Google Shape;402;p47"/>
          <p:cNvSpPr/>
          <p:nvPr/>
        </p:nvSpPr>
        <p:spPr>
          <a:xfrm>
            <a:off x="4584667" y="3257886"/>
            <a:ext cx="1911200" cy="647700"/>
          </a:xfrm>
          <a:prstGeom prst="ellipse">
            <a:avLst/>
          </a:prstGeom>
          <a:solidFill>
            <a:srgbClr val="FBD4B4"/>
          </a:solidFill>
          <a:ln cap="flat" cmpd="sng" w="22225">
            <a:solidFill>
              <a:schemeClr val="dk1"/>
            </a:solidFill>
            <a:prstDash val="solid"/>
            <a:round/>
            <a:headEnd len="sm" w="sm" type="none"/>
            <a:tailEnd len="sm" w="sm" type="none"/>
          </a:ln>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rgbClr val="4E4E4E"/>
              </a:buClr>
              <a:buSzPts val="1800"/>
              <a:buFont typeface="Century Gothic"/>
              <a:buNone/>
            </a:pPr>
            <a:r>
              <a:rPr b="0" i="0" lang="en-US" sz="1800" u="none" cap="none" strike="noStrike">
                <a:solidFill>
                  <a:srgbClr val="4E4E4E"/>
                </a:solidFill>
                <a:latin typeface="Century Gothic"/>
                <a:ea typeface="Century Gothic"/>
                <a:cs typeface="Century Gothic"/>
                <a:sym typeface="Century Gothic"/>
              </a:rPr>
              <a:t>Report</a:t>
            </a:r>
            <a:endParaRPr b="0" i="0" sz="1200" u="none" cap="none" strike="noStrike">
              <a:solidFill>
                <a:schemeClr val="dk1"/>
              </a:solidFill>
              <a:latin typeface="Century Gothic"/>
              <a:ea typeface="Century Gothic"/>
              <a:cs typeface="Century Gothic"/>
              <a:sym typeface="Century Gothic"/>
            </a:endParaRPr>
          </a:p>
        </p:txBody>
      </p:sp>
      <p:sp>
        <p:nvSpPr>
          <p:cNvPr id="403" name="Google Shape;403;p47"/>
          <p:cNvSpPr/>
          <p:nvPr/>
        </p:nvSpPr>
        <p:spPr>
          <a:xfrm>
            <a:off x="7687667" y="3257886"/>
            <a:ext cx="1909200" cy="647700"/>
          </a:xfrm>
          <a:prstGeom prst="ellipse">
            <a:avLst/>
          </a:prstGeom>
          <a:solidFill>
            <a:srgbClr val="FBD4B4"/>
          </a:solidFill>
          <a:ln cap="flat" cmpd="sng" w="15875">
            <a:solidFill>
              <a:schemeClr val="dk1"/>
            </a:solidFill>
            <a:prstDash val="solid"/>
            <a:round/>
            <a:headEnd len="sm" w="sm" type="none"/>
            <a:tailEnd len="sm" w="sm" type="none"/>
          </a:ln>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rgbClr val="4E4E4E"/>
              </a:buClr>
              <a:buSzPts val="2000"/>
              <a:buFont typeface="Century Gothic"/>
              <a:buNone/>
            </a:pPr>
            <a:r>
              <a:rPr b="0" i="0" lang="en-US" sz="2000" u="none" cap="none" strike="noStrike">
                <a:solidFill>
                  <a:srgbClr val="4E4E4E"/>
                </a:solidFill>
                <a:latin typeface="Century Gothic"/>
                <a:ea typeface="Century Gothic"/>
                <a:cs typeface="Century Gothic"/>
                <a:sym typeface="Century Gothic"/>
              </a:rPr>
              <a:t>Freeze</a:t>
            </a:r>
            <a:endParaRPr b="0" i="0" sz="1800" u="none" cap="none" strike="noStrike">
              <a:solidFill>
                <a:schemeClr val="dk1"/>
              </a:solidFill>
              <a:latin typeface="Century Gothic"/>
              <a:ea typeface="Century Gothic"/>
              <a:cs typeface="Century Gothic"/>
              <a:sym typeface="Century Gothic"/>
            </a:endParaRPr>
          </a:p>
        </p:txBody>
      </p:sp>
      <p:sp>
        <p:nvSpPr>
          <p:cNvPr id="404" name="Google Shape;404;p47"/>
          <p:cNvSpPr/>
          <p:nvPr/>
        </p:nvSpPr>
        <p:spPr>
          <a:xfrm>
            <a:off x="2476501" y="1832311"/>
            <a:ext cx="1670051" cy="647700"/>
          </a:xfrm>
          <a:prstGeom prst="ellipse">
            <a:avLst/>
          </a:prstGeom>
          <a:solidFill>
            <a:srgbClr val="FBD4B4"/>
          </a:solidFill>
          <a:ln cap="flat" cmpd="sng" w="22225">
            <a:solidFill>
              <a:srgbClr val="4E4E4E"/>
            </a:solidFill>
            <a:prstDash val="solid"/>
            <a:round/>
            <a:headEnd len="sm" w="sm" type="none"/>
            <a:tailEnd len="sm" w="sm" type="none"/>
          </a:ln>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rgbClr val="4E4E4E"/>
              </a:buClr>
              <a:buSzPts val="1600"/>
              <a:buFont typeface="Century Gothic"/>
              <a:buNone/>
            </a:pPr>
            <a:r>
              <a:rPr b="0" i="0" lang="en-US" sz="1600" u="none" cap="none" strike="noStrike">
                <a:solidFill>
                  <a:srgbClr val="4E4E4E"/>
                </a:solidFill>
                <a:latin typeface="Century Gothic"/>
                <a:ea typeface="Century Gothic"/>
                <a:cs typeface="Century Gothic"/>
                <a:sym typeface="Century Gothic"/>
              </a:rPr>
              <a:t>Re</a:t>
            </a:r>
            <a:r>
              <a:rPr lang="en-US" sz="1600">
                <a:solidFill>
                  <a:srgbClr val="4E4E4E"/>
                </a:solidFill>
                <a:latin typeface="Century Gothic"/>
                <a:ea typeface="Century Gothic"/>
                <a:cs typeface="Century Gothic"/>
                <a:sym typeface="Century Gothic"/>
              </a:rPr>
              <a:t>o</a:t>
            </a:r>
            <a:r>
              <a:rPr b="0" i="0" lang="en-US" sz="1600" u="none" cap="none" strike="noStrike">
                <a:solidFill>
                  <a:srgbClr val="4E4E4E"/>
                </a:solidFill>
                <a:latin typeface="Century Gothic"/>
                <a:ea typeface="Century Gothic"/>
                <a:cs typeface="Century Gothic"/>
                <a:sym typeface="Century Gothic"/>
              </a:rPr>
              <a:t>pen</a:t>
            </a:r>
            <a:endParaRPr b="0" i="0" sz="1600" u="none" cap="none" strike="noStrike">
              <a:solidFill>
                <a:schemeClr val="dk1"/>
              </a:solidFill>
              <a:latin typeface="Century Gothic"/>
              <a:ea typeface="Century Gothic"/>
              <a:cs typeface="Century Gothic"/>
              <a:sym typeface="Century Gothic"/>
            </a:endParaRPr>
          </a:p>
        </p:txBody>
      </p:sp>
      <p:sp>
        <p:nvSpPr>
          <p:cNvPr id="405" name="Google Shape;405;p47"/>
          <p:cNvSpPr/>
          <p:nvPr/>
        </p:nvSpPr>
        <p:spPr>
          <a:xfrm>
            <a:off x="4305300" y="1384636"/>
            <a:ext cx="1659467" cy="647700"/>
          </a:xfrm>
          <a:prstGeom prst="ellipse">
            <a:avLst/>
          </a:prstGeom>
          <a:solidFill>
            <a:srgbClr val="FBD4B4"/>
          </a:solidFill>
          <a:ln cap="flat" cmpd="sng" w="22225">
            <a:solidFill>
              <a:schemeClr val="dk1"/>
            </a:solidFill>
            <a:prstDash val="solid"/>
            <a:round/>
            <a:headEnd len="sm" w="sm" type="none"/>
            <a:tailEnd len="sm" w="sm" type="none"/>
          </a:ln>
        </p:spPr>
        <p:txBody>
          <a:bodyPr anchorCtr="0" anchor="ctr" bIns="46025" lIns="92075" spcFirstLastPara="1" rIns="92075" wrap="square" tIns="46025">
            <a:noAutofit/>
          </a:bodyPr>
          <a:lstStyle/>
          <a:p>
            <a:pPr indent="0" lvl="0" marL="0" marR="0" rtl="0" algn="ctr">
              <a:lnSpc>
                <a:spcPct val="160000"/>
              </a:lnSpc>
              <a:spcBef>
                <a:spcPts val="0"/>
              </a:spcBef>
              <a:spcAft>
                <a:spcPts val="0"/>
              </a:spcAft>
              <a:buClr>
                <a:srgbClr val="4E4E4E"/>
              </a:buClr>
              <a:buSzPts val="1600"/>
              <a:buFont typeface="Century Gothic"/>
              <a:buNone/>
            </a:pPr>
            <a:r>
              <a:rPr b="0" i="0" lang="en-US" sz="1600" u="none" cap="none" strike="noStrike">
                <a:solidFill>
                  <a:srgbClr val="4E4E4E"/>
                </a:solidFill>
                <a:latin typeface="Century Gothic"/>
                <a:ea typeface="Century Gothic"/>
                <a:cs typeface="Century Gothic"/>
                <a:sym typeface="Century Gothic"/>
              </a:rPr>
              <a:t>Re</a:t>
            </a:r>
            <a:r>
              <a:rPr lang="en-US" sz="1600">
                <a:solidFill>
                  <a:srgbClr val="4E4E4E"/>
                </a:solidFill>
                <a:latin typeface="Century Gothic"/>
                <a:ea typeface="Century Gothic"/>
                <a:cs typeface="Century Gothic"/>
                <a:sym typeface="Century Gothic"/>
              </a:rPr>
              <a:t>o</a:t>
            </a:r>
            <a:r>
              <a:rPr b="0" i="0" lang="en-US" sz="1600" u="none" cap="none" strike="noStrike">
                <a:solidFill>
                  <a:srgbClr val="4E4E4E"/>
                </a:solidFill>
                <a:latin typeface="Century Gothic"/>
                <a:ea typeface="Century Gothic"/>
                <a:cs typeface="Century Gothic"/>
                <a:sym typeface="Century Gothic"/>
              </a:rPr>
              <a:t>pen</a:t>
            </a:r>
            <a:endParaRPr b="0" i="0" sz="1600" u="none" cap="none" strike="noStrike">
              <a:solidFill>
                <a:schemeClr val="dk1"/>
              </a:solidFill>
              <a:latin typeface="Century Gothic"/>
              <a:ea typeface="Century Gothic"/>
              <a:cs typeface="Century Gothic"/>
              <a:sym typeface="Century Gothic"/>
            </a:endParaRPr>
          </a:p>
        </p:txBody>
      </p:sp>
      <p:sp>
        <p:nvSpPr>
          <p:cNvPr id="406" name="Google Shape;406;p47"/>
          <p:cNvSpPr txBox="1"/>
          <p:nvPr/>
        </p:nvSpPr>
        <p:spPr>
          <a:xfrm>
            <a:off x="7150100" y="5842337"/>
            <a:ext cx="33528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F4F4F"/>
              </a:buClr>
              <a:buSzPts val="1600"/>
              <a:buFont typeface="Century Gothic"/>
              <a:buNone/>
            </a:pPr>
            <a:r>
              <a:rPr b="0" i="0" lang="en-US" sz="1600" u="none" cap="none" strike="noStrike">
                <a:solidFill>
                  <a:srgbClr val="4F4F4F"/>
                </a:solidFill>
                <a:latin typeface="Century Gothic"/>
                <a:ea typeface="Century Gothic"/>
                <a:cs typeface="Century Gothic"/>
                <a:sym typeface="Century Gothic"/>
              </a:rPr>
              <a:t>Only if all  periods of the  year are reported</a:t>
            </a:r>
            <a:endParaRPr b="0" i="0" sz="1800" u="none" cap="none" strike="noStrike">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1600"/>
              <a:buFont typeface="Century Gothic"/>
              <a:buNone/>
            </a:pPr>
            <a:r>
              <a:t/>
            </a:r>
            <a:endParaRPr b="0" i="0" sz="1600" u="none" cap="none" strike="noStrike">
              <a:solidFill>
                <a:schemeClr val="dk1"/>
              </a:solidFill>
              <a:latin typeface="Century Gothic"/>
              <a:ea typeface="Century Gothic"/>
              <a:cs typeface="Century Gothic"/>
              <a:sym typeface="Century Gothic"/>
            </a:endParaRPr>
          </a:p>
        </p:txBody>
      </p:sp>
      <p:cxnSp>
        <p:nvCxnSpPr>
          <p:cNvPr id="407" name="Google Shape;407;p47"/>
          <p:cNvCxnSpPr>
            <a:stCxn id="406" idx="0"/>
          </p:cNvCxnSpPr>
          <p:nvPr/>
        </p:nvCxnSpPr>
        <p:spPr>
          <a:xfrm rot="10800000">
            <a:off x="8674100" y="4851737"/>
            <a:ext cx="152400" cy="990600"/>
          </a:xfrm>
          <a:prstGeom prst="straightConnector1">
            <a:avLst/>
          </a:prstGeom>
          <a:noFill/>
          <a:ln cap="flat" cmpd="sng" w="28575">
            <a:solidFill>
              <a:srgbClr val="4E4E4E"/>
            </a:solidFill>
            <a:prstDash val="solid"/>
            <a:round/>
            <a:headEnd len="sm" w="sm" type="none"/>
            <a:tailEnd len="sm" w="sm" type="none"/>
          </a:ln>
        </p:spPr>
      </p:cxnSp>
      <p:sp>
        <p:nvSpPr>
          <p:cNvPr id="408" name="Google Shape;408;p47"/>
          <p:cNvSpPr txBox="1"/>
          <p:nvPr/>
        </p:nvSpPr>
        <p:spPr>
          <a:xfrm>
            <a:off x="2984500" y="5842337"/>
            <a:ext cx="3048000"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4F4F4F"/>
              </a:buClr>
              <a:buSzPts val="1600"/>
              <a:buFont typeface="Century Gothic"/>
              <a:buNone/>
            </a:pPr>
            <a:r>
              <a:rPr b="0" i="0" lang="en-US" sz="1600" u="none" cap="none" strike="noStrike">
                <a:solidFill>
                  <a:srgbClr val="4F4F4F"/>
                </a:solidFill>
                <a:latin typeface="Century Gothic"/>
                <a:ea typeface="Century Gothic"/>
                <a:cs typeface="Century Gothic"/>
                <a:sym typeface="Century Gothic"/>
              </a:rPr>
              <a:t>Only if the previous period is reported</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cxnSp>
        <p:nvCxnSpPr>
          <p:cNvPr id="409" name="Google Shape;409;p47"/>
          <p:cNvCxnSpPr/>
          <p:nvPr/>
        </p:nvCxnSpPr>
        <p:spPr>
          <a:xfrm flipH="1" rot="10800000">
            <a:off x="5270500" y="4775536"/>
            <a:ext cx="254000" cy="990600"/>
          </a:xfrm>
          <a:prstGeom prst="straightConnector1">
            <a:avLst/>
          </a:prstGeom>
          <a:noFill/>
          <a:ln cap="flat" cmpd="sng" w="28575">
            <a:solidFill>
              <a:srgbClr val="4E4E4E"/>
            </a:solidFill>
            <a:prstDash val="solid"/>
            <a:round/>
            <a:headEnd len="sm" w="sm" type="none"/>
            <a:tailEnd len="sm" w="sm" type="none"/>
          </a:ln>
        </p:spPr>
      </p:cxnSp>
      <p:sp>
        <p:nvSpPr>
          <p:cNvPr id="410" name="Google Shape;410;p47"/>
          <p:cNvSpPr txBox="1"/>
          <p:nvPr/>
        </p:nvSpPr>
        <p:spPr>
          <a:xfrm>
            <a:off x="7658100" y="1270336"/>
            <a:ext cx="2336800" cy="12618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F4F4F"/>
              </a:buClr>
              <a:buSzPts val="1600"/>
              <a:buFont typeface="Century Gothic"/>
              <a:buNone/>
            </a:pPr>
            <a:r>
              <a:rPr b="0" i="0" lang="en-US" sz="1600" u="none" cap="none" strike="noStrike">
                <a:solidFill>
                  <a:srgbClr val="4F4F4F"/>
                </a:solidFill>
                <a:latin typeface="Century Gothic"/>
                <a:ea typeface="Century Gothic"/>
                <a:cs typeface="Century Gothic"/>
                <a:sym typeface="Century Gothic"/>
              </a:rPr>
              <a:t>Only if the next period is still open or locked</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cxnSp>
        <p:nvCxnSpPr>
          <p:cNvPr id="411" name="Google Shape;411;p47"/>
          <p:cNvCxnSpPr/>
          <p:nvPr/>
        </p:nvCxnSpPr>
        <p:spPr>
          <a:xfrm flipH="1">
            <a:off x="6235700" y="1651336"/>
            <a:ext cx="1422400" cy="152400"/>
          </a:xfrm>
          <a:prstGeom prst="straightConnector1">
            <a:avLst/>
          </a:prstGeom>
          <a:noFill/>
          <a:ln cap="flat" cmpd="sng" w="28575">
            <a:solidFill>
              <a:srgbClr val="4E4E4E"/>
            </a:solidFill>
            <a:prstDash val="solid"/>
            <a:round/>
            <a:headEnd len="sm" w="sm" type="none"/>
            <a:tailEnd len="sm" w="sm" type="none"/>
          </a:ln>
        </p:spPr>
      </p:cxnSp>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4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Conditions for Period Status Change</a:t>
            </a:r>
            <a:endParaRPr/>
          </a:p>
        </p:txBody>
      </p:sp>
      <p:sp>
        <p:nvSpPr>
          <p:cNvPr id="418" name="Google Shape;418;p4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19" name="Google Shape;419;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420" name="Google Shape;420;p48"/>
          <p:cNvGraphicFramePr/>
          <p:nvPr/>
        </p:nvGraphicFramePr>
        <p:xfrm>
          <a:off x="336550" y="1327150"/>
          <a:ext cx="3000000" cy="3000000"/>
        </p:xfrm>
        <a:graphic>
          <a:graphicData uri="http://schemas.openxmlformats.org/drawingml/2006/table">
            <a:tbl>
              <a:tblPr>
                <a:noFill/>
                <a:tableStyleId>{0C306130-6846-4D3F-BDAB-AA88F0DE5855}</a:tableStyleId>
              </a:tblPr>
              <a:tblGrid>
                <a:gridCol w="2487100"/>
                <a:gridCol w="2438400"/>
                <a:gridCol w="5945700"/>
              </a:tblGrid>
              <a:tr h="437150">
                <a:tc>
                  <a:txBody>
                    <a:bodyPr/>
                    <a:lstStyle/>
                    <a:p>
                      <a:pPr indent="0" lvl="0" marL="0" marR="0" rtl="0" algn="l">
                        <a:lnSpc>
                          <a:spcPct val="70000"/>
                        </a:lnSpc>
                        <a:spcBef>
                          <a:spcPts val="0"/>
                        </a:spcBef>
                        <a:spcAft>
                          <a:spcPts val="0"/>
                        </a:spcAft>
                        <a:buClr>
                          <a:srgbClr val="890C4C"/>
                        </a:buClr>
                        <a:buSzPts val="2000"/>
                        <a:buFont typeface="Arimo"/>
                        <a:buNone/>
                      </a:pPr>
                      <a:r>
                        <a:rPr b="1" i="0" lang="en-US" sz="2000" u="none" cap="none" strike="noStrike">
                          <a:solidFill>
                            <a:srgbClr val="D2DEEF"/>
                          </a:solidFill>
                          <a:latin typeface="Century Gothic"/>
                          <a:ea typeface="Century Gothic"/>
                          <a:cs typeface="Century Gothic"/>
                          <a:sym typeface="Century Gothic"/>
                        </a:rPr>
                        <a:t>From Status</a:t>
                      </a:r>
                      <a:endParaRPr sz="1800" u="none" cap="none" strike="noStrike">
                        <a:solidFill>
                          <a:srgbClr val="D2DEEF"/>
                        </a:solidFill>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solidFill>
                      <a:schemeClr val="accent1"/>
                    </a:solidFill>
                  </a:tcPr>
                </a:tc>
                <a:tc>
                  <a:txBody>
                    <a:bodyPr/>
                    <a:lstStyle/>
                    <a:p>
                      <a:pPr indent="0" lvl="0" marL="0" marR="0" rtl="0" algn="l">
                        <a:lnSpc>
                          <a:spcPct val="70000"/>
                        </a:lnSpc>
                        <a:spcBef>
                          <a:spcPts val="0"/>
                        </a:spcBef>
                        <a:spcAft>
                          <a:spcPts val="0"/>
                        </a:spcAft>
                        <a:buClr>
                          <a:srgbClr val="890C4C"/>
                        </a:buClr>
                        <a:buSzPts val="2000"/>
                        <a:buFont typeface="Arimo"/>
                        <a:buNone/>
                      </a:pPr>
                      <a:r>
                        <a:rPr b="1" i="0" lang="en-US" sz="2000" u="none" cap="none" strike="noStrike">
                          <a:solidFill>
                            <a:srgbClr val="D2DEEF"/>
                          </a:solidFill>
                          <a:latin typeface="Century Gothic"/>
                          <a:ea typeface="Century Gothic"/>
                          <a:cs typeface="Century Gothic"/>
                          <a:sym typeface="Century Gothic"/>
                        </a:rPr>
                        <a:t>To Status</a:t>
                      </a:r>
                      <a:endParaRPr sz="1800" u="none" cap="none" strike="noStrike">
                        <a:solidFill>
                          <a:srgbClr val="D2DEEF"/>
                        </a:solidFill>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solidFill>
                      <a:schemeClr val="accent1"/>
                    </a:solidFill>
                  </a:tcPr>
                </a:tc>
                <a:tc>
                  <a:txBody>
                    <a:bodyPr/>
                    <a:lstStyle/>
                    <a:p>
                      <a:pPr indent="0" lvl="0" marL="0" marR="0" rtl="0" algn="l">
                        <a:lnSpc>
                          <a:spcPct val="70000"/>
                        </a:lnSpc>
                        <a:spcBef>
                          <a:spcPts val="0"/>
                        </a:spcBef>
                        <a:spcAft>
                          <a:spcPts val="0"/>
                        </a:spcAft>
                        <a:buClr>
                          <a:srgbClr val="890C4C"/>
                        </a:buClr>
                        <a:buSzPts val="2000"/>
                        <a:buFont typeface="Arimo"/>
                        <a:buNone/>
                      </a:pPr>
                      <a:r>
                        <a:rPr b="1" i="0" lang="en-US" sz="2000" u="none" cap="none" strike="noStrike">
                          <a:solidFill>
                            <a:srgbClr val="D2DEEF"/>
                          </a:solidFill>
                          <a:latin typeface="Century Gothic"/>
                          <a:ea typeface="Century Gothic"/>
                          <a:cs typeface="Century Gothic"/>
                          <a:sym typeface="Century Gothic"/>
                        </a:rPr>
                        <a:t>Condition</a:t>
                      </a:r>
                      <a:endParaRPr sz="1800" u="none" cap="none" strike="noStrike">
                        <a:solidFill>
                          <a:srgbClr val="D2DEEF"/>
                        </a:solidFill>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solidFill>
                      <a:schemeClr val="accent1"/>
                    </a:solidFill>
                  </a:tcPr>
                </a:tc>
              </a:tr>
              <a:tr h="362950">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Open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solidFill>
                      <a:srgbClr val="FFFFCC"/>
                    </a:solidFill>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Locked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No unposted transactions</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r>
              <a:tr h="441325">
                <a:tc>
                  <a:txBody>
                    <a:bodyPr/>
                    <a:lstStyle/>
                    <a:p>
                      <a:pPr indent="0" lvl="0" marL="0" marR="0" rtl="0" algn="l">
                        <a:lnSpc>
                          <a:spcPct val="70000"/>
                        </a:lnSpc>
                        <a:spcBef>
                          <a:spcPts val="0"/>
                        </a:spcBef>
                        <a:spcAft>
                          <a:spcPts val="0"/>
                        </a:spcAft>
                        <a:buClr>
                          <a:srgbClr val="890C4C"/>
                        </a:buClr>
                        <a:buSzPts val="2000"/>
                        <a:buFont typeface="Arimo"/>
                        <a:buNone/>
                      </a:pPr>
                      <a:r>
                        <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Reported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n/a</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r>
              <a:tr h="427050">
                <a:tc>
                  <a:txBody>
                    <a:bodyPr/>
                    <a:lstStyle/>
                    <a:p>
                      <a:pPr indent="0" lvl="0" marL="0" marR="0" rtl="0" algn="l">
                        <a:lnSpc>
                          <a:spcPct val="70000"/>
                        </a:lnSpc>
                        <a:spcBef>
                          <a:spcPts val="0"/>
                        </a:spcBef>
                        <a:spcAft>
                          <a:spcPts val="0"/>
                        </a:spcAft>
                        <a:buClr>
                          <a:srgbClr val="890C4C"/>
                        </a:buClr>
                        <a:buSzPts val="2000"/>
                        <a:buFont typeface="Arimo"/>
                        <a:buNone/>
                      </a:pPr>
                      <a:r>
                        <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Frozen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n/a</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r>
              <a:tr h="428625">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Locked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solidFill>
                      <a:srgbClr val="FFFFCC"/>
                    </a:solidFill>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Open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Anytime</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tcPr>
                </a:tc>
              </a:tr>
              <a:tr h="458800">
                <a:tc>
                  <a:txBody>
                    <a:bodyPr/>
                    <a:lstStyle/>
                    <a:p>
                      <a:pPr indent="0" lvl="0" marL="0" marR="0" rtl="0" algn="l">
                        <a:lnSpc>
                          <a:spcPct val="70000"/>
                        </a:lnSpc>
                        <a:spcBef>
                          <a:spcPts val="0"/>
                        </a:spcBef>
                        <a:spcAft>
                          <a:spcPts val="0"/>
                        </a:spcAft>
                        <a:buClr>
                          <a:srgbClr val="890C4C"/>
                        </a:buClr>
                        <a:buSzPts val="2000"/>
                        <a:buFont typeface="Arimo"/>
                        <a:buNone/>
                      </a:pPr>
                      <a:r>
                        <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Reported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No unposted operational transactions</a:t>
                      </a:r>
                      <a:endParaRPr b="0" i="0" sz="1600" u="none" cap="none" strike="noStrike">
                        <a:solidFill>
                          <a:schemeClr val="dk1"/>
                        </a:solidFill>
                        <a:latin typeface="Century Gothic"/>
                        <a:ea typeface="Century Gothic"/>
                        <a:cs typeface="Century Gothic"/>
                        <a:sym typeface="Century Gothic"/>
                      </a:endParaRPr>
                    </a:p>
                    <a:p>
                      <a:pPr indent="0" lvl="0" marL="0" marR="0" rtl="0" algn="l">
                        <a:lnSpc>
                          <a:spcPct val="70000"/>
                        </a:lnSpc>
                        <a:spcBef>
                          <a:spcPts val="45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Consistency check OK</a:t>
                      </a:r>
                      <a:endParaRPr sz="1600" u="none" cap="none" strike="noStrike"/>
                    </a:p>
                    <a:p>
                      <a:pPr indent="0" lvl="0" marL="0" marR="0" rtl="0" algn="l">
                        <a:lnSpc>
                          <a:spcPct val="70000"/>
                        </a:lnSpc>
                        <a:spcBef>
                          <a:spcPts val="45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Previous period is reported</a:t>
                      </a:r>
                      <a:endParaRPr b="0" i="0" sz="1600" u="none" cap="none" strike="noStrike">
                        <a:solidFill>
                          <a:srgbClr val="FF0000"/>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r>
              <a:tr h="361475">
                <a:tc>
                  <a:txBody>
                    <a:bodyPr/>
                    <a:lstStyle/>
                    <a:p>
                      <a:pPr indent="0" lvl="0" marL="0" marR="0" rtl="0" algn="l">
                        <a:lnSpc>
                          <a:spcPct val="70000"/>
                        </a:lnSpc>
                        <a:spcBef>
                          <a:spcPts val="0"/>
                        </a:spcBef>
                        <a:spcAft>
                          <a:spcPts val="0"/>
                        </a:spcAft>
                        <a:buClr>
                          <a:srgbClr val="890C4C"/>
                        </a:buClr>
                        <a:buSzPts val="2000"/>
                        <a:buFont typeface="Arimo"/>
                        <a:buNone/>
                      </a:pPr>
                      <a:r>
                        <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Frozen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n/a</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r>
              <a:tr h="427050">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Reported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solidFill>
                      <a:srgbClr val="FFFFCC"/>
                    </a:solidFill>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Open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Next period is not reported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tcPr>
                </a:tc>
              </a:tr>
              <a:tr h="427050">
                <a:tc>
                  <a:txBody>
                    <a:bodyPr/>
                    <a:lstStyle/>
                    <a:p>
                      <a:pPr indent="0" lvl="0" marL="0" marR="0" rtl="0" algn="l">
                        <a:lnSpc>
                          <a:spcPct val="70000"/>
                        </a:lnSpc>
                        <a:spcBef>
                          <a:spcPts val="0"/>
                        </a:spcBef>
                        <a:spcAft>
                          <a:spcPts val="0"/>
                        </a:spcAft>
                        <a:buClr>
                          <a:srgbClr val="890C4C"/>
                        </a:buClr>
                        <a:buSzPts val="2000"/>
                        <a:buFont typeface="Arimo"/>
                        <a:buNone/>
                      </a:pPr>
                      <a:r>
                        <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Locked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n/a</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12700">
                      <a:solidFill>
                        <a:schemeClr val="hlink"/>
                      </a:solidFill>
                      <a:prstDash val="solid"/>
                      <a:round/>
                      <a:headEnd len="sm" w="sm" type="none"/>
                      <a:tailEnd len="sm" w="sm" type="none"/>
                    </a:lnB>
                  </a:tcPr>
                </a:tc>
              </a:tr>
              <a:tr h="460375">
                <a:tc>
                  <a:txBody>
                    <a:bodyPr/>
                    <a:lstStyle/>
                    <a:p>
                      <a:pPr indent="0" lvl="0" marL="0" marR="0" rtl="0" algn="l">
                        <a:lnSpc>
                          <a:spcPct val="70000"/>
                        </a:lnSpc>
                        <a:spcBef>
                          <a:spcPts val="0"/>
                        </a:spcBef>
                        <a:spcAft>
                          <a:spcPts val="0"/>
                        </a:spcAft>
                        <a:buClr>
                          <a:srgbClr val="890C4C"/>
                        </a:buClr>
                        <a:buSzPts val="2000"/>
                        <a:buFont typeface="Arimo"/>
                        <a:buNone/>
                      </a:pPr>
                      <a:r>
                        <a:t/>
                      </a:r>
                      <a:endParaRPr b="0" i="0" sz="1600" u="none" cap="none" strike="noStrike">
                        <a:solidFill>
                          <a:schemeClr val="dk1"/>
                        </a:solidFill>
                        <a:latin typeface="Century Gothic"/>
                        <a:ea typeface="Century Gothic"/>
                        <a:cs typeface="Century Gothic"/>
                        <a:sym typeface="Century Gothic"/>
                      </a:endParaRPr>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Frozen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marR="0" rtl="0" algn="l">
                        <a:lnSpc>
                          <a:spcPct val="70000"/>
                        </a:lnSpc>
                        <a:spcBef>
                          <a:spcPts val="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All periods are reported</a:t>
                      </a:r>
                      <a:endParaRPr sz="1600" u="none" cap="none" strike="noStrike"/>
                    </a:p>
                    <a:p>
                      <a:pPr indent="0" lvl="0" marL="0" marR="0" rtl="0" algn="l">
                        <a:lnSpc>
                          <a:spcPct val="70000"/>
                        </a:lnSpc>
                        <a:spcBef>
                          <a:spcPts val="450"/>
                        </a:spcBef>
                        <a:spcAft>
                          <a:spcPts val="0"/>
                        </a:spcAft>
                        <a:buClr>
                          <a:srgbClr val="890C4C"/>
                        </a:buClr>
                        <a:buSzPts val="1800"/>
                        <a:buFont typeface="Arimo"/>
                        <a:buNone/>
                      </a:pPr>
                      <a:r>
                        <a:rPr b="0" i="0" lang="en-US" sz="1600" u="none" cap="none" strike="noStrike">
                          <a:solidFill>
                            <a:schemeClr val="dk1"/>
                          </a:solidFill>
                          <a:latin typeface="Century Gothic"/>
                          <a:ea typeface="Century Gothic"/>
                          <a:cs typeface="Century Gothic"/>
                          <a:sym typeface="Century Gothic"/>
                        </a:rPr>
                        <a:t>Other conditions applicable to year closing</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12700">
                      <a:solidFill>
                        <a:schemeClr val="hlink"/>
                      </a:solidFill>
                      <a:prstDash val="solid"/>
                      <a:round/>
                      <a:headEnd len="sm" w="sm" type="none"/>
                      <a:tailEnd len="sm" w="sm" type="none"/>
                    </a:lnT>
                    <a:lnB cap="flat" cmpd="sng" w="28575">
                      <a:solidFill>
                        <a:schemeClr val="dk2"/>
                      </a:solidFill>
                      <a:prstDash val="solid"/>
                      <a:round/>
                      <a:headEnd len="sm" w="sm" type="none"/>
                      <a:tailEnd len="sm" w="sm" type="none"/>
                    </a:lnB>
                  </a:tcPr>
                </a:tc>
              </a:tr>
              <a:tr h="254000">
                <a:tc>
                  <a:txBody>
                    <a:bodyPr/>
                    <a:lstStyle/>
                    <a:p>
                      <a:pPr indent="0" lvl="0" marL="0" marR="0" rtl="0" algn="l">
                        <a:lnSpc>
                          <a:spcPct val="70000"/>
                        </a:lnSpc>
                        <a:spcBef>
                          <a:spcPts val="0"/>
                        </a:spcBef>
                        <a:spcAft>
                          <a:spcPts val="0"/>
                        </a:spcAft>
                        <a:buClr>
                          <a:srgbClr val="890C4C"/>
                        </a:buClr>
                        <a:buSzPts val="2000"/>
                        <a:buFont typeface="Arimo"/>
                        <a:buNone/>
                      </a:pPr>
                      <a:r>
                        <a:rPr b="0" i="0" lang="en-US" sz="1600" u="none" cap="none" strike="noStrike">
                          <a:solidFill>
                            <a:schemeClr val="dk1"/>
                          </a:solidFill>
                          <a:latin typeface="Century Gothic"/>
                          <a:ea typeface="Century Gothic"/>
                          <a:cs typeface="Century Gothic"/>
                          <a:sym typeface="Century Gothic"/>
                        </a:rPr>
                        <a:t>Frozen</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solidFill>
                      <a:srgbClr val="FFFFCC"/>
                    </a:solidFill>
                  </a:tcPr>
                </a:tc>
                <a:tc gridSpan="2">
                  <a:txBody>
                    <a:bodyPr/>
                    <a:lstStyle/>
                    <a:p>
                      <a:pPr indent="0" lvl="0" marL="0" marR="0" rtl="0" algn="ctr">
                        <a:lnSpc>
                          <a:spcPct val="70000"/>
                        </a:lnSpc>
                        <a:spcBef>
                          <a:spcPts val="0"/>
                        </a:spcBef>
                        <a:spcAft>
                          <a:spcPts val="0"/>
                        </a:spcAft>
                        <a:buClr>
                          <a:srgbClr val="890C4C"/>
                        </a:buClr>
                        <a:buSzPts val="2000"/>
                        <a:buFont typeface="Arimo"/>
                        <a:buNone/>
                      </a:pPr>
                      <a:r>
                        <a:rPr b="1" i="0" lang="en-US" sz="1600" u="none" cap="none" strike="noStrike">
                          <a:solidFill>
                            <a:schemeClr val="dk1"/>
                          </a:solidFill>
                          <a:latin typeface="Century Gothic"/>
                          <a:ea typeface="Century Gothic"/>
                          <a:cs typeface="Century Gothic"/>
                          <a:sym typeface="Century Gothic"/>
                        </a:rPr>
                        <a:t>No status change allowed</a:t>
                      </a:r>
                      <a:endParaRPr sz="1600" u="none" cap="none" strike="noStrike"/>
                    </a:p>
                  </a:txBody>
                  <a:tcPr marT="91450" marB="91450" marR="121925" marL="121925">
                    <a:lnL cap="flat" cmpd="sng" w="12700">
                      <a:solidFill>
                        <a:schemeClr val="hlink"/>
                      </a:solidFill>
                      <a:prstDash val="solid"/>
                      <a:round/>
                      <a:headEnd len="sm" w="sm" type="none"/>
                      <a:tailEnd len="sm" w="sm" type="none"/>
                    </a:lnL>
                    <a:lnR cap="flat" cmpd="sng" w="12700">
                      <a:solidFill>
                        <a:schemeClr val="hlink"/>
                      </a:solidFill>
                      <a:prstDash val="solid"/>
                      <a:round/>
                      <a:headEnd len="sm" w="sm" type="none"/>
                      <a:tailEnd len="sm" w="sm" type="none"/>
                    </a:lnR>
                    <a:lnT cap="flat" cmpd="sng" w="28575">
                      <a:solidFill>
                        <a:schemeClr val="dk2"/>
                      </a:solidFill>
                      <a:prstDash val="solid"/>
                      <a:round/>
                      <a:headEnd len="sm" w="sm" type="none"/>
                      <a:tailEnd len="sm" w="sm" type="none"/>
                    </a:lnT>
                    <a:lnB cap="flat" cmpd="sng" w="12700">
                      <a:solidFill>
                        <a:schemeClr val="hlink"/>
                      </a:solidFill>
                      <a:prstDash val="solid"/>
                      <a:round/>
                      <a:headEnd len="sm" w="sm" type="none"/>
                      <a:tailEnd len="sm" w="sm" type="none"/>
                    </a:lnB>
                  </a:tcPr>
                </a:tc>
                <a:tc hMerge="1"/>
              </a:tr>
            </a:tbl>
          </a:graphicData>
        </a:graphic>
      </p:graphicFrame>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4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Automatic P&amp;L transfer to Balance Sheet (Y/N)</a:t>
            </a:r>
            <a:endParaRPr/>
          </a:p>
          <a:p>
            <a:pPr indent="-342900" lvl="0" marL="342900" rtl="0" algn="l">
              <a:lnSpc>
                <a:spcPct val="100000"/>
              </a:lnSpc>
              <a:spcBef>
                <a:spcPts val="1800"/>
              </a:spcBef>
              <a:spcAft>
                <a:spcPts val="0"/>
              </a:spcAft>
              <a:buSzPts val="2800"/>
              <a:buChar char="•"/>
            </a:pPr>
            <a:r>
              <a:rPr lang="en-US"/>
              <a:t>Conditions for status open 🡪 frozen </a:t>
            </a:r>
            <a:endParaRPr/>
          </a:p>
          <a:p>
            <a:pPr indent="-285750" lvl="1" marL="742950" rtl="0" algn="l">
              <a:lnSpc>
                <a:spcPct val="100000"/>
              </a:lnSpc>
              <a:spcBef>
                <a:spcPts val="1200"/>
              </a:spcBef>
              <a:spcAft>
                <a:spcPts val="0"/>
              </a:spcAft>
              <a:buSzPts val="2400"/>
              <a:buChar char="-"/>
            </a:pPr>
            <a:r>
              <a:rPr lang="en-US"/>
              <a:t>All periods of the year reported</a:t>
            </a:r>
            <a:endParaRPr/>
          </a:p>
          <a:p>
            <a:pPr indent="-285750" lvl="1" marL="742950" rtl="0" algn="l">
              <a:lnSpc>
                <a:spcPct val="100000"/>
              </a:lnSpc>
              <a:spcBef>
                <a:spcPts val="1200"/>
              </a:spcBef>
              <a:spcAft>
                <a:spcPts val="0"/>
              </a:spcAft>
              <a:buSzPts val="2400"/>
              <a:buChar char="-"/>
            </a:pPr>
            <a:r>
              <a:rPr lang="en-US"/>
              <a:t>Previous year status frozen</a:t>
            </a:r>
            <a:endParaRPr/>
          </a:p>
          <a:p>
            <a:pPr indent="-285750" lvl="1" marL="742950" rtl="0" algn="l">
              <a:lnSpc>
                <a:spcPct val="100000"/>
              </a:lnSpc>
              <a:spcBef>
                <a:spcPts val="1200"/>
              </a:spcBef>
              <a:spcAft>
                <a:spcPts val="0"/>
              </a:spcAft>
              <a:buSzPts val="2400"/>
              <a:buChar char="-"/>
            </a:pPr>
            <a:r>
              <a:rPr lang="en-US"/>
              <a:t>Next GL calendar year available</a:t>
            </a:r>
            <a:endParaRPr/>
          </a:p>
          <a:p>
            <a:pPr indent="-285750" lvl="1" marL="742950" rtl="0" algn="l">
              <a:lnSpc>
                <a:spcPct val="100000"/>
              </a:lnSpc>
              <a:spcBef>
                <a:spcPts val="1200"/>
              </a:spcBef>
              <a:spcAft>
                <a:spcPts val="0"/>
              </a:spcAft>
              <a:buSzPts val="2400"/>
              <a:buChar char="-"/>
            </a:pPr>
            <a:r>
              <a:rPr lang="en-US"/>
              <a:t>History tables up to date</a:t>
            </a:r>
            <a:endParaRPr/>
          </a:p>
          <a:p>
            <a:pPr indent="-285750" lvl="1" marL="742950" rtl="0" algn="l">
              <a:lnSpc>
                <a:spcPct val="100000"/>
              </a:lnSpc>
              <a:spcBef>
                <a:spcPts val="1200"/>
              </a:spcBef>
              <a:spcAft>
                <a:spcPts val="0"/>
              </a:spcAft>
              <a:buSzPts val="2400"/>
              <a:buChar char="-"/>
            </a:pPr>
            <a:r>
              <a:rPr lang="en-US"/>
              <a:t>Total of all accounts (Trial Balance) = zero</a:t>
            </a:r>
            <a:endParaRPr/>
          </a:p>
          <a:p>
            <a:pPr indent="-285750" lvl="1" marL="742950" rtl="0" algn="l">
              <a:lnSpc>
                <a:spcPct val="100000"/>
              </a:lnSpc>
              <a:spcBef>
                <a:spcPts val="1200"/>
              </a:spcBef>
              <a:spcAft>
                <a:spcPts val="0"/>
              </a:spcAft>
              <a:buSzPts val="2400"/>
              <a:buChar char="-"/>
            </a:pPr>
            <a:r>
              <a:rPr lang="en-US"/>
              <a:t>Optional check: P&amp;L balance = zero (if “no automatic P&amp;L transfer to BS” )</a:t>
            </a:r>
            <a:endParaRPr/>
          </a:p>
          <a:p>
            <a:pPr indent="-1651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427" name="Google Shape;427;p4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28" name="Google Shape;428;p4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Year-End Closing</a:t>
            </a:r>
            <a:endParaRPr/>
          </a:p>
        </p:txBody>
      </p:sp>
      <p:sp>
        <p:nvSpPr>
          <p:cNvPr id="429" name="Google Shape;429;p49"/>
          <p:cNvSpPr txBox="1"/>
          <p:nvPr>
            <p:ph idx="4294967295" type="sldNum"/>
          </p:nvPr>
        </p:nvSpPr>
        <p:spPr>
          <a:xfrm>
            <a:off x="9886950" y="64935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5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Basic rule</a:t>
            </a:r>
            <a:endParaRPr/>
          </a:p>
          <a:p>
            <a:pPr indent="-342900" lvl="0" marL="342900" rtl="0" algn="l">
              <a:lnSpc>
                <a:spcPct val="100000"/>
              </a:lnSpc>
              <a:spcBef>
                <a:spcPts val="1400"/>
              </a:spcBef>
              <a:spcAft>
                <a:spcPts val="0"/>
              </a:spcAft>
              <a:buSzPts val="2800"/>
              <a:buChar char="•"/>
            </a:pPr>
            <a:r>
              <a:rPr lang="en-US"/>
              <a:t>Business case</a:t>
            </a:r>
            <a:endParaRPr/>
          </a:p>
          <a:p>
            <a:pPr indent="-342900" lvl="0" marL="342900" rtl="0" algn="l">
              <a:lnSpc>
                <a:spcPct val="100000"/>
              </a:lnSpc>
              <a:spcBef>
                <a:spcPts val="1400"/>
              </a:spcBef>
              <a:spcAft>
                <a:spcPts val="0"/>
              </a:spcAft>
              <a:buSzPts val="2800"/>
              <a:buChar char="•"/>
            </a:pPr>
            <a:r>
              <a:rPr lang="en-US"/>
              <a:t>Approaches</a:t>
            </a:r>
            <a:endParaRPr/>
          </a:p>
          <a:p>
            <a:pPr indent="-342900" lvl="0" marL="342900" rtl="0" algn="l">
              <a:lnSpc>
                <a:spcPct val="100000"/>
              </a:lnSpc>
              <a:spcBef>
                <a:spcPts val="1400"/>
              </a:spcBef>
              <a:spcAft>
                <a:spcPts val="0"/>
              </a:spcAft>
              <a:buSzPts val="2800"/>
              <a:buChar char="•"/>
            </a:pPr>
            <a:r>
              <a:rPr lang="en-US"/>
              <a:t>Additional offset accounts</a:t>
            </a:r>
            <a:endParaRPr/>
          </a:p>
          <a:p>
            <a:pPr indent="-342900" lvl="0" marL="342900" rtl="0" algn="l">
              <a:lnSpc>
                <a:spcPct val="100000"/>
              </a:lnSpc>
              <a:spcBef>
                <a:spcPts val="1400"/>
              </a:spcBef>
              <a:spcAft>
                <a:spcPts val="0"/>
              </a:spcAft>
              <a:buSzPts val="2800"/>
              <a:buChar char="•"/>
            </a:pPr>
            <a:r>
              <a:rPr lang="en-US"/>
              <a:t>Dummy tax code</a:t>
            </a:r>
            <a:endParaRPr/>
          </a:p>
          <a:p>
            <a:pPr indent="-342900" lvl="0" marL="342900" rtl="0" algn="l">
              <a:lnSpc>
                <a:spcPct val="100000"/>
              </a:lnSpc>
              <a:spcBef>
                <a:spcPts val="1400"/>
              </a:spcBef>
              <a:spcAft>
                <a:spcPts val="0"/>
              </a:spcAft>
              <a:buSzPts val="2800"/>
              <a:buChar char="•"/>
            </a:pPr>
            <a:r>
              <a:rPr lang="en-US"/>
              <a:t>Best practice</a:t>
            </a:r>
            <a:endParaRPr/>
          </a:p>
          <a:p>
            <a:pPr indent="-109538" lvl="0" marL="287338" rtl="0" algn="l">
              <a:lnSpc>
                <a:spcPct val="100000"/>
              </a:lnSpc>
              <a:spcBef>
                <a:spcPts val="0"/>
              </a:spcBef>
              <a:spcAft>
                <a:spcPts val="0"/>
              </a:spcAft>
              <a:buSzPts val="2800"/>
              <a:buNone/>
            </a:pPr>
            <a:r>
              <a:t/>
            </a:r>
            <a:endParaRPr/>
          </a:p>
        </p:txBody>
      </p:sp>
      <p:sp>
        <p:nvSpPr>
          <p:cNvPr id="436" name="Google Shape;436;p5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37" name="Google Shape;437;p50"/>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Manual Postings to Tax Accounts</a:t>
            </a:r>
            <a:endParaRPr/>
          </a:p>
        </p:txBody>
      </p:sp>
      <p:sp>
        <p:nvSpPr>
          <p:cNvPr id="438" name="Google Shape;438;p50"/>
          <p:cNvSpPr txBox="1"/>
          <p:nvPr>
            <p:ph idx="4294967295" type="sldNum"/>
          </p:nvPr>
        </p:nvSpPr>
        <p:spPr>
          <a:xfrm>
            <a:off x="9925050" y="64935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For a tax account, any postings</a:t>
            </a:r>
            <a:endParaRPr/>
          </a:p>
          <a:p>
            <a:pPr indent="-285750" lvl="1" marL="742950" rtl="0" algn="l">
              <a:lnSpc>
                <a:spcPct val="100000"/>
              </a:lnSpc>
              <a:spcBef>
                <a:spcPts val="480"/>
              </a:spcBef>
              <a:spcAft>
                <a:spcPts val="0"/>
              </a:spcAft>
              <a:buSzPts val="2400"/>
              <a:buChar char="-"/>
            </a:pPr>
            <a:r>
              <a:rPr lang="en-US"/>
              <a:t>AR</a:t>
            </a:r>
            <a:endParaRPr/>
          </a:p>
          <a:p>
            <a:pPr indent="-285750" lvl="1" marL="742950" rtl="0" algn="l">
              <a:lnSpc>
                <a:spcPct val="100000"/>
              </a:lnSpc>
              <a:spcBef>
                <a:spcPts val="480"/>
              </a:spcBef>
              <a:spcAft>
                <a:spcPts val="0"/>
              </a:spcAft>
              <a:buSzPts val="2400"/>
              <a:buChar char="-"/>
            </a:pPr>
            <a:r>
              <a:rPr lang="en-US"/>
              <a:t>AP</a:t>
            </a:r>
            <a:endParaRPr/>
          </a:p>
          <a:p>
            <a:pPr indent="-285750" lvl="1" marL="742950" rtl="0" algn="l">
              <a:lnSpc>
                <a:spcPct val="100000"/>
              </a:lnSpc>
              <a:spcBef>
                <a:spcPts val="480"/>
              </a:spcBef>
              <a:spcAft>
                <a:spcPts val="0"/>
              </a:spcAft>
              <a:buSzPts val="2400"/>
              <a:buChar char="-"/>
            </a:pPr>
            <a:r>
              <a:rPr lang="en-US"/>
              <a:t>PO</a:t>
            </a:r>
            <a:endParaRPr/>
          </a:p>
          <a:p>
            <a:pPr indent="-285750" lvl="1" marL="742950" rtl="0" algn="l">
              <a:lnSpc>
                <a:spcPct val="100000"/>
              </a:lnSpc>
              <a:spcBef>
                <a:spcPts val="480"/>
              </a:spcBef>
              <a:spcAft>
                <a:spcPts val="0"/>
              </a:spcAft>
              <a:buSzPts val="2400"/>
              <a:buChar char="-"/>
            </a:pPr>
            <a:r>
              <a:rPr lang="en-US"/>
              <a:t>Journal Entry</a:t>
            </a:r>
            <a:endParaRPr/>
          </a:p>
          <a:p>
            <a:pPr indent="-342900" lvl="0" marL="342900" rtl="0" algn="l">
              <a:lnSpc>
                <a:spcPct val="100000"/>
              </a:lnSpc>
              <a:spcBef>
                <a:spcPts val="1400"/>
              </a:spcBef>
              <a:spcAft>
                <a:spcPts val="0"/>
              </a:spcAft>
              <a:buSzPts val="2800"/>
              <a:buChar char="•"/>
            </a:pPr>
            <a:r>
              <a:rPr lang="en-US"/>
              <a:t>Must have PostingVAT records associated with them </a:t>
            </a:r>
            <a:endParaRPr/>
          </a:p>
          <a:p>
            <a:pPr indent="-109538" lvl="0" marL="287338" rtl="0" algn="l">
              <a:lnSpc>
                <a:spcPct val="100000"/>
              </a:lnSpc>
              <a:spcBef>
                <a:spcPts val="0"/>
              </a:spcBef>
              <a:spcAft>
                <a:spcPts val="0"/>
              </a:spcAft>
              <a:buSzPts val="2800"/>
              <a:buNone/>
            </a:pPr>
            <a:r>
              <a:t/>
            </a:r>
            <a:endParaRPr/>
          </a:p>
        </p:txBody>
      </p:sp>
      <p:sp>
        <p:nvSpPr>
          <p:cNvPr id="445" name="Google Shape;445;p5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46" name="Google Shape;446;p5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Basic Rule</a:t>
            </a:r>
            <a:endParaRPr/>
          </a:p>
        </p:txBody>
      </p:sp>
      <p:sp>
        <p:nvSpPr>
          <p:cNvPr id="447" name="Google Shape;447;p51"/>
          <p:cNvSpPr txBox="1"/>
          <p:nvPr>
            <p:ph idx="4294967295" type="sldNum"/>
          </p:nvPr>
        </p:nvSpPr>
        <p:spPr>
          <a:xfrm>
            <a:off x="992505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Period statuses and period marks</a:t>
            </a:r>
            <a:endParaRPr/>
          </a:p>
          <a:p>
            <a:pPr indent="-342900" lvl="0" marL="342900" rtl="0" algn="l">
              <a:lnSpc>
                <a:spcPct val="100000"/>
              </a:lnSpc>
              <a:spcBef>
                <a:spcPts val="1800"/>
              </a:spcBef>
              <a:spcAft>
                <a:spcPts val="0"/>
              </a:spcAft>
              <a:buSzPts val="2800"/>
              <a:buChar char="•"/>
            </a:pPr>
            <a:r>
              <a:rPr lang="en-US"/>
              <a:t>Application areas</a:t>
            </a:r>
            <a:endParaRPr/>
          </a:p>
          <a:p>
            <a:pPr indent="-342900" lvl="0" marL="342900" rtl="0" algn="l">
              <a:lnSpc>
                <a:spcPct val="100000"/>
              </a:lnSpc>
              <a:spcBef>
                <a:spcPts val="1800"/>
              </a:spcBef>
              <a:spcAft>
                <a:spcPts val="0"/>
              </a:spcAft>
              <a:buSzPts val="2800"/>
              <a:buChar char="•"/>
            </a:pPr>
            <a:r>
              <a:rPr lang="en-US"/>
              <a:t>Consistency checks</a:t>
            </a:r>
            <a:endParaRPr/>
          </a:p>
          <a:p>
            <a:pPr indent="-342900" lvl="0" marL="342900" rtl="0" algn="l">
              <a:lnSpc>
                <a:spcPct val="100000"/>
              </a:lnSpc>
              <a:spcBef>
                <a:spcPts val="1800"/>
              </a:spcBef>
              <a:spcAft>
                <a:spcPts val="0"/>
              </a:spcAft>
              <a:buSzPts val="2800"/>
              <a:buChar char="•"/>
            </a:pPr>
            <a:r>
              <a:rPr lang="en-US"/>
              <a:t>GL period closing</a:t>
            </a:r>
            <a:endParaRPr/>
          </a:p>
          <a:p>
            <a:pPr indent="-342900" lvl="0" marL="342900" rtl="0" algn="l">
              <a:lnSpc>
                <a:spcPct val="100000"/>
              </a:lnSpc>
              <a:spcBef>
                <a:spcPts val="1800"/>
              </a:spcBef>
              <a:spcAft>
                <a:spcPts val="0"/>
              </a:spcAft>
              <a:buSzPts val="2800"/>
              <a:buChar char="•"/>
            </a:pPr>
            <a:r>
              <a:rPr lang="en-US"/>
              <a:t>GL calendar year closing</a:t>
            </a:r>
            <a:endParaRPr/>
          </a:p>
          <a:p>
            <a:pPr indent="-342900" lvl="0" marL="342900" rtl="0" algn="l">
              <a:lnSpc>
                <a:spcPct val="100000"/>
              </a:lnSpc>
              <a:spcBef>
                <a:spcPts val="1800"/>
              </a:spcBef>
              <a:spcAft>
                <a:spcPts val="0"/>
              </a:spcAft>
              <a:buSzPts val="2800"/>
              <a:buChar char="•"/>
            </a:pPr>
            <a:r>
              <a:rPr lang="en-US"/>
              <a:t>Manual postings to tax accounts</a:t>
            </a:r>
            <a:endParaRPr/>
          </a:p>
          <a:p>
            <a:pPr indent="-109538" lvl="0" marL="287338" rtl="0" algn="l">
              <a:lnSpc>
                <a:spcPct val="100000"/>
              </a:lnSpc>
              <a:spcBef>
                <a:spcPts val="0"/>
              </a:spcBef>
              <a:spcAft>
                <a:spcPts val="0"/>
              </a:spcAft>
              <a:buSzPts val="2800"/>
              <a:buNone/>
            </a:pPr>
            <a:r>
              <a:t/>
            </a:r>
            <a:endParaRPr/>
          </a:p>
        </p:txBody>
      </p:sp>
      <p:sp>
        <p:nvSpPr>
          <p:cNvPr id="266" name="Google Shape;266;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267" name="Google Shape;267;p3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Closing Functionality Overview</a:t>
            </a:r>
            <a:endParaRPr/>
          </a:p>
        </p:txBody>
      </p:sp>
      <p:sp>
        <p:nvSpPr>
          <p:cNvPr id="268" name="Google Shape;268;p34"/>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5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Need to transfer the net balance of input and output tax to a single account </a:t>
            </a:r>
            <a:endParaRPr/>
          </a:p>
          <a:p>
            <a:pPr indent="-285750" lvl="1" marL="742950" rtl="0" algn="l">
              <a:lnSpc>
                <a:spcPct val="100000"/>
              </a:lnSpc>
              <a:spcBef>
                <a:spcPts val="480"/>
              </a:spcBef>
              <a:spcAft>
                <a:spcPts val="0"/>
              </a:spcAft>
              <a:buSzPts val="2400"/>
              <a:buChar char="-"/>
            </a:pPr>
            <a:r>
              <a:rPr lang="en-US"/>
              <a:t>Holds the accrued liability to the tax authorities</a:t>
            </a:r>
            <a:endParaRPr/>
          </a:p>
          <a:p>
            <a:pPr indent="-342900" lvl="0" marL="342900" rtl="0" algn="l">
              <a:lnSpc>
                <a:spcPct val="100000"/>
              </a:lnSpc>
              <a:spcBef>
                <a:spcPts val="2400"/>
              </a:spcBef>
              <a:spcAft>
                <a:spcPts val="0"/>
              </a:spcAft>
              <a:buSzPts val="2800"/>
              <a:buChar char="•"/>
            </a:pPr>
            <a:r>
              <a:rPr lang="en-US"/>
              <a:t>Payment can be made to this separate accrual account</a:t>
            </a:r>
            <a:endParaRPr/>
          </a:p>
          <a:p>
            <a:pPr indent="-285750" lvl="1" marL="742950" rtl="0" algn="l">
              <a:lnSpc>
                <a:spcPct val="100000"/>
              </a:lnSpc>
              <a:spcBef>
                <a:spcPts val="600"/>
              </a:spcBef>
              <a:spcAft>
                <a:spcPts val="0"/>
              </a:spcAft>
              <a:buSzPts val="2400"/>
              <a:buChar char="-"/>
            </a:pPr>
            <a:r>
              <a:rPr lang="en-US"/>
              <a:t>Normally a standard GL account</a:t>
            </a:r>
            <a:endParaRPr/>
          </a:p>
          <a:p>
            <a:pPr indent="-109538" lvl="0" marL="287338" rtl="0" algn="l">
              <a:lnSpc>
                <a:spcPct val="100000"/>
              </a:lnSpc>
              <a:spcBef>
                <a:spcPts val="0"/>
              </a:spcBef>
              <a:spcAft>
                <a:spcPts val="0"/>
              </a:spcAft>
              <a:buSzPts val="2800"/>
              <a:buNone/>
            </a:pPr>
            <a:r>
              <a:t/>
            </a:r>
            <a:endParaRPr/>
          </a:p>
        </p:txBody>
      </p:sp>
      <p:sp>
        <p:nvSpPr>
          <p:cNvPr id="454" name="Google Shape;454;p5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55" name="Google Shape;455;p5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00000"/>
              <a:buFont typeface="Century Gothic"/>
              <a:buNone/>
            </a:pPr>
            <a:r>
              <a:rPr lang="en-US"/>
              <a:t>Business Case for Accrual and Payment of Taxes</a:t>
            </a:r>
            <a:endParaRPr/>
          </a:p>
        </p:txBody>
      </p:sp>
      <p:sp>
        <p:nvSpPr>
          <p:cNvPr id="456" name="Google Shape;456;p52"/>
          <p:cNvSpPr txBox="1"/>
          <p:nvPr>
            <p:ph idx="4294967295" type="sldNum"/>
          </p:nvPr>
        </p:nvSpPr>
        <p:spPr>
          <a:xfrm>
            <a:off x="993140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5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Use one or two additional offset accounts </a:t>
            </a:r>
            <a:endParaRPr/>
          </a:p>
          <a:p>
            <a:pPr indent="-285750" lvl="1" marL="742950" rtl="0" algn="l">
              <a:lnSpc>
                <a:spcPct val="100000"/>
              </a:lnSpc>
              <a:spcBef>
                <a:spcPts val="480"/>
              </a:spcBef>
              <a:spcAft>
                <a:spcPts val="0"/>
              </a:spcAft>
              <a:buSzPts val="2400"/>
              <a:buChar char="-"/>
            </a:pPr>
            <a:r>
              <a:rPr lang="en-US"/>
              <a:t>Post the reverse of the balance of the relevant tax accounts</a:t>
            </a:r>
            <a:endParaRPr/>
          </a:p>
          <a:p>
            <a:pPr indent="-342900" lvl="0" marL="342900" rtl="0" algn="l">
              <a:lnSpc>
                <a:spcPct val="100000"/>
              </a:lnSpc>
              <a:spcBef>
                <a:spcPts val="2400"/>
              </a:spcBef>
              <a:spcAft>
                <a:spcPts val="0"/>
              </a:spcAft>
              <a:buSzPts val="2800"/>
              <a:buChar char="•"/>
            </a:pPr>
            <a:r>
              <a:rPr lang="en-US"/>
              <a:t>Set up a “dummy” tax code</a:t>
            </a:r>
            <a:endParaRPr/>
          </a:p>
          <a:p>
            <a:pPr indent="-285750" lvl="1" marL="742950" rtl="0" algn="l">
              <a:lnSpc>
                <a:spcPct val="100000"/>
              </a:lnSpc>
              <a:spcBef>
                <a:spcPts val="480"/>
              </a:spcBef>
              <a:spcAft>
                <a:spcPts val="0"/>
              </a:spcAft>
              <a:buSzPts val="2400"/>
              <a:buChar char="-"/>
            </a:pPr>
            <a:r>
              <a:rPr lang="en-US"/>
              <a:t>Use the same input and output VAT accounts</a:t>
            </a:r>
            <a:endParaRPr/>
          </a:p>
          <a:p>
            <a:pPr indent="-285750" lvl="1" marL="742950" rtl="0" algn="l">
              <a:lnSpc>
                <a:spcPct val="100000"/>
              </a:lnSpc>
              <a:spcBef>
                <a:spcPts val="480"/>
              </a:spcBef>
              <a:spcAft>
                <a:spcPts val="0"/>
              </a:spcAft>
              <a:buSzPts val="2400"/>
              <a:buChar char="-"/>
            </a:pPr>
            <a:r>
              <a:rPr lang="en-US"/>
              <a:t>Post actual tax transactions</a:t>
            </a:r>
            <a:endParaRPr/>
          </a:p>
          <a:p>
            <a:pPr indent="-109538" lvl="0" marL="287338" rtl="0" algn="l">
              <a:lnSpc>
                <a:spcPct val="100000"/>
              </a:lnSpc>
              <a:spcBef>
                <a:spcPts val="0"/>
              </a:spcBef>
              <a:spcAft>
                <a:spcPts val="0"/>
              </a:spcAft>
              <a:buSzPts val="2800"/>
              <a:buNone/>
            </a:pPr>
            <a:r>
              <a:t/>
            </a:r>
            <a:endParaRPr/>
          </a:p>
        </p:txBody>
      </p:sp>
      <p:sp>
        <p:nvSpPr>
          <p:cNvPr id="463" name="Google Shape;463;p5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64" name="Google Shape;464;p5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Possible Approaches</a:t>
            </a:r>
            <a:endParaRPr/>
          </a:p>
        </p:txBody>
      </p:sp>
      <p:sp>
        <p:nvSpPr>
          <p:cNvPr id="465" name="Google Shape;465;p53"/>
          <p:cNvSpPr txBox="1"/>
          <p:nvPr>
            <p:ph idx="4294967295" type="sldNum"/>
          </p:nvPr>
        </p:nvSpPr>
        <p:spPr>
          <a:xfrm>
            <a:off x="9931400" y="64935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5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Create standard accounts</a:t>
            </a:r>
            <a:endParaRPr/>
          </a:p>
          <a:p>
            <a:pPr indent="-342900" lvl="0" marL="342900" rtl="0" algn="l">
              <a:lnSpc>
                <a:spcPct val="100000"/>
              </a:lnSpc>
              <a:spcBef>
                <a:spcPts val="2400"/>
              </a:spcBef>
              <a:spcAft>
                <a:spcPts val="0"/>
              </a:spcAft>
              <a:buSzPts val="2800"/>
              <a:buChar char="•"/>
            </a:pPr>
            <a:r>
              <a:rPr lang="en-US"/>
              <a:t>Post the reverse of the balance of the relevant tax accounts</a:t>
            </a:r>
            <a:endParaRPr/>
          </a:p>
          <a:p>
            <a:pPr indent="-342900" lvl="0" marL="342900" rtl="0" algn="l">
              <a:lnSpc>
                <a:spcPct val="100000"/>
              </a:lnSpc>
              <a:spcBef>
                <a:spcPts val="2400"/>
              </a:spcBef>
              <a:spcAft>
                <a:spcPts val="0"/>
              </a:spcAft>
              <a:buSzPts val="2800"/>
              <a:buChar char="•"/>
            </a:pPr>
            <a:r>
              <a:rPr lang="en-US"/>
              <a:t>Show these offset accounts in the same location on the balance sheet as the output and input tax accounts (for reporting purposes)</a:t>
            </a:r>
            <a:endParaRPr/>
          </a:p>
          <a:p>
            <a:pPr indent="-285750" lvl="1" marL="742950" rtl="0" algn="l">
              <a:lnSpc>
                <a:spcPct val="100000"/>
              </a:lnSpc>
              <a:spcBef>
                <a:spcPts val="480"/>
              </a:spcBef>
              <a:spcAft>
                <a:spcPts val="0"/>
              </a:spcAft>
              <a:buSzPts val="2400"/>
              <a:buChar char="-"/>
            </a:pPr>
            <a:r>
              <a:rPr lang="en-US"/>
              <a:t>Disadvantage: actual balances of input and output tax accounts never actually decrease</a:t>
            </a:r>
            <a:endParaRPr/>
          </a:p>
          <a:p>
            <a:pPr indent="-109538" lvl="0" marL="287338" rtl="0" algn="l">
              <a:lnSpc>
                <a:spcPct val="100000"/>
              </a:lnSpc>
              <a:spcBef>
                <a:spcPts val="0"/>
              </a:spcBef>
              <a:spcAft>
                <a:spcPts val="0"/>
              </a:spcAft>
              <a:buSzPts val="2800"/>
              <a:buNone/>
            </a:pPr>
            <a:r>
              <a:t/>
            </a:r>
            <a:endParaRPr/>
          </a:p>
        </p:txBody>
      </p:sp>
      <p:sp>
        <p:nvSpPr>
          <p:cNvPr id="472" name="Google Shape;472;p5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73" name="Google Shape;473;p54"/>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Additional Offset Accounts</a:t>
            </a:r>
            <a:endParaRPr/>
          </a:p>
        </p:txBody>
      </p:sp>
      <p:sp>
        <p:nvSpPr>
          <p:cNvPr id="474" name="Google Shape;474;p54"/>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5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Set up a tax rate in each domain for “tax centralization” purposes only</a:t>
            </a:r>
            <a:endParaRPr/>
          </a:p>
          <a:p>
            <a:pPr indent="-342900" lvl="0" marL="342900" rtl="0" algn="l">
              <a:lnSpc>
                <a:spcPct val="100000"/>
              </a:lnSpc>
              <a:spcBef>
                <a:spcPts val="1800"/>
              </a:spcBef>
              <a:spcAft>
                <a:spcPts val="0"/>
              </a:spcAft>
              <a:buSzPts val="2800"/>
              <a:buChar char="•"/>
            </a:pPr>
            <a:r>
              <a:rPr lang="en-US"/>
              <a:t>Can also be used for:</a:t>
            </a:r>
            <a:endParaRPr/>
          </a:p>
          <a:p>
            <a:pPr indent="-285750" lvl="1" marL="742950" rtl="0" algn="l">
              <a:lnSpc>
                <a:spcPct val="100000"/>
              </a:lnSpc>
              <a:spcBef>
                <a:spcPts val="480"/>
              </a:spcBef>
              <a:spcAft>
                <a:spcPts val="0"/>
              </a:spcAft>
              <a:buSzPts val="2400"/>
              <a:buChar char="-"/>
            </a:pPr>
            <a:r>
              <a:rPr lang="en-US"/>
              <a:t>Year-End closing </a:t>
            </a:r>
            <a:endParaRPr/>
          </a:p>
          <a:p>
            <a:pPr indent="-285750" lvl="1" marL="742950" rtl="0" algn="l">
              <a:lnSpc>
                <a:spcPct val="100000"/>
              </a:lnSpc>
              <a:spcBef>
                <a:spcPts val="480"/>
              </a:spcBef>
              <a:spcAft>
                <a:spcPts val="0"/>
              </a:spcAft>
              <a:buSzPts val="2400"/>
              <a:buChar char="-"/>
            </a:pPr>
            <a:r>
              <a:rPr lang="en-US"/>
              <a:t>Consolidation</a:t>
            </a:r>
            <a:endParaRPr/>
          </a:p>
          <a:p>
            <a:pPr indent="-342900" lvl="0" marL="342900" rtl="0" algn="l">
              <a:lnSpc>
                <a:spcPct val="100000"/>
              </a:lnSpc>
              <a:spcBef>
                <a:spcPts val="1800"/>
              </a:spcBef>
              <a:spcAft>
                <a:spcPts val="0"/>
              </a:spcAft>
              <a:buSzPts val="2800"/>
              <a:buChar char="•"/>
            </a:pPr>
            <a:r>
              <a:rPr lang="en-US"/>
              <a:t>Recommended approach</a:t>
            </a:r>
            <a:endParaRPr/>
          </a:p>
          <a:p>
            <a:pPr indent="-109538" lvl="0" marL="287338" rtl="0" algn="l">
              <a:lnSpc>
                <a:spcPct val="100000"/>
              </a:lnSpc>
              <a:spcBef>
                <a:spcPts val="0"/>
              </a:spcBef>
              <a:spcAft>
                <a:spcPts val="0"/>
              </a:spcAft>
              <a:buSzPts val="2800"/>
              <a:buNone/>
            </a:pPr>
            <a:r>
              <a:t/>
            </a:r>
            <a:endParaRPr/>
          </a:p>
        </p:txBody>
      </p:sp>
      <p:sp>
        <p:nvSpPr>
          <p:cNvPr id="481" name="Google Shape;481;p5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82" name="Google Shape;482;p5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Dummy Tax Code</a:t>
            </a:r>
            <a:endParaRPr/>
          </a:p>
        </p:txBody>
      </p:sp>
      <p:sp>
        <p:nvSpPr>
          <p:cNvPr id="483" name="Google Shape;483;p55"/>
          <p:cNvSpPr txBox="1"/>
          <p:nvPr>
            <p:ph idx="4294967295" type="sldNum"/>
          </p:nvPr>
        </p:nvSpPr>
        <p:spPr>
          <a:xfrm>
            <a:off x="9937750" y="64808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5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Set up tax parameters</a:t>
            </a:r>
            <a:endParaRPr/>
          </a:p>
          <a:p>
            <a:pPr indent="-342900" lvl="0" marL="342900" rtl="0" algn="l">
              <a:lnSpc>
                <a:spcPct val="100000"/>
              </a:lnSpc>
              <a:spcBef>
                <a:spcPts val="1540"/>
              </a:spcBef>
              <a:spcAft>
                <a:spcPts val="0"/>
              </a:spcAft>
              <a:buSzPts val="2800"/>
              <a:buChar char="•"/>
            </a:pPr>
            <a:r>
              <a:rPr lang="en-US"/>
              <a:t>Report on tax account balances</a:t>
            </a:r>
            <a:endParaRPr/>
          </a:p>
          <a:p>
            <a:pPr indent="-342900" lvl="0" marL="342900" rtl="0" algn="l">
              <a:lnSpc>
                <a:spcPct val="100000"/>
              </a:lnSpc>
              <a:spcBef>
                <a:spcPts val="1540"/>
              </a:spcBef>
              <a:spcAft>
                <a:spcPts val="0"/>
              </a:spcAft>
              <a:buSzPts val="2800"/>
              <a:buChar char="•"/>
            </a:pPr>
            <a:r>
              <a:rPr lang="en-US"/>
              <a:t>Clear out the balances of tax accounts</a:t>
            </a:r>
            <a:endParaRPr/>
          </a:p>
          <a:p>
            <a:pPr indent="-165100" lvl="0" marL="342900" rtl="0" algn="l">
              <a:lnSpc>
                <a:spcPct val="100000"/>
              </a:lnSpc>
              <a:spcBef>
                <a:spcPts val="560"/>
              </a:spcBef>
              <a:spcAft>
                <a:spcPts val="0"/>
              </a:spcAft>
              <a:buSzPts val="2800"/>
              <a:buNone/>
            </a:pPr>
            <a:r>
              <a:t/>
            </a:r>
            <a:endParaRPr/>
          </a:p>
          <a:p>
            <a:pPr indent="-109538" lvl="0" marL="287338" rtl="0" algn="l">
              <a:lnSpc>
                <a:spcPct val="100000"/>
              </a:lnSpc>
              <a:spcBef>
                <a:spcPts val="0"/>
              </a:spcBef>
              <a:spcAft>
                <a:spcPts val="0"/>
              </a:spcAft>
              <a:buSzPts val="2800"/>
              <a:buNone/>
            </a:pPr>
            <a:r>
              <a:t/>
            </a:r>
            <a:endParaRPr/>
          </a:p>
        </p:txBody>
      </p:sp>
      <p:sp>
        <p:nvSpPr>
          <p:cNvPr id="490" name="Google Shape;490;p5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491" name="Google Shape;491;p5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Best Practice: Dummy Tax Code</a:t>
            </a:r>
            <a:endParaRPr/>
          </a:p>
        </p:txBody>
      </p:sp>
      <p:sp>
        <p:nvSpPr>
          <p:cNvPr id="492" name="Google Shape;492;p56"/>
          <p:cNvSpPr txBox="1"/>
          <p:nvPr>
            <p:ph idx="4294967295" type="sldNum"/>
          </p:nvPr>
        </p:nvSpPr>
        <p:spPr>
          <a:xfrm>
            <a:off x="993775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5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Country tax zone</a:t>
            </a:r>
            <a:endParaRPr/>
          </a:p>
          <a:p>
            <a:pPr indent="-342900" lvl="0" marL="342900" rtl="0" algn="l">
              <a:lnSpc>
                <a:spcPct val="100000"/>
              </a:lnSpc>
              <a:spcBef>
                <a:spcPts val="1800"/>
              </a:spcBef>
              <a:spcAft>
                <a:spcPts val="0"/>
              </a:spcAft>
              <a:buSzPts val="2800"/>
              <a:buChar char="•"/>
            </a:pPr>
            <a:r>
              <a:rPr lang="en-US"/>
              <a:t>Tax class, type, usage</a:t>
            </a:r>
            <a:endParaRPr/>
          </a:p>
          <a:p>
            <a:pPr indent="-342900" lvl="0" marL="342900" rtl="0" algn="l">
              <a:lnSpc>
                <a:spcPct val="100000"/>
              </a:lnSpc>
              <a:spcBef>
                <a:spcPts val="1800"/>
              </a:spcBef>
              <a:spcAft>
                <a:spcPts val="0"/>
              </a:spcAft>
              <a:buSzPts val="2800"/>
              <a:buChar char="•"/>
            </a:pPr>
            <a:r>
              <a:rPr lang="en-US"/>
              <a:t>Tax environment</a:t>
            </a:r>
            <a:endParaRPr/>
          </a:p>
          <a:p>
            <a:pPr indent="-342900" lvl="0" marL="342900" rtl="0" algn="l">
              <a:lnSpc>
                <a:spcPct val="100000"/>
              </a:lnSpc>
              <a:spcBef>
                <a:spcPts val="1800"/>
              </a:spcBef>
              <a:spcAft>
                <a:spcPts val="0"/>
              </a:spcAft>
              <a:buSzPts val="2800"/>
              <a:buChar char="•"/>
            </a:pPr>
            <a:r>
              <a:rPr lang="en-US"/>
              <a:t>Tax box, group</a:t>
            </a:r>
            <a:endParaRPr/>
          </a:p>
          <a:p>
            <a:pPr indent="-342900" lvl="0" marL="342900" rtl="0" algn="l">
              <a:lnSpc>
                <a:spcPct val="100000"/>
              </a:lnSpc>
              <a:spcBef>
                <a:spcPts val="1800"/>
              </a:spcBef>
              <a:spcAft>
                <a:spcPts val="0"/>
              </a:spcAft>
              <a:buSzPts val="2800"/>
              <a:buChar char="•"/>
            </a:pPr>
            <a:r>
              <a:rPr lang="en-US"/>
              <a:t>Tax rate</a:t>
            </a:r>
            <a:endParaRPr/>
          </a:p>
          <a:p>
            <a:pPr indent="-109538" lvl="0" marL="287338" rtl="0" algn="l">
              <a:lnSpc>
                <a:spcPct val="100000"/>
              </a:lnSpc>
              <a:spcBef>
                <a:spcPts val="0"/>
              </a:spcBef>
              <a:spcAft>
                <a:spcPts val="0"/>
              </a:spcAft>
              <a:buSzPts val="2800"/>
              <a:buNone/>
            </a:pPr>
            <a:r>
              <a:t/>
            </a:r>
            <a:endParaRPr/>
          </a:p>
        </p:txBody>
      </p:sp>
      <p:sp>
        <p:nvSpPr>
          <p:cNvPr id="499" name="Google Shape;499;p5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500" name="Google Shape;500;p5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Set Up Tax Parameters </a:t>
            </a:r>
            <a:endParaRPr/>
          </a:p>
        </p:txBody>
      </p:sp>
      <p:sp>
        <p:nvSpPr>
          <p:cNvPr id="501" name="Google Shape;501;p57"/>
          <p:cNvSpPr txBox="1"/>
          <p:nvPr>
            <p:ph idx="4294967295" type="sldNum"/>
          </p:nvPr>
        </p:nvSpPr>
        <p:spPr>
          <a:xfrm>
            <a:off x="991870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5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Tax Rates</a:t>
            </a:r>
            <a:endParaRPr/>
          </a:p>
        </p:txBody>
      </p:sp>
      <p:sp>
        <p:nvSpPr>
          <p:cNvPr id="507" name="Google Shape;507;p5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508" name="Google Shape;508;p5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09" name="Google Shape;509;p58"/>
          <p:cNvPicPr preferRelativeResize="0"/>
          <p:nvPr/>
        </p:nvPicPr>
        <p:blipFill rotWithShape="1">
          <a:blip r:embed="rId3">
            <a:alphaModFix/>
          </a:blip>
          <a:srcRect b="0" l="0" r="0" t="0"/>
          <a:stretch/>
        </p:blipFill>
        <p:spPr>
          <a:xfrm>
            <a:off x="336550" y="1250150"/>
            <a:ext cx="11379199" cy="5003824"/>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5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16" name="Google Shape;516;p5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517" name="Google Shape;517;p5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Report on Tax Account Balances</a:t>
            </a:r>
            <a:endParaRPr/>
          </a:p>
        </p:txBody>
      </p:sp>
      <p:pic>
        <p:nvPicPr>
          <p:cNvPr id="518" name="Google Shape;518;p59"/>
          <p:cNvPicPr preferRelativeResize="0"/>
          <p:nvPr/>
        </p:nvPicPr>
        <p:blipFill rotWithShape="1">
          <a:blip r:embed="rId3">
            <a:alphaModFix/>
          </a:blip>
          <a:srcRect b="0" l="0" r="0" t="0"/>
          <a:stretch/>
        </p:blipFill>
        <p:spPr>
          <a:xfrm>
            <a:off x="381000" y="1400775"/>
            <a:ext cx="11414174" cy="4886826"/>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6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Clear Out Tax Account Balances</a:t>
            </a:r>
            <a:endParaRPr/>
          </a:p>
        </p:txBody>
      </p:sp>
      <p:sp>
        <p:nvSpPr>
          <p:cNvPr id="525" name="Google Shape;525;p6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526" name="Google Shape;526;p6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27" name="Google Shape;527;p60"/>
          <p:cNvPicPr preferRelativeResize="0"/>
          <p:nvPr/>
        </p:nvPicPr>
        <p:blipFill rotWithShape="1">
          <a:blip r:embed="rId3">
            <a:alphaModFix/>
          </a:blip>
          <a:srcRect b="0" l="0" r="0" t="0"/>
          <a:stretch/>
        </p:blipFill>
        <p:spPr>
          <a:xfrm>
            <a:off x="247650" y="1250150"/>
            <a:ext cx="11199077" cy="5148649"/>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6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Open</a:t>
            </a:r>
            <a:endParaRPr/>
          </a:p>
          <a:p>
            <a:pPr indent="-285750" lvl="1" marL="742950" rtl="0" algn="l">
              <a:lnSpc>
                <a:spcPct val="100000"/>
              </a:lnSpc>
              <a:spcBef>
                <a:spcPts val="480"/>
              </a:spcBef>
              <a:spcAft>
                <a:spcPts val="0"/>
              </a:spcAft>
              <a:buSzPts val="2400"/>
              <a:buChar char="-"/>
            </a:pPr>
            <a:r>
              <a:rPr lang="en-US"/>
              <a:t>All transaction postings allowed</a:t>
            </a:r>
            <a:endParaRPr/>
          </a:p>
          <a:p>
            <a:pPr indent="-342900" lvl="0" marL="342900" rtl="0" algn="l">
              <a:lnSpc>
                <a:spcPct val="100000"/>
              </a:lnSpc>
              <a:spcBef>
                <a:spcPts val="1200"/>
              </a:spcBef>
              <a:spcAft>
                <a:spcPts val="0"/>
              </a:spcAft>
              <a:buSzPts val="2800"/>
              <a:buChar char="•"/>
            </a:pPr>
            <a:r>
              <a:rPr lang="en-US"/>
              <a:t>Locked</a:t>
            </a:r>
            <a:endParaRPr/>
          </a:p>
          <a:p>
            <a:pPr indent="-285750" lvl="1" marL="742950" rtl="0" algn="l">
              <a:lnSpc>
                <a:spcPct val="100000"/>
              </a:lnSpc>
              <a:spcBef>
                <a:spcPts val="480"/>
              </a:spcBef>
              <a:spcAft>
                <a:spcPts val="0"/>
              </a:spcAft>
              <a:buSzPts val="2400"/>
              <a:buChar char="-"/>
            </a:pPr>
            <a:r>
              <a:rPr lang="en-US"/>
              <a:t>Monthly closing, No posting</a:t>
            </a:r>
            <a:endParaRPr/>
          </a:p>
          <a:p>
            <a:pPr indent="-342900" lvl="0" marL="342900" rtl="0" algn="l">
              <a:lnSpc>
                <a:spcPct val="100000"/>
              </a:lnSpc>
              <a:spcBef>
                <a:spcPts val="1200"/>
              </a:spcBef>
              <a:spcAft>
                <a:spcPts val="0"/>
              </a:spcAft>
              <a:buSzPts val="2800"/>
              <a:buChar char="•"/>
            </a:pPr>
            <a:r>
              <a:rPr lang="en-US"/>
              <a:t>Reported</a:t>
            </a:r>
            <a:endParaRPr/>
          </a:p>
          <a:p>
            <a:pPr indent="-285750" lvl="1" marL="742950" rtl="0" algn="l">
              <a:lnSpc>
                <a:spcPct val="100000"/>
              </a:lnSpc>
              <a:spcBef>
                <a:spcPts val="480"/>
              </a:spcBef>
              <a:spcAft>
                <a:spcPts val="0"/>
              </a:spcAft>
              <a:buSzPts val="2400"/>
              <a:buChar char="-"/>
            </a:pPr>
            <a:r>
              <a:rPr lang="en-US"/>
              <a:t>Monthly closing, No posting</a:t>
            </a:r>
            <a:endParaRPr/>
          </a:p>
          <a:p>
            <a:pPr indent="-342900" lvl="0" marL="342900" rtl="0" algn="l">
              <a:lnSpc>
                <a:spcPct val="100000"/>
              </a:lnSpc>
              <a:spcBef>
                <a:spcPts val="1200"/>
              </a:spcBef>
              <a:spcAft>
                <a:spcPts val="0"/>
              </a:spcAft>
              <a:buSzPts val="2800"/>
              <a:buChar char="•"/>
            </a:pPr>
            <a:r>
              <a:rPr lang="en-US"/>
              <a:t>Frozen</a:t>
            </a:r>
            <a:endParaRPr/>
          </a:p>
          <a:p>
            <a:pPr indent="-285750" lvl="1" marL="742950" rtl="0" algn="l">
              <a:lnSpc>
                <a:spcPct val="100000"/>
              </a:lnSpc>
              <a:spcBef>
                <a:spcPts val="480"/>
              </a:spcBef>
              <a:spcAft>
                <a:spcPts val="0"/>
              </a:spcAft>
              <a:buSzPts val="2400"/>
              <a:buChar char="-"/>
            </a:pPr>
            <a:r>
              <a:rPr lang="en-US"/>
              <a:t>Year closing</a:t>
            </a:r>
            <a:endParaRPr/>
          </a:p>
          <a:p>
            <a:pPr indent="-342900" lvl="0" marL="342900" rtl="0" algn="l">
              <a:lnSpc>
                <a:spcPct val="100000"/>
              </a:lnSpc>
              <a:spcBef>
                <a:spcPts val="1200"/>
              </a:spcBef>
              <a:spcAft>
                <a:spcPts val="0"/>
              </a:spcAft>
              <a:buSzPts val="2800"/>
              <a:buChar char="•"/>
            </a:pPr>
            <a:r>
              <a:rPr lang="en-US"/>
              <a:t>Period status change triggers period mark change (audit trail)</a:t>
            </a:r>
            <a:endParaRPr/>
          </a:p>
          <a:p>
            <a:pPr indent="-109538" lvl="0" marL="287338" rtl="0" algn="l">
              <a:lnSpc>
                <a:spcPct val="100000"/>
              </a:lnSpc>
              <a:spcBef>
                <a:spcPts val="0"/>
              </a:spcBef>
              <a:spcAft>
                <a:spcPts val="0"/>
              </a:spcAft>
              <a:buSzPts val="2800"/>
              <a:buNone/>
            </a:pPr>
            <a:r>
              <a:t/>
            </a:r>
            <a:endParaRPr/>
          </a:p>
        </p:txBody>
      </p:sp>
      <p:sp>
        <p:nvSpPr>
          <p:cNvPr id="275" name="Google Shape;275;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276" name="Google Shape;276;p3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Period Status and Period Marks</a:t>
            </a:r>
            <a:endParaRPr/>
          </a:p>
        </p:txBody>
      </p:sp>
      <p:sp>
        <p:nvSpPr>
          <p:cNvPr id="277" name="Google Shape;277;p35"/>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Lock areas separately</a:t>
            </a:r>
            <a:endParaRPr/>
          </a:p>
          <a:p>
            <a:pPr indent="-285750" lvl="1" marL="742950" rtl="0" algn="l">
              <a:lnSpc>
                <a:spcPct val="100000"/>
              </a:lnSpc>
              <a:spcBef>
                <a:spcPts val="480"/>
              </a:spcBef>
              <a:spcAft>
                <a:spcPts val="0"/>
              </a:spcAft>
              <a:buSzPts val="2400"/>
              <a:buChar char="-"/>
            </a:pPr>
            <a:r>
              <a:rPr lang="en-US"/>
              <a:t>AP and AR ledger, sales ledger, inventory</a:t>
            </a:r>
            <a:endParaRPr/>
          </a:p>
          <a:p>
            <a:pPr indent="-285750" lvl="1" marL="742950" rtl="0" algn="l">
              <a:lnSpc>
                <a:spcPct val="100000"/>
              </a:lnSpc>
              <a:spcBef>
                <a:spcPts val="480"/>
              </a:spcBef>
              <a:spcAft>
                <a:spcPts val="0"/>
              </a:spcAft>
              <a:buSzPts val="2400"/>
              <a:buChar char="-"/>
            </a:pPr>
            <a:r>
              <a:rPr lang="en-US"/>
              <a:t>Locking GL locks all areas including fixed assets</a:t>
            </a:r>
            <a:endParaRPr/>
          </a:p>
          <a:p>
            <a:pPr indent="-342900" lvl="0" marL="342900" rtl="0" algn="l">
              <a:lnSpc>
                <a:spcPct val="100000"/>
              </a:lnSpc>
              <a:spcBef>
                <a:spcPts val="1800"/>
              </a:spcBef>
              <a:spcAft>
                <a:spcPts val="0"/>
              </a:spcAft>
              <a:buSzPts val="2800"/>
              <a:buChar char="•"/>
            </a:pPr>
            <a:r>
              <a:rPr lang="en-US"/>
              <a:t>Lock by daybook</a:t>
            </a:r>
            <a:endParaRPr/>
          </a:p>
          <a:p>
            <a:pPr indent="-285750" lvl="1" marL="742950" rtl="0" algn="l">
              <a:lnSpc>
                <a:spcPct val="100000"/>
              </a:lnSpc>
              <a:spcBef>
                <a:spcPts val="480"/>
              </a:spcBef>
              <a:spcAft>
                <a:spcPts val="0"/>
              </a:spcAft>
              <a:buSzPts val="2400"/>
              <a:buChar char="-"/>
            </a:pPr>
            <a:r>
              <a:rPr lang="en-US"/>
              <a:t>Lock postings to one or more daybooks for a GL period in the current entity</a:t>
            </a:r>
            <a:endParaRPr/>
          </a:p>
          <a:p>
            <a:pPr indent="-285750" lvl="1" marL="742950" rtl="0" algn="l">
              <a:lnSpc>
                <a:spcPct val="100000"/>
              </a:lnSpc>
              <a:spcBef>
                <a:spcPts val="480"/>
              </a:spcBef>
              <a:spcAft>
                <a:spcPts val="0"/>
              </a:spcAft>
              <a:buSzPts val="2400"/>
              <a:buChar char="-"/>
            </a:pPr>
            <a:r>
              <a:rPr lang="en-US"/>
              <a:t>Lock postings to one or more daybooks for a GL period in a group of entities</a:t>
            </a:r>
            <a:endParaRPr/>
          </a:p>
          <a:p>
            <a:pPr indent="-109538" lvl="0" marL="287338" rtl="0" algn="l">
              <a:lnSpc>
                <a:spcPct val="100000"/>
              </a:lnSpc>
              <a:spcBef>
                <a:spcPts val="0"/>
              </a:spcBef>
              <a:spcAft>
                <a:spcPts val="0"/>
              </a:spcAft>
              <a:buSzPts val="2800"/>
              <a:buNone/>
            </a:pPr>
            <a:r>
              <a:t/>
            </a:r>
            <a:endParaRPr/>
          </a:p>
        </p:txBody>
      </p:sp>
      <p:sp>
        <p:nvSpPr>
          <p:cNvPr id="284" name="Google Shape;284;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285" name="Google Shape;285;p3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Application Areas</a:t>
            </a:r>
            <a:endParaRPr>
              <a:solidFill>
                <a:srgbClr val="FF0000"/>
              </a:solidFill>
            </a:endParaRPr>
          </a:p>
        </p:txBody>
      </p:sp>
      <p:sp>
        <p:nvSpPr>
          <p:cNvPr id="286" name="Google Shape;286;p36"/>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Global period status change</a:t>
            </a:r>
            <a:endParaRPr/>
          </a:p>
          <a:p>
            <a:pPr indent="-285750" lvl="1" marL="742950" rtl="0" algn="l">
              <a:lnSpc>
                <a:spcPct val="100000"/>
              </a:lnSpc>
              <a:spcBef>
                <a:spcPts val="480"/>
              </a:spcBef>
              <a:spcAft>
                <a:spcPts val="0"/>
              </a:spcAft>
              <a:buSzPts val="2400"/>
              <a:buChar char="-"/>
            </a:pPr>
            <a:r>
              <a:rPr lang="en-US"/>
              <a:t>Period lock, locks all application areas</a:t>
            </a:r>
            <a:endParaRPr/>
          </a:p>
          <a:p>
            <a:pPr indent="-285750" lvl="1" marL="742950" rtl="0" algn="l">
              <a:lnSpc>
                <a:spcPct val="100000"/>
              </a:lnSpc>
              <a:spcBef>
                <a:spcPts val="480"/>
              </a:spcBef>
              <a:spcAft>
                <a:spcPts val="0"/>
              </a:spcAft>
              <a:buSzPts val="2400"/>
              <a:buChar char="-"/>
            </a:pPr>
            <a:r>
              <a:rPr lang="en-US"/>
              <a:t>Reopen selected application area</a:t>
            </a:r>
            <a:endParaRPr/>
          </a:p>
          <a:p>
            <a:pPr indent="-342900" lvl="0" marL="342900" rtl="0" algn="l">
              <a:lnSpc>
                <a:spcPct val="100000"/>
              </a:lnSpc>
              <a:spcBef>
                <a:spcPts val="1800"/>
              </a:spcBef>
              <a:spcAft>
                <a:spcPts val="0"/>
              </a:spcAft>
              <a:buSzPts val="2800"/>
              <a:buChar char="•"/>
            </a:pPr>
            <a:r>
              <a:rPr lang="en-US"/>
              <a:t>Application area status change</a:t>
            </a:r>
            <a:endParaRPr/>
          </a:p>
          <a:p>
            <a:pPr indent="-285750" lvl="1" marL="742950" rtl="0" algn="l">
              <a:lnSpc>
                <a:spcPct val="100000"/>
              </a:lnSpc>
              <a:spcBef>
                <a:spcPts val="480"/>
              </a:spcBef>
              <a:spcAft>
                <a:spcPts val="0"/>
              </a:spcAft>
              <a:buSzPts val="2400"/>
              <a:buChar char="-"/>
            </a:pPr>
            <a:r>
              <a:rPr lang="en-US"/>
              <a:t>Application area locked, no impact on other areas</a:t>
            </a:r>
            <a:endParaRPr/>
          </a:p>
          <a:p>
            <a:pPr indent="-285750" lvl="1" marL="742950" rtl="0" algn="l">
              <a:lnSpc>
                <a:spcPct val="100000"/>
              </a:lnSpc>
              <a:spcBef>
                <a:spcPts val="480"/>
              </a:spcBef>
              <a:spcAft>
                <a:spcPts val="0"/>
              </a:spcAft>
              <a:buSzPts val="2400"/>
              <a:buChar char="-"/>
            </a:pPr>
            <a:r>
              <a:rPr lang="en-US"/>
              <a:t>Application area reopened, no impact on other application areas, but global status is open</a:t>
            </a:r>
            <a:endParaRPr/>
          </a:p>
          <a:p>
            <a:pPr indent="-109538" lvl="0" marL="287338" rtl="0" algn="l">
              <a:lnSpc>
                <a:spcPct val="100000"/>
              </a:lnSpc>
              <a:spcBef>
                <a:spcPts val="0"/>
              </a:spcBef>
              <a:spcAft>
                <a:spcPts val="0"/>
              </a:spcAft>
              <a:buSzPts val="2800"/>
              <a:buNone/>
            </a:pPr>
            <a:r>
              <a:t/>
            </a:r>
            <a:endParaRPr/>
          </a:p>
        </p:txBody>
      </p:sp>
      <p:sp>
        <p:nvSpPr>
          <p:cNvPr id="293" name="Google Shape;293;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294" name="Google Shape;294;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Application Areas – Continued </a:t>
            </a:r>
            <a:endParaRPr>
              <a:solidFill>
                <a:srgbClr val="FF0000"/>
              </a:solidFill>
            </a:endParaRPr>
          </a:p>
        </p:txBody>
      </p:sp>
      <p:sp>
        <p:nvSpPr>
          <p:cNvPr id="295" name="Google Shape;295;p37"/>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Period Closing Process Flow</a:t>
            </a:r>
            <a:endParaRPr/>
          </a:p>
        </p:txBody>
      </p:sp>
      <p:sp>
        <p:nvSpPr>
          <p:cNvPr id="302" name="Google Shape;302;p3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03" name="Google Shape;303;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04" name="Google Shape;304;p38"/>
          <p:cNvPicPr preferRelativeResize="0"/>
          <p:nvPr/>
        </p:nvPicPr>
        <p:blipFill rotWithShape="1">
          <a:blip r:embed="rId3">
            <a:alphaModFix/>
          </a:blip>
          <a:srcRect b="0" l="0" r="0" t="0"/>
          <a:stretch/>
        </p:blipFill>
        <p:spPr>
          <a:xfrm>
            <a:off x="539750" y="1282700"/>
            <a:ext cx="7512289" cy="489932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A series of validations that verify the integrity of the Financials tables</a:t>
            </a:r>
            <a:endParaRPr/>
          </a:p>
          <a:p>
            <a:pPr indent="-342900" lvl="0" marL="342900" rtl="0" algn="l">
              <a:lnSpc>
                <a:spcPct val="100000"/>
              </a:lnSpc>
              <a:spcBef>
                <a:spcPts val="1800"/>
              </a:spcBef>
              <a:spcAft>
                <a:spcPts val="0"/>
              </a:spcAft>
              <a:buSzPts val="2800"/>
              <a:buChar char="•"/>
            </a:pPr>
            <a:r>
              <a:rPr lang="en-US"/>
              <a:t>You can run three categories of consistency checks</a:t>
            </a:r>
            <a:endParaRPr/>
          </a:p>
          <a:p>
            <a:pPr indent="-285750" lvl="1" marL="742950" rtl="0" algn="l">
              <a:lnSpc>
                <a:spcPct val="100000"/>
              </a:lnSpc>
              <a:spcBef>
                <a:spcPts val="480"/>
              </a:spcBef>
              <a:spcAft>
                <a:spcPts val="0"/>
              </a:spcAft>
              <a:buSzPts val="2400"/>
              <a:buChar char="-"/>
            </a:pPr>
            <a:r>
              <a:rPr lang="en-US"/>
              <a:t>Technical</a:t>
            </a:r>
            <a:endParaRPr/>
          </a:p>
          <a:p>
            <a:pPr indent="-285750" lvl="1" marL="742950" rtl="0" algn="l">
              <a:lnSpc>
                <a:spcPct val="100000"/>
              </a:lnSpc>
              <a:spcBef>
                <a:spcPts val="480"/>
              </a:spcBef>
              <a:spcAft>
                <a:spcPts val="0"/>
              </a:spcAft>
              <a:buSzPts val="2400"/>
              <a:buChar char="-"/>
            </a:pPr>
            <a:r>
              <a:rPr lang="en-US"/>
              <a:t>Business</a:t>
            </a:r>
            <a:endParaRPr/>
          </a:p>
          <a:p>
            <a:pPr indent="-285750" lvl="1" marL="742950" rtl="0" algn="l">
              <a:lnSpc>
                <a:spcPct val="100000"/>
              </a:lnSpc>
              <a:spcBef>
                <a:spcPts val="480"/>
              </a:spcBef>
              <a:spcAft>
                <a:spcPts val="0"/>
              </a:spcAft>
              <a:buSzPts val="2400"/>
              <a:buChar char="-"/>
            </a:pPr>
            <a:r>
              <a:rPr lang="en-US"/>
              <a:t>Other</a:t>
            </a:r>
            <a:endParaRPr/>
          </a:p>
          <a:p>
            <a:pPr indent="-342900" lvl="0" marL="342900" rtl="0" algn="l">
              <a:lnSpc>
                <a:spcPct val="100000"/>
              </a:lnSpc>
              <a:spcBef>
                <a:spcPts val="1800"/>
              </a:spcBef>
              <a:spcAft>
                <a:spcPts val="0"/>
              </a:spcAft>
              <a:buSzPts val="2800"/>
              <a:buChar char="•"/>
            </a:pPr>
            <a:r>
              <a:rPr lang="en-US"/>
              <a:t>Technical and business checks are prerequisites to closing a GL period</a:t>
            </a:r>
            <a:endParaRPr/>
          </a:p>
          <a:p>
            <a:pPr indent="-109538" lvl="0" marL="287338" rtl="0" algn="l">
              <a:lnSpc>
                <a:spcPct val="100000"/>
              </a:lnSpc>
              <a:spcBef>
                <a:spcPts val="0"/>
              </a:spcBef>
              <a:spcAft>
                <a:spcPts val="0"/>
              </a:spcAft>
              <a:buSzPts val="2800"/>
              <a:buNone/>
            </a:pPr>
            <a:r>
              <a:t/>
            </a:r>
            <a:endParaRPr/>
          </a:p>
        </p:txBody>
      </p:sp>
      <p:sp>
        <p:nvSpPr>
          <p:cNvPr id="311" name="Google Shape;311;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12" name="Google Shape;312;p3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Consistency Checks</a:t>
            </a:r>
            <a:endParaRPr/>
          </a:p>
        </p:txBody>
      </p:sp>
      <p:sp>
        <p:nvSpPr>
          <p:cNvPr id="313" name="Google Shape;313;p39"/>
          <p:cNvSpPr txBox="1"/>
          <p:nvPr>
            <p:ph idx="4294967295" type="sldNum"/>
          </p:nvPr>
        </p:nvSpPr>
        <p:spPr>
          <a:xfrm>
            <a:off x="992505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Consistency Checks</a:t>
            </a:r>
            <a:endParaRPr/>
          </a:p>
        </p:txBody>
      </p:sp>
      <p:sp>
        <p:nvSpPr>
          <p:cNvPr id="320" name="Google Shape;320;p4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21" name="Google Shape;321;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22" name="Google Shape;322;p40"/>
          <p:cNvPicPr preferRelativeResize="0"/>
          <p:nvPr/>
        </p:nvPicPr>
        <p:blipFill rotWithShape="1">
          <a:blip r:embed="rId3">
            <a:alphaModFix/>
          </a:blip>
          <a:srcRect b="5400" l="0" r="2884" t="0"/>
          <a:stretch/>
        </p:blipFill>
        <p:spPr>
          <a:xfrm>
            <a:off x="1235250" y="1780950"/>
            <a:ext cx="9864648" cy="3932650"/>
          </a:xfrm>
          <a:prstGeom prst="rect">
            <a:avLst/>
          </a:prstGeom>
          <a:noFill/>
          <a:ln cap="flat" cmpd="sng" w="9525">
            <a:solidFill>
              <a:srgbClr val="1B314F"/>
            </a:solidFill>
            <a:prstDash val="solid"/>
            <a:round/>
            <a:headEnd len="sm" w="sm" type="none"/>
            <a:tailEnd len="sm" w="sm" type="none"/>
          </a:ln>
        </p:spPr>
      </p:pic>
      <p:sp>
        <p:nvSpPr>
          <p:cNvPr id="323" name="Google Shape;323;p40"/>
          <p:cNvSpPr/>
          <p:nvPr/>
        </p:nvSpPr>
        <p:spPr>
          <a:xfrm>
            <a:off x="3639375" y="1877525"/>
            <a:ext cx="1557900" cy="9660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Consistency Check Results</a:t>
            </a:r>
            <a:endParaRPr/>
          </a:p>
        </p:txBody>
      </p:sp>
      <p:sp>
        <p:nvSpPr>
          <p:cNvPr id="330" name="Google Shape;330;p4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GL Period Closing Process</a:t>
            </a:r>
            <a:endParaRPr/>
          </a:p>
        </p:txBody>
      </p:sp>
      <p:sp>
        <p:nvSpPr>
          <p:cNvPr id="331" name="Google Shape;331;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32" name="Google Shape;332;p41"/>
          <p:cNvPicPr preferRelativeResize="0"/>
          <p:nvPr/>
        </p:nvPicPr>
        <p:blipFill rotWithShape="1">
          <a:blip r:embed="rId3">
            <a:alphaModFix/>
          </a:blip>
          <a:srcRect b="0" l="0" r="11347" t="0"/>
          <a:stretch/>
        </p:blipFill>
        <p:spPr>
          <a:xfrm>
            <a:off x="482600" y="1705850"/>
            <a:ext cx="10447776" cy="4280963"/>
          </a:xfrm>
          <a:prstGeom prst="rect">
            <a:avLst/>
          </a:prstGeom>
          <a:noFill/>
          <a:ln cap="flat" cmpd="sng" w="9525">
            <a:solidFill>
              <a:srgbClr val="1B314F"/>
            </a:solidFill>
            <a:prstDash val="solid"/>
            <a:round/>
            <a:headEnd len="sm" w="sm" type="none"/>
            <a:tailEnd len="sm" w="sm" type="none"/>
          </a:ln>
        </p:spPr>
      </p:pic>
      <p:sp>
        <p:nvSpPr>
          <p:cNvPr id="333" name="Google Shape;333;p41"/>
          <p:cNvSpPr/>
          <p:nvPr/>
        </p:nvSpPr>
        <p:spPr>
          <a:xfrm>
            <a:off x="9714475" y="2932400"/>
            <a:ext cx="1216200" cy="26919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