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6858000" cx="12192000"/>
  <p:notesSz cx="6858000" cy="9144000"/>
  <p:embeddedFontLst>
    <p:embeddedFont>
      <p:font typeface="Century Gothic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840"/>
        <p:guide pos="216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font" Target="fonts/CenturyGothic-regular.fntdata"/><Relationship Id="rId14" Type="http://schemas.openxmlformats.org/officeDocument/2006/relationships/slide" Target="slides/slide8.xml"/><Relationship Id="rId17" Type="http://schemas.openxmlformats.org/officeDocument/2006/relationships/font" Target="fonts/CenturyGothic-italic.fntdata"/><Relationship Id="rId16" Type="http://schemas.openxmlformats.org/officeDocument/2006/relationships/font" Target="fonts/CenturyGothic-bold.fntdata"/><Relationship Id="rId18" Type="http://schemas.openxmlformats.org/officeDocument/2006/relationships/font" Target="fonts/CenturyGothic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630237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:notes"/>
          <p:cNvSpPr/>
          <p:nvPr>
            <p:ph idx="2" type="sldImg"/>
          </p:nvPr>
        </p:nvSpPr>
        <p:spPr>
          <a:xfrm>
            <a:off x="685800" y="630237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:notes"/>
          <p:cNvSpPr/>
          <p:nvPr>
            <p:ph idx="2" type="sldImg"/>
          </p:nvPr>
        </p:nvSpPr>
        <p:spPr>
          <a:xfrm>
            <a:off x="685800" y="630238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p2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Supplier addresses, like customer addresses, determine default field values and affect how supplier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transactions are processed in the system.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Remit-to addresses are used when payments created in accounts payable must be sent to an address other than the supplier address.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Each supplier can have only one remit-to address.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define remit-to addresses in the business relation with an address type of remittance.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Before setting up suppliers, you must first define payment formats, payment groups, bank account numbers,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and supplier types. Payment formats and groups are discussed in Setting Up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Financial Foundations.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We will discuss the other data required in the following pages.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/>
          <p:cNvSpPr/>
          <p:nvPr>
            <p:ph idx="2" type="sldImg"/>
          </p:nvPr>
        </p:nvSpPr>
        <p:spPr>
          <a:xfrm>
            <a:off x="685800" y="630238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p3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Before you set up suppliers, you must first define payment formats, payment groups, bank account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numbers, and supplier types.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These topics are described separately.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Control accounts must be available and set up for suppliers invoices, credit notes, and prepayments.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Control accounts are linked as profiles on the supplier account record.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The purchase account profile is also required, and is used in the purchase of non-inventory items.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must set up the accounts and profiles before you define suppliers.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You can also update supplier settings by domain.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The accounts and payment formats are stored on the Banking panel.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These details are automatically retrieved for supplier payments and selections.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:notes"/>
          <p:cNvSpPr/>
          <p:nvPr>
            <p:ph idx="2" type="sldImg"/>
          </p:nvPr>
        </p:nvSpPr>
        <p:spPr>
          <a:xfrm>
            <a:off x="685800" y="630238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p4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This section lists the financial data that is mandatory when creating a supplier record.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:notes"/>
          <p:cNvSpPr/>
          <p:nvPr>
            <p:ph idx="2" type="sldImg"/>
          </p:nvPr>
        </p:nvSpPr>
        <p:spPr>
          <a:xfrm>
            <a:off x="685800" y="630238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p5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Use Supplier Types to create, view, modify, and delete codes for grouping suppliers.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can use supplier types to select groups of suppliers for reporting.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can define GL purchasing accounts by product line, site, and supplier type in Purchasing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Accounts.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This lets you track purchase costs for different types of suppliers separately.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6:notes"/>
          <p:cNvSpPr/>
          <p:nvPr>
            <p:ph idx="2" type="sldImg"/>
          </p:nvPr>
        </p:nvSpPr>
        <p:spPr>
          <a:xfrm>
            <a:off x="685800" y="630238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p6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Use Suppliers to create, view, modify, or delete supplier records.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can link a supplier to an existing business relation, or create a new business relation, as required.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can only delete a record if it is not referred to in the system. Otherwise, mark the record as inactive.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You can use Excel Integration to export supplier records to or load records from an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Excel spreadsheet, including bank accounts.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/>
              <a:t>Note:</a:t>
            </a:r>
            <a:r>
              <a:rPr b="1" lang="en-US"/>
              <a:t> </a:t>
            </a:r>
            <a:r>
              <a:rPr lang="en-US"/>
              <a:t>Functionality is planned for a future release so that w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hen a new supplier is created, an email is automatically sent</a:t>
            </a:r>
            <a:r>
              <a:rPr lang="en-US"/>
              <a:t>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to the members of the SupplierNotify role responsible for creating this data.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7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7:notes"/>
          <p:cNvSpPr/>
          <p:nvPr>
            <p:ph idx="2" type="sldImg"/>
          </p:nvPr>
        </p:nvSpPr>
        <p:spPr>
          <a:xfrm>
            <a:off x="685800" y="630237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8:notes"/>
          <p:cNvSpPr txBox="1"/>
          <p:nvPr>
            <p:ph idx="1" type="body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8:notes"/>
          <p:cNvSpPr/>
          <p:nvPr>
            <p:ph idx="2" type="sldImg"/>
          </p:nvPr>
        </p:nvSpPr>
        <p:spPr>
          <a:xfrm>
            <a:off x="685800" y="630237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" name="Google Shape;17;p2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2"/>
          <p:cNvSpPr/>
          <p:nvPr>
            <p:ph idx="2" type="pic"/>
          </p:nvPr>
        </p:nvSpPr>
        <p:spPr>
          <a:xfrm>
            <a:off x="9875520" y="3108960"/>
            <a:ext cx="18973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21" name="Google Shape;21;p2"/>
          <p:cNvGrpSpPr/>
          <p:nvPr/>
        </p:nvGrpSpPr>
        <p:grpSpPr>
          <a:xfrm>
            <a:off x="0" y="0"/>
            <a:ext cx="12193201" cy="2678933"/>
            <a:chOff x="0" y="0"/>
            <a:chExt cx="12193201" cy="2678933"/>
          </a:xfrm>
        </p:grpSpPr>
        <p:pic>
          <p:nvPicPr>
            <p:cNvPr id="22" name="Google Shape;22;p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2" y="0"/>
              <a:ext cx="12191994" cy="26296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Google Shape;23;p2"/>
            <p:cNvSpPr/>
            <p:nvPr/>
          </p:nvSpPr>
          <p:spPr>
            <a:xfrm>
              <a:off x="0" y="2570933"/>
              <a:ext cx="12193201" cy="108000"/>
            </a:xfrm>
            <a:prstGeom prst="rect">
              <a:avLst/>
            </a:prstGeom>
            <a:solidFill>
              <a:srgbClr val="5A87C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4" name="Google Shape;24;p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Side Header">
  <p:cSld name="Left Side Header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323134" y="2895344"/>
            <a:ext cx="5071826" cy="3276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" type="body"/>
          </p:nvPr>
        </p:nvSpPr>
        <p:spPr>
          <a:xfrm>
            <a:off x="323134" y="381001"/>
            <a:ext cx="5071826" cy="244756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0" name="Google Shape;70;p11"/>
          <p:cNvSpPr txBox="1"/>
          <p:nvPr>
            <p:ph idx="2" type="body"/>
          </p:nvPr>
        </p:nvSpPr>
        <p:spPr>
          <a:xfrm>
            <a:off x="5672030" y="381002"/>
            <a:ext cx="6100870" cy="57911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4064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Char char="​"/>
              <a:defRPr sz="2800">
                <a:solidFill>
                  <a:schemeClr val="dk1"/>
                </a:solidFill>
              </a:defRPr>
            </a:lvl1pPr>
            <a:lvl2pPr indent="-381000" lvl="1" marL="9144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Arial"/>
              <a:buChar char="​"/>
              <a:defRPr sz="2400">
                <a:solidFill>
                  <a:schemeClr val="dk1"/>
                </a:solidFill>
              </a:defRPr>
            </a:lvl2pPr>
            <a:lvl3pPr indent="-355600" lvl="2" marL="1371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>
                <a:solidFill>
                  <a:schemeClr val="dk1"/>
                </a:solidFill>
              </a:defRPr>
            </a:lvl3pPr>
            <a:lvl4pPr indent="-355600" lvl="3" marL="18288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4pPr>
            <a:lvl5pPr indent="-355600" lvl="4" marL="22860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5pPr>
            <a:lvl6pPr indent="-355600" lvl="5" marL="2743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6pPr>
            <a:lvl7pPr indent="-355600" lvl="6" marL="32004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7pPr>
            <a:lvl8pPr indent="-355600" lvl="7" marL="3657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8pPr>
            <a:lvl9pPr indent="-355600" lvl="8" marL="411480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000"/>
              <a:buFont typeface="Arial"/>
              <a:buChar char="​"/>
              <a:defRPr sz="2000"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Side Header Dark BG" showMasterSp="0">
  <p:cSld name="Left Side Header Dark BG">
    <p:bg>
      <p:bgPr>
        <a:solidFill>
          <a:srgbClr val="38639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323134" y="2895344"/>
            <a:ext cx="5071826" cy="3276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entury Gothic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323134" y="381001"/>
            <a:ext cx="5071826" cy="244756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2"/>
          <p:cNvSpPr txBox="1"/>
          <p:nvPr>
            <p:ph idx="2" type="body"/>
          </p:nvPr>
        </p:nvSpPr>
        <p:spPr>
          <a:xfrm>
            <a:off x="5672030" y="381002"/>
            <a:ext cx="6100870" cy="57911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4064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Char char="​"/>
              <a:defRPr sz="2800">
                <a:solidFill>
                  <a:srgbClr val="FFFFFF"/>
                </a:solidFill>
              </a:defRPr>
            </a:lvl1pPr>
            <a:lvl2pPr indent="-381000" lvl="1" marL="9144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Arial"/>
              <a:buChar char="​"/>
              <a:defRPr sz="2400">
                <a:solidFill>
                  <a:schemeClr val="dk1"/>
                </a:solidFill>
              </a:defRPr>
            </a:lvl2pPr>
            <a:lvl3pPr indent="-355600" lvl="2" marL="1371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>
                <a:solidFill>
                  <a:schemeClr val="dk1"/>
                </a:solidFill>
              </a:defRPr>
            </a:lvl3pPr>
            <a:lvl4pPr indent="-355600" lvl="3" marL="18288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4pPr>
            <a:lvl5pPr indent="-355600" lvl="4" marL="22860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5pPr>
            <a:lvl6pPr indent="-355600" lvl="5" marL="2743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6pPr>
            <a:lvl7pPr indent="-355600" lvl="6" marL="32004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7pPr>
            <a:lvl8pPr indent="-355600" lvl="7" marL="3657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​"/>
              <a:defRPr sz="2000"/>
            </a:lvl8pPr>
            <a:lvl9pPr indent="-355600" lvl="8" marL="411480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000"/>
              <a:buFont typeface="Arial"/>
              <a:buChar char="​"/>
              <a:defRPr sz="2000"/>
            </a:lvl9pPr>
          </a:lstStyle>
          <a:p/>
        </p:txBody>
      </p:sp>
      <p:sp>
        <p:nvSpPr>
          <p:cNvPr id="76" name="Google Shape;76;p12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Web Slide" showMasterSp="0">
  <p:cSld name="Logo Web Slide">
    <p:bg>
      <p:bgPr>
        <a:solidFill>
          <a:schemeClr val="lt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14"/>
          <p:cNvSpPr/>
          <p:nvPr/>
        </p:nvSpPr>
        <p:spPr>
          <a:xfrm>
            <a:off x="3054873" y="4778256"/>
            <a:ext cx="6096000" cy="1393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5A87C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www.qad.com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5A87C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 QAD Inc</a:t>
            </a:r>
            <a:endParaRPr b="0" i="0" sz="1800" u="none" cap="none" strike="noStrike">
              <a:solidFill>
                <a:srgbClr val="5A87C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82" name="Google Shape;82;p14"/>
          <p:cNvGrpSpPr/>
          <p:nvPr/>
        </p:nvGrpSpPr>
        <p:grpSpPr>
          <a:xfrm>
            <a:off x="0" y="0"/>
            <a:ext cx="12192000" cy="4125113"/>
            <a:chOff x="0" y="0"/>
            <a:chExt cx="12192000" cy="4125113"/>
          </a:xfrm>
        </p:grpSpPr>
        <p:sp>
          <p:nvSpPr>
            <p:cNvPr id="83" name="Google Shape;83;p14"/>
            <p:cNvSpPr/>
            <p:nvPr/>
          </p:nvSpPr>
          <p:spPr>
            <a:xfrm>
              <a:off x="0" y="0"/>
              <a:ext cx="12192000" cy="4125113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84" name="Google Shape;84;p1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5003308" y="962991"/>
              <a:ext cx="2199130" cy="219913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rganizing Slate (Do Not Use)" showMasterSp="0">
  <p:cSld name="Organizing Slate (Do Not Use)">
    <p:bg>
      <p:bgPr>
        <a:solidFill>
          <a:srgbClr val="7F7F7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15"/>
          <p:cNvSpPr txBox="1"/>
          <p:nvPr/>
        </p:nvSpPr>
        <p:spPr>
          <a:xfrm>
            <a:off x="419100" y="1139378"/>
            <a:ext cx="11353800" cy="45792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5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SUCCESS STORY</a:t>
            </a:r>
            <a:br>
              <a:rPr b="1" i="0" lang="en-US" sz="115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0" lang="en-US" sz="115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SLIDES</a:t>
            </a:r>
            <a:endParaRPr b="1" i="0" sz="11500" u="none" cap="none" strike="noStrike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ccess Story Cover Slide">
  <p:cSld name="Success Story Cover Slid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6"/>
          <p:cNvGrpSpPr/>
          <p:nvPr/>
        </p:nvGrpSpPr>
        <p:grpSpPr>
          <a:xfrm>
            <a:off x="0" y="6172200"/>
            <a:ext cx="12192000" cy="685800"/>
            <a:chOff x="0" y="6172200"/>
            <a:chExt cx="12192000" cy="685800"/>
          </a:xfrm>
        </p:grpSpPr>
        <p:sp>
          <p:nvSpPr>
            <p:cNvPr id="90" name="Google Shape;90;p16"/>
            <p:cNvSpPr/>
            <p:nvPr/>
          </p:nvSpPr>
          <p:spPr>
            <a:xfrm>
              <a:off x="0" y="6172200"/>
              <a:ext cx="12192000" cy="685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91" name="Google Shape;91;p16"/>
            <p:cNvGrpSpPr/>
            <p:nvPr/>
          </p:nvGrpSpPr>
          <p:grpSpPr>
            <a:xfrm>
              <a:off x="0" y="6739128"/>
              <a:ext cx="12192000" cy="118872"/>
              <a:chOff x="0" y="6739128"/>
              <a:chExt cx="12192000" cy="91440"/>
            </a:xfrm>
          </p:grpSpPr>
          <p:sp>
            <p:nvSpPr>
              <p:cNvPr id="92" name="Google Shape;92;p16"/>
              <p:cNvSpPr/>
              <p:nvPr/>
            </p:nvSpPr>
            <p:spPr>
              <a:xfrm>
                <a:off x="10160000" y="6739128"/>
                <a:ext cx="2032000" cy="91440"/>
              </a:xfrm>
              <a:prstGeom prst="rect">
                <a:avLst/>
              </a:prstGeom>
              <a:solidFill>
                <a:srgbClr val="38639F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3" name="Google Shape;93;p16"/>
              <p:cNvSpPr/>
              <p:nvPr/>
            </p:nvSpPr>
            <p:spPr>
              <a:xfrm>
                <a:off x="8128000" y="6739128"/>
                <a:ext cx="2032000" cy="91440"/>
              </a:xfrm>
              <a:prstGeom prst="rect">
                <a:avLst/>
              </a:prstGeom>
              <a:solidFill>
                <a:srgbClr val="7CB854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4" name="Google Shape;94;p16"/>
              <p:cNvSpPr/>
              <p:nvPr/>
            </p:nvSpPr>
            <p:spPr>
              <a:xfrm>
                <a:off x="6096000" y="6739128"/>
                <a:ext cx="2032000" cy="91440"/>
              </a:xfrm>
              <a:prstGeom prst="rect">
                <a:avLst/>
              </a:prstGeom>
              <a:solidFill>
                <a:srgbClr val="9959B3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5" name="Google Shape;95;p16"/>
              <p:cNvSpPr/>
              <p:nvPr/>
            </p:nvSpPr>
            <p:spPr>
              <a:xfrm>
                <a:off x="4064000" y="6739128"/>
                <a:ext cx="2032000" cy="91440"/>
              </a:xfrm>
              <a:prstGeom prst="rect">
                <a:avLst/>
              </a:prstGeom>
              <a:solidFill>
                <a:srgbClr val="F1C410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6" name="Google Shape;96;p16"/>
              <p:cNvSpPr/>
              <p:nvPr/>
            </p:nvSpPr>
            <p:spPr>
              <a:xfrm>
                <a:off x="2032000" y="6739128"/>
                <a:ext cx="2032000" cy="914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7" name="Google Shape;97;p16"/>
              <p:cNvSpPr/>
              <p:nvPr/>
            </p:nvSpPr>
            <p:spPr>
              <a:xfrm>
                <a:off x="0" y="6739128"/>
                <a:ext cx="2032000" cy="91440"/>
              </a:xfrm>
              <a:prstGeom prst="rect">
                <a:avLst/>
              </a:prstGeom>
              <a:solidFill>
                <a:srgbClr val="C13A2B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</p:grpSp>
      </p:grpSp>
      <p:sp>
        <p:nvSpPr>
          <p:cNvPr id="98" name="Google Shape;98;p16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anchorCtr="0" anchor="ctr" bIns="91425" lIns="411475" spcFirstLastPara="1" rIns="457200" wrap="square" tIns="1828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 cap="none" strike="noStrike">
              <a:solidFill>
                <a:srgbClr val="40404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9" name="Google Shape;99;p16"/>
          <p:cNvSpPr txBox="1"/>
          <p:nvPr>
            <p:ph idx="1" type="body"/>
          </p:nvPr>
        </p:nvSpPr>
        <p:spPr>
          <a:xfrm>
            <a:off x="4114800" y="2623822"/>
            <a:ext cx="772160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­"/>
              <a:defRPr sz="1400">
                <a:solidFill>
                  <a:schemeClr val="dk1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­"/>
              <a:defRPr sz="18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100" name="Google Shape;100;p16"/>
          <p:cNvSpPr txBox="1"/>
          <p:nvPr>
            <p:ph idx="2" type="body"/>
          </p:nvPr>
        </p:nvSpPr>
        <p:spPr>
          <a:xfrm>
            <a:off x="4117974" y="4809820"/>
            <a:ext cx="7718425" cy="16802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­"/>
              <a:defRPr sz="1400">
                <a:solidFill>
                  <a:schemeClr val="dk1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­"/>
              <a:defRPr sz="18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101" name="Google Shape;101;p16"/>
          <p:cNvSpPr txBox="1"/>
          <p:nvPr>
            <p:ph type="title"/>
          </p:nvPr>
        </p:nvSpPr>
        <p:spPr>
          <a:xfrm>
            <a:off x="419100" y="605169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2400"/>
              <a:buFont typeface="Century Gothic"/>
              <a:buNone/>
              <a:defRPr b="0" sz="2400" cap="none">
                <a:solidFill>
                  <a:srgbClr val="4040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6"/>
          <p:cNvSpPr txBox="1"/>
          <p:nvPr>
            <p:ph idx="3" type="body"/>
          </p:nvPr>
        </p:nvSpPr>
        <p:spPr>
          <a:xfrm>
            <a:off x="419100" y="262888"/>
            <a:ext cx="113309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None/>
              <a:defRPr b="0" sz="14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pic>
        <p:nvPicPr>
          <p:cNvPr id="103" name="Google Shape;10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087100" y="248923"/>
            <a:ext cx="685800" cy="690874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 txBox="1"/>
          <p:nvPr>
            <p:ph idx="4" type="body"/>
          </p:nvPr>
        </p:nvSpPr>
        <p:spPr>
          <a:xfrm>
            <a:off x="4114800" y="2298702"/>
            <a:ext cx="772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105" name="Google Shape;105;p16"/>
          <p:cNvSpPr txBox="1"/>
          <p:nvPr>
            <p:ph idx="5" type="body"/>
          </p:nvPr>
        </p:nvSpPr>
        <p:spPr>
          <a:xfrm>
            <a:off x="4114800" y="4490097"/>
            <a:ext cx="7722892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106" name="Google Shape;106;p16"/>
          <p:cNvSpPr/>
          <p:nvPr>
            <p:ph idx="6" type="pic"/>
          </p:nvPr>
        </p:nvSpPr>
        <p:spPr>
          <a:xfrm>
            <a:off x="4114800" y="1562100"/>
            <a:ext cx="1214438" cy="6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ccess Story Content Slide">
  <p:cSld name="Success Story Content Slide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oogle Shape;108;p17"/>
          <p:cNvGrpSpPr/>
          <p:nvPr/>
        </p:nvGrpSpPr>
        <p:grpSpPr>
          <a:xfrm>
            <a:off x="0" y="6172200"/>
            <a:ext cx="12192000" cy="685800"/>
            <a:chOff x="0" y="6172200"/>
            <a:chExt cx="12192000" cy="685800"/>
          </a:xfrm>
        </p:grpSpPr>
        <p:sp>
          <p:nvSpPr>
            <p:cNvPr id="109" name="Google Shape;109;p17"/>
            <p:cNvSpPr/>
            <p:nvPr/>
          </p:nvSpPr>
          <p:spPr>
            <a:xfrm>
              <a:off x="0" y="6172200"/>
              <a:ext cx="12192000" cy="685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400" u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110" name="Google Shape;110;p17"/>
            <p:cNvGrpSpPr/>
            <p:nvPr/>
          </p:nvGrpSpPr>
          <p:grpSpPr>
            <a:xfrm>
              <a:off x="0" y="6739128"/>
              <a:ext cx="12192000" cy="118872"/>
              <a:chOff x="0" y="6739128"/>
              <a:chExt cx="12192000" cy="91440"/>
            </a:xfrm>
          </p:grpSpPr>
          <p:sp>
            <p:nvSpPr>
              <p:cNvPr id="111" name="Google Shape;111;p17"/>
              <p:cNvSpPr/>
              <p:nvPr/>
            </p:nvSpPr>
            <p:spPr>
              <a:xfrm>
                <a:off x="10160000" y="6739128"/>
                <a:ext cx="2032000" cy="91440"/>
              </a:xfrm>
              <a:prstGeom prst="rect">
                <a:avLst/>
              </a:prstGeom>
              <a:solidFill>
                <a:srgbClr val="38639F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12" name="Google Shape;112;p17"/>
              <p:cNvSpPr/>
              <p:nvPr/>
            </p:nvSpPr>
            <p:spPr>
              <a:xfrm>
                <a:off x="8128000" y="6739128"/>
                <a:ext cx="2032000" cy="91440"/>
              </a:xfrm>
              <a:prstGeom prst="rect">
                <a:avLst/>
              </a:prstGeom>
              <a:solidFill>
                <a:srgbClr val="7CB854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13" name="Google Shape;113;p17"/>
              <p:cNvSpPr/>
              <p:nvPr/>
            </p:nvSpPr>
            <p:spPr>
              <a:xfrm>
                <a:off x="6096000" y="6739128"/>
                <a:ext cx="2032000" cy="91440"/>
              </a:xfrm>
              <a:prstGeom prst="rect">
                <a:avLst/>
              </a:prstGeom>
              <a:solidFill>
                <a:srgbClr val="9959B3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14" name="Google Shape;114;p17"/>
              <p:cNvSpPr/>
              <p:nvPr/>
            </p:nvSpPr>
            <p:spPr>
              <a:xfrm>
                <a:off x="4064000" y="6739128"/>
                <a:ext cx="2032000" cy="91440"/>
              </a:xfrm>
              <a:prstGeom prst="rect">
                <a:avLst/>
              </a:prstGeom>
              <a:solidFill>
                <a:srgbClr val="F1C410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15" name="Google Shape;115;p17"/>
              <p:cNvSpPr/>
              <p:nvPr/>
            </p:nvSpPr>
            <p:spPr>
              <a:xfrm>
                <a:off x="2032000" y="6739128"/>
                <a:ext cx="2032000" cy="914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16" name="Google Shape;116;p17"/>
              <p:cNvSpPr/>
              <p:nvPr/>
            </p:nvSpPr>
            <p:spPr>
              <a:xfrm>
                <a:off x="0" y="6739128"/>
                <a:ext cx="2032000" cy="91440"/>
              </a:xfrm>
              <a:prstGeom prst="rect">
                <a:avLst/>
              </a:prstGeom>
              <a:solidFill>
                <a:srgbClr val="C13A2B"/>
              </a:solidFill>
              <a:ln>
                <a:noFill/>
              </a:ln>
            </p:spPr>
            <p:txBody>
              <a:bodyPr anchorCtr="0" anchor="t" bIns="91425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strike="noStrik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</p:grpSp>
      </p:grpSp>
      <p:sp>
        <p:nvSpPr>
          <p:cNvPr id="117" name="Google Shape;117;p17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anchorCtr="0" anchor="ctr" bIns="91425" lIns="411475" spcFirstLastPara="1" rIns="457200" wrap="square" tIns="1828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 cap="none" strike="noStrike">
              <a:solidFill>
                <a:srgbClr val="40404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17"/>
          <p:cNvSpPr txBox="1"/>
          <p:nvPr>
            <p:ph idx="1" type="body"/>
          </p:nvPr>
        </p:nvSpPr>
        <p:spPr>
          <a:xfrm>
            <a:off x="419100" y="1889760"/>
            <a:ext cx="5486400" cy="46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­"/>
              <a:defRPr sz="1400">
                <a:solidFill>
                  <a:schemeClr val="dk1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­"/>
              <a:defRPr sz="18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119" name="Google Shape;119;p17"/>
          <p:cNvSpPr txBox="1"/>
          <p:nvPr>
            <p:ph idx="2" type="body"/>
          </p:nvPr>
        </p:nvSpPr>
        <p:spPr>
          <a:xfrm>
            <a:off x="6283110" y="1889760"/>
            <a:ext cx="5486400" cy="46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­"/>
              <a:defRPr sz="1400">
                <a:solidFill>
                  <a:schemeClr val="dk1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­"/>
              <a:defRPr sz="18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120" name="Google Shape;120;p17"/>
          <p:cNvSpPr txBox="1"/>
          <p:nvPr>
            <p:ph type="title"/>
          </p:nvPr>
        </p:nvSpPr>
        <p:spPr>
          <a:xfrm>
            <a:off x="419100" y="605169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2400"/>
              <a:buFont typeface="Century Gothic"/>
              <a:buNone/>
              <a:defRPr b="0" sz="2400" cap="none">
                <a:solidFill>
                  <a:srgbClr val="40404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7"/>
          <p:cNvSpPr txBox="1"/>
          <p:nvPr>
            <p:ph idx="3" type="body"/>
          </p:nvPr>
        </p:nvSpPr>
        <p:spPr>
          <a:xfrm>
            <a:off x="419100" y="262888"/>
            <a:ext cx="113309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None/>
              <a:defRPr b="0" sz="14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pic>
        <p:nvPicPr>
          <p:cNvPr id="122" name="Google Shape;122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087100" y="248923"/>
            <a:ext cx="685800" cy="690874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7"/>
          <p:cNvSpPr txBox="1"/>
          <p:nvPr>
            <p:ph idx="4" type="body"/>
          </p:nvPr>
        </p:nvSpPr>
        <p:spPr>
          <a:xfrm>
            <a:off x="419100" y="1515425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124" name="Google Shape;124;p17"/>
          <p:cNvSpPr txBox="1"/>
          <p:nvPr>
            <p:ph idx="5" type="body"/>
          </p:nvPr>
        </p:nvSpPr>
        <p:spPr>
          <a:xfrm>
            <a:off x="6283325" y="1515425"/>
            <a:ext cx="5489575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 cap="none">
                <a:solidFill>
                  <a:srgbClr val="5A87C5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Organizing Slate (Do Not Use)" showMasterSp="0">
  <p:cSld name="1_Organizing Slate (Do Not Use)">
    <p:bg>
      <p:bgPr>
        <a:solidFill>
          <a:srgbClr val="7F7F7F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18"/>
          <p:cNvSpPr txBox="1"/>
          <p:nvPr/>
        </p:nvSpPr>
        <p:spPr>
          <a:xfrm>
            <a:off x="419100" y="907156"/>
            <a:ext cx="11353800" cy="5043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ADDITIONAL VERTICAL </a:t>
            </a:r>
            <a:br>
              <a:rPr b="1" lang="en-US" sz="115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lang="en-US" sz="115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TITLE SLIDES</a:t>
            </a:r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utomotive Title Slide">
  <p:cSld name="Automotive Title Slide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19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9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2" name="Google Shape;132;p19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3" name="Google Shape;133;p19"/>
          <p:cNvSpPr/>
          <p:nvPr>
            <p:ph idx="2" type="pic"/>
          </p:nvPr>
        </p:nvSpPr>
        <p:spPr>
          <a:xfrm>
            <a:off x="9875520" y="3108960"/>
            <a:ext cx="18973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34" name="Google Shape;134;p19"/>
          <p:cNvGrpSpPr/>
          <p:nvPr/>
        </p:nvGrpSpPr>
        <p:grpSpPr>
          <a:xfrm>
            <a:off x="4" y="0"/>
            <a:ext cx="12191995" cy="2678933"/>
            <a:chOff x="4" y="0"/>
            <a:chExt cx="12191995" cy="2678933"/>
          </a:xfrm>
        </p:grpSpPr>
        <p:pic>
          <p:nvPicPr>
            <p:cNvPr id="135" name="Google Shape;135;p1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4" y="0"/>
              <a:ext cx="12191990" cy="26296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" name="Google Shape;136;p19"/>
            <p:cNvSpPr/>
            <p:nvPr/>
          </p:nvSpPr>
          <p:spPr>
            <a:xfrm>
              <a:off x="1524" y="2570933"/>
              <a:ext cx="12190475" cy="108000"/>
            </a:xfrm>
            <a:prstGeom prst="rect">
              <a:avLst/>
            </a:prstGeom>
            <a:solidFill>
              <a:srgbClr val="C13A2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37" name="Google Shape;137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umer Products Title Slide">
  <p:cSld name="Consumer Products Title Slide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0" name="Google Shape;140;p20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0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42" name="Google Shape;142;p20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3" name="Google Shape;143;p20"/>
          <p:cNvSpPr/>
          <p:nvPr>
            <p:ph idx="2" type="pic"/>
          </p:nvPr>
        </p:nvSpPr>
        <p:spPr>
          <a:xfrm>
            <a:off x="9875520" y="3108960"/>
            <a:ext cx="18973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44" name="Google Shape;144;p20"/>
          <p:cNvGrpSpPr/>
          <p:nvPr/>
        </p:nvGrpSpPr>
        <p:grpSpPr>
          <a:xfrm>
            <a:off x="2" y="0"/>
            <a:ext cx="12191997" cy="2678933"/>
            <a:chOff x="2" y="0"/>
            <a:chExt cx="12191997" cy="2678933"/>
          </a:xfrm>
        </p:grpSpPr>
        <p:pic>
          <p:nvPicPr>
            <p:cNvPr id="145" name="Google Shape;145;p2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2" y="0"/>
              <a:ext cx="12191994" cy="26296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" name="Google Shape;146;p20"/>
            <p:cNvSpPr/>
            <p:nvPr/>
          </p:nvSpPr>
          <p:spPr>
            <a:xfrm>
              <a:off x="1524" y="2570933"/>
              <a:ext cx="12190475" cy="108000"/>
            </a:xfrm>
            <a:prstGeom prst="rect">
              <a:avLst/>
            </a:prstGeom>
            <a:solidFill>
              <a:srgbClr val="E67F2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47" name="Google Shape;147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­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>
                <a:solidFill>
                  <a:schemeClr val="dk1"/>
                </a:solidFill>
              </a:defRPr>
            </a:lvl3pPr>
            <a:lvl4pPr indent="-355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>
                <a:solidFill>
                  <a:schemeClr val="dk1"/>
                </a:solidFill>
              </a:defRPr>
            </a:lvl4pPr>
            <a:lvl5pPr indent="-355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od and Beverage Title Slide">
  <p:cSld name="Food and Beverage Title Slide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0" name="Google Shape;150;p21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1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2" name="Google Shape;152;p21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" name="Google Shape;153;p21"/>
          <p:cNvSpPr/>
          <p:nvPr>
            <p:ph idx="2" type="pic"/>
          </p:nvPr>
        </p:nvSpPr>
        <p:spPr>
          <a:xfrm>
            <a:off x="9875520" y="3108960"/>
            <a:ext cx="18973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54" name="Google Shape;154;p21"/>
          <p:cNvGrpSpPr/>
          <p:nvPr/>
        </p:nvGrpSpPr>
        <p:grpSpPr>
          <a:xfrm>
            <a:off x="1524" y="-1"/>
            <a:ext cx="12190476" cy="2678934"/>
            <a:chOff x="1524" y="-1"/>
            <a:chExt cx="12190476" cy="2678934"/>
          </a:xfrm>
        </p:grpSpPr>
        <p:pic>
          <p:nvPicPr>
            <p:cNvPr id="155" name="Google Shape;155;p21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" y="-1"/>
              <a:ext cx="12190476" cy="26293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6" name="Google Shape;156;p21"/>
            <p:cNvSpPr/>
            <p:nvPr/>
          </p:nvSpPr>
          <p:spPr>
            <a:xfrm>
              <a:off x="1524" y="2570933"/>
              <a:ext cx="12190475" cy="108000"/>
            </a:xfrm>
            <a:prstGeom prst="rect">
              <a:avLst/>
            </a:prstGeom>
            <a:solidFill>
              <a:srgbClr val="F1C41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57" name="Google Shape;157;p2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 Tech Title Slide">
  <p:cSld name="High Tech Title Slide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2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0" name="Google Shape;160;p22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2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2" name="Google Shape;162;p22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3" name="Google Shape;163;p22"/>
          <p:cNvSpPr/>
          <p:nvPr>
            <p:ph idx="2" type="pic"/>
          </p:nvPr>
        </p:nvSpPr>
        <p:spPr>
          <a:xfrm>
            <a:off x="9875520" y="3108960"/>
            <a:ext cx="18973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64" name="Google Shape;164;p22"/>
          <p:cNvGrpSpPr/>
          <p:nvPr/>
        </p:nvGrpSpPr>
        <p:grpSpPr>
          <a:xfrm>
            <a:off x="1524" y="-1"/>
            <a:ext cx="12190475" cy="2678934"/>
            <a:chOff x="1524" y="-1"/>
            <a:chExt cx="12190475" cy="2678934"/>
          </a:xfrm>
        </p:grpSpPr>
        <p:pic>
          <p:nvPicPr>
            <p:cNvPr id="165" name="Google Shape;165;p2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7" y="-1"/>
              <a:ext cx="12190469" cy="26293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6" name="Google Shape;166;p22"/>
            <p:cNvSpPr/>
            <p:nvPr/>
          </p:nvSpPr>
          <p:spPr>
            <a:xfrm>
              <a:off x="1524" y="2570933"/>
              <a:ext cx="12190475" cy="108000"/>
            </a:xfrm>
            <a:prstGeom prst="rect">
              <a:avLst/>
            </a:prstGeom>
            <a:solidFill>
              <a:srgbClr val="9959B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67" name="Google Shape;167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dustrial Title Slide">
  <p:cSld name="Industrial Title Slide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0" name="Google Shape;170;p23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3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72" name="Google Shape;172;p23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3" name="Google Shape;173;p23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74" name="Google Shape;174;p23"/>
          <p:cNvGrpSpPr/>
          <p:nvPr/>
        </p:nvGrpSpPr>
        <p:grpSpPr>
          <a:xfrm>
            <a:off x="1524" y="-1"/>
            <a:ext cx="12191676" cy="2678934"/>
            <a:chOff x="1524" y="-1"/>
            <a:chExt cx="12191676" cy="2678934"/>
          </a:xfrm>
        </p:grpSpPr>
        <p:pic>
          <p:nvPicPr>
            <p:cNvPr id="175" name="Google Shape;175;p23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" y="-1"/>
              <a:ext cx="12190476" cy="26293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Google Shape;176;p23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7CB85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77" name="Google Shape;177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dustrial Packaging Title Slide">
  <p:cSld name="Industrial Packaging Title Slide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4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0" name="Google Shape;180;p24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4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82" name="Google Shape;182;p24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3" name="Google Shape;183;p24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84" name="Google Shape;184;p24"/>
          <p:cNvGrpSpPr/>
          <p:nvPr/>
        </p:nvGrpSpPr>
        <p:grpSpPr>
          <a:xfrm>
            <a:off x="1524" y="-1"/>
            <a:ext cx="12191676" cy="2678934"/>
            <a:chOff x="1524" y="-1"/>
            <a:chExt cx="12191676" cy="2678934"/>
          </a:xfrm>
        </p:grpSpPr>
        <p:pic>
          <p:nvPicPr>
            <p:cNvPr id="185" name="Google Shape;185;p2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7" y="-1"/>
              <a:ext cx="12190469" cy="26293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6" name="Google Shape;186;p24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7CB85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87" name="Google Shape;187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fe Sciences Title Slide">
  <p:cSld name="Life Sciences Title Slide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0" name="Google Shape;190;p25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25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92" name="Google Shape;192;p25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3" name="Google Shape;193;p25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194" name="Google Shape;194;p25"/>
          <p:cNvGrpSpPr/>
          <p:nvPr/>
        </p:nvGrpSpPr>
        <p:grpSpPr>
          <a:xfrm>
            <a:off x="1524" y="0"/>
            <a:ext cx="12191676" cy="2678933"/>
            <a:chOff x="1524" y="0"/>
            <a:chExt cx="12191676" cy="2678933"/>
          </a:xfrm>
        </p:grpSpPr>
        <p:pic>
          <p:nvPicPr>
            <p:cNvPr id="195" name="Google Shape;195;p2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" y="0"/>
              <a:ext cx="12191676" cy="2629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25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38639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97" name="Google Shape;197;p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dical Title Slide">
  <p:cSld name="Medical Title Slide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0" name="Google Shape;200;p26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26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2" name="Google Shape;202;p26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3" name="Google Shape;203;p26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204" name="Google Shape;204;p26"/>
          <p:cNvGrpSpPr/>
          <p:nvPr/>
        </p:nvGrpSpPr>
        <p:grpSpPr>
          <a:xfrm>
            <a:off x="1524" y="0"/>
            <a:ext cx="12191676" cy="2678933"/>
            <a:chOff x="1524" y="0"/>
            <a:chExt cx="12191676" cy="2678933"/>
          </a:xfrm>
        </p:grpSpPr>
        <p:pic>
          <p:nvPicPr>
            <p:cNvPr id="205" name="Google Shape;205;p2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7" y="0"/>
              <a:ext cx="12191670" cy="2629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6" name="Google Shape;206;p26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38639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07" name="Google Shape;207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arehouse and Distribution Title Slide">
  <p:cSld name="Warehouse and Distribution Title Slid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7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0" name="Google Shape;210;p27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27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12" name="Google Shape;212;p27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3" name="Google Shape;213;p27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214" name="Google Shape;214;p27"/>
          <p:cNvGrpSpPr/>
          <p:nvPr/>
        </p:nvGrpSpPr>
        <p:grpSpPr>
          <a:xfrm>
            <a:off x="1524" y="-1"/>
            <a:ext cx="12191676" cy="2678934"/>
            <a:chOff x="1524" y="-1"/>
            <a:chExt cx="12191676" cy="2678934"/>
          </a:xfrm>
        </p:grpSpPr>
        <p:pic>
          <p:nvPicPr>
            <p:cNvPr id="215" name="Google Shape;215;p2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7" y="-1"/>
              <a:ext cx="12190469" cy="26293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6" name="Google Shape;216;p27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377A8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17" name="Google Shape;217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ic Title Slide">
  <p:cSld name="Generic Title Slide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0" name="Google Shape;220;p28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28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22" name="Google Shape;222;p28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3" name="Google Shape;223;p28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224" name="Google Shape;224;p28"/>
          <p:cNvGrpSpPr/>
          <p:nvPr/>
        </p:nvGrpSpPr>
        <p:grpSpPr>
          <a:xfrm>
            <a:off x="1524" y="-1"/>
            <a:ext cx="12191676" cy="2678934"/>
            <a:chOff x="1524" y="-1"/>
            <a:chExt cx="12191676" cy="2678934"/>
          </a:xfrm>
        </p:grpSpPr>
        <p:pic>
          <p:nvPicPr>
            <p:cNvPr id="225" name="Google Shape;225;p2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" y="-1"/>
              <a:ext cx="12191676" cy="2629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28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5A87C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27" name="Google Shape;227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R Title Slide">
  <p:cSld name="HR Title Slide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9"/>
          <p:cNvSpPr/>
          <p:nvPr/>
        </p:nvSpPr>
        <p:spPr>
          <a:xfrm>
            <a:off x="0" y="6488853"/>
            <a:ext cx="12192000" cy="3691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0" name="Google Shape;230;p29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29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32" name="Google Shape;232;p29"/>
          <p:cNvSpPr txBox="1"/>
          <p:nvPr>
            <p:ph idx="12" type="sldNum"/>
          </p:nvPr>
        </p:nvSpPr>
        <p:spPr>
          <a:xfrm>
            <a:off x="9875518" y="6537960"/>
            <a:ext cx="2068833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3" name="Google Shape;233;p29"/>
          <p:cNvSpPr/>
          <p:nvPr>
            <p:ph idx="2" type="pic"/>
          </p:nvPr>
        </p:nvSpPr>
        <p:spPr>
          <a:xfrm>
            <a:off x="9875519" y="3108960"/>
            <a:ext cx="1897381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grpSp>
        <p:nvGrpSpPr>
          <p:cNvPr id="234" name="Google Shape;234;p29"/>
          <p:cNvGrpSpPr/>
          <p:nvPr/>
        </p:nvGrpSpPr>
        <p:grpSpPr>
          <a:xfrm>
            <a:off x="1524" y="-1"/>
            <a:ext cx="12191676" cy="2678934"/>
            <a:chOff x="1524" y="-1"/>
            <a:chExt cx="12191676" cy="2678934"/>
          </a:xfrm>
        </p:grpSpPr>
        <p:pic>
          <p:nvPicPr>
            <p:cNvPr id="235" name="Google Shape;235;p2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7" y="-1"/>
              <a:ext cx="12191670" cy="2629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29"/>
            <p:cNvSpPr/>
            <p:nvPr/>
          </p:nvSpPr>
          <p:spPr>
            <a:xfrm>
              <a:off x="1524" y="2570933"/>
              <a:ext cx="12191676" cy="108000"/>
            </a:xfrm>
            <a:prstGeom prst="rect">
              <a:avLst/>
            </a:prstGeom>
            <a:solidFill>
              <a:srgbClr val="5A87C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37" name="Google Shape;237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9100" y="381000"/>
              <a:ext cx="1136650" cy="1136650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20000"/>
                </a:srgbClr>
              </a:outerShdw>
            </a:effectLst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rganizing Slate   (Do Not Use)" showMasterSp="0">
  <p:cSld name="Organizing Slate   (Do Not Use)">
    <p:bg>
      <p:bgPr>
        <a:solidFill>
          <a:srgbClr val="7F7F7F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0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0" name="Google Shape;240;p30"/>
          <p:cNvSpPr txBox="1"/>
          <p:nvPr/>
        </p:nvSpPr>
        <p:spPr>
          <a:xfrm>
            <a:off x="419100" y="907156"/>
            <a:ext cx="11353800" cy="5043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 NOT USE ANY LAYOUTS AFTER THIS</a:t>
            </a:r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Web Slide" showMasterSp="0">
  <p:cSld name="Logo Web Slide">
    <p:bg>
      <p:bgPr>
        <a:solidFill>
          <a:schemeClr val="lt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9" name="Google Shape;249;p32"/>
          <p:cNvSpPr/>
          <p:nvPr/>
        </p:nvSpPr>
        <p:spPr>
          <a:xfrm>
            <a:off x="3054873" y="4778256"/>
            <a:ext cx="6096000" cy="1393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5A87C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www.qad.com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5A87C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 QAD Inc</a:t>
            </a:r>
            <a:endParaRPr b="0" i="0" sz="1800" u="none" cap="none" strike="noStrike">
              <a:solidFill>
                <a:srgbClr val="5A87C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250" name="Google Shape;250;p32"/>
          <p:cNvGrpSpPr/>
          <p:nvPr/>
        </p:nvGrpSpPr>
        <p:grpSpPr>
          <a:xfrm>
            <a:off x="0" y="0"/>
            <a:ext cx="12192000" cy="4125113"/>
            <a:chOff x="0" y="0"/>
            <a:chExt cx="12192000" cy="4125113"/>
          </a:xfrm>
        </p:grpSpPr>
        <p:sp>
          <p:nvSpPr>
            <p:cNvPr id="251" name="Google Shape;251;p32"/>
            <p:cNvSpPr/>
            <p:nvPr/>
          </p:nvSpPr>
          <p:spPr>
            <a:xfrm>
              <a:off x="0" y="0"/>
              <a:ext cx="12192000" cy="4125113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252" name="Google Shape;252;p3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5003308" y="962991"/>
              <a:ext cx="2199130" cy="219913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419100" y="1562100"/>
            <a:ext cx="5577840" cy="48062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8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­"/>
              <a:defRPr sz="2400"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 sz="20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2" type="body"/>
          </p:nvPr>
        </p:nvSpPr>
        <p:spPr>
          <a:xfrm>
            <a:off x="6195060" y="1562100"/>
            <a:ext cx="5577840" cy="48062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8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­"/>
              <a:defRPr sz="2400"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 sz="2000"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38" name="Google Shape;38;p5"/>
          <p:cNvSpPr txBox="1"/>
          <p:nvPr>
            <p:ph type="title"/>
          </p:nvPr>
        </p:nvSpPr>
        <p:spPr>
          <a:xfrm>
            <a:off x="419100" y="680944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3" type="body"/>
          </p:nvPr>
        </p:nvSpPr>
        <p:spPr>
          <a:xfrm>
            <a:off x="419100" y="203200"/>
            <a:ext cx="113309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Dark BG" showMasterSp="0">
  <p:cSld name="Title and Content Dark BG">
    <p:bg>
      <p:bgPr>
        <a:solidFill>
          <a:srgbClr val="38639F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•"/>
              <a:defRPr>
                <a:solidFill>
                  <a:srgbClr val="FFFFFF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­"/>
              <a:defRPr>
                <a:solidFill>
                  <a:srgbClr val="FFFFFF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Char char="­"/>
              <a:defRPr>
                <a:solidFill>
                  <a:srgbClr val="FFFFFF"/>
                </a:solidFill>
              </a:defRPr>
            </a:lvl3pPr>
            <a:lvl4pPr indent="-355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>
                <a:solidFill>
                  <a:schemeClr val="dk1"/>
                </a:solidFill>
              </a:defRPr>
            </a:lvl4pPr>
            <a:lvl5pPr indent="-355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­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rgbClr val="FFFFFF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entury Gothic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Dark BG" showMasterSp="0">
  <p:cSld name="Two Content Dark BG">
    <p:bg>
      <p:bgPr>
        <a:solidFill>
          <a:srgbClr val="38639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419100" y="1562100"/>
            <a:ext cx="5577840" cy="48062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•"/>
              <a:defRPr sz="2800">
                <a:solidFill>
                  <a:srgbClr val="FFFFFF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­"/>
              <a:defRPr sz="2400">
                <a:solidFill>
                  <a:srgbClr val="FFFFFF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Char char="­"/>
              <a:defRPr sz="2000">
                <a:solidFill>
                  <a:srgbClr val="FFFFFF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6195060" y="1562100"/>
            <a:ext cx="5577840" cy="48062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•"/>
              <a:defRPr sz="2800">
                <a:solidFill>
                  <a:srgbClr val="FFFFFF"/>
                </a:solidFill>
              </a:defRPr>
            </a:lvl1pPr>
            <a:lvl2pPr indent="-3810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­"/>
              <a:defRPr sz="2400">
                <a:solidFill>
                  <a:srgbClr val="FFFFFF"/>
                </a:solidFill>
              </a:defRPr>
            </a:lvl2pPr>
            <a:lvl3pPr indent="-355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Char char="­"/>
              <a:defRPr sz="2000">
                <a:solidFill>
                  <a:srgbClr val="FFFFFF"/>
                </a:solidFill>
              </a:defRPr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 sz="1800"/>
            </a:lvl9pPr>
          </a:lstStyle>
          <a:p/>
        </p:txBody>
      </p:sp>
      <p:sp>
        <p:nvSpPr>
          <p:cNvPr id="49" name="Google Shape;49;p7"/>
          <p:cNvSpPr txBox="1"/>
          <p:nvPr>
            <p:ph type="title"/>
          </p:nvPr>
        </p:nvSpPr>
        <p:spPr>
          <a:xfrm>
            <a:off x="419100" y="680944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entury Gothic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3" type="body"/>
          </p:nvPr>
        </p:nvSpPr>
        <p:spPr>
          <a:xfrm>
            <a:off x="419100" y="203200"/>
            <a:ext cx="113309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rgbClr val="FFFFFF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Dark BG" showMasterSp="0">
  <p:cSld name="Title Only Dark BG">
    <p:bg>
      <p:bgPr>
        <a:solidFill>
          <a:srgbClr val="38639F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idx="1" type="body"/>
          </p:nvPr>
        </p:nvSpPr>
        <p:spPr>
          <a:xfrm>
            <a:off x="419100" y="203200"/>
            <a:ext cx="113309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8"/>
          <p:cNvSpPr txBox="1"/>
          <p:nvPr>
            <p:ph type="title"/>
          </p:nvPr>
        </p:nvSpPr>
        <p:spPr>
          <a:xfrm>
            <a:off x="419100" y="680944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bg>
      <p:bgPr>
        <a:solidFill>
          <a:srgbClr val="38639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38639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609600" y="3585118"/>
            <a:ext cx="10972800" cy="19886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None/>
              <a:defRPr b="0" sz="20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type="title"/>
          </p:nvPr>
        </p:nvSpPr>
        <p:spPr>
          <a:xfrm>
            <a:off x="609600" y="2049593"/>
            <a:ext cx="10972800" cy="1450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609600" y="1554480"/>
            <a:ext cx="10972800" cy="4286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st of Items/Names">
  <p:cSld name="List of Items/Names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2" name="Google Shape;62;p10"/>
          <p:cNvSpPr txBox="1"/>
          <p:nvPr>
            <p:ph idx="1" type="body"/>
          </p:nvPr>
        </p:nvSpPr>
        <p:spPr>
          <a:xfrm>
            <a:off x="8038731" y="1562100"/>
            <a:ext cx="3734169" cy="47746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​"/>
              <a:defRPr sz="2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800"/>
              <a:buFont typeface="Century Gothic"/>
              <a:buChar char="­"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302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Google Shape;63;p10"/>
          <p:cNvSpPr txBox="1"/>
          <p:nvPr>
            <p:ph idx="2" type="body"/>
          </p:nvPr>
        </p:nvSpPr>
        <p:spPr>
          <a:xfrm>
            <a:off x="4314682" y="1562100"/>
            <a:ext cx="3533913" cy="47746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​"/>
              <a:defRPr sz="2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800"/>
              <a:buFont typeface="Century Gothic"/>
              <a:buChar char="­"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302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3" type="body"/>
          </p:nvPr>
        </p:nvSpPr>
        <p:spPr>
          <a:xfrm>
            <a:off x="419100" y="1562100"/>
            <a:ext cx="3705445" cy="47746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None/>
              <a:defRPr sz="2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800"/>
              <a:buFont typeface="Century Gothic"/>
              <a:buChar char="­"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302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5A87C5"/>
              </a:buClr>
              <a:buSzPts val="1600"/>
              <a:buFont typeface="Century Gothic"/>
              <a:buChar char="­"/>
              <a:defRPr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5" name="Google Shape;65;p10"/>
          <p:cNvSpPr txBox="1"/>
          <p:nvPr>
            <p:ph idx="4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  <a:defRPr b="0" sz="1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­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5pPr>
            <a:lvl6pPr indent="-3429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6pPr>
            <a:lvl7pPr indent="-3429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7pPr>
            <a:lvl8pPr indent="-3429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­"/>
              <a:defRPr/>
            </a:lvl8pPr>
            <a:lvl9pPr indent="-3429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800"/>
              <a:buChar char="­"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theme" Target="../theme/theme2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0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5A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69048" y="6533797"/>
            <a:ext cx="977624" cy="28264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/>
          <p:nvPr>
            <p:ph type="title"/>
          </p:nvPr>
        </p:nvSpPr>
        <p:spPr>
          <a:xfrm>
            <a:off x="419100" y="680944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  <a:defRPr b="1" i="0" sz="3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" name="Google Shape;13;p1"/>
          <p:cNvSpPr txBox="1"/>
          <p:nvPr>
            <p:ph idx="1" type="body"/>
          </p:nvPr>
        </p:nvSpPr>
        <p:spPr>
          <a:xfrm>
            <a:off x="419100" y="1562100"/>
            <a:ext cx="11353800" cy="4771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</p:sldLayoutIdLst>
  <mc:AlternateContent>
    <mc:Choice Requires="p14">
      <p:transition p14:dur="250">
        <p:fade/>
      </p:transition>
    </mc:Choice>
    <mc:Fallback>
      <p:transition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840">
          <p15:clr>
            <a:srgbClr val="C35EA4"/>
          </p15:clr>
        </p15:guide>
        <p15:guide id="2" pos="264">
          <p15:clr>
            <a:srgbClr val="C35EA4"/>
          </p15:clr>
        </p15:guide>
        <p15:guide id="3" pos="7416">
          <p15:clr>
            <a:srgbClr val="C35EA4"/>
          </p15:clr>
        </p15:guide>
        <p15:guide id="4" orient="horz" pos="984">
          <p15:clr>
            <a:srgbClr val="C35EA4"/>
          </p15:clr>
        </p15:guide>
        <p15:guide id="5" orient="horz" pos="3888">
          <p15:clr>
            <a:srgbClr val="C35EA4"/>
          </p15:clr>
        </p15:guide>
        <p15:guide id="6" orient="horz" pos="216">
          <p15:clr>
            <a:srgbClr val="C35EA4"/>
          </p15:clr>
        </p15:guide>
        <p15:guide id="7" orient="horz" pos="648">
          <p15:clr>
            <a:srgbClr val="C35EA4"/>
          </p15:clr>
        </p15:guide>
        <p15:guide id="8" orient="horz" pos="432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5A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3" name="Google Shape;243;p3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69048" y="6533797"/>
            <a:ext cx="977624" cy="282646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1"/>
          <p:cNvSpPr txBox="1"/>
          <p:nvPr>
            <p:ph type="title"/>
          </p:nvPr>
        </p:nvSpPr>
        <p:spPr>
          <a:xfrm>
            <a:off x="419100" y="680944"/>
            <a:ext cx="113309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  <a:defRPr b="1" i="0" sz="3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5" name="Google Shape;245;p31"/>
          <p:cNvSpPr txBox="1"/>
          <p:nvPr>
            <p:ph idx="1" type="body"/>
          </p:nvPr>
        </p:nvSpPr>
        <p:spPr>
          <a:xfrm>
            <a:off x="419100" y="1562100"/>
            <a:ext cx="11353800" cy="4771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entury Gothic"/>
              <a:buChar char="­"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ts val="2000"/>
              <a:buFont typeface="Century Gothic"/>
              <a:buChar char="­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6" name="Google Shape;246;p31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2"/>
  </p:sldLayoutIdLst>
  <mc:AlternateContent>
    <mc:Choice Requires="p14">
      <p:transition p14:dur="250">
        <p:fade/>
      </p:transition>
    </mc:Choice>
    <mc:Fallback>
      <p:transition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840">
          <p15:clr>
            <a:srgbClr val="C35EA4"/>
          </p15:clr>
        </p15:guide>
        <p15:guide id="2" pos="264">
          <p15:clr>
            <a:srgbClr val="C35EA4"/>
          </p15:clr>
        </p15:guide>
        <p15:guide id="3" pos="7416">
          <p15:clr>
            <a:srgbClr val="C35EA4"/>
          </p15:clr>
        </p15:guide>
        <p15:guide id="4" orient="horz" pos="984">
          <p15:clr>
            <a:srgbClr val="C35EA4"/>
          </p15:clr>
        </p15:guide>
        <p15:guide id="5" orient="horz" pos="3888">
          <p15:clr>
            <a:srgbClr val="C35EA4"/>
          </p15:clr>
        </p15:guide>
        <p15:guide id="6" orient="horz" pos="216">
          <p15:clr>
            <a:srgbClr val="C35EA4"/>
          </p15:clr>
        </p15:guide>
        <p15:guide id="7" orient="horz" pos="648">
          <p15:clr>
            <a:srgbClr val="C35EA4"/>
          </p15:clr>
        </p15:guide>
        <p15:guide id="8" orient="horz" pos="432">
          <p15:clr>
            <a:srgbClr val="C35EA4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3"/>
          <p:cNvSpPr txBox="1"/>
          <p:nvPr>
            <p:ph type="ctrTitle"/>
          </p:nvPr>
        </p:nvSpPr>
        <p:spPr>
          <a:xfrm>
            <a:off x="419100" y="3108960"/>
            <a:ext cx="91821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258" name="Google Shape;258;p33"/>
          <p:cNvSpPr txBox="1"/>
          <p:nvPr>
            <p:ph idx="1" type="subTitle"/>
          </p:nvPr>
        </p:nvSpPr>
        <p:spPr>
          <a:xfrm>
            <a:off x="419100" y="4572000"/>
            <a:ext cx="918210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Financials Fundamentals</a:t>
            </a:r>
            <a:endParaRPr/>
          </a:p>
        </p:txBody>
      </p:sp>
      <p:sp>
        <p:nvSpPr>
          <p:cNvPr id="259" name="Google Shape;259;p33"/>
          <p:cNvSpPr txBox="1"/>
          <p:nvPr>
            <p:ph idx="12" type="sldNum"/>
          </p:nvPr>
        </p:nvSpPr>
        <p:spPr>
          <a:xfrm>
            <a:off x="9875520" y="6537960"/>
            <a:ext cx="206883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34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Supplier setup flow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Supplier setup highlights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Mandatory data for supplier setup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Supplier</a:t>
            </a:r>
            <a:r>
              <a:rPr lang="en-US"/>
              <a:t> type</a:t>
            </a:r>
            <a:endParaRPr/>
          </a:p>
          <a:p>
            <a:pPr indent="-109538" lvl="0" marL="28733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67" name="Google Shape;267;p34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268" name="Google Shape;268;p34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/>
              <a:t>Overview</a:t>
            </a:r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5" name="Google Shape;275;p35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Three control accounts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Purchase account profile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Banking panel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Link supplier bank account to your bank and payment format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Domain-level settings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Autonumbering sequences</a:t>
            </a:r>
            <a:endParaRPr/>
          </a:p>
          <a:p>
            <a:pPr indent="-109538" lvl="0" marL="2873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76" name="Google Shape;276;p35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277" name="Google Shape;277;p35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/>
              <a:t>Supplier Setup Details</a:t>
            </a:r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6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4" name="Google Shape;284;p36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Financial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Supplier code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Supplier type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Business relation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Account profiles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Credit terms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Invoice status code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Tax zone</a:t>
            </a:r>
            <a:endParaRPr/>
          </a:p>
          <a:p>
            <a:pPr indent="-287338" lvl="0" marL="2873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85" name="Google Shape;285;p36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286" name="Google Shape;286;p36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/>
              <a:t>Data for Supplier Setup</a:t>
            </a:r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3" name="Google Shape;293;p37"/>
          <p:cNvSpPr txBox="1"/>
          <p:nvPr>
            <p:ph idx="1" type="body"/>
          </p:nvPr>
        </p:nvSpPr>
        <p:spPr>
          <a:xfrm>
            <a:off x="419100" y="1562100"/>
            <a:ext cx="11353800" cy="4779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Reporting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-"/>
            </a:pPr>
            <a:r>
              <a:rPr lang="en-US"/>
              <a:t>Link to purchasing account to track purchasing costs by supplier type</a:t>
            </a:r>
            <a:endParaRPr/>
          </a:p>
          <a:p>
            <a:pPr indent="-109538" lvl="0" marL="2873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94" name="Google Shape;294;p37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295" name="Google Shape;295;p37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/>
              <a:t>Supplier Types</a:t>
            </a:r>
            <a:endParaRPr/>
          </a:p>
        </p:txBody>
      </p:sp>
      <p:pic>
        <p:nvPicPr>
          <p:cNvPr descr="SupplierTypes.jpg" id="296" name="Google Shape;29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1987" y="2738437"/>
            <a:ext cx="10829925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8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3" name="Google Shape;303;p38"/>
          <p:cNvSpPr txBox="1"/>
          <p:nvPr>
            <p:ph idx="2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304" name="Google Shape;304;p38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entury Gothic"/>
              <a:buNone/>
            </a:pPr>
            <a:r>
              <a:rPr lang="en-US"/>
              <a:t>Suppliers</a:t>
            </a:r>
            <a:endParaRPr/>
          </a:p>
        </p:txBody>
      </p:sp>
      <p:pic>
        <p:nvPicPr>
          <p:cNvPr descr="Suppliers.jpg" id="305" name="Google Shape;30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350" y="1200842"/>
            <a:ext cx="8891465" cy="5047557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8"/>
          <p:cNvSpPr txBox="1"/>
          <p:nvPr/>
        </p:nvSpPr>
        <p:spPr>
          <a:xfrm>
            <a:off x="8730281" y="2509727"/>
            <a:ext cx="1918669" cy="1205023"/>
          </a:xfrm>
          <a:prstGeom prst="rect">
            <a:avLst/>
          </a:prstGeom>
          <a:solidFill>
            <a:srgbClr val="D6EFFE"/>
          </a:solidFill>
          <a:ln cap="flat" cmpd="sng" w="28575">
            <a:solidFill>
              <a:srgbClr val="4F4F4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 </a:t>
            </a: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Suppliers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to create, view, modify, or delete supplier records</a:t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9"/>
          <p:cNvSpPr txBox="1"/>
          <p:nvPr>
            <p:ph type="title"/>
          </p:nvPr>
        </p:nvSpPr>
        <p:spPr>
          <a:xfrm>
            <a:off x="419100" y="680944"/>
            <a:ext cx="11353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en-US"/>
              <a:t>Hands-on Exercise</a:t>
            </a:r>
            <a:endParaRPr/>
          </a:p>
        </p:txBody>
      </p:sp>
      <p:sp>
        <p:nvSpPr>
          <p:cNvPr id="312" name="Google Shape;312;p39"/>
          <p:cNvSpPr txBox="1"/>
          <p:nvPr>
            <p:ph idx="1" type="body"/>
          </p:nvPr>
        </p:nvSpPr>
        <p:spPr>
          <a:xfrm>
            <a:off x="419100" y="203200"/>
            <a:ext cx="11353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None/>
            </a:pPr>
            <a:r>
              <a:rPr lang="en-US"/>
              <a:t>Supplier Setup</a:t>
            </a:r>
            <a:endParaRPr/>
          </a:p>
        </p:txBody>
      </p:sp>
      <p:sp>
        <p:nvSpPr>
          <p:cNvPr id="313" name="Google Shape;313;p39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hand" id="314" name="Google Shape;31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11" y="1648316"/>
            <a:ext cx="9606000" cy="362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0"/>
          <p:cNvSpPr txBox="1"/>
          <p:nvPr>
            <p:ph idx="12" type="sldNum"/>
          </p:nvPr>
        </p:nvSpPr>
        <p:spPr>
          <a:xfrm>
            <a:off x="9918700" y="6537960"/>
            <a:ext cx="2025652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5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QAD 2018 Theme">
      <a:dk1>
        <a:srgbClr val="000000"/>
      </a:dk1>
      <a:lt1>
        <a:srgbClr val="FFFFFF"/>
      </a:lt1>
      <a:dk2>
        <a:srgbClr val="1E1E1E"/>
      </a:dk2>
      <a:lt2>
        <a:srgbClr val="D9D9D9"/>
      </a:lt2>
      <a:accent1>
        <a:srgbClr val="38639F"/>
      </a:accent1>
      <a:accent2>
        <a:srgbClr val="E67F23"/>
      </a:accent2>
      <a:accent3>
        <a:srgbClr val="7CB854"/>
      </a:accent3>
      <a:accent4>
        <a:srgbClr val="9959B3"/>
      </a:accent4>
      <a:accent5>
        <a:srgbClr val="377A81"/>
      </a:accent5>
      <a:accent6>
        <a:srgbClr val="5A87C5"/>
      </a:accent6>
      <a:hlink>
        <a:srgbClr val="5A87C5"/>
      </a:hlink>
      <a:folHlink>
        <a:srgbClr val="24406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lank">
  <a:themeElements>
    <a:clrScheme name="QAD 2018 Theme">
      <a:dk1>
        <a:srgbClr val="000000"/>
      </a:dk1>
      <a:lt1>
        <a:srgbClr val="FFFFFF"/>
      </a:lt1>
      <a:dk2>
        <a:srgbClr val="1E1E1E"/>
      </a:dk2>
      <a:lt2>
        <a:srgbClr val="D9D9D9"/>
      </a:lt2>
      <a:accent1>
        <a:srgbClr val="38639F"/>
      </a:accent1>
      <a:accent2>
        <a:srgbClr val="E67F23"/>
      </a:accent2>
      <a:accent3>
        <a:srgbClr val="7CB854"/>
      </a:accent3>
      <a:accent4>
        <a:srgbClr val="9959B3"/>
      </a:accent4>
      <a:accent5>
        <a:srgbClr val="377A81"/>
      </a:accent5>
      <a:accent6>
        <a:srgbClr val="5A87C5"/>
      </a:accent6>
      <a:hlink>
        <a:srgbClr val="5A87C5"/>
      </a:hlink>
      <a:folHlink>
        <a:srgbClr val="24406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Blank">
  <a:themeElements>
    <a:clrScheme name="QAD 2018 Theme">
      <a:dk1>
        <a:srgbClr val="000000"/>
      </a:dk1>
      <a:lt1>
        <a:srgbClr val="FFFFFF"/>
      </a:lt1>
      <a:dk2>
        <a:srgbClr val="1E1E1E"/>
      </a:dk2>
      <a:lt2>
        <a:srgbClr val="D9D9D9"/>
      </a:lt2>
      <a:accent1>
        <a:srgbClr val="38639F"/>
      </a:accent1>
      <a:accent2>
        <a:srgbClr val="E67F23"/>
      </a:accent2>
      <a:accent3>
        <a:srgbClr val="7CB854"/>
      </a:accent3>
      <a:accent4>
        <a:srgbClr val="9959B3"/>
      </a:accent4>
      <a:accent5>
        <a:srgbClr val="377A81"/>
      </a:accent5>
      <a:accent6>
        <a:srgbClr val="5A87C5"/>
      </a:accent6>
      <a:hlink>
        <a:srgbClr val="5A87C5"/>
      </a:hlink>
      <a:folHlink>
        <a:srgbClr val="24406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