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Lst>
  <p:notesMasterIdLst>
    <p:notesMasterId r:id="rId5"/>
  </p:notesMasterIdLst>
  <p:sldIdLst>
    <p:sldId id="256" r:id="rId6"/>
    <p:sldId id="257" r:id="rId7"/>
    <p:sldId id="258" r:id="rId8"/>
    <p:sldId id="259" r:id="rId9"/>
    <p:sldId id="260" r:id="rId10"/>
    <p:sldId id="261" r:id="rId11"/>
    <p:sldId id="262" r:id="rId12"/>
  </p:sldIdLst>
  <p:sldSz cy="6858000" cx="12192000"/>
  <p:notesSz cx="6858000" cy="9144000"/>
  <p:embeddedFontLst>
    <p:embeddedFont>
      <p:font typeface="Century Gothic"/>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CenturyGothic-regular.fntdata"/><Relationship Id="rId12" Type="http://schemas.openxmlformats.org/officeDocument/2006/relationships/slide" Target="slides/slide7.xml"/><Relationship Id="rId15" Type="http://schemas.openxmlformats.org/officeDocument/2006/relationships/font" Target="fonts/CenturyGothic-italic.fntdata"/><Relationship Id="rId14" Type="http://schemas.openxmlformats.org/officeDocument/2006/relationships/font" Target="fonts/CenturyGothic-bold.fntdata"/><Relationship Id="rId16" Type="http://schemas.openxmlformats.org/officeDocument/2006/relationships/font" Target="fonts/CenturyGothic-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this chapter, you will learn how to set up the components required for banking.</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order to process banking transactions, you need to set up your entity bank record.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entity bank record consists of the bank account to which the final postings are made and the business relation, which contains the address and tax information for your bank.</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To store your bank account number in the system, you first apply a validation format to the account number.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Therefore, before you create your bank account, ensure that the correct validation format is available for your account number.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To create electronic payment files for transfer to other banks, you can use electronic payment</a:t>
            </a:r>
            <a:r>
              <a:rPr lang="en-US"/>
              <a:t> </a:t>
            </a:r>
            <a:r>
              <a:rPr lang="en-US">
                <a:latin typeface="Century Gothic"/>
                <a:ea typeface="Century Gothic"/>
                <a:cs typeface="Century Gothic"/>
                <a:sym typeface="Century Gothic"/>
              </a:rPr>
              <a:t>formats that you download to the system and associate with your bank account.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57" name="Google Shape;25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create bank accounts in GL Accounts. Select the Bank account type from</a:t>
            </a:r>
            <a:r>
              <a:rPr lang="en-US"/>
              <a:t> </a:t>
            </a:r>
            <a:r>
              <a:rPr lang="en-US">
                <a:latin typeface="Century Gothic"/>
                <a:ea typeface="Century Gothic"/>
                <a:cs typeface="Century Gothic"/>
                <a:sym typeface="Century Gothic"/>
              </a:rPr>
              <a:t>the drop-down list of available account types.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Banking panel is enabled when you create an account of type Bank or Cash.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bank information specified here identifies your company banks.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Associate these banks with customer and supplier banks in the customer and supplier functions (see later in this chapter).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To add lines on the grid, right-click in it and insert a new row for each bank account.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Each bank account is linked to at least one entity.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Use the Banking panel to specify the following details: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b="1" i="1" lang="en-US">
                <a:solidFill>
                  <a:srgbClr val="000000"/>
                </a:solidFill>
                <a:latin typeface="Century Gothic"/>
                <a:ea typeface="Century Gothic"/>
                <a:cs typeface="Century Gothic"/>
                <a:sym typeface="Century Gothic"/>
              </a:rPr>
              <a:t>Entity</a:t>
            </a:r>
            <a:r>
              <a:rPr lang="en-US">
                <a:latin typeface="Century Gothic"/>
                <a:ea typeface="Century Gothic"/>
                <a:cs typeface="Century Gothic"/>
                <a:sym typeface="Century Gothic"/>
              </a:rPr>
              <a:t>. This is typically the code of the current entity. When you link the current entity to</a:t>
            </a:r>
            <a:r>
              <a:rPr lang="en-US"/>
              <a:t> </a:t>
            </a:r>
            <a:r>
              <a:rPr lang="en-US">
                <a:latin typeface="Century Gothic"/>
                <a:ea typeface="Century Gothic"/>
                <a:cs typeface="Century Gothic"/>
                <a:sym typeface="Century Gothic"/>
              </a:rPr>
              <a:t>the bank account, you define the account as your own bank account, through which all</a:t>
            </a:r>
            <a:r>
              <a:rPr lang="en-US"/>
              <a:t> </a:t>
            </a:r>
            <a:r>
              <a:rPr lang="en-US">
                <a:latin typeface="Century Gothic"/>
                <a:ea typeface="Century Gothic"/>
                <a:cs typeface="Century Gothic"/>
                <a:sym typeface="Century Gothic"/>
              </a:rPr>
              <a:t>customer and supplier payments are processed.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b="1" i="1" lang="en-US">
                <a:solidFill>
                  <a:srgbClr val="000000"/>
                </a:solidFill>
                <a:latin typeface="Century Gothic"/>
                <a:ea typeface="Century Gothic"/>
                <a:cs typeface="Century Gothic"/>
                <a:sym typeface="Century Gothic"/>
              </a:rPr>
              <a:t>Business Relation</a:t>
            </a:r>
            <a:r>
              <a:rPr lang="en-US">
                <a:latin typeface="Century Gothic"/>
                <a:ea typeface="Century Gothic"/>
                <a:cs typeface="Century Gothic"/>
                <a:sym typeface="Century Gothic"/>
              </a:rPr>
              <a:t>. This is the business relation linked with the bank account. This</a:t>
            </a:r>
            <a:r>
              <a:rPr lang="en-US"/>
              <a:t> </a:t>
            </a:r>
            <a:r>
              <a:rPr lang="en-US">
                <a:latin typeface="Century Gothic"/>
                <a:ea typeface="Century Gothic"/>
                <a:cs typeface="Century Gothic"/>
                <a:sym typeface="Century Gothic"/>
              </a:rPr>
              <a:t>business relation provides your bank address and tax information in customer and supplier</a:t>
            </a:r>
            <a:r>
              <a:rPr lang="en-US"/>
              <a:t> </a:t>
            </a:r>
            <a:r>
              <a:rPr lang="en-US">
                <a:latin typeface="Century Gothic"/>
                <a:ea typeface="Century Gothic"/>
                <a:cs typeface="Century Gothic"/>
                <a:sym typeface="Century Gothic"/>
              </a:rPr>
              <a:t>payments. You can assign multiple bank accounts for each GL account, to support each</a:t>
            </a:r>
            <a:r>
              <a:rPr lang="en-US"/>
              <a:t> </a:t>
            </a:r>
            <a:r>
              <a:rPr lang="en-US">
                <a:latin typeface="Century Gothic"/>
                <a:ea typeface="Century Gothic"/>
                <a:cs typeface="Century Gothic"/>
                <a:sym typeface="Century Gothic"/>
              </a:rPr>
              <a:t>activity where the GL account is used.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b="1" i="1" lang="en-US">
                <a:solidFill>
                  <a:srgbClr val="000000"/>
                </a:solidFill>
                <a:latin typeface="Century Gothic"/>
                <a:ea typeface="Century Gothic"/>
                <a:cs typeface="Century Gothic"/>
                <a:sym typeface="Century Gothic"/>
              </a:rPr>
              <a:t>Bank Account Format</a:t>
            </a:r>
            <a:r>
              <a:rPr b="1" lang="en-US">
                <a:solidFill>
                  <a:srgbClr val="000000"/>
                </a:solidFill>
                <a:latin typeface="Century Gothic"/>
                <a:ea typeface="Century Gothic"/>
                <a:cs typeface="Century Gothic"/>
                <a:sym typeface="Century Gothic"/>
              </a:rPr>
              <a:t>.</a:t>
            </a:r>
            <a:r>
              <a:rPr lang="en-US">
                <a:latin typeface="Century Gothic"/>
                <a:ea typeface="Century Gothic"/>
                <a:cs typeface="Century Gothic"/>
                <a:sym typeface="Century Gothic"/>
              </a:rPr>
              <a:t> If the bank account number must be validated, choose the validation method</a:t>
            </a:r>
            <a:r>
              <a:rPr lang="en-US"/>
              <a:t> </a:t>
            </a:r>
            <a:r>
              <a:rPr lang="en-US">
                <a:latin typeface="Century Gothic"/>
                <a:ea typeface="Century Gothic"/>
                <a:cs typeface="Century Gothic"/>
                <a:sym typeface="Century Gothic"/>
              </a:rPr>
              <a:t>from the drop-down list. When you select a bank number format, the system creates a child</a:t>
            </a:r>
            <a:r>
              <a:rPr lang="en-US"/>
              <a:t> </a:t>
            </a:r>
            <a:r>
              <a:rPr lang="en-US">
                <a:latin typeface="Century Gothic"/>
                <a:ea typeface="Century Gothic"/>
                <a:cs typeface="Century Gothic"/>
                <a:sym typeface="Century Gothic"/>
              </a:rPr>
              <a:t>row in which you enter the number to be validated.</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Use </a:t>
            </a:r>
            <a:r>
              <a:rPr lang="en-US">
                <a:solidFill>
                  <a:srgbClr val="000000"/>
                </a:solidFill>
                <a:latin typeface="Century Gothic"/>
                <a:ea typeface="Century Gothic"/>
                <a:cs typeface="Century Gothic"/>
                <a:sym typeface="Century Gothic"/>
              </a:rPr>
              <a:t>Bank Account Formats </a:t>
            </a:r>
            <a:r>
              <a:rPr lang="en-US">
                <a:latin typeface="Century Gothic"/>
                <a:ea typeface="Century Gothic"/>
                <a:cs typeface="Century Gothic"/>
                <a:sym typeface="Century Gothic"/>
              </a:rPr>
              <a:t>to view an international account number format</a:t>
            </a:r>
            <a:r>
              <a:rPr lang="en-US"/>
              <a:t> </a:t>
            </a:r>
            <a:r>
              <a:rPr lang="en-US">
                <a:latin typeface="Century Gothic"/>
                <a:ea typeface="Century Gothic"/>
                <a:cs typeface="Century Gothic"/>
                <a:sym typeface="Century Gothic"/>
              </a:rPr>
              <a:t>to apply to the bank accounts you create. You can also define new number formats, which</a:t>
            </a:r>
            <a:r>
              <a:rPr lang="en-US"/>
              <a:t> </a:t>
            </a:r>
            <a:r>
              <a:rPr lang="en-US">
                <a:latin typeface="Century Gothic"/>
                <a:ea typeface="Century Gothic"/>
                <a:cs typeface="Century Gothic"/>
                <a:sym typeface="Century Gothic"/>
              </a:rPr>
              <a:t>must comply with the banking system of the country in which you are doing business, or with</a:t>
            </a:r>
            <a:r>
              <a:rPr lang="en-US"/>
              <a:t> </a:t>
            </a:r>
            <a:r>
              <a:rPr lang="en-US">
                <a:latin typeface="Century Gothic"/>
                <a:ea typeface="Century Gothic"/>
                <a:cs typeface="Century Gothic"/>
                <a:sym typeface="Century Gothic"/>
              </a:rPr>
              <a:t>your customer or supplier banking systems. See Financials Adaptive UX online help for more information about bank account formats.</a:t>
            </a:r>
            <a:r>
              <a:rPr lang="en-US"/>
              <a:t> </a:t>
            </a:r>
            <a:r>
              <a:rPr lang="en-US">
                <a:latin typeface="Century Gothic"/>
                <a:ea typeface="Century Gothic"/>
                <a:cs typeface="Century Gothic"/>
                <a:sym typeface="Century Gothic"/>
              </a:rPr>
              <a:t>When you click to save the account details, the system displays a warning to say that you have not</a:t>
            </a:r>
            <a:r>
              <a:rPr lang="en-US"/>
              <a:t> </a:t>
            </a:r>
            <a:r>
              <a:rPr lang="en-US">
                <a:latin typeface="Century Gothic"/>
                <a:ea typeface="Century Gothic"/>
                <a:cs typeface="Century Gothic"/>
                <a:sym typeface="Century Gothic"/>
              </a:rPr>
              <a:t>defined bank accounts for all the other entities using this account shared set. You need only define</a:t>
            </a:r>
            <a:r>
              <a:rPr lang="en-US"/>
              <a:t> </a:t>
            </a:r>
            <a:r>
              <a:rPr lang="en-US">
                <a:latin typeface="Century Gothic"/>
                <a:ea typeface="Century Gothic"/>
                <a:cs typeface="Century Gothic"/>
                <a:sym typeface="Century Gothic"/>
              </a:rPr>
              <a:t>bank accounts for the entities in which you are working</a:t>
            </a:r>
            <a:r>
              <a:rPr lang="en-US"/>
              <a:t>;</a:t>
            </a:r>
            <a:r>
              <a:rPr lang="en-US">
                <a:latin typeface="Century Gothic"/>
                <a:ea typeface="Century Gothic"/>
                <a:cs typeface="Century Gothic"/>
                <a:sym typeface="Century Gothic"/>
              </a:rPr>
              <a:t> this message does not prevent you from</a:t>
            </a:r>
            <a:r>
              <a:rPr lang="en-US"/>
              <a:t> </a:t>
            </a:r>
            <a:r>
              <a:rPr lang="en-US">
                <a:latin typeface="Century Gothic"/>
                <a:ea typeface="Century Gothic"/>
                <a:cs typeface="Century Gothic"/>
                <a:sym typeface="Century Gothic"/>
              </a:rPr>
              <a:t>saving the account.</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5" name="Google Shape;26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73" name="Google Shape;27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4" name="Google Shape;274;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Payment formats are used in customer and supplier payments to define the layout of the payment output.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These codes ensure that each payment from your account is formatted according to the requirements of the receiving customer or supplier bank. Each individual payment contains your own bank account details, the required format, and the correct customer and supplier account information.</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Payment formats determine such aspects of the payment as:</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Whether the payment is for AR or AP</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Whether the payment is domestic, foreign, or both</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The payment instrument to use</a:t>
            </a:r>
            <a:r>
              <a:rPr lang="en-US"/>
              <a:t>;</a:t>
            </a:r>
            <a:r>
              <a:rPr lang="en-US">
                <a:latin typeface="Century Gothic"/>
                <a:ea typeface="Century Gothic"/>
                <a:cs typeface="Century Gothic"/>
                <a:sym typeface="Century Gothic"/>
              </a:rPr>
              <a:t> for example, check, draft, or electronic transfer</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Electronic payment formats are used with paper-based payments, such as checks or drafts, and</a:t>
            </a:r>
            <a:r>
              <a:rPr lang="en-US"/>
              <a:t> </a:t>
            </a:r>
            <a:r>
              <a:rPr lang="en-US">
                <a:latin typeface="Century Gothic"/>
                <a:ea typeface="Century Gothic"/>
                <a:cs typeface="Century Gothic"/>
                <a:sym typeface="Century Gothic"/>
              </a:rPr>
              <a:t>with payments, such as direct debit or electronic transfer. Formats tend to be common to certain</a:t>
            </a:r>
            <a:r>
              <a:rPr lang="en-US"/>
              <a:t> </a:t>
            </a:r>
            <a:r>
              <a:rPr lang="en-US">
                <a:latin typeface="Century Gothic"/>
                <a:ea typeface="Century Gothic"/>
                <a:cs typeface="Century Gothic"/>
                <a:sym typeface="Century Gothic"/>
              </a:rPr>
              <a:t>regions. For example, US banks tend to deal with AP and AR checks. Northern European banks</a:t>
            </a:r>
            <a:r>
              <a:rPr lang="en-US"/>
              <a:t> </a:t>
            </a:r>
            <a:r>
              <a:rPr lang="en-US">
                <a:latin typeface="Century Gothic"/>
                <a:ea typeface="Century Gothic"/>
                <a:cs typeface="Century Gothic"/>
                <a:sym typeface="Century Gothic"/>
              </a:rPr>
              <a:t>more commonly use AP electronic transfers and AR direct debits. Southern European banks use</a:t>
            </a:r>
            <a:r>
              <a:rPr lang="en-US"/>
              <a:t> </a:t>
            </a:r>
            <a:r>
              <a:rPr lang="en-US">
                <a:latin typeface="Century Gothic"/>
                <a:ea typeface="Century Gothic"/>
                <a:cs typeface="Century Gothic"/>
                <a:sym typeface="Century Gothic"/>
              </a:rPr>
              <a:t>checks, drafts, and transfers.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Preconfigured formats are available on the QAD Support </a:t>
            </a:r>
            <a:r>
              <a:rPr lang="en-US"/>
              <a:t>w</a:t>
            </a:r>
            <a:r>
              <a:rPr lang="en-US">
                <a:latin typeface="Century Gothic"/>
                <a:ea typeface="Century Gothic"/>
                <a:cs typeface="Century Gothic"/>
                <a:sym typeface="Century Gothic"/>
              </a:rPr>
              <a:t>ebsite for download and can be loaded</a:t>
            </a:r>
            <a:r>
              <a:rPr lang="en-US"/>
              <a:t> </a:t>
            </a:r>
            <a:r>
              <a:rPr lang="en-US">
                <a:latin typeface="Century Gothic"/>
                <a:ea typeface="Century Gothic"/>
                <a:cs typeface="Century Gothic"/>
                <a:sym typeface="Century Gothic"/>
              </a:rPr>
              <a:t>in the system using standard EDI eCommerce functions. These formats are designed for specific</a:t>
            </a:r>
            <a:r>
              <a:rPr lang="en-US"/>
              <a:t> </a:t>
            </a:r>
            <a:r>
              <a:rPr lang="en-US">
                <a:latin typeface="Century Gothic"/>
                <a:ea typeface="Century Gothic"/>
                <a:cs typeface="Century Gothic"/>
                <a:sym typeface="Century Gothic"/>
              </a:rPr>
              <a:t>banking systems, and are used to create electronic payment files to be transferred to these banks.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Ensure that supplier and customer payments automatically use the correct format by linking the</a:t>
            </a:r>
            <a:r>
              <a:rPr lang="en-US"/>
              <a:t> </a:t>
            </a:r>
            <a:r>
              <a:rPr lang="en-US">
                <a:latin typeface="Century Gothic"/>
                <a:ea typeface="Century Gothic"/>
                <a:cs typeface="Century Gothic"/>
                <a:sym typeface="Century Gothic"/>
              </a:rPr>
              <a:t>format to your bank account using Bank Payment Format Links and then associating the linked</a:t>
            </a:r>
            <a:r>
              <a:rPr lang="en-US"/>
              <a:t> </a:t>
            </a:r>
            <a:r>
              <a:rPr lang="en-US">
                <a:latin typeface="Century Gothic"/>
                <a:ea typeface="Century Gothic"/>
                <a:cs typeface="Century Gothic"/>
                <a:sym typeface="Century Gothic"/>
              </a:rPr>
              <a:t>account number to the supplier or customer bank account number.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When the account numbers are linked, the system selects the correct format.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When a customer or supplier payment is created, the customer or supplier default bank is</a:t>
            </a:r>
            <a:r>
              <a:rPr lang="en-US"/>
              <a:t> </a:t>
            </a:r>
            <a:r>
              <a:rPr lang="en-US">
                <a:latin typeface="Century Gothic"/>
                <a:ea typeface="Century Gothic"/>
                <a:cs typeface="Century Gothic"/>
                <a:sym typeface="Century Gothic"/>
              </a:rPr>
              <a:t>automatically displayed in the payment screen. If multiple account numbers for a supplier or</a:t>
            </a:r>
            <a:r>
              <a:rPr lang="en-US"/>
              <a:t> </a:t>
            </a:r>
            <a:r>
              <a:rPr lang="en-US">
                <a:latin typeface="Century Gothic"/>
                <a:ea typeface="Century Gothic"/>
                <a:cs typeface="Century Gothic"/>
                <a:sym typeface="Century Gothic"/>
              </a:rPr>
              <a:t>customer are defined, you can select another account number for the payment, but only if it has</a:t>
            </a:r>
            <a:r>
              <a:rPr lang="en-US"/>
              <a:t> </a:t>
            </a:r>
            <a:r>
              <a:rPr lang="en-US">
                <a:latin typeface="Century Gothic"/>
                <a:ea typeface="Century Gothic"/>
                <a:cs typeface="Century Gothic"/>
                <a:sym typeface="Century Gothic"/>
              </a:rPr>
              <a:t>been linked to a format.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1110"/>
              <a:buFont typeface="Century Gothic"/>
              <a:buNone/>
            </a:pPr>
            <a:r>
              <a:rPr lang="en-US">
                <a:latin typeface="Century Gothic"/>
                <a:ea typeface="Century Gothic"/>
                <a:cs typeface="Century Gothic"/>
                <a:sym typeface="Century Gothic"/>
              </a:rPr>
              <a:t>A number of different types of data must be set up before you can generate customer and supplier payments.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figure above illustrates the general flow. To complete this flow, you must have already created</a:t>
            </a:r>
            <a:r>
              <a:rPr lang="en-US"/>
              <a:t> </a:t>
            </a:r>
            <a:r>
              <a:rPr lang="en-US">
                <a:latin typeface="Century Gothic"/>
                <a:ea typeface="Century Gothic"/>
                <a:cs typeface="Century Gothic"/>
                <a:sym typeface="Century Gothic"/>
              </a:rPr>
              <a:t>bank account validations and defined your entity banks.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also use Excel to create a template and load data using the Import option in Payment Formats. However,</a:t>
            </a:r>
            <a:r>
              <a:rPr lang="en-US"/>
              <a:t> </a:t>
            </a:r>
            <a:r>
              <a:rPr lang="en-US">
                <a:latin typeface="Century Gothic"/>
                <a:ea typeface="Century Gothic"/>
                <a:cs typeface="Century Gothic"/>
                <a:sym typeface="Century Gothic"/>
              </a:rPr>
              <a:t>this is typically not required, since the EDI load provides this data for you.</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Generally, no changes are needed to these formats, but if necessary, attributes and values can be</a:t>
            </a:r>
            <a:r>
              <a:rPr lang="en-US"/>
              <a:t> </a:t>
            </a:r>
            <a:r>
              <a:rPr lang="en-US">
                <a:latin typeface="Century Gothic"/>
                <a:ea typeface="Century Gothic"/>
                <a:cs typeface="Century Gothic"/>
                <a:sym typeface="Century Gothic"/>
              </a:rPr>
              <a:t>changed in Payment Formats.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Link the payment formats to your entity bank account using Bank Payment Format Links.</a:t>
            </a:r>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Associate your bank account and the correct linked format with the customer and supplier bank</a:t>
            </a:r>
            <a:r>
              <a:rPr lang="en-US"/>
              <a:t> </a:t>
            </a:r>
            <a:r>
              <a:rPr lang="en-US">
                <a:latin typeface="Century Gothic"/>
                <a:ea typeface="Century Gothic"/>
                <a:cs typeface="Century Gothic"/>
                <a:sym typeface="Century Gothic"/>
              </a:rPr>
              <a:t>account numbers specified on the Banking panel of the Customers or Suppliers function.</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this setup is complete, you can create invoices using this payment information, combine</a:t>
            </a:r>
            <a:r>
              <a:rPr lang="en-US"/>
              <a:t> </a:t>
            </a:r>
            <a:r>
              <a:rPr lang="en-US">
                <a:latin typeface="Century Gothic"/>
                <a:ea typeface="Century Gothic"/>
                <a:cs typeface="Century Gothic"/>
                <a:sym typeface="Century Gothic"/>
              </a:rPr>
              <a:t>them in payment selections, and execute the selections to generate payment files.</a:t>
            </a:r>
            <a:endParaRPr/>
          </a:p>
        </p:txBody>
      </p:sp>
      <p:sp>
        <p:nvSpPr>
          <p:cNvPr id="283" name="Google Shape;28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Payment Formats to view and modify payment formats, their attributes,</a:t>
            </a:r>
            <a:r>
              <a:rPr lang="en-US"/>
              <a:t> </a:t>
            </a:r>
            <a:r>
              <a:rPr lang="en-US">
                <a:latin typeface="Century Gothic"/>
                <a:ea typeface="Century Gothic"/>
                <a:cs typeface="Century Gothic"/>
                <a:sym typeface="Century Gothic"/>
              </a:rPr>
              <a:t>and attributes’ values.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can create a new format by adding a new row in the grid and specifying its attributes.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Ensure that these attributes match the requirements of the banking system to which you will send the payment.</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For electronic payment formats, most users download predefined formats and do not need to manually create formats. </a:t>
            </a:r>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formats that you load using EDI eCommerce are displayed here.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you have used a payment format in a payment, you cannot modify the format code, but can</a:t>
            </a:r>
            <a:r>
              <a:rPr lang="en-US"/>
              <a:t> </a:t>
            </a:r>
            <a:r>
              <a:rPr lang="en-US">
                <a:latin typeface="Century Gothic"/>
                <a:ea typeface="Century Gothic"/>
                <a:cs typeface="Century Gothic"/>
                <a:sym typeface="Century Gothic"/>
              </a:rPr>
              <a:t>modify the description and currency.</a:t>
            </a:r>
            <a:endParaRPr/>
          </a:p>
          <a:p>
            <a:pPr indent="0" lvl="0" marL="0" rtl="0" algn="l">
              <a:spcBef>
                <a:spcPts val="0"/>
              </a:spcBef>
              <a:spcAft>
                <a:spcPts val="0"/>
              </a:spcAft>
              <a:buNone/>
            </a:pPr>
            <a:r>
              <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08" name="Google Shape;30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f91cfa13ae_0_0:notes"/>
          <p:cNvSpPr txBox="1"/>
          <p:nvPr>
            <p:ph idx="1" type="body"/>
          </p:nvPr>
        </p:nvSpPr>
        <p:spPr>
          <a:xfrm>
            <a:off x="685800" y="3887785"/>
            <a:ext cx="5486400" cy="4626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gf91cfa13ae_0_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07" name="Google Shape;107;p16"/>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8" name="Shape 108"/>
        <p:cNvGrpSpPr/>
        <p:nvPr/>
      </p:nvGrpSpPr>
      <p:grpSpPr>
        <a:xfrm>
          <a:off x="0" y="0"/>
          <a:ext cx="0" cy="0"/>
          <a:chOff x="0" y="0"/>
          <a:chExt cx="0" cy="0"/>
        </a:xfrm>
      </p:grpSpPr>
      <p:grpSp>
        <p:nvGrpSpPr>
          <p:cNvPr id="109" name="Google Shape;109;p17"/>
          <p:cNvGrpSpPr/>
          <p:nvPr/>
        </p:nvGrpSpPr>
        <p:grpSpPr>
          <a:xfrm>
            <a:off x="0" y="6172200"/>
            <a:ext cx="12192000" cy="685800"/>
            <a:chOff x="0" y="6172200"/>
            <a:chExt cx="12192000" cy="685800"/>
          </a:xfrm>
        </p:grpSpPr>
        <p:sp>
          <p:nvSpPr>
            <p:cNvPr id="110" name="Google Shape;110;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1" name="Google Shape;111;p17"/>
            <p:cNvGrpSpPr/>
            <p:nvPr/>
          </p:nvGrpSpPr>
          <p:grpSpPr>
            <a:xfrm>
              <a:off x="0" y="6739128"/>
              <a:ext cx="12192000" cy="118872"/>
              <a:chOff x="0" y="6739128"/>
              <a:chExt cx="12192000" cy="91440"/>
            </a:xfrm>
          </p:grpSpPr>
          <p:sp>
            <p:nvSpPr>
              <p:cNvPr id="112" name="Google Shape;112;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7" name="Google Shape;117;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8" name="Google Shape;118;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9" name="Google Shape;119;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1" name="Google Shape;121;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3" name="Google Shape;123;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4" name="Google Shape;124;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5" name="Google Shape;125;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6" name="Google Shape;126;p17"/>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7" name="Shape 127"/>
        <p:cNvGrpSpPr/>
        <p:nvPr/>
      </p:nvGrpSpPr>
      <p:grpSpPr>
        <a:xfrm>
          <a:off x="0" y="0"/>
          <a:ext cx="0" cy="0"/>
          <a:chOff x="0" y="0"/>
          <a:chExt cx="0" cy="0"/>
        </a:xfrm>
      </p:grpSpPr>
      <p:sp>
        <p:nvSpPr>
          <p:cNvPr id="128" name="Google Shape;128;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9" name="Google Shape;129;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30" name="Shape 130"/>
        <p:cNvGrpSpPr/>
        <p:nvPr/>
      </p:nvGrpSpPr>
      <p:grpSpPr>
        <a:xfrm>
          <a:off x="0" y="0"/>
          <a:ext cx="0" cy="0"/>
          <a:chOff x="0" y="0"/>
          <a:chExt cx="0" cy="0"/>
        </a:xfrm>
      </p:grpSpPr>
      <p:sp>
        <p:nvSpPr>
          <p:cNvPr id="131" name="Google Shape;131;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2" name="Google Shape;132;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3" name="Google Shape;133;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4" name="Google Shape;134;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5" name="Google Shape;135;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6" name="Google Shape;136;p19"/>
          <p:cNvGrpSpPr/>
          <p:nvPr/>
        </p:nvGrpSpPr>
        <p:grpSpPr>
          <a:xfrm>
            <a:off x="4" y="0"/>
            <a:ext cx="12191995" cy="2678933"/>
            <a:chOff x="4" y="0"/>
            <a:chExt cx="12191995" cy="2678933"/>
          </a:xfrm>
        </p:grpSpPr>
        <p:pic>
          <p:nvPicPr>
            <p:cNvPr id="137" name="Google Shape;137;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8" name="Google Shape;138;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9" name="Google Shape;139;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40" name="Shape 140"/>
        <p:cNvGrpSpPr/>
        <p:nvPr/>
      </p:nvGrpSpPr>
      <p:grpSpPr>
        <a:xfrm>
          <a:off x="0" y="0"/>
          <a:ext cx="0" cy="0"/>
          <a:chOff x="0" y="0"/>
          <a:chExt cx="0" cy="0"/>
        </a:xfrm>
      </p:grpSpPr>
      <p:sp>
        <p:nvSpPr>
          <p:cNvPr id="141" name="Google Shape;141;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2" name="Google Shape;142;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4" name="Google Shape;144;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5" name="Google Shape;145;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6" name="Google Shape;146;p20"/>
          <p:cNvGrpSpPr/>
          <p:nvPr/>
        </p:nvGrpSpPr>
        <p:grpSpPr>
          <a:xfrm>
            <a:off x="2" y="0"/>
            <a:ext cx="12191997" cy="2678933"/>
            <a:chOff x="2" y="0"/>
            <a:chExt cx="12191997" cy="2678933"/>
          </a:xfrm>
        </p:grpSpPr>
        <p:pic>
          <p:nvPicPr>
            <p:cNvPr id="147" name="Google Shape;147;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8" name="Google Shape;148;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9" name="Google Shape;149;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50" name="Shape 150"/>
        <p:cNvGrpSpPr/>
        <p:nvPr/>
      </p:nvGrpSpPr>
      <p:grpSpPr>
        <a:xfrm>
          <a:off x="0" y="0"/>
          <a:ext cx="0" cy="0"/>
          <a:chOff x="0" y="0"/>
          <a:chExt cx="0" cy="0"/>
        </a:xfrm>
      </p:grpSpPr>
      <p:sp>
        <p:nvSpPr>
          <p:cNvPr id="151" name="Google Shape;151;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2" name="Google Shape;152;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3" name="Google Shape;153;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4" name="Google Shape;154;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5" name="Google Shape;155;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6" name="Google Shape;156;p21"/>
          <p:cNvGrpSpPr/>
          <p:nvPr/>
        </p:nvGrpSpPr>
        <p:grpSpPr>
          <a:xfrm>
            <a:off x="1524" y="-1"/>
            <a:ext cx="12190476" cy="2678934"/>
            <a:chOff x="1524" y="-1"/>
            <a:chExt cx="12190476" cy="2678934"/>
          </a:xfrm>
        </p:grpSpPr>
        <p:pic>
          <p:nvPicPr>
            <p:cNvPr id="157" name="Google Shape;157;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8" name="Google Shape;158;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9" name="Google Shape;159;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60" name="Shape 160"/>
        <p:cNvGrpSpPr/>
        <p:nvPr/>
      </p:nvGrpSpPr>
      <p:grpSpPr>
        <a:xfrm>
          <a:off x="0" y="0"/>
          <a:ext cx="0" cy="0"/>
          <a:chOff x="0" y="0"/>
          <a:chExt cx="0" cy="0"/>
        </a:xfrm>
      </p:grpSpPr>
      <p:sp>
        <p:nvSpPr>
          <p:cNvPr id="161" name="Google Shape;161;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2" name="Google Shape;162;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4" name="Google Shape;164;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5" name="Google Shape;165;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6" name="Google Shape;166;p22"/>
          <p:cNvGrpSpPr/>
          <p:nvPr/>
        </p:nvGrpSpPr>
        <p:grpSpPr>
          <a:xfrm>
            <a:off x="1524" y="-1"/>
            <a:ext cx="12190475" cy="2678934"/>
            <a:chOff x="1524" y="-1"/>
            <a:chExt cx="12190475" cy="2678934"/>
          </a:xfrm>
        </p:grpSpPr>
        <p:pic>
          <p:nvPicPr>
            <p:cNvPr id="167" name="Google Shape;167;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8" name="Google Shape;168;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9" name="Google Shape;169;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70" name="Shape 170"/>
        <p:cNvGrpSpPr/>
        <p:nvPr/>
      </p:nvGrpSpPr>
      <p:grpSpPr>
        <a:xfrm>
          <a:off x="0" y="0"/>
          <a:ext cx="0" cy="0"/>
          <a:chOff x="0" y="0"/>
          <a:chExt cx="0" cy="0"/>
        </a:xfrm>
      </p:grpSpPr>
      <p:sp>
        <p:nvSpPr>
          <p:cNvPr id="171" name="Google Shape;171;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2" name="Google Shape;172;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4" name="Google Shape;174;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5" name="Google Shape;175;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6" name="Google Shape;176;p23"/>
          <p:cNvGrpSpPr/>
          <p:nvPr/>
        </p:nvGrpSpPr>
        <p:grpSpPr>
          <a:xfrm>
            <a:off x="1524" y="-1"/>
            <a:ext cx="12191676" cy="2678934"/>
            <a:chOff x="1524" y="-1"/>
            <a:chExt cx="12191676" cy="2678934"/>
          </a:xfrm>
        </p:grpSpPr>
        <p:pic>
          <p:nvPicPr>
            <p:cNvPr id="177" name="Google Shape;177;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8" name="Google Shape;178;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9" name="Google Shape;179;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80" name="Shape 180"/>
        <p:cNvGrpSpPr/>
        <p:nvPr/>
      </p:nvGrpSpPr>
      <p:grpSpPr>
        <a:xfrm>
          <a:off x="0" y="0"/>
          <a:ext cx="0" cy="0"/>
          <a:chOff x="0" y="0"/>
          <a:chExt cx="0" cy="0"/>
        </a:xfrm>
      </p:grpSpPr>
      <p:sp>
        <p:nvSpPr>
          <p:cNvPr id="181" name="Google Shape;181;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2" name="Google Shape;182;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4" name="Google Shape;184;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5" name="Google Shape;185;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6" name="Google Shape;186;p24"/>
          <p:cNvGrpSpPr/>
          <p:nvPr/>
        </p:nvGrpSpPr>
        <p:grpSpPr>
          <a:xfrm>
            <a:off x="1524" y="-1"/>
            <a:ext cx="12191676" cy="2678934"/>
            <a:chOff x="1524" y="-1"/>
            <a:chExt cx="12191676" cy="2678934"/>
          </a:xfrm>
        </p:grpSpPr>
        <p:pic>
          <p:nvPicPr>
            <p:cNvPr id="187" name="Google Shape;187;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8" name="Google Shape;188;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9" name="Google Shape;189;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90" name="Shape 190"/>
        <p:cNvGrpSpPr/>
        <p:nvPr/>
      </p:nvGrpSpPr>
      <p:grpSpPr>
        <a:xfrm>
          <a:off x="0" y="0"/>
          <a:ext cx="0" cy="0"/>
          <a:chOff x="0" y="0"/>
          <a:chExt cx="0" cy="0"/>
        </a:xfrm>
      </p:grpSpPr>
      <p:sp>
        <p:nvSpPr>
          <p:cNvPr id="191" name="Google Shape;191;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2" name="Google Shape;192;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4" name="Google Shape;194;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5" name="Google Shape;195;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6" name="Google Shape;196;p25"/>
          <p:cNvGrpSpPr/>
          <p:nvPr/>
        </p:nvGrpSpPr>
        <p:grpSpPr>
          <a:xfrm>
            <a:off x="1524" y="0"/>
            <a:ext cx="12191676" cy="2678933"/>
            <a:chOff x="1524" y="0"/>
            <a:chExt cx="12191676" cy="2678933"/>
          </a:xfrm>
        </p:grpSpPr>
        <p:pic>
          <p:nvPicPr>
            <p:cNvPr id="197" name="Google Shape;197;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8" name="Google Shape;198;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9" name="Google Shape;199;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200" name="Shape 200"/>
        <p:cNvGrpSpPr/>
        <p:nvPr/>
      </p:nvGrpSpPr>
      <p:grpSpPr>
        <a:xfrm>
          <a:off x="0" y="0"/>
          <a:ext cx="0" cy="0"/>
          <a:chOff x="0" y="0"/>
          <a:chExt cx="0" cy="0"/>
        </a:xfrm>
      </p:grpSpPr>
      <p:sp>
        <p:nvSpPr>
          <p:cNvPr id="201" name="Google Shape;201;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2" name="Google Shape;202;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3" name="Google Shape;203;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4" name="Google Shape;204;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5" name="Google Shape;205;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6" name="Google Shape;206;p26"/>
          <p:cNvGrpSpPr/>
          <p:nvPr/>
        </p:nvGrpSpPr>
        <p:grpSpPr>
          <a:xfrm>
            <a:off x="1524" y="0"/>
            <a:ext cx="12191676" cy="2678933"/>
            <a:chOff x="1524" y="0"/>
            <a:chExt cx="12191676" cy="2678933"/>
          </a:xfrm>
        </p:grpSpPr>
        <p:pic>
          <p:nvPicPr>
            <p:cNvPr id="207" name="Google Shape;207;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8" name="Google Shape;208;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9" name="Google Shape;209;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10" name="Shape 210"/>
        <p:cNvGrpSpPr/>
        <p:nvPr/>
      </p:nvGrpSpPr>
      <p:grpSpPr>
        <a:xfrm>
          <a:off x="0" y="0"/>
          <a:ext cx="0" cy="0"/>
          <a:chOff x="0" y="0"/>
          <a:chExt cx="0" cy="0"/>
        </a:xfrm>
      </p:grpSpPr>
      <p:sp>
        <p:nvSpPr>
          <p:cNvPr id="211" name="Google Shape;211;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2" name="Google Shape;212;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 name="Google Shape;213;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4" name="Google Shape;214;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5" name="Google Shape;215;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6" name="Google Shape;216;p27"/>
          <p:cNvGrpSpPr/>
          <p:nvPr/>
        </p:nvGrpSpPr>
        <p:grpSpPr>
          <a:xfrm>
            <a:off x="1524" y="-1"/>
            <a:ext cx="12191676" cy="2678934"/>
            <a:chOff x="1524" y="-1"/>
            <a:chExt cx="12191676" cy="2678934"/>
          </a:xfrm>
        </p:grpSpPr>
        <p:pic>
          <p:nvPicPr>
            <p:cNvPr id="217" name="Google Shape;217;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8" name="Google Shape;218;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9" name="Google Shape;219;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20" name="Shape 220"/>
        <p:cNvGrpSpPr/>
        <p:nvPr/>
      </p:nvGrpSpPr>
      <p:grpSpPr>
        <a:xfrm>
          <a:off x="0" y="0"/>
          <a:ext cx="0" cy="0"/>
          <a:chOff x="0" y="0"/>
          <a:chExt cx="0" cy="0"/>
        </a:xfrm>
      </p:grpSpPr>
      <p:sp>
        <p:nvSpPr>
          <p:cNvPr id="221" name="Google Shape;221;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2" name="Google Shape;222;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3" name="Google Shape;223;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4" name="Google Shape;224;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5" name="Google Shape;225;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6" name="Google Shape;226;p28"/>
          <p:cNvGrpSpPr/>
          <p:nvPr/>
        </p:nvGrpSpPr>
        <p:grpSpPr>
          <a:xfrm>
            <a:off x="1524" y="-1"/>
            <a:ext cx="12191676" cy="2678934"/>
            <a:chOff x="1524" y="-1"/>
            <a:chExt cx="12191676" cy="2678934"/>
          </a:xfrm>
        </p:grpSpPr>
        <p:pic>
          <p:nvPicPr>
            <p:cNvPr id="227" name="Google Shape;227;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8" name="Google Shape;228;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9" name="Google Shape;229;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30" name="Shape 230"/>
        <p:cNvGrpSpPr/>
        <p:nvPr/>
      </p:nvGrpSpPr>
      <p:grpSpPr>
        <a:xfrm>
          <a:off x="0" y="0"/>
          <a:ext cx="0" cy="0"/>
          <a:chOff x="0" y="0"/>
          <a:chExt cx="0" cy="0"/>
        </a:xfrm>
      </p:grpSpPr>
      <p:sp>
        <p:nvSpPr>
          <p:cNvPr id="231" name="Google Shape;231;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2" name="Google Shape;232;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3" name="Google Shape;233;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4" name="Google Shape;234;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5" name="Google Shape;235;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6" name="Google Shape;236;p29"/>
          <p:cNvGrpSpPr/>
          <p:nvPr/>
        </p:nvGrpSpPr>
        <p:grpSpPr>
          <a:xfrm>
            <a:off x="1524" y="-1"/>
            <a:ext cx="12191676" cy="2678934"/>
            <a:chOff x="1524" y="-1"/>
            <a:chExt cx="12191676" cy="2678934"/>
          </a:xfrm>
        </p:grpSpPr>
        <p:pic>
          <p:nvPicPr>
            <p:cNvPr id="237" name="Google Shape;237;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8" name="Google Shape;238;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9" name="Google Shape;239;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40" name="Shape 240"/>
        <p:cNvGrpSpPr/>
        <p:nvPr/>
      </p:nvGrpSpPr>
      <p:grpSpPr>
        <a:xfrm>
          <a:off x="0" y="0"/>
          <a:ext cx="0" cy="0"/>
          <a:chOff x="0" y="0"/>
          <a:chExt cx="0" cy="0"/>
        </a:xfrm>
      </p:grpSpPr>
      <p:sp>
        <p:nvSpPr>
          <p:cNvPr id="241" name="Google Shape;241;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2" name="Google Shape;242;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spTree>
      <p:nvGrpSpPr>
        <p:cNvPr id="243" name="Shape 243"/>
        <p:cNvGrpSpPr/>
        <p:nvPr/>
      </p:nvGrpSpPr>
      <p:grpSpPr>
        <a:xfrm>
          <a:off x="0" y="0"/>
          <a:ext cx="0" cy="0"/>
          <a:chOff x="0" y="0"/>
          <a:chExt cx="0" cy="0"/>
        </a:xfrm>
      </p:grpSpPr>
      <p:sp>
        <p:nvSpPr>
          <p:cNvPr id="244" name="Google Shape;244;p31"/>
          <p:cNvSpPr txBox="1"/>
          <p:nvPr>
            <p:ph idx="1" type="body"/>
          </p:nvPr>
        </p:nvSpPr>
        <p:spPr>
          <a:xfrm>
            <a:off x="609600" y="891611"/>
            <a:ext cx="10972800" cy="542452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SzPts val="2800"/>
              <a:buChar char="•"/>
              <a:defRPr sz="2800">
                <a:solidFill>
                  <a:srgbClr val="4E4E4E"/>
                </a:solidFill>
              </a:defRPr>
            </a:lvl1pPr>
            <a:lvl2pPr indent="-381000" lvl="1" marL="914400" algn="l">
              <a:lnSpc>
                <a:spcPct val="100000"/>
              </a:lnSpc>
              <a:spcBef>
                <a:spcPts val="480"/>
              </a:spcBef>
              <a:spcAft>
                <a:spcPts val="0"/>
              </a:spcAft>
              <a:buSzPts val="2400"/>
              <a:buChar char="-"/>
              <a:defRPr sz="2400">
                <a:solidFill>
                  <a:srgbClr val="4E4E4E"/>
                </a:solidFill>
              </a:defRPr>
            </a:lvl2pPr>
            <a:lvl3pPr indent="-355600" lvl="2" marL="1371600" algn="l">
              <a:lnSpc>
                <a:spcPct val="100000"/>
              </a:lnSpc>
              <a:spcBef>
                <a:spcPts val="400"/>
              </a:spcBef>
              <a:spcAft>
                <a:spcPts val="0"/>
              </a:spcAft>
              <a:buSzPts val="2000"/>
              <a:buChar char="•"/>
              <a:defRPr sz="2000">
                <a:solidFill>
                  <a:srgbClr val="4E4E4E"/>
                </a:solidFill>
              </a:defRPr>
            </a:lvl3pPr>
            <a:lvl4pPr indent="-342900" lvl="3" marL="1828800" algn="l">
              <a:lnSpc>
                <a:spcPct val="100000"/>
              </a:lnSpc>
              <a:spcBef>
                <a:spcPts val="360"/>
              </a:spcBef>
              <a:spcAft>
                <a:spcPts val="0"/>
              </a:spcAft>
              <a:buSzPts val="1800"/>
              <a:buChar char="-"/>
              <a:defRPr sz="1800">
                <a:solidFill>
                  <a:srgbClr val="4E4E4E"/>
                </a:solidFill>
              </a:defRPr>
            </a:lvl4pPr>
            <a:lvl5pPr indent="-342900" lvl="4" marL="2286000" algn="l">
              <a:lnSpc>
                <a:spcPct val="100000"/>
              </a:lnSpc>
              <a:spcBef>
                <a:spcPts val="360"/>
              </a:spcBef>
              <a:spcAft>
                <a:spcPts val="0"/>
              </a:spcAft>
              <a:buSzPts val="1800"/>
              <a:buChar char="•"/>
              <a:defRPr sz="1800">
                <a:solidFill>
                  <a:srgbClr val="4E4E4E"/>
                </a:solidFill>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5" name="Google Shape;245;p31"/>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6" name="Google Shape;246;p31"/>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sz="1800">
                <a:solidFill>
                  <a:schemeClr val="dk1"/>
                </a:solidFill>
                <a:latin typeface="Century Gothic"/>
                <a:ea typeface="Century Gothic"/>
                <a:cs typeface="Century Gothic"/>
                <a:sym typeface="Century Gothic"/>
              </a:defRPr>
            </a:lvl1pPr>
            <a:lvl2pPr lvl="1"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
        <p:nvSpPr>
          <p:cNvPr id="247" name="Google Shape;247;p31"/>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4E4E4E"/>
                </a:solidFill>
              </a:defRPr>
            </a:lvl1pPr>
            <a:lvl2pPr lvl="1">
              <a:buNone/>
              <a:defRPr sz="1300">
                <a:solidFill>
                  <a:srgbClr val="4E4E4E"/>
                </a:solidFill>
              </a:defRPr>
            </a:lvl2pPr>
            <a:lvl3pPr lvl="2">
              <a:buNone/>
              <a:defRPr sz="1300">
                <a:solidFill>
                  <a:srgbClr val="4E4E4E"/>
                </a:solidFill>
              </a:defRPr>
            </a:lvl3pPr>
            <a:lvl4pPr lvl="3">
              <a:buNone/>
              <a:defRPr sz="1300">
                <a:solidFill>
                  <a:srgbClr val="4E4E4E"/>
                </a:solidFill>
              </a:defRPr>
            </a:lvl4pPr>
            <a:lvl5pPr lvl="4">
              <a:buNone/>
              <a:defRPr sz="1300">
                <a:solidFill>
                  <a:srgbClr val="4E4E4E"/>
                </a:solidFill>
              </a:defRPr>
            </a:lvl5pPr>
            <a:lvl6pPr lvl="5">
              <a:buNone/>
              <a:defRPr sz="1300">
                <a:solidFill>
                  <a:srgbClr val="4E4E4E"/>
                </a:solidFill>
              </a:defRPr>
            </a:lvl6pPr>
            <a:lvl7pPr lvl="6">
              <a:buNone/>
              <a:defRPr sz="1300">
                <a:solidFill>
                  <a:srgbClr val="4E4E4E"/>
                </a:solidFill>
              </a:defRPr>
            </a:lvl7pPr>
            <a:lvl8pPr lvl="7">
              <a:buNone/>
              <a:defRPr sz="1300">
                <a:solidFill>
                  <a:srgbClr val="4E4E4E"/>
                </a:solidFill>
              </a:defRPr>
            </a:lvl8pPr>
            <a:lvl9pPr lvl="8">
              <a:buNone/>
              <a:defRPr sz="1300">
                <a:solidFill>
                  <a:srgbClr val="4E4E4E"/>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32" Type="http://schemas.openxmlformats.org/officeDocument/2006/relationships/theme" Target="../theme/theme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Banking Setup</a:t>
            </a:r>
            <a:endParaRPr/>
          </a:p>
        </p:txBody>
      </p:sp>
      <p:sp>
        <p:nvSpPr>
          <p:cNvPr id="253" name="Google Shape;253;p3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4" name="Google Shape;254;p3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Set up bank account</a:t>
            </a:r>
            <a:endParaRPr/>
          </a:p>
          <a:p>
            <a:pPr indent="-285750" lvl="1" marL="742950" rtl="0" algn="l">
              <a:lnSpc>
                <a:spcPct val="100000"/>
              </a:lnSpc>
              <a:spcBef>
                <a:spcPts val="480"/>
              </a:spcBef>
              <a:spcAft>
                <a:spcPts val="0"/>
              </a:spcAft>
              <a:buSzPts val="2400"/>
              <a:buChar char="-"/>
            </a:pPr>
            <a:r>
              <a:rPr lang="en-US"/>
              <a:t>GL Account</a:t>
            </a:r>
            <a:endParaRPr/>
          </a:p>
          <a:p>
            <a:pPr indent="-228600" lvl="2" marL="1143000" rtl="0" algn="l">
              <a:lnSpc>
                <a:spcPct val="100000"/>
              </a:lnSpc>
              <a:spcBef>
                <a:spcPts val="400"/>
              </a:spcBef>
              <a:spcAft>
                <a:spcPts val="0"/>
              </a:spcAft>
              <a:buSzPts val="2000"/>
              <a:buChar char="•"/>
            </a:pPr>
            <a:r>
              <a:rPr lang="en-US"/>
              <a:t>Banking panel</a:t>
            </a:r>
            <a:endParaRPr/>
          </a:p>
          <a:p>
            <a:pPr indent="-342900" lvl="0" marL="342900" rtl="0" algn="l">
              <a:lnSpc>
                <a:spcPct val="100000"/>
              </a:lnSpc>
              <a:spcBef>
                <a:spcPts val="1200"/>
              </a:spcBef>
              <a:spcAft>
                <a:spcPts val="0"/>
              </a:spcAft>
              <a:buSzPts val="2800"/>
              <a:buChar char="•"/>
            </a:pPr>
            <a:r>
              <a:rPr lang="en-US"/>
              <a:t>Link bank account to payment format</a:t>
            </a:r>
            <a:endParaRPr/>
          </a:p>
          <a:p>
            <a:pPr indent="-285750" lvl="1" marL="742950" rtl="0" algn="l">
              <a:lnSpc>
                <a:spcPct val="100000"/>
              </a:lnSpc>
              <a:spcBef>
                <a:spcPts val="480"/>
              </a:spcBef>
              <a:spcAft>
                <a:spcPts val="0"/>
              </a:spcAft>
              <a:buSzPts val="2400"/>
              <a:buChar char="-"/>
            </a:pPr>
            <a:r>
              <a:rPr lang="en-US"/>
              <a:t>Bank Payment Format Links</a:t>
            </a:r>
            <a:endParaRPr/>
          </a:p>
          <a:p>
            <a:pPr indent="-342900" lvl="0" marL="342900" rtl="0" algn="l">
              <a:lnSpc>
                <a:spcPct val="100000"/>
              </a:lnSpc>
              <a:spcBef>
                <a:spcPts val="1200"/>
              </a:spcBef>
              <a:spcAft>
                <a:spcPts val="0"/>
              </a:spcAft>
              <a:buSzPts val="2800"/>
              <a:buChar char="•"/>
            </a:pPr>
            <a:r>
              <a:rPr lang="en-US"/>
              <a:t>Set up payment statuses</a:t>
            </a:r>
            <a:endParaRPr/>
          </a:p>
          <a:p>
            <a:pPr indent="-342900" lvl="0" marL="342900" rtl="0" algn="l">
              <a:lnSpc>
                <a:spcPct val="100000"/>
              </a:lnSpc>
              <a:spcBef>
                <a:spcPts val="1200"/>
              </a:spcBef>
              <a:spcAft>
                <a:spcPts val="0"/>
              </a:spcAft>
              <a:buSzPts val="2800"/>
              <a:buChar char="•"/>
            </a:pPr>
            <a:r>
              <a:rPr lang="en-US"/>
              <a:t>Suppliers and Customers setup</a:t>
            </a:r>
            <a:endParaRPr/>
          </a:p>
          <a:p>
            <a:pPr indent="-285750" lvl="1" marL="742950" rtl="0" algn="l">
              <a:lnSpc>
                <a:spcPct val="100000"/>
              </a:lnSpc>
              <a:spcBef>
                <a:spcPts val="480"/>
              </a:spcBef>
              <a:spcAft>
                <a:spcPts val="0"/>
              </a:spcAft>
              <a:buSzPts val="2400"/>
              <a:buChar char="-"/>
            </a:pPr>
            <a:r>
              <a:rPr lang="en-US"/>
              <a:t>Banking panel</a:t>
            </a:r>
            <a:endParaRPr/>
          </a:p>
          <a:p>
            <a:pPr indent="-228600" lvl="2" marL="1143000" rtl="0" algn="l">
              <a:lnSpc>
                <a:spcPct val="100000"/>
              </a:lnSpc>
              <a:spcBef>
                <a:spcPts val="400"/>
              </a:spcBef>
              <a:spcAft>
                <a:spcPts val="0"/>
              </a:spcAft>
              <a:buSzPts val="2000"/>
              <a:buChar char="•"/>
            </a:pPr>
            <a:r>
              <a:rPr lang="en-US"/>
              <a:t>Link customer and supplier bank account to bank account and payment format</a:t>
            </a:r>
            <a:endParaRPr/>
          </a:p>
          <a:p>
            <a:pPr indent="-109538" lvl="0" marL="287338" rtl="0" algn="l">
              <a:lnSpc>
                <a:spcPct val="100000"/>
              </a:lnSpc>
              <a:spcBef>
                <a:spcPts val="0"/>
              </a:spcBef>
              <a:spcAft>
                <a:spcPts val="0"/>
              </a:spcAft>
              <a:buSzPts val="2800"/>
              <a:buNone/>
            </a:pPr>
            <a:r>
              <a:t/>
            </a:r>
            <a:endParaRPr/>
          </a:p>
        </p:txBody>
      </p:sp>
      <p:sp>
        <p:nvSpPr>
          <p:cNvPr id="260" name="Google Shape;260;p3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Banking Setup</a:t>
            </a:r>
            <a:endParaRPr/>
          </a:p>
        </p:txBody>
      </p:sp>
      <p:sp>
        <p:nvSpPr>
          <p:cNvPr id="261" name="Google Shape;261;p3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Banking Setup Overview</a:t>
            </a:r>
            <a:endParaRPr/>
          </a:p>
        </p:txBody>
      </p:sp>
      <p:sp>
        <p:nvSpPr>
          <p:cNvPr id="262" name="Google Shape;262;p33"/>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Banking Setup</a:t>
            </a:r>
            <a:endParaRPr/>
          </a:p>
        </p:txBody>
      </p:sp>
      <p:sp>
        <p:nvSpPr>
          <p:cNvPr id="268" name="Google Shape;268;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sz="2800"/>
              <a:t>Setting Up a Bank Account </a:t>
            </a:r>
            <a:endParaRPr/>
          </a:p>
        </p:txBody>
      </p:sp>
      <p:pic>
        <p:nvPicPr>
          <p:cNvPr descr="GLAccount-Banking.jpg" id="269" name="Google Shape;269;p34"/>
          <p:cNvPicPr preferRelativeResize="0"/>
          <p:nvPr/>
        </p:nvPicPr>
        <p:blipFill rotWithShape="1">
          <a:blip r:embed="rId3">
            <a:alphaModFix/>
          </a:blip>
          <a:srcRect b="0" l="0" r="0" t="0"/>
          <a:stretch/>
        </p:blipFill>
        <p:spPr>
          <a:xfrm>
            <a:off x="279400" y="1316194"/>
            <a:ext cx="9861550" cy="5117450"/>
          </a:xfrm>
          <a:prstGeom prst="rect">
            <a:avLst/>
          </a:prstGeom>
          <a:noFill/>
          <a:ln>
            <a:noFill/>
          </a:ln>
        </p:spPr>
      </p:pic>
      <p:sp>
        <p:nvSpPr>
          <p:cNvPr id="270" name="Google Shape;270;p34"/>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To define payment output layout, indicate</a:t>
            </a:r>
            <a:endParaRPr/>
          </a:p>
          <a:p>
            <a:pPr indent="-285750" lvl="1" marL="742950" rtl="0" algn="l">
              <a:lnSpc>
                <a:spcPct val="100000"/>
              </a:lnSpc>
              <a:spcBef>
                <a:spcPts val="480"/>
              </a:spcBef>
              <a:spcAft>
                <a:spcPts val="0"/>
              </a:spcAft>
              <a:buSzPts val="2400"/>
              <a:buChar char="-"/>
            </a:pPr>
            <a:r>
              <a:rPr lang="en-US"/>
              <a:t>AR or AP</a:t>
            </a:r>
            <a:endParaRPr/>
          </a:p>
          <a:p>
            <a:pPr indent="-285750" lvl="1" marL="742950" rtl="0" algn="l">
              <a:lnSpc>
                <a:spcPct val="100000"/>
              </a:lnSpc>
              <a:spcBef>
                <a:spcPts val="480"/>
              </a:spcBef>
              <a:spcAft>
                <a:spcPts val="0"/>
              </a:spcAft>
              <a:buSzPts val="2400"/>
              <a:buChar char="-"/>
            </a:pPr>
            <a:r>
              <a:rPr lang="en-US"/>
              <a:t>Payment type: domestic, foreign, both</a:t>
            </a:r>
            <a:endParaRPr/>
          </a:p>
          <a:p>
            <a:pPr indent="-285750" lvl="1" marL="742950" rtl="0" algn="l">
              <a:lnSpc>
                <a:spcPct val="100000"/>
              </a:lnSpc>
              <a:spcBef>
                <a:spcPts val="480"/>
              </a:spcBef>
              <a:spcAft>
                <a:spcPts val="0"/>
              </a:spcAft>
              <a:buSzPts val="2400"/>
              <a:buChar char="-"/>
            </a:pPr>
            <a:r>
              <a:rPr lang="en-US"/>
              <a:t>Payment instrument: check, draft, electronic, direct debit, promissory note</a:t>
            </a:r>
            <a:endParaRPr/>
          </a:p>
          <a:p>
            <a:pPr indent="-342900" lvl="0" marL="342900" rtl="0" algn="l">
              <a:lnSpc>
                <a:spcPct val="100000"/>
              </a:lnSpc>
              <a:spcBef>
                <a:spcPts val="1800"/>
              </a:spcBef>
              <a:spcAft>
                <a:spcPts val="0"/>
              </a:spcAft>
              <a:buSzPts val="2800"/>
              <a:buChar char="•"/>
            </a:pPr>
            <a:r>
              <a:rPr lang="en-US"/>
              <a:t>Standard payment formats available</a:t>
            </a:r>
            <a:endParaRPr/>
          </a:p>
          <a:p>
            <a:pPr indent="-342900" lvl="0" marL="342900" rtl="0" algn="l">
              <a:lnSpc>
                <a:spcPct val="100000"/>
              </a:lnSpc>
              <a:spcBef>
                <a:spcPts val="1800"/>
              </a:spcBef>
              <a:spcAft>
                <a:spcPts val="0"/>
              </a:spcAft>
              <a:buSzPts val="2800"/>
              <a:buChar char="•"/>
            </a:pPr>
            <a:r>
              <a:rPr lang="en-US"/>
              <a:t>Link payment format to own bank</a:t>
            </a:r>
            <a:endParaRPr/>
          </a:p>
          <a:p>
            <a:pPr indent="-285750" lvl="1" marL="742950" rtl="0" algn="l">
              <a:lnSpc>
                <a:spcPct val="100000"/>
              </a:lnSpc>
              <a:spcBef>
                <a:spcPts val="480"/>
              </a:spcBef>
              <a:spcAft>
                <a:spcPts val="0"/>
              </a:spcAft>
              <a:buSzPts val="2400"/>
              <a:buChar char="-"/>
            </a:pPr>
            <a:r>
              <a:rPr lang="en-US"/>
              <a:t>Link payment format/own bank combination to supplier or customer records</a:t>
            </a:r>
            <a:endParaRPr/>
          </a:p>
          <a:p>
            <a:pPr indent="-109538" lvl="0" marL="287338" rtl="0" algn="l">
              <a:lnSpc>
                <a:spcPct val="100000"/>
              </a:lnSpc>
              <a:spcBef>
                <a:spcPts val="0"/>
              </a:spcBef>
              <a:spcAft>
                <a:spcPts val="0"/>
              </a:spcAft>
              <a:buSzPts val="2800"/>
              <a:buNone/>
            </a:pPr>
            <a:r>
              <a:t/>
            </a:r>
            <a:endParaRPr/>
          </a:p>
        </p:txBody>
      </p:sp>
      <p:sp>
        <p:nvSpPr>
          <p:cNvPr id="277" name="Google Shape;277;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Banking Setup</a:t>
            </a:r>
            <a:endParaRPr/>
          </a:p>
        </p:txBody>
      </p:sp>
      <p:sp>
        <p:nvSpPr>
          <p:cNvPr id="278" name="Google Shape;278;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sz="2800"/>
              <a:t>Bank Payment Formats</a:t>
            </a:r>
            <a:endParaRPr sz="2800"/>
          </a:p>
        </p:txBody>
      </p:sp>
      <p:sp>
        <p:nvSpPr>
          <p:cNvPr id="279" name="Google Shape;279;p35"/>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500"/>
              <a:buFont typeface="Century Gothic"/>
              <a:buNone/>
            </a:pPr>
            <a:r>
              <a:rPr lang="en-US" sz="2500"/>
              <a:t>Bank Format Setup Flow</a:t>
            </a:r>
            <a:endParaRPr sz="2500"/>
          </a:p>
        </p:txBody>
      </p:sp>
      <p:sp>
        <p:nvSpPr>
          <p:cNvPr id="286" name="Google Shape;286;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Banking Setup</a:t>
            </a:r>
            <a:endParaRPr/>
          </a:p>
        </p:txBody>
      </p:sp>
      <p:sp>
        <p:nvSpPr>
          <p:cNvPr id="287" name="Google Shape;287;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8" name="Google Shape;288;p36"/>
          <p:cNvSpPr txBox="1"/>
          <p:nvPr/>
        </p:nvSpPr>
        <p:spPr>
          <a:xfrm>
            <a:off x="148469" y="10104885"/>
            <a:ext cx="3098498" cy="27695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200"/>
              <a:buFont typeface="Arial"/>
              <a:buNone/>
            </a:pPr>
            <a:r>
              <a:rPr b="0" i="0" lang="en-US" sz="1200" u="none" cap="none" strike="noStrike">
                <a:solidFill>
                  <a:schemeClr val="dk1"/>
                </a:solidFill>
                <a:latin typeface="Arial"/>
                <a:ea typeface="Arial"/>
                <a:cs typeface="Arial"/>
                <a:sym typeface="Arial"/>
              </a:rPr>
              <a:t>SetupPaymentFormatsFlow.wmf</a:t>
            </a:r>
            <a:endParaRPr b="0" i="0" sz="1800" u="none" cap="none" strike="noStrike">
              <a:solidFill>
                <a:schemeClr val="dk1"/>
              </a:solidFill>
              <a:latin typeface="Century Gothic"/>
              <a:ea typeface="Century Gothic"/>
              <a:cs typeface="Century Gothic"/>
              <a:sym typeface="Century Gothic"/>
            </a:endParaRPr>
          </a:p>
        </p:txBody>
      </p:sp>
      <p:sp>
        <p:nvSpPr>
          <p:cNvPr id="289" name="Google Shape;289;p36"/>
          <p:cNvSpPr/>
          <p:nvPr/>
        </p:nvSpPr>
        <p:spPr>
          <a:xfrm>
            <a:off x="844052" y="1346200"/>
            <a:ext cx="3957246" cy="5005388"/>
          </a:xfrm>
          <a:prstGeom prst="rect">
            <a:avLst/>
          </a:prstGeom>
          <a:solidFill>
            <a:srgbClr val="C7D6EB"/>
          </a:solidFill>
          <a:ln cap="flat" cmpd="sng" w="12700">
            <a:solidFill>
              <a:schemeClr val="dk1"/>
            </a:solidFill>
            <a:prstDash val="solid"/>
            <a:miter lim="800000"/>
            <a:headEnd len="sm" w="sm" type="none"/>
            <a:tailEnd len="sm" w="sm" type="none"/>
          </a:ln>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400"/>
              <a:buFont typeface="Century Gothic"/>
              <a:buNone/>
            </a:pPr>
            <a:r>
              <a:t/>
            </a:r>
            <a:endParaRPr b="0" i="0" sz="1400" u="none" cap="none" strike="noStrike">
              <a:solidFill>
                <a:schemeClr val="dk1"/>
              </a:solidFill>
              <a:latin typeface="Century Gothic"/>
              <a:ea typeface="Century Gothic"/>
              <a:cs typeface="Century Gothic"/>
              <a:sym typeface="Century Gothic"/>
            </a:endParaRPr>
          </a:p>
        </p:txBody>
      </p:sp>
      <p:sp>
        <p:nvSpPr>
          <p:cNvPr id="290" name="Google Shape;290;p36"/>
          <p:cNvSpPr/>
          <p:nvPr/>
        </p:nvSpPr>
        <p:spPr>
          <a:xfrm>
            <a:off x="5680637" y="1346434"/>
            <a:ext cx="3957244" cy="5014677"/>
          </a:xfrm>
          <a:prstGeom prst="rect">
            <a:avLst/>
          </a:prstGeom>
          <a:solidFill>
            <a:srgbClr val="C7D6EB"/>
          </a:solidFill>
          <a:ln cap="flat" cmpd="sng" w="12700">
            <a:solidFill>
              <a:schemeClr val="dk1"/>
            </a:solidFill>
            <a:prstDash val="solid"/>
            <a:miter lim="800000"/>
            <a:headEnd len="sm" w="sm" type="none"/>
            <a:tailEnd len="sm" w="sm" type="none"/>
          </a:ln>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400"/>
              <a:buFont typeface="Century Gothic"/>
              <a:buNone/>
            </a:pPr>
            <a:r>
              <a:t/>
            </a:r>
            <a:endParaRPr b="0" i="0" sz="1400" u="none" cap="none" strike="noStrike">
              <a:solidFill>
                <a:schemeClr val="dk1"/>
              </a:solidFill>
              <a:latin typeface="Century Gothic"/>
              <a:ea typeface="Century Gothic"/>
              <a:cs typeface="Century Gothic"/>
              <a:sym typeface="Century Gothic"/>
            </a:endParaRPr>
          </a:p>
        </p:txBody>
      </p:sp>
      <p:sp>
        <p:nvSpPr>
          <p:cNvPr id="291" name="Google Shape;291;p36"/>
          <p:cNvSpPr/>
          <p:nvPr/>
        </p:nvSpPr>
        <p:spPr>
          <a:xfrm>
            <a:off x="937533" y="1709054"/>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808080"/>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Load payment formats using EDI eCommerce and specify configuration values.</a:t>
            </a:r>
            <a:endParaRPr b="0" i="0" sz="1400" u="none" cap="none" strike="noStrike">
              <a:solidFill>
                <a:schemeClr val="dk1"/>
              </a:solidFill>
              <a:latin typeface="Arial"/>
              <a:ea typeface="Arial"/>
              <a:cs typeface="Arial"/>
              <a:sym typeface="Arial"/>
            </a:endParaRPr>
          </a:p>
        </p:txBody>
      </p:sp>
      <p:cxnSp>
        <p:nvCxnSpPr>
          <p:cNvPr id="292" name="Google Shape;292;p36"/>
          <p:cNvCxnSpPr/>
          <p:nvPr/>
        </p:nvCxnSpPr>
        <p:spPr>
          <a:xfrm flipH="1">
            <a:off x="2707914" y="2502354"/>
            <a:ext cx="1" cy="393247"/>
          </a:xfrm>
          <a:prstGeom prst="straightConnector1">
            <a:avLst/>
          </a:prstGeom>
          <a:noFill/>
          <a:ln cap="flat" cmpd="sng" w="28575">
            <a:solidFill>
              <a:schemeClr val="dk1"/>
            </a:solidFill>
            <a:prstDash val="solid"/>
            <a:round/>
            <a:headEnd len="sm" w="sm" type="none"/>
            <a:tailEnd len="med" w="med" type="stealth"/>
          </a:ln>
        </p:spPr>
      </p:cxnSp>
      <p:sp>
        <p:nvSpPr>
          <p:cNvPr id="293" name="Google Shape;293;p36"/>
          <p:cNvSpPr/>
          <p:nvPr/>
        </p:nvSpPr>
        <p:spPr>
          <a:xfrm>
            <a:off x="937533" y="2915554"/>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Modify payment format attributes and values if needed.</a:t>
            </a:r>
            <a:endParaRPr b="0" i="0" sz="1400" u="none" cap="none" strike="noStrike">
              <a:solidFill>
                <a:schemeClr val="dk1"/>
              </a:solidFill>
              <a:latin typeface="Arial"/>
              <a:ea typeface="Arial"/>
              <a:cs typeface="Arial"/>
              <a:sym typeface="Arial"/>
            </a:endParaRPr>
          </a:p>
        </p:txBody>
      </p:sp>
      <p:cxnSp>
        <p:nvCxnSpPr>
          <p:cNvPr id="294" name="Google Shape;294;p36"/>
          <p:cNvCxnSpPr/>
          <p:nvPr/>
        </p:nvCxnSpPr>
        <p:spPr>
          <a:xfrm flipH="1">
            <a:off x="2707914" y="3716791"/>
            <a:ext cx="1" cy="393247"/>
          </a:xfrm>
          <a:prstGeom prst="straightConnector1">
            <a:avLst/>
          </a:prstGeom>
          <a:noFill/>
          <a:ln cap="flat" cmpd="sng" w="28575">
            <a:solidFill>
              <a:schemeClr val="dk1"/>
            </a:solidFill>
            <a:prstDash val="solid"/>
            <a:round/>
            <a:headEnd len="sm" w="sm" type="none"/>
            <a:tailEnd len="med" w="med" type="stealth"/>
          </a:ln>
        </p:spPr>
      </p:cxnSp>
      <p:sp>
        <p:nvSpPr>
          <p:cNvPr id="295" name="Google Shape;295;p36"/>
          <p:cNvSpPr/>
          <p:nvPr/>
        </p:nvSpPr>
        <p:spPr>
          <a:xfrm>
            <a:off x="937533" y="4129991"/>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Link payment formats to your bank accounts. </a:t>
            </a:r>
            <a:endParaRPr b="0" i="0" sz="1400" u="none" cap="none" strike="noStrike">
              <a:solidFill>
                <a:schemeClr val="dk1"/>
              </a:solidFill>
              <a:latin typeface="Arial"/>
              <a:ea typeface="Arial"/>
              <a:cs typeface="Arial"/>
              <a:sym typeface="Arial"/>
            </a:endParaRPr>
          </a:p>
        </p:txBody>
      </p:sp>
      <p:cxnSp>
        <p:nvCxnSpPr>
          <p:cNvPr id="296" name="Google Shape;296;p36"/>
          <p:cNvCxnSpPr/>
          <p:nvPr/>
        </p:nvCxnSpPr>
        <p:spPr>
          <a:xfrm flipH="1">
            <a:off x="2707914" y="4926466"/>
            <a:ext cx="1" cy="393247"/>
          </a:xfrm>
          <a:prstGeom prst="straightConnector1">
            <a:avLst/>
          </a:prstGeom>
          <a:noFill/>
          <a:ln cap="flat" cmpd="sng" w="28575">
            <a:solidFill>
              <a:schemeClr val="dk1"/>
            </a:solidFill>
            <a:prstDash val="solid"/>
            <a:round/>
            <a:headEnd len="sm" w="sm" type="none"/>
            <a:tailEnd len="med" w="med" type="stealth"/>
          </a:ln>
        </p:spPr>
      </p:cxnSp>
      <p:sp>
        <p:nvSpPr>
          <p:cNvPr id="297" name="Google Shape;297;p36"/>
          <p:cNvSpPr/>
          <p:nvPr/>
        </p:nvSpPr>
        <p:spPr>
          <a:xfrm>
            <a:off x="937533" y="5339666"/>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Assign your bank account and linked format to customers and suppliers.</a:t>
            </a:r>
            <a:endParaRPr b="0" i="0" sz="1400" u="none" cap="none" strike="noStrike">
              <a:solidFill>
                <a:schemeClr val="dk1"/>
              </a:solidFill>
              <a:latin typeface="Arial"/>
              <a:ea typeface="Arial"/>
              <a:cs typeface="Arial"/>
              <a:sym typeface="Arial"/>
            </a:endParaRPr>
          </a:p>
        </p:txBody>
      </p:sp>
      <p:sp>
        <p:nvSpPr>
          <p:cNvPr id="298" name="Google Shape;298;p36"/>
          <p:cNvSpPr/>
          <p:nvPr/>
        </p:nvSpPr>
        <p:spPr>
          <a:xfrm>
            <a:off x="5814333" y="2544079"/>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Create invoices using customer or supplier default bank.</a:t>
            </a:r>
            <a:endParaRPr b="0" i="0" sz="1400" u="none" cap="none" strike="noStrike">
              <a:solidFill>
                <a:schemeClr val="dk1"/>
              </a:solidFill>
              <a:latin typeface="Arial"/>
              <a:ea typeface="Arial"/>
              <a:cs typeface="Arial"/>
              <a:sym typeface="Arial"/>
            </a:endParaRPr>
          </a:p>
        </p:txBody>
      </p:sp>
      <p:cxnSp>
        <p:nvCxnSpPr>
          <p:cNvPr id="299" name="Google Shape;299;p36"/>
          <p:cNvCxnSpPr/>
          <p:nvPr/>
        </p:nvCxnSpPr>
        <p:spPr>
          <a:xfrm flipH="1">
            <a:off x="7584714" y="3345316"/>
            <a:ext cx="1" cy="393247"/>
          </a:xfrm>
          <a:prstGeom prst="straightConnector1">
            <a:avLst/>
          </a:prstGeom>
          <a:noFill/>
          <a:ln cap="flat" cmpd="sng" w="28575">
            <a:solidFill>
              <a:schemeClr val="dk1"/>
            </a:solidFill>
            <a:prstDash val="solid"/>
            <a:round/>
            <a:headEnd len="sm" w="sm" type="none"/>
            <a:tailEnd len="med" w="med" type="stealth"/>
          </a:ln>
        </p:spPr>
      </p:cxnSp>
      <p:sp>
        <p:nvSpPr>
          <p:cNvPr id="300" name="Google Shape;300;p36"/>
          <p:cNvSpPr/>
          <p:nvPr/>
        </p:nvSpPr>
        <p:spPr>
          <a:xfrm>
            <a:off x="5814333" y="3758516"/>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Combine invoices that use the same payment format in payment selections.</a:t>
            </a:r>
            <a:endParaRPr b="0" i="0" sz="1400" u="none" cap="none" strike="noStrike">
              <a:solidFill>
                <a:schemeClr val="dk1"/>
              </a:solidFill>
              <a:latin typeface="Arial"/>
              <a:ea typeface="Arial"/>
              <a:cs typeface="Arial"/>
              <a:sym typeface="Arial"/>
            </a:endParaRPr>
          </a:p>
        </p:txBody>
      </p:sp>
      <p:cxnSp>
        <p:nvCxnSpPr>
          <p:cNvPr id="301" name="Google Shape;301;p36"/>
          <p:cNvCxnSpPr/>
          <p:nvPr/>
        </p:nvCxnSpPr>
        <p:spPr>
          <a:xfrm flipH="1">
            <a:off x="7584714" y="4554991"/>
            <a:ext cx="1" cy="393247"/>
          </a:xfrm>
          <a:prstGeom prst="straightConnector1">
            <a:avLst/>
          </a:prstGeom>
          <a:noFill/>
          <a:ln cap="flat" cmpd="sng" w="28575">
            <a:solidFill>
              <a:schemeClr val="dk1"/>
            </a:solidFill>
            <a:prstDash val="solid"/>
            <a:round/>
            <a:headEnd len="sm" w="sm" type="none"/>
            <a:tailEnd len="med" w="med" type="stealth"/>
          </a:ln>
        </p:spPr>
      </p:cxnSp>
      <p:sp>
        <p:nvSpPr>
          <p:cNvPr id="302" name="Google Shape;302;p36"/>
          <p:cNvSpPr/>
          <p:nvPr/>
        </p:nvSpPr>
        <p:spPr>
          <a:xfrm>
            <a:off x="5814333" y="4968191"/>
            <a:ext cx="3637282" cy="786495"/>
          </a:xfrm>
          <a:prstGeom prst="rect">
            <a:avLst/>
          </a:prstGeom>
          <a:solidFill>
            <a:srgbClr val="C4E3E6"/>
          </a:solidFill>
          <a:ln cap="flat" cmpd="sng" w="28575">
            <a:solidFill>
              <a:schemeClr val="dk1"/>
            </a:solidFill>
            <a:prstDash val="solid"/>
            <a:miter lim="800000"/>
            <a:headEnd len="sm" w="sm" type="none"/>
            <a:tailEnd len="sm" w="sm" type="none"/>
          </a:ln>
          <a:effectLst>
            <a:outerShdw rotWithShape="0" algn="ctr" dir="2700000" dist="107763">
              <a:srgbClr val="7F7F7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Execute payment selections to generate payment files in directory set during EDI load.</a:t>
            </a:r>
            <a:endParaRPr b="0" i="0" sz="1400" u="none" cap="none" strike="noStrike">
              <a:solidFill>
                <a:schemeClr val="dk1"/>
              </a:solidFill>
              <a:latin typeface="Arial"/>
              <a:ea typeface="Arial"/>
              <a:cs typeface="Arial"/>
              <a:sym typeface="Arial"/>
            </a:endParaRPr>
          </a:p>
        </p:txBody>
      </p:sp>
      <p:sp>
        <p:nvSpPr>
          <p:cNvPr id="303" name="Google Shape;303;p36"/>
          <p:cNvSpPr/>
          <p:nvPr/>
        </p:nvSpPr>
        <p:spPr>
          <a:xfrm>
            <a:off x="4737985" y="2264296"/>
            <a:ext cx="2927163" cy="3461815"/>
          </a:xfrm>
          <a:custGeom>
            <a:rect b="b" l="l" r="r" t="t"/>
            <a:pathLst>
              <a:path extrusionOk="0" h="2236" w="1418">
                <a:moveTo>
                  <a:pt x="0" y="2236"/>
                </a:moveTo>
                <a:lnTo>
                  <a:pt x="263" y="2236"/>
                </a:lnTo>
                <a:lnTo>
                  <a:pt x="263" y="0"/>
                </a:lnTo>
                <a:lnTo>
                  <a:pt x="1418" y="0"/>
                </a:lnTo>
                <a:lnTo>
                  <a:pt x="1418" y="218"/>
                </a:lnTo>
              </a:path>
            </a:pathLst>
          </a:custGeom>
          <a:noFill/>
          <a:ln cap="flat" cmpd="sng" w="28575">
            <a:solidFill>
              <a:schemeClr val="dk1"/>
            </a:solidFill>
            <a:prstDash val="solid"/>
            <a:round/>
            <a:headEnd len="sm" w="sm" type="none"/>
            <a:tailEnd len="med" w="med" type="stealth"/>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04" name="Google Shape;304;p36"/>
          <p:cNvSpPr txBox="1"/>
          <p:nvPr/>
        </p:nvSpPr>
        <p:spPr>
          <a:xfrm>
            <a:off x="6670981" y="1306952"/>
            <a:ext cx="2111968" cy="3077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400"/>
              <a:buFont typeface="Arial"/>
              <a:buNone/>
            </a:pPr>
            <a:r>
              <a:rPr b="1" i="0" lang="en-US" sz="1400" u="none" cap="none" strike="noStrike">
                <a:solidFill>
                  <a:schemeClr val="dk1"/>
                </a:solidFill>
                <a:latin typeface="Arial"/>
                <a:ea typeface="Arial"/>
                <a:cs typeface="Arial"/>
                <a:sym typeface="Arial"/>
              </a:rPr>
              <a:t>Payment Execution</a:t>
            </a:r>
            <a:endParaRPr b="1" i="0" sz="1400" u="none" cap="none" strike="noStrike">
              <a:solidFill>
                <a:schemeClr val="dk1"/>
              </a:solidFill>
              <a:latin typeface="Arial"/>
              <a:ea typeface="Arial"/>
              <a:cs typeface="Arial"/>
              <a:sym typeface="Arial"/>
            </a:endParaRPr>
          </a:p>
        </p:txBody>
      </p:sp>
      <p:sp>
        <p:nvSpPr>
          <p:cNvPr id="305" name="Google Shape;305;p36"/>
          <p:cNvSpPr txBox="1"/>
          <p:nvPr/>
        </p:nvSpPr>
        <p:spPr>
          <a:xfrm>
            <a:off x="1442072" y="1306952"/>
            <a:ext cx="2499860" cy="3077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1400"/>
              <a:buFont typeface="Arial"/>
              <a:buNone/>
            </a:pPr>
            <a:r>
              <a:rPr b="1" i="0" lang="en-US" sz="1400" u="none" cap="none" strike="noStrike">
                <a:solidFill>
                  <a:schemeClr val="dk1"/>
                </a:solidFill>
                <a:latin typeface="Arial"/>
                <a:ea typeface="Arial"/>
                <a:cs typeface="Arial"/>
                <a:sym typeface="Arial"/>
              </a:rPr>
              <a:t>Payment Setup</a:t>
            </a:r>
            <a:endParaRPr b="1" i="0" sz="14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Banking Setup</a:t>
            </a:r>
            <a:endParaRPr/>
          </a:p>
        </p:txBody>
      </p:sp>
      <p:sp>
        <p:nvSpPr>
          <p:cNvPr id="311" name="Google Shape;311;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Payment Formats</a:t>
            </a:r>
            <a:endParaRPr/>
          </a:p>
        </p:txBody>
      </p:sp>
      <p:pic>
        <p:nvPicPr>
          <p:cNvPr descr="PaymentFormats.jpg" id="312" name="Google Shape;312;p37"/>
          <p:cNvPicPr preferRelativeResize="0"/>
          <p:nvPr/>
        </p:nvPicPr>
        <p:blipFill rotWithShape="1">
          <a:blip r:embed="rId3">
            <a:alphaModFix/>
          </a:blip>
          <a:srcRect b="0" l="0" r="0" t="0"/>
          <a:stretch/>
        </p:blipFill>
        <p:spPr>
          <a:xfrm>
            <a:off x="431800" y="1237374"/>
            <a:ext cx="8256384" cy="5099926"/>
          </a:xfrm>
          <a:prstGeom prst="rect">
            <a:avLst/>
          </a:prstGeom>
          <a:noFill/>
          <a:ln>
            <a:noFill/>
          </a:ln>
        </p:spPr>
      </p:pic>
      <p:sp>
        <p:nvSpPr>
          <p:cNvPr id="313" name="Google Shape;313;p37"/>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8"/>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