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8" r:id="rId6"/>
    <p:sldMasterId id="214748367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Lst>
  <p:sldSz cy="6858000" cx="12192000"/>
  <p:notesSz cx="6858000" cy="9144000"/>
  <p:embeddedFontLst>
    <p:embeddedFont>
      <p:font typeface="Tahoma"/>
      <p:regular r:id="rId30"/>
      <p:bold r:id="rId31"/>
    </p:embeddedFont>
    <p:embeddedFont>
      <p:font typeface="Century Gothic"/>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Mike Lane"/>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25EEE3A-28EB-472E-9811-C674F0830BE4}">
  <a:tblStyle styleId="{625EEE3A-28EB-472E-9811-C674F0830BE4}"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commentAuthors" Target="commentAuthors.xml"/><Relationship Id="rId6" Type="http://schemas.openxmlformats.org/officeDocument/2006/relationships/slideMaster" Target="slideMasters/slideMaster1.xml"/><Relationship Id="rId29" Type="http://schemas.openxmlformats.org/officeDocument/2006/relationships/slide" Target="slides/slide21.xml"/><Relationship Id="rId7" Type="http://schemas.openxmlformats.org/officeDocument/2006/relationships/slideMaster" Target="slideMasters/slideMaster2.xml"/><Relationship Id="rId8" Type="http://schemas.openxmlformats.org/officeDocument/2006/relationships/notesMaster" Target="notesMasters/notesMaster1.xml"/><Relationship Id="rId31" Type="http://schemas.openxmlformats.org/officeDocument/2006/relationships/font" Target="fonts/Tahoma-bold.fntdata"/><Relationship Id="rId30" Type="http://schemas.openxmlformats.org/officeDocument/2006/relationships/font" Target="fonts/Tahoma-regular.fntdata"/><Relationship Id="rId11" Type="http://schemas.openxmlformats.org/officeDocument/2006/relationships/slide" Target="slides/slide3.xml"/><Relationship Id="rId33" Type="http://schemas.openxmlformats.org/officeDocument/2006/relationships/font" Target="fonts/CenturyGothic-bold.fntdata"/><Relationship Id="rId10" Type="http://schemas.openxmlformats.org/officeDocument/2006/relationships/slide" Target="slides/slide2.xml"/><Relationship Id="rId32" Type="http://schemas.openxmlformats.org/officeDocument/2006/relationships/font" Target="fonts/CenturyGothic-regular.fntdata"/><Relationship Id="rId13" Type="http://schemas.openxmlformats.org/officeDocument/2006/relationships/slide" Target="slides/slide5.xml"/><Relationship Id="rId35" Type="http://schemas.openxmlformats.org/officeDocument/2006/relationships/font" Target="fonts/CenturyGothic-boldItalic.fntdata"/><Relationship Id="rId12" Type="http://schemas.openxmlformats.org/officeDocument/2006/relationships/slide" Target="slides/slide4.xml"/><Relationship Id="rId34" Type="http://schemas.openxmlformats.org/officeDocument/2006/relationships/font" Target="fonts/CenturyGothic-italic.fntdata"/><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1-10-06T15:54:01.237">
    <p:pos x="6000" y="0"/>
    <p:text>We now have Multi-Entity closing browse added in September 2021 so it can be added to this presentation. Its new in WebUI</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10: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The revaluation account fields become enabled depending on the type of GL account selected.</a:t>
            </a:r>
            <a:endParaRPr>
              <a:latin typeface="Century Gothic"/>
              <a:ea typeface="Century Gothic"/>
              <a:cs typeface="Century Gothic"/>
              <a:sym typeface="Century Gothic"/>
            </a:endParaRPr>
          </a:p>
          <a:p>
            <a:pPr indent="0" lvl="0" marL="0" rtl="0" algn="l">
              <a:spcBef>
                <a:spcPts val="361"/>
              </a:spcBef>
              <a:spcAft>
                <a:spcPts val="0"/>
              </a:spcAft>
              <a:buNone/>
            </a:pPr>
            <a:r>
              <a:t/>
            </a:r>
            <a:endParaRPr>
              <a:solidFill>
                <a:srgbClr val="FF0000"/>
              </a:solidFill>
            </a:endParaRPr>
          </a:p>
        </p:txBody>
      </p:sp>
      <p:sp>
        <p:nvSpPr>
          <p:cNvPr id="350" name="Google Shape;350;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1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8" name="Google Shape;358;p1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You define the revaluation methods and rates for a source GL account on the Currency panel of GL Accounts. You can define both methods and rates for the revaluation of both the base currency and the statutory currency.</a:t>
            </a:r>
            <a:endParaRPr/>
          </a:p>
          <a:p>
            <a:pPr indent="0" lvl="0" marL="0" rtl="0" algn="l">
              <a:spcBef>
                <a:spcPts val="301"/>
              </a:spcBef>
              <a:spcAft>
                <a:spcPts val="0"/>
              </a:spcAft>
              <a:buNone/>
            </a:pPr>
            <a:r>
              <a:t/>
            </a:r>
            <a:endParaRPr>
              <a:latin typeface="Century Gothic"/>
              <a:ea typeface="Century Gothic"/>
              <a:cs typeface="Century Gothic"/>
              <a:sym typeface="Century Gothic"/>
            </a:endParaRPr>
          </a:p>
          <a:p>
            <a:pPr indent="0" lvl="0" marL="0" rtl="0" algn="l">
              <a:spcBef>
                <a:spcPts val="301"/>
              </a:spcBef>
              <a:spcAft>
                <a:spcPts val="0"/>
              </a:spcAft>
              <a:buNone/>
            </a:pPr>
            <a:r>
              <a:rPr lang="en-US">
                <a:latin typeface="Century Gothic"/>
                <a:ea typeface="Century Gothic"/>
                <a:cs typeface="Century Gothic"/>
                <a:sym typeface="Century Gothic"/>
              </a:rPr>
              <a:t>You can define the statutory currency revaluation method and rate independently of the base currency revaluation method and rate.</a:t>
            </a:r>
            <a:endParaRPr/>
          </a:p>
          <a:p>
            <a:pPr indent="0" lvl="0" marL="0" rtl="0" algn="l">
              <a:spcBef>
                <a:spcPts val="0"/>
              </a:spcBef>
              <a:spcAft>
                <a:spcPts val="0"/>
              </a:spcAft>
              <a:buNone/>
            </a:pPr>
            <a:r>
              <a:t/>
            </a:r>
            <a:endParaRPr/>
          </a:p>
        </p:txBody>
      </p:sp>
      <p:sp>
        <p:nvSpPr>
          <p:cNvPr id="359" name="Google Shape;359;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1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7" name="Google Shape;367;p1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41414"/>
              </a:buClr>
              <a:buSzPts val="1200"/>
              <a:buFont typeface="Century Gothic"/>
              <a:buNone/>
            </a:pPr>
            <a:r>
              <a:rPr lang="en-US">
                <a:solidFill>
                  <a:srgbClr val="141414"/>
                </a:solidFill>
                <a:latin typeface="Century Gothic"/>
                <a:ea typeface="Century Gothic"/>
                <a:cs typeface="Century Gothic"/>
                <a:sym typeface="Century Gothic"/>
              </a:rPr>
              <a:t>Depending on the GL Type you select on the Main panel of GL Accounts, different fields become available on the Currency panel for revaluation settings.</a:t>
            </a:r>
            <a:endParaRPr/>
          </a:p>
          <a:p>
            <a:pPr indent="0" lvl="0" marL="0" rtl="0" algn="l">
              <a:spcBef>
                <a:spcPts val="0"/>
              </a:spcBef>
              <a:spcAft>
                <a:spcPts val="0"/>
              </a:spcAft>
              <a:buNone/>
            </a:pPr>
            <a:r>
              <a:t/>
            </a:r>
            <a:endParaRPr/>
          </a:p>
        </p:txBody>
      </p:sp>
      <p:sp>
        <p:nvSpPr>
          <p:cNvPr id="368" name="Google Shape;368;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p13: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1" name="Google Shape;381;p1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1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9" name="Google Shape;389;p1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All types of analysis are supported for the source account. However, default values are required.</a:t>
            </a:r>
            <a:endParaRPr/>
          </a:p>
          <a:p>
            <a:pPr indent="0" lvl="0" marL="0" rtl="0" algn="l">
              <a:spcBef>
                <a:spcPts val="361"/>
              </a:spcBef>
              <a:spcAft>
                <a:spcPts val="0"/>
              </a:spcAft>
              <a:buNone/>
            </a:pPr>
            <a:r>
              <a:rPr lang="en-US">
                <a:latin typeface="Century Gothic"/>
                <a:ea typeface="Century Gothic"/>
                <a:cs typeface="Century Gothic"/>
                <a:sym typeface="Century Gothic"/>
              </a:rPr>
              <a:t>For example, if the source GL account has cost center analysis, a default cost center must be specified on the GL </a:t>
            </a:r>
            <a:r>
              <a:rPr lang="en-US"/>
              <a:t>A</a:t>
            </a:r>
            <a:r>
              <a:rPr lang="en-US">
                <a:latin typeface="Century Gothic"/>
                <a:ea typeface="Century Gothic"/>
                <a:cs typeface="Century Gothic"/>
                <a:sym typeface="Century Gothic"/>
              </a:rPr>
              <a:t>ccounts Analysis panel for the account to be revalued.</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90" name="Google Shape;390;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1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8" name="Google Shape;398;p1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You must define revaluation daybooks for each account type that is being revalued, and the daybook type must match the account type.</a:t>
            </a:r>
            <a:endParaRPr/>
          </a:p>
          <a:p>
            <a:pPr indent="0" lvl="0" marL="0" rtl="0" algn="l">
              <a:spcBef>
                <a:spcPts val="301"/>
              </a:spcBef>
              <a:spcAft>
                <a:spcPts val="0"/>
              </a:spcAft>
              <a:buNone/>
            </a:pPr>
            <a:r>
              <a:rPr lang="en-US">
                <a:latin typeface="Century Gothic"/>
                <a:ea typeface="Century Gothic"/>
                <a:cs typeface="Century Gothic"/>
                <a:sym typeface="Century Gothic"/>
              </a:rPr>
              <a:t>Only daybooks of the primary and secondary layers can be used, and the source and target layer types must be the same.</a:t>
            </a:r>
            <a:endParaRPr>
              <a:latin typeface="Century Gothic"/>
              <a:ea typeface="Century Gothic"/>
              <a:cs typeface="Century Gothic"/>
              <a:sym typeface="Century Gothic"/>
            </a:endParaRPr>
          </a:p>
          <a:p>
            <a:pPr indent="0" lvl="0" marL="0" rtl="0" algn="l">
              <a:spcBef>
                <a:spcPts val="301"/>
              </a:spcBef>
              <a:spcAft>
                <a:spcPts val="0"/>
              </a:spcAft>
              <a:buNone/>
            </a:pPr>
            <a:r>
              <a:t/>
            </a:r>
            <a:endParaRPr>
              <a:solidFill>
                <a:srgbClr val="FF0000"/>
              </a:solidFill>
            </a:endParaRPr>
          </a:p>
          <a:p>
            <a:pPr indent="0" lvl="0" marL="0" rtl="0" algn="l">
              <a:spcBef>
                <a:spcPts val="301"/>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99" name="Google Shape;399;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1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8" name="Google Shape;408;p1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Multiple revaluation runs can be made during the same GL period.</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When a revaluation posting has been created for a particular GL period, a subsequent revaluation posting for the same period reverses the existing posting. You cannot create revaluation postings that occur in correction periods, or create a reverse posting to occur in a correction period.</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You can choose up to three source layers to be revalued and the target layer to which the revaluation posting must be made. A subsequent revaluation that has the same target layer as a previous revaluation for the same GL period must also use the same source layers as the previous revaluation. Alternately, all the source layers must be different in the subsequent revaluation for the same GL period to prevent overlap.</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If the target layer is the same and the source layers overlap, then an error message will be displayed, and you cannot save the revaluation posting.</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409" name="Google Shape;409;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1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7" name="Google Shape;417;p1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Use Revaluations to create simulations and to subsequently post them to the general ledger. The Revaluations hybrid browse displays revaluations with a status for all entities. However, you can only see entities for which you have permissions.</a:t>
            </a:r>
            <a:endParaRPr/>
          </a:p>
          <a:p>
            <a:pPr indent="0" lvl="0" marL="0" rtl="0" algn="l">
              <a:spcBef>
                <a:spcPts val="0"/>
              </a:spcBef>
              <a:spcAft>
                <a:spcPts val="0"/>
              </a:spcAft>
              <a:buNone/>
            </a:pPr>
            <a:r>
              <a:t/>
            </a:r>
            <a:endParaRPr/>
          </a:p>
          <a:p>
            <a:pPr indent="0" lvl="0" marL="0" rtl="0" algn="l">
              <a:lnSpc>
                <a:spcPct val="115000"/>
              </a:lnSpc>
              <a:spcBef>
                <a:spcPts val="602"/>
              </a:spcBef>
              <a:spcAft>
                <a:spcPts val="0"/>
              </a:spcAft>
              <a:buNone/>
            </a:pPr>
            <a:r>
              <a:rPr lang="en-US">
                <a:latin typeface="Century Gothic"/>
                <a:ea typeface="Century Gothic"/>
                <a:cs typeface="Century Gothic"/>
                <a:sym typeface="Century Gothic"/>
              </a:rPr>
              <a:t>The Status field on the browse (not visible in the slide) displays the current status of each simulation. The four statuses are:</a:t>
            </a:r>
            <a:endParaRPr/>
          </a:p>
          <a:p>
            <a:pPr indent="-318707" lvl="0" marL="458937" rtl="0" algn="l">
              <a:lnSpc>
                <a:spcPct val="115000"/>
              </a:lnSpc>
              <a:spcBef>
                <a:spcPts val="602"/>
              </a:spcBef>
              <a:spcAft>
                <a:spcPts val="0"/>
              </a:spcAft>
              <a:buClr>
                <a:schemeClr val="dk1"/>
              </a:buClr>
              <a:buSzPts val="1400"/>
              <a:buFont typeface="Century Gothic"/>
              <a:buChar char="●"/>
            </a:pPr>
            <a:r>
              <a:rPr lang="en-US">
                <a:latin typeface="Century Gothic"/>
                <a:ea typeface="Century Gothic"/>
                <a:cs typeface="Century Gothic"/>
                <a:sym typeface="Century Gothic"/>
              </a:rPr>
              <a:t>Simulated</a:t>
            </a:r>
            <a:endParaRPr/>
          </a:p>
          <a:p>
            <a:pPr indent="-318707" lvl="0" marL="458937" rtl="0" algn="l">
              <a:lnSpc>
                <a:spcPct val="115000"/>
              </a:lnSpc>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Failed Simulating</a:t>
            </a:r>
            <a:endParaRPr/>
          </a:p>
          <a:p>
            <a:pPr indent="-318707" lvl="0" marL="458937" rtl="0" algn="l">
              <a:lnSpc>
                <a:spcPct val="115000"/>
              </a:lnSpc>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Simulating</a:t>
            </a:r>
            <a:endParaRPr/>
          </a:p>
          <a:p>
            <a:pPr indent="-318707" lvl="0" marL="458937" rtl="0" algn="l">
              <a:lnSpc>
                <a:spcPct val="115000"/>
              </a:lnSpc>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Posted</a:t>
            </a:r>
            <a:endParaRPr/>
          </a:p>
          <a:p>
            <a:pPr indent="0" lvl="0" marL="0" rtl="0" algn="l">
              <a:spcBef>
                <a:spcPts val="0"/>
              </a:spcBef>
              <a:spcAft>
                <a:spcPts val="0"/>
              </a:spcAft>
              <a:buNone/>
            </a:pPr>
            <a:r>
              <a:t/>
            </a:r>
            <a:endParaRPr/>
          </a:p>
        </p:txBody>
      </p:sp>
      <p:sp>
        <p:nvSpPr>
          <p:cNvPr id="418" name="Google Shape;418;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1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7" name="Google Shape;427;p1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None/>
            </a:pPr>
            <a:r>
              <a:rPr lang="en-US">
                <a:latin typeface="Century Gothic"/>
                <a:ea typeface="Century Gothic"/>
                <a:cs typeface="Century Gothic"/>
                <a:sym typeface="Century Gothic"/>
              </a:rPr>
              <a:t>To create a new revaluation, click New. On this screen, you can simulate a revaluation that runs for the specified GL period and for the revaluation areas specified. Select the entity or group of entities that you want to apply the revaluation simulation to. You can also specify the source layers where the balances are calculated and the target layer where the revaluation will be posted when you post the revaluation.</a:t>
            </a:r>
            <a:endParaRPr/>
          </a:p>
          <a:p>
            <a:pPr indent="0" lvl="0" marL="0" rtl="0" algn="l">
              <a:lnSpc>
                <a:spcPct val="80000"/>
              </a:lnSpc>
              <a:spcBef>
                <a:spcPts val="30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rPr lang="en-US">
                <a:latin typeface="Century Gothic"/>
                <a:ea typeface="Century Gothic"/>
                <a:cs typeface="Century Gothic"/>
                <a:sym typeface="Century Gothic"/>
              </a:rPr>
              <a:t>It is expected that most users will use the background processing option to simulate revaluations. When you use Background Processing, the grids are not displayed and the selection criteria can be set very quickly. </a:t>
            </a:r>
            <a:r>
              <a:rPr lang="en-US"/>
              <a:t>The Process in Background field is read-only for entity groups because these simulations can only be processed in the background. You can clear this field for single entity simulations, and then processing takes place on the screen. When you run a simulation for an entity group, a single result is sent to your Inbox for all entities in the group. If one of the entities fails, you can still post the revaluation for the other entities in the group.</a:t>
            </a:r>
            <a:endParaRPr/>
          </a:p>
          <a:p>
            <a:pPr indent="0" lvl="0" marL="0" rtl="0" algn="l">
              <a:lnSpc>
                <a:spcPct val="80000"/>
              </a:lnSpc>
              <a:spcBef>
                <a:spcPts val="30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rPr lang="en-US">
                <a:latin typeface="Century Gothic"/>
                <a:ea typeface="Century Gothic"/>
                <a:cs typeface="Century Gothic"/>
                <a:sym typeface="Century Gothic"/>
              </a:rPr>
              <a:t>If you clear the Process In Background field, the Revaluation grid and the Exchange Rates grid are displayed. The Revaluation Area sub-panel lets you identify specific types of accounts for which to run the revaluation process; for example, customer or supplier payment or control accounts, or balance sheet accounts. The account types you select are displayed in the Revaluation grid when you click Search. </a:t>
            </a:r>
            <a:endParaRPr/>
          </a:p>
          <a:p>
            <a:pPr indent="0" lvl="0" marL="0" rtl="0" algn="l">
              <a:lnSpc>
                <a:spcPct val="80000"/>
              </a:lnSpc>
              <a:spcBef>
                <a:spcPts val="30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rPr lang="en-US">
                <a:latin typeface="Century Gothic"/>
                <a:ea typeface="Century Gothic"/>
                <a:cs typeface="Century Gothic"/>
                <a:sym typeface="Century Gothic"/>
              </a:rPr>
              <a:t>You can choose to reval</a:t>
            </a:r>
            <a:r>
              <a:rPr lang="en-US"/>
              <a:t>u</a:t>
            </a:r>
            <a:r>
              <a:rPr lang="en-US">
                <a:latin typeface="Century Gothic"/>
                <a:ea typeface="Century Gothic"/>
                <a:cs typeface="Century Gothic"/>
                <a:sym typeface="Century Gothic"/>
              </a:rPr>
              <a:t>e relevant to the base currency, statutory currency, or both. The</a:t>
            </a:r>
            <a:r>
              <a:rPr lang="en-US"/>
              <a:t> </a:t>
            </a:r>
            <a:r>
              <a:rPr lang="en-US">
                <a:latin typeface="Century Gothic"/>
                <a:ea typeface="Century Gothic"/>
                <a:cs typeface="Century Gothic"/>
                <a:sym typeface="Century Gothic"/>
              </a:rPr>
              <a:t>statutory currency revaluation will use the statutory exchange rate, unless you have specified a</a:t>
            </a:r>
            <a:r>
              <a:rPr lang="en-US"/>
              <a:t> </a:t>
            </a:r>
            <a:r>
              <a:rPr lang="en-US">
                <a:latin typeface="Century Gothic"/>
                <a:ea typeface="Century Gothic"/>
                <a:cs typeface="Century Gothic"/>
                <a:sym typeface="Century Gothic"/>
              </a:rPr>
              <a:t>different revaluation rate in the currency settings in GL Accounts. When using</a:t>
            </a:r>
            <a:r>
              <a:rPr lang="en-US"/>
              <a:t> </a:t>
            </a:r>
            <a:r>
              <a:rPr lang="en-US">
                <a:latin typeface="Century Gothic"/>
                <a:ea typeface="Century Gothic"/>
                <a:cs typeface="Century Gothic"/>
                <a:sym typeface="Century Gothic"/>
              </a:rPr>
              <a:t>the statutory exchange rate, you have the option to revert to using the accounting exchange rate if</a:t>
            </a:r>
            <a:r>
              <a:rPr lang="en-US"/>
              <a:t> </a:t>
            </a:r>
            <a:r>
              <a:rPr lang="en-US">
                <a:latin typeface="Century Gothic"/>
                <a:ea typeface="Century Gothic"/>
                <a:cs typeface="Century Gothic"/>
                <a:sym typeface="Century Gothic"/>
              </a:rPr>
              <a:t>the statutory rate is unavailable. The fallback option is set in Exchange Rate Type</a:t>
            </a:r>
            <a:r>
              <a:rPr lang="en-US"/>
              <a:t>s</a:t>
            </a:r>
            <a:r>
              <a:rPr lang="en-US">
                <a:latin typeface="Century Gothic"/>
                <a:ea typeface="Century Gothic"/>
                <a:cs typeface="Century Gothic"/>
                <a:sym typeface="Century Gothic"/>
              </a:rPr>
              <a:t>.</a:t>
            </a:r>
            <a:endParaRPr/>
          </a:p>
          <a:p>
            <a:pPr indent="0" lvl="0" marL="0" rtl="0" algn="l">
              <a:lnSpc>
                <a:spcPct val="80000"/>
              </a:lnSpc>
              <a:spcBef>
                <a:spcPts val="301"/>
              </a:spcBef>
              <a:spcAft>
                <a:spcPts val="0"/>
              </a:spcAft>
              <a:buNone/>
            </a:pPr>
            <a:r>
              <a:t/>
            </a:r>
            <a:endParaRPr/>
          </a:p>
          <a:p>
            <a:pPr indent="0" lvl="0" marL="0" rtl="0" algn="l">
              <a:lnSpc>
                <a:spcPct val="80000"/>
              </a:lnSpc>
              <a:spcBef>
                <a:spcPts val="301"/>
              </a:spcBef>
              <a:spcAft>
                <a:spcPts val="0"/>
              </a:spcAft>
              <a:buNone/>
            </a:pPr>
            <a:r>
              <a:t/>
            </a:r>
            <a:endParaRPr/>
          </a:p>
        </p:txBody>
      </p:sp>
      <p:sp>
        <p:nvSpPr>
          <p:cNvPr id="428" name="Google Shape;428;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1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6" name="Google Shape;436;p1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600"/>
              </a:spcBef>
              <a:spcAft>
                <a:spcPts val="0"/>
              </a:spcAft>
              <a:buSzPts val="1100"/>
              <a:buNone/>
            </a:pPr>
            <a:r>
              <a:rPr lang="en-US"/>
              <a:t>Use the individual Post action to post the revaluation differences of a single simulated revaluation to the relevant accounts. You can only post a revaluation after you have saved it as a simulation and its status is Simulated. To post the simulation, click Submit.</a:t>
            </a:r>
            <a:endParaRPr/>
          </a:p>
          <a:p>
            <a:pPr indent="0" lvl="0" marL="0" rtl="0" algn="l">
              <a:lnSpc>
                <a:spcPct val="115000"/>
              </a:lnSpc>
              <a:spcBef>
                <a:spcPts val="600"/>
              </a:spcBef>
              <a:spcAft>
                <a:spcPts val="0"/>
              </a:spcAft>
              <a:buSzPts val="1100"/>
              <a:buNone/>
            </a:pPr>
            <a:r>
              <a:rPr lang="en-US"/>
              <a:t>Use the Bulk Post action to post the revaluation differences of an entity group to the relevant accounts. You can post a multi-entity revaluation after you have saved it as a simulation. The Post action will succeed for any entity in the group with a successful simulation. When an entity in the group has not simulated successfully, you receive an error message for that entity when the application tries to post the revaluation.</a:t>
            </a:r>
            <a:endParaRPr/>
          </a:p>
          <a:p>
            <a:pPr indent="0" lvl="0" marL="0" rtl="0" algn="l">
              <a:lnSpc>
                <a:spcPct val="115000"/>
              </a:lnSpc>
              <a:spcBef>
                <a:spcPts val="600"/>
              </a:spcBef>
              <a:spcAft>
                <a:spcPts val="0"/>
              </a:spcAft>
              <a:buSzPts val="1100"/>
              <a:buNone/>
            </a:pPr>
            <a:r>
              <a:t/>
            </a:r>
            <a:endParaRPr/>
          </a:p>
          <a:p>
            <a:pPr indent="0" lvl="0" marL="0" rtl="0" algn="l">
              <a:lnSpc>
                <a:spcPct val="115000"/>
              </a:lnSpc>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p:txBody>
      </p:sp>
      <p:sp>
        <p:nvSpPr>
          <p:cNvPr id="437" name="Google Shape;437;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notes"/>
          <p:cNvSpPr txBox="1"/>
          <p:nvPr>
            <p:ph idx="11" type="ftr"/>
          </p:nvPr>
        </p:nvSpPr>
        <p:spPr>
          <a:xfrm>
            <a:off x="0" y="8685363"/>
            <a:ext cx="2972488" cy="457040"/>
          </a:xfrm>
          <a:prstGeom prst="rect">
            <a:avLst/>
          </a:prstGeom>
          <a:noFill/>
          <a:ln>
            <a:noFill/>
          </a:ln>
        </p:spPr>
        <p:txBody>
          <a:bodyPr anchorCtr="0" anchor="b" bIns="45675" lIns="91400" spcFirstLastPara="1" rIns="91400" wrap="square" tIns="45675">
            <a:noAutofit/>
          </a:bodyPr>
          <a:lstStyle/>
          <a:p>
            <a:pPr indent="0" lvl="0" marL="0" rtl="0" algn="l">
              <a:spcBef>
                <a:spcPts val="0"/>
              </a:spcBef>
              <a:spcAft>
                <a:spcPts val="0"/>
              </a:spcAft>
              <a:buNone/>
            </a:pPr>
            <a:r>
              <a:rPr lang="en-US"/>
              <a:t>3.2_15_posting revaluation</a:t>
            </a:r>
            <a:endParaRPr/>
          </a:p>
        </p:txBody>
      </p:sp>
      <p:sp>
        <p:nvSpPr>
          <p:cNvPr id="262" name="Google Shape;262;p2:notes"/>
          <p:cNvSpPr txBox="1"/>
          <p:nvPr>
            <p:ph idx="12" type="sldNum"/>
          </p:nvPr>
        </p:nvSpPr>
        <p:spPr>
          <a:xfrm>
            <a:off x="3883924" y="8685363"/>
            <a:ext cx="2972488" cy="457040"/>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
        <p:nvSpPr>
          <p:cNvPr id="263" name="Google Shape;263;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4" name="Google Shape;264;p2: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0"/>
              </a:spcBef>
              <a:spcAft>
                <a:spcPts val="0"/>
              </a:spcAft>
              <a:buNone/>
            </a:pPr>
            <a:r>
              <a:rPr lang="en-US">
                <a:latin typeface="Century Gothic"/>
                <a:ea typeface="Century Gothic"/>
                <a:cs typeface="Century Gothic"/>
                <a:sym typeface="Century Gothic"/>
              </a:rPr>
              <a:t>In this chapter, you will learn about the foreign currency revaluation functionality in Web UI. </a:t>
            </a:r>
            <a:endParaRPr>
              <a:latin typeface="Century Gothic"/>
              <a:ea typeface="Century Gothic"/>
              <a:cs typeface="Century Gothic"/>
              <a:sym typeface="Century Gothic"/>
            </a:endParaRPr>
          </a:p>
          <a:p>
            <a:pPr indent="0" lvl="0" marL="0" rtl="0" algn="l">
              <a:spcBef>
                <a:spcPts val="0"/>
              </a:spcBef>
              <a:spcAft>
                <a:spcPts val="0"/>
              </a:spcAft>
              <a:buNone/>
            </a:pPr>
            <a:r>
              <a:rPr lang="en-US">
                <a:latin typeface="Century Gothic"/>
                <a:ea typeface="Century Gothic"/>
                <a:cs typeface="Century Gothic"/>
                <a:sym typeface="Century Gothic"/>
              </a:rPr>
              <a:t>The chapter explains revaluation concepts and terms, revaluation setup, revaluation transactions, and related activities.</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20: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6" name="Google Shape;446;p2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2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4" name="Google Shape;454;p2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There are three types of currencies in QAD Enterprise Financials.</a:t>
            </a:r>
            <a:endParaRPr/>
          </a:p>
          <a:p>
            <a:pPr indent="-318707" lvl="0" marL="458937" rtl="0" algn="l">
              <a:spcBef>
                <a:spcPts val="361"/>
              </a:spcBef>
              <a:spcAft>
                <a:spcPts val="0"/>
              </a:spcAft>
              <a:buClr>
                <a:schemeClr val="dk1"/>
              </a:buClr>
              <a:buSzPts val="1400"/>
              <a:buFont typeface="Century Gothic"/>
              <a:buChar char="●"/>
            </a:pPr>
            <a:r>
              <a:rPr lang="en-US">
                <a:latin typeface="Century Gothic"/>
                <a:ea typeface="Century Gothic"/>
                <a:cs typeface="Century Gothic"/>
                <a:sym typeface="Century Gothic"/>
              </a:rPr>
              <a:t>Transaction currency (TC): The functional currency in which the transaction is recorded.</a:t>
            </a:r>
            <a:endParaRPr/>
          </a:p>
          <a:p>
            <a:pPr indent="-318707" lvl="0" marL="458937"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Base currency (BC): The functional currency of the entity in which the transaction is recorded.</a:t>
            </a:r>
            <a:endParaRPr/>
          </a:p>
          <a:p>
            <a:pPr indent="-318707" lvl="0" marL="458937" rtl="0" algn="l">
              <a:spcBef>
                <a:spcPts val="0"/>
              </a:spcBef>
              <a:spcAft>
                <a:spcPts val="0"/>
              </a:spcAft>
              <a:buClr>
                <a:schemeClr val="dk1"/>
              </a:buClr>
              <a:buSzPts val="1400"/>
              <a:buFont typeface="Century Gothic"/>
              <a:buChar char="●"/>
            </a:pPr>
            <a:r>
              <a:rPr lang="en-US">
                <a:latin typeface="Century Gothic"/>
                <a:ea typeface="Century Gothic"/>
                <a:cs typeface="Century Gothic"/>
                <a:sym typeface="Century Gothic"/>
              </a:rPr>
              <a:t>Statutory currency (SC): The statutory currency of the domain; used for reporting purposes.</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73" name="Google Shape;273;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4: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Due to the dual base currency concept in QAD Enterprise Applications, three currencies may appear on foreign currency transactions.</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Transactions can be recorded in foreign or base currency.</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All three amounts are stored in the database and can be displayed on reports.</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
        <p:nvSpPr>
          <p:cNvPr id="281" name="Google Shape;28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5: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There are two types of revaluation:</a:t>
            </a:r>
            <a:endParaRPr>
              <a:latin typeface="Century Gothic"/>
              <a:ea typeface="Century Gothic"/>
              <a:cs typeface="Century Gothic"/>
              <a:sym typeface="Century Gothic"/>
            </a:endParaRPr>
          </a:p>
          <a:p>
            <a:pPr indent="-317500" lvl="0" marL="457200" rtl="0" algn="l">
              <a:spcBef>
                <a:spcPts val="361"/>
              </a:spcBef>
              <a:spcAft>
                <a:spcPts val="0"/>
              </a:spcAft>
              <a:buSzPts val="1400"/>
              <a:buFont typeface="Century Gothic"/>
              <a:buAutoNum type="arabicPeriod"/>
            </a:pPr>
            <a:r>
              <a:rPr lang="en-US">
                <a:latin typeface="Century Gothic"/>
                <a:ea typeface="Century Gothic"/>
                <a:cs typeface="Century Gothic"/>
                <a:sym typeface="Century Gothic"/>
              </a:rPr>
              <a:t>Revaluation of transactions denominated in a non-base currency, relative to the base currency.</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AutoNum type="arabicPeriod"/>
            </a:pPr>
            <a:r>
              <a:rPr lang="en-US">
                <a:latin typeface="Century Gothic"/>
                <a:ea typeface="Century Gothic"/>
                <a:cs typeface="Century Gothic"/>
                <a:sym typeface="Century Gothic"/>
              </a:rPr>
              <a:t>Revaluation of transactions denominated in a non-statutory currency, relative to the statutory currency.</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
        <p:nvSpPr>
          <p:cNvPr id="289" name="Google Shape;289;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6:notes"/>
          <p:cNvSpPr txBox="1"/>
          <p:nvPr>
            <p:ph idx="11" type="ftr"/>
          </p:nvPr>
        </p:nvSpPr>
        <p:spPr>
          <a:xfrm>
            <a:off x="0" y="8685363"/>
            <a:ext cx="2972488" cy="457040"/>
          </a:xfrm>
          <a:prstGeom prst="rect">
            <a:avLst/>
          </a:prstGeom>
          <a:noFill/>
          <a:ln>
            <a:noFill/>
          </a:ln>
        </p:spPr>
        <p:txBody>
          <a:bodyPr anchorCtr="0" anchor="b" bIns="45675" lIns="91400" spcFirstLastPara="1" rIns="91400" wrap="square" tIns="45675">
            <a:noAutofit/>
          </a:bodyPr>
          <a:lstStyle/>
          <a:p>
            <a:pPr indent="0" lvl="0" marL="0" rtl="0" algn="l">
              <a:spcBef>
                <a:spcPts val="0"/>
              </a:spcBef>
              <a:spcAft>
                <a:spcPts val="0"/>
              </a:spcAft>
              <a:buNone/>
            </a:pPr>
            <a:r>
              <a:rPr lang="en-US"/>
              <a:t>3.2_15_posting revaluation</a:t>
            </a:r>
            <a:endParaRPr/>
          </a:p>
        </p:txBody>
      </p:sp>
      <p:sp>
        <p:nvSpPr>
          <p:cNvPr id="309" name="Google Shape;309;p6:notes"/>
          <p:cNvSpPr txBox="1"/>
          <p:nvPr>
            <p:ph idx="12" type="sldNum"/>
          </p:nvPr>
        </p:nvSpPr>
        <p:spPr>
          <a:xfrm>
            <a:off x="3883924" y="8685363"/>
            <a:ext cx="2972488" cy="457040"/>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
        <p:nvSpPr>
          <p:cNvPr id="310" name="Google Shape;31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1" name="Google Shape;311;p6: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An exchange rate is defined by its type, valid from, and valid to date.</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To ensure that a valid daily exchange rate is always available, the Valid To field in Exchange Rates lets you specify the validity end date of an exchange rate. This field is available for all exchange rate types.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In addition, the Default Validity Days field in Exchange Rate Types lets you specify the default number of days that an exchange rate of a particular type is valid.</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There are system exchange rate types and user-defined exchange rate types.</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You must define an exchange rate for the system exchange rate type Accounting.</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The statutory exchange rate type is used in currency conversions that use statutory currency.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In domains that use a statutory currency, the system always looks for a statutory type exchange rate.</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If the system cannot find an exchange rate for the relevant period, it can revert to using the accounting exchange rate, depending on the setting of the Fallback to Accounting field in Exchange Rate Types.</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7:notes"/>
          <p:cNvSpPr txBox="1"/>
          <p:nvPr>
            <p:ph idx="11" type="ftr"/>
          </p:nvPr>
        </p:nvSpPr>
        <p:spPr>
          <a:xfrm>
            <a:off x="0" y="8685363"/>
            <a:ext cx="2972488" cy="457040"/>
          </a:xfrm>
          <a:prstGeom prst="rect">
            <a:avLst/>
          </a:prstGeom>
          <a:noFill/>
          <a:ln>
            <a:noFill/>
          </a:ln>
        </p:spPr>
        <p:txBody>
          <a:bodyPr anchorCtr="0" anchor="b" bIns="45675" lIns="91400" spcFirstLastPara="1" rIns="91400" wrap="square" tIns="45675">
            <a:noAutofit/>
          </a:bodyPr>
          <a:lstStyle/>
          <a:p>
            <a:pPr indent="0" lvl="0" marL="0" rtl="0" algn="l">
              <a:spcBef>
                <a:spcPts val="0"/>
              </a:spcBef>
              <a:spcAft>
                <a:spcPts val="0"/>
              </a:spcAft>
              <a:buNone/>
            </a:pPr>
            <a:r>
              <a:rPr lang="en-US"/>
              <a:t>3.2_15_posting revaluation</a:t>
            </a:r>
            <a:endParaRPr/>
          </a:p>
        </p:txBody>
      </p:sp>
      <p:sp>
        <p:nvSpPr>
          <p:cNvPr id="319" name="Google Shape;319;p7:notes"/>
          <p:cNvSpPr txBox="1"/>
          <p:nvPr>
            <p:ph idx="12" type="sldNum"/>
          </p:nvPr>
        </p:nvSpPr>
        <p:spPr>
          <a:xfrm>
            <a:off x="3883924" y="8685363"/>
            <a:ext cx="2972488" cy="457040"/>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
        <p:nvSpPr>
          <p:cNvPr id="320" name="Google Shape;320;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1" name="Google Shape;321;p7: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Source account: The original account to which the transaction was posted.</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Target account: The exchange rate differences account resulting from revaluation. This account is one of the two system unrealized accounts.</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Revaluation account: The account to which the revaluation results are posted.</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Only the system account and the revaluation account are used in the posting. However, for standard GL accounts, the source and revaluation accounts are the same, and the source account is also used in the posting.</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8:notes"/>
          <p:cNvSpPr txBox="1"/>
          <p:nvPr>
            <p:ph idx="11" type="ftr"/>
          </p:nvPr>
        </p:nvSpPr>
        <p:spPr>
          <a:xfrm>
            <a:off x="0" y="8685363"/>
            <a:ext cx="2972488" cy="457040"/>
          </a:xfrm>
          <a:prstGeom prst="rect">
            <a:avLst/>
          </a:prstGeom>
          <a:noFill/>
          <a:ln>
            <a:noFill/>
          </a:ln>
        </p:spPr>
        <p:txBody>
          <a:bodyPr anchorCtr="0" anchor="b" bIns="45675" lIns="91400" spcFirstLastPara="1" rIns="91400" wrap="square" tIns="45675">
            <a:noAutofit/>
          </a:bodyPr>
          <a:lstStyle/>
          <a:p>
            <a:pPr indent="0" lvl="0" marL="0" rtl="0" algn="l">
              <a:spcBef>
                <a:spcPts val="0"/>
              </a:spcBef>
              <a:spcAft>
                <a:spcPts val="0"/>
              </a:spcAft>
              <a:buNone/>
            </a:pPr>
            <a:r>
              <a:rPr lang="en-US"/>
              <a:t>3.2_15_posting revaluation</a:t>
            </a:r>
            <a:endParaRPr/>
          </a:p>
        </p:txBody>
      </p:sp>
      <p:sp>
        <p:nvSpPr>
          <p:cNvPr id="329" name="Google Shape;329;p8:notes"/>
          <p:cNvSpPr txBox="1"/>
          <p:nvPr>
            <p:ph idx="12" type="sldNum"/>
          </p:nvPr>
        </p:nvSpPr>
        <p:spPr>
          <a:xfrm>
            <a:off x="3883924" y="8685363"/>
            <a:ext cx="2972488" cy="457040"/>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
        <p:nvSpPr>
          <p:cNvPr id="330" name="Google Shape;33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31" name="Google Shape;331;p8: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lnSpc>
                <a:spcPct val="80000"/>
              </a:lnSpc>
              <a:spcBef>
                <a:spcPts val="301"/>
              </a:spcBef>
              <a:spcAft>
                <a:spcPts val="0"/>
              </a:spcAft>
              <a:buNone/>
            </a:pPr>
            <a:r>
              <a:rPr lang="en-US">
                <a:latin typeface="Century Gothic"/>
                <a:ea typeface="Century Gothic"/>
                <a:cs typeface="Century Gothic"/>
                <a:sym typeface="Century Gothic"/>
              </a:rPr>
              <a:t>To enable accounts to be revalued, you must configure currencies and revaluation parameters on the accounts, and then create a posting structure for revaluation postings.</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rPr lang="en-US">
                <a:latin typeface="Century Gothic"/>
                <a:ea typeface="Century Gothic"/>
                <a:cs typeface="Century Gothic"/>
                <a:sym typeface="Century Gothic"/>
              </a:rPr>
              <a:t>Currency revaluation parameters can be set up at the level of the individual GL account. Whether a GL account can be revalued and the revaluation approach (with revaluation account or not) depends on the type of GL account.</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rPr lang="en-US">
                <a:latin typeface="Century Gothic"/>
                <a:ea typeface="Century Gothic"/>
                <a:cs typeface="Century Gothic"/>
                <a:sym typeface="Century Gothic"/>
              </a:rPr>
              <a:t>The effect of revaluation on customer and supplier payment accounts depends on the payment instrument. If the payment instrument is direct debit (customer accounts only), the foreign currency transactions are performed using the accounting exchange rate for the direct debit date, and revaluation is not required. However, for drafts and post-dated checks denominated in a foreign currency, the payee must wait until the due date to collect the value. The value of the check or draft can vary from the date of issue until the due date, and is subject to revaluation.</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rPr b="1" lang="en-US">
                <a:solidFill>
                  <a:srgbClr val="6D9EEB"/>
                </a:solidFill>
                <a:latin typeface="Century Gothic"/>
                <a:ea typeface="Century Gothic"/>
                <a:cs typeface="Century Gothic"/>
                <a:sym typeface="Century Gothic"/>
              </a:rPr>
              <a:t>Standard GL Accounts</a:t>
            </a:r>
            <a:endParaRPr b="1">
              <a:solidFill>
                <a:srgbClr val="6D9EEB"/>
              </a:solidFill>
              <a:latin typeface="Century Gothic"/>
              <a:ea typeface="Century Gothic"/>
              <a:cs typeface="Century Gothic"/>
              <a:sym typeface="Century Gothic"/>
            </a:endParaRPr>
          </a:p>
          <a:p>
            <a:pPr indent="0" lvl="0" marL="0" rtl="0" algn="l">
              <a:lnSpc>
                <a:spcPct val="80000"/>
              </a:lnSpc>
              <a:spcBef>
                <a:spcPts val="301"/>
              </a:spcBef>
              <a:spcAft>
                <a:spcPts val="0"/>
              </a:spcAft>
              <a:buNone/>
            </a:pPr>
            <a:r>
              <a:rPr lang="en-US">
                <a:latin typeface="Century Gothic"/>
                <a:ea typeface="Century Gothic"/>
                <a:cs typeface="Century Gothic"/>
                <a:sym typeface="Century Gothic"/>
              </a:rPr>
              <a:t>Some standard GL accounts accept transactions in any currency, and are subject to revaluation.</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rPr b="1" lang="en-US">
                <a:solidFill>
                  <a:srgbClr val="6D9EEB"/>
                </a:solidFill>
                <a:latin typeface="Century Gothic"/>
                <a:ea typeface="Century Gothic"/>
                <a:cs typeface="Century Gothic"/>
                <a:sym typeface="Century Gothic"/>
              </a:rPr>
              <a:t>Bank and Cash Accounts</a:t>
            </a:r>
            <a:endParaRPr b="1">
              <a:solidFill>
                <a:srgbClr val="6D9EEB"/>
              </a:solidFill>
              <a:latin typeface="Century Gothic"/>
              <a:ea typeface="Century Gothic"/>
              <a:cs typeface="Century Gothic"/>
              <a:sym typeface="Century Gothic"/>
            </a:endParaRPr>
          </a:p>
          <a:p>
            <a:pPr indent="0" lvl="0" marL="0" rtl="0" algn="l">
              <a:lnSpc>
                <a:spcPct val="80000"/>
              </a:lnSpc>
              <a:spcBef>
                <a:spcPts val="301"/>
              </a:spcBef>
              <a:spcAft>
                <a:spcPts val="0"/>
              </a:spcAft>
              <a:buNone/>
            </a:pPr>
            <a:r>
              <a:rPr lang="en-US">
                <a:latin typeface="Century Gothic"/>
                <a:ea typeface="Century Gothic"/>
                <a:cs typeface="Century Gothic"/>
                <a:sym typeface="Century Gothic"/>
              </a:rPr>
              <a:t>Bank and cash accounts can be denominated in a non-base currency, which must be expressed in the base currency of the entity.</a:t>
            </a:r>
            <a:endParaRPr>
              <a:latin typeface="Century Gothic"/>
              <a:ea typeface="Century Gothic"/>
              <a:cs typeface="Century Gothic"/>
              <a:sym typeface="Century Gothic"/>
            </a:endParaRPr>
          </a:p>
          <a:p>
            <a:pPr indent="0" lvl="0" marL="0" rtl="0" algn="l">
              <a:lnSpc>
                <a:spcPct val="80000"/>
              </a:lnSpc>
              <a:spcBef>
                <a:spcPts val="301"/>
              </a:spcBef>
              <a:spcAft>
                <a:spcPts val="0"/>
              </a:spcAft>
              <a:buNone/>
            </a:pPr>
            <a:r>
              <a:t/>
            </a:r>
            <a:endParaRPr>
              <a:latin typeface="Century Gothic"/>
              <a:ea typeface="Century Gothic"/>
              <a:cs typeface="Century Gothic"/>
              <a:sym typeface="Century Gothic"/>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9:notes"/>
          <p:cNvSpPr txBox="1"/>
          <p:nvPr>
            <p:ph idx="11" type="ftr"/>
          </p:nvPr>
        </p:nvSpPr>
        <p:spPr>
          <a:xfrm>
            <a:off x="0" y="8685363"/>
            <a:ext cx="2972488" cy="457040"/>
          </a:xfrm>
          <a:prstGeom prst="rect">
            <a:avLst/>
          </a:prstGeom>
          <a:noFill/>
          <a:ln>
            <a:noFill/>
          </a:ln>
        </p:spPr>
        <p:txBody>
          <a:bodyPr anchorCtr="0" anchor="b" bIns="45675" lIns="91400" spcFirstLastPara="1" rIns="91400" wrap="square" tIns="45675">
            <a:noAutofit/>
          </a:bodyPr>
          <a:lstStyle/>
          <a:p>
            <a:pPr indent="0" lvl="0" marL="0" rtl="0" algn="l">
              <a:spcBef>
                <a:spcPts val="0"/>
              </a:spcBef>
              <a:spcAft>
                <a:spcPts val="0"/>
              </a:spcAft>
              <a:buNone/>
            </a:pPr>
            <a:r>
              <a:rPr lang="en-US"/>
              <a:t>3.2_15_posting revaluation</a:t>
            </a:r>
            <a:endParaRPr/>
          </a:p>
        </p:txBody>
      </p:sp>
      <p:sp>
        <p:nvSpPr>
          <p:cNvPr id="340" name="Google Shape;340;p9:notes"/>
          <p:cNvSpPr txBox="1"/>
          <p:nvPr>
            <p:ph idx="12" type="sldNum"/>
          </p:nvPr>
        </p:nvSpPr>
        <p:spPr>
          <a:xfrm>
            <a:off x="3883924" y="8685363"/>
            <a:ext cx="2972488" cy="457040"/>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
        <p:nvSpPr>
          <p:cNvPr id="341" name="Google Shape;341;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2" name="Google Shape;342;p9: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Revaluation results must not be posted on the control account.</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When the GL account type is a control account, a revaluation account must be identified.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The result of the revaluation will be posted on the revaluation account.</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Analytical method is limited to sub-account for this type of account.</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The same set of accounts is used for transaction currency and statutory currency revaluation.</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7" name="Shape 67"/>
        <p:cNvGrpSpPr/>
        <p:nvPr/>
      </p:nvGrpSpPr>
      <p:grpSpPr>
        <a:xfrm>
          <a:off x="0" y="0"/>
          <a:ext cx="0" cy="0"/>
          <a:chOff x="0" y="0"/>
          <a:chExt cx="0" cy="0"/>
        </a:xfrm>
      </p:grpSpPr>
      <p:sp>
        <p:nvSpPr>
          <p:cNvPr id="68" name="Google Shape;68;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0" name="Google Shape;70;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1" name="Google Shape;71;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2" name="Shape 72"/>
        <p:cNvGrpSpPr/>
        <p:nvPr/>
      </p:nvGrpSpPr>
      <p:grpSpPr>
        <a:xfrm>
          <a:off x="0" y="0"/>
          <a:ext cx="0" cy="0"/>
          <a:chOff x="0" y="0"/>
          <a:chExt cx="0" cy="0"/>
        </a:xfrm>
      </p:grpSpPr>
      <p:sp>
        <p:nvSpPr>
          <p:cNvPr id="73" name="Google Shape;73;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5" name="Google Shape;75;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6" name="Google Shape;7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247" name="Shape 247"/>
        <p:cNvGrpSpPr/>
        <p:nvPr/>
      </p:nvGrpSpPr>
      <p:grpSpPr>
        <a:xfrm>
          <a:off x="0" y="0"/>
          <a:ext cx="0" cy="0"/>
          <a:chOff x="0" y="0"/>
          <a:chExt cx="0" cy="0"/>
        </a:xfrm>
      </p:grpSpPr>
      <p:sp>
        <p:nvSpPr>
          <p:cNvPr id="248" name="Google Shape;248;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9" name="Google Shape;249;p32"/>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250" name="Google Shape;250;p32"/>
          <p:cNvGrpSpPr/>
          <p:nvPr/>
        </p:nvGrpSpPr>
        <p:grpSpPr>
          <a:xfrm>
            <a:off x="0" y="0"/>
            <a:ext cx="12192000" cy="4125113"/>
            <a:chOff x="0" y="0"/>
            <a:chExt cx="12192000" cy="4125113"/>
          </a:xfrm>
        </p:grpSpPr>
        <p:sp>
          <p:nvSpPr>
            <p:cNvPr id="251" name="Google Shape;251;p32"/>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252" name="Google Shape;252;p32"/>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7" name="Google Shape;37;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8" name="Google Shape;38;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0" name="Shape 40"/>
        <p:cNvGrpSpPr/>
        <p:nvPr/>
      </p:nvGrpSpPr>
      <p:grpSpPr>
        <a:xfrm>
          <a:off x="0" y="0"/>
          <a:ext cx="0" cy="0"/>
          <a:chOff x="0" y="0"/>
          <a:chExt cx="0" cy="0"/>
        </a:xfrm>
      </p:grpSpPr>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3" name="Google Shape;43;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4" name="Google Shape;44;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5" name="Shape 45"/>
        <p:cNvGrpSpPr/>
        <p:nvPr/>
      </p:nvGrpSpPr>
      <p:grpSpPr>
        <a:xfrm>
          <a:off x="0" y="0"/>
          <a:ext cx="0" cy="0"/>
          <a:chOff x="0" y="0"/>
          <a:chExt cx="0" cy="0"/>
        </a:xfrm>
      </p:grpSpPr>
      <p:sp>
        <p:nvSpPr>
          <p:cNvPr id="46" name="Google Shape;46;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8" name="Google Shape;48;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9" name="Google Shape;49;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1" name="Shape 51"/>
        <p:cNvGrpSpPr/>
        <p:nvPr/>
      </p:nvGrpSpPr>
      <p:grpSpPr>
        <a:xfrm>
          <a:off x="0" y="0"/>
          <a:ext cx="0" cy="0"/>
          <a:chOff x="0" y="0"/>
          <a:chExt cx="0" cy="0"/>
        </a:xfrm>
      </p:grpSpPr>
      <p:sp>
        <p:nvSpPr>
          <p:cNvPr id="52" name="Google Shape;52;p8"/>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3" name="Google Shape;53;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58" name="Google Shape;58;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4" name="Google Shape;64;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6" name="Google Shape;66;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theme" Target="../theme/theme2.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30.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1" name="Shape 241"/>
        <p:cNvGrpSpPr/>
        <p:nvPr/>
      </p:nvGrpSpPr>
      <p:grpSpPr>
        <a:xfrm>
          <a:off x="0" y="0"/>
          <a:ext cx="0" cy="0"/>
          <a:chOff x="0" y="0"/>
          <a:chExt cx="0" cy="0"/>
        </a:xfrm>
      </p:grpSpPr>
      <p:sp>
        <p:nvSpPr>
          <p:cNvPr id="242" name="Google Shape;242;p3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3" name="Google Shape;243;p3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44" name="Google Shape;244;p3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45" name="Google Shape;245;p3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46" name="Google Shape;246;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7"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7.png"/><Relationship Id="rId4" Type="http://schemas.openxmlformats.org/officeDocument/2006/relationships/image" Target="../media/image16.png"/><Relationship Id="rId5"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comments" Target="../comments/comment1.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Foreign Currency Revaluation</a:t>
            </a:r>
            <a:endParaRPr/>
          </a:p>
        </p:txBody>
      </p:sp>
      <p:sp>
        <p:nvSpPr>
          <p:cNvPr id="258" name="Google Shape;258;p3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59" name="Google Shape;259;p3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4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sz="2800"/>
              <a:t>GL Accounts, Revaluation Method</a:t>
            </a:r>
            <a:endParaRPr/>
          </a:p>
        </p:txBody>
      </p:sp>
      <p:sp>
        <p:nvSpPr>
          <p:cNvPr id="353" name="Google Shape;353;p4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354" name="Google Shape;354;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55" name="Google Shape;355;p42"/>
          <p:cNvPicPr preferRelativeResize="0"/>
          <p:nvPr/>
        </p:nvPicPr>
        <p:blipFill>
          <a:blip r:embed="rId3">
            <a:alphaModFix/>
          </a:blip>
          <a:stretch>
            <a:fillRect/>
          </a:stretch>
        </p:blipFill>
        <p:spPr>
          <a:xfrm>
            <a:off x="152400" y="1290544"/>
            <a:ext cx="11887202" cy="4549271"/>
          </a:xfrm>
          <a:prstGeom prst="rect">
            <a:avLst/>
          </a:prstGeom>
          <a:noFill/>
          <a:ln>
            <a:noFill/>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4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Revaluation Methods and Rates</a:t>
            </a:r>
            <a:endParaRPr/>
          </a:p>
        </p:txBody>
      </p:sp>
      <p:sp>
        <p:nvSpPr>
          <p:cNvPr id="362" name="Google Shape;362;p4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363" name="Google Shape;363;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364" name="Google Shape;364;p43"/>
          <p:cNvGraphicFramePr/>
          <p:nvPr/>
        </p:nvGraphicFramePr>
        <p:xfrm>
          <a:off x="156681" y="1359182"/>
          <a:ext cx="3000000" cy="3000000"/>
        </p:xfrm>
        <a:graphic>
          <a:graphicData uri="http://schemas.openxmlformats.org/drawingml/2006/table">
            <a:tbl>
              <a:tblPr>
                <a:noFill/>
                <a:tableStyleId>{625EEE3A-28EB-472E-9811-C674F0830BE4}</a:tableStyleId>
              </a:tblPr>
              <a:tblGrid>
                <a:gridCol w="2640275"/>
                <a:gridCol w="3367700"/>
                <a:gridCol w="5866225"/>
              </a:tblGrid>
              <a:tr h="670575">
                <a:tc>
                  <a:txBody>
                    <a:bodyPr/>
                    <a:lstStyle/>
                    <a:p>
                      <a:pPr indent="0" lvl="0" marL="0" marR="0" rtl="0" algn="l">
                        <a:lnSpc>
                          <a:spcPct val="100000"/>
                        </a:lnSpc>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TC Revaluation in BC/SC</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CCFF"/>
                    </a:solidFill>
                  </a:tcPr>
                </a:tc>
                <a:tc>
                  <a:txBody>
                    <a:bodyPr/>
                    <a:lstStyle/>
                    <a:p>
                      <a:pPr indent="0" lvl="0" marL="0" marR="0" rtl="0" algn="l">
                        <a:lnSpc>
                          <a:spcPct val="100000"/>
                        </a:lnSpc>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Rate Type for Revaluation in BC/SC</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CCFF"/>
                    </a:solidFill>
                  </a:tcPr>
                </a:tc>
                <a:tc>
                  <a:txBody>
                    <a:bodyPr/>
                    <a:lstStyle/>
                    <a:p>
                      <a:pPr indent="0" lvl="0" marL="0" marR="0" rtl="0" algn="l">
                        <a:lnSpc>
                          <a:spcPct val="100000"/>
                        </a:lnSpc>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Description</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CCFF"/>
                    </a:solidFill>
                  </a:tcPr>
                </a:tc>
              </a:tr>
              <a:tr h="426750">
                <a:tc>
                  <a:txBody>
                    <a:bodyPr/>
                    <a:lstStyle/>
                    <a:p>
                      <a:pPr indent="0" lvl="0" marL="0" marR="0" rtl="0" algn="l">
                        <a:lnSpc>
                          <a:spcPct val="100000"/>
                        </a:lnSpc>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None</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2DEEF"/>
                    </a:solidFill>
                  </a:tcPr>
                </a:tc>
                <a:tc>
                  <a:txBody>
                    <a:bodyPr/>
                    <a:lstStyle/>
                    <a:p>
                      <a:pPr indent="0" lvl="0" marL="0" marR="0" rtl="0" algn="l">
                        <a:lnSpc>
                          <a:spcPct val="100000"/>
                        </a:lnSpc>
                        <a:spcBef>
                          <a:spcPts val="0"/>
                        </a:spcBef>
                        <a:spcAft>
                          <a:spcPts val="0"/>
                        </a:spcAft>
                        <a:buClr>
                          <a:schemeClr val="dk1"/>
                        </a:buClr>
                        <a:buSzPts val="1600"/>
                        <a:buFont typeface="Century Gothic"/>
                        <a:buNone/>
                      </a:pPr>
                      <a:r>
                        <a:rPr b="0" i="1" lang="en-US" sz="1600" u="none" cap="none" strike="noStrike">
                          <a:solidFill>
                            <a:schemeClr val="dk1"/>
                          </a:solidFill>
                          <a:latin typeface="Century Gothic"/>
                          <a:ea typeface="Century Gothic"/>
                          <a:cs typeface="Century Gothic"/>
                          <a:sym typeface="Century Gothic"/>
                        </a:rPr>
                        <a:t>Disabled</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The account is not revaluated.</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572450">
                <a:tc>
                  <a:txBody>
                    <a:bodyPr/>
                    <a:lstStyle/>
                    <a:p>
                      <a:pPr indent="0" lvl="0" marL="0" marR="0" rtl="0" algn="l">
                        <a:lnSpc>
                          <a:spcPct val="100000"/>
                        </a:lnSpc>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Accounting Rate</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2DEEF"/>
                    </a:solidFill>
                  </a:tcPr>
                </a:tc>
                <a:tc>
                  <a:txBody>
                    <a:bodyPr/>
                    <a:lstStyle/>
                    <a:p>
                      <a:pPr indent="0" lvl="0" marL="0" marR="0" rtl="0" algn="l">
                        <a:lnSpc>
                          <a:spcPct val="100000"/>
                        </a:lnSpc>
                        <a:spcBef>
                          <a:spcPts val="0"/>
                        </a:spcBef>
                        <a:spcAft>
                          <a:spcPts val="0"/>
                        </a:spcAft>
                        <a:buClr>
                          <a:schemeClr val="dk1"/>
                        </a:buClr>
                        <a:buSzPts val="1600"/>
                        <a:buFont typeface="Century Gothic"/>
                        <a:buNone/>
                      </a:pPr>
                      <a:r>
                        <a:rPr b="0" i="1" lang="en-US" sz="1600" u="none" cap="none" strike="noStrike">
                          <a:solidFill>
                            <a:schemeClr val="dk1"/>
                          </a:solidFill>
                          <a:latin typeface="Century Gothic"/>
                          <a:ea typeface="Century Gothic"/>
                          <a:cs typeface="Century Gothic"/>
                          <a:sym typeface="Century Gothic"/>
                        </a:rPr>
                        <a:t>Disabled</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The accounting rates valid at month-end are used.</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552450">
                <a:tc>
                  <a:txBody>
                    <a:bodyPr/>
                    <a:lstStyle/>
                    <a:p>
                      <a:pPr indent="0" lvl="0" marL="0" marR="0" rtl="0" algn="l">
                        <a:lnSpc>
                          <a:spcPct val="100000"/>
                        </a:lnSpc>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Revaluation</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2DEEF"/>
                    </a:solidFill>
                  </a:tcPr>
                </a:tc>
                <a:tc>
                  <a:txBody>
                    <a:bodyPr/>
                    <a:lstStyle/>
                    <a:p>
                      <a:pPr indent="0" lvl="0" marL="0" marR="0" rtl="0" algn="l">
                        <a:lnSpc>
                          <a:spcPct val="100000"/>
                        </a:lnSpc>
                        <a:spcBef>
                          <a:spcPts val="0"/>
                        </a:spcBef>
                        <a:spcAft>
                          <a:spcPts val="0"/>
                        </a:spcAft>
                        <a:buClr>
                          <a:schemeClr val="dk1"/>
                        </a:buClr>
                        <a:buSzPts val="1600"/>
                        <a:buFont typeface="Century Gothic"/>
                        <a:buNone/>
                      </a:pPr>
                      <a:r>
                        <a:rPr b="0" i="1" lang="en-US" sz="1600" u="none" cap="none" strike="noStrike">
                          <a:solidFill>
                            <a:schemeClr val="dk1"/>
                          </a:solidFill>
                          <a:latin typeface="Century Gothic"/>
                          <a:ea typeface="Century Gothic"/>
                          <a:cs typeface="Century Gothic"/>
                          <a:sym typeface="Century Gothic"/>
                        </a:rPr>
                        <a:t>Disabled</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The exchange rates of type REVALUATION are used.</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009300">
                <a:tc>
                  <a:txBody>
                    <a:bodyPr/>
                    <a:lstStyle/>
                    <a:p>
                      <a:pPr indent="0" lvl="0" marL="0" marR="0" rtl="0" algn="l">
                        <a:lnSpc>
                          <a:spcPct val="100000"/>
                        </a:lnSpc>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Statutory</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2DEEF"/>
                    </a:solidFill>
                  </a:tcPr>
                </a:tc>
                <a:tc>
                  <a:txBody>
                    <a:bodyPr/>
                    <a:lstStyle/>
                    <a:p>
                      <a:pPr indent="0" lvl="0" marL="0" marR="0" rtl="0" algn="l">
                        <a:spcBef>
                          <a:spcPts val="0"/>
                        </a:spcBef>
                        <a:spcAft>
                          <a:spcPts val="0"/>
                        </a:spcAft>
                        <a:buClr>
                          <a:schemeClr val="dk1"/>
                        </a:buClr>
                        <a:buSzPts val="1600"/>
                        <a:buFont typeface="Century Gothic"/>
                        <a:buNone/>
                      </a:pPr>
                      <a:r>
                        <a:rPr lang="en-US" sz="1600" u="none" cap="none" strike="noStrike">
                          <a:solidFill>
                            <a:schemeClr val="dk1"/>
                          </a:solidFill>
                          <a:latin typeface="Century Gothic"/>
                          <a:ea typeface="Century Gothic"/>
                          <a:cs typeface="Century Gothic"/>
                          <a:sym typeface="Century Gothic"/>
                        </a:rPr>
                        <a:t>Only available in the TC Revaluation in SC field.</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The system uses the statutory exchange rate type valid at month-end, but it can revert to using the accounting exchange rate if Fallback to Accounting is set.</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768700">
                <a:tc>
                  <a:txBody>
                    <a:bodyPr/>
                    <a:lstStyle/>
                    <a:p>
                      <a:pPr indent="0" lvl="0" marL="0" marR="0" rtl="0" algn="l">
                        <a:lnSpc>
                          <a:spcPct val="100000"/>
                        </a:lnSpc>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User-Defined</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2DEEF"/>
                    </a:solidFill>
                  </a:tcPr>
                </a:tc>
                <a:tc>
                  <a:txBody>
                    <a:bodyPr/>
                    <a:lstStyle/>
                    <a:p>
                      <a:pPr indent="0" lvl="0" marL="0" marR="0" rtl="0" algn="l">
                        <a:lnSpc>
                          <a:spcPct val="100000"/>
                        </a:lnSpc>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Any exchange rate with a user-defined exchange rate type.</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The exchange rates of the user-defined type in TC Revaluation Rate are used.</a:t>
                      </a:r>
                      <a:endParaRPr sz="1800" u="none" cap="none" strike="noStrike"/>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959500">
                <a:tc>
                  <a:txBody>
                    <a:bodyPr/>
                    <a:lstStyle/>
                    <a:p>
                      <a:pPr indent="0" lvl="0" marL="0" marR="0" rtl="0" algn="l">
                        <a:lnSpc>
                          <a:spcPct val="100000"/>
                        </a:lnSpc>
                        <a:spcBef>
                          <a:spcPts val="0"/>
                        </a:spcBef>
                        <a:spcAft>
                          <a:spcPts val="0"/>
                        </a:spcAft>
                        <a:buClr>
                          <a:schemeClr val="dk1"/>
                        </a:buClr>
                        <a:buSzPts val="1600"/>
                        <a:buFont typeface="Century Gothic"/>
                        <a:buNone/>
                      </a:pPr>
                      <a:r>
                        <a:rPr lang="en-US" sz="1600" u="none" cap="none" strike="noStrike">
                          <a:solidFill>
                            <a:schemeClr val="dk1"/>
                          </a:solidFill>
                          <a:latin typeface="Century Gothic"/>
                          <a:ea typeface="Century Gothic"/>
                          <a:cs typeface="Century Gothic"/>
                          <a:sym typeface="Century Gothic"/>
                        </a:rPr>
                        <a:t>Inventory</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2DEEF"/>
                    </a:solidFill>
                  </a:tcPr>
                </a:tc>
                <a:tc>
                  <a:txBody>
                    <a:bodyPr/>
                    <a:lstStyle/>
                    <a:p>
                      <a:pPr indent="0" lvl="0" marL="0" marR="0" rtl="0" algn="l">
                        <a:lnSpc>
                          <a:spcPct val="100000"/>
                        </a:lnSpc>
                        <a:spcBef>
                          <a:spcPts val="0"/>
                        </a:spcBef>
                        <a:spcAft>
                          <a:spcPts val="0"/>
                        </a:spcAft>
                        <a:buClr>
                          <a:schemeClr val="dk1"/>
                        </a:buClr>
                        <a:buSzPts val="1600"/>
                        <a:buFont typeface="Century Gothic"/>
                        <a:buNone/>
                      </a:pPr>
                      <a:r>
                        <a:rPr lang="en-US" sz="1600" u="none" cap="none" strike="noStrike">
                          <a:solidFill>
                            <a:schemeClr val="dk1"/>
                          </a:solidFill>
                          <a:latin typeface="Century Gothic"/>
                          <a:ea typeface="Century Gothic"/>
                          <a:cs typeface="Century Gothic"/>
                          <a:sym typeface="Century Gothic"/>
                        </a:rPr>
                        <a:t>Only available in the TC Revaluation in SC field.</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600"/>
                        <a:buFont typeface="Century Gothic"/>
                        <a:buNone/>
                      </a:pPr>
                      <a:r>
                        <a:rPr lang="en-US" sz="1600" u="none" cap="none" strike="noStrike">
                          <a:solidFill>
                            <a:schemeClr val="dk1"/>
                          </a:solidFill>
                          <a:latin typeface="Century Gothic"/>
                          <a:ea typeface="Century Gothic"/>
                          <a:cs typeface="Century Gothic"/>
                          <a:sym typeface="Century Gothic"/>
                        </a:rPr>
                        <a:t>Used when inventory and WIP balances in statutory currency must be revalued to use the latest inventory exchange rate.</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mc:AlternateContent>
    <mc:Choice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GL Account Setup by Type</a:t>
            </a:r>
            <a:endParaRPr/>
          </a:p>
        </p:txBody>
      </p:sp>
      <p:sp>
        <p:nvSpPr>
          <p:cNvPr id="371" name="Google Shape;371;p4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372" name="Google Shape;372;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73" name="Google Shape;373;p44"/>
          <p:cNvPicPr preferRelativeResize="0"/>
          <p:nvPr/>
        </p:nvPicPr>
        <p:blipFill rotWithShape="1">
          <a:blip r:embed="rId3">
            <a:alphaModFix/>
          </a:blip>
          <a:srcRect b="0" l="0" r="0" t="0"/>
          <a:stretch/>
        </p:blipFill>
        <p:spPr>
          <a:xfrm>
            <a:off x="295148" y="1216475"/>
            <a:ext cx="8440071" cy="1670500"/>
          </a:xfrm>
          <a:prstGeom prst="rect">
            <a:avLst/>
          </a:prstGeom>
          <a:noFill/>
          <a:ln>
            <a:noFill/>
          </a:ln>
        </p:spPr>
      </p:pic>
      <p:pic>
        <p:nvPicPr>
          <p:cNvPr id="374" name="Google Shape;374;p44"/>
          <p:cNvPicPr preferRelativeResize="0"/>
          <p:nvPr/>
        </p:nvPicPr>
        <p:blipFill rotWithShape="1">
          <a:blip r:embed="rId4">
            <a:alphaModFix/>
          </a:blip>
          <a:srcRect b="0" l="0" r="0" t="0"/>
          <a:stretch/>
        </p:blipFill>
        <p:spPr>
          <a:xfrm>
            <a:off x="222484" y="2975400"/>
            <a:ext cx="8512733" cy="1670500"/>
          </a:xfrm>
          <a:prstGeom prst="rect">
            <a:avLst/>
          </a:prstGeom>
          <a:noFill/>
          <a:ln>
            <a:noFill/>
          </a:ln>
        </p:spPr>
      </p:pic>
      <p:pic>
        <p:nvPicPr>
          <p:cNvPr id="375" name="Google Shape;375;p44"/>
          <p:cNvPicPr preferRelativeResize="0"/>
          <p:nvPr/>
        </p:nvPicPr>
        <p:blipFill rotWithShape="1">
          <a:blip r:embed="rId5">
            <a:alphaModFix/>
          </a:blip>
          <a:srcRect b="0" l="0" r="0" t="0"/>
          <a:stretch/>
        </p:blipFill>
        <p:spPr>
          <a:xfrm>
            <a:off x="236850" y="4734318"/>
            <a:ext cx="8512733" cy="1715314"/>
          </a:xfrm>
          <a:prstGeom prst="rect">
            <a:avLst/>
          </a:prstGeom>
          <a:noFill/>
          <a:ln>
            <a:noFill/>
          </a:ln>
        </p:spPr>
      </p:pic>
      <p:sp>
        <p:nvSpPr>
          <p:cNvPr id="376" name="Google Shape;376;p44"/>
          <p:cNvSpPr txBox="1"/>
          <p:nvPr/>
        </p:nvSpPr>
        <p:spPr>
          <a:xfrm>
            <a:off x="1726231" y="1430227"/>
            <a:ext cx="3658569" cy="404923"/>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1600" u="none" cap="none" strike="noStrike">
                <a:solidFill>
                  <a:schemeClr val="dk1"/>
                </a:solidFill>
                <a:latin typeface="Century Gothic"/>
                <a:ea typeface="Century Gothic"/>
                <a:cs typeface="Century Gothic"/>
                <a:sym typeface="Century Gothic"/>
              </a:rPr>
              <a:t>Control GL account multi-currency</a:t>
            </a:r>
            <a:endParaRPr b="0" i="0" sz="1600" u="none" cap="none" strike="noStrike">
              <a:solidFill>
                <a:schemeClr val="dk1"/>
              </a:solidFill>
              <a:latin typeface="Century Gothic"/>
              <a:ea typeface="Century Gothic"/>
              <a:cs typeface="Century Gothic"/>
              <a:sym typeface="Century Gothic"/>
            </a:endParaRPr>
          </a:p>
        </p:txBody>
      </p:sp>
      <p:sp>
        <p:nvSpPr>
          <p:cNvPr id="377" name="Google Shape;377;p44"/>
          <p:cNvSpPr txBox="1"/>
          <p:nvPr/>
        </p:nvSpPr>
        <p:spPr>
          <a:xfrm>
            <a:off x="1726231" y="3112977"/>
            <a:ext cx="3658569" cy="595423"/>
          </a:xfrm>
          <a:prstGeom prst="rect">
            <a:avLst/>
          </a:prstGeom>
          <a:solidFill>
            <a:srgbClr val="E4F0DB"/>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1600" u="none" cap="none" strike="noStrike">
                <a:solidFill>
                  <a:schemeClr val="dk1"/>
                </a:solidFill>
                <a:latin typeface="Century Gothic"/>
                <a:ea typeface="Century Gothic"/>
                <a:cs typeface="Century Gothic"/>
                <a:sym typeface="Century Gothic"/>
              </a:rPr>
              <a:t>Standard GL account with one currency (USD)</a:t>
            </a:r>
            <a:endParaRPr b="0" i="0" sz="1600" u="none" cap="none" strike="noStrike">
              <a:solidFill>
                <a:schemeClr val="dk1"/>
              </a:solidFill>
              <a:latin typeface="Century Gothic"/>
              <a:ea typeface="Century Gothic"/>
              <a:cs typeface="Century Gothic"/>
              <a:sym typeface="Century Gothic"/>
            </a:endParaRPr>
          </a:p>
        </p:txBody>
      </p:sp>
      <p:sp>
        <p:nvSpPr>
          <p:cNvPr id="378" name="Google Shape;378;p44"/>
          <p:cNvSpPr txBox="1"/>
          <p:nvPr/>
        </p:nvSpPr>
        <p:spPr>
          <a:xfrm>
            <a:off x="1726231" y="4795727"/>
            <a:ext cx="3658569" cy="595423"/>
          </a:xfrm>
          <a:prstGeom prst="rect">
            <a:avLst/>
          </a:prstGeom>
          <a:solidFill>
            <a:srgbClr val="D2DEEF"/>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1600" u="none" cap="none" strike="noStrike">
                <a:solidFill>
                  <a:schemeClr val="dk1"/>
                </a:solidFill>
                <a:latin typeface="Century Gothic"/>
                <a:ea typeface="Century Gothic"/>
                <a:cs typeface="Century Gothic"/>
                <a:sym typeface="Century Gothic"/>
              </a:rPr>
              <a:t>Standard GL account with base currency (EUR)</a:t>
            </a:r>
            <a:endParaRPr b="0" i="0" sz="16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4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84" name="Google Shape;384;p4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System accounts for exchange rate differences</a:t>
            </a:r>
            <a:endParaRPr/>
          </a:p>
          <a:p>
            <a:pPr indent="-285750" lvl="1" marL="742950" rtl="0" algn="l">
              <a:lnSpc>
                <a:spcPct val="100000"/>
              </a:lnSpc>
              <a:spcBef>
                <a:spcPts val="480"/>
              </a:spcBef>
              <a:spcAft>
                <a:spcPts val="0"/>
              </a:spcAft>
              <a:buSzPts val="2400"/>
              <a:buChar char="-"/>
            </a:pPr>
            <a:r>
              <a:rPr lang="en-US"/>
              <a:t>Realized Exchange Gain</a:t>
            </a:r>
            <a:endParaRPr/>
          </a:p>
          <a:p>
            <a:pPr indent="-285750" lvl="1" marL="742950" rtl="0" algn="l">
              <a:lnSpc>
                <a:spcPct val="100000"/>
              </a:lnSpc>
              <a:spcBef>
                <a:spcPts val="480"/>
              </a:spcBef>
              <a:spcAft>
                <a:spcPts val="0"/>
              </a:spcAft>
              <a:buSzPts val="2400"/>
              <a:buChar char="-"/>
            </a:pPr>
            <a:r>
              <a:rPr lang="en-US"/>
              <a:t>Realized Exchange Loss</a:t>
            </a:r>
            <a:endParaRPr/>
          </a:p>
          <a:p>
            <a:pPr indent="-285750" lvl="1" marL="742950" rtl="0" algn="l">
              <a:lnSpc>
                <a:spcPct val="100000"/>
              </a:lnSpc>
              <a:spcBef>
                <a:spcPts val="480"/>
              </a:spcBef>
              <a:spcAft>
                <a:spcPts val="0"/>
              </a:spcAft>
              <a:buSzPts val="2400"/>
              <a:buChar char="-"/>
            </a:pPr>
            <a:r>
              <a:rPr lang="en-US"/>
              <a:t>Unrealized Exchange Gain</a:t>
            </a:r>
            <a:endParaRPr/>
          </a:p>
          <a:p>
            <a:pPr indent="-285750" lvl="1" marL="742950" rtl="0" algn="l">
              <a:lnSpc>
                <a:spcPct val="100000"/>
              </a:lnSpc>
              <a:spcBef>
                <a:spcPts val="480"/>
              </a:spcBef>
              <a:spcAft>
                <a:spcPts val="0"/>
              </a:spcAft>
              <a:buSzPts val="2400"/>
              <a:buChar char="-"/>
            </a:pPr>
            <a:r>
              <a:rPr lang="en-US"/>
              <a:t>Unrealized Exchange Loss</a:t>
            </a:r>
            <a:endParaRPr/>
          </a:p>
          <a:p>
            <a:pPr indent="-342900" lvl="0" marL="342900" rtl="0" algn="l">
              <a:lnSpc>
                <a:spcPct val="100000"/>
              </a:lnSpc>
              <a:spcBef>
                <a:spcPts val="1800"/>
              </a:spcBef>
              <a:spcAft>
                <a:spcPts val="0"/>
              </a:spcAft>
              <a:buSzPts val="2800"/>
              <a:buChar char="•"/>
            </a:pPr>
            <a:r>
              <a:rPr lang="en-US"/>
              <a:t>Balance Sheet or P/L</a:t>
            </a:r>
            <a:endParaRPr/>
          </a:p>
          <a:p>
            <a:pPr indent="-342900" lvl="0" marL="342900" rtl="0" algn="l">
              <a:lnSpc>
                <a:spcPct val="100000"/>
              </a:lnSpc>
              <a:spcBef>
                <a:spcPts val="1800"/>
              </a:spcBef>
              <a:spcAft>
                <a:spcPts val="0"/>
              </a:spcAft>
              <a:buSzPts val="2800"/>
              <a:buChar char="•"/>
            </a:pPr>
            <a:r>
              <a:rPr lang="en-US"/>
              <a:t>Automatic posting</a:t>
            </a:r>
            <a:endParaRPr/>
          </a:p>
          <a:p>
            <a:pPr indent="-342900" lvl="0" marL="342900" rtl="0" algn="l">
              <a:lnSpc>
                <a:spcPct val="100000"/>
              </a:lnSpc>
              <a:spcBef>
                <a:spcPts val="1800"/>
              </a:spcBef>
              <a:spcAft>
                <a:spcPts val="0"/>
              </a:spcAft>
              <a:buSzPts val="2800"/>
              <a:buChar char="•"/>
            </a:pPr>
            <a:r>
              <a:rPr lang="en-US"/>
              <a:t>Analytical: only sub-account</a:t>
            </a:r>
            <a:endParaRPr/>
          </a:p>
        </p:txBody>
      </p:sp>
      <p:sp>
        <p:nvSpPr>
          <p:cNvPr id="385" name="Google Shape;385;p4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386" name="Google Shape;386;p4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Revaluation Results GL Accounts </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4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93" name="Google Shape;393;p4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Revaluation accounts</a:t>
            </a:r>
            <a:endParaRPr/>
          </a:p>
          <a:p>
            <a:pPr indent="-285750" lvl="1" marL="742950" rtl="0" algn="l">
              <a:lnSpc>
                <a:spcPct val="100000"/>
              </a:lnSpc>
              <a:spcBef>
                <a:spcPts val="480"/>
              </a:spcBef>
              <a:spcAft>
                <a:spcPts val="0"/>
              </a:spcAft>
              <a:buSzPts val="2400"/>
              <a:buChar char="-"/>
            </a:pPr>
            <a:r>
              <a:rPr lang="en-US"/>
              <a:t>Source, system, revaluation</a:t>
            </a:r>
            <a:endParaRPr/>
          </a:p>
          <a:p>
            <a:pPr indent="-342900" lvl="0" marL="342900" rtl="0" algn="l">
              <a:lnSpc>
                <a:spcPct val="100000"/>
              </a:lnSpc>
              <a:spcBef>
                <a:spcPts val="3600"/>
              </a:spcBef>
              <a:spcAft>
                <a:spcPts val="0"/>
              </a:spcAft>
              <a:buSzPts val="2800"/>
              <a:buChar char="•"/>
            </a:pPr>
            <a:r>
              <a:rPr lang="en-US"/>
              <a:t>Analytical structure</a:t>
            </a:r>
            <a:endParaRPr/>
          </a:p>
          <a:p>
            <a:pPr indent="-285750" lvl="1" marL="742950" rtl="0" algn="l">
              <a:lnSpc>
                <a:spcPct val="100000"/>
              </a:lnSpc>
              <a:spcBef>
                <a:spcPts val="480"/>
              </a:spcBef>
              <a:spcAft>
                <a:spcPts val="0"/>
              </a:spcAft>
              <a:buSzPts val="2400"/>
              <a:buChar char="-"/>
            </a:pPr>
            <a:r>
              <a:rPr lang="en-US"/>
              <a:t>Source: any analysis type, but defaults are required</a:t>
            </a:r>
            <a:endParaRPr/>
          </a:p>
          <a:p>
            <a:pPr indent="-285750" lvl="1" marL="742950" rtl="0" algn="l">
              <a:lnSpc>
                <a:spcPct val="100000"/>
              </a:lnSpc>
              <a:spcBef>
                <a:spcPts val="480"/>
              </a:spcBef>
              <a:spcAft>
                <a:spcPts val="0"/>
              </a:spcAft>
              <a:buSzPts val="2400"/>
              <a:buChar char="-"/>
            </a:pPr>
            <a:r>
              <a:rPr lang="en-US"/>
              <a:t>System: sub-account analysis only</a:t>
            </a:r>
            <a:endParaRPr/>
          </a:p>
          <a:p>
            <a:pPr indent="-285750" lvl="1" marL="742950" rtl="0" algn="l">
              <a:lnSpc>
                <a:spcPct val="100000"/>
              </a:lnSpc>
              <a:spcBef>
                <a:spcPts val="480"/>
              </a:spcBef>
              <a:spcAft>
                <a:spcPts val="0"/>
              </a:spcAft>
              <a:buSzPts val="2400"/>
              <a:buChar char="-"/>
            </a:pPr>
            <a:r>
              <a:rPr lang="en-US"/>
              <a:t>Revaluation: sub-account analysis only</a:t>
            </a:r>
            <a:endParaRPr/>
          </a:p>
          <a:p>
            <a:pPr indent="-109538" lvl="0" marL="287338" rtl="0" algn="l">
              <a:lnSpc>
                <a:spcPct val="100000"/>
              </a:lnSpc>
              <a:spcBef>
                <a:spcPts val="0"/>
              </a:spcBef>
              <a:spcAft>
                <a:spcPts val="0"/>
              </a:spcAft>
              <a:buSzPts val="2800"/>
              <a:buNone/>
            </a:pPr>
            <a:r>
              <a:t/>
            </a:r>
            <a:endParaRPr/>
          </a:p>
        </p:txBody>
      </p:sp>
      <p:sp>
        <p:nvSpPr>
          <p:cNvPr id="394" name="Google Shape;394;p4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395" name="Google Shape;395;p4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Revaluation Results Analysis Structure</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4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02" name="Google Shape;402;p47"/>
          <p:cNvSpPr txBox="1"/>
          <p:nvPr>
            <p:ph idx="1" type="body"/>
          </p:nvPr>
        </p:nvSpPr>
        <p:spPr>
          <a:xfrm>
            <a:off x="7813850" y="1562100"/>
            <a:ext cx="4028100" cy="3172800"/>
          </a:xfrm>
          <a:prstGeom prst="rect">
            <a:avLst/>
          </a:prstGeom>
          <a:solidFill>
            <a:srgbClr val="EFEFEF"/>
          </a:solidFill>
          <a:ln cap="flat" cmpd="sng" w="9525">
            <a:solidFill>
              <a:srgbClr val="000000"/>
            </a:solidFill>
            <a:prstDash val="solid"/>
            <a:round/>
            <a:headEnd len="sm" w="sm" type="none"/>
            <a:tailEnd len="sm" w="sm" type="none"/>
          </a:ln>
        </p:spPr>
        <p:txBody>
          <a:bodyPr anchorCtr="0" anchor="t" bIns="0" lIns="0" spcFirstLastPara="1" rIns="0" wrap="square" tIns="0">
            <a:noAutofit/>
          </a:bodyPr>
          <a:lstStyle/>
          <a:p>
            <a:pPr indent="-323850" lvl="0" marL="342900" rtl="0" algn="l">
              <a:lnSpc>
                <a:spcPct val="100000"/>
              </a:lnSpc>
              <a:spcBef>
                <a:spcPts val="0"/>
              </a:spcBef>
              <a:spcAft>
                <a:spcPts val="0"/>
              </a:spcAft>
              <a:buSzPts val="2300"/>
              <a:buChar char="•"/>
            </a:pPr>
            <a:r>
              <a:rPr lang="en-US" sz="2100"/>
              <a:t>One daybook, account type</a:t>
            </a:r>
            <a:endParaRPr sz="2500"/>
          </a:p>
          <a:p>
            <a:pPr indent="-323850" lvl="0" marL="342900" rtl="0" algn="l">
              <a:lnSpc>
                <a:spcPct val="100000"/>
              </a:lnSpc>
              <a:spcBef>
                <a:spcPts val="520"/>
              </a:spcBef>
              <a:spcAft>
                <a:spcPts val="0"/>
              </a:spcAft>
              <a:buSzPts val="2300"/>
              <a:buChar char="•"/>
            </a:pPr>
            <a:r>
              <a:rPr lang="en-US" sz="2100"/>
              <a:t>Daybook type must match </a:t>
            </a:r>
            <a:br>
              <a:rPr lang="en-US" sz="2100"/>
            </a:br>
            <a:r>
              <a:rPr lang="en-US" sz="2100"/>
              <a:t>account type</a:t>
            </a:r>
            <a:endParaRPr sz="2500"/>
          </a:p>
          <a:p>
            <a:pPr indent="-330200" lvl="0" marL="342900" rtl="0" algn="l">
              <a:lnSpc>
                <a:spcPct val="100000"/>
              </a:lnSpc>
              <a:spcBef>
                <a:spcPts val="520"/>
              </a:spcBef>
              <a:spcAft>
                <a:spcPts val="0"/>
              </a:spcAft>
              <a:buSzPts val="2400"/>
              <a:buChar char="•"/>
            </a:pPr>
            <a:r>
              <a:rPr lang="en-US" sz="2100"/>
              <a:t>Layer</a:t>
            </a:r>
            <a:r>
              <a:rPr lang="en-US" sz="2200"/>
              <a:t> </a:t>
            </a:r>
            <a:endParaRPr sz="2600"/>
          </a:p>
          <a:p>
            <a:pPr indent="-273050" lvl="1" marL="742950" rtl="0" algn="l">
              <a:lnSpc>
                <a:spcPct val="100000"/>
              </a:lnSpc>
              <a:spcBef>
                <a:spcPts val="480"/>
              </a:spcBef>
              <a:spcAft>
                <a:spcPts val="0"/>
              </a:spcAft>
              <a:buSzPts val="2200"/>
              <a:buChar char="-"/>
            </a:pPr>
            <a:r>
              <a:rPr lang="en-US" sz="1600"/>
              <a:t>Source and target types always equal</a:t>
            </a:r>
            <a:endParaRPr sz="2200"/>
          </a:p>
          <a:p>
            <a:pPr indent="-273050" lvl="1" marL="742950" rtl="0" algn="l">
              <a:lnSpc>
                <a:spcPct val="100000"/>
              </a:lnSpc>
              <a:spcBef>
                <a:spcPts val="480"/>
              </a:spcBef>
              <a:spcAft>
                <a:spcPts val="0"/>
              </a:spcAft>
              <a:buSzPts val="2200"/>
              <a:buChar char="-"/>
            </a:pPr>
            <a:r>
              <a:rPr lang="en-US" sz="1600"/>
              <a:t>Primary, secondary layers only</a:t>
            </a:r>
            <a:endParaRPr sz="2200"/>
          </a:p>
          <a:p>
            <a:pPr indent="-109538" lvl="0" marL="287338" rtl="0" algn="l">
              <a:lnSpc>
                <a:spcPct val="100000"/>
              </a:lnSpc>
              <a:spcBef>
                <a:spcPts val="0"/>
              </a:spcBef>
              <a:spcAft>
                <a:spcPts val="0"/>
              </a:spcAft>
              <a:buSzPts val="2800"/>
              <a:buNone/>
            </a:pPr>
            <a:r>
              <a:t/>
            </a:r>
            <a:endParaRPr/>
          </a:p>
        </p:txBody>
      </p:sp>
      <p:sp>
        <p:nvSpPr>
          <p:cNvPr id="403" name="Google Shape;403;p4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404" name="Google Shape;404;p4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Daybooks</a:t>
            </a:r>
            <a:endParaRPr/>
          </a:p>
        </p:txBody>
      </p:sp>
      <p:graphicFrame>
        <p:nvGraphicFramePr>
          <p:cNvPr id="405" name="Google Shape;405;p47"/>
          <p:cNvGraphicFramePr/>
          <p:nvPr/>
        </p:nvGraphicFramePr>
        <p:xfrm>
          <a:off x="419088" y="1562111"/>
          <a:ext cx="3000000" cy="3000000"/>
        </p:xfrm>
        <a:graphic>
          <a:graphicData uri="http://schemas.openxmlformats.org/drawingml/2006/table">
            <a:tbl>
              <a:tblPr>
                <a:noFill/>
                <a:tableStyleId>{625EEE3A-28EB-472E-9811-C674F0830BE4}</a:tableStyleId>
              </a:tblPr>
              <a:tblGrid>
                <a:gridCol w="3206975"/>
                <a:gridCol w="3926025"/>
              </a:tblGrid>
              <a:tr h="424275">
                <a:tc>
                  <a:txBody>
                    <a:bodyPr/>
                    <a:lstStyle/>
                    <a:p>
                      <a:pPr indent="0" lvl="0" marL="0" marR="0" rtl="0" algn="l">
                        <a:lnSpc>
                          <a:spcPct val="60000"/>
                        </a:lnSpc>
                        <a:spcBef>
                          <a:spcPts val="0"/>
                        </a:spcBef>
                        <a:spcAft>
                          <a:spcPts val="0"/>
                        </a:spcAft>
                        <a:buClr>
                          <a:srgbClr val="890C4C"/>
                        </a:buClr>
                        <a:buSzPts val="1600"/>
                        <a:buFont typeface="Arimo"/>
                        <a:buNone/>
                      </a:pPr>
                      <a:r>
                        <a:rPr b="1" i="0" lang="en-US" sz="1600" u="none" cap="none" strike="noStrike">
                          <a:solidFill>
                            <a:schemeClr val="dk1"/>
                          </a:solidFill>
                          <a:latin typeface="Century Gothic"/>
                          <a:ea typeface="Century Gothic"/>
                          <a:cs typeface="Century Gothic"/>
                          <a:sym typeface="Century Gothic"/>
                        </a:rPr>
                        <a:t>Daybook</a:t>
                      </a:r>
                      <a:endParaRPr sz="1800" u="none" cap="none" strike="noStrike"/>
                    </a:p>
                  </a:txBody>
                  <a:tcPr marT="91450" marB="91450" marR="140125" marL="140125" anchor="ctr">
                    <a:lnL cap="flat" cmpd="sng" w="12700">
                      <a:solidFill>
                        <a:schemeClr val="dk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93B3D7"/>
                    </a:solidFill>
                  </a:tcPr>
                </a:tc>
                <a:tc>
                  <a:txBody>
                    <a:bodyPr/>
                    <a:lstStyle/>
                    <a:p>
                      <a:pPr indent="0" lvl="0" marL="0" marR="0" rtl="0" algn="l">
                        <a:lnSpc>
                          <a:spcPct val="60000"/>
                        </a:lnSpc>
                        <a:spcBef>
                          <a:spcPts val="0"/>
                        </a:spcBef>
                        <a:spcAft>
                          <a:spcPts val="0"/>
                        </a:spcAft>
                        <a:buClr>
                          <a:srgbClr val="890C4C"/>
                        </a:buClr>
                        <a:buSzPts val="1600"/>
                        <a:buFont typeface="Arimo"/>
                        <a:buNone/>
                      </a:pPr>
                      <a:r>
                        <a:rPr b="1" i="0" lang="en-US" sz="1600" u="none" cap="none" strike="noStrike">
                          <a:solidFill>
                            <a:schemeClr val="dk1"/>
                          </a:solidFill>
                          <a:latin typeface="Century Gothic"/>
                          <a:ea typeface="Century Gothic"/>
                          <a:cs typeface="Century Gothic"/>
                          <a:sym typeface="Century Gothic"/>
                        </a:rPr>
                        <a:t>GL Account Type</a:t>
                      </a:r>
                      <a:endParaRPr sz="1800" u="none" cap="none" strike="noStrike"/>
                    </a:p>
                  </a:txBody>
                  <a:tcPr marT="91450" marB="91450" marR="140125" marL="140125" anchor="ctr">
                    <a:lnL cap="flat" cmpd="sng" w="9525">
                      <a:solidFill>
                        <a:srgbClr val="000000">
                          <a:alpha val="0"/>
                        </a:srgbClr>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lt2"/>
                      </a:solidFill>
                      <a:prstDash val="solid"/>
                      <a:round/>
                      <a:headEnd len="sm" w="sm" type="none"/>
                      <a:tailEnd len="sm" w="sm" type="none"/>
                    </a:lnB>
                    <a:solidFill>
                      <a:srgbClr val="93B3D7"/>
                    </a:solidFill>
                  </a:tcPr>
                </a:tc>
              </a:tr>
              <a:tr h="438925">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Revaluation Customer Payments </a:t>
                      </a:r>
                      <a:endParaRPr sz="1800" u="none" cap="none" strike="noStrike"/>
                    </a:p>
                  </a:txBody>
                  <a:tcPr marT="91450" marB="91450" marR="140125" marL="140125" anchor="ctr">
                    <a:lnL cap="flat" cmpd="sng" w="12700">
                      <a:solidFill>
                        <a:schemeClr val="dk1"/>
                      </a:solidFill>
                      <a:prstDash val="solid"/>
                      <a:round/>
                      <a:headEnd len="sm" w="sm" type="none"/>
                      <a:tailEnd len="sm" w="sm" type="none"/>
                    </a:lnL>
                    <a:lnR cap="flat" cmpd="sng" w="12700">
                      <a:solidFill>
                        <a:schemeClr val="lt2"/>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lt2"/>
                      </a:solidFill>
                      <a:prstDash val="solid"/>
                      <a:round/>
                      <a:headEnd len="sm" w="sm" type="none"/>
                      <a:tailEnd len="sm" w="sm" type="none"/>
                    </a:lnB>
                  </a:tcPr>
                </a:tc>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Customer Payment Account</a:t>
                      </a:r>
                      <a:endParaRPr sz="1800" u="none" cap="none" strike="noStrike"/>
                    </a:p>
                  </a:txBody>
                  <a:tcPr marT="91450" marB="91450" marR="140125" marL="140125" anchor="ctr">
                    <a:lnL cap="flat" cmpd="sng" w="12700">
                      <a:solidFill>
                        <a:schemeClr val="lt2"/>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tcPr>
                </a:tc>
              </a:tr>
              <a:tr h="438925">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Revaluation Customers Customer</a:t>
                      </a:r>
                      <a:endParaRPr sz="1800" u="none" cap="none" strike="noStrike"/>
                    </a:p>
                  </a:txBody>
                  <a:tcPr marT="91450" marB="91450" marR="140125" marL="140125" anchor="ctr">
                    <a:lnL cap="flat" cmpd="sng" w="12700">
                      <a:solidFill>
                        <a:schemeClr val="dk1"/>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tcPr>
                </a:tc>
                <a:tc>
                  <a:txBody>
                    <a:bodyPr/>
                    <a:lstStyle/>
                    <a:p>
                      <a:pPr indent="0" lvl="0" marL="0" marR="0" rtl="0" algn="l">
                        <a:lnSpc>
                          <a:spcPct val="60000"/>
                        </a:lnSpc>
                        <a:spcBef>
                          <a:spcPts val="0"/>
                        </a:spcBef>
                        <a:spcAft>
                          <a:spcPts val="0"/>
                        </a:spcAft>
                        <a:buClr>
                          <a:srgbClr val="890C4C"/>
                        </a:buClr>
                        <a:buSzPts val="1400"/>
                        <a:buFont typeface="Arimo"/>
                        <a:buNone/>
                      </a:pPr>
                      <a:r>
                        <a:rPr lang="en-US">
                          <a:solidFill>
                            <a:schemeClr val="dk1"/>
                          </a:solidFill>
                          <a:latin typeface="Century Gothic"/>
                          <a:ea typeface="Century Gothic"/>
                          <a:cs typeface="Century Gothic"/>
                          <a:sym typeface="Century Gothic"/>
                        </a:rPr>
                        <a:t>Customer </a:t>
                      </a:r>
                      <a:r>
                        <a:rPr b="0" i="0" lang="en-US" sz="1400" u="none" cap="none" strike="noStrike">
                          <a:solidFill>
                            <a:schemeClr val="dk1"/>
                          </a:solidFill>
                          <a:latin typeface="Century Gothic"/>
                          <a:ea typeface="Century Gothic"/>
                          <a:cs typeface="Century Gothic"/>
                          <a:sym typeface="Century Gothic"/>
                        </a:rPr>
                        <a:t>Control Account</a:t>
                      </a:r>
                      <a:endParaRPr sz="1800" u="none" cap="none" strike="noStrike"/>
                    </a:p>
                  </a:txBody>
                  <a:tcPr marT="91450" marB="91450" marR="140125" marL="140125" anchor="ctr">
                    <a:lnL cap="flat" cmpd="sng" w="12700">
                      <a:solidFill>
                        <a:schemeClr val="lt2"/>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tcPr>
                </a:tc>
              </a:tr>
              <a:tr h="438925">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Revaluation GL Bank</a:t>
                      </a:r>
                      <a:endParaRPr sz="1800" u="none" cap="none" strike="noStrike"/>
                    </a:p>
                  </a:txBody>
                  <a:tcPr marT="91450" marB="91450" marR="140125" marL="140125" anchor="ctr">
                    <a:lnL cap="flat" cmpd="sng" w="12700">
                      <a:solidFill>
                        <a:schemeClr val="dk1"/>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tcPr>
                </a:tc>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Bank, Cash, and Standard GL Accounts</a:t>
                      </a:r>
                      <a:endParaRPr sz="1800" u="none" cap="none" strike="noStrike"/>
                    </a:p>
                  </a:txBody>
                  <a:tcPr marT="91450" marB="91450" marR="140125" marL="140125" anchor="ctr">
                    <a:lnL cap="flat" cmpd="sng" w="12700">
                      <a:solidFill>
                        <a:schemeClr val="lt2"/>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tcPr>
                </a:tc>
              </a:tr>
              <a:tr h="341325">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Revaluation Intercompany</a:t>
                      </a:r>
                      <a:endParaRPr sz="1800" u="none" cap="none" strike="noStrike"/>
                    </a:p>
                  </a:txBody>
                  <a:tcPr marT="91450" marB="91450" marR="140125" marL="140125" anchor="ctr">
                    <a:lnL cap="flat" cmpd="sng" w="12700">
                      <a:solidFill>
                        <a:schemeClr val="dk1"/>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tcPr>
                </a:tc>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Cross-Company Control Accounts</a:t>
                      </a:r>
                      <a:endParaRPr sz="1800" u="none" cap="none" strike="noStrike"/>
                    </a:p>
                  </a:txBody>
                  <a:tcPr marT="91450" marB="91450" marR="140125" marL="140125" anchor="ctr">
                    <a:lnL cap="flat" cmpd="sng" w="12700">
                      <a:solidFill>
                        <a:schemeClr val="lt2"/>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tcPr>
                </a:tc>
              </a:tr>
              <a:tr h="354025">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Revaluation Suppliers </a:t>
                      </a:r>
                      <a:endParaRPr sz="1800" u="none" cap="none" strike="noStrike"/>
                    </a:p>
                  </a:txBody>
                  <a:tcPr marT="91450" marB="91450" marR="140125" marL="140125" anchor="ctr">
                    <a:lnL cap="flat" cmpd="sng" w="12700">
                      <a:solidFill>
                        <a:schemeClr val="dk1"/>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tcPr>
                </a:tc>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Supplier Control Account</a:t>
                      </a:r>
                      <a:endParaRPr sz="1800" u="none" cap="none" strike="noStrike"/>
                    </a:p>
                  </a:txBody>
                  <a:tcPr marT="91450" marB="91450" marR="140125" marL="140125" anchor="ctr">
                    <a:lnL cap="flat" cmpd="sng" w="12700">
                      <a:solidFill>
                        <a:schemeClr val="lt2"/>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tcPr>
                </a:tc>
              </a:tr>
              <a:tr h="425450">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Revaluation Supplier Payments</a:t>
                      </a:r>
                      <a:endParaRPr sz="1800" u="none" cap="none" strike="noStrike"/>
                    </a:p>
                  </a:txBody>
                  <a:tcPr marT="91450" marB="91450" marR="140125" marL="140125" anchor="ctr">
                    <a:lnL cap="flat" cmpd="sng" w="12700">
                      <a:solidFill>
                        <a:schemeClr val="dk1"/>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tcPr>
                </a:tc>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Supplier Payment Account</a:t>
                      </a:r>
                      <a:endParaRPr sz="1800" u="none" cap="none" strike="noStrike"/>
                    </a:p>
                  </a:txBody>
                  <a:tcPr marT="91450" marB="91450" marR="140125" marL="140125" anchor="ctr">
                    <a:lnL cap="flat" cmpd="sng" w="12700">
                      <a:solidFill>
                        <a:schemeClr val="lt2"/>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tcPr>
                </a:tc>
              </a:tr>
              <a:tr h="310925">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Revaluation Tax</a:t>
                      </a:r>
                      <a:endParaRPr sz="1800" u="none" cap="none" strike="noStrike"/>
                    </a:p>
                  </a:txBody>
                  <a:tcPr marT="91450" marB="91450" marR="140125" marL="140125" anchor="ctr">
                    <a:lnL cap="flat" cmpd="sng" w="12700">
                      <a:solidFill>
                        <a:schemeClr val="dk1"/>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60000"/>
                        </a:lnSpc>
                        <a:spcBef>
                          <a:spcPts val="0"/>
                        </a:spcBef>
                        <a:spcAft>
                          <a:spcPts val="0"/>
                        </a:spcAft>
                        <a:buClr>
                          <a:srgbClr val="890C4C"/>
                        </a:buClr>
                        <a:buSzPts val="1400"/>
                        <a:buFont typeface="Arimo"/>
                        <a:buNone/>
                      </a:pPr>
                      <a:r>
                        <a:rPr b="0" i="0" lang="en-US" sz="1400" u="none" cap="none" strike="noStrike">
                          <a:solidFill>
                            <a:schemeClr val="dk1"/>
                          </a:solidFill>
                          <a:latin typeface="Century Gothic"/>
                          <a:ea typeface="Century Gothic"/>
                          <a:cs typeface="Century Gothic"/>
                          <a:sym typeface="Century Gothic"/>
                        </a:rPr>
                        <a:t>Tax Account</a:t>
                      </a:r>
                      <a:endParaRPr sz="1800" u="none" cap="none" strike="noStrike"/>
                    </a:p>
                  </a:txBody>
                  <a:tcPr marT="91450" marB="91450" marR="140125" marL="140125" anchor="ctr">
                    <a:lnL cap="flat" cmpd="sng" w="12700">
                      <a:solidFill>
                        <a:schemeClr val="lt2"/>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Tree>
  </p:cSld>
  <p:clrMapOvr>
    <a:masterClrMapping/>
  </p:clrMapOvr>
  <mc:AlternateContent>
    <mc:Choice Requires="p14">
      <p:transition p14:dur="25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12" name="Google Shape;412;p4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Multiple revaluation runs by period</a:t>
            </a:r>
            <a:endParaRPr/>
          </a:p>
          <a:p>
            <a:pPr indent="-342900" lvl="0" marL="342900" rtl="0" algn="l">
              <a:lnSpc>
                <a:spcPct val="100000"/>
              </a:lnSpc>
              <a:spcBef>
                <a:spcPts val="1680"/>
              </a:spcBef>
              <a:spcAft>
                <a:spcPts val="0"/>
              </a:spcAft>
              <a:buSzPts val="2800"/>
              <a:buChar char="•"/>
            </a:pPr>
            <a:r>
              <a:rPr lang="en-US"/>
              <a:t>System reverses existing revaluation postings</a:t>
            </a:r>
            <a:endParaRPr/>
          </a:p>
          <a:p>
            <a:pPr indent="-342900" lvl="0" marL="342900" rtl="0" algn="l">
              <a:lnSpc>
                <a:spcPct val="100000"/>
              </a:lnSpc>
              <a:spcBef>
                <a:spcPts val="1680"/>
              </a:spcBef>
              <a:spcAft>
                <a:spcPts val="0"/>
              </a:spcAft>
              <a:buSzPts val="2800"/>
              <a:buChar char="•"/>
            </a:pPr>
            <a:r>
              <a:rPr lang="en-US"/>
              <a:t>No revaluation postings in correction periods</a:t>
            </a:r>
            <a:endParaRPr/>
          </a:p>
          <a:p>
            <a:pPr indent="-342900" lvl="0" marL="342900" rtl="0" algn="l">
              <a:lnSpc>
                <a:spcPct val="100000"/>
              </a:lnSpc>
              <a:spcBef>
                <a:spcPts val="1680"/>
              </a:spcBef>
              <a:spcAft>
                <a:spcPts val="0"/>
              </a:spcAft>
              <a:buSzPts val="2800"/>
              <a:buChar char="•"/>
            </a:pPr>
            <a:r>
              <a:rPr lang="en-US"/>
              <a:t>Choose up to three source layers from which to revalue</a:t>
            </a:r>
            <a:endParaRPr/>
          </a:p>
          <a:p>
            <a:pPr indent="-342900" lvl="0" marL="342900" rtl="0" algn="l">
              <a:lnSpc>
                <a:spcPct val="100000"/>
              </a:lnSpc>
              <a:spcBef>
                <a:spcPts val="1680"/>
              </a:spcBef>
              <a:spcAft>
                <a:spcPts val="0"/>
              </a:spcAft>
              <a:buSzPts val="2800"/>
              <a:buChar char="•"/>
            </a:pPr>
            <a:r>
              <a:rPr lang="en-US"/>
              <a:t>Subsequent revaluation with same target layer as previous revaluation for same GL period must use same source layers</a:t>
            </a:r>
            <a:endParaRPr/>
          </a:p>
          <a:p>
            <a:pPr indent="-109538" lvl="0" marL="287338" rtl="0" algn="l">
              <a:lnSpc>
                <a:spcPct val="100000"/>
              </a:lnSpc>
              <a:spcBef>
                <a:spcPts val="0"/>
              </a:spcBef>
              <a:spcAft>
                <a:spcPts val="0"/>
              </a:spcAft>
              <a:buSzPts val="2800"/>
              <a:buNone/>
            </a:pPr>
            <a:r>
              <a:t/>
            </a:r>
            <a:endParaRPr/>
          </a:p>
        </p:txBody>
      </p:sp>
      <p:sp>
        <p:nvSpPr>
          <p:cNvPr id="413" name="Google Shape;413;p4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414" name="Google Shape;414;p4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GL Periods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4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21" name="Google Shape;421;p4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0000"/>
              </a:lnSpc>
              <a:spcBef>
                <a:spcPts val="0"/>
              </a:spcBef>
              <a:spcAft>
                <a:spcPts val="0"/>
              </a:spcAft>
              <a:buSzPts val="2800"/>
              <a:buChar char="•"/>
            </a:pPr>
            <a:r>
              <a:rPr lang="en-US"/>
              <a:t>Simulate</a:t>
            </a:r>
            <a:endParaRPr/>
          </a:p>
          <a:p>
            <a:pPr indent="-342900" lvl="0" marL="342900" rtl="0" algn="l">
              <a:lnSpc>
                <a:spcPct val="90000"/>
              </a:lnSpc>
              <a:spcBef>
                <a:spcPts val="1200"/>
              </a:spcBef>
              <a:spcAft>
                <a:spcPts val="0"/>
              </a:spcAft>
              <a:buSzPts val="2800"/>
              <a:buChar char="•"/>
            </a:pPr>
            <a:r>
              <a:rPr lang="en-US"/>
              <a:t>Post </a:t>
            </a:r>
            <a:endParaRPr/>
          </a:p>
          <a:p>
            <a:pPr indent="-109538" lvl="0" marL="287338" rtl="0" algn="l">
              <a:lnSpc>
                <a:spcPct val="100000"/>
              </a:lnSpc>
              <a:spcBef>
                <a:spcPts val="0"/>
              </a:spcBef>
              <a:spcAft>
                <a:spcPts val="0"/>
              </a:spcAft>
              <a:buSzPts val="2800"/>
              <a:buNone/>
            </a:pPr>
            <a:r>
              <a:t/>
            </a:r>
            <a:endParaRPr/>
          </a:p>
        </p:txBody>
      </p:sp>
      <p:sp>
        <p:nvSpPr>
          <p:cNvPr id="422" name="Google Shape;422;p4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423" name="Google Shape;423;p4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Currency Revaluation Activities</a:t>
            </a:r>
            <a:endParaRPr/>
          </a:p>
        </p:txBody>
      </p:sp>
      <p:pic>
        <p:nvPicPr>
          <p:cNvPr id="424" name="Google Shape;424;p49"/>
          <p:cNvPicPr preferRelativeResize="0"/>
          <p:nvPr/>
        </p:nvPicPr>
        <p:blipFill rotWithShape="1">
          <a:blip r:embed="rId4">
            <a:alphaModFix/>
          </a:blip>
          <a:srcRect b="0" l="0" r="0" t="0"/>
          <a:stretch/>
        </p:blipFill>
        <p:spPr>
          <a:xfrm>
            <a:off x="205850" y="2890625"/>
            <a:ext cx="11818398" cy="31519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5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31" name="Google Shape;431;p5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432" name="Google Shape;432;p5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Simulating a Revaluation</a:t>
            </a:r>
            <a:endParaRPr/>
          </a:p>
        </p:txBody>
      </p:sp>
      <p:pic>
        <p:nvPicPr>
          <p:cNvPr id="433" name="Google Shape;433;p50"/>
          <p:cNvPicPr preferRelativeResize="0"/>
          <p:nvPr/>
        </p:nvPicPr>
        <p:blipFill>
          <a:blip r:embed="rId3">
            <a:alphaModFix/>
          </a:blip>
          <a:stretch>
            <a:fillRect/>
          </a:stretch>
        </p:blipFill>
        <p:spPr>
          <a:xfrm>
            <a:off x="609600" y="1290544"/>
            <a:ext cx="10602247" cy="5095014"/>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5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40" name="Google Shape;440;p5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100000"/>
              </a:lnSpc>
              <a:spcBef>
                <a:spcPts val="0"/>
              </a:spcBef>
              <a:spcAft>
                <a:spcPts val="0"/>
              </a:spcAft>
              <a:buSzPts val="2800"/>
              <a:buChar char="•"/>
            </a:pPr>
            <a:r>
              <a:rPr lang="en-US"/>
              <a:t>Select the relevant revaluation and choose Actions &gt; Post</a:t>
            </a:r>
            <a:endParaRPr/>
          </a:p>
          <a:p>
            <a:pPr indent="-109538" lvl="0" marL="287338" rtl="0" algn="l">
              <a:lnSpc>
                <a:spcPct val="100000"/>
              </a:lnSpc>
              <a:spcBef>
                <a:spcPts val="600"/>
              </a:spcBef>
              <a:spcAft>
                <a:spcPts val="0"/>
              </a:spcAft>
              <a:buSzPts val="2800"/>
              <a:buNone/>
            </a:pPr>
            <a:r>
              <a:t/>
            </a:r>
            <a:endParaRPr/>
          </a:p>
        </p:txBody>
      </p:sp>
      <p:sp>
        <p:nvSpPr>
          <p:cNvPr id="441" name="Google Shape;441;p5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442" name="Google Shape;442;p5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Posting a Revaluation</a:t>
            </a:r>
            <a:endParaRPr/>
          </a:p>
        </p:txBody>
      </p:sp>
      <p:pic>
        <p:nvPicPr>
          <p:cNvPr id="443" name="Google Shape;443;p51"/>
          <p:cNvPicPr preferRelativeResize="0"/>
          <p:nvPr/>
        </p:nvPicPr>
        <p:blipFill rotWithShape="1">
          <a:blip r:embed="rId3">
            <a:alphaModFix/>
          </a:blip>
          <a:srcRect b="0" l="0" r="0" t="0"/>
          <a:stretch/>
        </p:blipFill>
        <p:spPr>
          <a:xfrm>
            <a:off x="254000" y="1982100"/>
            <a:ext cx="11417298" cy="4495800"/>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Concepts</a:t>
            </a:r>
            <a:endParaRPr/>
          </a:p>
          <a:p>
            <a:pPr indent="-342900" lvl="0" marL="342900" rtl="0" algn="l">
              <a:lnSpc>
                <a:spcPct val="100000"/>
              </a:lnSpc>
              <a:spcBef>
                <a:spcPts val="560"/>
              </a:spcBef>
              <a:spcAft>
                <a:spcPts val="0"/>
              </a:spcAft>
              <a:buSzPts val="2800"/>
              <a:buChar char="•"/>
            </a:pPr>
            <a:r>
              <a:rPr lang="en-US"/>
              <a:t>Setup</a:t>
            </a:r>
            <a:endParaRPr/>
          </a:p>
          <a:p>
            <a:pPr indent="-342900" lvl="0" marL="342900" rtl="0" algn="l">
              <a:lnSpc>
                <a:spcPct val="100000"/>
              </a:lnSpc>
              <a:spcBef>
                <a:spcPts val="560"/>
              </a:spcBef>
              <a:spcAft>
                <a:spcPts val="0"/>
              </a:spcAft>
              <a:buSzPts val="2800"/>
              <a:buChar char="•"/>
            </a:pPr>
            <a:r>
              <a:rPr lang="en-US"/>
              <a:t>Activities</a:t>
            </a:r>
            <a:endParaRPr/>
          </a:p>
          <a:p>
            <a:pPr indent="-342900" lvl="0" marL="342900" rtl="0" algn="l">
              <a:lnSpc>
                <a:spcPct val="100000"/>
              </a:lnSpc>
              <a:spcBef>
                <a:spcPts val="560"/>
              </a:spcBef>
              <a:spcAft>
                <a:spcPts val="0"/>
              </a:spcAft>
              <a:buSzPts val="2800"/>
              <a:buChar char="•"/>
            </a:pPr>
            <a:r>
              <a:rPr lang="en-US"/>
              <a:t>Hands-on exercise</a:t>
            </a:r>
            <a:endParaRPr/>
          </a:p>
          <a:p>
            <a:pPr indent="-109538" lvl="0" marL="287338" rtl="0" algn="l">
              <a:lnSpc>
                <a:spcPct val="100000"/>
              </a:lnSpc>
              <a:spcBef>
                <a:spcPts val="0"/>
              </a:spcBef>
              <a:spcAft>
                <a:spcPts val="0"/>
              </a:spcAft>
              <a:buSzPts val="2800"/>
              <a:buNone/>
            </a:pPr>
            <a:r>
              <a:t/>
            </a:r>
            <a:endParaRPr/>
          </a:p>
        </p:txBody>
      </p:sp>
      <p:sp>
        <p:nvSpPr>
          <p:cNvPr id="267" name="Google Shape;267;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268" name="Google Shape;268;p3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Overview</a:t>
            </a:r>
            <a:endParaRPr/>
          </a:p>
        </p:txBody>
      </p:sp>
      <p:sp>
        <p:nvSpPr>
          <p:cNvPr id="269" name="Google Shape;269;p34"/>
          <p:cNvSpPr txBox="1"/>
          <p:nvPr>
            <p:ph idx="4294967295" type="sldNum"/>
          </p:nvPr>
        </p:nvSpPr>
        <p:spPr>
          <a:xfrm>
            <a:off x="990600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5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449" name="Google Shape;449;p5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450" name="Google Shape;450;p5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and" id="451" name="Google Shape;451;p52"/>
          <p:cNvPicPr preferRelativeResize="0"/>
          <p:nvPr/>
        </p:nvPicPr>
        <p:blipFill rotWithShape="1">
          <a:blip r:embed="rId3">
            <a:alphaModFix/>
          </a:blip>
          <a:srcRect b="0" l="0" r="0" t="0"/>
          <a:stretch/>
        </p:blipFill>
        <p:spPr>
          <a:xfrm>
            <a:off x="470486" y="1662416"/>
            <a:ext cx="9606000" cy="3624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76" name="Google Shape;276;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800"/>
              <a:buChar char="•"/>
            </a:pPr>
            <a:r>
              <a:rPr lang="en-US"/>
              <a:t>Transaction currency (TC)</a:t>
            </a:r>
            <a:endParaRPr/>
          </a:p>
          <a:p>
            <a:pPr indent="-152400" lvl="1" marL="400050" rtl="0" algn="l">
              <a:lnSpc>
                <a:spcPct val="90000"/>
              </a:lnSpc>
              <a:spcBef>
                <a:spcPts val="480"/>
              </a:spcBef>
              <a:spcAft>
                <a:spcPts val="0"/>
              </a:spcAft>
              <a:buSzPts val="2400"/>
              <a:buChar char="-"/>
            </a:pPr>
            <a:r>
              <a:rPr lang="en-US"/>
              <a:t> Functional currency of the recorded transaction</a:t>
            </a:r>
            <a:endParaRPr/>
          </a:p>
          <a:p>
            <a:pPr indent="0" lvl="0" marL="0" rtl="0" algn="l">
              <a:lnSpc>
                <a:spcPct val="90000"/>
              </a:lnSpc>
              <a:spcBef>
                <a:spcPts val="560"/>
              </a:spcBef>
              <a:spcAft>
                <a:spcPts val="0"/>
              </a:spcAft>
              <a:buSzPts val="2800"/>
              <a:buNone/>
            </a:pPr>
            <a:r>
              <a:t/>
            </a:r>
            <a:endParaRPr/>
          </a:p>
          <a:p>
            <a:pPr indent="0" lvl="0" marL="0" rtl="0" algn="l">
              <a:lnSpc>
                <a:spcPct val="90000"/>
              </a:lnSpc>
              <a:spcBef>
                <a:spcPts val="560"/>
              </a:spcBef>
              <a:spcAft>
                <a:spcPts val="0"/>
              </a:spcAft>
              <a:buSzPts val="2800"/>
              <a:buChar char="•"/>
            </a:pPr>
            <a:r>
              <a:rPr lang="en-US"/>
              <a:t> Base currency (BC)</a:t>
            </a:r>
            <a:endParaRPr/>
          </a:p>
          <a:p>
            <a:pPr indent="-176212" lvl="1" marL="576263" rtl="0" algn="l">
              <a:lnSpc>
                <a:spcPct val="90000"/>
              </a:lnSpc>
              <a:spcBef>
                <a:spcPts val="480"/>
              </a:spcBef>
              <a:spcAft>
                <a:spcPts val="0"/>
              </a:spcAft>
              <a:buSzPts val="2400"/>
              <a:buChar char="-"/>
            </a:pPr>
            <a:r>
              <a:rPr lang="en-US"/>
              <a:t>Functional currency of the entity in which the transaction is recorded</a:t>
            </a:r>
            <a:endParaRPr/>
          </a:p>
          <a:p>
            <a:pPr indent="0" lvl="0" marL="0" rtl="0" algn="l">
              <a:lnSpc>
                <a:spcPct val="90000"/>
              </a:lnSpc>
              <a:spcBef>
                <a:spcPts val="560"/>
              </a:spcBef>
              <a:spcAft>
                <a:spcPts val="0"/>
              </a:spcAft>
              <a:buSzPts val="2800"/>
              <a:buNone/>
            </a:pPr>
            <a:r>
              <a:t/>
            </a:r>
            <a:endParaRPr/>
          </a:p>
          <a:p>
            <a:pPr indent="0" lvl="0" marL="0" rtl="0" algn="l">
              <a:lnSpc>
                <a:spcPct val="90000"/>
              </a:lnSpc>
              <a:spcBef>
                <a:spcPts val="560"/>
              </a:spcBef>
              <a:spcAft>
                <a:spcPts val="0"/>
              </a:spcAft>
              <a:buSzPts val="2800"/>
              <a:buChar char="•"/>
            </a:pPr>
            <a:r>
              <a:rPr lang="en-US"/>
              <a:t> Statutory currency (SC)</a:t>
            </a:r>
            <a:endParaRPr/>
          </a:p>
          <a:p>
            <a:pPr indent="-176212" lvl="1" marL="576263" rtl="0" algn="l">
              <a:lnSpc>
                <a:spcPct val="90000"/>
              </a:lnSpc>
              <a:spcBef>
                <a:spcPts val="480"/>
              </a:spcBef>
              <a:spcAft>
                <a:spcPts val="0"/>
              </a:spcAft>
              <a:buSzPts val="2400"/>
              <a:buChar char="-"/>
            </a:pPr>
            <a:r>
              <a:rPr lang="en-US"/>
              <a:t>Statutory currency of the domain, used for reporting purposes</a:t>
            </a:r>
            <a:endParaRPr/>
          </a:p>
          <a:p>
            <a:pPr indent="-109538" lvl="0" marL="287338" rtl="0" algn="l">
              <a:lnSpc>
                <a:spcPct val="100000"/>
              </a:lnSpc>
              <a:spcBef>
                <a:spcPts val="0"/>
              </a:spcBef>
              <a:spcAft>
                <a:spcPts val="0"/>
              </a:spcAft>
              <a:buSzPts val="2800"/>
              <a:buNone/>
            </a:pPr>
            <a:r>
              <a:t/>
            </a:r>
            <a:endParaRPr/>
          </a:p>
        </p:txBody>
      </p:sp>
      <p:sp>
        <p:nvSpPr>
          <p:cNvPr id="277" name="Google Shape;277;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278" name="Google Shape;278;p3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Currency Revaluation Concepts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400"/>
              <a:t>Record transactions in TC or BC</a:t>
            </a:r>
            <a:endParaRPr/>
          </a:p>
          <a:p>
            <a:pPr indent="-342900" lvl="0" marL="342900" rtl="0" algn="l">
              <a:lnSpc>
                <a:spcPct val="100000"/>
              </a:lnSpc>
              <a:spcBef>
                <a:spcPts val="1800"/>
              </a:spcBef>
              <a:spcAft>
                <a:spcPts val="0"/>
              </a:spcAft>
              <a:buSzPts val="2800"/>
              <a:buChar char="•"/>
            </a:pPr>
            <a:r>
              <a:rPr lang="en-US" sz="2400"/>
              <a:t>TC-to-BC conversion</a:t>
            </a:r>
            <a:endParaRPr/>
          </a:p>
          <a:p>
            <a:pPr indent="-285750" lvl="1" marL="742950" rtl="0" algn="l">
              <a:lnSpc>
                <a:spcPct val="100000"/>
              </a:lnSpc>
              <a:spcBef>
                <a:spcPts val="480"/>
              </a:spcBef>
              <a:spcAft>
                <a:spcPts val="0"/>
              </a:spcAft>
              <a:buSzPts val="2400"/>
              <a:buChar char="-"/>
            </a:pPr>
            <a:r>
              <a:rPr lang="en-US" sz="2000"/>
              <a:t>TC BC exchange rate can be overruled by user</a:t>
            </a:r>
            <a:endParaRPr/>
          </a:p>
          <a:p>
            <a:pPr indent="-342900" lvl="0" marL="342900" rtl="0" algn="l">
              <a:lnSpc>
                <a:spcPct val="100000"/>
              </a:lnSpc>
              <a:spcBef>
                <a:spcPts val="1800"/>
              </a:spcBef>
              <a:spcAft>
                <a:spcPts val="0"/>
              </a:spcAft>
              <a:buSzPts val="2800"/>
              <a:buChar char="•"/>
            </a:pPr>
            <a:r>
              <a:rPr lang="en-US" sz="2400"/>
              <a:t>TC-to-SC conversion</a:t>
            </a:r>
            <a:endParaRPr/>
          </a:p>
          <a:p>
            <a:pPr indent="-285750" lvl="1" marL="742950" rtl="0" algn="l">
              <a:lnSpc>
                <a:spcPct val="100000"/>
              </a:lnSpc>
              <a:spcBef>
                <a:spcPts val="480"/>
              </a:spcBef>
              <a:spcAft>
                <a:spcPts val="0"/>
              </a:spcAft>
              <a:buSzPts val="2400"/>
              <a:buChar char="-"/>
            </a:pPr>
            <a:r>
              <a:rPr lang="en-US" sz="2000"/>
              <a:t>TC SC exchange rate can only be overruled by a user in a manual journal entry</a:t>
            </a:r>
            <a:endParaRPr/>
          </a:p>
          <a:p>
            <a:pPr indent="-342900" lvl="0" marL="342900" rtl="0" algn="l">
              <a:lnSpc>
                <a:spcPct val="100000"/>
              </a:lnSpc>
              <a:spcBef>
                <a:spcPts val="1800"/>
              </a:spcBef>
              <a:spcAft>
                <a:spcPts val="0"/>
              </a:spcAft>
              <a:buSzPts val="2800"/>
              <a:buChar char="•"/>
            </a:pPr>
            <a:r>
              <a:rPr lang="en-US" sz="2400"/>
              <a:t>All amounts stored in database</a:t>
            </a:r>
            <a:endParaRPr/>
          </a:p>
          <a:p>
            <a:pPr indent="-285750" lvl="1" marL="742950" rtl="0" algn="l">
              <a:lnSpc>
                <a:spcPct val="100000"/>
              </a:lnSpc>
              <a:spcBef>
                <a:spcPts val="480"/>
              </a:spcBef>
              <a:spcAft>
                <a:spcPts val="0"/>
              </a:spcAft>
              <a:buSzPts val="2400"/>
              <a:buChar char="-"/>
            </a:pPr>
            <a:r>
              <a:rPr lang="en-US" sz="2000"/>
              <a:t>TC (if applicable), BC and SC amounts</a:t>
            </a:r>
            <a:endParaRPr/>
          </a:p>
          <a:p>
            <a:pPr indent="-342900" lvl="0" marL="342900" rtl="0" algn="l">
              <a:lnSpc>
                <a:spcPct val="100000"/>
              </a:lnSpc>
              <a:spcBef>
                <a:spcPts val="1800"/>
              </a:spcBef>
              <a:spcAft>
                <a:spcPts val="0"/>
              </a:spcAft>
              <a:buSzPts val="2800"/>
              <a:buChar char="•"/>
            </a:pPr>
            <a:r>
              <a:rPr lang="en-US" sz="2400"/>
              <a:t>All transactions can be displayed in TC, BC, SC</a:t>
            </a:r>
            <a:endParaRPr/>
          </a:p>
          <a:p>
            <a:pPr indent="-109538" lvl="0" marL="287338" rtl="0" algn="l">
              <a:lnSpc>
                <a:spcPct val="100000"/>
              </a:lnSpc>
              <a:spcBef>
                <a:spcPts val="0"/>
              </a:spcBef>
              <a:spcAft>
                <a:spcPts val="0"/>
              </a:spcAft>
              <a:buSzPts val="2800"/>
              <a:buNone/>
            </a:pPr>
            <a:r>
              <a:t/>
            </a:r>
            <a:endParaRPr/>
          </a:p>
        </p:txBody>
      </p:sp>
      <p:sp>
        <p:nvSpPr>
          <p:cNvPr id="284" name="Google Shape;284;p3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285" name="Google Shape;285;p3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2800"/>
              <a:buFont typeface="Century Gothic"/>
              <a:buNone/>
            </a:pPr>
            <a:r>
              <a:rPr lang="en-US"/>
              <a:t>Currency Conversion</a:t>
            </a:r>
            <a:endParaRPr/>
          </a:p>
        </p:txBody>
      </p:sp>
      <p:sp>
        <p:nvSpPr>
          <p:cNvPr id="286" name="Google Shape;286;p36"/>
          <p:cNvSpPr txBox="1"/>
          <p:nvPr>
            <p:ph idx="4294967295" type="sldNum"/>
          </p:nvPr>
        </p:nvSpPr>
        <p:spPr>
          <a:xfrm>
            <a:off x="9931400" y="64998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3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2800"/>
              <a:buFont typeface="Century Gothic"/>
              <a:buNone/>
            </a:pPr>
            <a:r>
              <a:rPr lang="en-US"/>
              <a:t>Currency Exchange Rates</a:t>
            </a:r>
            <a:endParaRPr/>
          </a:p>
        </p:txBody>
      </p:sp>
      <p:sp>
        <p:nvSpPr>
          <p:cNvPr id="292" name="Google Shape;292;p3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293" name="Google Shape;293;p37"/>
          <p:cNvSpPr/>
          <p:nvPr/>
        </p:nvSpPr>
        <p:spPr>
          <a:xfrm>
            <a:off x="1264240" y="2062257"/>
            <a:ext cx="2590800" cy="1057275"/>
          </a:xfrm>
          <a:prstGeom prst="rect">
            <a:avLst/>
          </a:prstGeom>
          <a:solidFill>
            <a:srgbClr val="FFE6B3"/>
          </a:solidFill>
          <a:ln cap="flat" cmpd="sng" w="28575">
            <a:solidFill>
              <a:srgbClr val="6287C6"/>
            </a:solidFill>
            <a:prstDash val="solid"/>
            <a:miter lim="800000"/>
            <a:headEnd len="sm" w="sm" type="none"/>
            <a:tailEnd len="sm" w="sm" type="none"/>
          </a:ln>
          <a:effectLst>
            <a:outerShdw rotWithShape="0" algn="ctr" dir="2700000" dist="71842">
              <a:srgbClr val="BFBFBF"/>
            </a:outerShdw>
          </a:effectLst>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600"/>
              <a:buFont typeface="Tahoma"/>
              <a:buNone/>
            </a:pPr>
            <a:r>
              <a:rPr b="1" i="0" lang="en-US" sz="1600" u="none" cap="none" strike="noStrike">
                <a:solidFill>
                  <a:schemeClr val="dk1"/>
                </a:solidFill>
                <a:latin typeface="Tahoma"/>
                <a:ea typeface="Tahoma"/>
                <a:cs typeface="Tahoma"/>
                <a:sym typeface="Tahoma"/>
              </a:rPr>
              <a:t>Transaction</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600"/>
              <a:buFont typeface="Tahoma"/>
              <a:buNone/>
            </a:pPr>
            <a:r>
              <a:rPr b="1" i="0" lang="en-US" sz="1600" u="none" cap="none" strike="noStrike">
                <a:solidFill>
                  <a:schemeClr val="dk1"/>
                </a:solidFill>
                <a:latin typeface="Tahoma"/>
                <a:ea typeface="Tahoma"/>
                <a:cs typeface="Tahoma"/>
                <a:sym typeface="Tahoma"/>
              </a:rPr>
              <a:t>Currency </a:t>
            </a:r>
            <a:br>
              <a:rPr b="1" i="0" lang="en-US" sz="1600" u="none" cap="none" strike="noStrike">
                <a:solidFill>
                  <a:schemeClr val="dk1"/>
                </a:solidFill>
                <a:latin typeface="Tahoma"/>
                <a:ea typeface="Tahoma"/>
                <a:cs typeface="Tahoma"/>
                <a:sym typeface="Tahoma"/>
              </a:rPr>
            </a:br>
            <a:r>
              <a:rPr b="1" i="0" lang="en-US" sz="1600" u="none" cap="none" strike="noStrike">
                <a:solidFill>
                  <a:schemeClr val="dk1"/>
                </a:solidFill>
                <a:latin typeface="Tahoma"/>
                <a:ea typeface="Tahoma"/>
                <a:cs typeface="Tahoma"/>
                <a:sym typeface="Tahoma"/>
              </a:rPr>
              <a:t>Amount</a:t>
            </a:r>
            <a:endParaRPr b="0" i="0" sz="1800" u="none" cap="none" strike="noStrike">
              <a:solidFill>
                <a:schemeClr val="dk1"/>
              </a:solidFill>
              <a:latin typeface="Century Gothic"/>
              <a:ea typeface="Century Gothic"/>
              <a:cs typeface="Century Gothic"/>
              <a:sym typeface="Century Gothic"/>
            </a:endParaRPr>
          </a:p>
        </p:txBody>
      </p:sp>
      <p:grpSp>
        <p:nvGrpSpPr>
          <p:cNvPr id="294" name="Google Shape;294;p37"/>
          <p:cNvGrpSpPr/>
          <p:nvPr/>
        </p:nvGrpSpPr>
        <p:grpSpPr>
          <a:xfrm>
            <a:off x="4708057" y="2308319"/>
            <a:ext cx="2590800" cy="635000"/>
            <a:chOff x="2109" y="1595"/>
            <a:chExt cx="1224" cy="400"/>
          </a:xfrm>
        </p:grpSpPr>
        <p:sp>
          <p:nvSpPr>
            <p:cNvPr id="295" name="Google Shape;295;p37"/>
            <p:cNvSpPr/>
            <p:nvPr/>
          </p:nvSpPr>
          <p:spPr>
            <a:xfrm>
              <a:off x="2109" y="1595"/>
              <a:ext cx="1224" cy="400"/>
            </a:xfrm>
            <a:prstGeom prst="rect">
              <a:avLst/>
            </a:prstGeom>
            <a:solidFill>
              <a:srgbClr val="C9E4FF"/>
            </a:solidFill>
            <a:ln cap="flat" cmpd="sng" w="28575">
              <a:solidFill>
                <a:srgbClr val="6287C6"/>
              </a:solidFill>
              <a:prstDash val="solid"/>
              <a:miter lim="800000"/>
              <a:headEnd len="sm" w="sm" type="none"/>
              <a:tailEnd len="sm" w="sm" type="none"/>
            </a:ln>
            <a:effectLst>
              <a:outerShdw rotWithShape="0" algn="ctr" dir="2700000" dist="71842">
                <a:srgbClr val="BFBFBF"/>
              </a:outerShdw>
            </a:effectLst>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600"/>
                <a:buFont typeface="Century Gothic"/>
                <a:buNone/>
              </a:pPr>
              <a:r>
                <a:t/>
              </a:r>
              <a:endParaRPr b="1" i="0" sz="1600" u="none" cap="none" strike="noStrike">
                <a:solidFill>
                  <a:schemeClr val="dk1"/>
                </a:solidFill>
                <a:latin typeface="Tahoma"/>
                <a:ea typeface="Tahoma"/>
                <a:cs typeface="Tahoma"/>
                <a:sym typeface="Tahoma"/>
              </a:endParaRPr>
            </a:p>
          </p:txBody>
        </p:sp>
        <p:sp>
          <p:nvSpPr>
            <p:cNvPr id="296" name="Google Shape;296;p37"/>
            <p:cNvSpPr txBox="1"/>
            <p:nvPr/>
          </p:nvSpPr>
          <p:spPr>
            <a:xfrm>
              <a:off x="2201" y="1599"/>
              <a:ext cx="900" cy="300"/>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400"/>
                <a:buFont typeface="Tahoma"/>
                <a:buNone/>
              </a:pPr>
              <a:r>
                <a:rPr b="1" i="0" lang="en-US" sz="1400" u="none" cap="none" strike="noStrike">
                  <a:solidFill>
                    <a:schemeClr val="dk1"/>
                  </a:solidFill>
                  <a:latin typeface="Tahoma"/>
                  <a:ea typeface="Tahoma"/>
                  <a:cs typeface="Tahoma"/>
                  <a:sym typeface="Tahoma"/>
                </a:rPr>
                <a:t>TC</a:t>
              </a:r>
              <a:r>
                <a:rPr b="1" lang="en-US">
                  <a:solidFill>
                    <a:schemeClr val="dk1"/>
                  </a:solidFill>
                  <a:latin typeface="Tahoma"/>
                  <a:ea typeface="Tahoma"/>
                  <a:cs typeface="Tahoma"/>
                  <a:sym typeface="Tahoma"/>
                </a:rPr>
                <a:t>-</a:t>
              </a:r>
              <a:r>
                <a:rPr b="1" i="0" lang="en-US" sz="1400" u="none" cap="none" strike="noStrike">
                  <a:solidFill>
                    <a:schemeClr val="dk1"/>
                  </a:solidFill>
                  <a:latin typeface="Tahoma"/>
                  <a:ea typeface="Tahoma"/>
                  <a:cs typeface="Tahoma"/>
                  <a:sym typeface="Tahoma"/>
                </a:rPr>
                <a:t>to</a:t>
              </a:r>
              <a:r>
                <a:rPr b="1" lang="en-US">
                  <a:solidFill>
                    <a:schemeClr val="dk1"/>
                  </a:solidFill>
                  <a:latin typeface="Tahoma"/>
                  <a:ea typeface="Tahoma"/>
                  <a:cs typeface="Tahoma"/>
                  <a:sym typeface="Tahoma"/>
                </a:rPr>
                <a:t>-</a:t>
              </a:r>
              <a:r>
                <a:rPr b="1" i="0" lang="en-US" sz="1400" u="none" cap="none" strike="noStrike">
                  <a:solidFill>
                    <a:schemeClr val="dk1"/>
                  </a:solidFill>
                  <a:latin typeface="Tahoma"/>
                  <a:ea typeface="Tahoma"/>
                  <a:cs typeface="Tahoma"/>
                  <a:sym typeface="Tahoma"/>
                </a:rPr>
                <a:t>BC Exchange Rate</a:t>
              </a:r>
              <a:endParaRPr b="0" i="0" sz="1800" u="none" cap="none" strike="noStrike">
                <a:solidFill>
                  <a:schemeClr val="dk1"/>
                </a:solidFill>
                <a:latin typeface="Century Gothic"/>
                <a:ea typeface="Century Gothic"/>
                <a:cs typeface="Century Gothic"/>
                <a:sym typeface="Century Gothic"/>
              </a:endParaRPr>
            </a:p>
          </p:txBody>
        </p:sp>
      </p:grpSp>
      <p:grpSp>
        <p:nvGrpSpPr>
          <p:cNvPr id="297" name="Google Shape;297;p37"/>
          <p:cNvGrpSpPr/>
          <p:nvPr/>
        </p:nvGrpSpPr>
        <p:grpSpPr>
          <a:xfrm>
            <a:off x="4710173" y="3946619"/>
            <a:ext cx="2590800" cy="635000"/>
            <a:chOff x="2109" y="1595"/>
            <a:chExt cx="1224" cy="400"/>
          </a:xfrm>
        </p:grpSpPr>
        <p:sp>
          <p:nvSpPr>
            <p:cNvPr id="298" name="Google Shape;298;p37"/>
            <p:cNvSpPr/>
            <p:nvPr/>
          </p:nvSpPr>
          <p:spPr>
            <a:xfrm>
              <a:off x="2109" y="1595"/>
              <a:ext cx="1224" cy="400"/>
            </a:xfrm>
            <a:prstGeom prst="rect">
              <a:avLst/>
            </a:prstGeom>
            <a:solidFill>
              <a:srgbClr val="C9E4FF"/>
            </a:solidFill>
            <a:ln cap="flat" cmpd="sng" w="28575">
              <a:solidFill>
                <a:srgbClr val="6287C6"/>
              </a:solidFill>
              <a:prstDash val="solid"/>
              <a:miter lim="800000"/>
              <a:headEnd len="sm" w="sm" type="none"/>
              <a:tailEnd len="sm" w="sm" type="none"/>
            </a:ln>
            <a:effectLst>
              <a:outerShdw rotWithShape="0" algn="ctr" dir="2700000" dist="71842">
                <a:srgbClr val="BFBFBF"/>
              </a:outerShdw>
            </a:effectLst>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600"/>
                <a:buFont typeface="Century Gothic"/>
                <a:buNone/>
              </a:pPr>
              <a:r>
                <a:t/>
              </a:r>
              <a:endParaRPr b="1" i="0" sz="1600" u="none" cap="none" strike="noStrike">
                <a:solidFill>
                  <a:schemeClr val="dk1"/>
                </a:solidFill>
                <a:latin typeface="Tahoma"/>
                <a:ea typeface="Tahoma"/>
                <a:cs typeface="Tahoma"/>
                <a:sym typeface="Tahoma"/>
              </a:endParaRPr>
            </a:p>
          </p:txBody>
        </p:sp>
        <p:sp>
          <p:nvSpPr>
            <p:cNvPr id="299" name="Google Shape;299;p37"/>
            <p:cNvSpPr txBox="1"/>
            <p:nvPr/>
          </p:nvSpPr>
          <p:spPr>
            <a:xfrm>
              <a:off x="2201" y="1599"/>
              <a:ext cx="900" cy="300"/>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400"/>
                <a:buFont typeface="Tahoma"/>
                <a:buNone/>
              </a:pPr>
              <a:r>
                <a:rPr b="1" i="0" lang="en-US" sz="1400" u="none" cap="none" strike="noStrike">
                  <a:solidFill>
                    <a:schemeClr val="dk1"/>
                  </a:solidFill>
                  <a:latin typeface="Tahoma"/>
                  <a:ea typeface="Tahoma"/>
                  <a:cs typeface="Tahoma"/>
                  <a:sym typeface="Tahoma"/>
                </a:rPr>
                <a:t>TC</a:t>
              </a:r>
              <a:r>
                <a:rPr b="1" lang="en-US">
                  <a:solidFill>
                    <a:schemeClr val="dk1"/>
                  </a:solidFill>
                  <a:latin typeface="Tahoma"/>
                  <a:ea typeface="Tahoma"/>
                  <a:cs typeface="Tahoma"/>
                  <a:sym typeface="Tahoma"/>
                </a:rPr>
                <a:t>-</a:t>
              </a:r>
              <a:r>
                <a:rPr b="1" i="0" lang="en-US" sz="1400" u="none" cap="none" strike="noStrike">
                  <a:solidFill>
                    <a:schemeClr val="dk1"/>
                  </a:solidFill>
                  <a:latin typeface="Tahoma"/>
                  <a:ea typeface="Tahoma"/>
                  <a:cs typeface="Tahoma"/>
                  <a:sym typeface="Tahoma"/>
                </a:rPr>
                <a:t>to</a:t>
              </a:r>
              <a:r>
                <a:rPr b="1" lang="en-US">
                  <a:solidFill>
                    <a:schemeClr val="dk1"/>
                  </a:solidFill>
                  <a:latin typeface="Tahoma"/>
                  <a:ea typeface="Tahoma"/>
                  <a:cs typeface="Tahoma"/>
                  <a:sym typeface="Tahoma"/>
                </a:rPr>
                <a:t>-</a:t>
              </a:r>
              <a:r>
                <a:rPr b="1" i="0" lang="en-US" sz="1400" u="none" cap="none" strike="noStrike">
                  <a:solidFill>
                    <a:schemeClr val="dk1"/>
                  </a:solidFill>
                  <a:latin typeface="Tahoma"/>
                  <a:ea typeface="Tahoma"/>
                  <a:cs typeface="Tahoma"/>
                  <a:sym typeface="Tahoma"/>
                </a:rPr>
                <a:t>SC Exchange Rate</a:t>
              </a:r>
              <a:endParaRPr b="0" i="0" sz="1800" u="none" cap="none" strike="noStrike">
                <a:solidFill>
                  <a:schemeClr val="dk1"/>
                </a:solidFill>
                <a:latin typeface="Century Gothic"/>
                <a:ea typeface="Century Gothic"/>
                <a:cs typeface="Century Gothic"/>
                <a:sym typeface="Century Gothic"/>
              </a:endParaRPr>
            </a:p>
          </p:txBody>
        </p:sp>
      </p:grpSp>
      <p:sp>
        <p:nvSpPr>
          <p:cNvPr id="300" name="Google Shape;300;p37"/>
          <p:cNvSpPr/>
          <p:nvPr/>
        </p:nvSpPr>
        <p:spPr>
          <a:xfrm>
            <a:off x="8291573" y="2062257"/>
            <a:ext cx="2590800" cy="1057275"/>
          </a:xfrm>
          <a:prstGeom prst="rect">
            <a:avLst/>
          </a:prstGeom>
          <a:solidFill>
            <a:srgbClr val="FFE6B3"/>
          </a:solidFill>
          <a:ln cap="flat" cmpd="sng" w="28575">
            <a:solidFill>
              <a:srgbClr val="6287C6"/>
            </a:solidFill>
            <a:prstDash val="solid"/>
            <a:miter lim="800000"/>
            <a:headEnd len="sm" w="sm" type="none"/>
            <a:tailEnd len="sm" w="sm" type="none"/>
          </a:ln>
          <a:effectLst>
            <a:outerShdw rotWithShape="0" algn="ctr" dir="2700000" dist="71842">
              <a:srgbClr val="BFBFBF"/>
            </a:outerShdw>
          </a:effectLst>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600"/>
              <a:buFont typeface="Tahoma"/>
              <a:buNone/>
            </a:pPr>
            <a:r>
              <a:rPr b="1" i="0" lang="en-US" sz="1600" u="none" cap="none" strike="noStrike">
                <a:solidFill>
                  <a:schemeClr val="dk1"/>
                </a:solidFill>
                <a:latin typeface="Tahoma"/>
                <a:ea typeface="Tahoma"/>
                <a:cs typeface="Tahoma"/>
                <a:sym typeface="Tahoma"/>
              </a:rPr>
              <a:t>Base</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600"/>
              <a:buFont typeface="Tahoma"/>
              <a:buNone/>
            </a:pPr>
            <a:r>
              <a:rPr b="1" i="0" lang="en-US" sz="1600" u="none" cap="none" strike="noStrike">
                <a:solidFill>
                  <a:schemeClr val="dk1"/>
                </a:solidFill>
                <a:latin typeface="Tahoma"/>
                <a:ea typeface="Tahoma"/>
                <a:cs typeface="Tahoma"/>
                <a:sym typeface="Tahoma"/>
              </a:rPr>
              <a:t>Currency </a:t>
            </a:r>
            <a:br>
              <a:rPr b="1" i="0" lang="en-US" sz="1600" u="none" cap="none" strike="noStrike">
                <a:solidFill>
                  <a:schemeClr val="dk1"/>
                </a:solidFill>
                <a:latin typeface="Tahoma"/>
                <a:ea typeface="Tahoma"/>
                <a:cs typeface="Tahoma"/>
                <a:sym typeface="Tahoma"/>
              </a:rPr>
            </a:br>
            <a:r>
              <a:rPr b="1" i="0" lang="en-US" sz="1600" u="none" cap="none" strike="noStrike">
                <a:solidFill>
                  <a:schemeClr val="dk1"/>
                </a:solidFill>
                <a:latin typeface="Tahoma"/>
                <a:ea typeface="Tahoma"/>
                <a:cs typeface="Tahoma"/>
                <a:sym typeface="Tahoma"/>
              </a:rPr>
              <a:t>Amount</a:t>
            </a:r>
            <a:endParaRPr b="0" i="0" sz="1800" u="none" cap="none" strike="noStrike">
              <a:solidFill>
                <a:schemeClr val="dk1"/>
              </a:solidFill>
              <a:latin typeface="Century Gothic"/>
              <a:ea typeface="Century Gothic"/>
              <a:cs typeface="Century Gothic"/>
              <a:sym typeface="Century Gothic"/>
            </a:endParaRPr>
          </a:p>
        </p:txBody>
      </p:sp>
      <p:sp>
        <p:nvSpPr>
          <p:cNvPr id="301" name="Google Shape;301;p37"/>
          <p:cNvSpPr/>
          <p:nvPr/>
        </p:nvSpPr>
        <p:spPr>
          <a:xfrm>
            <a:off x="8331791" y="3770407"/>
            <a:ext cx="2590800" cy="1057275"/>
          </a:xfrm>
          <a:prstGeom prst="rect">
            <a:avLst/>
          </a:prstGeom>
          <a:solidFill>
            <a:srgbClr val="FFE6B3"/>
          </a:solidFill>
          <a:ln cap="flat" cmpd="sng" w="28575">
            <a:solidFill>
              <a:srgbClr val="6287C6"/>
            </a:solidFill>
            <a:prstDash val="solid"/>
            <a:miter lim="800000"/>
            <a:headEnd len="sm" w="sm" type="none"/>
            <a:tailEnd len="sm" w="sm" type="none"/>
          </a:ln>
          <a:effectLst>
            <a:outerShdw rotWithShape="0" algn="ctr" dir="2700000" dist="71842">
              <a:srgbClr val="BFBFBF"/>
            </a:outerShdw>
          </a:effectLst>
        </p:spPr>
        <p:txBody>
          <a:bodyPr anchorCtr="1" anchor="ctr" bIns="228600" lIns="228600" spcFirstLastPara="1" rIns="228600" wrap="square" tIns="228600">
            <a:noAutofit/>
          </a:bodyPr>
          <a:lstStyle/>
          <a:p>
            <a:pPr indent="0" lvl="0" marL="0" marR="0" rtl="0" algn="ctr">
              <a:spcBef>
                <a:spcPts val="0"/>
              </a:spcBef>
              <a:spcAft>
                <a:spcPts val="0"/>
              </a:spcAft>
              <a:buClr>
                <a:schemeClr val="dk1"/>
              </a:buClr>
              <a:buSzPts val="1600"/>
              <a:buFont typeface="Tahoma"/>
              <a:buNone/>
            </a:pPr>
            <a:r>
              <a:rPr b="1" i="0" lang="en-US" sz="1600" u="none" cap="none" strike="noStrike">
                <a:solidFill>
                  <a:schemeClr val="dk1"/>
                </a:solidFill>
                <a:latin typeface="Tahoma"/>
                <a:ea typeface="Tahoma"/>
                <a:cs typeface="Tahoma"/>
                <a:sym typeface="Tahoma"/>
              </a:rPr>
              <a:t>Statutory</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600"/>
              <a:buFont typeface="Tahoma"/>
              <a:buNone/>
            </a:pPr>
            <a:r>
              <a:rPr b="1" i="0" lang="en-US" sz="1600" u="none" cap="none" strike="noStrike">
                <a:solidFill>
                  <a:schemeClr val="dk1"/>
                </a:solidFill>
                <a:latin typeface="Tahoma"/>
                <a:ea typeface="Tahoma"/>
                <a:cs typeface="Tahoma"/>
                <a:sym typeface="Tahoma"/>
              </a:rPr>
              <a:t>Currency </a:t>
            </a:r>
            <a:br>
              <a:rPr b="1" i="0" lang="en-US" sz="1600" u="none" cap="none" strike="noStrike">
                <a:solidFill>
                  <a:schemeClr val="dk1"/>
                </a:solidFill>
                <a:latin typeface="Tahoma"/>
                <a:ea typeface="Tahoma"/>
                <a:cs typeface="Tahoma"/>
                <a:sym typeface="Tahoma"/>
              </a:rPr>
            </a:br>
            <a:r>
              <a:rPr b="1" i="0" lang="en-US" sz="1600" u="none" cap="none" strike="noStrike">
                <a:solidFill>
                  <a:schemeClr val="dk1"/>
                </a:solidFill>
                <a:latin typeface="Tahoma"/>
                <a:ea typeface="Tahoma"/>
                <a:cs typeface="Tahoma"/>
                <a:sym typeface="Tahoma"/>
              </a:rPr>
              <a:t>Amount</a:t>
            </a:r>
            <a:endParaRPr b="0" i="0" sz="1800" u="none" cap="none" strike="noStrike">
              <a:solidFill>
                <a:schemeClr val="dk1"/>
              </a:solidFill>
              <a:latin typeface="Century Gothic"/>
              <a:ea typeface="Century Gothic"/>
              <a:cs typeface="Century Gothic"/>
              <a:sym typeface="Century Gothic"/>
            </a:endParaRPr>
          </a:p>
        </p:txBody>
      </p:sp>
      <p:cxnSp>
        <p:nvCxnSpPr>
          <p:cNvPr id="302" name="Google Shape;302;p37"/>
          <p:cNvCxnSpPr/>
          <p:nvPr/>
        </p:nvCxnSpPr>
        <p:spPr>
          <a:xfrm>
            <a:off x="3865624" y="2627406"/>
            <a:ext cx="838200" cy="0"/>
          </a:xfrm>
          <a:prstGeom prst="straightConnector1">
            <a:avLst/>
          </a:prstGeom>
          <a:noFill/>
          <a:ln cap="flat" cmpd="sng" w="28575">
            <a:solidFill>
              <a:srgbClr val="4F4F4F"/>
            </a:solidFill>
            <a:prstDash val="solid"/>
            <a:round/>
            <a:headEnd len="sm" w="sm" type="none"/>
            <a:tailEnd len="med" w="med" type="stealth"/>
          </a:ln>
        </p:spPr>
      </p:cxnSp>
      <p:cxnSp>
        <p:nvCxnSpPr>
          <p:cNvPr id="303" name="Google Shape;303;p37"/>
          <p:cNvCxnSpPr/>
          <p:nvPr/>
        </p:nvCxnSpPr>
        <p:spPr>
          <a:xfrm>
            <a:off x="7305207" y="2616294"/>
            <a:ext cx="982133" cy="0"/>
          </a:xfrm>
          <a:prstGeom prst="straightConnector1">
            <a:avLst/>
          </a:prstGeom>
          <a:noFill/>
          <a:ln cap="flat" cmpd="sng" w="28575">
            <a:solidFill>
              <a:srgbClr val="4F4F4F"/>
            </a:solidFill>
            <a:prstDash val="solid"/>
            <a:round/>
            <a:headEnd len="sm" w="sm" type="none"/>
            <a:tailEnd len="med" w="med" type="stealth"/>
          </a:ln>
        </p:spPr>
      </p:cxnSp>
      <p:cxnSp>
        <p:nvCxnSpPr>
          <p:cNvPr id="304" name="Google Shape;304;p37"/>
          <p:cNvCxnSpPr>
            <a:stCxn id="293" idx="2"/>
            <a:endCxn id="298" idx="1"/>
          </p:cNvCxnSpPr>
          <p:nvPr/>
        </p:nvCxnSpPr>
        <p:spPr>
          <a:xfrm flipH="1" rot="-5400000">
            <a:off x="3062590" y="2616582"/>
            <a:ext cx="1144500" cy="2150400"/>
          </a:xfrm>
          <a:prstGeom prst="bentConnector2">
            <a:avLst/>
          </a:prstGeom>
          <a:noFill/>
          <a:ln cap="flat" cmpd="sng" w="28575">
            <a:solidFill>
              <a:srgbClr val="4F4F4F"/>
            </a:solidFill>
            <a:prstDash val="solid"/>
            <a:miter lim="800000"/>
            <a:headEnd len="sm" w="sm" type="none"/>
            <a:tailEnd len="med" w="med" type="stealth"/>
          </a:ln>
        </p:spPr>
      </p:cxnSp>
      <p:cxnSp>
        <p:nvCxnSpPr>
          <p:cNvPr id="305" name="Google Shape;305;p37"/>
          <p:cNvCxnSpPr/>
          <p:nvPr/>
        </p:nvCxnSpPr>
        <p:spPr>
          <a:xfrm>
            <a:off x="7286158" y="4265706"/>
            <a:ext cx="1037167" cy="0"/>
          </a:xfrm>
          <a:prstGeom prst="straightConnector1">
            <a:avLst/>
          </a:prstGeom>
          <a:noFill/>
          <a:ln cap="flat" cmpd="sng" w="28575">
            <a:solidFill>
              <a:srgbClr val="4F4F4F"/>
            </a:solidFill>
            <a:prstDash val="solid"/>
            <a:round/>
            <a:headEnd len="sm" w="sm" type="none"/>
            <a:tailEnd len="med" w="med" type="stealth"/>
          </a:ln>
        </p:spPr>
      </p:cxnSp>
      <p:sp>
        <p:nvSpPr>
          <p:cNvPr id="306" name="Google Shape;306;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3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90000"/>
              </a:lnSpc>
              <a:spcBef>
                <a:spcPts val="0"/>
              </a:spcBef>
              <a:spcAft>
                <a:spcPts val="0"/>
              </a:spcAft>
              <a:buSzPts val="2400"/>
              <a:buChar char="•"/>
            </a:pPr>
            <a:r>
              <a:rPr lang="en-US" sz="2000"/>
              <a:t>Exchange rate determined by </a:t>
            </a:r>
            <a:endParaRPr sz="2400"/>
          </a:p>
          <a:p>
            <a:pPr indent="-285750" lvl="1" marL="742950" rtl="0" algn="l">
              <a:lnSpc>
                <a:spcPct val="90000"/>
              </a:lnSpc>
              <a:spcBef>
                <a:spcPts val="400"/>
              </a:spcBef>
              <a:spcAft>
                <a:spcPts val="0"/>
              </a:spcAft>
              <a:buSzPts val="2000"/>
              <a:buChar char="-"/>
            </a:pPr>
            <a:r>
              <a:rPr lang="en-US" sz="1800"/>
              <a:t>Type</a:t>
            </a:r>
            <a:endParaRPr sz="2000"/>
          </a:p>
          <a:p>
            <a:pPr indent="-285750" lvl="1" marL="742950" rtl="0" algn="l">
              <a:lnSpc>
                <a:spcPct val="90000"/>
              </a:lnSpc>
              <a:spcBef>
                <a:spcPts val="400"/>
              </a:spcBef>
              <a:spcAft>
                <a:spcPts val="0"/>
              </a:spcAft>
              <a:buSzPts val="2000"/>
              <a:buChar char="-"/>
            </a:pPr>
            <a:r>
              <a:rPr lang="en-US" sz="1800"/>
              <a:t>Valid From date</a:t>
            </a:r>
            <a:endParaRPr sz="2000"/>
          </a:p>
          <a:p>
            <a:pPr indent="-285750" lvl="1" marL="742950" rtl="0" algn="l">
              <a:lnSpc>
                <a:spcPct val="90000"/>
              </a:lnSpc>
              <a:spcBef>
                <a:spcPts val="400"/>
              </a:spcBef>
              <a:spcAft>
                <a:spcPts val="0"/>
              </a:spcAft>
              <a:buSzPts val="2000"/>
              <a:buChar char="-"/>
            </a:pPr>
            <a:r>
              <a:rPr lang="en-US" sz="1800"/>
              <a:t>Valid To date</a:t>
            </a:r>
            <a:endParaRPr sz="2000"/>
          </a:p>
          <a:p>
            <a:pPr indent="-342900" lvl="0" marL="342900" rtl="0" algn="l">
              <a:lnSpc>
                <a:spcPct val="90000"/>
              </a:lnSpc>
              <a:spcBef>
                <a:spcPts val="1800"/>
              </a:spcBef>
              <a:spcAft>
                <a:spcPts val="0"/>
              </a:spcAft>
              <a:buSzPts val="2400"/>
              <a:buChar char="•"/>
            </a:pPr>
            <a:r>
              <a:rPr lang="en-US" sz="2000"/>
              <a:t>Exchange rate types</a:t>
            </a:r>
            <a:endParaRPr/>
          </a:p>
          <a:p>
            <a:pPr indent="-285750" lvl="1" marL="742950" rtl="0" algn="l">
              <a:lnSpc>
                <a:spcPct val="90000"/>
              </a:lnSpc>
              <a:spcBef>
                <a:spcPts val="400"/>
              </a:spcBef>
              <a:spcAft>
                <a:spcPts val="0"/>
              </a:spcAft>
              <a:buSzPts val="2000"/>
              <a:buChar char="-"/>
            </a:pPr>
            <a:r>
              <a:rPr lang="en-US" sz="1800"/>
              <a:t>System exchange rate types</a:t>
            </a:r>
            <a:endParaRPr/>
          </a:p>
          <a:p>
            <a:pPr indent="-228600" lvl="2" marL="1143000" rtl="0" algn="l">
              <a:lnSpc>
                <a:spcPct val="90000"/>
              </a:lnSpc>
              <a:spcBef>
                <a:spcPts val="360"/>
              </a:spcBef>
              <a:spcAft>
                <a:spcPts val="0"/>
              </a:spcAft>
              <a:buSzPts val="1800"/>
              <a:buChar char="•"/>
            </a:pPr>
            <a:r>
              <a:rPr lang="en-US" sz="1600"/>
              <a:t>Accounting (mandatory)		</a:t>
            </a:r>
            <a:endParaRPr sz="1800"/>
          </a:p>
          <a:p>
            <a:pPr indent="-228600" lvl="2" marL="1143000" rtl="0" algn="l">
              <a:lnSpc>
                <a:spcPct val="90000"/>
              </a:lnSpc>
              <a:spcBef>
                <a:spcPts val="360"/>
              </a:spcBef>
              <a:spcAft>
                <a:spcPts val="0"/>
              </a:spcAft>
              <a:buSzPts val="1800"/>
              <a:buChar char="•"/>
            </a:pPr>
            <a:r>
              <a:rPr lang="en-US" sz="1600"/>
              <a:t>Budget</a:t>
            </a:r>
            <a:endParaRPr sz="1800"/>
          </a:p>
          <a:p>
            <a:pPr indent="-228600" lvl="2" marL="1143000" rtl="0" algn="l">
              <a:lnSpc>
                <a:spcPct val="90000"/>
              </a:lnSpc>
              <a:spcBef>
                <a:spcPts val="360"/>
              </a:spcBef>
              <a:spcAft>
                <a:spcPts val="0"/>
              </a:spcAft>
              <a:buSzPts val="1800"/>
              <a:buChar char="•"/>
            </a:pPr>
            <a:r>
              <a:rPr lang="en-US" sz="1600"/>
              <a:t>Cash</a:t>
            </a:r>
            <a:endParaRPr sz="1800"/>
          </a:p>
          <a:p>
            <a:pPr indent="-228600" lvl="2" marL="1143000" rtl="0" algn="l">
              <a:lnSpc>
                <a:spcPct val="90000"/>
              </a:lnSpc>
              <a:spcBef>
                <a:spcPts val="360"/>
              </a:spcBef>
              <a:spcAft>
                <a:spcPts val="0"/>
              </a:spcAft>
              <a:buSzPts val="1800"/>
              <a:buChar char="•"/>
            </a:pPr>
            <a:r>
              <a:rPr lang="en-US" sz="1600"/>
              <a:t>Intrastat</a:t>
            </a:r>
            <a:endParaRPr sz="1600"/>
          </a:p>
          <a:p>
            <a:pPr indent="-228600" lvl="2" marL="1143000" rtl="0" algn="l">
              <a:lnSpc>
                <a:spcPct val="90000"/>
              </a:lnSpc>
              <a:spcBef>
                <a:spcPts val="360"/>
              </a:spcBef>
              <a:spcAft>
                <a:spcPts val="0"/>
              </a:spcAft>
              <a:buSzPts val="1800"/>
              <a:buChar char="•"/>
            </a:pPr>
            <a:r>
              <a:rPr lang="en-US" sz="1600"/>
              <a:t>Inventory</a:t>
            </a:r>
            <a:endParaRPr sz="1800"/>
          </a:p>
          <a:p>
            <a:pPr indent="-228600" lvl="2" marL="1143000" rtl="0" algn="l">
              <a:lnSpc>
                <a:spcPct val="90000"/>
              </a:lnSpc>
              <a:spcBef>
                <a:spcPts val="360"/>
              </a:spcBef>
              <a:spcAft>
                <a:spcPts val="0"/>
              </a:spcAft>
              <a:buSzPts val="1800"/>
              <a:buChar char="•"/>
            </a:pPr>
            <a:r>
              <a:rPr lang="en-US" sz="1600"/>
              <a:t>Revaluation</a:t>
            </a:r>
            <a:endParaRPr sz="1800"/>
          </a:p>
          <a:p>
            <a:pPr indent="-228600" lvl="2" marL="1143000" rtl="0" algn="l">
              <a:lnSpc>
                <a:spcPct val="90000"/>
              </a:lnSpc>
              <a:spcBef>
                <a:spcPts val="360"/>
              </a:spcBef>
              <a:spcAft>
                <a:spcPts val="0"/>
              </a:spcAft>
              <a:buSzPts val="1800"/>
              <a:buChar char="•"/>
            </a:pPr>
            <a:r>
              <a:rPr lang="en-US" sz="1600"/>
              <a:t>Statutory</a:t>
            </a:r>
            <a:endParaRPr sz="1800"/>
          </a:p>
          <a:p>
            <a:pPr indent="-228600" lvl="2" marL="1143000" rtl="0" algn="l">
              <a:lnSpc>
                <a:spcPct val="90000"/>
              </a:lnSpc>
              <a:spcBef>
                <a:spcPts val="360"/>
              </a:spcBef>
              <a:spcAft>
                <a:spcPts val="0"/>
              </a:spcAft>
              <a:buSzPts val="1800"/>
              <a:buChar char="•"/>
            </a:pPr>
            <a:r>
              <a:rPr lang="en-US" sz="1600"/>
              <a:t>Tax</a:t>
            </a:r>
            <a:endParaRPr sz="1800"/>
          </a:p>
          <a:p>
            <a:pPr indent="-285750" lvl="1" marL="742950" rtl="0" algn="l">
              <a:lnSpc>
                <a:spcPct val="90000"/>
              </a:lnSpc>
              <a:spcBef>
                <a:spcPts val="400"/>
              </a:spcBef>
              <a:spcAft>
                <a:spcPts val="0"/>
              </a:spcAft>
              <a:buSzPts val="2000"/>
              <a:buChar char="-"/>
            </a:pPr>
            <a:r>
              <a:rPr lang="en-US" sz="1800"/>
              <a:t>Optional user-defined exchange rate type</a:t>
            </a:r>
            <a:endParaRPr sz="2000"/>
          </a:p>
          <a:p>
            <a:pPr indent="-109538" lvl="0" marL="287338" rtl="0" algn="l">
              <a:lnSpc>
                <a:spcPct val="100000"/>
              </a:lnSpc>
              <a:spcBef>
                <a:spcPts val="0"/>
              </a:spcBef>
              <a:spcAft>
                <a:spcPts val="0"/>
              </a:spcAft>
              <a:buSzPts val="2800"/>
              <a:buNone/>
            </a:pPr>
            <a:r>
              <a:t/>
            </a:r>
            <a:endParaRPr/>
          </a:p>
        </p:txBody>
      </p:sp>
      <p:sp>
        <p:nvSpPr>
          <p:cNvPr id="314" name="Google Shape;314;p3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315" name="Google Shape;315;p38"/>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2800"/>
              <a:buFont typeface="Century Gothic"/>
              <a:buNone/>
            </a:pPr>
            <a:r>
              <a:rPr lang="en-US"/>
              <a:t>Currency Exchange Rates</a:t>
            </a:r>
            <a:endParaRPr/>
          </a:p>
        </p:txBody>
      </p:sp>
      <p:sp>
        <p:nvSpPr>
          <p:cNvPr id="316" name="Google Shape;316;p38"/>
          <p:cNvSpPr txBox="1"/>
          <p:nvPr>
            <p:ph idx="4294967295" type="sldNum"/>
          </p:nvPr>
        </p:nvSpPr>
        <p:spPr>
          <a:xfrm>
            <a:off x="9937750" y="64998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3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33400" lvl="0" marL="533400" rtl="0" algn="l">
              <a:lnSpc>
                <a:spcPct val="90000"/>
              </a:lnSpc>
              <a:spcBef>
                <a:spcPts val="0"/>
              </a:spcBef>
              <a:spcAft>
                <a:spcPts val="0"/>
              </a:spcAft>
              <a:buSzPts val="2800"/>
              <a:buChar char="•"/>
            </a:pPr>
            <a:r>
              <a:rPr lang="en-US"/>
              <a:t>Source account</a:t>
            </a:r>
            <a:endParaRPr/>
          </a:p>
          <a:p>
            <a:pPr indent="-533400" lvl="1" marL="933450" rtl="0" algn="l">
              <a:lnSpc>
                <a:spcPct val="90000"/>
              </a:lnSpc>
              <a:spcBef>
                <a:spcPts val="480"/>
              </a:spcBef>
              <a:spcAft>
                <a:spcPts val="0"/>
              </a:spcAft>
              <a:buSzPts val="2400"/>
              <a:buChar char="-"/>
            </a:pPr>
            <a:r>
              <a:rPr lang="en-US"/>
              <a:t>Revalued account</a:t>
            </a:r>
            <a:endParaRPr b="1"/>
          </a:p>
          <a:p>
            <a:pPr indent="-355600" lvl="0" marL="533400" rtl="0" algn="l">
              <a:lnSpc>
                <a:spcPct val="90000"/>
              </a:lnSpc>
              <a:spcBef>
                <a:spcPts val="560"/>
              </a:spcBef>
              <a:spcAft>
                <a:spcPts val="0"/>
              </a:spcAft>
              <a:buSzPts val="2800"/>
              <a:buNone/>
            </a:pPr>
            <a:r>
              <a:t/>
            </a:r>
            <a:endParaRPr b="1"/>
          </a:p>
          <a:p>
            <a:pPr indent="-533400" lvl="0" marL="533400" rtl="0" algn="l">
              <a:lnSpc>
                <a:spcPct val="90000"/>
              </a:lnSpc>
              <a:spcBef>
                <a:spcPts val="560"/>
              </a:spcBef>
              <a:spcAft>
                <a:spcPts val="0"/>
              </a:spcAft>
              <a:buSzPts val="2800"/>
              <a:buChar char="•"/>
            </a:pPr>
            <a:r>
              <a:rPr lang="en-US"/>
              <a:t>Target account </a:t>
            </a:r>
            <a:endParaRPr/>
          </a:p>
          <a:p>
            <a:pPr indent="-533400" lvl="1" marL="933450" rtl="0" algn="l">
              <a:lnSpc>
                <a:spcPct val="90000"/>
              </a:lnSpc>
              <a:spcBef>
                <a:spcPts val="480"/>
              </a:spcBef>
              <a:spcAft>
                <a:spcPts val="0"/>
              </a:spcAft>
              <a:buSzPts val="2400"/>
              <a:buChar char="-"/>
            </a:pPr>
            <a:r>
              <a:rPr lang="en-US"/>
              <a:t>Exchange rate difference account resulting from revaluation (unrealized)</a:t>
            </a:r>
            <a:endParaRPr/>
          </a:p>
          <a:p>
            <a:pPr indent="-355600" lvl="0" marL="533400" rtl="0" algn="l">
              <a:lnSpc>
                <a:spcPct val="90000"/>
              </a:lnSpc>
              <a:spcBef>
                <a:spcPts val="560"/>
              </a:spcBef>
              <a:spcAft>
                <a:spcPts val="0"/>
              </a:spcAft>
              <a:buSzPts val="2800"/>
              <a:buNone/>
            </a:pPr>
            <a:r>
              <a:t/>
            </a:r>
            <a:endParaRPr b="1"/>
          </a:p>
          <a:p>
            <a:pPr indent="-533400" lvl="0" marL="533400" rtl="0" algn="l">
              <a:lnSpc>
                <a:spcPct val="90000"/>
              </a:lnSpc>
              <a:spcBef>
                <a:spcPts val="560"/>
              </a:spcBef>
              <a:spcAft>
                <a:spcPts val="0"/>
              </a:spcAft>
              <a:buSzPts val="2800"/>
              <a:buChar char="•"/>
            </a:pPr>
            <a:r>
              <a:rPr lang="en-US"/>
              <a:t>Revaluation account </a:t>
            </a:r>
            <a:endParaRPr/>
          </a:p>
          <a:p>
            <a:pPr indent="-533400" lvl="1" marL="933450" rtl="0" algn="l">
              <a:lnSpc>
                <a:spcPct val="90000"/>
              </a:lnSpc>
              <a:spcBef>
                <a:spcPts val="480"/>
              </a:spcBef>
              <a:spcAft>
                <a:spcPts val="0"/>
              </a:spcAft>
              <a:buSzPts val="2400"/>
              <a:buChar char="-"/>
            </a:pPr>
            <a:r>
              <a:rPr lang="en-US"/>
              <a:t>Revaluation results account (profit or loss)</a:t>
            </a:r>
            <a:endParaRPr/>
          </a:p>
          <a:p>
            <a:pPr indent="-109538" lvl="0" marL="287338" rtl="0" algn="l">
              <a:lnSpc>
                <a:spcPct val="100000"/>
              </a:lnSpc>
              <a:spcBef>
                <a:spcPts val="0"/>
              </a:spcBef>
              <a:spcAft>
                <a:spcPts val="0"/>
              </a:spcAft>
              <a:buSzPts val="2800"/>
              <a:buNone/>
            </a:pPr>
            <a:r>
              <a:t/>
            </a:r>
            <a:endParaRPr/>
          </a:p>
        </p:txBody>
      </p:sp>
      <p:sp>
        <p:nvSpPr>
          <p:cNvPr id="324" name="Google Shape;324;p3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325" name="Google Shape;325;p3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2800"/>
              <a:buFont typeface="Century Gothic"/>
              <a:buNone/>
            </a:pPr>
            <a:r>
              <a:rPr lang="en-US"/>
              <a:t>Posting Accounts</a:t>
            </a:r>
            <a:endParaRPr/>
          </a:p>
        </p:txBody>
      </p:sp>
      <p:sp>
        <p:nvSpPr>
          <p:cNvPr id="326" name="Google Shape;326;p39"/>
          <p:cNvSpPr txBox="1"/>
          <p:nvPr>
            <p:ph idx="4294967295" type="sldNum"/>
          </p:nvPr>
        </p:nvSpPr>
        <p:spPr>
          <a:xfrm>
            <a:off x="9925050" y="64998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40"/>
          <p:cNvSpPr txBox="1"/>
          <p:nvPr>
            <p:ph idx="1" type="body"/>
          </p:nvPr>
        </p:nvSpPr>
        <p:spPr>
          <a:xfrm>
            <a:off x="419100" y="1562100"/>
            <a:ext cx="5577900" cy="4806300"/>
          </a:xfrm>
          <a:prstGeom prst="rect">
            <a:avLst/>
          </a:prstGeom>
          <a:noFill/>
          <a:ln>
            <a:noFill/>
          </a:ln>
        </p:spPr>
        <p:txBody>
          <a:bodyPr anchorCtr="0" anchor="t" bIns="0" lIns="0" spcFirstLastPara="1" rIns="0" wrap="square" tIns="0">
            <a:noAutofit/>
          </a:bodyPr>
          <a:lstStyle/>
          <a:p>
            <a:pPr indent="-342900" lvl="0" marL="342900" rtl="0" algn="l">
              <a:lnSpc>
                <a:spcPct val="90000"/>
              </a:lnSpc>
              <a:spcBef>
                <a:spcPts val="0"/>
              </a:spcBef>
              <a:spcAft>
                <a:spcPts val="0"/>
              </a:spcAft>
              <a:buSzPts val="2800"/>
              <a:buChar char="•"/>
            </a:pPr>
            <a:r>
              <a:rPr lang="en-US" sz="2000"/>
              <a:t>Account types subject to revaluation</a:t>
            </a:r>
            <a:endParaRPr/>
          </a:p>
          <a:p>
            <a:pPr indent="-285750" lvl="1" marL="742950" rtl="0" algn="l">
              <a:lnSpc>
                <a:spcPct val="90000"/>
              </a:lnSpc>
              <a:spcBef>
                <a:spcPts val="480"/>
              </a:spcBef>
              <a:spcAft>
                <a:spcPts val="0"/>
              </a:spcAft>
              <a:buSzPts val="2400"/>
              <a:buChar char="-"/>
            </a:pPr>
            <a:r>
              <a:rPr lang="en-US" sz="1800"/>
              <a:t>Customer and supplier control </a:t>
            </a:r>
            <a:endParaRPr/>
          </a:p>
          <a:p>
            <a:pPr indent="-285750" lvl="1" marL="742950" rtl="0" algn="l">
              <a:lnSpc>
                <a:spcPct val="90000"/>
              </a:lnSpc>
              <a:spcBef>
                <a:spcPts val="480"/>
              </a:spcBef>
              <a:spcAft>
                <a:spcPts val="0"/>
              </a:spcAft>
              <a:buSzPts val="2400"/>
              <a:buChar char="-"/>
            </a:pPr>
            <a:r>
              <a:rPr lang="en-US" sz="1800"/>
              <a:t>Customer and supplier payment </a:t>
            </a:r>
            <a:endParaRPr/>
          </a:p>
          <a:p>
            <a:pPr indent="-285750" lvl="1" marL="742950" rtl="0" algn="l">
              <a:lnSpc>
                <a:spcPct val="90000"/>
              </a:lnSpc>
              <a:spcBef>
                <a:spcPts val="480"/>
              </a:spcBef>
              <a:spcAft>
                <a:spcPts val="0"/>
              </a:spcAft>
              <a:buSzPts val="2400"/>
              <a:buChar char="-"/>
            </a:pPr>
            <a:r>
              <a:rPr lang="en-US" sz="1800"/>
              <a:t>Standard GL </a:t>
            </a:r>
            <a:endParaRPr/>
          </a:p>
          <a:p>
            <a:pPr indent="-285750" lvl="1" marL="742950" rtl="0" algn="l">
              <a:lnSpc>
                <a:spcPct val="90000"/>
              </a:lnSpc>
              <a:spcBef>
                <a:spcPts val="480"/>
              </a:spcBef>
              <a:spcAft>
                <a:spcPts val="0"/>
              </a:spcAft>
              <a:buSzPts val="2400"/>
              <a:buChar char="-"/>
            </a:pPr>
            <a:r>
              <a:rPr lang="en-US" sz="1800"/>
              <a:t>Bank </a:t>
            </a:r>
            <a:endParaRPr/>
          </a:p>
          <a:p>
            <a:pPr indent="-285750" lvl="1" marL="742950" rtl="0" algn="l">
              <a:lnSpc>
                <a:spcPct val="90000"/>
              </a:lnSpc>
              <a:spcBef>
                <a:spcPts val="480"/>
              </a:spcBef>
              <a:spcAft>
                <a:spcPts val="0"/>
              </a:spcAft>
              <a:buSzPts val="2400"/>
              <a:buChar char="-"/>
            </a:pPr>
            <a:r>
              <a:rPr lang="en-US" sz="1800"/>
              <a:t>Cash </a:t>
            </a:r>
            <a:endParaRPr/>
          </a:p>
          <a:p>
            <a:pPr indent="-285750" lvl="1" marL="742950" rtl="0" algn="l">
              <a:lnSpc>
                <a:spcPct val="90000"/>
              </a:lnSpc>
              <a:spcBef>
                <a:spcPts val="480"/>
              </a:spcBef>
              <a:spcAft>
                <a:spcPts val="0"/>
              </a:spcAft>
              <a:buSzPts val="2400"/>
              <a:buChar char="-"/>
            </a:pPr>
            <a:r>
              <a:rPr lang="en-US" sz="1800"/>
              <a:t>Cross-company </a:t>
            </a:r>
            <a:endParaRPr/>
          </a:p>
          <a:p>
            <a:pPr indent="-285750" lvl="1" marL="742950" rtl="0" algn="l">
              <a:lnSpc>
                <a:spcPct val="90000"/>
              </a:lnSpc>
              <a:spcBef>
                <a:spcPts val="480"/>
              </a:spcBef>
              <a:spcAft>
                <a:spcPts val="0"/>
              </a:spcAft>
              <a:buSzPts val="2400"/>
              <a:buChar char="-"/>
            </a:pPr>
            <a:r>
              <a:rPr lang="en-US" sz="1800"/>
              <a:t>Tax </a:t>
            </a:r>
            <a:endParaRPr/>
          </a:p>
          <a:p>
            <a:pPr indent="-285750" lvl="1" marL="742950" rtl="0" algn="l">
              <a:lnSpc>
                <a:spcPct val="90000"/>
              </a:lnSpc>
              <a:spcBef>
                <a:spcPts val="480"/>
              </a:spcBef>
              <a:spcAft>
                <a:spcPts val="0"/>
              </a:spcAft>
              <a:buSzPts val="2400"/>
              <a:buChar char="-"/>
            </a:pPr>
            <a:r>
              <a:rPr lang="en-US" sz="1800"/>
              <a:t>WIP and Inventory control </a:t>
            </a:r>
            <a:endParaRPr/>
          </a:p>
          <a:p>
            <a:pPr indent="-109538" lvl="0" marL="287338" rtl="0" algn="l">
              <a:lnSpc>
                <a:spcPct val="100000"/>
              </a:lnSpc>
              <a:spcBef>
                <a:spcPts val="0"/>
              </a:spcBef>
              <a:spcAft>
                <a:spcPts val="0"/>
              </a:spcAft>
              <a:buSzPts val="2800"/>
              <a:buNone/>
            </a:pPr>
            <a:r>
              <a:t/>
            </a:r>
            <a:endParaRPr/>
          </a:p>
        </p:txBody>
      </p:sp>
      <p:sp>
        <p:nvSpPr>
          <p:cNvPr id="334" name="Google Shape;334;p40"/>
          <p:cNvSpPr txBox="1"/>
          <p:nvPr>
            <p:ph idx="2" type="body"/>
          </p:nvPr>
        </p:nvSpPr>
        <p:spPr>
          <a:xfrm>
            <a:off x="6172200" y="1526800"/>
            <a:ext cx="5577900" cy="2686200"/>
          </a:xfrm>
          <a:prstGeom prst="rect">
            <a:avLst/>
          </a:prstGeom>
          <a:noFill/>
          <a:ln>
            <a:noFill/>
          </a:ln>
        </p:spPr>
        <p:txBody>
          <a:bodyPr anchorCtr="0" anchor="b" bIns="0" lIns="0" spcFirstLastPara="1" rIns="0" wrap="square" tIns="0">
            <a:noAutofit/>
          </a:bodyPr>
          <a:lstStyle/>
          <a:p>
            <a:pPr indent="-342900" lvl="0" marL="342900" rtl="0" algn="l">
              <a:lnSpc>
                <a:spcPct val="90000"/>
              </a:lnSpc>
              <a:spcBef>
                <a:spcPts val="1800"/>
              </a:spcBef>
              <a:spcAft>
                <a:spcPts val="0"/>
              </a:spcAft>
              <a:buSzPts val="2800"/>
              <a:buChar char="•"/>
            </a:pPr>
            <a:r>
              <a:rPr lang="en-US" sz="2000"/>
              <a:t>GL account setup configuration</a:t>
            </a:r>
            <a:endParaRPr/>
          </a:p>
          <a:p>
            <a:pPr indent="-285750" lvl="1" marL="742950" rtl="0" algn="l">
              <a:lnSpc>
                <a:spcPct val="90000"/>
              </a:lnSpc>
              <a:spcBef>
                <a:spcPts val="480"/>
              </a:spcBef>
              <a:spcAft>
                <a:spcPts val="0"/>
              </a:spcAft>
              <a:buSzPts val="2400"/>
              <a:buChar char="-"/>
            </a:pPr>
            <a:r>
              <a:rPr lang="en-US" sz="1800"/>
              <a:t>Currencies</a:t>
            </a:r>
            <a:endParaRPr/>
          </a:p>
          <a:p>
            <a:pPr indent="-285750" lvl="1" marL="742950" rtl="0" algn="l">
              <a:lnSpc>
                <a:spcPct val="90000"/>
              </a:lnSpc>
              <a:spcBef>
                <a:spcPts val="480"/>
              </a:spcBef>
              <a:spcAft>
                <a:spcPts val="0"/>
              </a:spcAft>
              <a:buSzPts val="2400"/>
              <a:buChar char="-"/>
            </a:pPr>
            <a:r>
              <a:rPr lang="en-US" sz="1800"/>
              <a:t>Revaluation parameters</a:t>
            </a:r>
            <a:endParaRPr/>
          </a:p>
          <a:p>
            <a:pPr indent="-342900" lvl="0" marL="342900" rtl="0" algn="l">
              <a:lnSpc>
                <a:spcPct val="90000"/>
              </a:lnSpc>
              <a:spcBef>
                <a:spcPts val="1800"/>
              </a:spcBef>
              <a:spcAft>
                <a:spcPts val="0"/>
              </a:spcAft>
              <a:buSzPts val="2800"/>
              <a:buChar char="•"/>
            </a:pPr>
            <a:r>
              <a:rPr lang="en-US" sz="2000"/>
              <a:t>Posting structure</a:t>
            </a:r>
            <a:endParaRPr/>
          </a:p>
          <a:p>
            <a:pPr indent="-109537" lvl="0" marL="287337" rtl="0" algn="l">
              <a:spcBef>
                <a:spcPts val="0"/>
              </a:spcBef>
              <a:spcAft>
                <a:spcPts val="0"/>
              </a:spcAft>
              <a:buClr>
                <a:schemeClr val="dk1"/>
              </a:buClr>
              <a:buSzPts val="2800"/>
              <a:buFont typeface="Arial"/>
              <a:buNone/>
            </a:pPr>
            <a:r>
              <a:t/>
            </a:r>
            <a:endParaRPr/>
          </a:p>
          <a:p>
            <a:pPr indent="0" lvl="0" marL="0" rtl="0" algn="l">
              <a:lnSpc>
                <a:spcPct val="100000"/>
              </a:lnSpc>
              <a:spcBef>
                <a:spcPts val="0"/>
              </a:spcBef>
              <a:spcAft>
                <a:spcPts val="0"/>
              </a:spcAft>
              <a:buSzPts val="1800"/>
              <a:buFont typeface="Century Gothic"/>
              <a:buNone/>
            </a:pPr>
            <a:r>
              <a:t/>
            </a:r>
            <a:endParaRPr/>
          </a:p>
        </p:txBody>
      </p:sp>
      <p:sp>
        <p:nvSpPr>
          <p:cNvPr id="335" name="Google Shape;335;p40"/>
          <p:cNvSpPr txBox="1"/>
          <p:nvPr>
            <p:ph type="title"/>
          </p:nvPr>
        </p:nvSpPr>
        <p:spPr>
          <a:xfrm>
            <a:off x="419100" y="680944"/>
            <a:ext cx="113310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Currency Revaluation Setup</a:t>
            </a:r>
            <a:endParaRPr/>
          </a:p>
        </p:txBody>
      </p:sp>
      <p:sp>
        <p:nvSpPr>
          <p:cNvPr id="336" name="Google Shape;336;p40"/>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337" name="Google Shape;337;p40"/>
          <p:cNvSpPr txBox="1"/>
          <p:nvPr>
            <p:ph idx="3" type="body"/>
          </p:nvPr>
        </p:nvSpPr>
        <p:spPr>
          <a:xfrm>
            <a:off x="419100" y="203200"/>
            <a:ext cx="11331000" cy="3657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US"/>
              <a:t>Foreign Currency Revaluation</a:t>
            </a:r>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4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Revaluation results not on control account</a:t>
            </a:r>
            <a:endParaRPr/>
          </a:p>
          <a:p>
            <a:pPr indent="-285750" lvl="1" marL="742950" rtl="0" algn="l">
              <a:lnSpc>
                <a:spcPct val="100000"/>
              </a:lnSpc>
              <a:spcBef>
                <a:spcPts val="480"/>
              </a:spcBef>
              <a:spcAft>
                <a:spcPts val="0"/>
              </a:spcAft>
              <a:buSzPts val="2400"/>
              <a:buChar char="-"/>
            </a:pPr>
            <a:r>
              <a:rPr lang="en-US"/>
              <a:t>Control accounts </a:t>
            </a:r>
            <a:endParaRPr/>
          </a:p>
          <a:p>
            <a:pPr indent="-228600" lvl="2" marL="1143000" rtl="0" algn="l">
              <a:lnSpc>
                <a:spcPct val="100000"/>
              </a:lnSpc>
              <a:spcBef>
                <a:spcPts val="400"/>
              </a:spcBef>
              <a:spcAft>
                <a:spcPts val="0"/>
              </a:spcAft>
              <a:buSzPts val="2000"/>
              <a:buChar char="•"/>
            </a:pPr>
            <a:r>
              <a:rPr lang="en-US"/>
              <a:t>Customer, Supplier</a:t>
            </a:r>
            <a:endParaRPr/>
          </a:p>
          <a:p>
            <a:pPr indent="-228600" lvl="2" marL="1143000" rtl="0" algn="l">
              <a:lnSpc>
                <a:spcPct val="100000"/>
              </a:lnSpc>
              <a:spcBef>
                <a:spcPts val="400"/>
              </a:spcBef>
              <a:spcAft>
                <a:spcPts val="0"/>
              </a:spcAft>
              <a:buSzPts val="2000"/>
              <a:buChar char="•"/>
            </a:pPr>
            <a:r>
              <a:rPr lang="en-US"/>
              <a:t>Customer, Supplier Payments</a:t>
            </a:r>
            <a:endParaRPr/>
          </a:p>
          <a:p>
            <a:pPr indent="-342900" lvl="0" marL="342900" rtl="0" algn="l">
              <a:lnSpc>
                <a:spcPct val="100000"/>
              </a:lnSpc>
              <a:spcBef>
                <a:spcPts val="1800"/>
              </a:spcBef>
              <a:spcAft>
                <a:spcPts val="0"/>
              </a:spcAft>
              <a:buSzPts val="2800"/>
              <a:buChar char="•"/>
            </a:pPr>
            <a:r>
              <a:rPr lang="en-US"/>
              <a:t>Standard GL</a:t>
            </a:r>
            <a:endParaRPr/>
          </a:p>
          <a:p>
            <a:pPr indent="-342900" lvl="0" marL="342900" rtl="0" algn="l">
              <a:lnSpc>
                <a:spcPct val="100000"/>
              </a:lnSpc>
              <a:spcBef>
                <a:spcPts val="1800"/>
              </a:spcBef>
              <a:spcAft>
                <a:spcPts val="0"/>
              </a:spcAft>
              <a:buSzPts val="2800"/>
              <a:buChar char="•"/>
            </a:pPr>
            <a:r>
              <a:rPr lang="en-US"/>
              <a:t>Automatic posting</a:t>
            </a:r>
            <a:endParaRPr/>
          </a:p>
          <a:p>
            <a:pPr indent="-342900" lvl="0" marL="342900" rtl="0" algn="l">
              <a:lnSpc>
                <a:spcPct val="100000"/>
              </a:lnSpc>
              <a:spcBef>
                <a:spcPts val="1800"/>
              </a:spcBef>
              <a:spcAft>
                <a:spcPts val="0"/>
              </a:spcAft>
              <a:buSzPts val="2800"/>
              <a:buChar char="•"/>
            </a:pPr>
            <a:r>
              <a:rPr lang="en-US"/>
              <a:t>Analysis: sub-account only (with default)</a:t>
            </a:r>
            <a:endParaRPr/>
          </a:p>
          <a:p>
            <a:pPr indent="-109538" lvl="0" marL="287338" rtl="0" algn="l">
              <a:lnSpc>
                <a:spcPct val="100000"/>
              </a:lnSpc>
              <a:spcBef>
                <a:spcPts val="0"/>
              </a:spcBef>
              <a:spcAft>
                <a:spcPts val="0"/>
              </a:spcAft>
              <a:buSzPts val="2800"/>
              <a:buNone/>
            </a:pPr>
            <a:r>
              <a:t/>
            </a:r>
            <a:endParaRPr/>
          </a:p>
        </p:txBody>
      </p:sp>
      <p:sp>
        <p:nvSpPr>
          <p:cNvPr id="345" name="Google Shape;345;p4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Foreign Currency Revaluation</a:t>
            </a:r>
            <a:endParaRPr/>
          </a:p>
        </p:txBody>
      </p:sp>
      <p:sp>
        <p:nvSpPr>
          <p:cNvPr id="346" name="Google Shape;346;p41"/>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2800"/>
              <a:buFont typeface="Century Gothic"/>
              <a:buNone/>
            </a:pPr>
            <a:r>
              <a:rPr lang="en-US"/>
              <a:t>GL Accounts, Revaluation Settings</a:t>
            </a:r>
            <a:endParaRPr/>
          </a:p>
        </p:txBody>
      </p:sp>
      <p:sp>
        <p:nvSpPr>
          <p:cNvPr id="347" name="Google Shape;347;p41"/>
          <p:cNvSpPr txBox="1"/>
          <p:nvPr>
            <p:ph idx="4294967295" type="sldNum"/>
          </p:nvPr>
        </p:nvSpPr>
        <p:spPr>
          <a:xfrm>
            <a:off x="9886950" y="64871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