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0" r:id="rId2"/>
  </p:sldMasterIdLst>
  <p:notesMasterIdLst>
    <p:notesMasterId r:id="rId18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 id="352" r:id="rId99"/>
    <p:sldId id="353" r:id="rId100"/>
    <p:sldId id="354" r:id="rId101"/>
    <p:sldId id="355" r:id="rId102"/>
    <p:sldId id="356" r:id="rId103"/>
    <p:sldId id="357" r:id="rId104"/>
    <p:sldId id="358" r:id="rId105"/>
    <p:sldId id="359" r:id="rId106"/>
    <p:sldId id="360" r:id="rId107"/>
    <p:sldId id="361" r:id="rId108"/>
    <p:sldId id="362" r:id="rId109"/>
    <p:sldId id="363" r:id="rId110"/>
    <p:sldId id="364" r:id="rId111"/>
    <p:sldId id="365" r:id="rId112"/>
    <p:sldId id="366" r:id="rId113"/>
    <p:sldId id="367" r:id="rId114"/>
    <p:sldId id="368" r:id="rId115"/>
    <p:sldId id="369" r:id="rId116"/>
    <p:sldId id="370" r:id="rId117"/>
    <p:sldId id="371" r:id="rId118"/>
    <p:sldId id="372" r:id="rId119"/>
    <p:sldId id="373" r:id="rId120"/>
    <p:sldId id="374" r:id="rId121"/>
    <p:sldId id="375" r:id="rId122"/>
    <p:sldId id="376" r:id="rId123"/>
    <p:sldId id="377" r:id="rId124"/>
    <p:sldId id="378" r:id="rId125"/>
    <p:sldId id="379" r:id="rId126"/>
    <p:sldId id="380" r:id="rId127"/>
    <p:sldId id="381" r:id="rId128"/>
    <p:sldId id="382" r:id="rId129"/>
    <p:sldId id="383" r:id="rId130"/>
    <p:sldId id="384" r:id="rId131"/>
    <p:sldId id="385" r:id="rId132"/>
    <p:sldId id="386" r:id="rId133"/>
    <p:sldId id="387" r:id="rId134"/>
    <p:sldId id="388" r:id="rId135"/>
    <p:sldId id="389" r:id="rId136"/>
    <p:sldId id="390" r:id="rId137"/>
    <p:sldId id="391" r:id="rId138"/>
    <p:sldId id="392" r:id="rId139"/>
    <p:sldId id="393" r:id="rId140"/>
    <p:sldId id="394" r:id="rId141"/>
    <p:sldId id="395" r:id="rId142"/>
    <p:sldId id="396" r:id="rId143"/>
    <p:sldId id="397" r:id="rId144"/>
    <p:sldId id="398" r:id="rId145"/>
    <p:sldId id="399" r:id="rId146"/>
    <p:sldId id="400" r:id="rId147"/>
    <p:sldId id="401" r:id="rId148"/>
    <p:sldId id="402" r:id="rId149"/>
    <p:sldId id="403" r:id="rId150"/>
    <p:sldId id="404" r:id="rId151"/>
    <p:sldId id="405" r:id="rId152"/>
    <p:sldId id="406" r:id="rId153"/>
    <p:sldId id="407" r:id="rId154"/>
    <p:sldId id="408" r:id="rId155"/>
    <p:sldId id="409" r:id="rId156"/>
    <p:sldId id="410" r:id="rId157"/>
    <p:sldId id="411" r:id="rId158"/>
    <p:sldId id="412" r:id="rId159"/>
    <p:sldId id="413" r:id="rId160"/>
    <p:sldId id="414" r:id="rId161"/>
    <p:sldId id="415" r:id="rId162"/>
    <p:sldId id="416" r:id="rId163"/>
    <p:sldId id="417" r:id="rId164"/>
    <p:sldId id="418" r:id="rId165"/>
    <p:sldId id="419" r:id="rId166"/>
    <p:sldId id="420" r:id="rId167"/>
    <p:sldId id="421" r:id="rId168"/>
    <p:sldId id="422" r:id="rId169"/>
    <p:sldId id="423" r:id="rId170"/>
    <p:sldId id="424" r:id="rId171"/>
    <p:sldId id="425" r:id="rId172"/>
    <p:sldId id="426" r:id="rId173"/>
    <p:sldId id="427" r:id="rId174"/>
    <p:sldId id="428" r:id="rId175"/>
    <p:sldId id="429" r:id="rId176"/>
    <p:sldId id="430" r:id="rId177"/>
    <p:sldId id="431" r:id="rId178"/>
    <p:sldId id="432" r:id="rId179"/>
    <p:sldId id="433" r:id="rId180"/>
    <p:sldId id="434" r:id="rId181"/>
    <p:sldId id="435" r:id="rId182"/>
    <p:sldId id="436" r:id="rId183"/>
    <p:sldId id="437" r:id="rId184"/>
    <p:sldId id="438" r:id="rId185"/>
    <p:sldId id="439" r:id="rId186"/>
    <p:sldId id="440" r:id="rId187"/>
  </p:sldIdLst>
  <p:sldSz cx="9144000" cy="6858000" type="screen4x3"/>
  <p:notesSz cx="6858000" cy="9144000"/>
  <p:embeddedFontLst>
    <p:embeddedFont>
      <p:font typeface="Roboto" panose="02000000000000000000" pitchFamily="2" charset="0"/>
      <p:regular r:id="rId189"/>
      <p:bold r:id="rId190"/>
      <p:italic r:id="rId191"/>
      <p:boldItalic r:id="rId192"/>
    </p:embeddedFont>
    <p:embeddedFont>
      <p:font typeface="Tahoma" panose="020B0604030504040204" pitchFamily="34" charset="0"/>
      <p:regular r:id="rId193"/>
      <p:bold r:id="rId194"/>
    </p:embeddedFont>
    <p:embeddedFont>
      <p:font typeface="Century Gothic" panose="020B0502020202020204" pitchFamily="34" charset="0"/>
      <p:regular r:id="rId195"/>
      <p:bold r:id="rId196"/>
      <p:italic r:id="rId197"/>
      <p:boldItalic r:id="rId198"/>
    </p:embeddedFont>
    <p:embeddedFont>
      <p:font typeface="Calibri" panose="020F0502020204030204" pitchFamily="34" charset="0"/>
      <p:regular r:id="rId199"/>
      <p:bold r:id="rId200"/>
      <p:italic r:id="rId201"/>
      <p:boldItalic r:id="rId20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03" roundtripDataSignature="AMtx7mjgLn1KLG1kw+8MeV+VgddHvf2I8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0860" autoAdjust="0"/>
  </p:normalViewPr>
  <p:slideViewPr>
    <p:cSldViewPr snapToGrid="0">
      <p:cViewPr varScale="1">
        <p:scale>
          <a:sx n="35" d="100"/>
          <a:sy n="35" d="100"/>
        </p:scale>
        <p:origin x="2131" y="2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170" Type="http://schemas.openxmlformats.org/officeDocument/2006/relationships/slide" Target="slides/slide168.xml"/><Relationship Id="rId191" Type="http://schemas.openxmlformats.org/officeDocument/2006/relationships/font" Target="fonts/font3.fntdata"/><Relationship Id="rId205" Type="http://schemas.openxmlformats.org/officeDocument/2006/relationships/viewProps" Target="viewProps.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181" Type="http://schemas.openxmlformats.org/officeDocument/2006/relationships/slide" Target="slides/slide179.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slide" Target="slides/slide148.xml"/><Relationship Id="rId171" Type="http://schemas.openxmlformats.org/officeDocument/2006/relationships/slide" Target="slides/slide169.xml"/><Relationship Id="rId192" Type="http://schemas.openxmlformats.org/officeDocument/2006/relationships/font" Target="fonts/font4.fntdata"/><Relationship Id="rId206" Type="http://schemas.openxmlformats.org/officeDocument/2006/relationships/theme" Target="theme/theme1.xml"/><Relationship Id="rId12" Type="http://schemas.openxmlformats.org/officeDocument/2006/relationships/slide" Target="slides/slide10.xml"/><Relationship Id="rId33" Type="http://schemas.openxmlformats.org/officeDocument/2006/relationships/slide" Target="slides/slide31.xml"/><Relationship Id="rId108" Type="http://schemas.openxmlformats.org/officeDocument/2006/relationships/slide" Target="slides/slide106.xml"/><Relationship Id="rId129" Type="http://schemas.openxmlformats.org/officeDocument/2006/relationships/slide" Target="slides/slide127.xml"/><Relationship Id="rId54" Type="http://schemas.openxmlformats.org/officeDocument/2006/relationships/slide" Target="slides/slide52.xml"/><Relationship Id="rId75" Type="http://schemas.openxmlformats.org/officeDocument/2006/relationships/slide" Target="slides/slide73.xml"/><Relationship Id="rId96" Type="http://schemas.openxmlformats.org/officeDocument/2006/relationships/slide" Target="slides/slide94.xml"/><Relationship Id="rId140" Type="http://schemas.openxmlformats.org/officeDocument/2006/relationships/slide" Target="slides/slide138.xml"/><Relationship Id="rId161" Type="http://schemas.openxmlformats.org/officeDocument/2006/relationships/slide" Target="slides/slide159.xml"/><Relationship Id="rId182" Type="http://schemas.openxmlformats.org/officeDocument/2006/relationships/slide" Target="slides/slide180.xml"/><Relationship Id="rId6" Type="http://schemas.openxmlformats.org/officeDocument/2006/relationships/slide" Target="slides/slide4.xml"/><Relationship Id="rId23" Type="http://schemas.openxmlformats.org/officeDocument/2006/relationships/slide" Target="slides/slide21.xml"/><Relationship Id="rId119" Type="http://schemas.openxmlformats.org/officeDocument/2006/relationships/slide" Target="slides/slide117.xml"/><Relationship Id="rId44" Type="http://schemas.openxmlformats.org/officeDocument/2006/relationships/slide" Target="slides/slide42.xml"/><Relationship Id="rId65" Type="http://schemas.openxmlformats.org/officeDocument/2006/relationships/slide" Target="slides/slide63.xml"/><Relationship Id="rId86" Type="http://schemas.openxmlformats.org/officeDocument/2006/relationships/slide" Target="slides/slide84.xml"/><Relationship Id="rId130" Type="http://schemas.openxmlformats.org/officeDocument/2006/relationships/slide" Target="slides/slide128.xml"/><Relationship Id="rId151" Type="http://schemas.openxmlformats.org/officeDocument/2006/relationships/slide" Target="slides/slide149.xml"/><Relationship Id="rId172" Type="http://schemas.openxmlformats.org/officeDocument/2006/relationships/slide" Target="slides/slide170.xml"/><Relationship Id="rId193" Type="http://schemas.openxmlformats.org/officeDocument/2006/relationships/font" Target="fonts/font5.fntdata"/><Relationship Id="rId207" Type="http://schemas.openxmlformats.org/officeDocument/2006/relationships/tableStyles" Target="tableStyles.xml"/><Relationship Id="rId13" Type="http://schemas.openxmlformats.org/officeDocument/2006/relationships/slide" Target="slides/slide11.xml"/><Relationship Id="rId109" Type="http://schemas.openxmlformats.org/officeDocument/2006/relationships/slide" Target="slides/slide107.xml"/><Relationship Id="rId34" Type="http://schemas.openxmlformats.org/officeDocument/2006/relationships/slide" Target="slides/slide32.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20" Type="http://schemas.openxmlformats.org/officeDocument/2006/relationships/slide" Target="slides/slide118.xml"/><Relationship Id="rId141" Type="http://schemas.openxmlformats.org/officeDocument/2006/relationships/slide" Target="slides/slide139.xml"/><Relationship Id="rId7" Type="http://schemas.openxmlformats.org/officeDocument/2006/relationships/slide" Target="slides/slide5.xml"/><Relationship Id="rId162" Type="http://schemas.openxmlformats.org/officeDocument/2006/relationships/slide" Target="slides/slide160.xml"/><Relationship Id="rId183" Type="http://schemas.openxmlformats.org/officeDocument/2006/relationships/slide" Target="slides/slide181.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font" Target="fonts/font6.fntdata"/><Relationship Id="rId199" Type="http://schemas.openxmlformats.org/officeDocument/2006/relationships/font" Target="fonts/font11.fntdata"/><Relationship Id="rId203" Type="http://customschemas.google.com/relationships/presentationmetadata" Target="metadata"/><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189" Type="http://schemas.openxmlformats.org/officeDocument/2006/relationships/font" Target="fonts/font1.fntdata"/><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5" Type="http://schemas.openxmlformats.org/officeDocument/2006/relationships/font" Target="fonts/font7.fntdata"/><Relationship Id="rId190" Type="http://schemas.openxmlformats.org/officeDocument/2006/relationships/font" Target="fonts/font2.fntdata"/><Relationship Id="rId204" Type="http://schemas.openxmlformats.org/officeDocument/2006/relationships/presProps" Target="presProps.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slide" Target="slides/slide183.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96" Type="http://schemas.openxmlformats.org/officeDocument/2006/relationships/font" Target="fonts/font8.fntdata"/><Relationship Id="rId200" Type="http://schemas.openxmlformats.org/officeDocument/2006/relationships/font" Target="fonts/font12.fntdata"/><Relationship Id="rId16" Type="http://schemas.openxmlformats.org/officeDocument/2006/relationships/slide" Target="slides/slide14.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slide" Target="slides/slide184.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 Id="rId176" Type="http://schemas.openxmlformats.org/officeDocument/2006/relationships/slide" Target="slides/slide174.xml"/><Relationship Id="rId197" Type="http://schemas.openxmlformats.org/officeDocument/2006/relationships/font" Target="fonts/font9.fntdata"/><Relationship Id="rId201" Type="http://schemas.openxmlformats.org/officeDocument/2006/relationships/font" Target="fonts/font13.fntdata"/><Relationship Id="rId17" Type="http://schemas.openxmlformats.org/officeDocument/2006/relationships/slide" Target="slides/slide15.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24" Type="http://schemas.openxmlformats.org/officeDocument/2006/relationships/slide" Target="slides/slide122.xml"/><Relationship Id="rId70" Type="http://schemas.openxmlformats.org/officeDocument/2006/relationships/slide" Target="slides/slide68.xml"/><Relationship Id="rId91" Type="http://schemas.openxmlformats.org/officeDocument/2006/relationships/slide" Target="slides/slide89.xml"/><Relationship Id="rId145" Type="http://schemas.openxmlformats.org/officeDocument/2006/relationships/slide" Target="slides/slide143.xml"/><Relationship Id="rId166" Type="http://schemas.openxmlformats.org/officeDocument/2006/relationships/slide" Target="slides/slide164.xml"/><Relationship Id="rId187" Type="http://schemas.openxmlformats.org/officeDocument/2006/relationships/slide" Target="slides/slide185.xml"/><Relationship Id="rId1" Type="http://schemas.openxmlformats.org/officeDocument/2006/relationships/slideMaster" Target="slideMasters/slideMaster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60" Type="http://schemas.openxmlformats.org/officeDocument/2006/relationships/slide" Target="slides/slide58.xml"/><Relationship Id="rId81" Type="http://schemas.openxmlformats.org/officeDocument/2006/relationships/slide" Target="slides/slide79.xml"/><Relationship Id="rId135" Type="http://schemas.openxmlformats.org/officeDocument/2006/relationships/slide" Target="slides/slide133.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font" Target="fonts/font10.fntdata"/><Relationship Id="rId202" Type="http://schemas.openxmlformats.org/officeDocument/2006/relationships/font" Target="fonts/font14.fntdata"/><Relationship Id="rId18" Type="http://schemas.openxmlformats.org/officeDocument/2006/relationships/slide" Target="slides/slide16.xml"/><Relationship Id="rId39" Type="http://schemas.openxmlformats.org/officeDocument/2006/relationships/slide" Target="slides/slide37.xml"/><Relationship Id="rId50" Type="http://schemas.openxmlformats.org/officeDocument/2006/relationships/slide" Target="slides/slide48.xml"/><Relationship Id="rId104" Type="http://schemas.openxmlformats.org/officeDocument/2006/relationships/slide" Target="slides/slide102.xml"/><Relationship Id="rId125" Type="http://schemas.openxmlformats.org/officeDocument/2006/relationships/slide" Target="slides/slide123.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notesMaster" Target="notesMasters/notesMaster1.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1pPr>
            <a:lvl2pPr marR="0" lvl="1"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2pPr>
            <a:lvl3pPr marR="0" lvl="2"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3pPr>
            <a:lvl4pPr marR="0" lvl="3"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4pPr>
            <a:lvl5pPr marR="0" lvl="4"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5pPr>
            <a:lvl6pPr marR="0" lvl="5"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6pPr>
            <a:lvl7pPr marR="0" lvl="6"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7pPr>
            <a:lvl8pPr marR="0" lvl="7"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8pPr>
            <a:lvl9pPr marR="0" lvl="8"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9pPr>
          </a:lstStyle>
          <a:p>
            <a:endParaRPr/>
          </a:p>
        </p:txBody>
      </p:sp>
      <p:sp>
        <p:nvSpPr>
          <p:cNvPr id="4" name="Google Shape;4;n"/>
          <p:cNvSpPr txBox="1">
            <a:spLocks noGrp="1"/>
          </p:cNvSpPr>
          <p:nvPr>
            <p:ph type="dt" idx="10"/>
          </p:nvPr>
        </p:nvSpPr>
        <p:spPr>
          <a:xfrm>
            <a:off x="3884612"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1pPr>
            <a:lvl2pPr marR="0" lvl="1"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2pPr>
            <a:lvl3pPr marR="0" lvl="2"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3pPr>
            <a:lvl4pPr marR="0" lvl="3"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4pPr>
            <a:lvl5pPr marR="0" lvl="4"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5pPr>
            <a:lvl6pPr marR="0" lvl="5"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6pPr>
            <a:lvl7pPr marR="0" lvl="6"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7pPr>
            <a:lvl8pPr marR="0" lvl="7"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8pPr>
            <a:lvl9pPr marR="0" lvl="8"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2"/>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1pPr>
            <a:lvl2pPr marR="0" lvl="1"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2pPr>
            <a:lvl3pPr marR="0" lvl="2"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3pPr>
            <a:lvl4pPr marR="0" lvl="3"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4pPr>
            <a:lvl5pPr marR="0" lvl="4"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5pPr>
            <a:lvl6pPr marR="0" lvl="5"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6pPr>
            <a:lvl7pPr marR="0" lvl="6"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7pPr>
            <a:lvl8pPr marR="0" lvl="7"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8pPr>
            <a:lvl9pPr marR="0" lvl="8" algn="l" rtl="0">
              <a:lnSpc>
                <a:spcPct val="100000"/>
              </a:lnSpc>
              <a:spcBef>
                <a:spcPts val="0"/>
              </a:spcBef>
              <a:spcAft>
                <a:spcPts val="0"/>
              </a:spcAft>
              <a:buClr>
                <a:srgbClr val="000000"/>
              </a:buClr>
              <a:buSzPts val="1400"/>
              <a:buFont typeface="Arial"/>
              <a:buNone/>
              <a:defRPr sz="2800" b="0" i="0" u="none" strike="noStrike" cap="none">
                <a:solidFill>
                  <a:srgbClr val="000000"/>
                </a:solidFill>
                <a:latin typeface="Tahoma"/>
                <a:ea typeface="Tahoma"/>
                <a:cs typeface="Tahoma"/>
                <a:sym typeface="Tahoma"/>
              </a:defRPr>
            </a:lvl9pPr>
          </a:lstStyle>
          <a:p>
            <a:endParaRPr/>
          </a:p>
        </p:txBody>
      </p:sp>
      <p:sp>
        <p:nvSpPr>
          <p:cNvPr id="8" name="Google Shape;8;n"/>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sz="14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p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a:t>
            </a:fld>
            <a:endParaRPr sz="1400" b="0" i="0" u="none" strike="noStrike" cap="none">
              <a:solidFill>
                <a:srgbClr val="000000"/>
              </a:solidFill>
              <a:latin typeface="Arial"/>
              <a:ea typeface="Arial"/>
              <a:cs typeface="Arial"/>
              <a:sym typeface="Arial"/>
            </a:endParaRPr>
          </a:p>
        </p:txBody>
      </p:sp>
      <p:sp>
        <p:nvSpPr>
          <p:cNvPr id="50" name="Google Shape;50;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1" name="Google Shape;51;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7" name="Google Shape;117;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Supplier certifications are used to ensure that a supplier's product is produced, packaged, and</a:t>
            </a:r>
            <a:endParaRPr sz="1200"/>
          </a:p>
          <a:p>
            <a:pPr marL="0" lvl="0" indent="0" algn="l" rtl="0">
              <a:lnSpc>
                <a:spcPct val="100000"/>
              </a:lnSpc>
              <a:spcBef>
                <a:spcPts val="0"/>
              </a:spcBef>
              <a:spcAft>
                <a:spcPts val="0"/>
              </a:spcAft>
              <a:buSzPts val="1800"/>
              <a:buNone/>
            </a:pPr>
            <a:r>
              <a:rPr lang="en-US" sz="1200"/>
              <a:t>shipped in a controlled process that conforms to proper industry standards, business practices,</a:t>
            </a:r>
            <a:endParaRPr sz="1200"/>
          </a:p>
          <a:p>
            <a:pPr marL="0" lvl="0" indent="0" algn="l" rtl="0">
              <a:lnSpc>
                <a:spcPct val="100000"/>
              </a:lnSpc>
              <a:spcBef>
                <a:spcPts val="0"/>
              </a:spcBef>
              <a:spcAft>
                <a:spcPts val="0"/>
              </a:spcAft>
              <a:buSzPts val="1800"/>
              <a:buNone/>
            </a:pPr>
            <a:r>
              <a:rPr lang="en-US" sz="1200"/>
              <a:t>and the recipient company's requirements. Certification is important when considering potential</a:t>
            </a:r>
            <a:endParaRPr sz="1200"/>
          </a:p>
          <a:p>
            <a:pPr marL="0" lvl="0" indent="0" algn="l" rtl="0">
              <a:lnSpc>
                <a:spcPct val="100000"/>
              </a:lnSpc>
              <a:spcBef>
                <a:spcPts val="0"/>
              </a:spcBef>
              <a:spcAft>
                <a:spcPts val="0"/>
              </a:spcAft>
              <a:buSzPts val="1800"/>
              <a:buNone/>
            </a:pPr>
            <a:r>
              <a:rPr lang="en-US" sz="1200"/>
              <a:t>suppliers; in order to earn certification, a supplier must prove that they are reliable, consistent,</a:t>
            </a:r>
            <a:endParaRPr sz="1200"/>
          </a:p>
          <a:p>
            <a:pPr marL="0" lvl="0" indent="0" algn="l" rtl="0">
              <a:lnSpc>
                <a:spcPct val="100000"/>
              </a:lnSpc>
              <a:spcBef>
                <a:spcPts val="0"/>
              </a:spcBef>
              <a:spcAft>
                <a:spcPts val="0"/>
              </a:spcAft>
              <a:buSzPts val="1800"/>
              <a:buNone/>
            </a:pPr>
            <a:r>
              <a:rPr lang="en-US" sz="1200"/>
              <a:t>and altogether a safe investment. </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a:t>Note: If you want full system support to track supplier certification documentation and the whole certification process, you may want to use QAD CEBOS QMS Solution.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QAD Web UI Supplier Certification features will allow you to capture the results of the certification process.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Please be aware that depending on a setting in Web UI Purchasing Control or QAD Enterprise Edition Purchasing Control, you can enforce certified supplier requirements at the system-wide level or on an item/supplier basis.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configuration slides that follow for suppliers covers the setup for supplier and item certification.</a:t>
            </a:r>
            <a:endParaRPr sz="1200"/>
          </a:p>
          <a:p>
            <a:pPr marL="0" lvl="0" indent="0" algn="l" rtl="0">
              <a:lnSpc>
                <a:spcPct val="100000"/>
              </a:lnSpc>
              <a:spcBef>
                <a:spcPts val="0"/>
              </a:spcBef>
              <a:spcAft>
                <a:spcPts val="0"/>
              </a:spcAft>
              <a:buSzPts val="1400"/>
              <a:buNone/>
            </a:pPr>
            <a:endParaRPr sz="1200"/>
          </a:p>
        </p:txBody>
      </p:sp>
      <p:sp>
        <p:nvSpPr>
          <p:cNvPr id="118" name="Google Shape;118;p10: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1"/>
        <p:cNvGrpSpPr/>
        <p:nvPr/>
      </p:nvGrpSpPr>
      <p:grpSpPr>
        <a:xfrm>
          <a:off x="0" y="0"/>
          <a:ext cx="0" cy="0"/>
          <a:chOff x="0" y="0"/>
          <a:chExt cx="0" cy="0"/>
        </a:xfrm>
      </p:grpSpPr>
      <p:sp>
        <p:nvSpPr>
          <p:cNvPr id="1102" name="Google Shape;1102;p13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03" name="Google Shape;1103;p13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In the Web UI </a:t>
            </a:r>
            <a:r>
              <a:rPr lang="en-US" sz="1200" b="1"/>
              <a:t>Supplier Items</a:t>
            </a:r>
            <a:r>
              <a:rPr lang="en-US" sz="1200"/>
              <a:t> hybrid view, you can enter a new or update an existing supplier item. Under the Price panel, you can enter quote price information once you select New to enter a new supplier item.</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In the Quote Price panel, you can enter the price per unit that the supplier quoted for a minimum order quantity for this item.The quote price, lead time, and quantity all apply to this unit of measure.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a:t>When a PO is created in the system and if </a:t>
            </a:r>
            <a:r>
              <a:rPr lang="en-US">
                <a:sym typeface="Roboto"/>
              </a:rPr>
              <a:t> a supplier item record exists with blank Supplier or non-blank Supplier that matches the  Supplier, Item and Currency then this supplier item record will be selected to default to the line including UM value </a:t>
            </a:r>
            <a:r>
              <a:rPr lang="en-US"/>
              <a:t> and the quote price is accessed only if the PO quantity is at least greater than or equal to the quantity quoted. When a PO is manually entered referencing this supplier item</a:t>
            </a:r>
            <a:r>
              <a:rPr lang="en-US" sz="1200"/>
              <a:t>, optionally you can update the supplier-item data to reflect the new price entered in the document, if it has changed. Both the quote price and quote date are updated. The quote quantity does not change. You can choose to prevent this update, for example, if the price is much higher than normal because of a rush delivery requirement.</a:t>
            </a:r>
            <a:endParaRPr sz="1200"/>
          </a:p>
          <a:p>
            <a:pPr marL="0" lvl="0" indent="0" algn="l" rtl="0">
              <a:lnSpc>
                <a:spcPct val="100000"/>
              </a:lnSpc>
              <a:spcBef>
                <a:spcPts val="0"/>
              </a:spcBef>
              <a:spcAft>
                <a:spcPts val="0"/>
              </a:spcAft>
              <a:buSzPts val="1400"/>
              <a:buNone/>
            </a:pPr>
            <a:endParaRPr sz="1200"/>
          </a:p>
        </p:txBody>
      </p:sp>
      <p:sp>
        <p:nvSpPr>
          <p:cNvPr id="1104" name="Google Shape;1104;p132: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100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2"/>
        <p:cNvGrpSpPr/>
        <p:nvPr/>
      </p:nvGrpSpPr>
      <p:grpSpPr>
        <a:xfrm>
          <a:off x="0" y="0"/>
          <a:ext cx="0" cy="0"/>
          <a:chOff x="0" y="0"/>
          <a:chExt cx="0" cy="0"/>
        </a:xfrm>
      </p:grpSpPr>
      <p:sp>
        <p:nvSpPr>
          <p:cNvPr id="1113" name="Google Shape;1113;p13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14" name="Google Shape;1114;p13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800"/>
              <a:buFont typeface="Arial"/>
              <a:buNone/>
            </a:pPr>
            <a:r>
              <a:rPr lang="en-US" sz="1200">
                <a:solidFill>
                  <a:schemeClr val="dk1"/>
                </a:solidFill>
              </a:rPr>
              <a:t>In the Web UI </a:t>
            </a:r>
            <a:r>
              <a:rPr lang="en-US" sz="1200" b="1">
                <a:solidFill>
                  <a:schemeClr val="dk1"/>
                </a:solidFill>
              </a:rPr>
              <a:t>Planned Orders</a:t>
            </a:r>
            <a:r>
              <a:rPr lang="en-US" sz="1200">
                <a:solidFill>
                  <a:schemeClr val="dk1"/>
                </a:solidFill>
              </a:rPr>
              <a:t> hybrid view, you can select a planned order, then select the Action for Firm Purchasing.</a:t>
            </a:r>
            <a:endParaRPr sz="1200">
              <a:solidFill>
                <a:schemeClr val="dk1"/>
              </a:solidFill>
            </a:endParaRPr>
          </a:p>
          <a:p>
            <a:pPr marL="0" lvl="0" indent="0" algn="l" rtl="0">
              <a:spcBef>
                <a:spcPts val="0"/>
              </a:spcBef>
              <a:spcAft>
                <a:spcPts val="0"/>
              </a:spcAft>
              <a:buClr>
                <a:schemeClr val="dk1"/>
              </a:buClr>
              <a:buSzPts val="1800"/>
              <a:buFont typeface="Arial"/>
              <a:buNone/>
            </a:pPr>
            <a:endParaRPr sz="1200">
              <a:solidFill>
                <a:schemeClr val="dk1"/>
              </a:solidFill>
            </a:endParaRPr>
          </a:p>
          <a:p>
            <a:pPr marL="0" lvl="0" indent="0" algn="l" rtl="0">
              <a:spcBef>
                <a:spcPts val="0"/>
              </a:spcBef>
              <a:spcAft>
                <a:spcPts val="0"/>
              </a:spcAft>
              <a:buClr>
                <a:schemeClr val="dk1"/>
              </a:buClr>
              <a:buSzPts val="1800"/>
              <a:buFont typeface="Arial"/>
              <a:buNone/>
            </a:pPr>
            <a:r>
              <a:rPr lang="en-US" sz="1200">
                <a:solidFill>
                  <a:schemeClr val="dk1"/>
                </a:solidFill>
              </a:rPr>
              <a:t>In the Firm Purchasing Action, once you set criteria to search on, you can navigate to the Firm Purchasing panel’s grid and see the planned orders that the system is proposing to convert to a purchasing document.  The type of purchasing document displays in the Type field.</a:t>
            </a:r>
            <a:endParaRPr sz="1200">
              <a:solidFill>
                <a:schemeClr val="dk1"/>
              </a:solidFill>
            </a:endParaRPr>
          </a:p>
          <a:p>
            <a:pPr marL="0" lvl="0" indent="0" algn="l" rtl="0">
              <a:spcBef>
                <a:spcPts val="0"/>
              </a:spcBef>
              <a:spcAft>
                <a:spcPts val="0"/>
              </a:spcAft>
              <a:buClr>
                <a:schemeClr val="dk1"/>
              </a:buClr>
              <a:buSzPts val="1800"/>
              <a:buFont typeface="Arial"/>
              <a:buNone/>
            </a:pPr>
            <a:endParaRPr sz="1200">
              <a:solidFill>
                <a:srgbClr val="FFC000"/>
              </a:solidFill>
            </a:endParaRPr>
          </a:p>
          <a:p>
            <a:pPr marL="0" lvl="0" indent="0" algn="l" rtl="0">
              <a:spcBef>
                <a:spcPts val="0"/>
              </a:spcBef>
              <a:spcAft>
                <a:spcPts val="0"/>
              </a:spcAft>
              <a:buClr>
                <a:schemeClr val="dk1"/>
              </a:buClr>
              <a:buSzPts val="1800"/>
              <a:buFont typeface="Arial"/>
              <a:buNone/>
            </a:pPr>
            <a:r>
              <a:rPr lang="en-US" sz="1200">
                <a:solidFill>
                  <a:schemeClr val="dk1"/>
                </a:solidFill>
              </a:rPr>
              <a:t>Pricing plays different roles in Firm Purchasing: </a:t>
            </a:r>
            <a:endParaRPr sz="1200">
              <a:solidFill>
                <a:schemeClr val="dk1"/>
              </a:solidFill>
            </a:endParaRPr>
          </a:p>
          <a:p>
            <a:pPr marL="0" lvl="0" indent="0" algn="l" rtl="0">
              <a:spcBef>
                <a:spcPts val="0"/>
              </a:spcBef>
              <a:spcAft>
                <a:spcPts val="0"/>
              </a:spcAft>
              <a:buClr>
                <a:schemeClr val="dk1"/>
              </a:buClr>
              <a:buSzPts val="1800"/>
              <a:buFont typeface="Arial"/>
              <a:buNone/>
            </a:pPr>
            <a:endParaRPr sz="1200">
              <a:solidFill>
                <a:schemeClr val="dk1"/>
              </a:solidFill>
            </a:endParaRPr>
          </a:p>
          <a:p>
            <a:pPr marL="457200" lvl="0" indent="-304800" algn="l" rtl="0">
              <a:spcBef>
                <a:spcPts val="0"/>
              </a:spcBef>
              <a:spcAft>
                <a:spcPts val="0"/>
              </a:spcAft>
              <a:buClr>
                <a:schemeClr val="dk1"/>
              </a:buClr>
              <a:buSzPts val="1200"/>
              <a:buAutoNum type="arabicPeriod"/>
            </a:pPr>
            <a:r>
              <a:rPr lang="en-US" sz="1200">
                <a:solidFill>
                  <a:schemeClr val="dk1"/>
                </a:solidFill>
              </a:rPr>
              <a:t>Existing Pricing definitions are used to default pricing information like Price List/Discount List , Supplier Item to the purchasing document created by the Firm Purchasing transaction.</a:t>
            </a:r>
            <a:br>
              <a:rPr lang="en-US" sz="1200">
                <a:solidFill>
                  <a:schemeClr val="dk1"/>
                </a:solidFill>
              </a:rPr>
            </a:br>
            <a:endParaRPr sz="1200">
              <a:solidFill>
                <a:schemeClr val="dk1"/>
              </a:solidFill>
            </a:endParaRPr>
          </a:p>
          <a:p>
            <a:pPr marL="457200" lvl="0" indent="-304800" algn="l" rtl="0">
              <a:spcBef>
                <a:spcPts val="0"/>
              </a:spcBef>
              <a:spcAft>
                <a:spcPts val="0"/>
              </a:spcAft>
              <a:buClr>
                <a:schemeClr val="dk1"/>
              </a:buClr>
              <a:buSzPts val="1200"/>
              <a:buAutoNum type="arabicPeriod"/>
            </a:pPr>
            <a:r>
              <a:rPr lang="en-US" sz="1200">
                <a:solidFill>
                  <a:schemeClr val="dk1"/>
                </a:solidFill>
              </a:rPr>
              <a:t>When proposing the type, pricing plays a role for certain purchasing types.  The system considers price lists, discount lists, supplier quotes, as well as options you have set.</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You should review the Web UI online help also for other fields in the Firm Purchasing Action Screen to understand how pricing and your selections interact to propose a type and populate other defaulting information based on the Type in the Firm Purchasing Lines Grid.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1115" name="Google Shape;1115;p133: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101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1"/>
        <p:cNvGrpSpPr/>
        <p:nvPr/>
      </p:nvGrpSpPr>
      <p:grpSpPr>
        <a:xfrm>
          <a:off x="0" y="0"/>
          <a:ext cx="0" cy="0"/>
          <a:chOff x="0" y="0"/>
          <a:chExt cx="0" cy="0"/>
        </a:xfrm>
      </p:grpSpPr>
      <p:sp>
        <p:nvSpPr>
          <p:cNvPr id="1122" name="Google Shape;1122;p1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23" name="Google Shape;1123;p13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Under setup possibilities, you can see some of the most relevant master data that is used by the firm purchasing functionality: </a:t>
            </a:r>
            <a:endParaRPr sz="1200"/>
          </a:p>
          <a:p>
            <a:pPr marL="457200" lvl="0" indent="-304800" algn="l" rtl="0">
              <a:lnSpc>
                <a:spcPct val="100000"/>
              </a:lnSpc>
              <a:spcBef>
                <a:spcPts val="0"/>
              </a:spcBef>
              <a:spcAft>
                <a:spcPts val="0"/>
              </a:spcAft>
              <a:buSzPts val="1200"/>
              <a:buChar char="●"/>
            </a:pPr>
            <a:r>
              <a:rPr lang="en-US" sz="1200"/>
              <a:t>Supplier price lists</a:t>
            </a:r>
            <a:endParaRPr sz="1200"/>
          </a:p>
          <a:p>
            <a:pPr marL="457200" lvl="0" indent="-304800" algn="l" rtl="0">
              <a:lnSpc>
                <a:spcPct val="100000"/>
              </a:lnSpc>
              <a:spcBef>
                <a:spcPts val="0"/>
              </a:spcBef>
              <a:spcAft>
                <a:spcPts val="0"/>
              </a:spcAft>
              <a:buSzPts val="1200"/>
              <a:buChar char="●"/>
            </a:pPr>
            <a:r>
              <a:rPr lang="en-US" sz="1200"/>
              <a:t>Supplier quote prices</a:t>
            </a:r>
            <a:endParaRPr sz="1200"/>
          </a:p>
          <a:p>
            <a:pPr marL="457200" lvl="0" indent="-304800" algn="l" rtl="0">
              <a:lnSpc>
                <a:spcPct val="100000"/>
              </a:lnSpc>
              <a:spcBef>
                <a:spcPts val="0"/>
              </a:spcBef>
              <a:spcAft>
                <a:spcPts val="0"/>
              </a:spcAft>
              <a:buSzPts val="1200"/>
              <a:buChar char="●"/>
            </a:pPr>
            <a:r>
              <a:rPr lang="en-US" sz="1200"/>
              <a:t>Blanket orders</a:t>
            </a:r>
            <a:endParaRPr sz="1200"/>
          </a:p>
          <a:p>
            <a:pPr marL="0" lvl="0" indent="0" algn="l" rtl="0">
              <a:lnSpc>
                <a:spcPct val="100000"/>
              </a:lnSpc>
              <a:spcBef>
                <a:spcPts val="0"/>
              </a:spcBef>
              <a:spcAft>
                <a:spcPts val="0"/>
              </a:spcAft>
              <a:buSzPts val="1800"/>
              <a:buNone/>
            </a:pPr>
            <a:endParaRPr sz="1200">
              <a:highlight>
                <a:schemeClr val="lt1"/>
              </a:highlight>
            </a:endParaRPr>
          </a:p>
          <a:p>
            <a:pPr marL="0" lvl="0" indent="0" algn="l" rtl="0">
              <a:lnSpc>
                <a:spcPct val="100000"/>
              </a:lnSpc>
              <a:spcBef>
                <a:spcPts val="0"/>
              </a:spcBef>
              <a:spcAft>
                <a:spcPts val="0"/>
              </a:spcAft>
              <a:buSzPts val="1800"/>
              <a:buNone/>
            </a:pPr>
            <a:r>
              <a:rPr lang="en-US"/>
              <a:t>The flow starts with Web UI MRP programs (Net Change Materials Plan, Regenerative Materials Plan, and Selective Materials Plan) that generate the planned orders of type P (Purchasing) that need to be converted into purchasing documents. Then, the planned orders will be converted using the firm purchasing functionality. Once created, purchasing documents can be adjusted as needed.  </a:t>
            </a:r>
            <a:endParaRPr/>
          </a:p>
          <a:p>
            <a:pPr marL="0" lvl="0" indent="0" algn="l" rtl="0">
              <a:lnSpc>
                <a:spcPct val="100000"/>
              </a:lnSpc>
              <a:spcBef>
                <a:spcPts val="0"/>
              </a:spcBef>
              <a:spcAft>
                <a:spcPts val="0"/>
              </a:spcAft>
              <a:buSzPts val="1400"/>
              <a:buNone/>
            </a:pPr>
            <a:endParaRPr/>
          </a:p>
        </p:txBody>
      </p:sp>
      <p:sp>
        <p:nvSpPr>
          <p:cNvPr id="1124" name="Google Shape;1124;p134: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102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8"/>
        <p:cNvGrpSpPr/>
        <p:nvPr/>
      </p:nvGrpSpPr>
      <p:grpSpPr>
        <a:xfrm>
          <a:off x="0" y="0"/>
          <a:ext cx="0" cy="0"/>
          <a:chOff x="0" y="0"/>
          <a:chExt cx="0" cy="0"/>
        </a:xfrm>
      </p:grpSpPr>
      <p:sp>
        <p:nvSpPr>
          <p:cNvPr id="1159" name="Google Shape;1159;p13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60" name="Google Shape;1160;p13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Use the Web UI </a:t>
            </a:r>
            <a:r>
              <a:rPr lang="en-US" sz="1200" b="1"/>
              <a:t>Selective Materials Plan </a:t>
            </a:r>
            <a:r>
              <a:rPr lang="en-US" sz="1200"/>
              <a:t>to calculate demand and plan supply for ranges of items selected by item number, buyer/planner, product line, group, item type, supplier, and purchase/manufacture code.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Note: </a:t>
            </a:r>
            <a:r>
              <a:rPr lang="en-US" sz="1200"/>
              <a:t>You should have calendars and other system data set up for MRP first. For information, refer to the Materials Requirements Planning chapter of the QAD Manufacturing Guide and to the QAD Scheduled Order Management User Guide in the QAD Document Library.</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Using Selective Materials plan, you can also choose to plan either master scheduled items or non-master scheduled items or both. Similarly, you can plan either material requirements planning (MRP) items or distribution requirements planning (DRP) items or both.</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Note: </a:t>
            </a:r>
            <a:r>
              <a:rPr lang="en-US" sz="1200"/>
              <a:t>If you choose to plan only master scheduled items, orders are planned for parent items and gross requirements passed down to the next-level components. However, no orders are planned for the components.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Selective Materials Plan considers only items with MRP Required selected in the Planning panel of </a:t>
            </a:r>
            <a:r>
              <a:rPr lang="en-US" sz="1200" b="1"/>
              <a:t>Items</a:t>
            </a:r>
            <a:r>
              <a:rPr lang="en-US" sz="1200"/>
              <a:t>. The system sets this option to Yes automatically when changes occur for an item in any of the following areas: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Selective MRP recalculates demand and plans supply only for selected items, passing down gross requirements to the next non-selected level, but not replanning orders. It does not implode product structures to replan higher-level items before planning selected items, nor does it explode resulting orders to calculate component demand.</a:t>
            </a:r>
            <a:endParaRPr sz="1200"/>
          </a:p>
          <a:p>
            <a:pPr marL="0" lvl="0" indent="0" algn="l" rtl="0">
              <a:lnSpc>
                <a:spcPct val="100000"/>
              </a:lnSpc>
              <a:spcBef>
                <a:spcPts val="0"/>
              </a:spcBef>
              <a:spcAft>
                <a:spcPts val="0"/>
              </a:spcAft>
              <a:buSzPts val="1800"/>
              <a:buNone/>
            </a:pPr>
            <a:r>
              <a:rPr lang="en-US" sz="1200"/>
              <a:t>You can run this function in net change mode by setting Required Items Only to Yes or in regenerative mode by setting Required Items Only to No.</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Note: </a:t>
            </a:r>
            <a:r>
              <a:rPr lang="en-US" sz="1200"/>
              <a:t>Be careful when using this feature. It does not always yield the same results as </a:t>
            </a:r>
            <a:r>
              <a:rPr lang="en-US" sz="1200" b="1"/>
              <a:t>Net Change Materials Plan</a:t>
            </a:r>
            <a:r>
              <a:rPr lang="en-US" sz="1200"/>
              <a:t> or </a:t>
            </a:r>
            <a:r>
              <a:rPr lang="en-US" sz="1200" b="1"/>
              <a:t>Regenerative Materials Plan</a:t>
            </a:r>
            <a:r>
              <a:rPr lang="en-US" sz="1200"/>
              <a:t> since it does not implode higher-level requirements. You should define menu security for this program to restrict access.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Once you select Setting and Filter panel options, select Run. The system displays output, or you can specify other types of output in the File Type option in Settings.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For information on the settings, refer to the Web UI online help for Selective Materials Plan.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1161" name="Google Shape;1161;p135: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103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1"/>
        <p:cNvGrpSpPr/>
        <p:nvPr/>
      </p:nvGrpSpPr>
      <p:grpSpPr>
        <a:xfrm>
          <a:off x="0" y="0"/>
          <a:ext cx="0" cy="0"/>
          <a:chOff x="0" y="0"/>
          <a:chExt cx="0" cy="0"/>
        </a:xfrm>
      </p:grpSpPr>
      <p:sp>
        <p:nvSpPr>
          <p:cNvPr id="1172" name="Google Shape;1172;p13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73" name="Google Shape;1173;p13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Use the Web UI </a:t>
            </a:r>
            <a:r>
              <a:rPr lang="en-US" sz="1200" b="1"/>
              <a:t>Planned Orders</a:t>
            </a:r>
            <a:r>
              <a:rPr lang="en-US" sz="1200"/>
              <a:t> hybrid view, select the Firm Purchasing action. You can convert planned orders into different kinds of purchasing documents such as requisitions (approved or unapproved) or purchase orders.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In the Firm Purchasing frame,  select options, pricing, and criteria, then select the Search option.  When you do the system proposes the document type in which the Planned Order can be converted based on the master data available in the system as we will show next.</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Options</a:t>
            </a:r>
            <a:r>
              <a:rPr lang="en-US" sz="1200"/>
              <a:t/>
            </a:r>
            <a:br>
              <a:rPr lang="en-US" sz="1200"/>
            </a:br>
            <a:r>
              <a:rPr lang="en-US" sz="1200" b="1"/>
              <a:t>Always Approve Requisitions</a:t>
            </a:r>
            <a:endParaRPr sz="1200"/>
          </a:p>
          <a:p>
            <a:pPr marL="0" lvl="0" indent="0" algn="l" rtl="0">
              <a:lnSpc>
                <a:spcPct val="100000"/>
              </a:lnSpc>
              <a:spcBef>
                <a:spcPts val="0"/>
              </a:spcBef>
              <a:spcAft>
                <a:spcPts val="0"/>
              </a:spcAft>
              <a:buSzPts val="1800"/>
              <a:buNone/>
            </a:pPr>
            <a:r>
              <a:rPr lang="en-US" sz="1200"/>
              <a:t>When selected, the system proposes converting planned orders into approved requisitions (if there are no requisition approval groups applicable)</a:t>
            </a:r>
            <a:br>
              <a:rPr lang="en-US" sz="1200"/>
            </a:br>
            <a:endParaRPr sz="1200"/>
          </a:p>
          <a:p>
            <a:pPr marL="0" lvl="0" indent="0" algn="l" rtl="0">
              <a:lnSpc>
                <a:spcPct val="100000"/>
              </a:lnSpc>
              <a:spcBef>
                <a:spcPts val="0"/>
              </a:spcBef>
              <a:spcAft>
                <a:spcPts val="0"/>
              </a:spcAft>
              <a:buSzPts val="1800"/>
              <a:buNone/>
            </a:pPr>
            <a:r>
              <a:rPr lang="en-US" sz="1200" b="1"/>
              <a:t>Include Blanket Orders</a:t>
            </a:r>
            <a:endParaRPr sz="1200"/>
          </a:p>
          <a:p>
            <a:pPr marL="0" lvl="0" indent="0" algn="l" rtl="0">
              <a:lnSpc>
                <a:spcPct val="100000"/>
              </a:lnSpc>
              <a:spcBef>
                <a:spcPts val="0"/>
              </a:spcBef>
              <a:spcAft>
                <a:spcPts val="0"/>
              </a:spcAft>
              <a:buSzPts val="1800"/>
              <a:buNone/>
            </a:pPr>
            <a:r>
              <a:rPr lang="en-US" sz="1200"/>
              <a:t>When selected, the system considers existing blanket orders and proposes creating blanket order release type if applicable. </a:t>
            </a:r>
            <a:endParaRPr sz="1200"/>
          </a:p>
          <a:p>
            <a:pPr marL="0" lvl="0" indent="0" algn="l" rtl="0">
              <a:lnSpc>
                <a:spcPct val="100000"/>
              </a:lnSpc>
              <a:spcBef>
                <a:spcPts val="0"/>
              </a:spcBef>
              <a:spcAft>
                <a:spcPts val="0"/>
              </a:spcAft>
              <a:buSzPts val="1800"/>
              <a:buNone/>
            </a:pPr>
            <a:r>
              <a:rPr lang="en-US" sz="1200"/>
              <a:t>Note: A blanket order release is just a discrete purchase order.</a:t>
            </a:r>
            <a:br>
              <a:rPr lang="en-US" sz="1200"/>
            </a:br>
            <a:endParaRPr sz="1200"/>
          </a:p>
          <a:p>
            <a:pPr marL="0" lvl="0" indent="0" algn="l" rtl="0">
              <a:lnSpc>
                <a:spcPct val="100000"/>
              </a:lnSpc>
              <a:spcBef>
                <a:spcPts val="0"/>
              </a:spcBef>
              <a:spcAft>
                <a:spcPts val="0"/>
              </a:spcAft>
              <a:buSzPts val="1800"/>
              <a:buNone/>
            </a:pPr>
            <a:r>
              <a:rPr lang="en-US" sz="1200" b="1"/>
              <a:t>Auto Release to Purchase Order</a:t>
            </a:r>
            <a:endParaRPr sz="1200"/>
          </a:p>
          <a:p>
            <a:pPr marL="0" lvl="0" indent="0" algn="l" rtl="0">
              <a:lnSpc>
                <a:spcPct val="100000"/>
              </a:lnSpc>
              <a:spcBef>
                <a:spcPts val="0"/>
              </a:spcBef>
              <a:spcAft>
                <a:spcPts val="0"/>
              </a:spcAft>
              <a:buSzPts val="1800"/>
              <a:buNone/>
            </a:pPr>
            <a:r>
              <a:rPr lang="en-US" sz="1200"/>
              <a:t>When selected, the system considers existing supplier pricing data defined in the system (supplier price lists and supplier quote price). </a:t>
            </a:r>
            <a:br>
              <a:rPr lang="en-US" sz="1200"/>
            </a:br>
            <a:endParaRPr sz="1200"/>
          </a:p>
          <a:p>
            <a:pPr marL="0" lvl="0" indent="0" algn="l" rtl="0">
              <a:lnSpc>
                <a:spcPct val="100000"/>
              </a:lnSpc>
              <a:spcBef>
                <a:spcPts val="0"/>
              </a:spcBef>
              <a:spcAft>
                <a:spcPts val="0"/>
              </a:spcAft>
              <a:buSzPts val="1800"/>
              <a:buNone/>
            </a:pPr>
            <a:r>
              <a:rPr lang="en-US" sz="1200" b="1"/>
              <a:t>Start PO Approval</a:t>
            </a:r>
            <a:endParaRPr sz="1200"/>
          </a:p>
          <a:p>
            <a:pPr marL="0" lvl="0" indent="0" algn="l" rtl="0">
              <a:lnSpc>
                <a:spcPct val="100000"/>
              </a:lnSpc>
              <a:spcBef>
                <a:spcPts val="0"/>
              </a:spcBef>
              <a:spcAft>
                <a:spcPts val="0"/>
              </a:spcAft>
              <a:buSzPts val="1800"/>
              <a:buNone/>
            </a:pPr>
            <a:r>
              <a:rPr lang="en-US" sz="1200"/>
              <a:t>When selected, the system starts the routing of purchase orders for approval when generic approvals is enabled for purchase orders.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Note: During a search, information such as supplier, bill-to and ship-to are also populated by the system. The supplier comes from the item master data definition, and bill-to and ship-to are populated according to the setup available in Purchasing Control.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Pricing</a:t>
            </a:r>
            <a:endParaRPr sz="1200"/>
          </a:p>
          <a:p>
            <a:pPr marL="0" lvl="0" indent="0" algn="l" rtl="0">
              <a:lnSpc>
                <a:spcPct val="100000"/>
              </a:lnSpc>
              <a:spcBef>
                <a:spcPts val="0"/>
              </a:spcBef>
              <a:spcAft>
                <a:spcPts val="0"/>
              </a:spcAft>
              <a:buSzPts val="1800"/>
              <a:buNone/>
            </a:pPr>
            <a:r>
              <a:rPr lang="en-US" sz="1200"/>
              <a:t>Use options in the Pricing Subpanel to obtain the advanced pricing and apply it to planned orders across all sites in a domain that you intend to firm.</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Advanced pricing is a comprehensive pricing mechanism that works with the Unit Price/Discount % calculation; it is based on planned order consolidation by the planned volume (planned quantity) within a particular time. The system consolidates planned orders by Item and Supplier (and by Site, as an additional option when the scenario exists).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To utilize the advanced pricing capabilities, the following list of data must exist in the system:</a:t>
            </a:r>
            <a:endParaRPr sz="1200"/>
          </a:p>
          <a:p>
            <a:pPr marL="0" lvl="0" indent="0" algn="l" rtl="0">
              <a:lnSpc>
                <a:spcPct val="100000"/>
              </a:lnSpc>
              <a:spcBef>
                <a:spcPts val="0"/>
              </a:spcBef>
              <a:spcAft>
                <a:spcPts val="0"/>
              </a:spcAft>
              <a:buSzPts val="1800"/>
              <a:buNone/>
            </a:pPr>
            <a:r>
              <a:rPr lang="en-US" sz="1200"/>
              <a:t>•Price list/Discount table or both</a:t>
            </a:r>
            <a:endParaRPr sz="1200"/>
          </a:p>
          <a:p>
            <a:pPr marL="0" lvl="0" indent="0" algn="l" rtl="0">
              <a:lnSpc>
                <a:spcPct val="100000"/>
              </a:lnSpc>
              <a:spcBef>
                <a:spcPts val="0"/>
              </a:spcBef>
              <a:spcAft>
                <a:spcPts val="0"/>
              </a:spcAft>
              <a:buSzPts val="1800"/>
              <a:buNone/>
            </a:pPr>
            <a:r>
              <a:rPr lang="en-US" sz="1200"/>
              <a:t>•Supplier Item Quote Price</a:t>
            </a:r>
            <a:endParaRPr sz="1200"/>
          </a:p>
          <a:p>
            <a:pPr marL="0" lvl="0" indent="0" algn="l" rtl="0">
              <a:lnSpc>
                <a:spcPct val="100000"/>
              </a:lnSpc>
              <a:spcBef>
                <a:spcPts val="0"/>
              </a:spcBef>
              <a:spcAft>
                <a:spcPts val="0"/>
              </a:spcAft>
              <a:buSzPts val="1800"/>
              <a:buNone/>
            </a:pPr>
            <a:endParaRPr sz="1200" b="1" i="1"/>
          </a:p>
          <a:p>
            <a:pPr marL="0" lvl="0" indent="0" algn="l" rtl="0">
              <a:lnSpc>
                <a:spcPct val="100000"/>
              </a:lnSpc>
              <a:spcBef>
                <a:spcPts val="0"/>
              </a:spcBef>
              <a:spcAft>
                <a:spcPts val="0"/>
              </a:spcAft>
              <a:buSzPts val="1800"/>
              <a:buNone/>
            </a:pPr>
            <a:r>
              <a:rPr lang="en-US" sz="1200" b="1"/>
              <a:t>Advance Pricing</a:t>
            </a:r>
            <a:endParaRPr sz="1200"/>
          </a:p>
          <a:p>
            <a:pPr marL="0" lvl="0" indent="0" algn="l" rtl="0">
              <a:lnSpc>
                <a:spcPct val="100000"/>
              </a:lnSpc>
              <a:spcBef>
                <a:spcPts val="0"/>
              </a:spcBef>
              <a:spcAft>
                <a:spcPts val="0"/>
              </a:spcAft>
              <a:buSzPts val="1800"/>
              <a:buNone/>
            </a:pPr>
            <a:r>
              <a:rPr lang="en-US" sz="1200"/>
              <a:t>When you select Advanced Pricing, best pricing logic is enabled, calculated, then applied to planned orders based on the total planned volume within the chosen time. The default is from the same-named option in Purchasing Control.</a:t>
            </a:r>
            <a:endParaRPr sz="1200"/>
          </a:p>
          <a:p>
            <a:pPr marL="0" lvl="0" indent="0" algn="l" rtl="0">
              <a:lnSpc>
                <a:spcPct val="100000"/>
              </a:lnSpc>
              <a:spcBef>
                <a:spcPts val="0"/>
              </a:spcBef>
              <a:spcAft>
                <a:spcPts val="0"/>
              </a:spcAft>
              <a:buSzPts val="1800"/>
              <a:buNone/>
            </a:pPr>
            <a:endParaRPr sz="1200" b="1" i="1"/>
          </a:p>
          <a:p>
            <a:pPr marL="0" lvl="0" indent="0" algn="l" rtl="0">
              <a:lnSpc>
                <a:spcPct val="100000"/>
              </a:lnSpc>
              <a:spcBef>
                <a:spcPts val="0"/>
              </a:spcBef>
              <a:spcAft>
                <a:spcPts val="0"/>
              </a:spcAft>
              <a:buSzPts val="1800"/>
              <a:buNone/>
            </a:pPr>
            <a:r>
              <a:rPr lang="en-US" sz="1200" b="1"/>
              <a:t>Group Multiple Sites</a:t>
            </a:r>
            <a:endParaRPr sz="1200"/>
          </a:p>
          <a:p>
            <a:pPr marL="0" lvl="0" indent="0" algn="l" rtl="0">
              <a:lnSpc>
                <a:spcPct val="100000"/>
              </a:lnSpc>
              <a:spcBef>
                <a:spcPts val="0"/>
              </a:spcBef>
              <a:spcAft>
                <a:spcPts val="0"/>
              </a:spcAft>
              <a:buSzPts val="1800"/>
              <a:buNone/>
            </a:pPr>
            <a:r>
              <a:rPr lang="en-US" sz="1200"/>
              <a:t>You can group multiple sites within a domain. When you select Best Pricing, best pricing logic is enabled and applied to all domain sites. The default is from the same-named option in Purchasing Control.</a:t>
            </a:r>
            <a:endParaRPr sz="1200"/>
          </a:p>
          <a:p>
            <a:pPr marL="0" lvl="0" indent="0" algn="l" rtl="0">
              <a:lnSpc>
                <a:spcPct val="100000"/>
              </a:lnSpc>
              <a:spcBef>
                <a:spcPts val="0"/>
              </a:spcBef>
              <a:spcAft>
                <a:spcPts val="0"/>
              </a:spcAft>
              <a:buSzPts val="1800"/>
              <a:buNone/>
            </a:pPr>
            <a:r>
              <a:rPr lang="en-US" sz="1200" b="1"/>
              <a:t>Note: </a:t>
            </a:r>
            <a:r>
              <a:rPr lang="en-US" sz="1200"/>
              <a:t>This option has no effect when the Advanced Pricing option is not selected; however, when Advance Pricing is not selected, the Unit Price/Discount % calculation is applied to each planned order individually.</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Criteria/Additional Criteria</a:t>
            </a:r>
            <a:br>
              <a:rPr lang="en-US" sz="1200" b="1"/>
            </a:br>
            <a:r>
              <a:rPr lang="en-US" sz="1200"/>
              <a:t>Set filter criteria for converting planned orders to purchasing documents. For more information, refer to the Web UI online help for Planned Orders Firm Purchasing Action.</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400"/>
              <a:buNone/>
            </a:pPr>
            <a:endParaRPr sz="1200" b="1"/>
          </a:p>
        </p:txBody>
      </p:sp>
      <p:sp>
        <p:nvSpPr>
          <p:cNvPr id="1174" name="Google Shape;1174;p136: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104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7"/>
        <p:cNvGrpSpPr/>
        <p:nvPr/>
      </p:nvGrpSpPr>
      <p:grpSpPr>
        <a:xfrm>
          <a:off x="0" y="0"/>
          <a:ext cx="0" cy="0"/>
          <a:chOff x="0" y="0"/>
          <a:chExt cx="0" cy="0"/>
        </a:xfrm>
      </p:grpSpPr>
      <p:sp>
        <p:nvSpPr>
          <p:cNvPr id="1188" name="Google Shape;1188;p13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89" name="Google Shape;1189;p1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800"/>
              <a:buNone/>
            </a:pPr>
            <a:r>
              <a:rPr lang="en-US" sz="1200">
                <a:solidFill>
                  <a:schemeClr val="dk1"/>
                </a:solidFill>
              </a:rPr>
              <a:t>In the Firm Purchasing Action, once you set criteria to search on, you can navigate to the Firm Purchasing panel’s grid and see the planned orders that the system is proposing to convert to a purchasing document.  </a:t>
            </a:r>
            <a:endParaRPr sz="1200">
              <a:solidFill>
                <a:schemeClr val="dk1"/>
              </a:solidFill>
            </a:endParaRPr>
          </a:p>
          <a:p>
            <a:pPr marL="0" lvl="0" indent="0" algn="l" rtl="0">
              <a:spcBef>
                <a:spcPts val="0"/>
              </a:spcBef>
              <a:spcAft>
                <a:spcPts val="0"/>
              </a:spcAft>
              <a:buSzPts val="1800"/>
              <a:buNone/>
            </a:pPr>
            <a:endParaRPr sz="1200">
              <a:solidFill>
                <a:schemeClr val="dk1"/>
              </a:solidFill>
            </a:endParaRPr>
          </a:p>
          <a:p>
            <a:pPr marL="0" lvl="0" indent="0" algn="l" rtl="0">
              <a:spcBef>
                <a:spcPts val="0"/>
              </a:spcBef>
              <a:spcAft>
                <a:spcPts val="0"/>
              </a:spcAft>
              <a:buSzPts val="1800"/>
              <a:buNone/>
            </a:pPr>
            <a:r>
              <a:rPr lang="en-US" sz="1200">
                <a:solidFill>
                  <a:schemeClr val="dk1"/>
                </a:solidFill>
              </a:rPr>
              <a:t>The type of purchasing document displays in the Type field:</a:t>
            </a:r>
            <a:endParaRPr sz="1200">
              <a:solidFill>
                <a:schemeClr val="dk1"/>
              </a:solidFill>
            </a:endParaRPr>
          </a:p>
          <a:p>
            <a:pPr marL="0" lvl="0" indent="0" algn="l" rtl="0">
              <a:spcBef>
                <a:spcPts val="0"/>
              </a:spcBef>
              <a:spcAft>
                <a:spcPts val="0"/>
              </a:spcAft>
              <a:buClr>
                <a:schemeClr val="dk1"/>
              </a:buClr>
              <a:buSzPts val="1800"/>
              <a:buFont typeface="Arial"/>
              <a:buNone/>
            </a:pPr>
            <a:endParaRPr sz="1200">
              <a:solidFill>
                <a:schemeClr val="dk1"/>
              </a:solidFill>
            </a:endParaRPr>
          </a:p>
          <a:p>
            <a:pPr marL="914400" lvl="0" indent="-304800" algn="l" rtl="0">
              <a:spcBef>
                <a:spcPts val="0"/>
              </a:spcBef>
              <a:spcAft>
                <a:spcPts val="0"/>
              </a:spcAft>
              <a:buClr>
                <a:schemeClr val="dk1"/>
              </a:buClr>
              <a:buSzPts val="1200"/>
              <a:buChar char="●"/>
            </a:pPr>
            <a:r>
              <a:rPr lang="en-US" sz="1200" b="1">
                <a:solidFill>
                  <a:schemeClr val="dk1"/>
                </a:solidFill>
              </a:rPr>
              <a:t>Blanket order release type</a:t>
            </a:r>
            <a:endParaRPr sz="1200" b="1">
              <a:solidFill>
                <a:schemeClr val="dk1"/>
              </a:solidFill>
            </a:endParaRPr>
          </a:p>
          <a:p>
            <a:pPr marL="1371600" lvl="0" indent="-304800" algn="l" rtl="0">
              <a:spcBef>
                <a:spcPts val="0"/>
              </a:spcBef>
              <a:spcAft>
                <a:spcPts val="0"/>
              </a:spcAft>
              <a:buClr>
                <a:schemeClr val="dk1"/>
              </a:buClr>
              <a:buSzPts val="1200"/>
              <a:buChar char="●"/>
            </a:pPr>
            <a:r>
              <a:rPr lang="en-US" sz="1200">
                <a:solidFill>
                  <a:schemeClr val="dk1"/>
                </a:solidFill>
              </a:rPr>
              <a:t> Include Blanket Orders is selected in the Options panel and the</a:t>
            </a:r>
            <a:endParaRPr sz="1200">
              <a:solidFill>
                <a:schemeClr val="dk1"/>
              </a:solidFill>
            </a:endParaRPr>
          </a:p>
          <a:p>
            <a:pPr marL="914400" lvl="0" indent="0" algn="l" rtl="0">
              <a:spcBef>
                <a:spcPts val="0"/>
              </a:spcBef>
              <a:spcAft>
                <a:spcPts val="0"/>
              </a:spcAft>
              <a:buClr>
                <a:schemeClr val="dk1"/>
              </a:buClr>
              <a:buSzPts val="1100"/>
              <a:buFont typeface="Arial"/>
              <a:buNone/>
            </a:pPr>
            <a:r>
              <a:rPr lang="en-US" sz="1200">
                <a:solidFill>
                  <a:schemeClr val="dk1"/>
                </a:solidFill>
              </a:rPr>
              <a:t>        Supplier is not blank.</a:t>
            </a:r>
            <a:endParaRPr sz="1200">
              <a:solidFill>
                <a:schemeClr val="dk1"/>
              </a:solidFill>
            </a:endParaRPr>
          </a:p>
          <a:p>
            <a:pPr marL="1371600" lvl="0" indent="-304800" algn="l" rtl="0">
              <a:spcBef>
                <a:spcPts val="0"/>
              </a:spcBef>
              <a:spcAft>
                <a:spcPts val="0"/>
              </a:spcAft>
              <a:buClr>
                <a:schemeClr val="dk1"/>
              </a:buClr>
              <a:buSzPts val="1200"/>
              <a:buChar char="●"/>
            </a:pPr>
            <a:r>
              <a:rPr lang="en-US" sz="1200">
                <a:solidFill>
                  <a:schemeClr val="dk1"/>
                </a:solidFill>
              </a:rPr>
              <a:t>The blanket order start date and end date are both earlier than or equal to today's date for the supplier, ship-to, and bill-to on the selected planned order.</a:t>
            </a:r>
            <a:endParaRPr sz="1200">
              <a:solidFill>
                <a:schemeClr val="dk1"/>
              </a:solidFill>
            </a:endParaRPr>
          </a:p>
          <a:p>
            <a:pPr marL="1371600" lvl="0" indent="-304800" algn="l" rtl="0">
              <a:spcBef>
                <a:spcPts val="0"/>
              </a:spcBef>
              <a:spcAft>
                <a:spcPts val="0"/>
              </a:spcAft>
              <a:buClr>
                <a:schemeClr val="dk1"/>
              </a:buClr>
              <a:buSzPts val="1200"/>
              <a:buChar char="●"/>
            </a:pPr>
            <a:r>
              <a:rPr lang="en-US" sz="1200">
                <a:solidFill>
                  <a:schemeClr val="dk1"/>
                </a:solidFill>
              </a:rPr>
              <a:t>There is a blanket order line for the site-item and the open quantity on the line is equal to or more than the quantity requested in the planned order.</a:t>
            </a:r>
            <a:endParaRPr sz="1200">
              <a:solidFill>
                <a:schemeClr val="dk1"/>
              </a:solidFill>
            </a:endParaRPr>
          </a:p>
          <a:p>
            <a:pPr marL="914400" lvl="0" indent="-304800" algn="l" rtl="0">
              <a:spcBef>
                <a:spcPts val="0"/>
              </a:spcBef>
              <a:spcAft>
                <a:spcPts val="0"/>
              </a:spcAft>
              <a:buClr>
                <a:schemeClr val="dk1"/>
              </a:buClr>
              <a:buSzPts val="1200"/>
              <a:buChar char="●"/>
            </a:pPr>
            <a:r>
              <a:rPr lang="en-US" sz="1200" b="1">
                <a:solidFill>
                  <a:schemeClr val="dk1"/>
                </a:solidFill>
              </a:rPr>
              <a:t>Purchase order type</a:t>
            </a:r>
            <a:endParaRPr sz="1200" b="1">
              <a:solidFill>
                <a:schemeClr val="dk1"/>
              </a:solidFill>
            </a:endParaRPr>
          </a:p>
          <a:p>
            <a:pPr marL="1371600" lvl="0" indent="-304800" algn="l" rtl="0">
              <a:spcBef>
                <a:spcPts val="0"/>
              </a:spcBef>
              <a:spcAft>
                <a:spcPts val="0"/>
              </a:spcAft>
              <a:buClr>
                <a:schemeClr val="dk1"/>
              </a:buClr>
              <a:buSzPts val="1200"/>
              <a:buChar char="●"/>
            </a:pPr>
            <a:r>
              <a:rPr lang="en-US" sz="1200">
                <a:solidFill>
                  <a:schemeClr val="dk1"/>
                </a:solidFill>
              </a:rPr>
              <a:t>Not eligible for a blanket order release and:</a:t>
            </a:r>
            <a:endParaRPr sz="1200">
              <a:solidFill>
                <a:schemeClr val="dk1"/>
              </a:solidFill>
            </a:endParaRPr>
          </a:p>
          <a:p>
            <a:pPr marL="1828800" lvl="1" indent="-304800" algn="l" rtl="0">
              <a:spcBef>
                <a:spcPts val="0"/>
              </a:spcBef>
              <a:spcAft>
                <a:spcPts val="0"/>
              </a:spcAft>
              <a:buClr>
                <a:schemeClr val="dk1"/>
              </a:buClr>
              <a:buSzPts val="1200"/>
              <a:buChar char="○"/>
            </a:pPr>
            <a:r>
              <a:rPr lang="en-US" sz="1200">
                <a:solidFill>
                  <a:schemeClr val="dk1"/>
                </a:solidFill>
              </a:rPr>
              <a:t>Auto-Release to Purchase Order is selected in the Options panel and</a:t>
            </a:r>
            <a:endParaRPr sz="1200">
              <a:solidFill>
                <a:schemeClr val="dk1"/>
              </a:solidFill>
            </a:endParaRPr>
          </a:p>
          <a:p>
            <a:pPr marL="1828800" lvl="1" indent="-304800" algn="l" rtl="0">
              <a:spcBef>
                <a:spcPts val="0"/>
              </a:spcBef>
              <a:spcAft>
                <a:spcPts val="0"/>
              </a:spcAft>
              <a:buClr>
                <a:schemeClr val="dk1"/>
              </a:buClr>
              <a:buSzPts val="1200"/>
              <a:buChar char="○"/>
            </a:pPr>
            <a:r>
              <a:rPr lang="en-US" sz="1200">
                <a:solidFill>
                  <a:schemeClr val="dk1"/>
                </a:solidFill>
              </a:rPr>
              <a:t>Supplier is not blank and</a:t>
            </a:r>
            <a:endParaRPr sz="1200">
              <a:solidFill>
                <a:schemeClr val="dk1"/>
              </a:solidFill>
            </a:endParaRPr>
          </a:p>
          <a:p>
            <a:pPr marL="1828800" lvl="1" indent="-304800" algn="l" rtl="0">
              <a:spcBef>
                <a:spcPts val="0"/>
              </a:spcBef>
              <a:spcAft>
                <a:spcPts val="0"/>
              </a:spcAft>
              <a:buClr>
                <a:schemeClr val="dk1"/>
              </a:buClr>
              <a:buSzPts val="1200"/>
              <a:buChar char="○"/>
            </a:pPr>
            <a:r>
              <a:rPr lang="en-US" sz="1200">
                <a:solidFill>
                  <a:schemeClr val="dk1"/>
                </a:solidFill>
              </a:rPr>
              <a:t>A price list/discount table is attached to the supplier that is applicable/effective as of the planned order due date or today’s date.</a:t>
            </a:r>
            <a:endParaRPr sz="1200">
              <a:solidFill>
                <a:schemeClr val="dk1"/>
              </a:solidFill>
            </a:endParaRPr>
          </a:p>
          <a:p>
            <a:pPr marL="914400" lvl="0" indent="0" algn="l" rtl="0">
              <a:spcBef>
                <a:spcPts val="0"/>
              </a:spcBef>
              <a:spcAft>
                <a:spcPts val="0"/>
              </a:spcAft>
              <a:buClr>
                <a:schemeClr val="dk1"/>
              </a:buClr>
              <a:buSzPts val="1100"/>
              <a:buFont typeface="Arial"/>
              <a:buNone/>
            </a:pPr>
            <a:r>
              <a:rPr lang="en-US" sz="1200">
                <a:solidFill>
                  <a:schemeClr val="dk1"/>
                </a:solidFill>
              </a:rPr>
              <a:t> Or,</a:t>
            </a:r>
            <a:endParaRPr sz="1200">
              <a:solidFill>
                <a:schemeClr val="dk1"/>
              </a:solidFill>
            </a:endParaRPr>
          </a:p>
          <a:p>
            <a:pPr marL="1371600" lvl="0" indent="-304800" algn="l" rtl="0">
              <a:spcBef>
                <a:spcPts val="0"/>
              </a:spcBef>
              <a:spcAft>
                <a:spcPts val="0"/>
              </a:spcAft>
              <a:buClr>
                <a:schemeClr val="dk1"/>
              </a:buClr>
              <a:buSzPts val="1200"/>
              <a:buChar char="●"/>
            </a:pPr>
            <a:r>
              <a:rPr lang="en-US" sz="1200">
                <a:solidFill>
                  <a:schemeClr val="dk1"/>
                </a:solidFill>
              </a:rPr>
              <a:t>A supplier item is defined for the supplier, item, currency and a supplier quote price is effective.</a:t>
            </a:r>
            <a:endParaRPr sz="1200">
              <a:solidFill>
                <a:schemeClr val="dk1"/>
              </a:solidFill>
            </a:endParaRPr>
          </a:p>
          <a:p>
            <a:pPr marL="914400" lvl="0" indent="0" algn="l" rtl="0">
              <a:spcBef>
                <a:spcPts val="0"/>
              </a:spcBef>
              <a:spcAft>
                <a:spcPts val="0"/>
              </a:spcAft>
              <a:buClr>
                <a:schemeClr val="dk1"/>
              </a:buClr>
              <a:buSzPts val="1100"/>
              <a:buFont typeface="Arial"/>
              <a:buNone/>
            </a:pPr>
            <a:r>
              <a:rPr lang="en-US" sz="1200">
                <a:solidFill>
                  <a:schemeClr val="dk1"/>
                </a:solidFill>
              </a:rPr>
              <a:t> Or, </a:t>
            </a:r>
            <a:endParaRPr sz="1200">
              <a:solidFill>
                <a:schemeClr val="dk1"/>
              </a:solidFill>
            </a:endParaRPr>
          </a:p>
          <a:p>
            <a:pPr marL="1371600" lvl="0" indent="-304800" algn="l" rtl="0">
              <a:spcBef>
                <a:spcPts val="0"/>
              </a:spcBef>
              <a:spcAft>
                <a:spcPts val="0"/>
              </a:spcAft>
              <a:buClr>
                <a:schemeClr val="dk1"/>
              </a:buClr>
              <a:buSzPts val="1200"/>
              <a:buChar char="●"/>
            </a:pPr>
            <a:r>
              <a:rPr lang="en-US" sz="1200">
                <a:solidFill>
                  <a:schemeClr val="dk1"/>
                </a:solidFill>
              </a:rPr>
              <a:t>A GL material cost is defined in Items for the planned order line item and the cost is not equal to zero and</a:t>
            </a:r>
            <a:endParaRPr sz="1200">
              <a:solidFill>
                <a:schemeClr val="dk1"/>
              </a:solidFill>
            </a:endParaRPr>
          </a:p>
          <a:p>
            <a:pPr marL="1371600" lvl="0" indent="-304800" algn="l" rtl="0">
              <a:spcBef>
                <a:spcPts val="0"/>
              </a:spcBef>
              <a:spcAft>
                <a:spcPts val="0"/>
              </a:spcAft>
              <a:buClr>
                <a:schemeClr val="dk1"/>
              </a:buClr>
              <a:buSzPts val="1200"/>
              <a:buChar char="●"/>
            </a:pPr>
            <a:r>
              <a:rPr lang="en-US" sz="1200">
                <a:solidFill>
                  <a:schemeClr val="dk1"/>
                </a:solidFill>
              </a:rPr>
              <a:t>Price Table Required/Discrete Discount Table Required are not selected in Purchasing Control and</a:t>
            </a:r>
            <a:endParaRPr sz="1200">
              <a:solidFill>
                <a:schemeClr val="dk1"/>
              </a:solidFill>
            </a:endParaRPr>
          </a:p>
          <a:p>
            <a:pPr marL="1371600" lvl="0" indent="-304800" algn="l" rtl="0">
              <a:spcBef>
                <a:spcPts val="0"/>
              </a:spcBef>
              <a:spcAft>
                <a:spcPts val="0"/>
              </a:spcAft>
              <a:buClr>
                <a:schemeClr val="dk1"/>
              </a:buClr>
              <a:buSzPts val="1200"/>
              <a:buChar char="●"/>
            </a:pPr>
            <a:r>
              <a:rPr lang="en-US" sz="1200">
                <a:solidFill>
                  <a:schemeClr val="dk1"/>
                </a:solidFill>
              </a:rPr>
              <a:t>A price list/discount table is not attached to the supplier or not applicable/effective as of the planned order due date or today’s date and</a:t>
            </a:r>
            <a:endParaRPr sz="1200">
              <a:solidFill>
                <a:schemeClr val="dk1"/>
              </a:solidFill>
            </a:endParaRPr>
          </a:p>
          <a:p>
            <a:pPr marL="1371600" lvl="0" indent="-304800" algn="l" rtl="0">
              <a:spcBef>
                <a:spcPts val="0"/>
              </a:spcBef>
              <a:spcAft>
                <a:spcPts val="0"/>
              </a:spcAft>
              <a:buClr>
                <a:schemeClr val="dk1"/>
              </a:buClr>
              <a:buSzPts val="1200"/>
              <a:buChar char="●"/>
            </a:pPr>
            <a:r>
              <a:rPr lang="en-US" sz="1200">
                <a:solidFill>
                  <a:schemeClr val="dk1"/>
                </a:solidFill>
              </a:rPr>
              <a:t>A supplier item is not defined for the supplier, item and currency.</a:t>
            </a:r>
            <a:endParaRPr sz="1200">
              <a:solidFill>
                <a:schemeClr val="dk1"/>
              </a:solidFill>
            </a:endParaRPr>
          </a:p>
          <a:p>
            <a:pPr marL="0" lvl="0" indent="0" algn="l" rtl="0">
              <a:spcBef>
                <a:spcPts val="0"/>
              </a:spcBef>
              <a:spcAft>
                <a:spcPts val="0"/>
              </a:spcAft>
              <a:buClr>
                <a:schemeClr val="dk1"/>
              </a:buClr>
              <a:buSzPts val="1100"/>
              <a:buFont typeface="Arial"/>
              <a:buNone/>
            </a:pPr>
            <a:endParaRPr sz="1200" b="1">
              <a:solidFill>
                <a:schemeClr val="dk1"/>
              </a:solidFill>
            </a:endParaRPr>
          </a:p>
          <a:p>
            <a:pPr marL="457200" lvl="0" indent="-304800" algn="l" rtl="0">
              <a:spcBef>
                <a:spcPts val="0"/>
              </a:spcBef>
              <a:spcAft>
                <a:spcPts val="0"/>
              </a:spcAft>
              <a:buClr>
                <a:schemeClr val="dk1"/>
              </a:buClr>
              <a:buSzPts val="1200"/>
              <a:buChar char="●"/>
            </a:pPr>
            <a:r>
              <a:rPr lang="en-US" sz="1200" b="1">
                <a:solidFill>
                  <a:schemeClr val="dk1"/>
                </a:solidFill>
              </a:rPr>
              <a:t>Approved requisition type</a:t>
            </a:r>
            <a:endParaRPr sz="1200" b="1">
              <a:solidFill>
                <a:schemeClr val="dk1"/>
              </a:solidFill>
            </a:endParaRPr>
          </a:p>
          <a:p>
            <a:pPr marL="914400" lvl="1" indent="-304800" algn="l" rtl="0">
              <a:spcBef>
                <a:spcPts val="0"/>
              </a:spcBef>
              <a:spcAft>
                <a:spcPts val="0"/>
              </a:spcAft>
              <a:buClr>
                <a:schemeClr val="dk1"/>
              </a:buClr>
              <a:buSzPts val="1200"/>
              <a:buChar char="○"/>
            </a:pPr>
            <a:r>
              <a:rPr lang="en-US" sz="1200">
                <a:solidFill>
                  <a:schemeClr val="dk1"/>
                </a:solidFill>
              </a:rPr>
              <a:t>Not eligible for purchase order type and:</a:t>
            </a:r>
            <a:endParaRPr sz="1200">
              <a:solidFill>
                <a:schemeClr val="dk1"/>
              </a:solidFill>
            </a:endParaRPr>
          </a:p>
          <a:p>
            <a:pPr marL="914400" lvl="1" indent="-304800" algn="l" rtl="0">
              <a:spcBef>
                <a:spcPts val="0"/>
              </a:spcBef>
              <a:spcAft>
                <a:spcPts val="0"/>
              </a:spcAft>
              <a:buClr>
                <a:schemeClr val="dk1"/>
              </a:buClr>
              <a:buSzPts val="1200"/>
              <a:buChar char="○"/>
            </a:pPr>
            <a:r>
              <a:rPr lang="en-US" sz="1200">
                <a:solidFill>
                  <a:schemeClr val="dk1"/>
                </a:solidFill>
              </a:rPr>
              <a:t>Always Approve Requisitions is selected in the Options panel and</a:t>
            </a:r>
            <a:endParaRPr sz="1200">
              <a:solidFill>
                <a:schemeClr val="dk1"/>
              </a:solidFill>
            </a:endParaRPr>
          </a:p>
          <a:p>
            <a:pPr marL="914400" lvl="1" indent="-304800" algn="l" rtl="0">
              <a:spcBef>
                <a:spcPts val="0"/>
              </a:spcBef>
              <a:spcAft>
                <a:spcPts val="0"/>
              </a:spcAft>
              <a:buClr>
                <a:schemeClr val="dk1"/>
              </a:buClr>
              <a:buSzPts val="1200"/>
              <a:buChar char="○"/>
            </a:pPr>
            <a:r>
              <a:rPr lang="en-US" sz="1200">
                <a:solidFill>
                  <a:schemeClr val="dk1"/>
                </a:solidFill>
              </a:rPr>
              <a:t>There are no product line approval groups defined for the product line associated with the planned order item.</a:t>
            </a:r>
            <a:br>
              <a:rPr lang="en-US" sz="1200">
                <a:solidFill>
                  <a:schemeClr val="dk1"/>
                </a:solidFill>
              </a:rPr>
            </a:br>
            <a:endParaRPr sz="1200">
              <a:solidFill>
                <a:schemeClr val="dk1"/>
              </a:solidFill>
            </a:endParaRPr>
          </a:p>
          <a:p>
            <a:pPr marL="457200" lvl="0" indent="-304800" algn="l" rtl="0">
              <a:spcBef>
                <a:spcPts val="0"/>
              </a:spcBef>
              <a:spcAft>
                <a:spcPts val="0"/>
              </a:spcAft>
              <a:buClr>
                <a:schemeClr val="dk1"/>
              </a:buClr>
              <a:buSzPts val="1200"/>
              <a:buChar char="●"/>
            </a:pPr>
            <a:r>
              <a:rPr lang="en-US" sz="1200" b="1">
                <a:solidFill>
                  <a:schemeClr val="dk1"/>
                </a:solidFill>
              </a:rPr>
              <a:t>Unapproved requisition type</a:t>
            </a:r>
            <a:endParaRPr sz="1200" b="1">
              <a:solidFill>
                <a:schemeClr val="dk1"/>
              </a:solidFill>
            </a:endParaRPr>
          </a:p>
          <a:p>
            <a:pPr marL="457200" lvl="0" indent="0" algn="l" rtl="0">
              <a:spcBef>
                <a:spcPts val="0"/>
              </a:spcBef>
              <a:spcAft>
                <a:spcPts val="0"/>
              </a:spcAft>
              <a:buNone/>
            </a:pPr>
            <a:r>
              <a:rPr lang="en-US" sz="1200">
                <a:solidFill>
                  <a:schemeClr val="dk1"/>
                </a:solidFill>
              </a:rPr>
              <a:t>If above types are not applicable then Unapproved Requisition Type will always be proposed.</a:t>
            </a:r>
            <a:endParaRPr sz="1200">
              <a:solidFill>
                <a:schemeClr val="dk1"/>
              </a:solidFill>
            </a:endParaRPr>
          </a:p>
          <a:p>
            <a:pPr marL="0" lvl="0" indent="0" algn="l" rtl="0">
              <a:spcBef>
                <a:spcPts val="0"/>
              </a:spcBef>
              <a:spcAft>
                <a:spcPts val="0"/>
              </a:spcAft>
              <a:buClr>
                <a:schemeClr val="dk1"/>
              </a:buClr>
              <a:buSzPts val="1800"/>
              <a:buFont typeface="Arial"/>
              <a:buNone/>
            </a:pPr>
            <a:r>
              <a:rPr lang="en-US" sz="1200">
                <a:solidFill>
                  <a:schemeClr val="dk1"/>
                </a:solidFill>
              </a:rPr>
              <a:t> </a:t>
            </a:r>
            <a:endParaRPr sz="1200">
              <a:solidFill>
                <a:schemeClr val="dk1"/>
              </a:solidFill>
            </a:endParaRPr>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400"/>
              <a:buNone/>
            </a:pPr>
            <a:endParaRPr sz="1200"/>
          </a:p>
        </p:txBody>
      </p:sp>
      <p:sp>
        <p:nvSpPr>
          <p:cNvPr id="1190" name="Google Shape;1190;p137: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105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4"/>
        <p:cNvGrpSpPr/>
        <p:nvPr/>
      </p:nvGrpSpPr>
      <p:grpSpPr>
        <a:xfrm>
          <a:off x="0" y="0"/>
          <a:ext cx="0" cy="0"/>
          <a:chOff x="0" y="0"/>
          <a:chExt cx="0" cy="0"/>
        </a:xfrm>
      </p:grpSpPr>
      <p:sp>
        <p:nvSpPr>
          <p:cNvPr id="1195" name="Google Shape;1195;p13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96" name="Google Shape;1196;p13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As mentioned earlier, after a search, the Type column contains the type of document proposed by the system. The different types that the system can propose are: unapproved requisition, approved requisition, purchase order, and blanket order release.  So, in the end, the resulting documents will be either requisitions or purchase orders.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Also, additional information may be available, such as the blanket order number or price list code that can help you understand why the system proposed a certain type.  You can manually change the type proposed by the system; when you do, the system validates the proposed change.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Note: You can also modify some information in the Firm Purchasing grid, such as the quantity, supplier, ship-to, due date, buyer, bill-to, and some pricing information.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You can choose to </a:t>
            </a:r>
            <a:r>
              <a:rPr lang="en-US" sz="1200" i="1"/>
              <a:t>simulate</a:t>
            </a:r>
            <a:r>
              <a:rPr lang="en-US" sz="1200"/>
              <a:t> the conversion to a purchasing document before you </a:t>
            </a:r>
            <a:r>
              <a:rPr lang="en-US" sz="1200" i="1"/>
              <a:t>submit.</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Web UI online help discusses each option in each panel.  It tells you options that effect the proposed purchasing documents. As stated earlier in this training guide, when the system displays data in the Type field in the Firm Purchasing grid, it considers many factors, including pricing. Refer to the Web UI online help for information.</a:t>
            </a:r>
            <a:endParaRPr sz="1200"/>
          </a:p>
          <a:p>
            <a:pPr marL="0" lvl="0" indent="0" algn="l" rtl="0">
              <a:lnSpc>
                <a:spcPct val="100000"/>
              </a:lnSpc>
              <a:spcBef>
                <a:spcPts val="0"/>
              </a:spcBef>
              <a:spcAft>
                <a:spcPts val="0"/>
              </a:spcAft>
              <a:buSzPts val="1400"/>
              <a:buNone/>
            </a:pPr>
            <a:endParaRPr sz="1200"/>
          </a:p>
        </p:txBody>
      </p:sp>
      <p:sp>
        <p:nvSpPr>
          <p:cNvPr id="1197" name="Google Shape;1197;p138: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106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Google Shape;1205;p13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06" name="Google Shape;1206;p13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The system displays the result of the Submit action in the Result column indicating if the planned order converted successfully.</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successful, the Document Number column displays the number of the document created. </a:t>
            </a:r>
            <a:endParaRPr sz="1200"/>
          </a:p>
          <a:p>
            <a:pPr marL="0" lvl="0" indent="0" algn="l" rtl="0">
              <a:lnSpc>
                <a:spcPct val="100000"/>
              </a:lnSpc>
              <a:spcBef>
                <a:spcPts val="0"/>
              </a:spcBef>
              <a:spcAft>
                <a:spcPts val="0"/>
              </a:spcAft>
              <a:buSzPts val="1400"/>
              <a:buNone/>
            </a:pPr>
            <a:endParaRPr sz="1200"/>
          </a:p>
        </p:txBody>
      </p:sp>
      <p:sp>
        <p:nvSpPr>
          <p:cNvPr id="1207" name="Google Shape;1207;p139: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107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4"/>
        <p:cNvGrpSpPr/>
        <p:nvPr/>
      </p:nvGrpSpPr>
      <p:grpSpPr>
        <a:xfrm>
          <a:off x="0" y="0"/>
          <a:ext cx="0" cy="0"/>
          <a:chOff x="0" y="0"/>
          <a:chExt cx="0" cy="0"/>
        </a:xfrm>
      </p:grpSpPr>
      <p:sp>
        <p:nvSpPr>
          <p:cNvPr id="1215" name="Google Shape;1215;p14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16" name="Google Shape;1216;p14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endParaRPr/>
          </a:p>
          <a:p>
            <a:pPr marL="0" lvl="0" indent="0" algn="l" rtl="0">
              <a:lnSpc>
                <a:spcPct val="100000"/>
              </a:lnSpc>
              <a:spcBef>
                <a:spcPts val="0"/>
              </a:spcBef>
              <a:spcAft>
                <a:spcPts val="0"/>
              </a:spcAft>
              <a:buSzPts val="1800"/>
              <a:buNone/>
            </a:pPr>
            <a:r>
              <a:rPr lang="en-US"/>
              <a:t> </a:t>
            </a:r>
            <a:endParaRPr/>
          </a:p>
        </p:txBody>
      </p:sp>
      <p:sp>
        <p:nvSpPr>
          <p:cNvPr id="1217" name="Google Shape;1217;p140: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108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1"/>
        <p:cNvGrpSpPr/>
        <p:nvPr/>
      </p:nvGrpSpPr>
      <p:grpSpPr>
        <a:xfrm>
          <a:off x="0" y="0"/>
          <a:ext cx="0" cy="0"/>
          <a:chOff x="0" y="0"/>
          <a:chExt cx="0" cy="0"/>
        </a:xfrm>
      </p:grpSpPr>
      <p:sp>
        <p:nvSpPr>
          <p:cNvPr id="1222" name="Google Shape;1222;p14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23" name="Google Shape;1223;p1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4" name="Google Shape;1224;p14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109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4" name="Google Shape;124;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endParaRPr/>
          </a:p>
          <a:p>
            <a:pPr marL="0" lvl="0" indent="0" algn="l" rtl="0">
              <a:lnSpc>
                <a:spcPct val="100000"/>
              </a:lnSpc>
              <a:spcBef>
                <a:spcPts val="0"/>
              </a:spcBef>
              <a:spcAft>
                <a:spcPts val="0"/>
              </a:spcAft>
              <a:buSzPts val="1400"/>
              <a:buNone/>
            </a:pPr>
            <a:endParaRPr/>
          </a:p>
        </p:txBody>
      </p:sp>
      <p:sp>
        <p:nvSpPr>
          <p:cNvPr id="125" name="Google Shape;125;p1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8"/>
        <p:cNvGrpSpPr/>
        <p:nvPr/>
      </p:nvGrpSpPr>
      <p:grpSpPr>
        <a:xfrm>
          <a:off x="0" y="0"/>
          <a:ext cx="0" cy="0"/>
          <a:chOff x="0" y="0"/>
          <a:chExt cx="0" cy="0"/>
        </a:xfrm>
      </p:grpSpPr>
      <p:sp>
        <p:nvSpPr>
          <p:cNvPr id="1229" name="Google Shape;1229;p1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30" name="Google Shape;1230;p14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Release Management programs and functions automates relationships with suppliers and improves service levels.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Fewer manual processes and automatic netting reduce administrative overhead and improves operational efficiency. You can improve the flow of materials through the supply chain.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Release Management supports improvements by automating supplier schedules, providing the tools to build and share schedules over the internet or electronically.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Note: You should be able to differentiate between supplier scheduled orders and supplier scheduled releases.  This section provides speaker notes throughout to help you understand the difference.</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a:t>You can think of a </a:t>
            </a:r>
            <a:r>
              <a:rPr lang="en-US" sz="1200" i="1"/>
              <a:t>scheduled order </a:t>
            </a:r>
            <a:r>
              <a:rPr lang="en-US" sz="1200"/>
              <a:t>as a long-lived order, where all relevant attributes about a sale or purchase in advance – price, terms, taxes, shipping information </a:t>
            </a:r>
            <a:r>
              <a:rPr lang="en-US" sz="1200">
                <a:solidFill>
                  <a:schemeClr val="dk1"/>
                </a:solidFill>
              </a:rPr>
              <a:t>– </a:t>
            </a:r>
            <a:r>
              <a:rPr lang="en-US" sz="1200"/>
              <a:t>all except for delivery date and quantity. You communicate </a:t>
            </a:r>
            <a:r>
              <a:rPr lang="en-US" sz="1200" i="1"/>
              <a:t>scheduled releases  </a:t>
            </a:r>
            <a:r>
              <a:rPr lang="en-US" sz="1200"/>
              <a:t>built on top of the supplier scheduled order attributes  as either firm or planned requirements.  Scheduled releases are more than just raw data – they have built-in intelligence that let you automatically adjust for things like standard packaging quantities, transportation lead time, delivery schedules or over and under-shipment rules.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Using Release Management, you can get your customer’s raw demand (usually transmitted electronically via EDI), convert this into an executable plan, and communicate this plan to your supplier (electronically via EDI or using the </a:t>
            </a:r>
            <a:r>
              <a:rPr lang="en-US" sz="1200">
                <a:solidFill>
                  <a:schemeClr val="dk1"/>
                </a:solidFill>
              </a:rPr>
              <a:t>Web Portal)</a:t>
            </a:r>
            <a:r>
              <a:rPr lang="en-US" sz="1200"/>
              <a:t> within hours or minutes.</a:t>
            </a:r>
            <a:endParaRPr sz="1200"/>
          </a:p>
          <a:p>
            <a:pPr marL="0" lvl="0" indent="0" algn="l" rtl="0">
              <a:lnSpc>
                <a:spcPct val="100000"/>
              </a:lnSpc>
              <a:spcBef>
                <a:spcPts val="0"/>
              </a:spcBef>
              <a:spcAft>
                <a:spcPts val="0"/>
              </a:spcAft>
              <a:buSzPts val="1400"/>
              <a:buNone/>
            </a:pPr>
            <a:endParaRPr sz="1200"/>
          </a:p>
        </p:txBody>
      </p:sp>
      <p:sp>
        <p:nvSpPr>
          <p:cNvPr id="1231" name="Google Shape;1231;p142: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110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
        <p:cNvGrpSpPr/>
        <p:nvPr/>
      </p:nvGrpSpPr>
      <p:grpSpPr>
        <a:xfrm>
          <a:off x="0" y="0"/>
          <a:ext cx="0" cy="0"/>
          <a:chOff x="0" y="0"/>
          <a:chExt cx="0" cy="0"/>
        </a:xfrm>
      </p:grpSpPr>
      <p:sp>
        <p:nvSpPr>
          <p:cNvPr id="1236" name="Google Shape;1236;p14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37" name="Google Shape;1237;p14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endParaRPr/>
          </a:p>
          <a:p>
            <a:pPr marL="0" lvl="0" indent="0" algn="l" rtl="0">
              <a:lnSpc>
                <a:spcPct val="100000"/>
              </a:lnSpc>
              <a:spcBef>
                <a:spcPts val="0"/>
              </a:spcBef>
              <a:spcAft>
                <a:spcPts val="0"/>
              </a:spcAft>
              <a:buSzPts val="1400"/>
              <a:buNone/>
            </a:pPr>
            <a:endParaRPr/>
          </a:p>
        </p:txBody>
      </p:sp>
      <p:sp>
        <p:nvSpPr>
          <p:cNvPr id="1238" name="Google Shape;1238;p143: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111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2"/>
        <p:cNvGrpSpPr/>
        <p:nvPr/>
      </p:nvGrpSpPr>
      <p:grpSpPr>
        <a:xfrm>
          <a:off x="0" y="0"/>
          <a:ext cx="0" cy="0"/>
          <a:chOff x="0" y="0"/>
          <a:chExt cx="0" cy="0"/>
        </a:xfrm>
      </p:grpSpPr>
      <p:sp>
        <p:nvSpPr>
          <p:cNvPr id="1243" name="Google Shape;1243;p14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44" name="Google Shape;1244;p14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The first thing you need to do is establish your relationship with suppliers.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For the relationship, begin by identifying shipping information and addresses, along with the way you plan to communicate with each other. Please note that a supplier does not need EDI to receive schedules. You can optionally broadcast schedules and allow your suppliers to view them on any internet browser using QAD Supplier Portal.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Supplier requirements will be created automatically based on your manufacturing plan. MRP generates planned orders and then the Schedule Update from MRP creates the supplier scheduled releases adjusting them for lead-time, ship delivery patterns and pack size. You can use this as is, or modify it as needed, then share it with your supplier – in printed format, electronically or using t</a:t>
            </a:r>
            <a:r>
              <a:rPr lang="en-US" sz="1200">
                <a:solidFill>
                  <a:schemeClr val="dk1"/>
                </a:solidFill>
              </a:rPr>
              <a:t>he Web Portal. </a:t>
            </a:r>
            <a:endParaRPr sz="1200">
              <a:solidFill>
                <a:schemeClr val="dk1"/>
              </a:solidFill>
            </a:endParaRPr>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Supplier scheduled orders are cumulative, schedule-driven purchase orders with multiple line items from which releases of requirements and due dates are issued. They are typically used by companies with long-term supplier contracts that require regular weekly or daily deliveries. The scheduled releases specify, for the near term, dates and even hours of deliveries. But they also inform the supplier about long-term plans.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There are different types of supplier scheduled releases: </a:t>
            </a:r>
            <a:endParaRPr sz="1200"/>
          </a:p>
          <a:p>
            <a:pPr marL="457200" lvl="0" indent="-304800" algn="l" rtl="0">
              <a:lnSpc>
                <a:spcPct val="100000"/>
              </a:lnSpc>
              <a:spcBef>
                <a:spcPts val="0"/>
              </a:spcBef>
              <a:spcAft>
                <a:spcPts val="0"/>
              </a:spcAft>
              <a:buSzPts val="1200"/>
              <a:buChar char="●"/>
            </a:pPr>
            <a:r>
              <a:rPr lang="en-US" sz="1200"/>
              <a:t>Short-term shipping (type = 6) schedule with exact quantities and delivery instructions</a:t>
            </a:r>
            <a:endParaRPr sz="1200"/>
          </a:p>
          <a:p>
            <a:pPr marL="457200" lvl="0" indent="-304800" algn="l" rtl="0">
              <a:lnSpc>
                <a:spcPct val="100000"/>
              </a:lnSpc>
              <a:spcBef>
                <a:spcPts val="0"/>
              </a:spcBef>
              <a:spcAft>
                <a:spcPts val="0"/>
              </a:spcAft>
              <a:buSzPts val="1200"/>
              <a:buChar char="●"/>
            </a:pPr>
            <a:r>
              <a:rPr lang="en-US" sz="1200"/>
              <a:t>Long-term planning (type = 5) schedule that shows upcoming orders and authorizes the supplier to buy raw materials or make subassemblies</a:t>
            </a:r>
            <a:endParaRPr sz="1200"/>
          </a:p>
          <a:p>
            <a:pPr marL="457200" lvl="0" indent="-304800" algn="l" rtl="0">
              <a:lnSpc>
                <a:spcPct val="100000"/>
              </a:lnSpc>
              <a:spcBef>
                <a:spcPts val="0"/>
              </a:spcBef>
              <a:spcAft>
                <a:spcPts val="0"/>
              </a:spcAft>
              <a:buSzPts val="1200"/>
              <a:buChar char="●"/>
            </a:pPr>
            <a:r>
              <a:rPr lang="en-US" sz="1200"/>
              <a:t>Aggregate (type = 4) schedule that shows both shipping and planning information combined</a:t>
            </a:r>
            <a:endParaRPr sz="1200"/>
          </a:p>
          <a:p>
            <a:pPr marL="0" lvl="1"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Note: It is an implementation choice to work with either shipping and planning releases or aggregate releases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As with a regular purchase order, the items listed in a supplier schedule re</a:t>
            </a:r>
            <a:r>
              <a:rPr lang="en-US" sz="1200" i="1"/>
              <a:t>lease</a:t>
            </a:r>
            <a:r>
              <a:rPr lang="en-US" sz="1200"/>
              <a:t> are seen by the system as supply. You can also receive items against a supplier schedule </a:t>
            </a:r>
            <a:r>
              <a:rPr lang="en-US" sz="1200" i="1"/>
              <a:t>release</a:t>
            </a:r>
            <a:r>
              <a:rPr lang="en-US" sz="1200"/>
              <a:t>. Supplier schedules releases</a:t>
            </a:r>
            <a:r>
              <a:rPr lang="en-US" sz="1200" b="1"/>
              <a:t> </a:t>
            </a:r>
            <a:r>
              <a:rPr lang="en-US" sz="1200"/>
              <a:t>are used for multiple deliveries from a supplier who needs to adjust production to accommodate your orders.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Supplier schedules orders</a:t>
            </a:r>
            <a:r>
              <a:rPr lang="en-US" sz="1200" b="1"/>
              <a:t> </a:t>
            </a:r>
            <a:r>
              <a:rPr lang="en-US" sz="1200"/>
              <a:t>fully support taxes and consignment. You can also specify ship delivery patterns that will be used to create the supplier scheduled releases linked to a supplier scheduled order – day of the week, or even multiple times per day.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Each schedule order will list the items that the supplier will provide to you using this schedule. It is simple to enter a supplier scheduled order line – you can copy from line to line so there is no need to re-enter the data.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For each item, you define the pricing, discount list for volume discounts and purchasing unit of measure; then, you specify the timeframe for the schedule.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Firm days are deliveries that you are committed to, regardless of whether your needs change. You can set firm days. The other time-periods offer your supplier a forward window into your needs, but you are not fully committed to these exact dates or quantities. Since you are likely to be less confident in your forecast in the future, rather than daily numbers, you will send weekly or even monthly aggregates.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You commit to a firm schedule for x days, and then send x weeks and x months of plan; in all giving your supplier a window into your anticipated requirements.  You communicate with the supplier via EDI; </a:t>
            </a:r>
            <a:r>
              <a:rPr lang="en-US" sz="1200">
                <a:solidFill>
                  <a:schemeClr val="dk1"/>
                </a:solidFill>
              </a:rPr>
              <a:t>Web Portal; or printed release copies, </a:t>
            </a:r>
            <a:r>
              <a:rPr lang="en-US" sz="1200"/>
              <a:t>although less used.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You expect your supplier to react to this schedule – ensuring fast response and on-time deliveries – but like you with your customer, you cannot expect your supplier to take all the risk.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you track schedules, you review totals. For supplier scheduled releases. only the cumulative accounting method is supported; this means that at the release level, totals required versus totals shipped/ received are tracked.</a:t>
            </a:r>
            <a:endParaRPr sz="1200"/>
          </a:p>
        </p:txBody>
      </p:sp>
      <p:sp>
        <p:nvSpPr>
          <p:cNvPr id="1245" name="Google Shape;1245;p144: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112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4"/>
        <p:cNvGrpSpPr/>
        <p:nvPr/>
      </p:nvGrpSpPr>
      <p:grpSpPr>
        <a:xfrm>
          <a:off x="0" y="0"/>
          <a:ext cx="0" cy="0"/>
          <a:chOff x="0" y="0"/>
          <a:chExt cx="0" cy="0"/>
        </a:xfrm>
      </p:grpSpPr>
      <p:sp>
        <p:nvSpPr>
          <p:cNvPr id="1255" name="Google Shape;1255;p1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56" name="Google Shape;1256;p14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57" name="Google Shape;1257;p145: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113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1"/>
        <p:cNvGrpSpPr/>
        <p:nvPr/>
      </p:nvGrpSpPr>
      <p:grpSpPr>
        <a:xfrm>
          <a:off x="0" y="0"/>
          <a:ext cx="0" cy="0"/>
          <a:chOff x="0" y="0"/>
          <a:chExt cx="0" cy="0"/>
        </a:xfrm>
      </p:grpSpPr>
      <p:sp>
        <p:nvSpPr>
          <p:cNvPr id="1262" name="Google Shape;1262;p14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63" name="Google Shape;1263;p14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In the Web UI </a:t>
            </a:r>
            <a:r>
              <a:rPr lang="en-US" sz="1200" b="1"/>
              <a:t>Purchasing Control,</a:t>
            </a:r>
            <a:r>
              <a:rPr lang="en-US" sz="1200"/>
              <a:t> navigate to the Supplier Schedule panel. Complete selections for the options, including options in the Shipping Schedule and Scheduling subpanels.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Generate Date Based Release</a:t>
            </a:r>
            <a:endParaRPr sz="1200" b="1"/>
          </a:p>
          <a:p>
            <a:pPr marL="0" lvl="0" indent="0" algn="l" rtl="0">
              <a:lnSpc>
                <a:spcPct val="100000"/>
              </a:lnSpc>
              <a:spcBef>
                <a:spcPts val="0"/>
              </a:spcBef>
              <a:spcAft>
                <a:spcPts val="0"/>
              </a:spcAft>
              <a:buSzPts val="1800"/>
              <a:buNone/>
            </a:pPr>
            <a:r>
              <a:rPr lang="en-US" sz="1200"/>
              <a:t>Specify whether Schedule Update from MRP generates a date-based release ID, instead of a numeric release ID. The system generates date-based release IDs using the current date, plus an incrementing integer value. For example, Schedule Update from MRP generates a schedule on November 24, 2019, and the system creates release ID 20191124-001. The system does not generate date-based release IDs when you manually create a supplier schedule.</a:t>
            </a:r>
            <a:endParaRPr sz="1200"/>
          </a:p>
          <a:p>
            <a:pPr marL="0" lvl="0" indent="0" algn="l" rtl="0">
              <a:lnSpc>
                <a:spcPct val="100000"/>
              </a:lnSpc>
              <a:spcBef>
                <a:spcPts val="0"/>
              </a:spcBef>
              <a:spcAft>
                <a:spcPts val="0"/>
              </a:spcAft>
              <a:buSzPts val="1800"/>
              <a:buNone/>
            </a:pPr>
            <a:r>
              <a:rPr lang="en-US" sz="1200"/>
              <a:t>Cleared (the default): Schedule Update from MRP generates numeric release IDs.</a:t>
            </a:r>
            <a:endParaRPr sz="1200"/>
          </a:p>
          <a:p>
            <a:pPr marL="0" lvl="0" indent="0" algn="l" rtl="0">
              <a:lnSpc>
                <a:spcPct val="100000"/>
              </a:lnSpc>
              <a:spcBef>
                <a:spcPts val="0"/>
              </a:spcBef>
              <a:spcAft>
                <a:spcPts val="0"/>
              </a:spcAft>
              <a:buSzPts val="1800"/>
              <a:buNone/>
            </a:pPr>
            <a:r>
              <a:rPr lang="en-US" sz="1200"/>
              <a:t>Selected: Schedule Update from MRP generates release IDs based on the date.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Zero Schedules</a:t>
            </a:r>
            <a:endParaRPr sz="1200" b="1"/>
          </a:p>
          <a:p>
            <a:pPr marL="0" lvl="0" indent="0" algn="l" rtl="0">
              <a:lnSpc>
                <a:spcPct val="100000"/>
              </a:lnSpc>
              <a:spcBef>
                <a:spcPts val="0"/>
              </a:spcBef>
              <a:spcAft>
                <a:spcPts val="0"/>
              </a:spcAft>
              <a:buSzPts val="1800"/>
              <a:buNone/>
            </a:pPr>
            <a:r>
              <a:rPr lang="en-US" sz="1200"/>
              <a:t>Enter the number of zero schedules that the system generates for a supplier when an order is active but no demand exists. Zero schedules have a single-line order with a quantity of zero to indicate that the item is no longer required from the supplier. You can enter a zero so that the system never creates a zero schedule.</a:t>
            </a:r>
            <a:endParaRPr sz="1200"/>
          </a:p>
          <a:p>
            <a:pPr marL="0" lvl="0" indent="0" algn="l" rtl="0">
              <a:lnSpc>
                <a:spcPct val="100000"/>
              </a:lnSpc>
              <a:spcBef>
                <a:spcPts val="0"/>
              </a:spcBef>
              <a:spcAft>
                <a:spcPts val="0"/>
              </a:spcAft>
              <a:buSzPts val="1800"/>
              <a:buNone/>
            </a:pPr>
            <a:r>
              <a:rPr lang="en-US" sz="1200"/>
              <a:t>The system creates zero schedules for supplier shipping schedules, planning schedules, and shipping schedules when you run Schedule Update from MRP when:</a:t>
            </a:r>
            <a:endParaRPr sz="1200"/>
          </a:p>
          <a:p>
            <a:pPr marL="914400" lvl="0" indent="-304800" algn="l" rtl="0">
              <a:lnSpc>
                <a:spcPct val="100000"/>
              </a:lnSpc>
              <a:spcBef>
                <a:spcPts val="0"/>
              </a:spcBef>
              <a:spcAft>
                <a:spcPts val="0"/>
              </a:spcAft>
              <a:buSzPts val="1200"/>
              <a:buChar char="●"/>
            </a:pPr>
            <a:r>
              <a:rPr lang="en-US" sz="1200"/>
              <a:t>The prior schedule has zero net requirements.</a:t>
            </a:r>
            <a:endParaRPr sz="1200"/>
          </a:p>
          <a:p>
            <a:pPr marL="914400" lvl="0" indent="-304800" algn="l" rtl="0">
              <a:lnSpc>
                <a:spcPct val="100000"/>
              </a:lnSpc>
              <a:spcBef>
                <a:spcPts val="0"/>
              </a:spcBef>
              <a:spcAft>
                <a:spcPts val="0"/>
              </a:spcAft>
              <a:buSzPts val="1200"/>
              <a:buChar char="●"/>
            </a:pPr>
            <a:r>
              <a:rPr lang="en-US" sz="1200"/>
              <a:t>A record exists in Scheduled Order MRP % Maintenance or Subcontract Order MRP % Maintenance.</a:t>
            </a:r>
            <a:endParaRPr sz="1200"/>
          </a:p>
          <a:p>
            <a:pPr marL="914400" lvl="0" indent="-304800" algn="l" rtl="0">
              <a:lnSpc>
                <a:spcPct val="100000"/>
              </a:lnSpc>
              <a:spcBef>
                <a:spcPts val="0"/>
              </a:spcBef>
              <a:spcAft>
                <a:spcPts val="0"/>
              </a:spcAft>
              <a:buSzPts val="1200"/>
              <a:buChar char="●"/>
            </a:pPr>
            <a:r>
              <a:rPr lang="en-US" sz="1200"/>
              <a:t>The number of zero schedules sent by the system does not equal the number specified in the Zero Schedules field in Supplier Scheduled Orders.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Note: The system count of zero schedules does not include zero schedules that you manually create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Default Release Status</a:t>
            </a:r>
            <a:endParaRPr sz="1200" b="1"/>
          </a:p>
          <a:p>
            <a:pPr marL="0" lvl="0" indent="0" algn="l" rtl="0">
              <a:lnSpc>
                <a:spcPct val="100000"/>
              </a:lnSpc>
              <a:spcBef>
                <a:spcPts val="0"/>
              </a:spcBef>
              <a:spcAft>
                <a:spcPts val="0"/>
              </a:spcAft>
              <a:buSzPts val="1800"/>
              <a:buNone/>
            </a:pPr>
            <a:r>
              <a:rPr lang="en-US" sz="1200"/>
              <a:t>Specify the initial status assigned to new supplier schedules when you run Schedule Update from MRP. Valid values are Draft and Active (default).</a:t>
            </a:r>
            <a:endParaRPr sz="1200"/>
          </a:p>
          <a:p>
            <a:pPr marL="0" lvl="0" indent="0" algn="l" rtl="0">
              <a:lnSpc>
                <a:spcPct val="100000"/>
              </a:lnSpc>
              <a:spcBef>
                <a:spcPts val="0"/>
              </a:spcBef>
              <a:spcAft>
                <a:spcPts val="0"/>
              </a:spcAft>
              <a:buSzPts val="1800"/>
              <a:buNone/>
            </a:pPr>
            <a:r>
              <a:rPr lang="en-US" sz="1200"/>
              <a:t>You can change the value on individual schedules in Supplier Scheduled Orders.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Shipping Schedule</a:t>
            </a:r>
            <a:endParaRPr sz="1200" b="1"/>
          </a:p>
          <a:p>
            <a:pPr marL="0" lvl="0" indent="0" algn="l" rtl="0">
              <a:lnSpc>
                <a:spcPct val="100000"/>
              </a:lnSpc>
              <a:spcBef>
                <a:spcPts val="0"/>
              </a:spcBef>
              <a:spcAft>
                <a:spcPts val="0"/>
              </a:spcAft>
              <a:buSzPts val="1800"/>
              <a:buNone/>
            </a:pPr>
            <a:r>
              <a:rPr lang="en-US" sz="1200" b="1"/>
              <a:t>Enable Shipping Schedule</a:t>
            </a:r>
            <a:endParaRPr sz="1200" b="1"/>
          </a:p>
          <a:p>
            <a:pPr marL="0" lvl="0" indent="0" algn="l" rtl="0">
              <a:lnSpc>
                <a:spcPct val="100000"/>
              </a:lnSpc>
              <a:spcBef>
                <a:spcPts val="0"/>
              </a:spcBef>
              <a:spcAft>
                <a:spcPts val="0"/>
              </a:spcAft>
              <a:buSzPts val="1800"/>
              <a:buNone/>
            </a:pPr>
            <a:r>
              <a:rPr lang="en-US" sz="1200"/>
              <a:t>Select this checkbox to activate the Supplier Shipping Schedules features. Supplier Shipping Schedules lets you generate both planning and shipping schedules for suppliers.</a:t>
            </a:r>
            <a:endParaRPr sz="1200"/>
          </a:p>
          <a:p>
            <a:pPr marL="0" lvl="0" indent="0" algn="l" rtl="0">
              <a:lnSpc>
                <a:spcPct val="100000"/>
              </a:lnSpc>
              <a:spcBef>
                <a:spcPts val="0"/>
              </a:spcBef>
              <a:spcAft>
                <a:spcPts val="0"/>
              </a:spcAft>
              <a:buSzPts val="1800"/>
              <a:buNone/>
            </a:pPr>
            <a:r>
              <a:rPr lang="en-US" sz="1200"/>
              <a:t>When this checkbox is cleared, only standard supplier schedules are generated. Planning and shipping schedules cannot be created or updated.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Generate Ship Schedule from MRP</a:t>
            </a:r>
            <a:endParaRPr sz="1200" b="1"/>
          </a:p>
          <a:p>
            <a:pPr marL="0" lvl="0" indent="0" algn="l" rtl="0">
              <a:lnSpc>
                <a:spcPct val="100000"/>
              </a:lnSpc>
              <a:spcBef>
                <a:spcPts val="0"/>
              </a:spcBef>
              <a:spcAft>
                <a:spcPts val="0"/>
              </a:spcAft>
              <a:buSzPts val="1800"/>
              <a:buNone/>
            </a:pPr>
            <a:r>
              <a:rPr lang="en-US" sz="1200"/>
              <a:t>This checkbox indicates whether you typically generate shipping schedules based on item requirement data from MRP.</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Important!</a:t>
            </a:r>
            <a:r>
              <a:rPr lang="en-US" sz="1200"/>
              <a:t> To generate a shipping schedule for a scheduled order line, Schedule Days must have a nonzero value for that line.</a:t>
            </a:r>
            <a:endParaRPr sz="1200"/>
          </a:p>
          <a:p>
            <a:pPr marL="914400" lvl="0" indent="-304800" algn="l" rtl="0">
              <a:lnSpc>
                <a:spcPct val="100000"/>
              </a:lnSpc>
              <a:spcBef>
                <a:spcPts val="0"/>
              </a:spcBef>
              <a:spcAft>
                <a:spcPts val="0"/>
              </a:spcAft>
              <a:buSzPts val="1200"/>
              <a:buChar char="●"/>
            </a:pPr>
            <a:r>
              <a:rPr lang="en-US" sz="1200"/>
              <a:t>Selected: Schedule Update from MRP generates supplier shipping schedules based on item requirements from MRP.</a:t>
            </a:r>
            <a:endParaRPr sz="1200"/>
          </a:p>
          <a:p>
            <a:pPr marL="914400" lvl="0" indent="-304800" algn="l" rtl="0">
              <a:lnSpc>
                <a:spcPct val="100000"/>
              </a:lnSpc>
              <a:spcBef>
                <a:spcPts val="0"/>
              </a:spcBef>
              <a:spcAft>
                <a:spcPts val="0"/>
              </a:spcAft>
              <a:buSzPts val="1200"/>
              <a:buChar char="●"/>
            </a:pPr>
            <a:r>
              <a:rPr lang="en-US" sz="1200"/>
              <a:t>Cleared: Only planning schedules are generated.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Note: When you run Schedule Update from MRP with Generate Shipping Schedules cleared, shipping schedules are not generated for any scheduled order lines, regardless of how this field is set for those lines.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This value defaults to the corresponding field in Supplier Controls Maintenance. This field value, in turn, defaults to Supplier Scheduled Orders when scheduled orders are created for the associated supplier.</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Auto Update Plan from Ship</a:t>
            </a:r>
            <a:endParaRPr sz="1200" b="1"/>
          </a:p>
          <a:p>
            <a:pPr marL="0" lvl="0" indent="0" algn="l" rtl="0">
              <a:lnSpc>
                <a:spcPct val="100000"/>
              </a:lnSpc>
              <a:spcBef>
                <a:spcPts val="0"/>
              </a:spcBef>
              <a:spcAft>
                <a:spcPts val="0"/>
              </a:spcAft>
              <a:buSzPts val="1800"/>
              <a:buNone/>
            </a:pPr>
            <a:r>
              <a:rPr lang="en-US" sz="1200"/>
              <a:t>This checkbox indicates whether planning schedules are automatically updated by the system when you make manual changes to their associated shipping schedules.</a:t>
            </a:r>
            <a:endParaRPr sz="1200"/>
          </a:p>
          <a:p>
            <a:pPr marL="457200" lvl="0" indent="-304800" algn="l" rtl="0">
              <a:lnSpc>
                <a:spcPct val="100000"/>
              </a:lnSpc>
              <a:spcBef>
                <a:spcPts val="0"/>
              </a:spcBef>
              <a:spcAft>
                <a:spcPts val="0"/>
              </a:spcAft>
              <a:buSzPts val="1200"/>
              <a:buChar char="●"/>
            </a:pPr>
            <a:r>
              <a:rPr lang="en-US" sz="1200"/>
              <a:t>Cleared: Planning schedules are not updated when their associated shipping schedules are changed.</a:t>
            </a:r>
            <a:endParaRPr sz="1200"/>
          </a:p>
          <a:p>
            <a:pPr marL="457200" lvl="0" indent="-304800" algn="l" rtl="0">
              <a:lnSpc>
                <a:spcPct val="100000"/>
              </a:lnSpc>
              <a:spcBef>
                <a:spcPts val="0"/>
              </a:spcBef>
              <a:spcAft>
                <a:spcPts val="0"/>
              </a:spcAft>
              <a:buSzPts val="1200"/>
              <a:buChar char="●"/>
            </a:pPr>
            <a:r>
              <a:rPr lang="en-US" sz="1200"/>
              <a:t>Selected: When a requirement on a shipping schedule is manually changed, the requirement on the associated planning schedule for the active release ID is automatically updated.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Note: Automatic update occurs only when the shipping and planning schedules have the same release ID and have not been sent to the supplier.</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Selecting this checkbox ensures that the requirements in the two schedules always correspond.</a:t>
            </a:r>
            <a:endParaRPr sz="1200"/>
          </a:p>
          <a:p>
            <a:pPr marL="0" lvl="0" indent="0" algn="l" rtl="0">
              <a:lnSpc>
                <a:spcPct val="100000"/>
              </a:lnSpc>
              <a:spcBef>
                <a:spcPts val="0"/>
              </a:spcBef>
              <a:spcAft>
                <a:spcPts val="0"/>
              </a:spcAft>
              <a:buSzPts val="1800"/>
              <a:buNone/>
            </a:pPr>
            <a:r>
              <a:rPr lang="en-US" sz="1200"/>
              <a:t>For example, on a typical Monday, you generate both a planning schedule for weeks and months and a shipping schedule for the next one or two weeks. One of your customers sends a rush order, and you must adjust the shipping schedule. As a result, the current shipping schedule no longer corresponds to the planning schedule. When Auto Update Plan From Ship is selected, the system automatically updates your planning schedule with the changes that you made to the shipping schedule.</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400"/>
              <a:buNone/>
            </a:pPr>
            <a:r>
              <a:rPr lang="en-US" sz="1200" b="1"/>
              <a:t>Send Zero Requirements</a:t>
            </a:r>
            <a:endParaRPr sz="1200" b="1"/>
          </a:p>
          <a:p>
            <a:pPr marL="0" lvl="0" indent="0" algn="l" rtl="0">
              <a:lnSpc>
                <a:spcPct val="100000"/>
              </a:lnSpc>
              <a:spcBef>
                <a:spcPts val="0"/>
              </a:spcBef>
              <a:spcAft>
                <a:spcPts val="0"/>
              </a:spcAft>
              <a:buSzPts val="1800"/>
              <a:buNone/>
            </a:pPr>
            <a:r>
              <a:rPr lang="en-US" sz="1200"/>
              <a:t>This checkbox indicates whether schedule detail lines that do not contain item quantities (requirements) are typically printed by:</a:t>
            </a:r>
            <a:endParaRPr sz="1200"/>
          </a:p>
          <a:p>
            <a:pPr marL="457200" lvl="0" indent="-304800" algn="l" rtl="0">
              <a:lnSpc>
                <a:spcPct val="100000"/>
              </a:lnSpc>
              <a:spcBef>
                <a:spcPts val="0"/>
              </a:spcBef>
              <a:spcAft>
                <a:spcPts val="0"/>
              </a:spcAft>
              <a:buSzPts val="1200"/>
              <a:buChar char="●"/>
            </a:pPr>
            <a:r>
              <a:rPr lang="en-US" sz="1200"/>
              <a:t>Schedule Print</a:t>
            </a:r>
            <a:endParaRPr sz="1200"/>
          </a:p>
          <a:p>
            <a:pPr marL="457200" lvl="0" indent="-304800" algn="l" rtl="0">
              <a:lnSpc>
                <a:spcPct val="100000"/>
              </a:lnSpc>
              <a:spcBef>
                <a:spcPts val="0"/>
              </a:spcBef>
              <a:spcAft>
                <a:spcPts val="0"/>
              </a:spcAft>
              <a:buSzPts val="1200"/>
              <a:buChar char="●"/>
            </a:pPr>
            <a:r>
              <a:rPr lang="en-US" sz="1200"/>
              <a:t>Schedule Print in Fax Format</a:t>
            </a:r>
            <a:endParaRPr sz="1200"/>
          </a:p>
          <a:p>
            <a:pPr marL="457200" lvl="0" indent="-304800" algn="l" rtl="0">
              <a:lnSpc>
                <a:spcPct val="100000"/>
              </a:lnSpc>
              <a:spcBef>
                <a:spcPts val="0"/>
              </a:spcBef>
              <a:spcAft>
                <a:spcPts val="0"/>
              </a:spcAft>
              <a:buSzPts val="1200"/>
              <a:buChar char="●"/>
            </a:pPr>
            <a:r>
              <a:rPr lang="en-US" sz="1200"/>
              <a:t>Supplier Schedule Export</a:t>
            </a:r>
            <a:endParaRPr sz="1200"/>
          </a:p>
          <a:p>
            <a:pPr marL="0" lvl="0" indent="0" algn="l" rtl="0">
              <a:lnSpc>
                <a:spcPct val="100000"/>
              </a:lnSpc>
              <a:spcBef>
                <a:spcPts val="0"/>
              </a:spcBef>
              <a:spcAft>
                <a:spcPts val="0"/>
              </a:spcAft>
              <a:buNone/>
            </a:pPr>
            <a:endParaRPr sz="1200"/>
          </a:p>
          <a:p>
            <a:pPr marL="0" lvl="0" indent="0" algn="l" rtl="0">
              <a:lnSpc>
                <a:spcPct val="100000"/>
              </a:lnSpc>
              <a:spcBef>
                <a:spcPts val="0"/>
              </a:spcBef>
              <a:spcAft>
                <a:spcPts val="0"/>
              </a:spcAft>
              <a:buNone/>
            </a:pPr>
            <a:r>
              <a:rPr lang="en-US" sz="1200"/>
              <a:t>For this checkbox:</a:t>
            </a:r>
            <a:endParaRPr sz="1200"/>
          </a:p>
          <a:p>
            <a:pPr marL="457200" lvl="0" indent="-304800" algn="l" rtl="0">
              <a:lnSpc>
                <a:spcPct val="100000"/>
              </a:lnSpc>
              <a:spcBef>
                <a:spcPts val="0"/>
              </a:spcBef>
              <a:spcAft>
                <a:spcPts val="0"/>
              </a:spcAft>
              <a:buSzPts val="1200"/>
              <a:buChar char="●"/>
            </a:pPr>
            <a:r>
              <a:rPr lang="en-US" sz="1200"/>
              <a:t>Selected: Schedules sent to suppliers can contain detail lines with zero requirements.</a:t>
            </a:r>
            <a:endParaRPr sz="1200"/>
          </a:p>
          <a:p>
            <a:pPr marL="457200" lvl="0" indent="-304800" algn="l" rtl="0">
              <a:lnSpc>
                <a:spcPct val="100000"/>
              </a:lnSpc>
              <a:spcBef>
                <a:spcPts val="0"/>
              </a:spcBef>
              <a:spcAft>
                <a:spcPts val="0"/>
              </a:spcAft>
              <a:buSzPts val="1200"/>
              <a:buChar char="●"/>
            </a:pPr>
            <a:r>
              <a:rPr lang="en-US" sz="1200"/>
              <a:t>Cleared: Only detail lines with nonzero quantities are included.</a:t>
            </a:r>
            <a:endParaRPr sz="1200"/>
          </a:p>
          <a:p>
            <a:pPr marL="0" lvl="0" indent="0" algn="l" rtl="0">
              <a:lnSpc>
                <a:spcPct val="100000"/>
              </a:lnSpc>
              <a:spcBef>
                <a:spcPts val="0"/>
              </a:spcBef>
              <a:spcAft>
                <a:spcPts val="0"/>
              </a:spcAft>
              <a:buSzPts val="1800"/>
              <a:buNone/>
            </a:pPr>
            <a:r>
              <a:rPr lang="en-US" sz="1200"/>
              <a:t>This value defaults from the same named field in Supplier Controls Maintenance.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Edit Trade Sales Orders</a:t>
            </a:r>
            <a:endParaRPr sz="1200" b="1"/>
          </a:p>
          <a:p>
            <a:pPr marL="0" lvl="0" indent="0" algn="l" rtl="0">
              <a:lnSpc>
                <a:spcPct val="100000"/>
              </a:lnSpc>
              <a:spcBef>
                <a:spcPts val="0"/>
              </a:spcBef>
              <a:spcAft>
                <a:spcPts val="0"/>
              </a:spcAft>
              <a:buSzPts val="1800"/>
              <a:buNone/>
            </a:pPr>
            <a:r>
              <a:rPr lang="en-US" sz="1200"/>
              <a:t>Select this checkbox to allow Supplier Scheduled Orders to be used to update orders that were created in Trade Sales. The system displays a message that it is a Trade Sales order and prompts you to continue before entering edit mode.</a:t>
            </a:r>
            <a:endParaRPr sz="1200"/>
          </a:p>
          <a:p>
            <a:pPr marL="0" lvl="0" indent="0" algn="l" rtl="0">
              <a:lnSpc>
                <a:spcPct val="100000"/>
              </a:lnSpc>
              <a:spcBef>
                <a:spcPts val="0"/>
              </a:spcBef>
              <a:spcAft>
                <a:spcPts val="0"/>
              </a:spcAft>
              <a:buSzPts val="1800"/>
              <a:buNone/>
            </a:pPr>
            <a:r>
              <a:rPr lang="en-US" sz="1200"/>
              <a:t>When this field is cleared, you cannot directly update Trade Sales supplier scheduled orders.</a:t>
            </a:r>
            <a:endParaRPr sz="1200"/>
          </a:p>
          <a:p>
            <a:pPr marL="0" lvl="0" indent="0" algn="l" rtl="0">
              <a:lnSpc>
                <a:spcPct val="100000"/>
              </a:lnSpc>
              <a:spcBef>
                <a:spcPts val="0"/>
              </a:spcBef>
              <a:spcAft>
                <a:spcPts val="0"/>
              </a:spcAft>
              <a:buSzPts val="1800"/>
              <a:buNone/>
            </a:pPr>
            <a:r>
              <a:rPr lang="en-US" sz="1200"/>
              <a:t>Regardless of this setting, you cannot delete a Trade Sales order using Supplier Scheduled Orders.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Scheduling</a:t>
            </a:r>
            <a:endParaRPr sz="1200" b="1"/>
          </a:p>
          <a:p>
            <a:pPr marL="0" lvl="0" indent="0" algn="l" rtl="0">
              <a:lnSpc>
                <a:spcPct val="100000"/>
              </a:lnSpc>
              <a:spcBef>
                <a:spcPts val="0"/>
              </a:spcBef>
              <a:spcAft>
                <a:spcPts val="0"/>
              </a:spcAft>
              <a:buSzPts val="1400"/>
              <a:buNone/>
            </a:pPr>
            <a:r>
              <a:rPr lang="en-US" sz="1200" b="1"/>
              <a:t>Firm Days</a:t>
            </a:r>
            <a:endParaRPr sz="1200" b="1"/>
          </a:p>
          <a:p>
            <a:pPr marL="0" lvl="0" indent="0" algn="l" rtl="0">
              <a:lnSpc>
                <a:spcPct val="100000"/>
              </a:lnSpc>
              <a:spcBef>
                <a:spcPts val="0"/>
              </a:spcBef>
              <a:spcAft>
                <a:spcPts val="0"/>
              </a:spcAft>
              <a:buSzPts val="1800"/>
              <a:buNone/>
            </a:pPr>
            <a:r>
              <a:rPr lang="en-US" sz="1200"/>
              <a:t>Specify the number of days in the schedule firm interval. For supplier shipping schedules, quantities and dates within this period are not changed by Schedule Update from MRP.</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Note: Schedule Update from MRP does not automatically designate item requirements on supplier planning schedules as firm, even when planning schedule active dates are within the schedule firm interval. However, you can manually designate item requirements as firm on individual planning schedules, if required.</a:t>
            </a:r>
            <a:endParaRPr sz="1200"/>
          </a:p>
          <a:p>
            <a:pPr marL="457200" lvl="0" indent="-304800" algn="l" rtl="0">
              <a:lnSpc>
                <a:spcPct val="100000"/>
              </a:lnSpc>
              <a:spcBef>
                <a:spcPts val="0"/>
              </a:spcBef>
              <a:spcAft>
                <a:spcPts val="0"/>
              </a:spcAft>
              <a:buSzPts val="1200"/>
              <a:buChar char="●"/>
            </a:pPr>
            <a:r>
              <a:rPr lang="en-US" sz="1200"/>
              <a:t>When Firm Days is zero on a scheduled order line, Schedule Update from MRP does not generate firm requirement data or consider data from previous releases when creating new supplier schedule releases for that line. Only MRP planning data are considered when building new releases, and the resulting schedules have a status of planned. MRP does not consider these schedules as sources of supply.</a:t>
            </a:r>
            <a:endParaRPr sz="1200"/>
          </a:p>
          <a:p>
            <a:pPr marL="457200" lvl="0" indent="-304800" algn="l" rtl="0">
              <a:lnSpc>
                <a:spcPct val="100000"/>
              </a:lnSpc>
              <a:spcBef>
                <a:spcPts val="0"/>
              </a:spcBef>
              <a:spcAft>
                <a:spcPts val="0"/>
              </a:spcAft>
              <a:buSzPts val="1200"/>
              <a:buChar char="●"/>
            </a:pPr>
            <a:r>
              <a:rPr lang="en-US" sz="1200"/>
              <a:t>When Firm Days has a positive value, Schedule Update from MRP generates firm requirement data for shipping schedule requirements within this time period. Data designated as firm are not replanned and are visible to MRP as scheduled supply, like discrete purchase orders. Data not designated as firm are not considered by MRP.</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Only requirements that exist within the schedule days specified on the corresponding scheduled order line can be automatically designated as firm by Schedule Update from MRP.</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Enter a positive value in this field if you want to explicitly track cumulative received quantities, or if you have an agreement with your supplier stipulating that requirements cannot change within a specific interval.</a:t>
            </a:r>
            <a:endParaRPr sz="1200"/>
          </a:p>
          <a:p>
            <a:pPr marL="0" lvl="0" indent="0" algn="l" rtl="0">
              <a:lnSpc>
                <a:spcPct val="100000"/>
              </a:lnSpc>
              <a:spcBef>
                <a:spcPts val="0"/>
              </a:spcBef>
              <a:spcAft>
                <a:spcPts val="0"/>
              </a:spcAft>
              <a:buSzPts val="1800"/>
              <a:buNone/>
            </a:pPr>
            <a:r>
              <a:rPr lang="en-US" sz="1200"/>
              <a:t>This value defaults to the corresponding field in Supplier Controls Maintenance. This field value, in turn, defaults to Supplier Scheduled Orders when scheduled orders are created for the associated supplier.</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Fab Auth Days</a:t>
            </a:r>
            <a:endParaRPr sz="1200" b="1"/>
          </a:p>
          <a:p>
            <a:pPr marL="0" lvl="0" indent="0" algn="l" rtl="0">
              <a:lnSpc>
                <a:spcPct val="100000"/>
              </a:lnSpc>
              <a:spcBef>
                <a:spcPts val="0"/>
              </a:spcBef>
              <a:spcAft>
                <a:spcPts val="0"/>
              </a:spcAft>
              <a:buSzPts val="1800"/>
              <a:buNone/>
            </a:pPr>
            <a:r>
              <a:rPr lang="en-US" sz="1200"/>
              <a:t>Enter the typical number of days for the system to use to calculate fabrication authorization quantities (fab quantities) on supplier planning schedules. This is the fabrication authorization horizon.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this value is positive, Schedule Update from MRP uses it to calculate fabrication quantities. These quantities represent cumulative item requirements within the specified number of days since the active start date of their associated planning schedules.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Fabrication authorization commitments are made to protect suppliers against sudden and unforeseen reductions in demand. Fabrication quantity is the quantity of product for which you commit to covering manufacturing costs. This information is sent to the supplier as part of the planning schedule.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Note: Schedule Update from MRP uses this value only if scheduled requirements extend beyond the specified number of days. Otherwise, the fabrication authorization horizon is equal to the number of schedule days specified on the applicable scheduled order line.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This value defaults to the corresponding field in Supplier Controls Maintenance. This field value, in turn, defaults to Supplier Scheduled Orders when scheduled orders are created for the associated supplier.</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Raw Auth Days</a:t>
            </a:r>
            <a:endParaRPr sz="1200" b="1"/>
          </a:p>
          <a:p>
            <a:pPr marL="0" lvl="0" indent="0" algn="l" rtl="0">
              <a:lnSpc>
                <a:spcPct val="100000"/>
              </a:lnSpc>
              <a:spcBef>
                <a:spcPts val="0"/>
              </a:spcBef>
              <a:spcAft>
                <a:spcPts val="0"/>
              </a:spcAft>
              <a:buSzPts val="1800"/>
              <a:buNone/>
            </a:pPr>
            <a:r>
              <a:rPr lang="en-US" sz="1200"/>
              <a:t>Enter the typical number of days for the system to use to calculate raw authorization quantities on supplier planning schedules. This is the raw authorization horizon.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this value is positive, Schedule Update from MRP uses it to calculate raw authorization quantities. These quantities represent cumulative item requirements within the specified number of days since the active start date of their associated planning schedules.</a:t>
            </a:r>
            <a:endParaRPr sz="1200"/>
          </a:p>
          <a:p>
            <a:pPr marL="0" lvl="0" indent="0" algn="l" rtl="0">
              <a:lnSpc>
                <a:spcPct val="100000"/>
              </a:lnSpc>
              <a:spcBef>
                <a:spcPts val="0"/>
              </a:spcBef>
              <a:spcAft>
                <a:spcPts val="0"/>
              </a:spcAft>
              <a:buSzPts val="1800"/>
              <a:buNone/>
            </a:pPr>
            <a:r>
              <a:rPr lang="en-US" sz="1200"/>
              <a:t>Raw authorization commitments are made to protect suppliers against sudden and unforeseen reductions in demand. Raw quantity is the quantity of product for which you commit to covering raw material costs. This information is sent to the supplier as part of the planning schedule.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Note: Schedule Update from MRP uses this value only if scheduled requirements extend beyond the specified number of days. Otherwise, the raw authorization horizon is equal to the number of schedule days specified on the applicable scheduled order line.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This value defaults to the corresponding field in Supplier Controls Maintenance. This field value, in turn, defaults to Supplier Scheduled Orders when scheduled orders are created for the associated supplier.</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400"/>
              <a:buNone/>
            </a:pPr>
            <a:r>
              <a:rPr lang="en-US" sz="1200" b="1"/>
              <a:t>Schedule Days</a:t>
            </a:r>
            <a:endParaRPr sz="1200" b="1"/>
          </a:p>
          <a:p>
            <a:pPr marL="0" lvl="0" indent="0" algn="l" rtl="0">
              <a:lnSpc>
                <a:spcPct val="100000"/>
              </a:lnSpc>
              <a:spcBef>
                <a:spcPts val="0"/>
              </a:spcBef>
              <a:spcAft>
                <a:spcPts val="0"/>
              </a:spcAft>
              <a:buSzPts val="1800"/>
              <a:buNone/>
            </a:pPr>
            <a:r>
              <a:rPr lang="en-US" sz="1200"/>
              <a:t>Enter the typical number of days for Schedule Update from MRP to use to:</a:t>
            </a:r>
            <a:endParaRPr sz="1200"/>
          </a:p>
          <a:p>
            <a:pPr marL="457200" lvl="0" indent="-304800" algn="l" rtl="0">
              <a:lnSpc>
                <a:spcPct val="100000"/>
              </a:lnSpc>
              <a:spcBef>
                <a:spcPts val="0"/>
              </a:spcBef>
              <a:spcAft>
                <a:spcPts val="0"/>
              </a:spcAft>
              <a:buSzPts val="1200"/>
              <a:buChar char="●"/>
            </a:pPr>
            <a:r>
              <a:rPr lang="en-US" sz="1200"/>
              <a:t>Determine how many days the item requirements in each shipping schedule will cover</a:t>
            </a:r>
            <a:endParaRPr sz="1200"/>
          </a:p>
          <a:p>
            <a:pPr marL="457200" lvl="0" indent="-304800" algn="l" rtl="0">
              <a:lnSpc>
                <a:spcPct val="100000"/>
              </a:lnSpc>
              <a:spcBef>
                <a:spcPts val="0"/>
              </a:spcBef>
              <a:spcAft>
                <a:spcPts val="0"/>
              </a:spcAft>
              <a:buSzPts val="1200"/>
              <a:buChar char="●"/>
            </a:pPr>
            <a:r>
              <a:rPr lang="en-US" sz="1200"/>
              <a:t>Bucket item requirements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this value is zero for a scheduled order line, supplier shipping schedules are not generated for that line.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This value defaults to the corresponding field in Supplier Controls Maintenance. This field value, in turn, defaults to Supplier Scheduled Orders when scheduled orders are created for the associated supplier.</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Schedule Weeks</a:t>
            </a:r>
            <a:endParaRPr sz="1200" b="1"/>
          </a:p>
          <a:p>
            <a:pPr marL="0" lvl="0" indent="0" algn="l" rtl="0">
              <a:lnSpc>
                <a:spcPct val="100000"/>
              </a:lnSpc>
              <a:spcBef>
                <a:spcPts val="0"/>
              </a:spcBef>
              <a:spcAft>
                <a:spcPts val="0"/>
              </a:spcAft>
              <a:buSzPts val="1800"/>
              <a:buNone/>
            </a:pPr>
            <a:r>
              <a:rPr lang="en-US" sz="1200"/>
              <a:t>Enter the typical number of weeks (from 0 to 99) for Schedule Update from MRP to use to:</a:t>
            </a:r>
            <a:endParaRPr sz="1200"/>
          </a:p>
          <a:p>
            <a:pPr marL="457200" lvl="0" indent="-304800" algn="l" rtl="0">
              <a:lnSpc>
                <a:spcPct val="100000"/>
              </a:lnSpc>
              <a:spcBef>
                <a:spcPts val="0"/>
              </a:spcBef>
              <a:spcAft>
                <a:spcPts val="0"/>
              </a:spcAft>
              <a:buSzPts val="1200"/>
              <a:buChar char="●"/>
            </a:pPr>
            <a:r>
              <a:rPr lang="en-US" sz="1200"/>
              <a:t>Determine the length of time that the item requirements in each planning schedule will cover. This is the sum of the schedule weeks and schedule months specified on the applicable scheduled order line.</a:t>
            </a:r>
            <a:endParaRPr sz="1200"/>
          </a:p>
          <a:p>
            <a:pPr marL="457200" lvl="0" indent="-304800" algn="l" rtl="0">
              <a:lnSpc>
                <a:spcPct val="100000"/>
              </a:lnSpc>
              <a:spcBef>
                <a:spcPts val="0"/>
              </a:spcBef>
              <a:spcAft>
                <a:spcPts val="0"/>
              </a:spcAft>
              <a:buSzPts val="1200"/>
              <a:buChar char="●"/>
            </a:pPr>
            <a:r>
              <a:rPr lang="en-US" sz="1200"/>
              <a:t>Bucket item requirements in planning schedules.</a:t>
            </a:r>
            <a:br>
              <a:rPr lang="en-US" sz="1200"/>
            </a:br>
            <a:endParaRPr sz="1200"/>
          </a:p>
          <a:p>
            <a:pPr marL="0" lvl="0" indent="0" algn="l" rtl="0">
              <a:lnSpc>
                <a:spcPct val="100000"/>
              </a:lnSpc>
              <a:spcBef>
                <a:spcPts val="0"/>
              </a:spcBef>
              <a:spcAft>
                <a:spcPts val="0"/>
              </a:spcAft>
              <a:buSzPts val="1800"/>
              <a:buNone/>
            </a:pPr>
            <a:r>
              <a:rPr lang="en-US" sz="1200"/>
              <a:t>For each weekly requirement bucket on a planning schedule, the system assigns the entire item quantity to the first day of the week on which the supplier is available, based on the supplier calendar set up in Supplier Calendar Maintenance.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both Schedule Weeks and Schedule Months are zero for a scheduled order line, supplier planning schedules are not generated for that line.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This value defaults to the corresponding field in Supplier Controls Maintenance. This field value, in turn, defaults to Supplier Scheduled Orders when scheduled orders are created for the associated supplier.</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Schedule Months</a:t>
            </a:r>
            <a:endParaRPr sz="1200" b="1"/>
          </a:p>
          <a:p>
            <a:pPr marL="0" lvl="0" indent="0" algn="l" rtl="0">
              <a:lnSpc>
                <a:spcPct val="100000"/>
              </a:lnSpc>
              <a:spcBef>
                <a:spcPts val="0"/>
              </a:spcBef>
              <a:spcAft>
                <a:spcPts val="0"/>
              </a:spcAft>
              <a:buSzPts val="1800"/>
              <a:buNone/>
            </a:pPr>
            <a:r>
              <a:rPr lang="en-US" sz="1200"/>
              <a:t>Enter the typical number of months for Schedule Update from MRP to use to:</a:t>
            </a:r>
            <a:endParaRPr sz="1200"/>
          </a:p>
          <a:p>
            <a:pPr marL="457200" lvl="0" indent="-304800" algn="l" rtl="0">
              <a:lnSpc>
                <a:spcPct val="100000"/>
              </a:lnSpc>
              <a:spcBef>
                <a:spcPts val="0"/>
              </a:spcBef>
              <a:spcAft>
                <a:spcPts val="0"/>
              </a:spcAft>
              <a:buSzPts val="1200"/>
              <a:buChar char="●"/>
            </a:pPr>
            <a:r>
              <a:rPr lang="en-US" sz="1200"/>
              <a:t>Determine the length of time that the item requirements in each planning schedule will cover. This is the sum of the schedule weeks and schedule months specified on the applicable scheduled order line.</a:t>
            </a:r>
            <a:endParaRPr sz="1200"/>
          </a:p>
          <a:p>
            <a:pPr marL="457200" lvl="0" indent="-304800" algn="l" rtl="0">
              <a:lnSpc>
                <a:spcPct val="100000"/>
              </a:lnSpc>
              <a:spcBef>
                <a:spcPts val="0"/>
              </a:spcBef>
              <a:spcAft>
                <a:spcPts val="0"/>
              </a:spcAft>
              <a:buSzPts val="1200"/>
              <a:buChar char="●"/>
            </a:pPr>
            <a:r>
              <a:rPr lang="en-US" sz="1200"/>
              <a:t>Bucket item requirements in planning schedules.</a:t>
            </a:r>
            <a:br>
              <a:rPr lang="en-US" sz="1200"/>
            </a:br>
            <a:endParaRPr sz="1200"/>
          </a:p>
          <a:p>
            <a:pPr marL="0" lvl="0" indent="0" algn="l" rtl="0">
              <a:lnSpc>
                <a:spcPct val="100000"/>
              </a:lnSpc>
              <a:spcBef>
                <a:spcPts val="0"/>
              </a:spcBef>
              <a:spcAft>
                <a:spcPts val="0"/>
              </a:spcAft>
              <a:buSzPts val="1800"/>
              <a:buNone/>
            </a:pPr>
            <a:r>
              <a:rPr lang="en-US" sz="1200"/>
              <a:t>For each monthly requirement bucket on a planning schedule, the system assigns the entire item quantity to the first Monday of the applicable month.</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both Schedule Weeks and Schedule Months are zero for a scheduled order line, supplier planning schedules are not generated for that line.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This value defaults to the corresponding field in Supplier Controls Maintenance. This field value, in turn, defaults to Supplier Scheduled Orders when scheduled orders are created for the associated supplier.</a:t>
            </a:r>
            <a:endParaRPr sz="1200"/>
          </a:p>
          <a:p>
            <a:pPr marL="0" lvl="0" indent="0" algn="l" rtl="0">
              <a:lnSpc>
                <a:spcPct val="100000"/>
              </a:lnSpc>
              <a:spcBef>
                <a:spcPts val="0"/>
              </a:spcBef>
              <a:spcAft>
                <a:spcPts val="0"/>
              </a:spcAft>
              <a:buSzPts val="1800"/>
              <a:buNone/>
            </a:pPr>
            <a:r>
              <a:rPr lang="en-US" sz="1200"/>
              <a:t/>
            </a:r>
            <a:br>
              <a:rPr lang="en-US" sz="1200"/>
            </a:b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1264" name="Google Shape;1264;p146: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114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1"/>
        <p:cNvGrpSpPr/>
        <p:nvPr/>
      </p:nvGrpSpPr>
      <p:grpSpPr>
        <a:xfrm>
          <a:off x="0" y="0"/>
          <a:ext cx="0" cy="0"/>
          <a:chOff x="0" y="0"/>
          <a:chExt cx="0" cy="0"/>
        </a:xfrm>
      </p:grpSpPr>
      <p:sp>
        <p:nvSpPr>
          <p:cNvPr id="1272" name="Google Shape;1272;p14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73" name="Google Shape;1273;p14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MRP is configure in the Manufacturing-Planning module; therefore, settings should be in place.  For release management functions, it is important to note the MRP Horizon setting, as it may need to be adjusted for the release flow.</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Use the Web UI Planning Control to view the MRP Horizon option.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MRP Horizon</a:t>
            </a:r>
            <a:endParaRPr sz="1200" b="1"/>
          </a:p>
          <a:p>
            <a:pPr marL="0" lvl="0" indent="0" algn="l" rtl="0">
              <a:lnSpc>
                <a:spcPct val="100000"/>
              </a:lnSpc>
              <a:spcBef>
                <a:spcPts val="0"/>
              </a:spcBef>
              <a:spcAft>
                <a:spcPts val="0"/>
              </a:spcAft>
              <a:buSzPts val="1800"/>
              <a:buNone/>
            </a:pPr>
            <a:r>
              <a:rPr lang="en-US" sz="1200"/>
              <a:t>MRP Horizon is the time period that MRP considers the requirements for material planning. Enter the period of time in calendar days. MRP only processes material requirements within this planning horizon, ignoring activities outside this horizon.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horizon should be at least one day longer than the longest item cumulative lead time in the database.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If you change the MRP planning horizon, affected items are not automatically re-planned when you run net change material planning. Make sure that all items are re-planned by running material planning in regenerative mode.</a:t>
            </a:r>
            <a:endParaRPr sz="1200"/>
          </a:p>
        </p:txBody>
      </p:sp>
      <p:sp>
        <p:nvSpPr>
          <p:cNvPr id="1274" name="Google Shape;1274;p147: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115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0"/>
        <p:cNvGrpSpPr/>
        <p:nvPr/>
      </p:nvGrpSpPr>
      <p:grpSpPr>
        <a:xfrm>
          <a:off x="0" y="0"/>
          <a:ext cx="0" cy="0"/>
          <a:chOff x="0" y="0"/>
          <a:chExt cx="0" cy="0"/>
        </a:xfrm>
      </p:grpSpPr>
      <p:sp>
        <p:nvSpPr>
          <p:cNvPr id="1281" name="Google Shape;1281;p14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82" name="Google Shape;1282;p14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If your supplier works different days than you do, set up a supplier-specific calendar for them in Calendar Shifts. Schedule Update from MRP considers these calendars when generating schedule releases.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You must set Calendar/Working Firm Days to Calendar in the Schedule Update from MRP QRF Report for the system to consider the supplier calendar when generating schedule releases. Also, the system uses the value of the Calendar/Working Firm Days field when printing schedule firm days in Supplier Schedule Print. If you specify working schedules, the system treats holidays as non-working days when the supplier schedule is calculated with working firm days.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For suppliers that do not have supplier-specific calendars, the system uses the applicable shop calendar. For information on setting up supplier and shop calendars, see the </a:t>
            </a:r>
            <a:r>
              <a:rPr lang="en-US" sz="1200" i="1"/>
              <a:t>QAD System Administration User Guide.</a:t>
            </a:r>
            <a:endParaRPr sz="1200"/>
          </a:p>
        </p:txBody>
      </p:sp>
      <p:sp>
        <p:nvSpPr>
          <p:cNvPr id="1283" name="Google Shape;1283;p148: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116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8"/>
        <p:cNvGrpSpPr/>
        <p:nvPr/>
      </p:nvGrpSpPr>
      <p:grpSpPr>
        <a:xfrm>
          <a:off x="0" y="0"/>
          <a:ext cx="0" cy="0"/>
          <a:chOff x="0" y="0"/>
          <a:chExt cx="0" cy="0"/>
        </a:xfrm>
      </p:grpSpPr>
      <p:sp>
        <p:nvSpPr>
          <p:cNvPr id="1289" name="Google Shape;1289;p14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90" name="Google Shape;1290;p14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The system uses variance threshold parameters  to visually indicate to planners in the supplier scheduled release when a specific requirement (shipping or planning) has changed so that it is either over or below the specified variance tolerance threshold.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Variance thresholds for release scheduling can be defined in the Web UI Items or Item Site Plans. </a:t>
            </a:r>
            <a:endParaRPr sz="1200"/>
          </a:p>
        </p:txBody>
      </p:sp>
      <p:sp>
        <p:nvSpPr>
          <p:cNvPr id="1291" name="Google Shape;1291;p149: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117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9"/>
        <p:cNvGrpSpPr/>
        <p:nvPr/>
      </p:nvGrpSpPr>
      <p:grpSpPr>
        <a:xfrm>
          <a:off x="0" y="0"/>
          <a:ext cx="0" cy="0"/>
          <a:chOff x="0" y="0"/>
          <a:chExt cx="0" cy="0"/>
        </a:xfrm>
      </p:grpSpPr>
      <p:sp>
        <p:nvSpPr>
          <p:cNvPr id="1300" name="Google Shape;1300;p15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01" name="Google Shape;1301;p15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Variance threshold parameters can be also defined at supplier item level.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creating the Supplier Scheduled Order line for a specific Item- Site the system will default the variance threshold parameters using the next hierarchy: </a:t>
            </a:r>
            <a:endParaRPr sz="1200"/>
          </a:p>
          <a:p>
            <a:pPr marL="457200" lvl="0" indent="-304800" algn="l" rtl="0">
              <a:lnSpc>
                <a:spcPct val="100000"/>
              </a:lnSpc>
              <a:spcBef>
                <a:spcPts val="0"/>
              </a:spcBef>
              <a:spcAft>
                <a:spcPts val="0"/>
              </a:spcAft>
              <a:buSzPts val="1200"/>
              <a:buAutoNum type="arabicPeriod"/>
            </a:pPr>
            <a:r>
              <a:rPr lang="en-US" sz="1200"/>
              <a:t> Supplier Items</a:t>
            </a:r>
            <a:endParaRPr sz="1200"/>
          </a:p>
          <a:p>
            <a:pPr marL="457200" lvl="0" indent="-304800" algn="l" rtl="0">
              <a:lnSpc>
                <a:spcPct val="100000"/>
              </a:lnSpc>
              <a:spcBef>
                <a:spcPts val="0"/>
              </a:spcBef>
              <a:spcAft>
                <a:spcPts val="0"/>
              </a:spcAft>
              <a:buSzPts val="1200"/>
              <a:buAutoNum type="arabicPeriod"/>
            </a:pPr>
            <a:r>
              <a:rPr lang="en-US" sz="1200"/>
              <a:t> Item Site Planning</a:t>
            </a:r>
            <a:endParaRPr sz="1200"/>
          </a:p>
          <a:p>
            <a:pPr marL="457200" lvl="0" indent="-304800" algn="l" rtl="0">
              <a:lnSpc>
                <a:spcPct val="100000"/>
              </a:lnSpc>
              <a:spcBef>
                <a:spcPts val="0"/>
              </a:spcBef>
              <a:spcAft>
                <a:spcPts val="0"/>
              </a:spcAft>
              <a:buSzPts val="1200"/>
              <a:buAutoNum type="arabicPeriod"/>
            </a:pPr>
            <a:r>
              <a:rPr lang="en-US" sz="1200"/>
              <a:t> Items </a:t>
            </a:r>
            <a:endParaRPr sz="1200"/>
          </a:p>
        </p:txBody>
      </p:sp>
      <p:sp>
        <p:nvSpPr>
          <p:cNvPr id="1302" name="Google Shape;1302;p150: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118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8"/>
        <p:cNvGrpSpPr/>
        <p:nvPr/>
      </p:nvGrpSpPr>
      <p:grpSpPr>
        <a:xfrm>
          <a:off x="0" y="0"/>
          <a:ext cx="0" cy="0"/>
          <a:chOff x="0" y="0"/>
          <a:chExt cx="0" cy="0"/>
        </a:xfrm>
      </p:grpSpPr>
      <p:sp>
        <p:nvSpPr>
          <p:cNvPr id="1309" name="Google Shape;1309;p15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10" name="Google Shape;1310;p15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fontScale="70000" lnSpcReduction="20000"/>
          </a:bodyPr>
          <a:lstStyle/>
          <a:p>
            <a:pPr marL="0" lvl="0" indent="0" algn="l" rtl="0">
              <a:lnSpc>
                <a:spcPct val="80000"/>
              </a:lnSpc>
              <a:spcBef>
                <a:spcPts val="0"/>
              </a:spcBef>
              <a:spcAft>
                <a:spcPts val="0"/>
              </a:spcAft>
              <a:buSzPts val="900"/>
              <a:buNone/>
            </a:pPr>
            <a:r>
              <a:rPr lang="en-US" sz="1200"/>
              <a:t>You can create a scheduled order using the Web UI </a:t>
            </a:r>
            <a:r>
              <a:rPr lang="en-US" sz="1200" b="1"/>
              <a:t>Supplier Scheduled Orders</a:t>
            </a:r>
            <a:r>
              <a:rPr lang="en-US" sz="1200"/>
              <a:t>. The system uses several parameters to calculate receipt, planning, and shipping schedules for the items to be purchased. These items are entered on separate order lines. </a:t>
            </a:r>
            <a:endParaRPr sz="1200"/>
          </a:p>
          <a:p>
            <a:pPr marL="0" lvl="0" indent="0" algn="l" rtl="0">
              <a:lnSpc>
                <a:spcPct val="80000"/>
              </a:lnSpc>
              <a:spcBef>
                <a:spcPts val="0"/>
              </a:spcBef>
              <a:spcAft>
                <a:spcPts val="0"/>
              </a:spcAft>
              <a:buSzPts val="900"/>
              <a:buNone/>
            </a:pPr>
            <a:endParaRPr sz="1200"/>
          </a:p>
          <a:p>
            <a:pPr marL="0" lvl="0" indent="0" algn="l" rtl="0">
              <a:lnSpc>
                <a:spcPct val="80000"/>
              </a:lnSpc>
              <a:spcBef>
                <a:spcPts val="0"/>
              </a:spcBef>
              <a:spcAft>
                <a:spcPts val="0"/>
              </a:spcAft>
              <a:buSzPts val="900"/>
              <a:buNone/>
            </a:pPr>
            <a:r>
              <a:rPr lang="en-US" sz="1200"/>
              <a:t>A scheduled order combines fields found on a purchase order header with order trailer fields and specific line item information. This information forms the structural base against which item quantities and dates are scheduled.</a:t>
            </a:r>
            <a:endParaRPr sz="1200"/>
          </a:p>
          <a:p>
            <a:pPr marL="0" lvl="0" indent="0" algn="l" rtl="0">
              <a:lnSpc>
                <a:spcPct val="80000"/>
              </a:lnSpc>
              <a:spcBef>
                <a:spcPts val="0"/>
              </a:spcBef>
              <a:spcAft>
                <a:spcPts val="0"/>
              </a:spcAft>
              <a:buSzPts val="900"/>
              <a:buNone/>
            </a:pPr>
            <a:endParaRPr sz="1200"/>
          </a:p>
          <a:p>
            <a:pPr marL="0" lvl="0" indent="0" algn="l" rtl="0">
              <a:lnSpc>
                <a:spcPct val="80000"/>
              </a:lnSpc>
              <a:spcBef>
                <a:spcPts val="0"/>
              </a:spcBef>
              <a:spcAft>
                <a:spcPts val="0"/>
              </a:spcAft>
              <a:buSzPts val="900"/>
              <a:buNone/>
            </a:pPr>
            <a:r>
              <a:rPr lang="en-US" sz="1200"/>
              <a:t>When you select New, a form displays. The Web UI Online help describes each option within each panel. </a:t>
            </a:r>
            <a:endParaRPr sz="1200"/>
          </a:p>
          <a:p>
            <a:pPr marL="0" lvl="0" indent="0" algn="l" rtl="0">
              <a:lnSpc>
                <a:spcPct val="80000"/>
              </a:lnSpc>
              <a:spcBef>
                <a:spcPts val="0"/>
              </a:spcBef>
              <a:spcAft>
                <a:spcPts val="0"/>
              </a:spcAft>
              <a:buSzPts val="900"/>
              <a:buNone/>
            </a:pPr>
            <a:endParaRPr sz="1200"/>
          </a:p>
          <a:p>
            <a:pPr marL="0" lvl="0" indent="0" algn="l" rtl="0">
              <a:lnSpc>
                <a:spcPct val="80000"/>
              </a:lnSpc>
              <a:spcBef>
                <a:spcPts val="0"/>
              </a:spcBef>
              <a:spcAft>
                <a:spcPts val="0"/>
              </a:spcAft>
              <a:buSzPts val="900"/>
              <a:buNone/>
            </a:pPr>
            <a:r>
              <a:rPr lang="en-US" sz="1200"/>
              <a:t>The form consists of header and line areas. Each area consists of one or more panels, and some panels have subpanels:</a:t>
            </a:r>
            <a:endParaRPr sz="1200"/>
          </a:p>
          <a:p>
            <a:pPr marL="0" lvl="0" indent="0" algn="l" rtl="0">
              <a:lnSpc>
                <a:spcPct val="80000"/>
              </a:lnSpc>
              <a:spcBef>
                <a:spcPts val="0"/>
              </a:spcBef>
              <a:spcAft>
                <a:spcPts val="0"/>
              </a:spcAft>
              <a:buSzPts val="900"/>
              <a:buNone/>
            </a:pPr>
            <a:endParaRPr sz="1200"/>
          </a:p>
          <a:p>
            <a:pPr marL="457200" lvl="0" indent="-304800" algn="l" rtl="0">
              <a:lnSpc>
                <a:spcPct val="80000"/>
              </a:lnSpc>
              <a:spcBef>
                <a:spcPts val="0"/>
              </a:spcBef>
              <a:spcAft>
                <a:spcPts val="0"/>
              </a:spcAft>
              <a:buSzPts val="1200"/>
              <a:buChar char="●"/>
            </a:pPr>
            <a:r>
              <a:rPr lang="en-US" sz="1200"/>
              <a:t>Main Panel (Header): Add mandatory fields like Supplier and Order Effective Dates for the order being created.</a:t>
            </a:r>
            <a:endParaRPr sz="1200"/>
          </a:p>
          <a:p>
            <a:pPr marL="0" lvl="0" indent="0" algn="l" rtl="0">
              <a:lnSpc>
                <a:spcPct val="80000"/>
              </a:lnSpc>
              <a:spcBef>
                <a:spcPts val="0"/>
              </a:spcBef>
              <a:spcAft>
                <a:spcPts val="0"/>
              </a:spcAft>
              <a:buSzPts val="1400"/>
              <a:buNone/>
            </a:pPr>
            <a:endParaRPr sz="1200"/>
          </a:p>
          <a:p>
            <a:pPr marL="457200" lvl="0" indent="-304800" algn="l" rtl="0">
              <a:lnSpc>
                <a:spcPct val="80000"/>
              </a:lnSpc>
              <a:spcBef>
                <a:spcPts val="0"/>
              </a:spcBef>
              <a:spcAft>
                <a:spcPts val="0"/>
              </a:spcAft>
              <a:buSzPts val="1200"/>
              <a:buChar char="●"/>
            </a:pPr>
            <a:r>
              <a:rPr lang="en-US" sz="1200"/>
              <a:t>Supplier Contact Info Subpanel: Displays the primary contact information of the supplier.</a:t>
            </a:r>
            <a:endParaRPr sz="1200"/>
          </a:p>
          <a:p>
            <a:pPr marL="0" lvl="1" indent="0" algn="l" rtl="0">
              <a:lnSpc>
                <a:spcPct val="80000"/>
              </a:lnSpc>
              <a:spcBef>
                <a:spcPts val="0"/>
              </a:spcBef>
              <a:spcAft>
                <a:spcPts val="0"/>
              </a:spcAft>
              <a:buSzPts val="1400"/>
              <a:buNone/>
            </a:pPr>
            <a:endParaRPr sz="1200"/>
          </a:p>
          <a:p>
            <a:pPr marL="457200" lvl="0" indent="-304800" algn="l" rtl="0">
              <a:lnSpc>
                <a:spcPct val="80000"/>
              </a:lnSpc>
              <a:spcBef>
                <a:spcPts val="0"/>
              </a:spcBef>
              <a:spcAft>
                <a:spcPts val="0"/>
              </a:spcAft>
              <a:buSzPts val="1200"/>
              <a:buChar char="●"/>
            </a:pPr>
            <a:r>
              <a:rPr lang="en-US" sz="1200"/>
              <a:t>Order Options Subpanel: Decide the type of supplier scheduled order you want to create: Consigned/Non-Consigned, Taxable/Non-Taxable, Intrastat, and options related to ERS settings.</a:t>
            </a:r>
            <a:endParaRPr sz="1200"/>
          </a:p>
          <a:p>
            <a:pPr marL="0" lvl="0" indent="0" algn="l" rtl="0">
              <a:lnSpc>
                <a:spcPct val="80000"/>
              </a:lnSpc>
              <a:spcBef>
                <a:spcPts val="0"/>
              </a:spcBef>
              <a:spcAft>
                <a:spcPts val="0"/>
              </a:spcAft>
              <a:buSzPts val="1400"/>
              <a:buNone/>
            </a:pPr>
            <a:endParaRPr sz="1200"/>
          </a:p>
          <a:p>
            <a:pPr marL="457200" lvl="0" indent="-304800" algn="l" rtl="0">
              <a:lnSpc>
                <a:spcPct val="80000"/>
              </a:lnSpc>
              <a:spcBef>
                <a:spcPts val="0"/>
              </a:spcBef>
              <a:spcAft>
                <a:spcPts val="0"/>
              </a:spcAft>
              <a:buSzPts val="1200"/>
              <a:buChar char="●"/>
            </a:pPr>
            <a:r>
              <a:rPr lang="en-US" sz="1200"/>
              <a:t>Scheduling Panel (Header): Set printing options on how releases are  communicated to the supplier. </a:t>
            </a:r>
            <a:endParaRPr sz="1200"/>
          </a:p>
          <a:p>
            <a:pPr marL="0" lvl="0" indent="0" algn="l" rtl="0">
              <a:lnSpc>
                <a:spcPct val="80000"/>
              </a:lnSpc>
              <a:spcBef>
                <a:spcPts val="0"/>
              </a:spcBef>
              <a:spcAft>
                <a:spcPts val="0"/>
              </a:spcAft>
              <a:buSzPts val="1400"/>
              <a:buNone/>
            </a:pPr>
            <a:endParaRPr sz="1200"/>
          </a:p>
          <a:p>
            <a:pPr marL="457200" lvl="0" indent="-304800" algn="l" rtl="0">
              <a:lnSpc>
                <a:spcPct val="80000"/>
              </a:lnSpc>
              <a:spcBef>
                <a:spcPts val="0"/>
              </a:spcBef>
              <a:spcAft>
                <a:spcPts val="0"/>
              </a:spcAft>
              <a:buSzPts val="1200"/>
              <a:buChar char="●"/>
            </a:pPr>
            <a:r>
              <a:rPr lang="en-US" sz="1200"/>
              <a:t>Order Lines Panel: This is quick entry to add lines. Add mandatory fields like Site, Item, Line Effective Dates,  any Discount Table information, and the Fixed Price setting. Also Pay attention to the scheduling parameters.</a:t>
            </a:r>
            <a:endParaRPr sz="1200"/>
          </a:p>
          <a:p>
            <a:pPr marL="0" lvl="1" indent="0" algn="l" rtl="0">
              <a:lnSpc>
                <a:spcPct val="80000"/>
              </a:lnSpc>
              <a:spcBef>
                <a:spcPts val="0"/>
              </a:spcBef>
              <a:spcAft>
                <a:spcPts val="0"/>
              </a:spcAft>
              <a:buSzPts val="1400"/>
              <a:buNone/>
            </a:pPr>
            <a:endParaRPr sz="1200"/>
          </a:p>
          <a:p>
            <a:pPr marL="457200" lvl="0" indent="-304800" algn="l" rtl="0">
              <a:lnSpc>
                <a:spcPct val="80000"/>
              </a:lnSpc>
              <a:spcBef>
                <a:spcPts val="0"/>
              </a:spcBef>
              <a:spcAft>
                <a:spcPts val="0"/>
              </a:spcAft>
              <a:buSzPts val="1200"/>
              <a:buChar char="●"/>
            </a:pPr>
            <a:r>
              <a:rPr lang="en-US" sz="1200"/>
              <a:t>Line Details (with panels or subpanels for these line level settings: Main, Item Details, Order Line Options, MRP Percentage, Scheduling, Bucketing, Ship Delivery Data, Variance Tolerances, Receiving, Receiving Intrastat, Consignment, Billing, Tax Settings, Charges, Subcontract, Accounting, and Notes)</a:t>
            </a:r>
            <a:endParaRPr sz="1200"/>
          </a:p>
          <a:p>
            <a:pPr marL="0" lvl="0" indent="0" algn="l" rtl="0">
              <a:lnSpc>
                <a:spcPct val="80000"/>
              </a:lnSpc>
              <a:spcBef>
                <a:spcPts val="0"/>
              </a:spcBef>
              <a:spcAft>
                <a:spcPts val="0"/>
              </a:spcAft>
              <a:buSzPts val="1400"/>
              <a:buNone/>
            </a:pPr>
            <a:endParaRPr sz="1200"/>
          </a:p>
          <a:p>
            <a:pPr marL="457200" lvl="0" indent="-304800" algn="l" rtl="0">
              <a:lnSpc>
                <a:spcPct val="80000"/>
              </a:lnSpc>
              <a:spcBef>
                <a:spcPts val="0"/>
              </a:spcBef>
              <a:spcAft>
                <a:spcPts val="0"/>
              </a:spcAft>
              <a:buSzPts val="1200"/>
              <a:buChar char="●"/>
            </a:pPr>
            <a:r>
              <a:rPr lang="en-US" sz="1200"/>
              <a:t>Receiving Panel (Header): Specify Ship-To and transportation-related information like Ship Via and Terms of Trade Point.</a:t>
            </a:r>
            <a:endParaRPr sz="1200"/>
          </a:p>
          <a:p>
            <a:pPr marL="0" lvl="1" indent="0" algn="l" rtl="0">
              <a:lnSpc>
                <a:spcPct val="80000"/>
              </a:lnSpc>
              <a:spcBef>
                <a:spcPts val="0"/>
              </a:spcBef>
              <a:spcAft>
                <a:spcPts val="0"/>
              </a:spcAft>
              <a:buSzPts val="1400"/>
              <a:buNone/>
            </a:pPr>
            <a:endParaRPr sz="1200"/>
          </a:p>
          <a:p>
            <a:pPr marL="457200" lvl="0" indent="-304800" algn="l" rtl="0">
              <a:lnSpc>
                <a:spcPct val="80000"/>
              </a:lnSpc>
              <a:spcBef>
                <a:spcPts val="0"/>
              </a:spcBef>
              <a:spcAft>
                <a:spcPts val="0"/>
              </a:spcAft>
              <a:buSzPts val="1200"/>
              <a:buChar char="●"/>
            </a:pPr>
            <a:r>
              <a:rPr lang="en-US" sz="1200"/>
              <a:t>Ship Delivery Data Subpanel (Header): Specify different SDT and SDP codes that impact dates on the scheduled releases.</a:t>
            </a:r>
            <a:endParaRPr sz="1200"/>
          </a:p>
          <a:p>
            <a:pPr marL="0" lvl="1" indent="0" algn="l" rtl="0">
              <a:lnSpc>
                <a:spcPct val="80000"/>
              </a:lnSpc>
              <a:spcBef>
                <a:spcPts val="0"/>
              </a:spcBef>
              <a:spcAft>
                <a:spcPts val="0"/>
              </a:spcAft>
              <a:buSzPts val="1400"/>
              <a:buNone/>
            </a:pPr>
            <a:endParaRPr sz="1200"/>
          </a:p>
          <a:p>
            <a:pPr marL="457200" lvl="0" indent="-304800" algn="l" rtl="0">
              <a:lnSpc>
                <a:spcPct val="80000"/>
              </a:lnSpc>
              <a:spcBef>
                <a:spcPts val="0"/>
              </a:spcBef>
              <a:spcAft>
                <a:spcPts val="0"/>
              </a:spcAft>
              <a:buSzPts val="1200"/>
              <a:buChar char="●"/>
            </a:pPr>
            <a:r>
              <a:rPr lang="en-US" sz="1200"/>
              <a:t>Consignment Subpanel (Header): For a  consigned order, this panel displays to review or change Maximum Aging Days / PO Cost Point.</a:t>
            </a:r>
            <a:endParaRPr sz="1200"/>
          </a:p>
          <a:p>
            <a:pPr marL="457200" lvl="0" indent="0" algn="l" rtl="0">
              <a:lnSpc>
                <a:spcPct val="80000"/>
              </a:lnSpc>
              <a:spcBef>
                <a:spcPts val="0"/>
              </a:spcBef>
              <a:spcAft>
                <a:spcPts val="0"/>
              </a:spcAft>
              <a:buNone/>
            </a:pPr>
            <a:endParaRPr sz="1200"/>
          </a:p>
          <a:p>
            <a:pPr marL="457200" lvl="0" indent="-304800" algn="l" rtl="0">
              <a:lnSpc>
                <a:spcPct val="80000"/>
              </a:lnSpc>
              <a:spcBef>
                <a:spcPts val="0"/>
              </a:spcBef>
              <a:spcAft>
                <a:spcPts val="0"/>
              </a:spcAft>
              <a:buSzPts val="1200"/>
              <a:buChar char="●"/>
            </a:pPr>
            <a:r>
              <a:rPr lang="en-US" sz="1200"/>
              <a:t>Intrastat Subpanel (Header): If Import/Export is selected in the Order Options Panel, you can view more intrastat data in additional intrastat panels data and change data as needed.</a:t>
            </a:r>
            <a:endParaRPr sz="1200"/>
          </a:p>
          <a:p>
            <a:pPr marL="0" lvl="0" indent="0" algn="l" rtl="0">
              <a:lnSpc>
                <a:spcPct val="80000"/>
              </a:lnSpc>
              <a:spcBef>
                <a:spcPts val="0"/>
              </a:spcBef>
              <a:spcAft>
                <a:spcPts val="0"/>
              </a:spcAft>
              <a:buSzPts val="1400"/>
              <a:buNone/>
            </a:pPr>
            <a:endParaRPr sz="1200"/>
          </a:p>
          <a:p>
            <a:pPr marL="457200" lvl="0" indent="-304800" algn="l" rtl="0">
              <a:lnSpc>
                <a:spcPct val="80000"/>
              </a:lnSpc>
              <a:spcBef>
                <a:spcPts val="0"/>
              </a:spcBef>
              <a:spcAft>
                <a:spcPts val="0"/>
              </a:spcAft>
              <a:buSzPts val="1200"/>
              <a:buChar char="●"/>
            </a:pPr>
            <a:r>
              <a:rPr lang="en-US" sz="1200"/>
              <a:t>Billing: Use the Billing Panel to specify any Credit Terms, Daybook Set, and A/P Site .</a:t>
            </a:r>
            <a:endParaRPr sz="1200"/>
          </a:p>
          <a:p>
            <a:pPr marL="0" lvl="0" indent="0" algn="l" rtl="0">
              <a:lnSpc>
                <a:spcPct val="80000"/>
              </a:lnSpc>
              <a:spcBef>
                <a:spcPts val="0"/>
              </a:spcBef>
              <a:spcAft>
                <a:spcPts val="0"/>
              </a:spcAft>
              <a:buSzPts val="1400"/>
              <a:buNone/>
            </a:pPr>
            <a:endParaRPr sz="1200"/>
          </a:p>
          <a:p>
            <a:pPr marL="457200" lvl="0" indent="-304800" algn="l" rtl="0">
              <a:lnSpc>
                <a:spcPct val="80000"/>
              </a:lnSpc>
              <a:spcBef>
                <a:spcPts val="0"/>
              </a:spcBef>
              <a:spcAft>
                <a:spcPts val="0"/>
              </a:spcAft>
              <a:buSzPts val="1200"/>
              <a:buChar char="●"/>
            </a:pPr>
            <a:r>
              <a:rPr lang="en-US" sz="1200"/>
              <a:t>Tax Settings Subpanel: For a taxable order, this panel displays to review or change  information.</a:t>
            </a:r>
            <a:endParaRPr sz="1200"/>
          </a:p>
          <a:p>
            <a:pPr marL="0" lvl="1" indent="0" algn="l" rtl="0">
              <a:lnSpc>
                <a:spcPct val="80000"/>
              </a:lnSpc>
              <a:spcBef>
                <a:spcPts val="0"/>
              </a:spcBef>
              <a:spcAft>
                <a:spcPts val="0"/>
              </a:spcAft>
              <a:buSzPts val="1400"/>
              <a:buNone/>
            </a:pPr>
            <a:endParaRPr sz="1200"/>
          </a:p>
          <a:p>
            <a:pPr marL="457200" lvl="0" indent="-304800" algn="l" rtl="0">
              <a:lnSpc>
                <a:spcPct val="80000"/>
              </a:lnSpc>
              <a:spcBef>
                <a:spcPts val="0"/>
              </a:spcBef>
              <a:spcAft>
                <a:spcPts val="0"/>
              </a:spcAft>
              <a:buSzPts val="1200"/>
              <a:buChar char="●"/>
            </a:pPr>
            <a:r>
              <a:rPr lang="en-US" sz="1200"/>
              <a:t>Exchange Rate Subpanel: Review or change Exchange Rate Values  for a non-base currency supplier scheduled order.</a:t>
            </a:r>
            <a:endParaRPr sz="1200"/>
          </a:p>
          <a:p>
            <a:pPr marL="0" lvl="0" indent="0" algn="l" rtl="0">
              <a:lnSpc>
                <a:spcPct val="80000"/>
              </a:lnSpc>
              <a:spcBef>
                <a:spcPts val="0"/>
              </a:spcBef>
              <a:spcAft>
                <a:spcPts val="0"/>
              </a:spcAft>
              <a:buSzPts val="1400"/>
              <a:buNone/>
            </a:pPr>
            <a:endParaRPr sz="1200"/>
          </a:p>
          <a:p>
            <a:pPr marL="457200" lvl="0" indent="-304800" algn="l" rtl="0">
              <a:lnSpc>
                <a:spcPct val="80000"/>
              </a:lnSpc>
              <a:spcBef>
                <a:spcPts val="0"/>
              </a:spcBef>
              <a:spcAft>
                <a:spcPts val="0"/>
              </a:spcAft>
              <a:buSzPts val="1200"/>
              <a:buChar char="●"/>
            </a:pPr>
            <a:r>
              <a:rPr lang="en-US" sz="1200"/>
              <a:t>Notes: Add any comments which need to be printed when you print the schedule.</a:t>
            </a:r>
            <a:endParaRPr sz="1200"/>
          </a:p>
        </p:txBody>
      </p:sp>
      <p:sp>
        <p:nvSpPr>
          <p:cNvPr id="1311" name="Google Shape;1311;p15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119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1" name="Google Shape;131;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In the Web UI Purchasing Control hybrid view, navigate to the Enforce Supplier Certification option.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a:t> Enforce Supplier Certification</a:t>
            </a:r>
            <a:endParaRPr sz="1200"/>
          </a:p>
          <a:p>
            <a:pPr marL="0" lvl="0" indent="0" algn="l" rtl="0">
              <a:lnSpc>
                <a:spcPct val="100000"/>
              </a:lnSpc>
              <a:spcBef>
                <a:spcPts val="0"/>
              </a:spcBef>
              <a:spcAft>
                <a:spcPts val="0"/>
              </a:spcAft>
              <a:buSzPts val="1800"/>
              <a:buNone/>
            </a:pPr>
            <a:r>
              <a:rPr lang="en-US" sz="1200"/>
              <a:t>Select this field to require that all purchasing activities be handled by certified suppliers.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Note that you can manage certification requirements by:</a:t>
            </a:r>
            <a:endParaRPr sz="1200"/>
          </a:p>
          <a:p>
            <a:pPr marL="0" lvl="0" indent="0" algn="l" rtl="0">
              <a:lnSpc>
                <a:spcPct val="100000"/>
              </a:lnSpc>
              <a:spcBef>
                <a:spcPts val="0"/>
              </a:spcBef>
              <a:spcAft>
                <a:spcPts val="0"/>
              </a:spcAft>
              <a:buSzPts val="1800"/>
              <a:buNone/>
            </a:pPr>
            <a:r>
              <a:rPr lang="en-US" sz="1200"/>
              <a:t>•Supplier</a:t>
            </a:r>
            <a:endParaRPr sz="1200"/>
          </a:p>
          <a:p>
            <a:pPr marL="0" lvl="0" indent="0" algn="l" rtl="0">
              <a:lnSpc>
                <a:spcPct val="100000"/>
              </a:lnSpc>
              <a:spcBef>
                <a:spcPts val="0"/>
              </a:spcBef>
              <a:spcAft>
                <a:spcPts val="0"/>
              </a:spcAft>
              <a:buSzPts val="1800"/>
              <a:buNone/>
            </a:pPr>
            <a:r>
              <a:rPr lang="en-US" sz="1200"/>
              <a:t>•Item</a:t>
            </a:r>
            <a:endParaRPr sz="1200"/>
          </a:p>
          <a:p>
            <a:pPr marL="0" lvl="0" indent="0" algn="l" rtl="0">
              <a:lnSpc>
                <a:spcPct val="100000"/>
              </a:lnSpc>
              <a:spcBef>
                <a:spcPts val="0"/>
              </a:spcBef>
              <a:spcAft>
                <a:spcPts val="0"/>
              </a:spcAft>
              <a:buSzPts val="1800"/>
              <a:buNone/>
            </a:pPr>
            <a:r>
              <a:rPr lang="en-US" sz="1200"/>
              <a:t>•Both supplier and item—specific items can be associated with specific suppliers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next few slides provide more information on the setup for supplier and items.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you do not want to require certified suppliers for all purchases—for example, if your company is concerned only about enforcing supplier certification for a small number of items—you can still apply controls by individual suppliers and items, or even both. In this case, do </a:t>
            </a:r>
            <a:r>
              <a:rPr lang="en-US" sz="1200" i="1"/>
              <a:t>not</a:t>
            </a:r>
            <a:r>
              <a:rPr lang="en-US" sz="1200"/>
              <a:t> select Enforce Supplier Certification in Purchasing Control.</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
            </a:r>
            <a:br>
              <a:rPr lang="en-US" sz="1200"/>
            </a:br>
            <a:endParaRPr sz="1200"/>
          </a:p>
          <a:p>
            <a:pPr marL="0" lvl="0" indent="0" algn="l" rtl="0">
              <a:lnSpc>
                <a:spcPct val="100000"/>
              </a:lnSpc>
              <a:spcBef>
                <a:spcPts val="0"/>
              </a:spcBef>
              <a:spcAft>
                <a:spcPts val="0"/>
              </a:spcAft>
              <a:buSzPts val="1400"/>
              <a:buNone/>
            </a:pPr>
            <a:endParaRPr sz="1200"/>
          </a:p>
        </p:txBody>
      </p:sp>
      <p:sp>
        <p:nvSpPr>
          <p:cNvPr id="132" name="Google Shape;132;p12: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9"/>
        <p:cNvGrpSpPr/>
        <p:nvPr/>
      </p:nvGrpSpPr>
      <p:grpSpPr>
        <a:xfrm>
          <a:off x="0" y="0"/>
          <a:ext cx="0" cy="0"/>
          <a:chOff x="0" y="0"/>
          <a:chExt cx="0" cy="0"/>
        </a:xfrm>
      </p:grpSpPr>
      <p:sp>
        <p:nvSpPr>
          <p:cNvPr id="1320" name="Google Shape;1320;p15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21" name="Google Shape;1321;p15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80000"/>
              </a:lnSpc>
              <a:spcBef>
                <a:spcPts val="0"/>
              </a:spcBef>
              <a:spcAft>
                <a:spcPts val="0"/>
              </a:spcAft>
              <a:buSzPts val="900"/>
              <a:buNone/>
            </a:pPr>
            <a:r>
              <a:rPr lang="en-US" sz="1200">
                <a:solidFill>
                  <a:schemeClr val="dk1"/>
                </a:solidFill>
              </a:rPr>
              <a:t>There are certain parameters that are set up at scheduled order level that impact the schedule release flow. </a:t>
            </a:r>
            <a:endParaRPr sz="1200">
              <a:solidFill>
                <a:schemeClr val="dk1"/>
              </a:solidFill>
            </a:endParaRPr>
          </a:p>
          <a:p>
            <a:pPr marL="0" lvl="0" indent="0" algn="l" rtl="0">
              <a:lnSpc>
                <a:spcPct val="80000"/>
              </a:lnSpc>
              <a:spcBef>
                <a:spcPts val="0"/>
              </a:spcBef>
              <a:spcAft>
                <a:spcPts val="0"/>
              </a:spcAft>
              <a:buSzPts val="900"/>
              <a:buNone/>
            </a:pPr>
            <a:endParaRPr sz="1200">
              <a:solidFill>
                <a:schemeClr val="dk1"/>
              </a:solidFill>
            </a:endParaRPr>
          </a:p>
          <a:p>
            <a:pPr marL="0" lvl="0" indent="0" algn="l" rtl="0">
              <a:lnSpc>
                <a:spcPct val="80000"/>
              </a:lnSpc>
              <a:spcBef>
                <a:spcPts val="0"/>
              </a:spcBef>
              <a:spcAft>
                <a:spcPts val="0"/>
              </a:spcAft>
              <a:buSzPts val="900"/>
              <a:buNone/>
            </a:pPr>
            <a:r>
              <a:rPr lang="en-US" sz="1200">
                <a:solidFill>
                  <a:schemeClr val="dk1"/>
                </a:solidFill>
              </a:rPr>
              <a:t>At the scheduled order header level, in the Scheduling Panel, you can specify the following: </a:t>
            </a:r>
            <a:endParaRPr sz="1200">
              <a:solidFill>
                <a:schemeClr val="dk1"/>
              </a:solidFill>
            </a:endParaRPr>
          </a:p>
          <a:p>
            <a:pPr marL="0" lvl="0" indent="0" algn="l" rtl="0">
              <a:lnSpc>
                <a:spcPct val="80000"/>
              </a:lnSpc>
              <a:spcBef>
                <a:spcPts val="0"/>
              </a:spcBef>
              <a:spcAft>
                <a:spcPts val="0"/>
              </a:spcAft>
              <a:buSzPts val="900"/>
              <a:buNone/>
            </a:pPr>
            <a:endParaRPr sz="1200">
              <a:solidFill>
                <a:schemeClr val="dk1"/>
              </a:solidFill>
            </a:endParaRPr>
          </a:p>
          <a:p>
            <a:pPr marL="457200" lvl="0" indent="-304800" algn="l" rtl="0">
              <a:lnSpc>
                <a:spcPct val="80000"/>
              </a:lnSpc>
              <a:spcBef>
                <a:spcPts val="0"/>
              </a:spcBef>
              <a:spcAft>
                <a:spcPts val="0"/>
              </a:spcAft>
              <a:buClr>
                <a:schemeClr val="dk1"/>
              </a:buClr>
              <a:buSzPts val="1200"/>
              <a:buChar char="●"/>
            </a:pPr>
            <a:r>
              <a:rPr lang="en-US" sz="1200">
                <a:solidFill>
                  <a:schemeClr val="dk1"/>
                </a:solidFill>
              </a:rPr>
              <a:t>Set the Default Release Status to Active or Draft</a:t>
            </a:r>
            <a:endParaRPr sz="1200">
              <a:solidFill>
                <a:schemeClr val="dk1"/>
              </a:solidFill>
            </a:endParaRPr>
          </a:p>
          <a:p>
            <a:pPr marL="457200" lvl="0" indent="0" algn="l" rtl="0">
              <a:lnSpc>
                <a:spcPct val="80000"/>
              </a:lnSpc>
              <a:spcBef>
                <a:spcPts val="0"/>
              </a:spcBef>
              <a:spcAft>
                <a:spcPts val="0"/>
              </a:spcAft>
              <a:buSzPts val="900"/>
              <a:buNone/>
            </a:pPr>
            <a:r>
              <a:rPr lang="en-US" sz="1200">
                <a:solidFill>
                  <a:schemeClr val="dk1"/>
                </a:solidFill>
              </a:rPr>
              <a:t>You specify the initial status assigned to releases of this schedule when you run the Web UI Schedule Update from MRP. Valid values are Draft and Active. The value defaults from supplier domain settings when available; otherwise, it defaults from the Web UI Purchasing Control.</a:t>
            </a:r>
            <a:endParaRPr sz="1200">
              <a:solidFill>
                <a:schemeClr val="dk1"/>
              </a:solidFill>
            </a:endParaRPr>
          </a:p>
          <a:p>
            <a:pPr marL="0" lvl="0" indent="0" algn="l" rtl="0">
              <a:lnSpc>
                <a:spcPct val="80000"/>
              </a:lnSpc>
              <a:spcBef>
                <a:spcPts val="0"/>
              </a:spcBef>
              <a:spcAft>
                <a:spcPts val="0"/>
              </a:spcAft>
              <a:buSzPts val="900"/>
              <a:buNone/>
            </a:pPr>
            <a:endParaRPr sz="1200">
              <a:solidFill>
                <a:schemeClr val="dk1"/>
              </a:solidFill>
            </a:endParaRPr>
          </a:p>
          <a:p>
            <a:pPr marL="457200" lvl="0" indent="0" algn="l" rtl="0">
              <a:lnSpc>
                <a:spcPct val="80000"/>
              </a:lnSpc>
              <a:spcBef>
                <a:spcPts val="0"/>
              </a:spcBef>
              <a:spcAft>
                <a:spcPts val="0"/>
              </a:spcAft>
              <a:buSzPts val="900"/>
              <a:buNone/>
            </a:pPr>
            <a:r>
              <a:rPr lang="en-US" sz="1200">
                <a:solidFill>
                  <a:schemeClr val="dk1"/>
                </a:solidFill>
              </a:rPr>
              <a:t>The value you set here defaults to individual schedule lines; you can change it at the line level.</a:t>
            </a:r>
            <a:endParaRPr sz="1200">
              <a:solidFill>
                <a:schemeClr val="dk1"/>
              </a:solidFill>
            </a:endParaRPr>
          </a:p>
          <a:p>
            <a:pPr marL="457200" lvl="0" indent="0" algn="l" rtl="0">
              <a:lnSpc>
                <a:spcPct val="80000"/>
              </a:lnSpc>
              <a:spcBef>
                <a:spcPts val="0"/>
              </a:spcBef>
              <a:spcAft>
                <a:spcPts val="0"/>
              </a:spcAft>
              <a:buSzPts val="900"/>
              <a:buNone/>
            </a:pPr>
            <a:endParaRPr sz="1200">
              <a:solidFill>
                <a:schemeClr val="dk1"/>
              </a:solidFill>
            </a:endParaRPr>
          </a:p>
          <a:p>
            <a:pPr marL="457200" lvl="0" indent="0" algn="l" rtl="0">
              <a:lnSpc>
                <a:spcPct val="80000"/>
              </a:lnSpc>
              <a:spcBef>
                <a:spcPts val="0"/>
              </a:spcBef>
              <a:spcAft>
                <a:spcPts val="0"/>
              </a:spcAft>
              <a:buSzPts val="900"/>
              <a:buNone/>
            </a:pPr>
            <a:r>
              <a:rPr lang="en-US" sz="1200">
                <a:solidFill>
                  <a:schemeClr val="dk1"/>
                </a:solidFill>
              </a:rPr>
              <a:t>Note: that Active releases are immediately available for communication to supplier, either by EDI, through any Web Portal or printed format; while Draft releases required review by the Planner before they are changed to Active. </a:t>
            </a:r>
            <a:endParaRPr sz="1200">
              <a:solidFill>
                <a:schemeClr val="dk1"/>
              </a:solidFill>
            </a:endParaRPr>
          </a:p>
          <a:p>
            <a:pPr marL="0" lvl="0" indent="0" algn="l" rtl="0">
              <a:lnSpc>
                <a:spcPct val="80000"/>
              </a:lnSpc>
              <a:spcBef>
                <a:spcPts val="0"/>
              </a:spcBef>
              <a:spcAft>
                <a:spcPts val="0"/>
              </a:spcAft>
              <a:buSzPts val="900"/>
              <a:buNone/>
            </a:pPr>
            <a:endParaRPr sz="1200">
              <a:solidFill>
                <a:schemeClr val="dk1"/>
              </a:solidFill>
            </a:endParaRPr>
          </a:p>
          <a:p>
            <a:pPr marL="457200" lvl="0" indent="-304800" algn="l" rtl="0">
              <a:lnSpc>
                <a:spcPct val="80000"/>
              </a:lnSpc>
              <a:spcBef>
                <a:spcPts val="0"/>
              </a:spcBef>
              <a:spcAft>
                <a:spcPts val="0"/>
              </a:spcAft>
              <a:buClr>
                <a:schemeClr val="dk1"/>
              </a:buClr>
              <a:buSzPts val="1200"/>
              <a:buChar char="●"/>
            </a:pPr>
            <a:r>
              <a:rPr lang="en-US" sz="1200">
                <a:solidFill>
                  <a:schemeClr val="dk1"/>
                </a:solidFill>
              </a:rPr>
              <a:t>Specify how the releases associated with this supplier scheduled order will be sent to the supplier. Choose through EDI or WEB Portal, or printed documents.</a:t>
            </a:r>
            <a:endParaRPr sz="1200">
              <a:solidFill>
                <a:schemeClr val="dk1"/>
              </a:solidFill>
            </a:endParaRPr>
          </a:p>
          <a:p>
            <a:pPr marL="457200" lvl="0" indent="0" algn="l" rtl="0">
              <a:lnSpc>
                <a:spcPct val="80000"/>
              </a:lnSpc>
              <a:spcBef>
                <a:spcPts val="0"/>
              </a:spcBef>
              <a:spcAft>
                <a:spcPts val="0"/>
              </a:spcAft>
              <a:buSzPts val="900"/>
              <a:buNone/>
            </a:pPr>
            <a:endParaRPr sz="1200">
              <a:solidFill>
                <a:schemeClr val="dk1"/>
              </a:solidFill>
            </a:endParaRPr>
          </a:p>
          <a:p>
            <a:pPr marL="457200" lvl="0" indent="0" algn="l" rtl="0">
              <a:lnSpc>
                <a:spcPct val="80000"/>
              </a:lnSpc>
              <a:spcBef>
                <a:spcPts val="0"/>
              </a:spcBef>
              <a:spcAft>
                <a:spcPts val="0"/>
              </a:spcAft>
              <a:buSzPts val="900"/>
              <a:buNone/>
            </a:pPr>
            <a:r>
              <a:rPr lang="en-US" sz="1200" b="1">
                <a:solidFill>
                  <a:schemeClr val="dk1"/>
                </a:solidFill>
              </a:rPr>
              <a:t>Important! </a:t>
            </a:r>
            <a:r>
              <a:rPr lang="en-US" sz="1200">
                <a:solidFill>
                  <a:schemeClr val="dk1"/>
                </a:solidFill>
              </a:rPr>
              <a:t>If you choose WEB Portal, you should have suppliers, orders, and other supplier base data set up in QAD Demand and Delivery before you create scheduled releases.  Refer to the QAD Demand and Delivery online help and training videos (both available from within QAD Demand and Delivery).</a:t>
            </a:r>
            <a:endParaRPr sz="1200">
              <a:solidFill>
                <a:schemeClr val="dk1"/>
              </a:solidFill>
            </a:endParaRPr>
          </a:p>
          <a:p>
            <a:pPr marL="457200" lvl="0" indent="0" algn="l" rtl="0">
              <a:lnSpc>
                <a:spcPct val="80000"/>
              </a:lnSpc>
              <a:spcBef>
                <a:spcPts val="0"/>
              </a:spcBef>
              <a:spcAft>
                <a:spcPts val="0"/>
              </a:spcAft>
              <a:buSzPts val="900"/>
              <a:buNone/>
            </a:pPr>
            <a:endParaRPr sz="1200">
              <a:solidFill>
                <a:schemeClr val="dk1"/>
              </a:solidFill>
            </a:endParaRPr>
          </a:p>
          <a:p>
            <a:pPr marL="457200" lvl="0" indent="0" algn="l" rtl="0">
              <a:lnSpc>
                <a:spcPct val="80000"/>
              </a:lnSpc>
              <a:spcBef>
                <a:spcPts val="0"/>
              </a:spcBef>
              <a:spcAft>
                <a:spcPts val="0"/>
              </a:spcAft>
              <a:buSzPts val="900"/>
              <a:buNone/>
            </a:pPr>
            <a:r>
              <a:rPr lang="en-US" sz="1200">
                <a:solidFill>
                  <a:schemeClr val="dk1"/>
                </a:solidFill>
              </a:rPr>
              <a:t>Note: You cannot select this as the supplier communication method if EDI Schedules is selected.</a:t>
            </a:r>
            <a:endParaRPr sz="1200">
              <a:solidFill>
                <a:schemeClr val="dk1"/>
              </a:solidFill>
            </a:endParaRPr>
          </a:p>
          <a:p>
            <a:pPr marL="457200" lvl="0" indent="0" algn="l" rtl="0">
              <a:lnSpc>
                <a:spcPct val="80000"/>
              </a:lnSpc>
              <a:spcBef>
                <a:spcPts val="0"/>
              </a:spcBef>
              <a:spcAft>
                <a:spcPts val="0"/>
              </a:spcAft>
              <a:buSzPts val="900"/>
              <a:buNone/>
            </a:pPr>
            <a:endParaRPr sz="1200">
              <a:solidFill>
                <a:schemeClr val="dk1"/>
              </a:solidFill>
            </a:endParaRPr>
          </a:p>
          <a:p>
            <a:pPr marL="457200" lvl="0" indent="0" algn="l" rtl="0">
              <a:lnSpc>
                <a:spcPct val="80000"/>
              </a:lnSpc>
              <a:spcBef>
                <a:spcPts val="0"/>
              </a:spcBef>
              <a:spcAft>
                <a:spcPts val="0"/>
              </a:spcAft>
              <a:buSzPts val="900"/>
              <a:buNone/>
            </a:pPr>
            <a:r>
              <a:rPr lang="en-US" sz="1200">
                <a:solidFill>
                  <a:schemeClr val="dk1"/>
                </a:solidFill>
              </a:rPr>
              <a:t>When the supplier accesses QAD Demand and Delivery, the supplier sees their schedules – color-coded to focus their attention on the most important items.  Suppliers can review and acknowledge orders, make changes or send messages, communicating regardless of the time zone. </a:t>
            </a:r>
            <a:endParaRPr sz="1200">
              <a:solidFill>
                <a:schemeClr val="dk1"/>
              </a:solidFill>
            </a:endParaRPr>
          </a:p>
          <a:p>
            <a:pPr marL="0" lvl="0" indent="0" algn="l" rtl="0">
              <a:lnSpc>
                <a:spcPct val="100000"/>
              </a:lnSpc>
              <a:spcBef>
                <a:spcPts val="0"/>
              </a:spcBef>
              <a:spcAft>
                <a:spcPts val="0"/>
              </a:spcAft>
              <a:buSzPts val="1400"/>
              <a:buNone/>
            </a:pPr>
            <a:endParaRPr sz="1200">
              <a:solidFill>
                <a:schemeClr val="dk1"/>
              </a:solidFill>
            </a:endParaRPr>
          </a:p>
        </p:txBody>
      </p:sp>
      <p:sp>
        <p:nvSpPr>
          <p:cNvPr id="1322" name="Google Shape;1322;p152: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120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3"/>
        <p:cNvGrpSpPr/>
        <p:nvPr/>
      </p:nvGrpSpPr>
      <p:grpSpPr>
        <a:xfrm>
          <a:off x="0" y="0"/>
          <a:ext cx="0" cy="0"/>
          <a:chOff x="0" y="0"/>
          <a:chExt cx="0" cy="0"/>
        </a:xfrm>
      </p:grpSpPr>
      <p:sp>
        <p:nvSpPr>
          <p:cNvPr id="1334" name="Google Shape;1334;p15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35" name="Google Shape;1335;p15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fontScale="47500" lnSpcReduction="20000"/>
          </a:bodyPr>
          <a:lstStyle/>
          <a:p>
            <a:pPr marL="0" lvl="0" indent="0" algn="l" rtl="0">
              <a:lnSpc>
                <a:spcPct val="80000"/>
              </a:lnSpc>
              <a:spcBef>
                <a:spcPts val="0"/>
              </a:spcBef>
              <a:spcAft>
                <a:spcPts val="0"/>
              </a:spcAft>
              <a:buSzPts val="400"/>
              <a:buNone/>
            </a:pPr>
            <a:r>
              <a:rPr lang="en-US" sz="1200">
                <a:solidFill>
                  <a:schemeClr val="dk1"/>
                </a:solidFill>
              </a:rPr>
              <a:t>At the supplier scheduled line level, all parameters defined under the Scheduling Panel also impact how releases are created.  The  options that are important in the Scheduling Panel (Lines) are discussed in the topics below.</a:t>
            </a:r>
            <a:endParaRPr sz="1200">
              <a:solidFill>
                <a:schemeClr val="dk1"/>
              </a:solidFill>
            </a:endParaRPr>
          </a:p>
          <a:p>
            <a:pPr marL="457200" lvl="0" indent="0" algn="l" rtl="0">
              <a:lnSpc>
                <a:spcPct val="80000"/>
              </a:lnSpc>
              <a:spcBef>
                <a:spcPts val="0"/>
              </a:spcBef>
              <a:spcAft>
                <a:spcPts val="0"/>
              </a:spcAft>
              <a:buNone/>
            </a:pPr>
            <a:endParaRPr sz="1200" b="1" i="1">
              <a:solidFill>
                <a:schemeClr val="dk1"/>
              </a:solidFill>
            </a:endParaRPr>
          </a:p>
          <a:p>
            <a:pPr marL="0" lvl="0" indent="0" algn="l" rtl="0">
              <a:lnSpc>
                <a:spcPct val="80000"/>
              </a:lnSpc>
              <a:spcBef>
                <a:spcPts val="0"/>
              </a:spcBef>
              <a:spcAft>
                <a:spcPts val="0"/>
              </a:spcAft>
              <a:buNone/>
            </a:pPr>
            <a:r>
              <a:rPr lang="en-US" sz="1200" b="1">
                <a:solidFill>
                  <a:schemeClr val="dk1"/>
                </a:solidFill>
              </a:rPr>
              <a:t>Default Release Status</a:t>
            </a:r>
            <a:endParaRPr sz="1200" b="1">
              <a:solidFill>
                <a:schemeClr val="dk1"/>
              </a:solidFill>
            </a:endParaRPr>
          </a:p>
          <a:p>
            <a:pPr marL="0" lvl="0" indent="0" algn="l" rtl="0">
              <a:lnSpc>
                <a:spcPct val="80000"/>
              </a:lnSpc>
              <a:spcBef>
                <a:spcPts val="0"/>
              </a:spcBef>
              <a:spcAft>
                <a:spcPts val="0"/>
              </a:spcAft>
              <a:buSzPts val="400"/>
              <a:buNone/>
            </a:pPr>
            <a:r>
              <a:rPr lang="en-US" sz="1200">
                <a:solidFill>
                  <a:schemeClr val="dk1"/>
                </a:solidFill>
              </a:rPr>
              <a:t>Specify whether schedule releases for this line are initially generated as Draft or as Active. The value defaults from the header.</a:t>
            </a:r>
            <a:endParaRPr sz="1200">
              <a:solidFill>
                <a:schemeClr val="dk1"/>
              </a:solidFill>
            </a:endParaRPr>
          </a:p>
          <a:p>
            <a:pPr marL="0" lvl="0" indent="0" algn="l" rtl="0">
              <a:lnSpc>
                <a:spcPct val="80000"/>
              </a:lnSpc>
              <a:spcBef>
                <a:spcPts val="0"/>
              </a:spcBef>
              <a:spcAft>
                <a:spcPts val="0"/>
              </a:spcAft>
              <a:buSzPts val="1400"/>
              <a:buNone/>
            </a:pPr>
            <a:endParaRPr sz="1200" b="1">
              <a:solidFill>
                <a:schemeClr val="dk1"/>
              </a:solidFill>
            </a:endParaRPr>
          </a:p>
          <a:p>
            <a:pPr marL="0" lvl="0" indent="0" algn="l" rtl="0">
              <a:lnSpc>
                <a:spcPct val="80000"/>
              </a:lnSpc>
              <a:spcBef>
                <a:spcPts val="0"/>
              </a:spcBef>
              <a:spcAft>
                <a:spcPts val="0"/>
              </a:spcAft>
              <a:buSzPts val="1400"/>
              <a:buNone/>
            </a:pPr>
            <a:r>
              <a:rPr lang="en-US" sz="1200" b="1">
                <a:solidFill>
                  <a:schemeClr val="dk1"/>
                </a:solidFill>
              </a:rPr>
              <a:t>Std Pack Qty</a:t>
            </a:r>
            <a:endParaRPr sz="1200" b="1">
              <a:solidFill>
                <a:schemeClr val="dk1"/>
              </a:solidFill>
            </a:endParaRPr>
          </a:p>
          <a:p>
            <a:pPr marL="0" lvl="0" indent="0" algn="l" rtl="0">
              <a:lnSpc>
                <a:spcPct val="80000"/>
              </a:lnSpc>
              <a:spcBef>
                <a:spcPts val="0"/>
              </a:spcBef>
              <a:spcAft>
                <a:spcPts val="0"/>
              </a:spcAft>
              <a:buSzPts val="400"/>
              <a:buNone/>
            </a:pPr>
            <a:r>
              <a:rPr lang="en-US" sz="1200">
                <a:solidFill>
                  <a:schemeClr val="dk1"/>
                </a:solidFill>
              </a:rPr>
              <a:t>Specify the multiple in which orders for this item are shipped—the standard packaging quantity. The default is 1.</a:t>
            </a:r>
            <a:endParaRPr sz="1200">
              <a:solidFill>
                <a:schemeClr val="dk1"/>
              </a:solidFill>
            </a:endParaRPr>
          </a:p>
          <a:p>
            <a:pPr marL="0" lvl="0" indent="0" algn="l" rtl="0">
              <a:lnSpc>
                <a:spcPct val="80000"/>
              </a:lnSpc>
              <a:spcBef>
                <a:spcPts val="0"/>
              </a:spcBef>
              <a:spcAft>
                <a:spcPts val="0"/>
              </a:spcAft>
              <a:buSzPts val="400"/>
              <a:buNone/>
            </a:pPr>
            <a:endParaRPr sz="1200">
              <a:solidFill>
                <a:schemeClr val="dk1"/>
              </a:solidFill>
            </a:endParaRPr>
          </a:p>
          <a:p>
            <a:pPr marL="0" lvl="0" indent="0" algn="l" rtl="0">
              <a:lnSpc>
                <a:spcPct val="80000"/>
              </a:lnSpc>
              <a:spcBef>
                <a:spcPts val="0"/>
              </a:spcBef>
              <a:spcAft>
                <a:spcPts val="0"/>
              </a:spcAft>
              <a:buSzPts val="400"/>
              <a:buNone/>
            </a:pPr>
            <a:r>
              <a:rPr lang="en-US" sz="1200">
                <a:solidFill>
                  <a:schemeClr val="dk1"/>
                </a:solidFill>
              </a:rPr>
              <a:t>This may be different for each supplier. Order multiples are used to calculate scheduled receipt quantities so that they conform to packaging configurations and transportation constraints. </a:t>
            </a:r>
            <a:endParaRPr sz="1200">
              <a:solidFill>
                <a:schemeClr val="dk1"/>
              </a:solidFill>
            </a:endParaRPr>
          </a:p>
          <a:p>
            <a:pPr marL="0" lvl="0" indent="0" algn="l" rtl="0">
              <a:lnSpc>
                <a:spcPct val="80000"/>
              </a:lnSpc>
              <a:spcBef>
                <a:spcPts val="0"/>
              </a:spcBef>
              <a:spcAft>
                <a:spcPts val="0"/>
              </a:spcAft>
              <a:buSzPts val="400"/>
              <a:buNone/>
            </a:pPr>
            <a:r>
              <a:rPr lang="en-US" sz="1200">
                <a:solidFill>
                  <a:schemeClr val="dk1"/>
                </a:solidFill>
              </a:rPr>
              <a:t>When you update the receipt schedule from MRP, planned order quantities are rounded up according to this order multiple: for example, if the order multiple is 50 and the planned order quantity is 432, MRP creates a required receipt schedule for 450. If you enter an order multiple on the scheduled order, you should make sure that there is no order multiple on the item.</a:t>
            </a:r>
            <a:endParaRPr sz="1200">
              <a:solidFill>
                <a:schemeClr val="dk1"/>
              </a:solidFill>
            </a:endParaRPr>
          </a:p>
          <a:p>
            <a:pPr marL="0" lvl="0" indent="0" algn="l" rtl="0">
              <a:lnSpc>
                <a:spcPct val="80000"/>
              </a:lnSpc>
              <a:spcBef>
                <a:spcPts val="0"/>
              </a:spcBef>
              <a:spcAft>
                <a:spcPts val="0"/>
              </a:spcAft>
              <a:buSzPts val="400"/>
              <a:buNone/>
            </a:pPr>
            <a:endParaRPr sz="1200" b="1" i="1">
              <a:solidFill>
                <a:schemeClr val="dk1"/>
              </a:solidFill>
            </a:endParaRPr>
          </a:p>
          <a:p>
            <a:pPr marL="0" lvl="0" indent="0" algn="l" rtl="0">
              <a:lnSpc>
                <a:spcPct val="80000"/>
              </a:lnSpc>
              <a:spcBef>
                <a:spcPts val="0"/>
              </a:spcBef>
              <a:spcAft>
                <a:spcPts val="0"/>
              </a:spcAft>
              <a:buSzPts val="1400"/>
              <a:buNone/>
            </a:pPr>
            <a:r>
              <a:rPr lang="en-US" sz="1200" b="1">
                <a:solidFill>
                  <a:schemeClr val="dk1"/>
                </a:solidFill>
              </a:rPr>
              <a:t>Max Order Qty</a:t>
            </a:r>
            <a:endParaRPr sz="1200" b="1">
              <a:solidFill>
                <a:schemeClr val="dk1"/>
              </a:solidFill>
            </a:endParaRPr>
          </a:p>
          <a:p>
            <a:pPr marL="0" lvl="0" indent="0" algn="l" rtl="0">
              <a:lnSpc>
                <a:spcPct val="80000"/>
              </a:lnSpc>
              <a:spcBef>
                <a:spcPts val="0"/>
              </a:spcBef>
              <a:spcAft>
                <a:spcPts val="0"/>
              </a:spcAft>
              <a:buSzPts val="400"/>
              <a:buNone/>
            </a:pPr>
            <a:r>
              <a:rPr lang="en-US" sz="1200">
                <a:solidFill>
                  <a:schemeClr val="dk1"/>
                </a:solidFill>
              </a:rPr>
              <a:t>The maximum quantity to be received before warning messages will appear whenever the order line is accessed. If greater than zero, all maintenance, inquiry, and update functions will display warning messages when the cumulative quantity received is equal to or exceeds this quantity.</a:t>
            </a:r>
            <a:endParaRPr sz="1200">
              <a:solidFill>
                <a:schemeClr val="dk1"/>
              </a:solidFill>
            </a:endParaRPr>
          </a:p>
          <a:p>
            <a:pPr marL="0" lvl="0" indent="0" algn="l" rtl="0">
              <a:lnSpc>
                <a:spcPct val="80000"/>
              </a:lnSpc>
              <a:spcBef>
                <a:spcPts val="0"/>
              </a:spcBef>
              <a:spcAft>
                <a:spcPts val="0"/>
              </a:spcAft>
              <a:buSzPts val="400"/>
              <a:buNone/>
            </a:pPr>
            <a:endParaRPr sz="1200" b="1" i="1">
              <a:solidFill>
                <a:schemeClr val="dk1"/>
              </a:solidFill>
            </a:endParaRPr>
          </a:p>
          <a:p>
            <a:pPr marL="0" lvl="0" indent="0" algn="l" rtl="0">
              <a:lnSpc>
                <a:spcPct val="80000"/>
              </a:lnSpc>
              <a:spcBef>
                <a:spcPts val="0"/>
              </a:spcBef>
              <a:spcAft>
                <a:spcPts val="0"/>
              </a:spcAft>
              <a:buSzPts val="1400"/>
              <a:buNone/>
            </a:pPr>
            <a:r>
              <a:rPr lang="en-US" sz="1200" b="1">
                <a:solidFill>
                  <a:schemeClr val="dk1"/>
                </a:solidFill>
              </a:rPr>
              <a:t>Fab Auth Days</a:t>
            </a:r>
            <a:endParaRPr sz="1200" b="1">
              <a:solidFill>
                <a:schemeClr val="dk1"/>
              </a:solidFill>
            </a:endParaRPr>
          </a:p>
          <a:p>
            <a:pPr marL="0" lvl="0" indent="0" algn="l" rtl="0">
              <a:lnSpc>
                <a:spcPct val="80000"/>
              </a:lnSpc>
              <a:spcBef>
                <a:spcPts val="0"/>
              </a:spcBef>
              <a:spcAft>
                <a:spcPts val="0"/>
              </a:spcAft>
              <a:buSzPts val="400"/>
              <a:buNone/>
            </a:pPr>
            <a:r>
              <a:rPr lang="en-US" sz="1200">
                <a:solidFill>
                  <a:schemeClr val="dk1"/>
                </a:solidFill>
              </a:rPr>
              <a:t>The number of days to use to calculate fabrication authorization quantity. Schedule Update from MRP uses Fab Auth Days to calculate fabrication authorization quantity. An authorization quantity is a cumulative requirement quantity as of this number of days from the beginning of the schedule. </a:t>
            </a:r>
            <a:endParaRPr sz="1200">
              <a:solidFill>
                <a:schemeClr val="dk1"/>
              </a:solidFill>
            </a:endParaRPr>
          </a:p>
          <a:p>
            <a:pPr marL="0" lvl="0" indent="0" algn="l" rtl="0">
              <a:lnSpc>
                <a:spcPct val="80000"/>
              </a:lnSpc>
              <a:spcBef>
                <a:spcPts val="0"/>
              </a:spcBef>
              <a:spcAft>
                <a:spcPts val="0"/>
              </a:spcAft>
              <a:buSzPts val="400"/>
              <a:buNone/>
            </a:pPr>
            <a:endParaRPr sz="1200">
              <a:solidFill>
                <a:schemeClr val="dk1"/>
              </a:solidFill>
            </a:endParaRPr>
          </a:p>
          <a:p>
            <a:pPr marL="0" lvl="0" indent="0" algn="l" rtl="0">
              <a:lnSpc>
                <a:spcPct val="80000"/>
              </a:lnSpc>
              <a:spcBef>
                <a:spcPts val="0"/>
              </a:spcBef>
              <a:spcAft>
                <a:spcPts val="0"/>
              </a:spcAft>
              <a:buSzPts val="400"/>
              <a:buNone/>
            </a:pPr>
            <a:r>
              <a:rPr lang="en-US" sz="1200">
                <a:solidFill>
                  <a:schemeClr val="dk1"/>
                </a:solidFill>
              </a:rPr>
              <a:t>This capability is enabled if the quantity is greater than zero. Raw and Fabrication Quantity are authorization quantities that can be sent as footnote data in a schedule. They indicate a commitment to the supplier, with raw quantity the quantity of component product committed to, and fabrication quantity the quantity of manufactured product committed to. </a:t>
            </a:r>
            <a:endParaRPr sz="1200">
              <a:solidFill>
                <a:schemeClr val="dk1"/>
              </a:solidFill>
            </a:endParaRPr>
          </a:p>
          <a:p>
            <a:pPr marL="0" lvl="0" indent="0" algn="l" rtl="0">
              <a:lnSpc>
                <a:spcPct val="80000"/>
              </a:lnSpc>
              <a:spcBef>
                <a:spcPts val="0"/>
              </a:spcBef>
              <a:spcAft>
                <a:spcPts val="0"/>
              </a:spcAft>
              <a:buSzPts val="400"/>
              <a:buNone/>
            </a:pPr>
            <a:endParaRPr sz="1200">
              <a:solidFill>
                <a:schemeClr val="dk1"/>
              </a:solidFill>
            </a:endParaRPr>
          </a:p>
          <a:p>
            <a:pPr marL="0" lvl="0" indent="0" algn="l" rtl="0">
              <a:lnSpc>
                <a:spcPct val="80000"/>
              </a:lnSpc>
              <a:spcBef>
                <a:spcPts val="0"/>
              </a:spcBef>
              <a:spcAft>
                <a:spcPts val="0"/>
              </a:spcAft>
              <a:buSzPts val="400"/>
              <a:buNone/>
            </a:pPr>
            <a:r>
              <a:rPr lang="en-US" sz="1200">
                <a:solidFill>
                  <a:schemeClr val="dk1"/>
                </a:solidFill>
              </a:rPr>
              <a:t>These commitments are made to give the supplier some protection against sudden and unforeseen reductions in demand.</a:t>
            </a:r>
            <a:endParaRPr sz="1200">
              <a:solidFill>
                <a:schemeClr val="dk1"/>
              </a:solidFill>
            </a:endParaRPr>
          </a:p>
          <a:p>
            <a:pPr marL="0" lvl="0" indent="0" algn="l" rtl="0">
              <a:lnSpc>
                <a:spcPct val="80000"/>
              </a:lnSpc>
              <a:spcBef>
                <a:spcPts val="0"/>
              </a:spcBef>
              <a:spcAft>
                <a:spcPts val="0"/>
              </a:spcAft>
              <a:buSzPts val="400"/>
              <a:buNone/>
            </a:pPr>
            <a:endParaRPr sz="1200">
              <a:solidFill>
                <a:schemeClr val="dk1"/>
              </a:solidFill>
            </a:endParaRPr>
          </a:p>
          <a:p>
            <a:pPr marL="0" lvl="0" indent="0" algn="l" rtl="0">
              <a:lnSpc>
                <a:spcPct val="80000"/>
              </a:lnSpc>
              <a:spcBef>
                <a:spcPts val="0"/>
              </a:spcBef>
              <a:spcAft>
                <a:spcPts val="0"/>
              </a:spcAft>
              <a:buSzPts val="1400"/>
              <a:buNone/>
            </a:pPr>
            <a:r>
              <a:rPr lang="en-US" sz="1200" b="1">
                <a:solidFill>
                  <a:schemeClr val="dk1"/>
                </a:solidFill>
              </a:rPr>
              <a:t>Raw Auth Days</a:t>
            </a:r>
            <a:endParaRPr sz="1200" b="1">
              <a:solidFill>
                <a:schemeClr val="dk1"/>
              </a:solidFill>
            </a:endParaRPr>
          </a:p>
          <a:p>
            <a:pPr marL="0" lvl="0" indent="0" algn="l" rtl="0">
              <a:lnSpc>
                <a:spcPct val="80000"/>
              </a:lnSpc>
              <a:spcBef>
                <a:spcPts val="0"/>
              </a:spcBef>
              <a:spcAft>
                <a:spcPts val="0"/>
              </a:spcAft>
              <a:buSzPts val="400"/>
              <a:buNone/>
            </a:pPr>
            <a:r>
              <a:rPr lang="en-US" sz="1200">
                <a:solidFill>
                  <a:schemeClr val="dk1"/>
                </a:solidFill>
              </a:rPr>
              <a:t>The number of days to use to calculate raw authorization quantity.</a:t>
            </a:r>
            <a:endParaRPr sz="1200">
              <a:solidFill>
                <a:schemeClr val="dk1"/>
              </a:solidFill>
            </a:endParaRPr>
          </a:p>
          <a:p>
            <a:pPr marL="0" lvl="0" indent="0" algn="l" rtl="0">
              <a:lnSpc>
                <a:spcPct val="80000"/>
              </a:lnSpc>
              <a:spcBef>
                <a:spcPts val="0"/>
              </a:spcBef>
              <a:spcAft>
                <a:spcPts val="0"/>
              </a:spcAft>
              <a:buSzPts val="400"/>
              <a:buNone/>
            </a:pPr>
            <a:r>
              <a:rPr lang="en-US" sz="1200">
                <a:solidFill>
                  <a:schemeClr val="dk1"/>
                </a:solidFill>
              </a:rPr>
              <a:t>Schedule Update from MRP uses Raw Auth Days to calculate raw authorization quantity. An authorization quantity is a cumulative requirement quantity as of this number of days from the beginning of the schedule. This capability is enabled if the quantity is greater than zero.</a:t>
            </a:r>
            <a:endParaRPr sz="1200">
              <a:solidFill>
                <a:schemeClr val="dk1"/>
              </a:solidFill>
            </a:endParaRPr>
          </a:p>
          <a:p>
            <a:pPr marL="0" lvl="0" indent="0" algn="l" rtl="0">
              <a:lnSpc>
                <a:spcPct val="80000"/>
              </a:lnSpc>
              <a:spcBef>
                <a:spcPts val="0"/>
              </a:spcBef>
              <a:spcAft>
                <a:spcPts val="0"/>
              </a:spcAft>
              <a:buSzPts val="400"/>
              <a:buNone/>
            </a:pPr>
            <a:endParaRPr sz="1200" b="1" i="1">
              <a:solidFill>
                <a:schemeClr val="dk1"/>
              </a:solidFill>
            </a:endParaRPr>
          </a:p>
          <a:p>
            <a:pPr marL="0" lvl="0" indent="0" algn="l" rtl="0">
              <a:lnSpc>
                <a:spcPct val="80000"/>
              </a:lnSpc>
              <a:spcBef>
                <a:spcPts val="0"/>
              </a:spcBef>
              <a:spcAft>
                <a:spcPts val="0"/>
              </a:spcAft>
              <a:buSzPts val="1400"/>
              <a:buNone/>
            </a:pPr>
            <a:r>
              <a:rPr lang="en-US" sz="1200" b="1">
                <a:solidFill>
                  <a:schemeClr val="dk1"/>
                </a:solidFill>
              </a:rPr>
              <a:t>Safety Days</a:t>
            </a:r>
            <a:endParaRPr sz="1200" b="1">
              <a:solidFill>
                <a:schemeClr val="dk1"/>
              </a:solidFill>
            </a:endParaRPr>
          </a:p>
          <a:p>
            <a:pPr marL="0" lvl="0" indent="0" algn="l" rtl="0">
              <a:lnSpc>
                <a:spcPct val="80000"/>
              </a:lnSpc>
              <a:spcBef>
                <a:spcPts val="0"/>
              </a:spcBef>
              <a:spcAft>
                <a:spcPts val="0"/>
              </a:spcAft>
              <a:buSzPts val="400"/>
              <a:buNone/>
            </a:pPr>
            <a:r>
              <a:rPr lang="en-US" sz="1200">
                <a:solidFill>
                  <a:schemeClr val="dk1"/>
                </a:solidFill>
              </a:rPr>
              <a:t>The number of calendar days early that the MRP required date will be adjusted—to provide a hedge against late deliveries—when creating a supplier schedule requirement date. Schedule Update from MRP creates schedule dates from MRP requirement dates this many days early.</a:t>
            </a:r>
            <a:endParaRPr sz="1200">
              <a:solidFill>
                <a:schemeClr val="dk1"/>
              </a:solidFill>
            </a:endParaRPr>
          </a:p>
          <a:p>
            <a:pPr marL="0" lvl="0" indent="0" algn="l" rtl="0">
              <a:lnSpc>
                <a:spcPct val="80000"/>
              </a:lnSpc>
              <a:spcBef>
                <a:spcPts val="0"/>
              </a:spcBef>
              <a:spcAft>
                <a:spcPts val="0"/>
              </a:spcAft>
              <a:buSzPts val="400"/>
              <a:buNone/>
            </a:pPr>
            <a:r>
              <a:rPr lang="en-US" sz="1200">
                <a:solidFill>
                  <a:schemeClr val="dk1"/>
                </a:solidFill>
              </a:rPr>
              <a:t>Safety Days is similar to the Safety Time field in Items.</a:t>
            </a:r>
            <a:endParaRPr sz="1200">
              <a:solidFill>
                <a:schemeClr val="dk1"/>
              </a:solidFill>
            </a:endParaRPr>
          </a:p>
          <a:p>
            <a:pPr marL="0" lvl="0" indent="0" algn="l" rtl="0">
              <a:lnSpc>
                <a:spcPct val="80000"/>
              </a:lnSpc>
              <a:spcBef>
                <a:spcPts val="0"/>
              </a:spcBef>
              <a:spcAft>
                <a:spcPts val="0"/>
              </a:spcAft>
              <a:buSzPts val="1400"/>
              <a:buNone/>
            </a:pPr>
            <a:endParaRPr sz="1200" b="1">
              <a:solidFill>
                <a:schemeClr val="dk1"/>
              </a:solidFill>
            </a:endParaRPr>
          </a:p>
          <a:p>
            <a:pPr marL="0" lvl="0" indent="0" algn="l" rtl="0">
              <a:lnSpc>
                <a:spcPct val="80000"/>
              </a:lnSpc>
              <a:spcBef>
                <a:spcPts val="0"/>
              </a:spcBef>
              <a:spcAft>
                <a:spcPts val="0"/>
              </a:spcAft>
              <a:buSzPts val="1400"/>
              <a:buNone/>
            </a:pPr>
            <a:r>
              <a:rPr lang="en-US" sz="1200" b="1">
                <a:solidFill>
                  <a:schemeClr val="dk1"/>
                </a:solidFill>
              </a:rPr>
              <a:t>Transport Days</a:t>
            </a:r>
            <a:endParaRPr sz="1200" b="1">
              <a:solidFill>
                <a:schemeClr val="dk1"/>
              </a:solidFill>
            </a:endParaRPr>
          </a:p>
          <a:p>
            <a:pPr marL="0" lvl="0" indent="0" algn="l" rtl="0">
              <a:lnSpc>
                <a:spcPct val="80000"/>
              </a:lnSpc>
              <a:spcBef>
                <a:spcPts val="0"/>
              </a:spcBef>
              <a:spcAft>
                <a:spcPts val="0"/>
              </a:spcAft>
              <a:buSzPts val="400"/>
              <a:buNone/>
            </a:pPr>
            <a:r>
              <a:rPr lang="en-US" sz="1200">
                <a:solidFill>
                  <a:schemeClr val="dk1"/>
                </a:solidFill>
              </a:rPr>
              <a:t>Enter the number of calendar days required to transport goods from the supplier to the scheduled order line site.</a:t>
            </a:r>
            <a:endParaRPr sz="1200">
              <a:solidFill>
                <a:schemeClr val="dk1"/>
              </a:solidFill>
            </a:endParaRPr>
          </a:p>
          <a:p>
            <a:pPr marL="0" lvl="0" indent="0" algn="l" rtl="0">
              <a:lnSpc>
                <a:spcPct val="80000"/>
              </a:lnSpc>
              <a:spcBef>
                <a:spcPts val="0"/>
              </a:spcBef>
              <a:spcAft>
                <a:spcPts val="0"/>
              </a:spcAft>
              <a:buSzPts val="400"/>
              <a:buNone/>
            </a:pPr>
            <a:endParaRPr sz="1200">
              <a:solidFill>
                <a:schemeClr val="dk1"/>
              </a:solidFill>
            </a:endParaRPr>
          </a:p>
          <a:p>
            <a:pPr marL="0" lvl="0" indent="0" algn="l" rtl="0">
              <a:lnSpc>
                <a:spcPct val="80000"/>
              </a:lnSpc>
              <a:spcBef>
                <a:spcPts val="0"/>
              </a:spcBef>
              <a:spcAft>
                <a:spcPts val="0"/>
              </a:spcAft>
              <a:buSzPts val="400"/>
              <a:buNone/>
            </a:pPr>
            <a:r>
              <a:rPr lang="en-US" sz="1200">
                <a:solidFill>
                  <a:schemeClr val="dk1"/>
                </a:solidFill>
              </a:rPr>
              <a:t>This field is used by Schedule Update from MRP and Schedule Print. When Schedule Update from MRP creates schedule required dates, it first calculates a shipment date (required date – transport days) and looks at the supplier's calendar to see if this is an operating day for the supplier. It then backward-adjusts the required date as necessary to ensure the supplier is operating on the shipment date and that the receiving site is operating on the required date. </a:t>
            </a:r>
            <a:endParaRPr sz="1200">
              <a:solidFill>
                <a:schemeClr val="dk1"/>
              </a:solidFill>
            </a:endParaRPr>
          </a:p>
          <a:p>
            <a:pPr marL="0" lvl="0" indent="0" algn="l" rtl="0">
              <a:lnSpc>
                <a:spcPct val="80000"/>
              </a:lnSpc>
              <a:spcBef>
                <a:spcPts val="0"/>
              </a:spcBef>
              <a:spcAft>
                <a:spcPts val="0"/>
              </a:spcAft>
              <a:buSzPts val="400"/>
              <a:buNone/>
            </a:pPr>
            <a:r>
              <a:rPr lang="en-US" sz="1200">
                <a:solidFill>
                  <a:schemeClr val="dk1"/>
                </a:solidFill>
              </a:rPr>
              <a:t>When this field has a non-zero value, Schedule Print prints the schedule in terms of shipment dates, not the original required dates. This feature is intended for situations where the supplier is not shipping the materials, but rather makes the material available for transport from their site. Ordinarily, this field should be left set to 0 (zero), unless you are using Logistics Accounting.</a:t>
            </a:r>
            <a:endParaRPr sz="1200">
              <a:solidFill>
                <a:schemeClr val="dk1"/>
              </a:solidFill>
            </a:endParaRPr>
          </a:p>
          <a:p>
            <a:pPr marL="0" lvl="0" indent="0" algn="l" rtl="0">
              <a:lnSpc>
                <a:spcPct val="80000"/>
              </a:lnSpc>
              <a:spcBef>
                <a:spcPts val="0"/>
              </a:spcBef>
              <a:spcAft>
                <a:spcPts val="0"/>
              </a:spcAft>
              <a:buSzPts val="400"/>
              <a:buNone/>
            </a:pPr>
            <a:endParaRPr sz="1200">
              <a:solidFill>
                <a:schemeClr val="dk1"/>
              </a:solidFill>
            </a:endParaRPr>
          </a:p>
          <a:p>
            <a:pPr marL="0" lvl="0" indent="0" algn="l" rtl="0">
              <a:lnSpc>
                <a:spcPct val="80000"/>
              </a:lnSpc>
              <a:spcBef>
                <a:spcPts val="0"/>
              </a:spcBef>
              <a:spcAft>
                <a:spcPts val="0"/>
              </a:spcAft>
              <a:buSzPts val="400"/>
              <a:buNone/>
            </a:pPr>
            <a:r>
              <a:rPr lang="en-US" sz="1200" b="1">
                <a:solidFill>
                  <a:schemeClr val="dk1"/>
                </a:solidFill>
              </a:rPr>
              <a:t>Variance Tolerances Panel</a:t>
            </a:r>
            <a:endParaRPr sz="1200">
              <a:solidFill>
                <a:schemeClr val="dk1"/>
              </a:solidFill>
            </a:endParaRPr>
          </a:p>
          <a:p>
            <a:pPr marL="0" lvl="0" indent="0" algn="l" rtl="0">
              <a:lnSpc>
                <a:spcPct val="80000"/>
              </a:lnSpc>
              <a:spcBef>
                <a:spcPts val="0"/>
              </a:spcBef>
              <a:spcAft>
                <a:spcPts val="0"/>
              </a:spcAft>
              <a:buSzPts val="1400"/>
              <a:buNone/>
            </a:pPr>
            <a:r>
              <a:rPr lang="en-US" sz="1200" b="1">
                <a:solidFill>
                  <a:schemeClr val="dk1"/>
                </a:solidFill>
              </a:rPr>
              <a:t>Positive Plan Variance</a:t>
            </a:r>
            <a:endParaRPr sz="1200" b="1">
              <a:solidFill>
                <a:schemeClr val="dk1"/>
              </a:solidFill>
            </a:endParaRPr>
          </a:p>
          <a:p>
            <a:pPr marL="0" lvl="0" indent="0" algn="l" rtl="0">
              <a:lnSpc>
                <a:spcPct val="80000"/>
              </a:lnSpc>
              <a:spcBef>
                <a:spcPts val="0"/>
              </a:spcBef>
              <a:spcAft>
                <a:spcPts val="0"/>
              </a:spcAft>
              <a:buSzPts val="400"/>
              <a:buNone/>
            </a:pPr>
            <a:r>
              <a:rPr lang="en-US" sz="1200">
                <a:solidFill>
                  <a:schemeClr val="dk1"/>
                </a:solidFill>
              </a:rPr>
              <a:t>Specify the percentage by which the current release quantity on planning schedules can exceed the previous quantity, without being flagged as an exception in Supplier Scheduled Releases.</a:t>
            </a:r>
            <a:endParaRPr sz="1200">
              <a:solidFill>
                <a:schemeClr val="dk1"/>
              </a:solidFill>
            </a:endParaRPr>
          </a:p>
          <a:p>
            <a:pPr marL="0" lvl="0" indent="0" algn="l" rtl="0">
              <a:lnSpc>
                <a:spcPct val="80000"/>
              </a:lnSpc>
              <a:spcBef>
                <a:spcPts val="0"/>
              </a:spcBef>
              <a:spcAft>
                <a:spcPts val="0"/>
              </a:spcAft>
              <a:buSzPts val="400"/>
              <a:buNone/>
            </a:pPr>
            <a:endParaRPr sz="1200">
              <a:solidFill>
                <a:schemeClr val="dk1"/>
              </a:solidFill>
            </a:endParaRPr>
          </a:p>
          <a:p>
            <a:pPr marL="0" lvl="0" indent="0" algn="l" rtl="0">
              <a:lnSpc>
                <a:spcPct val="80000"/>
              </a:lnSpc>
              <a:spcBef>
                <a:spcPts val="0"/>
              </a:spcBef>
              <a:spcAft>
                <a:spcPts val="0"/>
              </a:spcAft>
              <a:buSzPts val="1400"/>
              <a:buNone/>
            </a:pPr>
            <a:r>
              <a:rPr lang="en-US" sz="1200" b="1">
                <a:solidFill>
                  <a:schemeClr val="dk1"/>
                </a:solidFill>
              </a:rPr>
              <a:t>Negative Plan Variance</a:t>
            </a:r>
            <a:endParaRPr sz="1200" b="1">
              <a:solidFill>
                <a:schemeClr val="dk1"/>
              </a:solidFill>
            </a:endParaRPr>
          </a:p>
          <a:p>
            <a:pPr marL="0" lvl="0" indent="0" algn="l" rtl="0">
              <a:lnSpc>
                <a:spcPct val="80000"/>
              </a:lnSpc>
              <a:spcBef>
                <a:spcPts val="0"/>
              </a:spcBef>
              <a:spcAft>
                <a:spcPts val="0"/>
              </a:spcAft>
              <a:buSzPts val="400"/>
              <a:buNone/>
            </a:pPr>
            <a:r>
              <a:rPr lang="en-US" sz="1200">
                <a:solidFill>
                  <a:schemeClr val="dk1"/>
                </a:solidFill>
              </a:rPr>
              <a:t>Specify the percentage by which the current release quantity on planning schedules can underrun the previous quantity, without being flagged as an exception in Supplier Scheduled Releases.</a:t>
            </a:r>
            <a:endParaRPr sz="1200">
              <a:solidFill>
                <a:schemeClr val="dk1"/>
              </a:solidFill>
            </a:endParaRPr>
          </a:p>
          <a:p>
            <a:pPr marL="0" lvl="0" indent="0" algn="l" rtl="0">
              <a:lnSpc>
                <a:spcPct val="80000"/>
              </a:lnSpc>
              <a:spcBef>
                <a:spcPts val="0"/>
              </a:spcBef>
              <a:spcAft>
                <a:spcPts val="0"/>
              </a:spcAft>
              <a:buSzPts val="400"/>
              <a:buNone/>
            </a:pPr>
            <a:endParaRPr sz="1200" b="1">
              <a:solidFill>
                <a:schemeClr val="dk1"/>
              </a:solidFill>
            </a:endParaRPr>
          </a:p>
          <a:p>
            <a:pPr marL="0" lvl="0" indent="0" algn="l" rtl="0">
              <a:lnSpc>
                <a:spcPct val="80000"/>
              </a:lnSpc>
              <a:spcBef>
                <a:spcPts val="0"/>
              </a:spcBef>
              <a:spcAft>
                <a:spcPts val="0"/>
              </a:spcAft>
              <a:buSzPts val="1400"/>
              <a:buNone/>
            </a:pPr>
            <a:r>
              <a:rPr lang="en-US" sz="1200" b="1">
                <a:solidFill>
                  <a:schemeClr val="dk1"/>
                </a:solidFill>
              </a:rPr>
              <a:t>Positive Ship Variance</a:t>
            </a:r>
            <a:endParaRPr sz="1200" b="1">
              <a:solidFill>
                <a:schemeClr val="dk1"/>
              </a:solidFill>
            </a:endParaRPr>
          </a:p>
          <a:p>
            <a:pPr marL="0" lvl="0" indent="0" algn="l" rtl="0">
              <a:lnSpc>
                <a:spcPct val="80000"/>
              </a:lnSpc>
              <a:spcBef>
                <a:spcPts val="0"/>
              </a:spcBef>
              <a:spcAft>
                <a:spcPts val="0"/>
              </a:spcAft>
              <a:buSzPts val="400"/>
              <a:buNone/>
            </a:pPr>
            <a:r>
              <a:rPr lang="en-US" sz="1200">
                <a:solidFill>
                  <a:schemeClr val="dk1"/>
                </a:solidFill>
              </a:rPr>
              <a:t>Specify the percentage by which the current release quantity on aggregate schedules or shipping schedules can exceed the previous quantity, without being flagged as an exception in Supplier Scheduled Releases.</a:t>
            </a:r>
            <a:endParaRPr sz="1200">
              <a:solidFill>
                <a:schemeClr val="dk1"/>
              </a:solidFill>
            </a:endParaRPr>
          </a:p>
          <a:p>
            <a:pPr marL="0" lvl="0" indent="0" algn="l" rtl="0">
              <a:lnSpc>
                <a:spcPct val="80000"/>
              </a:lnSpc>
              <a:spcBef>
                <a:spcPts val="0"/>
              </a:spcBef>
              <a:spcAft>
                <a:spcPts val="0"/>
              </a:spcAft>
              <a:buSzPts val="400"/>
              <a:buNone/>
            </a:pPr>
            <a:endParaRPr sz="1200">
              <a:solidFill>
                <a:schemeClr val="dk1"/>
              </a:solidFill>
            </a:endParaRPr>
          </a:p>
          <a:p>
            <a:pPr marL="0" lvl="0" indent="0" algn="l" rtl="0">
              <a:lnSpc>
                <a:spcPct val="80000"/>
              </a:lnSpc>
              <a:spcBef>
                <a:spcPts val="0"/>
              </a:spcBef>
              <a:spcAft>
                <a:spcPts val="0"/>
              </a:spcAft>
              <a:buSzPts val="1400"/>
              <a:buNone/>
            </a:pPr>
            <a:r>
              <a:rPr lang="en-US" sz="1200" b="1">
                <a:solidFill>
                  <a:schemeClr val="dk1"/>
                </a:solidFill>
              </a:rPr>
              <a:t>Negative Ship Variance</a:t>
            </a:r>
            <a:endParaRPr sz="1200" b="1">
              <a:solidFill>
                <a:schemeClr val="dk1"/>
              </a:solidFill>
            </a:endParaRPr>
          </a:p>
          <a:p>
            <a:pPr marL="0" lvl="0" indent="0" algn="l" rtl="0">
              <a:lnSpc>
                <a:spcPct val="80000"/>
              </a:lnSpc>
              <a:spcBef>
                <a:spcPts val="0"/>
              </a:spcBef>
              <a:spcAft>
                <a:spcPts val="0"/>
              </a:spcAft>
              <a:buSzPts val="400"/>
              <a:buNone/>
            </a:pPr>
            <a:r>
              <a:rPr lang="en-US" sz="1200">
                <a:solidFill>
                  <a:schemeClr val="dk1"/>
                </a:solidFill>
              </a:rPr>
              <a:t>Specify the percentage by which the current release quantity on aggregate schedules or shipping schedules can underrun the previous quantity, without being flagged as an exception in Supplier Scheduled Releases.</a:t>
            </a:r>
            <a:endParaRPr sz="1200">
              <a:solidFill>
                <a:schemeClr val="dk1"/>
              </a:solidFill>
            </a:endParaRPr>
          </a:p>
          <a:p>
            <a:pPr marL="0" lvl="0" indent="0" algn="l" rtl="0">
              <a:lnSpc>
                <a:spcPct val="80000"/>
              </a:lnSpc>
              <a:spcBef>
                <a:spcPts val="0"/>
              </a:spcBef>
              <a:spcAft>
                <a:spcPts val="0"/>
              </a:spcAft>
              <a:buSzPts val="400"/>
              <a:buNone/>
            </a:pPr>
            <a:endParaRPr sz="1200" b="1">
              <a:solidFill>
                <a:schemeClr val="dk1"/>
              </a:solidFill>
            </a:endParaRPr>
          </a:p>
          <a:p>
            <a:pPr marL="0" lvl="0" indent="0" algn="l" rtl="0">
              <a:lnSpc>
                <a:spcPct val="80000"/>
              </a:lnSpc>
              <a:spcBef>
                <a:spcPts val="0"/>
              </a:spcBef>
              <a:spcAft>
                <a:spcPts val="0"/>
              </a:spcAft>
              <a:buSzPts val="400"/>
              <a:buNone/>
            </a:pPr>
            <a:r>
              <a:rPr lang="en-US" sz="1200">
                <a:solidFill>
                  <a:schemeClr val="dk1"/>
                </a:solidFill>
              </a:rPr>
              <a:t>Refer to the Web UI online help for descriptions of other panels and fields within them.</a:t>
            </a:r>
            <a:endParaRPr sz="1200">
              <a:solidFill>
                <a:schemeClr val="dk1"/>
              </a:solidFill>
            </a:endParaRPr>
          </a:p>
          <a:p>
            <a:pPr marL="0" lvl="0" indent="0" algn="l" rtl="0">
              <a:lnSpc>
                <a:spcPct val="80000"/>
              </a:lnSpc>
              <a:spcBef>
                <a:spcPts val="0"/>
              </a:spcBef>
              <a:spcAft>
                <a:spcPts val="0"/>
              </a:spcAft>
              <a:buSzPts val="400"/>
              <a:buNone/>
            </a:pPr>
            <a:endParaRPr sz="1200">
              <a:solidFill>
                <a:schemeClr val="dk1"/>
              </a:solidFill>
            </a:endParaRPr>
          </a:p>
          <a:p>
            <a:pPr marL="0" lvl="0" indent="0" algn="l" rtl="0">
              <a:lnSpc>
                <a:spcPct val="80000"/>
              </a:lnSpc>
              <a:spcBef>
                <a:spcPts val="0"/>
              </a:spcBef>
              <a:spcAft>
                <a:spcPts val="0"/>
              </a:spcAft>
              <a:buSzPts val="400"/>
              <a:buNone/>
            </a:pPr>
            <a:endParaRPr sz="1200">
              <a:solidFill>
                <a:schemeClr val="dk1"/>
              </a:solidFill>
            </a:endParaRPr>
          </a:p>
          <a:p>
            <a:pPr marL="0" lvl="0" indent="0" algn="l" rtl="0">
              <a:lnSpc>
                <a:spcPct val="80000"/>
              </a:lnSpc>
              <a:spcBef>
                <a:spcPts val="0"/>
              </a:spcBef>
              <a:spcAft>
                <a:spcPts val="0"/>
              </a:spcAft>
              <a:buSzPts val="400"/>
              <a:buNone/>
            </a:pPr>
            <a:endParaRPr sz="1200" b="1">
              <a:solidFill>
                <a:schemeClr val="dk1"/>
              </a:solidFill>
            </a:endParaRPr>
          </a:p>
          <a:p>
            <a:pPr marL="0" lvl="0" indent="0" algn="l" rtl="0">
              <a:lnSpc>
                <a:spcPct val="100000"/>
              </a:lnSpc>
              <a:spcBef>
                <a:spcPts val="0"/>
              </a:spcBef>
              <a:spcAft>
                <a:spcPts val="0"/>
              </a:spcAft>
              <a:buSzPts val="1400"/>
              <a:buNone/>
            </a:pPr>
            <a:endParaRPr sz="1200" b="1">
              <a:solidFill>
                <a:schemeClr val="dk1"/>
              </a:solidFill>
            </a:endParaRPr>
          </a:p>
        </p:txBody>
      </p:sp>
      <p:sp>
        <p:nvSpPr>
          <p:cNvPr id="1336" name="Google Shape;1336;p153: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121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1"/>
        <p:cNvGrpSpPr/>
        <p:nvPr/>
      </p:nvGrpSpPr>
      <p:grpSpPr>
        <a:xfrm>
          <a:off x="0" y="0"/>
          <a:ext cx="0" cy="0"/>
          <a:chOff x="0" y="0"/>
          <a:chExt cx="0" cy="0"/>
        </a:xfrm>
      </p:grpSpPr>
      <p:sp>
        <p:nvSpPr>
          <p:cNvPr id="1342" name="Google Shape;1342;p15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43" name="Google Shape;1343;p15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Use the MRP Percentage Panel in the Web UI Supplier Schedule Orders hybrid view to allocate order percentages among suppliers for the same item. This determines how you want your scheduled requirements to be allocated across suppliers in a multi-sourcing environment.  </a:t>
            </a:r>
            <a:r>
              <a:rPr lang="en-US" sz="1200" i="1"/>
              <a:t>Even with a single source, you still need to determine the allocation.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Note:  With a single source, you would allocate 100% to the supplier.</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a:t>Select New to enter a new percentage for the selected line, then enter an effective date and a percentage.</a:t>
            </a:r>
            <a:endParaRPr sz="1200"/>
          </a:p>
          <a:p>
            <a:pPr marL="0" lvl="0" indent="0" algn="l" rtl="0">
              <a:lnSpc>
                <a:spcPct val="100000"/>
              </a:lnSpc>
              <a:spcBef>
                <a:spcPts val="0"/>
              </a:spcBef>
              <a:spcAft>
                <a:spcPts val="0"/>
              </a:spcAft>
              <a:buSzPts val="1800"/>
              <a:buNone/>
            </a:pPr>
            <a:r>
              <a:rPr lang="en-US" sz="1200"/>
              <a:t>When you select the Effective field lookup, you can view all MRP percentage records created for the item/site entered and select an applicable record.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MRP records were created in the past, you can see them populated automatically in the grid. Once populated, you can copy them, updating the Effective Date to the Start Effective Date of the Main Panel (lines), or you can create a new percentage.</a:t>
            </a:r>
            <a:endParaRPr sz="1200"/>
          </a:p>
          <a:p>
            <a:pPr marL="0" lvl="0" indent="0" algn="l" rtl="0">
              <a:lnSpc>
                <a:spcPct val="100000"/>
              </a:lnSpc>
              <a:spcBef>
                <a:spcPts val="0"/>
              </a:spcBef>
              <a:spcAft>
                <a:spcPts val="0"/>
              </a:spcAft>
              <a:buSzPts val="1800"/>
              <a:buNone/>
            </a:pPr>
            <a:r>
              <a:rPr lang="en-US" sz="1200"/>
              <a:t>You can also select Delete to delete percentages.</a:t>
            </a:r>
            <a:endParaRPr sz="1200"/>
          </a:p>
          <a:p>
            <a:pPr marL="0" lvl="0" indent="0" algn="l" rtl="0">
              <a:lnSpc>
                <a:spcPct val="100000"/>
              </a:lnSpc>
              <a:spcBef>
                <a:spcPts val="0"/>
              </a:spcBef>
              <a:spcAft>
                <a:spcPts val="0"/>
              </a:spcAft>
              <a:buSzPts val="1800"/>
              <a:buNone/>
            </a:pPr>
            <a:r>
              <a:rPr lang="en-US" sz="1200"/>
              <a:t>When you click Save, the system validates that:</a:t>
            </a:r>
            <a:br>
              <a:rPr lang="en-US" sz="1200"/>
            </a:br>
            <a:endParaRPr sz="1200"/>
          </a:p>
          <a:p>
            <a:pPr marL="0" lvl="0" indent="0" algn="l" rtl="0">
              <a:lnSpc>
                <a:spcPct val="100000"/>
              </a:lnSpc>
              <a:spcBef>
                <a:spcPts val="0"/>
              </a:spcBef>
              <a:spcAft>
                <a:spcPts val="0"/>
              </a:spcAft>
              <a:buSzPts val="1800"/>
              <a:buNone/>
            </a:pPr>
            <a:r>
              <a:rPr lang="en-US" sz="1200"/>
              <a:t>• The effective date is within the effective date range of the order.</a:t>
            </a:r>
            <a:endParaRPr sz="1200"/>
          </a:p>
          <a:p>
            <a:pPr marL="0" lvl="0" indent="0" algn="l" rtl="0">
              <a:lnSpc>
                <a:spcPct val="100000"/>
              </a:lnSpc>
              <a:spcBef>
                <a:spcPts val="0"/>
              </a:spcBef>
              <a:spcAft>
                <a:spcPts val="0"/>
              </a:spcAft>
              <a:buSzPts val="1800"/>
              <a:buNone/>
            </a:pPr>
            <a:r>
              <a:rPr lang="en-US" sz="1200"/>
              <a:t>• The sum of the Percent column for the same Item-Site-Effective Date combination equals 100.</a:t>
            </a:r>
            <a:endParaRPr sz="1200"/>
          </a:p>
          <a:p>
            <a:pPr marL="0" lvl="0" indent="0" algn="l" rtl="0">
              <a:lnSpc>
                <a:spcPct val="100000"/>
              </a:lnSpc>
              <a:spcBef>
                <a:spcPts val="0"/>
              </a:spcBef>
              <a:spcAft>
                <a:spcPts val="0"/>
              </a:spcAft>
              <a:buSzPts val="1800"/>
              <a:buNone/>
            </a:pPr>
            <a:r>
              <a:rPr lang="en-US" sz="1200"/>
              <a:t>• For subcontract order lines, the values specified for Routing and Operation exist in the system.</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1344" name="Google Shape;1344;p154: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122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1"/>
        <p:cNvGrpSpPr/>
        <p:nvPr/>
      </p:nvGrpSpPr>
      <p:grpSpPr>
        <a:xfrm>
          <a:off x="0" y="0"/>
          <a:ext cx="0" cy="0"/>
          <a:chOff x="0" y="0"/>
          <a:chExt cx="0" cy="0"/>
        </a:xfrm>
      </p:grpSpPr>
      <p:sp>
        <p:nvSpPr>
          <p:cNvPr id="1352" name="Google Shape;1352;p15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53" name="Google Shape;1353;p15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54" name="Google Shape;1354;p155: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123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9"/>
        <p:cNvGrpSpPr/>
        <p:nvPr/>
      </p:nvGrpSpPr>
      <p:grpSpPr>
        <a:xfrm>
          <a:off x="0" y="0"/>
          <a:ext cx="0" cy="0"/>
          <a:chOff x="0" y="0"/>
          <a:chExt cx="0" cy="0"/>
        </a:xfrm>
      </p:grpSpPr>
      <p:sp>
        <p:nvSpPr>
          <p:cNvPr id="1380" name="Google Shape;1380;p15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81" name="Google Shape;1381;p15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80000"/>
              </a:lnSpc>
              <a:spcBef>
                <a:spcPts val="0"/>
              </a:spcBef>
              <a:spcAft>
                <a:spcPts val="0"/>
              </a:spcAft>
              <a:buSzPts val="1100"/>
              <a:buNone/>
            </a:pPr>
            <a:r>
              <a:rPr lang="en-US" sz="1200"/>
              <a:t>To start the flow, ensure that there is demand created for the component you are requesting from your supplier. </a:t>
            </a:r>
            <a:endParaRPr sz="1200"/>
          </a:p>
          <a:p>
            <a:pPr marL="0" lvl="0" indent="0" algn="l" rtl="0">
              <a:lnSpc>
                <a:spcPct val="80000"/>
              </a:lnSpc>
              <a:spcBef>
                <a:spcPts val="0"/>
              </a:spcBef>
              <a:spcAft>
                <a:spcPts val="0"/>
              </a:spcAft>
              <a:buSzPts val="1100"/>
              <a:buNone/>
            </a:pPr>
            <a:endParaRPr sz="1200"/>
          </a:p>
          <a:p>
            <a:pPr marL="0" lvl="0" indent="0" algn="l" rtl="0">
              <a:lnSpc>
                <a:spcPct val="80000"/>
              </a:lnSpc>
              <a:spcBef>
                <a:spcPts val="0"/>
              </a:spcBef>
              <a:spcAft>
                <a:spcPts val="0"/>
              </a:spcAft>
              <a:buSzPts val="1100"/>
              <a:buNone/>
            </a:pPr>
            <a:r>
              <a:rPr lang="en-US" sz="1200"/>
              <a:t>You can create demand in different ways, by creating:</a:t>
            </a:r>
            <a:endParaRPr sz="1200"/>
          </a:p>
          <a:p>
            <a:pPr marL="457200" lvl="0" indent="-304800" algn="l" rtl="0">
              <a:lnSpc>
                <a:spcPct val="80000"/>
              </a:lnSpc>
              <a:spcBef>
                <a:spcPts val="0"/>
              </a:spcBef>
              <a:spcAft>
                <a:spcPts val="0"/>
              </a:spcAft>
              <a:buSzPts val="1200"/>
              <a:buChar char="●"/>
            </a:pPr>
            <a:r>
              <a:rPr lang="en-US" sz="1200"/>
              <a:t> Sales orders</a:t>
            </a:r>
            <a:endParaRPr sz="1200"/>
          </a:p>
          <a:p>
            <a:pPr marL="457200" lvl="0" indent="-304800" algn="l" rtl="0">
              <a:lnSpc>
                <a:spcPct val="80000"/>
              </a:lnSpc>
              <a:spcBef>
                <a:spcPts val="0"/>
              </a:spcBef>
              <a:spcAft>
                <a:spcPts val="0"/>
              </a:spcAft>
              <a:buSzPts val="1200"/>
              <a:buChar char="●"/>
            </a:pPr>
            <a:r>
              <a:rPr lang="en-US" sz="1200"/>
              <a:t> Work orders</a:t>
            </a:r>
            <a:endParaRPr sz="1200"/>
          </a:p>
          <a:p>
            <a:pPr marL="457200" lvl="0" indent="-304800" algn="l" rtl="0">
              <a:lnSpc>
                <a:spcPct val="80000"/>
              </a:lnSpc>
              <a:spcBef>
                <a:spcPts val="0"/>
              </a:spcBef>
              <a:spcAft>
                <a:spcPts val="0"/>
              </a:spcAft>
              <a:buSzPts val="1200"/>
              <a:buChar char="●"/>
            </a:pPr>
            <a:r>
              <a:rPr lang="en-US" sz="1200"/>
              <a:t> Forecasts</a:t>
            </a:r>
            <a:endParaRPr sz="1200"/>
          </a:p>
          <a:p>
            <a:pPr marL="0" lvl="0" indent="0" algn="l" rtl="0">
              <a:lnSpc>
                <a:spcPct val="80000"/>
              </a:lnSpc>
              <a:spcBef>
                <a:spcPts val="0"/>
              </a:spcBef>
              <a:spcAft>
                <a:spcPts val="0"/>
              </a:spcAft>
              <a:buSzPts val="1100"/>
              <a:buNone/>
            </a:pPr>
            <a:endParaRPr sz="1200"/>
          </a:p>
          <a:p>
            <a:pPr marL="0" lvl="0" indent="0" algn="l" rtl="0">
              <a:lnSpc>
                <a:spcPct val="80000"/>
              </a:lnSpc>
              <a:spcBef>
                <a:spcPts val="0"/>
              </a:spcBef>
              <a:spcAft>
                <a:spcPts val="0"/>
              </a:spcAft>
              <a:buSzPts val="1100"/>
              <a:buNone/>
            </a:pPr>
            <a:r>
              <a:rPr lang="en-US" sz="1200"/>
              <a:t>You can create a forecast that generates demand, but typically demand for scheduled items comes directly from your production plan.  Regardless of the source of the demand, you must determine how much of the total demand a supplier(s) will supply.</a:t>
            </a:r>
            <a:endParaRPr sz="1200"/>
          </a:p>
          <a:p>
            <a:pPr marL="0" lvl="0" indent="0" algn="l" rtl="0">
              <a:lnSpc>
                <a:spcPct val="80000"/>
              </a:lnSpc>
              <a:spcBef>
                <a:spcPts val="0"/>
              </a:spcBef>
              <a:spcAft>
                <a:spcPts val="0"/>
              </a:spcAft>
              <a:buSzPts val="1100"/>
              <a:buNone/>
            </a:pPr>
            <a:endParaRPr sz="1200"/>
          </a:p>
          <a:p>
            <a:pPr marL="0" lvl="0" indent="0" algn="l" rtl="0">
              <a:lnSpc>
                <a:spcPct val="80000"/>
              </a:lnSpc>
              <a:spcBef>
                <a:spcPts val="0"/>
              </a:spcBef>
              <a:spcAft>
                <a:spcPts val="0"/>
              </a:spcAft>
              <a:buSzPts val="1100"/>
              <a:buNone/>
            </a:pPr>
            <a:r>
              <a:rPr lang="en-US" sz="1200"/>
              <a:t>For this flow, you generate demand using forecasts directly for the component to be requested from the supplier. In the Web UI, use the Forecasts hybrid view to manually enter or modify the item forecasts outside of forecasting simulation functions.</a:t>
            </a:r>
            <a:endParaRPr sz="1200"/>
          </a:p>
          <a:p>
            <a:pPr marL="0" lvl="0" indent="0" algn="l" rtl="0">
              <a:lnSpc>
                <a:spcPct val="80000"/>
              </a:lnSpc>
              <a:spcBef>
                <a:spcPts val="0"/>
              </a:spcBef>
              <a:spcAft>
                <a:spcPts val="0"/>
              </a:spcAft>
              <a:buSzPts val="1100"/>
              <a:buNone/>
            </a:pPr>
            <a:endParaRPr sz="1200"/>
          </a:p>
          <a:p>
            <a:pPr marL="0" lvl="0" indent="0" algn="l" rtl="0">
              <a:lnSpc>
                <a:spcPct val="80000"/>
              </a:lnSpc>
              <a:spcBef>
                <a:spcPts val="0"/>
              </a:spcBef>
              <a:spcAft>
                <a:spcPts val="0"/>
              </a:spcAft>
              <a:buSzPts val="1100"/>
              <a:buNone/>
            </a:pPr>
            <a:r>
              <a:rPr lang="en-US" sz="1200"/>
              <a:t>Forecast quantities entered using this function display in weekly buckets and appear as a demand requirement for the Monday of that week.</a:t>
            </a:r>
            <a:endParaRPr sz="1200"/>
          </a:p>
          <a:p>
            <a:pPr marL="0" lvl="0" indent="0" algn="l" rtl="0">
              <a:lnSpc>
                <a:spcPct val="80000"/>
              </a:lnSpc>
              <a:spcBef>
                <a:spcPts val="0"/>
              </a:spcBef>
              <a:spcAft>
                <a:spcPts val="0"/>
              </a:spcAft>
              <a:buSzPts val="1100"/>
              <a:buNone/>
            </a:pPr>
            <a:endParaRPr sz="1200"/>
          </a:p>
          <a:p>
            <a:pPr marL="0" lvl="0" indent="0" algn="l" rtl="0">
              <a:lnSpc>
                <a:spcPct val="80000"/>
              </a:lnSpc>
              <a:spcBef>
                <a:spcPts val="0"/>
              </a:spcBef>
              <a:spcAft>
                <a:spcPts val="0"/>
              </a:spcAft>
              <a:buSzPts val="1100"/>
              <a:buNone/>
            </a:pPr>
            <a:r>
              <a:rPr lang="en-US" sz="1200"/>
              <a:t>To create new item forecasts for a given site and year, enter expected weekly forecasted quantities expressed in the item's unit of measure. Forecasts will appear in the MRP as Gross requirements.</a:t>
            </a:r>
            <a:endParaRPr sz="1200"/>
          </a:p>
          <a:p>
            <a:pPr marL="0" lvl="0" indent="0" algn="l" rtl="0">
              <a:lnSpc>
                <a:spcPct val="80000"/>
              </a:lnSpc>
              <a:spcBef>
                <a:spcPts val="0"/>
              </a:spcBef>
              <a:spcAft>
                <a:spcPts val="0"/>
              </a:spcAft>
              <a:buSzPts val="1100"/>
              <a:buNone/>
            </a:pPr>
            <a:endParaRPr sz="1200"/>
          </a:p>
          <a:p>
            <a:pPr marL="0" lvl="0" indent="0" algn="l" rtl="0">
              <a:lnSpc>
                <a:spcPct val="80000"/>
              </a:lnSpc>
              <a:spcBef>
                <a:spcPts val="0"/>
              </a:spcBef>
              <a:spcAft>
                <a:spcPts val="0"/>
              </a:spcAft>
              <a:buSzPts val="1100"/>
              <a:buNone/>
            </a:pPr>
            <a:r>
              <a:rPr lang="en-US" sz="1200"/>
              <a:t>For more information, refer to the Web UI online help for Forecasts.</a:t>
            </a:r>
            <a:endParaRPr sz="1200"/>
          </a:p>
          <a:p>
            <a:pPr marL="0" lvl="0" indent="0" algn="l" rtl="0">
              <a:lnSpc>
                <a:spcPct val="80000"/>
              </a:lnSpc>
              <a:spcBef>
                <a:spcPts val="0"/>
              </a:spcBef>
              <a:spcAft>
                <a:spcPts val="0"/>
              </a:spcAft>
              <a:buSzPts val="1100"/>
              <a:buNone/>
            </a:pPr>
            <a:endParaRPr sz="1200"/>
          </a:p>
          <a:p>
            <a:pPr marL="0" lvl="0" indent="0" algn="l" rtl="0">
              <a:lnSpc>
                <a:spcPct val="100000"/>
              </a:lnSpc>
              <a:spcBef>
                <a:spcPts val="0"/>
              </a:spcBef>
              <a:spcAft>
                <a:spcPts val="0"/>
              </a:spcAft>
              <a:buSzPts val="1400"/>
              <a:buNone/>
            </a:pPr>
            <a:endParaRPr sz="1200"/>
          </a:p>
        </p:txBody>
      </p:sp>
      <p:sp>
        <p:nvSpPr>
          <p:cNvPr id="1382" name="Google Shape;1382;p156: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124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0"/>
        <p:cNvGrpSpPr/>
        <p:nvPr/>
      </p:nvGrpSpPr>
      <p:grpSpPr>
        <a:xfrm>
          <a:off x="0" y="0"/>
          <a:ext cx="0" cy="0"/>
          <a:chOff x="0" y="0"/>
          <a:chExt cx="0" cy="0"/>
        </a:xfrm>
      </p:grpSpPr>
      <p:sp>
        <p:nvSpPr>
          <p:cNvPr id="1391" name="Google Shape;1391;p15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92" name="Google Shape;1392;p15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Run the Web UI </a:t>
            </a:r>
            <a:r>
              <a:rPr lang="en-US" sz="1200" b="1"/>
              <a:t>Selective Materials Plan </a:t>
            </a:r>
            <a:r>
              <a:rPr lang="en-US" sz="1200"/>
              <a:t>to create planned orders.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Refer to the same screen in the Planned Orders to Purchasing Doc section of this training guide or to the Web UI online help for </a:t>
            </a:r>
            <a:r>
              <a:rPr lang="en-US" sz="1200" b="1"/>
              <a:t>Selective Materials Plan </a:t>
            </a:r>
            <a:r>
              <a:rPr lang="en-US" sz="1200"/>
              <a:t>for more information.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Tip: If you already have enough inventory on hand, MRP will not create new planned orders, so one way to ensure that MRP creates new orders is to ensure there is no inventory on hand. You can use Unplanned Issues to get rid of inventory. </a:t>
            </a:r>
            <a:endParaRPr sz="1200"/>
          </a:p>
        </p:txBody>
      </p:sp>
      <p:sp>
        <p:nvSpPr>
          <p:cNvPr id="1393" name="Google Shape;1393;p157: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125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8"/>
        <p:cNvGrpSpPr/>
        <p:nvPr/>
      </p:nvGrpSpPr>
      <p:grpSpPr>
        <a:xfrm>
          <a:off x="0" y="0"/>
          <a:ext cx="0" cy="0"/>
          <a:chOff x="0" y="0"/>
          <a:chExt cx="0" cy="0"/>
        </a:xfrm>
      </p:grpSpPr>
      <p:sp>
        <p:nvSpPr>
          <p:cNvPr id="1399" name="Google Shape;1399;p15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00" name="Google Shape;1400;p15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fontScale="47500" lnSpcReduction="20000"/>
          </a:bodyPr>
          <a:lstStyle/>
          <a:p>
            <a:pPr marL="0" lvl="0" indent="0" algn="l" rtl="0">
              <a:lnSpc>
                <a:spcPct val="80000"/>
              </a:lnSpc>
              <a:spcBef>
                <a:spcPts val="0"/>
              </a:spcBef>
              <a:spcAft>
                <a:spcPts val="0"/>
              </a:spcAft>
              <a:buSzPts val="400"/>
              <a:buNone/>
            </a:pPr>
            <a:r>
              <a:rPr lang="en-US" sz="1200"/>
              <a:t>Use the Web UI </a:t>
            </a:r>
            <a:r>
              <a:rPr lang="en-US" sz="1200" b="1"/>
              <a:t>Schedule Update from MRP</a:t>
            </a:r>
            <a:r>
              <a:rPr lang="en-US" sz="1200"/>
              <a:t> to create releases of supplier schedules. A release is a set of item quantities (requirements) and requirement dates identified by a release ID number, which is then sent to your supplier. A single schedule release can include both planning and shipping schedules.</a:t>
            </a:r>
            <a:endParaRPr sz="1200"/>
          </a:p>
          <a:p>
            <a:pPr marL="0" lvl="0" indent="0" algn="l" rtl="0">
              <a:lnSpc>
                <a:spcPct val="80000"/>
              </a:lnSpc>
              <a:spcBef>
                <a:spcPts val="0"/>
              </a:spcBef>
              <a:spcAft>
                <a:spcPts val="0"/>
              </a:spcAft>
              <a:buSzPts val="400"/>
              <a:buNone/>
            </a:pPr>
            <a:endParaRPr sz="1200"/>
          </a:p>
          <a:p>
            <a:pPr marL="0" lvl="0" indent="0" algn="l" rtl="0">
              <a:lnSpc>
                <a:spcPct val="80000"/>
              </a:lnSpc>
              <a:spcBef>
                <a:spcPts val="0"/>
              </a:spcBef>
              <a:spcAft>
                <a:spcPts val="0"/>
              </a:spcAft>
              <a:buSzPts val="400"/>
              <a:buNone/>
            </a:pPr>
            <a:r>
              <a:rPr lang="en-US" sz="1200"/>
              <a:t>Note: To create supplier schedules automatically from MRP data, run Schedule Update from MRP after creating a scheduled order and distributing percentages for the items among multiple suppliers.</a:t>
            </a:r>
            <a:endParaRPr sz="1200"/>
          </a:p>
          <a:p>
            <a:pPr marL="0" lvl="0" indent="0" algn="l" rtl="0">
              <a:lnSpc>
                <a:spcPct val="80000"/>
              </a:lnSpc>
              <a:spcBef>
                <a:spcPts val="0"/>
              </a:spcBef>
              <a:spcAft>
                <a:spcPts val="0"/>
              </a:spcAft>
              <a:buSzPts val="400"/>
              <a:buNone/>
            </a:pPr>
            <a:endParaRPr sz="1200"/>
          </a:p>
          <a:p>
            <a:pPr marL="0" lvl="0" indent="0" algn="l" rtl="0">
              <a:lnSpc>
                <a:spcPct val="80000"/>
              </a:lnSpc>
              <a:spcBef>
                <a:spcPts val="0"/>
              </a:spcBef>
              <a:spcAft>
                <a:spcPts val="0"/>
              </a:spcAft>
              <a:buSzPts val="400"/>
              <a:buNone/>
            </a:pPr>
            <a:r>
              <a:rPr lang="en-US" sz="1200"/>
              <a:t>Schedule Update from MRP locates all planned orders for the selected items and schedules quantities and dates using scheduled order parameters. MRP planned orders for a co-/by-product or a base process item cannot be used to update supplier schedules.</a:t>
            </a:r>
            <a:endParaRPr sz="1200"/>
          </a:p>
          <a:p>
            <a:pPr marL="0" lvl="0" indent="0" algn="l" rtl="0">
              <a:lnSpc>
                <a:spcPct val="80000"/>
              </a:lnSpc>
              <a:spcBef>
                <a:spcPts val="0"/>
              </a:spcBef>
              <a:spcAft>
                <a:spcPts val="0"/>
              </a:spcAft>
              <a:buSzPts val="400"/>
              <a:buNone/>
            </a:pPr>
            <a:endParaRPr sz="1200"/>
          </a:p>
          <a:p>
            <a:pPr marL="0" lvl="0" indent="0" algn="l" rtl="0">
              <a:lnSpc>
                <a:spcPct val="80000"/>
              </a:lnSpc>
              <a:spcBef>
                <a:spcPts val="0"/>
              </a:spcBef>
              <a:spcAft>
                <a:spcPts val="0"/>
              </a:spcAft>
              <a:buSzPts val="1400"/>
              <a:buNone/>
            </a:pPr>
            <a:r>
              <a:rPr lang="en-US" sz="1200" b="1"/>
              <a:t>Adjusted Dates and Quantities</a:t>
            </a:r>
            <a:endParaRPr sz="1200" b="1"/>
          </a:p>
          <a:p>
            <a:pPr marL="0" lvl="0" indent="0" algn="l" rtl="0">
              <a:lnSpc>
                <a:spcPct val="80000"/>
              </a:lnSpc>
              <a:spcBef>
                <a:spcPts val="0"/>
              </a:spcBef>
              <a:spcAft>
                <a:spcPts val="0"/>
              </a:spcAft>
              <a:buSzPts val="400"/>
              <a:buNone/>
            </a:pPr>
            <a:r>
              <a:rPr lang="en-US" sz="1200"/>
              <a:t>Schedule Update from MRP takes planned orders from MRP and distributes the requirements among suppliers using the percentages in Supplier Scheduled Orders. Next, it looks at the scheduled order for that supplier and adjusts the due dates and quantities using the following calculations:</a:t>
            </a:r>
            <a:endParaRPr sz="1200"/>
          </a:p>
          <a:p>
            <a:pPr marL="0" lvl="0" indent="0" algn="l" rtl="0">
              <a:lnSpc>
                <a:spcPct val="80000"/>
              </a:lnSpc>
              <a:spcBef>
                <a:spcPts val="0"/>
              </a:spcBef>
              <a:spcAft>
                <a:spcPts val="0"/>
              </a:spcAft>
              <a:buSzPts val="400"/>
              <a:buNone/>
            </a:pPr>
            <a:endParaRPr sz="1200"/>
          </a:p>
          <a:p>
            <a:pPr marL="0" lvl="0" indent="0" algn="l" rtl="0">
              <a:lnSpc>
                <a:spcPct val="80000"/>
              </a:lnSpc>
              <a:spcBef>
                <a:spcPts val="0"/>
              </a:spcBef>
              <a:spcAft>
                <a:spcPts val="0"/>
              </a:spcAft>
              <a:buSzPts val="400"/>
              <a:buNone/>
            </a:pPr>
            <a:r>
              <a:rPr lang="en-US" sz="1200"/>
              <a:t>For due dates:</a:t>
            </a:r>
            <a:endParaRPr sz="1200"/>
          </a:p>
          <a:p>
            <a:pPr marL="457200" lvl="0" indent="-304800" algn="l" rtl="0">
              <a:lnSpc>
                <a:spcPct val="80000"/>
              </a:lnSpc>
              <a:spcBef>
                <a:spcPts val="0"/>
              </a:spcBef>
              <a:spcAft>
                <a:spcPts val="0"/>
              </a:spcAft>
              <a:buSzPts val="1200"/>
              <a:buAutoNum type="arabicPeriod"/>
            </a:pPr>
            <a:r>
              <a:rPr lang="en-US" sz="1200"/>
              <a:t>Back-schedules for safety days from the planned order due date.</a:t>
            </a:r>
            <a:endParaRPr sz="1200"/>
          </a:p>
          <a:p>
            <a:pPr marL="457200" lvl="0" indent="-304800" algn="l" rtl="0">
              <a:lnSpc>
                <a:spcPct val="80000"/>
              </a:lnSpc>
              <a:spcBef>
                <a:spcPts val="0"/>
              </a:spcBef>
              <a:spcAft>
                <a:spcPts val="0"/>
              </a:spcAft>
              <a:buSzPts val="1200"/>
              <a:buAutoNum type="arabicPeriod"/>
            </a:pPr>
            <a:r>
              <a:rPr lang="en-US" sz="1200"/>
              <a:t>Back-schedules for Ship/Delivery Pattern from the safety day schedule. This may split the delivery—half Monday and half Wednesday.</a:t>
            </a:r>
            <a:endParaRPr sz="1200"/>
          </a:p>
          <a:p>
            <a:pPr marL="457200" lvl="0" indent="-304800" algn="l" rtl="0">
              <a:lnSpc>
                <a:spcPct val="80000"/>
              </a:lnSpc>
              <a:spcBef>
                <a:spcPts val="0"/>
              </a:spcBef>
              <a:spcAft>
                <a:spcPts val="0"/>
              </a:spcAft>
              <a:buSzPts val="1200"/>
              <a:buAutoNum type="arabicPeriod"/>
            </a:pPr>
            <a:r>
              <a:rPr lang="en-US" sz="1200"/>
              <a:t>Back-schedules for Supplier Calendar from the ship/delivery date.</a:t>
            </a:r>
            <a:endParaRPr sz="1200"/>
          </a:p>
          <a:p>
            <a:pPr marL="0" lvl="0" indent="0" algn="l" rtl="0">
              <a:lnSpc>
                <a:spcPct val="80000"/>
              </a:lnSpc>
              <a:spcBef>
                <a:spcPts val="0"/>
              </a:spcBef>
              <a:spcAft>
                <a:spcPts val="0"/>
              </a:spcAft>
              <a:buSzPts val="400"/>
              <a:buNone/>
            </a:pPr>
            <a:endParaRPr sz="1200"/>
          </a:p>
          <a:p>
            <a:pPr marL="0" lvl="0" indent="0" algn="l" rtl="0">
              <a:lnSpc>
                <a:spcPct val="80000"/>
              </a:lnSpc>
              <a:spcBef>
                <a:spcPts val="0"/>
              </a:spcBef>
              <a:spcAft>
                <a:spcPts val="0"/>
              </a:spcAft>
              <a:buSzPts val="400"/>
              <a:buNone/>
            </a:pPr>
            <a:r>
              <a:rPr lang="en-US" sz="1200"/>
              <a:t>For quantities:</a:t>
            </a:r>
            <a:endParaRPr sz="1200"/>
          </a:p>
          <a:p>
            <a:pPr marL="457200" lvl="0" indent="-304800" algn="l" rtl="0">
              <a:lnSpc>
                <a:spcPct val="80000"/>
              </a:lnSpc>
              <a:spcBef>
                <a:spcPts val="0"/>
              </a:spcBef>
              <a:spcAft>
                <a:spcPts val="0"/>
              </a:spcAft>
              <a:buSzPts val="1200"/>
              <a:buAutoNum type="arabicPeriod"/>
            </a:pPr>
            <a:r>
              <a:rPr lang="en-US" sz="1200"/>
              <a:t>Revises net required (open, not scheduled) quantities to Standard Pack Quantity multiple.</a:t>
            </a:r>
            <a:endParaRPr sz="1200"/>
          </a:p>
          <a:p>
            <a:pPr marL="457200" lvl="0" indent="-304800" algn="l" rtl="0">
              <a:lnSpc>
                <a:spcPct val="80000"/>
              </a:lnSpc>
              <a:spcBef>
                <a:spcPts val="0"/>
              </a:spcBef>
              <a:spcAft>
                <a:spcPts val="0"/>
              </a:spcAft>
              <a:buSzPts val="1200"/>
              <a:buAutoNum type="arabicPeriod"/>
            </a:pPr>
            <a:r>
              <a:rPr lang="en-US" sz="1200"/>
              <a:t>Displays any unfulfilled prior cumulative requirements.</a:t>
            </a:r>
            <a:endParaRPr sz="1200"/>
          </a:p>
          <a:p>
            <a:pPr marL="457200" lvl="0" indent="-304800" algn="l" rtl="0">
              <a:lnSpc>
                <a:spcPct val="80000"/>
              </a:lnSpc>
              <a:spcBef>
                <a:spcPts val="0"/>
              </a:spcBef>
              <a:spcAft>
                <a:spcPts val="0"/>
              </a:spcAft>
              <a:buSzPts val="1200"/>
              <a:buAutoNum type="arabicPeriod"/>
            </a:pPr>
            <a:r>
              <a:rPr lang="en-US" sz="1200"/>
              <a:t>Displays fabrication and raw authorizations quantities and start and end dates.</a:t>
            </a:r>
            <a:endParaRPr sz="1200"/>
          </a:p>
          <a:p>
            <a:pPr marL="457200" lvl="0" indent="-304800" algn="l" rtl="0">
              <a:lnSpc>
                <a:spcPct val="80000"/>
              </a:lnSpc>
              <a:spcBef>
                <a:spcPts val="0"/>
              </a:spcBef>
              <a:spcAft>
                <a:spcPts val="0"/>
              </a:spcAft>
              <a:buSzPts val="1200"/>
              <a:buAutoNum type="arabicPeriod"/>
            </a:pPr>
            <a:r>
              <a:rPr lang="en-US" sz="1200"/>
              <a:t>The quantity ordered displays in the MRP Demand column of the report.</a:t>
            </a:r>
            <a:endParaRPr sz="1200"/>
          </a:p>
          <a:p>
            <a:pPr marL="0" lvl="0" indent="0" algn="l" rtl="0">
              <a:lnSpc>
                <a:spcPct val="80000"/>
              </a:lnSpc>
              <a:spcBef>
                <a:spcPts val="0"/>
              </a:spcBef>
              <a:spcAft>
                <a:spcPts val="0"/>
              </a:spcAft>
              <a:buSzPts val="400"/>
              <a:buNone/>
            </a:pPr>
            <a:endParaRPr sz="1200" b="1"/>
          </a:p>
          <a:p>
            <a:pPr marL="0" lvl="0" indent="0" algn="l" rtl="0">
              <a:lnSpc>
                <a:spcPct val="80000"/>
              </a:lnSpc>
              <a:spcBef>
                <a:spcPts val="0"/>
              </a:spcBef>
              <a:spcAft>
                <a:spcPts val="0"/>
              </a:spcAft>
              <a:buSzPts val="1400"/>
              <a:buNone/>
            </a:pPr>
            <a:r>
              <a:rPr lang="en-US" sz="1200" b="1"/>
              <a:t>Replacing Schedules/Supplier Time Window Processing</a:t>
            </a:r>
            <a:endParaRPr sz="1200" b="1"/>
          </a:p>
          <a:p>
            <a:pPr marL="0" lvl="0" indent="0" algn="l" rtl="0">
              <a:lnSpc>
                <a:spcPct val="80000"/>
              </a:lnSpc>
              <a:spcBef>
                <a:spcPts val="0"/>
              </a:spcBef>
              <a:spcAft>
                <a:spcPts val="0"/>
              </a:spcAft>
              <a:buSzPts val="400"/>
              <a:buNone/>
            </a:pPr>
            <a:r>
              <a:rPr lang="en-US" sz="1200"/>
              <a:t>Each time you run Schedule Update from MRP, all or part of the schedule is replaced. If Firm Days in Supplier Scheduled Orders is set to 0, the schedule is replaced with current requirements. MRP treats this type of schedule as it would planned orders—if Firm Days is nonzero, requirements within the firm time fence are not changed. MRP treats this part of the schedule as it would firm planned orders—these are considered scheduled receipts. </a:t>
            </a:r>
            <a:endParaRPr sz="1200"/>
          </a:p>
          <a:p>
            <a:pPr marL="0" lvl="0" indent="0" algn="l" rtl="0">
              <a:lnSpc>
                <a:spcPct val="80000"/>
              </a:lnSpc>
              <a:spcBef>
                <a:spcPts val="0"/>
              </a:spcBef>
              <a:spcAft>
                <a:spcPts val="0"/>
              </a:spcAft>
              <a:buSzPts val="400"/>
              <a:buNone/>
            </a:pPr>
            <a:endParaRPr sz="1200"/>
          </a:p>
          <a:p>
            <a:pPr marL="0" lvl="0" indent="0" algn="l" rtl="0">
              <a:lnSpc>
                <a:spcPct val="80000"/>
              </a:lnSpc>
              <a:spcBef>
                <a:spcPts val="0"/>
              </a:spcBef>
              <a:spcAft>
                <a:spcPts val="0"/>
              </a:spcAft>
              <a:buSzPts val="400"/>
              <a:buNone/>
            </a:pPr>
            <a:r>
              <a:rPr lang="en-US" sz="1200"/>
              <a:t>Outside of this period, the schedule is replaced. In case of any new requirement that falls within the firm time fence, the work order is not processed and the warning displays.</a:t>
            </a:r>
            <a:endParaRPr sz="1200"/>
          </a:p>
          <a:p>
            <a:pPr marL="0" lvl="0" indent="0" algn="l" rtl="0">
              <a:lnSpc>
                <a:spcPct val="80000"/>
              </a:lnSpc>
              <a:spcBef>
                <a:spcPts val="0"/>
              </a:spcBef>
              <a:spcAft>
                <a:spcPts val="0"/>
              </a:spcAft>
              <a:buSzPts val="400"/>
              <a:buNone/>
            </a:pPr>
            <a:endParaRPr sz="1200" b="1"/>
          </a:p>
          <a:p>
            <a:pPr marL="0" lvl="0" indent="0" algn="l" rtl="0">
              <a:lnSpc>
                <a:spcPct val="80000"/>
              </a:lnSpc>
              <a:spcBef>
                <a:spcPts val="0"/>
              </a:spcBef>
              <a:spcAft>
                <a:spcPts val="0"/>
              </a:spcAft>
              <a:buSzPts val="1400"/>
              <a:buNone/>
            </a:pPr>
            <a:r>
              <a:rPr lang="en-US" sz="1200" b="1"/>
              <a:t>Schedule Bucketing</a:t>
            </a:r>
            <a:endParaRPr sz="1200" b="1"/>
          </a:p>
          <a:p>
            <a:pPr marL="0" lvl="0" indent="0" algn="l" rtl="0">
              <a:lnSpc>
                <a:spcPct val="80000"/>
              </a:lnSpc>
              <a:spcBef>
                <a:spcPts val="0"/>
              </a:spcBef>
              <a:spcAft>
                <a:spcPts val="0"/>
              </a:spcAft>
              <a:buSzPts val="400"/>
              <a:buNone/>
            </a:pPr>
            <a:r>
              <a:rPr lang="en-US" sz="1200"/>
              <a:t>Depending on Schedule Days, Schedule Weeks, and Schedule Months in the scheduled order, the requirements may be grouped in weekly or monthly buckets or truncated to fit the supplier’s planning horizon. The number of daily buckets may be adjusted so that weekly and monthly buckets start on Mondays.</a:t>
            </a:r>
            <a:endParaRPr sz="1200"/>
          </a:p>
          <a:p>
            <a:pPr marL="0" lvl="0" indent="0" algn="l" rtl="0">
              <a:lnSpc>
                <a:spcPct val="80000"/>
              </a:lnSpc>
              <a:spcBef>
                <a:spcPts val="0"/>
              </a:spcBef>
              <a:spcAft>
                <a:spcPts val="0"/>
              </a:spcAft>
              <a:buSzPts val="400"/>
              <a:buNone/>
            </a:pPr>
            <a:endParaRPr sz="1200"/>
          </a:p>
          <a:p>
            <a:pPr marL="0" lvl="0" indent="0" algn="l" rtl="0">
              <a:lnSpc>
                <a:spcPct val="80000"/>
              </a:lnSpc>
              <a:spcBef>
                <a:spcPts val="0"/>
              </a:spcBef>
              <a:spcAft>
                <a:spcPts val="0"/>
              </a:spcAft>
              <a:buSzPts val="400"/>
              <a:buNone/>
            </a:pPr>
            <a:r>
              <a:rPr lang="en-US" sz="1200"/>
              <a:t>With the Report Detail/Summary field set to Detail, the calculation prints an audit trail. Always set Update to cleared and preview the report before creating releases.</a:t>
            </a:r>
            <a:endParaRPr sz="1200"/>
          </a:p>
          <a:p>
            <a:pPr marL="0" lvl="0" indent="0" algn="l" rtl="0">
              <a:lnSpc>
                <a:spcPct val="80000"/>
              </a:lnSpc>
              <a:spcBef>
                <a:spcPts val="0"/>
              </a:spcBef>
              <a:spcAft>
                <a:spcPts val="0"/>
              </a:spcAft>
              <a:buSzPts val="400"/>
              <a:buNone/>
            </a:pPr>
            <a:endParaRPr sz="1200" b="1"/>
          </a:p>
          <a:p>
            <a:pPr marL="0" lvl="0" indent="0" algn="l" rtl="0">
              <a:lnSpc>
                <a:spcPct val="80000"/>
              </a:lnSpc>
              <a:spcBef>
                <a:spcPts val="0"/>
              </a:spcBef>
              <a:spcAft>
                <a:spcPts val="0"/>
              </a:spcAft>
              <a:buSzPts val="1400"/>
              <a:buNone/>
            </a:pPr>
            <a:r>
              <a:rPr lang="en-US" sz="1200" b="1"/>
              <a:t>Effective Dates</a:t>
            </a:r>
            <a:endParaRPr sz="1200" b="1"/>
          </a:p>
          <a:p>
            <a:pPr marL="0" lvl="0" indent="0" algn="l" rtl="0">
              <a:lnSpc>
                <a:spcPct val="80000"/>
              </a:lnSpc>
              <a:spcBef>
                <a:spcPts val="0"/>
              </a:spcBef>
              <a:spcAft>
                <a:spcPts val="0"/>
              </a:spcAft>
              <a:buSzPts val="400"/>
              <a:buNone/>
            </a:pPr>
            <a:r>
              <a:rPr lang="en-US" sz="1200"/>
              <a:t>The system determines whether a scheduled order line is active before assigning demands to the schedule release that it creates for the order or supplier. If the planned order is outside of the scheduled order line effective date range, the system:</a:t>
            </a:r>
            <a:endParaRPr sz="1200"/>
          </a:p>
          <a:p>
            <a:pPr marL="0" lvl="1" indent="0" algn="l" rtl="0">
              <a:lnSpc>
                <a:spcPct val="80000"/>
              </a:lnSpc>
              <a:spcBef>
                <a:spcPts val="0"/>
              </a:spcBef>
              <a:spcAft>
                <a:spcPts val="0"/>
              </a:spcAft>
              <a:buSzPts val="400"/>
              <a:buNone/>
            </a:pPr>
            <a:endParaRPr sz="1200"/>
          </a:p>
          <a:p>
            <a:pPr marL="457200" lvl="0" indent="-304800" algn="l" rtl="0">
              <a:lnSpc>
                <a:spcPct val="80000"/>
              </a:lnSpc>
              <a:spcBef>
                <a:spcPts val="0"/>
              </a:spcBef>
              <a:spcAft>
                <a:spcPts val="0"/>
              </a:spcAft>
              <a:buSzPts val="1200"/>
              <a:buChar char="●"/>
            </a:pPr>
            <a:r>
              <a:rPr lang="en-US" sz="1200"/>
              <a:t>Excludes the planned order on the schedule release</a:t>
            </a:r>
            <a:endParaRPr sz="1200"/>
          </a:p>
          <a:p>
            <a:pPr marL="457200" lvl="0" indent="-304800" algn="l" rtl="0">
              <a:lnSpc>
                <a:spcPct val="80000"/>
              </a:lnSpc>
              <a:spcBef>
                <a:spcPts val="0"/>
              </a:spcBef>
              <a:spcAft>
                <a:spcPts val="0"/>
              </a:spcAft>
              <a:buSzPts val="1200"/>
              <a:buChar char="●"/>
            </a:pPr>
            <a:r>
              <a:rPr lang="en-US" sz="1200"/>
              <a:t>Displays the excluded planned order and a message indicating the order is not active</a:t>
            </a:r>
            <a:endParaRPr sz="1200"/>
          </a:p>
          <a:p>
            <a:pPr marL="457200" lvl="0" indent="-304800" algn="l" rtl="0">
              <a:lnSpc>
                <a:spcPct val="80000"/>
              </a:lnSpc>
              <a:spcBef>
                <a:spcPts val="0"/>
              </a:spcBef>
              <a:spcAft>
                <a:spcPts val="0"/>
              </a:spcAft>
              <a:buSzPts val="1200"/>
              <a:buChar char="●"/>
            </a:pPr>
            <a:r>
              <a:rPr lang="en-US" sz="1200"/>
              <a:t>Displays the demands for the excluded order</a:t>
            </a:r>
            <a:br>
              <a:rPr lang="en-US" sz="1200"/>
            </a:br>
            <a:endParaRPr sz="1200"/>
          </a:p>
          <a:p>
            <a:pPr marL="0" lvl="0" indent="0" algn="l" rtl="0">
              <a:lnSpc>
                <a:spcPct val="80000"/>
              </a:lnSpc>
              <a:spcBef>
                <a:spcPts val="0"/>
              </a:spcBef>
              <a:spcAft>
                <a:spcPts val="0"/>
              </a:spcAft>
              <a:buNone/>
            </a:pPr>
            <a:r>
              <a:rPr lang="en-US" sz="1200"/>
              <a:t>Scheduled orders have both header and line start and end effective dates. When processing the order, the system uses the line start date and the later of the header or line end date as the active order line date range.</a:t>
            </a:r>
            <a:endParaRPr sz="1200"/>
          </a:p>
          <a:p>
            <a:pPr marL="0" lvl="0" indent="0" algn="l" rtl="0">
              <a:lnSpc>
                <a:spcPct val="80000"/>
              </a:lnSpc>
              <a:spcBef>
                <a:spcPts val="0"/>
              </a:spcBef>
              <a:spcAft>
                <a:spcPts val="0"/>
              </a:spcAft>
              <a:buSzPts val="400"/>
              <a:buNone/>
            </a:pPr>
            <a:endParaRPr sz="1200" b="1"/>
          </a:p>
          <a:p>
            <a:pPr marL="0" lvl="0" indent="0" algn="l" rtl="0">
              <a:lnSpc>
                <a:spcPct val="80000"/>
              </a:lnSpc>
              <a:spcBef>
                <a:spcPts val="0"/>
              </a:spcBef>
              <a:spcAft>
                <a:spcPts val="0"/>
              </a:spcAft>
              <a:buSzPts val="1400"/>
              <a:buNone/>
            </a:pPr>
            <a:r>
              <a:rPr lang="en-US" sz="1200" b="1"/>
              <a:t>Zero Schedules</a:t>
            </a:r>
            <a:endParaRPr sz="1200" b="1"/>
          </a:p>
          <a:p>
            <a:pPr marL="0" lvl="0" indent="0" algn="l" rtl="0">
              <a:lnSpc>
                <a:spcPct val="80000"/>
              </a:lnSpc>
              <a:spcBef>
                <a:spcPts val="0"/>
              </a:spcBef>
              <a:spcAft>
                <a:spcPts val="0"/>
              </a:spcAft>
              <a:buSzPts val="400"/>
              <a:buNone/>
            </a:pPr>
            <a:r>
              <a:rPr lang="en-US" sz="1200"/>
              <a:t>If there is no demand for an item, the system creates a zero-quantity schedule to inform suppliers that an item is not needed. You specify the number of zero schedules to produce in the Zero Schedules field in Supplier Schedule Control and Supplier Scheduled Orders.</a:t>
            </a:r>
            <a:endParaRPr sz="1200"/>
          </a:p>
          <a:p>
            <a:pPr marL="0" lvl="0" indent="0" algn="l" rtl="0">
              <a:lnSpc>
                <a:spcPct val="80000"/>
              </a:lnSpc>
              <a:spcBef>
                <a:spcPts val="0"/>
              </a:spcBef>
              <a:spcAft>
                <a:spcPts val="0"/>
              </a:spcAft>
              <a:buSzPts val="400"/>
              <a:buNone/>
            </a:pPr>
            <a:endParaRPr sz="1200"/>
          </a:p>
          <a:p>
            <a:pPr marL="0" lvl="0" indent="0" algn="l" rtl="0">
              <a:lnSpc>
                <a:spcPct val="80000"/>
              </a:lnSpc>
              <a:spcBef>
                <a:spcPts val="0"/>
              </a:spcBef>
              <a:spcAft>
                <a:spcPts val="0"/>
              </a:spcAft>
              <a:buSzPts val="400"/>
              <a:buNone/>
            </a:pPr>
            <a:r>
              <a:rPr lang="en-US" sz="1200"/>
              <a:t>The system creates zero schedules when you run Schedule Update from MRP when:</a:t>
            </a:r>
            <a:endParaRPr sz="1200"/>
          </a:p>
          <a:p>
            <a:pPr marL="0" lvl="1" indent="0" algn="l" rtl="0">
              <a:lnSpc>
                <a:spcPct val="80000"/>
              </a:lnSpc>
              <a:spcBef>
                <a:spcPts val="0"/>
              </a:spcBef>
              <a:spcAft>
                <a:spcPts val="0"/>
              </a:spcAft>
              <a:buSzPts val="400"/>
              <a:buNone/>
            </a:pPr>
            <a:endParaRPr sz="1200"/>
          </a:p>
          <a:p>
            <a:pPr marL="457200" lvl="0" indent="-304800" algn="l" rtl="0">
              <a:lnSpc>
                <a:spcPct val="80000"/>
              </a:lnSpc>
              <a:spcBef>
                <a:spcPts val="0"/>
              </a:spcBef>
              <a:spcAft>
                <a:spcPts val="0"/>
              </a:spcAft>
              <a:buSzPts val="1200"/>
              <a:buChar char="●"/>
            </a:pPr>
            <a:r>
              <a:rPr lang="en-US" sz="1200"/>
              <a:t>The prior schedule has zero net requirements.</a:t>
            </a:r>
            <a:endParaRPr sz="1200"/>
          </a:p>
          <a:p>
            <a:pPr marL="457200" lvl="0" indent="-304800" algn="l" rtl="0">
              <a:lnSpc>
                <a:spcPct val="80000"/>
              </a:lnSpc>
              <a:spcBef>
                <a:spcPts val="0"/>
              </a:spcBef>
              <a:spcAft>
                <a:spcPts val="0"/>
              </a:spcAft>
              <a:buSzPts val="1200"/>
              <a:buChar char="●"/>
            </a:pPr>
            <a:r>
              <a:rPr lang="en-US" sz="1200"/>
              <a:t>MRP % specifications exist in Supplier Scheduled Orders.</a:t>
            </a:r>
            <a:endParaRPr sz="1200"/>
          </a:p>
          <a:p>
            <a:pPr marL="457200" lvl="0" indent="-304800" algn="l" rtl="0">
              <a:lnSpc>
                <a:spcPct val="80000"/>
              </a:lnSpc>
              <a:spcBef>
                <a:spcPts val="0"/>
              </a:spcBef>
              <a:spcAft>
                <a:spcPts val="0"/>
              </a:spcAft>
              <a:buSzPts val="1200"/>
              <a:buChar char="●"/>
            </a:pPr>
            <a:r>
              <a:rPr lang="en-US" sz="1200"/>
              <a:t>The number of zero schedules sent by the system does not equal the number specified in Supplier Scheduled Orders.</a:t>
            </a:r>
            <a:endParaRPr sz="1200"/>
          </a:p>
          <a:p>
            <a:pPr marL="0" lvl="0" indent="0" algn="l" rtl="0">
              <a:lnSpc>
                <a:spcPct val="80000"/>
              </a:lnSpc>
              <a:spcBef>
                <a:spcPts val="0"/>
              </a:spcBef>
              <a:spcAft>
                <a:spcPts val="0"/>
              </a:spcAft>
              <a:buSzPts val="400"/>
              <a:buNone/>
            </a:pPr>
            <a:endParaRPr sz="1200"/>
          </a:p>
          <a:p>
            <a:pPr marL="0" lvl="0" indent="0" algn="l" rtl="0">
              <a:lnSpc>
                <a:spcPct val="80000"/>
              </a:lnSpc>
              <a:spcBef>
                <a:spcPts val="0"/>
              </a:spcBef>
              <a:spcAft>
                <a:spcPts val="0"/>
              </a:spcAft>
              <a:buSzPts val="400"/>
              <a:buNone/>
            </a:pPr>
            <a:r>
              <a:rPr lang="en-US" sz="1200"/>
              <a:t>Note:</a:t>
            </a:r>
            <a:r>
              <a:rPr lang="en-US" sz="1200" b="1"/>
              <a:t> </a:t>
            </a:r>
            <a:r>
              <a:rPr lang="en-US" sz="1200"/>
              <a:t>The system count of zero schedules does not include zero schedules you manually create.</a:t>
            </a:r>
            <a:endParaRPr sz="1200"/>
          </a:p>
          <a:p>
            <a:pPr marL="0" lvl="0" indent="0" algn="l" rtl="0">
              <a:lnSpc>
                <a:spcPct val="80000"/>
              </a:lnSpc>
              <a:spcBef>
                <a:spcPts val="0"/>
              </a:spcBef>
              <a:spcAft>
                <a:spcPts val="0"/>
              </a:spcAft>
              <a:buSzPts val="400"/>
              <a:buNone/>
            </a:pPr>
            <a:endParaRPr sz="1200" b="1"/>
          </a:p>
          <a:p>
            <a:pPr marL="0" lvl="0" indent="0" algn="l" rtl="0">
              <a:lnSpc>
                <a:spcPct val="80000"/>
              </a:lnSpc>
              <a:spcBef>
                <a:spcPts val="0"/>
              </a:spcBef>
              <a:spcAft>
                <a:spcPts val="0"/>
              </a:spcAft>
              <a:buSzPts val="1400"/>
              <a:buNone/>
            </a:pPr>
            <a:r>
              <a:rPr lang="en-US" sz="1200" b="1"/>
              <a:t>Previous Quantity</a:t>
            </a:r>
            <a:endParaRPr sz="1200" b="1"/>
          </a:p>
          <a:p>
            <a:pPr marL="0" lvl="0" indent="0" algn="l" rtl="0">
              <a:lnSpc>
                <a:spcPct val="80000"/>
              </a:lnSpc>
              <a:spcBef>
                <a:spcPts val="0"/>
              </a:spcBef>
              <a:spcAft>
                <a:spcPts val="0"/>
              </a:spcAft>
              <a:buSzPts val="400"/>
              <a:buNone/>
            </a:pPr>
            <a:r>
              <a:rPr lang="en-US" sz="1200"/>
              <a:t>The report output includes the quantity of the previous active release. The system uses this value to calculate the variance between the active release and the previous active release.</a:t>
            </a:r>
            <a:endParaRPr sz="1200"/>
          </a:p>
          <a:p>
            <a:pPr marL="0" lvl="0" indent="0" algn="l" rtl="0">
              <a:lnSpc>
                <a:spcPct val="80000"/>
              </a:lnSpc>
              <a:spcBef>
                <a:spcPts val="0"/>
              </a:spcBef>
              <a:spcAft>
                <a:spcPts val="0"/>
              </a:spcAft>
              <a:buSzPts val="400"/>
              <a:buNone/>
            </a:pPr>
            <a:r>
              <a:rPr lang="en-US" sz="1200"/>
              <a:t>Previous Quantity is 0 when:</a:t>
            </a:r>
            <a:br>
              <a:rPr lang="en-US" sz="1200"/>
            </a:br>
            <a:endParaRPr sz="1200"/>
          </a:p>
          <a:p>
            <a:pPr marL="457200" lvl="0" indent="-304800" algn="l" rtl="0">
              <a:lnSpc>
                <a:spcPct val="80000"/>
              </a:lnSpc>
              <a:spcBef>
                <a:spcPts val="0"/>
              </a:spcBef>
              <a:spcAft>
                <a:spcPts val="0"/>
              </a:spcAft>
              <a:buSzPts val="1200"/>
              <a:buChar char="●"/>
            </a:pPr>
            <a:r>
              <a:rPr lang="en-US" sz="1200"/>
              <a:t>There is no previous active release.</a:t>
            </a:r>
            <a:endParaRPr sz="1200"/>
          </a:p>
          <a:p>
            <a:pPr marL="457200" lvl="0" indent="-304800" algn="l" rtl="0">
              <a:lnSpc>
                <a:spcPct val="80000"/>
              </a:lnSpc>
              <a:spcBef>
                <a:spcPts val="0"/>
              </a:spcBef>
              <a:spcAft>
                <a:spcPts val="0"/>
              </a:spcAft>
              <a:buSzPts val="1200"/>
              <a:buChar char="●"/>
            </a:pPr>
            <a:r>
              <a:rPr lang="en-US" sz="1200"/>
              <a:t>There is no previous active bucket.</a:t>
            </a:r>
            <a:endParaRPr sz="1200"/>
          </a:p>
          <a:p>
            <a:pPr marL="457200" lvl="0" indent="-304800" algn="l" rtl="0">
              <a:lnSpc>
                <a:spcPct val="80000"/>
              </a:lnSpc>
              <a:spcBef>
                <a:spcPts val="0"/>
              </a:spcBef>
              <a:spcAft>
                <a:spcPts val="0"/>
              </a:spcAft>
              <a:buSzPts val="1200"/>
              <a:buChar char="●"/>
            </a:pPr>
            <a:r>
              <a:rPr lang="en-US" sz="1200"/>
              <a:t>The interval of the previous active bucket is not equal to the interval of the active bucket; for example, Monthly (Previous) = 1000, while Weekly (Active) = 250.</a:t>
            </a:r>
            <a:endParaRPr sz="1200"/>
          </a:p>
          <a:p>
            <a:pPr marL="0" lvl="0" indent="0" algn="l" rtl="0">
              <a:lnSpc>
                <a:spcPct val="100000"/>
              </a:lnSpc>
              <a:spcBef>
                <a:spcPts val="0"/>
              </a:spcBef>
              <a:spcAft>
                <a:spcPts val="0"/>
              </a:spcAft>
              <a:buSzPts val="1400"/>
              <a:buNone/>
            </a:pPr>
            <a:endParaRPr sz="1200"/>
          </a:p>
        </p:txBody>
      </p:sp>
      <p:sp>
        <p:nvSpPr>
          <p:cNvPr id="1401" name="Google Shape;1401;p158: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126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6"/>
        <p:cNvGrpSpPr/>
        <p:nvPr/>
      </p:nvGrpSpPr>
      <p:grpSpPr>
        <a:xfrm>
          <a:off x="0" y="0"/>
          <a:ext cx="0" cy="0"/>
          <a:chOff x="0" y="0"/>
          <a:chExt cx="0" cy="0"/>
        </a:xfrm>
      </p:grpSpPr>
      <p:sp>
        <p:nvSpPr>
          <p:cNvPr id="1407" name="Google Shape;1407;p15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08" name="Google Shape;1408;p15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Use the Web UI Supplier Scheduled Releases Hybrid View to review the releases created by the Schedule Update from MRP.</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Note: The Supplier Scheduled Releases only shows releases in status Active or Draft. Historical releases are available in Supplier Scheduled Releases Historical Hybrid View.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Note that important information such as Prior Cum Required, Cumulative Received, Current Balance and In Transit Quantity are also included in the browse. As well as information on who reviewed the release before sending it to the supplier.</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Important columns include: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Variance Column</a:t>
            </a:r>
            <a:endParaRPr sz="1200"/>
          </a:p>
          <a:p>
            <a:pPr marL="0" lvl="0" indent="0" algn="l" rtl="0">
              <a:lnSpc>
                <a:spcPct val="100000"/>
              </a:lnSpc>
              <a:spcBef>
                <a:spcPts val="0"/>
              </a:spcBef>
              <a:spcAft>
                <a:spcPts val="0"/>
              </a:spcAft>
              <a:buSzPts val="1800"/>
              <a:buNone/>
            </a:pPr>
            <a:r>
              <a:rPr lang="en-US" sz="1200"/>
              <a:t>A triangle icon in the Variance column indicates that the quantity difference from the previous release for any of the buckets included in the release exceeds specified variance tolerances.</a:t>
            </a:r>
            <a:endParaRPr sz="1200" b="1"/>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Status Column</a:t>
            </a:r>
            <a:endParaRPr sz="1200"/>
          </a:p>
          <a:p>
            <a:pPr marL="0" lvl="0" indent="0" algn="l" rtl="0">
              <a:lnSpc>
                <a:spcPct val="100000"/>
              </a:lnSpc>
              <a:spcBef>
                <a:spcPts val="0"/>
              </a:spcBef>
              <a:spcAft>
                <a:spcPts val="0"/>
              </a:spcAft>
              <a:buSzPts val="1800"/>
              <a:buNone/>
            </a:pPr>
            <a:r>
              <a:rPr lang="en-US" sz="1200"/>
              <a:t>In the Status column, a green circle icon identifies active schedules; a clear circle outlined in gray identifies draft schedules.</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Communication Status Column</a:t>
            </a:r>
            <a:endParaRPr sz="1200"/>
          </a:p>
          <a:p>
            <a:pPr marL="0" lvl="0" indent="0" algn="l" rtl="0">
              <a:lnSpc>
                <a:spcPct val="100000"/>
              </a:lnSpc>
              <a:spcBef>
                <a:spcPts val="0"/>
              </a:spcBef>
              <a:spcAft>
                <a:spcPts val="0"/>
              </a:spcAft>
              <a:buSzPts val="1800"/>
              <a:buNone/>
            </a:pPr>
            <a:r>
              <a:rPr lang="en-US" sz="1200"/>
              <a:t> Indicates the following statuses, based on whether you selected options when editing the contract of the release:</a:t>
            </a:r>
            <a:endParaRPr sz="1200"/>
          </a:p>
          <a:p>
            <a:pPr marL="0" lvl="1" indent="0" algn="l" rtl="0">
              <a:lnSpc>
                <a:spcPct val="100000"/>
              </a:lnSpc>
              <a:spcBef>
                <a:spcPts val="0"/>
              </a:spcBef>
              <a:spcAft>
                <a:spcPts val="0"/>
              </a:spcAft>
              <a:buSzPts val="1800"/>
              <a:buNone/>
            </a:pPr>
            <a:r>
              <a:rPr lang="en-US" sz="1200"/>
              <a:t>◦Whether the release printed or has not printed</a:t>
            </a:r>
            <a:endParaRPr sz="1200"/>
          </a:p>
          <a:p>
            <a:pPr marL="0" lvl="1" indent="0" algn="l" rtl="0">
              <a:lnSpc>
                <a:spcPct val="100000"/>
              </a:lnSpc>
              <a:spcBef>
                <a:spcPts val="0"/>
              </a:spcBef>
              <a:spcAft>
                <a:spcPts val="0"/>
              </a:spcAft>
              <a:buSzPts val="1800"/>
              <a:buNone/>
            </a:pPr>
            <a:r>
              <a:rPr lang="en-US" sz="1200"/>
              <a:t>◦For customers who are using the QCE (QAD Cloud EDI), whether the release has been sent or not sent by EDI, or whether the sent message resulted in a transmission error</a:t>
            </a:r>
            <a:endParaRPr sz="1200"/>
          </a:p>
          <a:p>
            <a:pPr marL="0" lvl="1" indent="0" algn="l" rtl="0">
              <a:lnSpc>
                <a:spcPct val="100000"/>
              </a:lnSpc>
              <a:spcBef>
                <a:spcPts val="0"/>
              </a:spcBef>
              <a:spcAft>
                <a:spcPts val="0"/>
              </a:spcAft>
              <a:buSzPts val="1800"/>
              <a:buNone/>
            </a:pPr>
            <a:r>
              <a:rPr lang="en-US" sz="1200"/>
              <a:t>◦Whether the release was sent or not sent to QAD Supplier Portal</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Reviewed and Reviewed By Columns</a:t>
            </a:r>
            <a:endParaRPr sz="1200"/>
          </a:p>
          <a:p>
            <a:pPr marL="0" lvl="0" indent="0" algn="l" rtl="0">
              <a:lnSpc>
                <a:spcPct val="100000"/>
              </a:lnSpc>
              <a:spcBef>
                <a:spcPts val="0"/>
              </a:spcBef>
              <a:spcAft>
                <a:spcPts val="0"/>
              </a:spcAft>
              <a:buSzPts val="1800"/>
              <a:buNone/>
            </a:pPr>
            <a:r>
              <a:rPr lang="en-US" sz="1200"/>
              <a:t>Indicates whether a release has been reviewed and by which user</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Planner Column</a:t>
            </a:r>
            <a:endParaRPr sz="1200"/>
          </a:p>
          <a:p>
            <a:pPr marL="0" lvl="0" indent="0" algn="l" rtl="0">
              <a:lnSpc>
                <a:spcPct val="100000"/>
              </a:lnSpc>
              <a:spcBef>
                <a:spcPts val="0"/>
              </a:spcBef>
              <a:spcAft>
                <a:spcPts val="0"/>
              </a:spcAft>
              <a:buSzPts val="1800"/>
              <a:buNone/>
            </a:pPr>
            <a:r>
              <a:rPr lang="en-US" sz="1200"/>
              <a:t>Indicates the planner for the release</a:t>
            </a:r>
            <a:endParaRPr sz="1200"/>
          </a:p>
          <a:p>
            <a:pPr marL="0" lvl="0" indent="0" algn="l" rtl="0">
              <a:lnSpc>
                <a:spcPct val="100000"/>
              </a:lnSpc>
              <a:spcBef>
                <a:spcPts val="0"/>
              </a:spcBef>
              <a:spcAft>
                <a:spcPts val="0"/>
              </a:spcAft>
              <a:buSzPts val="1800"/>
              <a:buNone/>
            </a:pPr>
            <a:r>
              <a:rPr lang="en-US" sz="1200"/>
              <a:t>• Cum Received: Indicates the total quantity received for this release</a:t>
            </a:r>
            <a:endParaRPr sz="1200"/>
          </a:p>
          <a:p>
            <a:pPr marL="0" lvl="0" indent="0" algn="l" rtl="0">
              <a:lnSpc>
                <a:spcPct val="100000"/>
              </a:lnSpc>
              <a:spcBef>
                <a:spcPts val="0"/>
              </a:spcBef>
              <a:spcAft>
                <a:spcPts val="0"/>
              </a:spcAft>
              <a:buSzPts val="1800"/>
              <a:buNone/>
            </a:pPr>
            <a:r>
              <a:rPr lang="en-US" sz="1200"/>
              <a:t>• Current Balance: Indicates the current balance, based on the formula </a:t>
            </a:r>
            <a:r>
              <a:rPr lang="en-US" sz="1200" i="1"/>
              <a:t>current balance = prior cumulative required - cumulative received</a:t>
            </a:r>
            <a:endParaRPr sz="1200"/>
          </a:p>
          <a:p>
            <a:pPr marL="0" lvl="0" indent="0" algn="l" rtl="0">
              <a:lnSpc>
                <a:spcPct val="100000"/>
              </a:lnSpc>
              <a:spcBef>
                <a:spcPts val="0"/>
              </a:spcBef>
              <a:spcAft>
                <a:spcPts val="0"/>
              </a:spcAft>
              <a:buSzPts val="1800"/>
              <a:buNone/>
            </a:pPr>
            <a:r>
              <a:rPr lang="en-US" sz="1200"/>
              <a:t>• In-Transit Qty: Indicates the quantity in-transit; that is, an ASN has been sent from the supplier but not confirmed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1409" name="Google Shape;1409;p159: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127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6"/>
        <p:cNvGrpSpPr/>
        <p:nvPr/>
      </p:nvGrpSpPr>
      <p:grpSpPr>
        <a:xfrm>
          <a:off x="0" y="0"/>
          <a:ext cx="0" cy="0"/>
          <a:chOff x="0" y="0"/>
          <a:chExt cx="0" cy="0"/>
        </a:xfrm>
      </p:grpSpPr>
      <p:sp>
        <p:nvSpPr>
          <p:cNvPr id="1417" name="Google Shape;1417;p16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18" name="Google Shape;1418;p16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When you select a release from the initial Supplier Scheduled Releases browse, use the panels to review and update some fields.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Note: You cannot modify a release that was sent to a supplier. Also, when you deactivate a shipping release by setting Status to Draft, and corresponding planning data exists for the release, shipping data prevails over planned data; therefore, the quantity of the shipping will be updated for Materials Planning.</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For the Scheduling panel, these fields are important:</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Prior Cum Req</a:t>
            </a:r>
            <a:endParaRPr sz="1200" b="1"/>
          </a:p>
          <a:p>
            <a:pPr marL="0" lvl="0" indent="0" algn="l" rtl="0">
              <a:lnSpc>
                <a:spcPct val="100000"/>
              </a:lnSpc>
              <a:spcBef>
                <a:spcPts val="0"/>
              </a:spcBef>
              <a:spcAft>
                <a:spcPts val="0"/>
              </a:spcAft>
              <a:buSzPts val="1800"/>
              <a:buNone/>
            </a:pPr>
            <a:r>
              <a:rPr lang="en-US" sz="1200"/>
              <a:t>The total quantity required prior to the date of release.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Prior Cum Date</a:t>
            </a:r>
            <a:endParaRPr sz="1200" b="1"/>
          </a:p>
          <a:p>
            <a:pPr marL="0" lvl="0" indent="0" algn="l" rtl="0">
              <a:lnSpc>
                <a:spcPct val="100000"/>
              </a:lnSpc>
              <a:spcBef>
                <a:spcPts val="0"/>
              </a:spcBef>
              <a:spcAft>
                <a:spcPts val="0"/>
              </a:spcAft>
              <a:buSzPts val="1800"/>
              <a:buNone/>
            </a:pPr>
            <a:r>
              <a:rPr lang="en-US" sz="1200"/>
              <a:t>The up-to and through date of a prior cumulative required quantity.</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Create Date</a:t>
            </a:r>
            <a:endParaRPr sz="1200" b="1"/>
          </a:p>
          <a:p>
            <a:pPr marL="0" lvl="0" indent="0" algn="l" rtl="0">
              <a:lnSpc>
                <a:spcPct val="100000"/>
              </a:lnSpc>
              <a:spcBef>
                <a:spcPts val="0"/>
              </a:spcBef>
              <a:spcAft>
                <a:spcPts val="0"/>
              </a:spcAft>
              <a:buSzPts val="1800"/>
              <a:buNone/>
            </a:pPr>
            <a:r>
              <a:rPr lang="en-US" sz="1200"/>
              <a:t>The date and time when the supplier scheduled order was created.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Active Start</a:t>
            </a:r>
            <a:endParaRPr sz="1200" b="1"/>
          </a:p>
          <a:p>
            <a:pPr marL="0" lvl="0" indent="0" algn="l" rtl="0">
              <a:lnSpc>
                <a:spcPct val="100000"/>
              </a:lnSpc>
              <a:spcBef>
                <a:spcPts val="0"/>
              </a:spcBef>
              <a:spcAft>
                <a:spcPts val="0"/>
              </a:spcAft>
              <a:buSzPts val="1800"/>
              <a:buNone/>
            </a:pPr>
            <a:r>
              <a:rPr lang="en-US" sz="1200"/>
              <a:t>The starting date for the schedule horizon.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Active End</a:t>
            </a:r>
            <a:endParaRPr sz="1200" b="1"/>
          </a:p>
          <a:p>
            <a:pPr marL="0" lvl="0" indent="0" algn="l" rtl="0">
              <a:lnSpc>
                <a:spcPct val="100000"/>
              </a:lnSpc>
              <a:spcBef>
                <a:spcPts val="0"/>
              </a:spcBef>
              <a:spcAft>
                <a:spcPts val="0"/>
              </a:spcAft>
              <a:buSzPts val="1800"/>
              <a:buNone/>
            </a:pPr>
            <a:r>
              <a:rPr lang="en-US" sz="1200"/>
              <a:t>The ending date for the schedule horizon.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For the Planning Resource Authorization panel, these fields are important:</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Fab Qty</a:t>
            </a:r>
            <a:endParaRPr sz="1200" b="1"/>
          </a:p>
          <a:p>
            <a:pPr marL="0" lvl="0" indent="0" algn="l" rtl="0">
              <a:lnSpc>
                <a:spcPct val="100000"/>
              </a:lnSpc>
              <a:spcBef>
                <a:spcPts val="0"/>
              </a:spcBef>
              <a:spcAft>
                <a:spcPts val="0"/>
              </a:spcAft>
              <a:buSzPts val="1800"/>
              <a:buNone/>
            </a:pPr>
            <a:r>
              <a:rPr lang="en-US" sz="1200"/>
              <a:t>The quantity of finished items the supplier is authorized to produce for the time period.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Fab Start</a:t>
            </a:r>
            <a:endParaRPr sz="1200" b="1"/>
          </a:p>
          <a:p>
            <a:pPr marL="0" lvl="0" indent="0" algn="l" rtl="0">
              <a:lnSpc>
                <a:spcPct val="100000"/>
              </a:lnSpc>
              <a:spcBef>
                <a:spcPts val="0"/>
              </a:spcBef>
              <a:spcAft>
                <a:spcPts val="0"/>
              </a:spcAft>
              <a:buSzPts val="1800"/>
              <a:buNone/>
            </a:pPr>
            <a:r>
              <a:rPr lang="en-US" sz="1200"/>
              <a:t>The first date when the supplier is authorized to begin manufacturing to fill this order.</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Fab End</a:t>
            </a:r>
            <a:endParaRPr sz="1200" b="1"/>
          </a:p>
          <a:p>
            <a:pPr marL="0" lvl="0" indent="0" algn="l" rtl="0">
              <a:lnSpc>
                <a:spcPct val="100000"/>
              </a:lnSpc>
              <a:spcBef>
                <a:spcPts val="0"/>
              </a:spcBef>
              <a:spcAft>
                <a:spcPts val="0"/>
              </a:spcAft>
              <a:buSzPts val="1800"/>
              <a:buNone/>
            </a:pPr>
            <a:r>
              <a:rPr lang="en-US" sz="1200"/>
              <a:t>The last date when the supplier is authorized to begin manufacturing to fill this order.</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Raw Qty</a:t>
            </a:r>
            <a:endParaRPr sz="1200" b="1"/>
          </a:p>
          <a:p>
            <a:pPr marL="0" lvl="0" indent="0" algn="l" rtl="0">
              <a:lnSpc>
                <a:spcPct val="100000"/>
              </a:lnSpc>
              <a:spcBef>
                <a:spcPts val="0"/>
              </a:spcBef>
              <a:spcAft>
                <a:spcPts val="0"/>
              </a:spcAft>
              <a:buSzPts val="1800"/>
              <a:buNone/>
            </a:pPr>
            <a:r>
              <a:rPr lang="en-US" sz="1200"/>
              <a:t>The quantity of manufactured items for which the supplier is authorized to purchase raw materials for the time period.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Raw Start</a:t>
            </a:r>
            <a:endParaRPr sz="1200" b="1"/>
          </a:p>
          <a:p>
            <a:pPr marL="0" lvl="0" indent="0" algn="l" rtl="0">
              <a:lnSpc>
                <a:spcPct val="100000"/>
              </a:lnSpc>
              <a:spcBef>
                <a:spcPts val="0"/>
              </a:spcBef>
              <a:spcAft>
                <a:spcPts val="0"/>
              </a:spcAft>
              <a:buSzPts val="1800"/>
              <a:buNone/>
            </a:pPr>
            <a:r>
              <a:rPr lang="en-US" sz="1200"/>
              <a:t>The first date when the supplier is authorized to begin purchasing raw materials to fill this order.</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Raw End</a:t>
            </a:r>
            <a:endParaRPr sz="1200" b="1"/>
          </a:p>
          <a:p>
            <a:pPr marL="0" lvl="0" indent="0" algn="l" rtl="0">
              <a:lnSpc>
                <a:spcPct val="100000"/>
              </a:lnSpc>
              <a:spcBef>
                <a:spcPts val="0"/>
              </a:spcBef>
              <a:spcAft>
                <a:spcPts val="0"/>
              </a:spcAft>
              <a:buSzPts val="1800"/>
              <a:buNone/>
            </a:pPr>
            <a:r>
              <a:rPr lang="en-US" sz="1200"/>
              <a:t>The last date when the supplier is authorized to begin purchasing raw materials to fill this order.</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Variance Tolerances</a:t>
            </a:r>
            <a:endParaRPr sz="1200" b="1"/>
          </a:p>
          <a:p>
            <a:pPr marL="0" lvl="0" indent="0" algn="l" rtl="0">
              <a:lnSpc>
                <a:spcPct val="100000"/>
              </a:lnSpc>
              <a:spcBef>
                <a:spcPts val="0"/>
              </a:spcBef>
              <a:spcAft>
                <a:spcPts val="0"/>
              </a:spcAft>
              <a:buSzPts val="1800"/>
              <a:buNone/>
            </a:pPr>
            <a:r>
              <a:rPr lang="en-US" sz="1200"/>
              <a:t>The system displays the positive and negative variance tolerance percentages specified for planning and shipping schedules in Supplier Scheduled Orders, highlighting the corresponding planning or shipping schedule in orange for a positive variance and yellow for a negative variance.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system color-codes the cells based on variances calculated for bucket periods in the Schedule Detail panel. The Variance can be shaded as:</a:t>
            </a:r>
            <a:endParaRPr sz="1200"/>
          </a:p>
          <a:p>
            <a:pPr marL="457200" lvl="0" indent="-304800" algn="l" rtl="0">
              <a:lnSpc>
                <a:spcPct val="100000"/>
              </a:lnSpc>
              <a:spcBef>
                <a:spcPts val="0"/>
              </a:spcBef>
              <a:spcAft>
                <a:spcPts val="0"/>
              </a:spcAft>
              <a:buSzPts val="1200"/>
              <a:buChar char="●"/>
            </a:pPr>
            <a:r>
              <a:rPr lang="en-US" sz="1200"/>
              <a:t>No shading: The difference is within tolerance.</a:t>
            </a:r>
            <a:endParaRPr sz="1200"/>
          </a:p>
          <a:p>
            <a:pPr marL="457200" lvl="0" indent="-304800" algn="l" rtl="0">
              <a:lnSpc>
                <a:spcPct val="100000"/>
              </a:lnSpc>
              <a:spcBef>
                <a:spcPts val="0"/>
              </a:spcBef>
              <a:spcAft>
                <a:spcPts val="0"/>
              </a:spcAft>
              <a:buSzPts val="1200"/>
              <a:buChar char="●"/>
            </a:pPr>
            <a:r>
              <a:rPr lang="en-US" sz="1200"/>
              <a:t>Orange: The increased quantity for one or more bucket periods exceeds the positive tolerance percentage.</a:t>
            </a:r>
            <a:endParaRPr sz="1200"/>
          </a:p>
          <a:p>
            <a:pPr marL="457200" lvl="0" indent="-304800" algn="l" rtl="0">
              <a:lnSpc>
                <a:spcPct val="100000"/>
              </a:lnSpc>
              <a:spcBef>
                <a:spcPts val="0"/>
              </a:spcBef>
              <a:spcAft>
                <a:spcPts val="0"/>
              </a:spcAft>
              <a:buSzPts val="1200"/>
              <a:buChar char="●"/>
            </a:pPr>
            <a:r>
              <a:rPr lang="en-US" sz="1200"/>
              <a:t>Yellow: The decreased quantity for one or more bucket periods exceeds the negative tolerance percentage.</a:t>
            </a:r>
            <a:endParaRPr sz="1200"/>
          </a:p>
          <a:p>
            <a:pPr marL="0" lvl="0" indent="0" algn="l" rtl="0">
              <a:lnSpc>
                <a:spcPct val="100000"/>
              </a:lnSpc>
              <a:spcBef>
                <a:spcPts val="0"/>
              </a:spcBef>
              <a:spcAft>
                <a:spcPts val="0"/>
              </a:spcAft>
              <a:buSzPts val="1800"/>
              <a:buNone/>
            </a:pPr>
            <a:r>
              <a:rPr lang="en-US" sz="1200"/>
              <a:t>The system updates the shading when you change the Quantity value for all bucket periods to bring them within tolerance. Also, the Cumulative Required and Open Quantity fields are updated when the quantity is changed.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Use  the Schedule Detail panel to adjust the quantity of out-of-tolerance schedule buckets. When you update the Quantity value, the system recalculates the percentage difference since the previous release.</a:t>
            </a:r>
            <a:endParaRPr sz="1200"/>
          </a:p>
          <a:p>
            <a:pPr marL="0" lvl="1" indent="0" algn="l" rtl="0">
              <a:lnSpc>
                <a:spcPct val="100000"/>
              </a:lnSpc>
              <a:spcBef>
                <a:spcPts val="0"/>
              </a:spcBef>
              <a:spcAft>
                <a:spcPts val="0"/>
              </a:spcAft>
              <a:buSzPts val="1800"/>
              <a:buNone/>
            </a:pPr>
            <a:r>
              <a:rPr lang="en-US" sz="1200"/>
              <a:t>No shading: The difference is within tolerance.</a:t>
            </a:r>
            <a:endParaRPr sz="1200"/>
          </a:p>
          <a:p>
            <a:pPr marL="457200" lvl="0" indent="-304800" algn="l" rtl="0">
              <a:lnSpc>
                <a:spcPct val="100000"/>
              </a:lnSpc>
              <a:spcBef>
                <a:spcPts val="0"/>
              </a:spcBef>
              <a:spcAft>
                <a:spcPts val="0"/>
              </a:spcAft>
              <a:buSzPts val="1200"/>
              <a:buChar char="●"/>
            </a:pPr>
            <a:r>
              <a:rPr lang="en-US" sz="1200"/>
              <a:t>Orange: The increased quantity exceeds the positive tolerance percentage.</a:t>
            </a:r>
            <a:endParaRPr sz="1200"/>
          </a:p>
          <a:p>
            <a:pPr marL="457200" lvl="0" indent="-304800" algn="l" rtl="0">
              <a:lnSpc>
                <a:spcPct val="100000"/>
              </a:lnSpc>
              <a:spcBef>
                <a:spcPts val="0"/>
              </a:spcBef>
              <a:spcAft>
                <a:spcPts val="0"/>
              </a:spcAft>
              <a:buSzPts val="1200"/>
              <a:buChar char="●"/>
            </a:pPr>
            <a:r>
              <a:rPr lang="en-US" sz="1200"/>
              <a:t>Yellow: The decreased quantity exceeds the negative tolerance percentage.</a:t>
            </a:r>
            <a:endParaRPr sz="1200"/>
          </a:p>
          <a:p>
            <a:pPr marL="0" lvl="0" indent="0" algn="l" rtl="0">
              <a:lnSpc>
                <a:spcPct val="100000"/>
              </a:lnSpc>
              <a:spcBef>
                <a:spcPts val="0"/>
              </a:spcBef>
              <a:spcAft>
                <a:spcPts val="0"/>
              </a:spcAft>
              <a:buSzPts val="1800"/>
              <a:buNone/>
            </a:pPr>
            <a:r>
              <a:rPr lang="en-US" sz="1200"/>
              <a:t>The system updates the shading when you change the Quantity value.</a:t>
            </a:r>
            <a:endParaRPr sz="1200"/>
          </a:p>
          <a:p>
            <a:pPr marL="0" lvl="0" indent="0" algn="l" rtl="0">
              <a:lnSpc>
                <a:spcPct val="100000"/>
              </a:lnSpc>
              <a:spcBef>
                <a:spcPts val="0"/>
              </a:spcBef>
              <a:spcAft>
                <a:spcPts val="0"/>
              </a:spcAft>
              <a:buSzPts val="1800"/>
              <a:buNone/>
            </a:pPr>
            <a:r>
              <a:rPr lang="en-US" sz="1200"/>
              <a:t>You can also update the schedule qualifier associated with this schedule bucket: Firm or Planned.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1419" name="Google Shape;1419;p160: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128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p16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26" name="Google Shape;1426;p16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You can also manually create new supplier scheduled releases if needed. To create a new release, select New. The system displays the Main, Scheduling, Detail, and Notes panels with non-editable options, except for the order, line, type, release, and status, which are editable.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the order, line, and type have correct data, the system populates the release with an identification number that is based on how you set the Generate Date Based Release option in the Supplier Schedule subpanel of Purchasing Control. Status is set to Draft initially. For a release in Draft status that has not been sent, the system sets Active End Date and Reviewed to blank. When these options are populated, but there is a previous release with the same identifying data, the system prompts you to copy the existing release information to the new release.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For other entries, use the descriptions for panels and the options they contain in the Web UI online help.</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1427" name="Google Shape;1427;p16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129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1" name="Google Shape;141;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In the Web UI Items hybrid view, navigate to the Planning panel, then select the Enforce Supplier Certification option.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a:t> Enforce Supplier Certification</a:t>
            </a:r>
            <a:endParaRPr sz="1200"/>
          </a:p>
          <a:p>
            <a:pPr marL="0" lvl="0" indent="0" algn="l" rtl="0">
              <a:lnSpc>
                <a:spcPct val="100000"/>
              </a:lnSpc>
              <a:spcBef>
                <a:spcPts val="0"/>
              </a:spcBef>
              <a:spcAft>
                <a:spcPts val="0"/>
              </a:spcAft>
              <a:buSzPts val="1800"/>
              <a:buNone/>
            </a:pPr>
            <a:r>
              <a:rPr lang="en-US" sz="1200"/>
              <a:t>Select Enforce Supplier Certification to indicate that the item can only be purchased from a certified supplier.</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142" name="Google Shape;142;p13: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6"/>
        <p:cNvGrpSpPr/>
        <p:nvPr/>
      </p:nvGrpSpPr>
      <p:grpSpPr>
        <a:xfrm>
          <a:off x="0" y="0"/>
          <a:ext cx="0" cy="0"/>
          <a:chOff x="0" y="0"/>
          <a:chExt cx="0" cy="0"/>
        </a:xfrm>
      </p:grpSpPr>
      <p:sp>
        <p:nvSpPr>
          <p:cNvPr id="1437" name="Google Shape;1437;p16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38" name="Google Shape;1438;p16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80000"/>
              </a:lnSpc>
              <a:spcBef>
                <a:spcPts val="0"/>
              </a:spcBef>
              <a:spcAft>
                <a:spcPts val="0"/>
              </a:spcAft>
              <a:buSzPts val="1000"/>
              <a:buNone/>
            </a:pPr>
            <a:r>
              <a:rPr lang="en-US" sz="1200"/>
              <a:t>You can also use the Web UI Manage Scheduled Releases Action to manage many scheduled releases at the same time.  Refer to the Web UI online help for the action for information.</a:t>
            </a:r>
            <a:endParaRPr sz="1200"/>
          </a:p>
          <a:p>
            <a:pPr marL="0" lvl="0" indent="0" algn="l" rtl="0">
              <a:lnSpc>
                <a:spcPct val="80000"/>
              </a:lnSpc>
              <a:spcBef>
                <a:spcPts val="0"/>
              </a:spcBef>
              <a:spcAft>
                <a:spcPts val="0"/>
              </a:spcAft>
              <a:buSzPts val="1000"/>
              <a:buNone/>
            </a:pPr>
            <a:endParaRPr sz="1200"/>
          </a:p>
          <a:p>
            <a:pPr marL="0" lvl="0" indent="0" algn="l" rtl="0">
              <a:lnSpc>
                <a:spcPct val="80000"/>
              </a:lnSpc>
              <a:spcBef>
                <a:spcPts val="0"/>
              </a:spcBef>
              <a:spcAft>
                <a:spcPts val="0"/>
              </a:spcAft>
              <a:buSzPts val="1000"/>
              <a:buNone/>
            </a:pPr>
            <a:r>
              <a:rPr lang="en-US" sz="1200"/>
              <a:t>In the Web UI </a:t>
            </a:r>
            <a:r>
              <a:rPr lang="en-US" sz="1200" b="1"/>
              <a:t>Supplier Schedule Releases</a:t>
            </a:r>
            <a:r>
              <a:rPr lang="en-US" sz="1200"/>
              <a:t>, select the Manage Scheduled Releases action.</a:t>
            </a:r>
            <a:endParaRPr sz="1200"/>
          </a:p>
          <a:p>
            <a:pPr marL="0" lvl="0" indent="0" algn="l" rtl="0">
              <a:lnSpc>
                <a:spcPct val="80000"/>
              </a:lnSpc>
              <a:spcBef>
                <a:spcPts val="0"/>
              </a:spcBef>
              <a:spcAft>
                <a:spcPts val="0"/>
              </a:spcAft>
              <a:buSzPts val="1000"/>
              <a:buNone/>
            </a:pPr>
            <a:endParaRPr sz="1200"/>
          </a:p>
          <a:p>
            <a:pPr marL="0" lvl="0" indent="0" algn="l" rtl="0">
              <a:lnSpc>
                <a:spcPct val="80000"/>
              </a:lnSpc>
              <a:spcBef>
                <a:spcPts val="0"/>
              </a:spcBef>
              <a:spcAft>
                <a:spcPts val="0"/>
              </a:spcAft>
              <a:buSzPts val="1000"/>
              <a:buNone/>
            </a:pPr>
            <a:r>
              <a:rPr lang="en-US" sz="1200"/>
              <a:t>Navigate to the Additional Criteria subpanel. You can enter additional filter criteria such as: </a:t>
            </a:r>
            <a:endParaRPr sz="1200"/>
          </a:p>
          <a:p>
            <a:pPr marL="0" lvl="0" indent="0" algn="l" rtl="0">
              <a:lnSpc>
                <a:spcPct val="80000"/>
              </a:lnSpc>
              <a:spcBef>
                <a:spcPts val="0"/>
              </a:spcBef>
              <a:spcAft>
                <a:spcPts val="0"/>
              </a:spcAft>
              <a:buSzPts val="1000"/>
              <a:buNone/>
            </a:pPr>
            <a:endParaRPr sz="1200"/>
          </a:p>
          <a:p>
            <a:pPr marL="0" lvl="0" indent="0" algn="l" rtl="0">
              <a:lnSpc>
                <a:spcPct val="80000"/>
              </a:lnSpc>
              <a:spcBef>
                <a:spcPts val="0"/>
              </a:spcBef>
              <a:spcAft>
                <a:spcPts val="0"/>
              </a:spcAft>
              <a:buSzPts val="1400"/>
              <a:buNone/>
            </a:pPr>
            <a:r>
              <a:rPr lang="en-US" sz="1200" b="1"/>
              <a:t>Show Exceptions Only</a:t>
            </a:r>
            <a:endParaRPr sz="1200" b="1"/>
          </a:p>
          <a:p>
            <a:pPr marL="0" lvl="0" indent="0" algn="l" rtl="0">
              <a:lnSpc>
                <a:spcPct val="80000"/>
              </a:lnSpc>
              <a:spcBef>
                <a:spcPts val="0"/>
              </a:spcBef>
              <a:spcAft>
                <a:spcPts val="0"/>
              </a:spcAft>
              <a:buSzPts val="1000"/>
              <a:buNone/>
            </a:pPr>
            <a:r>
              <a:rPr lang="en-US" sz="1200"/>
              <a:t>This option lets you work on only releases with a variance indicator or variance threshold. You can also work on releases that contain schedule buckets that are within specific variance threshold conditions.  You can set the following conditions for the variance threshold:</a:t>
            </a:r>
            <a:br>
              <a:rPr lang="en-US" sz="1200"/>
            </a:br>
            <a:endParaRPr sz="1200"/>
          </a:p>
          <a:p>
            <a:pPr marL="457200" lvl="0" indent="-304800" algn="l" rtl="0">
              <a:lnSpc>
                <a:spcPct val="80000"/>
              </a:lnSpc>
              <a:spcBef>
                <a:spcPts val="0"/>
              </a:spcBef>
              <a:spcAft>
                <a:spcPts val="0"/>
              </a:spcAft>
              <a:buSzPts val="1200"/>
              <a:buChar char="●"/>
            </a:pPr>
            <a:r>
              <a:rPr lang="en-US" sz="1200"/>
              <a:t>Less than: Enter a percentage</a:t>
            </a:r>
            <a:endParaRPr sz="1200"/>
          </a:p>
          <a:p>
            <a:pPr marL="457200" lvl="0" indent="-304800" algn="l" rtl="0">
              <a:lnSpc>
                <a:spcPct val="80000"/>
              </a:lnSpc>
              <a:spcBef>
                <a:spcPts val="0"/>
              </a:spcBef>
              <a:spcAft>
                <a:spcPts val="0"/>
              </a:spcAft>
              <a:buSzPts val="1200"/>
              <a:buChar char="●"/>
            </a:pPr>
            <a:r>
              <a:rPr lang="en-US" sz="1200"/>
              <a:t>Range: Enter minimum and maximum percentages</a:t>
            </a:r>
            <a:endParaRPr sz="1200"/>
          </a:p>
          <a:p>
            <a:pPr marL="457200" lvl="0" indent="-304800" algn="l" rtl="0">
              <a:lnSpc>
                <a:spcPct val="80000"/>
              </a:lnSpc>
              <a:spcBef>
                <a:spcPts val="0"/>
              </a:spcBef>
              <a:spcAft>
                <a:spcPts val="0"/>
              </a:spcAft>
              <a:buSzPts val="1200"/>
              <a:buChar char="●"/>
            </a:pPr>
            <a:r>
              <a:rPr lang="en-US" sz="1200"/>
              <a:t>Equals: Enter a percentage</a:t>
            </a:r>
            <a:endParaRPr sz="1200"/>
          </a:p>
          <a:p>
            <a:pPr marL="457200" lvl="0" indent="-304800" algn="l" rtl="0">
              <a:lnSpc>
                <a:spcPct val="80000"/>
              </a:lnSpc>
              <a:spcBef>
                <a:spcPts val="0"/>
              </a:spcBef>
              <a:spcAft>
                <a:spcPts val="0"/>
              </a:spcAft>
              <a:buSzPts val="1200"/>
              <a:buChar char="●"/>
            </a:pPr>
            <a:r>
              <a:rPr lang="en-US" sz="1200"/>
              <a:t>Greater or equal to: Enter a percentage</a:t>
            </a:r>
            <a:endParaRPr sz="1200"/>
          </a:p>
          <a:p>
            <a:pPr marL="457200" lvl="0" indent="-304800" algn="l" rtl="0">
              <a:lnSpc>
                <a:spcPct val="80000"/>
              </a:lnSpc>
              <a:spcBef>
                <a:spcPts val="0"/>
              </a:spcBef>
              <a:spcAft>
                <a:spcPts val="0"/>
              </a:spcAft>
              <a:buSzPts val="1200"/>
              <a:buChar char="●"/>
            </a:pPr>
            <a:r>
              <a:rPr lang="en-US" sz="1200"/>
              <a:t>Greater than: Enter a percent</a:t>
            </a:r>
            <a:endParaRPr sz="1200"/>
          </a:p>
          <a:p>
            <a:pPr marL="457200" lvl="0" indent="-304800" algn="l" rtl="0">
              <a:lnSpc>
                <a:spcPct val="80000"/>
              </a:lnSpc>
              <a:spcBef>
                <a:spcPts val="0"/>
              </a:spcBef>
              <a:spcAft>
                <a:spcPts val="0"/>
              </a:spcAft>
              <a:buSzPts val="1200"/>
              <a:buChar char="●"/>
            </a:pPr>
            <a:r>
              <a:rPr lang="en-US" sz="1200"/>
              <a:t>Is not null: The selection includes all releases whose schedules have any variance thresholds defined</a:t>
            </a:r>
            <a:endParaRPr sz="1200"/>
          </a:p>
          <a:p>
            <a:pPr marL="457200" lvl="0" indent="-304800" algn="l" rtl="0">
              <a:lnSpc>
                <a:spcPct val="80000"/>
              </a:lnSpc>
              <a:spcBef>
                <a:spcPts val="0"/>
              </a:spcBef>
              <a:spcAft>
                <a:spcPts val="0"/>
              </a:spcAft>
              <a:buSzPts val="1200"/>
              <a:buChar char="●"/>
            </a:pPr>
            <a:r>
              <a:rPr lang="en-US" sz="1200"/>
              <a:t>Less or equal to: Enter a percentage</a:t>
            </a:r>
            <a:endParaRPr sz="1200"/>
          </a:p>
          <a:p>
            <a:pPr marL="0" lvl="0" indent="0" algn="l" rtl="0">
              <a:lnSpc>
                <a:spcPct val="80000"/>
              </a:lnSpc>
              <a:spcBef>
                <a:spcPts val="0"/>
              </a:spcBef>
              <a:spcAft>
                <a:spcPts val="0"/>
              </a:spcAft>
              <a:buSzPts val="1000"/>
              <a:buNone/>
            </a:pPr>
            <a:endParaRPr sz="1200"/>
          </a:p>
          <a:p>
            <a:pPr marL="0" lvl="0" indent="0" algn="l" rtl="0">
              <a:lnSpc>
                <a:spcPct val="80000"/>
              </a:lnSpc>
              <a:spcBef>
                <a:spcPts val="0"/>
              </a:spcBef>
              <a:spcAft>
                <a:spcPts val="0"/>
              </a:spcAft>
              <a:buSzPts val="1000"/>
              <a:buNone/>
            </a:pPr>
            <a:r>
              <a:rPr lang="en-US" sz="1200"/>
              <a:t>After setting criteria, select Search at the bottom of the Additional Criteria subpanel to go on to updating data for individual lines. The system populates the grid with all the releases based on the search criteria.</a:t>
            </a:r>
            <a:endParaRPr sz="1200"/>
          </a:p>
          <a:p>
            <a:pPr marL="0" lvl="0" indent="0" algn="l" rtl="0">
              <a:lnSpc>
                <a:spcPct val="80000"/>
              </a:lnSpc>
              <a:spcBef>
                <a:spcPts val="0"/>
              </a:spcBef>
              <a:spcAft>
                <a:spcPts val="0"/>
              </a:spcAft>
              <a:buSzPts val="1000"/>
              <a:buNone/>
            </a:pPr>
            <a:endParaRPr sz="1200"/>
          </a:p>
          <a:p>
            <a:pPr marL="0" lvl="0" indent="0" algn="l" rtl="0">
              <a:lnSpc>
                <a:spcPct val="100000"/>
              </a:lnSpc>
              <a:spcBef>
                <a:spcPts val="0"/>
              </a:spcBef>
              <a:spcAft>
                <a:spcPts val="0"/>
              </a:spcAft>
              <a:buSzPts val="1400"/>
              <a:buNone/>
            </a:pPr>
            <a:endParaRPr sz="1200"/>
          </a:p>
        </p:txBody>
      </p:sp>
      <p:sp>
        <p:nvSpPr>
          <p:cNvPr id="1439" name="Google Shape;1439;p162: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130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8"/>
        <p:cNvGrpSpPr/>
        <p:nvPr/>
      </p:nvGrpSpPr>
      <p:grpSpPr>
        <a:xfrm>
          <a:off x="0" y="0"/>
          <a:ext cx="0" cy="0"/>
          <a:chOff x="0" y="0"/>
          <a:chExt cx="0" cy="0"/>
        </a:xfrm>
      </p:grpSpPr>
      <p:sp>
        <p:nvSpPr>
          <p:cNvPr id="1449" name="Google Shape;1449;p16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50" name="Google Shape;1450;p16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Another useful tool is the Web UI Supplier Schedule Comparative Extract.</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Use the report to view multiple supplier schedule releases simultaneously and analyze supplier schedule release fluctuations.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You can use the data to compare schedule releases for all items on supplier scheduled orders, including:</a:t>
            </a:r>
            <a:endParaRPr sz="1200"/>
          </a:p>
          <a:p>
            <a:pPr marL="457200" lvl="0" indent="-304800" algn="l" rtl="0">
              <a:lnSpc>
                <a:spcPct val="100000"/>
              </a:lnSpc>
              <a:spcBef>
                <a:spcPts val="0"/>
              </a:spcBef>
              <a:spcAft>
                <a:spcPts val="0"/>
              </a:spcAft>
              <a:buSzPts val="1200"/>
              <a:buChar char="●"/>
            </a:pPr>
            <a:r>
              <a:rPr lang="en-US" sz="1200"/>
              <a:t>Standard supplier schedule releases (type 4)</a:t>
            </a:r>
            <a:endParaRPr sz="1200"/>
          </a:p>
          <a:p>
            <a:pPr marL="457200" lvl="0" indent="-304800" algn="l" rtl="0">
              <a:lnSpc>
                <a:spcPct val="100000"/>
              </a:lnSpc>
              <a:spcBef>
                <a:spcPts val="0"/>
              </a:spcBef>
              <a:spcAft>
                <a:spcPts val="0"/>
              </a:spcAft>
              <a:buSzPts val="1200"/>
              <a:buChar char="●"/>
            </a:pPr>
            <a:r>
              <a:rPr lang="en-US" sz="1200"/>
              <a:t>Supplier shipping schedule releases (type 6)</a:t>
            </a:r>
            <a:endParaRPr sz="1200"/>
          </a:p>
          <a:p>
            <a:pPr marL="457200" lvl="0" indent="-304800" algn="l" rtl="0">
              <a:lnSpc>
                <a:spcPct val="100000"/>
              </a:lnSpc>
              <a:spcBef>
                <a:spcPts val="0"/>
              </a:spcBef>
              <a:spcAft>
                <a:spcPts val="0"/>
              </a:spcAft>
              <a:buSzPts val="1200"/>
              <a:buChar char="●"/>
            </a:pPr>
            <a:r>
              <a:rPr lang="en-US" sz="1200"/>
              <a:t>Supplier planning schedule releases (type 5)</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you extract supplier release information, the system compares multiple supplier schedule order releases. The system calculates the following </a:t>
            </a:r>
            <a:r>
              <a:rPr lang="en-US" sz="1200" i="1"/>
              <a:t>per date</a:t>
            </a:r>
            <a:r>
              <a:rPr lang="en-US" sz="1200"/>
              <a:t>:</a:t>
            </a:r>
            <a:br>
              <a:rPr lang="en-US" sz="1200"/>
            </a:br>
            <a:endParaRPr sz="1200"/>
          </a:p>
          <a:p>
            <a:pPr marL="457200" lvl="0" indent="-304800" algn="l" rtl="0">
              <a:lnSpc>
                <a:spcPct val="100000"/>
              </a:lnSpc>
              <a:spcBef>
                <a:spcPts val="0"/>
              </a:spcBef>
              <a:spcAft>
                <a:spcPts val="0"/>
              </a:spcAft>
              <a:buSzPts val="1200"/>
              <a:buChar char="●"/>
            </a:pPr>
            <a:r>
              <a:rPr lang="en-US" sz="1200"/>
              <a:t>Average requirement quantity (the sum of quantity per date / number of releases)</a:t>
            </a:r>
            <a:endParaRPr sz="1200"/>
          </a:p>
          <a:p>
            <a:pPr marL="457200" lvl="0" indent="-304800" algn="l" rtl="0">
              <a:lnSpc>
                <a:spcPct val="100000"/>
              </a:lnSpc>
              <a:spcBef>
                <a:spcPts val="0"/>
              </a:spcBef>
              <a:spcAft>
                <a:spcPts val="0"/>
              </a:spcAft>
              <a:buSzPts val="1200"/>
              <a:buChar char="●"/>
            </a:pPr>
            <a:r>
              <a:rPr lang="en-US" sz="1200"/>
              <a:t>Maximum and minimum requirement quantity</a:t>
            </a:r>
            <a:endParaRPr sz="1200"/>
          </a:p>
          <a:p>
            <a:pPr marL="457200" lvl="0" indent="-304800" algn="l" rtl="0">
              <a:lnSpc>
                <a:spcPct val="100000"/>
              </a:lnSpc>
              <a:spcBef>
                <a:spcPts val="0"/>
              </a:spcBef>
              <a:spcAft>
                <a:spcPts val="0"/>
              </a:spcAft>
              <a:buSzPts val="1200"/>
              <a:buChar char="●"/>
            </a:pPr>
            <a:r>
              <a:rPr lang="en-US" sz="1200"/>
              <a:t>Variance % between minimum quantity and maximum quantity (see Plan and Ship Variance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In the report, you can filter data for the following variances: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Use Contract Variances</a:t>
            </a:r>
            <a:endParaRPr sz="1200" b="1"/>
          </a:p>
          <a:p>
            <a:pPr marL="0" lvl="0" indent="0" algn="l" rtl="0">
              <a:lnSpc>
                <a:spcPct val="100000"/>
              </a:lnSpc>
              <a:spcBef>
                <a:spcPts val="0"/>
              </a:spcBef>
              <a:spcAft>
                <a:spcPts val="0"/>
              </a:spcAft>
              <a:buSzPts val="1800"/>
              <a:buNone/>
            </a:pPr>
            <a:r>
              <a:rPr lang="en-US" sz="1200"/>
              <a:t>Set this option to Yes to have the system use contract variance tolerance parameters when calculating release fluctuations. When selected, the system includes the Positive Plan Variance, Negative Plan Variance, Positive Ship Variance, and Negative Ship Variance values of supplier scheduled orders when calculating. When you run the report, the report header displays the values of the contract variance parameters, showing you which contract parameters the system used in the calculations.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you do not select this option, calculations do not consider contract variances and the contract variance information does not display in the header. When this option is not selected, the system only considers the variances you set for the Plan Schedule Variance and Ship Schedule Variance options in this panel.</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400"/>
              <a:buNone/>
            </a:pPr>
            <a:r>
              <a:rPr lang="en-US" sz="1200" b="1"/>
              <a:t>Plan Schedule Variance</a:t>
            </a:r>
            <a:endParaRPr sz="1200" b="1"/>
          </a:p>
          <a:p>
            <a:pPr marL="0" lvl="0" indent="0" algn="l" rtl="0">
              <a:lnSpc>
                <a:spcPct val="100000"/>
              </a:lnSpc>
              <a:spcBef>
                <a:spcPts val="0"/>
              </a:spcBef>
              <a:spcAft>
                <a:spcPts val="0"/>
              </a:spcAft>
              <a:buSzPts val="1800"/>
              <a:buNone/>
            </a:pPr>
            <a:r>
              <a:rPr lang="en-US" sz="1200"/>
              <a:t>The Plan Variance criterion lets the system use different thresholds for the report. Exceeding the variance % triggers the color changes of the requirement quantity for the date.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Ship Schedule Variance</a:t>
            </a:r>
            <a:endParaRPr sz="1200" b="1"/>
          </a:p>
          <a:p>
            <a:pPr marL="0" lvl="0" indent="0" algn="l" rtl="0">
              <a:lnSpc>
                <a:spcPct val="100000"/>
              </a:lnSpc>
              <a:spcBef>
                <a:spcPts val="0"/>
              </a:spcBef>
              <a:spcAft>
                <a:spcPts val="0"/>
              </a:spcAft>
              <a:buSzPts val="1800"/>
              <a:buNone/>
            </a:pPr>
            <a:r>
              <a:rPr lang="en-US" sz="1200"/>
              <a:t>Specify a Ship Variance % for the system to use different thresholds for the report. Exceeding the variance % triggers the following text color changes of the requirement quantity for the date: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Number of Ship Releases</a:t>
            </a:r>
            <a:endParaRPr sz="1200" b="1"/>
          </a:p>
          <a:p>
            <a:pPr marL="0" lvl="0" indent="0" algn="l" rtl="0">
              <a:lnSpc>
                <a:spcPct val="100000"/>
              </a:lnSpc>
              <a:spcBef>
                <a:spcPts val="0"/>
              </a:spcBef>
              <a:spcAft>
                <a:spcPts val="0"/>
              </a:spcAft>
              <a:buSzPts val="1800"/>
              <a:buNone/>
            </a:pPr>
            <a:r>
              <a:rPr lang="en-US" sz="1200"/>
              <a:t>Use this filter to select the most recent releases to compare. When you enter either specific Release IDs or Release Create dates, the data supersedes the Number of Releases criterion. Also, when you enter Release IDs or Created Dates, the system selects all releases associated with the entered criteria, regardless of the value in Number of Ship Releases.</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400"/>
              <a:buNone/>
            </a:pPr>
            <a:r>
              <a:rPr lang="en-US" sz="1200" b="1"/>
              <a:t>Number of Plan Releases</a:t>
            </a:r>
            <a:endParaRPr sz="1200" b="1"/>
          </a:p>
          <a:p>
            <a:pPr marL="0" lvl="0" indent="0" algn="l" rtl="0">
              <a:lnSpc>
                <a:spcPct val="100000"/>
              </a:lnSpc>
              <a:spcBef>
                <a:spcPts val="0"/>
              </a:spcBef>
              <a:spcAft>
                <a:spcPts val="0"/>
              </a:spcAft>
              <a:buSzPts val="1800"/>
              <a:buNone/>
            </a:pPr>
            <a:r>
              <a:rPr lang="en-US" sz="1200"/>
              <a:t>Enter the number of plan releases to determine the maximum number of releases to report, beginning with the most current plan release (based on release date) and working in descending plan release date order.</a:t>
            </a:r>
            <a:endParaRPr sz="1200"/>
          </a:p>
          <a:p>
            <a:pPr marL="0" lvl="0" indent="0" algn="l" rtl="0">
              <a:lnSpc>
                <a:spcPct val="100000"/>
              </a:lnSpc>
              <a:spcBef>
                <a:spcPts val="0"/>
              </a:spcBef>
              <a:spcAft>
                <a:spcPts val="0"/>
              </a:spcAft>
              <a:buSzPts val="1400"/>
              <a:buNone/>
            </a:pPr>
            <a:endParaRPr sz="1200"/>
          </a:p>
        </p:txBody>
      </p:sp>
      <p:sp>
        <p:nvSpPr>
          <p:cNvPr id="1451" name="Google Shape;1451;p163: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131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1"/>
        <p:cNvGrpSpPr/>
        <p:nvPr/>
      </p:nvGrpSpPr>
      <p:grpSpPr>
        <a:xfrm>
          <a:off x="0" y="0"/>
          <a:ext cx="0" cy="0"/>
          <a:chOff x="0" y="0"/>
          <a:chExt cx="0" cy="0"/>
        </a:xfrm>
      </p:grpSpPr>
      <p:sp>
        <p:nvSpPr>
          <p:cNvPr id="1462" name="Google Shape;1462;p16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63" name="Google Shape;1463;p16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To interpret colors in plan and ship schedule variance percentages in the Supplier Schedule Comparative Extract output, use the table in this slide.</a:t>
            </a:r>
            <a:endParaRPr sz="1200"/>
          </a:p>
        </p:txBody>
      </p:sp>
      <p:sp>
        <p:nvSpPr>
          <p:cNvPr id="1464" name="Google Shape;1464;p164: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132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5"/>
        <p:cNvGrpSpPr/>
        <p:nvPr/>
      </p:nvGrpSpPr>
      <p:grpSpPr>
        <a:xfrm>
          <a:off x="0" y="0"/>
          <a:ext cx="0" cy="0"/>
          <a:chOff x="0" y="0"/>
          <a:chExt cx="0" cy="0"/>
        </a:xfrm>
      </p:grpSpPr>
      <p:sp>
        <p:nvSpPr>
          <p:cNvPr id="1476" name="Google Shape;1476;p16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77" name="Google Shape;1477;p16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Another useful reporting tools in the Web UI Supplier Schedule Comparative Extract are the planning and shipping reports: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Generate Planning Reports</a:t>
            </a:r>
            <a:endParaRPr sz="1200" b="1"/>
          </a:p>
          <a:p>
            <a:pPr marL="0" lvl="0" indent="0" algn="l" rtl="0">
              <a:lnSpc>
                <a:spcPct val="100000"/>
              </a:lnSpc>
              <a:spcBef>
                <a:spcPts val="0"/>
              </a:spcBef>
              <a:spcAft>
                <a:spcPts val="0"/>
              </a:spcAft>
              <a:buSzPts val="1800"/>
              <a:buNone/>
            </a:pPr>
            <a:r>
              <a:rPr lang="en-US" sz="1200"/>
              <a:t>Select this option to generate a planning report. The planning report output for a schedule displays rolled-up daily requirements into weekly values, but displays weekly values as-is, and breaks down monthly values into weekly values.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Generate Shipping Report</a:t>
            </a:r>
            <a:endParaRPr sz="1200" b="1"/>
          </a:p>
          <a:p>
            <a:pPr marL="0" lvl="0" indent="0" algn="l" rtl="0">
              <a:lnSpc>
                <a:spcPct val="100000"/>
              </a:lnSpc>
              <a:spcBef>
                <a:spcPts val="0"/>
              </a:spcBef>
              <a:spcAft>
                <a:spcPts val="0"/>
              </a:spcAft>
              <a:buSzPts val="1800"/>
              <a:buNone/>
            </a:pPr>
            <a:r>
              <a:rPr lang="en-US" sz="1200"/>
              <a:t>Select this option to run this program in update mode and change records in the database. When not selected, the system runs this program in report-only mode without updating the database. A report prints for review with SIMULATION displayed at the top of each page.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1478" name="Google Shape;1478;p165: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133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7"/>
        <p:cNvGrpSpPr/>
        <p:nvPr/>
      </p:nvGrpSpPr>
      <p:grpSpPr>
        <a:xfrm>
          <a:off x="0" y="0"/>
          <a:ext cx="0" cy="0"/>
          <a:chOff x="0" y="0"/>
          <a:chExt cx="0" cy="0"/>
        </a:xfrm>
      </p:grpSpPr>
      <p:sp>
        <p:nvSpPr>
          <p:cNvPr id="1488" name="Google Shape;1488;p16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89" name="Google Shape;1489;p16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90" name="Google Shape;1490;p166: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134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4"/>
        <p:cNvGrpSpPr/>
        <p:nvPr/>
      </p:nvGrpSpPr>
      <p:grpSpPr>
        <a:xfrm>
          <a:off x="0" y="0"/>
          <a:ext cx="0" cy="0"/>
          <a:chOff x="0" y="0"/>
          <a:chExt cx="0" cy="0"/>
        </a:xfrm>
      </p:grpSpPr>
      <p:sp>
        <p:nvSpPr>
          <p:cNvPr id="1495" name="Google Shape;1495;g17e1836ac06_0_10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96" name="Google Shape;1496;g17e1836ac06_0_10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To learn these concepts, you will set up and manage your inventory by working with suppliers who offer material on consignment.  To do this, you will:</a:t>
            </a:r>
            <a:br>
              <a:rPr lang="en-US" sz="1200"/>
            </a:br>
            <a:endParaRPr sz="1200"/>
          </a:p>
          <a:p>
            <a:pPr marL="457200" lvl="0" indent="-304800" algn="l" rtl="0">
              <a:lnSpc>
                <a:spcPct val="100000"/>
              </a:lnSpc>
              <a:spcBef>
                <a:spcPts val="0"/>
              </a:spcBef>
              <a:spcAft>
                <a:spcPts val="0"/>
              </a:spcAft>
              <a:buSzPts val="1200"/>
              <a:buChar char="●"/>
            </a:pPr>
            <a:r>
              <a:rPr lang="en-US" sz="1200"/>
              <a:t> Access consigned inventory data</a:t>
            </a:r>
            <a:endParaRPr sz="1200"/>
          </a:p>
          <a:p>
            <a:pPr marL="457200" lvl="0" indent="-304800" algn="l" rtl="0">
              <a:lnSpc>
                <a:spcPct val="100000"/>
              </a:lnSpc>
              <a:spcBef>
                <a:spcPts val="0"/>
              </a:spcBef>
              <a:spcAft>
                <a:spcPts val="0"/>
              </a:spcAft>
              <a:buSzPts val="1200"/>
              <a:buChar char="●"/>
            </a:pPr>
            <a:r>
              <a:rPr lang="en-US" sz="1200"/>
              <a:t> Order consigned inventory</a:t>
            </a:r>
            <a:endParaRPr sz="1200"/>
          </a:p>
          <a:p>
            <a:pPr marL="457200" lvl="0" indent="-304800" algn="l" rtl="0">
              <a:lnSpc>
                <a:spcPct val="100000"/>
              </a:lnSpc>
              <a:spcBef>
                <a:spcPts val="0"/>
              </a:spcBef>
              <a:spcAft>
                <a:spcPts val="0"/>
              </a:spcAft>
              <a:buSzPts val="1200"/>
              <a:buChar char="●"/>
            </a:pPr>
            <a:r>
              <a:rPr lang="en-US" sz="1200"/>
              <a:t> Receive consigned inventory</a:t>
            </a:r>
            <a:endParaRPr sz="1200"/>
          </a:p>
          <a:p>
            <a:pPr marL="457200" lvl="0" indent="-304800" algn="l" rtl="0">
              <a:lnSpc>
                <a:spcPct val="100000"/>
              </a:lnSpc>
              <a:spcBef>
                <a:spcPts val="0"/>
              </a:spcBef>
              <a:spcAft>
                <a:spcPts val="0"/>
              </a:spcAft>
              <a:buSzPts val="1200"/>
              <a:buChar char="●"/>
            </a:pPr>
            <a:r>
              <a:rPr lang="en-US" sz="1200"/>
              <a:t> Transfer consigned inventory</a:t>
            </a:r>
            <a:endParaRPr sz="1200"/>
          </a:p>
          <a:p>
            <a:pPr marL="0" lvl="0" indent="0" algn="l" rtl="0">
              <a:lnSpc>
                <a:spcPct val="100000"/>
              </a:lnSpc>
              <a:spcBef>
                <a:spcPts val="0"/>
              </a:spcBef>
              <a:spcAft>
                <a:spcPts val="0"/>
              </a:spcAft>
              <a:buSzPts val="1400"/>
              <a:buNone/>
            </a:pPr>
            <a:endParaRPr sz="1200"/>
          </a:p>
        </p:txBody>
      </p:sp>
      <p:sp>
        <p:nvSpPr>
          <p:cNvPr id="1497" name="Google Shape;1497;g17e1836ac06_0_106: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135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1"/>
        <p:cNvGrpSpPr/>
        <p:nvPr/>
      </p:nvGrpSpPr>
      <p:grpSpPr>
        <a:xfrm>
          <a:off x="0" y="0"/>
          <a:ext cx="0" cy="0"/>
          <a:chOff x="0" y="0"/>
          <a:chExt cx="0" cy="0"/>
        </a:xfrm>
      </p:grpSpPr>
      <p:sp>
        <p:nvSpPr>
          <p:cNvPr id="1502" name="Google Shape;1502;g17e1836ac06_0_1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03" name="Google Shape;1503;g17e1836ac06_0_1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Really what it comes down to are the business objectives for supplier consignment, and this is your role as a customer.</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You want to receive material normally. You do not want to reconfigure receiving dock processes for new transactions to handle consignment receipts differently from their normal receipts.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With consignment material, you want to defer the ownership of the material. It is still the supplier’s material, and you don’t want to take ownership of the inventory.</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You want to defer your vouchering and AP activity, so that normal receipts will be vouchered on the spot, and consigned receipts will be vouchered when the material is used.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You also want to satisfy MRP requirements, so even though you do not own the material, MRP is still going to see the material to fulfill its planning and re-planning of replenishments.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You typically want to manage a set of consignment inventory accounts, so you can view the value of the consigned inventory, even though it’s not your inventory.</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Finally, you want to recognize usage as a trigger to trade. You want to create an audit trail so you can do research against usage. Also. typically, working with a number of different companies, there are multiple points of usage, because everyone treats consignment material a little bit</a:t>
            </a:r>
            <a:endParaRPr sz="1200"/>
          </a:p>
          <a:p>
            <a:pPr marL="0" lvl="0" indent="0" algn="l" rtl="0">
              <a:lnSpc>
                <a:spcPct val="100000"/>
              </a:lnSpc>
              <a:spcBef>
                <a:spcPts val="0"/>
              </a:spcBef>
              <a:spcAft>
                <a:spcPts val="0"/>
              </a:spcAft>
              <a:buSzPts val="1800"/>
              <a:buNone/>
            </a:pPr>
            <a:r>
              <a:rPr lang="en-US" sz="1200"/>
              <a:t>differently.</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1504" name="Google Shape;1504;g17e1836ac06_0_112: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136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8"/>
        <p:cNvGrpSpPr/>
        <p:nvPr/>
      </p:nvGrpSpPr>
      <p:grpSpPr>
        <a:xfrm>
          <a:off x="0" y="0"/>
          <a:ext cx="0" cy="0"/>
          <a:chOff x="0" y="0"/>
          <a:chExt cx="0" cy="0"/>
        </a:xfrm>
      </p:grpSpPr>
      <p:sp>
        <p:nvSpPr>
          <p:cNvPr id="1509" name="Google Shape;1509;g17e1836ac06_0_1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10" name="Google Shape;1510;g17e1836ac06_0_1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For supplier consignment, you are in the role of the customer.</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So, in the supply chain, you are a customer who orders material from your supplier that you will receive; however, you do not pay for it until your company has used it.  This adds a step between the receipt and vouchering process, a timing mechanism.</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To fully understand the features of Supplier Consignment Inventory, refer to the Supplier Consignment Inventory chapter of the QAD Purchasing User Guide or the QAD Consignment Demonstration Guide in the QAD Document Library.</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You will focus on the following key features of Supplier Consignment Inventory for the Purchasing Certification exam:</a:t>
            </a:r>
            <a:br>
              <a:rPr lang="en-US" sz="1200"/>
            </a:br>
            <a:endParaRPr sz="1200"/>
          </a:p>
          <a:p>
            <a:pPr marL="0" lvl="0" indent="0" algn="l" rtl="0">
              <a:lnSpc>
                <a:spcPct val="100000"/>
              </a:lnSpc>
              <a:spcBef>
                <a:spcPts val="0"/>
              </a:spcBef>
              <a:spcAft>
                <a:spcPts val="0"/>
              </a:spcAft>
              <a:buSzPts val="1800"/>
              <a:buNone/>
            </a:pPr>
            <a:r>
              <a:rPr lang="en-US" sz="1200"/>
              <a:t>• Determine at the domain level whether consigned inventory should be consumed first or only after non-consigned inventory is exhausted.</a:t>
            </a:r>
            <a:endParaRPr sz="1200"/>
          </a:p>
          <a:p>
            <a:pPr marL="0" lvl="0" indent="0" algn="l" rtl="0">
              <a:lnSpc>
                <a:spcPct val="100000"/>
              </a:lnSpc>
              <a:spcBef>
                <a:spcPts val="0"/>
              </a:spcBef>
              <a:spcAft>
                <a:spcPts val="0"/>
              </a:spcAft>
              <a:buSzPts val="1800"/>
              <a:buNone/>
            </a:pPr>
            <a:r>
              <a:rPr lang="en-US" sz="1200"/>
              <a:t>• Set up consignment defaults for the majority of your purchase orders and supplier scheduled orders and tailor defaults for individual supplier </a:t>
            </a:r>
            <a:endParaRPr sz="1200"/>
          </a:p>
          <a:p>
            <a:pPr marL="0" lvl="0" indent="0" algn="l" rtl="0">
              <a:lnSpc>
                <a:spcPct val="100000"/>
              </a:lnSpc>
              <a:spcBef>
                <a:spcPts val="0"/>
              </a:spcBef>
              <a:spcAft>
                <a:spcPts val="0"/>
              </a:spcAft>
              <a:buSzPts val="1800"/>
              <a:buNone/>
            </a:pPr>
            <a:r>
              <a:rPr lang="en-US" sz="1200"/>
              <a:t>   addresses and items. </a:t>
            </a:r>
            <a:endParaRPr sz="1200"/>
          </a:p>
          <a:p>
            <a:pPr marL="0" lvl="0" indent="0" algn="l" rtl="0">
              <a:lnSpc>
                <a:spcPct val="100000"/>
              </a:lnSpc>
              <a:spcBef>
                <a:spcPts val="0"/>
              </a:spcBef>
              <a:spcAft>
                <a:spcPts val="0"/>
              </a:spcAft>
              <a:buSzPts val="1800"/>
              <a:buNone/>
            </a:pPr>
            <a:r>
              <a:rPr lang="en-US" sz="1200"/>
              <a:t>• Indicate for selected sites and locations that inventory transfers should initiate a change in ownership.</a:t>
            </a:r>
            <a:endParaRPr sz="1200"/>
          </a:p>
          <a:p>
            <a:pPr marL="0" lvl="0" indent="0" algn="l" rtl="0">
              <a:lnSpc>
                <a:spcPct val="100000"/>
              </a:lnSpc>
              <a:spcBef>
                <a:spcPts val="0"/>
              </a:spcBef>
              <a:spcAft>
                <a:spcPts val="0"/>
              </a:spcAft>
              <a:buSzPts val="1800"/>
              <a:buNone/>
            </a:pPr>
            <a:r>
              <a:rPr lang="en-US" sz="1200"/>
              <a:t>• Create a purchase order or scheduled order with consigned items. </a:t>
            </a:r>
            <a:endParaRPr sz="1200"/>
          </a:p>
          <a:p>
            <a:pPr marL="0" lvl="0" indent="0" algn="l" rtl="0">
              <a:lnSpc>
                <a:spcPct val="100000"/>
              </a:lnSpc>
              <a:spcBef>
                <a:spcPts val="0"/>
              </a:spcBef>
              <a:spcAft>
                <a:spcPts val="0"/>
              </a:spcAft>
              <a:buSzPts val="1800"/>
              <a:buNone/>
            </a:pPr>
            <a:r>
              <a:rPr lang="en-US" sz="1200"/>
              <a:t>• Manually adjust consigned inventory if needed. </a:t>
            </a:r>
            <a:endParaRPr sz="1200"/>
          </a:p>
          <a:p>
            <a:pPr marL="0" lvl="0" indent="0" algn="l" rtl="0">
              <a:lnSpc>
                <a:spcPct val="100000"/>
              </a:lnSpc>
              <a:spcBef>
                <a:spcPts val="0"/>
              </a:spcBef>
              <a:spcAft>
                <a:spcPts val="0"/>
              </a:spcAft>
              <a:buSzPts val="1800"/>
              <a:buNone/>
            </a:pPr>
            <a:r>
              <a:rPr lang="en-US" sz="1200"/>
              <a:t>• Export EDI transmissions to inform suppliers of item usage, or create records to send manually. </a:t>
            </a:r>
            <a:endParaRPr sz="1200"/>
          </a:p>
          <a:p>
            <a:pPr marL="0" lvl="0" indent="0" algn="l" rtl="0">
              <a:lnSpc>
                <a:spcPct val="100000"/>
              </a:lnSpc>
              <a:spcBef>
                <a:spcPts val="0"/>
              </a:spcBef>
              <a:spcAft>
                <a:spcPts val="0"/>
              </a:spcAft>
              <a:buSzPts val="1800"/>
              <a:buNone/>
            </a:pPr>
            <a:r>
              <a:rPr lang="en-US" sz="1200"/>
              <a:t>• Retain visibility of consigned inventory information including its location, status, age, and order details.</a:t>
            </a:r>
            <a:endParaRPr sz="1200"/>
          </a:p>
          <a:p>
            <a:pPr marL="0" lvl="0" indent="0" algn="l" rtl="0">
              <a:lnSpc>
                <a:spcPct val="100000"/>
              </a:lnSpc>
              <a:spcBef>
                <a:spcPts val="0"/>
              </a:spcBef>
              <a:spcAft>
                <a:spcPts val="0"/>
              </a:spcAft>
              <a:buSzPts val="1800"/>
              <a:buNone/>
            </a:pPr>
            <a:r>
              <a:rPr lang="en-US" sz="1200"/>
              <a:t>• Manage and update aging dates.</a:t>
            </a:r>
            <a:endParaRPr sz="1200"/>
          </a:p>
          <a:p>
            <a:pPr marL="0" lvl="0" indent="0" algn="l" rtl="0">
              <a:lnSpc>
                <a:spcPct val="100000"/>
              </a:lnSpc>
              <a:spcBef>
                <a:spcPts val="0"/>
              </a:spcBef>
              <a:spcAft>
                <a:spcPts val="0"/>
              </a:spcAft>
              <a:buSzPts val="1800"/>
              <a:buNone/>
            </a:pPr>
            <a:r>
              <a:rPr lang="en-US" sz="1200"/>
              <a:t>• Generate reports and inquiries that sort and display details according to your needs:</a:t>
            </a:r>
            <a:endParaRPr sz="1200"/>
          </a:p>
          <a:p>
            <a:pPr marL="0" lvl="1" indent="0" algn="l" rtl="0">
              <a:lnSpc>
                <a:spcPct val="100000"/>
              </a:lnSpc>
              <a:spcBef>
                <a:spcPts val="0"/>
              </a:spcBef>
              <a:spcAft>
                <a:spcPts val="0"/>
              </a:spcAft>
              <a:buSzPts val="1800"/>
              <a:buNone/>
            </a:pPr>
            <a:r>
              <a:rPr lang="en-US" sz="1200"/>
              <a:t>• Identify unconsumed inventory that exceeds its maximum aging date. </a:t>
            </a:r>
            <a:endParaRPr sz="1200"/>
          </a:p>
          <a:p>
            <a:pPr marL="0" lvl="1" indent="0" algn="l" rtl="0">
              <a:lnSpc>
                <a:spcPct val="100000"/>
              </a:lnSpc>
              <a:spcBef>
                <a:spcPts val="0"/>
              </a:spcBef>
              <a:spcAft>
                <a:spcPts val="0"/>
              </a:spcAft>
              <a:buSzPts val="1800"/>
              <a:buNone/>
            </a:pPr>
            <a:r>
              <a:rPr lang="en-US" sz="1200"/>
              <a:t>• Compare inventory received with inventory consumed.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1511" name="Google Shape;1511;g17e1836ac06_0_118: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137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5"/>
        <p:cNvGrpSpPr/>
        <p:nvPr/>
      </p:nvGrpSpPr>
      <p:grpSpPr>
        <a:xfrm>
          <a:off x="0" y="0"/>
          <a:ext cx="0" cy="0"/>
          <a:chOff x="0" y="0"/>
          <a:chExt cx="0" cy="0"/>
        </a:xfrm>
      </p:grpSpPr>
      <p:sp>
        <p:nvSpPr>
          <p:cNvPr id="1516" name="Google Shape;1516;g17e1836ac06_0_1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17" name="Google Shape;1517;g17e1836ac06_0_1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Use this flow to understand which components require setup throughout the Consignment portion of the test.</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1. A contract is created between customer and supplier dictating the items to be purchased on consignment. The contract is either a normal PO, a blanket PO, or scheduled order that includes clauses on deferring liability. The contract can also include the maximum number of days the customer is permitted to hold the material without liability of payment. This ensures the material will be consumed in a timely manner.</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2. As the consigned material arrives it is handled via the normal receiving process and put into inventory. The consigned material is immediately nettable to MRP and available for allocations, according to the inventory status of the stock location. Cumulative receipt quantities are automatically updated for schedule orders. The consigned material is not yet available for vouchering, per the contract. Any voucher process selecting open receipts will bypass receipts of consigned material until that material has been </a:t>
            </a:r>
            <a:r>
              <a:rPr lang="en-US" sz="1200" i="1"/>
              <a:t>consumed</a:t>
            </a:r>
            <a:r>
              <a:rPr lang="en-US" sz="1200"/>
              <a:t> by the customer.</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3. Consumption of consigned material occurs when the customer has used the items. This could happen in a number of ways:</a:t>
            </a:r>
            <a:endParaRPr sz="1200"/>
          </a:p>
          <a:p>
            <a:pPr marL="0" lvl="0" indent="0" algn="l" rtl="0">
              <a:lnSpc>
                <a:spcPct val="100000"/>
              </a:lnSpc>
              <a:spcBef>
                <a:spcPts val="0"/>
              </a:spcBef>
              <a:spcAft>
                <a:spcPts val="0"/>
              </a:spcAft>
              <a:buSzPts val="1800"/>
              <a:buNone/>
            </a:pPr>
            <a:r>
              <a:rPr lang="en-US" sz="1200"/>
              <a:t>  • Issues to a production, distribution, or repetitive order</a:t>
            </a:r>
            <a:endParaRPr sz="1200"/>
          </a:p>
          <a:p>
            <a:pPr marL="0" lvl="0" indent="0" algn="l" rtl="0">
              <a:lnSpc>
                <a:spcPct val="100000"/>
              </a:lnSpc>
              <a:spcBef>
                <a:spcPts val="0"/>
              </a:spcBef>
              <a:spcAft>
                <a:spcPts val="0"/>
              </a:spcAft>
              <a:buSzPts val="1800"/>
              <a:buNone/>
            </a:pPr>
            <a:r>
              <a:rPr lang="en-US" sz="1200"/>
              <a:t>  • Unplanned issues</a:t>
            </a:r>
            <a:endParaRPr sz="1200"/>
          </a:p>
          <a:p>
            <a:pPr marL="0" lvl="0" indent="0" algn="l" rtl="0">
              <a:lnSpc>
                <a:spcPct val="100000"/>
              </a:lnSpc>
              <a:spcBef>
                <a:spcPts val="0"/>
              </a:spcBef>
              <a:spcAft>
                <a:spcPts val="0"/>
              </a:spcAft>
              <a:buSzPts val="1800"/>
              <a:buNone/>
            </a:pPr>
            <a:r>
              <a:rPr lang="en-US" sz="1200"/>
              <a:t>  • Issues to a configured item final assembly order</a:t>
            </a:r>
            <a:endParaRPr sz="1200"/>
          </a:p>
          <a:p>
            <a:pPr marL="0" lvl="0" indent="0" algn="l" rtl="0">
              <a:lnSpc>
                <a:spcPct val="100000"/>
              </a:lnSpc>
              <a:spcBef>
                <a:spcPts val="0"/>
              </a:spcBef>
              <a:spcAft>
                <a:spcPts val="0"/>
              </a:spcAft>
              <a:buSzPts val="1800"/>
              <a:buNone/>
            </a:pPr>
            <a:r>
              <a:rPr lang="en-US" sz="1200"/>
              <a:t>  • Transfers to another location or another site (optionally)</a:t>
            </a:r>
            <a:endParaRPr sz="1200"/>
          </a:p>
          <a:p>
            <a:pPr marL="0" lvl="0" indent="0" algn="l" rtl="0">
              <a:lnSpc>
                <a:spcPct val="100000"/>
              </a:lnSpc>
              <a:spcBef>
                <a:spcPts val="0"/>
              </a:spcBef>
              <a:spcAft>
                <a:spcPts val="0"/>
              </a:spcAft>
              <a:buSzPts val="1800"/>
              <a:buNone/>
            </a:pPr>
            <a:r>
              <a:rPr lang="en-US" sz="1200"/>
              <a:t>  • Shipment of pass through parts (sales order shipments or shipper confirm)</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4. Consumption activity is logged for audit purposes and for batch processing. Once the material has been consumed, the transfer of liability occurs. The receiver is now available for vouchering, but only for the amount consumed. This can be a partial amount and not always be the total amount on the receiver. The system needs to track how much of the receiver is available for vouchering. A cumulative quantity is kept to track the total material consumed on the contract.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 shown in the flow are the actions that occur once you record usage: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1. Typically, consumption is reported back to the supplier. This is the signal to the supplier to transfer the  liability of the material on their system. It also provides visibility of material usage.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2. Vouchers are created manually or via ERS, each of which will have to recognize the difference between receipts of consigned material that have been consumed and those that have not been consumed. AP either sends payments based on consumption (self-bill model) or receives  invoices from the supplier.</a:t>
            </a:r>
            <a:endParaRPr sz="1200"/>
          </a:p>
          <a:p>
            <a:pPr marL="0" lvl="0" indent="0" algn="l" rtl="0">
              <a:lnSpc>
                <a:spcPct val="100000"/>
              </a:lnSpc>
              <a:spcBef>
                <a:spcPts val="0"/>
              </a:spcBef>
              <a:spcAft>
                <a:spcPts val="0"/>
              </a:spcAft>
              <a:buSzPts val="1400"/>
              <a:buNone/>
            </a:pPr>
            <a:endParaRPr sz="1200"/>
          </a:p>
        </p:txBody>
      </p:sp>
      <p:sp>
        <p:nvSpPr>
          <p:cNvPr id="1518" name="Google Shape;1518;g17e1836ac06_0_124: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138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9"/>
        <p:cNvGrpSpPr/>
        <p:nvPr/>
      </p:nvGrpSpPr>
      <p:grpSpPr>
        <a:xfrm>
          <a:off x="0" y="0"/>
          <a:ext cx="0" cy="0"/>
          <a:chOff x="0" y="0"/>
          <a:chExt cx="0" cy="0"/>
        </a:xfrm>
      </p:grpSpPr>
      <p:sp>
        <p:nvSpPr>
          <p:cNvPr id="1530" name="Google Shape;1530;g17e1836ac06_0_13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31" name="Google Shape;1531;g17e1836ac06_0_1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The first thing to do is </a:t>
            </a:r>
            <a:r>
              <a:rPr lang="en-US" sz="1200" i="1"/>
              <a:t>determine your business processes</a:t>
            </a:r>
            <a:r>
              <a:rPr lang="en-US" sz="1200"/>
              <a:t>. Before you get into the system you should understand what your company needs you to do procedurally. These include: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a:t>  Accounting – required account codes </a:t>
            </a:r>
            <a:endParaRPr sz="1200"/>
          </a:p>
          <a:p>
            <a:pPr marL="0" lvl="0" indent="0" algn="l" rtl="0">
              <a:lnSpc>
                <a:spcPct val="100000"/>
              </a:lnSpc>
              <a:spcBef>
                <a:spcPts val="0"/>
              </a:spcBef>
              <a:spcAft>
                <a:spcPts val="0"/>
              </a:spcAft>
              <a:buSzPts val="1400"/>
              <a:buNone/>
            </a:pPr>
            <a:r>
              <a:rPr lang="en-US" sz="1200"/>
              <a:t>  Transfer ownership options, such as inventory locations settings</a:t>
            </a:r>
            <a:endParaRPr sz="1200"/>
          </a:p>
          <a:p>
            <a:pPr marL="0" lvl="0" indent="0" algn="l" rtl="0">
              <a:lnSpc>
                <a:spcPct val="100000"/>
              </a:lnSpc>
              <a:spcBef>
                <a:spcPts val="0"/>
              </a:spcBef>
              <a:spcAft>
                <a:spcPts val="0"/>
              </a:spcAft>
              <a:buSzPts val="1400"/>
              <a:buNone/>
            </a:pPr>
            <a:r>
              <a:rPr lang="en-US" sz="1200"/>
              <a:t>  Terms of the contract, such as maximum aging days and supplier default settings</a:t>
            </a:r>
            <a:endParaRPr sz="1200"/>
          </a:p>
          <a:p>
            <a:pPr marL="0" lvl="0" indent="0" algn="l" rtl="0">
              <a:lnSpc>
                <a:spcPct val="100000"/>
              </a:lnSpc>
              <a:spcBef>
                <a:spcPts val="0"/>
              </a:spcBef>
              <a:spcAft>
                <a:spcPts val="0"/>
              </a:spcAft>
              <a:buSzPts val="1400"/>
              <a:buNone/>
            </a:pPr>
            <a:endParaRPr sz="1200"/>
          </a:p>
          <a:p>
            <a:pPr marL="0" lvl="0" indent="0" algn="l" rtl="0">
              <a:lnSpc>
                <a:spcPct val="100000"/>
              </a:lnSpc>
              <a:spcBef>
                <a:spcPts val="0"/>
              </a:spcBef>
              <a:spcAft>
                <a:spcPts val="0"/>
              </a:spcAft>
              <a:buSzPts val="1800"/>
              <a:buNone/>
            </a:pPr>
            <a:r>
              <a:rPr lang="en-US" sz="1200"/>
              <a:t>Once you make these business decisions, you are ready to ensure the system is configured correctly, not just for Consignment features, but for the business decisions you made.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During and after Consignment transactions, you will be viewing transaction history to know who created transactions, account codes, and monetary values associated with them</a:t>
            </a:r>
            <a:endParaRPr sz="1200"/>
          </a:p>
          <a:p>
            <a:pPr marL="0" lvl="0" indent="0" algn="l" rtl="0">
              <a:lnSpc>
                <a:spcPct val="100000"/>
              </a:lnSpc>
              <a:spcBef>
                <a:spcPts val="0"/>
              </a:spcBef>
              <a:spcAft>
                <a:spcPts val="0"/>
              </a:spcAft>
              <a:buSzPts val="1400"/>
              <a:buNone/>
            </a:pPr>
            <a:endParaRPr sz="1200"/>
          </a:p>
          <a:p>
            <a:pPr marL="0" lvl="0" indent="0" algn="l" rtl="0">
              <a:lnSpc>
                <a:spcPct val="100000"/>
              </a:lnSpc>
              <a:spcBef>
                <a:spcPts val="0"/>
              </a:spcBef>
              <a:spcAft>
                <a:spcPts val="0"/>
              </a:spcAft>
              <a:buSzPts val="1800"/>
              <a:buNone/>
            </a:pPr>
            <a:r>
              <a:rPr lang="en-US" sz="1200" b="1"/>
              <a:t>Note: </a:t>
            </a:r>
            <a:r>
              <a:rPr lang="en-US" sz="1200"/>
              <a:t>Vouchering is part of the Supplier Consignment process, although not explicitly covered in the exam.</a:t>
            </a:r>
            <a:endParaRPr sz="1200"/>
          </a:p>
          <a:p>
            <a:pPr marL="0" lvl="0" indent="0" algn="l" rtl="0">
              <a:lnSpc>
                <a:spcPct val="100000"/>
              </a:lnSpc>
              <a:spcBef>
                <a:spcPts val="0"/>
              </a:spcBef>
              <a:spcAft>
                <a:spcPts val="0"/>
              </a:spcAft>
              <a:buSzPts val="1400"/>
              <a:buNone/>
            </a:pPr>
            <a:endParaRPr sz="1200"/>
          </a:p>
        </p:txBody>
      </p:sp>
      <p:sp>
        <p:nvSpPr>
          <p:cNvPr id="1532" name="Google Shape;1532;g17e1836ac06_0_137: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139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1" name="Google Shape;151;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You can use the Web UI Suppliers hybrid view to set up Supplier data.   In the Domain Settings, click the Details option.   When the line-level screens display, you can choose to set up data in the following tabs:</a:t>
            </a:r>
            <a:endParaRPr sz="1200"/>
          </a:p>
          <a:p>
            <a:pPr marL="457200" lvl="0" indent="-304800" algn="l" rtl="0">
              <a:lnSpc>
                <a:spcPct val="100000"/>
              </a:lnSpc>
              <a:spcBef>
                <a:spcPts val="0"/>
              </a:spcBef>
              <a:spcAft>
                <a:spcPts val="0"/>
              </a:spcAft>
              <a:buSzPts val="1200"/>
              <a:buChar char="●"/>
            </a:pPr>
            <a:r>
              <a:rPr lang="en-US" sz="1200"/>
              <a:t> Main</a:t>
            </a:r>
            <a:endParaRPr sz="1200"/>
          </a:p>
          <a:p>
            <a:pPr marL="457200" lvl="0" indent="-304800" algn="l" rtl="0">
              <a:lnSpc>
                <a:spcPct val="100000"/>
              </a:lnSpc>
              <a:spcBef>
                <a:spcPts val="0"/>
              </a:spcBef>
              <a:spcAft>
                <a:spcPts val="0"/>
              </a:spcAft>
              <a:buSzPts val="1200"/>
              <a:buChar char="●"/>
            </a:pPr>
            <a:r>
              <a:rPr lang="en-US" sz="1200"/>
              <a:t> Pricing</a:t>
            </a:r>
            <a:endParaRPr sz="1200"/>
          </a:p>
          <a:p>
            <a:pPr marL="457200" lvl="0" indent="-304800" algn="l" rtl="0">
              <a:lnSpc>
                <a:spcPct val="100000"/>
              </a:lnSpc>
              <a:spcBef>
                <a:spcPts val="0"/>
              </a:spcBef>
              <a:spcAft>
                <a:spcPts val="0"/>
              </a:spcAft>
              <a:buSzPts val="1200"/>
              <a:buChar char="●"/>
            </a:pPr>
            <a:r>
              <a:rPr lang="en-US" sz="1200"/>
              <a:t> EMT</a:t>
            </a:r>
            <a:endParaRPr sz="1200"/>
          </a:p>
          <a:p>
            <a:pPr marL="457200" lvl="0" indent="-304800" algn="l" rtl="0">
              <a:lnSpc>
                <a:spcPct val="100000"/>
              </a:lnSpc>
              <a:spcBef>
                <a:spcPts val="0"/>
              </a:spcBef>
              <a:spcAft>
                <a:spcPts val="0"/>
              </a:spcAft>
              <a:buSzPts val="1200"/>
              <a:buChar char="●"/>
            </a:pPr>
            <a:r>
              <a:rPr lang="en-US" sz="1200"/>
              <a:t> Terms</a:t>
            </a:r>
            <a:endParaRPr sz="1200"/>
          </a:p>
          <a:p>
            <a:pPr marL="457200" lvl="0" indent="-304800" algn="l" rtl="0">
              <a:lnSpc>
                <a:spcPct val="100000"/>
              </a:lnSpc>
              <a:spcBef>
                <a:spcPts val="0"/>
              </a:spcBef>
              <a:spcAft>
                <a:spcPts val="0"/>
              </a:spcAft>
              <a:buSzPts val="1200"/>
              <a:buChar char="●"/>
            </a:pPr>
            <a:r>
              <a:rPr lang="en-US" sz="1200"/>
              <a:t> Tax</a:t>
            </a:r>
            <a:endParaRPr sz="1200"/>
          </a:p>
          <a:p>
            <a:pPr marL="457200" lvl="0" indent="-304800" algn="l" rtl="0">
              <a:lnSpc>
                <a:spcPct val="100000"/>
              </a:lnSpc>
              <a:spcBef>
                <a:spcPts val="0"/>
              </a:spcBef>
              <a:spcAft>
                <a:spcPts val="0"/>
              </a:spcAft>
              <a:buSzPts val="1200"/>
              <a:buChar char="●"/>
            </a:pPr>
            <a:r>
              <a:rPr lang="en-US" sz="1200"/>
              <a:t> Accounts</a:t>
            </a:r>
            <a:endParaRPr sz="1200"/>
          </a:p>
          <a:p>
            <a:pPr marL="457200" lvl="0" indent="-304800" algn="l" rtl="0">
              <a:lnSpc>
                <a:spcPct val="100000"/>
              </a:lnSpc>
              <a:spcBef>
                <a:spcPts val="0"/>
              </a:spcBef>
              <a:spcAft>
                <a:spcPts val="0"/>
              </a:spcAft>
              <a:buSzPts val="1200"/>
              <a:buChar char="●"/>
            </a:pPr>
            <a:r>
              <a:rPr lang="en-US" sz="1200"/>
              <a:t> Supplier Certification</a:t>
            </a:r>
            <a:endParaRPr sz="1200"/>
          </a:p>
          <a:p>
            <a:pPr marL="457200" lvl="0" indent="-304800" algn="l" rtl="0">
              <a:lnSpc>
                <a:spcPct val="100000"/>
              </a:lnSpc>
              <a:spcBef>
                <a:spcPts val="0"/>
              </a:spcBef>
              <a:spcAft>
                <a:spcPts val="0"/>
              </a:spcAft>
              <a:buSzPts val="1200"/>
              <a:buChar char="●"/>
            </a:pPr>
            <a:r>
              <a:rPr lang="en-US" sz="1200"/>
              <a:t> Item Certification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Refer to the online help for Suppliers to find descriptions of each option or field within the panels. Supplier Certification and Item Certification are covered in the next slide.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152" name="Google Shape;152;p14: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6"/>
        <p:cNvGrpSpPr/>
        <p:nvPr/>
      </p:nvGrpSpPr>
      <p:grpSpPr>
        <a:xfrm>
          <a:off x="0" y="0"/>
          <a:ext cx="0" cy="0"/>
          <a:chOff x="0" y="0"/>
          <a:chExt cx="0" cy="0"/>
        </a:xfrm>
      </p:grpSpPr>
      <p:sp>
        <p:nvSpPr>
          <p:cNvPr id="1537" name="Google Shape;1537;g17e1836ac06_0_14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38" name="Google Shape;1538;g17e1836ac06_0_14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Once you determined your business process, you activate Supplier Consignment in the </a:t>
            </a:r>
            <a:r>
              <a:rPr lang="en-US" sz="1200" b="1"/>
              <a:t>Web UI </a:t>
            </a:r>
            <a:r>
              <a:rPr lang="en-US" sz="1200"/>
              <a:t>Inventory Control.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Set controls for the following:</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Use Supplier Consignment</a:t>
            </a:r>
            <a:endParaRPr sz="1200" b="1"/>
          </a:p>
          <a:p>
            <a:pPr marL="0" lvl="0" indent="0" algn="l" rtl="0">
              <a:lnSpc>
                <a:spcPct val="100000"/>
              </a:lnSpc>
              <a:spcBef>
                <a:spcPts val="0"/>
              </a:spcBef>
              <a:spcAft>
                <a:spcPts val="0"/>
              </a:spcAft>
              <a:buSzPts val="1800"/>
              <a:buNone/>
            </a:pPr>
            <a:r>
              <a:rPr lang="en-US" sz="1200"/>
              <a:t>Select the Use Supplier Consignment checkbox to activate the Supplier Consignment Inventory module and use Supplier Consignment Inventory  programs. This is the single place where you can activate domain-wide supplier consignment control settings. When the Supplier Consignment Inventory module is active, additional fields and frames display for user input during order entry in:</a:t>
            </a:r>
            <a:endParaRPr sz="1200"/>
          </a:p>
          <a:p>
            <a:pPr marL="457200" lvl="0" indent="-304800" algn="l" rtl="0">
              <a:lnSpc>
                <a:spcPct val="100000"/>
              </a:lnSpc>
              <a:spcBef>
                <a:spcPts val="0"/>
              </a:spcBef>
              <a:spcAft>
                <a:spcPts val="0"/>
              </a:spcAft>
              <a:buSzPts val="1200"/>
              <a:buChar char="●"/>
            </a:pPr>
            <a:r>
              <a:rPr lang="en-US" sz="1200"/>
              <a:t>Purchase Orders</a:t>
            </a:r>
            <a:endParaRPr sz="1200"/>
          </a:p>
          <a:p>
            <a:pPr marL="457200" lvl="0" indent="-304800" algn="l" rtl="0">
              <a:lnSpc>
                <a:spcPct val="100000"/>
              </a:lnSpc>
              <a:spcBef>
                <a:spcPts val="0"/>
              </a:spcBef>
              <a:spcAft>
                <a:spcPts val="0"/>
              </a:spcAft>
              <a:buSzPts val="1200"/>
              <a:buChar char="●"/>
            </a:pPr>
            <a:r>
              <a:rPr lang="en-US" sz="1200"/>
              <a:t>Blanket Order Maintenance</a:t>
            </a:r>
            <a:endParaRPr sz="1200"/>
          </a:p>
          <a:p>
            <a:pPr marL="457200" lvl="0" indent="-304800" algn="l" rtl="0">
              <a:lnSpc>
                <a:spcPct val="100000"/>
              </a:lnSpc>
              <a:spcBef>
                <a:spcPts val="0"/>
              </a:spcBef>
              <a:spcAft>
                <a:spcPts val="0"/>
              </a:spcAft>
              <a:buSzPts val="1200"/>
              <a:buChar char="●"/>
            </a:pPr>
            <a:r>
              <a:rPr lang="en-US" sz="1200"/>
              <a:t>Supplier Scheduled Orders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not activated, the frames and fields display for reference and cannot be updated. The Maximum Aging Days &amp; PO Cost Point fields do not appear in the above documents.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Important! </a:t>
            </a:r>
            <a:r>
              <a:rPr lang="en-US" sz="1200"/>
              <a:t>Once you have activated the consignment module, received consigned items, or performed transactions, if you deselect this setting and deactivate the module, the system displays a warning message. Unless all consigned items are consumed, the system warns you that consigned items exist and prompts you to confirm your action.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Supplier Consignment Default</a:t>
            </a:r>
            <a:endParaRPr sz="1200" b="1"/>
          </a:p>
          <a:p>
            <a:pPr marL="0" lvl="0" indent="0" algn="l" rtl="0">
              <a:lnSpc>
                <a:spcPct val="100000"/>
              </a:lnSpc>
              <a:spcBef>
                <a:spcPts val="0"/>
              </a:spcBef>
              <a:spcAft>
                <a:spcPts val="0"/>
              </a:spcAft>
              <a:buSzPts val="1800"/>
              <a:buNone/>
            </a:pPr>
            <a:r>
              <a:rPr lang="en-US" sz="1200"/>
              <a:t>Specify the default value for the Consignment field in new purchase orders, blanket orders, and supplier scheduled orders. When this option is  selected, when users create a new purchase order, a new blanket order, or a new supplier scheduled order, the Consignment field in the Main panel and on the order lines is selected by default.</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Important! </a:t>
            </a:r>
            <a:r>
              <a:rPr lang="en-US" sz="1200"/>
              <a:t>Do not select this checkbox if the majority of your orders are standard purchase orders.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Maximum Aging Days</a:t>
            </a:r>
            <a:endParaRPr sz="1200" b="1"/>
          </a:p>
          <a:p>
            <a:pPr marL="0" lvl="0" indent="0" algn="l" rtl="0">
              <a:lnSpc>
                <a:spcPct val="100000"/>
              </a:lnSpc>
              <a:spcBef>
                <a:spcPts val="0"/>
              </a:spcBef>
              <a:spcAft>
                <a:spcPts val="0"/>
              </a:spcAft>
              <a:buSzPts val="1800"/>
              <a:buNone/>
            </a:pPr>
            <a:r>
              <a:rPr lang="en-US" sz="1200"/>
              <a:t>Optionally enter the maximum number of days consigned inventory is allowed to reside at your facility. The default is 0 (zero), which indicates there is no scheduled aging deadline. The system automatically adds the number of days entered here to the receipt date in </a:t>
            </a:r>
            <a:r>
              <a:rPr lang="en-US" sz="1200" b="1"/>
              <a:t>PO Shippers -&gt;</a:t>
            </a:r>
            <a:r>
              <a:rPr lang="en-US" sz="1200"/>
              <a:t> </a:t>
            </a:r>
            <a:r>
              <a:rPr lang="en-US" sz="1200" b="1"/>
              <a:t>Confirm Action </a:t>
            </a:r>
            <a:r>
              <a:rPr lang="en-US" sz="1200"/>
              <a:t>or the Receive action in the Web UI </a:t>
            </a:r>
            <a:r>
              <a:rPr lang="en-US" sz="1200" b="1"/>
              <a:t>Purchase Orders</a:t>
            </a:r>
            <a:r>
              <a:rPr lang="en-US" sz="1200"/>
              <a:t> to determine a maximum aging date shown in aging reports and update programs.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calculated</a:t>
            </a:r>
            <a:r>
              <a:rPr lang="en-US" sz="1200">
                <a:solidFill>
                  <a:schemeClr val="dk1"/>
                </a:solidFill>
              </a:rPr>
              <a:t> Aged d</a:t>
            </a:r>
            <a:r>
              <a:rPr lang="en-US" sz="1200"/>
              <a:t>ate is used by reports to determine how long inventory has been at your facility.  You can extend the maximum aging date as many times as required using Aging Inventory Update or Aging Inventory Batch Update. An extension automatically updates each purchase order receipt independently. The value entered here defaults to records defined in Supplier/Item Controls Maintenance. If control records are not defined, it defaults to new orders created in the Web UI </a:t>
            </a:r>
            <a:r>
              <a:rPr lang="en-US" sz="1200" b="1"/>
              <a:t>Purchase Orders</a:t>
            </a:r>
            <a:r>
              <a:rPr lang="en-US" sz="1200"/>
              <a:t>, </a:t>
            </a:r>
            <a:r>
              <a:rPr lang="en-US" sz="1200" b="1">
                <a:solidFill>
                  <a:schemeClr val="dk1"/>
                </a:solidFill>
              </a:rPr>
              <a:t>Blanket Orders,</a:t>
            </a:r>
            <a:r>
              <a:rPr lang="en-US" sz="1200"/>
              <a:t> and </a:t>
            </a:r>
            <a:r>
              <a:rPr lang="en-US" sz="1200" b="1"/>
              <a:t>Supplier Scheduled Orders</a:t>
            </a:r>
            <a:r>
              <a:rPr lang="en-US" sz="1200"/>
              <a:t>.</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Use Consignment First</a:t>
            </a:r>
            <a:endParaRPr sz="1200" b="1"/>
          </a:p>
          <a:p>
            <a:pPr marL="0" lvl="0" indent="0" algn="l" rtl="0">
              <a:lnSpc>
                <a:spcPct val="100000"/>
              </a:lnSpc>
              <a:spcBef>
                <a:spcPts val="0"/>
              </a:spcBef>
              <a:spcAft>
                <a:spcPts val="0"/>
              </a:spcAft>
              <a:buSzPts val="1800"/>
              <a:buNone/>
            </a:pPr>
            <a:r>
              <a:rPr lang="en-US" sz="1200"/>
              <a:t>When Supplier Consignment is enabled, this value determines which inventory is processed first. Select the Use Consignment First check box to use consigned inventory first. Do not select this check box to use non-consigned inventory first, letting the system select inventory based on the picking  logic specified in Inventory Control. By default, this check box is not selected.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system checks this setting during various usage transactions, such as when items are issued to a manufacturing order, distribution order, or sales order. It also affects cycle count adjustments created by the Cycle Count Results action in Cycle Counts.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This field is associated with reversal functionality when Supplier Consignment is enabled. When a negative quantity is issued, if this check box is selected, the system checks for usage records. When the check box is not selected, the system only checks for owned material when processing the negative quantity issue.</a:t>
            </a:r>
            <a:endParaRPr sz="1200"/>
          </a:p>
          <a:p>
            <a:pPr marL="0" lvl="0" indent="0" algn="l" rtl="0">
              <a:lnSpc>
                <a:spcPct val="100000"/>
              </a:lnSpc>
              <a:spcBef>
                <a:spcPts val="0"/>
              </a:spcBef>
              <a:spcAft>
                <a:spcPts val="0"/>
              </a:spcAft>
              <a:buSzPts val="1400"/>
              <a:buNone/>
            </a:pPr>
            <a:endParaRPr sz="1200"/>
          </a:p>
        </p:txBody>
      </p:sp>
      <p:sp>
        <p:nvSpPr>
          <p:cNvPr id="1539" name="Google Shape;1539;g17e1836ac06_0_143: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140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0"/>
        <p:cNvGrpSpPr/>
        <p:nvPr/>
      </p:nvGrpSpPr>
      <p:grpSpPr>
        <a:xfrm>
          <a:off x="0" y="0"/>
          <a:ext cx="0" cy="0"/>
          <a:chOff x="0" y="0"/>
          <a:chExt cx="0" cy="0"/>
        </a:xfrm>
      </p:grpSpPr>
      <p:sp>
        <p:nvSpPr>
          <p:cNvPr id="1551" name="Google Shape;1551;g17e1836ac06_0_15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52" name="Google Shape;1552;g17e1836ac06_0_15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Use the Supplier Consignment Accounting panel to specify operational settings that have an impact on financial activities, such as the PO cost point.</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Transfer Ownership</a:t>
            </a:r>
            <a:endParaRPr sz="1200" b="1"/>
          </a:p>
          <a:p>
            <a:pPr marL="0" lvl="0" indent="0" algn="l" rtl="0">
              <a:lnSpc>
                <a:spcPct val="100000"/>
              </a:lnSpc>
              <a:spcBef>
                <a:spcPts val="0"/>
              </a:spcBef>
              <a:spcAft>
                <a:spcPts val="0"/>
              </a:spcAft>
              <a:buSzPts val="1800"/>
              <a:buNone/>
            </a:pPr>
            <a:r>
              <a:rPr lang="en-US" sz="1200"/>
              <a:t>Specify when the transfer of ownership (consumption) of the supplier consigned inventory is allowed by selecting an option from the drop-down. Select the Issue option to transfer the ownership of the consigned inventory when it is issued.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Purchase Order Cost Point</a:t>
            </a:r>
            <a:endParaRPr sz="1200" b="1"/>
          </a:p>
          <a:p>
            <a:pPr marL="0" lvl="0" indent="0" algn="l" rtl="0">
              <a:lnSpc>
                <a:spcPct val="100000"/>
              </a:lnSpc>
              <a:spcBef>
                <a:spcPts val="0"/>
              </a:spcBef>
              <a:spcAft>
                <a:spcPts val="0"/>
              </a:spcAft>
              <a:buSzPts val="1800"/>
              <a:buNone/>
            </a:pPr>
            <a:r>
              <a:rPr lang="en-US" sz="1200"/>
              <a:t>Specify which purchase order cost you want the system to use to calculate the purchase price variance.</a:t>
            </a:r>
            <a:endParaRPr sz="1200"/>
          </a:p>
          <a:p>
            <a:pPr marL="457200" lvl="0" indent="-304800" algn="l" rtl="0">
              <a:lnSpc>
                <a:spcPct val="100000"/>
              </a:lnSpc>
              <a:spcBef>
                <a:spcPts val="0"/>
              </a:spcBef>
              <a:spcAft>
                <a:spcPts val="0"/>
              </a:spcAft>
              <a:buSzPts val="1200"/>
              <a:buChar char="●"/>
            </a:pPr>
            <a:r>
              <a:rPr lang="en-US" sz="1200"/>
              <a:t>Usage : Use purchase order cost at time of usage.</a:t>
            </a:r>
            <a:endParaRPr sz="1200"/>
          </a:p>
          <a:p>
            <a:pPr marL="457200" lvl="0" indent="-304800" algn="l" rtl="0">
              <a:lnSpc>
                <a:spcPct val="100000"/>
              </a:lnSpc>
              <a:spcBef>
                <a:spcPts val="0"/>
              </a:spcBef>
              <a:spcAft>
                <a:spcPts val="0"/>
              </a:spcAft>
              <a:buSzPts val="1200"/>
              <a:buChar char="●"/>
            </a:pPr>
            <a:r>
              <a:rPr lang="en-US" sz="1200"/>
              <a:t>Receipt: Use purchase order cost at the time of Physical receipt.</a:t>
            </a:r>
            <a:endParaRPr sz="1200"/>
          </a:p>
          <a:p>
            <a:pPr marL="457200" lvl="0" indent="0" algn="l" rtl="0">
              <a:lnSpc>
                <a:spcPct val="100000"/>
              </a:lnSpc>
              <a:spcBef>
                <a:spcPts val="0"/>
              </a:spcBef>
              <a:spcAft>
                <a:spcPts val="0"/>
              </a:spcAft>
              <a:buNone/>
            </a:pPr>
            <a:endParaRPr sz="1200"/>
          </a:p>
          <a:p>
            <a:pPr marL="0" lvl="0" indent="0" algn="l" rtl="0">
              <a:lnSpc>
                <a:spcPct val="100000"/>
              </a:lnSpc>
              <a:spcBef>
                <a:spcPts val="0"/>
              </a:spcBef>
              <a:spcAft>
                <a:spcPts val="0"/>
              </a:spcAft>
              <a:buSzPts val="1800"/>
              <a:buNone/>
            </a:pPr>
            <a:r>
              <a:rPr lang="en-US" sz="1200"/>
              <a:t>The value defaults to Supplier &amp; Item Consignment settings. Once a consigned receipt is processed, this field cannot be updated.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Usage is specified on scheduled purchase orders, the system looks for the current price by checking the price list specified on the scheduled order. If a price list is not specified, or if a price list is not available, or if a zero price is returned, the system tries to find a supplier item price. If a supplier item price is not found, the cost on the purchase order is used. When Usage is specified on discrete purchase orders, the system always uses the cost on the purchase order.</a:t>
            </a:r>
            <a:endParaRPr sz="1200"/>
          </a:p>
        </p:txBody>
      </p:sp>
      <p:sp>
        <p:nvSpPr>
          <p:cNvPr id="1553" name="Google Shape;1553;g17e1836ac06_0_156: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141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4"/>
        <p:cNvGrpSpPr/>
        <p:nvPr/>
      </p:nvGrpSpPr>
      <p:grpSpPr>
        <a:xfrm>
          <a:off x="0" y="0"/>
          <a:ext cx="0" cy="0"/>
          <a:chOff x="0" y="0"/>
          <a:chExt cx="0" cy="0"/>
        </a:xfrm>
      </p:grpSpPr>
      <p:sp>
        <p:nvSpPr>
          <p:cNvPr id="1565" name="Google Shape;1565;g17e1836ac06_0_16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66" name="Google Shape;1566;g17e1836ac06_0_16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Once you determined your business process, you setup Supplier &amp; Item Consignment settings to provide default values in the Purchasing documents.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Supplier &amp; Item Consignment settings define specific values for suppliers or for combinations of suppliers and items. The values for Consignment Orders , Maximum Aging Days , PO Cost Point are initially defaulted from Supplier Consignment or Supplier Consignment Accounting panels in Inventory Control and can be overridden.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1567" name="Google Shape;1567;g17e1836ac06_0_169: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142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5"/>
        <p:cNvGrpSpPr/>
        <p:nvPr/>
      </p:nvGrpSpPr>
      <p:grpSpPr>
        <a:xfrm>
          <a:off x="0" y="0"/>
          <a:ext cx="0" cy="0"/>
          <a:chOff x="0" y="0"/>
          <a:chExt cx="0" cy="0"/>
        </a:xfrm>
      </p:grpSpPr>
      <p:sp>
        <p:nvSpPr>
          <p:cNvPr id="1576" name="Google Shape;1576;g17e1836ac06_0_17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77" name="Google Shape;1577;g17e1836ac06_0_17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Once you determined your business process and activate the system through Consignment controls and create some default settings for things that happen over and over again.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Accounting procedure</a:t>
            </a:r>
            <a:endParaRPr sz="1200"/>
          </a:p>
          <a:p>
            <a:pPr marL="0" lvl="0" indent="0" algn="l" rtl="0">
              <a:lnSpc>
                <a:spcPct val="100000"/>
              </a:lnSpc>
              <a:spcBef>
                <a:spcPts val="0"/>
              </a:spcBef>
              <a:spcAft>
                <a:spcPts val="0"/>
              </a:spcAft>
              <a:buSzPts val="1800"/>
              <a:buNone/>
            </a:pPr>
            <a:r>
              <a:rPr lang="en-US" sz="1200"/>
              <a:t>- Receipt</a:t>
            </a:r>
            <a:endParaRPr sz="1200"/>
          </a:p>
          <a:p>
            <a:pPr marL="0" lvl="0" indent="0" algn="l" rtl="0">
              <a:lnSpc>
                <a:spcPct val="100000"/>
              </a:lnSpc>
              <a:spcBef>
                <a:spcPts val="0"/>
              </a:spcBef>
              <a:spcAft>
                <a:spcPts val="0"/>
              </a:spcAft>
              <a:buSzPts val="1800"/>
              <a:buNone/>
            </a:pPr>
            <a:r>
              <a:rPr lang="en-US" sz="1200"/>
              <a:t>  • Debit (+) Consigned Inventory Account</a:t>
            </a:r>
            <a:endParaRPr sz="1200"/>
          </a:p>
          <a:p>
            <a:pPr marL="0" lvl="0" indent="0" algn="l" rtl="0">
              <a:lnSpc>
                <a:spcPct val="100000"/>
              </a:lnSpc>
              <a:spcBef>
                <a:spcPts val="0"/>
              </a:spcBef>
              <a:spcAft>
                <a:spcPts val="0"/>
              </a:spcAft>
              <a:buSzPts val="1800"/>
              <a:buNone/>
            </a:pPr>
            <a:r>
              <a:rPr lang="en-US" sz="1200"/>
              <a:t>  • Credit (-) Consigned Offset Account</a:t>
            </a:r>
            <a:br>
              <a:rPr lang="en-US" sz="1200"/>
            </a:br>
            <a:endParaRPr sz="1200"/>
          </a:p>
          <a:p>
            <a:pPr marL="0" lvl="0" indent="0" algn="l" rtl="0">
              <a:lnSpc>
                <a:spcPct val="100000"/>
              </a:lnSpc>
              <a:spcBef>
                <a:spcPts val="0"/>
              </a:spcBef>
              <a:spcAft>
                <a:spcPts val="0"/>
              </a:spcAft>
              <a:buSzPts val="1800"/>
              <a:buNone/>
            </a:pPr>
            <a:r>
              <a:rPr lang="en-US" sz="1200"/>
              <a:t>- Usage</a:t>
            </a:r>
            <a:endParaRPr sz="1200"/>
          </a:p>
          <a:p>
            <a:pPr marL="0" lvl="0" indent="0" algn="l" rtl="0">
              <a:lnSpc>
                <a:spcPct val="100000"/>
              </a:lnSpc>
              <a:spcBef>
                <a:spcPts val="0"/>
              </a:spcBef>
              <a:spcAft>
                <a:spcPts val="0"/>
              </a:spcAft>
              <a:buSzPts val="1800"/>
              <a:buNone/>
            </a:pPr>
            <a:r>
              <a:rPr lang="en-US" sz="1200"/>
              <a:t>  • Debit (+) Consigned Offset Account</a:t>
            </a:r>
            <a:endParaRPr sz="1200"/>
          </a:p>
          <a:p>
            <a:pPr marL="0" lvl="0" indent="0" algn="l" rtl="0">
              <a:lnSpc>
                <a:spcPct val="100000"/>
              </a:lnSpc>
              <a:spcBef>
                <a:spcPts val="0"/>
              </a:spcBef>
              <a:spcAft>
                <a:spcPts val="0"/>
              </a:spcAft>
              <a:buSzPts val="1800"/>
              <a:buNone/>
            </a:pPr>
            <a:r>
              <a:rPr lang="en-US" sz="1200"/>
              <a:t>  • Credit (-) Consigned Inventory Account</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You have to decide upon accounting options first.  Decide if you will:</a:t>
            </a:r>
            <a:endParaRPr sz="1200"/>
          </a:p>
          <a:p>
            <a:pPr marL="0" lvl="0" indent="0" algn="l" rtl="0">
              <a:lnSpc>
                <a:spcPct val="100000"/>
              </a:lnSpc>
              <a:spcBef>
                <a:spcPts val="0"/>
              </a:spcBef>
              <a:spcAft>
                <a:spcPts val="0"/>
              </a:spcAft>
              <a:buSzPts val="1800"/>
              <a:buNone/>
            </a:pPr>
            <a:endParaRPr sz="1200"/>
          </a:p>
          <a:p>
            <a:pPr marL="457200" lvl="0" indent="-304800" algn="l" rtl="0">
              <a:lnSpc>
                <a:spcPct val="100000"/>
              </a:lnSpc>
              <a:spcBef>
                <a:spcPts val="0"/>
              </a:spcBef>
              <a:spcAft>
                <a:spcPts val="0"/>
              </a:spcAft>
              <a:buSzPts val="1200"/>
              <a:buChar char="●"/>
            </a:pPr>
            <a:r>
              <a:rPr lang="en-US" sz="1200"/>
              <a:t> Include consignment within inventory</a:t>
            </a:r>
            <a:endParaRPr sz="1200"/>
          </a:p>
          <a:p>
            <a:pPr marL="457200" lvl="0" indent="-304800" algn="l" rtl="0">
              <a:lnSpc>
                <a:spcPct val="100000"/>
              </a:lnSpc>
              <a:spcBef>
                <a:spcPts val="0"/>
              </a:spcBef>
              <a:spcAft>
                <a:spcPts val="0"/>
              </a:spcAft>
              <a:buSzPts val="1200"/>
              <a:buChar char="●"/>
            </a:pPr>
            <a:r>
              <a:rPr lang="en-US" sz="1200"/>
              <a:t> Define consignment within total assets, but not inventory</a:t>
            </a:r>
            <a:endParaRPr sz="1200"/>
          </a:p>
          <a:p>
            <a:pPr marL="457200" lvl="0" indent="-304800" algn="l" rtl="0">
              <a:lnSpc>
                <a:spcPct val="100000"/>
              </a:lnSpc>
              <a:spcBef>
                <a:spcPts val="0"/>
              </a:spcBef>
              <a:spcAft>
                <a:spcPts val="0"/>
              </a:spcAft>
              <a:buSzPts val="1200"/>
              <a:buChar char="●"/>
            </a:pPr>
            <a:r>
              <a:rPr lang="en-US" sz="1200"/>
              <a:t> Define offset within liabilities</a:t>
            </a:r>
            <a:endParaRPr sz="1200"/>
          </a:p>
          <a:p>
            <a:pPr marL="0" lvl="0" indent="0" algn="l" rtl="0">
              <a:lnSpc>
                <a:spcPct val="100000"/>
              </a:lnSpc>
              <a:spcBef>
                <a:spcPts val="0"/>
              </a:spcBef>
              <a:spcAft>
                <a:spcPts val="0"/>
              </a:spcAft>
              <a:buSzPts val="1400"/>
              <a:buNone/>
            </a:pPr>
            <a:endParaRPr sz="1200"/>
          </a:p>
          <a:p>
            <a:pPr marL="0" lvl="0" indent="0" algn="l" rtl="0">
              <a:lnSpc>
                <a:spcPct val="100000"/>
              </a:lnSpc>
              <a:spcBef>
                <a:spcPts val="0"/>
              </a:spcBef>
              <a:spcAft>
                <a:spcPts val="0"/>
              </a:spcAft>
              <a:buSzPts val="1400"/>
              <a:buNone/>
            </a:pPr>
            <a:endParaRPr sz="1200"/>
          </a:p>
        </p:txBody>
      </p:sp>
      <p:sp>
        <p:nvSpPr>
          <p:cNvPr id="1578" name="Google Shape;1578;g17e1836ac06_0_179: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143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4"/>
        <p:cNvGrpSpPr/>
        <p:nvPr/>
      </p:nvGrpSpPr>
      <p:grpSpPr>
        <a:xfrm>
          <a:off x="0" y="0"/>
          <a:ext cx="0" cy="0"/>
          <a:chOff x="0" y="0"/>
          <a:chExt cx="0" cy="0"/>
        </a:xfrm>
      </p:grpSpPr>
      <p:sp>
        <p:nvSpPr>
          <p:cNvPr id="1585" name="Google Shape;1585;g17e1836ac06_0_18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86" name="Google Shape;1586;g17e1836ac06_0_18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In the Web UI Base Control, select the Domain Accounts tab, navigate to the Consignment Accounts panel.</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For supplier consignment, ensure that accounts exist for:</a:t>
            </a:r>
            <a:endParaRPr sz="1200"/>
          </a:p>
          <a:p>
            <a:pPr marL="0" lvl="0" indent="0" algn="l" rtl="0">
              <a:lnSpc>
                <a:spcPct val="100000"/>
              </a:lnSpc>
              <a:spcBef>
                <a:spcPts val="0"/>
              </a:spcBef>
              <a:spcAft>
                <a:spcPts val="0"/>
              </a:spcAft>
              <a:buSzPts val="1800"/>
              <a:buNone/>
            </a:pPr>
            <a:endParaRPr sz="1200"/>
          </a:p>
          <a:p>
            <a:pPr marL="457200" lvl="0" indent="-304800" algn="l" rtl="0">
              <a:lnSpc>
                <a:spcPct val="100000"/>
              </a:lnSpc>
              <a:spcBef>
                <a:spcPts val="0"/>
              </a:spcBef>
              <a:spcAft>
                <a:spcPts val="0"/>
              </a:spcAft>
              <a:buSzPts val="1200"/>
              <a:buChar char="●"/>
            </a:pPr>
            <a:r>
              <a:rPr lang="en-US" sz="1200"/>
              <a:t>PO Consigned Inventory Acct</a:t>
            </a:r>
            <a:endParaRPr sz="1200"/>
          </a:p>
          <a:p>
            <a:pPr marL="457200" lvl="0" indent="0" algn="l" rtl="0">
              <a:lnSpc>
                <a:spcPct val="100000"/>
              </a:lnSpc>
              <a:spcBef>
                <a:spcPts val="0"/>
              </a:spcBef>
              <a:spcAft>
                <a:spcPts val="0"/>
              </a:spcAft>
              <a:buNone/>
            </a:pPr>
            <a:r>
              <a:rPr lang="en-US" sz="1200"/>
              <a:t>Enter the GL account, sub-account, and cost center codes used to track consigned inventory that has been received into inventory.</a:t>
            </a:r>
            <a:endParaRPr sz="1200"/>
          </a:p>
          <a:p>
            <a:pPr marL="457200" lvl="0" indent="0" algn="l" rtl="0">
              <a:lnSpc>
                <a:spcPct val="100000"/>
              </a:lnSpc>
              <a:spcBef>
                <a:spcPts val="0"/>
              </a:spcBef>
              <a:spcAft>
                <a:spcPts val="0"/>
              </a:spcAft>
              <a:buNone/>
            </a:pPr>
            <a:r>
              <a:rPr lang="en-US" sz="1200"/>
              <a:t/>
            </a:r>
            <a:br>
              <a:rPr lang="en-US" sz="1200"/>
            </a:br>
            <a:endParaRPr sz="1200"/>
          </a:p>
          <a:p>
            <a:pPr marL="457200" lvl="0" indent="-304800" algn="l" rtl="0">
              <a:lnSpc>
                <a:spcPct val="100000"/>
              </a:lnSpc>
              <a:spcBef>
                <a:spcPts val="0"/>
              </a:spcBef>
              <a:spcAft>
                <a:spcPts val="0"/>
              </a:spcAft>
              <a:buSzPts val="1200"/>
              <a:buChar char="●"/>
            </a:pPr>
            <a:r>
              <a:rPr lang="en-US" sz="1200"/>
              <a:t>PO Consigned Offset Acct. </a:t>
            </a:r>
            <a:endParaRPr sz="1200"/>
          </a:p>
          <a:p>
            <a:pPr marL="457200" lvl="0" indent="0" algn="l" rtl="0">
              <a:lnSpc>
                <a:spcPct val="100000"/>
              </a:lnSpc>
              <a:spcBef>
                <a:spcPts val="0"/>
              </a:spcBef>
              <a:spcAft>
                <a:spcPts val="0"/>
              </a:spcAft>
              <a:buNone/>
            </a:pPr>
            <a:r>
              <a:rPr lang="en-US" sz="1200"/>
              <a:t>Enter the GL account, sub-account, and cost center codes used to track deferred payable amounts for consigned receipts. </a:t>
            </a:r>
            <a:endParaRPr sz="1200"/>
          </a:p>
        </p:txBody>
      </p:sp>
      <p:sp>
        <p:nvSpPr>
          <p:cNvPr id="1587" name="Google Shape;1587;g17e1836ac06_0_187: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144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8"/>
        <p:cNvGrpSpPr/>
        <p:nvPr/>
      </p:nvGrpSpPr>
      <p:grpSpPr>
        <a:xfrm>
          <a:off x="0" y="0"/>
          <a:ext cx="0" cy="0"/>
          <a:chOff x="0" y="0"/>
          <a:chExt cx="0" cy="0"/>
        </a:xfrm>
      </p:grpSpPr>
      <p:sp>
        <p:nvSpPr>
          <p:cNvPr id="1599" name="Google Shape;1599;g17e1836ac06_0_20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00" name="Google Shape;1600;g17e1836ac06_0_20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In the Web UI </a:t>
            </a:r>
            <a:r>
              <a:rPr lang="en-US" sz="1200" b="1"/>
              <a:t>Product Lines</a:t>
            </a:r>
            <a:r>
              <a:rPr lang="en-US" sz="1200"/>
              <a:t>, select the Consignment Accounts panel to tailor consignment accounts for items that belong to a particular product line. If you do not define specific product line accounts, the system uses the default GL accounts from</a:t>
            </a:r>
            <a:r>
              <a:rPr lang="en-US" sz="1200" b="1">
                <a:solidFill>
                  <a:schemeClr val="dk1"/>
                </a:solidFill>
              </a:rPr>
              <a:t> Domain Accounts in Base Control</a:t>
            </a:r>
            <a:r>
              <a:rPr lang="en-US" sz="1200">
                <a:solidFill>
                  <a:schemeClr val="dk1"/>
                </a:solidFill>
              </a:rPr>
              <a:t>.</a:t>
            </a:r>
            <a:r>
              <a:rPr lang="en-US" sz="1200"/>
              <a:t>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1601" name="Google Shape;1601;g17e1836ac06_0_200: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145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0"/>
        <p:cNvGrpSpPr/>
        <p:nvPr/>
      </p:nvGrpSpPr>
      <p:grpSpPr>
        <a:xfrm>
          <a:off x="0" y="0"/>
          <a:ext cx="0" cy="0"/>
          <a:chOff x="0" y="0"/>
          <a:chExt cx="0" cy="0"/>
        </a:xfrm>
      </p:grpSpPr>
      <p:sp>
        <p:nvSpPr>
          <p:cNvPr id="1611" name="Google Shape;1611;g17e1836ac06_0_2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12" name="Google Shape;1612;g17e1836ac06_0_2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In the Web UI </a:t>
            </a:r>
            <a:r>
              <a:rPr lang="en-US" sz="1200" b="1"/>
              <a:t>Product Lines</a:t>
            </a:r>
            <a:r>
              <a:rPr lang="en-US" sz="1200"/>
              <a:t>, select the Consignment Accounts panel to tailor consignment accounts for items that belong to a particular product line. If you do not define specific product line accounts, the system uses the default GL accounts from</a:t>
            </a:r>
            <a:r>
              <a:rPr lang="en-US" sz="1200" b="1">
                <a:solidFill>
                  <a:schemeClr val="dk1"/>
                </a:solidFill>
              </a:rPr>
              <a:t> Domain Accounts in Base Control</a:t>
            </a:r>
            <a:r>
              <a:rPr lang="en-US" sz="1200">
                <a:solidFill>
                  <a:schemeClr val="dk1"/>
                </a:solidFill>
              </a:rPr>
              <a:t>.</a:t>
            </a:r>
            <a:r>
              <a:rPr lang="en-US" sz="1200"/>
              <a:t>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1613" name="Google Shape;1613;g17e1836ac06_0_21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146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2"/>
        <p:cNvGrpSpPr/>
        <p:nvPr/>
      </p:nvGrpSpPr>
      <p:grpSpPr>
        <a:xfrm>
          <a:off x="0" y="0"/>
          <a:ext cx="0" cy="0"/>
          <a:chOff x="0" y="0"/>
          <a:chExt cx="0" cy="0"/>
        </a:xfrm>
      </p:grpSpPr>
      <p:sp>
        <p:nvSpPr>
          <p:cNvPr id="1623" name="Google Shape;1623;g17eadac7f3e_1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24" name="Google Shape;1624;g17eadac7f3e_1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Set Up purchasing detail accounts in </a:t>
            </a:r>
            <a:r>
              <a:rPr lang="en-US" sz="1200" b="1"/>
              <a:t>Purchasing Accounts</a:t>
            </a:r>
            <a:r>
              <a:rPr lang="en-US" sz="1200"/>
              <a:t>.  Purchasing detail accounts default from </a:t>
            </a:r>
            <a:r>
              <a:rPr lang="en-US" sz="1200" b="1"/>
              <a:t>Product Lines</a:t>
            </a:r>
            <a:r>
              <a:rPr lang="en-US" sz="1200"/>
              <a:t>. Often, these are used to associate cost centers with different sites and supplier locations.</a:t>
            </a:r>
            <a:endParaRPr sz="1200"/>
          </a:p>
        </p:txBody>
      </p:sp>
      <p:sp>
        <p:nvSpPr>
          <p:cNvPr id="1625" name="Google Shape;1625;g17eadac7f3e_1_0: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147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1"/>
        <p:cNvGrpSpPr/>
        <p:nvPr/>
      </p:nvGrpSpPr>
      <p:grpSpPr>
        <a:xfrm>
          <a:off x="0" y="0"/>
          <a:ext cx="0" cy="0"/>
          <a:chOff x="0" y="0"/>
          <a:chExt cx="0" cy="0"/>
        </a:xfrm>
      </p:grpSpPr>
      <p:sp>
        <p:nvSpPr>
          <p:cNvPr id="1632" name="Google Shape;1632;g17eadac7f3e_1_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33" name="Google Shape;1633;g17eadac7f3e_1_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When the Supplier Consignment Inventory module is active, you can use the Transfer Ownership field in the Web UI Locations hybrid view to indicate how consigned inventory should be managed when it is transferred to a specific site.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For detailed information on how Transfer Ownership comes into play during transactions, such as transfers, refer to </a:t>
            </a:r>
            <a:r>
              <a:rPr lang="en-US" sz="1200" i="1"/>
              <a:t>the QAD Consignment Inventory Demonstration Guide </a:t>
            </a:r>
            <a:r>
              <a:rPr lang="en-US" sz="1200"/>
              <a:t>in the QAD Documentation Library.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Important! </a:t>
            </a:r>
            <a:r>
              <a:rPr lang="en-US" sz="1200"/>
              <a:t>When receiving inventory through a PO receipt into an initial location, the Transfer Ownership field is not considered. In this case, the system does not record usage, and only a CN-RCT is generated even when Transfer Ownership is Yes. Only location transfers check this setting and generate usage transactions if appropriate.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Transfer of ownership occurs automatically when consigned inventory is issued to work orders, sales orders, or final assembly orders and when unplanned issues occur. Ownership transfer is optional only during inventory transfers and receipts.</a:t>
            </a:r>
            <a:endParaRPr sz="1200"/>
          </a:p>
        </p:txBody>
      </p:sp>
      <p:sp>
        <p:nvSpPr>
          <p:cNvPr id="1634" name="Google Shape;1634;g17eadac7f3e_1_8: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148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8"/>
        <p:cNvGrpSpPr/>
        <p:nvPr/>
      </p:nvGrpSpPr>
      <p:grpSpPr>
        <a:xfrm>
          <a:off x="0" y="0"/>
          <a:ext cx="0" cy="0"/>
          <a:chOff x="0" y="0"/>
          <a:chExt cx="0" cy="0"/>
        </a:xfrm>
      </p:grpSpPr>
      <p:sp>
        <p:nvSpPr>
          <p:cNvPr id="1649" name="Google Shape;1649;g17eadac7f3e_1_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50" name="Google Shape;1650;g17eadac7f3e_1_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51" name="Google Shape;1651;g17eadac7f3e_1_24: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149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9" name="Google Shape;159;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To set up supplier-level enforcement settings, go to Details in Domain Settings, Supplier Certification panel, then click Details.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the supplier’s certification status is Approved or Conditional, the Supplier is Approved. In this case, the supplier is eligible for all purchasing activities. You can also select the Enforce Item Certification option to enforce  item certification. When you do, only approved, specific items are included in the Item Certification Subpanel for purchase from the approved supplier.</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the item’s certification status is Approved or Conditional, the Item is Approved. In this case, the item is eligible for all purchasing activities for the certified supplier. Note that, when you have added an item to a supplier’s list, that supplier cannot provide items that are </a:t>
            </a:r>
            <a:r>
              <a:rPr lang="en-US" sz="1200" i="1"/>
              <a:t>not</a:t>
            </a:r>
            <a:r>
              <a:rPr lang="en-US" sz="1200"/>
              <a:t> on the list.</a:t>
            </a:r>
            <a:endParaRPr sz="1200"/>
          </a:p>
        </p:txBody>
      </p:sp>
      <p:sp>
        <p:nvSpPr>
          <p:cNvPr id="160" name="Google Shape;160;p15: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8"/>
        <p:cNvGrpSpPr/>
        <p:nvPr/>
      </p:nvGrpSpPr>
      <p:grpSpPr>
        <a:xfrm>
          <a:off x="0" y="0"/>
          <a:ext cx="0" cy="0"/>
          <a:chOff x="0" y="0"/>
          <a:chExt cx="0" cy="0"/>
        </a:xfrm>
      </p:grpSpPr>
      <p:sp>
        <p:nvSpPr>
          <p:cNvPr id="1679" name="Google Shape;1679;g17eadac7f3e_1_5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80" name="Google Shape;1680;g17eadac7f3e_1_5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To create an order, use the Web UI </a:t>
            </a:r>
            <a:r>
              <a:rPr lang="en-US" sz="1200" b="1"/>
              <a:t>Purchase Orders</a:t>
            </a:r>
            <a:r>
              <a:rPr lang="en-US" sz="1200"/>
              <a:t> hybrid view:</a:t>
            </a:r>
            <a:endParaRPr sz="1200"/>
          </a:p>
          <a:p>
            <a:pPr marL="152400" lvl="0" indent="0" algn="l" rtl="0">
              <a:lnSpc>
                <a:spcPct val="115000"/>
              </a:lnSpc>
              <a:spcBef>
                <a:spcPts val="0"/>
              </a:spcBef>
              <a:spcAft>
                <a:spcPts val="0"/>
              </a:spcAft>
              <a:buSzPts val="1200"/>
              <a:buFont typeface="Arial" panose="020B0604020202020204" pitchFamily="34" charset="0"/>
              <a:buNone/>
            </a:pPr>
            <a:endParaRPr lang="en-US" sz="1200"/>
          </a:p>
          <a:p>
            <a:pPr marL="152400" lvl="0" indent="0" algn="l" rtl="0">
              <a:lnSpc>
                <a:spcPct val="115000"/>
              </a:lnSpc>
              <a:spcBef>
                <a:spcPts val="0"/>
              </a:spcBef>
              <a:spcAft>
                <a:spcPts val="0"/>
              </a:spcAft>
              <a:buSzPts val="1200"/>
              <a:buFont typeface="Arial" panose="020B0604020202020204" pitchFamily="34" charset="0"/>
              <a:buNone/>
            </a:pPr>
            <a:r>
              <a:rPr lang="en-US" sz="1200" smtClean="0"/>
              <a:t> </a:t>
            </a:r>
          </a:p>
          <a:p>
            <a:pPr marL="323850" lvl="0" indent="-171450" algn="l" rtl="0">
              <a:lnSpc>
                <a:spcPct val="115000"/>
              </a:lnSpc>
              <a:spcBef>
                <a:spcPts val="0"/>
              </a:spcBef>
              <a:spcAft>
                <a:spcPts val="0"/>
              </a:spcAft>
              <a:buSzPts val="1200"/>
              <a:buFont typeface="Arial" panose="020B0604020202020204" pitchFamily="34" charset="0"/>
              <a:buChar char="•"/>
            </a:pPr>
            <a:r>
              <a:rPr lang="en-US" sz="1200" smtClean="0"/>
              <a:t>Enter </a:t>
            </a:r>
            <a:r>
              <a:rPr lang="en-US" sz="1200"/>
              <a:t>the supplier with the consigned material to order. </a:t>
            </a:r>
            <a:endParaRPr lang="en-US" sz="1200"/>
          </a:p>
          <a:p>
            <a:pPr marL="323850" lvl="0" indent="-171450" algn="l" rtl="0">
              <a:lnSpc>
                <a:spcPct val="115000"/>
              </a:lnSpc>
              <a:spcBef>
                <a:spcPts val="0"/>
              </a:spcBef>
              <a:spcAft>
                <a:spcPts val="0"/>
              </a:spcAft>
              <a:buSzPts val="1200"/>
              <a:buFont typeface="Arial" panose="020B0604020202020204" pitchFamily="34" charset="0"/>
              <a:buChar char="•"/>
            </a:pPr>
            <a:r>
              <a:rPr lang="en-US" sz="1200" smtClean="0"/>
              <a:t>Enter </a:t>
            </a:r>
            <a:r>
              <a:rPr lang="en-US" sz="1200"/>
              <a:t>the ship-to location you set up to store consigned inventory. </a:t>
            </a:r>
            <a:endParaRPr lang="en-US" sz="1200" smtClean="0"/>
          </a:p>
          <a:p>
            <a:pPr marL="457200" lvl="0" indent="0" algn="l" rtl="0">
              <a:lnSpc>
                <a:spcPct val="115000"/>
              </a:lnSpc>
              <a:spcBef>
                <a:spcPts val="600"/>
              </a:spcBef>
              <a:spcAft>
                <a:spcPts val="0"/>
              </a:spcAft>
              <a:buFont typeface="Arial" panose="020B0604020202020204" pitchFamily="34" charset="0"/>
              <a:buNone/>
            </a:pPr>
            <a:r>
              <a:rPr lang="en-US" sz="1200" smtClean="0"/>
              <a:t>(</a:t>
            </a:r>
            <a:r>
              <a:rPr lang="en-US" sz="1200"/>
              <a:t>See the slide on Consignment | Configuration | Inventory Locations in this TG</a:t>
            </a:r>
            <a:r>
              <a:rPr lang="en-US" sz="1200" smtClean="0"/>
              <a:t>.)</a:t>
            </a:r>
          </a:p>
          <a:p>
            <a:pPr marL="457200" lvl="0" indent="0" algn="l" rtl="0">
              <a:lnSpc>
                <a:spcPct val="115000"/>
              </a:lnSpc>
              <a:spcBef>
                <a:spcPts val="600"/>
              </a:spcBef>
              <a:spcAft>
                <a:spcPts val="0"/>
              </a:spcAft>
              <a:buFont typeface="Arial" panose="020B0604020202020204" pitchFamily="34" charset="0"/>
              <a:buNone/>
            </a:pPr>
            <a:endParaRPr lang="en-US" sz="1200" smtClean="0"/>
          </a:p>
          <a:p>
            <a:pPr marL="323850" marR="0" lvl="0" indent="-171450" algn="l" defTabSz="914400" rtl="0" eaLnBrk="1" fontAlgn="auto" latinLnBrk="0" hangingPunct="1">
              <a:lnSpc>
                <a:spcPct val="115000"/>
              </a:lnSpc>
              <a:spcBef>
                <a:spcPts val="0"/>
              </a:spcBef>
              <a:spcAft>
                <a:spcPts val="0"/>
              </a:spcAft>
              <a:buClr>
                <a:srgbClr val="000000"/>
              </a:buClr>
              <a:buSzPts val="1200"/>
              <a:buFont typeface="Arial" panose="020B0604020202020204" pitchFamily="34" charset="0"/>
              <a:buChar char="•"/>
              <a:tabLst/>
              <a:defRPr/>
            </a:pPr>
            <a:r>
              <a:rPr lang="en-US" sz="1200" smtClean="0"/>
              <a:t>Create a new order line. Once the new line is entered, select the line-level option for Line Order Options.</a:t>
            </a:r>
          </a:p>
          <a:p>
            <a:pPr marL="323850" lvl="0" indent="-171450" algn="l" rtl="0">
              <a:lnSpc>
                <a:spcPct val="115000"/>
              </a:lnSpc>
              <a:spcBef>
                <a:spcPts val="0"/>
              </a:spcBef>
              <a:spcAft>
                <a:spcPts val="0"/>
              </a:spcAft>
              <a:buSzPts val="1200"/>
              <a:buFont typeface="Arial" panose="020B0604020202020204" pitchFamily="34" charset="0"/>
              <a:buChar char="•"/>
            </a:pPr>
            <a:r>
              <a:rPr lang="en-US" sz="1200" smtClean="0"/>
              <a:t>Select </a:t>
            </a:r>
            <a:r>
              <a:rPr lang="en-US" sz="1200"/>
              <a:t>Consignment.</a:t>
            </a:r>
            <a:endParaRPr sz="1200"/>
          </a:p>
          <a:p>
            <a:pPr marL="323850" lvl="0" indent="-171450" algn="l" rtl="0">
              <a:lnSpc>
                <a:spcPct val="115000"/>
              </a:lnSpc>
              <a:spcBef>
                <a:spcPts val="0"/>
              </a:spcBef>
              <a:spcAft>
                <a:spcPts val="0"/>
              </a:spcAft>
              <a:buSzPts val="1200"/>
              <a:buFont typeface="Arial" panose="020B0604020202020204" pitchFamily="34" charset="0"/>
              <a:buChar char="•"/>
            </a:pPr>
            <a:r>
              <a:rPr lang="en-US" sz="1200"/>
              <a:t>Scroll down to the Receiving panel for Consignment.  Set new order line defaults for the Maximum Aging days and PO Cost Point, or accept the defaults.</a:t>
            </a:r>
            <a:endParaRPr sz="1200"/>
          </a:p>
          <a:p>
            <a:pPr marL="0" lvl="0" indent="0" algn="l" rtl="0">
              <a:lnSpc>
                <a:spcPct val="100000"/>
              </a:lnSpc>
              <a:spcBef>
                <a:spcPts val="600"/>
              </a:spcBef>
              <a:spcAft>
                <a:spcPts val="0"/>
              </a:spcAft>
              <a:buSzPts val="1400"/>
              <a:buNone/>
            </a:pPr>
            <a:endParaRPr sz="1200"/>
          </a:p>
        </p:txBody>
      </p:sp>
      <p:sp>
        <p:nvSpPr>
          <p:cNvPr id="1681" name="Google Shape;1681;g17eadac7f3e_1_53: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150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4"/>
        <p:cNvGrpSpPr/>
        <p:nvPr/>
      </p:nvGrpSpPr>
      <p:grpSpPr>
        <a:xfrm>
          <a:off x="0" y="0"/>
          <a:ext cx="0" cy="0"/>
          <a:chOff x="0" y="0"/>
          <a:chExt cx="0" cy="0"/>
        </a:xfrm>
      </p:grpSpPr>
      <p:sp>
        <p:nvSpPr>
          <p:cNvPr id="1695" name="Google Shape;1695;g17eadac7f3e_1_6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96" name="Google Shape;1696;g17eadac7f3e_1_6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There is no special procedure for receiving consignment inventory, so, receipt is the same as for any other PO receipt.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You store consigned items in a special consignment location. You require a consigned inventory location because you do not own the inventory.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In the Web UI Purchase Orders hybrid view, select the PO for the consigned supplier or item you ordered.  Select the Receive Order action.</a:t>
            </a:r>
            <a:endParaRPr sz="1200"/>
          </a:p>
          <a:p>
            <a:pPr marL="0" lvl="0" indent="0" algn="l" rtl="0">
              <a:lnSpc>
                <a:spcPct val="100000"/>
              </a:lnSpc>
              <a:spcBef>
                <a:spcPts val="0"/>
              </a:spcBef>
              <a:spcAft>
                <a:spcPts val="0"/>
              </a:spcAft>
              <a:buSzPts val="1400"/>
              <a:buNone/>
            </a:pPr>
            <a:endParaRPr sz="1200"/>
          </a:p>
        </p:txBody>
      </p:sp>
      <p:sp>
        <p:nvSpPr>
          <p:cNvPr id="1697" name="Google Shape;1697;g17eadac7f3e_1_68: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151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4"/>
        <p:cNvGrpSpPr/>
        <p:nvPr/>
      </p:nvGrpSpPr>
      <p:grpSpPr>
        <a:xfrm>
          <a:off x="0" y="0"/>
          <a:ext cx="0" cy="0"/>
          <a:chOff x="0" y="0"/>
          <a:chExt cx="0" cy="0"/>
        </a:xfrm>
      </p:grpSpPr>
      <p:sp>
        <p:nvSpPr>
          <p:cNvPr id="1705" name="Google Shape;1705;g17eadac7f3e_1_7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06" name="Google Shape;1706;g17eadac7f3e_1_7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Receive the order line as normal, ensuring that the material is received into the correct inventory location.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Refer to the Web UI online help for the Receive Order action  for purchase orders for options in the Action screen.</a:t>
            </a:r>
            <a:endParaRPr sz="1200"/>
          </a:p>
        </p:txBody>
      </p:sp>
      <p:sp>
        <p:nvSpPr>
          <p:cNvPr id="1707" name="Google Shape;1707;g17eadac7f3e_1_77: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152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3"/>
        <p:cNvGrpSpPr/>
        <p:nvPr/>
      </p:nvGrpSpPr>
      <p:grpSpPr>
        <a:xfrm>
          <a:off x="0" y="0"/>
          <a:ext cx="0" cy="0"/>
          <a:chOff x="0" y="0"/>
          <a:chExt cx="0" cy="0"/>
        </a:xfrm>
      </p:grpSpPr>
      <p:sp>
        <p:nvSpPr>
          <p:cNvPr id="1714" name="Google Shape;1714;g17eadac7f3e_1_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15" name="Google Shape;1715;g17eadac7f3e_1_8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Every inventory transaction, including receipts, creates a record in inventory transaction history.</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For supplier consignment inventory transaction types, the transaction type code identifies the function used to initiate the inventory change.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Use the Web UI Inventory Transactions view to find consignment receipt transactions.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1716" name="Google Shape;1716;g17eadac7f3e_1_85: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153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7"/>
        <p:cNvGrpSpPr/>
        <p:nvPr/>
      </p:nvGrpSpPr>
      <p:grpSpPr>
        <a:xfrm>
          <a:off x="0" y="0"/>
          <a:ext cx="0" cy="0"/>
          <a:chOff x="0" y="0"/>
          <a:chExt cx="0" cy="0"/>
        </a:xfrm>
      </p:grpSpPr>
      <p:sp>
        <p:nvSpPr>
          <p:cNvPr id="1728" name="Google Shape;1728;g17eadac7f3e_1_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29" name="Google Shape;1729;g17eadac7f3e_1_9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Another useful view for consignment transactions is the Web UI Supplier Consignment Detail.</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In the view, you can scroll to the right to see transaction numbers and other receipt information.</a:t>
            </a:r>
            <a:endParaRPr sz="1200"/>
          </a:p>
        </p:txBody>
      </p:sp>
      <p:sp>
        <p:nvSpPr>
          <p:cNvPr id="1730" name="Google Shape;1730;g17eadac7f3e_1_98: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154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7"/>
        <p:cNvGrpSpPr/>
        <p:nvPr/>
      </p:nvGrpSpPr>
      <p:grpSpPr>
        <a:xfrm>
          <a:off x="0" y="0"/>
          <a:ext cx="0" cy="0"/>
          <a:chOff x="0" y="0"/>
          <a:chExt cx="0" cy="0"/>
        </a:xfrm>
      </p:grpSpPr>
      <p:sp>
        <p:nvSpPr>
          <p:cNvPr id="1738" name="Google Shape;1738;g17eadac7f3e_1_10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39" name="Google Shape;1739;g17eadac7f3e_1_10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Use the Web UI Transfer Action in the Inventory Detail hybrid browse: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a:t> Set criteria to find the materials in the From location.</a:t>
            </a:r>
            <a:endParaRPr sz="1200"/>
          </a:p>
          <a:p>
            <a:pPr marL="0" lvl="0" indent="0" algn="l" rtl="0">
              <a:lnSpc>
                <a:spcPct val="100000"/>
              </a:lnSpc>
              <a:spcBef>
                <a:spcPts val="0"/>
              </a:spcBef>
              <a:spcAft>
                <a:spcPts val="0"/>
              </a:spcAft>
              <a:buSzPts val="1400"/>
              <a:buNone/>
            </a:pPr>
            <a:r>
              <a:rPr lang="en-US" sz="1200"/>
              <a:t> Select the Transfer action.</a:t>
            </a:r>
            <a:endParaRPr sz="1200"/>
          </a:p>
          <a:p>
            <a:pPr marL="0" lvl="0" indent="0" algn="l" rtl="0">
              <a:lnSpc>
                <a:spcPct val="100000"/>
              </a:lnSpc>
              <a:spcBef>
                <a:spcPts val="0"/>
              </a:spcBef>
              <a:spcAft>
                <a:spcPts val="0"/>
              </a:spcAft>
              <a:buSzPts val="1400"/>
              <a:buNone/>
            </a:pPr>
            <a:endParaRPr sz="1200"/>
          </a:p>
        </p:txBody>
      </p:sp>
      <p:sp>
        <p:nvSpPr>
          <p:cNvPr id="1740" name="Google Shape;1740;g17eadac7f3e_1_107: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155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3"/>
        <p:cNvGrpSpPr/>
        <p:nvPr/>
      </p:nvGrpSpPr>
      <p:grpSpPr>
        <a:xfrm>
          <a:off x="0" y="0"/>
          <a:ext cx="0" cy="0"/>
          <a:chOff x="0" y="0"/>
          <a:chExt cx="0" cy="0"/>
        </a:xfrm>
      </p:grpSpPr>
      <p:sp>
        <p:nvSpPr>
          <p:cNvPr id="1754" name="Google Shape;1754;g17eadac7f3e_1_1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55" name="Google Shape;1755;g17eadac7f3e_1_1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Use the Web UI Inventory Detail Transfer Action screen, complete the options for the item, quantity, from location and to location.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Inventory can be consumed at various points in the manufacturing process, initiating the transfer of ownership.  This also includes the transfer of materials to a location that is defined as initiating an ownership transfer, either an inventory transfer or issue to a distribution order.</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For inventory transfers (ISS-TR), transfer of ownership depends on the value of the Transfer Ownership field associated with the receiving location (see the When this is Yes, usage transactions occur.</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Other types of issues always transfer ownership. These include ISS-SO, ISS-WO, ISS-FAS, ISS-UNP.</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you notify the supplier that inventory has been used (consumed), the transfer of ownership is completed.</a:t>
            </a:r>
            <a:endParaRPr sz="1200"/>
          </a:p>
        </p:txBody>
      </p:sp>
      <p:sp>
        <p:nvSpPr>
          <p:cNvPr id="1756" name="Google Shape;1756;g17eadac7f3e_1_122: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156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2"/>
        <p:cNvGrpSpPr/>
        <p:nvPr/>
      </p:nvGrpSpPr>
      <p:grpSpPr>
        <a:xfrm>
          <a:off x="0" y="0"/>
          <a:ext cx="0" cy="0"/>
          <a:chOff x="0" y="0"/>
          <a:chExt cx="0" cy="0"/>
        </a:xfrm>
      </p:grpSpPr>
      <p:sp>
        <p:nvSpPr>
          <p:cNvPr id="1763" name="Google Shape;1763;g17eadac7f3e_1_1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64" name="Google Shape;1764;g17eadac7f3e_1_1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Use the Web UI Inventory Transactions view to find consignment usage transactions.</a:t>
            </a:r>
            <a:endParaRPr sz="1200"/>
          </a:p>
          <a:p>
            <a:pPr marL="0" lvl="0" indent="0" algn="l" rtl="0">
              <a:lnSpc>
                <a:spcPct val="100000"/>
              </a:lnSpc>
              <a:spcBef>
                <a:spcPts val="0"/>
              </a:spcBef>
              <a:spcAft>
                <a:spcPts val="0"/>
              </a:spcAft>
              <a:buSzPts val="1400"/>
              <a:buNone/>
            </a:pPr>
            <a:endParaRPr sz="1200"/>
          </a:p>
        </p:txBody>
      </p:sp>
      <p:sp>
        <p:nvSpPr>
          <p:cNvPr id="1765" name="Google Shape;1765;g17eadac7f3e_1_130: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157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5"/>
        <p:cNvGrpSpPr/>
        <p:nvPr/>
      </p:nvGrpSpPr>
      <p:grpSpPr>
        <a:xfrm>
          <a:off x="0" y="0"/>
          <a:ext cx="0" cy="0"/>
          <a:chOff x="0" y="0"/>
          <a:chExt cx="0" cy="0"/>
        </a:xfrm>
      </p:grpSpPr>
      <p:sp>
        <p:nvSpPr>
          <p:cNvPr id="1776" name="Google Shape;1776;g17eadac7f3e_1_1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77" name="Google Shape;1777;g17eadac7f3e_1_14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Another useful view for consignment usage transactions is the Web UI Supplier Consignment Usages.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1778" name="Google Shape;1778;g17eadac7f3e_1_142: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158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4"/>
        <p:cNvGrpSpPr/>
        <p:nvPr/>
      </p:nvGrpSpPr>
      <p:grpSpPr>
        <a:xfrm>
          <a:off x="0" y="0"/>
          <a:ext cx="0" cy="0"/>
          <a:chOff x="0" y="0"/>
          <a:chExt cx="0" cy="0"/>
        </a:xfrm>
      </p:grpSpPr>
      <p:sp>
        <p:nvSpPr>
          <p:cNvPr id="1785" name="Google Shape;1785;g17eadac7f3e_1_15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86" name="Google Shape;1786;g17eadac7f3e_1_15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Use the search function in the Web UI to find other useful consignment-related reports.</a:t>
            </a:r>
            <a:endParaRPr sz="1200"/>
          </a:p>
        </p:txBody>
      </p:sp>
      <p:sp>
        <p:nvSpPr>
          <p:cNvPr id="1787" name="Google Shape;1787;g17eadac7f3e_1_150: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159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7" name="Google Shape;167;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Follow this flo</a:t>
            </a:r>
            <a:r>
              <a:rPr lang="en-US" sz="1200">
                <a:solidFill>
                  <a:schemeClr val="dk1"/>
                </a:solidFill>
              </a:rPr>
              <a:t>w and first set a supplier as not approved; then, view the effect while trying to enter a PO.</a:t>
            </a:r>
            <a:endParaRPr sz="1200">
              <a:solidFill>
                <a:schemeClr val="dk1"/>
              </a:solidFill>
            </a:endParaRPr>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Validation</a:t>
            </a:r>
            <a:endParaRPr sz="1200"/>
          </a:p>
          <a:p>
            <a:pPr marL="0" lvl="0" indent="0" algn="l" rtl="0">
              <a:lnSpc>
                <a:spcPct val="100000"/>
              </a:lnSpc>
              <a:spcBef>
                <a:spcPts val="0"/>
              </a:spcBef>
              <a:spcAft>
                <a:spcPts val="0"/>
              </a:spcAft>
              <a:buSzPts val="1800"/>
              <a:buNone/>
            </a:pPr>
            <a:r>
              <a:rPr lang="en-US" sz="1200"/>
              <a:t>QAD validates the use of certified suppliers and items in the following screens.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A </a:t>
            </a:r>
            <a:r>
              <a:rPr lang="en-US" sz="1200" i="1"/>
              <a:t>hard error </a:t>
            </a:r>
            <a:r>
              <a:rPr lang="en-US" sz="1200"/>
              <a:t>occurs in the following: </a:t>
            </a:r>
            <a:endParaRPr sz="1200"/>
          </a:p>
          <a:p>
            <a:pPr marL="457200" lvl="0" indent="-304800" algn="l" rtl="0">
              <a:lnSpc>
                <a:spcPct val="100000"/>
              </a:lnSpc>
              <a:spcBef>
                <a:spcPts val="0"/>
              </a:spcBef>
              <a:spcAft>
                <a:spcPts val="0"/>
              </a:spcAft>
              <a:buSzPts val="1200"/>
              <a:buChar char="●"/>
            </a:pPr>
            <a:r>
              <a:rPr lang="en-US" sz="1200"/>
              <a:t>Requisitions</a:t>
            </a:r>
            <a:endParaRPr sz="1200"/>
          </a:p>
          <a:p>
            <a:pPr marL="457200" lvl="0" indent="-304800" algn="l" rtl="0">
              <a:lnSpc>
                <a:spcPct val="100000"/>
              </a:lnSpc>
              <a:spcBef>
                <a:spcPts val="0"/>
              </a:spcBef>
              <a:spcAft>
                <a:spcPts val="0"/>
              </a:spcAft>
              <a:buSzPts val="1200"/>
              <a:buChar char="●"/>
            </a:pPr>
            <a:r>
              <a:rPr lang="en-US" sz="1200"/>
              <a:t>PO Build From Requisition</a:t>
            </a:r>
            <a:endParaRPr sz="1200"/>
          </a:p>
          <a:p>
            <a:pPr marL="457200" lvl="0" indent="-304800" algn="l" rtl="0">
              <a:lnSpc>
                <a:spcPct val="100000"/>
              </a:lnSpc>
              <a:spcBef>
                <a:spcPts val="0"/>
              </a:spcBef>
              <a:spcAft>
                <a:spcPts val="0"/>
              </a:spcAft>
              <a:buSzPts val="1200"/>
              <a:buChar char="●"/>
            </a:pPr>
            <a:r>
              <a:rPr lang="en-US" sz="1200"/>
              <a:t>Purchase Order Maintenance</a:t>
            </a:r>
            <a:endParaRPr sz="1200"/>
          </a:p>
          <a:p>
            <a:pPr marL="457200" lvl="0" indent="-304800" algn="l" rtl="0">
              <a:lnSpc>
                <a:spcPct val="100000"/>
              </a:lnSpc>
              <a:spcBef>
                <a:spcPts val="0"/>
              </a:spcBef>
              <a:spcAft>
                <a:spcPts val="0"/>
              </a:spcAft>
              <a:buSzPts val="1200"/>
              <a:buChar char="●"/>
            </a:pPr>
            <a:r>
              <a:rPr lang="en-US" sz="1200"/>
              <a:t>PO Shipper Maintenance</a:t>
            </a:r>
            <a:endParaRPr sz="1200"/>
          </a:p>
          <a:p>
            <a:pPr marL="457200" lvl="0" indent="-304800" algn="l" rtl="0">
              <a:lnSpc>
                <a:spcPct val="100000"/>
              </a:lnSpc>
              <a:spcBef>
                <a:spcPts val="0"/>
              </a:spcBef>
              <a:spcAft>
                <a:spcPts val="0"/>
              </a:spcAft>
              <a:buSzPts val="1200"/>
              <a:buChar char="●"/>
            </a:pPr>
            <a:r>
              <a:rPr lang="en-US" sz="1200"/>
              <a:t>Blanket Order Release To PO</a:t>
            </a:r>
            <a:endParaRPr sz="1200"/>
          </a:p>
          <a:p>
            <a:pPr marL="457200" lvl="0" indent="-304800" algn="l" rtl="0">
              <a:lnSpc>
                <a:spcPct val="100000"/>
              </a:lnSpc>
              <a:spcBef>
                <a:spcPts val="0"/>
              </a:spcBef>
              <a:spcAft>
                <a:spcPts val="0"/>
              </a:spcAft>
              <a:buSzPts val="1200"/>
              <a:buChar char="●"/>
            </a:pPr>
            <a:r>
              <a:rPr lang="en-US" sz="1200"/>
              <a:t>Scheduled Order Maintenance</a:t>
            </a:r>
            <a:endParaRPr sz="1200"/>
          </a:p>
          <a:p>
            <a:pPr marL="0" lvl="0" indent="0" algn="l" rtl="0">
              <a:lnSpc>
                <a:spcPct val="100000"/>
              </a:lnSpc>
              <a:spcBef>
                <a:spcPts val="0"/>
              </a:spcBef>
              <a:spcAft>
                <a:spcPts val="0"/>
              </a:spcAft>
              <a:buSzPts val="1400"/>
              <a:buNone/>
            </a:pPr>
            <a:endParaRPr sz="1200"/>
          </a:p>
          <a:p>
            <a:pPr marL="0" lvl="0" indent="0" algn="l" rtl="0">
              <a:lnSpc>
                <a:spcPct val="100000"/>
              </a:lnSpc>
              <a:spcBef>
                <a:spcPts val="0"/>
              </a:spcBef>
              <a:spcAft>
                <a:spcPts val="0"/>
              </a:spcAft>
              <a:buSzPts val="1800"/>
              <a:buNone/>
            </a:pPr>
            <a:r>
              <a:rPr lang="en-US" sz="1200"/>
              <a:t>A </a:t>
            </a:r>
            <a:r>
              <a:rPr lang="en-US" sz="1200" i="1"/>
              <a:t>warning </a:t>
            </a:r>
            <a:r>
              <a:rPr lang="en-US" sz="1200"/>
              <a:t>displays in the following:</a:t>
            </a:r>
            <a:endParaRPr sz="1200"/>
          </a:p>
          <a:p>
            <a:pPr marL="457200" lvl="0" indent="-304800" algn="l" rtl="0">
              <a:lnSpc>
                <a:spcPct val="100000"/>
              </a:lnSpc>
              <a:spcBef>
                <a:spcPts val="0"/>
              </a:spcBef>
              <a:spcAft>
                <a:spcPts val="0"/>
              </a:spcAft>
              <a:buSzPts val="1200"/>
              <a:buChar char="●"/>
            </a:pPr>
            <a:r>
              <a:rPr lang="en-US" sz="1200"/>
              <a:t>Purchase Order Receipts</a:t>
            </a:r>
            <a:endParaRPr sz="1200"/>
          </a:p>
          <a:p>
            <a:pPr marL="457200" lvl="0" indent="-304800" algn="l" rtl="0">
              <a:lnSpc>
                <a:spcPct val="100000"/>
              </a:lnSpc>
              <a:spcBef>
                <a:spcPts val="0"/>
              </a:spcBef>
              <a:spcAft>
                <a:spcPts val="0"/>
              </a:spcAft>
              <a:buSzPts val="1200"/>
              <a:buChar char="●"/>
            </a:pPr>
            <a:r>
              <a:rPr lang="en-US" sz="1200"/>
              <a:t>Blanket Order Maintenance</a:t>
            </a:r>
            <a:endParaRPr sz="1200"/>
          </a:p>
          <a:p>
            <a:pPr marL="457200" lvl="0" indent="-304800" algn="l" rtl="0">
              <a:lnSpc>
                <a:spcPct val="100000"/>
              </a:lnSpc>
              <a:spcBef>
                <a:spcPts val="0"/>
              </a:spcBef>
              <a:spcAft>
                <a:spcPts val="0"/>
              </a:spcAft>
              <a:buSzPts val="1200"/>
              <a:buChar char="●"/>
            </a:pPr>
            <a:r>
              <a:rPr lang="en-US" sz="1200"/>
              <a:t>PO Fiscal Receiving</a:t>
            </a:r>
            <a:endParaRPr sz="1200"/>
          </a:p>
          <a:p>
            <a:pPr marL="457200" lvl="0" indent="-304800" algn="l" rtl="0">
              <a:lnSpc>
                <a:spcPct val="100000"/>
              </a:lnSpc>
              <a:spcBef>
                <a:spcPts val="0"/>
              </a:spcBef>
              <a:spcAft>
                <a:spcPts val="0"/>
              </a:spcAft>
              <a:buSzPts val="1200"/>
              <a:buChar char="●"/>
            </a:pPr>
            <a:r>
              <a:rPr lang="en-US" sz="1200"/>
              <a:t>PO Shipper Receipt</a:t>
            </a:r>
            <a:endParaRPr sz="1200"/>
          </a:p>
          <a:p>
            <a:pPr marL="457200" lvl="0" indent="-304800" algn="l" rtl="0">
              <a:lnSpc>
                <a:spcPct val="100000"/>
              </a:lnSpc>
              <a:spcBef>
                <a:spcPts val="0"/>
              </a:spcBef>
              <a:spcAft>
                <a:spcPts val="0"/>
              </a:spcAft>
              <a:buSzPts val="1200"/>
              <a:buChar char="●"/>
            </a:pPr>
            <a:r>
              <a:rPr lang="en-US" sz="1200"/>
              <a:t>RTS Maintenance</a:t>
            </a:r>
            <a:endParaRPr sz="1200"/>
          </a:p>
          <a:p>
            <a:pPr marL="0" lvl="0" indent="0" algn="l" rtl="0">
              <a:lnSpc>
                <a:spcPct val="100000"/>
              </a:lnSpc>
              <a:spcBef>
                <a:spcPts val="0"/>
              </a:spcBef>
              <a:spcAft>
                <a:spcPts val="0"/>
              </a:spcAft>
              <a:buSzPts val="1400"/>
              <a:buNone/>
            </a:pPr>
            <a:endParaRPr sz="1200"/>
          </a:p>
          <a:p>
            <a:pPr marL="0" lvl="0" indent="0" algn="l" rtl="0">
              <a:lnSpc>
                <a:spcPct val="100000"/>
              </a:lnSpc>
              <a:spcBef>
                <a:spcPts val="0"/>
              </a:spcBef>
              <a:spcAft>
                <a:spcPts val="0"/>
              </a:spcAft>
              <a:buSzPts val="1800"/>
              <a:buNone/>
            </a:pPr>
            <a:r>
              <a:rPr lang="en-US" sz="1200"/>
              <a:t>Note: These restrictions work in both Adaptive ERP and .NET EE.</a:t>
            </a:r>
            <a:endParaRPr sz="1200"/>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400"/>
              <a:buNone/>
            </a:pPr>
            <a:endParaRPr sz="1200">
              <a:solidFill>
                <a:srgbClr val="FFC000"/>
              </a:solidFill>
            </a:endParaRPr>
          </a:p>
        </p:txBody>
      </p:sp>
      <p:sp>
        <p:nvSpPr>
          <p:cNvPr id="168" name="Google Shape;168;p16: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3"/>
        <p:cNvGrpSpPr/>
        <p:nvPr/>
      </p:nvGrpSpPr>
      <p:grpSpPr>
        <a:xfrm>
          <a:off x="0" y="0"/>
          <a:ext cx="0" cy="0"/>
          <a:chOff x="0" y="0"/>
          <a:chExt cx="0" cy="0"/>
        </a:xfrm>
      </p:grpSpPr>
      <p:sp>
        <p:nvSpPr>
          <p:cNvPr id="1794" name="Google Shape;1794;g17eadac7f3e_1_15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95" name="Google Shape;1795;g17eadac7f3e_1_15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endParaRPr/>
          </a:p>
          <a:p>
            <a:pPr marL="0" lvl="0" indent="0" algn="l" rtl="0">
              <a:lnSpc>
                <a:spcPct val="100000"/>
              </a:lnSpc>
              <a:spcBef>
                <a:spcPts val="0"/>
              </a:spcBef>
              <a:spcAft>
                <a:spcPts val="0"/>
              </a:spcAft>
              <a:buSzPts val="1800"/>
              <a:buNone/>
            </a:pPr>
            <a:r>
              <a:rPr lang="en-US"/>
              <a:t> </a:t>
            </a:r>
            <a:endParaRPr/>
          </a:p>
        </p:txBody>
      </p:sp>
      <p:sp>
        <p:nvSpPr>
          <p:cNvPr id="1796" name="Google Shape;1796;g17eadac7f3e_1_158: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160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0"/>
        <p:cNvGrpSpPr/>
        <p:nvPr/>
      </p:nvGrpSpPr>
      <p:grpSpPr>
        <a:xfrm>
          <a:off x="0" y="0"/>
          <a:ext cx="0" cy="0"/>
          <a:chOff x="0" y="0"/>
          <a:chExt cx="0" cy="0"/>
        </a:xfrm>
      </p:grpSpPr>
      <p:sp>
        <p:nvSpPr>
          <p:cNvPr id="1801" name="Google Shape;1801;p7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02" name="Google Shape;1802;p7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03" name="Google Shape;1803;p72: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161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7"/>
        <p:cNvGrpSpPr/>
        <p:nvPr/>
      </p:nvGrpSpPr>
      <p:grpSpPr>
        <a:xfrm>
          <a:off x="0" y="0"/>
          <a:ext cx="0" cy="0"/>
          <a:chOff x="0" y="0"/>
          <a:chExt cx="0" cy="0"/>
        </a:xfrm>
      </p:grpSpPr>
      <p:sp>
        <p:nvSpPr>
          <p:cNvPr id="1808" name="Google Shape;1808;p7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09" name="Google Shape;1809;p7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3"/>
        <p:cNvGrpSpPr/>
        <p:nvPr/>
      </p:nvGrpSpPr>
      <p:grpSpPr>
        <a:xfrm>
          <a:off x="0" y="0"/>
          <a:ext cx="0" cy="0"/>
          <a:chOff x="0" y="0"/>
          <a:chExt cx="0" cy="0"/>
        </a:xfrm>
      </p:grpSpPr>
      <p:sp>
        <p:nvSpPr>
          <p:cNvPr id="1814" name="Google Shape;1814;p7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15" name="Google Shape;1815;p7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endParaRPr/>
          </a:p>
        </p:txBody>
      </p:sp>
      <p:sp>
        <p:nvSpPr>
          <p:cNvPr id="1816" name="Google Shape;1816;p79:notes"/>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163</a:t>
            </a:fld>
            <a:endParaRPr/>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0"/>
        <p:cNvGrpSpPr/>
        <p:nvPr/>
      </p:nvGrpSpPr>
      <p:grpSpPr>
        <a:xfrm>
          <a:off x="0" y="0"/>
          <a:ext cx="0" cy="0"/>
          <a:chOff x="0" y="0"/>
          <a:chExt cx="0" cy="0"/>
        </a:xfrm>
      </p:grpSpPr>
      <p:sp>
        <p:nvSpPr>
          <p:cNvPr id="1821" name="Google Shape;1821;p18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22" name="Google Shape;1822;p18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endParaRPr/>
          </a:p>
        </p:txBody>
      </p:sp>
      <p:sp>
        <p:nvSpPr>
          <p:cNvPr id="1823" name="Google Shape;1823;p189:notes"/>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164</a:t>
            </a:fld>
            <a:endParaRPr/>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7"/>
        <p:cNvGrpSpPr/>
        <p:nvPr/>
      </p:nvGrpSpPr>
      <p:grpSpPr>
        <a:xfrm>
          <a:off x="0" y="0"/>
          <a:ext cx="0" cy="0"/>
          <a:chOff x="0" y="0"/>
          <a:chExt cx="0" cy="0"/>
        </a:xfrm>
      </p:grpSpPr>
      <p:sp>
        <p:nvSpPr>
          <p:cNvPr id="1828" name="Google Shape;1828;p19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29" name="Google Shape;1829;p19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endParaRPr/>
          </a:p>
        </p:txBody>
      </p:sp>
      <p:sp>
        <p:nvSpPr>
          <p:cNvPr id="1830" name="Google Shape;1830;p190:notes"/>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165</a:t>
            </a:fld>
            <a:endParaRPr/>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4"/>
        <p:cNvGrpSpPr/>
        <p:nvPr/>
      </p:nvGrpSpPr>
      <p:grpSpPr>
        <a:xfrm>
          <a:off x="0" y="0"/>
          <a:ext cx="0" cy="0"/>
          <a:chOff x="0" y="0"/>
          <a:chExt cx="0" cy="0"/>
        </a:xfrm>
      </p:grpSpPr>
      <p:sp>
        <p:nvSpPr>
          <p:cNvPr id="1835" name="Google Shape;1835;p19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36" name="Google Shape;1836;p19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Use </a:t>
            </a:r>
            <a:r>
              <a:rPr lang="en-US" sz="1200" b="1" i="0" u="none" strike="noStrike" cap="none">
                <a:solidFill>
                  <a:srgbClr val="000000"/>
                </a:solidFill>
                <a:latin typeface="Arial"/>
                <a:ea typeface="Arial"/>
                <a:cs typeface="Arial"/>
                <a:sym typeface="Arial"/>
              </a:rPr>
              <a:t>Performance Events </a:t>
            </a:r>
            <a:r>
              <a:rPr lang="en-US" sz="1200" b="0" i="0" u="none" strike="noStrike" cap="none">
                <a:solidFill>
                  <a:srgbClr val="000000"/>
                </a:solidFill>
                <a:latin typeface="Arial"/>
                <a:ea typeface="Arial"/>
                <a:cs typeface="Arial"/>
                <a:sym typeface="Arial"/>
              </a:rPr>
              <a:t>to create event definitions.</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Events are actions—positive or negative—that the system records and uses as supplier performance data. Examples of events are on-time delivery, quality of items, undershipment, or overshipment.</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Event points are used by the </a:t>
            </a:r>
            <a:r>
              <a:rPr lang="en-US" sz="1200" b="0" i="1" u="none" strike="noStrike" cap="none">
                <a:solidFill>
                  <a:srgbClr val="000000"/>
                </a:solidFill>
                <a:latin typeface="Arial"/>
                <a:ea typeface="Arial"/>
                <a:cs typeface="Arial"/>
                <a:sym typeface="Arial"/>
              </a:rPr>
              <a:t>discrete</a:t>
            </a:r>
            <a:r>
              <a:rPr lang="en-US" sz="1200" b="0" i="0" u="none" strike="noStrike" cap="none">
                <a:solidFill>
                  <a:srgbClr val="000000"/>
                </a:solidFill>
                <a:latin typeface="Arial"/>
                <a:ea typeface="Arial"/>
                <a:cs typeface="Arial"/>
                <a:sym typeface="Arial"/>
              </a:rPr>
              <a:t> computational method only. The </a:t>
            </a:r>
            <a:r>
              <a:rPr lang="en-US" sz="1200" b="0" i="1" u="none" strike="noStrike" cap="none">
                <a:solidFill>
                  <a:srgbClr val="000000"/>
                </a:solidFill>
                <a:latin typeface="Arial"/>
                <a:ea typeface="Arial"/>
                <a:cs typeface="Arial"/>
                <a:sym typeface="Arial"/>
              </a:rPr>
              <a:t>Proportional</a:t>
            </a:r>
            <a:r>
              <a:rPr lang="en-US" sz="1200" b="0" i="0" u="none" strike="noStrike" cap="none">
                <a:solidFill>
                  <a:srgbClr val="000000"/>
                </a:solidFill>
                <a:latin typeface="Arial"/>
                <a:ea typeface="Arial"/>
                <a:cs typeface="Arial"/>
                <a:sym typeface="Arial"/>
              </a:rPr>
              <a:t> and </a:t>
            </a:r>
            <a:r>
              <a:rPr lang="en-US" sz="1200" b="0" i="1" u="none" strike="noStrike" cap="none">
                <a:solidFill>
                  <a:srgbClr val="000000"/>
                </a:solidFill>
                <a:latin typeface="Arial"/>
                <a:ea typeface="Arial"/>
                <a:cs typeface="Arial"/>
                <a:sym typeface="Arial"/>
              </a:rPr>
              <a:t>Parts-Per</a:t>
            </a:r>
            <a:r>
              <a:rPr lang="en-US" sz="1200" b="0" i="0" u="none" strike="noStrike" cap="none">
                <a:solidFill>
                  <a:srgbClr val="000000"/>
                </a:solidFill>
                <a:latin typeface="Arial"/>
                <a:ea typeface="Arial"/>
                <a:cs typeface="Arial"/>
                <a:sym typeface="Arial"/>
              </a:rPr>
              <a:t> computational methods use ratios to rate suppliers based on activity.</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As events occur, points are awarded to the supplier. These events are termed </a:t>
            </a:r>
            <a:r>
              <a:rPr lang="en-US" sz="1200" b="0" i="1" u="none" strike="noStrike" cap="none">
                <a:solidFill>
                  <a:srgbClr val="000000"/>
                </a:solidFill>
                <a:latin typeface="Arial"/>
                <a:ea typeface="Arial"/>
                <a:cs typeface="Arial"/>
                <a:sym typeface="Arial"/>
              </a:rPr>
              <a:t>system events</a:t>
            </a:r>
            <a:r>
              <a:rPr lang="en-US" sz="1200" b="0" i="0" u="none" strike="noStrike" cap="none">
                <a:solidFill>
                  <a:srgbClr val="000000"/>
                </a:solidFill>
                <a:latin typeface="Arial"/>
                <a:ea typeface="Arial"/>
                <a:cs typeface="Arial"/>
                <a:sym typeface="Arial"/>
              </a:rPr>
              <a:t> because the system can automatically recognize and count them.</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You must create event definitions to use the data captured by the system events. The details from the event definitions you create are used to sort, calculate, and report on data captured by the corresponding system events.</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Enter a point value for this event. When set to zero (0), the system continues to track this event; however, the event has no impact on the supplier's overall report card score. Once your system is active, it automatically recognizes the event, and the event definition indicates how to award point values.</a:t>
            </a:r>
            <a:endParaRPr sz="1200"/>
          </a:p>
          <a:p>
            <a:pPr marL="457200" marR="0" lvl="0" indent="-228600" algn="l" rtl="0">
              <a:lnSpc>
                <a:spcPct val="100000"/>
              </a:lnSpc>
              <a:spcBef>
                <a:spcPts val="0"/>
              </a:spcBef>
              <a:spcAft>
                <a:spcPts val="0"/>
              </a:spcAft>
              <a:buSzPts val="1400"/>
              <a:buNone/>
            </a:pPr>
            <a:endParaRPr sz="1200"/>
          </a:p>
        </p:txBody>
      </p:sp>
      <p:sp>
        <p:nvSpPr>
          <p:cNvPr id="1837" name="Google Shape;1837;p191:notes"/>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166</a:t>
            </a:fld>
            <a:endParaRPr/>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5"/>
        <p:cNvGrpSpPr/>
        <p:nvPr/>
      </p:nvGrpSpPr>
      <p:grpSpPr>
        <a:xfrm>
          <a:off x="0" y="0"/>
          <a:ext cx="0" cy="0"/>
          <a:chOff x="0" y="0"/>
          <a:chExt cx="0" cy="0"/>
        </a:xfrm>
      </p:grpSpPr>
      <p:sp>
        <p:nvSpPr>
          <p:cNvPr id="1846" name="Google Shape;1846;p19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47" name="Google Shape;1847;p19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Use </a:t>
            </a:r>
            <a:r>
              <a:rPr lang="en-US" sz="1200" b="1" i="0" u="none" strike="noStrike" cap="none">
                <a:solidFill>
                  <a:srgbClr val="000000"/>
                </a:solidFill>
                <a:latin typeface="Arial"/>
                <a:ea typeface="Arial"/>
                <a:cs typeface="Arial"/>
                <a:sym typeface="Arial"/>
              </a:rPr>
              <a:t>Performance Categories</a:t>
            </a:r>
            <a:r>
              <a:rPr lang="en-US" sz="1200" b="0" i="0" u="none" strike="noStrike" cap="none">
                <a:solidFill>
                  <a:srgbClr val="000000"/>
                </a:solidFill>
                <a:latin typeface="Arial"/>
                <a:ea typeface="Arial"/>
                <a:cs typeface="Arial"/>
                <a:sym typeface="Arial"/>
              </a:rPr>
              <a:t> to define a supplier category that associates a supplier source with predefined categories that are used in Supplier Performance functions.</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You must create category definitions to use the data captured by system categories. The system uses the details from the category definitions you create to sort, calculate, and report on data captured by the corresponding system categories.</a:t>
            </a:r>
            <a:endParaRPr sz="1200"/>
          </a:p>
          <a:p>
            <a:pPr marL="457200" lvl="0" indent="-228600" algn="l" rtl="0">
              <a:lnSpc>
                <a:spcPct val="100000"/>
              </a:lnSpc>
              <a:spcBef>
                <a:spcPts val="0"/>
              </a:spcBef>
              <a:spcAft>
                <a:spcPts val="0"/>
              </a:spcAft>
              <a:buSzPts val="1400"/>
              <a:buNone/>
            </a:pPr>
            <a:endParaRPr sz="1200" b="0" i="0" u="none" strike="noStrike" cap="none">
              <a:solidFill>
                <a:srgbClr val="000000"/>
              </a:solidFill>
              <a:latin typeface="Arial"/>
              <a:ea typeface="Arial"/>
              <a:cs typeface="Arial"/>
              <a:sym typeface="Arial"/>
            </a:endParaRPr>
          </a:p>
          <a:p>
            <a:pPr marL="457200" lvl="0" indent="-228600" algn="l" rtl="0">
              <a:lnSpc>
                <a:spcPct val="100000"/>
              </a:lnSpc>
              <a:spcBef>
                <a:spcPts val="0"/>
              </a:spcBef>
              <a:spcAft>
                <a:spcPts val="0"/>
              </a:spcAft>
              <a:buSzPts val="1400"/>
              <a:buNone/>
            </a:pPr>
            <a:r>
              <a:rPr lang="en-US" sz="1200" b="0" i="0" u="none" strike="noStrike" cap="none">
                <a:solidFill>
                  <a:srgbClr val="000000"/>
                </a:solidFill>
                <a:latin typeface="Arial"/>
                <a:ea typeface="Arial"/>
                <a:cs typeface="Arial"/>
                <a:sym typeface="Arial"/>
              </a:rPr>
              <a:t>Supplier performance uses four predefined system categories to capture and associate event data:</a:t>
            </a:r>
            <a:endParaRPr sz="1200"/>
          </a:p>
          <a:p>
            <a:pPr marL="514350" lvl="0" indent="-273050" algn="l" rtl="0">
              <a:lnSpc>
                <a:spcPct val="100000"/>
              </a:lnSpc>
              <a:spcBef>
                <a:spcPts val="0"/>
              </a:spcBef>
              <a:spcAft>
                <a:spcPts val="0"/>
              </a:spcAft>
              <a:buSzPts val="1200"/>
              <a:buFont typeface="Arial"/>
              <a:buChar char="•"/>
            </a:pPr>
            <a:r>
              <a:rPr lang="en-US" sz="1200" b="0" i="0" u="none" strike="noStrike" cap="none">
                <a:solidFill>
                  <a:srgbClr val="000000"/>
                </a:solidFill>
                <a:latin typeface="Arial"/>
                <a:ea typeface="Arial"/>
                <a:cs typeface="Arial"/>
                <a:sym typeface="Arial"/>
              </a:rPr>
              <a:t>ASN info</a:t>
            </a:r>
            <a:endParaRPr sz="1200"/>
          </a:p>
          <a:p>
            <a:pPr marL="514350" lvl="0" indent="-273050" algn="l" rtl="0">
              <a:lnSpc>
                <a:spcPct val="100000"/>
              </a:lnSpc>
              <a:spcBef>
                <a:spcPts val="0"/>
              </a:spcBef>
              <a:spcAft>
                <a:spcPts val="0"/>
              </a:spcAft>
              <a:buSzPts val="1200"/>
              <a:buFont typeface="Arial"/>
              <a:buChar char="•"/>
            </a:pPr>
            <a:r>
              <a:rPr lang="en-US" sz="1200" b="0" i="0" u="none" strike="noStrike" cap="none">
                <a:solidFill>
                  <a:srgbClr val="000000"/>
                </a:solidFill>
                <a:latin typeface="Arial"/>
                <a:ea typeface="Arial"/>
                <a:cs typeface="Arial"/>
                <a:sym typeface="Arial"/>
              </a:rPr>
              <a:t>PO receipts</a:t>
            </a:r>
            <a:endParaRPr sz="1200"/>
          </a:p>
          <a:p>
            <a:pPr marL="514350" lvl="0" indent="-273050" algn="l" rtl="0">
              <a:lnSpc>
                <a:spcPct val="100000"/>
              </a:lnSpc>
              <a:spcBef>
                <a:spcPts val="0"/>
              </a:spcBef>
              <a:spcAft>
                <a:spcPts val="0"/>
              </a:spcAft>
              <a:buSzPts val="1200"/>
              <a:buFont typeface="Arial"/>
              <a:buChar char="•"/>
            </a:pPr>
            <a:r>
              <a:rPr lang="en-US" sz="1200" b="0" i="0" u="none" strike="noStrike" cap="none">
                <a:solidFill>
                  <a:srgbClr val="000000"/>
                </a:solidFill>
                <a:latin typeface="Arial"/>
                <a:ea typeface="Arial"/>
                <a:cs typeface="Arial"/>
                <a:sym typeface="Arial"/>
              </a:rPr>
              <a:t>DO receipts</a:t>
            </a:r>
            <a:endParaRPr sz="1200"/>
          </a:p>
          <a:p>
            <a:pPr marL="514350" lvl="0" indent="-273050" algn="l" rtl="0">
              <a:lnSpc>
                <a:spcPct val="100000"/>
              </a:lnSpc>
              <a:spcBef>
                <a:spcPts val="0"/>
              </a:spcBef>
              <a:spcAft>
                <a:spcPts val="0"/>
              </a:spcAft>
              <a:buSzPts val="1200"/>
              <a:buFont typeface="Arial"/>
              <a:buChar char="•"/>
            </a:pPr>
            <a:r>
              <a:rPr lang="en-US" sz="1200" b="0" i="0" u="none" strike="noStrike" cap="none">
                <a:solidFill>
                  <a:srgbClr val="000000"/>
                </a:solidFill>
                <a:latin typeface="Arial"/>
                <a:ea typeface="Arial"/>
                <a:cs typeface="Arial"/>
                <a:sym typeface="Arial"/>
              </a:rPr>
              <a:t>RTS receipts</a:t>
            </a:r>
            <a:endParaRPr sz="1200"/>
          </a:p>
          <a:p>
            <a:pPr marL="457200" marR="0" lvl="0" indent="-228600" algn="l" rtl="0">
              <a:lnSpc>
                <a:spcPct val="100000"/>
              </a:lnSpc>
              <a:spcBef>
                <a:spcPts val="0"/>
              </a:spcBef>
              <a:spcAft>
                <a:spcPts val="0"/>
              </a:spcAft>
              <a:buSzPts val="1400"/>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The form for this function includes a single Main panel and a Performance Category Details subpanel that displays when you select the</a:t>
            </a:r>
            <a:r>
              <a:rPr lang="en-US" sz="1200" b="0" i="1" u="none" strike="noStrike" cap="none">
                <a:solidFill>
                  <a:srgbClr val="000000"/>
                </a:solidFill>
                <a:latin typeface="Arial"/>
                <a:ea typeface="Arial"/>
                <a:cs typeface="Arial"/>
                <a:sym typeface="Arial"/>
              </a:rPr>
              <a:t> parts-per </a:t>
            </a:r>
            <a:r>
              <a:rPr lang="en-US" sz="1200" b="0" i="0" u="none" strike="noStrike" cap="none">
                <a:solidFill>
                  <a:srgbClr val="000000"/>
                </a:solidFill>
                <a:latin typeface="Arial"/>
                <a:ea typeface="Arial"/>
                <a:cs typeface="Arial"/>
                <a:sym typeface="Arial"/>
              </a:rPr>
              <a:t>computation method.  Select the Use Lookup Table option to specify data for the lookup table in the grid.</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Use the grid in the subpanel to specify a range of values and associated percentage of category points when you select the parts-per computation method in the Main panel. You can enter the Value From, the Value To, and the Percent. The values from the lookup table are used by the Performance Report Card (.NET UI) program to calculate the supplier score percentage.</a:t>
            </a:r>
            <a:endParaRPr sz="1200"/>
          </a:p>
          <a:p>
            <a:pPr marL="457200" marR="0" lvl="0" indent="-228600" algn="l" rtl="0">
              <a:lnSpc>
                <a:spcPct val="100000"/>
              </a:lnSpc>
              <a:spcBef>
                <a:spcPts val="0"/>
              </a:spcBef>
              <a:spcAft>
                <a:spcPts val="0"/>
              </a:spcAft>
              <a:buSzPts val="1400"/>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Many manufacturing companies set specific performance guidelines for their suppliers. The lookup table is used when these guidelines indicate a parts-per number.</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For an example and more information on  the this option, refer to the online help for </a:t>
            </a:r>
            <a:r>
              <a:rPr lang="en-US" sz="1200" b="1" i="0" u="none" strike="noStrike" cap="none">
                <a:solidFill>
                  <a:srgbClr val="000000"/>
                </a:solidFill>
                <a:latin typeface="Arial"/>
                <a:ea typeface="Arial"/>
                <a:cs typeface="Arial"/>
                <a:sym typeface="Arial"/>
              </a:rPr>
              <a:t>Performance Categories</a:t>
            </a:r>
            <a:r>
              <a:rPr lang="en-US" sz="1200" b="0" i="0" u="none" strike="noStrike" cap="none">
                <a:solidFill>
                  <a:srgbClr val="000000"/>
                </a:solidFill>
                <a:latin typeface="Arial"/>
                <a:ea typeface="Arial"/>
                <a:cs typeface="Arial"/>
                <a:sym typeface="Arial"/>
              </a:rPr>
              <a:t>. </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457200" marR="0" lvl="0" indent="-228600" algn="l" rtl="0">
              <a:lnSpc>
                <a:spcPct val="100000"/>
              </a:lnSpc>
              <a:spcBef>
                <a:spcPts val="0"/>
              </a:spcBef>
              <a:spcAft>
                <a:spcPts val="0"/>
              </a:spcAft>
              <a:buSzPts val="1400"/>
              <a:buNone/>
            </a:pPr>
            <a:endParaRPr sz="1200"/>
          </a:p>
        </p:txBody>
      </p:sp>
      <p:sp>
        <p:nvSpPr>
          <p:cNvPr id="1848" name="Google Shape;1848;p192:notes"/>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167</a:t>
            </a:fld>
            <a:endParaRPr/>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1"/>
        <p:cNvGrpSpPr/>
        <p:nvPr/>
      </p:nvGrpSpPr>
      <p:grpSpPr>
        <a:xfrm>
          <a:off x="0" y="0"/>
          <a:ext cx="0" cy="0"/>
          <a:chOff x="0" y="0"/>
          <a:chExt cx="0" cy="0"/>
        </a:xfrm>
      </p:grpSpPr>
      <p:sp>
        <p:nvSpPr>
          <p:cNvPr id="1862" name="Google Shape;1862;p19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63" name="Google Shape;1863;p19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r>
              <a:rPr lang="en-US" sz="1200"/>
              <a:t>To activate Supplier Performance, navigate to </a:t>
            </a:r>
            <a:r>
              <a:rPr lang="en-US" sz="1200" b="1"/>
              <a:t>Purchasing Control</a:t>
            </a:r>
            <a:r>
              <a:rPr lang="en-US" sz="1200"/>
              <a:t>, then to the Supplier Performance panel. Select the Use Supplier Performance option.</a:t>
            </a:r>
            <a:endParaRPr sz="1200"/>
          </a:p>
          <a:p>
            <a:pPr marL="228600" lvl="0" indent="0" algn="l" rtl="0">
              <a:lnSpc>
                <a:spcPct val="100000"/>
              </a:lnSpc>
              <a:spcBef>
                <a:spcPts val="0"/>
              </a:spcBef>
              <a:spcAft>
                <a:spcPts val="0"/>
              </a:spcAft>
              <a:buSzPts val="1400"/>
              <a:buFont typeface="Arial"/>
              <a:buNone/>
            </a:pPr>
            <a:endParaRPr sz="1200"/>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When selected, supplier performance information is captured by the  system. This option overrides all other Supplier Performance option settings.</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Go on to set options in the  Supplier Performance panel (additional subpanels shown in slides following this slide).</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For information on using shipment quantity or costs to capture data, and acceptable shipment and percentage options, refer to the Web UI online help for Purchasing Control in the March 2022 version or higher.</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Also, select options to include order types,  net same day receipts, or to enable inventory transfer.  Information about these options are also in the Web UI online help for </a:t>
            </a:r>
            <a:r>
              <a:rPr lang="en-US" sz="1200" b="1" i="0" u="none" strike="noStrike" cap="none">
                <a:solidFill>
                  <a:srgbClr val="000000"/>
                </a:solidFill>
                <a:latin typeface="Arial"/>
                <a:ea typeface="Arial"/>
                <a:cs typeface="Arial"/>
                <a:sym typeface="Arial"/>
              </a:rPr>
              <a:t>Purchasing Control</a:t>
            </a:r>
            <a:r>
              <a:rPr lang="en-US" sz="1200" b="0" i="0" u="none" strike="noStrike" cap="none">
                <a:solidFill>
                  <a:srgbClr val="000000"/>
                </a:solidFill>
                <a:latin typeface="Arial"/>
                <a:ea typeface="Arial"/>
                <a:cs typeface="Arial"/>
                <a:sym typeface="Arial"/>
              </a:rPr>
              <a:t>.</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endParaRPr sz="1200"/>
          </a:p>
        </p:txBody>
      </p:sp>
      <p:sp>
        <p:nvSpPr>
          <p:cNvPr id="1864" name="Google Shape;1864;p193:notes"/>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168</a:t>
            </a:fld>
            <a:endParaRPr/>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0"/>
        <p:cNvGrpSpPr/>
        <p:nvPr/>
      </p:nvGrpSpPr>
      <p:grpSpPr>
        <a:xfrm>
          <a:off x="0" y="0"/>
          <a:ext cx="0" cy="0"/>
          <a:chOff x="0" y="0"/>
          <a:chExt cx="0" cy="0"/>
        </a:xfrm>
      </p:grpSpPr>
      <p:sp>
        <p:nvSpPr>
          <p:cNvPr id="1871" name="Google Shape;1871;p19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72" name="Google Shape;1872;p19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a:t>Use the Supplier Interval Ratings subpanel to </a:t>
            </a:r>
            <a:r>
              <a:rPr lang="en-US" sz="1200" b="0" i="0" u="none" strike="noStrike" cap="none">
                <a:solidFill>
                  <a:srgbClr val="000000"/>
                </a:solidFill>
                <a:latin typeface="Arial"/>
                <a:ea typeface="Arial"/>
                <a:cs typeface="Arial"/>
                <a:sym typeface="Arial"/>
              </a:rPr>
              <a:t>Use this create a reference table that displays on the supplier’s performance report card. The table shows performance levels that you can use as a guide for interpreting supplier ratings.</a:t>
            </a:r>
            <a:endParaRPr sz="1200"/>
          </a:p>
          <a:p>
            <a:pPr marL="457200" lvl="0" indent="-228600" algn="l" rtl="0">
              <a:lnSpc>
                <a:spcPct val="100000"/>
              </a:lnSpc>
              <a:spcBef>
                <a:spcPts val="0"/>
              </a:spcBef>
              <a:spcAft>
                <a:spcPts val="0"/>
              </a:spcAft>
              <a:buSzPts val="1400"/>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To set up the interval ratings table, enter the interval titles with their corresponding maximum score. The system generates the appropriate minimum score numbers for each level and displays the results in descending order. Refer to example in the slide above.</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For individual option descriptions, refer to the Web UI </a:t>
            </a:r>
            <a:r>
              <a:rPr lang="en-US" sz="1200" b="1" i="0" u="none" strike="noStrike" cap="none">
                <a:solidFill>
                  <a:srgbClr val="000000"/>
                </a:solidFill>
                <a:latin typeface="Arial"/>
                <a:ea typeface="Arial"/>
                <a:cs typeface="Arial"/>
                <a:sym typeface="Arial"/>
              </a:rPr>
              <a:t>Purchasing Control </a:t>
            </a:r>
            <a:r>
              <a:rPr lang="en-US" sz="1200" b="0" i="0" u="none" strike="noStrike" cap="none">
                <a:solidFill>
                  <a:srgbClr val="000000"/>
                </a:solidFill>
                <a:latin typeface="Arial"/>
                <a:ea typeface="Arial"/>
                <a:cs typeface="Arial"/>
                <a:sym typeface="Arial"/>
              </a:rPr>
              <a:t>online help.</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There are more subpanels in the Supplier Performance panel in </a:t>
            </a:r>
            <a:r>
              <a:rPr lang="en-US" sz="1200" b="1" i="0" u="none" strike="noStrike" cap="none">
                <a:solidFill>
                  <a:srgbClr val="000000"/>
                </a:solidFill>
                <a:latin typeface="Arial"/>
                <a:ea typeface="Arial"/>
                <a:cs typeface="Arial"/>
                <a:sym typeface="Arial"/>
              </a:rPr>
              <a:t>Purchasing Control</a:t>
            </a:r>
            <a:r>
              <a:rPr lang="en-US" sz="1200" b="0" i="0" u="none" strike="noStrike" cap="none">
                <a:solidFill>
                  <a:srgbClr val="000000"/>
                </a:solidFill>
                <a:latin typeface="Arial"/>
                <a:ea typeface="Arial"/>
                <a:cs typeface="Arial"/>
                <a:sym typeface="Arial"/>
              </a:rPr>
              <a:t>, but they applicable once you go on to create events and categories.</a:t>
            </a: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endParaRPr sz="1200"/>
          </a:p>
        </p:txBody>
      </p:sp>
      <p:sp>
        <p:nvSpPr>
          <p:cNvPr id="1873" name="Google Shape;1873;p194:notes"/>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169</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3" name="Google Shape;183;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4" name="Google Shape;184;p17: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0"/>
        <p:cNvGrpSpPr/>
        <p:nvPr/>
      </p:nvGrpSpPr>
      <p:grpSpPr>
        <a:xfrm>
          <a:off x="0" y="0"/>
          <a:ext cx="0" cy="0"/>
          <a:chOff x="0" y="0"/>
          <a:chExt cx="0" cy="0"/>
        </a:xfrm>
      </p:grpSpPr>
      <p:sp>
        <p:nvSpPr>
          <p:cNvPr id="1881" name="Google Shape;1881;p19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82" name="Google Shape;1882;p19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r>
              <a:rPr lang="en-US" sz="1200" b="1" i="0" u="none" strike="noStrike" cap="none">
                <a:solidFill>
                  <a:srgbClr val="000000"/>
                </a:solidFill>
                <a:latin typeface="Arial"/>
                <a:ea typeface="Arial"/>
                <a:cs typeface="Arial"/>
                <a:sym typeface="Arial"/>
              </a:rPr>
              <a:t>After</a:t>
            </a:r>
            <a:r>
              <a:rPr lang="en-US" sz="1200" b="0" i="0" u="none" strike="noStrike" cap="none">
                <a:solidFill>
                  <a:srgbClr val="000000"/>
                </a:solidFill>
                <a:latin typeface="Arial"/>
                <a:ea typeface="Arial"/>
                <a:cs typeface="Arial"/>
                <a:sym typeface="Arial"/>
              </a:rPr>
              <a:t> you have defined categories and events and activated Supplier Performance,  use the options in the System Categories and System Events subpanels of the </a:t>
            </a:r>
            <a:r>
              <a:rPr lang="en-US" sz="1200" b="1" i="0" u="none" strike="noStrike" cap="none">
                <a:solidFill>
                  <a:srgbClr val="000000"/>
                </a:solidFill>
                <a:latin typeface="Arial"/>
                <a:ea typeface="Arial"/>
                <a:cs typeface="Arial"/>
                <a:sym typeface="Arial"/>
              </a:rPr>
              <a:t>Purchasing Control </a:t>
            </a:r>
            <a:r>
              <a:rPr lang="en-US" sz="1200" b="0" i="0" u="none" strike="noStrike" cap="none">
                <a:solidFill>
                  <a:srgbClr val="000000"/>
                </a:solidFill>
                <a:latin typeface="Arial"/>
                <a:ea typeface="Arial"/>
                <a:cs typeface="Arial"/>
                <a:sym typeface="Arial"/>
              </a:rPr>
              <a:t>Supplier Performance panel to relate system categories and events to the category and event definitions you previously created.</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As the system automatically collects data, it uses the category and event code cross-references to relate the system activities to the supplier report card using your category and event definitions. The category and event definition codes tell the system where to place the data.</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In some situations, not all system categories and events are used; leave these references blank. Entries for all options are not mandatory. When you leave an option blank, the automatic data collection process does not create events for that system category or event. When you modify an option and remove the value, the system stops collecting data for these categories and or events.</a:t>
            </a: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endParaRPr sz="1200"/>
          </a:p>
          <a:p>
            <a:pPr marL="228600" lvl="0" indent="0" algn="l" rtl="0">
              <a:lnSpc>
                <a:spcPct val="100000"/>
              </a:lnSpc>
              <a:spcBef>
                <a:spcPts val="0"/>
              </a:spcBef>
              <a:spcAft>
                <a:spcPts val="0"/>
              </a:spcAft>
              <a:buSzPts val="1400"/>
              <a:buFont typeface="Arial"/>
              <a:buNone/>
            </a:pPr>
            <a:r>
              <a:rPr lang="en-US" sz="1200" b="1"/>
              <a:t>Categories</a:t>
            </a:r>
            <a:endParaRPr sz="1200" b="1"/>
          </a:p>
          <a:p>
            <a:pPr marL="228600" lvl="0" indent="0" algn="l" rtl="0">
              <a:lnSpc>
                <a:spcPct val="100000"/>
              </a:lnSpc>
              <a:spcBef>
                <a:spcPts val="0"/>
              </a:spcBef>
              <a:spcAft>
                <a:spcPts val="0"/>
              </a:spcAft>
              <a:buSzPts val="1400"/>
              <a:buFont typeface="Arial"/>
              <a:buNone/>
            </a:pPr>
            <a:r>
              <a:rPr lang="en-US" sz="1200"/>
              <a:t>After defining categories and events, use the options in these panels to relate system categories to the category you created in </a:t>
            </a:r>
            <a:r>
              <a:rPr lang="en-US" sz="1200" b="1">
                <a:solidFill>
                  <a:schemeClr val="dk1"/>
                </a:solidFill>
              </a:rPr>
              <a:t>Performance Categories.</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For individual option descriptions in both panels, refer to the Web UI </a:t>
            </a:r>
            <a:r>
              <a:rPr lang="en-US" sz="1200" b="1" i="0" u="none" strike="noStrike" cap="none">
                <a:solidFill>
                  <a:srgbClr val="000000"/>
                </a:solidFill>
                <a:latin typeface="Arial"/>
                <a:ea typeface="Arial"/>
                <a:cs typeface="Arial"/>
                <a:sym typeface="Arial"/>
              </a:rPr>
              <a:t>Purchasing Control </a:t>
            </a:r>
            <a:r>
              <a:rPr lang="en-US" sz="1200" b="0" i="0" u="none" strike="noStrike" cap="none">
                <a:solidFill>
                  <a:srgbClr val="000000"/>
                </a:solidFill>
                <a:latin typeface="Arial"/>
                <a:ea typeface="Arial"/>
                <a:cs typeface="Arial"/>
                <a:sym typeface="Arial"/>
              </a:rPr>
              <a:t>online help.</a:t>
            </a: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endParaRPr sz="1200"/>
          </a:p>
        </p:txBody>
      </p:sp>
      <p:sp>
        <p:nvSpPr>
          <p:cNvPr id="1883" name="Google Shape;1883;p195:notes"/>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170</a:t>
            </a:fld>
            <a:endParaRPr/>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8"/>
        <p:cNvGrpSpPr/>
        <p:nvPr/>
      </p:nvGrpSpPr>
      <p:grpSpPr>
        <a:xfrm>
          <a:off x="0" y="0"/>
          <a:ext cx="0" cy="0"/>
          <a:chOff x="0" y="0"/>
          <a:chExt cx="0" cy="0"/>
        </a:xfrm>
      </p:grpSpPr>
      <p:sp>
        <p:nvSpPr>
          <p:cNvPr id="1889" name="Google Shape;1889;p19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90" name="Google Shape;1890;p19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Use </a:t>
            </a:r>
            <a:r>
              <a:rPr lang="en-US" sz="1200" b="1" i="0" u="none" strike="noStrike" cap="none">
                <a:solidFill>
                  <a:srgbClr val="000000"/>
                </a:solidFill>
                <a:latin typeface="Arial"/>
                <a:ea typeface="Arial"/>
                <a:cs typeface="Arial"/>
                <a:sym typeface="Arial"/>
              </a:rPr>
              <a:t>Supplier Performance Registration</a:t>
            </a:r>
            <a:r>
              <a:rPr lang="en-US" sz="1200" b="0" i="0" u="none" strike="noStrike" cap="none">
                <a:solidFill>
                  <a:srgbClr val="000000"/>
                </a:solidFill>
                <a:latin typeface="Arial"/>
                <a:ea typeface="Arial"/>
                <a:cs typeface="Arial"/>
                <a:sym typeface="Arial"/>
              </a:rPr>
              <a:t> to create registrations that indicate the items, suppliers, commodity codes, sites, or combination of these to track and rate.</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The final step in setting up the Supplier Performance functionality is to register the suppliers, items, commodity codes, or sites to be monitored. For option information, refer to the online help for </a:t>
            </a:r>
            <a:r>
              <a:rPr lang="en-US" sz="1200" b="1" i="0" u="none" strike="noStrike" cap="none">
                <a:solidFill>
                  <a:srgbClr val="000000"/>
                </a:solidFill>
                <a:latin typeface="Arial"/>
                <a:ea typeface="Arial"/>
                <a:cs typeface="Arial"/>
                <a:sym typeface="Arial"/>
              </a:rPr>
              <a:t>Supplier Performance Registration</a:t>
            </a: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You can also use this function to exclude any registration from performance tracking by clearing the Use Supplier Performance field.</a:t>
            </a:r>
            <a:endParaRPr sz="1200"/>
          </a:p>
          <a:p>
            <a:pPr marL="228600" lvl="0" indent="0" algn="l" rtl="0">
              <a:lnSpc>
                <a:spcPct val="100000"/>
              </a:lnSpc>
              <a:spcBef>
                <a:spcPts val="0"/>
              </a:spcBef>
              <a:spcAft>
                <a:spcPts val="0"/>
              </a:spcAft>
              <a:buSzPts val="1400"/>
              <a:buFont typeface="Arial"/>
              <a:buNone/>
            </a:pPr>
            <a:endParaRPr sz="1200"/>
          </a:p>
          <a:p>
            <a:pPr marL="228600" lvl="0" indent="0" algn="l" rtl="0">
              <a:lnSpc>
                <a:spcPct val="100000"/>
              </a:lnSpc>
              <a:spcBef>
                <a:spcPts val="0"/>
              </a:spcBef>
              <a:spcAft>
                <a:spcPts val="0"/>
              </a:spcAft>
              <a:buSzPts val="1400"/>
              <a:buFont typeface="Arial"/>
              <a:buNone/>
            </a:pPr>
            <a:r>
              <a:rPr lang="en-US" sz="1200" b="1"/>
              <a:t>Detail Panel</a:t>
            </a:r>
            <a:endParaRPr sz="1200"/>
          </a:p>
          <a:p>
            <a:pPr marL="228600" lvl="0" indent="0" algn="l" rtl="0">
              <a:lnSpc>
                <a:spcPct val="100000"/>
              </a:lnSpc>
              <a:spcBef>
                <a:spcPts val="0"/>
              </a:spcBef>
              <a:spcAft>
                <a:spcPts val="0"/>
              </a:spcAft>
              <a:buSzPts val="1400"/>
              <a:buFont typeface="Arial"/>
              <a:buNone/>
            </a:pPr>
            <a:endParaRPr sz="1200"/>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The data in the options in this panel defaults from the Supplier Performance panel of </a:t>
            </a:r>
            <a:r>
              <a:rPr lang="en-US" sz="1200" b="1" i="0" u="none" strike="noStrike" cap="none">
                <a:solidFill>
                  <a:srgbClr val="000000"/>
                </a:solidFill>
                <a:latin typeface="Arial"/>
                <a:ea typeface="Arial"/>
                <a:cs typeface="Arial"/>
                <a:sym typeface="Arial"/>
              </a:rPr>
              <a:t>Purchasing Control</a:t>
            </a:r>
            <a:r>
              <a:rPr lang="en-US" sz="1200" b="0" i="0" u="none" strike="noStrike" cap="none">
                <a:solidFill>
                  <a:srgbClr val="000000"/>
                </a:solidFill>
                <a:latin typeface="Arial"/>
                <a:ea typeface="Arial"/>
                <a:cs typeface="Arial"/>
                <a:sym typeface="Arial"/>
              </a:rPr>
              <a:t>. Modify the default information according to the specific need of the registration you are creating.</a:t>
            </a:r>
            <a:r>
              <a:rPr lang="en-US" sz="1200"/>
              <a:t> </a:t>
            </a:r>
            <a:r>
              <a:rPr lang="en-US" sz="1200" b="0" i="0" u="none" strike="noStrike" cap="none">
                <a:solidFill>
                  <a:srgbClr val="000000"/>
                </a:solidFill>
                <a:latin typeface="Arial"/>
                <a:ea typeface="Arial"/>
                <a:cs typeface="Arial"/>
                <a:sym typeface="Arial"/>
              </a:rPr>
              <a:t>Refer to the online help for </a:t>
            </a:r>
            <a:r>
              <a:rPr lang="en-US" sz="1200" b="1" i="0" u="none" strike="noStrike" cap="none">
                <a:solidFill>
                  <a:srgbClr val="000000"/>
                </a:solidFill>
                <a:latin typeface="Arial"/>
                <a:ea typeface="Arial"/>
                <a:cs typeface="Arial"/>
                <a:sym typeface="Arial"/>
              </a:rPr>
              <a:t>Purchasing Control </a:t>
            </a:r>
            <a:r>
              <a:rPr lang="en-US" sz="1200" b="0" i="0" u="none" strike="noStrike" cap="none">
                <a:solidFill>
                  <a:srgbClr val="000000"/>
                </a:solidFill>
                <a:latin typeface="Arial"/>
                <a:ea typeface="Arial"/>
                <a:cs typeface="Arial"/>
                <a:sym typeface="Arial"/>
              </a:rPr>
              <a:t>for option information.</a:t>
            </a:r>
            <a:endParaRPr sz="1200"/>
          </a:p>
          <a:p>
            <a:pPr marL="457200" marR="0" lvl="0" indent="-228600" algn="l" rtl="0">
              <a:lnSpc>
                <a:spcPct val="100000"/>
              </a:lnSpc>
              <a:spcBef>
                <a:spcPts val="0"/>
              </a:spcBef>
              <a:spcAft>
                <a:spcPts val="0"/>
              </a:spcAft>
              <a:buSzPts val="1400"/>
              <a:buNone/>
            </a:pPr>
            <a:endParaRPr sz="1200" b="1" i="0" u="none" strike="noStrike" cap="none">
              <a:solidFill>
                <a:srgbClr val="000000"/>
              </a:solidFill>
              <a:latin typeface="Arial"/>
              <a:ea typeface="Arial"/>
              <a:cs typeface="Arial"/>
              <a:sym typeface="Arial"/>
            </a:endParaRPr>
          </a:p>
          <a:p>
            <a:pPr marL="457200" marR="0" lvl="0" indent="-228600" algn="l" rtl="0">
              <a:lnSpc>
                <a:spcPct val="100000"/>
              </a:lnSpc>
              <a:spcBef>
                <a:spcPts val="0"/>
              </a:spcBef>
              <a:spcAft>
                <a:spcPts val="0"/>
              </a:spcAft>
              <a:buSzPts val="1400"/>
              <a:buNone/>
            </a:pPr>
            <a:r>
              <a:rPr lang="en-US" sz="1200" b="1" i="0" u="none" strike="noStrike" cap="none">
                <a:solidFill>
                  <a:srgbClr val="000000"/>
                </a:solidFill>
                <a:latin typeface="Arial"/>
                <a:ea typeface="Arial"/>
                <a:cs typeface="Arial"/>
                <a:sym typeface="Arial"/>
              </a:rPr>
              <a:t>Note: </a:t>
            </a:r>
            <a:r>
              <a:rPr lang="en-US" sz="1200" b="0" i="0" u="none" strike="noStrike" cap="none">
                <a:solidFill>
                  <a:srgbClr val="000000"/>
                </a:solidFill>
                <a:latin typeface="Arial"/>
                <a:ea typeface="Arial"/>
                <a:cs typeface="Arial"/>
                <a:sym typeface="Arial"/>
              </a:rPr>
              <a:t>You cannot edit the acceptable under- or over-shipment data, even for new records.</a:t>
            </a:r>
            <a:endParaRPr sz="1200"/>
          </a:p>
          <a:p>
            <a:pPr marL="457200" marR="0" lvl="0" indent="-228600" algn="l" rtl="0">
              <a:lnSpc>
                <a:spcPct val="100000"/>
              </a:lnSpc>
              <a:spcBef>
                <a:spcPts val="0"/>
              </a:spcBef>
              <a:spcAft>
                <a:spcPts val="0"/>
              </a:spcAft>
              <a:buSzPts val="1400"/>
              <a:buNone/>
            </a:pPr>
            <a:endParaRPr sz="1200"/>
          </a:p>
        </p:txBody>
      </p:sp>
      <p:sp>
        <p:nvSpPr>
          <p:cNvPr id="1891" name="Google Shape;1891;p196:notes"/>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171</a:t>
            </a:fld>
            <a:endParaRPr/>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7"/>
        <p:cNvGrpSpPr/>
        <p:nvPr/>
      </p:nvGrpSpPr>
      <p:grpSpPr>
        <a:xfrm>
          <a:off x="0" y="0"/>
          <a:ext cx="0" cy="0"/>
          <a:chOff x="0" y="0"/>
          <a:chExt cx="0" cy="0"/>
        </a:xfrm>
      </p:grpSpPr>
      <p:sp>
        <p:nvSpPr>
          <p:cNvPr id="1908" name="Google Shape;1908;p19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09" name="Google Shape;1909;p19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endParaRPr/>
          </a:p>
        </p:txBody>
      </p:sp>
      <p:sp>
        <p:nvSpPr>
          <p:cNvPr id="1910" name="Google Shape;1910;p197:notes"/>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172</a:t>
            </a:fld>
            <a:endParaRPr/>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2"/>
        <p:cNvGrpSpPr/>
        <p:nvPr/>
      </p:nvGrpSpPr>
      <p:grpSpPr>
        <a:xfrm>
          <a:off x="0" y="0"/>
          <a:ext cx="0" cy="0"/>
          <a:chOff x="0" y="0"/>
          <a:chExt cx="0" cy="0"/>
        </a:xfrm>
      </p:grpSpPr>
      <p:sp>
        <p:nvSpPr>
          <p:cNvPr id="1943" name="Google Shape;1943;p1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44" name="Google Shape;1944;p19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endParaRPr sz="1200"/>
          </a:p>
          <a:p>
            <a:pPr marL="457200" lvl="0" indent="-228600" algn="l" rtl="0">
              <a:lnSpc>
                <a:spcPct val="100000"/>
              </a:lnSpc>
              <a:spcBef>
                <a:spcPts val="0"/>
              </a:spcBef>
              <a:spcAft>
                <a:spcPts val="0"/>
              </a:spcAft>
              <a:buSzPts val="1400"/>
              <a:buNone/>
            </a:pPr>
            <a:r>
              <a:rPr lang="en-US" sz="1200"/>
              <a:t>Each time a measurable transaction occurs, the system checks for associated registrations.  </a:t>
            </a:r>
            <a:endParaRPr sz="1200"/>
          </a:p>
          <a:p>
            <a:pPr marL="457200" lvl="0" indent="-228600" algn="l" rtl="0">
              <a:lnSpc>
                <a:spcPct val="100000"/>
              </a:lnSpc>
              <a:spcBef>
                <a:spcPts val="0"/>
              </a:spcBef>
              <a:spcAft>
                <a:spcPts val="0"/>
              </a:spcAft>
              <a:buSzPts val="1400"/>
              <a:buNone/>
            </a:pPr>
            <a:r>
              <a:rPr lang="en-US" sz="1200"/>
              <a:t>Once a registration is confirmed, the performance data is recorded</a:t>
            </a:r>
            <a:r>
              <a:rPr lang="en-US" sz="1200" smtClean="0"/>
              <a:t>.</a:t>
            </a:r>
            <a:endParaRPr sz="1200"/>
          </a:p>
          <a:p>
            <a:pPr marL="457200" lvl="0" indent="-228600" algn="l" rtl="0">
              <a:lnSpc>
                <a:spcPct val="100000"/>
              </a:lnSpc>
              <a:spcBef>
                <a:spcPts val="0"/>
              </a:spcBef>
              <a:spcAft>
                <a:spcPts val="0"/>
              </a:spcAft>
              <a:buSzPts val="1400"/>
              <a:buNone/>
            </a:pPr>
            <a:endParaRPr sz="1200"/>
          </a:p>
          <a:p>
            <a:pPr marL="228600" marR="0" lvl="0" indent="0" algn="l" rtl="0">
              <a:lnSpc>
                <a:spcPct val="100000"/>
              </a:lnSpc>
              <a:spcBef>
                <a:spcPts val="0"/>
              </a:spcBef>
              <a:spcAft>
                <a:spcPts val="0"/>
              </a:spcAft>
              <a:buClr>
                <a:srgbClr val="000000"/>
              </a:buClr>
              <a:buSzPts val="1400"/>
              <a:buFont typeface="Arial"/>
              <a:buNone/>
            </a:pPr>
            <a:r>
              <a:rPr lang="en-US" sz="1200" b="1"/>
              <a:t>Note: </a:t>
            </a:r>
            <a:r>
              <a:rPr lang="en-US" sz="1200"/>
              <a:t>You can refer to the online help for the areas above by using the links to view Supplier Performance information for the function listed.</a:t>
            </a:r>
            <a:endParaRPr sz="1200"/>
          </a:p>
          <a:p>
            <a:pPr marL="228600" lvl="0" indent="0" algn="l" rtl="0">
              <a:lnSpc>
                <a:spcPct val="100000"/>
              </a:lnSpc>
              <a:spcBef>
                <a:spcPts val="0"/>
              </a:spcBef>
              <a:spcAft>
                <a:spcPts val="0"/>
              </a:spcAft>
              <a:buSzPts val="1400"/>
              <a:buFont typeface="Arial"/>
              <a:buNone/>
            </a:pPr>
            <a:endParaRPr sz="1200"/>
          </a:p>
          <a:p>
            <a:pPr marL="228600" lvl="0" indent="0" algn="l" rtl="0">
              <a:lnSpc>
                <a:spcPct val="100000"/>
              </a:lnSpc>
              <a:spcBef>
                <a:spcPts val="0"/>
              </a:spcBef>
              <a:spcAft>
                <a:spcPts val="0"/>
              </a:spcAft>
              <a:buSzPts val="1400"/>
              <a:buFont typeface="Arial"/>
              <a:buNone/>
            </a:pPr>
            <a:r>
              <a:rPr lang="en-US" sz="1200"/>
              <a:t>For </a:t>
            </a:r>
            <a:r>
              <a:rPr lang="en-US" sz="1200" b="1"/>
              <a:t>Schedule Update from MRP</a:t>
            </a:r>
            <a:r>
              <a:rPr lang="en-US" sz="1200"/>
              <a:t>, supplier performance data can be collected automatically when you run Schedule Update from MRP. When the function collects supplier performance data, only missed shipment events are generated. When any overdue quantity exists on the prior schedule as a new schedule release is generated, that quantity is moved to the cumulative required portion of the schedules, and is presented as a missed shipment. A missed shipment event is automatically created. </a:t>
            </a:r>
            <a:endParaRPr sz="1200"/>
          </a:p>
          <a:p>
            <a:pPr marL="228600" lvl="0" indent="0" algn="l" rtl="0">
              <a:lnSpc>
                <a:spcPct val="100000"/>
              </a:lnSpc>
              <a:spcBef>
                <a:spcPts val="0"/>
              </a:spcBef>
              <a:spcAft>
                <a:spcPts val="0"/>
              </a:spcAft>
              <a:buSzPts val="1400"/>
              <a:buFont typeface="Arial"/>
              <a:buNone/>
            </a:pPr>
            <a:endParaRPr sz="1200"/>
          </a:p>
          <a:p>
            <a:pPr marL="228600" lvl="0" indent="0" algn="l" rtl="0">
              <a:lnSpc>
                <a:spcPct val="100000"/>
              </a:lnSpc>
              <a:spcBef>
                <a:spcPts val="0"/>
              </a:spcBef>
              <a:spcAft>
                <a:spcPts val="0"/>
              </a:spcAft>
              <a:buSzPts val="1400"/>
              <a:buFont typeface="Arial"/>
              <a:buNone/>
            </a:pPr>
            <a:r>
              <a:rPr lang="en-US" sz="1200"/>
              <a:t>For </a:t>
            </a:r>
            <a:r>
              <a:rPr lang="en-US" sz="1200" b="1"/>
              <a:t>Purchase Order Receipts</a:t>
            </a:r>
            <a:r>
              <a:rPr lang="en-US" sz="1200"/>
              <a:t>, supplier performance data can be collected automatically when you receive a purchase order using this action. Each time a PO is received, the system checks whether Supplier Performance functionality is enabled (Use Supplier Performance is selected in the Supplier Performance panel in Purchasing Control) and if so, it then checks for associated registrations (as defined in Supplier Performance Registration). Once a registration is confirmed, the system records the performance data. Several types of events are automatically generated during the purchase order receipt. Early, late, overshipment, or undershipment events can be automatically generated; for calculations, refer to the Web UI online help for the purchase orders receipt action.</a:t>
            </a:r>
            <a:endParaRPr sz="1200"/>
          </a:p>
          <a:p>
            <a:pPr marL="228600" lvl="0" indent="0" algn="l" rtl="0">
              <a:lnSpc>
                <a:spcPct val="100000"/>
              </a:lnSpc>
              <a:spcBef>
                <a:spcPts val="0"/>
              </a:spcBef>
              <a:spcAft>
                <a:spcPts val="0"/>
              </a:spcAft>
              <a:buSzPts val="1400"/>
              <a:buFont typeface="Arial"/>
              <a:buNone/>
            </a:pPr>
            <a:endParaRPr sz="1200"/>
          </a:p>
          <a:p>
            <a:pPr marL="228600" lvl="0" indent="0" algn="l" rtl="0">
              <a:lnSpc>
                <a:spcPct val="100000"/>
              </a:lnSpc>
              <a:spcBef>
                <a:spcPts val="0"/>
              </a:spcBef>
              <a:spcAft>
                <a:spcPts val="0"/>
              </a:spcAft>
              <a:buSzPts val="1400"/>
              <a:buFont typeface="Arial"/>
              <a:buNone/>
            </a:pPr>
            <a:r>
              <a:rPr lang="en-US" sz="1200"/>
              <a:t>For </a:t>
            </a:r>
            <a:r>
              <a:rPr lang="en-US" sz="1200" b="1"/>
              <a:t>Purchase Order Returns</a:t>
            </a:r>
            <a:r>
              <a:rPr lang="en-US" sz="1200"/>
              <a:t>, supplier performance data can be collected manually when you return a purchase order. When material is returned, a panel displays that lets you enter performance event data which is going to be as a default value for all returned lines qualified for supplier performance. This panel appears only when Use Supplier Performance and Enable PO Returns are selected in Purchasing Control; otherwise, it is hidden. For information on the options you can enter in the panel, refer to the Web UI online help for the purchase order returns action.</a:t>
            </a:r>
            <a:endParaRPr sz="1200"/>
          </a:p>
          <a:p>
            <a:pPr marL="228600" lvl="0" indent="0" algn="l" rtl="0">
              <a:lnSpc>
                <a:spcPct val="100000"/>
              </a:lnSpc>
              <a:spcBef>
                <a:spcPts val="0"/>
              </a:spcBef>
              <a:spcAft>
                <a:spcPts val="0"/>
              </a:spcAft>
              <a:buSzPts val="1400"/>
              <a:buFont typeface="Arial"/>
              <a:buNone/>
            </a:pPr>
            <a:endParaRPr sz="1200"/>
          </a:p>
          <a:p>
            <a:pPr marL="228600" lvl="0" indent="0" algn="l" rtl="0">
              <a:lnSpc>
                <a:spcPct val="100000"/>
              </a:lnSpc>
              <a:spcBef>
                <a:spcPts val="0"/>
              </a:spcBef>
              <a:spcAft>
                <a:spcPts val="0"/>
              </a:spcAft>
              <a:buSzPts val="1400"/>
              <a:buFont typeface="Arial"/>
              <a:buNone/>
            </a:pPr>
            <a:r>
              <a:rPr lang="en-US" sz="1200"/>
              <a:t>For </a:t>
            </a:r>
            <a:r>
              <a:rPr lang="en-US" sz="1200" b="1"/>
              <a:t>ASNs</a:t>
            </a:r>
            <a:r>
              <a:rPr lang="en-US" sz="1200"/>
              <a:t>, </a:t>
            </a:r>
            <a:r>
              <a:rPr lang="en-US" sz="1200" b="0" i="0" u="none" strike="noStrike" cap="none">
                <a:solidFill>
                  <a:srgbClr val="000000"/>
                </a:solidFill>
                <a:latin typeface="Arial"/>
                <a:ea typeface="Arial"/>
                <a:cs typeface="Arial"/>
                <a:sym typeface="Arial"/>
              </a:rPr>
              <a:t>late ASN events are recorded when the lead time for ASNs specified in Maximum ASN Lead-Time in Supplier Performance Control is exceeded. ASN lead time is the amount of time allowed between the time a shipment leaves the supplier’s dock and the time the ASN for that shipment is created and sent to the customer. Both of these times are contained within the EDI transaction.</a:t>
            </a:r>
            <a:endParaRPr sz="1200"/>
          </a:p>
          <a:p>
            <a:pPr marL="228600" lvl="0" indent="0" algn="l" rtl="0">
              <a:lnSpc>
                <a:spcPct val="100000"/>
              </a:lnSpc>
              <a:spcBef>
                <a:spcPts val="0"/>
              </a:spcBef>
              <a:spcAft>
                <a:spcPts val="0"/>
              </a:spcAft>
              <a:buSzPts val="1400"/>
              <a:buFont typeface="Arial"/>
              <a:buNone/>
            </a:pPr>
            <a:endParaRPr sz="1200"/>
          </a:p>
          <a:p>
            <a:pPr marL="228600" lvl="0" indent="0" algn="l" rtl="0">
              <a:lnSpc>
                <a:spcPct val="100000"/>
              </a:lnSpc>
              <a:spcBef>
                <a:spcPts val="0"/>
              </a:spcBef>
              <a:spcAft>
                <a:spcPts val="0"/>
              </a:spcAft>
              <a:buSzPts val="1400"/>
              <a:buFont typeface="Arial"/>
              <a:buNone/>
            </a:pPr>
            <a:endParaRPr sz="1200"/>
          </a:p>
        </p:txBody>
      </p:sp>
      <p:sp>
        <p:nvSpPr>
          <p:cNvPr id="1945" name="Google Shape;1945;p198:notes"/>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173</a:t>
            </a:fld>
            <a:endParaRPr/>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9"/>
        <p:cNvGrpSpPr/>
        <p:nvPr/>
      </p:nvGrpSpPr>
      <p:grpSpPr>
        <a:xfrm>
          <a:off x="0" y="0"/>
          <a:ext cx="0" cy="0"/>
          <a:chOff x="0" y="0"/>
          <a:chExt cx="0" cy="0"/>
        </a:xfrm>
      </p:grpSpPr>
      <p:sp>
        <p:nvSpPr>
          <p:cNvPr id="1950" name="Google Shape;1950;p19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51" name="Google Shape;1951;p19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For PO returns, you can use the Supplier Performance panel in the Purchase Order &gt;Return Action to enter a performance event. The panel displays when Supplier Performance is activated in the Supplier Performance panel of Purchasing Control</a:t>
            </a:r>
            <a:r>
              <a:rPr lang="en-US" sz="1200"/>
              <a:t> </a:t>
            </a:r>
            <a:r>
              <a:rPr lang="en-US" sz="1200" b="0" i="0" u="none" strike="noStrike" cap="none">
                <a:solidFill>
                  <a:srgbClr val="000000"/>
                </a:solidFill>
                <a:latin typeface="Arial"/>
                <a:ea typeface="Arial"/>
                <a:cs typeface="Arial"/>
                <a:sym typeface="Arial"/>
              </a:rPr>
              <a:t> and Enable PO Returns is selected.</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The vendor and order information defaults and cannot be changed. The Category, Event, Quantity, and Document Number can be updated. Recording of the event is optional. </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457200" marR="0" lvl="0" indent="-228600" algn="l" rtl="0">
              <a:lnSpc>
                <a:spcPct val="100000"/>
              </a:lnSpc>
              <a:spcBef>
                <a:spcPts val="0"/>
              </a:spcBef>
              <a:spcAft>
                <a:spcPts val="0"/>
              </a:spcAft>
              <a:buSzPts val="1400"/>
              <a:buNone/>
            </a:pPr>
            <a:endParaRPr sz="1200" b="0" i="0" u="none" strike="noStrike" cap="none">
              <a:solidFill>
                <a:srgbClr val="000000"/>
              </a:solidFill>
              <a:latin typeface="Arial"/>
              <a:ea typeface="Arial"/>
              <a:cs typeface="Arial"/>
              <a:sym typeface="Arial"/>
            </a:endParaRPr>
          </a:p>
          <a:p>
            <a:pPr marL="457200" marR="0" lvl="0" indent="-228600" algn="l" rtl="0">
              <a:lnSpc>
                <a:spcPct val="100000"/>
              </a:lnSpc>
              <a:spcBef>
                <a:spcPts val="0"/>
              </a:spcBef>
              <a:spcAft>
                <a:spcPts val="0"/>
              </a:spcAft>
              <a:buSzPts val="1400"/>
              <a:buNone/>
            </a:pPr>
            <a:r>
              <a:rPr lang="en-US" sz="1200" b="1" i="1" u="none" strike="noStrike" cap="none">
                <a:solidFill>
                  <a:srgbClr val="000000"/>
                </a:solidFill>
                <a:latin typeface="Arial"/>
                <a:ea typeface="Arial"/>
                <a:cs typeface="Arial"/>
                <a:sym typeface="Arial"/>
              </a:rPr>
              <a:t>Note </a:t>
            </a:r>
            <a:r>
              <a:rPr lang="en-US" sz="1200" b="0" i="0" u="none" strike="noStrike" cap="none">
                <a:solidFill>
                  <a:srgbClr val="000000"/>
                </a:solidFill>
                <a:latin typeface="Arial"/>
                <a:ea typeface="Arial"/>
                <a:cs typeface="Arial"/>
                <a:sym typeface="Arial"/>
              </a:rPr>
              <a:t>RTS shipments are handled in the same way as PO returns. The same control program field controls both the PO Returns and RTS Supplier Performance panel options.</a:t>
            </a:r>
            <a:endParaRPr sz="1200"/>
          </a:p>
          <a:p>
            <a:pPr marL="457200" marR="0" lvl="0" indent="-228600" algn="l" rtl="0">
              <a:lnSpc>
                <a:spcPct val="100000"/>
              </a:lnSpc>
              <a:spcBef>
                <a:spcPts val="0"/>
              </a:spcBef>
              <a:spcAft>
                <a:spcPts val="0"/>
              </a:spcAft>
              <a:buSzPts val="1400"/>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For inventory transfers, you can enter supplier performance data when you transfer a single item, multi-item, or transfer with a lot/serial change.</a:t>
            </a:r>
            <a:endParaRPr sz="1200"/>
          </a:p>
        </p:txBody>
      </p:sp>
      <p:sp>
        <p:nvSpPr>
          <p:cNvPr id="1952" name="Google Shape;1952;p199:notes"/>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174</a:t>
            </a:fld>
            <a:endParaRPr/>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0"/>
        <p:cNvGrpSpPr/>
        <p:nvPr/>
      </p:nvGrpSpPr>
      <p:grpSpPr>
        <a:xfrm>
          <a:off x="0" y="0"/>
          <a:ext cx="0" cy="0"/>
          <a:chOff x="0" y="0"/>
          <a:chExt cx="0" cy="0"/>
        </a:xfrm>
      </p:grpSpPr>
      <p:sp>
        <p:nvSpPr>
          <p:cNvPr id="1961" name="Google Shape;1961;p20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62" name="Google Shape;1962;p20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r>
              <a:rPr lang="en-US" sz="1200" b="1" i="0" u="none" strike="noStrike" cap="none">
                <a:solidFill>
                  <a:srgbClr val="000000"/>
                </a:solidFill>
                <a:latin typeface="Arial"/>
                <a:ea typeface="Arial"/>
                <a:cs typeface="Arial"/>
                <a:sym typeface="Arial"/>
              </a:rPr>
              <a:t>Web UI Supplier Performance Data</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marR="0" lvl="0" indent="0" algn="l" rtl="0">
              <a:lnSpc>
                <a:spcPct val="100000"/>
              </a:lnSpc>
              <a:spcBef>
                <a:spcPts val="0"/>
              </a:spcBef>
              <a:spcAft>
                <a:spcPts val="0"/>
              </a:spcAft>
              <a:buClr>
                <a:srgbClr val="000000"/>
              </a:buClr>
              <a:buSzPts val="1400"/>
              <a:buFont typeface="Arial"/>
              <a:buNone/>
            </a:pPr>
            <a:r>
              <a:rPr lang="en-US" sz="1200" b="0" i="0" u="none" strike="noStrike" cap="none">
                <a:solidFill>
                  <a:srgbClr val="000000"/>
                </a:solidFill>
                <a:latin typeface="Arial"/>
                <a:ea typeface="Arial"/>
                <a:cs typeface="Arial"/>
                <a:sym typeface="Arial"/>
              </a:rPr>
              <a:t>Use </a:t>
            </a:r>
            <a:r>
              <a:rPr lang="en-US" sz="1200" b="1" i="0" u="none" strike="noStrike" cap="none">
                <a:solidFill>
                  <a:srgbClr val="000000"/>
                </a:solidFill>
                <a:latin typeface="Arial"/>
                <a:ea typeface="Arial"/>
                <a:cs typeface="Arial"/>
                <a:sym typeface="Arial"/>
              </a:rPr>
              <a:t>Supplier Performance Data</a:t>
            </a:r>
            <a:r>
              <a:rPr lang="en-US" sz="1200" b="0" i="0" u="none" strike="noStrike" cap="none">
                <a:solidFill>
                  <a:srgbClr val="000000"/>
                </a:solidFill>
                <a:latin typeface="Arial"/>
                <a:ea typeface="Arial"/>
                <a:cs typeface="Arial"/>
                <a:sym typeface="Arial"/>
              </a:rPr>
              <a:t> to view/update performance data for suppliers and assign weight factors for events to provide consistency in their use. The initial view includes a browse that lists a system-generated transaction ID. This ID identifies specific events associated with the corresponding registrations and the particular performance details.</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When performance data is generated for any registration, that data is saved for future reporting. The data is identified by a system-generated transaction ID.</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Use Supplier Performance Data to access and modify details of the captured performance data.</a:t>
            </a:r>
            <a:endParaRPr sz="1200"/>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Identify and select the corresponding transaction ID and then click the Edit button. Modify captured performance data by adding performance weight factors or updating other fields. You predefine weight factors in </a:t>
            </a:r>
            <a:r>
              <a:rPr lang="en-US" sz="1200" b="1" i="0" u="none" strike="noStrike" cap="none">
                <a:solidFill>
                  <a:srgbClr val="000000"/>
                </a:solidFill>
                <a:latin typeface="Arial"/>
                <a:ea typeface="Arial"/>
                <a:cs typeface="Arial"/>
                <a:sym typeface="Arial"/>
              </a:rPr>
              <a:t>Performance Weight Factors</a:t>
            </a:r>
            <a:r>
              <a:rPr lang="en-US" sz="1200" b="0" i="0" u="none" strike="noStrike" cap="none">
                <a:solidFill>
                  <a:srgbClr val="000000"/>
                </a:solidFill>
                <a:latin typeface="Arial"/>
                <a:ea typeface="Arial"/>
                <a:cs typeface="Arial"/>
                <a:sym typeface="Arial"/>
              </a:rPr>
              <a:t>, but you can assign them to performance data using this function.</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Note the following:</a:t>
            </a:r>
            <a:endParaRPr sz="1200"/>
          </a:p>
          <a:p>
            <a:pPr marL="514350" lvl="0" indent="-247650" algn="l" rtl="0">
              <a:lnSpc>
                <a:spcPct val="100000"/>
              </a:lnSpc>
              <a:spcBef>
                <a:spcPts val="0"/>
              </a:spcBef>
              <a:spcAft>
                <a:spcPts val="0"/>
              </a:spcAft>
              <a:buSzPts val="800"/>
              <a:buFont typeface="Arial"/>
              <a:buChar char="•"/>
            </a:pPr>
            <a:r>
              <a:rPr lang="en-US" sz="1200" b="0" i="0" u="none" strike="noStrike" cap="none">
                <a:solidFill>
                  <a:srgbClr val="000000"/>
                </a:solidFill>
                <a:latin typeface="Arial"/>
                <a:ea typeface="Arial"/>
                <a:cs typeface="Arial"/>
                <a:sym typeface="Arial"/>
              </a:rPr>
              <a:t>You cannot use this function to manually create performance data.</a:t>
            </a:r>
            <a:endParaRPr sz="1200"/>
          </a:p>
          <a:p>
            <a:pPr marL="514350" lvl="0" indent="-247650" algn="l" rtl="0">
              <a:lnSpc>
                <a:spcPct val="100000"/>
              </a:lnSpc>
              <a:spcBef>
                <a:spcPts val="0"/>
              </a:spcBef>
              <a:spcAft>
                <a:spcPts val="0"/>
              </a:spcAft>
              <a:buSzPts val="800"/>
              <a:buFont typeface="Arial"/>
              <a:buChar char="•"/>
            </a:pPr>
            <a:r>
              <a:rPr lang="en-US" sz="1200" b="0" i="0" u="none" strike="noStrike" cap="none">
                <a:solidFill>
                  <a:srgbClr val="000000"/>
                </a:solidFill>
                <a:latin typeface="Arial"/>
                <a:ea typeface="Arial"/>
                <a:cs typeface="Arial"/>
                <a:sym typeface="Arial"/>
              </a:rPr>
              <a:t>This program does not have a delete option; performance data entries cannot be deleted to ensure that all entries remain in the system.</a:t>
            </a:r>
            <a:endParaRPr sz="1200"/>
          </a:p>
          <a:p>
            <a:pPr marL="514350" lvl="0" indent="-247650" algn="l" rtl="0">
              <a:lnSpc>
                <a:spcPct val="100000"/>
              </a:lnSpc>
              <a:spcBef>
                <a:spcPts val="0"/>
              </a:spcBef>
              <a:spcAft>
                <a:spcPts val="0"/>
              </a:spcAft>
              <a:buSzPts val="800"/>
              <a:buFont typeface="Arial"/>
              <a:buChar char="•"/>
            </a:pPr>
            <a:r>
              <a:rPr lang="en-US" sz="1200" b="0" i="0" u="none" strike="noStrike" cap="none">
                <a:solidFill>
                  <a:srgbClr val="000000"/>
                </a:solidFill>
                <a:latin typeface="Arial"/>
                <a:ea typeface="Arial"/>
                <a:cs typeface="Arial"/>
                <a:sym typeface="Arial"/>
              </a:rPr>
              <a:t>You can only modify a limited amount of performance data.</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Refer to the Web UI online help for option descriptions.</a:t>
            </a:r>
            <a:endParaRPr sz="1200" b="0" i="0" u="none" strike="noStrike" cap="none">
              <a:solidFill>
                <a:srgbClr val="000000"/>
              </a:solidFill>
              <a:latin typeface="Arial"/>
              <a:ea typeface="Arial"/>
              <a:cs typeface="Arial"/>
              <a:sym typeface="Arial"/>
            </a:endParaRPr>
          </a:p>
          <a:p>
            <a:pPr marL="457200" marR="0" lvl="0" indent="-228600" algn="l" rtl="0">
              <a:lnSpc>
                <a:spcPct val="100000"/>
              </a:lnSpc>
              <a:spcBef>
                <a:spcPts val="0"/>
              </a:spcBef>
              <a:spcAft>
                <a:spcPts val="0"/>
              </a:spcAft>
              <a:buSzPts val="1400"/>
              <a:buNone/>
            </a:pPr>
            <a:endParaRPr sz="1200" b="0" i="0" u="none" strike="noStrike" cap="none">
              <a:solidFill>
                <a:srgbClr val="000000"/>
              </a:solidFill>
              <a:latin typeface="Arial"/>
              <a:ea typeface="Arial"/>
              <a:cs typeface="Arial"/>
              <a:sym typeface="Arial"/>
            </a:endParaRPr>
          </a:p>
          <a:p>
            <a:pPr marL="457200" marR="0" lvl="0" indent="-228600" algn="l" rtl="0">
              <a:lnSpc>
                <a:spcPct val="100000"/>
              </a:lnSpc>
              <a:spcBef>
                <a:spcPts val="0"/>
              </a:spcBef>
              <a:spcAft>
                <a:spcPts val="0"/>
              </a:spcAft>
              <a:buSzPts val="1400"/>
              <a:buNone/>
            </a:pPr>
            <a:endParaRPr sz="1200" b="0" i="0" u="none" strike="noStrike" cap="none">
              <a:solidFill>
                <a:srgbClr val="000000"/>
              </a:solidFill>
              <a:latin typeface="Arial"/>
              <a:ea typeface="Arial"/>
              <a:cs typeface="Arial"/>
              <a:sym typeface="Arial"/>
            </a:endParaRPr>
          </a:p>
          <a:p>
            <a:pPr marL="457200" marR="0" lvl="0" indent="-228600" algn="l" rtl="0">
              <a:lnSpc>
                <a:spcPct val="100000"/>
              </a:lnSpc>
              <a:spcBef>
                <a:spcPts val="0"/>
              </a:spcBef>
              <a:spcAft>
                <a:spcPts val="0"/>
              </a:spcAft>
              <a:buSzPts val="1400"/>
              <a:buNone/>
            </a:pPr>
            <a:r>
              <a:rPr lang="en-US" sz="1200" b="1"/>
              <a:t>Supplier </a:t>
            </a:r>
            <a:r>
              <a:rPr lang="en-US" sz="1200" b="1" i="0" u="none" strike="noStrike" cap="none">
                <a:solidFill>
                  <a:srgbClr val="000000"/>
                </a:solidFill>
                <a:latin typeface="Arial"/>
                <a:ea typeface="Arial"/>
                <a:cs typeface="Arial"/>
                <a:sym typeface="Arial"/>
              </a:rPr>
              <a:t>Performance Report Card</a:t>
            </a:r>
            <a:endParaRPr sz="1200" b="1" i="0" u="none" strike="noStrike" cap="none">
              <a:solidFill>
                <a:srgbClr val="000000"/>
              </a:solidFill>
              <a:latin typeface="Arial"/>
              <a:ea typeface="Arial"/>
              <a:cs typeface="Arial"/>
              <a:sym typeface="Arial"/>
            </a:endParaRPr>
          </a:p>
          <a:p>
            <a:pPr marL="457200" marR="0" lvl="0" indent="-228600" algn="l" rtl="0">
              <a:lnSpc>
                <a:spcPct val="100000"/>
              </a:lnSpc>
              <a:spcBef>
                <a:spcPts val="0"/>
              </a:spcBef>
              <a:spcAft>
                <a:spcPts val="0"/>
              </a:spcAft>
              <a:buSzPts val="1400"/>
              <a:buNone/>
            </a:pPr>
            <a:endParaRPr sz="1200"/>
          </a:p>
          <a:p>
            <a:pPr marL="228600" lvl="0" indent="0" algn="l" rtl="0">
              <a:lnSpc>
                <a:spcPct val="100000"/>
              </a:lnSpc>
              <a:spcBef>
                <a:spcPts val="0"/>
              </a:spcBef>
              <a:spcAft>
                <a:spcPts val="0"/>
              </a:spcAft>
              <a:buSzPts val="1400"/>
              <a:buFont typeface="Arial"/>
              <a:buNone/>
            </a:pPr>
            <a:r>
              <a:rPr lang="en-US" sz="1200"/>
              <a:t>You can use the </a:t>
            </a:r>
            <a:r>
              <a:rPr lang="en-US" sz="1200" b="1"/>
              <a:t>Supplier</a:t>
            </a:r>
            <a:r>
              <a:rPr lang="en-US" sz="1200"/>
              <a:t> </a:t>
            </a:r>
            <a:r>
              <a:rPr lang="en-US" sz="1200" b="1"/>
              <a:t>Performance Report Card </a:t>
            </a:r>
            <a:r>
              <a:rPr lang="en-US" sz="1200" b="0" i="0" u="none" strike="noStrike" cap="none">
                <a:solidFill>
                  <a:srgbClr val="000000"/>
                </a:solidFill>
                <a:latin typeface="Arial"/>
                <a:ea typeface="Arial"/>
                <a:cs typeface="Arial"/>
                <a:sym typeface="Arial"/>
              </a:rPr>
              <a:t>to provide a report card to your suppliers to indicate their performance as measured by your system. You can automatically email this report to your suppliers. </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1" i="0" u="none" strike="noStrike" cap="none">
                <a:solidFill>
                  <a:srgbClr val="000000"/>
                </a:solidFill>
                <a:latin typeface="Arial"/>
                <a:ea typeface="Arial"/>
                <a:cs typeface="Arial"/>
                <a:sym typeface="Arial"/>
              </a:rPr>
              <a:t>Important: </a:t>
            </a:r>
            <a:r>
              <a:rPr lang="en-US" sz="1200" b="0" i="0" u="none" strike="noStrike" cap="none">
                <a:solidFill>
                  <a:srgbClr val="000000"/>
                </a:solidFill>
                <a:latin typeface="Arial"/>
                <a:ea typeface="Arial"/>
                <a:cs typeface="Arial"/>
                <a:sym typeface="Arial"/>
              </a:rPr>
              <a:t>You can see details in the Performance Card Details panel of Supplier Performance Data. All of the fields are  read only except the option to Include in Scoring. </a:t>
            </a: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This report is a snapshot in time of a supplier’s overall rating. The program generates supplier ratings by examining performance data based on selection criteria you enter. This data is then scored based on categories, events, and weights. This report can be produced with various information.</a:t>
            </a:r>
            <a:endParaRPr sz="1200"/>
          </a:p>
          <a:p>
            <a:pPr marL="228600" lvl="0" indent="0" algn="l" rtl="0">
              <a:lnSpc>
                <a:spcPct val="100000"/>
              </a:lnSpc>
              <a:spcBef>
                <a:spcPts val="0"/>
              </a:spcBef>
              <a:spcAft>
                <a:spcPts val="0"/>
              </a:spcAft>
              <a:buSzPts val="1400"/>
              <a:buFont typeface="Arial"/>
              <a:buNone/>
            </a:pPr>
            <a:endParaRPr sz="1200" b="0" i="0" u="none" strike="noStrike" cap="none">
              <a:solidFill>
                <a:srgbClr val="000000"/>
              </a:solidFill>
              <a:latin typeface="Arial"/>
              <a:ea typeface="Arial"/>
              <a:cs typeface="Arial"/>
              <a:sym typeface="Arial"/>
            </a:endParaRPr>
          </a:p>
          <a:p>
            <a:pPr marL="228600" lvl="0" indent="0" algn="l" rtl="0">
              <a:lnSpc>
                <a:spcPct val="100000"/>
              </a:lnSpc>
              <a:spcBef>
                <a:spcPts val="0"/>
              </a:spcBef>
              <a:spcAft>
                <a:spcPts val="0"/>
              </a:spcAft>
              <a:buSzPts val="1400"/>
              <a:buFont typeface="Arial"/>
              <a:buNone/>
            </a:pPr>
            <a:r>
              <a:rPr lang="en-US" sz="1200" b="0" i="0" u="none" strike="noStrike" cap="none">
                <a:solidFill>
                  <a:srgbClr val="000000"/>
                </a:solidFill>
                <a:latin typeface="Arial"/>
                <a:ea typeface="Arial"/>
                <a:cs typeface="Arial"/>
                <a:sym typeface="Arial"/>
              </a:rPr>
              <a:t>Set Inactive Categories to Yes to include all categories in the system, even those not currently being used. You can indicate what other types of items to include, and the report is printable with three levels of detail. Each report option displays a new level of information detail for the report card:</a:t>
            </a:r>
            <a:endParaRPr sz="1200"/>
          </a:p>
          <a:p>
            <a:pPr marL="457200" lvl="0" indent="-228600" algn="l" rtl="0">
              <a:lnSpc>
                <a:spcPct val="100000"/>
              </a:lnSpc>
              <a:spcBef>
                <a:spcPts val="0"/>
              </a:spcBef>
              <a:spcAft>
                <a:spcPts val="0"/>
              </a:spcAft>
              <a:buSzPts val="1400"/>
              <a:buNone/>
            </a:pPr>
            <a:r>
              <a:rPr lang="en-US" sz="1200" b="0" i="0" u="none" strike="noStrike" cap="none">
                <a:solidFill>
                  <a:srgbClr val="000000"/>
                </a:solidFill>
                <a:latin typeface="Arial"/>
                <a:ea typeface="Arial"/>
                <a:cs typeface="Arial"/>
                <a:sym typeface="Arial"/>
              </a:rPr>
              <a:t>•Category</a:t>
            </a:r>
            <a:endParaRPr sz="1200"/>
          </a:p>
          <a:p>
            <a:pPr marL="457200" lvl="0" indent="-228600" algn="l" rtl="0">
              <a:lnSpc>
                <a:spcPct val="100000"/>
              </a:lnSpc>
              <a:spcBef>
                <a:spcPts val="0"/>
              </a:spcBef>
              <a:spcAft>
                <a:spcPts val="0"/>
              </a:spcAft>
              <a:buSzPts val="1400"/>
              <a:buNone/>
            </a:pPr>
            <a:r>
              <a:rPr lang="en-US" sz="1200" b="0" i="0" u="none" strike="noStrike" cap="none">
                <a:solidFill>
                  <a:srgbClr val="000000"/>
                </a:solidFill>
                <a:latin typeface="Arial"/>
                <a:ea typeface="Arial"/>
                <a:cs typeface="Arial"/>
                <a:sym typeface="Arial"/>
              </a:rPr>
              <a:t>•Category and event</a:t>
            </a:r>
            <a:endParaRPr sz="1200"/>
          </a:p>
          <a:p>
            <a:pPr marL="457200" lvl="0" indent="-228600" algn="l" rtl="0">
              <a:lnSpc>
                <a:spcPct val="100000"/>
              </a:lnSpc>
              <a:spcBef>
                <a:spcPts val="0"/>
              </a:spcBef>
              <a:spcAft>
                <a:spcPts val="0"/>
              </a:spcAft>
              <a:buSzPts val="1400"/>
              <a:buNone/>
            </a:pPr>
            <a:r>
              <a:rPr lang="en-US" sz="1200" b="0" i="0" u="none" strike="noStrike" cap="none">
                <a:solidFill>
                  <a:srgbClr val="000000"/>
                </a:solidFill>
                <a:latin typeface="Arial"/>
                <a:ea typeface="Arial"/>
                <a:cs typeface="Arial"/>
                <a:sym typeface="Arial"/>
              </a:rPr>
              <a:t>•Category, event, and detail</a:t>
            </a:r>
            <a:endParaRPr sz="1200"/>
          </a:p>
          <a:p>
            <a:pPr marL="457200" lvl="0" indent="-228600" algn="l" rtl="0">
              <a:lnSpc>
                <a:spcPct val="100000"/>
              </a:lnSpc>
              <a:spcBef>
                <a:spcPts val="0"/>
              </a:spcBef>
              <a:spcAft>
                <a:spcPts val="0"/>
              </a:spcAft>
              <a:buSzPts val="1400"/>
              <a:buNone/>
            </a:pPr>
            <a:endParaRPr sz="1200" b="0" i="0" u="none" strike="noStrike" cap="none">
              <a:solidFill>
                <a:srgbClr val="000000"/>
              </a:solidFill>
              <a:latin typeface="Arial"/>
              <a:ea typeface="Arial"/>
              <a:cs typeface="Arial"/>
              <a:sym typeface="Arial"/>
            </a:endParaRPr>
          </a:p>
          <a:p>
            <a:pPr marL="457200" lvl="0" indent="-228600" algn="l" rtl="0">
              <a:lnSpc>
                <a:spcPct val="100000"/>
              </a:lnSpc>
              <a:spcBef>
                <a:spcPts val="0"/>
              </a:spcBef>
              <a:spcAft>
                <a:spcPts val="0"/>
              </a:spcAft>
              <a:buSzPts val="1400"/>
              <a:buNone/>
            </a:pPr>
            <a:r>
              <a:rPr lang="en-US" sz="1200" b="1" i="0" u="none" strike="noStrike" cap="none">
                <a:solidFill>
                  <a:srgbClr val="000000"/>
                </a:solidFill>
                <a:latin typeface="Arial"/>
                <a:ea typeface="Arial"/>
                <a:cs typeface="Arial"/>
                <a:sym typeface="Arial"/>
              </a:rPr>
              <a:t>Web UI Supplier Performance Reports</a:t>
            </a:r>
            <a:endParaRPr sz="1200"/>
          </a:p>
          <a:p>
            <a:pPr marL="457200" lvl="0" indent="-228600" algn="l" rtl="0">
              <a:lnSpc>
                <a:spcPct val="100000"/>
              </a:lnSpc>
              <a:spcBef>
                <a:spcPts val="0"/>
              </a:spcBef>
              <a:spcAft>
                <a:spcPts val="0"/>
              </a:spcAft>
              <a:buSzPts val="1400"/>
              <a:buNone/>
            </a:pPr>
            <a:endParaRPr sz="1200" b="1" i="0" u="none" strike="noStrike" cap="none">
              <a:solidFill>
                <a:srgbClr val="000000"/>
              </a:solidFill>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r>
              <a:rPr lang="en-US" sz="1200"/>
              <a:t>You can also run reports such as the Performance Data, RTS Performance, and DO Shipment Performance.</a:t>
            </a:r>
            <a:endParaRPr sz="1200"/>
          </a:p>
          <a:p>
            <a:pPr marL="457200" lvl="0" indent="-228600" algn="l" rtl="0">
              <a:lnSpc>
                <a:spcPct val="100000"/>
              </a:lnSpc>
              <a:spcBef>
                <a:spcPts val="0"/>
              </a:spcBef>
              <a:spcAft>
                <a:spcPts val="0"/>
              </a:spcAft>
              <a:buSzPts val="1400"/>
              <a:buNone/>
            </a:pPr>
            <a:endParaRPr sz="1200" b="1" i="0" u="none" strike="noStrike" cap="none">
              <a:solidFill>
                <a:srgbClr val="000000"/>
              </a:solidFill>
              <a:latin typeface="Arial"/>
              <a:ea typeface="Arial"/>
              <a:cs typeface="Arial"/>
              <a:sym typeface="Arial"/>
            </a:endParaRPr>
          </a:p>
          <a:p>
            <a:pPr marL="457200" marR="0" lvl="0" indent="-228600" algn="l" rtl="0">
              <a:lnSpc>
                <a:spcPct val="100000"/>
              </a:lnSpc>
              <a:spcBef>
                <a:spcPts val="0"/>
              </a:spcBef>
              <a:spcAft>
                <a:spcPts val="0"/>
              </a:spcAft>
              <a:buSzPts val="1400"/>
              <a:buNone/>
            </a:pPr>
            <a:endParaRPr sz="1200"/>
          </a:p>
        </p:txBody>
      </p:sp>
      <p:sp>
        <p:nvSpPr>
          <p:cNvPr id="1963" name="Google Shape;1963;p200:notes"/>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175</a:t>
            </a:fld>
            <a:endParaRPr/>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3"/>
        <p:cNvGrpSpPr/>
        <p:nvPr/>
      </p:nvGrpSpPr>
      <p:grpSpPr>
        <a:xfrm>
          <a:off x="0" y="0"/>
          <a:ext cx="0" cy="0"/>
          <a:chOff x="0" y="0"/>
          <a:chExt cx="0" cy="0"/>
        </a:xfrm>
      </p:grpSpPr>
      <p:sp>
        <p:nvSpPr>
          <p:cNvPr id="1974" name="Google Shape;1974;p20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75" name="Google Shape;1975;p20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0"/>
        <p:cNvGrpSpPr/>
        <p:nvPr/>
      </p:nvGrpSpPr>
      <p:grpSpPr>
        <a:xfrm>
          <a:off x="0" y="0"/>
          <a:ext cx="0" cy="0"/>
          <a:chOff x="0" y="0"/>
          <a:chExt cx="0" cy="0"/>
        </a:xfrm>
      </p:grpSpPr>
      <p:sp>
        <p:nvSpPr>
          <p:cNvPr id="1981" name="Google Shape;1981;p20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82" name="Google Shape;1982;p20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r>
              <a:rPr lang="en-US" sz="1200" b="1" i="0" u="none" strike="noStrike" cap="none">
                <a:solidFill>
                  <a:srgbClr val="000000"/>
                </a:solidFill>
                <a:latin typeface="Arial"/>
                <a:ea typeface="Arial"/>
                <a:cs typeface="Arial"/>
                <a:sym typeface="Arial"/>
              </a:rPr>
              <a:t>Web UI Supplier Performance Reports</a:t>
            </a:r>
            <a:endParaRPr sz="1200"/>
          </a:p>
          <a:p>
            <a:pPr marL="457200" lvl="0" indent="-228600" algn="l" rtl="0">
              <a:lnSpc>
                <a:spcPct val="100000"/>
              </a:lnSpc>
              <a:spcBef>
                <a:spcPts val="0"/>
              </a:spcBef>
              <a:spcAft>
                <a:spcPts val="0"/>
              </a:spcAft>
              <a:buSzPts val="1400"/>
              <a:buNone/>
            </a:pPr>
            <a:endParaRPr sz="1200" b="1" i="0" u="none" strike="noStrike" cap="none">
              <a:solidFill>
                <a:srgbClr val="000000"/>
              </a:solidFill>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r>
              <a:rPr lang="en-US" sz="1200"/>
              <a:t>You can run reports such as:</a:t>
            </a:r>
            <a:endParaRPr sz="1200"/>
          </a:p>
          <a:p>
            <a:pPr marL="457200" marR="0" lvl="0" indent="-228600" algn="l" rtl="0">
              <a:lnSpc>
                <a:spcPct val="100000"/>
              </a:lnSpc>
              <a:spcBef>
                <a:spcPts val="0"/>
              </a:spcBef>
              <a:spcAft>
                <a:spcPts val="0"/>
              </a:spcAft>
              <a:buClr>
                <a:srgbClr val="000000"/>
              </a:buClr>
              <a:buSzPts val="1400"/>
              <a:buFont typeface="Arial"/>
              <a:buNone/>
            </a:pPr>
            <a:endParaRPr sz="1200"/>
          </a:p>
          <a:p>
            <a:pPr marL="514350" marR="0" lvl="0" indent="-273050" algn="l" rtl="0">
              <a:lnSpc>
                <a:spcPct val="100000"/>
              </a:lnSpc>
              <a:spcBef>
                <a:spcPts val="0"/>
              </a:spcBef>
              <a:spcAft>
                <a:spcPts val="0"/>
              </a:spcAft>
              <a:buClr>
                <a:srgbClr val="000000"/>
              </a:buClr>
              <a:buSzPts val="1200"/>
              <a:buFont typeface="Arial"/>
              <a:buChar char="•"/>
            </a:pPr>
            <a:r>
              <a:rPr lang="en-US" sz="1200"/>
              <a:t>Performance Data</a:t>
            </a:r>
            <a:endParaRPr sz="1200"/>
          </a:p>
          <a:p>
            <a:pPr marL="514350" marR="0" lvl="0" indent="-273050" algn="l" rtl="0">
              <a:lnSpc>
                <a:spcPct val="100000"/>
              </a:lnSpc>
              <a:spcBef>
                <a:spcPts val="0"/>
              </a:spcBef>
              <a:spcAft>
                <a:spcPts val="0"/>
              </a:spcAft>
              <a:buClr>
                <a:srgbClr val="000000"/>
              </a:buClr>
              <a:buSzPts val="1200"/>
              <a:buFont typeface="Arial"/>
              <a:buChar char="•"/>
            </a:pPr>
            <a:r>
              <a:rPr lang="en-US" sz="1200"/>
              <a:t>RTS Performance</a:t>
            </a:r>
            <a:endParaRPr sz="1200"/>
          </a:p>
          <a:p>
            <a:pPr marL="514350" marR="0" lvl="0" indent="-273050" algn="l" rtl="0">
              <a:lnSpc>
                <a:spcPct val="100000"/>
              </a:lnSpc>
              <a:spcBef>
                <a:spcPts val="0"/>
              </a:spcBef>
              <a:spcAft>
                <a:spcPts val="0"/>
              </a:spcAft>
              <a:buClr>
                <a:srgbClr val="000000"/>
              </a:buClr>
              <a:buSzPts val="1200"/>
              <a:buFont typeface="Arial"/>
              <a:buChar char="•"/>
            </a:pPr>
            <a:r>
              <a:rPr lang="en-US" sz="1200"/>
              <a:t>DO Shipment Performance</a:t>
            </a:r>
            <a:endParaRPr sz="1200"/>
          </a:p>
          <a:p>
            <a:pPr marL="514350" marR="0" lvl="0" indent="-273050" algn="l" rtl="0">
              <a:lnSpc>
                <a:spcPct val="100000"/>
              </a:lnSpc>
              <a:spcBef>
                <a:spcPts val="0"/>
              </a:spcBef>
              <a:spcAft>
                <a:spcPts val="0"/>
              </a:spcAft>
              <a:buClr>
                <a:srgbClr val="000000"/>
              </a:buClr>
              <a:buSzPts val="1200"/>
              <a:buFont typeface="Arial"/>
              <a:buChar char="•"/>
            </a:pPr>
            <a:r>
              <a:rPr lang="en-US" sz="1200"/>
              <a:t>Backlog &amp; Missed Shipments </a:t>
            </a:r>
            <a:endParaRPr sz="1200"/>
          </a:p>
          <a:p>
            <a:pPr marL="514350" marR="0" lvl="0" indent="-273050" algn="l" rtl="0">
              <a:lnSpc>
                <a:spcPct val="100000"/>
              </a:lnSpc>
              <a:spcBef>
                <a:spcPts val="0"/>
              </a:spcBef>
              <a:spcAft>
                <a:spcPts val="0"/>
              </a:spcAft>
              <a:buSzPts val="1200"/>
              <a:buChar char="•"/>
            </a:pPr>
            <a:r>
              <a:rPr lang="en-US" sz="1200"/>
              <a:t>Missed Shipment Event Generator</a:t>
            </a:r>
            <a:endParaRPr sz="1200"/>
          </a:p>
          <a:p>
            <a:pPr marL="457200" marR="0" lvl="0" indent="-228600" algn="l" rtl="0">
              <a:lnSpc>
                <a:spcPct val="100000"/>
              </a:lnSpc>
              <a:spcBef>
                <a:spcPts val="0"/>
              </a:spcBef>
              <a:spcAft>
                <a:spcPts val="0"/>
              </a:spcAft>
              <a:buClr>
                <a:srgbClr val="000000"/>
              </a:buClr>
              <a:buSzPts val="1400"/>
              <a:buFont typeface="Arial"/>
              <a:buNone/>
            </a:pPr>
            <a:endParaRPr sz="1200"/>
          </a:p>
          <a:p>
            <a:pPr marL="457200" marR="0" lvl="0" indent="-228600" algn="l" rtl="0">
              <a:lnSpc>
                <a:spcPct val="100000"/>
              </a:lnSpc>
              <a:spcBef>
                <a:spcPts val="0"/>
              </a:spcBef>
              <a:spcAft>
                <a:spcPts val="0"/>
              </a:spcAft>
              <a:buClr>
                <a:srgbClr val="000000"/>
              </a:buClr>
              <a:buSzPts val="1400"/>
              <a:buFont typeface="Arial"/>
              <a:buNone/>
            </a:pPr>
            <a:r>
              <a:rPr lang="en-US" sz="1200"/>
              <a:t>You can also view data from the Supplier Performance Data browse.</a:t>
            </a:r>
            <a:endParaRPr sz="1200"/>
          </a:p>
          <a:p>
            <a:pPr marL="457200" marR="0" lvl="0" indent="-228600" algn="l" rtl="0">
              <a:lnSpc>
                <a:spcPct val="100000"/>
              </a:lnSpc>
              <a:spcBef>
                <a:spcPts val="0"/>
              </a:spcBef>
              <a:spcAft>
                <a:spcPts val="0"/>
              </a:spcAft>
              <a:buClr>
                <a:srgbClr val="000000"/>
              </a:buClr>
              <a:buSzPts val="1400"/>
              <a:buFont typeface="Arial"/>
              <a:buNone/>
            </a:pPr>
            <a:endParaRPr sz="1200"/>
          </a:p>
          <a:p>
            <a:pPr marL="457200" marR="0" lvl="0" indent="-228600" algn="l" rtl="0">
              <a:lnSpc>
                <a:spcPct val="100000"/>
              </a:lnSpc>
              <a:spcBef>
                <a:spcPts val="0"/>
              </a:spcBef>
              <a:spcAft>
                <a:spcPts val="0"/>
              </a:spcAft>
              <a:buClr>
                <a:srgbClr val="000000"/>
              </a:buClr>
              <a:buSzPts val="1400"/>
              <a:buFont typeface="Arial"/>
              <a:buNone/>
            </a:pPr>
            <a:endParaRPr sz="1200"/>
          </a:p>
          <a:p>
            <a:pPr marL="457200" lvl="0" indent="-228600" algn="l" rtl="0">
              <a:lnSpc>
                <a:spcPct val="100000"/>
              </a:lnSpc>
              <a:spcBef>
                <a:spcPts val="0"/>
              </a:spcBef>
              <a:spcAft>
                <a:spcPts val="0"/>
              </a:spcAft>
              <a:buSzPts val="1400"/>
              <a:buNone/>
            </a:pPr>
            <a:endParaRPr sz="1200" b="1" i="0" u="none" strike="noStrike" cap="none">
              <a:solidFill>
                <a:srgbClr val="000000"/>
              </a:solidFill>
              <a:latin typeface="Arial"/>
              <a:ea typeface="Arial"/>
              <a:cs typeface="Arial"/>
              <a:sym typeface="Arial"/>
            </a:endParaRPr>
          </a:p>
          <a:p>
            <a:pPr marL="457200" marR="0" lvl="0" indent="-228600" algn="l" rtl="0">
              <a:lnSpc>
                <a:spcPct val="100000"/>
              </a:lnSpc>
              <a:spcBef>
                <a:spcPts val="0"/>
              </a:spcBef>
              <a:spcAft>
                <a:spcPts val="0"/>
              </a:spcAft>
              <a:buSzPts val="1400"/>
              <a:buNone/>
            </a:pPr>
            <a:endParaRPr sz="1200"/>
          </a:p>
        </p:txBody>
      </p:sp>
      <p:sp>
        <p:nvSpPr>
          <p:cNvPr id="1983" name="Google Shape;1983;p202:notes"/>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177</a:t>
            </a:fld>
            <a:endParaRPr/>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8"/>
        <p:cNvGrpSpPr/>
        <p:nvPr/>
      </p:nvGrpSpPr>
      <p:grpSpPr>
        <a:xfrm>
          <a:off x="0" y="0"/>
          <a:ext cx="0" cy="0"/>
          <a:chOff x="0" y="0"/>
          <a:chExt cx="0" cy="0"/>
        </a:xfrm>
      </p:grpSpPr>
      <p:sp>
        <p:nvSpPr>
          <p:cNvPr id="1989" name="Google Shape;1989;p20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90" name="Google Shape;1990;p20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4"/>
        <p:cNvGrpSpPr/>
        <p:nvPr/>
      </p:nvGrpSpPr>
      <p:grpSpPr>
        <a:xfrm>
          <a:off x="0" y="0"/>
          <a:ext cx="0" cy="0"/>
          <a:chOff x="0" y="0"/>
          <a:chExt cx="0" cy="0"/>
        </a:xfrm>
      </p:grpSpPr>
      <p:sp>
        <p:nvSpPr>
          <p:cNvPr id="1995" name="Google Shape;1995;p16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96" name="Google Shape;1996;p16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0" name="Google Shape;190;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To learn these concepts, you will manage the approval flow by:</a:t>
            </a:r>
            <a:endParaRPr sz="1200"/>
          </a:p>
          <a:p>
            <a:pPr marL="0" lvl="0" indent="0" algn="l" rtl="0">
              <a:lnSpc>
                <a:spcPct val="100000"/>
              </a:lnSpc>
              <a:spcBef>
                <a:spcPts val="0"/>
              </a:spcBef>
              <a:spcAft>
                <a:spcPts val="0"/>
              </a:spcAft>
              <a:buSzPts val="1800"/>
              <a:buNone/>
            </a:pPr>
            <a:endParaRPr sz="1200"/>
          </a:p>
          <a:p>
            <a:pPr marL="457200" lvl="0" indent="-304800" algn="l" rtl="0">
              <a:lnSpc>
                <a:spcPct val="100000"/>
              </a:lnSpc>
              <a:spcBef>
                <a:spcPts val="0"/>
              </a:spcBef>
              <a:spcAft>
                <a:spcPts val="0"/>
              </a:spcAft>
              <a:buSzPts val="1200"/>
              <a:buChar char="●"/>
            </a:pPr>
            <a:r>
              <a:rPr lang="en-US" sz="1200"/>
              <a:t> Modifying the approver and type of approval</a:t>
            </a:r>
            <a:endParaRPr sz="1200"/>
          </a:p>
          <a:p>
            <a:pPr marL="457200" lvl="0" indent="-304800" algn="l" rtl="0">
              <a:lnSpc>
                <a:spcPct val="100000"/>
              </a:lnSpc>
              <a:spcBef>
                <a:spcPts val="0"/>
              </a:spcBef>
              <a:spcAft>
                <a:spcPts val="0"/>
              </a:spcAft>
              <a:buSzPts val="1200"/>
              <a:buChar char="●"/>
            </a:pPr>
            <a:r>
              <a:rPr lang="en-US" sz="1200"/>
              <a:t> Updating the routing </a:t>
            </a:r>
            <a:endParaRPr sz="1200"/>
          </a:p>
          <a:p>
            <a:pPr marL="457200" lvl="0" indent="-304800" algn="l" rtl="0">
              <a:lnSpc>
                <a:spcPct val="100000"/>
              </a:lnSpc>
              <a:spcBef>
                <a:spcPts val="0"/>
              </a:spcBef>
              <a:spcAft>
                <a:spcPts val="0"/>
              </a:spcAft>
              <a:buSzPts val="1200"/>
              <a:buChar char="●"/>
            </a:pPr>
            <a:r>
              <a:rPr lang="en-US" sz="1200"/>
              <a:t> Approving the requisition</a:t>
            </a:r>
            <a:endParaRPr sz="1200"/>
          </a:p>
          <a:p>
            <a:pPr marL="457200" lvl="0" indent="-304800" algn="l" rtl="0">
              <a:lnSpc>
                <a:spcPct val="100000"/>
              </a:lnSpc>
              <a:spcBef>
                <a:spcPts val="0"/>
              </a:spcBef>
              <a:spcAft>
                <a:spcPts val="0"/>
              </a:spcAft>
              <a:buSzPts val="1200"/>
              <a:buChar char="●"/>
            </a:pPr>
            <a:r>
              <a:rPr lang="en-US" sz="1200"/>
              <a:t> Converting the requisition to a purchase order</a:t>
            </a:r>
            <a:endParaRPr sz="1200"/>
          </a:p>
          <a:p>
            <a:pPr marL="0" lvl="0" indent="0" algn="l" rtl="0">
              <a:lnSpc>
                <a:spcPct val="100000"/>
              </a:lnSpc>
              <a:spcBef>
                <a:spcPts val="0"/>
              </a:spcBef>
              <a:spcAft>
                <a:spcPts val="0"/>
              </a:spcAft>
              <a:buSzPts val="1400"/>
              <a:buNone/>
            </a:pPr>
            <a:endParaRPr sz="1200"/>
          </a:p>
        </p:txBody>
      </p:sp>
      <p:sp>
        <p:nvSpPr>
          <p:cNvPr id="191" name="Google Shape;191;p18: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0"/>
        <p:cNvGrpSpPr/>
        <p:nvPr/>
      </p:nvGrpSpPr>
      <p:grpSpPr>
        <a:xfrm>
          <a:off x="0" y="0"/>
          <a:ext cx="0" cy="0"/>
          <a:chOff x="0" y="0"/>
          <a:chExt cx="0" cy="0"/>
        </a:xfrm>
      </p:grpSpPr>
      <p:sp>
        <p:nvSpPr>
          <p:cNvPr id="2001" name="Google Shape;2001;p16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b="1"/>
          </a:p>
        </p:txBody>
      </p:sp>
      <p:sp>
        <p:nvSpPr>
          <p:cNvPr id="2002" name="Google Shape;2002;p16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9"/>
        <p:cNvGrpSpPr/>
        <p:nvPr/>
      </p:nvGrpSpPr>
      <p:grpSpPr>
        <a:xfrm>
          <a:off x="0" y="0"/>
          <a:ext cx="0" cy="0"/>
          <a:chOff x="0" y="0"/>
          <a:chExt cx="0" cy="0"/>
        </a:xfrm>
      </p:grpSpPr>
      <p:sp>
        <p:nvSpPr>
          <p:cNvPr id="2010" name="Google Shape;2010;p16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11" name="Google Shape;2011;p16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Accounting clerks and accounting managers can use the information in the tables to understand how the system generates posted transactions for PO receipts and returns in an environment that uses any of the three costing methods:  Average, FIFO and WAVG, and Standard.  The tables include the following types of information: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•Transaction name</a:t>
            </a:r>
            <a:endParaRPr sz="1200"/>
          </a:p>
          <a:p>
            <a:pPr marL="0" lvl="0" indent="0" algn="l" rtl="0">
              <a:lnSpc>
                <a:spcPct val="100000"/>
              </a:lnSpc>
              <a:spcBef>
                <a:spcPts val="0"/>
              </a:spcBef>
              <a:spcAft>
                <a:spcPts val="0"/>
              </a:spcAft>
              <a:buSzPts val="1800"/>
              <a:buNone/>
            </a:pPr>
            <a:r>
              <a:rPr lang="en-US" sz="1200"/>
              <a:t>•Transaction type</a:t>
            </a:r>
            <a:endParaRPr sz="1200"/>
          </a:p>
          <a:p>
            <a:pPr marL="0" lvl="0" indent="0" algn="l" rtl="0">
              <a:lnSpc>
                <a:spcPct val="100000"/>
              </a:lnSpc>
              <a:spcBef>
                <a:spcPts val="0"/>
              </a:spcBef>
              <a:spcAft>
                <a:spcPts val="0"/>
              </a:spcAft>
              <a:buSzPts val="1800"/>
              <a:buNone/>
            </a:pPr>
            <a:r>
              <a:rPr lang="en-US" sz="1200"/>
              <a:t>•GL transaction type</a:t>
            </a:r>
            <a:endParaRPr sz="1200"/>
          </a:p>
          <a:p>
            <a:pPr marL="0" lvl="0" indent="0" algn="l" rtl="0">
              <a:lnSpc>
                <a:spcPct val="100000"/>
              </a:lnSpc>
              <a:spcBef>
                <a:spcPts val="0"/>
              </a:spcBef>
              <a:spcAft>
                <a:spcPts val="0"/>
              </a:spcAft>
              <a:buSzPts val="1800"/>
              <a:buNone/>
            </a:pPr>
            <a:r>
              <a:rPr lang="en-US" sz="1200"/>
              <a:t>•Debited and credited accounts</a:t>
            </a:r>
            <a:endParaRPr sz="1200"/>
          </a:p>
          <a:p>
            <a:pPr marL="0" lvl="0" indent="0" algn="l" rtl="0">
              <a:lnSpc>
                <a:spcPct val="100000"/>
              </a:lnSpc>
              <a:spcBef>
                <a:spcPts val="0"/>
              </a:spcBef>
              <a:spcAft>
                <a:spcPts val="0"/>
              </a:spcAft>
              <a:buSzPts val="1800"/>
              <a:buNone/>
            </a:pPr>
            <a:r>
              <a:rPr lang="en-US" sz="1200"/>
              <a:t>•Calculation</a:t>
            </a:r>
            <a:endParaRPr sz="1200"/>
          </a:p>
          <a:p>
            <a:pPr marL="0" lvl="0" indent="0" algn="l" rtl="0">
              <a:lnSpc>
                <a:spcPct val="100000"/>
              </a:lnSpc>
              <a:spcBef>
                <a:spcPts val="0"/>
              </a:spcBef>
              <a:spcAft>
                <a:spcPts val="0"/>
              </a:spcAft>
              <a:buSzPts val="1800"/>
              <a:buNone/>
            </a:pPr>
            <a:r>
              <a:rPr lang="en-US" sz="1200"/>
              <a:t>•Accounting source</a:t>
            </a:r>
            <a:endParaRPr sz="1200"/>
          </a:p>
          <a:p>
            <a:pPr marL="0" lvl="0" indent="0" algn="l" rtl="0">
              <a:lnSpc>
                <a:spcPct val="100000"/>
              </a:lnSpc>
              <a:spcBef>
                <a:spcPts val="0"/>
              </a:spcBef>
              <a:spcAft>
                <a:spcPts val="0"/>
              </a:spcAft>
              <a:buSzPts val="1800"/>
              <a:buNone/>
            </a:pPr>
            <a:r>
              <a:rPr lang="en-US" sz="1200"/>
              <a:t>•Function or condition that creates the transaction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p>
        </p:txBody>
      </p:sp>
      <p:sp>
        <p:nvSpPr>
          <p:cNvPr id="2012" name="Google Shape;2012;p169: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181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6"/>
        <p:cNvGrpSpPr/>
        <p:nvPr/>
      </p:nvGrpSpPr>
      <p:grpSpPr>
        <a:xfrm>
          <a:off x="0" y="0"/>
          <a:ext cx="0" cy="0"/>
          <a:chOff x="0" y="0"/>
          <a:chExt cx="0" cy="0"/>
        </a:xfrm>
      </p:grpSpPr>
      <p:sp>
        <p:nvSpPr>
          <p:cNvPr id="2017" name="Google Shape;2017;p17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18" name="Google Shape;2018;p17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19" name="Google Shape;2019;p176: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182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3"/>
        <p:cNvGrpSpPr/>
        <p:nvPr/>
      </p:nvGrpSpPr>
      <p:grpSpPr>
        <a:xfrm>
          <a:off x="0" y="0"/>
          <a:ext cx="0" cy="0"/>
          <a:chOff x="0" y="0"/>
          <a:chExt cx="0" cy="0"/>
        </a:xfrm>
      </p:grpSpPr>
      <p:sp>
        <p:nvSpPr>
          <p:cNvPr id="2024" name="Google Shape;2024;p17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25" name="Google Shape;2025;p17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endParaRPr/>
          </a:p>
          <a:p>
            <a:pPr marL="0" lvl="0" indent="0" algn="l" rtl="0">
              <a:lnSpc>
                <a:spcPct val="100000"/>
              </a:lnSpc>
              <a:spcBef>
                <a:spcPts val="0"/>
              </a:spcBef>
              <a:spcAft>
                <a:spcPts val="0"/>
              </a:spcAft>
              <a:buSzPts val="1400"/>
              <a:buNone/>
            </a:pPr>
            <a:endParaRPr/>
          </a:p>
        </p:txBody>
      </p:sp>
      <p:sp>
        <p:nvSpPr>
          <p:cNvPr id="2026" name="Google Shape;2026;p177: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183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9"/>
        <p:cNvGrpSpPr/>
        <p:nvPr/>
      </p:nvGrpSpPr>
      <p:grpSpPr>
        <a:xfrm>
          <a:off x="0" y="0"/>
          <a:ext cx="0" cy="0"/>
          <a:chOff x="0" y="0"/>
          <a:chExt cx="0" cy="0"/>
        </a:xfrm>
      </p:grpSpPr>
      <p:sp>
        <p:nvSpPr>
          <p:cNvPr id="2030" name="Google Shape;2030;p17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31" name="Google Shape;2031;p17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en-US" sz="1200"/>
              <a:t>QAD Supplier Management Product Suite includes three different solutions that can extend the existing functionality of the QAD Adaptive ERP Purchasing module: QAD Supplier Management (QAD SRM), QAD Demand and Delivery and QAD EQMS.</a:t>
            </a:r>
            <a:r>
              <a:rPr lang="en-US" sz="1200">
                <a:solidFill>
                  <a:schemeClr val="dk1"/>
                </a:solidFill>
                <a:highlight>
                  <a:schemeClr val="lt1"/>
                </a:highlight>
              </a:rPr>
              <a:t> QAD Supplier Management Product Suite provides solutions at the </a:t>
            </a:r>
            <a:r>
              <a:rPr lang="en-US" sz="1200" u="sng">
                <a:solidFill>
                  <a:schemeClr val="dk1"/>
                </a:solidFill>
                <a:highlight>
                  <a:schemeClr val="lt1"/>
                </a:highlight>
              </a:rPr>
              <a:t>strategic</a:t>
            </a:r>
            <a:r>
              <a:rPr lang="en-US" sz="1200">
                <a:solidFill>
                  <a:schemeClr val="dk1"/>
                </a:solidFill>
                <a:highlight>
                  <a:schemeClr val="lt1"/>
                </a:highlight>
              </a:rPr>
              <a:t> and </a:t>
            </a:r>
            <a:r>
              <a:rPr lang="en-US" sz="1200" u="sng">
                <a:solidFill>
                  <a:schemeClr val="dk1"/>
                </a:solidFill>
                <a:highlight>
                  <a:schemeClr val="lt1"/>
                </a:highlight>
              </a:rPr>
              <a:t>operational</a:t>
            </a:r>
            <a:r>
              <a:rPr lang="en-US" sz="1200">
                <a:solidFill>
                  <a:schemeClr val="dk1"/>
                </a:solidFill>
                <a:highlight>
                  <a:schemeClr val="lt1"/>
                </a:highlight>
              </a:rPr>
              <a:t> level to manage relations with suppliers.</a:t>
            </a:r>
            <a:endParaRPr sz="1200">
              <a:solidFill>
                <a:schemeClr val="dk1"/>
              </a:solidFill>
              <a:highlight>
                <a:schemeClr val="lt1"/>
              </a:highlight>
            </a:endParaRPr>
          </a:p>
          <a:p>
            <a:pPr marL="0" lvl="0" indent="0" algn="l" rtl="0">
              <a:lnSpc>
                <a:spcPct val="115000"/>
              </a:lnSpc>
              <a:spcBef>
                <a:spcPts val="1000"/>
              </a:spcBef>
              <a:spcAft>
                <a:spcPts val="0"/>
              </a:spcAft>
              <a:buClr>
                <a:schemeClr val="dk1"/>
              </a:buClr>
              <a:buSzPts val="1100"/>
              <a:buFont typeface="Arial"/>
              <a:buNone/>
            </a:pPr>
            <a:endParaRPr lang="en-US" sz="1200" smtClean="0">
              <a:solidFill>
                <a:schemeClr val="dk1"/>
              </a:solidFill>
              <a:highlight>
                <a:schemeClr val="lt1"/>
              </a:highlight>
            </a:endParaRPr>
          </a:p>
          <a:p>
            <a:pPr marL="0" lvl="0" indent="0" algn="l" rtl="0">
              <a:lnSpc>
                <a:spcPct val="115000"/>
              </a:lnSpc>
              <a:spcBef>
                <a:spcPts val="1000"/>
              </a:spcBef>
              <a:spcAft>
                <a:spcPts val="0"/>
              </a:spcAft>
              <a:buClr>
                <a:schemeClr val="dk1"/>
              </a:buClr>
              <a:buSzPts val="1100"/>
              <a:buFont typeface="Arial"/>
              <a:buNone/>
            </a:pPr>
            <a:r>
              <a:rPr lang="en-US" sz="1200" smtClean="0">
                <a:solidFill>
                  <a:schemeClr val="dk1"/>
                </a:solidFill>
                <a:highlight>
                  <a:schemeClr val="lt1"/>
                </a:highlight>
              </a:rPr>
              <a:t>At </a:t>
            </a:r>
            <a:r>
              <a:rPr lang="en-US" sz="1200">
                <a:solidFill>
                  <a:schemeClr val="dk1"/>
                </a:solidFill>
                <a:highlight>
                  <a:schemeClr val="lt1"/>
                </a:highlight>
              </a:rPr>
              <a:t>the STRATEGIC level, QAD Supplier Relationship Management (SRM) helps manage supplier relations through supplier management, strategic sourcing (RFx’s and Auctions) and supplier collaboration. Additionally, all the aspects related to quality planning to ensure the success of New Product Introduction projects can be managed through EQMS. </a:t>
            </a:r>
            <a:endParaRPr sz="1200">
              <a:solidFill>
                <a:schemeClr val="dk1"/>
              </a:solidFill>
              <a:highlight>
                <a:schemeClr val="lt1"/>
              </a:highlight>
            </a:endParaRPr>
          </a:p>
          <a:p>
            <a:pPr marL="0" lvl="0" indent="0" algn="l" rtl="0">
              <a:lnSpc>
                <a:spcPct val="115000"/>
              </a:lnSpc>
              <a:spcBef>
                <a:spcPts val="1000"/>
              </a:spcBef>
              <a:spcAft>
                <a:spcPts val="0"/>
              </a:spcAft>
              <a:buClr>
                <a:schemeClr val="dk1"/>
              </a:buClr>
              <a:buSzPts val="1100"/>
              <a:buFont typeface="Arial"/>
              <a:buNone/>
            </a:pPr>
            <a:endParaRPr lang="en-US" sz="1200" smtClean="0">
              <a:solidFill>
                <a:schemeClr val="dk1"/>
              </a:solidFill>
              <a:highlight>
                <a:schemeClr val="lt1"/>
              </a:highlight>
            </a:endParaRPr>
          </a:p>
          <a:p>
            <a:pPr marL="0" lvl="0" indent="0" algn="l" rtl="0">
              <a:lnSpc>
                <a:spcPct val="115000"/>
              </a:lnSpc>
              <a:spcBef>
                <a:spcPts val="1000"/>
              </a:spcBef>
              <a:spcAft>
                <a:spcPts val="0"/>
              </a:spcAft>
              <a:buClr>
                <a:schemeClr val="dk1"/>
              </a:buClr>
              <a:buSzPts val="1100"/>
              <a:buFont typeface="Arial"/>
              <a:buNone/>
            </a:pPr>
            <a:r>
              <a:rPr lang="en-US" sz="1200" smtClean="0">
                <a:solidFill>
                  <a:schemeClr val="dk1"/>
                </a:solidFill>
                <a:highlight>
                  <a:schemeClr val="lt1"/>
                </a:highlight>
              </a:rPr>
              <a:t>At </a:t>
            </a:r>
            <a:r>
              <a:rPr lang="en-US" sz="1200">
                <a:solidFill>
                  <a:schemeClr val="dk1"/>
                </a:solidFill>
                <a:highlight>
                  <a:schemeClr val="lt1"/>
                </a:highlight>
              </a:rPr>
              <a:t>the OPERATIONAL level, operational activities such as demand communication or delivery management through the QAD Demand and Delivery portal. In terms of quality control activities, EQMS provides the tools to interact with suppliers in quality aspects. </a:t>
            </a:r>
            <a:endParaRPr sz="1200">
              <a:solidFill>
                <a:schemeClr val="dk1"/>
              </a:solidFill>
              <a:highlight>
                <a:schemeClr val="lt1"/>
              </a:highlight>
            </a:endParaRPr>
          </a:p>
          <a:p>
            <a:pPr marL="0" lvl="0" indent="0" algn="l" rtl="0">
              <a:lnSpc>
                <a:spcPct val="100000"/>
              </a:lnSpc>
              <a:spcBef>
                <a:spcPts val="1000"/>
              </a:spcBef>
              <a:spcAft>
                <a:spcPts val="0"/>
              </a:spcAft>
              <a:buSzPts val="1400"/>
              <a:buNone/>
            </a:pPr>
            <a:endParaRPr sz="1200"/>
          </a:p>
        </p:txBody>
      </p:sp>
      <p:sp>
        <p:nvSpPr>
          <p:cNvPr id="2032" name="Google Shape;2032;p178: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184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0"/>
        <p:cNvGrpSpPr/>
        <p:nvPr/>
      </p:nvGrpSpPr>
      <p:grpSpPr>
        <a:xfrm>
          <a:off x="0" y="0"/>
          <a:ext cx="0" cy="0"/>
          <a:chOff x="0" y="0"/>
          <a:chExt cx="0" cy="0"/>
        </a:xfrm>
      </p:grpSpPr>
      <p:sp>
        <p:nvSpPr>
          <p:cNvPr id="2041" name="Google Shape;2041;g15c1f617e1a_0_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2" name="Google Shape;2042;g15c1f617e1a_0_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a:solidFill>
                  <a:schemeClr val="dk1"/>
                </a:solidFill>
              </a:rPr>
              <a:t>This diagram shows how the information flows across the different QAD Supplier Management products and QAD Adaptive ERP Purchasing.</a:t>
            </a:r>
            <a:endParaRPr sz="1200">
              <a:solidFill>
                <a:schemeClr val="dk1"/>
              </a:solidFill>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None/>
            </a:pPr>
            <a:r>
              <a:rPr lang="en-US" sz="1200">
                <a:solidFill>
                  <a:schemeClr val="dk1"/>
                </a:solidFill>
              </a:rPr>
              <a:t>In the case of QAD Supplier Management: </a:t>
            </a:r>
            <a:endParaRPr sz="1200">
              <a:solidFill>
                <a:schemeClr val="dk1"/>
              </a:solidFill>
            </a:endParaRPr>
          </a:p>
          <a:p>
            <a:pPr marL="457200" lvl="0" indent="-304800" algn="l" rtl="0">
              <a:spcBef>
                <a:spcPts val="0"/>
              </a:spcBef>
              <a:spcAft>
                <a:spcPts val="0"/>
              </a:spcAft>
              <a:buClr>
                <a:schemeClr val="dk1"/>
              </a:buClr>
              <a:buSzPts val="1200"/>
              <a:buChar char="●"/>
            </a:pPr>
            <a:r>
              <a:rPr lang="en-US" sz="1200">
                <a:solidFill>
                  <a:schemeClr val="dk1"/>
                </a:solidFill>
              </a:rPr>
              <a:t>Sourcing Requests can be started in the ERP and sent to the Sourcing module of QAD SRM so RFQ’s can be sent to applicable suppliers. Once the award process is completed both the supplier and the supplier price list with the agreed price are created in the ERP automatically.</a:t>
            </a:r>
            <a:endParaRPr sz="1200">
              <a:solidFill>
                <a:schemeClr val="dk1"/>
              </a:solidFill>
            </a:endParaRPr>
          </a:p>
          <a:p>
            <a:pPr marL="457200" lvl="0" indent="-304800" algn="l" rtl="0">
              <a:spcBef>
                <a:spcPts val="0"/>
              </a:spcBef>
              <a:spcAft>
                <a:spcPts val="0"/>
              </a:spcAft>
              <a:buClr>
                <a:schemeClr val="dk1"/>
              </a:buClr>
              <a:buSzPts val="1200"/>
              <a:buChar char="●"/>
            </a:pPr>
            <a:r>
              <a:rPr lang="en-US" sz="1200">
                <a:solidFill>
                  <a:schemeClr val="dk1"/>
                </a:solidFill>
              </a:rPr>
              <a:t>Supplier information can be synchronized from both sides, from QAD SRM into QAD Adaptive ERP and vice versa</a:t>
            </a:r>
            <a:endParaRPr sz="1200">
              <a:solidFill>
                <a:schemeClr val="dk1"/>
              </a:solidFill>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None/>
            </a:pPr>
            <a:r>
              <a:rPr lang="en-US" sz="1200">
                <a:solidFill>
                  <a:schemeClr val="dk1"/>
                </a:solidFill>
              </a:rPr>
              <a:t>In the case of QAD Demand and Delivery portal: </a:t>
            </a:r>
            <a:endParaRPr sz="1200">
              <a:solidFill>
                <a:schemeClr val="dk1"/>
              </a:solidFill>
            </a:endParaRPr>
          </a:p>
          <a:p>
            <a:pPr marL="457200" lvl="0" indent="-304800" algn="l" rtl="0">
              <a:spcBef>
                <a:spcPts val="0"/>
              </a:spcBef>
              <a:spcAft>
                <a:spcPts val="0"/>
              </a:spcAft>
              <a:buClr>
                <a:schemeClr val="dk1"/>
              </a:buClr>
              <a:buSzPts val="1200"/>
              <a:buChar char="●"/>
            </a:pPr>
            <a:r>
              <a:rPr lang="en-US" sz="1200">
                <a:solidFill>
                  <a:schemeClr val="dk1"/>
                </a:solidFill>
              </a:rPr>
              <a:t>Orders, Scheduled Releases, Kanban cards or Inventory levels can be sent from QAD Adaptive ERP and exposed to Suppliers. Suppliers can acknowledge if they can fulfill the demand online.</a:t>
            </a:r>
            <a:endParaRPr sz="1200">
              <a:solidFill>
                <a:schemeClr val="dk1"/>
              </a:solidFill>
            </a:endParaRPr>
          </a:p>
          <a:p>
            <a:pPr marL="457200" lvl="0" indent="-304800" algn="l" rtl="0">
              <a:spcBef>
                <a:spcPts val="0"/>
              </a:spcBef>
              <a:spcAft>
                <a:spcPts val="0"/>
              </a:spcAft>
              <a:buClr>
                <a:schemeClr val="dk1"/>
              </a:buClr>
              <a:buSzPts val="1200"/>
              <a:buChar char="●"/>
            </a:pPr>
            <a:r>
              <a:rPr lang="en-US" sz="1200">
                <a:solidFill>
                  <a:schemeClr val="dk1"/>
                </a:solidFill>
              </a:rPr>
              <a:t>Suppliers can create ASN’s in the portal and sent them electronically to QAD Adaptive ERP. Once receipts are confirmed, receipt information is sent back to the portal so suppliers can keep control on goods receipt in the customer side.</a:t>
            </a:r>
            <a:endParaRPr sz="1200">
              <a:solidFill>
                <a:schemeClr val="dk1"/>
              </a:solidFill>
            </a:endParaRPr>
          </a:p>
          <a:p>
            <a:pPr marL="457200" lvl="0" indent="-304800" algn="l" rtl="0">
              <a:spcBef>
                <a:spcPts val="0"/>
              </a:spcBef>
              <a:spcAft>
                <a:spcPts val="0"/>
              </a:spcAft>
              <a:buClr>
                <a:schemeClr val="dk1"/>
              </a:buClr>
              <a:buSzPts val="1200"/>
              <a:buChar char="●"/>
            </a:pPr>
            <a:r>
              <a:rPr lang="en-US" sz="1200">
                <a:solidFill>
                  <a:schemeClr val="dk1"/>
                </a:solidFill>
              </a:rPr>
              <a:t>Suppliers invoice and payment status can be also made available to Suppliers in QAD Demand and Delivery. </a:t>
            </a:r>
            <a:endParaRPr sz="1200">
              <a:solidFill>
                <a:schemeClr val="dk1"/>
              </a:solidFill>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None/>
            </a:pPr>
            <a:r>
              <a:rPr lang="en-US" sz="1200">
                <a:solidFill>
                  <a:schemeClr val="dk1"/>
                </a:solidFill>
              </a:rPr>
              <a:t>Lastly, EQMS enables suppliers quality planning and management and relies on the master data extracted from QAD Adaptive ERP. </a:t>
            </a:r>
            <a:endParaRPr sz="1200">
              <a:solidFill>
                <a:schemeClr val="dk1"/>
              </a:solidFill>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None/>
            </a:pPr>
            <a:r>
              <a:rPr lang="en-US" sz="1200">
                <a:solidFill>
                  <a:schemeClr val="dk1"/>
                </a:solidFill>
              </a:rPr>
              <a:t>Please note that the QAD Supplier Management product suite is ERP-agnostic, so these solutions can work with other ERP’s.</a:t>
            </a:r>
            <a:endParaRPr sz="1200">
              <a:solidFill>
                <a:schemeClr val="dk1"/>
              </a:solidFill>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Clr>
                <a:schemeClr val="dk1"/>
              </a:buClr>
              <a:buSzPts val="1400"/>
              <a:buFont typeface="Arial"/>
              <a:buNone/>
            </a:pPr>
            <a:r>
              <a:rPr lang="en-US" sz="1200">
                <a:solidFill>
                  <a:schemeClr val="dk1"/>
                </a:solidFill>
              </a:rPr>
              <a:t>For more information on these products please check the following materials: </a:t>
            </a:r>
            <a:r>
              <a:rPr lang="en-US" sz="1200">
                <a:solidFill>
                  <a:srgbClr val="FF0000"/>
                </a:solidFill>
              </a:rPr>
              <a:t>CAROLL TO PROVIDE LINKS TO RELEVANT MATERIALS </a:t>
            </a:r>
            <a:endParaRPr sz="1200">
              <a:solidFill>
                <a:srgbClr val="FF0000"/>
              </a:solidFill>
            </a:endParaRPr>
          </a:p>
        </p:txBody>
      </p:sp>
      <p:sp>
        <p:nvSpPr>
          <p:cNvPr id="2043" name="Google Shape;2043;g15c1f617e1a_0_8:notes"/>
          <p:cNvSpPr txBox="1">
            <a:spLocks noGrp="1"/>
          </p:cNvSpPr>
          <p:nvPr>
            <p:ph type="sldNum" idx="12"/>
          </p:nvPr>
        </p:nvSpPr>
        <p:spPr>
          <a:xfrm>
            <a:off x="3884612" y="8685212"/>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185</a:t>
            </a:fld>
            <a:endParaRPr sz="14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7" name="Google Shape;197;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8" name="Google Shape;198;p19: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19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2: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2</a:t>
            </a:fld>
            <a:endParaRPr sz="1400" b="0" i="0" u="none" strike="noStrike" cap="none">
              <a:solidFill>
                <a:srgbClr val="000000"/>
              </a:solidFill>
              <a:latin typeface="Arial"/>
              <a:ea typeface="Arial"/>
              <a:cs typeface="Arial"/>
              <a:sym typeface="Arial"/>
            </a:endParaRPr>
          </a:p>
        </p:txBody>
      </p:sp>
      <p:sp>
        <p:nvSpPr>
          <p:cNvPr id="58" name="Google Shape;58;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9" name="Google Shape;59;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4" name="Google Shape;204;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During the exam, you will see how GRS and EAM flows help you enforce your requisition approval policies while ensuring timely response to requisitions. </a:t>
            </a:r>
            <a:endParaRPr sz="1200"/>
          </a:p>
        </p:txBody>
      </p:sp>
      <p:sp>
        <p:nvSpPr>
          <p:cNvPr id="205" name="Google Shape;205;p20: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20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1" name="Google Shape;211;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Use this flow to understand which components require setup throughout the requisition-to-PO portion of the test.</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requisitions are created in the Web UI by clicking New in the Requisitions hybrid view, the Requisition Type field governs the approval flow and the items that can be requested, depending on whether EAM is enabled or not.  EAM will be enabled in a configuration if the </a:t>
            </a:r>
            <a:r>
              <a:rPr lang="en-US" sz="1200" i="1"/>
              <a:t>EAM bridge  </a:t>
            </a:r>
            <a:r>
              <a:rPr lang="en-US" sz="1200"/>
              <a:t>(the connection to EAM) is enabled in System Control (EAM) in .NET UI.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solidFill>
                  <a:schemeClr val="dk1"/>
                </a:solidFill>
              </a:rPr>
              <a:t>Note: From the Sept 2022 Web UI version going forward, EAM in enabled at the domain level (Indirect Domains&gt; Main Panel&gt; EAM Enabled field.  Previously, EAM was enabled a the system level. </a:t>
            </a:r>
            <a:endParaRPr sz="1200">
              <a:solidFill>
                <a:schemeClr val="dk1"/>
              </a:solidFill>
            </a:endParaRPr>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EAM is not enabled, indirect or direct requisition types follow the GRS approval flow and only items defined in the EE item master or Ad hoc items can be requested; that is, the options leverage the GRS approval groups and GRS approval logic.</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a:t>
            </a:r>
            <a:r>
              <a:rPr lang="en-US" sz="1200">
                <a:solidFill>
                  <a:schemeClr val="dk1"/>
                </a:solidFill>
              </a:rPr>
              <a:t> EAM is enabled and in use, you use the direct requisition type to create requisitions for direct items defined in the Items screen or ad hoc items. You can then use the GRS product line approval groups in routing. You use the indir</a:t>
            </a:r>
            <a:r>
              <a:rPr lang="en-US" sz="1200"/>
              <a:t>ect requisition type for connections to EAM. This is how you request indirect material using the EAM requisition approval groups and routing logic.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In both cases, whether EAM is or is not enabled, the routing mechanism feeds approval notification into the In-box in the Web UI when Requisition Approval is enabled in Approval Configuration (Generic Approvals).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requisitions are approved, they </a:t>
            </a:r>
            <a:r>
              <a:rPr lang="en-US" sz="1200">
                <a:solidFill>
                  <a:schemeClr val="dk1"/>
                </a:solidFill>
              </a:rPr>
              <a:t>are converted into purchase orders, which are stored in the po_mstr table.  While purchase orders with only direct items information can be maintained in both .NET and Web UI, purchase orders with indirect i</a:t>
            </a:r>
            <a:r>
              <a:rPr lang="en-US" sz="1200"/>
              <a:t>nformation can only be maintained using the Web UI. </a:t>
            </a:r>
            <a:endParaRPr sz="1200"/>
          </a:p>
          <a:p>
            <a:pPr marL="0" lvl="0" indent="0" algn="l" rtl="0">
              <a:lnSpc>
                <a:spcPct val="100000"/>
              </a:lnSpc>
              <a:spcBef>
                <a:spcPts val="0"/>
              </a:spcBef>
              <a:spcAft>
                <a:spcPts val="0"/>
              </a:spcAft>
              <a:buSzPts val="1400"/>
              <a:buNone/>
            </a:pPr>
            <a:endParaRPr sz="1200"/>
          </a:p>
        </p:txBody>
      </p:sp>
      <p:sp>
        <p:nvSpPr>
          <p:cNvPr id="212" name="Google Shape;212;p2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21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1" name="Google Shape;261;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endParaRPr/>
          </a:p>
          <a:p>
            <a:pPr marL="0" lvl="0" indent="0" algn="l" rtl="0">
              <a:lnSpc>
                <a:spcPct val="100000"/>
              </a:lnSpc>
              <a:spcBef>
                <a:spcPts val="0"/>
              </a:spcBef>
              <a:spcAft>
                <a:spcPts val="0"/>
              </a:spcAft>
              <a:buSzPts val="1400"/>
              <a:buNone/>
            </a:pPr>
            <a:endParaRPr/>
          </a:p>
        </p:txBody>
      </p:sp>
      <p:sp>
        <p:nvSpPr>
          <p:cNvPr id="262" name="Google Shape;262;p22: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22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8" name="Google Shape;268;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In .NET UI Requisition Accounting Control, set the Reset Approvals Upon Denial field if you intend to use a purchasing/requisition flow in the Web UI with GRS.</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a:t/>
            </a:r>
            <a:br>
              <a:rPr lang="en-US" sz="1200"/>
            </a:br>
            <a:endParaRPr sz="1200"/>
          </a:p>
        </p:txBody>
      </p:sp>
      <p:sp>
        <p:nvSpPr>
          <p:cNvPr id="269" name="Google Shape;269;p23: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23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9" name="Google Shape;279;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FF0000"/>
              </a:buClr>
              <a:buSzPts val="1800"/>
              <a:buNone/>
            </a:pPr>
            <a:r>
              <a:rPr lang="en-US" sz="1200">
                <a:solidFill>
                  <a:schemeClr val="dk1"/>
                </a:solidFill>
              </a:rPr>
              <a:t>In </a:t>
            </a:r>
            <a:r>
              <a:rPr lang="en-US" sz="1200"/>
              <a:t>the Web UI </a:t>
            </a:r>
            <a:r>
              <a:rPr lang="en-US" sz="1200" b="1"/>
              <a:t>Purchase Requisition Control</a:t>
            </a:r>
            <a:r>
              <a:rPr lang="en-US" sz="1200"/>
              <a:t>, set the Requisition Sequence, using the number ranges defined in the Web UI</a:t>
            </a:r>
            <a:r>
              <a:rPr lang="en-US" sz="1200" b="1">
                <a:solidFill>
                  <a:schemeClr val="dk1"/>
                </a:solidFill>
              </a:rPr>
              <a:t> Number Ranges.</a:t>
            </a:r>
            <a:endParaRPr sz="1200" b="1">
              <a:solidFill>
                <a:schemeClr val="dk1"/>
              </a:solidFill>
            </a:endParaRPr>
          </a:p>
          <a:p>
            <a:pPr marL="0" lvl="0" indent="0" algn="l" rtl="0">
              <a:lnSpc>
                <a:spcPct val="100000"/>
              </a:lnSpc>
              <a:spcBef>
                <a:spcPts val="0"/>
              </a:spcBef>
              <a:spcAft>
                <a:spcPts val="0"/>
              </a:spcAft>
              <a:buClr>
                <a:srgbClr val="FF0000"/>
              </a:buClr>
              <a:buSzPts val="1800"/>
              <a:buNone/>
            </a:pPr>
            <a:endParaRPr sz="1200">
              <a:solidFill>
                <a:srgbClr val="FF0000"/>
              </a:solidFill>
            </a:endParaRPr>
          </a:p>
          <a:p>
            <a:pPr marL="0" lvl="0" indent="0" algn="l" rtl="0">
              <a:lnSpc>
                <a:spcPct val="100000"/>
              </a:lnSpc>
              <a:spcBef>
                <a:spcPts val="0"/>
              </a:spcBef>
              <a:spcAft>
                <a:spcPts val="0"/>
              </a:spcAft>
              <a:buSzPts val="1800"/>
              <a:buNone/>
            </a:pPr>
            <a:r>
              <a:rPr lang="en-US" sz="1200"/>
              <a:t>Be aware of the following setting possibilities in Purchase Requisition Control:</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Requisition Sequence</a:t>
            </a:r>
            <a:endParaRPr sz="1200"/>
          </a:p>
          <a:p>
            <a:pPr marL="0" lvl="0" indent="0" algn="l" rtl="0">
              <a:lnSpc>
                <a:spcPct val="100000"/>
              </a:lnSpc>
              <a:spcBef>
                <a:spcPts val="0"/>
              </a:spcBef>
              <a:spcAft>
                <a:spcPts val="0"/>
              </a:spcAft>
              <a:buSzPts val="1800"/>
              <a:buNone/>
            </a:pPr>
            <a:r>
              <a:rPr lang="en-US" sz="1200"/>
              <a:t>Specify the NRM requisition sequence.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Direct Admin Buyer</a:t>
            </a:r>
            <a:endParaRPr sz="1200"/>
          </a:p>
          <a:p>
            <a:pPr marL="0" lvl="0" indent="0" algn="l" rtl="0">
              <a:lnSpc>
                <a:spcPct val="100000"/>
              </a:lnSpc>
              <a:spcBef>
                <a:spcPts val="0"/>
              </a:spcBef>
              <a:spcAft>
                <a:spcPts val="0"/>
              </a:spcAft>
              <a:buSzPts val="1800"/>
              <a:buNone/>
            </a:pPr>
            <a:r>
              <a:rPr lang="en-US" sz="1200"/>
              <a:t>Specify the buyer to be assigned to requisitions for direct items when a buyer is not assigned during requisition entry. If the Buyer field on a new requisition is  blank the first time the requisition is saved, the system fills in the specified value.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Indirect Admin Buyer</a:t>
            </a:r>
            <a:endParaRPr sz="1200"/>
          </a:p>
          <a:p>
            <a:pPr marL="0" lvl="0" indent="0" algn="l" rtl="0">
              <a:lnSpc>
                <a:spcPct val="100000"/>
              </a:lnSpc>
              <a:spcBef>
                <a:spcPts val="0"/>
              </a:spcBef>
              <a:spcAft>
                <a:spcPts val="0"/>
              </a:spcAft>
              <a:buSzPts val="1800"/>
              <a:buNone/>
            </a:pPr>
            <a:r>
              <a:rPr lang="en-US" sz="1200"/>
              <a:t>Specify the buyer to be assigned to requisitions for indirect items when a buyer is not assigned during requisition entry. If the Buyer field on a new requisition is blank the first time the requisition is saved, the system fills in the specified value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Enforce Buyer to Line</a:t>
            </a:r>
            <a:endParaRPr sz="1200"/>
          </a:p>
          <a:p>
            <a:pPr marL="0" lvl="0" indent="0" algn="l" rtl="0">
              <a:lnSpc>
                <a:spcPct val="100000"/>
              </a:lnSpc>
              <a:spcBef>
                <a:spcPts val="0"/>
              </a:spcBef>
              <a:spcAft>
                <a:spcPts val="0"/>
              </a:spcAft>
              <a:buSzPts val="1800"/>
              <a:buNone/>
            </a:pPr>
            <a:r>
              <a:rPr lang="en-US" sz="1200"/>
              <a:t>When this option is selected, the Buyer field on the line details form is disabled. The same buyer applies to all requisition lines. When this option is not selected, the buyer looks for a line buyer in the supplier record, then the item record, then the commodity code record. If no buyer is found, the system uses the buyer from the requisition header.</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Single Site Requisition</a:t>
            </a:r>
            <a:endParaRPr sz="1200"/>
          </a:p>
          <a:p>
            <a:pPr marL="0" lvl="0" indent="0" algn="l" rtl="0">
              <a:lnSpc>
                <a:spcPct val="100000"/>
              </a:lnSpc>
              <a:spcBef>
                <a:spcPts val="0"/>
              </a:spcBef>
              <a:spcAft>
                <a:spcPts val="0"/>
              </a:spcAft>
              <a:buSzPts val="1800"/>
              <a:buNone/>
            </a:pPr>
            <a:r>
              <a:rPr lang="en-US" sz="1200"/>
              <a:t>When this option is selected, the Site field on the line details form is disabled. The same site applies to all requisition lines.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Header Charges to Line</a:t>
            </a:r>
            <a:endParaRPr sz="1200"/>
          </a:p>
          <a:p>
            <a:pPr marL="0" lvl="0" indent="0" algn="l" rtl="0">
              <a:lnSpc>
                <a:spcPct val="100000"/>
              </a:lnSpc>
              <a:spcBef>
                <a:spcPts val="0"/>
              </a:spcBef>
              <a:spcAft>
                <a:spcPts val="0"/>
              </a:spcAft>
              <a:buSzPts val="1800"/>
              <a:buNone/>
            </a:pPr>
            <a:r>
              <a:rPr lang="en-US" sz="1200"/>
              <a:t>When this option is selected and when charges are specified on the header, they are defaulted to the lines and are not editable. Charges specified on the header apply to all requisition lines.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Enforce Sub-Acct to Line</a:t>
            </a:r>
            <a:endParaRPr sz="1200"/>
          </a:p>
          <a:p>
            <a:pPr marL="0" lvl="0" indent="0" algn="l" rtl="0">
              <a:lnSpc>
                <a:spcPct val="100000"/>
              </a:lnSpc>
              <a:spcBef>
                <a:spcPts val="0"/>
              </a:spcBef>
              <a:spcAft>
                <a:spcPts val="0"/>
              </a:spcAft>
              <a:buSzPts val="1800"/>
              <a:buNone/>
            </a:pPr>
            <a:r>
              <a:rPr lang="en-US" sz="1200"/>
              <a:t>When this option is selected, the sub-account specified on the header applies to all requisition lines.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Enforce CC to Line</a:t>
            </a:r>
            <a:endParaRPr sz="1200"/>
          </a:p>
          <a:p>
            <a:pPr marL="0" lvl="0" indent="0" algn="l" rtl="0">
              <a:lnSpc>
                <a:spcPct val="100000"/>
              </a:lnSpc>
              <a:spcBef>
                <a:spcPts val="0"/>
              </a:spcBef>
              <a:spcAft>
                <a:spcPts val="0"/>
              </a:spcAft>
              <a:buSzPts val="1800"/>
              <a:buNone/>
            </a:pPr>
            <a:r>
              <a:rPr lang="en-US" sz="1200"/>
              <a:t>When this option is selected, the cost center specified on the header applies to all requisition lines.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Site Exceptions Panel</a:t>
            </a:r>
            <a:endParaRPr sz="1200"/>
          </a:p>
          <a:p>
            <a:pPr marL="0" lvl="0" indent="0" algn="l" rtl="0">
              <a:lnSpc>
                <a:spcPct val="100000"/>
              </a:lnSpc>
              <a:spcBef>
                <a:spcPts val="0"/>
              </a:spcBef>
              <a:spcAft>
                <a:spcPts val="0"/>
              </a:spcAft>
              <a:buSzPts val="1800"/>
              <a:buNone/>
            </a:pPr>
            <a:r>
              <a:rPr lang="en-US" sz="1200"/>
              <a:t>Use this grid to define site-specific values that differ from values set up in the Requisitions panel. When you add a site, initial values default from the Requisitions panel. You can then update just the values that are different.</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Requisition Approval Panel </a:t>
            </a:r>
            <a:endParaRPr sz="1200"/>
          </a:p>
          <a:p>
            <a:pPr marL="0" lvl="0" indent="0" algn="l" rtl="0">
              <a:lnSpc>
                <a:spcPct val="100000"/>
              </a:lnSpc>
              <a:spcBef>
                <a:spcPts val="0"/>
              </a:spcBef>
              <a:spcAft>
                <a:spcPts val="0"/>
              </a:spcAft>
              <a:buSzPts val="1800"/>
              <a:buNone/>
            </a:pPr>
            <a:r>
              <a:rPr lang="en-US" sz="1200" b="1"/>
              <a:t>Approval Sequence</a:t>
            </a:r>
            <a:endParaRPr sz="1200"/>
          </a:p>
          <a:p>
            <a:pPr marL="0" lvl="0" indent="0" algn="l" rtl="0">
              <a:lnSpc>
                <a:spcPct val="100000"/>
              </a:lnSpc>
              <a:spcBef>
                <a:spcPts val="0"/>
              </a:spcBef>
              <a:spcAft>
                <a:spcPts val="0"/>
              </a:spcAft>
              <a:buSzPts val="1800"/>
              <a:buNone/>
            </a:pPr>
            <a:r>
              <a:rPr lang="en-US" sz="1200">
                <a:solidFill>
                  <a:schemeClr val="dk1"/>
                </a:solidFill>
              </a:rPr>
              <a:t>You can set and display the NRM sequence specified for approvals.</a:t>
            </a:r>
            <a:endParaRPr sz="1200" strike="sngStrike">
              <a:solidFill>
                <a:schemeClr val="dk1"/>
              </a:solidFill>
            </a:endParaRPr>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Sender Email Address</a:t>
            </a:r>
            <a:endParaRPr sz="1200"/>
          </a:p>
          <a:p>
            <a:pPr marL="0" lvl="0" indent="0" algn="l" rtl="0">
              <a:lnSpc>
                <a:spcPct val="100000"/>
              </a:lnSpc>
              <a:spcBef>
                <a:spcPts val="0"/>
              </a:spcBef>
              <a:spcAft>
                <a:spcPts val="0"/>
              </a:spcAft>
              <a:buSzPts val="1800"/>
              <a:buNone/>
            </a:pPr>
            <a:r>
              <a:rPr lang="en-US" sz="1200"/>
              <a:t>When you select either R(regular) or E(xtended) for the Email Option in </a:t>
            </a:r>
            <a:r>
              <a:rPr lang="en-US" sz="1200" b="1"/>
              <a:t>Requisition Accounting Control</a:t>
            </a:r>
            <a:r>
              <a:rPr lang="en-US" sz="1200"/>
              <a:t> and you:</a:t>
            </a:r>
            <a:endParaRPr sz="1200"/>
          </a:p>
          <a:p>
            <a:pPr marL="0" lvl="0" indent="0" algn="l" rtl="0">
              <a:lnSpc>
                <a:spcPct val="100000"/>
              </a:lnSpc>
              <a:spcBef>
                <a:spcPts val="0"/>
              </a:spcBef>
              <a:spcAft>
                <a:spcPts val="0"/>
              </a:spcAft>
              <a:buSzPts val="1400"/>
              <a:buNone/>
            </a:pPr>
            <a:r>
              <a:rPr lang="en-US" sz="1200"/>
              <a:t>Enter a valid email address for a sender, all direct and indirect requisition external emails display the sender's email ID as the address you enter.</a:t>
            </a:r>
            <a:endParaRPr sz="1200"/>
          </a:p>
          <a:p>
            <a:pPr marL="0" lvl="0" indent="0" algn="l" rtl="0">
              <a:lnSpc>
                <a:spcPct val="100000"/>
              </a:lnSpc>
              <a:spcBef>
                <a:spcPts val="0"/>
              </a:spcBef>
              <a:spcAft>
                <a:spcPts val="0"/>
              </a:spcAft>
              <a:buSzPts val="1400"/>
              <a:buNone/>
            </a:pPr>
            <a:r>
              <a:rPr lang="en-US" sz="1200"/>
              <a:t>Leave the option blank, the external email for all direct and indirect requisitions is the sender’s email ID from the Email Address in </a:t>
            </a:r>
            <a:r>
              <a:rPr lang="en-US" sz="1200" b="1"/>
              <a:t>Users</a:t>
            </a:r>
            <a:r>
              <a:rPr lang="en-US" sz="1200"/>
              <a:t>.</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Confirm Approver On Route</a:t>
            </a:r>
            <a:endParaRPr sz="1200"/>
          </a:p>
          <a:p>
            <a:pPr marL="0" lvl="0" indent="0" algn="l" rtl="0">
              <a:lnSpc>
                <a:spcPct val="100000"/>
              </a:lnSpc>
              <a:spcBef>
                <a:spcPts val="0"/>
              </a:spcBef>
              <a:spcAft>
                <a:spcPts val="0"/>
              </a:spcAft>
              <a:buSzPts val="1800"/>
              <a:buNone/>
            </a:pPr>
            <a:r>
              <a:rPr lang="en-US" sz="1200"/>
              <a:t>When selected and you route for the first time in </a:t>
            </a:r>
            <a:r>
              <a:rPr lang="en-US" sz="1200" b="1"/>
              <a:t>Requisitions</a:t>
            </a:r>
            <a:r>
              <a:rPr lang="en-US" sz="1200"/>
              <a:t> or </a:t>
            </a:r>
            <a:r>
              <a:rPr lang="en-US" sz="1200" b="1"/>
              <a:t>My Requisitions</a:t>
            </a:r>
            <a:r>
              <a:rPr lang="en-US" sz="1200"/>
              <a:t>, the system displays a route requisition confirmation pop-up with a list of applicable approvers/reviewers for direct/indirect requisitions that do not use EAM. Otherwise, the system routes the requisition automatically and selects the Routed To based on the next route-to logic.</a:t>
            </a:r>
            <a:endParaRPr sz="1200"/>
          </a:p>
          <a:p>
            <a:pPr marL="0" lvl="0" indent="0" algn="l" rtl="0">
              <a:lnSpc>
                <a:spcPct val="100000"/>
              </a:lnSpc>
              <a:spcBef>
                <a:spcPts val="0"/>
              </a:spcBef>
              <a:spcAft>
                <a:spcPts val="0"/>
              </a:spcAft>
              <a:buSzPts val="1400"/>
              <a:buNone/>
            </a:pPr>
            <a:endParaRPr sz="1200" b="1"/>
          </a:p>
          <a:p>
            <a:pPr marL="0" lvl="0" indent="0" algn="l" rtl="0">
              <a:lnSpc>
                <a:spcPct val="100000"/>
              </a:lnSpc>
              <a:spcBef>
                <a:spcPts val="0"/>
              </a:spcBef>
              <a:spcAft>
                <a:spcPts val="0"/>
              </a:spcAft>
              <a:buSzPts val="1800"/>
              <a:buNone/>
            </a:pPr>
            <a:r>
              <a:rPr lang="en-US" sz="1200" b="1"/>
              <a:t>Buyer Tolerance Limits Panel</a:t>
            </a:r>
            <a:endParaRPr sz="1200" strike="sngStrike"/>
          </a:p>
          <a:p>
            <a:pPr marL="0" lvl="0" indent="0" algn="l" rtl="0">
              <a:lnSpc>
                <a:spcPct val="100000"/>
              </a:lnSpc>
              <a:spcBef>
                <a:spcPts val="0"/>
              </a:spcBef>
              <a:spcAft>
                <a:spcPts val="0"/>
              </a:spcAft>
              <a:buSzPts val="1800"/>
              <a:buNone/>
            </a:pPr>
            <a:r>
              <a:rPr lang="en-US" sz="1200">
                <a:solidFill>
                  <a:schemeClr val="dk1"/>
                </a:solidFill>
              </a:rPr>
              <a:t>Use this panel to set buyer buyer tolerance limits. Buyer tolerance settings control the degree to which the buyer can change quantity/price/discount information while placing approved requisition lines on a purchase order. For a more detailed explanation, see the slides for the Out-of-Tolerance flows.</a:t>
            </a:r>
            <a:endParaRPr sz="1200">
              <a:solidFill>
                <a:schemeClr val="dk1"/>
              </a:solidFill>
            </a:endParaRPr>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280" name="Google Shape;280;p24: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24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90" name="Google Shape;290;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800"/>
              <a:buFont typeface="Arial"/>
              <a:buNone/>
            </a:pPr>
            <a:r>
              <a:rPr lang="en-US" sz="1200">
                <a:solidFill>
                  <a:schemeClr val="dk1"/>
                </a:solidFill>
              </a:rPr>
              <a:t>In the Web UI’s </a:t>
            </a:r>
            <a:r>
              <a:rPr lang="en-US" sz="1200" b="1">
                <a:solidFill>
                  <a:schemeClr val="dk1"/>
                </a:solidFill>
              </a:rPr>
              <a:t>User Access</a:t>
            </a:r>
            <a:r>
              <a:rPr lang="en-US" sz="1200">
                <a:solidFill>
                  <a:schemeClr val="dk1"/>
                </a:solidFill>
              </a:rPr>
              <a:t>, ensure that Purchasing Manager and Buyer roles user are set for your domain and entity.</a:t>
            </a:r>
            <a:endParaRPr sz="1200">
              <a:solidFill>
                <a:schemeClr val="dk1"/>
              </a:solidFill>
            </a:endParaRPr>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p>
        </p:txBody>
      </p:sp>
      <p:sp>
        <p:nvSpPr>
          <p:cNvPr id="291" name="Google Shape;291;p26: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25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00" name="Google Shape;300;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In the Web UI Approval Configuration, ensure that Requisition Approval is Enabled if you want to manage requisition approval notifications through the Web UI in-box.</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Note: While you can enable requisition approval for generic approvals, the full generic approval functionality for routing definitions is not available at this point for requisitions. As explained in earlier, approval routes for requisitions still need to be defined either in GRS or EAM, depending on the configuration and the setup for both systems. This will be detailed in the next few sections. </a:t>
            </a:r>
            <a:endParaRPr sz="1200"/>
          </a:p>
          <a:p>
            <a:pPr marL="0" lvl="0" indent="0" algn="l" rtl="0">
              <a:lnSpc>
                <a:spcPct val="100000"/>
              </a:lnSpc>
              <a:spcBef>
                <a:spcPts val="0"/>
              </a:spcBef>
              <a:spcAft>
                <a:spcPts val="0"/>
              </a:spcAft>
              <a:buSzPts val="1400"/>
              <a:buNone/>
            </a:pPr>
            <a:endParaRPr sz="1200"/>
          </a:p>
        </p:txBody>
      </p:sp>
      <p:sp>
        <p:nvSpPr>
          <p:cNvPr id="301" name="Google Shape;301;p27: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26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3" name="Google Shape;313;p2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When you are using GRS approvals, you need to complete the setup in the .NET UI.</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In .NET UI, use Approval Level Maintenance to define the approval levels that can be used in the definition of the approval route configuration. GRS provides four different types of approvers definition: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a:t> Product Line Approver Maintenance: Approvers specific for a product line and site</a:t>
            </a:r>
            <a:br>
              <a:rPr lang="en-US" sz="1200"/>
            </a:br>
            <a:endParaRPr sz="1200"/>
          </a:p>
          <a:p>
            <a:pPr marL="0" lvl="0" indent="0" algn="l" rtl="0">
              <a:lnSpc>
                <a:spcPct val="100000"/>
              </a:lnSpc>
              <a:spcBef>
                <a:spcPts val="0"/>
              </a:spcBef>
              <a:spcAft>
                <a:spcPts val="0"/>
              </a:spcAft>
              <a:buSzPts val="1400"/>
              <a:buNone/>
            </a:pPr>
            <a:r>
              <a:rPr lang="en-US" sz="1200"/>
              <a:t> Vertical Approver Maintenance: Approvers defined for a specific cost center and/or sub account/ entity. This type of definition is useful to define approvers for specific departments. </a:t>
            </a:r>
            <a:endParaRPr sz="1200"/>
          </a:p>
          <a:p>
            <a:pPr marL="0" lvl="0" indent="0" algn="l" rtl="0">
              <a:lnSpc>
                <a:spcPct val="100000"/>
              </a:lnSpc>
              <a:spcBef>
                <a:spcPts val="0"/>
              </a:spcBef>
              <a:spcAft>
                <a:spcPts val="0"/>
              </a:spcAft>
              <a:buSzPts val="1400"/>
              <a:buNone/>
            </a:pPr>
            <a:endParaRPr sz="1200"/>
          </a:p>
          <a:p>
            <a:pPr marL="0" lvl="0" indent="0" algn="l" rtl="0">
              <a:lnSpc>
                <a:spcPct val="100000"/>
              </a:lnSpc>
              <a:spcBef>
                <a:spcPts val="0"/>
              </a:spcBef>
              <a:spcAft>
                <a:spcPts val="0"/>
              </a:spcAft>
              <a:buSzPts val="1400"/>
              <a:buNone/>
            </a:pPr>
            <a:r>
              <a:rPr lang="en-US" sz="1200"/>
              <a:t> Horizontal Approver Maintenance:  Approvers defined for a specific category and cost center/sub-account/ entity. Category is defined in Category Maintenance and is just a way of grouping a set of accounts. This type of definition is useful when a specific approver needs to approve specific purchases. For example, a category could be defined for </a:t>
            </a:r>
            <a:r>
              <a:rPr lang="en-US" sz="1200" i="1"/>
              <a:t>office supplies </a:t>
            </a:r>
            <a:r>
              <a:rPr lang="en-US" sz="1200"/>
              <a:t>as the office manager needs to approve all the purchase requisitions for office supplies. The definition of the category in Category Maintenance could contain accounts such as </a:t>
            </a:r>
            <a:r>
              <a:rPr lang="en-US" sz="1200" i="1"/>
              <a:t>office material purchases </a:t>
            </a:r>
            <a:r>
              <a:rPr lang="en-US" sz="1200"/>
              <a:t>and </a:t>
            </a:r>
            <a:r>
              <a:rPr lang="en-US" sz="1200" i="1"/>
              <a:t>IT devices purchases</a:t>
            </a:r>
            <a:r>
              <a:rPr lang="en-US" sz="1200"/>
              <a:t>. </a:t>
            </a:r>
            <a:br>
              <a:rPr lang="en-US" sz="1200"/>
            </a:br>
            <a:endParaRPr sz="1200"/>
          </a:p>
          <a:p>
            <a:pPr marL="0" lvl="0" indent="0" algn="l" rtl="0">
              <a:lnSpc>
                <a:spcPct val="100000"/>
              </a:lnSpc>
              <a:spcBef>
                <a:spcPts val="0"/>
              </a:spcBef>
              <a:spcAft>
                <a:spcPts val="0"/>
              </a:spcAft>
              <a:buSzPts val="1400"/>
              <a:buNone/>
            </a:pPr>
            <a:r>
              <a:rPr lang="en-US" sz="1200"/>
              <a:t> Job Approver Maintenance: Approvers defined for a specific job, defined in Job Maintenance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Note: For direct requisitions in Web UI, the system looks for applicable approvers in Product Line Maintenance.  For indirect requisitions (when EAM is not enabled), the system looks for approvers in vertical/horizontal/Job Approver Maintenance. </a:t>
            </a:r>
            <a:endParaRPr sz="1200"/>
          </a:p>
          <a:p>
            <a:pPr marL="0" lvl="0" indent="0" algn="l" rtl="0">
              <a:lnSpc>
                <a:spcPct val="100000"/>
              </a:lnSpc>
              <a:spcBef>
                <a:spcPts val="0"/>
              </a:spcBef>
              <a:spcAft>
                <a:spcPts val="0"/>
              </a:spcAft>
              <a:buSzPts val="1800"/>
              <a:buNone/>
            </a:pPr>
            <a:r>
              <a:rPr lang="en-US" sz="1200"/>
              <a:t/>
            </a:r>
            <a:br>
              <a:rPr lang="en-US" sz="1200"/>
            </a:br>
            <a:endParaRPr sz="1200"/>
          </a:p>
        </p:txBody>
      </p:sp>
      <p:sp>
        <p:nvSpPr>
          <p:cNvPr id="314" name="Google Shape;314;p28: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27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2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22" name="Google Shape;322;p2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There are additional settings that can be configured in .NET UI related to the GRS Approval configuration.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In Requisition Accounting Control, you can define a minimum number of approvals required for a product line and horizontal and vertical approvals. Vertical Approvals Required includes both vertical and job approvers.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Note: The e-mail option defines which stakeholders in the process will receive notifications. There are two options: Regular or Extended. For more information, refer to the Global Requisition chapter of the QAD Purchasing User Guide.</a:t>
            </a:r>
            <a:endParaRPr sz="1200"/>
          </a:p>
          <a:p>
            <a:pPr marL="0" lvl="0" indent="0" algn="l" rtl="0">
              <a:lnSpc>
                <a:spcPct val="100000"/>
              </a:lnSpc>
              <a:spcBef>
                <a:spcPts val="0"/>
              </a:spcBef>
              <a:spcAft>
                <a:spcPts val="0"/>
              </a:spcAft>
              <a:buSzPts val="1800"/>
              <a:buNone/>
            </a:pPr>
            <a:r>
              <a:rPr lang="en-US" sz="1200"/>
              <a:t> </a:t>
            </a:r>
            <a:endParaRPr sz="1200"/>
          </a:p>
        </p:txBody>
      </p:sp>
      <p:sp>
        <p:nvSpPr>
          <p:cNvPr id="323" name="Google Shape;323;p29: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28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3" name="Google Shape;333;p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Note that although there is a separate EAM certification exam, EAM is a part of the purchasing aspect of the supply chain; therefore, you should ensure that EAM is enabled and configured for the areas listed in this slide.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slides to follow cover each area’s configuration.</a:t>
            </a:r>
            <a:endParaRPr sz="1200"/>
          </a:p>
        </p:txBody>
      </p:sp>
      <p:sp>
        <p:nvSpPr>
          <p:cNvPr id="334" name="Google Shape;334;p30: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29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p3: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3</a:t>
            </a:fld>
            <a:endParaRPr sz="1400" b="0" i="0" u="none" strike="noStrike" cap="none">
              <a:solidFill>
                <a:srgbClr val="000000"/>
              </a:solidFill>
              <a:latin typeface="Arial"/>
              <a:ea typeface="Arial"/>
              <a:cs typeface="Arial"/>
              <a:sym typeface="Arial"/>
            </a:endParaRPr>
          </a:p>
        </p:txBody>
      </p:sp>
      <p:sp>
        <p:nvSpPr>
          <p:cNvPr id="64" name="Google Shape;64;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5" name="Google Shape;65;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The QAD Certification Program Study Guide is designed to assist you in preparing for the Product Knowledge Specialization Exams.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path to certification requires significant preparation. Candidates may attempt certification at any time, but participation in a formal preparation process is highly recommended. Candidates are encouraged to read related product documentation, complete recommended coursework and work directly with QAD Adaptive Applications before attempting any certification exam.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Study Guide will direct you to resources that can help you prepare for the exam. Chapters in the Study Guide are organized by exam with additional chapters for topics that apply to more than one exam. For each exam, the Study Guide provides a brief description, details about length and format of the exam, recommended reading, recommended training courses and a list of concepts, terms, and other information you should know and understand before attempting an exam. </a:t>
            </a:r>
            <a:endParaRPr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12be11db514_0_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1" name="Google Shape;341;g12be11db514_0_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a:t>Use Indirect Domains to enable EAM at the domain level.</a:t>
            </a:r>
            <a:endParaRPr sz="1200"/>
          </a:p>
        </p:txBody>
      </p:sp>
      <p:sp>
        <p:nvSpPr>
          <p:cNvPr id="342" name="Google Shape;342;g12be11db514_0_4:notes"/>
          <p:cNvSpPr txBox="1">
            <a:spLocks noGrp="1"/>
          </p:cNvSpPr>
          <p:nvPr>
            <p:ph type="sldNum" idx="12"/>
          </p:nvPr>
        </p:nvSpPr>
        <p:spPr>
          <a:xfrm>
            <a:off x="3884612" y="8685212"/>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30</a:t>
            </a:fld>
            <a:endParaRPr sz="14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9" name="Google Shape;349;p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300">
                <a:solidFill>
                  <a:schemeClr val="dk1"/>
                </a:solidFill>
              </a:rPr>
              <a:t>For EAM configuration for purchase requisitions, use the Authorization &gt;Purchase Requisition Setup subpanel in </a:t>
            </a:r>
            <a:r>
              <a:rPr lang="en-US" sz="1300" b="1">
                <a:solidFill>
                  <a:schemeClr val="dk1"/>
                </a:solidFill>
              </a:rPr>
              <a:t>Indirect Sites</a:t>
            </a:r>
            <a:r>
              <a:rPr lang="en-US" sz="1300">
                <a:solidFill>
                  <a:schemeClr val="dk1"/>
                </a:solidFill>
              </a:rPr>
              <a:t>.</a:t>
            </a:r>
            <a:endParaRPr sz="1300">
              <a:solidFill>
                <a:schemeClr val="dk1"/>
              </a:solidFill>
            </a:endParaRPr>
          </a:p>
          <a:p>
            <a:pPr marL="0" lvl="0" indent="0" algn="l" rtl="0">
              <a:lnSpc>
                <a:spcPct val="100000"/>
              </a:lnSpc>
              <a:spcBef>
                <a:spcPts val="0"/>
              </a:spcBef>
              <a:spcAft>
                <a:spcPts val="0"/>
              </a:spcAft>
              <a:buSzPts val="1400"/>
              <a:buNone/>
            </a:pPr>
            <a:endParaRPr sz="1300">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b="1">
                <a:solidFill>
                  <a:schemeClr val="dk1"/>
                </a:solidFill>
              </a:rPr>
              <a:t>Requisition Authorization</a:t>
            </a:r>
            <a:endParaRPr sz="1200" b="1">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a:solidFill>
                  <a:schemeClr val="dk1"/>
                </a:solidFill>
              </a:rPr>
              <a:t>If this checkbox is selected, requisitions must be authorized. You must define an Approval Limit Currency in </a:t>
            </a:r>
            <a:r>
              <a:rPr lang="en-US" sz="1200" b="1">
                <a:solidFill>
                  <a:schemeClr val="dk1"/>
                </a:solidFill>
              </a:rPr>
              <a:t>Indirect Domains</a:t>
            </a:r>
            <a:r>
              <a:rPr lang="en-US" sz="1200">
                <a:solidFill>
                  <a:schemeClr val="dk1"/>
                </a:solidFill>
              </a:rPr>
              <a:t> to use requisition authorization.</a:t>
            </a:r>
            <a:endParaRPr sz="1200">
              <a:solidFill>
                <a:schemeClr val="dk1"/>
              </a:solidFill>
            </a:endParaRPr>
          </a:p>
          <a:p>
            <a:pPr marL="482600" lvl="0" indent="0" algn="l" rtl="0">
              <a:lnSpc>
                <a:spcPct val="115000"/>
              </a:lnSpc>
              <a:spcBef>
                <a:spcPts val="600"/>
              </a:spcBef>
              <a:spcAft>
                <a:spcPts val="0"/>
              </a:spcAft>
              <a:buClr>
                <a:schemeClr val="dk1"/>
              </a:buClr>
              <a:buSzPts val="1100"/>
              <a:buFont typeface="Arial"/>
              <a:buNone/>
            </a:pPr>
            <a:r>
              <a:rPr lang="en-US" sz="1200" b="1">
                <a:solidFill>
                  <a:schemeClr val="dk1"/>
                </a:solidFill>
              </a:rPr>
              <a:t>Note: </a:t>
            </a:r>
            <a:r>
              <a:rPr lang="en-US" sz="1200">
                <a:solidFill>
                  <a:schemeClr val="dk1"/>
                </a:solidFill>
              </a:rPr>
              <a:t>If you select Requisition Authorization, you must select an approval method in the Approval Method option. If Requisition Authorization and Use Hierarchy are selected, select all three approval methods.</a:t>
            </a:r>
            <a:endParaRPr sz="1200">
              <a:solidFill>
                <a:schemeClr val="dk1"/>
              </a:solidFill>
            </a:endParaRPr>
          </a:p>
          <a:p>
            <a:pPr marL="0" lvl="0" indent="0" algn="l" rtl="0">
              <a:lnSpc>
                <a:spcPct val="115000"/>
              </a:lnSpc>
              <a:spcBef>
                <a:spcPts val="600"/>
              </a:spcBef>
              <a:spcAft>
                <a:spcPts val="0"/>
              </a:spcAft>
              <a:buClr>
                <a:schemeClr val="dk1"/>
              </a:buClr>
              <a:buSzPts val="1100"/>
              <a:buFont typeface="Arial"/>
              <a:buNone/>
            </a:pPr>
            <a:endParaRPr lang="en-US" sz="1200" b="1" smtClean="0">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b="1" smtClean="0">
                <a:solidFill>
                  <a:schemeClr val="dk1"/>
                </a:solidFill>
              </a:rPr>
              <a:t>Approval </a:t>
            </a:r>
            <a:r>
              <a:rPr lang="en-US" sz="1200" b="1">
                <a:solidFill>
                  <a:schemeClr val="dk1"/>
                </a:solidFill>
              </a:rPr>
              <a:t>Method, 2nd and 3rd Approval Method</a:t>
            </a:r>
            <a:endParaRPr sz="1200" b="1">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a:solidFill>
                  <a:schemeClr val="dk1"/>
                </a:solidFill>
              </a:rPr>
              <a:t>Select from Account, Cost Center, or User as the approval method. The Approval Method works with the Requisition Authorization and the Use Hierarchy checkboxes.</a:t>
            </a:r>
            <a:endParaRPr sz="1200">
              <a:solidFill>
                <a:schemeClr val="dk1"/>
              </a:solidFill>
            </a:endParaRPr>
          </a:p>
          <a:p>
            <a:pPr marL="0" lvl="0" indent="0" algn="l" rtl="0">
              <a:lnSpc>
                <a:spcPct val="115000"/>
              </a:lnSpc>
              <a:spcBef>
                <a:spcPts val="600"/>
              </a:spcBef>
              <a:spcAft>
                <a:spcPts val="0"/>
              </a:spcAft>
              <a:buClr>
                <a:schemeClr val="dk1"/>
              </a:buClr>
              <a:buSzPts val="1100"/>
              <a:buFont typeface="Arial"/>
              <a:buNone/>
            </a:pPr>
            <a:endParaRPr lang="en-US" sz="1200" smtClean="0">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smtClean="0">
                <a:solidFill>
                  <a:schemeClr val="dk1"/>
                </a:solidFill>
              </a:rPr>
              <a:t>When </a:t>
            </a:r>
            <a:r>
              <a:rPr lang="en-US" sz="1200">
                <a:solidFill>
                  <a:schemeClr val="dk1"/>
                </a:solidFill>
              </a:rPr>
              <a:t>you select Use Hierarchy, EAM considers all methods in a user-defined sequence. The first method is cost center, the second is account, and the third is user. EAM uses the cost center approval group first.</a:t>
            </a:r>
            <a:endParaRPr sz="1200">
              <a:solidFill>
                <a:schemeClr val="dk1"/>
              </a:solidFill>
            </a:endParaRPr>
          </a:p>
          <a:p>
            <a:pPr marL="0" lvl="0" indent="0" algn="l" rtl="0">
              <a:lnSpc>
                <a:spcPct val="115000"/>
              </a:lnSpc>
              <a:spcBef>
                <a:spcPts val="600"/>
              </a:spcBef>
              <a:spcAft>
                <a:spcPts val="0"/>
              </a:spcAft>
              <a:buClr>
                <a:schemeClr val="dk1"/>
              </a:buClr>
              <a:buSzPts val="1100"/>
              <a:buFont typeface="Arial"/>
              <a:buNone/>
            </a:pPr>
            <a:endParaRPr lang="en-US" sz="1200" smtClean="0">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smtClean="0">
                <a:solidFill>
                  <a:schemeClr val="dk1"/>
                </a:solidFill>
              </a:rPr>
              <a:t>If </a:t>
            </a:r>
            <a:r>
              <a:rPr lang="en-US" sz="1200">
                <a:solidFill>
                  <a:schemeClr val="dk1"/>
                </a:solidFill>
              </a:rPr>
              <a:t>no cost center is listed or no requisition approval group is linked to the cost center, EAM uses the account approval group.</a:t>
            </a:r>
            <a:endParaRPr sz="1200">
              <a:solidFill>
                <a:schemeClr val="dk1"/>
              </a:solidFill>
            </a:endParaRPr>
          </a:p>
          <a:p>
            <a:pPr marL="0" lvl="0" indent="0" algn="l" rtl="0">
              <a:lnSpc>
                <a:spcPct val="115000"/>
              </a:lnSpc>
              <a:spcBef>
                <a:spcPts val="600"/>
              </a:spcBef>
              <a:spcAft>
                <a:spcPts val="0"/>
              </a:spcAft>
              <a:buClr>
                <a:schemeClr val="dk1"/>
              </a:buClr>
              <a:buSzPts val="1100"/>
              <a:buFont typeface="Arial"/>
              <a:buNone/>
            </a:pPr>
            <a:endParaRPr lang="en-US" sz="1200" smtClean="0">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smtClean="0">
                <a:solidFill>
                  <a:schemeClr val="dk1"/>
                </a:solidFill>
              </a:rPr>
              <a:t>If </a:t>
            </a:r>
            <a:r>
              <a:rPr lang="en-US" sz="1200">
                <a:solidFill>
                  <a:schemeClr val="dk1"/>
                </a:solidFill>
              </a:rPr>
              <a:t>no requisition approval group is linked to the account, EAM uses the user-based method for routing.</a:t>
            </a:r>
            <a:endParaRPr sz="1200">
              <a:solidFill>
                <a:schemeClr val="dk1"/>
              </a:solidFill>
            </a:endParaRPr>
          </a:p>
          <a:p>
            <a:pPr marL="0" lvl="0" indent="0" algn="l" rtl="0">
              <a:lnSpc>
                <a:spcPct val="115000"/>
              </a:lnSpc>
              <a:spcBef>
                <a:spcPts val="600"/>
              </a:spcBef>
              <a:spcAft>
                <a:spcPts val="0"/>
              </a:spcAft>
              <a:buClr>
                <a:schemeClr val="dk1"/>
              </a:buClr>
              <a:buSzPts val="1100"/>
              <a:buFont typeface="Arial"/>
              <a:buNone/>
            </a:pPr>
            <a:endParaRPr lang="en-US" sz="1200" smtClean="0">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smtClean="0">
                <a:solidFill>
                  <a:schemeClr val="dk1"/>
                </a:solidFill>
              </a:rPr>
              <a:t>If </a:t>
            </a:r>
            <a:r>
              <a:rPr lang="en-US" sz="1200">
                <a:solidFill>
                  <a:schemeClr val="dk1"/>
                </a:solidFill>
              </a:rPr>
              <a:t>Requisition Authorization is selected, EAM first checks if there is a Project/Job on the requisition header for which a requisition approval group has been specified. If yes, EAM uses this group for approval routing.</a:t>
            </a:r>
            <a:endParaRPr sz="1200">
              <a:solidFill>
                <a:schemeClr val="dk1"/>
              </a:solidFill>
            </a:endParaRPr>
          </a:p>
          <a:p>
            <a:pPr marL="0" lvl="0" indent="0" algn="l" rtl="0">
              <a:lnSpc>
                <a:spcPct val="115000"/>
              </a:lnSpc>
              <a:spcBef>
                <a:spcPts val="600"/>
              </a:spcBef>
              <a:spcAft>
                <a:spcPts val="0"/>
              </a:spcAft>
              <a:buClr>
                <a:schemeClr val="dk1"/>
              </a:buClr>
              <a:buSzPts val="1100"/>
              <a:buFont typeface="Arial"/>
              <a:buNone/>
            </a:pPr>
            <a:endParaRPr lang="en-US" sz="1200" smtClean="0">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smtClean="0">
                <a:solidFill>
                  <a:schemeClr val="dk1"/>
                </a:solidFill>
              </a:rPr>
              <a:t>If </a:t>
            </a:r>
            <a:r>
              <a:rPr lang="en-US" sz="1200">
                <a:solidFill>
                  <a:schemeClr val="dk1"/>
                </a:solidFill>
              </a:rPr>
              <a:t>not found, then EAM checks the site control setting Use Hierarchy checkbox.</a:t>
            </a:r>
            <a:endParaRPr sz="1200">
              <a:solidFill>
                <a:schemeClr val="dk1"/>
              </a:solidFill>
            </a:endParaRPr>
          </a:p>
          <a:p>
            <a:pPr marL="0" lvl="0" indent="0" algn="l" rtl="0">
              <a:lnSpc>
                <a:spcPct val="115000"/>
              </a:lnSpc>
              <a:spcBef>
                <a:spcPts val="600"/>
              </a:spcBef>
              <a:spcAft>
                <a:spcPts val="0"/>
              </a:spcAft>
              <a:buClr>
                <a:schemeClr val="dk1"/>
              </a:buClr>
              <a:buSzPts val="1100"/>
              <a:buFont typeface="Arial"/>
              <a:buNone/>
            </a:pPr>
            <a:endParaRPr lang="en-US" sz="1200" smtClean="0">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smtClean="0">
                <a:solidFill>
                  <a:schemeClr val="dk1"/>
                </a:solidFill>
              </a:rPr>
              <a:t>If </a:t>
            </a:r>
            <a:r>
              <a:rPr lang="en-US" sz="1200">
                <a:solidFill>
                  <a:schemeClr val="dk1"/>
                </a:solidFill>
              </a:rPr>
              <a:t>Use Hierarchy is not selected, then EAM simply checks the record specified as the basis for routing (Cost Center, Account, or User) to determine which requisition approval group to use for routing. If none is found, EAM displays an error message stating that there is no approval group.</a:t>
            </a:r>
            <a:endParaRPr sz="1200">
              <a:solidFill>
                <a:schemeClr val="dk1"/>
              </a:solidFill>
            </a:endParaRPr>
          </a:p>
          <a:p>
            <a:pPr marL="0" lvl="0" indent="0" algn="l" rtl="0">
              <a:lnSpc>
                <a:spcPct val="115000"/>
              </a:lnSpc>
              <a:spcBef>
                <a:spcPts val="600"/>
              </a:spcBef>
              <a:spcAft>
                <a:spcPts val="0"/>
              </a:spcAft>
              <a:buClr>
                <a:schemeClr val="dk1"/>
              </a:buClr>
              <a:buSzPts val="1100"/>
              <a:buFont typeface="Arial"/>
              <a:buNone/>
            </a:pPr>
            <a:endParaRPr lang="en-US" sz="1200" smtClean="0">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smtClean="0">
                <a:solidFill>
                  <a:schemeClr val="dk1"/>
                </a:solidFill>
              </a:rPr>
              <a:t>If </a:t>
            </a:r>
            <a:r>
              <a:rPr lang="en-US" sz="1200">
                <a:solidFill>
                  <a:schemeClr val="dk1"/>
                </a:solidFill>
              </a:rPr>
              <a:t>Use Hierarchy is selected, EAM follows the logic of checking in order the records specified as first, second, and third approval options to locate the correct approval group. If none is found, EAM displays an error message stating that there is no approval group.</a:t>
            </a:r>
            <a:endParaRPr sz="1200">
              <a:solidFill>
                <a:schemeClr val="dk1"/>
              </a:solidFill>
            </a:endParaRPr>
          </a:p>
          <a:p>
            <a:pPr marL="0" lvl="0" indent="0" algn="l" rtl="0">
              <a:lnSpc>
                <a:spcPct val="115000"/>
              </a:lnSpc>
              <a:spcBef>
                <a:spcPts val="600"/>
              </a:spcBef>
              <a:spcAft>
                <a:spcPts val="0"/>
              </a:spcAft>
              <a:buClr>
                <a:schemeClr val="dk1"/>
              </a:buClr>
              <a:buSzPts val="1100"/>
              <a:buFont typeface="Arial"/>
              <a:buNone/>
            </a:pPr>
            <a:endParaRPr lang="en-US" sz="1200" b="1" smtClean="0">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b="1" smtClean="0">
                <a:solidFill>
                  <a:schemeClr val="dk1"/>
                </a:solidFill>
              </a:rPr>
              <a:t>Use </a:t>
            </a:r>
            <a:r>
              <a:rPr lang="en-US" sz="1200" b="1">
                <a:solidFill>
                  <a:schemeClr val="dk1"/>
                </a:solidFill>
              </a:rPr>
              <a:t>Hierarchy</a:t>
            </a:r>
            <a:endParaRPr sz="1200" b="1">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a:solidFill>
                  <a:schemeClr val="dk1"/>
                </a:solidFill>
              </a:rPr>
              <a:t>Select this checkbox to use all or any of the three methods for routing approval:</a:t>
            </a:r>
            <a:endParaRPr sz="1200">
              <a:solidFill>
                <a:schemeClr val="dk1"/>
              </a:solidFill>
            </a:endParaRPr>
          </a:p>
          <a:p>
            <a:pPr marL="457200" lvl="0" indent="-304800" algn="l" rtl="0">
              <a:lnSpc>
                <a:spcPct val="115000"/>
              </a:lnSpc>
              <a:spcBef>
                <a:spcPts val="600"/>
              </a:spcBef>
              <a:spcAft>
                <a:spcPts val="0"/>
              </a:spcAft>
              <a:buClr>
                <a:schemeClr val="dk1"/>
              </a:buClr>
              <a:buSzPts val="1200"/>
              <a:buChar char="●"/>
            </a:pPr>
            <a:r>
              <a:rPr lang="en-US" sz="1200">
                <a:solidFill>
                  <a:schemeClr val="dk1"/>
                </a:solidFill>
              </a:rPr>
              <a:t>Account based: Account-based routing requires that you assign a specific requisition group to a specific account number. EAM routes a requisition based on its account information to the group associated with the account number on the requisition. This information is in Finance|Accounting|Accounts.</a:t>
            </a:r>
            <a:endParaRPr sz="1200">
              <a:solidFill>
                <a:schemeClr val="dk1"/>
              </a:solidFill>
            </a:endParaRPr>
          </a:p>
          <a:p>
            <a:pPr marL="457200" lvl="0" indent="-304800" algn="l" rtl="0">
              <a:lnSpc>
                <a:spcPct val="115000"/>
              </a:lnSpc>
              <a:spcBef>
                <a:spcPts val="0"/>
              </a:spcBef>
              <a:spcAft>
                <a:spcPts val="0"/>
              </a:spcAft>
              <a:buClr>
                <a:schemeClr val="dk1"/>
              </a:buClr>
              <a:buSzPts val="1200"/>
              <a:buChar char="●"/>
            </a:pPr>
            <a:r>
              <a:rPr lang="en-US" sz="1200">
                <a:solidFill>
                  <a:schemeClr val="dk1"/>
                </a:solidFill>
              </a:rPr>
              <a:t>Cost center-based. Cost center-based routing requires that you assign a specific requisition group to a specific cost center number. EAM routes cost center information to the group associated with the cost center number on the requisition. This information is in Finance|Accounting|Cost Centers.</a:t>
            </a:r>
            <a:endParaRPr sz="1200">
              <a:solidFill>
                <a:schemeClr val="dk1"/>
              </a:solidFill>
            </a:endParaRPr>
          </a:p>
          <a:p>
            <a:pPr marL="457200" lvl="0" indent="-304800" algn="l" rtl="0">
              <a:lnSpc>
                <a:spcPct val="115000"/>
              </a:lnSpc>
              <a:spcBef>
                <a:spcPts val="0"/>
              </a:spcBef>
              <a:spcAft>
                <a:spcPts val="0"/>
              </a:spcAft>
              <a:buClr>
                <a:schemeClr val="dk1"/>
              </a:buClr>
              <a:buSzPts val="1200"/>
              <a:buChar char="●"/>
            </a:pPr>
            <a:r>
              <a:rPr lang="en-US" sz="1200">
                <a:solidFill>
                  <a:schemeClr val="dk1"/>
                </a:solidFill>
              </a:rPr>
              <a:t>User-based. User-based routing depends on the user who initiates the routing. The user group is assigned to the User Profile.</a:t>
            </a:r>
            <a:endParaRPr sz="1200">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a:solidFill>
                  <a:schemeClr val="dk1"/>
                </a:solidFill>
              </a:rPr>
              <a:t>In all three options, EAM requisition initiators must have a cost center or account group in their profiles. In this way, you can control who can purchase against cost center and account numbers.</a:t>
            </a:r>
            <a:endParaRPr sz="1200">
              <a:solidFill>
                <a:schemeClr val="dk1"/>
              </a:solidFill>
            </a:endParaRPr>
          </a:p>
          <a:p>
            <a:pPr marL="0" lvl="0" indent="0" algn="l" rtl="0">
              <a:lnSpc>
                <a:spcPct val="115000"/>
              </a:lnSpc>
              <a:spcBef>
                <a:spcPts val="600"/>
              </a:spcBef>
              <a:spcAft>
                <a:spcPts val="0"/>
              </a:spcAft>
              <a:buClr>
                <a:schemeClr val="dk1"/>
              </a:buClr>
              <a:buSzPts val="1100"/>
              <a:buFont typeface="Arial"/>
              <a:buNone/>
            </a:pPr>
            <a:endParaRPr lang="en-US" sz="1200" b="1" smtClean="0">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b="1" smtClean="0">
                <a:solidFill>
                  <a:schemeClr val="dk1"/>
                </a:solidFill>
              </a:rPr>
              <a:t>Quality </a:t>
            </a:r>
            <a:r>
              <a:rPr lang="en-US" sz="1200" b="1">
                <a:solidFill>
                  <a:schemeClr val="dk1"/>
                </a:solidFill>
              </a:rPr>
              <a:t>Sort</a:t>
            </a:r>
            <a:endParaRPr sz="1200" b="1">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a:solidFill>
                  <a:schemeClr val="dk1"/>
                </a:solidFill>
              </a:rPr>
              <a:t>Select First or Last to have the quality approver listed as the first or last approver in the approval group.</a:t>
            </a:r>
            <a:endParaRPr sz="1200">
              <a:solidFill>
                <a:schemeClr val="dk1"/>
              </a:solidFill>
            </a:endParaRPr>
          </a:p>
          <a:p>
            <a:pPr marL="0" lvl="0" indent="0" algn="l" rtl="0">
              <a:lnSpc>
                <a:spcPct val="115000"/>
              </a:lnSpc>
              <a:spcBef>
                <a:spcPts val="600"/>
              </a:spcBef>
              <a:spcAft>
                <a:spcPts val="0"/>
              </a:spcAft>
              <a:buClr>
                <a:schemeClr val="dk1"/>
              </a:buClr>
              <a:buSzPts val="1100"/>
              <a:buFont typeface="Arial"/>
              <a:buNone/>
            </a:pPr>
            <a:endParaRPr lang="en-US" sz="1200" b="1" smtClean="0">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b="1" smtClean="0">
                <a:solidFill>
                  <a:schemeClr val="dk1"/>
                </a:solidFill>
              </a:rPr>
              <a:t>Horizontal</a:t>
            </a:r>
            <a:endParaRPr sz="1200" b="1">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a:solidFill>
                  <a:schemeClr val="dk1"/>
                </a:solidFill>
              </a:rPr>
              <a:t>Select this checkbox to allow horizontal approvers to be added to requisition approval groups. Horizontal approvers align with requisition approvers by having the same approval limit. As the requisition approver approves, the horizontal approver is routed to next for approval. When this option is selected, the final approver is a horizontal approver with the required spending amount.</a:t>
            </a:r>
            <a:endParaRPr sz="1200">
              <a:solidFill>
                <a:schemeClr val="dk1"/>
              </a:solidFill>
            </a:endParaRPr>
          </a:p>
          <a:p>
            <a:pPr marL="0" lvl="0" indent="0" algn="l" rtl="0">
              <a:lnSpc>
                <a:spcPct val="115000"/>
              </a:lnSpc>
              <a:spcBef>
                <a:spcPts val="600"/>
              </a:spcBef>
              <a:spcAft>
                <a:spcPts val="0"/>
              </a:spcAft>
              <a:buClr>
                <a:schemeClr val="dk1"/>
              </a:buClr>
              <a:buSzPts val="1100"/>
              <a:buFont typeface="Arial"/>
              <a:buNone/>
            </a:pPr>
            <a:endParaRPr lang="en-US" sz="1200" b="1" smtClean="0">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b="1" smtClean="0">
                <a:solidFill>
                  <a:schemeClr val="dk1"/>
                </a:solidFill>
              </a:rPr>
              <a:t>Allow </a:t>
            </a:r>
            <a:r>
              <a:rPr lang="en-US" sz="1200" b="1">
                <a:solidFill>
                  <a:schemeClr val="dk1"/>
                </a:solidFill>
              </a:rPr>
              <a:t>Over Limit</a:t>
            </a:r>
            <a:endParaRPr sz="1200" b="1">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a:solidFill>
                  <a:schemeClr val="dk1"/>
                </a:solidFill>
              </a:rPr>
              <a:t>Select this checkbox to allow requisition authorizations over the project spending limit.</a:t>
            </a:r>
            <a:endParaRPr sz="1200">
              <a:solidFill>
                <a:schemeClr val="dk1"/>
              </a:solidFill>
            </a:endParaRPr>
          </a:p>
          <a:p>
            <a:pPr marL="0" lvl="0" indent="0" algn="l" rtl="0">
              <a:lnSpc>
                <a:spcPct val="115000"/>
              </a:lnSpc>
              <a:spcBef>
                <a:spcPts val="600"/>
              </a:spcBef>
              <a:spcAft>
                <a:spcPts val="0"/>
              </a:spcAft>
              <a:buClr>
                <a:schemeClr val="dk1"/>
              </a:buClr>
              <a:buSzPts val="1100"/>
              <a:buFont typeface="Arial"/>
              <a:buNone/>
            </a:pPr>
            <a:endParaRPr lang="en-US" sz="1200" b="1" smtClean="0">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b="1" smtClean="0">
                <a:solidFill>
                  <a:schemeClr val="dk1"/>
                </a:solidFill>
              </a:rPr>
              <a:t>Use </a:t>
            </a:r>
            <a:r>
              <a:rPr lang="en-US" sz="1200" b="1">
                <a:solidFill>
                  <a:schemeClr val="dk1"/>
                </a:solidFill>
              </a:rPr>
              <a:t>Over Budget</a:t>
            </a:r>
            <a:endParaRPr sz="1200" b="1">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a:solidFill>
                  <a:schemeClr val="dk1"/>
                </a:solidFill>
              </a:rPr>
              <a:t>If Requisition Authorization is selected, this drop-down menu is active. Select a budget period of either YTD or Current Period. This amount is used to compare with Calc% Budget amounts.</a:t>
            </a:r>
            <a:endParaRPr sz="1200">
              <a:solidFill>
                <a:schemeClr val="dk1"/>
              </a:solidFill>
            </a:endParaRPr>
          </a:p>
          <a:p>
            <a:pPr marL="0" lvl="0" indent="0" algn="l" rtl="0">
              <a:lnSpc>
                <a:spcPct val="115000"/>
              </a:lnSpc>
              <a:spcBef>
                <a:spcPts val="600"/>
              </a:spcBef>
              <a:spcAft>
                <a:spcPts val="0"/>
              </a:spcAft>
              <a:buClr>
                <a:schemeClr val="dk1"/>
              </a:buClr>
              <a:buSzPts val="1100"/>
              <a:buFont typeface="Arial"/>
              <a:buNone/>
            </a:pPr>
            <a:endParaRPr lang="en-US" sz="1200" b="1" smtClean="0">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b="1" smtClean="0">
                <a:solidFill>
                  <a:schemeClr val="dk1"/>
                </a:solidFill>
              </a:rPr>
              <a:t>Update </a:t>
            </a:r>
            <a:r>
              <a:rPr lang="en-US" sz="1200" b="1">
                <a:solidFill>
                  <a:schemeClr val="dk1"/>
                </a:solidFill>
              </a:rPr>
              <a:t>Approval Group</a:t>
            </a:r>
            <a:endParaRPr sz="1200" b="1">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a:solidFill>
                  <a:schemeClr val="dk1"/>
                </a:solidFill>
              </a:rPr>
              <a:t>Select this checkbox to override the requisition’s approval routing.</a:t>
            </a:r>
            <a:endParaRPr sz="1200">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b="1">
                <a:solidFill>
                  <a:schemeClr val="dk1"/>
                </a:solidFill>
              </a:rPr>
              <a:t> </a:t>
            </a:r>
            <a:endParaRPr lang="en-US" sz="1200" b="1" smtClean="0">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b="1" smtClean="0">
                <a:solidFill>
                  <a:schemeClr val="dk1"/>
                </a:solidFill>
              </a:rPr>
              <a:t>Requisition </a:t>
            </a:r>
            <a:r>
              <a:rPr lang="en-US" sz="1200" b="1">
                <a:solidFill>
                  <a:schemeClr val="dk1"/>
                </a:solidFill>
              </a:rPr>
              <a:t>Project Limit</a:t>
            </a:r>
            <a:endParaRPr sz="1200" b="1">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a:solidFill>
                  <a:schemeClr val="dk1"/>
                </a:solidFill>
              </a:rPr>
              <a:t>For requisitions that are tied to projects, select this checkbox to have the requisition approved based on the user’s setting for Requisition Project Limit rather than the Requisition Limit or Requisition Cap Limits</a:t>
            </a:r>
            <a:r>
              <a:rPr lang="en-US" sz="1100">
                <a:solidFill>
                  <a:schemeClr val="dk1"/>
                </a:solidFill>
              </a:rPr>
              <a:t>.</a:t>
            </a:r>
            <a:endParaRPr sz="1100">
              <a:solidFill>
                <a:schemeClr val="dk1"/>
              </a:solidFill>
            </a:endParaRPr>
          </a:p>
          <a:p>
            <a:pPr marL="0" lvl="0" indent="0" algn="l" rtl="0">
              <a:lnSpc>
                <a:spcPct val="100000"/>
              </a:lnSpc>
              <a:spcBef>
                <a:spcPts val="600"/>
              </a:spcBef>
              <a:spcAft>
                <a:spcPts val="0"/>
              </a:spcAft>
              <a:buSzPts val="1400"/>
              <a:buNone/>
            </a:pPr>
            <a:endParaRPr sz="1200"/>
          </a:p>
        </p:txBody>
      </p:sp>
      <p:sp>
        <p:nvSpPr>
          <p:cNvPr id="350" name="Google Shape;350;p3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31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3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57" name="Google Shape;357;p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To use Adaptive ERP Requisitions, Buyer definitions are also very important as Buyers will ultimately be converting approved requisitions into purchase orders.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For requisitions flows based on EAM, buyers need to be defined in .NET UI Employees (EAM) under the Buyer Sites menu.</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For requisition flows b</a:t>
            </a:r>
            <a:r>
              <a:rPr lang="en-US" sz="1200">
                <a:solidFill>
                  <a:schemeClr val="dk1"/>
                </a:solidFill>
              </a:rPr>
              <a:t>ased on direct/indirect requisitions not using EAM, b</a:t>
            </a:r>
            <a:r>
              <a:rPr lang="en-US" sz="1200"/>
              <a:t>uyers need to be defined in .NET UI Buyer Maintenance.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Independently, of the system behind the requisition flow, all buyers need to be defined in the Generalized Code po_buyer in order to effectively convert requisitions into purchase orders.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358" name="Google Shape;358;p37: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32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3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69" name="Google Shape;369;p3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Buyers can be defined for specific EAM items in </a:t>
            </a:r>
            <a:r>
              <a:rPr lang="en-US" sz="1200" b="1"/>
              <a:t>Item Site Indirect </a:t>
            </a:r>
            <a:r>
              <a:rPr lang="en-US" sz="1200"/>
              <a:t>in the Buyer Field or in</a:t>
            </a:r>
            <a:r>
              <a:rPr lang="en-US" sz="1200" b="1"/>
              <a:t> Items </a:t>
            </a:r>
            <a:r>
              <a:rPr lang="en-US" sz="1200"/>
              <a:t>in the Purchasing Buyer field under Planning (also available under Planning Site Exceptions)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370" name="Google Shape;370;p38: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33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3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87" name="Google Shape;387;p3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Buyers can be also defined at the commodity code level.  Note that different buyers can be defined by site and commodity code.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388" name="Google Shape;388;p39: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34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4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96" name="Google Shape;396;p4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Buyers can be also linked to suppliers, under Domain Settings. In this case, the definition is at a domain level.</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397" name="Google Shape;397;p40: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35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p4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06" name="Google Shape;406;p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In the Web UI Purchase Requisition Control, you can define Administrative buyers for both direct and indirect requisitions.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You can use the Enforce Buyer to Line option to drive the logic to determine the buyer that will be responsible of converting a specific purchase requisition line into a purchase order document.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the system takes into account all buyer setup presented in the slides, the system then determines the buyer code assigned at a specific purchase requisition line, based on the following;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Enforce Buyer to Line is selected, the buyer defaults  from the requisition header; when not selected, the system uses the following logic to find the buyer when the buyer is specified:</a:t>
            </a:r>
            <a:endParaRPr sz="1200"/>
          </a:p>
          <a:p>
            <a:pPr marL="800100" lvl="1" indent="-76200" algn="l" rtl="0">
              <a:lnSpc>
                <a:spcPct val="100000"/>
              </a:lnSpc>
              <a:spcBef>
                <a:spcPts val="0"/>
              </a:spcBef>
              <a:spcAft>
                <a:spcPts val="0"/>
              </a:spcAft>
              <a:buSzPts val="1200"/>
              <a:buFont typeface="Calibri"/>
              <a:buAutoNum type="arabicPeriod"/>
            </a:pPr>
            <a:r>
              <a:rPr lang="en-US" sz="1200"/>
              <a:t>Supplier buyer</a:t>
            </a:r>
            <a:endParaRPr sz="1200"/>
          </a:p>
          <a:p>
            <a:pPr marL="800100" lvl="1" indent="-76200" algn="l" rtl="0">
              <a:lnSpc>
                <a:spcPct val="100000"/>
              </a:lnSpc>
              <a:spcBef>
                <a:spcPts val="0"/>
              </a:spcBef>
              <a:spcAft>
                <a:spcPts val="0"/>
              </a:spcAft>
              <a:buSzPts val="1200"/>
              <a:buFont typeface="Calibri"/>
              <a:buAutoNum type="arabicPeriod"/>
            </a:pPr>
            <a:r>
              <a:rPr lang="en-US" sz="1200"/>
              <a:t>Item-site planning purchasing buyer or item-site indirect buyer</a:t>
            </a:r>
            <a:endParaRPr sz="1200"/>
          </a:p>
          <a:p>
            <a:pPr marL="800100" lvl="1" indent="-76200" algn="l" rtl="0">
              <a:lnSpc>
                <a:spcPct val="100000"/>
              </a:lnSpc>
              <a:spcBef>
                <a:spcPts val="0"/>
              </a:spcBef>
              <a:spcAft>
                <a:spcPts val="0"/>
              </a:spcAft>
              <a:buSzPts val="1200"/>
              <a:buFont typeface="Calibri"/>
              <a:buAutoNum type="arabicPeriod"/>
            </a:pPr>
            <a:r>
              <a:rPr lang="en-US" sz="1200"/>
              <a:t>Item planning purchasing buyer</a:t>
            </a:r>
            <a:endParaRPr sz="1200"/>
          </a:p>
          <a:p>
            <a:pPr marL="800100" lvl="1" indent="-76200" algn="l" rtl="0">
              <a:lnSpc>
                <a:spcPct val="100000"/>
              </a:lnSpc>
              <a:spcBef>
                <a:spcPts val="0"/>
              </a:spcBef>
              <a:spcAft>
                <a:spcPts val="0"/>
              </a:spcAft>
              <a:buSzPts val="1200"/>
              <a:buFont typeface="Calibri"/>
              <a:buAutoNum type="arabicPeriod"/>
            </a:pPr>
            <a:r>
              <a:rPr lang="en-US" sz="1200"/>
              <a:t>Commodity code site buyer </a:t>
            </a:r>
            <a:endParaRPr sz="1200"/>
          </a:p>
          <a:p>
            <a:pPr marL="800100" lvl="1" indent="-76200" algn="l" rtl="0">
              <a:lnSpc>
                <a:spcPct val="100000"/>
              </a:lnSpc>
              <a:spcBef>
                <a:spcPts val="0"/>
              </a:spcBef>
              <a:spcAft>
                <a:spcPts val="0"/>
              </a:spcAft>
              <a:buSzPts val="1200"/>
              <a:buFont typeface="Calibri"/>
              <a:buAutoNum type="arabicPeriod"/>
            </a:pPr>
            <a:r>
              <a:rPr lang="en-US" sz="1200"/>
              <a:t>Commodity code buyer</a:t>
            </a:r>
            <a:endParaRPr sz="1200"/>
          </a:p>
          <a:p>
            <a:pPr marL="800100" lvl="1" indent="-76200" algn="l" rtl="0">
              <a:lnSpc>
                <a:spcPct val="100000"/>
              </a:lnSpc>
              <a:spcBef>
                <a:spcPts val="0"/>
              </a:spcBef>
              <a:spcAft>
                <a:spcPts val="0"/>
              </a:spcAft>
              <a:buSzPts val="1200"/>
              <a:buFont typeface="Calibri"/>
              <a:buAutoNum type="arabicPeriod"/>
            </a:pPr>
            <a:r>
              <a:rPr lang="en-US" sz="1200"/>
              <a:t>Requisition header</a:t>
            </a:r>
            <a:endParaRPr sz="1200"/>
          </a:p>
          <a:p>
            <a:pPr marL="800100" lvl="1"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default of the buyer at requisition header also looks at the buyer definition at the supplier level  when a supplier is provided; otherwise, the system uses the administrative buyer setup available to default the buyer depending on the requisition type.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407" name="Google Shape;407;p4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36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17" name="Google Shape;417;p4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Buyer tolerance settings control the degree to which the buyer can change quantity/price/discount information while placing approved requisition lines on a purchase order.</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Tolerance limits give purchasing managers and financial controllers control over how much an order line unit cost or order line extended price can be adjusted when buyers are placing authorized requisition lines on purchase orders. They have the option of setting limits by percentages or amounts; they can set either or both increase or decrease percentages or amounts.</a:t>
            </a:r>
            <a:endParaRPr sz="1200"/>
          </a:p>
          <a:p>
            <a:pPr marL="0" lvl="0" indent="0" algn="l" rtl="0">
              <a:lnSpc>
                <a:spcPct val="100000"/>
              </a:lnSpc>
              <a:spcBef>
                <a:spcPts val="0"/>
              </a:spcBef>
              <a:spcAft>
                <a:spcPts val="0"/>
              </a:spcAft>
              <a:buSzPts val="1800"/>
              <a:buNone/>
            </a:pPr>
            <a:r>
              <a:rPr lang="en-US" sz="1200"/>
              <a:t>When the buyer changes information  coming from an approved requisition enough to make requisition lines go out of tolerance, the lines must be reviewed by the requester and the requisition needs to be reauthorized according to the updated line unit price and total cost before the purchase order can be placed to the supplier.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Buyer Tolerance Limits can be set up in the in Purchase Requisition Control. Set controls as follows: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Out of Tolerance Routing</a:t>
            </a:r>
            <a:endParaRPr sz="1200"/>
          </a:p>
          <a:p>
            <a:pPr marL="0" lvl="0" indent="0" algn="l" rtl="0">
              <a:lnSpc>
                <a:spcPct val="100000"/>
              </a:lnSpc>
              <a:spcBef>
                <a:spcPts val="0"/>
              </a:spcBef>
              <a:spcAft>
                <a:spcPts val="0"/>
              </a:spcAft>
              <a:buSzPts val="1800"/>
              <a:buNone/>
            </a:pPr>
            <a:r>
              <a:rPr lang="en-US" sz="1200"/>
              <a:t>The current version of the Web UI automatically routes out-of-tolerance requisition lines back to the requester.  The .NET UI GRS offers additional options of routing to the first or last approver, or no routing at all; however, these options are not currently available in the Web UI.</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Tolerance based on Extended Line Price</a:t>
            </a:r>
            <a:endParaRPr sz="1200"/>
          </a:p>
          <a:p>
            <a:pPr marL="0" lvl="0" indent="0" algn="l" rtl="0">
              <a:lnSpc>
                <a:spcPct val="100000"/>
              </a:lnSpc>
              <a:spcBef>
                <a:spcPts val="0"/>
              </a:spcBef>
              <a:spcAft>
                <a:spcPts val="0"/>
              </a:spcAft>
              <a:buSzPts val="1800"/>
              <a:buNone/>
            </a:pPr>
            <a:r>
              <a:rPr lang="en-US" sz="1200"/>
              <a:t>When selected, the out-of-tolerance calculation is based on the extended line price, which is the price multiplied by the discount and the quantity. In this case, the system lets you add a quantity to the PO line that is higher than the requisition line quantity.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not selected, the system bases the out-of-tolerance calculation on modifications to only the unit Price and Discount of the PO line compared to the unit Price in the requisition line. In this case, it is not possible to order more quantity than the quantity specified in the requisition.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Note: This option works in conjunction with other tolerance limit options (Tolerance % and Tolerance Amount).</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Enforce Tolerance %</a:t>
            </a:r>
            <a:endParaRPr sz="1200"/>
          </a:p>
          <a:p>
            <a:pPr marL="0" lvl="0" indent="0" algn="l" rtl="0">
              <a:lnSpc>
                <a:spcPct val="100000"/>
              </a:lnSpc>
              <a:spcBef>
                <a:spcPts val="0"/>
              </a:spcBef>
              <a:spcAft>
                <a:spcPts val="0"/>
              </a:spcAft>
              <a:buSzPts val="1800"/>
              <a:buNone/>
            </a:pPr>
            <a:r>
              <a:rPr lang="en-US" sz="1200"/>
              <a:t>Select this option to have the system check Increase % and Decrease % values when evaluating if a requisition is out of tolerance when placed on a PO.</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Increase %, Decrease %</a:t>
            </a:r>
            <a:endParaRPr sz="1200"/>
          </a:p>
          <a:p>
            <a:pPr marL="0" lvl="0" indent="0" algn="l" rtl="0">
              <a:lnSpc>
                <a:spcPct val="100000"/>
              </a:lnSpc>
              <a:spcBef>
                <a:spcPts val="0"/>
              </a:spcBef>
              <a:spcAft>
                <a:spcPts val="0"/>
              </a:spcAft>
              <a:buSzPts val="1800"/>
              <a:buNone/>
            </a:pPr>
            <a:r>
              <a:rPr lang="en-US" sz="1200"/>
              <a:t>Specify an increase percentage by which the system compares the:</a:t>
            </a:r>
            <a:br>
              <a:rPr lang="en-US" sz="1200"/>
            </a:br>
            <a:endParaRPr sz="1200"/>
          </a:p>
          <a:p>
            <a:pPr marL="0" lvl="0" indent="0" algn="l" rtl="0">
              <a:lnSpc>
                <a:spcPct val="100000"/>
              </a:lnSpc>
              <a:spcBef>
                <a:spcPts val="0"/>
              </a:spcBef>
              <a:spcAft>
                <a:spcPts val="0"/>
              </a:spcAft>
              <a:buSzPts val="1400"/>
              <a:buNone/>
            </a:pPr>
            <a:r>
              <a:rPr lang="en-US" sz="1200"/>
              <a:t> Requisition unit price to the purchase order unit price (when Tolerance Based on Extended Price is not selected) </a:t>
            </a:r>
            <a:endParaRPr sz="1200"/>
          </a:p>
          <a:p>
            <a:pPr marL="0" lvl="0" indent="0" algn="l" rtl="0">
              <a:lnSpc>
                <a:spcPct val="100000"/>
              </a:lnSpc>
              <a:spcBef>
                <a:spcPts val="0"/>
              </a:spcBef>
              <a:spcAft>
                <a:spcPts val="0"/>
              </a:spcAft>
              <a:buSzPts val="1400"/>
              <a:buNone/>
            </a:pPr>
            <a:r>
              <a:rPr lang="en-US" sz="1200"/>
              <a:t> Requisition line extended price to the purchase order extended price (when Tolerance Based on Extended price is selected). </a:t>
            </a:r>
            <a:endParaRPr sz="1200"/>
          </a:p>
          <a:p>
            <a:pPr marL="0" lvl="0" indent="0" algn="l" rtl="0">
              <a:lnSpc>
                <a:spcPct val="100000"/>
              </a:lnSpc>
              <a:spcBef>
                <a:spcPts val="0"/>
              </a:spcBef>
              <a:spcAft>
                <a:spcPts val="0"/>
              </a:spcAft>
              <a:buSzPts val="1800"/>
              <a:buNone/>
            </a:pPr>
            <a:r>
              <a:rPr lang="en-US" sz="1200"/>
              <a:t/>
            </a:r>
            <a:br>
              <a:rPr lang="en-US" sz="1200"/>
            </a:br>
            <a:r>
              <a:rPr lang="en-US" sz="1200"/>
              <a:t>If the PO cost exceeds the increase/decrease percentage, the line is out of tolerance.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Enforce Tolerance Amount</a:t>
            </a:r>
            <a:endParaRPr sz="1200"/>
          </a:p>
          <a:p>
            <a:pPr marL="0" lvl="0" indent="0" algn="l" rtl="0">
              <a:lnSpc>
                <a:spcPct val="100000"/>
              </a:lnSpc>
              <a:spcBef>
                <a:spcPts val="0"/>
              </a:spcBef>
              <a:spcAft>
                <a:spcPts val="0"/>
              </a:spcAft>
              <a:buSzPts val="1800"/>
              <a:buNone/>
            </a:pPr>
            <a:r>
              <a:rPr lang="en-US" sz="1200"/>
              <a:t>Select this option to have the system check Increase Amount and Decrease amount values when evaluating if a requisition goes out of tolerance when placed on a PO.</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Increase Amount, Decrease Amount</a:t>
            </a:r>
            <a:endParaRPr sz="1200"/>
          </a:p>
          <a:p>
            <a:pPr marL="0" lvl="0" indent="0" algn="l" rtl="0">
              <a:lnSpc>
                <a:spcPct val="100000"/>
              </a:lnSpc>
              <a:spcBef>
                <a:spcPts val="0"/>
              </a:spcBef>
              <a:spcAft>
                <a:spcPts val="0"/>
              </a:spcAft>
              <a:buSzPts val="1800"/>
              <a:buNone/>
            </a:pPr>
            <a:r>
              <a:rPr lang="en-US" sz="1200"/>
              <a:t>Specify an increase/decrease amount in base currency by which the system compares the: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a:t> Requisition unit price to purchase order unit price (when Tolerance Based on Extended Price is not selected)</a:t>
            </a:r>
            <a:endParaRPr sz="1200"/>
          </a:p>
          <a:p>
            <a:pPr marL="0" lvl="0" indent="0" algn="l" rtl="0">
              <a:lnSpc>
                <a:spcPct val="100000"/>
              </a:lnSpc>
              <a:spcBef>
                <a:spcPts val="0"/>
              </a:spcBef>
              <a:spcAft>
                <a:spcPts val="0"/>
              </a:spcAft>
              <a:buSzPts val="1400"/>
              <a:buNone/>
            </a:pPr>
            <a:r>
              <a:rPr lang="en-US" sz="1200"/>
              <a:t> Requisition line extended price to the purchase order extended price (when Tolerance Based on extended price is selected).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 If the PO cost exceeds the increase/decrease amount, the line is out of tolerance.</a:t>
            </a:r>
            <a:endParaRPr sz="1200"/>
          </a:p>
        </p:txBody>
      </p:sp>
      <p:sp>
        <p:nvSpPr>
          <p:cNvPr id="418" name="Google Shape;418;p42: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37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26" name="Google Shape;426;p3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endParaRPr sz="1200" b="1">
              <a:solidFill>
                <a:srgbClr val="CC0000"/>
              </a:solidFill>
            </a:endParaRPr>
          </a:p>
          <a:p>
            <a:pPr marL="0" lvl="0" indent="0" algn="l" rtl="0">
              <a:lnSpc>
                <a:spcPct val="100000"/>
              </a:lnSpc>
              <a:spcBef>
                <a:spcPts val="0"/>
              </a:spcBef>
              <a:spcAft>
                <a:spcPts val="0"/>
              </a:spcAft>
              <a:buSzPts val="1800"/>
              <a:buNone/>
            </a:pPr>
            <a:r>
              <a:rPr lang="en-US" sz="1200"/>
              <a:t>The screens in this slide show you how to link a requisition approval group to a specific project /job le</a:t>
            </a:r>
            <a:r>
              <a:rPr lang="en-US" sz="1200">
                <a:solidFill>
                  <a:schemeClr val="dk1"/>
                </a:solidFill>
              </a:rPr>
              <a:t>vel in Projects screen or Chart of Accounts (COA) </a:t>
            </a:r>
            <a:r>
              <a:rPr lang="en-US" sz="1200"/>
              <a:t>combination.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Use </a:t>
            </a:r>
            <a:r>
              <a:rPr lang="en-US" sz="1200" b="1"/>
              <a:t>Projects</a:t>
            </a:r>
            <a:r>
              <a:rPr lang="en-US" sz="1200"/>
              <a:t>&gt;Authorization to specify the Requisition Approval Group.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Use the </a:t>
            </a:r>
            <a:r>
              <a:rPr lang="en-US" sz="1200" b="1"/>
              <a:t>Chart of  Account Requisition Approval Groups</a:t>
            </a:r>
            <a:r>
              <a:rPr lang="en-US" sz="1200"/>
              <a:t> </a:t>
            </a:r>
            <a:r>
              <a:rPr lang="en-US" sz="1200">
                <a:solidFill>
                  <a:schemeClr val="dk1"/>
                </a:solidFill>
              </a:rPr>
              <a:t>to associate a specific chart of accounts combination (account, sub-account, cost center, and/or user) with an indirect requisition approval group.</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427" name="Google Shape;427;p34: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38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3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35" name="Google Shape;435;p3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The screens in this slide show you how to link a requisition approval group definition to accounts, cost centers, </a:t>
            </a:r>
            <a:r>
              <a:rPr lang="en-US" sz="1200">
                <a:solidFill>
                  <a:schemeClr val="dk1"/>
                </a:solidFill>
              </a:rPr>
              <a:t>and users</a:t>
            </a:r>
            <a:r>
              <a:rPr lang="en-US" sz="1200" b="1">
                <a:solidFill>
                  <a:srgbClr val="C00000"/>
                </a:solidFill>
              </a:rPr>
              <a:t>. </a:t>
            </a:r>
            <a:endParaRPr sz="1200" b="1">
              <a:solidFill>
                <a:srgbClr val="C00000"/>
              </a:solidFill>
            </a:endParaRPr>
          </a:p>
          <a:p>
            <a:pPr marL="0" lvl="0" indent="0" algn="l" rtl="0">
              <a:lnSpc>
                <a:spcPct val="100000"/>
              </a:lnSpc>
              <a:spcBef>
                <a:spcPts val="0"/>
              </a:spcBef>
              <a:spcAft>
                <a:spcPts val="0"/>
              </a:spcAft>
              <a:buSzPts val="1800"/>
              <a:buNone/>
            </a:pPr>
            <a:endParaRPr sz="1200" b="1">
              <a:solidFill>
                <a:srgbClr val="C00000"/>
              </a:solidFill>
            </a:endParaRPr>
          </a:p>
          <a:p>
            <a:pPr marL="0" lvl="0" indent="0" algn="l" rtl="0">
              <a:lnSpc>
                <a:spcPct val="100000"/>
              </a:lnSpc>
              <a:spcBef>
                <a:spcPts val="0"/>
              </a:spcBef>
              <a:spcAft>
                <a:spcPts val="0"/>
              </a:spcAft>
              <a:buSzPts val="1800"/>
              <a:buNone/>
            </a:pPr>
            <a:r>
              <a:rPr lang="en-US" sz="1200">
                <a:solidFill>
                  <a:schemeClr val="dk1"/>
                </a:solidFill>
              </a:rPr>
              <a:t>You use </a:t>
            </a:r>
            <a:r>
              <a:rPr lang="en-US" sz="1200" b="1">
                <a:solidFill>
                  <a:schemeClr val="dk1"/>
                </a:solidFill>
              </a:rPr>
              <a:t>Indirect Users</a:t>
            </a:r>
            <a:r>
              <a:rPr lang="en-US" sz="1200">
                <a:solidFill>
                  <a:schemeClr val="dk1"/>
                </a:solidFill>
              </a:rPr>
              <a:t> &gt;Approval Groups to link requisition approval group to an indirect user.</a:t>
            </a:r>
            <a:endParaRPr sz="1200">
              <a:solidFill>
                <a:schemeClr val="dk1"/>
              </a:solidFill>
            </a:endParaRPr>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You specify the requisition approval group in the Requisition Approval Group field in </a:t>
            </a:r>
            <a:r>
              <a:rPr lang="en-US" sz="1200" b="1"/>
              <a:t>Indirect Accounts</a:t>
            </a:r>
            <a:r>
              <a:rPr lang="en-US" sz="1200"/>
              <a:t>, and </a:t>
            </a:r>
            <a:r>
              <a:rPr lang="en-US" sz="1200" b="1"/>
              <a:t>Indirect Cost Centers</a:t>
            </a:r>
            <a:r>
              <a:rPr lang="en-US" sz="1200"/>
              <a:t>.</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436" name="Google Shape;436;p35: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39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2" name="Google Shape;72;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 name="Google Shape;73;p4: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p3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46" name="Google Shape;446;p3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Use the Web UI </a:t>
            </a:r>
            <a:r>
              <a:rPr lang="en-US" sz="1200" b="1"/>
              <a:t>Indirect Requisition Approval Groups</a:t>
            </a:r>
            <a:r>
              <a:rPr lang="en-US" sz="1200"/>
              <a:t> to create a group of users who can authorize indirect requisitions.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Requisition approval for asset management-related requisitions is highly configurable, but in every case, the system retrieves the list of approver names from the groups defined in </a:t>
            </a:r>
            <a:r>
              <a:rPr lang="en-US" sz="1200" b="1"/>
              <a:t>Indirect Requisition Approval Groups</a:t>
            </a:r>
            <a:r>
              <a:rPr lang="en-US" sz="1200"/>
              <a:t>.</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During audits, this screen can be used to demonstrate compliance with corporate spending limits of authority, because the grid displays predefined </a:t>
            </a:r>
            <a:r>
              <a:rPr lang="en-US" sz="1200" i="1"/>
              <a:t>expense, capital, and project requisition limits </a:t>
            </a:r>
            <a:r>
              <a:rPr lang="en-US" sz="1200"/>
              <a:t>associated with each user.  </a:t>
            </a:r>
            <a:endParaRPr sz="1200"/>
          </a:p>
          <a:p>
            <a:pPr marL="0" lvl="0" indent="0" algn="l" rtl="0">
              <a:lnSpc>
                <a:spcPct val="100000"/>
              </a:lnSpc>
              <a:spcBef>
                <a:spcPts val="0"/>
              </a:spcBef>
              <a:spcAft>
                <a:spcPts val="0"/>
              </a:spcAft>
              <a:buSzPts val="1800"/>
              <a:buNone/>
            </a:pPr>
            <a:r>
              <a:rPr lang="en-US" sz="1200"/>
              <a:t>Note: The limits default from Indirect Users screen.</a:t>
            </a:r>
            <a:endParaRPr sz="1200" b="1">
              <a:solidFill>
                <a:srgbClr val="FF0000"/>
              </a:solidFill>
            </a:endParaRPr>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Main</a:t>
            </a:r>
            <a:endParaRPr sz="1200"/>
          </a:p>
          <a:p>
            <a:pPr marL="0" lvl="0" indent="0" algn="l" rtl="0">
              <a:lnSpc>
                <a:spcPct val="100000"/>
              </a:lnSpc>
              <a:spcBef>
                <a:spcPts val="0"/>
              </a:spcBef>
              <a:spcAft>
                <a:spcPts val="0"/>
              </a:spcAft>
              <a:buSzPts val="1800"/>
              <a:buNone/>
            </a:pPr>
            <a:r>
              <a:rPr lang="en-US" sz="1200" b="1"/>
              <a:t>Approval Group</a:t>
            </a:r>
            <a:endParaRPr sz="1200"/>
          </a:p>
          <a:p>
            <a:pPr marL="0" lvl="0" indent="0" algn="l" rtl="0">
              <a:lnSpc>
                <a:spcPct val="100000"/>
              </a:lnSpc>
              <a:spcBef>
                <a:spcPts val="0"/>
              </a:spcBef>
              <a:spcAft>
                <a:spcPts val="0"/>
              </a:spcAft>
              <a:buSzPts val="1800"/>
              <a:buNone/>
            </a:pPr>
            <a:r>
              <a:rPr lang="en-US" sz="1200"/>
              <a:t>Enter a name for this approval group.</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Description</a:t>
            </a:r>
            <a:endParaRPr sz="1200"/>
          </a:p>
          <a:p>
            <a:pPr marL="0" lvl="0" indent="0" algn="l" rtl="0">
              <a:lnSpc>
                <a:spcPct val="100000"/>
              </a:lnSpc>
              <a:spcBef>
                <a:spcPts val="0"/>
              </a:spcBef>
              <a:spcAft>
                <a:spcPts val="0"/>
              </a:spcAft>
              <a:buSzPts val="1800"/>
              <a:buNone/>
            </a:pPr>
            <a:r>
              <a:rPr lang="en-US" sz="1200"/>
              <a:t>Enter a short description for the approval group.</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Approvers</a:t>
            </a:r>
            <a:endParaRPr sz="1200"/>
          </a:p>
          <a:p>
            <a:pPr marL="0" lvl="0" indent="0" algn="l" rtl="0">
              <a:lnSpc>
                <a:spcPct val="100000"/>
              </a:lnSpc>
              <a:spcBef>
                <a:spcPts val="0"/>
              </a:spcBef>
              <a:spcAft>
                <a:spcPts val="0"/>
              </a:spcAft>
              <a:buSzPts val="1800"/>
              <a:buNone/>
            </a:pPr>
            <a:r>
              <a:rPr lang="en-US" sz="1200"/>
              <a:t>Add users to the new approval group in the Approvers grid. Click New to enable a new line and then enter or select a user. The name and monetary fields populate with information from the user record.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Consider Limit checkbox is selected by default. Clear the checkbox if the user is a quality approver who can only verify the quality of the supplier or budget, and does not have spending authority.</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Horizontal Approver checkbox defaults from the user ID, if horizontal approval has been enabled.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Continue adding approvers to the group by selecting New until the group is complete. Then click Save.</a:t>
            </a:r>
            <a:endParaRPr sz="1200"/>
          </a:p>
          <a:p>
            <a:pPr marL="0" lvl="0" indent="0" algn="l" rtl="0">
              <a:lnSpc>
                <a:spcPct val="100000"/>
              </a:lnSpc>
              <a:spcBef>
                <a:spcPts val="0"/>
              </a:spcBef>
              <a:spcAft>
                <a:spcPts val="0"/>
              </a:spcAft>
              <a:buSzPts val="1400"/>
              <a:buNone/>
            </a:pPr>
            <a:endParaRPr sz="1200"/>
          </a:p>
        </p:txBody>
      </p:sp>
      <p:sp>
        <p:nvSpPr>
          <p:cNvPr id="447" name="Google Shape;447;p32: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40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p3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55" name="Google Shape;455;p3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In the </a:t>
            </a:r>
            <a:r>
              <a:rPr lang="en-US" sz="1200" b="1"/>
              <a:t>Indirect Users </a:t>
            </a:r>
            <a:r>
              <a:rPr lang="en-US" sz="1200"/>
              <a:t>screen the following fields are relevant to the requisition approvals definition: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Requisition Limit</a:t>
            </a:r>
            <a:endParaRPr sz="1200" b="1"/>
          </a:p>
          <a:p>
            <a:pPr marL="0" lvl="0" indent="0" algn="l" rtl="0">
              <a:lnSpc>
                <a:spcPct val="100000"/>
              </a:lnSpc>
              <a:spcBef>
                <a:spcPts val="0"/>
              </a:spcBef>
              <a:spcAft>
                <a:spcPts val="0"/>
              </a:spcAft>
              <a:buSzPts val="1800"/>
              <a:buNone/>
            </a:pPr>
            <a:r>
              <a:rPr lang="en-US" sz="1200"/>
              <a:t>Select this checkbox if the user has been assigned a spending limit for one or more of the following fields for requisition approval.</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400"/>
              <a:buNone/>
            </a:pPr>
            <a:r>
              <a:rPr lang="en-US" sz="1200" b="1"/>
              <a:t>Capital</a:t>
            </a:r>
            <a:endParaRPr sz="1200" b="1"/>
          </a:p>
          <a:p>
            <a:pPr marL="0" lvl="0" indent="0" algn="l" rtl="0">
              <a:lnSpc>
                <a:spcPct val="100000"/>
              </a:lnSpc>
              <a:spcBef>
                <a:spcPts val="0"/>
              </a:spcBef>
              <a:spcAft>
                <a:spcPts val="0"/>
              </a:spcAft>
              <a:buSzPts val="1800"/>
              <a:buNone/>
            </a:pPr>
            <a:r>
              <a:rPr lang="en-US" sz="1200"/>
              <a:t>Amount a user can approve  for a requisition flagged as a capital expense.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Expense</a:t>
            </a:r>
            <a:endParaRPr sz="1200" b="1"/>
          </a:p>
          <a:p>
            <a:pPr marL="0" lvl="0" indent="0" algn="l" rtl="0">
              <a:lnSpc>
                <a:spcPct val="100000"/>
              </a:lnSpc>
              <a:spcBef>
                <a:spcPts val="0"/>
              </a:spcBef>
              <a:spcAft>
                <a:spcPts val="0"/>
              </a:spcAft>
              <a:buSzPts val="1800"/>
              <a:buNone/>
            </a:pPr>
            <a:r>
              <a:rPr lang="en-US" sz="1200"/>
              <a:t>Amount a user can approve for a requisition not flagged as a capital expense.</a:t>
            </a:r>
            <a:endParaRPr sz="1200">
              <a:latin typeface="Tahoma"/>
              <a:ea typeface="Tahoma"/>
              <a:cs typeface="Tahoma"/>
              <a:sym typeface="Tahoma"/>
            </a:endParaRPr>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400"/>
              <a:buNone/>
            </a:pPr>
            <a:r>
              <a:rPr lang="en-US" sz="1200" b="1"/>
              <a:t>Project</a:t>
            </a:r>
            <a:endParaRPr sz="1200" b="1"/>
          </a:p>
          <a:p>
            <a:pPr marL="0" lvl="0" indent="0" algn="l" rtl="0">
              <a:lnSpc>
                <a:spcPct val="100000"/>
              </a:lnSpc>
              <a:spcBef>
                <a:spcPts val="0"/>
              </a:spcBef>
              <a:spcAft>
                <a:spcPts val="0"/>
              </a:spcAft>
              <a:buSzPts val="1800"/>
              <a:buNone/>
            </a:pPr>
            <a:r>
              <a:rPr lang="en-US" sz="1200"/>
              <a:t>Amount a user can approve for a requisition linked to a project.</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Horizontal Approver</a:t>
            </a:r>
            <a:endParaRPr sz="1200" b="1"/>
          </a:p>
          <a:p>
            <a:pPr marL="0" lvl="0" indent="0" algn="l" rtl="0">
              <a:lnSpc>
                <a:spcPct val="100000"/>
              </a:lnSpc>
              <a:spcBef>
                <a:spcPts val="0"/>
              </a:spcBef>
              <a:spcAft>
                <a:spcPts val="0"/>
              </a:spcAft>
              <a:buSzPts val="1800"/>
              <a:buNone/>
            </a:pPr>
            <a:r>
              <a:rPr lang="en-US" sz="1200"/>
              <a:t>Select this checkbox when the user is a horizontal approver.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456" name="Google Shape;456;p33: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41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3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67" name="Google Shape;467;p3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Use </a:t>
            </a:r>
            <a:r>
              <a:rPr lang="en-US" sz="1200" b="1">
                <a:solidFill>
                  <a:schemeClr val="dk1"/>
                </a:solidFill>
                <a:highlight>
                  <a:srgbClr val="FFFFFF"/>
                </a:highlight>
                <a:latin typeface="Roboto"/>
                <a:ea typeface="Roboto"/>
                <a:cs typeface="Roboto"/>
                <a:sym typeface="Roboto"/>
              </a:rPr>
              <a:t>Routing Substitutions</a:t>
            </a:r>
            <a:r>
              <a:rPr lang="en-US" sz="1200">
                <a:solidFill>
                  <a:srgbClr val="FF0000"/>
                </a:solidFill>
                <a:highlight>
                  <a:srgbClr val="FFFFFF"/>
                </a:highlight>
                <a:latin typeface="Roboto"/>
                <a:ea typeface="Roboto"/>
                <a:cs typeface="Roboto"/>
                <a:sym typeface="Roboto"/>
              </a:rPr>
              <a:t> </a:t>
            </a:r>
            <a:r>
              <a:rPr lang="en-US" sz="1200">
                <a:solidFill>
                  <a:srgbClr val="38639F"/>
                </a:solidFill>
                <a:highlight>
                  <a:srgbClr val="FFFFFF"/>
                </a:highlight>
                <a:latin typeface="Roboto"/>
                <a:ea typeface="Roboto"/>
                <a:cs typeface="Roboto"/>
                <a:sym typeface="Roboto"/>
              </a:rPr>
              <a:t> </a:t>
            </a:r>
            <a:r>
              <a:rPr lang="en-US" sz="1200"/>
              <a:t>to replace a user for a requisition routing for a specified time period.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If purchase requisition authorization is required and an individual is out of the office, that person can substitute another user to authorize purchase requisitions until the person returns. The system uses the start and end dates to automatically send approvals to the substitute person.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Substitute person takes on the spending authority for the user that is away. When viewing a routing list of users, the substitute person is identified in the group as a substitute user.</a:t>
            </a:r>
            <a:endParaRPr sz="1200"/>
          </a:p>
        </p:txBody>
      </p:sp>
      <p:sp>
        <p:nvSpPr>
          <p:cNvPr id="468" name="Google Shape;468;p36: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42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4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76" name="Google Shape;476;p4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7" name="Google Shape;477;p43: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43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4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08" name="Google Shape;508;p4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You can use the Web UI </a:t>
            </a:r>
            <a:r>
              <a:rPr lang="en-US" sz="1200" b="1"/>
              <a:t>Requisitions</a:t>
            </a:r>
            <a:r>
              <a:rPr lang="en-US" sz="1200"/>
              <a:t> hybrid view to create a new requisition.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Requisition Type field drives logic on the requisition form. When Requisition Type is direct or indirect and EAM is not enabled, then the Requisition Charges panel provides the option to charge the requisition to a GL Project or GRS job. When Requisition Type is Indirect and EAM is enabled, then the Requisition Charges panel provides the option to charge the requisition to EAM-related concepts (equipment, asset work orders, projects/jobs).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Remember that when EAM is not enabled, direct and indirect options follow the GRS flow, using GRS requisition approval logic.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solidFill>
                  <a:schemeClr val="dk1"/>
                </a:solidFill>
              </a:rPr>
              <a:t>When EAM is enabled and in use, you can use the direct requisition to create requisitions for direct items defined in </a:t>
            </a:r>
            <a:r>
              <a:rPr lang="en-US" sz="1200" b="1">
                <a:solidFill>
                  <a:schemeClr val="dk1"/>
                </a:solidFill>
              </a:rPr>
              <a:t>Items</a:t>
            </a:r>
            <a:r>
              <a:rPr lang="en-US" sz="1200">
                <a:solidFill>
                  <a:schemeClr val="dk1"/>
                </a:solidFill>
              </a:rPr>
              <a:t>. You can then use the GRS product line approval groups in routing. </a:t>
            </a:r>
            <a:endParaRPr sz="1200">
              <a:solidFill>
                <a:schemeClr val="dk1"/>
              </a:solidFill>
            </a:endParaRPr>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Use the indirect Requisition type for connections to EAM. This is how you request indirect material using the EAM requisition approval groups and routing logic. </a:t>
            </a:r>
            <a:endParaRPr sz="1200"/>
          </a:p>
          <a:p>
            <a:pPr marL="0" lvl="0" indent="0" algn="l" rtl="0">
              <a:lnSpc>
                <a:spcPct val="100000"/>
              </a:lnSpc>
              <a:spcBef>
                <a:spcPts val="0"/>
              </a:spcBef>
              <a:spcAft>
                <a:spcPts val="0"/>
              </a:spcAft>
              <a:buSzPts val="1400"/>
              <a:buNone/>
            </a:pPr>
            <a:endParaRPr sz="1200"/>
          </a:p>
        </p:txBody>
      </p:sp>
      <p:sp>
        <p:nvSpPr>
          <p:cNvPr id="509" name="Google Shape;509;p44: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44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p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17" name="Google Shape;517;p4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Once you add lines for a new requisition and save your requisition, you can route the requisition for approval by selecting Route.  </a:t>
            </a:r>
            <a:endParaRPr sz="1200"/>
          </a:p>
        </p:txBody>
      </p:sp>
      <p:sp>
        <p:nvSpPr>
          <p:cNvPr id="518" name="Google Shape;518;p45: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45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p4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26" name="Google Shape;526;p4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In the Web UI Requisitions, you can click on the Approval Status panel to view the approvers and to whom the requisition is currently routed.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Tip: If you enabled Requisition Approvals in Approval Configuration, you can also use the Submitted Approvals menu to check who is the current approver of a particular requisition.</a:t>
            </a:r>
            <a:endParaRPr sz="1200"/>
          </a:p>
        </p:txBody>
      </p:sp>
      <p:sp>
        <p:nvSpPr>
          <p:cNvPr id="527" name="Google Shape;527;p46: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46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p4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34" name="Google Shape;534;p4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If you are logged into the Web UI as an approver, you can use the following methods to approve a requisition: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1.  If you are set up to use your in-box, you can view approval tasks in your In-box.   </a:t>
            </a:r>
            <a:br>
              <a:rPr lang="en-US" sz="1200"/>
            </a:br>
            <a:endParaRPr sz="1200"/>
          </a:p>
          <a:p>
            <a:pPr marL="0" lvl="0" indent="38100" algn="l" rtl="0">
              <a:lnSpc>
                <a:spcPct val="100000"/>
              </a:lnSpc>
              <a:spcBef>
                <a:spcPts val="0"/>
              </a:spcBef>
              <a:spcAft>
                <a:spcPts val="0"/>
              </a:spcAft>
              <a:buSzPts val="1200"/>
              <a:buAutoNum type="arabicPeriod" startAt="2"/>
            </a:pPr>
            <a:r>
              <a:rPr lang="en-US" sz="1200" smtClean="0"/>
              <a:t> You </a:t>
            </a:r>
            <a:r>
              <a:rPr lang="en-US" sz="1200"/>
              <a:t>can go to Requisition Approvals hybrid screen to take your action. Note that this screen provides more routing options than the one provided by the Inbox, such as routing to a different approver without taking any action.</a:t>
            </a:r>
            <a:endParaRPr sz="1200"/>
          </a:p>
        </p:txBody>
      </p:sp>
      <p:sp>
        <p:nvSpPr>
          <p:cNvPr id="535" name="Google Shape;535;p47: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47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p4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42" name="Google Shape;542;p4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If you are an approver, click the Approve button to approve the requisition; the requisition follows the approval flow and goes on to other approvers, if needed.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Note: You can also approve or deny in bulk, using the bulk approval/denial action available in the Inbox. </a:t>
            </a:r>
            <a:endParaRPr sz="1200"/>
          </a:p>
        </p:txBody>
      </p:sp>
      <p:sp>
        <p:nvSpPr>
          <p:cNvPr id="543" name="Google Shape;543;p48: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48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Google Shape;550;p4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51" name="Google Shape;551;p4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Once the requisition is approved by all approvers, you can release the requisition to a PO through the Requisition Lines browse. Search on lines assigned to you, then click the Release to Purchase Order Action.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In the release to purchase order process, buyers can modify the supplier, due date, bill-to, and ship-to information before converting requisitions into POs. Once Requisition lines have been successfully submitted Buyers can view the Purchase Order number generated and can also drill-down from the Action screen to Purchase Orders screen.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the buyer updates information, such as price or quantity, the buyer should manually convert the requisition to a PO using the Purchase Orders hybrid browse and create the purchase order lines  by pulling the information from the approved requisitions.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Note that in Purchase Requisition Control, buyer tolerance parameters can be defined, so there is a limitation on the changes that the buyers can make regarding price in relation to the price that was approved in the requisition.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552" name="Google Shape;552;p49: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49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9" name="Google Shape;79;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0" name="Google Shape;80;p5: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
        <p:cNvGrpSpPr/>
        <p:nvPr/>
      </p:nvGrpSpPr>
      <p:grpSpPr>
        <a:xfrm>
          <a:off x="0" y="0"/>
          <a:ext cx="0" cy="0"/>
          <a:chOff x="0" y="0"/>
          <a:chExt cx="0" cy="0"/>
        </a:xfrm>
      </p:grpSpPr>
      <p:sp>
        <p:nvSpPr>
          <p:cNvPr id="559" name="Google Shape;559;p5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60" name="Google Shape;560;p5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You can receive a PO through the Web UI Purchase Orders hybrid view.  Search on orders of interest, then select the Receive Order action.</a:t>
            </a:r>
            <a:endParaRPr sz="1200"/>
          </a:p>
          <a:p>
            <a:pPr marL="0" lvl="0" indent="0" algn="l" rtl="0">
              <a:lnSpc>
                <a:spcPct val="100000"/>
              </a:lnSpc>
              <a:spcBef>
                <a:spcPts val="0"/>
              </a:spcBef>
              <a:spcAft>
                <a:spcPts val="0"/>
              </a:spcAft>
              <a:buSzPts val="1400"/>
              <a:buNone/>
            </a:pPr>
            <a:endParaRPr sz="1200"/>
          </a:p>
        </p:txBody>
      </p:sp>
      <p:sp>
        <p:nvSpPr>
          <p:cNvPr id="561" name="Google Shape;561;p50: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50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p5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69" name="Google Shape;569;p5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In the Web UI, use Inventory Transactions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a requisition line item is set to be received into inventory, inventory balances are increased and a GL transaction debits the inventory account. Inventory items are considered supply by MRP for items defined in Items screen only.</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recording a receipt, the system updates several kinds of history records:</a:t>
            </a:r>
            <a:endParaRPr sz="1200"/>
          </a:p>
          <a:p>
            <a:pPr marL="0" lvl="0" indent="0" algn="l" rtl="0">
              <a:lnSpc>
                <a:spcPct val="100000"/>
              </a:lnSpc>
              <a:spcBef>
                <a:spcPts val="0"/>
              </a:spcBef>
              <a:spcAft>
                <a:spcPts val="0"/>
              </a:spcAft>
              <a:buSzPts val="1800"/>
              <a:buNone/>
            </a:pPr>
            <a:endParaRPr sz="1200"/>
          </a:p>
          <a:p>
            <a:pPr marL="457200" lvl="0" indent="-304800" algn="l" rtl="0">
              <a:lnSpc>
                <a:spcPct val="100000"/>
              </a:lnSpc>
              <a:spcBef>
                <a:spcPts val="0"/>
              </a:spcBef>
              <a:spcAft>
                <a:spcPts val="0"/>
              </a:spcAft>
              <a:buSzPts val="1200"/>
              <a:buChar char="●"/>
            </a:pPr>
            <a:r>
              <a:rPr lang="en-US" sz="1200"/>
              <a:t> Purchase receipts</a:t>
            </a:r>
            <a:endParaRPr sz="1200"/>
          </a:p>
          <a:p>
            <a:pPr marL="457200" lvl="0" indent="-304800" algn="l" rtl="0">
              <a:lnSpc>
                <a:spcPct val="100000"/>
              </a:lnSpc>
              <a:spcBef>
                <a:spcPts val="0"/>
              </a:spcBef>
              <a:spcAft>
                <a:spcPts val="0"/>
              </a:spcAft>
              <a:buSzPts val="1200"/>
              <a:buChar char="●"/>
            </a:pPr>
            <a:r>
              <a:rPr lang="en-US" sz="1200"/>
              <a:t> Inventory transactions </a:t>
            </a:r>
            <a:endParaRPr sz="1200"/>
          </a:p>
          <a:p>
            <a:pPr marL="457200" lvl="0" indent="-304800" algn="l" rtl="0">
              <a:lnSpc>
                <a:spcPct val="100000"/>
              </a:lnSpc>
              <a:spcBef>
                <a:spcPts val="0"/>
              </a:spcBef>
              <a:spcAft>
                <a:spcPts val="0"/>
              </a:spcAft>
              <a:buSzPts val="1200"/>
              <a:buChar char="●"/>
            </a:pPr>
            <a:r>
              <a:rPr lang="en-US" sz="1200"/>
              <a:t> Inventory GL costs</a:t>
            </a:r>
            <a:endParaRPr sz="1200"/>
          </a:p>
          <a:p>
            <a:pPr marL="457200" lvl="0" indent="-304800" algn="l" rtl="0">
              <a:lnSpc>
                <a:spcPct val="100000"/>
              </a:lnSpc>
              <a:spcBef>
                <a:spcPts val="0"/>
              </a:spcBef>
              <a:spcAft>
                <a:spcPts val="0"/>
              </a:spcAft>
              <a:buSzPts val="1200"/>
              <a:buChar char="●"/>
            </a:pPr>
            <a:r>
              <a:rPr lang="en-US" sz="1200"/>
              <a:t> Tax transactions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These records are used for accounts payable, variance reporting, tax reporting, and supplier performance reports.</a:t>
            </a:r>
            <a:endParaRPr sz="1200"/>
          </a:p>
        </p:txBody>
      </p:sp>
      <p:sp>
        <p:nvSpPr>
          <p:cNvPr id="570" name="Google Shape;570;p5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51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p5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77" name="Google Shape;577;p5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In Inventory Transactions, you can double click on a transaction to view transaction details, such as the GL cost, postings, and more.</a:t>
            </a:r>
            <a:endParaRPr sz="1200"/>
          </a:p>
        </p:txBody>
      </p:sp>
      <p:sp>
        <p:nvSpPr>
          <p:cNvPr id="578" name="Google Shape;578;p52: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52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p5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88" name="Google Shape;588;p5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solidFill>
                  <a:schemeClr val="dk1"/>
                </a:solidFill>
              </a:rPr>
              <a:t>Following this flow, the first step is for the Purchasing Manager is to set controls to be applied to the PO for the buyer. The controls are in the Buyer Tolerance Limits panel in </a:t>
            </a:r>
            <a:r>
              <a:rPr lang="en-US" sz="1200" b="1">
                <a:solidFill>
                  <a:schemeClr val="dk1"/>
                </a:solidFill>
              </a:rPr>
              <a:t>Purchase Requisition Control</a:t>
            </a:r>
            <a:r>
              <a:rPr lang="en-US" sz="1200">
                <a:solidFill>
                  <a:schemeClr val="dk1"/>
                </a:solidFill>
              </a:rPr>
              <a:t> (see Configuration: Buyer Tolerance Limits)</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Clr>
                <a:srgbClr val="FFC000"/>
              </a:buClr>
              <a:buSzPts val="1800"/>
              <a:buNone/>
            </a:pPr>
            <a:r>
              <a:rPr lang="en-US" sz="1200">
                <a:solidFill>
                  <a:schemeClr val="dk1"/>
                </a:solidFill>
              </a:rPr>
              <a:t>Requisitions can be added to purchase orders by using either the Release to Purchase Order action or just adding them manually in the Purchase Order entry screen. </a:t>
            </a:r>
            <a:endParaRPr sz="1200">
              <a:solidFill>
                <a:schemeClr val="dk1"/>
              </a:solidFill>
            </a:endParaRPr>
          </a:p>
          <a:p>
            <a:pPr marL="0" lvl="0" indent="0" algn="l" rtl="0">
              <a:lnSpc>
                <a:spcPct val="100000"/>
              </a:lnSpc>
              <a:spcBef>
                <a:spcPts val="0"/>
              </a:spcBef>
              <a:spcAft>
                <a:spcPts val="0"/>
              </a:spcAft>
              <a:buClr>
                <a:srgbClr val="FFC000"/>
              </a:buClr>
              <a:buSzPts val="1800"/>
              <a:buNone/>
            </a:pPr>
            <a:r>
              <a:rPr lang="en-US" sz="1200">
                <a:solidFill>
                  <a:schemeClr val="dk1"/>
                </a:solidFill>
              </a:rPr>
              <a:t>For more information, refer to the </a:t>
            </a:r>
            <a:r>
              <a:rPr lang="en-US" sz="1200" i="1">
                <a:solidFill>
                  <a:schemeClr val="dk1"/>
                </a:solidFill>
              </a:rPr>
              <a:t>QAD Requisitions – Release to Purchase Ord</a:t>
            </a:r>
            <a:r>
              <a:rPr lang="en-US" sz="1200">
                <a:solidFill>
                  <a:schemeClr val="dk1"/>
                </a:solidFill>
              </a:rPr>
              <a:t>er Training video, available by clicking the video icon in Web UI online help. </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Clr>
                <a:srgbClr val="FFC000"/>
              </a:buClr>
              <a:buSzPts val="1800"/>
              <a:buNone/>
            </a:pPr>
            <a:r>
              <a:rPr lang="en-US" sz="1200">
                <a:solidFill>
                  <a:schemeClr val="dk1"/>
                </a:solidFill>
              </a:rPr>
              <a:t>Once the requisition line is added to the PO, the Buyer increases or decreases the unit price that was copied from the requisition line. </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Clr>
                <a:srgbClr val="FFC000"/>
              </a:buClr>
              <a:buSzPts val="1800"/>
              <a:buNone/>
            </a:pPr>
            <a:r>
              <a:rPr lang="en-US" sz="1200">
                <a:solidFill>
                  <a:schemeClr val="dk1"/>
                </a:solidFill>
              </a:rPr>
              <a:t>If one or both of the Enforce Tolerance options are selected in Purchase Requisition Control, the system determines whether the change amount and/or percentage is within the specified tolerance. When the line unit price is adjusted beyond the Buyer tolerance limits, the system displays an out-of-tolerance message and prompts the Buyer to confirm.</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Clr>
                <a:srgbClr val="FFC000"/>
              </a:buClr>
              <a:buSzPts val="1800"/>
              <a:buNone/>
            </a:pPr>
            <a:r>
              <a:rPr lang="en-US" sz="1200">
                <a:solidFill>
                  <a:schemeClr val="dk1"/>
                </a:solidFill>
              </a:rPr>
              <a:t>When the buyer confirms by selecting Continue, the system sets the requisition as Out-of-Tolerance, and the purchase order line is On Hold. The requisition returns to the Entered By user and the values from the PO line are copied to the Requisition Line. If the buyer selects Cancel at the confirmation prompt, the system resets the line unit cost to the original requisition line value.</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Clr>
                <a:srgbClr val="FFC000"/>
              </a:buClr>
              <a:buSzPts val="1800"/>
              <a:buNone/>
            </a:pPr>
            <a:r>
              <a:rPr lang="en-US" sz="1200">
                <a:solidFill>
                  <a:schemeClr val="dk1"/>
                </a:solidFill>
              </a:rPr>
              <a:t>When the PO line is On Hold, no action can be taken until it is reopened once the requisition has been re-routed and re-approved.</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Clr>
                <a:srgbClr val="FFC000"/>
              </a:buClr>
              <a:buSzPts val="1800"/>
              <a:buNone/>
            </a:pPr>
            <a:r>
              <a:rPr lang="en-US" sz="1200">
                <a:solidFill>
                  <a:schemeClr val="dk1"/>
                </a:solidFill>
              </a:rPr>
              <a:t>The Entered By user can drill down while in Requisitions to the Requisition Approval Lines browse to review the original values of the requisition; once reviewed, the Entered By user can optionally update the requisition or directly re-route it for re-approval.</a:t>
            </a:r>
            <a:endParaRPr sz="1200">
              <a:solidFill>
                <a:schemeClr val="dk1"/>
              </a:solidFill>
            </a:endParaRPr>
          </a:p>
          <a:p>
            <a:pPr marL="0" lvl="0" indent="0" algn="l" rtl="0">
              <a:lnSpc>
                <a:spcPct val="100000"/>
              </a:lnSpc>
              <a:spcBef>
                <a:spcPts val="0"/>
              </a:spcBef>
              <a:spcAft>
                <a:spcPts val="0"/>
              </a:spcAft>
              <a:buClr>
                <a:srgbClr val="FFC000"/>
              </a:buClr>
              <a:buSzPts val="1800"/>
              <a:buNone/>
            </a:pPr>
            <a:endParaRPr sz="1200">
              <a:solidFill>
                <a:schemeClr val="dk1"/>
              </a:solidFill>
            </a:endParaRPr>
          </a:p>
          <a:p>
            <a:pPr marL="0" lvl="0" indent="0" algn="l" rtl="0">
              <a:lnSpc>
                <a:spcPct val="100000"/>
              </a:lnSpc>
              <a:spcBef>
                <a:spcPts val="0"/>
              </a:spcBef>
              <a:spcAft>
                <a:spcPts val="0"/>
              </a:spcAft>
              <a:buClr>
                <a:srgbClr val="FFC000"/>
              </a:buClr>
              <a:buSzPts val="1800"/>
              <a:buNone/>
            </a:pPr>
            <a:r>
              <a:rPr lang="en-US" sz="1200">
                <a:solidFill>
                  <a:schemeClr val="dk1"/>
                </a:solidFill>
              </a:rPr>
              <a:t>When the requisition is re-approved, the purchase order line is re-opened to continue the purchasing flow.</a:t>
            </a:r>
            <a:endParaRPr sz="1200">
              <a:solidFill>
                <a:schemeClr val="dk1"/>
              </a:solidFill>
            </a:endParaRPr>
          </a:p>
          <a:p>
            <a:pPr marL="0" lvl="0" indent="0" algn="l" rtl="0">
              <a:lnSpc>
                <a:spcPct val="100000"/>
              </a:lnSpc>
              <a:spcBef>
                <a:spcPts val="0"/>
              </a:spcBef>
              <a:spcAft>
                <a:spcPts val="0"/>
              </a:spcAft>
              <a:buSzPts val="1800"/>
              <a:buNone/>
            </a:pPr>
            <a:endParaRPr sz="1200" b="1">
              <a:solidFill>
                <a:srgbClr val="FFC000"/>
              </a:solidFill>
            </a:endParaRPr>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400"/>
              <a:buNone/>
            </a:pPr>
            <a:endParaRPr sz="1200">
              <a:solidFill>
                <a:srgbClr val="FFC000"/>
              </a:solidFill>
            </a:endParaRPr>
          </a:p>
        </p:txBody>
      </p:sp>
      <p:sp>
        <p:nvSpPr>
          <p:cNvPr id="589" name="Google Shape;589;p53: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53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Google Shape;628;p5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29" name="Google Shape;629;p5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FFC000"/>
              </a:buClr>
              <a:buSzPts val="1800"/>
              <a:buNone/>
            </a:pPr>
            <a:r>
              <a:rPr lang="en-US" sz="1200">
                <a:solidFill>
                  <a:schemeClr val="dk1"/>
                </a:solidFill>
              </a:rPr>
              <a:t>Once the Buyer copies the approved requisition line to the PO, the Buyer enters the PO line details and decides to either increase or decrease the unit price that was copied from the requisition line.</a:t>
            </a:r>
            <a:endParaRPr sz="1200">
              <a:solidFill>
                <a:schemeClr val="dk1"/>
              </a:solidFill>
            </a:endParaRPr>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400"/>
              <a:buNone/>
            </a:pPr>
            <a:endParaRPr sz="1200">
              <a:solidFill>
                <a:srgbClr val="FFC000"/>
              </a:solidFill>
            </a:endParaRPr>
          </a:p>
        </p:txBody>
      </p:sp>
      <p:sp>
        <p:nvSpPr>
          <p:cNvPr id="630" name="Google Shape;630;p54: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54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9"/>
        <p:cNvGrpSpPr/>
        <p:nvPr/>
      </p:nvGrpSpPr>
      <p:grpSpPr>
        <a:xfrm>
          <a:off x="0" y="0"/>
          <a:ext cx="0" cy="0"/>
          <a:chOff x="0" y="0"/>
          <a:chExt cx="0" cy="0"/>
        </a:xfrm>
      </p:grpSpPr>
      <p:sp>
        <p:nvSpPr>
          <p:cNvPr id="640" name="Google Shape;640;p5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41" name="Google Shape;641;p5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FFC000"/>
              </a:buClr>
              <a:buSzPts val="1800"/>
              <a:buNone/>
            </a:pPr>
            <a:r>
              <a:rPr lang="en-US" sz="1200">
                <a:solidFill>
                  <a:schemeClr val="dk1"/>
                </a:solidFill>
              </a:rPr>
              <a:t>The Buyer can also update the Unit Price values in the grid in the Order Lines panel of the Web UI </a:t>
            </a:r>
            <a:r>
              <a:rPr lang="en-US" sz="1200" b="1">
                <a:solidFill>
                  <a:schemeClr val="dk1"/>
                </a:solidFill>
              </a:rPr>
              <a:t>Purchase Orders</a:t>
            </a:r>
            <a:r>
              <a:rPr lang="en-US" sz="1200">
                <a:solidFill>
                  <a:schemeClr val="dk1"/>
                </a:solidFill>
              </a:rPr>
              <a:t>.</a:t>
            </a:r>
            <a:endParaRPr sz="1200">
              <a:solidFill>
                <a:schemeClr val="dk1"/>
              </a:solidFill>
            </a:endParaRPr>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400"/>
              <a:buNone/>
            </a:pPr>
            <a:endParaRPr sz="1200">
              <a:solidFill>
                <a:srgbClr val="FFC000"/>
              </a:solidFill>
            </a:endParaRPr>
          </a:p>
        </p:txBody>
      </p:sp>
      <p:sp>
        <p:nvSpPr>
          <p:cNvPr id="642" name="Google Shape;642;p55: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55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p5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50" name="Google Shape;650;p5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FFC000"/>
              </a:buClr>
              <a:buSzPts val="1800"/>
              <a:buNone/>
            </a:pPr>
            <a:r>
              <a:rPr lang="en-US" sz="1200">
                <a:solidFill>
                  <a:schemeClr val="dk1"/>
                </a:solidFill>
              </a:rPr>
              <a:t>When the Buyer enters a price that is beyond the limits set in </a:t>
            </a:r>
            <a:r>
              <a:rPr lang="en-US" sz="1200" b="1">
                <a:solidFill>
                  <a:schemeClr val="dk1"/>
                </a:solidFill>
              </a:rPr>
              <a:t>Purchase Requisition Control</a:t>
            </a:r>
            <a:r>
              <a:rPr lang="en-US" sz="1200">
                <a:solidFill>
                  <a:schemeClr val="dk1"/>
                </a:solidFill>
              </a:rPr>
              <a:t>, the system informs the Buyer that the change:</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a:solidFill>
                  <a:schemeClr val="dk1"/>
                </a:solidFill>
              </a:rPr>
              <a:t> Exceeds the limit</a:t>
            </a:r>
            <a:endParaRPr sz="120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a:solidFill>
                  <a:schemeClr val="dk1"/>
                </a:solidFill>
              </a:rPr>
              <a:t> Requires the Buyer to confirm the out-of-tolerance condition</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Clr>
                <a:srgbClr val="FFC000"/>
              </a:buClr>
              <a:buSzPts val="1800"/>
              <a:buNone/>
            </a:pPr>
            <a:r>
              <a:rPr lang="en-US" sz="1200">
                <a:solidFill>
                  <a:schemeClr val="dk1"/>
                </a:solidFill>
              </a:rPr>
              <a:t>Once the Buyer confirms, the system:</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a:solidFill>
                  <a:schemeClr val="dk1"/>
                </a:solidFill>
              </a:rPr>
              <a:t>Changes the requisition status to out of tolerance.</a:t>
            </a:r>
            <a:endParaRPr sz="120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a:solidFill>
                  <a:schemeClr val="dk1"/>
                </a:solidFill>
              </a:rPr>
              <a:t>Requires that the requisition be re-routed for approval.</a:t>
            </a:r>
            <a:endParaRPr sz="120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a:solidFill>
                  <a:schemeClr val="dk1"/>
                </a:solidFill>
              </a:rPr>
              <a:t>Places the PO line on-hold status; the Buyer cannot make additional changes to an on-hold PO line.</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Clr>
                <a:srgbClr val="FFC000"/>
              </a:buClr>
              <a:buSzPts val="1800"/>
              <a:buNone/>
            </a:pPr>
            <a:r>
              <a:rPr lang="en-US" sz="1200">
                <a:solidFill>
                  <a:schemeClr val="dk1"/>
                </a:solidFill>
              </a:rPr>
              <a:t>The Requisition status displays as out of tolerance, and the requisition line displays the out-of-tolerance symbol (yellow exclamation point).  When you hover over the symbol, the system informs you that the line is out of tolerance.</a:t>
            </a:r>
            <a:endParaRPr sz="1200">
              <a:solidFill>
                <a:schemeClr val="dk1"/>
              </a:solidFill>
            </a:endParaRPr>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400"/>
              <a:buNone/>
            </a:pPr>
            <a:endParaRPr sz="1200">
              <a:solidFill>
                <a:srgbClr val="FFC000"/>
              </a:solidFill>
            </a:endParaRPr>
          </a:p>
        </p:txBody>
      </p:sp>
      <p:sp>
        <p:nvSpPr>
          <p:cNvPr id="651" name="Google Shape;651;p56: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56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p5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61" name="Google Shape;661;p5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FFC000"/>
              </a:buClr>
              <a:buSzPts val="1800"/>
              <a:buNone/>
            </a:pPr>
            <a:r>
              <a:rPr lang="en-US" sz="1200">
                <a:solidFill>
                  <a:schemeClr val="dk1"/>
                </a:solidFill>
              </a:rPr>
              <a:t>The system puts the PO line with the out-of-tolerance condition on hold, denoted with a yellow-lined circle with a red dot in the center.  (Note that the on-hold line status was introduced in the September 2020 Web UI version).  As stated in the previous slide, the Buyer cannot make changes to an on-hold PO line.</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Clr>
                <a:srgbClr val="FFC000"/>
              </a:buClr>
              <a:buSzPts val="1800"/>
              <a:buNone/>
            </a:pPr>
            <a:r>
              <a:rPr lang="en-US" sz="1200">
                <a:solidFill>
                  <a:schemeClr val="dk1"/>
                </a:solidFill>
              </a:rPr>
              <a:t>When you hover over the on-hold symbol, the system informs you that the PO line is on hold and the requisition line is out of tolerance.</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400"/>
              <a:buNone/>
            </a:pPr>
            <a:endParaRPr sz="1200">
              <a:solidFill>
                <a:srgbClr val="FFC000"/>
              </a:solidFill>
            </a:endParaRPr>
          </a:p>
        </p:txBody>
      </p:sp>
      <p:sp>
        <p:nvSpPr>
          <p:cNvPr id="662" name="Google Shape;662;p57: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57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9"/>
        <p:cNvGrpSpPr/>
        <p:nvPr/>
      </p:nvGrpSpPr>
      <p:grpSpPr>
        <a:xfrm>
          <a:off x="0" y="0"/>
          <a:ext cx="0" cy="0"/>
          <a:chOff x="0" y="0"/>
          <a:chExt cx="0" cy="0"/>
        </a:xfrm>
      </p:grpSpPr>
      <p:sp>
        <p:nvSpPr>
          <p:cNvPr id="670" name="Google Shape;670;p5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71" name="Google Shape;671;p5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FFC000"/>
              </a:buClr>
              <a:buSzPts val="1800"/>
              <a:buNone/>
            </a:pPr>
            <a:r>
              <a:rPr lang="en-US" sz="1200">
                <a:solidFill>
                  <a:schemeClr val="dk1"/>
                </a:solidFill>
              </a:rPr>
              <a:t>The system returns the out-of-tolerance requisition to the Entered By, the user who created the requisition.</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Clr>
                <a:srgbClr val="FFC000"/>
              </a:buClr>
              <a:buSzPts val="1800"/>
              <a:buNone/>
            </a:pPr>
            <a:r>
              <a:rPr lang="en-US" sz="1200">
                <a:solidFill>
                  <a:schemeClr val="dk1"/>
                </a:solidFill>
              </a:rPr>
              <a:t>The Entered By can see the previous values of the out-of-tolerance requisition line by clicking on the right-hand navigation drill-down links (the chain symbol), then finding the Requisition Approval Lines hybrid view.</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Clr>
                <a:srgbClr val="FFC000"/>
              </a:buClr>
              <a:buSzPts val="1800"/>
              <a:buNone/>
            </a:pPr>
            <a:r>
              <a:rPr lang="en-US" sz="1200">
                <a:solidFill>
                  <a:schemeClr val="dk1"/>
                </a:solidFill>
              </a:rPr>
              <a:t>The Requisition Approval Lines browse shows the price values when the line was approved and before it was out of tolerance.</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Clr>
                <a:srgbClr val="FFC000"/>
              </a:buClr>
              <a:buSzPts val="1800"/>
              <a:buNone/>
            </a:pPr>
            <a:r>
              <a:rPr lang="en-US" sz="1200">
                <a:solidFill>
                  <a:schemeClr val="dk1"/>
                </a:solidFill>
              </a:rPr>
              <a:t>The requester can optionally then update the line unit cost information or directly re-route the requisition for approval.</a:t>
            </a:r>
            <a:endParaRPr sz="1200">
              <a:solidFill>
                <a:schemeClr val="dk1"/>
              </a:solidFill>
            </a:endParaRPr>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requisition status shows that it has been re-routed for approval.</a:t>
            </a:r>
            <a:endParaRPr sz="1200"/>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400"/>
              <a:buNone/>
            </a:pPr>
            <a:endParaRPr sz="1200">
              <a:solidFill>
                <a:srgbClr val="FFC000"/>
              </a:solidFill>
            </a:endParaRPr>
          </a:p>
        </p:txBody>
      </p:sp>
      <p:sp>
        <p:nvSpPr>
          <p:cNvPr id="672" name="Google Shape;672;p58: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58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0"/>
        <p:cNvGrpSpPr/>
        <p:nvPr/>
      </p:nvGrpSpPr>
      <p:grpSpPr>
        <a:xfrm>
          <a:off x="0" y="0"/>
          <a:ext cx="0" cy="0"/>
          <a:chOff x="0" y="0"/>
          <a:chExt cx="0" cy="0"/>
        </a:xfrm>
      </p:grpSpPr>
      <p:sp>
        <p:nvSpPr>
          <p:cNvPr id="681" name="Google Shape;681;p5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82" name="Google Shape;682;p5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solidFill>
                  <a:schemeClr val="dk1"/>
                </a:solidFill>
              </a:rPr>
              <a:t>Following this flow, the first step is for the Purchasing Manager to set controls to be applied to the PO for the buyer in the Buyer Tolerance Limits panel in Purchase Requisition Control.</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Clr>
                <a:srgbClr val="FFC000"/>
              </a:buClr>
              <a:buSzPts val="1800"/>
              <a:buNone/>
            </a:pPr>
            <a:r>
              <a:rPr lang="en-US" sz="1200">
                <a:solidFill>
                  <a:schemeClr val="dk1"/>
                </a:solidFill>
              </a:rPr>
              <a:t>The Purchasing Manager should set all of these controls to base tolerance on the extended line price:</a:t>
            </a:r>
            <a:endParaRPr sz="1200">
              <a:solidFill>
                <a:schemeClr val="dk1"/>
              </a:solidFill>
            </a:endParaRPr>
          </a:p>
          <a:p>
            <a:pPr marL="0" lvl="0" indent="0" algn="l" rtl="0">
              <a:lnSpc>
                <a:spcPct val="100000"/>
              </a:lnSpc>
              <a:spcBef>
                <a:spcPts val="0"/>
              </a:spcBef>
              <a:spcAft>
                <a:spcPts val="0"/>
              </a:spcAft>
              <a:buSzPts val="1400"/>
              <a:buNone/>
            </a:pPr>
            <a:r>
              <a:rPr lang="en-US" sz="1200">
                <a:solidFill>
                  <a:schemeClr val="dk1"/>
                </a:solidFill>
              </a:rPr>
              <a:t>Select Tolerance based on Extended Line Price</a:t>
            </a:r>
            <a:endParaRPr sz="1200">
              <a:solidFill>
                <a:schemeClr val="dk1"/>
              </a:solidFill>
            </a:endParaRPr>
          </a:p>
          <a:p>
            <a:pPr marL="0" lvl="0" indent="0" algn="l" rtl="0">
              <a:lnSpc>
                <a:spcPct val="100000"/>
              </a:lnSpc>
              <a:spcBef>
                <a:spcPts val="0"/>
              </a:spcBef>
              <a:spcAft>
                <a:spcPts val="0"/>
              </a:spcAft>
              <a:buSzPts val="1400"/>
              <a:buNone/>
            </a:pPr>
            <a:r>
              <a:rPr lang="en-US" sz="1200">
                <a:solidFill>
                  <a:schemeClr val="dk1"/>
                </a:solidFill>
              </a:rPr>
              <a:t>Select either Enforce Tolerance Amount or Enforce Tolerance %; then add values for Increase or Decrease fields for the area chosen.  </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Clr>
                <a:srgbClr val="FFC000"/>
              </a:buClr>
              <a:buSzPts val="1800"/>
              <a:buNone/>
            </a:pPr>
            <a:r>
              <a:rPr lang="en-US" sz="1200">
                <a:solidFill>
                  <a:schemeClr val="dk1"/>
                </a:solidFill>
              </a:rPr>
              <a:t>Note: You still enter values for Enforce Tolerance Amount or % because the Tolerance based on Extended Line Price option works in conjunction with these options.</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Clr>
                <a:srgbClr val="FFC000"/>
              </a:buClr>
              <a:buSzPts val="1800"/>
              <a:buNone/>
            </a:pPr>
            <a:r>
              <a:rPr lang="en-US" sz="1200">
                <a:solidFill>
                  <a:schemeClr val="dk1"/>
                </a:solidFill>
              </a:rPr>
              <a:t>When adding a requisition line to a purchase order using the Web UI Purchase Orders, the Buyer copies the authorized requisition line to the PO. </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Clr>
                <a:srgbClr val="FFC000"/>
              </a:buClr>
              <a:buSzPts val="1800"/>
              <a:buNone/>
            </a:pPr>
            <a:r>
              <a:rPr lang="en-US" sz="1200">
                <a:solidFill>
                  <a:schemeClr val="dk1"/>
                </a:solidFill>
              </a:rPr>
              <a:t>Once the requisition line is added to the PO, the Buyer increases the quantity to a quantity that is more than the requisition line’s quantity.</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Clr>
                <a:srgbClr val="FFC000"/>
              </a:buClr>
              <a:buSzPts val="1800"/>
              <a:buNone/>
            </a:pPr>
            <a:r>
              <a:rPr lang="en-US" sz="1200">
                <a:solidFill>
                  <a:schemeClr val="dk1"/>
                </a:solidFill>
              </a:rPr>
              <a:t>Note:  The change in quantity can be more or less than the requisition quantity; however, this example flow is only increasing the quantity more than the requested quantity.</a:t>
            </a:r>
            <a:endParaRPr sz="1200">
              <a:solidFill>
                <a:schemeClr val="dk1"/>
              </a:solidFill>
            </a:endParaRPr>
          </a:p>
          <a:p>
            <a:pPr marL="0" lvl="0" indent="0" algn="l" rtl="0">
              <a:lnSpc>
                <a:spcPct val="100000"/>
              </a:lnSpc>
              <a:spcBef>
                <a:spcPts val="0"/>
              </a:spcBef>
              <a:spcAft>
                <a:spcPts val="0"/>
              </a:spcAft>
              <a:buClr>
                <a:srgbClr val="FFC000"/>
              </a:buClr>
              <a:buSzPts val="1800"/>
              <a:buNone/>
            </a:pPr>
            <a:endParaRPr sz="1200">
              <a:solidFill>
                <a:schemeClr val="dk1"/>
              </a:solidFill>
            </a:endParaRPr>
          </a:p>
          <a:p>
            <a:pPr marL="0" lvl="0" indent="0" algn="l" rtl="0">
              <a:lnSpc>
                <a:spcPct val="100000"/>
              </a:lnSpc>
              <a:spcBef>
                <a:spcPts val="0"/>
              </a:spcBef>
              <a:spcAft>
                <a:spcPts val="0"/>
              </a:spcAft>
              <a:buClr>
                <a:srgbClr val="FFC000"/>
              </a:buClr>
              <a:buSzPts val="1800"/>
              <a:buNone/>
            </a:pPr>
            <a:r>
              <a:rPr lang="en-US" sz="1200">
                <a:solidFill>
                  <a:schemeClr val="dk1"/>
                </a:solidFill>
              </a:rPr>
              <a:t>The system applies out-of-tolerance calculations that are based on modifications to the quantity price, and discount. So, the out-of-tolerance calculation is based on the extended line price, which is the price multiplied by the discount and the quantity.</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Clr>
                <a:srgbClr val="FFC000"/>
              </a:buClr>
              <a:buSzPts val="1800"/>
              <a:buNone/>
            </a:pPr>
            <a:r>
              <a:rPr lang="en-US" sz="1200">
                <a:solidFill>
                  <a:schemeClr val="dk1"/>
                </a:solidFill>
              </a:rPr>
              <a:t>With the line unit quantity adjusted beyond the Buyer tolerance limits, the system displays an out-of-tolerance message and prompts the Buyer to confirm.</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Clr>
                <a:srgbClr val="FFC000"/>
              </a:buClr>
              <a:buSzPts val="1800"/>
              <a:buNone/>
            </a:pPr>
            <a:r>
              <a:rPr lang="en-US" sz="1200">
                <a:solidFill>
                  <a:schemeClr val="dk1"/>
                </a:solidFill>
              </a:rPr>
              <a:t>At this point, the flow is similar for an out-of-tolerance condition based on price changes to the PO line. That is:</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a:solidFill>
                  <a:schemeClr val="dk1"/>
                </a:solidFill>
              </a:rPr>
              <a:t>The Buyer confirms by selecting Continue, the system sets the requisition as out-of-tolerance, and the purchase order line is on hold.</a:t>
            </a:r>
            <a:endParaRPr sz="1200">
              <a:solidFill>
                <a:schemeClr val="dk1"/>
              </a:solidFill>
            </a:endParaRPr>
          </a:p>
          <a:p>
            <a:pPr marL="457200" lvl="0" indent="0" algn="l" rtl="0">
              <a:lnSpc>
                <a:spcPct val="100000"/>
              </a:lnSpc>
              <a:spcBef>
                <a:spcPts val="0"/>
              </a:spcBef>
              <a:spcAft>
                <a:spcPts val="0"/>
              </a:spcAft>
              <a:buNone/>
            </a:pPr>
            <a:endParaRPr sz="120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a:solidFill>
                  <a:schemeClr val="dk1"/>
                </a:solidFill>
              </a:rPr>
              <a:t>The out-of-tolerance requisition is returned to the Entered by user, who can then use Requisition Approval Lines browse to review the original values of the requisition, update the requisition optionally and re-route it for re-approval.</a:t>
            </a:r>
            <a:endParaRPr sz="1200">
              <a:solidFill>
                <a:schemeClr val="dk1"/>
              </a:solidFill>
            </a:endParaRPr>
          </a:p>
          <a:p>
            <a:pPr marL="457200" lvl="0" indent="0" algn="l" rtl="0">
              <a:lnSpc>
                <a:spcPct val="100000"/>
              </a:lnSpc>
              <a:spcBef>
                <a:spcPts val="0"/>
              </a:spcBef>
              <a:spcAft>
                <a:spcPts val="0"/>
              </a:spcAft>
              <a:buNone/>
            </a:pPr>
            <a:endParaRPr sz="120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a:solidFill>
                  <a:schemeClr val="dk1"/>
                </a:solidFill>
              </a:rPr>
              <a:t>When the requisition is re-approved, the purchase order line is re-opened to continue the purchasing flow.</a:t>
            </a:r>
            <a:endParaRPr sz="1200">
              <a:solidFill>
                <a:schemeClr val="dk1"/>
              </a:solidFill>
            </a:endParaRPr>
          </a:p>
          <a:p>
            <a:pPr marL="0" lvl="0" indent="0" algn="l" rtl="0">
              <a:lnSpc>
                <a:spcPct val="100000"/>
              </a:lnSpc>
              <a:spcBef>
                <a:spcPts val="0"/>
              </a:spcBef>
              <a:spcAft>
                <a:spcPts val="0"/>
              </a:spcAft>
              <a:buSzPts val="1800"/>
              <a:buNone/>
            </a:pPr>
            <a:endParaRPr sz="1200" b="1">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400"/>
              <a:buNone/>
            </a:pPr>
            <a:endParaRPr sz="1200">
              <a:solidFill>
                <a:srgbClr val="FFC000"/>
              </a:solidFill>
            </a:endParaRPr>
          </a:p>
        </p:txBody>
      </p:sp>
      <p:sp>
        <p:nvSpPr>
          <p:cNvPr id="683" name="Google Shape;683;p59: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59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6: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6</a:t>
            </a:fld>
            <a:endParaRPr sz="1400" b="0" i="0" u="none" strike="noStrike" cap="none">
              <a:solidFill>
                <a:srgbClr val="000000"/>
              </a:solidFill>
              <a:latin typeface="Arial"/>
              <a:ea typeface="Arial"/>
              <a:cs typeface="Arial"/>
              <a:sym typeface="Arial"/>
            </a:endParaRPr>
          </a:p>
        </p:txBody>
      </p:sp>
      <p:sp>
        <p:nvSpPr>
          <p:cNvPr id="87" name="Google Shape;87;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8" name="Google Shape;88;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Note:  The Task changes for each area, product, or operation covered in this training guide; so, for example, there can be an EDI Operations Task Flow.</a:t>
            </a:r>
            <a:endParaRPr sz="120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1"/>
        <p:cNvGrpSpPr/>
        <p:nvPr/>
      </p:nvGrpSpPr>
      <p:grpSpPr>
        <a:xfrm>
          <a:off x="0" y="0"/>
          <a:ext cx="0" cy="0"/>
          <a:chOff x="0" y="0"/>
          <a:chExt cx="0" cy="0"/>
        </a:xfrm>
      </p:grpSpPr>
      <p:sp>
        <p:nvSpPr>
          <p:cNvPr id="722" name="Google Shape;722;p6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23" name="Google Shape;723;p6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24" name="Google Shape;724;p60: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60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Google Shape;729;p6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30" name="Google Shape;730;p6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1" name="Google Shape;731;p6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61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4"/>
        <p:cNvGrpSpPr/>
        <p:nvPr/>
      </p:nvGrpSpPr>
      <p:grpSpPr>
        <a:xfrm>
          <a:off x="0" y="0"/>
          <a:ext cx="0" cy="0"/>
          <a:chOff x="0" y="0"/>
          <a:chExt cx="0" cy="0"/>
        </a:xfrm>
      </p:grpSpPr>
      <p:sp>
        <p:nvSpPr>
          <p:cNvPr id="735" name="Google Shape;735;p6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36" name="Google Shape;736;p6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endParaRPr/>
          </a:p>
          <a:p>
            <a:pPr marL="0" lvl="0" indent="0" algn="l" rtl="0">
              <a:lnSpc>
                <a:spcPct val="100000"/>
              </a:lnSpc>
              <a:spcBef>
                <a:spcPts val="0"/>
              </a:spcBef>
              <a:spcAft>
                <a:spcPts val="0"/>
              </a:spcAft>
              <a:buSzPts val="1400"/>
              <a:buNone/>
            </a:pPr>
            <a:endParaRPr/>
          </a:p>
        </p:txBody>
      </p:sp>
      <p:sp>
        <p:nvSpPr>
          <p:cNvPr id="737" name="Google Shape;737;p62: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62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1"/>
        <p:cNvGrpSpPr/>
        <p:nvPr/>
      </p:nvGrpSpPr>
      <p:grpSpPr>
        <a:xfrm>
          <a:off x="0" y="0"/>
          <a:ext cx="0" cy="0"/>
          <a:chOff x="0" y="0"/>
          <a:chExt cx="0" cy="0"/>
        </a:xfrm>
      </p:grpSpPr>
      <p:sp>
        <p:nvSpPr>
          <p:cNvPr id="742" name="Google Shape;742;p6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43" name="Google Shape;743;p6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endParaRPr/>
          </a:p>
          <a:p>
            <a:pPr marL="0" lvl="0" indent="0" algn="l" rtl="0">
              <a:lnSpc>
                <a:spcPct val="100000"/>
              </a:lnSpc>
              <a:spcBef>
                <a:spcPts val="0"/>
              </a:spcBef>
              <a:spcAft>
                <a:spcPts val="0"/>
              </a:spcAft>
              <a:buSzPts val="1400"/>
              <a:buNone/>
            </a:pPr>
            <a:endParaRPr/>
          </a:p>
        </p:txBody>
      </p:sp>
      <p:sp>
        <p:nvSpPr>
          <p:cNvPr id="744" name="Google Shape;744;p63: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63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8"/>
        <p:cNvGrpSpPr/>
        <p:nvPr/>
      </p:nvGrpSpPr>
      <p:grpSpPr>
        <a:xfrm>
          <a:off x="0" y="0"/>
          <a:ext cx="0" cy="0"/>
          <a:chOff x="0" y="0"/>
          <a:chExt cx="0" cy="0"/>
        </a:xfrm>
      </p:grpSpPr>
      <p:sp>
        <p:nvSpPr>
          <p:cNvPr id="749" name="Google Shape;749;p6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50" name="Google Shape;750;p6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b="1"/>
          </a:p>
        </p:txBody>
      </p:sp>
      <p:sp>
        <p:nvSpPr>
          <p:cNvPr id="751" name="Google Shape;751;p64: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64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5"/>
        <p:cNvGrpSpPr/>
        <p:nvPr/>
      </p:nvGrpSpPr>
      <p:grpSpPr>
        <a:xfrm>
          <a:off x="0" y="0"/>
          <a:ext cx="0" cy="0"/>
          <a:chOff x="0" y="0"/>
          <a:chExt cx="0" cy="0"/>
        </a:xfrm>
      </p:grpSpPr>
      <p:sp>
        <p:nvSpPr>
          <p:cNvPr id="756" name="Google Shape;756;p6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57" name="Google Shape;757;p6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solidFill>
                  <a:schemeClr val="dk1"/>
                </a:solidFill>
              </a:rPr>
              <a:t>In the Web UI Purchasing Control there is a panel to define controls for the purchase order re-approval process, so the system will re-route a purchase order for approval again if the purchase order amounts are changed and the new PO total price is outside the defined Buyer Tolerance Limits. </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SzPts val="1800"/>
              <a:buNone/>
            </a:pPr>
            <a:r>
              <a:rPr lang="en-US" sz="1200">
                <a:solidFill>
                  <a:schemeClr val="dk1"/>
                </a:solidFill>
              </a:rPr>
              <a:t>Purchase Order Re-approval </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381000" lvl="0" indent="0" algn="l" rtl="0">
              <a:lnSpc>
                <a:spcPct val="115000"/>
              </a:lnSpc>
              <a:spcBef>
                <a:spcPts val="600"/>
              </a:spcBef>
              <a:spcAft>
                <a:spcPts val="0"/>
              </a:spcAft>
              <a:buClr>
                <a:schemeClr val="dk1"/>
              </a:buClr>
              <a:buSzPts val="1100"/>
              <a:buFont typeface="Arial"/>
              <a:buNone/>
            </a:pPr>
            <a:r>
              <a:rPr lang="en-US" sz="1200" b="1">
                <a:solidFill>
                  <a:schemeClr val="dk1"/>
                </a:solidFill>
              </a:rPr>
              <a:t>Enforce Tolerance %</a:t>
            </a:r>
            <a:endParaRPr sz="1200" b="1">
              <a:solidFill>
                <a:schemeClr val="dk1"/>
              </a:solidFill>
            </a:endParaRPr>
          </a:p>
          <a:p>
            <a:pPr marL="596900" lvl="0" indent="0" algn="l" rtl="0">
              <a:lnSpc>
                <a:spcPct val="115000"/>
              </a:lnSpc>
              <a:spcBef>
                <a:spcPts val="600"/>
              </a:spcBef>
              <a:spcAft>
                <a:spcPts val="0"/>
              </a:spcAft>
              <a:buClr>
                <a:schemeClr val="dk1"/>
              </a:buClr>
              <a:buSzPts val="1100"/>
              <a:buFont typeface="Arial"/>
              <a:buNone/>
            </a:pPr>
            <a:r>
              <a:rPr lang="en-US" sz="1200">
                <a:solidFill>
                  <a:schemeClr val="dk1"/>
                </a:solidFill>
              </a:rPr>
              <a:t>When selected, the system compares difference of the modified order total (including the quantity received) in Base currency with the sum of the Original Approved Total value in Base Currency  if it is within or outside of the Buyer Tolerance limits.When the difference in Percentage exceeds tolerance percentage parameters, the system sets the purchase order status to pending, and you are required to route the purchase order for reapproval again.</a:t>
            </a:r>
            <a:endParaRPr sz="1200">
              <a:solidFill>
                <a:schemeClr val="dk1"/>
              </a:solidFill>
            </a:endParaRPr>
          </a:p>
          <a:p>
            <a:pPr marL="596900" lvl="0" indent="0" algn="l" rtl="0">
              <a:lnSpc>
                <a:spcPct val="115000"/>
              </a:lnSpc>
              <a:spcBef>
                <a:spcPts val="600"/>
              </a:spcBef>
              <a:spcAft>
                <a:spcPts val="0"/>
              </a:spcAft>
              <a:buClr>
                <a:schemeClr val="dk1"/>
              </a:buClr>
              <a:buSzPts val="1100"/>
              <a:buFont typeface="Arial"/>
              <a:buNone/>
            </a:pPr>
            <a:r>
              <a:rPr lang="en-US" sz="1200">
                <a:solidFill>
                  <a:schemeClr val="dk1"/>
                </a:solidFill>
              </a:rPr>
              <a:t>Note : Out-of-tolerance processing works only when either Tolerance % (Increase or Decrease) or Tolerance Amount (Increase or Decrease) is specified along with Enforce Tolerance % or Enforce Tolerance Amount flag selected.</a:t>
            </a:r>
            <a:endParaRPr sz="1200">
              <a:solidFill>
                <a:schemeClr val="dk1"/>
              </a:solidFill>
            </a:endParaRPr>
          </a:p>
          <a:p>
            <a:pPr marL="381000" lvl="0" indent="0" algn="l" rtl="0">
              <a:lnSpc>
                <a:spcPct val="115000"/>
              </a:lnSpc>
              <a:spcBef>
                <a:spcPts val="600"/>
              </a:spcBef>
              <a:spcAft>
                <a:spcPts val="0"/>
              </a:spcAft>
              <a:buClr>
                <a:schemeClr val="dk1"/>
              </a:buClr>
              <a:buSzPts val="1100"/>
              <a:buFont typeface="Arial"/>
              <a:buNone/>
            </a:pPr>
            <a:r>
              <a:rPr lang="en-US" sz="1200" b="1">
                <a:solidFill>
                  <a:schemeClr val="dk1"/>
                </a:solidFill>
              </a:rPr>
              <a:t>Increase %</a:t>
            </a:r>
            <a:endParaRPr sz="1200" b="1">
              <a:solidFill>
                <a:schemeClr val="dk1"/>
              </a:solidFill>
            </a:endParaRPr>
          </a:p>
          <a:p>
            <a:pPr marL="596900" lvl="0" indent="0" algn="l" rtl="0">
              <a:lnSpc>
                <a:spcPct val="115000"/>
              </a:lnSpc>
              <a:spcBef>
                <a:spcPts val="600"/>
              </a:spcBef>
              <a:spcAft>
                <a:spcPts val="0"/>
              </a:spcAft>
              <a:buClr>
                <a:schemeClr val="dk1"/>
              </a:buClr>
              <a:buSzPts val="1100"/>
              <a:buFont typeface="Arial"/>
              <a:buNone/>
            </a:pPr>
            <a:r>
              <a:rPr lang="en-US" sz="1200">
                <a:solidFill>
                  <a:schemeClr val="dk1"/>
                </a:solidFill>
              </a:rPr>
              <a:t>Enter a percentage by which order total can increase without requiring reapproval.</a:t>
            </a:r>
            <a:endParaRPr sz="1200">
              <a:solidFill>
                <a:schemeClr val="dk1"/>
              </a:solidFill>
            </a:endParaRPr>
          </a:p>
          <a:p>
            <a:pPr marL="381000" lvl="0" indent="0" algn="l" rtl="0">
              <a:lnSpc>
                <a:spcPct val="115000"/>
              </a:lnSpc>
              <a:spcBef>
                <a:spcPts val="600"/>
              </a:spcBef>
              <a:spcAft>
                <a:spcPts val="0"/>
              </a:spcAft>
              <a:buClr>
                <a:schemeClr val="dk1"/>
              </a:buClr>
              <a:buSzPts val="1100"/>
              <a:buFont typeface="Arial"/>
              <a:buNone/>
            </a:pPr>
            <a:r>
              <a:rPr lang="en-US" sz="1200" b="1">
                <a:solidFill>
                  <a:schemeClr val="dk1"/>
                </a:solidFill>
              </a:rPr>
              <a:t>Decrease %</a:t>
            </a:r>
            <a:endParaRPr sz="1200" b="1">
              <a:solidFill>
                <a:schemeClr val="dk1"/>
              </a:solidFill>
            </a:endParaRPr>
          </a:p>
          <a:p>
            <a:pPr marL="596900" lvl="0" indent="0" algn="l" rtl="0">
              <a:lnSpc>
                <a:spcPct val="115000"/>
              </a:lnSpc>
              <a:spcBef>
                <a:spcPts val="600"/>
              </a:spcBef>
              <a:spcAft>
                <a:spcPts val="0"/>
              </a:spcAft>
              <a:buClr>
                <a:schemeClr val="dk1"/>
              </a:buClr>
              <a:buSzPts val="1100"/>
              <a:buFont typeface="Arial"/>
              <a:buNone/>
            </a:pPr>
            <a:r>
              <a:rPr lang="en-US" sz="1200">
                <a:solidFill>
                  <a:schemeClr val="dk1"/>
                </a:solidFill>
              </a:rPr>
              <a:t>Enter a percentage by which order total can decrease without requiring reapproval.</a:t>
            </a:r>
            <a:endParaRPr sz="1200">
              <a:solidFill>
                <a:schemeClr val="dk1"/>
              </a:solidFill>
            </a:endParaRPr>
          </a:p>
          <a:p>
            <a:pPr marL="381000" lvl="0" indent="0" algn="l" rtl="0">
              <a:lnSpc>
                <a:spcPct val="115000"/>
              </a:lnSpc>
              <a:spcBef>
                <a:spcPts val="600"/>
              </a:spcBef>
              <a:spcAft>
                <a:spcPts val="0"/>
              </a:spcAft>
              <a:buClr>
                <a:schemeClr val="dk1"/>
              </a:buClr>
              <a:buSzPts val="1100"/>
              <a:buFont typeface="Arial"/>
              <a:buNone/>
            </a:pPr>
            <a:r>
              <a:rPr lang="en-US" sz="1200" b="1">
                <a:solidFill>
                  <a:schemeClr val="dk1"/>
                </a:solidFill>
              </a:rPr>
              <a:t>Enforce Tolerance Amount</a:t>
            </a:r>
            <a:endParaRPr sz="1200" b="1">
              <a:solidFill>
                <a:schemeClr val="dk1"/>
              </a:solidFill>
            </a:endParaRPr>
          </a:p>
          <a:p>
            <a:pPr marL="596900" lvl="0" indent="0" algn="l" rtl="0">
              <a:lnSpc>
                <a:spcPct val="115000"/>
              </a:lnSpc>
              <a:spcBef>
                <a:spcPts val="600"/>
              </a:spcBef>
              <a:spcAft>
                <a:spcPts val="0"/>
              </a:spcAft>
              <a:buClr>
                <a:schemeClr val="dk1"/>
              </a:buClr>
              <a:buSzPts val="1100"/>
              <a:buFont typeface="Arial"/>
              <a:buNone/>
            </a:pPr>
            <a:r>
              <a:rPr lang="en-US" sz="1200">
                <a:solidFill>
                  <a:schemeClr val="dk1"/>
                </a:solidFill>
              </a:rPr>
              <a:t>This option is similar to the Enforce Tolerance % option, except that comparisons are made for actual amounts rather than percentages. When the difference of modified order total * Original Approval Total exceeds tolerance amount parameters, the system sets the purchase order status to Pending, and you are required to route the order for approval again.</a:t>
            </a:r>
            <a:endParaRPr sz="1200">
              <a:solidFill>
                <a:schemeClr val="dk1"/>
              </a:solidFill>
            </a:endParaRPr>
          </a:p>
          <a:p>
            <a:pPr marL="381000" lvl="0" indent="0" algn="l" rtl="0">
              <a:lnSpc>
                <a:spcPct val="115000"/>
              </a:lnSpc>
              <a:spcBef>
                <a:spcPts val="600"/>
              </a:spcBef>
              <a:spcAft>
                <a:spcPts val="0"/>
              </a:spcAft>
              <a:buClr>
                <a:schemeClr val="dk1"/>
              </a:buClr>
              <a:buSzPts val="1100"/>
              <a:buFont typeface="Arial"/>
              <a:buNone/>
            </a:pPr>
            <a:r>
              <a:rPr lang="en-US" sz="1200" b="1">
                <a:solidFill>
                  <a:schemeClr val="dk1"/>
                </a:solidFill>
              </a:rPr>
              <a:t>Increase Amount</a:t>
            </a:r>
            <a:endParaRPr sz="1200" b="1">
              <a:solidFill>
                <a:schemeClr val="dk1"/>
              </a:solidFill>
            </a:endParaRPr>
          </a:p>
          <a:p>
            <a:pPr marL="596900" lvl="0" indent="0" algn="l" rtl="0">
              <a:lnSpc>
                <a:spcPct val="115000"/>
              </a:lnSpc>
              <a:spcBef>
                <a:spcPts val="600"/>
              </a:spcBef>
              <a:spcAft>
                <a:spcPts val="0"/>
              </a:spcAft>
              <a:buClr>
                <a:schemeClr val="dk1"/>
              </a:buClr>
              <a:buSzPts val="1100"/>
              <a:buFont typeface="Arial"/>
              <a:buNone/>
            </a:pPr>
            <a:r>
              <a:rPr lang="en-US" sz="1200">
                <a:solidFill>
                  <a:schemeClr val="dk1"/>
                </a:solidFill>
              </a:rPr>
              <a:t>Enter an amount by which order total can increase without requiring reapproval.</a:t>
            </a:r>
            <a:endParaRPr sz="1200">
              <a:solidFill>
                <a:schemeClr val="dk1"/>
              </a:solidFill>
            </a:endParaRPr>
          </a:p>
          <a:p>
            <a:pPr marL="381000" lvl="0" indent="0" algn="l" rtl="0">
              <a:lnSpc>
                <a:spcPct val="115000"/>
              </a:lnSpc>
              <a:spcBef>
                <a:spcPts val="600"/>
              </a:spcBef>
              <a:spcAft>
                <a:spcPts val="0"/>
              </a:spcAft>
              <a:buClr>
                <a:schemeClr val="dk1"/>
              </a:buClr>
              <a:buSzPts val="1100"/>
              <a:buFont typeface="Arial"/>
              <a:buNone/>
            </a:pPr>
            <a:r>
              <a:rPr lang="en-US" sz="1200" b="1">
                <a:solidFill>
                  <a:schemeClr val="dk1"/>
                </a:solidFill>
              </a:rPr>
              <a:t>Decrease Amount</a:t>
            </a:r>
            <a:endParaRPr sz="1200" b="1">
              <a:solidFill>
                <a:schemeClr val="dk1"/>
              </a:solidFill>
            </a:endParaRPr>
          </a:p>
          <a:p>
            <a:pPr marL="596900" lvl="0" indent="0" algn="l" rtl="0">
              <a:lnSpc>
                <a:spcPct val="115000"/>
              </a:lnSpc>
              <a:spcBef>
                <a:spcPts val="600"/>
              </a:spcBef>
              <a:spcAft>
                <a:spcPts val="0"/>
              </a:spcAft>
              <a:buClr>
                <a:schemeClr val="dk1"/>
              </a:buClr>
              <a:buSzPts val="1100"/>
              <a:buFont typeface="Arial"/>
              <a:buNone/>
            </a:pPr>
            <a:r>
              <a:rPr lang="en-US" sz="1200">
                <a:solidFill>
                  <a:schemeClr val="dk1"/>
                </a:solidFill>
              </a:rPr>
              <a:t>Enter an amount by which order total can decrease without requiring reapproval.</a:t>
            </a:r>
            <a:endParaRPr sz="1200">
              <a:solidFill>
                <a:schemeClr val="dk1"/>
              </a:solidFill>
            </a:endParaRPr>
          </a:p>
          <a:p>
            <a:pPr marL="0" lvl="0" indent="0" algn="l" rtl="0">
              <a:lnSpc>
                <a:spcPct val="100000"/>
              </a:lnSpc>
              <a:spcBef>
                <a:spcPts val="600"/>
              </a:spcBef>
              <a:spcAft>
                <a:spcPts val="0"/>
              </a:spcAft>
              <a:buSzPts val="1800"/>
              <a:buNone/>
            </a:pP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758" name="Google Shape;758;p69: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65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p6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66" name="Google Shape;766;p6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Optionally, Web UI Approval Configuration can also be enabled for discrete purchase orders. In this case, the full generic approval functionality is available to support the purchase order approval process, including the definition of approval routes or e-mail templates for approvers and stakeholders.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Purchase order approvals can be a useful mechanism for getting management signature in high-spend purchase orders, for example. Purchase orders and requisitions can be perfectly combined, but they don’t replace each other as they have different business purposes.</a:t>
            </a:r>
            <a:endParaRPr sz="1200"/>
          </a:p>
        </p:txBody>
      </p:sp>
      <p:sp>
        <p:nvSpPr>
          <p:cNvPr id="767" name="Google Shape;767;p66: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66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4"/>
        <p:cNvGrpSpPr/>
        <p:nvPr/>
      </p:nvGrpSpPr>
      <p:grpSpPr>
        <a:xfrm>
          <a:off x="0" y="0"/>
          <a:ext cx="0" cy="0"/>
          <a:chOff x="0" y="0"/>
          <a:chExt cx="0" cy="0"/>
        </a:xfrm>
      </p:grpSpPr>
      <p:sp>
        <p:nvSpPr>
          <p:cNvPr id="775" name="Google Shape;775;p6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76" name="Google Shape;776;p6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Once Approval Configuration is enabled for purchase orders in the Web UI, ensure the approval route is set for the correct business component.  Set conditions for the routing by selecting New in the Conditions panel.</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
            </a:r>
            <a:br>
              <a:rPr lang="en-US" sz="1200"/>
            </a:br>
            <a:endParaRPr sz="1200"/>
          </a:p>
        </p:txBody>
      </p:sp>
      <p:sp>
        <p:nvSpPr>
          <p:cNvPr id="777" name="Google Shape;777;p67: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67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5"/>
        <p:cNvGrpSpPr/>
        <p:nvPr/>
      </p:nvGrpSpPr>
      <p:grpSpPr>
        <a:xfrm>
          <a:off x="0" y="0"/>
          <a:ext cx="0" cy="0"/>
          <a:chOff x="0" y="0"/>
          <a:chExt cx="0" cy="0"/>
        </a:xfrm>
      </p:grpSpPr>
      <p:sp>
        <p:nvSpPr>
          <p:cNvPr id="786" name="Google Shape;786;p6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87" name="Google Shape;787;p6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In the Web UI Approval Routes, in the Approvers Panel, ensure that users are set up in the correct sequence and set the number of days in which they are required to approve the requisition.   To add a new approver, click the New option.  The approver must be a user previously set up in the system.</a:t>
            </a:r>
            <a:endParaRPr sz="1200"/>
          </a:p>
        </p:txBody>
      </p:sp>
      <p:sp>
        <p:nvSpPr>
          <p:cNvPr id="788" name="Google Shape;788;p68: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68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3"/>
        <p:cNvGrpSpPr/>
        <p:nvPr/>
      </p:nvGrpSpPr>
      <p:grpSpPr>
        <a:xfrm>
          <a:off x="0" y="0"/>
          <a:ext cx="0" cy="0"/>
          <a:chOff x="0" y="0"/>
          <a:chExt cx="0" cy="0"/>
        </a:xfrm>
      </p:grpSpPr>
      <p:sp>
        <p:nvSpPr>
          <p:cNvPr id="794" name="Google Shape;794;p7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95" name="Google Shape;795;p7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96" name="Google Shape;796;p70: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69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7: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7</a:t>
            </a:fld>
            <a:endParaRPr sz="1400" b="0" i="0" u="none" strike="noStrike" cap="none">
              <a:solidFill>
                <a:srgbClr val="000000"/>
              </a:solidFill>
              <a:latin typeface="Arial"/>
              <a:ea typeface="Arial"/>
              <a:cs typeface="Arial"/>
              <a:sym typeface="Arial"/>
            </a:endParaRPr>
          </a:p>
        </p:txBody>
      </p:sp>
      <p:sp>
        <p:nvSpPr>
          <p:cNvPr id="95" name="Google Shape;95;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6" name="Google Shape;96;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For EAM limitations, see the slide entitled: Purchase Orders &gt;Flow: Create Purchase Orders&gt;Limitations.</a:t>
            </a:r>
            <a:endParaRPr sz="1200"/>
          </a:p>
          <a:p>
            <a:pPr marL="0" lvl="0" indent="0" algn="l" rtl="0">
              <a:lnSpc>
                <a:spcPct val="100000"/>
              </a:lnSpc>
              <a:spcBef>
                <a:spcPts val="0"/>
              </a:spcBef>
              <a:spcAft>
                <a:spcPts val="0"/>
              </a:spcAft>
              <a:buSzPts val="1800"/>
              <a:buNone/>
            </a:pPr>
            <a:endParaRPr sz="120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p7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17" name="Google Shape;817;p7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Create purchase orders in the Web UI </a:t>
            </a:r>
            <a:r>
              <a:rPr lang="en-US" sz="1200" b="1"/>
              <a:t>Purchase Orders</a:t>
            </a:r>
            <a:r>
              <a:rPr lang="en-US" sz="1200"/>
              <a:t> hybrid.</a:t>
            </a:r>
            <a:endParaRPr sz="1200"/>
          </a:p>
          <a:p>
            <a:pPr marL="0" lvl="0" indent="0" algn="l" rtl="0">
              <a:lnSpc>
                <a:spcPct val="100000"/>
              </a:lnSpc>
              <a:spcBef>
                <a:spcPts val="0"/>
              </a:spcBef>
              <a:spcAft>
                <a:spcPts val="0"/>
              </a:spcAft>
              <a:buSzPts val="1100"/>
              <a:buNone/>
            </a:pPr>
            <a:endParaRPr sz="12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200">
                <a:solidFill>
                  <a:schemeClr val="dk1"/>
                </a:solidFill>
              </a:rPr>
              <a:t>Fill in information in the various panels, add line(s), then save the order. </a:t>
            </a:r>
            <a:endParaRPr sz="12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20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200">
                <a:solidFill>
                  <a:schemeClr val="dk1"/>
                </a:solidFill>
              </a:rPr>
              <a:t>Refer to the Web UI online help for </a:t>
            </a:r>
            <a:r>
              <a:rPr lang="en-US" sz="1200" b="1">
                <a:solidFill>
                  <a:schemeClr val="dk1"/>
                </a:solidFill>
              </a:rPr>
              <a:t>Purchase Orders </a:t>
            </a:r>
            <a:r>
              <a:rPr lang="en-US" sz="1200">
                <a:solidFill>
                  <a:schemeClr val="dk1"/>
                </a:solidFill>
              </a:rPr>
              <a:t>for descriptions of all options.</a:t>
            </a:r>
            <a:endParaRPr sz="1200"/>
          </a:p>
          <a:p>
            <a:pPr marL="0" lvl="0" indent="0" algn="l" rtl="0">
              <a:lnSpc>
                <a:spcPct val="100000"/>
              </a:lnSpc>
              <a:spcBef>
                <a:spcPts val="0"/>
              </a:spcBef>
              <a:spcAft>
                <a:spcPts val="0"/>
              </a:spcAft>
              <a:buSzPts val="1800"/>
              <a:buNone/>
            </a:pPr>
            <a:endParaRPr sz="1200"/>
          </a:p>
          <a:p>
            <a:pPr marL="457200" lvl="0" indent="0" algn="l" rtl="0">
              <a:lnSpc>
                <a:spcPct val="100000"/>
              </a:lnSpc>
              <a:spcBef>
                <a:spcPts val="0"/>
              </a:spcBef>
              <a:spcAft>
                <a:spcPts val="0"/>
              </a:spcAft>
              <a:buSzPts val="1800"/>
              <a:buNone/>
            </a:pPr>
            <a:r>
              <a:rPr lang="en-US" sz="1200"/>
              <a:t>Note: If Generic Approval is enabled for Purchase orders then existing Purchase Orders or POs in Pending Status cannot be maintained in QAD .NET UI in </a:t>
            </a:r>
            <a:r>
              <a:rPr lang="en-US" sz="1200" b="1"/>
              <a:t>Purchase Order Maintenance</a:t>
            </a:r>
            <a:r>
              <a:rPr lang="en-US" sz="1200"/>
              <a:t>. Also EAM Purchase Orders can not be maintained in .netUI Purchase Order Maintenance.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p>
        </p:txBody>
      </p:sp>
      <p:sp>
        <p:nvSpPr>
          <p:cNvPr id="818" name="Google Shape;818;p7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70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7"/>
        <p:cNvGrpSpPr/>
        <p:nvPr/>
      </p:nvGrpSpPr>
      <p:grpSpPr>
        <a:xfrm>
          <a:off x="0" y="0"/>
          <a:ext cx="0" cy="0"/>
          <a:chOff x="0" y="0"/>
          <a:chExt cx="0" cy="0"/>
        </a:xfrm>
      </p:grpSpPr>
      <p:sp>
        <p:nvSpPr>
          <p:cNvPr id="828" name="Google Shape;828;p7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29" name="Google Shape;829;p7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When Approval Configuration is enabled for Purchase Orders, the orders are created by default with a</a:t>
            </a:r>
            <a:r>
              <a:rPr lang="en-US" sz="1200" i="1"/>
              <a:t> Pending  </a:t>
            </a:r>
            <a:r>
              <a:rPr lang="en-US" sz="1200"/>
              <a:t>status.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POs with a pending status cannot be printed, sent through EDI, received, or returned. Once the PO is approved, the status changes to </a:t>
            </a:r>
            <a:r>
              <a:rPr lang="en-US" sz="1200" i="1"/>
              <a:t>Open</a:t>
            </a:r>
            <a:r>
              <a:rPr lang="en-US" sz="1200"/>
              <a:t>;</a:t>
            </a:r>
            <a:r>
              <a:rPr lang="en-US" sz="1200" i="1"/>
              <a:t> </a:t>
            </a:r>
            <a:r>
              <a:rPr lang="en-US" sz="1200"/>
              <a:t>at this point, POs can then be printed, sent through EDI, received or returned.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In terms of MRP, the MRP sees these Purchase Orders as firm purchase orders (like requisitions), while </a:t>
            </a:r>
            <a:r>
              <a:rPr lang="en-US" sz="1200" i="1"/>
              <a:t>Open</a:t>
            </a:r>
            <a:r>
              <a:rPr lang="en-US" sz="1200"/>
              <a:t> purchase orders are seen as Scheduled Receipts.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830" name="Google Shape;830;p74: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71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7"/>
        <p:cNvGrpSpPr/>
        <p:nvPr/>
      </p:nvGrpSpPr>
      <p:grpSpPr>
        <a:xfrm>
          <a:off x="0" y="0"/>
          <a:ext cx="0" cy="0"/>
          <a:chOff x="0" y="0"/>
          <a:chExt cx="0" cy="0"/>
        </a:xfrm>
      </p:grpSpPr>
      <p:sp>
        <p:nvSpPr>
          <p:cNvPr id="838" name="Google Shape;838;p7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39" name="Google Shape;839;p7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To start the Approval Process of a Purchase Order press Route.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a PO document is routed for approval, the maintenance screen and all buttons are disabled, preventing document modification. A color message at the top informs you that the order is routed for approval.</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Important: </a:t>
            </a:r>
            <a:r>
              <a:rPr lang="en-US" sz="1200"/>
              <a:t>Approval routing only applies when the Purchase Order Approvals function is enabled. Otherwise, the Route button will not be available in the form.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You can check who is the current Approver of the PO in Submitted Approvals. Approvers will get the approval notification in the QAD Inbox where they can approve individually or in bulk.</a:t>
            </a:r>
            <a:endParaRPr sz="1200"/>
          </a:p>
        </p:txBody>
      </p:sp>
      <p:sp>
        <p:nvSpPr>
          <p:cNvPr id="840" name="Google Shape;840;p75: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72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0"/>
        <p:cNvGrpSpPr/>
        <p:nvPr/>
      </p:nvGrpSpPr>
      <p:grpSpPr>
        <a:xfrm>
          <a:off x="0" y="0"/>
          <a:ext cx="0" cy="0"/>
          <a:chOff x="0" y="0"/>
          <a:chExt cx="0" cy="0"/>
        </a:xfrm>
      </p:grpSpPr>
      <p:sp>
        <p:nvSpPr>
          <p:cNvPr id="851" name="Google Shape;851;p7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52" name="Google Shape;852;p7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Use the Web UI </a:t>
            </a:r>
            <a:r>
              <a:rPr lang="en-US" sz="1200" b="1"/>
              <a:t>Purchase Order Price Update </a:t>
            </a:r>
            <a:r>
              <a:rPr lang="en-US" sz="1200"/>
              <a:t>to change the price on line items on purchase orders or blanket orders.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Line items that are closed, canceled, returned to supplier (RTS process from the SSM module), or subcontracted are excluded from the price update. Lines that have the Fixed Price option selected are also excluded. Taxes are not recalculated by the update. You recalculate purchase order taxes using the Web UI </a:t>
            </a:r>
            <a:r>
              <a:rPr lang="en-US" sz="1200" b="1"/>
              <a:t>Purchase Orders </a:t>
            </a:r>
            <a:r>
              <a:rPr lang="en-US" sz="1200"/>
              <a:t>or </a:t>
            </a:r>
            <a:r>
              <a:rPr lang="en-US" sz="1200" b="1"/>
              <a:t>Blanket Orders</a:t>
            </a:r>
            <a:r>
              <a:rPr lang="en-US" sz="1200"/>
              <a:t>.</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system selects purchase/blanket orders using the selection criteria you specified. When no selection criteria are specified, all purchase orders are selected for the price update process.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Note: </a:t>
            </a:r>
            <a:r>
              <a:rPr lang="en-US" sz="1200"/>
              <a:t>Purchase Order Price Update only updates the PO price when the line item Fixed Price option is not selected. Supplier scheduled orders can have prices fixed; however, scheduled orders typically do not have an order quantity to determine a price. Even though scheduled orders are not explicitly excluded in the update, PO prices on scheduled orders are not affected.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update uses the same pricing logic as that for purchase orders. Price information considered includes the following:</a:t>
            </a:r>
            <a:endParaRPr sz="1200"/>
          </a:p>
          <a:p>
            <a:pPr marL="0" lvl="0" indent="0" algn="l" rtl="0">
              <a:lnSpc>
                <a:spcPct val="100000"/>
              </a:lnSpc>
              <a:spcBef>
                <a:spcPts val="0"/>
              </a:spcBef>
              <a:spcAft>
                <a:spcPts val="0"/>
              </a:spcAft>
              <a:buSzPts val="1400"/>
              <a:buNone/>
            </a:pPr>
            <a:r>
              <a:rPr lang="en-US" sz="1200"/>
              <a:t>Price table from the purchase order or blanket order, if specified</a:t>
            </a:r>
            <a:endParaRPr sz="1200"/>
          </a:p>
          <a:p>
            <a:pPr marL="0" lvl="0" indent="0" algn="l" rtl="0">
              <a:lnSpc>
                <a:spcPct val="100000"/>
              </a:lnSpc>
              <a:spcBef>
                <a:spcPts val="0"/>
              </a:spcBef>
              <a:spcAft>
                <a:spcPts val="0"/>
              </a:spcAft>
              <a:buSzPts val="1400"/>
              <a:buNone/>
            </a:pPr>
            <a:r>
              <a:rPr lang="en-US" sz="1200"/>
              <a:t>Discount table from the purchase order or blanket order, if specified</a:t>
            </a:r>
            <a:endParaRPr sz="1200"/>
          </a:p>
          <a:p>
            <a:pPr marL="0" lvl="0" indent="0" algn="l" rtl="0">
              <a:lnSpc>
                <a:spcPct val="100000"/>
              </a:lnSpc>
              <a:spcBef>
                <a:spcPts val="0"/>
              </a:spcBef>
              <a:spcAft>
                <a:spcPts val="0"/>
              </a:spcAft>
              <a:buSzPts val="1400"/>
              <a:buNone/>
            </a:pPr>
            <a:r>
              <a:rPr lang="en-US" sz="1200"/>
              <a:t>Supplier quote price, if it exists</a:t>
            </a:r>
            <a:endParaRPr sz="1200"/>
          </a:p>
          <a:p>
            <a:pPr marL="0" lvl="0" indent="0" algn="l" rtl="0">
              <a:lnSpc>
                <a:spcPct val="100000"/>
              </a:lnSpc>
              <a:spcBef>
                <a:spcPts val="0"/>
              </a:spcBef>
              <a:spcAft>
                <a:spcPts val="0"/>
              </a:spcAft>
              <a:buSzPts val="1400"/>
              <a:buNone/>
            </a:pPr>
            <a:r>
              <a:rPr lang="en-US" sz="1200"/>
              <a:t>GL material cost</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a price list table is specified in the selection criteria, all purchase orders with that list price table in the header are selected for processing. When a line item is to be changed, the new price is calculated using all relevant price information, not just the list price table specified in the selection criteria.</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A report is generated showing the old and new price and discount for all line items changed. The price is determined by the quantity ordered, but the open quantity is printed on the report. </a:t>
            </a:r>
            <a:endParaRPr sz="1200"/>
          </a:p>
          <a:p>
            <a:pPr marL="0" lvl="0" indent="0" algn="l" rtl="0">
              <a:lnSpc>
                <a:spcPct val="100000"/>
              </a:lnSpc>
              <a:spcBef>
                <a:spcPts val="0"/>
              </a:spcBef>
              <a:spcAft>
                <a:spcPts val="0"/>
              </a:spcAft>
              <a:buSzPts val="1800"/>
              <a:buNone/>
            </a:pPr>
            <a:r>
              <a:rPr lang="en-US" sz="1200"/>
              <a:t>Transaction history records are created for all line items changed (not relevant for blanket orders).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Note: </a:t>
            </a:r>
            <a:r>
              <a:rPr lang="en-US" sz="1200"/>
              <a:t>The separate section displays at the end of the report with the list of exceptions (orders excluded from the update). The section is hidden when there are no exceptions.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following are considered exceptions: </a:t>
            </a:r>
            <a:endParaRPr sz="1200"/>
          </a:p>
          <a:p>
            <a:pPr marL="0" lvl="0" indent="0" algn="l" rtl="0">
              <a:lnSpc>
                <a:spcPct val="100000"/>
              </a:lnSpc>
              <a:spcBef>
                <a:spcPts val="0"/>
              </a:spcBef>
              <a:spcAft>
                <a:spcPts val="0"/>
              </a:spcAft>
              <a:buSzPts val="1400"/>
              <a:buNone/>
            </a:pPr>
            <a:r>
              <a:rPr lang="en-US" sz="1200"/>
              <a:t>Purchase order is in the approval process (generic approvals) with an order approval status of Routing.</a:t>
            </a:r>
            <a:endParaRPr sz="1200"/>
          </a:p>
          <a:p>
            <a:pPr marL="0" lvl="0" indent="0" algn="l" rtl="0">
              <a:lnSpc>
                <a:spcPct val="100000"/>
              </a:lnSpc>
              <a:spcBef>
                <a:spcPts val="0"/>
              </a:spcBef>
              <a:spcAft>
                <a:spcPts val="0"/>
              </a:spcAft>
              <a:buSzPts val="1400"/>
              <a:buNone/>
            </a:pPr>
            <a:r>
              <a:rPr lang="en-US" sz="1200"/>
              <a:t>Purchase order line is on hold with a line status of On-Hold. </a:t>
            </a:r>
            <a:endParaRPr sz="1200"/>
          </a:p>
          <a:p>
            <a:pPr marL="0" lvl="1" indent="0" algn="l" rtl="0">
              <a:lnSpc>
                <a:spcPct val="100000"/>
              </a:lnSpc>
              <a:spcBef>
                <a:spcPts val="0"/>
              </a:spcBef>
              <a:spcAft>
                <a:spcPts val="0"/>
              </a:spcAft>
              <a:buSzPts val="1800"/>
              <a:buNone/>
            </a:pPr>
            <a:r>
              <a:rPr lang="en-US" sz="1200" b="1"/>
              <a:t>Note</a:t>
            </a:r>
            <a:r>
              <a:rPr lang="en-US" sz="1200"/>
              <a:t>: This status is assigned to the order line when the OOT process (out-of-tolerance) is triggered.</a:t>
            </a:r>
            <a:endParaRPr sz="1200"/>
          </a:p>
          <a:p>
            <a:pPr marL="0" lvl="0" indent="0" algn="l" rtl="0">
              <a:lnSpc>
                <a:spcPct val="100000"/>
              </a:lnSpc>
              <a:spcBef>
                <a:spcPts val="0"/>
              </a:spcBef>
              <a:spcAft>
                <a:spcPts val="0"/>
              </a:spcAft>
              <a:buSzPts val="1400"/>
              <a:buNone/>
            </a:pPr>
            <a:r>
              <a:rPr lang="en-US" sz="1200"/>
              <a:t>Purchase order or line is locked by another user or process; therefore, it cannot be updated by the report.</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report supports two modes: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a:t>Simulation mode: The Update option is not selected (default value). The report runs in the simulation mode, and the system does not update data. In this case, the simulated data prints in the report header.</a:t>
            </a:r>
            <a:endParaRPr sz="1200"/>
          </a:p>
          <a:p>
            <a:pPr marL="0" lvl="0" indent="0" algn="l" rtl="0">
              <a:lnSpc>
                <a:spcPct val="100000"/>
              </a:lnSpc>
              <a:spcBef>
                <a:spcPts val="0"/>
              </a:spcBef>
              <a:spcAft>
                <a:spcPts val="0"/>
              </a:spcAft>
              <a:buSzPts val="1400"/>
              <a:buNone/>
            </a:pPr>
            <a:r>
              <a:rPr lang="en-US" sz="1200"/>
              <a:t>Update mode: The Update option is selected. The report runs in the Update mode, and the system updates price data when:</a:t>
            </a:r>
            <a:endParaRPr sz="1200"/>
          </a:p>
          <a:p>
            <a:pPr marL="0" lvl="1" indent="0" algn="l" rtl="0">
              <a:lnSpc>
                <a:spcPct val="100000"/>
              </a:lnSpc>
              <a:spcBef>
                <a:spcPts val="0"/>
              </a:spcBef>
              <a:spcAft>
                <a:spcPts val="0"/>
              </a:spcAft>
              <a:buSzPts val="1400"/>
              <a:buNone/>
            </a:pPr>
            <a:r>
              <a:rPr lang="en-US" sz="1200"/>
              <a:t>The purchase order is approved (order approval status is Approved), order lines are selected for update, and the update causes a reapproval flow (if the change is outside of predefined tolerances defined in Purchasing Control); then, the purchase order/line status is changed to Pending and the purchase order approval status is set to blank.</a:t>
            </a:r>
            <a:br>
              <a:rPr lang="en-US" sz="1200"/>
            </a:br>
            <a:endParaRPr sz="1200"/>
          </a:p>
          <a:p>
            <a:pPr marL="0" lvl="1" indent="0" algn="l" rtl="0">
              <a:lnSpc>
                <a:spcPct val="100000"/>
              </a:lnSpc>
              <a:spcBef>
                <a:spcPts val="0"/>
              </a:spcBef>
              <a:spcAft>
                <a:spcPts val="0"/>
              </a:spcAft>
              <a:buSzPts val="1400"/>
              <a:buNone/>
            </a:pPr>
            <a:r>
              <a:rPr lang="en-US" sz="1200"/>
              <a:t>The purchase order line is created based on a requisition line (direct type with EAM enabled or disabled or indirect type with EAM disabled), the order line is selected for update, and the update causes the OOT flow; then, the purchase order line status changes to On-Hold, and the corresponding requisition line approval status changes to Out-of-Tolerance.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report supports either a PDF or Excel output.</a:t>
            </a:r>
            <a:endParaRPr sz="1200"/>
          </a:p>
        </p:txBody>
      </p:sp>
      <p:sp>
        <p:nvSpPr>
          <p:cNvPr id="853" name="Google Shape;853;p76: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73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8"/>
        <p:cNvGrpSpPr/>
        <p:nvPr/>
      </p:nvGrpSpPr>
      <p:grpSpPr>
        <a:xfrm>
          <a:off x="0" y="0"/>
          <a:ext cx="0" cy="0"/>
          <a:chOff x="0" y="0"/>
          <a:chExt cx="0" cy="0"/>
        </a:xfrm>
      </p:grpSpPr>
      <p:sp>
        <p:nvSpPr>
          <p:cNvPr id="859" name="Google Shape;859;p7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60" name="Google Shape;860;p7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61" name="Google Shape;861;p77: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74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p7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67" name="Google Shape;867;p7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68" name="Google Shape;868;p78: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75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1"/>
        <p:cNvGrpSpPr/>
        <p:nvPr/>
      </p:nvGrpSpPr>
      <p:grpSpPr>
        <a:xfrm>
          <a:off x="0" y="0"/>
          <a:ext cx="0" cy="0"/>
          <a:chOff x="0" y="0"/>
          <a:chExt cx="0" cy="0"/>
        </a:xfrm>
      </p:grpSpPr>
      <p:sp>
        <p:nvSpPr>
          <p:cNvPr id="872" name="Google Shape;872;p8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73" name="Google Shape;873;p8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As an example, a manufacturer of circuit boards might buy solder at irregular intervals but always from the same supplier. A blanket order for 12 months, could be set up with the supplier, and each month an order for solder would be released. The amount of solder needed would be specified at  the time each order is released.</a:t>
            </a:r>
            <a:endParaRPr sz="1200"/>
          </a:p>
        </p:txBody>
      </p:sp>
      <p:sp>
        <p:nvSpPr>
          <p:cNvPr id="874" name="Google Shape;874;p80: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76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8"/>
        <p:cNvGrpSpPr/>
        <p:nvPr/>
      </p:nvGrpSpPr>
      <p:grpSpPr>
        <a:xfrm>
          <a:off x="0" y="0"/>
          <a:ext cx="0" cy="0"/>
          <a:chOff x="0" y="0"/>
          <a:chExt cx="0" cy="0"/>
        </a:xfrm>
      </p:grpSpPr>
      <p:sp>
        <p:nvSpPr>
          <p:cNvPr id="879" name="Google Shape;879;p8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80" name="Google Shape;880;p8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81" name="Google Shape;881;p8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77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5"/>
        <p:cNvGrpSpPr/>
        <p:nvPr/>
      </p:nvGrpSpPr>
      <p:grpSpPr>
        <a:xfrm>
          <a:off x="0" y="0"/>
          <a:ext cx="0" cy="0"/>
          <a:chOff x="0" y="0"/>
          <a:chExt cx="0" cy="0"/>
        </a:xfrm>
      </p:grpSpPr>
      <p:sp>
        <p:nvSpPr>
          <p:cNvPr id="886" name="Google Shape;886;p8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87" name="Google Shape;887;p8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You configure blanket orders when you create them in the Web UI </a:t>
            </a:r>
            <a:r>
              <a:rPr lang="en-US" sz="1200" b="1"/>
              <a:t>Blanket Orders</a:t>
            </a:r>
            <a:r>
              <a:rPr lang="en-US" sz="1200"/>
              <a:t> hybrid view.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solidFill>
                  <a:schemeClr val="dk1"/>
                </a:solidFill>
              </a:rPr>
              <a:t>Assign a specific order numbering for blanket orders and blanket order releases. </a:t>
            </a:r>
            <a:endParaRPr sz="1200" b="1">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a:solidFill>
                  <a:schemeClr val="dk1"/>
                </a:solidFill>
              </a:rPr>
              <a:t>Use the Order Sequence field to specify the Number Range Sequence.</a:t>
            </a:r>
            <a:endParaRPr sz="120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a:solidFill>
                  <a:schemeClr val="dk1"/>
                </a:solidFill>
              </a:rPr>
              <a:t>Use the Order field to generate as per order sequence if non-blank or via Purchasing Control or enter the blanket order number manually.</a:t>
            </a:r>
            <a:endParaRPr sz="120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a:solidFill>
                  <a:schemeClr val="dk1"/>
                </a:solidFill>
              </a:rPr>
              <a:t>Use the Release Order Sequence field to generate a discrete PO number differently. </a:t>
            </a:r>
            <a:endParaRPr sz="120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200">
              <a:solidFill>
                <a:schemeClr val="dk1"/>
              </a:solidFill>
            </a:endParaRPr>
          </a:p>
          <a:p>
            <a:pPr marL="0" lvl="0" indent="0" algn="l" rtl="0">
              <a:lnSpc>
                <a:spcPct val="100000"/>
              </a:lnSpc>
              <a:spcBef>
                <a:spcPts val="0"/>
              </a:spcBef>
              <a:spcAft>
                <a:spcPts val="0"/>
              </a:spcAft>
              <a:buSzPts val="1400"/>
              <a:buNone/>
            </a:pPr>
            <a:r>
              <a:rPr lang="en-US" sz="1200" b="1"/>
              <a:t>Determine whether you need an irregular or recurring blanket order.</a:t>
            </a:r>
            <a:r>
              <a:rPr lang="en-US" sz="1200"/>
              <a:t/>
            </a:r>
            <a:br>
              <a:rPr lang="en-US" sz="1200"/>
            </a:br>
            <a:r>
              <a:rPr lang="en-US" sz="1200"/>
              <a:t>Set options in the Release Details panel of </a:t>
            </a:r>
            <a:r>
              <a:rPr lang="en-US" sz="1200" b="1"/>
              <a:t>Blanket Orders</a:t>
            </a:r>
            <a:r>
              <a:rPr lang="en-US" sz="1200"/>
              <a:t> that configure the order as either irregular or recurring by selecting/deselecting the Recurring checkbox. </a:t>
            </a:r>
            <a:endParaRPr sz="1200"/>
          </a:p>
          <a:p>
            <a:pPr marL="0" lvl="0" indent="0" algn="l" rtl="0">
              <a:lnSpc>
                <a:spcPct val="100000"/>
              </a:lnSpc>
              <a:spcBef>
                <a:spcPts val="0"/>
              </a:spcBef>
              <a:spcAft>
                <a:spcPts val="0"/>
              </a:spcAft>
              <a:buSzPts val="1400"/>
              <a:buNone/>
            </a:pPr>
            <a:r>
              <a:rPr lang="en-US" sz="1200"/>
              <a:t> </a:t>
            </a:r>
            <a:endParaRPr sz="1200"/>
          </a:p>
          <a:p>
            <a:pPr marL="0" lvl="0" indent="0" algn="l" rtl="0">
              <a:lnSpc>
                <a:spcPct val="100000"/>
              </a:lnSpc>
              <a:spcBef>
                <a:spcPts val="0"/>
              </a:spcBef>
              <a:spcAft>
                <a:spcPts val="0"/>
              </a:spcAft>
              <a:buSzPts val="1400"/>
              <a:buNone/>
            </a:pPr>
            <a:r>
              <a:rPr lang="en-US" sz="1200" b="1"/>
              <a:t>Note: </a:t>
            </a:r>
            <a:r>
              <a:rPr lang="en-US" sz="1200"/>
              <a:t>To release a blanket order to a discrete PO, select the Release checkbox and ensure that it is always selected.</a:t>
            </a:r>
            <a:br>
              <a:rPr lang="en-US" sz="1200"/>
            </a:br>
            <a:r>
              <a:rPr lang="en-US" sz="1200"/>
              <a:t> </a:t>
            </a:r>
            <a:endParaRPr sz="1200"/>
          </a:p>
          <a:p>
            <a:pPr marL="0" lvl="0" indent="0" algn="l" rtl="0">
              <a:lnSpc>
                <a:spcPct val="100000"/>
              </a:lnSpc>
              <a:spcBef>
                <a:spcPts val="0"/>
              </a:spcBef>
              <a:spcAft>
                <a:spcPts val="0"/>
              </a:spcAft>
              <a:buSzPts val="1400"/>
              <a:buNone/>
            </a:pPr>
            <a:r>
              <a:rPr lang="en-US" sz="1200" b="1"/>
              <a:t>Specify a release cycle for the blanket order.</a:t>
            </a:r>
            <a:br>
              <a:rPr lang="en-US" sz="1200" b="1"/>
            </a:br>
            <a:r>
              <a:rPr lang="en-US" sz="1200"/>
              <a:t>Specify the duration as the frequency with which purchase orders are released from a blanket order. Release Cycle can be</a:t>
            </a:r>
            <a:r>
              <a:rPr lang="en-US" sz="1200" b="1"/>
              <a:t> </a:t>
            </a:r>
            <a:r>
              <a:rPr lang="en-US" sz="1200"/>
              <a:t>selected as  monthly, weekly, or daily, or leave it blank in the Blanket Order Details sub-panel of Blanket Orders screen.  Refer to the slides for creating a blanket order in blanket order flow slides.</a:t>
            </a:r>
            <a:endParaRPr sz="1200"/>
          </a:p>
          <a:p>
            <a:pPr marL="0" lvl="0" indent="0" algn="l" rtl="0">
              <a:lnSpc>
                <a:spcPct val="100000"/>
              </a:lnSpc>
              <a:spcBef>
                <a:spcPts val="0"/>
              </a:spcBef>
              <a:spcAft>
                <a:spcPts val="0"/>
              </a:spcAft>
              <a:buSzPts val="1400"/>
              <a:buNone/>
            </a:pPr>
            <a:endParaRPr sz="1200"/>
          </a:p>
        </p:txBody>
      </p:sp>
      <p:sp>
        <p:nvSpPr>
          <p:cNvPr id="888" name="Google Shape;888;p82: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78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2"/>
        <p:cNvGrpSpPr/>
        <p:nvPr/>
      </p:nvGrpSpPr>
      <p:grpSpPr>
        <a:xfrm>
          <a:off x="0" y="0"/>
          <a:ext cx="0" cy="0"/>
          <a:chOff x="0" y="0"/>
          <a:chExt cx="0" cy="0"/>
        </a:xfrm>
      </p:grpSpPr>
      <p:sp>
        <p:nvSpPr>
          <p:cNvPr id="893" name="Google Shape;893;p8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94" name="Google Shape;894;p8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400"/>
              <a:buNone/>
            </a:pPr>
            <a:r>
              <a:rPr lang="en-US" sz="1200">
                <a:solidFill>
                  <a:schemeClr val="dk1"/>
                </a:solidFill>
              </a:rPr>
              <a:t>Assign specific order numbering for blanket orders and blanket order releases.</a:t>
            </a:r>
            <a:endParaRPr sz="1200">
              <a:solidFill>
                <a:schemeClr val="dk1"/>
              </a:solidFill>
            </a:endParaRPr>
          </a:p>
          <a:p>
            <a:pPr marL="0" lvl="0" indent="0" algn="l" rtl="0">
              <a:spcBef>
                <a:spcPts val="0"/>
              </a:spcBef>
              <a:spcAft>
                <a:spcPts val="0"/>
              </a:spcAft>
              <a:buClr>
                <a:schemeClr val="dk1"/>
              </a:buClr>
              <a:buSzPts val="1400"/>
              <a:buFont typeface="Arial"/>
              <a:buNone/>
            </a:pPr>
            <a:endParaRPr sz="1200">
              <a:solidFill>
                <a:schemeClr val="dk1"/>
              </a:solidFill>
            </a:endParaRPr>
          </a:p>
          <a:p>
            <a:pPr marL="0" lvl="0" indent="0" algn="l" rtl="0">
              <a:lnSpc>
                <a:spcPct val="100000"/>
              </a:lnSpc>
              <a:spcBef>
                <a:spcPts val="0"/>
              </a:spcBef>
              <a:spcAft>
                <a:spcPts val="0"/>
              </a:spcAft>
              <a:buSzPts val="1800"/>
              <a:buNone/>
            </a:pPr>
            <a:r>
              <a:rPr lang="en-US" sz="1200"/>
              <a:t>Using numbers unique to blanket orders lets you quickly recognize them in browses and reports. You can define purchase order sequences (sequences for po_nbr.standard) the Web UI </a:t>
            </a:r>
            <a:r>
              <a:rPr lang="en-US" sz="1200" b="1"/>
              <a:t>Number Ranges</a:t>
            </a:r>
            <a:r>
              <a:rPr lang="en-US" sz="1200"/>
              <a:t>.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Order Sequence</a:t>
            </a:r>
            <a:endParaRPr sz="1200" b="1"/>
          </a:p>
          <a:p>
            <a:pPr marL="0" lvl="0" indent="0" algn="l" rtl="0">
              <a:lnSpc>
                <a:spcPct val="100000"/>
              </a:lnSpc>
              <a:spcBef>
                <a:spcPts val="0"/>
              </a:spcBef>
              <a:spcAft>
                <a:spcPts val="0"/>
              </a:spcAft>
              <a:buSzPts val="1800"/>
              <a:buNone/>
            </a:pPr>
            <a:r>
              <a:rPr lang="en-US" sz="1200"/>
              <a:t>When you create a blanket order, you can use the Order Sequence option to select the purchase order sequence.</a:t>
            </a:r>
            <a:endParaRPr sz="1200"/>
          </a:p>
          <a:p>
            <a:pPr marL="0" lvl="0" indent="0" algn="l" rtl="0">
              <a:lnSpc>
                <a:spcPct val="100000"/>
              </a:lnSpc>
              <a:spcBef>
                <a:spcPts val="0"/>
              </a:spcBef>
              <a:spcAft>
                <a:spcPts val="0"/>
              </a:spcAft>
              <a:buSzPts val="1800"/>
              <a:buNone/>
            </a:pPr>
            <a:r>
              <a:rPr lang="en-US" sz="1200">
                <a:solidFill>
                  <a:schemeClr val="dk1"/>
                </a:solidFill>
              </a:rPr>
              <a:t>When you specify a valid sequence the system generates an order number using the sequence specified in this field. Otherwise, unless you specify your own value in the Number field, the system uses the prefix and next number specified in </a:t>
            </a:r>
            <a:r>
              <a:rPr lang="en-US" sz="1200" b="1">
                <a:solidFill>
                  <a:schemeClr val="dk1"/>
                </a:solidFill>
              </a:rPr>
              <a:t>Purchasing Control</a:t>
            </a:r>
            <a:r>
              <a:rPr lang="en-US" sz="1200">
                <a:solidFill>
                  <a:schemeClr val="dk1"/>
                </a:solidFill>
              </a:rPr>
              <a:t> to assign a number.</a:t>
            </a:r>
            <a:endParaRPr sz="1200" b="1">
              <a:solidFill>
                <a:schemeClr val="dk1"/>
              </a:solidFill>
            </a:endParaRPr>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Order</a:t>
            </a:r>
            <a:endParaRPr sz="1200"/>
          </a:p>
          <a:p>
            <a:pPr marL="0" lvl="0" indent="0" algn="l" rtl="0">
              <a:lnSpc>
                <a:spcPct val="100000"/>
              </a:lnSpc>
              <a:spcBef>
                <a:spcPts val="0"/>
              </a:spcBef>
              <a:spcAft>
                <a:spcPts val="0"/>
              </a:spcAft>
              <a:buSzPts val="1800"/>
              <a:buNone/>
            </a:pPr>
            <a:r>
              <a:rPr lang="en-US" sz="1200">
                <a:solidFill>
                  <a:schemeClr val="dk1"/>
                </a:solidFill>
              </a:rPr>
              <a:t>You can enter the order number manually or it can be auto-generated by the system. If you enter a number manually, the system verifies that it has not been used.  If an Order Sequence is specified and you do not manually enter a number, the blanket order number is generated using the order sequence. If you do not specify an order sequence, and you do not manually enter a number, the blanket order number is generated using the prefix and the next available number defined in</a:t>
            </a:r>
            <a:r>
              <a:rPr lang="en-US" sz="1200" b="1">
                <a:solidFill>
                  <a:schemeClr val="dk1"/>
                </a:solidFill>
              </a:rPr>
              <a:t> Purchasing Control</a:t>
            </a:r>
            <a:r>
              <a:rPr lang="en-US" sz="1200">
                <a:solidFill>
                  <a:schemeClr val="dk1"/>
                </a:solidFill>
              </a:rPr>
              <a:t>. Once the blanket order header is saved, this field cannot be changed.</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None/>
            </a:pPr>
            <a:r>
              <a:rPr lang="en-US" sz="1200" b="1">
                <a:solidFill>
                  <a:schemeClr val="dk1"/>
                </a:solidFill>
              </a:rPr>
              <a:t>Release Order Sequence</a:t>
            </a:r>
            <a:endParaRPr sz="1200" b="1">
              <a:solidFill>
                <a:schemeClr val="dk1"/>
              </a:solidFill>
            </a:endParaRPr>
          </a:p>
          <a:p>
            <a:pPr marL="0" lvl="0" indent="0" algn="l" rtl="0">
              <a:lnSpc>
                <a:spcPct val="100000"/>
              </a:lnSpc>
              <a:spcBef>
                <a:spcPts val="0"/>
              </a:spcBef>
              <a:spcAft>
                <a:spcPts val="0"/>
              </a:spcAft>
              <a:buNone/>
            </a:pPr>
            <a:r>
              <a:rPr lang="en-US" sz="1200">
                <a:solidFill>
                  <a:schemeClr val="dk1"/>
                </a:solidFill>
              </a:rPr>
              <a:t>The system-generated released purchase order number uses the following logic:</a:t>
            </a:r>
            <a:endParaRPr sz="1200">
              <a:solidFill>
                <a:schemeClr val="dk1"/>
              </a:solidFill>
            </a:endParaRPr>
          </a:p>
          <a:p>
            <a:pPr marL="457200" lvl="0" indent="-304800" algn="l" rtl="0">
              <a:lnSpc>
                <a:spcPct val="115000"/>
              </a:lnSpc>
              <a:spcBef>
                <a:spcPts val="300"/>
              </a:spcBef>
              <a:spcAft>
                <a:spcPts val="0"/>
              </a:spcAft>
              <a:buClr>
                <a:schemeClr val="dk1"/>
              </a:buClr>
              <a:buSzPts val="1200"/>
              <a:buChar char="●"/>
            </a:pPr>
            <a:r>
              <a:rPr lang="en-US" sz="1200">
                <a:solidFill>
                  <a:schemeClr val="dk1"/>
                </a:solidFill>
              </a:rPr>
              <a:t>Use the Release Order Sequence value specified in the Release Details Panel in </a:t>
            </a:r>
            <a:r>
              <a:rPr lang="en-US" sz="1200" b="1">
                <a:solidFill>
                  <a:schemeClr val="dk1"/>
                </a:solidFill>
              </a:rPr>
              <a:t>Blanket Orders</a:t>
            </a:r>
            <a:r>
              <a:rPr lang="en-US" sz="1200">
                <a:solidFill>
                  <a:schemeClr val="dk1"/>
                </a:solidFill>
              </a:rPr>
              <a:t>.</a:t>
            </a:r>
            <a:endParaRPr sz="1200">
              <a:solidFill>
                <a:schemeClr val="dk1"/>
              </a:solidFill>
            </a:endParaRPr>
          </a:p>
          <a:p>
            <a:pPr marL="457200" lvl="0" indent="-304800" algn="l" rtl="0">
              <a:lnSpc>
                <a:spcPct val="115000"/>
              </a:lnSpc>
              <a:spcBef>
                <a:spcPts val="0"/>
              </a:spcBef>
              <a:spcAft>
                <a:spcPts val="0"/>
              </a:spcAft>
              <a:buClr>
                <a:schemeClr val="dk1"/>
              </a:buClr>
              <a:buSzPts val="1200"/>
              <a:buChar char="●"/>
            </a:pPr>
            <a:r>
              <a:rPr lang="en-US" sz="1200">
                <a:solidFill>
                  <a:schemeClr val="dk1"/>
                </a:solidFill>
              </a:rPr>
              <a:t>Use system logic to append sequential digits to the blanket order number to make the number length be eight digits; for example, the first purchase order for blanket order BL1012 is BL101201, the second is BL101202, and so on.</a:t>
            </a:r>
            <a:endParaRPr sz="1200">
              <a:solidFill>
                <a:schemeClr val="dk1"/>
              </a:solidFill>
            </a:endParaRPr>
          </a:p>
          <a:p>
            <a:pPr marL="457200" lvl="0" indent="-304800" algn="l" rtl="0">
              <a:lnSpc>
                <a:spcPct val="115000"/>
              </a:lnSpc>
              <a:spcBef>
                <a:spcPts val="0"/>
              </a:spcBef>
              <a:spcAft>
                <a:spcPts val="0"/>
              </a:spcAft>
              <a:buClr>
                <a:schemeClr val="dk1"/>
              </a:buClr>
              <a:buSzPts val="1200"/>
              <a:buChar char="●"/>
            </a:pPr>
            <a:r>
              <a:rPr lang="en-US" sz="1200">
                <a:solidFill>
                  <a:schemeClr val="dk1"/>
                </a:solidFill>
              </a:rPr>
              <a:t>If Release Order Sequence is blank and the blanket order number has an 8-digit length, then use settings from </a:t>
            </a:r>
            <a:r>
              <a:rPr lang="en-US" sz="1200" b="1">
                <a:solidFill>
                  <a:schemeClr val="dk1"/>
                </a:solidFill>
              </a:rPr>
              <a:t>Purchasing Control</a:t>
            </a:r>
            <a:r>
              <a:rPr lang="en-US" sz="1200">
                <a:solidFill>
                  <a:schemeClr val="dk1"/>
                </a:solidFill>
              </a:rPr>
              <a:t> to assign the next available number.</a:t>
            </a:r>
            <a:endParaRPr sz="1200">
              <a:solidFill>
                <a:schemeClr val="dk1"/>
              </a:solidFill>
            </a:endParaRPr>
          </a:p>
          <a:p>
            <a:pPr marL="0" lvl="0" indent="0" algn="l" rtl="0">
              <a:lnSpc>
                <a:spcPct val="115000"/>
              </a:lnSpc>
              <a:spcBef>
                <a:spcPts val="300"/>
              </a:spcBef>
              <a:spcAft>
                <a:spcPts val="0"/>
              </a:spcAft>
              <a:buClr>
                <a:schemeClr val="dk1"/>
              </a:buClr>
              <a:buSzPts val="1100"/>
              <a:buFont typeface="Arial"/>
              <a:buNone/>
            </a:pPr>
            <a:endParaRPr sz="1200">
              <a:solidFill>
                <a:schemeClr val="dk1"/>
              </a:solidFill>
            </a:endParaRPr>
          </a:p>
          <a:p>
            <a:pPr marL="0" lvl="0" indent="0" algn="l" rtl="0">
              <a:lnSpc>
                <a:spcPct val="100000"/>
              </a:lnSpc>
              <a:spcBef>
                <a:spcPts val="0"/>
              </a:spcBef>
              <a:spcAft>
                <a:spcPts val="0"/>
              </a:spcAft>
              <a:buSzPts val="1800"/>
              <a:buNone/>
            </a:pPr>
            <a:r>
              <a:rPr lang="en-US" sz="1200"/>
              <a:t/>
            </a:r>
            <a:br>
              <a:rPr lang="en-US" sz="1200"/>
            </a:br>
            <a:endParaRPr sz="1200"/>
          </a:p>
          <a:p>
            <a:pPr marL="0" lvl="0" indent="0" algn="l" rtl="0">
              <a:lnSpc>
                <a:spcPct val="100000"/>
              </a:lnSpc>
              <a:spcBef>
                <a:spcPts val="0"/>
              </a:spcBef>
              <a:spcAft>
                <a:spcPts val="0"/>
              </a:spcAft>
              <a:buSzPts val="1800"/>
              <a:buNone/>
            </a:pPr>
            <a:r>
              <a:rPr lang="en-US" sz="1200"/>
              <a:t/>
            </a:r>
            <a:br>
              <a:rPr lang="en-US" sz="1200"/>
            </a:br>
            <a:endParaRPr sz="1200"/>
          </a:p>
        </p:txBody>
      </p:sp>
      <p:sp>
        <p:nvSpPr>
          <p:cNvPr id="895" name="Google Shape;895;p83: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79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3" name="Google Shape;103;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Use the Supplier Certification feature to ensure that planners, buyers, and requestors use only suppliers that have been vetted or certified, based on your company’s procurement policies.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Supplier certification is the process of ensuring that various types of suppliers and providers meet agreed-upon company standards in terms of quality and price. Often, the list of suppliers is derived from a supplier certification program that ranks and certifies, based on such criteria as delivery performance, price, and so on.</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definition of approved suppliers will vary with each company. For example, you may rely on external ratings to vet suppliers for the initial list, then use QAD’s Supplier Performance module to refine the list from your own ratings, based on actual performance.</a:t>
            </a:r>
            <a:endParaRPr sz="1200"/>
          </a:p>
          <a:p>
            <a:pPr marL="0" lvl="0" indent="0" algn="l" rtl="0">
              <a:lnSpc>
                <a:spcPct val="100000"/>
              </a:lnSpc>
              <a:spcBef>
                <a:spcPts val="0"/>
              </a:spcBef>
              <a:spcAft>
                <a:spcPts val="0"/>
              </a:spcAft>
              <a:buSzPts val="1400"/>
              <a:buNone/>
            </a:pPr>
            <a:endParaRPr sz="1200"/>
          </a:p>
        </p:txBody>
      </p:sp>
      <p:sp>
        <p:nvSpPr>
          <p:cNvPr id="104" name="Google Shape;104;p8: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1"/>
        <p:cNvGrpSpPr/>
        <p:nvPr/>
      </p:nvGrpSpPr>
      <p:grpSpPr>
        <a:xfrm>
          <a:off x="0" y="0"/>
          <a:ext cx="0" cy="0"/>
          <a:chOff x="0" y="0"/>
          <a:chExt cx="0" cy="0"/>
        </a:xfrm>
      </p:grpSpPr>
      <p:sp>
        <p:nvSpPr>
          <p:cNvPr id="902" name="Google Shape;902;p8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03" name="Google Shape;903;p8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560"/>
              </a:spcBef>
              <a:spcAft>
                <a:spcPts val="0"/>
              </a:spcAft>
              <a:buNone/>
            </a:pPr>
            <a:r>
              <a:rPr lang="en-US" sz="1200">
                <a:solidFill>
                  <a:schemeClr val="dk1"/>
                </a:solidFill>
              </a:rPr>
              <a:t>Select/deselect the Recurring checkbox to create either irregular/recurring blanket orders:</a:t>
            </a:r>
            <a:endParaRPr sz="1200">
              <a:solidFill>
                <a:schemeClr val="dk1"/>
              </a:solidFill>
            </a:endParaRPr>
          </a:p>
          <a:p>
            <a:pPr marL="457200" lvl="0" indent="-304800" algn="l" rtl="0">
              <a:spcBef>
                <a:spcPts val="560"/>
              </a:spcBef>
              <a:spcAft>
                <a:spcPts val="0"/>
              </a:spcAft>
              <a:buClr>
                <a:schemeClr val="dk1"/>
              </a:buClr>
              <a:buSzPts val="1200"/>
              <a:buChar char="●"/>
            </a:pPr>
            <a:r>
              <a:rPr lang="en-US" sz="1200">
                <a:solidFill>
                  <a:schemeClr val="dk1"/>
                </a:solidFill>
              </a:rPr>
              <a:t>Recurring blanket orders are used to automate the process of releasing POs for items delivered in the same quantities on a regular basis. To create recurring blanket orders, select the Recurring checkbox.</a:t>
            </a:r>
            <a:endParaRPr sz="1200">
              <a:solidFill>
                <a:schemeClr val="dk1"/>
              </a:solidFill>
            </a:endParaRPr>
          </a:p>
          <a:p>
            <a:pPr marL="457200" lvl="0" indent="-304800" algn="l" rtl="0">
              <a:spcBef>
                <a:spcPts val="0"/>
              </a:spcBef>
              <a:spcAft>
                <a:spcPts val="0"/>
              </a:spcAft>
              <a:buClr>
                <a:schemeClr val="dk1"/>
              </a:buClr>
              <a:buSzPts val="1200"/>
              <a:buChar char="●"/>
            </a:pPr>
            <a:r>
              <a:rPr lang="en-US" sz="1200">
                <a:solidFill>
                  <a:schemeClr val="dk1"/>
                </a:solidFill>
              </a:rPr>
              <a:t>Irregular blanket orders are when delivery dates or item quantities vary with each PO. To create irregular blanket orders, Do not select the Recurring checkbox.</a:t>
            </a:r>
            <a:endParaRPr sz="1200">
              <a:solidFill>
                <a:schemeClr val="dk1"/>
              </a:solidFill>
            </a:endParaRPr>
          </a:p>
          <a:p>
            <a:pPr marL="0" lvl="0" indent="0" algn="l" rtl="0">
              <a:spcBef>
                <a:spcPts val="560"/>
              </a:spcBef>
              <a:spcAft>
                <a:spcPts val="0"/>
              </a:spcAft>
              <a:buNone/>
            </a:pPr>
            <a:endParaRPr sz="1200">
              <a:solidFill>
                <a:schemeClr val="dk1"/>
              </a:solidFill>
            </a:endParaRPr>
          </a:p>
          <a:p>
            <a:pPr marL="0" lvl="0" indent="0" algn="l" rtl="0">
              <a:spcBef>
                <a:spcPts val="560"/>
              </a:spcBef>
              <a:spcAft>
                <a:spcPts val="0"/>
              </a:spcAft>
              <a:buNone/>
            </a:pPr>
            <a:r>
              <a:rPr lang="en-US" sz="1200">
                <a:solidFill>
                  <a:schemeClr val="dk1"/>
                </a:solidFill>
              </a:rPr>
              <a:t>Select/Deselect the Release checkbox to consider for Release To Purchase Order action on Blanket Orders browse.</a:t>
            </a:r>
            <a:endParaRPr sz="1200">
              <a:solidFill>
                <a:schemeClr val="dk1"/>
              </a:solidFill>
            </a:endParaRPr>
          </a:p>
          <a:p>
            <a:pPr marL="0" lvl="0" indent="0" algn="l" rtl="0">
              <a:spcBef>
                <a:spcPts val="560"/>
              </a:spcBef>
              <a:spcAft>
                <a:spcPts val="0"/>
              </a:spcAft>
              <a:buNone/>
            </a:pPr>
            <a:endParaRPr sz="1200">
              <a:solidFill>
                <a:schemeClr val="dk1"/>
              </a:solidFill>
            </a:endParaRPr>
          </a:p>
          <a:p>
            <a:pPr marL="457200" lvl="0" indent="-304800" algn="l" rtl="0">
              <a:spcBef>
                <a:spcPts val="560"/>
              </a:spcBef>
              <a:spcAft>
                <a:spcPts val="0"/>
              </a:spcAft>
              <a:buClr>
                <a:schemeClr val="dk1"/>
              </a:buClr>
              <a:buSzPts val="1200"/>
              <a:buChar char="●"/>
            </a:pPr>
            <a:r>
              <a:rPr lang="en-US" sz="1200">
                <a:solidFill>
                  <a:schemeClr val="dk1"/>
                </a:solidFill>
              </a:rPr>
              <a:t>Yes : Discrete Purchase Order is released with all the Blanket Order details when Release To Purchase Order Action is executed with Non-zero “Quantity To Release” specified for each line. </a:t>
            </a:r>
            <a:endParaRPr sz="1200">
              <a:solidFill>
                <a:schemeClr val="dk1"/>
              </a:solidFill>
            </a:endParaRPr>
          </a:p>
          <a:p>
            <a:pPr marL="457200" lvl="0" indent="-304800" algn="l" rtl="0">
              <a:spcBef>
                <a:spcPts val="0"/>
              </a:spcBef>
              <a:spcAft>
                <a:spcPts val="0"/>
              </a:spcAft>
              <a:buClr>
                <a:schemeClr val="dk1"/>
              </a:buClr>
              <a:buSzPts val="1200"/>
              <a:buChar char="●"/>
            </a:pPr>
            <a:r>
              <a:rPr lang="en-US" sz="1200">
                <a:solidFill>
                  <a:schemeClr val="dk1"/>
                </a:solidFill>
              </a:rPr>
              <a:t>No : This blanket order is not considered for the Release To Purchase Order Action on Blanket Orders.   </a:t>
            </a:r>
            <a:endParaRPr sz="1200">
              <a:solidFill>
                <a:schemeClr val="dk1"/>
              </a:solidFill>
            </a:endParaRPr>
          </a:p>
          <a:p>
            <a:pPr marL="0" lvl="0" indent="0" algn="l" rtl="0">
              <a:spcBef>
                <a:spcPts val="560"/>
              </a:spcBef>
              <a:spcAft>
                <a:spcPts val="0"/>
              </a:spcAft>
              <a:buNone/>
            </a:pPr>
            <a:endParaRPr sz="1200">
              <a:solidFill>
                <a:schemeClr val="dk1"/>
              </a:solidFill>
            </a:endParaRPr>
          </a:p>
          <a:p>
            <a:pPr marL="0" lvl="0" indent="0" algn="l" rtl="0">
              <a:lnSpc>
                <a:spcPct val="100000"/>
              </a:lnSpc>
              <a:spcBef>
                <a:spcPts val="0"/>
              </a:spcBef>
              <a:spcAft>
                <a:spcPts val="0"/>
              </a:spcAft>
              <a:buSzPts val="1400"/>
              <a:buNone/>
            </a:pPr>
            <a:endParaRPr sz="1200">
              <a:solidFill>
                <a:schemeClr val="dk1"/>
              </a:solidFill>
            </a:endParaRPr>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904" name="Google Shape;904;p84: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80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9"/>
        <p:cNvGrpSpPr/>
        <p:nvPr/>
      </p:nvGrpSpPr>
      <p:grpSpPr>
        <a:xfrm>
          <a:off x="0" y="0"/>
          <a:ext cx="0" cy="0"/>
          <a:chOff x="0" y="0"/>
          <a:chExt cx="0" cy="0"/>
        </a:xfrm>
      </p:grpSpPr>
      <p:sp>
        <p:nvSpPr>
          <p:cNvPr id="910" name="Google Shape;910;p8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11" name="Google Shape;911;p8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You set the release cycle when you create a new or edit an existing blanket order.</a:t>
            </a:r>
            <a:endParaRPr sz="1200"/>
          </a:p>
          <a:p>
            <a:pPr marL="0" lvl="0" indent="0" algn="l" rtl="0">
              <a:lnSpc>
                <a:spcPct val="100000"/>
              </a:lnSpc>
              <a:spcBef>
                <a:spcPts val="0"/>
              </a:spcBef>
              <a:spcAft>
                <a:spcPts val="0"/>
              </a:spcAft>
              <a:buSzPts val="1800"/>
              <a:buNone/>
            </a:pPr>
            <a:r>
              <a:rPr lang="en-US" sz="1200"/>
              <a:t>Options are as follows: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Start Date</a:t>
            </a:r>
            <a:endParaRPr sz="1200"/>
          </a:p>
          <a:p>
            <a:pPr marL="0" lvl="0" indent="0" algn="l" rtl="0">
              <a:lnSpc>
                <a:spcPct val="100000"/>
              </a:lnSpc>
              <a:spcBef>
                <a:spcPts val="0"/>
              </a:spcBef>
              <a:spcAft>
                <a:spcPts val="0"/>
              </a:spcAft>
              <a:buSzPts val="1800"/>
              <a:buNone/>
            </a:pPr>
            <a:r>
              <a:rPr lang="en-US" sz="1200"/>
              <a:t>Enter the start date for this blanket order. The default is today's date.</a:t>
            </a:r>
            <a:endParaRPr sz="1200"/>
          </a:p>
          <a:p>
            <a:pPr marL="0" lvl="0" indent="0" algn="l" rtl="0">
              <a:lnSpc>
                <a:spcPct val="100000"/>
              </a:lnSpc>
              <a:spcBef>
                <a:spcPts val="0"/>
              </a:spcBef>
              <a:spcAft>
                <a:spcPts val="0"/>
              </a:spcAft>
              <a:buSzPts val="1800"/>
              <a:buNone/>
            </a:pPr>
            <a:r>
              <a:rPr lang="en-US" sz="1200"/>
              <a:t>A blanket order is usually effective over a specified period. For example, it can represent prices negotiated for all purchases this year.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Expiration Date</a:t>
            </a:r>
            <a:endParaRPr sz="1200"/>
          </a:p>
          <a:p>
            <a:pPr marL="0" lvl="0" indent="0" algn="l" rtl="0">
              <a:lnSpc>
                <a:spcPct val="100000"/>
              </a:lnSpc>
              <a:spcBef>
                <a:spcPts val="0"/>
              </a:spcBef>
              <a:spcAft>
                <a:spcPts val="0"/>
              </a:spcAft>
              <a:buSzPts val="1800"/>
              <a:buNone/>
            </a:pPr>
            <a:r>
              <a:rPr lang="en-US" sz="1200"/>
              <a:t>Enter the end date for this blanket order. You can make releases after Blanket Expiration Date. This is reference-only field.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Release Cycle</a:t>
            </a:r>
            <a:endParaRPr sz="1200"/>
          </a:p>
          <a:p>
            <a:pPr marL="0" lvl="0" indent="0" algn="l" rtl="0">
              <a:lnSpc>
                <a:spcPct val="100000"/>
              </a:lnSpc>
              <a:spcBef>
                <a:spcPts val="0"/>
              </a:spcBef>
              <a:spcAft>
                <a:spcPts val="0"/>
              </a:spcAft>
              <a:buSzPts val="1800"/>
              <a:buNone/>
            </a:pPr>
            <a:r>
              <a:rPr lang="en-US" sz="1200"/>
              <a:t>Enter the code for the release cycle, such as MO (monthly) ,WK (weekly) , QT (quarterly), DA(daily), or YR (yearly) or any other valid cycle codes defined in Generalized Codes. If Generalized Codes value exist then Release Cycle must contain value as defined in Generalized codes.</a:t>
            </a:r>
            <a:endParaRPr sz="1200"/>
          </a:p>
          <a:p>
            <a:pPr marL="0" lvl="0" indent="0" algn="l" rtl="0">
              <a:lnSpc>
                <a:spcPct val="100000"/>
              </a:lnSpc>
              <a:spcBef>
                <a:spcPts val="0"/>
              </a:spcBef>
              <a:spcAft>
                <a:spcPts val="0"/>
              </a:spcAft>
              <a:buSzPts val="1400"/>
              <a:buNone/>
            </a:pPr>
            <a:endParaRPr sz="1200"/>
          </a:p>
        </p:txBody>
      </p:sp>
      <p:sp>
        <p:nvSpPr>
          <p:cNvPr id="912" name="Google Shape;912;p87: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81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7"/>
        <p:cNvGrpSpPr/>
        <p:nvPr/>
      </p:nvGrpSpPr>
      <p:grpSpPr>
        <a:xfrm>
          <a:off x="0" y="0"/>
          <a:ext cx="0" cy="0"/>
          <a:chOff x="0" y="0"/>
          <a:chExt cx="0" cy="0"/>
        </a:xfrm>
      </p:grpSpPr>
      <p:sp>
        <p:nvSpPr>
          <p:cNvPr id="918" name="Google Shape;918;p8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19" name="Google Shape;919;p8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solidFill>
                  <a:schemeClr val="dk1"/>
                </a:solidFill>
              </a:rPr>
              <a:t>The flow for creating a blanket order and releasing it to a discrete purchase order is discussed in the next few slides.</a:t>
            </a:r>
            <a:endParaRPr sz="1200">
              <a:solidFill>
                <a:schemeClr val="dk1"/>
              </a:solidFill>
            </a:endParaRPr>
          </a:p>
          <a:p>
            <a:pPr marL="0" lvl="0" indent="0" algn="l" rtl="0">
              <a:lnSpc>
                <a:spcPct val="100000"/>
              </a:lnSpc>
              <a:spcBef>
                <a:spcPts val="0"/>
              </a:spcBef>
              <a:spcAft>
                <a:spcPts val="0"/>
              </a:spcAft>
              <a:buSzPts val="1800"/>
              <a:buNone/>
            </a:pPr>
            <a:endParaRPr sz="1200">
              <a:solidFill>
                <a:srgbClr val="FFC000"/>
              </a:solidFill>
            </a:endParaRPr>
          </a:p>
          <a:p>
            <a:pPr marL="0" lvl="0" indent="0" algn="l" rtl="0">
              <a:lnSpc>
                <a:spcPct val="100000"/>
              </a:lnSpc>
              <a:spcBef>
                <a:spcPts val="0"/>
              </a:spcBef>
              <a:spcAft>
                <a:spcPts val="0"/>
              </a:spcAft>
              <a:buSzPts val="1800"/>
              <a:buNone/>
            </a:pPr>
            <a:r>
              <a:rPr lang="en-US" sz="1200"/>
              <a:t>Delivery receipts can be processed only against a PO, not a blanket order. When a delivery is to be released against an outstanding blanket order, the system can generate the purchase order from the blanket order (see Release to Purchase Order Action).  </a:t>
            </a:r>
            <a:endParaRPr sz="1200"/>
          </a:p>
          <a:p>
            <a:pPr marL="0" lvl="0" indent="0" algn="l" rtl="0">
              <a:lnSpc>
                <a:spcPct val="100000"/>
              </a:lnSpc>
              <a:spcBef>
                <a:spcPts val="0"/>
              </a:spcBef>
              <a:spcAft>
                <a:spcPts val="0"/>
              </a:spcAft>
              <a:buSzPts val="1800"/>
              <a:buNone/>
            </a:pPr>
            <a:endParaRPr sz="1200" u="sng"/>
          </a:p>
          <a:p>
            <a:pPr marL="0" lvl="0" indent="0" algn="l" rtl="0">
              <a:lnSpc>
                <a:spcPct val="100000"/>
              </a:lnSpc>
              <a:spcBef>
                <a:spcPts val="0"/>
              </a:spcBef>
              <a:spcAft>
                <a:spcPts val="0"/>
              </a:spcAft>
              <a:buSzPts val="1400"/>
              <a:buNone/>
            </a:pPr>
            <a:endParaRPr sz="1200" u="sng"/>
          </a:p>
        </p:txBody>
      </p:sp>
      <p:sp>
        <p:nvSpPr>
          <p:cNvPr id="920" name="Google Shape;920;p88: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82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1"/>
        <p:cNvGrpSpPr/>
        <p:nvPr/>
      </p:nvGrpSpPr>
      <p:grpSpPr>
        <a:xfrm>
          <a:off x="0" y="0"/>
          <a:ext cx="0" cy="0"/>
          <a:chOff x="0" y="0"/>
          <a:chExt cx="0" cy="0"/>
        </a:xfrm>
      </p:grpSpPr>
      <p:sp>
        <p:nvSpPr>
          <p:cNvPr id="932" name="Google Shape;932;p8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33" name="Google Shape;933;p8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sz="1200">
                <a:solidFill>
                  <a:schemeClr val="dk1"/>
                </a:solidFill>
              </a:rPr>
              <a:t>To create a blanket order:</a:t>
            </a:r>
            <a:endParaRPr sz="1200">
              <a:solidFill>
                <a:schemeClr val="dk1"/>
              </a:solidFill>
            </a:endParaRPr>
          </a:p>
          <a:p>
            <a:pPr marL="914400" lvl="0" indent="0" algn="l" rtl="0">
              <a:lnSpc>
                <a:spcPct val="100000"/>
              </a:lnSpc>
              <a:spcBef>
                <a:spcPts val="0"/>
              </a:spcBef>
              <a:spcAft>
                <a:spcPts val="0"/>
              </a:spcAft>
              <a:buNone/>
            </a:pPr>
            <a:endParaRPr sz="1200"/>
          </a:p>
          <a:p>
            <a:pPr marL="457200" lvl="0" indent="-304800" algn="l" rtl="0">
              <a:lnSpc>
                <a:spcPct val="100000"/>
              </a:lnSpc>
              <a:spcBef>
                <a:spcPts val="0"/>
              </a:spcBef>
              <a:spcAft>
                <a:spcPts val="0"/>
              </a:spcAft>
              <a:buSzPts val="1200"/>
              <a:buAutoNum type="arabicPeriod"/>
            </a:pPr>
            <a:r>
              <a:rPr lang="en-US" sz="1200"/>
              <a:t>From the Web UI </a:t>
            </a:r>
            <a:r>
              <a:rPr lang="en-US" sz="1200" b="1"/>
              <a:t>Blanket Orders </a:t>
            </a:r>
            <a:r>
              <a:rPr lang="en-US" sz="1200"/>
              <a:t>hybrid view, click New.</a:t>
            </a:r>
            <a:endParaRPr sz="1200"/>
          </a:p>
          <a:p>
            <a:pPr marL="457200" lvl="0" indent="-304800" algn="l" rtl="0">
              <a:lnSpc>
                <a:spcPct val="100000"/>
              </a:lnSpc>
              <a:spcBef>
                <a:spcPts val="0"/>
              </a:spcBef>
              <a:spcAft>
                <a:spcPts val="0"/>
              </a:spcAft>
              <a:buSzPts val="1200"/>
              <a:buAutoNum type="arabicPeriod"/>
            </a:pPr>
            <a:r>
              <a:rPr lang="en-US" sz="1200"/>
              <a:t>Fill in information in the various panels, described below.</a:t>
            </a:r>
            <a:endParaRPr sz="1200"/>
          </a:p>
          <a:p>
            <a:pPr marL="457200" lvl="0" indent="-304800" algn="l" rtl="0">
              <a:lnSpc>
                <a:spcPct val="100000"/>
              </a:lnSpc>
              <a:spcBef>
                <a:spcPts val="0"/>
              </a:spcBef>
              <a:spcAft>
                <a:spcPts val="0"/>
              </a:spcAft>
              <a:buSzPts val="1200"/>
              <a:buAutoNum type="arabicPeriod"/>
            </a:pPr>
            <a:r>
              <a:rPr lang="en-US" sz="1200"/>
              <a:t>Create a new line item in the Order Lines grid. </a:t>
            </a:r>
            <a:endParaRPr sz="1200"/>
          </a:p>
          <a:p>
            <a:pPr marL="457200" lvl="0" indent="-304800" algn="l" rtl="0">
              <a:lnSpc>
                <a:spcPct val="100000"/>
              </a:lnSpc>
              <a:spcBef>
                <a:spcPts val="0"/>
              </a:spcBef>
              <a:spcAft>
                <a:spcPts val="0"/>
              </a:spcAft>
              <a:buSzPts val="1200"/>
              <a:buAutoNum type="arabicPeriod"/>
            </a:pPr>
            <a:r>
              <a:rPr lang="en-US" sz="1200"/>
              <a:t>The Details screen above the order lines grid displays options defaulted from other panels. Update or accept the values for the line you added. </a:t>
            </a:r>
            <a:endParaRPr sz="1200"/>
          </a:p>
          <a:p>
            <a:pPr marL="457200" lvl="0" indent="-304800" algn="l" rtl="0">
              <a:lnSpc>
                <a:spcPct val="100000"/>
              </a:lnSpc>
              <a:spcBef>
                <a:spcPts val="0"/>
              </a:spcBef>
              <a:spcAft>
                <a:spcPts val="0"/>
              </a:spcAft>
              <a:buSzPts val="1200"/>
              <a:buAutoNum type="arabicPeriod"/>
            </a:pPr>
            <a:r>
              <a:rPr lang="en-US" sz="1200"/>
              <a:t>Click Save to save line details; then click Done to save the line.</a:t>
            </a:r>
            <a:endParaRPr sz="1200"/>
          </a:p>
          <a:p>
            <a:pPr marL="457200" lvl="0" indent="-304800" algn="l" rtl="0">
              <a:lnSpc>
                <a:spcPct val="100000"/>
              </a:lnSpc>
              <a:spcBef>
                <a:spcPts val="0"/>
              </a:spcBef>
              <a:spcAft>
                <a:spcPts val="0"/>
              </a:spcAft>
              <a:buSzPts val="1200"/>
              <a:buAutoNum type="arabicPeriod"/>
            </a:pPr>
            <a:r>
              <a:rPr lang="en-US" sz="1200"/>
              <a:t>Save the blanket order.</a:t>
            </a:r>
            <a:endParaRPr sz="1200"/>
          </a:p>
          <a:p>
            <a:pPr marL="228600" lvl="0" indent="0" algn="l" rtl="0">
              <a:lnSpc>
                <a:spcPct val="100000"/>
              </a:lnSpc>
              <a:spcBef>
                <a:spcPts val="0"/>
              </a:spcBef>
              <a:spcAft>
                <a:spcPts val="0"/>
              </a:spcAft>
              <a:buSzPts val="1800"/>
              <a:buNone/>
            </a:pPr>
            <a:endParaRPr sz="1200"/>
          </a:p>
          <a:p>
            <a:pPr marL="228600" lvl="0" indent="0" algn="l" rtl="0">
              <a:lnSpc>
                <a:spcPct val="100000"/>
              </a:lnSpc>
              <a:spcBef>
                <a:spcPts val="0"/>
              </a:spcBef>
              <a:spcAft>
                <a:spcPts val="0"/>
              </a:spcAft>
              <a:buSzPts val="1800"/>
              <a:buNone/>
            </a:pPr>
            <a:r>
              <a:rPr lang="en-US" sz="1200" b="1"/>
              <a:t>Main Panel</a:t>
            </a:r>
            <a:endParaRPr sz="1200"/>
          </a:p>
          <a:p>
            <a:pPr marL="228600" lvl="0" indent="0" algn="l" rtl="0">
              <a:lnSpc>
                <a:spcPct val="100000"/>
              </a:lnSpc>
              <a:spcBef>
                <a:spcPts val="0"/>
              </a:spcBef>
              <a:spcAft>
                <a:spcPts val="0"/>
              </a:spcAft>
              <a:buSzPts val="1800"/>
              <a:buNone/>
            </a:pPr>
            <a:endParaRPr sz="1200" b="1"/>
          </a:p>
          <a:p>
            <a:pPr marL="228600" lvl="0" indent="0" algn="l" rtl="0">
              <a:lnSpc>
                <a:spcPct val="100000"/>
              </a:lnSpc>
              <a:spcBef>
                <a:spcPts val="0"/>
              </a:spcBef>
              <a:spcAft>
                <a:spcPts val="0"/>
              </a:spcAft>
              <a:buSzPts val="1800"/>
              <a:buNone/>
            </a:pPr>
            <a:r>
              <a:rPr lang="en-US" sz="1200" b="1"/>
              <a:t>Supplier</a:t>
            </a:r>
            <a:endParaRPr sz="1200"/>
          </a:p>
          <a:p>
            <a:pPr marL="228600" lvl="0" indent="0" algn="l" rtl="0">
              <a:lnSpc>
                <a:spcPct val="100000"/>
              </a:lnSpc>
              <a:spcBef>
                <a:spcPts val="0"/>
              </a:spcBef>
              <a:spcAft>
                <a:spcPts val="0"/>
              </a:spcAft>
              <a:buSzPts val="1800"/>
              <a:buNone/>
            </a:pPr>
            <a:r>
              <a:rPr lang="en-US" sz="1200"/>
              <a:t>Enter the supplier name manually or select it from the lookup. You can only specify active, non-blocked, and certified (if Supplier Certification is enabled) suppliers. This is a mandatory field.You can enter a supplier even though there are no releases for a blanket order.If your role has permission to access Suppliers, you can use the New and Edit buttons on the lookup browse to create or update supplier records while you enter a blanket order. The supplier name and address display.</a:t>
            </a:r>
            <a:endParaRPr sz="1200"/>
          </a:p>
          <a:p>
            <a:pPr marL="228600" lvl="0" indent="0" algn="l" rtl="0">
              <a:lnSpc>
                <a:spcPct val="100000"/>
              </a:lnSpc>
              <a:spcBef>
                <a:spcPts val="0"/>
              </a:spcBef>
              <a:spcAft>
                <a:spcPts val="0"/>
              </a:spcAft>
              <a:buSzPts val="1800"/>
              <a:buNone/>
            </a:pPr>
            <a:endParaRPr sz="1200"/>
          </a:p>
          <a:p>
            <a:pPr marL="228600" lvl="0" indent="0" algn="l" rtl="0">
              <a:lnSpc>
                <a:spcPct val="100000"/>
              </a:lnSpc>
              <a:spcBef>
                <a:spcPts val="0"/>
              </a:spcBef>
              <a:spcAft>
                <a:spcPts val="0"/>
              </a:spcAft>
              <a:buSzPts val="1800"/>
              <a:buNone/>
            </a:pPr>
            <a:r>
              <a:rPr lang="en-US" sz="1200" b="1"/>
              <a:t>Ship To</a:t>
            </a:r>
            <a:endParaRPr sz="1200"/>
          </a:p>
          <a:p>
            <a:pPr marL="228600" lvl="0" indent="0" algn="l" rtl="0">
              <a:lnSpc>
                <a:spcPct val="100000"/>
              </a:lnSpc>
              <a:spcBef>
                <a:spcPts val="0"/>
              </a:spcBef>
              <a:spcAft>
                <a:spcPts val="0"/>
              </a:spcAft>
              <a:buSzPts val="1800"/>
              <a:buNone/>
            </a:pPr>
            <a:r>
              <a:rPr lang="en-US" sz="1200"/>
              <a:t>Enter the address code that identifies where the items on the order should be delivered. This is a mandatory field. This field defaults from the ship-to address specified in Purchasing Control. You can modify the ship-to address, as needed.</a:t>
            </a:r>
            <a:endParaRPr sz="1200"/>
          </a:p>
          <a:p>
            <a:pPr marL="228600" lvl="0" indent="0" algn="l" rtl="0">
              <a:lnSpc>
                <a:spcPct val="100000"/>
              </a:lnSpc>
              <a:spcBef>
                <a:spcPts val="0"/>
              </a:spcBef>
              <a:spcAft>
                <a:spcPts val="0"/>
              </a:spcAft>
              <a:buSzPts val="1800"/>
              <a:buNone/>
            </a:pPr>
            <a:endParaRPr sz="1200"/>
          </a:p>
          <a:p>
            <a:pPr marL="228600" lvl="0" indent="0" algn="l" rtl="0">
              <a:lnSpc>
                <a:spcPct val="100000"/>
              </a:lnSpc>
              <a:spcBef>
                <a:spcPts val="0"/>
              </a:spcBef>
              <a:spcAft>
                <a:spcPts val="0"/>
              </a:spcAft>
              <a:buSzPts val="1800"/>
              <a:buNone/>
            </a:pPr>
            <a:r>
              <a:rPr lang="en-US" sz="1200" b="1"/>
              <a:t>Remarks</a:t>
            </a:r>
            <a:endParaRPr sz="1200"/>
          </a:p>
          <a:p>
            <a:pPr marL="228600" lvl="0" indent="0" algn="l" rtl="0">
              <a:lnSpc>
                <a:spcPct val="100000"/>
              </a:lnSpc>
              <a:spcBef>
                <a:spcPts val="0"/>
              </a:spcBef>
              <a:spcAft>
                <a:spcPts val="0"/>
              </a:spcAft>
              <a:buSzPts val="1800"/>
              <a:buNone/>
            </a:pPr>
            <a:r>
              <a:rPr lang="en-US" sz="1200"/>
              <a:t>Enter brief remarks (up to 40 characters) pertaining to this supplier, usually relating to the order or shipping process. Initial remarks default from the supplier record.</a:t>
            </a:r>
            <a:endParaRPr sz="1200"/>
          </a:p>
          <a:p>
            <a:pPr marL="228600" lvl="0" indent="0" algn="l" rtl="0">
              <a:lnSpc>
                <a:spcPct val="100000"/>
              </a:lnSpc>
              <a:spcBef>
                <a:spcPts val="0"/>
              </a:spcBef>
              <a:spcAft>
                <a:spcPts val="0"/>
              </a:spcAft>
              <a:buSzPts val="1800"/>
              <a:buNone/>
            </a:pPr>
            <a:endParaRPr sz="1200"/>
          </a:p>
          <a:p>
            <a:pPr marL="228600" lvl="0" indent="0" algn="l" rtl="0">
              <a:lnSpc>
                <a:spcPct val="100000"/>
              </a:lnSpc>
              <a:spcBef>
                <a:spcPts val="0"/>
              </a:spcBef>
              <a:spcAft>
                <a:spcPts val="0"/>
              </a:spcAft>
              <a:buSzPts val="1800"/>
              <a:buNone/>
            </a:pPr>
            <a:r>
              <a:rPr lang="en-US" sz="1200" b="1"/>
              <a:t>Confirmed</a:t>
            </a:r>
            <a:endParaRPr sz="1200"/>
          </a:p>
          <a:p>
            <a:pPr marL="228600" lvl="0" indent="0" algn="l" rtl="0">
              <a:lnSpc>
                <a:spcPct val="100000"/>
              </a:lnSpc>
              <a:spcBef>
                <a:spcPts val="0"/>
              </a:spcBef>
              <a:spcAft>
                <a:spcPts val="0"/>
              </a:spcAft>
              <a:buSzPts val="1800"/>
              <a:buNone/>
            </a:pPr>
            <a:r>
              <a:rPr lang="en-US" sz="1200"/>
              <a:t>Select this option to indicate that this order is a confirmation of an order placed previously by phone, fax, or other means. Do not select it if previous communication did not occur. </a:t>
            </a:r>
            <a:endParaRPr sz="1200"/>
          </a:p>
          <a:p>
            <a:pPr marL="228600" lvl="0" indent="0" algn="l" rtl="0">
              <a:lnSpc>
                <a:spcPct val="100000"/>
              </a:lnSpc>
              <a:spcBef>
                <a:spcPts val="0"/>
              </a:spcBef>
              <a:spcAft>
                <a:spcPts val="0"/>
              </a:spcAft>
              <a:buSzPts val="1800"/>
              <a:buNone/>
            </a:pPr>
            <a:endParaRPr sz="1200"/>
          </a:p>
          <a:p>
            <a:pPr marL="228600" lvl="0" indent="0" algn="l" rtl="0">
              <a:lnSpc>
                <a:spcPct val="100000"/>
              </a:lnSpc>
              <a:spcBef>
                <a:spcPts val="0"/>
              </a:spcBef>
              <a:spcAft>
                <a:spcPts val="0"/>
              </a:spcAft>
              <a:buSzPts val="1800"/>
              <a:buNone/>
            </a:pPr>
            <a:r>
              <a:rPr lang="en-US" sz="1200" b="1"/>
              <a:t>Currency</a:t>
            </a:r>
            <a:endParaRPr sz="1200"/>
          </a:p>
          <a:p>
            <a:pPr marL="228600" lvl="0" indent="0" algn="l" rtl="0">
              <a:lnSpc>
                <a:spcPct val="100000"/>
              </a:lnSpc>
              <a:spcBef>
                <a:spcPts val="0"/>
              </a:spcBef>
              <a:spcAft>
                <a:spcPts val="0"/>
              </a:spcAft>
              <a:buSzPts val="1800"/>
              <a:buNone/>
            </a:pPr>
            <a:r>
              <a:rPr lang="en-US" sz="1200"/>
              <a:t>Specify the domain base currency or any non-base currency. This is a mandatory field. Defaulted from the supplier master data. Once the PO header is saved, the currency cannot be changed.</a:t>
            </a:r>
            <a:endParaRPr sz="1200"/>
          </a:p>
          <a:p>
            <a:pPr marL="228600" lvl="0" indent="0" algn="l" rtl="0">
              <a:lnSpc>
                <a:spcPct val="100000"/>
              </a:lnSpc>
              <a:spcBef>
                <a:spcPts val="0"/>
              </a:spcBef>
              <a:spcAft>
                <a:spcPts val="0"/>
              </a:spcAft>
              <a:buSzPts val="1800"/>
              <a:buNone/>
            </a:pPr>
            <a:endParaRPr sz="1200"/>
          </a:p>
          <a:p>
            <a:pPr marL="228600" lvl="0" indent="0" algn="l" rtl="0">
              <a:lnSpc>
                <a:spcPct val="100000"/>
              </a:lnSpc>
              <a:spcBef>
                <a:spcPts val="0"/>
              </a:spcBef>
              <a:spcAft>
                <a:spcPts val="0"/>
              </a:spcAft>
              <a:buSzPts val="1800"/>
              <a:buNone/>
            </a:pPr>
            <a:r>
              <a:rPr lang="en-US" sz="1200" b="1"/>
              <a:t>Buyer</a:t>
            </a:r>
            <a:endParaRPr sz="1200"/>
          </a:p>
          <a:p>
            <a:pPr marL="228600" lvl="0" indent="0" algn="l" rtl="0">
              <a:lnSpc>
                <a:spcPct val="100000"/>
              </a:lnSpc>
              <a:spcBef>
                <a:spcPts val="0"/>
              </a:spcBef>
              <a:spcAft>
                <a:spcPts val="0"/>
              </a:spcAft>
              <a:buSzPts val="1800"/>
              <a:buNone/>
            </a:pPr>
            <a:r>
              <a:rPr lang="en-US" sz="1200"/>
              <a:t>Enter the buyer responsible for this order and should be a valid value based on the Generalized Codes po_buyer field list if available.</a:t>
            </a:r>
            <a:endParaRPr sz="1200"/>
          </a:p>
          <a:p>
            <a:pPr marL="228600" lvl="0" indent="0" algn="l" rtl="0">
              <a:lnSpc>
                <a:spcPct val="100000"/>
              </a:lnSpc>
              <a:spcBef>
                <a:spcPts val="0"/>
              </a:spcBef>
              <a:spcAft>
                <a:spcPts val="0"/>
              </a:spcAft>
              <a:buSzPts val="1800"/>
              <a:buNone/>
            </a:pPr>
            <a:endParaRPr sz="1200"/>
          </a:p>
          <a:p>
            <a:pPr marL="228600" lvl="0" indent="0" algn="l" rtl="0">
              <a:lnSpc>
                <a:spcPct val="100000"/>
              </a:lnSpc>
              <a:spcBef>
                <a:spcPts val="0"/>
              </a:spcBef>
              <a:spcAft>
                <a:spcPts val="0"/>
              </a:spcAft>
              <a:buSzPts val="1800"/>
              <a:buNone/>
            </a:pPr>
            <a:r>
              <a:rPr lang="en-US" sz="1200" b="1"/>
              <a:t>Order</a:t>
            </a:r>
            <a:endParaRPr sz="1200"/>
          </a:p>
          <a:p>
            <a:pPr marL="228600" lvl="0" indent="0" algn="l" rtl="0">
              <a:lnSpc>
                <a:spcPct val="100000"/>
              </a:lnSpc>
              <a:spcBef>
                <a:spcPts val="0"/>
              </a:spcBef>
              <a:spcAft>
                <a:spcPts val="0"/>
              </a:spcAft>
              <a:buSzPts val="1800"/>
              <a:buNone/>
            </a:pPr>
            <a:r>
              <a:rPr lang="en-US" sz="1200"/>
              <a:t>You can enter the order number manually or it can be auto-generated by the system </a:t>
            </a:r>
            <a:r>
              <a:rPr lang="en-US" sz="1200">
                <a:solidFill>
                  <a:schemeClr val="dk1"/>
                </a:solidFill>
              </a:rPr>
              <a:t>using the prefix and the next available number defined in Purchasing Control.</a:t>
            </a:r>
            <a:r>
              <a:rPr lang="en-US" sz="1200"/>
              <a:t> If a Order Sequence is specified and you do not manually enter a number, the blanket order number is generated using the Order Sequence. Once the blanket order header is saved, this field cannot be changed</a:t>
            </a:r>
            <a:r>
              <a:rPr lang="en-US" sz="1200">
                <a:solidFill>
                  <a:schemeClr val="dk1"/>
                </a:solidFill>
              </a:rPr>
              <a:t>. See the slide in the Blanket Orders Configuration section of this training guide on Assigning an Order Number for Blanket Orders and Blanket Order Releases.</a:t>
            </a:r>
            <a:endParaRPr sz="1200">
              <a:solidFill>
                <a:schemeClr val="dk1"/>
              </a:solidFill>
            </a:endParaRPr>
          </a:p>
          <a:p>
            <a:pPr marL="228600" lvl="0" indent="0" algn="l" rtl="0">
              <a:lnSpc>
                <a:spcPct val="100000"/>
              </a:lnSpc>
              <a:spcBef>
                <a:spcPts val="0"/>
              </a:spcBef>
              <a:spcAft>
                <a:spcPts val="0"/>
              </a:spcAft>
              <a:buSzPts val="1800"/>
              <a:buNone/>
            </a:pPr>
            <a:endParaRPr sz="1200" b="1"/>
          </a:p>
          <a:p>
            <a:pPr marL="228600" lvl="0" indent="0" algn="l" rtl="0">
              <a:lnSpc>
                <a:spcPct val="100000"/>
              </a:lnSpc>
              <a:spcBef>
                <a:spcPts val="0"/>
              </a:spcBef>
              <a:spcAft>
                <a:spcPts val="0"/>
              </a:spcAft>
              <a:buSzPts val="1800"/>
              <a:buNone/>
            </a:pPr>
            <a:r>
              <a:rPr lang="en-US" sz="1200" b="1"/>
              <a:t>Blanket Order Details Panel</a:t>
            </a:r>
            <a:endParaRPr sz="1200"/>
          </a:p>
          <a:p>
            <a:pPr marL="228600" lvl="0" indent="0" algn="l" rtl="0">
              <a:lnSpc>
                <a:spcPct val="100000"/>
              </a:lnSpc>
              <a:spcBef>
                <a:spcPts val="0"/>
              </a:spcBef>
              <a:spcAft>
                <a:spcPts val="0"/>
              </a:spcAft>
              <a:buSzPts val="1800"/>
              <a:buNone/>
            </a:pPr>
            <a:r>
              <a:rPr lang="en-US" sz="1200"/>
              <a:t>For options </a:t>
            </a:r>
            <a:r>
              <a:rPr lang="en-US" sz="1200">
                <a:solidFill>
                  <a:schemeClr val="dk1"/>
                </a:solidFill>
              </a:rPr>
              <a:t>in the Blanket Orders Detail panel, see the slide in the Blanket Orders Configuration section of this training guide on Setting the Effective Dates and Release Cycle.</a:t>
            </a:r>
            <a:endParaRPr sz="1200">
              <a:solidFill>
                <a:schemeClr val="dk1"/>
              </a:solidFill>
            </a:endParaRPr>
          </a:p>
          <a:p>
            <a:pPr marL="228600" lvl="0" indent="0" algn="l" rtl="0">
              <a:lnSpc>
                <a:spcPct val="100000"/>
              </a:lnSpc>
              <a:spcBef>
                <a:spcPts val="0"/>
              </a:spcBef>
              <a:spcAft>
                <a:spcPts val="0"/>
              </a:spcAft>
              <a:buSzPts val="1800"/>
              <a:buNone/>
            </a:pPr>
            <a:endParaRPr sz="1200" i="1"/>
          </a:p>
          <a:p>
            <a:pPr marL="228600" lvl="0" indent="0" algn="l" rtl="0">
              <a:lnSpc>
                <a:spcPct val="100000"/>
              </a:lnSpc>
              <a:spcBef>
                <a:spcPts val="0"/>
              </a:spcBef>
              <a:spcAft>
                <a:spcPts val="0"/>
              </a:spcAft>
              <a:buSzPts val="1800"/>
              <a:buNone/>
            </a:pPr>
            <a:r>
              <a:rPr lang="en-US" sz="1200" b="1"/>
              <a:t>Order Options Panel</a:t>
            </a:r>
            <a:endParaRPr sz="1200"/>
          </a:p>
          <a:p>
            <a:pPr marL="228600" lvl="0" indent="0" algn="l" rtl="0">
              <a:lnSpc>
                <a:spcPct val="100000"/>
              </a:lnSpc>
              <a:spcBef>
                <a:spcPts val="0"/>
              </a:spcBef>
              <a:spcAft>
                <a:spcPts val="0"/>
              </a:spcAft>
              <a:buSzPts val="1800"/>
              <a:buNone/>
            </a:pPr>
            <a:r>
              <a:rPr lang="en-US" sz="1200" b="1"/>
              <a:t>Import/Export</a:t>
            </a:r>
            <a:endParaRPr sz="1200"/>
          </a:p>
          <a:p>
            <a:pPr marL="228600" lvl="0" indent="0" algn="l" rtl="0">
              <a:lnSpc>
                <a:spcPct val="100000"/>
              </a:lnSpc>
              <a:spcBef>
                <a:spcPts val="0"/>
              </a:spcBef>
              <a:spcAft>
                <a:spcPts val="0"/>
              </a:spcAft>
              <a:buSzPts val="1800"/>
              <a:buNone/>
            </a:pPr>
            <a:r>
              <a:rPr lang="en-US" sz="1200"/>
              <a:t>This field determines whether an additional frame displays, where you can enter data required for Intrastat reporting. The option is hidden when Intrastat is not selected. The frame displays at the end of order processing.</a:t>
            </a:r>
            <a:endParaRPr sz="1200"/>
          </a:p>
          <a:p>
            <a:pPr marL="228600" lvl="0" indent="0" algn="l" rtl="0">
              <a:lnSpc>
                <a:spcPct val="100000"/>
              </a:lnSpc>
              <a:spcBef>
                <a:spcPts val="0"/>
              </a:spcBef>
              <a:spcAft>
                <a:spcPts val="0"/>
              </a:spcAft>
              <a:buSzPts val="1800"/>
              <a:buNone/>
            </a:pPr>
            <a:endParaRPr sz="1200"/>
          </a:p>
          <a:p>
            <a:pPr marL="228600" lvl="0" indent="0" algn="l" rtl="0">
              <a:lnSpc>
                <a:spcPct val="100000"/>
              </a:lnSpc>
              <a:spcBef>
                <a:spcPts val="0"/>
              </a:spcBef>
              <a:spcAft>
                <a:spcPts val="0"/>
              </a:spcAft>
              <a:buSzPts val="1800"/>
              <a:buNone/>
            </a:pPr>
            <a:r>
              <a:rPr lang="en-US" sz="1200" b="1"/>
              <a:t>Consignment</a:t>
            </a:r>
            <a:endParaRPr sz="1200"/>
          </a:p>
          <a:p>
            <a:pPr marL="228600" lvl="0" indent="0" algn="l" rtl="0">
              <a:lnSpc>
                <a:spcPct val="100000"/>
              </a:lnSpc>
              <a:spcBef>
                <a:spcPts val="0"/>
              </a:spcBef>
              <a:spcAft>
                <a:spcPts val="0"/>
              </a:spcAft>
              <a:buSzPts val="1800"/>
              <a:buNone/>
            </a:pPr>
            <a:r>
              <a:rPr lang="en-US" sz="1200"/>
              <a:t>Select this option if most items on this order are received from the supplier as consigned inventory. This field has an effect only if you are using the optional Supplier Consignment Inventory module. Otherwise, it is for reference only.</a:t>
            </a:r>
            <a:endParaRPr sz="1200"/>
          </a:p>
          <a:p>
            <a:pPr marL="228600" lvl="0" indent="0" algn="l" rtl="0">
              <a:lnSpc>
                <a:spcPct val="100000"/>
              </a:lnSpc>
              <a:spcBef>
                <a:spcPts val="0"/>
              </a:spcBef>
              <a:spcAft>
                <a:spcPts val="0"/>
              </a:spcAft>
              <a:buSzPts val="1800"/>
              <a:buNone/>
            </a:pPr>
            <a:endParaRPr sz="1200"/>
          </a:p>
          <a:p>
            <a:pPr marL="228600" lvl="0" indent="0" algn="l" rtl="0">
              <a:lnSpc>
                <a:spcPct val="100000"/>
              </a:lnSpc>
              <a:spcBef>
                <a:spcPts val="0"/>
              </a:spcBef>
              <a:spcAft>
                <a:spcPts val="0"/>
              </a:spcAft>
              <a:buSzPts val="1800"/>
              <a:buNone/>
            </a:pPr>
            <a:r>
              <a:rPr lang="en-US" sz="1200" b="1"/>
              <a:t>Taxable</a:t>
            </a:r>
            <a:endParaRPr sz="1200"/>
          </a:p>
          <a:p>
            <a:pPr marL="228600" lvl="0" indent="0" algn="l" rtl="0">
              <a:lnSpc>
                <a:spcPct val="100000"/>
              </a:lnSpc>
              <a:spcBef>
                <a:spcPts val="0"/>
              </a:spcBef>
              <a:spcAft>
                <a:spcPts val="0"/>
              </a:spcAft>
              <a:buSzPts val="1800"/>
              <a:buNone/>
            </a:pPr>
            <a:r>
              <a:rPr lang="en-US" sz="1200"/>
              <a:t>Indicate whether items on the order are taxable. Items purchased for resale are normally not taxable. The taxable status on the blanket order header displays as the default for each line item, but it can be changed.</a:t>
            </a:r>
            <a:endParaRPr sz="1200"/>
          </a:p>
          <a:p>
            <a:pPr marL="228600" lvl="0" indent="0" algn="l" rtl="0">
              <a:lnSpc>
                <a:spcPct val="100000"/>
              </a:lnSpc>
              <a:spcBef>
                <a:spcPts val="0"/>
              </a:spcBef>
              <a:spcAft>
                <a:spcPts val="0"/>
              </a:spcAft>
              <a:buSzPts val="1800"/>
              <a:buNone/>
            </a:pPr>
            <a:endParaRPr sz="1200"/>
          </a:p>
          <a:p>
            <a:pPr marL="228600" lvl="0" indent="0" algn="l" rtl="0">
              <a:lnSpc>
                <a:spcPct val="100000"/>
              </a:lnSpc>
              <a:spcBef>
                <a:spcPts val="0"/>
              </a:spcBef>
              <a:spcAft>
                <a:spcPts val="0"/>
              </a:spcAft>
              <a:buSzPts val="1800"/>
              <a:buNone/>
            </a:pPr>
            <a:r>
              <a:rPr lang="en-US" sz="1200" b="1"/>
              <a:t>Print BO</a:t>
            </a:r>
            <a:endParaRPr sz="1200"/>
          </a:p>
          <a:p>
            <a:pPr marL="228600" lvl="0" indent="0" algn="l" rtl="0">
              <a:lnSpc>
                <a:spcPct val="100000"/>
              </a:lnSpc>
              <a:spcBef>
                <a:spcPts val="0"/>
              </a:spcBef>
              <a:spcAft>
                <a:spcPts val="0"/>
              </a:spcAft>
              <a:buSzPts val="1800"/>
              <a:buNone/>
            </a:pPr>
            <a:r>
              <a:rPr lang="en-US" sz="1200"/>
              <a:t>Specify whether a blanket order is selected for printing using </a:t>
            </a:r>
            <a:r>
              <a:rPr lang="en-US" sz="1200" b="1"/>
              <a:t>Blanket Order Print</a:t>
            </a:r>
            <a:r>
              <a:rPr lang="en-US" sz="1200"/>
              <a:t>.  For new orders, if the order supplier is an EDI trading partner, the default is not selected; otherwise, the default is selected. Once the blanket order is printed, the system changes the option to not selected. </a:t>
            </a:r>
            <a:endParaRPr sz="1200"/>
          </a:p>
          <a:p>
            <a:pPr marL="228600" lvl="0" indent="0" algn="l" rtl="0">
              <a:lnSpc>
                <a:spcPct val="100000"/>
              </a:lnSpc>
              <a:spcBef>
                <a:spcPts val="0"/>
              </a:spcBef>
              <a:spcAft>
                <a:spcPts val="0"/>
              </a:spcAft>
              <a:buSzPts val="1800"/>
              <a:buNone/>
            </a:pPr>
            <a:endParaRPr sz="1200"/>
          </a:p>
          <a:p>
            <a:pPr marL="228600" lvl="0" indent="0" algn="l" rtl="0">
              <a:lnSpc>
                <a:spcPct val="100000"/>
              </a:lnSpc>
              <a:spcBef>
                <a:spcPts val="0"/>
              </a:spcBef>
              <a:spcAft>
                <a:spcPts val="0"/>
              </a:spcAft>
              <a:buSzPts val="1800"/>
              <a:buNone/>
            </a:pPr>
            <a:endParaRPr sz="1200" b="1"/>
          </a:p>
          <a:p>
            <a:pPr marL="228600" lvl="0" indent="0" algn="l" rtl="0">
              <a:lnSpc>
                <a:spcPct val="100000"/>
              </a:lnSpc>
              <a:spcBef>
                <a:spcPts val="0"/>
              </a:spcBef>
              <a:spcAft>
                <a:spcPts val="0"/>
              </a:spcAft>
              <a:buSzPts val="1800"/>
              <a:buNone/>
            </a:pPr>
            <a:r>
              <a:rPr lang="en-US" sz="1200" b="1"/>
              <a:t>Release Details Panel</a:t>
            </a:r>
            <a:endParaRPr sz="1200"/>
          </a:p>
          <a:p>
            <a:pPr marL="228600" lvl="0" indent="0" algn="l" rtl="0">
              <a:lnSpc>
                <a:spcPct val="100000"/>
              </a:lnSpc>
              <a:spcBef>
                <a:spcPts val="0"/>
              </a:spcBef>
              <a:spcAft>
                <a:spcPts val="0"/>
              </a:spcAft>
              <a:buSzPts val="1800"/>
              <a:buNone/>
            </a:pPr>
            <a:r>
              <a:rPr lang="en-US" sz="1200" b="1"/>
              <a:t>Release Count</a:t>
            </a:r>
            <a:endParaRPr sz="1200"/>
          </a:p>
          <a:p>
            <a:pPr marL="228600" lvl="0" indent="0" algn="l" rtl="0">
              <a:lnSpc>
                <a:spcPct val="100000"/>
              </a:lnSpc>
              <a:spcBef>
                <a:spcPts val="0"/>
              </a:spcBef>
              <a:spcAft>
                <a:spcPts val="0"/>
              </a:spcAft>
              <a:buSzPts val="1800"/>
              <a:buNone/>
            </a:pPr>
            <a:r>
              <a:rPr lang="en-US" sz="1200"/>
              <a:t>This read-only field displays the number of releases generated for all the lines in the blanket order.</a:t>
            </a:r>
            <a:endParaRPr sz="1200"/>
          </a:p>
          <a:p>
            <a:pPr marL="228600" lvl="0" indent="0" algn="l" rtl="0">
              <a:lnSpc>
                <a:spcPct val="100000"/>
              </a:lnSpc>
              <a:spcBef>
                <a:spcPts val="0"/>
              </a:spcBef>
              <a:spcAft>
                <a:spcPts val="0"/>
              </a:spcAft>
              <a:buSzPts val="1800"/>
              <a:buNone/>
            </a:pPr>
            <a:endParaRPr sz="1200"/>
          </a:p>
          <a:p>
            <a:pPr marL="228600" lvl="0" indent="0" algn="l" rtl="0">
              <a:lnSpc>
                <a:spcPct val="100000"/>
              </a:lnSpc>
              <a:spcBef>
                <a:spcPts val="0"/>
              </a:spcBef>
              <a:spcAft>
                <a:spcPts val="0"/>
              </a:spcAft>
              <a:buSzPts val="1800"/>
              <a:buNone/>
            </a:pPr>
            <a:r>
              <a:rPr lang="en-US" sz="1200" b="1"/>
              <a:t>EDI PO</a:t>
            </a:r>
            <a:endParaRPr sz="1200"/>
          </a:p>
          <a:p>
            <a:pPr marL="228600" lvl="0" indent="0" algn="l" rtl="0">
              <a:lnSpc>
                <a:spcPct val="100000"/>
              </a:lnSpc>
              <a:spcBef>
                <a:spcPts val="0"/>
              </a:spcBef>
              <a:spcAft>
                <a:spcPts val="0"/>
              </a:spcAft>
              <a:buSzPts val="1800"/>
              <a:buNone/>
            </a:pPr>
            <a:r>
              <a:rPr lang="en-US" sz="1200"/>
              <a:t>Select this option so that this order will be selected for transmission to your supplier in electronic data interchange (EDI) format using Purchase Order Export (). When you do not export purchase orders using EDI eCommerce, do not select this option. If the order supplier is defined in Trading Partner Parameter Maintenance (), the selection of this defaults from the corresponding Send EDI PO field. Otherwise, the default is not selected.</a:t>
            </a:r>
            <a:endParaRPr sz="1200"/>
          </a:p>
          <a:p>
            <a:pPr marL="228600" lvl="0" indent="0" algn="l" rtl="0">
              <a:lnSpc>
                <a:spcPct val="100000"/>
              </a:lnSpc>
              <a:spcBef>
                <a:spcPts val="0"/>
              </a:spcBef>
              <a:spcAft>
                <a:spcPts val="0"/>
              </a:spcAft>
              <a:buSzPts val="1800"/>
              <a:buNone/>
            </a:pPr>
            <a:endParaRPr sz="1200"/>
          </a:p>
          <a:p>
            <a:pPr marL="228600" lvl="0" indent="0" algn="l" rtl="0">
              <a:lnSpc>
                <a:spcPct val="100000"/>
              </a:lnSpc>
              <a:spcBef>
                <a:spcPts val="0"/>
              </a:spcBef>
              <a:spcAft>
                <a:spcPts val="0"/>
              </a:spcAft>
              <a:buSzPts val="1800"/>
              <a:buNone/>
            </a:pPr>
            <a:r>
              <a:rPr lang="en-US" sz="1200" b="1"/>
              <a:t>Release Order Sequence</a:t>
            </a:r>
            <a:endParaRPr sz="1200"/>
          </a:p>
          <a:p>
            <a:pPr marL="228600" lvl="0" indent="0" algn="l" rtl="0">
              <a:lnSpc>
                <a:spcPct val="100000"/>
              </a:lnSpc>
              <a:spcBef>
                <a:spcPts val="0"/>
              </a:spcBef>
              <a:spcAft>
                <a:spcPts val="0"/>
              </a:spcAft>
              <a:buSzPts val="1800"/>
              <a:buNone/>
            </a:pPr>
            <a:r>
              <a:rPr lang="en-US" sz="1200">
                <a:solidFill>
                  <a:schemeClr val="dk1"/>
                </a:solidFill>
              </a:rPr>
              <a:t>See the slide in the Blanket Order Configuration section of this training guide on Assigning a Specific Order Numbering for Blanket Order and Blanket Releases.</a:t>
            </a:r>
            <a:endParaRPr sz="1200">
              <a:solidFill>
                <a:schemeClr val="dk1"/>
              </a:solidFill>
            </a:endParaRPr>
          </a:p>
          <a:p>
            <a:pPr marL="228600" lvl="0" indent="0" algn="l" rtl="0">
              <a:lnSpc>
                <a:spcPct val="100000"/>
              </a:lnSpc>
              <a:spcBef>
                <a:spcPts val="0"/>
              </a:spcBef>
              <a:spcAft>
                <a:spcPts val="0"/>
              </a:spcAft>
              <a:buSzPts val="1800"/>
              <a:buNone/>
            </a:pPr>
            <a:endParaRPr sz="1200"/>
          </a:p>
          <a:p>
            <a:pPr marL="228600" lvl="0" indent="0" algn="l" rtl="0">
              <a:lnSpc>
                <a:spcPct val="100000"/>
              </a:lnSpc>
              <a:spcBef>
                <a:spcPts val="0"/>
              </a:spcBef>
              <a:spcAft>
                <a:spcPts val="0"/>
              </a:spcAft>
              <a:buSzPts val="1800"/>
              <a:buNone/>
            </a:pPr>
            <a:r>
              <a:rPr lang="en-US" sz="1200" b="1"/>
              <a:t>Last Released Order</a:t>
            </a:r>
            <a:endParaRPr sz="1200"/>
          </a:p>
          <a:p>
            <a:pPr marL="228600" lvl="0" indent="0" algn="l" rtl="0">
              <a:lnSpc>
                <a:spcPct val="100000"/>
              </a:lnSpc>
              <a:spcBef>
                <a:spcPts val="0"/>
              </a:spcBef>
              <a:spcAft>
                <a:spcPts val="0"/>
              </a:spcAft>
              <a:buSzPts val="1800"/>
              <a:buNone/>
            </a:pPr>
            <a:r>
              <a:rPr lang="en-US" sz="1200"/>
              <a:t>This read-only field displays the last released purchase order number associated with a Blanket Order.</a:t>
            </a:r>
            <a:br>
              <a:rPr lang="en-US" sz="1200"/>
            </a:br>
            <a:endParaRPr sz="1200"/>
          </a:p>
          <a:p>
            <a:pPr marL="228600" lvl="0" indent="0" algn="l" rtl="0">
              <a:lnSpc>
                <a:spcPct val="100000"/>
              </a:lnSpc>
              <a:spcBef>
                <a:spcPts val="0"/>
              </a:spcBef>
              <a:spcAft>
                <a:spcPts val="0"/>
              </a:spcAft>
              <a:buSzPts val="1800"/>
              <a:buNone/>
            </a:pPr>
            <a:endParaRPr sz="1200" i="1"/>
          </a:p>
          <a:p>
            <a:pPr marL="228600" lvl="0" indent="0" algn="l" rtl="0">
              <a:lnSpc>
                <a:spcPct val="100000"/>
              </a:lnSpc>
              <a:spcBef>
                <a:spcPts val="0"/>
              </a:spcBef>
              <a:spcAft>
                <a:spcPts val="0"/>
              </a:spcAft>
              <a:buSzPts val="1800"/>
              <a:buNone/>
            </a:pPr>
            <a:endParaRPr sz="1200"/>
          </a:p>
          <a:p>
            <a:pPr marL="228600" lvl="0" indent="0" algn="l" rtl="0">
              <a:lnSpc>
                <a:spcPct val="100000"/>
              </a:lnSpc>
              <a:spcBef>
                <a:spcPts val="0"/>
              </a:spcBef>
              <a:spcAft>
                <a:spcPts val="0"/>
              </a:spcAft>
              <a:buSzPts val="1800"/>
              <a:buNone/>
            </a:pPr>
            <a:r>
              <a:rPr lang="en-US" sz="1200"/>
              <a:t/>
            </a:r>
            <a:br>
              <a:rPr lang="en-US" sz="1200"/>
            </a:br>
            <a:endParaRPr sz="1200"/>
          </a:p>
        </p:txBody>
      </p:sp>
      <p:sp>
        <p:nvSpPr>
          <p:cNvPr id="934" name="Google Shape;934;p89: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83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2"/>
        <p:cNvGrpSpPr/>
        <p:nvPr/>
      </p:nvGrpSpPr>
      <p:grpSpPr>
        <a:xfrm>
          <a:off x="0" y="0"/>
          <a:ext cx="0" cy="0"/>
          <a:chOff x="0" y="0"/>
          <a:chExt cx="0" cy="0"/>
        </a:xfrm>
      </p:grpSpPr>
      <p:sp>
        <p:nvSpPr>
          <p:cNvPr id="943" name="Google Shape;943;p9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44" name="Google Shape;944;p9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To add a line to the Order Lines grid, click New.  </a:t>
            </a:r>
            <a:endParaRPr sz="1200"/>
          </a:p>
          <a:p>
            <a:pPr marL="0" lvl="0" indent="0" algn="l" rtl="0">
              <a:lnSpc>
                <a:spcPct val="100000"/>
              </a:lnSpc>
              <a:spcBef>
                <a:spcPts val="0"/>
              </a:spcBef>
              <a:spcAft>
                <a:spcPts val="0"/>
              </a:spcAft>
              <a:buSzPts val="1800"/>
              <a:buNone/>
            </a:pPr>
            <a:r>
              <a:rPr lang="en-US" sz="1200"/>
              <a:t>After you update fields in the grid, click Done or Add a New Line.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Order Line Grid Fields</a:t>
            </a:r>
            <a:endParaRPr sz="1200"/>
          </a:p>
          <a:p>
            <a:pPr marL="0" lvl="0" indent="0" algn="l" rtl="0">
              <a:lnSpc>
                <a:spcPct val="100000"/>
              </a:lnSpc>
              <a:spcBef>
                <a:spcPts val="0"/>
              </a:spcBef>
              <a:spcAft>
                <a:spcPts val="0"/>
              </a:spcAft>
              <a:buSzPts val="1800"/>
              <a:buNone/>
            </a:pPr>
            <a:r>
              <a:rPr lang="en-US" sz="1200"/>
              <a:t>The following fields are important or editable in the Order Lines grid:</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Status</a:t>
            </a:r>
            <a:endParaRPr sz="1200"/>
          </a:p>
          <a:p>
            <a:pPr marL="0" lvl="0" indent="0" algn="l" rtl="0">
              <a:lnSpc>
                <a:spcPct val="100000"/>
              </a:lnSpc>
              <a:spcBef>
                <a:spcPts val="0"/>
              </a:spcBef>
              <a:spcAft>
                <a:spcPts val="0"/>
              </a:spcAft>
              <a:buSzPts val="1800"/>
              <a:buNone/>
            </a:pPr>
            <a:r>
              <a:rPr lang="en-US" sz="1200"/>
              <a:t>This field displays a circle that indicates the order line status as open, closed, or canceled.</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Line</a:t>
            </a:r>
            <a:endParaRPr sz="1200"/>
          </a:p>
          <a:p>
            <a:pPr marL="0" lvl="0" indent="0" algn="l" rtl="0">
              <a:lnSpc>
                <a:spcPct val="100000"/>
              </a:lnSpc>
              <a:spcBef>
                <a:spcPts val="0"/>
              </a:spcBef>
              <a:spcAft>
                <a:spcPts val="0"/>
              </a:spcAft>
              <a:buSzPts val="1800"/>
              <a:buNone/>
            </a:pPr>
            <a:r>
              <a:rPr lang="en-US" sz="1200"/>
              <a:t>Specify the order line number.</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Site</a:t>
            </a:r>
            <a:endParaRPr sz="1200"/>
          </a:p>
          <a:p>
            <a:pPr marL="0" lvl="0" indent="0" algn="l" rtl="0">
              <a:lnSpc>
                <a:spcPct val="100000"/>
              </a:lnSpc>
              <a:spcBef>
                <a:spcPts val="0"/>
              </a:spcBef>
              <a:spcAft>
                <a:spcPts val="0"/>
              </a:spcAft>
              <a:buSzPts val="1800"/>
              <a:buNone/>
            </a:pPr>
            <a:r>
              <a:rPr lang="en-US" sz="1200"/>
              <a:t>Specify the site.</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Items</a:t>
            </a:r>
            <a:endParaRPr sz="1200"/>
          </a:p>
          <a:p>
            <a:pPr marL="0" lvl="0" indent="0" algn="l" rtl="0">
              <a:lnSpc>
                <a:spcPct val="100000"/>
              </a:lnSpc>
              <a:spcBef>
                <a:spcPts val="0"/>
              </a:spcBef>
              <a:spcAft>
                <a:spcPts val="0"/>
              </a:spcAft>
              <a:buSzPts val="1800"/>
              <a:buNone/>
            </a:pPr>
            <a:r>
              <a:rPr lang="en-US" sz="1200"/>
              <a:t>Specify the items for the line or use the lookup to select another item.</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Item Description</a:t>
            </a:r>
            <a:endParaRPr sz="1200"/>
          </a:p>
          <a:p>
            <a:pPr marL="0" lvl="0" indent="0" algn="l" rtl="0">
              <a:lnSpc>
                <a:spcPct val="100000"/>
              </a:lnSpc>
              <a:spcBef>
                <a:spcPts val="0"/>
              </a:spcBef>
              <a:spcAft>
                <a:spcPts val="0"/>
              </a:spcAft>
              <a:buSzPts val="1800"/>
              <a:buNone/>
            </a:pPr>
            <a:r>
              <a:rPr lang="en-US" sz="1200"/>
              <a:t>Specify the item description.</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Supplier Item</a:t>
            </a:r>
            <a:endParaRPr sz="1200"/>
          </a:p>
          <a:p>
            <a:pPr marL="0" lvl="0" indent="0" algn="l" rtl="0">
              <a:lnSpc>
                <a:spcPct val="100000"/>
              </a:lnSpc>
              <a:spcBef>
                <a:spcPts val="0"/>
              </a:spcBef>
              <a:spcAft>
                <a:spcPts val="0"/>
              </a:spcAft>
              <a:buSzPts val="1800"/>
              <a:buNone/>
            </a:pPr>
            <a:r>
              <a:rPr lang="en-US" sz="1200"/>
              <a:t>Defaults or Specify the supplier item based on Item , Supplier &amp; Currency</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Qty Ordered</a:t>
            </a:r>
            <a:endParaRPr sz="1200"/>
          </a:p>
          <a:p>
            <a:pPr marL="0" lvl="0" indent="0" algn="l" rtl="0">
              <a:lnSpc>
                <a:spcPct val="100000"/>
              </a:lnSpc>
              <a:spcBef>
                <a:spcPts val="0"/>
              </a:spcBef>
              <a:spcAft>
                <a:spcPts val="0"/>
              </a:spcAft>
              <a:buSzPts val="1800"/>
              <a:buNone/>
            </a:pPr>
            <a:r>
              <a:rPr lang="en-US" sz="1200"/>
              <a:t>Specify the quantity ordered.</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UM</a:t>
            </a:r>
            <a:endParaRPr sz="1200"/>
          </a:p>
          <a:p>
            <a:pPr marL="0" lvl="0" indent="0" algn="l" rtl="0">
              <a:lnSpc>
                <a:spcPct val="100000"/>
              </a:lnSpc>
              <a:spcBef>
                <a:spcPts val="0"/>
              </a:spcBef>
              <a:spcAft>
                <a:spcPts val="0"/>
              </a:spcAft>
              <a:buSzPts val="1800"/>
              <a:buNone/>
            </a:pPr>
            <a:r>
              <a:rPr lang="en-US" sz="1200"/>
              <a:t>Specify the UM or use the lookup to find </a:t>
            </a:r>
            <a:r>
              <a:rPr lang="en-US" sz="1200" b="1"/>
              <a:t>Generalized Codes</a:t>
            </a:r>
            <a:r>
              <a:rPr lang="en-US" sz="1200"/>
              <a:t>-supported UMs.</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Due Date</a:t>
            </a:r>
            <a:endParaRPr sz="1200"/>
          </a:p>
          <a:p>
            <a:pPr marL="0" lvl="0" indent="0" algn="l" rtl="0">
              <a:lnSpc>
                <a:spcPct val="100000"/>
              </a:lnSpc>
              <a:spcBef>
                <a:spcPts val="0"/>
              </a:spcBef>
              <a:spcAft>
                <a:spcPts val="0"/>
              </a:spcAft>
              <a:buSzPts val="1800"/>
              <a:buNone/>
            </a:pPr>
            <a:r>
              <a:rPr lang="en-US" sz="1200"/>
              <a:t>Specify the pricing due date.</a:t>
            </a:r>
            <a:endParaRPr sz="1200"/>
          </a:p>
          <a:p>
            <a:pPr marL="0" lvl="0" indent="0" algn="l" rtl="0">
              <a:lnSpc>
                <a:spcPct val="100000"/>
              </a:lnSpc>
              <a:spcBef>
                <a:spcPts val="0"/>
              </a:spcBef>
              <a:spcAft>
                <a:spcPts val="0"/>
              </a:spcAft>
              <a:buSzPts val="1800"/>
              <a:buNone/>
            </a:pPr>
            <a:r>
              <a:rPr lang="en-US" sz="1200"/>
              <a:t>When specified, the date is used by the line unit price/discount calculation logic when you select the Price by PO Line Due Date option in </a:t>
            </a:r>
            <a:r>
              <a:rPr lang="en-US" sz="1200" b="1"/>
              <a:t>Purchasing Control</a:t>
            </a:r>
            <a:r>
              <a:rPr lang="en-US" sz="1200"/>
              <a:t>.</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Note: </a:t>
            </a:r>
            <a:r>
              <a:rPr lang="en-US" sz="1200"/>
              <a:t>When the date is blank, the system uses the entry date for unit price/discount calculations. QAD recommends that you review the resulting calculations to ensure correct data. In this case, the system stores the entry date in the Due Date field.</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Unit Price</a:t>
            </a:r>
            <a:endParaRPr sz="1200"/>
          </a:p>
          <a:p>
            <a:pPr marL="0" lvl="0" indent="0" algn="l" rtl="0">
              <a:lnSpc>
                <a:spcPct val="100000"/>
              </a:lnSpc>
              <a:spcBef>
                <a:spcPts val="0"/>
              </a:spcBef>
              <a:spcAft>
                <a:spcPts val="0"/>
              </a:spcAft>
              <a:buSzPts val="1800"/>
              <a:buNone/>
            </a:pPr>
            <a:r>
              <a:rPr lang="en-US" sz="1200"/>
              <a:t>Specify the unit price.</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Discount %</a:t>
            </a:r>
            <a:endParaRPr sz="1200"/>
          </a:p>
          <a:p>
            <a:pPr marL="0" lvl="0" indent="0" algn="l" rtl="0">
              <a:lnSpc>
                <a:spcPct val="100000"/>
              </a:lnSpc>
              <a:spcBef>
                <a:spcPts val="0"/>
              </a:spcBef>
              <a:spcAft>
                <a:spcPts val="0"/>
              </a:spcAft>
              <a:buSzPts val="1800"/>
              <a:buNone/>
            </a:pPr>
            <a:r>
              <a:rPr lang="en-US" sz="1200"/>
              <a:t>Specify the discount percentage.</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Quantity To Release</a:t>
            </a:r>
            <a:endParaRPr sz="1200" b="1"/>
          </a:p>
          <a:p>
            <a:pPr marL="0" lvl="0" indent="0" algn="l" rtl="0">
              <a:lnSpc>
                <a:spcPct val="100000"/>
              </a:lnSpc>
              <a:spcBef>
                <a:spcPts val="0"/>
              </a:spcBef>
              <a:spcAft>
                <a:spcPts val="0"/>
              </a:spcAft>
              <a:buSzPts val="1800"/>
              <a:buNone/>
            </a:pPr>
            <a:r>
              <a:rPr lang="en-US" sz="1200">
                <a:solidFill>
                  <a:schemeClr val="dk1"/>
                </a:solidFill>
              </a:rPr>
              <a:t>This provides the default quantity to release for the Release to Purchase Order Action and can be changed during generation of releases.</a:t>
            </a:r>
            <a:endParaRPr sz="1200">
              <a:solidFill>
                <a:schemeClr val="dk1"/>
              </a:solidFill>
            </a:endParaRPr>
          </a:p>
          <a:p>
            <a:pPr marL="0" lvl="0" indent="0" algn="l" rtl="0">
              <a:lnSpc>
                <a:spcPct val="100000"/>
              </a:lnSpc>
              <a:spcBef>
                <a:spcPts val="0"/>
              </a:spcBef>
              <a:spcAft>
                <a:spcPts val="0"/>
              </a:spcAft>
              <a:buSzPts val="1800"/>
              <a:buNone/>
            </a:pPr>
            <a:endParaRPr sz="1200">
              <a:solidFill>
                <a:srgbClr val="FF0000"/>
              </a:solidFill>
            </a:endParaRPr>
          </a:p>
          <a:p>
            <a:pPr marL="0" lvl="0" indent="0" algn="l" rtl="0">
              <a:lnSpc>
                <a:spcPct val="100000"/>
              </a:lnSpc>
              <a:spcBef>
                <a:spcPts val="0"/>
              </a:spcBef>
              <a:spcAft>
                <a:spcPts val="0"/>
              </a:spcAft>
              <a:buSzPts val="1800"/>
              <a:buNone/>
            </a:pPr>
            <a:r>
              <a:rPr lang="en-US" sz="1200" b="1"/>
              <a:t>Released Qty</a:t>
            </a:r>
            <a:endParaRPr sz="1200"/>
          </a:p>
          <a:p>
            <a:pPr marL="0" lvl="0" indent="0" algn="l" rtl="0">
              <a:lnSpc>
                <a:spcPct val="100000"/>
              </a:lnSpc>
              <a:spcBef>
                <a:spcPts val="0"/>
              </a:spcBef>
              <a:spcAft>
                <a:spcPts val="0"/>
              </a:spcAft>
              <a:buSzPts val="1800"/>
              <a:buNone/>
            </a:pPr>
            <a:r>
              <a:rPr lang="en-US" sz="1200"/>
              <a:t>This read-only field displays the cumulative quantity released from all discrete POs for this blanket order line.</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Released Count</a:t>
            </a:r>
            <a:endParaRPr sz="1200"/>
          </a:p>
          <a:p>
            <a:pPr marL="0" lvl="0" indent="0" algn="l" rtl="0">
              <a:lnSpc>
                <a:spcPct val="100000"/>
              </a:lnSpc>
              <a:spcBef>
                <a:spcPts val="0"/>
              </a:spcBef>
              <a:spcAft>
                <a:spcPts val="0"/>
              </a:spcAft>
              <a:buSzPts val="1800"/>
              <a:buNone/>
            </a:pPr>
            <a:r>
              <a:rPr lang="en-US" sz="1200"/>
              <a:t>This read-only field displays the total count of the discrete POs released for this blanket order line.</a:t>
            </a:r>
            <a:endParaRPr sz="1200"/>
          </a:p>
          <a:p>
            <a:pPr marL="0" lvl="0" indent="0" algn="l" rtl="0">
              <a:lnSpc>
                <a:spcPct val="100000"/>
              </a:lnSpc>
              <a:spcBef>
                <a:spcPts val="0"/>
              </a:spcBef>
              <a:spcAft>
                <a:spcPts val="0"/>
              </a:spcAft>
              <a:buSzPts val="1800"/>
              <a:buNone/>
            </a:pPr>
            <a:endParaRPr sz="1200" b="1"/>
          </a:p>
          <a:p>
            <a:pPr marL="0" lvl="0" indent="0" algn="l" rtl="0">
              <a:lnSpc>
                <a:spcPct val="100000"/>
              </a:lnSpc>
              <a:spcBef>
                <a:spcPts val="0"/>
              </a:spcBef>
              <a:spcAft>
                <a:spcPts val="0"/>
              </a:spcAft>
              <a:buSzPts val="1800"/>
              <a:buNone/>
            </a:pPr>
            <a:r>
              <a:rPr lang="en-US" sz="1200" b="1"/>
              <a:t>Receive Type </a:t>
            </a:r>
            <a:endParaRPr sz="1200" b="1"/>
          </a:p>
          <a:p>
            <a:pPr marL="0" lvl="0" indent="0" algn="l" rtl="0">
              <a:lnSpc>
                <a:spcPct val="115000"/>
              </a:lnSpc>
              <a:spcBef>
                <a:spcPts val="600"/>
              </a:spcBef>
              <a:spcAft>
                <a:spcPts val="0"/>
              </a:spcAft>
              <a:buClr>
                <a:schemeClr val="dk1"/>
              </a:buClr>
              <a:buSzPts val="1100"/>
              <a:buFont typeface="Arial"/>
              <a:buNone/>
            </a:pPr>
            <a:r>
              <a:rPr lang="en-US" sz="1200">
                <a:solidFill>
                  <a:schemeClr val="dk1"/>
                </a:solidFill>
              </a:rPr>
              <a:t>Indicate how the item requested is received (against release purchase order). This option cannot be blank. Choose from:</a:t>
            </a:r>
            <a:endParaRPr sz="1200">
              <a:solidFill>
                <a:schemeClr val="dk1"/>
              </a:solidFill>
            </a:endParaRPr>
          </a:p>
          <a:p>
            <a:pPr marL="457200" lvl="0" indent="-304800" algn="l" rtl="0">
              <a:lnSpc>
                <a:spcPct val="115000"/>
              </a:lnSpc>
              <a:spcBef>
                <a:spcPts val="600"/>
              </a:spcBef>
              <a:spcAft>
                <a:spcPts val="0"/>
              </a:spcAft>
              <a:buClr>
                <a:schemeClr val="dk1"/>
              </a:buClr>
              <a:buSzPts val="1200"/>
              <a:buChar char="●"/>
            </a:pPr>
            <a:r>
              <a:rPr lang="en-US" sz="1200">
                <a:solidFill>
                  <a:schemeClr val="dk1"/>
                </a:solidFill>
              </a:rPr>
              <a:t>Inventory: Indicates that the item is an inventory item in </a:t>
            </a:r>
            <a:r>
              <a:rPr lang="en-US" sz="1200" b="1">
                <a:solidFill>
                  <a:schemeClr val="dk1"/>
                </a:solidFill>
              </a:rPr>
              <a:t>Items</a:t>
            </a:r>
            <a:r>
              <a:rPr lang="en-US" sz="1200">
                <a:solidFill>
                  <a:schemeClr val="dk1"/>
                </a:solidFill>
              </a:rPr>
              <a:t>. When Receipt Type is Inventory and you enter a blanket order line for an item defined in </a:t>
            </a:r>
            <a:r>
              <a:rPr lang="en-US" sz="1200" b="1">
                <a:solidFill>
                  <a:schemeClr val="dk1"/>
                </a:solidFill>
              </a:rPr>
              <a:t>Items</a:t>
            </a:r>
            <a:r>
              <a:rPr lang="en-US" sz="1200">
                <a:solidFill>
                  <a:schemeClr val="dk1"/>
                </a:solidFill>
              </a:rPr>
              <a:t>, the system defaults the Inventory Account from either</a:t>
            </a:r>
            <a:r>
              <a:rPr lang="en-US" sz="1200" b="1">
                <a:solidFill>
                  <a:schemeClr val="dk1"/>
                </a:solidFill>
              </a:rPr>
              <a:t> Inventory Accounts</a:t>
            </a:r>
            <a:r>
              <a:rPr lang="en-US" sz="1200">
                <a:solidFill>
                  <a:schemeClr val="dk1"/>
                </a:solidFill>
              </a:rPr>
              <a:t> or </a:t>
            </a:r>
            <a:r>
              <a:rPr lang="en-US" sz="1200" b="1">
                <a:solidFill>
                  <a:schemeClr val="dk1"/>
                </a:solidFill>
              </a:rPr>
              <a:t>Product Lines.</a:t>
            </a:r>
            <a:endParaRPr sz="1200" b="1">
              <a:solidFill>
                <a:schemeClr val="dk1"/>
              </a:solidFill>
            </a:endParaRPr>
          </a:p>
          <a:p>
            <a:pPr marL="457200" lvl="0" indent="-304800" algn="l" rtl="0">
              <a:lnSpc>
                <a:spcPct val="115000"/>
              </a:lnSpc>
              <a:spcBef>
                <a:spcPts val="0"/>
              </a:spcBef>
              <a:spcAft>
                <a:spcPts val="0"/>
              </a:spcAft>
              <a:buClr>
                <a:schemeClr val="dk1"/>
              </a:buClr>
              <a:buSzPts val="1200"/>
              <a:buChar char="●"/>
            </a:pPr>
            <a:r>
              <a:rPr lang="en-US" sz="1200">
                <a:solidFill>
                  <a:schemeClr val="dk1"/>
                </a:solidFill>
              </a:rPr>
              <a:t>Memo: Indicates that the item will not be received into inventory and the cost of the item is charged directly to the Purchase Account specified. When Receipt Type is Memo and you enter a blanket order line for an item defined in </a:t>
            </a:r>
            <a:r>
              <a:rPr lang="en-US" sz="1200" b="1">
                <a:solidFill>
                  <a:schemeClr val="dk1"/>
                </a:solidFill>
              </a:rPr>
              <a:t>Items</a:t>
            </a:r>
            <a:r>
              <a:rPr lang="en-US" sz="1200">
                <a:solidFill>
                  <a:schemeClr val="dk1"/>
                </a:solidFill>
              </a:rPr>
              <a:t>, the system defaults the Purchase Account either from </a:t>
            </a:r>
            <a:r>
              <a:rPr lang="en-US" sz="1200" b="1">
                <a:solidFill>
                  <a:schemeClr val="dk1"/>
                </a:solidFill>
              </a:rPr>
              <a:t>Purchases Account </a:t>
            </a:r>
            <a:r>
              <a:rPr lang="en-US" sz="1200">
                <a:solidFill>
                  <a:schemeClr val="dk1"/>
                </a:solidFill>
              </a:rPr>
              <a:t>or </a:t>
            </a:r>
            <a:r>
              <a:rPr lang="en-US" sz="1200" b="1">
                <a:solidFill>
                  <a:schemeClr val="dk1"/>
                </a:solidFill>
              </a:rPr>
              <a:t>Product Lines</a:t>
            </a:r>
            <a:r>
              <a:rPr lang="en-US" sz="1200">
                <a:solidFill>
                  <a:schemeClr val="dk1"/>
                </a:solidFill>
              </a:rPr>
              <a:t>.</a:t>
            </a:r>
            <a:endParaRPr sz="1200">
              <a:solidFill>
                <a:schemeClr val="dk1"/>
              </a:solidFill>
            </a:endParaRPr>
          </a:p>
          <a:p>
            <a:pPr marL="457200" lvl="0" indent="-304800" algn="l" rtl="0">
              <a:lnSpc>
                <a:spcPct val="115000"/>
              </a:lnSpc>
              <a:spcBef>
                <a:spcPts val="0"/>
              </a:spcBef>
              <a:spcAft>
                <a:spcPts val="0"/>
              </a:spcAft>
              <a:buClr>
                <a:schemeClr val="dk1"/>
              </a:buClr>
              <a:buSzPts val="1200"/>
              <a:buChar char="●"/>
            </a:pPr>
            <a:r>
              <a:rPr lang="en-US" sz="1200">
                <a:solidFill>
                  <a:schemeClr val="dk1"/>
                </a:solidFill>
              </a:rPr>
              <a:t>Subcontract: Indicates that the item is for a subcontract operation. A work order number, ID, and operation are specified on the order and on the receipt. When Receive Type is Subcontract the Purchase Account defaults the Cost of Production account from either Work Orders (if found) or </a:t>
            </a:r>
            <a:r>
              <a:rPr lang="en-US" sz="1200" b="1">
                <a:solidFill>
                  <a:schemeClr val="dk1"/>
                </a:solidFill>
              </a:rPr>
              <a:t>Product Lines</a:t>
            </a:r>
            <a:r>
              <a:rPr lang="en-US" sz="1200">
                <a:solidFill>
                  <a:schemeClr val="dk1"/>
                </a:solidFill>
              </a:rPr>
              <a:t>.</a:t>
            </a:r>
            <a:endParaRPr sz="1200">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US" sz="1200">
                <a:solidFill>
                  <a:schemeClr val="dk1"/>
                </a:solidFill>
              </a:rPr>
              <a:t> The Receive Type is initialized as follows for the options:</a:t>
            </a:r>
            <a:endParaRPr sz="1200">
              <a:solidFill>
                <a:schemeClr val="dk1"/>
              </a:solidFill>
            </a:endParaRPr>
          </a:p>
          <a:p>
            <a:pPr marL="457200" lvl="0" indent="-304800" algn="l" rtl="0">
              <a:lnSpc>
                <a:spcPct val="115000"/>
              </a:lnSpc>
              <a:spcBef>
                <a:spcPts val="600"/>
              </a:spcBef>
              <a:spcAft>
                <a:spcPts val="0"/>
              </a:spcAft>
              <a:buClr>
                <a:schemeClr val="dk1"/>
              </a:buClr>
              <a:buSzPts val="1200"/>
              <a:buChar char="●"/>
            </a:pPr>
            <a:r>
              <a:rPr lang="en-US" sz="1200">
                <a:solidFill>
                  <a:schemeClr val="dk1"/>
                </a:solidFill>
              </a:rPr>
              <a:t>Inventory: When entering an item defined in </a:t>
            </a:r>
            <a:r>
              <a:rPr lang="en-US" sz="1200" b="1">
                <a:solidFill>
                  <a:schemeClr val="dk1"/>
                </a:solidFill>
              </a:rPr>
              <a:t>Items</a:t>
            </a:r>
            <a:r>
              <a:rPr lang="en-US" sz="1200">
                <a:solidFill>
                  <a:schemeClr val="dk1"/>
                </a:solidFill>
              </a:rPr>
              <a:t> with a blank for the Memo Order Type</a:t>
            </a:r>
            <a:endParaRPr sz="1200">
              <a:solidFill>
                <a:schemeClr val="dk1"/>
              </a:solidFill>
            </a:endParaRPr>
          </a:p>
          <a:p>
            <a:pPr marL="457200" lvl="0" indent="-304800" algn="l" rtl="0">
              <a:lnSpc>
                <a:spcPct val="115000"/>
              </a:lnSpc>
              <a:spcBef>
                <a:spcPts val="0"/>
              </a:spcBef>
              <a:spcAft>
                <a:spcPts val="0"/>
              </a:spcAft>
              <a:buClr>
                <a:schemeClr val="dk1"/>
              </a:buClr>
              <a:buSzPts val="1200"/>
              <a:buChar char="●"/>
            </a:pPr>
            <a:r>
              <a:rPr lang="en-US" sz="1200">
                <a:solidFill>
                  <a:schemeClr val="dk1"/>
                </a:solidFill>
              </a:rPr>
              <a:t>Memo: When entering an item defined in </a:t>
            </a:r>
            <a:r>
              <a:rPr lang="en-US" sz="1200" b="1">
                <a:solidFill>
                  <a:schemeClr val="dk1"/>
                </a:solidFill>
              </a:rPr>
              <a:t>Items</a:t>
            </a:r>
            <a:r>
              <a:rPr lang="en-US" sz="1200">
                <a:solidFill>
                  <a:schemeClr val="dk1"/>
                </a:solidFill>
              </a:rPr>
              <a:t> with a non-blank Memo Order Type or when entering an ad hoc item</a:t>
            </a:r>
            <a:endParaRPr sz="1200">
              <a:solidFill>
                <a:schemeClr val="dk1"/>
              </a:solidFill>
            </a:endParaRPr>
          </a:p>
          <a:p>
            <a:pPr marL="457200" lvl="0" indent="-304800" algn="l" rtl="0">
              <a:lnSpc>
                <a:spcPct val="115000"/>
              </a:lnSpc>
              <a:spcBef>
                <a:spcPts val="0"/>
              </a:spcBef>
              <a:spcAft>
                <a:spcPts val="0"/>
              </a:spcAft>
              <a:buClr>
                <a:schemeClr val="dk1"/>
              </a:buClr>
              <a:buSzPts val="1200"/>
              <a:buChar char="●"/>
            </a:pPr>
            <a:r>
              <a:rPr lang="en-US" sz="1200">
                <a:solidFill>
                  <a:schemeClr val="dk1"/>
                </a:solidFill>
              </a:rPr>
              <a:t>Subcontract: When entering subcontract details in the Subcontract panel.</a:t>
            </a:r>
            <a:endParaRPr sz="1200">
              <a:solidFill>
                <a:schemeClr val="dk1"/>
              </a:solidFill>
            </a:endParaRPr>
          </a:p>
          <a:p>
            <a:pPr marL="0" lvl="0" indent="0" algn="l" rtl="0">
              <a:lnSpc>
                <a:spcPct val="100000"/>
              </a:lnSpc>
              <a:spcBef>
                <a:spcPts val="600"/>
              </a:spcBef>
              <a:spcAft>
                <a:spcPts val="0"/>
              </a:spcAft>
              <a:buSzPts val="1400"/>
              <a:buNone/>
            </a:pPr>
            <a:endParaRPr sz="1200">
              <a:solidFill>
                <a:schemeClr val="dk1"/>
              </a:solidFill>
            </a:endParaRPr>
          </a:p>
        </p:txBody>
      </p:sp>
      <p:sp>
        <p:nvSpPr>
          <p:cNvPr id="945" name="Google Shape;945;p90: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84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4"/>
        <p:cNvGrpSpPr/>
        <p:nvPr/>
      </p:nvGrpSpPr>
      <p:grpSpPr>
        <a:xfrm>
          <a:off x="0" y="0"/>
          <a:ext cx="0" cy="0"/>
          <a:chOff x="0" y="0"/>
          <a:chExt cx="0" cy="0"/>
        </a:xfrm>
      </p:grpSpPr>
      <p:sp>
        <p:nvSpPr>
          <p:cNvPr id="955" name="Google Shape;955;p9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56" name="Google Shape;956;p9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Once you add the line by clicking Done, you can optionally update some options in the Line Details form.</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Refer to the Web UI online help for indication of editable options and a description of all options.</a:t>
            </a:r>
            <a:endParaRPr sz="1200"/>
          </a:p>
          <a:p>
            <a:pPr marL="0" lvl="0" indent="0" algn="l" rtl="0">
              <a:lnSpc>
                <a:spcPct val="100000"/>
              </a:lnSpc>
              <a:spcBef>
                <a:spcPts val="0"/>
              </a:spcBef>
              <a:spcAft>
                <a:spcPts val="0"/>
              </a:spcAft>
              <a:buSzPts val="1800"/>
              <a:buNone/>
            </a:pPr>
            <a:endParaRPr sz="1200"/>
          </a:p>
          <a:p>
            <a:pPr marL="0" marR="0" lvl="0" indent="0" algn="l" rtl="0">
              <a:lnSpc>
                <a:spcPct val="100000"/>
              </a:lnSpc>
              <a:spcBef>
                <a:spcPts val="400"/>
              </a:spcBef>
              <a:spcAft>
                <a:spcPts val="0"/>
              </a:spcAft>
              <a:buClr>
                <a:srgbClr val="4F4F4F"/>
              </a:buClr>
              <a:buSzPts val="2000"/>
              <a:buFont typeface="Century Gothic"/>
              <a:buNone/>
            </a:pPr>
            <a:r>
              <a:rPr lang="en-US" sz="1200" b="1" i="0" u="none">
                <a:solidFill>
                  <a:srgbClr val="4F4F4F"/>
                </a:solidFill>
              </a:rPr>
              <a:t>Complete Remaining Panels</a:t>
            </a:r>
            <a:endParaRPr sz="1200"/>
          </a:p>
          <a:p>
            <a:pPr marL="0" marR="0" lvl="0" indent="0" algn="l" rtl="0">
              <a:lnSpc>
                <a:spcPct val="100000"/>
              </a:lnSpc>
              <a:spcBef>
                <a:spcPts val="400"/>
              </a:spcBef>
              <a:spcAft>
                <a:spcPts val="0"/>
              </a:spcAft>
              <a:buClr>
                <a:srgbClr val="4F4F4F"/>
              </a:buClr>
              <a:buSzPts val="2000"/>
              <a:buFont typeface="Century Gothic"/>
              <a:buNone/>
            </a:pPr>
            <a:r>
              <a:rPr lang="en-US" sz="1200" i="0" u="none">
                <a:solidFill>
                  <a:srgbClr val="4F4F4F"/>
                </a:solidFill>
              </a:rPr>
              <a:t>Select/</a:t>
            </a:r>
            <a:r>
              <a:rPr lang="en-US" sz="1200">
                <a:solidFill>
                  <a:srgbClr val="4F4F4F"/>
                </a:solidFill>
              </a:rPr>
              <a:t>u</a:t>
            </a:r>
            <a:r>
              <a:rPr lang="en-US" sz="1200" i="0" u="none">
                <a:solidFill>
                  <a:srgbClr val="4F4F4F"/>
                </a:solidFill>
              </a:rPr>
              <a:t>pdate </a:t>
            </a:r>
            <a:r>
              <a:rPr lang="en-US" sz="1200">
                <a:solidFill>
                  <a:srgbClr val="4F4F4F"/>
                </a:solidFill>
              </a:rPr>
              <a:t>o</a:t>
            </a:r>
            <a:r>
              <a:rPr lang="en-US" sz="1200" i="0" u="none">
                <a:solidFill>
                  <a:srgbClr val="4F4F4F"/>
                </a:solidFill>
              </a:rPr>
              <a:t>ptions in the following panels:</a:t>
            </a:r>
            <a:endParaRPr sz="1200"/>
          </a:p>
          <a:p>
            <a:pPr marL="0" marR="0" lvl="0" indent="50800" algn="l" rtl="0">
              <a:lnSpc>
                <a:spcPct val="100000"/>
              </a:lnSpc>
              <a:spcBef>
                <a:spcPts val="400"/>
              </a:spcBef>
              <a:spcAft>
                <a:spcPts val="0"/>
              </a:spcAft>
              <a:buClr>
                <a:schemeClr val="dk1"/>
              </a:buClr>
              <a:buSzPts val="1200"/>
              <a:buChar char="•"/>
            </a:pPr>
            <a:r>
              <a:rPr lang="en-US" sz="1200" i="0" u="none">
                <a:solidFill>
                  <a:schemeClr val="dk1"/>
                </a:solidFill>
              </a:rPr>
              <a:t>Receiving</a:t>
            </a:r>
            <a:endParaRPr sz="1200">
              <a:solidFill>
                <a:schemeClr val="dk1"/>
              </a:solidFill>
            </a:endParaRPr>
          </a:p>
          <a:p>
            <a:pPr marL="1085850" marR="0" lvl="1" indent="-304800" algn="l" rtl="0">
              <a:lnSpc>
                <a:spcPct val="100000"/>
              </a:lnSpc>
              <a:spcBef>
                <a:spcPts val="360"/>
              </a:spcBef>
              <a:spcAft>
                <a:spcPts val="0"/>
              </a:spcAft>
              <a:buClr>
                <a:schemeClr val="dk1"/>
              </a:buClr>
              <a:buSzPts val="1200"/>
              <a:buChar char="•"/>
            </a:pPr>
            <a:r>
              <a:rPr lang="en-US" sz="1200" i="0" u="none" strike="noStrike" cap="none">
                <a:solidFill>
                  <a:schemeClr val="dk1"/>
                </a:solidFill>
              </a:rPr>
              <a:t>Consignment</a:t>
            </a:r>
            <a:endParaRPr sz="1200">
              <a:solidFill>
                <a:schemeClr val="dk1"/>
              </a:solidFill>
            </a:endParaRPr>
          </a:p>
          <a:p>
            <a:pPr marL="0" marR="0" lvl="0" indent="50800" algn="l" rtl="0">
              <a:lnSpc>
                <a:spcPct val="100000"/>
              </a:lnSpc>
              <a:spcBef>
                <a:spcPts val="400"/>
              </a:spcBef>
              <a:spcAft>
                <a:spcPts val="0"/>
              </a:spcAft>
              <a:buClr>
                <a:schemeClr val="dk1"/>
              </a:buClr>
              <a:buSzPts val="1200"/>
              <a:buChar char="•"/>
            </a:pPr>
            <a:r>
              <a:rPr lang="en-US" sz="1200" i="0" u="none">
                <a:solidFill>
                  <a:schemeClr val="dk1"/>
                </a:solidFill>
              </a:rPr>
              <a:t>Billing</a:t>
            </a:r>
            <a:endParaRPr sz="1200">
              <a:solidFill>
                <a:schemeClr val="dk1"/>
              </a:solidFill>
            </a:endParaRPr>
          </a:p>
          <a:p>
            <a:pPr marL="1085850" marR="0" lvl="1" indent="-304800" algn="l" rtl="0">
              <a:lnSpc>
                <a:spcPct val="100000"/>
              </a:lnSpc>
              <a:spcBef>
                <a:spcPts val="360"/>
              </a:spcBef>
              <a:spcAft>
                <a:spcPts val="0"/>
              </a:spcAft>
              <a:buClr>
                <a:schemeClr val="dk1"/>
              </a:buClr>
              <a:buSzPts val="1200"/>
              <a:buChar char="•"/>
            </a:pPr>
            <a:r>
              <a:rPr lang="en-US" sz="1200" i="0" u="none" strike="noStrike" cap="none">
                <a:solidFill>
                  <a:schemeClr val="dk1"/>
                </a:solidFill>
              </a:rPr>
              <a:t>Charges</a:t>
            </a:r>
            <a:endParaRPr sz="1200">
              <a:solidFill>
                <a:schemeClr val="dk1"/>
              </a:solidFill>
            </a:endParaRPr>
          </a:p>
          <a:p>
            <a:pPr marL="1085850" marR="0" lvl="1" indent="-304800" algn="l" rtl="0">
              <a:lnSpc>
                <a:spcPct val="100000"/>
              </a:lnSpc>
              <a:spcBef>
                <a:spcPts val="360"/>
              </a:spcBef>
              <a:spcAft>
                <a:spcPts val="0"/>
              </a:spcAft>
              <a:buClr>
                <a:schemeClr val="dk1"/>
              </a:buClr>
              <a:buSzPts val="1200"/>
              <a:buChar char="•"/>
            </a:pPr>
            <a:r>
              <a:rPr lang="en-US" sz="1200" i="0" u="none" strike="noStrike" cap="none">
                <a:solidFill>
                  <a:schemeClr val="dk1"/>
                </a:solidFill>
              </a:rPr>
              <a:t>Credit</a:t>
            </a:r>
            <a:endParaRPr sz="1200">
              <a:solidFill>
                <a:schemeClr val="dk1"/>
              </a:solidFill>
            </a:endParaRPr>
          </a:p>
          <a:p>
            <a:pPr marL="1085850" marR="0" lvl="1" indent="-304800" algn="l" rtl="0">
              <a:lnSpc>
                <a:spcPct val="100000"/>
              </a:lnSpc>
              <a:spcBef>
                <a:spcPts val="400"/>
              </a:spcBef>
              <a:spcAft>
                <a:spcPts val="0"/>
              </a:spcAft>
              <a:buClr>
                <a:schemeClr val="dk1"/>
              </a:buClr>
              <a:buSzPts val="1200"/>
              <a:buChar char="•"/>
            </a:pPr>
            <a:r>
              <a:rPr lang="en-US" sz="1200" i="0" u="none" strike="noStrike" cap="none">
                <a:solidFill>
                  <a:schemeClr val="dk1"/>
                </a:solidFill>
              </a:rPr>
              <a:t>Pricing	</a:t>
            </a:r>
            <a:endParaRPr sz="1200">
              <a:solidFill>
                <a:schemeClr val="dk1"/>
              </a:solidFill>
            </a:endParaRPr>
          </a:p>
          <a:p>
            <a:pPr marL="0" marR="0" lvl="0" indent="50800" algn="l" rtl="0">
              <a:lnSpc>
                <a:spcPct val="100000"/>
              </a:lnSpc>
              <a:spcBef>
                <a:spcPts val="400"/>
              </a:spcBef>
              <a:spcAft>
                <a:spcPts val="0"/>
              </a:spcAft>
              <a:buClr>
                <a:schemeClr val="dk1"/>
              </a:buClr>
              <a:buSzPts val="1200"/>
              <a:buChar char="•"/>
            </a:pPr>
            <a:r>
              <a:rPr lang="en-US" sz="1200" i="0" u="none">
                <a:solidFill>
                  <a:schemeClr val="dk1"/>
                </a:solidFill>
              </a:rPr>
              <a:t>Totals</a:t>
            </a:r>
            <a:endParaRPr sz="1200">
              <a:solidFill>
                <a:schemeClr val="dk1"/>
              </a:solidFill>
            </a:endParaRPr>
          </a:p>
          <a:p>
            <a:pPr marL="1085850" marR="0" lvl="1" indent="-304800" algn="l" rtl="0">
              <a:lnSpc>
                <a:spcPct val="100000"/>
              </a:lnSpc>
              <a:spcBef>
                <a:spcPts val="360"/>
              </a:spcBef>
              <a:spcAft>
                <a:spcPts val="0"/>
              </a:spcAft>
              <a:buClr>
                <a:schemeClr val="dk1"/>
              </a:buClr>
              <a:buSzPts val="1200"/>
              <a:buChar char="•"/>
            </a:pPr>
            <a:r>
              <a:rPr lang="en-US" sz="1200" i="0" u="none" strike="noStrike" cap="none">
                <a:solidFill>
                  <a:schemeClr val="dk1"/>
                </a:solidFill>
              </a:rPr>
              <a:t>Taxes</a:t>
            </a:r>
            <a:endParaRPr sz="1200">
              <a:solidFill>
                <a:schemeClr val="dk1"/>
              </a:solidFill>
            </a:endParaRPr>
          </a:p>
          <a:p>
            <a:pPr marL="1085850" marR="0" lvl="1" indent="-304800" algn="l" rtl="0">
              <a:lnSpc>
                <a:spcPct val="100000"/>
              </a:lnSpc>
              <a:spcBef>
                <a:spcPts val="360"/>
              </a:spcBef>
              <a:spcAft>
                <a:spcPts val="0"/>
              </a:spcAft>
              <a:buClr>
                <a:schemeClr val="dk1"/>
              </a:buClr>
              <a:buSzPts val="1200"/>
              <a:buChar char="•"/>
            </a:pPr>
            <a:r>
              <a:rPr lang="en-US" sz="1200" i="0" u="none" strike="noStrike" cap="none">
                <a:solidFill>
                  <a:schemeClr val="dk1"/>
                </a:solidFill>
              </a:rPr>
              <a:t>Summary	</a:t>
            </a:r>
            <a:endParaRPr sz="1200">
              <a:solidFill>
                <a:schemeClr val="dk1"/>
              </a:solidFill>
            </a:endParaRPr>
          </a:p>
          <a:p>
            <a:pPr marL="0" marR="0" lvl="0" indent="0" algn="l" rtl="0">
              <a:lnSpc>
                <a:spcPct val="100000"/>
              </a:lnSpc>
              <a:spcBef>
                <a:spcPts val="360"/>
              </a:spcBef>
              <a:spcAft>
                <a:spcPts val="0"/>
              </a:spcAft>
              <a:buClr>
                <a:schemeClr val="dk1"/>
              </a:buClr>
              <a:buSzPts val="1800"/>
              <a:buFont typeface="Tahoma"/>
              <a:buNone/>
            </a:pPr>
            <a:endParaRPr sz="1200" b="1" i="0" u="none">
              <a:solidFill>
                <a:schemeClr val="dk1"/>
              </a:solidFill>
            </a:endParaRPr>
          </a:p>
          <a:p>
            <a:pPr marL="0" marR="0" lvl="0" indent="0" algn="l" rtl="0">
              <a:lnSpc>
                <a:spcPct val="100000"/>
              </a:lnSpc>
              <a:spcBef>
                <a:spcPts val="560"/>
              </a:spcBef>
              <a:spcAft>
                <a:spcPts val="0"/>
              </a:spcAft>
              <a:buClr>
                <a:srgbClr val="4F4F4F"/>
              </a:buClr>
              <a:buSzPts val="1800"/>
              <a:buFont typeface="Century Gothic"/>
              <a:buNone/>
            </a:pPr>
            <a:r>
              <a:rPr lang="en-US" sz="1200" b="1" i="0" u="none">
                <a:solidFill>
                  <a:schemeClr val="dk1"/>
                </a:solidFill>
              </a:rPr>
              <a:t>Note: </a:t>
            </a:r>
            <a:r>
              <a:rPr lang="en-US" sz="1200" i="0" u="none">
                <a:solidFill>
                  <a:schemeClr val="dk1"/>
                </a:solidFill>
              </a:rPr>
              <a:t>Additional panels display, depending on the selections you make.</a:t>
            </a:r>
            <a:endParaRPr sz="1200">
              <a:solidFill>
                <a:schemeClr val="dk1"/>
              </a:solidFill>
            </a:endParaRPr>
          </a:p>
          <a:p>
            <a:pPr marL="0" marR="0" lvl="0" indent="0" algn="l" rtl="0">
              <a:lnSpc>
                <a:spcPct val="100000"/>
              </a:lnSpc>
              <a:spcBef>
                <a:spcPts val="560"/>
              </a:spcBef>
              <a:spcAft>
                <a:spcPts val="0"/>
              </a:spcAft>
              <a:buClr>
                <a:srgbClr val="4F4F4F"/>
              </a:buClr>
              <a:buSzPts val="1800"/>
              <a:buFont typeface="Century Gothic"/>
              <a:buNone/>
            </a:pPr>
            <a:endParaRPr sz="1200" i="0" u="none">
              <a:solidFill>
                <a:schemeClr val="dk1"/>
              </a:solidFill>
            </a:endParaRPr>
          </a:p>
          <a:p>
            <a:pPr marL="0" marR="0" lvl="0" indent="0" algn="l" rtl="0">
              <a:lnSpc>
                <a:spcPct val="100000"/>
              </a:lnSpc>
              <a:spcBef>
                <a:spcPts val="560"/>
              </a:spcBef>
              <a:spcAft>
                <a:spcPts val="0"/>
              </a:spcAft>
              <a:buClr>
                <a:srgbClr val="4F4F4F"/>
              </a:buClr>
              <a:buSzPts val="1800"/>
              <a:buFont typeface="Century Gothic"/>
              <a:buNone/>
            </a:pPr>
            <a:r>
              <a:rPr lang="en-US" sz="1200" i="0" u="none">
                <a:solidFill>
                  <a:schemeClr val="dk1"/>
                </a:solidFill>
              </a:rPr>
              <a:t>Click Save when you are done.</a:t>
            </a:r>
            <a:r>
              <a:rPr lang="en-US" sz="1200" b="1" i="0" u="none">
                <a:solidFill>
                  <a:schemeClr val="dk1"/>
                </a:solidFill>
              </a:rPr>
              <a:t/>
            </a:r>
            <a:br>
              <a:rPr lang="en-US" sz="1200" b="1" i="0" u="none">
                <a:solidFill>
                  <a:schemeClr val="dk1"/>
                </a:solidFill>
              </a:rPr>
            </a:br>
            <a:r>
              <a:rPr lang="en-US" sz="1200" b="1" i="0" u="none">
                <a:solidFill>
                  <a:schemeClr val="dk1"/>
                </a:solidFill>
              </a:rPr>
              <a:t/>
            </a:r>
            <a:br>
              <a:rPr lang="en-US" sz="1200" b="1" i="0" u="none">
                <a:solidFill>
                  <a:schemeClr val="dk1"/>
                </a:solidFill>
              </a:rPr>
            </a:br>
            <a:endParaRPr sz="1200">
              <a:solidFill>
                <a:schemeClr val="dk1"/>
              </a:solidFill>
            </a:endParaRPr>
          </a:p>
          <a:p>
            <a:pPr marL="0" lvl="0" indent="0" algn="l" rtl="0">
              <a:lnSpc>
                <a:spcPct val="100000"/>
              </a:lnSpc>
              <a:spcBef>
                <a:spcPts val="0"/>
              </a:spcBef>
              <a:spcAft>
                <a:spcPts val="0"/>
              </a:spcAft>
              <a:buSzPts val="1800"/>
              <a:buNone/>
            </a:pPr>
            <a:endParaRPr sz="1200"/>
          </a:p>
        </p:txBody>
      </p:sp>
      <p:sp>
        <p:nvSpPr>
          <p:cNvPr id="957" name="Google Shape;957;p9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85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9"/>
        <p:cNvGrpSpPr/>
        <p:nvPr/>
      </p:nvGrpSpPr>
      <p:grpSpPr>
        <a:xfrm>
          <a:off x="0" y="0"/>
          <a:ext cx="0" cy="0"/>
          <a:chOff x="0" y="0"/>
          <a:chExt cx="0" cy="0"/>
        </a:xfrm>
      </p:grpSpPr>
      <p:sp>
        <p:nvSpPr>
          <p:cNvPr id="970" name="Google Shape;970;p9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71" name="Google Shape;971;p9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To release a blanket order to a purchase order:</a:t>
            </a:r>
            <a:endParaRPr sz="1200"/>
          </a:p>
          <a:p>
            <a:pPr marL="0" lvl="0" indent="0" algn="l" rtl="0">
              <a:lnSpc>
                <a:spcPct val="100000"/>
              </a:lnSpc>
              <a:spcBef>
                <a:spcPts val="0"/>
              </a:spcBef>
              <a:spcAft>
                <a:spcPts val="0"/>
              </a:spcAft>
              <a:buSzPts val="1800"/>
              <a:buNone/>
            </a:pPr>
            <a:endParaRPr sz="1200"/>
          </a:p>
          <a:p>
            <a:pPr marL="0" lvl="0" indent="38100" algn="l" rtl="0">
              <a:lnSpc>
                <a:spcPct val="100000"/>
              </a:lnSpc>
              <a:spcBef>
                <a:spcPts val="0"/>
              </a:spcBef>
              <a:spcAft>
                <a:spcPts val="0"/>
              </a:spcAft>
              <a:buSzPts val="1200"/>
              <a:buAutoNum type="arabicPeriod"/>
            </a:pPr>
            <a:r>
              <a:rPr lang="en-US" sz="1200"/>
              <a:t>Go to the Web UI </a:t>
            </a:r>
            <a:r>
              <a:rPr lang="en-US" sz="1200" b="1"/>
              <a:t>Blanket Orders </a:t>
            </a:r>
            <a:r>
              <a:rPr lang="en-US" sz="1200"/>
              <a:t>hybrid view.</a:t>
            </a:r>
            <a:br>
              <a:rPr lang="en-US" sz="1200"/>
            </a:br>
            <a:endParaRPr sz="1200"/>
          </a:p>
          <a:p>
            <a:pPr marL="0" lvl="0" indent="38100" algn="l" rtl="0">
              <a:lnSpc>
                <a:spcPct val="100000"/>
              </a:lnSpc>
              <a:spcBef>
                <a:spcPts val="0"/>
              </a:spcBef>
              <a:spcAft>
                <a:spcPts val="0"/>
              </a:spcAft>
              <a:buSzPts val="1200"/>
              <a:buAutoNum type="arabicPeriod"/>
            </a:pPr>
            <a:r>
              <a:rPr lang="en-US" sz="1200"/>
              <a:t>Select the blanket order in the browse to convert to a purchase order.</a:t>
            </a:r>
            <a:endParaRPr sz="1200"/>
          </a:p>
          <a:p>
            <a:pPr marL="0" lvl="0" indent="0" algn="l" rtl="0">
              <a:lnSpc>
                <a:spcPct val="100000"/>
              </a:lnSpc>
              <a:spcBef>
                <a:spcPts val="0"/>
              </a:spcBef>
              <a:spcAft>
                <a:spcPts val="0"/>
              </a:spcAft>
              <a:buSzPts val="1800"/>
              <a:buNone/>
            </a:pPr>
            <a:endParaRPr sz="1200"/>
          </a:p>
          <a:p>
            <a:pPr marL="457200" lvl="1" indent="0" algn="l" rtl="0">
              <a:lnSpc>
                <a:spcPct val="100000"/>
              </a:lnSpc>
              <a:spcBef>
                <a:spcPts val="0"/>
              </a:spcBef>
              <a:spcAft>
                <a:spcPts val="0"/>
              </a:spcAft>
              <a:buSzPts val="1800"/>
              <a:buNone/>
            </a:pPr>
            <a:r>
              <a:rPr lang="en-US" sz="1200"/>
              <a:t>The Blanket Orders hybrid view shows blanket orders with all statuses as well as whether Release is set to Yes or No for the order. Use the search criteria panel to filter the list to a workable set of order lines.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3. When you have filtered the orders to a workable number, choose Actions &gt; Release to Purchase Order.</a:t>
            </a:r>
            <a:endParaRPr sz="1200"/>
          </a:p>
          <a:p>
            <a:pPr marL="0" lvl="1" indent="0" algn="l" rtl="0">
              <a:lnSpc>
                <a:spcPct val="100000"/>
              </a:lnSpc>
              <a:spcBef>
                <a:spcPts val="0"/>
              </a:spcBef>
              <a:spcAft>
                <a:spcPts val="0"/>
              </a:spcAft>
              <a:buSzPts val="1800"/>
              <a:buNone/>
            </a:pPr>
            <a:endParaRPr sz="1200"/>
          </a:p>
          <a:p>
            <a:pPr marL="0" lvl="1" indent="0" algn="l" rtl="0">
              <a:lnSpc>
                <a:spcPct val="100000"/>
              </a:lnSpc>
              <a:spcBef>
                <a:spcPts val="0"/>
              </a:spcBef>
              <a:spcAft>
                <a:spcPts val="0"/>
              </a:spcAft>
              <a:buSzPts val="1800"/>
              <a:buNone/>
            </a:pPr>
            <a:r>
              <a:rPr lang="en-US" sz="1200"/>
              <a:t>Note: This action does not directly release blanket orders to a PO. A subsequent screen lets you fine tune your selection.</a:t>
            </a:r>
            <a:endParaRPr sz="1200"/>
          </a:p>
          <a:p>
            <a:pPr marL="0" lvl="0" indent="0" algn="l" rtl="0">
              <a:lnSpc>
                <a:spcPct val="100000"/>
              </a:lnSpc>
              <a:spcBef>
                <a:spcPts val="0"/>
              </a:spcBef>
              <a:spcAft>
                <a:spcPts val="0"/>
              </a:spcAft>
              <a:buSzPts val="1800"/>
              <a:buNone/>
            </a:pPr>
            <a:endParaRPr sz="1200"/>
          </a:p>
        </p:txBody>
      </p:sp>
      <p:sp>
        <p:nvSpPr>
          <p:cNvPr id="972" name="Google Shape;972;p93: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86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0"/>
        <p:cNvGrpSpPr/>
        <p:nvPr/>
      </p:nvGrpSpPr>
      <p:grpSpPr>
        <a:xfrm>
          <a:off x="0" y="0"/>
          <a:ext cx="0" cy="0"/>
          <a:chOff x="0" y="0"/>
          <a:chExt cx="0" cy="0"/>
        </a:xfrm>
      </p:grpSpPr>
      <p:sp>
        <p:nvSpPr>
          <p:cNvPr id="981" name="Google Shape;981;p9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82" name="Google Shape;982;p9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Buyers can release blanket orders to purchase orders in a bulk process that creates multiple purchase orders.</a:t>
            </a:r>
            <a:endParaRPr sz="1200"/>
          </a:p>
          <a:p>
            <a:pPr marL="0" lvl="0" indent="0" algn="l" rtl="0">
              <a:lnSpc>
                <a:spcPct val="100000"/>
              </a:lnSpc>
              <a:spcBef>
                <a:spcPts val="0"/>
              </a:spcBef>
              <a:spcAft>
                <a:spcPts val="0"/>
              </a:spcAft>
              <a:buSzPts val="1800"/>
              <a:buNone/>
            </a:pPr>
            <a:r>
              <a:rPr lang="en-US" sz="1200"/>
              <a:t>When you have updated options in all panels, and set your criteria, click </a:t>
            </a:r>
            <a:r>
              <a:rPr lang="en-US" sz="1200" b="1"/>
              <a:t>Search</a:t>
            </a:r>
            <a:r>
              <a:rPr lang="en-US" sz="1200"/>
              <a:t>.</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following topics explain the options:</a:t>
            </a:r>
            <a:endParaRPr sz="1200"/>
          </a:p>
          <a:p>
            <a:pPr marL="0" lvl="0" indent="0" algn="l" rtl="0">
              <a:lnSpc>
                <a:spcPct val="100000"/>
              </a:lnSpc>
              <a:spcBef>
                <a:spcPts val="0"/>
              </a:spcBef>
              <a:spcAft>
                <a:spcPts val="0"/>
              </a:spcAft>
              <a:buSzPts val="1800"/>
              <a:buNone/>
            </a:pPr>
            <a:r>
              <a:rPr lang="en-US" sz="1200"/>
              <a:t/>
            </a:r>
            <a:br>
              <a:rPr lang="en-US" sz="1200"/>
            </a:br>
            <a:r>
              <a:rPr lang="en-US" sz="1200" b="1"/>
              <a:t>Options Panel</a:t>
            </a:r>
            <a:endParaRPr sz="1200"/>
          </a:p>
          <a:p>
            <a:pPr marL="0" lvl="0" indent="0" algn="l" rtl="0">
              <a:lnSpc>
                <a:spcPct val="100000"/>
              </a:lnSpc>
              <a:spcBef>
                <a:spcPts val="0"/>
              </a:spcBef>
              <a:spcAft>
                <a:spcPts val="0"/>
              </a:spcAft>
              <a:buSzPts val="1800"/>
              <a:buNone/>
            </a:pPr>
            <a:r>
              <a:rPr lang="en-US" sz="1200"/>
              <a:t>This screen displays the following build options.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Reset Release For Non-Recurring Orders</a:t>
            </a:r>
            <a:endParaRPr sz="1200"/>
          </a:p>
          <a:p>
            <a:pPr marL="0" lvl="0" indent="0" algn="l" rtl="0">
              <a:lnSpc>
                <a:spcPct val="100000"/>
              </a:lnSpc>
              <a:spcBef>
                <a:spcPts val="0"/>
              </a:spcBef>
              <a:spcAft>
                <a:spcPts val="0"/>
              </a:spcAft>
              <a:buSzPts val="1800"/>
              <a:buNone/>
            </a:pPr>
            <a:r>
              <a:rPr lang="en-US" sz="1200"/>
              <a:t>Select this option to reset the Release option in Blanket Orders. The default is cleared. The Release option determines whether this action considers a blanket order for release or not.</a:t>
            </a:r>
            <a:endParaRPr sz="1200"/>
          </a:p>
          <a:p>
            <a:pPr marL="0" lvl="0" indent="0" algn="l" rtl="0">
              <a:lnSpc>
                <a:spcPct val="100000"/>
              </a:lnSpc>
              <a:spcBef>
                <a:spcPts val="0"/>
              </a:spcBef>
              <a:spcAft>
                <a:spcPts val="0"/>
              </a:spcAft>
              <a:buSzPts val="1800"/>
              <a:buNone/>
            </a:pPr>
            <a:r>
              <a:rPr lang="en-US" sz="1200"/>
              <a:t>When not selected, the Release option in Blanket Orders remains selected after successfully processing non-recurring blanket order lines; otherwise, Release is set to false.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
            </a:r>
            <a:br>
              <a:rPr lang="en-US" sz="1200"/>
            </a:br>
            <a:r>
              <a:rPr lang="en-US" sz="1200" b="1"/>
              <a:t>Due Date</a:t>
            </a:r>
            <a:endParaRPr sz="1200"/>
          </a:p>
          <a:p>
            <a:pPr marL="0" lvl="0" indent="0" algn="l" rtl="0">
              <a:lnSpc>
                <a:spcPct val="100000"/>
              </a:lnSpc>
              <a:spcBef>
                <a:spcPts val="0"/>
              </a:spcBef>
              <a:spcAft>
                <a:spcPts val="0"/>
              </a:spcAft>
              <a:buSzPts val="1800"/>
              <a:buNone/>
            </a:pPr>
            <a:r>
              <a:rPr lang="en-US" sz="1200"/>
              <a:t>Optionally, enter a due date. When you do, the date is reflected in the order lines grid. </a:t>
            </a:r>
            <a:endParaRPr sz="1200"/>
          </a:p>
          <a:p>
            <a:pPr marL="0" lvl="0" indent="0" algn="l" rtl="0">
              <a:lnSpc>
                <a:spcPct val="100000"/>
              </a:lnSpc>
              <a:spcBef>
                <a:spcPts val="0"/>
              </a:spcBef>
              <a:spcAft>
                <a:spcPts val="0"/>
              </a:spcAft>
              <a:buSzPts val="1800"/>
              <a:buNone/>
            </a:pPr>
            <a:r>
              <a:rPr lang="en-US" sz="1200"/>
              <a:t>If left blank, the system calculates Due Date as </a:t>
            </a:r>
            <a:r>
              <a:rPr lang="en-US" sz="1200" i="1"/>
              <a:t>Today Date + Supplier Lead Time</a:t>
            </a:r>
            <a:r>
              <a:rPr lang="en-US" sz="1200"/>
              <a:t> (from Supplier Items) for any selected blanket order line with a supplier item when you click the Search button in the Criteria panel. </a:t>
            </a:r>
            <a:endParaRPr sz="1200"/>
          </a:p>
          <a:p>
            <a:pPr marL="0" lvl="0" indent="0" algn="l" rtl="0">
              <a:lnSpc>
                <a:spcPct val="100000"/>
              </a:lnSpc>
              <a:spcBef>
                <a:spcPts val="0"/>
              </a:spcBef>
              <a:spcAft>
                <a:spcPts val="0"/>
              </a:spcAft>
              <a:buSzPts val="1800"/>
              <a:buNone/>
            </a:pPr>
            <a:r>
              <a:rPr lang="en-US" sz="1200"/>
              <a:t/>
            </a:r>
            <a:br>
              <a:rPr lang="en-US" sz="1200"/>
            </a:br>
            <a:r>
              <a:rPr lang="en-US" sz="1200" b="1"/>
              <a:t>Criteria Panel</a:t>
            </a:r>
            <a:endParaRPr sz="1200"/>
          </a:p>
          <a:p>
            <a:pPr marL="0" lvl="0" indent="0" algn="l" rtl="0">
              <a:lnSpc>
                <a:spcPct val="100000"/>
              </a:lnSpc>
              <a:spcBef>
                <a:spcPts val="0"/>
              </a:spcBef>
              <a:spcAft>
                <a:spcPts val="0"/>
              </a:spcAft>
              <a:buSzPts val="1800"/>
              <a:buNone/>
            </a:pPr>
            <a:r>
              <a:rPr lang="en-US" sz="1200"/>
              <a:t>This panel lets you set/reset Search Criteria and displays Required Criteria for this action.</a:t>
            </a:r>
            <a:endParaRPr sz="1200"/>
          </a:p>
          <a:p>
            <a:pPr marL="0" lvl="0" indent="0" algn="l" rtl="0">
              <a:lnSpc>
                <a:spcPct val="100000"/>
              </a:lnSpc>
              <a:spcBef>
                <a:spcPts val="0"/>
              </a:spcBef>
              <a:spcAft>
                <a:spcPts val="0"/>
              </a:spcAft>
              <a:buSzPts val="1800"/>
              <a:buNone/>
            </a:pPr>
            <a:r>
              <a:rPr lang="en-US" sz="1200"/>
              <a:t>When you are finished setting criteria, select Search.</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Required Criteria</a:t>
            </a:r>
            <a:endParaRPr sz="1200"/>
          </a:p>
          <a:p>
            <a:pPr marL="0" lvl="0" indent="0" algn="l" rtl="0">
              <a:lnSpc>
                <a:spcPct val="100000"/>
              </a:lnSpc>
              <a:spcBef>
                <a:spcPts val="0"/>
              </a:spcBef>
              <a:spcAft>
                <a:spcPts val="0"/>
              </a:spcAft>
              <a:buSzPts val="1800"/>
              <a:buNone/>
            </a:pPr>
            <a:r>
              <a:rPr lang="en-US" sz="1200"/>
              <a:t>Displays the additional required criteria that are applied to every session of Release to </a:t>
            </a:r>
            <a:r>
              <a:rPr lang="en-US" sz="1200">
                <a:solidFill>
                  <a:schemeClr val="dk1"/>
                </a:solidFill>
              </a:rPr>
              <a:t>Purchase Order. Note the following:</a:t>
            </a:r>
            <a:endParaRPr sz="120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a:solidFill>
                  <a:schemeClr val="dk1"/>
                </a:solidFill>
              </a:rPr>
              <a:t>The Release checkbox must be selected for the Blanket Orders.</a:t>
            </a:r>
            <a:endParaRPr sz="120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a:solidFill>
                  <a:schemeClr val="dk1"/>
                </a:solidFill>
              </a:rPr>
              <a:t>Line status must be open.</a:t>
            </a:r>
            <a:endParaRPr sz="120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a:solidFill>
                  <a:schemeClr val="dk1"/>
                </a:solidFill>
              </a:rPr>
              <a:t>Purchase order creation should not be restricted at the Item Status level</a:t>
            </a:r>
            <a:endParaRPr sz="120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a:solidFill>
                  <a:schemeClr val="dk1"/>
                </a:solidFill>
              </a:rPr>
              <a:t>User should have access to the site where releases are created.</a:t>
            </a:r>
            <a:endParaRPr sz="1200">
              <a:solidFill>
                <a:schemeClr val="dk1"/>
              </a:solidFill>
            </a:endParaRPr>
          </a:p>
          <a:p>
            <a:pPr marL="457200" lvl="0" indent="0" algn="l" rtl="0">
              <a:lnSpc>
                <a:spcPct val="100000"/>
              </a:lnSpc>
              <a:spcBef>
                <a:spcPts val="0"/>
              </a:spcBef>
              <a:spcAft>
                <a:spcPts val="0"/>
              </a:spcAft>
              <a:buNone/>
            </a:pPr>
            <a:endParaRPr sz="1200"/>
          </a:p>
        </p:txBody>
      </p:sp>
      <p:sp>
        <p:nvSpPr>
          <p:cNvPr id="983" name="Google Shape;983;p94: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87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8"/>
        <p:cNvGrpSpPr/>
        <p:nvPr/>
      </p:nvGrpSpPr>
      <p:grpSpPr>
        <a:xfrm>
          <a:off x="0" y="0"/>
          <a:ext cx="0" cy="0"/>
          <a:chOff x="0" y="0"/>
          <a:chExt cx="0" cy="0"/>
        </a:xfrm>
      </p:grpSpPr>
      <p:sp>
        <p:nvSpPr>
          <p:cNvPr id="989" name="Google Shape;989;p9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90" name="Google Shape;990;p9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When the Release to Purchase Order screen opens, the blanket order lines that meet the search criteria &amp; Required Criteria are loaded into the Blanket Order Lines panel grid.</a:t>
            </a:r>
            <a:endParaRPr sz="1200"/>
          </a:p>
          <a:p>
            <a:pPr marL="0" lvl="0" indent="0" algn="l" rtl="0">
              <a:lnSpc>
                <a:spcPct val="100000"/>
              </a:lnSpc>
              <a:spcBef>
                <a:spcPts val="0"/>
              </a:spcBef>
              <a:spcAft>
                <a:spcPts val="0"/>
              </a:spcAft>
              <a:buSzPts val="1800"/>
              <a:buNone/>
            </a:pPr>
            <a:endParaRPr sz="1200"/>
          </a:p>
          <a:p>
            <a:pPr marL="457200" lvl="0" indent="-304800" algn="l" rtl="0">
              <a:lnSpc>
                <a:spcPct val="100000"/>
              </a:lnSpc>
              <a:spcBef>
                <a:spcPts val="0"/>
              </a:spcBef>
              <a:spcAft>
                <a:spcPts val="0"/>
              </a:spcAft>
              <a:buSzPts val="1200"/>
              <a:buAutoNum type="arabicPeriod"/>
            </a:pPr>
            <a:r>
              <a:rPr lang="en-US" sz="1200"/>
              <a:t>Deselect the orders you do not want to release to a purchase order by clicking on the order in the Selected column. </a:t>
            </a:r>
            <a:br>
              <a:rPr lang="en-US" sz="1200"/>
            </a:br>
            <a:endParaRPr sz="1200"/>
          </a:p>
          <a:p>
            <a:pPr marL="457200" lvl="0" indent="-304800" algn="l" rtl="0">
              <a:lnSpc>
                <a:spcPct val="100000"/>
              </a:lnSpc>
              <a:spcBef>
                <a:spcPts val="0"/>
              </a:spcBef>
              <a:spcAft>
                <a:spcPts val="0"/>
              </a:spcAft>
              <a:buSzPts val="1200"/>
              <a:buAutoNum type="arabicPeriod"/>
            </a:pPr>
            <a:r>
              <a:rPr lang="en-US" sz="1200"/>
              <a:t>For the lines you select to release to a purchase order, </a:t>
            </a:r>
            <a:r>
              <a:rPr lang="en-US" sz="1200" b="1"/>
              <a:t>Qty To Release </a:t>
            </a:r>
            <a:r>
              <a:rPr lang="en-US" sz="1200"/>
              <a:t>and </a:t>
            </a:r>
            <a:r>
              <a:rPr lang="en-US" sz="1200" b="1"/>
              <a:t>Due Date </a:t>
            </a:r>
            <a:r>
              <a:rPr lang="en-US" sz="1200"/>
              <a:t>can be modified and validated when you update the fields.</a:t>
            </a:r>
            <a:br>
              <a:rPr lang="en-US" sz="1200"/>
            </a:br>
            <a:endParaRPr sz="1200"/>
          </a:p>
          <a:p>
            <a:pPr marL="457200" lvl="1" indent="0" algn="l" rtl="0">
              <a:lnSpc>
                <a:spcPct val="100000"/>
              </a:lnSpc>
              <a:spcBef>
                <a:spcPts val="0"/>
              </a:spcBef>
              <a:spcAft>
                <a:spcPts val="0"/>
              </a:spcAft>
              <a:buSzPts val="1800"/>
              <a:buNone/>
            </a:pPr>
            <a:r>
              <a:rPr lang="en-US" sz="1200"/>
              <a:t>The following describes important fields in the grid, even though some are read-only:</a:t>
            </a:r>
            <a:endParaRPr sz="1200"/>
          </a:p>
          <a:p>
            <a:pPr marL="0" lvl="1" indent="0" algn="l" rtl="0">
              <a:lnSpc>
                <a:spcPct val="100000"/>
              </a:lnSpc>
              <a:spcBef>
                <a:spcPts val="0"/>
              </a:spcBef>
              <a:spcAft>
                <a:spcPts val="0"/>
              </a:spcAft>
              <a:buSzPts val="1800"/>
              <a:buNone/>
            </a:pPr>
            <a:endParaRPr sz="1200"/>
          </a:p>
          <a:p>
            <a:pPr marL="457200" lvl="1" indent="0" algn="l" rtl="0">
              <a:lnSpc>
                <a:spcPct val="100000"/>
              </a:lnSpc>
              <a:spcBef>
                <a:spcPts val="0"/>
              </a:spcBef>
              <a:spcAft>
                <a:spcPts val="0"/>
              </a:spcAft>
              <a:buSzPts val="1800"/>
              <a:buNone/>
            </a:pPr>
            <a:r>
              <a:rPr lang="en-US" sz="1200" b="1"/>
              <a:t>Results</a:t>
            </a:r>
            <a:endParaRPr sz="1200"/>
          </a:p>
          <a:p>
            <a:pPr marL="457200" lvl="1" indent="0" algn="l" rtl="0">
              <a:lnSpc>
                <a:spcPct val="100000"/>
              </a:lnSpc>
              <a:spcBef>
                <a:spcPts val="0"/>
              </a:spcBef>
              <a:spcAft>
                <a:spcPts val="0"/>
              </a:spcAft>
              <a:buSzPts val="1800"/>
              <a:buNone/>
            </a:pPr>
            <a:r>
              <a:rPr lang="en-US" sz="1200"/>
              <a:t>This field displays lines that pass or fail validation. Failed lines are indicated by an X and passed lines are indicated by a green checkmark. </a:t>
            </a:r>
            <a:endParaRPr sz="1200"/>
          </a:p>
          <a:p>
            <a:pPr marL="457200" lvl="1" indent="0" algn="l" rtl="0">
              <a:lnSpc>
                <a:spcPct val="100000"/>
              </a:lnSpc>
              <a:spcBef>
                <a:spcPts val="0"/>
              </a:spcBef>
              <a:spcAft>
                <a:spcPts val="0"/>
              </a:spcAft>
              <a:buSzPts val="1800"/>
              <a:buNone/>
            </a:pPr>
            <a:endParaRPr sz="1200"/>
          </a:p>
          <a:p>
            <a:pPr marL="457200" lvl="1" indent="0" algn="l" rtl="0">
              <a:lnSpc>
                <a:spcPct val="100000"/>
              </a:lnSpc>
              <a:spcBef>
                <a:spcPts val="0"/>
              </a:spcBef>
              <a:spcAft>
                <a:spcPts val="0"/>
              </a:spcAft>
              <a:buSzPts val="1800"/>
              <a:buNone/>
            </a:pPr>
            <a:r>
              <a:rPr lang="en-US" sz="1200" b="1"/>
              <a:t>Qty to Release</a:t>
            </a:r>
            <a:endParaRPr sz="1200"/>
          </a:p>
          <a:p>
            <a:pPr marL="457200" lvl="1" indent="0" algn="l" rtl="0">
              <a:lnSpc>
                <a:spcPct val="100000"/>
              </a:lnSpc>
              <a:spcBef>
                <a:spcPts val="0"/>
              </a:spcBef>
              <a:spcAft>
                <a:spcPts val="0"/>
              </a:spcAft>
              <a:buSzPts val="1800"/>
              <a:buNone/>
            </a:pPr>
            <a:r>
              <a:rPr lang="en-US" sz="1200"/>
              <a:t>This field is editable and defaults from the blanket order line.</a:t>
            </a:r>
            <a:endParaRPr sz="1200"/>
          </a:p>
          <a:p>
            <a:pPr marL="457200" lvl="1" indent="0" algn="l" rtl="0">
              <a:lnSpc>
                <a:spcPct val="100000"/>
              </a:lnSpc>
              <a:spcBef>
                <a:spcPts val="0"/>
              </a:spcBef>
              <a:spcAft>
                <a:spcPts val="0"/>
              </a:spcAft>
              <a:buSzPts val="1800"/>
              <a:buNone/>
            </a:pPr>
            <a:endParaRPr sz="1200"/>
          </a:p>
          <a:p>
            <a:pPr marL="457200" lvl="1" indent="0" algn="l" rtl="0">
              <a:lnSpc>
                <a:spcPct val="100000"/>
              </a:lnSpc>
              <a:spcBef>
                <a:spcPts val="0"/>
              </a:spcBef>
              <a:spcAft>
                <a:spcPts val="0"/>
              </a:spcAft>
              <a:buSzPts val="1800"/>
              <a:buNone/>
            </a:pPr>
            <a:r>
              <a:rPr lang="en-US" sz="1200" b="1"/>
              <a:t>Due Date</a:t>
            </a:r>
            <a:endParaRPr sz="1200"/>
          </a:p>
          <a:p>
            <a:pPr marL="457200" lvl="1" indent="0" algn="l" rtl="0">
              <a:lnSpc>
                <a:spcPct val="100000"/>
              </a:lnSpc>
              <a:spcBef>
                <a:spcPts val="0"/>
              </a:spcBef>
              <a:spcAft>
                <a:spcPts val="0"/>
              </a:spcAft>
              <a:buSzPts val="1800"/>
              <a:buNone/>
            </a:pPr>
            <a:r>
              <a:rPr lang="en-US" sz="1200"/>
              <a:t>This field is editable and defaults from the same-named field. The system uses the specified date as the PO due date.</a:t>
            </a:r>
            <a:endParaRPr sz="1200"/>
          </a:p>
          <a:p>
            <a:pPr marL="457200" lvl="1" indent="0" algn="l" rtl="0">
              <a:lnSpc>
                <a:spcPct val="100000"/>
              </a:lnSpc>
              <a:spcBef>
                <a:spcPts val="0"/>
              </a:spcBef>
              <a:spcAft>
                <a:spcPts val="0"/>
              </a:spcAft>
              <a:buSzPts val="1800"/>
              <a:buNone/>
            </a:pPr>
            <a:endParaRPr sz="1200" b="1"/>
          </a:p>
          <a:p>
            <a:pPr marL="457200" lvl="1" indent="0" algn="l" rtl="0">
              <a:lnSpc>
                <a:spcPct val="100000"/>
              </a:lnSpc>
              <a:spcBef>
                <a:spcPts val="0"/>
              </a:spcBef>
              <a:spcAft>
                <a:spcPts val="0"/>
              </a:spcAft>
              <a:buSzPts val="1800"/>
              <a:buNone/>
            </a:pPr>
            <a:r>
              <a:rPr lang="en-US" sz="1200" b="1"/>
              <a:t>Purchase Order</a:t>
            </a:r>
            <a:endParaRPr sz="1200"/>
          </a:p>
          <a:p>
            <a:pPr marL="457200" lvl="1" indent="0" algn="l" rtl="0">
              <a:lnSpc>
                <a:spcPct val="100000"/>
              </a:lnSpc>
              <a:spcBef>
                <a:spcPts val="0"/>
              </a:spcBef>
              <a:spcAft>
                <a:spcPts val="0"/>
              </a:spcAft>
              <a:buSzPts val="1800"/>
              <a:buNone/>
            </a:pPr>
            <a:r>
              <a:rPr lang="en-US" sz="1200"/>
              <a:t>This field is read-only and shows the discrete purchase order number when lines are submitted successfully.</a:t>
            </a:r>
            <a:br>
              <a:rPr lang="en-US" sz="1200"/>
            </a:br>
            <a:endParaRPr sz="1200"/>
          </a:p>
          <a:p>
            <a:pPr marL="0" lvl="0" indent="0" algn="l" rtl="0">
              <a:lnSpc>
                <a:spcPct val="100000"/>
              </a:lnSpc>
              <a:spcBef>
                <a:spcPts val="0"/>
              </a:spcBef>
              <a:spcAft>
                <a:spcPts val="0"/>
              </a:spcAft>
              <a:buSzPts val="1800"/>
              <a:buNone/>
            </a:pPr>
            <a:r>
              <a:rPr lang="en-US" sz="1200"/>
              <a:t>3. Click Submit.</a:t>
            </a:r>
            <a:br>
              <a:rPr lang="en-US" sz="1200"/>
            </a:br>
            <a:endParaRPr sz="1200"/>
          </a:p>
          <a:p>
            <a:pPr marL="0" lvl="1" indent="0" algn="l" rtl="0">
              <a:lnSpc>
                <a:spcPct val="100000"/>
              </a:lnSpc>
              <a:spcBef>
                <a:spcPts val="0"/>
              </a:spcBef>
              <a:spcAft>
                <a:spcPts val="0"/>
              </a:spcAft>
              <a:buSzPts val="1800"/>
              <a:buNone/>
            </a:pPr>
            <a:r>
              <a:rPr lang="en-US" sz="1200"/>
              <a:t>The selected lines in the main grid are validated. If the lines pass validation, the lines are placed into PO groups and the purchase order is created.</a:t>
            </a:r>
            <a:endParaRPr sz="1200"/>
          </a:p>
          <a:p>
            <a:pPr marL="0" lvl="1" indent="0" algn="l" rtl="0">
              <a:lnSpc>
                <a:spcPct val="100000"/>
              </a:lnSpc>
              <a:spcBef>
                <a:spcPts val="0"/>
              </a:spcBef>
              <a:spcAft>
                <a:spcPts val="0"/>
              </a:spcAft>
              <a:buSzPts val="1800"/>
              <a:buNone/>
            </a:pPr>
            <a:endParaRPr sz="1200"/>
          </a:p>
          <a:p>
            <a:pPr marL="0" lvl="1" indent="0" algn="l" rtl="0">
              <a:lnSpc>
                <a:spcPct val="100000"/>
              </a:lnSpc>
              <a:spcBef>
                <a:spcPts val="0"/>
              </a:spcBef>
              <a:spcAft>
                <a:spcPts val="0"/>
              </a:spcAft>
              <a:buSzPts val="1800"/>
              <a:buNone/>
            </a:pPr>
            <a:r>
              <a:rPr lang="en-US" sz="1200"/>
              <a:t>The purchase order is only created if there are no errors with any of the selected lines. At completion of the release to PO process, a confirmation message displays the outcome of the process.</a:t>
            </a:r>
            <a:endParaRPr sz="1200"/>
          </a:p>
          <a:p>
            <a:pPr marL="0" lvl="1" indent="0" algn="l" rtl="0">
              <a:lnSpc>
                <a:spcPct val="100000"/>
              </a:lnSpc>
              <a:spcBef>
                <a:spcPts val="0"/>
              </a:spcBef>
              <a:spcAft>
                <a:spcPts val="0"/>
              </a:spcAft>
              <a:buSzPts val="1800"/>
              <a:buNone/>
            </a:pPr>
            <a:r>
              <a:rPr lang="en-US" sz="1200"/>
              <a:t/>
            </a:r>
            <a:br>
              <a:rPr lang="en-US" sz="1200"/>
            </a:br>
            <a:r>
              <a:rPr lang="en-US" sz="1200"/>
              <a:t>At completion of the release to PO process, a confirmation message indicates the outcome of the process.</a:t>
            </a:r>
            <a:endParaRPr sz="1200"/>
          </a:p>
          <a:p>
            <a:pPr marL="0" lvl="1"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Use </a:t>
            </a:r>
            <a:r>
              <a:rPr lang="en-US" sz="1200" b="1"/>
              <a:t>Purchase Orders </a:t>
            </a:r>
            <a:r>
              <a:rPr lang="en-US" sz="1200"/>
              <a:t>to make necessary adjustments to the POs before sending them to the suppliers.</a:t>
            </a:r>
            <a:endParaRPr sz="1200"/>
          </a:p>
          <a:p>
            <a:pPr marL="0" lvl="0" indent="0" algn="l" rtl="0">
              <a:lnSpc>
                <a:spcPct val="100000"/>
              </a:lnSpc>
              <a:spcBef>
                <a:spcPts val="0"/>
              </a:spcBef>
              <a:spcAft>
                <a:spcPts val="0"/>
              </a:spcAft>
              <a:buSzPts val="1800"/>
              <a:buNone/>
            </a:pPr>
            <a:r>
              <a:rPr lang="en-US" sz="1200"/>
              <a:t/>
            </a:r>
            <a:br>
              <a:rPr lang="en-US" sz="1200"/>
            </a:br>
            <a:r>
              <a:rPr lang="en-US" sz="1200"/>
              <a:t>The system copies accounting data from the blanket order line to the released purchase order line, depending on the value of the blanket order line Receive Type option. For information, refer to the Web UI online help for </a:t>
            </a:r>
            <a:r>
              <a:rPr lang="en-US" sz="1200" b="1"/>
              <a:t>Blanket Orders.</a:t>
            </a:r>
            <a:endParaRPr sz="1200"/>
          </a:p>
          <a:p>
            <a:pPr marL="0" lvl="0" indent="0" algn="l" rtl="0">
              <a:lnSpc>
                <a:spcPct val="100000"/>
              </a:lnSpc>
              <a:spcBef>
                <a:spcPts val="0"/>
              </a:spcBef>
              <a:spcAft>
                <a:spcPts val="0"/>
              </a:spcAft>
              <a:buSzPts val="1800"/>
              <a:buNone/>
            </a:pPr>
            <a:r>
              <a:rPr lang="en-US" sz="1200"/>
              <a:t/>
            </a:r>
            <a:br>
              <a:rPr lang="en-US" sz="1200"/>
            </a:b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
            </a:r>
            <a:br>
              <a:rPr lang="en-US" sz="1200"/>
            </a:br>
            <a:endParaRPr sz="1200"/>
          </a:p>
          <a:p>
            <a:pPr marL="0" lvl="0" indent="0" algn="l" rtl="0">
              <a:lnSpc>
                <a:spcPct val="100000"/>
              </a:lnSpc>
              <a:spcBef>
                <a:spcPts val="0"/>
              </a:spcBef>
              <a:spcAft>
                <a:spcPts val="0"/>
              </a:spcAft>
              <a:buSzPts val="1400"/>
              <a:buNone/>
            </a:pPr>
            <a:endParaRPr sz="1200"/>
          </a:p>
        </p:txBody>
      </p:sp>
      <p:sp>
        <p:nvSpPr>
          <p:cNvPr id="991" name="Google Shape;991;p95: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88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Google Shape;997;p9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98" name="Google Shape;998;p9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99" name="Google Shape;999;p96: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89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0" name="Google Shape;110;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QAD customers are sometimes faced with compliance regulations; for example, some companies are required to prove that their materials come from employee-safe and other conflict-free areas. Other regulatory requirements include things like local content percentages, or local Government rules and regulations.  QAD features help your company manage supplier requirements; one method is to enforce supplier certifications.</a:t>
            </a:r>
            <a:endParaRPr sz="1200"/>
          </a:p>
          <a:p>
            <a:pPr marL="0" lvl="0" indent="0" algn="l" rtl="0">
              <a:lnSpc>
                <a:spcPct val="100000"/>
              </a:lnSpc>
              <a:spcBef>
                <a:spcPts val="0"/>
              </a:spcBef>
              <a:spcAft>
                <a:spcPts val="0"/>
              </a:spcAft>
              <a:buSzPts val="1400"/>
              <a:buNone/>
            </a:pPr>
            <a:endParaRPr sz="1200"/>
          </a:p>
        </p:txBody>
      </p:sp>
      <p:sp>
        <p:nvSpPr>
          <p:cNvPr id="111" name="Google Shape;111;p9: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3"/>
        <p:cNvGrpSpPr/>
        <p:nvPr/>
      </p:nvGrpSpPr>
      <p:grpSpPr>
        <a:xfrm>
          <a:off x="0" y="0"/>
          <a:ext cx="0" cy="0"/>
          <a:chOff x="0" y="0"/>
          <a:chExt cx="0" cy="0"/>
        </a:xfrm>
      </p:grpSpPr>
      <p:sp>
        <p:nvSpPr>
          <p:cNvPr id="1004" name="Google Shape;1004;p1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05" name="Google Shape;1005;p1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endParaRPr/>
          </a:p>
          <a:p>
            <a:pPr marL="0" lvl="0" indent="0" algn="l" rtl="0">
              <a:lnSpc>
                <a:spcPct val="100000"/>
              </a:lnSpc>
              <a:spcBef>
                <a:spcPts val="0"/>
              </a:spcBef>
              <a:spcAft>
                <a:spcPts val="0"/>
              </a:spcAft>
              <a:buSzPts val="1400"/>
              <a:buNone/>
            </a:pPr>
            <a:endParaRPr/>
          </a:p>
        </p:txBody>
      </p:sp>
      <p:sp>
        <p:nvSpPr>
          <p:cNvPr id="1006" name="Google Shape;1006;p122: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90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0"/>
        <p:cNvGrpSpPr/>
        <p:nvPr/>
      </p:nvGrpSpPr>
      <p:grpSpPr>
        <a:xfrm>
          <a:off x="0" y="0"/>
          <a:ext cx="0" cy="0"/>
          <a:chOff x="0" y="0"/>
          <a:chExt cx="0" cy="0"/>
        </a:xfrm>
      </p:grpSpPr>
      <p:sp>
        <p:nvSpPr>
          <p:cNvPr id="1011" name="Google Shape;1011;p1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12" name="Google Shape;1012;p1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Price lists represent a convenient tool for inputting item prices for suppliers without having to perpetually maintain the scheduled order. Orders reference price lists and other discount prices. Price lists are maintained separately, letting other departments maintain prices, without having to access the scheduled order line.</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Buyers and purchase material planners in your company can use the Web UI bulk firm purchasing action in the Planned Orders hybrid view to convert planned orders into approved or unapproved requisitions, blanket orders, or purchase orders. You are provided system features in the action that let you include various item types, and you can set other criteria as well as modify certain aspects of the planned orders before you convert them. </a:t>
            </a:r>
            <a:endParaRPr sz="1200"/>
          </a:p>
          <a:p>
            <a:pPr marL="0" lvl="0" indent="0" algn="l" rtl="0">
              <a:lnSpc>
                <a:spcPct val="100000"/>
              </a:lnSpc>
              <a:spcBef>
                <a:spcPts val="0"/>
              </a:spcBef>
              <a:spcAft>
                <a:spcPts val="0"/>
              </a:spcAft>
              <a:buSzPts val="1400"/>
              <a:buNone/>
            </a:pPr>
            <a:endParaRPr sz="1200"/>
          </a:p>
        </p:txBody>
      </p:sp>
      <p:sp>
        <p:nvSpPr>
          <p:cNvPr id="1013" name="Google Shape;1013;p123: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91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7"/>
        <p:cNvGrpSpPr/>
        <p:nvPr/>
      </p:nvGrpSpPr>
      <p:grpSpPr>
        <a:xfrm>
          <a:off x="0" y="0"/>
          <a:ext cx="0" cy="0"/>
          <a:chOff x="0" y="0"/>
          <a:chExt cx="0" cy="0"/>
        </a:xfrm>
      </p:grpSpPr>
      <p:sp>
        <p:nvSpPr>
          <p:cNvPr id="1018" name="Google Shape;1018;p1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19" name="Google Shape;1019;p1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20" name="Google Shape;1020;p124: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92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4"/>
        <p:cNvGrpSpPr/>
        <p:nvPr/>
      </p:nvGrpSpPr>
      <p:grpSpPr>
        <a:xfrm>
          <a:off x="0" y="0"/>
          <a:ext cx="0" cy="0"/>
          <a:chOff x="0" y="0"/>
          <a:chExt cx="0" cy="0"/>
        </a:xfrm>
      </p:grpSpPr>
      <p:sp>
        <p:nvSpPr>
          <p:cNvPr id="1025" name="Google Shape;1025;p1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26" name="Google Shape;1026;p1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With suppliers, schedules, and items setup, Material Planning (MRP) creates time-phased material plans and orders with a P(lanned) status.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When you establish a relationship with suppliers, you must be flexible to changes in </a:t>
            </a:r>
            <a:r>
              <a:rPr lang="en-US" sz="1200" i="1"/>
              <a:t>prices. </a:t>
            </a:r>
            <a:r>
              <a:rPr lang="en-US" sz="1200"/>
              <a:t>For each item you purchase, you initially define the pricing, discount list for volume discounts, and purchasing unit of measure; then, you specify the timeframe for the</a:t>
            </a:r>
            <a:r>
              <a:rPr lang="en-US" sz="1200" i="1"/>
              <a:t> established agreement. </a:t>
            </a:r>
            <a:r>
              <a:rPr lang="en-US" sz="1200"/>
              <a:t> But these pricing elements must change to meet economic demands, so, you </a:t>
            </a:r>
            <a:r>
              <a:rPr lang="en-US" sz="1200" i="1"/>
              <a:t>adjust  </a:t>
            </a:r>
            <a:r>
              <a:rPr lang="en-US" sz="1200"/>
              <a:t>price lists, discount lists, quotes, or blanket orders before the planned orders are firmed.  This accommodates trading partners needs and demonstrates your company’s flexibility.</a:t>
            </a:r>
            <a:endParaRPr sz="1200"/>
          </a:p>
          <a:p>
            <a:pPr marL="0" lvl="0" indent="0" algn="l" rtl="0">
              <a:lnSpc>
                <a:spcPct val="100000"/>
              </a:lnSpc>
              <a:spcBef>
                <a:spcPts val="0"/>
              </a:spcBef>
              <a:spcAft>
                <a:spcPts val="0"/>
              </a:spcAft>
              <a:buSzPts val="1800"/>
              <a:buNone/>
            </a:pPr>
            <a:endParaRPr sz="1200"/>
          </a:p>
          <a:p>
            <a:pPr marL="0" lvl="2" indent="0" algn="l" rtl="0">
              <a:lnSpc>
                <a:spcPct val="100000"/>
              </a:lnSpc>
              <a:spcBef>
                <a:spcPts val="0"/>
              </a:spcBef>
              <a:spcAft>
                <a:spcPts val="0"/>
              </a:spcAft>
              <a:buSzPts val="1800"/>
              <a:buNone/>
            </a:pPr>
            <a:r>
              <a:rPr lang="en-US" sz="1200"/>
              <a:t>Using the Web UI Firm Purchasing Action from the Planned Orders hybrid view, you can quickly and easily perform these tasks:</a:t>
            </a:r>
            <a:endParaRPr sz="1200"/>
          </a:p>
          <a:p>
            <a:pPr marL="0" lvl="2"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a:t>Convert planned orders to approved/unapproved requisitions, blanket order releases, or purchase orders with just a few clicks</a:t>
            </a:r>
            <a:endParaRPr sz="1200"/>
          </a:p>
          <a:p>
            <a:pPr marL="0" lvl="0" indent="0" algn="l" rtl="0">
              <a:lnSpc>
                <a:spcPct val="100000"/>
              </a:lnSpc>
              <a:spcBef>
                <a:spcPts val="0"/>
              </a:spcBef>
              <a:spcAft>
                <a:spcPts val="0"/>
              </a:spcAft>
              <a:buSzPts val="1400"/>
              <a:buNone/>
            </a:pPr>
            <a:r>
              <a:rPr lang="en-US" sz="1200"/>
              <a:t>Optionally include a variety of items when you convert, including manufactured, kanban, GRC, routable, MPS/non-MPS, or phantom items</a:t>
            </a:r>
            <a:endParaRPr sz="1200"/>
          </a:p>
          <a:p>
            <a:pPr marL="0" lvl="0" indent="0" algn="l" rtl="0">
              <a:lnSpc>
                <a:spcPct val="100000"/>
              </a:lnSpc>
              <a:spcBef>
                <a:spcPts val="0"/>
              </a:spcBef>
              <a:spcAft>
                <a:spcPts val="0"/>
              </a:spcAft>
              <a:buSzPts val="1400"/>
              <a:buNone/>
            </a:pPr>
            <a:r>
              <a:rPr lang="en-US" sz="1200"/>
              <a:t>Optionally, start routing of pending purchase orders from the same program</a:t>
            </a:r>
            <a:endParaRPr sz="1200"/>
          </a:p>
          <a:p>
            <a:pPr marL="0" lvl="0" indent="0" algn="l" rtl="0">
              <a:lnSpc>
                <a:spcPct val="100000"/>
              </a:lnSpc>
              <a:spcBef>
                <a:spcPts val="0"/>
              </a:spcBef>
              <a:spcAft>
                <a:spcPts val="0"/>
              </a:spcAft>
              <a:buSzPts val="1400"/>
              <a:buNone/>
            </a:pPr>
            <a:r>
              <a:rPr lang="en-US" sz="1200"/>
              <a:t>View multiple aspects of system-proposed planned orders to convert and update some aspects from a single frame. When the system proposes the orders to convert, you can view details of the orders and update the quantity, supplier, bill-to, ship-to, due date, or type from a single order grid.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Important: </a:t>
            </a:r>
            <a:r>
              <a:rPr lang="en-US" sz="1200"/>
              <a:t>Firm purchasing only considers planned orders for an item-site combination for which supplier scheduled orders are not defined and active.  When there is a supplier scheduled order effective in the system, the firm purchasing functions will skip those planned orders and these will need to be converted into supplied scheduled releases by running the Web UI Schedule Update From MRP (or the traditional .NET UI Schedule Update from MRP) to create Supplier Schedules.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endParaRPr sz="1200"/>
          </a:p>
        </p:txBody>
      </p:sp>
      <p:sp>
        <p:nvSpPr>
          <p:cNvPr id="1027" name="Google Shape;1027;p125: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93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0"/>
        <p:cNvGrpSpPr/>
        <p:nvPr/>
      </p:nvGrpSpPr>
      <p:grpSpPr>
        <a:xfrm>
          <a:off x="0" y="0"/>
          <a:ext cx="0" cy="0"/>
          <a:chOff x="0" y="0"/>
          <a:chExt cx="0" cy="0"/>
        </a:xfrm>
      </p:grpSpPr>
      <p:sp>
        <p:nvSpPr>
          <p:cNvPr id="1041" name="Google Shape;1041;p1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42" name="Google Shape;1042;p1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Since you are converting planned orders, you must set up MRP controls so that when you run MRP, the system produces planned orders.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Please review the Materials Requirements Planning chapter of the QAD Manufacturing User Guide for MRP processing details, configuration details, and using MRP.</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Specifically related to purchasing, it is important to understand all the components that can be set up in the system that can help converting planned orders into purchasing documents in the most effective way.</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The next few slides cover:</a:t>
            </a:r>
            <a:endParaRPr sz="1200"/>
          </a:p>
          <a:p>
            <a:pPr marL="457200" lvl="0" indent="-304800" algn="l" rtl="0">
              <a:lnSpc>
                <a:spcPct val="100000"/>
              </a:lnSpc>
              <a:spcBef>
                <a:spcPts val="0"/>
              </a:spcBef>
              <a:spcAft>
                <a:spcPts val="0"/>
              </a:spcAft>
              <a:buSzPts val="1200"/>
              <a:buChar char="●"/>
            </a:pPr>
            <a:r>
              <a:rPr lang="en-US" sz="1200"/>
              <a:t> How to setup suppliers</a:t>
            </a:r>
            <a:endParaRPr sz="1200"/>
          </a:p>
          <a:p>
            <a:pPr marL="457200" lvl="0" indent="-304800" algn="l" rtl="0">
              <a:lnSpc>
                <a:spcPct val="100000"/>
              </a:lnSpc>
              <a:spcBef>
                <a:spcPts val="0"/>
              </a:spcBef>
              <a:spcAft>
                <a:spcPts val="0"/>
              </a:spcAft>
              <a:buSzPts val="1200"/>
              <a:buChar char="●"/>
            </a:pPr>
            <a:r>
              <a:rPr lang="en-US" sz="1200"/>
              <a:t> How to link Items to suppliers</a:t>
            </a:r>
            <a:endParaRPr sz="1200"/>
          </a:p>
          <a:p>
            <a:pPr marL="457200" lvl="0" indent="-304800" algn="l" rtl="0">
              <a:lnSpc>
                <a:spcPct val="100000"/>
              </a:lnSpc>
              <a:spcBef>
                <a:spcPts val="0"/>
              </a:spcBef>
              <a:spcAft>
                <a:spcPts val="0"/>
              </a:spcAft>
              <a:buSzPts val="1200"/>
              <a:buChar char="●"/>
            </a:pPr>
            <a:r>
              <a:rPr lang="en-US" sz="1200"/>
              <a:t> How to set up the ship-to </a:t>
            </a:r>
            <a:endParaRPr sz="1200" b="1"/>
          </a:p>
          <a:p>
            <a:pPr marL="457200" lvl="0" indent="-304800" algn="l" rtl="0">
              <a:lnSpc>
                <a:spcPct val="100000"/>
              </a:lnSpc>
              <a:spcBef>
                <a:spcPts val="0"/>
              </a:spcBef>
              <a:spcAft>
                <a:spcPts val="0"/>
              </a:spcAft>
              <a:buSzPts val="1200"/>
              <a:buChar char="●"/>
            </a:pPr>
            <a:r>
              <a:rPr lang="en-US" sz="1200"/>
              <a:t> The different options to define prices available in the system.</a:t>
            </a:r>
            <a:endParaRPr sz="1200"/>
          </a:p>
          <a:p>
            <a:pPr marL="0" lvl="0" indent="0" algn="l" rtl="0">
              <a:lnSpc>
                <a:spcPct val="100000"/>
              </a:lnSpc>
              <a:spcBef>
                <a:spcPts val="0"/>
              </a:spcBef>
              <a:spcAft>
                <a:spcPts val="0"/>
              </a:spcAft>
              <a:buSzPts val="1400"/>
              <a:buNone/>
            </a:pPr>
            <a:endParaRPr sz="1200"/>
          </a:p>
        </p:txBody>
      </p:sp>
      <p:sp>
        <p:nvSpPr>
          <p:cNvPr id="1043" name="Google Shape;1043;p126: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94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7"/>
        <p:cNvGrpSpPr/>
        <p:nvPr/>
      </p:nvGrpSpPr>
      <p:grpSpPr>
        <a:xfrm>
          <a:off x="0" y="0"/>
          <a:ext cx="0" cy="0"/>
          <a:chOff x="0" y="0"/>
          <a:chExt cx="0" cy="0"/>
        </a:xfrm>
      </p:grpSpPr>
      <p:sp>
        <p:nvSpPr>
          <p:cNvPr id="1048" name="Google Shape;1048;p1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49" name="Google Shape;1049;p1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Ensure suppliers are created; when not, create them in the Web UI Suppliers hybrid view.</a:t>
            </a:r>
            <a:endParaRPr sz="1200"/>
          </a:p>
        </p:txBody>
      </p:sp>
      <p:sp>
        <p:nvSpPr>
          <p:cNvPr id="1050" name="Google Shape;1050;p127: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95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8"/>
        <p:cNvGrpSpPr/>
        <p:nvPr/>
      </p:nvGrpSpPr>
      <p:grpSpPr>
        <a:xfrm>
          <a:off x="0" y="0"/>
          <a:ext cx="0" cy="0"/>
          <a:chOff x="0" y="0"/>
          <a:chExt cx="0" cy="0"/>
        </a:xfrm>
      </p:grpSpPr>
      <p:sp>
        <p:nvSpPr>
          <p:cNvPr id="1059" name="Google Shape;1059;p1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60" name="Google Shape;1060;p12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You can define a default supplier for a specific item or item – site combination in Web UI in Items.</a:t>
            </a:r>
            <a:endParaRPr sz="1200"/>
          </a:p>
        </p:txBody>
      </p:sp>
      <p:sp>
        <p:nvSpPr>
          <p:cNvPr id="1061" name="Google Shape;1061;p128: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96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9"/>
        <p:cNvGrpSpPr/>
        <p:nvPr/>
      </p:nvGrpSpPr>
      <p:grpSpPr>
        <a:xfrm>
          <a:off x="0" y="0"/>
          <a:ext cx="0" cy="0"/>
          <a:chOff x="0" y="0"/>
          <a:chExt cx="0" cy="0"/>
        </a:xfrm>
      </p:grpSpPr>
      <p:sp>
        <p:nvSpPr>
          <p:cNvPr id="1070" name="Google Shape;1070;p12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71" name="Google Shape;1071;p12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In the Web UI </a:t>
            </a:r>
            <a:r>
              <a:rPr lang="en-US" sz="1200" b="1"/>
              <a:t>Purchasing Control</a:t>
            </a:r>
            <a:r>
              <a:rPr lang="en-US" sz="1200"/>
              <a:t>, set the Ship-to a</a:t>
            </a:r>
            <a:r>
              <a:rPr lang="en-US" sz="1200">
                <a:solidFill>
                  <a:schemeClr val="dk1"/>
                </a:solidFill>
              </a:rPr>
              <a:t>nd Bill-To</a:t>
            </a:r>
            <a:r>
              <a:rPr lang="en-US" sz="1200"/>
              <a:t> option.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Ship-To:</a:t>
            </a:r>
            <a:endParaRPr sz="1200" b="1"/>
          </a:p>
          <a:p>
            <a:pPr marL="0" lvl="0" indent="0" algn="l" rtl="0">
              <a:lnSpc>
                <a:spcPct val="100000"/>
              </a:lnSpc>
              <a:spcBef>
                <a:spcPts val="0"/>
              </a:spcBef>
              <a:spcAft>
                <a:spcPts val="0"/>
              </a:spcAft>
              <a:buSzPts val="1800"/>
              <a:buNone/>
            </a:pPr>
            <a:r>
              <a:rPr lang="en-US" sz="1200"/>
              <a:t>This address is where suppliers normally ship your company's purchased items. Whenever you add a purchase order or blanket order, the ship-to address defaults to the Ship-To address code from Purchasing Control. </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solidFill>
                  <a:schemeClr val="dk1"/>
                </a:solidFill>
              </a:rPr>
              <a:t>Bill-To:</a:t>
            </a:r>
            <a:endParaRPr sz="1200" b="1">
              <a:solidFill>
                <a:schemeClr val="dk1"/>
              </a:solidFill>
            </a:endParaRPr>
          </a:p>
          <a:p>
            <a:pPr marL="0" lvl="0" indent="0" algn="l" rtl="0">
              <a:spcBef>
                <a:spcPts val="0"/>
              </a:spcBef>
              <a:spcAft>
                <a:spcPts val="0"/>
              </a:spcAft>
              <a:buClr>
                <a:schemeClr val="dk1"/>
              </a:buClr>
              <a:buSzPts val="1100"/>
              <a:buFont typeface="Arial"/>
              <a:buNone/>
            </a:pPr>
            <a:r>
              <a:rPr lang="en-US" sz="1200">
                <a:solidFill>
                  <a:schemeClr val="dk1"/>
                </a:solidFill>
              </a:rPr>
              <a:t>This address is the normal billing address for your company. You should create company address codes first in the Web UI </a:t>
            </a:r>
            <a:r>
              <a:rPr lang="en-US" sz="1200" b="1">
                <a:solidFill>
                  <a:schemeClr val="dk1"/>
                </a:solidFill>
              </a:rPr>
              <a:t>Companies</a:t>
            </a:r>
            <a:r>
              <a:rPr lang="en-US" sz="1200">
                <a:solidFill>
                  <a:schemeClr val="dk1"/>
                </a:solidFill>
              </a:rPr>
              <a:t>.</a:t>
            </a:r>
            <a:endParaRPr sz="1200">
              <a:solidFill>
                <a:schemeClr val="dk1"/>
              </a:solidFill>
            </a:endParaRPr>
          </a:p>
          <a:p>
            <a:pPr marL="0" lvl="0" indent="0" algn="l" rtl="0">
              <a:spcBef>
                <a:spcPts val="0"/>
              </a:spcBef>
              <a:spcAft>
                <a:spcPts val="0"/>
              </a:spcAft>
              <a:buClr>
                <a:schemeClr val="dk1"/>
              </a:buClr>
              <a:buSzPts val="1100"/>
              <a:buFont typeface="Arial"/>
              <a:buNone/>
            </a:pPr>
            <a:r>
              <a:rPr lang="en-US" sz="1200">
                <a:solidFill>
                  <a:schemeClr val="dk1"/>
                </a:solidFill>
              </a:rPr>
              <a:t>When you add a purchase order or blanket order, the bill-to address defaults to the bill-to address code from Purchasing Control. The bill-to address prints on the purchase order.</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SzPts val="1800"/>
              <a:buNone/>
            </a:pPr>
            <a:r>
              <a:rPr lang="en-US" sz="1200" b="1">
                <a:solidFill>
                  <a:schemeClr val="dk1"/>
                </a:solidFill>
              </a:rPr>
              <a:t>Site Exceptions in Purchasing Control </a:t>
            </a:r>
            <a:endParaRPr sz="1200" b="1">
              <a:solidFill>
                <a:schemeClr val="dk1"/>
              </a:solidFill>
            </a:endParaRPr>
          </a:p>
          <a:p>
            <a:pPr marL="0" lvl="0" indent="0" algn="l" rtl="0">
              <a:lnSpc>
                <a:spcPct val="100000"/>
              </a:lnSpc>
              <a:spcBef>
                <a:spcPts val="0"/>
              </a:spcBef>
              <a:spcAft>
                <a:spcPts val="0"/>
              </a:spcAft>
              <a:buSzPts val="1800"/>
              <a:buNone/>
            </a:pPr>
            <a:r>
              <a:rPr lang="en-US" sz="1200">
                <a:solidFill>
                  <a:schemeClr val="dk1"/>
                </a:solidFill>
              </a:rPr>
              <a:t>Use Site Exceptions panel optionally to specify one or more sites for which you do not want the default Ship-To in the Main panel or the default Bill-To in the Accounting panel to be applied. To add a site exception, select New. The system supplies default ship-to and the bill-to address codes; you can modify, using any valid value which are then defaulted in Firm Purchasing Action screen.</a:t>
            </a:r>
            <a:endParaRPr sz="1200">
              <a:solidFill>
                <a:schemeClr val="dk1"/>
              </a:solidFill>
            </a:endParaRPr>
          </a:p>
          <a:p>
            <a:pPr marL="0" lvl="0" indent="0" algn="l" rtl="0">
              <a:lnSpc>
                <a:spcPct val="100000"/>
              </a:lnSpc>
              <a:spcBef>
                <a:spcPts val="0"/>
              </a:spcBef>
              <a:spcAft>
                <a:spcPts val="0"/>
              </a:spcAft>
              <a:buSzPts val="1800"/>
              <a:buNone/>
            </a:pPr>
            <a:endParaRPr sz="1200">
              <a:solidFill>
                <a:schemeClr val="dk1"/>
              </a:solidFill>
            </a:endParaRPr>
          </a:p>
          <a:p>
            <a:pPr marL="0" lvl="0" indent="0" algn="l" rtl="0">
              <a:lnSpc>
                <a:spcPct val="100000"/>
              </a:lnSpc>
              <a:spcBef>
                <a:spcPts val="0"/>
              </a:spcBef>
              <a:spcAft>
                <a:spcPts val="0"/>
              </a:spcAft>
              <a:buSzPts val="1800"/>
              <a:buNone/>
            </a:pPr>
            <a:r>
              <a:rPr lang="en-US" sz="1200">
                <a:solidFill>
                  <a:schemeClr val="dk1"/>
                </a:solidFill>
              </a:rPr>
              <a:t>Note: Each Ship-To and Bill-To Address should be set up first in the Web UI </a:t>
            </a:r>
            <a:r>
              <a:rPr lang="en-US" sz="1200" b="1">
                <a:solidFill>
                  <a:schemeClr val="dk1"/>
                </a:solidFill>
              </a:rPr>
              <a:t>Companies.</a:t>
            </a:r>
            <a:endParaRPr sz="1200" b="1">
              <a:solidFill>
                <a:schemeClr val="dk1"/>
              </a:solidFill>
            </a:endParaRPr>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b="1"/>
              <a:t>Important! </a:t>
            </a:r>
            <a:r>
              <a:rPr lang="en-US" sz="1200"/>
              <a:t>When converting requisitions to purchasing documents, you should set up basic information in </a:t>
            </a:r>
            <a:r>
              <a:rPr lang="en-US" sz="1200" b="1"/>
              <a:t>Purchase Requisition Control.</a:t>
            </a:r>
            <a:endParaRPr sz="1200" b="1"/>
          </a:p>
          <a:p>
            <a:pPr marL="0" lvl="0" indent="0" algn="l" rtl="0">
              <a:lnSpc>
                <a:spcPct val="100000"/>
              </a:lnSpc>
              <a:spcBef>
                <a:spcPts val="0"/>
              </a:spcBef>
              <a:spcAft>
                <a:spcPts val="0"/>
              </a:spcAft>
              <a:buSzPts val="1400"/>
              <a:buNone/>
            </a:pPr>
            <a:endParaRPr sz="1200"/>
          </a:p>
        </p:txBody>
      </p:sp>
      <p:sp>
        <p:nvSpPr>
          <p:cNvPr id="1072" name="Google Shape;1072;p129: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97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9"/>
        <p:cNvGrpSpPr/>
        <p:nvPr/>
      </p:nvGrpSpPr>
      <p:grpSpPr>
        <a:xfrm>
          <a:off x="0" y="0"/>
          <a:ext cx="0" cy="0"/>
          <a:chOff x="0" y="0"/>
          <a:chExt cx="0" cy="0"/>
        </a:xfrm>
      </p:grpSpPr>
      <p:sp>
        <p:nvSpPr>
          <p:cNvPr id="1080" name="Google Shape;1080;p1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81" name="Google Shape;1081;p1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In the </a:t>
            </a:r>
            <a:r>
              <a:rPr lang="en-US" sz="1200" b="1"/>
              <a:t>Supplier Price Lists</a:t>
            </a:r>
            <a:r>
              <a:rPr lang="en-US" sz="1200"/>
              <a:t>, select New and add Main Panel Details by selecting options; for example, set options for the Price List Name, Item/Product Line, UM, Currency, Price List Effective Dates, and Set Amount Type to indicate which type of Supplier Price List is being created (List Price, Markup %, Discount %, or Price). </a:t>
            </a:r>
            <a:endParaRPr sz="1200"/>
          </a:p>
          <a:p>
            <a:pPr marL="0" lvl="0" indent="0" algn="l" rtl="0">
              <a:spcBef>
                <a:spcPts val="0"/>
              </a:spcBef>
              <a:spcAft>
                <a:spcPts val="0"/>
              </a:spcAft>
              <a:buSzPts val="1100"/>
              <a:buNone/>
            </a:pPr>
            <a:endParaRPr sz="1200"/>
          </a:p>
          <a:p>
            <a:pPr marL="0" lvl="0" indent="0" algn="l" rtl="0">
              <a:spcBef>
                <a:spcPts val="0"/>
              </a:spcBef>
              <a:spcAft>
                <a:spcPts val="0"/>
              </a:spcAft>
              <a:buClr>
                <a:schemeClr val="dk1"/>
              </a:buClr>
              <a:buSzPts val="1100"/>
              <a:buFont typeface="Arial"/>
              <a:buNone/>
            </a:pPr>
            <a:r>
              <a:rPr lang="en-US" sz="1200"/>
              <a:t>After entering Main Panel details,  enter price list data as required, depending on the selected Amount Type:</a:t>
            </a:r>
            <a:endParaRPr sz="1200"/>
          </a:p>
          <a:p>
            <a:pPr marL="0" lvl="0" indent="0" algn="l" rtl="0">
              <a:spcBef>
                <a:spcPts val="0"/>
              </a:spcBef>
              <a:spcAft>
                <a:spcPts val="0"/>
              </a:spcAft>
              <a:buSzPts val="1100"/>
              <a:buNone/>
            </a:pPr>
            <a:endParaRPr sz="1200"/>
          </a:p>
          <a:p>
            <a:pPr marL="0" lvl="0" indent="0" algn="l" rtl="0">
              <a:spcBef>
                <a:spcPts val="0"/>
              </a:spcBef>
              <a:spcAft>
                <a:spcPts val="0"/>
              </a:spcAft>
              <a:buNone/>
            </a:pPr>
            <a:r>
              <a:rPr lang="en-US" sz="1200" b="1"/>
              <a:t>Discount %</a:t>
            </a:r>
            <a:endParaRPr sz="1200" b="1"/>
          </a:p>
          <a:p>
            <a:pPr marL="0" lvl="0" indent="0" algn="l" rtl="0">
              <a:spcBef>
                <a:spcPts val="0"/>
              </a:spcBef>
              <a:spcAft>
                <a:spcPts val="0"/>
              </a:spcAft>
              <a:buClr>
                <a:schemeClr val="dk1"/>
              </a:buClr>
              <a:buSzPts val="1100"/>
              <a:buFont typeface="Arial"/>
              <a:buNone/>
            </a:pPr>
            <a:r>
              <a:rPr lang="en-US" sz="1200"/>
              <a:t>Enter Minimum Quantity, Discount %, and Currency.</a:t>
            </a:r>
            <a:endParaRPr sz="1200"/>
          </a:p>
          <a:p>
            <a:pPr marL="0" lvl="0" indent="0" algn="l" rtl="0">
              <a:spcBef>
                <a:spcPts val="0"/>
              </a:spcBef>
              <a:spcAft>
                <a:spcPts val="0"/>
              </a:spcAft>
              <a:buClr>
                <a:schemeClr val="dk1"/>
              </a:buClr>
              <a:buSzPts val="1100"/>
              <a:buFont typeface="Arial"/>
              <a:buNone/>
            </a:pPr>
            <a:endParaRPr sz="1200" b="1"/>
          </a:p>
          <a:p>
            <a:pPr marL="0" lvl="0" indent="0" algn="l" rtl="0">
              <a:spcBef>
                <a:spcPts val="0"/>
              </a:spcBef>
              <a:spcAft>
                <a:spcPts val="0"/>
              </a:spcAft>
              <a:buClr>
                <a:schemeClr val="dk1"/>
              </a:buClr>
              <a:buSzPts val="1100"/>
              <a:buFont typeface="Arial"/>
              <a:buNone/>
            </a:pPr>
            <a:r>
              <a:rPr lang="en-US" sz="1200" b="1"/>
              <a:t>List Price</a:t>
            </a:r>
            <a:endParaRPr sz="1200" b="1"/>
          </a:p>
          <a:p>
            <a:pPr marL="0" lvl="0" indent="0" algn="l" rtl="0">
              <a:spcBef>
                <a:spcPts val="0"/>
              </a:spcBef>
              <a:spcAft>
                <a:spcPts val="0"/>
              </a:spcAft>
              <a:buClr>
                <a:schemeClr val="dk1"/>
              </a:buClr>
              <a:buSzPts val="1100"/>
              <a:buFont typeface="Arial"/>
              <a:buNone/>
            </a:pPr>
            <a:r>
              <a:rPr lang="en-US" sz="1200"/>
              <a:t>Enter List Price, Minimum Price, and Maximum Price. You cannot enter a negative value for the List Price.</a:t>
            </a:r>
            <a:endParaRPr sz="1200"/>
          </a:p>
          <a:p>
            <a:pPr marL="0" lvl="0" indent="0" algn="l" rtl="0">
              <a:spcBef>
                <a:spcPts val="0"/>
              </a:spcBef>
              <a:spcAft>
                <a:spcPts val="0"/>
              </a:spcAft>
              <a:buClr>
                <a:schemeClr val="dk1"/>
              </a:buClr>
              <a:buSzPts val="1100"/>
              <a:buFont typeface="Arial"/>
              <a:buNone/>
            </a:pPr>
            <a:endParaRPr sz="1200"/>
          </a:p>
          <a:p>
            <a:pPr marL="0" lvl="0" indent="0" algn="l" rtl="0">
              <a:spcBef>
                <a:spcPts val="0"/>
              </a:spcBef>
              <a:spcAft>
                <a:spcPts val="0"/>
              </a:spcAft>
              <a:buClr>
                <a:schemeClr val="dk1"/>
              </a:buClr>
              <a:buSzPts val="1100"/>
              <a:buFont typeface="Arial"/>
              <a:buNone/>
            </a:pPr>
            <a:r>
              <a:rPr lang="en-US" sz="1200" b="1"/>
              <a:t>Markup %</a:t>
            </a:r>
            <a:endParaRPr sz="1200" b="1"/>
          </a:p>
          <a:p>
            <a:pPr marL="0" lvl="0" indent="0" algn="l" rtl="0">
              <a:spcBef>
                <a:spcPts val="0"/>
              </a:spcBef>
              <a:spcAft>
                <a:spcPts val="0"/>
              </a:spcAft>
              <a:buClr>
                <a:schemeClr val="dk1"/>
              </a:buClr>
              <a:buSzPts val="1100"/>
              <a:buFont typeface="Arial"/>
              <a:buNone/>
            </a:pPr>
            <a:r>
              <a:rPr lang="en-US" sz="1200"/>
              <a:t>Enter Minimum Quantity, Markup %, and Currency.</a:t>
            </a:r>
            <a:endParaRPr sz="1200"/>
          </a:p>
          <a:p>
            <a:pPr marL="0" lvl="0" indent="0" algn="l" rtl="0">
              <a:spcBef>
                <a:spcPts val="0"/>
              </a:spcBef>
              <a:spcAft>
                <a:spcPts val="0"/>
              </a:spcAft>
              <a:buClr>
                <a:schemeClr val="dk1"/>
              </a:buClr>
              <a:buSzPts val="1100"/>
              <a:buFont typeface="Arial"/>
              <a:buNone/>
            </a:pPr>
            <a:endParaRPr sz="1200"/>
          </a:p>
          <a:p>
            <a:pPr marL="0" lvl="0" indent="0" algn="l" rtl="0">
              <a:spcBef>
                <a:spcPts val="0"/>
              </a:spcBef>
              <a:spcAft>
                <a:spcPts val="0"/>
              </a:spcAft>
              <a:buClr>
                <a:schemeClr val="dk1"/>
              </a:buClr>
              <a:buSzPts val="1100"/>
              <a:buFont typeface="Arial"/>
              <a:buNone/>
            </a:pPr>
            <a:r>
              <a:rPr lang="en-US" sz="1200" b="1"/>
              <a:t>Price</a:t>
            </a:r>
            <a:endParaRPr sz="1200" b="1"/>
          </a:p>
          <a:p>
            <a:pPr marL="0" lvl="0" indent="0" algn="l" rtl="0">
              <a:spcBef>
                <a:spcPts val="0"/>
              </a:spcBef>
              <a:spcAft>
                <a:spcPts val="0"/>
              </a:spcAft>
              <a:buClr>
                <a:schemeClr val="dk1"/>
              </a:buClr>
              <a:buSzPts val="1100"/>
              <a:buFont typeface="Arial"/>
              <a:buNone/>
            </a:pPr>
            <a:r>
              <a:rPr lang="en-US" sz="1200"/>
              <a:t>Enter Minimum Quantity, Price, and Currency.</a:t>
            </a:r>
            <a:endParaRPr sz="1200">
              <a:solidFill>
                <a:schemeClr val="dk1"/>
              </a:solidFill>
            </a:endParaRPr>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Refer to the online help for Supplier and Schedule Price List for information on the options.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To learn about pricing within QAD, refer to the Pricing chapter of the </a:t>
            </a:r>
            <a:r>
              <a:rPr lang="en-US" sz="1200" i="1"/>
              <a:t>QAD Master Data Guide</a:t>
            </a:r>
            <a:r>
              <a:rPr lang="en-US" sz="1200"/>
              <a:t> found in the QAD Document Library</a:t>
            </a:r>
            <a:endParaRPr sz="1200"/>
          </a:p>
          <a:p>
            <a:pPr marL="0" lvl="0" indent="0" algn="l" rtl="0">
              <a:lnSpc>
                <a:spcPct val="100000"/>
              </a:lnSpc>
              <a:spcBef>
                <a:spcPts val="0"/>
              </a:spcBef>
              <a:spcAft>
                <a:spcPts val="0"/>
              </a:spcAft>
              <a:buSzPts val="1400"/>
              <a:buNone/>
            </a:pPr>
            <a:endParaRPr sz="1200"/>
          </a:p>
        </p:txBody>
      </p:sp>
      <p:sp>
        <p:nvSpPr>
          <p:cNvPr id="1082" name="Google Shape;1082;p130: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98</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0"/>
        <p:cNvGrpSpPr/>
        <p:nvPr/>
      </p:nvGrpSpPr>
      <p:grpSpPr>
        <a:xfrm>
          <a:off x="0" y="0"/>
          <a:ext cx="0" cy="0"/>
          <a:chOff x="0" y="0"/>
          <a:chExt cx="0" cy="0"/>
        </a:xfrm>
      </p:grpSpPr>
      <p:sp>
        <p:nvSpPr>
          <p:cNvPr id="1091" name="Google Shape;1091;p1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92" name="Google Shape;1092;p1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1200"/>
              <a:t>In the Web UI Purchasing Control, set options in the Pricing tab:</a:t>
            </a:r>
            <a:endParaRPr sz="1200"/>
          </a:p>
          <a:p>
            <a:pPr marL="0" lvl="0" indent="0" algn="l" rtl="0">
              <a:lnSpc>
                <a:spcPct val="100000"/>
              </a:lnSpc>
              <a:spcBef>
                <a:spcPts val="0"/>
              </a:spcBef>
              <a:spcAft>
                <a:spcPts val="0"/>
              </a:spcAft>
              <a:buSzPts val="1400"/>
              <a:buNone/>
            </a:pPr>
            <a:endParaRPr sz="1200"/>
          </a:p>
          <a:p>
            <a:pPr marL="0" lvl="0" indent="0" algn="l" rtl="0">
              <a:lnSpc>
                <a:spcPct val="100000"/>
              </a:lnSpc>
              <a:spcBef>
                <a:spcPts val="0"/>
              </a:spcBef>
              <a:spcAft>
                <a:spcPts val="0"/>
              </a:spcAft>
              <a:buSzPts val="1400"/>
              <a:buNone/>
            </a:pPr>
            <a:r>
              <a:rPr lang="en-US" sz="1200" b="1"/>
              <a:t>Price Table Required</a:t>
            </a:r>
            <a:endParaRPr sz="1200" b="1"/>
          </a:p>
          <a:p>
            <a:pPr marL="0" lvl="0" indent="0" algn="l" rtl="0">
              <a:lnSpc>
                <a:spcPct val="100000"/>
              </a:lnSpc>
              <a:spcBef>
                <a:spcPts val="0"/>
              </a:spcBef>
              <a:spcAft>
                <a:spcPts val="0"/>
              </a:spcAft>
              <a:buSzPts val="1800"/>
              <a:buNone/>
            </a:pPr>
            <a:r>
              <a:rPr lang="en-US" sz="1200"/>
              <a:t>Requires items to have an existing price list.</a:t>
            </a:r>
            <a:endParaRPr sz="1200"/>
          </a:p>
          <a:p>
            <a:pPr marL="457200" lvl="0" indent="-304800" algn="l" rtl="0">
              <a:lnSpc>
                <a:spcPct val="100000"/>
              </a:lnSpc>
              <a:spcBef>
                <a:spcPts val="0"/>
              </a:spcBef>
              <a:spcAft>
                <a:spcPts val="0"/>
              </a:spcAft>
              <a:buSzPts val="1200"/>
              <a:buChar char="●"/>
            </a:pPr>
            <a:r>
              <a:rPr lang="en-US" sz="1200"/>
              <a:t>Selected: Only items from an existing price list can be entered, and only if  the price list, item, unit of measure, and currency match.</a:t>
            </a:r>
            <a:endParaRPr sz="1200"/>
          </a:p>
          <a:p>
            <a:pPr marL="457200" lvl="0" indent="-304800" algn="l" rtl="0">
              <a:lnSpc>
                <a:spcPct val="100000"/>
              </a:lnSpc>
              <a:spcBef>
                <a:spcPts val="0"/>
              </a:spcBef>
              <a:spcAft>
                <a:spcPts val="0"/>
              </a:spcAft>
              <a:buSzPts val="1200"/>
              <a:buChar char="●"/>
            </a:pPr>
            <a:r>
              <a:rPr lang="en-US" sz="1200"/>
              <a:t>Cleared: Items can be entered whether or not a price list exists. Prices can be overridden unless security has been applied to the field.</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800"/>
              <a:buNone/>
            </a:pPr>
            <a:r>
              <a:rPr lang="en-US" sz="1200"/>
              <a:t>By requiring price tables, you can control which items may be ordered or purchased to/from and your customers'/suppliers' units of measure (such as case quantities).</a:t>
            </a:r>
            <a:endParaRPr sz="1200"/>
          </a:p>
          <a:p>
            <a:pPr marL="0" lvl="0" indent="0" algn="l" rtl="0">
              <a:lnSpc>
                <a:spcPct val="100000"/>
              </a:lnSpc>
              <a:spcBef>
                <a:spcPts val="0"/>
              </a:spcBef>
              <a:spcAft>
                <a:spcPts val="0"/>
              </a:spcAft>
              <a:buSzPts val="1800"/>
              <a:buNone/>
            </a:pPr>
            <a:endParaRPr sz="1200"/>
          </a:p>
          <a:p>
            <a:pPr marL="0" lvl="0" indent="0" algn="l" rtl="0">
              <a:lnSpc>
                <a:spcPct val="100000"/>
              </a:lnSpc>
              <a:spcBef>
                <a:spcPts val="0"/>
              </a:spcBef>
              <a:spcAft>
                <a:spcPts val="0"/>
              </a:spcAft>
              <a:buSzPts val="1400"/>
              <a:buNone/>
            </a:pPr>
            <a:r>
              <a:rPr lang="en-US" sz="1200" b="1"/>
              <a:t>Discrete Discount Table Required</a:t>
            </a:r>
            <a:endParaRPr sz="1200" b="1"/>
          </a:p>
          <a:p>
            <a:pPr marL="0" lvl="0" indent="0" algn="l" rtl="0">
              <a:lnSpc>
                <a:spcPct val="100000"/>
              </a:lnSpc>
              <a:spcBef>
                <a:spcPts val="0"/>
              </a:spcBef>
              <a:spcAft>
                <a:spcPts val="0"/>
              </a:spcAft>
              <a:buSzPts val="1800"/>
              <a:buNone/>
            </a:pPr>
            <a:r>
              <a:rPr lang="en-US" sz="1200"/>
              <a:t>Indicate whether discount tables are required for items you enter on discrete or blanket orders. By requiring discount tables you can control:</a:t>
            </a:r>
            <a:endParaRPr sz="1200"/>
          </a:p>
          <a:p>
            <a:pPr marL="457200" lvl="0" indent="-304800" algn="l" rtl="0">
              <a:lnSpc>
                <a:spcPct val="100000"/>
              </a:lnSpc>
              <a:spcBef>
                <a:spcPts val="0"/>
              </a:spcBef>
              <a:spcAft>
                <a:spcPts val="0"/>
              </a:spcAft>
              <a:buSzPts val="1200"/>
              <a:buChar char="●"/>
            </a:pPr>
            <a:r>
              <a:rPr lang="en-US" sz="1200"/>
              <a:t>Which items can be purchased or ordered from customers or suppliers</a:t>
            </a:r>
            <a:endParaRPr sz="1200"/>
          </a:p>
          <a:p>
            <a:pPr marL="457200" lvl="0" indent="-304800" algn="l" rtl="0">
              <a:lnSpc>
                <a:spcPct val="100000"/>
              </a:lnSpc>
              <a:spcBef>
                <a:spcPts val="0"/>
              </a:spcBef>
              <a:spcAft>
                <a:spcPts val="0"/>
              </a:spcAft>
              <a:buSzPts val="1200"/>
              <a:buChar char="●"/>
            </a:pPr>
            <a:r>
              <a:rPr lang="en-US" sz="1200"/>
              <a:t> The unit of measure for the items such as case quantities:</a:t>
            </a:r>
            <a:endParaRPr sz="1200"/>
          </a:p>
          <a:p>
            <a:pPr marL="914400" lvl="1" indent="-304800" algn="l" rtl="0">
              <a:lnSpc>
                <a:spcPct val="100000"/>
              </a:lnSpc>
              <a:spcBef>
                <a:spcPts val="0"/>
              </a:spcBef>
              <a:spcAft>
                <a:spcPts val="0"/>
              </a:spcAft>
              <a:buSzPts val="1200"/>
              <a:buChar char="○"/>
            </a:pPr>
            <a:r>
              <a:rPr lang="en-US" sz="1200"/>
              <a:t>Cleared (the default): You can enter items on discrete or blanket orders, regardless of whether a discount table exists.</a:t>
            </a:r>
            <a:endParaRPr sz="1200"/>
          </a:p>
          <a:p>
            <a:pPr marL="914400" lvl="1" indent="-304800" algn="l" rtl="0">
              <a:lnSpc>
                <a:spcPct val="100000"/>
              </a:lnSpc>
              <a:spcBef>
                <a:spcPts val="0"/>
              </a:spcBef>
              <a:spcAft>
                <a:spcPts val="0"/>
              </a:spcAft>
              <a:buSzPts val="1200"/>
              <a:buChar char="○"/>
            </a:pPr>
            <a:r>
              <a:rPr lang="en-US" sz="1200"/>
              <a:t>Selected: You can only enter items on discrete or blanket orders from an existing discount table when ordering or purchasing. The price, item, unit of measure, and currency on the order must exist on the price list.</a:t>
            </a:r>
            <a:endParaRPr sz="1200"/>
          </a:p>
          <a:p>
            <a:pPr marL="0" lvl="0" indent="0" algn="l" rtl="0">
              <a:lnSpc>
                <a:spcPct val="100000"/>
              </a:lnSpc>
              <a:spcBef>
                <a:spcPts val="0"/>
              </a:spcBef>
              <a:spcAft>
                <a:spcPts val="0"/>
              </a:spcAft>
              <a:buSzPts val="1800"/>
              <a:buNone/>
            </a:pPr>
            <a:endParaRPr sz="1200" b="1" i="1"/>
          </a:p>
          <a:p>
            <a:pPr marL="0" lvl="0" indent="0" algn="l" rtl="0">
              <a:lnSpc>
                <a:spcPct val="100000"/>
              </a:lnSpc>
              <a:spcBef>
                <a:spcPts val="0"/>
              </a:spcBef>
              <a:spcAft>
                <a:spcPts val="0"/>
              </a:spcAft>
              <a:buSzPts val="1400"/>
              <a:buNone/>
            </a:pPr>
            <a:endParaRPr sz="1200" b="1" i="1"/>
          </a:p>
        </p:txBody>
      </p:sp>
      <p:sp>
        <p:nvSpPr>
          <p:cNvPr id="1093" name="Google Shape;1093;p13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2800"/>
              <a:buFont typeface="Tahoma"/>
              <a:buNone/>
            </a:pPr>
            <a:fld id="{00000000-1234-1234-1234-123412341234}" type="slidenum">
              <a:rPr lang="en-US" sz="2800" b="0" i="0" u="none" strike="noStrike" cap="none">
                <a:solidFill>
                  <a:srgbClr val="000000"/>
                </a:solidFill>
                <a:latin typeface="Tahoma"/>
                <a:ea typeface="Tahoma"/>
                <a:cs typeface="Tahoma"/>
                <a:sym typeface="Tahoma"/>
              </a:rPr>
              <a:t>99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sp>
        <p:nvSpPr>
          <p:cNvPr id="15" name="Google Shape;15;p181"/>
          <p:cNvSpPr txBox="1">
            <a:spLocks noGrp="1"/>
          </p:cNvSpPr>
          <p:nvPr>
            <p:ph type="title"/>
          </p:nvPr>
        </p:nvSpPr>
        <p:spPr>
          <a:xfrm>
            <a:off x="457200" y="607452"/>
            <a:ext cx="8229600" cy="705411"/>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181"/>
          <p:cNvSpPr txBox="1">
            <a:spLocks noGrp="1"/>
          </p:cNvSpPr>
          <p:nvPr>
            <p:ph type="body" idx="1"/>
          </p:nvPr>
        </p:nvSpPr>
        <p:spPr>
          <a:xfrm>
            <a:off x="457200" y="1417638"/>
            <a:ext cx="8229600" cy="34925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400"/>
              </a:spcBef>
              <a:spcAft>
                <a:spcPts val="0"/>
              </a:spcAft>
              <a:buSzPts val="2000"/>
              <a:buFont typeface="Century Gothic"/>
              <a:buNone/>
              <a:defRPr sz="2000" b="1">
                <a:solidFill>
                  <a:srgbClr val="4E4E4E"/>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7" name="Google Shape;17;p181"/>
          <p:cNvSpPr txBox="1">
            <a:spLocks noGrp="1"/>
          </p:cNvSpPr>
          <p:nvPr>
            <p:ph type="body" idx="2"/>
          </p:nvPr>
        </p:nvSpPr>
        <p:spPr>
          <a:xfrm>
            <a:off x="457200" y="179388"/>
            <a:ext cx="8229600" cy="428625"/>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00"/>
              </a:spcBef>
              <a:spcAft>
                <a:spcPts val="0"/>
              </a:spcAft>
              <a:buSzPts val="2000"/>
              <a:buFont typeface="Century Gothic"/>
              <a:buNone/>
              <a:defRPr sz="2000" b="1">
                <a:solidFill>
                  <a:srgbClr val="4F81BD"/>
                </a:solidFill>
              </a:defRPr>
            </a:lvl1pPr>
            <a:lvl2pPr marL="914400" lvl="1" indent="-342900" algn="l">
              <a:lnSpc>
                <a:spcPct val="100000"/>
              </a:lnSpc>
              <a:spcBef>
                <a:spcPts val="360"/>
              </a:spcBef>
              <a:spcAft>
                <a:spcPts val="0"/>
              </a:spcAft>
              <a:buSzPts val="180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3"/>
        <p:cNvGrpSpPr/>
        <p:nvPr/>
      </p:nvGrpSpPr>
      <p:grpSpPr>
        <a:xfrm>
          <a:off x="0" y="0"/>
          <a:ext cx="0" cy="0"/>
          <a:chOff x="0" y="0"/>
          <a:chExt cx="0" cy="0"/>
        </a:xfrm>
      </p:grpSpPr>
      <p:sp>
        <p:nvSpPr>
          <p:cNvPr id="24" name="Google Shape;24;p183"/>
          <p:cNvSpPr txBox="1">
            <a:spLocks noGrp="1"/>
          </p:cNvSpPr>
          <p:nvPr>
            <p:ph type="body" idx="1"/>
          </p:nvPr>
        </p:nvSpPr>
        <p:spPr>
          <a:xfrm>
            <a:off x="457200" y="891610"/>
            <a:ext cx="8229600" cy="5424523"/>
          </a:xfrm>
          <a:prstGeom prst="rect">
            <a:avLst/>
          </a:prstGeom>
          <a:noFill/>
          <a:ln>
            <a:noFill/>
          </a:ln>
        </p:spPr>
        <p:txBody>
          <a:bodyPr spcFirstLastPara="1" wrap="square" lIns="91425" tIns="45700" rIns="91425" bIns="45700" anchor="t" anchorCtr="0">
            <a:noAutofit/>
          </a:bodyPr>
          <a:lstStyle>
            <a:lvl1pPr marL="457200" lvl="0" indent="-406400" algn="l">
              <a:lnSpc>
                <a:spcPct val="100000"/>
              </a:lnSpc>
              <a:spcBef>
                <a:spcPts val="560"/>
              </a:spcBef>
              <a:spcAft>
                <a:spcPts val="0"/>
              </a:spcAft>
              <a:buSzPts val="2800"/>
              <a:buChar char="•"/>
              <a:defRPr sz="2800">
                <a:solidFill>
                  <a:srgbClr val="4E4E4E"/>
                </a:solidFill>
              </a:defRPr>
            </a:lvl1pPr>
            <a:lvl2pPr marL="914400" lvl="1" indent="-381000" algn="l">
              <a:lnSpc>
                <a:spcPct val="100000"/>
              </a:lnSpc>
              <a:spcBef>
                <a:spcPts val="480"/>
              </a:spcBef>
              <a:spcAft>
                <a:spcPts val="0"/>
              </a:spcAft>
              <a:buSzPts val="2400"/>
              <a:buChar char="-"/>
              <a:defRPr sz="2400">
                <a:solidFill>
                  <a:srgbClr val="4E4E4E"/>
                </a:solidFill>
              </a:defRPr>
            </a:lvl2pPr>
            <a:lvl3pPr marL="1371600" lvl="2" indent="-355600" algn="l">
              <a:lnSpc>
                <a:spcPct val="100000"/>
              </a:lnSpc>
              <a:spcBef>
                <a:spcPts val="400"/>
              </a:spcBef>
              <a:spcAft>
                <a:spcPts val="0"/>
              </a:spcAft>
              <a:buSzPts val="2000"/>
              <a:buChar char="•"/>
              <a:defRPr sz="2000">
                <a:solidFill>
                  <a:srgbClr val="4E4E4E"/>
                </a:solidFill>
              </a:defRPr>
            </a:lvl3pPr>
            <a:lvl4pPr marL="1828800" lvl="3" indent="-342900" algn="l">
              <a:lnSpc>
                <a:spcPct val="100000"/>
              </a:lnSpc>
              <a:spcBef>
                <a:spcPts val="360"/>
              </a:spcBef>
              <a:spcAft>
                <a:spcPts val="0"/>
              </a:spcAft>
              <a:buSzPts val="1800"/>
              <a:buChar char="-"/>
              <a:defRPr sz="1800">
                <a:solidFill>
                  <a:srgbClr val="4E4E4E"/>
                </a:solidFill>
              </a:defRPr>
            </a:lvl4pPr>
            <a:lvl5pPr marL="2286000" lvl="4" indent="-342900" algn="l">
              <a:lnSpc>
                <a:spcPct val="100000"/>
              </a:lnSpc>
              <a:spcBef>
                <a:spcPts val="360"/>
              </a:spcBef>
              <a:spcAft>
                <a:spcPts val="0"/>
              </a:spcAft>
              <a:buSzPts val="1800"/>
              <a:buChar char="•"/>
              <a:defRPr sz="1800">
                <a:solidFill>
                  <a:srgbClr val="4E4E4E"/>
                </a:solidFil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5" name="Google Shape;25;p183"/>
          <p:cNvSpPr txBox="1">
            <a:spLocks noGrp="1"/>
          </p:cNvSpPr>
          <p:nvPr>
            <p:ph type="title"/>
          </p:nvPr>
        </p:nvSpPr>
        <p:spPr>
          <a:xfrm>
            <a:off x="457200" y="182880"/>
            <a:ext cx="8229600" cy="70873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4E4E4E"/>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183"/>
          <p:cNvSpPr txBox="1">
            <a:spLocks noGrp="1"/>
          </p:cNvSpPr>
          <p:nvPr>
            <p:ph type="ftr" idx="11"/>
          </p:nvPr>
        </p:nvSpPr>
        <p:spPr>
          <a:xfrm>
            <a:off x="8229600" y="6638925"/>
            <a:ext cx="914400" cy="219075"/>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Graphic/Picture">
  <p:cSld name="Graphic/Picture">
    <p:spTree>
      <p:nvGrpSpPr>
        <p:cNvPr id="1" name="Shape 27"/>
        <p:cNvGrpSpPr/>
        <p:nvPr/>
      </p:nvGrpSpPr>
      <p:grpSpPr>
        <a:xfrm>
          <a:off x="0" y="0"/>
          <a:ext cx="0" cy="0"/>
          <a:chOff x="0" y="0"/>
          <a:chExt cx="0" cy="0"/>
        </a:xfrm>
      </p:grpSpPr>
      <p:sp>
        <p:nvSpPr>
          <p:cNvPr id="28" name="Google Shape;28;p184"/>
          <p:cNvSpPr txBox="1">
            <a:spLocks noGrp="1"/>
          </p:cNvSpPr>
          <p:nvPr>
            <p:ph type="title"/>
          </p:nvPr>
        </p:nvSpPr>
        <p:spPr>
          <a:xfrm>
            <a:off x="457200" y="182562"/>
            <a:ext cx="8229600" cy="717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4E4E4E"/>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84"/>
          <p:cNvSpPr>
            <a:spLocks noGrp="1"/>
          </p:cNvSpPr>
          <p:nvPr>
            <p:ph type="pic" idx="2"/>
          </p:nvPr>
        </p:nvSpPr>
        <p:spPr>
          <a:xfrm>
            <a:off x="457200" y="899403"/>
            <a:ext cx="8229600" cy="5382863"/>
          </a:xfrm>
          <a:prstGeom prst="rect">
            <a:avLst/>
          </a:prstGeom>
          <a:noFill/>
          <a:ln>
            <a:noFill/>
          </a:ln>
        </p:spPr>
      </p:sp>
      <p:sp>
        <p:nvSpPr>
          <p:cNvPr id="30" name="Google Shape;30;p184"/>
          <p:cNvSpPr txBox="1">
            <a:spLocks noGrp="1"/>
          </p:cNvSpPr>
          <p:nvPr>
            <p:ph type="ftr" idx="11"/>
          </p:nvPr>
        </p:nvSpPr>
        <p:spPr>
          <a:xfrm>
            <a:off x="8229600" y="6638925"/>
            <a:ext cx="914400" cy="219075"/>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1"/>
        <p:cNvGrpSpPr/>
        <p:nvPr/>
      </p:nvGrpSpPr>
      <p:grpSpPr>
        <a:xfrm>
          <a:off x="0" y="0"/>
          <a:ext cx="0" cy="0"/>
          <a:chOff x="0" y="0"/>
          <a:chExt cx="0" cy="0"/>
        </a:xfrm>
      </p:grpSpPr>
      <p:sp>
        <p:nvSpPr>
          <p:cNvPr id="32" name="Google Shape;32;p185"/>
          <p:cNvSpPr txBox="1">
            <a:spLocks noGrp="1"/>
          </p:cNvSpPr>
          <p:nvPr>
            <p:ph type="ftr" idx="11"/>
          </p:nvPr>
        </p:nvSpPr>
        <p:spPr>
          <a:xfrm>
            <a:off x="8229600" y="6638925"/>
            <a:ext cx="914400" cy="219075"/>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3"/>
        <p:cNvGrpSpPr/>
        <p:nvPr/>
      </p:nvGrpSpPr>
      <p:grpSpPr>
        <a:xfrm>
          <a:off x="0" y="0"/>
          <a:ext cx="0" cy="0"/>
          <a:chOff x="0" y="0"/>
          <a:chExt cx="0" cy="0"/>
        </a:xfrm>
      </p:grpSpPr>
      <p:sp>
        <p:nvSpPr>
          <p:cNvPr id="34" name="Google Shape;34;p186"/>
          <p:cNvSpPr txBox="1">
            <a:spLocks noGrp="1"/>
          </p:cNvSpPr>
          <p:nvPr>
            <p:ph type="title"/>
          </p:nvPr>
        </p:nvSpPr>
        <p:spPr>
          <a:xfrm>
            <a:off x="457200" y="182562"/>
            <a:ext cx="8229600" cy="717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4E4E4E"/>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86"/>
          <p:cNvSpPr txBox="1">
            <a:spLocks noGrp="1"/>
          </p:cNvSpPr>
          <p:nvPr>
            <p:ph type="ftr" idx="11"/>
          </p:nvPr>
        </p:nvSpPr>
        <p:spPr>
          <a:xfrm>
            <a:off x="8229600" y="6638925"/>
            <a:ext cx="914400" cy="219075"/>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36"/>
        <p:cNvGrpSpPr/>
        <p:nvPr/>
      </p:nvGrpSpPr>
      <p:grpSpPr>
        <a:xfrm>
          <a:off x="0" y="0"/>
          <a:ext cx="0" cy="0"/>
          <a:chOff x="0" y="0"/>
          <a:chExt cx="0" cy="0"/>
        </a:xfrm>
      </p:grpSpPr>
      <p:sp>
        <p:nvSpPr>
          <p:cNvPr id="37" name="Google Shape;37;p187"/>
          <p:cNvSpPr txBox="1">
            <a:spLocks noGrp="1"/>
          </p:cNvSpPr>
          <p:nvPr>
            <p:ph type="body" idx="1"/>
          </p:nvPr>
        </p:nvSpPr>
        <p:spPr>
          <a:xfrm>
            <a:off x="4645025" y="1667356"/>
            <a:ext cx="4041775" cy="4631844"/>
          </a:xfrm>
          <a:prstGeom prst="rect">
            <a:avLst/>
          </a:prstGeom>
          <a:noFill/>
          <a:ln>
            <a:noFill/>
          </a:ln>
        </p:spPr>
        <p:txBody>
          <a:bodyPr spcFirstLastPara="1" wrap="square" lIns="91425" tIns="45700" rIns="91425" bIns="45700" anchor="t" anchorCtr="0">
            <a:noAutofit/>
          </a:bodyPr>
          <a:lstStyle>
            <a:lvl1pPr marL="457200" lvl="0" indent="-406400" algn="l">
              <a:lnSpc>
                <a:spcPct val="100000"/>
              </a:lnSpc>
              <a:spcBef>
                <a:spcPts val="560"/>
              </a:spcBef>
              <a:spcAft>
                <a:spcPts val="0"/>
              </a:spcAft>
              <a:buSzPts val="2800"/>
              <a:buChar char="•"/>
              <a:defRPr sz="2800">
                <a:solidFill>
                  <a:srgbClr val="4E4E4E"/>
                </a:solidFill>
              </a:defRPr>
            </a:lvl1pPr>
            <a:lvl2pPr marL="914400" lvl="1" indent="-381000" algn="l">
              <a:lnSpc>
                <a:spcPct val="100000"/>
              </a:lnSpc>
              <a:spcBef>
                <a:spcPts val="480"/>
              </a:spcBef>
              <a:spcAft>
                <a:spcPts val="0"/>
              </a:spcAft>
              <a:buSzPts val="2400"/>
              <a:buChar char="-"/>
              <a:defRPr sz="2400">
                <a:solidFill>
                  <a:srgbClr val="4E4E4E"/>
                </a:solidFill>
              </a:defRPr>
            </a:lvl2pPr>
            <a:lvl3pPr marL="1371600" lvl="2" indent="-355600" algn="l">
              <a:lnSpc>
                <a:spcPct val="100000"/>
              </a:lnSpc>
              <a:spcBef>
                <a:spcPts val="400"/>
              </a:spcBef>
              <a:spcAft>
                <a:spcPts val="0"/>
              </a:spcAft>
              <a:buSzPts val="2000"/>
              <a:buChar char="•"/>
              <a:defRPr sz="2000">
                <a:solidFill>
                  <a:srgbClr val="4E4E4E"/>
                </a:solidFill>
              </a:defRPr>
            </a:lvl3pPr>
            <a:lvl4pPr marL="1828800" lvl="3" indent="-342900" algn="l">
              <a:lnSpc>
                <a:spcPct val="100000"/>
              </a:lnSpc>
              <a:spcBef>
                <a:spcPts val="360"/>
              </a:spcBef>
              <a:spcAft>
                <a:spcPts val="0"/>
              </a:spcAft>
              <a:buSzPts val="1800"/>
              <a:buChar char="-"/>
              <a:defRPr sz="1800">
                <a:solidFill>
                  <a:srgbClr val="4E4E4E"/>
                </a:solidFill>
              </a:defRPr>
            </a:lvl4pPr>
            <a:lvl5pPr marL="2286000" lvl="4" indent="-342900" algn="l">
              <a:lnSpc>
                <a:spcPct val="100000"/>
              </a:lnSpc>
              <a:spcBef>
                <a:spcPts val="360"/>
              </a:spcBef>
              <a:spcAft>
                <a:spcPts val="0"/>
              </a:spcAft>
              <a:buSzPts val="1800"/>
              <a:buChar char="•"/>
              <a:defRPr sz="1800">
                <a:solidFill>
                  <a:srgbClr val="4E4E4E"/>
                </a:solidFill>
              </a:defRPr>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38" name="Google Shape;38;p187"/>
          <p:cNvSpPr txBox="1">
            <a:spLocks noGrp="1"/>
          </p:cNvSpPr>
          <p:nvPr>
            <p:ph type="body" idx="2"/>
          </p:nvPr>
        </p:nvSpPr>
        <p:spPr>
          <a:xfrm>
            <a:off x="4645025" y="1027593"/>
            <a:ext cx="4041775" cy="639762"/>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480"/>
              </a:spcBef>
              <a:spcAft>
                <a:spcPts val="0"/>
              </a:spcAft>
              <a:buSzPts val="2400"/>
              <a:buNone/>
              <a:defRPr sz="2400" b="1">
                <a:solidFill>
                  <a:srgbClr val="4E4E4E"/>
                </a:solidFill>
              </a:defRPr>
            </a:lvl1pPr>
            <a:lvl2pPr marL="914400" lvl="1" indent="-228600" algn="l">
              <a:lnSpc>
                <a:spcPct val="100000"/>
              </a:lnSpc>
              <a:spcBef>
                <a:spcPts val="400"/>
              </a:spcBef>
              <a:spcAft>
                <a:spcPts val="0"/>
              </a:spcAft>
              <a:buSzPts val="2000"/>
              <a:buNone/>
              <a:defRPr sz="2000" b="1"/>
            </a:lvl2pPr>
            <a:lvl3pPr marL="1371600" lvl="2" indent="-228600" algn="l">
              <a:lnSpc>
                <a:spcPct val="100000"/>
              </a:lnSpc>
              <a:spcBef>
                <a:spcPts val="360"/>
              </a:spcBef>
              <a:spcAft>
                <a:spcPts val="0"/>
              </a:spcAft>
              <a:buSzPts val="1800"/>
              <a:buNone/>
              <a:defRPr sz="1800" b="1"/>
            </a:lvl3pPr>
            <a:lvl4pPr marL="1828800" lvl="3" indent="-228600" algn="l">
              <a:lnSpc>
                <a:spcPct val="100000"/>
              </a:lnSpc>
              <a:spcBef>
                <a:spcPts val="320"/>
              </a:spcBef>
              <a:spcAft>
                <a:spcPts val="0"/>
              </a:spcAft>
              <a:buSzPts val="1600"/>
              <a:buNone/>
              <a:defRPr sz="1600" b="1"/>
            </a:lvl4pPr>
            <a:lvl5pPr marL="2286000" lvl="4" indent="-228600" algn="l">
              <a:lnSpc>
                <a:spcPct val="100000"/>
              </a:lnSpc>
              <a:spcBef>
                <a:spcPts val="320"/>
              </a:spcBef>
              <a:spcAft>
                <a:spcPts val="0"/>
              </a:spcAft>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39" name="Google Shape;39;p187"/>
          <p:cNvSpPr txBox="1">
            <a:spLocks noGrp="1"/>
          </p:cNvSpPr>
          <p:nvPr>
            <p:ph type="body" idx="3"/>
          </p:nvPr>
        </p:nvSpPr>
        <p:spPr>
          <a:xfrm>
            <a:off x="457200" y="1667356"/>
            <a:ext cx="4040188" cy="4631844"/>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SzPts val="2800"/>
              <a:buChar char="•"/>
              <a:defRPr sz="2800">
                <a:solidFill>
                  <a:srgbClr val="4E4E4E"/>
                </a:solidFill>
              </a:defRPr>
            </a:lvl1pPr>
            <a:lvl2pPr marL="914400" lvl="1" indent="-381000" algn="l">
              <a:lnSpc>
                <a:spcPct val="100000"/>
              </a:lnSpc>
              <a:spcBef>
                <a:spcPts val="480"/>
              </a:spcBef>
              <a:spcAft>
                <a:spcPts val="0"/>
              </a:spcAft>
              <a:buSzPts val="2400"/>
              <a:buChar char="-"/>
              <a:defRPr sz="2400">
                <a:solidFill>
                  <a:srgbClr val="4E4E4E"/>
                </a:solidFill>
              </a:defRPr>
            </a:lvl2pPr>
            <a:lvl3pPr marL="1371600" lvl="2" indent="-355600" algn="l">
              <a:lnSpc>
                <a:spcPct val="100000"/>
              </a:lnSpc>
              <a:spcBef>
                <a:spcPts val="400"/>
              </a:spcBef>
              <a:spcAft>
                <a:spcPts val="0"/>
              </a:spcAft>
              <a:buSzPts val="2000"/>
              <a:buChar char="•"/>
              <a:defRPr sz="2000">
                <a:solidFill>
                  <a:srgbClr val="4E4E4E"/>
                </a:solidFill>
              </a:defRPr>
            </a:lvl3pPr>
            <a:lvl4pPr marL="1828800" lvl="3" indent="-342900" algn="l">
              <a:lnSpc>
                <a:spcPct val="100000"/>
              </a:lnSpc>
              <a:spcBef>
                <a:spcPts val="360"/>
              </a:spcBef>
              <a:spcAft>
                <a:spcPts val="0"/>
              </a:spcAft>
              <a:buSzPts val="1800"/>
              <a:buChar char="-"/>
              <a:defRPr sz="1800">
                <a:solidFill>
                  <a:srgbClr val="4E4E4E"/>
                </a:solidFill>
              </a:defRPr>
            </a:lvl4pPr>
            <a:lvl5pPr marL="2286000" lvl="4" indent="-342900" algn="l">
              <a:lnSpc>
                <a:spcPct val="100000"/>
              </a:lnSpc>
              <a:spcBef>
                <a:spcPts val="360"/>
              </a:spcBef>
              <a:spcAft>
                <a:spcPts val="0"/>
              </a:spcAft>
              <a:buSzPts val="1800"/>
              <a:buChar char="•"/>
              <a:defRPr sz="1800">
                <a:solidFill>
                  <a:srgbClr val="4E4E4E"/>
                </a:solidFill>
              </a:defRPr>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40" name="Google Shape;40;p187"/>
          <p:cNvSpPr txBox="1">
            <a:spLocks noGrp="1"/>
          </p:cNvSpPr>
          <p:nvPr>
            <p:ph type="body" idx="4"/>
          </p:nvPr>
        </p:nvSpPr>
        <p:spPr>
          <a:xfrm>
            <a:off x="457200" y="1027593"/>
            <a:ext cx="4040188" cy="639762"/>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480"/>
              </a:spcBef>
              <a:spcAft>
                <a:spcPts val="0"/>
              </a:spcAft>
              <a:buSzPts val="2400"/>
              <a:buNone/>
              <a:defRPr sz="2400" b="1">
                <a:solidFill>
                  <a:srgbClr val="4E4E4E"/>
                </a:solidFill>
              </a:defRPr>
            </a:lvl1pPr>
            <a:lvl2pPr marL="914400" lvl="1" indent="-228600" algn="l">
              <a:lnSpc>
                <a:spcPct val="100000"/>
              </a:lnSpc>
              <a:spcBef>
                <a:spcPts val="400"/>
              </a:spcBef>
              <a:spcAft>
                <a:spcPts val="0"/>
              </a:spcAft>
              <a:buSzPts val="2000"/>
              <a:buNone/>
              <a:defRPr sz="2000" b="1"/>
            </a:lvl2pPr>
            <a:lvl3pPr marL="1371600" lvl="2" indent="-228600" algn="l">
              <a:lnSpc>
                <a:spcPct val="100000"/>
              </a:lnSpc>
              <a:spcBef>
                <a:spcPts val="360"/>
              </a:spcBef>
              <a:spcAft>
                <a:spcPts val="0"/>
              </a:spcAft>
              <a:buSzPts val="1800"/>
              <a:buNone/>
              <a:defRPr sz="1800" b="1"/>
            </a:lvl3pPr>
            <a:lvl4pPr marL="1828800" lvl="3" indent="-228600" algn="l">
              <a:lnSpc>
                <a:spcPct val="100000"/>
              </a:lnSpc>
              <a:spcBef>
                <a:spcPts val="320"/>
              </a:spcBef>
              <a:spcAft>
                <a:spcPts val="0"/>
              </a:spcAft>
              <a:buSzPts val="1600"/>
              <a:buNone/>
              <a:defRPr sz="1600" b="1"/>
            </a:lvl4pPr>
            <a:lvl5pPr marL="2286000" lvl="4" indent="-228600" algn="l">
              <a:lnSpc>
                <a:spcPct val="100000"/>
              </a:lnSpc>
              <a:spcBef>
                <a:spcPts val="320"/>
              </a:spcBef>
              <a:spcAft>
                <a:spcPts val="0"/>
              </a:spcAft>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41" name="Google Shape;41;p187"/>
          <p:cNvSpPr txBox="1">
            <a:spLocks noGrp="1"/>
          </p:cNvSpPr>
          <p:nvPr>
            <p:ph type="title"/>
          </p:nvPr>
        </p:nvSpPr>
        <p:spPr>
          <a:xfrm>
            <a:off x="457200" y="182562"/>
            <a:ext cx="8229600" cy="717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4E4E4E"/>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87"/>
          <p:cNvSpPr txBox="1">
            <a:spLocks noGrp="1"/>
          </p:cNvSpPr>
          <p:nvPr>
            <p:ph type="ftr" idx="11"/>
          </p:nvPr>
        </p:nvSpPr>
        <p:spPr>
          <a:xfrm>
            <a:off x="8229600" y="6638925"/>
            <a:ext cx="914400" cy="219075"/>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43"/>
        <p:cNvGrpSpPr/>
        <p:nvPr/>
      </p:nvGrpSpPr>
      <p:grpSpPr>
        <a:xfrm>
          <a:off x="0" y="0"/>
          <a:ext cx="0" cy="0"/>
          <a:chOff x="0" y="0"/>
          <a:chExt cx="0" cy="0"/>
        </a:xfrm>
      </p:grpSpPr>
      <p:sp>
        <p:nvSpPr>
          <p:cNvPr id="44" name="Google Shape;44;p188"/>
          <p:cNvSpPr txBox="1">
            <a:spLocks noGrp="1"/>
          </p:cNvSpPr>
          <p:nvPr>
            <p:ph type="body" idx="1"/>
          </p:nvPr>
        </p:nvSpPr>
        <p:spPr>
          <a:xfrm>
            <a:off x="457200" y="899404"/>
            <a:ext cx="4038600" cy="5416730"/>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SzPts val="2800"/>
              <a:buChar char="•"/>
              <a:defRPr sz="2800">
                <a:solidFill>
                  <a:srgbClr val="4E4E4E"/>
                </a:solidFill>
              </a:defRPr>
            </a:lvl1pPr>
            <a:lvl2pPr marL="914400" lvl="1" indent="-381000" algn="l">
              <a:lnSpc>
                <a:spcPct val="100000"/>
              </a:lnSpc>
              <a:spcBef>
                <a:spcPts val="480"/>
              </a:spcBef>
              <a:spcAft>
                <a:spcPts val="0"/>
              </a:spcAft>
              <a:buSzPts val="2400"/>
              <a:buChar char="-"/>
              <a:defRPr sz="2400">
                <a:solidFill>
                  <a:srgbClr val="4E4E4E"/>
                </a:solidFill>
              </a:defRPr>
            </a:lvl2pPr>
            <a:lvl3pPr marL="1371600" lvl="2" indent="-355600" algn="l">
              <a:lnSpc>
                <a:spcPct val="100000"/>
              </a:lnSpc>
              <a:spcBef>
                <a:spcPts val="400"/>
              </a:spcBef>
              <a:spcAft>
                <a:spcPts val="0"/>
              </a:spcAft>
              <a:buSzPts val="2000"/>
              <a:buChar char="•"/>
              <a:defRPr sz="2000">
                <a:solidFill>
                  <a:srgbClr val="4E4E4E"/>
                </a:solidFill>
              </a:defRPr>
            </a:lvl3pPr>
            <a:lvl4pPr marL="1828800" lvl="3" indent="-342900" algn="l">
              <a:lnSpc>
                <a:spcPct val="100000"/>
              </a:lnSpc>
              <a:spcBef>
                <a:spcPts val="360"/>
              </a:spcBef>
              <a:spcAft>
                <a:spcPts val="0"/>
              </a:spcAft>
              <a:buSzPts val="1800"/>
              <a:buChar char="-"/>
              <a:defRPr sz="1800">
                <a:solidFill>
                  <a:srgbClr val="4E4E4E"/>
                </a:solidFill>
              </a:defRPr>
            </a:lvl4pPr>
            <a:lvl5pPr marL="2286000" lvl="4" indent="-342900" algn="l">
              <a:lnSpc>
                <a:spcPct val="100000"/>
              </a:lnSpc>
              <a:spcBef>
                <a:spcPts val="360"/>
              </a:spcBef>
              <a:spcAft>
                <a:spcPts val="0"/>
              </a:spcAft>
              <a:buSzPts val="1800"/>
              <a:buChar char="•"/>
              <a:defRPr sz="1800">
                <a:solidFill>
                  <a:srgbClr val="4E4E4E"/>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45" name="Google Shape;45;p188"/>
          <p:cNvSpPr txBox="1">
            <a:spLocks noGrp="1"/>
          </p:cNvSpPr>
          <p:nvPr>
            <p:ph type="body" idx="2"/>
          </p:nvPr>
        </p:nvSpPr>
        <p:spPr>
          <a:xfrm>
            <a:off x="4648200" y="899404"/>
            <a:ext cx="4038600" cy="5416730"/>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SzPts val="2800"/>
              <a:buChar char="•"/>
              <a:defRPr sz="2800">
                <a:solidFill>
                  <a:srgbClr val="4E4E4E"/>
                </a:solidFill>
              </a:defRPr>
            </a:lvl1pPr>
            <a:lvl2pPr marL="914400" lvl="1" indent="-381000" algn="l">
              <a:lnSpc>
                <a:spcPct val="100000"/>
              </a:lnSpc>
              <a:spcBef>
                <a:spcPts val="480"/>
              </a:spcBef>
              <a:spcAft>
                <a:spcPts val="0"/>
              </a:spcAft>
              <a:buSzPts val="2400"/>
              <a:buChar char="-"/>
              <a:defRPr sz="2400">
                <a:solidFill>
                  <a:srgbClr val="4E4E4E"/>
                </a:solidFill>
              </a:defRPr>
            </a:lvl2pPr>
            <a:lvl3pPr marL="1371600" lvl="2" indent="-355600" algn="l">
              <a:lnSpc>
                <a:spcPct val="100000"/>
              </a:lnSpc>
              <a:spcBef>
                <a:spcPts val="400"/>
              </a:spcBef>
              <a:spcAft>
                <a:spcPts val="0"/>
              </a:spcAft>
              <a:buSzPts val="2000"/>
              <a:buChar char="•"/>
              <a:defRPr sz="2000">
                <a:solidFill>
                  <a:srgbClr val="4E4E4E"/>
                </a:solidFill>
              </a:defRPr>
            </a:lvl3pPr>
            <a:lvl4pPr marL="1828800" lvl="3" indent="-342900" algn="l">
              <a:lnSpc>
                <a:spcPct val="100000"/>
              </a:lnSpc>
              <a:spcBef>
                <a:spcPts val="360"/>
              </a:spcBef>
              <a:spcAft>
                <a:spcPts val="0"/>
              </a:spcAft>
              <a:buSzPts val="1800"/>
              <a:buChar char="-"/>
              <a:defRPr sz="1800">
                <a:solidFill>
                  <a:srgbClr val="4E4E4E"/>
                </a:solidFill>
              </a:defRPr>
            </a:lvl4pPr>
            <a:lvl5pPr marL="2286000" lvl="4" indent="-342900" algn="l">
              <a:lnSpc>
                <a:spcPct val="100000"/>
              </a:lnSpc>
              <a:spcBef>
                <a:spcPts val="360"/>
              </a:spcBef>
              <a:spcAft>
                <a:spcPts val="0"/>
              </a:spcAft>
              <a:buSzPts val="1800"/>
              <a:buChar char="•"/>
              <a:defRPr sz="1800">
                <a:solidFill>
                  <a:srgbClr val="4E4E4E"/>
                </a:solidFill>
              </a:defRPr>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46" name="Google Shape;46;p188"/>
          <p:cNvSpPr txBox="1">
            <a:spLocks noGrp="1"/>
          </p:cNvSpPr>
          <p:nvPr>
            <p:ph type="title"/>
          </p:nvPr>
        </p:nvSpPr>
        <p:spPr>
          <a:xfrm>
            <a:off x="457200" y="182562"/>
            <a:ext cx="8229600" cy="71755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4E4E4E"/>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88"/>
          <p:cNvSpPr txBox="1">
            <a:spLocks noGrp="1"/>
          </p:cNvSpPr>
          <p:nvPr>
            <p:ph type="ftr" idx="11"/>
          </p:nvPr>
        </p:nvSpPr>
        <p:spPr>
          <a:xfrm>
            <a:off x="8229600" y="6638925"/>
            <a:ext cx="914400" cy="219075"/>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4.xml"/><Relationship Id="rId7"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4"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Google Shape;10;p180"/>
          <p:cNvPicPr preferRelativeResize="0"/>
          <p:nvPr/>
        </p:nvPicPr>
        <p:blipFill rotWithShape="1">
          <a:blip r:embed="rId3">
            <a:alphaModFix/>
          </a:blip>
          <a:srcRect/>
          <a:stretch/>
        </p:blipFill>
        <p:spPr>
          <a:xfrm>
            <a:off x="0" y="6021387"/>
            <a:ext cx="9144000" cy="838200"/>
          </a:xfrm>
          <a:prstGeom prst="rect">
            <a:avLst/>
          </a:prstGeom>
          <a:noFill/>
          <a:ln>
            <a:noFill/>
          </a:ln>
        </p:spPr>
      </p:pic>
      <p:pic>
        <p:nvPicPr>
          <p:cNvPr id="11" name="Google Shape;11;p180"/>
          <p:cNvPicPr preferRelativeResize="0"/>
          <p:nvPr/>
        </p:nvPicPr>
        <p:blipFill rotWithShape="1">
          <a:blip r:embed="rId4">
            <a:alphaModFix/>
          </a:blip>
          <a:srcRect b="12240"/>
          <a:stretch/>
        </p:blipFill>
        <p:spPr>
          <a:xfrm>
            <a:off x="0" y="3217862"/>
            <a:ext cx="9142412" cy="3209925"/>
          </a:xfrm>
          <a:prstGeom prst="rect">
            <a:avLst/>
          </a:prstGeom>
          <a:noFill/>
          <a:ln>
            <a:noFill/>
          </a:ln>
        </p:spPr>
      </p:pic>
      <p:sp>
        <p:nvSpPr>
          <p:cNvPr id="12" name="Google Shape;12;p180"/>
          <p:cNvSpPr txBox="1">
            <a:spLocks noGrp="1"/>
          </p:cNvSpPr>
          <p:nvPr>
            <p:ph type="title"/>
          </p:nvPr>
        </p:nvSpPr>
        <p:spPr>
          <a:xfrm>
            <a:off x="457200" y="182562"/>
            <a:ext cx="8229600" cy="71755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3200" b="1" i="0" u="none" strike="noStrike" cap="none">
                <a:solidFill>
                  <a:srgbClr val="4F4F4F"/>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3200" b="1" i="0" u="none" strike="noStrike" cap="none">
                <a:solidFill>
                  <a:srgbClr val="4F4F4F"/>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3200" b="1" i="0" u="none" strike="noStrike" cap="none">
                <a:solidFill>
                  <a:srgbClr val="4F4F4F"/>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3200" b="1" i="0" u="none" strike="noStrike" cap="none">
                <a:solidFill>
                  <a:srgbClr val="4F4F4F"/>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3200" b="1" i="0" u="none" strike="noStrike" cap="none">
                <a:solidFill>
                  <a:srgbClr val="4F4F4F"/>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3200" b="1" i="0" u="none" strike="noStrike" cap="none">
                <a:solidFill>
                  <a:srgbClr val="4F4F4F"/>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3200" b="1" i="0" u="none" strike="noStrike" cap="none">
                <a:solidFill>
                  <a:srgbClr val="4F4F4F"/>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3200" b="1" i="0" u="none" strike="noStrike" cap="none">
                <a:solidFill>
                  <a:srgbClr val="4F4F4F"/>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3200" b="1" i="0" u="none" strike="noStrike" cap="none">
                <a:solidFill>
                  <a:srgbClr val="4F4F4F"/>
                </a:solidFill>
                <a:latin typeface="Century Gothic"/>
                <a:ea typeface="Century Gothic"/>
                <a:cs typeface="Century Gothic"/>
                <a:sym typeface="Century Gothic"/>
              </a:defRPr>
            </a:lvl9pPr>
          </a:lstStyle>
          <a:p>
            <a:endParaRPr/>
          </a:p>
        </p:txBody>
      </p:sp>
      <p:sp>
        <p:nvSpPr>
          <p:cNvPr id="13" name="Google Shape;13;p180"/>
          <p:cNvSpPr txBox="1">
            <a:spLocks noGrp="1"/>
          </p:cNvSpPr>
          <p:nvPr>
            <p:ph type="body" idx="1"/>
          </p:nvPr>
        </p:nvSpPr>
        <p:spPr>
          <a:xfrm>
            <a:off x="457200" y="900112"/>
            <a:ext cx="8229600" cy="5407025"/>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60"/>
              </a:spcBef>
              <a:spcAft>
                <a:spcPts val="0"/>
              </a:spcAft>
              <a:buClr>
                <a:srgbClr val="F79646"/>
              </a:buClr>
              <a:buSzPts val="2800"/>
              <a:buFont typeface="Arial"/>
              <a:buChar char="•"/>
              <a:defRPr sz="2800" b="0" i="0" u="none" strike="noStrike" cap="none">
                <a:solidFill>
                  <a:srgbClr val="4F4F4F"/>
                </a:solidFill>
                <a:latin typeface="Century Gothic"/>
                <a:ea typeface="Century Gothic"/>
                <a:cs typeface="Century Gothic"/>
                <a:sym typeface="Century Gothic"/>
              </a:defRPr>
            </a:lvl1pPr>
            <a:lvl2pPr marL="914400" marR="0" lvl="1" indent="-381000" algn="l" rtl="0">
              <a:lnSpc>
                <a:spcPct val="100000"/>
              </a:lnSpc>
              <a:spcBef>
                <a:spcPts val="480"/>
              </a:spcBef>
              <a:spcAft>
                <a:spcPts val="0"/>
              </a:spcAft>
              <a:buClr>
                <a:srgbClr val="F79646"/>
              </a:buClr>
              <a:buSzPts val="2400"/>
              <a:buFont typeface="Merriweather Sans"/>
              <a:buChar char="-"/>
              <a:defRPr sz="2400" b="0" i="0" u="none" strike="noStrike" cap="none">
                <a:solidFill>
                  <a:srgbClr val="4F4F4F"/>
                </a:solidFill>
                <a:latin typeface="Century Gothic"/>
                <a:ea typeface="Century Gothic"/>
                <a:cs typeface="Century Gothic"/>
                <a:sym typeface="Century Gothic"/>
              </a:defRPr>
            </a:lvl2pPr>
            <a:lvl3pPr marL="1371600" marR="0" lvl="2" indent="-355600" algn="l" rtl="0">
              <a:lnSpc>
                <a:spcPct val="100000"/>
              </a:lnSpc>
              <a:spcBef>
                <a:spcPts val="400"/>
              </a:spcBef>
              <a:spcAft>
                <a:spcPts val="0"/>
              </a:spcAft>
              <a:buClr>
                <a:srgbClr val="F79646"/>
              </a:buClr>
              <a:buSzPts val="2000"/>
              <a:buFont typeface="Arial"/>
              <a:buChar char="•"/>
              <a:defRPr sz="2000" b="0" i="0" u="none" strike="noStrike" cap="none">
                <a:solidFill>
                  <a:srgbClr val="4F4F4F"/>
                </a:solidFill>
                <a:latin typeface="Century Gothic"/>
                <a:ea typeface="Century Gothic"/>
                <a:cs typeface="Century Gothic"/>
                <a:sym typeface="Century Gothic"/>
              </a:defRPr>
            </a:lvl3pPr>
            <a:lvl4pPr marL="1828800" marR="0" lvl="3" indent="-355600" algn="l" rtl="0">
              <a:lnSpc>
                <a:spcPct val="100000"/>
              </a:lnSpc>
              <a:spcBef>
                <a:spcPts val="400"/>
              </a:spcBef>
              <a:spcAft>
                <a:spcPts val="0"/>
              </a:spcAft>
              <a:buClr>
                <a:srgbClr val="F79646"/>
              </a:buClr>
              <a:buSzPts val="2000"/>
              <a:buFont typeface="Merriweather Sans"/>
              <a:buChar char="-"/>
              <a:defRPr sz="2000" b="0" i="0" u="none" strike="noStrike" cap="none">
                <a:solidFill>
                  <a:srgbClr val="4F4F4F"/>
                </a:solidFill>
                <a:latin typeface="Century Gothic"/>
                <a:ea typeface="Century Gothic"/>
                <a:cs typeface="Century Gothic"/>
                <a:sym typeface="Century Gothic"/>
              </a:defRPr>
            </a:lvl4pPr>
            <a:lvl5pPr marL="2286000" marR="0" lvl="4" indent="-355600" algn="l" rtl="0">
              <a:lnSpc>
                <a:spcPct val="100000"/>
              </a:lnSpc>
              <a:spcBef>
                <a:spcPts val="400"/>
              </a:spcBef>
              <a:spcAft>
                <a:spcPts val="0"/>
              </a:spcAft>
              <a:buClr>
                <a:srgbClr val="F79646"/>
              </a:buClr>
              <a:buSzPts val="2000"/>
              <a:buFont typeface="Arial"/>
              <a:buChar char="•"/>
              <a:defRPr sz="2000" b="0" i="0" u="none" strike="noStrike" cap="none">
                <a:solidFill>
                  <a:srgbClr val="4F4F4F"/>
                </a:solidFill>
                <a:latin typeface="Century Gothic"/>
                <a:ea typeface="Century Gothic"/>
                <a:cs typeface="Century Gothic"/>
                <a:sym typeface="Century Gothic"/>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pic>
        <p:nvPicPr>
          <p:cNvPr id="19" name="Google Shape;19;p182"/>
          <p:cNvPicPr preferRelativeResize="0"/>
          <p:nvPr/>
        </p:nvPicPr>
        <p:blipFill rotWithShape="1">
          <a:blip r:embed="rId8">
            <a:alphaModFix/>
          </a:blip>
          <a:srcRect/>
          <a:stretch/>
        </p:blipFill>
        <p:spPr>
          <a:xfrm>
            <a:off x="0" y="6021387"/>
            <a:ext cx="9144000" cy="838200"/>
          </a:xfrm>
          <a:prstGeom prst="rect">
            <a:avLst/>
          </a:prstGeom>
          <a:noFill/>
          <a:ln>
            <a:noFill/>
          </a:ln>
        </p:spPr>
      </p:pic>
      <p:sp>
        <p:nvSpPr>
          <p:cNvPr id="20" name="Google Shape;20;p182"/>
          <p:cNvSpPr txBox="1">
            <a:spLocks noGrp="1"/>
          </p:cNvSpPr>
          <p:nvPr>
            <p:ph type="title"/>
          </p:nvPr>
        </p:nvSpPr>
        <p:spPr>
          <a:xfrm>
            <a:off x="457200" y="182562"/>
            <a:ext cx="8229600" cy="71755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3200" b="1" i="0" u="none" strike="noStrike" cap="none">
                <a:solidFill>
                  <a:srgbClr val="4F4F4F"/>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3200" b="1" i="0" u="none" strike="noStrike" cap="none">
                <a:solidFill>
                  <a:srgbClr val="4F4F4F"/>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3200" b="1" i="0" u="none" strike="noStrike" cap="none">
                <a:solidFill>
                  <a:srgbClr val="4F4F4F"/>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3200" b="1" i="0" u="none" strike="noStrike" cap="none">
                <a:solidFill>
                  <a:srgbClr val="4F4F4F"/>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3200" b="1" i="0" u="none" strike="noStrike" cap="none">
                <a:solidFill>
                  <a:srgbClr val="4F4F4F"/>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3200" b="1" i="0" u="none" strike="noStrike" cap="none">
                <a:solidFill>
                  <a:srgbClr val="4F4F4F"/>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3200" b="1" i="0" u="none" strike="noStrike" cap="none">
                <a:solidFill>
                  <a:srgbClr val="4F4F4F"/>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3200" b="1" i="0" u="none" strike="noStrike" cap="none">
                <a:solidFill>
                  <a:srgbClr val="4F4F4F"/>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3200" b="1" i="0" u="none" strike="noStrike" cap="none">
                <a:solidFill>
                  <a:srgbClr val="4F4F4F"/>
                </a:solidFill>
                <a:latin typeface="Century Gothic"/>
                <a:ea typeface="Century Gothic"/>
                <a:cs typeface="Century Gothic"/>
                <a:sym typeface="Century Gothic"/>
              </a:defRPr>
            </a:lvl9pPr>
          </a:lstStyle>
          <a:p>
            <a:endParaRPr/>
          </a:p>
        </p:txBody>
      </p:sp>
      <p:sp>
        <p:nvSpPr>
          <p:cNvPr id="21" name="Google Shape;21;p182"/>
          <p:cNvSpPr txBox="1">
            <a:spLocks noGrp="1"/>
          </p:cNvSpPr>
          <p:nvPr>
            <p:ph type="body" idx="1"/>
          </p:nvPr>
        </p:nvSpPr>
        <p:spPr>
          <a:xfrm>
            <a:off x="457200" y="900112"/>
            <a:ext cx="8229600" cy="5407025"/>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60"/>
              </a:spcBef>
              <a:spcAft>
                <a:spcPts val="0"/>
              </a:spcAft>
              <a:buClr>
                <a:srgbClr val="F79646"/>
              </a:buClr>
              <a:buSzPts val="2800"/>
              <a:buFont typeface="Arial"/>
              <a:buChar char="•"/>
              <a:defRPr sz="2800" b="0" i="0" u="none" strike="noStrike" cap="none">
                <a:solidFill>
                  <a:srgbClr val="4F4F4F"/>
                </a:solidFill>
                <a:latin typeface="Century Gothic"/>
                <a:ea typeface="Century Gothic"/>
                <a:cs typeface="Century Gothic"/>
                <a:sym typeface="Century Gothic"/>
              </a:defRPr>
            </a:lvl1pPr>
            <a:lvl2pPr marL="914400" marR="0" lvl="1" indent="-381000" algn="l" rtl="0">
              <a:lnSpc>
                <a:spcPct val="100000"/>
              </a:lnSpc>
              <a:spcBef>
                <a:spcPts val="480"/>
              </a:spcBef>
              <a:spcAft>
                <a:spcPts val="0"/>
              </a:spcAft>
              <a:buClr>
                <a:srgbClr val="F79646"/>
              </a:buClr>
              <a:buSzPts val="2400"/>
              <a:buFont typeface="Merriweather Sans"/>
              <a:buChar char="-"/>
              <a:defRPr sz="2400" b="0" i="0" u="none" strike="noStrike" cap="none">
                <a:solidFill>
                  <a:srgbClr val="4F4F4F"/>
                </a:solidFill>
                <a:latin typeface="Century Gothic"/>
                <a:ea typeface="Century Gothic"/>
                <a:cs typeface="Century Gothic"/>
                <a:sym typeface="Century Gothic"/>
              </a:defRPr>
            </a:lvl2pPr>
            <a:lvl3pPr marL="1371600" marR="0" lvl="2" indent="-355600" algn="l" rtl="0">
              <a:lnSpc>
                <a:spcPct val="100000"/>
              </a:lnSpc>
              <a:spcBef>
                <a:spcPts val="400"/>
              </a:spcBef>
              <a:spcAft>
                <a:spcPts val="0"/>
              </a:spcAft>
              <a:buClr>
                <a:srgbClr val="F79646"/>
              </a:buClr>
              <a:buSzPts val="2000"/>
              <a:buFont typeface="Arial"/>
              <a:buChar char="•"/>
              <a:defRPr sz="2000" b="0" i="0" u="none" strike="noStrike" cap="none">
                <a:solidFill>
                  <a:srgbClr val="4F4F4F"/>
                </a:solidFill>
                <a:latin typeface="Century Gothic"/>
                <a:ea typeface="Century Gothic"/>
                <a:cs typeface="Century Gothic"/>
                <a:sym typeface="Century Gothic"/>
              </a:defRPr>
            </a:lvl3pPr>
            <a:lvl4pPr marL="1828800" marR="0" lvl="3" indent="-355600" algn="l" rtl="0">
              <a:lnSpc>
                <a:spcPct val="100000"/>
              </a:lnSpc>
              <a:spcBef>
                <a:spcPts val="400"/>
              </a:spcBef>
              <a:spcAft>
                <a:spcPts val="0"/>
              </a:spcAft>
              <a:buClr>
                <a:srgbClr val="F79646"/>
              </a:buClr>
              <a:buSzPts val="2000"/>
              <a:buFont typeface="Merriweather Sans"/>
              <a:buChar char="-"/>
              <a:defRPr sz="2000" b="0" i="0" u="none" strike="noStrike" cap="none">
                <a:solidFill>
                  <a:srgbClr val="4F4F4F"/>
                </a:solidFill>
                <a:latin typeface="Century Gothic"/>
                <a:ea typeface="Century Gothic"/>
                <a:cs typeface="Century Gothic"/>
                <a:sym typeface="Century Gothic"/>
              </a:defRPr>
            </a:lvl4pPr>
            <a:lvl5pPr marL="2286000" marR="0" lvl="4" indent="-355600" algn="l" rtl="0">
              <a:lnSpc>
                <a:spcPct val="100000"/>
              </a:lnSpc>
              <a:spcBef>
                <a:spcPts val="400"/>
              </a:spcBef>
              <a:spcAft>
                <a:spcPts val="0"/>
              </a:spcAft>
              <a:buClr>
                <a:srgbClr val="F79646"/>
              </a:buClr>
              <a:buSzPts val="2000"/>
              <a:buFont typeface="Arial"/>
              <a:buChar char="•"/>
              <a:defRPr sz="2000" b="0" i="0" u="none" strike="noStrike" cap="none">
                <a:solidFill>
                  <a:srgbClr val="4F4F4F"/>
                </a:solidFill>
                <a:latin typeface="Century Gothic"/>
                <a:ea typeface="Century Gothic"/>
                <a:cs typeface="Century Gothic"/>
                <a:sym typeface="Century Gothic"/>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9pPr>
          </a:lstStyle>
          <a:p>
            <a:endParaRPr/>
          </a:p>
        </p:txBody>
      </p:sp>
      <p:sp>
        <p:nvSpPr>
          <p:cNvPr id="22" name="Google Shape;22;p182"/>
          <p:cNvSpPr txBox="1">
            <a:spLocks noGrp="1"/>
          </p:cNvSpPr>
          <p:nvPr>
            <p:ph type="ftr" idx="11"/>
          </p:nvPr>
        </p:nvSpPr>
        <p:spPr>
          <a:xfrm>
            <a:off x="8229600" y="6638925"/>
            <a:ext cx="914400" cy="219075"/>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2800" b="0" i="0" u="none" strike="noStrike" cap="none">
                <a:solidFill>
                  <a:schemeClr val="dk1"/>
                </a:solidFill>
                <a:latin typeface="Tahoma"/>
                <a:ea typeface="Tahoma"/>
                <a:cs typeface="Tahoma"/>
                <a:sym typeface="Tahoma"/>
              </a:defRPr>
            </a:lvl1pPr>
            <a:lvl2pPr marR="0" lvl="1" algn="l" rtl="0">
              <a:lnSpc>
                <a:spcPct val="100000"/>
              </a:lnSpc>
              <a:spcBef>
                <a:spcPts val="0"/>
              </a:spcBef>
              <a:spcAft>
                <a:spcPts val="0"/>
              </a:spcAft>
              <a:buClr>
                <a:srgbClr val="000000"/>
              </a:buClr>
              <a:buSzPts val="1400"/>
              <a:buFont typeface="Arial"/>
              <a:buNone/>
              <a:defRPr sz="2800" b="0" i="0" u="none" strike="noStrike" cap="none">
                <a:solidFill>
                  <a:schemeClr val="dk1"/>
                </a:solidFill>
                <a:latin typeface="Tahoma"/>
                <a:ea typeface="Tahoma"/>
                <a:cs typeface="Tahoma"/>
                <a:sym typeface="Tahoma"/>
              </a:defRPr>
            </a:lvl2pPr>
            <a:lvl3pPr marR="0" lvl="2" algn="l" rtl="0">
              <a:lnSpc>
                <a:spcPct val="100000"/>
              </a:lnSpc>
              <a:spcBef>
                <a:spcPts val="0"/>
              </a:spcBef>
              <a:spcAft>
                <a:spcPts val="0"/>
              </a:spcAft>
              <a:buClr>
                <a:srgbClr val="000000"/>
              </a:buClr>
              <a:buSzPts val="1400"/>
              <a:buFont typeface="Arial"/>
              <a:buNone/>
              <a:defRPr sz="2800" b="0" i="0" u="none" strike="noStrike" cap="none">
                <a:solidFill>
                  <a:schemeClr val="dk1"/>
                </a:solidFill>
                <a:latin typeface="Tahoma"/>
                <a:ea typeface="Tahoma"/>
                <a:cs typeface="Tahoma"/>
                <a:sym typeface="Tahoma"/>
              </a:defRPr>
            </a:lvl3pPr>
            <a:lvl4pPr marR="0" lvl="3" algn="l" rtl="0">
              <a:lnSpc>
                <a:spcPct val="100000"/>
              </a:lnSpc>
              <a:spcBef>
                <a:spcPts val="0"/>
              </a:spcBef>
              <a:spcAft>
                <a:spcPts val="0"/>
              </a:spcAft>
              <a:buClr>
                <a:srgbClr val="000000"/>
              </a:buClr>
              <a:buSzPts val="1400"/>
              <a:buFont typeface="Arial"/>
              <a:buNone/>
              <a:defRPr sz="2800" b="0" i="0" u="none" strike="noStrike" cap="none">
                <a:solidFill>
                  <a:schemeClr val="dk1"/>
                </a:solidFill>
                <a:latin typeface="Tahoma"/>
                <a:ea typeface="Tahoma"/>
                <a:cs typeface="Tahoma"/>
                <a:sym typeface="Tahoma"/>
              </a:defRPr>
            </a:lvl4pPr>
            <a:lvl5pPr marR="0" lvl="4" algn="l" rtl="0">
              <a:lnSpc>
                <a:spcPct val="100000"/>
              </a:lnSpc>
              <a:spcBef>
                <a:spcPts val="0"/>
              </a:spcBef>
              <a:spcAft>
                <a:spcPts val="0"/>
              </a:spcAft>
              <a:buClr>
                <a:srgbClr val="000000"/>
              </a:buClr>
              <a:buSzPts val="1400"/>
              <a:buFont typeface="Arial"/>
              <a:buNone/>
              <a:defRPr sz="2800" b="0" i="0" u="none" strike="noStrike" cap="none">
                <a:solidFill>
                  <a:schemeClr val="dk1"/>
                </a:solidFill>
                <a:latin typeface="Tahoma"/>
                <a:ea typeface="Tahoma"/>
                <a:cs typeface="Tahoma"/>
                <a:sym typeface="Tahoma"/>
              </a:defRPr>
            </a:lvl5pPr>
            <a:lvl6pPr marR="0" lvl="5" algn="l" rtl="0">
              <a:lnSpc>
                <a:spcPct val="100000"/>
              </a:lnSpc>
              <a:spcBef>
                <a:spcPts val="0"/>
              </a:spcBef>
              <a:spcAft>
                <a:spcPts val="0"/>
              </a:spcAft>
              <a:buClr>
                <a:srgbClr val="000000"/>
              </a:buClr>
              <a:buSzPts val="1400"/>
              <a:buFont typeface="Arial"/>
              <a:buNone/>
              <a:defRPr sz="2800" b="0" i="0" u="none" strike="noStrike" cap="none">
                <a:solidFill>
                  <a:schemeClr val="dk1"/>
                </a:solidFill>
                <a:latin typeface="Tahoma"/>
                <a:ea typeface="Tahoma"/>
                <a:cs typeface="Tahoma"/>
                <a:sym typeface="Tahoma"/>
              </a:defRPr>
            </a:lvl6pPr>
            <a:lvl7pPr marR="0" lvl="6" algn="l" rtl="0">
              <a:lnSpc>
                <a:spcPct val="100000"/>
              </a:lnSpc>
              <a:spcBef>
                <a:spcPts val="0"/>
              </a:spcBef>
              <a:spcAft>
                <a:spcPts val="0"/>
              </a:spcAft>
              <a:buClr>
                <a:srgbClr val="000000"/>
              </a:buClr>
              <a:buSzPts val="1400"/>
              <a:buFont typeface="Arial"/>
              <a:buNone/>
              <a:defRPr sz="2800" b="0" i="0" u="none" strike="noStrike" cap="none">
                <a:solidFill>
                  <a:schemeClr val="dk1"/>
                </a:solidFill>
                <a:latin typeface="Tahoma"/>
                <a:ea typeface="Tahoma"/>
                <a:cs typeface="Tahoma"/>
                <a:sym typeface="Tahoma"/>
              </a:defRPr>
            </a:lvl7pPr>
            <a:lvl8pPr marR="0" lvl="7" algn="l" rtl="0">
              <a:lnSpc>
                <a:spcPct val="100000"/>
              </a:lnSpc>
              <a:spcBef>
                <a:spcPts val="0"/>
              </a:spcBef>
              <a:spcAft>
                <a:spcPts val="0"/>
              </a:spcAft>
              <a:buClr>
                <a:srgbClr val="000000"/>
              </a:buClr>
              <a:buSzPts val="1400"/>
              <a:buFont typeface="Arial"/>
              <a:buNone/>
              <a:defRPr sz="2800" b="0" i="0" u="none" strike="noStrike" cap="none">
                <a:solidFill>
                  <a:schemeClr val="dk1"/>
                </a:solidFill>
                <a:latin typeface="Tahoma"/>
                <a:ea typeface="Tahoma"/>
                <a:cs typeface="Tahoma"/>
                <a:sym typeface="Tahoma"/>
              </a:defRPr>
            </a:lvl8pPr>
            <a:lvl9pPr marR="0" lvl="8" algn="l" rtl="0">
              <a:lnSpc>
                <a:spcPct val="100000"/>
              </a:lnSpc>
              <a:spcBef>
                <a:spcPts val="0"/>
              </a:spcBef>
              <a:spcAft>
                <a:spcPts val="0"/>
              </a:spcAft>
              <a:buClr>
                <a:srgbClr val="000000"/>
              </a:buClr>
              <a:buSzPts val="1400"/>
              <a:buFont typeface="Arial"/>
              <a:buNone/>
              <a:defRPr sz="2800" b="0" i="0" u="none" strike="noStrike" cap="none">
                <a:solidFill>
                  <a:schemeClr val="dk1"/>
                </a:solidFill>
                <a:latin typeface="Tahoma"/>
                <a:ea typeface="Tahoma"/>
                <a:cs typeface="Tahoma"/>
                <a:sym typeface="Tahoma"/>
              </a:defRPr>
            </a:lvl9pPr>
          </a:lstStyle>
          <a:p>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103.xml"/><Relationship Id="rId1" Type="http://schemas.openxmlformats.org/officeDocument/2006/relationships/slideLayout" Target="../slideLayouts/slideLayout2.xml"/><Relationship Id="rId4" Type="http://schemas.openxmlformats.org/officeDocument/2006/relationships/image" Target="../media/image91.jpg"/></Relationships>
</file>

<file path=ppt/slides/_rels/slide10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04.xml"/><Relationship Id="rId1" Type="http://schemas.openxmlformats.org/officeDocument/2006/relationships/slideLayout" Target="../slideLayouts/slideLayout2.xml"/><Relationship Id="rId5" Type="http://schemas.openxmlformats.org/officeDocument/2006/relationships/image" Target="../media/image94.jpg"/><Relationship Id="rId4" Type="http://schemas.openxmlformats.org/officeDocument/2006/relationships/image" Target="../media/image93.jpg"/></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102.png"/></Relationships>
</file>

<file path=ppt/slides/_rels/slide118.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openxmlformats.org/officeDocument/2006/relationships/image" Target="../media/image105.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106.png"/></Relationships>
</file>

<file path=ppt/slides/_rels/slide121.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22.xml"/><Relationship Id="rId1" Type="http://schemas.openxmlformats.org/officeDocument/2006/relationships/slideLayout" Target="../slideLayouts/slideLayout2.xml"/><Relationship Id="rId4" Type="http://schemas.openxmlformats.org/officeDocument/2006/relationships/image" Target="../media/image109.png"/></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openxmlformats.org/officeDocument/2006/relationships/image" Target="../media/image111.png"/></Relationships>
</file>

<file path=ppt/slides/_rels/slide125.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29.xml"/><Relationship Id="rId1" Type="http://schemas.openxmlformats.org/officeDocument/2006/relationships/slideLayout" Target="../slideLayouts/slideLayout2.xml"/><Relationship Id="rId4" Type="http://schemas.openxmlformats.org/officeDocument/2006/relationships/image" Target="../media/image117.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30.xml"/><Relationship Id="rId1" Type="http://schemas.openxmlformats.org/officeDocument/2006/relationships/slideLayout" Target="../slideLayouts/slideLayout2.xml"/><Relationship Id="rId5" Type="http://schemas.openxmlformats.org/officeDocument/2006/relationships/image" Target="../media/image120.png"/><Relationship Id="rId4" Type="http://schemas.openxmlformats.org/officeDocument/2006/relationships/image" Target="../media/image119.png"/></Relationships>
</file>

<file path=ppt/slides/_rels/slide13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40.xml"/><Relationship Id="rId1" Type="http://schemas.openxmlformats.org/officeDocument/2006/relationships/slideLayout" Target="../slideLayouts/slideLayout2.xml"/><Relationship Id="rId4" Type="http://schemas.openxmlformats.org/officeDocument/2006/relationships/image" Target="../media/image125.png"/></Relationships>
</file>

<file path=ppt/slides/_rels/slide141.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41.xml"/><Relationship Id="rId1" Type="http://schemas.openxmlformats.org/officeDocument/2006/relationships/slideLayout" Target="../slideLayouts/slideLayout2.xml"/><Relationship Id="rId4" Type="http://schemas.openxmlformats.org/officeDocument/2006/relationships/image" Target="../media/image126.png"/></Relationships>
</file>

<file path=ppt/slides/_rels/slide142.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44.xml"/><Relationship Id="rId1" Type="http://schemas.openxmlformats.org/officeDocument/2006/relationships/slideLayout" Target="../slideLayouts/slideLayout2.xml"/><Relationship Id="rId4" Type="http://schemas.openxmlformats.org/officeDocument/2006/relationships/image" Target="../media/image129.png"/></Relationships>
</file>

<file path=ppt/slides/_rels/slide145.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45.xml"/><Relationship Id="rId1" Type="http://schemas.openxmlformats.org/officeDocument/2006/relationships/slideLayout" Target="../slideLayouts/slideLayout2.xml"/><Relationship Id="rId4" Type="http://schemas.openxmlformats.org/officeDocument/2006/relationships/image" Target="../media/image131.png"/></Relationships>
</file>

<file path=ppt/slides/_rels/slide146.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46.xml"/><Relationship Id="rId1" Type="http://schemas.openxmlformats.org/officeDocument/2006/relationships/slideLayout" Target="../slideLayouts/slideLayout2.xml"/><Relationship Id="rId4" Type="http://schemas.openxmlformats.org/officeDocument/2006/relationships/image" Target="../media/image131.png"/></Relationships>
</file>

<file path=ppt/slides/_rels/slide147.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48.xml"/><Relationship Id="rId1" Type="http://schemas.openxmlformats.org/officeDocument/2006/relationships/slideLayout" Target="../slideLayouts/slideLayout2.xml"/><Relationship Id="rId4" Type="http://schemas.openxmlformats.org/officeDocument/2006/relationships/image" Target="../media/image134.png"/></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50.xml"/><Relationship Id="rId1" Type="http://schemas.openxmlformats.org/officeDocument/2006/relationships/slideLayout" Target="../slideLayouts/slideLayout2.xml"/><Relationship Id="rId5" Type="http://schemas.openxmlformats.org/officeDocument/2006/relationships/image" Target="../media/image137.png"/><Relationship Id="rId4" Type="http://schemas.openxmlformats.org/officeDocument/2006/relationships/image" Target="../media/image136.png"/></Relationships>
</file>

<file path=ppt/slides/_rels/slide151.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53.xml"/><Relationship Id="rId1" Type="http://schemas.openxmlformats.org/officeDocument/2006/relationships/slideLayout" Target="../slideLayouts/slideLayout2.xml"/><Relationship Id="rId4" Type="http://schemas.openxmlformats.org/officeDocument/2006/relationships/image" Target="../media/image141.png"/></Relationships>
</file>

<file path=ppt/slides/_rels/slide154.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154.xml"/><Relationship Id="rId1" Type="http://schemas.openxmlformats.org/officeDocument/2006/relationships/slideLayout" Target="../slideLayouts/slideLayout2.xml"/><Relationship Id="rId4" Type="http://schemas.openxmlformats.org/officeDocument/2006/relationships/image" Target="../media/image143.png"/></Relationships>
</file>

<file path=ppt/slides/_rels/slide155.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57.xml"/><Relationship Id="rId1" Type="http://schemas.openxmlformats.org/officeDocument/2006/relationships/slideLayout" Target="../slideLayouts/slideLayout2.xml"/><Relationship Id="rId5" Type="http://schemas.openxmlformats.org/officeDocument/2006/relationships/image" Target="../media/image147.png"/><Relationship Id="rId4" Type="http://schemas.openxmlformats.org/officeDocument/2006/relationships/image" Target="../media/image140.png"/></Relationships>
</file>

<file path=ppt/slides/_rels/slide158.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66.xml"/><Relationship Id="rId1" Type="http://schemas.openxmlformats.org/officeDocument/2006/relationships/slideLayout" Target="../slideLayouts/slideLayout2.xml"/><Relationship Id="rId4" Type="http://schemas.openxmlformats.org/officeDocument/2006/relationships/image" Target="../media/image151.png"/></Relationships>
</file>

<file path=ppt/slides/_rels/slide167.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167.xml"/><Relationship Id="rId1" Type="http://schemas.openxmlformats.org/officeDocument/2006/relationships/slideLayout" Target="../slideLayouts/slideLayout2.xml"/><Relationship Id="rId5" Type="http://schemas.openxmlformats.org/officeDocument/2006/relationships/image" Target="../media/image154.png"/><Relationship Id="rId4" Type="http://schemas.openxmlformats.org/officeDocument/2006/relationships/image" Target="../media/image153.png"/></Relationships>
</file>

<file path=ppt/slides/_rels/slide168.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169.xml"/><Relationship Id="rId1" Type="http://schemas.openxmlformats.org/officeDocument/2006/relationships/slideLayout" Target="../slideLayouts/slideLayout2.xml"/><Relationship Id="rId4" Type="http://schemas.openxmlformats.org/officeDocument/2006/relationships/image" Target="../media/image15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image" Target="../media/image159.png"/><Relationship Id="rId7" Type="http://schemas.openxmlformats.org/officeDocument/2006/relationships/image" Target="../media/image163.png"/><Relationship Id="rId2" Type="http://schemas.openxmlformats.org/officeDocument/2006/relationships/notesSlide" Target="../notesSlides/notesSlide171.xml"/><Relationship Id="rId1" Type="http://schemas.openxmlformats.org/officeDocument/2006/relationships/slideLayout" Target="../slideLayouts/slideLayout2.xml"/><Relationship Id="rId6" Type="http://schemas.openxmlformats.org/officeDocument/2006/relationships/image" Target="../media/image162.png"/><Relationship Id="rId5" Type="http://schemas.openxmlformats.org/officeDocument/2006/relationships/image" Target="../media/image161.png"/><Relationship Id="rId4" Type="http://schemas.openxmlformats.org/officeDocument/2006/relationships/image" Target="../media/image160.png"/></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174.xml"/><Relationship Id="rId1" Type="http://schemas.openxmlformats.org/officeDocument/2006/relationships/slideLayout" Target="../slideLayouts/slideLayout2.xml"/><Relationship Id="rId4" Type="http://schemas.openxmlformats.org/officeDocument/2006/relationships/image" Target="../media/image165.png"/></Relationships>
</file>

<file path=ppt/slides/_rels/slide175.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175.xml"/><Relationship Id="rId1" Type="http://schemas.openxmlformats.org/officeDocument/2006/relationships/slideLayout" Target="../slideLayouts/slideLayout2.xml"/><Relationship Id="rId6" Type="http://schemas.openxmlformats.org/officeDocument/2006/relationships/image" Target="../media/image169.png"/><Relationship Id="rId5" Type="http://schemas.openxmlformats.org/officeDocument/2006/relationships/image" Target="../media/image168.png"/><Relationship Id="rId4" Type="http://schemas.openxmlformats.org/officeDocument/2006/relationships/image" Target="../media/image167.png"/></Relationships>
</file>

<file path=ppt/slides/_rels/slide176.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hyperlink" Target="http://page/QAD%2520Online%2520Help%2FFIFOWAVGPOTransaction.html%23wwID0E1OVCB" TargetMode="External"/><Relationship Id="rId2" Type="http://schemas.openxmlformats.org/officeDocument/2006/relationships/notesSlide" Target="../notesSlides/notesSlide180.xml"/><Relationship Id="rId1" Type="http://schemas.openxmlformats.org/officeDocument/2006/relationships/slideLayout" Target="../slideLayouts/slideLayout2.xml"/><Relationship Id="rId6" Type="http://schemas.openxmlformats.org/officeDocument/2006/relationships/image" Target="../media/image172.png"/><Relationship Id="rId5" Type="http://schemas.openxmlformats.org/officeDocument/2006/relationships/hyperlink" Target="http://page/QAD%2520Online%2520Help%2FFIFOWAVGPOTransaction.html%23wwID0EHQ5CB" TargetMode="External"/><Relationship Id="rId4" Type="http://schemas.openxmlformats.org/officeDocument/2006/relationships/hyperlink" Target="http://page/QAD%2520Online%2520Help%2FFIFOWAVGPOTransaction.html%23wwID0E4NYCB" TargetMode="Externa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hyperlink" Target="https://qad.sabacloud.com/Saba/Web_spf/NA7P1PRD029/app/shared;spf-url=common/learningcatalog/"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5.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8.xml"/><Relationship Id="rId7" Type="http://schemas.openxmlformats.org/officeDocument/2006/relationships/slide" Target="slide90.xml"/><Relationship Id="rId12" Type="http://schemas.openxmlformats.org/officeDocument/2006/relationships/slide" Target="slide185.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75.xml"/><Relationship Id="rId11" Type="http://schemas.openxmlformats.org/officeDocument/2006/relationships/slide" Target="slide179.xml"/><Relationship Id="rId5" Type="http://schemas.openxmlformats.org/officeDocument/2006/relationships/slide" Target="slide62.xml"/><Relationship Id="rId10" Type="http://schemas.openxmlformats.org/officeDocument/2006/relationships/slide" Target="slide161.xml"/><Relationship Id="rId4" Type="http://schemas.openxmlformats.org/officeDocument/2006/relationships/slide" Target="slide18.xml"/><Relationship Id="rId9" Type="http://schemas.openxmlformats.org/officeDocument/2006/relationships/slide" Target="slide135.xml"/></Relationships>
</file>

<file path=ppt/slides/_rels/slide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5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5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6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6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7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7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image" Target="../media/image70.jpg"/></Relationships>
</file>

<file path=ppt/slides/_rels/slide84.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image" Target="../media/image72.jpg"/></Relationships>
</file>

<file path=ppt/slides/_rels/slide85.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85.xml"/><Relationship Id="rId1" Type="http://schemas.openxmlformats.org/officeDocument/2006/relationships/slideLayout" Target="../slideLayouts/slideLayout2.xml"/><Relationship Id="rId5" Type="http://schemas.openxmlformats.org/officeDocument/2006/relationships/image" Target="../media/image74.png"/><Relationship Id="rId4" Type="http://schemas.openxmlformats.org/officeDocument/2006/relationships/image" Target="../media/image71.jpg"/></Relationships>
</file>

<file path=ppt/slides/_rels/slide8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95.xml"/><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9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9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97.xml"/><Relationship Id="rId1" Type="http://schemas.openxmlformats.org/officeDocument/2006/relationships/slideLayout" Target="../slideLayouts/slideLayout2.xml"/><Relationship Id="rId4" Type="http://schemas.openxmlformats.org/officeDocument/2006/relationships/image" Target="../media/image84.png"/></Relationships>
</file>

<file path=ppt/slides/_rels/slide9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9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Google Shape;53;p1"/>
          <p:cNvSpPr txBox="1">
            <a:spLocks noGrp="1"/>
          </p:cNvSpPr>
          <p:nvPr>
            <p:ph type="title"/>
          </p:nvPr>
        </p:nvSpPr>
        <p:spPr>
          <a:xfrm>
            <a:off x="457200" y="608012"/>
            <a:ext cx="8229600" cy="70485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Introduction</a:t>
            </a:r>
            <a:endParaRPr/>
          </a:p>
        </p:txBody>
      </p:sp>
      <p:sp>
        <p:nvSpPr>
          <p:cNvPr id="54" name="Google Shape;54;p1"/>
          <p:cNvSpPr txBox="1">
            <a:spLocks noGrp="1"/>
          </p:cNvSpPr>
          <p:nvPr>
            <p:ph type="body" idx="1"/>
          </p:nvPr>
        </p:nvSpPr>
        <p:spPr>
          <a:xfrm>
            <a:off x="457200" y="1417637"/>
            <a:ext cx="8229600" cy="3492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2000"/>
              <a:buNone/>
            </a:pPr>
            <a:r>
              <a:rPr lang="en-US" sz="2000" b="1" i="0" u="none">
                <a:solidFill>
                  <a:srgbClr val="4F4F4F"/>
                </a:solidFill>
                <a:latin typeface="Century Gothic"/>
                <a:ea typeface="Century Gothic"/>
                <a:cs typeface="Century Gothic"/>
                <a:sym typeface="Century Gothic"/>
              </a:rPr>
              <a:t>QAD Adaptive ERP with Adaptive UX Purchasing Certificate Training Guide</a:t>
            </a:r>
            <a:endParaRPr/>
          </a:p>
          <a:p>
            <a:pPr marL="0" lvl="0" indent="0" algn="l" rtl="0">
              <a:lnSpc>
                <a:spcPct val="100000"/>
              </a:lnSpc>
              <a:spcBef>
                <a:spcPts val="400"/>
              </a:spcBef>
              <a:spcAft>
                <a:spcPts val="0"/>
              </a:spcAft>
              <a:buSzPts val="2000"/>
              <a:buFont typeface="Century Gothic"/>
              <a:buNone/>
            </a:pPr>
            <a:endParaRPr sz="2000" b="1" i="0" u="none">
              <a:solidFill>
                <a:srgbClr val="4F4F4F"/>
              </a:solidFill>
              <a:latin typeface="Century Gothic"/>
              <a:ea typeface="Century Gothic"/>
              <a:cs typeface="Century Gothic"/>
              <a:sym typeface="Century Gothic"/>
            </a:endParaRPr>
          </a:p>
        </p:txBody>
      </p:sp>
      <p:sp>
        <p:nvSpPr>
          <p:cNvPr id="55" name="Google Shape;55;p1"/>
          <p:cNvSpPr txBox="1">
            <a:spLocks noGrp="1"/>
          </p:cNvSpPr>
          <p:nvPr>
            <p:ph type="body" idx="1"/>
          </p:nvPr>
        </p:nvSpPr>
        <p:spPr>
          <a:xfrm>
            <a:off x="457200" y="179387"/>
            <a:ext cx="8229600" cy="428625"/>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2000"/>
              <a:buNone/>
            </a:pPr>
            <a:r>
              <a:rPr lang="en-US" sz="2000" b="1" i="0" u="none">
                <a:solidFill>
                  <a:srgbClr val="4F81BD"/>
                </a:solidFill>
                <a:latin typeface="Century Gothic"/>
                <a:ea typeface="Century Gothic"/>
                <a:cs typeface="Century Gothic"/>
                <a:sym typeface="Century Gothic"/>
              </a:rPr>
              <a:t>Certificate Training Guide: Purchasing</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10"/>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Scenario</a:t>
            </a:r>
            <a:endParaRPr/>
          </a:p>
          <a:p>
            <a:pPr marL="0" marR="0" lvl="0" indent="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Your company requires strict controls so purchases from certain suppliers can be executed only when those </a:t>
            </a:r>
            <a:r>
              <a:rPr lang="en-US" sz="2400" b="0" i="0" u="none">
                <a:solidFill>
                  <a:schemeClr val="dk1"/>
                </a:solidFill>
                <a:latin typeface="Century Gothic"/>
                <a:ea typeface="Century Gothic"/>
                <a:cs typeface="Century Gothic"/>
                <a:sym typeface="Century Gothic"/>
              </a:rPr>
              <a:t>suppliers who have </a:t>
            </a:r>
            <a:r>
              <a:rPr lang="en-US" sz="2400" b="0" i="0" u="none">
                <a:solidFill>
                  <a:srgbClr val="4F4F4F"/>
                </a:solidFill>
                <a:latin typeface="Century Gothic"/>
                <a:ea typeface="Century Gothic"/>
                <a:cs typeface="Century Gothic"/>
                <a:sym typeface="Century Gothic"/>
              </a:rPr>
              <a:t>successfully passed the certification process. You also</a:t>
            </a:r>
            <a:r>
              <a:rPr lang="en-US" sz="2400" b="0" i="0" u="none">
                <a:solidFill>
                  <a:schemeClr val="dk1"/>
                </a:solidFill>
                <a:latin typeface="Century Gothic"/>
                <a:ea typeface="Century Gothic"/>
                <a:cs typeface="Century Gothic"/>
                <a:sym typeface="Century Gothic"/>
              </a:rPr>
              <a:t> enforce certified supplier requirements on an item/supplier basis.</a:t>
            </a:r>
            <a:endParaRPr sz="2400" b="0" i="0" u="none">
              <a:solidFill>
                <a:srgbClr val="4F4F4F"/>
              </a:solidFill>
              <a:latin typeface="Century Gothic"/>
              <a:ea typeface="Century Gothic"/>
              <a:cs typeface="Century Gothic"/>
              <a:sym typeface="Century Gothic"/>
            </a:endParaRPr>
          </a:p>
          <a:p>
            <a:pPr marL="342900" marR="0" lvl="0" indent="-190500" algn="l" rtl="0">
              <a:lnSpc>
                <a:spcPct val="100000"/>
              </a:lnSpc>
              <a:spcBef>
                <a:spcPts val="480"/>
              </a:spcBef>
              <a:spcAft>
                <a:spcPts val="0"/>
              </a:spcAft>
              <a:buClr>
                <a:srgbClr val="F79646"/>
              </a:buClr>
              <a:buSzPts val="2400"/>
              <a:buFont typeface="Arial"/>
              <a:buNone/>
            </a:pPr>
            <a:endParaRPr sz="2400" b="0" i="0" u="none">
              <a:solidFill>
                <a:srgbClr val="4F4F4F"/>
              </a:solidFill>
              <a:latin typeface="Century Gothic"/>
              <a:ea typeface="Century Gothic"/>
              <a:cs typeface="Century Gothic"/>
              <a:sym typeface="Century Gothic"/>
            </a:endParaRPr>
          </a:p>
        </p:txBody>
      </p:sp>
      <p:sp>
        <p:nvSpPr>
          <p:cNvPr id="121" name="Google Shape;121;p10"/>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Suppliers</a:t>
            </a:r>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1105"/>
        <p:cNvGrpSpPr/>
        <p:nvPr/>
      </p:nvGrpSpPr>
      <p:grpSpPr>
        <a:xfrm>
          <a:off x="0" y="0"/>
          <a:ext cx="0" cy="0"/>
          <a:chOff x="0" y="0"/>
          <a:chExt cx="0" cy="0"/>
        </a:xfrm>
      </p:grpSpPr>
      <p:sp>
        <p:nvSpPr>
          <p:cNvPr id="1106" name="Google Shape;1106;p132"/>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Pricing</a:t>
            </a:r>
            <a:endParaRPr/>
          </a:p>
          <a:p>
            <a:pPr marL="342900" marR="0" lvl="0" indent="-342900" algn="l" rtl="0">
              <a:lnSpc>
                <a:spcPct val="100000"/>
              </a:lnSpc>
              <a:spcBef>
                <a:spcPts val="400"/>
              </a:spcBef>
              <a:spcAft>
                <a:spcPts val="0"/>
              </a:spcAft>
              <a:buClr>
                <a:srgbClr val="F79646"/>
              </a:buClr>
              <a:buSzPts val="2000"/>
              <a:buFont typeface="Arial"/>
              <a:buNone/>
            </a:pPr>
            <a:r>
              <a:rPr lang="en-US" sz="2000" b="1" i="0" u="none">
                <a:solidFill>
                  <a:srgbClr val="4F4F4F"/>
                </a:solidFill>
                <a:latin typeface="Century Gothic"/>
                <a:ea typeface="Century Gothic"/>
                <a:cs typeface="Century Gothic"/>
                <a:sym typeface="Century Gothic"/>
              </a:rPr>
              <a:t>Quote Price</a:t>
            </a:r>
            <a:endParaRPr/>
          </a:p>
        </p:txBody>
      </p:sp>
      <p:sp>
        <p:nvSpPr>
          <p:cNvPr id="1107" name="Google Shape;1107;p132"/>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Planned Orders to Purchasing Document</a:t>
            </a:r>
            <a:endParaRPr/>
          </a:p>
        </p:txBody>
      </p:sp>
      <p:grpSp>
        <p:nvGrpSpPr>
          <p:cNvPr id="1108" name="Google Shape;1108;p132"/>
          <p:cNvGrpSpPr/>
          <p:nvPr/>
        </p:nvGrpSpPr>
        <p:grpSpPr>
          <a:xfrm>
            <a:off x="457200" y="1905000"/>
            <a:ext cx="8077200" cy="3298825"/>
            <a:chOff x="381000" y="2209800"/>
            <a:chExt cx="8077200" cy="3299553"/>
          </a:xfrm>
        </p:grpSpPr>
        <p:pic>
          <p:nvPicPr>
            <p:cNvPr id="1109" name="Google Shape;1109;p132" descr="SupItem2.PNG"/>
            <p:cNvPicPr preferRelativeResize="0"/>
            <p:nvPr/>
          </p:nvPicPr>
          <p:blipFill rotWithShape="1">
            <a:blip r:embed="rId3">
              <a:alphaModFix/>
            </a:blip>
            <a:srcRect/>
            <a:stretch/>
          </p:blipFill>
          <p:spPr>
            <a:xfrm>
              <a:off x="2133600" y="2209800"/>
              <a:ext cx="6324600" cy="3299553"/>
            </a:xfrm>
            <a:prstGeom prst="rect">
              <a:avLst/>
            </a:prstGeom>
            <a:noFill/>
            <a:ln w="9525" cap="flat" cmpd="sng">
              <a:solidFill>
                <a:srgbClr val="0070C0"/>
              </a:solidFill>
              <a:prstDash val="solid"/>
              <a:miter lim="800000"/>
              <a:headEnd type="none" w="sm" len="sm"/>
              <a:tailEnd type="none" w="sm" len="sm"/>
            </a:ln>
          </p:spPr>
        </p:pic>
        <p:sp>
          <p:nvSpPr>
            <p:cNvPr id="1110" name="Google Shape;1110;p132"/>
            <p:cNvSpPr txBox="1"/>
            <p:nvPr/>
          </p:nvSpPr>
          <p:spPr>
            <a:xfrm>
              <a:off x="381000" y="3810000"/>
              <a:ext cx="1295400"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70C0"/>
                </a:buClr>
                <a:buSzPts val="1600"/>
                <a:buFont typeface="Tahoma"/>
                <a:buNone/>
              </a:pPr>
              <a:r>
                <a:rPr lang="en-US" sz="1600" b="0" i="0" u="none" strike="noStrike" cap="none">
                  <a:solidFill>
                    <a:srgbClr val="0070C0"/>
                  </a:solidFill>
                  <a:latin typeface="Tahoma"/>
                  <a:ea typeface="Tahoma"/>
                  <a:cs typeface="Tahoma"/>
                  <a:sym typeface="Tahoma"/>
                </a:rPr>
                <a:t>Enter pricing data here</a:t>
              </a:r>
              <a:endParaRPr sz="1400" b="0" i="0" u="none" strike="noStrike" cap="none">
                <a:solidFill>
                  <a:srgbClr val="000000"/>
                </a:solidFill>
                <a:latin typeface="Arial"/>
                <a:ea typeface="Arial"/>
                <a:cs typeface="Arial"/>
                <a:sym typeface="Arial"/>
              </a:endParaRPr>
            </a:p>
          </p:txBody>
        </p:sp>
        <p:cxnSp>
          <p:nvCxnSpPr>
            <p:cNvPr id="1111" name="Google Shape;1111;p132"/>
            <p:cNvCxnSpPr/>
            <p:nvPr/>
          </p:nvCxnSpPr>
          <p:spPr>
            <a:xfrm>
              <a:off x="1676400" y="4224783"/>
              <a:ext cx="838200" cy="576389"/>
            </a:xfrm>
            <a:prstGeom prst="bentConnector3">
              <a:avLst>
                <a:gd name="adj1" fmla="val 40909"/>
              </a:avLst>
            </a:prstGeom>
            <a:noFill/>
            <a:ln w="12700" cap="flat" cmpd="sng">
              <a:solidFill>
                <a:srgbClr val="0070C0"/>
              </a:solidFill>
              <a:prstDash val="solid"/>
              <a:miter lim="800000"/>
              <a:headEnd type="none" w="sm" len="sm"/>
              <a:tailEnd type="stealth" w="med" len="med"/>
            </a:ln>
          </p:spPr>
        </p:cxnSp>
      </p:gr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1116"/>
        <p:cNvGrpSpPr/>
        <p:nvPr/>
      </p:nvGrpSpPr>
      <p:grpSpPr>
        <a:xfrm>
          <a:off x="0" y="0"/>
          <a:ext cx="0" cy="0"/>
          <a:chOff x="0" y="0"/>
          <a:chExt cx="0" cy="0"/>
        </a:xfrm>
      </p:grpSpPr>
      <p:sp>
        <p:nvSpPr>
          <p:cNvPr id="1117" name="Google Shape;1117;p133"/>
          <p:cNvSpPr txBox="1">
            <a:spLocks noGrp="1"/>
          </p:cNvSpPr>
          <p:nvPr>
            <p:ph type="body" idx="1"/>
          </p:nvPr>
        </p:nvSpPr>
        <p:spPr>
          <a:xfrm>
            <a:off x="457200" y="892175"/>
            <a:ext cx="8229600" cy="10128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Pricing</a:t>
            </a:r>
            <a:br>
              <a:rPr lang="en-US" sz="2400" b="1" i="0" u="none">
                <a:solidFill>
                  <a:srgbClr val="4F4F4F"/>
                </a:solidFill>
                <a:latin typeface="Century Gothic"/>
                <a:ea typeface="Century Gothic"/>
                <a:cs typeface="Century Gothic"/>
                <a:sym typeface="Century Gothic"/>
              </a:rPr>
            </a:br>
            <a:r>
              <a:rPr lang="en-US" sz="2000" b="1" i="0" u="none">
                <a:solidFill>
                  <a:srgbClr val="4F4F4F"/>
                </a:solidFill>
                <a:latin typeface="Century Gothic"/>
                <a:ea typeface="Century Gothic"/>
                <a:cs typeface="Century Gothic"/>
                <a:sym typeface="Century Gothic"/>
              </a:rPr>
              <a:t>Pricing Considerations in Firm Purchasing </a:t>
            </a:r>
            <a:endParaRPr/>
          </a:p>
        </p:txBody>
      </p:sp>
      <p:sp>
        <p:nvSpPr>
          <p:cNvPr id="1118" name="Google Shape;1118;p133"/>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Planned Orders to Purchasing Document</a:t>
            </a:r>
            <a:endParaRPr/>
          </a:p>
        </p:txBody>
      </p:sp>
      <p:pic>
        <p:nvPicPr>
          <p:cNvPr id="1119" name="Google Shape;1119;p133" descr="FirmType.PNG"/>
          <p:cNvPicPr preferRelativeResize="0"/>
          <p:nvPr/>
        </p:nvPicPr>
        <p:blipFill rotWithShape="1">
          <a:blip r:embed="rId3">
            <a:alphaModFix/>
          </a:blip>
          <a:srcRect/>
          <a:stretch/>
        </p:blipFill>
        <p:spPr>
          <a:xfrm>
            <a:off x="571500" y="2018300"/>
            <a:ext cx="8000998" cy="1643062"/>
          </a:xfrm>
          <a:prstGeom prst="rect">
            <a:avLst/>
          </a:prstGeom>
          <a:noFill/>
          <a:ln w="9525" cap="flat" cmpd="sng">
            <a:solidFill>
              <a:srgbClr val="0070C0"/>
            </a:solidFill>
            <a:prstDash val="solid"/>
            <a:miter lim="800000"/>
            <a:headEnd type="none" w="sm" len="sm"/>
            <a:tailEnd type="none" w="sm" len="sm"/>
          </a:ln>
        </p:spPr>
      </p:pic>
      <p:sp>
        <p:nvSpPr>
          <p:cNvPr id="1120" name="Google Shape;1120;p133"/>
          <p:cNvSpPr txBox="1"/>
          <p:nvPr/>
        </p:nvSpPr>
        <p:spPr>
          <a:xfrm>
            <a:off x="5269825" y="2746950"/>
            <a:ext cx="1295400" cy="914400"/>
          </a:xfrm>
          <a:prstGeom prst="rect">
            <a:avLst/>
          </a:prstGeom>
          <a:noFill/>
          <a:ln w="19050"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1125"/>
        <p:cNvGrpSpPr/>
        <p:nvPr/>
      </p:nvGrpSpPr>
      <p:grpSpPr>
        <a:xfrm>
          <a:off x="0" y="0"/>
          <a:ext cx="0" cy="0"/>
          <a:chOff x="0" y="0"/>
          <a:chExt cx="0" cy="0"/>
        </a:xfrm>
      </p:grpSpPr>
      <p:sp>
        <p:nvSpPr>
          <p:cNvPr id="1126" name="Google Shape;1126;p134"/>
          <p:cNvSpPr txBox="1">
            <a:spLocks noGrp="1"/>
          </p:cNvSpPr>
          <p:nvPr>
            <p:ph type="body" idx="1"/>
          </p:nvPr>
        </p:nvSpPr>
        <p:spPr>
          <a:xfrm>
            <a:off x="533400" y="914400"/>
            <a:ext cx="8229600" cy="4714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Planned Order to Purchasing Document Flow</a:t>
            </a: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127" name="Google Shape;1127;p134"/>
          <p:cNvSpPr txBox="1"/>
          <p:nvPr/>
        </p:nvSpPr>
        <p:spPr>
          <a:xfrm>
            <a:off x="1143000" y="1600200"/>
            <a:ext cx="6858000" cy="39624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128" name="Google Shape;1128;p134"/>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129" name="Google Shape;1129;p134"/>
          <p:cNvSpPr txBox="1"/>
          <p:nvPr/>
        </p:nvSpPr>
        <p:spPr>
          <a:xfrm>
            <a:off x="838200" y="2057400"/>
            <a:ext cx="1600200" cy="8382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130" name="Google Shape;1130;p134"/>
          <p:cNvSpPr/>
          <p:nvPr/>
        </p:nvSpPr>
        <p:spPr>
          <a:xfrm>
            <a:off x="2819400" y="2362200"/>
            <a:ext cx="609600" cy="381000"/>
          </a:xfrm>
          <a:prstGeom prst="rightArrow">
            <a:avLst>
              <a:gd name="adj1" fmla="val 14850"/>
              <a:gd name="adj2" fmla="val 50000"/>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131" name="Google Shape;1131;p134"/>
          <p:cNvSpPr/>
          <p:nvPr/>
        </p:nvSpPr>
        <p:spPr>
          <a:xfrm>
            <a:off x="3733800" y="2438400"/>
            <a:ext cx="457200" cy="228600"/>
          </a:xfrm>
          <a:prstGeom prst="rightArrow">
            <a:avLst>
              <a:gd name="adj1" fmla="val 50000"/>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132" name="Google Shape;1132;p134"/>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Planned Order to Purchasing Document</a:t>
            </a:r>
            <a:endParaRPr/>
          </a:p>
        </p:txBody>
      </p:sp>
      <p:sp>
        <p:nvSpPr>
          <p:cNvPr id="1133" name="Google Shape;1133;p134"/>
          <p:cNvSpPr txBox="1"/>
          <p:nvPr/>
        </p:nvSpPr>
        <p:spPr>
          <a:xfrm>
            <a:off x="1143000" y="1600200"/>
            <a:ext cx="6858000" cy="39624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134" name="Google Shape;1134;p134"/>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135" name="Google Shape;1135;p134"/>
          <p:cNvSpPr txBox="1"/>
          <p:nvPr/>
        </p:nvSpPr>
        <p:spPr>
          <a:xfrm>
            <a:off x="838200" y="2362200"/>
            <a:ext cx="1600200" cy="8382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136" name="Google Shape;1136;p134"/>
          <p:cNvSpPr/>
          <p:nvPr/>
        </p:nvSpPr>
        <p:spPr>
          <a:xfrm>
            <a:off x="2819400" y="2667000"/>
            <a:ext cx="609600" cy="381000"/>
          </a:xfrm>
          <a:prstGeom prst="rightArrow">
            <a:avLst>
              <a:gd name="adj1" fmla="val 14850"/>
              <a:gd name="adj2" fmla="val 50000"/>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1137" name="Google Shape;1137;p134"/>
          <p:cNvGrpSpPr/>
          <p:nvPr/>
        </p:nvGrpSpPr>
        <p:grpSpPr>
          <a:xfrm>
            <a:off x="609600" y="4267200"/>
            <a:ext cx="2057400" cy="1143000"/>
            <a:chOff x="685800" y="1905000"/>
            <a:chExt cx="1676401" cy="977900"/>
          </a:xfrm>
        </p:grpSpPr>
        <p:sp>
          <p:nvSpPr>
            <p:cNvPr id="1138" name="Google Shape;1138;p134"/>
            <p:cNvSpPr/>
            <p:nvPr/>
          </p:nvSpPr>
          <p:spPr>
            <a:xfrm>
              <a:off x="685800" y="1905000"/>
              <a:ext cx="1676401" cy="9779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139" name="Google Shape;1139;p134"/>
            <p:cNvSpPr txBox="1"/>
            <p:nvPr/>
          </p:nvSpPr>
          <p:spPr>
            <a:xfrm>
              <a:off x="685801" y="2100580"/>
              <a:ext cx="1676400"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Run MRP</a:t>
              </a:r>
              <a:endParaRPr sz="1400" b="0" i="0" u="none" strike="noStrike" cap="none">
                <a:solidFill>
                  <a:srgbClr val="000000"/>
                </a:solidFill>
                <a:latin typeface="Arial"/>
                <a:ea typeface="Arial"/>
                <a:cs typeface="Arial"/>
                <a:sym typeface="Arial"/>
              </a:endParaRPr>
            </a:p>
          </p:txBody>
        </p:sp>
      </p:grpSp>
      <p:grpSp>
        <p:nvGrpSpPr>
          <p:cNvPr id="1140" name="Google Shape;1140;p134"/>
          <p:cNvGrpSpPr/>
          <p:nvPr/>
        </p:nvGrpSpPr>
        <p:grpSpPr>
          <a:xfrm>
            <a:off x="838200" y="2286000"/>
            <a:ext cx="1981200" cy="823912"/>
            <a:chOff x="2678723" y="2178050"/>
            <a:chExt cx="1676400" cy="977900"/>
          </a:xfrm>
        </p:grpSpPr>
        <p:sp>
          <p:nvSpPr>
            <p:cNvPr id="1141" name="Google Shape;1141;p134"/>
            <p:cNvSpPr/>
            <p:nvPr/>
          </p:nvSpPr>
          <p:spPr>
            <a:xfrm>
              <a:off x="2678723" y="2178050"/>
              <a:ext cx="1676400" cy="9779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142" name="Google Shape;1142;p134"/>
            <p:cNvSpPr txBox="1"/>
            <p:nvPr/>
          </p:nvSpPr>
          <p:spPr>
            <a:xfrm>
              <a:off x="2678723" y="2386965"/>
              <a:ext cx="1676400" cy="4948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Supplier Price Lists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Tahoma"/>
                <a:ea typeface="Tahoma"/>
                <a:cs typeface="Tahoma"/>
                <a:sym typeface="Tahoma"/>
              </a:endParaRPr>
            </a:p>
          </p:txBody>
        </p:sp>
      </p:grpSp>
      <p:grpSp>
        <p:nvGrpSpPr>
          <p:cNvPr id="1143" name="Google Shape;1143;p134"/>
          <p:cNvGrpSpPr/>
          <p:nvPr/>
        </p:nvGrpSpPr>
        <p:grpSpPr>
          <a:xfrm>
            <a:off x="3352800" y="2286000"/>
            <a:ext cx="2035175" cy="914400"/>
            <a:chOff x="5715000" y="1828800"/>
            <a:chExt cx="1741593" cy="977900"/>
          </a:xfrm>
        </p:grpSpPr>
        <p:sp>
          <p:nvSpPr>
            <p:cNvPr id="1144" name="Google Shape;1144;p134"/>
            <p:cNvSpPr/>
            <p:nvPr/>
          </p:nvSpPr>
          <p:spPr>
            <a:xfrm>
              <a:off x="5715000" y="1828800"/>
              <a:ext cx="1676385" cy="9779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145" name="Google Shape;1145;p134"/>
            <p:cNvSpPr txBox="1"/>
            <p:nvPr/>
          </p:nvSpPr>
          <p:spPr>
            <a:xfrm>
              <a:off x="5780193" y="2024380"/>
              <a:ext cx="1676400" cy="50030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Supplier item – Quote Price</a:t>
              </a:r>
              <a:endParaRPr sz="1400" b="0" i="0" u="none" strike="noStrike" cap="none">
                <a:solidFill>
                  <a:srgbClr val="000000"/>
                </a:solidFill>
                <a:latin typeface="Arial"/>
                <a:ea typeface="Arial"/>
                <a:cs typeface="Arial"/>
                <a:sym typeface="Arial"/>
              </a:endParaRPr>
            </a:p>
          </p:txBody>
        </p:sp>
      </p:grpSp>
      <p:sp>
        <p:nvSpPr>
          <p:cNvPr id="1146" name="Google Shape;1146;p134"/>
          <p:cNvSpPr/>
          <p:nvPr/>
        </p:nvSpPr>
        <p:spPr>
          <a:xfrm>
            <a:off x="2743200" y="4800600"/>
            <a:ext cx="596900" cy="228600"/>
          </a:xfrm>
          <a:prstGeom prst="rightArrow">
            <a:avLst>
              <a:gd name="adj1" fmla="val 17464"/>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1147" name="Google Shape;1147;p134"/>
          <p:cNvGrpSpPr/>
          <p:nvPr/>
        </p:nvGrpSpPr>
        <p:grpSpPr>
          <a:xfrm>
            <a:off x="3505200" y="4267200"/>
            <a:ext cx="2035175" cy="1154112"/>
            <a:chOff x="5715000" y="1828800"/>
            <a:chExt cx="1741594" cy="986813"/>
          </a:xfrm>
        </p:grpSpPr>
        <p:sp>
          <p:nvSpPr>
            <p:cNvPr id="1148" name="Google Shape;1148;p134"/>
            <p:cNvSpPr/>
            <p:nvPr/>
          </p:nvSpPr>
          <p:spPr>
            <a:xfrm>
              <a:off x="5715000" y="1828800"/>
              <a:ext cx="1676386" cy="977311"/>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149" name="Google Shape;1149;p134"/>
            <p:cNvSpPr txBox="1"/>
            <p:nvPr/>
          </p:nvSpPr>
          <p:spPr>
            <a:xfrm>
              <a:off x="5780194" y="1893993"/>
              <a:ext cx="1676400" cy="921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Convert planned order to </a:t>
              </a:r>
              <a:br>
                <a:rPr lang="en-US" sz="1600" b="0" i="0" u="none" strike="noStrike" cap="none">
                  <a:solidFill>
                    <a:schemeClr val="dk1"/>
                  </a:solidFill>
                  <a:latin typeface="Tahoma"/>
                  <a:ea typeface="Tahoma"/>
                  <a:cs typeface="Tahoma"/>
                  <a:sym typeface="Tahoma"/>
                </a:rPr>
              </a:br>
              <a:r>
                <a:rPr lang="en-US" sz="1600" b="0" i="0" u="none" strike="noStrike" cap="none">
                  <a:solidFill>
                    <a:schemeClr val="dk1"/>
                  </a:solidFill>
                  <a:latin typeface="Tahoma"/>
                  <a:ea typeface="Tahoma"/>
                  <a:cs typeface="Tahoma"/>
                  <a:sym typeface="Tahoma"/>
                </a:rPr>
                <a:t>purchasing document</a:t>
              </a:r>
              <a:endParaRPr sz="1400" b="0" i="0" u="none" strike="noStrike" cap="none">
                <a:solidFill>
                  <a:srgbClr val="000000"/>
                </a:solidFill>
                <a:latin typeface="Arial"/>
                <a:ea typeface="Arial"/>
                <a:cs typeface="Arial"/>
                <a:sym typeface="Arial"/>
              </a:endParaRPr>
            </a:p>
          </p:txBody>
        </p:sp>
      </p:grpSp>
      <p:sp>
        <p:nvSpPr>
          <p:cNvPr id="1150" name="Google Shape;1150;p134"/>
          <p:cNvSpPr/>
          <p:nvPr/>
        </p:nvSpPr>
        <p:spPr>
          <a:xfrm>
            <a:off x="5638800" y="4800600"/>
            <a:ext cx="444500" cy="228600"/>
          </a:xfrm>
          <a:prstGeom prst="rightArrow">
            <a:avLst>
              <a:gd name="adj1" fmla="val 16046"/>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1151" name="Google Shape;1151;p134"/>
          <p:cNvGrpSpPr/>
          <p:nvPr/>
        </p:nvGrpSpPr>
        <p:grpSpPr>
          <a:xfrm>
            <a:off x="6172200" y="4267200"/>
            <a:ext cx="2092325" cy="1176337"/>
            <a:chOff x="5524960" y="2018837"/>
            <a:chExt cx="1739744" cy="977900"/>
          </a:xfrm>
        </p:grpSpPr>
        <p:sp>
          <p:nvSpPr>
            <p:cNvPr id="1152" name="Google Shape;1152;p134"/>
            <p:cNvSpPr/>
            <p:nvPr/>
          </p:nvSpPr>
          <p:spPr>
            <a:xfrm>
              <a:off x="5524960" y="2018837"/>
              <a:ext cx="1676385" cy="9779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153" name="Google Shape;1153;p134"/>
            <p:cNvSpPr txBox="1"/>
            <p:nvPr/>
          </p:nvSpPr>
          <p:spPr>
            <a:xfrm>
              <a:off x="5588304" y="2082183"/>
              <a:ext cx="1676400" cy="69081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Adjust Requisitions OR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Purchase Orders</a:t>
              </a:r>
              <a:endParaRPr sz="1400" b="0" i="0" u="none" strike="noStrike" cap="none">
                <a:solidFill>
                  <a:srgbClr val="000000"/>
                </a:solidFill>
                <a:latin typeface="Arial"/>
                <a:ea typeface="Arial"/>
                <a:cs typeface="Arial"/>
                <a:sym typeface="Arial"/>
              </a:endParaRPr>
            </a:p>
          </p:txBody>
        </p:sp>
      </p:grpSp>
      <p:sp>
        <p:nvSpPr>
          <p:cNvPr id="1154" name="Google Shape;1154;p134"/>
          <p:cNvSpPr/>
          <p:nvPr/>
        </p:nvSpPr>
        <p:spPr>
          <a:xfrm>
            <a:off x="5791200" y="2286000"/>
            <a:ext cx="1958975" cy="8382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155" name="Google Shape;1155;p134"/>
          <p:cNvSpPr txBox="1"/>
          <p:nvPr/>
        </p:nvSpPr>
        <p:spPr>
          <a:xfrm>
            <a:off x="5791200" y="2514600"/>
            <a:ext cx="1958975" cy="33813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Blanket Orders</a:t>
            </a:r>
            <a:endParaRPr sz="1400" b="0" i="0" u="none" strike="noStrike" cap="none">
              <a:solidFill>
                <a:srgbClr val="000000"/>
              </a:solidFill>
              <a:latin typeface="Arial"/>
              <a:ea typeface="Arial"/>
              <a:cs typeface="Arial"/>
              <a:sym typeface="Arial"/>
            </a:endParaRPr>
          </a:p>
        </p:txBody>
      </p:sp>
      <p:sp>
        <p:nvSpPr>
          <p:cNvPr id="1156" name="Google Shape;1156;p134"/>
          <p:cNvSpPr txBox="1"/>
          <p:nvPr/>
        </p:nvSpPr>
        <p:spPr>
          <a:xfrm>
            <a:off x="533400" y="1676400"/>
            <a:ext cx="2832100" cy="46196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2400"/>
              <a:buFont typeface="Century Gothic"/>
              <a:buNone/>
            </a:pPr>
            <a:r>
              <a:rPr lang="en-US" sz="2400" b="1" i="0" u="none" strike="noStrike" cap="none">
                <a:solidFill>
                  <a:schemeClr val="dk1"/>
                </a:solidFill>
                <a:latin typeface="Century Gothic"/>
                <a:ea typeface="Century Gothic"/>
                <a:cs typeface="Century Gothic"/>
                <a:sym typeface="Century Gothic"/>
              </a:rPr>
              <a:t>Setup Possibilities:</a:t>
            </a:r>
            <a:endParaRPr sz="1400" b="0" i="0" u="none" strike="noStrike" cap="none">
              <a:solidFill>
                <a:srgbClr val="000000"/>
              </a:solidFill>
              <a:latin typeface="Arial"/>
              <a:ea typeface="Arial"/>
              <a:cs typeface="Arial"/>
              <a:sym typeface="Arial"/>
            </a:endParaRPr>
          </a:p>
        </p:txBody>
      </p:sp>
      <p:sp>
        <p:nvSpPr>
          <p:cNvPr id="1157" name="Google Shape;1157;p134"/>
          <p:cNvSpPr txBox="1"/>
          <p:nvPr/>
        </p:nvSpPr>
        <p:spPr>
          <a:xfrm>
            <a:off x="533400" y="3657600"/>
            <a:ext cx="938212" cy="46196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2400"/>
              <a:buFont typeface="Century Gothic"/>
              <a:buNone/>
            </a:pPr>
            <a:r>
              <a:rPr lang="en-US" sz="2400" b="1" i="0" u="none" strike="noStrike" cap="none">
                <a:solidFill>
                  <a:schemeClr val="dk1"/>
                </a:solidFill>
                <a:latin typeface="Century Gothic"/>
                <a:ea typeface="Century Gothic"/>
                <a:cs typeface="Century Gothic"/>
                <a:sym typeface="Century Gothic"/>
              </a:rPr>
              <a:t>Flow:</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1162"/>
        <p:cNvGrpSpPr/>
        <p:nvPr/>
      </p:nvGrpSpPr>
      <p:grpSpPr>
        <a:xfrm>
          <a:off x="0" y="0"/>
          <a:ext cx="0" cy="0"/>
          <a:chOff x="0" y="0"/>
          <a:chExt cx="0" cy="0"/>
        </a:xfrm>
      </p:grpSpPr>
      <p:sp>
        <p:nvSpPr>
          <p:cNvPr id="1163" name="Google Shape;1163;p135"/>
          <p:cNvSpPr txBox="1">
            <a:spLocks noGrp="1"/>
          </p:cNvSpPr>
          <p:nvPr>
            <p:ph type="body" idx="1"/>
          </p:nvPr>
        </p:nvSpPr>
        <p:spPr>
          <a:xfrm>
            <a:off x="457200" y="892175"/>
            <a:ext cx="8229600" cy="555625"/>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Flow: Run MRP</a:t>
            </a:r>
            <a:endParaRPr sz="2800" b="1" i="0" u="none">
              <a:solidFill>
                <a:srgbClr val="C00000"/>
              </a:solidFill>
              <a:latin typeface="Century Gothic"/>
              <a:ea typeface="Century Gothic"/>
              <a:cs typeface="Century Gothic"/>
              <a:sym typeface="Century Gothic"/>
            </a:endParaRPr>
          </a:p>
        </p:txBody>
      </p:sp>
      <p:sp>
        <p:nvSpPr>
          <p:cNvPr id="1164" name="Google Shape;1164;p135"/>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Planned Orders to Purchasing Document</a:t>
            </a:r>
            <a:endParaRPr/>
          </a:p>
        </p:txBody>
      </p:sp>
      <p:sp>
        <p:nvSpPr>
          <p:cNvPr id="1165" name="Google Shape;1165;p135"/>
          <p:cNvSpPr txBox="1"/>
          <p:nvPr/>
        </p:nvSpPr>
        <p:spPr>
          <a:xfrm>
            <a:off x="838200" y="2057400"/>
            <a:ext cx="1600200" cy="8382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166" name="Google Shape;1166;p135"/>
          <p:cNvSpPr/>
          <p:nvPr/>
        </p:nvSpPr>
        <p:spPr>
          <a:xfrm>
            <a:off x="2819400" y="2362200"/>
            <a:ext cx="609600" cy="381000"/>
          </a:xfrm>
          <a:prstGeom prst="rightArrow">
            <a:avLst>
              <a:gd name="adj1" fmla="val 14850"/>
              <a:gd name="adj2" fmla="val 50000"/>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1167" name="Google Shape;1167;p135"/>
          <p:cNvGrpSpPr/>
          <p:nvPr/>
        </p:nvGrpSpPr>
        <p:grpSpPr>
          <a:xfrm>
            <a:off x="1676400" y="1447800"/>
            <a:ext cx="5562600" cy="4837112"/>
            <a:chOff x="1676400" y="1447800"/>
            <a:chExt cx="5562600" cy="4837113"/>
          </a:xfrm>
        </p:grpSpPr>
        <p:pic>
          <p:nvPicPr>
            <p:cNvPr id="1168" name="Google Shape;1168;p135"/>
            <p:cNvPicPr preferRelativeResize="0"/>
            <p:nvPr/>
          </p:nvPicPr>
          <p:blipFill rotWithShape="1">
            <a:blip r:embed="rId3">
              <a:alphaModFix/>
            </a:blip>
            <a:srcRect/>
            <a:stretch/>
          </p:blipFill>
          <p:spPr>
            <a:xfrm>
              <a:off x="1676400" y="1447800"/>
              <a:ext cx="5105400" cy="2673350"/>
            </a:xfrm>
            <a:prstGeom prst="rect">
              <a:avLst/>
            </a:prstGeom>
            <a:noFill/>
            <a:ln>
              <a:noFill/>
            </a:ln>
          </p:spPr>
        </p:pic>
        <p:pic>
          <p:nvPicPr>
            <p:cNvPr id="1169" name="Google Shape;1169;p135"/>
            <p:cNvPicPr preferRelativeResize="0"/>
            <p:nvPr/>
          </p:nvPicPr>
          <p:blipFill rotWithShape="1">
            <a:blip r:embed="rId4">
              <a:alphaModFix/>
            </a:blip>
            <a:srcRect/>
            <a:stretch/>
          </p:blipFill>
          <p:spPr>
            <a:xfrm>
              <a:off x="1752600" y="3886200"/>
              <a:ext cx="4953000" cy="2398713"/>
            </a:xfrm>
            <a:prstGeom prst="rect">
              <a:avLst/>
            </a:prstGeom>
            <a:noFill/>
            <a:ln>
              <a:noFill/>
            </a:ln>
          </p:spPr>
        </p:pic>
        <p:sp>
          <p:nvSpPr>
            <p:cNvPr id="1170" name="Google Shape;1170;p135"/>
            <p:cNvSpPr txBox="1"/>
            <p:nvPr/>
          </p:nvSpPr>
          <p:spPr>
            <a:xfrm>
              <a:off x="1676400" y="1447800"/>
              <a:ext cx="5562600" cy="4837113"/>
            </a:xfrm>
            <a:prstGeom prst="rect">
              <a:avLst/>
            </a:prstGeom>
            <a:noFill/>
            <a:ln w="9525" cap="flat" cmpd="sng">
              <a:solidFill>
                <a:srgbClr val="0067B4"/>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1175"/>
        <p:cNvGrpSpPr/>
        <p:nvPr/>
      </p:nvGrpSpPr>
      <p:grpSpPr>
        <a:xfrm>
          <a:off x="0" y="0"/>
          <a:ext cx="0" cy="0"/>
          <a:chOff x="0" y="0"/>
          <a:chExt cx="0" cy="0"/>
        </a:xfrm>
      </p:grpSpPr>
      <p:sp>
        <p:nvSpPr>
          <p:cNvPr id="1176" name="Google Shape;1176;p136"/>
          <p:cNvSpPr txBox="1">
            <a:spLocks noGrp="1"/>
          </p:cNvSpPr>
          <p:nvPr>
            <p:ph type="body" idx="1"/>
          </p:nvPr>
        </p:nvSpPr>
        <p:spPr>
          <a:xfrm>
            <a:off x="533400" y="1143000"/>
            <a:ext cx="8229600" cy="609600"/>
          </a:xfrm>
          <a:prstGeom prst="rect">
            <a:avLst/>
          </a:prstGeom>
          <a:noFill/>
          <a:ln>
            <a:noFill/>
          </a:ln>
        </p:spPr>
        <p:txBody>
          <a:bodyPr spcFirstLastPara="1" wrap="square" lIns="91425" tIns="45700" rIns="91425" bIns="45700" anchor="t" anchorCtr="0">
            <a:noAutofit/>
          </a:bodyPr>
          <a:lstStyle/>
          <a:p>
            <a:pPr marL="169862" marR="0" lvl="0" indent="-169862"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Flow: Convert Planned Order to Purchasing Document</a:t>
            </a:r>
            <a:endParaRPr/>
          </a:p>
          <a:p>
            <a:pPr marL="169862" marR="0" lvl="0" indent="-169862"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177" name="Google Shape;1177;p136"/>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000"/>
              <a:buFont typeface="Century Gothic"/>
              <a:buNone/>
            </a:pPr>
            <a:r>
              <a:rPr lang="en-US" sz="3000" b="1" i="0" u="none">
                <a:solidFill>
                  <a:srgbClr val="4F4F4F"/>
                </a:solidFill>
                <a:latin typeface="Century Gothic"/>
                <a:ea typeface="Century Gothic"/>
                <a:cs typeface="Century Gothic"/>
                <a:sym typeface="Century Gothic"/>
              </a:rPr>
              <a:t>Planned Purchase Order to Purchasing Document</a:t>
            </a:r>
            <a:endParaRPr/>
          </a:p>
        </p:txBody>
      </p:sp>
      <p:grpSp>
        <p:nvGrpSpPr>
          <p:cNvPr id="1178" name="Google Shape;1178;p136"/>
          <p:cNvGrpSpPr/>
          <p:nvPr/>
        </p:nvGrpSpPr>
        <p:grpSpPr>
          <a:xfrm>
            <a:off x="1066800" y="1562100"/>
            <a:ext cx="4419600" cy="1309687"/>
            <a:chOff x="1066800" y="1894541"/>
            <a:chExt cx="7391400" cy="2753660"/>
          </a:xfrm>
        </p:grpSpPr>
        <p:pic>
          <p:nvPicPr>
            <p:cNvPr id="1179" name="Google Shape;1179;p136" descr="PlanOrdAction.PNG"/>
            <p:cNvPicPr preferRelativeResize="0"/>
            <p:nvPr/>
          </p:nvPicPr>
          <p:blipFill rotWithShape="1">
            <a:blip r:embed="rId3">
              <a:alphaModFix/>
            </a:blip>
            <a:srcRect/>
            <a:stretch/>
          </p:blipFill>
          <p:spPr>
            <a:xfrm>
              <a:off x="1066800" y="1894541"/>
              <a:ext cx="7391400" cy="2753660"/>
            </a:xfrm>
            <a:prstGeom prst="rect">
              <a:avLst/>
            </a:prstGeom>
            <a:noFill/>
            <a:ln w="9525" cap="flat" cmpd="sng">
              <a:solidFill>
                <a:srgbClr val="0070C0"/>
              </a:solidFill>
              <a:prstDash val="solid"/>
              <a:miter lim="800000"/>
              <a:headEnd type="none" w="sm" len="sm"/>
              <a:tailEnd type="none" w="sm" len="sm"/>
            </a:ln>
          </p:spPr>
        </p:pic>
        <p:sp>
          <p:nvSpPr>
            <p:cNvPr id="1180" name="Google Shape;1180;p136"/>
            <p:cNvSpPr/>
            <p:nvPr/>
          </p:nvSpPr>
          <p:spPr>
            <a:xfrm>
              <a:off x="4191685" y="2361829"/>
              <a:ext cx="379658" cy="457275"/>
            </a:xfrm>
            <a:prstGeom prst="rightArrow">
              <a:avLst>
                <a:gd name="adj1" fmla="val 10800"/>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pic>
        <p:nvPicPr>
          <p:cNvPr id="1181" name="Google Shape;1181;p136"/>
          <p:cNvPicPr preferRelativeResize="0"/>
          <p:nvPr/>
        </p:nvPicPr>
        <p:blipFill rotWithShape="1">
          <a:blip r:embed="rId4">
            <a:alphaModFix/>
          </a:blip>
          <a:srcRect/>
          <a:stretch/>
        </p:blipFill>
        <p:spPr>
          <a:xfrm>
            <a:off x="1371600" y="2422525"/>
            <a:ext cx="5181600" cy="2014537"/>
          </a:xfrm>
          <a:prstGeom prst="rect">
            <a:avLst/>
          </a:prstGeom>
          <a:noFill/>
          <a:ln w="9525" cap="flat" cmpd="sng">
            <a:solidFill>
              <a:srgbClr val="0067B4"/>
            </a:solidFill>
            <a:prstDash val="solid"/>
            <a:miter lim="800000"/>
            <a:headEnd type="none" w="sm" len="sm"/>
            <a:tailEnd type="none" w="sm" len="sm"/>
          </a:ln>
        </p:spPr>
      </p:pic>
      <p:cxnSp>
        <p:nvCxnSpPr>
          <p:cNvPr id="1182" name="Google Shape;1182;p136"/>
          <p:cNvCxnSpPr/>
          <p:nvPr/>
        </p:nvCxnSpPr>
        <p:spPr>
          <a:xfrm rot="5400000">
            <a:off x="2569437" y="2066150"/>
            <a:ext cx="539700" cy="192000"/>
          </a:xfrm>
          <a:prstGeom prst="bentConnector3">
            <a:avLst>
              <a:gd name="adj1" fmla="val 489"/>
            </a:avLst>
          </a:prstGeom>
          <a:noFill/>
          <a:ln w="28575" cap="flat" cmpd="sng">
            <a:solidFill>
              <a:srgbClr val="0070C0"/>
            </a:solidFill>
            <a:prstDash val="solid"/>
            <a:miter lim="800000"/>
            <a:headEnd type="none" w="sm" len="sm"/>
            <a:tailEnd type="stealth" w="med" len="med"/>
          </a:ln>
        </p:spPr>
      </p:cxnSp>
      <p:pic>
        <p:nvPicPr>
          <p:cNvPr id="1183" name="Google Shape;1183;p136"/>
          <p:cNvPicPr preferRelativeResize="0"/>
          <p:nvPr/>
        </p:nvPicPr>
        <p:blipFill rotWithShape="1">
          <a:blip r:embed="rId5">
            <a:alphaModFix/>
          </a:blip>
          <a:srcRect/>
          <a:stretch/>
        </p:blipFill>
        <p:spPr>
          <a:xfrm>
            <a:off x="1371600" y="4437062"/>
            <a:ext cx="5181600" cy="1544637"/>
          </a:xfrm>
          <a:prstGeom prst="rect">
            <a:avLst/>
          </a:prstGeom>
          <a:noFill/>
          <a:ln>
            <a:noFill/>
          </a:ln>
        </p:spPr>
      </p:pic>
      <p:cxnSp>
        <p:nvCxnSpPr>
          <p:cNvPr id="1184" name="Google Shape;1184;p136"/>
          <p:cNvCxnSpPr/>
          <p:nvPr/>
        </p:nvCxnSpPr>
        <p:spPr>
          <a:xfrm>
            <a:off x="1371600" y="2422525"/>
            <a:ext cx="0" cy="3749675"/>
          </a:xfrm>
          <a:prstGeom prst="straightConnector1">
            <a:avLst/>
          </a:prstGeom>
          <a:noFill/>
          <a:ln w="19050" cap="flat" cmpd="sng">
            <a:solidFill>
              <a:srgbClr val="0067B4"/>
            </a:solidFill>
            <a:prstDash val="solid"/>
            <a:miter lim="800000"/>
            <a:headEnd type="none" w="sm" len="sm"/>
            <a:tailEnd type="none" w="sm" len="sm"/>
          </a:ln>
        </p:spPr>
      </p:cxnSp>
      <p:cxnSp>
        <p:nvCxnSpPr>
          <p:cNvPr id="1185" name="Google Shape;1185;p136"/>
          <p:cNvCxnSpPr/>
          <p:nvPr/>
        </p:nvCxnSpPr>
        <p:spPr>
          <a:xfrm>
            <a:off x="6553200" y="2422525"/>
            <a:ext cx="0" cy="3654425"/>
          </a:xfrm>
          <a:prstGeom prst="straightConnector1">
            <a:avLst/>
          </a:prstGeom>
          <a:noFill/>
          <a:ln w="19050" cap="flat" cmpd="sng">
            <a:solidFill>
              <a:srgbClr val="0067B4"/>
            </a:solidFill>
            <a:prstDash val="solid"/>
            <a:miter lim="800000"/>
            <a:headEnd type="none" w="sm" len="sm"/>
            <a:tailEnd type="none" w="sm" len="sm"/>
          </a:ln>
        </p:spPr>
      </p:cxnSp>
      <p:cxnSp>
        <p:nvCxnSpPr>
          <p:cNvPr id="1186" name="Google Shape;1186;p136"/>
          <p:cNvCxnSpPr/>
          <p:nvPr/>
        </p:nvCxnSpPr>
        <p:spPr>
          <a:xfrm flipH="1">
            <a:off x="1371600" y="6076950"/>
            <a:ext cx="5181600" cy="95250"/>
          </a:xfrm>
          <a:prstGeom prst="straightConnector1">
            <a:avLst/>
          </a:prstGeom>
          <a:noFill/>
          <a:ln w="19050" cap="flat" cmpd="sng">
            <a:solidFill>
              <a:srgbClr val="0067B4"/>
            </a:solidFill>
            <a:prstDash val="solid"/>
            <a:miter lim="800000"/>
            <a:headEnd type="none" w="sm" len="sm"/>
            <a:tailEnd type="none" w="sm" len="sm"/>
          </a:ln>
        </p:spPr>
      </p:cxn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1191"/>
        <p:cNvGrpSpPr/>
        <p:nvPr/>
      </p:nvGrpSpPr>
      <p:grpSpPr>
        <a:xfrm>
          <a:off x="0" y="0"/>
          <a:ext cx="0" cy="0"/>
          <a:chOff x="0" y="0"/>
          <a:chExt cx="0" cy="0"/>
        </a:xfrm>
      </p:grpSpPr>
      <p:sp>
        <p:nvSpPr>
          <p:cNvPr id="1192" name="Google Shape;1192;p137"/>
          <p:cNvSpPr txBox="1">
            <a:spLocks noGrp="1"/>
          </p:cNvSpPr>
          <p:nvPr>
            <p:ph type="body" idx="1"/>
          </p:nvPr>
        </p:nvSpPr>
        <p:spPr>
          <a:xfrm>
            <a:off x="457200" y="892175"/>
            <a:ext cx="8229600" cy="7842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Flow: System Proposal of Types to Convert </a:t>
            </a:r>
            <a:endParaRPr/>
          </a:p>
          <a:p>
            <a:pPr marL="0" marR="0" lvl="0" indent="0" algn="l" rtl="0">
              <a:lnSpc>
                <a:spcPct val="100000"/>
              </a:lnSpc>
              <a:spcBef>
                <a:spcPts val="480"/>
              </a:spcBef>
              <a:spcAft>
                <a:spcPts val="0"/>
              </a:spcAft>
              <a:buClr>
                <a:srgbClr val="F79646"/>
              </a:buClr>
              <a:buSzPts val="2400"/>
              <a:buFont typeface="Arial"/>
              <a:buNone/>
            </a:pPr>
            <a:endParaRPr sz="2400" b="1" i="0" u="none">
              <a:solidFill>
                <a:srgbClr val="FF0000"/>
              </a:solidFill>
              <a:latin typeface="Century Gothic"/>
              <a:ea typeface="Century Gothic"/>
              <a:cs typeface="Century Gothic"/>
              <a:sym typeface="Century Gothic"/>
            </a:endParaRPr>
          </a:p>
          <a:p>
            <a:pPr marL="282575" marR="0" lvl="0" indent="-282575" algn="l" rtl="0">
              <a:lnSpc>
                <a:spcPct val="100000"/>
              </a:lnSpc>
              <a:spcBef>
                <a:spcPts val="520"/>
              </a:spcBef>
              <a:spcAft>
                <a:spcPts val="0"/>
              </a:spcAft>
              <a:buClr>
                <a:srgbClr val="F79646"/>
              </a:buClr>
              <a:buSzPts val="2600"/>
              <a:buFont typeface="Arial"/>
              <a:buChar char="•"/>
            </a:pPr>
            <a:r>
              <a:rPr lang="en-US" sz="2600" b="0" i="0" u="none">
                <a:solidFill>
                  <a:srgbClr val="4F4F4F"/>
                </a:solidFill>
                <a:latin typeface="Century Gothic"/>
                <a:ea typeface="Century Gothic"/>
                <a:cs typeface="Century Gothic"/>
                <a:sym typeface="Century Gothic"/>
              </a:rPr>
              <a:t>When converting, the system proposes applicable types, starting from blanket order releases and ending with unapproved requisitions.</a:t>
            </a:r>
            <a:endParaRPr/>
          </a:p>
          <a:p>
            <a:pPr marL="282575" marR="0" lvl="0" indent="-282575" algn="l" rtl="0">
              <a:lnSpc>
                <a:spcPct val="100000"/>
              </a:lnSpc>
              <a:spcBef>
                <a:spcPts val="520"/>
              </a:spcBef>
              <a:spcAft>
                <a:spcPts val="0"/>
              </a:spcAft>
              <a:buClr>
                <a:srgbClr val="F79646"/>
              </a:buClr>
              <a:buSzPts val="2600"/>
              <a:buFont typeface="Arial"/>
              <a:buChar char="•"/>
            </a:pPr>
            <a:r>
              <a:rPr lang="en-US" sz="2600" b="0" i="0" u="none">
                <a:solidFill>
                  <a:srgbClr val="4F4F4F"/>
                </a:solidFill>
                <a:latin typeface="Century Gothic"/>
                <a:ea typeface="Century Gothic"/>
                <a:cs typeface="Century Gothic"/>
                <a:sym typeface="Century Gothic"/>
              </a:rPr>
              <a:t>The system proposes various types by evaluating conditions and moving to the next proposed level when conditions are not met</a:t>
            </a:r>
            <a:endParaRPr/>
          </a:p>
        </p:txBody>
      </p:sp>
      <p:sp>
        <p:nvSpPr>
          <p:cNvPr id="1193" name="Google Shape;1193;p137"/>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Planned Orders to Purchasing Document</a:t>
            </a:r>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1198"/>
        <p:cNvGrpSpPr/>
        <p:nvPr/>
      </p:nvGrpSpPr>
      <p:grpSpPr>
        <a:xfrm>
          <a:off x="0" y="0"/>
          <a:ext cx="0" cy="0"/>
          <a:chOff x="0" y="0"/>
          <a:chExt cx="0" cy="0"/>
        </a:xfrm>
      </p:grpSpPr>
      <p:sp>
        <p:nvSpPr>
          <p:cNvPr id="1199" name="Google Shape;1199;p138"/>
          <p:cNvSpPr txBox="1">
            <a:spLocks noGrp="1"/>
          </p:cNvSpPr>
          <p:nvPr>
            <p:ph type="body" idx="1"/>
          </p:nvPr>
        </p:nvSpPr>
        <p:spPr>
          <a:xfrm>
            <a:off x="533400" y="1143000"/>
            <a:ext cx="8229600" cy="609600"/>
          </a:xfrm>
          <a:prstGeom prst="rect">
            <a:avLst/>
          </a:prstGeom>
          <a:noFill/>
          <a:ln>
            <a:noFill/>
          </a:ln>
        </p:spPr>
        <p:txBody>
          <a:bodyPr spcFirstLastPara="1" wrap="square" lIns="91425" tIns="45700" rIns="91425" bIns="45700" anchor="t" anchorCtr="0">
            <a:noAutofit/>
          </a:bodyPr>
          <a:lstStyle/>
          <a:p>
            <a:pPr marL="169862" marR="0" lvl="0" indent="-169862"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Flow: Convert Planned Order to Purchasing Document</a:t>
            </a:r>
            <a:endParaRPr/>
          </a:p>
          <a:p>
            <a:pPr marL="169862" marR="0" lvl="0" indent="-169862"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200" name="Google Shape;1200;p138"/>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000"/>
              <a:buFont typeface="Century Gothic"/>
              <a:buNone/>
            </a:pPr>
            <a:r>
              <a:rPr lang="en-US" sz="3000" b="1" i="0" u="none">
                <a:solidFill>
                  <a:srgbClr val="4F4F4F"/>
                </a:solidFill>
                <a:latin typeface="Century Gothic"/>
                <a:ea typeface="Century Gothic"/>
                <a:cs typeface="Century Gothic"/>
                <a:sym typeface="Century Gothic"/>
              </a:rPr>
              <a:t>Planned Purchase Order to Purchasing Document</a:t>
            </a:r>
            <a:endParaRPr/>
          </a:p>
        </p:txBody>
      </p:sp>
      <p:pic>
        <p:nvPicPr>
          <p:cNvPr id="1201" name="Google Shape;1201;p138"/>
          <p:cNvPicPr preferRelativeResize="0"/>
          <p:nvPr/>
        </p:nvPicPr>
        <p:blipFill rotWithShape="1">
          <a:blip r:embed="rId3">
            <a:alphaModFix/>
          </a:blip>
          <a:srcRect/>
          <a:stretch/>
        </p:blipFill>
        <p:spPr>
          <a:xfrm>
            <a:off x="355600" y="1828800"/>
            <a:ext cx="8788400" cy="4186237"/>
          </a:xfrm>
          <a:prstGeom prst="rect">
            <a:avLst/>
          </a:prstGeom>
          <a:noFill/>
          <a:ln>
            <a:noFill/>
          </a:ln>
        </p:spPr>
      </p:pic>
      <p:sp>
        <p:nvSpPr>
          <p:cNvPr id="1202" name="Google Shape;1202;p138"/>
          <p:cNvSpPr txBox="1"/>
          <p:nvPr/>
        </p:nvSpPr>
        <p:spPr>
          <a:xfrm>
            <a:off x="5638800" y="2895600"/>
            <a:ext cx="762000" cy="2895600"/>
          </a:xfrm>
          <a:prstGeom prst="rect">
            <a:avLst/>
          </a:prstGeom>
          <a:noFill/>
          <a:ln w="254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203" name="Google Shape;1203;p138"/>
          <p:cNvSpPr txBox="1"/>
          <p:nvPr/>
        </p:nvSpPr>
        <p:spPr>
          <a:xfrm>
            <a:off x="7162800" y="2971800"/>
            <a:ext cx="1600200" cy="228600"/>
          </a:xfrm>
          <a:prstGeom prst="rect">
            <a:avLst/>
          </a:prstGeom>
          <a:noFill/>
          <a:ln w="254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1208"/>
        <p:cNvGrpSpPr/>
        <p:nvPr/>
      </p:nvGrpSpPr>
      <p:grpSpPr>
        <a:xfrm>
          <a:off x="0" y="0"/>
          <a:ext cx="0" cy="0"/>
          <a:chOff x="0" y="0"/>
          <a:chExt cx="0" cy="0"/>
        </a:xfrm>
      </p:grpSpPr>
      <p:pic>
        <p:nvPicPr>
          <p:cNvPr id="1209" name="Google Shape;1209;p139"/>
          <p:cNvPicPr preferRelativeResize="0"/>
          <p:nvPr/>
        </p:nvPicPr>
        <p:blipFill rotWithShape="1">
          <a:blip r:embed="rId3">
            <a:alphaModFix/>
          </a:blip>
          <a:srcRect/>
          <a:stretch/>
        </p:blipFill>
        <p:spPr>
          <a:xfrm>
            <a:off x="152400" y="2057400"/>
            <a:ext cx="8801100" cy="4137025"/>
          </a:xfrm>
          <a:prstGeom prst="rect">
            <a:avLst/>
          </a:prstGeom>
          <a:noFill/>
          <a:ln>
            <a:noFill/>
          </a:ln>
        </p:spPr>
      </p:pic>
      <p:sp>
        <p:nvSpPr>
          <p:cNvPr id="1210" name="Google Shape;1210;p139"/>
          <p:cNvSpPr txBox="1">
            <a:spLocks noGrp="1"/>
          </p:cNvSpPr>
          <p:nvPr>
            <p:ph type="body" idx="1"/>
          </p:nvPr>
        </p:nvSpPr>
        <p:spPr>
          <a:xfrm>
            <a:off x="533400" y="1143000"/>
            <a:ext cx="8229600" cy="609600"/>
          </a:xfrm>
          <a:prstGeom prst="rect">
            <a:avLst/>
          </a:prstGeom>
          <a:noFill/>
          <a:ln>
            <a:noFill/>
          </a:ln>
        </p:spPr>
        <p:txBody>
          <a:bodyPr spcFirstLastPara="1" wrap="square" lIns="91425" tIns="45700" rIns="91425" bIns="45700" anchor="t" anchorCtr="0">
            <a:noAutofit/>
          </a:bodyPr>
          <a:lstStyle/>
          <a:p>
            <a:pPr marL="169862" marR="0" lvl="0" indent="-169862"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Flow: Convert Planned Order to Purchasing Document</a:t>
            </a:r>
            <a:endParaRPr/>
          </a:p>
          <a:p>
            <a:pPr marL="169862" marR="0" lvl="0" indent="-169862"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211" name="Google Shape;1211;p139"/>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000"/>
              <a:buFont typeface="Century Gothic"/>
              <a:buNone/>
            </a:pPr>
            <a:r>
              <a:rPr lang="en-US" sz="3000" b="1" i="0" u="none">
                <a:solidFill>
                  <a:srgbClr val="4F4F4F"/>
                </a:solidFill>
                <a:latin typeface="Century Gothic"/>
                <a:ea typeface="Century Gothic"/>
                <a:cs typeface="Century Gothic"/>
                <a:sym typeface="Century Gothic"/>
              </a:rPr>
              <a:t>Planned Purchase Order to Purchasing Document</a:t>
            </a:r>
            <a:endParaRPr/>
          </a:p>
        </p:txBody>
      </p:sp>
      <p:sp>
        <p:nvSpPr>
          <p:cNvPr id="1212" name="Google Shape;1212;p139"/>
          <p:cNvSpPr txBox="1"/>
          <p:nvPr/>
        </p:nvSpPr>
        <p:spPr>
          <a:xfrm>
            <a:off x="7010400" y="3657600"/>
            <a:ext cx="762000" cy="2286000"/>
          </a:xfrm>
          <a:prstGeom prst="rect">
            <a:avLst/>
          </a:prstGeom>
          <a:noFill/>
          <a:ln w="254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213" name="Google Shape;1213;p139"/>
          <p:cNvSpPr txBox="1"/>
          <p:nvPr/>
        </p:nvSpPr>
        <p:spPr>
          <a:xfrm>
            <a:off x="685800" y="3886200"/>
            <a:ext cx="457200" cy="2057400"/>
          </a:xfrm>
          <a:prstGeom prst="rect">
            <a:avLst/>
          </a:prstGeom>
          <a:noFill/>
          <a:ln w="254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1218"/>
        <p:cNvGrpSpPr/>
        <p:nvPr/>
      </p:nvGrpSpPr>
      <p:grpSpPr>
        <a:xfrm>
          <a:off x="0" y="0"/>
          <a:ext cx="0" cy="0"/>
          <a:chOff x="0" y="0"/>
          <a:chExt cx="0" cy="0"/>
        </a:xfrm>
      </p:grpSpPr>
      <p:sp>
        <p:nvSpPr>
          <p:cNvPr id="1219" name="Google Shape;1219;p140"/>
          <p:cNvSpPr txBox="1">
            <a:spLocks noGrp="1"/>
          </p:cNvSpPr>
          <p:nvPr>
            <p:ph type="body" idx="1"/>
          </p:nvPr>
        </p:nvSpPr>
        <p:spPr>
          <a:xfrm>
            <a:off x="381000" y="1143000"/>
            <a:ext cx="8229600" cy="3367087"/>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Expected Outcome</a:t>
            </a:r>
            <a:endParaRPr/>
          </a:p>
          <a:p>
            <a:pPr marL="342900" marR="0" lvl="0" indent="-34290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You should have learned how:</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To convert planned orders into different kinds of purchasing documents</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The system proposes order types when converting</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Purchasing master data available in the system can help drive the process.</a:t>
            </a:r>
            <a:endParaRPr/>
          </a:p>
        </p:txBody>
      </p:sp>
      <p:sp>
        <p:nvSpPr>
          <p:cNvPr id="1220" name="Google Shape;1220;p140"/>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000"/>
              <a:buFont typeface="Century Gothic"/>
              <a:buNone/>
            </a:pPr>
            <a:r>
              <a:rPr lang="en-US" sz="3000" b="1" i="0" u="none">
                <a:solidFill>
                  <a:srgbClr val="4F4F4F"/>
                </a:solidFill>
                <a:latin typeface="Century Gothic"/>
                <a:ea typeface="Century Gothic"/>
                <a:cs typeface="Century Gothic"/>
                <a:sym typeface="Century Gothic"/>
              </a:rPr>
              <a:t>Planned Purchase Order to Purchasing Document </a:t>
            </a:r>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1225"/>
        <p:cNvGrpSpPr/>
        <p:nvPr/>
      </p:nvGrpSpPr>
      <p:grpSpPr>
        <a:xfrm>
          <a:off x="0" y="0"/>
          <a:ext cx="0" cy="0"/>
          <a:chOff x="0" y="0"/>
          <a:chExt cx="0" cy="0"/>
        </a:xfrm>
      </p:grpSpPr>
      <p:sp>
        <p:nvSpPr>
          <p:cNvPr id="1226" name="Google Shape;1226;p141"/>
          <p:cNvSpPr txBox="1">
            <a:spLocks noGrp="1"/>
          </p:cNvSpPr>
          <p:nvPr>
            <p:ph type="body" idx="1"/>
          </p:nvPr>
        </p:nvSpPr>
        <p:spPr>
          <a:xfrm>
            <a:off x="457200" y="914400"/>
            <a:ext cx="8229600" cy="43434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Overview</a:t>
            </a:r>
            <a:endParaRPr/>
          </a:p>
          <a:p>
            <a:pPr marL="342900" marR="0" lvl="0" indent="-34290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The goal of this training exercise is to teach you how QAD Release Management – supplier schedules side – drives efficiency in the supply chain. </a:t>
            </a:r>
            <a:endParaRPr/>
          </a:p>
          <a:p>
            <a:pPr marL="342900" marR="0" lvl="0" indent="-342900" algn="l" rtl="0">
              <a:lnSpc>
                <a:spcPct val="100000"/>
              </a:lnSpc>
              <a:spcBef>
                <a:spcPts val="56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You will learn:</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chemeClr val="dk1"/>
                </a:solidFill>
                <a:latin typeface="Century Gothic"/>
                <a:ea typeface="Century Gothic"/>
                <a:cs typeface="Century Gothic"/>
                <a:sym typeface="Century Gothic"/>
              </a:rPr>
              <a:t>How to set up data for supplier schedule releases</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chemeClr val="dk1"/>
                </a:solidFill>
                <a:latin typeface="Century Gothic"/>
                <a:ea typeface="Century Gothic"/>
                <a:cs typeface="Century Gothic"/>
                <a:sym typeface="Century Gothic"/>
              </a:rPr>
              <a:t>How to set up supplier scheduled orders</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chemeClr val="dk1"/>
                </a:solidFill>
                <a:latin typeface="Century Gothic"/>
                <a:ea typeface="Century Gothic"/>
                <a:cs typeface="Century Gothic"/>
                <a:sym typeface="Century Gothic"/>
              </a:rPr>
              <a:t>How information is shared with suppliers in real time</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chemeClr val="dk1"/>
                </a:solidFill>
                <a:latin typeface="Century Gothic"/>
                <a:ea typeface="Century Gothic"/>
                <a:cs typeface="Century Gothic"/>
                <a:sym typeface="Century Gothic"/>
              </a:rPr>
              <a:t>The types of information that can be tracked and shared</a:t>
            </a:r>
            <a:endParaRPr/>
          </a:p>
          <a:p>
            <a:pPr marL="342900" marR="0" lvl="0" indent="-190500" algn="l" rtl="0">
              <a:lnSpc>
                <a:spcPct val="100000"/>
              </a:lnSpc>
              <a:spcBef>
                <a:spcPts val="480"/>
              </a:spcBef>
              <a:spcAft>
                <a:spcPts val="0"/>
              </a:spcAft>
              <a:buClr>
                <a:srgbClr val="F79646"/>
              </a:buClr>
              <a:buSzPts val="2400"/>
              <a:buFont typeface="Arial"/>
              <a:buNone/>
            </a:pPr>
            <a:endParaRPr sz="2400" b="0" i="0" u="none">
              <a:solidFill>
                <a:schemeClr val="dk1"/>
              </a:solidFill>
              <a:latin typeface="Century Gothic"/>
              <a:ea typeface="Century Gothic"/>
              <a:cs typeface="Century Gothic"/>
              <a:sym typeface="Century Gothic"/>
            </a:endParaRPr>
          </a:p>
        </p:txBody>
      </p:sp>
      <p:sp>
        <p:nvSpPr>
          <p:cNvPr id="1227" name="Google Shape;1227;p141"/>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000"/>
              <a:buFont typeface="Century Gothic"/>
              <a:buNone/>
            </a:pPr>
            <a:r>
              <a:rPr lang="en-US" sz="3000" b="1" i="0" u="none">
                <a:solidFill>
                  <a:srgbClr val="4F4F4F"/>
                </a:solidFill>
                <a:latin typeface="Century Gothic"/>
                <a:ea typeface="Century Gothic"/>
                <a:cs typeface="Century Gothic"/>
                <a:sym typeface="Century Gothic"/>
              </a:rPr>
              <a:t>Release Management</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11"/>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Configuration</a:t>
            </a:r>
            <a:endParaRPr/>
          </a:p>
          <a:p>
            <a:pPr marL="0" marR="0" lvl="0" indent="0" algn="l" rtl="0">
              <a:lnSpc>
                <a:spcPct val="100000"/>
              </a:lnSpc>
              <a:spcBef>
                <a:spcPts val="480"/>
              </a:spcBef>
              <a:spcAft>
                <a:spcPts val="0"/>
              </a:spcAft>
              <a:buClr>
                <a:srgbClr val="F79646"/>
              </a:buClr>
              <a:buSzPts val="2400"/>
              <a:buFont typeface="Arial"/>
              <a:buNone/>
            </a:pPr>
            <a:endParaRPr sz="2400" b="0" i="0" u="none">
              <a:solidFill>
                <a:srgbClr val="4F4F4F"/>
              </a:solidFill>
              <a:latin typeface="Century Gothic"/>
              <a:ea typeface="Century Gothic"/>
              <a:cs typeface="Century Gothic"/>
              <a:sym typeface="Century Gothic"/>
            </a:endParaRPr>
          </a:p>
          <a:p>
            <a:pPr marL="0" marR="0" lvl="0" indent="0"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  Controls</a:t>
            </a:r>
            <a:endParaRPr/>
          </a:p>
          <a:p>
            <a:pPr marL="0" marR="0" lvl="0" indent="0"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  Suppliers</a:t>
            </a:r>
            <a:endParaRPr/>
          </a:p>
          <a:p>
            <a:pPr marL="0" marR="0" lvl="0" indent="0"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  Supplier certification and item certification</a:t>
            </a: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28" name="Google Shape;128;p11"/>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Suppliers</a:t>
            </a:r>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1232"/>
        <p:cNvGrpSpPr/>
        <p:nvPr/>
      </p:nvGrpSpPr>
      <p:grpSpPr>
        <a:xfrm>
          <a:off x="0" y="0"/>
          <a:ext cx="0" cy="0"/>
          <a:chOff x="0" y="0"/>
          <a:chExt cx="0" cy="0"/>
        </a:xfrm>
      </p:grpSpPr>
      <p:sp>
        <p:nvSpPr>
          <p:cNvPr id="1233" name="Google Shape;1233;p142"/>
          <p:cNvSpPr txBox="1">
            <a:spLocks noGrp="1"/>
          </p:cNvSpPr>
          <p:nvPr>
            <p:ph type="body" idx="1"/>
          </p:nvPr>
        </p:nvSpPr>
        <p:spPr>
          <a:xfrm>
            <a:off x="457200" y="914400"/>
            <a:ext cx="8229600" cy="4343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Business Benefit</a:t>
            </a:r>
            <a:br>
              <a:rPr lang="en-US" sz="2800" b="1" i="0" u="none">
                <a:solidFill>
                  <a:srgbClr val="4F4F4F"/>
                </a:solidFill>
                <a:latin typeface="Century Gothic"/>
                <a:ea typeface="Century Gothic"/>
                <a:cs typeface="Century Gothic"/>
                <a:sym typeface="Century Gothic"/>
              </a:rPr>
            </a:br>
            <a:r>
              <a:rPr lang="en-US" sz="2600" b="0" i="0" u="none">
                <a:solidFill>
                  <a:srgbClr val="4F4F4F"/>
                </a:solidFill>
                <a:latin typeface="Century Gothic"/>
                <a:ea typeface="Century Gothic"/>
                <a:cs typeface="Century Gothic"/>
                <a:sym typeface="Century Gothic"/>
              </a:rPr>
              <a:t>Release management features provide</a:t>
            </a:r>
            <a:r>
              <a:rPr lang="en-US" sz="2800" b="0" i="0" u="none">
                <a:solidFill>
                  <a:srgbClr val="4F4F4F"/>
                </a:solidFill>
                <a:latin typeface="Century Gothic"/>
                <a:ea typeface="Century Gothic"/>
                <a:cs typeface="Century Gothic"/>
                <a:sym typeface="Century Gothic"/>
              </a:rPr>
              <a:t>:</a:t>
            </a:r>
            <a:endParaRPr/>
          </a:p>
          <a:p>
            <a:pPr marL="0" marR="0" lvl="0" indent="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 Supplier delivery adherence</a:t>
            </a:r>
            <a:endParaRPr/>
          </a:p>
          <a:p>
            <a:pPr marL="0" marR="0" lvl="0" indent="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 Order management cost savings</a:t>
            </a:r>
            <a:endParaRPr/>
          </a:p>
          <a:p>
            <a:pPr marL="0" marR="0" lvl="0" indent="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 Forecast accuracy </a:t>
            </a:r>
            <a:endParaRPr/>
          </a:p>
          <a:p>
            <a:pPr marL="0" marR="0" lvl="0" indent="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 Procurement efficiency </a:t>
            </a:r>
            <a:endParaRPr/>
          </a:p>
          <a:p>
            <a:pPr marL="0" marR="0" lvl="0" indent="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 Industry compliance</a:t>
            </a:r>
            <a:endParaRPr sz="2400" b="1" i="0" u="none">
              <a:solidFill>
                <a:srgbClr val="4F4F4F"/>
              </a:solidFill>
              <a:latin typeface="Century Gothic"/>
              <a:ea typeface="Century Gothic"/>
              <a:cs typeface="Century Gothic"/>
              <a:sym typeface="Century Gothic"/>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234" name="Google Shape;1234;p142"/>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Release Management</a:t>
            </a:r>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1239"/>
        <p:cNvGrpSpPr/>
        <p:nvPr/>
      </p:nvGrpSpPr>
      <p:grpSpPr>
        <a:xfrm>
          <a:off x="0" y="0"/>
          <a:ext cx="0" cy="0"/>
          <a:chOff x="0" y="0"/>
          <a:chExt cx="0" cy="0"/>
        </a:xfrm>
      </p:grpSpPr>
      <p:sp>
        <p:nvSpPr>
          <p:cNvPr id="1240" name="Google Shape;1240;p143"/>
          <p:cNvSpPr txBox="1">
            <a:spLocks noGrp="1"/>
          </p:cNvSpPr>
          <p:nvPr>
            <p:ph type="body" idx="1"/>
          </p:nvPr>
        </p:nvSpPr>
        <p:spPr>
          <a:xfrm>
            <a:off x="533400" y="838200"/>
            <a:ext cx="8229600" cy="4343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Scenario</a:t>
            </a:r>
            <a:br>
              <a:rPr lang="en-US" sz="2800" b="1" i="0" u="none">
                <a:solidFill>
                  <a:srgbClr val="4F4F4F"/>
                </a:solidFill>
                <a:latin typeface="Century Gothic"/>
                <a:ea typeface="Century Gothic"/>
                <a:cs typeface="Century Gothic"/>
                <a:sym typeface="Century Gothic"/>
              </a:rPr>
            </a:br>
            <a:r>
              <a:rPr lang="en-US" sz="2000" b="0" i="0" u="none">
                <a:solidFill>
                  <a:srgbClr val="4F4F4F"/>
                </a:solidFill>
                <a:latin typeface="Century Gothic"/>
                <a:ea typeface="Century Gothic"/>
                <a:cs typeface="Century Gothic"/>
                <a:sym typeface="Century Gothic"/>
              </a:rPr>
              <a:t>Your company is ordering a new item from a supplier. You must create both item and item-site data, indicating that planned orders will be created for the item. You create a supplier schedule </a:t>
            </a:r>
            <a:r>
              <a:rPr lang="en-US" sz="2000" b="1" i="0" u="none">
                <a:solidFill>
                  <a:srgbClr val="4F4F4F"/>
                </a:solidFill>
                <a:latin typeface="Century Gothic"/>
                <a:ea typeface="Century Gothic"/>
                <a:cs typeface="Century Gothic"/>
                <a:sym typeface="Century Gothic"/>
              </a:rPr>
              <a:t>order</a:t>
            </a:r>
            <a:r>
              <a:rPr lang="en-US" sz="2000" b="0" i="0" u="none">
                <a:solidFill>
                  <a:srgbClr val="4F4F4F"/>
                </a:solidFill>
                <a:latin typeface="Century Gothic"/>
                <a:ea typeface="Century Gothic"/>
                <a:cs typeface="Century Gothic"/>
                <a:sym typeface="Century Gothic"/>
              </a:rPr>
              <a:t> where you can set (optionally) tolerance variance parameters to control the variations in the releases that are sent to the supplier. You create a forecast to create demand, then run MRP to create planned orders and Schedule Update from MRP to generate both planning and shipping schedules. Finally, you track cumulative requirements versus cumulative receipts.</a:t>
            </a:r>
            <a:endParaRPr/>
          </a:p>
        </p:txBody>
      </p:sp>
      <p:sp>
        <p:nvSpPr>
          <p:cNvPr id="1241" name="Google Shape;1241;p143"/>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Release Management</a:t>
            </a:r>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1246"/>
        <p:cNvGrpSpPr/>
        <p:nvPr/>
      </p:nvGrpSpPr>
      <p:grpSpPr>
        <a:xfrm>
          <a:off x="0" y="0"/>
          <a:ext cx="0" cy="0"/>
          <a:chOff x="0" y="0"/>
          <a:chExt cx="0" cy="0"/>
        </a:xfrm>
      </p:grpSpPr>
      <p:sp>
        <p:nvSpPr>
          <p:cNvPr id="1247" name="Google Shape;1247;p144"/>
          <p:cNvSpPr txBox="1">
            <a:spLocks noGrp="1"/>
          </p:cNvSpPr>
          <p:nvPr>
            <p:ph type="body" idx="1"/>
          </p:nvPr>
        </p:nvSpPr>
        <p:spPr>
          <a:xfrm>
            <a:off x="457200" y="838200"/>
            <a:ext cx="8229600" cy="4343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Configuration Overview</a:t>
            </a:r>
            <a:br>
              <a:rPr lang="en-US" sz="2800" b="1" i="0" u="none">
                <a:solidFill>
                  <a:srgbClr val="4F4F4F"/>
                </a:solidFill>
                <a:latin typeface="Century Gothic"/>
                <a:ea typeface="Century Gothic"/>
                <a:cs typeface="Century Gothic"/>
                <a:sym typeface="Century Gothic"/>
              </a:rPr>
            </a:br>
            <a:endParaRPr/>
          </a:p>
        </p:txBody>
      </p:sp>
      <p:sp>
        <p:nvSpPr>
          <p:cNvPr id="1248" name="Google Shape;1248;p144"/>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Release Management</a:t>
            </a:r>
            <a:endParaRPr/>
          </a:p>
        </p:txBody>
      </p:sp>
      <p:pic>
        <p:nvPicPr>
          <p:cNvPr id="1249" name="Google Shape;1249;p144" descr="ConfigOver.PNG"/>
          <p:cNvPicPr preferRelativeResize="0"/>
          <p:nvPr/>
        </p:nvPicPr>
        <p:blipFill rotWithShape="1">
          <a:blip r:embed="rId3">
            <a:alphaModFix/>
          </a:blip>
          <a:srcRect/>
          <a:stretch/>
        </p:blipFill>
        <p:spPr>
          <a:xfrm>
            <a:off x="1295400" y="1447800"/>
            <a:ext cx="6505575" cy="3943350"/>
          </a:xfrm>
          <a:prstGeom prst="rect">
            <a:avLst/>
          </a:prstGeom>
          <a:noFill/>
          <a:ln>
            <a:noFill/>
          </a:ln>
        </p:spPr>
      </p:pic>
      <p:sp>
        <p:nvSpPr>
          <p:cNvPr id="1250" name="Google Shape;1250;p144"/>
          <p:cNvSpPr txBox="1"/>
          <p:nvPr/>
        </p:nvSpPr>
        <p:spPr>
          <a:xfrm>
            <a:off x="6248400" y="3352800"/>
            <a:ext cx="1371600" cy="5334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1251" name="Google Shape;1251;p144"/>
          <p:cNvGrpSpPr/>
          <p:nvPr/>
        </p:nvGrpSpPr>
        <p:grpSpPr>
          <a:xfrm>
            <a:off x="6248400" y="3352800"/>
            <a:ext cx="1447800" cy="528637"/>
            <a:chOff x="914400" y="3124200"/>
            <a:chExt cx="1219200" cy="457543"/>
          </a:xfrm>
        </p:grpSpPr>
        <p:sp>
          <p:nvSpPr>
            <p:cNvPr id="1252" name="Google Shape;1252;p144"/>
            <p:cNvSpPr txBox="1"/>
            <p:nvPr/>
          </p:nvSpPr>
          <p:spPr>
            <a:xfrm>
              <a:off x="1066800" y="3124200"/>
              <a:ext cx="914400" cy="399577"/>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67B4"/>
                </a:buClr>
                <a:buSzPts val="1200"/>
                <a:buFont typeface="Arial Rounded"/>
                <a:buNone/>
              </a:pPr>
              <a:r>
                <a:rPr lang="en-US" sz="1200" b="1" i="0" u="none" strike="noStrike" cap="none">
                  <a:solidFill>
                    <a:srgbClr val="0067B4"/>
                  </a:solidFill>
                  <a:latin typeface="Arial Rounded"/>
                  <a:ea typeface="Arial Rounded"/>
                  <a:cs typeface="Arial Rounded"/>
                  <a:sym typeface="Arial Rounded"/>
                </a:rPr>
                <a:t>Supplier </a:t>
              </a:r>
              <a:br>
                <a:rPr lang="en-US" sz="1200" b="1" i="0" u="none" strike="noStrike" cap="none">
                  <a:solidFill>
                    <a:srgbClr val="0067B4"/>
                  </a:solidFill>
                  <a:latin typeface="Arial Rounded"/>
                  <a:ea typeface="Arial Rounded"/>
                  <a:cs typeface="Arial Rounded"/>
                  <a:sym typeface="Arial Rounded"/>
                </a:rPr>
              </a:br>
              <a:r>
                <a:rPr lang="en-US" sz="1200" b="1" i="0" u="none" strike="noStrike" cap="none">
                  <a:solidFill>
                    <a:srgbClr val="0067B4"/>
                  </a:solidFill>
                  <a:latin typeface="Arial Rounded"/>
                  <a:ea typeface="Arial Rounded"/>
                  <a:cs typeface="Arial Rounded"/>
                  <a:sym typeface="Arial Rounded"/>
                </a:rPr>
                <a:t>Portal</a:t>
              </a:r>
              <a:endParaRPr sz="1400" b="0" i="0" u="none" strike="noStrike" cap="none">
                <a:solidFill>
                  <a:srgbClr val="000000"/>
                </a:solidFill>
                <a:latin typeface="Arial"/>
                <a:ea typeface="Arial"/>
                <a:cs typeface="Arial"/>
                <a:sym typeface="Arial"/>
              </a:endParaRPr>
            </a:p>
          </p:txBody>
        </p:sp>
        <p:sp>
          <p:nvSpPr>
            <p:cNvPr id="1253" name="Google Shape;1253;p144"/>
            <p:cNvSpPr/>
            <p:nvPr/>
          </p:nvSpPr>
          <p:spPr>
            <a:xfrm>
              <a:off x="914400" y="3124200"/>
              <a:ext cx="1219200" cy="457543"/>
            </a:xfrm>
            <a:prstGeom prst="roundRect">
              <a:avLst>
                <a:gd name="adj" fmla="val 16667"/>
              </a:avLst>
            </a:prstGeom>
            <a:noFill/>
            <a:ln w="9525" cap="flat" cmpd="sng">
              <a:solidFill>
                <a:srgbClr val="7C7C7C"/>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1258"/>
        <p:cNvGrpSpPr/>
        <p:nvPr/>
      </p:nvGrpSpPr>
      <p:grpSpPr>
        <a:xfrm>
          <a:off x="0" y="0"/>
          <a:ext cx="0" cy="0"/>
          <a:chOff x="0" y="0"/>
          <a:chExt cx="0" cy="0"/>
        </a:xfrm>
      </p:grpSpPr>
      <p:sp>
        <p:nvSpPr>
          <p:cNvPr id="1259" name="Google Shape;1259;p145"/>
          <p:cNvSpPr txBox="1">
            <a:spLocks noGrp="1"/>
          </p:cNvSpPr>
          <p:nvPr>
            <p:ph type="body" idx="1"/>
          </p:nvPr>
        </p:nvSpPr>
        <p:spPr>
          <a:xfrm>
            <a:off x="533400" y="838200"/>
            <a:ext cx="8229600" cy="53340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Configuration</a:t>
            </a:r>
            <a:endParaRPr/>
          </a:p>
          <a:p>
            <a:pPr marL="342900" marR="0" lvl="0" indent="-342900" algn="l" rtl="0">
              <a:lnSpc>
                <a:spcPct val="100000"/>
              </a:lnSpc>
              <a:spcBef>
                <a:spcPts val="560"/>
              </a:spcBef>
              <a:spcAft>
                <a:spcPts val="0"/>
              </a:spcAft>
              <a:buClr>
                <a:srgbClr val="F79646"/>
              </a:buClr>
              <a:buSzPts val="2800"/>
              <a:buFont typeface="Arial"/>
              <a:buNone/>
            </a:pPr>
            <a:r>
              <a:rPr lang="en-US" sz="2800" b="0" i="0" u="none">
                <a:solidFill>
                  <a:srgbClr val="4F4F4F"/>
                </a:solidFill>
                <a:latin typeface="Century Gothic"/>
                <a:ea typeface="Century Gothic"/>
                <a:cs typeface="Century Gothic"/>
                <a:sym typeface="Century Gothic"/>
              </a:rPr>
              <a:t>For release management functions, ensure the following are in place:</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Controls</a:t>
            </a:r>
            <a:endParaRPr/>
          </a:p>
          <a:p>
            <a:pPr marL="742950" marR="0" lvl="1" indent="-285750" algn="l" rtl="0">
              <a:lnSpc>
                <a:spcPct val="100000"/>
              </a:lnSpc>
              <a:spcBef>
                <a:spcPts val="480"/>
              </a:spcBef>
              <a:spcAft>
                <a:spcPts val="0"/>
              </a:spcAft>
              <a:buClr>
                <a:srgbClr val="F79646"/>
              </a:buClr>
              <a:buSzPts val="2400"/>
              <a:buFont typeface="Merriweather Sans"/>
              <a:buChar char="-"/>
            </a:pPr>
            <a:r>
              <a:rPr lang="en-US" sz="2400" b="1" i="0" u="none" strike="noStrike" cap="none">
                <a:solidFill>
                  <a:srgbClr val="4F4F4F"/>
                </a:solidFill>
                <a:latin typeface="Century Gothic"/>
                <a:ea typeface="Century Gothic"/>
                <a:cs typeface="Century Gothic"/>
                <a:sym typeface="Century Gothic"/>
              </a:rPr>
              <a:t>Supplier schedule control</a:t>
            </a:r>
            <a:endParaRPr/>
          </a:p>
          <a:p>
            <a:pPr marL="742950" marR="0" lvl="1" indent="-285750" algn="l" rtl="0">
              <a:lnSpc>
                <a:spcPct val="100000"/>
              </a:lnSpc>
              <a:spcBef>
                <a:spcPts val="480"/>
              </a:spcBef>
              <a:spcAft>
                <a:spcPts val="0"/>
              </a:spcAft>
              <a:buClr>
                <a:srgbClr val="F79646"/>
              </a:buClr>
              <a:buSzPts val="2400"/>
              <a:buFont typeface="Merriweather Sans"/>
              <a:buChar char="-"/>
            </a:pPr>
            <a:r>
              <a:rPr lang="en-US" sz="2400" b="1" i="0" u="none" strike="noStrike" cap="none">
                <a:solidFill>
                  <a:srgbClr val="4F4F4F"/>
                </a:solidFill>
                <a:latin typeface="Century Gothic"/>
                <a:ea typeface="Century Gothic"/>
                <a:cs typeface="Century Gothic"/>
                <a:sym typeface="Century Gothic"/>
              </a:rPr>
              <a:t>MRP control</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Supplier calendar</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Variance thresholds</a:t>
            </a:r>
            <a:endParaRPr/>
          </a:p>
          <a:p>
            <a:pPr marL="742950" marR="0" lvl="1" indent="-285750" algn="l" rtl="0">
              <a:lnSpc>
                <a:spcPct val="100000"/>
              </a:lnSpc>
              <a:spcBef>
                <a:spcPts val="480"/>
              </a:spcBef>
              <a:spcAft>
                <a:spcPts val="0"/>
              </a:spcAft>
              <a:buClr>
                <a:srgbClr val="F79646"/>
              </a:buClr>
              <a:buSzPts val="2400"/>
              <a:buFont typeface="Merriweather Sans"/>
              <a:buChar char="-"/>
            </a:pPr>
            <a:r>
              <a:rPr lang="en-US" sz="2400" b="1" i="0" u="none" strike="noStrike" cap="none">
                <a:solidFill>
                  <a:srgbClr val="4F4F4F"/>
                </a:solidFill>
                <a:latin typeface="Century Gothic"/>
                <a:ea typeface="Century Gothic"/>
                <a:cs typeface="Century Gothic"/>
                <a:sym typeface="Century Gothic"/>
              </a:rPr>
              <a:t>Items</a:t>
            </a:r>
            <a:endParaRPr/>
          </a:p>
          <a:p>
            <a:pPr marL="742950" marR="0" lvl="1" indent="-285750" algn="l" rtl="0">
              <a:lnSpc>
                <a:spcPct val="100000"/>
              </a:lnSpc>
              <a:spcBef>
                <a:spcPts val="480"/>
              </a:spcBef>
              <a:spcAft>
                <a:spcPts val="0"/>
              </a:spcAft>
              <a:buClr>
                <a:srgbClr val="F79646"/>
              </a:buClr>
              <a:buSzPts val="2400"/>
              <a:buFont typeface="Merriweather Sans"/>
              <a:buChar char="-"/>
            </a:pPr>
            <a:r>
              <a:rPr lang="en-US" sz="2400" b="1" i="0" u="none" strike="noStrike" cap="none">
                <a:solidFill>
                  <a:srgbClr val="4F4F4F"/>
                </a:solidFill>
                <a:latin typeface="Century Gothic"/>
                <a:ea typeface="Century Gothic"/>
                <a:cs typeface="Century Gothic"/>
                <a:sym typeface="Century Gothic"/>
              </a:rPr>
              <a:t>Supplier Items</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Supplier Scheduled Order</a:t>
            </a: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260" name="Google Shape;1260;p145"/>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Release Management</a:t>
            </a:r>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1265"/>
        <p:cNvGrpSpPr/>
        <p:nvPr/>
      </p:nvGrpSpPr>
      <p:grpSpPr>
        <a:xfrm>
          <a:off x="0" y="0"/>
          <a:ext cx="0" cy="0"/>
          <a:chOff x="0" y="0"/>
          <a:chExt cx="0" cy="0"/>
        </a:xfrm>
      </p:grpSpPr>
      <p:sp>
        <p:nvSpPr>
          <p:cNvPr id="1266" name="Google Shape;1266;p146"/>
          <p:cNvSpPr txBox="1">
            <a:spLocks noGrp="1"/>
          </p:cNvSpPr>
          <p:nvPr>
            <p:ph type="body" idx="1"/>
          </p:nvPr>
        </p:nvSpPr>
        <p:spPr>
          <a:xfrm>
            <a:off x="457200" y="838200"/>
            <a:ext cx="8229600" cy="4953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Configuration: Controls</a:t>
            </a:r>
            <a:br>
              <a:rPr lang="en-US" sz="2800" b="1" i="0" u="none">
                <a:solidFill>
                  <a:srgbClr val="4F4F4F"/>
                </a:solidFill>
                <a:latin typeface="Century Gothic"/>
                <a:ea typeface="Century Gothic"/>
                <a:cs typeface="Century Gothic"/>
                <a:sym typeface="Century Gothic"/>
              </a:rPr>
            </a:br>
            <a:r>
              <a:rPr lang="en-US" sz="2400" b="1" i="0" u="none">
                <a:solidFill>
                  <a:srgbClr val="4F4F4F"/>
                </a:solidFill>
                <a:latin typeface="Century Gothic"/>
                <a:ea typeface="Century Gothic"/>
                <a:cs typeface="Century Gothic"/>
                <a:sym typeface="Century Gothic"/>
              </a:rPr>
              <a:t>Supplier Schedule Control </a:t>
            </a: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267" name="Google Shape;1267;p146"/>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000"/>
              <a:buFont typeface="Century Gothic"/>
              <a:buNone/>
            </a:pPr>
            <a:r>
              <a:rPr lang="en-US" sz="3000" b="1" i="0" u="none">
                <a:solidFill>
                  <a:srgbClr val="4F4F4F"/>
                </a:solidFill>
                <a:latin typeface="Century Gothic"/>
                <a:ea typeface="Century Gothic"/>
                <a:cs typeface="Century Gothic"/>
                <a:sym typeface="Century Gothic"/>
              </a:rPr>
              <a:t>Release Management</a:t>
            </a:r>
            <a:endParaRPr/>
          </a:p>
        </p:txBody>
      </p:sp>
      <p:pic>
        <p:nvPicPr>
          <p:cNvPr id="1268" name="Google Shape;1268;p146" descr="PurchControlWeb.PNG"/>
          <p:cNvPicPr preferRelativeResize="0"/>
          <p:nvPr/>
        </p:nvPicPr>
        <p:blipFill rotWithShape="1">
          <a:blip r:embed="rId3">
            <a:alphaModFix/>
          </a:blip>
          <a:srcRect/>
          <a:stretch/>
        </p:blipFill>
        <p:spPr>
          <a:xfrm>
            <a:off x="914400" y="1981200"/>
            <a:ext cx="7162800" cy="3898900"/>
          </a:xfrm>
          <a:prstGeom prst="rect">
            <a:avLst/>
          </a:prstGeom>
          <a:noFill/>
          <a:ln w="9525" cap="flat" cmpd="sng">
            <a:solidFill>
              <a:srgbClr val="0070C0"/>
            </a:solidFill>
            <a:prstDash val="solid"/>
            <a:miter lim="800000"/>
            <a:headEnd type="none" w="sm" len="sm"/>
            <a:tailEnd type="none" w="sm" len="sm"/>
          </a:ln>
        </p:spPr>
      </p:pic>
      <p:sp>
        <p:nvSpPr>
          <p:cNvPr id="1269" name="Google Shape;1269;p146"/>
          <p:cNvSpPr/>
          <p:nvPr/>
        </p:nvSpPr>
        <p:spPr>
          <a:xfrm rot="10620000">
            <a:off x="5797550" y="2597150"/>
            <a:ext cx="304800" cy="304800"/>
          </a:xfrm>
          <a:prstGeom prst="downArrow">
            <a:avLst>
              <a:gd name="adj1" fmla="val 10800"/>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cxnSp>
        <p:nvCxnSpPr>
          <p:cNvPr id="1270" name="Google Shape;1270;p146"/>
          <p:cNvCxnSpPr/>
          <p:nvPr/>
        </p:nvCxnSpPr>
        <p:spPr>
          <a:xfrm flipH="1">
            <a:off x="2133650" y="2895600"/>
            <a:ext cx="3816300" cy="228600"/>
          </a:xfrm>
          <a:prstGeom prst="bentConnector2">
            <a:avLst/>
          </a:prstGeom>
          <a:noFill/>
          <a:ln w="28575" cap="flat" cmpd="sng">
            <a:solidFill>
              <a:srgbClr val="0070C0"/>
            </a:solidFill>
            <a:prstDash val="solid"/>
            <a:miter lim="800000"/>
            <a:headEnd type="none" w="sm" len="sm"/>
            <a:tailEnd type="none" w="sm" len="sm"/>
          </a:ln>
        </p:spPr>
      </p:cxn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275"/>
        <p:cNvGrpSpPr/>
        <p:nvPr/>
      </p:nvGrpSpPr>
      <p:grpSpPr>
        <a:xfrm>
          <a:off x="0" y="0"/>
          <a:ext cx="0" cy="0"/>
          <a:chOff x="0" y="0"/>
          <a:chExt cx="0" cy="0"/>
        </a:xfrm>
      </p:grpSpPr>
      <p:sp>
        <p:nvSpPr>
          <p:cNvPr id="1276" name="Google Shape;1276;p147"/>
          <p:cNvSpPr txBox="1">
            <a:spLocks noGrp="1"/>
          </p:cNvSpPr>
          <p:nvPr>
            <p:ph type="body" idx="1"/>
          </p:nvPr>
        </p:nvSpPr>
        <p:spPr>
          <a:xfrm>
            <a:off x="457200" y="892175"/>
            <a:ext cx="8229600" cy="631825"/>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Configuration: Controls </a:t>
            </a:r>
            <a:endParaRPr/>
          </a:p>
          <a:p>
            <a:pPr marL="342900" marR="0" lvl="0" indent="-342900" algn="l" rtl="0">
              <a:lnSpc>
                <a:spcPct val="100000"/>
              </a:lnSpc>
              <a:spcBef>
                <a:spcPts val="56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MRP Control</a:t>
            </a:r>
            <a:endParaRPr/>
          </a:p>
        </p:txBody>
      </p:sp>
      <p:sp>
        <p:nvSpPr>
          <p:cNvPr id="1277" name="Google Shape;1277;p147"/>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Release Management</a:t>
            </a:r>
            <a:endParaRPr/>
          </a:p>
        </p:txBody>
      </p:sp>
      <p:pic>
        <p:nvPicPr>
          <p:cNvPr id="1278" name="Google Shape;1278;p147" descr="PlanCtrl1.PNG"/>
          <p:cNvPicPr preferRelativeResize="0"/>
          <p:nvPr/>
        </p:nvPicPr>
        <p:blipFill rotWithShape="1">
          <a:blip r:embed="rId3">
            <a:alphaModFix/>
          </a:blip>
          <a:srcRect/>
          <a:stretch/>
        </p:blipFill>
        <p:spPr>
          <a:xfrm>
            <a:off x="609600" y="2286000"/>
            <a:ext cx="7848600" cy="2590800"/>
          </a:xfrm>
          <a:prstGeom prst="rect">
            <a:avLst/>
          </a:prstGeom>
          <a:noFill/>
          <a:ln w="9525" cap="flat" cmpd="sng">
            <a:solidFill>
              <a:srgbClr val="0070C0"/>
            </a:solidFill>
            <a:prstDash val="solid"/>
            <a:miter lim="800000"/>
            <a:headEnd type="none" w="sm" len="sm"/>
            <a:tailEnd type="none" w="sm" len="sm"/>
          </a:ln>
        </p:spPr>
      </p:pic>
      <p:sp>
        <p:nvSpPr>
          <p:cNvPr id="1279" name="Google Shape;1279;p147"/>
          <p:cNvSpPr txBox="1"/>
          <p:nvPr/>
        </p:nvSpPr>
        <p:spPr>
          <a:xfrm>
            <a:off x="1752600" y="3200400"/>
            <a:ext cx="1905000" cy="304800"/>
          </a:xfrm>
          <a:prstGeom prst="rect">
            <a:avLst/>
          </a:prstGeom>
          <a:noFill/>
          <a:ln w="38100"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1284"/>
        <p:cNvGrpSpPr/>
        <p:nvPr/>
      </p:nvGrpSpPr>
      <p:grpSpPr>
        <a:xfrm>
          <a:off x="0" y="0"/>
          <a:ext cx="0" cy="0"/>
          <a:chOff x="0" y="0"/>
          <a:chExt cx="0" cy="0"/>
        </a:xfrm>
      </p:grpSpPr>
      <p:sp>
        <p:nvSpPr>
          <p:cNvPr id="1285" name="Google Shape;1285;p148"/>
          <p:cNvSpPr txBox="1">
            <a:spLocks noGrp="1"/>
          </p:cNvSpPr>
          <p:nvPr>
            <p:ph type="body" idx="1"/>
          </p:nvPr>
        </p:nvSpPr>
        <p:spPr>
          <a:xfrm>
            <a:off x="533400" y="838200"/>
            <a:ext cx="8229600" cy="6858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Configuration: Supplier Calendars</a:t>
            </a:r>
            <a:r>
              <a:rPr lang="en-US" sz="2700" b="1" i="0" u="none">
                <a:solidFill>
                  <a:srgbClr val="4F4F4F"/>
                </a:solidFill>
                <a:latin typeface="Century Gothic"/>
                <a:ea typeface="Century Gothic"/>
                <a:cs typeface="Century Gothic"/>
                <a:sym typeface="Century Gothic"/>
              </a:rPr>
              <a:t> </a:t>
            </a:r>
            <a:endParaRPr sz="2700"/>
          </a:p>
          <a:p>
            <a:pPr marL="342900" marR="0" lvl="0" indent="-165100" algn="l" rtl="0">
              <a:lnSpc>
                <a:spcPct val="100000"/>
              </a:lnSpc>
              <a:spcBef>
                <a:spcPts val="560"/>
              </a:spcBef>
              <a:spcAft>
                <a:spcPts val="0"/>
              </a:spcAft>
              <a:buClr>
                <a:srgbClr val="F79646"/>
              </a:buClr>
              <a:buSzPts val="2800"/>
              <a:buFont typeface="Arial"/>
              <a:buNone/>
            </a:pPr>
            <a:endParaRPr sz="2800" b="1" i="0" u="none">
              <a:solidFill>
                <a:srgbClr val="4F4F4F"/>
              </a:solidFill>
              <a:latin typeface="Century Gothic"/>
              <a:ea typeface="Century Gothic"/>
              <a:cs typeface="Century Gothic"/>
              <a:sym typeface="Century Gothic"/>
            </a:endParaRPr>
          </a:p>
        </p:txBody>
      </p:sp>
      <p:sp>
        <p:nvSpPr>
          <p:cNvPr id="1286" name="Google Shape;1286;p148"/>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Release Management</a:t>
            </a:r>
            <a:endParaRPr/>
          </a:p>
        </p:txBody>
      </p:sp>
      <p:pic>
        <p:nvPicPr>
          <p:cNvPr id="1287" name="Google Shape;1287;p148"/>
          <p:cNvPicPr preferRelativeResize="0"/>
          <p:nvPr/>
        </p:nvPicPr>
        <p:blipFill>
          <a:blip r:embed="rId3">
            <a:alphaModFix/>
          </a:blip>
          <a:stretch>
            <a:fillRect/>
          </a:stretch>
        </p:blipFill>
        <p:spPr>
          <a:xfrm>
            <a:off x="152400" y="1676400"/>
            <a:ext cx="8839200" cy="3656128"/>
          </a:xfrm>
          <a:prstGeom prst="rect">
            <a:avLst/>
          </a:prstGeom>
          <a:noFill/>
          <a:ln>
            <a:noFill/>
          </a:ln>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292"/>
        <p:cNvGrpSpPr/>
        <p:nvPr/>
      </p:nvGrpSpPr>
      <p:grpSpPr>
        <a:xfrm>
          <a:off x="0" y="0"/>
          <a:ext cx="0" cy="0"/>
          <a:chOff x="0" y="0"/>
          <a:chExt cx="0" cy="0"/>
        </a:xfrm>
      </p:grpSpPr>
      <p:sp>
        <p:nvSpPr>
          <p:cNvPr id="1293" name="Google Shape;1293;p149"/>
          <p:cNvSpPr txBox="1">
            <a:spLocks noGrp="1"/>
          </p:cNvSpPr>
          <p:nvPr>
            <p:ph type="body" idx="1"/>
          </p:nvPr>
        </p:nvSpPr>
        <p:spPr>
          <a:xfrm>
            <a:off x="533400" y="838200"/>
            <a:ext cx="8229600" cy="6858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Configuration: Variance Thresholds</a:t>
            </a:r>
            <a:endParaRPr/>
          </a:p>
          <a:p>
            <a:pPr marL="342900" marR="0" lvl="0" indent="-342900" algn="l" rtl="0">
              <a:lnSpc>
                <a:spcPct val="100000"/>
              </a:lnSpc>
              <a:spcBef>
                <a:spcPts val="48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Items</a:t>
            </a: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294" name="Google Shape;1294;p149"/>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Release Management</a:t>
            </a:r>
            <a:endParaRPr/>
          </a:p>
        </p:txBody>
      </p:sp>
      <p:pic>
        <p:nvPicPr>
          <p:cNvPr id="1295" name="Google Shape;1295;p149"/>
          <p:cNvPicPr preferRelativeResize="0"/>
          <p:nvPr/>
        </p:nvPicPr>
        <p:blipFill rotWithShape="1">
          <a:blip r:embed="rId3">
            <a:alphaModFix/>
          </a:blip>
          <a:srcRect/>
          <a:stretch/>
        </p:blipFill>
        <p:spPr>
          <a:xfrm>
            <a:off x="228600" y="1905000"/>
            <a:ext cx="8534400" cy="1982787"/>
          </a:xfrm>
          <a:prstGeom prst="rect">
            <a:avLst/>
          </a:prstGeom>
          <a:noFill/>
          <a:ln w="9525" cap="flat" cmpd="sng">
            <a:solidFill>
              <a:srgbClr val="0067B4"/>
            </a:solidFill>
            <a:prstDash val="solid"/>
            <a:miter lim="800000"/>
            <a:headEnd type="none" w="sm" len="sm"/>
            <a:tailEnd type="none" w="sm" len="sm"/>
          </a:ln>
        </p:spPr>
      </p:pic>
      <p:pic>
        <p:nvPicPr>
          <p:cNvPr id="1296" name="Google Shape;1296;p149"/>
          <p:cNvPicPr preferRelativeResize="0"/>
          <p:nvPr/>
        </p:nvPicPr>
        <p:blipFill rotWithShape="1">
          <a:blip r:embed="rId4">
            <a:alphaModFix/>
          </a:blip>
          <a:srcRect/>
          <a:stretch/>
        </p:blipFill>
        <p:spPr>
          <a:xfrm>
            <a:off x="533400" y="4267200"/>
            <a:ext cx="8610600" cy="1947862"/>
          </a:xfrm>
          <a:prstGeom prst="rect">
            <a:avLst/>
          </a:prstGeom>
          <a:noFill/>
          <a:ln w="9525" cap="flat" cmpd="sng">
            <a:solidFill>
              <a:srgbClr val="0067B4"/>
            </a:solidFill>
            <a:prstDash val="solid"/>
            <a:miter lim="800000"/>
            <a:headEnd type="none" w="sm" len="sm"/>
            <a:tailEnd type="none" w="sm" len="sm"/>
          </a:ln>
        </p:spPr>
      </p:pic>
      <p:sp>
        <p:nvSpPr>
          <p:cNvPr id="1297" name="Google Shape;1297;p149"/>
          <p:cNvSpPr txBox="1"/>
          <p:nvPr/>
        </p:nvSpPr>
        <p:spPr>
          <a:xfrm>
            <a:off x="2133600" y="3276600"/>
            <a:ext cx="6172200" cy="457200"/>
          </a:xfrm>
          <a:prstGeom prst="rect">
            <a:avLst/>
          </a:prstGeom>
          <a:noFill/>
          <a:ln w="19050"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298" name="Google Shape;1298;p149"/>
          <p:cNvSpPr txBox="1"/>
          <p:nvPr/>
        </p:nvSpPr>
        <p:spPr>
          <a:xfrm>
            <a:off x="2286000" y="5638800"/>
            <a:ext cx="5867400" cy="457200"/>
          </a:xfrm>
          <a:prstGeom prst="rect">
            <a:avLst/>
          </a:prstGeom>
          <a:noFill/>
          <a:ln w="19050"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303"/>
        <p:cNvGrpSpPr/>
        <p:nvPr/>
      </p:nvGrpSpPr>
      <p:grpSpPr>
        <a:xfrm>
          <a:off x="0" y="0"/>
          <a:ext cx="0" cy="0"/>
          <a:chOff x="0" y="0"/>
          <a:chExt cx="0" cy="0"/>
        </a:xfrm>
      </p:grpSpPr>
      <p:sp>
        <p:nvSpPr>
          <p:cNvPr id="1304" name="Google Shape;1304;p150"/>
          <p:cNvSpPr txBox="1">
            <a:spLocks noGrp="1"/>
          </p:cNvSpPr>
          <p:nvPr>
            <p:ph type="body" idx="1"/>
          </p:nvPr>
        </p:nvSpPr>
        <p:spPr>
          <a:xfrm>
            <a:off x="533400" y="838200"/>
            <a:ext cx="8229600" cy="6858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Configuration: Variance Thresholds</a:t>
            </a:r>
            <a:endParaRPr/>
          </a:p>
          <a:p>
            <a:pPr marL="342900" marR="0" lvl="0" indent="-342900" algn="l" rtl="0">
              <a:lnSpc>
                <a:spcPct val="100000"/>
              </a:lnSpc>
              <a:spcBef>
                <a:spcPts val="48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Supplier Items</a:t>
            </a: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305" name="Google Shape;1305;p150"/>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Release Management</a:t>
            </a:r>
            <a:endParaRPr/>
          </a:p>
        </p:txBody>
      </p:sp>
      <p:pic>
        <p:nvPicPr>
          <p:cNvPr id="1306" name="Google Shape;1306;p150"/>
          <p:cNvPicPr preferRelativeResize="0"/>
          <p:nvPr/>
        </p:nvPicPr>
        <p:blipFill rotWithShape="1">
          <a:blip r:embed="rId3">
            <a:alphaModFix/>
          </a:blip>
          <a:srcRect/>
          <a:stretch/>
        </p:blipFill>
        <p:spPr>
          <a:xfrm>
            <a:off x="457200" y="2209800"/>
            <a:ext cx="7620000" cy="2587625"/>
          </a:xfrm>
          <a:prstGeom prst="rect">
            <a:avLst/>
          </a:prstGeom>
          <a:noFill/>
          <a:ln w="9525" cap="flat" cmpd="sng">
            <a:solidFill>
              <a:srgbClr val="0070C0"/>
            </a:solidFill>
            <a:prstDash val="solid"/>
            <a:miter lim="800000"/>
            <a:headEnd type="none" w="sm" len="sm"/>
            <a:tailEnd type="none" w="sm" len="sm"/>
          </a:ln>
        </p:spPr>
      </p:pic>
      <p:sp>
        <p:nvSpPr>
          <p:cNvPr id="1307" name="Google Shape;1307;p150"/>
          <p:cNvSpPr txBox="1"/>
          <p:nvPr/>
        </p:nvSpPr>
        <p:spPr>
          <a:xfrm>
            <a:off x="1981200" y="4191000"/>
            <a:ext cx="5715000" cy="457200"/>
          </a:xfrm>
          <a:prstGeom prst="rect">
            <a:avLst/>
          </a:prstGeom>
          <a:noFill/>
          <a:ln w="19050"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312"/>
        <p:cNvGrpSpPr/>
        <p:nvPr/>
      </p:nvGrpSpPr>
      <p:grpSpPr>
        <a:xfrm>
          <a:off x="0" y="0"/>
          <a:ext cx="0" cy="0"/>
          <a:chOff x="0" y="0"/>
          <a:chExt cx="0" cy="0"/>
        </a:xfrm>
      </p:grpSpPr>
      <p:sp>
        <p:nvSpPr>
          <p:cNvPr id="1313" name="Google Shape;1313;p151"/>
          <p:cNvSpPr txBox="1">
            <a:spLocks noGrp="1"/>
          </p:cNvSpPr>
          <p:nvPr>
            <p:ph type="body" idx="1"/>
          </p:nvPr>
        </p:nvSpPr>
        <p:spPr>
          <a:xfrm>
            <a:off x="457200" y="838200"/>
            <a:ext cx="8686800" cy="555625"/>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Configuration: Create Supplier Scheduled Order</a:t>
            </a:r>
            <a:endParaRPr/>
          </a:p>
        </p:txBody>
      </p:sp>
      <p:sp>
        <p:nvSpPr>
          <p:cNvPr id="1314" name="Google Shape;1314;p151"/>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Release Management</a:t>
            </a:r>
            <a:endParaRPr/>
          </a:p>
        </p:txBody>
      </p:sp>
      <p:pic>
        <p:nvPicPr>
          <p:cNvPr id="1315" name="Google Shape;1315;p151" descr="SchedOrd.PNG"/>
          <p:cNvPicPr preferRelativeResize="0"/>
          <p:nvPr/>
        </p:nvPicPr>
        <p:blipFill rotWithShape="1">
          <a:blip r:embed="rId3">
            <a:alphaModFix/>
          </a:blip>
          <a:srcRect/>
          <a:stretch/>
        </p:blipFill>
        <p:spPr>
          <a:xfrm>
            <a:off x="533400" y="1524000"/>
            <a:ext cx="5334000" cy="1738312"/>
          </a:xfrm>
          <a:prstGeom prst="rect">
            <a:avLst/>
          </a:prstGeom>
          <a:noFill/>
          <a:ln w="9525" cap="flat" cmpd="sng">
            <a:solidFill>
              <a:srgbClr val="0070C0"/>
            </a:solidFill>
            <a:prstDash val="solid"/>
            <a:miter lim="800000"/>
            <a:headEnd type="none" w="sm" len="sm"/>
            <a:tailEnd type="none" w="sm" len="sm"/>
          </a:ln>
        </p:spPr>
      </p:pic>
      <p:pic>
        <p:nvPicPr>
          <p:cNvPr id="1316" name="Google Shape;1316;p151" descr="SchedOrd2.PNG"/>
          <p:cNvPicPr preferRelativeResize="0"/>
          <p:nvPr/>
        </p:nvPicPr>
        <p:blipFill rotWithShape="1">
          <a:blip r:embed="rId4">
            <a:alphaModFix/>
          </a:blip>
          <a:srcRect/>
          <a:stretch/>
        </p:blipFill>
        <p:spPr>
          <a:xfrm>
            <a:off x="2209800" y="3276600"/>
            <a:ext cx="5638800" cy="2320925"/>
          </a:xfrm>
          <a:prstGeom prst="rect">
            <a:avLst/>
          </a:prstGeom>
          <a:noFill/>
          <a:ln w="9525" cap="flat" cmpd="sng">
            <a:solidFill>
              <a:srgbClr val="0070C0"/>
            </a:solidFill>
            <a:prstDash val="solid"/>
            <a:miter lim="800000"/>
            <a:headEnd type="none" w="sm" len="sm"/>
            <a:tailEnd type="none" w="sm" len="sm"/>
          </a:ln>
        </p:spPr>
      </p:pic>
      <p:sp>
        <p:nvSpPr>
          <p:cNvPr id="1317" name="Google Shape;1317;p151"/>
          <p:cNvSpPr/>
          <p:nvPr/>
        </p:nvSpPr>
        <p:spPr>
          <a:xfrm rot="-5400000">
            <a:off x="3352800" y="1981200"/>
            <a:ext cx="304800" cy="304800"/>
          </a:xfrm>
          <a:prstGeom prst="rightArrow">
            <a:avLst>
              <a:gd name="adj1" fmla="val 10800"/>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cxnSp>
        <p:nvCxnSpPr>
          <p:cNvPr id="1318" name="Google Shape;1318;p151"/>
          <p:cNvCxnSpPr/>
          <p:nvPr/>
        </p:nvCxnSpPr>
        <p:spPr>
          <a:xfrm rot="-5400000" flipH="1">
            <a:off x="3352800" y="2438400"/>
            <a:ext cx="990600" cy="685800"/>
          </a:xfrm>
          <a:prstGeom prst="bentConnector3">
            <a:avLst>
              <a:gd name="adj1" fmla="val 50000"/>
            </a:avLst>
          </a:prstGeom>
          <a:noFill/>
          <a:ln w="28575" cap="flat" cmpd="sng">
            <a:solidFill>
              <a:srgbClr val="0070C0"/>
            </a:solidFill>
            <a:prstDash val="solid"/>
            <a:miter lim="800000"/>
            <a:headEnd type="none" w="sm" len="sm"/>
            <a:tailEnd type="stealth" w="med" len="med"/>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12"/>
          <p:cNvSpPr txBox="1">
            <a:spLocks noGrp="1"/>
          </p:cNvSpPr>
          <p:nvPr>
            <p:ph type="body" idx="1"/>
          </p:nvPr>
        </p:nvSpPr>
        <p:spPr>
          <a:xfrm>
            <a:off x="457200" y="892175"/>
            <a:ext cx="8229600" cy="7080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Configuration: Controls</a:t>
            </a:r>
            <a:endParaRPr/>
          </a:p>
        </p:txBody>
      </p:sp>
      <p:sp>
        <p:nvSpPr>
          <p:cNvPr id="135" name="Google Shape;135;p12"/>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Suppliers</a:t>
            </a:r>
            <a:endParaRPr/>
          </a:p>
        </p:txBody>
      </p:sp>
      <p:grpSp>
        <p:nvGrpSpPr>
          <p:cNvPr id="136" name="Google Shape;136;p12"/>
          <p:cNvGrpSpPr/>
          <p:nvPr/>
        </p:nvGrpSpPr>
        <p:grpSpPr>
          <a:xfrm>
            <a:off x="609600" y="1752600"/>
            <a:ext cx="7967662" cy="3128962"/>
            <a:chOff x="914400" y="1975712"/>
            <a:chExt cx="7967663" cy="3129687"/>
          </a:xfrm>
        </p:grpSpPr>
        <p:pic>
          <p:nvPicPr>
            <p:cNvPr id="137" name="Google Shape;137;p12"/>
            <p:cNvPicPr preferRelativeResize="0"/>
            <p:nvPr/>
          </p:nvPicPr>
          <p:blipFill rotWithShape="1">
            <a:blip r:embed="rId3">
              <a:alphaModFix/>
            </a:blip>
            <a:srcRect/>
            <a:stretch/>
          </p:blipFill>
          <p:spPr>
            <a:xfrm>
              <a:off x="914400" y="1975712"/>
              <a:ext cx="7967663" cy="3129687"/>
            </a:xfrm>
            <a:prstGeom prst="rect">
              <a:avLst/>
            </a:prstGeom>
            <a:noFill/>
            <a:ln w="9525" cap="flat" cmpd="sng">
              <a:solidFill>
                <a:srgbClr val="0070C0"/>
              </a:solidFill>
              <a:prstDash val="solid"/>
              <a:miter lim="800000"/>
              <a:headEnd type="none" w="sm" len="sm"/>
              <a:tailEnd type="none" w="sm" len="sm"/>
            </a:ln>
          </p:spPr>
        </p:pic>
        <p:sp>
          <p:nvSpPr>
            <p:cNvPr id="138" name="Google Shape;138;p12"/>
            <p:cNvSpPr txBox="1"/>
            <p:nvPr/>
          </p:nvSpPr>
          <p:spPr>
            <a:xfrm>
              <a:off x="1066800" y="3581046"/>
              <a:ext cx="1524000" cy="228653"/>
            </a:xfrm>
            <a:prstGeom prst="rect">
              <a:avLst/>
            </a:prstGeom>
            <a:noFill/>
            <a:ln w="25400" cap="flat" cmpd="sng">
              <a:solidFill>
                <a:srgbClr val="F7964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1323"/>
        <p:cNvGrpSpPr/>
        <p:nvPr/>
      </p:nvGrpSpPr>
      <p:grpSpPr>
        <a:xfrm>
          <a:off x="0" y="0"/>
          <a:ext cx="0" cy="0"/>
          <a:chOff x="0" y="0"/>
          <a:chExt cx="0" cy="0"/>
        </a:xfrm>
      </p:grpSpPr>
      <p:sp>
        <p:nvSpPr>
          <p:cNvPr id="1324" name="Google Shape;1324;p152"/>
          <p:cNvSpPr txBox="1">
            <a:spLocks noGrp="1"/>
          </p:cNvSpPr>
          <p:nvPr>
            <p:ph type="body" idx="1"/>
          </p:nvPr>
        </p:nvSpPr>
        <p:spPr>
          <a:xfrm>
            <a:off x="457200" y="838200"/>
            <a:ext cx="8229600" cy="5556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Configuration: Create Supplier Scheduled Order </a:t>
            </a:r>
            <a:endParaRPr b="1">
              <a:solidFill>
                <a:srgbClr val="FF0000"/>
              </a:solidFill>
            </a:endParaRPr>
          </a:p>
          <a:p>
            <a:pPr marL="0" marR="0" lvl="0" indent="0" algn="l" rtl="0">
              <a:lnSpc>
                <a:spcPct val="100000"/>
              </a:lnSpc>
              <a:spcBef>
                <a:spcPts val="0"/>
              </a:spcBef>
              <a:spcAft>
                <a:spcPts val="0"/>
              </a:spcAft>
              <a:buClr>
                <a:srgbClr val="F79646"/>
              </a:buClr>
              <a:buSzPts val="2800"/>
              <a:buFont typeface="Arial"/>
              <a:buNone/>
            </a:pPr>
            <a:r>
              <a:rPr lang="en-US" sz="2000" b="1" i="0" u="none">
                <a:solidFill>
                  <a:srgbClr val="4F4F4F"/>
                </a:solidFill>
                <a:latin typeface="Century Gothic"/>
                <a:ea typeface="Century Gothic"/>
                <a:cs typeface="Century Gothic"/>
                <a:sym typeface="Century Gothic"/>
              </a:rPr>
              <a:t>Set Default Release Status</a:t>
            </a:r>
            <a:endParaRPr/>
          </a:p>
        </p:txBody>
      </p:sp>
      <p:sp>
        <p:nvSpPr>
          <p:cNvPr id="1325" name="Google Shape;1325;p152"/>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Release Management</a:t>
            </a:r>
            <a:endParaRPr/>
          </a:p>
        </p:txBody>
      </p:sp>
      <p:grpSp>
        <p:nvGrpSpPr>
          <p:cNvPr id="1326" name="Google Shape;1326;p152"/>
          <p:cNvGrpSpPr/>
          <p:nvPr/>
        </p:nvGrpSpPr>
        <p:grpSpPr>
          <a:xfrm>
            <a:off x="533400" y="2438400"/>
            <a:ext cx="5334000" cy="1738301"/>
            <a:chOff x="533400" y="1524000"/>
            <a:chExt cx="5334000" cy="1738313"/>
          </a:xfrm>
        </p:grpSpPr>
        <p:pic>
          <p:nvPicPr>
            <p:cNvPr id="1327" name="Google Shape;1327;p152" descr="SchedOrd.PNG"/>
            <p:cNvPicPr preferRelativeResize="0"/>
            <p:nvPr/>
          </p:nvPicPr>
          <p:blipFill rotWithShape="1">
            <a:blip r:embed="rId3">
              <a:alphaModFix/>
            </a:blip>
            <a:srcRect/>
            <a:stretch/>
          </p:blipFill>
          <p:spPr>
            <a:xfrm>
              <a:off x="533400" y="1524000"/>
              <a:ext cx="5334000" cy="1738313"/>
            </a:xfrm>
            <a:prstGeom prst="rect">
              <a:avLst/>
            </a:prstGeom>
            <a:noFill/>
            <a:ln w="9525" cap="flat" cmpd="sng">
              <a:solidFill>
                <a:srgbClr val="0070C0"/>
              </a:solidFill>
              <a:prstDash val="solid"/>
              <a:miter lim="800000"/>
              <a:headEnd type="none" w="sm" len="sm"/>
              <a:tailEnd type="none" w="sm" len="sm"/>
            </a:ln>
          </p:spPr>
        </p:pic>
        <p:sp>
          <p:nvSpPr>
            <p:cNvPr id="1328" name="Google Shape;1328;p152"/>
            <p:cNvSpPr/>
            <p:nvPr/>
          </p:nvSpPr>
          <p:spPr>
            <a:xfrm rot="-5400000">
              <a:off x="3352799" y="1981204"/>
              <a:ext cx="304802" cy="304800"/>
            </a:xfrm>
            <a:prstGeom prst="rightArrow">
              <a:avLst>
                <a:gd name="adj1" fmla="val 10800"/>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329" name="Google Shape;1329;p152"/>
            <p:cNvSpPr/>
            <p:nvPr/>
          </p:nvSpPr>
          <p:spPr>
            <a:xfrm rot="-5400000">
              <a:off x="3886199" y="1981204"/>
              <a:ext cx="304802" cy="304800"/>
            </a:xfrm>
            <a:prstGeom prst="rightArrow">
              <a:avLst>
                <a:gd name="adj1" fmla="val 10800"/>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cxnSp>
          <p:nvCxnSpPr>
            <p:cNvPr id="1330" name="Google Shape;1330;p152"/>
            <p:cNvCxnSpPr>
              <a:stCxn id="1329" idx="1"/>
              <a:endCxn id="1328" idx="1"/>
            </p:cNvCxnSpPr>
            <p:nvPr/>
          </p:nvCxnSpPr>
          <p:spPr>
            <a:xfrm rot="5400000">
              <a:off x="3771600" y="2019605"/>
              <a:ext cx="600" cy="533400"/>
            </a:xfrm>
            <a:prstGeom prst="bentConnector3">
              <a:avLst>
                <a:gd name="adj1" fmla="val 39687500"/>
              </a:avLst>
            </a:prstGeom>
            <a:noFill/>
            <a:ln w="28575" cap="flat" cmpd="sng">
              <a:solidFill>
                <a:srgbClr val="0070C0"/>
              </a:solidFill>
              <a:prstDash val="solid"/>
              <a:miter lim="800000"/>
              <a:headEnd type="none" w="sm" len="sm"/>
              <a:tailEnd type="none" w="sm" len="sm"/>
            </a:ln>
          </p:spPr>
        </p:cxnSp>
      </p:grpSp>
      <p:pic>
        <p:nvPicPr>
          <p:cNvPr id="1331" name="Google Shape;1331;p152"/>
          <p:cNvPicPr preferRelativeResize="0"/>
          <p:nvPr/>
        </p:nvPicPr>
        <p:blipFill>
          <a:blip r:embed="rId4">
            <a:alphaModFix/>
          </a:blip>
          <a:stretch>
            <a:fillRect/>
          </a:stretch>
        </p:blipFill>
        <p:spPr>
          <a:xfrm>
            <a:off x="533400" y="4197450"/>
            <a:ext cx="8507849" cy="913275"/>
          </a:xfrm>
          <a:prstGeom prst="rect">
            <a:avLst/>
          </a:prstGeom>
          <a:noFill/>
          <a:ln w="9525" cap="flat" cmpd="sng">
            <a:solidFill>
              <a:srgbClr val="0070C0"/>
            </a:solidFill>
            <a:prstDash val="solid"/>
            <a:round/>
            <a:headEnd type="none" w="sm" len="sm"/>
            <a:tailEnd type="none" w="sm" len="sm"/>
          </a:ln>
        </p:spPr>
      </p:pic>
      <p:cxnSp>
        <p:nvCxnSpPr>
          <p:cNvPr id="1332" name="Google Shape;1332;p152"/>
          <p:cNvCxnSpPr/>
          <p:nvPr/>
        </p:nvCxnSpPr>
        <p:spPr>
          <a:xfrm>
            <a:off x="3538725" y="3429000"/>
            <a:ext cx="2044500" cy="1363200"/>
          </a:xfrm>
          <a:prstGeom prst="bentConnector3">
            <a:avLst>
              <a:gd name="adj1" fmla="val 50000"/>
            </a:avLst>
          </a:prstGeom>
          <a:noFill/>
          <a:ln w="28575" cap="flat" cmpd="sng">
            <a:solidFill>
              <a:srgbClr val="0070C0"/>
            </a:solidFill>
            <a:prstDash val="solid"/>
            <a:miter lim="800000"/>
            <a:headEnd type="none" w="sm" len="sm"/>
            <a:tailEnd type="stealth" w="med" len="med"/>
          </a:ln>
        </p:spPr>
      </p:cxn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337"/>
        <p:cNvGrpSpPr/>
        <p:nvPr/>
      </p:nvGrpSpPr>
      <p:grpSpPr>
        <a:xfrm>
          <a:off x="0" y="0"/>
          <a:ext cx="0" cy="0"/>
          <a:chOff x="0" y="0"/>
          <a:chExt cx="0" cy="0"/>
        </a:xfrm>
      </p:grpSpPr>
      <p:sp>
        <p:nvSpPr>
          <p:cNvPr id="1338" name="Google Shape;1338;p153"/>
          <p:cNvSpPr txBox="1">
            <a:spLocks noGrp="1"/>
          </p:cNvSpPr>
          <p:nvPr>
            <p:ph type="body" idx="1"/>
          </p:nvPr>
        </p:nvSpPr>
        <p:spPr>
          <a:xfrm>
            <a:off x="457200" y="838200"/>
            <a:ext cx="8229600" cy="5556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Configuration: Create Supplier Scheduled Order</a:t>
            </a:r>
            <a:endParaRPr/>
          </a:p>
          <a:p>
            <a:pPr marL="0" marR="0" lvl="0" indent="0" algn="l" rtl="0">
              <a:lnSpc>
                <a:spcPct val="100000"/>
              </a:lnSpc>
              <a:spcBef>
                <a:spcPts val="400"/>
              </a:spcBef>
              <a:spcAft>
                <a:spcPts val="0"/>
              </a:spcAft>
              <a:buClr>
                <a:srgbClr val="F79646"/>
              </a:buClr>
              <a:buSzPts val="2000"/>
              <a:buFont typeface="Arial"/>
              <a:buNone/>
            </a:pPr>
            <a:r>
              <a:rPr lang="en-US" sz="2000" b="1" i="0" u="none">
                <a:solidFill>
                  <a:srgbClr val="4F4F4F"/>
                </a:solidFill>
                <a:latin typeface="Century Gothic"/>
                <a:ea typeface="Century Gothic"/>
                <a:cs typeface="Century Gothic"/>
                <a:sym typeface="Century Gothic"/>
              </a:rPr>
              <a:t>Set Scheduling parameters</a:t>
            </a:r>
            <a:endParaRPr/>
          </a:p>
        </p:txBody>
      </p:sp>
      <p:sp>
        <p:nvSpPr>
          <p:cNvPr id="1339" name="Google Shape;1339;p153"/>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Release Management</a:t>
            </a:r>
            <a:endParaRPr/>
          </a:p>
        </p:txBody>
      </p:sp>
      <p:pic>
        <p:nvPicPr>
          <p:cNvPr id="1340" name="Google Shape;1340;p153"/>
          <p:cNvPicPr preferRelativeResize="0"/>
          <p:nvPr/>
        </p:nvPicPr>
        <p:blipFill rotWithShape="1">
          <a:blip r:embed="rId3">
            <a:alphaModFix/>
          </a:blip>
          <a:srcRect/>
          <a:stretch/>
        </p:blipFill>
        <p:spPr>
          <a:xfrm>
            <a:off x="838200" y="2438400"/>
            <a:ext cx="7342187" cy="3098800"/>
          </a:xfrm>
          <a:prstGeom prst="rect">
            <a:avLst/>
          </a:prstGeom>
          <a:noFill/>
          <a:ln w="9525" cap="flat" cmpd="sng">
            <a:solidFill>
              <a:srgbClr val="0070C0"/>
            </a:solidFill>
            <a:prstDash val="solid"/>
            <a:miter lim="800000"/>
            <a:headEnd type="none" w="sm" len="sm"/>
            <a:tailEnd type="none" w="sm" len="sm"/>
          </a:ln>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1345"/>
        <p:cNvGrpSpPr/>
        <p:nvPr/>
      </p:nvGrpSpPr>
      <p:grpSpPr>
        <a:xfrm>
          <a:off x="0" y="0"/>
          <a:ext cx="0" cy="0"/>
          <a:chOff x="0" y="0"/>
          <a:chExt cx="0" cy="0"/>
        </a:xfrm>
      </p:grpSpPr>
      <p:sp>
        <p:nvSpPr>
          <p:cNvPr id="1346" name="Google Shape;1346;p154"/>
          <p:cNvSpPr txBox="1">
            <a:spLocks noGrp="1"/>
          </p:cNvSpPr>
          <p:nvPr>
            <p:ph type="body" idx="1"/>
          </p:nvPr>
        </p:nvSpPr>
        <p:spPr>
          <a:xfrm>
            <a:off x="533400" y="762000"/>
            <a:ext cx="8229600" cy="137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Configuration: Create Supplier Scheduled Order</a:t>
            </a:r>
            <a:endParaRPr/>
          </a:p>
          <a:p>
            <a:pPr marL="0" marR="0" lvl="0" indent="0" algn="l" rtl="0">
              <a:lnSpc>
                <a:spcPct val="100000"/>
              </a:lnSpc>
              <a:spcBef>
                <a:spcPts val="400"/>
              </a:spcBef>
              <a:spcAft>
                <a:spcPts val="0"/>
              </a:spcAft>
              <a:buClr>
                <a:srgbClr val="F79646"/>
              </a:buClr>
              <a:buSzPts val="2000"/>
              <a:buFont typeface="Arial"/>
              <a:buNone/>
            </a:pPr>
            <a:r>
              <a:rPr lang="en-US" sz="2000" b="1" i="0" u="none">
                <a:solidFill>
                  <a:srgbClr val="4F4F4F"/>
                </a:solidFill>
                <a:latin typeface="Century Gothic"/>
                <a:ea typeface="Century Gothic"/>
                <a:cs typeface="Century Gothic"/>
                <a:sym typeface="Century Gothic"/>
              </a:rPr>
              <a:t>MRP Percentage</a:t>
            </a:r>
            <a:endParaRPr/>
          </a:p>
          <a:p>
            <a:pPr marL="0" marR="0" lvl="0" indent="0" algn="l" rtl="0">
              <a:lnSpc>
                <a:spcPct val="100000"/>
              </a:lnSpc>
              <a:spcBef>
                <a:spcPts val="280"/>
              </a:spcBef>
              <a:spcAft>
                <a:spcPts val="0"/>
              </a:spcAft>
              <a:buClr>
                <a:srgbClr val="F79646"/>
              </a:buClr>
              <a:buSzPts val="1400"/>
              <a:buFont typeface="Arial"/>
              <a:buNone/>
            </a:pPr>
            <a:r>
              <a:rPr lang="en-US" sz="1400" b="1" i="0" u="none">
                <a:solidFill>
                  <a:srgbClr val="4F4F4F"/>
                </a:solidFill>
                <a:latin typeface="Century Gothic"/>
                <a:ea typeface="Century Gothic"/>
                <a:cs typeface="Century Gothic"/>
                <a:sym typeface="Century Gothic"/>
              </a:rPr>
              <a:t>In a multi-sourcing  or even a single-source environment, you still need to determine the allocation among suppliers. With a single source, you allocate 100% to the supplier.</a:t>
            </a:r>
            <a:endParaRPr/>
          </a:p>
          <a:p>
            <a:pPr marL="342900" marR="0" lvl="0" indent="-254000" algn="l" rtl="0">
              <a:lnSpc>
                <a:spcPct val="100000"/>
              </a:lnSpc>
              <a:spcBef>
                <a:spcPts val="280"/>
              </a:spcBef>
              <a:spcAft>
                <a:spcPts val="0"/>
              </a:spcAft>
              <a:buClr>
                <a:srgbClr val="F79646"/>
              </a:buClr>
              <a:buSzPts val="1400"/>
              <a:buFont typeface="Arial"/>
              <a:buNone/>
            </a:pPr>
            <a:endParaRPr sz="1400" b="1" i="0" u="none">
              <a:solidFill>
                <a:srgbClr val="4F4F4F"/>
              </a:solidFill>
              <a:latin typeface="Century Gothic"/>
              <a:ea typeface="Century Gothic"/>
              <a:cs typeface="Century Gothic"/>
              <a:sym typeface="Century Gothic"/>
            </a:endParaRPr>
          </a:p>
        </p:txBody>
      </p:sp>
      <p:sp>
        <p:nvSpPr>
          <p:cNvPr id="1347" name="Google Shape;1347;p154"/>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Release Management</a:t>
            </a:r>
            <a:endParaRPr/>
          </a:p>
        </p:txBody>
      </p:sp>
      <p:pic>
        <p:nvPicPr>
          <p:cNvPr id="1348" name="Google Shape;1348;p154" descr="MRPPercent.PNG"/>
          <p:cNvPicPr preferRelativeResize="0"/>
          <p:nvPr/>
        </p:nvPicPr>
        <p:blipFill rotWithShape="1">
          <a:blip r:embed="rId3">
            <a:alphaModFix/>
          </a:blip>
          <a:srcRect/>
          <a:stretch/>
        </p:blipFill>
        <p:spPr>
          <a:xfrm>
            <a:off x="838200" y="4419600"/>
            <a:ext cx="8001000" cy="1827212"/>
          </a:xfrm>
          <a:prstGeom prst="rect">
            <a:avLst/>
          </a:prstGeom>
          <a:noFill/>
          <a:ln w="9525" cap="flat" cmpd="sng">
            <a:solidFill>
              <a:srgbClr val="0070C0"/>
            </a:solidFill>
            <a:prstDash val="solid"/>
            <a:miter lim="800000"/>
            <a:headEnd type="none" w="sm" len="sm"/>
            <a:tailEnd type="none" w="sm" len="sm"/>
          </a:ln>
        </p:spPr>
      </p:pic>
      <p:pic>
        <p:nvPicPr>
          <p:cNvPr id="1349" name="Google Shape;1349;p154" descr="MRPPercent1.PNG"/>
          <p:cNvPicPr preferRelativeResize="0"/>
          <p:nvPr/>
        </p:nvPicPr>
        <p:blipFill rotWithShape="1">
          <a:blip r:embed="rId4">
            <a:alphaModFix/>
          </a:blip>
          <a:srcRect/>
          <a:stretch/>
        </p:blipFill>
        <p:spPr>
          <a:xfrm>
            <a:off x="838200" y="2743200"/>
            <a:ext cx="6553200" cy="1398587"/>
          </a:xfrm>
          <a:prstGeom prst="rect">
            <a:avLst/>
          </a:prstGeom>
          <a:noFill/>
          <a:ln w="9525" cap="flat" cmpd="sng">
            <a:solidFill>
              <a:srgbClr val="0070C0"/>
            </a:solidFill>
            <a:prstDash val="solid"/>
            <a:miter lim="800000"/>
            <a:headEnd type="none" w="sm" len="sm"/>
            <a:tailEnd type="none" w="sm" len="sm"/>
          </a:ln>
        </p:spPr>
      </p:pic>
      <p:cxnSp>
        <p:nvCxnSpPr>
          <p:cNvPr id="1350" name="Google Shape;1350;p154"/>
          <p:cNvCxnSpPr/>
          <p:nvPr/>
        </p:nvCxnSpPr>
        <p:spPr>
          <a:xfrm rot="5400000">
            <a:off x="4991100" y="4229100"/>
            <a:ext cx="381000" cy="3175"/>
          </a:xfrm>
          <a:prstGeom prst="straightConnector1">
            <a:avLst/>
          </a:prstGeom>
          <a:noFill/>
          <a:ln w="28575" cap="flat" cmpd="sng">
            <a:solidFill>
              <a:srgbClr val="0070C0"/>
            </a:solidFill>
            <a:prstDash val="solid"/>
            <a:miter lim="800000"/>
            <a:headEnd type="none" w="sm" len="sm"/>
            <a:tailEnd type="stealth" w="med" len="med"/>
          </a:ln>
        </p:spPr>
      </p:cxn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1355"/>
        <p:cNvGrpSpPr/>
        <p:nvPr/>
      </p:nvGrpSpPr>
      <p:grpSpPr>
        <a:xfrm>
          <a:off x="0" y="0"/>
          <a:ext cx="0" cy="0"/>
          <a:chOff x="0" y="0"/>
          <a:chExt cx="0" cy="0"/>
        </a:xfrm>
      </p:grpSpPr>
      <p:sp>
        <p:nvSpPr>
          <p:cNvPr id="1356" name="Google Shape;1356;p155"/>
          <p:cNvSpPr txBox="1">
            <a:spLocks noGrp="1"/>
          </p:cNvSpPr>
          <p:nvPr>
            <p:ph type="body" idx="1"/>
          </p:nvPr>
        </p:nvSpPr>
        <p:spPr>
          <a:xfrm>
            <a:off x="457200" y="914400"/>
            <a:ext cx="8229600" cy="609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Flow</a:t>
            </a:r>
            <a:br>
              <a:rPr lang="en-US" sz="2800" b="1" i="0" u="none">
                <a:solidFill>
                  <a:srgbClr val="4F4F4F"/>
                </a:solidFill>
                <a:latin typeface="Century Gothic"/>
                <a:ea typeface="Century Gothic"/>
                <a:cs typeface="Century Gothic"/>
                <a:sym typeface="Century Gothic"/>
              </a:rPr>
            </a:br>
            <a:endParaRPr/>
          </a:p>
        </p:txBody>
      </p:sp>
      <p:sp>
        <p:nvSpPr>
          <p:cNvPr id="1357" name="Google Shape;1357;p155"/>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Release Management</a:t>
            </a:r>
            <a:endParaRPr/>
          </a:p>
        </p:txBody>
      </p:sp>
      <p:sp>
        <p:nvSpPr>
          <p:cNvPr id="1358" name="Google Shape;1358;p155"/>
          <p:cNvSpPr txBox="1"/>
          <p:nvPr/>
        </p:nvSpPr>
        <p:spPr>
          <a:xfrm>
            <a:off x="838200" y="2057400"/>
            <a:ext cx="1600200" cy="8382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359" name="Google Shape;1359;p155"/>
          <p:cNvSpPr/>
          <p:nvPr/>
        </p:nvSpPr>
        <p:spPr>
          <a:xfrm>
            <a:off x="2819400" y="2362200"/>
            <a:ext cx="609600" cy="381000"/>
          </a:xfrm>
          <a:prstGeom prst="rightArrow">
            <a:avLst>
              <a:gd name="adj1" fmla="val 14850"/>
              <a:gd name="adj2" fmla="val 50000"/>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1360" name="Google Shape;1360;p155"/>
          <p:cNvGrpSpPr/>
          <p:nvPr/>
        </p:nvGrpSpPr>
        <p:grpSpPr>
          <a:xfrm>
            <a:off x="838200" y="1676400"/>
            <a:ext cx="1905000" cy="977900"/>
            <a:chOff x="3107635" y="1828800"/>
            <a:chExt cx="1676400" cy="977900"/>
          </a:xfrm>
        </p:grpSpPr>
        <p:sp>
          <p:nvSpPr>
            <p:cNvPr id="1361" name="Google Shape;1361;p155"/>
            <p:cNvSpPr/>
            <p:nvPr/>
          </p:nvSpPr>
          <p:spPr>
            <a:xfrm>
              <a:off x="3107635" y="1828800"/>
              <a:ext cx="1676400" cy="9779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362" name="Google Shape;1362;p155"/>
            <p:cNvSpPr txBox="1"/>
            <p:nvPr/>
          </p:nvSpPr>
          <p:spPr>
            <a:xfrm>
              <a:off x="3174691" y="1981148"/>
              <a:ext cx="1499937"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Create Demand</a:t>
              </a:r>
              <a:endParaRPr sz="1400" b="0" i="0" u="none" strike="noStrike" cap="none">
                <a:solidFill>
                  <a:srgbClr val="000000"/>
                </a:solidFill>
                <a:latin typeface="Arial"/>
                <a:ea typeface="Arial"/>
                <a:cs typeface="Arial"/>
                <a:sym typeface="Arial"/>
              </a:endParaRPr>
            </a:p>
          </p:txBody>
        </p:sp>
      </p:grpSp>
      <p:grpSp>
        <p:nvGrpSpPr>
          <p:cNvPr id="1363" name="Google Shape;1363;p155"/>
          <p:cNvGrpSpPr/>
          <p:nvPr/>
        </p:nvGrpSpPr>
        <p:grpSpPr>
          <a:xfrm>
            <a:off x="5943600" y="3429000"/>
            <a:ext cx="2057400" cy="990600"/>
            <a:chOff x="6104467" y="3352800"/>
            <a:chExt cx="1828800" cy="977900"/>
          </a:xfrm>
        </p:grpSpPr>
        <p:sp>
          <p:nvSpPr>
            <p:cNvPr id="1364" name="Google Shape;1364;p155"/>
            <p:cNvSpPr/>
            <p:nvPr/>
          </p:nvSpPr>
          <p:spPr>
            <a:xfrm>
              <a:off x="6172200" y="3352800"/>
              <a:ext cx="1676400" cy="9779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365" name="Google Shape;1365;p155"/>
            <p:cNvSpPr txBox="1"/>
            <p:nvPr/>
          </p:nvSpPr>
          <p:spPr>
            <a:xfrm>
              <a:off x="6104467" y="3503246"/>
              <a:ext cx="1828800"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Examine schedule release data</a:t>
              </a:r>
              <a:endParaRPr sz="1400" b="0" i="0" u="none" strike="noStrike" cap="none">
                <a:solidFill>
                  <a:srgbClr val="000000"/>
                </a:solidFill>
                <a:latin typeface="Arial"/>
                <a:ea typeface="Arial"/>
                <a:cs typeface="Arial"/>
                <a:sym typeface="Arial"/>
              </a:endParaRPr>
            </a:p>
          </p:txBody>
        </p:sp>
      </p:grpSp>
      <p:sp>
        <p:nvSpPr>
          <p:cNvPr id="1366" name="Google Shape;1366;p155"/>
          <p:cNvSpPr/>
          <p:nvPr/>
        </p:nvSpPr>
        <p:spPr>
          <a:xfrm>
            <a:off x="2819400" y="2057400"/>
            <a:ext cx="596900" cy="228600"/>
          </a:xfrm>
          <a:prstGeom prst="rightArrow">
            <a:avLst>
              <a:gd name="adj1" fmla="val 17464"/>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367" name="Google Shape;1367;p155"/>
          <p:cNvSpPr/>
          <p:nvPr/>
        </p:nvSpPr>
        <p:spPr>
          <a:xfrm rot="5400000">
            <a:off x="6673850" y="2927350"/>
            <a:ext cx="596900" cy="228600"/>
          </a:xfrm>
          <a:prstGeom prst="rightArrow">
            <a:avLst>
              <a:gd name="adj1" fmla="val 17464"/>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1368" name="Google Shape;1368;p155"/>
          <p:cNvGrpSpPr/>
          <p:nvPr/>
        </p:nvGrpSpPr>
        <p:grpSpPr>
          <a:xfrm>
            <a:off x="3429000" y="1752600"/>
            <a:ext cx="1801812" cy="990600"/>
            <a:chOff x="914400" y="3124200"/>
            <a:chExt cx="1801813" cy="990600"/>
          </a:xfrm>
        </p:grpSpPr>
        <p:grpSp>
          <p:nvGrpSpPr>
            <p:cNvPr id="1369" name="Google Shape;1369;p155"/>
            <p:cNvGrpSpPr/>
            <p:nvPr/>
          </p:nvGrpSpPr>
          <p:grpSpPr>
            <a:xfrm>
              <a:off x="914400" y="3124200"/>
              <a:ext cx="1801813" cy="990600"/>
              <a:chOff x="1447800" y="3352800"/>
              <a:chExt cx="1676400" cy="977900"/>
            </a:xfrm>
          </p:grpSpPr>
          <p:sp>
            <p:nvSpPr>
              <p:cNvPr id="1370" name="Google Shape;1370;p155"/>
              <p:cNvSpPr/>
              <p:nvPr/>
            </p:nvSpPr>
            <p:spPr>
              <a:xfrm>
                <a:off x="1447800" y="3352800"/>
                <a:ext cx="1676400" cy="9779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371" name="Google Shape;1371;p155"/>
              <p:cNvSpPr txBox="1"/>
              <p:nvPr/>
            </p:nvSpPr>
            <p:spPr>
              <a:xfrm>
                <a:off x="1447800" y="3581400"/>
                <a:ext cx="1676400"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sp>
          <p:nvSpPr>
            <p:cNvPr id="1372" name="Google Shape;1372;p155"/>
            <p:cNvSpPr txBox="1"/>
            <p:nvPr/>
          </p:nvSpPr>
          <p:spPr>
            <a:xfrm>
              <a:off x="1066800" y="3429000"/>
              <a:ext cx="1524000" cy="33813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Run MRP</a:t>
              </a:r>
              <a:endParaRPr sz="1400" b="0" i="0" u="none" strike="noStrike" cap="none">
                <a:solidFill>
                  <a:srgbClr val="000000"/>
                </a:solidFill>
                <a:latin typeface="Arial"/>
                <a:ea typeface="Arial"/>
                <a:cs typeface="Arial"/>
                <a:sym typeface="Arial"/>
              </a:endParaRPr>
            </a:p>
          </p:txBody>
        </p:sp>
      </p:grpSp>
      <p:grpSp>
        <p:nvGrpSpPr>
          <p:cNvPr id="1373" name="Google Shape;1373;p155"/>
          <p:cNvGrpSpPr/>
          <p:nvPr/>
        </p:nvGrpSpPr>
        <p:grpSpPr>
          <a:xfrm>
            <a:off x="6019800" y="1752600"/>
            <a:ext cx="1801812" cy="990600"/>
            <a:chOff x="914400" y="3124200"/>
            <a:chExt cx="1801813" cy="990600"/>
          </a:xfrm>
        </p:grpSpPr>
        <p:grpSp>
          <p:nvGrpSpPr>
            <p:cNvPr id="1374" name="Google Shape;1374;p155"/>
            <p:cNvGrpSpPr/>
            <p:nvPr/>
          </p:nvGrpSpPr>
          <p:grpSpPr>
            <a:xfrm>
              <a:off x="914400" y="3124200"/>
              <a:ext cx="1801813" cy="990600"/>
              <a:chOff x="1447800" y="3352800"/>
              <a:chExt cx="1676400" cy="977900"/>
            </a:xfrm>
          </p:grpSpPr>
          <p:sp>
            <p:nvSpPr>
              <p:cNvPr id="1375" name="Google Shape;1375;p155"/>
              <p:cNvSpPr/>
              <p:nvPr/>
            </p:nvSpPr>
            <p:spPr>
              <a:xfrm>
                <a:off x="1447800" y="3352800"/>
                <a:ext cx="1676400" cy="9779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376" name="Google Shape;1376;p155"/>
              <p:cNvSpPr txBox="1"/>
              <p:nvPr/>
            </p:nvSpPr>
            <p:spPr>
              <a:xfrm>
                <a:off x="1447800" y="3581400"/>
                <a:ext cx="1676400"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sp>
          <p:nvSpPr>
            <p:cNvPr id="1377" name="Google Shape;1377;p155"/>
            <p:cNvSpPr txBox="1"/>
            <p:nvPr/>
          </p:nvSpPr>
          <p:spPr>
            <a:xfrm>
              <a:off x="1066800" y="3276600"/>
              <a:ext cx="1524000"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Run Schedule Update from MRP</a:t>
              </a:r>
              <a:endParaRPr sz="1400" b="0" i="0" u="none" strike="noStrike" cap="none">
                <a:solidFill>
                  <a:srgbClr val="000000"/>
                </a:solidFill>
                <a:latin typeface="Arial"/>
                <a:ea typeface="Arial"/>
                <a:cs typeface="Arial"/>
                <a:sym typeface="Arial"/>
              </a:endParaRPr>
            </a:p>
          </p:txBody>
        </p:sp>
      </p:grpSp>
      <p:sp>
        <p:nvSpPr>
          <p:cNvPr id="1378" name="Google Shape;1378;p155"/>
          <p:cNvSpPr/>
          <p:nvPr/>
        </p:nvSpPr>
        <p:spPr>
          <a:xfrm>
            <a:off x="5334000" y="2057400"/>
            <a:ext cx="596900" cy="228600"/>
          </a:xfrm>
          <a:prstGeom prst="rightArrow">
            <a:avLst>
              <a:gd name="adj1" fmla="val 17464"/>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1383"/>
        <p:cNvGrpSpPr/>
        <p:nvPr/>
      </p:nvGrpSpPr>
      <p:grpSpPr>
        <a:xfrm>
          <a:off x="0" y="0"/>
          <a:ext cx="0" cy="0"/>
          <a:chOff x="0" y="0"/>
          <a:chExt cx="0" cy="0"/>
        </a:xfrm>
      </p:grpSpPr>
      <p:pic>
        <p:nvPicPr>
          <p:cNvPr id="1384" name="Google Shape;1384;p156" descr="ForecastsNew.PNG"/>
          <p:cNvPicPr preferRelativeResize="0"/>
          <p:nvPr/>
        </p:nvPicPr>
        <p:blipFill rotWithShape="1">
          <a:blip r:embed="rId3">
            <a:alphaModFix/>
          </a:blip>
          <a:srcRect/>
          <a:stretch/>
        </p:blipFill>
        <p:spPr>
          <a:xfrm>
            <a:off x="1981200" y="3505200"/>
            <a:ext cx="4953000" cy="2400300"/>
          </a:xfrm>
          <a:prstGeom prst="rect">
            <a:avLst/>
          </a:prstGeom>
          <a:noFill/>
          <a:ln w="9525" cap="flat" cmpd="sng">
            <a:solidFill>
              <a:srgbClr val="0070C0"/>
            </a:solidFill>
            <a:prstDash val="solid"/>
            <a:miter lim="800000"/>
            <a:headEnd type="none" w="sm" len="sm"/>
            <a:tailEnd type="none" w="sm" len="sm"/>
          </a:ln>
        </p:spPr>
      </p:pic>
      <p:sp>
        <p:nvSpPr>
          <p:cNvPr id="1385" name="Google Shape;1385;p156"/>
          <p:cNvSpPr txBox="1">
            <a:spLocks noGrp="1"/>
          </p:cNvSpPr>
          <p:nvPr>
            <p:ph type="body" idx="1"/>
          </p:nvPr>
        </p:nvSpPr>
        <p:spPr>
          <a:xfrm>
            <a:off x="457200" y="838200"/>
            <a:ext cx="8229600" cy="5556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Flow:  Create Demand</a:t>
            </a: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r>
              <a:rPr lang="en-US" sz="2400" b="1" i="0" u="none">
                <a:solidFill>
                  <a:srgbClr val="4F4F4F"/>
                </a:solidFill>
                <a:latin typeface="Century Gothic"/>
                <a:ea typeface="Century Gothic"/>
                <a:cs typeface="Century Gothic"/>
                <a:sym typeface="Century Gothic"/>
              </a:rPr>
              <a:t>Forecast</a:t>
            </a:r>
            <a:endParaRPr/>
          </a:p>
        </p:txBody>
      </p:sp>
      <p:sp>
        <p:nvSpPr>
          <p:cNvPr id="1386" name="Google Shape;1386;p156"/>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Release Management</a:t>
            </a:r>
            <a:endParaRPr/>
          </a:p>
        </p:txBody>
      </p:sp>
      <p:pic>
        <p:nvPicPr>
          <p:cNvPr id="1387" name="Google Shape;1387;p156" descr="ForecastsWeb.PNG"/>
          <p:cNvPicPr preferRelativeResize="0"/>
          <p:nvPr/>
        </p:nvPicPr>
        <p:blipFill rotWithShape="1">
          <a:blip r:embed="rId4">
            <a:alphaModFix/>
          </a:blip>
          <a:srcRect/>
          <a:stretch/>
        </p:blipFill>
        <p:spPr>
          <a:xfrm>
            <a:off x="685800" y="1752600"/>
            <a:ext cx="7086600" cy="1247775"/>
          </a:xfrm>
          <a:prstGeom prst="rect">
            <a:avLst/>
          </a:prstGeom>
          <a:noFill/>
          <a:ln w="9525" cap="flat" cmpd="sng">
            <a:solidFill>
              <a:srgbClr val="0070C0"/>
            </a:solidFill>
            <a:prstDash val="solid"/>
            <a:miter lim="800000"/>
            <a:headEnd type="none" w="sm" len="sm"/>
            <a:tailEnd type="none" w="sm" len="sm"/>
          </a:ln>
        </p:spPr>
      </p:pic>
      <p:sp>
        <p:nvSpPr>
          <p:cNvPr id="1388" name="Google Shape;1388;p156"/>
          <p:cNvSpPr/>
          <p:nvPr/>
        </p:nvSpPr>
        <p:spPr>
          <a:xfrm rot="-5400000">
            <a:off x="3352800" y="2057400"/>
            <a:ext cx="381000" cy="381000"/>
          </a:xfrm>
          <a:prstGeom prst="rightArrow">
            <a:avLst>
              <a:gd name="adj1" fmla="val 10800"/>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cxnSp>
        <p:nvCxnSpPr>
          <p:cNvPr id="1389" name="Google Shape;1389;p156"/>
          <p:cNvCxnSpPr/>
          <p:nvPr/>
        </p:nvCxnSpPr>
        <p:spPr>
          <a:xfrm rot="-5400000" flipH="1">
            <a:off x="2952750" y="3028950"/>
            <a:ext cx="3048000" cy="1866900"/>
          </a:xfrm>
          <a:prstGeom prst="bentConnector3">
            <a:avLst>
              <a:gd name="adj1" fmla="val 50000"/>
            </a:avLst>
          </a:prstGeom>
          <a:noFill/>
          <a:ln w="28575" cap="flat" cmpd="sng">
            <a:solidFill>
              <a:srgbClr val="0070C0"/>
            </a:solidFill>
            <a:prstDash val="solid"/>
            <a:miter lim="800000"/>
            <a:headEnd type="none" w="sm" len="sm"/>
            <a:tailEnd type="stealth" w="med" len="med"/>
          </a:ln>
        </p:spPr>
      </p:cxn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1394"/>
        <p:cNvGrpSpPr/>
        <p:nvPr/>
      </p:nvGrpSpPr>
      <p:grpSpPr>
        <a:xfrm>
          <a:off x="0" y="0"/>
          <a:ext cx="0" cy="0"/>
          <a:chOff x="0" y="0"/>
          <a:chExt cx="0" cy="0"/>
        </a:xfrm>
      </p:grpSpPr>
      <p:sp>
        <p:nvSpPr>
          <p:cNvPr id="1395" name="Google Shape;1395;p157"/>
          <p:cNvSpPr txBox="1">
            <a:spLocks noGrp="1"/>
          </p:cNvSpPr>
          <p:nvPr>
            <p:ph type="body" idx="1"/>
          </p:nvPr>
        </p:nvSpPr>
        <p:spPr>
          <a:xfrm>
            <a:off x="533400" y="762000"/>
            <a:ext cx="8229600" cy="555625"/>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Flow: Run MRP</a:t>
            </a:r>
            <a:endParaRPr/>
          </a:p>
        </p:txBody>
      </p:sp>
      <p:sp>
        <p:nvSpPr>
          <p:cNvPr id="1396" name="Google Shape;1396;p157"/>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Release Management </a:t>
            </a:r>
            <a:endParaRPr/>
          </a:p>
        </p:txBody>
      </p:sp>
      <p:pic>
        <p:nvPicPr>
          <p:cNvPr id="1397" name="Google Shape;1397;p157"/>
          <p:cNvPicPr preferRelativeResize="0"/>
          <p:nvPr/>
        </p:nvPicPr>
        <p:blipFill rotWithShape="1">
          <a:blip r:embed="rId3">
            <a:alphaModFix/>
          </a:blip>
          <a:srcRect/>
          <a:stretch/>
        </p:blipFill>
        <p:spPr>
          <a:xfrm>
            <a:off x="1752600" y="1219200"/>
            <a:ext cx="5786437" cy="4992687"/>
          </a:xfrm>
          <a:prstGeom prst="rect">
            <a:avLst/>
          </a:prstGeom>
          <a:noFill/>
          <a:ln>
            <a:noFill/>
          </a:ln>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1402"/>
        <p:cNvGrpSpPr/>
        <p:nvPr/>
      </p:nvGrpSpPr>
      <p:grpSpPr>
        <a:xfrm>
          <a:off x="0" y="0"/>
          <a:ext cx="0" cy="0"/>
          <a:chOff x="0" y="0"/>
          <a:chExt cx="0" cy="0"/>
        </a:xfrm>
      </p:grpSpPr>
      <p:sp>
        <p:nvSpPr>
          <p:cNvPr id="1403" name="Google Shape;1403;p158"/>
          <p:cNvSpPr txBox="1">
            <a:spLocks noGrp="1"/>
          </p:cNvSpPr>
          <p:nvPr>
            <p:ph type="body" idx="1"/>
          </p:nvPr>
        </p:nvSpPr>
        <p:spPr>
          <a:xfrm>
            <a:off x="533400" y="762000"/>
            <a:ext cx="8229600" cy="555625"/>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Flow: Run Schedule Update from MRP</a:t>
            </a:r>
            <a:endParaRPr/>
          </a:p>
        </p:txBody>
      </p:sp>
      <p:sp>
        <p:nvSpPr>
          <p:cNvPr id="1404" name="Google Shape;1404;p158"/>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Release Management</a:t>
            </a:r>
            <a:endParaRPr/>
          </a:p>
        </p:txBody>
      </p:sp>
      <p:pic>
        <p:nvPicPr>
          <p:cNvPr id="1405" name="Google Shape;1405;p158" descr="MRPWeb.PNG"/>
          <p:cNvPicPr preferRelativeResize="0"/>
          <p:nvPr/>
        </p:nvPicPr>
        <p:blipFill rotWithShape="1">
          <a:blip r:embed="rId3">
            <a:alphaModFix/>
          </a:blip>
          <a:srcRect/>
          <a:stretch/>
        </p:blipFill>
        <p:spPr>
          <a:xfrm>
            <a:off x="914400" y="1524000"/>
            <a:ext cx="6553200" cy="4473575"/>
          </a:xfrm>
          <a:prstGeom prst="rect">
            <a:avLst/>
          </a:prstGeom>
          <a:noFill/>
          <a:ln w="9525" cap="flat" cmpd="sng">
            <a:solidFill>
              <a:srgbClr val="0070C0"/>
            </a:solidFill>
            <a:prstDash val="solid"/>
            <a:miter lim="800000"/>
            <a:headEnd type="none" w="sm" len="sm"/>
            <a:tailEnd type="none" w="sm" len="sm"/>
          </a:ln>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1410"/>
        <p:cNvGrpSpPr/>
        <p:nvPr/>
      </p:nvGrpSpPr>
      <p:grpSpPr>
        <a:xfrm>
          <a:off x="0" y="0"/>
          <a:ext cx="0" cy="0"/>
          <a:chOff x="0" y="0"/>
          <a:chExt cx="0" cy="0"/>
        </a:xfrm>
      </p:grpSpPr>
      <p:sp>
        <p:nvSpPr>
          <p:cNvPr id="1411" name="Google Shape;1411;p159"/>
          <p:cNvSpPr txBox="1">
            <a:spLocks noGrp="1"/>
          </p:cNvSpPr>
          <p:nvPr>
            <p:ph type="body" idx="1"/>
          </p:nvPr>
        </p:nvSpPr>
        <p:spPr>
          <a:xfrm>
            <a:off x="457200" y="762000"/>
            <a:ext cx="8229600" cy="6096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Flow: Examine Schedule Release</a:t>
            </a:r>
            <a:endParaRPr/>
          </a:p>
        </p:txBody>
      </p:sp>
      <p:sp>
        <p:nvSpPr>
          <p:cNvPr id="1412" name="Google Shape;1412;p159"/>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Release Management</a:t>
            </a:r>
            <a:endParaRPr/>
          </a:p>
        </p:txBody>
      </p:sp>
      <p:pic>
        <p:nvPicPr>
          <p:cNvPr id="1413" name="Google Shape;1413;p159"/>
          <p:cNvPicPr preferRelativeResize="0"/>
          <p:nvPr/>
        </p:nvPicPr>
        <p:blipFill rotWithShape="1">
          <a:blip r:embed="rId3">
            <a:alphaModFix/>
          </a:blip>
          <a:srcRect/>
          <a:stretch/>
        </p:blipFill>
        <p:spPr>
          <a:xfrm>
            <a:off x="304800" y="1447800"/>
            <a:ext cx="8648700" cy="3178175"/>
          </a:xfrm>
          <a:prstGeom prst="rect">
            <a:avLst/>
          </a:prstGeom>
          <a:noFill/>
          <a:ln w="9525" cap="flat" cmpd="sng">
            <a:solidFill>
              <a:srgbClr val="0070C0"/>
            </a:solidFill>
            <a:prstDash val="solid"/>
            <a:miter lim="800000"/>
            <a:headEnd type="none" w="sm" len="sm"/>
            <a:tailEnd type="none" w="sm" len="sm"/>
          </a:ln>
        </p:spPr>
      </p:pic>
      <p:sp>
        <p:nvSpPr>
          <p:cNvPr id="1414" name="Google Shape;1414;p159"/>
          <p:cNvSpPr txBox="1"/>
          <p:nvPr/>
        </p:nvSpPr>
        <p:spPr>
          <a:xfrm>
            <a:off x="304800" y="1981200"/>
            <a:ext cx="762000" cy="2590800"/>
          </a:xfrm>
          <a:prstGeom prst="rect">
            <a:avLst/>
          </a:prstGeom>
          <a:noFill/>
          <a:ln w="25400" cap="flat" cmpd="sng">
            <a:solidFill>
              <a:srgbClr val="F7964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415" name="Google Shape;1415;p159"/>
          <p:cNvSpPr txBox="1"/>
          <p:nvPr/>
        </p:nvSpPr>
        <p:spPr>
          <a:xfrm>
            <a:off x="2286000" y="1981200"/>
            <a:ext cx="762000" cy="2590800"/>
          </a:xfrm>
          <a:prstGeom prst="rect">
            <a:avLst/>
          </a:prstGeom>
          <a:noFill/>
          <a:ln w="25400" cap="flat" cmpd="sng">
            <a:solidFill>
              <a:srgbClr val="F7964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1420"/>
        <p:cNvGrpSpPr/>
        <p:nvPr/>
      </p:nvGrpSpPr>
      <p:grpSpPr>
        <a:xfrm>
          <a:off x="0" y="0"/>
          <a:ext cx="0" cy="0"/>
          <a:chOff x="0" y="0"/>
          <a:chExt cx="0" cy="0"/>
        </a:xfrm>
      </p:grpSpPr>
      <p:sp>
        <p:nvSpPr>
          <p:cNvPr id="1421" name="Google Shape;1421;p160"/>
          <p:cNvSpPr txBox="1">
            <a:spLocks noGrp="1"/>
          </p:cNvSpPr>
          <p:nvPr>
            <p:ph type="body" idx="1"/>
          </p:nvPr>
        </p:nvSpPr>
        <p:spPr>
          <a:xfrm>
            <a:off x="457200" y="762000"/>
            <a:ext cx="8229600" cy="6096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Flow: Examine Schedule Release</a:t>
            </a:r>
            <a:endParaRPr/>
          </a:p>
        </p:txBody>
      </p:sp>
      <p:sp>
        <p:nvSpPr>
          <p:cNvPr id="1422" name="Google Shape;1422;p160"/>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Release Management</a:t>
            </a:r>
            <a:endParaRPr/>
          </a:p>
        </p:txBody>
      </p:sp>
      <p:pic>
        <p:nvPicPr>
          <p:cNvPr id="1423" name="Google Shape;1423;p160"/>
          <p:cNvPicPr preferRelativeResize="0"/>
          <p:nvPr/>
        </p:nvPicPr>
        <p:blipFill rotWithShape="1">
          <a:blip r:embed="rId3">
            <a:alphaModFix/>
          </a:blip>
          <a:srcRect/>
          <a:stretch/>
        </p:blipFill>
        <p:spPr>
          <a:xfrm>
            <a:off x="762000" y="1576387"/>
            <a:ext cx="7472362" cy="4184650"/>
          </a:xfrm>
          <a:prstGeom prst="rect">
            <a:avLst/>
          </a:prstGeom>
          <a:noFill/>
          <a:ln w="9525" cap="flat" cmpd="sng">
            <a:solidFill>
              <a:srgbClr val="0070C0"/>
            </a:solidFill>
            <a:prstDash val="solid"/>
            <a:miter lim="800000"/>
            <a:headEnd type="none" w="sm" len="sm"/>
            <a:tailEnd type="none" w="sm" len="sm"/>
          </a:ln>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1428"/>
        <p:cNvGrpSpPr/>
        <p:nvPr/>
      </p:nvGrpSpPr>
      <p:grpSpPr>
        <a:xfrm>
          <a:off x="0" y="0"/>
          <a:ext cx="0" cy="0"/>
          <a:chOff x="0" y="0"/>
          <a:chExt cx="0" cy="0"/>
        </a:xfrm>
      </p:grpSpPr>
      <p:sp>
        <p:nvSpPr>
          <p:cNvPr id="1429" name="Google Shape;1429;p161"/>
          <p:cNvSpPr txBox="1">
            <a:spLocks noGrp="1"/>
          </p:cNvSpPr>
          <p:nvPr>
            <p:ph type="body" idx="1"/>
          </p:nvPr>
        </p:nvSpPr>
        <p:spPr>
          <a:xfrm>
            <a:off x="457200" y="762000"/>
            <a:ext cx="8229600" cy="6096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Flow: Examine Schedule Release</a:t>
            </a:r>
            <a:endParaRPr/>
          </a:p>
        </p:txBody>
      </p:sp>
      <p:sp>
        <p:nvSpPr>
          <p:cNvPr id="1430" name="Google Shape;1430;p161"/>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Release Management</a:t>
            </a:r>
            <a:endParaRPr/>
          </a:p>
        </p:txBody>
      </p:sp>
      <p:pic>
        <p:nvPicPr>
          <p:cNvPr id="1431" name="Google Shape;1431;p161" descr="SupSchedRel.PNG"/>
          <p:cNvPicPr preferRelativeResize="0"/>
          <p:nvPr/>
        </p:nvPicPr>
        <p:blipFill rotWithShape="1">
          <a:blip r:embed="rId3">
            <a:alphaModFix/>
          </a:blip>
          <a:srcRect/>
          <a:stretch/>
        </p:blipFill>
        <p:spPr>
          <a:xfrm>
            <a:off x="533400" y="1371600"/>
            <a:ext cx="7162800" cy="1193800"/>
          </a:xfrm>
          <a:prstGeom prst="rect">
            <a:avLst/>
          </a:prstGeom>
          <a:noFill/>
          <a:ln w="9525" cap="flat" cmpd="sng">
            <a:solidFill>
              <a:srgbClr val="0070C0"/>
            </a:solidFill>
            <a:prstDash val="solid"/>
            <a:miter lim="800000"/>
            <a:headEnd type="none" w="sm" len="sm"/>
            <a:tailEnd type="none" w="sm" len="sm"/>
          </a:ln>
        </p:spPr>
      </p:pic>
      <p:pic>
        <p:nvPicPr>
          <p:cNvPr id="1432" name="Google Shape;1432;p161" descr="SupSchedRel2.PNG"/>
          <p:cNvPicPr preferRelativeResize="0"/>
          <p:nvPr/>
        </p:nvPicPr>
        <p:blipFill rotWithShape="1">
          <a:blip r:embed="rId4">
            <a:alphaModFix/>
          </a:blip>
          <a:srcRect/>
          <a:stretch/>
        </p:blipFill>
        <p:spPr>
          <a:xfrm>
            <a:off x="1524000" y="2667000"/>
            <a:ext cx="7315200" cy="3451225"/>
          </a:xfrm>
          <a:prstGeom prst="rect">
            <a:avLst/>
          </a:prstGeom>
          <a:noFill/>
          <a:ln w="9525" cap="flat" cmpd="sng">
            <a:solidFill>
              <a:srgbClr val="0070C0"/>
            </a:solidFill>
            <a:prstDash val="solid"/>
            <a:miter lim="800000"/>
            <a:headEnd type="none" w="sm" len="sm"/>
            <a:tailEnd type="none" w="sm" len="sm"/>
          </a:ln>
        </p:spPr>
      </p:pic>
      <p:sp>
        <p:nvSpPr>
          <p:cNvPr id="1433" name="Google Shape;1433;p161"/>
          <p:cNvSpPr/>
          <p:nvPr/>
        </p:nvSpPr>
        <p:spPr>
          <a:xfrm rot="-5400000">
            <a:off x="3695700" y="1943100"/>
            <a:ext cx="381000" cy="304800"/>
          </a:xfrm>
          <a:prstGeom prst="rightArrow">
            <a:avLst>
              <a:gd name="adj1" fmla="val 12960"/>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cxnSp>
        <p:nvCxnSpPr>
          <p:cNvPr id="1434" name="Google Shape;1434;p161"/>
          <p:cNvCxnSpPr/>
          <p:nvPr/>
        </p:nvCxnSpPr>
        <p:spPr>
          <a:xfrm rot="5400000">
            <a:off x="3695700" y="2476500"/>
            <a:ext cx="381000" cy="3175"/>
          </a:xfrm>
          <a:prstGeom prst="straightConnector1">
            <a:avLst/>
          </a:prstGeom>
          <a:noFill/>
          <a:ln w="28575" cap="flat" cmpd="sng">
            <a:solidFill>
              <a:srgbClr val="0070C0"/>
            </a:solidFill>
            <a:prstDash val="solid"/>
            <a:miter lim="800000"/>
            <a:headEnd type="none" w="sm" len="sm"/>
            <a:tailEnd type="stealth" w="med" len="med"/>
          </a:ln>
        </p:spPr>
      </p:cxnSp>
      <p:sp>
        <p:nvSpPr>
          <p:cNvPr id="1435" name="Google Shape;1435;p161"/>
          <p:cNvSpPr txBox="1"/>
          <p:nvPr/>
        </p:nvSpPr>
        <p:spPr>
          <a:xfrm>
            <a:off x="1524000" y="2667000"/>
            <a:ext cx="2971800" cy="381000"/>
          </a:xfrm>
          <a:prstGeom prst="rect">
            <a:avLst/>
          </a:prstGeom>
          <a:noFill/>
          <a:ln w="28575"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13"/>
          <p:cNvSpPr txBox="1">
            <a:spLocks noGrp="1"/>
          </p:cNvSpPr>
          <p:nvPr>
            <p:ph type="body" idx="1"/>
          </p:nvPr>
        </p:nvSpPr>
        <p:spPr>
          <a:xfrm>
            <a:off x="457200" y="892175"/>
            <a:ext cx="8229600" cy="7080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Configuration: Controls</a:t>
            </a:r>
            <a:endParaRPr/>
          </a:p>
          <a:p>
            <a:pPr marL="342900" marR="0" lvl="0" indent="-165100" algn="l" rtl="0">
              <a:lnSpc>
                <a:spcPct val="100000"/>
              </a:lnSpc>
              <a:spcBef>
                <a:spcPts val="560"/>
              </a:spcBef>
              <a:spcAft>
                <a:spcPts val="0"/>
              </a:spcAft>
              <a:buClr>
                <a:srgbClr val="F79646"/>
              </a:buClr>
              <a:buSzPts val="2800"/>
              <a:buFont typeface="Arial"/>
              <a:buNone/>
            </a:pPr>
            <a:endParaRPr sz="2800" b="1" i="0" u="none">
              <a:solidFill>
                <a:srgbClr val="4F4F4F"/>
              </a:solidFill>
              <a:latin typeface="Century Gothic"/>
              <a:ea typeface="Century Gothic"/>
              <a:cs typeface="Century Gothic"/>
              <a:sym typeface="Century Gothic"/>
            </a:endParaRPr>
          </a:p>
        </p:txBody>
      </p:sp>
      <p:sp>
        <p:nvSpPr>
          <p:cNvPr id="145" name="Google Shape;145;p13"/>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Suppliers</a:t>
            </a:r>
            <a:endParaRPr/>
          </a:p>
        </p:txBody>
      </p:sp>
      <p:sp>
        <p:nvSpPr>
          <p:cNvPr id="146" name="Google Shape;146;p13"/>
          <p:cNvSpPr txBox="1"/>
          <p:nvPr/>
        </p:nvSpPr>
        <p:spPr>
          <a:xfrm>
            <a:off x="5410200" y="3505200"/>
            <a:ext cx="1524000" cy="228600"/>
          </a:xfrm>
          <a:prstGeom prst="rect">
            <a:avLst/>
          </a:prstGeom>
          <a:noFill/>
          <a:ln w="25400" cap="flat" cmpd="sng">
            <a:solidFill>
              <a:srgbClr val="F7964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147" name="Google Shape;147;p13"/>
          <p:cNvPicPr preferRelativeResize="0"/>
          <p:nvPr/>
        </p:nvPicPr>
        <p:blipFill rotWithShape="1">
          <a:blip r:embed="rId3">
            <a:alphaModFix/>
          </a:blip>
          <a:srcRect/>
          <a:stretch/>
        </p:blipFill>
        <p:spPr>
          <a:xfrm>
            <a:off x="533400" y="1752600"/>
            <a:ext cx="8166100" cy="2255837"/>
          </a:xfrm>
          <a:prstGeom prst="rect">
            <a:avLst/>
          </a:prstGeom>
          <a:noFill/>
          <a:ln w="9525" cap="flat" cmpd="sng">
            <a:solidFill>
              <a:srgbClr val="0070C0"/>
            </a:solidFill>
            <a:prstDash val="solid"/>
            <a:miter lim="800000"/>
            <a:headEnd type="none" w="sm" len="sm"/>
            <a:tailEnd type="none" w="sm" len="sm"/>
          </a:ln>
        </p:spPr>
      </p:pic>
      <p:sp>
        <p:nvSpPr>
          <p:cNvPr id="148" name="Google Shape;148;p13"/>
          <p:cNvSpPr txBox="1"/>
          <p:nvPr/>
        </p:nvSpPr>
        <p:spPr>
          <a:xfrm>
            <a:off x="5638800" y="3429000"/>
            <a:ext cx="1524000" cy="304800"/>
          </a:xfrm>
          <a:prstGeom prst="rect">
            <a:avLst/>
          </a:prstGeom>
          <a:noFill/>
          <a:ln w="28575"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1440"/>
        <p:cNvGrpSpPr/>
        <p:nvPr/>
      </p:nvGrpSpPr>
      <p:grpSpPr>
        <a:xfrm>
          <a:off x="0" y="0"/>
          <a:ext cx="0" cy="0"/>
          <a:chOff x="0" y="0"/>
          <a:chExt cx="0" cy="0"/>
        </a:xfrm>
      </p:grpSpPr>
      <p:sp>
        <p:nvSpPr>
          <p:cNvPr id="1441" name="Google Shape;1441;p162"/>
          <p:cNvSpPr txBox="1">
            <a:spLocks noGrp="1"/>
          </p:cNvSpPr>
          <p:nvPr>
            <p:ph type="body" idx="1"/>
          </p:nvPr>
        </p:nvSpPr>
        <p:spPr>
          <a:xfrm>
            <a:off x="457200" y="762000"/>
            <a:ext cx="8229600" cy="631825"/>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Flow: Examine Schedule Release</a:t>
            </a:r>
            <a:endParaRPr/>
          </a:p>
          <a:p>
            <a:pPr marL="342900" marR="0" lvl="0" indent="-165100" algn="l" rtl="0">
              <a:lnSpc>
                <a:spcPct val="100000"/>
              </a:lnSpc>
              <a:spcBef>
                <a:spcPts val="560"/>
              </a:spcBef>
              <a:spcAft>
                <a:spcPts val="0"/>
              </a:spcAft>
              <a:buClr>
                <a:srgbClr val="F79646"/>
              </a:buClr>
              <a:buSzPts val="2800"/>
              <a:buFont typeface="Arial"/>
              <a:buNone/>
            </a:pPr>
            <a:endParaRPr sz="2800" b="1" i="0" u="none">
              <a:solidFill>
                <a:srgbClr val="4F4F4F"/>
              </a:solidFill>
              <a:latin typeface="Century Gothic"/>
              <a:ea typeface="Century Gothic"/>
              <a:cs typeface="Century Gothic"/>
              <a:sym typeface="Century Gothic"/>
            </a:endParaRPr>
          </a:p>
        </p:txBody>
      </p:sp>
      <p:sp>
        <p:nvSpPr>
          <p:cNvPr id="1442" name="Google Shape;1442;p162"/>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Release Management</a:t>
            </a:r>
            <a:endParaRPr/>
          </a:p>
        </p:txBody>
      </p:sp>
      <p:pic>
        <p:nvPicPr>
          <p:cNvPr id="1443" name="Google Shape;1443;p162" descr="VarThreshold1.PNG"/>
          <p:cNvPicPr preferRelativeResize="0"/>
          <p:nvPr/>
        </p:nvPicPr>
        <p:blipFill rotWithShape="1">
          <a:blip r:embed="rId3">
            <a:alphaModFix/>
          </a:blip>
          <a:srcRect/>
          <a:stretch/>
        </p:blipFill>
        <p:spPr>
          <a:xfrm>
            <a:off x="533400" y="1447800"/>
            <a:ext cx="7696200" cy="1150937"/>
          </a:xfrm>
          <a:prstGeom prst="rect">
            <a:avLst/>
          </a:prstGeom>
          <a:noFill/>
          <a:ln w="9525" cap="flat" cmpd="sng">
            <a:solidFill>
              <a:srgbClr val="0070C0"/>
            </a:solidFill>
            <a:prstDash val="solid"/>
            <a:miter lim="800000"/>
            <a:headEnd type="none" w="sm" len="sm"/>
            <a:tailEnd type="none" w="sm" len="sm"/>
          </a:ln>
        </p:spPr>
      </p:pic>
      <p:pic>
        <p:nvPicPr>
          <p:cNvPr id="1444" name="Google Shape;1444;p162" descr="VarThreshold2.PNG"/>
          <p:cNvPicPr preferRelativeResize="0"/>
          <p:nvPr/>
        </p:nvPicPr>
        <p:blipFill rotWithShape="1">
          <a:blip r:embed="rId4">
            <a:alphaModFix/>
          </a:blip>
          <a:srcRect/>
          <a:stretch/>
        </p:blipFill>
        <p:spPr>
          <a:xfrm>
            <a:off x="533400" y="2819400"/>
            <a:ext cx="7848600" cy="1004887"/>
          </a:xfrm>
          <a:prstGeom prst="rect">
            <a:avLst/>
          </a:prstGeom>
          <a:noFill/>
          <a:ln w="9525" cap="flat" cmpd="sng">
            <a:solidFill>
              <a:srgbClr val="0070C0"/>
            </a:solidFill>
            <a:prstDash val="solid"/>
            <a:miter lim="800000"/>
            <a:headEnd type="none" w="sm" len="sm"/>
            <a:tailEnd type="none" w="sm" len="sm"/>
          </a:ln>
        </p:spPr>
      </p:pic>
      <p:sp>
        <p:nvSpPr>
          <p:cNvPr id="1445" name="Google Shape;1445;p162"/>
          <p:cNvSpPr/>
          <p:nvPr/>
        </p:nvSpPr>
        <p:spPr>
          <a:xfrm rot="5400000">
            <a:off x="7848600" y="1981200"/>
            <a:ext cx="533400" cy="381000"/>
          </a:xfrm>
          <a:prstGeom prst="downArrow">
            <a:avLst>
              <a:gd name="adj1" fmla="val 10800"/>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446" name="Google Shape;1446;p162"/>
          <p:cNvSpPr txBox="1"/>
          <p:nvPr/>
        </p:nvSpPr>
        <p:spPr>
          <a:xfrm>
            <a:off x="4648200" y="3352800"/>
            <a:ext cx="3859212" cy="290512"/>
          </a:xfrm>
          <a:prstGeom prst="rect">
            <a:avLst/>
          </a:prstGeom>
          <a:noFill/>
          <a:ln w="28575"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1447" name="Google Shape;1447;p162"/>
          <p:cNvPicPr preferRelativeResize="0"/>
          <p:nvPr/>
        </p:nvPicPr>
        <p:blipFill rotWithShape="1">
          <a:blip r:embed="rId5">
            <a:alphaModFix/>
          </a:blip>
          <a:srcRect/>
          <a:stretch/>
        </p:blipFill>
        <p:spPr>
          <a:xfrm>
            <a:off x="533400" y="3962400"/>
            <a:ext cx="5181600" cy="2043112"/>
          </a:xfrm>
          <a:prstGeom prst="rect">
            <a:avLst/>
          </a:prstGeom>
          <a:noFill/>
          <a:ln w="9525" cap="flat" cmpd="sng">
            <a:solidFill>
              <a:srgbClr val="0070C0"/>
            </a:solidFill>
            <a:prstDash val="solid"/>
            <a:miter lim="800000"/>
            <a:headEnd type="none" w="sm" len="sm"/>
            <a:tailEnd type="none" w="sm" len="sm"/>
          </a:ln>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1452"/>
        <p:cNvGrpSpPr/>
        <p:nvPr/>
      </p:nvGrpSpPr>
      <p:grpSpPr>
        <a:xfrm>
          <a:off x="0" y="0"/>
          <a:ext cx="0" cy="0"/>
          <a:chOff x="0" y="0"/>
          <a:chExt cx="0" cy="0"/>
        </a:xfrm>
      </p:grpSpPr>
      <p:sp>
        <p:nvSpPr>
          <p:cNvPr id="1453" name="Google Shape;1453;p163"/>
          <p:cNvSpPr txBox="1">
            <a:spLocks noGrp="1"/>
          </p:cNvSpPr>
          <p:nvPr>
            <p:ph type="body" idx="1"/>
          </p:nvPr>
        </p:nvSpPr>
        <p:spPr>
          <a:xfrm>
            <a:off x="457200" y="914400"/>
            <a:ext cx="8229600" cy="914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Flow: Examine Schedule Release</a:t>
            </a:r>
            <a:br>
              <a:rPr lang="en-US" sz="2800" b="1" i="0" u="none">
                <a:solidFill>
                  <a:srgbClr val="4F4F4F"/>
                </a:solidFill>
                <a:latin typeface="Century Gothic"/>
                <a:ea typeface="Century Gothic"/>
                <a:cs typeface="Century Gothic"/>
                <a:sym typeface="Century Gothic"/>
              </a:rPr>
            </a:br>
            <a:r>
              <a:rPr lang="en-US" sz="2400" b="1" i="0" u="none">
                <a:solidFill>
                  <a:srgbClr val="4F4F4F"/>
                </a:solidFill>
                <a:latin typeface="Century Gothic"/>
                <a:ea typeface="Century Gothic"/>
                <a:cs typeface="Century Gothic"/>
                <a:sym typeface="Century Gothic"/>
              </a:rPr>
              <a:t>Digging on Variances </a:t>
            </a:r>
            <a:r>
              <a:rPr lang="en-US" sz="2800" b="1" i="0" u="none">
                <a:solidFill>
                  <a:srgbClr val="4F4F4F"/>
                </a:solidFill>
                <a:latin typeface="Century Gothic"/>
                <a:ea typeface="Century Gothic"/>
                <a:cs typeface="Century Gothic"/>
                <a:sym typeface="Century Gothic"/>
              </a:rPr>
              <a:t/>
            </a:r>
            <a:br>
              <a:rPr lang="en-US" sz="2800" b="1" i="0" u="none">
                <a:solidFill>
                  <a:srgbClr val="4F4F4F"/>
                </a:solidFill>
                <a:latin typeface="Century Gothic"/>
                <a:ea typeface="Century Gothic"/>
                <a:cs typeface="Century Gothic"/>
                <a:sym typeface="Century Gothic"/>
              </a:rPr>
            </a:br>
            <a:endParaRPr/>
          </a:p>
        </p:txBody>
      </p:sp>
      <p:sp>
        <p:nvSpPr>
          <p:cNvPr id="1454" name="Google Shape;1454;p163"/>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000"/>
              <a:buFont typeface="Century Gothic"/>
              <a:buNone/>
            </a:pPr>
            <a:r>
              <a:rPr lang="en-US" sz="3000" b="1" i="0" u="none">
                <a:solidFill>
                  <a:srgbClr val="4F4F4F"/>
                </a:solidFill>
                <a:latin typeface="Century Gothic"/>
                <a:ea typeface="Century Gothic"/>
                <a:cs typeface="Century Gothic"/>
                <a:sym typeface="Century Gothic"/>
              </a:rPr>
              <a:t>Release Management</a:t>
            </a:r>
            <a:endParaRPr/>
          </a:p>
        </p:txBody>
      </p:sp>
      <p:sp>
        <p:nvSpPr>
          <p:cNvPr id="1455" name="Google Shape;1455;p163"/>
          <p:cNvSpPr txBox="1"/>
          <p:nvPr/>
        </p:nvSpPr>
        <p:spPr>
          <a:xfrm>
            <a:off x="838200" y="2057400"/>
            <a:ext cx="1600200" cy="8382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456" name="Google Shape;1456;p163"/>
          <p:cNvSpPr/>
          <p:nvPr/>
        </p:nvSpPr>
        <p:spPr>
          <a:xfrm>
            <a:off x="2819400" y="2362200"/>
            <a:ext cx="609600" cy="381000"/>
          </a:xfrm>
          <a:prstGeom prst="rightArrow">
            <a:avLst>
              <a:gd name="adj1" fmla="val 14850"/>
              <a:gd name="adj2" fmla="val 50000"/>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1457" name="Google Shape;1457;p163" descr="compExtract.PNG"/>
          <p:cNvPicPr preferRelativeResize="0"/>
          <p:nvPr/>
        </p:nvPicPr>
        <p:blipFill rotWithShape="1">
          <a:blip r:embed="rId3">
            <a:alphaModFix/>
          </a:blip>
          <a:srcRect/>
          <a:stretch/>
        </p:blipFill>
        <p:spPr>
          <a:xfrm>
            <a:off x="1295400" y="1828800"/>
            <a:ext cx="5270500" cy="4298950"/>
          </a:xfrm>
          <a:prstGeom prst="rect">
            <a:avLst/>
          </a:prstGeom>
          <a:noFill/>
          <a:ln w="9525" cap="flat" cmpd="sng">
            <a:solidFill>
              <a:srgbClr val="0070C0"/>
            </a:solidFill>
            <a:prstDash val="solid"/>
            <a:miter lim="800000"/>
            <a:headEnd type="none" w="sm" len="sm"/>
            <a:tailEnd type="none" w="sm" len="sm"/>
          </a:ln>
        </p:spPr>
      </p:pic>
      <p:sp>
        <p:nvSpPr>
          <p:cNvPr id="1458" name="Google Shape;1458;p163"/>
          <p:cNvSpPr txBox="1"/>
          <p:nvPr/>
        </p:nvSpPr>
        <p:spPr>
          <a:xfrm>
            <a:off x="1524000" y="4114800"/>
            <a:ext cx="3505200" cy="381000"/>
          </a:xfrm>
          <a:prstGeom prst="rect">
            <a:avLst/>
          </a:prstGeom>
          <a:noFill/>
          <a:ln w="28575"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459" name="Google Shape;1459;p163"/>
          <p:cNvSpPr txBox="1"/>
          <p:nvPr/>
        </p:nvSpPr>
        <p:spPr>
          <a:xfrm>
            <a:off x="1524000" y="2971800"/>
            <a:ext cx="3505200" cy="228600"/>
          </a:xfrm>
          <a:prstGeom prst="rect">
            <a:avLst/>
          </a:prstGeom>
          <a:noFill/>
          <a:ln w="28575"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460" name="Google Shape;1460;p163"/>
          <p:cNvSpPr txBox="1"/>
          <p:nvPr/>
        </p:nvSpPr>
        <p:spPr>
          <a:xfrm>
            <a:off x="1524000" y="3429000"/>
            <a:ext cx="3505200" cy="457200"/>
          </a:xfrm>
          <a:prstGeom prst="rect">
            <a:avLst/>
          </a:prstGeom>
          <a:noFill/>
          <a:ln w="28575"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1465"/>
        <p:cNvGrpSpPr/>
        <p:nvPr/>
      </p:nvGrpSpPr>
      <p:grpSpPr>
        <a:xfrm>
          <a:off x="0" y="0"/>
          <a:ext cx="0" cy="0"/>
          <a:chOff x="0" y="0"/>
          <a:chExt cx="0" cy="0"/>
        </a:xfrm>
      </p:grpSpPr>
      <p:sp>
        <p:nvSpPr>
          <p:cNvPr id="1466" name="Google Shape;1466;p164"/>
          <p:cNvSpPr txBox="1">
            <a:spLocks noGrp="1"/>
          </p:cNvSpPr>
          <p:nvPr>
            <p:ph type="body" idx="1"/>
          </p:nvPr>
        </p:nvSpPr>
        <p:spPr>
          <a:xfrm>
            <a:off x="457200" y="914400"/>
            <a:ext cx="8229600" cy="914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Flow: Examine Data</a:t>
            </a:r>
            <a:br>
              <a:rPr lang="en-US" sz="2800" b="1" i="0" u="none">
                <a:solidFill>
                  <a:srgbClr val="4F4F4F"/>
                </a:solidFill>
                <a:latin typeface="Century Gothic"/>
                <a:ea typeface="Century Gothic"/>
                <a:cs typeface="Century Gothic"/>
                <a:sym typeface="Century Gothic"/>
              </a:rPr>
            </a:br>
            <a:r>
              <a:rPr lang="en-US" sz="2400" b="1" i="0" u="none">
                <a:solidFill>
                  <a:srgbClr val="4F4F4F"/>
                </a:solidFill>
                <a:latin typeface="Century Gothic"/>
                <a:ea typeface="Century Gothic"/>
                <a:cs typeface="Century Gothic"/>
                <a:sym typeface="Century Gothic"/>
              </a:rPr>
              <a:t>View Variances  (cont’d)</a:t>
            </a:r>
            <a:r>
              <a:rPr lang="en-US" sz="2800" b="1" i="0" u="none">
                <a:solidFill>
                  <a:srgbClr val="4F4F4F"/>
                </a:solidFill>
                <a:latin typeface="Century Gothic"/>
                <a:ea typeface="Century Gothic"/>
                <a:cs typeface="Century Gothic"/>
                <a:sym typeface="Century Gothic"/>
              </a:rPr>
              <a:t/>
            </a:r>
            <a:br>
              <a:rPr lang="en-US" sz="2800" b="1" i="0" u="none">
                <a:solidFill>
                  <a:srgbClr val="4F4F4F"/>
                </a:solidFill>
                <a:latin typeface="Century Gothic"/>
                <a:ea typeface="Century Gothic"/>
                <a:cs typeface="Century Gothic"/>
                <a:sym typeface="Century Gothic"/>
              </a:rPr>
            </a:br>
            <a:endParaRPr/>
          </a:p>
        </p:txBody>
      </p:sp>
      <p:sp>
        <p:nvSpPr>
          <p:cNvPr id="1467" name="Google Shape;1467;p164"/>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000"/>
              <a:buFont typeface="Century Gothic"/>
              <a:buNone/>
            </a:pPr>
            <a:r>
              <a:rPr lang="en-US" sz="3000" b="1" i="0" u="none">
                <a:solidFill>
                  <a:srgbClr val="4F4F4F"/>
                </a:solidFill>
                <a:latin typeface="Century Gothic"/>
                <a:ea typeface="Century Gothic"/>
                <a:cs typeface="Century Gothic"/>
                <a:sym typeface="Century Gothic"/>
              </a:rPr>
              <a:t>Release Management</a:t>
            </a:r>
            <a:endParaRPr/>
          </a:p>
        </p:txBody>
      </p:sp>
      <p:sp>
        <p:nvSpPr>
          <p:cNvPr id="1468" name="Google Shape;1468;p164"/>
          <p:cNvSpPr txBox="1"/>
          <p:nvPr/>
        </p:nvSpPr>
        <p:spPr>
          <a:xfrm>
            <a:off x="838200" y="2057400"/>
            <a:ext cx="1600200" cy="8382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469" name="Google Shape;1469;p164"/>
          <p:cNvSpPr/>
          <p:nvPr/>
        </p:nvSpPr>
        <p:spPr>
          <a:xfrm>
            <a:off x="2819400" y="2362200"/>
            <a:ext cx="609600" cy="381000"/>
          </a:xfrm>
          <a:prstGeom prst="rightArrow">
            <a:avLst>
              <a:gd name="adj1" fmla="val 14850"/>
              <a:gd name="adj2" fmla="val 50000"/>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1470" name="Google Shape;1470;p164"/>
          <p:cNvGrpSpPr/>
          <p:nvPr/>
        </p:nvGrpSpPr>
        <p:grpSpPr>
          <a:xfrm>
            <a:off x="1143000" y="1828800"/>
            <a:ext cx="6486525" cy="4229100"/>
            <a:chOff x="1447800" y="1828800"/>
            <a:chExt cx="5876191" cy="4228572"/>
          </a:xfrm>
        </p:grpSpPr>
        <p:pic>
          <p:nvPicPr>
            <p:cNvPr id="1471" name="Google Shape;1471;p164" descr="colors.PNG"/>
            <p:cNvPicPr preferRelativeResize="0"/>
            <p:nvPr/>
          </p:nvPicPr>
          <p:blipFill rotWithShape="1">
            <a:blip r:embed="rId3">
              <a:alphaModFix/>
            </a:blip>
            <a:srcRect/>
            <a:stretch/>
          </p:blipFill>
          <p:spPr>
            <a:xfrm>
              <a:off x="1447800" y="1828800"/>
              <a:ext cx="5876191" cy="4228572"/>
            </a:xfrm>
            <a:prstGeom prst="rect">
              <a:avLst/>
            </a:prstGeom>
            <a:noFill/>
            <a:ln>
              <a:noFill/>
            </a:ln>
          </p:spPr>
        </p:pic>
        <p:sp>
          <p:nvSpPr>
            <p:cNvPr id="1472" name="Google Shape;1472;p164"/>
            <p:cNvSpPr txBox="1"/>
            <p:nvPr/>
          </p:nvSpPr>
          <p:spPr>
            <a:xfrm>
              <a:off x="1524021" y="2209752"/>
              <a:ext cx="838428" cy="380952"/>
            </a:xfrm>
            <a:prstGeom prst="rect">
              <a:avLst/>
            </a:prstGeom>
            <a:solidFill>
              <a:srgbClr val="FEBEF5">
                <a:alpha val="30196"/>
              </a:srgbClr>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473" name="Google Shape;1473;p164"/>
            <p:cNvSpPr txBox="1"/>
            <p:nvPr/>
          </p:nvSpPr>
          <p:spPr>
            <a:xfrm>
              <a:off x="1524021" y="3733562"/>
              <a:ext cx="838428" cy="380952"/>
            </a:xfrm>
            <a:prstGeom prst="rect">
              <a:avLst/>
            </a:prstGeom>
            <a:solidFill>
              <a:srgbClr val="FFFF00">
                <a:alpha val="30196"/>
              </a:srgbClr>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474" name="Google Shape;1474;p164"/>
            <p:cNvSpPr txBox="1"/>
            <p:nvPr/>
          </p:nvSpPr>
          <p:spPr>
            <a:xfrm>
              <a:off x="1524021" y="5181181"/>
              <a:ext cx="838428" cy="380952"/>
            </a:xfrm>
            <a:prstGeom prst="rect">
              <a:avLst/>
            </a:prstGeom>
            <a:solidFill>
              <a:srgbClr val="C00000">
                <a:alpha val="30196"/>
              </a:srgbClr>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1479"/>
        <p:cNvGrpSpPr/>
        <p:nvPr/>
      </p:nvGrpSpPr>
      <p:grpSpPr>
        <a:xfrm>
          <a:off x="0" y="0"/>
          <a:ext cx="0" cy="0"/>
          <a:chOff x="0" y="0"/>
          <a:chExt cx="0" cy="0"/>
        </a:xfrm>
      </p:grpSpPr>
      <p:sp>
        <p:nvSpPr>
          <p:cNvPr id="1480" name="Google Shape;1480;p165"/>
          <p:cNvSpPr txBox="1">
            <a:spLocks noGrp="1"/>
          </p:cNvSpPr>
          <p:nvPr>
            <p:ph type="body" idx="1"/>
          </p:nvPr>
        </p:nvSpPr>
        <p:spPr>
          <a:xfrm>
            <a:off x="457200" y="914400"/>
            <a:ext cx="8229600" cy="914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Flow: Examine Data</a:t>
            </a:r>
            <a:br>
              <a:rPr lang="en-US" sz="2800" b="1" i="0" u="none">
                <a:solidFill>
                  <a:srgbClr val="4F4F4F"/>
                </a:solidFill>
                <a:latin typeface="Century Gothic"/>
                <a:ea typeface="Century Gothic"/>
                <a:cs typeface="Century Gothic"/>
                <a:sym typeface="Century Gothic"/>
              </a:rPr>
            </a:br>
            <a:r>
              <a:rPr lang="en-US" sz="2400" b="1" i="0" u="none">
                <a:solidFill>
                  <a:srgbClr val="4F4F4F"/>
                </a:solidFill>
                <a:latin typeface="Century Gothic"/>
                <a:ea typeface="Century Gothic"/>
                <a:cs typeface="Century Gothic"/>
                <a:sym typeface="Century Gothic"/>
              </a:rPr>
              <a:t>Run Reports</a:t>
            </a:r>
            <a:r>
              <a:rPr lang="en-US" sz="2800" b="1" i="0" u="none">
                <a:solidFill>
                  <a:srgbClr val="4F4F4F"/>
                </a:solidFill>
                <a:latin typeface="Century Gothic"/>
                <a:ea typeface="Century Gothic"/>
                <a:cs typeface="Century Gothic"/>
                <a:sym typeface="Century Gothic"/>
              </a:rPr>
              <a:t/>
            </a:r>
            <a:br>
              <a:rPr lang="en-US" sz="2800" b="1" i="0" u="none">
                <a:solidFill>
                  <a:srgbClr val="4F4F4F"/>
                </a:solidFill>
                <a:latin typeface="Century Gothic"/>
                <a:ea typeface="Century Gothic"/>
                <a:cs typeface="Century Gothic"/>
                <a:sym typeface="Century Gothic"/>
              </a:rPr>
            </a:br>
            <a:endParaRPr/>
          </a:p>
        </p:txBody>
      </p:sp>
      <p:sp>
        <p:nvSpPr>
          <p:cNvPr id="1481" name="Google Shape;1481;p165"/>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Release Management</a:t>
            </a:r>
            <a:endParaRPr/>
          </a:p>
        </p:txBody>
      </p:sp>
      <p:sp>
        <p:nvSpPr>
          <p:cNvPr id="1482" name="Google Shape;1482;p165"/>
          <p:cNvSpPr txBox="1"/>
          <p:nvPr/>
        </p:nvSpPr>
        <p:spPr>
          <a:xfrm>
            <a:off x="838200" y="2057400"/>
            <a:ext cx="1600200" cy="8382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483" name="Google Shape;1483;p165"/>
          <p:cNvSpPr/>
          <p:nvPr/>
        </p:nvSpPr>
        <p:spPr>
          <a:xfrm>
            <a:off x="2819400" y="2362200"/>
            <a:ext cx="609600" cy="381000"/>
          </a:xfrm>
          <a:prstGeom prst="rightArrow">
            <a:avLst>
              <a:gd name="adj1" fmla="val 14850"/>
              <a:gd name="adj2" fmla="val 50000"/>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1484" name="Google Shape;1484;p165" descr="compExtract.PNG"/>
          <p:cNvPicPr preferRelativeResize="0"/>
          <p:nvPr/>
        </p:nvPicPr>
        <p:blipFill rotWithShape="1">
          <a:blip r:embed="rId3">
            <a:alphaModFix/>
          </a:blip>
          <a:srcRect/>
          <a:stretch/>
        </p:blipFill>
        <p:spPr>
          <a:xfrm>
            <a:off x="1295400" y="1828800"/>
            <a:ext cx="5270500" cy="4298950"/>
          </a:xfrm>
          <a:prstGeom prst="rect">
            <a:avLst/>
          </a:prstGeom>
          <a:noFill/>
          <a:ln w="9525" cap="flat" cmpd="sng">
            <a:solidFill>
              <a:srgbClr val="0070C0"/>
            </a:solidFill>
            <a:prstDash val="solid"/>
            <a:miter lim="800000"/>
            <a:headEnd type="none" w="sm" len="sm"/>
            <a:tailEnd type="none" w="sm" len="sm"/>
          </a:ln>
        </p:spPr>
      </p:pic>
      <p:sp>
        <p:nvSpPr>
          <p:cNvPr id="1485" name="Google Shape;1485;p165"/>
          <p:cNvSpPr txBox="1"/>
          <p:nvPr/>
        </p:nvSpPr>
        <p:spPr>
          <a:xfrm>
            <a:off x="1524000" y="3886200"/>
            <a:ext cx="3505200" cy="228600"/>
          </a:xfrm>
          <a:prstGeom prst="rect">
            <a:avLst/>
          </a:prstGeom>
          <a:noFill/>
          <a:ln w="28575"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486" name="Google Shape;1486;p165"/>
          <p:cNvSpPr txBox="1"/>
          <p:nvPr/>
        </p:nvSpPr>
        <p:spPr>
          <a:xfrm>
            <a:off x="1524000" y="3200400"/>
            <a:ext cx="3505200" cy="228600"/>
          </a:xfrm>
          <a:prstGeom prst="rect">
            <a:avLst/>
          </a:prstGeom>
          <a:noFill/>
          <a:ln w="28575"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1491"/>
        <p:cNvGrpSpPr/>
        <p:nvPr/>
      </p:nvGrpSpPr>
      <p:grpSpPr>
        <a:xfrm>
          <a:off x="0" y="0"/>
          <a:ext cx="0" cy="0"/>
          <a:chOff x="0" y="0"/>
          <a:chExt cx="0" cy="0"/>
        </a:xfrm>
      </p:grpSpPr>
      <p:sp>
        <p:nvSpPr>
          <p:cNvPr id="1492" name="Google Shape;1492;p166"/>
          <p:cNvSpPr txBox="1">
            <a:spLocks noGrp="1"/>
          </p:cNvSpPr>
          <p:nvPr>
            <p:ph type="body" idx="1"/>
          </p:nvPr>
        </p:nvSpPr>
        <p:spPr>
          <a:xfrm>
            <a:off x="457200" y="914400"/>
            <a:ext cx="8229600" cy="5029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Expected Outcome</a:t>
            </a:r>
            <a:br>
              <a:rPr lang="en-US" sz="2800" b="1" i="0" u="none">
                <a:solidFill>
                  <a:srgbClr val="4F4F4F"/>
                </a:solidFill>
                <a:latin typeface="Century Gothic"/>
                <a:ea typeface="Century Gothic"/>
                <a:cs typeface="Century Gothic"/>
                <a:sym typeface="Century Gothic"/>
              </a:rPr>
            </a:br>
            <a:r>
              <a:rPr lang="en-US" sz="2400" b="1" i="0" u="none">
                <a:solidFill>
                  <a:srgbClr val="4F4F4F"/>
                </a:solidFill>
                <a:latin typeface="Century Gothic"/>
                <a:ea typeface="Century Gothic"/>
                <a:cs typeface="Century Gothic"/>
                <a:sym typeface="Century Gothic"/>
              </a:rPr>
              <a:t>You should have learned:</a:t>
            </a:r>
            <a:endParaRPr/>
          </a:p>
          <a:p>
            <a:pPr marL="0" marR="0" lvl="0" indent="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How to analyze key business decisions before setting up supplier schedules</a:t>
            </a:r>
            <a:endParaRPr/>
          </a:p>
          <a:p>
            <a:pPr marL="0" marR="0" lvl="0" indent="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How to set up and operate supplier schedules</a:t>
            </a:r>
            <a:endParaRPr/>
          </a:p>
          <a:p>
            <a:pPr marL="0" marR="0" lvl="0" indent="0" algn="l" rtl="0">
              <a:lnSpc>
                <a:spcPct val="100000"/>
              </a:lnSpc>
              <a:spcBef>
                <a:spcPts val="480"/>
              </a:spcBef>
              <a:spcAft>
                <a:spcPts val="0"/>
              </a:spcAft>
              <a:buClr>
                <a:srgbClr val="F79646"/>
              </a:buClr>
              <a:buSzPts val="2400"/>
              <a:buFont typeface="Arial"/>
              <a:buChar char="•"/>
            </a:pPr>
            <a:r>
              <a:rPr lang="en-US" sz="2400" b="0" i="0" u="none">
                <a:solidFill>
                  <a:schemeClr val="dk1"/>
                </a:solidFill>
                <a:latin typeface="Century Gothic"/>
                <a:ea typeface="Century Gothic"/>
                <a:cs typeface="Century Gothic"/>
                <a:sym typeface="Century Gothic"/>
              </a:rPr>
              <a:t>That schedules </a:t>
            </a:r>
            <a:r>
              <a:rPr lang="en-US" sz="2400" b="0" i="0" u="none">
                <a:solidFill>
                  <a:srgbClr val="4F4F4F"/>
                </a:solidFill>
                <a:latin typeface="Century Gothic"/>
                <a:ea typeface="Century Gothic"/>
                <a:cs typeface="Century Gothic"/>
                <a:sym typeface="Century Gothic"/>
              </a:rPr>
              <a:t>releases can be communicated to suppliers </a:t>
            </a:r>
            <a:endParaRPr/>
          </a:p>
          <a:p>
            <a:pPr marL="0" marR="0" lvl="0" indent="0" algn="l" rtl="0">
              <a:lnSpc>
                <a:spcPct val="100000"/>
              </a:lnSpc>
              <a:spcBef>
                <a:spcPts val="480"/>
              </a:spcBef>
              <a:spcAft>
                <a:spcPts val="0"/>
              </a:spcAft>
              <a:buClr>
                <a:srgbClr val="F79646"/>
              </a:buClr>
              <a:buSzPts val="2400"/>
              <a:buFont typeface="Arial"/>
              <a:buChar char="•"/>
            </a:pPr>
            <a:r>
              <a:rPr lang="en-US" sz="2400" b="0" i="0" u="none">
                <a:solidFill>
                  <a:schemeClr val="dk1"/>
                </a:solidFill>
                <a:latin typeface="Century Gothic"/>
                <a:ea typeface="Century Gothic"/>
                <a:cs typeface="Century Gothic"/>
                <a:sym typeface="Century Gothic"/>
              </a:rPr>
              <a:t>How to create a forecast that generates demand, then determine how much of the total demand the supplier will satisfy.</a:t>
            </a:r>
            <a:endParaRPr/>
          </a:p>
          <a:p>
            <a:pPr marL="0" marR="0" lvl="0" indent="0" algn="l" rtl="0">
              <a:lnSpc>
                <a:spcPct val="100000"/>
              </a:lnSpc>
              <a:spcBef>
                <a:spcPts val="480"/>
              </a:spcBef>
              <a:spcAft>
                <a:spcPts val="0"/>
              </a:spcAft>
              <a:buClr>
                <a:srgbClr val="F79646"/>
              </a:buClr>
              <a:buSzPts val="2400"/>
              <a:buFont typeface="Arial"/>
              <a:buChar char="•"/>
            </a:pPr>
            <a:r>
              <a:rPr lang="en-US" sz="2400" b="0" i="0" u="none">
                <a:solidFill>
                  <a:schemeClr val="dk1"/>
                </a:solidFill>
                <a:latin typeface="Century Gothic"/>
                <a:ea typeface="Century Gothic"/>
                <a:cs typeface="Century Gothic"/>
                <a:sym typeface="Century Gothic"/>
              </a:rPr>
              <a:t>Analyze and review supplier schedule data.</a:t>
            </a:r>
            <a:endParaRPr/>
          </a:p>
          <a:p>
            <a:pPr marL="342900" marR="0" lvl="0" indent="-190500" algn="l" rtl="0">
              <a:lnSpc>
                <a:spcPct val="100000"/>
              </a:lnSpc>
              <a:spcBef>
                <a:spcPts val="480"/>
              </a:spcBef>
              <a:spcAft>
                <a:spcPts val="0"/>
              </a:spcAft>
              <a:buClr>
                <a:srgbClr val="F79646"/>
              </a:buClr>
              <a:buSzPts val="2400"/>
              <a:buFont typeface="Arial"/>
              <a:buNone/>
            </a:pPr>
            <a:endParaRPr sz="2400" b="0" i="0" u="none">
              <a:solidFill>
                <a:schemeClr val="dk1"/>
              </a:solidFill>
              <a:latin typeface="Century Gothic"/>
              <a:ea typeface="Century Gothic"/>
              <a:cs typeface="Century Gothic"/>
              <a:sym typeface="Century Gothic"/>
            </a:endParaRPr>
          </a:p>
        </p:txBody>
      </p:sp>
      <p:sp>
        <p:nvSpPr>
          <p:cNvPr id="1493" name="Google Shape;1493;p166"/>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Release Management</a:t>
            </a:r>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1498"/>
        <p:cNvGrpSpPr/>
        <p:nvPr/>
      </p:nvGrpSpPr>
      <p:grpSpPr>
        <a:xfrm>
          <a:off x="0" y="0"/>
          <a:ext cx="0" cy="0"/>
          <a:chOff x="0" y="0"/>
          <a:chExt cx="0" cy="0"/>
        </a:xfrm>
      </p:grpSpPr>
      <p:sp>
        <p:nvSpPr>
          <p:cNvPr id="1499" name="Google Shape;1499;g17e1836ac06_0_106"/>
          <p:cNvSpPr txBox="1">
            <a:spLocks noGrp="1"/>
          </p:cNvSpPr>
          <p:nvPr>
            <p:ph type="body" idx="1"/>
          </p:nvPr>
        </p:nvSpPr>
        <p:spPr>
          <a:xfrm>
            <a:off x="457200" y="892175"/>
            <a:ext cx="8229600" cy="54246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Overview</a:t>
            </a:r>
            <a:endParaRPr/>
          </a:p>
          <a:p>
            <a:pPr marL="342900" marR="0" lvl="0" indent="-34290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The goal of this training exercise is to teach you the benefits of using consignment to manage inventory.</a:t>
            </a:r>
            <a:endParaRPr/>
          </a:p>
          <a:p>
            <a:pPr marL="342900" marR="0" lvl="0" indent="-342900" algn="l" rtl="0">
              <a:lnSpc>
                <a:spcPct val="100000"/>
              </a:lnSpc>
              <a:spcBef>
                <a:spcPts val="56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You will learn:</a:t>
            </a:r>
            <a:endParaRPr/>
          </a:p>
          <a:p>
            <a:pPr marL="342900" marR="0" lvl="0" indent="-342900" algn="l" rtl="0">
              <a:lnSpc>
                <a:spcPct val="100000"/>
              </a:lnSpc>
              <a:spcBef>
                <a:spcPts val="400"/>
              </a:spcBef>
              <a:spcAft>
                <a:spcPts val="0"/>
              </a:spcAft>
              <a:buClr>
                <a:srgbClr val="F79646"/>
              </a:buClr>
              <a:buSzPts val="2000"/>
              <a:buFont typeface="Arial"/>
              <a:buChar char="•"/>
            </a:pPr>
            <a:r>
              <a:rPr lang="en-US" sz="2000" b="0" i="0" u="none">
                <a:solidFill>
                  <a:schemeClr val="dk1"/>
                </a:solidFill>
                <a:latin typeface="Century Gothic"/>
                <a:ea typeface="Century Gothic"/>
                <a:cs typeface="Century Gothic"/>
                <a:sym typeface="Century Gothic"/>
              </a:rPr>
              <a:t>The difference in the use of inventory locations when the inventory is consigned</a:t>
            </a:r>
            <a:endParaRPr/>
          </a:p>
          <a:p>
            <a:pPr marL="342900" marR="0" lvl="0" indent="-342900" algn="l" rtl="0">
              <a:lnSpc>
                <a:spcPct val="100000"/>
              </a:lnSpc>
              <a:spcBef>
                <a:spcPts val="400"/>
              </a:spcBef>
              <a:spcAft>
                <a:spcPts val="0"/>
              </a:spcAft>
              <a:buClr>
                <a:srgbClr val="F79646"/>
              </a:buClr>
              <a:buSzPts val="2000"/>
              <a:buFont typeface="Arial"/>
              <a:buChar char="•"/>
            </a:pPr>
            <a:r>
              <a:rPr lang="en-US" sz="2000" b="0" i="0" u="none">
                <a:solidFill>
                  <a:schemeClr val="dk1"/>
                </a:solidFill>
                <a:latin typeface="Century Gothic"/>
                <a:ea typeface="Century Gothic"/>
                <a:cs typeface="Century Gothic"/>
                <a:sym typeface="Century Gothic"/>
              </a:rPr>
              <a:t>Which kind of account codes are required when the material is not quite your company’s yet physically and who has possession</a:t>
            </a:r>
            <a:endParaRPr/>
          </a:p>
          <a:p>
            <a:pPr marL="342900" marR="0" lvl="0" indent="-342900" algn="l" rtl="0">
              <a:lnSpc>
                <a:spcPct val="100000"/>
              </a:lnSpc>
              <a:spcBef>
                <a:spcPts val="400"/>
              </a:spcBef>
              <a:spcAft>
                <a:spcPts val="0"/>
              </a:spcAft>
              <a:buClr>
                <a:srgbClr val="F79646"/>
              </a:buClr>
              <a:buSzPts val="2000"/>
              <a:buFont typeface="Arial"/>
              <a:buChar char="•"/>
            </a:pPr>
            <a:r>
              <a:rPr lang="en-US" sz="2000" b="0" i="0" u="none">
                <a:solidFill>
                  <a:schemeClr val="dk1"/>
                </a:solidFill>
                <a:latin typeface="Century Gothic"/>
                <a:ea typeface="Century Gothic"/>
                <a:cs typeface="Century Gothic"/>
                <a:sym typeface="Century Gothic"/>
              </a:rPr>
              <a:t>The importance of the vouching process</a:t>
            </a:r>
            <a:endParaRPr/>
          </a:p>
          <a:p>
            <a:pPr marL="342900" marR="0" lvl="0" indent="-342900" algn="l" rtl="0">
              <a:lnSpc>
                <a:spcPct val="100000"/>
              </a:lnSpc>
              <a:spcBef>
                <a:spcPts val="400"/>
              </a:spcBef>
              <a:spcAft>
                <a:spcPts val="0"/>
              </a:spcAft>
              <a:buClr>
                <a:srgbClr val="F79646"/>
              </a:buClr>
              <a:buSzPts val="2000"/>
              <a:buFont typeface="Arial"/>
              <a:buChar char="•"/>
            </a:pPr>
            <a:r>
              <a:rPr lang="en-US" sz="2000" b="0" i="0" u="none">
                <a:solidFill>
                  <a:schemeClr val="dk1"/>
                </a:solidFill>
                <a:latin typeface="Century Gothic"/>
                <a:ea typeface="Century Gothic"/>
                <a:cs typeface="Century Gothic"/>
                <a:sym typeface="Century Gothic"/>
              </a:rPr>
              <a:t>Transaction history details that show the granular level of who did what with what transaction and the account codes and monetary values associated with it.</a:t>
            </a:r>
            <a:endParaRPr/>
          </a:p>
        </p:txBody>
      </p:sp>
      <p:sp>
        <p:nvSpPr>
          <p:cNvPr id="1500" name="Google Shape;1500;g17e1836ac06_0_106"/>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1505"/>
        <p:cNvGrpSpPr/>
        <p:nvPr/>
      </p:nvGrpSpPr>
      <p:grpSpPr>
        <a:xfrm>
          <a:off x="0" y="0"/>
          <a:ext cx="0" cy="0"/>
          <a:chOff x="0" y="0"/>
          <a:chExt cx="0" cy="0"/>
        </a:xfrm>
      </p:grpSpPr>
      <p:sp>
        <p:nvSpPr>
          <p:cNvPr id="1506" name="Google Shape;1506;g17e1836ac06_0_112"/>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
        <p:nvSpPr>
          <p:cNvPr id="1507" name="Google Shape;1507;g17e1836ac06_0_112"/>
          <p:cNvSpPr txBox="1">
            <a:spLocks noGrp="1"/>
          </p:cNvSpPr>
          <p:nvPr>
            <p:ph type="body" idx="1"/>
          </p:nvPr>
        </p:nvSpPr>
        <p:spPr>
          <a:xfrm>
            <a:off x="533400" y="838200"/>
            <a:ext cx="8229600" cy="54246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Business Benefits</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Receive normally</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Defer ownership of material</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Defer voucher and A/P activity</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Satisfy MRP requirements</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Manage consignment Inventory accounts</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Recognize usage</a:t>
            </a:r>
            <a:endParaRPr/>
          </a:p>
          <a:p>
            <a:pPr marL="742950" marR="0" lvl="1" indent="-285750" algn="l" rtl="0">
              <a:lnSpc>
                <a:spcPct val="100000"/>
              </a:lnSpc>
              <a:spcBef>
                <a:spcPts val="400"/>
              </a:spcBef>
              <a:spcAft>
                <a:spcPts val="0"/>
              </a:spcAft>
              <a:buClr>
                <a:srgbClr val="F79646"/>
              </a:buClr>
              <a:buSzPts val="2000"/>
              <a:buFont typeface="Merriweather Sans"/>
              <a:buChar char="-"/>
            </a:pPr>
            <a:r>
              <a:rPr lang="en-US" sz="2000" b="0" i="0" u="none" strike="noStrike" cap="none">
                <a:solidFill>
                  <a:srgbClr val="4F4F4F"/>
                </a:solidFill>
                <a:latin typeface="Century Gothic"/>
                <a:ea typeface="Century Gothic"/>
                <a:cs typeface="Century Gothic"/>
                <a:sym typeface="Century Gothic"/>
              </a:rPr>
              <a:t>Multiple points of usage (Issue, Transfer)</a:t>
            </a:r>
            <a:endParaRPr/>
          </a:p>
          <a:p>
            <a:pPr marL="742950" marR="0" lvl="1" indent="-285750" algn="l" rtl="0">
              <a:lnSpc>
                <a:spcPct val="100000"/>
              </a:lnSpc>
              <a:spcBef>
                <a:spcPts val="400"/>
              </a:spcBef>
              <a:spcAft>
                <a:spcPts val="0"/>
              </a:spcAft>
              <a:buClr>
                <a:srgbClr val="F79646"/>
              </a:buClr>
              <a:buSzPts val="2000"/>
              <a:buFont typeface="Merriweather Sans"/>
              <a:buChar char="-"/>
            </a:pPr>
            <a:r>
              <a:rPr lang="en-US" sz="2000" b="0" i="0" u="none" strike="noStrike" cap="none">
                <a:solidFill>
                  <a:srgbClr val="4F4F4F"/>
                </a:solidFill>
                <a:latin typeface="Century Gothic"/>
                <a:ea typeface="Century Gothic"/>
                <a:cs typeface="Century Gothic"/>
                <a:sym typeface="Century Gothic"/>
              </a:rPr>
              <a:t>Create audit trail</a:t>
            </a:r>
            <a:endParaRPr/>
          </a:p>
          <a:p>
            <a:pPr marL="742950" marR="0" lvl="1" indent="-285750" algn="l" rtl="0">
              <a:lnSpc>
                <a:spcPct val="100000"/>
              </a:lnSpc>
              <a:spcBef>
                <a:spcPts val="400"/>
              </a:spcBef>
              <a:spcAft>
                <a:spcPts val="0"/>
              </a:spcAft>
              <a:buClr>
                <a:srgbClr val="F79646"/>
              </a:buClr>
              <a:buSzPts val="2000"/>
              <a:buFont typeface="Merriweather Sans"/>
              <a:buChar char="-"/>
            </a:pPr>
            <a:r>
              <a:rPr lang="en-US" sz="2000" b="0" i="0" u="none" strike="noStrike" cap="none">
                <a:solidFill>
                  <a:srgbClr val="4F4F4F"/>
                </a:solidFill>
                <a:latin typeface="Century Gothic"/>
                <a:ea typeface="Century Gothic"/>
                <a:cs typeface="Century Gothic"/>
                <a:sym typeface="Century Gothic"/>
              </a:rPr>
              <a:t>Trigger Voucher, ERS</a:t>
            </a:r>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1512"/>
        <p:cNvGrpSpPr/>
        <p:nvPr/>
      </p:nvGrpSpPr>
      <p:grpSpPr>
        <a:xfrm>
          <a:off x="0" y="0"/>
          <a:ext cx="0" cy="0"/>
          <a:chOff x="0" y="0"/>
          <a:chExt cx="0" cy="0"/>
        </a:xfrm>
      </p:grpSpPr>
      <p:sp>
        <p:nvSpPr>
          <p:cNvPr id="1513" name="Google Shape;1513;g17e1836ac06_0_118"/>
          <p:cNvSpPr txBox="1">
            <a:spLocks noGrp="1"/>
          </p:cNvSpPr>
          <p:nvPr>
            <p:ph type="body" idx="1"/>
          </p:nvPr>
        </p:nvSpPr>
        <p:spPr>
          <a:xfrm>
            <a:off x="457200" y="892175"/>
            <a:ext cx="8229600" cy="5424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Scenario</a:t>
            </a:r>
            <a:endParaRPr/>
          </a:p>
          <a:p>
            <a:pPr marL="0" marR="0" lvl="0" indent="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Arial"/>
                <a:ea typeface="Arial"/>
                <a:cs typeface="Arial"/>
                <a:sym typeface="Arial"/>
              </a:rPr>
              <a:t>Your company uses suppliers that offer consigned material, letting you assure material availability without the high cost. Based on your requirements, your suppliers stock inventory for use at your location.  You must replenish consigned materials and track the consigned inventory from receipt to inventory to consumption. </a:t>
            </a:r>
            <a:endParaRPr/>
          </a:p>
          <a:p>
            <a:pPr marL="0" marR="0" lvl="0" indent="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a:p>
            <a:pPr marL="0" marR="0" lvl="0" indent="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514" name="Google Shape;1514;g17e1836ac06_0_118"/>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1519"/>
        <p:cNvGrpSpPr/>
        <p:nvPr/>
      </p:nvGrpSpPr>
      <p:grpSpPr>
        <a:xfrm>
          <a:off x="0" y="0"/>
          <a:ext cx="0" cy="0"/>
          <a:chOff x="0" y="0"/>
          <a:chExt cx="0" cy="0"/>
        </a:xfrm>
      </p:grpSpPr>
      <p:sp>
        <p:nvSpPr>
          <p:cNvPr id="1520" name="Google Shape;1520;g17e1836ac06_0_124"/>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
        <p:nvSpPr>
          <p:cNvPr id="1521" name="Google Shape;1521;g17e1836ac06_0_124"/>
          <p:cNvSpPr txBox="1">
            <a:spLocks noGrp="1"/>
          </p:cNvSpPr>
          <p:nvPr>
            <p:ph type="body" idx="1"/>
          </p:nvPr>
        </p:nvSpPr>
        <p:spPr>
          <a:xfrm>
            <a:off x="457200" y="838200"/>
            <a:ext cx="8077200" cy="8382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Configuration Overview</a:t>
            </a:r>
            <a:endParaRPr/>
          </a:p>
        </p:txBody>
      </p:sp>
      <p:grpSp>
        <p:nvGrpSpPr>
          <p:cNvPr id="1522" name="Google Shape;1522;g17e1836ac06_0_124"/>
          <p:cNvGrpSpPr/>
          <p:nvPr/>
        </p:nvGrpSpPr>
        <p:grpSpPr>
          <a:xfrm>
            <a:off x="533400" y="1447830"/>
            <a:ext cx="7848600" cy="4656233"/>
            <a:chOff x="533400" y="1447800"/>
            <a:chExt cx="7848600" cy="4655767"/>
          </a:xfrm>
        </p:grpSpPr>
        <p:pic>
          <p:nvPicPr>
            <p:cNvPr id="1523" name="Google Shape;1523;g17e1836ac06_0_124" descr="ConsignmentFlow2a.PNG"/>
            <p:cNvPicPr preferRelativeResize="0"/>
            <p:nvPr/>
          </p:nvPicPr>
          <p:blipFill rotWithShape="1">
            <a:blip r:embed="rId3">
              <a:alphaModFix/>
            </a:blip>
            <a:srcRect/>
            <a:stretch/>
          </p:blipFill>
          <p:spPr>
            <a:xfrm>
              <a:off x="533400" y="1447800"/>
              <a:ext cx="7621729" cy="4655767"/>
            </a:xfrm>
            <a:prstGeom prst="rect">
              <a:avLst/>
            </a:prstGeom>
            <a:noFill/>
            <a:ln>
              <a:noFill/>
            </a:ln>
          </p:spPr>
        </p:pic>
        <p:sp>
          <p:nvSpPr>
            <p:cNvPr id="1524" name="Google Shape;1524;g17e1836ac06_0_124"/>
            <p:cNvSpPr txBox="1"/>
            <p:nvPr/>
          </p:nvSpPr>
          <p:spPr>
            <a:xfrm>
              <a:off x="6477000" y="4724139"/>
              <a:ext cx="1905000" cy="12192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cxnSp>
        <p:nvCxnSpPr>
          <p:cNvPr id="1525" name="Google Shape;1525;g17e1836ac06_0_124"/>
          <p:cNvCxnSpPr/>
          <p:nvPr/>
        </p:nvCxnSpPr>
        <p:spPr>
          <a:xfrm>
            <a:off x="3733800" y="1905000"/>
            <a:ext cx="533400" cy="1500"/>
          </a:xfrm>
          <a:prstGeom prst="straightConnector1">
            <a:avLst/>
          </a:prstGeom>
          <a:noFill/>
          <a:ln w="38100" cap="flat" cmpd="sng">
            <a:solidFill>
              <a:srgbClr val="0070C0"/>
            </a:solidFill>
            <a:prstDash val="solid"/>
            <a:miter lim="800000"/>
            <a:headEnd type="none" w="sm" len="sm"/>
            <a:tailEnd type="stealth" w="med" len="med"/>
          </a:ln>
        </p:spPr>
      </p:cxnSp>
      <p:sp>
        <p:nvSpPr>
          <p:cNvPr id="1526" name="Google Shape;1526;g17e1836ac06_0_124"/>
          <p:cNvSpPr txBox="1"/>
          <p:nvPr/>
        </p:nvSpPr>
        <p:spPr>
          <a:xfrm>
            <a:off x="4419600" y="2286000"/>
            <a:ext cx="1219200" cy="76200"/>
          </a:xfrm>
          <a:prstGeom prst="rect">
            <a:avLst/>
          </a:prstGeom>
          <a:solidFill>
            <a:schemeClr val="accent1"/>
          </a:solidFill>
          <a:ln>
            <a:noFill/>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527" name="Google Shape;1527;g17e1836ac06_0_124"/>
          <p:cNvSpPr txBox="1"/>
          <p:nvPr/>
        </p:nvSpPr>
        <p:spPr>
          <a:xfrm>
            <a:off x="5638800" y="1676400"/>
            <a:ext cx="76200" cy="609600"/>
          </a:xfrm>
          <a:prstGeom prst="rect">
            <a:avLst/>
          </a:prstGeom>
          <a:solidFill>
            <a:schemeClr val="accent1"/>
          </a:solidFill>
          <a:ln>
            <a:noFill/>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528" name="Google Shape;1528;g17e1836ac06_0_124"/>
          <p:cNvSpPr/>
          <p:nvPr/>
        </p:nvSpPr>
        <p:spPr>
          <a:xfrm>
            <a:off x="5562600" y="2209800"/>
            <a:ext cx="152400" cy="15240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Shape 1533"/>
        <p:cNvGrpSpPr/>
        <p:nvPr/>
      </p:nvGrpSpPr>
      <p:grpSpPr>
        <a:xfrm>
          <a:off x="0" y="0"/>
          <a:ext cx="0" cy="0"/>
          <a:chOff x="0" y="0"/>
          <a:chExt cx="0" cy="0"/>
        </a:xfrm>
      </p:grpSpPr>
      <p:sp>
        <p:nvSpPr>
          <p:cNvPr id="1534" name="Google Shape;1534;g17e1836ac06_0_137"/>
          <p:cNvSpPr txBox="1">
            <a:spLocks noGrp="1"/>
          </p:cNvSpPr>
          <p:nvPr>
            <p:ph type="body" idx="1"/>
          </p:nvPr>
        </p:nvSpPr>
        <p:spPr>
          <a:xfrm>
            <a:off x="457200" y="892175"/>
            <a:ext cx="8229600" cy="5424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Supplier</a:t>
            </a:r>
            <a:r>
              <a:rPr lang="en-US" sz="2800" b="0" i="0" u="none">
                <a:solidFill>
                  <a:srgbClr val="4F4F4F"/>
                </a:solidFill>
                <a:latin typeface="Century Gothic"/>
                <a:ea typeface="Century Gothic"/>
                <a:cs typeface="Century Gothic"/>
                <a:sym typeface="Century Gothic"/>
              </a:rPr>
              <a:t> </a:t>
            </a:r>
            <a:r>
              <a:rPr lang="en-US" sz="2800" b="1" i="0" u="none">
                <a:solidFill>
                  <a:srgbClr val="4F4F4F"/>
                </a:solidFill>
                <a:latin typeface="Century Gothic"/>
                <a:ea typeface="Century Gothic"/>
                <a:cs typeface="Century Gothic"/>
                <a:sym typeface="Century Gothic"/>
              </a:rPr>
              <a:t>Configuration</a:t>
            </a:r>
            <a:endParaRPr/>
          </a:p>
          <a:p>
            <a:pPr marL="0" marR="0" lvl="0" indent="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For Supplier Consignment, ensure the following are in place:</a:t>
            </a:r>
            <a:r>
              <a:rPr lang="en-US" sz="2400" b="1" i="0" u="none">
                <a:solidFill>
                  <a:srgbClr val="4F4F4F"/>
                </a:solidFill>
                <a:latin typeface="Century Gothic"/>
                <a:ea typeface="Century Gothic"/>
                <a:cs typeface="Century Gothic"/>
                <a:sym typeface="Century Gothic"/>
              </a:rPr>
              <a:t> </a:t>
            </a:r>
            <a:endParaRPr/>
          </a:p>
          <a:p>
            <a:pPr marL="0" marR="0" lvl="0" indent="0"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  Consignment enabled and operational controls</a:t>
            </a:r>
            <a:endParaRPr/>
          </a:p>
          <a:p>
            <a:pPr marL="0" marR="0" lvl="0" indent="0"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  S</a:t>
            </a:r>
            <a:r>
              <a:rPr lang="en-US" sz="2400" b="1">
                <a:solidFill>
                  <a:srgbClr val="4F4F4F"/>
                </a:solidFill>
              </a:rPr>
              <a:t>upplier &amp; Item Consignment Settings</a:t>
            </a:r>
            <a:endParaRPr/>
          </a:p>
          <a:p>
            <a:pPr marL="0" marR="0" lvl="0" indent="0"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  Accounts and accounting </a:t>
            </a:r>
            <a:endParaRPr/>
          </a:p>
          <a:p>
            <a:pPr marL="0" marR="0" lvl="0" indent="0"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  Inventory locations</a:t>
            </a: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535" name="Google Shape;1535;g17e1836ac06_0_137"/>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14"/>
          <p:cNvSpPr txBox="1">
            <a:spLocks noGrp="1"/>
          </p:cNvSpPr>
          <p:nvPr>
            <p:ph type="body" idx="1"/>
          </p:nvPr>
        </p:nvSpPr>
        <p:spPr>
          <a:xfrm>
            <a:off x="457200" y="892175"/>
            <a:ext cx="8229600" cy="7080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Configuration: Suppliers</a:t>
            </a:r>
            <a:endParaRPr/>
          </a:p>
        </p:txBody>
      </p:sp>
      <p:sp>
        <p:nvSpPr>
          <p:cNvPr id="155" name="Google Shape;155;p14"/>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Suppliers</a:t>
            </a:r>
            <a:endParaRPr/>
          </a:p>
        </p:txBody>
      </p:sp>
      <p:pic>
        <p:nvPicPr>
          <p:cNvPr id="156" name="Google Shape;156;p14"/>
          <p:cNvPicPr preferRelativeResize="0"/>
          <p:nvPr/>
        </p:nvPicPr>
        <p:blipFill rotWithShape="1">
          <a:blip r:embed="rId3">
            <a:alphaModFix/>
          </a:blip>
          <a:srcRect/>
          <a:stretch/>
        </p:blipFill>
        <p:spPr>
          <a:xfrm>
            <a:off x="228600" y="1676400"/>
            <a:ext cx="8610600" cy="2971800"/>
          </a:xfrm>
          <a:prstGeom prst="rect">
            <a:avLst/>
          </a:prstGeom>
          <a:noFill/>
          <a:ln w="9525" cap="flat" cmpd="sng">
            <a:solidFill>
              <a:srgbClr val="0067B4"/>
            </a:solidFill>
            <a:prstDash val="solid"/>
            <a:miter lim="800000"/>
            <a:headEnd type="none" w="sm" len="sm"/>
            <a:tailEnd type="none" w="sm" len="sm"/>
          </a:ln>
        </p:spPr>
      </p:pic>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1540"/>
        <p:cNvGrpSpPr/>
        <p:nvPr/>
      </p:nvGrpSpPr>
      <p:grpSpPr>
        <a:xfrm>
          <a:off x="0" y="0"/>
          <a:ext cx="0" cy="0"/>
          <a:chOff x="0" y="0"/>
          <a:chExt cx="0" cy="0"/>
        </a:xfrm>
      </p:grpSpPr>
      <p:sp>
        <p:nvSpPr>
          <p:cNvPr id="1541" name="Google Shape;1541;g17e1836ac06_0_143"/>
          <p:cNvSpPr txBox="1">
            <a:spLocks noGrp="1"/>
          </p:cNvSpPr>
          <p:nvPr>
            <p:ph type="body" idx="1"/>
          </p:nvPr>
        </p:nvSpPr>
        <p:spPr>
          <a:xfrm>
            <a:off x="457200" y="838200"/>
            <a:ext cx="8229600" cy="5424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Consignment Enabled and Operational Controls</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542" name="Google Shape;1542;g17e1836ac06_0_143"/>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
        <p:nvSpPr>
          <p:cNvPr id="1543" name="Google Shape;1543;g17e1836ac06_0_143"/>
          <p:cNvSpPr txBox="1"/>
          <p:nvPr/>
        </p:nvSpPr>
        <p:spPr>
          <a:xfrm>
            <a:off x="1143000" y="1600200"/>
            <a:ext cx="6858000" cy="3962400"/>
          </a:xfrm>
          <a:prstGeom prst="rect">
            <a:avLst/>
          </a:prstGeom>
          <a:noFill/>
          <a:ln>
            <a:noFill/>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544" name="Google Shape;1544;g17e1836ac06_0_143"/>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1545" name="Google Shape;1545;g17e1836ac06_0_143" descr="InventoryCtrlWeb1.PNG"/>
          <p:cNvPicPr preferRelativeResize="0"/>
          <p:nvPr/>
        </p:nvPicPr>
        <p:blipFill rotWithShape="1">
          <a:blip r:embed="rId3">
            <a:alphaModFix/>
          </a:blip>
          <a:srcRect/>
          <a:stretch/>
        </p:blipFill>
        <p:spPr>
          <a:xfrm>
            <a:off x="381000" y="2057400"/>
            <a:ext cx="8305801" cy="1130300"/>
          </a:xfrm>
          <a:prstGeom prst="rect">
            <a:avLst/>
          </a:prstGeom>
          <a:noFill/>
          <a:ln w="9525" cap="flat" cmpd="sng">
            <a:solidFill>
              <a:srgbClr val="0070C0"/>
            </a:solidFill>
            <a:prstDash val="solid"/>
            <a:miter lim="800000"/>
            <a:headEnd type="none" w="sm" len="sm"/>
            <a:tailEnd type="none" w="sm" len="sm"/>
          </a:ln>
        </p:spPr>
      </p:pic>
      <p:sp>
        <p:nvSpPr>
          <p:cNvPr id="1546" name="Google Shape;1546;g17e1836ac06_0_143"/>
          <p:cNvSpPr/>
          <p:nvPr/>
        </p:nvSpPr>
        <p:spPr>
          <a:xfrm rot="-5400000">
            <a:off x="5600700" y="2628900"/>
            <a:ext cx="457200" cy="381000"/>
          </a:xfrm>
          <a:prstGeom prst="rightArrow">
            <a:avLst>
              <a:gd name="adj1" fmla="val 12600"/>
              <a:gd name="adj2" fmla="val 50000"/>
            </a:avLst>
          </a:prstGeom>
          <a:solidFill>
            <a:schemeClr val="accent1"/>
          </a:solidFill>
          <a:ln>
            <a:noFill/>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1547" name="Google Shape;1547;g17e1836ac06_0_143" descr="InventoryCtrlWeb.PNG"/>
          <p:cNvPicPr preferRelativeResize="0"/>
          <p:nvPr/>
        </p:nvPicPr>
        <p:blipFill rotWithShape="1">
          <a:blip r:embed="rId4">
            <a:alphaModFix/>
          </a:blip>
          <a:srcRect/>
          <a:stretch/>
        </p:blipFill>
        <p:spPr>
          <a:xfrm>
            <a:off x="381000" y="3581400"/>
            <a:ext cx="8382001" cy="1700212"/>
          </a:xfrm>
          <a:prstGeom prst="rect">
            <a:avLst/>
          </a:prstGeom>
          <a:noFill/>
          <a:ln w="9525" cap="flat" cmpd="sng">
            <a:solidFill>
              <a:srgbClr val="0070C0"/>
            </a:solidFill>
            <a:prstDash val="solid"/>
            <a:miter lim="800000"/>
            <a:headEnd type="none" w="sm" len="sm"/>
            <a:tailEnd type="none" w="sm" len="sm"/>
          </a:ln>
        </p:spPr>
      </p:pic>
      <p:cxnSp>
        <p:nvCxnSpPr>
          <p:cNvPr id="1548" name="Google Shape;1548;g17e1836ac06_0_143"/>
          <p:cNvCxnSpPr/>
          <p:nvPr/>
        </p:nvCxnSpPr>
        <p:spPr>
          <a:xfrm flipH="1">
            <a:off x="1981200" y="2819400"/>
            <a:ext cx="3848100" cy="914400"/>
          </a:xfrm>
          <a:prstGeom prst="bentConnector2">
            <a:avLst/>
          </a:prstGeom>
          <a:noFill/>
          <a:ln w="28575" cap="flat" cmpd="sng">
            <a:solidFill>
              <a:srgbClr val="0070C0"/>
            </a:solidFill>
            <a:prstDash val="solid"/>
            <a:miter lim="800000"/>
            <a:headEnd type="none" w="sm" len="sm"/>
            <a:tailEnd type="none" w="sm" len="sm"/>
          </a:ln>
        </p:spPr>
      </p:cxnSp>
      <p:sp>
        <p:nvSpPr>
          <p:cNvPr id="1549" name="Google Shape;1549;g17e1836ac06_0_143"/>
          <p:cNvSpPr txBox="1"/>
          <p:nvPr/>
        </p:nvSpPr>
        <p:spPr>
          <a:xfrm>
            <a:off x="457200" y="4419600"/>
            <a:ext cx="8077200" cy="8382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1554"/>
        <p:cNvGrpSpPr/>
        <p:nvPr/>
      </p:nvGrpSpPr>
      <p:grpSpPr>
        <a:xfrm>
          <a:off x="0" y="0"/>
          <a:ext cx="0" cy="0"/>
          <a:chOff x="0" y="0"/>
          <a:chExt cx="0" cy="0"/>
        </a:xfrm>
      </p:grpSpPr>
      <p:sp>
        <p:nvSpPr>
          <p:cNvPr id="1555" name="Google Shape;1555;g17e1836ac06_0_156"/>
          <p:cNvSpPr txBox="1"/>
          <p:nvPr/>
        </p:nvSpPr>
        <p:spPr>
          <a:xfrm>
            <a:off x="1143000" y="1600200"/>
            <a:ext cx="6858000" cy="3962400"/>
          </a:xfrm>
          <a:prstGeom prst="rect">
            <a:avLst/>
          </a:prstGeom>
          <a:noFill/>
          <a:ln>
            <a:noFill/>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556" name="Google Shape;1556;g17e1836ac06_0_156"/>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557" name="Google Shape;1557;g17e1836ac06_0_156"/>
          <p:cNvSpPr txBox="1">
            <a:spLocks noGrp="1"/>
          </p:cNvSpPr>
          <p:nvPr>
            <p:ph type="title"/>
          </p:nvPr>
        </p:nvSpPr>
        <p:spPr>
          <a:xfrm>
            <a:off x="457200" y="182562"/>
            <a:ext cx="8229600" cy="1265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br>
              <a:rPr lang="en-US" sz="3200" b="1" i="0" u="none">
                <a:solidFill>
                  <a:srgbClr val="4F4F4F"/>
                </a:solidFill>
                <a:latin typeface="Century Gothic"/>
                <a:ea typeface="Century Gothic"/>
                <a:cs typeface="Century Gothic"/>
                <a:sym typeface="Century Gothic"/>
              </a:rPr>
            </a:br>
            <a:r>
              <a:rPr lang="en-US" sz="2400" b="1" i="0" u="none">
                <a:solidFill>
                  <a:srgbClr val="4F4F4F"/>
                </a:solidFill>
                <a:latin typeface="Century Gothic"/>
                <a:ea typeface="Century Gothic"/>
                <a:cs typeface="Century Gothic"/>
                <a:sym typeface="Century Gothic"/>
              </a:rPr>
              <a:t>Configuration: Consignment Enabled and Operational Controls (cont’d)</a:t>
            </a:r>
            <a:endParaRPr/>
          </a:p>
        </p:txBody>
      </p:sp>
      <p:sp>
        <p:nvSpPr>
          <p:cNvPr id="1558" name="Google Shape;1558;g17e1836ac06_0_156"/>
          <p:cNvSpPr txBox="1"/>
          <p:nvPr/>
        </p:nvSpPr>
        <p:spPr>
          <a:xfrm>
            <a:off x="1143000" y="1600200"/>
            <a:ext cx="6858000" cy="3962400"/>
          </a:xfrm>
          <a:prstGeom prst="rect">
            <a:avLst/>
          </a:prstGeom>
          <a:noFill/>
          <a:ln>
            <a:noFill/>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559" name="Google Shape;1559;g17e1836ac06_0_156"/>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1560" name="Google Shape;1560;g17e1836ac06_0_156" descr="InventoryCtrlWeb1.PNG"/>
          <p:cNvPicPr preferRelativeResize="0"/>
          <p:nvPr/>
        </p:nvPicPr>
        <p:blipFill rotWithShape="1">
          <a:blip r:embed="rId3">
            <a:alphaModFix/>
          </a:blip>
          <a:srcRect/>
          <a:stretch/>
        </p:blipFill>
        <p:spPr>
          <a:xfrm>
            <a:off x="381000" y="2057400"/>
            <a:ext cx="8305801" cy="1130300"/>
          </a:xfrm>
          <a:prstGeom prst="rect">
            <a:avLst/>
          </a:prstGeom>
          <a:noFill/>
          <a:ln w="9525" cap="flat" cmpd="sng">
            <a:solidFill>
              <a:srgbClr val="0070C0"/>
            </a:solidFill>
            <a:prstDash val="solid"/>
            <a:miter lim="800000"/>
            <a:headEnd type="none" w="sm" len="sm"/>
            <a:tailEnd type="none" w="sm" len="sm"/>
          </a:ln>
        </p:spPr>
      </p:pic>
      <p:sp>
        <p:nvSpPr>
          <p:cNvPr id="1561" name="Google Shape;1561;g17e1836ac06_0_156"/>
          <p:cNvSpPr/>
          <p:nvPr/>
        </p:nvSpPr>
        <p:spPr>
          <a:xfrm rot="-5400000">
            <a:off x="6972300" y="2628900"/>
            <a:ext cx="457200" cy="381000"/>
          </a:xfrm>
          <a:prstGeom prst="rightArrow">
            <a:avLst>
              <a:gd name="adj1" fmla="val 12600"/>
              <a:gd name="adj2" fmla="val 50000"/>
            </a:avLst>
          </a:prstGeom>
          <a:solidFill>
            <a:schemeClr val="accent1"/>
          </a:solidFill>
          <a:ln>
            <a:noFill/>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1562" name="Google Shape;1562;g17e1836ac06_0_156"/>
          <p:cNvPicPr preferRelativeResize="0"/>
          <p:nvPr/>
        </p:nvPicPr>
        <p:blipFill rotWithShape="1">
          <a:blip r:embed="rId4">
            <a:alphaModFix/>
          </a:blip>
          <a:srcRect/>
          <a:stretch/>
        </p:blipFill>
        <p:spPr>
          <a:xfrm>
            <a:off x="457200" y="3581400"/>
            <a:ext cx="7658100" cy="1066800"/>
          </a:xfrm>
          <a:prstGeom prst="rect">
            <a:avLst/>
          </a:prstGeom>
          <a:noFill/>
          <a:ln w="9525" cap="flat" cmpd="sng">
            <a:solidFill>
              <a:srgbClr val="0070C0"/>
            </a:solidFill>
            <a:prstDash val="solid"/>
            <a:miter lim="800000"/>
            <a:headEnd type="none" w="sm" len="sm"/>
            <a:tailEnd type="none" w="sm" len="sm"/>
          </a:ln>
        </p:spPr>
      </p:pic>
      <p:cxnSp>
        <p:nvCxnSpPr>
          <p:cNvPr id="1563" name="Google Shape;1563;g17e1836ac06_0_156"/>
          <p:cNvCxnSpPr/>
          <p:nvPr/>
        </p:nvCxnSpPr>
        <p:spPr>
          <a:xfrm flipH="1">
            <a:off x="3124200" y="3048000"/>
            <a:ext cx="4076700" cy="762000"/>
          </a:xfrm>
          <a:prstGeom prst="bentConnector2">
            <a:avLst/>
          </a:prstGeom>
          <a:noFill/>
          <a:ln w="28575" cap="flat" cmpd="sng">
            <a:solidFill>
              <a:srgbClr val="0070C0"/>
            </a:solidFill>
            <a:prstDash val="solid"/>
            <a:miter lim="800000"/>
            <a:headEnd type="none" w="sm" len="sm"/>
            <a:tailEnd type="none" w="sm" len="sm"/>
          </a:ln>
        </p:spPr>
      </p:cxn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Shape 1568"/>
        <p:cNvGrpSpPr/>
        <p:nvPr/>
      </p:nvGrpSpPr>
      <p:grpSpPr>
        <a:xfrm>
          <a:off x="0" y="0"/>
          <a:ext cx="0" cy="0"/>
          <a:chOff x="0" y="0"/>
          <a:chExt cx="0" cy="0"/>
        </a:xfrm>
      </p:grpSpPr>
      <p:sp>
        <p:nvSpPr>
          <p:cNvPr id="1569" name="Google Shape;1569;g17e1836ac06_0_169"/>
          <p:cNvSpPr txBox="1">
            <a:spLocks noGrp="1"/>
          </p:cNvSpPr>
          <p:nvPr>
            <p:ph type="body" idx="1"/>
          </p:nvPr>
        </p:nvSpPr>
        <p:spPr>
          <a:xfrm>
            <a:off x="457200" y="838200"/>
            <a:ext cx="8229600" cy="5424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a:t>
            </a:r>
            <a:r>
              <a:rPr lang="en-US" sz="2400" b="1">
                <a:solidFill>
                  <a:srgbClr val="4F4F4F"/>
                </a:solidFill>
              </a:rPr>
              <a:t>Supplier &amp; Item Consignment Settings</a:t>
            </a: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570" name="Google Shape;1570;g17e1836ac06_0_169"/>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
        <p:nvSpPr>
          <p:cNvPr id="1571" name="Google Shape;1571;g17e1836ac06_0_169"/>
          <p:cNvSpPr txBox="1"/>
          <p:nvPr/>
        </p:nvSpPr>
        <p:spPr>
          <a:xfrm>
            <a:off x="1143000" y="1600200"/>
            <a:ext cx="6858000" cy="3962400"/>
          </a:xfrm>
          <a:prstGeom prst="rect">
            <a:avLst/>
          </a:prstGeom>
          <a:noFill/>
          <a:ln>
            <a:noFill/>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572" name="Google Shape;1572;g17e1836ac06_0_169"/>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573" name="Google Shape;1573;g17e1836ac06_0_169"/>
          <p:cNvSpPr txBox="1"/>
          <p:nvPr/>
        </p:nvSpPr>
        <p:spPr>
          <a:xfrm>
            <a:off x="2667000" y="4876800"/>
            <a:ext cx="1905000" cy="307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endParaRPr sz="1400" b="0" i="0" u="none" strike="noStrike" cap="none">
              <a:solidFill>
                <a:srgbClr val="000000"/>
              </a:solidFill>
              <a:latin typeface="Arial"/>
              <a:ea typeface="Arial"/>
              <a:cs typeface="Arial"/>
              <a:sym typeface="Arial"/>
            </a:endParaRPr>
          </a:p>
        </p:txBody>
      </p:sp>
      <p:pic>
        <p:nvPicPr>
          <p:cNvPr id="1574" name="Google Shape;1574;g17e1836ac06_0_169"/>
          <p:cNvPicPr preferRelativeResize="0"/>
          <p:nvPr/>
        </p:nvPicPr>
        <p:blipFill>
          <a:blip r:embed="rId3">
            <a:alphaModFix/>
          </a:blip>
          <a:stretch>
            <a:fillRect/>
          </a:stretch>
        </p:blipFill>
        <p:spPr>
          <a:xfrm>
            <a:off x="359150" y="1736525"/>
            <a:ext cx="8516925" cy="2735050"/>
          </a:xfrm>
          <a:prstGeom prst="rect">
            <a:avLst/>
          </a:prstGeom>
          <a:noFill/>
          <a:ln>
            <a:noFill/>
          </a:ln>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Shape 1579"/>
        <p:cNvGrpSpPr/>
        <p:nvPr/>
      </p:nvGrpSpPr>
      <p:grpSpPr>
        <a:xfrm>
          <a:off x="0" y="0"/>
          <a:ext cx="0" cy="0"/>
          <a:chOff x="0" y="0"/>
          <a:chExt cx="0" cy="0"/>
        </a:xfrm>
      </p:grpSpPr>
      <p:sp>
        <p:nvSpPr>
          <p:cNvPr id="1580" name="Google Shape;1580;g17e1836ac06_0_179"/>
          <p:cNvSpPr txBox="1">
            <a:spLocks noGrp="1"/>
          </p:cNvSpPr>
          <p:nvPr>
            <p:ph type="body" idx="1"/>
          </p:nvPr>
        </p:nvSpPr>
        <p:spPr>
          <a:xfrm>
            <a:off x="457200" y="892175"/>
            <a:ext cx="8229600" cy="5424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Accounts and Accounting</a:t>
            </a:r>
            <a:endParaRPr/>
          </a:p>
          <a:p>
            <a:pPr marL="0" marR="0" lvl="0" indent="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Use three programs to identify accounts for tracking supplier consignment inventory:</a:t>
            </a:r>
            <a:endParaRPr/>
          </a:p>
          <a:p>
            <a:pPr marL="0" marR="0" lvl="0" indent="0"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Domain/Account Control</a:t>
            </a:r>
            <a:endParaRPr/>
          </a:p>
          <a:p>
            <a:pPr marL="0" marR="0" lvl="0" indent="0"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Product Line Maintenance</a:t>
            </a:r>
            <a:endParaRPr/>
          </a:p>
          <a:p>
            <a:pPr marL="0" marR="0" lvl="0" indent="0"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Purchasing Account Maintenance </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581" name="Google Shape;1581;g17e1836ac06_0_179"/>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
        <p:nvSpPr>
          <p:cNvPr id="1582" name="Google Shape;1582;g17e1836ac06_0_179"/>
          <p:cNvSpPr txBox="1"/>
          <p:nvPr/>
        </p:nvSpPr>
        <p:spPr>
          <a:xfrm>
            <a:off x="1143000" y="1600200"/>
            <a:ext cx="6858000" cy="3962400"/>
          </a:xfrm>
          <a:prstGeom prst="rect">
            <a:avLst/>
          </a:prstGeom>
          <a:noFill/>
          <a:ln>
            <a:noFill/>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583" name="Google Shape;1583;g17e1836ac06_0_179"/>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Shape 1588"/>
        <p:cNvGrpSpPr/>
        <p:nvPr/>
      </p:nvGrpSpPr>
      <p:grpSpPr>
        <a:xfrm>
          <a:off x="0" y="0"/>
          <a:ext cx="0" cy="0"/>
          <a:chOff x="0" y="0"/>
          <a:chExt cx="0" cy="0"/>
        </a:xfrm>
      </p:grpSpPr>
      <p:sp>
        <p:nvSpPr>
          <p:cNvPr id="1589" name="Google Shape;1589;g17e1836ac06_0_187"/>
          <p:cNvSpPr txBox="1">
            <a:spLocks noGrp="1"/>
          </p:cNvSpPr>
          <p:nvPr>
            <p:ph type="body" idx="1"/>
          </p:nvPr>
        </p:nvSpPr>
        <p:spPr>
          <a:xfrm>
            <a:off x="457200" y="892175"/>
            <a:ext cx="8229600" cy="5424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Accounts and Accounting (cont’d)</a:t>
            </a:r>
            <a:endParaRPr/>
          </a:p>
          <a:p>
            <a:pPr marL="0" marR="0" lvl="0" indent="0" algn="l" rtl="0">
              <a:lnSpc>
                <a:spcPct val="100000"/>
              </a:lnSpc>
              <a:spcBef>
                <a:spcPts val="48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Domain/Account Control</a:t>
            </a:r>
            <a:endParaRPr/>
          </a:p>
          <a:p>
            <a:pPr marL="0" marR="0" lvl="0" indent="0" algn="l" rtl="0">
              <a:lnSpc>
                <a:spcPct val="100000"/>
              </a:lnSpc>
              <a:spcBef>
                <a:spcPts val="48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590" name="Google Shape;1590;g17e1836ac06_0_187"/>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
        <p:nvSpPr>
          <p:cNvPr id="1591" name="Google Shape;1591;g17e1836ac06_0_187"/>
          <p:cNvSpPr txBox="1"/>
          <p:nvPr/>
        </p:nvSpPr>
        <p:spPr>
          <a:xfrm>
            <a:off x="1143000" y="1600200"/>
            <a:ext cx="6858000" cy="3962400"/>
          </a:xfrm>
          <a:prstGeom prst="rect">
            <a:avLst/>
          </a:prstGeom>
          <a:noFill/>
          <a:ln>
            <a:noFill/>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592" name="Google Shape;1592;g17e1836ac06_0_187"/>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1593" name="Google Shape;1593;g17e1836ac06_0_187" descr="BaseCtrl.PNG"/>
          <p:cNvPicPr preferRelativeResize="0"/>
          <p:nvPr/>
        </p:nvPicPr>
        <p:blipFill rotWithShape="1">
          <a:blip r:embed="rId3">
            <a:alphaModFix/>
          </a:blip>
          <a:srcRect/>
          <a:stretch/>
        </p:blipFill>
        <p:spPr>
          <a:xfrm>
            <a:off x="685800" y="1981200"/>
            <a:ext cx="8077201" cy="2143125"/>
          </a:xfrm>
          <a:prstGeom prst="rect">
            <a:avLst/>
          </a:prstGeom>
          <a:noFill/>
          <a:ln w="9525" cap="flat" cmpd="sng">
            <a:solidFill>
              <a:srgbClr val="0070C0"/>
            </a:solidFill>
            <a:prstDash val="solid"/>
            <a:miter lim="800000"/>
            <a:headEnd type="none" w="sm" len="sm"/>
            <a:tailEnd type="none" w="sm" len="sm"/>
          </a:ln>
        </p:spPr>
      </p:pic>
      <p:pic>
        <p:nvPicPr>
          <p:cNvPr id="1594" name="Google Shape;1594;g17e1836ac06_0_187" descr="BaseCtrl2.PNG"/>
          <p:cNvPicPr preferRelativeResize="0"/>
          <p:nvPr/>
        </p:nvPicPr>
        <p:blipFill rotWithShape="1">
          <a:blip r:embed="rId4">
            <a:alphaModFix/>
          </a:blip>
          <a:srcRect/>
          <a:stretch/>
        </p:blipFill>
        <p:spPr>
          <a:xfrm>
            <a:off x="685800" y="4343400"/>
            <a:ext cx="8458200" cy="1098550"/>
          </a:xfrm>
          <a:prstGeom prst="rect">
            <a:avLst/>
          </a:prstGeom>
          <a:noFill/>
          <a:ln w="9525" cap="flat" cmpd="sng">
            <a:solidFill>
              <a:srgbClr val="0070C0"/>
            </a:solidFill>
            <a:prstDash val="solid"/>
            <a:miter lim="800000"/>
            <a:headEnd type="none" w="sm" len="sm"/>
            <a:tailEnd type="none" w="sm" len="sm"/>
          </a:ln>
        </p:spPr>
      </p:pic>
      <p:sp>
        <p:nvSpPr>
          <p:cNvPr id="1595" name="Google Shape;1595;g17e1836ac06_0_187"/>
          <p:cNvSpPr/>
          <p:nvPr/>
        </p:nvSpPr>
        <p:spPr>
          <a:xfrm rot="10499568">
            <a:off x="4495790" y="2667060"/>
            <a:ext cx="457145" cy="304772"/>
          </a:xfrm>
          <a:prstGeom prst="downArrow">
            <a:avLst>
              <a:gd name="adj1" fmla="val 10800"/>
              <a:gd name="adj2" fmla="val 50000"/>
            </a:avLst>
          </a:prstGeom>
          <a:solidFill>
            <a:schemeClr val="accent1"/>
          </a:solidFill>
          <a:ln>
            <a:noFill/>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cxnSp>
        <p:nvCxnSpPr>
          <p:cNvPr id="1596" name="Google Shape;1596;g17e1836ac06_0_187"/>
          <p:cNvCxnSpPr/>
          <p:nvPr/>
        </p:nvCxnSpPr>
        <p:spPr>
          <a:xfrm rot="10800000">
            <a:off x="2057412" y="2819399"/>
            <a:ext cx="2678100" cy="152400"/>
          </a:xfrm>
          <a:prstGeom prst="bentConnector4">
            <a:avLst>
              <a:gd name="adj1" fmla="val 0"/>
              <a:gd name="adj2" fmla="val 0"/>
            </a:avLst>
          </a:prstGeom>
          <a:noFill/>
          <a:ln w="28575" cap="flat" cmpd="sng">
            <a:solidFill>
              <a:srgbClr val="0070C0"/>
            </a:solidFill>
            <a:prstDash val="solid"/>
            <a:miter lim="800000"/>
            <a:headEnd type="none" w="sm" len="sm"/>
            <a:tailEnd type="stealth" w="med" len="med"/>
          </a:ln>
        </p:spPr>
      </p:cxnSp>
      <p:cxnSp>
        <p:nvCxnSpPr>
          <p:cNvPr id="1597" name="Google Shape;1597;g17e1836ac06_0_187"/>
          <p:cNvCxnSpPr/>
          <p:nvPr/>
        </p:nvCxnSpPr>
        <p:spPr>
          <a:xfrm rot="5400000">
            <a:off x="3465599" y="3771900"/>
            <a:ext cx="1144500" cy="1500"/>
          </a:xfrm>
          <a:prstGeom prst="bentConnector3">
            <a:avLst>
              <a:gd name="adj1" fmla="val 50000"/>
            </a:avLst>
          </a:prstGeom>
          <a:noFill/>
          <a:ln w="28575" cap="flat" cmpd="sng">
            <a:solidFill>
              <a:srgbClr val="0070C0"/>
            </a:solidFill>
            <a:prstDash val="solid"/>
            <a:miter lim="800000"/>
            <a:headEnd type="none" w="sm" len="sm"/>
            <a:tailEnd type="stealth" w="med" len="med"/>
          </a:ln>
        </p:spPr>
      </p:cxn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Shape 1602"/>
        <p:cNvGrpSpPr/>
        <p:nvPr/>
      </p:nvGrpSpPr>
      <p:grpSpPr>
        <a:xfrm>
          <a:off x="0" y="0"/>
          <a:ext cx="0" cy="0"/>
          <a:chOff x="0" y="0"/>
          <a:chExt cx="0" cy="0"/>
        </a:xfrm>
      </p:grpSpPr>
      <p:sp>
        <p:nvSpPr>
          <p:cNvPr id="1603" name="Google Shape;1603;g17e1836ac06_0_200"/>
          <p:cNvSpPr txBox="1">
            <a:spLocks noGrp="1"/>
          </p:cNvSpPr>
          <p:nvPr>
            <p:ph type="body" idx="1"/>
          </p:nvPr>
        </p:nvSpPr>
        <p:spPr>
          <a:xfrm>
            <a:off x="457200" y="892175"/>
            <a:ext cx="8229600" cy="5424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Accounts and Accounting (cont’d)</a:t>
            </a:r>
            <a:endParaRPr/>
          </a:p>
          <a:p>
            <a:pPr marL="0" marR="0" lvl="0" indent="0" algn="l" rtl="0">
              <a:lnSpc>
                <a:spcPct val="100000"/>
              </a:lnSpc>
              <a:spcBef>
                <a:spcPts val="48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Product Lines, Consignment Accounts</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604" name="Google Shape;1604;g17e1836ac06_0_200"/>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
        <p:nvSpPr>
          <p:cNvPr id="1605" name="Google Shape;1605;g17e1836ac06_0_200"/>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1606" name="Google Shape;1606;g17e1836ac06_0_200" descr="ProdLineConsignAcct1.PNG"/>
          <p:cNvPicPr preferRelativeResize="0"/>
          <p:nvPr/>
        </p:nvPicPr>
        <p:blipFill rotWithShape="1">
          <a:blip r:embed="rId3">
            <a:alphaModFix/>
          </a:blip>
          <a:srcRect/>
          <a:stretch/>
        </p:blipFill>
        <p:spPr>
          <a:xfrm>
            <a:off x="762000" y="2057400"/>
            <a:ext cx="8077198" cy="1635125"/>
          </a:xfrm>
          <a:prstGeom prst="rect">
            <a:avLst/>
          </a:prstGeom>
          <a:noFill/>
          <a:ln w="9525" cap="flat" cmpd="sng">
            <a:solidFill>
              <a:srgbClr val="0070C0"/>
            </a:solidFill>
            <a:prstDash val="solid"/>
            <a:miter lim="800000"/>
            <a:headEnd type="none" w="sm" len="sm"/>
            <a:tailEnd type="none" w="sm" len="sm"/>
          </a:ln>
        </p:spPr>
      </p:pic>
      <p:pic>
        <p:nvPicPr>
          <p:cNvPr id="1607" name="Google Shape;1607;g17e1836ac06_0_200" descr="ProdLineConsignAcct.PNG"/>
          <p:cNvPicPr preferRelativeResize="0"/>
          <p:nvPr/>
        </p:nvPicPr>
        <p:blipFill rotWithShape="1">
          <a:blip r:embed="rId4">
            <a:alphaModFix/>
          </a:blip>
          <a:srcRect/>
          <a:stretch/>
        </p:blipFill>
        <p:spPr>
          <a:xfrm>
            <a:off x="1295400" y="3962400"/>
            <a:ext cx="7467601" cy="2149475"/>
          </a:xfrm>
          <a:prstGeom prst="rect">
            <a:avLst/>
          </a:prstGeom>
          <a:noFill/>
          <a:ln w="9525" cap="flat" cmpd="sng">
            <a:solidFill>
              <a:srgbClr val="0070C0"/>
            </a:solidFill>
            <a:prstDash val="solid"/>
            <a:miter lim="800000"/>
            <a:headEnd type="none" w="sm" len="sm"/>
            <a:tailEnd type="none" w="sm" len="sm"/>
          </a:ln>
        </p:spPr>
      </p:pic>
      <p:sp>
        <p:nvSpPr>
          <p:cNvPr id="1608" name="Google Shape;1608;g17e1836ac06_0_200"/>
          <p:cNvSpPr/>
          <p:nvPr/>
        </p:nvSpPr>
        <p:spPr>
          <a:xfrm>
            <a:off x="7010400" y="3048000"/>
            <a:ext cx="457200" cy="381000"/>
          </a:xfrm>
          <a:prstGeom prst="rightArrow">
            <a:avLst>
              <a:gd name="adj1" fmla="val 12600"/>
              <a:gd name="adj2" fmla="val 50000"/>
            </a:avLst>
          </a:prstGeom>
          <a:solidFill>
            <a:schemeClr val="accent1"/>
          </a:solidFill>
          <a:ln>
            <a:noFill/>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cxnSp>
        <p:nvCxnSpPr>
          <p:cNvPr id="1609" name="Google Shape;1609;g17e1836ac06_0_200"/>
          <p:cNvCxnSpPr/>
          <p:nvPr/>
        </p:nvCxnSpPr>
        <p:spPr>
          <a:xfrm flipH="1">
            <a:off x="3810000" y="3238500"/>
            <a:ext cx="3200400" cy="876300"/>
          </a:xfrm>
          <a:prstGeom prst="bentConnector3">
            <a:avLst>
              <a:gd name="adj1" fmla="val 50000"/>
            </a:avLst>
          </a:prstGeom>
          <a:noFill/>
          <a:ln w="28575" cap="flat" cmpd="sng">
            <a:solidFill>
              <a:srgbClr val="0070C0"/>
            </a:solidFill>
            <a:prstDash val="solid"/>
            <a:miter lim="800000"/>
            <a:headEnd type="none" w="sm" len="sm"/>
            <a:tailEnd type="stealth" w="med" len="med"/>
          </a:ln>
        </p:spPr>
      </p:cxn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Shape 1614"/>
        <p:cNvGrpSpPr/>
        <p:nvPr/>
      </p:nvGrpSpPr>
      <p:grpSpPr>
        <a:xfrm>
          <a:off x="0" y="0"/>
          <a:ext cx="0" cy="0"/>
          <a:chOff x="0" y="0"/>
          <a:chExt cx="0" cy="0"/>
        </a:xfrm>
      </p:grpSpPr>
      <p:sp>
        <p:nvSpPr>
          <p:cNvPr id="1615" name="Google Shape;1615;g17e1836ac06_0_211"/>
          <p:cNvSpPr txBox="1">
            <a:spLocks noGrp="1"/>
          </p:cNvSpPr>
          <p:nvPr>
            <p:ph type="body" idx="1"/>
          </p:nvPr>
        </p:nvSpPr>
        <p:spPr>
          <a:xfrm>
            <a:off x="457200" y="892175"/>
            <a:ext cx="8229600" cy="5424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Accounts and Accounting (cont’d)</a:t>
            </a:r>
            <a:endParaRPr/>
          </a:p>
          <a:p>
            <a:pPr marL="0" marR="0" lvl="0" indent="0" algn="l" rtl="0">
              <a:lnSpc>
                <a:spcPct val="100000"/>
              </a:lnSpc>
              <a:spcBef>
                <a:spcPts val="48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Product Lines, Consignment Accounts</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616" name="Google Shape;1616;g17e1836ac06_0_211"/>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
        <p:nvSpPr>
          <p:cNvPr id="1617" name="Google Shape;1617;g17e1836ac06_0_211"/>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1618" name="Google Shape;1618;g17e1836ac06_0_211" descr="ProdLineConsignAcct1.PNG"/>
          <p:cNvPicPr preferRelativeResize="0"/>
          <p:nvPr/>
        </p:nvPicPr>
        <p:blipFill rotWithShape="1">
          <a:blip r:embed="rId3">
            <a:alphaModFix/>
          </a:blip>
          <a:srcRect/>
          <a:stretch/>
        </p:blipFill>
        <p:spPr>
          <a:xfrm>
            <a:off x="762000" y="2057400"/>
            <a:ext cx="8077198" cy="1635125"/>
          </a:xfrm>
          <a:prstGeom prst="rect">
            <a:avLst/>
          </a:prstGeom>
          <a:noFill/>
          <a:ln w="9525" cap="flat" cmpd="sng">
            <a:solidFill>
              <a:srgbClr val="0070C0"/>
            </a:solidFill>
            <a:prstDash val="solid"/>
            <a:miter lim="800000"/>
            <a:headEnd type="none" w="sm" len="sm"/>
            <a:tailEnd type="none" w="sm" len="sm"/>
          </a:ln>
        </p:spPr>
      </p:pic>
      <p:pic>
        <p:nvPicPr>
          <p:cNvPr id="1619" name="Google Shape;1619;g17e1836ac06_0_211" descr="ProdLineConsignAcct.PNG"/>
          <p:cNvPicPr preferRelativeResize="0"/>
          <p:nvPr/>
        </p:nvPicPr>
        <p:blipFill rotWithShape="1">
          <a:blip r:embed="rId4">
            <a:alphaModFix/>
          </a:blip>
          <a:srcRect/>
          <a:stretch/>
        </p:blipFill>
        <p:spPr>
          <a:xfrm>
            <a:off x="1295400" y="3962400"/>
            <a:ext cx="7467601" cy="2149475"/>
          </a:xfrm>
          <a:prstGeom prst="rect">
            <a:avLst/>
          </a:prstGeom>
          <a:noFill/>
          <a:ln w="9525" cap="flat" cmpd="sng">
            <a:solidFill>
              <a:srgbClr val="0070C0"/>
            </a:solidFill>
            <a:prstDash val="solid"/>
            <a:miter lim="800000"/>
            <a:headEnd type="none" w="sm" len="sm"/>
            <a:tailEnd type="none" w="sm" len="sm"/>
          </a:ln>
        </p:spPr>
      </p:pic>
      <p:sp>
        <p:nvSpPr>
          <p:cNvPr id="1620" name="Google Shape;1620;g17e1836ac06_0_211"/>
          <p:cNvSpPr/>
          <p:nvPr/>
        </p:nvSpPr>
        <p:spPr>
          <a:xfrm>
            <a:off x="7010400" y="3048000"/>
            <a:ext cx="457200" cy="381000"/>
          </a:xfrm>
          <a:prstGeom prst="rightArrow">
            <a:avLst>
              <a:gd name="adj1" fmla="val 12600"/>
              <a:gd name="adj2" fmla="val 50000"/>
            </a:avLst>
          </a:prstGeom>
          <a:solidFill>
            <a:schemeClr val="accent1"/>
          </a:solidFill>
          <a:ln>
            <a:noFill/>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cxnSp>
        <p:nvCxnSpPr>
          <p:cNvPr id="1621" name="Google Shape;1621;g17e1836ac06_0_211"/>
          <p:cNvCxnSpPr/>
          <p:nvPr/>
        </p:nvCxnSpPr>
        <p:spPr>
          <a:xfrm flipH="1">
            <a:off x="3810000" y="3238500"/>
            <a:ext cx="3200400" cy="876300"/>
          </a:xfrm>
          <a:prstGeom prst="bentConnector3">
            <a:avLst>
              <a:gd name="adj1" fmla="val 50000"/>
            </a:avLst>
          </a:prstGeom>
          <a:noFill/>
          <a:ln w="28575" cap="flat" cmpd="sng">
            <a:solidFill>
              <a:srgbClr val="0070C0"/>
            </a:solidFill>
            <a:prstDash val="solid"/>
            <a:miter lim="800000"/>
            <a:headEnd type="none" w="sm" len="sm"/>
            <a:tailEnd type="stealth" w="med" len="med"/>
          </a:ln>
        </p:spPr>
      </p:cxn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Shape 1626"/>
        <p:cNvGrpSpPr/>
        <p:nvPr/>
      </p:nvGrpSpPr>
      <p:grpSpPr>
        <a:xfrm>
          <a:off x="0" y="0"/>
          <a:ext cx="0" cy="0"/>
          <a:chOff x="0" y="0"/>
          <a:chExt cx="0" cy="0"/>
        </a:xfrm>
      </p:grpSpPr>
      <p:sp>
        <p:nvSpPr>
          <p:cNvPr id="1627" name="Google Shape;1627;g17eadac7f3e_1_0"/>
          <p:cNvSpPr txBox="1">
            <a:spLocks noGrp="1"/>
          </p:cNvSpPr>
          <p:nvPr>
            <p:ph type="body" idx="1"/>
          </p:nvPr>
        </p:nvSpPr>
        <p:spPr>
          <a:xfrm>
            <a:off x="457200" y="892175"/>
            <a:ext cx="8229600" cy="5424600"/>
          </a:xfrm>
          <a:prstGeom prst="rect">
            <a:avLst/>
          </a:prstGeom>
          <a:noFill/>
          <a:ln w="9525" cap="flat" cmpd="sng">
            <a:solidFill>
              <a:srgbClr val="0070C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Accounts and Accounting (cont’d)</a:t>
            </a:r>
            <a:endParaRPr/>
          </a:p>
          <a:p>
            <a:pPr marL="0" marR="0" lvl="0" indent="0" algn="l" rtl="0">
              <a:lnSpc>
                <a:spcPct val="100000"/>
              </a:lnSpc>
              <a:spcBef>
                <a:spcPts val="48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Purchasing Account</a:t>
            </a:r>
            <a:r>
              <a:rPr lang="en-US" sz="2400" b="1">
                <a:solidFill>
                  <a:srgbClr val="4F4F4F"/>
                </a:solidFill>
              </a:rPr>
              <a:t>s</a:t>
            </a: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628" name="Google Shape;1628;g17eadac7f3e_1_0"/>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
        <p:nvSpPr>
          <p:cNvPr id="1629" name="Google Shape;1629;g17eadac7f3e_1_0"/>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1630" name="Google Shape;1630;g17eadac7f3e_1_0"/>
          <p:cNvPicPr preferRelativeResize="0"/>
          <p:nvPr/>
        </p:nvPicPr>
        <p:blipFill>
          <a:blip r:embed="rId3">
            <a:alphaModFix/>
          </a:blip>
          <a:stretch>
            <a:fillRect/>
          </a:stretch>
        </p:blipFill>
        <p:spPr>
          <a:xfrm>
            <a:off x="572175" y="2045650"/>
            <a:ext cx="7999626" cy="3961275"/>
          </a:xfrm>
          <a:prstGeom prst="rect">
            <a:avLst/>
          </a:prstGeom>
          <a:noFill/>
          <a:ln>
            <a:noFill/>
          </a:ln>
        </p:spPr>
      </p:pic>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Shape 1635"/>
        <p:cNvGrpSpPr/>
        <p:nvPr/>
      </p:nvGrpSpPr>
      <p:grpSpPr>
        <a:xfrm>
          <a:off x="0" y="0"/>
          <a:ext cx="0" cy="0"/>
          <a:chOff x="0" y="0"/>
          <a:chExt cx="0" cy="0"/>
        </a:xfrm>
      </p:grpSpPr>
      <p:sp>
        <p:nvSpPr>
          <p:cNvPr id="1636" name="Google Shape;1636;g17eadac7f3e_1_8"/>
          <p:cNvSpPr txBox="1">
            <a:spLocks noGrp="1"/>
          </p:cNvSpPr>
          <p:nvPr>
            <p:ph type="body" idx="1"/>
          </p:nvPr>
        </p:nvSpPr>
        <p:spPr>
          <a:xfrm>
            <a:off x="457200" y="914400"/>
            <a:ext cx="8229600" cy="838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Inventory Locations</a:t>
            </a:r>
            <a:endParaRPr/>
          </a:p>
          <a:p>
            <a:pPr marL="0" marR="0" lvl="0" indent="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a:p>
            <a:pPr marL="0" marR="0" lvl="0" indent="0" algn="l" rtl="0">
              <a:lnSpc>
                <a:spcPct val="100000"/>
              </a:lnSpc>
              <a:spcBef>
                <a:spcPts val="48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637" name="Google Shape;1637;g17eadac7f3e_1_8"/>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
        <p:nvSpPr>
          <p:cNvPr id="1638" name="Google Shape;1638;g17eadac7f3e_1_8"/>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1639" name="Google Shape;1639;g17eadac7f3e_1_8"/>
          <p:cNvGrpSpPr/>
          <p:nvPr/>
        </p:nvGrpSpPr>
        <p:grpSpPr>
          <a:xfrm>
            <a:off x="1219200" y="4267287"/>
            <a:ext cx="7543800" cy="1874920"/>
            <a:chOff x="1295400" y="1960966"/>
            <a:chExt cx="7543800" cy="1875295"/>
          </a:xfrm>
        </p:grpSpPr>
        <p:pic>
          <p:nvPicPr>
            <p:cNvPr id="1640" name="Google Shape;1640;g17eadac7f3e_1_8" descr="TransOwnLocaWeb.PNG"/>
            <p:cNvPicPr preferRelativeResize="0"/>
            <p:nvPr/>
          </p:nvPicPr>
          <p:blipFill rotWithShape="1">
            <a:blip r:embed="rId3">
              <a:alphaModFix/>
            </a:blip>
            <a:srcRect/>
            <a:stretch/>
          </p:blipFill>
          <p:spPr>
            <a:xfrm>
              <a:off x="1295400" y="1960966"/>
              <a:ext cx="7543800" cy="1875295"/>
            </a:xfrm>
            <a:prstGeom prst="rect">
              <a:avLst/>
            </a:prstGeom>
            <a:noFill/>
            <a:ln w="9525" cap="flat" cmpd="sng">
              <a:solidFill>
                <a:srgbClr val="0070C0"/>
              </a:solidFill>
              <a:prstDash val="solid"/>
              <a:miter lim="800000"/>
              <a:headEnd type="none" w="sm" len="sm"/>
              <a:tailEnd type="none" w="sm" len="sm"/>
            </a:ln>
          </p:spPr>
        </p:pic>
        <p:sp>
          <p:nvSpPr>
            <p:cNvPr id="1641" name="Google Shape;1641;g17eadac7f3e_1_8"/>
            <p:cNvSpPr txBox="1"/>
            <p:nvPr/>
          </p:nvSpPr>
          <p:spPr>
            <a:xfrm>
              <a:off x="7239000" y="3174112"/>
              <a:ext cx="1524000" cy="331800"/>
            </a:xfrm>
            <a:prstGeom prst="rect">
              <a:avLst/>
            </a:prstGeom>
            <a:noFill/>
            <a:ln w="19050" cap="flat" cmpd="sng">
              <a:solidFill>
                <a:srgbClr val="FFC000"/>
              </a:solidFill>
              <a:prstDash val="solid"/>
              <a:miter lim="800000"/>
              <a:headEnd type="none" w="sm" len="sm"/>
              <a:tailEnd type="none" w="sm" len="sm"/>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grpSp>
        <p:nvGrpSpPr>
          <p:cNvPr id="1642" name="Google Shape;1642;g17eadac7f3e_1_8"/>
          <p:cNvGrpSpPr/>
          <p:nvPr/>
        </p:nvGrpSpPr>
        <p:grpSpPr>
          <a:xfrm>
            <a:off x="609600" y="1447831"/>
            <a:ext cx="6019801" cy="2535286"/>
            <a:chOff x="685800" y="1600200"/>
            <a:chExt cx="6019801" cy="2535286"/>
          </a:xfrm>
        </p:grpSpPr>
        <p:pic>
          <p:nvPicPr>
            <p:cNvPr id="1643" name="Google Shape;1643;g17eadac7f3e_1_8" descr="TransOwnSiteWeb.PNG"/>
            <p:cNvPicPr preferRelativeResize="0"/>
            <p:nvPr/>
          </p:nvPicPr>
          <p:blipFill rotWithShape="1">
            <a:blip r:embed="rId4">
              <a:alphaModFix/>
            </a:blip>
            <a:srcRect/>
            <a:stretch/>
          </p:blipFill>
          <p:spPr>
            <a:xfrm>
              <a:off x="685800" y="1600200"/>
              <a:ext cx="6019801" cy="2535286"/>
            </a:xfrm>
            <a:prstGeom prst="rect">
              <a:avLst/>
            </a:prstGeom>
            <a:noFill/>
            <a:ln w="9525" cap="flat" cmpd="sng">
              <a:solidFill>
                <a:srgbClr val="0070C0"/>
              </a:solidFill>
              <a:prstDash val="solid"/>
              <a:miter lim="800000"/>
              <a:headEnd type="none" w="sm" len="sm"/>
              <a:tailEnd type="none" w="sm" len="sm"/>
            </a:ln>
          </p:spPr>
        </p:pic>
        <p:sp>
          <p:nvSpPr>
            <p:cNvPr id="1644" name="Google Shape;1644;g17eadac7f3e_1_8"/>
            <p:cNvSpPr txBox="1"/>
            <p:nvPr/>
          </p:nvSpPr>
          <p:spPr>
            <a:xfrm>
              <a:off x="1676400" y="3200430"/>
              <a:ext cx="1143000" cy="381000"/>
            </a:xfrm>
            <a:prstGeom prst="rect">
              <a:avLst/>
            </a:prstGeom>
            <a:noFill/>
            <a:ln w="12700" cap="flat" cmpd="sng">
              <a:solidFill>
                <a:srgbClr val="FFC000"/>
              </a:solidFill>
              <a:prstDash val="solid"/>
              <a:miter lim="800000"/>
              <a:headEnd type="none" w="sm" len="sm"/>
              <a:tailEnd type="none" w="sm" len="sm"/>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sp>
        <p:nvSpPr>
          <p:cNvPr id="1645" name="Google Shape;1645;g17eadac7f3e_1_8"/>
          <p:cNvSpPr txBox="1"/>
          <p:nvPr/>
        </p:nvSpPr>
        <p:spPr>
          <a:xfrm>
            <a:off x="6858000" y="2667000"/>
            <a:ext cx="1676400" cy="1169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Transfer Ownership in Web UI Sites defaults to same field in Web UI Locations</a:t>
            </a:r>
            <a:endParaRPr sz="1400" b="0" i="0" u="none" strike="noStrike" cap="none">
              <a:solidFill>
                <a:srgbClr val="000000"/>
              </a:solidFill>
              <a:latin typeface="Arial"/>
              <a:ea typeface="Arial"/>
              <a:cs typeface="Arial"/>
              <a:sym typeface="Arial"/>
            </a:endParaRPr>
          </a:p>
        </p:txBody>
      </p:sp>
      <p:cxnSp>
        <p:nvCxnSpPr>
          <p:cNvPr id="1646" name="Google Shape;1646;g17eadac7f3e_1_8"/>
          <p:cNvCxnSpPr/>
          <p:nvPr/>
        </p:nvCxnSpPr>
        <p:spPr>
          <a:xfrm>
            <a:off x="2819400" y="3200400"/>
            <a:ext cx="4343400" cy="2444700"/>
          </a:xfrm>
          <a:prstGeom prst="bentConnector3">
            <a:avLst>
              <a:gd name="adj1" fmla="val 50000"/>
            </a:avLst>
          </a:prstGeom>
          <a:noFill/>
          <a:ln w="28575" cap="flat" cmpd="sng">
            <a:solidFill>
              <a:srgbClr val="0070C0"/>
            </a:solidFill>
            <a:prstDash val="solid"/>
            <a:miter lim="800000"/>
            <a:headEnd type="none" w="sm" len="sm"/>
            <a:tailEnd type="none" w="sm" len="sm"/>
          </a:ln>
        </p:spPr>
      </p:cxnSp>
      <p:cxnSp>
        <p:nvCxnSpPr>
          <p:cNvPr id="1647" name="Google Shape;1647;g17eadac7f3e_1_8"/>
          <p:cNvCxnSpPr/>
          <p:nvPr/>
        </p:nvCxnSpPr>
        <p:spPr>
          <a:xfrm>
            <a:off x="5105400" y="3429000"/>
            <a:ext cx="1828800" cy="1500"/>
          </a:xfrm>
          <a:prstGeom prst="straightConnector1">
            <a:avLst/>
          </a:prstGeom>
          <a:noFill/>
          <a:ln w="28575" cap="flat" cmpd="sng">
            <a:solidFill>
              <a:srgbClr val="4F4F4F"/>
            </a:solidFill>
            <a:prstDash val="solid"/>
            <a:miter lim="800000"/>
            <a:headEnd type="none" w="sm" len="sm"/>
            <a:tailEnd type="none" w="sm" len="sm"/>
          </a:ln>
        </p:spPr>
      </p:cxn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Shape 1652"/>
        <p:cNvGrpSpPr/>
        <p:nvPr/>
      </p:nvGrpSpPr>
      <p:grpSpPr>
        <a:xfrm>
          <a:off x="0" y="0"/>
          <a:ext cx="0" cy="0"/>
          <a:chOff x="0" y="0"/>
          <a:chExt cx="0" cy="0"/>
        </a:xfrm>
      </p:grpSpPr>
      <p:sp>
        <p:nvSpPr>
          <p:cNvPr id="1653" name="Google Shape;1653;g17eadac7f3e_1_24"/>
          <p:cNvSpPr txBox="1">
            <a:spLocks noGrp="1"/>
          </p:cNvSpPr>
          <p:nvPr>
            <p:ph type="body" idx="1"/>
          </p:nvPr>
        </p:nvSpPr>
        <p:spPr>
          <a:xfrm>
            <a:off x="533400" y="914400"/>
            <a:ext cx="8229600" cy="47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Consignment Flow</a:t>
            </a: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654" name="Google Shape;1654;g17eadac7f3e_1_24"/>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
        <p:nvSpPr>
          <p:cNvPr id="1655" name="Google Shape;1655;g17eadac7f3e_1_24"/>
          <p:cNvSpPr txBox="1"/>
          <p:nvPr/>
        </p:nvSpPr>
        <p:spPr>
          <a:xfrm>
            <a:off x="1143000" y="1600200"/>
            <a:ext cx="6858000" cy="3962400"/>
          </a:xfrm>
          <a:prstGeom prst="rect">
            <a:avLst/>
          </a:prstGeom>
          <a:noFill/>
          <a:ln>
            <a:noFill/>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656" name="Google Shape;1656;g17eadac7f3e_1_24"/>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657" name="Google Shape;1657;g17eadac7f3e_1_24"/>
          <p:cNvSpPr txBox="1"/>
          <p:nvPr/>
        </p:nvSpPr>
        <p:spPr>
          <a:xfrm>
            <a:off x="838200" y="2057400"/>
            <a:ext cx="1600200" cy="838200"/>
          </a:xfrm>
          <a:prstGeom prst="rect">
            <a:avLst/>
          </a:prstGeom>
          <a:noFill/>
          <a:ln>
            <a:noFill/>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658" name="Google Shape;1658;g17eadac7f3e_1_24"/>
          <p:cNvSpPr/>
          <p:nvPr/>
        </p:nvSpPr>
        <p:spPr>
          <a:xfrm>
            <a:off x="2819400" y="2362200"/>
            <a:ext cx="609600" cy="381000"/>
          </a:xfrm>
          <a:prstGeom prst="rightArrow">
            <a:avLst>
              <a:gd name="adj1" fmla="val 14850"/>
              <a:gd name="adj2" fmla="val 50000"/>
            </a:avLst>
          </a:prstGeom>
          <a:noFill/>
          <a:ln>
            <a:noFill/>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1659" name="Google Shape;1659;g17eadac7f3e_1_24"/>
          <p:cNvGrpSpPr/>
          <p:nvPr/>
        </p:nvGrpSpPr>
        <p:grpSpPr>
          <a:xfrm>
            <a:off x="685800" y="1905000"/>
            <a:ext cx="1676400" cy="978000"/>
            <a:chOff x="685800" y="1905000"/>
            <a:chExt cx="1676400" cy="978000"/>
          </a:xfrm>
        </p:grpSpPr>
        <p:sp>
          <p:nvSpPr>
            <p:cNvPr id="1660" name="Google Shape;1660;g17eadac7f3e_1_24"/>
            <p:cNvSpPr/>
            <p:nvPr/>
          </p:nvSpPr>
          <p:spPr>
            <a:xfrm>
              <a:off x="685800" y="1905000"/>
              <a:ext cx="1676400" cy="9780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661" name="Google Shape;1661;g17eadac7f3e_1_24"/>
            <p:cNvSpPr txBox="1"/>
            <p:nvPr/>
          </p:nvSpPr>
          <p:spPr>
            <a:xfrm>
              <a:off x="685800" y="2057400"/>
              <a:ext cx="1676400" cy="585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Order consigned materials</a:t>
              </a:r>
              <a:endParaRPr sz="1400" b="0" i="0" u="none" strike="noStrike" cap="none">
                <a:solidFill>
                  <a:srgbClr val="000000"/>
                </a:solidFill>
                <a:latin typeface="Arial"/>
                <a:ea typeface="Arial"/>
                <a:cs typeface="Arial"/>
                <a:sym typeface="Arial"/>
              </a:endParaRPr>
            </a:p>
          </p:txBody>
        </p:sp>
      </p:grpSp>
      <p:grpSp>
        <p:nvGrpSpPr>
          <p:cNvPr id="1662" name="Google Shape;1662;g17eadac7f3e_1_24"/>
          <p:cNvGrpSpPr/>
          <p:nvPr/>
        </p:nvGrpSpPr>
        <p:grpSpPr>
          <a:xfrm>
            <a:off x="3124200" y="1905000"/>
            <a:ext cx="1676400" cy="978000"/>
            <a:chOff x="2743200" y="1828800"/>
            <a:chExt cx="1676400" cy="978000"/>
          </a:xfrm>
        </p:grpSpPr>
        <p:sp>
          <p:nvSpPr>
            <p:cNvPr id="1663" name="Google Shape;1663;g17eadac7f3e_1_24"/>
            <p:cNvSpPr/>
            <p:nvPr/>
          </p:nvSpPr>
          <p:spPr>
            <a:xfrm>
              <a:off x="2743200" y="1828800"/>
              <a:ext cx="1676400" cy="9780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664" name="Google Shape;1664;g17eadac7f3e_1_24"/>
            <p:cNvSpPr txBox="1"/>
            <p:nvPr/>
          </p:nvSpPr>
          <p:spPr>
            <a:xfrm>
              <a:off x="2743200" y="2057400"/>
              <a:ext cx="1676400" cy="585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Receive  materials</a:t>
              </a:r>
              <a:endParaRPr sz="1400" b="0" i="0" u="none" strike="noStrike" cap="none">
                <a:solidFill>
                  <a:srgbClr val="000000"/>
                </a:solidFill>
                <a:latin typeface="Arial"/>
                <a:ea typeface="Arial"/>
                <a:cs typeface="Arial"/>
                <a:sym typeface="Arial"/>
              </a:endParaRPr>
            </a:p>
          </p:txBody>
        </p:sp>
      </p:grpSp>
      <p:grpSp>
        <p:nvGrpSpPr>
          <p:cNvPr id="1665" name="Google Shape;1665;g17eadac7f3e_1_24"/>
          <p:cNvGrpSpPr/>
          <p:nvPr/>
        </p:nvGrpSpPr>
        <p:grpSpPr>
          <a:xfrm>
            <a:off x="5562600" y="1905000"/>
            <a:ext cx="1752600" cy="978000"/>
            <a:chOff x="5715000" y="1828800"/>
            <a:chExt cx="1752600" cy="978000"/>
          </a:xfrm>
        </p:grpSpPr>
        <p:sp>
          <p:nvSpPr>
            <p:cNvPr id="1666" name="Google Shape;1666;g17eadac7f3e_1_24"/>
            <p:cNvSpPr/>
            <p:nvPr/>
          </p:nvSpPr>
          <p:spPr>
            <a:xfrm>
              <a:off x="5715000" y="1828800"/>
              <a:ext cx="1676400" cy="9780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667" name="Google Shape;1667;g17eadac7f3e_1_24"/>
            <p:cNvSpPr txBox="1"/>
            <p:nvPr/>
          </p:nvSpPr>
          <p:spPr>
            <a:xfrm>
              <a:off x="5791200" y="1905000"/>
              <a:ext cx="1676400" cy="831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Track the receipt through transactions</a:t>
              </a:r>
              <a:endParaRPr sz="1400" b="0" i="0" u="none" strike="noStrike" cap="none">
                <a:solidFill>
                  <a:srgbClr val="000000"/>
                </a:solidFill>
                <a:latin typeface="Arial"/>
                <a:ea typeface="Arial"/>
                <a:cs typeface="Arial"/>
                <a:sym typeface="Arial"/>
              </a:endParaRPr>
            </a:p>
          </p:txBody>
        </p:sp>
      </p:grpSp>
      <p:grpSp>
        <p:nvGrpSpPr>
          <p:cNvPr id="1668" name="Google Shape;1668;g17eadac7f3e_1_24"/>
          <p:cNvGrpSpPr/>
          <p:nvPr/>
        </p:nvGrpSpPr>
        <p:grpSpPr>
          <a:xfrm>
            <a:off x="1828800" y="3352800"/>
            <a:ext cx="1676400" cy="978000"/>
            <a:chOff x="1447800" y="3352800"/>
            <a:chExt cx="1676400" cy="978000"/>
          </a:xfrm>
        </p:grpSpPr>
        <p:sp>
          <p:nvSpPr>
            <p:cNvPr id="1669" name="Google Shape;1669;g17eadac7f3e_1_24"/>
            <p:cNvSpPr/>
            <p:nvPr/>
          </p:nvSpPr>
          <p:spPr>
            <a:xfrm>
              <a:off x="1447800" y="3352800"/>
              <a:ext cx="1676400" cy="9780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670" name="Google Shape;1670;g17eadac7f3e_1_24"/>
            <p:cNvSpPr txBox="1"/>
            <p:nvPr/>
          </p:nvSpPr>
          <p:spPr>
            <a:xfrm>
              <a:off x="1447800" y="3581400"/>
              <a:ext cx="1676400" cy="585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Transfer  materials</a:t>
              </a:r>
              <a:endParaRPr sz="1400" b="0" i="0" u="none" strike="noStrike" cap="none">
                <a:solidFill>
                  <a:srgbClr val="000000"/>
                </a:solidFill>
                <a:latin typeface="Arial"/>
                <a:ea typeface="Arial"/>
                <a:cs typeface="Arial"/>
                <a:sym typeface="Arial"/>
              </a:endParaRPr>
            </a:p>
          </p:txBody>
        </p:sp>
      </p:grpSp>
      <p:sp>
        <p:nvSpPr>
          <p:cNvPr id="1671" name="Google Shape;1671;g17eadac7f3e_1_24"/>
          <p:cNvSpPr/>
          <p:nvPr/>
        </p:nvSpPr>
        <p:spPr>
          <a:xfrm>
            <a:off x="2438400" y="2209800"/>
            <a:ext cx="597000" cy="228600"/>
          </a:xfrm>
          <a:prstGeom prst="rightArrow">
            <a:avLst>
              <a:gd name="adj1" fmla="val 17464"/>
              <a:gd name="adj2" fmla="val 50000"/>
            </a:avLst>
          </a:prstGeom>
          <a:solidFill>
            <a:schemeClr val="accent1"/>
          </a:solidFill>
          <a:ln>
            <a:noFill/>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672" name="Google Shape;1672;g17eadac7f3e_1_24"/>
          <p:cNvSpPr/>
          <p:nvPr/>
        </p:nvSpPr>
        <p:spPr>
          <a:xfrm>
            <a:off x="4876800" y="2209800"/>
            <a:ext cx="597000" cy="228600"/>
          </a:xfrm>
          <a:prstGeom prst="rightArrow">
            <a:avLst>
              <a:gd name="adj1" fmla="val 17464"/>
              <a:gd name="adj2" fmla="val 50000"/>
            </a:avLst>
          </a:prstGeom>
          <a:solidFill>
            <a:schemeClr val="accent1"/>
          </a:solidFill>
          <a:ln>
            <a:noFill/>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673" name="Google Shape;1673;g17eadac7f3e_1_24"/>
          <p:cNvSpPr/>
          <p:nvPr/>
        </p:nvSpPr>
        <p:spPr>
          <a:xfrm>
            <a:off x="3581400" y="3733800"/>
            <a:ext cx="597000" cy="228600"/>
          </a:xfrm>
          <a:prstGeom prst="rightArrow">
            <a:avLst>
              <a:gd name="adj1" fmla="val 17464"/>
              <a:gd name="adj2" fmla="val 50000"/>
            </a:avLst>
          </a:prstGeom>
          <a:solidFill>
            <a:schemeClr val="accent1"/>
          </a:solidFill>
          <a:ln>
            <a:noFill/>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674" name="Google Shape;1674;g17eadac7f3e_1_24"/>
          <p:cNvSpPr/>
          <p:nvPr/>
        </p:nvSpPr>
        <p:spPr>
          <a:xfrm>
            <a:off x="1219200" y="3733800"/>
            <a:ext cx="597000" cy="228600"/>
          </a:xfrm>
          <a:prstGeom prst="rightArrow">
            <a:avLst>
              <a:gd name="adj1" fmla="val 17464"/>
              <a:gd name="adj2" fmla="val 50000"/>
            </a:avLst>
          </a:prstGeom>
          <a:solidFill>
            <a:schemeClr val="accent1"/>
          </a:solidFill>
          <a:ln>
            <a:noFill/>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1675" name="Google Shape;1675;g17eadac7f3e_1_24"/>
          <p:cNvGrpSpPr/>
          <p:nvPr/>
        </p:nvGrpSpPr>
        <p:grpSpPr>
          <a:xfrm>
            <a:off x="4191000" y="3352800"/>
            <a:ext cx="1752600" cy="978000"/>
            <a:chOff x="5715000" y="1828800"/>
            <a:chExt cx="1752600" cy="978000"/>
          </a:xfrm>
        </p:grpSpPr>
        <p:sp>
          <p:nvSpPr>
            <p:cNvPr id="1676" name="Google Shape;1676;g17eadac7f3e_1_24"/>
            <p:cNvSpPr/>
            <p:nvPr/>
          </p:nvSpPr>
          <p:spPr>
            <a:xfrm>
              <a:off x="5715000" y="1828800"/>
              <a:ext cx="1676400" cy="9780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677" name="Google Shape;1677;g17eadac7f3e_1_24"/>
            <p:cNvSpPr txBox="1"/>
            <p:nvPr/>
          </p:nvSpPr>
          <p:spPr>
            <a:xfrm>
              <a:off x="5791200" y="1905000"/>
              <a:ext cx="1676400" cy="831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Track transfer through transactions</a:t>
              </a: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15"/>
          <p:cNvSpPr txBox="1">
            <a:spLocks noGrp="1"/>
          </p:cNvSpPr>
          <p:nvPr>
            <p:ph type="body" idx="1"/>
          </p:nvPr>
        </p:nvSpPr>
        <p:spPr>
          <a:xfrm>
            <a:off x="457200" y="892175"/>
            <a:ext cx="8229600" cy="7080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Configuration: Supplier Certification and Item Certification</a:t>
            </a:r>
            <a:endParaRPr/>
          </a:p>
        </p:txBody>
      </p:sp>
      <p:sp>
        <p:nvSpPr>
          <p:cNvPr id="163" name="Google Shape;163;p15"/>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Suppliers</a:t>
            </a:r>
            <a:endParaRPr/>
          </a:p>
        </p:txBody>
      </p:sp>
      <p:pic>
        <p:nvPicPr>
          <p:cNvPr id="164" name="Google Shape;164;p15"/>
          <p:cNvPicPr preferRelativeResize="0"/>
          <p:nvPr/>
        </p:nvPicPr>
        <p:blipFill rotWithShape="1">
          <a:blip r:embed="rId3">
            <a:alphaModFix/>
          </a:blip>
          <a:srcRect/>
          <a:stretch/>
        </p:blipFill>
        <p:spPr>
          <a:xfrm>
            <a:off x="381000" y="2057400"/>
            <a:ext cx="8266112" cy="3632200"/>
          </a:xfrm>
          <a:prstGeom prst="rect">
            <a:avLst/>
          </a:prstGeom>
          <a:noFill/>
          <a:ln w="9525" cap="flat" cmpd="sng">
            <a:solidFill>
              <a:srgbClr val="0070C0"/>
            </a:solidFill>
            <a:prstDash val="solid"/>
            <a:miter lim="800000"/>
            <a:headEnd type="none" w="sm" len="sm"/>
            <a:tailEnd type="none" w="sm" len="sm"/>
          </a:ln>
        </p:spPr>
      </p:pic>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Shape 1682"/>
        <p:cNvGrpSpPr/>
        <p:nvPr/>
      </p:nvGrpSpPr>
      <p:grpSpPr>
        <a:xfrm>
          <a:off x="0" y="0"/>
          <a:ext cx="0" cy="0"/>
          <a:chOff x="0" y="0"/>
          <a:chExt cx="0" cy="0"/>
        </a:xfrm>
      </p:grpSpPr>
      <p:sp>
        <p:nvSpPr>
          <p:cNvPr id="1683" name="Google Shape;1683;g17eadac7f3e_1_53"/>
          <p:cNvSpPr txBox="1">
            <a:spLocks noGrp="1"/>
          </p:cNvSpPr>
          <p:nvPr>
            <p:ph type="body" idx="1"/>
          </p:nvPr>
        </p:nvSpPr>
        <p:spPr>
          <a:xfrm>
            <a:off x="533400" y="914400"/>
            <a:ext cx="8229600" cy="381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Flow: Order Materials</a:t>
            </a:r>
            <a:br>
              <a:rPr lang="en-US" sz="2400" b="1" i="0" u="none">
                <a:solidFill>
                  <a:srgbClr val="4F4F4F"/>
                </a:solidFill>
                <a:latin typeface="Century Gothic"/>
                <a:ea typeface="Century Gothic"/>
                <a:cs typeface="Century Gothic"/>
                <a:sym typeface="Century Gothic"/>
              </a:rPr>
            </a:b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0" marR="0" lvl="0" indent="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a:p>
            <a:pPr marL="342900" marR="0" lvl="0" indent="-21590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p:txBody>
      </p:sp>
      <p:sp>
        <p:nvSpPr>
          <p:cNvPr id="1684" name="Google Shape;1684;g17eadac7f3e_1_53"/>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
        <p:nvSpPr>
          <p:cNvPr id="1685" name="Google Shape;1685;g17eadac7f3e_1_53"/>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1686" name="Google Shape;1686;g17eadac7f3e_1_53"/>
          <p:cNvGrpSpPr/>
          <p:nvPr/>
        </p:nvGrpSpPr>
        <p:grpSpPr>
          <a:xfrm>
            <a:off x="1371545" y="4114666"/>
            <a:ext cx="6171972" cy="1377881"/>
            <a:chOff x="1600200" y="3048000"/>
            <a:chExt cx="6629400" cy="1581045"/>
          </a:xfrm>
        </p:grpSpPr>
        <p:pic>
          <p:nvPicPr>
            <p:cNvPr id="1687" name="Google Shape;1687;g17eadac7f3e_1_53" descr="OrderOptions.PNG"/>
            <p:cNvPicPr preferRelativeResize="0"/>
            <p:nvPr/>
          </p:nvPicPr>
          <p:blipFill rotWithShape="1">
            <a:blip r:embed="rId3">
              <a:alphaModFix/>
            </a:blip>
            <a:srcRect/>
            <a:stretch/>
          </p:blipFill>
          <p:spPr>
            <a:xfrm>
              <a:off x="1600200" y="3048000"/>
              <a:ext cx="6629400" cy="1581045"/>
            </a:xfrm>
            <a:prstGeom prst="rect">
              <a:avLst/>
            </a:prstGeom>
            <a:noFill/>
            <a:ln w="9525" cap="flat" cmpd="sng">
              <a:solidFill>
                <a:srgbClr val="0070C0"/>
              </a:solidFill>
              <a:prstDash val="solid"/>
              <a:miter lim="800000"/>
              <a:headEnd type="none" w="sm" len="sm"/>
              <a:tailEnd type="none" w="sm" len="sm"/>
            </a:ln>
          </p:spPr>
        </p:pic>
        <p:sp>
          <p:nvSpPr>
            <p:cNvPr id="1688" name="Google Shape;1688;g17eadac7f3e_1_53"/>
            <p:cNvSpPr txBox="1"/>
            <p:nvPr/>
          </p:nvSpPr>
          <p:spPr>
            <a:xfrm>
              <a:off x="2362377" y="4038885"/>
              <a:ext cx="1296000" cy="304200"/>
            </a:xfrm>
            <a:prstGeom prst="rect">
              <a:avLst/>
            </a:prstGeom>
            <a:noFill/>
            <a:ln w="12700" cap="flat" cmpd="sng">
              <a:solidFill>
                <a:srgbClr val="FFC000"/>
              </a:solidFill>
              <a:prstDash val="solid"/>
              <a:miter lim="800000"/>
              <a:headEnd type="none" w="sm" len="sm"/>
              <a:tailEnd type="none" w="sm" len="sm"/>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pic>
        <p:nvPicPr>
          <p:cNvPr id="1689" name="Google Shape;1689;g17eadac7f3e_1_53" descr="ReceivConsign.PNG"/>
          <p:cNvPicPr preferRelativeResize="0"/>
          <p:nvPr/>
        </p:nvPicPr>
        <p:blipFill rotWithShape="1">
          <a:blip r:embed="rId4">
            <a:alphaModFix/>
          </a:blip>
          <a:srcRect/>
          <a:stretch/>
        </p:blipFill>
        <p:spPr>
          <a:xfrm>
            <a:off x="3276600" y="4953000"/>
            <a:ext cx="5714999" cy="1428750"/>
          </a:xfrm>
          <a:prstGeom prst="rect">
            <a:avLst/>
          </a:prstGeom>
          <a:noFill/>
          <a:ln w="9525" cap="flat" cmpd="sng">
            <a:solidFill>
              <a:srgbClr val="002060"/>
            </a:solidFill>
            <a:prstDash val="solid"/>
            <a:miter lim="800000"/>
            <a:headEnd type="none" w="sm" len="sm"/>
            <a:tailEnd type="none" w="sm" len="sm"/>
          </a:ln>
        </p:spPr>
      </p:pic>
      <p:grpSp>
        <p:nvGrpSpPr>
          <p:cNvPr id="1690" name="Google Shape;1690;g17eadac7f3e_1_53"/>
          <p:cNvGrpSpPr/>
          <p:nvPr/>
        </p:nvGrpSpPr>
        <p:grpSpPr>
          <a:xfrm>
            <a:off x="1066814" y="1600260"/>
            <a:ext cx="6324820" cy="2412997"/>
            <a:chOff x="457200" y="1371600"/>
            <a:chExt cx="7391399" cy="2819251"/>
          </a:xfrm>
        </p:grpSpPr>
        <p:pic>
          <p:nvPicPr>
            <p:cNvPr id="1691" name="Google Shape;1691;g17eadac7f3e_1_53" descr="PO.PNG"/>
            <p:cNvPicPr preferRelativeResize="0"/>
            <p:nvPr/>
          </p:nvPicPr>
          <p:blipFill rotWithShape="1">
            <a:blip r:embed="rId5">
              <a:alphaModFix/>
            </a:blip>
            <a:srcRect/>
            <a:stretch/>
          </p:blipFill>
          <p:spPr>
            <a:xfrm>
              <a:off x="457200" y="1371600"/>
              <a:ext cx="7391399" cy="2802403"/>
            </a:xfrm>
            <a:prstGeom prst="rect">
              <a:avLst/>
            </a:prstGeom>
            <a:noFill/>
            <a:ln w="9525" cap="flat" cmpd="sng">
              <a:solidFill>
                <a:srgbClr val="0070C0"/>
              </a:solidFill>
              <a:prstDash val="solid"/>
              <a:miter lim="800000"/>
              <a:headEnd type="none" w="sm" len="sm"/>
              <a:tailEnd type="none" w="sm" len="sm"/>
            </a:ln>
          </p:spPr>
        </p:pic>
        <p:sp>
          <p:nvSpPr>
            <p:cNvPr id="1692" name="Google Shape;1692;g17eadac7f3e_1_53"/>
            <p:cNvSpPr txBox="1"/>
            <p:nvPr/>
          </p:nvSpPr>
          <p:spPr>
            <a:xfrm>
              <a:off x="2286497" y="3962851"/>
              <a:ext cx="1142700" cy="228000"/>
            </a:xfrm>
            <a:prstGeom prst="rect">
              <a:avLst/>
            </a:prstGeom>
            <a:noFill/>
            <a:ln w="12700" cap="flat" cmpd="sng">
              <a:solidFill>
                <a:srgbClr val="FFC000"/>
              </a:solidFill>
              <a:prstDash val="solid"/>
              <a:miter lim="800000"/>
              <a:headEnd type="none" w="sm" len="sm"/>
              <a:tailEnd type="none" w="sm" len="sm"/>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693" name="Google Shape;1693;g17eadac7f3e_1_53"/>
            <p:cNvSpPr txBox="1"/>
            <p:nvPr/>
          </p:nvSpPr>
          <p:spPr>
            <a:xfrm>
              <a:off x="2286497" y="2666298"/>
              <a:ext cx="1295100" cy="230100"/>
            </a:xfrm>
            <a:prstGeom prst="rect">
              <a:avLst/>
            </a:prstGeom>
            <a:noFill/>
            <a:ln w="12700" cap="flat" cmpd="sng">
              <a:solidFill>
                <a:srgbClr val="FFC000"/>
              </a:solidFill>
              <a:prstDash val="solid"/>
              <a:miter lim="800000"/>
              <a:headEnd type="none" w="sm" len="sm"/>
              <a:tailEnd type="none" w="sm" len="sm"/>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Shape 1698"/>
        <p:cNvGrpSpPr/>
        <p:nvPr/>
      </p:nvGrpSpPr>
      <p:grpSpPr>
        <a:xfrm>
          <a:off x="0" y="0"/>
          <a:ext cx="0" cy="0"/>
          <a:chOff x="0" y="0"/>
          <a:chExt cx="0" cy="0"/>
        </a:xfrm>
      </p:grpSpPr>
      <p:sp>
        <p:nvSpPr>
          <p:cNvPr id="1699" name="Google Shape;1699;g17eadac7f3e_1_68"/>
          <p:cNvSpPr txBox="1">
            <a:spLocks noGrp="1"/>
          </p:cNvSpPr>
          <p:nvPr>
            <p:ph type="body" idx="1"/>
          </p:nvPr>
        </p:nvSpPr>
        <p:spPr>
          <a:xfrm>
            <a:off x="533400" y="914400"/>
            <a:ext cx="8229600" cy="381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Flow: Receive Materials</a:t>
            </a:r>
            <a:br>
              <a:rPr lang="en-US" sz="2400" b="1" i="0" u="none">
                <a:solidFill>
                  <a:srgbClr val="4F4F4F"/>
                </a:solidFill>
                <a:latin typeface="Century Gothic"/>
                <a:ea typeface="Century Gothic"/>
                <a:cs typeface="Century Gothic"/>
                <a:sym typeface="Century Gothic"/>
              </a:rPr>
            </a:b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0" marR="0" lvl="0" indent="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a:p>
            <a:pPr marL="342900" marR="0" lvl="0" indent="-21590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p:txBody>
      </p:sp>
      <p:sp>
        <p:nvSpPr>
          <p:cNvPr id="1700" name="Google Shape;1700;g17eadac7f3e_1_68"/>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
        <p:nvSpPr>
          <p:cNvPr id="1701" name="Google Shape;1701;g17eadac7f3e_1_68"/>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1702" name="Google Shape;1702;g17eadac7f3e_1_68" descr="receivescreen.PNG"/>
          <p:cNvPicPr preferRelativeResize="0"/>
          <p:nvPr/>
        </p:nvPicPr>
        <p:blipFill rotWithShape="1">
          <a:blip r:embed="rId3">
            <a:alphaModFix/>
          </a:blip>
          <a:srcRect/>
          <a:stretch/>
        </p:blipFill>
        <p:spPr>
          <a:xfrm>
            <a:off x="838200" y="1524000"/>
            <a:ext cx="7162798" cy="4451351"/>
          </a:xfrm>
          <a:prstGeom prst="rect">
            <a:avLst/>
          </a:prstGeom>
          <a:noFill/>
          <a:ln w="9525" cap="flat" cmpd="sng">
            <a:solidFill>
              <a:srgbClr val="0070C0"/>
            </a:solidFill>
            <a:prstDash val="solid"/>
            <a:miter lim="800000"/>
            <a:headEnd type="none" w="sm" len="sm"/>
            <a:tailEnd type="none" w="sm" len="sm"/>
          </a:ln>
        </p:spPr>
      </p:pic>
      <p:sp>
        <p:nvSpPr>
          <p:cNvPr id="1703" name="Google Shape;1703;g17eadac7f3e_1_68"/>
          <p:cNvSpPr txBox="1"/>
          <p:nvPr/>
        </p:nvSpPr>
        <p:spPr>
          <a:xfrm>
            <a:off x="3276600" y="2438400"/>
            <a:ext cx="1371600" cy="1447800"/>
          </a:xfrm>
          <a:prstGeom prst="rect">
            <a:avLst/>
          </a:prstGeom>
          <a:noFill/>
          <a:ln w="19050" cap="flat" cmpd="sng">
            <a:solidFill>
              <a:srgbClr val="FFC000"/>
            </a:solidFill>
            <a:prstDash val="solid"/>
            <a:miter lim="800000"/>
            <a:headEnd type="none" w="sm" len="sm"/>
            <a:tailEnd type="none" w="sm" len="sm"/>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Shape 1708"/>
        <p:cNvGrpSpPr/>
        <p:nvPr/>
      </p:nvGrpSpPr>
      <p:grpSpPr>
        <a:xfrm>
          <a:off x="0" y="0"/>
          <a:ext cx="0" cy="0"/>
          <a:chOff x="0" y="0"/>
          <a:chExt cx="0" cy="0"/>
        </a:xfrm>
      </p:grpSpPr>
      <p:sp>
        <p:nvSpPr>
          <p:cNvPr id="1709" name="Google Shape;1709;g17eadac7f3e_1_77"/>
          <p:cNvSpPr txBox="1">
            <a:spLocks noGrp="1"/>
          </p:cNvSpPr>
          <p:nvPr>
            <p:ph type="body" idx="1"/>
          </p:nvPr>
        </p:nvSpPr>
        <p:spPr>
          <a:xfrm>
            <a:off x="533400" y="914400"/>
            <a:ext cx="8229600" cy="381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Flow: Receive Materials (cont’d)</a:t>
            </a:r>
            <a:br>
              <a:rPr lang="en-US" sz="2400" b="1" i="0" u="none">
                <a:solidFill>
                  <a:srgbClr val="4F4F4F"/>
                </a:solidFill>
                <a:latin typeface="Century Gothic"/>
                <a:ea typeface="Century Gothic"/>
                <a:cs typeface="Century Gothic"/>
                <a:sym typeface="Century Gothic"/>
              </a:rPr>
            </a:b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0" marR="0" lvl="0" indent="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a:p>
            <a:pPr marL="342900" marR="0" lvl="0" indent="-21590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p:txBody>
      </p:sp>
      <p:sp>
        <p:nvSpPr>
          <p:cNvPr id="1710" name="Google Shape;1710;g17eadac7f3e_1_77"/>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
        <p:nvSpPr>
          <p:cNvPr id="1711" name="Google Shape;1711;g17eadac7f3e_1_77"/>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1712" name="Google Shape;1712;g17eadac7f3e_1_77" descr="ReceiveOrdeScreen.PNG"/>
          <p:cNvPicPr preferRelativeResize="0"/>
          <p:nvPr/>
        </p:nvPicPr>
        <p:blipFill rotWithShape="1">
          <a:blip r:embed="rId3">
            <a:alphaModFix/>
          </a:blip>
          <a:srcRect/>
          <a:stretch/>
        </p:blipFill>
        <p:spPr>
          <a:xfrm>
            <a:off x="762000" y="1524000"/>
            <a:ext cx="7391400" cy="3584576"/>
          </a:xfrm>
          <a:prstGeom prst="rect">
            <a:avLst/>
          </a:prstGeom>
          <a:noFill/>
          <a:ln w="9525" cap="flat" cmpd="sng">
            <a:solidFill>
              <a:srgbClr val="0070C0"/>
            </a:solidFill>
            <a:prstDash val="solid"/>
            <a:miter lim="800000"/>
            <a:headEnd type="none" w="sm" len="sm"/>
            <a:tailEnd type="none" w="sm" len="sm"/>
          </a:ln>
        </p:spPr>
      </p:pic>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Shape 1717"/>
        <p:cNvGrpSpPr/>
        <p:nvPr/>
      </p:nvGrpSpPr>
      <p:grpSpPr>
        <a:xfrm>
          <a:off x="0" y="0"/>
          <a:ext cx="0" cy="0"/>
          <a:chOff x="0" y="0"/>
          <a:chExt cx="0" cy="0"/>
        </a:xfrm>
      </p:grpSpPr>
      <p:sp>
        <p:nvSpPr>
          <p:cNvPr id="1718" name="Google Shape;1718;g17eadac7f3e_1_85"/>
          <p:cNvSpPr txBox="1">
            <a:spLocks noGrp="1"/>
          </p:cNvSpPr>
          <p:nvPr>
            <p:ph type="body" idx="1"/>
          </p:nvPr>
        </p:nvSpPr>
        <p:spPr>
          <a:xfrm>
            <a:off x="533400" y="914400"/>
            <a:ext cx="8229600" cy="381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Flow: Track the Receipt Through Transactions</a:t>
            </a:r>
            <a:br>
              <a:rPr lang="en-US" sz="2400" b="1" i="0" u="none">
                <a:solidFill>
                  <a:srgbClr val="4F4F4F"/>
                </a:solidFill>
                <a:latin typeface="Century Gothic"/>
                <a:ea typeface="Century Gothic"/>
                <a:cs typeface="Century Gothic"/>
                <a:sym typeface="Century Gothic"/>
              </a:rPr>
            </a:b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0" marR="0" lvl="0" indent="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a:p>
            <a:pPr marL="342900" marR="0" lvl="0" indent="-21590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p:txBody>
      </p:sp>
      <p:sp>
        <p:nvSpPr>
          <p:cNvPr id="1719" name="Google Shape;1719;g17eadac7f3e_1_85"/>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
        <p:nvSpPr>
          <p:cNvPr id="1720" name="Google Shape;1720;g17eadac7f3e_1_85"/>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1721" name="Google Shape;1721;g17eadac7f3e_1_85" descr="InvTrans.PNG"/>
          <p:cNvPicPr preferRelativeResize="0"/>
          <p:nvPr/>
        </p:nvPicPr>
        <p:blipFill rotWithShape="1">
          <a:blip r:embed="rId3">
            <a:alphaModFix/>
          </a:blip>
          <a:srcRect/>
          <a:stretch/>
        </p:blipFill>
        <p:spPr>
          <a:xfrm>
            <a:off x="838200" y="4038600"/>
            <a:ext cx="6629398" cy="2049462"/>
          </a:xfrm>
          <a:prstGeom prst="rect">
            <a:avLst/>
          </a:prstGeom>
          <a:noFill/>
          <a:ln w="9525" cap="flat" cmpd="sng">
            <a:solidFill>
              <a:srgbClr val="0070C0"/>
            </a:solidFill>
            <a:prstDash val="solid"/>
            <a:miter lim="800000"/>
            <a:headEnd type="none" w="sm" len="sm"/>
            <a:tailEnd type="none" w="sm" len="sm"/>
          </a:ln>
        </p:spPr>
      </p:pic>
      <p:sp>
        <p:nvSpPr>
          <p:cNvPr id="1722" name="Google Shape;1722;g17eadac7f3e_1_85"/>
          <p:cNvSpPr/>
          <p:nvPr/>
        </p:nvSpPr>
        <p:spPr>
          <a:xfrm>
            <a:off x="2438400" y="4267200"/>
            <a:ext cx="331800" cy="444600"/>
          </a:xfrm>
          <a:prstGeom prst="downArrow">
            <a:avLst>
              <a:gd name="adj1" fmla="val 13539"/>
              <a:gd name="adj2" fmla="val 50000"/>
            </a:avLst>
          </a:prstGeom>
          <a:solidFill>
            <a:schemeClr val="accent1"/>
          </a:solidFill>
          <a:ln>
            <a:noFill/>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1723" name="Google Shape;1723;g17eadac7f3e_1_85"/>
          <p:cNvGrpSpPr/>
          <p:nvPr/>
        </p:nvGrpSpPr>
        <p:grpSpPr>
          <a:xfrm>
            <a:off x="4038600" y="1676400"/>
            <a:ext cx="4756150" cy="2286000"/>
            <a:chOff x="4038600" y="1676400"/>
            <a:chExt cx="4756150" cy="2286000"/>
          </a:xfrm>
        </p:grpSpPr>
        <p:pic>
          <p:nvPicPr>
            <p:cNvPr id="1724" name="Google Shape;1724;g17eadac7f3e_1_85" descr="ConsignTrans.PNG"/>
            <p:cNvPicPr preferRelativeResize="0"/>
            <p:nvPr/>
          </p:nvPicPr>
          <p:blipFill rotWithShape="1">
            <a:blip r:embed="rId4">
              <a:alphaModFix/>
            </a:blip>
            <a:srcRect/>
            <a:stretch/>
          </p:blipFill>
          <p:spPr>
            <a:xfrm>
              <a:off x="4038600" y="1676400"/>
              <a:ext cx="4756150" cy="2270125"/>
            </a:xfrm>
            <a:prstGeom prst="rect">
              <a:avLst/>
            </a:prstGeom>
            <a:noFill/>
            <a:ln>
              <a:noFill/>
            </a:ln>
          </p:spPr>
        </p:pic>
        <p:sp>
          <p:nvSpPr>
            <p:cNvPr id="1725" name="Google Shape;1725;g17eadac7f3e_1_85"/>
            <p:cNvSpPr txBox="1"/>
            <p:nvPr/>
          </p:nvSpPr>
          <p:spPr>
            <a:xfrm>
              <a:off x="4114800" y="3048000"/>
              <a:ext cx="4648200" cy="9144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cxnSp>
        <p:nvCxnSpPr>
          <p:cNvPr id="1726" name="Google Shape;1726;g17eadac7f3e_1_85"/>
          <p:cNvCxnSpPr/>
          <p:nvPr/>
        </p:nvCxnSpPr>
        <p:spPr>
          <a:xfrm rot="5400000">
            <a:off x="2483699" y="2407499"/>
            <a:ext cx="1981200" cy="1738200"/>
          </a:xfrm>
          <a:prstGeom prst="bentConnector3">
            <a:avLst>
              <a:gd name="adj1" fmla="val 50000"/>
            </a:avLst>
          </a:prstGeom>
          <a:noFill/>
          <a:ln w="28575" cap="flat" cmpd="sng">
            <a:solidFill>
              <a:srgbClr val="0070C0"/>
            </a:solidFill>
            <a:prstDash val="solid"/>
            <a:miter lim="800000"/>
            <a:headEnd type="none" w="sm" len="sm"/>
            <a:tailEnd type="none" w="sm" len="sm"/>
          </a:ln>
        </p:spPr>
      </p:cxn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Shape 1731"/>
        <p:cNvGrpSpPr/>
        <p:nvPr/>
      </p:nvGrpSpPr>
      <p:grpSpPr>
        <a:xfrm>
          <a:off x="0" y="0"/>
          <a:ext cx="0" cy="0"/>
          <a:chOff x="0" y="0"/>
          <a:chExt cx="0" cy="0"/>
        </a:xfrm>
      </p:grpSpPr>
      <p:sp>
        <p:nvSpPr>
          <p:cNvPr id="1732" name="Google Shape;1732;g17eadac7f3e_1_98"/>
          <p:cNvSpPr txBox="1">
            <a:spLocks noGrp="1"/>
          </p:cNvSpPr>
          <p:nvPr>
            <p:ph type="body" idx="1"/>
          </p:nvPr>
        </p:nvSpPr>
        <p:spPr>
          <a:xfrm>
            <a:off x="533400" y="914400"/>
            <a:ext cx="8229600" cy="381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Flow: Track the Receipt Through Transactions (cont’d)</a:t>
            </a:r>
            <a:br>
              <a:rPr lang="en-US" sz="2400" b="1" i="0" u="none">
                <a:solidFill>
                  <a:srgbClr val="4F4F4F"/>
                </a:solidFill>
                <a:latin typeface="Century Gothic"/>
                <a:ea typeface="Century Gothic"/>
                <a:cs typeface="Century Gothic"/>
                <a:sym typeface="Century Gothic"/>
              </a:rPr>
            </a:b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0" marR="0" lvl="0" indent="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a:p>
            <a:pPr marL="342900" marR="0" lvl="0" indent="-21590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p:txBody>
      </p:sp>
      <p:sp>
        <p:nvSpPr>
          <p:cNvPr id="1733" name="Google Shape;1733;g17eadac7f3e_1_98"/>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
        <p:nvSpPr>
          <p:cNvPr id="1734" name="Google Shape;1734;g17eadac7f3e_1_98"/>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1735" name="Google Shape;1735;g17eadac7f3e_1_98" descr="SupplierConsignDetail.PNG"/>
          <p:cNvPicPr preferRelativeResize="0"/>
          <p:nvPr/>
        </p:nvPicPr>
        <p:blipFill rotWithShape="1">
          <a:blip r:embed="rId3">
            <a:alphaModFix/>
          </a:blip>
          <a:srcRect/>
          <a:stretch/>
        </p:blipFill>
        <p:spPr>
          <a:xfrm>
            <a:off x="609600" y="1447800"/>
            <a:ext cx="6934200" cy="2503486"/>
          </a:xfrm>
          <a:prstGeom prst="rect">
            <a:avLst/>
          </a:prstGeom>
          <a:noFill/>
          <a:ln w="9525" cap="flat" cmpd="sng">
            <a:solidFill>
              <a:srgbClr val="0070C0"/>
            </a:solidFill>
            <a:prstDash val="solid"/>
            <a:miter lim="800000"/>
            <a:headEnd type="none" w="sm" len="sm"/>
            <a:tailEnd type="none" w="sm" len="sm"/>
          </a:ln>
        </p:spPr>
      </p:pic>
      <p:pic>
        <p:nvPicPr>
          <p:cNvPr id="1736" name="Google Shape;1736;g17eadac7f3e_1_98" descr="SupDets.PNG"/>
          <p:cNvPicPr preferRelativeResize="0"/>
          <p:nvPr/>
        </p:nvPicPr>
        <p:blipFill rotWithShape="1">
          <a:blip r:embed="rId4">
            <a:alphaModFix/>
          </a:blip>
          <a:srcRect/>
          <a:stretch/>
        </p:blipFill>
        <p:spPr>
          <a:xfrm>
            <a:off x="2133600" y="3657600"/>
            <a:ext cx="6781801" cy="930275"/>
          </a:xfrm>
          <a:prstGeom prst="rect">
            <a:avLst/>
          </a:prstGeom>
          <a:noFill/>
          <a:ln w="9525" cap="flat" cmpd="sng">
            <a:solidFill>
              <a:srgbClr val="0070C0"/>
            </a:solidFill>
            <a:prstDash val="solid"/>
            <a:miter lim="800000"/>
            <a:headEnd type="none" w="sm" len="sm"/>
            <a:tailEnd type="none" w="sm" len="sm"/>
          </a:ln>
        </p:spPr>
      </p:pic>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Shape 1741"/>
        <p:cNvGrpSpPr/>
        <p:nvPr/>
      </p:nvGrpSpPr>
      <p:grpSpPr>
        <a:xfrm>
          <a:off x="0" y="0"/>
          <a:ext cx="0" cy="0"/>
          <a:chOff x="0" y="0"/>
          <a:chExt cx="0" cy="0"/>
        </a:xfrm>
      </p:grpSpPr>
      <p:sp>
        <p:nvSpPr>
          <p:cNvPr id="1742" name="Google Shape;1742;g17eadac7f3e_1_107"/>
          <p:cNvSpPr txBox="1">
            <a:spLocks noGrp="1"/>
          </p:cNvSpPr>
          <p:nvPr>
            <p:ph type="body" idx="1"/>
          </p:nvPr>
        </p:nvSpPr>
        <p:spPr>
          <a:xfrm>
            <a:off x="533400" y="838200"/>
            <a:ext cx="8229600" cy="381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Flow: Transfer Materials</a:t>
            </a:r>
            <a:br>
              <a:rPr lang="en-US" sz="2400" b="1" i="0" u="none">
                <a:solidFill>
                  <a:srgbClr val="4F4F4F"/>
                </a:solidFill>
                <a:latin typeface="Century Gothic"/>
                <a:ea typeface="Century Gothic"/>
                <a:cs typeface="Century Gothic"/>
                <a:sym typeface="Century Gothic"/>
              </a:rPr>
            </a:b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0" marR="0" lvl="0" indent="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a:p>
            <a:pPr marL="342900" marR="0" lvl="0" indent="-21590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p:txBody>
      </p:sp>
      <p:sp>
        <p:nvSpPr>
          <p:cNvPr id="1743" name="Google Shape;1743;g17eadac7f3e_1_107"/>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grpSp>
        <p:nvGrpSpPr>
          <p:cNvPr id="1744" name="Google Shape;1744;g17eadac7f3e_1_107"/>
          <p:cNvGrpSpPr/>
          <p:nvPr/>
        </p:nvGrpSpPr>
        <p:grpSpPr>
          <a:xfrm>
            <a:off x="457200" y="1219265"/>
            <a:ext cx="8229600" cy="4724565"/>
            <a:chOff x="457200" y="1295400"/>
            <a:chExt cx="8229600" cy="4876719"/>
          </a:xfrm>
        </p:grpSpPr>
        <p:grpSp>
          <p:nvGrpSpPr>
            <p:cNvPr id="1745" name="Google Shape;1745;g17eadac7f3e_1_107"/>
            <p:cNvGrpSpPr/>
            <p:nvPr/>
          </p:nvGrpSpPr>
          <p:grpSpPr>
            <a:xfrm>
              <a:off x="762000" y="1295400"/>
              <a:ext cx="7696200" cy="4876719"/>
              <a:chOff x="762000" y="1295400"/>
              <a:chExt cx="7696200" cy="4876719"/>
            </a:xfrm>
          </p:grpSpPr>
          <p:pic>
            <p:nvPicPr>
              <p:cNvPr id="1746" name="Google Shape;1746;g17eadac7f3e_1_107" descr="tranfer.PNG"/>
              <p:cNvPicPr preferRelativeResize="0"/>
              <p:nvPr/>
            </p:nvPicPr>
            <p:blipFill rotWithShape="1">
              <a:blip r:embed="rId3">
                <a:alphaModFix/>
              </a:blip>
              <a:srcRect/>
              <a:stretch/>
            </p:blipFill>
            <p:spPr>
              <a:xfrm>
                <a:off x="838200" y="1295400"/>
                <a:ext cx="7467598" cy="4694239"/>
              </a:xfrm>
              <a:prstGeom prst="rect">
                <a:avLst/>
              </a:prstGeom>
              <a:noFill/>
              <a:ln>
                <a:noFill/>
              </a:ln>
            </p:spPr>
          </p:pic>
          <p:sp>
            <p:nvSpPr>
              <p:cNvPr id="1747" name="Google Shape;1747;g17eadac7f3e_1_107"/>
              <p:cNvSpPr txBox="1"/>
              <p:nvPr/>
            </p:nvSpPr>
            <p:spPr>
              <a:xfrm>
                <a:off x="762000" y="5792019"/>
                <a:ext cx="7696200" cy="380100"/>
              </a:xfrm>
              <a:prstGeom prst="rect">
                <a:avLst/>
              </a:prstGeom>
              <a:solidFill>
                <a:schemeClr val="lt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sp>
          <p:nvSpPr>
            <p:cNvPr id="1748" name="Google Shape;1748;g17eadac7f3e_1_107"/>
            <p:cNvSpPr txBox="1"/>
            <p:nvPr/>
          </p:nvSpPr>
          <p:spPr>
            <a:xfrm>
              <a:off x="457200" y="1295400"/>
              <a:ext cx="8229600" cy="6867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grpSp>
        <p:nvGrpSpPr>
          <p:cNvPr id="1749" name="Google Shape;1749;g17eadac7f3e_1_107"/>
          <p:cNvGrpSpPr/>
          <p:nvPr/>
        </p:nvGrpSpPr>
        <p:grpSpPr>
          <a:xfrm>
            <a:off x="838200" y="1905000"/>
            <a:ext cx="7467600" cy="3657600"/>
            <a:chOff x="838200" y="1905000"/>
            <a:chExt cx="7467600" cy="3657600"/>
          </a:xfrm>
        </p:grpSpPr>
        <p:sp>
          <p:nvSpPr>
            <p:cNvPr id="1750" name="Google Shape;1750;g17eadac7f3e_1_107"/>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751" name="Google Shape;1751;g17eadac7f3e_1_107"/>
            <p:cNvSpPr txBox="1"/>
            <p:nvPr/>
          </p:nvSpPr>
          <p:spPr>
            <a:xfrm>
              <a:off x="3352800" y="2286000"/>
              <a:ext cx="1295400" cy="1752600"/>
            </a:xfrm>
            <a:prstGeom prst="rect">
              <a:avLst/>
            </a:prstGeom>
            <a:noFill/>
            <a:ln w="12700" cap="flat" cmpd="sng">
              <a:solidFill>
                <a:srgbClr val="FFC000"/>
              </a:solidFill>
              <a:prstDash val="solid"/>
              <a:miter lim="800000"/>
              <a:headEnd type="none" w="sm" len="sm"/>
              <a:tailEnd type="none" w="sm" len="sm"/>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752" name="Google Shape;1752;g17eadac7f3e_1_107"/>
            <p:cNvSpPr txBox="1"/>
            <p:nvPr/>
          </p:nvSpPr>
          <p:spPr>
            <a:xfrm>
              <a:off x="838200" y="1905000"/>
              <a:ext cx="7467600" cy="3657600"/>
            </a:xfrm>
            <a:prstGeom prst="rect">
              <a:avLst/>
            </a:prstGeom>
            <a:noFill/>
            <a:ln w="9525" cap="flat" cmpd="sng">
              <a:solidFill>
                <a:srgbClr val="0067B4"/>
              </a:solidFill>
              <a:prstDash val="solid"/>
              <a:miter lim="800000"/>
              <a:headEnd type="none" w="sm" len="sm"/>
              <a:tailEnd type="none" w="sm" len="sm"/>
            </a:ln>
            <a:effectLst>
              <a:outerShdw blurRad="63500" dist="23000" dir="5400000">
                <a:srgbClr val="000000">
                  <a:alpha val="34510"/>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Shape 1757"/>
        <p:cNvGrpSpPr/>
        <p:nvPr/>
      </p:nvGrpSpPr>
      <p:grpSpPr>
        <a:xfrm>
          <a:off x="0" y="0"/>
          <a:ext cx="0" cy="0"/>
          <a:chOff x="0" y="0"/>
          <a:chExt cx="0" cy="0"/>
        </a:xfrm>
      </p:grpSpPr>
      <p:sp>
        <p:nvSpPr>
          <p:cNvPr id="1758" name="Google Shape;1758;g17eadac7f3e_1_122"/>
          <p:cNvSpPr txBox="1">
            <a:spLocks noGrp="1"/>
          </p:cNvSpPr>
          <p:nvPr>
            <p:ph type="body" idx="1"/>
          </p:nvPr>
        </p:nvSpPr>
        <p:spPr>
          <a:xfrm>
            <a:off x="533400" y="914400"/>
            <a:ext cx="8229600" cy="381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Flow: Transfer Materials (cont’d)</a:t>
            </a:r>
            <a:br>
              <a:rPr lang="en-US" sz="2400" b="1" i="0" u="none">
                <a:solidFill>
                  <a:srgbClr val="4F4F4F"/>
                </a:solidFill>
                <a:latin typeface="Century Gothic"/>
                <a:ea typeface="Century Gothic"/>
                <a:cs typeface="Century Gothic"/>
                <a:sym typeface="Century Gothic"/>
              </a:rPr>
            </a:b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0" marR="0" lvl="0" indent="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a:p>
            <a:pPr marL="342900" marR="0" lvl="0" indent="-21590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p:txBody>
      </p:sp>
      <p:sp>
        <p:nvSpPr>
          <p:cNvPr id="1759" name="Google Shape;1759;g17eadac7f3e_1_122"/>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
        <p:nvSpPr>
          <p:cNvPr id="1760" name="Google Shape;1760;g17eadac7f3e_1_122"/>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1761" name="Google Shape;1761;g17eadac7f3e_1_122" descr="Transfer2.PNG"/>
          <p:cNvPicPr preferRelativeResize="0"/>
          <p:nvPr/>
        </p:nvPicPr>
        <p:blipFill rotWithShape="1">
          <a:blip r:embed="rId3">
            <a:alphaModFix/>
          </a:blip>
          <a:srcRect/>
          <a:stretch/>
        </p:blipFill>
        <p:spPr>
          <a:xfrm>
            <a:off x="762000" y="1524000"/>
            <a:ext cx="7696198" cy="3987800"/>
          </a:xfrm>
          <a:prstGeom prst="rect">
            <a:avLst/>
          </a:prstGeom>
          <a:noFill/>
          <a:ln w="9525" cap="flat" cmpd="sng">
            <a:solidFill>
              <a:srgbClr val="0070C0"/>
            </a:solidFill>
            <a:prstDash val="solid"/>
            <a:miter lim="800000"/>
            <a:headEnd type="none" w="sm" len="sm"/>
            <a:tailEnd type="none" w="sm" len="sm"/>
          </a:ln>
        </p:spPr>
      </p:pic>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Shape 1766"/>
        <p:cNvGrpSpPr/>
        <p:nvPr/>
      </p:nvGrpSpPr>
      <p:grpSpPr>
        <a:xfrm>
          <a:off x="0" y="0"/>
          <a:ext cx="0" cy="0"/>
          <a:chOff x="0" y="0"/>
          <a:chExt cx="0" cy="0"/>
        </a:xfrm>
      </p:grpSpPr>
      <p:pic>
        <p:nvPicPr>
          <p:cNvPr id="1767" name="Google Shape;1767;g17eadac7f3e_1_130" descr="transferTrans.PNG"/>
          <p:cNvPicPr preferRelativeResize="0"/>
          <p:nvPr/>
        </p:nvPicPr>
        <p:blipFill rotWithShape="1">
          <a:blip r:embed="rId3">
            <a:alphaModFix/>
          </a:blip>
          <a:srcRect/>
          <a:stretch/>
        </p:blipFill>
        <p:spPr>
          <a:xfrm>
            <a:off x="4800600" y="1524000"/>
            <a:ext cx="4030662" cy="2414587"/>
          </a:xfrm>
          <a:prstGeom prst="rect">
            <a:avLst/>
          </a:prstGeom>
          <a:noFill/>
          <a:ln>
            <a:noFill/>
          </a:ln>
        </p:spPr>
      </p:pic>
      <p:sp>
        <p:nvSpPr>
          <p:cNvPr id="1768" name="Google Shape;1768;g17eadac7f3e_1_130"/>
          <p:cNvSpPr txBox="1">
            <a:spLocks noGrp="1"/>
          </p:cNvSpPr>
          <p:nvPr>
            <p:ph type="body" idx="1"/>
          </p:nvPr>
        </p:nvSpPr>
        <p:spPr>
          <a:xfrm>
            <a:off x="533400" y="914400"/>
            <a:ext cx="8229600" cy="381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Flow: Track the Transfer Through Transactions</a:t>
            </a:r>
            <a:br>
              <a:rPr lang="en-US" sz="2400" b="1" i="0" u="none">
                <a:solidFill>
                  <a:srgbClr val="4F4F4F"/>
                </a:solidFill>
                <a:latin typeface="Century Gothic"/>
                <a:ea typeface="Century Gothic"/>
                <a:cs typeface="Century Gothic"/>
                <a:sym typeface="Century Gothic"/>
              </a:rPr>
            </a:b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0" marR="0" lvl="0" indent="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a:p>
            <a:pPr marL="342900" marR="0" lvl="0" indent="-21590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p:txBody>
      </p:sp>
      <p:sp>
        <p:nvSpPr>
          <p:cNvPr id="1769" name="Google Shape;1769;g17eadac7f3e_1_130"/>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
        <p:nvSpPr>
          <p:cNvPr id="1770" name="Google Shape;1770;g17eadac7f3e_1_130"/>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1771" name="Google Shape;1771;g17eadac7f3e_1_130" descr="InvTrans.PNG"/>
          <p:cNvPicPr preferRelativeResize="0"/>
          <p:nvPr/>
        </p:nvPicPr>
        <p:blipFill rotWithShape="1">
          <a:blip r:embed="rId4">
            <a:alphaModFix/>
          </a:blip>
          <a:srcRect/>
          <a:stretch/>
        </p:blipFill>
        <p:spPr>
          <a:xfrm>
            <a:off x="838200" y="4038600"/>
            <a:ext cx="6629398" cy="2049462"/>
          </a:xfrm>
          <a:prstGeom prst="rect">
            <a:avLst/>
          </a:prstGeom>
          <a:noFill/>
          <a:ln w="9525" cap="flat" cmpd="sng">
            <a:solidFill>
              <a:srgbClr val="0070C0"/>
            </a:solidFill>
            <a:prstDash val="solid"/>
            <a:miter lim="800000"/>
            <a:headEnd type="none" w="sm" len="sm"/>
            <a:tailEnd type="none" w="sm" len="sm"/>
          </a:ln>
        </p:spPr>
      </p:pic>
      <p:pic>
        <p:nvPicPr>
          <p:cNvPr id="1772" name="Google Shape;1772;g17eadac7f3e_1_130"/>
          <p:cNvPicPr preferRelativeResize="0"/>
          <p:nvPr/>
        </p:nvPicPr>
        <p:blipFill rotWithShape="1">
          <a:blip r:embed="rId5">
            <a:alphaModFix/>
          </a:blip>
          <a:srcRect/>
          <a:stretch/>
        </p:blipFill>
        <p:spPr>
          <a:xfrm>
            <a:off x="228600" y="2133600"/>
            <a:ext cx="4571999" cy="915987"/>
          </a:xfrm>
          <a:prstGeom prst="rect">
            <a:avLst/>
          </a:prstGeom>
          <a:noFill/>
          <a:ln>
            <a:noFill/>
          </a:ln>
        </p:spPr>
      </p:pic>
      <p:cxnSp>
        <p:nvCxnSpPr>
          <p:cNvPr id="1773" name="Google Shape;1773;g17eadac7f3e_1_130"/>
          <p:cNvCxnSpPr/>
          <p:nvPr/>
        </p:nvCxnSpPr>
        <p:spPr>
          <a:xfrm rot="-5400000" flipH="1">
            <a:off x="190500" y="2705100"/>
            <a:ext cx="1828800" cy="990600"/>
          </a:xfrm>
          <a:prstGeom prst="bentConnector3">
            <a:avLst>
              <a:gd name="adj1" fmla="val 50000"/>
            </a:avLst>
          </a:prstGeom>
          <a:noFill/>
          <a:ln w="28575" cap="flat" cmpd="sng">
            <a:solidFill>
              <a:srgbClr val="0070C0"/>
            </a:solidFill>
            <a:prstDash val="solid"/>
            <a:miter lim="800000"/>
            <a:headEnd type="none" w="sm" len="sm"/>
            <a:tailEnd type="none" w="sm" len="sm"/>
          </a:ln>
        </p:spPr>
      </p:cxnSp>
      <p:cxnSp>
        <p:nvCxnSpPr>
          <p:cNvPr id="1774" name="Google Shape;1774;g17eadac7f3e_1_130"/>
          <p:cNvCxnSpPr/>
          <p:nvPr/>
        </p:nvCxnSpPr>
        <p:spPr>
          <a:xfrm flipH="1">
            <a:off x="1600200" y="1752600"/>
            <a:ext cx="3733800" cy="2057400"/>
          </a:xfrm>
          <a:prstGeom prst="bentConnector3">
            <a:avLst>
              <a:gd name="adj1" fmla="val 0"/>
            </a:avLst>
          </a:prstGeom>
          <a:noFill/>
          <a:ln w="28575" cap="flat" cmpd="sng">
            <a:solidFill>
              <a:srgbClr val="0070C0"/>
            </a:solidFill>
            <a:prstDash val="solid"/>
            <a:miter lim="800000"/>
            <a:headEnd type="none" w="sm" len="sm"/>
            <a:tailEnd type="none" w="sm" len="sm"/>
          </a:ln>
        </p:spPr>
      </p:cxn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Shape 1779"/>
        <p:cNvGrpSpPr/>
        <p:nvPr/>
      </p:nvGrpSpPr>
      <p:grpSpPr>
        <a:xfrm>
          <a:off x="0" y="0"/>
          <a:ext cx="0" cy="0"/>
          <a:chOff x="0" y="0"/>
          <a:chExt cx="0" cy="0"/>
        </a:xfrm>
      </p:grpSpPr>
      <p:sp>
        <p:nvSpPr>
          <p:cNvPr id="1780" name="Google Shape;1780;g17eadac7f3e_1_142"/>
          <p:cNvSpPr txBox="1">
            <a:spLocks noGrp="1"/>
          </p:cNvSpPr>
          <p:nvPr>
            <p:ph type="body" idx="1"/>
          </p:nvPr>
        </p:nvSpPr>
        <p:spPr>
          <a:xfrm>
            <a:off x="533400" y="914400"/>
            <a:ext cx="8229600" cy="381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Flow: Track the Receipt Through Transactions (cont’d)</a:t>
            </a:r>
            <a:br>
              <a:rPr lang="en-US" sz="2400" b="1" i="0" u="none">
                <a:solidFill>
                  <a:srgbClr val="4F4F4F"/>
                </a:solidFill>
                <a:latin typeface="Century Gothic"/>
                <a:ea typeface="Century Gothic"/>
                <a:cs typeface="Century Gothic"/>
                <a:sym typeface="Century Gothic"/>
              </a:rPr>
            </a:b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0" marR="0" lvl="0" indent="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a:p>
            <a:pPr marL="342900" marR="0" lvl="0" indent="-21590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p:txBody>
      </p:sp>
      <p:sp>
        <p:nvSpPr>
          <p:cNvPr id="1781" name="Google Shape;1781;g17eadac7f3e_1_142"/>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
        <p:nvSpPr>
          <p:cNvPr id="1782" name="Google Shape;1782;g17eadac7f3e_1_142"/>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1783" name="Google Shape;1783;g17eadac7f3e_1_142"/>
          <p:cNvPicPr preferRelativeResize="0"/>
          <p:nvPr/>
        </p:nvPicPr>
        <p:blipFill rotWithShape="1">
          <a:blip r:embed="rId3">
            <a:alphaModFix/>
          </a:blip>
          <a:srcRect/>
          <a:stretch/>
        </p:blipFill>
        <p:spPr>
          <a:xfrm>
            <a:off x="304800" y="1828800"/>
            <a:ext cx="8348662" cy="2743200"/>
          </a:xfrm>
          <a:prstGeom prst="rect">
            <a:avLst/>
          </a:prstGeom>
          <a:noFill/>
          <a:ln w="9525" cap="flat" cmpd="sng">
            <a:solidFill>
              <a:srgbClr val="0067B4"/>
            </a:solidFill>
            <a:prstDash val="solid"/>
            <a:miter lim="800000"/>
            <a:headEnd type="none" w="sm" len="sm"/>
            <a:tailEnd type="none" w="sm" len="sm"/>
          </a:ln>
        </p:spPr>
      </p:pic>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Shape 1788"/>
        <p:cNvGrpSpPr/>
        <p:nvPr/>
      </p:nvGrpSpPr>
      <p:grpSpPr>
        <a:xfrm>
          <a:off x="0" y="0"/>
          <a:ext cx="0" cy="0"/>
          <a:chOff x="0" y="0"/>
          <a:chExt cx="0" cy="0"/>
        </a:xfrm>
      </p:grpSpPr>
      <p:sp>
        <p:nvSpPr>
          <p:cNvPr id="1789" name="Google Shape;1789;g17eadac7f3e_1_150"/>
          <p:cNvSpPr txBox="1">
            <a:spLocks noGrp="1"/>
          </p:cNvSpPr>
          <p:nvPr>
            <p:ph type="body" idx="1"/>
          </p:nvPr>
        </p:nvSpPr>
        <p:spPr>
          <a:xfrm>
            <a:off x="533400" y="914400"/>
            <a:ext cx="8229600" cy="381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Flow: Track the Receipt Through Transactions (cont’d)</a:t>
            </a:r>
            <a:br>
              <a:rPr lang="en-US" sz="2400" b="1" i="0" u="none">
                <a:solidFill>
                  <a:srgbClr val="4F4F4F"/>
                </a:solidFill>
                <a:latin typeface="Century Gothic"/>
                <a:ea typeface="Century Gothic"/>
                <a:cs typeface="Century Gothic"/>
                <a:sym typeface="Century Gothic"/>
              </a:rPr>
            </a:b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0" marR="0" lvl="0" indent="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a:p>
            <a:pPr marL="342900" marR="0" lvl="0" indent="-21590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p:txBody>
      </p:sp>
      <p:sp>
        <p:nvSpPr>
          <p:cNvPr id="1790" name="Google Shape;1790;g17eadac7f3e_1_150"/>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
        <p:nvSpPr>
          <p:cNvPr id="1791" name="Google Shape;1791;g17eadac7f3e_1_150"/>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1792" name="Google Shape;1792;g17eadac7f3e_1_150" descr="search.PNG"/>
          <p:cNvPicPr preferRelativeResize="0"/>
          <p:nvPr/>
        </p:nvPicPr>
        <p:blipFill rotWithShape="1">
          <a:blip r:embed="rId3">
            <a:alphaModFix/>
          </a:blip>
          <a:srcRect/>
          <a:stretch/>
        </p:blipFill>
        <p:spPr>
          <a:xfrm>
            <a:off x="1219200" y="1600200"/>
            <a:ext cx="6248401" cy="3998912"/>
          </a:xfrm>
          <a:prstGeom prst="rect">
            <a:avLst/>
          </a:prstGeom>
          <a:noFill/>
          <a:ln w="9525" cap="flat" cmpd="sng">
            <a:solidFill>
              <a:srgbClr val="0070C0"/>
            </a:solidFill>
            <a:prstDash val="solid"/>
            <a:miter lim="800000"/>
            <a:headEnd type="none" w="sm" len="sm"/>
            <a:tailEnd type="none" w="sm" len="sm"/>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16"/>
          <p:cNvSpPr txBox="1">
            <a:spLocks noGrp="1"/>
          </p:cNvSpPr>
          <p:nvPr>
            <p:ph type="body" idx="1"/>
          </p:nvPr>
        </p:nvSpPr>
        <p:spPr>
          <a:xfrm>
            <a:off x="304800" y="762000"/>
            <a:ext cx="8229600" cy="685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  Unapproved Supplier</a:t>
            </a:r>
            <a:endParaRPr/>
          </a:p>
        </p:txBody>
      </p:sp>
      <p:sp>
        <p:nvSpPr>
          <p:cNvPr id="171" name="Google Shape;171;p16"/>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Suppliers</a:t>
            </a:r>
            <a:endParaRPr/>
          </a:p>
        </p:txBody>
      </p:sp>
      <p:sp>
        <p:nvSpPr>
          <p:cNvPr id="172" name="Google Shape;172;p16"/>
          <p:cNvSpPr txBox="1"/>
          <p:nvPr/>
        </p:nvSpPr>
        <p:spPr>
          <a:xfrm>
            <a:off x="2667000" y="2438400"/>
            <a:ext cx="1600200" cy="8382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73" name="Google Shape;173;p16"/>
          <p:cNvSpPr/>
          <p:nvPr/>
        </p:nvSpPr>
        <p:spPr>
          <a:xfrm>
            <a:off x="4648200" y="2743200"/>
            <a:ext cx="609600" cy="381000"/>
          </a:xfrm>
          <a:prstGeom prst="rightArrow">
            <a:avLst>
              <a:gd name="adj1" fmla="val 14850"/>
              <a:gd name="adj2" fmla="val 50000"/>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174" name="Google Shape;174;p16"/>
          <p:cNvGrpSpPr/>
          <p:nvPr/>
        </p:nvGrpSpPr>
        <p:grpSpPr>
          <a:xfrm>
            <a:off x="2514600" y="2286000"/>
            <a:ext cx="1676400" cy="977900"/>
            <a:chOff x="685800" y="1905000"/>
            <a:chExt cx="1676400" cy="977900"/>
          </a:xfrm>
        </p:grpSpPr>
        <p:sp>
          <p:nvSpPr>
            <p:cNvPr id="175" name="Google Shape;175;p16"/>
            <p:cNvSpPr/>
            <p:nvPr/>
          </p:nvSpPr>
          <p:spPr>
            <a:xfrm>
              <a:off x="685800" y="1905000"/>
              <a:ext cx="1676400" cy="9779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76" name="Google Shape;176;p16"/>
            <p:cNvSpPr txBox="1"/>
            <p:nvPr/>
          </p:nvSpPr>
          <p:spPr>
            <a:xfrm>
              <a:off x="685800" y="2057400"/>
              <a:ext cx="1676400"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Unapprove Supplier</a:t>
              </a:r>
              <a:endParaRPr sz="1400" b="0" i="0" u="none" strike="noStrike" cap="none">
                <a:solidFill>
                  <a:srgbClr val="000000"/>
                </a:solidFill>
                <a:latin typeface="Arial"/>
                <a:ea typeface="Arial"/>
                <a:cs typeface="Arial"/>
                <a:sym typeface="Arial"/>
              </a:endParaRPr>
            </a:p>
          </p:txBody>
        </p:sp>
      </p:grpSp>
      <p:grpSp>
        <p:nvGrpSpPr>
          <p:cNvPr id="177" name="Google Shape;177;p16"/>
          <p:cNvGrpSpPr/>
          <p:nvPr/>
        </p:nvGrpSpPr>
        <p:grpSpPr>
          <a:xfrm>
            <a:off x="4953000" y="2286000"/>
            <a:ext cx="1676400" cy="977900"/>
            <a:chOff x="2743200" y="1828800"/>
            <a:chExt cx="1676400" cy="977900"/>
          </a:xfrm>
        </p:grpSpPr>
        <p:sp>
          <p:nvSpPr>
            <p:cNvPr id="178" name="Google Shape;178;p16"/>
            <p:cNvSpPr/>
            <p:nvPr/>
          </p:nvSpPr>
          <p:spPr>
            <a:xfrm>
              <a:off x="2743200" y="1828800"/>
              <a:ext cx="1676400" cy="9779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79" name="Google Shape;179;p16"/>
            <p:cNvSpPr txBox="1"/>
            <p:nvPr/>
          </p:nvSpPr>
          <p:spPr>
            <a:xfrm>
              <a:off x="2743200" y="2057400"/>
              <a:ext cx="1676400"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Enter Purchase Order</a:t>
              </a:r>
              <a:endParaRPr sz="1400" b="0" i="0" u="none" strike="noStrike" cap="none">
                <a:solidFill>
                  <a:srgbClr val="000000"/>
                </a:solidFill>
                <a:latin typeface="Arial"/>
                <a:ea typeface="Arial"/>
                <a:cs typeface="Arial"/>
                <a:sym typeface="Arial"/>
              </a:endParaRPr>
            </a:p>
          </p:txBody>
        </p:sp>
      </p:grpSp>
      <p:sp>
        <p:nvSpPr>
          <p:cNvPr id="180" name="Google Shape;180;p16"/>
          <p:cNvSpPr/>
          <p:nvPr/>
        </p:nvSpPr>
        <p:spPr>
          <a:xfrm>
            <a:off x="4267200" y="2590800"/>
            <a:ext cx="596900" cy="228600"/>
          </a:xfrm>
          <a:prstGeom prst="rightArrow">
            <a:avLst>
              <a:gd name="adj1" fmla="val 17464"/>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Shape 1797"/>
        <p:cNvGrpSpPr/>
        <p:nvPr/>
      </p:nvGrpSpPr>
      <p:grpSpPr>
        <a:xfrm>
          <a:off x="0" y="0"/>
          <a:ext cx="0" cy="0"/>
          <a:chOff x="0" y="0"/>
          <a:chExt cx="0" cy="0"/>
        </a:xfrm>
      </p:grpSpPr>
      <p:sp>
        <p:nvSpPr>
          <p:cNvPr id="1798" name="Google Shape;1798;g17eadac7f3e_1_158"/>
          <p:cNvSpPr txBox="1">
            <a:spLocks noGrp="1"/>
          </p:cNvSpPr>
          <p:nvPr>
            <p:ph type="body" idx="1"/>
          </p:nvPr>
        </p:nvSpPr>
        <p:spPr>
          <a:xfrm>
            <a:off x="457200" y="892175"/>
            <a:ext cx="8229600" cy="54246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Expected Outcome</a:t>
            </a:r>
            <a:endParaRPr/>
          </a:p>
          <a:p>
            <a:pPr marL="342900" marR="0" lvl="0" indent="-342900" algn="l" rtl="0">
              <a:lnSpc>
                <a:spcPct val="100000"/>
              </a:lnSpc>
              <a:spcBef>
                <a:spcPts val="400"/>
              </a:spcBef>
              <a:spcAft>
                <a:spcPts val="0"/>
              </a:spcAft>
              <a:buClr>
                <a:srgbClr val="F79646"/>
              </a:buClr>
              <a:buSzPts val="2000"/>
              <a:buFont typeface="Arial"/>
              <a:buNone/>
            </a:pPr>
            <a:r>
              <a:rPr lang="en-US" sz="2000" b="0" i="0" u="none">
                <a:solidFill>
                  <a:srgbClr val="4F4F4F"/>
                </a:solidFill>
                <a:latin typeface="Century Gothic"/>
                <a:ea typeface="Century Gothic"/>
                <a:cs typeface="Century Gothic"/>
                <a:sym typeface="Century Gothic"/>
              </a:rPr>
              <a:t>You should have learned the following through your actions of implementing consignment, ordering consigned supplier materials, receiving and tracking materials and reviewing data:</a:t>
            </a:r>
            <a:endParaRPr/>
          </a:p>
          <a:p>
            <a:pPr marL="342900" marR="0" lvl="0" indent="-342900" algn="l" rtl="0">
              <a:lnSpc>
                <a:spcPct val="100000"/>
              </a:lnSpc>
              <a:spcBef>
                <a:spcPts val="360"/>
              </a:spcBef>
              <a:spcAft>
                <a:spcPts val="0"/>
              </a:spcAft>
              <a:buClr>
                <a:srgbClr val="F79646"/>
              </a:buClr>
              <a:buSzPts val="1800"/>
              <a:buFont typeface="Arial"/>
              <a:buChar char="•"/>
            </a:pPr>
            <a:r>
              <a:rPr lang="en-US" sz="1800" b="0" i="0" u="none">
                <a:solidFill>
                  <a:srgbClr val="4F4F4F"/>
                </a:solidFill>
                <a:latin typeface="Century Gothic"/>
                <a:ea typeface="Century Gothic"/>
                <a:cs typeface="Century Gothic"/>
                <a:sym typeface="Century Gothic"/>
              </a:rPr>
              <a:t>The difference in the use of inventory locations when the inventory is consigned</a:t>
            </a:r>
            <a:endParaRPr/>
          </a:p>
          <a:p>
            <a:pPr marL="342900" marR="0" lvl="0" indent="-342900" algn="l" rtl="0">
              <a:lnSpc>
                <a:spcPct val="100000"/>
              </a:lnSpc>
              <a:spcBef>
                <a:spcPts val="360"/>
              </a:spcBef>
              <a:spcAft>
                <a:spcPts val="0"/>
              </a:spcAft>
              <a:buClr>
                <a:srgbClr val="F79646"/>
              </a:buClr>
              <a:buSzPts val="1800"/>
              <a:buFont typeface="Arial"/>
              <a:buChar char="•"/>
            </a:pPr>
            <a:r>
              <a:rPr lang="en-US" sz="1800" b="0" i="0" u="none">
                <a:solidFill>
                  <a:srgbClr val="4F4F4F"/>
                </a:solidFill>
                <a:latin typeface="Century Gothic"/>
                <a:ea typeface="Century Gothic"/>
                <a:cs typeface="Century Gothic"/>
                <a:sym typeface="Century Gothic"/>
              </a:rPr>
              <a:t>Which kind of account codes are required when the material is not quite your company’s yet physically and who has possession</a:t>
            </a:r>
            <a:endParaRPr/>
          </a:p>
          <a:p>
            <a:pPr marL="342900" marR="0" lvl="0" indent="-342900" algn="l" rtl="0">
              <a:lnSpc>
                <a:spcPct val="100000"/>
              </a:lnSpc>
              <a:spcBef>
                <a:spcPts val="360"/>
              </a:spcBef>
              <a:spcAft>
                <a:spcPts val="0"/>
              </a:spcAft>
              <a:buClr>
                <a:srgbClr val="F79646"/>
              </a:buClr>
              <a:buSzPts val="1800"/>
              <a:buFont typeface="Arial"/>
              <a:buChar char="•"/>
            </a:pPr>
            <a:r>
              <a:rPr lang="en-US" sz="1800" b="0" i="0" u="none">
                <a:solidFill>
                  <a:srgbClr val="4F4F4F"/>
                </a:solidFill>
                <a:latin typeface="Century Gothic"/>
                <a:ea typeface="Century Gothic"/>
                <a:cs typeface="Century Gothic"/>
                <a:sym typeface="Century Gothic"/>
              </a:rPr>
              <a:t>The importance of knowing the vouching process</a:t>
            </a:r>
            <a:endParaRPr/>
          </a:p>
          <a:p>
            <a:pPr marL="342900" marR="0" lvl="0" indent="-342900" algn="l" rtl="0">
              <a:lnSpc>
                <a:spcPct val="100000"/>
              </a:lnSpc>
              <a:spcBef>
                <a:spcPts val="360"/>
              </a:spcBef>
              <a:spcAft>
                <a:spcPts val="0"/>
              </a:spcAft>
              <a:buClr>
                <a:srgbClr val="F79646"/>
              </a:buClr>
              <a:buSzPts val="1800"/>
              <a:buFont typeface="Arial"/>
              <a:buChar char="•"/>
            </a:pPr>
            <a:r>
              <a:rPr lang="en-US" sz="1800" b="0" i="0" u="none">
                <a:solidFill>
                  <a:srgbClr val="4F4F4F"/>
                </a:solidFill>
                <a:latin typeface="Century Gothic"/>
                <a:ea typeface="Century Gothic"/>
                <a:cs typeface="Century Gothic"/>
                <a:sym typeface="Century Gothic"/>
              </a:rPr>
              <a:t>For transaction history, understand the detail showing the granular level of who did what with what transaction and the account codes and monetary values associated with it.</a:t>
            </a:r>
            <a:endParaRPr/>
          </a:p>
          <a:p>
            <a:pPr marL="342900" marR="0" lvl="0" indent="-228600" algn="l" rtl="0">
              <a:lnSpc>
                <a:spcPct val="100000"/>
              </a:lnSpc>
              <a:spcBef>
                <a:spcPts val="360"/>
              </a:spcBef>
              <a:spcAft>
                <a:spcPts val="0"/>
              </a:spcAft>
              <a:buClr>
                <a:srgbClr val="F79646"/>
              </a:buClr>
              <a:buSzPts val="1800"/>
              <a:buFont typeface="Arial"/>
              <a:buNone/>
            </a:pPr>
            <a:endParaRPr sz="1800" b="0" i="0" u="none">
              <a:solidFill>
                <a:srgbClr val="4F4F4F"/>
              </a:solidFill>
              <a:latin typeface="Century Gothic"/>
              <a:ea typeface="Century Gothic"/>
              <a:cs typeface="Century Gothic"/>
              <a:sym typeface="Century Gothic"/>
            </a:endParaRPr>
          </a:p>
        </p:txBody>
      </p:sp>
      <p:sp>
        <p:nvSpPr>
          <p:cNvPr id="1799" name="Google Shape;1799;g17eadac7f3e_1_158"/>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 Consignment</a:t>
            </a:r>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Shape 1804"/>
        <p:cNvGrpSpPr/>
        <p:nvPr/>
      </p:nvGrpSpPr>
      <p:grpSpPr>
        <a:xfrm>
          <a:off x="0" y="0"/>
          <a:ext cx="0" cy="0"/>
          <a:chOff x="0" y="0"/>
          <a:chExt cx="0" cy="0"/>
        </a:xfrm>
      </p:grpSpPr>
      <p:sp>
        <p:nvSpPr>
          <p:cNvPr id="1805" name="Google Shape;1805;p72"/>
          <p:cNvSpPr txBox="1">
            <a:spLocks noGrp="1"/>
          </p:cNvSpPr>
          <p:nvPr>
            <p:ph type="body" idx="1"/>
          </p:nvPr>
        </p:nvSpPr>
        <p:spPr>
          <a:xfrm>
            <a:off x="457200" y="914400"/>
            <a:ext cx="8229600" cy="43434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Overview</a:t>
            </a:r>
            <a:endParaRPr/>
          </a:p>
          <a:p>
            <a:pPr marL="457200" lvl="0" indent="-406400" algn="l" rtl="0">
              <a:lnSpc>
                <a:spcPct val="100000"/>
              </a:lnSpc>
              <a:spcBef>
                <a:spcPts val="560"/>
              </a:spcBef>
              <a:spcAft>
                <a:spcPts val="0"/>
              </a:spcAft>
              <a:buSzPts val="2800"/>
              <a:buChar char="•"/>
            </a:pPr>
            <a:r>
              <a:rPr lang="en-US" sz="2200" b="0" i="0" u="none">
                <a:solidFill>
                  <a:srgbClr val="4F4F4F"/>
                </a:solidFill>
              </a:rPr>
              <a:t>The goal of this training exercise is to teach you how QAD </a:t>
            </a:r>
            <a:r>
              <a:rPr lang="en-US" sz="2200"/>
              <a:t>Supplier Performance lets you monitor the performance of your internal and external suppliers.</a:t>
            </a:r>
            <a:endParaRPr/>
          </a:p>
          <a:p>
            <a:pPr marL="342900" marR="0" lvl="0" indent="-342900" algn="l" rtl="0">
              <a:lnSpc>
                <a:spcPct val="100000"/>
              </a:lnSpc>
              <a:spcBef>
                <a:spcPts val="56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You will learn:</a:t>
            </a:r>
            <a:endParaRPr/>
          </a:p>
          <a:p>
            <a:pPr marL="342900" marR="0" lvl="0" indent="-342900" algn="l" rtl="0">
              <a:lnSpc>
                <a:spcPct val="100000"/>
              </a:lnSpc>
              <a:spcBef>
                <a:spcPts val="480"/>
              </a:spcBef>
              <a:spcAft>
                <a:spcPts val="0"/>
              </a:spcAft>
              <a:buClr>
                <a:srgbClr val="F79646"/>
              </a:buClr>
              <a:buSzPts val="2400"/>
              <a:buFont typeface="Arial"/>
              <a:buChar char="•"/>
            </a:pPr>
            <a:r>
              <a:rPr lang="en-US" sz="2200" b="0" i="0" u="none">
                <a:solidFill>
                  <a:schemeClr val="dk1"/>
                </a:solidFill>
              </a:rPr>
              <a:t>How to set up </a:t>
            </a:r>
            <a:r>
              <a:rPr lang="en-US" sz="2200">
                <a:solidFill>
                  <a:schemeClr val="dk1"/>
                </a:solidFill>
              </a:rPr>
              <a:t>supplier performance monitoring and data collection</a:t>
            </a:r>
            <a:endParaRPr sz="2200" b="0" i="0" u="none">
              <a:solidFill>
                <a:schemeClr val="dk1"/>
              </a:solidFill>
            </a:endParaRPr>
          </a:p>
          <a:p>
            <a:pPr marL="342900" lvl="0" indent="-342900" algn="l" rtl="0">
              <a:lnSpc>
                <a:spcPct val="100000"/>
              </a:lnSpc>
              <a:spcBef>
                <a:spcPts val="480"/>
              </a:spcBef>
              <a:spcAft>
                <a:spcPts val="0"/>
              </a:spcAft>
              <a:buSzPts val="2400"/>
              <a:buChar char="•"/>
            </a:pPr>
            <a:r>
              <a:rPr lang="en-US" sz="2200" b="0" i="0" u="none">
                <a:solidFill>
                  <a:schemeClr val="dk1"/>
                </a:solidFill>
              </a:rPr>
              <a:t>How to define supplier registrations and </a:t>
            </a:r>
            <a:r>
              <a:rPr lang="en-US" sz="2200"/>
              <a:t>enable or disable data collection for any registration </a:t>
            </a:r>
            <a:endParaRPr/>
          </a:p>
          <a:p>
            <a:pPr marL="342900" lvl="0" indent="-342900" algn="l" rtl="0">
              <a:lnSpc>
                <a:spcPct val="100000"/>
              </a:lnSpc>
              <a:spcBef>
                <a:spcPts val="480"/>
              </a:spcBef>
              <a:spcAft>
                <a:spcPts val="0"/>
              </a:spcAft>
              <a:buSzPts val="2400"/>
              <a:buChar char="•"/>
            </a:pPr>
            <a:r>
              <a:rPr lang="en-US" sz="2200" b="0" i="0" u="none">
                <a:solidFill>
                  <a:schemeClr val="dk1"/>
                </a:solidFill>
              </a:rPr>
              <a:t>How to </a:t>
            </a:r>
            <a:r>
              <a:rPr lang="en-US" sz="2200"/>
              <a:t>define the data you want to collect and when the data collection should occur</a:t>
            </a:r>
            <a:endParaRPr/>
          </a:p>
          <a:p>
            <a:pPr marL="342900" lvl="0" indent="-342900" algn="l" rtl="0">
              <a:lnSpc>
                <a:spcPct val="100000"/>
              </a:lnSpc>
              <a:spcBef>
                <a:spcPts val="480"/>
              </a:spcBef>
              <a:spcAft>
                <a:spcPts val="0"/>
              </a:spcAft>
              <a:buSzPts val="2400"/>
              <a:buChar char="•"/>
            </a:pPr>
            <a:r>
              <a:rPr lang="en-US" sz="2200">
                <a:solidFill>
                  <a:schemeClr val="dk1"/>
                </a:solidFill>
              </a:rPr>
              <a:t>What methods the system uses to collect data automatically or manually</a:t>
            </a:r>
            <a:endParaRPr sz="2200" b="0" i="0" u="none">
              <a:solidFill>
                <a:schemeClr val="dk1"/>
              </a:solidFill>
            </a:endParaRPr>
          </a:p>
        </p:txBody>
      </p:sp>
      <p:sp>
        <p:nvSpPr>
          <p:cNvPr id="1806" name="Google Shape;1806;p72"/>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000"/>
              <a:buNone/>
            </a:pPr>
            <a:r>
              <a:rPr lang="en-US"/>
              <a:t>Supplier Performance</a:t>
            </a:r>
            <a:endParaRP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Shape 1810"/>
        <p:cNvGrpSpPr/>
        <p:nvPr/>
      </p:nvGrpSpPr>
      <p:grpSpPr>
        <a:xfrm>
          <a:off x="0" y="0"/>
          <a:ext cx="0" cy="0"/>
          <a:chOff x="0" y="0"/>
          <a:chExt cx="0" cy="0"/>
        </a:xfrm>
      </p:grpSpPr>
      <p:sp>
        <p:nvSpPr>
          <p:cNvPr id="1811" name="Google Shape;1811;p73"/>
          <p:cNvSpPr txBox="1">
            <a:spLocks noGrp="1"/>
          </p:cNvSpPr>
          <p:nvPr>
            <p:ph type="body" idx="1"/>
          </p:nvPr>
        </p:nvSpPr>
        <p:spPr>
          <a:xfrm>
            <a:off x="457200" y="891610"/>
            <a:ext cx="8229600" cy="5424523"/>
          </a:xfrm>
          <a:prstGeom prst="rect">
            <a:avLst/>
          </a:prstGeom>
          <a:noFill/>
          <a:ln>
            <a:noFill/>
          </a:ln>
        </p:spPr>
        <p:txBody>
          <a:bodyPr spcFirstLastPara="1" wrap="square" lIns="91425" tIns="45700" rIns="91425" bIns="45700" anchor="t" anchorCtr="0">
            <a:noAutofit/>
          </a:bodyPr>
          <a:lstStyle/>
          <a:p>
            <a:pPr marL="50800" lvl="0" indent="0" algn="l" rtl="0">
              <a:lnSpc>
                <a:spcPct val="100000"/>
              </a:lnSpc>
              <a:spcBef>
                <a:spcPts val="560"/>
              </a:spcBef>
              <a:spcAft>
                <a:spcPts val="0"/>
              </a:spcAft>
              <a:buSzPts val="2800"/>
              <a:buNone/>
            </a:pPr>
            <a:r>
              <a:rPr lang="en-US" b="1"/>
              <a:t>Benefits</a:t>
            </a:r>
            <a:endParaRPr/>
          </a:p>
          <a:p>
            <a:pPr marL="50800" lvl="0" indent="0" algn="l" rtl="0">
              <a:lnSpc>
                <a:spcPct val="100000"/>
              </a:lnSpc>
              <a:spcBef>
                <a:spcPts val="560"/>
              </a:spcBef>
              <a:spcAft>
                <a:spcPts val="0"/>
              </a:spcAft>
              <a:buSzPts val="2800"/>
              <a:buNone/>
            </a:pPr>
            <a:r>
              <a:rPr lang="en-US"/>
              <a:t>​</a:t>
            </a:r>
            <a:r>
              <a:rPr lang="en-US" sz="2200"/>
              <a:t>Collecting supplier performance data can help your business: </a:t>
            </a:r>
            <a:endParaRPr sz="2200"/>
          </a:p>
          <a:p>
            <a:pPr marL="457200" lvl="0" indent="-406400" algn="l" rtl="0">
              <a:lnSpc>
                <a:spcPct val="100000"/>
              </a:lnSpc>
              <a:spcBef>
                <a:spcPts val="560"/>
              </a:spcBef>
              <a:spcAft>
                <a:spcPts val="0"/>
              </a:spcAft>
              <a:buSzPts val="2800"/>
              <a:buChar char="•"/>
            </a:pPr>
            <a:r>
              <a:rPr lang="en-US" sz="2200"/>
              <a:t>Avoid supply chain risks and disruptions and protect your reputation  </a:t>
            </a:r>
            <a:endParaRPr sz="2200"/>
          </a:p>
          <a:p>
            <a:pPr marL="457200" lvl="0" indent="-406400" algn="l" rtl="0">
              <a:lnSpc>
                <a:spcPct val="100000"/>
              </a:lnSpc>
              <a:spcBef>
                <a:spcPts val="560"/>
              </a:spcBef>
              <a:spcAft>
                <a:spcPts val="0"/>
              </a:spcAft>
              <a:buSzPts val="2800"/>
              <a:buChar char="•"/>
            </a:pPr>
            <a:r>
              <a:rPr lang="en-US" sz="2200"/>
              <a:t>Improve collaboration with your vendors and improve your internal processes as you segment and rank vendors</a:t>
            </a:r>
            <a:endParaRPr/>
          </a:p>
          <a:p>
            <a:pPr marL="457200" lvl="0" indent="-406400" algn="l" rtl="0">
              <a:lnSpc>
                <a:spcPct val="100000"/>
              </a:lnSpc>
              <a:spcBef>
                <a:spcPts val="560"/>
              </a:spcBef>
              <a:spcAft>
                <a:spcPts val="0"/>
              </a:spcAft>
              <a:buSzPts val="2800"/>
              <a:buChar char="•"/>
            </a:pPr>
            <a:r>
              <a:rPr lang="en-US" sz="2200"/>
              <a:t>Help prevent product issues and post-payment defects and drive improvements in the supply chain</a:t>
            </a:r>
            <a:endParaRPr/>
          </a:p>
          <a:p>
            <a:pPr marL="457200" lvl="0" indent="-406400" algn="l" rtl="0">
              <a:lnSpc>
                <a:spcPct val="100000"/>
              </a:lnSpc>
              <a:spcBef>
                <a:spcPts val="560"/>
              </a:spcBef>
              <a:spcAft>
                <a:spcPts val="0"/>
              </a:spcAft>
              <a:buSzPts val="2800"/>
              <a:buChar char="•"/>
            </a:pPr>
            <a:r>
              <a:rPr lang="en-US" sz="2200"/>
              <a:t>Meet exact supplier performance needs through customizable data collection methods and performance metric reporting</a:t>
            </a:r>
            <a:endParaRPr sz="2200"/>
          </a:p>
          <a:p>
            <a:pPr marL="50800" lvl="0" indent="0" algn="l" rtl="0">
              <a:lnSpc>
                <a:spcPct val="100000"/>
              </a:lnSpc>
              <a:spcBef>
                <a:spcPts val="560"/>
              </a:spcBef>
              <a:spcAft>
                <a:spcPts val="0"/>
              </a:spcAft>
              <a:buSzPts val="2800"/>
              <a:buNone/>
            </a:pPr>
            <a:r>
              <a:rPr lang="en-US"/>
              <a:t/>
            </a:r>
            <a:br>
              <a:rPr lang="en-US"/>
            </a:br>
            <a:endParaRPr/>
          </a:p>
          <a:p>
            <a:pPr marL="50800" lvl="0" indent="0" algn="l" rtl="0">
              <a:lnSpc>
                <a:spcPct val="100000"/>
              </a:lnSpc>
              <a:spcBef>
                <a:spcPts val="560"/>
              </a:spcBef>
              <a:spcAft>
                <a:spcPts val="0"/>
              </a:spcAft>
              <a:buSzPts val="2800"/>
              <a:buNone/>
            </a:pPr>
            <a:endParaRPr b="1"/>
          </a:p>
        </p:txBody>
      </p:sp>
      <p:sp>
        <p:nvSpPr>
          <p:cNvPr id="1812" name="Google Shape;1812;p73"/>
          <p:cNvSpPr txBox="1">
            <a:spLocks noGrp="1"/>
          </p:cNvSpPr>
          <p:nvPr>
            <p:ph type="title"/>
          </p:nvPr>
        </p:nvSpPr>
        <p:spPr>
          <a:xfrm>
            <a:off x="457200" y="182880"/>
            <a:ext cx="8229600" cy="70873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Supplier Performance</a:t>
            </a:r>
            <a:endParaRPr>
              <a:solidFill>
                <a:srgbClr val="FF0000"/>
              </a:solidFill>
            </a:endParaRP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Shape 1817"/>
        <p:cNvGrpSpPr/>
        <p:nvPr/>
      </p:nvGrpSpPr>
      <p:grpSpPr>
        <a:xfrm>
          <a:off x="0" y="0"/>
          <a:ext cx="0" cy="0"/>
          <a:chOff x="0" y="0"/>
          <a:chExt cx="0" cy="0"/>
        </a:xfrm>
      </p:grpSpPr>
      <p:sp>
        <p:nvSpPr>
          <p:cNvPr id="1818" name="Google Shape;1818;p79"/>
          <p:cNvSpPr txBox="1">
            <a:spLocks noGrp="1"/>
          </p:cNvSpPr>
          <p:nvPr>
            <p:ph type="body" idx="1"/>
          </p:nvPr>
        </p:nvSpPr>
        <p:spPr>
          <a:xfrm>
            <a:off x="457200" y="891610"/>
            <a:ext cx="8229600" cy="5424523"/>
          </a:xfrm>
          <a:prstGeom prst="rect">
            <a:avLst/>
          </a:prstGeom>
          <a:noFill/>
          <a:ln>
            <a:noFill/>
          </a:ln>
        </p:spPr>
        <p:txBody>
          <a:bodyPr spcFirstLastPara="1" wrap="square" lIns="91425" tIns="45700" rIns="91425" bIns="45700" anchor="t" anchorCtr="0">
            <a:noAutofit/>
          </a:bodyPr>
          <a:lstStyle/>
          <a:p>
            <a:pPr marL="50800" lvl="0" indent="0" algn="l" rtl="0">
              <a:lnSpc>
                <a:spcPct val="100000"/>
              </a:lnSpc>
              <a:spcBef>
                <a:spcPts val="560"/>
              </a:spcBef>
              <a:spcAft>
                <a:spcPts val="0"/>
              </a:spcAft>
              <a:buSzPts val="2800"/>
              <a:buNone/>
            </a:pPr>
            <a:r>
              <a:rPr lang="en-US" b="1"/>
              <a:t>Scenario</a:t>
            </a:r>
            <a:endParaRPr/>
          </a:p>
          <a:p>
            <a:pPr marL="50800" lvl="0" indent="0" algn="l" rtl="0">
              <a:lnSpc>
                <a:spcPct val="100000"/>
              </a:lnSpc>
              <a:spcBef>
                <a:spcPts val="560"/>
              </a:spcBef>
              <a:spcAft>
                <a:spcPts val="0"/>
              </a:spcAft>
              <a:buSzPts val="2800"/>
              <a:buNone/>
            </a:pPr>
            <a:r>
              <a:rPr lang="en-US" sz="2600"/>
              <a:t>Your company is planning to go for a repeat purchase and wants to choose the best supplier among a pool of existing suppliers. You need to weed out poorly performing suppliers and replace them with better ones so that your company can initiate a regular cost-benefit analysis practice. Measuring and evaluating supplier performance will lend to your company’s goals of reducing costs while increasing business performance. </a:t>
            </a:r>
            <a:endParaRPr sz="2600"/>
          </a:p>
          <a:p>
            <a:pPr marL="50800" lvl="0" indent="0" algn="l" rtl="0">
              <a:lnSpc>
                <a:spcPct val="100000"/>
              </a:lnSpc>
              <a:spcBef>
                <a:spcPts val="560"/>
              </a:spcBef>
              <a:spcAft>
                <a:spcPts val="0"/>
              </a:spcAft>
              <a:buSzPts val="2800"/>
              <a:buNone/>
            </a:pPr>
            <a:endParaRPr sz="2200" b="1"/>
          </a:p>
        </p:txBody>
      </p:sp>
      <p:sp>
        <p:nvSpPr>
          <p:cNvPr id="1819" name="Google Shape;1819;p79"/>
          <p:cNvSpPr txBox="1">
            <a:spLocks noGrp="1"/>
          </p:cNvSpPr>
          <p:nvPr>
            <p:ph type="title"/>
          </p:nvPr>
        </p:nvSpPr>
        <p:spPr>
          <a:xfrm>
            <a:off x="457200" y="182880"/>
            <a:ext cx="8229600" cy="70873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Supplier Performance</a:t>
            </a:r>
            <a:endParaRP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Shape 1824"/>
        <p:cNvGrpSpPr/>
        <p:nvPr/>
      </p:nvGrpSpPr>
      <p:grpSpPr>
        <a:xfrm>
          <a:off x="0" y="0"/>
          <a:ext cx="0" cy="0"/>
          <a:chOff x="0" y="0"/>
          <a:chExt cx="0" cy="0"/>
        </a:xfrm>
      </p:grpSpPr>
      <p:sp>
        <p:nvSpPr>
          <p:cNvPr id="1825" name="Google Shape;1825;p189"/>
          <p:cNvSpPr txBox="1">
            <a:spLocks noGrp="1"/>
          </p:cNvSpPr>
          <p:nvPr>
            <p:ph type="body" idx="1"/>
          </p:nvPr>
        </p:nvSpPr>
        <p:spPr>
          <a:xfrm>
            <a:off x="457200" y="891610"/>
            <a:ext cx="8229600" cy="5424523"/>
          </a:xfrm>
          <a:prstGeom prst="rect">
            <a:avLst/>
          </a:prstGeom>
          <a:noFill/>
          <a:ln>
            <a:noFill/>
          </a:ln>
        </p:spPr>
        <p:txBody>
          <a:bodyPr spcFirstLastPara="1" wrap="square" lIns="91425" tIns="45700" rIns="91425" bIns="45700" anchor="t" anchorCtr="0">
            <a:noAutofit/>
          </a:bodyPr>
          <a:lstStyle/>
          <a:p>
            <a:pPr marL="50800" lvl="0" indent="0" algn="l" rtl="0">
              <a:lnSpc>
                <a:spcPct val="100000"/>
              </a:lnSpc>
              <a:spcBef>
                <a:spcPts val="560"/>
              </a:spcBef>
              <a:spcAft>
                <a:spcPts val="0"/>
              </a:spcAft>
              <a:buSzPts val="2800"/>
              <a:buNone/>
            </a:pPr>
            <a:r>
              <a:rPr lang="en-US" b="1"/>
              <a:t>Planning</a:t>
            </a:r>
            <a:endParaRPr/>
          </a:p>
          <a:p>
            <a:pPr marL="50800" lvl="0" indent="0" algn="l" rtl="0">
              <a:lnSpc>
                <a:spcPct val="100000"/>
              </a:lnSpc>
              <a:spcBef>
                <a:spcPts val="560"/>
              </a:spcBef>
              <a:spcAft>
                <a:spcPts val="0"/>
              </a:spcAft>
              <a:buSzPts val="2800"/>
              <a:buNone/>
            </a:pPr>
            <a:r>
              <a:rPr lang="en-US" sz="2200"/>
              <a:t>Plan the following before setting up a supplier performance:</a:t>
            </a:r>
            <a:endParaRPr sz="2200"/>
          </a:p>
          <a:p>
            <a:pPr marL="457200" lvl="0" indent="-406400" algn="l" rtl="0">
              <a:lnSpc>
                <a:spcPct val="100000"/>
              </a:lnSpc>
              <a:spcBef>
                <a:spcPts val="560"/>
              </a:spcBef>
              <a:spcAft>
                <a:spcPts val="0"/>
              </a:spcAft>
              <a:buSzPts val="2800"/>
              <a:buChar char="•"/>
            </a:pPr>
            <a:r>
              <a:rPr lang="en-US" sz="2200"/>
              <a:t>The categories and events to monitor</a:t>
            </a:r>
            <a:endParaRPr/>
          </a:p>
          <a:p>
            <a:pPr marL="457200" lvl="0" indent="-406400" algn="l" rtl="0">
              <a:lnSpc>
                <a:spcPct val="100000"/>
              </a:lnSpc>
              <a:spcBef>
                <a:spcPts val="560"/>
              </a:spcBef>
              <a:spcAft>
                <a:spcPts val="0"/>
              </a:spcAft>
              <a:buSzPts val="2800"/>
              <a:buChar char="•"/>
            </a:pPr>
            <a:r>
              <a:rPr lang="en-US" sz="2200"/>
              <a:t>The impact or value of events</a:t>
            </a:r>
            <a:endParaRPr/>
          </a:p>
          <a:p>
            <a:pPr marL="457200" lvl="0" indent="-406400" algn="l" rtl="0">
              <a:lnSpc>
                <a:spcPct val="100000"/>
              </a:lnSpc>
              <a:spcBef>
                <a:spcPts val="560"/>
              </a:spcBef>
              <a:spcAft>
                <a:spcPts val="0"/>
              </a:spcAft>
              <a:buSzPts val="2800"/>
              <a:buChar char="•"/>
            </a:pPr>
            <a:r>
              <a:rPr lang="en-US" sz="2200"/>
              <a:t>The suppliers, items, sites, and/or commodity codes to monitor</a:t>
            </a:r>
            <a:endParaRPr/>
          </a:p>
          <a:p>
            <a:pPr marL="457200" lvl="0" indent="-406400" algn="l" rtl="0">
              <a:lnSpc>
                <a:spcPct val="100000"/>
              </a:lnSpc>
              <a:spcBef>
                <a:spcPts val="560"/>
              </a:spcBef>
              <a:spcAft>
                <a:spcPts val="0"/>
              </a:spcAft>
              <a:buSzPts val="2800"/>
              <a:buChar char="•"/>
            </a:pPr>
            <a:r>
              <a:rPr lang="en-US" sz="2200"/>
              <a:t>The impact or value of events for specific registrations For example, does registration A in another country receive the same late penalties as registration B, located across town?</a:t>
            </a:r>
            <a:endParaRPr/>
          </a:p>
          <a:p>
            <a:pPr marL="457200" lvl="0" indent="-406400" algn="l" rtl="0">
              <a:lnSpc>
                <a:spcPct val="100000"/>
              </a:lnSpc>
              <a:spcBef>
                <a:spcPts val="560"/>
              </a:spcBef>
              <a:spcAft>
                <a:spcPts val="0"/>
              </a:spcAft>
              <a:buSzPts val="2800"/>
              <a:buChar char="•"/>
            </a:pPr>
            <a:r>
              <a:rPr lang="en-US" sz="2200"/>
              <a:t>The computational system to use for each category</a:t>
            </a:r>
            <a:endParaRPr/>
          </a:p>
          <a:p>
            <a:pPr marL="457200" lvl="0" indent="-406400" algn="l" rtl="0">
              <a:lnSpc>
                <a:spcPct val="100000"/>
              </a:lnSpc>
              <a:spcBef>
                <a:spcPts val="560"/>
              </a:spcBef>
              <a:spcAft>
                <a:spcPts val="0"/>
              </a:spcAft>
              <a:buSzPts val="2800"/>
              <a:buChar char="•"/>
            </a:pPr>
            <a:r>
              <a:rPr lang="en-US" sz="2200"/>
              <a:t>Which suppliers should receive e-mail performance reports</a:t>
            </a:r>
            <a:endParaRPr sz="2200" b="1"/>
          </a:p>
          <a:p>
            <a:pPr marL="50800" lvl="0" indent="0" algn="l" rtl="0">
              <a:lnSpc>
                <a:spcPct val="100000"/>
              </a:lnSpc>
              <a:spcBef>
                <a:spcPts val="560"/>
              </a:spcBef>
              <a:spcAft>
                <a:spcPts val="0"/>
              </a:spcAft>
              <a:buSzPts val="2800"/>
              <a:buNone/>
            </a:pPr>
            <a:endParaRPr b="1"/>
          </a:p>
        </p:txBody>
      </p:sp>
      <p:sp>
        <p:nvSpPr>
          <p:cNvPr id="1826" name="Google Shape;1826;p189"/>
          <p:cNvSpPr txBox="1">
            <a:spLocks noGrp="1"/>
          </p:cNvSpPr>
          <p:nvPr>
            <p:ph type="title"/>
          </p:nvPr>
        </p:nvSpPr>
        <p:spPr>
          <a:xfrm>
            <a:off x="457200" y="182880"/>
            <a:ext cx="8229600" cy="70873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Supplier Performance</a:t>
            </a:r>
            <a:endParaRP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Shape 1831"/>
        <p:cNvGrpSpPr/>
        <p:nvPr/>
      </p:nvGrpSpPr>
      <p:grpSpPr>
        <a:xfrm>
          <a:off x="0" y="0"/>
          <a:ext cx="0" cy="0"/>
          <a:chOff x="0" y="0"/>
          <a:chExt cx="0" cy="0"/>
        </a:xfrm>
      </p:grpSpPr>
      <p:sp>
        <p:nvSpPr>
          <p:cNvPr id="1832" name="Google Shape;1832;p190"/>
          <p:cNvSpPr txBox="1">
            <a:spLocks noGrp="1"/>
          </p:cNvSpPr>
          <p:nvPr>
            <p:ph type="body" idx="1"/>
          </p:nvPr>
        </p:nvSpPr>
        <p:spPr>
          <a:xfrm>
            <a:off x="457200" y="891610"/>
            <a:ext cx="8229600" cy="5424523"/>
          </a:xfrm>
          <a:prstGeom prst="rect">
            <a:avLst/>
          </a:prstGeom>
          <a:noFill/>
          <a:ln>
            <a:noFill/>
          </a:ln>
        </p:spPr>
        <p:txBody>
          <a:bodyPr spcFirstLastPara="1" wrap="square" lIns="91425" tIns="45700" rIns="91425" bIns="45700" anchor="t" anchorCtr="0">
            <a:noAutofit/>
          </a:bodyPr>
          <a:lstStyle/>
          <a:p>
            <a:pPr marL="50800" lvl="0" indent="0" algn="l" rtl="0">
              <a:lnSpc>
                <a:spcPct val="100000"/>
              </a:lnSpc>
              <a:spcBef>
                <a:spcPts val="560"/>
              </a:spcBef>
              <a:spcAft>
                <a:spcPts val="0"/>
              </a:spcAft>
              <a:buSzPts val="2800"/>
              <a:buNone/>
            </a:pPr>
            <a:r>
              <a:rPr lang="en-US" b="1"/>
              <a:t>Configuration</a:t>
            </a:r>
            <a:endParaRPr/>
          </a:p>
          <a:p>
            <a:pPr marL="457200" lvl="0" indent="-406400" algn="l" rtl="0">
              <a:lnSpc>
                <a:spcPct val="100000"/>
              </a:lnSpc>
              <a:spcBef>
                <a:spcPts val="560"/>
              </a:spcBef>
              <a:spcAft>
                <a:spcPts val="0"/>
              </a:spcAft>
              <a:buSzPts val="2800"/>
              <a:buChar char="•"/>
            </a:pPr>
            <a:r>
              <a:rPr lang="en-US" sz="2200"/>
              <a:t>Define events and categories in Performance Events and Performance Categories.</a:t>
            </a:r>
            <a:endParaRPr/>
          </a:p>
          <a:p>
            <a:pPr marL="457200" lvl="0" indent="-406400" algn="l" rtl="0">
              <a:lnSpc>
                <a:spcPct val="100000"/>
              </a:lnSpc>
              <a:spcBef>
                <a:spcPts val="560"/>
              </a:spcBef>
              <a:spcAft>
                <a:spcPts val="0"/>
              </a:spcAft>
              <a:buSzPts val="2800"/>
              <a:buChar char="•"/>
            </a:pPr>
            <a:r>
              <a:rPr lang="en-US" sz="2200"/>
              <a:t>Activate supplier performance in the Supplier Performance panel of Purchasing Control.</a:t>
            </a:r>
            <a:endParaRPr/>
          </a:p>
          <a:p>
            <a:pPr marL="457200" lvl="0" indent="-406400" algn="l" rtl="0">
              <a:lnSpc>
                <a:spcPct val="100000"/>
              </a:lnSpc>
              <a:spcBef>
                <a:spcPts val="560"/>
              </a:spcBef>
              <a:spcAft>
                <a:spcPts val="0"/>
              </a:spcAft>
              <a:buSzPts val="2800"/>
              <a:buChar char="•"/>
            </a:pPr>
            <a:r>
              <a:rPr lang="en-US" sz="2200"/>
              <a:t>Relate system categories to user-defined categories in the Categories subpanel in the Supplier Performance Panel in Purchasing Control.</a:t>
            </a:r>
            <a:endParaRPr/>
          </a:p>
          <a:p>
            <a:pPr marL="457200" lvl="0" indent="-406400" algn="l" rtl="0">
              <a:lnSpc>
                <a:spcPct val="100000"/>
              </a:lnSpc>
              <a:spcBef>
                <a:spcPts val="560"/>
              </a:spcBef>
              <a:spcAft>
                <a:spcPts val="0"/>
              </a:spcAft>
              <a:buSzPts val="2800"/>
              <a:buChar char="•"/>
            </a:pPr>
            <a:r>
              <a:rPr lang="en-US" sz="2200"/>
              <a:t>Relate system events to user-defined events in the Events subpanel in the Supplier Performance Panel in Purchasing Control.</a:t>
            </a:r>
            <a:endParaRPr/>
          </a:p>
          <a:p>
            <a:pPr marL="457200" lvl="0" indent="-406400" algn="l" rtl="0">
              <a:lnSpc>
                <a:spcPct val="100000"/>
              </a:lnSpc>
              <a:spcBef>
                <a:spcPts val="560"/>
              </a:spcBef>
              <a:spcAft>
                <a:spcPts val="0"/>
              </a:spcAft>
              <a:buSzPts val="2800"/>
              <a:buChar char="•"/>
            </a:pPr>
            <a:r>
              <a:rPr lang="en-US" sz="2200"/>
              <a:t>Create registrations in Supplier Performance Register.</a:t>
            </a:r>
            <a:endParaRPr/>
          </a:p>
          <a:p>
            <a:pPr marL="50800" lvl="0" indent="0" algn="l" rtl="0">
              <a:lnSpc>
                <a:spcPct val="100000"/>
              </a:lnSpc>
              <a:spcBef>
                <a:spcPts val="560"/>
              </a:spcBef>
              <a:spcAft>
                <a:spcPts val="0"/>
              </a:spcAft>
              <a:buSzPts val="2800"/>
              <a:buNone/>
            </a:pPr>
            <a:endParaRPr b="1"/>
          </a:p>
        </p:txBody>
      </p:sp>
      <p:sp>
        <p:nvSpPr>
          <p:cNvPr id="1833" name="Google Shape;1833;p190"/>
          <p:cNvSpPr txBox="1">
            <a:spLocks noGrp="1"/>
          </p:cNvSpPr>
          <p:nvPr>
            <p:ph type="title"/>
          </p:nvPr>
        </p:nvSpPr>
        <p:spPr>
          <a:xfrm>
            <a:off x="457200" y="182880"/>
            <a:ext cx="8229600" cy="70873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Supplier Performance</a:t>
            </a:r>
            <a:endParaRP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Shape 1838"/>
        <p:cNvGrpSpPr/>
        <p:nvPr/>
      </p:nvGrpSpPr>
      <p:grpSpPr>
        <a:xfrm>
          <a:off x="0" y="0"/>
          <a:ext cx="0" cy="0"/>
          <a:chOff x="0" y="0"/>
          <a:chExt cx="0" cy="0"/>
        </a:xfrm>
      </p:grpSpPr>
      <p:sp>
        <p:nvSpPr>
          <p:cNvPr id="1839" name="Google Shape;1839;p191"/>
          <p:cNvSpPr txBox="1">
            <a:spLocks noGrp="1"/>
          </p:cNvSpPr>
          <p:nvPr>
            <p:ph type="body" idx="1"/>
          </p:nvPr>
        </p:nvSpPr>
        <p:spPr>
          <a:xfrm>
            <a:off x="457200" y="891610"/>
            <a:ext cx="8229600" cy="5424523"/>
          </a:xfrm>
          <a:prstGeom prst="rect">
            <a:avLst/>
          </a:prstGeom>
          <a:noFill/>
          <a:ln>
            <a:noFill/>
          </a:ln>
        </p:spPr>
        <p:txBody>
          <a:bodyPr spcFirstLastPara="1" wrap="square" lIns="91425" tIns="45700" rIns="91425" bIns="45700" anchor="t" anchorCtr="0">
            <a:noAutofit/>
          </a:bodyPr>
          <a:lstStyle/>
          <a:p>
            <a:pPr marL="50800" lvl="0" indent="0" algn="l" rtl="0">
              <a:lnSpc>
                <a:spcPct val="100000"/>
              </a:lnSpc>
              <a:spcBef>
                <a:spcPts val="560"/>
              </a:spcBef>
              <a:spcAft>
                <a:spcPts val="0"/>
              </a:spcAft>
              <a:buSzPts val="2800"/>
              <a:buNone/>
            </a:pPr>
            <a:r>
              <a:rPr lang="en-US" b="1"/>
              <a:t>Configuration: Define Events</a:t>
            </a:r>
            <a:endParaRPr/>
          </a:p>
        </p:txBody>
      </p:sp>
      <p:sp>
        <p:nvSpPr>
          <p:cNvPr id="1840" name="Google Shape;1840;p191"/>
          <p:cNvSpPr txBox="1">
            <a:spLocks noGrp="1"/>
          </p:cNvSpPr>
          <p:nvPr>
            <p:ph type="title"/>
          </p:nvPr>
        </p:nvSpPr>
        <p:spPr>
          <a:xfrm>
            <a:off x="457200" y="182880"/>
            <a:ext cx="8229600" cy="70873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Supplier Performance</a:t>
            </a:r>
            <a:endParaRPr/>
          </a:p>
        </p:txBody>
      </p:sp>
      <p:pic>
        <p:nvPicPr>
          <p:cNvPr id="1841" name="Google Shape;1841;p191"/>
          <p:cNvPicPr preferRelativeResize="0"/>
          <p:nvPr/>
        </p:nvPicPr>
        <p:blipFill rotWithShape="1">
          <a:blip r:embed="rId3">
            <a:alphaModFix/>
          </a:blip>
          <a:srcRect/>
          <a:stretch/>
        </p:blipFill>
        <p:spPr>
          <a:xfrm>
            <a:off x="753036" y="2008996"/>
            <a:ext cx="6508376" cy="1063250"/>
          </a:xfrm>
          <a:prstGeom prst="rect">
            <a:avLst/>
          </a:prstGeom>
          <a:noFill/>
          <a:ln w="9525" cap="flat" cmpd="sng">
            <a:solidFill>
              <a:srgbClr val="0070C0"/>
            </a:solidFill>
            <a:prstDash val="solid"/>
            <a:round/>
            <a:headEnd type="none" w="sm" len="sm"/>
            <a:tailEnd type="none" w="sm" len="sm"/>
          </a:ln>
        </p:spPr>
      </p:pic>
      <p:pic>
        <p:nvPicPr>
          <p:cNvPr id="1842" name="Google Shape;1842;p191"/>
          <p:cNvPicPr preferRelativeResize="0"/>
          <p:nvPr/>
        </p:nvPicPr>
        <p:blipFill rotWithShape="1">
          <a:blip r:embed="rId4">
            <a:alphaModFix/>
          </a:blip>
          <a:srcRect/>
          <a:stretch/>
        </p:blipFill>
        <p:spPr>
          <a:xfrm>
            <a:off x="2049058" y="3603871"/>
            <a:ext cx="5476190" cy="2152381"/>
          </a:xfrm>
          <a:prstGeom prst="rect">
            <a:avLst/>
          </a:prstGeom>
          <a:noFill/>
          <a:ln w="9525" cap="flat" cmpd="sng">
            <a:solidFill>
              <a:srgbClr val="0070C0"/>
            </a:solidFill>
            <a:prstDash val="solid"/>
            <a:round/>
            <a:headEnd type="none" w="sm" len="sm"/>
            <a:tailEnd type="none" w="sm" len="sm"/>
          </a:ln>
        </p:spPr>
      </p:pic>
      <p:sp>
        <p:nvSpPr>
          <p:cNvPr id="1843" name="Google Shape;1843;p191"/>
          <p:cNvSpPr/>
          <p:nvPr/>
        </p:nvSpPr>
        <p:spPr>
          <a:xfrm>
            <a:off x="4147457" y="2111829"/>
            <a:ext cx="533400" cy="239485"/>
          </a:xfrm>
          <a:prstGeom prst="rect">
            <a:avLst/>
          </a:prstGeom>
          <a:no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844" name="Google Shape;1844;p191"/>
          <p:cNvSpPr/>
          <p:nvPr/>
        </p:nvSpPr>
        <p:spPr>
          <a:xfrm>
            <a:off x="4299857" y="2393734"/>
            <a:ext cx="129268" cy="1655751"/>
          </a:xfrm>
          <a:prstGeom prst="downArrow">
            <a:avLst>
              <a:gd name="adj1" fmla="val 50000"/>
              <a:gd name="adj2"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Shape 1849"/>
        <p:cNvGrpSpPr/>
        <p:nvPr/>
      </p:nvGrpSpPr>
      <p:grpSpPr>
        <a:xfrm>
          <a:off x="0" y="0"/>
          <a:ext cx="0" cy="0"/>
          <a:chOff x="0" y="0"/>
          <a:chExt cx="0" cy="0"/>
        </a:xfrm>
      </p:grpSpPr>
      <p:sp>
        <p:nvSpPr>
          <p:cNvPr id="1850" name="Google Shape;1850;p192"/>
          <p:cNvSpPr txBox="1">
            <a:spLocks noGrp="1"/>
          </p:cNvSpPr>
          <p:nvPr>
            <p:ph type="body" idx="1"/>
          </p:nvPr>
        </p:nvSpPr>
        <p:spPr>
          <a:xfrm>
            <a:off x="457200" y="891610"/>
            <a:ext cx="8229600" cy="5424523"/>
          </a:xfrm>
          <a:prstGeom prst="rect">
            <a:avLst/>
          </a:prstGeom>
          <a:noFill/>
          <a:ln>
            <a:noFill/>
          </a:ln>
        </p:spPr>
        <p:txBody>
          <a:bodyPr spcFirstLastPara="1" wrap="square" lIns="91425" tIns="45700" rIns="91425" bIns="45700" anchor="t" anchorCtr="0">
            <a:noAutofit/>
          </a:bodyPr>
          <a:lstStyle/>
          <a:p>
            <a:pPr marL="50800" lvl="0" indent="0" algn="l" rtl="0">
              <a:lnSpc>
                <a:spcPct val="100000"/>
              </a:lnSpc>
              <a:spcBef>
                <a:spcPts val="560"/>
              </a:spcBef>
              <a:spcAft>
                <a:spcPts val="0"/>
              </a:spcAft>
              <a:buSzPts val="2800"/>
              <a:buNone/>
            </a:pPr>
            <a:r>
              <a:rPr lang="en-US" b="1"/>
              <a:t>Configuration: Define Categories</a:t>
            </a:r>
            <a:endParaRPr/>
          </a:p>
        </p:txBody>
      </p:sp>
      <p:sp>
        <p:nvSpPr>
          <p:cNvPr id="1851" name="Google Shape;1851;p192"/>
          <p:cNvSpPr txBox="1">
            <a:spLocks noGrp="1"/>
          </p:cNvSpPr>
          <p:nvPr>
            <p:ph type="title"/>
          </p:nvPr>
        </p:nvSpPr>
        <p:spPr>
          <a:xfrm>
            <a:off x="457200" y="182880"/>
            <a:ext cx="8229600" cy="70873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Supplier Performance</a:t>
            </a:r>
            <a:endParaRPr/>
          </a:p>
        </p:txBody>
      </p:sp>
      <p:pic>
        <p:nvPicPr>
          <p:cNvPr id="1852" name="Google Shape;1852;p192"/>
          <p:cNvPicPr preferRelativeResize="0"/>
          <p:nvPr/>
        </p:nvPicPr>
        <p:blipFill rotWithShape="1">
          <a:blip r:embed="rId3">
            <a:alphaModFix/>
          </a:blip>
          <a:srcRect/>
          <a:stretch/>
        </p:blipFill>
        <p:spPr>
          <a:xfrm>
            <a:off x="728942" y="1617289"/>
            <a:ext cx="5586133" cy="912364"/>
          </a:xfrm>
          <a:prstGeom prst="rect">
            <a:avLst/>
          </a:prstGeom>
          <a:noFill/>
          <a:ln w="9525" cap="flat" cmpd="sng">
            <a:solidFill>
              <a:srgbClr val="0070C0"/>
            </a:solidFill>
            <a:prstDash val="solid"/>
            <a:round/>
            <a:headEnd type="none" w="sm" len="sm"/>
            <a:tailEnd type="none" w="sm" len="sm"/>
          </a:ln>
        </p:spPr>
      </p:pic>
      <p:sp>
        <p:nvSpPr>
          <p:cNvPr id="1853" name="Google Shape;1853;p192"/>
          <p:cNvSpPr/>
          <p:nvPr/>
        </p:nvSpPr>
        <p:spPr>
          <a:xfrm>
            <a:off x="3951961" y="1667424"/>
            <a:ext cx="409387" cy="267250"/>
          </a:xfrm>
          <a:prstGeom prst="rect">
            <a:avLst/>
          </a:prstGeom>
          <a:no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854" name="Google Shape;1854;p192"/>
          <p:cNvPicPr preferRelativeResize="0"/>
          <p:nvPr/>
        </p:nvPicPr>
        <p:blipFill rotWithShape="1">
          <a:blip r:embed="rId4">
            <a:alphaModFix/>
          </a:blip>
          <a:srcRect/>
          <a:stretch/>
        </p:blipFill>
        <p:spPr>
          <a:xfrm>
            <a:off x="1704975" y="2683981"/>
            <a:ext cx="4998610" cy="1718637"/>
          </a:xfrm>
          <a:prstGeom prst="rect">
            <a:avLst/>
          </a:prstGeom>
          <a:noFill/>
          <a:ln w="9525" cap="flat" cmpd="sng">
            <a:solidFill>
              <a:srgbClr val="0070C0"/>
            </a:solidFill>
            <a:prstDash val="solid"/>
            <a:round/>
            <a:headEnd type="none" w="sm" len="sm"/>
            <a:tailEnd type="none" w="sm" len="sm"/>
          </a:ln>
        </p:spPr>
      </p:pic>
      <p:pic>
        <p:nvPicPr>
          <p:cNvPr id="1855" name="Google Shape;1855;p192"/>
          <p:cNvPicPr preferRelativeResize="0"/>
          <p:nvPr/>
        </p:nvPicPr>
        <p:blipFill rotWithShape="1">
          <a:blip r:embed="rId5">
            <a:alphaModFix/>
          </a:blip>
          <a:srcRect/>
          <a:stretch/>
        </p:blipFill>
        <p:spPr>
          <a:xfrm>
            <a:off x="2228850" y="4683815"/>
            <a:ext cx="4899782" cy="1351120"/>
          </a:xfrm>
          <a:prstGeom prst="rect">
            <a:avLst/>
          </a:prstGeom>
          <a:noFill/>
          <a:ln w="9525" cap="flat" cmpd="sng">
            <a:solidFill>
              <a:srgbClr val="0070C0"/>
            </a:solidFill>
            <a:prstDash val="solid"/>
            <a:round/>
            <a:headEnd type="none" w="sm" len="sm"/>
            <a:tailEnd type="none" w="sm" len="sm"/>
          </a:ln>
        </p:spPr>
      </p:pic>
      <p:cxnSp>
        <p:nvCxnSpPr>
          <p:cNvPr id="1856" name="Google Shape;1856;p192"/>
          <p:cNvCxnSpPr>
            <a:endCxn id="1854" idx="0"/>
          </p:cNvCxnSpPr>
          <p:nvPr/>
        </p:nvCxnSpPr>
        <p:spPr>
          <a:xfrm>
            <a:off x="4204280" y="1984681"/>
            <a:ext cx="0" cy="699300"/>
          </a:xfrm>
          <a:prstGeom prst="straightConnector1">
            <a:avLst/>
          </a:prstGeom>
          <a:noFill/>
          <a:ln w="19050" cap="flat" cmpd="sng">
            <a:solidFill>
              <a:srgbClr val="4A7DBA"/>
            </a:solidFill>
            <a:prstDash val="solid"/>
            <a:round/>
            <a:headEnd type="none" w="sm" len="sm"/>
            <a:tailEnd type="triangle" w="med" len="med"/>
          </a:ln>
        </p:spPr>
      </p:cxnSp>
      <p:sp>
        <p:nvSpPr>
          <p:cNvPr id="1857" name="Google Shape;1857;p192"/>
          <p:cNvSpPr/>
          <p:nvPr/>
        </p:nvSpPr>
        <p:spPr>
          <a:xfrm>
            <a:off x="1866900" y="3543300"/>
            <a:ext cx="1905000" cy="304800"/>
          </a:xfrm>
          <a:prstGeom prst="rect">
            <a:avLst/>
          </a:prstGeom>
          <a:no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858" name="Google Shape;1858;p192"/>
          <p:cNvSpPr/>
          <p:nvPr/>
        </p:nvSpPr>
        <p:spPr>
          <a:xfrm>
            <a:off x="4848224" y="4150574"/>
            <a:ext cx="1323975" cy="278551"/>
          </a:xfrm>
          <a:prstGeom prst="rect">
            <a:avLst/>
          </a:prstGeom>
          <a:no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1859" name="Google Shape;1859;p192"/>
          <p:cNvCxnSpPr/>
          <p:nvPr/>
        </p:nvCxnSpPr>
        <p:spPr>
          <a:xfrm rot="-5400000" flipH="1">
            <a:off x="2752801" y="3914700"/>
            <a:ext cx="835800" cy="702600"/>
          </a:xfrm>
          <a:prstGeom prst="bentConnector3">
            <a:avLst>
              <a:gd name="adj1" fmla="val 50000"/>
            </a:avLst>
          </a:prstGeom>
          <a:noFill/>
          <a:ln w="28575" cap="flat" cmpd="sng">
            <a:solidFill>
              <a:srgbClr val="4A7DBA"/>
            </a:solidFill>
            <a:prstDash val="solid"/>
            <a:round/>
            <a:headEnd type="none" w="sm" len="sm"/>
            <a:tailEnd type="triangle" w="med" len="med"/>
          </a:ln>
        </p:spPr>
      </p:cxnSp>
      <p:cxnSp>
        <p:nvCxnSpPr>
          <p:cNvPr id="1860" name="Google Shape;1860;p192"/>
          <p:cNvCxnSpPr/>
          <p:nvPr/>
        </p:nvCxnSpPr>
        <p:spPr>
          <a:xfrm flipH="1">
            <a:off x="3522008" y="4265957"/>
            <a:ext cx="1326216" cy="1"/>
          </a:xfrm>
          <a:prstGeom prst="straightConnector1">
            <a:avLst/>
          </a:prstGeom>
          <a:noFill/>
          <a:ln w="28575" cap="flat" cmpd="sng">
            <a:solidFill>
              <a:srgbClr val="4A7DBA"/>
            </a:solidFill>
            <a:prstDash val="solid"/>
            <a:round/>
            <a:headEnd type="none" w="sm" len="sm"/>
            <a:tailEnd type="none" w="sm" len="sm"/>
          </a:ln>
        </p:spPr>
      </p:cxn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Shape 1865"/>
        <p:cNvGrpSpPr/>
        <p:nvPr/>
      </p:nvGrpSpPr>
      <p:grpSpPr>
        <a:xfrm>
          <a:off x="0" y="0"/>
          <a:ext cx="0" cy="0"/>
          <a:chOff x="0" y="0"/>
          <a:chExt cx="0" cy="0"/>
        </a:xfrm>
      </p:grpSpPr>
      <p:sp>
        <p:nvSpPr>
          <p:cNvPr id="1866" name="Google Shape;1866;p193"/>
          <p:cNvSpPr txBox="1">
            <a:spLocks noGrp="1"/>
          </p:cNvSpPr>
          <p:nvPr>
            <p:ph type="body" idx="1"/>
          </p:nvPr>
        </p:nvSpPr>
        <p:spPr>
          <a:xfrm>
            <a:off x="457200" y="891610"/>
            <a:ext cx="8229600" cy="5424523"/>
          </a:xfrm>
          <a:prstGeom prst="rect">
            <a:avLst/>
          </a:prstGeom>
          <a:noFill/>
          <a:ln>
            <a:noFill/>
          </a:ln>
        </p:spPr>
        <p:txBody>
          <a:bodyPr spcFirstLastPara="1" wrap="square" lIns="91425" tIns="45700" rIns="91425" bIns="45700" anchor="t" anchorCtr="0">
            <a:noAutofit/>
          </a:bodyPr>
          <a:lstStyle/>
          <a:p>
            <a:pPr marL="50800" lvl="0" indent="0" algn="l" rtl="0">
              <a:lnSpc>
                <a:spcPct val="100000"/>
              </a:lnSpc>
              <a:spcBef>
                <a:spcPts val="560"/>
              </a:spcBef>
              <a:spcAft>
                <a:spcPts val="0"/>
              </a:spcAft>
              <a:buSzPts val="2800"/>
              <a:buNone/>
            </a:pPr>
            <a:r>
              <a:rPr lang="en-US" b="1"/>
              <a:t>Configuration: Activate Supplier Performance</a:t>
            </a:r>
            <a:endParaRPr b="1"/>
          </a:p>
        </p:txBody>
      </p:sp>
      <p:sp>
        <p:nvSpPr>
          <p:cNvPr id="1867" name="Google Shape;1867;p193"/>
          <p:cNvSpPr txBox="1">
            <a:spLocks noGrp="1"/>
          </p:cNvSpPr>
          <p:nvPr>
            <p:ph type="title"/>
          </p:nvPr>
        </p:nvSpPr>
        <p:spPr>
          <a:xfrm>
            <a:off x="457200" y="182880"/>
            <a:ext cx="8229600" cy="70873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Supplier Performance</a:t>
            </a:r>
            <a:endParaRPr/>
          </a:p>
        </p:txBody>
      </p:sp>
      <p:pic>
        <p:nvPicPr>
          <p:cNvPr id="1868" name="Google Shape;1868;p193"/>
          <p:cNvPicPr preferRelativeResize="0"/>
          <p:nvPr/>
        </p:nvPicPr>
        <p:blipFill rotWithShape="1">
          <a:blip r:embed="rId3">
            <a:alphaModFix/>
          </a:blip>
          <a:srcRect/>
          <a:stretch/>
        </p:blipFill>
        <p:spPr>
          <a:xfrm>
            <a:off x="742904" y="2170398"/>
            <a:ext cx="7658192" cy="2866946"/>
          </a:xfrm>
          <a:prstGeom prst="rect">
            <a:avLst/>
          </a:prstGeom>
          <a:noFill/>
          <a:ln w="9525" cap="flat" cmpd="sng">
            <a:solidFill>
              <a:srgbClr val="0070C0"/>
            </a:solidFill>
            <a:prstDash val="solid"/>
            <a:round/>
            <a:headEnd type="none" w="sm" len="sm"/>
            <a:tailEnd type="none" w="sm" len="sm"/>
          </a:ln>
        </p:spPr>
      </p:pic>
      <p:sp>
        <p:nvSpPr>
          <p:cNvPr id="1869" name="Google Shape;1869;p193"/>
          <p:cNvSpPr/>
          <p:nvPr/>
        </p:nvSpPr>
        <p:spPr>
          <a:xfrm>
            <a:off x="988541" y="2496065"/>
            <a:ext cx="2001794" cy="345989"/>
          </a:xfrm>
          <a:prstGeom prst="rect">
            <a:avLst/>
          </a:prstGeom>
          <a:noFill/>
          <a:ln w="25400" cap="flat" cmpd="sng">
            <a:solidFill>
              <a:srgbClr val="0070C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Shape 1874"/>
        <p:cNvGrpSpPr/>
        <p:nvPr/>
      </p:nvGrpSpPr>
      <p:grpSpPr>
        <a:xfrm>
          <a:off x="0" y="0"/>
          <a:ext cx="0" cy="0"/>
          <a:chOff x="0" y="0"/>
          <a:chExt cx="0" cy="0"/>
        </a:xfrm>
      </p:grpSpPr>
      <p:sp>
        <p:nvSpPr>
          <p:cNvPr id="1875" name="Google Shape;1875;p194"/>
          <p:cNvSpPr txBox="1">
            <a:spLocks noGrp="1"/>
          </p:cNvSpPr>
          <p:nvPr>
            <p:ph type="body" idx="1"/>
          </p:nvPr>
        </p:nvSpPr>
        <p:spPr>
          <a:xfrm>
            <a:off x="457200" y="701110"/>
            <a:ext cx="8229600" cy="5424523"/>
          </a:xfrm>
          <a:prstGeom prst="rect">
            <a:avLst/>
          </a:prstGeom>
          <a:noFill/>
          <a:ln>
            <a:noFill/>
          </a:ln>
        </p:spPr>
        <p:txBody>
          <a:bodyPr spcFirstLastPara="1" wrap="square" lIns="91425" tIns="45700" rIns="91425" bIns="45700" anchor="t" anchorCtr="0">
            <a:noAutofit/>
          </a:bodyPr>
          <a:lstStyle/>
          <a:p>
            <a:pPr marL="50800" lvl="0" indent="0" algn="l" rtl="0">
              <a:lnSpc>
                <a:spcPct val="100000"/>
              </a:lnSpc>
              <a:spcBef>
                <a:spcPts val="560"/>
              </a:spcBef>
              <a:spcAft>
                <a:spcPts val="0"/>
              </a:spcAft>
              <a:buSzPts val="2800"/>
              <a:buNone/>
            </a:pPr>
            <a:r>
              <a:rPr lang="en-US" sz="2400" b="1"/>
              <a:t>Configuration: More Supplier Performance Controls</a:t>
            </a:r>
            <a:endParaRPr sz="2400" b="1"/>
          </a:p>
        </p:txBody>
      </p:sp>
      <p:sp>
        <p:nvSpPr>
          <p:cNvPr id="1876" name="Google Shape;1876;p194"/>
          <p:cNvSpPr txBox="1">
            <a:spLocks noGrp="1"/>
          </p:cNvSpPr>
          <p:nvPr>
            <p:ph type="title"/>
          </p:nvPr>
        </p:nvSpPr>
        <p:spPr>
          <a:xfrm>
            <a:off x="457200" y="182880"/>
            <a:ext cx="8229600" cy="70873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Supplier Performance</a:t>
            </a:r>
            <a:endParaRPr/>
          </a:p>
        </p:txBody>
      </p:sp>
      <p:pic>
        <p:nvPicPr>
          <p:cNvPr id="1877" name="Google Shape;1877;p194"/>
          <p:cNvPicPr preferRelativeResize="0"/>
          <p:nvPr/>
        </p:nvPicPr>
        <p:blipFill rotWithShape="1">
          <a:blip r:embed="rId3">
            <a:alphaModFix/>
          </a:blip>
          <a:srcRect/>
          <a:stretch/>
        </p:blipFill>
        <p:spPr>
          <a:xfrm>
            <a:off x="647700" y="1740954"/>
            <a:ext cx="7848600" cy="1672944"/>
          </a:xfrm>
          <a:prstGeom prst="rect">
            <a:avLst/>
          </a:prstGeom>
          <a:noFill/>
          <a:ln w="9525" cap="flat" cmpd="sng">
            <a:solidFill>
              <a:srgbClr val="0070C0"/>
            </a:solidFill>
            <a:prstDash val="solid"/>
            <a:round/>
            <a:headEnd type="none" w="sm" len="sm"/>
            <a:tailEnd type="none" w="sm" len="sm"/>
          </a:ln>
        </p:spPr>
      </p:pic>
      <p:sp>
        <p:nvSpPr>
          <p:cNvPr id="1878" name="Google Shape;1878;p194"/>
          <p:cNvSpPr txBox="1"/>
          <p:nvPr/>
        </p:nvSpPr>
        <p:spPr>
          <a:xfrm>
            <a:off x="647700" y="3619500"/>
            <a:ext cx="260350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Example: </a:t>
            </a:r>
            <a:endParaRPr sz="1400" b="0" i="0" u="none" strike="noStrike" cap="none">
              <a:solidFill>
                <a:srgbClr val="000000"/>
              </a:solidFill>
              <a:latin typeface="Arial"/>
              <a:ea typeface="Arial"/>
              <a:cs typeface="Arial"/>
              <a:sym typeface="Arial"/>
            </a:endParaRPr>
          </a:p>
        </p:txBody>
      </p:sp>
      <p:pic>
        <p:nvPicPr>
          <p:cNvPr id="1879" name="Google Shape;1879;p194"/>
          <p:cNvPicPr preferRelativeResize="0"/>
          <p:nvPr/>
        </p:nvPicPr>
        <p:blipFill rotWithShape="1">
          <a:blip r:embed="rId4">
            <a:alphaModFix/>
          </a:blip>
          <a:srcRect/>
          <a:stretch/>
        </p:blipFill>
        <p:spPr>
          <a:xfrm>
            <a:off x="825499" y="4052264"/>
            <a:ext cx="6935295" cy="159335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17"/>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Expected Outcome</a:t>
            </a:r>
            <a:endParaRPr/>
          </a:p>
          <a:p>
            <a:pPr marL="342900" marR="0" lvl="0" indent="-34290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You should have successfully:</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Implemented controls to purchase from specific Suppliers or Items from specific Suppliers</a:t>
            </a:r>
            <a:endParaRPr/>
          </a:p>
        </p:txBody>
      </p:sp>
      <p:sp>
        <p:nvSpPr>
          <p:cNvPr id="187" name="Google Shape;187;p17"/>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Suppliers</a:t>
            </a:r>
            <a:endParaRP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Shape 1884"/>
        <p:cNvGrpSpPr/>
        <p:nvPr/>
      </p:nvGrpSpPr>
      <p:grpSpPr>
        <a:xfrm>
          <a:off x="0" y="0"/>
          <a:ext cx="0" cy="0"/>
          <a:chOff x="0" y="0"/>
          <a:chExt cx="0" cy="0"/>
        </a:xfrm>
      </p:grpSpPr>
      <p:sp>
        <p:nvSpPr>
          <p:cNvPr id="1885" name="Google Shape;1885;p195"/>
          <p:cNvSpPr txBox="1">
            <a:spLocks noGrp="1"/>
          </p:cNvSpPr>
          <p:nvPr>
            <p:ph type="body" idx="1"/>
          </p:nvPr>
        </p:nvSpPr>
        <p:spPr>
          <a:xfrm>
            <a:off x="457200" y="701110"/>
            <a:ext cx="8229600" cy="5424523"/>
          </a:xfrm>
          <a:prstGeom prst="rect">
            <a:avLst/>
          </a:prstGeom>
          <a:noFill/>
          <a:ln>
            <a:noFill/>
          </a:ln>
        </p:spPr>
        <p:txBody>
          <a:bodyPr spcFirstLastPara="1" wrap="square" lIns="91425" tIns="45700" rIns="91425" bIns="45700" anchor="t" anchorCtr="0">
            <a:noAutofit/>
          </a:bodyPr>
          <a:lstStyle/>
          <a:p>
            <a:pPr marL="50800" lvl="0" indent="0" algn="l" rtl="0">
              <a:lnSpc>
                <a:spcPct val="100000"/>
              </a:lnSpc>
              <a:spcBef>
                <a:spcPts val="560"/>
              </a:spcBef>
              <a:spcAft>
                <a:spcPts val="0"/>
              </a:spcAft>
              <a:buSzPts val="2800"/>
              <a:buNone/>
            </a:pPr>
            <a:r>
              <a:rPr lang="en-US" sz="2400" b="1"/>
              <a:t>Configuration: Relate System Categories to User-Defined Categories</a:t>
            </a:r>
            <a:endParaRPr/>
          </a:p>
          <a:p>
            <a:pPr marL="50800" lvl="0" indent="0" algn="l" rtl="0">
              <a:lnSpc>
                <a:spcPct val="100000"/>
              </a:lnSpc>
              <a:spcBef>
                <a:spcPts val="560"/>
              </a:spcBef>
              <a:spcAft>
                <a:spcPts val="0"/>
              </a:spcAft>
              <a:buSzPts val="2800"/>
              <a:buNone/>
            </a:pPr>
            <a:endParaRPr sz="2400" b="1"/>
          </a:p>
        </p:txBody>
      </p:sp>
      <p:sp>
        <p:nvSpPr>
          <p:cNvPr id="1886" name="Google Shape;1886;p195"/>
          <p:cNvSpPr txBox="1">
            <a:spLocks noGrp="1"/>
          </p:cNvSpPr>
          <p:nvPr>
            <p:ph type="title"/>
          </p:nvPr>
        </p:nvSpPr>
        <p:spPr>
          <a:xfrm>
            <a:off x="457200" y="182880"/>
            <a:ext cx="8229600" cy="70873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Supplier Performance</a:t>
            </a:r>
            <a:endParaRPr/>
          </a:p>
        </p:txBody>
      </p:sp>
      <p:pic>
        <p:nvPicPr>
          <p:cNvPr id="1887" name="Google Shape;1887;p195"/>
          <p:cNvPicPr preferRelativeResize="0"/>
          <p:nvPr/>
        </p:nvPicPr>
        <p:blipFill rotWithShape="1">
          <a:blip r:embed="rId3">
            <a:alphaModFix/>
          </a:blip>
          <a:srcRect/>
          <a:stretch/>
        </p:blipFill>
        <p:spPr>
          <a:xfrm>
            <a:off x="616583" y="1991037"/>
            <a:ext cx="7910834" cy="2193162"/>
          </a:xfrm>
          <a:prstGeom prst="rect">
            <a:avLst/>
          </a:prstGeom>
          <a:noFill/>
          <a:ln w="9525" cap="flat" cmpd="sng">
            <a:solidFill>
              <a:srgbClr val="0070C0"/>
            </a:solidFill>
            <a:prstDash val="solid"/>
            <a:round/>
            <a:headEnd type="none" w="sm" len="sm"/>
            <a:tailEnd type="none" w="sm" len="sm"/>
          </a:ln>
        </p:spPr>
      </p:pic>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Shape 1892"/>
        <p:cNvGrpSpPr/>
        <p:nvPr/>
      </p:nvGrpSpPr>
      <p:grpSpPr>
        <a:xfrm>
          <a:off x="0" y="0"/>
          <a:ext cx="0" cy="0"/>
          <a:chOff x="0" y="0"/>
          <a:chExt cx="0" cy="0"/>
        </a:xfrm>
      </p:grpSpPr>
      <p:grpSp>
        <p:nvGrpSpPr>
          <p:cNvPr id="1893" name="Google Shape;1893;p196"/>
          <p:cNvGrpSpPr/>
          <p:nvPr/>
        </p:nvGrpSpPr>
        <p:grpSpPr>
          <a:xfrm>
            <a:off x="595705" y="3661925"/>
            <a:ext cx="6597531" cy="2553083"/>
            <a:chOff x="362720" y="3763050"/>
            <a:chExt cx="6597531" cy="2553083"/>
          </a:xfrm>
        </p:grpSpPr>
        <p:pic>
          <p:nvPicPr>
            <p:cNvPr id="1894" name="Google Shape;1894;p196"/>
            <p:cNvPicPr preferRelativeResize="0"/>
            <p:nvPr/>
          </p:nvPicPr>
          <p:blipFill rotWithShape="1">
            <a:blip r:embed="rId3">
              <a:alphaModFix/>
            </a:blip>
            <a:srcRect/>
            <a:stretch/>
          </p:blipFill>
          <p:spPr>
            <a:xfrm>
              <a:off x="362720" y="3763050"/>
              <a:ext cx="3542987" cy="2532629"/>
            </a:xfrm>
            <a:prstGeom prst="rect">
              <a:avLst/>
            </a:prstGeom>
            <a:noFill/>
            <a:ln>
              <a:noFill/>
            </a:ln>
          </p:spPr>
        </p:pic>
        <p:pic>
          <p:nvPicPr>
            <p:cNvPr id="1895" name="Google Shape;1895;p196"/>
            <p:cNvPicPr preferRelativeResize="0"/>
            <p:nvPr/>
          </p:nvPicPr>
          <p:blipFill rotWithShape="1">
            <a:blip r:embed="rId4">
              <a:alphaModFix/>
            </a:blip>
            <a:srcRect/>
            <a:stretch/>
          </p:blipFill>
          <p:spPr>
            <a:xfrm>
              <a:off x="3886814" y="3982046"/>
              <a:ext cx="3073437" cy="2094636"/>
            </a:xfrm>
            <a:prstGeom prst="rect">
              <a:avLst/>
            </a:prstGeom>
            <a:noFill/>
            <a:ln>
              <a:noFill/>
            </a:ln>
          </p:spPr>
        </p:pic>
        <p:sp>
          <p:nvSpPr>
            <p:cNvPr id="1896" name="Google Shape;1896;p196"/>
            <p:cNvSpPr/>
            <p:nvPr/>
          </p:nvSpPr>
          <p:spPr>
            <a:xfrm>
              <a:off x="362720" y="3855720"/>
              <a:ext cx="6419080" cy="2460413"/>
            </a:xfrm>
            <a:prstGeom prst="rect">
              <a:avLst/>
            </a:prstGeom>
            <a:noFill/>
            <a:ln w="25400" cap="flat" cmpd="sng">
              <a:solidFill>
                <a:srgbClr val="0070C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
        <p:nvSpPr>
          <p:cNvPr id="1897" name="Google Shape;1897;p196"/>
          <p:cNvSpPr txBox="1">
            <a:spLocks noGrp="1"/>
          </p:cNvSpPr>
          <p:nvPr>
            <p:ph type="body" idx="1"/>
          </p:nvPr>
        </p:nvSpPr>
        <p:spPr>
          <a:xfrm>
            <a:off x="457200" y="891610"/>
            <a:ext cx="8229600" cy="5424523"/>
          </a:xfrm>
          <a:prstGeom prst="rect">
            <a:avLst/>
          </a:prstGeom>
          <a:noFill/>
          <a:ln>
            <a:noFill/>
          </a:ln>
        </p:spPr>
        <p:txBody>
          <a:bodyPr spcFirstLastPara="1" wrap="square" lIns="91425" tIns="45700" rIns="91425" bIns="45700" anchor="t" anchorCtr="0">
            <a:noAutofit/>
          </a:bodyPr>
          <a:lstStyle/>
          <a:p>
            <a:pPr marL="50800" lvl="0" indent="0" algn="l" rtl="0">
              <a:lnSpc>
                <a:spcPct val="100000"/>
              </a:lnSpc>
              <a:spcBef>
                <a:spcPts val="560"/>
              </a:spcBef>
              <a:spcAft>
                <a:spcPts val="0"/>
              </a:spcAft>
              <a:buSzPts val="2800"/>
              <a:buNone/>
            </a:pPr>
            <a:r>
              <a:rPr lang="en-US" b="1"/>
              <a:t>Configuration: Create Registrations</a:t>
            </a:r>
            <a:endParaRPr b="1"/>
          </a:p>
        </p:txBody>
      </p:sp>
      <p:sp>
        <p:nvSpPr>
          <p:cNvPr id="1898" name="Google Shape;1898;p196"/>
          <p:cNvSpPr txBox="1">
            <a:spLocks noGrp="1"/>
          </p:cNvSpPr>
          <p:nvPr>
            <p:ph type="title"/>
          </p:nvPr>
        </p:nvSpPr>
        <p:spPr>
          <a:xfrm>
            <a:off x="457200" y="182880"/>
            <a:ext cx="8229600" cy="70873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Supplier Performance</a:t>
            </a:r>
            <a:endParaRPr/>
          </a:p>
        </p:txBody>
      </p:sp>
      <p:grpSp>
        <p:nvGrpSpPr>
          <p:cNvPr id="1899" name="Google Shape;1899;p196"/>
          <p:cNvGrpSpPr/>
          <p:nvPr/>
        </p:nvGrpSpPr>
        <p:grpSpPr>
          <a:xfrm>
            <a:off x="591320" y="1559240"/>
            <a:ext cx="5295899" cy="1002791"/>
            <a:chOff x="478154" y="1685225"/>
            <a:chExt cx="5295899" cy="1002791"/>
          </a:xfrm>
        </p:grpSpPr>
        <p:pic>
          <p:nvPicPr>
            <p:cNvPr id="1900" name="Google Shape;1900;p196"/>
            <p:cNvPicPr preferRelativeResize="0"/>
            <p:nvPr/>
          </p:nvPicPr>
          <p:blipFill rotWithShape="1">
            <a:blip r:embed="rId5">
              <a:alphaModFix/>
            </a:blip>
            <a:srcRect/>
            <a:stretch/>
          </p:blipFill>
          <p:spPr>
            <a:xfrm>
              <a:off x="478154" y="1685225"/>
              <a:ext cx="5295899" cy="857856"/>
            </a:xfrm>
            <a:prstGeom prst="rect">
              <a:avLst/>
            </a:prstGeom>
            <a:noFill/>
            <a:ln w="9525" cap="flat" cmpd="sng">
              <a:solidFill>
                <a:srgbClr val="0070C0"/>
              </a:solidFill>
              <a:prstDash val="solid"/>
              <a:round/>
              <a:headEnd type="none" w="sm" len="sm"/>
              <a:tailEnd type="none" w="sm" len="sm"/>
            </a:ln>
          </p:spPr>
        </p:pic>
        <p:sp>
          <p:nvSpPr>
            <p:cNvPr id="1901" name="Google Shape;1901;p196"/>
            <p:cNvSpPr/>
            <p:nvPr/>
          </p:nvSpPr>
          <p:spPr>
            <a:xfrm>
              <a:off x="4006867" y="1780157"/>
              <a:ext cx="352425" cy="161925"/>
            </a:xfrm>
            <a:prstGeom prst="rect">
              <a:avLst/>
            </a:prstGeom>
            <a:noFill/>
            <a:ln w="25400" cap="flat" cmpd="sng">
              <a:solidFill>
                <a:srgbClr val="0070C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02" name="Google Shape;1902;p196"/>
            <p:cNvSpPr/>
            <p:nvPr/>
          </p:nvSpPr>
          <p:spPr>
            <a:xfrm>
              <a:off x="4121166" y="1937626"/>
              <a:ext cx="123825" cy="750390"/>
            </a:xfrm>
            <a:prstGeom prst="downArrow">
              <a:avLst>
                <a:gd name="adj1" fmla="val 50000"/>
                <a:gd name="adj2"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1903" name="Google Shape;1903;p196"/>
          <p:cNvGrpSpPr/>
          <p:nvPr/>
        </p:nvGrpSpPr>
        <p:grpSpPr>
          <a:xfrm>
            <a:off x="591320" y="2612594"/>
            <a:ext cx="5143500" cy="1088728"/>
            <a:chOff x="1476375" y="3074549"/>
            <a:chExt cx="5454470" cy="1154551"/>
          </a:xfrm>
        </p:grpSpPr>
        <p:pic>
          <p:nvPicPr>
            <p:cNvPr id="1904" name="Google Shape;1904;p196"/>
            <p:cNvPicPr preferRelativeResize="0"/>
            <p:nvPr/>
          </p:nvPicPr>
          <p:blipFill rotWithShape="1">
            <a:blip r:embed="rId6">
              <a:alphaModFix/>
            </a:blip>
            <a:srcRect/>
            <a:stretch/>
          </p:blipFill>
          <p:spPr>
            <a:xfrm>
              <a:off x="1581149" y="3074549"/>
              <a:ext cx="2609011" cy="972450"/>
            </a:xfrm>
            <a:prstGeom prst="rect">
              <a:avLst/>
            </a:prstGeom>
            <a:noFill/>
            <a:ln>
              <a:noFill/>
            </a:ln>
          </p:spPr>
        </p:pic>
        <p:pic>
          <p:nvPicPr>
            <p:cNvPr id="1905" name="Google Shape;1905;p196"/>
            <p:cNvPicPr preferRelativeResize="0"/>
            <p:nvPr/>
          </p:nvPicPr>
          <p:blipFill rotWithShape="1">
            <a:blip r:embed="rId7">
              <a:alphaModFix/>
            </a:blip>
            <a:srcRect/>
            <a:stretch/>
          </p:blipFill>
          <p:spPr>
            <a:xfrm>
              <a:off x="4190160" y="3125462"/>
              <a:ext cx="2740685" cy="954621"/>
            </a:xfrm>
            <a:prstGeom prst="rect">
              <a:avLst/>
            </a:prstGeom>
            <a:noFill/>
            <a:ln>
              <a:noFill/>
            </a:ln>
          </p:spPr>
        </p:pic>
        <p:sp>
          <p:nvSpPr>
            <p:cNvPr id="1906" name="Google Shape;1906;p196"/>
            <p:cNvSpPr/>
            <p:nvPr/>
          </p:nvSpPr>
          <p:spPr>
            <a:xfrm>
              <a:off x="1476375" y="3074549"/>
              <a:ext cx="5200650" cy="1154551"/>
            </a:xfrm>
            <a:prstGeom prst="rect">
              <a:avLst/>
            </a:prstGeom>
            <a:noFill/>
            <a:ln w="25400" cap="flat" cmpd="sng">
              <a:solidFill>
                <a:srgbClr val="0070C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Shape 1911"/>
        <p:cNvGrpSpPr/>
        <p:nvPr/>
      </p:nvGrpSpPr>
      <p:grpSpPr>
        <a:xfrm>
          <a:off x="0" y="0"/>
          <a:ext cx="0" cy="0"/>
          <a:chOff x="0" y="0"/>
          <a:chExt cx="0" cy="0"/>
        </a:xfrm>
      </p:grpSpPr>
      <p:sp>
        <p:nvSpPr>
          <p:cNvPr id="1912" name="Google Shape;1912;p197"/>
          <p:cNvSpPr txBox="1">
            <a:spLocks noGrp="1"/>
          </p:cNvSpPr>
          <p:nvPr>
            <p:ph type="body" idx="1"/>
          </p:nvPr>
        </p:nvSpPr>
        <p:spPr>
          <a:xfrm>
            <a:off x="457200" y="891610"/>
            <a:ext cx="8229600" cy="5424523"/>
          </a:xfrm>
          <a:prstGeom prst="rect">
            <a:avLst/>
          </a:prstGeom>
          <a:noFill/>
          <a:ln>
            <a:noFill/>
          </a:ln>
        </p:spPr>
        <p:txBody>
          <a:bodyPr spcFirstLastPara="1" wrap="square" lIns="91425" tIns="45700" rIns="91425" bIns="45700" anchor="t" anchorCtr="0">
            <a:noAutofit/>
          </a:bodyPr>
          <a:lstStyle/>
          <a:p>
            <a:pPr marL="50800" lvl="0" indent="0" algn="l" rtl="0">
              <a:lnSpc>
                <a:spcPct val="100000"/>
              </a:lnSpc>
              <a:spcBef>
                <a:spcPts val="560"/>
              </a:spcBef>
              <a:spcAft>
                <a:spcPts val="0"/>
              </a:spcAft>
              <a:buSzPts val="2800"/>
              <a:buNone/>
            </a:pPr>
            <a:r>
              <a:rPr lang="en-US" b="1"/>
              <a:t>Flow</a:t>
            </a:r>
            <a:endParaRPr b="1"/>
          </a:p>
        </p:txBody>
      </p:sp>
      <p:sp>
        <p:nvSpPr>
          <p:cNvPr id="1913" name="Google Shape;1913;p197"/>
          <p:cNvSpPr txBox="1">
            <a:spLocks noGrp="1"/>
          </p:cNvSpPr>
          <p:nvPr>
            <p:ph type="title"/>
          </p:nvPr>
        </p:nvSpPr>
        <p:spPr>
          <a:xfrm>
            <a:off x="457200" y="182880"/>
            <a:ext cx="8229600" cy="70873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Supplier Performance</a:t>
            </a:r>
            <a:endParaRPr/>
          </a:p>
        </p:txBody>
      </p:sp>
      <p:sp>
        <p:nvSpPr>
          <p:cNvPr id="1914" name="Google Shape;1914;p197"/>
          <p:cNvSpPr txBox="1"/>
          <p:nvPr/>
        </p:nvSpPr>
        <p:spPr>
          <a:xfrm>
            <a:off x="838200" y="2057400"/>
            <a:ext cx="1600200" cy="8382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915" name="Google Shape;1915;p197"/>
          <p:cNvSpPr/>
          <p:nvPr/>
        </p:nvSpPr>
        <p:spPr>
          <a:xfrm>
            <a:off x="2819400" y="2362200"/>
            <a:ext cx="609600" cy="381000"/>
          </a:xfrm>
          <a:prstGeom prst="rightArrow">
            <a:avLst>
              <a:gd name="adj1" fmla="val 14850"/>
              <a:gd name="adj2" fmla="val 50000"/>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916" name="Google Shape;1916;p197"/>
          <p:cNvSpPr/>
          <p:nvPr/>
        </p:nvSpPr>
        <p:spPr>
          <a:xfrm>
            <a:off x="838200" y="1676400"/>
            <a:ext cx="1797528" cy="1059597"/>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917" name="Google Shape;1917;p197"/>
          <p:cNvSpPr txBox="1"/>
          <p:nvPr/>
        </p:nvSpPr>
        <p:spPr>
          <a:xfrm>
            <a:off x="899082" y="1817935"/>
            <a:ext cx="1704474" cy="73862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400" b="0" i="0" u="none" strike="noStrike" cap="none">
                <a:solidFill>
                  <a:schemeClr val="dk1"/>
                </a:solidFill>
                <a:latin typeface="Tahoma"/>
                <a:ea typeface="Tahoma"/>
                <a:cs typeface="Tahoma"/>
                <a:sym typeface="Tahoma"/>
              </a:rPr>
              <a:t>Process shipments for automatic data collection</a:t>
            </a:r>
            <a:endParaRPr sz="1400" b="0" i="0" u="none" strike="noStrike" cap="none">
              <a:solidFill>
                <a:srgbClr val="000000"/>
              </a:solidFill>
              <a:latin typeface="Arial"/>
              <a:ea typeface="Arial"/>
              <a:cs typeface="Arial"/>
              <a:sym typeface="Arial"/>
            </a:endParaRPr>
          </a:p>
        </p:txBody>
      </p:sp>
      <p:sp>
        <p:nvSpPr>
          <p:cNvPr id="1918" name="Google Shape;1918;p197"/>
          <p:cNvSpPr/>
          <p:nvPr/>
        </p:nvSpPr>
        <p:spPr>
          <a:xfrm>
            <a:off x="2688955" y="2050449"/>
            <a:ext cx="596900" cy="228600"/>
          </a:xfrm>
          <a:prstGeom prst="rightArrow">
            <a:avLst>
              <a:gd name="adj1" fmla="val 17464"/>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919" name="Google Shape;1919;p197"/>
          <p:cNvSpPr/>
          <p:nvPr/>
        </p:nvSpPr>
        <p:spPr>
          <a:xfrm>
            <a:off x="3715143" y="3997148"/>
            <a:ext cx="596900" cy="228600"/>
          </a:xfrm>
          <a:prstGeom prst="rightArrow">
            <a:avLst>
              <a:gd name="adj1" fmla="val 17464"/>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920" name="Google Shape;1920;p197"/>
          <p:cNvSpPr/>
          <p:nvPr/>
        </p:nvSpPr>
        <p:spPr>
          <a:xfrm>
            <a:off x="5117158" y="2041217"/>
            <a:ext cx="596900" cy="228600"/>
          </a:xfrm>
          <a:prstGeom prst="rightArrow">
            <a:avLst>
              <a:gd name="adj1" fmla="val 17464"/>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1921" name="Google Shape;1921;p197"/>
          <p:cNvGrpSpPr/>
          <p:nvPr/>
        </p:nvGrpSpPr>
        <p:grpSpPr>
          <a:xfrm>
            <a:off x="3361042" y="1644593"/>
            <a:ext cx="1871413" cy="1123209"/>
            <a:chOff x="3361042" y="1644593"/>
            <a:chExt cx="1871413" cy="1123209"/>
          </a:xfrm>
        </p:grpSpPr>
        <p:grpSp>
          <p:nvGrpSpPr>
            <p:cNvPr id="1922" name="Google Shape;1922;p197"/>
            <p:cNvGrpSpPr/>
            <p:nvPr/>
          </p:nvGrpSpPr>
          <p:grpSpPr>
            <a:xfrm>
              <a:off x="3361042" y="1644593"/>
              <a:ext cx="1871413" cy="1123209"/>
              <a:chOff x="3474244" y="1676400"/>
              <a:chExt cx="1654435" cy="1066800"/>
            </a:xfrm>
          </p:grpSpPr>
          <p:sp>
            <p:nvSpPr>
              <p:cNvPr id="1923" name="Google Shape;1923;p197"/>
              <p:cNvSpPr/>
              <p:nvPr/>
            </p:nvSpPr>
            <p:spPr>
              <a:xfrm>
                <a:off x="3474244" y="1676400"/>
                <a:ext cx="1554956" cy="10668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924" name="Google Shape;1924;p197"/>
              <p:cNvSpPr txBox="1"/>
              <p:nvPr/>
            </p:nvSpPr>
            <p:spPr>
              <a:xfrm>
                <a:off x="3527471" y="1980070"/>
                <a:ext cx="1601208" cy="76053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sp>
          <p:nvSpPr>
            <p:cNvPr id="1925" name="Google Shape;1925;p197"/>
            <p:cNvSpPr txBox="1"/>
            <p:nvPr/>
          </p:nvSpPr>
          <p:spPr>
            <a:xfrm>
              <a:off x="3692627" y="2056228"/>
              <a:ext cx="1523999"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endParaRPr sz="1400" b="0" i="0" u="none" strike="noStrike" cap="none">
                <a:solidFill>
                  <a:srgbClr val="000000"/>
                </a:solidFill>
                <a:latin typeface="Arial"/>
                <a:ea typeface="Arial"/>
                <a:cs typeface="Arial"/>
                <a:sym typeface="Arial"/>
              </a:endParaRPr>
            </a:p>
          </p:txBody>
        </p:sp>
        <p:sp>
          <p:nvSpPr>
            <p:cNvPr id="1926" name="Google Shape;1926;p197"/>
            <p:cNvSpPr/>
            <p:nvPr/>
          </p:nvSpPr>
          <p:spPr>
            <a:xfrm>
              <a:off x="3459651" y="1814036"/>
              <a:ext cx="1569549" cy="7386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Enter data for user-assisted collection</a:t>
              </a:r>
              <a:endParaRPr/>
            </a:p>
          </p:txBody>
        </p:sp>
      </p:grpSp>
      <p:grpSp>
        <p:nvGrpSpPr>
          <p:cNvPr id="1927" name="Google Shape;1927;p197"/>
          <p:cNvGrpSpPr/>
          <p:nvPr/>
        </p:nvGrpSpPr>
        <p:grpSpPr>
          <a:xfrm>
            <a:off x="2160187" y="3617030"/>
            <a:ext cx="1654435" cy="1066800"/>
            <a:chOff x="3474244" y="1676400"/>
            <a:chExt cx="1654435" cy="1066800"/>
          </a:xfrm>
        </p:grpSpPr>
        <p:sp>
          <p:nvSpPr>
            <p:cNvPr id="1928" name="Google Shape;1928;p197"/>
            <p:cNvSpPr/>
            <p:nvPr/>
          </p:nvSpPr>
          <p:spPr>
            <a:xfrm>
              <a:off x="3474244" y="1676400"/>
              <a:ext cx="1554956" cy="10668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929" name="Google Shape;1929;p197"/>
            <p:cNvSpPr txBox="1"/>
            <p:nvPr/>
          </p:nvSpPr>
          <p:spPr>
            <a:xfrm>
              <a:off x="3527471" y="1980070"/>
              <a:ext cx="1601208" cy="76053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sp>
        <p:nvSpPr>
          <p:cNvPr id="1930" name="Google Shape;1930;p197"/>
          <p:cNvSpPr txBox="1"/>
          <p:nvPr/>
        </p:nvSpPr>
        <p:spPr>
          <a:xfrm>
            <a:off x="2236540" y="3701945"/>
            <a:ext cx="1554956" cy="95410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Manually create performance events when needed</a:t>
            </a:r>
            <a:endParaRPr/>
          </a:p>
        </p:txBody>
      </p:sp>
      <p:grpSp>
        <p:nvGrpSpPr>
          <p:cNvPr id="1931" name="Google Shape;1931;p197"/>
          <p:cNvGrpSpPr/>
          <p:nvPr/>
        </p:nvGrpSpPr>
        <p:grpSpPr>
          <a:xfrm>
            <a:off x="4405237" y="3645598"/>
            <a:ext cx="1654435" cy="1066800"/>
            <a:chOff x="3474244" y="1676400"/>
            <a:chExt cx="1654435" cy="1066800"/>
          </a:xfrm>
        </p:grpSpPr>
        <p:sp>
          <p:nvSpPr>
            <p:cNvPr id="1932" name="Google Shape;1932;p197"/>
            <p:cNvSpPr/>
            <p:nvPr/>
          </p:nvSpPr>
          <p:spPr>
            <a:xfrm>
              <a:off x="3474244" y="1676400"/>
              <a:ext cx="1554956" cy="10668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933" name="Google Shape;1933;p197"/>
            <p:cNvSpPr txBox="1"/>
            <p:nvPr/>
          </p:nvSpPr>
          <p:spPr>
            <a:xfrm>
              <a:off x="3527471" y="1980070"/>
              <a:ext cx="1601208" cy="76053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sp>
        <p:nvSpPr>
          <p:cNvPr id="1934" name="Google Shape;1934;p197"/>
          <p:cNvSpPr txBox="1"/>
          <p:nvPr/>
        </p:nvSpPr>
        <p:spPr>
          <a:xfrm>
            <a:off x="4434501" y="3809666"/>
            <a:ext cx="1554956" cy="7386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Review</a:t>
            </a:r>
            <a:endParaRPr/>
          </a:p>
          <a:p>
            <a:pPr marL="0" marR="0" lvl="0" indent="0" algn="ctr"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Performance</a:t>
            </a:r>
            <a:endParaRPr/>
          </a:p>
          <a:p>
            <a:pPr marL="0" marR="0" lvl="0" indent="0" algn="ctr"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data</a:t>
            </a:r>
            <a:endParaRPr sz="1400" b="0" i="0" u="none" strike="noStrike" cap="none">
              <a:solidFill>
                <a:srgbClr val="000000"/>
              </a:solidFill>
              <a:latin typeface="Arial"/>
              <a:ea typeface="Arial"/>
              <a:cs typeface="Arial"/>
              <a:sym typeface="Arial"/>
            </a:endParaRPr>
          </a:p>
        </p:txBody>
      </p:sp>
      <p:grpSp>
        <p:nvGrpSpPr>
          <p:cNvPr id="1935" name="Google Shape;1935;p197"/>
          <p:cNvGrpSpPr/>
          <p:nvPr/>
        </p:nvGrpSpPr>
        <p:grpSpPr>
          <a:xfrm>
            <a:off x="5714058" y="1706999"/>
            <a:ext cx="1871413" cy="1123209"/>
            <a:chOff x="3361042" y="1644593"/>
            <a:chExt cx="1871413" cy="1123209"/>
          </a:xfrm>
        </p:grpSpPr>
        <p:grpSp>
          <p:nvGrpSpPr>
            <p:cNvPr id="1936" name="Google Shape;1936;p197"/>
            <p:cNvGrpSpPr/>
            <p:nvPr/>
          </p:nvGrpSpPr>
          <p:grpSpPr>
            <a:xfrm>
              <a:off x="3361042" y="1644593"/>
              <a:ext cx="1871413" cy="1123209"/>
              <a:chOff x="3474244" y="1676400"/>
              <a:chExt cx="1654435" cy="1066800"/>
            </a:xfrm>
          </p:grpSpPr>
          <p:sp>
            <p:nvSpPr>
              <p:cNvPr id="1937" name="Google Shape;1937;p197"/>
              <p:cNvSpPr/>
              <p:nvPr/>
            </p:nvSpPr>
            <p:spPr>
              <a:xfrm>
                <a:off x="3474244" y="1676400"/>
                <a:ext cx="1554956" cy="10668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938" name="Google Shape;1938;p197"/>
              <p:cNvSpPr txBox="1"/>
              <p:nvPr/>
            </p:nvSpPr>
            <p:spPr>
              <a:xfrm>
                <a:off x="3527471" y="1980070"/>
                <a:ext cx="1601208" cy="76053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sp>
          <p:nvSpPr>
            <p:cNvPr id="1939" name="Google Shape;1939;p197"/>
            <p:cNvSpPr txBox="1"/>
            <p:nvPr/>
          </p:nvSpPr>
          <p:spPr>
            <a:xfrm>
              <a:off x="3692627" y="2056228"/>
              <a:ext cx="1523999"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endParaRPr sz="1400" b="0" i="0" u="none" strike="noStrike" cap="none">
                <a:solidFill>
                  <a:srgbClr val="000000"/>
                </a:solidFill>
                <a:latin typeface="Arial"/>
                <a:ea typeface="Arial"/>
                <a:cs typeface="Arial"/>
                <a:sym typeface="Arial"/>
              </a:endParaRPr>
            </a:p>
          </p:txBody>
        </p:sp>
        <p:sp>
          <p:nvSpPr>
            <p:cNvPr id="1940" name="Google Shape;1940;p197"/>
            <p:cNvSpPr/>
            <p:nvPr/>
          </p:nvSpPr>
          <p:spPr>
            <a:xfrm>
              <a:off x="3459651" y="1814036"/>
              <a:ext cx="1569549" cy="7386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Create/modify performance data</a:t>
              </a:r>
              <a:endParaRPr sz="1400" b="0" i="0" u="none" strike="noStrike" cap="none">
                <a:solidFill>
                  <a:srgbClr val="000000"/>
                </a:solidFill>
                <a:latin typeface="Arial"/>
                <a:ea typeface="Arial"/>
                <a:cs typeface="Arial"/>
                <a:sym typeface="Arial"/>
              </a:endParaRPr>
            </a:p>
          </p:txBody>
        </p:sp>
      </p:grpSp>
      <p:sp>
        <p:nvSpPr>
          <p:cNvPr id="1941" name="Google Shape;1941;p197"/>
          <p:cNvSpPr/>
          <p:nvPr/>
        </p:nvSpPr>
        <p:spPr>
          <a:xfrm>
            <a:off x="1569917" y="4026556"/>
            <a:ext cx="596900" cy="240268"/>
          </a:xfrm>
          <a:prstGeom prst="rightArrow">
            <a:avLst>
              <a:gd name="adj1" fmla="val 17464"/>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Shape 1946"/>
        <p:cNvGrpSpPr/>
        <p:nvPr/>
      </p:nvGrpSpPr>
      <p:grpSpPr>
        <a:xfrm>
          <a:off x="0" y="0"/>
          <a:ext cx="0" cy="0"/>
          <a:chOff x="0" y="0"/>
          <a:chExt cx="0" cy="0"/>
        </a:xfrm>
      </p:grpSpPr>
      <p:sp>
        <p:nvSpPr>
          <p:cNvPr id="1947" name="Google Shape;1947;p198"/>
          <p:cNvSpPr txBox="1">
            <a:spLocks noGrp="1"/>
          </p:cNvSpPr>
          <p:nvPr>
            <p:ph type="body" idx="1"/>
          </p:nvPr>
        </p:nvSpPr>
        <p:spPr>
          <a:xfrm>
            <a:off x="457200" y="891610"/>
            <a:ext cx="8229600" cy="5044733"/>
          </a:xfrm>
          <a:prstGeom prst="rect">
            <a:avLst/>
          </a:prstGeom>
          <a:noFill/>
          <a:ln>
            <a:noFill/>
          </a:ln>
        </p:spPr>
        <p:txBody>
          <a:bodyPr spcFirstLastPara="1" wrap="square" lIns="91425" tIns="45700" rIns="91425" bIns="45700" anchor="t" anchorCtr="0">
            <a:noAutofit/>
          </a:bodyPr>
          <a:lstStyle/>
          <a:p>
            <a:pPr marL="50800" lvl="0" indent="0" algn="l" rtl="0">
              <a:lnSpc>
                <a:spcPct val="100000"/>
              </a:lnSpc>
              <a:spcBef>
                <a:spcPts val="560"/>
              </a:spcBef>
              <a:spcAft>
                <a:spcPts val="0"/>
              </a:spcAft>
              <a:buSzPts val="2800"/>
              <a:buNone/>
            </a:pPr>
            <a:r>
              <a:rPr lang="en-US" b="1"/>
              <a:t>Flow: Process Shipments</a:t>
            </a:r>
            <a:endParaRPr b="1"/>
          </a:p>
          <a:p>
            <a:pPr marL="50800" lvl="0" indent="0" algn="l" rtl="0">
              <a:lnSpc>
                <a:spcPct val="100000"/>
              </a:lnSpc>
              <a:spcBef>
                <a:spcPts val="560"/>
              </a:spcBef>
              <a:spcAft>
                <a:spcPts val="0"/>
              </a:spcAft>
              <a:buSzPts val="2800"/>
              <a:buNone/>
            </a:pPr>
            <a:r>
              <a:rPr lang="en-US"/>
              <a:t>Performance data can be collected automatically during the following transactions:</a:t>
            </a:r>
            <a:endParaRPr/>
          </a:p>
          <a:p>
            <a:pPr marL="457200" lvl="0" indent="-406400" algn="l" rtl="0">
              <a:lnSpc>
                <a:spcPct val="100000"/>
              </a:lnSpc>
              <a:spcBef>
                <a:spcPts val="560"/>
              </a:spcBef>
              <a:spcAft>
                <a:spcPts val="0"/>
              </a:spcAft>
              <a:buSzPts val="2800"/>
              <a:buChar char="•"/>
            </a:pPr>
            <a:r>
              <a:rPr lang="en-US"/>
              <a:t>Schedule Update from MRP</a:t>
            </a:r>
            <a:endParaRPr/>
          </a:p>
          <a:p>
            <a:pPr marL="457200" lvl="0" indent="-406400" algn="l" rtl="0">
              <a:lnSpc>
                <a:spcPct val="100000"/>
              </a:lnSpc>
              <a:spcBef>
                <a:spcPts val="560"/>
              </a:spcBef>
              <a:spcAft>
                <a:spcPts val="0"/>
              </a:spcAft>
              <a:buSzPts val="2800"/>
              <a:buChar char="•"/>
            </a:pPr>
            <a:r>
              <a:rPr lang="en-US"/>
              <a:t>Purchase Order Receipts</a:t>
            </a:r>
            <a:endParaRPr/>
          </a:p>
          <a:p>
            <a:pPr marL="457200" lvl="0" indent="-406400" algn="l" rtl="0">
              <a:lnSpc>
                <a:spcPct val="100000"/>
              </a:lnSpc>
              <a:spcBef>
                <a:spcPts val="560"/>
              </a:spcBef>
              <a:spcAft>
                <a:spcPts val="0"/>
              </a:spcAft>
              <a:buSzPts val="2800"/>
              <a:buChar char="•"/>
            </a:pPr>
            <a:r>
              <a:rPr lang="en-US"/>
              <a:t>Purchase Order Returns</a:t>
            </a:r>
            <a:endParaRPr/>
          </a:p>
          <a:p>
            <a:pPr marL="457200" lvl="0" indent="-406400" algn="l" rtl="0">
              <a:lnSpc>
                <a:spcPct val="100000"/>
              </a:lnSpc>
              <a:spcBef>
                <a:spcPts val="560"/>
              </a:spcBef>
              <a:spcAft>
                <a:spcPts val="0"/>
              </a:spcAft>
              <a:buSzPts val="2800"/>
              <a:buChar char="•"/>
            </a:pPr>
            <a:r>
              <a:rPr lang="en-US"/>
              <a:t>RTS Receipts</a:t>
            </a:r>
            <a:endParaRPr/>
          </a:p>
          <a:p>
            <a:pPr marL="457200" lvl="0" indent="-406400" algn="l" rtl="0">
              <a:lnSpc>
                <a:spcPct val="100000"/>
              </a:lnSpc>
              <a:spcBef>
                <a:spcPts val="560"/>
              </a:spcBef>
              <a:spcAft>
                <a:spcPts val="0"/>
              </a:spcAft>
              <a:buSzPts val="2800"/>
              <a:buChar char="•"/>
            </a:pPr>
            <a:r>
              <a:rPr lang="en-US"/>
              <a:t>Distributed Order Receipt</a:t>
            </a:r>
            <a:endParaRPr/>
          </a:p>
          <a:p>
            <a:pPr marL="457200" lvl="0" indent="-406400" algn="l" rtl="0">
              <a:lnSpc>
                <a:spcPct val="100000"/>
              </a:lnSpc>
              <a:spcBef>
                <a:spcPts val="560"/>
              </a:spcBef>
              <a:spcAft>
                <a:spcPts val="0"/>
              </a:spcAft>
              <a:buSzPts val="2800"/>
              <a:buChar char="•"/>
            </a:pPr>
            <a:r>
              <a:rPr lang="en-US"/>
              <a:t>ASN</a:t>
            </a:r>
            <a:endParaRPr/>
          </a:p>
          <a:p>
            <a:pPr marL="50800" lvl="0" indent="0" algn="l" rtl="0">
              <a:lnSpc>
                <a:spcPct val="100000"/>
              </a:lnSpc>
              <a:spcBef>
                <a:spcPts val="560"/>
              </a:spcBef>
              <a:spcAft>
                <a:spcPts val="0"/>
              </a:spcAft>
              <a:buSzPts val="2800"/>
              <a:buNone/>
            </a:pPr>
            <a:endParaRPr sz="2200"/>
          </a:p>
        </p:txBody>
      </p:sp>
      <p:sp>
        <p:nvSpPr>
          <p:cNvPr id="1948" name="Google Shape;1948;p198"/>
          <p:cNvSpPr txBox="1">
            <a:spLocks noGrp="1"/>
          </p:cNvSpPr>
          <p:nvPr>
            <p:ph type="title"/>
          </p:nvPr>
        </p:nvSpPr>
        <p:spPr>
          <a:xfrm>
            <a:off x="457200" y="182880"/>
            <a:ext cx="8229600" cy="70873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Supplier Performance</a:t>
            </a:r>
            <a:endParaRP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Shape 1953"/>
        <p:cNvGrpSpPr/>
        <p:nvPr/>
      </p:nvGrpSpPr>
      <p:grpSpPr>
        <a:xfrm>
          <a:off x="0" y="0"/>
          <a:ext cx="0" cy="0"/>
          <a:chOff x="0" y="0"/>
          <a:chExt cx="0" cy="0"/>
        </a:xfrm>
      </p:grpSpPr>
      <p:sp>
        <p:nvSpPr>
          <p:cNvPr id="1954" name="Google Shape;1954;p199"/>
          <p:cNvSpPr txBox="1">
            <a:spLocks noGrp="1"/>
          </p:cNvSpPr>
          <p:nvPr>
            <p:ph type="body" idx="1"/>
          </p:nvPr>
        </p:nvSpPr>
        <p:spPr>
          <a:xfrm>
            <a:off x="457200" y="891610"/>
            <a:ext cx="8229600" cy="5424523"/>
          </a:xfrm>
          <a:prstGeom prst="rect">
            <a:avLst/>
          </a:prstGeom>
          <a:noFill/>
          <a:ln>
            <a:noFill/>
          </a:ln>
        </p:spPr>
        <p:txBody>
          <a:bodyPr spcFirstLastPara="1" wrap="square" lIns="91425" tIns="45700" rIns="91425" bIns="45700" anchor="t" anchorCtr="0">
            <a:noAutofit/>
          </a:bodyPr>
          <a:lstStyle/>
          <a:p>
            <a:pPr marL="50800" lvl="0" indent="0" algn="l" rtl="0">
              <a:lnSpc>
                <a:spcPct val="100000"/>
              </a:lnSpc>
              <a:spcBef>
                <a:spcPts val="560"/>
              </a:spcBef>
              <a:spcAft>
                <a:spcPts val="0"/>
              </a:spcAft>
              <a:buSzPts val="2800"/>
              <a:buNone/>
            </a:pPr>
            <a:r>
              <a:rPr lang="en-US" b="1"/>
              <a:t>Flow: Enter Data for User-Associated Collection</a:t>
            </a:r>
            <a:endParaRPr/>
          </a:p>
          <a:p>
            <a:pPr marL="50800" lvl="0" indent="0" algn="l" rtl="0">
              <a:lnSpc>
                <a:spcPct val="100000"/>
              </a:lnSpc>
              <a:spcBef>
                <a:spcPts val="560"/>
              </a:spcBef>
              <a:spcAft>
                <a:spcPts val="0"/>
              </a:spcAft>
              <a:buSzPts val="2800"/>
              <a:buNone/>
            </a:pPr>
            <a:r>
              <a:rPr lang="en-US"/>
              <a:t>User-assisted data collection can happen in these areas: </a:t>
            </a:r>
            <a:endParaRPr/>
          </a:p>
        </p:txBody>
      </p:sp>
      <p:sp>
        <p:nvSpPr>
          <p:cNvPr id="1955" name="Google Shape;1955;p199"/>
          <p:cNvSpPr txBox="1">
            <a:spLocks noGrp="1"/>
          </p:cNvSpPr>
          <p:nvPr>
            <p:ph type="title"/>
          </p:nvPr>
        </p:nvSpPr>
        <p:spPr>
          <a:xfrm>
            <a:off x="457200" y="182880"/>
            <a:ext cx="8229600" cy="70873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Supplier Performance</a:t>
            </a:r>
            <a:endParaRPr/>
          </a:p>
        </p:txBody>
      </p:sp>
      <p:pic>
        <p:nvPicPr>
          <p:cNvPr id="1956" name="Google Shape;1956;p199"/>
          <p:cNvPicPr preferRelativeResize="0"/>
          <p:nvPr/>
        </p:nvPicPr>
        <p:blipFill rotWithShape="1">
          <a:blip r:embed="rId3">
            <a:alphaModFix/>
          </a:blip>
          <a:srcRect/>
          <a:stretch/>
        </p:blipFill>
        <p:spPr>
          <a:xfrm>
            <a:off x="3057377" y="2689566"/>
            <a:ext cx="1952773" cy="317130"/>
          </a:xfrm>
          <a:prstGeom prst="rect">
            <a:avLst/>
          </a:prstGeom>
          <a:noFill/>
          <a:ln w="9525" cap="flat" cmpd="sng">
            <a:solidFill>
              <a:srgbClr val="0070C0"/>
            </a:solidFill>
            <a:prstDash val="solid"/>
            <a:round/>
            <a:headEnd type="none" w="sm" len="sm"/>
            <a:tailEnd type="none" w="sm" len="sm"/>
          </a:ln>
        </p:spPr>
      </p:pic>
      <p:pic>
        <p:nvPicPr>
          <p:cNvPr id="1957" name="Google Shape;1957;p199"/>
          <p:cNvPicPr preferRelativeResize="0"/>
          <p:nvPr/>
        </p:nvPicPr>
        <p:blipFill rotWithShape="1">
          <a:blip r:embed="rId4">
            <a:alphaModFix/>
          </a:blip>
          <a:srcRect/>
          <a:stretch/>
        </p:blipFill>
        <p:spPr>
          <a:xfrm>
            <a:off x="3185924" y="3058612"/>
            <a:ext cx="3152021" cy="3122788"/>
          </a:xfrm>
          <a:prstGeom prst="rect">
            <a:avLst/>
          </a:prstGeom>
          <a:noFill/>
          <a:ln w="9525" cap="flat" cmpd="sng">
            <a:solidFill>
              <a:srgbClr val="0070C0"/>
            </a:solidFill>
            <a:prstDash val="solid"/>
            <a:round/>
            <a:headEnd type="none" w="sm" len="sm"/>
            <a:tailEnd type="none" w="sm" len="sm"/>
          </a:ln>
        </p:spPr>
      </p:pic>
      <p:sp>
        <p:nvSpPr>
          <p:cNvPr id="1958" name="Google Shape;1958;p199"/>
          <p:cNvSpPr/>
          <p:nvPr/>
        </p:nvSpPr>
        <p:spPr>
          <a:xfrm>
            <a:off x="5124693" y="3079168"/>
            <a:ext cx="1058118" cy="218080"/>
          </a:xfrm>
          <a:prstGeom prst="rect">
            <a:avLst/>
          </a:prstGeom>
          <a:noFill/>
          <a:ln w="1905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59" name="Google Shape;1959;p199"/>
          <p:cNvSpPr/>
          <p:nvPr/>
        </p:nvSpPr>
        <p:spPr>
          <a:xfrm>
            <a:off x="3185924" y="4773751"/>
            <a:ext cx="2887285" cy="1197168"/>
          </a:xfrm>
          <a:prstGeom prst="rect">
            <a:avLst/>
          </a:prstGeom>
          <a:noFill/>
          <a:ln w="1905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Shape 1964"/>
        <p:cNvGrpSpPr/>
        <p:nvPr/>
      </p:nvGrpSpPr>
      <p:grpSpPr>
        <a:xfrm>
          <a:off x="0" y="0"/>
          <a:ext cx="0" cy="0"/>
          <a:chOff x="0" y="0"/>
          <a:chExt cx="0" cy="0"/>
        </a:xfrm>
      </p:grpSpPr>
      <p:sp>
        <p:nvSpPr>
          <p:cNvPr id="1965" name="Google Shape;1965;p200"/>
          <p:cNvSpPr txBox="1">
            <a:spLocks noGrp="1"/>
          </p:cNvSpPr>
          <p:nvPr>
            <p:ph type="body" idx="1"/>
          </p:nvPr>
        </p:nvSpPr>
        <p:spPr>
          <a:xfrm>
            <a:off x="457200" y="891610"/>
            <a:ext cx="8229600" cy="5424523"/>
          </a:xfrm>
          <a:prstGeom prst="rect">
            <a:avLst/>
          </a:prstGeom>
          <a:noFill/>
          <a:ln>
            <a:noFill/>
          </a:ln>
        </p:spPr>
        <p:txBody>
          <a:bodyPr spcFirstLastPara="1" wrap="square" lIns="91425" tIns="45700" rIns="91425" bIns="45700" anchor="t" anchorCtr="0">
            <a:noAutofit/>
          </a:bodyPr>
          <a:lstStyle/>
          <a:p>
            <a:pPr marL="50800" lvl="0" indent="0" algn="l" rtl="0">
              <a:lnSpc>
                <a:spcPct val="100000"/>
              </a:lnSpc>
              <a:spcBef>
                <a:spcPts val="560"/>
              </a:spcBef>
              <a:spcAft>
                <a:spcPts val="0"/>
              </a:spcAft>
              <a:buSzPts val="2800"/>
              <a:buNone/>
            </a:pPr>
            <a:r>
              <a:rPr lang="en-US" b="1"/>
              <a:t>Flow: Create/Modify Performance Data</a:t>
            </a:r>
            <a:endParaRPr b="1"/>
          </a:p>
        </p:txBody>
      </p:sp>
      <p:sp>
        <p:nvSpPr>
          <p:cNvPr id="1966" name="Google Shape;1966;p200"/>
          <p:cNvSpPr txBox="1">
            <a:spLocks noGrp="1"/>
          </p:cNvSpPr>
          <p:nvPr>
            <p:ph type="title"/>
          </p:nvPr>
        </p:nvSpPr>
        <p:spPr>
          <a:xfrm>
            <a:off x="457200" y="182880"/>
            <a:ext cx="8229600" cy="70873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Supplier Performance</a:t>
            </a:r>
            <a:endParaRPr/>
          </a:p>
        </p:txBody>
      </p:sp>
      <p:pic>
        <p:nvPicPr>
          <p:cNvPr id="1967" name="Google Shape;1967;p200"/>
          <p:cNvPicPr preferRelativeResize="0"/>
          <p:nvPr/>
        </p:nvPicPr>
        <p:blipFill rotWithShape="1">
          <a:blip r:embed="rId3">
            <a:alphaModFix/>
          </a:blip>
          <a:srcRect/>
          <a:stretch/>
        </p:blipFill>
        <p:spPr>
          <a:xfrm>
            <a:off x="1272612" y="2391486"/>
            <a:ext cx="4577854" cy="1509142"/>
          </a:xfrm>
          <a:prstGeom prst="rect">
            <a:avLst/>
          </a:prstGeom>
          <a:noFill/>
          <a:ln w="9525" cap="flat" cmpd="sng">
            <a:solidFill>
              <a:srgbClr val="0070C0"/>
            </a:solidFill>
            <a:prstDash val="solid"/>
            <a:round/>
            <a:headEnd type="none" w="sm" len="sm"/>
            <a:tailEnd type="none" w="sm" len="sm"/>
          </a:ln>
        </p:spPr>
      </p:pic>
      <p:pic>
        <p:nvPicPr>
          <p:cNvPr id="1968" name="Google Shape;1968;p200"/>
          <p:cNvPicPr preferRelativeResize="0"/>
          <p:nvPr/>
        </p:nvPicPr>
        <p:blipFill rotWithShape="1">
          <a:blip r:embed="rId4">
            <a:alphaModFix/>
          </a:blip>
          <a:srcRect/>
          <a:stretch/>
        </p:blipFill>
        <p:spPr>
          <a:xfrm>
            <a:off x="923925" y="1724025"/>
            <a:ext cx="4055533" cy="493787"/>
          </a:xfrm>
          <a:prstGeom prst="rect">
            <a:avLst/>
          </a:prstGeom>
          <a:noFill/>
          <a:ln w="9525" cap="flat" cmpd="sng">
            <a:solidFill>
              <a:srgbClr val="0070C0"/>
            </a:solidFill>
            <a:prstDash val="solid"/>
            <a:round/>
            <a:headEnd type="none" w="sm" len="sm"/>
            <a:tailEnd type="none" w="sm" len="sm"/>
          </a:ln>
        </p:spPr>
      </p:pic>
      <p:pic>
        <p:nvPicPr>
          <p:cNvPr id="1969" name="Google Shape;1969;p200"/>
          <p:cNvPicPr preferRelativeResize="0"/>
          <p:nvPr/>
        </p:nvPicPr>
        <p:blipFill rotWithShape="1">
          <a:blip r:embed="rId5">
            <a:alphaModFix/>
          </a:blip>
          <a:srcRect/>
          <a:stretch/>
        </p:blipFill>
        <p:spPr>
          <a:xfrm>
            <a:off x="1259243" y="3900628"/>
            <a:ext cx="4591223" cy="1575560"/>
          </a:xfrm>
          <a:prstGeom prst="rect">
            <a:avLst/>
          </a:prstGeom>
          <a:noFill/>
          <a:ln w="9525" cap="flat" cmpd="sng">
            <a:solidFill>
              <a:srgbClr val="0070C0"/>
            </a:solidFill>
            <a:prstDash val="solid"/>
            <a:round/>
            <a:headEnd type="none" w="sm" len="sm"/>
            <a:tailEnd type="none" w="sm" len="sm"/>
          </a:ln>
        </p:spPr>
      </p:pic>
      <p:pic>
        <p:nvPicPr>
          <p:cNvPr id="1970" name="Google Shape;1970;p200"/>
          <p:cNvPicPr preferRelativeResize="0"/>
          <p:nvPr/>
        </p:nvPicPr>
        <p:blipFill rotWithShape="1">
          <a:blip r:embed="rId6">
            <a:alphaModFix/>
          </a:blip>
          <a:srcRect/>
          <a:stretch/>
        </p:blipFill>
        <p:spPr>
          <a:xfrm>
            <a:off x="1259243" y="5449245"/>
            <a:ext cx="4591223" cy="627183"/>
          </a:xfrm>
          <a:prstGeom prst="rect">
            <a:avLst/>
          </a:prstGeom>
          <a:noFill/>
          <a:ln w="9525" cap="flat" cmpd="sng">
            <a:solidFill>
              <a:srgbClr val="0070C0"/>
            </a:solidFill>
            <a:prstDash val="solid"/>
            <a:round/>
            <a:headEnd type="none" w="sm" len="sm"/>
            <a:tailEnd type="none" w="sm" len="sm"/>
          </a:ln>
        </p:spPr>
      </p:pic>
      <p:sp>
        <p:nvSpPr>
          <p:cNvPr id="1971" name="Google Shape;1971;p200"/>
          <p:cNvSpPr/>
          <p:nvPr/>
        </p:nvSpPr>
        <p:spPr>
          <a:xfrm>
            <a:off x="3392399" y="1769662"/>
            <a:ext cx="324909" cy="178306"/>
          </a:xfrm>
          <a:prstGeom prst="rect">
            <a:avLst/>
          </a:prstGeom>
          <a:noFill/>
          <a:ln w="19050" cap="flat" cmpd="sng">
            <a:solidFill>
              <a:srgbClr val="0070C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1972" name="Google Shape;1972;p200"/>
          <p:cNvCxnSpPr>
            <a:endCxn id="1967" idx="0"/>
          </p:cNvCxnSpPr>
          <p:nvPr/>
        </p:nvCxnSpPr>
        <p:spPr>
          <a:xfrm>
            <a:off x="3561539" y="1948086"/>
            <a:ext cx="0" cy="443400"/>
          </a:xfrm>
          <a:prstGeom prst="straightConnector1">
            <a:avLst/>
          </a:prstGeom>
          <a:noFill/>
          <a:ln w="28575" cap="flat" cmpd="sng">
            <a:solidFill>
              <a:srgbClr val="4A7DBA"/>
            </a:solidFill>
            <a:prstDash val="solid"/>
            <a:round/>
            <a:headEnd type="none" w="sm" len="sm"/>
            <a:tailEnd type="triangle" w="med" len="med"/>
          </a:ln>
        </p:spPr>
      </p:cxn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Shape 1976"/>
        <p:cNvGrpSpPr/>
        <p:nvPr/>
      </p:nvGrpSpPr>
      <p:grpSpPr>
        <a:xfrm>
          <a:off x="0" y="0"/>
          <a:ext cx="0" cy="0"/>
          <a:chOff x="0" y="0"/>
          <a:chExt cx="0" cy="0"/>
        </a:xfrm>
      </p:grpSpPr>
      <p:sp>
        <p:nvSpPr>
          <p:cNvPr id="1977" name="Google Shape;1977;p201"/>
          <p:cNvSpPr txBox="1">
            <a:spLocks noGrp="1"/>
          </p:cNvSpPr>
          <p:nvPr>
            <p:ph type="body" idx="1"/>
          </p:nvPr>
        </p:nvSpPr>
        <p:spPr>
          <a:xfrm>
            <a:off x="457200" y="891610"/>
            <a:ext cx="8229600" cy="5424523"/>
          </a:xfrm>
          <a:prstGeom prst="rect">
            <a:avLst/>
          </a:prstGeom>
          <a:noFill/>
          <a:ln>
            <a:noFill/>
          </a:ln>
        </p:spPr>
        <p:txBody>
          <a:bodyPr spcFirstLastPara="1" wrap="square" lIns="91425" tIns="45700" rIns="91425" bIns="45700" anchor="t" anchorCtr="0">
            <a:noAutofit/>
          </a:bodyPr>
          <a:lstStyle/>
          <a:p>
            <a:pPr marL="50800" lvl="0" indent="0" algn="l" rtl="0">
              <a:lnSpc>
                <a:spcPct val="100000"/>
              </a:lnSpc>
              <a:spcBef>
                <a:spcPts val="560"/>
              </a:spcBef>
              <a:spcAft>
                <a:spcPts val="0"/>
              </a:spcAft>
              <a:buSzPts val="2800"/>
              <a:buNone/>
            </a:pPr>
            <a:r>
              <a:rPr lang="en-US" b="1"/>
              <a:t>Flow: Manually Create Performance Events</a:t>
            </a:r>
            <a:endParaRPr/>
          </a:p>
          <a:p>
            <a:pPr marL="50800" lvl="0" indent="0" algn="l" rtl="0">
              <a:lnSpc>
                <a:spcPct val="100000"/>
              </a:lnSpc>
              <a:spcBef>
                <a:spcPts val="560"/>
              </a:spcBef>
              <a:spcAft>
                <a:spcPts val="0"/>
              </a:spcAft>
              <a:buSzPts val="2800"/>
              <a:buNone/>
            </a:pPr>
            <a:r>
              <a:rPr lang="en-US" sz="2400"/>
              <a:t>When needed, create additional performance events by revisiting Performance Events </a:t>
            </a:r>
            <a:endParaRPr sz="2400"/>
          </a:p>
        </p:txBody>
      </p:sp>
      <p:sp>
        <p:nvSpPr>
          <p:cNvPr id="1978" name="Google Shape;1978;p201"/>
          <p:cNvSpPr txBox="1">
            <a:spLocks noGrp="1"/>
          </p:cNvSpPr>
          <p:nvPr>
            <p:ph type="title"/>
          </p:nvPr>
        </p:nvSpPr>
        <p:spPr>
          <a:xfrm>
            <a:off x="457200" y="182880"/>
            <a:ext cx="8229600" cy="70873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Supplier Performance</a:t>
            </a:r>
            <a:endParaRPr/>
          </a:p>
        </p:txBody>
      </p:sp>
      <p:pic>
        <p:nvPicPr>
          <p:cNvPr id="1979" name="Google Shape;1979;p201"/>
          <p:cNvPicPr preferRelativeResize="0"/>
          <p:nvPr/>
        </p:nvPicPr>
        <p:blipFill rotWithShape="1">
          <a:blip r:embed="rId3">
            <a:alphaModFix/>
          </a:blip>
          <a:srcRect/>
          <a:stretch/>
        </p:blipFill>
        <p:spPr>
          <a:xfrm>
            <a:off x="1869524" y="2445061"/>
            <a:ext cx="5404952" cy="3422031"/>
          </a:xfrm>
          <a:prstGeom prst="rect">
            <a:avLst/>
          </a:prstGeom>
          <a:noFill/>
          <a:ln w="9525" cap="flat" cmpd="sng">
            <a:solidFill>
              <a:srgbClr val="0070C0"/>
            </a:solidFill>
            <a:prstDash val="solid"/>
            <a:round/>
            <a:headEnd type="none" w="sm" len="sm"/>
            <a:tailEnd type="none" w="sm" len="sm"/>
          </a:ln>
        </p:spPr>
      </p:pic>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Shape 1984"/>
        <p:cNvGrpSpPr/>
        <p:nvPr/>
      </p:nvGrpSpPr>
      <p:grpSpPr>
        <a:xfrm>
          <a:off x="0" y="0"/>
          <a:ext cx="0" cy="0"/>
          <a:chOff x="0" y="0"/>
          <a:chExt cx="0" cy="0"/>
        </a:xfrm>
      </p:grpSpPr>
      <p:sp>
        <p:nvSpPr>
          <p:cNvPr id="1985" name="Google Shape;1985;p202"/>
          <p:cNvSpPr txBox="1">
            <a:spLocks noGrp="1"/>
          </p:cNvSpPr>
          <p:nvPr>
            <p:ph type="body" idx="1"/>
          </p:nvPr>
        </p:nvSpPr>
        <p:spPr>
          <a:xfrm>
            <a:off x="457200" y="1167835"/>
            <a:ext cx="8229600" cy="5424523"/>
          </a:xfrm>
          <a:prstGeom prst="rect">
            <a:avLst/>
          </a:prstGeom>
          <a:noFill/>
          <a:ln>
            <a:noFill/>
          </a:ln>
        </p:spPr>
        <p:txBody>
          <a:bodyPr spcFirstLastPara="1" wrap="square" lIns="91425" tIns="45700" rIns="91425" bIns="45700" anchor="t" anchorCtr="0">
            <a:noAutofit/>
          </a:bodyPr>
          <a:lstStyle/>
          <a:p>
            <a:pPr marL="50800" lvl="0" indent="0" algn="l" rtl="0">
              <a:lnSpc>
                <a:spcPct val="100000"/>
              </a:lnSpc>
              <a:spcBef>
                <a:spcPts val="560"/>
              </a:spcBef>
              <a:spcAft>
                <a:spcPts val="0"/>
              </a:spcAft>
              <a:buSzPts val="2800"/>
              <a:buNone/>
            </a:pPr>
            <a:r>
              <a:rPr lang="en-US" b="1"/>
              <a:t>Flow: Review Performance Data</a:t>
            </a:r>
            <a:endParaRPr b="1"/>
          </a:p>
        </p:txBody>
      </p:sp>
      <p:sp>
        <p:nvSpPr>
          <p:cNvPr id="1986" name="Google Shape;1986;p202"/>
          <p:cNvSpPr txBox="1">
            <a:spLocks noGrp="1"/>
          </p:cNvSpPr>
          <p:nvPr>
            <p:ph type="title"/>
          </p:nvPr>
        </p:nvSpPr>
        <p:spPr>
          <a:xfrm>
            <a:off x="457200" y="182880"/>
            <a:ext cx="8229600" cy="70873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Supplier Performance</a:t>
            </a:r>
            <a:endParaRPr/>
          </a:p>
        </p:txBody>
      </p:sp>
      <p:pic>
        <p:nvPicPr>
          <p:cNvPr id="1987" name="Google Shape;1987;p202"/>
          <p:cNvPicPr preferRelativeResize="0"/>
          <p:nvPr/>
        </p:nvPicPr>
        <p:blipFill rotWithShape="1">
          <a:blip r:embed="rId3">
            <a:alphaModFix/>
          </a:blip>
          <a:srcRect/>
          <a:stretch/>
        </p:blipFill>
        <p:spPr>
          <a:xfrm>
            <a:off x="1428749" y="1718441"/>
            <a:ext cx="6006363" cy="4139433"/>
          </a:xfrm>
          <a:prstGeom prst="rect">
            <a:avLst/>
          </a:prstGeom>
          <a:noFill/>
          <a:ln w="9525" cap="flat" cmpd="sng">
            <a:solidFill>
              <a:srgbClr val="0070C0"/>
            </a:solidFill>
            <a:prstDash val="solid"/>
            <a:round/>
            <a:headEnd type="none" w="sm" len="sm"/>
            <a:tailEnd type="none" w="sm" len="sm"/>
          </a:ln>
        </p:spPr>
      </p:pic>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Shape 1991"/>
        <p:cNvGrpSpPr/>
        <p:nvPr/>
      </p:nvGrpSpPr>
      <p:grpSpPr>
        <a:xfrm>
          <a:off x="0" y="0"/>
          <a:ext cx="0" cy="0"/>
          <a:chOff x="0" y="0"/>
          <a:chExt cx="0" cy="0"/>
        </a:xfrm>
      </p:grpSpPr>
      <p:sp>
        <p:nvSpPr>
          <p:cNvPr id="1992" name="Google Shape;1992;p203"/>
          <p:cNvSpPr txBox="1">
            <a:spLocks noGrp="1"/>
          </p:cNvSpPr>
          <p:nvPr>
            <p:ph type="body" idx="1"/>
          </p:nvPr>
        </p:nvSpPr>
        <p:spPr>
          <a:xfrm>
            <a:off x="457200" y="891610"/>
            <a:ext cx="8229600" cy="5424523"/>
          </a:xfrm>
          <a:prstGeom prst="rect">
            <a:avLst/>
          </a:prstGeom>
          <a:noFill/>
          <a:ln>
            <a:noFill/>
          </a:ln>
        </p:spPr>
        <p:txBody>
          <a:bodyPr spcFirstLastPara="1" wrap="square" lIns="91425" tIns="45700" rIns="91425" bIns="45700" anchor="t" anchorCtr="0">
            <a:noAutofit/>
          </a:bodyPr>
          <a:lstStyle/>
          <a:p>
            <a:pPr marL="50800" lvl="0" indent="0" algn="l" rtl="0">
              <a:lnSpc>
                <a:spcPct val="100000"/>
              </a:lnSpc>
              <a:spcBef>
                <a:spcPts val="560"/>
              </a:spcBef>
              <a:spcAft>
                <a:spcPts val="0"/>
              </a:spcAft>
              <a:buSzPts val="2800"/>
              <a:buNone/>
            </a:pPr>
            <a:r>
              <a:rPr lang="en-US" b="1"/>
              <a:t>Expected Outcome</a:t>
            </a:r>
            <a:endParaRPr/>
          </a:p>
          <a:p>
            <a:pPr marL="50800" lvl="0" indent="0" algn="l" rtl="0">
              <a:lnSpc>
                <a:spcPct val="100000"/>
              </a:lnSpc>
              <a:spcBef>
                <a:spcPts val="560"/>
              </a:spcBef>
              <a:spcAft>
                <a:spcPts val="0"/>
              </a:spcAft>
              <a:buSzPts val="2800"/>
              <a:buNone/>
            </a:pPr>
            <a:r>
              <a:rPr lang="en-US" sz="2400"/>
              <a:t>You should have learned:</a:t>
            </a:r>
            <a:endParaRPr/>
          </a:p>
          <a:p>
            <a:pPr marL="342900" lvl="0" indent="-342900" algn="l" rtl="0">
              <a:lnSpc>
                <a:spcPct val="100000"/>
              </a:lnSpc>
              <a:spcBef>
                <a:spcPts val="480"/>
              </a:spcBef>
              <a:spcAft>
                <a:spcPts val="0"/>
              </a:spcAft>
              <a:buSzPts val="2400"/>
              <a:buChar char="•"/>
            </a:pPr>
            <a:r>
              <a:rPr lang="en-US" sz="2400">
                <a:solidFill>
                  <a:schemeClr val="dk1"/>
                </a:solidFill>
              </a:rPr>
              <a:t>How to set up supplier performance monitoring and data collection and activate supplier performance</a:t>
            </a:r>
            <a:endParaRPr sz="2400">
              <a:solidFill>
                <a:schemeClr val="dk1"/>
              </a:solidFill>
            </a:endParaRPr>
          </a:p>
          <a:p>
            <a:pPr marL="342900" lvl="0" indent="-342900" algn="l" rtl="0">
              <a:lnSpc>
                <a:spcPct val="100000"/>
              </a:lnSpc>
              <a:spcBef>
                <a:spcPts val="480"/>
              </a:spcBef>
              <a:spcAft>
                <a:spcPts val="0"/>
              </a:spcAft>
              <a:buSzPts val="2400"/>
              <a:buChar char="•"/>
            </a:pPr>
            <a:r>
              <a:rPr lang="en-US" sz="2400">
                <a:solidFill>
                  <a:schemeClr val="dk1"/>
                </a:solidFill>
              </a:rPr>
              <a:t>How to create performance events and categories supplier registrations</a:t>
            </a:r>
            <a:endParaRPr sz="2400"/>
          </a:p>
          <a:p>
            <a:pPr marL="342900" lvl="0" indent="-342900" algn="l" rtl="0">
              <a:lnSpc>
                <a:spcPct val="100000"/>
              </a:lnSpc>
              <a:spcBef>
                <a:spcPts val="480"/>
              </a:spcBef>
              <a:spcAft>
                <a:spcPts val="0"/>
              </a:spcAft>
              <a:buSzPts val="2400"/>
              <a:buChar char="•"/>
            </a:pPr>
            <a:r>
              <a:rPr lang="en-US" sz="2400">
                <a:solidFill>
                  <a:schemeClr val="dk1"/>
                </a:solidFill>
              </a:rPr>
              <a:t>How to </a:t>
            </a:r>
            <a:r>
              <a:rPr lang="en-US" sz="2400"/>
              <a:t>define the data you want to collect and when the data collection should occur</a:t>
            </a:r>
            <a:endParaRPr/>
          </a:p>
          <a:p>
            <a:pPr marL="342900" lvl="0" indent="-342900" algn="l" rtl="0">
              <a:lnSpc>
                <a:spcPct val="100000"/>
              </a:lnSpc>
              <a:spcBef>
                <a:spcPts val="480"/>
              </a:spcBef>
              <a:spcAft>
                <a:spcPts val="0"/>
              </a:spcAft>
              <a:buSzPts val="2400"/>
              <a:buChar char="•"/>
            </a:pPr>
            <a:r>
              <a:rPr lang="en-US" sz="2400">
                <a:solidFill>
                  <a:schemeClr val="dk1"/>
                </a:solidFill>
              </a:rPr>
              <a:t>When and how the system collects data automatically and your role in data collection</a:t>
            </a:r>
            <a:endParaRPr/>
          </a:p>
          <a:p>
            <a:pPr marL="342900" lvl="0" indent="-342900" algn="l" rtl="0">
              <a:lnSpc>
                <a:spcPct val="100000"/>
              </a:lnSpc>
              <a:spcBef>
                <a:spcPts val="480"/>
              </a:spcBef>
              <a:spcAft>
                <a:spcPts val="0"/>
              </a:spcAft>
              <a:buSzPts val="2400"/>
              <a:buChar char="•"/>
            </a:pPr>
            <a:r>
              <a:rPr lang="en-US" sz="2400">
                <a:solidFill>
                  <a:schemeClr val="dk1"/>
                </a:solidFill>
              </a:rPr>
              <a:t>When and how user-assisted performance data occurs.</a:t>
            </a:r>
            <a:endParaRPr sz="2400">
              <a:solidFill>
                <a:schemeClr val="dk1"/>
              </a:solidFill>
            </a:endParaRPr>
          </a:p>
          <a:p>
            <a:pPr marL="50800" lvl="0" indent="0" algn="l" rtl="0">
              <a:lnSpc>
                <a:spcPct val="100000"/>
              </a:lnSpc>
              <a:spcBef>
                <a:spcPts val="560"/>
              </a:spcBef>
              <a:spcAft>
                <a:spcPts val="0"/>
              </a:spcAft>
              <a:buSzPts val="2800"/>
              <a:buNone/>
            </a:pPr>
            <a:endParaRPr sz="2400"/>
          </a:p>
        </p:txBody>
      </p:sp>
      <p:sp>
        <p:nvSpPr>
          <p:cNvPr id="1993" name="Google Shape;1993;p203"/>
          <p:cNvSpPr txBox="1">
            <a:spLocks noGrp="1"/>
          </p:cNvSpPr>
          <p:nvPr>
            <p:ph type="title"/>
          </p:nvPr>
        </p:nvSpPr>
        <p:spPr>
          <a:xfrm>
            <a:off x="457200" y="182880"/>
            <a:ext cx="8229600" cy="70873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Supplier Performance</a:t>
            </a:r>
            <a:endParaRPr/>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Shape 1997"/>
        <p:cNvGrpSpPr/>
        <p:nvPr/>
      </p:nvGrpSpPr>
      <p:grpSpPr>
        <a:xfrm>
          <a:off x="0" y="0"/>
          <a:ext cx="0" cy="0"/>
          <a:chOff x="0" y="0"/>
          <a:chExt cx="0" cy="0"/>
        </a:xfrm>
      </p:grpSpPr>
      <p:sp>
        <p:nvSpPr>
          <p:cNvPr id="1998" name="Google Shape;1998;p167"/>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0" i="0" u="none">
                <a:solidFill>
                  <a:srgbClr val="4F4F4F"/>
                </a:solidFill>
                <a:latin typeface="Century Gothic"/>
                <a:ea typeface="Century Gothic"/>
                <a:cs typeface="Century Gothic"/>
                <a:sym typeface="Century Gothic"/>
              </a:rPr>
              <a:t/>
            </a:r>
            <a:br>
              <a:rPr lang="en-US" sz="2800" b="0" i="0" u="none">
                <a:solidFill>
                  <a:srgbClr val="4F4F4F"/>
                </a:solidFill>
                <a:latin typeface="Century Gothic"/>
                <a:ea typeface="Century Gothic"/>
                <a:cs typeface="Century Gothic"/>
                <a:sym typeface="Century Gothic"/>
              </a:rPr>
            </a:br>
            <a:r>
              <a:rPr lang="en-US" sz="2800" b="0" i="0" u="none">
                <a:solidFill>
                  <a:srgbClr val="4F4F4F"/>
                </a:solidFill>
                <a:latin typeface="Century Gothic"/>
                <a:ea typeface="Century Gothic"/>
                <a:cs typeface="Century Gothic"/>
                <a:sym typeface="Century Gothic"/>
              </a:rPr>
              <a:t>Accounting clerks and accounting managers can use the information in Purchasing Accounting tables in the Web UI to understand how the system generates posted transactions for PO receipts and returns in an environment that uses Average, Standard, and FIFO/WAVG costing methods.</a:t>
            </a:r>
            <a:endParaRPr/>
          </a:p>
          <a:p>
            <a:pPr marL="0" marR="0" lvl="0" indent="0" algn="l" rtl="0">
              <a:lnSpc>
                <a:spcPct val="100000"/>
              </a:lnSpc>
              <a:spcBef>
                <a:spcPts val="560"/>
              </a:spcBef>
              <a:spcAft>
                <a:spcPts val="0"/>
              </a:spcAft>
              <a:buClr>
                <a:srgbClr val="F79646"/>
              </a:buClr>
              <a:buSzPts val="2800"/>
              <a:buFont typeface="Arial"/>
              <a:buNone/>
            </a:pPr>
            <a:endParaRPr sz="2800" b="0" i="0" u="none">
              <a:solidFill>
                <a:srgbClr val="4F4F4F"/>
              </a:solidFill>
              <a:latin typeface="Century Gothic"/>
              <a:ea typeface="Century Gothic"/>
              <a:cs typeface="Century Gothic"/>
              <a:sym typeface="Century Gothic"/>
            </a:endParaRPr>
          </a:p>
          <a:p>
            <a:pPr marL="0" marR="0" lvl="0" indent="0" algn="l" rtl="0">
              <a:lnSpc>
                <a:spcPct val="100000"/>
              </a:lnSpc>
              <a:spcBef>
                <a:spcPts val="560"/>
              </a:spcBef>
              <a:spcAft>
                <a:spcPts val="0"/>
              </a:spcAft>
              <a:buClr>
                <a:srgbClr val="F79646"/>
              </a:buClr>
              <a:buSzPts val="2800"/>
              <a:buFont typeface="Arial"/>
              <a:buNone/>
            </a:pPr>
            <a:endParaRPr sz="2800" b="0" i="0" u="none">
              <a:solidFill>
                <a:srgbClr val="4F4F4F"/>
              </a:solidFill>
              <a:latin typeface="Century Gothic"/>
              <a:ea typeface="Century Gothic"/>
              <a:cs typeface="Century Gothic"/>
              <a:sym typeface="Century Gothic"/>
            </a:endParaRPr>
          </a:p>
          <a:p>
            <a:pPr marL="0" marR="0" lvl="0" indent="0" algn="l" rtl="0">
              <a:lnSpc>
                <a:spcPct val="100000"/>
              </a:lnSpc>
              <a:spcBef>
                <a:spcPts val="560"/>
              </a:spcBef>
              <a:spcAft>
                <a:spcPts val="0"/>
              </a:spcAft>
              <a:buClr>
                <a:srgbClr val="F79646"/>
              </a:buClr>
              <a:buSzPts val="2800"/>
              <a:buFont typeface="Arial"/>
              <a:buNone/>
            </a:pPr>
            <a:r>
              <a:rPr lang="en-US" sz="2800" b="0" i="0" u="none">
                <a:solidFill>
                  <a:srgbClr val="4F4F4F"/>
                </a:solidFill>
                <a:latin typeface="Century Gothic"/>
                <a:ea typeface="Century Gothic"/>
                <a:cs typeface="Century Gothic"/>
                <a:sym typeface="Century Gothic"/>
              </a:rPr>
              <a:t/>
            </a:r>
            <a:br>
              <a:rPr lang="en-US" sz="2800" b="0" i="0" u="none">
                <a:solidFill>
                  <a:srgbClr val="4F4F4F"/>
                </a:solidFill>
                <a:latin typeface="Century Gothic"/>
                <a:ea typeface="Century Gothic"/>
                <a:cs typeface="Century Gothic"/>
                <a:sym typeface="Century Gothic"/>
              </a:rPr>
            </a:br>
            <a:endParaRPr/>
          </a:p>
        </p:txBody>
      </p:sp>
      <p:sp>
        <p:nvSpPr>
          <p:cNvPr id="1999" name="Google Shape;1999;p167"/>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Inbound Transactions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18"/>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000"/>
              <a:buFont typeface="Arial"/>
              <a:buNone/>
            </a:pPr>
            <a:r>
              <a:rPr lang="en-US" sz="2000" b="1" i="0" u="none">
                <a:solidFill>
                  <a:srgbClr val="4F4F4F"/>
                </a:solidFill>
                <a:latin typeface="Century Gothic"/>
                <a:ea typeface="Century Gothic"/>
                <a:cs typeface="Century Gothic"/>
                <a:sym typeface="Century Gothic"/>
              </a:rPr>
              <a:t>Overview</a:t>
            </a:r>
            <a:endParaRPr/>
          </a:p>
          <a:p>
            <a:pPr marL="342900" marR="0" lvl="0" indent="-34290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The goal of this training exercise is to learn how QAD’s requisition functions </a:t>
            </a:r>
            <a:r>
              <a:rPr lang="en-US" sz="2400" b="0" i="0" u="none">
                <a:solidFill>
                  <a:schemeClr val="dk1"/>
                </a:solidFill>
                <a:latin typeface="Century Gothic"/>
                <a:ea typeface="Century Gothic"/>
                <a:cs typeface="Century Gothic"/>
                <a:sym typeface="Century Gothic"/>
              </a:rPr>
              <a:t>help you enforce your requisition approval policies while ensuring timely response to requisitions. </a:t>
            </a:r>
            <a:endParaRPr/>
          </a:p>
          <a:p>
            <a:pPr marL="342900" marR="0" lvl="0" indent="-342900" algn="l" rtl="0">
              <a:lnSpc>
                <a:spcPct val="100000"/>
              </a:lnSpc>
              <a:spcBef>
                <a:spcPts val="400"/>
              </a:spcBef>
              <a:spcAft>
                <a:spcPts val="0"/>
              </a:spcAft>
              <a:buClr>
                <a:srgbClr val="F79646"/>
              </a:buClr>
              <a:buSzPts val="2000"/>
              <a:buFont typeface="Arial"/>
              <a:buNone/>
            </a:pPr>
            <a:r>
              <a:rPr lang="en-US" sz="2000" b="1" i="0" u="none">
                <a:solidFill>
                  <a:srgbClr val="4F4F4F"/>
                </a:solidFill>
                <a:latin typeface="Century Gothic"/>
                <a:ea typeface="Century Gothic"/>
                <a:cs typeface="Century Gothic"/>
                <a:sym typeface="Century Gothic"/>
              </a:rPr>
              <a:t>You will learn:</a:t>
            </a:r>
            <a:endParaRPr/>
          </a:p>
          <a:p>
            <a:pPr marL="342900" marR="0" lvl="0" indent="-342900" algn="l" rtl="0">
              <a:lnSpc>
                <a:spcPct val="100000"/>
              </a:lnSpc>
              <a:spcBef>
                <a:spcPts val="400"/>
              </a:spcBef>
              <a:spcAft>
                <a:spcPts val="0"/>
              </a:spcAft>
              <a:buClr>
                <a:srgbClr val="F79646"/>
              </a:buClr>
              <a:buSzPts val="2000"/>
              <a:buFont typeface="Arial"/>
              <a:buChar char="•"/>
            </a:pPr>
            <a:r>
              <a:rPr lang="en-US" sz="2000" b="0" i="0" u="none">
                <a:solidFill>
                  <a:srgbClr val="4F4F4F"/>
                </a:solidFill>
                <a:latin typeface="Century Gothic"/>
                <a:ea typeface="Century Gothic"/>
                <a:cs typeface="Century Gothic"/>
                <a:sym typeface="Century Gothic"/>
              </a:rPr>
              <a:t>How approval processes can be quite different for different types of products or services, as well as levels of expenditure </a:t>
            </a:r>
            <a:endParaRPr/>
          </a:p>
          <a:p>
            <a:pPr marL="342900" marR="0" lvl="0" indent="-342900" algn="l" rtl="0">
              <a:lnSpc>
                <a:spcPct val="100000"/>
              </a:lnSpc>
              <a:spcBef>
                <a:spcPts val="400"/>
              </a:spcBef>
              <a:spcAft>
                <a:spcPts val="0"/>
              </a:spcAft>
              <a:buClr>
                <a:srgbClr val="F79646"/>
              </a:buClr>
              <a:buSzPts val="2000"/>
              <a:buFont typeface="Arial"/>
              <a:buChar char="•"/>
            </a:pPr>
            <a:r>
              <a:rPr lang="en-US" sz="2000" b="0" i="0" u="none">
                <a:solidFill>
                  <a:srgbClr val="4F4F4F"/>
                </a:solidFill>
                <a:latin typeface="Century Gothic"/>
                <a:ea typeface="Century Gothic"/>
                <a:cs typeface="Century Gothic"/>
                <a:sym typeface="Century Gothic"/>
              </a:rPr>
              <a:t>How approval processes can differ between approvers and can easily move from one approver to another</a:t>
            </a:r>
            <a:endParaRPr/>
          </a:p>
          <a:p>
            <a:pPr marL="342900" marR="0" lvl="0" indent="-342900" algn="l" rtl="0">
              <a:lnSpc>
                <a:spcPct val="100000"/>
              </a:lnSpc>
              <a:spcBef>
                <a:spcPts val="400"/>
              </a:spcBef>
              <a:spcAft>
                <a:spcPts val="0"/>
              </a:spcAft>
              <a:buClr>
                <a:srgbClr val="F79646"/>
              </a:buClr>
              <a:buSzPts val="2000"/>
              <a:buFont typeface="Arial"/>
              <a:buChar char="•"/>
            </a:pPr>
            <a:r>
              <a:rPr lang="en-US" sz="2000" b="0" i="0" u="none">
                <a:solidFill>
                  <a:srgbClr val="4F4F4F"/>
                </a:solidFill>
                <a:latin typeface="Century Gothic"/>
                <a:ea typeface="Century Gothic"/>
                <a:cs typeface="Century Gothic"/>
                <a:sym typeface="Century Gothic"/>
              </a:rPr>
              <a:t>The role of approver limits and other approver criteria</a:t>
            </a:r>
            <a:endParaRPr/>
          </a:p>
          <a:p>
            <a:pPr marL="342900" marR="0" lvl="0" indent="-342900" algn="l" rtl="0">
              <a:lnSpc>
                <a:spcPct val="100000"/>
              </a:lnSpc>
              <a:spcBef>
                <a:spcPts val="400"/>
              </a:spcBef>
              <a:spcAft>
                <a:spcPts val="0"/>
              </a:spcAft>
              <a:buClr>
                <a:srgbClr val="F79646"/>
              </a:buClr>
              <a:buSzPts val="2000"/>
              <a:buFont typeface="Arial"/>
              <a:buChar char="•"/>
            </a:pPr>
            <a:r>
              <a:rPr lang="en-US" sz="2000" b="0" i="0" u="none">
                <a:solidFill>
                  <a:schemeClr val="dk1"/>
                </a:solidFill>
                <a:latin typeface="Century Gothic"/>
                <a:ea typeface="Century Gothic"/>
                <a:cs typeface="Century Gothic"/>
                <a:sym typeface="Century Gothic"/>
              </a:rPr>
              <a:t>How to convert approved requisitions into purchase orders</a:t>
            </a:r>
            <a:endParaRPr sz="2000" b="0" i="0" u="none">
              <a:solidFill>
                <a:schemeClr val="accent2"/>
              </a:solidFill>
              <a:latin typeface="Century Gothic"/>
              <a:ea typeface="Century Gothic"/>
              <a:cs typeface="Century Gothic"/>
              <a:sym typeface="Century Gothic"/>
            </a:endParaRPr>
          </a:p>
          <a:p>
            <a:pPr marL="342900" marR="0" lvl="0" indent="-215900" algn="l" rtl="0">
              <a:lnSpc>
                <a:spcPct val="100000"/>
              </a:lnSpc>
              <a:spcBef>
                <a:spcPts val="400"/>
              </a:spcBef>
              <a:spcAft>
                <a:spcPts val="0"/>
              </a:spcAft>
              <a:buClr>
                <a:srgbClr val="F79646"/>
              </a:buClr>
              <a:buSzPts val="2000"/>
              <a:buFont typeface="Arial"/>
              <a:buNone/>
            </a:pPr>
            <a:endParaRPr sz="2000" b="0" i="0" u="none">
              <a:solidFill>
                <a:schemeClr val="accent2"/>
              </a:solidFill>
              <a:latin typeface="Century Gothic"/>
              <a:ea typeface="Century Gothic"/>
              <a:cs typeface="Century Gothic"/>
              <a:sym typeface="Century Gothic"/>
            </a:endParaRPr>
          </a:p>
        </p:txBody>
      </p:sp>
      <p:sp>
        <p:nvSpPr>
          <p:cNvPr id="194" name="Google Shape;194;p18"/>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Shape 2003"/>
        <p:cNvGrpSpPr/>
        <p:nvPr/>
      </p:nvGrpSpPr>
      <p:grpSpPr>
        <a:xfrm>
          <a:off x="0" y="0"/>
          <a:ext cx="0" cy="0"/>
          <a:chOff x="0" y="0"/>
          <a:chExt cx="0" cy="0"/>
        </a:xfrm>
      </p:grpSpPr>
      <p:sp>
        <p:nvSpPr>
          <p:cNvPr id="2004" name="Google Shape;2004;p168"/>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342900" marR="0" lvl="0" indent="-298450" algn="l" rtl="0">
              <a:lnSpc>
                <a:spcPct val="200000"/>
              </a:lnSpc>
              <a:spcBef>
                <a:spcPts val="0"/>
              </a:spcBef>
              <a:spcAft>
                <a:spcPts val="0"/>
              </a:spcAft>
              <a:buClr>
                <a:srgbClr val="F79646"/>
              </a:buClr>
              <a:buSzPts val="2100"/>
              <a:buFont typeface="Arial"/>
              <a:buChar char="•"/>
            </a:pPr>
            <a:r>
              <a:rPr lang="en-US" sz="2100" b="0" i="0" u="sng">
                <a:solidFill>
                  <a:srgbClr val="4F4F4F"/>
                </a:solidFill>
                <a:latin typeface="Century Gothic"/>
                <a:ea typeface="Century Gothic"/>
                <a:cs typeface="Century Gothic"/>
                <a:sym typeface="Century Gothic"/>
                <a:hlinkClick r:id="rId3">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Average PO Receipt/Return Transactions</a:t>
            </a:r>
            <a:endParaRPr sz="2100"/>
          </a:p>
          <a:p>
            <a:pPr marL="342900" marR="0" lvl="0" indent="-298450" algn="l" rtl="0">
              <a:lnSpc>
                <a:spcPct val="200000"/>
              </a:lnSpc>
              <a:spcBef>
                <a:spcPts val="560"/>
              </a:spcBef>
              <a:spcAft>
                <a:spcPts val="0"/>
              </a:spcAft>
              <a:buClr>
                <a:srgbClr val="F79646"/>
              </a:buClr>
              <a:buSzPts val="2100"/>
              <a:buFont typeface="Arial"/>
              <a:buChar char="•"/>
            </a:pPr>
            <a:r>
              <a:rPr lang="en-US" sz="2100" b="0" i="0" u="sng">
                <a:solidFill>
                  <a:srgbClr val="4F4F4F"/>
                </a:solidFill>
                <a:latin typeface="Century Gothic"/>
                <a:ea typeface="Century Gothic"/>
                <a:cs typeface="Century Gothic"/>
                <a:sym typeface="Century Gothic"/>
                <a:hlinkClick r:id="rId4">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Standard PO Receipt/Return Transactions</a:t>
            </a:r>
            <a:endParaRPr sz="2100"/>
          </a:p>
          <a:p>
            <a:pPr marL="342900" marR="0" lvl="0" indent="-298450" algn="l" rtl="0">
              <a:lnSpc>
                <a:spcPct val="100000"/>
              </a:lnSpc>
              <a:spcBef>
                <a:spcPts val="560"/>
              </a:spcBef>
              <a:spcAft>
                <a:spcPts val="0"/>
              </a:spcAft>
              <a:buClr>
                <a:srgbClr val="F79646"/>
              </a:buClr>
              <a:buSzPts val="2100"/>
              <a:buFont typeface="Arial"/>
              <a:buChar char="•"/>
            </a:pPr>
            <a:r>
              <a:rPr lang="en-US" sz="2100" b="0" i="0" u="sng">
                <a:solidFill>
                  <a:srgbClr val="4F4F4F"/>
                </a:solidFill>
                <a:latin typeface="Century Gothic"/>
                <a:ea typeface="Century Gothic"/>
                <a:cs typeface="Century Gothic"/>
                <a:sym typeface="Century Gothic"/>
                <a:hlinkClick r:id="rId5">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FIFO and WAVG Receipt/Return</a:t>
            </a:r>
            <a:r>
              <a:rPr lang="en-US" sz="2100" b="0" i="0" u="none">
                <a:solidFill>
                  <a:srgbClr val="4F4F4F"/>
                </a:solidFill>
                <a:latin typeface="Century Gothic"/>
                <a:ea typeface="Century Gothic"/>
                <a:cs typeface="Century Gothic"/>
                <a:sym typeface="Century Gothic"/>
              </a:rPr>
              <a:t/>
            </a:r>
            <a:br>
              <a:rPr lang="en-US" sz="2100" b="0" i="0" u="none">
                <a:solidFill>
                  <a:srgbClr val="4F4F4F"/>
                </a:solidFill>
                <a:latin typeface="Century Gothic"/>
                <a:ea typeface="Century Gothic"/>
                <a:cs typeface="Century Gothic"/>
                <a:sym typeface="Century Gothic"/>
              </a:rPr>
            </a:br>
            <a:r>
              <a:rPr lang="en-US" sz="2100" b="0" i="0" u="sng">
                <a:solidFill>
                  <a:srgbClr val="4F4F4F"/>
                </a:solidFill>
                <a:latin typeface="Century Gothic"/>
                <a:ea typeface="Century Gothic"/>
                <a:cs typeface="Century Gothic"/>
                <a:sym typeface="Century Gothic"/>
                <a:hlinkClick r:id="rId5">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Transactions</a:t>
            </a:r>
            <a:endParaRPr sz="2100"/>
          </a:p>
          <a:p>
            <a:pPr marL="342900" marR="0" lvl="0" indent="-165100" algn="l" rtl="0">
              <a:lnSpc>
                <a:spcPct val="100000"/>
              </a:lnSpc>
              <a:spcBef>
                <a:spcPts val="560"/>
              </a:spcBef>
              <a:spcAft>
                <a:spcPts val="0"/>
              </a:spcAft>
              <a:buClr>
                <a:srgbClr val="F79646"/>
              </a:buClr>
              <a:buSzPts val="2800"/>
              <a:buFont typeface="Arial"/>
              <a:buNone/>
            </a:pPr>
            <a:endParaRPr sz="2800" b="0" i="0" u="sng">
              <a:solidFill>
                <a:srgbClr val="4F4F4F"/>
              </a:solidFill>
              <a:latin typeface="Century Gothic"/>
              <a:ea typeface="Century Gothic"/>
              <a:cs typeface="Century Gothic"/>
              <a:sym typeface="Century Gothic"/>
              <a:hlinkClick r:id="rId5">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endParaRPr>
          </a:p>
        </p:txBody>
      </p:sp>
      <p:sp>
        <p:nvSpPr>
          <p:cNvPr id="2005" name="Google Shape;2005;p168"/>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Inbound Transactions</a:t>
            </a:r>
            <a:endParaRPr/>
          </a:p>
        </p:txBody>
      </p:sp>
      <p:pic>
        <p:nvPicPr>
          <p:cNvPr id="2006" name="Google Shape;2006;p168"/>
          <p:cNvPicPr preferRelativeResize="0"/>
          <p:nvPr/>
        </p:nvPicPr>
        <p:blipFill rotWithShape="1">
          <a:blip r:embed="rId6">
            <a:alphaModFix/>
          </a:blip>
          <a:srcRect l="4443"/>
          <a:stretch/>
        </p:blipFill>
        <p:spPr>
          <a:xfrm>
            <a:off x="5612325" y="2313350"/>
            <a:ext cx="2946125" cy="3559075"/>
          </a:xfrm>
          <a:prstGeom prst="rect">
            <a:avLst/>
          </a:prstGeom>
          <a:noFill/>
          <a:ln>
            <a:noFill/>
          </a:ln>
          <a:effectLst>
            <a:outerShdw blurRad="57150" dist="19050" dir="5400000" algn="bl" rotWithShape="0">
              <a:srgbClr val="0B5394">
                <a:alpha val="77000"/>
              </a:srgbClr>
            </a:outerShdw>
          </a:effectLst>
        </p:spPr>
      </p:pic>
      <p:sp>
        <p:nvSpPr>
          <p:cNvPr id="2007" name="Google Shape;2007;p168"/>
          <p:cNvSpPr txBox="1"/>
          <p:nvPr/>
        </p:nvSpPr>
        <p:spPr>
          <a:xfrm>
            <a:off x="2505000" y="4236775"/>
            <a:ext cx="2436600" cy="615600"/>
          </a:xfrm>
          <a:prstGeom prst="rect">
            <a:avLst/>
          </a:prstGeom>
          <a:noFill/>
          <a:ln w="9525" cap="flat" cmpd="sng">
            <a:solidFill>
              <a:srgbClr val="0B5394"/>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US">
                <a:latin typeface="Century Gothic"/>
                <a:ea typeface="Century Gothic"/>
                <a:cs typeface="Century Gothic"/>
                <a:sym typeface="Century Gothic"/>
              </a:rPr>
              <a:t>Left Navigation Panel in Online  Help</a:t>
            </a:r>
            <a:endParaRPr>
              <a:latin typeface="Century Gothic"/>
              <a:ea typeface="Century Gothic"/>
              <a:cs typeface="Century Gothic"/>
              <a:sym typeface="Century Gothic"/>
            </a:endParaRPr>
          </a:p>
        </p:txBody>
      </p:sp>
      <p:sp>
        <p:nvSpPr>
          <p:cNvPr id="2008" name="Google Shape;2008;p168"/>
          <p:cNvSpPr/>
          <p:nvPr/>
        </p:nvSpPr>
        <p:spPr>
          <a:xfrm>
            <a:off x="4941600" y="4421425"/>
            <a:ext cx="670800" cy="246300"/>
          </a:xfrm>
          <a:prstGeom prst="rightArrow">
            <a:avLst>
              <a:gd name="adj1" fmla="val 50000"/>
              <a:gd name="adj2" fmla="val 50000"/>
            </a:avLst>
          </a:prstGeom>
          <a:solidFill>
            <a:schemeClr val="lt2"/>
          </a:solidFill>
          <a:ln w="9525" cap="flat" cmpd="sng">
            <a:solidFill>
              <a:srgbClr val="0B539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Shape 2013"/>
        <p:cNvGrpSpPr/>
        <p:nvPr/>
      </p:nvGrpSpPr>
      <p:grpSpPr>
        <a:xfrm>
          <a:off x="0" y="0"/>
          <a:ext cx="0" cy="0"/>
          <a:chOff x="0" y="0"/>
          <a:chExt cx="0" cy="0"/>
        </a:xfrm>
      </p:grpSpPr>
      <p:sp>
        <p:nvSpPr>
          <p:cNvPr id="2014" name="Google Shape;2014;p169"/>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endParaRPr/>
          </a:p>
          <a:p>
            <a:pPr marL="0" marR="0" lvl="0" indent="0" algn="l" rtl="0">
              <a:lnSpc>
                <a:spcPct val="100000"/>
              </a:lnSpc>
              <a:spcBef>
                <a:spcPts val="560"/>
              </a:spcBef>
              <a:spcAft>
                <a:spcPts val="0"/>
              </a:spcAft>
              <a:buNone/>
            </a:pPr>
            <a:r>
              <a:rPr lang="en-US" sz="2800" b="0" i="0" u="none">
                <a:solidFill>
                  <a:srgbClr val="4F4F4F"/>
                </a:solidFill>
                <a:latin typeface="Century Gothic"/>
                <a:ea typeface="Century Gothic"/>
                <a:cs typeface="Century Gothic"/>
                <a:sym typeface="Century Gothic"/>
              </a:rPr>
              <a:t>Use the three receipt/return </a:t>
            </a:r>
            <a:r>
              <a:rPr lang="en-US" u="none">
                <a:solidFill>
                  <a:srgbClr val="4F4F4F"/>
                </a:solidFill>
              </a:rPr>
              <a:t>tables</a:t>
            </a:r>
            <a:r>
              <a:rPr lang="en-US" sz="2800" b="0" i="0" u="none">
                <a:solidFill>
                  <a:srgbClr val="4F4F4F"/>
                </a:solidFill>
                <a:latin typeface="Century Gothic"/>
                <a:ea typeface="Century Gothic"/>
                <a:cs typeface="Century Gothic"/>
                <a:sym typeface="Century Gothic"/>
              </a:rPr>
              <a:t> in the Online Help to:</a:t>
            </a:r>
            <a:br>
              <a:rPr lang="en-US" sz="2800" b="0" i="0" u="none">
                <a:solidFill>
                  <a:srgbClr val="4F4F4F"/>
                </a:solidFill>
                <a:latin typeface="Century Gothic"/>
                <a:ea typeface="Century Gothic"/>
                <a:cs typeface="Century Gothic"/>
                <a:sym typeface="Century Gothic"/>
              </a:rPr>
            </a:br>
            <a:endParaRPr sz="2800" b="0" i="0" u="none">
              <a:solidFill>
                <a:srgbClr val="4F4F4F"/>
              </a:solidFill>
              <a:latin typeface="Century Gothic"/>
              <a:ea typeface="Century Gothic"/>
              <a:cs typeface="Century Gothic"/>
              <a:sym typeface="Century Gothic"/>
            </a:endParaRPr>
          </a:p>
          <a:p>
            <a:pPr marL="457200" marR="0" lvl="0" indent="-406400" algn="l" rtl="0">
              <a:lnSpc>
                <a:spcPct val="100000"/>
              </a:lnSpc>
              <a:spcBef>
                <a:spcPts val="560"/>
              </a:spcBef>
              <a:spcAft>
                <a:spcPts val="0"/>
              </a:spcAft>
              <a:buClr>
                <a:schemeClr val="dk1"/>
              </a:buClr>
              <a:buSzPts val="2800"/>
              <a:buChar char="•"/>
            </a:pPr>
            <a:r>
              <a:rPr lang="en-US">
                <a:solidFill>
                  <a:schemeClr val="dk1"/>
                </a:solidFill>
              </a:rPr>
              <a:t>U</a:t>
            </a:r>
            <a:r>
              <a:rPr lang="en-US" sz="2800" b="0" i="0" u="none">
                <a:solidFill>
                  <a:schemeClr val="dk1"/>
                </a:solidFill>
                <a:latin typeface="Century Gothic"/>
                <a:ea typeface="Century Gothic"/>
                <a:cs typeface="Century Gothic"/>
                <a:sym typeface="Century Gothic"/>
              </a:rPr>
              <a:t>nderstand the generation of transaction postings during PO receipt and return.</a:t>
            </a:r>
            <a:endParaRPr sz="2800" b="0" i="0" u="none">
              <a:solidFill>
                <a:schemeClr val="dk1"/>
              </a:solidFill>
              <a:latin typeface="Century Gothic"/>
              <a:ea typeface="Century Gothic"/>
              <a:cs typeface="Century Gothic"/>
              <a:sym typeface="Century Gothic"/>
            </a:endParaRPr>
          </a:p>
          <a:p>
            <a:pPr marL="0" marR="0" lvl="0" indent="0" algn="l" rtl="0">
              <a:lnSpc>
                <a:spcPct val="100000"/>
              </a:lnSpc>
              <a:spcBef>
                <a:spcPts val="560"/>
              </a:spcBef>
              <a:spcAft>
                <a:spcPts val="0"/>
              </a:spcAft>
              <a:buNone/>
            </a:pPr>
            <a:endParaRPr>
              <a:solidFill>
                <a:schemeClr val="dk1"/>
              </a:solidFill>
            </a:endParaRPr>
          </a:p>
          <a:p>
            <a:pPr marL="457200" marR="0" lvl="0" indent="-406400" algn="l" rtl="0">
              <a:lnSpc>
                <a:spcPct val="100000"/>
              </a:lnSpc>
              <a:spcBef>
                <a:spcPts val="560"/>
              </a:spcBef>
              <a:spcAft>
                <a:spcPts val="0"/>
              </a:spcAft>
              <a:buClr>
                <a:schemeClr val="dk1"/>
              </a:buClr>
              <a:buSzPts val="2800"/>
              <a:buChar char="•"/>
            </a:pPr>
            <a:r>
              <a:rPr lang="en-US">
                <a:solidFill>
                  <a:schemeClr val="dk1"/>
                </a:solidFill>
              </a:rPr>
              <a:t>D</a:t>
            </a:r>
            <a:r>
              <a:rPr lang="en-US" sz="2800" b="0" i="0" u="none">
                <a:solidFill>
                  <a:schemeClr val="dk1"/>
                </a:solidFill>
                <a:latin typeface="Century Gothic"/>
                <a:ea typeface="Century Gothic"/>
                <a:cs typeface="Century Gothic"/>
                <a:sym typeface="Century Gothic"/>
              </a:rPr>
              <a:t>ecipher transaction types that display in reports and browses </a:t>
            </a:r>
            <a:endParaRPr>
              <a:solidFill>
                <a:schemeClr val="dk1"/>
              </a:solidFill>
            </a:endParaRPr>
          </a:p>
          <a:p>
            <a:pPr marL="342900" marR="0" lvl="0" indent="-165100" algn="l" rtl="0">
              <a:lnSpc>
                <a:spcPct val="100000"/>
              </a:lnSpc>
              <a:spcBef>
                <a:spcPts val="560"/>
              </a:spcBef>
              <a:spcAft>
                <a:spcPts val="0"/>
              </a:spcAft>
              <a:buClr>
                <a:srgbClr val="F79646"/>
              </a:buClr>
              <a:buSzPts val="2800"/>
              <a:buFont typeface="Arial"/>
              <a:buNone/>
            </a:pPr>
            <a:endParaRPr sz="2800" b="0" i="0" u="none">
              <a:solidFill>
                <a:schemeClr val="dk1"/>
              </a:solidFill>
              <a:latin typeface="Century Gothic"/>
              <a:ea typeface="Century Gothic"/>
              <a:cs typeface="Century Gothic"/>
              <a:sym typeface="Century Gothic"/>
            </a:endParaRPr>
          </a:p>
        </p:txBody>
      </p:sp>
      <p:sp>
        <p:nvSpPr>
          <p:cNvPr id="2015" name="Google Shape;2015;p169"/>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accent2"/>
              </a:buClr>
              <a:buSzPts val="2800"/>
              <a:buFont typeface="Arial"/>
              <a:buNone/>
            </a:pPr>
            <a:r>
              <a:rPr lang="en-US" sz="2800">
                <a:solidFill>
                  <a:srgbClr val="4F4F4F"/>
                </a:solidFill>
              </a:rPr>
              <a:t>Receipt/Return Transactions</a:t>
            </a:r>
            <a:endParaRPr/>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Shape 2020"/>
        <p:cNvGrpSpPr/>
        <p:nvPr/>
      </p:nvGrpSpPr>
      <p:grpSpPr>
        <a:xfrm>
          <a:off x="0" y="0"/>
          <a:ext cx="0" cy="0"/>
          <a:chOff x="0" y="0"/>
          <a:chExt cx="0" cy="0"/>
        </a:xfrm>
      </p:grpSpPr>
      <p:sp>
        <p:nvSpPr>
          <p:cNvPr id="2021" name="Google Shape;2021;p176"/>
          <p:cNvSpPr txBox="1">
            <a:spLocks noGrp="1"/>
          </p:cNvSpPr>
          <p:nvPr>
            <p:ph type="body" idx="1"/>
          </p:nvPr>
        </p:nvSpPr>
        <p:spPr>
          <a:xfrm>
            <a:off x="457200" y="914400"/>
            <a:ext cx="8229600" cy="5029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Expected Outcome</a:t>
            </a:r>
            <a:br>
              <a:rPr lang="en-US" sz="2800" b="1" i="0" u="none">
                <a:solidFill>
                  <a:srgbClr val="4F4F4F"/>
                </a:solidFill>
                <a:latin typeface="Century Gothic"/>
                <a:ea typeface="Century Gothic"/>
                <a:cs typeface="Century Gothic"/>
                <a:sym typeface="Century Gothic"/>
              </a:rPr>
            </a:br>
            <a:r>
              <a:rPr lang="en-US" sz="2400" b="1" i="0" u="none">
                <a:solidFill>
                  <a:srgbClr val="4F4F4F"/>
                </a:solidFill>
                <a:latin typeface="Century Gothic"/>
                <a:ea typeface="Century Gothic"/>
                <a:cs typeface="Century Gothic"/>
                <a:sym typeface="Century Gothic"/>
              </a:rPr>
              <a:t>You should have learned:</a:t>
            </a:r>
            <a:endParaRPr/>
          </a:p>
          <a:p>
            <a:pPr marL="0" marR="0" lvl="0" indent="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How the system generates posted transactions for PO receipts and returns</a:t>
            </a:r>
            <a:endParaRPr/>
          </a:p>
          <a:p>
            <a:pPr marL="0" marR="0" lvl="0" indent="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Which costing methods are covered in the various costing tables</a:t>
            </a:r>
            <a:endParaRPr/>
          </a:p>
          <a:p>
            <a:pPr marL="0" marR="0" lvl="0" indent="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Where to find the costing tables</a:t>
            </a:r>
            <a:endParaRPr sz="2400" b="0" i="0" u="none">
              <a:solidFill>
                <a:srgbClr val="4F4F4F"/>
              </a:solidFill>
              <a:latin typeface="Century Gothic"/>
              <a:ea typeface="Century Gothic"/>
              <a:cs typeface="Century Gothic"/>
              <a:sym typeface="Century Gothic"/>
            </a:endParaRPr>
          </a:p>
          <a:p>
            <a:pPr marL="342900" marR="0" lvl="0" indent="-190500" algn="l" rtl="0">
              <a:lnSpc>
                <a:spcPct val="100000"/>
              </a:lnSpc>
              <a:spcBef>
                <a:spcPts val="480"/>
              </a:spcBef>
              <a:spcAft>
                <a:spcPts val="0"/>
              </a:spcAft>
              <a:buClr>
                <a:srgbClr val="F79646"/>
              </a:buClr>
              <a:buSzPts val="2400"/>
              <a:buFont typeface="Arial"/>
              <a:buNone/>
            </a:pPr>
            <a:endParaRPr sz="2400" b="0" i="0" u="none">
              <a:solidFill>
                <a:srgbClr val="4F4F4F"/>
              </a:solidFill>
              <a:latin typeface="Century Gothic"/>
              <a:ea typeface="Century Gothic"/>
              <a:cs typeface="Century Gothic"/>
              <a:sym typeface="Century Gothic"/>
            </a:endParaRPr>
          </a:p>
        </p:txBody>
      </p:sp>
      <p:sp>
        <p:nvSpPr>
          <p:cNvPr id="2022" name="Google Shape;2022;p176"/>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Inbound Transactions</a:t>
            </a:r>
            <a:endParaRP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Shape 2027"/>
        <p:cNvGrpSpPr/>
        <p:nvPr/>
      </p:nvGrpSpPr>
      <p:grpSpPr>
        <a:xfrm>
          <a:off x="0" y="0"/>
          <a:ext cx="0" cy="0"/>
          <a:chOff x="0" y="0"/>
          <a:chExt cx="0" cy="0"/>
        </a:xfrm>
      </p:grpSpPr>
      <p:sp>
        <p:nvSpPr>
          <p:cNvPr id="2028" name="Google Shape;2028;p177"/>
          <p:cNvSpPr txBox="1">
            <a:spLocks noGrp="1"/>
          </p:cNvSpPr>
          <p:nvPr>
            <p:ph type="body" idx="1"/>
          </p:nvPr>
        </p:nvSpPr>
        <p:spPr>
          <a:xfrm>
            <a:off x="383725" y="426800"/>
            <a:ext cx="8229600" cy="54246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b="1">
                <a:solidFill>
                  <a:srgbClr val="4F4F4F"/>
                </a:solidFill>
              </a:rPr>
              <a:t>QAD Adaptive ERP Purchasing and QAD Supplier Management</a:t>
            </a:r>
            <a:endParaRPr b="1">
              <a:solidFill>
                <a:srgbClr val="4F4F4F"/>
              </a:solidFill>
            </a:endParaRPr>
          </a:p>
          <a:p>
            <a:pPr marL="342900" marR="0" lvl="0" indent="-342900" algn="l" rtl="0">
              <a:lnSpc>
                <a:spcPct val="100000"/>
              </a:lnSpc>
              <a:spcBef>
                <a:spcPts val="0"/>
              </a:spcBef>
              <a:spcAft>
                <a:spcPts val="0"/>
              </a:spcAft>
              <a:buClr>
                <a:srgbClr val="F79646"/>
              </a:buClr>
              <a:buSzPts val="2800"/>
              <a:buFont typeface="Arial"/>
              <a:buNone/>
            </a:pPr>
            <a:endParaRPr b="1">
              <a:solidFill>
                <a:srgbClr val="4F4F4F"/>
              </a:solidFill>
            </a:endParaRPr>
          </a:p>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Overview</a:t>
            </a:r>
            <a:endParaRPr/>
          </a:p>
          <a:p>
            <a:pPr marL="0" marR="0" lvl="0" indent="0" algn="l" rtl="0">
              <a:lnSpc>
                <a:spcPct val="100000"/>
              </a:lnSpc>
              <a:spcBef>
                <a:spcPts val="480"/>
              </a:spcBef>
              <a:spcAft>
                <a:spcPts val="0"/>
              </a:spcAft>
              <a:buSzPts val="2800"/>
              <a:buNone/>
            </a:pPr>
            <a:r>
              <a:rPr lang="en-US" sz="2400" b="0" i="0" u="none">
                <a:solidFill>
                  <a:srgbClr val="4F4F4F"/>
                </a:solidFill>
                <a:latin typeface="Century Gothic"/>
                <a:ea typeface="Century Gothic"/>
                <a:cs typeface="Century Gothic"/>
                <a:sym typeface="Century Gothic"/>
              </a:rPr>
              <a:t>The goal of this section is to introduce you</a:t>
            </a:r>
            <a:r>
              <a:rPr lang="en-US" sz="2400">
                <a:solidFill>
                  <a:srgbClr val="4F4F4F"/>
                </a:solidFill>
              </a:rPr>
              <a:t> the extended functionality that can be achieved when combining the QAD Adaptive ERP Purchasing module with the products included in the QAD Supplier Management product suite. </a:t>
            </a:r>
            <a:endParaRPr sz="2400">
              <a:solidFill>
                <a:srgbClr val="4F4F4F"/>
              </a:solidFill>
            </a:endParaRPr>
          </a:p>
          <a:p>
            <a:pPr marL="0" marR="0" lvl="0" indent="0" algn="l" rtl="0">
              <a:lnSpc>
                <a:spcPct val="100000"/>
              </a:lnSpc>
              <a:spcBef>
                <a:spcPts val="480"/>
              </a:spcBef>
              <a:spcAft>
                <a:spcPts val="0"/>
              </a:spcAft>
              <a:buSzPts val="2800"/>
              <a:buNone/>
            </a:pPr>
            <a:endParaRPr sz="2400">
              <a:solidFill>
                <a:srgbClr val="4F4F4F"/>
              </a:solidFill>
            </a:endParaRPr>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Shape 2033"/>
        <p:cNvGrpSpPr/>
        <p:nvPr/>
      </p:nvGrpSpPr>
      <p:grpSpPr>
        <a:xfrm>
          <a:off x="0" y="0"/>
          <a:ext cx="0" cy="0"/>
          <a:chOff x="0" y="0"/>
          <a:chExt cx="0" cy="0"/>
        </a:xfrm>
      </p:grpSpPr>
      <p:sp>
        <p:nvSpPr>
          <p:cNvPr id="2034" name="Google Shape;2034;p178"/>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a:solidFill>
                  <a:srgbClr val="4F4F4F"/>
                </a:solidFill>
              </a:rPr>
              <a:t>Supplier Management</a:t>
            </a:r>
            <a:endParaRPr/>
          </a:p>
        </p:txBody>
      </p:sp>
      <p:sp>
        <p:nvSpPr>
          <p:cNvPr id="2035" name="Google Shape;2035;p178"/>
          <p:cNvSpPr/>
          <p:nvPr/>
        </p:nvSpPr>
        <p:spPr>
          <a:xfrm>
            <a:off x="1092613" y="1792800"/>
            <a:ext cx="1680900" cy="1636200"/>
          </a:xfrm>
          <a:prstGeom prst="roundRect">
            <a:avLst>
              <a:gd name="adj" fmla="val 16667"/>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b="1">
                <a:solidFill>
                  <a:schemeClr val="lt2"/>
                </a:solidFill>
              </a:rPr>
              <a:t>QAD Supplier Relationship Management (SRM)</a:t>
            </a:r>
            <a:endParaRPr b="1">
              <a:solidFill>
                <a:schemeClr val="lt2"/>
              </a:solidFill>
            </a:endParaRPr>
          </a:p>
        </p:txBody>
      </p:sp>
      <p:sp>
        <p:nvSpPr>
          <p:cNvPr id="2036" name="Google Shape;2036;p178"/>
          <p:cNvSpPr/>
          <p:nvPr/>
        </p:nvSpPr>
        <p:spPr>
          <a:xfrm>
            <a:off x="3654313" y="1792800"/>
            <a:ext cx="1680900" cy="1636200"/>
          </a:xfrm>
          <a:prstGeom prst="roundRect">
            <a:avLst>
              <a:gd name="adj" fmla="val 16667"/>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b="1">
                <a:solidFill>
                  <a:schemeClr val="lt1"/>
                </a:solidFill>
              </a:rPr>
              <a:t>QAD Demand and Delivery</a:t>
            </a:r>
            <a:endParaRPr b="1">
              <a:solidFill>
                <a:schemeClr val="lt1"/>
              </a:solidFill>
            </a:endParaRPr>
          </a:p>
        </p:txBody>
      </p:sp>
      <p:sp>
        <p:nvSpPr>
          <p:cNvPr id="2037" name="Google Shape;2037;p178"/>
          <p:cNvSpPr/>
          <p:nvPr/>
        </p:nvSpPr>
        <p:spPr>
          <a:xfrm>
            <a:off x="6059088" y="1703150"/>
            <a:ext cx="1680900" cy="1636200"/>
          </a:xfrm>
          <a:prstGeom prst="roundRect">
            <a:avLst>
              <a:gd name="adj" fmla="val 16667"/>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b="1">
                <a:solidFill>
                  <a:schemeClr val="lt1"/>
                </a:solidFill>
              </a:rPr>
              <a:t>QAD EQMS</a:t>
            </a:r>
            <a:endParaRPr b="1">
              <a:solidFill>
                <a:schemeClr val="lt1"/>
              </a:solidFill>
            </a:endParaRPr>
          </a:p>
        </p:txBody>
      </p:sp>
      <p:sp>
        <p:nvSpPr>
          <p:cNvPr id="2038" name="Google Shape;2038;p178"/>
          <p:cNvSpPr txBox="1"/>
          <p:nvPr/>
        </p:nvSpPr>
        <p:spPr>
          <a:xfrm>
            <a:off x="746452" y="998050"/>
            <a:ext cx="7305000" cy="523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2200" b="1">
                <a:latin typeface="Century Gothic"/>
                <a:ea typeface="Century Gothic"/>
                <a:cs typeface="Century Gothic"/>
                <a:sym typeface="Century Gothic"/>
              </a:rPr>
              <a:t>Supplier Management Product Suite</a:t>
            </a:r>
            <a:endParaRPr sz="2200" b="1">
              <a:latin typeface="Century Gothic"/>
              <a:ea typeface="Century Gothic"/>
              <a:cs typeface="Century Gothic"/>
              <a:sym typeface="Century Gothic"/>
            </a:endParaRPr>
          </a:p>
        </p:txBody>
      </p:sp>
      <p:sp>
        <p:nvSpPr>
          <p:cNvPr id="2039" name="Google Shape;2039;p178"/>
          <p:cNvSpPr/>
          <p:nvPr/>
        </p:nvSpPr>
        <p:spPr>
          <a:xfrm>
            <a:off x="589575" y="3765900"/>
            <a:ext cx="8097300" cy="1165500"/>
          </a:xfrm>
          <a:prstGeom prst="roundRect">
            <a:avLst>
              <a:gd name="adj" fmla="val 16667"/>
            </a:avLst>
          </a:prstGeom>
          <a:solidFill>
            <a:srgbClr val="002060"/>
          </a:solidFill>
          <a:ln w="9525" cap="flat" cmpd="sng">
            <a:solidFill>
              <a:srgbClr val="00206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1000"/>
              </a:spcBef>
              <a:spcAft>
                <a:spcPts val="0"/>
              </a:spcAft>
              <a:buNone/>
            </a:pPr>
            <a:r>
              <a:rPr lang="en-US" sz="2000" b="1">
                <a:solidFill>
                  <a:schemeClr val="lt1"/>
                </a:solidFill>
                <a:highlight>
                  <a:srgbClr val="002060"/>
                </a:highlight>
              </a:rPr>
              <a:t>Building solid relationships with Suppliers </a:t>
            </a:r>
            <a:endParaRPr sz="2000" b="1">
              <a:solidFill>
                <a:schemeClr val="lt1"/>
              </a:solidFill>
              <a:highlight>
                <a:srgbClr val="002060"/>
              </a:highlight>
            </a:endParaRPr>
          </a:p>
          <a:p>
            <a:pPr marL="0" lvl="0" indent="0" algn="ctr" rtl="0">
              <a:lnSpc>
                <a:spcPct val="115000"/>
              </a:lnSpc>
              <a:spcBef>
                <a:spcPts val="1000"/>
              </a:spcBef>
              <a:spcAft>
                <a:spcPts val="0"/>
              </a:spcAft>
              <a:buNone/>
            </a:pPr>
            <a:r>
              <a:rPr lang="en-US" sz="2000" b="1">
                <a:solidFill>
                  <a:schemeClr val="lt1"/>
                </a:solidFill>
                <a:highlight>
                  <a:srgbClr val="002060"/>
                </a:highlight>
              </a:rPr>
              <a:t>from STRATEGY to OPERATIONS</a:t>
            </a:r>
            <a:endParaRPr sz="2000" b="1">
              <a:solidFill>
                <a:schemeClr val="lt1"/>
              </a:solidFill>
              <a:highlight>
                <a:srgbClr val="002060"/>
              </a:highlight>
            </a:endParaRPr>
          </a:p>
          <a:p>
            <a:pPr marL="0" lvl="0" indent="0" algn="l" rtl="0">
              <a:spcBef>
                <a:spcPts val="1000"/>
              </a:spcBef>
              <a:spcAft>
                <a:spcPts val="0"/>
              </a:spcAft>
              <a:buNone/>
            </a:pPr>
            <a:endParaRPr b="1">
              <a:solidFill>
                <a:schemeClr val="lt1"/>
              </a:solidFill>
            </a:endParaRPr>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Shape 2044"/>
        <p:cNvGrpSpPr/>
        <p:nvPr/>
      </p:nvGrpSpPr>
      <p:grpSpPr>
        <a:xfrm>
          <a:off x="0" y="0"/>
          <a:ext cx="0" cy="0"/>
          <a:chOff x="0" y="0"/>
          <a:chExt cx="0" cy="0"/>
        </a:xfrm>
      </p:grpSpPr>
      <p:sp>
        <p:nvSpPr>
          <p:cNvPr id="2045" name="Google Shape;2045;g15c1f617e1a_0_8"/>
          <p:cNvSpPr/>
          <p:nvPr/>
        </p:nvSpPr>
        <p:spPr>
          <a:xfrm>
            <a:off x="177525" y="677675"/>
            <a:ext cx="5794500" cy="5821800"/>
          </a:xfrm>
          <a:prstGeom prst="rect">
            <a:avLst/>
          </a:prstGeom>
          <a:solidFill>
            <a:srgbClr val="00206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6" name="Google Shape;2046;g15c1f617e1a_0_8"/>
          <p:cNvSpPr txBox="1">
            <a:spLocks noGrp="1"/>
          </p:cNvSpPr>
          <p:nvPr>
            <p:ph type="title"/>
          </p:nvPr>
        </p:nvSpPr>
        <p:spPr>
          <a:xfrm>
            <a:off x="0" y="95530"/>
            <a:ext cx="8229600" cy="7086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a:t>QAD Supplier Management</a:t>
            </a:r>
            <a:endParaRPr/>
          </a:p>
        </p:txBody>
      </p:sp>
      <p:sp>
        <p:nvSpPr>
          <p:cNvPr id="2047" name="Google Shape;2047;g15c1f617e1a_0_8"/>
          <p:cNvSpPr txBox="1"/>
          <p:nvPr/>
        </p:nvSpPr>
        <p:spPr>
          <a:xfrm>
            <a:off x="218425" y="654900"/>
            <a:ext cx="286200" cy="5495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500">
                <a:solidFill>
                  <a:schemeClr val="lt1"/>
                </a:solidFill>
                <a:latin typeface="Century Gothic"/>
                <a:ea typeface="Century Gothic"/>
                <a:cs typeface="Century Gothic"/>
                <a:sym typeface="Century Gothic"/>
              </a:rPr>
              <a:t>QAD </a:t>
            </a:r>
            <a:endParaRPr sz="1500">
              <a:solidFill>
                <a:schemeClr val="lt1"/>
              </a:solidFill>
              <a:latin typeface="Century Gothic"/>
              <a:ea typeface="Century Gothic"/>
              <a:cs typeface="Century Gothic"/>
              <a:sym typeface="Century Gothic"/>
            </a:endParaRPr>
          </a:p>
          <a:p>
            <a:pPr marL="0" lvl="0" indent="0" algn="ctr" rtl="0">
              <a:spcBef>
                <a:spcPts val="0"/>
              </a:spcBef>
              <a:spcAft>
                <a:spcPts val="0"/>
              </a:spcAft>
              <a:buNone/>
            </a:pPr>
            <a:endParaRPr sz="1500">
              <a:solidFill>
                <a:schemeClr val="lt1"/>
              </a:solidFill>
              <a:latin typeface="Century Gothic"/>
              <a:ea typeface="Century Gothic"/>
              <a:cs typeface="Century Gothic"/>
              <a:sym typeface="Century Gothic"/>
            </a:endParaRPr>
          </a:p>
          <a:p>
            <a:pPr marL="0" lvl="0" indent="0" algn="l" rtl="0">
              <a:spcBef>
                <a:spcPts val="0"/>
              </a:spcBef>
              <a:spcAft>
                <a:spcPts val="0"/>
              </a:spcAft>
              <a:buNone/>
            </a:pPr>
            <a:r>
              <a:rPr lang="en-US" sz="1500">
                <a:solidFill>
                  <a:schemeClr val="lt1"/>
                </a:solidFill>
                <a:latin typeface="Century Gothic"/>
                <a:ea typeface="Century Gothic"/>
                <a:cs typeface="Century Gothic"/>
                <a:sym typeface="Century Gothic"/>
              </a:rPr>
              <a:t>Suppl</a:t>
            </a:r>
            <a:endParaRPr sz="1500">
              <a:solidFill>
                <a:schemeClr val="lt1"/>
              </a:solidFill>
              <a:latin typeface="Century Gothic"/>
              <a:ea typeface="Century Gothic"/>
              <a:cs typeface="Century Gothic"/>
              <a:sym typeface="Century Gothic"/>
            </a:endParaRPr>
          </a:p>
          <a:p>
            <a:pPr marL="0" lvl="0" indent="0" algn="l" rtl="0">
              <a:spcBef>
                <a:spcPts val="0"/>
              </a:spcBef>
              <a:spcAft>
                <a:spcPts val="0"/>
              </a:spcAft>
              <a:buNone/>
            </a:pPr>
            <a:r>
              <a:rPr lang="en-US" sz="1500">
                <a:solidFill>
                  <a:schemeClr val="lt1"/>
                </a:solidFill>
                <a:latin typeface="Century Gothic"/>
                <a:ea typeface="Century Gothic"/>
                <a:cs typeface="Century Gothic"/>
                <a:sym typeface="Century Gothic"/>
              </a:rPr>
              <a:t>ier </a:t>
            </a:r>
            <a:endParaRPr sz="1500">
              <a:solidFill>
                <a:schemeClr val="lt1"/>
              </a:solidFill>
              <a:latin typeface="Century Gothic"/>
              <a:ea typeface="Century Gothic"/>
              <a:cs typeface="Century Gothic"/>
              <a:sym typeface="Century Gothic"/>
            </a:endParaRPr>
          </a:p>
          <a:p>
            <a:pPr marL="0" lvl="0" indent="0" algn="l" rtl="0">
              <a:spcBef>
                <a:spcPts val="0"/>
              </a:spcBef>
              <a:spcAft>
                <a:spcPts val="0"/>
              </a:spcAft>
              <a:buNone/>
            </a:pPr>
            <a:endParaRPr sz="1500">
              <a:solidFill>
                <a:schemeClr val="lt1"/>
              </a:solidFill>
              <a:latin typeface="Century Gothic"/>
              <a:ea typeface="Century Gothic"/>
              <a:cs typeface="Century Gothic"/>
              <a:sym typeface="Century Gothic"/>
            </a:endParaRPr>
          </a:p>
          <a:p>
            <a:pPr marL="0" lvl="0" indent="0" algn="l" rtl="0">
              <a:spcBef>
                <a:spcPts val="0"/>
              </a:spcBef>
              <a:spcAft>
                <a:spcPts val="0"/>
              </a:spcAft>
              <a:buNone/>
            </a:pPr>
            <a:r>
              <a:rPr lang="en-US" sz="1500">
                <a:solidFill>
                  <a:schemeClr val="lt1"/>
                </a:solidFill>
                <a:latin typeface="Century Gothic"/>
                <a:ea typeface="Century Gothic"/>
                <a:cs typeface="Century Gothic"/>
                <a:sym typeface="Century Gothic"/>
              </a:rPr>
              <a:t>Management</a:t>
            </a:r>
            <a:endParaRPr sz="1500">
              <a:solidFill>
                <a:schemeClr val="lt1"/>
              </a:solidFill>
              <a:latin typeface="Century Gothic"/>
              <a:ea typeface="Century Gothic"/>
              <a:cs typeface="Century Gothic"/>
              <a:sym typeface="Century Gothic"/>
            </a:endParaRPr>
          </a:p>
        </p:txBody>
      </p:sp>
      <p:sp>
        <p:nvSpPr>
          <p:cNvPr id="2048" name="Google Shape;2048;g15c1f617e1a_0_8"/>
          <p:cNvSpPr/>
          <p:nvPr/>
        </p:nvSpPr>
        <p:spPr>
          <a:xfrm>
            <a:off x="6547675" y="2612525"/>
            <a:ext cx="2543700" cy="3608400"/>
          </a:xfrm>
          <a:prstGeom prst="roundRect">
            <a:avLst>
              <a:gd name="adj" fmla="val 16667"/>
            </a:avLst>
          </a:prstGeom>
          <a:solidFill>
            <a:srgbClr val="DDE7F3"/>
          </a:solidFill>
          <a:ln w="9525" cap="flat" cmpd="sng">
            <a:solidFill>
              <a:srgbClr val="DDE7F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900" b="1">
                <a:solidFill>
                  <a:schemeClr val="lt1"/>
                </a:solidFill>
              </a:rPr>
              <a:t>QAD Adaptive ERP</a:t>
            </a:r>
            <a:endParaRPr sz="1900" b="1">
              <a:solidFill>
                <a:schemeClr val="lt1"/>
              </a:solidFill>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ctr" rtl="0">
              <a:spcBef>
                <a:spcPts val="0"/>
              </a:spcBef>
              <a:spcAft>
                <a:spcPts val="0"/>
              </a:spcAft>
              <a:buNone/>
            </a:pPr>
            <a:endParaRPr/>
          </a:p>
        </p:txBody>
      </p:sp>
      <p:sp>
        <p:nvSpPr>
          <p:cNvPr id="2049" name="Google Shape;2049;g15c1f617e1a_0_8"/>
          <p:cNvSpPr/>
          <p:nvPr/>
        </p:nvSpPr>
        <p:spPr>
          <a:xfrm>
            <a:off x="647575" y="804125"/>
            <a:ext cx="5099100" cy="15555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a:p>
            <a:pPr marL="0" lvl="0" indent="0" algn="ctr" rtl="0">
              <a:spcBef>
                <a:spcPts val="0"/>
              </a:spcBef>
              <a:spcAft>
                <a:spcPts val="0"/>
              </a:spcAft>
              <a:buNone/>
            </a:pPr>
            <a:endParaRPr/>
          </a:p>
          <a:p>
            <a:pPr marL="0" lvl="0" indent="0" algn="ctr" rtl="0">
              <a:spcBef>
                <a:spcPts val="0"/>
              </a:spcBef>
              <a:spcAft>
                <a:spcPts val="0"/>
              </a:spcAft>
              <a:buNone/>
            </a:pPr>
            <a:endParaRPr/>
          </a:p>
          <a:p>
            <a:pPr marL="0" lvl="0" indent="0" algn="ctr" rtl="0">
              <a:spcBef>
                <a:spcPts val="0"/>
              </a:spcBef>
              <a:spcAft>
                <a:spcPts val="0"/>
              </a:spcAft>
              <a:buNone/>
            </a:pPr>
            <a:endParaRPr/>
          </a:p>
          <a:p>
            <a:pPr marL="0" lvl="0" indent="0" algn="ctr" rtl="0">
              <a:spcBef>
                <a:spcPts val="0"/>
              </a:spcBef>
              <a:spcAft>
                <a:spcPts val="0"/>
              </a:spcAft>
              <a:buNone/>
            </a:pPr>
            <a:endParaRPr/>
          </a:p>
          <a:p>
            <a:pPr marL="0" lvl="0" indent="0" algn="ctr" rtl="0">
              <a:spcBef>
                <a:spcPts val="0"/>
              </a:spcBef>
              <a:spcAft>
                <a:spcPts val="0"/>
              </a:spcAft>
              <a:buNone/>
            </a:pPr>
            <a:endParaRPr/>
          </a:p>
          <a:p>
            <a:pPr marL="0" lvl="0" indent="0" algn="ctr" rtl="0">
              <a:spcBef>
                <a:spcPts val="0"/>
              </a:spcBef>
              <a:spcAft>
                <a:spcPts val="0"/>
              </a:spcAft>
              <a:buNone/>
            </a:pPr>
            <a:endParaRPr sz="1200" b="1"/>
          </a:p>
          <a:p>
            <a:pPr marL="0" lvl="0" indent="0" algn="ctr" rtl="0">
              <a:spcBef>
                <a:spcPts val="0"/>
              </a:spcBef>
              <a:spcAft>
                <a:spcPts val="0"/>
              </a:spcAft>
              <a:buNone/>
            </a:pPr>
            <a:r>
              <a:rPr lang="en-US" sz="1200" b="1"/>
              <a:t>Strategic Sourcing           Supplier Management </a:t>
            </a:r>
            <a:endParaRPr sz="1200" b="1"/>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ctr" rtl="0">
              <a:spcBef>
                <a:spcPts val="0"/>
              </a:spcBef>
              <a:spcAft>
                <a:spcPts val="0"/>
              </a:spcAft>
              <a:buNone/>
            </a:pPr>
            <a:endParaRPr/>
          </a:p>
        </p:txBody>
      </p:sp>
      <p:sp>
        <p:nvSpPr>
          <p:cNvPr id="2050" name="Google Shape;2050;g15c1f617e1a_0_8"/>
          <p:cNvSpPr txBox="1"/>
          <p:nvPr/>
        </p:nvSpPr>
        <p:spPr>
          <a:xfrm>
            <a:off x="1365475" y="1230063"/>
            <a:ext cx="3663300" cy="3387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US" sz="1000" b="1">
                <a:solidFill>
                  <a:schemeClr val="lt1"/>
                </a:solidFill>
              </a:rPr>
              <a:t>QAD Supplier Relationship Management (SRM)</a:t>
            </a:r>
            <a:endParaRPr sz="1000" b="1">
              <a:solidFill>
                <a:schemeClr val="lt1"/>
              </a:solidFill>
              <a:latin typeface="Century Gothic"/>
              <a:ea typeface="Century Gothic"/>
              <a:cs typeface="Century Gothic"/>
              <a:sym typeface="Century Gothic"/>
            </a:endParaRPr>
          </a:p>
        </p:txBody>
      </p:sp>
      <p:sp>
        <p:nvSpPr>
          <p:cNvPr id="2051" name="Google Shape;2051;g15c1f617e1a_0_8"/>
          <p:cNvSpPr/>
          <p:nvPr/>
        </p:nvSpPr>
        <p:spPr>
          <a:xfrm>
            <a:off x="6850250" y="3361250"/>
            <a:ext cx="1893900" cy="4002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t>Suppliers</a:t>
            </a:r>
            <a:endParaRPr/>
          </a:p>
        </p:txBody>
      </p:sp>
      <p:sp>
        <p:nvSpPr>
          <p:cNvPr id="2052" name="Google Shape;2052;g15c1f617e1a_0_8"/>
          <p:cNvSpPr/>
          <p:nvPr/>
        </p:nvSpPr>
        <p:spPr>
          <a:xfrm>
            <a:off x="6872575" y="3887325"/>
            <a:ext cx="1893900" cy="4002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t>Supplier price lists</a:t>
            </a:r>
            <a:endParaRPr/>
          </a:p>
        </p:txBody>
      </p:sp>
      <p:sp>
        <p:nvSpPr>
          <p:cNvPr id="2053" name="Google Shape;2053;g15c1f617e1a_0_8"/>
          <p:cNvSpPr/>
          <p:nvPr/>
        </p:nvSpPr>
        <p:spPr>
          <a:xfrm>
            <a:off x="6872575" y="5528125"/>
            <a:ext cx="1893900" cy="4002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t>Supplier invoices</a:t>
            </a:r>
            <a:endParaRPr/>
          </a:p>
        </p:txBody>
      </p:sp>
      <p:sp>
        <p:nvSpPr>
          <p:cNvPr id="2054" name="Google Shape;2054;g15c1f617e1a_0_8"/>
          <p:cNvSpPr/>
          <p:nvPr/>
        </p:nvSpPr>
        <p:spPr>
          <a:xfrm>
            <a:off x="6872575" y="4905425"/>
            <a:ext cx="1893900" cy="4002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t>ASN’s</a:t>
            </a:r>
            <a:endParaRPr/>
          </a:p>
        </p:txBody>
      </p:sp>
      <p:sp>
        <p:nvSpPr>
          <p:cNvPr id="2055" name="Google Shape;2055;g15c1f617e1a_0_8"/>
          <p:cNvSpPr/>
          <p:nvPr/>
        </p:nvSpPr>
        <p:spPr>
          <a:xfrm>
            <a:off x="989163" y="1653850"/>
            <a:ext cx="854700" cy="5700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100"/>
              <a:t>Sourcing</a:t>
            </a:r>
            <a:endParaRPr sz="1100"/>
          </a:p>
        </p:txBody>
      </p:sp>
      <p:sp>
        <p:nvSpPr>
          <p:cNvPr id="2056" name="Google Shape;2056;g15c1f617e1a_0_8"/>
          <p:cNvSpPr/>
          <p:nvPr/>
        </p:nvSpPr>
        <p:spPr>
          <a:xfrm>
            <a:off x="2026241" y="1653850"/>
            <a:ext cx="854700" cy="5700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100"/>
              <a:t>Auctions</a:t>
            </a:r>
            <a:endParaRPr sz="1100"/>
          </a:p>
        </p:txBody>
      </p:sp>
      <p:sp>
        <p:nvSpPr>
          <p:cNvPr id="2057" name="Google Shape;2057;g15c1f617e1a_0_8"/>
          <p:cNvSpPr/>
          <p:nvPr/>
        </p:nvSpPr>
        <p:spPr>
          <a:xfrm>
            <a:off x="3063325" y="1653850"/>
            <a:ext cx="1006500" cy="5700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100"/>
              <a:t>Supplier Management</a:t>
            </a:r>
            <a:endParaRPr sz="1100"/>
          </a:p>
        </p:txBody>
      </p:sp>
      <p:sp>
        <p:nvSpPr>
          <p:cNvPr id="2058" name="Google Shape;2058;g15c1f617e1a_0_8"/>
          <p:cNvSpPr/>
          <p:nvPr/>
        </p:nvSpPr>
        <p:spPr>
          <a:xfrm>
            <a:off x="4252200" y="1653850"/>
            <a:ext cx="1074600" cy="5700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100"/>
              <a:t>Supplier collaboration workflows</a:t>
            </a:r>
            <a:endParaRPr sz="1100"/>
          </a:p>
        </p:txBody>
      </p:sp>
      <p:sp>
        <p:nvSpPr>
          <p:cNvPr id="2059" name="Google Shape;2059;g15c1f617e1a_0_8"/>
          <p:cNvSpPr/>
          <p:nvPr/>
        </p:nvSpPr>
        <p:spPr>
          <a:xfrm>
            <a:off x="6872575" y="4396375"/>
            <a:ext cx="1893900" cy="4002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t>Purchase Orders</a:t>
            </a:r>
            <a:endParaRPr/>
          </a:p>
        </p:txBody>
      </p:sp>
      <p:sp>
        <p:nvSpPr>
          <p:cNvPr id="2060" name="Google Shape;2060;g15c1f617e1a_0_8"/>
          <p:cNvSpPr/>
          <p:nvPr/>
        </p:nvSpPr>
        <p:spPr>
          <a:xfrm>
            <a:off x="647575" y="2612525"/>
            <a:ext cx="5099100" cy="17910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a:p>
            <a:pPr marL="0" lvl="0" indent="0" algn="ctr" rtl="0">
              <a:spcBef>
                <a:spcPts val="0"/>
              </a:spcBef>
              <a:spcAft>
                <a:spcPts val="0"/>
              </a:spcAft>
              <a:buNone/>
            </a:pPr>
            <a:endParaRPr/>
          </a:p>
          <a:p>
            <a:pPr marL="0" lvl="0" indent="0" algn="ctr" rtl="0">
              <a:spcBef>
                <a:spcPts val="0"/>
              </a:spcBef>
              <a:spcAft>
                <a:spcPts val="0"/>
              </a:spcAft>
              <a:buNone/>
            </a:pPr>
            <a:endParaRPr/>
          </a:p>
          <a:p>
            <a:pPr marL="0" lvl="0" indent="0" algn="ctr" rtl="0">
              <a:spcBef>
                <a:spcPts val="0"/>
              </a:spcBef>
              <a:spcAft>
                <a:spcPts val="0"/>
              </a:spcAft>
              <a:buNone/>
            </a:pPr>
            <a:endParaRPr/>
          </a:p>
          <a:p>
            <a:pPr marL="0" lvl="0" indent="0" algn="ctr" rtl="0">
              <a:spcBef>
                <a:spcPts val="0"/>
              </a:spcBef>
              <a:spcAft>
                <a:spcPts val="0"/>
              </a:spcAft>
              <a:buNone/>
            </a:pPr>
            <a:endParaRPr/>
          </a:p>
          <a:p>
            <a:pPr marL="0" lvl="0" indent="0" algn="ctr" rtl="0">
              <a:spcBef>
                <a:spcPts val="0"/>
              </a:spcBef>
              <a:spcAft>
                <a:spcPts val="0"/>
              </a:spcAft>
              <a:buNone/>
            </a:pPr>
            <a:endParaRPr/>
          </a:p>
          <a:p>
            <a:pPr marL="0" lvl="0" indent="0" algn="ctr" rtl="0">
              <a:spcBef>
                <a:spcPts val="0"/>
              </a:spcBef>
              <a:spcAft>
                <a:spcPts val="0"/>
              </a:spcAft>
              <a:buNone/>
            </a:pPr>
            <a:r>
              <a:rPr lang="en-US" sz="1200" b="1"/>
              <a:t>Demand &amp; Forecast visibility        Delivery Management </a:t>
            </a:r>
            <a:endParaRPr sz="1200" b="1"/>
          </a:p>
          <a:p>
            <a:pPr marL="0" lvl="0" indent="0" algn="ctr" rtl="0">
              <a:spcBef>
                <a:spcPts val="0"/>
              </a:spcBef>
              <a:spcAft>
                <a:spcPts val="0"/>
              </a:spcAft>
              <a:buNone/>
            </a:pPr>
            <a:endParaRPr sz="1200" b="1"/>
          </a:p>
          <a:p>
            <a:pPr marL="0" lvl="0" indent="0" algn="ctr" rtl="0">
              <a:spcBef>
                <a:spcPts val="0"/>
              </a:spcBef>
              <a:spcAft>
                <a:spcPts val="0"/>
              </a:spcAft>
              <a:buNone/>
            </a:pPr>
            <a:r>
              <a:rPr lang="en-US" sz="1200" b="1"/>
              <a:t>Supplier Invoicing</a:t>
            </a:r>
            <a:endParaRPr sz="1200" b="1"/>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ctr" rtl="0">
              <a:spcBef>
                <a:spcPts val="0"/>
              </a:spcBef>
              <a:spcAft>
                <a:spcPts val="0"/>
              </a:spcAft>
              <a:buNone/>
            </a:pPr>
            <a:endParaRPr/>
          </a:p>
        </p:txBody>
      </p:sp>
      <p:sp>
        <p:nvSpPr>
          <p:cNvPr id="2061" name="Google Shape;2061;g15c1f617e1a_0_8"/>
          <p:cNvSpPr txBox="1"/>
          <p:nvPr/>
        </p:nvSpPr>
        <p:spPr>
          <a:xfrm>
            <a:off x="1365475" y="3199338"/>
            <a:ext cx="3663300" cy="3387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US" sz="1000" b="1">
                <a:solidFill>
                  <a:schemeClr val="lt1"/>
                </a:solidFill>
              </a:rPr>
              <a:t>QAD Demand and Delivery</a:t>
            </a:r>
            <a:endParaRPr sz="1000" b="1">
              <a:solidFill>
                <a:schemeClr val="lt1"/>
              </a:solidFill>
              <a:latin typeface="Century Gothic"/>
              <a:ea typeface="Century Gothic"/>
              <a:cs typeface="Century Gothic"/>
              <a:sym typeface="Century Gothic"/>
            </a:endParaRPr>
          </a:p>
        </p:txBody>
      </p:sp>
      <p:sp>
        <p:nvSpPr>
          <p:cNvPr id="2062" name="Google Shape;2062;g15c1f617e1a_0_8"/>
          <p:cNvSpPr/>
          <p:nvPr/>
        </p:nvSpPr>
        <p:spPr>
          <a:xfrm>
            <a:off x="1069075" y="3586150"/>
            <a:ext cx="1074600" cy="708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100"/>
              <a:t>Orders</a:t>
            </a:r>
            <a:endParaRPr sz="1100"/>
          </a:p>
          <a:p>
            <a:pPr marL="0" lvl="0" indent="0" algn="ctr" rtl="0">
              <a:spcBef>
                <a:spcPts val="0"/>
              </a:spcBef>
              <a:spcAft>
                <a:spcPts val="0"/>
              </a:spcAft>
              <a:buNone/>
            </a:pPr>
            <a:r>
              <a:rPr lang="en-US" sz="1100"/>
              <a:t>Inventory</a:t>
            </a:r>
            <a:endParaRPr sz="1100"/>
          </a:p>
          <a:p>
            <a:pPr marL="0" lvl="0" indent="0" algn="ctr" rtl="0">
              <a:spcBef>
                <a:spcPts val="0"/>
              </a:spcBef>
              <a:spcAft>
                <a:spcPts val="0"/>
              </a:spcAft>
              <a:buNone/>
            </a:pPr>
            <a:r>
              <a:rPr lang="en-US" sz="1100"/>
              <a:t>Kanban</a:t>
            </a:r>
            <a:endParaRPr sz="1100"/>
          </a:p>
          <a:p>
            <a:pPr marL="0" lvl="0" indent="0" algn="ctr" rtl="0">
              <a:spcBef>
                <a:spcPts val="0"/>
              </a:spcBef>
              <a:spcAft>
                <a:spcPts val="0"/>
              </a:spcAft>
              <a:buNone/>
            </a:pPr>
            <a:r>
              <a:rPr lang="en-US" sz="1100"/>
              <a:t>Schedules</a:t>
            </a:r>
            <a:endParaRPr sz="1100"/>
          </a:p>
        </p:txBody>
      </p:sp>
      <p:sp>
        <p:nvSpPr>
          <p:cNvPr id="2063" name="Google Shape;2063;g15c1f617e1a_0_8"/>
          <p:cNvSpPr/>
          <p:nvPr/>
        </p:nvSpPr>
        <p:spPr>
          <a:xfrm>
            <a:off x="2721250" y="3586150"/>
            <a:ext cx="1074600" cy="708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100"/>
              <a:t>ASN’s</a:t>
            </a:r>
            <a:endParaRPr sz="1100"/>
          </a:p>
          <a:p>
            <a:pPr marL="0" lvl="0" indent="0" algn="ctr" rtl="0">
              <a:spcBef>
                <a:spcPts val="0"/>
              </a:spcBef>
              <a:spcAft>
                <a:spcPts val="0"/>
              </a:spcAft>
              <a:buNone/>
            </a:pPr>
            <a:r>
              <a:rPr lang="en-US" sz="1100"/>
              <a:t>Receipts</a:t>
            </a:r>
            <a:endParaRPr sz="1100"/>
          </a:p>
        </p:txBody>
      </p:sp>
      <p:sp>
        <p:nvSpPr>
          <p:cNvPr id="2064" name="Google Shape;2064;g15c1f617e1a_0_8"/>
          <p:cNvSpPr/>
          <p:nvPr/>
        </p:nvSpPr>
        <p:spPr>
          <a:xfrm>
            <a:off x="4252200" y="3586150"/>
            <a:ext cx="1074600" cy="708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100"/>
              <a:t>Invoices &amp; Payment status</a:t>
            </a:r>
            <a:endParaRPr sz="1100"/>
          </a:p>
        </p:txBody>
      </p:sp>
      <p:sp>
        <p:nvSpPr>
          <p:cNvPr id="2065" name="Google Shape;2065;g15c1f617e1a_0_8"/>
          <p:cNvSpPr/>
          <p:nvPr/>
        </p:nvSpPr>
        <p:spPr>
          <a:xfrm>
            <a:off x="647575" y="4593725"/>
            <a:ext cx="5099100" cy="17910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a:p>
            <a:pPr marL="0" lvl="0" indent="0" algn="ctr" rtl="0">
              <a:spcBef>
                <a:spcPts val="0"/>
              </a:spcBef>
              <a:spcAft>
                <a:spcPts val="0"/>
              </a:spcAft>
              <a:buNone/>
            </a:pPr>
            <a:endParaRPr/>
          </a:p>
          <a:p>
            <a:pPr marL="0" lvl="0" indent="0" algn="ctr" rtl="0">
              <a:spcBef>
                <a:spcPts val="0"/>
              </a:spcBef>
              <a:spcAft>
                <a:spcPts val="0"/>
              </a:spcAft>
              <a:buNone/>
            </a:pPr>
            <a:endParaRPr/>
          </a:p>
          <a:p>
            <a:pPr marL="0" lvl="0" indent="0" algn="ctr" rtl="0">
              <a:spcBef>
                <a:spcPts val="0"/>
              </a:spcBef>
              <a:spcAft>
                <a:spcPts val="0"/>
              </a:spcAft>
              <a:buNone/>
            </a:pPr>
            <a:endParaRPr/>
          </a:p>
          <a:p>
            <a:pPr marL="0" lvl="0" indent="0" algn="ctr" rtl="0">
              <a:spcBef>
                <a:spcPts val="0"/>
              </a:spcBef>
              <a:spcAft>
                <a:spcPts val="0"/>
              </a:spcAft>
              <a:buNone/>
            </a:pPr>
            <a:endParaRPr/>
          </a:p>
          <a:p>
            <a:pPr marL="0" lvl="0" indent="0" algn="ctr" rtl="0">
              <a:spcBef>
                <a:spcPts val="0"/>
              </a:spcBef>
              <a:spcAft>
                <a:spcPts val="0"/>
              </a:spcAft>
              <a:buNone/>
            </a:pPr>
            <a:endParaRPr/>
          </a:p>
          <a:p>
            <a:pPr marL="0" lvl="0" indent="0" algn="ctr" rtl="0">
              <a:spcBef>
                <a:spcPts val="0"/>
              </a:spcBef>
              <a:spcAft>
                <a:spcPts val="0"/>
              </a:spcAft>
              <a:buNone/>
            </a:pPr>
            <a:r>
              <a:rPr lang="en-US" sz="1200" b="1"/>
              <a:t>Supplier Quality Management</a:t>
            </a:r>
            <a:endParaRPr sz="1200" b="1"/>
          </a:p>
          <a:p>
            <a:pPr marL="0" lvl="0" indent="0" algn="ctr" rtl="0">
              <a:spcBef>
                <a:spcPts val="0"/>
              </a:spcBef>
              <a:spcAft>
                <a:spcPts val="0"/>
              </a:spcAft>
              <a:buNone/>
            </a:pPr>
            <a:endParaRPr sz="1200" b="1"/>
          </a:p>
          <a:p>
            <a:pPr marL="0" lvl="0" indent="0" algn="ctr" rtl="0">
              <a:spcBef>
                <a:spcPts val="0"/>
              </a:spcBef>
              <a:spcAft>
                <a:spcPts val="0"/>
              </a:spcAft>
              <a:buNone/>
            </a:pPr>
            <a:r>
              <a:rPr lang="en-US" sz="1200" b="1"/>
              <a:t>Supplier Quality Planning</a:t>
            </a:r>
            <a:endParaRPr sz="1200" b="1"/>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ctr" rtl="0">
              <a:spcBef>
                <a:spcPts val="0"/>
              </a:spcBef>
              <a:spcAft>
                <a:spcPts val="0"/>
              </a:spcAft>
              <a:buNone/>
            </a:pPr>
            <a:endParaRPr/>
          </a:p>
        </p:txBody>
      </p:sp>
      <p:sp>
        <p:nvSpPr>
          <p:cNvPr id="2066" name="Google Shape;2066;g15c1f617e1a_0_8"/>
          <p:cNvSpPr txBox="1"/>
          <p:nvPr/>
        </p:nvSpPr>
        <p:spPr>
          <a:xfrm>
            <a:off x="1365475" y="5180538"/>
            <a:ext cx="3663300" cy="3387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US" sz="1000" b="1">
                <a:solidFill>
                  <a:schemeClr val="lt1"/>
                </a:solidFill>
              </a:rPr>
              <a:t>EQMS</a:t>
            </a:r>
            <a:endParaRPr sz="1000" b="1">
              <a:solidFill>
                <a:schemeClr val="lt1"/>
              </a:solidFill>
              <a:latin typeface="Century Gothic"/>
              <a:ea typeface="Century Gothic"/>
              <a:cs typeface="Century Gothic"/>
              <a:sym typeface="Century Gothic"/>
            </a:endParaRPr>
          </a:p>
        </p:txBody>
      </p:sp>
      <p:sp>
        <p:nvSpPr>
          <p:cNvPr id="2067" name="Google Shape;2067;g15c1f617e1a_0_8"/>
          <p:cNvSpPr/>
          <p:nvPr/>
        </p:nvSpPr>
        <p:spPr>
          <a:xfrm>
            <a:off x="879225" y="5597475"/>
            <a:ext cx="1074600" cy="708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100"/>
              <a:t>Interactive SCAR’s</a:t>
            </a:r>
            <a:endParaRPr sz="1100"/>
          </a:p>
        </p:txBody>
      </p:sp>
      <p:sp>
        <p:nvSpPr>
          <p:cNvPr id="2068" name="Google Shape;2068;g15c1f617e1a_0_8"/>
          <p:cNvSpPr/>
          <p:nvPr/>
        </p:nvSpPr>
        <p:spPr>
          <a:xfrm>
            <a:off x="2143675" y="5597475"/>
            <a:ext cx="1074600" cy="708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100"/>
              <a:t>Supplier Audits</a:t>
            </a:r>
            <a:endParaRPr sz="1100"/>
          </a:p>
        </p:txBody>
      </p:sp>
      <p:sp>
        <p:nvSpPr>
          <p:cNvPr id="2069" name="Google Shape;2069;g15c1f617e1a_0_8"/>
          <p:cNvSpPr/>
          <p:nvPr/>
        </p:nvSpPr>
        <p:spPr>
          <a:xfrm>
            <a:off x="3408125" y="5597475"/>
            <a:ext cx="1074600" cy="708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100"/>
              <a:t>Supplier Production Approval Projects </a:t>
            </a:r>
            <a:endParaRPr sz="1100"/>
          </a:p>
        </p:txBody>
      </p:sp>
      <p:sp>
        <p:nvSpPr>
          <p:cNvPr id="2070" name="Google Shape;2070;g15c1f617e1a_0_8"/>
          <p:cNvSpPr/>
          <p:nvPr/>
        </p:nvSpPr>
        <p:spPr>
          <a:xfrm>
            <a:off x="4564525" y="5597475"/>
            <a:ext cx="1074600" cy="708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100"/>
              <a:t>Self-service supplier deviations</a:t>
            </a:r>
            <a:endParaRPr sz="1100"/>
          </a:p>
        </p:txBody>
      </p:sp>
      <p:sp>
        <p:nvSpPr>
          <p:cNvPr id="2071" name="Google Shape;2071;g15c1f617e1a_0_8"/>
          <p:cNvSpPr/>
          <p:nvPr/>
        </p:nvSpPr>
        <p:spPr>
          <a:xfrm>
            <a:off x="7594525" y="567650"/>
            <a:ext cx="286200" cy="2601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072" name="Google Shape;2072;g15c1f617e1a_0_8"/>
          <p:cNvCxnSpPr>
            <a:stCxn id="2071" idx="4"/>
          </p:cNvCxnSpPr>
          <p:nvPr/>
        </p:nvCxnSpPr>
        <p:spPr>
          <a:xfrm flipH="1">
            <a:off x="7730725" y="827750"/>
            <a:ext cx="6900" cy="390600"/>
          </a:xfrm>
          <a:prstGeom prst="straightConnector1">
            <a:avLst/>
          </a:prstGeom>
          <a:noFill/>
          <a:ln w="9525" cap="flat" cmpd="sng">
            <a:solidFill>
              <a:schemeClr val="dk2"/>
            </a:solidFill>
            <a:prstDash val="solid"/>
            <a:round/>
            <a:headEnd type="none" w="med" len="med"/>
            <a:tailEnd type="none" w="med" len="med"/>
          </a:ln>
        </p:spPr>
      </p:cxnSp>
      <p:cxnSp>
        <p:nvCxnSpPr>
          <p:cNvPr id="2073" name="Google Shape;2073;g15c1f617e1a_0_8"/>
          <p:cNvCxnSpPr/>
          <p:nvPr/>
        </p:nvCxnSpPr>
        <p:spPr>
          <a:xfrm>
            <a:off x="7553625" y="1013850"/>
            <a:ext cx="408900" cy="13500"/>
          </a:xfrm>
          <a:prstGeom prst="straightConnector1">
            <a:avLst/>
          </a:prstGeom>
          <a:noFill/>
          <a:ln w="9525" cap="flat" cmpd="sng">
            <a:solidFill>
              <a:schemeClr val="dk2"/>
            </a:solidFill>
            <a:prstDash val="solid"/>
            <a:round/>
            <a:headEnd type="none" w="med" len="med"/>
            <a:tailEnd type="none" w="med" len="med"/>
          </a:ln>
        </p:spPr>
      </p:cxnSp>
      <p:cxnSp>
        <p:nvCxnSpPr>
          <p:cNvPr id="2074" name="Google Shape;2074;g15c1f617e1a_0_8"/>
          <p:cNvCxnSpPr/>
          <p:nvPr/>
        </p:nvCxnSpPr>
        <p:spPr>
          <a:xfrm flipH="1">
            <a:off x="7540050" y="1218350"/>
            <a:ext cx="190800" cy="218100"/>
          </a:xfrm>
          <a:prstGeom prst="straightConnector1">
            <a:avLst/>
          </a:prstGeom>
          <a:noFill/>
          <a:ln w="9525" cap="flat" cmpd="sng">
            <a:solidFill>
              <a:schemeClr val="dk2"/>
            </a:solidFill>
            <a:prstDash val="solid"/>
            <a:round/>
            <a:headEnd type="none" w="med" len="med"/>
            <a:tailEnd type="none" w="med" len="med"/>
          </a:ln>
        </p:spPr>
      </p:cxnSp>
      <p:cxnSp>
        <p:nvCxnSpPr>
          <p:cNvPr id="2075" name="Google Shape;2075;g15c1f617e1a_0_8"/>
          <p:cNvCxnSpPr/>
          <p:nvPr/>
        </p:nvCxnSpPr>
        <p:spPr>
          <a:xfrm>
            <a:off x="7744500" y="1218350"/>
            <a:ext cx="177300" cy="218100"/>
          </a:xfrm>
          <a:prstGeom prst="straightConnector1">
            <a:avLst/>
          </a:prstGeom>
          <a:noFill/>
          <a:ln w="9525" cap="flat" cmpd="sng">
            <a:solidFill>
              <a:schemeClr val="dk2"/>
            </a:solidFill>
            <a:prstDash val="solid"/>
            <a:round/>
            <a:headEnd type="none" w="med" len="med"/>
            <a:tailEnd type="none" w="med" len="med"/>
          </a:ln>
        </p:spPr>
      </p:cxnSp>
      <p:sp>
        <p:nvSpPr>
          <p:cNvPr id="2076" name="Google Shape;2076;g15c1f617e1a_0_8"/>
          <p:cNvSpPr/>
          <p:nvPr/>
        </p:nvSpPr>
        <p:spPr>
          <a:xfrm>
            <a:off x="5972025" y="1113975"/>
            <a:ext cx="1349700" cy="260100"/>
          </a:xfrm>
          <a:prstGeom prst="leftArrow">
            <a:avLst>
              <a:gd name="adj1" fmla="val 50000"/>
              <a:gd name="adj2" fmla="val 50000"/>
            </a:avLst>
          </a:prstGeom>
          <a:solidFill>
            <a:schemeClr val="accent4"/>
          </a:solidFill>
          <a:ln w="9525" cap="flat" cmpd="sng">
            <a:solidFill>
              <a:srgbClr val="9595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7" name="Google Shape;2077;g15c1f617e1a_0_8"/>
          <p:cNvSpPr txBox="1"/>
          <p:nvPr/>
        </p:nvSpPr>
        <p:spPr>
          <a:xfrm>
            <a:off x="5972025" y="811125"/>
            <a:ext cx="2862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latin typeface="Century Gothic"/>
                <a:ea typeface="Century Gothic"/>
                <a:cs typeface="Century Gothic"/>
                <a:sym typeface="Century Gothic"/>
              </a:rPr>
              <a:t>Seamless Login </a:t>
            </a:r>
            <a:endParaRPr>
              <a:latin typeface="Century Gothic"/>
              <a:ea typeface="Century Gothic"/>
              <a:cs typeface="Century Gothic"/>
              <a:sym typeface="Century Gothic"/>
            </a:endParaRPr>
          </a:p>
        </p:txBody>
      </p:sp>
      <p:sp>
        <p:nvSpPr>
          <p:cNvPr id="2078" name="Google Shape;2078;g15c1f617e1a_0_8"/>
          <p:cNvSpPr txBox="1"/>
          <p:nvPr/>
        </p:nvSpPr>
        <p:spPr>
          <a:xfrm>
            <a:off x="7212525" y="95525"/>
            <a:ext cx="17721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b="1">
                <a:latin typeface="Century Gothic"/>
                <a:ea typeface="Century Gothic"/>
                <a:cs typeface="Century Gothic"/>
                <a:sym typeface="Century Gothic"/>
              </a:rPr>
              <a:t>Supplier</a:t>
            </a:r>
            <a:endParaRPr sz="1600" b="1">
              <a:latin typeface="Century Gothic"/>
              <a:ea typeface="Century Gothic"/>
              <a:cs typeface="Century Gothic"/>
              <a:sym typeface="Century Gothic"/>
            </a:endParaRPr>
          </a:p>
        </p:txBody>
      </p:sp>
      <p:sp>
        <p:nvSpPr>
          <p:cNvPr id="2079" name="Google Shape;2079;g15c1f617e1a_0_8"/>
          <p:cNvSpPr txBox="1"/>
          <p:nvPr/>
        </p:nvSpPr>
        <p:spPr>
          <a:xfrm>
            <a:off x="7823575" y="1939938"/>
            <a:ext cx="1267800" cy="69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a:latin typeface="Century Gothic"/>
                <a:ea typeface="Century Gothic"/>
                <a:cs typeface="Century Gothic"/>
                <a:sym typeface="Century Gothic"/>
              </a:rPr>
              <a:t>Sourcing Requests</a:t>
            </a:r>
            <a:endParaRPr sz="1100">
              <a:latin typeface="Century Gothic"/>
              <a:ea typeface="Century Gothic"/>
              <a:cs typeface="Century Gothic"/>
              <a:sym typeface="Century Gothic"/>
            </a:endParaRPr>
          </a:p>
          <a:p>
            <a:pPr marL="0" lvl="0" indent="0" algn="l" rtl="0">
              <a:spcBef>
                <a:spcPts val="0"/>
              </a:spcBef>
              <a:spcAft>
                <a:spcPts val="0"/>
              </a:spcAft>
              <a:buNone/>
            </a:pPr>
            <a:r>
              <a:rPr lang="en-US" sz="1100">
                <a:latin typeface="Century Gothic"/>
                <a:ea typeface="Century Gothic"/>
                <a:cs typeface="Century Gothic"/>
                <a:sym typeface="Century Gothic"/>
              </a:rPr>
              <a:t> Suppliers</a:t>
            </a:r>
            <a:endParaRPr sz="1100">
              <a:latin typeface="Century Gothic"/>
              <a:ea typeface="Century Gothic"/>
              <a:cs typeface="Century Gothic"/>
              <a:sym typeface="Century Gothic"/>
            </a:endParaRPr>
          </a:p>
        </p:txBody>
      </p:sp>
      <p:sp>
        <p:nvSpPr>
          <p:cNvPr id="2080" name="Google Shape;2080;g15c1f617e1a_0_8"/>
          <p:cNvSpPr txBox="1"/>
          <p:nvPr/>
        </p:nvSpPr>
        <p:spPr>
          <a:xfrm>
            <a:off x="5972025" y="1917500"/>
            <a:ext cx="15135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a:latin typeface="Century Gothic"/>
                <a:ea typeface="Century Gothic"/>
                <a:cs typeface="Century Gothic"/>
                <a:sym typeface="Century Gothic"/>
              </a:rPr>
              <a:t>Suppliers</a:t>
            </a:r>
            <a:endParaRPr sz="1100">
              <a:latin typeface="Century Gothic"/>
              <a:ea typeface="Century Gothic"/>
              <a:cs typeface="Century Gothic"/>
              <a:sym typeface="Century Gothic"/>
            </a:endParaRPr>
          </a:p>
          <a:p>
            <a:pPr marL="0" lvl="0" indent="0" algn="l" rtl="0">
              <a:spcBef>
                <a:spcPts val="0"/>
              </a:spcBef>
              <a:spcAft>
                <a:spcPts val="0"/>
              </a:spcAft>
              <a:buNone/>
            </a:pPr>
            <a:r>
              <a:rPr lang="en-US" sz="1100">
                <a:latin typeface="Century Gothic"/>
                <a:ea typeface="Century Gothic"/>
                <a:cs typeface="Century Gothic"/>
                <a:sym typeface="Century Gothic"/>
              </a:rPr>
              <a:t>Supplier Price Lists </a:t>
            </a:r>
            <a:endParaRPr sz="1100">
              <a:latin typeface="Century Gothic"/>
              <a:ea typeface="Century Gothic"/>
              <a:cs typeface="Century Gothic"/>
              <a:sym typeface="Century Gothic"/>
            </a:endParaRPr>
          </a:p>
        </p:txBody>
      </p:sp>
      <p:sp>
        <p:nvSpPr>
          <p:cNvPr id="2081" name="Google Shape;2081;g15c1f617e1a_0_8"/>
          <p:cNvSpPr/>
          <p:nvPr/>
        </p:nvSpPr>
        <p:spPr>
          <a:xfrm rot="10800000" flipH="1">
            <a:off x="5454025" y="1904575"/>
            <a:ext cx="2099700" cy="681900"/>
          </a:xfrm>
          <a:prstGeom prst="bentUpArrow">
            <a:avLst>
              <a:gd name="adj1" fmla="val 16067"/>
              <a:gd name="adj2" fmla="val 36249"/>
              <a:gd name="adj3" fmla="val 2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2" name="Google Shape;2082;g15c1f617e1a_0_8"/>
          <p:cNvSpPr/>
          <p:nvPr/>
        </p:nvSpPr>
        <p:spPr>
          <a:xfrm rot="-5400000">
            <a:off x="6439975" y="341249"/>
            <a:ext cx="1272900" cy="3244800"/>
          </a:xfrm>
          <a:prstGeom prst="bentUpArrow">
            <a:avLst>
              <a:gd name="adj1" fmla="val 7004"/>
              <a:gd name="adj2" fmla="val 25000"/>
              <a:gd name="adj3" fmla="val 22488"/>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3" name="Google Shape;2083;g15c1f617e1a_0_8"/>
          <p:cNvSpPr/>
          <p:nvPr/>
        </p:nvSpPr>
        <p:spPr>
          <a:xfrm>
            <a:off x="5617538" y="3980675"/>
            <a:ext cx="1074600" cy="2181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4" name="Google Shape;2084;g15c1f617e1a_0_8"/>
          <p:cNvSpPr/>
          <p:nvPr/>
        </p:nvSpPr>
        <p:spPr>
          <a:xfrm>
            <a:off x="5574488" y="3367625"/>
            <a:ext cx="1160700" cy="218100"/>
          </a:xfrm>
          <a:prstGeom prst="lef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5" name="Google Shape;2085;g15c1f617e1a_0_8"/>
          <p:cNvSpPr txBox="1"/>
          <p:nvPr/>
        </p:nvSpPr>
        <p:spPr>
          <a:xfrm>
            <a:off x="5889625" y="2856213"/>
            <a:ext cx="10746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latin typeface="Century Gothic"/>
                <a:ea typeface="Century Gothic"/>
                <a:cs typeface="Century Gothic"/>
                <a:sym typeface="Century Gothic"/>
              </a:rPr>
              <a:t>Demand</a:t>
            </a:r>
            <a:endParaRPr>
              <a:latin typeface="Century Gothic"/>
              <a:ea typeface="Century Gothic"/>
              <a:cs typeface="Century Gothic"/>
              <a:sym typeface="Century Gothic"/>
            </a:endParaRPr>
          </a:p>
          <a:p>
            <a:pPr marL="0" lvl="0" indent="0" algn="l" rtl="0">
              <a:spcBef>
                <a:spcPts val="0"/>
              </a:spcBef>
              <a:spcAft>
                <a:spcPts val="0"/>
              </a:spcAft>
              <a:buNone/>
            </a:pPr>
            <a:r>
              <a:rPr lang="en-US">
                <a:latin typeface="Century Gothic"/>
                <a:ea typeface="Century Gothic"/>
                <a:cs typeface="Century Gothic"/>
                <a:sym typeface="Century Gothic"/>
              </a:rPr>
              <a:t>Invoices</a:t>
            </a:r>
            <a:endParaRPr>
              <a:latin typeface="Century Gothic"/>
              <a:ea typeface="Century Gothic"/>
              <a:cs typeface="Century Gothic"/>
              <a:sym typeface="Century Gothic"/>
            </a:endParaRPr>
          </a:p>
        </p:txBody>
      </p:sp>
      <p:sp>
        <p:nvSpPr>
          <p:cNvPr id="2086" name="Google Shape;2086;g15c1f617e1a_0_8"/>
          <p:cNvSpPr txBox="1"/>
          <p:nvPr/>
        </p:nvSpPr>
        <p:spPr>
          <a:xfrm>
            <a:off x="5889625" y="4040925"/>
            <a:ext cx="1160700" cy="507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300">
                <a:latin typeface="Century Gothic"/>
                <a:ea typeface="Century Gothic"/>
                <a:cs typeface="Century Gothic"/>
                <a:sym typeface="Century Gothic"/>
              </a:rPr>
              <a:t>ASN’s</a:t>
            </a:r>
            <a:endParaRPr sz="1300">
              <a:latin typeface="Century Gothic"/>
              <a:ea typeface="Century Gothic"/>
              <a:cs typeface="Century Gothic"/>
              <a:sym typeface="Century Gothic"/>
            </a:endParaRPr>
          </a:p>
          <a:p>
            <a:pPr marL="0" lvl="0" indent="0" algn="l" rtl="0">
              <a:spcBef>
                <a:spcPts val="0"/>
              </a:spcBef>
              <a:spcAft>
                <a:spcPts val="0"/>
              </a:spcAft>
              <a:buNone/>
            </a:pPr>
            <a:r>
              <a:rPr lang="en-US" sz="800">
                <a:latin typeface="Century Gothic"/>
                <a:ea typeface="Century Gothic"/>
                <a:cs typeface="Century Gothic"/>
                <a:sym typeface="Century Gothic"/>
              </a:rPr>
              <a:t>Acknowledgement</a:t>
            </a:r>
            <a:endParaRPr sz="800">
              <a:latin typeface="Century Gothic"/>
              <a:ea typeface="Century Gothic"/>
              <a:cs typeface="Century Gothic"/>
              <a:sym typeface="Century Gothic"/>
            </a:endParaRPr>
          </a:p>
        </p:txBody>
      </p:sp>
      <p:sp>
        <p:nvSpPr>
          <p:cNvPr id="2087" name="Google Shape;2087;g15c1f617e1a_0_8"/>
          <p:cNvSpPr/>
          <p:nvPr/>
        </p:nvSpPr>
        <p:spPr>
          <a:xfrm>
            <a:off x="5889625" y="5422375"/>
            <a:ext cx="696000" cy="338700"/>
          </a:xfrm>
          <a:prstGeom prst="lef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8" name="Google Shape;2088;g15c1f617e1a_0_8"/>
          <p:cNvSpPr txBox="1"/>
          <p:nvPr/>
        </p:nvSpPr>
        <p:spPr>
          <a:xfrm>
            <a:off x="5966575" y="4905413"/>
            <a:ext cx="10746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latin typeface="Century Gothic"/>
                <a:ea typeface="Century Gothic"/>
                <a:cs typeface="Century Gothic"/>
                <a:sym typeface="Century Gothic"/>
              </a:rPr>
              <a:t>Master </a:t>
            </a:r>
            <a:endParaRPr>
              <a:latin typeface="Century Gothic"/>
              <a:ea typeface="Century Gothic"/>
              <a:cs typeface="Century Gothic"/>
              <a:sym typeface="Century Gothic"/>
            </a:endParaRPr>
          </a:p>
          <a:p>
            <a:pPr marL="0" lvl="0" indent="0" algn="l" rtl="0">
              <a:spcBef>
                <a:spcPts val="0"/>
              </a:spcBef>
              <a:spcAft>
                <a:spcPts val="0"/>
              </a:spcAft>
              <a:buNone/>
            </a:pPr>
            <a:r>
              <a:rPr lang="en-US">
                <a:latin typeface="Century Gothic"/>
                <a:ea typeface="Century Gothic"/>
                <a:cs typeface="Century Gothic"/>
                <a:sym typeface="Century Gothic"/>
              </a:rPr>
              <a:t>Data</a:t>
            </a:r>
            <a:endParaRPr>
              <a:latin typeface="Century Gothic"/>
              <a:ea typeface="Century Gothic"/>
              <a:cs typeface="Century Gothic"/>
              <a:sym typeface="Century Gothic"/>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19"/>
          <p:cNvSpPr txBox="1">
            <a:spLocks noGrp="1"/>
          </p:cNvSpPr>
          <p:nvPr>
            <p:ph type="body" idx="1"/>
          </p:nvPr>
        </p:nvSpPr>
        <p:spPr>
          <a:xfrm>
            <a:off x="533400" y="762000"/>
            <a:ext cx="8229600" cy="54244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Business Benefits</a:t>
            </a:r>
            <a:endParaRPr sz="2400" b="1" i="0" u="none">
              <a:solidFill>
                <a:srgbClr val="4F4F4F"/>
              </a:solidFill>
              <a:latin typeface="Century Gothic"/>
              <a:ea typeface="Century Gothic"/>
              <a:cs typeface="Century Gothic"/>
              <a:sym typeface="Century Gothic"/>
            </a:endParaRPr>
          </a:p>
          <a:p>
            <a:pPr marL="0" marR="0" lvl="0" indent="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QAD requisition-to-PO features:</a:t>
            </a:r>
            <a:endParaRPr/>
          </a:p>
          <a:p>
            <a:pPr marL="169863" marR="0" lvl="0" indent="-169863" algn="l" rtl="0">
              <a:lnSpc>
                <a:spcPct val="100000"/>
              </a:lnSpc>
              <a:spcBef>
                <a:spcPts val="400"/>
              </a:spcBef>
              <a:spcAft>
                <a:spcPts val="0"/>
              </a:spcAft>
              <a:buClr>
                <a:srgbClr val="F79646"/>
              </a:buClr>
              <a:buSzPts val="2000"/>
              <a:buFont typeface="Arial"/>
              <a:buChar char="•"/>
            </a:pPr>
            <a:r>
              <a:rPr lang="en-US" sz="2000" b="0" i="0" u="none">
                <a:solidFill>
                  <a:srgbClr val="4F4F4F"/>
                </a:solidFill>
                <a:latin typeface="Century Gothic"/>
                <a:ea typeface="Century Gothic"/>
                <a:cs typeface="Century Gothic"/>
                <a:sym typeface="Century Gothic"/>
              </a:rPr>
              <a:t>Manage costs by requiring approvals </a:t>
            </a:r>
            <a:endParaRPr/>
          </a:p>
          <a:p>
            <a:pPr marL="169863" marR="0" lvl="0" indent="-169863" algn="l" rtl="0">
              <a:lnSpc>
                <a:spcPct val="100000"/>
              </a:lnSpc>
              <a:spcBef>
                <a:spcPts val="400"/>
              </a:spcBef>
              <a:spcAft>
                <a:spcPts val="0"/>
              </a:spcAft>
              <a:buClr>
                <a:srgbClr val="F79646"/>
              </a:buClr>
              <a:buSzPts val="2000"/>
              <a:buFont typeface="Arial"/>
              <a:buChar char="•"/>
            </a:pPr>
            <a:r>
              <a:rPr lang="en-US" sz="2000" b="0" i="0" u="none">
                <a:solidFill>
                  <a:srgbClr val="4F4F4F"/>
                </a:solidFill>
                <a:latin typeface="Century Gothic"/>
                <a:ea typeface="Century Gothic"/>
                <a:cs typeface="Century Gothic"/>
                <a:sym typeface="Century Gothic"/>
              </a:rPr>
              <a:t>Simple transaction flow – approve and create a purchase order for requisitioned items with just a few clicks</a:t>
            </a:r>
            <a:endParaRPr/>
          </a:p>
          <a:p>
            <a:pPr marL="169863" marR="0" lvl="0" indent="-169863" algn="l" rtl="0">
              <a:lnSpc>
                <a:spcPct val="100000"/>
              </a:lnSpc>
              <a:spcBef>
                <a:spcPts val="400"/>
              </a:spcBef>
              <a:spcAft>
                <a:spcPts val="0"/>
              </a:spcAft>
              <a:buClr>
                <a:srgbClr val="F79646"/>
              </a:buClr>
              <a:buSzPts val="2000"/>
              <a:buFont typeface="Arial"/>
              <a:buChar char="•"/>
            </a:pPr>
            <a:r>
              <a:rPr lang="en-US" sz="2000" b="0" i="0" u="none">
                <a:solidFill>
                  <a:srgbClr val="4F4F4F"/>
                </a:solidFill>
                <a:latin typeface="Century Gothic"/>
                <a:ea typeface="Century Gothic"/>
                <a:cs typeface="Century Gothic"/>
                <a:sym typeface="Century Gothic"/>
              </a:rPr>
              <a:t>Automatic routing for approval based on requisition amount</a:t>
            </a:r>
            <a:endParaRPr/>
          </a:p>
          <a:p>
            <a:pPr marL="169863" marR="0" lvl="0" indent="-169863" algn="l" rtl="0">
              <a:lnSpc>
                <a:spcPct val="100000"/>
              </a:lnSpc>
              <a:spcBef>
                <a:spcPts val="400"/>
              </a:spcBef>
              <a:spcAft>
                <a:spcPts val="0"/>
              </a:spcAft>
              <a:buClr>
                <a:srgbClr val="F79646"/>
              </a:buClr>
              <a:buSzPts val="2000"/>
              <a:buFont typeface="Arial"/>
              <a:buChar char="•"/>
            </a:pPr>
            <a:r>
              <a:rPr lang="en-US" sz="2000" b="0" i="0" u="none">
                <a:solidFill>
                  <a:srgbClr val="4F4F4F"/>
                </a:solidFill>
                <a:latin typeface="Century Gothic"/>
                <a:ea typeface="Century Gothic"/>
                <a:cs typeface="Century Gothic"/>
                <a:sym typeface="Century Gothic"/>
              </a:rPr>
              <a:t>Multiple levels with limits per approver </a:t>
            </a:r>
            <a:endParaRPr/>
          </a:p>
          <a:p>
            <a:pPr marL="169863" marR="0" lvl="0" indent="-169863" algn="l" rtl="0">
              <a:lnSpc>
                <a:spcPct val="100000"/>
              </a:lnSpc>
              <a:spcBef>
                <a:spcPts val="400"/>
              </a:spcBef>
              <a:spcAft>
                <a:spcPts val="0"/>
              </a:spcAft>
              <a:buClr>
                <a:srgbClr val="F79646"/>
              </a:buClr>
              <a:buSzPts val="2000"/>
              <a:buFont typeface="Arial"/>
              <a:buChar char="•"/>
            </a:pPr>
            <a:r>
              <a:rPr lang="en-US" sz="2000" b="0" i="0" u="none">
                <a:solidFill>
                  <a:srgbClr val="4F4F4F"/>
                </a:solidFill>
                <a:latin typeface="Century Gothic"/>
                <a:ea typeface="Century Gothic"/>
                <a:cs typeface="Century Gothic"/>
                <a:sym typeface="Century Gothic"/>
              </a:rPr>
              <a:t>Notifications and messaging throughout the approval and requisition conversion process</a:t>
            </a:r>
            <a:endParaRPr/>
          </a:p>
          <a:p>
            <a:pPr marL="169863" marR="0" lvl="0" indent="-169863" algn="l" rtl="0">
              <a:lnSpc>
                <a:spcPct val="100000"/>
              </a:lnSpc>
              <a:spcBef>
                <a:spcPts val="400"/>
              </a:spcBef>
              <a:spcAft>
                <a:spcPts val="0"/>
              </a:spcAft>
              <a:buClr>
                <a:srgbClr val="F79646"/>
              </a:buClr>
              <a:buSzPts val="2000"/>
              <a:buFont typeface="Arial"/>
              <a:buChar char="•"/>
            </a:pPr>
            <a:r>
              <a:rPr lang="en-US" sz="2000" b="0" i="0" u="none">
                <a:solidFill>
                  <a:srgbClr val="4F4F4F"/>
                </a:solidFill>
                <a:latin typeface="Century Gothic"/>
                <a:ea typeface="Century Gothic"/>
                <a:cs typeface="Century Gothic"/>
                <a:sym typeface="Century Gothic"/>
              </a:rPr>
              <a:t>Complete history </a:t>
            </a:r>
            <a:endParaRPr sz="2800" b="0" i="0" u="none">
              <a:solidFill>
                <a:srgbClr val="4F4F4F"/>
              </a:solidFill>
              <a:latin typeface="Century Gothic"/>
              <a:ea typeface="Century Gothic"/>
              <a:cs typeface="Century Gothic"/>
              <a:sym typeface="Century Gothic"/>
            </a:endParaRPr>
          </a:p>
          <a:p>
            <a:pPr marL="169863" marR="0" lvl="2" indent="-169863" algn="l" rtl="0">
              <a:lnSpc>
                <a:spcPct val="100000"/>
              </a:lnSpc>
              <a:spcBef>
                <a:spcPts val="480"/>
              </a:spcBef>
              <a:spcAft>
                <a:spcPts val="0"/>
              </a:spcAft>
              <a:buClr>
                <a:srgbClr val="F79646"/>
              </a:buClr>
              <a:buSzPts val="2000"/>
              <a:buFont typeface="Arial"/>
              <a:buChar char="•"/>
            </a:pPr>
            <a:r>
              <a:rPr lang="en-US" sz="2000" b="0" i="0" u="none" strike="noStrike" cap="none">
                <a:solidFill>
                  <a:srgbClr val="4F4F4F"/>
                </a:solidFill>
                <a:latin typeface="Century Gothic"/>
                <a:ea typeface="Century Gothic"/>
                <a:cs typeface="Century Gothic"/>
                <a:sym typeface="Century Gothic"/>
              </a:rPr>
              <a:t>Keep attachments through purchase requisition workflow</a:t>
            </a:r>
            <a:r>
              <a:rPr lang="en-US" sz="2400" b="0" i="0" u="none" strike="noStrike" cap="none">
                <a:solidFill>
                  <a:schemeClr val="dk1"/>
                </a:solidFill>
                <a:latin typeface="Century Gothic"/>
                <a:ea typeface="Century Gothic"/>
                <a:cs typeface="Century Gothic"/>
                <a:sym typeface="Century Gothic"/>
              </a:rPr>
              <a:t> </a:t>
            </a:r>
            <a:endParaRPr/>
          </a:p>
          <a:p>
            <a:pPr marL="169863" marR="0" lvl="0" indent="-169863" algn="l" rtl="0">
              <a:lnSpc>
                <a:spcPct val="100000"/>
              </a:lnSpc>
              <a:spcBef>
                <a:spcPts val="400"/>
              </a:spcBef>
              <a:spcAft>
                <a:spcPts val="0"/>
              </a:spcAft>
              <a:buClr>
                <a:srgbClr val="F79646"/>
              </a:buClr>
              <a:buSzPts val="2000"/>
              <a:buFont typeface="Arial"/>
              <a:buChar char="•"/>
            </a:pPr>
            <a:r>
              <a:rPr lang="en-US" sz="2000" b="0" i="0" u="none">
                <a:solidFill>
                  <a:srgbClr val="4F4F4F"/>
                </a:solidFill>
                <a:latin typeface="Century Gothic"/>
                <a:ea typeface="Century Gothic"/>
                <a:cs typeface="Century Gothic"/>
                <a:sym typeface="Century Gothic"/>
              </a:rPr>
              <a:t>Approvers can see and act on pending approvals immediately, regardless of location, ensuring critical items are not delayed.</a:t>
            </a:r>
            <a:endParaRPr sz="2400" b="0" i="0" u="none">
              <a:solidFill>
                <a:schemeClr val="dk1"/>
              </a:solidFill>
              <a:latin typeface="Century Gothic"/>
              <a:ea typeface="Century Gothic"/>
              <a:cs typeface="Century Gothic"/>
              <a:sym typeface="Century Gothic"/>
            </a:endParaRPr>
          </a:p>
          <a:p>
            <a:pPr marL="0" marR="0" lvl="0" indent="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201" name="Google Shape;201;p19"/>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2"/>
          <p:cNvSpPr txBox="1">
            <a:spLocks noGrp="1"/>
          </p:cNvSpPr>
          <p:nvPr>
            <p:ph type="body" idx="1"/>
          </p:nvPr>
        </p:nvSpPr>
        <p:spPr>
          <a:xfrm>
            <a:off x="228600" y="228600"/>
            <a:ext cx="8686800" cy="6019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1400"/>
              <a:buFont typeface="Arial"/>
              <a:buNone/>
            </a:pPr>
            <a:r>
              <a:rPr lang="en-US" sz="1400" b="0" i="0" u="none" strike="noStrike" cap="none">
                <a:solidFill>
                  <a:schemeClr val="dk1"/>
                </a:solidFill>
                <a:latin typeface="Century Gothic"/>
                <a:ea typeface="Century Gothic"/>
                <a:cs typeface="Century Gothic"/>
                <a:sym typeface="Century Gothic"/>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endParaRPr/>
          </a:p>
          <a:p>
            <a:pPr marL="0" marR="0" lvl="0" indent="0" algn="l" rtl="0">
              <a:lnSpc>
                <a:spcPct val="100000"/>
              </a:lnSpc>
              <a:spcBef>
                <a:spcPts val="280"/>
              </a:spcBef>
              <a:spcAft>
                <a:spcPts val="0"/>
              </a:spcAft>
              <a:buClr>
                <a:srgbClr val="F79646"/>
              </a:buClr>
              <a:buSzPts val="1400"/>
              <a:buFont typeface="Arial"/>
              <a:buNone/>
            </a:pPr>
            <a:endParaRPr sz="1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280"/>
              </a:spcBef>
              <a:spcAft>
                <a:spcPts val="0"/>
              </a:spcAft>
              <a:buClr>
                <a:srgbClr val="F79646"/>
              </a:buClr>
              <a:buSzPts val="1400"/>
              <a:buFont typeface="Arial"/>
              <a:buNone/>
            </a:pPr>
            <a:r>
              <a:rPr lang="en-US" sz="1400" b="0" i="0" u="none" strike="noStrike" cap="none">
                <a:solidFill>
                  <a:schemeClr val="dk1"/>
                </a:solidFill>
                <a:latin typeface="Century Gothic"/>
                <a:ea typeface="Century Gothic"/>
                <a:cs typeface="Century Gothic"/>
                <a:sym typeface="Century Gothic"/>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endParaRPr/>
          </a:p>
          <a:p>
            <a:pPr marL="0" marR="0" lvl="0" indent="0" algn="l" rtl="0">
              <a:lnSpc>
                <a:spcPct val="100000"/>
              </a:lnSpc>
              <a:spcBef>
                <a:spcPts val="280"/>
              </a:spcBef>
              <a:spcAft>
                <a:spcPts val="0"/>
              </a:spcAft>
              <a:buClr>
                <a:srgbClr val="F79646"/>
              </a:buClr>
              <a:buSzPts val="1400"/>
              <a:buFont typeface="Arial"/>
              <a:buNone/>
            </a:pPr>
            <a:endParaRPr sz="1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280"/>
              </a:spcBef>
              <a:spcAft>
                <a:spcPts val="0"/>
              </a:spcAft>
              <a:buClr>
                <a:srgbClr val="F79646"/>
              </a:buClr>
              <a:buSzPts val="1400"/>
              <a:buFont typeface="Arial"/>
              <a:buNone/>
            </a:pPr>
            <a:r>
              <a:rPr lang="en-US" sz="1400" b="0" i="0" u="none" strike="noStrike" cap="none">
                <a:solidFill>
                  <a:schemeClr val="dk1"/>
                </a:solidFill>
                <a:latin typeface="Century Gothic"/>
                <a:ea typeface="Century Gothic"/>
                <a:cs typeface="Century Gothic"/>
                <a:sym typeface="Century Gothic"/>
              </a:rPr>
              <a:t>QAD and MFG/PRO are registered trademarks of QAD Inc. The QAD logo is a trademark of QAD Inc.</a:t>
            </a:r>
            <a:endParaRPr/>
          </a:p>
          <a:p>
            <a:pPr marL="0" marR="0" lvl="0" indent="0" algn="l" rtl="0">
              <a:lnSpc>
                <a:spcPct val="100000"/>
              </a:lnSpc>
              <a:spcBef>
                <a:spcPts val="280"/>
              </a:spcBef>
              <a:spcAft>
                <a:spcPts val="0"/>
              </a:spcAft>
              <a:buClr>
                <a:srgbClr val="F79646"/>
              </a:buClr>
              <a:buSzPts val="1400"/>
              <a:buFont typeface="Arial"/>
              <a:buNone/>
            </a:pPr>
            <a:endParaRPr sz="1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280"/>
              </a:spcBef>
              <a:spcAft>
                <a:spcPts val="0"/>
              </a:spcAft>
              <a:buClr>
                <a:srgbClr val="F79646"/>
              </a:buClr>
              <a:buSzPts val="1400"/>
              <a:buFont typeface="Arial"/>
              <a:buNone/>
            </a:pPr>
            <a:r>
              <a:rPr lang="en-US" sz="1400" b="0" i="0" u="none" strike="noStrike" cap="none">
                <a:solidFill>
                  <a:schemeClr val="dk1"/>
                </a:solidFill>
                <a:latin typeface="Century Gothic"/>
                <a:ea typeface="Century Gothic"/>
                <a:cs typeface="Century Gothic"/>
                <a:sym typeface="Century Gothic"/>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endParaRPr/>
          </a:p>
          <a:p>
            <a:pPr marL="0" marR="0" lvl="0" indent="0" algn="l" rtl="0">
              <a:lnSpc>
                <a:spcPct val="100000"/>
              </a:lnSpc>
              <a:spcBef>
                <a:spcPts val="280"/>
              </a:spcBef>
              <a:spcAft>
                <a:spcPts val="0"/>
              </a:spcAft>
              <a:buClr>
                <a:srgbClr val="F79646"/>
              </a:buClr>
              <a:buSzPts val="1400"/>
              <a:buFont typeface="Arial"/>
              <a:buNone/>
            </a:pPr>
            <a:endParaRPr sz="1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280"/>
              </a:spcBef>
              <a:spcAft>
                <a:spcPts val="0"/>
              </a:spcAft>
              <a:buClr>
                <a:srgbClr val="F79646"/>
              </a:buClr>
              <a:buSzPts val="1400"/>
              <a:buFont typeface="Arial"/>
              <a:buNone/>
            </a:pPr>
            <a:r>
              <a:rPr lang="en-US" sz="1400" b="0" i="0" u="none" strike="noStrike" cap="none">
                <a:solidFill>
                  <a:schemeClr val="dk1"/>
                </a:solidFill>
                <a:latin typeface="Century Gothic"/>
                <a:ea typeface="Century Gothic"/>
                <a:cs typeface="Century Gothic"/>
                <a:sym typeface="Century Gothic"/>
              </a:rPr>
              <a:t>Copyright © 2021 by QAD Inc.</a:t>
            </a:r>
            <a:endParaRPr/>
          </a:p>
          <a:p>
            <a:pPr marL="0" marR="0" lvl="0" indent="0" algn="l" rtl="0">
              <a:lnSpc>
                <a:spcPct val="100000"/>
              </a:lnSpc>
              <a:spcBef>
                <a:spcPts val="280"/>
              </a:spcBef>
              <a:spcAft>
                <a:spcPts val="0"/>
              </a:spcAft>
              <a:buClr>
                <a:srgbClr val="F79646"/>
              </a:buClr>
              <a:buSzPts val="1400"/>
              <a:buFont typeface="Arial"/>
              <a:buNone/>
            </a:pPr>
            <a:endParaRPr sz="1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280"/>
              </a:spcBef>
              <a:spcAft>
                <a:spcPts val="0"/>
              </a:spcAft>
              <a:buClr>
                <a:srgbClr val="F79646"/>
              </a:buClr>
              <a:buSzPts val="1400"/>
              <a:buFont typeface="Arial"/>
              <a:buNone/>
            </a:pPr>
            <a:r>
              <a:rPr lang="en-US" sz="1400" b="0" i="0" u="none" strike="noStrike" cap="none">
                <a:solidFill>
                  <a:schemeClr val="dk1"/>
                </a:solidFill>
                <a:latin typeface="Century Gothic"/>
                <a:ea typeface="Century Gothic"/>
                <a:cs typeface="Century Gothic"/>
                <a:sym typeface="Century Gothic"/>
              </a:rPr>
              <a:t>QAD Inc.</a:t>
            </a:r>
            <a:br>
              <a:rPr lang="en-US" sz="1400" b="0" i="0" u="none" strike="noStrike" cap="none">
                <a:solidFill>
                  <a:schemeClr val="dk1"/>
                </a:solidFill>
                <a:latin typeface="Century Gothic"/>
                <a:ea typeface="Century Gothic"/>
                <a:cs typeface="Century Gothic"/>
                <a:sym typeface="Century Gothic"/>
              </a:rPr>
            </a:br>
            <a:r>
              <a:rPr lang="en-US" sz="1400" b="0" i="0" u="none" strike="noStrike" cap="none">
                <a:solidFill>
                  <a:schemeClr val="dk1"/>
                </a:solidFill>
                <a:latin typeface="Century Gothic"/>
                <a:ea typeface="Century Gothic"/>
                <a:cs typeface="Century Gothic"/>
                <a:sym typeface="Century Gothic"/>
              </a:rPr>
              <a:t>100 Innovation Place</a:t>
            </a:r>
            <a:br>
              <a:rPr lang="en-US" sz="1400" b="0" i="0" u="none" strike="noStrike" cap="none">
                <a:solidFill>
                  <a:schemeClr val="dk1"/>
                </a:solidFill>
                <a:latin typeface="Century Gothic"/>
                <a:ea typeface="Century Gothic"/>
                <a:cs typeface="Century Gothic"/>
                <a:sym typeface="Century Gothic"/>
              </a:rPr>
            </a:br>
            <a:r>
              <a:rPr lang="en-US" sz="1400" b="0" i="0" u="none" strike="noStrike" cap="none">
                <a:solidFill>
                  <a:schemeClr val="dk1"/>
                </a:solidFill>
                <a:latin typeface="Century Gothic"/>
                <a:ea typeface="Century Gothic"/>
                <a:cs typeface="Century Gothic"/>
                <a:sym typeface="Century Gothic"/>
              </a:rPr>
              <a:t>Santa Barbara, California 93108</a:t>
            </a:r>
            <a:br>
              <a:rPr lang="en-US" sz="1400" b="0" i="0" u="none" strike="noStrike" cap="none">
                <a:solidFill>
                  <a:schemeClr val="dk1"/>
                </a:solidFill>
                <a:latin typeface="Century Gothic"/>
                <a:ea typeface="Century Gothic"/>
                <a:cs typeface="Century Gothic"/>
                <a:sym typeface="Century Gothic"/>
              </a:rPr>
            </a:br>
            <a:r>
              <a:rPr lang="en-US" sz="1400" b="0" i="0" u="none" strike="noStrike" cap="none">
                <a:solidFill>
                  <a:schemeClr val="dk1"/>
                </a:solidFill>
                <a:latin typeface="Century Gothic"/>
                <a:ea typeface="Century Gothic"/>
                <a:cs typeface="Century Gothic"/>
                <a:sym typeface="Century Gothic"/>
              </a:rPr>
              <a:t>Phone (805) 684-6614</a:t>
            </a:r>
            <a:br>
              <a:rPr lang="en-US" sz="1400" b="0" i="0" u="none" strike="noStrike" cap="none">
                <a:solidFill>
                  <a:schemeClr val="dk1"/>
                </a:solidFill>
                <a:latin typeface="Century Gothic"/>
                <a:ea typeface="Century Gothic"/>
                <a:cs typeface="Century Gothic"/>
                <a:sym typeface="Century Gothic"/>
              </a:rPr>
            </a:br>
            <a:r>
              <a:rPr lang="en-US" sz="1400" b="0" i="0" u="none" strike="noStrike" cap="none">
                <a:solidFill>
                  <a:schemeClr val="dk1"/>
                </a:solidFill>
                <a:latin typeface="Century Gothic"/>
                <a:ea typeface="Century Gothic"/>
                <a:cs typeface="Century Gothic"/>
                <a:sym typeface="Century Gothic"/>
              </a:rPr>
              <a:t>Fax (805) 684-1890</a:t>
            </a:r>
            <a:br>
              <a:rPr lang="en-US" sz="1400" b="0" i="0" u="none" strike="noStrike" cap="none">
                <a:solidFill>
                  <a:schemeClr val="dk1"/>
                </a:solidFill>
                <a:latin typeface="Century Gothic"/>
                <a:ea typeface="Century Gothic"/>
                <a:cs typeface="Century Gothic"/>
                <a:sym typeface="Century Gothic"/>
              </a:rPr>
            </a:br>
            <a:r>
              <a:rPr lang="en-US" sz="1400" b="0" i="0" u="none" strike="noStrike" cap="none">
                <a:solidFill>
                  <a:schemeClr val="dk1"/>
                </a:solidFill>
                <a:latin typeface="Century Gothic"/>
                <a:ea typeface="Century Gothic"/>
                <a:cs typeface="Century Gothic"/>
                <a:sym typeface="Century Gothic"/>
              </a:rPr>
              <a:t>http://www.qad.com</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20"/>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Scenario</a:t>
            </a:r>
            <a:endParaRPr/>
          </a:p>
          <a:p>
            <a:pPr marL="0" marR="0" lvl="0" indent="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Your company requires changes in the approval flow; you must modify both approvers and the approver’s criteria (levels and limits).  You will ensure that approval routing is in place. You will enter both a indirect and a direct requisition and process them through the requisition approval process, approving, while maintaining a detailed log of all activity.  Finally, you will release the requisitions to purchase orders. </a:t>
            </a:r>
            <a:endParaRPr/>
          </a:p>
          <a:p>
            <a:pPr marL="342900" marR="0" lvl="0" indent="-190500" algn="l" rtl="0">
              <a:lnSpc>
                <a:spcPct val="100000"/>
              </a:lnSpc>
              <a:spcBef>
                <a:spcPts val="480"/>
              </a:spcBef>
              <a:spcAft>
                <a:spcPts val="0"/>
              </a:spcAft>
              <a:buClr>
                <a:srgbClr val="F79646"/>
              </a:buClr>
              <a:buSzPts val="2400"/>
              <a:buFont typeface="Arial"/>
              <a:buNone/>
            </a:pPr>
            <a:endParaRPr sz="2400" b="0" i="0" u="none">
              <a:solidFill>
                <a:srgbClr val="4F4F4F"/>
              </a:solidFill>
              <a:latin typeface="Century Gothic"/>
              <a:ea typeface="Century Gothic"/>
              <a:cs typeface="Century Gothic"/>
              <a:sym typeface="Century Gothic"/>
            </a:endParaRPr>
          </a:p>
        </p:txBody>
      </p:sp>
      <p:sp>
        <p:nvSpPr>
          <p:cNvPr id="208" name="Google Shape;208;p20"/>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1"/>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sp>
        <p:nvSpPr>
          <p:cNvPr id="215" name="Google Shape;215;p21"/>
          <p:cNvSpPr txBox="1">
            <a:spLocks noGrp="1"/>
          </p:cNvSpPr>
          <p:nvPr>
            <p:ph type="body" idx="1"/>
          </p:nvPr>
        </p:nvSpPr>
        <p:spPr>
          <a:xfrm>
            <a:off x="457200" y="914400"/>
            <a:ext cx="8229600" cy="5424487"/>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Configuration Overview</a:t>
            </a:r>
            <a:endParaRPr/>
          </a:p>
        </p:txBody>
      </p:sp>
      <p:sp>
        <p:nvSpPr>
          <p:cNvPr id="216" name="Google Shape;216;p21"/>
          <p:cNvSpPr txBox="1"/>
          <p:nvPr/>
        </p:nvSpPr>
        <p:spPr>
          <a:xfrm>
            <a:off x="533400" y="1676400"/>
            <a:ext cx="1295400" cy="3079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1" i="0" u="none" strike="noStrike" cap="none">
                <a:solidFill>
                  <a:schemeClr val="dk1"/>
                </a:solidFill>
                <a:latin typeface="Tahoma"/>
                <a:ea typeface="Tahoma"/>
                <a:cs typeface="Tahoma"/>
                <a:sym typeface="Tahoma"/>
              </a:rPr>
              <a:t>Installation</a:t>
            </a:r>
            <a:endParaRPr sz="1400" b="0" i="0" u="none" strike="noStrike" cap="none">
              <a:solidFill>
                <a:srgbClr val="000000"/>
              </a:solidFill>
              <a:latin typeface="Arial"/>
              <a:ea typeface="Arial"/>
              <a:cs typeface="Arial"/>
              <a:sym typeface="Arial"/>
            </a:endParaRPr>
          </a:p>
        </p:txBody>
      </p:sp>
      <p:sp>
        <p:nvSpPr>
          <p:cNvPr id="217" name="Google Shape;217;p21"/>
          <p:cNvSpPr txBox="1"/>
          <p:nvPr/>
        </p:nvSpPr>
        <p:spPr>
          <a:xfrm>
            <a:off x="2133600" y="1676400"/>
            <a:ext cx="1295400" cy="52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1" i="0" u="none" strike="noStrike" cap="none">
                <a:solidFill>
                  <a:schemeClr val="dk1"/>
                </a:solidFill>
                <a:latin typeface="Tahoma"/>
                <a:ea typeface="Tahoma"/>
                <a:cs typeface="Tahoma"/>
                <a:sym typeface="Tahoma"/>
              </a:rPr>
              <a:t>Requisition Type</a:t>
            </a:r>
            <a:endParaRPr sz="1400" b="0" i="0" u="none" strike="noStrike" cap="none">
              <a:solidFill>
                <a:srgbClr val="000000"/>
              </a:solidFill>
              <a:latin typeface="Arial"/>
              <a:ea typeface="Arial"/>
              <a:cs typeface="Arial"/>
              <a:sym typeface="Arial"/>
            </a:endParaRPr>
          </a:p>
        </p:txBody>
      </p:sp>
      <p:sp>
        <p:nvSpPr>
          <p:cNvPr id="218" name="Google Shape;218;p21"/>
          <p:cNvSpPr txBox="1"/>
          <p:nvPr/>
        </p:nvSpPr>
        <p:spPr>
          <a:xfrm>
            <a:off x="3810000" y="1676400"/>
            <a:ext cx="1295400" cy="52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1" i="0" u="none" strike="noStrike" cap="none">
                <a:solidFill>
                  <a:schemeClr val="dk1"/>
                </a:solidFill>
                <a:latin typeface="Tahoma"/>
                <a:ea typeface="Tahoma"/>
                <a:cs typeface="Tahoma"/>
                <a:sym typeface="Tahoma"/>
              </a:rPr>
              <a:t>Items to Request</a:t>
            </a:r>
            <a:endParaRPr sz="1400" b="0" i="0" u="none" strike="noStrike" cap="none">
              <a:solidFill>
                <a:srgbClr val="000000"/>
              </a:solidFill>
              <a:latin typeface="Arial"/>
              <a:ea typeface="Arial"/>
              <a:cs typeface="Arial"/>
              <a:sym typeface="Arial"/>
            </a:endParaRPr>
          </a:p>
        </p:txBody>
      </p:sp>
      <p:sp>
        <p:nvSpPr>
          <p:cNvPr id="219" name="Google Shape;219;p21"/>
          <p:cNvSpPr txBox="1"/>
          <p:nvPr/>
        </p:nvSpPr>
        <p:spPr>
          <a:xfrm>
            <a:off x="5562600" y="1676400"/>
            <a:ext cx="1295400" cy="52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1" i="0" u="none" strike="noStrike" cap="none">
                <a:solidFill>
                  <a:schemeClr val="dk1"/>
                </a:solidFill>
                <a:latin typeface="Tahoma"/>
                <a:ea typeface="Tahoma"/>
                <a:cs typeface="Tahoma"/>
                <a:sym typeface="Tahoma"/>
              </a:rPr>
              <a:t>Approval </a:t>
            </a:r>
            <a:br>
              <a:rPr lang="en-US" sz="1400" b="1" i="0" u="none" strike="noStrike" cap="none">
                <a:solidFill>
                  <a:schemeClr val="dk1"/>
                </a:solidFill>
                <a:latin typeface="Tahoma"/>
                <a:ea typeface="Tahoma"/>
                <a:cs typeface="Tahoma"/>
                <a:sym typeface="Tahoma"/>
              </a:rPr>
            </a:br>
            <a:r>
              <a:rPr lang="en-US" sz="1400" b="1" i="0" u="none" strike="noStrike" cap="none">
                <a:solidFill>
                  <a:schemeClr val="dk1"/>
                </a:solidFill>
                <a:latin typeface="Tahoma"/>
                <a:ea typeface="Tahoma"/>
                <a:cs typeface="Tahoma"/>
                <a:sym typeface="Tahoma"/>
              </a:rPr>
              <a:t>Process</a:t>
            </a:r>
            <a:endParaRPr sz="1400" b="0" i="0" u="none" strike="noStrike" cap="none">
              <a:solidFill>
                <a:srgbClr val="000000"/>
              </a:solidFill>
              <a:latin typeface="Arial"/>
              <a:ea typeface="Arial"/>
              <a:cs typeface="Arial"/>
              <a:sym typeface="Arial"/>
            </a:endParaRPr>
          </a:p>
        </p:txBody>
      </p:sp>
      <p:sp>
        <p:nvSpPr>
          <p:cNvPr id="220" name="Google Shape;220;p21"/>
          <p:cNvSpPr txBox="1"/>
          <p:nvPr/>
        </p:nvSpPr>
        <p:spPr>
          <a:xfrm>
            <a:off x="7315200" y="1676400"/>
            <a:ext cx="1295400" cy="52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1" i="0" u="none" strike="noStrike" cap="none">
                <a:solidFill>
                  <a:schemeClr val="dk1"/>
                </a:solidFill>
                <a:latin typeface="Tahoma"/>
                <a:ea typeface="Tahoma"/>
                <a:cs typeface="Tahoma"/>
                <a:sym typeface="Tahoma"/>
              </a:rPr>
              <a:t>Purchase Order</a:t>
            </a:r>
            <a:endParaRPr sz="1400" b="0" i="0" u="none" strike="noStrike" cap="none">
              <a:solidFill>
                <a:srgbClr val="000000"/>
              </a:solidFill>
              <a:latin typeface="Arial"/>
              <a:ea typeface="Arial"/>
              <a:cs typeface="Arial"/>
              <a:sym typeface="Arial"/>
            </a:endParaRPr>
          </a:p>
        </p:txBody>
      </p:sp>
      <p:grpSp>
        <p:nvGrpSpPr>
          <p:cNvPr id="221" name="Google Shape;221;p21"/>
          <p:cNvGrpSpPr/>
          <p:nvPr/>
        </p:nvGrpSpPr>
        <p:grpSpPr>
          <a:xfrm>
            <a:off x="457200" y="2209800"/>
            <a:ext cx="1447800" cy="1295400"/>
            <a:chOff x="457200" y="2209800"/>
            <a:chExt cx="1447800" cy="1295400"/>
          </a:xfrm>
        </p:grpSpPr>
        <p:sp>
          <p:nvSpPr>
            <p:cNvPr id="222" name="Google Shape;222;p21"/>
            <p:cNvSpPr/>
            <p:nvPr/>
          </p:nvSpPr>
          <p:spPr>
            <a:xfrm>
              <a:off x="457200" y="2209800"/>
              <a:ext cx="1447800" cy="1295400"/>
            </a:xfrm>
            <a:prstGeom prst="roundRect">
              <a:avLst>
                <a:gd name="adj" fmla="val 16667"/>
              </a:avLst>
            </a:prstGeom>
            <a:solidFill>
              <a:srgbClr val="BFBFBF"/>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223" name="Google Shape;223;p21"/>
            <p:cNvSpPr txBox="1"/>
            <p:nvPr/>
          </p:nvSpPr>
          <p:spPr>
            <a:xfrm>
              <a:off x="685800" y="2590800"/>
              <a:ext cx="990600" cy="523875"/>
            </a:xfrm>
            <a:prstGeom prst="rect">
              <a:avLst/>
            </a:prstGeom>
            <a:solidFill>
              <a:srgbClr val="C7C7C7"/>
            </a:solidFill>
            <a:ln w="9525" cap="flat" cmpd="sng">
              <a:solidFill>
                <a:srgbClr val="959595"/>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EAM enabled</a:t>
              </a:r>
              <a:endParaRPr sz="1400" b="0" i="0" u="none" strike="noStrike" cap="none">
                <a:solidFill>
                  <a:srgbClr val="000000"/>
                </a:solidFill>
                <a:latin typeface="Arial"/>
                <a:ea typeface="Arial"/>
                <a:cs typeface="Arial"/>
                <a:sym typeface="Arial"/>
              </a:endParaRPr>
            </a:p>
          </p:txBody>
        </p:sp>
      </p:grpSp>
      <p:grpSp>
        <p:nvGrpSpPr>
          <p:cNvPr id="224" name="Google Shape;224;p21"/>
          <p:cNvGrpSpPr/>
          <p:nvPr/>
        </p:nvGrpSpPr>
        <p:grpSpPr>
          <a:xfrm>
            <a:off x="2057400" y="2209800"/>
            <a:ext cx="1447800" cy="1295400"/>
            <a:chOff x="2057400" y="2209800"/>
            <a:chExt cx="1447800" cy="1295400"/>
          </a:xfrm>
        </p:grpSpPr>
        <p:sp>
          <p:nvSpPr>
            <p:cNvPr id="225" name="Google Shape;225;p21"/>
            <p:cNvSpPr/>
            <p:nvPr/>
          </p:nvSpPr>
          <p:spPr>
            <a:xfrm>
              <a:off x="2057400" y="2209800"/>
              <a:ext cx="1447800" cy="1295400"/>
            </a:xfrm>
            <a:prstGeom prst="roundRect">
              <a:avLst>
                <a:gd name="adj" fmla="val 16667"/>
              </a:avLst>
            </a:prstGeom>
            <a:solidFill>
              <a:srgbClr val="BFBFBF"/>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226" name="Google Shape;226;p21"/>
            <p:cNvSpPr txBox="1"/>
            <p:nvPr/>
          </p:nvSpPr>
          <p:spPr>
            <a:xfrm>
              <a:off x="2286000" y="2438400"/>
              <a:ext cx="990600" cy="307975"/>
            </a:xfrm>
            <a:prstGeom prst="rect">
              <a:avLst/>
            </a:prstGeom>
            <a:solidFill>
              <a:srgbClr val="C7C7C7"/>
            </a:solidFill>
            <a:ln w="9525" cap="flat" cmpd="sng">
              <a:solidFill>
                <a:srgbClr val="959595"/>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Indirect</a:t>
              </a:r>
              <a:endParaRPr sz="1400" b="0" i="0" u="none" strike="noStrike" cap="none">
                <a:solidFill>
                  <a:srgbClr val="000000"/>
                </a:solidFill>
                <a:latin typeface="Arial"/>
                <a:ea typeface="Arial"/>
                <a:cs typeface="Arial"/>
                <a:sym typeface="Arial"/>
              </a:endParaRPr>
            </a:p>
          </p:txBody>
        </p:sp>
        <p:sp>
          <p:nvSpPr>
            <p:cNvPr id="227" name="Google Shape;227;p21"/>
            <p:cNvSpPr txBox="1"/>
            <p:nvPr/>
          </p:nvSpPr>
          <p:spPr>
            <a:xfrm>
              <a:off x="2286000" y="2895600"/>
              <a:ext cx="990600" cy="307975"/>
            </a:xfrm>
            <a:prstGeom prst="rect">
              <a:avLst/>
            </a:prstGeom>
            <a:solidFill>
              <a:srgbClr val="C7C7C7"/>
            </a:solidFill>
            <a:ln w="9525" cap="flat" cmpd="sng">
              <a:solidFill>
                <a:srgbClr val="959595"/>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Direct</a:t>
              </a:r>
              <a:endParaRPr sz="1400" b="0" i="0" u="none" strike="noStrike" cap="none">
                <a:solidFill>
                  <a:srgbClr val="000000"/>
                </a:solidFill>
                <a:latin typeface="Arial"/>
                <a:ea typeface="Arial"/>
                <a:cs typeface="Arial"/>
                <a:sym typeface="Arial"/>
              </a:endParaRPr>
            </a:p>
          </p:txBody>
        </p:sp>
      </p:grpSp>
      <p:sp>
        <p:nvSpPr>
          <p:cNvPr id="228" name="Google Shape;228;p21"/>
          <p:cNvSpPr/>
          <p:nvPr/>
        </p:nvSpPr>
        <p:spPr>
          <a:xfrm>
            <a:off x="3733800" y="2209800"/>
            <a:ext cx="1447800" cy="1295400"/>
          </a:xfrm>
          <a:prstGeom prst="roundRect">
            <a:avLst>
              <a:gd name="adj" fmla="val 16667"/>
            </a:avLst>
          </a:prstGeom>
          <a:solidFill>
            <a:srgbClr val="BFBFBF"/>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229" name="Google Shape;229;p21"/>
          <p:cNvSpPr txBox="1"/>
          <p:nvPr/>
        </p:nvSpPr>
        <p:spPr>
          <a:xfrm>
            <a:off x="3886200" y="2286000"/>
            <a:ext cx="1066800" cy="400050"/>
          </a:xfrm>
          <a:prstGeom prst="rect">
            <a:avLst/>
          </a:prstGeom>
          <a:solidFill>
            <a:srgbClr val="C7C7C7"/>
          </a:solidFill>
          <a:ln w="9525" cap="flat" cmpd="sng">
            <a:solidFill>
              <a:srgbClr val="959595"/>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000"/>
              <a:buFont typeface="Tahoma"/>
              <a:buNone/>
            </a:pPr>
            <a:r>
              <a:rPr lang="en-US" sz="1000" b="0" i="0" u="none" strike="noStrike" cap="none">
                <a:solidFill>
                  <a:schemeClr val="dk1"/>
                </a:solidFill>
                <a:latin typeface="Tahoma"/>
                <a:ea typeface="Tahoma"/>
                <a:cs typeface="Tahoma"/>
                <a:sym typeface="Tahoma"/>
              </a:rPr>
              <a:t>EAM items +  ad hoc</a:t>
            </a:r>
            <a:endParaRPr sz="1400" b="0" i="0" u="none" strike="noStrike" cap="none">
              <a:solidFill>
                <a:srgbClr val="000000"/>
              </a:solidFill>
              <a:latin typeface="Arial"/>
              <a:ea typeface="Arial"/>
              <a:cs typeface="Arial"/>
              <a:sym typeface="Arial"/>
            </a:endParaRPr>
          </a:p>
        </p:txBody>
      </p:sp>
      <p:sp>
        <p:nvSpPr>
          <p:cNvPr id="230" name="Google Shape;230;p21"/>
          <p:cNvSpPr txBox="1"/>
          <p:nvPr/>
        </p:nvSpPr>
        <p:spPr>
          <a:xfrm>
            <a:off x="3886200" y="3048000"/>
            <a:ext cx="1143000" cy="430212"/>
          </a:xfrm>
          <a:prstGeom prst="rect">
            <a:avLst/>
          </a:prstGeom>
          <a:solidFill>
            <a:srgbClr val="C7C7C7"/>
          </a:solidFill>
          <a:ln w="9525" cap="flat" cmpd="sng">
            <a:solidFill>
              <a:srgbClr val="959595"/>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100"/>
              <a:buFont typeface="Tahoma"/>
              <a:buNone/>
            </a:pPr>
            <a:r>
              <a:rPr lang="en-US" sz="1100" b="0" i="0" u="none" strike="noStrike" cap="none">
                <a:solidFill>
                  <a:schemeClr val="dk1"/>
                </a:solidFill>
                <a:latin typeface="Tahoma"/>
                <a:ea typeface="Tahoma"/>
                <a:cs typeface="Tahoma"/>
                <a:sym typeface="Tahoma"/>
              </a:rPr>
              <a:t>EE items + </a:t>
            </a:r>
            <a:br>
              <a:rPr lang="en-US" sz="1100" b="0" i="0" u="none" strike="noStrike" cap="none">
                <a:solidFill>
                  <a:schemeClr val="dk1"/>
                </a:solidFill>
                <a:latin typeface="Tahoma"/>
                <a:ea typeface="Tahoma"/>
                <a:cs typeface="Tahoma"/>
                <a:sym typeface="Tahoma"/>
              </a:rPr>
            </a:br>
            <a:r>
              <a:rPr lang="en-US" sz="1100" b="0" i="0" u="none" strike="noStrike" cap="none">
                <a:solidFill>
                  <a:schemeClr val="dk1"/>
                </a:solidFill>
                <a:latin typeface="Tahoma"/>
                <a:ea typeface="Tahoma"/>
                <a:cs typeface="Tahoma"/>
                <a:sym typeface="Tahoma"/>
              </a:rPr>
              <a:t>ad hoc</a:t>
            </a:r>
            <a:endParaRPr sz="1400" b="0" i="0" u="none" strike="noStrike" cap="none">
              <a:solidFill>
                <a:srgbClr val="000000"/>
              </a:solidFill>
              <a:latin typeface="Arial"/>
              <a:ea typeface="Arial"/>
              <a:cs typeface="Arial"/>
              <a:sym typeface="Arial"/>
            </a:endParaRPr>
          </a:p>
        </p:txBody>
      </p:sp>
      <p:grpSp>
        <p:nvGrpSpPr>
          <p:cNvPr id="231" name="Google Shape;231;p21"/>
          <p:cNvGrpSpPr/>
          <p:nvPr/>
        </p:nvGrpSpPr>
        <p:grpSpPr>
          <a:xfrm>
            <a:off x="5486400" y="4038600"/>
            <a:ext cx="1447800" cy="1295400"/>
            <a:chOff x="5486400" y="4038600"/>
            <a:chExt cx="1447800" cy="1295400"/>
          </a:xfrm>
        </p:grpSpPr>
        <p:sp>
          <p:nvSpPr>
            <p:cNvPr id="232" name="Google Shape;232;p21"/>
            <p:cNvSpPr/>
            <p:nvPr/>
          </p:nvSpPr>
          <p:spPr>
            <a:xfrm>
              <a:off x="5486400" y="4038600"/>
              <a:ext cx="1447800" cy="1295400"/>
            </a:xfrm>
            <a:prstGeom prst="roundRect">
              <a:avLst>
                <a:gd name="adj" fmla="val 16667"/>
              </a:avLst>
            </a:prstGeom>
            <a:solidFill>
              <a:srgbClr val="B9CDE5"/>
            </a:solidFill>
            <a:ln w="9525" cap="flat" cmpd="sng">
              <a:solidFill>
                <a:srgbClr val="376092"/>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233" name="Google Shape;233;p21"/>
            <p:cNvSpPr txBox="1"/>
            <p:nvPr/>
          </p:nvSpPr>
          <p:spPr>
            <a:xfrm>
              <a:off x="5638800" y="4343400"/>
              <a:ext cx="1143000" cy="523875"/>
            </a:xfrm>
            <a:prstGeom prst="rect">
              <a:avLst/>
            </a:prstGeom>
            <a:solidFill>
              <a:srgbClr val="D2DFEE"/>
            </a:solidFill>
            <a:ln w="9525" cap="flat" cmpd="sng">
              <a:solidFill>
                <a:srgbClr val="376092"/>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GRS approval</a:t>
              </a:r>
              <a:endParaRPr sz="1400" b="0" i="0" u="none" strike="noStrike" cap="none">
                <a:solidFill>
                  <a:srgbClr val="000000"/>
                </a:solidFill>
                <a:latin typeface="Arial"/>
                <a:ea typeface="Arial"/>
                <a:cs typeface="Arial"/>
                <a:sym typeface="Arial"/>
              </a:endParaRPr>
            </a:p>
          </p:txBody>
        </p:sp>
      </p:grpSp>
      <p:grpSp>
        <p:nvGrpSpPr>
          <p:cNvPr id="234" name="Google Shape;234;p21"/>
          <p:cNvGrpSpPr/>
          <p:nvPr/>
        </p:nvGrpSpPr>
        <p:grpSpPr>
          <a:xfrm>
            <a:off x="7239000" y="2209800"/>
            <a:ext cx="1447800" cy="1295400"/>
            <a:chOff x="7239000" y="2209800"/>
            <a:chExt cx="1447800" cy="1295400"/>
          </a:xfrm>
        </p:grpSpPr>
        <p:sp>
          <p:nvSpPr>
            <p:cNvPr id="235" name="Google Shape;235;p21"/>
            <p:cNvSpPr/>
            <p:nvPr/>
          </p:nvSpPr>
          <p:spPr>
            <a:xfrm>
              <a:off x="7239000" y="2209800"/>
              <a:ext cx="1447800" cy="1295400"/>
            </a:xfrm>
            <a:prstGeom prst="roundRect">
              <a:avLst>
                <a:gd name="adj" fmla="val 16667"/>
              </a:avLst>
            </a:prstGeom>
            <a:solidFill>
              <a:srgbClr val="BFBFBF"/>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236" name="Google Shape;236;p21"/>
            <p:cNvSpPr txBox="1"/>
            <p:nvPr/>
          </p:nvSpPr>
          <p:spPr>
            <a:xfrm>
              <a:off x="7467600" y="2667000"/>
              <a:ext cx="990600" cy="307975"/>
            </a:xfrm>
            <a:prstGeom prst="rect">
              <a:avLst/>
            </a:prstGeom>
            <a:solidFill>
              <a:srgbClr val="C7C7C7"/>
            </a:solidFill>
            <a:ln w="9525" cap="flat" cmpd="sng">
              <a:solidFill>
                <a:srgbClr val="959595"/>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EE POs</a:t>
              </a:r>
              <a:endParaRPr sz="1400" b="0" i="0" u="none" strike="noStrike" cap="none">
                <a:solidFill>
                  <a:srgbClr val="000000"/>
                </a:solidFill>
                <a:latin typeface="Arial"/>
                <a:ea typeface="Arial"/>
                <a:cs typeface="Arial"/>
                <a:sym typeface="Arial"/>
              </a:endParaRPr>
            </a:p>
          </p:txBody>
        </p:sp>
      </p:grpSp>
      <p:sp>
        <p:nvSpPr>
          <p:cNvPr id="237" name="Google Shape;237;p21"/>
          <p:cNvSpPr/>
          <p:nvPr/>
        </p:nvSpPr>
        <p:spPr>
          <a:xfrm>
            <a:off x="457200" y="4038600"/>
            <a:ext cx="1447800" cy="1295400"/>
          </a:xfrm>
          <a:prstGeom prst="roundRect">
            <a:avLst>
              <a:gd name="adj" fmla="val 16667"/>
            </a:avLst>
          </a:prstGeom>
          <a:solidFill>
            <a:srgbClr val="B9CDE5"/>
          </a:solidFill>
          <a:ln w="9525" cap="flat" cmpd="sng">
            <a:solidFill>
              <a:srgbClr val="376092"/>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238" name="Google Shape;238;p21"/>
          <p:cNvSpPr txBox="1"/>
          <p:nvPr/>
        </p:nvSpPr>
        <p:spPr>
          <a:xfrm>
            <a:off x="609600" y="4343400"/>
            <a:ext cx="1143000" cy="523875"/>
          </a:xfrm>
          <a:prstGeom prst="rect">
            <a:avLst/>
          </a:prstGeom>
          <a:solidFill>
            <a:srgbClr val="D2DFEE"/>
          </a:solidFill>
          <a:ln w="9525" cap="flat" cmpd="sng">
            <a:solidFill>
              <a:srgbClr val="376092"/>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EAM not enabled</a:t>
            </a:r>
            <a:endParaRPr sz="1400" b="0" i="0" u="none" strike="noStrike" cap="none">
              <a:solidFill>
                <a:srgbClr val="000000"/>
              </a:solidFill>
              <a:latin typeface="Arial"/>
              <a:ea typeface="Arial"/>
              <a:cs typeface="Arial"/>
              <a:sym typeface="Arial"/>
            </a:endParaRPr>
          </a:p>
        </p:txBody>
      </p:sp>
      <p:sp>
        <p:nvSpPr>
          <p:cNvPr id="239" name="Google Shape;239;p21"/>
          <p:cNvSpPr/>
          <p:nvPr/>
        </p:nvSpPr>
        <p:spPr>
          <a:xfrm>
            <a:off x="2057400" y="4038600"/>
            <a:ext cx="1447800" cy="1295400"/>
          </a:xfrm>
          <a:prstGeom prst="roundRect">
            <a:avLst>
              <a:gd name="adj" fmla="val 16667"/>
            </a:avLst>
          </a:prstGeom>
          <a:solidFill>
            <a:srgbClr val="B9CDE5"/>
          </a:solidFill>
          <a:ln w="9525" cap="flat" cmpd="sng">
            <a:solidFill>
              <a:srgbClr val="376092"/>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240" name="Google Shape;240;p21"/>
          <p:cNvSpPr txBox="1"/>
          <p:nvPr/>
        </p:nvSpPr>
        <p:spPr>
          <a:xfrm>
            <a:off x="2286000" y="4343400"/>
            <a:ext cx="990600" cy="523875"/>
          </a:xfrm>
          <a:prstGeom prst="rect">
            <a:avLst/>
          </a:prstGeom>
          <a:solidFill>
            <a:srgbClr val="D2DFEE"/>
          </a:solidFill>
          <a:ln w="9525" cap="flat" cmpd="sng">
            <a:solidFill>
              <a:srgbClr val="376092"/>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Indirect  + Direct</a:t>
            </a:r>
            <a:endParaRPr sz="1400" b="0" i="0" u="none" strike="noStrike" cap="none">
              <a:solidFill>
                <a:srgbClr val="000000"/>
              </a:solidFill>
              <a:latin typeface="Arial"/>
              <a:ea typeface="Arial"/>
              <a:cs typeface="Arial"/>
              <a:sym typeface="Arial"/>
            </a:endParaRPr>
          </a:p>
        </p:txBody>
      </p:sp>
      <p:sp>
        <p:nvSpPr>
          <p:cNvPr id="241" name="Google Shape;241;p21"/>
          <p:cNvSpPr/>
          <p:nvPr/>
        </p:nvSpPr>
        <p:spPr>
          <a:xfrm>
            <a:off x="3733800" y="4038600"/>
            <a:ext cx="1447800" cy="1295400"/>
          </a:xfrm>
          <a:prstGeom prst="roundRect">
            <a:avLst>
              <a:gd name="adj" fmla="val 16667"/>
            </a:avLst>
          </a:prstGeom>
          <a:solidFill>
            <a:srgbClr val="B9CDE5"/>
          </a:solidFill>
          <a:ln w="9525" cap="flat" cmpd="sng">
            <a:solidFill>
              <a:srgbClr val="376092"/>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242" name="Google Shape;242;p21"/>
          <p:cNvSpPr txBox="1"/>
          <p:nvPr/>
        </p:nvSpPr>
        <p:spPr>
          <a:xfrm>
            <a:off x="3810000" y="4343400"/>
            <a:ext cx="1295400" cy="523875"/>
          </a:xfrm>
          <a:prstGeom prst="rect">
            <a:avLst/>
          </a:prstGeom>
          <a:solidFill>
            <a:srgbClr val="D2DFEE"/>
          </a:solidFill>
          <a:ln w="9525" cap="flat" cmpd="sng">
            <a:solidFill>
              <a:srgbClr val="376092"/>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EE items + ad hoc</a:t>
            </a:r>
            <a:endParaRPr sz="1400" b="0" i="0" u="none" strike="noStrike" cap="none">
              <a:solidFill>
                <a:srgbClr val="000000"/>
              </a:solidFill>
              <a:latin typeface="Arial"/>
              <a:ea typeface="Arial"/>
              <a:cs typeface="Arial"/>
              <a:sym typeface="Arial"/>
            </a:endParaRPr>
          </a:p>
        </p:txBody>
      </p:sp>
      <p:sp>
        <p:nvSpPr>
          <p:cNvPr id="243" name="Google Shape;243;p21"/>
          <p:cNvSpPr/>
          <p:nvPr/>
        </p:nvSpPr>
        <p:spPr>
          <a:xfrm>
            <a:off x="5486400" y="2209800"/>
            <a:ext cx="1447800" cy="1295400"/>
          </a:xfrm>
          <a:prstGeom prst="roundRect">
            <a:avLst>
              <a:gd name="adj" fmla="val 16667"/>
            </a:avLst>
          </a:prstGeom>
          <a:solidFill>
            <a:srgbClr val="BFBFBF"/>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244" name="Google Shape;244;p21"/>
          <p:cNvSpPr txBox="1"/>
          <p:nvPr/>
        </p:nvSpPr>
        <p:spPr>
          <a:xfrm>
            <a:off x="5638800" y="2286000"/>
            <a:ext cx="1143000" cy="523875"/>
          </a:xfrm>
          <a:prstGeom prst="rect">
            <a:avLst/>
          </a:prstGeom>
          <a:solidFill>
            <a:srgbClr val="C7C7C7"/>
          </a:solidFill>
          <a:ln w="9525" cap="flat" cmpd="sng">
            <a:solidFill>
              <a:srgbClr val="959595"/>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EAM approval</a:t>
            </a:r>
            <a:endParaRPr sz="1400" b="0" i="0" u="none" strike="noStrike" cap="none">
              <a:solidFill>
                <a:srgbClr val="000000"/>
              </a:solidFill>
              <a:latin typeface="Arial"/>
              <a:ea typeface="Arial"/>
              <a:cs typeface="Arial"/>
              <a:sym typeface="Arial"/>
            </a:endParaRPr>
          </a:p>
        </p:txBody>
      </p:sp>
      <p:sp>
        <p:nvSpPr>
          <p:cNvPr id="245" name="Google Shape;245;p21"/>
          <p:cNvSpPr txBox="1"/>
          <p:nvPr/>
        </p:nvSpPr>
        <p:spPr>
          <a:xfrm>
            <a:off x="5638800" y="2895600"/>
            <a:ext cx="1143000" cy="523875"/>
          </a:xfrm>
          <a:prstGeom prst="rect">
            <a:avLst/>
          </a:prstGeom>
          <a:solidFill>
            <a:srgbClr val="C7C7C7"/>
          </a:solidFill>
          <a:ln w="9525" cap="flat" cmpd="sng">
            <a:solidFill>
              <a:srgbClr val="959595"/>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GRS approval</a:t>
            </a:r>
            <a:endParaRPr sz="1400" b="0" i="0" u="none" strike="noStrike" cap="none">
              <a:solidFill>
                <a:srgbClr val="000000"/>
              </a:solidFill>
              <a:latin typeface="Arial"/>
              <a:ea typeface="Arial"/>
              <a:cs typeface="Arial"/>
              <a:sym typeface="Arial"/>
            </a:endParaRPr>
          </a:p>
        </p:txBody>
      </p:sp>
      <p:sp>
        <p:nvSpPr>
          <p:cNvPr id="246" name="Google Shape;246;p21"/>
          <p:cNvSpPr/>
          <p:nvPr/>
        </p:nvSpPr>
        <p:spPr>
          <a:xfrm>
            <a:off x="7239000" y="4038600"/>
            <a:ext cx="1447800" cy="1295400"/>
          </a:xfrm>
          <a:prstGeom prst="roundRect">
            <a:avLst>
              <a:gd name="adj" fmla="val 16667"/>
            </a:avLst>
          </a:prstGeom>
          <a:solidFill>
            <a:srgbClr val="B9CDE5"/>
          </a:solidFill>
          <a:ln w="9525" cap="flat" cmpd="sng">
            <a:solidFill>
              <a:srgbClr val="376092"/>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247" name="Google Shape;247;p21"/>
          <p:cNvSpPr txBox="1"/>
          <p:nvPr/>
        </p:nvSpPr>
        <p:spPr>
          <a:xfrm>
            <a:off x="7315200" y="4419600"/>
            <a:ext cx="1295400" cy="307975"/>
          </a:xfrm>
          <a:prstGeom prst="rect">
            <a:avLst/>
          </a:prstGeom>
          <a:solidFill>
            <a:srgbClr val="D2DFEE"/>
          </a:solidFill>
          <a:ln w="9525" cap="flat" cmpd="sng">
            <a:solidFill>
              <a:srgbClr val="376092"/>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EE POs</a:t>
            </a:r>
            <a:endParaRPr sz="1400" b="0" i="0" u="none" strike="noStrike" cap="none">
              <a:solidFill>
                <a:srgbClr val="000000"/>
              </a:solidFill>
              <a:latin typeface="Arial"/>
              <a:ea typeface="Arial"/>
              <a:cs typeface="Arial"/>
              <a:sym typeface="Arial"/>
            </a:endParaRPr>
          </a:p>
        </p:txBody>
      </p:sp>
      <p:cxnSp>
        <p:nvCxnSpPr>
          <p:cNvPr id="248" name="Google Shape;248;p21"/>
          <p:cNvCxnSpPr/>
          <p:nvPr/>
        </p:nvCxnSpPr>
        <p:spPr>
          <a:xfrm rot="10800000" flipH="1">
            <a:off x="1676400" y="2590800"/>
            <a:ext cx="609600" cy="261937"/>
          </a:xfrm>
          <a:prstGeom prst="straightConnector1">
            <a:avLst/>
          </a:prstGeom>
          <a:noFill/>
          <a:ln w="28575" cap="flat" cmpd="sng">
            <a:solidFill>
              <a:srgbClr val="4F4F4F"/>
            </a:solidFill>
            <a:prstDash val="solid"/>
            <a:miter lim="800000"/>
            <a:headEnd type="none" w="sm" len="sm"/>
            <a:tailEnd type="none" w="sm" len="sm"/>
          </a:ln>
        </p:spPr>
      </p:cxnSp>
      <p:cxnSp>
        <p:nvCxnSpPr>
          <p:cNvPr id="249" name="Google Shape;249;p21"/>
          <p:cNvCxnSpPr/>
          <p:nvPr/>
        </p:nvCxnSpPr>
        <p:spPr>
          <a:xfrm>
            <a:off x="1676400" y="2852737"/>
            <a:ext cx="609600" cy="196850"/>
          </a:xfrm>
          <a:prstGeom prst="straightConnector1">
            <a:avLst/>
          </a:prstGeom>
          <a:noFill/>
          <a:ln w="28575" cap="flat" cmpd="sng">
            <a:solidFill>
              <a:srgbClr val="4F4F4F"/>
            </a:solidFill>
            <a:prstDash val="solid"/>
            <a:miter lim="800000"/>
            <a:headEnd type="none" w="sm" len="sm"/>
            <a:tailEnd type="none" w="sm" len="sm"/>
          </a:ln>
        </p:spPr>
      </p:cxnSp>
      <p:cxnSp>
        <p:nvCxnSpPr>
          <p:cNvPr id="250" name="Google Shape;250;p21"/>
          <p:cNvCxnSpPr/>
          <p:nvPr/>
        </p:nvCxnSpPr>
        <p:spPr>
          <a:xfrm rot="10800000" flipH="1">
            <a:off x="3276600" y="2590800"/>
            <a:ext cx="609600" cy="1587"/>
          </a:xfrm>
          <a:prstGeom prst="straightConnector1">
            <a:avLst/>
          </a:prstGeom>
          <a:noFill/>
          <a:ln w="28575" cap="flat" cmpd="sng">
            <a:solidFill>
              <a:srgbClr val="4F4F4F"/>
            </a:solidFill>
            <a:prstDash val="solid"/>
            <a:miter lim="800000"/>
            <a:headEnd type="none" w="sm" len="sm"/>
            <a:tailEnd type="none" w="sm" len="sm"/>
          </a:ln>
        </p:spPr>
      </p:cxnSp>
      <p:cxnSp>
        <p:nvCxnSpPr>
          <p:cNvPr id="251" name="Google Shape;251;p21"/>
          <p:cNvCxnSpPr/>
          <p:nvPr/>
        </p:nvCxnSpPr>
        <p:spPr>
          <a:xfrm>
            <a:off x="3276600" y="3124200"/>
            <a:ext cx="609600" cy="1587"/>
          </a:xfrm>
          <a:prstGeom prst="straightConnector1">
            <a:avLst/>
          </a:prstGeom>
          <a:noFill/>
          <a:ln w="28575" cap="flat" cmpd="sng">
            <a:solidFill>
              <a:srgbClr val="4F4F4F"/>
            </a:solidFill>
            <a:prstDash val="solid"/>
            <a:miter lim="800000"/>
            <a:headEnd type="none" w="sm" len="sm"/>
            <a:tailEnd type="none" w="sm" len="sm"/>
          </a:ln>
        </p:spPr>
      </p:cxnSp>
      <p:cxnSp>
        <p:nvCxnSpPr>
          <p:cNvPr id="252" name="Google Shape;252;p21"/>
          <p:cNvCxnSpPr/>
          <p:nvPr/>
        </p:nvCxnSpPr>
        <p:spPr>
          <a:xfrm>
            <a:off x="4953000" y="2514600"/>
            <a:ext cx="685800" cy="1587"/>
          </a:xfrm>
          <a:prstGeom prst="straightConnector1">
            <a:avLst/>
          </a:prstGeom>
          <a:noFill/>
          <a:ln w="28575" cap="flat" cmpd="sng">
            <a:solidFill>
              <a:srgbClr val="4F4F4F"/>
            </a:solidFill>
            <a:prstDash val="solid"/>
            <a:miter lim="800000"/>
            <a:headEnd type="none" w="sm" len="sm"/>
            <a:tailEnd type="none" w="sm" len="sm"/>
          </a:ln>
        </p:spPr>
      </p:cxnSp>
      <p:cxnSp>
        <p:nvCxnSpPr>
          <p:cNvPr id="253" name="Google Shape;253;p21"/>
          <p:cNvCxnSpPr/>
          <p:nvPr/>
        </p:nvCxnSpPr>
        <p:spPr>
          <a:xfrm>
            <a:off x="5029200" y="3124200"/>
            <a:ext cx="609600" cy="1587"/>
          </a:xfrm>
          <a:prstGeom prst="straightConnector1">
            <a:avLst/>
          </a:prstGeom>
          <a:noFill/>
          <a:ln w="28575" cap="flat" cmpd="sng">
            <a:solidFill>
              <a:srgbClr val="4F4F4F"/>
            </a:solidFill>
            <a:prstDash val="solid"/>
            <a:miter lim="800000"/>
            <a:headEnd type="none" w="sm" len="sm"/>
            <a:tailEnd type="none" w="sm" len="sm"/>
          </a:ln>
        </p:spPr>
      </p:cxnSp>
      <p:cxnSp>
        <p:nvCxnSpPr>
          <p:cNvPr id="254" name="Google Shape;254;p21"/>
          <p:cNvCxnSpPr/>
          <p:nvPr/>
        </p:nvCxnSpPr>
        <p:spPr>
          <a:xfrm>
            <a:off x="6781800" y="2819400"/>
            <a:ext cx="685800" cy="1587"/>
          </a:xfrm>
          <a:prstGeom prst="straightConnector1">
            <a:avLst/>
          </a:prstGeom>
          <a:noFill/>
          <a:ln w="28575" cap="flat" cmpd="sng">
            <a:solidFill>
              <a:srgbClr val="4F4F4F"/>
            </a:solidFill>
            <a:prstDash val="solid"/>
            <a:miter lim="800000"/>
            <a:headEnd type="none" w="sm" len="sm"/>
            <a:tailEnd type="none" w="sm" len="sm"/>
          </a:ln>
        </p:spPr>
      </p:cxnSp>
      <p:cxnSp>
        <p:nvCxnSpPr>
          <p:cNvPr id="255" name="Google Shape;255;p21"/>
          <p:cNvCxnSpPr/>
          <p:nvPr/>
        </p:nvCxnSpPr>
        <p:spPr>
          <a:xfrm>
            <a:off x="1752600" y="4605337"/>
            <a:ext cx="533400" cy="0"/>
          </a:xfrm>
          <a:prstGeom prst="straightConnector1">
            <a:avLst/>
          </a:prstGeom>
          <a:noFill/>
          <a:ln w="19050" cap="flat" cmpd="sng">
            <a:solidFill>
              <a:srgbClr val="376092"/>
            </a:solidFill>
            <a:prstDash val="solid"/>
            <a:miter lim="800000"/>
            <a:headEnd type="none" w="sm" len="sm"/>
            <a:tailEnd type="none" w="sm" len="sm"/>
          </a:ln>
        </p:spPr>
      </p:cxnSp>
      <p:cxnSp>
        <p:nvCxnSpPr>
          <p:cNvPr id="256" name="Google Shape;256;p21"/>
          <p:cNvCxnSpPr/>
          <p:nvPr/>
        </p:nvCxnSpPr>
        <p:spPr>
          <a:xfrm>
            <a:off x="3276600" y="4648200"/>
            <a:ext cx="533400" cy="1587"/>
          </a:xfrm>
          <a:prstGeom prst="straightConnector1">
            <a:avLst/>
          </a:prstGeom>
          <a:noFill/>
          <a:ln w="19050" cap="flat" cmpd="sng">
            <a:solidFill>
              <a:srgbClr val="376092"/>
            </a:solidFill>
            <a:prstDash val="solid"/>
            <a:miter lim="800000"/>
            <a:headEnd type="none" w="sm" len="sm"/>
            <a:tailEnd type="none" w="sm" len="sm"/>
          </a:ln>
        </p:spPr>
      </p:cxnSp>
      <p:cxnSp>
        <p:nvCxnSpPr>
          <p:cNvPr id="257" name="Google Shape;257;p21"/>
          <p:cNvCxnSpPr/>
          <p:nvPr/>
        </p:nvCxnSpPr>
        <p:spPr>
          <a:xfrm>
            <a:off x="5105400" y="4648200"/>
            <a:ext cx="533400" cy="1587"/>
          </a:xfrm>
          <a:prstGeom prst="straightConnector1">
            <a:avLst/>
          </a:prstGeom>
          <a:noFill/>
          <a:ln w="19050" cap="flat" cmpd="sng">
            <a:solidFill>
              <a:srgbClr val="376092"/>
            </a:solidFill>
            <a:prstDash val="solid"/>
            <a:miter lim="800000"/>
            <a:headEnd type="none" w="sm" len="sm"/>
            <a:tailEnd type="none" w="sm" len="sm"/>
          </a:ln>
        </p:spPr>
      </p:cxnSp>
      <p:cxnSp>
        <p:nvCxnSpPr>
          <p:cNvPr id="258" name="Google Shape;258;p21"/>
          <p:cNvCxnSpPr/>
          <p:nvPr/>
        </p:nvCxnSpPr>
        <p:spPr>
          <a:xfrm>
            <a:off x="6781800" y="4572000"/>
            <a:ext cx="533400" cy="1587"/>
          </a:xfrm>
          <a:prstGeom prst="straightConnector1">
            <a:avLst/>
          </a:prstGeom>
          <a:noFill/>
          <a:ln w="19050" cap="flat" cmpd="sng">
            <a:solidFill>
              <a:srgbClr val="376092"/>
            </a:solidFill>
            <a:prstDash val="solid"/>
            <a:miter lim="800000"/>
            <a:headEnd type="none" w="sm" len="sm"/>
            <a:tailEnd type="none" w="sm" len="sm"/>
          </a:ln>
        </p:spPr>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22"/>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Configuration</a:t>
            </a:r>
            <a:endParaRPr/>
          </a:p>
          <a:p>
            <a:pPr marL="0" marR="0" lvl="0" indent="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For requisition-to-PO conversions, ensure the following are in place:</a:t>
            </a:r>
            <a:endParaRPr/>
          </a:p>
          <a:p>
            <a:pPr marL="0" marR="0" lvl="0" indent="0"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  Controls</a:t>
            </a:r>
            <a:endParaRPr/>
          </a:p>
          <a:p>
            <a:pPr marL="0" marR="0" lvl="0" indent="0"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  User access</a:t>
            </a:r>
            <a:endParaRPr/>
          </a:p>
          <a:p>
            <a:pPr marL="0" marR="0" lvl="0" indent="0"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  Approval configuration</a:t>
            </a:r>
            <a:endParaRPr/>
          </a:p>
          <a:p>
            <a:pPr marL="0" marR="0" lvl="0" indent="0"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  GRS approval configuration</a:t>
            </a:r>
            <a:endParaRPr/>
          </a:p>
          <a:p>
            <a:pPr marL="0" marR="0" lvl="0" indent="0"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  EAM approval configuration</a:t>
            </a:r>
            <a:endParaRPr/>
          </a:p>
          <a:p>
            <a:pPr marL="0" marR="0" lvl="0" indent="0"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  Buyers</a:t>
            </a:r>
            <a:endParaRPr/>
          </a:p>
          <a:p>
            <a:pPr marL="0" marR="0" lvl="0" indent="0"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  Buyer tolerance parameters</a:t>
            </a:r>
            <a:endParaRPr/>
          </a:p>
        </p:txBody>
      </p:sp>
      <p:sp>
        <p:nvSpPr>
          <p:cNvPr id="265" name="Google Shape;265;p22"/>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23"/>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Controls </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272" name="Google Shape;272;p23"/>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sp>
        <p:nvSpPr>
          <p:cNvPr id="273" name="Google Shape;273;p23"/>
          <p:cNvSpPr txBox="1"/>
          <p:nvPr/>
        </p:nvSpPr>
        <p:spPr>
          <a:xfrm>
            <a:off x="1143000" y="1600200"/>
            <a:ext cx="6858000" cy="39624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274" name="Google Shape;274;p23"/>
          <p:cNvGrpSpPr/>
          <p:nvPr/>
        </p:nvGrpSpPr>
        <p:grpSpPr>
          <a:xfrm>
            <a:off x="838200" y="1531937"/>
            <a:ext cx="6819900" cy="3657600"/>
            <a:chOff x="1219200" y="1600200"/>
            <a:chExt cx="6820541" cy="3658379"/>
          </a:xfrm>
        </p:grpSpPr>
        <p:pic>
          <p:nvPicPr>
            <p:cNvPr id="275" name="Google Shape;275;p23" descr="ReqAcctCtrrl.png"/>
            <p:cNvPicPr preferRelativeResize="0"/>
            <p:nvPr/>
          </p:nvPicPr>
          <p:blipFill rotWithShape="1">
            <a:blip r:embed="rId3">
              <a:alphaModFix/>
            </a:blip>
            <a:srcRect/>
            <a:stretch/>
          </p:blipFill>
          <p:spPr>
            <a:xfrm>
              <a:off x="1219200" y="1600200"/>
              <a:ext cx="6820541" cy="3658379"/>
            </a:xfrm>
            <a:prstGeom prst="rect">
              <a:avLst/>
            </a:prstGeom>
            <a:noFill/>
            <a:ln w="9525" cap="flat" cmpd="sng">
              <a:solidFill>
                <a:srgbClr val="0070C0"/>
              </a:solidFill>
              <a:prstDash val="solid"/>
              <a:miter lim="800000"/>
              <a:headEnd type="none" w="sm" len="sm"/>
              <a:tailEnd type="none" w="sm" len="sm"/>
            </a:ln>
          </p:spPr>
        </p:pic>
        <p:sp>
          <p:nvSpPr>
            <p:cNvPr id="276" name="Google Shape;276;p23"/>
            <p:cNvSpPr txBox="1"/>
            <p:nvPr/>
          </p:nvSpPr>
          <p:spPr>
            <a:xfrm>
              <a:off x="4115072" y="4420200"/>
              <a:ext cx="2057593" cy="228649"/>
            </a:xfrm>
            <a:prstGeom prst="rect">
              <a:avLst/>
            </a:prstGeom>
            <a:noFill/>
            <a:ln w="9525" cap="flat" cmpd="sng">
              <a:solidFill>
                <a:srgbClr val="FFFF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pic>
        <p:nvPicPr>
          <p:cNvPr id="282" name="Google Shape;282;p24"/>
          <p:cNvPicPr preferRelativeResize="0"/>
          <p:nvPr/>
        </p:nvPicPr>
        <p:blipFill rotWithShape="1">
          <a:blip r:embed="rId3">
            <a:alphaModFix/>
          </a:blip>
          <a:srcRect/>
          <a:stretch/>
        </p:blipFill>
        <p:spPr>
          <a:xfrm>
            <a:off x="1447800" y="1441450"/>
            <a:ext cx="5867400" cy="2865437"/>
          </a:xfrm>
          <a:prstGeom prst="rect">
            <a:avLst/>
          </a:prstGeom>
          <a:noFill/>
          <a:ln w="9525" cap="flat" cmpd="sng">
            <a:solidFill>
              <a:srgbClr val="0067B4"/>
            </a:solidFill>
            <a:prstDash val="solid"/>
            <a:miter lim="800000"/>
            <a:headEnd type="none" w="sm" len="sm"/>
            <a:tailEnd type="none" w="sm" len="sm"/>
          </a:ln>
        </p:spPr>
      </p:pic>
      <p:sp>
        <p:nvSpPr>
          <p:cNvPr id="283" name="Google Shape;283;p24"/>
          <p:cNvSpPr txBox="1">
            <a:spLocks noGrp="1"/>
          </p:cNvSpPr>
          <p:nvPr>
            <p:ph type="body" idx="1"/>
          </p:nvPr>
        </p:nvSpPr>
        <p:spPr>
          <a:xfrm>
            <a:off x="457200" y="892175"/>
            <a:ext cx="8229600" cy="7080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Controls</a:t>
            </a:r>
            <a:r>
              <a:rPr lang="en-US" sz="2400" b="1" i="0" u="none">
                <a:solidFill>
                  <a:srgbClr val="FF0000"/>
                </a:solidFill>
                <a:latin typeface="Century Gothic"/>
                <a:ea typeface="Century Gothic"/>
                <a:cs typeface="Century Gothic"/>
                <a:sym typeface="Century Gothic"/>
              </a:rPr>
              <a:t> </a:t>
            </a: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284" name="Google Shape;284;p24"/>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sp>
        <p:nvSpPr>
          <p:cNvPr id="285" name="Google Shape;285;p24"/>
          <p:cNvSpPr txBox="1"/>
          <p:nvPr/>
        </p:nvSpPr>
        <p:spPr>
          <a:xfrm>
            <a:off x="5867400" y="5105400"/>
            <a:ext cx="3810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286" name="Google Shape;286;p24"/>
          <p:cNvSpPr txBox="1"/>
          <p:nvPr/>
        </p:nvSpPr>
        <p:spPr>
          <a:xfrm>
            <a:off x="5257800" y="3352800"/>
            <a:ext cx="1066800" cy="4572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287" name="Google Shape;287;p24"/>
          <p:cNvPicPr preferRelativeResize="0"/>
          <p:nvPr/>
        </p:nvPicPr>
        <p:blipFill>
          <a:blip r:embed="rId4">
            <a:alphaModFix/>
          </a:blip>
          <a:stretch>
            <a:fillRect/>
          </a:stretch>
        </p:blipFill>
        <p:spPr>
          <a:xfrm>
            <a:off x="2147050" y="4315340"/>
            <a:ext cx="5867400" cy="1884910"/>
          </a:xfrm>
          <a:prstGeom prst="rect">
            <a:avLst/>
          </a:prstGeom>
          <a:noFill/>
          <a:ln w="9525" cap="flat" cmpd="sng">
            <a:solidFill>
              <a:srgbClr val="3C78D8"/>
            </a:solidFill>
            <a:prstDash val="solid"/>
            <a:round/>
            <a:headEnd type="none" w="sm" len="sm"/>
            <a:tailEnd type="none" w="sm" len="sm"/>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26"/>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User Access </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294" name="Google Shape;294;p26"/>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pic>
        <p:nvPicPr>
          <p:cNvPr id="295" name="Google Shape;295;p26" descr="UserAccWeb.png"/>
          <p:cNvPicPr preferRelativeResize="0"/>
          <p:nvPr/>
        </p:nvPicPr>
        <p:blipFill rotWithShape="1">
          <a:blip r:embed="rId3">
            <a:alphaModFix/>
          </a:blip>
          <a:srcRect/>
          <a:stretch/>
        </p:blipFill>
        <p:spPr>
          <a:xfrm>
            <a:off x="1066800" y="1447800"/>
            <a:ext cx="6096000" cy="3927475"/>
          </a:xfrm>
          <a:prstGeom prst="rect">
            <a:avLst/>
          </a:prstGeom>
          <a:noFill/>
          <a:ln>
            <a:noFill/>
          </a:ln>
        </p:spPr>
      </p:pic>
      <p:sp>
        <p:nvSpPr>
          <p:cNvPr id="296" name="Google Shape;296;p26"/>
          <p:cNvSpPr txBox="1"/>
          <p:nvPr/>
        </p:nvSpPr>
        <p:spPr>
          <a:xfrm>
            <a:off x="1066800" y="5867400"/>
            <a:ext cx="6324600" cy="76200"/>
          </a:xfrm>
          <a:prstGeom prst="rect">
            <a:avLst/>
          </a:prstGeom>
          <a:solidFill>
            <a:schemeClr val="lt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297" name="Google Shape;297;p26"/>
          <p:cNvSpPr txBox="1"/>
          <p:nvPr/>
        </p:nvSpPr>
        <p:spPr>
          <a:xfrm>
            <a:off x="1371600" y="1524000"/>
            <a:ext cx="2514600" cy="2286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27"/>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Approval Configuration</a:t>
            </a:r>
            <a:endParaRPr/>
          </a:p>
        </p:txBody>
      </p:sp>
      <p:sp>
        <p:nvSpPr>
          <p:cNvPr id="304" name="Google Shape;304;p27"/>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grpSp>
        <p:nvGrpSpPr>
          <p:cNvPr id="305" name="Google Shape;305;p27"/>
          <p:cNvGrpSpPr/>
          <p:nvPr/>
        </p:nvGrpSpPr>
        <p:grpSpPr>
          <a:xfrm>
            <a:off x="1295400" y="1981200"/>
            <a:ext cx="7277100" cy="4344987"/>
            <a:chOff x="457200" y="1371600"/>
            <a:chExt cx="8114771" cy="4954575"/>
          </a:xfrm>
        </p:grpSpPr>
        <p:pic>
          <p:nvPicPr>
            <p:cNvPr id="306" name="Google Shape;306;p27" descr="ApprovalConfigEnable.PNG"/>
            <p:cNvPicPr preferRelativeResize="0"/>
            <p:nvPr/>
          </p:nvPicPr>
          <p:blipFill rotWithShape="1">
            <a:blip r:embed="rId3">
              <a:alphaModFix/>
            </a:blip>
            <a:srcRect/>
            <a:stretch/>
          </p:blipFill>
          <p:spPr>
            <a:xfrm>
              <a:off x="3810000" y="3886200"/>
              <a:ext cx="4761971" cy="2439975"/>
            </a:xfrm>
            <a:prstGeom prst="rect">
              <a:avLst/>
            </a:prstGeom>
            <a:noFill/>
            <a:ln w="9525" cap="flat" cmpd="sng">
              <a:solidFill>
                <a:schemeClr val="dk1"/>
              </a:solidFill>
              <a:prstDash val="solid"/>
              <a:miter lim="800000"/>
              <a:headEnd type="none" w="sm" len="sm"/>
              <a:tailEnd type="none" w="sm" len="sm"/>
            </a:ln>
          </p:spPr>
        </p:pic>
        <p:grpSp>
          <p:nvGrpSpPr>
            <p:cNvPr id="307" name="Google Shape;307;p27"/>
            <p:cNvGrpSpPr/>
            <p:nvPr/>
          </p:nvGrpSpPr>
          <p:grpSpPr>
            <a:xfrm>
              <a:off x="457200" y="1371600"/>
              <a:ext cx="6858000" cy="2472612"/>
              <a:chOff x="457200" y="1371600"/>
              <a:chExt cx="6858000" cy="2472612"/>
            </a:xfrm>
          </p:grpSpPr>
          <p:pic>
            <p:nvPicPr>
              <p:cNvPr id="308" name="Google Shape;308;p27" descr="ApprovalConfig.PNG"/>
              <p:cNvPicPr preferRelativeResize="0"/>
              <p:nvPr/>
            </p:nvPicPr>
            <p:blipFill rotWithShape="1">
              <a:blip r:embed="rId4">
                <a:alphaModFix/>
              </a:blip>
              <a:srcRect/>
              <a:stretch/>
            </p:blipFill>
            <p:spPr>
              <a:xfrm>
                <a:off x="457200" y="1371600"/>
                <a:ext cx="6858000" cy="2472612"/>
              </a:xfrm>
              <a:prstGeom prst="rect">
                <a:avLst/>
              </a:prstGeom>
              <a:noFill/>
              <a:ln w="9525" cap="flat" cmpd="sng">
                <a:solidFill>
                  <a:srgbClr val="0070C0"/>
                </a:solidFill>
                <a:prstDash val="solid"/>
                <a:miter lim="800000"/>
                <a:headEnd type="none" w="sm" len="sm"/>
                <a:tailEnd type="none" w="sm" len="sm"/>
              </a:ln>
            </p:spPr>
          </p:pic>
          <p:sp>
            <p:nvSpPr>
              <p:cNvPr id="309" name="Google Shape;309;p27"/>
              <p:cNvSpPr/>
              <p:nvPr/>
            </p:nvSpPr>
            <p:spPr>
              <a:xfrm rot="-5400000">
                <a:off x="3662177" y="1519180"/>
                <a:ext cx="324030" cy="485045"/>
              </a:xfrm>
              <a:prstGeom prst="rightArrow">
                <a:avLst>
                  <a:gd name="adj1" fmla="val 10800"/>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cxnSp>
          <p:nvCxnSpPr>
            <p:cNvPr id="310" name="Google Shape;310;p27"/>
            <p:cNvCxnSpPr/>
            <p:nvPr/>
          </p:nvCxnSpPr>
          <p:spPr>
            <a:xfrm rot="-5400000" flipH="1">
              <a:off x="2952694" y="2795217"/>
              <a:ext cx="2934367" cy="1191371"/>
            </a:xfrm>
            <a:prstGeom prst="bentConnector3">
              <a:avLst>
                <a:gd name="adj1" fmla="val 35966"/>
              </a:avLst>
            </a:prstGeom>
            <a:noFill/>
            <a:ln w="28575" cap="flat" cmpd="sng">
              <a:solidFill>
                <a:srgbClr val="0070C0"/>
              </a:solidFill>
              <a:prstDash val="solid"/>
              <a:miter lim="800000"/>
              <a:headEnd type="none" w="sm" len="sm"/>
              <a:tailEnd type="stealth" w="med" len="med"/>
            </a:ln>
          </p:spPr>
        </p:cxn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28"/>
          <p:cNvSpPr txBox="1">
            <a:spLocks noGrp="1"/>
          </p:cNvSpPr>
          <p:nvPr>
            <p:ph type="body" idx="1"/>
          </p:nvPr>
        </p:nvSpPr>
        <p:spPr>
          <a:xfrm>
            <a:off x="533400" y="914400"/>
            <a:ext cx="8229600" cy="49672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GRS Approval Configuration</a:t>
            </a:r>
            <a:r>
              <a:rPr lang="en-US" sz="2800" b="1" i="0" u="none">
                <a:solidFill>
                  <a:srgbClr val="4F4F4F"/>
                </a:solidFill>
                <a:latin typeface="Century Gothic"/>
                <a:ea typeface="Century Gothic"/>
                <a:cs typeface="Century Gothic"/>
                <a:sym typeface="Century Gothic"/>
              </a:rPr>
              <a:t/>
            </a:r>
            <a:br>
              <a:rPr lang="en-US" sz="2800" b="1" i="0" u="none">
                <a:solidFill>
                  <a:srgbClr val="4F4F4F"/>
                </a:solidFill>
                <a:latin typeface="Century Gothic"/>
                <a:ea typeface="Century Gothic"/>
                <a:cs typeface="Century Gothic"/>
                <a:sym typeface="Century Gothic"/>
              </a:rPr>
            </a:br>
            <a:endParaRPr/>
          </a:p>
        </p:txBody>
      </p:sp>
      <p:sp>
        <p:nvSpPr>
          <p:cNvPr id="317" name="Google Shape;317;p28"/>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pic>
        <p:nvPicPr>
          <p:cNvPr id="318" name="Google Shape;318;p28" descr="AppLevMaint.png"/>
          <p:cNvPicPr preferRelativeResize="0"/>
          <p:nvPr/>
        </p:nvPicPr>
        <p:blipFill rotWithShape="1">
          <a:blip r:embed="rId3">
            <a:alphaModFix/>
          </a:blip>
          <a:srcRect/>
          <a:stretch/>
        </p:blipFill>
        <p:spPr>
          <a:xfrm>
            <a:off x="762000" y="1676400"/>
            <a:ext cx="4648200" cy="1763712"/>
          </a:xfrm>
          <a:prstGeom prst="rect">
            <a:avLst/>
          </a:prstGeom>
          <a:noFill/>
          <a:ln w="9525" cap="flat" cmpd="sng">
            <a:solidFill>
              <a:srgbClr val="0070C0"/>
            </a:solidFill>
            <a:prstDash val="solid"/>
            <a:miter lim="800000"/>
            <a:headEnd type="none" w="sm" len="sm"/>
            <a:tailEnd type="none" w="sm" len="sm"/>
          </a:ln>
        </p:spPr>
      </p:pic>
      <p:pic>
        <p:nvPicPr>
          <p:cNvPr id="319" name="Google Shape;319;p28" descr="appLevProdLneAppr.PNG"/>
          <p:cNvPicPr preferRelativeResize="0"/>
          <p:nvPr/>
        </p:nvPicPr>
        <p:blipFill rotWithShape="1">
          <a:blip r:embed="rId4">
            <a:alphaModFix/>
          </a:blip>
          <a:srcRect/>
          <a:stretch/>
        </p:blipFill>
        <p:spPr>
          <a:xfrm>
            <a:off x="3581400" y="3429000"/>
            <a:ext cx="4756150" cy="2286000"/>
          </a:xfrm>
          <a:prstGeom prst="rect">
            <a:avLst/>
          </a:prstGeom>
          <a:noFill/>
          <a:ln w="9525" cap="flat" cmpd="sng">
            <a:solidFill>
              <a:srgbClr val="0070C0"/>
            </a:solidFill>
            <a:prstDash val="solid"/>
            <a:miter lim="800000"/>
            <a:headEnd type="none" w="sm" len="sm"/>
            <a:tailEnd type="none" w="sm" len="sm"/>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29"/>
          <p:cNvSpPr txBox="1"/>
          <p:nvPr/>
        </p:nvSpPr>
        <p:spPr>
          <a:xfrm>
            <a:off x="533400" y="762000"/>
            <a:ext cx="8229600" cy="4495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Century Gothic"/>
              <a:buNone/>
            </a:pPr>
            <a:r>
              <a:rPr lang="en-US" sz="2400" b="1" i="0" u="none" strike="noStrike" cap="none">
                <a:solidFill>
                  <a:schemeClr val="dk1"/>
                </a:solidFill>
                <a:latin typeface="Century Gothic"/>
                <a:ea typeface="Century Gothic"/>
                <a:cs typeface="Century Gothic"/>
                <a:sym typeface="Century Gothic"/>
              </a:rPr>
              <a:t>Configuration: GRS Approval Configuration </a:t>
            </a:r>
            <a:r>
              <a:rPr lang="en-US" sz="2800" b="1" i="0" u="none" strike="noStrike" cap="none">
                <a:solidFill>
                  <a:srgbClr val="4F4F4F"/>
                </a:solidFill>
                <a:latin typeface="Century Gothic"/>
                <a:ea typeface="Century Gothic"/>
                <a:cs typeface="Century Gothic"/>
                <a:sym typeface="Century Gothic"/>
              </a:rPr>
              <a:t/>
            </a:r>
            <a:br>
              <a:rPr lang="en-US" sz="2800" b="1" i="0" u="none" strike="noStrike" cap="none">
                <a:solidFill>
                  <a:srgbClr val="4F4F4F"/>
                </a:solidFill>
                <a:latin typeface="Century Gothic"/>
                <a:ea typeface="Century Gothic"/>
                <a:cs typeface="Century Gothic"/>
                <a:sym typeface="Century Gothic"/>
              </a:rPr>
            </a:br>
            <a:r>
              <a:rPr lang="en-US" sz="2400" b="1" i="0" u="none" strike="noStrike" cap="none">
                <a:solidFill>
                  <a:srgbClr val="4F4F4F"/>
                </a:solidFill>
                <a:latin typeface="Century Gothic"/>
                <a:ea typeface="Century Gothic"/>
                <a:cs typeface="Century Gothic"/>
                <a:sym typeface="Century Gothic"/>
              </a:rPr>
              <a:t/>
            </a:r>
            <a:br>
              <a:rPr lang="en-US" sz="2400" b="1" i="0" u="none" strike="noStrike" cap="none">
                <a:solidFill>
                  <a:srgbClr val="4F4F4F"/>
                </a:solidFill>
                <a:latin typeface="Century Gothic"/>
                <a:ea typeface="Century Gothic"/>
                <a:cs typeface="Century Gothic"/>
                <a:sym typeface="Century Gothic"/>
              </a:rPr>
            </a:br>
            <a:endParaRPr sz="1400" b="0" i="0" u="none" strike="noStrike" cap="none">
              <a:solidFill>
                <a:srgbClr val="000000"/>
              </a:solidFill>
              <a:latin typeface="Arial"/>
              <a:ea typeface="Arial"/>
              <a:cs typeface="Arial"/>
              <a:sym typeface="Arial"/>
            </a:endParaRPr>
          </a:p>
        </p:txBody>
      </p:sp>
      <p:sp>
        <p:nvSpPr>
          <p:cNvPr id="326" name="Google Shape;326;p29"/>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pic>
        <p:nvPicPr>
          <p:cNvPr id="327" name="Google Shape;327;p29" descr="ProdLineAppver.PNG"/>
          <p:cNvPicPr preferRelativeResize="0">
            <a:picLocks noGrp="1"/>
          </p:cNvPicPr>
          <p:nvPr>
            <p:ph type="body" idx="1"/>
          </p:nvPr>
        </p:nvPicPr>
        <p:blipFill rotWithShape="1">
          <a:blip r:embed="rId3">
            <a:alphaModFix/>
          </a:blip>
          <a:srcRect/>
          <a:stretch/>
        </p:blipFill>
        <p:spPr>
          <a:xfrm>
            <a:off x="1143000" y="1676400"/>
            <a:ext cx="6467475" cy="3124200"/>
          </a:xfrm>
          <a:prstGeom prst="rect">
            <a:avLst/>
          </a:prstGeom>
          <a:noFill/>
          <a:ln w="9525" cap="flat" cmpd="sng">
            <a:solidFill>
              <a:srgbClr val="0070C0"/>
            </a:solidFill>
            <a:prstDash val="solid"/>
            <a:miter lim="524288"/>
            <a:headEnd type="none" w="sm" len="sm"/>
            <a:tailEnd type="none" w="sm" len="sm"/>
          </a:ln>
        </p:spPr>
      </p:pic>
      <p:sp>
        <p:nvSpPr>
          <p:cNvPr id="328" name="Google Shape;328;p29"/>
          <p:cNvSpPr txBox="1"/>
          <p:nvPr/>
        </p:nvSpPr>
        <p:spPr>
          <a:xfrm>
            <a:off x="533400" y="3886200"/>
            <a:ext cx="2133600" cy="120015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4400"/>
              <a:buFont typeface="Tahoma"/>
              <a:buNone/>
            </a:pPr>
            <a:r>
              <a:rPr lang="en-US" sz="4400" b="1" i="0" u="none" strike="noStrike" cap="none">
                <a:solidFill>
                  <a:schemeClr val="dk1"/>
                </a:solidFill>
                <a:latin typeface="Tahoma"/>
                <a:ea typeface="Tahoma"/>
                <a:cs typeface="Tahoma"/>
                <a:sym typeface="Tahoma"/>
              </a:rPr>
              <a:t/>
            </a:r>
            <a:br>
              <a:rPr lang="en-US" sz="4400" b="1" i="0" u="none" strike="noStrike" cap="none">
                <a:solidFill>
                  <a:schemeClr val="dk1"/>
                </a:solidFill>
                <a:latin typeface="Tahoma"/>
                <a:ea typeface="Tahoma"/>
                <a:cs typeface="Tahoma"/>
                <a:sym typeface="Tahoma"/>
              </a:rPr>
            </a:br>
            <a:endParaRPr sz="1400" b="0" i="0" u="none" strike="noStrike" cap="none">
              <a:solidFill>
                <a:srgbClr val="000000"/>
              </a:solidFill>
              <a:latin typeface="Arial"/>
              <a:ea typeface="Arial"/>
              <a:cs typeface="Arial"/>
              <a:sym typeface="Arial"/>
            </a:endParaRPr>
          </a:p>
        </p:txBody>
      </p:sp>
      <p:sp>
        <p:nvSpPr>
          <p:cNvPr id="329" name="Google Shape;329;p29"/>
          <p:cNvSpPr txBox="1"/>
          <p:nvPr/>
        </p:nvSpPr>
        <p:spPr>
          <a:xfrm>
            <a:off x="1219200" y="2895600"/>
            <a:ext cx="2667000" cy="838200"/>
          </a:xfrm>
          <a:prstGeom prst="rect">
            <a:avLst/>
          </a:prstGeom>
          <a:no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330" name="Google Shape;330;p29"/>
          <p:cNvSpPr txBox="1"/>
          <p:nvPr/>
        </p:nvSpPr>
        <p:spPr>
          <a:xfrm>
            <a:off x="1905000" y="4267200"/>
            <a:ext cx="2667000" cy="228600"/>
          </a:xfrm>
          <a:prstGeom prst="rect">
            <a:avLst/>
          </a:prstGeom>
          <a:no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30"/>
          <p:cNvSpPr txBox="1">
            <a:spLocks noGrp="1"/>
          </p:cNvSpPr>
          <p:nvPr>
            <p:ph type="body" idx="1"/>
          </p:nvPr>
        </p:nvSpPr>
        <p:spPr>
          <a:xfrm>
            <a:off x="457200" y="914400"/>
            <a:ext cx="8229600" cy="5486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EAM Approval</a:t>
            </a:r>
            <a:endParaRPr/>
          </a:p>
          <a:p>
            <a:pPr marL="0" marR="0" lvl="0" indent="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For requisition-to-PO conversions, ensure the following are in place</a:t>
            </a:r>
            <a:r>
              <a:rPr lang="en-US" sz="2400" b="0" i="0" u="none" smtClean="0">
                <a:solidFill>
                  <a:srgbClr val="4F4F4F"/>
                </a:solidFill>
                <a:latin typeface="Century Gothic"/>
                <a:ea typeface="Century Gothic"/>
                <a:cs typeface="Century Gothic"/>
                <a:sym typeface="Century Gothic"/>
              </a:rPr>
              <a:t>:</a:t>
            </a:r>
            <a:endParaRPr sz="2400">
              <a:solidFill>
                <a:srgbClr val="4F4F4F"/>
              </a:solidFill>
            </a:endParaRPr>
          </a:p>
          <a:p>
            <a:pPr marL="169863" marR="0" lvl="0" indent="-169863" algn="l" rtl="0">
              <a:lnSpc>
                <a:spcPct val="100000"/>
              </a:lnSpc>
              <a:spcBef>
                <a:spcPts val="480"/>
              </a:spcBef>
              <a:spcAft>
                <a:spcPts val="0"/>
              </a:spcAft>
              <a:buClr>
                <a:srgbClr val="F79646"/>
              </a:buClr>
              <a:buSzPts val="2400"/>
              <a:buFont typeface="Arial"/>
              <a:buChar char="•"/>
            </a:pPr>
            <a:r>
              <a:rPr lang="en-US" sz="2400" b="1">
                <a:solidFill>
                  <a:srgbClr val="4F4F4F"/>
                </a:solidFill>
              </a:rPr>
              <a:t>Enable EAM for Indirect Purchasing </a:t>
            </a:r>
            <a:r>
              <a:rPr lang="en-US" sz="2400" b="1" smtClean="0">
                <a:solidFill>
                  <a:srgbClr val="4F4F4F"/>
                </a:solidFill>
              </a:rPr>
              <a:t>Flows</a:t>
            </a:r>
          </a:p>
          <a:p>
            <a:pPr marL="169863" indent="-169863">
              <a:spcBef>
                <a:spcPts val="480"/>
              </a:spcBef>
              <a:buSzPts val="2400"/>
            </a:pPr>
            <a:r>
              <a:rPr lang="en-US" sz="2400" b="1">
                <a:solidFill>
                  <a:srgbClr val="4F4F4F"/>
                </a:solidFill>
              </a:rPr>
              <a:t>Sites(EAM</a:t>
            </a:r>
            <a:r>
              <a:rPr lang="en-US" sz="2400" b="1">
                <a:solidFill>
                  <a:srgbClr val="4F4F4F"/>
                </a:solidFill>
              </a:rPr>
              <a:t>) </a:t>
            </a:r>
            <a:r>
              <a:rPr lang="en-US" sz="2400" b="1" smtClean="0">
                <a:solidFill>
                  <a:srgbClr val="4F4F4F"/>
                </a:solidFill>
              </a:rPr>
              <a:t>Controls</a:t>
            </a:r>
            <a:endParaRPr sz="2400" b="1" i="0" u="none">
              <a:solidFill>
                <a:srgbClr val="4F4F4F"/>
              </a:solidFill>
              <a:latin typeface="Century Gothic"/>
              <a:ea typeface="Century Gothic"/>
              <a:cs typeface="Century Gothic"/>
              <a:sym typeface="Century Gothic"/>
            </a:endParaRPr>
          </a:p>
          <a:p>
            <a:pPr marL="169863" marR="0" lvl="0" indent="-169863" algn="l" rtl="0">
              <a:lnSpc>
                <a:spcPct val="100000"/>
              </a:lnSpc>
              <a:spcBef>
                <a:spcPts val="480"/>
              </a:spcBef>
              <a:spcAft>
                <a:spcPts val="0"/>
              </a:spcAft>
              <a:buClr>
                <a:srgbClr val="F79646"/>
              </a:buClr>
              <a:buSzPts val="2400"/>
              <a:buFont typeface="Arial"/>
              <a:buChar char="•"/>
            </a:pPr>
            <a:r>
              <a:rPr lang="en-US" sz="2400" b="1" i="0" u="none" smtClean="0">
                <a:solidFill>
                  <a:srgbClr val="4F4F4F"/>
                </a:solidFill>
                <a:latin typeface="Century Gothic"/>
                <a:ea typeface="Century Gothic"/>
                <a:cs typeface="Century Gothic"/>
                <a:sym typeface="Century Gothic"/>
              </a:rPr>
              <a:t>Buye</a:t>
            </a:r>
            <a:r>
              <a:rPr lang="en-US" sz="2400" b="1" smtClean="0">
                <a:solidFill>
                  <a:srgbClr val="4F4F4F"/>
                </a:solidFill>
              </a:rPr>
              <a:t>r</a:t>
            </a:r>
            <a:endParaRPr/>
          </a:p>
          <a:p>
            <a:pPr marL="169863" marR="0" lvl="0" indent="-169863"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Approvers list</a:t>
            </a:r>
            <a:endParaRPr/>
          </a:p>
          <a:p>
            <a:pPr marL="169863" marR="0" lvl="0" indent="-169863"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Requisition approval group</a:t>
            </a:r>
            <a:endParaRPr/>
          </a:p>
          <a:p>
            <a:pPr marL="169863" marR="0" lvl="0" indent="-169863"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Users approval limits</a:t>
            </a:r>
            <a:endParaRPr/>
          </a:p>
          <a:p>
            <a:pPr marL="169863" marR="0" lvl="0" indent="-169863"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Routing Substitutions</a:t>
            </a:r>
            <a:endParaRPr/>
          </a:p>
          <a:p>
            <a:pPr marL="0" marR="0" lvl="0" indent="0" algn="l" rtl="0">
              <a:lnSpc>
                <a:spcPct val="100000"/>
              </a:lnSpc>
              <a:spcBef>
                <a:spcPts val="48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337" name="Google Shape;337;p30"/>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3"/>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strike="noStrike" cap="none">
                <a:solidFill>
                  <a:srgbClr val="4F4F4F"/>
                </a:solidFill>
                <a:latin typeface="Century Gothic"/>
                <a:ea typeface="Century Gothic"/>
                <a:cs typeface="Century Gothic"/>
                <a:sym typeface="Century Gothic"/>
              </a:rPr>
              <a:t>This Training Guide assists you in preparing for the QAD Purchasing certification exam.  You will learn to:</a:t>
            </a:r>
            <a:endParaRPr/>
          </a:p>
          <a:p>
            <a:pPr marL="169863" indent="-169863">
              <a:spcBef>
                <a:spcPts val="400"/>
              </a:spcBef>
              <a:buSzPts val="2000"/>
            </a:pPr>
            <a:r>
              <a:rPr lang="en-US" sz="2000" b="0" i="0" u="none" strike="noStrike" cap="none">
                <a:solidFill>
                  <a:srgbClr val="4F4F4F"/>
                </a:solidFill>
                <a:latin typeface="Century Gothic"/>
                <a:ea typeface="Century Gothic"/>
                <a:cs typeface="Century Gothic"/>
                <a:sym typeface="Century Gothic"/>
              </a:rPr>
              <a:t>Analyze key concepts that are fundamental for QAD purchasing products and operations</a:t>
            </a:r>
            <a:endParaRPr/>
          </a:p>
          <a:p>
            <a:pPr marL="169863" indent="-169863">
              <a:spcBef>
                <a:spcPts val="1000"/>
              </a:spcBef>
              <a:buSzPts val="2000"/>
            </a:pPr>
            <a:r>
              <a:rPr lang="en-US" sz="2000" b="0" i="0" u="none" strike="noStrike" cap="none">
                <a:solidFill>
                  <a:srgbClr val="4F4F4F"/>
                </a:solidFill>
                <a:latin typeface="Century Gothic"/>
                <a:ea typeface="Century Gothic"/>
                <a:cs typeface="Century Gothic"/>
                <a:sym typeface="Century Gothic"/>
              </a:rPr>
              <a:t>Set up QAD purchasing components for the most effective use throughout the hands-on portion of the exam</a:t>
            </a:r>
            <a:endParaRPr/>
          </a:p>
          <a:p>
            <a:pPr marL="169863" indent="-169863">
              <a:spcBef>
                <a:spcPts val="1000"/>
              </a:spcBef>
              <a:buSzPts val="2000"/>
            </a:pPr>
            <a:r>
              <a:rPr lang="en-US" sz="2000" b="0" i="0" u="none" strike="noStrike" cap="none">
                <a:solidFill>
                  <a:srgbClr val="4F4F4F"/>
                </a:solidFill>
                <a:latin typeface="Century Gothic"/>
                <a:ea typeface="Century Gothic"/>
                <a:cs typeface="Century Gothic"/>
                <a:sym typeface="Century Gothic"/>
              </a:rPr>
              <a:t>Use and manage QAD purchasing and purchasing-related components effectively to aid in the exam’s hands-on flow</a:t>
            </a:r>
            <a:endParaRPr/>
          </a:p>
          <a:p>
            <a:pPr marL="169863" indent="-169863">
              <a:spcBef>
                <a:spcPts val="1000"/>
              </a:spcBef>
              <a:buSzPts val="2000"/>
            </a:pPr>
            <a:r>
              <a:rPr lang="en-US" sz="2000" b="0" i="0" u="none" strike="noStrike" cap="none">
                <a:solidFill>
                  <a:srgbClr val="4F4F4F"/>
                </a:solidFill>
                <a:latin typeface="Century Gothic"/>
                <a:ea typeface="Century Gothic"/>
                <a:cs typeface="Century Gothic"/>
                <a:sym typeface="Century Gothic"/>
              </a:rPr>
              <a:t>Understand purchasing and purchasing-related business and product concepts to aid in completing the multiple-choice questions in the purchasing portion of the exam</a:t>
            </a:r>
            <a:endParaRPr/>
          </a:p>
          <a:p>
            <a:pPr marL="342900" marR="0" lvl="0" indent="-21590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p:txBody>
      </p:sp>
      <p:sp>
        <p:nvSpPr>
          <p:cNvPr id="68" name="Google Shape;68;p3"/>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Training Guide Objectives</a:t>
            </a:r>
            <a:endParaRPr/>
          </a:p>
        </p:txBody>
      </p:sp>
      <p:sp>
        <p:nvSpPr>
          <p:cNvPr id="69" name="Google Shape;69;p3"/>
          <p:cNvSpPr txBox="1"/>
          <p:nvPr/>
        </p:nvSpPr>
        <p:spPr>
          <a:xfrm>
            <a:off x="8229600" y="6638925"/>
            <a:ext cx="914400" cy="21907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800"/>
              <a:buFont typeface="Tahoma"/>
              <a:buNone/>
            </a:pPr>
            <a:r>
              <a:rPr lang="en-US" sz="800" b="0" i="0" u="none" strike="noStrike" cap="none">
                <a:solidFill>
                  <a:schemeClr val="dk1"/>
                </a:solidFill>
                <a:latin typeface="Tahoma"/>
                <a:ea typeface="Tahoma"/>
                <a:cs typeface="Tahoma"/>
                <a:sym typeface="Tahoma"/>
              </a:rPr>
              <a:t>XX-IN-010</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Shape 343"/>
        <p:cNvGrpSpPr/>
        <p:nvPr/>
      </p:nvGrpSpPr>
      <p:grpSpPr>
        <a:xfrm>
          <a:off x="0" y="0"/>
          <a:ext cx="0" cy="0"/>
          <a:chOff x="0" y="0"/>
          <a:chExt cx="0" cy="0"/>
        </a:xfrm>
      </p:grpSpPr>
      <p:sp>
        <p:nvSpPr>
          <p:cNvPr id="344" name="Google Shape;344;g12be11db514_0_4"/>
          <p:cNvSpPr txBox="1">
            <a:spLocks noGrp="1"/>
          </p:cNvSpPr>
          <p:nvPr>
            <p:ph type="body" idx="1"/>
          </p:nvPr>
        </p:nvSpPr>
        <p:spPr>
          <a:xfrm>
            <a:off x="457200" y="891609"/>
            <a:ext cx="8229600" cy="8643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2400" b="1">
                <a:solidFill>
                  <a:srgbClr val="4F4F4F"/>
                </a:solidFill>
              </a:rPr>
              <a:t>Configuration: </a:t>
            </a:r>
            <a:r>
              <a:rPr lang="en-US" sz="2400" b="1"/>
              <a:t>Enable EAM for Indirect Purchasing Flows.</a:t>
            </a:r>
            <a:endParaRPr sz="2400" b="1"/>
          </a:p>
          <a:p>
            <a:pPr marL="0" lvl="0" indent="0" algn="l" rtl="0">
              <a:spcBef>
                <a:spcPts val="560"/>
              </a:spcBef>
              <a:spcAft>
                <a:spcPts val="0"/>
              </a:spcAft>
              <a:buNone/>
            </a:pPr>
            <a:endParaRPr/>
          </a:p>
          <a:p>
            <a:pPr marL="0" lvl="0" indent="0" algn="l" rtl="0">
              <a:spcBef>
                <a:spcPts val="560"/>
              </a:spcBef>
              <a:spcAft>
                <a:spcPts val="0"/>
              </a:spcAft>
              <a:buNone/>
            </a:pPr>
            <a:endParaRPr/>
          </a:p>
        </p:txBody>
      </p:sp>
      <p:sp>
        <p:nvSpPr>
          <p:cNvPr id="345" name="Google Shape;345;g12be11db514_0_4"/>
          <p:cNvSpPr txBox="1">
            <a:spLocks noGrp="1"/>
          </p:cNvSpPr>
          <p:nvPr>
            <p:ph type="title"/>
          </p:nvPr>
        </p:nvSpPr>
        <p:spPr>
          <a:xfrm>
            <a:off x="457200" y="182880"/>
            <a:ext cx="8229600" cy="7086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4F4F4F"/>
              </a:buClr>
              <a:buSzPts val="3200"/>
              <a:buFont typeface="Century Gothic"/>
              <a:buNone/>
            </a:pPr>
            <a:r>
              <a:rPr lang="en-US">
                <a:solidFill>
                  <a:srgbClr val="4F4F4F"/>
                </a:solidFill>
              </a:rPr>
              <a:t>Requisition to Purchase Orders</a:t>
            </a:r>
            <a:endParaRPr/>
          </a:p>
        </p:txBody>
      </p:sp>
      <p:pic>
        <p:nvPicPr>
          <p:cNvPr id="346" name="Google Shape;346;g12be11db514_0_4"/>
          <p:cNvPicPr preferRelativeResize="0"/>
          <p:nvPr/>
        </p:nvPicPr>
        <p:blipFill>
          <a:blip r:embed="rId3">
            <a:alphaModFix/>
          </a:blip>
          <a:stretch>
            <a:fillRect/>
          </a:stretch>
        </p:blipFill>
        <p:spPr>
          <a:xfrm>
            <a:off x="152400" y="1908309"/>
            <a:ext cx="8839201" cy="3909647"/>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31"/>
          <p:cNvSpPr txBox="1">
            <a:spLocks noGrp="1"/>
          </p:cNvSpPr>
          <p:nvPr>
            <p:ph type="body" idx="1"/>
          </p:nvPr>
        </p:nvSpPr>
        <p:spPr>
          <a:xfrm>
            <a:off x="457200" y="914400"/>
            <a:ext cx="8229600" cy="901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EAM Approval</a:t>
            </a:r>
            <a:endParaRPr/>
          </a:p>
          <a:p>
            <a:pPr marL="0" marR="0" lvl="0" indent="0" algn="l" rtl="0">
              <a:lnSpc>
                <a:spcPct val="100000"/>
              </a:lnSpc>
              <a:spcBef>
                <a:spcPts val="400"/>
              </a:spcBef>
              <a:spcAft>
                <a:spcPts val="0"/>
              </a:spcAft>
              <a:buClr>
                <a:srgbClr val="F79646"/>
              </a:buClr>
              <a:buSzPts val="2000"/>
              <a:buFont typeface="Arial"/>
              <a:buNone/>
            </a:pPr>
            <a:r>
              <a:rPr lang="en-US" sz="2000" b="1">
                <a:solidFill>
                  <a:srgbClr val="4F4F4F"/>
                </a:solidFill>
              </a:rPr>
              <a:t>Sites </a:t>
            </a:r>
            <a:r>
              <a:rPr lang="en-US" sz="2000" b="1" i="0" u="none">
                <a:solidFill>
                  <a:srgbClr val="4F4F4F"/>
                </a:solidFill>
                <a:latin typeface="Century Gothic"/>
                <a:ea typeface="Century Gothic"/>
                <a:cs typeface="Century Gothic"/>
                <a:sym typeface="Century Gothic"/>
              </a:rPr>
              <a:t>Controls</a:t>
            </a:r>
            <a:endParaRPr/>
          </a:p>
          <a:p>
            <a:pPr marL="0" marR="0" lvl="0" indent="0" algn="l" rtl="0">
              <a:lnSpc>
                <a:spcPct val="100000"/>
              </a:lnSpc>
              <a:spcBef>
                <a:spcPts val="48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353" name="Google Shape;353;p31"/>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pic>
        <p:nvPicPr>
          <p:cNvPr id="354" name="Google Shape;354;p31"/>
          <p:cNvPicPr preferRelativeResize="0"/>
          <p:nvPr/>
        </p:nvPicPr>
        <p:blipFill>
          <a:blip r:embed="rId3">
            <a:alphaModFix/>
          </a:blip>
          <a:stretch>
            <a:fillRect/>
          </a:stretch>
        </p:blipFill>
        <p:spPr>
          <a:xfrm>
            <a:off x="152400" y="2096275"/>
            <a:ext cx="8839197" cy="317413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37"/>
          <p:cNvSpPr txBox="1">
            <a:spLocks noGrp="1"/>
          </p:cNvSpPr>
          <p:nvPr>
            <p:ph type="body" idx="1"/>
          </p:nvPr>
        </p:nvSpPr>
        <p:spPr>
          <a:xfrm>
            <a:off x="490537" y="762000"/>
            <a:ext cx="8229600" cy="5486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Buyers </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361" name="Google Shape;361;p37"/>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sp>
        <p:nvSpPr>
          <p:cNvPr id="362" name="Google Shape;362;p37"/>
          <p:cNvSpPr txBox="1"/>
          <p:nvPr/>
        </p:nvSpPr>
        <p:spPr>
          <a:xfrm>
            <a:off x="1143000" y="1600200"/>
            <a:ext cx="6858000" cy="39624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363" name="Google Shape;363;p37"/>
          <p:cNvPicPr preferRelativeResize="0"/>
          <p:nvPr/>
        </p:nvPicPr>
        <p:blipFill rotWithShape="1">
          <a:blip r:embed="rId3">
            <a:alphaModFix/>
          </a:blip>
          <a:srcRect/>
          <a:stretch/>
        </p:blipFill>
        <p:spPr>
          <a:xfrm>
            <a:off x="609600" y="2133600"/>
            <a:ext cx="7115175" cy="1243012"/>
          </a:xfrm>
          <a:prstGeom prst="rect">
            <a:avLst/>
          </a:prstGeom>
          <a:noFill/>
          <a:ln w="9525" cap="flat" cmpd="sng">
            <a:solidFill>
              <a:srgbClr val="0070C0"/>
            </a:solidFill>
            <a:prstDash val="solid"/>
            <a:miter lim="800000"/>
            <a:headEnd type="none" w="sm" len="sm"/>
            <a:tailEnd type="none" w="sm" len="sm"/>
          </a:ln>
        </p:spPr>
      </p:pic>
      <p:sp>
        <p:nvSpPr>
          <p:cNvPr id="364" name="Google Shape;364;p37"/>
          <p:cNvSpPr txBox="1"/>
          <p:nvPr/>
        </p:nvSpPr>
        <p:spPr>
          <a:xfrm>
            <a:off x="6858000" y="2895600"/>
            <a:ext cx="990600" cy="228600"/>
          </a:xfrm>
          <a:prstGeom prst="rect">
            <a:avLst/>
          </a:prstGeom>
          <a:noFill/>
          <a:ln w="19050"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365" name="Google Shape;365;p37"/>
          <p:cNvPicPr preferRelativeResize="0"/>
          <p:nvPr/>
        </p:nvPicPr>
        <p:blipFill rotWithShape="1">
          <a:blip r:embed="rId4">
            <a:alphaModFix/>
          </a:blip>
          <a:srcRect/>
          <a:stretch/>
        </p:blipFill>
        <p:spPr>
          <a:xfrm>
            <a:off x="1295400" y="3657600"/>
            <a:ext cx="2628900" cy="1562100"/>
          </a:xfrm>
          <a:prstGeom prst="rect">
            <a:avLst/>
          </a:prstGeom>
          <a:noFill/>
          <a:ln w="9525" cap="flat" cmpd="sng">
            <a:solidFill>
              <a:srgbClr val="0070C0"/>
            </a:solidFill>
            <a:prstDash val="solid"/>
            <a:miter lim="800000"/>
            <a:headEnd type="none" w="sm" len="sm"/>
            <a:tailEnd type="none" w="sm" len="sm"/>
          </a:ln>
        </p:spPr>
      </p:pic>
      <p:sp>
        <p:nvSpPr>
          <p:cNvPr id="366" name="Google Shape;366;p37"/>
          <p:cNvSpPr txBox="1"/>
          <p:nvPr/>
        </p:nvSpPr>
        <p:spPr>
          <a:xfrm>
            <a:off x="490537" y="1141412"/>
            <a:ext cx="3124200" cy="43021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200"/>
              <a:buFont typeface="Century Gothic"/>
              <a:buNone/>
            </a:pPr>
            <a:r>
              <a:rPr lang="en-US" sz="2200" b="1" i="0" u="none" strike="noStrike" cap="none">
                <a:solidFill>
                  <a:schemeClr val="dk1"/>
                </a:solidFill>
                <a:latin typeface="Century Gothic"/>
                <a:ea typeface="Century Gothic"/>
                <a:cs typeface="Century Gothic"/>
                <a:sym typeface="Century Gothic"/>
              </a:rPr>
              <a:t>Buyer Definition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38"/>
          <p:cNvSpPr txBox="1">
            <a:spLocks noGrp="1"/>
          </p:cNvSpPr>
          <p:nvPr>
            <p:ph type="body" idx="1"/>
          </p:nvPr>
        </p:nvSpPr>
        <p:spPr>
          <a:xfrm>
            <a:off x="457200" y="838200"/>
            <a:ext cx="8229600" cy="838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Buyers</a:t>
            </a:r>
            <a:endParaRPr sz="2000" b="1" i="0" u="none">
              <a:solidFill>
                <a:srgbClr val="4F4F4F"/>
              </a:solidFill>
              <a:latin typeface="Century Gothic"/>
              <a:ea typeface="Century Gothic"/>
              <a:cs typeface="Century Gothic"/>
              <a:sym typeface="Century Gothic"/>
            </a:endParaRPr>
          </a:p>
          <a:p>
            <a:pPr marL="0" marR="0" lvl="0" indent="0" algn="l" rtl="0">
              <a:lnSpc>
                <a:spcPct val="100000"/>
              </a:lnSpc>
              <a:spcBef>
                <a:spcPts val="48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373" name="Google Shape;373;p38"/>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sp>
        <p:nvSpPr>
          <p:cNvPr id="374" name="Google Shape;374;p38"/>
          <p:cNvSpPr txBox="1"/>
          <p:nvPr/>
        </p:nvSpPr>
        <p:spPr>
          <a:xfrm>
            <a:off x="1143000" y="1600200"/>
            <a:ext cx="6858000" cy="39624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375" name="Google Shape;375;p38"/>
          <p:cNvGrpSpPr/>
          <p:nvPr/>
        </p:nvGrpSpPr>
        <p:grpSpPr>
          <a:xfrm>
            <a:off x="685800" y="1447800"/>
            <a:ext cx="5187950" cy="2552700"/>
            <a:chOff x="838200" y="2209800"/>
            <a:chExt cx="5187950" cy="2552700"/>
          </a:xfrm>
        </p:grpSpPr>
        <p:grpSp>
          <p:nvGrpSpPr>
            <p:cNvPr id="376" name="Google Shape;376;p38"/>
            <p:cNvGrpSpPr/>
            <p:nvPr/>
          </p:nvGrpSpPr>
          <p:grpSpPr>
            <a:xfrm>
              <a:off x="838200" y="2209800"/>
              <a:ext cx="5187950" cy="2552700"/>
              <a:chOff x="457200" y="1600200"/>
              <a:chExt cx="5645150" cy="2781300"/>
            </a:xfrm>
          </p:grpSpPr>
          <p:pic>
            <p:nvPicPr>
              <p:cNvPr id="377" name="Google Shape;377;p38"/>
              <p:cNvPicPr preferRelativeResize="0"/>
              <p:nvPr/>
            </p:nvPicPr>
            <p:blipFill rotWithShape="1">
              <a:blip r:embed="rId3">
                <a:alphaModFix/>
              </a:blip>
              <a:srcRect/>
              <a:stretch/>
            </p:blipFill>
            <p:spPr>
              <a:xfrm>
                <a:off x="457200" y="1600200"/>
                <a:ext cx="5645150" cy="2781300"/>
              </a:xfrm>
              <a:prstGeom prst="rect">
                <a:avLst/>
              </a:prstGeom>
              <a:noFill/>
              <a:ln w="9525" cap="flat" cmpd="sng">
                <a:solidFill>
                  <a:srgbClr val="0070C0"/>
                </a:solidFill>
                <a:prstDash val="solid"/>
                <a:miter lim="800000"/>
                <a:headEnd type="none" w="sm" len="sm"/>
                <a:tailEnd type="none" w="sm" len="sm"/>
              </a:ln>
            </p:spPr>
          </p:pic>
          <p:sp>
            <p:nvSpPr>
              <p:cNvPr id="378" name="Google Shape;378;p38"/>
              <p:cNvSpPr txBox="1"/>
              <p:nvPr/>
            </p:nvSpPr>
            <p:spPr>
              <a:xfrm>
                <a:off x="457200" y="1600200"/>
                <a:ext cx="1295552" cy="228316"/>
              </a:xfrm>
              <a:prstGeom prst="rect">
                <a:avLst/>
              </a:prstGeom>
              <a:noFill/>
              <a:ln w="28575"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sp>
          <p:nvSpPr>
            <p:cNvPr id="379" name="Google Shape;379;p38"/>
            <p:cNvSpPr txBox="1"/>
            <p:nvPr/>
          </p:nvSpPr>
          <p:spPr>
            <a:xfrm>
              <a:off x="3200400" y="3886200"/>
              <a:ext cx="1752600" cy="304800"/>
            </a:xfrm>
            <a:prstGeom prst="rect">
              <a:avLst/>
            </a:prstGeom>
            <a:noFill/>
            <a:ln w="28575"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grpSp>
        <p:nvGrpSpPr>
          <p:cNvPr id="380" name="Google Shape;380;p38"/>
          <p:cNvGrpSpPr/>
          <p:nvPr/>
        </p:nvGrpSpPr>
        <p:grpSpPr>
          <a:xfrm>
            <a:off x="762000" y="3886200"/>
            <a:ext cx="8001000" cy="2079625"/>
            <a:chOff x="609600" y="3886200"/>
            <a:chExt cx="8001000" cy="2079423"/>
          </a:xfrm>
        </p:grpSpPr>
        <p:grpSp>
          <p:nvGrpSpPr>
            <p:cNvPr id="381" name="Google Shape;381;p38"/>
            <p:cNvGrpSpPr/>
            <p:nvPr/>
          </p:nvGrpSpPr>
          <p:grpSpPr>
            <a:xfrm>
              <a:off x="609600" y="3886200"/>
              <a:ext cx="8001000" cy="2079423"/>
              <a:chOff x="609600" y="3886200"/>
              <a:chExt cx="8502650" cy="2362200"/>
            </a:xfrm>
          </p:grpSpPr>
          <p:pic>
            <p:nvPicPr>
              <p:cNvPr id="382" name="Google Shape;382;p38"/>
              <p:cNvPicPr preferRelativeResize="0"/>
              <p:nvPr/>
            </p:nvPicPr>
            <p:blipFill rotWithShape="1">
              <a:blip r:embed="rId4">
                <a:alphaModFix/>
              </a:blip>
              <a:srcRect/>
              <a:stretch/>
            </p:blipFill>
            <p:spPr>
              <a:xfrm>
                <a:off x="685800" y="3962400"/>
                <a:ext cx="8426450" cy="2286000"/>
              </a:xfrm>
              <a:prstGeom prst="rect">
                <a:avLst/>
              </a:prstGeom>
              <a:noFill/>
              <a:ln w="9525" cap="flat" cmpd="sng">
                <a:solidFill>
                  <a:srgbClr val="0070C0"/>
                </a:solidFill>
                <a:prstDash val="solid"/>
                <a:miter lim="800000"/>
                <a:headEnd type="none" w="sm" len="sm"/>
                <a:tailEnd type="none" w="sm" len="sm"/>
              </a:ln>
            </p:spPr>
          </p:pic>
          <p:sp>
            <p:nvSpPr>
              <p:cNvPr id="383" name="Google Shape;383;p38"/>
              <p:cNvSpPr txBox="1"/>
              <p:nvPr/>
            </p:nvSpPr>
            <p:spPr>
              <a:xfrm>
                <a:off x="609600" y="3886200"/>
                <a:ext cx="533103" cy="380477"/>
              </a:xfrm>
              <a:prstGeom prst="rect">
                <a:avLst/>
              </a:prstGeom>
              <a:noFill/>
              <a:ln w="28575"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sp>
          <p:nvSpPr>
            <p:cNvPr id="384" name="Google Shape;384;p38"/>
            <p:cNvSpPr txBox="1"/>
            <p:nvPr/>
          </p:nvSpPr>
          <p:spPr>
            <a:xfrm>
              <a:off x="6858000" y="5486245"/>
              <a:ext cx="1600200" cy="152385"/>
            </a:xfrm>
            <a:prstGeom prst="rect">
              <a:avLst/>
            </a:prstGeom>
            <a:noFill/>
            <a:ln w="28575"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39"/>
          <p:cNvSpPr txBox="1">
            <a:spLocks noGrp="1"/>
          </p:cNvSpPr>
          <p:nvPr>
            <p:ph type="body" idx="1"/>
          </p:nvPr>
        </p:nvSpPr>
        <p:spPr>
          <a:xfrm>
            <a:off x="457200" y="762000"/>
            <a:ext cx="8229600" cy="5486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Buyers (cont’d) </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391" name="Google Shape;391;p39"/>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sp>
        <p:nvSpPr>
          <p:cNvPr id="392" name="Google Shape;392;p39"/>
          <p:cNvSpPr txBox="1"/>
          <p:nvPr/>
        </p:nvSpPr>
        <p:spPr>
          <a:xfrm>
            <a:off x="1143000" y="1600200"/>
            <a:ext cx="6858000" cy="39624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393" name="Google Shape;393;p39"/>
          <p:cNvPicPr preferRelativeResize="0"/>
          <p:nvPr/>
        </p:nvPicPr>
        <p:blipFill rotWithShape="1">
          <a:blip r:embed="rId3">
            <a:alphaModFix/>
          </a:blip>
          <a:srcRect/>
          <a:stretch/>
        </p:blipFill>
        <p:spPr>
          <a:xfrm>
            <a:off x="533400" y="1524000"/>
            <a:ext cx="7918450" cy="3962400"/>
          </a:xfrm>
          <a:prstGeom prst="rect">
            <a:avLst/>
          </a:prstGeom>
          <a:noFill/>
          <a:ln w="9525" cap="flat" cmpd="sng">
            <a:solidFill>
              <a:srgbClr val="0070C0"/>
            </a:solidFill>
            <a:prstDash val="solid"/>
            <a:miter lim="800000"/>
            <a:headEnd type="none" w="sm" len="sm"/>
            <a:tailEnd type="none" w="sm" len="sm"/>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40"/>
          <p:cNvSpPr txBox="1">
            <a:spLocks noGrp="1"/>
          </p:cNvSpPr>
          <p:nvPr>
            <p:ph type="body" idx="1"/>
          </p:nvPr>
        </p:nvSpPr>
        <p:spPr>
          <a:xfrm>
            <a:off x="457200" y="914400"/>
            <a:ext cx="8229600" cy="5486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Buyers (cont’d) </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400" name="Google Shape;400;p40"/>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sp>
        <p:nvSpPr>
          <p:cNvPr id="401" name="Google Shape;401;p40"/>
          <p:cNvSpPr txBox="1"/>
          <p:nvPr/>
        </p:nvSpPr>
        <p:spPr>
          <a:xfrm>
            <a:off x="1143000" y="1600200"/>
            <a:ext cx="6858000" cy="39624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402" name="Google Shape;402;p40"/>
          <p:cNvPicPr preferRelativeResize="0"/>
          <p:nvPr/>
        </p:nvPicPr>
        <p:blipFill rotWithShape="1">
          <a:blip r:embed="rId3">
            <a:alphaModFix/>
          </a:blip>
          <a:srcRect/>
          <a:stretch/>
        </p:blipFill>
        <p:spPr>
          <a:xfrm>
            <a:off x="381000" y="1676400"/>
            <a:ext cx="8001000" cy="3500437"/>
          </a:xfrm>
          <a:prstGeom prst="rect">
            <a:avLst/>
          </a:prstGeom>
          <a:noFill/>
          <a:ln w="9525" cap="flat" cmpd="sng">
            <a:solidFill>
              <a:srgbClr val="0070C0"/>
            </a:solidFill>
            <a:prstDash val="solid"/>
            <a:miter lim="800000"/>
            <a:headEnd type="none" w="sm" len="sm"/>
            <a:tailEnd type="none" w="sm" len="sm"/>
          </a:ln>
        </p:spPr>
      </p:pic>
      <p:sp>
        <p:nvSpPr>
          <p:cNvPr id="403" name="Google Shape;403;p40"/>
          <p:cNvSpPr txBox="1"/>
          <p:nvPr/>
        </p:nvSpPr>
        <p:spPr>
          <a:xfrm>
            <a:off x="7620000" y="3429000"/>
            <a:ext cx="685800" cy="609600"/>
          </a:xfrm>
          <a:prstGeom prst="rect">
            <a:avLst/>
          </a:prstGeom>
          <a:noFill/>
          <a:ln w="25400" cap="flat" cmpd="sng">
            <a:solidFill>
              <a:srgbClr val="F7964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p41"/>
          <p:cNvSpPr txBox="1">
            <a:spLocks noGrp="1"/>
          </p:cNvSpPr>
          <p:nvPr>
            <p:ph type="body" idx="1"/>
          </p:nvPr>
        </p:nvSpPr>
        <p:spPr>
          <a:xfrm>
            <a:off x="457200" y="838200"/>
            <a:ext cx="8229600" cy="5486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Buyers(cont’d)</a:t>
            </a:r>
            <a:endParaRPr sz="2000" b="1" i="0" u="none">
              <a:solidFill>
                <a:srgbClr val="4F4F4F"/>
              </a:solidFill>
              <a:latin typeface="Century Gothic"/>
              <a:ea typeface="Century Gothic"/>
              <a:cs typeface="Century Gothic"/>
              <a:sym typeface="Century Gothic"/>
            </a:endParaRPr>
          </a:p>
          <a:p>
            <a:pPr marL="0" marR="0" lvl="0" indent="0" algn="l" rtl="0">
              <a:lnSpc>
                <a:spcPct val="100000"/>
              </a:lnSpc>
              <a:spcBef>
                <a:spcPts val="48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410" name="Google Shape;410;p41"/>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sp>
        <p:nvSpPr>
          <p:cNvPr id="411" name="Google Shape;411;p41"/>
          <p:cNvSpPr txBox="1"/>
          <p:nvPr/>
        </p:nvSpPr>
        <p:spPr>
          <a:xfrm>
            <a:off x="1143000" y="1600200"/>
            <a:ext cx="6858000" cy="39624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412" name="Google Shape;412;p41"/>
          <p:cNvPicPr preferRelativeResize="0"/>
          <p:nvPr/>
        </p:nvPicPr>
        <p:blipFill rotWithShape="1">
          <a:blip r:embed="rId3">
            <a:alphaModFix/>
          </a:blip>
          <a:srcRect/>
          <a:stretch/>
        </p:blipFill>
        <p:spPr>
          <a:xfrm>
            <a:off x="228600" y="2057400"/>
            <a:ext cx="8699500" cy="3124200"/>
          </a:xfrm>
          <a:prstGeom prst="rect">
            <a:avLst/>
          </a:prstGeom>
          <a:noFill/>
          <a:ln w="9525" cap="flat" cmpd="sng">
            <a:solidFill>
              <a:schemeClr val="dk1"/>
            </a:solidFill>
            <a:prstDash val="solid"/>
            <a:miter lim="800000"/>
            <a:headEnd type="none" w="sm" len="sm"/>
            <a:tailEnd type="none" w="sm" len="sm"/>
          </a:ln>
        </p:spPr>
      </p:pic>
      <p:sp>
        <p:nvSpPr>
          <p:cNvPr id="413" name="Google Shape;413;p41"/>
          <p:cNvSpPr txBox="1"/>
          <p:nvPr/>
        </p:nvSpPr>
        <p:spPr>
          <a:xfrm>
            <a:off x="304800" y="3352800"/>
            <a:ext cx="2057400" cy="609600"/>
          </a:xfrm>
          <a:prstGeom prst="rect">
            <a:avLst/>
          </a:prstGeom>
          <a:no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414" name="Google Shape;414;p41"/>
          <p:cNvSpPr txBox="1"/>
          <p:nvPr/>
        </p:nvSpPr>
        <p:spPr>
          <a:xfrm>
            <a:off x="2209800" y="4648200"/>
            <a:ext cx="4191000" cy="457200"/>
          </a:xfrm>
          <a:prstGeom prst="rect">
            <a:avLst/>
          </a:prstGeom>
          <a:no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42"/>
          <p:cNvSpPr txBox="1">
            <a:spLocks noGrp="1"/>
          </p:cNvSpPr>
          <p:nvPr>
            <p:ph type="body" idx="1"/>
          </p:nvPr>
        </p:nvSpPr>
        <p:spPr>
          <a:xfrm>
            <a:off x="457200" y="892175"/>
            <a:ext cx="8229600" cy="7080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Configuration: Buyer Tolerance Limits</a:t>
            </a:r>
            <a:endParaRPr/>
          </a:p>
        </p:txBody>
      </p:sp>
      <p:sp>
        <p:nvSpPr>
          <p:cNvPr id="421" name="Google Shape;421;p42"/>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pic>
        <p:nvPicPr>
          <p:cNvPr id="422" name="Google Shape;422;p42"/>
          <p:cNvPicPr preferRelativeResize="0"/>
          <p:nvPr/>
        </p:nvPicPr>
        <p:blipFill rotWithShape="1">
          <a:blip r:embed="rId3">
            <a:alphaModFix/>
          </a:blip>
          <a:srcRect/>
          <a:stretch/>
        </p:blipFill>
        <p:spPr>
          <a:xfrm>
            <a:off x="914400" y="1905000"/>
            <a:ext cx="7086600" cy="3627437"/>
          </a:xfrm>
          <a:prstGeom prst="rect">
            <a:avLst/>
          </a:prstGeom>
          <a:noFill/>
          <a:ln w="9525" cap="flat" cmpd="sng">
            <a:solidFill>
              <a:srgbClr val="0067B4"/>
            </a:solidFill>
            <a:prstDash val="solid"/>
            <a:miter lim="800000"/>
            <a:headEnd type="none" w="sm" len="sm"/>
            <a:tailEnd type="none" w="sm" len="sm"/>
          </a:ln>
        </p:spPr>
      </p:pic>
      <p:sp>
        <p:nvSpPr>
          <p:cNvPr id="423" name="Google Shape;423;p42"/>
          <p:cNvSpPr txBox="1"/>
          <p:nvPr/>
        </p:nvSpPr>
        <p:spPr>
          <a:xfrm>
            <a:off x="685800" y="4191000"/>
            <a:ext cx="7391400" cy="1447800"/>
          </a:xfrm>
          <a:prstGeom prst="rect">
            <a:avLst/>
          </a:prstGeom>
          <a:noFill/>
          <a:ln w="25400" cap="flat" cmpd="sng">
            <a:solidFill>
              <a:srgbClr val="F7964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p34"/>
          <p:cNvSpPr txBox="1">
            <a:spLocks noGrp="1"/>
          </p:cNvSpPr>
          <p:nvPr>
            <p:ph type="body" idx="1"/>
          </p:nvPr>
        </p:nvSpPr>
        <p:spPr>
          <a:xfrm>
            <a:off x="457200" y="685800"/>
            <a:ext cx="8229600" cy="5486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EAM Approval</a:t>
            </a:r>
            <a:endParaRPr/>
          </a:p>
          <a:p>
            <a:pPr marL="0" marR="0" lvl="0" indent="0" algn="l" rtl="0">
              <a:lnSpc>
                <a:spcPct val="100000"/>
              </a:lnSpc>
              <a:spcBef>
                <a:spcPts val="480"/>
              </a:spcBef>
              <a:spcAft>
                <a:spcPts val="0"/>
              </a:spcAft>
              <a:buClr>
                <a:srgbClr val="F79646"/>
              </a:buClr>
              <a:buSzPts val="2000"/>
              <a:buFont typeface="Arial"/>
              <a:buNone/>
            </a:pPr>
            <a:r>
              <a:rPr lang="en-US" sz="2000" b="1" i="0" u="none">
                <a:solidFill>
                  <a:srgbClr val="4F4F4F"/>
                </a:solidFill>
                <a:latin typeface="Century Gothic"/>
                <a:ea typeface="Century Gothic"/>
                <a:cs typeface="Century Gothic"/>
                <a:sym typeface="Century Gothic"/>
              </a:rPr>
              <a:t>Approvers List </a:t>
            </a: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430" name="Google Shape;430;p34"/>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pic>
        <p:nvPicPr>
          <p:cNvPr id="431" name="Google Shape;431;p34"/>
          <p:cNvPicPr preferRelativeResize="0"/>
          <p:nvPr/>
        </p:nvPicPr>
        <p:blipFill>
          <a:blip r:embed="rId3">
            <a:alphaModFix/>
          </a:blip>
          <a:stretch>
            <a:fillRect/>
          </a:stretch>
        </p:blipFill>
        <p:spPr>
          <a:xfrm>
            <a:off x="708725" y="1537750"/>
            <a:ext cx="6673600" cy="3110451"/>
          </a:xfrm>
          <a:prstGeom prst="rect">
            <a:avLst/>
          </a:prstGeom>
          <a:noFill/>
          <a:ln>
            <a:noFill/>
          </a:ln>
        </p:spPr>
      </p:pic>
      <p:pic>
        <p:nvPicPr>
          <p:cNvPr id="432" name="Google Shape;432;p34"/>
          <p:cNvPicPr preferRelativeResize="0"/>
          <p:nvPr/>
        </p:nvPicPr>
        <p:blipFill>
          <a:blip r:embed="rId4">
            <a:alphaModFix/>
          </a:blip>
          <a:stretch>
            <a:fillRect/>
          </a:stretch>
        </p:blipFill>
        <p:spPr>
          <a:xfrm>
            <a:off x="708725" y="4804900"/>
            <a:ext cx="6751674" cy="13673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p35"/>
          <p:cNvSpPr txBox="1">
            <a:spLocks noGrp="1"/>
          </p:cNvSpPr>
          <p:nvPr>
            <p:ph type="body" idx="1"/>
          </p:nvPr>
        </p:nvSpPr>
        <p:spPr>
          <a:xfrm>
            <a:off x="457200" y="762000"/>
            <a:ext cx="8229600" cy="5486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EAM Approval</a:t>
            </a:r>
            <a:endParaRPr/>
          </a:p>
          <a:p>
            <a:pPr marL="0" marR="0" lvl="0" indent="0" algn="l" rtl="0">
              <a:lnSpc>
                <a:spcPct val="100000"/>
              </a:lnSpc>
              <a:spcBef>
                <a:spcPts val="480"/>
              </a:spcBef>
              <a:spcAft>
                <a:spcPts val="0"/>
              </a:spcAft>
              <a:buClr>
                <a:srgbClr val="F79646"/>
              </a:buClr>
              <a:buSzPts val="2000"/>
              <a:buFont typeface="Arial"/>
              <a:buNone/>
            </a:pPr>
            <a:r>
              <a:rPr lang="en-US" sz="2000" b="1" i="0" u="none">
                <a:solidFill>
                  <a:srgbClr val="4F4F4F"/>
                </a:solidFill>
                <a:latin typeface="Century Gothic"/>
                <a:ea typeface="Century Gothic"/>
                <a:cs typeface="Century Gothic"/>
                <a:sym typeface="Century Gothic"/>
              </a:rPr>
              <a:t>Approvers List (cont’d)</a:t>
            </a: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439" name="Google Shape;439;p35"/>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sp>
        <p:nvSpPr>
          <p:cNvPr id="440" name="Google Shape;440;p35"/>
          <p:cNvSpPr txBox="1"/>
          <p:nvPr/>
        </p:nvSpPr>
        <p:spPr>
          <a:xfrm>
            <a:off x="1143000" y="1600200"/>
            <a:ext cx="6858000" cy="39624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441" name="Google Shape;441;p35"/>
          <p:cNvPicPr preferRelativeResize="0"/>
          <p:nvPr/>
        </p:nvPicPr>
        <p:blipFill>
          <a:blip r:embed="rId3">
            <a:alphaModFix/>
          </a:blip>
          <a:stretch>
            <a:fillRect/>
          </a:stretch>
        </p:blipFill>
        <p:spPr>
          <a:xfrm>
            <a:off x="356275" y="1771500"/>
            <a:ext cx="8431450" cy="2038250"/>
          </a:xfrm>
          <a:prstGeom prst="rect">
            <a:avLst/>
          </a:prstGeom>
          <a:noFill/>
          <a:ln>
            <a:noFill/>
          </a:ln>
        </p:spPr>
      </p:pic>
      <p:pic>
        <p:nvPicPr>
          <p:cNvPr id="442" name="Google Shape;442;p35"/>
          <p:cNvPicPr preferRelativeResize="0"/>
          <p:nvPr/>
        </p:nvPicPr>
        <p:blipFill>
          <a:blip r:embed="rId4">
            <a:alphaModFix/>
          </a:blip>
          <a:stretch>
            <a:fillRect/>
          </a:stretch>
        </p:blipFill>
        <p:spPr>
          <a:xfrm>
            <a:off x="356275" y="3696600"/>
            <a:ext cx="7644725" cy="2551800"/>
          </a:xfrm>
          <a:prstGeom prst="rect">
            <a:avLst/>
          </a:prstGeom>
          <a:noFill/>
          <a:ln>
            <a:noFill/>
          </a:ln>
        </p:spPr>
      </p:pic>
      <p:pic>
        <p:nvPicPr>
          <p:cNvPr id="443" name="Google Shape;443;p35"/>
          <p:cNvPicPr preferRelativeResize="0"/>
          <p:nvPr/>
        </p:nvPicPr>
        <p:blipFill>
          <a:blip r:embed="rId5">
            <a:alphaModFix/>
          </a:blip>
          <a:stretch>
            <a:fillRect/>
          </a:stretch>
        </p:blipFill>
        <p:spPr>
          <a:xfrm>
            <a:off x="4244475" y="3995700"/>
            <a:ext cx="4638075" cy="19536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4"/>
          <p:cNvSpPr txBox="1">
            <a:spLocks noGrp="1"/>
          </p:cNvSpPr>
          <p:nvPr>
            <p:ph type="body" idx="1"/>
          </p:nvPr>
        </p:nvSpPr>
        <p:spPr>
          <a:xfrm>
            <a:off x="533400" y="914400"/>
            <a:ext cx="7848600" cy="48006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Review the QAD Study Guide; it tells you:</a:t>
            </a:r>
            <a:endParaRPr/>
          </a:p>
          <a:p>
            <a:pPr marL="342900" marR="0" lvl="0" indent="-342900" algn="l" rtl="0">
              <a:lnSpc>
                <a:spcPct val="100000"/>
              </a:lnSpc>
              <a:spcBef>
                <a:spcPts val="10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The exam format and provides sample questions</a:t>
            </a:r>
            <a:endParaRPr/>
          </a:p>
          <a:p>
            <a:pPr marL="342900" marR="0" lvl="0" indent="-342900" algn="l" rtl="0">
              <a:lnSpc>
                <a:spcPct val="100000"/>
              </a:lnSpc>
              <a:spcBef>
                <a:spcPts val="10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The estimated exam preparation time</a:t>
            </a:r>
            <a:endParaRPr/>
          </a:p>
          <a:p>
            <a:pPr marL="342900" marR="0" lvl="0" indent="-342900" algn="l" rtl="0">
              <a:lnSpc>
                <a:spcPct val="100000"/>
              </a:lnSpc>
              <a:spcBef>
                <a:spcPts val="10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Recommended training</a:t>
            </a:r>
            <a:endParaRPr/>
          </a:p>
          <a:p>
            <a:pPr marL="342900" marR="0" lvl="0" indent="-342900" algn="l" rtl="0">
              <a:lnSpc>
                <a:spcPct val="100000"/>
              </a:lnSpc>
              <a:spcBef>
                <a:spcPts val="10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Recommended reading</a:t>
            </a:r>
            <a:endParaRPr/>
          </a:p>
          <a:p>
            <a:pPr marL="342900" marR="0" lvl="0" indent="-342900" algn="l" rtl="0">
              <a:lnSpc>
                <a:spcPct val="100000"/>
              </a:lnSpc>
              <a:spcBef>
                <a:spcPts val="10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Product areas covered (including important concepts)</a:t>
            </a:r>
            <a:endParaRPr/>
          </a:p>
          <a:p>
            <a:pPr marL="342900" marR="0" lvl="1" indent="-342900" algn="l" rtl="0">
              <a:lnSpc>
                <a:spcPct val="100000"/>
              </a:lnSpc>
              <a:spcBef>
                <a:spcPts val="1000"/>
              </a:spcBef>
              <a:spcAft>
                <a:spcPts val="0"/>
              </a:spcAft>
              <a:buClr>
                <a:srgbClr val="F79646"/>
              </a:buClr>
              <a:buSzPts val="2000"/>
              <a:buFont typeface="Arial"/>
              <a:buChar char="•"/>
            </a:pPr>
            <a:r>
              <a:rPr lang="en-US" sz="2000" b="0" i="0" u="none" strike="noStrike" cap="none">
                <a:solidFill>
                  <a:srgbClr val="4F4F4F"/>
                </a:solidFill>
                <a:latin typeface="Century Gothic"/>
                <a:ea typeface="Century Gothic"/>
                <a:cs typeface="Century Gothic"/>
                <a:sym typeface="Century Gothic"/>
              </a:rPr>
              <a:t>Found in QAD Learning Center </a:t>
            </a:r>
            <a:r>
              <a:rPr lang="en-US" sz="2000" b="0" i="0" u="sng" strike="noStrike" cap="none">
                <a:solidFill>
                  <a:srgbClr val="4F4F4F"/>
                </a:solidFill>
                <a:latin typeface="Century Gothic"/>
                <a:ea typeface="Century Gothic"/>
                <a:cs typeface="Century Gothic"/>
                <a:sym typeface="Century Gothic"/>
                <a:hlinkClick r:id="rId3">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https://qad.sabacloud.com/Saba/Web_spf/NA7P1PRD029/app/shared;spf-url=common%2Flearningcatalog%2F</a:t>
            </a:r>
            <a:r>
              <a:rPr lang="en-US" sz="2000" b="0" i="0" u="none" strike="noStrike" cap="none">
                <a:solidFill>
                  <a:srgbClr val="4F4F4F"/>
                </a:solidFill>
                <a:latin typeface="Century Gothic"/>
                <a:ea typeface="Century Gothic"/>
                <a:cs typeface="Century Gothic"/>
                <a:sym typeface="Century Gothic"/>
              </a:rPr>
              <a:t> </a:t>
            </a:r>
            <a:endParaRPr/>
          </a:p>
          <a:p>
            <a:pPr marL="342900" marR="0" lvl="0" indent="-190500" algn="l" rtl="0">
              <a:lnSpc>
                <a:spcPct val="100000"/>
              </a:lnSpc>
              <a:spcBef>
                <a:spcPts val="10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a:p>
            <a:pPr marL="342900" marR="0" lvl="0" indent="-190500" algn="l" rtl="0">
              <a:lnSpc>
                <a:spcPct val="100000"/>
              </a:lnSpc>
              <a:spcBef>
                <a:spcPts val="10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a:p>
            <a:pPr marL="342900" marR="0" lvl="0" indent="-215900" algn="l" rtl="0">
              <a:lnSpc>
                <a:spcPct val="100000"/>
              </a:lnSpc>
              <a:spcBef>
                <a:spcPts val="10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a:p>
            <a:pPr marL="342900" marR="0" lvl="0" indent="-254000" algn="l" rtl="0">
              <a:lnSpc>
                <a:spcPct val="100000"/>
              </a:lnSpc>
              <a:spcBef>
                <a:spcPts val="880"/>
              </a:spcBef>
              <a:spcAft>
                <a:spcPts val="0"/>
              </a:spcAft>
              <a:buClr>
                <a:srgbClr val="F79646"/>
              </a:buClr>
              <a:buSzPts val="1400"/>
              <a:buFont typeface="Arial"/>
              <a:buNone/>
            </a:pPr>
            <a:endParaRPr sz="1400" b="1" i="0" u="none">
              <a:solidFill>
                <a:srgbClr val="4F4F4F"/>
              </a:solidFill>
              <a:latin typeface="Century Gothic"/>
              <a:ea typeface="Century Gothic"/>
              <a:cs typeface="Century Gothic"/>
              <a:sym typeface="Century Gothic"/>
            </a:endParaRPr>
          </a:p>
          <a:p>
            <a:pPr marL="342900" marR="0" lvl="0" indent="-254000" algn="l" rtl="0">
              <a:lnSpc>
                <a:spcPct val="100000"/>
              </a:lnSpc>
              <a:spcBef>
                <a:spcPts val="480"/>
              </a:spcBef>
              <a:spcAft>
                <a:spcPts val="0"/>
              </a:spcAft>
              <a:buClr>
                <a:srgbClr val="F79646"/>
              </a:buClr>
              <a:buSzPts val="1400"/>
              <a:buFont typeface="Arial"/>
              <a:buNone/>
            </a:pPr>
            <a:endParaRPr sz="1400" b="1" i="0" u="none">
              <a:solidFill>
                <a:srgbClr val="4F4F4F"/>
              </a:solidFill>
              <a:latin typeface="Century Gothic"/>
              <a:ea typeface="Century Gothic"/>
              <a:cs typeface="Century Gothic"/>
              <a:sym typeface="Century Gothic"/>
            </a:endParaRPr>
          </a:p>
        </p:txBody>
      </p:sp>
      <p:sp>
        <p:nvSpPr>
          <p:cNvPr id="76" name="Google Shape;76;p4"/>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What You Should Know Before the Exam</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p32"/>
          <p:cNvSpPr txBox="1">
            <a:spLocks noGrp="1"/>
          </p:cNvSpPr>
          <p:nvPr>
            <p:ph type="body" idx="1"/>
          </p:nvPr>
        </p:nvSpPr>
        <p:spPr>
          <a:xfrm>
            <a:off x="457200" y="892175"/>
            <a:ext cx="8229600" cy="49752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EAM Approval </a:t>
            </a:r>
            <a:endParaRPr/>
          </a:p>
          <a:p>
            <a:pPr marL="0" marR="0" lvl="0" indent="0" algn="l" rtl="0">
              <a:lnSpc>
                <a:spcPct val="100000"/>
              </a:lnSpc>
              <a:spcBef>
                <a:spcPts val="400"/>
              </a:spcBef>
              <a:spcAft>
                <a:spcPts val="0"/>
              </a:spcAft>
              <a:buClr>
                <a:srgbClr val="F79646"/>
              </a:buClr>
              <a:buSzPts val="2000"/>
              <a:buFont typeface="Arial"/>
              <a:buNone/>
            </a:pPr>
            <a:r>
              <a:rPr lang="en-US" sz="2000" b="1" i="0" u="none">
                <a:solidFill>
                  <a:srgbClr val="4F4F4F"/>
                </a:solidFill>
                <a:latin typeface="Century Gothic"/>
                <a:ea typeface="Century Gothic"/>
                <a:cs typeface="Century Gothic"/>
                <a:sym typeface="Century Gothic"/>
              </a:rPr>
              <a:t>Indirect Requisition Approval Groups</a:t>
            </a:r>
            <a:endParaRPr/>
          </a:p>
          <a:p>
            <a:pPr marL="0" marR="0" lvl="0" indent="0" algn="l" rtl="0">
              <a:lnSpc>
                <a:spcPct val="100000"/>
              </a:lnSpc>
              <a:spcBef>
                <a:spcPts val="48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450" name="Google Shape;450;p32"/>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sp>
        <p:nvSpPr>
          <p:cNvPr id="451" name="Google Shape;451;p32"/>
          <p:cNvSpPr txBox="1"/>
          <p:nvPr/>
        </p:nvSpPr>
        <p:spPr>
          <a:xfrm>
            <a:off x="1143000" y="1600200"/>
            <a:ext cx="6858000" cy="39624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452" name="Google Shape;452;p32"/>
          <p:cNvPicPr preferRelativeResize="0"/>
          <p:nvPr/>
        </p:nvPicPr>
        <p:blipFill rotWithShape="1">
          <a:blip r:embed="rId3">
            <a:alphaModFix/>
          </a:blip>
          <a:srcRect/>
          <a:stretch/>
        </p:blipFill>
        <p:spPr>
          <a:xfrm>
            <a:off x="647700" y="1919287"/>
            <a:ext cx="7848600" cy="3267075"/>
          </a:xfrm>
          <a:prstGeom prst="rect">
            <a:avLst/>
          </a:prstGeom>
          <a:noFill/>
          <a:ln w="9525" cap="flat" cmpd="sng">
            <a:solidFill>
              <a:srgbClr val="0067B4"/>
            </a:solidFill>
            <a:prstDash val="solid"/>
            <a:miter lim="800000"/>
            <a:headEnd type="none" w="sm" len="sm"/>
            <a:tailEnd type="none" w="sm" len="sm"/>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458" name="Google Shape;458;p33"/>
          <p:cNvSpPr txBox="1">
            <a:spLocks noGrp="1"/>
          </p:cNvSpPr>
          <p:nvPr>
            <p:ph type="body" idx="1"/>
          </p:nvPr>
        </p:nvSpPr>
        <p:spPr>
          <a:xfrm>
            <a:off x="457200" y="914400"/>
            <a:ext cx="8229600" cy="5486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EAM Approval</a:t>
            </a:r>
            <a:endParaRPr/>
          </a:p>
          <a:p>
            <a:pPr marL="0" marR="0" lvl="0" indent="0" algn="l" rtl="0">
              <a:lnSpc>
                <a:spcPct val="100000"/>
              </a:lnSpc>
              <a:spcBef>
                <a:spcPts val="400"/>
              </a:spcBef>
              <a:spcAft>
                <a:spcPts val="0"/>
              </a:spcAft>
              <a:buClr>
                <a:srgbClr val="F79646"/>
              </a:buClr>
              <a:buSzPts val="2000"/>
              <a:buFont typeface="Arial"/>
              <a:buNone/>
            </a:pPr>
            <a:r>
              <a:rPr lang="en-US" sz="2000" b="1" i="0" u="none">
                <a:solidFill>
                  <a:srgbClr val="4F4F4F"/>
                </a:solidFill>
                <a:latin typeface="Century Gothic"/>
                <a:ea typeface="Century Gothic"/>
                <a:cs typeface="Century Gothic"/>
                <a:sym typeface="Century Gothic"/>
              </a:rPr>
              <a:t>Users Approval Limits</a:t>
            </a:r>
            <a:endParaRPr/>
          </a:p>
          <a:p>
            <a:pPr marL="0" marR="0" lvl="0" indent="0" algn="l" rtl="0">
              <a:lnSpc>
                <a:spcPct val="100000"/>
              </a:lnSpc>
              <a:spcBef>
                <a:spcPts val="48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459" name="Google Shape;459;p33"/>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sp>
        <p:nvSpPr>
          <p:cNvPr id="460" name="Google Shape;460;p33"/>
          <p:cNvSpPr txBox="1"/>
          <p:nvPr/>
        </p:nvSpPr>
        <p:spPr>
          <a:xfrm>
            <a:off x="1143000" y="1600200"/>
            <a:ext cx="6858000" cy="39624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461" name="Google Shape;461;p33"/>
          <p:cNvPicPr preferRelativeResize="0"/>
          <p:nvPr/>
        </p:nvPicPr>
        <p:blipFill>
          <a:blip r:embed="rId3">
            <a:alphaModFix/>
          </a:blip>
          <a:stretch>
            <a:fillRect/>
          </a:stretch>
        </p:blipFill>
        <p:spPr>
          <a:xfrm>
            <a:off x="685800" y="1873630"/>
            <a:ext cx="8001000" cy="3567944"/>
          </a:xfrm>
          <a:prstGeom prst="rect">
            <a:avLst/>
          </a:prstGeom>
          <a:noFill/>
          <a:ln>
            <a:noFill/>
          </a:ln>
        </p:spPr>
      </p:pic>
      <p:sp>
        <p:nvSpPr>
          <p:cNvPr id="462" name="Google Shape;462;p33"/>
          <p:cNvSpPr/>
          <p:nvPr/>
        </p:nvSpPr>
        <p:spPr>
          <a:xfrm>
            <a:off x="5858600" y="3980400"/>
            <a:ext cx="2828100" cy="1275000"/>
          </a:xfrm>
          <a:prstGeom prst="rect">
            <a:avLst/>
          </a:prstGeom>
          <a:noFill/>
          <a:ln w="19050" cap="flat" cmpd="sng">
            <a:solidFill>
              <a:srgbClr val="F1C23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33"/>
          <p:cNvSpPr/>
          <p:nvPr/>
        </p:nvSpPr>
        <p:spPr>
          <a:xfrm>
            <a:off x="1341350" y="5065950"/>
            <a:ext cx="1587900" cy="496800"/>
          </a:xfrm>
          <a:prstGeom prst="rect">
            <a:avLst/>
          </a:prstGeom>
          <a:noFill/>
          <a:ln w="19050" cap="flat" cmpd="sng">
            <a:solidFill>
              <a:srgbClr val="F1C23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33"/>
          <p:cNvSpPr/>
          <p:nvPr/>
        </p:nvSpPr>
        <p:spPr>
          <a:xfrm>
            <a:off x="672025" y="1843725"/>
            <a:ext cx="8133000" cy="3718800"/>
          </a:xfrm>
          <a:prstGeom prst="rect">
            <a:avLst/>
          </a:prstGeom>
          <a:noFill/>
          <a:ln w="9525" cap="flat" cmpd="sng">
            <a:solidFill>
              <a:srgbClr val="38639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36"/>
          <p:cNvSpPr txBox="1">
            <a:spLocks noGrp="1"/>
          </p:cNvSpPr>
          <p:nvPr>
            <p:ph type="body" idx="1"/>
          </p:nvPr>
        </p:nvSpPr>
        <p:spPr>
          <a:xfrm>
            <a:off x="465137" y="838200"/>
            <a:ext cx="8229600" cy="5486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EAM Approval</a:t>
            </a:r>
            <a:endParaRPr/>
          </a:p>
          <a:p>
            <a:pPr marL="0" marR="0" lvl="0" indent="0" algn="l" rtl="0">
              <a:lnSpc>
                <a:spcPct val="100000"/>
              </a:lnSpc>
              <a:spcBef>
                <a:spcPts val="400"/>
              </a:spcBef>
              <a:spcAft>
                <a:spcPts val="0"/>
              </a:spcAft>
              <a:buClr>
                <a:srgbClr val="F79646"/>
              </a:buClr>
              <a:buSzPts val="2000"/>
              <a:buFont typeface="Arial"/>
              <a:buNone/>
            </a:pPr>
            <a:r>
              <a:rPr lang="en-US" sz="2000" b="1" i="0" u="none">
                <a:solidFill>
                  <a:srgbClr val="4F4F4F"/>
                </a:solidFill>
                <a:latin typeface="Century Gothic"/>
                <a:ea typeface="Century Gothic"/>
                <a:cs typeface="Century Gothic"/>
                <a:sym typeface="Century Gothic"/>
              </a:rPr>
              <a:t>Routing Substitutions </a:t>
            </a:r>
            <a:endParaRPr>
              <a:solidFill>
                <a:srgbClr val="FF0000"/>
              </a:solidFill>
            </a:endParaRPr>
          </a:p>
          <a:p>
            <a:pPr marL="0" marR="0" lvl="0" indent="0" algn="l" rtl="0">
              <a:lnSpc>
                <a:spcPct val="100000"/>
              </a:lnSpc>
              <a:spcBef>
                <a:spcPts val="48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471" name="Google Shape;471;p36"/>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sp>
        <p:nvSpPr>
          <p:cNvPr id="472" name="Google Shape;472;p36"/>
          <p:cNvSpPr txBox="1"/>
          <p:nvPr/>
        </p:nvSpPr>
        <p:spPr>
          <a:xfrm>
            <a:off x="1143000" y="1600200"/>
            <a:ext cx="6858000" cy="39624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473" name="Google Shape;473;p36"/>
          <p:cNvPicPr preferRelativeResize="0"/>
          <p:nvPr/>
        </p:nvPicPr>
        <p:blipFill>
          <a:blip r:embed="rId3">
            <a:alphaModFix/>
          </a:blip>
          <a:stretch>
            <a:fillRect/>
          </a:stretch>
        </p:blipFill>
        <p:spPr>
          <a:xfrm>
            <a:off x="465125" y="1996775"/>
            <a:ext cx="7683401" cy="1594625"/>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79" name="Google Shape;479;p43"/>
          <p:cNvSpPr txBox="1">
            <a:spLocks noGrp="1"/>
          </p:cNvSpPr>
          <p:nvPr>
            <p:ph type="body" idx="1"/>
          </p:nvPr>
        </p:nvSpPr>
        <p:spPr>
          <a:xfrm>
            <a:off x="304800" y="762000"/>
            <a:ext cx="8229600" cy="685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  Requisition-to-Purchase Order Flow</a:t>
            </a:r>
            <a:endParaRPr/>
          </a:p>
        </p:txBody>
      </p:sp>
      <p:sp>
        <p:nvSpPr>
          <p:cNvPr id="480" name="Google Shape;480;p43"/>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sp>
        <p:nvSpPr>
          <p:cNvPr id="481" name="Google Shape;481;p43"/>
          <p:cNvSpPr txBox="1"/>
          <p:nvPr/>
        </p:nvSpPr>
        <p:spPr>
          <a:xfrm>
            <a:off x="838200" y="2057400"/>
            <a:ext cx="1600200" cy="8382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482" name="Google Shape;482;p43"/>
          <p:cNvSpPr/>
          <p:nvPr/>
        </p:nvSpPr>
        <p:spPr>
          <a:xfrm>
            <a:off x="2819400" y="2362200"/>
            <a:ext cx="609600" cy="381000"/>
          </a:xfrm>
          <a:prstGeom prst="rightArrow">
            <a:avLst>
              <a:gd name="adj1" fmla="val 14850"/>
              <a:gd name="adj2" fmla="val 50000"/>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483" name="Google Shape;483;p43"/>
          <p:cNvGrpSpPr/>
          <p:nvPr/>
        </p:nvGrpSpPr>
        <p:grpSpPr>
          <a:xfrm>
            <a:off x="685800" y="1905000"/>
            <a:ext cx="1676400" cy="977900"/>
            <a:chOff x="685800" y="1905000"/>
            <a:chExt cx="1676400" cy="977900"/>
          </a:xfrm>
        </p:grpSpPr>
        <p:sp>
          <p:nvSpPr>
            <p:cNvPr id="484" name="Google Shape;484;p43"/>
            <p:cNvSpPr/>
            <p:nvPr/>
          </p:nvSpPr>
          <p:spPr>
            <a:xfrm>
              <a:off x="685800" y="1905000"/>
              <a:ext cx="1676400" cy="9779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485" name="Google Shape;485;p43"/>
            <p:cNvSpPr txBox="1"/>
            <p:nvPr/>
          </p:nvSpPr>
          <p:spPr>
            <a:xfrm>
              <a:off x="685800" y="2057400"/>
              <a:ext cx="1676400"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Create a requisition</a:t>
              </a:r>
              <a:endParaRPr sz="1400" b="0" i="0" u="none" strike="noStrike" cap="none">
                <a:solidFill>
                  <a:srgbClr val="000000"/>
                </a:solidFill>
                <a:latin typeface="Arial"/>
                <a:ea typeface="Arial"/>
                <a:cs typeface="Arial"/>
                <a:sym typeface="Arial"/>
              </a:endParaRPr>
            </a:p>
          </p:txBody>
        </p:sp>
      </p:grpSp>
      <p:grpSp>
        <p:nvGrpSpPr>
          <p:cNvPr id="486" name="Google Shape;486;p43"/>
          <p:cNvGrpSpPr/>
          <p:nvPr/>
        </p:nvGrpSpPr>
        <p:grpSpPr>
          <a:xfrm>
            <a:off x="3124200" y="1905000"/>
            <a:ext cx="1676400" cy="977900"/>
            <a:chOff x="2743200" y="1828800"/>
            <a:chExt cx="1676400" cy="977900"/>
          </a:xfrm>
        </p:grpSpPr>
        <p:sp>
          <p:nvSpPr>
            <p:cNvPr id="487" name="Google Shape;487;p43"/>
            <p:cNvSpPr/>
            <p:nvPr/>
          </p:nvSpPr>
          <p:spPr>
            <a:xfrm>
              <a:off x="2743200" y="1828800"/>
              <a:ext cx="1676400" cy="9779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488" name="Google Shape;488;p43"/>
            <p:cNvSpPr txBox="1"/>
            <p:nvPr/>
          </p:nvSpPr>
          <p:spPr>
            <a:xfrm>
              <a:off x="2743200" y="2057400"/>
              <a:ext cx="1676400"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Route the requisition</a:t>
              </a:r>
              <a:endParaRPr sz="1400" b="0" i="0" u="none" strike="noStrike" cap="none">
                <a:solidFill>
                  <a:srgbClr val="000000"/>
                </a:solidFill>
                <a:latin typeface="Arial"/>
                <a:ea typeface="Arial"/>
                <a:cs typeface="Arial"/>
                <a:sym typeface="Arial"/>
              </a:endParaRPr>
            </a:p>
          </p:txBody>
        </p:sp>
      </p:grpSp>
      <p:grpSp>
        <p:nvGrpSpPr>
          <p:cNvPr id="489" name="Google Shape;489;p43"/>
          <p:cNvGrpSpPr/>
          <p:nvPr/>
        </p:nvGrpSpPr>
        <p:grpSpPr>
          <a:xfrm>
            <a:off x="5638800" y="1905000"/>
            <a:ext cx="1676400" cy="977900"/>
            <a:chOff x="2743200" y="1828800"/>
            <a:chExt cx="1676400" cy="977900"/>
          </a:xfrm>
        </p:grpSpPr>
        <p:sp>
          <p:nvSpPr>
            <p:cNvPr id="490" name="Google Shape;490;p43"/>
            <p:cNvSpPr/>
            <p:nvPr/>
          </p:nvSpPr>
          <p:spPr>
            <a:xfrm>
              <a:off x="2743200" y="1828800"/>
              <a:ext cx="1676400" cy="9779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491" name="Google Shape;491;p43"/>
            <p:cNvSpPr txBox="1"/>
            <p:nvPr/>
          </p:nvSpPr>
          <p:spPr>
            <a:xfrm>
              <a:off x="2743200" y="2057400"/>
              <a:ext cx="1676400"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Approve the requisition</a:t>
              </a:r>
              <a:endParaRPr sz="1400" b="0" i="0" u="none" strike="noStrike" cap="none">
                <a:solidFill>
                  <a:srgbClr val="000000"/>
                </a:solidFill>
                <a:latin typeface="Arial"/>
                <a:ea typeface="Arial"/>
                <a:cs typeface="Arial"/>
                <a:sym typeface="Arial"/>
              </a:endParaRPr>
            </a:p>
          </p:txBody>
        </p:sp>
      </p:grpSp>
      <p:grpSp>
        <p:nvGrpSpPr>
          <p:cNvPr id="492" name="Google Shape;492;p43"/>
          <p:cNvGrpSpPr/>
          <p:nvPr/>
        </p:nvGrpSpPr>
        <p:grpSpPr>
          <a:xfrm>
            <a:off x="1447800" y="3352800"/>
            <a:ext cx="1676400" cy="977900"/>
            <a:chOff x="1447800" y="3352800"/>
            <a:chExt cx="1676400" cy="977900"/>
          </a:xfrm>
        </p:grpSpPr>
        <p:sp>
          <p:nvSpPr>
            <p:cNvPr id="493" name="Google Shape;493;p43"/>
            <p:cNvSpPr/>
            <p:nvPr/>
          </p:nvSpPr>
          <p:spPr>
            <a:xfrm>
              <a:off x="1447800" y="3352800"/>
              <a:ext cx="1676400" cy="9779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494" name="Google Shape;494;p43"/>
            <p:cNvSpPr txBox="1"/>
            <p:nvPr/>
          </p:nvSpPr>
          <p:spPr>
            <a:xfrm>
              <a:off x="1447800" y="3581400"/>
              <a:ext cx="1676400"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Convert requisition to PO</a:t>
              </a:r>
              <a:endParaRPr sz="1400" b="0" i="0" u="none" strike="noStrike" cap="none">
                <a:solidFill>
                  <a:srgbClr val="000000"/>
                </a:solidFill>
                <a:latin typeface="Arial"/>
                <a:ea typeface="Arial"/>
                <a:cs typeface="Arial"/>
                <a:sym typeface="Arial"/>
              </a:endParaRPr>
            </a:p>
          </p:txBody>
        </p:sp>
      </p:grpSp>
      <p:grpSp>
        <p:nvGrpSpPr>
          <p:cNvPr id="495" name="Google Shape;495;p43"/>
          <p:cNvGrpSpPr/>
          <p:nvPr/>
        </p:nvGrpSpPr>
        <p:grpSpPr>
          <a:xfrm>
            <a:off x="3810000" y="3352800"/>
            <a:ext cx="1676400" cy="977900"/>
            <a:chOff x="3810000" y="3352800"/>
            <a:chExt cx="1676400" cy="977900"/>
          </a:xfrm>
        </p:grpSpPr>
        <p:sp>
          <p:nvSpPr>
            <p:cNvPr id="496" name="Google Shape;496;p43"/>
            <p:cNvSpPr/>
            <p:nvPr/>
          </p:nvSpPr>
          <p:spPr>
            <a:xfrm>
              <a:off x="3810000" y="3352800"/>
              <a:ext cx="1676400" cy="9779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497" name="Google Shape;497;p43"/>
            <p:cNvSpPr txBox="1"/>
            <p:nvPr/>
          </p:nvSpPr>
          <p:spPr>
            <a:xfrm>
              <a:off x="3810000" y="3581400"/>
              <a:ext cx="1676400"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Receive PO</a:t>
              </a:r>
              <a:endParaRPr sz="1400" b="0" i="0" u="none" strike="noStrike" cap="none">
                <a:solidFill>
                  <a:srgbClr val="000000"/>
                </a:solidFill>
                <a:latin typeface="Arial"/>
                <a:ea typeface="Arial"/>
                <a:cs typeface="Arial"/>
                <a:sym typeface="Arial"/>
              </a:endParaRPr>
            </a:p>
          </p:txBody>
        </p:sp>
      </p:grpSp>
      <p:grpSp>
        <p:nvGrpSpPr>
          <p:cNvPr id="498" name="Google Shape;498;p43"/>
          <p:cNvGrpSpPr/>
          <p:nvPr/>
        </p:nvGrpSpPr>
        <p:grpSpPr>
          <a:xfrm>
            <a:off x="6172200" y="3352800"/>
            <a:ext cx="1676400" cy="977900"/>
            <a:chOff x="6172200" y="3352800"/>
            <a:chExt cx="1676400" cy="977900"/>
          </a:xfrm>
        </p:grpSpPr>
        <p:sp>
          <p:nvSpPr>
            <p:cNvPr id="499" name="Google Shape;499;p43"/>
            <p:cNvSpPr/>
            <p:nvPr/>
          </p:nvSpPr>
          <p:spPr>
            <a:xfrm>
              <a:off x="6172200" y="3352800"/>
              <a:ext cx="1676400" cy="9779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500" name="Google Shape;500;p43"/>
            <p:cNvSpPr txBox="1"/>
            <p:nvPr/>
          </p:nvSpPr>
          <p:spPr>
            <a:xfrm>
              <a:off x="6172200" y="3657600"/>
              <a:ext cx="1676400"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Examine data</a:t>
              </a:r>
              <a:endParaRPr sz="1400" b="0" i="0" u="none" strike="noStrike" cap="none">
                <a:solidFill>
                  <a:srgbClr val="000000"/>
                </a:solidFill>
                <a:latin typeface="Arial"/>
                <a:ea typeface="Arial"/>
                <a:cs typeface="Arial"/>
                <a:sym typeface="Arial"/>
              </a:endParaRPr>
            </a:p>
          </p:txBody>
        </p:sp>
      </p:grpSp>
      <p:sp>
        <p:nvSpPr>
          <p:cNvPr id="501" name="Google Shape;501;p43"/>
          <p:cNvSpPr/>
          <p:nvPr/>
        </p:nvSpPr>
        <p:spPr>
          <a:xfrm>
            <a:off x="2438400" y="2209800"/>
            <a:ext cx="596900" cy="228600"/>
          </a:xfrm>
          <a:prstGeom prst="rightArrow">
            <a:avLst>
              <a:gd name="adj1" fmla="val 17464"/>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502" name="Google Shape;502;p43"/>
          <p:cNvSpPr/>
          <p:nvPr/>
        </p:nvSpPr>
        <p:spPr>
          <a:xfrm>
            <a:off x="4953000" y="2209800"/>
            <a:ext cx="596900" cy="228600"/>
          </a:xfrm>
          <a:prstGeom prst="rightArrow">
            <a:avLst>
              <a:gd name="adj1" fmla="val 17464"/>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503" name="Google Shape;503;p43"/>
          <p:cNvSpPr/>
          <p:nvPr/>
        </p:nvSpPr>
        <p:spPr>
          <a:xfrm>
            <a:off x="3200400" y="3733800"/>
            <a:ext cx="596900" cy="228600"/>
          </a:xfrm>
          <a:prstGeom prst="rightArrow">
            <a:avLst>
              <a:gd name="adj1" fmla="val 17464"/>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504" name="Google Shape;504;p43"/>
          <p:cNvSpPr/>
          <p:nvPr/>
        </p:nvSpPr>
        <p:spPr>
          <a:xfrm>
            <a:off x="5486400" y="3657600"/>
            <a:ext cx="596900" cy="228600"/>
          </a:xfrm>
          <a:prstGeom prst="rightArrow">
            <a:avLst>
              <a:gd name="adj1" fmla="val 17464"/>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505" name="Google Shape;505;p43"/>
          <p:cNvSpPr/>
          <p:nvPr/>
        </p:nvSpPr>
        <p:spPr>
          <a:xfrm>
            <a:off x="762000" y="3733800"/>
            <a:ext cx="596900" cy="228600"/>
          </a:xfrm>
          <a:prstGeom prst="rightArrow">
            <a:avLst>
              <a:gd name="adj1" fmla="val 17464"/>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sp>
        <p:nvSpPr>
          <p:cNvPr id="511" name="Google Shape;511;p44"/>
          <p:cNvSpPr txBox="1"/>
          <p:nvPr/>
        </p:nvSpPr>
        <p:spPr>
          <a:xfrm>
            <a:off x="381000" y="785812"/>
            <a:ext cx="8229600" cy="30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F4F4F"/>
              </a:buClr>
              <a:buSzPts val="2400"/>
              <a:buFont typeface="Century Gothic"/>
              <a:buNone/>
            </a:pPr>
            <a:r>
              <a:rPr lang="en-US" sz="2400" b="1" i="0" u="none" strike="noStrike" cap="none">
                <a:solidFill>
                  <a:srgbClr val="4F4F4F"/>
                </a:solidFill>
                <a:latin typeface="Century Gothic"/>
                <a:ea typeface="Century Gothic"/>
                <a:cs typeface="Century Gothic"/>
                <a:sym typeface="Century Gothic"/>
              </a:rPr>
              <a:t>Flow: Create Requisition</a:t>
            </a:r>
            <a:r>
              <a:rPr lang="en-US" sz="2800" b="1" i="0" u="none" strike="noStrike" cap="none">
                <a:solidFill>
                  <a:srgbClr val="4F4F4F"/>
                </a:solidFill>
                <a:latin typeface="Century Gothic"/>
                <a:ea typeface="Century Gothic"/>
                <a:cs typeface="Century Gothic"/>
                <a:sym typeface="Century Gothic"/>
              </a:rPr>
              <a:t/>
            </a:r>
            <a:br>
              <a:rPr lang="en-US" sz="2800" b="1" i="0" u="none" strike="noStrike" cap="none">
                <a:solidFill>
                  <a:srgbClr val="4F4F4F"/>
                </a:solidFill>
                <a:latin typeface="Century Gothic"/>
                <a:ea typeface="Century Gothic"/>
                <a:cs typeface="Century Gothic"/>
                <a:sym typeface="Century Gothic"/>
              </a:rPr>
            </a:br>
            <a:r>
              <a:rPr lang="en-US" sz="2400" b="1" i="0" u="none" strike="noStrike" cap="none">
                <a:solidFill>
                  <a:srgbClr val="4F4F4F"/>
                </a:solidFill>
                <a:latin typeface="Century Gothic"/>
                <a:ea typeface="Century Gothic"/>
                <a:cs typeface="Century Gothic"/>
                <a:sym typeface="Century Gothic"/>
              </a:rPr>
              <a:t/>
            </a:r>
            <a:br>
              <a:rPr lang="en-US" sz="2400" b="1" i="0" u="none" strike="noStrike" cap="none">
                <a:solidFill>
                  <a:srgbClr val="4F4F4F"/>
                </a:solidFill>
                <a:latin typeface="Century Gothic"/>
                <a:ea typeface="Century Gothic"/>
                <a:cs typeface="Century Gothic"/>
                <a:sym typeface="Century Gothic"/>
              </a:rPr>
            </a:br>
            <a:endParaRPr sz="1400" b="0" i="0" u="none" strike="noStrike" cap="none">
              <a:solidFill>
                <a:srgbClr val="000000"/>
              </a:solidFill>
              <a:latin typeface="Arial"/>
              <a:ea typeface="Arial"/>
              <a:cs typeface="Arial"/>
              <a:sym typeface="Arial"/>
            </a:endParaRPr>
          </a:p>
        </p:txBody>
      </p:sp>
      <p:sp>
        <p:nvSpPr>
          <p:cNvPr id="512" name="Google Shape;512;p44"/>
          <p:cNvSpPr txBox="1">
            <a:spLocks noGrp="1"/>
          </p:cNvSpPr>
          <p:nvPr>
            <p:ph type="title"/>
          </p:nvPr>
        </p:nvSpPr>
        <p:spPr>
          <a:xfrm>
            <a:off x="381000" y="228600"/>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pic>
        <p:nvPicPr>
          <p:cNvPr id="513" name="Google Shape;513;p44" descr="ReqEAM.PNG"/>
          <p:cNvPicPr preferRelativeResize="0">
            <a:picLocks noGrp="1"/>
          </p:cNvPicPr>
          <p:nvPr>
            <p:ph type="body" idx="1"/>
          </p:nvPr>
        </p:nvPicPr>
        <p:blipFill rotWithShape="1">
          <a:blip r:embed="rId3">
            <a:alphaModFix/>
          </a:blip>
          <a:srcRect/>
          <a:stretch/>
        </p:blipFill>
        <p:spPr>
          <a:xfrm>
            <a:off x="1066800" y="1447800"/>
            <a:ext cx="6799262" cy="3590925"/>
          </a:xfrm>
          <a:prstGeom prst="rect">
            <a:avLst/>
          </a:prstGeom>
          <a:noFill/>
          <a:ln w="9525" cap="flat" cmpd="sng">
            <a:solidFill>
              <a:srgbClr val="0070C0"/>
            </a:solidFill>
            <a:prstDash val="solid"/>
            <a:miter lim="524288"/>
            <a:headEnd type="none" w="sm" len="sm"/>
            <a:tailEnd type="none" w="sm" len="sm"/>
          </a:ln>
        </p:spPr>
      </p:pic>
      <p:sp>
        <p:nvSpPr>
          <p:cNvPr id="514" name="Google Shape;514;p44"/>
          <p:cNvSpPr txBox="1"/>
          <p:nvPr/>
        </p:nvSpPr>
        <p:spPr>
          <a:xfrm>
            <a:off x="2590800" y="2895600"/>
            <a:ext cx="1295400" cy="228600"/>
          </a:xfrm>
          <a:prstGeom prst="rect">
            <a:avLst/>
          </a:prstGeom>
          <a:noFill/>
          <a:ln w="28575"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sp>
        <p:nvSpPr>
          <p:cNvPr id="520" name="Google Shape;520;p45"/>
          <p:cNvSpPr txBox="1"/>
          <p:nvPr/>
        </p:nvSpPr>
        <p:spPr>
          <a:xfrm>
            <a:off x="533400" y="762000"/>
            <a:ext cx="8229600" cy="4495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F4F4F"/>
              </a:buClr>
              <a:buSzPts val="2400"/>
              <a:buFont typeface="Century Gothic"/>
              <a:buNone/>
            </a:pPr>
            <a:r>
              <a:rPr lang="en-US" sz="2400" b="1" i="0" u="none" strike="noStrike" cap="none">
                <a:solidFill>
                  <a:srgbClr val="4F4F4F"/>
                </a:solidFill>
                <a:latin typeface="Century Gothic"/>
                <a:ea typeface="Century Gothic"/>
                <a:cs typeface="Century Gothic"/>
                <a:sym typeface="Century Gothic"/>
              </a:rPr>
              <a:t>Flow: Route Requisition</a:t>
            </a:r>
            <a:r>
              <a:rPr lang="en-US" sz="2800" b="1" i="0" u="none" strike="noStrike" cap="none">
                <a:solidFill>
                  <a:srgbClr val="4F4F4F"/>
                </a:solidFill>
                <a:latin typeface="Century Gothic"/>
                <a:ea typeface="Century Gothic"/>
                <a:cs typeface="Century Gothic"/>
                <a:sym typeface="Century Gothic"/>
              </a:rPr>
              <a:t/>
            </a:r>
            <a:br>
              <a:rPr lang="en-US" sz="2800" b="1" i="0" u="none" strike="noStrike" cap="none">
                <a:solidFill>
                  <a:srgbClr val="4F4F4F"/>
                </a:solidFill>
                <a:latin typeface="Century Gothic"/>
                <a:ea typeface="Century Gothic"/>
                <a:cs typeface="Century Gothic"/>
                <a:sym typeface="Century Gothic"/>
              </a:rPr>
            </a:br>
            <a:r>
              <a:rPr lang="en-US" sz="2800" b="1" i="0" u="none" strike="noStrike" cap="none">
                <a:solidFill>
                  <a:srgbClr val="4F4F4F"/>
                </a:solidFill>
                <a:latin typeface="Century Gothic"/>
                <a:ea typeface="Century Gothic"/>
                <a:cs typeface="Century Gothic"/>
                <a:sym typeface="Century Gothic"/>
              </a:rPr>
              <a:t/>
            </a:r>
            <a:br>
              <a:rPr lang="en-US" sz="2800" b="1" i="0" u="none" strike="noStrike" cap="none">
                <a:solidFill>
                  <a:srgbClr val="4F4F4F"/>
                </a:solidFill>
                <a:latin typeface="Century Gothic"/>
                <a:ea typeface="Century Gothic"/>
                <a:cs typeface="Century Gothic"/>
                <a:sym typeface="Century Gothic"/>
              </a:rPr>
            </a:br>
            <a:r>
              <a:rPr lang="en-US" sz="2400" b="1" i="0" u="none" strike="noStrike" cap="none">
                <a:solidFill>
                  <a:srgbClr val="4F4F4F"/>
                </a:solidFill>
                <a:latin typeface="Century Gothic"/>
                <a:ea typeface="Century Gothic"/>
                <a:cs typeface="Century Gothic"/>
                <a:sym typeface="Century Gothic"/>
              </a:rPr>
              <a:t/>
            </a:r>
            <a:br>
              <a:rPr lang="en-US" sz="2400" b="1" i="0" u="none" strike="noStrike" cap="none">
                <a:solidFill>
                  <a:srgbClr val="4F4F4F"/>
                </a:solidFill>
                <a:latin typeface="Century Gothic"/>
                <a:ea typeface="Century Gothic"/>
                <a:cs typeface="Century Gothic"/>
                <a:sym typeface="Century Gothic"/>
              </a:rPr>
            </a:br>
            <a:endParaRPr sz="1400" b="0" i="0" u="none" strike="noStrike" cap="none">
              <a:solidFill>
                <a:srgbClr val="000000"/>
              </a:solidFill>
              <a:latin typeface="Arial"/>
              <a:ea typeface="Arial"/>
              <a:cs typeface="Arial"/>
              <a:sym typeface="Arial"/>
            </a:endParaRPr>
          </a:p>
        </p:txBody>
      </p:sp>
      <p:sp>
        <p:nvSpPr>
          <p:cNvPr id="521" name="Google Shape;521;p45"/>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sp>
        <p:nvSpPr>
          <p:cNvPr id="522" name="Google Shape;522;p45"/>
          <p:cNvSpPr txBox="1"/>
          <p:nvPr/>
        </p:nvSpPr>
        <p:spPr>
          <a:xfrm>
            <a:off x="2743200" y="3581400"/>
            <a:ext cx="1295400" cy="457200"/>
          </a:xfrm>
          <a:prstGeom prst="rect">
            <a:avLst/>
          </a:prstGeom>
          <a:noFill/>
          <a:ln w="9525"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523" name="Google Shape;523;p45" descr="RouteReq.PNG"/>
          <p:cNvPicPr preferRelativeResize="0">
            <a:picLocks noGrp="1"/>
          </p:cNvPicPr>
          <p:nvPr>
            <p:ph type="body" idx="1"/>
          </p:nvPr>
        </p:nvPicPr>
        <p:blipFill rotWithShape="1">
          <a:blip r:embed="rId3">
            <a:alphaModFix/>
          </a:blip>
          <a:srcRect/>
          <a:stretch/>
        </p:blipFill>
        <p:spPr>
          <a:xfrm>
            <a:off x="914400" y="1371600"/>
            <a:ext cx="6865937" cy="3676650"/>
          </a:xfrm>
          <a:prstGeom prst="rect">
            <a:avLst/>
          </a:prstGeom>
          <a:noFill/>
          <a:ln w="9525" cap="flat" cmpd="sng">
            <a:solidFill>
              <a:srgbClr val="0070C0"/>
            </a:solidFill>
            <a:prstDash val="solid"/>
            <a:miter lim="524288"/>
            <a:headEnd type="none" w="sm" len="sm"/>
            <a:tailEnd type="none" w="sm" len="sm"/>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29" name="Google Shape;529;p46"/>
          <p:cNvSpPr txBox="1"/>
          <p:nvPr/>
        </p:nvSpPr>
        <p:spPr>
          <a:xfrm>
            <a:off x="533400" y="762000"/>
            <a:ext cx="8229600" cy="4495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F4F4F"/>
              </a:buClr>
              <a:buSzPts val="2400"/>
              <a:buFont typeface="Century Gothic"/>
              <a:buNone/>
            </a:pPr>
            <a:r>
              <a:rPr lang="en-US" sz="2400" b="1" i="0" u="none" strike="noStrike" cap="none">
                <a:solidFill>
                  <a:srgbClr val="4F4F4F"/>
                </a:solidFill>
                <a:latin typeface="Century Gothic"/>
                <a:ea typeface="Century Gothic"/>
                <a:cs typeface="Century Gothic"/>
                <a:sym typeface="Century Gothic"/>
              </a:rPr>
              <a:t>Flow: Approve Requisition</a:t>
            </a:r>
            <a:r>
              <a:rPr lang="en-US" sz="2800" b="1" i="0" u="none" strike="noStrike" cap="none">
                <a:solidFill>
                  <a:srgbClr val="4F4F4F"/>
                </a:solidFill>
                <a:latin typeface="Century Gothic"/>
                <a:ea typeface="Century Gothic"/>
                <a:cs typeface="Century Gothic"/>
                <a:sym typeface="Century Gothic"/>
              </a:rPr>
              <a:t/>
            </a:r>
            <a:br>
              <a:rPr lang="en-US" sz="2800" b="1" i="0" u="none" strike="noStrike" cap="none">
                <a:solidFill>
                  <a:srgbClr val="4F4F4F"/>
                </a:solidFill>
                <a:latin typeface="Century Gothic"/>
                <a:ea typeface="Century Gothic"/>
                <a:cs typeface="Century Gothic"/>
                <a:sym typeface="Century Gothic"/>
              </a:rPr>
            </a:br>
            <a:r>
              <a:rPr lang="en-US" sz="2400" b="1" i="0" u="none" strike="noStrike" cap="none">
                <a:solidFill>
                  <a:srgbClr val="4F4F4F"/>
                </a:solidFill>
                <a:latin typeface="Century Gothic"/>
                <a:ea typeface="Century Gothic"/>
                <a:cs typeface="Century Gothic"/>
                <a:sym typeface="Century Gothic"/>
              </a:rPr>
              <a:t/>
            </a:r>
            <a:br>
              <a:rPr lang="en-US" sz="2400" b="1" i="0" u="none" strike="noStrike" cap="none">
                <a:solidFill>
                  <a:srgbClr val="4F4F4F"/>
                </a:solidFill>
                <a:latin typeface="Century Gothic"/>
                <a:ea typeface="Century Gothic"/>
                <a:cs typeface="Century Gothic"/>
                <a:sym typeface="Century Gothic"/>
              </a:rPr>
            </a:br>
            <a:endParaRPr sz="1400" b="0" i="0" u="none" strike="noStrike" cap="none">
              <a:solidFill>
                <a:srgbClr val="000000"/>
              </a:solidFill>
              <a:latin typeface="Arial"/>
              <a:ea typeface="Arial"/>
              <a:cs typeface="Arial"/>
              <a:sym typeface="Arial"/>
            </a:endParaRPr>
          </a:p>
        </p:txBody>
      </p:sp>
      <p:sp>
        <p:nvSpPr>
          <p:cNvPr id="530" name="Google Shape;530;p46"/>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pic>
        <p:nvPicPr>
          <p:cNvPr id="531" name="Google Shape;531;p46"/>
          <p:cNvPicPr preferRelativeResize="0"/>
          <p:nvPr/>
        </p:nvPicPr>
        <p:blipFill>
          <a:blip r:embed="rId3">
            <a:alphaModFix/>
          </a:blip>
          <a:stretch>
            <a:fillRect/>
          </a:stretch>
        </p:blipFill>
        <p:spPr>
          <a:xfrm>
            <a:off x="331800" y="1716575"/>
            <a:ext cx="8480425" cy="390810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47"/>
          <p:cNvSpPr txBox="1"/>
          <p:nvPr/>
        </p:nvSpPr>
        <p:spPr>
          <a:xfrm>
            <a:off x="482600" y="704850"/>
            <a:ext cx="8229600" cy="4495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F4F4F"/>
              </a:buClr>
              <a:buSzPts val="2400"/>
              <a:buFont typeface="Century Gothic"/>
              <a:buNone/>
            </a:pPr>
            <a:r>
              <a:rPr lang="en-US" sz="2400" b="1" i="0" u="none" strike="noStrike" cap="none">
                <a:solidFill>
                  <a:srgbClr val="4F4F4F"/>
                </a:solidFill>
                <a:latin typeface="Century Gothic"/>
                <a:ea typeface="Century Gothic"/>
                <a:cs typeface="Century Gothic"/>
                <a:sym typeface="Century Gothic"/>
              </a:rPr>
              <a:t>Flow: Approve Requisition (cont’d)</a:t>
            </a:r>
            <a:r>
              <a:rPr lang="en-US" sz="2800" b="1" i="0" u="none" strike="noStrike" cap="none">
                <a:solidFill>
                  <a:srgbClr val="4F4F4F"/>
                </a:solidFill>
                <a:latin typeface="Century Gothic"/>
                <a:ea typeface="Century Gothic"/>
                <a:cs typeface="Century Gothic"/>
                <a:sym typeface="Century Gothic"/>
              </a:rPr>
              <a:t/>
            </a:r>
            <a:br>
              <a:rPr lang="en-US" sz="2800" b="1" i="0" u="none" strike="noStrike" cap="none">
                <a:solidFill>
                  <a:srgbClr val="4F4F4F"/>
                </a:solidFill>
                <a:latin typeface="Century Gothic"/>
                <a:ea typeface="Century Gothic"/>
                <a:cs typeface="Century Gothic"/>
                <a:sym typeface="Century Gothic"/>
              </a:rPr>
            </a:br>
            <a:r>
              <a:rPr lang="en-US" sz="2400" b="1" i="0" u="none" strike="noStrike" cap="none">
                <a:solidFill>
                  <a:srgbClr val="4F4F4F"/>
                </a:solidFill>
                <a:latin typeface="Century Gothic"/>
                <a:ea typeface="Century Gothic"/>
                <a:cs typeface="Century Gothic"/>
                <a:sym typeface="Century Gothic"/>
              </a:rPr>
              <a:t/>
            </a:r>
            <a:br>
              <a:rPr lang="en-US" sz="2400" b="1" i="0" u="none" strike="noStrike" cap="none">
                <a:solidFill>
                  <a:srgbClr val="4F4F4F"/>
                </a:solidFill>
                <a:latin typeface="Century Gothic"/>
                <a:ea typeface="Century Gothic"/>
                <a:cs typeface="Century Gothic"/>
                <a:sym typeface="Century Gothic"/>
              </a:rPr>
            </a:br>
            <a:endParaRPr sz="1400" b="0" i="0" u="none" strike="noStrike" cap="none">
              <a:solidFill>
                <a:srgbClr val="000000"/>
              </a:solidFill>
              <a:latin typeface="Arial"/>
              <a:ea typeface="Arial"/>
              <a:cs typeface="Arial"/>
              <a:sym typeface="Arial"/>
            </a:endParaRPr>
          </a:p>
        </p:txBody>
      </p:sp>
      <p:sp>
        <p:nvSpPr>
          <p:cNvPr id="538" name="Google Shape;538;p47"/>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pic>
        <p:nvPicPr>
          <p:cNvPr id="539" name="Google Shape;539;p47" descr="ReqApprovingTSK.PNG"/>
          <p:cNvPicPr preferRelativeResize="0">
            <a:picLocks noGrp="1"/>
          </p:cNvPicPr>
          <p:nvPr>
            <p:ph type="body" idx="1"/>
          </p:nvPr>
        </p:nvPicPr>
        <p:blipFill rotWithShape="1">
          <a:blip r:embed="rId3">
            <a:alphaModFix/>
          </a:blip>
          <a:srcRect/>
          <a:stretch/>
        </p:blipFill>
        <p:spPr>
          <a:xfrm>
            <a:off x="914400" y="1524000"/>
            <a:ext cx="6837362" cy="3676650"/>
          </a:xfrm>
          <a:prstGeom prst="rect">
            <a:avLst/>
          </a:prstGeom>
          <a:noFill/>
          <a:ln w="9525" cap="flat" cmpd="sng">
            <a:solidFill>
              <a:srgbClr val="0070C0"/>
            </a:solidFill>
            <a:prstDash val="solid"/>
            <a:miter lim="524288"/>
            <a:headEnd type="none" w="sm" len="sm"/>
            <a:tailEnd type="none" w="sm" len="sm"/>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sp>
        <p:nvSpPr>
          <p:cNvPr id="545" name="Google Shape;545;p48"/>
          <p:cNvSpPr txBox="1"/>
          <p:nvPr/>
        </p:nvSpPr>
        <p:spPr>
          <a:xfrm>
            <a:off x="474662" y="762000"/>
            <a:ext cx="8229600" cy="4495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F4F4F"/>
              </a:buClr>
              <a:buSzPts val="2400"/>
              <a:buFont typeface="Century Gothic"/>
              <a:buNone/>
            </a:pPr>
            <a:r>
              <a:rPr lang="en-US" sz="2400" b="1" i="0" u="none" strike="noStrike" cap="none">
                <a:solidFill>
                  <a:srgbClr val="4F4F4F"/>
                </a:solidFill>
                <a:latin typeface="Century Gothic"/>
                <a:ea typeface="Century Gothic"/>
                <a:cs typeface="Century Gothic"/>
                <a:sym typeface="Century Gothic"/>
              </a:rPr>
              <a:t>Flow: Approve Requisition (cont’d)</a:t>
            </a:r>
            <a:r>
              <a:rPr lang="en-US" sz="2800" b="1" i="0" u="none" strike="noStrike" cap="none">
                <a:solidFill>
                  <a:srgbClr val="4F4F4F"/>
                </a:solidFill>
                <a:latin typeface="Century Gothic"/>
                <a:ea typeface="Century Gothic"/>
                <a:cs typeface="Century Gothic"/>
                <a:sym typeface="Century Gothic"/>
              </a:rPr>
              <a:t/>
            </a:r>
            <a:br>
              <a:rPr lang="en-US" sz="2800" b="1" i="0" u="none" strike="noStrike" cap="none">
                <a:solidFill>
                  <a:srgbClr val="4F4F4F"/>
                </a:solidFill>
                <a:latin typeface="Century Gothic"/>
                <a:ea typeface="Century Gothic"/>
                <a:cs typeface="Century Gothic"/>
                <a:sym typeface="Century Gothic"/>
              </a:rPr>
            </a:br>
            <a:r>
              <a:rPr lang="en-US" sz="2400" b="1" i="0" u="none" strike="noStrike" cap="none">
                <a:solidFill>
                  <a:srgbClr val="4F4F4F"/>
                </a:solidFill>
                <a:latin typeface="Century Gothic"/>
                <a:ea typeface="Century Gothic"/>
                <a:cs typeface="Century Gothic"/>
                <a:sym typeface="Century Gothic"/>
              </a:rPr>
              <a:t/>
            </a:r>
            <a:br>
              <a:rPr lang="en-US" sz="2400" b="1" i="0" u="none" strike="noStrike" cap="none">
                <a:solidFill>
                  <a:srgbClr val="4F4F4F"/>
                </a:solidFill>
                <a:latin typeface="Century Gothic"/>
                <a:ea typeface="Century Gothic"/>
                <a:cs typeface="Century Gothic"/>
                <a:sym typeface="Century Gothic"/>
              </a:rPr>
            </a:br>
            <a:endParaRPr sz="1400" b="0" i="0" u="none" strike="noStrike" cap="none">
              <a:solidFill>
                <a:srgbClr val="000000"/>
              </a:solidFill>
              <a:latin typeface="Arial"/>
              <a:ea typeface="Arial"/>
              <a:cs typeface="Arial"/>
              <a:sym typeface="Arial"/>
            </a:endParaRPr>
          </a:p>
        </p:txBody>
      </p:sp>
      <p:sp>
        <p:nvSpPr>
          <p:cNvPr id="546" name="Google Shape;546;p48"/>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pic>
        <p:nvPicPr>
          <p:cNvPr id="547" name="Google Shape;547;p48" descr="Approvebut.PNG"/>
          <p:cNvPicPr preferRelativeResize="0">
            <a:picLocks noGrp="1"/>
          </p:cNvPicPr>
          <p:nvPr>
            <p:ph type="body" idx="1"/>
          </p:nvPr>
        </p:nvPicPr>
        <p:blipFill rotWithShape="1">
          <a:blip r:embed="rId3">
            <a:alphaModFix/>
          </a:blip>
          <a:srcRect/>
          <a:stretch/>
        </p:blipFill>
        <p:spPr>
          <a:xfrm>
            <a:off x="990600" y="1600200"/>
            <a:ext cx="6856412" cy="3667125"/>
          </a:xfrm>
          <a:prstGeom prst="rect">
            <a:avLst/>
          </a:prstGeom>
          <a:noFill/>
          <a:ln w="9525" cap="flat" cmpd="sng">
            <a:solidFill>
              <a:srgbClr val="0070C0"/>
            </a:solidFill>
            <a:prstDash val="solid"/>
            <a:miter lim="524288"/>
            <a:headEnd type="none" w="sm" len="sm"/>
            <a:tailEnd type="none" w="sm" len="sm"/>
          </a:ln>
        </p:spPr>
      </p:pic>
      <p:sp>
        <p:nvSpPr>
          <p:cNvPr id="548" name="Google Shape;548;p48"/>
          <p:cNvSpPr txBox="1"/>
          <p:nvPr/>
        </p:nvSpPr>
        <p:spPr>
          <a:xfrm>
            <a:off x="6324600" y="4953000"/>
            <a:ext cx="533400" cy="304800"/>
          </a:xfrm>
          <a:prstGeom prst="rect">
            <a:avLst/>
          </a:prstGeom>
          <a:noFill/>
          <a:ln w="9525"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Google Shape;554;p49"/>
          <p:cNvSpPr txBox="1"/>
          <p:nvPr/>
        </p:nvSpPr>
        <p:spPr>
          <a:xfrm>
            <a:off x="495300" y="762000"/>
            <a:ext cx="8229600" cy="4495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F4F4F"/>
              </a:buClr>
              <a:buSzPts val="2400"/>
              <a:buFont typeface="Century Gothic"/>
              <a:buNone/>
            </a:pPr>
            <a:r>
              <a:rPr lang="en-US" sz="2400" b="1" i="0" u="none" strike="noStrike" cap="none">
                <a:solidFill>
                  <a:srgbClr val="4F4F4F"/>
                </a:solidFill>
                <a:latin typeface="Century Gothic"/>
                <a:ea typeface="Century Gothic"/>
                <a:cs typeface="Century Gothic"/>
                <a:sym typeface="Century Gothic"/>
              </a:rPr>
              <a:t>Flow: Release to PO</a:t>
            </a:r>
            <a:r>
              <a:rPr lang="en-US" sz="2800" b="1" i="0" u="none" strike="noStrike" cap="none">
                <a:solidFill>
                  <a:srgbClr val="4F4F4F"/>
                </a:solidFill>
                <a:latin typeface="Century Gothic"/>
                <a:ea typeface="Century Gothic"/>
                <a:cs typeface="Century Gothic"/>
                <a:sym typeface="Century Gothic"/>
              </a:rPr>
              <a:t/>
            </a:r>
            <a:br>
              <a:rPr lang="en-US" sz="2800" b="1" i="0" u="none" strike="noStrike" cap="none">
                <a:solidFill>
                  <a:srgbClr val="4F4F4F"/>
                </a:solidFill>
                <a:latin typeface="Century Gothic"/>
                <a:ea typeface="Century Gothic"/>
                <a:cs typeface="Century Gothic"/>
                <a:sym typeface="Century Gothic"/>
              </a:rPr>
            </a:br>
            <a:r>
              <a:rPr lang="en-US" sz="2400" b="1" i="0" u="none" strike="noStrike" cap="none">
                <a:solidFill>
                  <a:srgbClr val="4F4F4F"/>
                </a:solidFill>
                <a:latin typeface="Century Gothic"/>
                <a:ea typeface="Century Gothic"/>
                <a:cs typeface="Century Gothic"/>
                <a:sym typeface="Century Gothic"/>
              </a:rPr>
              <a:t/>
            </a:r>
            <a:br>
              <a:rPr lang="en-US" sz="2400" b="1" i="0" u="none" strike="noStrike" cap="none">
                <a:solidFill>
                  <a:srgbClr val="4F4F4F"/>
                </a:solidFill>
                <a:latin typeface="Century Gothic"/>
                <a:ea typeface="Century Gothic"/>
                <a:cs typeface="Century Gothic"/>
                <a:sym typeface="Century Gothic"/>
              </a:rPr>
            </a:br>
            <a:endParaRPr sz="1400" b="0" i="0" u="none" strike="noStrike" cap="none">
              <a:solidFill>
                <a:srgbClr val="000000"/>
              </a:solidFill>
              <a:latin typeface="Arial"/>
              <a:ea typeface="Arial"/>
              <a:cs typeface="Arial"/>
              <a:sym typeface="Arial"/>
            </a:endParaRPr>
          </a:p>
        </p:txBody>
      </p:sp>
      <p:sp>
        <p:nvSpPr>
          <p:cNvPr id="555" name="Google Shape;555;p49"/>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pic>
        <p:nvPicPr>
          <p:cNvPr id="556" name="Google Shape;556;p49"/>
          <p:cNvPicPr preferRelativeResize="0"/>
          <p:nvPr/>
        </p:nvPicPr>
        <p:blipFill>
          <a:blip r:embed="rId3">
            <a:alphaModFix/>
          </a:blip>
          <a:stretch>
            <a:fillRect/>
          </a:stretch>
        </p:blipFill>
        <p:spPr>
          <a:xfrm>
            <a:off x="874500" y="2577523"/>
            <a:ext cx="7127124" cy="3494850"/>
          </a:xfrm>
          <a:prstGeom prst="rect">
            <a:avLst/>
          </a:prstGeom>
          <a:noFill/>
          <a:ln>
            <a:noFill/>
          </a:ln>
        </p:spPr>
      </p:pic>
      <p:pic>
        <p:nvPicPr>
          <p:cNvPr id="557" name="Google Shape;557;p49"/>
          <p:cNvPicPr preferRelativeResize="0"/>
          <p:nvPr/>
        </p:nvPicPr>
        <p:blipFill>
          <a:blip r:embed="rId4">
            <a:alphaModFix/>
          </a:blip>
          <a:stretch>
            <a:fillRect/>
          </a:stretch>
        </p:blipFill>
        <p:spPr>
          <a:xfrm>
            <a:off x="874500" y="1179800"/>
            <a:ext cx="7127124" cy="12880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5"/>
          <p:cNvSpPr txBox="1">
            <a:spLocks noGrp="1"/>
          </p:cNvSpPr>
          <p:nvPr>
            <p:ph type="body" idx="1"/>
          </p:nvPr>
        </p:nvSpPr>
        <p:spPr>
          <a:xfrm>
            <a:off x="457207" y="962764"/>
            <a:ext cx="8229600" cy="45180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000"/>
              <a:buFont typeface="Arial"/>
              <a:buChar char="•"/>
            </a:pPr>
            <a:r>
              <a:rPr lang="en-US" sz="2000" b="0" i="0" u="sng">
                <a:solidFill>
                  <a:srgbClr val="0070C0"/>
                </a:solidFill>
                <a:hlinkClick r:id="rId3" action="ppaction://hlinksldjump">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Suppliers</a:t>
            </a:r>
            <a:endParaRPr>
              <a:solidFill>
                <a:srgbClr val="0070C0"/>
              </a:solidFill>
            </a:endParaRPr>
          </a:p>
          <a:p>
            <a:pPr marL="342900" marR="0" lvl="0" indent="-342900" algn="l" rtl="0">
              <a:lnSpc>
                <a:spcPct val="100000"/>
              </a:lnSpc>
              <a:spcBef>
                <a:spcPts val="400"/>
              </a:spcBef>
              <a:spcAft>
                <a:spcPts val="0"/>
              </a:spcAft>
              <a:buClr>
                <a:srgbClr val="F79646"/>
              </a:buClr>
              <a:buSzPts val="2000"/>
              <a:buFont typeface="Arial"/>
              <a:buChar char="•"/>
            </a:pPr>
            <a:r>
              <a:rPr lang="en-US" sz="2000" b="0" i="0" u="sng">
                <a:solidFill>
                  <a:srgbClr val="0070C0"/>
                </a:solidFill>
                <a:hlinkClick r:id="rId4" action="ppaction://hlinksldjump">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Requisition to purchase orders</a:t>
            </a:r>
            <a:endParaRPr>
              <a:solidFill>
                <a:srgbClr val="0070C0"/>
              </a:solidFill>
            </a:endParaRPr>
          </a:p>
          <a:p>
            <a:pPr marL="342900" marR="0" lvl="0" indent="-342900" algn="l" rtl="0">
              <a:lnSpc>
                <a:spcPct val="100000"/>
              </a:lnSpc>
              <a:spcBef>
                <a:spcPts val="400"/>
              </a:spcBef>
              <a:spcAft>
                <a:spcPts val="0"/>
              </a:spcAft>
              <a:buClr>
                <a:srgbClr val="F79646"/>
              </a:buClr>
              <a:buSzPts val="2000"/>
              <a:buFont typeface="Arial"/>
              <a:buChar char="•"/>
            </a:pPr>
            <a:r>
              <a:rPr lang="en-US" sz="2000" b="0" i="0" u="sng">
                <a:solidFill>
                  <a:srgbClr val="0070C0"/>
                </a:solidFill>
                <a:hlinkClick r:id="rId5" action="ppaction://hlinksldjump">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Discrete purchase orders</a:t>
            </a:r>
            <a:endParaRPr>
              <a:solidFill>
                <a:srgbClr val="0070C0"/>
              </a:solidFill>
            </a:endParaRPr>
          </a:p>
          <a:p>
            <a:pPr marL="342900" marR="0" lvl="0" indent="-342900" algn="l" rtl="0">
              <a:lnSpc>
                <a:spcPct val="100000"/>
              </a:lnSpc>
              <a:spcBef>
                <a:spcPts val="400"/>
              </a:spcBef>
              <a:spcAft>
                <a:spcPts val="0"/>
              </a:spcAft>
              <a:buClr>
                <a:srgbClr val="F79646"/>
              </a:buClr>
              <a:buSzPts val="2000"/>
              <a:buFont typeface="Arial"/>
              <a:buChar char="•"/>
            </a:pPr>
            <a:r>
              <a:rPr lang="en-US" sz="2000" b="0" i="0" u="sng">
                <a:solidFill>
                  <a:srgbClr val="0070C0"/>
                </a:solidFill>
                <a:hlinkClick r:id="rId6" action="ppaction://hlinksldjump">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Blanket Orders</a:t>
            </a:r>
            <a:endParaRPr>
              <a:solidFill>
                <a:srgbClr val="0070C0"/>
              </a:solidFill>
            </a:endParaRPr>
          </a:p>
          <a:p>
            <a:pPr marL="342900" marR="0" lvl="0" indent="-342900" algn="l" rtl="0">
              <a:lnSpc>
                <a:spcPct val="100000"/>
              </a:lnSpc>
              <a:spcBef>
                <a:spcPts val="400"/>
              </a:spcBef>
              <a:spcAft>
                <a:spcPts val="0"/>
              </a:spcAft>
              <a:buClr>
                <a:srgbClr val="F79646"/>
              </a:buClr>
              <a:buSzPts val="2000"/>
              <a:buFont typeface="Arial"/>
              <a:buChar char="•"/>
            </a:pPr>
            <a:r>
              <a:rPr lang="en-US" sz="2000" b="0" i="0" u="sng">
                <a:solidFill>
                  <a:srgbClr val="0070C0"/>
                </a:solidFill>
                <a:hlinkClick r:id="rId7" action="ppaction://hlinksldjump">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Planned order to purchasing document</a:t>
            </a:r>
            <a:endParaRPr>
              <a:solidFill>
                <a:srgbClr val="0070C0"/>
              </a:solidFill>
            </a:endParaRPr>
          </a:p>
          <a:p>
            <a:pPr marL="342900" marR="0" lvl="0" indent="-342900" algn="l" rtl="0">
              <a:lnSpc>
                <a:spcPct val="100000"/>
              </a:lnSpc>
              <a:spcBef>
                <a:spcPts val="400"/>
              </a:spcBef>
              <a:spcAft>
                <a:spcPts val="0"/>
              </a:spcAft>
              <a:buClr>
                <a:srgbClr val="F79646"/>
              </a:buClr>
              <a:buSzPts val="2000"/>
              <a:buFont typeface="Arial"/>
              <a:buChar char="•"/>
            </a:pPr>
            <a:r>
              <a:rPr lang="en-US" sz="2000" b="0" i="0" u="sng">
                <a:solidFill>
                  <a:srgbClr val="0070C0"/>
                </a:solidFill>
                <a:latin typeface="Century Gothic"/>
                <a:ea typeface="Century Gothic"/>
                <a:cs typeface="Century Gothic"/>
                <a:sym typeface="Century Gothic"/>
                <a:hlinkClick r:id="rId8" action="ppaction://hlinksldjump">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Release Management</a:t>
            </a:r>
            <a:endParaRPr sz="2000" u="sng">
              <a:solidFill>
                <a:srgbClr val="0070C0"/>
              </a:solidFill>
            </a:endParaRPr>
          </a:p>
          <a:p>
            <a:pPr marL="342900" marR="0" lvl="0" indent="-342900" algn="l" rtl="0">
              <a:lnSpc>
                <a:spcPct val="100000"/>
              </a:lnSpc>
              <a:spcBef>
                <a:spcPts val="1000"/>
              </a:spcBef>
              <a:spcAft>
                <a:spcPts val="0"/>
              </a:spcAft>
              <a:buClr>
                <a:srgbClr val="0070C0"/>
              </a:buClr>
              <a:buSzPts val="2000"/>
              <a:buChar char="•"/>
            </a:pPr>
            <a:r>
              <a:rPr lang="en-US" sz="2000" u="sng">
                <a:solidFill>
                  <a:schemeClr val="hlink"/>
                </a:solidFill>
                <a:hlinkClick r:id="rId9" action="ppaction://hlinksldjump"/>
              </a:rPr>
              <a:t>Supplier Consignment</a:t>
            </a:r>
            <a:endParaRPr sz="2000" u="sng">
              <a:solidFill>
                <a:srgbClr val="0070C0"/>
              </a:solidFill>
            </a:endParaRPr>
          </a:p>
          <a:p>
            <a:pPr marL="342900" marR="0" lvl="0" indent="-342900" algn="l" rtl="0">
              <a:lnSpc>
                <a:spcPct val="100000"/>
              </a:lnSpc>
              <a:spcBef>
                <a:spcPts val="1000"/>
              </a:spcBef>
              <a:spcAft>
                <a:spcPts val="0"/>
              </a:spcAft>
              <a:buClr>
                <a:srgbClr val="F79646"/>
              </a:buClr>
              <a:buSzPts val="2000"/>
              <a:buFont typeface="Arial"/>
              <a:buChar char="•"/>
            </a:pPr>
            <a:r>
              <a:rPr lang="en-US" sz="2000" u="sng">
                <a:solidFill>
                  <a:srgbClr val="0070C0"/>
                </a:solidFill>
                <a:hlinkClick r:id="rId10" action="ppaction://hlinksldjump">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Supplier Performance</a:t>
            </a:r>
            <a:endParaRPr sz="2000">
              <a:solidFill>
                <a:srgbClr val="FF0000"/>
              </a:solidFill>
            </a:endParaRPr>
          </a:p>
          <a:p>
            <a:pPr marL="342900" marR="0" lvl="0" indent="-342900" algn="l" rtl="0">
              <a:lnSpc>
                <a:spcPct val="100000"/>
              </a:lnSpc>
              <a:spcBef>
                <a:spcPts val="400"/>
              </a:spcBef>
              <a:spcAft>
                <a:spcPts val="0"/>
              </a:spcAft>
              <a:buClr>
                <a:srgbClr val="FF0000"/>
              </a:buClr>
              <a:buSzPts val="2000"/>
              <a:buChar char="•"/>
            </a:pPr>
            <a:r>
              <a:rPr lang="en-US" sz="2000" u="sng">
                <a:solidFill>
                  <a:schemeClr val="hlink"/>
                </a:solidFill>
                <a:hlinkClick r:id="rId11" action="ppaction://hlinksldjump"/>
              </a:rPr>
              <a:t>Inbound Transactions</a:t>
            </a:r>
            <a:endParaRPr>
              <a:solidFill>
                <a:srgbClr val="0070C0"/>
              </a:solidFill>
            </a:endParaRPr>
          </a:p>
          <a:p>
            <a:pPr marL="342900" marR="0" lvl="0" indent="-342900" algn="l" rtl="0">
              <a:lnSpc>
                <a:spcPct val="100000"/>
              </a:lnSpc>
              <a:spcBef>
                <a:spcPts val="400"/>
              </a:spcBef>
              <a:spcAft>
                <a:spcPts val="0"/>
              </a:spcAft>
              <a:buClr>
                <a:srgbClr val="F79646"/>
              </a:buClr>
              <a:buSzPts val="2000"/>
              <a:buFont typeface="Arial"/>
              <a:buChar char="•"/>
            </a:pPr>
            <a:r>
              <a:rPr lang="en-US" sz="2000" u="sng">
                <a:solidFill>
                  <a:schemeClr val="hlink"/>
                </a:solidFill>
                <a:hlinkClick r:id="rId12" action="ppaction://hlinksldjump"/>
              </a:rPr>
              <a:t>Supplier Management Product Suite</a:t>
            </a:r>
            <a:endParaRPr>
              <a:solidFill>
                <a:srgbClr val="0070C0"/>
              </a:solidFill>
            </a:endParaRPr>
          </a:p>
          <a:p>
            <a:pPr marL="342900" marR="0" lvl="0" indent="-342900" algn="l" rtl="0">
              <a:lnSpc>
                <a:spcPct val="100000"/>
              </a:lnSpc>
              <a:spcBef>
                <a:spcPts val="360"/>
              </a:spcBef>
              <a:spcAft>
                <a:spcPts val="0"/>
              </a:spcAft>
              <a:buClr>
                <a:srgbClr val="F79646"/>
              </a:buClr>
              <a:buSzPts val="1800"/>
              <a:buFont typeface="Arial"/>
              <a:buNone/>
            </a:pPr>
            <a:endParaRPr sz="1800" b="0" i="0" u="none">
              <a:solidFill>
                <a:srgbClr val="4F4F4F"/>
              </a:solidFill>
              <a:latin typeface="Century Gothic"/>
              <a:ea typeface="Century Gothic"/>
              <a:cs typeface="Century Gothic"/>
              <a:sym typeface="Century Gothic"/>
            </a:endParaRPr>
          </a:p>
          <a:p>
            <a:pPr marL="342900" marR="0" lvl="0" indent="-342900" algn="l" rtl="0">
              <a:lnSpc>
                <a:spcPct val="100000"/>
              </a:lnSpc>
              <a:spcBef>
                <a:spcPts val="400"/>
              </a:spcBef>
              <a:spcAft>
                <a:spcPts val="0"/>
              </a:spcAft>
              <a:buClr>
                <a:srgbClr val="F79646"/>
              </a:buClr>
              <a:buSzPts val="2000"/>
              <a:buFont typeface="Arial"/>
              <a:buNone/>
            </a:pPr>
            <a:r>
              <a:rPr lang="en-US" sz="2000" b="1" i="0" u="none">
                <a:solidFill>
                  <a:srgbClr val="4F4F4F"/>
                </a:solidFill>
                <a:latin typeface="Century Gothic"/>
                <a:ea typeface="Century Gothic"/>
                <a:cs typeface="Century Gothic"/>
                <a:sym typeface="Century Gothic"/>
              </a:rPr>
              <a:t>Note: The QAD Study Guide, in the QAD Document Library, provides more details on each concept that you should know before taking the Purchasing Certification Exam. </a:t>
            </a:r>
            <a:endParaRPr/>
          </a:p>
        </p:txBody>
      </p:sp>
      <p:sp>
        <p:nvSpPr>
          <p:cNvPr id="83" name="Google Shape;83;p5"/>
          <p:cNvSpPr txBox="1">
            <a:spLocks noGrp="1"/>
          </p:cNvSpPr>
          <p:nvPr>
            <p:ph type="title"/>
          </p:nvPr>
        </p:nvSpPr>
        <p:spPr>
          <a:xfrm>
            <a:off x="457200" y="152400"/>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Study Preparation </a:t>
            </a:r>
            <a:br>
              <a:rPr lang="en-US" sz="3200" b="1" i="0" u="none">
                <a:solidFill>
                  <a:srgbClr val="4F4F4F"/>
                </a:solidFill>
                <a:latin typeface="Century Gothic"/>
                <a:ea typeface="Century Gothic"/>
                <a:cs typeface="Century Gothic"/>
                <a:sym typeface="Century Gothic"/>
              </a:rPr>
            </a:br>
            <a:r>
              <a:rPr lang="en-US" sz="2800" b="1" i="0" u="none">
                <a:solidFill>
                  <a:srgbClr val="4F4F4F"/>
                </a:solidFill>
                <a:latin typeface="Century Gothic"/>
                <a:ea typeface="Century Gothic"/>
                <a:cs typeface="Century Gothic"/>
                <a:sym typeface="Century Gothic"/>
              </a:rPr>
              <a:t>Concepts Covered in this Training Guide</a:t>
            </a:r>
            <a:endParaRPr/>
          </a:p>
        </p:txBody>
      </p:sp>
      <p:sp>
        <p:nvSpPr>
          <p:cNvPr id="84" name="Google Shape;84;p5"/>
          <p:cNvSpPr txBox="1"/>
          <p:nvPr/>
        </p:nvSpPr>
        <p:spPr>
          <a:xfrm>
            <a:off x="4876800" y="2209800"/>
            <a:ext cx="2743200" cy="27622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0000"/>
              </a:buClr>
              <a:buSzPts val="1200"/>
              <a:buFont typeface="Tahoma"/>
              <a:buNone/>
            </a:pPr>
            <a:r>
              <a:rPr lang="en-US" sz="1200" b="1" i="0" u="none" strike="noStrike" cap="none">
                <a:solidFill>
                  <a:srgbClr val="FF0000"/>
                </a:solidFill>
                <a:latin typeface="Tahoma"/>
                <a:ea typeface="Tahoma"/>
                <a:cs typeface="Tahoma"/>
                <a:sym typeface="Tahoma"/>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62"/>
        <p:cNvGrpSpPr/>
        <p:nvPr/>
      </p:nvGrpSpPr>
      <p:grpSpPr>
        <a:xfrm>
          <a:off x="0" y="0"/>
          <a:ext cx="0" cy="0"/>
          <a:chOff x="0" y="0"/>
          <a:chExt cx="0" cy="0"/>
        </a:xfrm>
      </p:grpSpPr>
      <p:sp>
        <p:nvSpPr>
          <p:cNvPr id="563" name="Google Shape;563;p50"/>
          <p:cNvSpPr txBox="1"/>
          <p:nvPr/>
        </p:nvSpPr>
        <p:spPr>
          <a:xfrm>
            <a:off x="457200" y="774700"/>
            <a:ext cx="8229600" cy="4495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F4F4F"/>
              </a:buClr>
              <a:buSzPts val="2400"/>
              <a:buFont typeface="Century Gothic"/>
              <a:buNone/>
            </a:pPr>
            <a:r>
              <a:rPr lang="en-US" sz="2400" b="1" i="0" u="none" strike="noStrike" cap="none">
                <a:solidFill>
                  <a:srgbClr val="4F4F4F"/>
                </a:solidFill>
                <a:latin typeface="Century Gothic"/>
                <a:ea typeface="Century Gothic"/>
                <a:cs typeface="Century Gothic"/>
                <a:sym typeface="Century Gothic"/>
              </a:rPr>
              <a:t>Flow: Receive Order</a:t>
            </a:r>
            <a:r>
              <a:rPr lang="en-US" sz="2800" b="1" i="0" u="none" strike="noStrike" cap="none">
                <a:solidFill>
                  <a:srgbClr val="4F4F4F"/>
                </a:solidFill>
                <a:latin typeface="Century Gothic"/>
                <a:ea typeface="Century Gothic"/>
                <a:cs typeface="Century Gothic"/>
                <a:sym typeface="Century Gothic"/>
              </a:rPr>
              <a:t/>
            </a:r>
            <a:br>
              <a:rPr lang="en-US" sz="2800" b="1" i="0" u="none" strike="noStrike" cap="none">
                <a:solidFill>
                  <a:srgbClr val="4F4F4F"/>
                </a:solidFill>
                <a:latin typeface="Century Gothic"/>
                <a:ea typeface="Century Gothic"/>
                <a:cs typeface="Century Gothic"/>
                <a:sym typeface="Century Gothic"/>
              </a:rPr>
            </a:br>
            <a:r>
              <a:rPr lang="en-US" sz="2400" b="1" i="0" u="none" strike="noStrike" cap="none">
                <a:solidFill>
                  <a:srgbClr val="4F4F4F"/>
                </a:solidFill>
                <a:latin typeface="Century Gothic"/>
                <a:ea typeface="Century Gothic"/>
                <a:cs typeface="Century Gothic"/>
                <a:sym typeface="Century Gothic"/>
              </a:rPr>
              <a:t/>
            </a:r>
            <a:br>
              <a:rPr lang="en-US" sz="2400" b="1" i="0" u="none" strike="noStrike" cap="none">
                <a:solidFill>
                  <a:srgbClr val="4F4F4F"/>
                </a:solidFill>
                <a:latin typeface="Century Gothic"/>
                <a:ea typeface="Century Gothic"/>
                <a:cs typeface="Century Gothic"/>
                <a:sym typeface="Century Gothic"/>
              </a:rPr>
            </a:br>
            <a:endParaRPr sz="1400" b="0" i="0" u="none" strike="noStrike" cap="none">
              <a:solidFill>
                <a:srgbClr val="000000"/>
              </a:solidFill>
              <a:latin typeface="Arial"/>
              <a:ea typeface="Arial"/>
              <a:cs typeface="Arial"/>
              <a:sym typeface="Arial"/>
            </a:endParaRPr>
          </a:p>
        </p:txBody>
      </p:sp>
      <p:sp>
        <p:nvSpPr>
          <p:cNvPr id="564" name="Google Shape;564;p50"/>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pic>
        <p:nvPicPr>
          <p:cNvPr id="565" name="Google Shape;565;p50" descr="ReceivePO.PNG"/>
          <p:cNvPicPr preferRelativeResize="0">
            <a:picLocks noGrp="1"/>
          </p:cNvPicPr>
          <p:nvPr>
            <p:ph type="body" idx="1"/>
          </p:nvPr>
        </p:nvPicPr>
        <p:blipFill rotWithShape="1">
          <a:blip r:embed="rId3">
            <a:alphaModFix/>
          </a:blip>
          <a:srcRect/>
          <a:stretch/>
        </p:blipFill>
        <p:spPr>
          <a:xfrm>
            <a:off x="457200" y="1524000"/>
            <a:ext cx="8229600" cy="3738562"/>
          </a:xfrm>
          <a:prstGeom prst="rect">
            <a:avLst/>
          </a:prstGeom>
          <a:noFill/>
          <a:ln w="9525" cap="flat" cmpd="sng">
            <a:solidFill>
              <a:srgbClr val="0070C0"/>
            </a:solidFill>
            <a:prstDash val="solid"/>
            <a:miter lim="524288"/>
            <a:headEnd type="none" w="sm" len="sm"/>
            <a:tailEnd type="none" w="sm" len="sm"/>
          </a:ln>
        </p:spPr>
      </p:pic>
      <p:sp>
        <p:nvSpPr>
          <p:cNvPr id="566" name="Google Shape;566;p50"/>
          <p:cNvSpPr txBox="1"/>
          <p:nvPr/>
        </p:nvSpPr>
        <p:spPr>
          <a:xfrm>
            <a:off x="5562600" y="3124200"/>
            <a:ext cx="1447800" cy="228600"/>
          </a:xfrm>
          <a:prstGeom prst="rect">
            <a:avLst/>
          </a:prstGeom>
          <a:noFill/>
          <a:ln w="9525"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2" name="Google Shape;572;p51"/>
          <p:cNvSpPr txBox="1"/>
          <p:nvPr/>
        </p:nvSpPr>
        <p:spPr>
          <a:xfrm>
            <a:off x="490537" y="762000"/>
            <a:ext cx="8229600" cy="4495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F4F4F"/>
              </a:buClr>
              <a:buSzPts val="2400"/>
              <a:buFont typeface="Century Gothic"/>
              <a:buNone/>
            </a:pPr>
            <a:r>
              <a:rPr lang="en-US" sz="2400" b="1" i="0" u="none" strike="noStrike" cap="none">
                <a:solidFill>
                  <a:srgbClr val="4F4F4F"/>
                </a:solidFill>
                <a:latin typeface="Century Gothic"/>
                <a:ea typeface="Century Gothic"/>
                <a:cs typeface="Century Gothic"/>
                <a:sym typeface="Century Gothic"/>
              </a:rPr>
              <a:t>Flow: View Transactions</a:t>
            </a:r>
            <a:r>
              <a:rPr lang="en-US" sz="2800" b="1" i="0" u="none" strike="noStrike" cap="none">
                <a:solidFill>
                  <a:srgbClr val="4F4F4F"/>
                </a:solidFill>
                <a:latin typeface="Century Gothic"/>
                <a:ea typeface="Century Gothic"/>
                <a:cs typeface="Century Gothic"/>
                <a:sym typeface="Century Gothic"/>
              </a:rPr>
              <a:t/>
            </a:r>
            <a:br>
              <a:rPr lang="en-US" sz="2800" b="1" i="0" u="none" strike="noStrike" cap="none">
                <a:solidFill>
                  <a:srgbClr val="4F4F4F"/>
                </a:solidFill>
                <a:latin typeface="Century Gothic"/>
                <a:ea typeface="Century Gothic"/>
                <a:cs typeface="Century Gothic"/>
                <a:sym typeface="Century Gothic"/>
              </a:rPr>
            </a:br>
            <a:r>
              <a:rPr lang="en-US" sz="2400" b="1" i="0" u="none" strike="noStrike" cap="none">
                <a:solidFill>
                  <a:srgbClr val="4F4F4F"/>
                </a:solidFill>
                <a:latin typeface="Century Gothic"/>
                <a:ea typeface="Century Gothic"/>
                <a:cs typeface="Century Gothic"/>
                <a:sym typeface="Century Gothic"/>
              </a:rPr>
              <a:t/>
            </a:r>
            <a:br>
              <a:rPr lang="en-US" sz="2400" b="1" i="0" u="none" strike="noStrike" cap="none">
                <a:solidFill>
                  <a:srgbClr val="4F4F4F"/>
                </a:solidFill>
                <a:latin typeface="Century Gothic"/>
                <a:ea typeface="Century Gothic"/>
                <a:cs typeface="Century Gothic"/>
                <a:sym typeface="Century Gothic"/>
              </a:rPr>
            </a:br>
            <a:endParaRPr sz="1400" b="0" i="0" u="none" strike="noStrike" cap="none">
              <a:solidFill>
                <a:srgbClr val="000000"/>
              </a:solidFill>
              <a:latin typeface="Arial"/>
              <a:ea typeface="Arial"/>
              <a:cs typeface="Arial"/>
              <a:sym typeface="Arial"/>
            </a:endParaRPr>
          </a:p>
        </p:txBody>
      </p:sp>
      <p:sp>
        <p:nvSpPr>
          <p:cNvPr id="573" name="Google Shape;573;p51"/>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pic>
        <p:nvPicPr>
          <p:cNvPr id="574" name="Google Shape;574;p51" descr="InvenTrans.PNG"/>
          <p:cNvPicPr preferRelativeResize="0">
            <a:picLocks noGrp="1"/>
          </p:cNvPicPr>
          <p:nvPr>
            <p:ph type="body" idx="1"/>
          </p:nvPr>
        </p:nvPicPr>
        <p:blipFill rotWithShape="1">
          <a:blip r:embed="rId3">
            <a:alphaModFix/>
          </a:blip>
          <a:srcRect/>
          <a:stretch/>
        </p:blipFill>
        <p:spPr>
          <a:xfrm>
            <a:off x="457200" y="1600200"/>
            <a:ext cx="8229600" cy="2386012"/>
          </a:xfrm>
          <a:prstGeom prst="rect">
            <a:avLst/>
          </a:prstGeom>
          <a:noFill/>
          <a:ln w="9525" cap="flat" cmpd="sng">
            <a:solidFill>
              <a:srgbClr val="0070C0"/>
            </a:solidFill>
            <a:prstDash val="solid"/>
            <a:miter lim="524288"/>
            <a:headEnd type="none" w="sm" len="sm"/>
            <a:tailEnd type="none" w="sm" len="sm"/>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52"/>
          <p:cNvSpPr txBox="1"/>
          <p:nvPr/>
        </p:nvSpPr>
        <p:spPr>
          <a:xfrm>
            <a:off x="457200" y="757237"/>
            <a:ext cx="8229600" cy="4495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F4F4F"/>
              </a:buClr>
              <a:buSzPts val="2400"/>
              <a:buFont typeface="Century Gothic"/>
              <a:buNone/>
            </a:pPr>
            <a:r>
              <a:rPr lang="en-US" sz="2400" b="1" i="0" u="none" strike="noStrike" cap="none">
                <a:solidFill>
                  <a:srgbClr val="4F4F4F"/>
                </a:solidFill>
                <a:latin typeface="Century Gothic"/>
                <a:ea typeface="Century Gothic"/>
                <a:cs typeface="Century Gothic"/>
                <a:sym typeface="Century Gothic"/>
              </a:rPr>
              <a:t>Flow: View Transactions (cont’d)</a:t>
            </a:r>
            <a:r>
              <a:rPr lang="en-US" sz="2800" b="1" i="0" u="none" strike="noStrike" cap="none">
                <a:solidFill>
                  <a:srgbClr val="4F4F4F"/>
                </a:solidFill>
                <a:latin typeface="Century Gothic"/>
                <a:ea typeface="Century Gothic"/>
                <a:cs typeface="Century Gothic"/>
                <a:sym typeface="Century Gothic"/>
              </a:rPr>
              <a:t/>
            </a:r>
            <a:br>
              <a:rPr lang="en-US" sz="2800" b="1" i="0" u="none" strike="noStrike" cap="none">
                <a:solidFill>
                  <a:srgbClr val="4F4F4F"/>
                </a:solidFill>
                <a:latin typeface="Century Gothic"/>
                <a:ea typeface="Century Gothic"/>
                <a:cs typeface="Century Gothic"/>
                <a:sym typeface="Century Gothic"/>
              </a:rPr>
            </a:br>
            <a:r>
              <a:rPr lang="en-US" sz="2400" b="1" i="0" u="none" strike="noStrike" cap="none">
                <a:solidFill>
                  <a:srgbClr val="4F4F4F"/>
                </a:solidFill>
                <a:latin typeface="Century Gothic"/>
                <a:ea typeface="Century Gothic"/>
                <a:cs typeface="Century Gothic"/>
                <a:sym typeface="Century Gothic"/>
              </a:rPr>
              <a:t/>
            </a:r>
            <a:br>
              <a:rPr lang="en-US" sz="2400" b="1" i="0" u="none" strike="noStrike" cap="none">
                <a:solidFill>
                  <a:srgbClr val="4F4F4F"/>
                </a:solidFill>
                <a:latin typeface="Century Gothic"/>
                <a:ea typeface="Century Gothic"/>
                <a:cs typeface="Century Gothic"/>
                <a:sym typeface="Century Gothic"/>
              </a:rPr>
            </a:br>
            <a:endParaRPr sz="1400" b="0" i="0" u="none" strike="noStrike" cap="none">
              <a:solidFill>
                <a:srgbClr val="000000"/>
              </a:solidFill>
              <a:latin typeface="Arial"/>
              <a:ea typeface="Arial"/>
              <a:cs typeface="Arial"/>
              <a:sym typeface="Arial"/>
            </a:endParaRPr>
          </a:p>
        </p:txBody>
      </p:sp>
      <p:sp>
        <p:nvSpPr>
          <p:cNvPr id="581" name="Google Shape;581;p52"/>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pic>
        <p:nvPicPr>
          <p:cNvPr id="582" name="Google Shape;582;p52" descr="GLCosts.PNG"/>
          <p:cNvPicPr preferRelativeResize="0">
            <a:picLocks noGrp="1"/>
          </p:cNvPicPr>
          <p:nvPr>
            <p:ph type="body" idx="1"/>
          </p:nvPr>
        </p:nvPicPr>
        <p:blipFill rotWithShape="1">
          <a:blip r:embed="rId3">
            <a:alphaModFix/>
          </a:blip>
          <a:srcRect/>
          <a:stretch/>
        </p:blipFill>
        <p:spPr>
          <a:xfrm>
            <a:off x="381000" y="1828800"/>
            <a:ext cx="8229600" cy="2260600"/>
          </a:xfrm>
          <a:prstGeom prst="rect">
            <a:avLst/>
          </a:prstGeom>
          <a:noFill/>
          <a:ln w="9525" cap="flat" cmpd="sng">
            <a:solidFill>
              <a:srgbClr val="0070C0"/>
            </a:solidFill>
            <a:prstDash val="solid"/>
            <a:miter lim="524288"/>
            <a:headEnd type="none" w="sm" len="sm"/>
            <a:tailEnd type="none" w="sm" len="sm"/>
          </a:ln>
        </p:spPr>
      </p:pic>
      <p:pic>
        <p:nvPicPr>
          <p:cNvPr id="583" name="Google Shape;583;p52" descr="costs.PNG"/>
          <p:cNvPicPr preferRelativeResize="0"/>
          <p:nvPr/>
        </p:nvPicPr>
        <p:blipFill rotWithShape="1">
          <a:blip r:embed="rId4">
            <a:alphaModFix/>
          </a:blip>
          <a:srcRect/>
          <a:stretch/>
        </p:blipFill>
        <p:spPr>
          <a:xfrm>
            <a:off x="1066800" y="4114800"/>
            <a:ext cx="8077200" cy="2274887"/>
          </a:xfrm>
          <a:prstGeom prst="rect">
            <a:avLst/>
          </a:prstGeom>
          <a:noFill/>
          <a:ln w="9525" cap="flat" cmpd="sng">
            <a:solidFill>
              <a:srgbClr val="0070C0"/>
            </a:solidFill>
            <a:prstDash val="solid"/>
            <a:miter lim="800000"/>
            <a:headEnd type="none" w="sm" len="sm"/>
            <a:tailEnd type="none" w="sm" len="sm"/>
          </a:ln>
        </p:spPr>
      </p:pic>
      <p:sp>
        <p:nvSpPr>
          <p:cNvPr id="584" name="Google Shape;584;p52"/>
          <p:cNvSpPr/>
          <p:nvPr/>
        </p:nvSpPr>
        <p:spPr>
          <a:xfrm rot="-5400000">
            <a:off x="3290093" y="2729706"/>
            <a:ext cx="457200" cy="484187"/>
          </a:xfrm>
          <a:prstGeom prst="rightArrow">
            <a:avLst>
              <a:gd name="adj1" fmla="val 10800"/>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cxnSp>
        <p:nvCxnSpPr>
          <p:cNvPr id="585" name="Google Shape;585;p52"/>
          <p:cNvCxnSpPr/>
          <p:nvPr/>
        </p:nvCxnSpPr>
        <p:spPr>
          <a:xfrm rot="-5400000" flipH="1">
            <a:off x="3505200" y="3276600"/>
            <a:ext cx="838200" cy="838200"/>
          </a:xfrm>
          <a:prstGeom prst="bentConnector3">
            <a:avLst>
              <a:gd name="adj1" fmla="val 50000"/>
            </a:avLst>
          </a:prstGeom>
          <a:noFill/>
          <a:ln w="28575" cap="flat" cmpd="sng">
            <a:solidFill>
              <a:srgbClr val="0070C0"/>
            </a:solidFill>
            <a:prstDash val="solid"/>
            <a:miter lim="800000"/>
            <a:headEnd type="none" w="sm" len="sm"/>
            <a:tailEnd type="stealth" w="med" len="med"/>
          </a:ln>
        </p:spPr>
      </p:cxn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p53"/>
          <p:cNvSpPr txBox="1">
            <a:spLocks noGrp="1"/>
          </p:cNvSpPr>
          <p:nvPr>
            <p:ph type="body" idx="1"/>
          </p:nvPr>
        </p:nvSpPr>
        <p:spPr>
          <a:xfrm>
            <a:off x="304800" y="795337"/>
            <a:ext cx="8229600" cy="685800"/>
          </a:xfrm>
          <a:prstGeom prst="rect">
            <a:avLst/>
          </a:prstGeom>
          <a:noFill/>
          <a:ln>
            <a:noFill/>
          </a:ln>
        </p:spPr>
        <p:txBody>
          <a:bodyPr spcFirstLastPara="1" wrap="square" lIns="91425" tIns="45700" rIns="91425" bIns="45700" anchor="t" anchorCtr="0">
            <a:noAutofit/>
          </a:bodyPr>
          <a:lstStyle/>
          <a:p>
            <a:pPr marL="1033462" marR="0" lvl="0" indent="-858837"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Flow: Tolerance Limits Based on Price</a:t>
            </a:r>
            <a:endParaRPr/>
          </a:p>
          <a:p>
            <a:pPr marL="1033462" marR="0" lvl="0" indent="-858837" algn="l" rtl="0">
              <a:lnSpc>
                <a:spcPct val="100000"/>
              </a:lnSpc>
              <a:spcBef>
                <a:spcPts val="440"/>
              </a:spcBef>
              <a:spcAft>
                <a:spcPts val="0"/>
              </a:spcAft>
              <a:buClr>
                <a:srgbClr val="F79646"/>
              </a:buClr>
              <a:buSzPts val="2200"/>
              <a:buFont typeface="Arial"/>
              <a:buNone/>
            </a:pPr>
            <a:r>
              <a:rPr lang="en-US" sz="2200" b="1" i="0" u="none">
                <a:solidFill>
                  <a:srgbClr val="4F4F4F"/>
                </a:solidFill>
                <a:latin typeface="Century Gothic"/>
                <a:ea typeface="Century Gothic"/>
                <a:cs typeface="Century Gothic"/>
                <a:sym typeface="Century Gothic"/>
              </a:rPr>
              <a:t>Increase/Decrease</a:t>
            </a:r>
            <a:endParaRPr/>
          </a:p>
        </p:txBody>
      </p:sp>
      <p:sp>
        <p:nvSpPr>
          <p:cNvPr id="592" name="Google Shape;592;p53"/>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sp>
        <p:nvSpPr>
          <p:cNvPr id="593" name="Google Shape;593;p53"/>
          <p:cNvSpPr txBox="1"/>
          <p:nvPr/>
        </p:nvSpPr>
        <p:spPr>
          <a:xfrm>
            <a:off x="3124200" y="2743200"/>
            <a:ext cx="1600200" cy="8382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594" name="Google Shape;594;p53"/>
          <p:cNvGrpSpPr/>
          <p:nvPr/>
        </p:nvGrpSpPr>
        <p:grpSpPr>
          <a:xfrm>
            <a:off x="1219200" y="1981200"/>
            <a:ext cx="1828800" cy="1025525"/>
            <a:chOff x="304800" y="1447800"/>
            <a:chExt cx="1937657" cy="1169398"/>
          </a:xfrm>
        </p:grpSpPr>
        <p:sp>
          <p:nvSpPr>
            <p:cNvPr id="595" name="Google Shape;595;p53"/>
            <p:cNvSpPr/>
            <p:nvPr/>
          </p:nvSpPr>
          <p:spPr>
            <a:xfrm>
              <a:off x="304800" y="1447800"/>
              <a:ext cx="1937657" cy="1129573"/>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596" name="Google Shape;596;p53"/>
            <p:cNvSpPr txBox="1"/>
            <p:nvPr/>
          </p:nvSpPr>
          <p:spPr>
            <a:xfrm>
              <a:off x="466271" y="1528537"/>
              <a:ext cx="1676400" cy="108866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Purchasing Manager sets up buyer tolerance limits</a:t>
              </a:r>
              <a:endParaRPr sz="1400" b="0" i="0" u="none" strike="noStrike" cap="none">
                <a:solidFill>
                  <a:srgbClr val="000000"/>
                </a:solidFill>
                <a:latin typeface="Arial"/>
                <a:ea typeface="Arial"/>
                <a:cs typeface="Arial"/>
                <a:sym typeface="Arial"/>
              </a:endParaRPr>
            </a:p>
          </p:txBody>
        </p:sp>
      </p:grpSp>
      <p:sp>
        <p:nvSpPr>
          <p:cNvPr id="597" name="Google Shape;597;p53"/>
          <p:cNvSpPr/>
          <p:nvPr/>
        </p:nvSpPr>
        <p:spPr>
          <a:xfrm>
            <a:off x="3733800" y="1981200"/>
            <a:ext cx="1828800" cy="10668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598" name="Google Shape;598;p53"/>
          <p:cNvSpPr txBox="1"/>
          <p:nvPr/>
        </p:nvSpPr>
        <p:spPr>
          <a:xfrm>
            <a:off x="3657600" y="2133600"/>
            <a:ext cx="2032000" cy="52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Buyer adds approved requisition line to PO</a:t>
            </a:r>
            <a:endParaRPr sz="1400" b="0" i="0" u="none" strike="noStrike" cap="none">
              <a:solidFill>
                <a:srgbClr val="000000"/>
              </a:solidFill>
              <a:latin typeface="Arial"/>
              <a:ea typeface="Arial"/>
              <a:cs typeface="Arial"/>
              <a:sym typeface="Arial"/>
            </a:endParaRPr>
          </a:p>
        </p:txBody>
      </p:sp>
      <p:sp>
        <p:nvSpPr>
          <p:cNvPr id="599" name="Google Shape;599;p53"/>
          <p:cNvSpPr/>
          <p:nvPr/>
        </p:nvSpPr>
        <p:spPr>
          <a:xfrm rot="10800000" flipH="1">
            <a:off x="3200400" y="2286000"/>
            <a:ext cx="477837" cy="304800"/>
          </a:xfrm>
          <a:prstGeom prst="rightArrow">
            <a:avLst>
              <a:gd name="adj1" fmla="val 15371"/>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600" name="Google Shape;600;p53"/>
          <p:cNvGrpSpPr/>
          <p:nvPr/>
        </p:nvGrpSpPr>
        <p:grpSpPr>
          <a:xfrm>
            <a:off x="6248400" y="1981200"/>
            <a:ext cx="2032000" cy="1066800"/>
            <a:chOff x="5486400" y="1524000"/>
            <a:chExt cx="2031572" cy="1066800"/>
          </a:xfrm>
        </p:grpSpPr>
        <p:sp>
          <p:nvSpPr>
            <p:cNvPr id="601" name="Google Shape;601;p53"/>
            <p:cNvSpPr/>
            <p:nvPr/>
          </p:nvSpPr>
          <p:spPr>
            <a:xfrm>
              <a:off x="5562584" y="1524000"/>
              <a:ext cx="1828415" cy="10668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602" name="Google Shape;602;p53"/>
            <p:cNvSpPr txBox="1"/>
            <p:nvPr/>
          </p:nvSpPr>
          <p:spPr>
            <a:xfrm>
              <a:off x="5486400" y="1600200"/>
              <a:ext cx="2031572" cy="7386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Buyer increases or decreases the PO unit price</a:t>
              </a:r>
              <a:endParaRPr sz="1400" b="0" i="0" u="none" strike="noStrike" cap="none">
                <a:solidFill>
                  <a:srgbClr val="000000"/>
                </a:solidFill>
                <a:latin typeface="Arial"/>
                <a:ea typeface="Arial"/>
                <a:cs typeface="Arial"/>
                <a:sym typeface="Arial"/>
              </a:endParaRPr>
            </a:p>
          </p:txBody>
        </p:sp>
      </p:grpSp>
      <p:grpSp>
        <p:nvGrpSpPr>
          <p:cNvPr id="603" name="Google Shape;603;p53"/>
          <p:cNvGrpSpPr/>
          <p:nvPr/>
        </p:nvGrpSpPr>
        <p:grpSpPr>
          <a:xfrm>
            <a:off x="1219200" y="3429000"/>
            <a:ext cx="1828800" cy="1066800"/>
            <a:chOff x="990600" y="3124200"/>
            <a:chExt cx="1828801" cy="1066800"/>
          </a:xfrm>
        </p:grpSpPr>
        <p:sp>
          <p:nvSpPr>
            <p:cNvPr id="604" name="Google Shape;604;p53"/>
            <p:cNvSpPr/>
            <p:nvPr/>
          </p:nvSpPr>
          <p:spPr>
            <a:xfrm>
              <a:off x="990600" y="3124200"/>
              <a:ext cx="1828801" cy="10668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605" name="Google Shape;605;p53"/>
            <p:cNvSpPr txBox="1"/>
            <p:nvPr/>
          </p:nvSpPr>
          <p:spPr>
            <a:xfrm>
              <a:off x="1066800" y="3200400"/>
              <a:ext cx="1752600" cy="7386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System determines the buyer change is out of tolerance.</a:t>
              </a:r>
              <a:endParaRPr sz="1400" b="0" i="0" u="none" strike="noStrike" cap="none">
                <a:solidFill>
                  <a:srgbClr val="000000"/>
                </a:solidFill>
                <a:latin typeface="Arial"/>
                <a:ea typeface="Arial"/>
                <a:cs typeface="Arial"/>
                <a:sym typeface="Arial"/>
              </a:endParaRPr>
            </a:p>
          </p:txBody>
        </p:sp>
      </p:grpSp>
      <p:grpSp>
        <p:nvGrpSpPr>
          <p:cNvPr id="606" name="Google Shape;606;p53"/>
          <p:cNvGrpSpPr/>
          <p:nvPr/>
        </p:nvGrpSpPr>
        <p:grpSpPr>
          <a:xfrm>
            <a:off x="3733800" y="3429000"/>
            <a:ext cx="2032000" cy="1066800"/>
            <a:chOff x="2743200" y="3048000"/>
            <a:chExt cx="2031572" cy="1066800"/>
          </a:xfrm>
        </p:grpSpPr>
        <p:sp>
          <p:nvSpPr>
            <p:cNvPr id="607" name="Google Shape;607;p53"/>
            <p:cNvSpPr/>
            <p:nvPr/>
          </p:nvSpPr>
          <p:spPr>
            <a:xfrm>
              <a:off x="2819384" y="3048000"/>
              <a:ext cx="1828415" cy="10668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608" name="Google Shape;608;p53"/>
            <p:cNvSpPr txBox="1"/>
            <p:nvPr/>
          </p:nvSpPr>
          <p:spPr>
            <a:xfrm>
              <a:off x="2743200" y="3200400"/>
              <a:ext cx="2031572"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Buyer confirms out-of-tolerance condition</a:t>
              </a:r>
              <a:endParaRPr sz="1400" b="0" i="0" u="none" strike="noStrike" cap="none">
                <a:solidFill>
                  <a:srgbClr val="000000"/>
                </a:solidFill>
                <a:latin typeface="Arial"/>
                <a:ea typeface="Arial"/>
                <a:cs typeface="Arial"/>
                <a:sym typeface="Arial"/>
              </a:endParaRPr>
            </a:p>
          </p:txBody>
        </p:sp>
      </p:grpSp>
      <p:grpSp>
        <p:nvGrpSpPr>
          <p:cNvPr id="609" name="Google Shape;609;p53"/>
          <p:cNvGrpSpPr/>
          <p:nvPr/>
        </p:nvGrpSpPr>
        <p:grpSpPr>
          <a:xfrm>
            <a:off x="6248400" y="3352800"/>
            <a:ext cx="2032000" cy="1066800"/>
            <a:chOff x="5486400" y="2971800"/>
            <a:chExt cx="2031572" cy="1066800"/>
          </a:xfrm>
        </p:grpSpPr>
        <p:sp>
          <p:nvSpPr>
            <p:cNvPr id="610" name="Google Shape;610;p53"/>
            <p:cNvSpPr/>
            <p:nvPr/>
          </p:nvSpPr>
          <p:spPr>
            <a:xfrm>
              <a:off x="5562584" y="2971800"/>
              <a:ext cx="1828415" cy="10668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611" name="Google Shape;611;p53"/>
            <p:cNvSpPr txBox="1"/>
            <p:nvPr/>
          </p:nvSpPr>
          <p:spPr>
            <a:xfrm>
              <a:off x="5486400" y="3124200"/>
              <a:ext cx="2031572" cy="7386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System sets requisition as out of tolerance </a:t>
              </a:r>
              <a:br>
                <a:rPr lang="en-US" sz="1400" b="0" i="0" u="none" strike="noStrike" cap="none">
                  <a:solidFill>
                    <a:schemeClr val="dk1"/>
                  </a:solidFill>
                  <a:latin typeface="Tahoma"/>
                  <a:ea typeface="Tahoma"/>
                  <a:cs typeface="Tahoma"/>
                  <a:sym typeface="Tahoma"/>
                </a:rPr>
              </a:br>
              <a:r>
                <a:rPr lang="en-US" sz="1400" b="0" i="0" u="none" strike="noStrike" cap="none">
                  <a:solidFill>
                    <a:schemeClr val="dk1"/>
                  </a:solidFill>
                  <a:latin typeface="Tahoma"/>
                  <a:ea typeface="Tahoma"/>
                  <a:cs typeface="Tahoma"/>
                  <a:sym typeface="Tahoma"/>
                </a:rPr>
                <a:t>and PO line is on hold</a:t>
              </a:r>
              <a:endParaRPr sz="1400" b="0" i="0" u="none" strike="noStrike" cap="none">
                <a:solidFill>
                  <a:srgbClr val="000000"/>
                </a:solidFill>
                <a:latin typeface="Arial"/>
                <a:ea typeface="Arial"/>
                <a:cs typeface="Arial"/>
                <a:sym typeface="Arial"/>
              </a:endParaRPr>
            </a:p>
          </p:txBody>
        </p:sp>
      </p:grpSp>
      <p:grpSp>
        <p:nvGrpSpPr>
          <p:cNvPr id="612" name="Google Shape;612;p53"/>
          <p:cNvGrpSpPr/>
          <p:nvPr/>
        </p:nvGrpSpPr>
        <p:grpSpPr>
          <a:xfrm>
            <a:off x="1219200" y="5029200"/>
            <a:ext cx="2032000" cy="1066800"/>
            <a:chOff x="228600" y="4724400"/>
            <a:chExt cx="2032000" cy="1066800"/>
          </a:xfrm>
        </p:grpSpPr>
        <p:sp>
          <p:nvSpPr>
            <p:cNvPr id="613" name="Google Shape;613;p53"/>
            <p:cNvSpPr/>
            <p:nvPr/>
          </p:nvSpPr>
          <p:spPr>
            <a:xfrm>
              <a:off x="304800" y="4724400"/>
              <a:ext cx="1828800" cy="10668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614" name="Google Shape;614;p53"/>
            <p:cNvSpPr txBox="1"/>
            <p:nvPr/>
          </p:nvSpPr>
          <p:spPr>
            <a:xfrm>
              <a:off x="228600" y="4876800"/>
              <a:ext cx="2032000" cy="7381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System returns requisition to entered-by user</a:t>
              </a:r>
              <a:endParaRPr sz="1400" b="0" i="0" u="none" strike="noStrike" cap="none">
                <a:solidFill>
                  <a:srgbClr val="000000"/>
                </a:solidFill>
                <a:latin typeface="Arial"/>
                <a:ea typeface="Arial"/>
                <a:cs typeface="Arial"/>
                <a:sym typeface="Arial"/>
              </a:endParaRPr>
            </a:p>
          </p:txBody>
        </p:sp>
      </p:grpSp>
      <p:sp>
        <p:nvSpPr>
          <p:cNvPr id="615" name="Google Shape;615;p53"/>
          <p:cNvSpPr/>
          <p:nvPr/>
        </p:nvSpPr>
        <p:spPr>
          <a:xfrm>
            <a:off x="3810000" y="5029200"/>
            <a:ext cx="1828800" cy="10668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616" name="Google Shape;616;p53"/>
          <p:cNvSpPr txBox="1"/>
          <p:nvPr/>
        </p:nvSpPr>
        <p:spPr>
          <a:xfrm>
            <a:off x="3657600" y="5181600"/>
            <a:ext cx="2032000" cy="73818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Entered by user updates the </a:t>
            </a:r>
            <a:br>
              <a:rPr lang="en-US" sz="1400" b="0" i="0" u="none" strike="noStrike" cap="none">
                <a:solidFill>
                  <a:schemeClr val="dk1"/>
                </a:solidFill>
                <a:latin typeface="Tahoma"/>
                <a:ea typeface="Tahoma"/>
                <a:cs typeface="Tahoma"/>
                <a:sym typeface="Tahoma"/>
              </a:rPr>
            </a:br>
            <a:r>
              <a:rPr lang="en-US" sz="1400" b="0" i="0" u="none" strike="noStrike" cap="none">
                <a:solidFill>
                  <a:schemeClr val="dk1"/>
                </a:solidFill>
                <a:latin typeface="Tahoma"/>
                <a:ea typeface="Tahoma"/>
                <a:cs typeface="Tahoma"/>
                <a:sym typeface="Tahoma"/>
              </a:rPr>
              <a:t>requisition</a:t>
            </a:r>
            <a:endParaRPr sz="1400" b="0" i="0" u="none" strike="noStrike" cap="none">
              <a:solidFill>
                <a:srgbClr val="000000"/>
              </a:solidFill>
              <a:latin typeface="Arial"/>
              <a:ea typeface="Arial"/>
              <a:cs typeface="Arial"/>
              <a:sym typeface="Arial"/>
            </a:endParaRPr>
          </a:p>
        </p:txBody>
      </p:sp>
      <p:grpSp>
        <p:nvGrpSpPr>
          <p:cNvPr id="617" name="Google Shape;617;p53"/>
          <p:cNvGrpSpPr/>
          <p:nvPr/>
        </p:nvGrpSpPr>
        <p:grpSpPr>
          <a:xfrm>
            <a:off x="6172200" y="5029200"/>
            <a:ext cx="2032000" cy="1066800"/>
            <a:chOff x="5486400" y="4648200"/>
            <a:chExt cx="2032000" cy="1066800"/>
          </a:xfrm>
        </p:grpSpPr>
        <p:sp>
          <p:nvSpPr>
            <p:cNvPr id="618" name="Google Shape;618;p53"/>
            <p:cNvSpPr/>
            <p:nvPr/>
          </p:nvSpPr>
          <p:spPr>
            <a:xfrm>
              <a:off x="5562600" y="4648200"/>
              <a:ext cx="1828800" cy="10668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619" name="Google Shape;619;p53"/>
            <p:cNvSpPr txBox="1"/>
            <p:nvPr/>
          </p:nvSpPr>
          <p:spPr>
            <a:xfrm>
              <a:off x="5486400" y="4800600"/>
              <a:ext cx="2032000" cy="52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Requisition is re-rerouted for approval</a:t>
              </a:r>
              <a:endParaRPr sz="1400" b="0" i="0" u="none" strike="noStrike" cap="none">
                <a:solidFill>
                  <a:srgbClr val="000000"/>
                </a:solidFill>
                <a:latin typeface="Arial"/>
                <a:ea typeface="Arial"/>
                <a:cs typeface="Arial"/>
                <a:sym typeface="Arial"/>
              </a:endParaRPr>
            </a:p>
          </p:txBody>
        </p:sp>
      </p:grpSp>
      <p:sp>
        <p:nvSpPr>
          <p:cNvPr id="620" name="Google Shape;620;p53"/>
          <p:cNvSpPr/>
          <p:nvPr/>
        </p:nvSpPr>
        <p:spPr>
          <a:xfrm rot="10800000" flipH="1">
            <a:off x="5715000" y="2362200"/>
            <a:ext cx="477837" cy="304800"/>
          </a:xfrm>
          <a:prstGeom prst="rightArrow">
            <a:avLst>
              <a:gd name="adj1" fmla="val 15371"/>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621" name="Google Shape;621;p53"/>
          <p:cNvSpPr/>
          <p:nvPr/>
        </p:nvSpPr>
        <p:spPr>
          <a:xfrm rot="10800000" flipH="1">
            <a:off x="762000" y="3810000"/>
            <a:ext cx="477837" cy="304800"/>
          </a:xfrm>
          <a:prstGeom prst="rightArrow">
            <a:avLst>
              <a:gd name="adj1" fmla="val 15371"/>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622" name="Google Shape;622;p53"/>
          <p:cNvSpPr/>
          <p:nvPr/>
        </p:nvSpPr>
        <p:spPr>
          <a:xfrm rot="10800000" flipH="1">
            <a:off x="3200400" y="3810000"/>
            <a:ext cx="477837" cy="304800"/>
          </a:xfrm>
          <a:prstGeom prst="rightArrow">
            <a:avLst>
              <a:gd name="adj1" fmla="val 15371"/>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623" name="Google Shape;623;p53"/>
          <p:cNvSpPr/>
          <p:nvPr/>
        </p:nvSpPr>
        <p:spPr>
          <a:xfrm rot="10800000" flipH="1">
            <a:off x="5715000" y="3733800"/>
            <a:ext cx="477837" cy="304800"/>
          </a:xfrm>
          <a:prstGeom prst="rightArrow">
            <a:avLst>
              <a:gd name="adj1" fmla="val 15371"/>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624" name="Google Shape;624;p53"/>
          <p:cNvSpPr/>
          <p:nvPr/>
        </p:nvSpPr>
        <p:spPr>
          <a:xfrm rot="10800000" flipH="1">
            <a:off x="838200" y="5334000"/>
            <a:ext cx="477837" cy="304800"/>
          </a:xfrm>
          <a:prstGeom prst="rightArrow">
            <a:avLst>
              <a:gd name="adj1" fmla="val 15371"/>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625" name="Google Shape;625;p53"/>
          <p:cNvSpPr/>
          <p:nvPr/>
        </p:nvSpPr>
        <p:spPr>
          <a:xfrm rot="10800000" flipH="1">
            <a:off x="3200400" y="5410200"/>
            <a:ext cx="477837" cy="304800"/>
          </a:xfrm>
          <a:prstGeom prst="rightArrow">
            <a:avLst>
              <a:gd name="adj1" fmla="val 15371"/>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626" name="Google Shape;626;p53"/>
          <p:cNvSpPr/>
          <p:nvPr/>
        </p:nvSpPr>
        <p:spPr>
          <a:xfrm rot="10800000" flipH="1">
            <a:off x="5715000" y="5334000"/>
            <a:ext cx="477837" cy="304800"/>
          </a:xfrm>
          <a:prstGeom prst="rightArrow">
            <a:avLst>
              <a:gd name="adj1" fmla="val 15371"/>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31"/>
        <p:cNvGrpSpPr/>
        <p:nvPr/>
      </p:nvGrpSpPr>
      <p:grpSpPr>
        <a:xfrm>
          <a:off x="0" y="0"/>
          <a:ext cx="0" cy="0"/>
          <a:chOff x="0" y="0"/>
          <a:chExt cx="0" cy="0"/>
        </a:xfrm>
      </p:grpSpPr>
      <p:sp>
        <p:nvSpPr>
          <p:cNvPr id="632" name="Google Shape;632;p54"/>
          <p:cNvSpPr txBox="1">
            <a:spLocks noGrp="1"/>
          </p:cNvSpPr>
          <p:nvPr>
            <p:ph type="body" idx="1"/>
          </p:nvPr>
        </p:nvSpPr>
        <p:spPr>
          <a:xfrm>
            <a:off x="304800" y="762000"/>
            <a:ext cx="8229600" cy="685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  Flow: Tolerance Limits Based on Price</a:t>
            </a:r>
            <a:endParaRPr/>
          </a:p>
          <a:p>
            <a:pPr marL="0" marR="0" lvl="0" indent="0" algn="l" rtl="0">
              <a:lnSpc>
                <a:spcPct val="100000"/>
              </a:lnSpc>
              <a:spcBef>
                <a:spcPts val="48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  </a:t>
            </a:r>
            <a:r>
              <a:rPr lang="en-US" sz="2000" b="1" i="0" u="none">
                <a:solidFill>
                  <a:srgbClr val="4F4F4F"/>
                </a:solidFill>
                <a:latin typeface="Century Gothic"/>
                <a:ea typeface="Century Gothic"/>
                <a:cs typeface="Century Gothic"/>
                <a:sym typeface="Century Gothic"/>
              </a:rPr>
              <a:t>Buyer Updates PO line Unit Price</a:t>
            </a:r>
            <a:endParaRPr/>
          </a:p>
        </p:txBody>
      </p:sp>
      <p:sp>
        <p:nvSpPr>
          <p:cNvPr id="633" name="Google Shape;633;p54"/>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pic>
        <p:nvPicPr>
          <p:cNvPr id="634" name="Google Shape;634;p54"/>
          <p:cNvPicPr preferRelativeResize="0"/>
          <p:nvPr/>
        </p:nvPicPr>
        <p:blipFill rotWithShape="1">
          <a:blip r:embed="rId3">
            <a:alphaModFix/>
          </a:blip>
          <a:srcRect/>
          <a:stretch/>
        </p:blipFill>
        <p:spPr>
          <a:xfrm>
            <a:off x="304800" y="2286000"/>
            <a:ext cx="7321550" cy="1360487"/>
          </a:xfrm>
          <a:prstGeom prst="rect">
            <a:avLst/>
          </a:prstGeom>
          <a:noFill/>
          <a:ln w="9525" cap="flat" cmpd="sng">
            <a:solidFill>
              <a:srgbClr val="0067B4"/>
            </a:solidFill>
            <a:prstDash val="solid"/>
            <a:miter lim="800000"/>
            <a:headEnd type="none" w="sm" len="sm"/>
            <a:tailEnd type="none" w="sm" len="sm"/>
          </a:ln>
        </p:spPr>
      </p:pic>
      <p:pic>
        <p:nvPicPr>
          <p:cNvPr id="635" name="Google Shape;635;p54"/>
          <p:cNvPicPr preferRelativeResize="0"/>
          <p:nvPr/>
        </p:nvPicPr>
        <p:blipFill rotWithShape="1">
          <a:blip r:embed="rId4">
            <a:alphaModFix/>
          </a:blip>
          <a:srcRect/>
          <a:stretch/>
        </p:blipFill>
        <p:spPr>
          <a:xfrm>
            <a:off x="609600" y="3886200"/>
            <a:ext cx="8001000" cy="1960562"/>
          </a:xfrm>
          <a:prstGeom prst="rect">
            <a:avLst/>
          </a:prstGeom>
          <a:noFill/>
          <a:ln w="9525" cap="flat" cmpd="sng">
            <a:solidFill>
              <a:srgbClr val="0067B4"/>
            </a:solidFill>
            <a:prstDash val="solid"/>
            <a:miter lim="800000"/>
            <a:headEnd type="none" w="sm" len="sm"/>
            <a:tailEnd type="none" w="sm" len="sm"/>
          </a:ln>
        </p:spPr>
      </p:pic>
      <p:sp>
        <p:nvSpPr>
          <p:cNvPr id="636" name="Google Shape;636;p54"/>
          <p:cNvSpPr/>
          <p:nvPr/>
        </p:nvSpPr>
        <p:spPr>
          <a:xfrm rot="5400000" flipH="1">
            <a:off x="2809081" y="2982118"/>
            <a:ext cx="477837" cy="304800"/>
          </a:xfrm>
          <a:prstGeom prst="rightArrow">
            <a:avLst>
              <a:gd name="adj1" fmla="val 15371"/>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cxnSp>
        <p:nvCxnSpPr>
          <p:cNvPr id="637" name="Google Shape;637;p54"/>
          <p:cNvCxnSpPr/>
          <p:nvPr/>
        </p:nvCxnSpPr>
        <p:spPr>
          <a:xfrm>
            <a:off x="3047999" y="3373437"/>
            <a:ext cx="2438400" cy="1046100"/>
          </a:xfrm>
          <a:prstGeom prst="bentConnector2">
            <a:avLst/>
          </a:prstGeom>
          <a:noFill/>
          <a:ln w="28575" cap="flat" cmpd="sng">
            <a:solidFill>
              <a:srgbClr val="0067B4"/>
            </a:solidFill>
            <a:prstDash val="solid"/>
            <a:miter lim="800000"/>
            <a:headEnd type="none" w="sm" len="sm"/>
            <a:tailEnd type="none" w="sm" len="sm"/>
          </a:ln>
        </p:spPr>
      </p:cxnSp>
      <p:cxnSp>
        <p:nvCxnSpPr>
          <p:cNvPr id="638" name="Google Shape;638;p54"/>
          <p:cNvCxnSpPr/>
          <p:nvPr/>
        </p:nvCxnSpPr>
        <p:spPr>
          <a:xfrm rot="-5400000" flipH="1">
            <a:off x="5486400" y="4419600"/>
            <a:ext cx="533400" cy="533400"/>
          </a:xfrm>
          <a:prstGeom prst="bentConnector3">
            <a:avLst>
              <a:gd name="adj1" fmla="val 20939"/>
            </a:avLst>
          </a:prstGeom>
          <a:noFill/>
          <a:ln w="28575" cap="flat" cmpd="sng">
            <a:solidFill>
              <a:srgbClr val="0067B4"/>
            </a:solidFill>
            <a:prstDash val="solid"/>
            <a:miter lim="800000"/>
            <a:headEnd type="none" w="sm" len="sm"/>
            <a:tailEnd type="none" w="sm" len="sm"/>
          </a:ln>
        </p:spPr>
      </p:cxn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43"/>
        <p:cNvGrpSpPr/>
        <p:nvPr/>
      </p:nvGrpSpPr>
      <p:grpSpPr>
        <a:xfrm>
          <a:off x="0" y="0"/>
          <a:ext cx="0" cy="0"/>
          <a:chOff x="0" y="0"/>
          <a:chExt cx="0" cy="0"/>
        </a:xfrm>
      </p:grpSpPr>
      <p:pic>
        <p:nvPicPr>
          <p:cNvPr id="644" name="Google Shape;644;p55"/>
          <p:cNvPicPr preferRelativeResize="0"/>
          <p:nvPr/>
        </p:nvPicPr>
        <p:blipFill rotWithShape="1">
          <a:blip r:embed="rId3">
            <a:alphaModFix/>
          </a:blip>
          <a:srcRect/>
          <a:stretch/>
        </p:blipFill>
        <p:spPr>
          <a:xfrm>
            <a:off x="762000" y="1900237"/>
            <a:ext cx="6661150" cy="2184400"/>
          </a:xfrm>
          <a:prstGeom prst="rect">
            <a:avLst/>
          </a:prstGeom>
          <a:noFill/>
          <a:ln w="9525" cap="flat" cmpd="sng">
            <a:solidFill>
              <a:srgbClr val="0067B4"/>
            </a:solidFill>
            <a:prstDash val="solid"/>
            <a:miter lim="800000"/>
            <a:headEnd type="none" w="sm" len="sm"/>
            <a:tailEnd type="none" w="sm" len="sm"/>
          </a:ln>
        </p:spPr>
      </p:pic>
      <p:sp>
        <p:nvSpPr>
          <p:cNvPr id="645" name="Google Shape;645;p55"/>
          <p:cNvSpPr txBox="1">
            <a:spLocks noGrp="1"/>
          </p:cNvSpPr>
          <p:nvPr>
            <p:ph type="body" idx="1"/>
          </p:nvPr>
        </p:nvSpPr>
        <p:spPr>
          <a:xfrm>
            <a:off x="304800" y="762000"/>
            <a:ext cx="8229600" cy="685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  Flow: Tolerance Limits Based on Unit Price</a:t>
            </a:r>
            <a:endParaRPr/>
          </a:p>
          <a:p>
            <a:pPr marL="0" marR="0" lvl="0" indent="0" algn="l" rtl="0">
              <a:lnSpc>
                <a:spcPct val="100000"/>
              </a:lnSpc>
              <a:spcBef>
                <a:spcPts val="48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  </a:t>
            </a:r>
            <a:r>
              <a:rPr lang="en-US" sz="2000" b="1" i="0" u="none">
                <a:solidFill>
                  <a:srgbClr val="4F4F4F"/>
                </a:solidFill>
                <a:latin typeface="Century Gothic"/>
                <a:ea typeface="Century Gothic"/>
                <a:cs typeface="Century Gothic"/>
                <a:sym typeface="Century Gothic"/>
              </a:rPr>
              <a:t>Buyer Updates PO Line Unit Price</a:t>
            </a:r>
            <a:endParaRPr/>
          </a:p>
        </p:txBody>
      </p:sp>
      <p:sp>
        <p:nvSpPr>
          <p:cNvPr id="646" name="Google Shape;646;p55"/>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Buyer Tolerance Limits</a:t>
            </a:r>
            <a:endParaRPr/>
          </a:p>
        </p:txBody>
      </p:sp>
      <p:sp>
        <p:nvSpPr>
          <p:cNvPr id="647" name="Google Shape;647;p55"/>
          <p:cNvSpPr/>
          <p:nvPr/>
        </p:nvSpPr>
        <p:spPr>
          <a:xfrm rot="5400000">
            <a:off x="3515518" y="3037681"/>
            <a:ext cx="436562" cy="457200"/>
          </a:xfrm>
          <a:prstGeom prst="rightArrow">
            <a:avLst>
              <a:gd name="adj1" fmla="val 10834"/>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653" name="Google Shape;653;p56"/>
          <p:cNvSpPr txBox="1">
            <a:spLocks noGrp="1"/>
          </p:cNvSpPr>
          <p:nvPr>
            <p:ph type="body" idx="1"/>
          </p:nvPr>
        </p:nvSpPr>
        <p:spPr>
          <a:xfrm>
            <a:off x="304800" y="762000"/>
            <a:ext cx="8229600" cy="685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  Flow: Tolerance Limits Based on Unit Price</a:t>
            </a:r>
            <a:endParaRPr/>
          </a:p>
          <a:p>
            <a:pPr marL="0" marR="0" lvl="0" indent="0" algn="l" rtl="0">
              <a:lnSpc>
                <a:spcPct val="100000"/>
              </a:lnSpc>
              <a:spcBef>
                <a:spcPts val="48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  </a:t>
            </a:r>
            <a:r>
              <a:rPr lang="en-US" sz="2200" b="1" i="0" u="none">
                <a:solidFill>
                  <a:srgbClr val="4F4F4F"/>
                </a:solidFill>
                <a:latin typeface="Century Gothic"/>
                <a:ea typeface="Century Gothic"/>
                <a:cs typeface="Century Gothic"/>
                <a:sym typeface="Century Gothic"/>
              </a:rPr>
              <a:t>PO Update Causes Out of Tolerance Status</a:t>
            </a:r>
            <a:endParaRPr/>
          </a:p>
        </p:txBody>
      </p:sp>
      <p:sp>
        <p:nvSpPr>
          <p:cNvPr id="654" name="Google Shape;654;p56"/>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Buyer Tolerance Limits</a:t>
            </a:r>
            <a:endParaRPr/>
          </a:p>
        </p:txBody>
      </p:sp>
      <p:pic>
        <p:nvPicPr>
          <p:cNvPr id="655" name="Google Shape;655;p56"/>
          <p:cNvPicPr preferRelativeResize="0"/>
          <p:nvPr/>
        </p:nvPicPr>
        <p:blipFill rotWithShape="1">
          <a:blip r:embed="rId3">
            <a:alphaModFix/>
          </a:blip>
          <a:srcRect/>
          <a:stretch/>
        </p:blipFill>
        <p:spPr>
          <a:xfrm>
            <a:off x="381000" y="1828800"/>
            <a:ext cx="5410200" cy="1663700"/>
          </a:xfrm>
          <a:prstGeom prst="rect">
            <a:avLst/>
          </a:prstGeom>
          <a:noFill/>
          <a:ln w="9525" cap="flat" cmpd="sng">
            <a:solidFill>
              <a:srgbClr val="0067B4"/>
            </a:solidFill>
            <a:prstDash val="solid"/>
            <a:miter lim="800000"/>
            <a:headEnd type="none" w="sm" len="sm"/>
            <a:tailEnd type="none" w="sm" len="sm"/>
          </a:ln>
        </p:spPr>
      </p:pic>
      <p:pic>
        <p:nvPicPr>
          <p:cNvPr id="656" name="Google Shape;656;p56"/>
          <p:cNvPicPr preferRelativeResize="0"/>
          <p:nvPr/>
        </p:nvPicPr>
        <p:blipFill rotWithShape="1">
          <a:blip r:embed="rId4">
            <a:alphaModFix/>
          </a:blip>
          <a:srcRect/>
          <a:stretch/>
        </p:blipFill>
        <p:spPr>
          <a:xfrm>
            <a:off x="1676400" y="3581400"/>
            <a:ext cx="6635750" cy="2635250"/>
          </a:xfrm>
          <a:prstGeom prst="rect">
            <a:avLst/>
          </a:prstGeom>
          <a:noFill/>
          <a:ln w="9525" cap="flat" cmpd="sng">
            <a:solidFill>
              <a:srgbClr val="0067B4"/>
            </a:solidFill>
            <a:prstDash val="solid"/>
            <a:miter lim="800000"/>
            <a:headEnd type="none" w="sm" len="sm"/>
            <a:tailEnd type="none" w="sm" len="sm"/>
          </a:ln>
        </p:spPr>
      </p:pic>
      <p:cxnSp>
        <p:nvCxnSpPr>
          <p:cNvPr id="657" name="Google Shape;657;p56"/>
          <p:cNvCxnSpPr/>
          <p:nvPr/>
        </p:nvCxnSpPr>
        <p:spPr>
          <a:xfrm rot="-5400000" flipH="1">
            <a:off x="3124200" y="2514600"/>
            <a:ext cx="1219200" cy="1066800"/>
          </a:xfrm>
          <a:prstGeom prst="bentConnector3">
            <a:avLst>
              <a:gd name="adj1" fmla="val 50000"/>
            </a:avLst>
          </a:prstGeom>
          <a:noFill/>
          <a:ln w="28575" cap="flat" cmpd="sng">
            <a:solidFill>
              <a:srgbClr val="0067B4"/>
            </a:solidFill>
            <a:prstDash val="solid"/>
            <a:miter lim="800000"/>
            <a:headEnd type="none" w="sm" len="sm"/>
            <a:tailEnd type="stealth" w="med" len="med"/>
          </a:ln>
        </p:spPr>
      </p:cxnSp>
      <p:cxnSp>
        <p:nvCxnSpPr>
          <p:cNvPr id="658" name="Google Shape;658;p56"/>
          <p:cNvCxnSpPr/>
          <p:nvPr/>
        </p:nvCxnSpPr>
        <p:spPr>
          <a:xfrm rot="-5400000" flipH="1">
            <a:off x="2324100" y="3924300"/>
            <a:ext cx="2438400" cy="685800"/>
          </a:xfrm>
          <a:prstGeom prst="bentConnector3">
            <a:avLst>
              <a:gd name="adj1" fmla="val 50000"/>
            </a:avLst>
          </a:prstGeom>
          <a:noFill/>
          <a:ln w="28575" cap="flat" cmpd="sng">
            <a:solidFill>
              <a:srgbClr val="0067B4"/>
            </a:solidFill>
            <a:prstDash val="solid"/>
            <a:miter lim="800000"/>
            <a:headEnd type="none" w="sm" len="sm"/>
            <a:tailEnd type="stealth" w="med" len="med"/>
          </a:ln>
        </p:spPr>
      </p:cxn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63"/>
        <p:cNvGrpSpPr/>
        <p:nvPr/>
      </p:nvGrpSpPr>
      <p:grpSpPr>
        <a:xfrm>
          <a:off x="0" y="0"/>
          <a:ext cx="0" cy="0"/>
          <a:chOff x="0" y="0"/>
          <a:chExt cx="0" cy="0"/>
        </a:xfrm>
      </p:grpSpPr>
      <p:sp>
        <p:nvSpPr>
          <p:cNvPr id="664" name="Google Shape;664;p57"/>
          <p:cNvSpPr txBox="1">
            <a:spLocks noGrp="1"/>
          </p:cNvSpPr>
          <p:nvPr>
            <p:ph type="body" idx="1"/>
          </p:nvPr>
        </p:nvSpPr>
        <p:spPr>
          <a:xfrm>
            <a:off x="304800" y="762000"/>
            <a:ext cx="8229600" cy="838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  Flow: Tolerance Limits Based on Unit</a:t>
            </a:r>
            <a:endParaRPr/>
          </a:p>
          <a:p>
            <a:pPr marL="0" marR="0" lvl="0" indent="0" algn="l" rtl="0">
              <a:lnSpc>
                <a:spcPct val="100000"/>
              </a:lnSpc>
              <a:spcBef>
                <a:spcPts val="48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  </a:t>
            </a:r>
            <a:r>
              <a:rPr lang="en-US" sz="2000" b="1" i="0" u="none">
                <a:solidFill>
                  <a:srgbClr val="4F4F4F"/>
                </a:solidFill>
                <a:latin typeface="Century Gothic"/>
                <a:ea typeface="Century Gothic"/>
                <a:cs typeface="Century Gothic"/>
                <a:sym typeface="Century Gothic"/>
              </a:rPr>
              <a:t>PO Line is On Hold</a:t>
            </a:r>
            <a:endParaRPr/>
          </a:p>
        </p:txBody>
      </p:sp>
      <p:sp>
        <p:nvSpPr>
          <p:cNvPr id="665" name="Google Shape;665;p57"/>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Buyer Tolerance Limits</a:t>
            </a:r>
            <a:endParaRPr/>
          </a:p>
        </p:txBody>
      </p:sp>
      <p:grpSp>
        <p:nvGrpSpPr>
          <p:cNvPr id="666" name="Google Shape;666;p57"/>
          <p:cNvGrpSpPr/>
          <p:nvPr/>
        </p:nvGrpSpPr>
        <p:grpSpPr>
          <a:xfrm>
            <a:off x="304800" y="1981200"/>
            <a:ext cx="8134350" cy="1066800"/>
            <a:chOff x="304800" y="3200400"/>
            <a:chExt cx="8134350" cy="1066800"/>
          </a:xfrm>
        </p:grpSpPr>
        <p:pic>
          <p:nvPicPr>
            <p:cNvPr id="667" name="Google Shape;667;p57"/>
            <p:cNvPicPr preferRelativeResize="0"/>
            <p:nvPr/>
          </p:nvPicPr>
          <p:blipFill rotWithShape="1">
            <a:blip r:embed="rId3">
              <a:alphaModFix/>
            </a:blip>
            <a:srcRect/>
            <a:stretch/>
          </p:blipFill>
          <p:spPr>
            <a:xfrm>
              <a:off x="2438400" y="3200400"/>
              <a:ext cx="6000750" cy="1066800"/>
            </a:xfrm>
            <a:prstGeom prst="rect">
              <a:avLst/>
            </a:prstGeom>
            <a:noFill/>
            <a:ln w="9525" cap="flat" cmpd="sng">
              <a:solidFill>
                <a:srgbClr val="0067B4"/>
              </a:solidFill>
              <a:prstDash val="solid"/>
              <a:miter lim="800000"/>
              <a:headEnd type="none" w="sm" len="sm"/>
              <a:tailEnd type="none" w="sm" len="sm"/>
            </a:ln>
          </p:spPr>
        </p:pic>
        <p:sp>
          <p:nvSpPr>
            <p:cNvPr id="668" name="Google Shape;668;p57"/>
            <p:cNvSpPr txBox="1"/>
            <p:nvPr/>
          </p:nvSpPr>
          <p:spPr>
            <a:xfrm>
              <a:off x="304800" y="3581400"/>
              <a:ext cx="2590800" cy="230188"/>
            </a:xfrm>
            <a:prstGeom prst="rect">
              <a:avLst/>
            </a:prstGeom>
            <a:solidFill>
              <a:schemeClr val="lt1"/>
            </a:solidFill>
            <a:ln w="9525" cap="flat" cmpd="sng">
              <a:solidFill>
                <a:srgbClr val="4F4F4F"/>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Tahoma"/>
                <a:buNone/>
              </a:pPr>
              <a:r>
                <a:rPr lang="en-US" sz="900" b="0" i="0" u="none" strike="noStrike" cap="none">
                  <a:solidFill>
                    <a:schemeClr val="dk1"/>
                  </a:solidFill>
                  <a:latin typeface="Tahoma"/>
                  <a:ea typeface="Tahoma"/>
                  <a:cs typeface="Tahoma"/>
                  <a:sym typeface="Tahoma"/>
                </a:rPr>
                <a:t>On Hold – Requisition line is out of tolerance</a:t>
              </a: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sp>
        <p:nvSpPr>
          <p:cNvPr id="674" name="Google Shape;674;p58"/>
          <p:cNvSpPr txBox="1">
            <a:spLocks noGrp="1"/>
          </p:cNvSpPr>
          <p:nvPr>
            <p:ph type="body" idx="1"/>
          </p:nvPr>
        </p:nvSpPr>
        <p:spPr>
          <a:xfrm>
            <a:off x="304800" y="762000"/>
            <a:ext cx="8229600" cy="838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  Flow: Tolerance Limits Based on Unit</a:t>
            </a:r>
            <a:endParaRPr/>
          </a:p>
          <a:p>
            <a:pPr marL="0" marR="0" lvl="0" indent="0" algn="l" rtl="0">
              <a:lnSpc>
                <a:spcPct val="100000"/>
              </a:lnSpc>
              <a:spcBef>
                <a:spcPts val="48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  </a:t>
            </a:r>
            <a:r>
              <a:rPr lang="en-US" sz="2000" b="1" i="0" u="none">
                <a:solidFill>
                  <a:srgbClr val="4F4F4F"/>
                </a:solidFill>
                <a:latin typeface="Century Gothic"/>
                <a:ea typeface="Century Gothic"/>
                <a:cs typeface="Century Gothic"/>
                <a:sym typeface="Century Gothic"/>
              </a:rPr>
              <a:t>Requisition Returned to Requester</a:t>
            </a:r>
            <a:endParaRPr/>
          </a:p>
        </p:txBody>
      </p:sp>
      <p:sp>
        <p:nvSpPr>
          <p:cNvPr id="675" name="Google Shape;675;p58"/>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Buyer Tolerance Limits</a:t>
            </a:r>
            <a:endParaRPr/>
          </a:p>
        </p:txBody>
      </p:sp>
      <p:pic>
        <p:nvPicPr>
          <p:cNvPr id="676" name="Google Shape;676;p58"/>
          <p:cNvPicPr preferRelativeResize="0"/>
          <p:nvPr/>
        </p:nvPicPr>
        <p:blipFill rotWithShape="1">
          <a:blip r:embed="rId3">
            <a:alphaModFix/>
          </a:blip>
          <a:srcRect/>
          <a:stretch/>
        </p:blipFill>
        <p:spPr>
          <a:xfrm>
            <a:off x="685800" y="1752600"/>
            <a:ext cx="5715000" cy="2154237"/>
          </a:xfrm>
          <a:prstGeom prst="rect">
            <a:avLst/>
          </a:prstGeom>
          <a:noFill/>
          <a:ln w="9525" cap="flat" cmpd="sng">
            <a:solidFill>
              <a:srgbClr val="0067B4"/>
            </a:solidFill>
            <a:prstDash val="solid"/>
            <a:miter lim="800000"/>
            <a:headEnd type="none" w="sm" len="sm"/>
            <a:tailEnd type="none" w="sm" len="sm"/>
          </a:ln>
        </p:spPr>
      </p:pic>
      <p:pic>
        <p:nvPicPr>
          <p:cNvPr id="677" name="Google Shape;677;p58"/>
          <p:cNvPicPr preferRelativeResize="0"/>
          <p:nvPr/>
        </p:nvPicPr>
        <p:blipFill rotWithShape="1">
          <a:blip r:embed="rId4">
            <a:alphaModFix/>
          </a:blip>
          <a:srcRect/>
          <a:stretch/>
        </p:blipFill>
        <p:spPr>
          <a:xfrm>
            <a:off x="990600" y="4343400"/>
            <a:ext cx="7772400" cy="1835150"/>
          </a:xfrm>
          <a:prstGeom prst="rect">
            <a:avLst/>
          </a:prstGeom>
          <a:noFill/>
          <a:ln w="9525" cap="flat" cmpd="sng">
            <a:solidFill>
              <a:srgbClr val="0067B4"/>
            </a:solidFill>
            <a:prstDash val="solid"/>
            <a:miter lim="800000"/>
            <a:headEnd type="none" w="sm" len="sm"/>
            <a:tailEnd type="none" w="sm" len="sm"/>
          </a:ln>
        </p:spPr>
      </p:pic>
      <p:sp>
        <p:nvSpPr>
          <p:cNvPr id="678" name="Google Shape;678;p58"/>
          <p:cNvSpPr/>
          <p:nvPr/>
        </p:nvSpPr>
        <p:spPr>
          <a:xfrm flipH="1">
            <a:off x="5867400" y="3581400"/>
            <a:ext cx="477837" cy="304800"/>
          </a:xfrm>
          <a:prstGeom prst="rightArrow">
            <a:avLst>
              <a:gd name="adj1" fmla="val 15371"/>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cxnSp>
        <p:nvCxnSpPr>
          <p:cNvPr id="679" name="Google Shape;679;p58"/>
          <p:cNvCxnSpPr/>
          <p:nvPr/>
        </p:nvCxnSpPr>
        <p:spPr>
          <a:xfrm rot="-5400000" flipH="1">
            <a:off x="5649087" y="4429950"/>
            <a:ext cx="1600200" cy="207900"/>
          </a:xfrm>
          <a:prstGeom prst="bentConnector2">
            <a:avLst/>
          </a:prstGeom>
          <a:noFill/>
          <a:ln w="28575" cap="flat" cmpd="sng">
            <a:solidFill>
              <a:srgbClr val="0067B4"/>
            </a:solidFill>
            <a:prstDash val="solid"/>
            <a:miter lim="800000"/>
            <a:headEnd type="none" w="sm" len="sm"/>
            <a:tailEnd type="stealth" w="med" len="med"/>
          </a:ln>
        </p:spPr>
      </p:cxn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84"/>
        <p:cNvGrpSpPr/>
        <p:nvPr/>
      </p:nvGrpSpPr>
      <p:grpSpPr>
        <a:xfrm>
          <a:off x="0" y="0"/>
          <a:ext cx="0" cy="0"/>
          <a:chOff x="0" y="0"/>
          <a:chExt cx="0" cy="0"/>
        </a:xfrm>
      </p:grpSpPr>
      <p:sp>
        <p:nvSpPr>
          <p:cNvPr id="685" name="Google Shape;685;p59"/>
          <p:cNvSpPr txBox="1">
            <a:spLocks noGrp="1"/>
          </p:cNvSpPr>
          <p:nvPr>
            <p:ph type="body" idx="1"/>
          </p:nvPr>
        </p:nvSpPr>
        <p:spPr>
          <a:xfrm>
            <a:off x="304800" y="762000"/>
            <a:ext cx="8229600" cy="685800"/>
          </a:xfrm>
          <a:prstGeom prst="rect">
            <a:avLst/>
          </a:prstGeom>
          <a:noFill/>
          <a:ln>
            <a:noFill/>
          </a:ln>
        </p:spPr>
        <p:txBody>
          <a:bodyPr spcFirstLastPara="1" wrap="square" lIns="91425" tIns="45700" rIns="91425" bIns="45700" anchor="t" anchorCtr="0">
            <a:noAutofit/>
          </a:bodyPr>
          <a:lstStyle/>
          <a:p>
            <a:pPr marL="1033462" marR="0" lvl="0" indent="-858837"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Flow: Tolerance Limits Based on Extended Line Price</a:t>
            </a:r>
            <a:endParaRPr/>
          </a:p>
        </p:txBody>
      </p:sp>
      <p:sp>
        <p:nvSpPr>
          <p:cNvPr id="686" name="Google Shape;686;p59"/>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Buyer Tolerance Limits</a:t>
            </a:r>
            <a:endParaRPr/>
          </a:p>
        </p:txBody>
      </p:sp>
      <p:sp>
        <p:nvSpPr>
          <p:cNvPr id="687" name="Google Shape;687;p59"/>
          <p:cNvSpPr txBox="1"/>
          <p:nvPr/>
        </p:nvSpPr>
        <p:spPr>
          <a:xfrm>
            <a:off x="3124200" y="2743200"/>
            <a:ext cx="1600200" cy="8382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688" name="Google Shape;688;p59"/>
          <p:cNvGrpSpPr/>
          <p:nvPr/>
        </p:nvGrpSpPr>
        <p:grpSpPr>
          <a:xfrm>
            <a:off x="1219200" y="1981200"/>
            <a:ext cx="1828800" cy="990600"/>
            <a:chOff x="304800" y="1447799"/>
            <a:chExt cx="1937657" cy="1129574"/>
          </a:xfrm>
        </p:grpSpPr>
        <p:sp>
          <p:nvSpPr>
            <p:cNvPr id="689" name="Google Shape;689;p59"/>
            <p:cNvSpPr/>
            <p:nvPr/>
          </p:nvSpPr>
          <p:spPr>
            <a:xfrm>
              <a:off x="304800" y="1447799"/>
              <a:ext cx="1937657" cy="1129574"/>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690" name="Google Shape;690;p59"/>
            <p:cNvSpPr txBox="1"/>
            <p:nvPr/>
          </p:nvSpPr>
          <p:spPr>
            <a:xfrm>
              <a:off x="385536" y="1447799"/>
              <a:ext cx="1856921" cy="108796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Purchasing Manager sets Tolerance Limit </a:t>
              </a:r>
              <a:r>
                <a:rPr lang="en-US" sz="1400" b="1" i="0" u="none" strike="noStrike" cap="none">
                  <a:solidFill>
                    <a:schemeClr val="dk1"/>
                  </a:solidFill>
                  <a:latin typeface="Tahoma"/>
                  <a:ea typeface="Tahoma"/>
                  <a:cs typeface="Tahoma"/>
                  <a:sym typeface="Tahoma"/>
                </a:rPr>
                <a:t>by extended price</a:t>
              </a:r>
              <a:endParaRPr sz="1400" b="0" i="0" u="none" strike="noStrike" cap="none">
                <a:solidFill>
                  <a:srgbClr val="000000"/>
                </a:solidFill>
                <a:latin typeface="Arial"/>
                <a:ea typeface="Arial"/>
                <a:cs typeface="Arial"/>
                <a:sym typeface="Arial"/>
              </a:endParaRPr>
            </a:p>
          </p:txBody>
        </p:sp>
      </p:grpSp>
      <p:sp>
        <p:nvSpPr>
          <p:cNvPr id="691" name="Google Shape;691;p59"/>
          <p:cNvSpPr/>
          <p:nvPr/>
        </p:nvSpPr>
        <p:spPr>
          <a:xfrm>
            <a:off x="3733800" y="1981200"/>
            <a:ext cx="1828800" cy="10668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692" name="Google Shape;692;p59"/>
          <p:cNvSpPr txBox="1"/>
          <p:nvPr/>
        </p:nvSpPr>
        <p:spPr>
          <a:xfrm>
            <a:off x="3657600" y="2133600"/>
            <a:ext cx="2032000" cy="52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Buyer adds approved requisition line to PO</a:t>
            </a:r>
            <a:endParaRPr sz="1400" b="0" i="0" u="none" strike="noStrike" cap="none">
              <a:solidFill>
                <a:srgbClr val="000000"/>
              </a:solidFill>
              <a:latin typeface="Arial"/>
              <a:ea typeface="Arial"/>
              <a:cs typeface="Arial"/>
              <a:sym typeface="Arial"/>
            </a:endParaRPr>
          </a:p>
        </p:txBody>
      </p:sp>
      <p:sp>
        <p:nvSpPr>
          <p:cNvPr id="693" name="Google Shape;693;p59"/>
          <p:cNvSpPr/>
          <p:nvPr/>
        </p:nvSpPr>
        <p:spPr>
          <a:xfrm rot="10800000" flipH="1">
            <a:off x="3200400" y="2286000"/>
            <a:ext cx="477837" cy="304800"/>
          </a:xfrm>
          <a:prstGeom prst="rightArrow">
            <a:avLst>
              <a:gd name="adj1" fmla="val 15371"/>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694" name="Google Shape;694;p59"/>
          <p:cNvGrpSpPr/>
          <p:nvPr/>
        </p:nvGrpSpPr>
        <p:grpSpPr>
          <a:xfrm>
            <a:off x="6248400" y="1981200"/>
            <a:ext cx="2032000" cy="1066800"/>
            <a:chOff x="5486400" y="1524000"/>
            <a:chExt cx="2031572" cy="1066800"/>
          </a:xfrm>
        </p:grpSpPr>
        <p:sp>
          <p:nvSpPr>
            <p:cNvPr id="695" name="Google Shape;695;p59"/>
            <p:cNvSpPr/>
            <p:nvPr/>
          </p:nvSpPr>
          <p:spPr>
            <a:xfrm>
              <a:off x="5562584" y="1524000"/>
              <a:ext cx="1828415" cy="10668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696" name="Google Shape;696;p59"/>
            <p:cNvSpPr txBox="1"/>
            <p:nvPr/>
          </p:nvSpPr>
          <p:spPr>
            <a:xfrm>
              <a:off x="5486400" y="1600200"/>
              <a:ext cx="2031572" cy="7386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Buyer increases the </a:t>
              </a:r>
              <a:r>
                <a:rPr lang="en-US" sz="1400" b="1" i="0" u="none" strike="noStrike" cap="none">
                  <a:solidFill>
                    <a:schemeClr val="dk1"/>
                  </a:solidFill>
                  <a:latin typeface="Tahoma"/>
                  <a:ea typeface="Tahoma"/>
                  <a:cs typeface="Tahoma"/>
                  <a:sym typeface="Tahoma"/>
                </a:rPr>
                <a:t>quantity</a:t>
              </a:r>
              <a:r>
                <a:rPr lang="en-US" sz="1400" b="0" i="0" u="none" strike="noStrike" cap="none">
                  <a:solidFill>
                    <a:schemeClr val="dk1"/>
                  </a:solidFill>
                  <a:latin typeface="Tahoma"/>
                  <a:ea typeface="Tahoma"/>
                  <a:cs typeface="Tahoma"/>
                  <a:sym typeface="Tahoma"/>
                </a:rPr>
                <a:t>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in the PO line</a:t>
              </a:r>
              <a:endParaRPr sz="1400" b="0" i="0" u="none" strike="noStrike" cap="none">
                <a:solidFill>
                  <a:srgbClr val="000000"/>
                </a:solidFill>
                <a:latin typeface="Arial"/>
                <a:ea typeface="Arial"/>
                <a:cs typeface="Arial"/>
                <a:sym typeface="Arial"/>
              </a:endParaRPr>
            </a:p>
          </p:txBody>
        </p:sp>
      </p:grpSp>
      <p:grpSp>
        <p:nvGrpSpPr>
          <p:cNvPr id="697" name="Google Shape;697;p59"/>
          <p:cNvGrpSpPr/>
          <p:nvPr/>
        </p:nvGrpSpPr>
        <p:grpSpPr>
          <a:xfrm>
            <a:off x="1219200" y="3429000"/>
            <a:ext cx="1828800" cy="1066800"/>
            <a:chOff x="990600" y="3124200"/>
            <a:chExt cx="1828801" cy="1066800"/>
          </a:xfrm>
        </p:grpSpPr>
        <p:sp>
          <p:nvSpPr>
            <p:cNvPr id="698" name="Google Shape;698;p59"/>
            <p:cNvSpPr/>
            <p:nvPr/>
          </p:nvSpPr>
          <p:spPr>
            <a:xfrm>
              <a:off x="990600" y="3124200"/>
              <a:ext cx="1828801" cy="10668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699" name="Google Shape;699;p59"/>
            <p:cNvSpPr txBox="1"/>
            <p:nvPr/>
          </p:nvSpPr>
          <p:spPr>
            <a:xfrm>
              <a:off x="1066800" y="3200400"/>
              <a:ext cx="1752600" cy="7386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System determines the Buyer change is out of tolerance.</a:t>
              </a:r>
              <a:endParaRPr sz="1400" b="0" i="0" u="none" strike="noStrike" cap="none">
                <a:solidFill>
                  <a:srgbClr val="000000"/>
                </a:solidFill>
                <a:latin typeface="Arial"/>
                <a:ea typeface="Arial"/>
                <a:cs typeface="Arial"/>
                <a:sym typeface="Arial"/>
              </a:endParaRPr>
            </a:p>
          </p:txBody>
        </p:sp>
      </p:grpSp>
      <p:grpSp>
        <p:nvGrpSpPr>
          <p:cNvPr id="700" name="Google Shape;700;p59"/>
          <p:cNvGrpSpPr/>
          <p:nvPr/>
        </p:nvGrpSpPr>
        <p:grpSpPr>
          <a:xfrm>
            <a:off x="3733800" y="3429000"/>
            <a:ext cx="2032000" cy="1066800"/>
            <a:chOff x="2743200" y="3048000"/>
            <a:chExt cx="2031572" cy="1066800"/>
          </a:xfrm>
        </p:grpSpPr>
        <p:sp>
          <p:nvSpPr>
            <p:cNvPr id="701" name="Google Shape;701;p59"/>
            <p:cNvSpPr/>
            <p:nvPr/>
          </p:nvSpPr>
          <p:spPr>
            <a:xfrm>
              <a:off x="2819384" y="3048000"/>
              <a:ext cx="1828415" cy="10668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702" name="Google Shape;702;p59"/>
            <p:cNvSpPr txBox="1"/>
            <p:nvPr/>
          </p:nvSpPr>
          <p:spPr>
            <a:xfrm>
              <a:off x="2743200" y="3200400"/>
              <a:ext cx="2031572"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Buyer confirms out-of-tolerance condition</a:t>
              </a:r>
              <a:endParaRPr sz="1400" b="0" i="0" u="none" strike="noStrike" cap="none">
                <a:solidFill>
                  <a:srgbClr val="000000"/>
                </a:solidFill>
                <a:latin typeface="Arial"/>
                <a:ea typeface="Arial"/>
                <a:cs typeface="Arial"/>
                <a:sym typeface="Arial"/>
              </a:endParaRPr>
            </a:p>
          </p:txBody>
        </p:sp>
      </p:grpSp>
      <p:grpSp>
        <p:nvGrpSpPr>
          <p:cNvPr id="703" name="Google Shape;703;p59"/>
          <p:cNvGrpSpPr/>
          <p:nvPr/>
        </p:nvGrpSpPr>
        <p:grpSpPr>
          <a:xfrm>
            <a:off x="6248400" y="3352800"/>
            <a:ext cx="2032000" cy="1066800"/>
            <a:chOff x="5486400" y="2971800"/>
            <a:chExt cx="2031572" cy="1066800"/>
          </a:xfrm>
        </p:grpSpPr>
        <p:sp>
          <p:nvSpPr>
            <p:cNvPr id="704" name="Google Shape;704;p59"/>
            <p:cNvSpPr/>
            <p:nvPr/>
          </p:nvSpPr>
          <p:spPr>
            <a:xfrm>
              <a:off x="5562584" y="2971800"/>
              <a:ext cx="1828415" cy="10668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705" name="Google Shape;705;p59"/>
            <p:cNvSpPr txBox="1"/>
            <p:nvPr/>
          </p:nvSpPr>
          <p:spPr>
            <a:xfrm>
              <a:off x="5486400" y="3124200"/>
              <a:ext cx="2031572" cy="7386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System sets requisition as out of tolerance </a:t>
              </a:r>
              <a:br>
                <a:rPr lang="en-US" sz="1400" b="0" i="0" u="none" strike="noStrike" cap="none">
                  <a:solidFill>
                    <a:schemeClr val="dk1"/>
                  </a:solidFill>
                  <a:latin typeface="Tahoma"/>
                  <a:ea typeface="Tahoma"/>
                  <a:cs typeface="Tahoma"/>
                  <a:sym typeface="Tahoma"/>
                </a:rPr>
              </a:br>
              <a:r>
                <a:rPr lang="en-US" sz="1400" b="0" i="0" u="none" strike="noStrike" cap="none">
                  <a:solidFill>
                    <a:schemeClr val="dk1"/>
                  </a:solidFill>
                  <a:latin typeface="Tahoma"/>
                  <a:ea typeface="Tahoma"/>
                  <a:cs typeface="Tahoma"/>
                  <a:sym typeface="Tahoma"/>
                </a:rPr>
                <a:t>and PO line is on hold</a:t>
              </a:r>
              <a:endParaRPr sz="1400" b="0" i="0" u="none" strike="noStrike" cap="none">
                <a:solidFill>
                  <a:srgbClr val="000000"/>
                </a:solidFill>
                <a:latin typeface="Arial"/>
                <a:ea typeface="Arial"/>
                <a:cs typeface="Arial"/>
                <a:sym typeface="Arial"/>
              </a:endParaRPr>
            </a:p>
          </p:txBody>
        </p:sp>
      </p:grpSp>
      <p:grpSp>
        <p:nvGrpSpPr>
          <p:cNvPr id="706" name="Google Shape;706;p59"/>
          <p:cNvGrpSpPr/>
          <p:nvPr/>
        </p:nvGrpSpPr>
        <p:grpSpPr>
          <a:xfrm>
            <a:off x="1219200" y="5029200"/>
            <a:ext cx="2032000" cy="1066800"/>
            <a:chOff x="228600" y="4724400"/>
            <a:chExt cx="2032000" cy="1066800"/>
          </a:xfrm>
        </p:grpSpPr>
        <p:sp>
          <p:nvSpPr>
            <p:cNvPr id="707" name="Google Shape;707;p59"/>
            <p:cNvSpPr/>
            <p:nvPr/>
          </p:nvSpPr>
          <p:spPr>
            <a:xfrm>
              <a:off x="304800" y="4724400"/>
              <a:ext cx="1828800" cy="10668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708" name="Google Shape;708;p59"/>
            <p:cNvSpPr txBox="1"/>
            <p:nvPr/>
          </p:nvSpPr>
          <p:spPr>
            <a:xfrm>
              <a:off x="228600" y="4876800"/>
              <a:ext cx="2032000" cy="7381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System returns requisition to entered-by user</a:t>
              </a:r>
              <a:endParaRPr sz="1400" b="0" i="0" u="none" strike="noStrike" cap="none">
                <a:solidFill>
                  <a:srgbClr val="000000"/>
                </a:solidFill>
                <a:latin typeface="Arial"/>
                <a:ea typeface="Arial"/>
                <a:cs typeface="Arial"/>
                <a:sym typeface="Arial"/>
              </a:endParaRPr>
            </a:p>
          </p:txBody>
        </p:sp>
      </p:grpSp>
      <p:sp>
        <p:nvSpPr>
          <p:cNvPr id="709" name="Google Shape;709;p59"/>
          <p:cNvSpPr/>
          <p:nvPr/>
        </p:nvSpPr>
        <p:spPr>
          <a:xfrm>
            <a:off x="3810000" y="5029200"/>
            <a:ext cx="1828800" cy="10668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710" name="Google Shape;710;p59"/>
          <p:cNvSpPr txBox="1"/>
          <p:nvPr/>
        </p:nvSpPr>
        <p:spPr>
          <a:xfrm>
            <a:off x="3657600" y="5181600"/>
            <a:ext cx="2032000" cy="73818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Entered-by user updates the </a:t>
            </a:r>
            <a:br>
              <a:rPr lang="en-US" sz="1400" b="0" i="0" u="none" strike="noStrike" cap="none">
                <a:solidFill>
                  <a:schemeClr val="dk1"/>
                </a:solidFill>
                <a:latin typeface="Tahoma"/>
                <a:ea typeface="Tahoma"/>
                <a:cs typeface="Tahoma"/>
                <a:sym typeface="Tahoma"/>
              </a:rPr>
            </a:br>
            <a:r>
              <a:rPr lang="en-US" sz="1400" b="0" i="0" u="none" strike="noStrike" cap="none">
                <a:solidFill>
                  <a:schemeClr val="dk1"/>
                </a:solidFill>
                <a:latin typeface="Tahoma"/>
                <a:ea typeface="Tahoma"/>
                <a:cs typeface="Tahoma"/>
                <a:sym typeface="Tahoma"/>
              </a:rPr>
              <a:t>requisition</a:t>
            </a:r>
            <a:endParaRPr sz="1400" b="0" i="0" u="none" strike="noStrike" cap="none">
              <a:solidFill>
                <a:srgbClr val="000000"/>
              </a:solidFill>
              <a:latin typeface="Arial"/>
              <a:ea typeface="Arial"/>
              <a:cs typeface="Arial"/>
              <a:sym typeface="Arial"/>
            </a:endParaRPr>
          </a:p>
        </p:txBody>
      </p:sp>
      <p:grpSp>
        <p:nvGrpSpPr>
          <p:cNvPr id="711" name="Google Shape;711;p59"/>
          <p:cNvGrpSpPr/>
          <p:nvPr/>
        </p:nvGrpSpPr>
        <p:grpSpPr>
          <a:xfrm>
            <a:off x="6172200" y="5029200"/>
            <a:ext cx="2032000" cy="1066800"/>
            <a:chOff x="5486400" y="4648200"/>
            <a:chExt cx="2032000" cy="1066800"/>
          </a:xfrm>
        </p:grpSpPr>
        <p:sp>
          <p:nvSpPr>
            <p:cNvPr id="712" name="Google Shape;712;p59"/>
            <p:cNvSpPr/>
            <p:nvPr/>
          </p:nvSpPr>
          <p:spPr>
            <a:xfrm>
              <a:off x="5562600" y="4648200"/>
              <a:ext cx="1828800" cy="10668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713" name="Google Shape;713;p59"/>
            <p:cNvSpPr txBox="1"/>
            <p:nvPr/>
          </p:nvSpPr>
          <p:spPr>
            <a:xfrm>
              <a:off x="5486400" y="4800600"/>
              <a:ext cx="2032000" cy="52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400"/>
                <a:buFont typeface="Tahoma"/>
                <a:buNone/>
              </a:pPr>
              <a:r>
                <a:rPr lang="en-US" sz="1400" b="0" i="0" u="none" strike="noStrike" cap="none">
                  <a:solidFill>
                    <a:schemeClr val="dk1"/>
                  </a:solidFill>
                  <a:latin typeface="Tahoma"/>
                  <a:ea typeface="Tahoma"/>
                  <a:cs typeface="Tahoma"/>
                  <a:sym typeface="Tahoma"/>
                </a:rPr>
                <a:t>Requisition is re-routed for approval</a:t>
              </a:r>
              <a:endParaRPr sz="1400" b="0" i="0" u="none" strike="noStrike" cap="none">
                <a:solidFill>
                  <a:srgbClr val="000000"/>
                </a:solidFill>
                <a:latin typeface="Arial"/>
                <a:ea typeface="Arial"/>
                <a:cs typeface="Arial"/>
                <a:sym typeface="Arial"/>
              </a:endParaRPr>
            </a:p>
          </p:txBody>
        </p:sp>
      </p:grpSp>
      <p:sp>
        <p:nvSpPr>
          <p:cNvPr id="714" name="Google Shape;714;p59"/>
          <p:cNvSpPr/>
          <p:nvPr/>
        </p:nvSpPr>
        <p:spPr>
          <a:xfrm rot="10800000" flipH="1">
            <a:off x="5715000" y="2362200"/>
            <a:ext cx="477837" cy="304800"/>
          </a:xfrm>
          <a:prstGeom prst="rightArrow">
            <a:avLst>
              <a:gd name="adj1" fmla="val 15371"/>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715" name="Google Shape;715;p59"/>
          <p:cNvSpPr/>
          <p:nvPr/>
        </p:nvSpPr>
        <p:spPr>
          <a:xfrm rot="10800000" flipH="1">
            <a:off x="762000" y="3810000"/>
            <a:ext cx="477837" cy="304800"/>
          </a:xfrm>
          <a:prstGeom prst="rightArrow">
            <a:avLst>
              <a:gd name="adj1" fmla="val 15371"/>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716" name="Google Shape;716;p59"/>
          <p:cNvSpPr/>
          <p:nvPr/>
        </p:nvSpPr>
        <p:spPr>
          <a:xfrm rot="10800000" flipH="1">
            <a:off x="3200400" y="3810000"/>
            <a:ext cx="477837" cy="304800"/>
          </a:xfrm>
          <a:prstGeom prst="rightArrow">
            <a:avLst>
              <a:gd name="adj1" fmla="val 15371"/>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717" name="Google Shape;717;p59"/>
          <p:cNvSpPr/>
          <p:nvPr/>
        </p:nvSpPr>
        <p:spPr>
          <a:xfrm rot="10800000" flipH="1">
            <a:off x="5715000" y="3733800"/>
            <a:ext cx="477837" cy="304800"/>
          </a:xfrm>
          <a:prstGeom prst="rightArrow">
            <a:avLst>
              <a:gd name="adj1" fmla="val 15371"/>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718" name="Google Shape;718;p59"/>
          <p:cNvSpPr/>
          <p:nvPr/>
        </p:nvSpPr>
        <p:spPr>
          <a:xfrm rot="10800000" flipH="1">
            <a:off x="838200" y="5334000"/>
            <a:ext cx="477837" cy="304800"/>
          </a:xfrm>
          <a:prstGeom prst="rightArrow">
            <a:avLst>
              <a:gd name="adj1" fmla="val 15371"/>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719" name="Google Shape;719;p59"/>
          <p:cNvSpPr/>
          <p:nvPr/>
        </p:nvSpPr>
        <p:spPr>
          <a:xfrm rot="10800000" flipH="1">
            <a:off x="3200400" y="5410200"/>
            <a:ext cx="477837" cy="304800"/>
          </a:xfrm>
          <a:prstGeom prst="rightArrow">
            <a:avLst>
              <a:gd name="adj1" fmla="val 15371"/>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720" name="Google Shape;720;p59"/>
          <p:cNvSpPr/>
          <p:nvPr/>
        </p:nvSpPr>
        <p:spPr>
          <a:xfrm rot="10800000" flipH="1">
            <a:off x="5715000" y="5334000"/>
            <a:ext cx="477837" cy="304800"/>
          </a:xfrm>
          <a:prstGeom prst="rightArrow">
            <a:avLst>
              <a:gd name="adj1" fmla="val 15371"/>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6"/>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0" i="0" u="none">
                <a:solidFill>
                  <a:srgbClr val="4F4F4F"/>
                </a:solidFill>
                <a:latin typeface="Century Gothic"/>
                <a:ea typeface="Century Gothic"/>
                <a:cs typeface="Century Gothic"/>
                <a:sym typeface="Century Gothic"/>
              </a:rPr>
              <a:t>Slides are grouped by function, operation, or product and include the following:</a:t>
            </a:r>
            <a:endParaRPr/>
          </a:p>
          <a:p>
            <a:pPr marL="0" marR="0" lvl="0" indent="0" algn="l" rtl="0">
              <a:lnSpc>
                <a:spcPct val="100000"/>
              </a:lnSpc>
              <a:spcBef>
                <a:spcPts val="560"/>
              </a:spcBef>
              <a:spcAft>
                <a:spcPts val="0"/>
              </a:spcAft>
              <a:buClr>
                <a:srgbClr val="F79646"/>
              </a:buClr>
              <a:buSzPts val="2800"/>
              <a:buFont typeface="Arial"/>
              <a:buChar char="•"/>
            </a:pPr>
            <a:r>
              <a:rPr lang="en-US" sz="2800" b="1" i="0" u="none">
                <a:solidFill>
                  <a:srgbClr val="4F4F4F"/>
                </a:solidFill>
                <a:latin typeface="Century Gothic"/>
                <a:ea typeface="Century Gothic"/>
                <a:cs typeface="Century Gothic"/>
                <a:sym typeface="Century Gothic"/>
              </a:rPr>
              <a:t>Overview</a:t>
            </a:r>
            <a:r>
              <a:rPr lang="en-US" sz="2800" b="0" i="0" u="none">
                <a:solidFill>
                  <a:srgbClr val="4F4F4F"/>
                </a:solidFill>
                <a:latin typeface="Century Gothic"/>
                <a:ea typeface="Century Gothic"/>
                <a:cs typeface="Century Gothic"/>
                <a:sym typeface="Century Gothic"/>
              </a:rPr>
              <a:t> with learning goal</a:t>
            </a:r>
            <a:endParaRPr/>
          </a:p>
          <a:p>
            <a:pPr marL="0" marR="0" lvl="0" indent="0" algn="l" rtl="0">
              <a:lnSpc>
                <a:spcPct val="100000"/>
              </a:lnSpc>
              <a:spcBef>
                <a:spcPts val="560"/>
              </a:spcBef>
              <a:spcAft>
                <a:spcPts val="0"/>
              </a:spcAft>
              <a:buClr>
                <a:srgbClr val="F79646"/>
              </a:buClr>
              <a:buSzPts val="2800"/>
              <a:buFont typeface="Arial"/>
              <a:buChar char="•"/>
            </a:pPr>
            <a:r>
              <a:rPr lang="en-US" sz="2800" b="1" i="0" u="none">
                <a:solidFill>
                  <a:srgbClr val="4F4F4F"/>
                </a:solidFill>
                <a:latin typeface="Century Gothic"/>
                <a:ea typeface="Century Gothic"/>
                <a:cs typeface="Century Gothic"/>
                <a:sym typeface="Century Gothic"/>
              </a:rPr>
              <a:t>Business Benefits</a:t>
            </a:r>
            <a:endParaRPr/>
          </a:p>
          <a:p>
            <a:pPr marL="0" marR="0" lvl="0" indent="0" algn="l" rtl="0">
              <a:lnSpc>
                <a:spcPct val="100000"/>
              </a:lnSpc>
              <a:spcBef>
                <a:spcPts val="560"/>
              </a:spcBef>
              <a:spcAft>
                <a:spcPts val="0"/>
              </a:spcAft>
              <a:buClr>
                <a:srgbClr val="F79646"/>
              </a:buClr>
              <a:buSzPts val="2800"/>
              <a:buFont typeface="Arial"/>
              <a:buChar char="•"/>
            </a:pPr>
            <a:r>
              <a:rPr lang="en-US" sz="2800" b="1" i="0" u="none">
                <a:solidFill>
                  <a:srgbClr val="4F4F4F"/>
                </a:solidFill>
                <a:latin typeface="Century Gothic"/>
                <a:ea typeface="Century Gothic"/>
                <a:cs typeface="Century Gothic"/>
                <a:sym typeface="Century Gothic"/>
              </a:rPr>
              <a:t>Scenario</a:t>
            </a:r>
            <a:endParaRPr/>
          </a:p>
          <a:p>
            <a:pPr marL="0" marR="0" lvl="0" indent="0" algn="l" rtl="0">
              <a:lnSpc>
                <a:spcPct val="100000"/>
              </a:lnSpc>
              <a:spcBef>
                <a:spcPts val="560"/>
              </a:spcBef>
              <a:spcAft>
                <a:spcPts val="0"/>
              </a:spcAft>
              <a:buClr>
                <a:srgbClr val="F79646"/>
              </a:buClr>
              <a:buSzPts val="2800"/>
              <a:buFont typeface="Arial"/>
              <a:buChar char="•"/>
            </a:pPr>
            <a:r>
              <a:rPr lang="en-US" sz="2800" b="1" i="0" u="none">
                <a:solidFill>
                  <a:srgbClr val="4F4F4F"/>
                </a:solidFill>
                <a:latin typeface="Century Gothic"/>
                <a:ea typeface="Century Gothic"/>
                <a:cs typeface="Century Gothic"/>
                <a:sym typeface="Century Gothic"/>
              </a:rPr>
              <a:t>Configuration</a:t>
            </a:r>
            <a:r>
              <a:rPr lang="en-US" sz="2800" b="0" i="0" u="none">
                <a:solidFill>
                  <a:srgbClr val="4F4F4F"/>
                </a:solidFill>
                <a:latin typeface="Century Gothic"/>
                <a:ea typeface="Century Gothic"/>
                <a:cs typeface="Century Gothic"/>
                <a:sym typeface="Century Gothic"/>
              </a:rPr>
              <a:t> (setup in.NET UI/Web UI)</a:t>
            </a:r>
            <a:endParaRPr/>
          </a:p>
          <a:p>
            <a:pPr marL="0" marR="0" lvl="0" indent="0" algn="l" rtl="0">
              <a:lnSpc>
                <a:spcPct val="100000"/>
              </a:lnSpc>
              <a:spcBef>
                <a:spcPts val="560"/>
              </a:spcBef>
              <a:spcAft>
                <a:spcPts val="0"/>
              </a:spcAft>
              <a:buClr>
                <a:srgbClr val="F79646"/>
              </a:buClr>
              <a:buSzPts val="2800"/>
              <a:buFont typeface="Arial"/>
              <a:buChar char="•"/>
            </a:pPr>
            <a:r>
              <a:rPr lang="en-US" sz="2800" b="1" i="0" u="none">
                <a:solidFill>
                  <a:srgbClr val="4F4F4F"/>
                </a:solidFill>
                <a:latin typeface="Century Gothic"/>
                <a:ea typeface="Century Gothic"/>
                <a:cs typeface="Century Gothic"/>
                <a:sym typeface="Century Gothic"/>
              </a:rPr>
              <a:t>(</a:t>
            </a:r>
            <a:r>
              <a:rPr lang="en-US" sz="2800" b="1" i="1" u="none">
                <a:solidFill>
                  <a:srgbClr val="4F4F4F"/>
                </a:solidFill>
                <a:latin typeface="Century Gothic"/>
                <a:ea typeface="Century Gothic"/>
                <a:cs typeface="Century Gothic"/>
                <a:sym typeface="Century Gothic"/>
              </a:rPr>
              <a:t>Task</a:t>
            </a:r>
            <a:r>
              <a:rPr lang="en-US" sz="2800" b="1" i="0" u="none">
                <a:solidFill>
                  <a:srgbClr val="4F4F4F"/>
                </a:solidFill>
                <a:latin typeface="Century Gothic"/>
                <a:ea typeface="Century Gothic"/>
                <a:cs typeface="Century Gothic"/>
                <a:sym typeface="Century Gothic"/>
              </a:rPr>
              <a:t>) Flow</a:t>
            </a:r>
            <a:endParaRPr/>
          </a:p>
          <a:p>
            <a:pPr marL="0" marR="0" lvl="0" indent="0" algn="l" rtl="0">
              <a:lnSpc>
                <a:spcPct val="100000"/>
              </a:lnSpc>
              <a:spcBef>
                <a:spcPts val="560"/>
              </a:spcBef>
              <a:spcAft>
                <a:spcPts val="0"/>
              </a:spcAft>
              <a:buClr>
                <a:srgbClr val="F79646"/>
              </a:buClr>
              <a:buSzPts val="2800"/>
              <a:buFont typeface="Arial"/>
              <a:buChar char="•"/>
            </a:pPr>
            <a:r>
              <a:rPr lang="en-US" sz="2800" b="1" i="0" u="none">
                <a:solidFill>
                  <a:srgbClr val="4F4F4F"/>
                </a:solidFill>
                <a:latin typeface="Century Gothic"/>
                <a:ea typeface="Century Gothic"/>
                <a:cs typeface="Century Gothic"/>
                <a:sym typeface="Century Gothic"/>
              </a:rPr>
              <a:t>Expected outcome</a:t>
            </a:r>
            <a:endParaRPr/>
          </a:p>
        </p:txBody>
      </p:sp>
      <p:sp>
        <p:nvSpPr>
          <p:cNvPr id="91" name="Google Shape;91;p6"/>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Purchasing Study Guide Layout</a:t>
            </a:r>
            <a:endParaRPr/>
          </a:p>
        </p:txBody>
      </p:sp>
      <p:sp>
        <p:nvSpPr>
          <p:cNvPr id="92" name="Google Shape;92;p6"/>
          <p:cNvSpPr txBox="1"/>
          <p:nvPr/>
        </p:nvSpPr>
        <p:spPr>
          <a:xfrm>
            <a:off x="8229600" y="6638925"/>
            <a:ext cx="914400" cy="21907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800"/>
              <a:buFont typeface="Tahoma"/>
              <a:buNone/>
            </a:pPr>
            <a:r>
              <a:rPr lang="en-US" sz="800" b="0" i="0" u="none" strike="noStrike" cap="none">
                <a:solidFill>
                  <a:schemeClr val="dk1"/>
                </a:solidFill>
                <a:latin typeface="Tahoma"/>
                <a:ea typeface="Tahoma"/>
                <a:cs typeface="Tahoma"/>
                <a:sym typeface="Tahoma"/>
              </a:rPr>
              <a:t>XX-IN-060</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725"/>
        <p:cNvGrpSpPr/>
        <p:nvPr/>
      </p:nvGrpSpPr>
      <p:grpSpPr>
        <a:xfrm>
          <a:off x="0" y="0"/>
          <a:ext cx="0" cy="0"/>
          <a:chOff x="0" y="0"/>
          <a:chExt cx="0" cy="0"/>
        </a:xfrm>
      </p:grpSpPr>
      <p:sp>
        <p:nvSpPr>
          <p:cNvPr id="726" name="Google Shape;726;p60"/>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Expected Outcome</a:t>
            </a:r>
            <a:endParaRPr/>
          </a:p>
          <a:p>
            <a:pPr marL="342900" marR="0" lvl="0" indent="-34290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You should have successfully:</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Implemented new approvers</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Implemented new limits and time periods for approvers</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Created new requisitions</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Approved and converted requisitions to POs</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Received POs</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Reviewed data</a:t>
            </a:r>
            <a:endParaRPr/>
          </a:p>
        </p:txBody>
      </p:sp>
      <p:sp>
        <p:nvSpPr>
          <p:cNvPr id="727" name="Google Shape;727;p60"/>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Requisition to Purchase Orders</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732"/>
        <p:cNvGrpSpPr/>
        <p:nvPr/>
      </p:nvGrpSpPr>
      <p:grpSpPr>
        <a:xfrm>
          <a:off x="0" y="0"/>
          <a:ext cx="0" cy="0"/>
          <a:chOff x="0" y="0"/>
          <a:chExt cx="0" cy="0"/>
        </a:xfrm>
      </p:grpSpPr>
      <p:sp>
        <p:nvSpPr>
          <p:cNvPr id="733" name="Google Shape;733;p61"/>
          <p:cNvSpPr txBox="1">
            <a:spLocks noGrp="1"/>
          </p:cNvSpPr>
          <p:nvPr>
            <p:ph type="body" idx="1"/>
          </p:nvPr>
        </p:nvSpPr>
        <p:spPr>
          <a:xfrm>
            <a:off x="457200" y="457200"/>
            <a:ext cx="8229600" cy="5424487"/>
          </a:xfrm>
          <a:prstGeom prst="rect">
            <a:avLst/>
          </a:prstGeom>
          <a:noFill/>
          <a:ln>
            <a:noFill/>
          </a:ln>
        </p:spPr>
        <p:txBody>
          <a:bodyPr spcFirstLastPara="1" wrap="square" lIns="91425" tIns="45700" rIns="91425" bIns="45700" anchor="t" anchorCtr="0">
            <a:noAutofit/>
          </a:bodyPr>
          <a:lstStyle/>
          <a:p>
            <a:pPr marL="742950" marR="0" lvl="1" indent="-285750" algn="l" rtl="0">
              <a:lnSpc>
                <a:spcPct val="100000"/>
              </a:lnSpc>
              <a:spcBef>
                <a:spcPts val="0"/>
              </a:spcBef>
              <a:spcAft>
                <a:spcPts val="0"/>
              </a:spcAft>
              <a:buClr>
                <a:srgbClr val="F79646"/>
              </a:buClr>
              <a:buSzPts val="3200"/>
              <a:buFont typeface="Merriweather Sans"/>
              <a:buNone/>
            </a:pPr>
            <a:r>
              <a:rPr lang="en-US" sz="3200" b="1" i="0" u="none" strike="noStrike" cap="none">
                <a:solidFill>
                  <a:srgbClr val="4F4F4F"/>
                </a:solidFill>
                <a:latin typeface="Century Gothic"/>
                <a:ea typeface="Century Gothic"/>
                <a:cs typeface="Century Gothic"/>
                <a:sym typeface="Century Gothic"/>
              </a:rPr>
              <a:t>Discrete Purchase Orders </a:t>
            </a:r>
            <a:endParaRPr/>
          </a:p>
          <a:p>
            <a:pPr marL="742950" marR="0" lvl="1" indent="-285750" algn="l" rtl="0">
              <a:lnSpc>
                <a:spcPct val="100000"/>
              </a:lnSpc>
              <a:spcBef>
                <a:spcPts val="560"/>
              </a:spcBef>
              <a:spcAft>
                <a:spcPts val="0"/>
              </a:spcAft>
              <a:buClr>
                <a:srgbClr val="F79646"/>
              </a:buClr>
              <a:buSzPts val="2800"/>
              <a:buFont typeface="Merriweather Sans"/>
              <a:buNone/>
            </a:pPr>
            <a:r>
              <a:rPr lang="en-US" sz="2800" b="1" i="0" u="none" strike="noStrike" cap="none">
                <a:solidFill>
                  <a:srgbClr val="4F4F4F"/>
                </a:solidFill>
                <a:latin typeface="Century Gothic"/>
                <a:ea typeface="Century Gothic"/>
                <a:cs typeface="Century Gothic"/>
                <a:sym typeface="Century Gothic"/>
              </a:rPr>
              <a:t>Overview</a:t>
            </a:r>
            <a:endParaRPr/>
          </a:p>
          <a:p>
            <a:pPr marL="742950" marR="0" lvl="1" indent="-285750" algn="l" rtl="0">
              <a:lnSpc>
                <a:spcPct val="100000"/>
              </a:lnSpc>
              <a:spcBef>
                <a:spcPts val="560"/>
              </a:spcBef>
              <a:spcAft>
                <a:spcPts val="0"/>
              </a:spcAft>
              <a:buClr>
                <a:srgbClr val="F79646"/>
              </a:buClr>
              <a:buSzPts val="2800"/>
              <a:buFont typeface="Merriweather Sans"/>
              <a:buNone/>
            </a:pPr>
            <a:r>
              <a:rPr lang="en-US" sz="2800" b="0" i="0" u="none" strike="noStrike" cap="none">
                <a:solidFill>
                  <a:srgbClr val="4F4F4F"/>
                </a:solidFill>
                <a:latin typeface="Century Gothic"/>
                <a:ea typeface="Century Gothic"/>
                <a:cs typeface="Century Gothic"/>
                <a:sym typeface="Century Gothic"/>
              </a:rPr>
              <a:t>The purchasing process can start with a requisition, but can also start by directly entering a purchase order. </a:t>
            </a:r>
            <a:br>
              <a:rPr lang="en-US" sz="2800" b="0" i="0" u="none" strike="noStrike" cap="none">
                <a:solidFill>
                  <a:srgbClr val="4F4F4F"/>
                </a:solidFill>
                <a:latin typeface="Century Gothic"/>
                <a:ea typeface="Century Gothic"/>
                <a:cs typeface="Century Gothic"/>
                <a:sym typeface="Century Gothic"/>
              </a:rPr>
            </a:br>
            <a:r>
              <a:rPr lang="en-US" sz="2800" b="0" i="0" u="none" strike="noStrike" cap="none">
                <a:solidFill>
                  <a:srgbClr val="4F4F4F"/>
                </a:solidFill>
                <a:latin typeface="Century Gothic"/>
                <a:ea typeface="Century Gothic"/>
                <a:cs typeface="Century Gothic"/>
                <a:sym typeface="Century Gothic"/>
              </a:rPr>
              <a:t/>
            </a:r>
            <a:br>
              <a:rPr lang="en-US" sz="2800" b="0" i="0" u="none" strike="noStrike" cap="none">
                <a:solidFill>
                  <a:srgbClr val="4F4F4F"/>
                </a:solidFill>
                <a:latin typeface="Century Gothic"/>
                <a:ea typeface="Century Gothic"/>
                <a:cs typeface="Century Gothic"/>
                <a:sym typeface="Century Gothic"/>
              </a:rPr>
            </a:br>
            <a:r>
              <a:rPr lang="en-US" sz="2800" b="0" i="0" u="none" strike="noStrike" cap="none">
                <a:solidFill>
                  <a:srgbClr val="4F4F4F"/>
                </a:solidFill>
                <a:latin typeface="Century Gothic"/>
                <a:ea typeface="Century Gothic"/>
                <a:cs typeface="Century Gothic"/>
                <a:sym typeface="Century Gothic"/>
              </a:rPr>
              <a:t>Optionally, you could configure the approval process for discrete purchase orders if extra control is needed for particular purchases.</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738"/>
        <p:cNvGrpSpPr/>
        <p:nvPr/>
      </p:nvGrpSpPr>
      <p:grpSpPr>
        <a:xfrm>
          <a:off x="0" y="0"/>
          <a:ext cx="0" cy="0"/>
          <a:chOff x="0" y="0"/>
          <a:chExt cx="0" cy="0"/>
        </a:xfrm>
      </p:grpSpPr>
      <p:sp>
        <p:nvSpPr>
          <p:cNvPr id="739" name="Google Shape;739;p62"/>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Discrete Purchase Order </a:t>
            </a:r>
            <a:endParaRPr/>
          </a:p>
        </p:txBody>
      </p:sp>
      <p:sp>
        <p:nvSpPr>
          <p:cNvPr id="740" name="Google Shape;740;p62"/>
          <p:cNvSpPr txBox="1">
            <a:spLocks noGrp="1"/>
          </p:cNvSpPr>
          <p:nvPr>
            <p:ph type="body" idx="1"/>
          </p:nvPr>
        </p:nvSpPr>
        <p:spPr>
          <a:xfrm>
            <a:off x="533400" y="838200"/>
            <a:ext cx="8153400" cy="5429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1800"/>
              <a:buFont typeface="Arial"/>
              <a:buNone/>
            </a:pPr>
            <a:r>
              <a:rPr lang="en-US" sz="1800" b="0" i="0" u="none">
                <a:solidFill>
                  <a:srgbClr val="4F4F4F"/>
                </a:solidFill>
                <a:latin typeface="Century Gothic"/>
                <a:ea typeface="Century Gothic"/>
                <a:cs typeface="Century Gothic"/>
                <a:sym typeface="Century Gothic"/>
              </a:rPr>
              <a:t>Many business use discrete purchase orders only or in combination with other purchasing documents/methods to order materials. The benefits of having a discrete PO approval process are similar to those for requisitions, but the PO approval process should not be used in substitution of the requisition approval process; these are complementary processes.</a:t>
            </a:r>
            <a:endParaRPr/>
          </a:p>
          <a:p>
            <a:pPr marL="0" marR="0" lvl="0" indent="0" algn="l" rtl="0">
              <a:lnSpc>
                <a:spcPct val="100000"/>
              </a:lnSpc>
              <a:spcBef>
                <a:spcPts val="360"/>
              </a:spcBef>
              <a:spcAft>
                <a:spcPts val="0"/>
              </a:spcAft>
              <a:buClr>
                <a:srgbClr val="F79646"/>
              </a:buClr>
              <a:buSzPts val="1800"/>
              <a:buFont typeface="Arial"/>
              <a:buNone/>
            </a:pPr>
            <a:endParaRPr sz="1800" b="0" i="0" u="none">
              <a:solidFill>
                <a:srgbClr val="4F4F4F"/>
              </a:solidFill>
              <a:latin typeface="Century Gothic"/>
              <a:ea typeface="Century Gothic"/>
              <a:cs typeface="Century Gothic"/>
              <a:sym typeface="Century Gothic"/>
            </a:endParaRPr>
          </a:p>
          <a:p>
            <a:pPr marL="0" marR="0" lvl="0" indent="0" algn="l" rtl="0">
              <a:lnSpc>
                <a:spcPct val="100000"/>
              </a:lnSpc>
              <a:spcBef>
                <a:spcPts val="360"/>
              </a:spcBef>
              <a:spcAft>
                <a:spcPts val="0"/>
              </a:spcAft>
              <a:buClr>
                <a:srgbClr val="F79646"/>
              </a:buClr>
              <a:buSzPts val="1800"/>
              <a:buFont typeface="Arial"/>
              <a:buNone/>
            </a:pPr>
            <a:r>
              <a:rPr lang="en-US" sz="1800" b="0" i="0" u="none">
                <a:solidFill>
                  <a:srgbClr val="4F4F4F"/>
                </a:solidFill>
                <a:latin typeface="Century Gothic"/>
                <a:ea typeface="Century Gothic"/>
                <a:cs typeface="Century Gothic"/>
                <a:sym typeface="Century Gothic"/>
              </a:rPr>
              <a:t>You use the Web UI </a:t>
            </a:r>
            <a:r>
              <a:rPr lang="en-US" sz="1800" b="1" i="0" u="none">
                <a:solidFill>
                  <a:srgbClr val="4F4F4F"/>
                </a:solidFill>
              </a:rPr>
              <a:t>Purchase Orders</a:t>
            </a:r>
            <a:r>
              <a:rPr lang="en-US" sz="1800" b="0" i="0" u="none">
                <a:solidFill>
                  <a:srgbClr val="4F4F4F"/>
                </a:solidFill>
                <a:latin typeface="Century Gothic"/>
                <a:ea typeface="Century Gothic"/>
                <a:cs typeface="Century Gothic"/>
                <a:sym typeface="Century Gothic"/>
              </a:rPr>
              <a:t> to communicate demand for items and materials to your company’s suppliers.</a:t>
            </a:r>
            <a:endParaRPr sz="1800" b="0" i="0" u="none">
              <a:solidFill>
                <a:srgbClr val="4F4F4F"/>
              </a:solidFill>
              <a:latin typeface="Century Gothic"/>
              <a:ea typeface="Century Gothic"/>
              <a:cs typeface="Century Gothic"/>
              <a:sym typeface="Century Gothic"/>
            </a:endParaRPr>
          </a:p>
          <a:p>
            <a:pPr marL="0" marR="0" lvl="0" indent="0" algn="l" rtl="0">
              <a:lnSpc>
                <a:spcPct val="100000"/>
              </a:lnSpc>
              <a:spcBef>
                <a:spcPts val="360"/>
              </a:spcBef>
              <a:spcAft>
                <a:spcPts val="0"/>
              </a:spcAft>
              <a:buClr>
                <a:srgbClr val="F79646"/>
              </a:buClr>
              <a:buSzPts val="1800"/>
              <a:buFont typeface="Arial"/>
              <a:buNone/>
            </a:pPr>
            <a:endParaRPr sz="1800" b="0" i="0" u="none">
              <a:solidFill>
                <a:srgbClr val="4F4F4F"/>
              </a:solidFill>
              <a:latin typeface="Century Gothic"/>
              <a:ea typeface="Century Gothic"/>
              <a:cs typeface="Century Gothic"/>
              <a:sym typeface="Century Gothic"/>
            </a:endParaRPr>
          </a:p>
          <a:p>
            <a:pPr marL="0" marR="0" lvl="0" indent="0" algn="l" rtl="0">
              <a:lnSpc>
                <a:spcPct val="100000"/>
              </a:lnSpc>
              <a:spcBef>
                <a:spcPts val="360"/>
              </a:spcBef>
              <a:spcAft>
                <a:spcPts val="0"/>
              </a:spcAft>
              <a:buClr>
                <a:srgbClr val="F79646"/>
              </a:buClr>
              <a:buSzPts val="1800"/>
              <a:buFont typeface="Arial"/>
              <a:buNone/>
            </a:pPr>
            <a:r>
              <a:rPr lang="en-US" sz="1800" b="0" i="0" u="none">
                <a:solidFill>
                  <a:srgbClr val="4F4F4F"/>
                </a:solidFill>
                <a:latin typeface="Century Gothic"/>
                <a:ea typeface="Century Gothic"/>
                <a:cs typeface="Century Gothic"/>
                <a:sym typeface="Century Gothic"/>
              </a:rPr>
              <a:t>The PO approval process can be beneficial to:</a:t>
            </a:r>
            <a:endParaRPr/>
          </a:p>
          <a:p>
            <a:pPr marL="168275" marR="0" lvl="0" indent="-168275" algn="l" rtl="0">
              <a:lnSpc>
                <a:spcPct val="100000"/>
              </a:lnSpc>
              <a:spcBef>
                <a:spcPts val="360"/>
              </a:spcBef>
              <a:spcAft>
                <a:spcPts val="0"/>
              </a:spcAft>
              <a:buClr>
                <a:srgbClr val="F79646"/>
              </a:buClr>
              <a:buSzPts val="1800"/>
              <a:buFont typeface="Arial"/>
              <a:buChar char="•"/>
            </a:pPr>
            <a:r>
              <a:rPr lang="en-US" sz="1800" b="0" i="0" u="none">
                <a:solidFill>
                  <a:srgbClr val="4F4F4F"/>
                </a:solidFill>
                <a:latin typeface="Century Gothic"/>
                <a:ea typeface="Century Gothic"/>
                <a:cs typeface="Century Gothic"/>
                <a:sym typeface="Century Gothic"/>
              </a:rPr>
              <a:t>Track and control spending for high-spend purchases</a:t>
            </a:r>
            <a:endParaRPr/>
          </a:p>
          <a:p>
            <a:pPr marL="168275" marR="0" lvl="0" indent="-168275" algn="l" rtl="0">
              <a:lnSpc>
                <a:spcPct val="100000"/>
              </a:lnSpc>
              <a:spcBef>
                <a:spcPts val="360"/>
              </a:spcBef>
              <a:spcAft>
                <a:spcPts val="0"/>
              </a:spcAft>
              <a:buClr>
                <a:srgbClr val="F79646"/>
              </a:buClr>
              <a:buSzPts val="1800"/>
              <a:buFont typeface="Arial"/>
              <a:buChar char="•"/>
            </a:pPr>
            <a:r>
              <a:rPr lang="en-US" sz="1800" b="0" i="0" u="none">
                <a:solidFill>
                  <a:srgbClr val="4F4F4F"/>
                </a:solidFill>
                <a:latin typeface="Century Gothic"/>
                <a:ea typeface="Century Gothic"/>
                <a:cs typeface="Century Gothic"/>
                <a:sym typeface="Century Gothic"/>
              </a:rPr>
              <a:t>Control spending by ANY information included in the purchase order that can be meaningful from a business perspective</a:t>
            </a:r>
            <a:endParaRPr/>
          </a:p>
          <a:p>
            <a:pPr marL="168275" marR="0" lvl="0" indent="-168275" algn="l" rtl="0">
              <a:lnSpc>
                <a:spcPct val="100000"/>
              </a:lnSpc>
              <a:spcBef>
                <a:spcPts val="360"/>
              </a:spcBef>
              <a:spcAft>
                <a:spcPts val="0"/>
              </a:spcAft>
              <a:buClr>
                <a:srgbClr val="F79646"/>
              </a:buClr>
              <a:buSzPts val="1800"/>
              <a:buFont typeface="Arial"/>
              <a:buChar char="•"/>
            </a:pPr>
            <a:r>
              <a:rPr lang="en-US" sz="1800" b="0" i="0" u="none">
                <a:solidFill>
                  <a:srgbClr val="4F4F4F"/>
                </a:solidFill>
                <a:latin typeface="Century Gothic"/>
                <a:ea typeface="Century Gothic"/>
                <a:cs typeface="Century Gothic"/>
                <a:sym typeface="Century Gothic"/>
              </a:rPr>
              <a:t>Provide visibility to outstanding orders for purchase activity</a:t>
            </a:r>
            <a:endParaRPr/>
          </a:p>
          <a:p>
            <a:pPr marL="0" marR="0" lvl="0" indent="0" algn="l" rtl="0">
              <a:lnSpc>
                <a:spcPct val="100000"/>
              </a:lnSpc>
              <a:spcBef>
                <a:spcPts val="360"/>
              </a:spcBef>
              <a:spcAft>
                <a:spcPts val="0"/>
              </a:spcAft>
              <a:buClr>
                <a:srgbClr val="F79646"/>
              </a:buClr>
              <a:buSzPts val="1800"/>
              <a:buFont typeface="Arial"/>
              <a:buNone/>
            </a:pPr>
            <a:endParaRPr sz="1800">
              <a:solidFill>
                <a:srgbClr val="4F4F4F"/>
              </a:solidFill>
            </a:endParaRPr>
          </a:p>
          <a:p>
            <a:pPr marL="0" marR="0" lvl="0" indent="0" algn="l" rtl="0">
              <a:lnSpc>
                <a:spcPct val="100000"/>
              </a:lnSpc>
              <a:spcBef>
                <a:spcPts val="360"/>
              </a:spcBef>
              <a:spcAft>
                <a:spcPts val="0"/>
              </a:spcAft>
              <a:buClr>
                <a:srgbClr val="F79646"/>
              </a:buClr>
              <a:buSzPts val="1800"/>
              <a:buFont typeface="Arial"/>
              <a:buNone/>
            </a:pPr>
            <a:r>
              <a:rPr lang="en-US" sz="1800" b="0" i="0" u="none">
                <a:solidFill>
                  <a:srgbClr val="4F4F4F"/>
                </a:solidFill>
                <a:latin typeface="Century Gothic"/>
                <a:ea typeface="Century Gothic"/>
                <a:cs typeface="Century Gothic"/>
                <a:sym typeface="Century Gothic"/>
              </a:rPr>
              <a:t>Finally, you can use the Web UI </a:t>
            </a:r>
            <a:r>
              <a:rPr lang="en-US" sz="1800" b="1" i="0" u="none">
                <a:solidFill>
                  <a:srgbClr val="4F4F4F"/>
                </a:solidFill>
                <a:latin typeface="Century Gothic"/>
                <a:ea typeface="Century Gothic"/>
                <a:cs typeface="Century Gothic"/>
                <a:sym typeface="Century Gothic"/>
              </a:rPr>
              <a:t>Purchase Order Price Update</a:t>
            </a:r>
            <a:r>
              <a:rPr lang="en-US" sz="1800" b="0" i="0" u="none">
                <a:solidFill>
                  <a:srgbClr val="4F4F4F"/>
                </a:solidFill>
                <a:latin typeface="Century Gothic"/>
                <a:ea typeface="Century Gothic"/>
                <a:cs typeface="Century Gothic"/>
                <a:sym typeface="Century Gothic"/>
              </a:rPr>
              <a:t> to change the price on line items on orders.</a:t>
            </a:r>
            <a:endParaRPr/>
          </a:p>
          <a:p>
            <a:pPr marL="342900" marR="0" lvl="0" indent="-228600" algn="l" rtl="0">
              <a:lnSpc>
                <a:spcPct val="100000"/>
              </a:lnSpc>
              <a:spcBef>
                <a:spcPts val="360"/>
              </a:spcBef>
              <a:spcAft>
                <a:spcPts val="0"/>
              </a:spcAft>
              <a:buClr>
                <a:srgbClr val="F79646"/>
              </a:buClr>
              <a:buSzPts val="1800"/>
              <a:buFont typeface="Arial"/>
              <a:buNone/>
            </a:pPr>
            <a:endParaRPr sz="1800" b="0" i="0" u="none">
              <a:solidFill>
                <a:srgbClr val="4F4F4F"/>
              </a:solidFill>
              <a:latin typeface="Century Gothic"/>
              <a:ea typeface="Century Gothic"/>
              <a:cs typeface="Century Gothic"/>
              <a:sym typeface="Century Gothic"/>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745"/>
        <p:cNvGrpSpPr/>
        <p:nvPr/>
      </p:nvGrpSpPr>
      <p:grpSpPr>
        <a:xfrm>
          <a:off x="0" y="0"/>
          <a:ext cx="0" cy="0"/>
          <a:chOff x="0" y="0"/>
          <a:chExt cx="0" cy="0"/>
        </a:xfrm>
      </p:grpSpPr>
      <p:sp>
        <p:nvSpPr>
          <p:cNvPr id="746" name="Google Shape;746;p63"/>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Scenario</a:t>
            </a:r>
            <a:endParaRPr/>
          </a:p>
          <a:p>
            <a:pPr marL="0" marR="0" lvl="0" indent="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Your company uses discrete purchase orders to order certain materials from suppliers. The company wants an approval process in place for the discrete purchase orders. </a:t>
            </a:r>
            <a:endParaRPr/>
          </a:p>
          <a:p>
            <a:pPr marL="0" marR="0" lvl="0" indent="0" algn="l" rtl="0">
              <a:lnSpc>
                <a:spcPct val="100000"/>
              </a:lnSpc>
              <a:spcBef>
                <a:spcPts val="480"/>
              </a:spcBef>
              <a:spcAft>
                <a:spcPts val="0"/>
              </a:spcAft>
              <a:buClr>
                <a:srgbClr val="F79646"/>
              </a:buClr>
              <a:buSzPts val="2400"/>
              <a:buFont typeface="Arial"/>
              <a:buNone/>
            </a:pPr>
            <a:endParaRPr sz="2400" b="0" i="0" u="none">
              <a:solidFill>
                <a:srgbClr val="4F4F4F"/>
              </a:solidFill>
              <a:latin typeface="Century Gothic"/>
              <a:ea typeface="Century Gothic"/>
              <a:cs typeface="Century Gothic"/>
              <a:sym typeface="Century Gothic"/>
            </a:endParaRPr>
          </a:p>
          <a:p>
            <a:pPr marL="0" marR="0" lvl="0" indent="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a:p>
            <a:pPr marL="0" marR="0" lvl="0" indent="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747" name="Google Shape;747;p63"/>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Discrete Purchase Orders</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752"/>
        <p:cNvGrpSpPr/>
        <p:nvPr/>
      </p:nvGrpSpPr>
      <p:grpSpPr>
        <a:xfrm>
          <a:off x="0" y="0"/>
          <a:ext cx="0" cy="0"/>
          <a:chOff x="0" y="0"/>
          <a:chExt cx="0" cy="0"/>
        </a:xfrm>
      </p:grpSpPr>
      <p:sp>
        <p:nvSpPr>
          <p:cNvPr id="753" name="Google Shape;753;p64"/>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57150" marR="0" lvl="0" indent="-5715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Overview</a:t>
            </a:r>
            <a:endParaRPr/>
          </a:p>
          <a:p>
            <a:pPr marL="57150" marR="0" lvl="0" indent="-5715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For discrete purchase order approvals, ensure the following are in place:</a:t>
            </a:r>
            <a:endParaRPr/>
          </a:p>
          <a:p>
            <a:pPr marL="57150" marR="0" lvl="0" indent="-57150" algn="l" rtl="0">
              <a:lnSpc>
                <a:spcPct val="100000"/>
              </a:lnSpc>
              <a:spcBef>
                <a:spcPts val="40"/>
              </a:spcBef>
              <a:spcAft>
                <a:spcPts val="0"/>
              </a:spcAft>
              <a:buClr>
                <a:srgbClr val="F79646"/>
              </a:buClr>
              <a:buSzPts val="200"/>
              <a:buFont typeface="Arial"/>
              <a:buChar char="•"/>
            </a:pPr>
            <a:r>
              <a:rPr lang="en-US" sz="200" b="0" i="0" u="none">
                <a:solidFill>
                  <a:srgbClr val="4F4F4F"/>
                </a:solidFill>
                <a:latin typeface="Century Gothic"/>
                <a:ea typeface="Century Gothic"/>
                <a:cs typeface="Century Gothic"/>
                <a:sym typeface="Century Gothic"/>
              </a:rPr>
              <a:t>Purchasing Control</a:t>
            </a:r>
            <a:endParaRPr/>
          </a:p>
          <a:p>
            <a:pPr marL="57150" marR="0" lvl="0" indent="-57150" algn="l" rtl="0">
              <a:lnSpc>
                <a:spcPct val="100000"/>
              </a:lnSpc>
              <a:spcBef>
                <a:spcPts val="480"/>
              </a:spcBef>
              <a:spcAft>
                <a:spcPts val="0"/>
              </a:spcAft>
              <a:buClr>
                <a:srgbClr val="F79646"/>
              </a:buClr>
              <a:buSzPts val="2400"/>
              <a:buFont typeface="Arial"/>
              <a:buChar char="•"/>
            </a:pPr>
            <a:r>
              <a:rPr lang="en-US" sz="2400" b="1" i="0" u="none">
                <a:solidFill>
                  <a:srgbClr val="4F4F4F"/>
                </a:solidFill>
                <a:latin typeface="Century Gothic"/>
                <a:ea typeface="Century Gothic"/>
                <a:cs typeface="Century Gothic"/>
                <a:sym typeface="Century Gothic"/>
              </a:rPr>
              <a:t> </a:t>
            </a:r>
            <a:r>
              <a:rPr lang="en-US" sz="2200" b="1" i="0" u="none">
                <a:solidFill>
                  <a:srgbClr val="4F4F4F"/>
                </a:solidFill>
                <a:latin typeface="Century Gothic"/>
                <a:ea typeface="Century Gothic"/>
                <a:cs typeface="Century Gothic"/>
                <a:sym typeface="Century Gothic"/>
              </a:rPr>
              <a:t>Purchasing Control </a:t>
            </a:r>
            <a:endParaRPr/>
          </a:p>
          <a:p>
            <a:pPr marL="57150" marR="0" lvl="0" indent="-57150" algn="l" rtl="0">
              <a:lnSpc>
                <a:spcPct val="100000"/>
              </a:lnSpc>
              <a:spcBef>
                <a:spcPts val="440"/>
              </a:spcBef>
              <a:spcAft>
                <a:spcPts val="0"/>
              </a:spcAft>
              <a:buClr>
                <a:srgbClr val="F79646"/>
              </a:buClr>
              <a:buSzPts val="2200"/>
              <a:buFont typeface="Arial"/>
              <a:buChar char="•"/>
            </a:pPr>
            <a:r>
              <a:rPr lang="en-US" sz="2200" b="1" i="0" u="none">
                <a:solidFill>
                  <a:srgbClr val="4F4F4F"/>
                </a:solidFill>
                <a:latin typeface="Century Gothic"/>
                <a:ea typeface="Century Gothic"/>
                <a:cs typeface="Century Gothic"/>
                <a:sym typeface="Century Gothic"/>
              </a:rPr>
              <a:t> Approval configuration</a:t>
            </a:r>
            <a:endParaRPr/>
          </a:p>
          <a:p>
            <a:pPr marL="57150" marR="0" lvl="0" indent="-57150" algn="l" rtl="0">
              <a:lnSpc>
                <a:spcPct val="100000"/>
              </a:lnSpc>
              <a:spcBef>
                <a:spcPts val="440"/>
              </a:spcBef>
              <a:spcAft>
                <a:spcPts val="0"/>
              </a:spcAft>
              <a:buClr>
                <a:srgbClr val="F79646"/>
              </a:buClr>
              <a:buSzPts val="2200"/>
              <a:buFont typeface="Arial"/>
              <a:buChar char="•"/>
            </a:pPr>
            <a:r>
              <a:rPr lang="en-US" sz="2200" b="1" i="0" u="none">
                <a:solidFill>
                  <a:srgbClr val="4F4F4F"/>
                </a:solidFill>
                <a:latin typeface="Century Gothic"/>
                <a:ea typeface="Century Gothic"/>
                <a:cs typeface="Century Gothic"/>
                <a:sym typeface="Century Gothic"/>
              </a:rPr>
              <a:t> Approval routes</a:t>
            </a:r>
            <a:endParaRPr/>
          </a:p>
          <a:p>
            <a:pPr marL="57150" marR="0" lvl="0" indent="-57150" algn="l" rtl="0">
              <a:lnSpc>
                <a:spcPct val="100000"/>
              </a:lnSpc>
              <a:spcBef>
                <a:spcPts val="440"/>
              </a:spcBef>
              <a:spcAft>
                <a:spcPts val="0"/>
              </a:spcAft>
              <a:buClr>
                <a:srgbClr val="F79646"/>
              </a:buClr>
              <a:buSzPts val="2200"/>
              <a:buFont typeface="Arial"/>
              <a:buChar char="•"/>
            </a:pPr>
            <a:r>
              <a:rPr lang="en-US" sz="2200" b="1" i="0" u="none">
                <a:solidFill>
                  <a:srgbClr val="4F4F4F"/>
                </a:solidFill>
                <a:latin typeface="Century Gothic"/>
                <a:ea typeface="Century Gothic"/>
                <a:cs typeface="Century Gothic"/>
                <a:sym typeface="Century Gothic"/>
              </a:rPr>
              <a:t> Approvers</a:t>
            </a:r>
            <a:endParaRPr/>
          </a:p>
          <a:p>
            <a:pPr marL="57150" marR="0" lvl="0" indent="-57150" algn="l" rtl="0">
              <a:lnSpc>
                <a:spcPct val="100000"/>
              </a:lnSpc>
              <a:spcBef>
                <a:spcPts val="440"/>
              </a:spcBef>
              <a:spcAft>
                <a:spcPts val="0"/>
              </a:spcAft>
              <a:buClr>
                <a:srgbClr val="F79646"/>
              </a:buClr>
              <a:buSzPts val="2200"/>
              <a:buFont typeface="Arial"/>
              <a:buChar char="•"/>
            </a:pPr>
            <a:r>
              <a:rPr lang="en-US" sz="2200" b="1" i="0" u="none">
                <a:solidFill>
                  <a:srgbClr val="4F4F4F"/>
                </a:solidFill>
                <a:latin typeface="Century Gothic"/>
                <a:ea typeface="Century Gothic"/>
                <a:cs typeface="Century Gothic"/>
                <a:sym typeface="Century Gothic"/>
              </a:rPr>
              <a:t> Re-approval control</a:t>
            </a:r>
            <a:endParaRPr/>
          </a:p>
          <a:p>
            <a:pPr marL="57150" marR="0" lvl="0" indent="-5715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754" name="Google Shape;754;p64"/>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Discrete Purchase Orders</a:t>
            </a:r>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759"/>
        <p:cNvGrpSpPr/>
        <p:nvPr/>
      </p:nvGrpSpPr>
      <p:grpSpPr>
        <a:xfrm>
          <a:off x="0" y="0"/>
          <a:ext cx="0" cy="0"/>
          <a:chOff x="0" y="0"/>
          <a:chExt cx="0" cy="0"/>
        </a:xfrm>
      </p:grpSpPr>
      <p:sp>
        <p:nvSpPr>
          <p:cNvPr id="760" name="Google Shape;760;p69"/>
          <p:cNvSpPr txBox="1"/>
          <p:nvPr/>
        </p:nvSpPr>
        <p:spPr>
          <a:xfrm>
            <a:off x="533400" y="762000"/>
            <a:ext cx="8229600" cy="4495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F4F4F"/>
              </a:buClr>
              <a:buSzPts val="2800"/>
              <a:buFont typeface="Century Gothic"/>
              <a:buNone/>
            </a:pPr>
            <a:r>
              <a:rPr lang="en-US" sz="2800" b="1" i="0" u="none" strike="noStrike" cap="none">
                <a:solidFill>
                  <a:srgbClr val="4F4F4F"/>
                </a:solidFill>
                <a:latin typeface="Century Gothic"/>
                <a:ea typeface="Century Gothic"/>
                <a:cs typeface="Century Gothic"/>
                <a:sym typeface="Century Gothic"/>
              </a:rPr>
              <a:t>Configuration: Re-approval Control</a:t>
            </a:r>
            <a:br>
              <a:rPr lang="en-US" sz="2800" b="1" i="0" u="none" strike="noStrike" cap="none">
                <a:solidFill>
                  <a:srgbClr val="4F4F4F"/>
                </a:solidFill>
                <a:latin typeface="Century Gothic"/>
                <a:ea typeface="Century Gothic"/>
                <a:cs typeface="Century Gothic"/>
                <a:sym typeface="Century Gothic"/>
              </a:rPr>
            </a:br>
            <a:r>
              <a:rPr lang="en-US" sz="2400" b="1" i="0" u="none" strike="noStrike" cap="none">
                <a:solidFill>
                  <a:srgbClr val="4F4F4F"/>
                </a:solidFill>
                <a:latin typeface="Century Gothic"/>
                <a:ea typeface="Century Gothic"/>
                <a:cs typeface="Century Gothic"/>
                <a:sym typeface="Century Gothic"/>
              </a:rPr>
              <a:t/>
            </a:r>
            <a:br>
              <a:rPr lang="en-US" sz="2400" b="1" i="0" u="none" strike="noStrike" cap="none">
                <a:solidFill>
                  <a:srgbClr val="4F4F4F"/>
                </a:solidFill>
                <a:latin typeface="Century Gothic"/>
                <a:ea typeface="Century Gothic"/>
                <a:cs typeface="Century Gothic"/>
                <a:sym typeface="Century Gothic"/>
              </a:rPr>
            </a:br>
            <a:endParaRPr sz="1400" b="0" i="0" u="none" strike="noStrike" cap="none">
              <a:solidFill>
                <a:srgbClr val="000000"/>
              </a:solidFill>
              <a:latin typeface="Arial"/>
              <a:ea typeface="Arial"/>
              <a:cs typeface="Arial"/>
              <a:sym typeface="Arial"/>
            </a:endParaRPr>
          </a:p>
        </p:txBody>
      </p:sp>
      <p:sp>
        <p:nvSpPr>
          <p:cNvPr id="761" name="Google Shape;761;p69"/>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Discrete Purchase Orders</a:t>
            </a:r>
            <a:endParaRPr/>
          </a:p>
        </p:txBody>
      </p:sp>
      <p:pic>
        <p:nvPicPr>
          <p:cNvPr id="762" name="Google Shape;762;p69"/>
          <p:cNvPicPr preferRelativeResize="0"/>
          <p:nvPr/>
        </p:nvPicPr>
        <p:blipFill rotWithShape="1">
          <a:blip r:embed="rId3">
            <a:alphaModFix/>
          </a:blip>
          <a:srcRect/>
          <a:stretch/>
        </p:blipFill>
        <p:spPr>
          <a:xfrm>
            <a:off x="533400" y="1447800"/>
            <a:ext cx="8355012" cy="3001962"/>
          </a:xfrm>
          <a:prstGeom prst="rect">
            <a:avLst/>
          </a:prstGeom>
          <a:noFill/>
          <a:ln w="9525" cap="flat" cmpd="sng">
            <a:solidFill>
              <a:srgbClr val="0070C0"/>
            </a:solidFill>
            <a:prstDash val="solid"/>
            <a:miter lim="800000"/>
            <a:headEnd type="none" w="sm" len="sm"/>
            <a:tailEnd type="none" w="sm" len="sm"/>
          </a:ln>
        </p:spPr>
      </p:pic>
      <p:sp>
        <p:nvSpPr>
          <p:cNvPr id="763" name="Google Shape;763;p69"/>
          <p:cNvSpPr txBox="1"/>
          <p:nvPr/>
        </p:nvSpPr>
        <p:spPr>
          <a:xfrm>
            <a:off x="685800" y="3429000"/>
            <a:ext cx="8001000" cy="1066800"/>
          </a:xfrm>
          <a:prstGeom prst="rect">
            <a:avLst/>
          </a:prstGeom>
          <a:noFill/>
          <a:ln w="19050"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768"/>
        <p:cNvGrpSpPr/>
        <p:nvPr/>
      </p:nvGrpSpPr>
      <p:grpSpPr>
        <a:xfrm>
          <a:off x="0" y="0"/>
          <a:ext cx="0" cy="0"/>
          <a:chOff x="0" y="0"/>
          <a:chExt cx="0" cy="0"/>
        </a:xfrm>
      </p:grpSpPr>
      <p:pic>
        <p:nvPicPr>
          <p:cNvPr id="769" name="Google Shape;769;p66"/>
          <p:cNvPicPr preferRelativeResize="0"/>
          <p:nvPr/>
        </p:nvPicPr>
        <p:blipFill rotWithShape="1">
          <a:blip r:embed="rId3">
            <a:alphaModFix/>
          </a:blip>
          <a:srcRect/>
          <a:stretch/>
        </p:blipFill>
        <p:spPr>
          <a:xfrm>
            <a:off x="4114800" y="3886200"/>
            <a:ext cx="3076575" cy="2400300"/>
          </a:xfrm>
          <a:prstGeom prst="rect">
            <a:avLst/>
          </a:prstGeom>
          <a:noFill/>
          <a:ln w="9525" cap="flat" cmpd="sng">
            <a:solidFill>
              <a:srgbClr val="0070C0"/>
            </a:solidFill>
            <a:prstDash val="solid"/>
            <a:miter lim="800000"/>
            <a:headEnd type="none" w="sm" len="sm"/>
            <a:tailEnd type="none" w="sm" len="sm"/>
          </a:ln>
        </p:spPr>
      </p:pic>
      <p:pic>
        <p:nvPicPr>
          <p:cNvPr id="770" name="Google Shape;770;p66"/>
          <p:cNvPicPr preferRelativeResize="0"/>
          <p:nvPr/>
        </p:nvPicPr>
        <p:blipFill rotWithShape="1">
          <a:blip r:embed="rId4">
            <a:alphaModFix/>
          </a:blip>
          <a:srcRect/>
          <a:stretch/>
        </p:blipFill>
        <p:spPr>
          <a:xfrm>
            <a:off x="457200" y="1371600"/>
            <a:ext cx="6629400" cy="2463800"/>
          </a:xfrm>
          <a:prstGeom prst="rect">
            <a:avLst/>
          </a:prstGeom>
          <a:noFill/>
          <a:ln w="9525" cap="flat" cmpd="sng">
            <a:solidFill>
              <a:srgbClr val="0070C0"/>
            </a:solidFill>
            <a:prstDash val="solid"/>
            <a:miter lim="800000"/>
            <a:headEnd type="none" w="sm" len="sm"/>
            <a:tailEnd type="none" w="sm" len="sm"/>
          </a:ln>
        </p:spPr>
      </p:pic>
      <p:sp>
        <p:nvSpPr>
          <p:cNvPr id="771" name="Google Shape;771;p66"/>
          <p:cNvSpPr txBox="1">
            <a:spLocks noGrp="1"/>
          </p:cNvSpPr>
          <p:nvPr>
            <p:ph type="body" idx="1"/>
          </p:nvPr>
        </p:nvSpPr>
        <p:spPr>
          <a:xfrm>
            <a:off x="533400" y="838200"/>
            <a:ext cx="8229600" cy="609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Approval Configuration</a:t>
            </a:r>
            <a:endParaRPr/>
          </a:p>
        </p:txBody>
      </p:sp>
      <p:sp>
        <p:nvSpPr>
          <p:cNvPr id="772" name="Google Shape;772;p66"/>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Discrete Purchase Orders</a:t>
            </a:r>
            <a:endParaRPr/>
          </a:p>
        </p:txBody>
      </p:sp>
      <p:cxnSp>
        <p:nvCxnSpPr>
          <p:cNvPr id="773" name="Google Shape;773;p66"/>
          <p:cNvCxnSpPr/>
          <p:nvPr/>
        </p:nvCxnSpPr>
        <p:spPr>
          <a:xfrm rot="-5400000" flipH="1">
            <a:off x="2857500" y="2781300"/>
            <a:ext cx="3352800" cy="1143000"/>
          </a:xfrm>
          <a:prstGeom prst="bentConnector3">
            <a:avLst>
              <a:gd name="adj1" fmla="val 12927"/>
            </a:avLst>
          </a:prstGeom>
          <a:noFill/>
          <a:ln w="28575" cap="flat" cmpd="sng">
            <a:solidFill>
              <a:srgbClr val="0070C0"/>
            </a:solidFill>
            <a:prstDash val="solid"/>
            <a:miter lim="800000"/>
            <a:headEnd type="none" w="sm" len="sm"/>
            <a:tailEnd type="stealth" w="med" len="med"/>
          </a:ln>
        </p:spPr>
      </p:cxn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778"/>
        <p:cNvGrpSpPr/>
        <p:nvPr/>
      </p:nvGrpSpPr>
      <p:grpSpPr>
        <a:xfrm>
          <a:off x="0" y="0"/>
          <a:ext cx="0" cy="0"/>
          <a:chOff x="0" y="0"/>
          <a:chExt cx="0" cy="0"/>
        </a:xfrm>
      </p:grpSpPr>
      <p:sp>
        <p:nvSpPr>
          <p:cNvPr id="779" name="Google Shape;779;p67"/>
          <p:cNvSpPr txBox="1">
            <a:spLocks noGrp="1"/>
          </p:cNvSpPr>
          <p:nvPr>
            <p:ph type="body" idx="1"/>
          </p:nvPr>
        </p:nvSpPr>
        <p:spPr>
          <a:xfrm>
            <a:off x="457200" y="838200"/>
            <a:ext cx="8229600" cy="54244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Approval Routes</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780" name="Google Shape;780;p67"/>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Discrete Purchase Orders</a:t>
            </a:r>
            <a:endParaRPr/>
          </a:p>
        </p:txBody>
      </p:sp>
      <p:pic>
        <p:nvPicPr>
          <p:cNvPr id="781" name="Google Shape;781;p67" descr="AppRoute1.png"/>
          <p:cNvPicPr preferRelativeResize="0"/>
          <p:nvPr/>
        </p:nvPicPr>
        <p:blipFill rotWithShape="1">
          <a:blip r:embed="rId3">
            <a:alphaModFix/>
          </a:blip>
          <a:srcRect/>
          <a:stretch/>
        </p:blipFill>
        <p:spPr>
          <a:xfrm>
            <a:off x="609600" y="1524000"/>
            <a:ext cx="5867400" cy="2130425"/>
          </a:xfrm>
          <a:prstGeom prst="rect">
            <a:avLst/>
          </a:prstGeom>
          <a:noFill/>
          <a:ln w="9525" cap="flat" cmpd="sng">
            <a:solidFill>
              <a:schemeClr val="dk1"/>
            </a:solidFill>
            <a:prstDash val="solid"/>
            <a:miter lim="800000"/>
            <a:headEnd type="none" w="sm" len="sm"/>
            <a:tailEnd type="none" w="sm" len="sm"/>
          </a:ln>
        </p:spPr>
      </p:pic>
      <p:sp>
        <p:nvSpPr>
          <p:cNvPr id="782" name="Google Shape;782;p67"/>
          <p:cNvSpPr/>
          <p:nvPr/>
        </p:nvSpPr>
        <p:spPr>
          <a:xfrm rot="-5400000">
            <a:off x="4991100" y="1790700"/>
            <a:ext cx="381000" cy="457200"/>
          </a:xfrm>
          <a:prstGeom prst="rightArrow">
            <a:avLst>
              <a:gd name="adj1" fmla="val 10800"/>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783" name="Google Shape;783;p67" descr="AppRoute2.png"/>
          <p:cNvPicPr preferRelativeResize="0"/>
          <p:nvPr/>
        </p:nvPicPr>
        <p:blipFill rotWithShape="1">
          <a:blip r:embed="rId4">
            <a:alphaModFix/>
          </a:blip>
          <a:srcRect/>
          <a:stretch/>
        </p:blipFill>
        <p:spPr>
          <a:xfrm>
            <a:off x="1752600" y="3962400"/>
            <a:ext cx="6705600" cy="1946275"/>
          </a:xfrm>
          <a:prstGeom prst="rect">
            <a:avLst/>
          </a:prstGeom>
          <a:noFill/>
          <a:ln w="9525" cap="flat" cmpd="sng">
            <a:solidFill>
              <a:srgbClr val="0070C0"/>
            </a:solidFill>
            <a:prstDash val="solid"/>
            <a:miter lim="800000"/>
            <a:headEnd type="none" w="sm" len="sm"/>
            <a:tailEnd type="none" w="sm" len="sm"/>
          </a:ln>
        </p:spPr>
      </p:pic>
      <p:cxnSp>
        <p:nvCxnSpPr>
          <p:cNvPr id="784" name="Google Shape;784;p67"/>
          <p:cNvCxnSpPr/>
          <p:nvPr/>
        </p:nvCxnSpPr>
        <p:spPr>
          <a:xfrm rot="-5400000" flipH="1">
            <a:off x="5067300" y="2324100"/>
            <a:ext cx="1752600" cy="1524000"/>
          </a:xfrm>
          <a:prstGeom prst="bentConnector3">
            <a:avLst>
              <a:gd name="adj1" fmla="val 3756"/>
            </a:avLst>
          </a:prstGeom>
          <a:noFill/>
          <a:ln w="28575" cap="flat" cmpd="sng">
            <a:solidFill>
              <a:srgbClr val="0070C0"/>
            </a:solidFill>
            <a:prstDash val="solid"/>
            <a:miter lim="800000"/>
            <a:headEnd type="none" w="sm" len="sm"/>
            <a:tailEnd type="stealth" w="med" len="med"/>
          </a:ln>
        </p:spPr>
      </p:cxn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789"/>
        <p:cNvGrpSpPr/>
        <p:nvPr/>
      </p:nvGrpSpPr>
      <p:grpSpPr>
        <a:xfrm>
          <a:off x="0" y="0"/>
          <a:ext cx="0" cy="0"/>
          <a:chOff x="0" y="0"/>
          <a:chExt cx="0" cy="0"/>
        </a:xfrm>
      </p:grpSpPr>
      <p:sp>
        <p:nvSpPr>
          <p:cNvPr id="790" name="Google Shape;790;p68"/>
          <p:cNvSpPr txBox="1"/>
          <p:nvPr/>
        </p:nvSpPr>
        <p:spPr>
          <a:xfrm>
            <a:off x="533400" y="762000"/>
            <a:ext cx="8229600" cy="4495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Century Gothic"/>
              <a:buNone/>
            </a:pPr>
            <a:r>
              <a:rPr lang="en-US" sz="2400" b="1" i="0" u="none" strike="noStrike" cap="none">
                <a:solidFill>
                  <a:schemeClr val="dk1"/>
                </a:solidFill>
                <a:latin typeface="Century Gothic"/>
                <a:ea typeface="Century Gothic"/>
                <a:cs typeface="Century Gothic"/>
                <a:sym typeface="Century Gothic"/>
              </a:rPr>
              <a:t>Configuration: Approvers</a:t>
            </a:r>
            <a:r>
              <a:rPr lang="en-US" sz="2800" b="1" i="0" u="none" strike="noStrike" cap="none">
                <a:solidFill>
                  <a:srgbClr val="4F4F4F"/>
                </a:solidFill>
                <a:latin typeface="Century Gothic"/>
                <a:ea typeface="Century Gothic"/>
                <a:cs typeface="Century Gothic"/>
                <a:sym typeface="Century Gothic"/>
              </a:rPr>
              <a:t/>
            </a:r>
            <a:br>
              <a:rPr lang="en-US" sz="2800" b="1" i="0" u="none" strike="noStrike" cap="none">
                <a:solidFill>
                  <a:srgbClr val="4F4F4F"/>
                </a:solidFill>
                <a:latin typeface="Century Gothic"/>
                <a:ea typeface="Century Gothic"/>
                <a:cs typeface="Century Gothic"/>
                <a:sym typeface="Century Gothic"/>
              </a:rPr>
            </a:br>
            <a:r>
              <a:rPr lang="en-US" sz="2400" b="1" i="0" u="none" strike="noStrike" cap="none">
                <a:solidFill>
                  <a:srgbClr val="4F4F4F"/>
                </a:solidFill>
                <a:latin typeface="Century Gothic"/>
                <a:ea typeface="Century Gothic"/>
                <a:cs typeface="Century Gothic"/>
                <a:sym typeface="Century Gothic"/>
              </a:rPr>
              <a:t/>
            </a:r>
            <a:br>
              <a:rPr lang="en-US" sz="2400" b="1" i="0" u="none" strike="noStrike" cap="none">
                <a:solidFill>
                  <a:srgbClr val="4F4F4F"/>
                </a:solidFill>
                <a:latin typeface="Century Gothic"/>
                <a:ea typeface="Century Gothic"/>
                <a:cs typeface="Century Gothic"/>
                <a:sym typeface="Century Gothic"/>
              </a:rPr>
            </a:br>
            <a:endParaRPr sz="1400" b="0" i="0" u="none" strike="noStrike" cap="none">
              <a:solidFill>
                <a:srgbClr val="000000"/>
              </a:solidFill>
              <a:latin typeface="Arial"/>
              <a:ea typeface="Arial"/>
              <a:cs typeface="Arial"/>
              <a:sym typeface="Arial"/>
            </a:endParaRPr>
          </a:p>
        </p:txBody>
      </p:sp>
      <p:pic>
        <p:nvPicPr>
          <p:cNvPr id="791" name="Google Shape;791;p68" descr="ApproversDays.png"/>
          <p:cNvPicPr preferRelativeResize="0">
            <a:picLocks noGrp="1"/>
          </p:cNvPicPr>
          <p:nvPr>
            <p:ph type="body" idx="1"/>
          </p:nvPr>
        </p:nvPicPr>
        <p:blipFill rotWithShape="1">
          <a:blip r:embed="rId3">
            <a:alphaModFix/>
          </a:blip>
          <a:srcRect/>
          <a:stretch/>
        </p:blipFill>
        <p:spPr>
          <a:xfrm>
            <a:off x="533400" y="1905000"/>
            <a:ext cx="8001000" cy="2149475"/>
          </a:xfrm>
          <a:prstGeom prst="rect">
            <a:avLst/>
          </a:prstGeom>
          <a:noFill/>
          <a:ln w="9525" cap="flat" cmpd="sng">
            <a:solidFill>
              <a:srgbClr val="0070C0"/>
            </a:solidFill>
            <a:prstDash val="solid"/>
            <a:miter lim="524288"/>
            <a:headEnd type="none" w="sm" len="sm"/>
            <a:tailEnd type="none" w="sm" len="sm"/>
          </a:ln>
        </p:spPr>
      </p:pic>
      <p:sp>
        <p:nvSpPr>
          <p:cNvPr id="792" name="Google Shape;792;p68"/>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Discrete Purchase Orders</a:t>
            </a:r>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797"/>
        <p:cNvGrpSpPr/>
        <p:nvPr/>
      </p:nvGrpSpPr>
      <p:grpSpPr>
        <a:xfrm>
          <a:off x="0" y="0"/>
          <a:ext cx="0" cy="0"/>
          <a:chOff x="0" y="0"/>
          <a:chExt cx="0" cy="0"/>
        </a:xfrm>
      </p:grpSpPr>
      <p:sp>
        <p:nvSpPr>
          <p:cNvPr id="798" name="Google Shape;798;p70"/>
          <p:cNvSpPr txBox="1">
            <a:spLocks noGrp="1"/>
          </p:cNvSpPr>
          <p:nvPr>
            <p:ph type="body" idx="1"/>
          </p:nvPr>
        </p:nvSpPr>
        <p:spPr>
          <a:xfrm flipH="1">
            <a:off x="609600" y="838200"/>
            <a:ext cx="8229600" cy="6096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Flow</a:t>
            </a:r>
            <a:endParaRPr/>
          </a:p>
        </p:txBody>
      </p:sp>
      <p:sp>
        <p:nvSpPr>
          <p:cNvPr id="799" name="Google Shape;799;p70"/>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Discrete Purchase Orders </a:t>
            </a:r>
            <a:endParaRPr/>
          </a:p>
        </p:txBody>
      </p:sp>
      <p:grpSp>
        <p:nvGrpSpPr>
          <p:cNvPr id="800" name="Google Shape;800;p70"/>
          <p:cNvGrpSpPr/>
          <p:nvPr/>
        </p:nvGrpSpPr>
        <p:grpSpPr>
          <a:xfrm>
            <a:off x="5419725" y="2036762"/>
            <a:ext cx="1752600" cy="977900"/>
            <a:chOff x="533400" y="1981200"/>
            <a:chExt cx="1752600" cy="977900"/>
          </a:xfrm>
        </p:grpSpPr>
        <p:sp>
          <p:nvSpPr>
            <p:cNvPr id="801" name="Google Shape;801;p70"/>
            <p:cNvSpPr/>
            <p:nvPr/>
          </p:nvSpPr>
          <p:spPr>
            <a:xfrm>
              <a:off x="533400" y="1981200"/>
              <a:ext cx="1676400" cy="9779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802" name="Google Shape;802;p70"/>
            <p:cNvSpPr txBox="1"/>
            <p:nvPr/>
          </p:nvSpPr>
          <p:spPr>
            <a:xfrm>
              <a:off x="609600" y="2133600"/>
              <a:ext cx="1676400"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41414"/>
                </a:buClr>
                <a:buSzPts val="1600"/>
                <a:buFont typeface="Tahoma"/>
                <a:buNone/>
              </a:pPr>
              <a:r>
                <a:rPr lang="en-US" sz="1600" b="0" i="0" u="none" strike="noStrike" cap="none">
                  <a:solidFill>
                    <a:srgbClr val="141414"/>
                  </a:solidFill>
                  <a:latin typeface="Tahoma"/>
                  <a:ea typeface="Tahoma"/>
                  <a:cs typeface="Tahoma"/>
                  <a:sym typeface="Tahoma"/>
                </a:rPr>
                <a:t>Start approval process</a:t>
              </a:r>
              <a:endParaRPr sz="1400" b="0" i="0" u="none" strike="noStrike" cap="none">
                <a:solidFill>
                  <a:srgbClr val="000000"/>
                </a:solidFill>
                <a:latin typeface="Arial"/>
                <a:ea typeface="Arial"/>
                <a:cs typeface="Arial"/>
                <a:sym typeface="Arial"/>
              </a:endParaRPr>
            </a:p>
          </p:txBody>
        </p:sp>
      </p:grpSp>
      <p:sp>
        <p:nvSpPr>
          <p:cNvPr id="803" name="Google Shape;803;p70"/>
          <p:cNvSpPr/>
          <p:nvPr/>
        </p:nvSpPr>
        <p:spPr>
          <a:xfrm>
            <a:off x="2411412" y="2373312"/>
            <a:ext cx="609600" cy="304800"/>
          </a:xfrm>
          <a:prstGeom prst="rightArrow">
            <a:avLst>
              <a:gd name="adj1" fmla="val 50000"/>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nvGrpSpPr>
          <p:cNvPr id="804" name="Google Shape;804;p70"/>
          <p:cNvGrpSpPr/>
          <p:nvPr/>
        </p:nvGrpSpPr>
        <p:grpSpPr>
          <a:xfrm>
            <a:off x="3041650" y="2019300"/>
            <a:ext cx="1676400" cy="977900"/>
            <a:chOff x="685800" y="1905000"/>
            <a:chExt cx="1676400" cy="977900"/>
          </a:xfrm>
        </p:grpSpPr>
        <p:sp>
          <p:nvSpPr>
            <p:cNvPr id="805" name="Google Shape;805;p70"/>
            <p:cNvSpPr/>
            <p:nvPr/>
          </p:nvSpPr>
          <p:spPr>
            <a:xfrm>
              <a:off x="685800" y="1905000"/>
              <a:ext cx="1676400" cy="9779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806" name="Google Shape;806;p70"/>
            <p:cNvSpPr txBox="1"/>
            <p:nvPr/>
          </p:nvSpPr>
          <p:spPr>
            <a:xfrm>
              <a:off x="685800" y="2057400"/>
              <a:ext cx="1676400"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41414"/>
                </a:buClr>
                <a:buSzPts val="1600"/>
                <a:buFont typeface="Tahoma"/>
                <a:buNone/>
              </a:pPr>
              <a:r>
                <a:rPr lang="en-US" sz="1600" b="0" i="0" u="none" strike="noStrike" cap="none">
                  <a:solidFill>
                    <a:srgbClr val="141414"/>
                  </a:solidFill>
                  <a:latin typeface="Tahoma"/>
                  <a:ea typeface="Tahoma"/>
                  <a:cs typeface="Tahoma"/>
                  <a:sym typeface="Tahoma"/>
                </a:rPr>
                <a:t>View PO pending status</a:t>
              </a:r>
              <a:endParaRPr sz="1400" b="0" i="0" u="none" strike="noStrike" cap="none">
                <a:solidFill>
                  <a:srgbClr val="000000"/>
                </a:solidFill>
                <a:latin typeface="Arial"/>
                <a:ea typeface="Arial"/>
                <a:cs typeface="Arial"/>
                <a:sym typeface="Arial"/>
              </a:endParaRPr>
            </a:p>
          </p:txBody>
        </p:sp>
      </p:grpSp>
      <p:grpSp>
        <p:nvGrpSpPr>
          <p:cNvPr id="807" name="Google Shape;807;p70"/>
          <p:cNvGrpSpPr/>
          <p:nvPr/>
        </p:nvGrpSpPr>
        <p:grpSpPr>
          <a:xfrm>
            <a:off x="747712" y="2036762"/>
            <a:ext cx="1676400" cy="977900"/>
            <a:chOff x="685800" y="1905000"/>
            <a:chExt cx="1676400" cy="977545"/>
          </a:xfrm>
        </p:grpSpPr>
        <p:sp>
          <p:nvSpPr>
            <p:cNvPr id="808" name="Google Shape;808;p70"/>
            <p:cNvSpPr/>
            <p:nvPr/>
          </p:nvSpPr>
          <p:spPr>
            <a:xfrm>
              <a:off x="685800" y="1905000"/>
              <a:ext cx="1676400" cy="977545"/>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809" name="Google Shape;809;p70"/>
            <p:cNvSpPr txBox="1"/>
            <p:nvPr/>
          </p:nvSpPr>
          <p:spPr>
            <a:xfrm>
              <a:off x="685800" y="2057400"/>
              <a:ext cx="1676400" cy="553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Create PO</a:t>
              </a:r>
              <a:br>
                <a:rPr lang="en-US" sz="1600" b="0" i="0" u="none" strike="noStrike" cap="none">
                  <a:solidFill>
                    <a:schemeClr val="dk1"/>
                  </a:solidFill>
                  <a:latin typeface="Tahoma"/>
                  <a:ea typeface="Tahoma"/>
                  <a:cs typeface="Tahoma"/>
                  <a:sym typeface="Tahoma"/>
                </a:rPr>
              </a:br>
              <a:endParaRPr sz="1400" b="0" i="0" u="none" strike="noStrike" cap="none">
                <a:solidFill>
                  <a:srgbClr val="000000"/>
                </a:solidFill>
                <a:latin typeface="Arial"/>
                <a:ea typeface="Arial"/>
                <a:cs typeface="Arial"/>
                <a:sym typeface="Arial"/>
              </a:endParaRPr>
            </a:p>
          </p:txBody>
        </p:sp>
      </p:grpSp>
      <p:grpSp>
        <p:nvGrpSpPr>
          <p:cNvPr id="810" name="Google Shape;810;p70"/>
          <p:cNvGrpSpPr/>
          <p:nvPr/>
        </p:nvGrpSpPr>
        <p:grpSpPr>
          <a:xfrm>
            <a:off x="2411412" y="3567112"/>
            <a:ext cx="1697037" cy="1120429"/>
            <a:chOff x="533400" y="1981200"/>
            <a:chExt cx="1696243" cy="1119549"/>
          </a:xfrm>
        </p:grpSpPr>
        <p:sp>
          <p:nvSpPr>
            <p:cNvPr id="811" name="Google Shape;811;p70"/>
            <p:cNvSpPr/>
            <p:nvPr/>
          </p:nvSpPr>
          <p:spPr>
            <a:xfrm>
              <a:off x="533400" y="1981200"/>
              <a:ext cx="1675616" cy="978718"/>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812" name="Google Shape;812;p70"/>
            <p:cNvSpPr txBox="1"/>
            <p:nvPr/>
          </p:nvSpPr>
          <p:spPr>
            <a:xfrm>
              <a:off x="553243" y="2054949"/>
              <a:ext cx="1676400" cy="1045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Optionally, update pricing</a:t>
              </a:r>
              <a:br>
                <a:rPr lang="en-US" sz="1600" b="0" i="0" u="none" strike="noStrike" cap="none">
                  <a:solidFill>
                    <a:schemeClr val="dk1"/>
                  </a:solidFill>
                  <a:latin typeface="Tahoma"/>
                  <a:ea typeface="Tahoma"/>
                  <a:cs typeface="Tahoma"/>
                  <a:sym typeface="Tahoma"/>
                </a:rPr>
              </a:b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1600"/>
                <a:buFont typeface="Tahoma"/>
                <a:buNone/>
              </a:pPr>
              <a:r>
                <a:rPr lang="en-US" sz="1600" b="0" i="0" u="none" strike="noStrike" cap="none">
                  <a:solidFill>
                    <a:schemeClr val="dk1"/>
                  </a:solidFill>
                  <a:latin typeface="Tahoma"/>
                  <a:ea typeface="Tahoma"/>
                  <a:cs typeface="Tahoma"/>
                  <a:sym typeface="Tahoma"/>
                </a:rPr>
                <a:t> </a:t>
              </a:r>
              <a:endParaRPr sz="1400" b="0" i="0" u="none" strike="noStrike" cap="none">
                <a:solidFill>
                  <a:srgbClr val="000000"/>
                </a:solidFill>
                <a:latin typeface="Arial"/>
                <a:ea typeface="Arial"/>
                <a:cs typeface="Arial"/>
                <a:sym typeface="Arial"/>
              </a:endParaRPr>
            </a:p>
          </p:txBody>
        </p:sp>
      </p:grpSp>
      <p:sp>
        <p:nvSpPr>
          <p:cNvPr id="813" name="Google Shape;813;p70"/>
          <p:cNvSpPr/>
          <p:nvPr/>
        </p:nvSpPr>
        <p:spPr>
          <a:xfrm>
            <a:off x="4764087" y="2309812"/>
            <a:ext cx="609600" cy="306387"/>
          </a:xfrm>
          <a:prstGeom prst="rightArrow">
            <a:avLst>
              <a:gd name="adj1" fmla="val 16172"/>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814" name="Google Shape;814;p70"/>
          <p:cNvSpPr/>
          <p:nvPr/>
        </p:nvSpPr>
        <p:spPr>
          <a:xfrm>
            <a:off x="1782762" y="3760787"/>
            <a:ext cx="609600" cy="306387"/>
          </a:xfrm>
          <a:prstGeom prst="rightArrow">
            <a:avLst>
              <a:gd name="adj1" fmla="val 16172"/>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7"/>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0" i="0" u="none">
                <a:solidFill>
                  <a:srgbClr val="4F4F4F"/>
                </a:solidFill>
                <a:latin typeface="Century Gothic"/>
                <a:ea typeface="Century Gothic"/>
                <a:cs typeface="Century Gothic"/>
                <a:sym typeface="Century Gothic"/>
              </a:rPr>
              <a:t>For Web UI September 2021 and higher, Web UI flows are blocked for customers using Logistics </a:t>
            </a:r>
            <a:r>
              <a:rPr lang="en-US" sz="2800" b="0" i="0" u="none" smtClean="0">
                <a:solidFill>
                  <a:srgbClr val="4F4F4F"/>
                </a:solidFill>
                <a:latin typeface="Century Gothic"/>
                <a:ea typeface="Century Gothic"/>
                <a:cs typeface="Century Gothic"/>
                <a:sym typeface="Century Gothic"/>
              </a:rPr>
              <a:t>Accounting. </a:t>
            </a:r>
            <a:r>
              <a:rPr lang="en-US" sz="2800" b="0" i="0" u="none">
                <a:solidFill>
                  <a:srgbClr val="4F4F4F"/>
                </a:solidFill>
                <a:latin typeface="Century Gothic"/>
                <a:ea typeface="Century Gothic"/>
                <a:cs typeface="Century Gothic"/>
                <a:sym typeface="Century Gothic"/>
              </a:rPr>
              <a:t/>
            </a:r>
            <a:br>
              <a:rPr lang="en-US" sz="2800" b="0" i="0" u="none">
                <a:solidFill>
                  <a:srgbClr val="4F4F4F"/>
                </a:solidFill>
                <a:latin typeface="Century Gothic"/>
                <a:ea typeface="Century Gothic"/>
                <a:cs typeface="Century Gothic"/>
                <a:sym typeface="Century Gothic"/>
              </a:rPr>
            </a:br>
            <a:endParaRPr/>
          </a:p>
        </p:txBody>
      </p:sp>
      <p:sp>
        <p:nvSpPr>
          <p:cNvPr id="99" name="Google Shape;99;p7"/>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Limitations </a:t>
            </a:r>
            <a:endParaRPr/>
          </a:p>
        </p:txBody>
      </p:sp>
      <p:sp>
        <p:nvSpPr>
          <p:cNvPr id="100" name="Google Shape;100;p7"/>
          <p:cNvSpPr txBox="1"/>
          <p:nvPr/>
        </p:nvSpPr>
        <p:spPr>
          <a:xfrm>
            <a:off x="8229600" y="6638925"/>
            <a:ext cx="914400" cy="21907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141414"/>
              </a:buClr>
              <a:buSzPts val="800"/>
              <a:buFont typeface="Tahoma"/>
              <a:buNone/>
            </a:pPr>
            <a:r>
              <a:rPr lang="en-US" sz="800" b="0" i="0" u="none" strike="noStrike" cap="none">
                <a:solidFill>
                  <a:srgbClr val="141414"/>
                </a:solidFill>
                <a:latin typeface="Tahoma"/>
                <a:ea typeface="Tahoma"/>
                <a:cs typeface="Tahoma"/>
                <a:sym typeface="Tahoma"/>
              </a:rPr>
              <a:t>XX-IN-060</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819"/>
        <p:cNvGrpSpPr/>
        <p:nvPr/>
      </p:nvGrpSpPr>
      <p:grpSpPr>
        <a:xfrm>
          <a:off x="0" y="0"/>
          <a:ext cx="0" cy="0"/>
          <a:chOff x="0" y="0"/>
          <a:chExt cx="0" cy="0"/>
        </a:xfrm>
      </p:grpSpPr>
      <p:sp>
        <p:nvSpPr>
          <p:cNvPr id="820" name="Google Shape;820;p71"/>
          <p:cNvSpPr txBox="1">
            <a:spLocks noGrp="1"/>
          </p:cNvSpPr>
          <p:nvPr>
            <p:ph type="body" idx="1"/>
          </p:nvPr>
        </p:nvSpPr>
        <p:spPr>
          <a:xfrm flipH="1">
            <a:off x="609600" y="838200"/>
            <a:ext cx="8229600" cy="6096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Flow: Create a Purchase Order</a:t>
            </a:r>
            <a:endParaRPr/>
          </a:p>
        </p:txBody>
      </p:sp>
      <p:sp>
        <p:nvSpPr>
          <p:cNvPr id="821" name="Google Shape;821;p71"/>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Discrete Purchase Orders </a:t>
            </a:r>
            <a:endParaRPr/>
          </a:p>
        </p:txBody>
      </p:sp>
      <p:grpSp>
        <p:nvGrpSpPr>
          <p:cNvPr id="822" name="Google Shape;822;p71"/>
          <p:cNvGrpSpPr/>
          <p:nvPr/>
        </p:nvGrpSpPr>
        <p:grpSpPr>
          <a:xfrm>
            <a:off x="635000" y="1573212"/>
            <a:ext cx="5181600" cy="2487612"/>
            <a:chOff x="635000" y="1573211"/>
            <a:chExt cx="5181600" cy="2487884"/>
          </a:xfrm>
        </p:grpSpPr>
        <p:pic>
          <p:nvPicPr>
            <p:cNvPr id="823" name="Google Shape;823;p71"/>
            <p:cNvPicPr preferRelativeResize="0"/>
            <p:nvPr/>
          </p:nvPicPr>
          <p:blipFill rotWithShape="1">
            <a:blip r:embed="rId3">
              <a:alphaModFix/>
            </a:blip>
            <a:srcRect/>
            <a:stretch/>
          </p:blipFill>
          <p:spPr>
            <a:xfrm>
              <a:off x="635000" y="1573211"/>
              <a:ext cx="5181600" cy="2487884"/>
            </a:xfrm>
            <a:prstGeom prst="rect">
              <a:avLst/>
            </a:prstGeom>
            <a:noFill/>
            <a:ln w="9525" cap="flat" cmpd="sng">
              <a:solidFill>
                <a:srgbClr val="0067B4"/>
              </a:solidFill>
              <a:prstDash val="solid"/>
              <a:miter lim="800000"/>
              <a:headEnd type="none" w="sm" len="sm"/>
              <a:tailEnd type="none" w="sm" len="sm"/>
            </a:ln>
          </p:spPr>
        </p:pic>
        <p:sp>
          <p:nvSpPr>
            <p:cNvPr id="824" name="Google Shape;824;p71"/>
            <p:cNvSpPr txBox="1"/>
            <p:nvPr/>
          </p:nvSpPr>
          <p:spPr>
            <a:xfrm>
              <a:off x="2590800" y="1905034"/>
              <a:ext cx="457200" cy="228625"/>
            </a:xfrm>
            <a:prstGeom prst="rect">
              <a:avLst/>
            </a:prstGeom>
            <a:noFill/>
            <a:ln w="9525" cap="flat" cmpd="sng">
              <a:solidFill>
                <a:srgbClr val="0067B4"/>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pic>
        <p:nvPicPr>
          <p:cNvPr id="825" name="Google Shape;825;p71"/>
          <p:cNvPicPr preferRelativeResize="0"/>
          <p:nvPr/>
        </p:nvPicPr>
        <p:blipFill rotWithShape="1">
          <a:blip r:embed="rId4">
            <a:alphaModFix/>
          </a:blip>
          <a:srcRect/>
          <a:stretch/>
        </p:blipFill>
        <p:spPr>
          <a:xfrm>
            <a:off x="2057400" y="3059112"/>
            <a:ext cx="6629400" cy="2667000"/>
          </a:xfrm>
          <a:prstGeom prst="rect">
            <a:avLst/>
          </a:prstGeom>
          <a:noFill/>
          <a:ln w="9525" cap="flat" cmpd="sng">
            <a:solidFill>
              <a:srgbClr val="0067B4"/>
            </a:solidFill>
            <a:prstDash val="solid"/>
            <a:miter lim="800000"/>
            <a:headEnd type="none" w="sm" len="sm"/>
            <a:tailEnd type="none" w="sm" len="sm"/>
          </a:ln>
        </p:spPr>
      </p:pic>
      <p:cxnSp>
        <p:nvCxnSpPr>
          <p:cNvPr id="826" name="Google Shape;826;p71"/>
          <p:cNvCxnSpPr/>
          <p:nvPr/>
        </p:nvCxnSpPr>
        <p:spPr>
          <a:xfrm rot="5400000">
            <a:off x="2201850" y="2441588"/>
            <a:ext cx="930300" cy="304800"/>
          </a:xfrm>
          <a:prstGeom prst="bentConnector3">
            <a:avLst>
              <a:gd name="adj1" fmla="val 3431"/>
            </a:avLst>
          </a:prstGeom>
          <a:noFill/>
          <a:ln w="28575" cap="flat" cmpd="sng">
            <a:solidFill>
              <a:srgbClr val="0070C0"/>
            </a:solidFill>
            <a:prstDash val="solid"/>
            <a:miter lim="800000"/>
            <a:headEnd type="none" w="sm" len="sm"/>
            <a:tailEnd type="stealth" w="med" len="med"/>
          </a:ln>
        </p:spPr>
      </p:cxn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831"/>
        <p:cNvGrpSpPr/>
        <p:nvPr/>
      </p:nvGrpSpPr>
      <p:grpSpPr>
        <a:xfrm>
          <a:off x="0" y="0"/>
          <a:ext cx="0" cy="0"/>
          <a:chOff x="0" y="0"/>
          <a:chExt cx="0" cy="0"/>
        </a:xfrm>
      </p:grpSpPr>
      <p:sp>
        <p:nvSpPr>
          <p:cNvPr id="832" name="Google Shape;832;p74"/>
          <p:cNvSpPr txBox="1"/>
          <p:nvPr/>
        </p:nvSpPr>
        <p:spPr>
          <a:xfrm>
            <a:off x="533400" y="838200"/>
            <a:ext cx="8229600" cy="4419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F4F4F"/>
              </a:buClr>
              <a:buSzPts val="2800"/>
              <a:buFont typeface="Century Gothic"/>
              <a:buNone/>
            </a:pPr>
            <a:r>
              <a:rPr lang="en-US" sz="2800" b="1" i="0" u="none" strike="noStrike" cap="none">
                <a:solidFill>
                  <a:srgbClr val="4F4F4F"/>
                </a:solidFill>
                <a:latin typeface="Century Gothic"/>
                <a:ea typeface="Century Gothic"/>
                <a:cs typeface="Century Gothic"/>
                <a:sym typeface="Century Gothic"/>
              </a:rPr>
              <a:t>Flow: View PO Pending Status</a:t>
            </a:r>
            <a:br>
              <a:rPr lang="en-US" sz="2800" b="1" i="0" u="none" strike="noStrike" cap="none">
                <a:solidFill>
                  <a:srgbClr val="4F4F4F"/>
                </a:solidFill>
                <a:latin typeface="Century Gothic"/>
                <a:ea typeface="Century Gothic"/>
                <a:cs typeface="Century Gothic"/>
                <a:sym typeface="Century Gothic"/>
              </a:rPr>
            </a:br>
            <a:r>
              <a:rPr lang="en-US" sz="2400" b="1" i="0" u="none" strike="noStrike" cap="none">
                <a:solidFill>
                  <a:srgbClr val="4F4F4F"/>
                </a:solidFill>
                <a:latin typeface="Century Gothic"/>
                <a:ea typeface="Century Gothic"/>
                <a:cs typeface="Century Gothic"/>
                <a:sym typeface="Century Gothic"/>
              </a:rPr>
              <a:t/>
            </a:r>
            <a:br>
              <a:rPr lang="en-US" sz="2400" b="1" i="0" u="none" strike="noStrike" cap="none">
                <a:solidFill>
                  <a:srgbClr val="4F4F4F"/>
                </a:solidFill>
                <a:latin typeface="Century Gothic"/>
                <a:ea typeface="Century Gothic"/>
                <a:cs typeface="Century Gothic"/>
                <a:sym typeface="Century Gothic"/>
              </a:rPr>
            </a:br>
            <a:endParaRPr sz="1400" b="0" i="0" u="none" strike="noStrike" cap="none">
              <a:solidFill>
                <a:srgbClr val="000000"/>
              </a:solidFill>
              <a:latin typeface="Arial"/>
              <a:ea typeface="Arial"/>
              <a:cs typeface="Arial"/>
              <a:sym typeface="Arial"/>
            </a:endParaRPr>
          </a:p>
        </p:txBody>
      </p:sp>
      <p:sp>
        <p:nvSpPr>
          <p:cNvPr id="833" name="Google Shape;833;p74"/>
          <p:cNvSpPr txBox="1">
            <a:spLocks noGrp="1"/>
          </p:cNvSpPr>
          <p:nvPr>
            <p:ph type="title"/>
          </p:nvPr>
        </p:nvSpPr>
        <p:spPr>
          <a:xfrm>
            <a:off x="457200" y="152400"/>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Discrete Purchase Orders</a:t>
            </a:r>
            <a:endParaRPr/>
          </a:p>
        </p:txBody>
      </p:sp>
      <p:grpSp>
        <p:nvGrpSpPr>
          <p:cNvPr id="834" name="Google Shape;834;p74"/>
          <p:cNvGrpSpPr/>
          <p:nvPr/>
        </p:nvGrpSpPr>
        <p:grpSpPr>
          <a:xfrm>
            <a:off x="838200" y="1524000"/>
            <a:ext cx="7391400" cy="3022600"/>
            <a:chOff x="838200" y="1524000"/>
            <a:chExt cx="7391400" cy="3022093"/>
          </a:xfrm>
        </p:grpSpPr>
        <p:pic>
          <p:nvPicPr>
            <p:cNvPr id="835" name="Google Shape;835;p74"/>
            <p:cNvPicPr preferRelativeResize="0"/>
            <p:nvPr/>
          </p:nvPicPr>
          <p:blipFill rotWithShape="1">
            <a:blip r:embed="rId3">
              <a:alphaModFix/>
            </a:blip>
            <a:srcRect/>
            <a:stretch/>
          </p:blipFill>
          <p:spPr>
            <a:xfrm>
              <a:off x="838200" y="1524000"/>
              <a:ext cx="7337425" cy="3022093"/>
            </a:xfrm>
            <a:prstGeom prst="rect">
              <a:avLst/>
            </a:prstGeom>
            <a:noFill/>
            <a:ln w="9525" cap="flat" cmpd="sng">
              <a:solidFill>
                <a:srgbClr val="0070C0"/>
              </a:solidFill>
              <a:prstDash val="solid"/>
              <a:miter lim="800000"/>
              <a:headEnd type="none" w="sm" len="sm"/>
              <a:tailEnd type="none" w="sm" len="sm"/>
            </a:ln>
          </p:spPr>
        </p:pic>
        <p:sp>
          <p:nvSpPr>
            <p:cNvPr id="836" name="Google Shape;836;p74"/>
            <p:cNvSpPr txBox="1"/>
            <p:nvPr/>
          </p:nvSpPr>
          <p:spPr>
            <a:xfrm>
              <a:off x="7391400" y="1524000"/>
              <a:ext cx="838200" cy="380936"/>
            </a:xfrm>
            <a:prstGeom prst="rect">
              <a:avLst/>
            </a:prstGeom>
            <a:noFill/>
            <a:ln w="19050"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sp>
        <p:nvSpPr>
          <p:cNvPr id="842" name="Google Shape;842;p75"/>
          <p:cNvSpPr txBox="1"/>
          <p:nvPr/>
        </p:nvSpPr>
        <p:spPr>
          <a:xfrm>
            <a:off x="533400" y="838200"/>
            <a:ext cx="8229600" cy="4419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F4F4F"/>
              </a:buClr>
              <a:buSzPts val="2800"/>
              <a:buFont typeface="Century Gothic"/>
              <a:buNone/>
            </a:pPr>
            <a:r>
              <a:rPr lang="en-US" sz="2800" b="1" i="0" u="none" strike="noStrike" cap="none">
                <a:solidFill>
                  <a:srgbClr val="4F4F4F"/>
                </a:solidFill>
                <a:latin typeface="Century Gothic"/>
                <a:ea typeface="Century Gothic"/>
                <a:cs typeface="Century Gothic"/>
                <a:sym typeface="Century Gothic"/>
              </a:rPr>
              <a:t>Flow: Start Approval Process</a:t>
            </a:r>
            <a:br>
              <a:rPr lang="en-US" sz="2800" b="1" i="0" u="none" strike="noStrike" cap="none">
                <a:solidFill>
                  <a:srgbClr val="4F4F4F"/>
                </a:solidFill>
                <a:latin typeface="Century Gothic"/>
                <a:ea typeface="Century Gothic"/>
                <a:cs typeface="Century Gothic"/>
                <a:sym typeface="Century Gothic"/>
              </a:rPr>
            </a:br>
            <a:r>
              <a:rPr lang="en-US" sz="2400" b="1" i="0" u="none" strike="noStrike" cap="none">
                <a:solidFill>
                  <a:srgbClr val="4F4F4F"/>
                </a:solidFill>
                <a:latin typeface="Century Gothic"/>
                <a:ea typeface="Century Gothic"/>
                <a:cs typeface="Century Gothic"/>
                <a:sym typeface="Century Gothic"/>
              </a:rPr>
              <a:t/>
            </a:r>
            <a:br>
              <a:rPr lang="en-US" sz="2400" b="1" i="0" u="none" strike="noStrike" cap="none">
                <a:solidFill>
                  <a:srgbClr val="4F4F4F"/>
                </a:solidFill>
                <a:latin typeface="Century Gothic"/>
                <a:ea typeface="Century Gothic"/>
                <a:cs typeface="Century Gothic"/>
                <a:sym typeface="Century Gothic"/>
              </a:rPr>
            </a:br>
            <a:endParaRPr sz="1400" b="0" i="0" u="none" strike="noStrike" cap="none">
              <a:solidFill>
                <a:srgbClr val="000000"/>
              </a:solidFill>
              <a:latin typeface="Arial"/>
              <a:ea typeface="Arial"/>
              <a:cs typeface="Arial"/>
              <a:sym typeface="Arial"/>
            </a:endParaRPr>
          </a:p>
        </p:txBody>
      </p:sp>
      <p:sp>
        <p:nvSpPr>
          <p:cNvPr id="843" name="Google Shape;843;p75"/>
          <p:cNvSpPr txBox="1">
            <a:spLocks noGrp="1"/>
          </p:cNvSpPr>
          <p:nvPr>
            <p:ph type="title"/>
          </p:nvPr>
        </p:nvSpPr>
        <p:spPr>
          <a:xfrm>
            <a:off x="457200" y="152400"/>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Discrete Purchase Orders</a:t>
            </a:r>
            <a:endParaRPr/>
          </a:p>
        </p:txBody>
      </p:sp>
      <p:grpSp>
        <p:nvGrpSpPr>
          <p:cNvPr id="844" name="Google Shape;844;p75"/>
          <p:cNvGrpSpPr/>
          <p:nvPr/>
        </p:nvGrpSpPr>
        <p:grpSpPr>
          <a:xfrm>
            <a:off x="609600" y="1447800"/>
            <a:ext cx="6183312" cy="3200400"/>
            <a:chOff x="685800" y="1371600"/>
            <a:chExt cx="6477000" cy="3352800"/>
          </a:xfrm>
        </p:grpSpPr>
        <p:pic>
          <p:nvPicPr>
            <p:cNvPr id="845" name="Google Shape;845;p75" descr="Route.PNG"/>
            <p:cNvPicPr preferRelativeResize="0"/>
            <p:nvPr/>
          </p:nvPicPr>
          <p:blipFill rotWithShape="1">
            <a:blip r:embed="rId3">
              <a:alphaModFix/>
            </a:blip>
            <a:srcRect/>
            <a:stretch/>
          </p:blipFill>
          <p:spPr>
            <a:xfrm>
              <a:off x="685800" y="1371600"/>
              <a:ext cx="6477000" cy="3341856"/>
            </a:xfrm>
            <a:prstGeom prst="rect">
              <a:avLst/>
            </a:prstGeom>
            <a:noFill/>
            <a:ln w="9525" cap="flat" cmpd="sng">
              <a:solidFill>
                <a:srgbClr val="0070C0"/>
              </a:solidFill>
              <a:prstDash val="solid"/>
              <a:miter lim="800000"/>
              <a:headEnd type="none" w="sm" len="sm"/>
              <a:tailEnd type="none" w="sm" len="sm"/>
            </a:ln>
          </p:spPr>
        </p:pic>
        <p:sp>
          <p:nvSpPr>
            <p:cNvPr id="846" name="Google Shape;846;p75"/>
            <p:cNvSpPr txBox="1"/>
            <p:nvPr/>
          </p:nvSpPr>
          <p:spPr>
            <a:xfrm>
              <a:off x="5790906" y="4420054"/>
              <a:ext cx="533792" cy="304346"/>
            </a:xfrm>
            <a:prstGeom prst="rect">
              <a:avLst/>
            </a:prstGeom>
            <a:noFill/>
            <a:ln w="254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grpSp>
        <p:nvGrpSpPr>
          <p:cNvPr id="847" name="Google Shape;847;p75"/>
          <p:cNvGrpSpPr/>
          <p:nvPr/>
        </p:nvGrpSpPr>
        <p:grpSpPr>
          <a:xfrm>
            <a:off x="4724400" y="4267200"/>
            <a:ext cx="3581400" cy="1543050"/>
            <a:chOff x="4648200" y="4419600"/>
            <a:chExt cx="3581400" cy="1543050"/>
          </a:xfrm>
        </p:grpSpPr>
        <p:pic>
          <p:nvPicPr>
            <p:cNvPr id="848" name="Google Shape;848;p75"/>
            <p:cNvPicPr preferRelativeResize="0"/>
            <p:nvPr/>
          </p:nvPicPr>
          <p:blipFill rotWithShape="1">
            <a:blip r:embed="rId4">
              <a:alphaModFix/>
            </a:blip>
            <a:srcRect/>
            <a:stretch/>
          </p:blipFill>
          <p:spPr>
            <a:xfrm>
              <a:off x="4648200" y="4419600"/>
              <a:ext cx="3581400" cy="1543050"/>
            </a:xfrm>
            <a:prstGeom prst="rect">
              <a:avLst/>
            </a:prstGeom>
            <a:noFill/>
            <a:ln w="9525" cap="flat" cmpd="sng">
              <a:solidFill>
                <a:srgbClr val="0070C0"/>
              </a:solidFill>
              <a:prstDash val="solid"/>
              <a:miter lim="800000"/>
              <a:headEnd type="none" w="sm" len="sm"/>
              <a:tailEnd type="none" w="sm" len="sm"/>
            </a:ln>
          </p:spPr>
        </p:pic>
        <p:sp>
          <p:nvSpPr>
            <p:cNvPr id="849" name="Google Shape;849;p75"/>
            <p:cNvSpPr txBox="1"/>
            <p:nvPr/>
          </p:nvSpPr>
          <p:spPr>
            <a:xfrm>
              <a:off x="6324600" y="5029200"/>
              <a:ext cx="1905000" cy="381000"/>
            </a:xfrm>
            <a:prstGeom prst="rect">
              <a:avLst/>
            </a:prstGeom>
            <a:noFill/>
            <a:ln w="254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854"/>
        <p:cNvGrpSpPr/>
        <p:nvPr/>
      </p:nvGrpSpPr>
      <p:grpSpPr>
        <a:xfrm>
          <a:off x="0" y="0"/>
          <a:ext cx="0" cy="0"/>
          <a:chOff x="0" y="0"/>
          <a:chExt cx="0" cy="0"/>
        </a:xfrm>
      </p:grpSpPr>
      <p:sp>
        <p:nvSpPr>
          <p:cNvPr id="855" name="Google Shape;855;p76"/>
          <p:cNvSpPr txBox="1"/>
          <p:nvPr/>
        </p:nvSpPr>
        <p:spPr>
          <a:xfrm>
            <a:off x="533400" y="838200"/>
            <a:ext cx="8229600" cy="4419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F4F4F"/>
              </a:buClr>
              <a:buSzPts val="2800"/>
              <a:buFont typeface="Century Gothic"/>
              <a:buNone/>
            </a:pPr>
            <a:r>
              <a:rPr lang="en-US" sz="2800" b="1" i="0" u="none" strike="noStrike" cap="none">
                <a:solidFill>
                  <a:srgbClr val="4F4F4F"/>
                </a:solidFill>
                <a:latin typeface="Century Gothic"/>
                <a:ea typeface="Century Gothic"/>
                <a:cs typeface="Century Gothic"/>
                <a:sym typeface="Century Gothic"/>
              </a:rPr>
              <a:t>Flow: Update PO Pricing</a:t>
            </a:r>
            <a:br>
              <a:rPr lang="en-US" sz="2800" b="1" i="0" u="none" strike="noStrike" cap="none">
                <a:solidFill>
                  <a:srgbClr val="4F4F4F"/>
                </a:solidFill>
                <a:latin typeface="Century Gothic"/>
                <a:ea typeface="Century Gothic"/>
                <a:cs typeface="Century Gothic"/>
                <a:sym typeface="Century Gothic"/>
              </a:rPr>
            </a:br>
            <a:r>
              <a:rPr lang="en-US" sz="2400" b="1" i="0" u="none" strike="noStrike" cap="none">
                <a:solidFill>
                  <a:srgbClr val="4F4F4F"/>
                </a:solidFill>
                <a:latin typeface="Century Gothic"/>
                <a:ea typeface="Century Gothic"/>
                <a:cs typeface="Century Gothic"/>
                <a:sym typeface="Century Gothic"/>
              </a:rPr>
              <a:t/>
            </a:r>
            <a:br>
              <a:rPr lang="en-US" sz="2400" b="1" i="0" u="none" strike="noStrike" cap="none">
                <a:solidFill>
                  <a:srgbClr val="4F4F4F"/>
                </a:solidFill>
                <a:latin typeface="Century Gothic"/>
                <a:ea typeface="Century Gothic"/>
                <a:cs typeface="Century Gothic"/>
                <a:sym typeface="Century Gothic"/>
              </a:rPr>
            </a:br>
            <a:endParaRPr sz="1400" b="0" i="0" u="none" strike="noStrike" cap="none">
              <a:solidFill>
                <a:srgbClr val="000000"/>
              </a:solidFill>
              <a:latin typeface="Arial"/>
              <a:ea typeface="Arial"/>
              <a:cs typeface="Arial"/>
              <a:sym typeface="Arial"/>
            </a:endParaRPr>
          </a:p>
        </p:txBody>
      </p:sp>
      <p:sp>
        <p:nvSpPr>
          <p:cNvPr id="856" name="Google Shape;856;p76"/>
          <p:cNvSpPr txBox="1">
            <a:spLocks noGrp="1"/>
          </p:cNvSpPr>
          <p:nvPr>
            <p:ph type="title"/>
          </p:nvPr>
        </p:nvSpPr>
        <p:spPr>
          <a:xfrm>
            <a:off x="457200" y="152400"/>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Discrete Purchase Orders </a:t>
            </a:r>
            <a:endParaRPr/>
          </a:p>
        </p:txBody>
      </p:sp>
      <p:pic>
        <p:nvPicPr>
          <p:cNvPr id="857" name="Google Shape;857;p76"/>
          <p:cNvPicPr preferRelativeResize="0"/>
          <p:nvPr/>
        </p:nvPicPr>
        <p:blipFill rotWithShape="1">
          <a:blip r:embed="rId3">
            <a:alphaModFix/>
          </a:blip>
          <a:srcRect/>
          <a:stretch/>
        </p:blipFill>
        <p:spPr>
          <a:xfrm>
            <a:off x="1371600" y="1447800"/>
            <a:ext cx="5711825" cy="4676775"/>
          </a:xfrm>
          <a:prstGeom prst="rect">
            <a:avLst/>
          </a:prstGeom>
          <a:noFill/>
          <a:ln w="9525" cap="flat" cmpd="sng">
            <a:solidFill>
              <a:srgbClr val="0067B4"/>
            </a:solidFill>
            <a:prstDash val="solid"/>
            <a:miter lim="800000"/>
            <a:headEnd type="none" w="sm" len="sm"/>
            <a:tailEnd type="none" w="sm" len="sm"/>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862"/>
        <p:cNvGrpSpPr/>
        <p:nvPr/>
      </p:nvGrpSpPr>
      <p:grpSpPr>
        <a:xfrm>
          <a:off x="0" y="0"/>
          <a:ext cx="0" cy="0"/>
          <a:chOff x="0" y="0"/>
          <a:chExt cx="0" cy="0"/>
        </a:xfrm>
      </p:grpSpPr>
      <p:sp>
        <p:nvSpPr>
          <p:cNvPr id="863" name="Google Shape;863;p77"/>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Expected Outcome</a:t>
            </a:r>
            <a:endParaRPr/>
          </a:p>
          <a:p>
            <a:pPr marL="342900" marR="0" lvl="0" indent="-34290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You should have successfully:</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Set up purchasing parameters for a</a:t>
            </a:r>
            <a:r>
              <a:rPr lang="en-US" sz="2400">
                <a:solidFill>
                  <a:srgbClr val="4F4F4F"/>
                </a:solidFill>
              </a:rPr>
              <a:t>pproval</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Configured the approval</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Implemented approvers</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Set up the approval routes</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Created a discrete PO</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Learned to recognize a PO in approval</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Learned where to setup re-approval</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Learned how to update PO pricing</a:t>
            </a:r>
            <a:endParaRPr/>
          </a:p>
        </p:txBody>
      </p:sp>
      <p:sp>
        <p:nvSpPr>
          <p:cNvPr id="864" name="Google Shape;864;p77"/>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Discrete Purchase Orders </a:t>
            </a:r>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869"/>
        <p:cNvGrpSpPr/>
        <p:nvPr/>
      </p:nvGrpSpPr>
      <p:grpSpPr>
        <a:xfrm>
          <a:off x="0" y="0"/>
          <a:ext cx="0" cy="0"/>
          <a:chOff x="0" y="0"/>
          <a:chExt cx="0" cy="0"/>
        </a:xfrm>
      </p:grpSpPr>
      <p:sp>
        <p:nvSpPr>
          <p:cNvPr id="870" name="Google Shape;870;p78"/>
          <p:cNvSpPr txBox="1">
            <a:spLocks noGrp="1"/>
          </p:cNvSpPr>
          <p:nvPr>
            <p:ph type="body" idx="1"/>
          </p:nvPr>
        </p:nvSpPr>
        <p:spPr>
          <a:xfrm>
            <a:off x="457200" y="457200"/>
            <a:ext cx="8229600" cy="5424487"/>
          </a:xfrm>
          <a:prstGeom prst="rect">
            <a:avLst/>
          </a:prstGeom>
          <a:noFill/>
          <a:ln>
            <a:noFill/>
          </a:ln>
        </p:spPr>
        <p:txBody>
          <a:bodyPr spcFirstLastPara="1" wrap="square" lIns="91425" tIns="45700" rIns="91425" bIns="45700" anchor="t" anchorCtr="0">
            <a:noAutofit/>
          </a:bodyPr>
          <a:lstStyle/>
          <a:p>
            <a:pPr marL="742950" marR="0" lvl="1" indent="-285750" algn="l" rtl="0">
              <a:lnSpc>
                <a:spcPct val="100000"/>
              </a:lnSpc>
              <a:spcBef>
                <a:spcPts val="0"/>
              </a:spcBef>
              <a:spcAft>
                <a:spcPts val="0"/>
              </a:spcAft>
              <a:buClr>
                <a:srgbClr val="F79646"/>
              </a:buClr>
              <a:buSzPts val="3200"/>
              <a:buFont typeface="Merriweather Sans"/>
              <a:buNone/>
            </a:pPr>
            <a:r>
              <a:rPr lang="en-US" sz="3200" b="1" i="0" u="none" strike="noStrike" cap="none">
                <a:solidFill>
                  <a:srgbClr val="4F4F4F"/>
                </a:solidFill>
                <a:latin typeface="Century Gothic"/>
                <a:ea typeface="Century Gothic"/>
                <a:cs typeface="Century Gothic"/>
                <a:sym typeface="Century Gothic"/>
              </a:rPr>
              <a:t>Blanket Orders </a:t>
            </a:r>
            <a:endParaRPr/>
          </a:p>
          <a:p>
            <a:pPr marL="742950" marR="0" lvl="1" indent="-285750" algn="l" rtl="0">
              <a:lnSpc>
                <a:spcPct val="100000"/>
              </a:lnSpc>
              <a:spcBef>
                <a:spcPts val="560"/>
              </a:spcBef>
              <a:spcAft>
                <a:spcPts val="0"/>
              </a:spcAft>
              <a:buClr>
                <a:srgbClr val="F79646"/>
              </a:buClr>
              <a:buSzPts val="2800"/>
              <a:buFont typeface="Merriweather Sans"/>
              <a:buNone/>
            </a:pPr>
            <a:r>
              <a:rPr lang="en-US" sz="2800" b="1" i="0" u="none" strike="noStrike" cap="none">
                <a:solidFill>
                  <a:srgbClr val="4F4F4F"/>
                </a:solidFill>
                <a:latin typeface="Century Gothic"/>
                <a:ea typeface="Century Gothic"/>
                <a:cs typeface="Century Gothic"/>
                <a:sym typeface="Century Gothic"/>
              </a:rPr>
              <a:t>Overview</a:t>
            </a:r>
            <a:endParaRPr/>
          </a:p>
          <a:p>
            <a:pPr marL="747712" marR="0" lvl="0" indent="-285749" algn="l" rtl="0">
              <a:lnSpc>
                <a:spcPct val="100000"/>
              </a:lnSpc>
              <a:spcBef>
                <a:spcPts val="400"/>
              </a:spcBef>
              <a:spcAft>
                <a:spcPts val="0"/>
              </a:spcAft>
              <a:buClr>
                <a:srgbClr val="F79646"/>
              </a:buClr>
              <a:buSzPts val="2000"/>
              <a:buFont typeface="Arial"/>
              <a:buChar char="•"/>
            </a:pPr>
            <a:r>
              <a:rPr lang="en-US" sz="2000" b="0" i="0" u="none">
                <a:solidFill>
                  <a:srgbClr val="4F4F4F"/>
                </a:solidFill>
                <a:latin typeface="Century Gothic"/>
                <a:ea typeface="Century Gothic"/>
                <a:cs typeface="Century Gothic"/>
                <a:sym typeface="Century Gothic"/>
              </a:rPr>
              <a:t>A blanket order is an agreement to purchase items at a specific price during a defined time period, with the actual delivery dates to be determined. They are used for reoccurring or periodic ordering of items.</a:t>
            </a:r>
            <a:endParaRPr sz="2000" b="0" i="0" u="none">
              <a:solidFill>
                <a:srgbClr val="4F4F4F"/>
              </a:solidFill>
              <a:latin typeface="Century Gothic"/>
              <a:ea typeface="Century Gothic"/>
              <a:cs typeface="Century Gothic"/>
              <a:sym typeface="Century Gothic"/>
            </a:endParaRPr>
          </a:p>
          <a:p>
            <a:pPr marL="747712" marR="0" lvl="0" indent="-285749" algn="l" rtl="0">
              <a:lnSpc>
                <a:spcPct val="100000"/>
              </a:lnSpc>
              <a:spcBef>
                <a:spcPts val="400"/>
              </a:spcBef>
              <a:spcAft>
                <a:spcPts val="0"/>
              </a:spcAft>
              <a:buClr>
                <a:srgbClr val="F79646"/>
              </a:buClr>
              <a:buSzPts val="2000"/>
              <a:buFont typeface="Arial"/>
              <a:buChar char="•"/>
            </a:pPr>
            <a:r>
              <a:rPr lang="en-US" sz="2000" b="0" i="0" u="none">
                <a:solidFill>
                  <a:srgbClr val="4F4F4F"/>
                </a:solidFill>
                <a:latin typeface="Century Gothic"/>
                <a:ea typeface="Century Gothic"/>
                <a:cs typeface="Century Gothic"/>
                <a:sym typeface="Century Gothic"/>
              </a:rPr>
              <a:t>Blanket orders are usually negotiated in advance of the demand and cover a rather long time period, such as the annual requirement for a key component, with a price based on a volume commitment. Blanket orders monitor the quantity purchased and offer an opportunity for the buyer to negotiate a good price.</a:t>
            </a:r>
            <a:endParaRPr/>
          </a:p>
          <a:p>
            <a:pPr marL="747712" marR="0" lvl="0" indent="-285749" algn="l" rtl="0">
              <a:lnSpc>
                <a:spcPct val="100000"/>
              </a:lnSpc>
              <a:spcBef>
                <a:spcPts val="400"/>
              </a:spcBef>
              <a:spcAft>
                <a:spcPts val="0"/>
              </a:spcAft>
              <a:buClr>
                <a:srgbClr val="F79646"/>
              </a:buClr>
              <a:buSzPts val="2000"/>
              <a:buFont typeface="Arial"/>
              <a:buChar char="•"/>
            </a:pPr>
            <a:r>
              <a:rPr lang="en-US" sz="2000" b="0" i="0" u="none">
                <a:solidFill>
                  <a:srgbClr val="4F4F4F"/>
                </a:solidFill>
                <a:latin typeface="Century Gothic"/>
                <a:ea typeface="Century Gothic"/>
                <a:cs typeface="Century Gothic"/>
                <a:sym typeface="Century Gothic"/>
              </a:rPr>
              <a:t>You cannot receive items against them, and MRP does not include them as supply. MRP considers the stock only when it is released to a purchase order.</a:t>
            </a:r>
            <a:br>
              <a:rPr lang="en-US" sz="2000" b="0" i="0" u="none">
                <a:solidFill>
                  <a:srgbClr val="4F4F4F"/>
                </a:solidFill>
                <a:latin typeface="Century Gothic"/>
                <a:ea typeface="Century Gothic"/>
                <a:cs typeface="Century Gothic"/>
                <a:sym typeface="Century Gothic"/>
              </a:rPr>
            </a:br>
            <a:r>
              <a:rPr lang="en-US" sz="2000" b="0" i="0" u="none">
                <a:solidFill>
                  <a:srgbClr val="4F4F4F"/>
                </a:solidFill>
                <a:latin typeface="Century Gothic"/>
                <a:ea typeface="Century Gothic"/>
                <a:cs typeface="Century Gothic"/>
                <a:sym typeface="Century Gothic"/>
              </a:rPr>
              <a:t/>
            </a:r>
            <a:br>
              <a:rPr lang="en-US" sz="2000" b="0" i="0" u="none">
                <a:solidFill>
                  <a:srgbClr val="4F4F4F"/>
                </a:solidFill>
                <a:latin typeface="Century Gothic"/>
                <a:ea typeface="Century Gothic"/>
                <a:cs typeface="Century Gothic"/>
                <a:sym typeface="Century Gothic"/>
              </a:rPr>
            </a:br>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875"/>
        <p:cNvGrpSpPr/>
        <p:nvPr/>
      </p:nvGrpSpPr>
      <p:grpSpPr>
        <a:xfrm>
          <a:off x="0" y="0"/>
          <a:ext cx="0" cy="0"/>
          <a:chOff x="0" y="0"/>
          <a:chExt cx="0" cy="0"/>
        </a:xfrm>
      </p:grpSpPr>
      <p:sp>
        <p:nvSpPr>
          <p:cNvPr id="876" name="Google Shape;876;p80"/>
          <p:cNvSpPr txBox="1">
            <a:spLocks noGrp="1"/>
          </p:cNvSpPr>
          <p:nvPr>
            <p:ph type="body" idx="1"/>
          </p:nvPr>
        </p:nvSpPr>
        <p:spPr>
          <a:xfrm>
            <a:off x="452437" y="892175"/>
            <a:ext cx="8229600" cy="32146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Scenario</a:t>
            </a:r>
            <a:endParaRPr/>
          </a:p>
          <a:p>
            <a:pPr marL="0" marR="0" lvl="0" indent="0" algn="l" rtl="0">
              <a:lnSpc>
                <a:spcPct val="100000"/>
              </a:lnSpc>
              <a:spcBef>
                <a:spcPts val="560"/>
              </a:spcBef>
              <a:spcAft>
                <a:spcPts val="0"/>
              </a:spcAft>
              <a:buClr>
                <a:srgbClr val="F79646"/>
              </a:buClr>
              <a:buSzPts val="2800"/>
              <a:buFont typeface="Arial"/>
              <a:buNone/>
            </a:pPr>
            <a:endParaRPr sz="2800" b="1" i="0" u="none">
              <a:solidFill>
                <a:srgbClr val="4F4F4F"/>
              </a:solidFill>
              <a:latin typeface="Century Gothic"/>
              <a:ea typeface="Century Gothic"/>
              <a:cs typeface="Century Gothic"/>
              <a:sym typeface="Century Gothic"/>
            </a:endParaRPr>
          </a:p>
          <a:p>
            <a:pPr marL="0" marR="0" lvl="0" indent="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Your company has a long-term relationship with a supplier so you use blanket orders for recurring orders of the same item. This lets you negotiate a better rate and pre-approve the purchase orders. The blanket orders in your company are the templates for purchase orders.</a:t>
            </a:r>
            <a:endParaRPr/>
          </a:p>
          <a:p>
            <a:pPr marL="0" marR="0" lvl="0" indent="0" algn="l" rtl="0">
              <a:lnSpc>
                <a:spcPct val="100000"/>
              </a:lnSpc>
              <a:spcBef>
                <a:spcPts val="480"/>
              </a:spcBef>
              <a:spcAft>
                <a:spcPts val="0"/>
              </a:spcAft>
              <a:buClr>
                <a:srgbClr val="F79646"/>
              </a:buClr>
              <a:buSzPts val="2400"/>
              <a:buFont typeface="Arial"/>
              <a:buNone/>
            </a:pPr>
            <a:endParaRPr sz="2400" b="0" i="0" u="none">
              <a:solidFill>
                <a:srgbClr val="4F4F4F"/>
              </a:solidFill>
              <a:latin typeface="Century Gothic"/>
              <a:ea typeface="Century Gothic"/>
              <a:cs typeface="Century Gothic"/>
              <a:sym typeface="Century Gothic"/>
            </a:endParaRPr>
          </a:p>
          <a:p>
            <a:pPr marL="0" marR="0" lvl="0" indent="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a:p>
            <a:pPr marL="0" marR="0" lvl="0" indent="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877" name="Google Shape;877;p80"/>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Blanket Orders</a:t>
            </a:r>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882"/>
        <p:cNvGrpSpPr/>
        <p:nvPr/>
      </p:nvGrpSpPr>
      <p:grpSpPr>
        <a:xfrm>
          <a:off x="0" y="0"/>
          <a:ext cx="0" cy="0"/>
          <a:chOff x="0" y="0"/>
          <a:chExt cx="0" cy="0"/>
        </a:xfrm>
      </p:grpSpPr>
      <p:sp>
        <p:nvSpPr>
          <p:cNvPr id="883" name="Google Shape;883;p81"/>
          <p:cNvSpPr txBox="1">
            <a:spLocks noGrp="1"/>
          </p:cNvSpPr>
          <p:nvPr>
            <p:ph type="body" idx="1"/>
          </p:nvPr>
        </p:nvSpPr>
        <p:spPr>
          <a:xfrm>
            <a:off x="304800" y="1143000"/>
            <a:ext cx="8229600" cy="326866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Char char="•"/>
            </a:pPr>
            <a:r>
              <a:rPr lang="en-US" sz="2800" b="0" i="0" u="none">
                <a:solidFill>
                  <a:srgbClr val="4F4F4F"/>
                </a:solidFill>
                <a:latin typeface="Century Gothic"/>
                <a:ea typeface="Century Gothic"/>
                <a:cs typeface="Century Gothic"/>
                <a:sym typeface="Century Gothic"/>
              </a:rPr>
              <a:t>Blanket orders save time because they let you pre-approve purchase orders, and you do not have to specify order and line item due dates.</a:t>
            </a:r>
            <a:endParaRPr/>
          </a:p>
          <a:p>
            <a:pPr marL="342900" marR="0" lvl="0" indent="-342900" algn="l" rtl="0">
              <a:lnSpc>
                <a:spcPct val="100000"/>
              </a:lnSpc>
              <a:spcBef>
                <a:spcPts val="560"/>
              </a:spcBef>
              <a:spcAft>
                <a:spcPts val="0"/>
              </a:spcAft>
              <a:buClr>
                <a:srgbClr val="F79646"/>
              </a:buClr>
              <a:buSzPts val="2800"/>
              <a:buFont typeface="Arial"/>
              <a:buChar char="•"/>
            </a:pPr>
            <a:r>
              <a:rPr lang="en-US" sz="2800" b="0" i="0" u="none">
                <a:solidFill>
                  <a:srgbClr val="4F4F4F"/>
                </a:solidFill>
                <a:latin typeface="Century Gothic"/>
                <a:ea typeface="Century Gothic"/>
                <a:cs typeface="Century Gothic"/>
                <a:sym typeface="Century Gothic"/>
              </a:rPr>
              <a:t>Buyers can negotiate a good price because blanket orders are negotiated in advance, and prices are based on volume commitments.</a:t>
            </a:r>
            <a:endParaRPr/>
          </a:p>
          <a:p>
            <a:pPr marL="342900" marR="0" lvl="0" indent="-342900" algn="l" rtl="0">
              <a:lnSpc>
                <a:spcPct val="100000"/>
              </a:lnSpc>
              <a:spcBef>
                <a:spcPts val="560"/>
              </a:spcBef>
              <a:spcAft>
                <a:spcPts val="0"/>
              </a:spcAft>
              <a:buClr>
                <a:srgbClr val="F79646"/>
              </a:buClr>
              <a:buSzPts val="2800"/>
              <a:buFont typeface="Arial"/>
              <a:buChar char="•"/>
            </a:pPr>
            <a:r>
              <a:rPr lang="en-US" sz="2800" b="0" i="0" u="none">
                <a:solidFill>
                  <a:srgbClr val="4F4F4F"/>
                </a:solidFill>
                <a:latin typeface="Century Gothic"/>
                <a:ea typeface="Century Gothic"/>
                <a:cs typeface="Century Gothic"/>
                <a:sym typeface="Century Gothic"/>
              </a:rPr>
              <a:t>Blanket orders work well for stock items , Non-Stock Items </a:t>
            </a:r>
            <a:r>
              <a:rPr lang="en-US">
                <a:solidFill>
                  <a:srgbClr val="4F4F4F"/>
                </a:solidFill>
              </a:rPr>
              <a:t>and Services </a:t>
            </a:r>
            <a:r>
              <a:rPr lang="en-US" sz="2800" b="0" i="0" u="none">
                <a:solidFill>
                  <a:srgbClr val="4F4F4F"/>
                </a:solidFill>
                <a:latin typeface="Century Gothic"/>
                <a:ea typeface="Century Gothic"/>
                <a:cs typeface="Century Gothic"/>
                <a:sym typeface="Century Gothic"/>
              </a:rPr>
              <a:t>when delivery dates are not regular.</a:t>
            </a:r>
            <a:endParaRPr/>
          </a:p>
        </p:txBody>
      </p:sp>
      <p:sp>
        <p:nvSpPr>
          <p:cNvPr id="884" name="Google Shape;884;p81"/>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Blanket Orders</a:t>
            </a:r>
            <a:br>
              <a:rPr lang="en-US" sz="3200" b="1" i="0" u="none">
                <a:solidFill>
                  <a:srgbClr val="4F4F4F"/>
                </a:solidFill>
                <a:latin typeface="Century Gothic"/>
                <a:ea typeface="Century Gothic"/>
                <a:cs typeface="Century Gothic"/>
                <a:sym typeface="Century Gothic"/>
              </a:rPr>
            </a:br>
            <a:r>
              <a:rPr lang="en-US" sz="2400" b="1" i="0" u="none">
                <a:solidFill>
                  <a:srgbClr val="4F4F4F"/>
                </a:solidFill>
                <a:latin typeface="Century Gothic"/>
                <a:ea typeface="Century Gothic"/>
                <a:cs typeface="Century Gothic"/>
                <a:sym typeface="Century Gothic"/>
              </a:rPr>
              <a:t>Benefits</a:t>
            </a:r>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889"/>
        <p:cNvGrpSpPr/>
        <p:nvPr/>
      </p:nvGrpSpPr>
      <p:grpSpPr>
        <a:xfrm>
          <a:off x="0" y="0"/>
          <a:ext cx="0" cy="0"/>
          <a:chOff x="0" y="0"/>
          <a:chExt cx="0" cy="0"/>
        </a:xfrm>
      </p:grpSpPr>
      <p:sp>
        <p:nvSpPr>
          <p:cNvPr id="890" name="Google Shape;890;p82"/>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57150" marR="0" lvl="0" indent="-5715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Overview</a:t>
            </a:r>
            <a:endParaRPr/>
          </a:p>
          <a:p>
            <a:pPr marL="57150" marR="0" lvl="0" indent="-5715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For blanket order creation and release to a  PO, ensure the following are in place:</a:t>
            </a:r>
            <a:br>
              <a:rPr lang="en-US" sz="2400" b="0" i="0" u="none">
                <a:solidFill>
                  <a:srgbClr val="4F4F4F"/>
                </a:solidFill>
                <a:latin typeface="Century Gothic"/>
                <a:ea typeface="Century Gothic"/>
                <a:cs typeface="Century Gothic"/>
                <a:sym typeface="Century Gothic"/>
              </a:rPr>
            </a:br>
            <a:endParaRPr/>
          </a:p>
          <a:p>
            <a:pPr marL="457200" lvl="0" indent="-406400" algn="l" rtl="0">
              <a:spcBef>
                <a:spcPts val="560"/>
              </a:spcBef>
              <a:spcAft>
                <a:spcPts val="0"/>
              </a:spcAft>
              <a:buSzPts val="2800"/>
              <a:buChar char="•"/>
            </a:pPr>
            <a:r>
              <a:rPr lang="en-US"/>
              <a:t>Assign specific order numbering for blanket orders and blanket order releases</a:t>
            </a:r>
            <a:endParaRPr/>
          </a:p>
          <a:p>
            <a:pPr marL="457200" lvl="0" indent="-406400" algn="l" rtl="0">
              <a:spcBef>
                <a:spcPts val="560"/>
              </a:spcBef>
              <a:spcAft>
                <a:spcPts val="0"/>
              </a:spcAft>
              <a:buSzPts val="2800"/>
              <a:buChar char="•"/>
            </a:pPr>
            <a:r>
              <a:rPr lang="en-US"/>
              <a:t>Set Release </a:t>
            </a:r>
            <a:endParaRPr/>
          </a:p>
          <a:p>
            <a:pPr marL="457200" lvl="0" indent="-406400" algn="l" rtl="0">
              <a:spcBef>
                <a:spcPts val="560"/>
              </a:spcBef>
              <a:spcAft>
                <a:spcPts val="0"/>
              </a:spcAft>
              <a:buSzPts val="2800"/>
              <a:buChar char="•"/>
            </a:pPr>
            <a:r>
              <a:rPr lang="en-US"/>
              <a:t>Determine whether you need an irregular or recurring blanket order.</a:t>
            </a:r>
            <a:endParaRPr/>
          </a:p>
          <a:p>
            <a:pPr marL="457200" lvl="0" indent="-406400" algn="l" rtl="0">
              <a:spcBef>
                <a:spcPts val="560"/>
              </a:spcBef>
              <a:spcAft>
                <a:spcPts val="0"/>
              </a:spcAft>
              <a:buSzPts val="2800"/>
              <a:buChar char="•"/>
            </a:pPr>
            <a:r>
              <a:rPr lang="en-US"/>
              <a:t>Specify Effective Dates and Release cycle for  the blanket order.</a:t>
            </a:r>
            <a:r>
              <a:rPr lang="en-US" sz="2800" b="0" i="0" u="none">
                <a:solidFill>
                  <a:srgbClr val="4F4F4F"/>
                </a:solidFill>
                <a:latin typeface="Century Gothic"/>
                <a:ea typeface="Century Gothic"/>
                <a:cs typeface="Century Gothic"/>
                <a:sym typeface="Century Gothic"/>
              </a:rPr>
              <a:t/>
            </a:r>
            <a:br>
              <a:rPr lang="en-US" sz="2800" b="0" i="0" u="none">
                <a:solidFill>
                  <a:srgbClr val="4F4F4F"/>
                </a:solidFill>
                <a:latin typeface="Century Gothic"/>
                <a:ea typeface="Century Gothic"/>
                <a:cs typeface="Century Gothic"/>
                <a:sym typeface="Century Gothic"/>
              </a:rPr>
            </a:br>
            <a:endParaRPr/>
          </a:p>
        </p:txBody>
      </p:sp>
      <p:sp>
        <p:nvSpPr>
          <p:cNvPr id="891" name="Google Shape;891;p82"/>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Blanket Orders</a:t>
            </a:r>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896"/>
        <p:cNvGrpSpPr/>
        <p:nvPr/>
      </p:nvGrpSpPr>
      <p:grpSpPr>
        <a:xfrm>
          <a:off x="0" y="0"/>
          <a:ext cx="0" cy="0"/>
          <a:chOff x="0" y="0"/>
          <a:chExt cx="0" cy="0"/>
        </a:xfrm>
      </p:grpSpPr>
      <p:sp>
        <p:nvSpPr>
          <p:cNvPr id="897" name="Google Shape;897;p83"/>
          <p:cNvSpPr txBox="1">
            <a:spLocks noGrp="1"/>
          </p:cNvSpPr>
          <p:nvPr>
            <p:ph type="body" idx="1"/>
          </p:nvPr>
        </p:nvSpPr>
        <p:spPr>
          <a:xfrm>
            <a:off x="457200" y="814372"/>
            <a:ext cx="8229600" cy="755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Assign </a:t>
            </a:r>
            <a:r>
              <a:rPr lang="en-US" sz="2400" b="1">
                <a:solidFill>
                  <a:srgbClr val="4F4F4F"/>
                </a:solidFill>
              </a:rPr>
              <a:t>Specific Order Numbering for Blanket Order &amp; Blanket Order Releases.</a:t>
            </a:r>
            <a:endParaRPr/>
          </a:p>
        </p:txBody>
      </p:sp>
      <p:sp>
        <p:nvSpPr>
          <p:cNvPr id="898" name="Google Shape;898;p83"/>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Blanket Orders</a:t>
            </a:r>
            <a:endParaRPr/>
          </a:p>
        </p:txBody>
      </p:sp>
      <p:pic>
        <p:nvPicPr>
          <p:cNvPr id="899" name="Google Shape;899;p83"/>
          <p:cNvPicPr preferRelativeResize="0"/>
          <p:nvPr/>
        </p:nvPicPr>
        <p:blipFill>
          <a:blip r:embed="rId3">
            <a:alphaModFix/>
          </a:blip>
          <a:stretch>
            <a:fillRect/>
          </a:stretch>
        </p:blipFill>
        <p:spPr>
          <a:xfrm>
            <a:off x="342650" y="3596075"/>
            <a:ext cx="7856723" cy="2653775"/>
          </a:xfrm>
          <a:prstGeom prst="rect">
            <a:avLst/>
          </a:prstGeom>
          <a:noFill/>
          <a:ln>
            <a:noFill/>
          </a:ln>
        </p:spPr>
      </p:pic>
      <p:pic>
        <p:nvPicPr>
          <p:cNvPr id="900" name="Google Shape;900;p83"/>
          <p:cNvPicPr preferRelativeResize="0"/>
          <p:nvPr/>
        </p:nvPicPr>
        <p:blipFill>
          <a:blip r:embed="rId4">
            <a:alphaModFix/>
          </a:blip>
          <a:stretch>
            <a:fillRect/>
          </a:stretch>
        </p:blipFill>
        <p:spPr>
          <a:xfrm>
            <a:off x="342650" y="1652525"/>
            <a:ext cx="7818676" cy="19052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8"/>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000"/>
              <a:buFont typeface="Arial"/>
              <a:buNone/>
            </a:pPr>
            <a:r>
              <a:rPr lang="en-US" sz="2000" b="1" i="0" u="none">
                <a:solidFill>
                  <a:srgbClr val="4F4F4F"/>
                </a:solidFill>
                <a:latin typeface="Century Gothic"/>
                <a:ea typeface="Century Gothic"/>
                <a:cs typeface="Century Gothic"/>
                <a:sym typeface="Century Gothic"/>
              </a:rPr>
              <a:t>Overview</a:t>
            </a:r>
            <a:endParaRPr/>
          </a:p>
          <a:p>
            <a:pPr marL="342900" marR="0" lvl="0" indent="-34290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The goal of this training exercise is to learn how to setup supplier master data in the system and how supplier/supplier-item controls can be in place so </a:t>
            </a:r>
            <a:r>
              <a:rPr lang="en-US" sz="2400" b="0" i="0" u="none">
                <a:solidFill>
                  <a:schemeClr val="dk1"/>
                </a:solidFill>
                <a:latin typeface="Century Gothic"/>
                <a:ea typeface="Century Gothic"/>
                <a:cs typeface="Century Gothic"/>
                <a:sym typeface="Century Gothic"/>
              </a:rPr>
              <a:t>that purchasing activities can take place, ensuring that materials are sourced from approved suppliers.</a:t>
            </a:r>
            <a:endParaRPr/>
          </a:p>
          <a:p>
            <a:pPr marL="342900" marR="0" lvl="0" indent="-34290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 </a:t>
            </a:r>
            <a:endParaRPr sz="2400" b="0" i="0" u="none">
              <a:solidFill>
                <a:schemeClr val="dk1"/>
              </a:solidFill>
              <a:latin typeface="Century Gothic"/>
              <a:ea typeface="Century Gothic"/>
              <a:cs typeface="Century Gothic"/>
              <a:sym typeface="Century Gothic"/>
            </a:endParaRPr>
          </a:p>
          <a:p>
            <a:pPr marL="342900" marR="0" lvl="0" indent="-342900" algn="l" rtl="0">
              <a:lnSpc>
                <a:spcPct val="100000"/>
              </a:lnSpc>
              <a:spcBef>
                <a:spcPts val="400"/>
              </a:spcBef>
              <a:spcAft>
                <a:spcPts val="0"/>
              </a:spcAft>
              <a:buClr>
                <a:srgbClr val="F79646"/>
              </a:buClr>
              <a:buSzPts val="2000"/>
              <a:buFont typeface="Arial"/>
              <a:buNone/>
            </a:pPr>
            <a:r>
              <a:rPr lang="en-US" sz="2000" b="1" i="0" u="none">
                <a:solidFill>
                  <a:srgbClr val="4F4F4F"/>
                </a:solidFill>
                <a:latin typeface="Century Gothic"/>
                <a:ea typeface="Century Gothic"/>
                <a:cs typeface="Century Gothic"/>
                <a:sym typeface="Century Gothic"/>
              </a:rPr>
              <a:t>You will learn:</a:t>
            </a:r>
            <a:endParaRPr/>
          </a:p>
          <a:p>
            <a:pPr marL="342900" marR="0" lvl="0" indent="-342900" algn="l" rtl="0">
              <a:lnSpc>
                <a:spcPct val="100000"/>
              </a:lnSpc>
              <a:spcBef>
                <a:spcPts val="400"/>
              </a:spcBef>
              <a:spcAft>
                <a:spcPts val="0"/>
              </a:spcAft>
              <a:buClr>
                <a:srgbClr val="F79646"/>
              </a:buClr>
              <a:buSzPts val="2000"/>
              <a:buFont typeface="Arial"/>
              <a:buChar char="•"/>
            </a:pPr>
            <a:r>
              <a:rPr lang="en-US" sz="2000" b="0" i="0" u="none">
                <a:solidFill>
                  <a:srgbClr val="4F4F4F"/>
                </a:solidFill>
                <a:latin typeface="Century Gothic"/>
                <a:ea typeface="Century Gothic"/>
                <a:cs typeface="Century Gothic"/>
                <a:sym typeface="Century Gothic"/>
              </a:rPr>
              <a:t>How Supplier master data is organized  </a:t>
            </a:r>
            <a:endParaRPr/>
          </a:p>
          <a:p>
            <a:pPr marL="342900" marR="0" lvl="0" indent="-342900" algn="l" rtl="0">
              <a:lnSpc>
                <a:spcPct val="100000"/>
              </a:lnSpc>
              <a:spcBef>
                <a:spcPts val="400"/>
              </a:spcBef>
              <a:spcAft>
                <a:spcPts val="0"/>
              </a:spcAft>
              <a:buClr>
                <a:srgbClr val="F79646"/>
              </a:buClr>
              <a:buSzPts val="2000"/>
              <a:buFont typeface="Arial"/>
              <a:buChar char="•"/>
            </a:pPr>
            <a:r>
              <a:rPr lang="en-US" sz="2000" b="0" i="0" u="none">
                <a:solidFill>
                  <a:srgbClr val="4F4F4F"/>
                </a:solidFill>
                <a:latin typeface="Century Gothic"/>
                <a:ea typeface="Century Gothic"/>
                <a:cs typeface="Century Gothic"/>
                <a:sym typeface="Century Gothic"/>
              </a:rPr>
              <a:t>How suppliers/supplier-item controls can be set up in the system </a:t>
            </a:r>
            <a:endParaRPr/>
          </a:p>
          <a:p>
            <a:pPr marL="342900" marR="0" lvl="0" indent="-21590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p:txBody>
      </p:sp>
      <p:sp>
        <p:nvSpPr>
          <p:cNvPr id="107" name="Google Shape;107;p8"/>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Suppliers</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905"/>
        <p:cNvGrpSpPr/>
        <p:nvPr/>
      </p:nvGrpSpPr>
      <p:grpSpPr>
        <a:xfrm>
          <a:off x="0" y="0"/>
          <a:ext cx="0" cy="0"/>
          <a:chOff x="0" y="0"/>
          <a:chExt cx="0" cy="0"/>
        </a:xfrm>
      </p:grpSpPr>
      <p:sp>
        <p:nvSpPr>
          <p:cNvPr id="906" name="Google Shape;906;p84"/>
          <p:cNvSpPr txBox="1">
            <a:spLocks noGrp="1"/>
          </p:cNvSpPr>
          <p:nvPr>
            <p:ph type="body" idx="1"/>
          </p:nvPr>
        </p:nvSpPr>
        <p:spPr>
          <a:xfrm>
            <a:off x="533400" y="838200"/>
            <a:ext cx="8229600" cy="5105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Determine whether the order is an Irregular or Recurring Blanket Order</a:t>
            </a:r>
            <a:endParaRPr/>
          </a:p>
          <a:p>
            <a:pPr marL="0" marR="0" lvl="0" indent="0" algn="l" rtl="0">
              <a:lnSpc>
                <a:spcPct val="100000"/>
              </a:lnSpc>
              <a:spcBef>
                <a:spcPts val="560"/>
              </a:spcBef>
              <a:spcAft>
                <a:spcPts val="0"/>
              </a:spcAft>
              <a:buNone/>
            </a:pPr>
            <a:endParaRPr/>
          </a:p>
        </p:txBody>
      </p:sp>
      <p:sp>
        <p:nvSpPr>
          <p:cNvPr id="907" name="Google Shape;907;p84"/>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Blanket Orders </a:t>
            </a:r>
            <a:endParaRPr>
              <a:solidFill>
                <a:srgbClr val="FF0000"/>
              </a:solidFill>
            </a:endParaRPr>
          </a:p>
        </p:txBody>
      </p:sp>
      <p:pic>
        <p:nvPicPr>
          <p:cNvPr id="908" name="Google Shape;908;p84"/>
          <p:cNvPicPr preferRelativeResize="0"/>
          <p:nvPr/>
        </p:nvPicPr>
        <p:blipFill>
          <a:blip r:embed="rId3">
            <a:alphaModFix/>
          </a:blip>
          <a:stretch>
            <a:fillRect/>
          </a:stretch>
        </p:blipFill>
        <p:spPr>
          <a:xfrm>
            <a:off x="533400" y="2085000"/>
            <a:ext cx="7758449" cy="1344000"/>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913"/>
        <p:cNvGrpSpPr/>
        <p:nvPr/>
      </p:nvGrpSpPr>
      <p:grpSpPr>
        <a:xfrm>
          <a:off x="0" y="0"/>
          <a:ext cx="0" cy="0"/>
          <a:chOff x="0" y="0"/>
          <a:chExt cx="0" cy="0"/>
        </a:xfrm>
      </p:grpSpPr>
      <p:sp>
        <p:nvSpPr>
          <p:cNvPr id="914" name="Google Shape;914;p87"/>
          <p:cNvSpPr txBox="1">
            <a:spLocks noGrp="1"/>
          </p:cNvSpPr>
          <p:nvPr>
            <p:ph type="body" idx="1"/>
          </p:nvPr>
        </p:nvSpPr>
        <p:spPr>
          <a:xfrm>
            <a:off x="533400" y="838200"/>
            <a:ext cx="8229600" cy="1702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a:t>
            </a:r>
            <a:r>
              <a:rPr lang="en-US" sz="2400" b="1">
                <a:solidFill>
                  <a:srgbClr val="4F4F4F"/>
                </a:solidFill>
              </a:rPr>
              <a:t>Specify </a:t>
            </a:r>
            <a:r>
              <a:rPr lang="en-US" sz="2400" b="1" i="0" u="none">
                <a:solidFill>
                  <a:srgbClr val="4F4F4F"/>
                </a:solidFill>
                <a:latin typeface="Century Gothic"/>
                <a:ea typeface="Century Gothic"/>
                <a:cs typeface="Century Gothic"/>
                <a:sym typeface="Century Gothic"/>
              </a:rPr>
              <a:t>Effective Dates &amp; Release Cycle for the Blanket Order </a:t>
            </a:r>
            <a:endParaRPr>
              <a:solidFill>
                <a:srgbClr val="FF0000"/>
              </a:solidFill>
            </a:endParaRPr>
          </a:p>
          <a:p>
            <a:pPr marL="0" marR="0" lvl="0" indent="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Set the release data in the Blanket Order Details panel of the Web UI </a:t>
            </a:r>
            <a:r>
              <a:rPr lang="en-US" sz="2400" b="1" i="0" u="none">
                <a:solidFill>
                  <a:srgbClr val="4F4F4F"/>
                </a:solidFill>
                <a:latin typeface="Century Gothic"/>
                <a:ea typeface="Century Gothic"/>
                <a:cs typeface="Century Gothic"/>
                <a:sym typeface="Century Gothic"/>
              </a:rPr>
              <a:t>Blanket Orders </a:t>
            </a:r>
            <a:r>
              <a:rPr lang="en-US" sz="2400" b="0" i="0" u="none">
                <a:solidFill>
                  <a:srgbClr val="4F4F4F"/>
                </a:solidFill>
                <a:latin typeface="Century Gothic"/>
                <a:ea typeface="Century Gothic"/>
                <a:cs typeface="Century Gothic"/>
                <a:sym typeface="Century Gothic"/>
              </a:rPr>
              <a:t>hybrid view.</a:t>
            </a:r>
            <a:endParaRPr/>
          </a:p>
        </p:txBody>
      </p:sp>
      <p:sp>
        <p:nvSpPr>
          <p:cNvPr id="915" name="Google Shape;915;p87"/>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Blanket Orders</a:t>
            </a:r>
            <a:endParaRPr/>
          </a:p>
        </p:txBody>
      </p:sp>
      <p:pic>
        <p:nvPicPr>
          <p:cNvPr id="916" name="Google Shape;916;p87"/>
          <p:cNvPicPr preferRelativeResize="0"/>
          <p:nvPr/>
        </p:nvPicPr>
        <p:blipFill>
          <a:blip r:embed="rId3">
            <a:alphaModFix/>
          </a:blip>
          <a:stretch>
            <a:fillRect/>
          </a:stretch>
        </p:blipFill>
        <p:spPr>
          <a:xfrm>
            <a:off x="152400" y="2692800"/>
            <a:ext cx="8839201" cy="1509526"/>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921"/>
        <p:cNvGrpSpPr/>
        <p:nvPr/>
      </p:nvGrpSpPr>
      <p:grpSpPr>
        <a:xfrm>
          <a:off x="0" y="0"/>
          <a:ext cx="0" cy="0"/>
          <a:chOff x="0" y="0"/>
          <a:chExt cx="0" cy="0"/>
        </a:xfrm>
      </p:grpSpPr>
      <p:sp>
        <p:nvSpPr>
          <p:cNvPr id="922" name="Google Shape;922;p88"/>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Blanket Orders</a:t>
            </a:r>
            <a:endParaRPr/>
          </a:p>
        </p:txBody>
      </p:sp>
      <p:sp>
        <p:nvSpPr>
          <p:cNvPr id="923" name="Google Shape;923;p88"/>
          <p:cNvSpPr txBox="1"/>
          <p:nvPr/>
        </p:nvSpPr>
        <p:spPr>
          <a:xfrm>
            <a:off x="2667000" y="2438400"/>
            <a:ext cx="1600200" cy="838200"/>
          </a:xfrm>
          <a:prstGeom prst="rect">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924" name="Google Shape;924;p88"/>
          <p:cNvSpPr/>
          <p:nvPr/>
        </p:nvSpPr>
        <p:spPr>
          <a:xfrm>
            <a:off x="4648200" y="2743200"/>
            <a:ext cx="609600" cy="381000"/>
          </a:xfrm>
          <a:prstGeom prst="rightArrow">
            <a:avLst>
              <a:gd name="adj1" fmla="val 14850"/>
              <a:gd name="adj2" fmla="val 50000"/>
            </a:avLst>
          </a:prstGeom>
          <a:no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925" name="Google Shape;925;p88"/>
          <p:cNvSpPr/>
          <p:nvPr/>
        </p:nvSpPr>
        <p:spPr>
          <a:xfrm>
            <a:off x="2514600" y="2286000"/>
            <a:ext cx="1676400" cy="9779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926" name="Google Shape;926;p88"/>
          <p:cNvSpPr txBox="1"/>
          <p:nvPr/>
        </p:nvSpPr>
        <p:spPr>
          <a:xfrm>
            <a:off x="2514600" y="2438400"/>
            <a:ext cx="1676400" cy="584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41414"/>
              </a:buClr>
              <a:buSzPts val="1600"/>
              <a:buFont typeface="Tahoma"/>
              <a:buNone/>
            </a:pPr>
            <a:r>
              <a:rPr lang="en-US" sz="1600" b="0" i="0" u="none" strike="noStrike" cap="none">
                <a:solidFill>
                  <a:srgbClr val="141414"/>
                </a:solidFill>
                <a:latin typeface="Tahoma"/>
                <a:ea typeface="Tahoma"/>
                <a:cs typeface="Tahoma"/>
                <a:sym typeface="Tahoma"/>
              </a:rPr>
              <a:t>Create Blanket Order</a:t>
            </a:r>
            <a:endParaRPr sz="1400" b="0" i="0" u="none" strike="noStrike" cap="none">
              <a:solidFill>
                <a:srgbClr val="000000"/>
              </a:solidFill>
              <a:latin typeface="Arial"/>
              <a:ea typeface="Arial"/>
              <a:cs typeface="Arial"/>
              <a:sym typeface="Arial"/>
            </a:endParaRPr>
          </a:p>
        </p:txBody>
      </p:sp>
      <p:sp>
        <p:nvSpPr>
          <p:cNvPr id="927" name="Google Shape;927;p88"/>
          <p:cNvSpPr/>
          <p:nvPr/>
        </p:nvSpPr>
        <p:spPr>
          <a:xfrm>
            <a:off x="4953000" y="2286000"/>
            <a:ext cx="1676400" cy="977900"/>
          </a:xfrm>
          <a:prstGeom prst="flowChartAlternateProcess">
            <a:avLst/>
          </a:prstGeom>
          <a:solidFill>
            <a:srgbClr val="DDE7F3"/>
          </a:solidFill>
          <a:ln w="9525" cap="flat" cmpd="sng">
            <a:solidFill>
              <a:srgbClr val="0070C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928" name="Google Shape;928;p88"/>
          <p:cNvSpPr txBox="1"/>
          <p:nvPr/>
        </p:nvSpPr>
        <p:spPr>
          <a:xfrm>
            <a:off x="4953000" y="2514600"/>
            <a:ext cx="1676400" cy="584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41414"/>
              </a:buClr>
              <a:buSzPts val="1600"/>
              <a:buFont typeface="Tahoma"/>
              <a:buNone/>
            </a:pPr>
            <a:r>
              <a:rPr lang="en-US" sz="1600" b="0" i="0" u="none" strike="noStrike" cap="none">
                <a:solidFill>
                  <a:srgbClr val="141414"/>
                </a:solidFill>
                <a:latin typeface="Tahoma"/>
                <a:ea typeface="Tahoma"/>
                <a:cs typeface="Tahoma"/>
                <a:sym typeface="Tahoma"/>
              </a:rPr>
              <a:t>Release to Purchase Order</a:t>
            </a:r>
            <a:endParaRPr sz="1400" b="0" i="0" u="none" strike="noStrike" cap="none">
              <a:solidFill>
                <a:srgbClr val="000000"/>
              </a:solidFill>
              <a:latin typeface="Arial"/>
              <a:ea typeface="Arial"/>
              <a:cs typeface="Arial"/>
              <a:sym typeface="Arial"/>
            </a:endParaRPr>
          </a:p>
        </p:txBody>
      </p:sp>
      <p:sp>
        <p:nvSpPr>
          <p:cNvPr id="929" name="Google Shape;929;p88"/>
          <p:cNvSpPr/>
          <p:nvPr/>
        </p:nvSpPr>
        <p:spPr>
          <a:xfrm>
            <a:off x="4267200" y="2590800"/>
            <a:ext cx="596900" cy="228600"/>
          </a:xfrm>
          <a:prstGeom prst="rightArrow">
            <a:avLst>
              <a:gd name="adj1" fmla="val 17464"/>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930" name="Google Shape;930;p88"/>
          <p:cNvSpPr txBox="1">
            <a:spLocks noGrp="1"/>
          </p:cNvSpPr>
          <p:nvPr>
            <p:ph type="body" idx="1"/>
          </p:nvPr>
        </p:nvSpPr>
        <p:spPr>
          <a:xfrm>
            <a:off x="457200" y="892175"/>
            <a:ext cx="8229600" cy="11652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Flow</a:t>
            </a:r>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935"/>
        <p:cNvGrpSpPr/>
        <p:nvPr/>
      </p:nvGrpSpPr>
      <p:grpSpPr>
        <a:xfrm>
          <a:off x="0" y="0"/>
          <a:ext cx="0" cy="0"/>
          <a:chOff x="0" y="0"/>
          <a:chExt cx="0" cy="0"/>
        </a:xfrm>
      </p:grpSpPr>
      <p:sp>
        <p:nvSpPr>
          <p:cNvPr id="936" name="Google Shape;936;p89"/>
          <p:cNvSpPr txBox="1">
            <a:spLocks noGrp="1"/>
          </p:cNvSpPr>
          <p:nvPr>
            <p:ph type="body" idx="1"/>
          </p:nvPr>
        </p:nvSpPr>
        <p:spPr>
          <a:xfrm>
            <a:off x="457200" y="817562"/>
            <a:ext cx="8229600" cy="54244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Flow: Create Blanket Order</a:t>
            </a:r>
            <a:br>
              <a:rPr lang="en-US" sz="2400" b="1" i="0" u="none">
                <a:solidFill>
                  <a:srgbClr val="4F4F4F"/>
                </a:solidFill>
                <a:latin typeface="Century Gothic"/>
                <a:ea typeface="Century Gothic"/>
                <a:cs typeface="Century Gothic"/>
                <a:sym typeface="Century Gothic"/>
              </a:rPr>
            </a:br>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937" name="Google Shape;937;p89"/>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Blanket Orders</a:t>
            </a:r>
            <a:endParaRPr/>
          </a:p>
        </p:txBody>
      </p:sp>
      <p:sp>
        <p:nvSpPr>
          <p:cNvPr id="938" name="Google Shape;938;p89"/>
          <p:cNvSpPr/>
          <p:nvPr/>
        </p:nvSpPr>
        <p:spPr>
          <a:xfrm rot="-5400000">
            <a:off x="4991100" y="1790700"/>
            <a:ext cx="381000" cy="457200"/>
          </a:xfrm>
          <a:prstGeom prst="rightArrow">
            <a:avLst>
              <a:gd name="adj1" fmla="val 10800"/>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939" name="Google Shape;939;p89"/>
          <p:cNvPicPr preferRelativeResize="0"/>
          <p:nvPr/>
        </p:nvPicPr>
        <p:blipFill rotWithShape="1">
          <a:blip r:embed="rId3">
            <a:alphaModFix/>
          </a:blip>
          <a:srcRect/>
          <a:stretch/>
        </p:blipFill>
        <p:spPr>
          <a:xfrm>
            <a:off x="800100" y="1828812"/>
            <a:ext cx="7543800" cy="2030412"/>
          </a:xfrm>
          <a:prstGeom prst="rect">
            <a:avLst/>
          </a:prstGeom>
          <a:noFill/>
          <a:ln w="9525" cap="flat" cmpd="sng">
            <a:solidFill>
              <a:schemeClr val="accent1"/>
            </a:solidFill>
            <a:prstDash val="solid"/>
            <a:miter lim="800000"/>
            <a:headEnd type="none" w="sm" len="sm"/>
            <a:tailEnd type="none" w="sm" len="sm"/>
          </a:ln>
        </p:spPr>
      </p:pic>
      <p:pic>
        <p:nvPicPr>
          <p:cNvPr id="940" name="Google Shape;940;p89"/>
          <p:cNvPicPr preferRelativeResize="0"/>
          <p:nvPr/>
        </p:nvPicPr>
        <p:blipFill rotWithShape="1">
          <a:blip r:embed="rId4">
            <a:alphaModFix/>
          </a:blip>
          <a:srcRect/>
          <a:stretch/>
        </p:blipFill>
        <p:spPr>
          <a:xfrm>
            <a:off x="1474387" y="3859212"/>
            <a:ext cx="6931024" cy="2560637"/>
          </a:xfrm>
          <a:prstGeom prst="rect">
            <a:avLst/>
          </a:prstGeom>
          <a:noFill/>
          <a:ln w="9525" cap="flat" cmpd="sng">
            <a:solidFill>
              <a:schemeClr val="accent1"/>
            </a:solidFill>
            <a:prstDash val="solid"/>
            <a:miter lim="800000"/>
            <a:headEnd type="none" w="sm" len="sm"/>
            <a:tailEnd type="none" w="sm" len="sm"/>
          </a:ln>
        </p:spPr>
      </p:pic>
      <p:cxnSp>
        <p:nvCxnSpPr>
          <p:cNvPr id="941" name="Google Shape;941;p89"/>
          <p:cNvCxnSpPr/>
          <p:nvPr/>
        </p:nvCxnSpPr>
        <p:spPr>
          <a:xfrm rot="-5400000" flipH="1">
            <a:off x="4371963" y="2216163"/>
            <a:ext cx="1865400" cy="1582800"/>
          </a:xfrm>
          <a:prstGeom prst="bentConnector3">
            <a:avLst>
              <a:gd name="adj1" fmla="val 4817"/>
            </a:avLst>
          </a:prstGeom>
          <a:noFill/>
          <a:ln w="28575" cap="flat" cmpd="sng">
            <a:solidFill>
              <a:srgbClr val="0070C0"/>
            </a:solidFill>
            <a:prstDash val="solid"/>
            <a:miter lim="800000"/>
            <a:headEnd type="none" w="sm" len="sm"/>
            <a:tailEnd type="stealth" w="med" len="med"/>
          </a:ln>
        </p:spPr>
      </p:cxn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946"/>
        <p:cNvGrpSpPr/>
        <p:nvPr/>
      </p:nvGrpSpPr>
      <p:grpSpPr>
        <a:xfrm>
          <a:off x="0" y="0"/>
          <a:ext cx="0" cy="0"/>
          <a:chOff x="0" y="0"/>
          <a:chExt cx="0" cy="0"/>
        </a:xfrm>
      </p:grpSpPr>
      <p:sp>
        <p:nvSpPr>
          <p:cNvPr id="947" name="Google Shape;947;p90"/>
          <p:cNvSpPr txBox="1"/>
          <p:nvPr/>
        </p:nvSpPr>
        <p:spPr>
          <a:xfrm>
            <a:off x="457200" y="741362"/>
            <a:ext cx="8229600" cy="49752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141414"/>
              </a:buClr>
              <a:buSzPts val="2400"/>
              <a:buFont typeface="Century Gothic"/>
              <a:buNone/>
            </a:pPr>
            <a:r>
              <a:rPr lang="en-US" sz="2400" b="1" i="0" u="none" strike="noStrike" cap="none">
                <a:solidFill>
                  <a:srgbClr val="141414"/>
                </a:solidFill>
                <a:latin typeface="Century Gothic"/>
                <a:ea typeface="Century Gothic"/>
                <a:cs typeface="Century Gothic"/>
                <a:sym typeface="Century Gothic"/>
              </a:rPr>
              <a:t>Flow: Create Blanket Order</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560"/>
              </a:spcBef>
              <a:spcAft>
                <a:spcPts val="0"/>
              </a:spcAft>
              <a:buClr>
                <a:srgbClr val="141414"/>
              </a:buClr>
              <a:buSzPts val="2000"/>
              <a:buFont typeface="Century Gothic"/>
              <a:buNone/>
            </a:pPr>
            <a:r>
              <a:rPr lang="en-US" sz="2000" b="1" i="0" u="none" strike="noStrike" cap="none">
                <a:solidFill>
                  <a:srgbClr val="141414"/>
                </a:solidFill>
                <a:latin typeface="Century Gothic"/>
                <a:ea typeface="Century Gothic"/>
                <a:cs typeface="Century Gothic"/>
                <a:sym typeface="Century Gothic"/>
              </a:rPr>
              <a:t>Add Blanket Order Lines</a:t>
            </a:r>
            <a:r>
              <a:rPr lang="en-US" sz="2800" b="1" i="0" u="none" strike="noStrike" cap="none">
                <a:solidFill>
                  <a:srgbClr val="4F4F4F"/>
                </a:solidFill>
                <a:latin typeface="Century Gothic"/>
                <a:ea typeface="Century Gothic"/>
                <a:cs typeface="Century Gothic"/>
                <a:sym typeface="Century Gothic"/>
              </a:rPr>
              <a:t/>
            </a:r>
            <a:br>
              <a:rPr lang="en-US" sz="2800" b="1" i="0" u="none" strike="noStrike" cap="none">
                <a:solidFill>
                  <a:srgbClr val="4F4F4F"/>
                </a:solidFill>
                <a:latin typeface="Century Gothic"/>
                <a:ea typeface="Century Gothic"/>
                <a:cs typeface="Century Gothic"/>
                <a:sym typeface="Century Gothic"/>
              </a:rPr>
            </a:br>
            <a:r>
              <a:rPr lang="en-US" sz="2400" b="1" i="0" u="none" strike="noStrike" cap="none">
                <a:solidFill>
                  <a:srgbClr val="4F4F4F"/>
                </a:solidFill>
                <a:latin typeface="Century Gothic"/>
                <a:ea typeface="Century Gothic"/>
                <a:cs typeface="Century Gothic"/>
                <a:sym typeface="Century Gothic"/>
              </a:rPr>
              <a:t/>
            </a:r>
            <a:br>
              <a:rPr lang="en-US" sz="2400" b="1" i="0" u="none" strike="noStrike" cap="none">
                <a:solidFill>
                  <a:srgbClr val="4F4F4F"/>
                </a:solidFill>
                <a:latin typeface="Century Gothic"/>
                <a:ea typeface="Century Gothic"/>
                <a:cs typeface="Century Gothic"/>
                <a:sym typeface="Century Gothic"/>
              </a:rPr>
            </a:br>
            <a:endParaRPr sz="1400" b="0" i="0" u="none" strike="noStrike" cap="none">
              <a:solidFill>
                <a:srgbClr val="000000"/>
              </a:solidFill>
              <a:latin typeface="Arial"/>
              <a:ea typeface="Arial"/>
              <a:cs typeface="Arial"/>
              <a:sym typeface="Arial"/>
            </a:endParaRPr>
          </a:p>
        </p:txBody>
      </p:sp>
      <p:sp>
        <p:nvSpPr>
          <p:cNvPr id="948" name="Google Shape;948;p90"/>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Blanket Orders</a:t>
            </a:r>
            <a:endParaRPr/>
          </a:p>
        </p:txBody>
      </p:sp>
      <p:pic>
        <p:nvPicPr>
          <p:cNvPr id="949" name="Google Shape;949;p90"/>
          <p:cNvPicPr preferRelativeResize="0"/>
          <p:nvPr/>
        </p:nvPicPr>
        <p:blipFill rotWithShape="1">
          <a:blip r:embed="rId3">
            <a:alphaModFix/>
          </a:blip>
          <a:srcRect/>
          <a:stretch/>
        </p:blipFill>
        <p:spPr>
          <a:xfrm>
            <a:off x="685800" y="1676400"/>
            <a:ext cx="6935787" cy="1470025"/>
          </a:xfrm>
          <a:prstGeom prst="rect">
            <a:avLst/>
          </a:prstGeom>
          <a:noFill/>
          <a:ln w="9525" cap="flat" cmpd="sng">
            <a:solidFill>
              <a:srgbClr val="0067B4"/>
            </a:solidFill>
            <a:prstDash val="solid"/>
            <a:miter lim="800000"/>
            <a:headEnd type="none" w="sm" len="sm"/>
            <a:tailEnd type="none" w="sm" len="sm"/>
          </a:ln>
        </p:spPr>
      </p:pic>
      <p:pic>
        <p:nvPicPr>
          <p:cNvPr id="950" name="Google Shape;950;p90"/>
          <p:cNvPicPr preferRelativeResize="0"/>
          <p:nvPr/>
        </p:nvPicPr>
        <p:blipFill rotWithShape="1">
          <a:blip r:embed="rId4">
            <a:alphaModFix/>
          </a:blip>
          <a:srcRect/>
          <a:stretch/>
        </p:blipFill>
        <p:spPr>
          <a:xfrm>
            <a:off x="492125" y="3670300"/>
            <a:ext cx="8470901" cy="1255712"/>
          </a:xfrm>
          <a:prstGeom prst="rect">
            <a:avLst/>
          </a:prstGeom>
          <a:noFill/>
          <a:ln w="9525" cap="flat" cmpd="sng">
            <a:solidFill>
              <a:srgbClr val="0067B4"/>
            </a:solidFill>
            <a:prstDash val="solid"/>
            <a:miter lim="800000"/>
            <a:headEnd type="none" w="sm" len="sm"/>
            <a:tailEnd type="none" w="sm" len="sm"/>
          </a:ln>
        </p:spPr>
      </p:pic>
      <p:sp>
        <p:nvSpPr>
          <p:cNvPr id="951" name="Google Shape;951;p90"/>
          <p:cNvSpPr txBox="1"/>
          <p:nvPr/>
        </p:nvSpPr>
        <p:spPr>
          <a:xfrm>
            <a:off x="1066800" y="2438400"/>
            <a:ext cx="609600" cy="381000"/>
          </a:xfrm>
          <a:prstGeom prst="rect">
            <a:avLst/>
          </a:prstGeom>
          <a:noFill/>
          <a:ln w="9525" cap="flat" cmpd="sng">
            <a:solidFill>
              <a:srgbClr val="0067B4"/>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cxnSp>
        <p:nvCxnSpPr>
          <p:cNvPr id="952" name="Google Shape;952;p90"/>
          <p:cNvCxnSpPr/>
          <p:nvPr/>
        </p:nvCxnSpPr>
        <p:spPr>
          <a:xfrm>
            <a:off x="1219200" y="2819400"/>
            <a:ext cx="0" cy="820800"/>
          </a:xfrm>
          <a:prstGeom prst="straightConnector1">
            <a:avLst/>
          </a:prstGeom>
          <a:noFill/>
          <a:ln w="28575" cap="flat" cmpd="sng">
            <a:solidFill>
              <a:srgbClr val="0067B4"/>
            </a:solidFill>
            <a:prstDash val="solid"/>
            <a:miter lim="800000"/>
            <a:headEnd type="none" w="sm" len="sm"/>
            <a:tailEnd type="triangle" w="med" len="med"/>
          </a:ln>
        </p:spPr>
      </p:cxnSp>
      <p:cxnSp>
        <p:nvCxnSpPr>
          <p:cNvPr id="953" name="Google Shape;953;p90"/>
          <p:cNvCxnSpPr/>
          <p:nvPr/>
        </p:nvCxnSpPr>
        <p:spPr>
          <a:xfrm>
            <a:off x="1066800" y="3146425"/>
            <a:ext cx="152400" cy="0"/>
          </a:xfrm>
          <a:prstGeom prst="straightConnector1">
            <a:avLst/>
          </a:prstGeom>
          <a:noFill/>
          <a:ln w="28575" cap="flat" cmpd="sng">
            <a:solidFill>
              <a:srgbClr val="4F4F4F"/>
            </a:solidFill>
            <a:prstDash val="solid"/>
            <a:miter lim="800000"/>
            <a:headEnd type="none" w="sm" len="sm"/>
            <a:tailEnd type="none" w="sm" len="sm"/>
          </a:ln>
        </p:spPr>
      </p:cxn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958"/>
        <p:cNvGrpSpPr/>
        <p:nvPr/>
      </p:nvGrpSpPr>
      <p:grpSpPr>
        <a:xfrm>
          <a:off x="0" y="0"/>
          <a:ext cx="0" cy="0"/>
          <a:chOff x="0" y="0"/>
          <a:chExt cx="0" cy="0"/>
        </a:xfrm>
      </p:grpSpPr>
      <p:sp>
        <p:nvSpPr>
          <p:cNvPr id="959" name="Google Shape;959;p91"/>
          <p:cNvSpPr txBox="1"/>
          <p:nvPr/>
        </p:nvSpPr>
        <p:spPr>
          <a:xfrm>
            <a:off x="457200" y="741362"/>
            <a:ext cx="8229600" cy="49752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141414"/>
              </a:buClr>
              <a:buSzPts val="2400"/>
              <a:buFont typeface="Century Gothic"/>
              <a:buNone/>
            </a:pPr>
            <a:r>
              <a:rPr lang="en-US" sz="2400" b="1" i="0" u="none" strike="noStrike" cap="none">
                <a:solidFill>
                  <a:srgbClr val="141414"/>
                </a:solidFill>
                <a:latin typeface="Century Gothic"/>
                <a:ea typeface="Century Gothic"/>
                <a:cs typeface="Century Gothic"/>
                <a:sym typeface="Century Gothic"/>
              </a:rPr>
              <a:t>Flow: Create Blanket Order</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560"/>
              </a:spcBef>
              <a:spcAft>
                <a:spcPts val="0"/>
              </a:spcAft>
              <a:buClr>
                <a:srgbClr val="4F4F4F"/>
              </a:buClr>
              <a:buSzPts val="2000"/>
              <a:buFont typeface="Century Gothic"/>
              <a:buNone/>
            </a:pPr>
            <a:r>
              <a:rPr lang="en-US" sz="2000" b="1" i="0" u="none" strike="noStrike" cap="none">
                <a:solidFill>
                  <a:srgbClr val="4F4F4F"/>
                </a:solidFill>
                <a:latin typeface="Century Gothic"/>
                <a:ea typeface="Century Gothic"/>
                <a:cs typeface="Century Gothic"/>
                <a:sym typeface="Century Gothic"/>
              </a:rPr>
              <a:t>Optionally, Update Line Details</a:t>
            </a:r>
            <a:r>
              <a:rPr lang="en-US" sz="2800" b="1" i="0" u="none" strike="noStrike" cap="none">
                <a:solidFill>
                  <a:srgbClr val="4F4F4F"/>
                </a:solidFill>
                <a:latin typeface="Century Gothic"/>
                <a:ea typeface="Century Gothic"/>
                <a:cs typeface="Century Gothic"/>
                <a:sym typeface="Century Gothic"/>
              </a:rPr>
              <a:t/>
            </a:r>
            <a:br>
              <a:rPr lang="en-US" sz="2800" b="1" i="0" u="none" strike="noStrike" cap="none">
                <a:solidFill>
                  <a:srgbClr val="4F4F4F"/>
                </a:solidFill>
                <a:latin typeface="Century Gothic"/>
                <a:ea typeface="Century Gothic"/>
                <a:cs typeface="Century Gothic"/>
                <a:sym typeface="Century Gothic"/>
              </a:rPr>
            </a:br>
            <a:r>
              <a:rPr lang="en-US" sz="2400" b="1" i="0" u="none" strike="noStrike" cap="none">
                <a:solidFill>
                  <a:srgbClr val="4F4F4F"/>
                </a:solidFill>
                <a:latin typeface="Century Gothic"/>
                <a:ea typeface="Century Gothic"/>
                <a:cs typeface="Century Gothic"/>
                <a:sym typeface="Century Gothic"/>
              </a:rPr>
              <a:t/>
            </a:r>
            <a:br>
              <a:rPr lang="en-US" sz="2400" b="1" i="0" u="none" strike="noStrike" cap="none">
                <a:solidFill>
                  <a:srgbClr val="4F4F4F"/>
                </a:solidFill>
                <a:latin typeface="Century Gothic"/>
                <a:ea typeface="Century Gothic"/>
                <a:cs typeface="Century Gothic"/>
                <a:sym typeface="Century Gothic"/>
              </a:rPr>
            </a:br>
            <a:endParaRPr sz="1400" b="0" i="0" u="none" strike="noStrike" cap="none">
              <a:solidFill>
                <a:srgbClr val="000000"/>
              </a:solidFill>
              <a:latin typeface="Arial"/>
              <a:ea typeface="Arial"/>
              <a:cs typeface="Arial"/>
              <a:sym typeface="Arial"/>
            </a:endParaRPr>
          </a:p>
        </p:txBody>
      </p:sp>
      <p:sp>
        <p:nvSpPr>
          <p:cNvPr id="960" name="Google Shape;960;p91"/>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Blanket Orders</a:t>
            </a:r>
            <a:endParaRPr/>
          </a:p>
        </p:txBody>
      </p:sp>
      <p:cxnSp>
        <p:nvCxnSpPr>
          <p:cNvPr id="961" name="Google Shape;961;p91"/>
          <p:cNvCxnSpPr/>
          <p:nvPr/>
        </p:nvCxnSpPr>
        <p:spPr>
          <a:xfrm>
            <a:off x="1066800" y="3146425"/>
            <a:ext cx="152400" cy="0"/>
          </a:xfrm>
          <a:prstGeom prst="straightConnector1">
            <a:avLst/>
          </a:prstGeom>
          <a:noFill/>
          <a:ln w="28575" cap="flat" cmpd="sng">
            <a:solidFill>
              <a:srgbClr val="4F4F4F"/>
            </a:solidFill>
            <a:prstDash val="solid"/>
            <a:miter lim="800000"/>
            <a:headEnd type="none" w="sm" len="sm"/>
            <a:tailEnd type="none" w="sm" len="sm"/>
          </a:ln>
        </p:spPr>
      </p:cxnSp>
      <p:pic>
        <p:nvPicPr>
          <p:cNvPr id="962" name="Google Shape;962;p91"/>
          <p:cNvPicPr preferRelativeResize="0"/>
          <p:nvPr/>
        </p:nvPicPr>
        <p:blipFill rotWithShape="1">
          <a:blip r:embed="rId3">
            <a:alphaModFix/>
          </a:blip>
          <a:srcRect/>
          <a:stretch/>
        </p:blipFill>
        <p:spPr>
          <a:xfrm>
            <a:off x="685800" y="3146425"/>
            <a:ext cx="7017550" cy="3036875"/>
          </a:xfrm>
          <a:prstGeom prst="rect">
            <a:avLst/>
          </a:prstGeom>
          <a:noFill/>
          <a:ln w="9525" cap="flat" cmpd="sng">
            <a:solidFill>
              <a:srgbClr val="0067B4"/>
            </a:solidFill>
            <a:prstDash val="solid"/>
            <a:miter lim="800000"/>
            <a:headEnd type="none" w="sm" len="sm"/>
            <a:tailEnd type="none" w="sm" len="sm"/>
          </a:ln>
        </p:spPr>
      </p:pic>
      <p:pic>
        <p:nvPicPr>
          <p:cNvPr id="963" name="Google Shape;963;p91"/>
          <p:cNvPicPr preferRelativeResize="0"/>
          <p:nvPr/>
        </p:nvPicPr>
        <p:blipFill rotWithShape="1">
          <a:blip r:embed="rId4">
            <a:alphaModFix/>
          </a:blip>
          <a:srcRect/>
          <a:stretch/>
        </p:blipFill>
        <p:spPr>
          <a:xfrm>
            <a:off x="685800" y="1676400"/>
            <a:ext cx="6248400" cy="1323975"/>
          </a:xfrm>
          <a:prstGeom prst="rect">
            <a:avLst/>
          </a:prstGeom>
          <a:noFill/>
          <a:ln w="9525" cap="flat" cmpd="sng">
            <a:solidFill>
              <a:srgbClr val="0067B4"/>
            </a:solidFill>
            <a:prstDash val="solid"/>
            <a:miter lim="800000"/>
            <a:headEnd type="none" w="sm" len="sm"/>
            <a:tailEnd type="none" w="sm" len="sm"/>
          </a:ln>
        </p:spPr>
      </p:pic>
      <p:sp>
        <p:nvSpPr>
          <p:cNvPr id="964" name="Google Shape;964;p91"/>
          <p:cNvSpPr txBox="1"/>
          <p:nvPr/>
        </p:nvSpPr>
        <p:spPr>
          <a:xfrm>
            <a:off x="2819400" y="2392362"/>
            <a:ext cx="609600" cy="265112"/>
          </a:xfrm>
          <a:prstGeom prst="rect">
            <a:avLst/>
          </a:prstGeom>
          <a:noFill/>
          <a:ln w="9525" cap="flat" cmpd="sng">
            <a:solidFill>
              <a:srgbClr val="0067B4"/>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cxnSp>
        <p:nvCxnSpPr>
          <p:cNvPr id="965" name="Google Shape;965;p91"/>
          <p:cNvCxnSpPr/>
          <p:nvPr/>
        </p:nvCxnSpPr>
        <p:spPr>
          <a:xfrm>
            <a:off x="3276600" y="2657475"/>
            <a:ext cx="0" cy="488950"/>
          </a:xfrm>
          <a:prstGeom prst="straightConnector1">
            <a:avLst/>
          </a:prstGeom>
          <a:noFill/>
          <a:ln w="28575" cap="flat" cmpd="sng">
            <a:solidFill>
              <a:srgbClr val="0067B4"/>
            </a:solidFill>
            <a:prstDash val="solid"/>
            <a:miter lim="800000"/>
            <a:headEnd type="none" w="sm" len="sm"/>
            <a:tailEnd type="triangle" w="med" len="med"/>
          </a:ln>
        </p:spPr>
      </p:cxnSp>
      <p:sp>
        <p:nvSpPr>
          <p:cNvPr id="966" name="Google Shape;966;p91"/>
          <p:cNvSpPr txBox="1"/>
          <p:nvPr/>
        </p:nvSpPr>
        <p:spPr>
          <a:xfrm>
            <a:off x="2286000" y="3657600"/>
            <a:ext cx="5257800" cy="304800"/>
          </a:xfrm>
          <a:prstGeom prst="rect">
            <a:avLst/>
          </a:prstGeom>
          <a:noFill/>
          <a:ln w="28575" cap="flat" cmpd="sng">
            <a:solidFill>
              <a:srgbClr val="0067B4"/>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967" name="Google Shape;967;p91"/>
          <p:cNvPicPr preferRelativeResize="0"/>
          <p:nvPr/>
        </p:nvPicPr>
        <p:blipFill>
          <a:blip r:embed="rId5">
            <a:alphaModFix/>
          </a:blip>
          <a:stretch>
            <a:fillRect/>
          </a:stretch>
        </p:blipFill>
        <p:spPr>
          <a:xfrm>
            <a:off x="5030150" y="4324875"/>
            <a:ext cx="4113849" cy="1097450"/>
          </a:xfrm>
          <a:prstGeom prst="rect">
            <a:avLst/>
          </a:prstGeom>
          <a:noFill/>
          <a:ln w="9525" cap="flat" cmpd="sng">
            <a:solidFill>
              <a:srgbClr val="FFC000"/>
            </a:solidFill>
            <a:prstDash val="solid"/>
            <a:round/>
            <a:headEnd type="none" w="sm" len="sm"/>
            <a:tailEnd type="none" w="sm" len="sm"/>
          </a:ln>
        </p:spPr>
      </p:pic>
      <p:cxnSp>
        <p:nvCxnSpPr>
          <p:cNvPr id="968" name="Google Shape;968;p91"/>
          <p:cNvCxnSpPr/>
          <p:nvPr/>
        </p:nvCxnSpPr>
        <p:spPr>
          <a:xfrm flipH="1">
            <a:off x="6268525" y="3894225"/>
            <a:ext cx="4500" cy="919500"/>
          </a:xfrm>
          <a:prstGeom prst="straightConnector1">
            <a:avLst/>
          </a:prstGeom>
          <a:noFill/>
          <a:ln w="28575" cap="flat" cmpd="sng">
            <a:solidFill>
              <a:srgbClr val="0067B4"/>
            </a:solidFill>
            <a:prstDash val="solid"/>
            <a:miter lim="800000"/>
            <a:headEnd type="none" w="sm" len="sm"/>
            <a:tailEnd type="triangle" w="med" len="med"/>
          </a:ln>
        </p:spPr>
      </p:cxn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973"/>
        <p:cNvGrpSpPr/>
        <p:nvPr/>
      </p:nvGrpSpPr>
      <p:grpSpPr>
        <a:xfrm>
          <a:off x="0" y="0"/>
          <a:ext cx="0" cy="0"/>
          <a:chOff x="0" y="0"/>
          <a:chExt cx="0" cy="0"/>
        </a:xfrm>
      </p:grpSpPr>
      <p:pic>
        <p:nvPicPr>
          <p:cNvPr id="974" name="Google Shape;974;p93"/>
          <p:cNvPicPr preferRelativeResize="0"/>
          <p:nvPr/>
        </p:nvPicPr>
        <p:blipFill rotWithShape="1">
          <a:blip r:embed="rId3">
            <a:alphaModFix/>
          </a:blip>
          <a:srcRect t="15088"/>
          <a:stretch/>
        </p:blipFill>
        <p:spPr>
          <a:xfrm>
            <a:off x="1104900" y="2262677"/>
            <a:ext cx="6819900" cy="3396750"/>
          </a:xfrm>
          <a:prstGeom prst="rect">
            <a:avLst/>
          </a:prstGeom>
          <a:noFill/>
          <a:ln w="9525" cap="flat" cmpd="sng">
            <a:solidFill>
              <a:srgbClr val="0067B4"/>
            </a:solidFill>
            <a:prstDash val="solid"/>
            <a:miter lim="800000"/>
            <a:headEnd type="none" w="sm" len="sm"/>
            <a:tailEnd type="none" w="sm" len="sm"/>
          </a:ln>
        </p:spPr>
      </p:pic>
      <p:sp>
        <p:nvSpPr>
          <p:cNvPr id="975" name="Google Shape;975;p93"/>
          <p:cNvSpPr txBox="1"/>
          <p:nvPr/>
        </p:nvSpPr>
        <p:spPr>
          <a:xfrm>
            <a:off x="485775" y="892175"/>
            <a:ext cx="8229600" cy="4495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F4F4F"/>
              </a:buClr>
              <a:buSzPts val="2400"/>
              <a:buFont typeface="Century Gothic"/>
              <a:buNone/>
            </a:pPr>
            <a:r>
              <a:rPr lang="en-US" sz="2400" b="1" i="0" u="none" strike="noStrike" cap="none">
                <a:solidFill>
                  <a:srgbClr val="4F4F4F"/>
                </a:solidFill>
                <a:latin typeface="Century Gothic"/>
                <a:ea typeface="Century Gothic"/>
                <a:cs typeface="Century Gothic"/>
                <a:sym typeface="Century Gothic"/>
              </a:rPr>
              <a:t>Flow: Release to Purchase Order</a:t>
            </a:r>
            <a:br>
              <a:rPr lang="en-US" sz="2400" b="1" i="0" u="none" strike="noStrike" cap="none">
                <a:solidFill>
                  <a:srgbClr val="4F4F4F"/>
                </a:solidFill>
                <a:latin typeface="Century Gothic"/>
                <a:ea typeface="Century Gothic"/>
                <a:cs typeface="Century Gothic"/>
                <a:sym typeface="Century Gothic"/>
              </a:rPr>
            </a:br>
            <a:r>
              <a:rPr lang="en-US" sz="2400" b="1" i="0" u="none" strike="noStrike" cap="none">
                <a:solidFill>
                  <a:srgbClr val="4F4F4F"/>
                </a:solidFill>
                <a:latin typeface="Century Gothic"/>
                <a:ea typeface="Century Gothic"/>
                <a:cs typeface="Century Gothic"/>
                <a:sym typeface="Century Gothic"/>
              </a:rPr>
              <a:t/>
            </a:r>
            <a:br>
              <a:rPr lang="en-US" sz="2400" b="1" i="0" u="none" strike="noStrike" cap="none">
                <a:solidFill>
                  <a:srgbClr val="4F4F4F"/>
                </a:solidFill>
                <a:latin typeface="Century Gothic"/>
                <a:ea typeface="Century Gothic"/>
                <a:cs typeface="Century Gothic"/>
                <a:sym typeface="Century Gothic"/>
              </a:rPr>
            </a:br>
            <a:endParaRPr sz="1400" b="0" i="0" u="none" strike="noStrike" cap="none">
              <a:solidFill>
                <a:srgbClr val="000000"/>
              </a:solidFill>
              <a:latin typeface="Arial"/>
              <a:ea typeface="Arial"/>
              <a:cs typeface="Arial"/>
              <a:sym typeface="Arial"/>
            </a:endParaRPr>
          </a:p>
        </p:txBody>
      </p:sp>
      <p:sp>
        <p:nvSpPr>
          <p:cNvPr id="976" name="Google Shape;976;p93"/>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Blanket Orders</a:t>
            </a:r>
            <a:endParaRPr/>
          </a:p>
        </p:txBody>
      </p:sp>
      <p:sp>
        <p:nvSpPr>
          <p:cNvPr id="977" name="Google Shape;977;p93"/>
          <p:cNvSpPr txBox="1"/>
          <p:nvPr/>
        </p:nvSpPr>
        <p:spPr>
          <a:xfrm>
            <a:off x="4117975" y="3581400"/>
            <a:ext cx="1143000" cy="152400"/>
          </a:xfrm>
          <a:prstGeom prst="rect">
            <a:avLst/>
          </a:prstGeom>
          <a:noFill/>
          <a:ln w="28575" cap="flat" cmpd="sng">
            <a:solidFill>
              <a:srgbClr val="0067B4"/>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978" name="Google Shape;978;p93"/>
          <p:cNvSpPr txBox="1"/>
          <p:nvPr/>
        </p:nvSpPr>
        <p:spPr>
          <a:xfrm>
            <a:off x="4143375" y="2716212"/>
            <a:ext cx="457200" cy="174625"/>
          </a:xfrm>
          <a:prstGeom prst="rect">
            <a:avLst/>
          </a:prstGeom>
          <a:noFill/>
          <a:ln w="28575" cap="flat" cmpd="sng">
            <a:solidFill>
              <a:srgbClr val="0067B4"/>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979" name="Google Shape;979;p93"/>
          <p:cNvSpPr txBox="1"/>
          <p:nvPr/>
        </p:nvSpPr>
        <p:spPr>
          <a:xfrm>
            <a:off x="6781800" y="3200400"/>
            <a:ext cx="457200" cy="1828800"/>
          </a:xfrm>
          <a:prstGeom prst="rect">
            <a:avLst/>
          </a:prstGeom>
          <a:noFill/>
          <a:ln w="28575" cap="flat" cmpd="sng">
            <a:solidFill>
              <a:srgbClr val="0067B4"/>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984"/>
        <p:cNvGrpSpPr/>
        <p:nvPr/>
      </p:nvGrpSpPr>
      <p:grpSpPr>
        <a:xfrm>
          <a:off x="0" y="0"/>
          <a:ext cx="0" cy="0"/>
          <a:chOff x="0" y="0"/>
          <a:chExt cx="0" cy="0"/>
        </a:xfrm>
      </p:grpSpPr>
      <p:sp>
        <p:nvSpPr>
          <p:cNvPr id="985" name="Google Shape;985;p94"/>
          <p:cNvSpPr txBox="1"/>
          <p:nvPr/>
        </p:nvSpPr>
        <p:spPr>
          <a:xfrm>
            <a:off x="533400" y="838200"/>
            <a:ext cx="8229600" cy="4419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F4F4F"/>
              </a:buClr>
              <a:buSzPts val="2800"/>
              <a:buFont typeface="Century Gothic"/>
              <a:buNone/>
            </a:pPr>
            <a:r>
              <a:rPr lang="en-US" sz="2800" b="1" i="0" u="none" strike="noStrike" cap="none">
                <a:solidFill>
                  <a:srgbClr val="4F4F4F"/>
                </a:solidFill>
                <a:latin typeface="Century Gothic"/>
                <a:ea typeface="Century Gothic"/>
                <a:cs typeface="Century Gothic"/>
                <a:sym typeface="Century Gothic"/>
              </a:rPr>
              <a:t>Flow: Release to Purchase Order</a:t>
            </a:r>
            <a:br>
              <a:rPr lang="en-US" sz="2800" b="1" i="0" u="none" strike="noStrike" cap="none">
                <a:solidFill>
                  <a:srgbClr val="4F4F4F"/>
                </a:solidFill>
                <a:latin typeface="Century Gothic"/>
                <a:ea typeface="Century Gothic"/>
                <a:cs typeface="Century Gothic"/>
                <a:sym typeface="Century Gothic"/>
              </a:rPr>
            </a:br>
            <a:r>
              <a:rPr lang="en-US" sz="2400" b="1" i="0" u="none" strike="noStrike" cap="none">
                <a:solidFill>
                  <a:srgbClr val="4F4F4F"/>
                </a:solidFill>
                <a:latin typeface="Century Gothic"/>
                <a:ea typeface="Century Gothic"/>
                <a:cs typeface="Century Gothic"/>
                <a:sym typeface="Century Gothic"/>
              </a:rPr>
              <a:t/>
            </a:r>
            <a:br>
              <a:rPr lang="en-US" sz="2400" b="1" i="0" u="none" strike="noStrike" cap="none">
                <a:solidFill>
                  <a:srgbClr val="4F4F4F"/>
                </a:solidFill>
                <a:latin typeface="Century Gothic"/>
                <a:ea typeface="Century Gothic"/>
                <a:cs typeface="Century Gothic"/>
                <a:sym typeface="Century Gothic"/>
              </a:rPr>
            </a:br>
            <a:endParaRPr sz="1400" b="0" i="0" u="none" strike="noStrike" cap="none">
              <a:solidFill>
                <a:srgbClr val="000000"/>
              </a:solidFill>
              <a:latin typeface="Arial"/>
              <a:ea typeface="Arial"/>
              <a:cs typeface="Arial"/>
              <a:sym typeface="Arial"/>
            </a:endParaRPr>
          </a:p>
        </p:txBody>
      </p:sp>
      <p:sp>
        <p:nvSpPr>
          <p:cNvPr id="986" name="Google Shape;986;p94"/>
          <p:cNvSpPr txBox="1">
            <a:spLocks noGrp="1"/>
          </p:cNvSpPr>
          <p:nvPr>
            <p:ph type="title"/>
          </p:nvPr>
        </p:nvSpPr>
        <p:spPr>
          <a:xfrm>
            <a:off x="457200" y="152400"/>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Blanket Orders</a:t>
            </a:r>
            <a:endParaRPr/>
          </a:p>
        </p:txBody>
      </p:sp>
      <p:pic>
        <p:nvPicPr>
          <p:cNvPr id="987" name="Google Shape;987;p94"/>
          <p:cNvPicPr preferRelativeResize="0"/>
          <p:nvPr/>
        </p:nvPicPr>
        <p:blipFill rotWithShape="1">
          <a:blip r:embed="rId3">
            <a:alphaModFix/>
          </a:blip>
          <a:srcRect/>
          <a:stretch/>
        </p:blipFill>
        <p:spPr>
          <a:xfrm>
            <a:off x="723900" y="1676400"/>
            <a:ext cx="7696200" cy="3305175"/>
          </a:xfrm>
          <a:prstGeom prst="rect">
            <a:avLst/>
          </a:prstGeom>
          <a:noFill/>
          <a:ln w="9525" cap="flat" cmpd="sng">
            <a:solidFill>
              <a:srgbClr val="0067B4"/>
            </a:solidFill>
            <a:prstDash val="solid"/>
            <a:miter lim="800000"/>
            <a:headEnd type="none" w="sm" len="sm"/>
            <a:tailEnd type="none" w="sm" len="sm"/>
          </a:ln>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992"/>
        <p:cNvGrpSpPr/>
        <p:nvPr/>
      </p:nvGrpSpPr>
      <p:grpSpPr>
        <a:xfrm>
          <a:off x="0" y="0"/>
          <a:ext cx="0" cy="0"/>
          <a:chOff x="0" y="0"/>
          <a:chExt cx="0" cy="0"/>
        </a:xfrm>
      </p:grpSpPr>
      <p:sp>
        <p:nvSpPr>
          <p:cNvPr id="993" name="Google Shape;993;p95"/>
          <p:cNvSpPr txBox="1"/>
          <p:nvPr/>
        </p:nvSpPr>
        <p:spPr>
          <a:xfrm>
            <a:off x="533400" y="838200"/>
            <a:ext cx="8229600" cy="4419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F4F4F"/>
              </a:buClr>
              <a:buSzPts val="2800"/>
              <a:buFont typeface="Century Gothic"/>
              <a:buNone/>
            </a:pPr>
            <a:r>
              <a:rPr lang="en-US" sz="2800" b="1" i="0" u="none" strike="noStrike" cap="none">
                <a:solidFill>
                  <a:srgbClr val="4F4F4F"/>
                </a:solidFill>
                <a:latin typeface="Century Gothic"/>
                <a:ea typeface="Century Gothic"/>
                <a:cs typeface="Century Gothic"/>
                <a:sym typeface="Century Gothic"/>
              </a:rPr>
              <a:t>Flow: Release to Purchase Order</a:t>
            </a:r>
            <a:br>
              <a:rPr lang="en-US" sz="2800" b="1" i="0" u="none" strike="noStrike" cap="none">
                <a:solidFill>
                  <a:srgbClr val="4F4F4F"/>
                </a:solidFill>
                <a:latin typeface="Century Gothic"/>
                <a:ea typeface="Century Gothic"/>
                <a:cs typeface="Century Gothic"/>
                <a:sym typeface="Century Gothic"/>
              </a:rPr>
            </a:br>
            <a:r>
              <a:rPr lang="en-US" sz="2000" b="1" i="0" u="none" strike="noStrike" cap="none">
                <a:solidFill>
                  <a:srgbClr val="4F4F4F"/>
                </a:solidFill>
                <a:latin typeface="Century Gothic"/>
                <a:ea typeface="Century Gothic"/>
                <a:cs typeface="Century Gothic"/>
                <a:sym typeface="Century Gothic"/>
              </a:rPr>
              <a:t>Blanket Order Lines</a:t>
            </a:r>
            <a:r>
              <a:rPr lang="en-US" sz="2800" b="1" i="0" u="none" strike="noStrike" cap="none">
                <a:solidFill>
                  <a:srgbClr val="4F4F4F"/>
                </a:solidFill>
                <a:latin typeface="Century Gothic"/>
                <a:ea typeface="Century Gothic"/>
                <a:cs typeface="Century Gothic"/>
                <a:sym typeface="Century Gothic"/>
              </a:rPr>
              <a:t/>
            </a:r>
            <a:br>
              <a:rPr lang="en-US" sz="2800" b="1" i="0" u="none" strike="noStrike" cap="none">
                <a:solidFill>
                  <a:srgbClr val="4F4F4F"/>
                </a:solidFill>
                <a:latin typeface="Century Gothic"/>
                <a:ea typeface="Century Gothic"/>
                <a:cs typeface="Century Gothic"/>
                <a:sym typeface="Century Gothic"/>
              </a:rPr>
            </a:br>
            <a:r>
              <a:rPr lang="en-US" sz="2400" b="1" i="0" u="none" strike="noStrike" cap="none">
                <a:solidFill>
                  <a:srgbClr val="4F4F4F"/>
                </a:solidFill>
                <a:latin typeface="Century Gothic"/>
                <a:ea typeface="Century Gothic"/>
                <a:cs typeface="Century Gothic"/>
                <a:sym typeface="Century Gothic"/>
              </a:rPr>
              <a:t/>
            </a:r>
            <a:br>
              <a:rPr lang="en-US" sz="2400" b="1" i="0" u="none" strike="noStrike" cap="none">
                <a:solidFill>
                  <a:srgbClr val="4F4F4F"/>
                </a:solidFill>
                <a:latin typeface="Century Gothic"/>
                <a:ea typeface="Century Gothic"/>
                <a:cs typeface="Century Gothic"/>
                <a:sym typeface="Century Gothic"/>
              </a:rPr>
            </a:br>
            <a:endParaRPr sz="1400" b="0" i="0" u="none" strike="noStrike" cap="none">
              <a:solidFill>
                <a:srgbClr val="000000"/>
              </a:solidFill>
              <a:latin typeface="Arial"/>
              <a:ea typeface="Arial"/>
              <a:cs typeface="Arial"/>
              <a:sym typeface="Arial"/>
            </a:endParaRPr>
          </a:p>
        </p:txBody>
      </p:sp>
      <p:sp>
        <p:nvSpPr>
          <p:cNvPr id="994" name="Google Shape;994;p95"/>
          <p:cNvSpPr txBox="1">
            <a:spLocks noGrp="1"/>
          </p:cNvSpPr>
          <p:nvPr>
            <p:ph type="title"/>
          </p:nvPr>
        </p:nvSpPr>
        <p:spPr>
          <a:xfrm>
            <a:off x="457200" y="152400"/>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Blanket Orders</a:t>
            </a:r>
            <a:endParaRPr/>
          </a:p>
        </p:txBody>
      </p:sp>
      <p:pic>
        <p:nvPicPr>
          <p:cNvPr id="995" name="Google Shape;995;p95"/>
          <p:cNvPicPr preferRelativeResize="0"/>
          <p:nvPr/>
        </p:nvPicPr>
        <p:blipFill rotWithShape="1">
          <a:blip r:embed="rId3">
            <a:alphaModFix/>
          </a:blip>
          <a:srcRect/>
          <a:stretch/>
        </p:blipFill>
        <p:spPr>
          <a:xfrm>
            <a:off x="150812" y="1905000"/>
            <a:ext cx="8842375" cy="3124200"/>
          </a:xfrm>
          <a:prstGeom prst="rect">
            <a:avLst/>
          </a:prstGeom>
          <a:noFill/>
          <a:ln w="9525" cap="flat" cmpd="sng">
            <a:solidFill>
              <a:srgbClr val="0067B4"/>
            </a:solidFill>
            <a:prstDash val="solid"/>
            <a:miter lim="800000"/>
            <a:headEnd type="none" w="sm" len="sm"/>
            <a:tailEnd type="none" w="sm" len="sm"/>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000"/>
        <p:cNvGrpSpPr/>
        <p:nvPr/>
      </p:nvGrpSpPr>
      <p:grpSpPr>
        <a:xfrm>
          <a:off x="0" y="0"/>
          <a:ext cx="0" cy="0"/>
          <a:chOff x="0" y="0"/>
          <a:chExt cx="0" cy="0"/>
        </a:xfrm>
      </p:grpSpPr>
      <p:sp>
        <p:nvSpPr>
          <p:cNvPr id="1001" name="Google Shape;1001;p96"/>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Expected Outcome</a:t>
            </a:r>
            <a:endParaRPr/>
          </a:p>
          <a:p>
            <a:pPr marL="342900" marR="0" lvl="0" indent="-34290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You should have successfully:</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Implemented blanket order numbering</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Learned about blanket order types (recurring versus irregular) </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Learned how to set up the release cycle</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Created a blanket order</a:t>
            </a:r>
            <a:endParaRPr/>
          </a:p>
          <a:p>
            <a:pPr marL="342900" marR="0" lvl="0" indent="-342900" algn="l" rtl="0">
              <a:lnSpc>
                <a:spcPct val="100000"/>
              </a:lnSpc>
              <a:spcBef>
                <a:spcPts val="480"/>
              </a:spcBef>
              <a:spcAft>
                <a:spcPts val="0"/>
              </a:spcAft>
              <a:buClr>
                <a:srgbClr val="F79646"/>
              </a:buClr>
              <a:buSzPts val="2400"/>
              <a:buFont typeface="Arial"/>
              <a:buChar char="•"/>
            </a:pPr>
            <a:r>
              <a:rPr lang="en-US" sz="2400" b="0" i="0" u="none">
                <a:solidFill>
                  <a:srgbClr val="4F4F4F"/>
                </a:solidFill>
                <a:latin typeface="Century Gothic"/>
                <a:ea typeface="Century Gothic"/>
                <a:cs typeface="Century Gothic"/>
                <a:sym typeface="Century Gothic"/>
              </a:rPr>
              <a:t>Released a blanket order to a purchase order</a:t>
            </a:r>
            <a:endParaRPr/>
          </a:p>
        </p:txBody>
      </p:sp>
      <p:sp>
        <p:nvSpPr>
          <p:cNvPr id="1002" name="Google Shape;1002;p96"/>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Blanket Orders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9"/>
          <p:cNvSpPr txBox="1">
            <a:spLocks noGrp="1"/>
          </p:cNvSpPr>
          <p:nvPr>
            <p:ph type="body" idx="1"/>
          </p:nvPr>
        </p:nvSpPr>
        <p:spPr>
          <a:xfrm>
            <a:off x="533400" y="762000"/>
            <a:ext cx="8229600" cy="54244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Business Benefits</a:t>
            </a:r>
            <a:r>
              <a:rPr lang="en-US" sz="2000" b="0" i="0" u="none">
                <a:solidFill>
                  <a:srgbClr val="4F4F4F"/>
                </a:solidFill>
                <a:latin typeface="Century Gothic"/>
                <a:ea typeface="Century Gothic"/>
                <a:cs typeface="Century Gothic"/>
                <a:sym typeface="Century Gothic"/>
              </a:rPr>
              <a:t> </a:t>
            </a:r>
            <a:endParaRPr/>
          </a:p>
          <a:p>
            <a:pPr marL="0" marR="0" lvl="0" indent="0" algn="l" rtl="0">
              <a:lnSpc>
                <a:spcPct val="100000"/>
              </a:lnSpc>
              <a:spcBef>
                <a:spcPts val="400"/>
              </a:spcBef>
              <a:spcAft>
                <a:spcPts val="0"/>
              </a:spcAft>
              <a:buClr>
                <a:srgbClr val="F79646"/>
              </a:buClr>
              <a:buSzPts val="2000"/>
              <a:buFont typeface="Arial"/>
              <a:buNone/>
            </a:pPr>
            <a:endParaRPr sz="2000" b="0" i="0" u="none">
              <a:solidFill>
                <a:srgbClr val="4F4F4F"/>
              </a:solidFill>
              <a:latin typeface="Century Gothic"/>
              <a:ea typeface="Century Gothic"/>
              <a:cs typeface="Century Gothic"/>
              <a:sym typeface="Century Gothic"/>
            </a:endParaRPr>
          </a:p>
          <a:p>
            <a:pPr marL="169863" marR="0" lvl="0" indent="-169863" algn="l" rtl="0">
              <a:lnSpc>
                <a:spcPct val="100000"/>
              </a:lnSpc>
              <a:spcBef>
                <a:spcPts val="560"/>
              </a:spcBef>
              <a:spcAft>
                <a:spcPts val="0"/>
              </a:spcAft>
              <a:buClr>
                <a:srgbClr val="F79646"/>
              </a:buClr>
              <a:buSzPts val="2800"/>
              <a:buFont typeface="Arial"/>
              <a:buChar char="•"/>
            </a:pPr>
            <a:r>
              <a:rPr lang="en-US" sz="2800" b="0" i="0" u="none">
                <a:solidFill>
                  <a:srgbClr val="4F4F4F"/>
                </a:solidFill>
                <a:latin typeface="Century Gothic"/>
                <a:ea typeface="Century Gothic"/>
                <a:cs typeface="Century Gothic"/>
                <a:sym typeface="Century Gothic"/>
              </a:rPr>
              <a:t>Buy from approved suppliers that are certified</a:t>
            </a:r>
            <a:endParaRPr/>
          </a:p>
          <a:p>
            <a:pPr marL="169863" marR="0" lvl="0" indent="-169863" algn="l" rtl="0">
              <a:lnSpc>
                <a:spcPct val="100000"/>
              </a:lnSpc>
              <a:spcBef>
                <a:spcPts val="560"/>
              </a:spcBef>
              <a:spcAft>
                <a:spcPts val="0"/>
              </a:spcAft>
              <a:buClr>
                <a:srgbClr val="F79646"/>
              </a:buClr>
              <a:buSzPts val="2800"/>
              <a:buFont typeface="Arial"/>
              <a:buChar char="•"/>
            </a:pPr>
            <a:r>
              <a:rPr lang="en-US" sz="2800" b="0" i="0" u="none">
                <a:solidFill>
                  <a:schemeClr val="dk1"/>
                </a:solidFill>
                <a:latin typeface="Century Gothic"/>
                <a:ea typeface="Century Gothic"/>
                <a:cs typeface="Century Gothic"/>
                <a:sym typeface="Century Gothic"/>
              </a:rPr>
              <a:t>Buy special items from certified suppliers</a:t>
            </a:r>
            <a:endParaRPr/>
          </a:p>
          <a:p>
            <a:pPr marL="0" marR="0" lvl="0" indent="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14" name="Google Shape;114;p9"/>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200"/>
              <a:buFont typeface="Century Gothic"/>
              <a:buNone/>
            </a:pPr>
            <a:r>
              <a:rPr lang="en-US" sz="3200" b="1" i="0" u="none">
                <a:solidFill>
                  <a:srgbClr val="4F4F4F"/>
                </a:solidFill>
                <a:latin typeface="Century Gothic"/>
                <a:ea typeface="Century Gothic"/>
                <a:cs typeface="Century Gothic"/>
                <a:sym typeface="Century Gothic"/>
              </a:rPr>
              <a:t>Suppliers</a:t>
            </a:r>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007"/>
        <p:cNvGrpSpPr/>
        <p:nvPr/>
      </p:nvGrpSpPr>
      <p:grpSpPr>
        <a:xfrm>
          <a:off x="0" y="0"/>
          <a:ext cx="0" cy="0"/>
          <a:chOff x="0" y="0"/>
          <a:chExt cx="0" cy="0"/>
        </a:xfrm>
      </p:grpSpPr>
      <p:sp>
        <p:nvSpPr>
          <p:cNvPr id="1008" name="Google Shape;1008;p122"/>
          <p:cNvSpPr txBox="1">
            <a:spLocks noGrp="1"/>
          </p:cNvSpPr>
          <p:nvPr>
            <p:ph type="body" idx="1"/>
          </p:nvPr>
        </p:nvSpPr>
        <p:spPr>
          <a:xfrm>
            <a:off x="457200" y="892175"/>
            <a:ext cx="8229600" cy="54246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Overview</a:t>
            </a:r>
            <a:endParaRPr/>
          </a:p>
          <a:p>
            <a:pPr marL="342900" marR="0" lvl="0" indent="-34290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The goal of this training exercise is to learn how to </a:t>
            </a:r>
            <a:r>
              <a:rPr lang="en-US" sz="2400" b="0" i="0" u="none">
                <a:solidFill>
                  <a:schemeClr val="dk1"/>
                </a:solidFill>
                <a:latin typeface="Century Gothic"/>
                <a:ea typeface="Century Gothic"/>
                <a:cs typeface="Century Gothic"/>
                <a:sym typeface="Century Gothic"/>
              </a:rPr>
              <a:t>adjust prices </a:t>
            </a:r>
            <a:r>
              <a:rPr lang="en-US" sz="2400" b="0" i="0" u="none">
                <a:solidFill>
                  <a:srgbClr val="4F4F4F"/>
                </a:solidFill>
                <a:latin typeface="Century Gothic"/>
                <a:ea typeface="Century Gothic"/>
                <a:cs typeface="Century Gothic"/>
                <a:sym typeface="Century Gothic"/>
              </a:rPr>
              <a:t>for items and convert planned orders into different kinds of purchasing documents.</a:t>
            </a:r>
            <a:br>
              <a:rPr lang="en-US" sz="2400" b="0" i="0" u="none">
                <a:solidFill>
                  <a:srgbClr val="4F4F4F"/>
                </a:solidFill>
                <a:latin typeface="Century Gothic"/>
                <a:ea typeface="Century Gothic"/>
                <a:cs typeface="Century Gothic"/>
                <a:sym typeface="Century Gothic"/>
              </a:rPr>
            </a:br>
            <a:endParaRPr sz="2400" b="0" i="0" u="none">
              <a:solidFill>
                <a:schemeClr val="dk1"/>
              </a:solidFill>
              <a:latin typeface="Century Gothic"/>
              <a:ea typeface="Century Gothic"/>
              <a:cs typeface="Century Gothic"/>
              <a:sym typeface="Century Gothic"/>
            </a:endParaRPr>
          </a:p>
          <a:p>
            <a:pPr marL="342900" marR="0" lvl="0" indent="-342900" algn="l" rtl="0">
              <a:lnSpc>
                <a:spcPct val="100000"/>
              </a:lnSpc>
              <a:spcBef>
                <a:spcPts val="56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You will learn:</a:t>
            </a:r>
            <a:endParaRPr sz="2000" b="0" i="0" u="none">
              <a:solidFill>
                <a:srgbClr val="4F4F4F"/>
              </a:solidFill>
              <a:latin typeface="Century Gothic"/>
              <a:ea typeface="Century Gothic"/>
              <a:cs typeface="Century Gothic"/>
              <a:sym typeface="Century Gothic"/>
            </a:endParaRPr>
          </a:p>
          <a:p>
            <a:pPr marL="342900" marR="0" lvl="0" indent="-342900" algn="l" rtl="0">
              <a:lnSpc>
                <a:spcPct val="100000"/>
              </a:lnSpc>
              <a:spcBef>
                <a:spcPts val="400"/>
              </a:spcBef>
              <a:spcAft>
                <a:spcPts val="0"/>
              </a:spcAft>
              <a:buClr>
                <a:srgbClr val="F79646"/>
              </a:buClr>
              <a:buSzPts val="2000"/>
              <a:buFont typeface="Arial"/>
              <a:buChar char="•"/>
            </a:pPr>
            <a:r>
              <a:rPr lang="en-US" sz="2000" b="0" i="0" u="none">
                <a:solidFill>
                  <a:schemeClr val="dk1"/>
                </a:solidFill>
                <a:latin typeface="Century Gothic"/>
                <a:ea typeface="Century Gothic"/>
                <a:cs typeface="Century Gothic"/>
                <a:sym typeface="Century Gothic"/>
              </a:rPr>
              <a:t>How to change item prices through updates to price/discount lists and quotes</a:t>
            </a:r>
            <a:endParaRPr/>
          </a:p>
          <a:p>
            <a:pPr marL="342900" marR="0" lvl="0" indent="-342900" algn="l" rtl="0">
              <a:lnSpc>
                <a:spcPct val="100000"/>
              </a:lnSpc>
              <a:spcBef>
                <a:spcPts val="400"/>
              </a:spcBef>
              <a:spcAft>
                <a:spcPts val="0"/>
              </a:spcAft>
              <a:buClr>
                <a:srgbClr val="F79646"/>
              </a:buClr>
              <a:buSzPts val="2000"/>
              <a:buFont typeface="Arial"/>
              <a:buChar char="•"/>
            </a:pPr>
            <a:r>
              <a:rPr lang="en-US" sz="2000" b="0" i="0" u="none">
                <a:solidFill>
                  <a:schemeClr val="dk1"/>
                </a:solidFill>
                <a:latin typeface="Century Gothic"/>
                <a:ea typeface="Century Gothic"/>
                <a:cs typeface="Century Gothic"/>
                <a:sym typeface="Century Gothic"/>
              </a:rPr>
              <a:t>How to convert the planned orders into purchasing documents</a:t>
            </a:r>
            <a:endParaRPr/>
          </a:p>
          <a:p>
            <a:pPr marL="342900" marR="0" lvl="0" indent="-342900" algn="l" rtl="0">
              <a:lnSpc>
                <a:spcPct val="100000"/>
              </a:lnSpc>
              <a:spcBef>
                <a:spcPts val="400"/>
              </a:spcBef>
              <a:spcAft>
                <a:spcPts val="0"/>
              </a:spcAft>
              <a:buClr>
                <a:srgbClr val="F79646"/>
              </a:buClr>
              <a:buSzPts val="2000"/>
              <a:buFont typeface="Arial"/>
              <a:buChar char="•"/>
            </a:pPr>
            <a:r>
              <a:rPr lang="en-US" sz="2000" b="0" i="0" u="none">
                <a:solidFill>
                  <a:schemeClr val="dk1"/>
                </a:solidFill>
                <a:latin typeface="Century Gothic"/>
                <a:ea typeface="Century Gothic"/>
                <a:cs typeface="Century Gothic"/>
                <a:sym typeface="Century Gothic"/>
              </a:rPr>
              <a:t>How the pricing and contracts comes into play during firm purchasing</a:t>
            </a:r>
            <a:endParaRPr/>
          </a:p>
        </p:txBody>
      </p:sp>
      <p:sp>
        <p:nvSpPr>
          <p:cNvPr id="1009" name="Google Shape;1009;p122"/>
          <p:cNvSpPr txBox="1">
            <a:spLocks noGrp="1"/>
          </p:cNvSpPr>
          <p:nvPr>
            <p:ph type="title"/>
          </p:nvPr>
        </p:nvSpPr>
        <p:spPr>
          <a:xfrm>
            <a:off x="457200" y="182562"/>
            <a:ext cx="8229600" cy="7095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000"/>
              <a:buFont typeface="Century Gothic"/>
              <a:buNone/>
            </a:pPr>
            <a:r>
              <a:rPr lang="en-US" sz="3000" b="1" i="0" u="none">
                <a:solidFill>
                  <a:srgbClr val="4F4F4F"/>
                </a:solidFill>
                <a:latin typeface="Century Gothic"/>
                <a:ea typeface="Century Gothic"/>
                <a:cs typeface="Century Gothic"/>
                <a:sym typeface="Century Gothic"/>
              </a:rPr>
              <a:t>Planned Order to Purchasing </a:t>
            </a:r>
            <a:r>
              <a:rPr lang="en-US" sz="3000" b="1" i="0" u="none">
                <a:solidFill>
                  <a:schemeClr val="dk1"/>
                </a:solidFill>
                <a:latin typeface="Century Gothic"/>
                <a:ea typeface="Century Gothic"/>
                <a:cs typeface="Century Gothic"/>
                <a:sym typeface="Century Gothic"/>
              </a:rPr>
              <a:t>Document</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014"/>
        <p:cNvGrpSpPr/>
        <p:nvPr/>
      </p:nvGrpSpPr>
      <p:grpSpPr>
        <a:xfrm>
          <a:off x="0" y="0"/>
          <a:ext cx="0" cy="0"/>
          <a:chOff x="0" y="0"/>
          <a:chExt cx="0" cy="0"/>
        </a:xfrm>
      </p:grpSpPr>
      <p:sp>
        <p:nvSpPr>
          <p:cNvPr id="1015" name="Google Shape;1015;p123"/>
          <p:cNvSpPr txBox="1">
            <a:spLocks noGrp="1"/>
          </p:cNvSpPr>
          <p:nvPr>
            <p:ph type="body" idx="1"/>
          </p:nvPr>
        </p:nvSpPr>
        <p:spPr>
          <a:xfrm>
            <a:off x="533400" y="1143000"/>
            <a:ext cx="8229600" cy="50434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800"/>
              <a:buFont typeface="Arial"/>
              <a:buNone/>
            </a:pPr>
            <a:r>
              <a:rPr lang="en-US" sz="2800" b="1" i="0" u="none">
                <a:solidFill>
                  <a:srgbClr val="4F4F4F"/>
                </a:solidFill>
                <a:latin typeface="Century Gothic"/>
                <a:ea typeface="Century Gothic"/>
                <a:cs typeface="Century Gothic"/>
                <a:sym typeface="Century Gothic"/>
              </a:rPr>
              <a:t>Business Benefits</a:t>
            </a:r>
            <a:r>
              <a:rPr lang="en-US" sz="2400" b="0" i="0" u="none">
                <a:solidFill>
                  <a:srgbClr val="4F4F4F"/>
                </a:solidFill>
                <a:latin typeface="Century Gothic"/>
                <a:ea typeface="Century Gothic"/>
                <a:cs typeface="Century Gothic"/>
                <a:sym typeface="Century Gothic"/>
              </a:rPr>
              <a:t>:</a:t>
            </a:r>
            <a:endParaRPr/>
          </a:p>
          <a:p>
            <a:pPr marL="0" marR="0" lvl="0" indent="0" algn="l" rtl="0">
              <a:lnSpc>
                <a:spcPct val="100000"/>
              </a:lnSpc>
              <a:spcBef>
                <a:spcPts val="400"/>
              </a:spcBef>
              <a:spcAft>
                <a:spcPts val="0"/>
              </a:spcAft>
              <a:buClr>
                <a:srgbClr val="F79646"/>
              </a:buClr>
              <a:buSzPts val="2000"/>
              <a:buFont typeface="Arial"/>
              <a:buChar char="•"/>
            </a:pPr>
            <a:r>
              <a:rPr lang="en-US" sz="2000" b="0" i="0" u="none">
                <a:solidFill>
                  <a:srgbClr val="4F4F4F"/>
                </a:solidFill>
                <a:latin typeface="Century Gothic"/>
                <a:ea typeface="Century Gothic"/>
                <a:cs typeface="Century Gothic"/>
                <a:sym typeface="Century Gothic"/>
              </a:rPr>
              <a:t>You can implement and store extra pricing structure for items for these reasons:</a:t>
            </a:r>
            <a:endParaRPr/>
          </a:p>
          <a:p>
            <a:pPr marL="742950" marR="0" lvl="1" indent="-285750" algn="l" rtl="0">
              <a:lnSpc>
                <a:spcPct val="100000"/>
              </a:lnSpc>
              <a:spcBef>
                <a:spcPts val="400"/>
              </a:spcBef>
              <a:spcAft>
                <a:spcPts val="0"/>
              </a:spcAft>
              <a:buClr>
                <a:srgbClr val="F79646"/>
              </a:buClr>
              <a:buSzPts val="2000"/>
              <a:buFont typeface="Merriweather Sans"/>
              <a:buChar char="-"/>
            </a:pPr>
            <a:r>
              <a:rPr lang="en-US" sz="2000" b="0" i="0" u="none" strike="noStrike" cap="none">
                <a:solidFill>
                  <a:srgbClr val="4F4F4F"/>
                </a:solidFill>
                <a:latin typeface="Century Gothic"/>
                <a:ea typeface="Century Gothic"/>
                <a:cs typeface="Century Gothic"/>
                <a:sym typeface="Century Gothic"/>
              </a:rPr>
              <a:t>Prices in other than the base currency</a:t>
            </a:r>
            <a:endParaRPr/>
          </a:p>
          <a:p>
            <a:pPr marL="742950" marR="0" lvl="1" indent="-285750" algn="l" rtl="0">
              <a:lnSpc>
                <a:spcPct val="100000"/>
              </a:lnSpc>
              <a:spcBef>
                <a:spcPts val="400"/>
              </a:spcBef>
              <a:spcAft>
                <a:spcPts val="0"/>
              </a:spcAft>
              <a:buClr>
                <a:srgbClr val="F79646"/>
              </a:buClr>
              <a:buSzPts val="2000"/>
              <a:buFont typeface="Merriweather Sans"/>
              <a:buChar char="-"/>
            </a:pPr>
            <a:r>
              <a:rPr lang="en-US" sz="2000" b="0" i="0" u="none" strike="noStrike" cap="none">
                <a:solidFill>
                  <a:srgbClr val="4F4F4F"/>
                </a:solidFill>
                <a:latin typeface="Century Gothic"/>
                <a:ea typeface="Century Gothic"/>
                <a:cs typeface="Century Gothic"/>
                <a:sym typeface="Century Gothic"/>
              </a:rPr>
              <a:t>Prices for different UMs, such as a better price for a case than for a unit</a:t>
            </a:r>
            <a:endParaRPr/>
          </a:p>
          <a:p>
            <a:pPr marL="742950" marR="0" lvl="1" indent="-285750" algn="l" rtl="0">
              <a:lnSpc>
                <a:spcPct val="100000"/>
              </a:lnSpc>
              <a:spcBef>
                <a:spcPts val="400"/>
              </a:spcBef>
              <a:spcAft>
                <a:spcPts val="0"/>
              </a:spcAft>
              <a:buClr>
                <a:srgbClr val="F79646"/>
              </a:buClr>
              <a:buSzPts val="2000"/>
              <a:buFont typeface="Merriweather Sans"/>
              <a:buChar char="-"/>
            </a:pPr>
            <a:r>
              <a:rPr lang="en-US" sz="2000" b="0" i="0" u="none" strike="noStrike" cap="none">
                <a:solidFill>
                  <a:srgbClr val="4F4F4F"/>
                </a:solidFill>
                <a:latin typeface="Century Gothic"/>
                <a:ea typeface="Century Gothic"/>
                <a:cs typeface="Century Gothic"/>
                <a:sym typeface="Century Gothic"/>
              </a:rPr>
              <a:t>Discounts at different quantity levels</a:t>
            </a:r>
            <a:endParaRPr/>
          </a:p>
          <a:p>
            <a:pPr marL="742950" marR="0" lvl="1" indent="-285750" algn="l" rtl="0">
              <a:lnSpc>
                <a:spcPct val="100000"/>
              </a:lnSpc>
              <a:spcBef>
                <a:spcPts val="400"/>
              </a:spcBef>
              <a:spcAft>
                <a:spcPts val="0"/>
              </a:spcAft>
              <a:buClr>
                <a:srgbClr val="F79646"/>
              </a:buClr>
              <a:buSzPts val="2000"/>
              <a:buFont typeface="Merriweather Sans"/>
              <a:buChar char="-"/>
            </a:pPr>
            <a:r>
              <a:rPr lang="en-US" sz="2000" b="0" i="0" u="none" strike="noStrike" cap="none">
                <a:solidFill>
                  <a:srgbClr val="4F4F4F"/>
                </a:solidFill>
                <a:latin typeface="Century Gothic"/>
                <a:ea typeface="Century Gothic"/>
                <a:cs typeface="Century Gothic"/>
                <a:sym typeface="Century Gothic"/>
              </a:rPr>
              <a:t>Prices calculated as a percentage markup</a:t>
            </a:r>
            <a:endParaRPr sz="1400" b="0" i="0" u="none" strike="noStrike" cap="none">
              <a:solidFill>
                <a:srgbClr val="4F4F4F"/>
              </a:solidFill>
              <a:latin typeface="Century Gothic"/>
              <a:ea typeface="Century Gothic"/>
              <a:cs typeface="Century Gothic"/>
              <a:sym typeface="Century Gothic"/>
            </a:endParaRPr>
          </a:p>
          <a:p>
            <a:pPr marL="0" marR="0" lvl="0" indent="0" algn="l" rtl="0">
              <a:lnSpc>
                <a:spcPct val="100000"/>
              </a:lnSpc>
              <a:spcBef>
                <a:spcPts val="400"/>
              </a:spcBef>
              <a:spcAft>
                <a:spcPts val="0"/>
              </a:spcAft>
              <a:buClr>
                <a:srgbClr val="F79646"/>
              </a:buClr>
              <a:buSzPts val="2000"/>
              <a:buFont typeface="Arial"/>
              <a:buNone/>
            </a:pPr>
            <a:r>
              <a:rPr lang="en-US" sz="2000" b="0" i="0" u="none">
                <a:solidFill>
                  <a:srgbClr val="4F4F4F"/>
                </a:solidFill>
                <a:latin typeface="Century Gothic"/>
                <a:ea typeface="Century Gothic"/>
                <a:cs typeface="Century Gothic"/>
                <a:sym typeface="Century Gothic"/>
              </a:rPr>
              <a:t>     This lets you refine your pricing, saving money, speeding up PO maintenance, and reducing purchase price variance errors</a:t>
            </a:r>
            <a:endParaRPr/>
          </a:p>
          <a:p>
            <a:pPr marL="0" marR="0" lvl="0" indent="0" algn="l" rtl="0">
              <a:lnSpc>
                <a:spcPct val="100000"/>
              </a:lnSpc>
              <a:spcBef>
                <a:spcPts val="400"/>
              </a:spcBef>
              <a:spcAft>
                <a:spcPts val="0"/>
              </a:spcAft>
              <a:buClr>
                <a:srgbClr val="F79646"/>
              </a:buClr>
              <a:buSzPts val="2000"/>
              <a:buFont typeface="Arial"/>
              <a:buChar char="•"/>
            </a:pPr>
            <a:r>
              <a:rPr lang="en-US" sz="2000" b="0" i="0" u="none">
                <a:solidFill>
                  <a:schemeClr val="dk1"/>
                </a:solidFill>
                <a:latin typeface="Century Gothic"/>
                <a:ea typeface="Century Gothic"/>
                <a:cs typeface="Century Gothic"/>
                <a:sym typeface="Century Gothic"/>
              </a:rPr>
              <a:t>You can save time and effort by quickly and easily converting planned orders into a variety of firm purchasing documents  and making order updates through a single one-stop Web UI program</a:t>
            </a:r>
            <a:br>
              <a:rPr lang="en-US" sz="2000" b="0" i="0" u="none">
                <a:solidFill>
                  <a:schemeClr val="dk1"/>
                </a:solidFill>
                <a:latin typeface="Century Gothic"/>
                <a:ea typeface="Century Gothic"/>
                <a:cs typeface="Century Gothic"/>
                <a:sym typeface="Century Gothic"/>
              </a:rPr>
            </a:br>
            <a:endParaRPr/>
          </a:p>
          <a:p>
            <a:pPr marL="0" marR="0" lvl="0" indent="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016" name="Google Shape;1016;p123"/>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000"/>
              <a:buFont typeface="Century Gothic"/>
              <a:buNone/>
            </a:pPr>
            <a:r>
              <a:rPr lang="en-US" sz="3000" b="1" i="0" u="none">
                <a:solidFill>
                  <a:srgbClr val="4F4F4F"/>
                </a:solidFill>
                <a:latin typeface="Century Gothic"/>
                <a:ea typeface="Century Gothic"/>
                <a:cs typeface="Century Gothic"/>
                <a:sym typeface="Century Gothic"/>
              </a:rPr>
              <a:t>Planned Order to Purchasing Document</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021"/>
        <p:cNvGrpSpPr/>
        <p:nvPr/>
      </p:nvGrpSpPr>
      <p:grpSpPr>
        <a:xfrm>
          <a:off x="0" y="0"/>
          <a:ext cx="0" cy="0"/>
          <a:chOff x="0" y="0"/>
          <a:chExt cx="0" cy="0"/>
        </a:xfrm>
      </p:grpSpPr>
      <p:sp>
        <p:nvSpPr>
          <p:cNvPr id="1022" name="Google Shape;1022;p124"/>
          <p:cNvSpPr txBox="1">
            <a:spLocks noGrp="1"/>
          </p:cNvSpPr>
          <p:nvPr>
            <p:ph type="body" idx="1"/>
          </p:nvPr>
        </p:nvSpPr>
        <p:spPr>
          <a:xfrm>
            <a:off x="457200" y="892175"/>
            <a:ext cx="8229600" cy="54244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Scenario</a:t>
            </a:r>
            <a:endParaRPr/>
          </a:p>
          <a:p>
            <a:pPr marL="0" marR="0" lvl="0" indent="0" algn="l" rtl="0">
              <a:lnSpc>
                <a:spcPct val="100000"/>
              </a:lnSpc>
              <a:spcBef>
                <a:spcPts val="480"/>
              </a:spcBef>
              <a:spcAft>
                <a:spcPts val="0"/>
              </a:spcAft>
              <a:buClr>
                <a:srgbClr val="F79646"/>
              </a:buClr>
              <a:buSzPts val="2400"/>
              <a:buFont typeface="Arial"/>
              <a:buNone/>
            </a:pPr>
            <a:r>
              <a:rPr lang="en-US" sz="2400" b="0" i="0" u="none">
                <a:solidFill>
                  <a:srgbClr val="4F4F4F"/>
                </a:solidFill>
                <a:latin typeface="Century Gothic"/>
                <a:ea typeface="Century Gothic"/>
                <a:cs typeface="Century Gothic"/>
                <a:sym typeface="Century Gothic"/>
              </a:rPr>
              <a:t>Due to economic changes, you must make changes in terms of costs. You have to change supplier price lists and create new discount price lists. Additionally, you must create a new supplier item and adjust the quote price for the item. You must convert MRP-created planned orders to purchasing documents. To further curtails costs, you are purchasing an item from a different supplier and using a different ordering system (blanket orders) for another supplier. </a:t>
            </a:r>
            <a:endParaRPr/>
          </a:p>
        </p:txBody>
      </p:sp>
      <p:sp>
        <p:nvSpPr>
          <p:cNvPr id="1023" name="Google Shape;1023;p124"/>
          <p:cNvSpPr txBox="1">
            <a:spLocks noGrp="1"/>
          </p:cNvSpPr>
          <p:nvPr>
            <p:ph type="title"/>
          </p:nvPr>
        </p:nvSpPr>
        <p:spPr>
          <a:xfrm>
            <a:off x="457200" y="152400"/>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000"/>
              <a:buFont typeface="Century Gothic"/>
              <a:buNone/>
            </a:pPr>
            <a:r>
              <a:rPr lang="en-US" sz="3000" b="1" i="0" u="none">
                <a:solidFill>
                  <a:srgbClr val="4F4F4F"/>
                </a:solidFill>
                <a:latin typeface="Century Gothic"/>
                <a:ea typeface="Century Gothic"/>
                <a:cs typeface="Century Gothic"/>
                <a:sym typeface="Century Gothic"/>
              </a:rPr>
              <a:t>Planned Order to Purchasing Document</a:t>
            </a:r>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028"/>
        <p:cNvGrpSpPr/>
        <p:nvPr/>
      </p:nvGrpSpPr>
      <p:grpSpPr>
        <a:xfrm>
          <a:off x="0" y="0"/>
          <a:ext cx="0" cy="0"/>
          <a:chOff x="0" y="0"/>
          <a:chExt cx="0" cy="0"/>
        </a:xfrm>
      </p:grpSpPr>
      <p:sp>
        <p:nvSpPr>
          <p:cNvPr id="1029" name="Google Shape;1029;p125"/>
          <p:cNvSpPr txBox="1">
            <a:spLocks noGrp="1"/>
          </p:cNvSpPr>
          <p:nvPr>
            <p:ph type="body" idx="1"/>
          </p:nvPr>
        </p:nvSpPr>
        <p:spPr>
          <a:xfrm>
            <a:off x="533400" y="990600"/>
            <a:ext cx="7980362" cy="609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Overview</a:t>
            </a:r>
            <a:endParaRPr/>
          </a:p>
          <a:p>
            <a:pPr marL="0" marR="0" lvl="0" indent="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030" name="Google Shape;1030;p125"/>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000"/>
              <a:buFont typeface="Century Gothic"/>
              <a:buNone/>
            </a:pPr>
            <a:r>
              <a:rPr lang="en-US" sz="3000" b="1" i="0" u="none">
                <a:solidFill>
                  <a:srgbClr val="4F4F4F"/>
                </a:solidFill>
                <a:latin typeface="Century Gothic"/>
                <a:ea typeface="Century Gothic"/>
                <a:cs typeface="Century Gothic"/>
                <a:sym typeface="Century Gothic"/>
              </a:rPr>
              <a:t>Planned Purchase Order to Purchasing Document</a:t>
            </a:r>
            <a:endParaRPr/>
          </a:p>
        </p:txBody>
      </p:sp>
      <p:pic>
        <p:nvPicPr>
          <p:cNvPr id="1031" name="Google Shape;1031;p125" descr="Overview.PNG"/>
          <p:cNvPicPr preferRelativeResize="0"/>
          <p:nvPr/>
        </p:nvPicPr>
        <p:blipFill rotWithShape="1">
          <a:blip r:embed="rId3">
            <a:alphaModFix/>
          </a:blip>
          <a:srcRect/>
          <a:stretch/>
        </p:blipFill>
        <p:spPr>
          <a:xfrm>
            <a:off x="762000" y="1524000"/>
            <a:ext cx="8077200" cy="4549775"/>
          </a:xfrm>
          <a:prstGeom prst="rect">
            <a:avLst/>
          </a:prstGeom>
          <a:noFill/>
          <a:ln>
            <a:noFill/>
          </a:ln>
        </p:spPr>
      </p:pic>
      <p:cxnSp>
        <p:nvCxnSpPr>
          <p:cNvPr id="1032" name="Google Shape;1032;p125"/>
          <p:cNvCxnSpPr/>
          <p:nvPr/>
        </p:nvCxnSpPr>
        <p:spPr>
          <a:xfrm>
            <a:off x="7086600" y="4114800"/>
            <a:ext cx="533400" cy="0"/>
          </a:xfrm>
          <a:prstGeom prst="straightConnector1">
            <a:avLst/>
          </a:prstGeom>
          <a:noFill/>
          <a:ln w="28575" cap="flat" cmpd="sng">
            <a:solidFill>
              <a:srgbClr val="FF0000"/>
            </a:solidFill>
            <a:prstDash val="solid"/>
            <a:miter lim="800000"/>
            <a:headEnd type="none" w="sm" len="sm"/>
            <a:tailEnd type="none" w="sm" len="sm"/>
          </a:ln>
        </p:spPr>
      </p:cxnSp>
      <p:sp>
        <p:nvSpPr>
          <p:cNvPr id="1033" name="Google Shape;1033;p125"/>
          <p:cNvSpPr/>
          <p:nvPr/>
        </p:nvSpPr>
        <p:spPr>
          <a:xfrm>
            <a:off x="5562600" y="2667000"/>
            <a:ext cx="2743200" cy="838200"/>
          </a:xfrm>
          <a:prstGeom prst="roundRect">
            <a:avLst>
              <a:gd name="adj" fmla="val 16667"/>
            </a:avLst>
          </a:prstGeom>
          <a:solidFill>
            <a:schemeClr val="lt1"/>
          </a:solidFill>
          <a:ln w="9525" cap="flat" cmpd="sng">
            <a:solidFill>
              <a:srgbClr val="00206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034" name="Google Shape;1034;p125"/>
          <p:cNvSpPr txBox="1"/>
          <p:nvPr/>
        </p:nvSpPr>
        <p:spPr>
          <a:xfrm>
            <a:off x="5791200" y="2819400"/>
            <a:ext cx="2286000" cy="584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67B4"/>
              </a:buClr>
              <a:buSzPts val="1600"/>
              <a:buFont typeface="Tahoma"/>
              <a:buNone/>
            </a:pPr>
            <a:r>
              <a:rPr lang="en-US" sz="1600" b="0" i="0" u="none" strike="noStrike" cap="none">
                <a:solidFill>
                  <a:srgbClr val="0067B4"/>
                </a:solidFill>
                <a:latin typeface="Tahoma"/>
                <a:ea typeface="Tahoma"/>
                <a:cs typeface="Tahoma"/>
                <a:sym typeface="Tahoma"/>
              </a:rPr>
              <a:t>User modifies prices/</a:t>
            </a:r>
            <a:br>
              <a:rPr lang="en-US" sz="1600" b="0" i="0" u="none" strike="noStrike" cap="none">
                <a:solidFill>
                  <a:srgbClr val="0067B4"/>
                </a:solidFill>
                <a:latin typeface="Tahoma"/>
                <a:ea typeface="Tahoma"/>
                <a:cs typeface="Tahoma"/>
                <a:sym typeface="Tahoma"/>
              </a:rPr>
            </a:br>
            <a:r>
              <a:rPr lang="en-US" sz="1600" b="0" i="0" u="none" strike="noStrike" cap="none">
                <a:solidFill>
                  <a:srgbClr val="0067B4"/>
                </a:solidFill>
                <a:latin typeface="Tahoma"/>
                <a:ea typeface="Tahoma"/>
                <a:cs typeface="Tahoma"/>
                <a:sym typeface="Tahoma"/>
              </a:rPr>
              <a:t>creates a blanket order</a:t>
            </a:r>
            <a:endParaRPr sz="1400" b="0" i="0" u="none" strike="noStrike" cap="none">
              <a:solidFill>
                <a:srgbClr val="000000"/>
              </a:solidFill>
              <a:latin typeface="Arial"/>
              <a:ea typeface="Arial"/>
              <a:cs typeface="Arial"/>
              <a:sym typeface="Arial"/>
            </a:endParaRPr>
          </a:p>
        </p:txBody>
      </p:sp>
      <p:grpSp>
        <p:nvGrpSpPr>
          <p:cNvPr id="1035" name="Google Shape;1035;p125"/>
          <p:cNvGrpSpPr/>
          <p:nvPr/>
        </p:nvGrpSpPr>
        <p:grpSpPr>
          <a:xfrm>
            <a:off x="5638800" y="3810000"/>
            <a:ext cx="2743200" cy="914400"/>
            <a:chOff x="-1219200" y="3575540"/>
            <a:chExt cx="2743200" cy="844062"/>
          </a:xfrm>
        </p:grpSpPr>
        <p:sp>
          <p:nvSpPr>
            <p:cNvPr id="1036" name="Google Shape;1036;p125"/>
            <p:cNvSpPr/>
            <p:nvPr/>
          </p:nvSpPr>
          <p:spPr>
            <a:xfrm>
              <a:off x="-1219200" y="3575540"/>
              <a:ext cx="2743200" cy="844062"/>
            </a:xfrm>
            <a:prstGeom prst="roundRect">
              <a:avLst>
                <a:gd name="adj" fmla="val 16667"/>
              </a:avLst>
            </a:prstGeom>
            <a:solidFill>
              <a:schemeClr val="lt1"/>
            </a:solidFill>
            <a:ln w="9525" cap="flat" cmpd="sng">
              <a:solidFill>
                <a:srgbClr val="00206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037" name="Google Shape;1037;p125"/>
            <p:cNvSpPr txBox="1"/>
            <p:nvPr/>
          </p:nvSpPr>
          <p:spPr>
            <a:xfrm>
              <a:off x="-914400" y="3716217"/>
              <a:ext cx="2286000" cy="53979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67B4"/>
                </a:buClr>
                <a:buSzPts val="1600"/>
                <a:buFont typeface="Tahoma"/>
                <a:buNone/>
              </a:pPr>
              <a:r>
                <a:rPr lang="en-US" sz="1600" b="0" i="0" u="none" strike="noStrike" cap="none">
                  <a:solidFill>
                    <a:srgbClr val="0067B4"/>
                  </a:solidFill>
                  <a:latin typeface="Tahoma"/>
                  <a:ea typeface="Tahoma"/>
                  <a:cs typeface="Tahoma"/>
                  <a:sym typeface="Tahoma"/>
                </a:rPr>
                <a:t>Create</a:t>
              </a:r>
              <a:br>
                <a:rPr lang="en-US" sz="1600" b="0" i="0" u="none" strike="noStrike" cap="none">
                  <a:solidFill>
                    <a:srgbClr val="0067B4"/>
                  </a:solidFill>
                  <a:latin typeface="Tahoma"/>
                  <a:ea typeface="Tahoma"/>
                  <a:cs typeface="Tahoma"/>
                  <a:sym typeface="Tahoma"/>
                </a:rPr>
              </a:br>
              <a:r>
                <a:rPr lang="en-US" sz="1600" b="0" i="0" u="none" strike="noStrike" cap="none">
                  <a:solidFill>
                    <a:srgbClr val="0067B4"/>
                  </a:solidFill>
                  <a:latin typeface="Tahoma"/>
                  <a:ea typeface="Tahoma"/>
                  <a:cs typeface="Tahoma"/>
                  <a:sym typeface="Tahoma"/>
                </a:rPr>
                <a:t>purchasing document</a:t>
              </a:r>
              <a:endParaRPr sz="1400" b="0" i="0" u="none" strike="noStrike" cap="none">
                <a:solidFill>
                  <a:srgbClr val="000000"/>
                </a:solidFill>
                <a:latin typeface="Arial"/>
                <a:ea typeface="Arial"/>
                <a:cs typeface="Arial"/>
                <a:sym typeface="Arial"/>
              </a:endParaRPr>
            </a:p>
          </p:txBody>
        </p:sp>
      </p:grpSp>
      <p:sp>
        <p:nvSpPr>
          <p:cNvPr id="1038" name="Google Shape;1038;p125"/>
          <p:cNvSpPr txBox="1"/>
          <p:nvPr/>
        </p:nvSpPr>
        <p:spPr>
          <a:xfrm>
            <a:off x="2590800" y="5410200"/>
            <a:ext cx="1600200" cy="228600"/>
          </a:xfrm>
          <a:prstGeom prst="rect">
            <a:avLst/>
          </a:prstGeom>
          <a:solidFill>
            <a:schemeClr val="lt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039" name="Google Shape;1039;p125"/>
          <p:cNvSpPr txBox="1"/>
          <p:nvPr/>
        </p:nvSpPr>
        <p:spPr>
          <a:xfrm>
            <a:off x="1981200" y="5334000"/>
            <a:ext cx="1752600" cy="584200"/>
          </a:xfrm>
          <a:prstGeom prst="rect">
            <a:avLst/>
          </a:prstGeom>
          <a:solidFill>
            <a:schemeClr val="lt2"/>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67B4"/>
              </a:buClr>
              <a:buSzPts val="1600"/>
              <a:buFont typeface="Tahoma"/>
              <a:buNone/>
            </a:pPr>
            <a:r>
              <a:rPr lang="en-US" sz="1600" b="0" i="0" u="none" strike="noStrike" cap="none">
                <a:solidFill>
                  <a:srgbClr val="0067B4"/>
                </a:solidFill>
                <a:latin typeface="Tahoma"/>
                <a:ea typeface="Tahoma"/>
                <a:cs typeface="Tahoma"/>
                <a:sym typeface="Tahoma"/>
              </a:rPr>
              <a:t>Supplier receives </a:t>
            </a:r>
            <a:br>
              <a:rPr lang="en-US" sz="1600" b="0" i="0" u="none" strike="noStrike" cap="none">
                <a:solidFill>
                  <a:srgbClr val="0067B4"/>
                </a:solidFill>
                <a:latin typeface="Tahoma"/>
                <a:ea typeface="Tahoma"/>
                <a:cs typeface="Tahoma"/>
                <a:sym typeface="Tahoma"/>
              </a:rPr>
            </a:br>
            <a:r>
              <a:rPr lang="en-US" sz="1600" b="0" i="0" u="none" strike="noStrike" cap="none">
                <a:solidFill>
                  <a:srgbClr val="0067B4"/>
                </a:solidFill>
                <a:latin typeface="Tahoma"/>
                <a:ea typeface="Tahoma"/>
                <a:cs typeface="Tahoma"/>
                <a:sym typeface="Tahoma"/>
              </a:rPr>
              <a:t>purchase order</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044"/>
        <p:cNvGrpSpPr/>
        <p:nvPr/>
      </p:nvGrpSpPr>
      <p:grpSpPr>
        <a:xfrm>
          <a:off x="0" y="0"/>
          <a:ext cx="0" cy="0"/>
          <a:chOff x="0" y="0"/>
          <a:chExt cx="0" cy="0"/>
        </a:xfrm>
      </p:grpSpPr>
      <p:sp>
        <p:nvSpPr>
          <p:cNvPr id="1045" name="Google Shape;1045;p126"/>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000"/>
              <a:buFont typeface="Century Gothic"/>
              <a:buNone/>
            </a:pPr>
            <a:r>
              <a:rPr lang="en-US" sz="3000" b="1" i="0" u="none">
                <a:solidFill>
                  <a:srgbClr val="4F4F4F"/>
                </a:solidFill>
                <a:latin typeface="Century Gothic"/>
                <a:ea typeface="Century Gothic"/>
                <a:cs typeface="Century Gothic"/>
                <a:sym typeface="Century Gothic"/>
              </a:rPr>
              <a:t>Planned Order to Purchasing Document</a:t>
            </a:r>
            <a:endParaRPr/>
          </a:p>
        </p:txBody>
      </p:sp>
      <p:sp>
        <p:nvSpPr>
          <p:cNvPr id="1046" name="Google Shape;1046;p126"/>
          <p:cNvSpPr txBox="1"/>
          <p:nvPr/>
        </p:nvSpPr>
        <p:spPr>
          <a:xfrm>
            <a:off x="533400" y="914400"/>
            <a:ext cx="8229600" cy="5562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F4F4F"/>
              </a:buClr>
              <a:buSzPts val="2800"/>
              <a:buFont typeface="Century Gothic"/>
              <a:buNone/>
            </a:pPr>
            <a:r>
              <a:rPr lang="en-US" sz="2800" b="1" i="0" u="none" strike="noStrike" cap="none">
                <a:solidFill>
                  <a:srgbClr val="4F4F4F"/>
                </a:solidFill>
                <a:latin typeface="Century Gothic"/>
                <a:ea typeface="Century Gothic"/>
                <a:cs typeface="Century Gothic"/>
                <a:sym typeface="Century Gothic"/>
              </a:rPr>
              <a:t>Configuration</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440"/>
              </a:spcBef>
              <a:spcAft>
                <a:spcPts val="0"/>
              </a:spcAft>
              <a:buClr>
                <a:srgbClr val="4F4F4F"/>
              </a:buClr>
              <a:buSzPts val="2200"/>
              <a:buFont typeface="Century Gothic"/>
              <a:buNone/>
            </a:pPr>
            <a:r>
              <a:rPr lang="en-US" sz="2200" b="0" i="0" u="none" strike="noStrike" cap="none">
                <a:solidFill>
                  <a:srgbClr val="4F4F4F"/>
                </a:solidFill>
                <a:latin typeface="Century Gothic"/>
                <a:ea typeface="Century Gothic"/>
                <a:cs typeface="Century Gothic"/>
                <a:sym typeface="Century Gothic"/>
              </a:rPr>
              <a:t>For planned order-to-purchasing document functions, ensure the following are in place:</a:t>
            </a:r>
            <a:r>
              <a:rPr lang="en-US" sz="2200" b="1" i="0" u="none" strike="noStrike" cap="none">
                <a:solidFill>
                  <a:srgbClr val="4F4F4F"/>
                </a:solidFill>
                <a:latin typeface="Century Gothic"/>
                <a:ea typeface="Century Gothic"/>
                <a:cs typeface="Century Gothic"/>
                <a:sym typeface="Century Gothic"/>
              </a:rPr>
              <a:t>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480"/>
              </a:spcBef>
              <a:spcAft>
                <a:spcPts val="0"/>
              </a:spcAft>
              <a:buClr>
                <a:srgbClr val="F79646"/>
              </a:buClr>
              <a:buSzPts val="2400"/>
              <a:buFont typeface="Arial"/>
              <a:buChar char="•"/>
            </a:pPr>
            <a:r>
              <a:rPr lang="en-US" sz="2400" b="1" i="0" u="none" strike="noStrike" cap="none">
                <a:solidFill>
                  <a:srgbClr val="4F4F4F"/>
                </a:solidFill>
                <a:latin typeface="Century Gothic"/>
                <a:ea typeface="Century Gothic"/>
                <a:cs typeface="Century Gothic"/>
                <a:sym typeface="Century Gothic"/>
              </a:rPr>
              <a:t>  </a:t>
            </a:r>
            <a:r>
              <a:rPr lang="en-US" sz="2200" b="1" i="0" u="none" strike="noStrike" cap="none">
                <a:solidFill>
                  <a:srgbClr val="4F4F4F"/>
                </a:solidFill>
                <a:latin typeface="Century Gothic"/>
                <a:ea typeface="Century Gothic"/>
                <a:cs typeface="Century Gothic"/>
                <a:sym typeface="Century Gothic"/>
              </a:rPr>
              <a:t>Suppliers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440"/>
              </a:spcBef>
              <a:spcAft>
                <a:spcPts val="0"/>
              </a:spcAft>
              <a:buClr>
                <a:srgbClr val="F79646"/>
              </a:buClr>
              <a:buSzPts val="2200"/>
              <a:buFont typeface="Arial"/>
              <a:buChar char="•"/>
            </a:pPr>
            <a:r>
              <a:rPr lang="en-US" sz="2200" b="1" i="0" u="none" strike="noStrike" cap="none">
                <a:solidFill>
                  <a:srgbClr val="4F4F4F"/>
                </a:solidFill>
                <a:latin typeface="Century Gothic"/>
                <a:ea typeface="Century Gothic"/>
                <a:cs typeface="Century Gothic"/>
                <a:sym typeface="Century Gothic"/>
              </a:rPr>
              <a:t>  Items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440"/>
              </a:spcBef>
              <a:spcAft>
                <a:spcPts val="0"/>
              </a:spcAft>
              <a:buClr>
                <a:srgbClr val="F79646"/>
              </a:buClr>
              <a:buSzPts val="2200"/>
              <a:buFont typeface="Arial"/>
              <a:buChar char="•"/>
            </a:pPr>
            <a:r>
              <a:rPr lang="en-US" sz="2200" b="1" i="0" u="none" strike="noStrike" cap="none">
                <a:solidFill>
                  <a:srgbClr val="4F4F4F"/>
                </a:solidFill>
                <a:latin typeface="Century Gothic"/>
                <a:ea typeface="Century Gothic"/>
                <a:cs typeface="Century Gothic"/>
                <a:sym typeface="Century Gothic"/>
              </a:rPr>
              <a:t>  </a:t>
            </a:r>
            <a:r>
              <a:rPr lang="en-US" sz="2200" b="1" i="0" u="none" strike="noStrike" cap="none">
                <a:solidFill>
                  <a:schemeClr val="dk1"/>
                </a:solidFill>
                <a:latin typeface="Century Gothic"/>
                <a:ea typeface="Century Gothic"/>
                <a:cs typeface="Century Gothic"/>
                <a:sym typeface="Century Gothic"/>
              </a:rPr>
              <a:t>Ship-</a:t>
            </a:r>
            <a:r>
              <a:rPr lang="en-US" sz="2200" b="1">
                <a:solidFill>
                  <a:schemeClr val="dk1"/>
                </a:solidFill>
                <a:latin typeface="Century Gothic"/>
                <a:ea typeface="Century Gothic"/>
                <a:cs typeface="Century Gothic"/>
                <a:sym typeface="Century Gothic"/>
              </a:rPr>
              <a:t>To and</a:t>
            </a:r>
            <a:r>
              <a:rPr lang="en-US" sz="2200" b="1" i="0" u="none" strike="noStrike" cap="none">
                <a:solidFill>
                  <a:schemeClr val="dk1"/>
                </a:solidFill>
                <a:latin typeface="Century Gothic"/>
                <a:ea typeface="Century Gothic"/>
                <a:cs typeface="Century Gothic"/>
                <a:sym typeface="Century Gothic"/>
              </a:rPr>
              <a:t> Bill-To</a:t>
            </a:r>
            <a:endParaRPr sz="1400" b="1" i="0" u="none" strike="noStrike" cap="none">
              <a:solidFill>
                <a:schemeClr val="dk1"/>
              </a:solidFill>
            </a:endParaRPr>
          </a:p>
          <a:p>
            <a:pPr marL="0" marR="0" lvl="0" indent="0" algn="l" rtl="0">
              <a:lnSpc>
                <a:spcPct val="100000"/>
              </a:lnSpc>
              <a:spcBef>
                <a:spcPts val="440"/>
              </a:spcBef>
              <a:spcAft>
                <a:spcPts val="0"/>
              </a:spcAft>
              <a:buClr>
                <a:srgbClr val="F79646"/>
              </a:buClr>
              <a:buSzPts val="2200"/>
              <a:buFont typeface="Arial"/>
              <a:buChar char="•"/>
            </a:pPr>
            <a:r>
              <a:rPr lang="en-US" sz="2200" b="1" i="0" u="none" strike="noStrike" cap="none">
                <a:solidFill>
                  <a:srgbClr val="C00000"/>
                </a:solidFill>
                <a:latin typeface="Century Gothic"/>
                <a:ea typeface="Century Gothic"/>
                <a:cs typeface="Century Gothic"/>
                <a:sym typeface="Century Gothic"/>
              </a:rPr>
              <a:t>  </a:t>
            </a:r>
            <a:r>
              <a:rPr lang="en-US" sz="2200" b="1" i="0" u="none" strike="noStrike" cap="none">
                <a:solidFill>
                  <a:srgbClr val="4F4F4F"/>
                </a:solidFill>
                <a:latin typeface="Century Gothic"/>
                <a:ea typeface="Century Gothic"/>
                <a:cs typeface="Century Gothic"/>
                <a:sym typeface="Century Gothic"/>
              </a:rPr>
              <a:t>Pricing:</a:t>
            </a:r>
            <a:endParaRPr sz="1400" b="0" i="0" u="none" strike="noStrike" cap="none">
              <a:solidFill>
                <a:srgbClr val="000000"/>
              </a:solidFill>
              <a:latin typeface="Arial"/>
              <a:ea typeface="Arial"/>
              <a:cs typeface="Arial"/>
              <a:sym typeface="Arial"/>
            </a:endParaRPr>
          </a:p>
          <a:p>
            <a:pPr marL="457200" marR="0" lvl="1" indent="-139700" algn="l" rtl="0">
              <a:lnSpc>
                <a:spcPct val="100000"/>
              </a:lnSpc>
              <a:spcBef>
                <a:spcPts val="440"/>
              </a:spcBef>
              <a:spcAft>
                <a:spcPts val="0"/>
              </a:spcAft>
              <a:buClr>
                <a:srgbClr val="F79646"/>
              </a:buClr>
              <a:buSzPts val="2200"/>
              <a:buFont typeface="Arial"/>
              <a:buChar char="•"/>
            </a:pPr>
            <a:r>
              <a:rPr lang="en-US" sz="2200" b="1" i="0" u="none" strike="noStrike" cap="none">
                <a:solidFill>
                  <a:srgbClr val="4F4F4F"/>
                </a:solidFill>
                <a:latin typeface="Century Gothic"/>
                <a:ea typeface="Century Gothic"/>
                <a:cs typeface="Century Gothic"/>
                <a:sym typeface="Century Gothic"/>
              </a:rPr>
              <a:t>  Creation</a:t>
            </a:r>
            <a:endParaRPr sz="1400" b="0" i="0" u="none" strike="noStrike" cap="none">
              <a:solidFill>
                <a:srgbClr val="000000"/>
              </a:solidFill>
              <a:latin typeface="Arial"/>
              <a:ea typeface="Arial"/>
              <a:cs typeface="Arial"/>
              <a:sym typeface="Arial"/>
            </a:endParaRPr>
          </a:p>
          <a:p>
            <a:pPr marL="457200" marR="0" lvl="1" indent="-139700" algn="l" rtl="0">
              <a:lnSpc>
                <a:spcPct val="100000"/>
              </a:lnSpc>
              <a:spcBef>
                <a:spcPts val="440"/>
              </a:spcBef>
              <a:spcAft>
                <a:spcPts val="0"/>
              </a:spcAft>
              <a:buClr>
                <a:srgbClr val="F79646"/>
              </a:buClr>
              <a:buSzPts val="2200"/>
              <a:buFont typeface="Arial"/>
              <a:buChar char="•"/>
            </a:pPr>
            <a:r>
              <a:rPr lang="en-US" sz="2200" b="1" i="0" u="none" strike="noStrike" cap="none">
                <a:solidFill>
                  <a:srgbClr val="4F4F4F"/>
                </a:solidFill>
                <a:latin typeface="Century Gothic"/>
                <a:ea typeface="Century Gothic"/>
                <a:cs typeface="Century Gothic"/>
                <a:sym typeface="Century Gothic"/>
              </a:rPr>
              <a:t>  Requiring price tables/discount tables</a:t>
            </a:r>
            <a:endParaRPr sz="1400" b="0" i="0" u="none" strike="noStrike" cap="none">
              <a:solidFill>
                <a:srgbClr val="000000"/>
              </a:solidFill>
              <a:latin typeface="Arial"/>
              <a:ea typeface="Arial"/>
              <a:cs typeface="Arial"/>
              <a:sym typeface="Arial"/>
            </a:endParaRPr>
          </a:p>
          <a:p>
            <a:pPr marL="457200" marR="0" lvl="1" indent="-139700" algn="l" rtl="0">
              <a:lnSpc>
                <a:spcPct val="100000"/>
              </a:lnSpc>
              <a:spcBef>
                <a:spcPts val="440"/>
              </a:spcBef>
              <a:spcAft>
                <a:spcPts val="0"/>
              </a:spcAft>
              <a:buClr>
                <a:srgbClr val="F79646"/>
              </a:buClr>
              <a:buSzPts val="2200"/>
              <a:buFont typeface="Arial"/>
              <a:buChar char="•"/>
            </a:pPr>
            <a:r>
              <a:rPr lang="en-US" sz="2200" b="1" i="0" u="none" strike="noStrike" cap="none">
                <a:solidFill>
                  <a:srgbClr val="4F4F4F"/>
                </a:solidFill>
                <a:latin typeface="Century Gothic"/>
                <a:ea typeface="Century Gothic"/>
                <a:cs typeface="Century Gothic"/>
                <a:sym typeface="Century Gothic"/>
              </a:rPr>
              <a:t>Quote price</a:t>
            </a:r>
            <a:endParaRPr sz="1400" b="0" i="0" u="none" strike="noStrike" cap="none">
              <a:solidFill>
                <a:srgbClr val="000000"/>
              </a:solidFill>
              <a:latin typeface="Arial"/>
              <a:ea typeface="Arial"/>
              <a:cs typeface="Arial"/>
              <a:sym typeface="Arial"/>
            </a:endParaRPr>
          </a:p>
          <a:p>
            <a:pPr marL="457200" marR="0" lvl="1" indent="-139700" algn="l" rtl="0">
              <a:lnSpc>
                <a:spcPct val="100000"/>
              </a:lnSpc>
              <a:spcBef>
                <a:spcPts val="440"/>
              </a:spcBef>
              <a:spcAft>
                <a:spcPts val="0"/>
              </a:spcAft>
              <a:buClr>
                <a:srgbClr val="F79646"/>
              </a:buClr>
              <a:buSzPts val="2200"/>
              <a:buFont typeface="Arial"/>
              <a:buChar char="•"/>
            </a:pPr>
            <a:r>
              <a:rPr lang="en-US" sz="2200" b="1" i="0" u="none" strike="noStrike" cap="none">
                <a:solidFill>
                  <a:srgbClr val="4F4F4F"/>
                </a:solidFill>
                <a:latin typeface="Century Gothic"/>
                <a:ea typeface="Century Gothic"/>
                <a:cs typeface="Century Gothic"/>
                <a:sym typeface="Century Gothic"/>
              </a:rPr>
              <a:t>Pricing considerations in firm purchasing</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endParaRPr sz="2200" b="1" i="0" u="none" strike="noStrike" cap="none">
              <a:solidFill>
                <a:srgbClr val="4F4F4F"/>
              </a:solidFill>
              <a:latin typeface="Century Gothic"/>
              <a:ea typeface="Century Gothic"/>
              <a:cs typeface="Century Gothic"/>
              <a:sym typeface="Century Gothic"/>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051"/>
        <p:cNvGrpSpPr/>
        <p:nvPr/>
      </p:nvGrpSpPr>
      <p:grpSpPr>
        <a:xfrm>
          <a:off x="0" y="0"/>
          <a:ext cx="0" cy="0"/>
          <a:chOff x="0" y="0"/>
          <a:chExt cx="0" cy="0"/>
        </a:xfrm>
      </p:grpSpPr>
      <p:sp>
        <p:nvSpPr>
          <p:cNvPr id="1052" name="Google Shape;1052;p127"/>
          <p:cNvSpPr txBox="1">
            <a:spLocks noGrp="1"/>
          </p:cNvSpPr>
          <p:nvPr>
            <p:ph type="body" idx="1"/>
          </p:nvPr>
        </p:nvSpPr>
        <p:spPr>
          <a:xfrm>
            <a:off x="533400" y="914400"/>
            <a:ext cx="8229600" cy="5043487"/>
          </a:xfrm>
          <a:prstGeom prst="rect">
            <a:avLst/>
          </a:prstGeom>
          <a:noFill/>
          <a:ln>
            <a:noFill/>
          </a:ln>
        </p:spPr>
        <p:txBody>
          <a:bodyPr spcFirstLastPara="1" wrap="square" lIns="91425" tIns="45700" rIns="91425" bIns="45700" anchor="t" anchorCtr="0">
            <a:noAutofit/>
          </a:bodyPr>
          <a:lstStyle/>
          <a:p>
            <a:pPr marL="169862" marR="0" lvl="0" indent="-169862"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Suppliers</a:t>
            </a:r>
            <a:endParaRPr/>
          </a:p>
          <a:p>
            <a:pPr marL="169862" marR="0" lvl="0" indent="-169862"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053" name="Google Shape;1053;p127"/>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000"/>
              <a:buFont typeface="Century Gothic"/>
              <a:buNone/>
            </a:pPr>
            <a:r>
              <a:rPr lang="en-US" sz="3000" b="1" i="0" u="none">
                <a:solidFill>
                  <a:srgbClr val="4F4F4F"/>
                </a:solidFill>
                <a:latin typeface="Century Gothic"/>
                <a:ea typeface="Century Gothic"/>
                <a:cs typeface="Century Gothic"/>
                <a:sym typeface="Century Gothic"/>
              </a:rPr>
              <a:t>Planned Order to Purchasing Document</a:t>
            </a:r>
            <a:endParaRPr/>
          </a:p>
        </p:txBody>
      </p:sp>
      <p:pic>
        <p:nvPicPr>
          <p:cNvPr id="1054" name="Google Shape;1054;p127" descr="suppliercreate.PNG"/>
          <p:cNvPicPr preferRelativeResize="0"/>
          <p:nvPr/>
        </p:nvPicPr>
        <p:blipFill rotWithShape="1">
          <a:blip r:embed="rId3">
            <a:alphaModFix/>
          </a:blip>
          <a:srcRect/>
          <a:stretch/>
        </p:blipFill>
        <p:spPr>
          <a:xfrm>
            <a:off x="609600" y="1524000"/>
            <a:ext cx="7772400" cy="2206625"/>
          </a:xfrm>
          <a:prstGeom prst="rect">
            <a:avLst/>
          </a:prstGeom>
          <a:noFill/>
          <a:ln w="9525" cap="flat" cmpd="sng">
            <a:solidFill>
              <a:srgbClr val="0070C0"/>
            </a:solidFill>
            <a:prstDash val="solid"/>
            <a:miter lim="800000"/>
            <a:headEnd type="none" w="sm" len="sm"/>
            <a:tailEnd type="none" w="sm" len="sm"/>
          </a:ln>
        </p:spPr>
      </p:pic>
      <p:pic>
        <p:nvPicPr>
          <p:cNvPr id="1055" name="Google Shape;1055;p127" descr="suppliercreate2.PNG"/>
          <p:cNvPicPr preferRelativeResize="0"/>
          <p:nvPr/>
        </p:nvPicPr>
        <p:blipFill rotWithShape="1">
          <a:blip r:embed="rId4">
            <a:alphaModFix/>
          </a:blip>
          <a:srcRect/>
          <a:stretch/>
        </p:blipFill>
        <p:spPr>
          <a:xfrm>
            <a:off x="1600200" y="3352800"/>
            <a:ext cx="6858000" cy="2327275"/>
          </a:xfrm>
          <a:prstGeom prst="rect">
            <a:avLst/>
          </a:prstGeom>
          <a:noFill/>
          <a:ln w="9525" cap="flat" cmpd="sng">
            <a:solidFill>
              <a:srgbClr val="0070C0"/>
            </a:solidFill>
            <a:prstDash val="solid"/>
            <a:miter lim="800000"/>
            <a:headEnd type="none" w="sm" len="sm"/>
            <a:tailEnd type="none" w="sm" len="sm"/>
          </a:ln>
        </p:spPr>
      </p:pic>
      <p:sp>
        <p:nvSpPr>
          <p:cNvPr id="1056" name="Google Shape;1056;p127"/>
          <p:cNvSpPr/>
          <p:nvPr/>
        </p:nvSpPr>
        <p:spPr>
          <a:xfrm rot="10800000">
            <a:off x="3352800" y="1905000"/>
            <a:ext cx="381000" cy="304800"/>
          </a:xfrm>
          <a:prstGeom prst="downArrow">
            <a:avLst>
              <a:gd name="adj1" fmla="val 10800"/>
              <a:gd name="adj2" fmla="val 50000"/>
            </a:avLst>
          </a:prstGeom>
          <a:solidFill>
            <a:schemeClr val="accent1"/>
          </a:solidFill>
          <a:ln>
            <a:noFill/>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cxnSp>
        <p:nvCxnSpPr>
          <p:cNvPr id="1057" name="Google Shape;1057;p127"/>
          <p:cNvCxnSpPr/>
          <p:nvPr/>
        </p:nvCxnSpPr>
        <p:spPr>
          <a:xfrm rot="5400000">
            <a:off x="2914650" y="2800350"/>
            <a:ext cx="1219200" cy="38100"/>
          </a:xfrm>
          <a:prstGeom prst="straightConnector1">
            <a:avLst/>
          </a:prstGeom>
          <a:noFill/>
          <a:ln w="28575" cap="flat" cmpd="sng">
            <a:solidFill>
              <a:srgbClr val="0070C0"/>
            </a:solidFill>
            <a:prstDash val="solid"/>
            <a:miter lim="800000"/>
            <a:headEnd type="none" w="sm" len="sm"/>
            <a:tailEnd type="stealth" w="med" len="med"/>
          </a:ln>
        </p:spPr>
      </p:cxn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1062"/>
        <p:cNvGrpSpPr/>
        <p:nvPr/>
      </p:nvGrpSpPr>
      <p:grpSpPr>
        <a:xfrm>
          <a:off x="0" y="0"/>
          <a:ext cx="0" cy="0"/>
          <a:chOff x="0" y="0"/>
          <a:chExt cx="0" cy="0"/>
        </a:xfrm>
      </p:grpSpPr>
      <p:sp>
        <p:nvSpPr>
          <p:cNvPr id="1063" name="Google Shape;1063;p128"/>
          <p:cNvSpPr txBox="1">
            <a:spLocks noGrp="1"/>
          </p:cNvSpPr>
          <p:nvPr>
            <p:ph type="body" idx="1"/>
          </p:nvPr>
        </p:nvSpPr>
        <p:spPr>
          <a:xfrm>
            <a:off x="533400" y="914400"/>
            <a:ext cx="8229600" cy="5043487"/>
          </a:xfrm>
          <a:prstGeom prst="rect">
            <a:avLst/>
          </a:prstGeom>
          <a:noFill/>
          <a:ln>
            <a:noFill/>
          </a:ln>
        </p:spPr>
        <p:txBody>
          <a:bodyPr spcFirstLastPara="1" wrap="square" lIns="91425" tIns="45700" rIns="91425" bIns="45700" anchor="t" anchorCtr="0">
            <a:noAutofit/>
          </a:bodyPr>
          <a:lstStyle/>
          <a:p>
            <a:pPr marL="169862" marR="0" lvl="0" indent="-169862"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Items</a:t>
            </a:r>
            <a:endParaRPr/>
          </a:p>
          <a:p>
            <a:pPr marL="169862" marR="0" lvl="0" indent="-169862"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064" name="Google Shape;1064;p128"/>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000"/>
              <a:buFont typeface="Century Gothic"/>
              <a:buNone/>
            </a:pPr>
            <a:r>
              <a:rPr lang="en-US" sz="3000" b="1" i="0" u="none">
                <a:solidFill>
                  <a:srgbClr val="4F4F4F"/>
                </a:solidFill>
                <a:latin typeface="Century Gothic"/>
                <a:ea typeface="Century Gothic"/>
                <a:cs typeface="Century Gothic"/>
                <a:sym typeface="Century Gothic"/>
              </a:rPr>
              <a:t>Planned Order to Purchasing Document</a:t>
            </a:r>
            <a:endParaRPr/>
          </a:p>
        </p:txBody>
      </p:sp>
      <p:pic>
        <p:nvPicPr>
          <p:cNvPr id="1065" name="Google Shape;1065;p128"/>
          <p:cNvPicPr preferRelativeResize="0"/>
          <p:nvPr/>
        </p:nvPicPr>
        <p:blipFill rotWithShape="1">
          <a:blip r:embed="rId3">
            <a:alphaModFix/>
          </a:blip>
          <a:srcRect/>
          <a:stretch/>
        </p:blipFill>
        <p:spPr>
          <a:xfrm>
            <a:off x="228600" y="1371600"/>
            <a:ext cx="8659812" cy="2214562"/>
          </a:xfrm>
          <a:prstGeom prst="rect">
            <a:avLst/>
          </a:prstGeom>
          <a:noFill/>
          <a:ln>
            <a:noFill/>
          </a:ln>
        </p:spPr>
      </p:pic>
      <p:pic>
        <p:nvPicPr>
          <p:cNvPr id="1066" name="Google Shape;1066;p128"/>
          <p:cNvPicPr preferRelativeResize="0"/>
          <p:nvPr/>
        </p:nvPicPr>
        <p:blipFill rotWithShape="1">
          <a:blip r:embed="rId4">
            <a:alphaModFix/>
          </a:blip>
          <a:srcRect/>
          <a:stretch/>
        </p:blipFill>
        <p:spPr>
          <a:xfrm>
            <a:off x="304800" y="4114800"/>
            <a:ext cx="8277225" cy="1944687"/>
          </a:xfrm>
          <a:prstGeom prst="rect">
            <a:avLst/>
          </a:prstGeom>
          <a:noFill/>
          <a:ln>
            <a:noFill/>
          </a:ln>
        </p:spPr>
      </p:pic>
      <p:sp>
        <p:nvSpPr>
          <p:cNvPr id="1067" name="Google Shape;1067;p128"/>
          <p:cNvSpPr txBox="1"/>
          <p:nvPr/>
        </p:nvSpPr>
        <p:spPr>
          <a:xfrm>
            <a:off x="6172200" y="3352800"/>
            <a:ext cx="2514600" cy="228600"/>
          </a:xfrm>
          <a:prstGeom prst="rect">
            <a:avLst/>
          </a:prstGeom>
          <a:noFill/>
          <a:ln w="9525"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068" name="Google Shape;1068;p128"/>
          <p:cNvSpPr txBox="1"/>
          <p:nvPr/>
        </p:nvSpPr>
        <p:spPr>
          <a:xfrm>
            <a:off x="5867400" y="5562600"/>
            <a:ext cx="762000" cy="457200"/>
          </a:xfrm>
          <a:prstGeom prst="rect">
            <a:avLst/>
          </a:prstGeom>
          <a:noFill/>
          <a:ln w="9525"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073"/>
        <p:cNvGrpSpPr/>
        <p:nvPr/>
      </p:nvGrpSpPr>
      <p:grpSpPr>
        <a:xfrm>
          <a:off x="0" y="0"/>
          <a:ext cx="0" cy="0"/>
          <a:chOff x="0" y="0"/>
          <a:chExt cx="0" cy="0"/>
        </a:xfrm>
      </p:grpSpPr>
      <p:sp>
        <p:nvSpPr>
          <p:cNvPr id="1074" name="Google Shape;1074;p129"/>
          <p:cNvSpPr txBox="1">
            <a:spLocks noGrp="1"/>
          </p:cNvSpPr>
          <p:nvPr>
            <p:ph type="body" idx="1"/>
          </p:nvPr>
        </p:nvSpPr>
        <p:spPr>
          <a:xfrm>
            <a:off x="457200" y="838200"/>
            <a:ext cx="8229600" cy="838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Ship-to </a:t>
            </a:r>
            <a:r>
              <a:rPr lang="en-US" sz="2400" b="1">
                <a:solidFill>
                  <a:srgbClr val="4F4F4F"/>
                </a:solidFill>
              </a:rPr>
              <a:t>and</a:t>
            </a:r>
            <a:r>
              <a:rPr lang="en-US" sz="2400" b="1" i="0" u="none">
                <a:solidFill>
                  <a:srgbClr val="4F4F4F"/>
                </a:solidFill>
                <a:latin typeface="Century Gothic"/>
                <a:ea typeface="Century Gothic"/>
                <a:cs typeface="Century Gothic"/>
                <a:sym typeface="Century Gothic"/>
              </a:rPr>
              <a:t> Bill-To </a:t>
            </a:r>
            <a:r>
              <a:rPr lang="en-US" sz="2400" b="1">
                <a:solidFill>
                  <a:srgbClr val="4F4F4F"/>
                </a:solidFill>
              </a:rPr>
              <a:t>C</a:t>
            </a:r>
            <a:r>
              <a:rPr lang="en-US" sz="2000" b="1" i="0" u="none">
                <a:solidFill>
                  <a:srgbClr val="4F4F4F"/>
                </a:solidFill>
                <a:latin typeface="Century Gothic"/>
                <a:ea typeface="Century Gothic"/>
                <a:cs typeface="Century Gothic"/>
                <a:sym typeface="Century Gothic"/>
              </a:rPr>
              <a:t>reation</a:t>
            </a:r>
            <a:endParaRPr b="1"/>
          </a:p>
          <a:p>
            <a:pPr marL="0" marR="0" lvl="0" indent="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075" name="Google Shape;1075;p129"/>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000"/>
              <a:buFont typeface="Century Gothic"/>
              <a:buNone/>
            </a:pPr>
            <a:r>
              <a:rPr lang="en-US" sz="3000" b="1" i="0" u="none">
                <a:solidFill>
                  <a:srgbClr val="4F4F4F"/>
                </a:solidFill>
                <a:latin typeface="Century Gothic"/>
                <a:ea typeface="Century Gothic"/>
                <a:cs typeface="Century Gothic"/>
                <a:sym typeface="Century Gothic"/>
              </a:rPr>
              <a:t>Planned Order to Purchasing Document</a:t>
            </a:r>
            <a:endParaRPr/>
          </a:p>
        </p:txBody>
      </p:sp>
      <p:pic>
        <p:nvPicPr>
          <p:cNvPr id="1076" name="Google Shape;1076;p129"/>
          <p:cNvPicPr preferRelativeResize="0"/>
          <p:nvPr/>
        </p:nvPicPr>
        <p:blipFill rotWithShape="1">
          <a:blip r:embed="rId3">
            <a:alphaModFix/>
          </a:blip>
          <a:srcRect/>
          <a:stretch/>
        </p:blipFill>
        <p:spPr>
          <a:xfrm>
            <a:off x="952825" y="1476975"/>
            <a:ext cx="7072302" cy="2299824"/>
          </a:xfrm>
          <a:prstGeom prst="rect">
            <a:avLst/>
          </a:prstGeom>
          <a:noFill/>
          <a:ln w="9525" cap="flat" cmpd="sng">
            <a:solidFill>
              <a:srgbClr val="0067B4"/>
            </a:solidFill>
            <a:prstDash val="solid"/>
            <a:miter lim="800000"/>
            <a:headEnd type="none" w="sm" len="sm"/>
            <a:tailEnd type="none" w="sm" len="sm"/>
          </a:ln>
        </p:spPr>
      </p:pic>
      <p:sp>
        <p:nvSpPr>
          <p:cNvPr id="1077" name="Google Shape;1077;p129"/>
          <p:cNvSpPr txBox="1"/>
          <p:nvPr/>
        </p:nvSpPr>
        <p:spPr>
          <a:xfrm>
            <a:off x="1796300" y="1982250"/>
            <a:ext cx="1746900" cy="290400"/>
          </a:xfrm>
          <a:prstGeom prst="rect">
            <a:avLst/>
          </a:prstGeom>
          <a:noFill/>
          <a:ln w="12700"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pic>
        <p:nvPicPr>
          <p:cNvPr id="1078" name="Google Shape;1078;p129"/>
          <p:cNvPicPr preferRelativeResize="0"/>
          <p:nvPr/>
        </p:nvPicPr>
        <p:blipFill>
          <a:blip r:embed="rId4">
            <a:alphaModFix/>
          </a:blip>
          <a:stretch>
            <a:fillRect/>
          </a:stretch>
        </p:blipFill>
        <p:spPr>
          <a:xfrm>
            <a:off x="952825" y="3929200"/>
            <a:ext cx="7132375" cy="2299825"/>
          </a:xfrm>
          <a:prstGeom prst="rect">
            <a:avLst/>
          </a:prstGeom>
          <a:noFill/>
          <a:ln>
            <a:noFill/>
          </a:ln>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083"/>
        <p:cNvGrpSpPr/>
        <p:nvPr/>
      </p:nvGrpSpPr>
      <p:grpSpPr>
        <a:xfrm>
          <a:off x="0" y="0"/>
          <a:ext cx="0" cy="0"/>
          <a:chOff x="0" y="0"/>
          <a:chExt cx="0" cy="0"/>
        </a:xfrm>
      </p:grpSpPr>
      <p:sp>
        <p:nvSpPr>
          <p:cNvPr id="1084" name="Google Shape;1084;p130"/>
          <p:cNvSpPr txBox="1">
            <a:spLocks noGrp="1"/>
          </p:cNvSpPr>
          <p:nvPr>
            <p:ph type="body" idx="1"/>
          </p:nvPr>
        </p:nvSpPr>
        <p:spPr>
          <a:xfrm>
            <a:off x="457200" y="838200"/>
            <a:ext cx="8229600" cy="838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Pricing</a:t>
            </a:r>
            <a:br>
              <a:rPr lang="en-US" sz="2400" b="1" i="0" u="none">
                <a:solidFill>
                  <a:srgbClr val="4F4F4F"/>
                </a:solidFill>
                <a:latin typeface="Century Gothic"/>
                <a:ea typeface="Century Gothic"/>
                <a:cs typeface="Century Gothic"/>
                <a:sym typeface="Century Gothic"/>
              </a:rPr>
            </a:br>
            <a:r>
              <a:rPr lang="en-US" sz="2000" b="1" i="0" u="none">
                <a:solidFill>
                  <a:srgbClr val="4F4F4F"/>
                </a:solidFill>
                <a:latin typeface="Century Gothic"/>
                <a:ea typeface="Century Gothic"/>
                <a:cs typeface="Century Gothic"/>
                <a:sym typeface="Century Gothic"/>
              </a:rPr>
              <a:t>Creation</a:t>
            </a:r>
            <a:endParaRPr/>
          </a:p>
          <a:p>
            <a:pPr marL="0" marR="0" lvl="0" indent="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085" name="Google Shape;1085;p130"/>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000"/>
              <a:buFont typeface="Century Gothic"/>
              <a:buNone/>
            </a:pPr>
            <a:r>
              <a:rPr lang="en-US" sz="3000" b="1" i="0" u="none">
                <a:solidFill>
                  <a:srgbClr val="4F4F4F"/>
                </a:solidFill>
                <a:latin typeface="Century Gothic"/>
                <a:ea typeface="Century Gothic"/>
                <a:cs typeface="Century Gothic"/>
                <a:sym typeface="Century Gothic"/>
              </a:rPr>
              <a:t>Planned Order to Purchasing Document</a:t>
            </a:r>
            <a:endParaRPr/>
          </a:p>
        </p:txBody>
      </p:sp>
      <p:cxnSp>
        <p:nvCxnSpPr>
          <p:cNvPr id="1086" name="Google Shape;1086;p130"/>
          <p:cNvCxnSpPr/>
          <p:nvPr/>
        </p:nvCxnSpPr>
        <p:spPr>
          <a:xfrm>
            <a:off x="4038600" y="4800600"/>
            <a:ext cx="1066800" cy="1500"/>
          </a:xfrm>
          <a:prstGeom prst="bentConnector3">
            <a:avLst>
              <a:gd name="adj1" fmla="val 50000"/>
            </a:avLst>
          </a:prstGeom>
          <a:noFill/>
          <a:ln w="28575" cap="flat" cmpd="sng">
            <a:solidFill>
              <a:srgbClr val="FFC000"/>
            </a:solidFill>
            <a:prstDash val="solid"/>
            <a:miter lim="800000"/>
            <a:headEnd type="none" w="sm" len="sm"/>
            <a:tailEnd type="stealth" w="med" len="med"/>
          </a:ln>
        </p:spPr>
      </p:cxnSp>
      <p:pic>
        <p:nvPicPr>
          <p:cNvPr id="1087" name="Google Shape;1087;p130"/>
          <p:cNvPicPr preferRelativeResize="0"/>
          <p:nvPr/>
        </p:nvPicPr>
        <p:blipFill>
          <a:blip r:embed="rId3">
            <a:alphaModFix/>
          </a:blip>
          <a:stretch>
            <a:fillRect/>
          </a:stretch>
        </p:blipFill>
        <p:spPr>
          <a:xfrm>
            <a:off x="714425" y="3806750"/>
            <a:ext cx="7164174" cy="2546325"/>
          </a:xfrm>
          <a:prstGeom prst="rect">
            <a:avLst/>
          </a:prstGeom>
          <a:noFill/>
          <a:ln w="9525" cap="flat" cmpd="sng">
            <a:solidFill>
              <a:srgbClr val="0070C0"/>
            </a:solidFill>
            <a:prstDash val="solid"/>
            <a:round/>
            <a:headEnd type="none" w="sm" len="sm"/>
            <a:tailEnd type="none" w="sm" len="sm"/>
          </a:ln>
        </p:spPr>
      </p:pic>
      <p:pic>
        <p:nvPicPr>
          <p:cNvPr id="1088" name="Google Shape;1088;p130"/>
          <p:cNvPicPr preferRelativeResize="0"/>
          <p:nvPr/>
        </p:nvPicPr>
        <p:blipFill>
          <a:blip r:embed="rId4">
            <a:alphaModFix/>
          </a:blip>
          <a:stretch>
            <a:fillRect/>
          </a:stretch>
        </p:blipFill>
        <p:spPr>
          <a:xfrm>
            <a:off x="714425" y="1727888"/>
            <a:ext cx="7164174" cy="2031263"/>
          </a:xfrm>
          <a:prstGeom prst="rect">
            <a:avLst/>
          </a:prstGeom>
          <a:noFill/>
          <a:ln>
            <a:noFill/>
          </a:ln>
        </p:spPr>
      </p:pic>
      <p:sp>
        <p:nvSpPr>
          <p:cNvPr id="1089" name="Google Shape;1089;p130"/>
          <p:cNvSpPr/>
          <p:nvPr/>
        </p:nvSpPr>
        <p:spPr>
          <a:xfrm>
            <a:off x="2511400" y="1874450"/>
            <a:ext cx="171300" cy="399600"/>
          </a:xfrm>
          <a:prstGeom prst="upArrow">
            <a:avLst>
              <a:gd name="adj1" fmla="val 44600"/>
              <a:gd name="adj2" fmla="val 50000"/>
            </a:avLst>
          </a:prstGeom>
          <a:solidFill>
            <a:schemeClr val="accen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1094"/>
        <p:cNvGrpSpPr/>
        <p:nvPr/>
      </p:nvGrpSpPr>
      <p:grpSpPr>
        <a:xfrm>
          <a:off x="0" y="0"/>
          <a:ext cx="0" cy="0"/>
          <a:chOff x="0" y="0"/>
          <a:chExt cx="0" cy="0"/>
        </a:xfrm>
      </p:grpSpPr>
      <p:sp>
        <p:nvSpPr>
          <p:cNvPr id="1095" name="Google Shape;1095;p131"/>
          <p:cNvSpPr txBox="1">
            <a:spLocks noGrp="1"/>
          </p:cNvSpPr>
          <p:nvPr>
            <p:ph type="body" idx="1"/>
          </p:nvPr>
        </p:nvSpPr>
        <p:spPr>
          <a:xfrm>
            <a:off x="457200" y="808037"/>
            <a:ext cx="8229600" cy="838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646"/>
              </a:buClr>
              <a:buSzPts val="2400"/>
              <a:buFont typeface="Arial"/>
              <a:buNone/>
            </a:pPr>
            <a:r>
              <a:rPr lang="en-US" sz="2400" b="1" i="0" u="none">
                <a:solidFill>
                  <a:srgbClr val="4F4F4F"/>
                </a:solidFill>
                <a:latin typeface="Century Gothic"/>
                <a:ea typeface="Century Gothic"/>
                <a:cs typeface="Century Gothic"/>
                <a:sym typeface="Century Gothic"/>
              </a:rPr>
              <a:t>Configuration: Pricing</a:t>
            </a:r>
            <a:br>
              <a:rPr lang="en-US" sz="2400" b="1" i="0" u="none">
                <a:solidFill>
                  <a:srgbClr val="4F4F4F"/>
                </a:solidFill>
                <a:latin typeface="Century Gothic"/>
                <a:ea typeface="Century Gothic"/>
                <a:cs typeface="Century Gothic"/>
                <a:sym typeface="Century Gothic"/>
              </a:rPr>
            </a:br>
            <a:r>
              <a:rPr lang="en-US" sz="2000" b="1" i="0" u="none">
                <a:solidFill>
                  <a:srgbClr val="4F4F4F"/>
                </a:solidFill>
                <a:latin typeface="Century Gothic"/>
                <a:ea typeface="Century Gothic"/>
                <a:cs typeface="Century Gothic"/>
                <a:sym typeface="Century Gothic"/>
              </a:rPr>
              <a:t>Requiring Price Tables/Discount Tables</a:t>
            </a:r>
            <a:endParaRPr/>
          </a:p>
          <a:p>
            <a:pPr marL="0" marR="0" lvl="0" indent="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a:p>
            <a:pPr marL="342900" marR="0" lvl="0" indent="-190500" algn="l" rtl="0">
              <a:lnSpc>
                <a:spcPct val="100000"/>
              </a:lnSpc>
              <a:spcBef>
                <a:spcPts val="480"/>
              </a:spcBef>
              <a:spcAft>
                <a:spcPts val="0"/>
              </a:spcAft>
              <a:buClr>
                <a:srgbClr val="F79646"/>
              </a:buClr>
              <a:buSzPts val="2400"/>
              <a:buFont typeface="Arial"/>
              <a:buNone/>
            </a:pPr>
            <a:endParaRPr sz="2400" b="1" i="0" u="none">
              <a:solidFill>
                <a:srgbClr val="4F4F4F"/>
              </a:solidFill>
              <a:latin typeface="Century Gothic"/>
              <a:ea typeface="Century Gothic"/>
              <a:cs typeface="Century Gothic"/>
              <a:sym typeface="Century Gothic"/>
            </a:endParaRPr>
          </a:p>
        </p:txBody>
      </p:sp>
      <p:sp>
        <p:nvSpPr>
          <p:cNvPr id="1096" name="Google Shape;1096;p131"/>
          <p:cNvSpPr txBox="1">
            <a:spLocks noGrp="1"/>
          </p:cNvSpPr>
          <p:nvPr>
            <p:ph type="title"/>
          </p:nvPr>
        </p:nvSpPr>
        <p:spPr>
          <a:xfrm>
            <a:off x="457200" y="182562"/>
            <a:ext cx="8229600"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4F4F4F"/>
              </a:buClr>
              <a:buSzPts val="3000"/>
              <a:buFont typeface="Century Gothic"/>
              <a:buNone/>
            </a:pPr>
            <a:r>
              <a:rPr lang="en-US" sz="3000" b="1" i="0" u="none">
                <a:solidFill>
                  <a:srgbClr val="4F4F4F"/>
                </a:solidFill>
                <a:latin typeface="Century Gothic"/>
                <a:ea typeface="Century Gothic"/>
                <a:cs typeface="Century Gothic"/>
                <a:sym typeface="Century Gothic"/>
              </a:rPr>
              <a:t>Planned Order to Purchasing Document</a:t>
            </a:r>
            <a:endParaRPr/>
          </a:p>
        </p:txBody>
      </p:sp>
      <p:grpSp>
        <p:nvGrpSpPr>
          <p:cNvPr id="1097" name="Google Shape;1097;p131"/>
          <p:cNvGrpSpPr/>
          <p:nvPr/>
        </p:nvGrpSpPr>
        <p:grpSpPr>
          <a:xfrm>
            <a:off x="457200" y="2273300"/>
            <a:ext cx="8229600" cy="2052637"/>
            <a:chOff x="152400" y="1981200"/>
            <a:chExt cx="8229600" cy="2052638"/>
          </a:xfrm>
        </p:grpSpPr>
        <p:pic>
          <p:nvPicPr>
            <p:cNvPr id="1098" name="Google Shape;1098;p131" descr="PurchCtrlPricing.PNG"/>
            <p:cNvPicPr preferRelativeResize="0"/>
            <p:nvPr/>
          </p:nvPicPr>
          <p:blipFill rotWithShape="1">
            <a:blip r:embed="rId3">
              <a:alphaModFix/>
            </a:blip>
            <a:srcRect/>
            <a:stretch/>
          </p:blipFill>
          <p:spPr>
            <a:xfrm>
              <a:off x="152400" y="1981200"/>
              <a:ext cx="8229600" cy="2052638"/>
            </a:xfrm>
            <a:prstGeom prst="rect">
              <a:avLst/>
            </a:prstGeom>
            <a:noFill/>
            <a:ln w="9525" cap="flat" cmpd="sng">
              <a:solidFill>
                <a:srgbClr val="0070C0"/>
              </a:solidFill>
              <a:prstDash val="solid"/>
              <a:miter lim="800000"/>
              <a:headEnd type="none" w="sm" len="sm"/>
              <a:tailEnd type="none" w="sm" len="sm"/>
            </a:ln>
          </p:spPr>
        </p:pic>
        <p:sp>
          <p:nvSpPr>
            <p:cNvPr id="1099" name="Google Shape;1099;p131"/>
            <p:cNvSpPr txBox="1"/>
            <p:nvPr/>
          </p:nvSpPr>
          <p:spPr>
            <a:xfrm flipH="1">
              <a:off x="4191000" y="3429000"/>
              <a:ext cx="1676400" cy="349250"/>
            </a:xfrm>
            <a:prstGeom prst="rect">
              <a:avLst/>
            </a:prstGeom>
            <a:noFill/>
            <a:ln w="28575"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sp>
          <p:nvSpPr>
            <p:cNvPr id="1100" name="Google Shape;1100;p131"/>
            <p:cNvSpPr txBox="1"/>
            <p:nvPr/>
          </p:nvSpPr>
          <p:spPr>
            <a:xfrm flipH="1">
              <a:off x="685800" y="3505200"/>
              <a:ext cx="1219200" cy="239713"/>
            </a:xfrm>
            <a:prstGeom prst="rect">
              <a:avLst/>
            </a:prstGeom>
            <a:noFill/>
            <a:ln w="28575" cap="flat" cmpd="sng">
              <a:solidFill>
                <a:srgbClr val="FFC000"/>
              </a:solidFill>
              <a:prstDash val="solid"/>
              <a:miter lim="800000"/>
              <a:headEnd type="none" w="sm" len="sm"/>
              <a:tailEnd type="none" w="sm" len="sm"/>
            </a:ln>
            <a:effectLst>
              <a:outerShdw blurRad="63500" dist="23000" dir="540000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dk1"/>
                </a:solidFill>
                <a:latin typeface="Tahoma"/>
                <a:ea typeface="Tahoma"/>
                <a:cs typeface="Tahoma"/>
                <a:sym typeface="Tahoma"/>
              </a:endParaRPr>
            </a:p>
          </p:txBody>
        </p:sp>
      </p:grpSp>
    </p:spTree>
  </p:cSld>
  <p:clrMapOvr>
    <a:masterClrMapping/>
  </p:clrMapOvr>
</p:sld>
</file>

<file path=ppt/theme/theme1.xml><?xml version="1.0" encoding="utf-8"?>
<a:theme xmlns:a="http://schemas.openxmlformats.org/drawingml/2006/main" name="1_QAD 2010 Template">
  <a:themeElements>
    <a:clrScheme name="Custom 1">
      <a:dk1>
        <a:srgbClr val="141414"/>
      </a:dk1>
      <a:lt1>
        <a:srgbClr val="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QAD 2010 Template">
  <a:themeElements>
    <a:clrScheme name="Custom 1">
      <a:dk1>
        <a:srgbClr val="141414"/>
      </a:dk1>
      <a:lt1>
        <a:srgbClr val="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TotalTime>
  <Words>34195</Words>
  <Application>Microsoft Office PowerPoint</Application>
  <PresentationFormat>On-screen Show (4:3)</PresentationFormat>
  <Paragraphs>2989</Paragraphs>
  <Slides>185</Slides>
  <Notes>185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185</vt:i4>
      </vt:variant>
    </vt:vector>
  </HeadingPairs>
  <TitlesOfParts>
    <vt:vector size="194" baseType="lpstr">
      <vt:lpstr>Arial</vt:lpstr>
      <vt:lpstr>Roboto</vt:lpstr>
      <vt:lpstr>Tahoma</vt:lpstr>
      <vt:lpstr>Merriweather Sans</vt:lpstr>
      <vt:lpstr>Arial Rounded</vt:lpstr>
      <vt:lpstr>Century Gothic</vt:lpstr>
      <vt:lpstr>Calibri</vt:lpstr>
      <vt:lpstr>1_QAD 2010 Template</vt:lpstr>
      <vt:lpstr>QAD 2010 Template</vt:lpstr>
      <vt:lpstr>Introduction</vt:lpstr>
      <vt:lpstr>PowerPoint Presentation</vt:lpstr>
      <vt:lpstr>Training Guide Objectives</vt:lpstr>
      <vt:lpstr>What You Should Know Before the Exam</vt:lpstr>
      <vt:lpstr>Study Preparation  Concepts Covered in this Training Guide</vt:lpstr>
      <vt:lpstr>Purchasing Study Guide Layout</vt:lpstr>
      <vt:lpstr>Limitations </vt:lpstr>
      <vt:lpstr>Suppliers</vt:lpstr>
      <vt:lpstr>Suppliers</vt:lpstr>
      <vt:lpstr>Suppliers</vt:lpstr>
      <vt:lpstr>Suppliers</vt:lpstr>
      <vt:lpstr>Suppliers</vt:lpstr>
      <vt:lpstr>Suppliers</vt:lpstr>
      <vt:lpstr>Suppliers</vt:lpstr>
      <vt:lpstr>Suppliers</vt:lpstr>
      <vt:lpstr>Suppliers</vt:lpstr>
      <vt:lpstr>Suppliers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Requisition to Purchase Orders</vt:lpstr>
      <vt:lpstr>Buyer Tolerance Limits</vt:lpstr>
      <vt:lpstr>Buyer Tolerance Limits</vt:lpstr>
      <vt:lpstr>Buyer Tolerance Limits</vt:lpstr>
      <vt:lpstr>Buyer Tolerance Limits</vt:lpstr>
      <vt:lpstr>Buyer Tolerance Limits</vt:lpstr>
      <vt:lpstr>Requisition to Purchase Orders</vt:lpstr>
      <vt:lpstr>PowerPoint Presentation</vt:lpstr>
      <vt:lpstr>Discrete Purchase Order </vt:lpstr>
      <vt:lpstr>Discrete Purchase Orders</vt:lpstr>
      <vt:lpstr>Discrete Purchase Orders</vt:lpstr>
      <vt:lpstr>Discrete Purchase Orders</vt:lpstr>
      <vt:lpstr>Discrete Purchase Orders</vt:lpstr>
      <vt:lpstr>Discrete Purchase Orders</vt:lpstr>
      <vt:lpstr>Discrete Purchase Orders</vt:lpstr>
      <vt:lpstr>Discrete Purchase Orders </vt:lpstr>
      <vt:lpstr>Discrete Purchase Orders </vt:lpstr>
      <vt:lpstr>Discrete Purchase Orders</vt:lpstr>
      <vt:lpstr>Discrete Purchase Orders</vt:lpstr>
      <vt:lpstr>Discrete Purchase Orders </vt:lpstr>
      <vt:lpstr>Discrete Purchase Orders </vt:lpstr>
      <vt:lpstr>PowerPoint Presentation</vt:lpstr>
      <vt:lpstr>Blanket Orders</vt:lpstr>
      <vt:lpstr>Blanket Orders Benefits</vt:lpstr>
      <vt:lpstr>Blanket Orders</vt:lpstr>
      <vt:lpstr>Blanket Orders</vt:lpstr>
      <vt:lpstr>Blanket Orders </vt:lpstr>
      <vt:lpstr>Blanket Orders</vt:lpstr>
      <vt:lpstr>Blanket Orders</vt:lpstr>
      <vt:lpstr>Blanket Orders</vt:lpstr>
      <vt:lpstr>Blanket Orders</vt:lpstr>
      <vt:lpstr>Blanket Orders</vt:lpstr>
      <vt:lpstr>Blanket Orders</vt:lpstr>
      <vt:lpstr>Blanket Orders</vt:lpstr>
      <vt:lpstr>Blanket Orders</vt:lpstr>
      <vt:lpstr>Blanket Orders</vt:lpstr>
      <vt:lpstr>Planned Order to Purchasing Document</vt:lpstr>
      <vt:lpstr>Planned Order to Purchasing Document</vt:lpstr>
      <vt:lpstr>Planned Order to Purchasing Document</vt:lpstr>
      <vt:lpstr>Planned Purchase Order to Purchasing Document</vt:lpstr>
      <vt:lpstr>Planned Order to Purchasing Document</vt:lpstr>
      <vt:lpstr>Planned Order to Purchasing Document</vt:lpstr>
      <vt:lpstr>Planned Order to Purchasing Document</vt:lpstr>
      <vt:lpstr>Planned Order to Purchasing Document</vt:lpstr>
      <vt:lpstr>Planned Order to Purchasing Document</vt:lpstr>
      <vt:lpstr>Planned Order to Purchasing Document</vt:lpstr>
      <vt:lpstr>Planned Orders to Purchasing Document</vt:lpstr>
      <vt:lpstr>Planned Orders to Purchasing Document</vt:lpstr>
      <vt:lpstr>Planned Order to Purchasing Document</vt:lpstr>
      <vt:lpstr>Planned Orders to Purchasing Document</vt:lpstr>
      <vt:lpstr>Planned Purchase Order to Purchasing Document</vt:lpstr>
      <vt:lpstr>Planned Orders to Purchasing Document</vt:lpstr>
      <vt:lpstr>Planned Purchase Order to Purchasing Document</vt:lpstr>
      <vt:lpstr>Planned Purchase Order to Purchasing Document</vt:lpstr>
      <vt:lpstr>Planned Purchase Order to Purchasing Document </vt:lpstr>
      <vt:lpstr>Release Management</vt:lpstr>
      <vt:lpstr>Release Management</vt:lpstr>
      <vt:lpstr>Release Management</vt:lpstr>
      <vt:lpstr>Release Management</vt:lpstr>
      <vt:lpstr>Release Management</vt:lpstr>
      <vt:lpstr>Release Management</vt:lpstr>
      <vt:lpstr>Release Management</vt:lpstr>
      <vt:lpstr>Release Management</vt:lpstr>
      <vt:lpstr>Release Management</vt:lpstr>
      <vt:lpstr>Release Management</vt:lpstr>
      <vt:lpstr>Release Management</vt:lpstr>
      <vt:lpstr>Release Management</vt:lpstr>
      <vt:lpstr>Release Management</vt:lpstr>
      <vt:lpstr>Release Management</vt:lpstr>
      <vt:lpstr>Release Management</vt:lpstr>
      <vt:lpstr>Release Management</vt:lpstr>
      <vt:lpstr>Release Management </vt:lpstr>
      <vt:lpstr>Release Management</vt:lpstr>
      <vt:lpstr>Release Management</vt:lpstr>
      <vt:lpstr>Release Management</vt:lpstr>
      <vt:lpstr>Release Management</vt:lpstr>
      <vt:lpstr>Release Management</vt:lpstr>
      <vt:lpstr>Release Management</vt:lpstr>
      <vt:lpstr>Release Management</vt:lpstr>
      <vt:lpstr>Release Management</vt:lpstr>
      <vt:lpstr>Release Management</vt:lpstr>
      <vt:lpstr>Supplier Consignment</vt:lpstr>
      <vt:lpstr>Supplier Consignment</vt:lpstr>
      <vt:lpstr>Supplier Consignment</vt:lpstr>
      <vt:lpstr>Supplier Consignment</vt:lpstr>
      <vt:lpstr>Supplier Consignment</vt:lpstr>
      <vt:lpstr>Supplier Consignment</vt:lpstr>
      <vt:lpstr>Supplier Consignment Configuration: Consignment Enabled and Operational Controls (cont’d)</vt:lpstr>
      <vt:lpstr>Supplier Consignment</vt:lpstr>
      <vt:lpstr>Supplier Consignment</vt:lpstr>
      <vt:lpstr>Supplier Consignment</vt:lpstr>
      <vt:lpstr>Supplier Consignment</vt:lpstr>
      <vt:lpstr>Supplier Consignment</vt:lpstr>
      <vt:lpstr>Supplier Consignment</vt:lpstr>
      <vt:lpstr>Supplier Consignment</vt:lpstr>
      <vt:lpstr>Supplier Consignment</vt:lpstr>
      <vt:lpstr>Supplier Consignment</vt:lpstr>
      <vt:lpstr>Supplier Consignment</vt:lpstr>
      <vt:lpstr>Supplier Consignment</vt:lpstr>
      <vt:lpstr>Supplier Consignment</vt:lpstr>
      <vt:lpstr>Supplier Consignment</vt:lpstr>
      <vt:lpstr>Supplier Consignment</vt:lpstr>
      <vt:lpstr>Supplier Consignment</vt:lpstr>
      <vt:lpstr>Supplier Consignment</vt:lpstr>
      <vt:lpstr>Supplier Consignment</vt:lpstr>
      <vt:lpstr>Supplier Consignment</vt:lpstr>
      <vt:lpstr>Supplier Consignment</vt:lpstr>
      <vt:lpstr>Supplier Performance</vt:lpstr>
      <vt:lpstr>Supplier Performance</vt:lpstr>
      <vt:lpstr>Supplier Performance</vt:lpstr>
      <vt:lpstr>Supplier Performance</vt:lpstr>
      <vt:lpstr>Supplier Performance</vt:lpstr>
      <vt:lpstr>Supplier Performance</vt:lpstr>
      <vt:lpstr>Supplier Performance</vt:lpstr>
      <vt:lpstr>Supplier Performance</vt:lpstr>
      <vt:lpstr>Supplier Performance</vt:lpstr>
      <vt:lpstr>Supplier Performance</vt:lpstr>
      <vt:lpstr>Supplier Performance</vt:lpstr>
      <vt:lpstr>Supplier Performance</vt:lpstr>
      <vt:lpstr>Supplier Performance</vt:lpstr>
      <vt:lpstr>Supplier Performance</vt:lpstr>
      <vt:lpstr>Supplier Performance</vt:lpstr>
      <vt:lpstr>Supplier Performance</vt:lpstr>
      <vt:lpstr>Supplier Performance</vt:lpstr>
      <vt:lpstr>Supplier Performance</vt:lpstr>
      <vt:lpstr>Inbound Transactions </vt:lpstr>
      <vt:lpstr>Inbound Transactions</vt:lpstr>
      <vt:lpstr>Receipt/Return Transactions</vt:lpstr>
      <vt:lpstr>Inbound Transactions</vt:lpstr>
      <vt:lpstr>PowerPoint Presentation</vt:lpstr>
      <vt:lpstr>Supplier Management</vt:lpstr>
      <vt:lpstr>QAD Supplier Management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njm</dc:creator>
  <cp:lastModifiedBy>Windows User</cp:lastModifiedBy>
  <cp:revision>4</cp:revision>
  <dcterms:created xsi:type="dcterms:W3CDTF">2009-06-02T22:56:33Z</dcterms:created>
  <dcterms:modified xsi:type="dcterms:W3CDTF">2023-03-27T14:25:36Z</dcterms:modified>
</cp:coreProperties>
</file>