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85" r:id="rId16"/>
    <p:sldId id="274" r:id="rId17"/>
    <p:sldId id="275" r:id="rId18"/>
    <p:sldId id="273" r:id="rId19"/>
    <p:sldId id="276" r:id="rId20"/>
    <p:sldId id="277" r:id="rId21"/>
    <p:sldId id="278" r:id="rId22"/>
    <p:sldId id="286" r:id="rId23"/>
    <p:sldId id="287" r:id="rId24"/>
    <p:sldId id="288" r:id="rId25"/>
    <p:sldId id="279" r:id="rId26"/>
    <p:sldId id="280" r:id="rId27"/>
    <p:sldId id="281" r:id="rId28"/>
    <p:sldId id="289" r:id="rId29"/>
    <p:sldId id="283" r:id="rId30"/>
    <p:sldId id="282" r:id="rId31"/>
    <p:sldId id="284" r:id="rId32"/>
    <p:sldId id="258" r:id="rId33"/>
  </p:sldIdLst>
  <p:sldSz cx="12192000" cy="6858000"/>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57159" autoAdjust="0"/>
  </p:normalViewPr>
  <p:slideViewPr>
    <p:cSldViewPr snapToGrid="0">
      <p:cViewPr varScale="1">
        <p:scale>
          <a:sx n="64" d="100"/>
          <a:sy n="64" d="100"/>
        </p:scale>
        <p:origin x="-2316" y="-108"/>
      </p:cViewPr>
      <p:guideLst>
        <p:guide orient="horz" pos="2160"/>
        <p:guide pos="3840"/>
      </p:guideLst>
    </p:cSldViewPr>
  </p:slideViewPr>
  <p:notesTextViewPr>
    <p:cViewPr>
      <p:scale>
        <a:sx n="1" d="1"/>
        <a:sy n="1" d="1"/>
      </p:scale>
      <p:origin x="0" y="0"/>
    </p:cViewPr>
  </p:notesTextViewPr>
  <p:sorterViewPr>
    <p:cViewPr>
      <p:scale>
        <a:sx n="66" d="100"/>
        <a:sy n="66" d="100"/>
      </p:scale>
      <p:origin x="0" y="2784"/>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5:52:19.029" idx="28">
    <p:pos x="1467"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8T16:58:13.191" idx="10">
    <p:pos x="2661" y="44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8T16:58:21.431" idx="11">
    <p:pos x="2661" y="446"/>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8T16:58:28.399" idx="12">
    <p:pos x="2661" y="44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8T16:58:37.464" idx="13">
    <p:pos x="2661" y="446"/>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8T16:58:45.407" idx="14">
    <p:pos x="1103" y="44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2-28T16:58:52.352" idx="31">
    <p:pos x="1103" y="44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2-28T16:58:59.655" idx="16">
    <p:pos x="1103" y="446"/>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8T16:59:08.503" idx="17">
    <p:pos x="1103" y="44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8T16:58:52.352" idx="15">
    <p:pos x="1103" y="44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8T16:59:16.350" idx="18">
    <p:pos x="3026" y="44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6:41:37.765" idx="2">
    <p:pos x="1598" y="45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8T16:59:31.910" idx="19">
    <p:pos x="3026" y="446"/>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8T16:59:41.975" idx="20">
    <p:pos x="3026" y="446"/>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2-28T16:59:41.975" idx="32">
    <p:pos x="3026" y="446"/>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2-28T16:59:41.975" idx="33">
    <p:pos x="3026" y="446"/>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2-28T16:59:41.975" idx="34">
    <p:pos x="3020" y="44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9-02-28T16:59:49.225" idx="21">
    <p:pos x="3026" y="446"/>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9-02-28T16:59:57.294" idx="22">
    <p:pos x="3026" y="446"/>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9-02-28T17:00:07.381" idx="23">
    <p:pos x="3026" y="446"/>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9-02-28T17:00:07.381" idx="35">
    <p:pos x="3026" y="446"/>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9-02-28T17:00:22.207" idx="25">
    <p:pos x="3026" y="446"/>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8T16:57:15.249" idx="3">
    <p:pos x="2466" y="446"/>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9-02-28T17:00:14.319" idx="24">
    <p:pos x="3026" y="446"/>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9-02-28T17:00:28.432" idx="26">
    <p:pos x="1306" y="446"/>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9-03-18T15:53:16.654" idx="30">
    <p:pos x="3298" y="430"/>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8T16:57:23.929" idx="4">
    <p:pos x="2466" y="446"/>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8T16:57:31.111" idx="5">
    <p:pos x="1760" y="44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8T16:57:39.750" idx="6">
    <p:pos x="1760" y="44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8T16:57:48.663" idx="7">
    <p:pos x="1760" y="44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8T16:57:57.951" idx="8">
    <p:pos x="1760" y="44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8T16:58:05.527" idx="9">
    <p:pos x="2661" y="44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With Lookup Definitions, you can view lookup definitions, create new lookup definitions, and edit lookup definitions.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you open Lookup Definitions, you first see a listing of the settings for the currently defined lookups, including:</a:t>
            </a:r>
          </a:p>
          <a:p>
            <a:r>
              <a:rPr lang="en-US" sz="1200" b="0" i="0" kern="1200" dirty="0" smtClean="0">
                <a:solidFill>
                  <a:schemeClr val="tx1"/>
                </a:solidFill>
                <a:latin typeface="+mn-lt"/>
                <a:ea typeface="+mn-ea"/>
                <a:cs typeface="+mn-cs"/>
              </a:rPr>
              <a:t>• Module</a:t>
            </a:r>
          </a:p>
          <a:p>
            <a:r>
              <a:rPr lang="en-US" sz="1200" b="0" i="0" kern="1200" dirty="0" smtClean="0">
                <a:solidFill>
                  <a:schemeClr val="tx1"/>
                </a:solidFill>
                <a:latin typeface="+mn-lt"/>
                <a:ea typeface="+mn-ea"/>
                <a:cs typeface="+mn-cs"/>
              </a:rPr>
              <a:t>• Field</a:t>
            </a:r>
          </a:p>
          <a:p>
            <a:r>
              <a:rPr lang="en-US" sz="1200" b="0" i="0" kern="1200" dirty="0" smtClean="0">
                <a:solidFill>
                  <a:schemeClr val="tx1"/>
                </a:solidFill>
                <a:latin typeface="+mn-lt"/>
                <a:ea typeface="+mn-ea"/>
                <a:cs typeface="+mn-cs"/>
              </a:rPr>
              <a:t>• Reference</a:t>
            </a:r>
          </a:p>
          <a:p>
            <a:r>
              <a:rPr lang="en-US" sz="1200" b="0" i="0" kern="1200" dirty="0" smtClean="0">
                <a:solidFill>
                  <a:schemeClr val="tx1"/>
                </a:solidFill>
                <a:latin typeface="+mn-lt"/>
                <a:ea typeface="+mn-ea"/>
                <a:cs typeface="+mn-cs"/>
              </a:rPr>
              <a:t>• Browse</a:t>
            </a:r>
          </a:p>
          <a:p>
            <a:r>
              <a:rPr lang="en-US" sz="1200" b="0" i="0" kern="1200" dirty="0" smtClean="0">
                <a:solidFill>
                  <a:schemeClr val="tx1"/>
                </a:solidFill>
                <a:latin typeface="+mn-lt"/>
                <a:ea typeface="+mn-ea"/>
                <a:cs typeface="+mn-cs"/>
              </a:rPr>
              <a:t>• Result Field</a:t>
            </a:r>
          </a:p>
          <a:p>
            <a:r>
              <a:rPr lang="en-US" sz="1200" b="0" i="0" kern="1200" dirty="0" smtClean="0">
                <a:solidFill>
                  <a:schemeClr val="tx1"/>
                </a:solidFill>
                <a:latin typeface="+mn-lt"/>
                <a:ea typeface="+mn-ea"/>
                <a:cs typeface="+mn-cs"/>
              </a:rPr>
              <a:t>• Search Field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lookup definition is uniquely identified by Field, Reference, and Module values.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URI value for a Business Component field, a view field, or a browse search field.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Business Component field takes the following format: </a:t>
            </a:r>
            <a:r>
              <a:rPr lang="en-US" sz="1200" b="0" i="0" kern="1200" dirty="0" err="1" smtClean="0">
                <a:solidFill>
                  <a:schemeClr val="tx1"/>
                </a:solidFill>
                <a:latin typeface="+mn-lt"/>
                <a:ea typeface="+mn-ea"/>
                <a:cs typeface="+mn-cs"/>
              </a:rPr>
              <a:t>urn:field</a:t>
            </a:r>
            <a:r>
              <a:rPr lang="en-US" sz="1200" b="0" i="0" kern="1200" dirty="0" smtClean="0">
                <a:solidFill>
                  <a:schemeClr val="tx1"/>
                </a:solidFill>
                <a:latin typeface="+mn-lt"/>
                <a:ea typeface="+mn-ea"/>
                <a:cs typeface="+mn-cs"/>
              </a:rPr>
              <a:t>:&lt;Business Component interface </a:t>
            </a:r>
            <a:r>
              <a:rPr lang="en-US" sz="1200" b="0" i="0" kern="1200" dirty="0" err="1" smtClean="0">
                <a:solidFill>
                  <a:schemeClr val="tx1"/>
                </a:solidFill>
                <a:latin typeface="+mn-lt"/>
                <a:ea typeface="+mn-ea"/>
                <a:cs typeface="+mn-cs"/>
              </a:rPr>
              <a:t>namepace</a:t>
            </a:r>
            <a:r>
              <a:rPr lang="en-US" sz="1200" b="0" i="0" kern="1200" dirty="0" smtClean="0">
                <a:solidFill>
                  <a:schemeClr val="tx1"/>
                </a:solidFill>
                <a:latin typeface="+mn-lt"/>
                <a:ea typeface="+mn-ea"/>
                <a:cs typeface="+mn-cs"/>
              </a:rPr>
              <a:t>&gt;:&lt;</a:t>
            </a:r>
            <a:r>
              <a:rPr lang="en-US" sz="1200" b="0" i="0" kern="1200" dirty="0" err="1" smtClean="0">
                <a:solidFill>
                  <a:schemeClr val="tx1"/>
                </a:solidFill>
                <a:latin typeface="+mn-lt"/>
                <a:ea typeface="+mn-ea"/>
                <a:cs typeface="+mn-cs"/>
              </a:rPr>
              <a:t>TableName.FieldName</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For example, for the Item Code field in the </a:t>
            </a:r>
            <a:r>
              <a:rPr lang="en-US" dirty="0" smtClean="0"/>
              <a:t>Commodity Code Detail</a:t>
            </a:r>
            <a:r>
              <a:rPr lang="en-US" sz="1200" b="0" i="0" kern="1200" dirty="0" smtClean="0">
                <a:solidFill>
                  <a:schemeClr val="tx1"/>
                </a:solidFill>
                <a:latin typeface="+mn-lt"/>
                <a:ea typeface="+mn-ea"/>
                <a:cs typeface="+mn-cs"/>
              </a:rPr>
              <a:t> Business Component: </a:t>
            </a:r>
          </a:p>
          <a:p>
            <a:r>
              <a:rPr lang="en-US" dirty="0" smtClean="0"/>
              <a:t>urn:field:com.qad.base.item.ICommodityCodeDetail:CommodityCodeDetail.ItemCode</a:t>
            </a:r>
          </a:p>
          <a:p>
            <a:endParaRPr lang="en-US" dirty="0" smtClean="0"/>
          </a:p>
          <a:p>
            <a:r>
              <a:rPr lang="en-US" sz="1200" b="0" i="0" kern="1200" dirty="0" smtClean="0">
                <a:solidFill>
                  <a:schemeClr val="tx1"/>
                </a:solidFill>
                <a:latin typeface="+mn-lt"/>
                <a:ea typeface="+mn-ea"/>
                <a:cs typeface="+mn-cs"/>
              </a:rPr>
              <a:t>Reference is a free-form text field that can be used to differentiate between multiple lookup definitions for the same field value. For a single lookup definition for a field, this value can be left blank.</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Module indicates the URI for the module that owns the lookup definition. For example, the Sales module is: </a:t>
            </a:r>
            <a:r>
              <a:rPr lang="en-US" sz="1200" b="0" i="0" kern="1200" dirty="0" err="1" smtClean="0">
                <a:solidFill>
                  <a:schemeClr val="tx1"/>
                </a:solidFill>
                <a:latin typeface="+mn-lt"/>
                <a:ea typeface="+mn-ea"/>
                <a:cs typeface="+mn-cs"/>
              </a:rPr>
              <a:t>urn:module:com.qad.sales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Browse</a:t>
            </a:r>
            <a:r>
              <a:rPr lang="en-US" sz="1200" b="0" i="0" kern="1200" baseline="0" dirty="0" smtClean="0">
                <a:solidFill>
                  <a:schemeClr val="tx1"/>
                </a:solidFill>
                <a:latin typeface="+mn-lt"/>
                <a:ea typeface="+mn-ea"/>
                <a:cs typeface="+mn-cs"/>
              </a:rPr>
              <a:t> field, specify t</a:t>
            </a:r>
            <a:r>
              <a:rPr lang="en-US" sz="1200" b="0" i="0" kern="1200" dirty="0" smtClean="0">
                <a:solidFill>
                  <a:schemeClr val="tx1"/>
                </a:solidFill>
                <a:latin typeface="+mn-lt"/>
                <a:ea typeface="+mn-ea"/>
                <a:cs typeface="+mn-cs"/>
              </a:rPr>
              <a:t>he URI for the browse to be used for the lookup. This is in the format </a:t>
            </a:r>
            <a:r>
              <a:rPr lang="en-US" sz="1200" b="0" i="0" kern="1200" dirty="0" err="1" smtClean="0">
                <a:solidFill>
                  <a:schemeClr val="tx1"/>
                </a:solidFill>
                <a:latin typeface="+mn-lt"/>
                <a:ea typeface="+mn-ea"/>
                <a:cs typeface="+mn-cs"/>
              </a:rPr>
              <a:t>urn:browse</a:t>
            </a:r>
            <a:r>
              <a:rPr lang="en-US" sz="1200" b="0" i="0" kern="1200" dirty="0" smtClean="0">
                <a:solidFill>
                  <a:schemeClr val="tx1"/>
                </a:solidFill>
                <a:latin typeface="+mn-lt"/>
                <a:ea typeface="+mn-ea"/>
                <a:cs typeface="+mn-cs"/>
              </a:rPr>
              <a:t>:&lt;browse type&gt;:&lt;browse identifier&gt;.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Result</a:t>
            </a:r>
            <a:r>
              <a:rPr lang="en-US" sz="1200" b="0" i="0" kern="1200" baseline="0" dirty="0" smtClean="0">
                <a:solidFill>
                  <a:schemeClr val="tx1"/>
                </a:solidFill>
                <a:latin typeface="+mn-lt"/>
                <a:ea typeface="+mn-ea"/>
                <a:cs typeface="+mn-cs"/>
              </a:rPr>
              <a:t> Field specifies the field </a:t>
            </a:r>
            <a:r>
              <a:rPr lang="en-US" sz="1200" b="0" i="0" kern="1200" dirty="0" smtClean="0">
                <a:solidFill>
                  <a:schemeClr val="tx1"/>
                </a:solidFill>
                <a:latin typeface="+mn-lt"/>
                <a:ea typeface="+mn-ea"/>
                <a:cs typeface="+mn-cs"/>
              </a:rPr>
              <a:t>in the browse whose value will be assigned to the field from which the lookup is launched.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there is a value in the field from which the lookup is launched, a browse search condition will be created for the specified search field and the value.</a:t>
            </a:r>
          </a:p>
          <a:p>
            <a:endParaRPr lang="en-US" dirty="0" smtClean="0"/>
          </a:p>
          <a:p>
            <a:r>
              <a:rPr lang="en-US" dirty="0" smtClean="0"/>
              <a:t>If needed,</a:t>
            </a:r>
            <a:r>
              <a:rPr lang="en-US" baseline="0" dirty="0" smtClean="0"/>
              <a:t> </a:t>
            </a:r>
            <a:r>
              <a:rPr lang="en-US" sz="1200" b="0" i="0" kern="1200" baseline="0" dirty="0" smtClean="0">
                <a:solidFill>
                  <a:schemeClr val="tx1"/>
                </a:solidFill>
                <a:latin typeface="+mn-lt"/>
                <a:ea typeface="+mn-ea"/>
                <a:cs typeface="+mn-cs"/>
              </a:rPr>
              <a:t>e</a:t>
            </a:r>
            <a:r>
              <a:rPr lang="en-US" sz="1200" b="0" i="0" kern="1200" dirty="0" smtClean="0">
                <a:solidFill>
                  <a:schemeClr val="tx1"/>
                </a:solidFill>
                <a:latin typeface="+mn-lt"/>
                <a:ea typeface="+mn-ea"/>
                <a:cs typeface="+mn-cs"/>
              </a:rPr>
              <a:t>nter search conditions for the browse.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Qualifiers to define conditional lookups. They are used to limit the set of lookups that can be used with a field and to select a particular lookup when multiple</a:t>
            </a:r>
            <a:r>
              <a:rPr lang="en-US" baseline="0" dirty="0" smtClean="0"/>
              <a:t> lookups are</a:t>
            </a:r>
            <a:r>
              <a:rPr lang="en-US" dirty="0" smtClean="0"/>
              <a:t> available. Each qualifier has a type, name, and value.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The Alerts functionality provides the capability to notify users when certain conditions are satisfied for a</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business component</a:t>
            </a:r>
            <a:r>
              <a:rPr lang="en-US" sz="1200" b="0" i="0" kern="1200" dirty="0" smtClean="0">
                <a:solidFill>
                  <a:schemeClr val="tx1"/>
                </a:solidFill>
                <a:latin typeface="+mn-lt"/>
                <a:ea typeface="+mn-ea"/>
                <a:cs typeface="+mn-cs"/>
              </a:rPr>
              <a:t>. Only administrators can access the Alerts menu to create, modify, or delete alerts, and to add users who subscribe to the alerts.</a:t>
            </a:r>
          </a:p>
          <a:p>
            <a:endParaRPr lang="en-US" dirty="0" smtClean="0"/>
          </a:p>
          <a:p>
            <a:r>
              <a:rPr lang="en-US" dirty="0" smtClean="0"/>
              <a:t>The Alerts solution is based on data change events. </a:t>
            </a:r>
            <a:r>
              <a:rPr lang="en-US" dirty="0" smtClean="0"/>
              <a:t>So, </a:t>
            </a:r>
            <a:r>
              <a:rPr lang="en-US" dirty="0" smtClean="0"/>
              <a:t>before you can set up alerts, the </a:t>
            </a:r>
            <a:r>
              <a:rPr lang="en-US" sz="1200" b="0" i="0" kern="1200" baseline="0" dirty="0" smtClean="0">
                <a:solidFill>
                  <a:schemeClr val="tx1"/>
                </a:solidFill>
                <a:latin typeface="+mn-lt"/>
                <a:ea typeface="+mn-ea"/>
                <a:cs typeface="+mn-cs"/>
              </a:rPr>
              <a:t>business component </a:t>
            </a:r>
            <a:r>
              <a:rPr lang="en-US" dirty="0" smtClean="0"/>
              <a:t>must </a:t>
            </a:r>
            <a:r>
              <a:rPr lang="en-US" dirty="0" smtClean="0"/>
              <a:t>be enabled for Activity Tracking. Also, note that only the changes to database fields can trigger alerts. You cannot use calculated fields for setting conditions.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algn="l"/>
            <a:r>
              <a:rPr lang="en-US" sz="1200" baseline="0" dirty="0" smtClean="0">
                <a:latin typeface="MyriadPro-Regular"/>
              </a:rPr>
              <a:t>On the Main panel, in the Name field, enter a description of the alert that you want to create. And in the Business Component field, specify the </a:t>
            </a:r>
            <a:r>
              <a:rPr lang="en-US" sz="1200" b="0" i="0" kern="1200" baseline="0" dirty="0" smtClean="0">
                <a:solidFill>
                  <a:schemeClr val="tx1"/>
                </a:solidFill>
                <a:latin typeface="+mn-lt"/>
                <a:ea typeface="+mn-ea"/>
                <a:cs typeface="+mn-cs"/>
              </a:rPr>
              <a:t>business component </a:t>
            </a:r>
            <a:r>
              <a:rPr lang="en-US" sz="1200" baseline="0" dirty="0" smtClean="0">
                <a:latin typeface="MyriadPro-Regular"/>
              </a:rPr>
              <a:t>for </a:t>
            </a:r>
            <a:r>
              <a:rPr lang="en-US" sz="1200" baseline="0" dirty="0" smtClean="0">
                <a:latin typeface="MyriadPro-Regular"/>
              </a:rPr>
              <a:t>which you want to define this alert.</a:t>
            </a:r>
          </a:p>
          <a:p>
            <a:pPr algn="l"/>
            <a:endParaRPr lang="en-US" sz="1200" b="0" i="0" kern="1200" baseline="0" dirty="0" smtClean="0">
              <a:solidFill>
                <a:schemeClr val="tx1"/>
              </a:solidFill>
              <a:latin typeface="MyriadPro-Regular"/>
              <a:ea typeface="+mn-ea"/>
              <a:cs typeface="+mn-cs"/>
            </a:endParaRPr>
          </a:p>
          <a:p>
            <a:pPr algn="l"/>
            <a:r>
              <a:rPr lang="en-US" sz="1200" b="0" i="0" kern="1200" dirty="0" smtClean="0">
                <a:solidFill>
                  <a:schemeClr val="tx1"/>
                </a:solidFill>
                <a:latin typeface="+mn-lt"/>
                <a:ea typeface="+mn-ea"/>
                <a:cs typeface="+mn-cs"/>
              </a:rPr>
              <a:t>In the Conditions grid, set up the conditions that trigger the alert.</a:t>
            </a:r>
          </a:p>
          <a:p>
            <a:pPr algn="l"/>
            <a:r>
              <a:rPr lang="en-US" altLang="zh-CN" sz="1200" b="0" i="0" kern="1200" dirty="0" smtClean="0">
                <a:solidFill>
                  <a:schemeClr val="tx1"/>
                </a:solidFill>
                <a:latin typeface="+mn-lt"/>
                <a:ea typeface="+mn-ea"/>
                <a:cs typeface="+mn-cs"/>
              </a:rPr>
              <a:t>For this example, the </a:t>
            </a:r>
            <a:r>
              <a:rPr lang="en-US" altLang="zh-CN" sz="1200" b="0" i="0" kern="1200" dirty="0" smtClean="0">
                <a:solidFill>
                  <a:schemeClr val="tx1"/>
                </a:solidFill>
                <a:latin typeface="+mn-lt"/>
                <a:ea typeface="+mn-ea"/>
                <a:cs typeface="+mn-cs"/>
              </a:rPr>
              <a:t>condition is that </a:t>
            </a:r>
            <a:r>
              <a:rPr lang="en-US" altLang="zh-CN" sz="1200" b="0" i="0" kern="1200" dirty="0" smtClean="0">
                <a:solidFill>
                  <a:schemeClr val="tx1"/>
                </a:solidFill>
                <a:latin typeface="+mn-lt"/>
                <a:ea typeface="+mn-ea"/>
                <a:cs typeface="+mn-cs"/>
              </a:rPr>
              <a:t>the order </a:t>
            </a:r>
            <a:r>
              <a:rPr lang="en-US" altLang="zh-CN" sz="1200" b="0" i="0" kern="1200" dirty="0" smtClean="0">
                <a:solidFill>
                  <a:schemeClr val="tx1"/>
                </a:solidFill>
                <a:latin typeface="+mn-lt"/>
                <a:ea typeface="+mn-ea"/>
                <a:cs typeface="+mn-cs"/>
              </a:rPr>
              <a:t>status must </a:t>
            </a:r>
            <a:r>
              <a:rPr lang="en-US" altLang="zh-CN" sz="1200" b="0" i="0" kern="1200" dirty="0" smtClean="0">
                <a:solidFill>
                  <a:schemeClr val="tx1"/>
                </a:solidFill>
                <a:latin typeface="+mn-lt"/>
                <a:ea typeface="+mn-ea"/>
                <a:cs typeface="+mn-cs"/>
              </a:rPr>
              <a:t>equal </a:t>
            </a:r>
            <a:r>
              <a:rPr lang="en-US" altLang="zh-CN" sz="1200" b="0" i="0" kern="1200" dirty="0" smtClean="0">
                <a:solidFill>
                  <a:schemeClr val="tx1"/>
                </a:solidFill>
                <a:latin typeface="+mn-lt"/>
                <a:ea typeface="+mn-ea"/>
                <a:cs typeface="+mn-cs"/>
              </a:rPr>
              <a:t>Canceled</a:t>
            </a:r>
            <a:r>
              <a:rPr lang="en-US" altLang="zh-CN" sz="1200" b="0"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algn="l"/>
            <a:endParaRPr lang="en-US" sz="1200" b="0" i="0" kern="1200" dirty="0" smtClean="0">
              <a:solidFill>
                <a:schemeClr val="tx1"/>
              </a:solidFill>
              <a:latin typeface="+mn-lt"/>
              <a:ea typeface="+mn-ea"/>
              <a:cs typeface="+mn-cs"/>
            </a:endParaRPr>
          </a:p>
          <a:p>
            <a:pPr algn="l"/>
            <a:r>
              <a:rPr lang="en-US" sz="1200" b="0" i="0" kern="1200" dirty="0" smtClean="0">
                <a:solidFill>
                  <a:schemeClr val="tx1"/>
                </a:solidFill>
                <a:latin typeface="+mn-lt"/>
                <a:ea typeface="+mn-ea"/>
                <a:cs typeface="+mn-cs"/>
              </a:rPr>
              <a:t>If you want the system to send alerts when the conditions to trigger the alert are met, choose the “Send alert when conditions are met” option under the Conditions grid.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Message box, define the alert message. You can click Include Field to include fields in the alert message.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added fields are automatically added to the end of the text. You can adjust the positions of the added fields manually.</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On the Notification Options panel, configure the system to deliver alert messages only when the defined delay time has passed,</a:t>
            </a:r>
            <a:r>
              <a:rPr lang="en-US" sz="1200" b="0" i="0" kern="1200" baseline="0" dirty="0" smtClean="0">
                <a:solidFill>
                  <a:schemeClr val="tx1"/>
                </a:solidFill>
                <a:latin typeface="+mn-lt"/>
                <a:ea typeface="+mn-ea"/>
                <a:cs typeface="+mn-cs"/>
              </a:rPr>
              <a:t> or to repeat them every specified period of time.</a:t>
            </a:r>
            <a:endParaRPr lang="en-US" sz="1200" b="0" i="0" kern="1200" dirty="0" smtClean="0">
              <a:solidFill>
                <a:schemeClr val="tx1"/>
              </a:solidFill>
              <a:latin typeface="+mn-lt"/>
              <a:ea typeface="+mn-ea"/>
              <a:cs typeface="+mn-cs"/>
            </a:endParaRPr>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Users panel, add users to subscribe to the alert.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algn="l"/>
            <a:r>
              <a:rPr lang="en-US" sz="1200" b="0" i="0" kern="1200" dirty="0" smtClean="0">
                <a:solidFill>
                  <a:schemeClr val="tx1"/>
                </a:solidFill>
                <a:latin typeface="+mn-lt"/>
                <a:ea typeface="+mn-ea"/>
                <a:cs typeface="+mn-cs"/>
              </a:rPr>
              <a:t>If you want the system to send alerts when changes are made to specific fields, choose the “Send alerts about changes to fields” option under the Conditions grid. </a:t>
            </a:r>
          </a:p>
          <a:p>
            <a:pPr algn="l"/>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When conditions are met, the system sends alerts that notify users of the changes to the tracked fields.</a:t>
            </a:r>
          </a:p>
          <a:p>
            <a:pPr algn="l"/>
            <a:endParaRPr lang="en-US" sz="1200" b="0" i="0" kern="1200" dirty="0" smtClean="0">
              <a:solidFill>
                <a:schemeClr val="tx1"/>
              </a:solidFill>
              <a:latin typeface="+mn-lt"/>
              <a:ea typeface="+mn-ea"/>
              <a:cs typeface="+mn-cs"/>
            </a:endParaRPr>
          </a:p>
          <a:p>
            <a:pPr algn="l"/>
            <a:r>
              <a:rPr lang="en-US" sz="1200" b="0" i="0" kern="1200" dirty="0" smtClean="0">
                <a:solidFill>
                  <a:schemeClr val="tx1"/>
                </a:solidFill>
                <a:latin typeface="+mn-lt"/>
                <a:ea typeface="+mn-ea"/>
                <a:cs typeface="+mn-cs"/>
              </a:rPr>
              <a:t>In this example, you selec</a:t>
            </a:r>
            <a:r>
              <a:rPr lang="en-US" sz="1200" b="0" i="0" kern="1200" baseline="0" dirty="0" smtClean="0">
                <a:solidFill>
                  <a:schemeClr val="tx1"/>
                </a:solidFill>
                <a:latin typeface="+mn-lt"/>
                <a:ea typeface="+mn-ea"/>
                <a:cs typeface="+mn-cs"/>
              </a:rPr>
              <a:t>t </a:t>
            </a:r>
            <a:r>
              <a:rPr lang="en-US" sz="1200" b="0" i="0" kern="1200" dirty="0" smtClean="0">
                <a:solidFill>
                  <a:schemeClr val="tx1"/>
                </a:solidFill>
                <a:latin typeface="+mn-lt"/>
                <a:ea typeface="+mn-ea"/>
                <a:cs typeface="+mn-cs"/>
              </a:rPr>
              <a:t>the order status as the tracked field for the business component</a:t>
            </a:r>
            <a:r>
              <a:rPr lang="en-US" sz="1200" b="0" i="0" kern="1200" baseline="0" dirty="0" smtClean="0">
                <a:solidFill>
                  <a:schemeClr val="tx1"/>
                </a:solidFill>
                <a:latin typeface="+mn-lt"/>
                <a:ea typeface="+mn-ea"/>
                <a:cs typeface="+mn-cs"/>
              </a:rPr>
              <a:t> </a:t>
            </a:r>
            <a:r>
              <a:rPr lang="en-US" altLang="zh-CN" sz="1200" b="0" i="0" kern="1200" dirty="0" smtClean="0">
                <a:solidFill>
                  <a:schemeClr val="tx1"/>
                </a:solidFill>
                <a:latin typeface="+mn-lt"/>
                <a:ea typeface="+mn-ea"/>
                <a:cs typeface="+mn-cs"/>
              </a:rPr>
              <a:t>Purchase Order </a:t>
            </a:r>
            <a:r>
              <a:rPr lang="en-US" altLang="zh-CN" sz="1200" b="0" i="0" kern="1200" dirty="0" smtClean="0">
                <a:solidFill>
                  <a:schemeClr val="tx1"/>
                </a:solidFill>
                <a:latin typeface="+mn-lt"/>
                <a:ea typeface="+mn-ea"/>
                <a:cs typeface="+mn-cs"/>
              </a:rPr>
              <a:t>Header, </a:t>
            </a:r>
            <a:r>
              <a:rPr lang="en-US" sz="1200" b="0" i="0" kern="1200" dirty="0" smtClean="0">
                <a:solidFill>
                  <a:schemeClr val="tx1"/>
                </a:solidFill>
                <a:latin typeface="+mn-lt"/>
                <a:ea typeface="+mn-ea"/>
                <a:cs typeface="+mn-cs"/>
              </a:rPr>
              <a:t>which is</a:t>
            </a:r>
            <a:r>
              <a:rPr lang="en-US" sz="1200" b="0" i="0" kern="1200" baseline="0" dirty="0" smtClean="0">
                <a:solidFill>
                  <a:schemeClr val="tx1"/>
                </a:solidFill>
                <a:latin typeface="+mn-lt"/>
                <a:ea typeface="+mn-ea"/>
                <a:cs typeface="+mn-cs"/>
              </a:rPr>
              <a:t> defined in the Activity Tracking.</a:t>
            </a:r>
          </a:p>
          <a:p>
            <a:pPr algn="l"/>
            <a:endParaRPr lang="en-US" sz="1200" b="0" i="0" kern="1200" baseline="0" dirty="0" smtClean="0">
              <a:solidFill>
                <a:schemeClr val="tx1"/>
              </a:solidFill>
              <a:latin typeface="+mn-lt"/>
              <a:ea typeface="+mn-ea"/>
              <a:cs typeface="+mn-cs"/>
            </a:endParaRPr>
          </a:p>
          <a:p>
            <a:pPr algn="l"/>
            <a:r>
              <a:rPr lang="en-US" sz="1200" b="0" i="0" kern="1200" baseline="0" dirty="0" smtClean="0">
                <a:solidFill>
                  <a:schemeClr val="tx1"/>
                </a:solidFill>
                <a:latin typeface="+mn-lt"/>
                <a:ea typeface="+mn-ea"/>
                <a:cs typeface="+mn-cs"/>
              </a:rPr>
              <a:t>In this case, you </a:t>
            </a:r>
            <a:r>
              <a:rPr lang="en-US" sz="1200" b="0" i="0" kern="1200" baseline="0" dirty="0" smtClean="0">
                <a:solidFill>
                  <a:schemeClr val="tx1"/>
                </a:solidFill>
                <a:latin typeface="+mn-lt"/>
                <a:ea typeface="+mn-ea"/>
                <a:cs typeface="+mn-cs"/>
              </a:rPr>
              <a:t>cannot </a:t>
            </a:r>
            <a:r>
              <a:rPr lang="en-US" sz="1200" b="0" i="0" kern="1200" baseline="0" dirty="0" smtClean="0">
                <a:solidFill>
                  <a:schemeClr val="tx1"/>
                </a:solidFill>
                <a:latin typeface="+mn-lt"/>
                <a:ea typeface="+mn-ea"/>
                <a:cs typeface="+mn-cs"/>
              </a:rPr>
              <a:t>set up message contents and notification options. The system </a:t>
            </a:r>
            <a:r>
              <a:rPr lang="en-US" sz="1200" b="0" i="0" kern="1200" baseline="0" dirty="0" smtClean="0">
                <a:solidFill>
                  <a:schemeClr val="tx1"/>
                </a:solidFill>
                <a:latin typeface="+mn-lt"/>
                <a:ea typeface="+mn-ea"/>
                <a:cs typeface="+mn-cs"/>
              </a:rPr>
              <a:t>sends </a:t>
            </a:r>
            <a:r>
              <a:rPr lang="en-US" sz="1200" b="0" i="0" kern="1200" baseline="0" dirty="0" smtClean="0">
                <a:solidFill>
                  <a:schemeClr val="tx1"/>
                </a:solidFill>
                <a:latin typeface="+mn-lt"/>
                <a:ea typeface="+mn-ea"/>
                <a:cs typeface="+mn-cs"/>
              </a:rPr>
              <a:t>the standard messages to users.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Managing Approvals provides</a:t>
            </a:r>
            <a:r>
              <a:rPr lang="en-US" baseline="0" dirty="0" smtClean="0"/>
              <a:t> a generic approval capability for the approval of </a:t>
            </a:r>
            <a:r>
              <a:rPr lang="en-US" altLang="zh-CN" baseline="0" dirty="0" smtClean="0"/>
              <a:t>requisitions, purchase orders, supplier invoices,  and supplier payment selection.</a:t>
            </a:r>
          </a:p>
          <a:p>
            <a:endParaRPr lang="en-US" baseline="0" dirty="0" smtClean="0"/>
          </a:p>
          <a:p>
            <a:r>
              <a:rPr lang="en-US" dirty="0" smtClean="0"/>
              <a:t>You can enable or disable the general approvals for the specific functionality. You can configure</a:t>
            </a:r>
            <a:r>
              <a:rPr lang="en-US" baseline="0" dirty="0" smtClean="0"/>
              <a:t> the approval message format. </a:t>
            </a:r>
          </a:p>
          <a:p>
            <a:endParaRPr lang="en-US" baseline="0" dirty="0" smtClean="0"/>
          </a:p>
          <a:p>
            <a:r>
              <a:rPr lang="en-US" baseline="0" dirty="0" smtClean="0"/>
              <a:t>You can set up approval routes, including specifying the approval conditions and approvers in sequence.</a:t>
            </a:r>
          </a:p>
          <a:p>
            <a:endParaRPr lang="en-US" baseline="0" dirty="0" smtClean="0"/>
          </a:p>
          <a:p>
            <a:r>
              <a:rPr lang="en-US" baseline="0" dirty="0" smtClean="0"/>
              <a:t>You can monitor the approval status and review the approval log.</a:t>
            </a:r>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10000"/>
          </a:bodyPr>
          <a:lstStyle/>
          <a:p>
            <a:r>
              <a:rPr lang="en-US" sz="1200" b="0" i="0" kern="1200" dirty="0" smtClean="0">
                <a:solidFill>
                  <a:schemeClr val="tx1"/>
                </a:solidFill>
                <a:latin typeface="+mn-lt"/>
                <a:ea typeface="+mn-ea"/>
                <a:cs typeface="+mn-cs"/>
              </a:rPr>
              <a:t>The Approval Configuration function allows administrators to view and update configuration </a:t>
            </a:r>
            <a:r>
              <a:rPr lang="en-US" sz="1200" b="0" i="0" kern="1200" dirty="0" smtClean="0">
                <a:solidFill>
                  <a:schemeClr val="tx1"/>
                </a:solidFill>
                <a:latin typeface="+mn-lt"/>
                <a:ea typeface="+mn-ea"/>
                <a:cs typeface="+mn-cs"/>
              </a:rPr>
              <a:t>metadata for approval </a:t>
            </a:r>
            <a:r>
              <a:rPr lang="en-US" sz="1200" b="0" i="0" kern="1200" dirty="0" smtClean="0">
                <a:solidFill>
                  <a:schemeClr val="tx1"/>
                </a:solidFill>
                <a:latin typeface="+mn-lt"/>
                <a:ea typeface="+mn-ea"/>
                <a:cs typeface="+mn-cs"/>
              </a:rPr>
              <a:t>processes.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Using Approval Configuration, you can:</a:t>
            </a:r>
          </a:p>
          <a:p>
            <a:r>
              <a:rPr lang="en-US" sz="1200" b="0" i="0" kern="1200" dirty="0" smtClean="0">
                <a:solidFill>
                  <a:schemeClr val="tx1"/>
                </a:solidFill>
                <a:latin typeface="+mn-lt"/>
                <a:ea typeface="+mn-ea"/>
                <a:cs typeface="+mn-cs"/>
              </a:rPr>
              <a:t>• Enable </a:t>
            </a:r>
            <a:r>
              <a:rPr lang="en-US" sz="1200" b="0" i="0" kern="1200" dirty="0" smtClean="0">
                <a:solidFill>
                  <a:schemeClr val="tx1"/>
                </a:solidFill>
                <a:latin typeface="+mn-lt"/>
                <a:ea typeface="+mn-ea"/>
                <a:cs typeface="+mn-cs"/>
              </a:rPr>
              <a:t>or disable an approval process</a:t>
            </a:r>
          </a:p>
          <a:p>
            <a:r>
              <a:rPr lang="en-US" sz="1200" b="0" i="0" kern="1200" dirty="0" smtClean="0">
                <a:solidFill>
                  <a:schemeClr val="tx1"/>
                </a:solidFill>
                <a:latin typeface="+mn-lt"/>
                <a:ea typeface="+mn-ea"/>
                <a:cs typeface="+mn-cs"/>
              </a:rPr>
              <a:t>• Configure </a:t>
            </a:r>
            <a:r>
              <a:rPr lang="en-US" sz="1200" b="0" i="0" kern="1200" dirty="0" smtClean="0">
                <a:solidFill>
                  <a:schemeClr val="tx1"/>
                </a:solidFill>
                <a:latin typeface="+mn-lt"/>
                <a:ea typeface="+mn-ea"/>
                <a:cs typeface="+mn-cs"/>
              </a:rPr>
              <a:t>how approvers and stakeholders get email notifications</a:t>
            </a:r>
          </a:p>
          <a:p>
            <a:r>
              <a:rPr lang="en-US" sz="1200" b="0" i="0" kern="1200" dirty="0" smtClean="0">
                <a:solidFill>
                  <a:schemeClr val="tx1"/>
                </a:solidFill>
                <a:latin typeface="+mn-lt"/>
                <a:ea typeface="+mn-ea"/>
                <a:cs typeface="+mn-cs"/>
              </a:rPr>
              <a:t>• View </a:t>
            </a:r>
            <a:r>
              <a:rPr lang="en-US" sz="1200" b="0" i="0" kern="1200" dirty="0" smtClean="0">
                <a:solidFill>
                  <a:schemeClr val="tx1"/>
                </a:solidFill>
                <a:latin typeface="+mn-lt"/>
                <a:ea typeface="+mn-ea"/>
                <a:cs typeface="+mn-cs"/>
              </a:rPr>
              <a:t>predefined read-only data of an approval process</a:t>
            </a:r>
          </a:p>
          <a:p>
            <a:endParaRPr lang="en-US" dirty="0" smtClean="0"/>
          </a:p>
          <a:p>
            <a:r>
              <a:rPr lang="en-US" sz="1200" b="0" i="0" kern="1200" dirty="0" smtClean="0">
                <a:solidFill>
                  <a:schemeClr val="tx1"/>
                </a:solidFill>
                <a:latin typeface="+mn-lt"/>
                <a:ea typeface="+mn-ea"/>
                <a:cs typeface="+mn-cs"/>
              </a:rPr>
              <a:t>Currently, you can configure six types of approval processes:</a:t>
            </a:r>
          </a:p>
          <a:p>
            <a:r>
              <a:rPr lang="en-US" sz="1200" b="0" i="0" kern="1200" dirty="0" smtClean="0">
                <a:solidFill>
                  <a:schemeClr val="tx1"/>
                </a:solidFill>
                <a:latin typeface="+mn-lt"/>
                <a:ea typeface="+mn-ea"/>
                <a:cs typeface="+mn-cs"/>
              </a:rPr>
              <a:t>• Inventory </a:t>
            </a:r>
            <a:r>
              <a:rPr lang="en-US" sz="1200" b="0" i="0" kern="1200" dirty="0" smtClean="0">
                <a:solidFill>
                  <a:schemeClr val="tx1"/>
                </a:solidFill>
                <a:latin typeface="+mn-lt"/>
                <a:ea typeface="+mn-ea"/>
                <a:cs typeface="+mn-cs"/>
              </a:rPr>
              <a:t>Status Code Approval</a:t>
            </a:r>
          </a:p>
          <a:p>
            <a:r>
              <a:rPr lang="en-US" sz="1200" b="0" i="0" kern="1200" dirty="0" smtClean="0">
                <a:solidFill>
                  <a:schemeClr val="tx1"/>
                </a:solidFill>
                <a:latin typeface="+mn-lt"/>
                <a:ea typeface="+mn-ea"/>
                <a:cs typeface="+mn-cs"/>
              </a:rPr>
              <a:t>• Item </a:t>
            </a:r>
            <a:r>
              <a:rPr lang="en-US" sz="1200" b="0" i="0" kern="1200" dirty="0" smtClean="0">
                <a:solidFill>
                  <a:schemeClr val="tx1"/>
                </a:solidFill>
                <a:latin typeface="+mn-lt"/>
                <a:ea typeface="+mn-ea"/>
                <a:cs typeface="+mn-cs"/>
              </a:rPr>
              <a:t>Approval</a:t>
            </a:r>
          </a:p>
          <a:p>
            <a:r>
              <a:rPr lang="en-US" sz="1200" b="0" i="0" kern="1200" dirty="0" smtClean="0">
                <a:solidFill>
                  <a:schemeClr val="tx1"/>
                </a:solidFill>
                <a:latin typeface="+mn-lt"/>
                <a:ea typeface="+mn-ea"/>
                <a:cs typeface="+mn-cs"/>
              </a:rPr>
              <a:t>• Purchase </a:t>
            </a:r>
            <a:r>
              <a:rPr lang="en-US" sz="1200" b="0" i="0" kern="1200" dirty="0" smtClean="0">
                <a:solidFill>
                  <a:schemeClr val="tx1"/>
                </a:solidFill>
                <a:latin typeface="+mn-lt"/>
                <a:ea typeface="+mn-ea"/>
                <a:cs typeface="+mn-cs"/>
              </a:rPr>
              <a:t>Order Approval</a:t>
            </a:r>
          </a:p>
          <a:p>
            <a:r>
              <a:rPr lang="en-US" sz="1200" b="0" i="0" kern="1200" dirty="0" smtClean="0">
                <a:solidFill>
                  <a:schemeClr val="tx1"/>
                </a:solidFill>
                <a:latin typeface="+mn-lt"/>
                <a:ea typeface="+mn-ea"/>
                <a:cs typeface="+mn-cs"/>
              </a:rPr>
              <a:t>• Requisition </a:t>
            </a:r>
            <a:r>
              <a:rPr lang="en-US" sz="1200" b="0" i="0" kern="1200" dirty="0" smtClean="0">
                <a:solidFill>
                  <a:schemeClr val="tx1"/>
                </a:solidFill>
                <a:latin typeface="+mn-lt"/>
                <a:ea typeface="+mn-ea"/>
                <a:cs typeface="+mn-cs"/>
              </a:rPr>
              <a:t>Approval</a:t>
            </a:r>
          </a:p>
          <a:p>
            <a:r>
              <a:rPr lang="en-US" sz="1200" b="0" i="0" kern="1200" dirty="0" smtClean="0">
                <a:solidFill>
                  <a:schemeClr val="tx1"/>
                </a:solidFill>
                <a:latin typeface="+mn-lt"/>
                <a:ea typeface="+mn-ea"/>
                <a:cs typeface="+mn-cs"/>
              </a:rPr>
              <a:t>• Supplier </a:t>
            </a:r>
            <a:r>
              <a:rPr lang="en-US" sz="1200" b="0" i="0" kern="1200" dirty="0" smtClean="0">
                <a:solidFill>
                  <a:schemeClr val="tx1"/>
                </a:solidFill>
                <a:latin typeface="+mn-lt"/>
                <a:ea typeface="+mn-ea"/>
                <a:cs typeface="+mn-cs"/>
              </a:rPr>
              <a:t>Invoice Approval</a:t>
            </a:r>
          </a:p>
          <a:p>
            <a:r>
              <a:rPr lang="en-US" sz="1200" b="0" i="0" kern="1200" dirty="0" smtClean="0">
                <a:solidFill>
                  <a:schemeClr val="tx1"/>
                </a:solidFill>
                <a:latin typeface="+mn-lt"/>
                <a:ea typeface="+mn-ea"/>
                <a:cs typeface="+mn-cs"/>
              </a:rPr>
              <a:t>• Supplier </a:t>
            </a:r>
            <a:r>
              <a:rPr lang="en-US" sz="1200" b="0" i="0" kern="1200" dirty="0" smtClean="0">
                <a:solidFill>
                  <a:schemeClr val="tx1"/>
                </a:solidFill>
                <a:latin typeface="+mn-lt"/>
                <a:ea typeface="+mn-ea"/>
                <a:cs typeface="+mn-cs"/>
              </a:rPr>
              <a:t>Payment Selection Approval</a:t>
            </a:r>
          </a:p>
          <a:p>
            <a:endParaRPr lang="en-US" dirty="0" smtClean="0"/>
          </a:p>
          <a:p>
            <a:r>
              <a:rPr lang="en-US" sz="1200" b="0" i="0" kern="1200" dirty="0" smtClean="0">
                <a:solidFill>
                  <a:schemeClr val="tx1"/>
                </a:solidFill>
                <a:latin typeface="+mn-lt"/>
                <a:ea typeface="+mn-ea"/>
                <a:cs typeface="+mn-cs"/>
              </a:rPr>
              <a:t>If you set Combine</a:t>
            </a:r>
            <a:r>
              <a:rPr lang="en-US" sz="1200" b="0" i="0" kern="1200" baseline="0" dirty="0" smtClean="0">
                <a:solidFill>
                  <a:schemeClr val="tx1"/>
                </a:solidFill>
                <a:latin typeface="+mn-lt"/>
                <a:ea typeface="+mn-ea"/>
                <a:cs typeface="+mn-cs"/>
              </a:rPr>
              <a:t> Routes</a:t>
            </a:r>
            <a:r>
              <a:rPr lang="en-US" sz="1200" b="0" i="0" kern="1200" dirty="0" smtClean="0">
                <a:solidFill>
                  <a:schemeClr val="tx1"/>
                </a:solidFill>
                <a:latin typeface="+mn-lt"/>
                <a:ea typeface="+mn-ea"/>
                <a:cs typeface="+mn-cs"/>
              </a:rPr>
              <a:t> field to Yes, when an approval request meets the conditions of multiple routes, the system combines these routes. All approvers from those routes are required to approve this approval request. If an approver is set for multiple routes, this approver only needs to approve once. Early </a:t>
            </a:r>
            <a:r>
              <a:rPr lang="en-US" sz="1200" b="0" i="0" kern="1200" dirty="0" smtClean="0">
                <a:solidFill>
                  <a:schemeClr val="tx1"/>
                </a:solidFill>
                <a:latin typeface="+mn-lt"/>
                <a:ea typeface="+mn-ea"/>
                <a:cs typeface="+mn-cs"/>
              </a:rPr>
              <a:t>approval </a:t>
            </a:r>
            <a:r>
              <a:rPr lang="en-US" sz="1200" b="0" i="0" kern="1200" dirty="0" smtClean="0">
                <a:solidFill>
                  <a:schemeClr val="tx1"/>
                </a:solidFill>
                <a:latin typeface="+mn-lt"/>
                <a:ea typeface="+mn-ea"/>
                <a:cs typeface="+mn-cs"/>
              </a:rPr>
              <a:t>is not available when Combine Route is set to Yes. If No, the system chooses the first route that matches the request.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set Allow No Route field to Yes, when there is no route that matches the request, the system automatically approves the approval request. If you set this field to No, when there is no route that matches the request, the system marks the approval process with the Error status.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the</a:t>
            </a:r>
            <a:r>
              <a:rPr lang="en-US" sz="1200" b="0" i="0" kern="1200" baseline="0" dirty="0" smtClean="0">
                <a:solidFill>
                  <a:schemeClr val="tx1"/>
                </a:solidFill>
                <a:latin typeface="+mn-lt"/>
                <a:ea typeface="+mn-ea"/>
                <a:cs typeface="+mn-cs"/>
              </a:rPr>
              <a:t> Require Authentication</a:t>
            </a:r>
            <a:r>
              <a:rPr lang="en-US" sz="1200" b="0" i="0" kern="1200" dirty="0" smtClean="0">
                <a:solidFill>
                  <a:schemeClr val="tx1"/>
                </a:solidFill>
                <a:latin typeface="+mn-lt"/>
                <a:ea typeface="+mn-ea"/>
                <a:cs typeface="+mn-cs"/>
              </a:rPr>
              <a:t> field is set to Yes, approvers are required to provide credentials when clicking an action in the approval screen. If No, no authentication is required when choosing an action.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t>
            </a:r>
            <a:r>
              <a:rPr lang="en-US" sz="1200" b="0" i="0" kern="1200" baseline="0" dirty="0" smtClean="0">
                <a:solidFill>
                  <a:schemeClr val="tx1"/>
                </a:solidFill>
                <a:latin typeface="+mn-lt"/>
                <a:ea typeface="+mn-ea"/>
                <a:cs typeface="+mn-cs"/>
              </a:rPr>
              <a:t>Early Approval </a:t>
            </a:r>
            <a:r>
              <a:rPr lang="en-US" sz="1200" b="0" i="0" kern="1200" dirty="0" smtClean="0">
                <a:solidFill>
                  <a:schemeClr val="tx1"/>
                </a:solidFill>
                <a:latin typeface="+mn-lt"/>
                <a:ea typeface="+mn-ea"/>
                <a:cs typeface="+mn-cs"/>
              </a:rPr>
              <a:t>field is not available when Combine Routes is set to Yes.</a:t>
            </a:r>
          </a:p>
          <a:p>
            <a:r>
              <a:rPr lang="en-US" sz="1200" b="0" i="0" kern="1200" dirty="0" smtClean="0">
                <a:solidFill>
                  <a:schemeClr val="tx1"/>
                </a:solidFill>
                <a:latin typeface="+mn-lt"/>
                <a:ea typeface="+mn-ea"/>
                <a:cs typeface="+mn-cs"/>
              </a:rPr>
              <a:t>If </a:t>
            </a:r>
            <a:r>
              <a:rPr lang="en-US" sz="1200" b="0" i="0" kern="1200" baseline="0" dirty="0" smtClean="0">
                <a:solidFill>
                  <a:schemeClr val="tx1"/>
                </a:solidFill>
                <a:latin typeface="+mn-lt"/>
                <a:ea typeface="+mn-ea"/>
                <a:cs typeface="+mn-cs"/>
              </a:rPr>
              <a:t>the </a:t>
            </a:r>
            <a:r>
              <a:rPr lang="en-US" sz="1200" b="0" i="0" kern="1200" baseline="0" dirty="0" smtClean="0">
                <a:solidFill>
                  <a:schemeClr val="tx1"/>
                </a:solidFill>
                <a:latin typeface="+mn-lt"/>
                <a:ea typeface="+mn-ea"/>
                <a:cs typeface="+mn-cs"/>
              </a:rPr>
              <a:t>Early Approval </a:t>
            </a:r>
            <a:r>
              <a:rPr lang="en-US" sz="1200" b="0" i="0" kern="1200" dirty="0" smtClean="0">
                <a:solidFill>
                  <a:schemeClr val="tx1"/>
                </a:solidFill>
                <a:latin typeface="+mn-lt"/>
                <a:ea typeface="+mn-ea"/>
                <a:cs typeface="+mn-cs"/>
              </a:rPr>
              <a:t>field is set to Yes, early approvals are allowed in the entity. You can skip approvers before you in the sequence to take action on an approval request using Future Approvals. If No, early approvals are not allowed in the entity.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Enter the subject and body of the notification email that is sent to an approver. You can include key fields as tokens. You can find some of the key fields from the Approval Fields and Task Fields panels.</a:t>
            </a:r>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Mass Approvals tab shows the fields that will be displayed in a grid during mass approval. </a:t>
            </a:r>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Approval Updates </a:t>
            </a:r>
            <a:r>
              <a:rPr lang="en-US" altLang="zh-CN" sz="1200" b="0" i="0" kern="1200" dirty="0" smtClean="0">
                <a:solidFill>
                  <a:schemeClr val="tx1"/>
                </a:solidFill>
                <a:latin typeface="+mn-lt"/>
                <a:ea typeface="+mn-ea"/>
                <a:cs typeface="+mn-cs"/>
              </a:rPr>
              <a:t>panel</a:t>
            </a:r>
            <a:r>
              <a:rPr lang="en-US" sz="1200" b="0" i="0" kern="1200" dirty="0" smtClean="0">
                <a:solidFill>
                  <a:schemeClr val="tx1"/>
                </a:solidFill>
                <a:latin typeface="+mn-lt"/>
                <a:ea typeface="+mn-ea"/>
                <a:cs typeface="+mn-cs"/>
              </a:rPr>
              <a:t> shows the fields that can be modified during approve/deny. They are shown in the popup window for approve/deny. </a:t>
            </a:r>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Task Fields panel displays all the fields that are used in Extended Inbox left panel to display the key information of an approval task.</a:t>
            </a:r>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Use Approval Routes to configure routes for an approval process. You can configure the chain of approvers who need to approve a request, based on the approval request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you create a route, on the Main panel, enter the name, </a:t>
            </a:r>
            <a:r>
              <a:rPr lang="en-US" sz="1200" b="0" i="0" kern="1200" dirty="0" smtClean="0">
                <a:solidFill>
                  <a:schemeClr val="tx1"/>
                </a:solidFill>
                <a:latin typeface="+mn-lt"/>
                <a:ea typeface="+mn-ea"/>
                <a:cs typeface="+mn-cs"/>
              </a:rPr>
              <a:t>business component</a:t>
            </a:r>
            <a:r>
              <a:rPr lang="en-US" sz="1200" b="0" i="0" kern="1200" dirty="0" smtClean="0">
                <a:solidFill>
                  <a:schemeClr val="tx1"/>
                </a:solidFill>
                <a:latin typeface="+mn-lt"/>
                <a:ea typeface="+mn-ea"/>
                <a:cs typeface="+mn-cs"/>
              </a:rPr>
              <a:t>, description of the route, and currency code. </a:t>
            </a:r>
          </a:p>
          <a:p>
            <a:endParaRPr lang="en-US" sz="1200" b="0" i="0" kern="120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currency code determines </a:t>
            </a:r>
            <a:r>
              <a:rPr lang="en-US" sz="1200" b="0" i="0" kern="1200" dirty="0" smtClean="0">
                <a:solidFill>
                  <a:schemeClr val="tx1"/>
                </a:solidFill>
                <a:latin typeface="+mn-lt"/>
                <a:ea typeface="+mn-ea"/>
                <a:cs typeface="+mn-cs"/>
              </a:rPr>
              <a:t>the currency of the amounts in both route conditions and approver conditions. When the currency of the value in the </a:t>
            </a:r>
            <a:r>
              <a:rPr lang="en-US" sz="1200" b="0" i="0" kern="1200" dirty="0" smtClean="0">
                <a:solidFill>
                  <a:schemeClr val="tx1"/>
                </a:solidFill>
                <a:latin typeface="+mn-lt"/>
                <a:ea typeface="+mn-ea"/>
                <a:cs typeface="+mn-cs"/>
              </a:rPr>
              <a:t>business component </a:t>
            </a:r>
            <a:r>
              <a:rPr lang="en-US" sz="1200" b="0" i="0" kern="1200" dirty="0" smtClean="0">
                <a:solidFill>
                  <a:schemeClr val="tx1"/>
                </a:solidFill>
                <a:latin typeface="+mn-lt"/>
                <a:ea typeface="+mn-ea"/>
                <a:cs typeface="+mn-cs"/>
              </a:rPr>
              <a:t>is different from the currency specified in the route, the system first converts the values of the entity before evaluating the conditions.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After an approval request is submitted, the system first determines the route to use based on the route conditions set up on the Conditions panel. </a:t>
            </a:r>
            <a:r>
              <a:rPr lang="en-US" sz="1200" b="0" i="0" kern="1200" dirty="0" smtClean="0">
                <a:solidFill>
                  <a:schemeClr val="tx1"/>
                </a:solidFill>
                <a:latin typeface="+mn-lt"/>
                <a:ea typeface="+mn-ea"/>
                <a:cs typeface="+mn-cs"/>
              </a:rPr>
              <a:t>Then, </a:t>
            </a:r>
            <a:r>
              <a:rPr lang="en-US" sz="1200" b="0" i="0" kern="1200" dirty="0" smtClean="0">
                <a:solidFill>
                  <a:schemeClr val="tx1"/>
                </a:solidFill>
                <a:latin typeface="+mn-lt"/>
                <a:ea typeface="+mn-ea"/>
                <a:cs typeface="+mn-cs"/>
              </a:rPr>
              <a:t>the system determines the specific </a:t>
            </a:r>
            <a:r>
              <a:rPr lang="en-US" sz="1200" b="0" i="0" kern="1200" dirty="0" smtClean="0">
                <a:solidFill>
                  <a:schemeClr val="tx1"/>
                </a:solidFill>
                <a:latin typeface="+mn-lt"/>
                <a:ea typeface="+mn-ea"/>
                <a:cs typeface="+mn-cs"/>
              </a:rPr>
              <a:t>approver, </a:t>
            </a:r>
            <a:r>
              <a:rPr lang="en-US" sz="1200" b="0" i="0" kern="1200" dirty="0" smtClean="0">
                <a:solidFill>
                  <a:schemeClr val="tx1"/>
                </a:solidFill>
                <a:latin typeface="+mn-lt"/>
                <a:ea typeface="+mn-ea"/>
                <a:cs typeface="+mn-cs"/>
              </a:rPr>
              <a:t>based on the approver conditions set up on the Approvers panel.</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Approvers panel, you define the approvers in the current route. For each approver, you define the user, its sequence, duration, and other data.</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rules for combining approver conditions are the following:</a:t>
            </a:r>
          </a:p>
          <a:p>
            <a:r>
              <a:rPr lang="en-US" sz="1200" b="0" i="0" kern="1200" dirty="0" smtClean="0">
                <a:solidFill>
                  <a:schemeClr val="tx1"/>
                </a:solidFill>
                <a:latin typeface="+mn-lt"/>
                <a:ea typeface="+mn-ea"/>
                <a:cs typeface="+mn-cs"/>
              </a:rPr>
              <a:t>• Conditions </a:t>
            </a:r>
            <a:r>
              <a:rPr lang="en-US" sz="1200" b="0" i="0" kern="1200" dirty="0" smtClean="0">
                <a:solidFill>
                  <a:schemeClr val="tx1"/>
                </a:solidFill>
                <a:latin typeface="+mn-lt"/>
                <a:ea typeface="+mn-ea"/>
                <a:cs typeface="+mn-cs"/>
              </a:rPr>
              <a:t>with different Conditions Fields are joined with AND </a:t>
            </a:r>
            <a:r>
              <a:rPr lang="en-US" sz="1200" b="0" i="0" kern="1200" dirty="0" smtClean="0">
                <a:solidFill>
                  <a:schemeClr val="tx1"/>
                </a:solidFill>
                <a:latin typeface="+mn-lt"/>
                <a:ea typeface="+mn-ea"/>
                <a:cs typeface="+mn-cs"/>
              </a:rPr>
              <a:t>operations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Conditions </a:t>
            </a:r>
            <a:r>
              <a:rPr lang="en-US" sz="1200" b="0" i="0" kern="1200" dirty="0" smtClean="0">
                <a:solidFill>
                  <a:schemeClr val="tx1"/>
                </a:solidFill>
                <a:latin typeface="+mn-lt"/>
                <a:ea typeface="+mn-ea"/>
                <a:cs typeface="+mn-cs"/>
              </a:rPr>
              <a:t>with the same Conditions Fields are joined with OR </a:t>
            </a:r>
            <a:r>
              <a:rPr lang="en-US" sz="1200" b="0" i="0" kern="1200" dirty="0" smtClean="0">
                <a:solidFill>
                  <a:schemeClr val="tx1"/>
                </a:solidFill>
                <a:latin typeface="+mn-lt"/>
                <a:ea typeface="+mn-ea"/>
                <a:cs typeface="+mn-cs"/>
              </a:rPr>
              <a:t>operations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Conditions for a </a:t>
            </a:r>
            <a:r>
              <a:rPr lang="en-US" sz="1200" b="0" i="0" kern="1200" dirty="0" smtClean="0">
                <a:solidFill>
                  <a:schemeClr val="tx1"/>
                </a:solidFill>
                <a:latin typeface="+mn-lt"/>
                <a:ea typeface="+mn-ea"/>
                <a:cs typeface="+mn-cs"/>
              </a:rPr>
              <a:t>second-level table field are iteratively evaluated on the second-level table record collection. If one record satisfies the condition, then the system returns true. If there is no second-level table record, or none of the records satisfy the condition, then the system returns false.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use aggregate calculation in setting up approver conditions. Define the field for which you want to calculate an aggregate amount, and set Aggregate to Yes. </a:t>
            </a:r>
            <a:r>
              <a:rPr lang="en-US" sz="1200" b="0" i="0" kern="1200" dirty="0" smtClean="0">
                <a:solidFill>
                  <a:schemeClr val="tx1"/>
                </a:solidFill>
                <a:latin typeface="+mn-lt"/>
                <a:ea typeface="+mn-ea"/>
                <a:cs typeface="+mn-cs"/>
              </a:rPr>
              <a:t>Then, </a:t>
            </a:r>
            <a:r>
              <a:rPr lang="en-US" sz="1200" b="0" i="0" kern="1200" dirty="0" smtClean="0">
                <a:solidFill>
                  <a:schemeClr val="tx1"/>
                </a:solidFill>
                <a:latin typeface="+mn-lt"/>
                <a:ea typeface="+mn-ea"/>
                <a:cs typeface="+mn-cs"/>
              </a:rPr>
              <a:t>set up the </a:t>
            </a:r>
            <a:r>
              <a:rPr lang="en-US" sz="1200" b="0" i="0" kern="1200" dirty="0" smtClean="0">
                <a:solidFill>
                  <a:schemeClr val="tx1"/>
                </a:solidFill>
                <a:latin typeface="+mn-lt"/>
                <a:ea typeface="+mn-ea"/>
                <a:cs typeface="+mn-cs"/>
              </a:rPr>
              <a:t>condition, </a:t>
            </a:r>
            <a:r>
              <a:rPr lang="en-US" sz="1200" b="0" i="0" kern="1200" dirty="0" smtClean="0">
                <a:solidFill>
                  <a:schemeClr val="tx1"/>
                </a:solidFill>
                <a:latin typeface="+mn-lt"/>
                <a:ea typeface="+mn-ea"/>
                <a:cs typeface="+mn-cs"/>
              </a:rPr>
              <a:t>based on the aggregate amount of this specified field.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Aggregate field can only be set to Yes when the value is integer or decimal.</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With Approval Monitor, administrators can do the following:</a:t>
            </a:r>
          </a:p>
          <a:p>
            <a:r>
              <a:rPr lang="en-US" sz="1200" b="0" i="0" kern="1200" dirty="0" smtClean="0">
                <a:solidFill>
                  <a:schemeClr val="tx1"/>
                </a:solidFill>
                <a:latin typeface="+mn-lt"/>
                <a:ea typeface="+mn-ea"/>
                <a:cs typeface="+mn-cs"/>
              </a:rPr>
              <a:t>• View </a:t>
            </a:r>
            <a:r>
              <a:rPr lang="en-US" sz="1200" b="0" i="0" kern="1200" dirty="0" smtClean="0">
                <a:solidFill>
                  <a:schemeClr val="tx1"/>
                </a:solidFill>
                <a:latin typeface="+mn-lt"/>
                <a:ea typeface="+mn-ea"/>
                <a:cs typeface="+mn-cs"/>
              </a:rPr>
              <a:t>all open approvals, including the ones with errors</a:t>
            </a:r>
          </a:p>
          <a:p>
            <a:r>
              <a:rPr lang="en-US" sz="1200" b="0" i="0" kern="1200" dirty="0" smtClean="0">
                <a:solidFill>
                  <a:schemeClr val="tx1"/>
                </a:solidFill>
                <a:latin typeface="+mn-lt"/>
                <a:ea typeface="+mn-ea"/>
                <a:cs typeface="+mn-cs"/>
              </a:rPr>
              <a:t>• Stop </a:t>
            </a:r>
            <a:r>
              <a:rPr lang="en-US" sz="1200" b="0" i="0" kern="1200" dirty="0" smtClean="0">
                <a:solidFill>
                  <a:schemeClr val="tx1"/>
                </a:solidFill>
                <a:latin typeface="+mn-lt"/>
                <a:ea typeface="+mn-ea"/>
                <a:cs typeface="+mn-cs"/>
              </a:rPr>
              <a:t>an approval process by using the Stop Route button</a:t>
            </a:r>
          </a:p>
          <a:p>
            <a:r>
              <a:rPr lang="en-US" sz="1200" b="0" i="0" kern="1200" dirty="0" smtClean="0">
                <a:solidFill>
                  <a:schemeClr val="tx1"/>
                </a:solidFill>
                <a:latin typeface="+mn-lt"/>
                <a:ea typeface="+mn-ea"/>
                <a:cs typeface="+mn-cs"/>
              </a:rPr>
              <a:t>• Resume </a:t>
            </a:r>
            <a:r>
              <a:rPr lang="en-US" sz="1200" b="0" i="0" kern="1200" dirty="0" smtClean="0">
                <a:solidFill>
                  <a:schemeClr val="tx1"/>
                </a:solidFill>
                <a:latin typeface="+mn-lt"/>
                <a:ea typeface="+mn-ea"/>
                <a:cs typeface="+mn-cs"/>
              </a:rPr>
              <a:t>an approval process with an error after fixing the error</a:t>
            </a:r>
          </a:p>
          <a:p>
            <a:endParaRPr lang="en-US" dirty="0" smtClean="0"/>
          </a:p>
          <a:p>
            <a:r>
              <a:rPr lang="en-US" sz="1200" b="0" i="0" kern="1200" dirty="0" smtClean="0">
                <a:solidFill>
                  <a:schemeClr val="tx1"/>
                </a:solidFill>
                <a:latin typeface="+mn-lt"/>
                <a:ea typeface="+mn-ea"/>
                <a:cs typeface="+mn-cs"/>
              </a:rPr>
              <a:t>The Main 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the basic information of the approval request. </a:t>
            </a:r>
            <a:r>
              <a:rPr lang="en-US" sz="1200" b="0" i="0" kern="1200" dirty="0" smtClean="0">
                <a:solidFill>
                  <a:schemeClr val="tx1"/>
                </a:solidFill>
                <a:latin typeface="+mn-lt"/>
                <a:ea typeface="+mn-ea"/>
                <a:cs typeface="+mn-cs"/>
              </a:rPr>
              <a:t>In addition to the </a:t>
            </a:r>
            <a:r>
              <a:rPr lang="en-US" sz="1200" b="0" i="0" kern="1200" dirty="0" smtClean="0">
                <a:solidFill>
                  <a:schemeClr val="tx1"/>
                </a:solidFill>
                <a:latin typeface="+mn-lt"/>
                <a:ea typeface="+mn-ea"/>
                <a:cs typeface="+mn-cs"/>
              </a:rPr>
              <a:t>information displayed </a:t>
            </a:r>
            <a:r>
              <a:rPr lang="en-US" sz="1200" b="0" i="0" kern="1200" dirty="0" smtClean="0">
                <a:solidFill>
                  <a:schemeClr val="tx1"/>
                </a:solidFill>
                <a:latin typeface="+mn-lt"/>
                <a:ea typeface="+mn-ea"/>
                <a:cs typeface="+mn-cs"/>
              </a:rPr>
              <a:t>at the </a:t>
            </a:r>
            <a:r>
              <a:rPr lang="en-US" sz="1200" b="0" i="0" kern="1200" dirty="0" smtClean="0">
                <a:solidFill>
                  <a:schemeClr val="tx1"/>
                </a:solidFill>
                <a:latin typeface="+mn-lt"/>
                <a:ea typeface="+mn-ea"/>
                <a:cs typeface="+mn-cs"/>
              </a:rPr>
              <a:t>top of the Approval Monitor </a:t>
            </a:r>
            <a:r>
              <a:rPr lang="en-US" sz="1200" b="0" i="0" kern="1200" dirty="0" smtClean="0">
                <a:solidFill>
                  <a:schemeClr val="tx1"/>
                </a:solidFill>
                <a:latin typeface="+mn-lt"/>
                <a:ea typeface="+mn-ea"/>
                <a:cs typeface="+mn-cs"/>
              </a:rPr>
              <a:t>form</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the form also includes the </a:t>
            </a:r>
            <a:r>
              <a:rPr lang="en-US" sz="1200" b="0" i="0" kern="1200" dirty="0" smtClean="0">
                <a:solidFill>
                  <a:schemeClr val="tx1"/>
                </a:solidFill>
                <a:latin typeface="+mn-lt"/>
                <a:ea typeface="+mn-ea"/>
                <a:cs typeface="+mn-cs"/>
              </a:rPr>
              <a:t>approval type and description.</a:t>
            </a:r>
            <a:endParaRPr lang="en-US" dirty="0" smtClean="0"/>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Past Approvers </a:t>
            </a:r>
            <a:r>
              <a:rPr lang="en-US" sz="1200" b="0" i="0" kern="1200" dirty="0" smtClean="0">
                <a:solidFill>
                  <a:schemeClr val="tx1"/>
                </a:solidFill>
                <a:latin typeface="+mn-lt"/>
                <a:ea typeface="+mn-ea"/>
                <a:cs typeface="+mn-cs"/>
              </a:rPr>
              <a:t>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a:t>
            </a:r>
            <a:r>
              <a:rPr lang="en-US" sz="1200" b="0" i="0" kern="1200" dirty="0" smtClean="0">
                <a:solidFill>
                  <a:schemeClr val="tx1"/>
                </a:solidFill>
                <a:latin typeface="+mn-lt"/>
                <a:ea typeface="+mn-ea"/>
                <a:cs typeface="+mn-cs"/>
              </a:rPr>
              <a:t>the approvers that have taken action </a:t>
            </a:r>
            <a:r>
              <a:rPr lang="en-US" sz="1200" b="0" i="0" kern="1200" dirty="0" smtClean="0">
                <a:solidFill>
                  <a:schemeClr val="tx1"/>
                </a:solidFill>
                <a:latin typeface="+mn-lt"/>
                <a:ea typeface="+mn-ea"/>
                <a:cs typeface="+mn-cs"/>
              </a:rPr>
              <a:t>on the </a:t>
            </a:r>
            <a:r>
              <a:rPr lang="en-US" sz="1200" b="0" i="0" kern="1200" dirty="0" smtClean="0">
                <a:solidFill>
                  <a:schemeClr val="tx1"/>
                </a:solidFill>
                <a:latin typeface="+mn-lt"/>
                <a:ea typeface="+mn-ea"/>
                <a:cs typeface="+mn-cs"/>
              </a:rPr>
              <a:t>approval request with their usernames, names, completion dates, comments, and other details. If an approver is an alternate approver, the system displays the main approver in the Alternate For column. If an approver is a delegated approver, the </a:t>
            </a:r>
            <a:r>
              <a:rPr lang="en-US" sz="1200" b="0" i="0" kern="1200" dirty="0" smtClean="0">
                <a:solidFill>
                  <a:schemeClr val="tx1"/>
                </a:solidFill>
                <a:latin typeface="+mn-lt"/>
                <a:ea typeface="+mn-ea"/>
                <a:cs typeface="+mn-cs"/>
              </a:rPr>
              <a:t>Delegate For column displays the original approver who delegated </a:t>
            </a:r>
            <a:r>
              <a:rPr lang="en-US" sz="1200" b="0" i="0" kern="1200" dirty="0" smtClean="0">
                <a:solidFill>
                  <a:schemeClr val="tx1"/>
                </a:solidFill>
                <a:latin typeface="+mn-lt"/>
                <a:ea typeface="+mn-ea"/>
                <a:cs typeface="+mn-cs"/>
              </a:rPr>
              <a:t>the approval task to </a:t>
            </a:r>
            <a:r>
              <a:rPr lang="en-US" sz="1200" b="0" i="0" kern="1200" dirty="0" smtClean="0">
                <a:solidFill>
                  <a:schemeClr val="tx1"/>
                </a:solidFill>
                <a:latin typeface="+mn-lt"/>
                <a:ea typeface="+mn-ea"/>
                <a:cs typeface="+mn-cs"/>
              </a:rPr>
              <a:t>the current approver</a:t>
            </a:r>
            <a:r>
              <a:rPr lang="en-US" sz="1200" b="0" i="0" kern="1200" dirty="0" smtClean="0">
                <a:solidFill>
                  <a:schemeClr val="tx1"/>
                </a:solidFill>
                <a:latin typeface="+mn-lt"/>
                <a:ea typeface="+mn-ea"/>
                <a:cs typeface="+mn-cs"/>
              </a:rPr>
              <a:t>.</a:t>
            </a:r>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Next Approvers </a:t>
            </a:r>
            <a:r>
              <a:rPr lang="en-US" sz="1200" b="0" i="0" kern="1200" dirty="0" smtClean="0">
                <a:solidFill>
                  <a:schemeClr val="tx1"/>
                </a:solidFill>
                <a:latin typeface="+mn-lt"/>
                <a:ea typeface="+mn-ea"/>
                <a:cs typeface="+mn-cs"/>
              </a:rPr>
              <a:t>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a:t>
            </a:r>
            <a:r>
              <a:rPr lang="en-US" sz="1200" b="0" i="0" kern="1200" dirty="0" smtClean="0">
                <a:solidFill>
                  <a:schemeClr val="tx1"/>
                </a:solidFill>
                <a:latin typeface="+mn-lt"/>
                <a:ea typeface="+mn-ea"/>
                <a:cs typeface="+mn-cs"/>
              </a:rPr>
              <a:t>in </a:t>
            </a:r>
            <a:r>
              <a:rPr lang="en-US" sz="1200" b="0" i="0" kern="1200" dirty="0" smtClean="0">
                <a:solidFill>
                  <a:schemeClr val="tx1"/>
                </a:solidFill>
                <a:latin typeface="+mn-lt"/>
                <a:ea typeface="+mn-ea"/>
                <a:cs typeface="+mn-cs"/>
              </a:rPr>
              <a:t>sequence, </a:t>
            </a:r>
            <a:r>
              <a:rPr lang="en-US" sz="1200" b="0" i="0" kern="1200" dirty="0" smtClean="0">
                <a:solidFill>
                  <a:schemeClr val="tx1"/>
                </a:solidFill>
                <a:latin typeface="+mn-lt"/>
                <a:ea typeface="+mn-ea"/>
                <a:cs typeface="+mn-cs"/>
              </a:rPr>
              <a:t>the approvers to whom the approval request will route, with their usernames and names. If an approver is an alternate approver, the system displays the main approver in the Alternate For column. </a:t>
            </a:r>
            <a:r>
              <a:rPr lang="en-US" sz="1200" b="0" i="0" kern="1200" dirty="0" smtClean="0">
                <a:solidFill>
                  <a:schemeClr val="tx1"/>
                </a:solidFill>
                <a:latin typeface="+mn-lt"/>
                <a:ea typeface="+mn-ea"/>
                <a:cs typeface="+mn-cs"/>
              </a:rPr>
              <a:t>If an approver is a delegated approver, the Delegate For column displays the original approver who delegated the approval task to the current approver.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Approval Log </a:t>
            </a:r>
            <a:r>
              <a:rPr lang="en-US" sz="1200" b="0" i="0" kern="1200" dirty="0" smtClean="0">
                <a:solidFill>
                  <a:schemeClr val="tx1"/>
                </a:solidFill>
                <a:latin typeface="+mn-lt"/>
                <a:ea typeface="+mn-ea"/>
                <a:cs typeface="+mn-cs"/>
              </a:rPr>
              <a:t>provides</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 </a:t>
            </a:r>
            <a:r>
              <a:rPr lang="en-US" sz="1200" b="0" i="0" kern="1200" dirty="0" smtClean="0">
                <a:solidFill>
                  <a:schemeClr val="tx1"/>
                </a:solidFill>
                <a:latin typeface="+mn-lt"/>
                <a:ea typeface="+mn-ea"/>
                <a:cs typeface="+mn-cs"/>
              </a:rPr>
              <a:t>browse </a:t>
            </a:r>
            <a:r>
              <a:rPr lang="en-US" sz="1200" b="0" i="0" kern="1200" dirty="0" smtClean="0">
                <a:solidFill>
                  <a:schemeClr val="tx1"/>
                </a:solidFill>
                <a:latin typeface="+mn-lt"/>
                <a:ea typeface="+mn-ea"/>
                <a:cs typeface="+mn-cs"/>
              </a:rPr>
              <a:t>that shows </a:t>
            </a:r>
            <a:r>
              <a:rPr lang="en-US" sz="1200" b="0" i="0" kern="1200" dirty="0" smtClean="0">
                <a:solidFill>
                  <a:schemeClr val="tx1"/>
                </a:solidFill>
                <a:latin typeface="+mn-lt"/>
                <a:ea typeface="+mn-ea"/>
                <a:cs typeface="+mn-cs"/>
              </a:rPr>
              <a:t>all approval processes, including closed ones.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system can track field changes, comments, and attachment uploads for the current record (such as a field) and display them in the Activity panel.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By default, not all field activity can be tracked. As an administrator, you can specify which fields can be tracked using Activity Tracking.</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Activity Tracking view, you can configure what users can track based on </a:t>
            </a:r>
            <a:r>
              <a:rPr lang="en-US" dirty="0" smtClean="0"/>
              <a:t>the</a:t>
            </a:r>
            <a:r>
              <a:rPr lang="en-US" baseline="0" dirty="0" smtClean="0"/>
              <a:t> b</a:t>
            </a:r>
            <a:r>
              <a:rPr lang="en-US" dirty="0" smtClean="0"/>
              <a:t>usiness component</a:t>
            </a:r>
            <a:r>
              <a:rPr lang="en-US" dirty="0" smtClean="0"/>
              <a:t>. The Activity Tracked column indicates whether the </a:t>
            </a:r>
            <a:r>
              <a:rPr lang="en-US" dirty="0" smtClean="0"/>
              <a:t>business component </a:t>
            </a:r>
            <a:r>
              <a:rPr lang="en-US" dirty="0" smtClean="0"/>
              <a:t>is being tracked (Yes or No).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each field, in the edit</a:t>
            </a:r>
            <a:r>
              <a:rPr lang="en-US" baseline="0" dirty="0" smtClean="0"/>
              <a:t> form</a:t>
            </a:r>
            <a:r>
              <a:rPr lang="en-US" dirty="0" smtClean="0"/>
              <a:t>, you can choose whether the field can be tracked as part of Activity Tracking.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For example, you can edit the </a:t>
            </a:r>
            <a:r>
              <a:rPr lang="en-US" baseline="0" dirty="0" smtClean="0"/>
              <a:t>Business Component </a:t>
            </a:r>
            <a:r>
              <a:rPr lang="en-US" dirty="0" smtClean="0"/>
              <a:t>SalesOrderHeaders</a:t>
            </a:r>
            <a:r>
              <a:rPr lang="en-US" baseline="0" dirty="0" smtClean="0"/>
              <a:t> fields by double-clicking the row. </a:t>
            </a:r>
            <a:r>
              <a:rPr lang="en-US" baseline="0" dirty="0" smtClean="0"/>
              <a:t>Then, </a:t>
            </a:r>
            <a:r>
              <a:rPr lang="en-US" baseline="0" dirty="0" smtClean="0"/>
              <a:t>you can choose Yes (tick) for the </a:t>
            </a:r>
            <a:r>
              <a:rPr lang="en-US" altLang="zh-CN" baseline="0" dirty="0" smtClean="0"/>
              <a:t>Following</a:t>
            </a:r>
            <a:r>
              <a:rPr lang="en-US" baseline="0" dirty="0" smtClean="0"/>
              <a:t> field.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dirty="0" smtClean="0"/>
              <a:t>The Audit </a:t>
            </a:r>
            <a:r>
              <a:rPr lang="en-US" altLang="zh-CN" smtClean="0"/>
              <a:t>Log panel shows </a:t>
            </a:r>
            <a:r>
              <a:rPr lang="en-US" altLang="zh-CN" dirty="0" smtClean="0"/>
              <a:t>the approval process journal</a:t>
            </a:r>
            <a:r>
              <a:rPr lang="en-US" altLang="zh-CN" baseline="0" dirty="0" smtClean="0"/>
              <a:t>. The administrator can review the approval status from this panel.</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a user </a:t>
            </a:r>
            <a:r>
              <a:rPr lang="en-US" baseline="0" dirty="0" smtClean="0"/>
              <a:t>changes a sales order’s Action Status field, the system records the activity. You can see the history of the transaction in the Activity panel.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Choose User Profile from the menu bar user options drop-down list.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view User Name, ID, and Email Address</a:t>
            </a:r>
            <a:r>
              <a:rPr lang="en-US" baseline="0" dirty="0" smtClean="0"/>
              <a:t> in the Contact Information panel.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change the Language and Format Locale by selecting from the drop-downs for these fields</a:t>
            </a:r>
            <a:r>
              <a:rPr lang="en-US" baseline="0" dirty="0" smtClean="0"/>
              <a:t> in the Languages panel.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 that any profile changes will take effect the next time you sign in to QAD.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Notification panel, you can set up user</a:t>
            </a:r>
            <a:r>
              <a:rPr lang="en-US" baseline="0" dirty="0" smtClean="0"/>
              <a:t> notification preferences.</a:t>
            </a:r>
          </a:p>
          <a:p>
            <a:endParaRPr lang="en-US" baseline="0" dirty="0" smtClean="0"/>
          </a:p>
          <a:p>
            <a:r>
              <a:rPr lang="en-US" baseline="0" dirty="0" smtClean="0"/>
              <a:t>Choose Receive Notification to enable user notification.</a:t>
            </a:r>
          </a:p>
          <a:p>
            <a:endParaRPr lang="en-US" baseline="0" dirty="0" smtClean="0"/>
          </a:p>
          <a:p>
            <a:r>
              <a:rPr lang="en-US" dirty="0" smtClean="0"/>
              <a:t>You can set up notifications</a:t>
            </a:r>
            <a:r>
              <a:rPr lang="en-US" baseline="0" dirty="0" smtClean="0"/>
              <a:t> by four categories: Activity, Alerts, Approvals, and Reports. For each category, you can choose to receive notification by QAD Inbox, by Email, or both.</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set up notifications</a:t>
            </a:r>
            <a:r>
              <a:rPr lang="en-US" baseline="0" dirty="0" smtClean="0"/>
              <a:t> </a:t>
            </a:r>
            <a:r>
              <a:rPr lang="en-US" altLang="zh-CN" baseline="0" dirty="0" smtClean="0"/>
              <a:t>further </a:t>
            </a:r>
            <a:r>
              <a:rPr lang="en-US" baseline="0" dirty="0" smtClean="0"/>
              <a:t>by </a:t>
            </a:r>
            <a:r>
              <a:rPr lang="en-US" baseline="0" dirty="0" smtClean="0"/>
              <a:t>category, </a:t>
            </a:r>
            <a:r>
              <a:rPr lang="en-US" baseline="0" dirty="0" smtClean="0"/>
              <a:t>then by event. For </a:t>
            </a:r>
            <a:r>
              <a:rPr lang="en-US" altLang="zh-CN" baseline="0" dirty="0" smtClean="0"/>
              <a:t>a </a:t>
            </a:r>
            <a:r>
              <a:rPr lang="en-US" baseline="0" dirty="0" smtClean="0"/>
              <a:t>category, you can choose how to receive notifications for different events.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lookup gives users a way to select a value from a </a:t>
            </a:r>
            <a:r>
              <a:rPr lang="en-US" sz="1200" b="0" i="0" kern="1200" dirty="0" smtClean="0">
                <a:solidFill>
                  <a:schemeClr val="tx1"/>
                </a:solidFill>
                <a:latin typeface="+mn-lt"/>
                <a:ea typeface="+mn-ea"/>
                <a:cs typeface="+mn-cs"/>
              </a:rPr>
              <a:t>browse, </a:t>
            </a:r>
            <a:r>
              <a:rPr lang="en-US" sz="1200" b="0" i="0" kern="1200" dirty="0" smtClean="0">
                <a:solidFill>
                  <a:schemeClr val="tx1"/>
                </a:solidFill>
                <a:latin typeface="+mn-lt"/>
                <a:ea typeface="+mn-ea"/>
                <a:cs typeface="+mn-cs"/>
              </a:rPr>
              <a:t>instead of having to enter the value manually. On the user interface, a lookup can be included on various input fields, indicated by a magnifying glass icon located on the right side of the field.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For example, in Commodity Codes, you can click the magnifying glass icon of the Item Number</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field and select an</a:t>
            </a:r>
            <a:r>
              <a:rPr lang="en-US" sz="1200" b="0" i="0" kern="1200" baseline="0" dirty="0" smtClean="0">
                <a:solidFill>
                  <a:schemeClr val="tx1"/>
                </a:solidFill>
                <a:latin typeface="+mn-lt"/>
                <a:ea typeface="+mn-ea"/>
                <a:cs typeface="+mn-cs"/>
              </a:rPr>
              <a:t> item from the pop-up list.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omments" Target="../comments/comment3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Administration</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Lookup Definitions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48130" name="Picture 2" descr="C:\Users\xcm\AppData\Local\Temp\SNAGHTML3af68e0.PNG"/>
          <p:cNvPicPr>
            <a:picLocks noChangeAspect="1" noChangeArrowheads="1"/>
          </p:cNvPicPr>
          <p:nvPr/>
        </p:nvPicPr>
        <p:blipFill>
          <a:blip r:embed="rId3"/>
          <a:srcRect/>
          <a:stretch>
            <a:fillRect/>
          </a:stretch>
        </p:blipFill>
        <p:spPr bwMode="auto">
          <a:xfrm>
            <a:off x="-5671"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Lookup Definitions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46082" name="Picture 2" descr="C:\Users\xcm\AppData\Local\Temp\SNAGHTML3b1553f.PNG"/>
          <p:cNvPicPr>
            <a:picLocks noChangeAspect="1" noChangeArrowheads="1"/>
          </p:cNvPicPr>
          <p:nvPr/>
        </p:nvPicPr>
        <p:blipFill>
          <a:blip r:embed="rId3"/>
          <a:srcRect/>
          <a:stretch>
            <a:fillRect/>
          </a:stretch>
        </p:blipFill>
        <p:spPr bwMode="auto">
          <a:xfrm>
            <a:off x="0" y="156099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Lookup Definitions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44034" name="Picture 2" descr="C:\Users\xcm\AppData\Local\Temp\SNAGHTML3b3b085.PNG"/>
          <p:cNvPicPr>
            <a:picLocks noChangeAspect="1" noChangeArrowheads="1"/>
          </p:cNvPicPr>
          <p:nvPr/>
        </p:nvPicPr>
        <p:blipFill>
          <a:blip r:embed="rId3"/>
          <a:srcRect/>
          <a:stretch>
            <a:fillRect/>
          </a:stretch>
        </p:blipFill>
        <p:spPr bwMode="auto">
          <a:xfrm>
            <a:off x="0" y="1570441"/>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Lookup Definitions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41986" name="Picture 2" descr="C:\Users\xcm\AppData\Local\Temp\SNAGHTML3b59840.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solidFill>
                  <a:schemeClr val="tx1"/>
                </a:solidFill>
                <a:latin typeface="Century Gothic"/>
              </a:rPr>
              <a:t>Provides the capability to notify users </a:t>
            </a:r>
            <a:r>
              <a:rPr lang="en-US" dirty="0" smtClean="0">
                <a:solidFill>
                  <a:schemeClr val="tx1"/>
                </a:solidFill>
                <a:latin typeface="Century Gothic"/>
              </a:rPr>
              <a:t>when:</a:t>
            </a:r>
            <a:endParaRPr lang="en-US" dirty="0" smtClean="0">
              <a:solidFill>
                <a:schemeClr val="tx1"/>
              </a:solidFill>
              <a:latin typeface="Century Gothic"/>
            </a:endParaRPr>
          </a:p>
          <a:p>
            <a:pPr lvl="1"/>
            <a:r>
              <a:rPr lang="en-US" dirty="0" smtClean="0">
                <a:solidFill>
                  <a:schemeClr val="tx1"/>
                </a:solidFill>
                <a:latin typeface="Century Gothic"/>
              </a:rPr>
              <a:t>Conditions are first met</a:t>
            </a:r>
          </a:p>
          <a:p>
            <a:pPr lvl="1"/>
            <a:r>
              <a:rPr lang="en-US" dirty="0" smtClean="0">
                <a:solidFill>
                  <a:schemeClr val="tx1"/>
                </a:solidFill>
                <a:latin typeface="Century Gothic"/>
              </a:rPr>
              <a:t>Changes to fields</a:t>
            </a:r>
            <a:endParaRPr lang="en-US" dirty="0" smtClean="0">
              <a:latin typeface="Century Gothic"/>
            </a:endParaRPr>
          </a:p>
          <a:p>
            <a:r>
              <a:rPr lang="en-US" dirty="0" smtClean="0">
                <a:solidFill>
                  <a:schemeClr val="tx1"/>
                </a:solidFill>
                <a:latin typeface="Century Gothic"/>
              </a:rPr>
              <a:t>Business </a:t>
            </a:r>
            <a:r>
              <a:rPr lang="en-US" dirty="0" smtClean="0">
                <a:solidFill>
                  <a:schemeClr val="tx1"/>
                </a:solidFill>
                <a:latin typeface="Century Gothic"/>
              </a:rPr>
              <a:t>components </a:t>
            </a:r>
            <a:r>
              <a:rPr lang="en-US" dirty="0" smtClean="0">
                <a:solidFill>
                  <a:schemeClr val="tx1"/>
                </a:solidFill>
                <a:latin typeface="Century Gothic"/>
              </a:rPr>
              <a:t>must be enabled for Activity Tracking</a:t>
            </a:r>
          </a:p>
          <a:p>
            <a:pPr lvl="1"/>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Alerts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Alerts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37890" name="Picture 2" descr="C:\Users\xcm\AppData\Local\Temp\SNAGHTML3c66372.PNG"/>
          <p:cNvPicPr>
            <a:picLocks noChangeAspect="1" noChangeArrowheads="1"/>
          </p:cNvPicPr>
          <p:nvPr/>
        </p:nvPicPr>
        <p:blipFill>
          <a:blip r:embed="rId3"/>
          <a:srcRect/>
          <a:stretch>
            <a:fillRect/>
          </a:stretch>
        </p:blipFill>
        <p:spPr bwMode="auto">
          <a:xfrm>
            <a:off x="-5671" y="15609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Alerts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35842" name="Picture 2" descr="C:\Users\xcm\AppData\Local\Temp\SNAGHTML3ca2b09.PNG"/>
          <p:cNvPicPr>
            <a:picLocks noChangeAspect="1" noChangeArrowheads="1"/>
          </p:cNvPicPr>
          <p:nvPr/>
        </p:nvPicPr>
        <p:blipFill>
          <a:blip r:embed="rId3"/>
          <a:srcRect/>
          <a:stretch>
            <a:fillRect/>
          </a:stretch>
        </p:blipFill>
        <p:spPr bwMode="auto">
          <a:xfrm>
            <a:off x="0" y="15609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Alerts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33794" name="Picture 2" descr="C:\Users\xcm\AppData\Local\Temp\SNAGHTML3cc5c12.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Alerts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31746" name="Picture 2" descr="C:\Users\xcm\AppData\Local\Temp\SNAGHTML3d0b088.PNG"/>
          <p:cNvPicPr>
            <a:picLocks noChangeAspect="1" noChangeArrowheads="1"/>
          </p:cNvPicPr>
          <p:nvPr/>
        </p:nvPicPr>
        <p:blipFill>
          <a:blip r:embed="rId3"/>
          <a:srcRect/>
          <a:stretch>
            <a:fillRect/>
          </a:stretch>
        </p:blipFill>
        <p:spPr bwMode="auto">
          <a:xfrm>
            <a:off x="0" y="156891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Approval Configuration</a:t>
            </a:r>
          </a:p>
          <a:p>
            <a:r>
              <a:rPr lang="en-US" dirty="0" smtClean="0">
                <a:latin typeface="Century Gothic"/>
              </a:rPr>
              <a:t>Approval Routes</a:t>
            </a:r>
          </a:p>
          <a:p>
            <a:r>
              <a:rPr lang="en-US" dirty="0" smtClean="0">
                <a:latin typeface="Century Gothic"/>
              </a:rPr>
              <a:t>Approval Monitor</a:t>
            </a:r>
          </a:p>
          <a:p>
            <a:r>
              <a:rPr lang="en-US" dirty="0" smtClean="0">
                <a:latin typeface="Century Gothic"/>
              </a:rPr>
              <a:t>Approval Log</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Activity Tracking</a:t>
            </a:r>
          </a:p>
          <a:p>
            <a:r>
              <a:rPr lang="en-US" dirty="0" smtClean="0">
                <a:latin typeface="Century Gothic"/>
              </a:rPr>
              <a:t>User Configuration</a:t>
            </a:r>
          </a:p>
          <a:p>
            <a:r>
              <a:rPr lang="en-US" dirty="0" smtClean="0">
                <a:latin typeface="Century Gothic"/>
              </a:rPr>
              <a:t>Lookup Definitions</a:t>
            </a:r>
          </a:p>
          <a:p>
            <a:r>
              <a:rPr lang="en-US" dirty="0" smtClean="0">
                <a:latin typeface="Century Gothic"/>
              </a:rPr>
              <a:t>Alerts</a:t>
            </a:r>
          </a:p>
          <a:p>
            <a:r>
              <a:rPr lang="en-US" dirty="0" smtClean="0">
                <a:latin typeface="Century Gothic"/>
              </a:rPr>
              <a:t>Managing Approvals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27650" name="Picture 2" descr="C:\Users\xcm\AppData\Local\Temp\SNAGHTML3e71477.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25602" name="Picture 2" descr="C:\Users\xcm\AppData\Local\Temp\SNAGHTML3e8497c.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23554" name="Picture 2" descr="C:\Users\xcm\AppData\Local\Temp\SNAGHTML3e98ebe.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21506" name="Picture 2" descr="C:\Users\xcm\AppData\Local\Temp\SNAGHTML3eaf64d.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19458" name="Picture 2" descr="C:\Users\xcm\AppData\Local\Temp\SNAGHTML3ec1837.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17410" name="Picture 2" descr="C:\Users\xcm\AppData\Local\Temp\SNAGHTML3ef11d0.PNG"/>
          <p:cNvPicPr>
            <a:picLocks noChangeAspect="1" noChangeArrowheads="1"/>
          </p:cNvPicPr>
          <p:nvPr/>
        </p:nvPicPr>
        <p:blipFill>
          <a:blip r:embed="rId3"/>
          <a:srcRect/>
          <a:stretch>
            <a:fillRect/>
          </a:stretch>
        </p:blipFill>
        <p:spPr bwMode="auto">
          <a:xfrm>
            <a:off x="0" y="157043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15362" name="Picture 2" descr="C:\Users\xcm\AppData\Local\Temp\SNAGHTML3f112b1.PNG"/>
          <p:cNvPicPr>
            <a:picLocks noChangeAspect="1" noChangeArrowheads="1"/>
          </p:cNvPicPr>
          <p:nvPr/>
        </p:nvPicPr>
        <p:blipFill>
          <a:blip r:embed="rId3"/>
          <a:srcRect/>
          <a:stretch>
            <a:fillRect/>
          </a:stretch>
        </p:blipFill>
        <p:spPr bwMode="auto">
          <a:xfrm>
            <a:off x="0" y="156099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6" name="Picture 2" descr="C:\Users\xcm\AppData\Local\Temp\SNAGHTML54bba0a.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11266" name="Picture 2" descr="C:\Users\xcm\AppData\Local\Temp\SNAGHTML54ce1b1.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6" name="Picture 2" descr="C:\Users\xcm\AppData\Local\Temp\SNAGHTML54e881e.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Activity Tracking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62466" name="Picture 2" descr="C:\Users\xcm\AppData\Local\Temp\SNAGHTML389d474.PNG"/>
          <p:cNvPicPr>
            <a:picLocks noChangeAspect="1" noChangeArrowheads="1"/>
          </p:cNvPicPr>
          <p:nvPr/>
        </p:nvPicPr>
        <p:blipFill>
          <a:blip r:embed="rId3"/>
          <a:srcRect/>
          <a:stretch>
            <a:fillRect/>
          </a:stretch>
        </p:blipFill>
        <p:spPr bwMode="auto">
          <a:xfrm>
            <a:off x="0" y="1551191"/>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Managing Approvals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7170" name="Picture 2" descr="C:\Users\xcm\AppData\Local\Temp\SNAGHTML5506a0d.PNG"/>
          <p:cNvPicPr>
            <a:picLocks noChangeAspect="1" noChangeArrowheads="1"/>
          </p:cNvPicPr>
          <p:nvPr/>
        </p:nvPicPr>
        <p:blipFill>
          <a:blip r:embed="rId3"/>
          <a:srcRect/>
          <a:stretch>
            <a:fillRect/>
          </a:stretch>
        </p:blipFill>
        <p:spPr bwMode="auto">
          <a:xfrm>
            <a:off x="0" y="15592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Activity Tracking</a:t>
            </a:r>
          </a:p>
          <a:p>
            <a:r>
              <a:rPr lang="en-US" dirty="0" smtClean="0">
                <a:latin typeface="Century Gothic"/>
              </a:rPr>
              <a:t>User Configuration</a:t>
            </a:r>
          </a:p>
          <a:p>
            <a:r>
              <a:rPr lang="en-US" dirty="0" smtClean="0">
                <a:latin typeface="Century Gothic"/>
              </a:rPr>
              <a:t>Lookup Definitions</a:t>
            </a:r>
          </a:p>
          <a:p>
            <a:r>
              <a:rPr lang="en-US" dirty="0" smtClean="0">
                <a:latin typeface="Century Gothic"/>
              </a:rPr>
              <a:t>Alerts</a:t>
            </a:r>
          </a:p>
          <a:p>
            <a:r>
              <a:rPr lang="en-US" dirty="0" smtClean="0">
                <a:latin typeface="Century Gothic"/>
              </a:rPr>
              <a:t>Managing Approvals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32</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Administration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Activity Tracking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60418" name="Picture 2" descr="C:\Users\xcm\AppData\Local\Temp\SNAGHTML2e5dc58f.PNG"/>
          <p:cNvPicPr>
            <a:picLocks noChangeAspect="1" noChangeArrowheads="1"/>
          </p:cNvPicPr>
          <p:nvPr/>
        </p:nvPicPr>
        <p:blipFill>
          <a:blip r:embed="rId3"/>
          <a:srcRect/>
          <a:stretch>
            <a:fillRect/>
          </a:stretch>
        </p:blipFill>
        <p:spPr bwMode="auto">
          <a:xfrm>
            <a:off x="0" y="1568750"/>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User Name</a:t>
            </a:r>
          </a:p>
          <a:p>
            <a:r>
              <a:rPr lang="en-US" dirty="0" smtClean="0">
                <a:latin typeface="Century Gothic"/>
              </a:rPr>
              <a:t>User ID</a:t>
            </a:r>
          </a:p>
          <a:p>
            <a:r>
              <a:rPr lang="en-US" dirty="0" smtClean="0">
                <a:latin typeface="Century Gothic"/>
              </a:rPr>
              <a:t>E-mail Address</a:t>
            </a:r>
          </a:p>
          <a:p>
            <a:r>
              <a:rPr lang="en-US" dirty="0" smtClean="0">
                <a:latin typeface="Century Gothic"/>
              </a:rPr>
              <a:t>Language</a:t>
            </a:r>
          </a:p>
          <a:p>
            <a:r>
              <a:rPr lang="en-US" dirty="0" smtClean="0">
                <a:latin typeface="Century Gothic"/>
              </a:rPr>
              <a:t>Notification</a:t>
            </a:r>
          </a:p>
          <a:p>
            <a:pPr lvl="1"/>
            <a:r>
              <a:rPr lang="en-US" dirty="0" smtClean="0">
                <a:latin typeface="Century Gothic"/>
              </a:rPr>
              <a:t>Category Settings</a:t>
            </a:r>
          </a:p>
          <a:p>
            <a:pPr lvl="1"/>
            <a:r>
              <a:rPr lang="en-US" dirty="0" smtClean="0">
                <a:latin typeface="Century Gothic"/>
              </a:rPr>
              <a:t>Event Settings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User Profile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User Profile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56322" name="Picture 2" descr="C:\Users\xcm\AppData\Local\Temp\SNAGHTML39bfb3e.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User Profile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54274" name="Picture 2" descr="C:\Users\xcm\AppData\Local\Temp\SNAGHTML3a13513.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User Profile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52226" name="Picture 2" descr="C:\Users\xcm\AppData\Local\Temp\SNAGHTML3a39efe.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Lookup Definitions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Administration</a:t>
            </a:r>
            <a:endParaRPr lang="en-US" dirty="0">
              <a:latin typeface="Century Gothic"/>
            </a:endParaRPr>
          </a:p>
        </p:txBody>
      </p:sp>
      <p:pic>
        <p:nvPicPr>
          <p:cNvPr id="50178" name="Picture 2" descr="C:\Users\xcm\AppData\Local\Temp\SNAGHTML3a73b5f.PNG"/>
          <p:cNvPicPr>
            <a:picLocks noChangeAspect="1" noChangeArrowheads="1"/>
          </p:cNvPicPr>
          <p:nvPr/>
        </p:nvPicPr>
        <p:blipFill>
          <a:blip r:embed="rId3"/>
          <a:srcRect/>
          <a:stretch>
            <a:fillRect/>
          </a:stretch>
        </p:blipFill>
        <p:spPr bwMode="auto">
          <a:xfrm>
            <a:off x="0" y="156099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6343</TotalTime>
  <Words>2307</Words>
  <Application>Microsoft Office PowerPoint</Application>
  <PresentationFormat>Custom</PresentationFormat>
  <Paragraphs>292</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QAD 2019</vt:lpstr>
      <vt:lpstr>Administration</vt:lpstr>
      <vt:lpstr>Overview</vt:lpstr>
      <vt:lpstr>Activity Tracking</vt:lpstr>
      <vt:lpstr>Activity Tracking</vt:lpstr>
      <vt:lpstr>User Profile</vt:lpstr>
      <vt:lpstr>User Profile</vt:lpstr>
      <vt:lpstr>User Profile</vt:lpstr>
      <vt:lpstr>User Profile</vt:lpstr>
      <vt:lpstr>Lookup Definitions</vt:lpstr>
      <vt:lpstr>Lookup Definitions</vt:lpstr>
      <vt:lpstr>Lookup Definitions</vt:lpstr>
      <vt:lpstr>Lookup Definitions</vt:lpstr>
      <vt:lpstr>Lookup Definitions</vt:lpstr>
      <vt:lpstr>Alerts</vt:lpstr>
      <vt:lpstr>Alerts</vt:lpstr>
      <vt:lpstr>Alerts</vt:lpstr>
      <vt:lpstr>Alerts</vt:lpstr>
      <vt:lpstr>Alerts</vt:lpstr>
      <vt:lpstr>Managing Approvals</vt:lpstr>
      <vt:lpstr>Managing Approvals</vt:lpstr>
      <vt:lpstr>Managing Approvals</vt:lpstr>
      <vt:lpstr>Managing Approvals</vt:lpstr>
      <vt:lpstr>Managing Approvals</vt:lpstr>
      <vt:lpstr>Managing Approvals</vt:lpstr>
      <vt:lpstr>Managing Approvals</vt:lpstr>
      <vt:lpstr>Managing Approvals</vt:lpstr>
      <vt:lpstr>Managing Approvals</vt:lpstr>
      <vt:lpstr>Managing Approvals</vt:lpstr>
      <vt:lpstr>Managing Approvals</vt:lpstr>
      <vt:lpstr>Managing Approvals</vt:lpstr>
      <vt:lpstr>Review</vt:lpstr>
      <vt:lpstr>Exercise: Administration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580</cp:revision>
  <dcterms:created xsi:type="dcterms:W3CDTF">2019-01-24T21:41:32Z</dcterms:created>
  <dcterms:modified xsi:type="dcterms:W3CDTF">2020-04-07T16:06:41Z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