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comments/comment8.xml" ContentType="application/vnd.openxmlformats-officedocument.presentationml.comments+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Default Extension="jpeg" ContentType="image/jpeg"/>
  <Override PartName="/ppt/presentation.xml" ContentType="application/vnd.openxmlformats-officedocument.presentationml.presentation.main+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handoutMasterIdLst>
    <p:handoutMasterId r:id="rId15"/>
  </p:handoutMasterIdLst>
  <p:sldIdLst>
    <p:sldId id="256" r:id="rId2"/>
    <p:sldId id="259" r:id="rId3"/>
    <p:sldId id="313" r:id="rId4"/>
    <p:sldId id="287" r:id="rId5"/>
    <p:sldId id="288" r:id="rId6"/>
    <p:sldId id="289" r:id="rId7"/>
    <p:sldId id="290" r:id="rId8"/>
    <p:sldId id="291" r:id="rId9"/>
    <p:sldId id="292" r:id="rId10"/>
    <p:sldId id="312" r:id="rId11"/>
    <p:sldId id="304" r:id="rId12"/>
    <p:sldId id="258" r:id="rId13"/>
  </p:sldIdLst>
  <p:sldSz cx="12192000" cy="6858000"/>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69053" autoAdjust="0"/>
  </p:normalViewPr>
  <p:slideViewPr>
    <p:cSldViewPr snapToGrid="0">
      <p:cViewPr varScale="1">
        <p:scale>
          <a:sx n="79" d="100"/>
          <a:sy n="79" d="100"/>
        </p:scale>
        <p:origin x="-1698" y="-8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113" d="100"/>
          <a:sy n="113" d="100"/>
        </p:scale>
        <p:origin x="4092" y="114"/>
      </p:cViewPr>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3-30T09:30:28.261" idx="1">
    <p:pos x="4284" y="247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20-03-30T09:33:43.155" idx="10">
    <p:pos x="2328" y="426"/>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20-03-30T09:33:50.963" idx="11">
    <p:pos x="1224" y="42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20-03-30T09:33:58.839" idx="12">
    <p:pos x="5022" y="426"/>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0-03-30T09:30:38.486" idx="2">
    <p:pos x="1518" y="426"/>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20-03-30T09:31:00.946" idx="3">
    <p:pos x="3846" y="42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20-03-30T09:31:08.943" idx="4">
    <p:pos x="5496" y="42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20-03-30T09:31:18.096" idx="5">
    <p:pos x="1956" y="426"/>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20-03-30T09:31:25.285" idx="6">
    <p:pos x="2142" y="426"/>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20-03-30T09:31:34.899" idx="7">
    <p:pos x="3264" y="426"/>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20-03-30T09:33:25.275" idx="8">
    <p:pos x="2328" y="426"/>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20-03-30T09:33:34.099" idx="9">
    <p:pos x="2328" y="426"/>
    <p:text>H2S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4/8/2020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4/8/2020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selected </a:t>
            </a:r>
            <a:r>
              <a:rPr lang="en-US" baseline="0" dirty="0" smtClean="0"/>
              <a:t>sourcing </a:t>
            </a:r>
            <a:r>
              <a:rPr lang="en-US" baseline="0" dirty="0" smtClean="0"/>
              <a:t>site replaced the order line original site.</a:t>
            </a:r>
            <a:endParaRPr lang="en-US" dirty="0"/>
          </a:p>
        </p:txBody>
      </p:sp>
      <p:sp>
        <p:nvSpPr>
          <p:cNvPr id="4" name="myNotes"/>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D19C3D6E-2AFE-42F9-8E48-04913595993F}"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myNotes"/>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19C3D6E-2AFE-42F9-8E48-04913595993F}"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When a sales order line is confirmed and the current site cannot fulfill the ordered quantity on the requested due date, Global Sales Order Sourcing provides a list of sites as the sourcing options for the sales order line.</a:t>
            </a:r>
          </a:p>
          <a:p>
            <a:endParaRPr lang="en-US" sz="1200" b="0" i="0" kern="1200" dirty="0" smtClean="0">
              <a:solidFill>
                <a:schemeClr val="tx1"/>
              </a:solidFill>
              <a:latin typeface="+mn-lt"/>
              <a:ea typeface="+mn-ea"/>
              <a:cs typeface="+mn-cs"/>
            </a:endParaRPr>
          </a:p>
          <a:p>
            <a:r>
              <a:rPr lang="en-US" dirty="0" smtClean="0"/>
              <a:t>You can enable the </a:t>
            </a:r>
            <a:r>
              <a:rPr lang="en-US" sz="1200" b="0" i="0" kern="1200" dirty="0" smtClean="0">
                <a:solidFill>
                  <a:schemeClr val="tx1"/>
                </a:solidFill>
                <a:latin typeface="+mn-lt"/>
                <a:ea typeface="+mn-ea"/>
                <a:cs typeface="+mn-cs"/>
              </a:rPr>
              <a:t>Global Sales Order Sourcing for </a:t>
            </a:r>
            <a:r>
              <a:rPr lang="en-US" sz="1200" b="0" i="0" kern="1200" dirty="0" smtClean="0">
                <a:solidFill>
                  <a:schemeClr val="tx1"/>
                </a:solidFill>
                <a:latin typeface="+mn-lt"/>
                <a:ea typeface="+mn-ea"/>
                <a:cs typeface="+mn-cs"/>
              </a:rPr>
              <a:t>the current </a:t>
            </a:r>
            <a:r>
              <a:rPr lang="en-US" sz="1200" b="0" i="0" kern="1200" dirty="0" smtClean="0">
                <a:solidFill>
                  <a:schemeClr val="tx1"/>
                </a:solidFill>
                <a:latin typeface="+mn-lt"/>
                <a:ea typeface="+mn-ea"/>
                <a:cs typeface="+mn-cs"/>
              </a:rPr>
              <a:t>domain. You can choose whether to source from only sites that have sourcing rules </a:t>
            </a:r>
            <a:r>
              <a:rPr lang="en-US" sz="1200" b="0" i="0" kern="1200" dirty="0" smtClean="0">
                <a:solidFill>
                  <a:schemeClr val="tx1"/>
                </a:solidFill>
                <a:latin typeface="+mn-lt"/>
                <a:ea typeface="+mn-ea"/>
                <a:cs typeface="+mn-cs"/>
              </a:rPr>
              <a:t>defined </a:t>
            </a:r>
            <a:r>
              <a:rPr lang="en-US" sz="1200" b="0" i="0" kern="1200" dirty="0" smtClean="0">
                <a:solidFill>
                  <a:schemeClr val="tx1"/>
                </a:solidFill>
                <a:latin typeface="+mn-lt"/>
                <a:ea typeface="+mn-ea"/>
                <a:cs typeface="+mn-cs"/>
              </a:rPr>
              <a:t>and whether to source from only sites that have </a:t>
            </a:r>
            <a:r>
              <a:rPr lang="en-US" sz="1200" b="0" i="0" kern="1200" dirty="0" smtClean="0">
                <a:solidFill>
                  <a:schemeClr val="tx1"/>
                </a:solidFill>
                <a:latin typeface="+mn-lt"/>
                <a:ea typeface="+mn-ea"/>
                <a:cs typeface="+mn-cs"/>
              </a:rPr>
              <a:t>quantities </a:t>
            </a:r>
            <a:r>
              <a:rPr lang="en-US" sz="1200" b="0" i="0" kern="1200" dirty="0" smtClean="0">
                <a:solidFill>
                  <a:schemeClr val="tx1"/>
                </a:solidFill>
                <a:latin typeface="+mn-lt"/>
                <a:ea typeface="+mn-ea"/>
                <a:cs typeface="+mn-cs"/>
              </a:rPr>
              <a:t>available.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You define the sourcing rules based on the customer, item, </a:t>
            </a:r>
            <a:r>
              <a:rPr lang="en-US" sz="1200" b="0" i="0" kern="1200" dirty="0" smtClean="0">
                <a:solidFill>
                  <a:schemeClr val="tx1"/>
                </a:solidFill>
                <a:latin typeface="+mn-lt"/>
                <a:ea typeface="+mn-ea"/>
                <a:cs typeface="+mn-cs"/>
              </a:rPr>
              <a:t>and site </a:t>
            </a:r>
            <a:r>
              <a:rPr lang="en-US" sz="1200" b="0" i="0" kern="1200" dirty="0" smtClean="0">
                <a:solidFill>
                  <a:schemeClr val="tx1"/>
                </a:solidFill>
                <a:latin typeface="+mn-lt"/>
                <a:ea typeface="+mn-ea"/>
                <a:cs typeface="+mn-cs"/>
              </a:rPr>
              <a:t>combination. </a:t>
            </a:r>
            <a:r>
              <a:rPr lang="en-US" sz="1200" b="0" i="0" kern="1200" dirty="0" smtClean="0">
                <a:solidFill>
                  <a:schemeClr val="tx1"/>
                </a:solidFill>
                <a:latin typeface="+mn-lt"/>
                <a:ea typeface="+mn-ea"/>
                <a:cs typeface="+mn-cs"/>
              </a:rPr>
              <a:t>For each </a:t>
            </a:r>
            <a:r>
              <a:rPr lang="en-US" sz="1200" b="0" i="0" kern="1200" dirty="0" smtClean="0">
                <a:solidFill>
                  <a:schemeClr val="tx1"/>
                </a:solidFill>
                <a:latin typeface="+mn-lt"/>
                <a:ea typeface="+mn-ea"/>
                <a:cs typeface="+mn-cs"/>
              </a:rPr>
              <a:t>sourcing rule, you enter an integer score to indicate its priority. Global Sales Order Sourcing displays the eligible sourcing sites in order of score, from the highest score to the lowest score.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To enable Global Sales Order Sourcing functionality for current domain, set </a:t>
            </a:r>
            <a:r>
              <a:rPr lang="en-US" sz="1200" b="0" i="0" kern="1200" dirty="0" smtClean="0">
                <a:solidFill>
                  <a:schemeClr val="tx1"/>
                </a:solidFill>
                <a:latin typeface="+mn-lt"/>
                <a:ea typeface="+mn-ea"/>
                <a:cs typeface="+mn-cs"/>
              </a:rPr>
              <a:t>the Enable </a:t>
            </a:r>
            <a:r>
              <a:rPr lang="en-US" sz="1200" b="0" i="0" kern="1200" dirty="0" smtClean="0">
                <a:solidFill>
                  <a:schemeClr val="tx1"/>
                </a:solidFill>
                <a:latin typeface="+mn-lt"/>
                <a:ea typeface="+mn-ea"/>
                <a:cs typeface="+mn-cs"/>
              </a:rPr>
              <a:t>Sourcing Rules field to Yes.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Set the </a:t>
            </a:r>
            <a:r>
              <a:rPr lang="en-US" sz="1200" b="0" i="0" kern="1200" dirty="0" smtClean="0">
                <a:solidFill>
                  <a:schemeClr val="tx1"/>
                </a:solidFill>
                <a:latin typeface="+mn-lt"/>
                <a:ea typeface="+mn-ea"/>
                <a:cs typeface="+mn-cs"/>
              </a:rPr>
              <a:t>Only Sites with Rules </a:t>
            </a:r>
            <a:r>
              <a:rPr lang="en-US" sz="1200" b="0" i="0" kern="1200" dirty="0" smtClean="0">
                <a:solidFill>
                  <a:schemeClr val="tx1"/>
                </a:solidFill>
                <a:latin typeface="+mn-lt"/>
                <a:ea typeface="+mn-ea"/>
                <a:cs typeface="+mn-cs"/>
              </a:rPr>
              <a:t>field to </a:t>
            </a:r>
            <a:r>
              <a:rPr lang="en-US" sz="1200" b="0" i="0" kern="1200" dirty="0" smtClean="0">
                <a:solidFill>
                  <a:schemeClr val="tx1"/>
                </a:solidFill>
                <a:latin typeface="+mn-lt"/>
                <a:ea typeface="+mn-ea"/>
                <a:cs typeface="+mn-cs"/>
              </a:rPr>
              <a:t>Yes to consider only sites that have sourcing rules defined. </a:t>
            </a:r>
            <a:r>
              <a:rPr lang="en-US" sz="1200" b="0" i="0" kern="1200" dirty="0" smtClean="0">
                <a:solidFill>
                  <a:schemeClr val="tx1"/>
                </a:solidFill>
                <a:latin typeface="+mn-lt"/>
                <a:ea typeface="+mn-ea"/>
                <a:cs typeface="+mn-cs"/>
              </a:rPr>
              <a:t>Set the field to No </a:t>
            </a:r>
            <a:r>
              <a:rPr lang="en-US" sz="1200" b="0" i="0" kern="1200" dirty="0" smtClean="0">
                <a:solidFill>
                  <a:schemeClr val="tx1"/>
                </a:solidFill>
                <a:latin typeface="+mn-lt"/>
                <a:ea typeface="+mn-ea"/>
                <a:cs typeface="+mn-cs"/>
              </a:rPr>
              <a:t>to consider all sites in the current domain and external supplier domains.</a:t>
            </a:r>
          </a:p>
          <a:p>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Set the Only </a:t>
            </a:r>
            <a:r>
              <a:rPr lang="en-US" sz="1200" b="0" i="0" kern="1200" dirty="0" smtClean="0">
                <a:solidFill>
                  <a:schemeClr val="tx1"/>
                </a:solidFill>
                <a:latin typeface="+mn-lt"/>
                <a:ea typeface="+mn-ea"/>
                <a:cs typeface="+mn-cs"/>
              </a:rPr>
              <a:t>Sites with Quantity Available </a:t>
            </a:r>
            <a:r>
              <a:rPr lang="en-US" sz="1200" b="0" i="0" kern="1200" dirty="0" smtClean="0">
                <a:solidFill>
                  <a:schemeClr val="tx1"/>
                </a:solidFill>
                <a:latin typeface="+mn-lt"/>
                <a:ea typeface="+mn-ea"/>
                <a:cs typeface="+mn-cs"/>
              </a:rPr>
              <a:t>field to </a:t>
            </a:r>
            <a:r>
              <a:rPr lang="en-US" sz="1200" b="0" i="0" kern="1200" dirty="0" smtClean="0">
                <a:solidFill>
                  <a:schemeClr val="tx1"/>
                </a:solidFill>
                <a:latin typeface="+mn-lt"/>
                <a:ea typeface="+mn-ea"/>
                <a:cs typeface="+mn-cs"/>
              </a:rPr>
              <a:t>Yes to consider only sites that have quantity available on the requested due date. </a:t>
            </a:r>
            <a:r>
              <a:rPr lang="en-US" sz="1200" b="0" i="0" kern="1200" dirty="0" smtClean="0">
                <a:solidFill>
                  <a:schemeClr val="tx1"/>
                </a:solidFill>
                <a:latin typeface="+mn-lt"/>
                <a:ea typeface="+mn-ea"/>
                <a:cs typeface="+mn-cs"/>
              </a:rPr>
              <a:t>Set the field to No </a:t>
            </a:r>
            <a:r>
              <a:rPr lang="en-US" sz="1200" b="0" i="0" kern="1200" dirty="0" smtClean="0">
                <a:solidFill>
                  <a:schemeClr val="tx1"/>
                </a:solidFill>
                <a:latin typeface="+mn-lt"/>
                <a:ea typeface="+mn-ea"/>
                <a:cs typeface="+mn-cs"/>
              </a:rPr>
              <a:t>to consider all sites in the current domain and external supplier domains.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Specify an integer score from zero to 100 for the Additional Score for Quantity Available field.  The system adds this additional score when calculating the score of each sourcing </a:t>
            </a:r>
            <a:r>
              <a:rPr lang="en-US" sz="1200" b="0" i="0" kern="1200" dirty="0" smtClean="0">
                <a:solidFill>
                  <a:schemeClr val="tx1"/>
                </a:solidFill>
                <a:latin typeface="+mn-lt"/>
                <a:ea typeface="+mn-ea"/>
                <a:cs typeface="+mn-cs"/>
              </a:rPr>
              <a:t>option </a:t>
            </a:r>
            <a:r>
              <a:rPr lang="en-US" sz="1200" b="0" i="0" kern="1200" dirty="0" smtClean="0">
                <a:solidFill>
                  <a:schemeClr val="tx1"/>
                </a:solidFill>
                <a:latin typeface="+mn-lt"/>
                <a:ea typeface="+mn-ea"/>
                <a:cs typeface="+mn-cs"/>
              </a:rPr>
              <a:t>that </a:t>
            </a:r>
            <a:r>
              <a:rPr lang="en-US" sz="1200" b="0" i="0" kern="1200" dirty="0" smtClean="0">
                <a:solidFill>
                  <a:schemeClr val="tx1"/>
                </a:solidFill>
                <a:latin typeface="+mn-lt"/>
                <a:ea typeface="+mn-ea"/>
                <a:cs typeface="+mn-cs"/>
              </a:rPr>
              <a:t>has quantity </a:t>
            </a:r>
            <a:r>
              <a:rPr lang="en-US" sz="1200" b="0" i="0" kern="1200" dirty="0" smtClean="0">
                <a:solidFill>
                  <a:schemeClr val="tx1"/>
                </a:solidFill>
                <a:latin typeface="+mn-lt"/>
                <a:ea typeface="+mn-ea"/>
                <a:cs typeface="+mn-cs"/>
              </a:rPr>
              <a:t>available on the requested due date. By default, this field is set to zero (0).</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Enter a distinct name for the current sourcing rule. Enter a brief description of the current sourcing rule.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Enter a valid customer address code, analysis group code, or leave blank for all customers. Enter a valid item number, analysis group code, or leave blank for all items.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Enter the first date when this sourcing rule is effective. If left blank, the sourcing rule is effective for any date before the expiration date. Enter the last day when this sourcing rule is effective. Make sure that the date is greater than or equal to the start date. Blank indicates that there is no expiration date.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Enter a valid sourcing site. You cannot leave this field blank. The system displays the domain of the specified sourcing site.</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Enter an integer ranging from zero (0) to 100 to indicate the priority of the current sourcing rule. The greater the </a:t>
            </a:r>
            <a:r>
              <a:rPr lang="en-US" sz="1200" b="0" i="0" kern="1200" dirty="0" smtClean="0">
                <a:solidFill>
                  <a:schemeClr val="tx1"/>
                </a:solidFill>
                <a:latin typeface="+mn-lt"/>
                <a:ea typeface="+mn-ea"/>
                <a:cs typeface="+mn-cs"/>
              </a:rPr>
              <a:t>number, </a:t>
            </a:r>
            <a:r>
              <a:rPr lang="en-US" sz="1200" b="0" i="0" kern="1200" dirty="0" smtClean="0">
                <a:solidFill>
                  <a:schemeClr val="tx1"/>
                </a:solidFill>
                <a:latin typeface="+mn-lt"/>
                <a:ea typeface="+mn-ea"/>
                <a:cs typeface="+mn-cs"/>
              </a:rPr>
              <a:t>the higher the </a:t>
            </a:r>
            <a:r>
              <a:rPr lang="en-US" sz="1200" b="0" i="0" kern="1200" dirty="0" smtClean="0">
                <a:solidFill>
                  <a:schemeClr val="tx1"/>
                </a:solidFill>
                <a:latin typeface="+mn-lt"/>
                <a:ea typeface="+mn-ea"/>
                <a:cs typeface="+mn-cs"/>
              </a:rPr>
              <a:t>priority.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The eligible global sourcing sites must to be marked as External Supplier in </a:t>
            </a:r>
            <a:r>
              <a:rPr lang="en-US" dirty="0" smtClean="0"/>
              <a:t>Sites.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r>
              <a:rPr lang="en-US" dirty="0" smtClean="0"/>
              <a:t>In the Sales Order </a:t>
            </a:r>
            <a:r>
              <a:rPr lang="en-US" dirty="0" smtClean="0"/>
              <a:t>Detail </a:t>
            </a:r>
            <a:r>
              <a:rPr lang="en-US" dirty="0" smtClean="0"/>
              <a:t>Shipping</a:t>
            </a:r>
            <a:r>
              <a:rPr lang="en-US" baseline="0" dirty="0" smtClean="0"/>
              <a:t> panel, </a:t>
            </a:r>
            <a:r>
              <a:rPr lang="en-US" baseline="0" dirty="0" smtClean="0"/>
              <a:t>click </a:t>
            </a:r>
            <a:r>
              <a:rPr lang="en-US" baseline="0" dirty="0" smtClean="0"/>
              <a:t>the Check Sourcing button to </a:t>
            </a:r>
            <a:r>
              <a:rPr lang="en-US" sz="1200" b="0" i="0" kern="1200" dirty="0" smtClean="0">
                <a:solidFill>
                  <a:schemeClr val="tx1"/>
                </a:solidFill>
                <a:latin typeface="+mn-lt"/>
                <a:ea typeface="+mn-ea"/>
                <a:cs typeface="+mn-cs"/>
              </a:rPr>
              <a:t>have clear visibility into the eligible global sourcing options.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myNote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Choose the Select an alternate due date and quantity </a:t>
            </a:r>
            <a:r>
              <a:rPr lang="en-US" dirty="0" smtClean="0"/>
              <a:t>field and </a:t>
            </a:r>
            <a:r>
              <a:rPr lang="en-US" dirty="0" smtClean="0"/>
              <a:t>Global Sales Order Sourcing displays alternate global sourcing options across sites and domains, based on the control</a:t>
            </a:r>
            <a:r>
              <a:rPr lang="en-US" baseline="0" dirty="0" smtClean="0"/>
              <a:t> and rule settings.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Select an option and system use the selected </a:t>
            </a:r>
            <a:r>
              <a:rPr lang="en-US" baseline="0" dirty="0" smtClean="0"/>
              <a:t>sourcing </a:t>
            </a:r>
            <a:r>
              <a:rPr lang="en-US" baseline="0" dirty="0" smtClean="0"/>
              <a:t>site to replace the order line original site.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yTitle">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dirty="0" smtClean="0">
                <a:latin typeface="Century Gothic"/>
              </a:rPr>
              <a:t>Global Sales Order Sourcing</a:t>
            </a:r>
            <a:endParaRPr lang="en-US" dirty="0">
              <a:latin typeface="Century Gothic"/>
            </a:endParaRPr>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p:txBody>
          <a:bodyPr/>
          <a:lstStyle/>
          <a:p>
            <a:endParaRPr lang="en-US">
              <a:latin typeface="Century Gothic"/>
            </a:endParaRPr>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latin typeface="Century Gothic"/>
              </a:rPr>
              <a:pPr/>
              <a:t>1</a:t>
            </a:fld>
            <a:endParaRPr lang="en-US">
              <a:latin typeface="Century Gothic"/>
            </a:endParaRPr>
          </a:p>
        </p:txBody>
      </p:sp>
      <p:sp>
        <p:nvSpPr>
          <p:cNvPr id="5" name="Picture Placeholder 4">
            <a:extLst>
              <a:ext uri="{FF2B5EF4-FFF2-40B4-BE49-F238E27FC236}">
                <a16:creationId xmlns="" xmlns:a16="http://schemas.microsoft.com/office/drawing/2014/main" id="{53C26803-E860-4A6E-8463-513A5A40DB90}"/>
              </a:ext>
            </a:extLst>
          </p:cNvPr>
          <p:cNvSpPr>
            <a:spLocks noGrp="1"/>
          </p:cNvSpPr>
          <p:nvPr>
            <p:ph type="pic" sz="quarter" idx="13"/>
          </p:nvPr>
        </p:nvSpPr>
        <p:spPr/>
      </p:sp>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10</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Check Sourcing</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Global Sales Order Sourcing</a:t>
            </a:r>
            <a:endParaRPr lang="en-US" dirty="0">
              <a:latin typeface="Century Gothic"/>
            </a:endParaRPr>
          </a:p>
        </p:txBody>
      </p:sp>
      <p:pic>
        <p:nvPicPr>
          <p:cNvPr id="111618" name="Picture 2" descr="C:\Users\xcm\AppData\Local\Temp\SNAGHTML254f0288.PNG"/>
          <p:cNvPicPr>
            <a:picLocks noChangeAspect="1" noChangeArrowheads="1"/>
          </p:cNvPicPr>
          <p:nvPr/>
        </p:nvPicPr>
        <p:blipFill>
          <a:blip r:embed="rId3"/>
          <a:srcRect/>
          <a:stretch>
            <a:fillRect/>
          </a:stretch>
        </p:blipFill>
        <p:spPr bwMode="auto">
          <a:xfrm>
            <a:off x="0" y="1552769"/>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11</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Sourcing </a:t>
            </a:r>
            <a:r>
              <a:rPr lang="en-US" altLang="zh-CN" dirty="0" smtClean="0">
                <a:latin typeface="Century Gothic"/>
              </a:rPr>
              <a:t>control</a:t>
            </a:r>
            <a:endParaRPr lang="en-US" altLang="zh-CN" dirty="0" smtClean="0">
              <a:latin typeface="Century Gothic"/>
            </a:endParaRPr>
          </a:p>
          <a:p>
            <a:r>
              <a:rPr lang="en-US" dirty="0" smtClean="0">
                <a:latin typeface="Century Gothic"/>
              </a:rPr>
              <a:t>Sourcing </a:t>
            </a:r>
            <a:r>
              <a:rPr lang="en-US" dirty="0" smtClean="0">
                <a:latin typeface="Century Gothic"/>
              </a:rPr>
              <a:t>rules</a:t>
            </a:r>
            <a:endParaRPr lang="en-US" dirty="0" smtClean="0">
              <a:latin typeface="Century Gothic"/>
            </a:endParaRPr>
          </a:p>
          <a:p>
            <a:r>
              <a:rPr lang="en-US" dirty="0" smtClean="0">
                <a:latin typeface="Century Gothic"/>
              </a:rPr>
              <a:t>Site as </a:t>
            </a:r>
            <a:r>
              <a:rPr lang="en-US" dirty="0" smtClean="0">
                <a:latin typeface="Century Gothic"/>
              </a:rPr>
              <a:t>external supplier</a:t>
            </a:r>
            <a:endParaRPr lang="en-US" dirty="0" smtClean="0">
              <a:latin typeface="Century Gothic"/>
            </a:endParaRPr>
          </a:p>
          <a:p>
            <a:r>
              <a:rPr lang="en-US" dirty="0" smtClean="0">
                <a:latin typeface="Century Gothic"/>
              </a:rPr>
              <a:t>Check </a:t>
            </a:r>
            <a:r>
              <a:rPr lang="en-US" dirty="0" smtClean="0">
                <a:latin typeface="Century Gothic"/>
              </a:rPr>
              <a:t>sourcing</a:t>
            </a:r>
            <a:endParaRPr lang="en-US" dirty="0" smtClean="0">
              <a:latin typeface="Century Gothic"/>
            </a:endParaRPr>
          </a:p>
        </p:txBody>
      </p:sp>
      <p:sp>
        <p:nvSpPr>
          <p:cNvPr id="4" name="myTitle"/>
          <p:cNvSpPr>
            <a:spLocks noGrp="1"/>
          </p:cNvSpPr>
          <p:nvPr>
            <p:ph type="title"/>
          </p:nvPr>
        </p:nvSpPr>
        <p:spPr/>
        <p:txBody>
          <a:bodyPr/>
          <a:lstStyle/>
          <a:p>
            <a:r>
              <a:rPr lang="en-US" dirty="0" smtClean="0">
                <a:latin typeface="Century Gothic"/>
              </a:rPr>
              <a:t>Review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Global Sales Order Sourcing</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12</a:t>
            </a:fld>
            <a:endParaRPr lang="en-US" dirty="0">
              <a:latin typeface="Century Gothic"/>
            </a:endParaRPr>
          </a:p>
        </p:txBody>
      </p:sp>
      <p:sp>
        <p:nvSpPr>
          <p:cNvPr id="4" name="myTitle"/>
          <p:cNvSpPr>
            <a:spLocks noGrp="1"/>
          </p:cNvSpPr>
          <p:nvPr>
            <p:ph type="title"/>
          </p:nvPr>
        </p:nvSpPr>
        <p:spPr/>
        <p:txBody>
          <a:bodyPr>
            <a:normAutofit/>
          </a:bodyPr>
          <a:lstStyle/>
          <a:p>
            <a:r>
              <a:rPr lang="en-US" dirty="0" smtClean="0">
                <a:latin typeface="Century Gothic"/>
              </a:rPr>
              <a:t>Exercise: Global Sales Order Sourcing</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Global Sales Order Sourcing</a:t>
            </a:r>
            <a:endParaRPr lang="en-US" dirty="0">
              <a:latin typeface="Century Gothic"/>
            </a:endParaRPr>
          </a:p>
        </p:txBody>
      </p:sp>
      <p:pic>
        <p:nvPicPr>
          <p:cNvPr id="9" name="Picture 4" descr="hand"/>
          <p:cNvPicPr>
            <a:picLocks noGrp="1" noChangeAspect="1" noChangeArrowheads="1"/>
          </p:cNvPicPr>
          <p:nvPr>
            <p:ph idx="1"/>
          </p:nvPr>
        </p:nvPicPr>
        <p:blipFill>
          <a:blip r:embed="rId3" cstate="print"/>
          <a:srcRect/>
          <a:stretch>
            <a:fillRect/>
          </a:stretch>
        </p:blipFill>
        <p:spPr bwMode="auto">
          <a:xfrm>
            <a:off x="1289786" y="1994391"/>
            <a:ext cx="9606012" cy="362466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2</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Sourcing </a:t>
            </a:r>
            <a:r>
              <a:rPr lang="en-US" altLang="zh-CN" dirty="0" smtClean="0">
                <a:latin typeface="Century Gothic"/>
              </a:rPr>
              <a:t>control</a:t>
            </a:r>
            <a:endParaRPr lang="en-US" altLang="zh-CN" dirty="0" smtClean="0">
              <a:latin typeface="Century Gothic"/>
            </a:endParaRPr>
          </a:p>
          <a:p>
            <a:r>
              <a:rPr lang="en-US" dirty="0" smtClean="0">
                <a:latin typeface="Century Gothic"/>
              </a:rPr>
              <a:t>Sourcing </a:t>
            </a:r>
            <a:r>
              <a:rPr lang="en-US" dirty="0" smtClean="0">
                <a:latin typeface="Century Gothic"/>
              </a:rPr>
              <a:t>rules</a:t>
            </a:r>
            <a:endParaRPr lang="en-US" dirty="0" smtClean="0">
              <a:latin typeface="Century Gothic"/>
            </a:endParaRPr>
          </a:p>
          <a:p>
            <a:r>
              <a:rPr lang="en-US" dirty="0" smtClean="0">
                <a:latin typeface="Century Gothic"/>
              </a:rPr>
              <a:t>Site as </a:t>
            </a:r>
            <a:r>
              <a:rPr lang="en-US" smtClean="0">
                <a:latin typeface="Century Gothic"/>
              </a:rPr>
              <a:t>external supplier</a:t>
            </a:r>
            <a:endParaRPr lang="en-US" dirty="0" smtClean="0">
              <a:latin typeface="Century Gothic"/>
            </a:endParaRPr>
          </a:p>
          <a:p>
            <a:r>
              <a:rPr lang="en-US" dirty="0" smtClean="0">
                <a:latin typeface="Century Gothic"/>
              </a:rPr>
              <a:t>Check </a:t>
            </a:r>
            <a:r>
              <a:rPr lang="en-US" dirty="0" smtClean="0">
                <a:latin typeface="Century Gothic"/>
              </a:rPr>
              <a:t>sourcing</a:t>
            </a:r>
            <a:endParaRPr lang="en-US" dirty="0" smtClean="0">
              <a:latin typeface="Century Gothic"/>
            </a:endParaRPr>
          </a:p>
        </p:txBody>
      </p:sp>
      <p:sp>
        <p:nvSpPr>
          <p:cNvPr id="4" name="myTitle"/>
          <p:cNvSpPr>
            <a:spLocks noGrp="1"/>
          </p:cNvSpPr>
          <p:nvPr>
            <p:ph type="title"/>
          </p:nvPr>
        </p:nvSpPr>
        <p:spPr/>
        <p:txBody>
          <a:bodyPr/>
          <a:lstStyle/>
          <a:p>
            <a:r>
              <a:rPr lang="en-US" dirty="0" smtClean="0">
                <a:latin typeface="Century Gothic"/>
              </a:rPr>
              <a:t>Overview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Global Sales Order Sourcing</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3</a:t>
            </a:fld>
            <a:endParaRPr lang="en-US" dirty="0">
              <a:latin typeface="Century Gothic"/>
            </a:endParaRPr>
          </a:p>
        </p:txBody>
      </p:sp>
      <p:sp>
        <p:nvSpPr>
          <p:cNvPr id="3" name="Content Placeholder 2"/>
          <p:cNvSpPr>
            <a:spLocks noGrp="1"/>
          </p:cNvSpPr>
          <p:nvPr>
            <p:ph idx="1"/>
          </p:nvPr>
        </p:nvSpPr>
        <p:spPr/>
        <p:txBody>
          <a:bodyPr>
            <a:normAutofit/>
          </a:bodyPr>
          <a:lstStyle/>
          <a:p>
            <a:r>
              <a:rPr lang="en-US" dirty="0" smtClean="0">
                <a:latin typeface="Century Gothic"/>
              </a:rPr>
              <a:t>Current site cannot fulfill the ordered quantity</a:t>
            </a:r>
          </a:p>
          <a:p>
            <a:r>
              <a:rPr lang="en-US" dirty="0" smtClean="0">
                <a:latin typeface="Century Gothic"/>
              </a:rPr>
              <a:t>Considers all other global sites as the sourcing options</a:t>
            </a:r>
          </a:p>
          <a:p>
            <a:r>
              <a:rPr lang="en-US" dirty="0" smtClean="0">
                <a:latin typeface="Century Gothic"/>
              </a:rPr>
              <a:t>Sourcing control settings</a:t>
            </a:r>
          </a:p>
          <a:p>
            <a:r>
              <a:rPr lang="en-US" dirty="0" smtClean="0">
                <a:latin typeface="Century Gothic"/>
              </a:rPr>
              <a:t>Sourcing rules settings</a:t>
            </a:r>
          </a:p>
          <a:p>
            <a:r>
              <a:rPr lang="en-US" dirty="0" smtClean="0">
                <a:latin typeface="Century Gothic"/>
              </a:rPr>
              <a:t>Check </a:t>
            </a:r>
            <a:r>
              <a:rPr lang="en-US" dirty="0" smtClean="0">
                <a:latin typeface="Century Gothic"/>
              </a:rPr>
              <a:t>sourcing</a:t>
            </a:r>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Global Sales Order Sourcing</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Global Sales Order Sourcing</a:t>
            </a:r>
            <a:endParaRPr lang="en-US" dirty="0">
              <a:latin typeface="Century Gothic"/>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4</a:t>
            </a:fld>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Global Sales Order Sourcing Process Flow</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Global Sales Order Sourcing</a:t>
            </a:r>
            <a:endParaRPr lang="en-US" dirty="0">
              <a:latin typeface="Century Gothic"/>
            </a:endParaRPr>
          </a:p>
        </p:txBody>
      </p:sp>
      <p:sp>
        <p:nvSpPr>
          <p:cNvPr id="6" name="Rectangle 5"/>
          <p:cNvSpPr/>
          <p:nvPr/>
        </p:nvSpPr>
        <p:spPr>
          <a:xfrm>
            <a:off x="4271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Set up Sourcing </a:t>
            </a:r>
            <a:r>
              <a:rPr lang="en-US" altLang="zh-CN" sz="2000" dirty="0" smtClean="0">
                <a:latin typeface="Century Gothic"/>
              </a:rPr>
              <a:t>Control</a:t>
            </a:r>
            <a:endParaRPr lang="en-US" sz="2000" b="0" i="0" u="none" strike="noStrike" kern="1200" spc="0" baseline="0" dirty="0" smtClean="0">
              <a:solidFill>
                <a:srgbClr val="FFFFFF"/>
              </a:solidFill>
              <a:latin typeface="Century Gothic"/>
              <a:ea typeface="+mn-ea"/>
              <a:cs typeface="+mn-cs"/>
            </a:endParaRPr>
          </a:p>
        </p:txBody>
      </p:sp>
      <p:sp>
        <p:nvSpPr>
          <p:cNvPr id="7" name="Rectangle 6"/>
          <p:cNvSpPr/>
          <p:nvPr/>
        </p:nvSpPr>
        <p:spPr>
          <a:xfrm>
            <a:off x="3447839" y="1554109"/>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Set up Sourcing Rules</a:t>
            </a:r>
          </a:p>
        </p:txBody>
      </p:sp>
      <p:sp>
        <p:nvSpPr>
          <p:cNvPr id="8" name="Rectangle 7"/>
          <p:cNvSpPr/>
          <p:nvPr/>
        </p:nvSpPr>
        <p:spPr>
          <a:xfrm>
            <a:off x="6489421" y="1556648"/>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Set up Site as External Supplier</a:t>
            </a:r>
          </a:p>
        </p:txBody>
      </p:sp>
      <p:cxnSp>
        <p:nvCxnSpPr>
          <p:cNvPr id="9" name="Elbow Connector 8"/>
          <p:cNvCxnSpPr>
            <a:stCxn id="6" idx="3"/>
            <a:endCxn id="7" idx="1"/>
          </p:cNvCxnSpPr>
          <p:nvPr/>
        </p:nvCxnSpPr>
        <p:spPr>
          <a:xfrm flipV="1">
            <a:off x="2670675" y="2108291"/>
            <a:ext cx="777164" cy="1604"/>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cxnSp>
        <p:nvCxnSpPr>
          <p:cNvPr id="10" name="Elbow Connector 9"/>
          <p:cNvCxnSpPr>
            <a:stCxn id="7" idx="3"/>
            <a:endCxn id="8" idx="1"/>
          </p:cNvCxnSpPr>
          <p:nvPr/>
        </p:nvCxnSpPr>
        <p:spPr>
          <a:xfrm>
            <a:off x="5691404" y="2108291"/>
            <a:ext cx="798017" cy="2539"/>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9545710" y="1555713"/>
            <a:ext cx="2243565" cy="110836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r>
              <a:rPr lang="en-US" sz="2000" dirty="0" smtClean="0">
                <a:latin typeface="Century Gothic"/>
              </a:rPr>
              <a:t>Check Sourcing</a:t>
            </a:r>
            <a:endParaRPr lang="en-US" sz="2000" b="0" i="0" u="none" strike="noStrike" kern="1200" spc="0" baseline="0" dirty="0" smtClean="0">
              <a:solidFill>
                <a:srgbClr val="FFFFFF"/>
              </a:solidFill>
              <a:latin typeface="Century Gothic"/>
              <a:ea typeface="+mn-ea"/>
              <a:cs typeface="+mn-cs"/>
            </a:endParaRPr>
          </a:p>
        </p:txBody>
      </p:sp>
      <p:cxnSp>
        <p:nvCxnSpPr>
          <p:cNvPr id="12" name="Elbow Connector 11"/>
          <p:cNvCxnSpPr>
            <a:endCxn id="11" idx="1"/>
          </p:cNvCxnSpPr>
          <p:nvPr/>
        </p:nvCxnSpPr>
        <p:spPr>
          <a:xfrm flipV="1">
            <a:off x="8732986" y="2109895"/>
            <a:ext cx="812724" cy="935"/>
          </a:xfrm>
          <a:prstGeom prst="bentConnector3">
            <a:avLst>
              <a:gd name="adj1" fmla="val 50000"/>
            </a:avLst>
          </a:prstGeom>
          <a:ln w="19050" cap="rnd">
            <a:solidFill>
              <a:srgbClr val="7F7F7F"/>
            </a:solidFill>
            <a:roun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5</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Sales Control</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Global Sales Order Sourcing</a:t>
            </a:r>
            <a:endParaRPr lang="en-US" dirty="0">
              <a:latin typeface="Century Gothic"/>
            </a:endParaRPr>
          </a:p>
        </p:txBody>
      </p:sp>
      <p:pic>
        <p:nvPicPr>
          <p:cNvPr id="16386" name="Picture 2" descr="C:\Users\xcm\AppData\Local\Temp\SNAGHTML6fc67bbd.PNG"/>
          <p:cNvPicPr>
            <a:picLocks noChangeAspect="1" noChangeArrowheads="1"/>
          </p:cNvPicPr>
          <p:nvPr/>
        </p:nvPicPr>
        <p:blipFill>
          <a:blip r:embed="rId3"/>
          <a:srcRect/>
          <a:stretch>
            <a:fillRect/>
          </a:stretch>
        </p:blipFill>
        <p:spPr bwMode="auto">
          <a:xfrm>
            <a:off x="5443" y="1568988"/>
            <a:ext cx="1219986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6</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Sourcing Rules</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Global Sales Order Sourcing</a:t>
            </a:r>
            <a:endParaRPr lang="en-US" dirty="0">
              <a:latin typeface="Century Gothic"/>
            </a:endParaRPr>
          </a:p>
        </p:txBody>
      </p:sp>
      <p:pic>
        <p:nvPicPr>
          <p:cNvPr id="12292" name="Picture 4" descr="C:\Users\xcm\AppData\Local\Temp\SNAGHTML2541a218.PNG"/>
          <p:cNvPicPr>
            <a:picLocks noChangeAspect="1" noChangeArrowheads="1"/>
          </p:cNvPicPr>
          <p:nvPr/>
        </p:nvPicPr>
        <p:blipFill>
          <a:blip r:embed="rId3"/>
          <a:srcRect/>
          <a:stretch>
            <a:fillRect/>
          </a:stretch>
        </p:blipFill>
        <p:spPr bwMode="auto">
          <a:xfrm>
            <a:off x="0" y="1559188"/>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7</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Site as External Supplier</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Global Sales Order Sourcing</a:t>
            </a:r>
            <a:endParaRPr lang="en-US" dirty="0">
              <a:latin typeface="Century Gothic"/>
            </a:endParaRPr>
          </a:p>
        </p:txBody>
      </p:sp>
      <p:pic>
        <p:nvPicPr>
          <p:cNvPr id="10242" name="Picture 2" descr="C:\Users\xcm\AppData\Local\Temp\SNAGHTML24ff3814.PNG"/>
          <p:cNvPicPr>
            <a:picLocks noChangeAspect="1" noChangeArrowheads="1"/>
          </p:cNvPicPr>
          <p:nvPr/>
        </p:nvPicPr>
        <p:blipFill>
          <a:blip r:embed="rId3"/>
          <a:srcRect/>
          <a:stretch>
            <a:fillRect/>
          </a:stretch>
        </p:blipFill>
        <p:spPr bwMode="auto">
          <a:xfrm>
            <a:off x="0" y="1555002"/>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8</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Check Sourcing</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Global Sales Order Sourcing</a:t>
            </a:r>
            <a:endParaRPr lang="en-US" dirty="0">
              <a:latin typeface="Century Gothic"/>
            </a:endParaRPr>
          </a:p>
        </p:txBody>
      </p:sp>
      <p:pic>
        <p:nvPicPr>
          <p:cNvPr id="8196" name="Picture 4" descr="C:\Users\xcm\AppData\Local\Temp\SNAGHTML254d6bcb.PNG"/>
          <p:cNvPicPr>
            <a:picLocks noChangeAspect="1" noChangeArrowheads="1"/>
          </p:cNvPicPr>
          <p:nvPr/>
        </p:nvPicPr>
        <p:blipFill>
          <a:blip r:embed="rId3"/>
          <a:srcRect/>
          <a:stretch>
            <a:fillRect/>
          </a:stretch>
        </p:blipFill>
        <p:spPr bwMode="auto">
          <a:xfrm>
            <a:off x="0" y="1568422"/>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latin typeface="Century Gothic"/>
              </a:rPr>
              <a:pPr/>
              <a:t>9</a:t>
            </a:fld>
            <a:endParaRPr lang="en-US" dirty="0">
              <a:latin typeface="Century Gothic"/>
            </a:endParaRPr>
          </a:p>
        </p:txBody>
      </p:sp>
      <p:sp>
        <p:nvSpPr>
          <p:cNvPr id="3" name="Content Placeholder 2"/>
          <p:cNvSpPr>
            <a:spLocks noGrp="1"/>
          </p:cNvSpPr>
          <p:nvPr>
            <p:ph idx="1"/>
          </p:nvPr>
        </p:nvSpPr>
        <p:spPr/>
        <p:txBody>
          <a:bodyPr>
            <a:normAutofit/>
          </a:bodyPr>
          <a:lstStyle/>
          <a:p>
            <a:endParaRPr lang="en-US" dirty="0">
              <a:latin typeface="Century Gothic"/>
            </a:endParaRPr>
          </a:p>
        </p:txBody>
      </p:sp>
      <p:sp>
        <p:nvSpPr>
          <p:cNvPr id="4" name="myTitle"/>
          <p:cNvSpPr>
            <a:spLocks noGrp="1"/>
          </p:cNvSpPr>
          <p:nvPr>
            <p:ph type="title"/>
          </p:nvPr>
        </p:nvSpPr>
        <p:spPr/>
        <p:txBody>
          <a:bodyPr/>
          <a:lstStyle/>
          <a:p>
            <a:r>
              <a:rPr lang="en-US" dirty="0" smtClean="0">
                <a:latin typeface="Century Gothic"/>
              </a:rPr>
              <a:t>Check Sourcing</a:t>
            </a:r>
            <a:endParaRPr lang="en-US" dirty="0">
              <a:latin typeface="Century Gothic"/>
            </a:endParaRPr>
          </a:p>
        </p:txBody>
      </p:sp>
      <p:sp>
        <p:nvSpPr>
          <p:cNvPr id="5" name="Text Placeholder 4"/>
          <p:cNvSpPr>
            <a:spLocks noGrp="1"/>
          </p:cNvSpPr>
          <p:nvPr>
            <p:ph type="body" sz="quarter" idx="11"/>
          </p:nvPr>
        </p:nvSpPr>
        <p:spPr/>
        <p:txBody>
          <a:bodyPr/>
          <a:lstStyle/>
          <a:p>
            <a:r>
              <a:rPr lang="en-US" dirty="0" smtClean="0">
                <a:latin typeface="Century Gothic"/>
              </a:rPr>
              <a:t>Global Sales Order Sourcing</a:t>
            </a:r>
            <a:endParaRPr lang="en-US" dirty="0">
              <a:latin typeface="Century Gothic"/>
            </a:endParaRPr>
          </a:p>
        </p:txBody>
      </p:sp>
      <p:pic>
        <p:nvPicPr>
          <p:cNvPr id="6146" name="Picture 2" descr="C:\Users\xcm\AppData\Local\Temp\SNAGHTML25409c02.PNG"/>
          <p:cNvPicPr>
            <a:picLocks noChangeAspect="1" noChangeArrowheads="1"/>
          </p:cNvPicPr>
          <p:nvPr/>
        </p:nvPicPr>
        <p:blipFill>
          <a:blip r:embed="rId3"/>
          <a:srcRect/>
          <a:stretch>
            <a:fillRect/>
          </a:stretch>
        </p:blipFill>
        <p:spPr bwMode="auto">
          <a:xfrm>
            <a:off x="0" y="1568424"/>
            <a:ext cx="12207296" cy="4933442"/>
          </a:xfrm>
          <a:prstGeom prst="rect">
            <a:avLst/>
          </a:prstGeom>
          <a:noFill/>
        </p:spPr>
      </p:pic>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QAD 2019">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QAD_Presentation_Template_2019</Template>
  <TotalTime>1434</TotalTime>
  <Words>663</Words>
  <Application>Microsoft Office PowerPoint</Application>
  <PresentationFormat>Custom</PresentationFormat>
  <Paragraphs>91</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QAD 2019</vt:lpstr>
      <vt:lpstr>Global Sales Order Sourcing</vt:lpstr>
      <vt:lpstr>Overview</vt:lpstr>
      <vt:lpstr>Global Sales Order Sourcing</vt:lpstr>
      <vt:lpstr>Global Sales Order Sourcing Process Flow</vt:lpstr>
      <vt:lpstr>Sales Control</vt:lpstr>
      <vt:lpstr>Sourcing Rules</vt:lpstr>
      <vt:lpstr>Site as External Supplier</vt:lpstr>
      <vt:lpstr>Check Sourcing</vt:lpstr>
      <vt:lpstr>Check Sourcing</vt:lpstr>
      <vt:lpstr>Check Sourcing</vt:lpstr>
      <vt:lpstr>Review</vt:lpstr>
      <vt:lpstr>Exercise: Global Sales Order Sourcing</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Thomas</dc:creator>
  <cp:lastModifiedBy>ymg</cp:lastModifiedBy>
  <cp:revision>122</cp:revision>
  <dcterms:created xsi:type="dcterms:W3CDTF">2019-01-24T21:41:32Z</dcterms:created>
  <dcterms:modified xsi:type="dcterms:W3CDTF">2020-04-08T17:13:14Z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