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59" r:id="rId3"/>
    <p:sldId id="278" r:id="rId4"/>
    <p:sldId id="260" r:id="rId5"/>
    <p:sldId id="261" r:id="rId6"/>
    <p:sldId id="262" r:id="rId7"/>
    <p:sldId id="263" r:id="rId8"/>
    <p:sldId id="264" r:id="rId9"/>
    <p:sldId id="265" r:id="rId10"/>
    <p:sldId id="273" r:id="rId11"/>
    <p:sldId id="266" r:id="rId12"/>
    <p:sldId id="267" r:id="rId13"/>
    <p:sldId id="268" r:id="rId14"/>
    <p:sldId id="269" r:id="rId15"/>
    <p:sldId id="270" r:id="rId16"/>
    <p:sldId id="275" r:id="rId17"/>
    <p:sldId id="276" r:id="rId18"/>
    <p:sldId id="277" r:id="rId19"/>
    <p:sldId id="274" r:id="rId20"/>
    <p:sldId id="271" r:id="rId21"/>
    <p:sldId id="272" r:id="rId22"/>
    <p:sldId id="258" r:id="rId23"/>
  </p:sldIdLst>
  <p:sldSz cx="12192000" cy="6858000"/>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7667" autoAdjust="0"/>
  </p:normalViewPr>
  <p:slideViewPr>
    <p:cSldViewPr snapToGrid="0">
      <p:cViewPr>
        <p:scale>
          <a:sx n="110" d="100"/>
          <a:sy n="110" d="100"/>
        </p:scale>
        <p:origin x="-516"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10:00:19.069" idx="1">
    <p:pos x="3936"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10:01:40.711" idx="10">
    <p:pos x="2574"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10:01:49.422" idx="11">
    <p:pos x="2574" y="426"/>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10:01:58.535" idx="12">
    <p:pos x="2574" y="42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20-03-30T10:02:07.376" idx="13">
    <p:pos x="2574" y="426"/>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20-03-30T10:02:16.975" idx="14">
    <p:pos x="2574" y="426"/>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20-03-30T10:02:24.743" idx="15">
    <p:pos x="4440" y="42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20-03-30T10:02:32.642" idx="16">
    <p:pos x="1452" y="42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20-03-30T10:02:42.016" idx="17">
    <p:pos x="1452" y="426"/>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20-03-30T10:02:50.263" idx="18">
    <p:pos x="1452" y="426"/>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20-03-30T10:02:57.984" idx="19">
    <p:pos x="2358"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10:00:30.272" idx="2">
    <p:pos x="1518" y="426"/>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20-03-30T10:03:06.671" idx="20">
    <p:pos x="2358" y="426"/>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20-03-30T10:03:19.320" idx="21">
    <p:pos x="1224" y="426"/>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20-03-30T10:03:25.190" idx="22">
    <p:pos x="4710" y="426"/>
    <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10:00:39.412" idx="3">
    <p:pos x="5184"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10:00:47.689" idx="4">
    <p:pos x="2574"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10:00:56.086" idx="5">
    <p:pos x="2574" y="426"/>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10:01:05.271" idx="6">
    <p:pos x="2574" y="426"/>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10:01:14.239" idx="7">
    <p:pos x="2574" y="426"/>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10:01:23.360" idx="8">
    <p:pos x="2574" y="42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10:01:31.870" idx="9">
    <p:pos x="2574"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p14="http://schemas.microsoft.com/office/powerpoint/2010/main" xmlns=""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4/9/2020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p14="http://schemas.microsoft.com/office/powerpoint/2010/main" xmlns=""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Product Structures includes the ability to set up configured items. You can use Product </a:t>
            </a:r>
            <a:r>
              <a:rPr lang="en-US" sz="1200" b="0" i="0" kern="1200" dirty="0" smtClean="0">
                <a:solidFill>
                  <a:schemeClr val="tx1"/>
                </a:solidFill>
                <a:latin typeface="+mn-lt"/>
                <a:ea typeface="+mn-ea"/>
                <a:cs typeface="+mn-cs"/>
              </a:rPr>
              <a:t>Structures </a:t>
            </a:r>
            <a:r>
              <a:rPr lang="en-US" sz="1200" b="0" i="0" kern="1200" dirty="0" smtClean="0">
                <a:solidFill>
                  <a:schemeClr val="tx1"/>
                </a:solidFill>
                <a:latin typeface="+mn-lt"/>
                <a:ea typeface="+mn-ea"/>
                <a:cs typeface="+mn-cs"/>
              </a:rPr>
              <a:t>to define structures for configured items.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The P/M column in the main Product </a:t>
            </a:r>
            <a:r>
              <a:rPr lang="en-US" sz="1200" b="0" i="0" kern="1200" dirty="0" smtClean="0">
                <a:solidFill>
                  <a:schemeClr val="tx1"/>
                </a:solidFill>
                <a:latin typeface="+mn-lt"/>
                <a:ea typeface="+mn-ea"/>
                <a:cs typeface="+mn-cs"/>
              </a:rPr>
              <a:t>Structures </a:t>
            </a:r>
            <a:r>
              <a:rPr lang="en-US" sz="1200" b="0" i="0" kern="1200" dirty="0" smtClean="0">
                <a:solidFill>
                  <a:schemeClr val="tx1"/>
                </a:solidFill>
                <a:latin typeface="+mn-lt"/>
                <a:ea typeface="+mn-ea"/>
                <a:cs typeface="+mn-cs"/>
              </a:rPr>
              <a:t>browse identifies items defined with a </a:t>
            </a:r>
            <a:r>
              <a:rPr lang="en-US" sz="1200" b="0" i="0" kern="1200" dirty="0" smtClean="0">
                <a:solidFill>
                  <a:schemeClr val="tx1"/>
                </a:solidFill>
                <a:latin typeface="+mn-lt"/>
                <a:ea typeface="+mn-ea"/>
                <a:cs typeface="+mn-cs"/>
              </a:rPr>
              <a:t>purchase manufacture </a:t>
            </a:r>
            <a:r>
              <a:rPr lang="en-US" sz="1200" b="0" i="0" kern="1200" dirty="0" smtClean="0">
                <a:solidFill>
                  <a:schemeClr val="tx1"/>
                </a:solidFill>
                <a:latin typeface="+mn-lt"/>
                <a:ea typeface="+mn-ea"/>
                <a:cs typeface="+mn-cs"/>
              </a:rPr>
              <a:t>code of C (Configured) in Item Master Maintenance.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When you select a product structure record for a configured item, </a:t>
            </a:r>
            <a:r>
              <a:rPr lang="en-US" altLang="zh-CN" sz="1200" b="0" i="0" kern="1200" dirty="0" smtClean="0">
                <a:solidFill>
                  <a:schemeClr val="tx1"/>
                </a:solidFill>
                <a:latin typeface="+mn-lt"/>
                <a:ea typeface="+mn-ea"/>
                <a:cs typeface="+mn-cs"/>
              </a:rPr>
              <a:t>you can add, </a:t>
            </a:r>
            <a:r>
              <a:rPr lang="en-US" altLang="zh-CN" sz="1200" b="0" i="0" kern="1200" dirty="0" smtClean="0">
                <a:solidFill>
                  <a:schemeClr val="tx1"/>
                </a:solidFill>
                <a:latin typeface="+mn-lt"/>
                <a:ea typeface="+mn-ea"/>
                <a:cs typeface="+mn-cs"/>
              </a:rPr>
              <a:t>edit, </a:t>
            </a:r>
            <a:r>
              <a:rPr lang="en-US" altLang="zh-CN" sz="1200" b="0" i="0" kern="1200" dirty="0" smtClean="0">
                <a:solidFill>
                  <a:schemeClr val="tx1"/>
                </a:solidFill>
                <a:latin typeface="+mn-lt"/>
                <a:ea typeface="+mn-ea"/>
                <a:cs typeface="+mn-cs"/>
              </a:rPr>
              <a:t>or delete </a:t>
            </a:r>
            <a:r>
              <a:rPr lang="en-US" sz="1200" b="0" i="0" kern="1200" dirty="0" smtClean="0">
                <a:solidFill>
                  <a:schemeClr val="tx1"/>
                </a:solidFill>
                <a:latin typeface="+mn-lt"/>
                <a:ea typeface="+mn-ea"/>
                <a:cs typeface="+mn-cs"/>
              </a:rPr>
              <a:t>the configured product options in the Options grid.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the Where Used grid to view product structures and formulas that use the item.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Web UI includes where-used functionality, which is only available in .NET UI as a separate report or inquiry. You can either click the Where Used tab or scroll down to view where the current record is used.</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Product Structure by Item Report to view product structure information.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Routings to manage the operations for manufacturing a product.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To manufacture an item or product, you must complete one or more activities or operations. The list of required operations is called a routing, which basically defines the process needed to produce the item or product.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a product structure is the list of ingredients in a recipe, a routing is the directions. The routing is generally associated with some </a:t>
            </a:r>
            <a:r>
              <a:rPr lang="en-US" sz="1200" b="0" i="0" kern="1200" dirty="0" smtClean="0">
                <a:solidFill>
                  <a:schemeClr val="tx1"/>
                </a:solidFill>
                <a:latin typeface="+mn-lt"/>
                <a:ea typeface="+mn-ea"/>
                <a:cs typeface="+mn-cs"/>
              </a:rPr>
              <a:t>elements </a:t>
            </a:r>
            <a:r>
              <a:rPr lang="en-US" sz="1200" b="0" i="0" kern="1200" dirty="0" smtClean="0">
                <a:solidFill>
                  <a:schemeClr val="tx1"/>
                </a:solidFill>
                <a:latin typeface="+mn-lt"/>
                <a:ea typeface="+mn-ea"/>
                <a:cs typeface="+mn-cs"/>
              </a:rPr>
              <a:t>such as work centers, machines, sequence of operations, and required tools.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 routing also provides manufacturing </a:t>
            </a:r>
            <a:r>
              <a:rPr lang="en-US" sz="1200" b="0" i="0" kern="1200" dirty="0" smtClean="0">
                <a:solidFill>
                  <a:schemeClr val="tx1"/>
                </a:solidFill>
                <a:latin typeface="+mn-lt"/>
                <a:ea typeface="+mn-ea"/>
                <a:cs typeface="+mn-cs"/>
              </a:rPr>
              <a:t>instructions </a:t>
            </a:r>
            <a:r>
              <a:rPr lang="en-US" sz="1200" b="0" i="0" kern="1200" dirty="0" smtClean="0">
                <a:solidFill>
                  <a:schemeClr val="tx1"/>
                </a:solidFill>
                <a:latin typeface="+mn-lt"/>
                <a:ea typeface="+mn-ea"/>
                <a:cs typeface="+mn-cs"/>
              </a:rPr>
              <a:t>such as how long it takes to produce items, what quantities are produced and by whom, whether there are any interruptions to production, and so on.</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 addition, a routing contains data used as a standard for evaluating production, operation times, yield percentages, the number of machines normally needed, and so on. The work center codes associated with routing operations link actual production results with capacity planning, cost accounting, and other programs.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Routings can be used in various scenarios such as:</a:t>
            </a:r>
          </a:p>
          <a:p>
            <a:r>
              <a:rPr lang="en-US" sz="1200" b="0" i="0" kern="1200" dirty="0" smtClean="0">
                <a:solidFill>
                  <a:schemeClr val="tx1"/>
                </a:solidFill>
                <a:latin typeface="+mn-lt"/>
                <a:ea typeface="+mn-ea"/>
                <a:cs typeface="+mn-cs"/>
              </a:rPr>
              <a:t>• Calculating </a:t>
            </a:r>
            <a:r>
              <a:rPr lang="en-US" sz="1200" b="0" i="0" kern="1200" dirty="0" smtClean="0">
                <a:solidFill>
                  <a:schemeClr val="tx1"/>
                </a:solidFill>
                <a:latin typeface="+mn-lt"/>
                <a:ea typeface="+mn-ea"/>
                <a:cs typeface="+mn-cs"/>
              </a:rPr>
              <a:t>the cost of producing an item.</a:t>
            </a:r>
          </a:p>
          <a:p>
            <a:r>
              <a:rPr lang="en-US" sz="1200" b="0" i="0" kern="1200" dirty="0" smtClean="0">
                <a:solidFill>
                  <a:schemeClr val="tx1"/>
                </a:solidFill>
                <a:latin typeface="+mn-lt"/>
                <a:ea typeface="+mn-ea"/>
                <a:cs typeface="+mn-cs"/>
              </a:rPr>
              <a:t>• Calculating the </a:t>
            </a:r>
            <a:r>
              <a:rPr lang="en-US" sz="1200" b="0" i="0" kern="1200" dirty="0" smtClean="0">
                <a:solidFill>
                  <a:schemeClr val="tx1"/>
                </a:solidFill>
                <a:latin typeface="+mn-lt"/>
                <a:ea typeface="+mn-ea"/>
                <a:cs typeface="+mn-cs"/>
              </a:rPr>
              <a:t>time it takes to manufacture an item.</a:t>
            </a:r>
          </a:p>
          <a:p>
            <a:r>
              <a:rPr lang="en-US" sz="1200" b="0" i="0" kern="1200" dirty="0" smtClean="0">
                <a:solidFill>
                  <a:schemeClr val="tx1"/>
                </a:solidFill>
                <a:latin typeface="+mn-lt"/>
                <a:ea typeface="+mn-ea"/>
                <a:cs typeface="+mn-cs"/>
              </a:rPr>
              <a:t>• Scheduling </a:t>
            </a:r>
            <a:r>
              <a:rPr lang="en-US" sz="1200" b="0" i="0" kern="1200" dirty="0" smtClean="0">
                <a:solidFill>
                  <a:schemeClr val="tx1"/>
                </a:solidFill>
                <a:latin typeface="+mn-lt"/>
                <a:ea typeface="+mn-ea"/>
                <a:cs typeface="+mn-cs"/>
              </a:rPr>
              <a:t>operations for production orders and repetitive schedules.</a:t>
            </a:r>
          </a:p>
          <a:p>
            <a:r>
              <a:rPr lang="en-US" sz="1200" b="0" i="0" kern="1200" dirty="0" smtClean="0">
                <a:solidFill>
                  <a:schemeClr val="tx1"/>
                </a:solidFill>
                <a:latin typeface="+mn-lt"/>
                <a:ea typeface="+mn-ea"/>
                <a:cs typeface="+mn-cs"/>
              </a:rPr>
              <a:t>• Calculating load </a:t>
            </a:r>
            <a:r>
              <a:rPr lang="en-US" sz="1200" b="0" i="0" kern="1200" dirty="0" smtClean="0">
                <a:solidFill>
                  <a:schemeClr val="tx1"/>
                </a:solidFill>
                <a:latin typeface="+mn-lt"/>
                <a:ea typeface="+mn-ea"/>
                <a:cs typeface="+mn-cs"/>
              </a:rPr>
              <a:t>in work centers.</a:t>
            </a:r>
          </a:p>
          <a:p>
            <a:r>
              <a:rPr lang="en-US" sz="1200" b="0" i="0" kern="1200" dirty="0" smtClean="0">
                <a:solidFill>
                  <a:schemeClr val="tx1"/>
                </a:solidFill>
                <a:latin typeface="+mn-lt"/>
                <a:ea typeface="+mn-ea"/>
                <a:cs typeface="+mn-cs"/>
              </a:rPr>
              <a:t>• Printing </a:t>
            </a:r>
            <a:r>
              <a:rPr lang="en-US" sz="1200" b="0" i="0" kern="1200" dirty="0" smtClean="0">
                <a:solidFill>
                  <a:schemeClr val="tx1"/>
                </a:solidFill>
                <a:latin typeface="+mn-lt"/>
                <a:ea typeface="+mn-ea"/>
                <a:cs typeface="+mn-cs"/>
              </a:rPr>
              <a:t>routings for production orders.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Routings view allows you to create, modify, or delete routings. To open the Routings view, you can either choose Product Definition &gt; Routings or enter Routings in the </a:t>
            </a:r>
            <a:r>
              <a:rPr lang="en-US" sz="1200" b="0" i="0" kern="1200" dirty="0" smtClean="0">
                <a:solidFill>
                  <a:schemeClr val="tx1"/>
                </a:solidFill>
                <a:latin typeface="+mn-lt"/>
                <a:ea typeface="+mn-ea"/>
                <a:cs typeface="+mn-cs"/>
              </a:rPr>
              <a:t>Search </a:t>
            </a:r>
            <a:r>
              <a:rPr lang="en-US" sz="1200" b="0" i="0" kern="1200" dirty="0" smtClean="0">
                <a:solidFill>
                  <a:schemeClr val="tx1"/>
                </a:solidFill>
                <a:latin typeface="+mn-lt"/>
                <a:ea typeface="+mn-ea"/>
                <a:cs typeface="+mn-cs"/>
              </a:rPr>
              <a:t>field.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As in other QAD Web UI functions, the Routings menu is associated with roles; in this case, Master Scheduler, Mfg Engineering Manager, Production Manager, Production Operator, and Quality Manager. When you are assigned one of those roles, you can find Routings under the Product Definition menu.</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Operations panel allows you to click New to create more operations for the routing, or </a:t>
            </a:r>
            <a:r>
              <a:rPr lang="en-US" sz="1200" b="0" i="0" kern="1200" dirty="0" smtClean="0">
                <a:solidFill>
                  <a:schemeClr val="tx1"/>
                </a:solidFill>
                <a:latin typeface="+mn-lt"/>
                <a:ea typeface="+mn-ea"/>
                <a:cs typeface="+mn-cs"/>
              </a:rPr>
              <a:t>to select </a:t>
            </a:r>
            <a:r>
              <a:rPr lang="en-US" sz="1200" b="0" i="0" kern="1200" dirty="0" smtClean="0">
                <a:solidFill>
                  <a:schemeClr val="tx1"/>
                </a:solidFill>
                <a:latin typeface="+mn-lt"/>
                <a:ea typeface="+mn-ea"/>
                <a:cs typeface="+mn-cs"/>
              </a:rPr>
              <a:t>an existing operation record and click Edit or Delete to modify or remove it.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also click Details on this panel to open the Routing Operations hybrid view. You can then set attributes and options for the operations involved in the routing, including the operation number, operation time, operation options, subcontract details, and costing data.</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After you set up a routing, you can link it to an item in several ways, depending on whether this routing should be used as the default routing code or available for use as an alternate routing.</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Item Routing Assignment panel enables you to specify for which item the selected routing can be used.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click New to define more items. The Edit, Delete, and Details buttons are enabled only after you select an item whose Source is Alternate on this panel. This then enables you to modify or delete such an item, or </a:t>
            </a:r>
            <a:r>
              <a:rPr lang="en-US" sz="1200" b="0" i="0" kern="1200" dirty="0" smtClean="0">
                <a:solidFill>
                  <a:schemeClr val="tx1"/>
                </a:solidFill>
                <a:latin typeface="+mn-lt"/>
                <a:ea typeface="+mn-ea"/>
                <a:cs typeface="+mn-cs"/>
              </a:rPr>
              <a:t>to launch </a:t>
            </a:r>
            <a:r>
              <a:rPr lang="en-US" sz="1200" b="0" i="0" kern="1200" dirty="0" smtClean="0">
                <a:solidFill>
                  <a:schemeClr val="tx1"/>
                </a:solidFill>
                <a:latin typeface="+mn-lt"/>
                <a:ea typeface="+mn-ea"/>
                <a:cs typeface="+mn-cs"/>
              </a:rPr>
              <a:t>the Alternate Routings hybrid view for further maintenance.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can also define an alternate routing for an item site in Items.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After you add an item on this panel for a routing (for example, routing A), you can set Routing of this item to routing A when creating a production order for manufacturing this item.</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production line is defined at a site by specifying the hourly production rate for items produced on that line during a normal shift. One or more items can be made on the same production line, and the same item can be produced on several production lines, all at the same or at different production rates. Optionally, orders for an item can be allocated to several different production lines.</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role we are using here is a Mfg Engineering Mgr. You can access the Production Lines from the </a:t>
            </a:r>
            <a:r>
              <a:rPr lang="en-US" sz="1200" b="0" i="0" kern="1200" dirty="0" smtClean="0">
                <a:solidFill>
                  <a:schemeClr val="tx1"/>
                </a:solidFill>
                <a:latin typeface="+mn-lt"/>
                <a:ea typeface="+mn-ea"/>
                <a:cs typeface="+mn-cs"/>
              </a:rPr>
              <a:t>Product Definition menu</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Select</a:t>
            </a:r>
            <a:r>
              <a:rPr lang="en-US" sz="1200" kern="1200" baseline="0" dirty="0" smtClean="0">
                <a:solidFill>
                  <a:schemeClr val="tx1"/>
                </a:solidFill>
                <a:latin typeface="+mn-lt"/>
                <a:ea typeface="+mn-ea"/>
                <a:cs typeface="+mn-cs"/>
              </a:rPr>
              <a:t> a site and e</a:t>
            </a:r>
            <a:r>
              <a:rPr lang="en-US" sz="1200" kern="1200" dirty="0" smtClean="0">
                <a:solidFill>
                  <a:schemeClr val="tx1"/>
                </a:solidFill>
                <a:latin typeface="+mn-lt"/>
                <a:ea typeface="+mn-ea"/>
                <a:cs typeface="+mn-cs"/>
              </a:rPr>
              <a:t>nter production</a:t>
            </a:r>
            <a:r>
              <a:rPr lang="en-US" sz="1200" kern="1200" baseline="0" dirty="0" smtClean="0">
                <a:solidFill>
                  <a:schemeClr val="tx1"/>
                </a:solidFill>
                <a:latin typeface="+mn-lt"/>
                <a:ea typeface="+mn-ea"/>
                <a:cs typeface="+mn-cs"/>
              </a:rPr>
              <a:t> line code, description, and units/hour.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 the Line Items </a:t>
            </a:r>
            <a:r>
              <a:rPr lang="en-US" sz="1200" b="0" i="0" kern="1200" dirty="0" smtClean="0">
                <a:solidFill>
                  <a:schemeClr val="tx1"/>
                </a:solidFill>
                <a:latin typeface="+mn-lt"/>
                <a:ea typeface="+mn-ea"/>
                <a:cs typeface="+mn-cs"/>
              </a:rPr>
              <a:t>panel</a:t>
            </a:r>
            <a:r>
              <a:rPr lang="en-US" sz="1200" b="0" i="0" kern="1200" dirty="0" smtClean="0">
                <a:solidFill>
                  <a:schemeClr val="tx1"/>
                </a:solidFill>
                <a:latin typeface="+mn-lt"/>
                <a:ea typeface="+mn-ea"/>
                <a:cs typeface="+mn-cs"/>
              </a:rPr>
              <a:t>, you specify attributes and options for specific items that you manufacture on the production line.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item being manufactured, either a finished product or an intermediate product or subassembly. The item can be a co-product/by-product or base process item.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item number, site, and production line together determine the default routing code, BOM code, estimated yield, lead time calculation, and components for the order from data setup for the item, item-site, and item and production line.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product structure is a bill of material that lists all the subassemblies, intermediates, parts, and raw materials that go into the parent assembly, including the quantity of each that is required. It guides product manufacturing.</a:t>
            </a:r>
          </a:p>
          <a:p>
            <a:endParaRPr lang="en-US" sz="1200" b="0" i="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role we are using here is a Mfg Engineering Mgr. You can access Product Structures from the </a:t>
            </a:r>
            <a:r>
              <a:rPr lang="en-US" sz="1200" b="0" i="0" kern="1200" dirty="0" smtClean="0">
                <a:solidFill>
                  <a:schemeClr val="tx1"/>
                </a:solidFill>
                <a:latin typeface="+mn-lt"/>
                <a:ea typeface="+mn-ea"/>
                <a:cs typeface="+mn-cs"/>
              </a:rPr>
              <a:t>Product Definition menu</a:t>
            </a:r>
            <a:r>
              <a:rPr lang="en-US" sz="1200" kern="1200" dirty="0" smtClean="0">
                <a:solidFill>
                  <a:schemeClr val="tx1"/>
                </a:solidFill>
                <a:latin typeface="+mn-lt"/>
                <a:ea typeface="+mn-ea"/>
                <a:cs typeface="+mn-cs"/>
              </a:rPr>
              <a:t>.</a:t>
            </a:r>
          </a:p>
          <a:p>
            <a:endParaRPr lang="en-US" dirty="0" smtClean="0"/>
          </a:p>
          <a:p>
            <a:pPr rtl="0"/>
            <a:r>
              <a:rPr lang="en-US" sz="1200" b="0" i="0" kern="1200" dirty="0" smtClean="0">
                <a:solidFill>
                  <a:schemeClr val="tx1"/>
                </a:solidFill>
                <a:latin typeface="+mn-lt"/>
                <a:ea typeface="+mn-ea"/>
                <a:cs typeface="+mn-cs"/>
              </a:rPr>
              <a:t>Product structures are based on item numbers or product structure codes. You can create a new product structure in two ways:</a:t>
            </a:r>
          </a:p>
          <a:p>
            <a:pPr rtl="0"/>
            <a:r>
              <a:rPr lang="en-US" sz="1200" b="0" i="0" kern="1200" dirty="0" smtClean="0">
                <a:solidFill>
                  <a:schemeClr val="tx1"/>
                </a:solidFill>
                <a:latin typeface="+mn-lt"/>
                <a:ea typeface="+mn-ea"/>
                <a:cs typeface="+mn-cs"/>
              </a:rPr>
              <a:t>• Using an existing item number</a:t>
            </a:r>
          </a:p>
          <a:p>
            <a:pPr rtl="0"/>
            <a:r>
              <a:rPr lang="en-US" sz="1200" b="0" i="0" kern="1200" dirty="0" smtClean="0">
                <a:solidFill>
                  <a:schemeClr val="tx1"/>
                </a:solidFill>
                <a:latin typeface="+mn-lt"/>
                <a:ea typeface="+mn-ea"/>
                <a:cs typeface="+mn-cs"/>
              </a:rPr>
              <a:t>• Assigning a new product structure code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the Product Structures</a:t>
            </a:r>
            <a:r>
              <a:rPr lang="en-US" sz="1200" kern="1200" baseline="0" dirty="0" smtClean="0">
                <a:solidFill>
                  <a:schemeClr val="tx1"/>
                </a:solidFill>
                <a:latin typeface="+mn-lt"/>
                <a:ea typeface="+mn-ea"/>
                <a:cs typeface="+mn-cs"/>
              </a:rPr>
              <a:t> Main panel, you can enter the product structure code and description.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If the product structure code is an existing item number,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UM and Description fields default, based on the item number.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Optionally, if you select the Formula field, then you are defining a formula. The Batch Size field displays.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If the product structure code is not an existing item number, you are defining a pure BOM code and you can enter </a:t>
            </a:r>
            <a:r>
              <a:rPr lang="en-US" sz="1200" b="0" i="0" kern="1200" baseline="0" dirty="0" smtClean="0">
                <a:solidFill>
                  <a:schemeClr val="tx1"/>
                </a:solidFill>
                <a:latin typeface="+mn-lt"/>
                <a:ea typeface="+mn-ea"/>
                <a:cs typeface="+mn-cs"/>
              </a:rPr>
              <a:t>a new product structure code, including the</a:t>
            </a:r>
            <a:r>
              <a:rPr lang="en-US" sz="1200" b="0" i="0" kern="1200" dirty="0" smtClean="0">
                <a:solidFill>
                  <a:schemeClr val="tx1"/>
                </a:solidFill>
                <a:latin typeface="+mn-lt"/>
                <a:ea typeface="+mn-ea"/>
                <a:cs typeface="+mn-cs"/>
              </a:rPr>
              <a:t> Description and UM fields.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Select Formula to define a formula. The Batch Size field displays.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Select Service BOM to define a service product structure (associated with SSM).</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the Components panel, click New to add a component</a:t>
            </a:r>
            <a:r>
              <a:rPr lang="en-US" sz="1200" kern="1200" baseline="0" dirty="0" smtClean="0">
                <a:solidFill>
                  <a:schemeClr val="tx1"/>
                </a:solidFill>
                <a:latin typeface="+mn-lt"/>
                <a:ea typeface="+mn-ea"/>
                <a:cs typeface="+mn-cs"/>
              </a:rPr>
              <a:t> for the product structure.</a:t>
            </a:r>
          </a:p>
          <a:p>
            <a:endParaRPr lang="en-US" sz="1200" kern="1200" baseline="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The first field in the grid is the </a:t>
            </a:r>
            <a:r>
              <a:rPr lang="en-US" sz="1200" b="0" i="0" kern="1200" smtClean="0">
                <a:solidFill>
                  <a:schemeClr val="tx1"/>
                </a:solidFill>
                <a:latin typeface="+mn-lt"/>
                <a:ea typeface="+mn-ea"/>
                <a:cs typeface="+mn-cs"/>
              </a:rPr>
              <a:t>Type field, </a:t>
            </a:r>
            <a:r>
              <a:rPr lang="en-US" sz="1200" b="0" i="0" kern="1200" dirty="0" smtClean="0">
                <a:solidFill>
                  <a:schemeClr val="tx1"/>
                </a:solidFill>
                <a:latin typeface="+mn-lt"/>
                <a:ea typeface="+mn-ea"/>
                <a:cs typeface="+mn-cs"/>
              </a:rPr>
              <a:t>which defaults to Item. The type field toggles the lookup in the Component field between the item master table and the BOM master table. In the Component field, select item using the lookup (item master table), or manually enter an existing item number.</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You can also add a BOM code as a component of a product structure by changing the Type field to BOM (this changes the lookup to BOM master table) or manually entering the BOM code in the Component field.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Select a component and click the Details icon to update fields value in the Parent-Component</a:t>
            </a:r>
            <a:r>
              <a:rPr lang="en-US" altLang="zh-CN" sz="1200" kern="1200" baseline="0" dirty="0" smtClean="0">
                <a:solidFill>
                  <a:schemeClr val="tx1"/>
                </a:solidFill>
                <a:latin typeface="+mn-lt"/>
                <a:ea typeface="+mn-ea"/>
                <a:cs typeface="+mn-cs"/>
              </a:rPr>
              <a:t> Relationship panel.</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Quantity Per</a:t>
            </a:r>
            <a:r>
              <a:rPr lang="en-US" sz="1200" kern="1200" baseline="0" dirty="0" smtClean="0">
                <a:solidFill>
                  <a:schemeClr val="tx1"/>
                </a:solidFill>
                <a:latin typeface="+mn-lt"/>
                <a:ea typeface="+mn-ea"/>
                <a:cs typeface="+mn-cs"/>
              </a:rPr>
              <a:t> to s</a:t>
            </a:r>
            <a:r>
              <a:rPr lang="en-US" sz="1200" kern="1200" dirty="0" smtClean="0">
                <a:solidFill>
                  <a:schemeClr val="tx1"/>
                </a:solidFill>
                <a:latin typeface="+mn-lt"/>
                <a:ea typeface="+mn-ea"/>
                <a:cs typeface="+mn-cs"/>
              </a:rPr>
              <a:t>pecify how much of this component is needed to make the parent item. In discrete manufacturing, items are made in individual units, and the component quantity is the amount needed for a single unit of a parent product. For example, two screws are required for one pair of sunglass frames.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process manufacturing, products are made in batches and the component quantity per parent on a formula or recipe is stated with respect to a batch quantity for the parent product. Since the only economical way to coat lenses is in batches, the amount of a particular coating might be specified for a batch of several hundred lenses.</a:t>
            </a:r>
          </a:p>
          <a:p>
            <a:endParaRPr lang="en-US" sz="1200" kern="1200" dirty="0" smtClean="0">
              <a:solidFill>
                <a:schemeClr val="tx1"/>
              </a:solidFill>
              <a:latin typeface="+mn-lt"/>
              <a:ea typeface="+mn-ea"/>
              <a:cs typeface="+mn-cs"/>
            </a:endParaRPr>
          </a:p>
          <a:p>
            <a:r>
              <a:rPr lang="en-US" dirty="0" smtClean="0"/>
              <a:t>Enter the Operation number</a:t>
            </a:r>
            <a:r>
              <a:rPr lang="en-US" baseline="0" dirty="0" smtClean="0"/>
              <a:t> </a:t>
            </a:r>
            <a:r>
              <a:rPr lang="en-US" dirty="0" smtClean="0"/>
              <a:t>identifying the operation in the routing or process where this component is used.</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Optionally, enter a product type code.</a:t>
            </a:r>
            <a:r>
              <a:rPr lang="en-US" baseline="0" dirty="0" smtClean="0"/>
              <a:t> </a:t>
            </a:r>
            <a:r>
              <a:rPr lang="en-US" dirty="0" smtClean="0"/>
              <a:t>Product structure relationships normally have a blank structure type code. Other codes are used for special applications.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Each component has a read-only Level field. A component with Levels selected has its own product structure.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When Levels is not selected, the component does not have a subordinate product structure.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On a component where Levels is unchecked, you can still directly create a structure for that component by </a:t>
            </a:r>
            <a:r>
              <a:rPr lang="en-US" sz="1200" b="0" i="0" kern="1200" dirty="0" smtClean="0">
                <a:solidFill>
                  <a:schemeClr val="tx1"/>
                </a:solidFill>
                <a:latin typeface="+mn-lt"/>
                <a:ea typeface="+mn-ea"/>
                <a:cs typeface="+mn-cs"/>
              </a:rPr>
              <a:t>clicking </a:t>
            </a:r>
            <a:r>
              <a:rPr lang="en-US" sz="1200" b="0" i="0" kern="1200" dirty="0" smtClean="0">
                <a:solidFill>
                  <a:schemeClr val="tx1"/>
                </a:solidFill>
                <a:latin typeface="+mn-lt"/>
                <a:ea typeface="+mn-ea"/>
                <a:cs typeface="+mn-cs"/>
              </a:rPr>
              <a:t>the Open Structure </a:t>
            </a:r>
            <a:r>
              <a:rPr lang="en-US" sz="1200" b="0" i="0" kern="1200" dirty="0" smtClean="0">
                <a:solidFill>
                  <a:schemeClr val="tx1"/>
                </a:solidFill>
                <a:latin typeface="+mn-lt"/>
                <a:ea typeface="+mn-ea"/>
                <a:cs typeface="+mn-cs"/>
              </a:rPr>
              <a:t>button.</a:t>
            </a:r>
            <a:endParaRPr lang="en-US" sz="1200" b="0" i="0" kern="1200" dirty="0" smtClean="0">
              <a:solidFill>
                <a:schemeClr val="tx1"/>
              </a:solidFill>
              <a:latin typeface="+mn-lt"/>
              <a:ea typeface="+mn-ea"/>
              <a:cs typeface="+mn-cs"/>
            </a:endParaRPr>
          </a:p>
          <a:p>
            <a:endParaRPr lang="en-US" dirty="0" smtClean="0"/>
          </a:p>
          <a:p>
            <a:r>
              <a:rPr lang="en-US" dirty="0" smtClean="0"/>
              <a:t>When you click the Open Structure </a:t>
            </a:r>
            <a:r>
              <a:rPr lang="en-US" dirty="0" smtClean="0"/>
              <a:t>button, </a:t>
            </a:r>
            <a:r>
              <a:rPr lang="en-US" dirty="0" smtClean="0"/>
              <a:t>a message prompts you to create a new structure. If you click Yes to begin the process of creating a new structure, just as if you had clicked </a:t>
            </a:r>
            <a:r>
              <a:rPr lang="en-US" dirty="0" smtClean="0"/>
              <a:t>New </a:t>
            </a:r>
            <a:r>
              <a:rPr lang="en-US" dirty="0" smtClean="0"/>
              <a:t>above the Summary panel.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A component with Levels selected has its own product structure. When a component of a product structure is itself a parent item, you can add or update child-level components.</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You can easily determine such relationships using the Levels field on the component grid or details form. When Levels is checked, the item can have a subordinate structure.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If you have added an existing BOM code to the product structure, the Levels field will be checked to show that it is indeed a structure.</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On a component where Levels is selected, you can click Open Structure to view the subcomponent structure of the selected component.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rtl="0"/>
            <a:r>
              <a:rPr lang="en-US" sz="1200" b="0" i="0" kern="1200" dirty="0" smtClean="0">
                <a:solidFill>
                  <a:schemeClr val="tx1"/>
                </a:solidFill>
                <a:latin typeface="+mn-lt"/>
                <a:ea typeface="+mn-ea"/>
                <a:cs typeface="+mn-cs"/>
              </a:rPr>
              <a:t>Use the Alternatives panel to see alternate product structures that can be used to produce the parent item.</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When the product structure is not a pure BOM (that is, the product structure code is an item number), an additional grid panel below the Components grid displays a list of all the alternate structures that can be used to produce the item.</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Alternatives can come from any of the following sources:</a:t>
            </a:r>
          </a:p>
          <a:p>
            <a:pPr rtl="0"/>
            <a:r>
              <a:rPr lang="en-US" sz="1200" b="0" i="0" kern="1200" dirty="0" smtClean="0">
                <a:solidFill>
                  <a:schemeClr val="tx1"/>
                </a:solidFill>
                <a:latin typeface="+mn-lt"/>
                <a:ea typeface="+mn-ea"/>
                <a:cs typeface="+mn-cs"/>
              </a:rPr>
              <a:t>• Structures </a:t>
            </a:r>
            <a:r>
              <a:rPr lang="en-US" sz="1200" b="0" i="0" kern="1200" dirty="0" smtClean="0">
                <a:solidFill>
                  <a:schemeClr val="tx1"/>
                </a:solidFill>
                <a:latin typeface="+mn-lt"/>
                <a:ea typeface="+mn-ea"/>
                <a:cs typeface="+mn-cs"/>
              </a:rPr>
              <a:t>set up in Alternate Structure Maintenance in .NET UI </a:t>
            </a:r>
            <a:r>
              <a:rPr lang="en-US" sz="1200" b="0"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The Source field in this case is Alternate.</a:t>
            </a:r>
          </a:p>
          <a:p>
            <a:pPr rtl="0"/>
            <a:r>
              <a:rPr lang="en-US" sz="1200" b="0" i="0" kern="1200" dirty="0" smtClean="0">
                <a:solidFill>
                  <a:schemeClr val="tx1"/>
                </a:solidFill>
                <a:latin typeface="+mn-lt"/>
                <a:ea typeface="+mn-ea"/>
                <a:cs typeface="+mn-cs"/>
              </a:rPr>
              <a:t>• BOM/Formula </a:t>
            </a:r>
            <a:r>
              <a:rPr lang="en-US" sz="1200" b="0" i="0" kern="1200" dirty="0" smtClean="0">
                <a:solidFill>
                  <a:schemeClr val="tx1"/>
                </a:solidFill>
                <a:latin typeface="+mn-lt"/>
                <a:ea typeface="+mn-ea"/>
                <a:cs typeface="+mn-cs"/>
              </a:rPr>
              <a:t>field populated in Item-Site Planning Maintenance. The source field in this case is Item-Site.</a:t>
            </a:r>
          </a:p>
          <a:p>
            <a:pPr rtl="0"/>
            <a:r>
              <a:rPr lang="en-US" sz="1200" b="0" i="0" kern="1200" dirty="0" smtClean="0">
                <a:solidFill>
                  <a:schemeClr val="tx1"/>
                </a:solidFill>
                <a:latin typeface="+mn-lt"/>
                <a:ea typeface="+mn-ea"/>
                <a:cs typeface="+mn-cs"/>
              </a:rPr>
              <a:t>• BOM/Formula </a:t>
            </a:r>
            <a:r>
              <a:rPr lang="en-US" sz="1200" b="0" i="0" kern="1200" dirty="0" smtClean="0">
                <a:solidFill>
                  <a:schemeClr val="tx1"/>
                </a:solidFill>
                <a:latin typeface="+mn-lt"/>
                <a:ea typeface="+mn-ea"/>
                <a:cs typeface="+mn-cs"/>
              </a:rPr>
              <a:t>field populated in Item Master Maintenance. The Source field in this case is Item BOM/Formula. The Site field will also show the specific site where the setup has been made.</a:t>
            </a:r>
          </a:p>
          <a:p>
            <a:pPr rtl="0"/>
            <a:r>
              <a:rPr lang="en-US" sz="1200" b="0" i="0" kern="1200" dirty="0" smtClean="0">
                <a:solidFill>
                  <a:schemeClr val="tx1"/>
                </a:solidFill>
                <a:latin typeface="+mn-lt"/>
                <a:ea typeface="+mn-ea"/>
                <a:cs typeface="+mn-cs"/>
              </a:rPr>
              <a:t>• The </a:t>
            </a:r>
            <a:r>
              <a:rPr lang="en-US" sz="1200" b="0" i="0" kern="1200" dirty="0" smtClean="0">
                <a:solidFill>
                  <a:schemeClr val="tx1"/>
                </a:solidFill>
                <a:latin typeface="+mn-lt"/>
                <a:ea typeface="+mn-ea"/>
                <a:cs typeface="+mn-cs"/>
              </a:rPr>
              <a:t>item itself in Item Master. </a:t>
            </a:r>
            <a:r>
              <a:rPr lang="en-US" sz="1200" b="0" i="0" kern="1200" dirty="0" smtClean="0">
                <a:solidFill>
                  <a:schemeClr val="tx1"/>
                </a:solidFill>
                <a:latin typeface="+mn-lt"/>
                <a:ea typeface="+mn-ea"/>
                <a:cs typeface="+mn-cs"/>
              </a:rPr>
              <a:t>The BOM/Formula </a:t>
            </a:r>
            <a:r>
              <a:rPr lang="en-US" sz="1200" b="0" i="0" kern="1200" dirty="0" smtClean="0">
                <a:solidFill>
                  <a:schemeClr val="tx1"/>
                </a:solidFill>
                <a:latin typeface="+mn-lt"/>
                <a:ea typeface="+mn-ea"/>
                <a:cs typeface="+mn-cs"/>
              </a:rPr>
              <a:t>field is non-blank. The item number with BOM/Formula = item number should appear in the grid. The Source field in this case is Item.</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856594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a14="http://schemas.microsoft.com/office/drawing/2010/main" xmlns=""/>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p14="http://schemas.microsoft.com/office/powerpoint/2010/main" xmlns=""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p14="http://schemas.microsoft.com/office/powerpoint/2010/main" xmlns="" val="28098870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2607181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87263671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125833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2491442554"/>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90192743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3987878197"/>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a14="http://schemas.microsoft.com/office/drawing/2010/main" xmlns=""/>
              </a:ext>
            </a:extLst>
          </a:blip>
          <a:stretch>
            <a:fillRect/>
          </a:stretch>
        </p:blipFill>
        <p:spPr>
          <a:xfrm>
            <a:off x="419100" y="381000"/>
            <a:ext cx="1136650" cy="1136650"/>
          </a:xfrm>
          <a:prstGeom prst="rect">
            <a:avLst/>
          </a:prstGeom>
          <a:effectLst/>
        </p:spPr>
      </p:pic>
    </p:spTree>
    <p:extLst>
      <p:ext uri="{BB962C8B-B14F-4D97-AF65-F5344CB8AC3E}">
        <p14:creationId xmlns:p14="http://schemas.microsoft.com/office/powerpoint/2010/main" xmlns="" val="1153184450"/>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a16="http://schemas.microsoft.com/office/drawing/2014/main" xmlns=""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p14="http://schemas.microsoft.com/office/powerpoint/2010/main" xmlns="" val="2405899511"/>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a16="http://schemas.microsoft.com/office/drawing/2014/main" xmlns=""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p14="http://schemas.microsoft.com/office/powerpoint/2010/main" xmlns="" val="2196513436"/>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a16="http://schemas.microsoft.com/office/drawing/2014/main" xmlns=""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a16="http://schemas.microsoft.com/office/drawing/2014/main" xmlns=""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p14="http://schemas.microsoft.com/office/powerpoint/2010/main" xmlns="" val="228227615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p14="http://schemas.microsoft.com/office/powerpoint/2010/main" xmlns=""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a16="http://schemas.microsoft.com/office/drawing/2014/main" xmlns=""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p14="http://schemas.microsoft.com/office/powerpoint/2010/main" xmlns="" val="1342082953"/>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115916207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p14="http://schemas.microsoft.com/office/powerpoint/2010/main" xmlns="" val="3922155818"/>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a14="http://schemas.microsoft.com/office/drawing/2010/main" xmlns=""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p14="http://schemas.microsoft.com/office/powerpoint/2010/main" xmlns=""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2" Type="http://schemas.openxmlformats.org/officeDocument/2006/relationships/comments" Target="../comments/comment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CE0DCB-D864-404B-AFD4-AB9E8A25FDA2}"/>
              </a:ext>
            </a:extLst>
          </p:cNvPr>
          <p:cNvSpPr>
            <a:spLocks noGrp="1"/>
          </p:cNvSpPr>
          <p:nvPr>
            <p:ph type="ctrTitle"/>
          </p:nvPr>
        </p:nvSpPr>
        <p:spPr/>
        <p:txBody>
          <a:bodyPr/>
          <a:lstStyle/>
          <a:p>
            <a:r>
              <a:rPr lang="en-US" dirty="0" smtClean="0"/>
              <a:t>Manufacturing Setup One</a:t>
            </a:r>
            <a:endParaRPr lang="en-US" dirty="0"/>
          </a:p>
        </p:txBody>
      </p:sp>
      <p:sp>
        <p:nvSpPr>
          <p:cNvPr id="3" name="Subtitle 2">
            <a:extLst>
              <a:ext uri="{FF2B5EF4-FFF2-40B4-BE49-F238E27FC236}">
                <a16:creationId xmlns:a16="http://schemas.microsoft.com/office/drawing/2014/main" xmlns="" id="{92EF489B-5D97-416C-B13F-E7DD1022DAD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xmlns=""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sp>
        <p:nvSpPr>
          <p:cNvPr id="5" name="Picture Placeholder 4">
            <a:extLst>
              <a:ext uri="{FF2B5EF4-FFF2-40B4-BE49-F238E27FC236}">
                <a16:creationId xmlns:a16="http://schemas.microsoft.com/office/drawing/2014/main" xmlns="" id="{53C26803-E860-4A6E-8463-513A5A40DB90}"/>
              </a:ext>
            </a:extLst>
          </p:cNvPr>
          <p:cNvSpPr>
            <a:spLocks noGrp="1"/>
          </p:cNvSpPr>
          <p:nvPr>
            <p:ph type="pic" sz="quarter" idx="13"/>
          </p:nvPr>
        </p:nvSpPr>
        <p:spPr/>
      </p:sp>
    </p:spTree>
    <p:extLst>
      <p:ext uri="{BB962C8B-B14F-4D97-AF65-F5344CB8AC3E}">
        <p14:creationId xmlns:p14="http://schemas.microsoft.com/office/powerpoint/2010/main" xmlns="" val="1784866325"/>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53250" name="Picture 2" descr="C:\Users\xcm\AppData\Local\Temp\SNAGHTML346f2234.PNG"/>
          <p:cNvPicPr>
            <a:picLocks noChangeAspect="1" noChangeArrowheads="1"/>
          </p:cNvPicPr>
          <p:nvPr/>
        </p:nvPicPr>
        <p:blipFill>
          <a:blip r:embed="rId3"/>
          <a:srcRect/>
          <a:stretch>
            <a:fillRect/>
          </a:stretch>
        </p:blipFill>
        <p:spPr bwMode="auto">
          <a:xfrm>
            <a:off x="0" y="156281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6" name="Picture 2" descr="C:\Users\xcm\AppData\Local\Temp\SNAGHTML349f3eac.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13314" name="Picture 2" descr="C:\Users\xcm\AppData\Local\Temp\SNAGHTML34a13c70.PNG"/>
          <p:cNvPicPr>
            <a:picLocks noChangeAspect="1" noChangeArrowheads="1"/>
          </p:cNvPicPr>
          <p:nvPr/>
        </p:nvPicPr>
        <p:blipFill>
          <a:blip r:embed="rId3"/>
          <a:srcRect/>
          <a:stretch>
            <a:fillRect/>
          </a:stretch>
        </p:blipFill>
        <p:spPr bwMode="auto">
          <a:xfrm>
            <a:off x="3954"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11266" name="Picture 2" descr="C:\Users\xcm\AppData\Local\Temp\SNAGHTML34a2c189.PNG"/>
          <p:cNvPicPr>
            <a:picLocks noChangeAspect="1" noChangeArrowheads="1"/>
          </p:cNvPicPr>
          <p:nvPr/>
        </p:nvPicPr>
        <p:blipFill>
          <a:blip r:embed="rId3"/>
          <a:srcRect/>
          <a:stretch>
            <a:fillRect/>
          </a:stretch>
        </p:blipFill>
        <p:spPr bwMode="auto">
          <a:xfrm>
            <a:off x="0" y="1559293"/>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6" name="Picture 2" descr="C:\Users\xcm\AppData\Local\Temp\SNAGHTML34a4b1d0.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solidFill>
                  <a:schemeClr val="tx1"/>
                </a:solidFill>
              </a:rPr>
              <a:t>Product Structure by Item Report </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6" name="Picture 2" descr="C:\Users\xcm\AppData\Local\Temp\SNAGHTML34a7df79.PNG"/>
          <p:cNvPicPr>
            <a:picLocks noChangeAspect="1" noChangeArrowheads="1"/>
          </p:cNvPicPr>
          <p:nvPr/>
        </p:nvPicPr>
        <p:blipFill>
          <a:blip r:embed="rId3"/>
          <a:srcRect/>
          <a:stretch>
            <a:fillRect/>
          </a:stretch>
        </p:blipFill>
        <p:spPr bwMode="auto">
          <a:xfrm>
            <a:off x="0" y="1577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solidFill>
                  <a:schemeClr val="tx1"/>
                </a:solidFill>
              </a:rPr>
              <a:t>Routings </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4098" name="Picture 2" descr="C:\Users\xcm\AppData\Local\Temp\SNAGHTML963db004.PNG"/>
          <p:cNvPicPr>
            <a:picLocks noChangeAspect="1" noChangeArrowheads="1"/>
          </p:cNvPicPr>
          <p:nvPr/>
        </p:nvPicPr>
        <p:blipFill>
          <a:blip r:embed="rId3"/>
          <a:srcRect/>
          <a:stretch>
            <a:fillRect/>
          </a:stretch>
        </p:blipFill>
        <p:spPr bwMode="auto">
          <a:xfrm>
            <a:off x="0" y="157837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solidFill>
                  <a:schemeClr val="tx1"/>
                </a:solidFill>
              </a:rPr>
              <a:t>Routings </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2050" name="Picture 2" descr="C:\Users\xcm\AppData\Local\Temp\SNAGHTML964565e4.PNG"/>
          <p:cNvPicPr>
            <a:picLocks noChangeAspect="1" noChangeArrowheads="1"/>
          </p:cNvPicPr>
          <p:nvPr/>
        </p:nvPicPr>
        <p:blipFill>
          <a:blip r:embed="rId3"/>
          <a:srcRect/>
          <a:stretch>
            <a:fillRect/>
          </a:stretch>
        </p:blipFill>
        <p:spPr bwMode="auto">
          <a:xfrm>
            <a:off x="4800" y="156281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solidFill>
                  <a:schemeClr val="tx1"/>
                </a:solidFill>
              </a:rPr>
              <a:t>Routings </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61442" name="Picture 2" descr="C:\Users\xcm\AppData\Local\Temp\SNAGHTML966be750.PNG"/>
          <p:cNvPicPr>
            <a:picLocks noChangeAspect="1" noChangeArrowheads="1"/>
          </p:cNvPicPr>
          <p:nvPr/>
        </p:nvPicPr>
        <p:blipFill>
          <a:blip r:embed="rId3"/>
          <a:srcRect/>
          <a:stretch>
            <a:fillRect/>
          </a:stretch>
        </p:blipFill>
        <p:spPr bwMode="auto">
          <a:xfrm>
            <a:off x="0" y="155879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Production Lines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5122" name="Picture 2" descr="C:\Users\xcm\AppData\Local\Temp\SNAGHTML39dc9ee2.PNG"/>
          <p:cNvPicPr>
            <a:picLocks noChangeAspect="1" noChangeArrowheads="1"/>
          </p:cNvPicPr>
          <p:nvPr/>
        </p:nvPicPr>
        <p:blipFill>
          <a:blip r:embed="rId3"/>
          <a:srcRect/>
          <a:stretch>
            <a:fillRect/>
          </a:stretch>
        </p:blipFill>
        <p:spPr bwMode="auto">
          <a:xfrm>
            <a:off x="0"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normAutofit/>
          </a:bodyPr>
          <a:lstStyle/>
          <a:p>
            <a:r>
              <a:rPr lang="en-US" dirty="0" smtClean="0"/>
              <a:t>Product structures</a:t>
            </a:r>
          </a:p>
          <a:p>
            <a:r>
              <a:rPr lang="en-US" dirty="0" smtClean="0"/>
              <a:t>Routings</a:t>
            </a:r>
          </a:p>
          <a:p>
            <a:r>
              <a:rPr lang="en-US" dirty="0" smtClean="0"/>
              <a:t>Production lines</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Production Lines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5124" name="Picture 4" descr="C:\Users\xcm\AppData\Local\Temp\SNAGHTML39df4903.PNG"/>
          <p:cNvPicPr>
            <a:picLocks noChangeAspect="1" noChangeArrowheads="1"/>
          </p:cNvPicPr>
          <p:nvPr/>
        </p:nvPicPr>
        <p:blipFill>
          <a:blip r:embed="rId3"/>
          <a:srcRect/>
          <a:stretch>
            <a:fillRect/>
          </a:stretch>
        </p:blipFill>
        <p:spPr bwMode="auto">
          <a:xfrm>
            <a:off x="0" y="1560079"/>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normAutofit/>
          </a:bodyPr>
          <a:lstStyle/>
          <a:p>
            <a:r>
              <a:rPr lang="en-US" dirty="0" smtClean="0"/>
              <a:t>Product </a:t>
            </a:r>
            <a:r>
              <a:rPr lang="en-US" dirty="0" smtClean="0"/>
              <a:t>structures</a:t>
            </a:r>
            <a:endParaRPr lang="en-US" dirty="0" smtClean="0"/>
          </a:p>
          <a:p>
            <a:r>
              <a:rPr lang="en-US" dirty="0" smtClean="0"/>
              <a:t>Routings</a:t>
            </a:r>
          </a:p>
          <a:p>
            <a:r>
              <a:rPr lang="en-US" dirty="0" smtClean="0"/>
              <a:t>Production </a:t>
            </a:r>
            <a:r>
              <a:rPr lang="en-US" dirty="0" smtClean="0"/>
              <a:t>lines</a:t>
            </a:r>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Manufacturing </a:t>
            </a:r>
            <a:r>
              <a:rPr lang="en-US" altLang="zh-CN" smtClean="0"/>
              <a:t>Setup </a:t>
            </a:r>
            <a:r>
              <a:rPr lang="en-US" altLang="zh-CN" dirty="0" smtClean="0"/>
              <a:t>One</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4" name="myTitle"/>
          <p:cNvSpPr>
            <a:spLocks noGrp="1"/>
          </p:cNvSpPr>
          <p:nvPr>
            <p:ph type="title"/>
          </p:nvPr>
        </p:nvSpPr>
        <p:spPr/>
        <p:txBody>
          <a:bodyPr>
            <a:normAutofit/>
          </a:bodyPr>
          <a:lstStyle/>
          <a:p>
            <a:r>
              <a:rPr lang="en-US" dirty="0" smtClean="0"/>
              <a:t>Exercise: Manufacturing Setup One</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a:p>
        </p:txBody>
      </p:sp>
      <p:sp>
        <p:nvSpPr>
          <p:cNvPr id="4" name="Text Placeholder 3"/>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sp>
        <p:nvSpPr>
          <p:cNvPr id="5" name="Title 4"/>
          <p:cNvSpPr>
            <a:spLocks noGrp="1"/>
          </p:cNvSpPr>
          <p:nvPr>
            <p:ph type="title"/>
          </p:nvPr>
        </p:nvSpPr>
        <p:spPr/>
        <p:txBody>
          <a:bodyPr/>
          <a:lstStyle/>
          <a:p>
            <a:r>
              <a:rPr lang="en-US" dirty="0" smtClean="0"/>
              <a:t>Manufacturing </a:t>
            </a:r>
            <a:r>
              <a:rPr lang="en-US" altLang="zh-CN" dirty="0" smtClean="0"/>
              <a:t>Setup</a:t>
            </a:r>
            <a:r>
              <a:rPr lang="en-US" dirty="0" smtClean="0"/>
              <a:t> </a:t>
            </a:r>
            <a:r>
              <a:rPr lang="en-US" altLang="zh-CN" dirty="0" smtClean="0"/>
              <a:t>Process Flow One</a:t>
            </a:r>
            <a:endParaRPr lang="en-US" dirty="0"/>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Product Structures</a:t>
            </a:r>
            <a:endParaRPr lang="en-US" sz="2000" b="0" i="0" u="none" strike="noStrike" kern="1200" spc="0" baseline="0" dirty="0" smtClean="0">
              <a:solidFill>
                <a:srgbClr val="FFFFFF"/>
              </a:solidFill>
              <a:latin typeface="+mn-lt"/>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b="0" i="0" u="none" strike="noStrike" kern="1200" spc="0" baseline="0" dirty="0" smtClean="0">
                <a:solidFill>
                  <a:srgbClr val="FFFFFF"/>
                </a:solidFill>
                <a:latin typeface="+mn-lt"/>
                <a:ea typeface="+mn-ea"/>
                <a:cs typeface="+mn-cs"/>
              </a:rPr>
              <a:t>Routings</a:t>
            </a: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t>Production Lines</a:t>
            </a:r>
            <a:endParaRPr lang="en-US" sz="2000" b="0" i="0" u="none" strike="noStrike" kern="1200" spc="0" baseline="0" dirty="0" smtClean="0">
              <a:solidFill>
                <a:srgbClr val="FFFFFF"/>
              </a:solidFill>
              <a:latin typeface="+mn-lt"/>
              <a:ea typeface="+mn-ea"/>
              <a:cs typeface="+mn-cs"/>
            </a:endParaRPr>
          </a:p>
        </p:txBody>
      </p:sp>
      <p:cxnSp>
        <p:nvCxnSpPr>
          <p:cNvPr id="14" name="Elbow Connector 13"/>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24578" name="Picture 2" descr="C:\Users\xcm\AppData\Local\Temp\SNAGHTML2f3f87bf.PNG"/>
          <p:cNvPicPr>
            <a:picLocks noChangeAspect="1" noChangeArrowheads="1"/>
          </p:cNvPicPr>
          <p:nvPr/>
        </p:nvPicPr>
        <p:blipFill>
          <a:blip r:embed="rId3"/>
          <a:srcRect/>
          <a:stretch>
            <a:fillRect/>
          </a:stretch>
        </p:blipFill>
        <p:spPr bwMode="auto">
          <a:xfrm>
            <a:off x="0" y="1578376"/>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22530" name="Picture 2" descr="C:\Users\xcm\AppData\Local\Temp\SNAGHTML2f42c0f1.PNG"/>
          <p:cNvPicPr>
            <a:picLocks noChangeAspect="1" noChangeArrowheads="1"/>
          </p:cNvPicPr>
          <p:nvPr/>
        </p:nvPicPr>
        <p:blipFill>
          <a:blip r:embed="rId3"/>
          <a:srcRect/>
          <a:stretch>
            <a:fillRect/>
          </a:stretch>
        </p:blipFill>
        <p:spPr bwMode="auto">
          <a:xfrm>
            <a:off x="-5671" y="1568423"/>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20482" name="Picture 2" descr="C:\Users\xcm\AppData\Local\Temp\SNAGHTML2f461ec2.PNG"/>
          <p:cNvPicPr>
            <a:picLocks noChangeAspect="1" noChangeArrowheads="1"/>
          </p:cNvPicPr>
          <p:nvPr/>
        </p:nvPicPr>
        <p:blipFill>
          <a:blip r:embed="rId3"/>
          <a:srcRect/>
          <a:stretch>
            <a:fillRect/>
          </a:stretch>
        </p:blipFill>
        <p:spPr bwMode="auto">
          <a:xfrm>
            <a:off x="3954" y="1568751"/>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6" name="Picture 2" descr="C:\Users\xcm\AppData\Local\Temp\SNAGHTML2f4a1e04.PNG"/>
          <p:cNvPicPr>
            <a:picLocks noChangeAspect="1" noChangeArrowheads="1"/>
          </p:cNvPicPr>
          <p:nvPr/>
        </p:nvPicPr>
        <p:blipFill>
          <a:blip r:embed="rId3"/>
          <a:srcRect/>
          <a:stretch>
            <a:fillRect/>
          </a:stretch>
        </p:blipFill>
        <p:spPr bwMode="auto">
          <a:xfrm>
            <a:off x="0" y="1567269"/>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19458" name="Picture 2" descr="C:\Users\xcm\AppData\Local\Temp\SNAGHTML3469135c.PNG"/>
          <p:cNvPicPr>
            <a:picLocks noChangeAspect="1" noChangeArrowheads="1"/>
          </p:cNvPicPr>
          <p:nvPr/>
        </p:nvPicPr>
        <p:blipFill>
          <a:blip r:embed="rId3"/>
          <a:srcRect/>
          <a:stretch>
            <a:fillRect/>
          </a:stretch>
        </p:blipFill>
        <p:spPr bwMode="auto">
          <a:xfrm>
            <a:off x="0" y="156875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endParaRPr lang="en-US" dirty="0"/>
          </a:p>
        </p:txBody>
      </p:sp>
      <p:sp>
        <p:nvSpPr>
          <p:cNvPr id="4" name="Title 3"/>
          <p:cNvSpPr>
            <a:spLocks noGrp="1"/>
          </p:cNvSpPr>
          <p:nvPr>
            <p:ph type="title"/>
          </p:nvPr>
        </p:nvSpPr>
        <p:spPr/>
        <p:txBody>
          <a:bodyPr/>
          <a:lstStyle/>
          <a:p>
            <a:r>
              <a:rPr lang="en-US" dirty="0" smtClean="0"/>
              <a:t>Product Structures</a:t>
            </a:r>
            <a:endParaRPr lang="en-US" dirty="0"/>
          </a:p>
        </p:txBody>
      </p:sp>
      <p:sp>
        <p:nvSpPr>
          <p:cNvPr id="5" name="Text Placeholder 4"/>
          <p:cNvSpPr>
            <a:spLocks noGrp="1"/>
          </p:cNvSpPr>
          <p:nvPr>
            <p:ph type="body" sz="quarter" idx="11"/>
          </p:nvPr>
        </p:nvSpPr>
        <p:spPr/>
        <p:txBody>
          <a:bodyPr/>
          <a:lstStyle/>
          <a:p>
            <a:r>
              <a:rPr lang="en-US" dirty="0" smtClean="0"/>
              <a:t>Manufacturing </a:t>
            </a:r>
            <a:r>
              <a:rPr lang="en-US" altLang="zh-CN" dirty="0" smtClean="0"/>
              <a:t>Setup One</a:t>
            </a:r>
            <a:endParaRPr lang="en-US" dirty="0"/>
          </a:p>
        </p:txBody>
      </p:sp>
      <p:pic>
        <p:nvPicPr>
          <p:cNvPr id="17412" name="Picture 4" descr="C:\Users\xcm\AppData\Local\Temp\SNAGHTML346d90b7.PNG"/>
          <p:cNvPicPr>
            <a:picLocks noChangeAspect="1" noChangeArrowheads="1"/>
          </p:cNvPicPr>
          <p:nvPr/>
        </p:nvPicPr>
        <p:blipFill>
          <a:blip r:embed="rId3"/>
          <a:srcRect/>
          <a:stretch>
            <a:fillRect/>
          </a:stretch>
        </p:blipFill>
        <p:spPr bwMode="auto">
          <a:xfrm>
            <a:off x="0" y="157804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545</TotalTime>
  <Words>1990</Words>
  <Application>Microsoft Office PowerPoint</Application>
  <PresentationFormat>Custom</PresentationFormat>
  <Paragraphs>198</Paragraphs>
  <Slides>22</Slides>
  <Notes>19</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2019</vt:lpstr>
      <vt:lpstr>Manufacturing Setup One</vt:lpstr>
      <vt:lpstr>Overview</vt:lpstr>
      <vt:lpstr>Manufacturing Setup Process Flow One</vt:lpstr>
      <vt:lpstr>Product Structures</vt:lpstr>
      <vt:lpstr>Product Structures</vt:lpstr>
      <vt:lpstr>Product Structures</vt:lpstr>
      <vt:lpstr>Product Structures</vt:lpstr>
      <vt:lpstr>Product Structures</vt:lpstr>
      <vt:lpstr>Product Structures</vt:lpstr>
      <vt:lpstr>Product Structures</vt:lpstr>
      <vt:lpstr>Product Structures</vt:lpstr>
      <vt:lpstr>Product Structures</vt:lpstr>
      <vt:lpstr>Product Structures</vt:lpstr>
      <vt:lpstr>Product Structures</vt:lpstr>
      <vt:lpstr>Product Structure by Item Report </vt:lpstr>
      <vt:lpstr>Routings </vt:lpstr>
      <vt:lpstr>Routings </vt:lpstr>
      <vt:lpstr>Routings </vt:lpstr>
      <vt:lpstr>Production Lines</vt:lpstr>
      <vt:lpstr>Production Lines</vt:lpstr>
      <vt:lpstr>Review</vt:lpstr>
      <vt:lpstr>Exercise: Manufacturing Setup One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72</cp:revision>
  <dcterms:created xsi:type="dcterms:W3CDTF">2019-01-24T21:41:32Z</dcterms:created>
  <dcterms:modified xsi:type="dcterms:W3CDTF">2020-04-09T07:17:33Z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