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comments/comment8.xml" ContentType="application/vnd.openxmlformats-officedocument.presentationml.comments+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6.xml" ContentType="application/vnd.openxmlformats-officedocument.presentationml.comments+xml"/>
  <Override PartName="/ppt/comments/comment13.xml" ContentType="application/vnd.openxmlformats-officedocument.presentationml.comments+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ppt/comments/comment22.xml" ContentType="application/vnd.openxmlformats-officedocument.presentationml.comments+xml"/>
  <Override PartName="/docProps/custom.xml" ContentType="application/vnd.openxmlformats-officedocument.custom-propertie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Lst>
  <p:sldSz cx="12192000" cy="6858000"/>
  <p:notesSz cx="6858000" cy="9144000"/>
  <p:custDataLst>
    <p:tags r:id="rId2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23"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6014" autoAdjust="0"/>
    <p:restoredTop sz="73102" autoAdjust="0"/>
  </p:normalViewPr>
  <p:slideViewPr>
    <p:cSldViewPr snapToGrid="0">
      <p:cViewPr varScale="1">
        <p:scale>
          <a:sx n="116" d="100"/>
          <a:sy n="116" d="100"/>
        </p:scale>
        <p:origin x="-294" y="-10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p:scale>
          <a:sx n="110" d="100"/>
          <a:sy n="110" d="100"/>
        </p:scale>
        <p:origin x="-3294" y="318"/>
      </p:cViewPr>
      <p:guideLst>
        <p:guide orient="horz" pos="2880"/>
        <p:guide pos="2160"/>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9-03-18T10:12:57.173" idx="22">
    <p:pos x="1837" y="2474"/>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9-03-05T12:43:06.211" idx="10">
    <p:pos x="1897" y="449"/>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9-02-27T15:07:02.983" idx="11">
    <p:pos x="2821" y="449"/>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9-02-27T15:07:11.072" idx="12">
    <p:pos x="2050" y="449"/>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9-02-27T15:07:25.585" idx="13">
    <p:pos x="1118" y="449"/>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9-02-27T15:07:38.221" idx="14">
    <p:pos x="1118" y="449"/>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9-02-27T15:07:49.005" idx="15">
    <p:pos x="1118" y="449"/>
    <p:text>H2S</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9-02-27T15:07:56.272" idx="16">
    <p:pos x="1821" y="449"/>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9-02-27T15:08:04.725" idx="17">
    <p:pos x="983" y="449"/>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9-02-27T15:08:14.397" idx="18">
    <p:pos x="983" y="449"/>
    <p:text>H2S</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9-02-27T15:08:22.739" idx="19">
    <p:pos x="983" y="449"/>
    <p:text>H2S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9-03-04T14:26:54.708" idx="2">
    <p:pos x="1516" y="449"/>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9-02-27T15:08:30.378" idx="20">
    <p:pos x="1965" y="449"/>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9-02-27T15:08:38.982" idx="21">
    <p:pos x="1296" y="449"/>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9-03-18T15:02:15.716" idx="23">
    <p:pos x="3001" y="430"/>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9-02-27T15:05:25.946" idx="3">
    <p:pos x="1597" y="442"/>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9-02-27T15:05:38.073" idx="4">
    <p:pos x="3625" y="449"/>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9-02-27T15:06:00.343" idx="5">
    <p:pos x="1584" y="449"/>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9-02-27T15:06:12.411" idx="6">
    <p:pos x="1838" y="449"/>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9-02-27T15:06:20.116" idx="7">
    <p:pos x="2245" y="449"/>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9-03-05T12:42:51.912" idx="8">
    <p:pos x="2245" y="449"/>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9-02-27T15:06:45.916" idx="9">
    <p:pos x="1897" y="449"/>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4/7/2020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4/7/2020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An example of Dashboards:</a:t>
            </a:r>
            <a:r>
              <a:rPr lang="en-US" altLang="zh-CN" baseline="0" dirty="0" smtClean="0"/>
              <a:t> </a:t>
            </a:r>
            <a:r>
              <a:rPr lang="en-US" altLang="zh-CN" dirty="0" smtClean="0"/>
              <a:t>Purchasing Material</a:t>
            </a:r>
            <a:r>
              <a:rPr lang="en-US" altLang="zh-CN" baseline="0" dirty="0" smtClean="0"/>
              <a:t> Planner</a:t>
            </a:r>
            <a:r>
              <a:rPr lang="en-US" altLang="zh-CN" dirty="0" smtClean="0"/>
              <a: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selections here can vary depending on your current role, as selected from the role menu. For example, if your role is Purchasing Manager, the menu options include Purchasing, Customers, </a:t>
            </a:r>
            <a:r>
              <a:rPr lang="en-US" altLang="zh-CN" sz="1200" b="0" i="0" kern="1200" dirty="0" smtClean="0">
                <a:solidFill>
                  <a:schemeClr val="tx1"/>
                </a:solidFill>
                <a:latin typeface="+mn-lt"/>
                <a:ea typeface="+mn-ea"/>
                <a:cs typeface="+mn-cs"/>
              </a:rPr>
              <a:t>Requisitions</a:t>
            </a:r>
            <a:r>
              <a:rPr lang="en-US" sz="1200" b="0" i="0" kern="1200" dirty="0" smtClean="0">
                <a:solidFill>
                  <a:schemeClr val="tx1"/>
                </a:solidFill>
                <a:latin typeface="+mn-lt"/>
                <a:ea typeface="+mn-ea"/>
                <a:cs typeface="+mn-cs"/>
              </a:rPr>
              <a:t>, Suppliers, Purchasing Attributes,</a:t>
            </a:r>
            <a:r>
              <a:rPr lang="en-US" sz="1200" b="0" i="0" kern="1200" baseline="0" dirty="0" smtClean="0">
                <a:solidFill>
                  <a:schemeClr val="tx1"/>
                </a:solidFill>
                <a:latin typeface="+mn-lt"/>
                <a:ea typeface="+mn-ea"/>
                <a:cs typeface="+mn-cs"/>
              </a:rPr>
              <a:t> Receipts, </a:t>
            </a:r>
            <a:r>
              <a:rPr lang="en-US" sz="1200" b="0" i="0" kern="1200" dirty="0" smtClean="0">
                <a:solidFill>
                  <a:schemeClr val="tx1"/>
                </a:solidFill>
                <a:latin typeface="+mn-lt"/>
                <a:ea typeface="+mn-ea"/>
                <a:cs typeface="+mn-cs"/>
              </a:rPr>
              <a:t>and </a:t>
            </a:r>
            <a:r>
              <a:rPr lang="en-US" altLang="zh-CN" sz="1200" b="0" i="0" kern="1200" dirty="0" smtClean="0">
                <a:solidFill>
                  <a:schemeClr val="tx1"/>
                </a:solidFill>
                <a:latin typeface="+mn-lt"/>
                <a:ea typeface="+mn-ea"/>
                <a:cs typeface="+mn-cs"/>
              </a:rPr>
              <a:t>so on</a:t>
            </a:r>
            <a:r>
              <a:rPr lang="en-US" sz="1200" b="0" i="0" kern="1200" dirty="0" smtClean="0">
                <a:solidFill>
                  <a:schemeClr val="tx1"/>
                </a:solidFill>
                <a:latin typeface="+mn-lt"/>
                <a:ea typeface="+mn-ea"/>
                <a:cs typeface="+mn-cs"/>
              </a:rPr>
              <a: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Click the menu option </a:t>
            </a:r>
            <a:r>
              <a:rPr lang="en-US" dirty="0" smtClean="0"/>
              <a:t>drop-down listing and choose a menu to work with the browses or view grids.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the menu search to find all the menu items available to you. The menu search features “type ahead” behavior so you can easily find items with similar names.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Icons indicate the menu item types, including browses, reports, and views.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can set a menu item as a favorite directly from the listing of menu items, and see which are already favorites.</a:t>
            </a:r>
          </a:p>
          <a:p>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Note</a:t>
            </a:r>
            <a:r>
              <a:rPr lang="en-US" sz="1200" b="0" i="0" kern="1200" dirty="0" smtClean="0">
                <a:solidFill>
                  <a:schemeClr val="tx1"/>
                </a:solidFill>
                <a:latin typeface="+mn-lt"/>
                <a:ea typeface="+mn-ea"/>
                <a:cs typeface="+mn-cs"/>
              </a:rPr>
              <a:t>: The search listing is in alphabetical order, starting with the</a:t>
            </a:r>
            <a:r>
              <a:rPr lang="en-US" sz="1200" b="0" i="0" kern="1200" baseline="0" dirty="0" smtClean="0">
                <a:solidFill>
                  <a:schemeClr val="tx1"/>
                </a:solidFill>
                <a:latin typeface="+mn-lt"/>
                <a:ea typeface="+mn-ea"/>
                <a:cs typeface="+mn-cs"/>
              </a:rPr>
              <a:t> first letter of found matches</a:t>
            </a:r>
            <a:r>
              <a:rPr lang="en-US" sz="1200" b="0" i="0" kern="1200" dirty="0" smtClean="0">
                <a:solidFill>
                  <a:schemeClr val="tx1"/>
                </a:solidFill>
                <a:latin typeface="+mn-lt"/>
                <a:ea typeface="+mn-ea"/>
                <a:cs typeface="+mn-cs"/>
              </a:rPr>
              <a:t>.  For example, if you type “items” in the search bar, the listing will not start with Items, as you might expect, but with “Container Items.”</a:t>
            </a:r>
            <a:endParaRPr lang="en-US" sz="1200" b="0" i="0" kern="1200" dirty="0">
              <a:solidFill>
                <a:schemeClr val="tx1"/>
              </a:solidFill>
              <a:latin typeface="+mn-lt"/>
              <a:ea typeface="+mn-ea"/>
              <a:cs typeface="+mn-cs"/>
            </a:endParaRPr>
          </a:p>
        </p:txBody>
      </p:sp>
      <p:sp>
        <p:nvSpPr>
          <p:cNvPr id="4" name="myNotes"/>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Click on the Inbox to see your messages. The Inbox lets you know of how many new messages you have with an indicator on the icon.</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Inbox messages include </a:t>
            </a:r>
            <a:r>
              <a:rPr lang="en-US" sz="1200" b="0" i="0" kern="1200" dirty="0" smtClean="0">
                <a:solidFill>
                  <a:schemeClr val="tx1"/>
                </a:solidFill>
                <a:latin typeface="+mn-lt"/>
                <a:ea typeface="+mn-ea"/>
                <a:cs typeface="+mn-cs"/>
              </a:rPr>
              <a:t>tasks </a:t>
            </a:r>
            <a:r>
              <a:rPr lang="en-US" sz="1200" b="0" i="0" kern="1200" dirty="0" smtClean="0">
                <a:solidFill>
                  <a:schemeClr val="tx1"/>
                </a:solidFill>
                <a:latin typeface="+mn-lt"/>
                <a:ea typeface="+mn-ea"/>
                <a:cs typeface="+mn-cs"/>
              </a:rPr>
              <a:t>and </a:t>
            </a:r>
            <a:r>
              <a:rPr lang="en-US" sz="1200" b="0" i="0" kern="1200" dirty="0" smtClean="0">
                <a:solidFill>
                  <a:schemeClr val="tx1"/>
                </a:solidFill>
                <a:latin typeface="+mn-lt"/>
                <a:ea typeface="+mn-ea"/>
                <a:cs typeface="+mn-cs"/>
              </a:rPr>
              <a:t>notifications</a:t>
            </a:r>
            <a:r>
              <a:rPr lang="en-US" sz="1200" b="0" i="0" kern="1200" dirty="0" smtClean="0">
                <a:solidFill>
                  <a:schemeClr val="tx1"/>
                </a:solidFill>
                <a:latin typeface="+mn-lt"/>
                <a:ea typeface="+mn-ea"/>
                <a:cs typeface="+mn-cs"/>
              </a:rPr>
              <a:t>.</a:t>
            </a:r>
          </a:p>
          <a:p>
            <a:r>
              <a:rPr lang="en-US" sz="1200" b="0" i="0" kern="1200" dirty="0" smtClean="0">
                <a:solidFill>
                  <a:schemeClr val="tx1"/>
                </a:solidFill>
                <a:latin typeface="+mn-lt"/>
                <a:ea typeface="+mn-ea"/>
                <a:cs typeface="+mn-cs"/>
              </a:rPr>
              <a:t>•Tasks include approval requests such as Requisition Approvals.</a:t>
            </a:r>
          </a:p>
          <a:p>
            <a:r>
              <a:rPr lang="en-US" sz="1200" b="0" i="0" kern="1200" dirty="0" smtClean="0">
                <a:solidFill>
                  <a:schemeClr val="tx1"/>
                </a:solidFill>
                <a:latin typeface="+mn-lt"/>
                <a:ea typeface="+mn-ea"/>
                <a:cs typeface="+mn-cs"/>
              </a:rPr>
              <a:t>•Notifications indicate activity such as system events, comments from other users, and updates on transactions that you are following.</a:t>
            </a:r>
          </a:p>
          <a:p>
            <a:endParaRPr lang="en-US" dirty="0" smtClean="0"/>
          </a:p>
          <a:p>
            <a:r>
              <a:rPr lang="en-US" sz="1200" b="0" i="0" kern="1200" dirty="0" smtClean="0">
                <a:solidFill>
                  <a:schemeClr val="tx1"/>
                </a:solidFill>
                <a:latin typeface="+mn-lt"/>
                <a:ea typeface="+mn-ea"/>
                <a:cs typeface="+mn-cs"/>
              </a:rPr>
              <a:t>To view all task messages and notification messages, you can go to the Extended Inbox. To go to Extended Inbox, click View Inbox.</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lnSpcReduction="10000"/>
          </a:bodyPr>
          <a:lstStyle/>
          <a:p>
            <a:r>
              <a:rPr lang="en-US" sz="1200" b="0" i="0" kern="1200" dirty="0" smtClean="0">
                <a:solidFill>
                  <a:schemeClr val="tx1"/>
                </a:solidFill>
                <a:latin typeface="+mn-lt"/>
                <a:ea typeface="+mn-ea"/>
                <a:cs typeface="+mn-cs"/>
              </a:rPr>
              <a:t>On the Task tab in the Extended Inbox, the system displays all the active tasks by default. You can sort the task messages by Date Received, Due Date, From, or Domain. You can also filter the messages by clicking the lookup browse icon and using searching conditions.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Click a specific task message in the list, and the system displays the approval screen to the right. You can approve, deny, or route the approval request. When you approve or deny a request, you can enter your comments on the request and also update the editable fields. To route the approval request to another user, click the More button and choose Route. When you route the approval request, you can also enter your remarks.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can approve or deny the approval requests in bulk. To do a mass approval, select the boxes at the beginning of all the listed approval requests that you want to handle. And then from Actions, choose Approve to approve all the selected requests. Choose Deny to deny all the selected requests. You can also give your comments when you approve or deny.</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can view archived tasks by clicking the small drop-down arrow button beside Tasks. Archived tasks show all tasks that are completed by you. You cannot take any action on these tasks. To switch from Archived Tasks back to Active Tasks, click the small triangle drop-down button beside Tasks.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On the Notifications tab in the Extended Inbox, the system displays all the active notifications by default. You can sort the notification messages by Date Received or Workspace. You can also filter the messages by clicking the lookup browse icon and using search conditions. For example, you can search by From and enter System to search the notifications that are not generated from user activities or comments. An example of this kind of notification is a notification to show that an approval request has been approved.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Click a specific notification message in the list, and the system displays the details page to the right. You can comment on the notification message, or archive it. If the notification is about a report for downloading, the system displays the Download button instead of the Comment button. To download the report, click Download.</a:t>
            </a:r>
          </a:p>
          <a:p>
            <a:endParaRPr lang="en-US" dirty="0" smtClean="0"/>
          </a:p>
          <a:p>
            <a:r>
              <a:rPr lang="en-US" sz="1200" b="0" i="0" kern="1200" dirty="0" smtClean="0">
                <a:solidFill>
                  <a:schemeClr val="tx1"/>
                </a:solidFill>
                <a:latin typeface="+mn-lt"/>
                <a:ea typeface="+mn-ea"/>
                <a:cs typeface="+mn-cs"/>
              </a:rPr>
              <a:t>You can view archived notifications by clicking the small triangle drop-down button beside Notifications. Archived notifications show all notifications that are archived. You can still comment on the notifications. To switch from Archived Tasks back to Active Tasks, click the small drop-down arrow button beside Tasks.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Choose the workspace from the drop-down list of workspaces available to you, where workspace is the domain and entity within which you are working. Changing workspaces applies to all browser tabs running the QAD </a:t>
            </a:r>
            <a:r>
              <a:rPr lang="en-US" sz="1200" b="0" i="0" kern="1200" dirty="0" smtClean="0">
                <a:solidFill>
                  <a:schemeClr val="tx1"/>
                </a:solidFill>
                <a:latin typeface="+mn-lt"/>
                <a:ea typeface="+mn-ea"/>
                <a:cs typeface="+mn-cs"/>
              </a:rPr>
              <a:t>Web UI</a:t>
            </a:r>
            <a:r>
              <a:rPr lang="en-US" sz="1200" b="0" i="0" kern="1200" dirty="0" smtClean="0">
                <a:solidFill>
                  <a:schemeClr val="tx1"/>
                </a:solidFill>
                <a:latin typeface="+mn-lt"/>
                <a:ea typeface="+mn-ea"/>
                <a:cs typeface="+mn-cs"/>
              </a:rPr>
              <a:t>. Be sure </a:t>
            </a:r>
            <a:r>
              <a:rPr lang="en-US" sz="1200" b="0" i="0" kern="1200" dirty="0" smtClean="0">
                <a:solidFill>
                  <a:schemeClr val="tx1"/>
                </a:solidFill>
                <a:latin typeface="+mn-lt"/>
                <a:ea typeface="+mn-ea"/>
                <a:cs typeface="+mn-cs"/>
              </a:rPr>
              <a:t>that you </a:t>
            </a:r>
            <a:r>
              <a:rPr lang="en-US" sz="1200" b="0" i="0" kern="1200" dirty="0" smtClean="0">
                <a:solidFill>
                  <a:schemeClr val="tx1"/>
                </a:solidFill>
                <a:latin typeface="+mn-lt"/>
                <a:ea typeface="+mn-ea"/>
                <a:cs typeface="+mn-cs"/>
              </a:rPr>
              <a:t>have saved your work in all the tabs before changing workspaces. When you change workspaces, the system will prompt you to confirm that you are ready to change workspaces.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From the help drop-down, you can view the online help, open process maps, and access the QAD Document Library.</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From the help drop-down, click Online Help</a:t>
            </a:r>
            <a:r>
              <a:rPr lang="en-US" sz="1200" b="0" i="0" kern="1200" baseline="0" dirty="0" smtClean="0">
                <a:solidFill>
                  <a:schemeClr val="tx1"/>
                </a:solidFill>
                <a:latin typeface="+mn-lt"/>
                <a:ea typeface="+mn-ea"/>
                <a:cs typeface="+mn-cs"/>
              </a:rPr>
              <a:t> and go to </a:t>
            </a:r>
            <a:r>
              <a:rPr lang="en-US" sz="1200" b="0" i="0" kern="1200" baseline="0" dirty="0" smtClean="0">
                <a:solidFill>
                  <a:schemeClr val="tx1"/>
                </a:solidFill>
                <a:latin typeface="+mn-lt"/>
                <a:ea typeface="+mn-ea"/>
                <a:cs typeface="+mn-cs"/>
              </a:rPr>
              <a:t>the QAD </a:t>
            </a:r>
            <a:r>
              <a:rPr lang="en-US" sz="1200" b="0" i="0" kern="1200" baseline="0" dirty="0" smtClean="0">
                <a:solidFill>
                  <a:schemeClr val="tx1"/>
                </a:solidFill>
                <a:latin typeface="+mn-lt"/>
                <a:ea typeface="+mn-ea"/>
                <a:cs typeface="+mn-cs"/>
              </a:rPr>
              <a:t>Online Help web page.</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From the help drop-down, click </a:t>
            </a:r>
            <a:r>
              <a:rPr lang="en-US" sz="1200" b="0" i="0" kern="1200" baseline="0" dirty="0" smtClean="0">
                <a:solidFill>
                  <a:schemeClr val="tx1"/>
                </a:solidFill>
                <a:latin typeface="+mn-lt"/>
                <a:ea typeface="+mn-ea"/>
                <a:cs typeface="+mn-cs"/>
              </a:rPr>
              <a:t>Process </a:t>
            </a:r>
            <a:r>
              <a:rPr lang="en-US" sz="1200" b="0" i="0" kern="1200" baseline="0" dirty="0" smtClean="0">
                <a:solidFill>
                  <a:schemeClr val="tx1"/>
                </a:solidFill>
                <a:latin typeface="+mn-lt"/>
                <a:ea typeface="+mn-ea"/>
                <a:cs typeface="+mn-cs"/>
              </a:rPr>
              <a:t>Map and go to QAD process maps.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From the user options icon drop-down, you can:</a:t>
            </a:r>
          </a:p>
          <a:p>
            <a:pPr lvl="0" algn="l">
              <a:buFont typeface="Arial" pitchFamily="34" charset="0"/>
              <a:buNone/>
            </a:pPr>
            <a:r>
              <a:rPr lang="en-US" dirty="0" smtClean="0"/>
              <a:t>- View your user profile settings and change your language and locale</a:t>
            </a:r>
          </a:p>
          <a:p>
            <a:pPr lvl="0" algn="l">
              <a:buFont typeface="Arial" pitchFamily="34" charset="0"/>
              <a:buNone/>
            </a:pPr>
            <a:r>
              <a:rPr lang="en-US" dirty="0" smtClean="0"/>
              <a:t>-</a:t>
            </a:r>
            <a:r>
              <a:rPr lang="en-US" baseline="0" dirty="0" smtClean="0"/>
              <a:t> </a:t>
            </a:r>
            <a:r>
              <a:rPr lang="en-US" dirty="0" smtClean="0"/>
              <a:t>Review submitted approvals and set approval delegation</a:t>
            </a:r>
          </a:p>
          <a:p>
            <a:pPr lvl="0" algn="l">
              <a:buFont typeface="Arial" pitchFamily="34" charset="0"/>
              <a:buNone/>
            </a:pPr>
            <a:r>
              <a:rPr lang="en-US" dirty="0" smtClean="0"/>
              <a:t>- View and organize your favorites</a:t>
            </a:r>
          </a:p>
          <a:p>
            <a:pPr lvl="0" algn="l">
              <a:buFont typeface="Arial" pitchFamily="34" charset="0"/>
              <a:buNone/>
            </a:pPr>
            <a:r>
              <a:rPr lang="en-US" dirty="0" smtClean="0"/>
              <a:t>- Set the current page as your home page or reset to the default home page</a:t>
            </a:r>
          </a:p>
          <a:p>
            <a:pPr lvl="0" algn="l">
              <a:buFont typeface="Arial" pitchFamily="34" charset="0"/>
              <a:buNone/>
            </a:pPr>
            <a:r>
              <a:rPr lang="en-US" dirty="0" smtClean="0"/>
              <a:t>- Sign out of the QAD </a:t>
            </a:r>
            <a:r>
              <a:rPr lang="en-US" dirty="0" smtClean="0"/>
              <a:t>Web UI</a:t>
            </a:r>
            <a:endParaRPr lang="en-US" dirty="0" smtClean="0"/>
          </a:p>
          <a:p>
            <a:pPr lvl="0" algn="l">
              <a:buFont typeface="Arial" pitchFamily="34" charset="0"/>
              <a:buNone/>
            </a:pPr>
            <a:endParaRPr lang="en-US" dirty="0" smtClean="0"/>
          </a:p>
          <a:p>
            <a:pPr lvl="0" algn="l">
              <a:buFont typeface="Arial" pitchFamily="34" charset="0"/>
              <a:buNone/>
            </a:pPr>
            <a:r>
              <a:rPr lang="en-US" b="1" dirty="0" smtClean="0"/>
              <a:t>Note</a:t>
            </a:r>
            <a:r>
              <a:rPr lang="en-US" dirty="0" smtClean="0"/>
              <a:t>:</a:t>
            </a:r>
            <a:r>
              <a:rPr lang="en-US" baseline="0" dirty="0" smtClean="0"/>
              <a:t> A</a:t>
            </a:r>
            <a:r>
              <a:rPr lang="en-GB" sz="1200" kern="1200" dirty="0" smtClean="0">
                <a:solidFill>
                  <a:schemeClr val="tx1"/>
                </a:solidFill>
                <a:latin typeface="+mn-lt"/>
                <a:ea typeface="+mn-ea"/>
                <a:cs typeface="+mn-cs"/>
              </a:rPr>
              <a:t> detailed explanation of these functions will be covered during a combination of the Administration and Navigation sections of the course.</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You can access the QAD </a:t>
            </a:r>
            <a:r>
              <a:rPr lang="en-US" sz="1200" b="0" i="0" kern="1200" dirty="0" smtClean="0">
                <a:solidFill>
                  <a:schemeClr val="tx1"/>
                </a:solidFill>
                <a:latin typeface="+mn-lt"/>
                <a:ea typeface="+mn-ea"/>
                <a:cs typeface="+mn-cs"/>
              </a:rPr>
              <a:t>Web UI</a:t>
            </a:r>
            <a:r>
              <a:rPr lang="en-US" sz="1200" b="0" i="0" kern="1200" dirty="0" smtClean="0">
                <a:solidFill>
                  <a:schemeClr val="tx1"/>
                </a:solidFill>
                <a:latin typeface="+mn-lt"/>
                <a:ea typeface="+mn-ea"/>
                <a:cs typeface="+mn-cs"/>
              </a:rPr>
              <a:t> from a web browser in the same way that you normally access web pages on the Internet.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To sign in, open the QAD </a:t>
            </a:r>
            <a:r>
              <a:rPr lang="en-US" sz="1200" b="0" i="0" kern="1200" dirty="0" smtClean="0">
                <a:solidFill>
                  <a:schemeClr val="tx1"/>
                </a:solidFill>
                <a:latin typeface="+mn-lt"/>
                <a:ea typeface="+mn-ea"/>
                <a:cs typeface="+mn-cs"/>
              </a:rPr>
              <a:t>Web UI</a:t>
            </a:r>
            <a:r>
              <a:rPr lang="en-US" sz="1200" b="0" i="0" kern="1200" dirty="0" smtClean="0">
                <a:solidFill>
                  <a:schemeClr val="tx1"/>
                </a:solidFill>
                <a:latin typeface="+mn-lt"/>
                <a:ea typeface="+mn-ea"/>
                <a:cs typeface="+mn-cs"/>
              </a:rPr>
              <a:t> in your browser and enter your username and password. Your username can be a user identifier or email address.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QAD is synchronized to your company’s directory service, you can sign in with your company email address and password.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features you can access depend on your role memberships in the system. The menu options can </a:t>
            </a:r>
            <a:r>
              <a:rPr lang="en-US" sz="1200" b="0" i="0" kern="1200" dirty="0" smtClean="0">
                <a:solidFill>
                  <a:schemeClr val="tx1"/>
                </a:solidFill>
                <a:latin typeface="+mn-lt"/>
                <a:ea typeface="+mn-ea"/>
                <a:cs typeface="+mn-cs"/>
              </a:rPr>
              <a:t>vary, </a:t>
            </a:r>
            <a:r>
              <a:rPr lang="en-US" sz="1200" b="0" i="0" kern="1200" dirty="0" smtClean="0">
                <a:solidFill>
                  <a:schemeClr val="tx1"/>
                </a:solidFill>
                <a:latin typeface="+mn-lt"/>
                <a:ea typeface="+mn-ea"/>
                <a:cs typeface="+mn-cs"/>
              </a:rPr>
              <a:t>depending on your role.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QAD </a:t>
            </a:r>
            <a:r>
              <a:rPr lang="en-US" sz="1200" b="0" i="0" kern="1200" dirty="0" smtClean="0">
                <a:solidFill>
                  <a:schemeClr val="tx1"/>
                </a:solidFill>
                <a:latin typeface="+mn-lt"/>
                <a:ea typeface="+mn-ea"/>
                <a:cs typeface="+mn-cs"/>
              </a:rPr>
              <a:t>Adaptive ERP is </a:t>
            </a:r>
            <a:r>
              <a:rPr lang="en-US" sz="1200" b="0" i="0" kern="1200" dirty="0" smtClean="0">
                <a:solidFill>
                  <a:schemeClr val="tx1"/>
                </a:solidFill>
                <a:latin typeface="+mn-lt"/>
                <a:ea typeface="+mn-ea"/>
                <a:cs typeface="+mn-cs"/>
              </a:rPr>
              <a:t>a complete integrated suite of software solutions for enterprise resource planning (ERP). Now, a new web-based user interface is available for QAD </a:t>
            </a:r>
            <a:r>
              <a:rPr lang="en-US" sz="1200" b="0" i="0" kern="1200" dirty="0" smtClean="0">
                <a:solidFill>
                  <a:schemeClr val="tx1"/>
                </a:solidFill>
                <a:latin typeface="+mn-lt"/>
                <a:ea typeface="+mn-ea"/>
                <a:cs typeface="+mn-cs"/>
              </a:rPr>
              <a:t>ERP: </a:t>
            </a:r>
            <a:r>
              <a:rPr lang="en-US" sz="1200" b="0" i="0" kern="1200" dirty="0" smtClean="0">
                <a:solidFill>
                  <a:schemeClr val="tx1"/>
                </a:solidFill>
                <a:latin typeface="+mn-lt"/>
                <a:ea typeface="+mn-ea"/>
                <a:cs typeface="+mn-cs"/>
              </a:rPr>
              <a:t>the </a:t>
            </a:r>
            <a:r>
              <a:rPr lang="en-US" dirty="0" smtClean="0"/>
              <a:t>QAD </a:t>
            </a:r>
            <a:r>
              <a:rPr lang="en-US" dirty="0" smtClean="0"/>
              <a:t>Adaptive ERP </a:t>
            </a:r>
            <a:r>
              <a:rPr lang="en-US" dirty="0" smtClean="0"/>
              <a:t>Web UI</a:t>
            </a:r>
            <a:r>
              <a:rPr lang="en-US" sz="1200" b="0" i="0" kern="1200" dirty="0" smtClean="0">
                <a:solidFill>
                  <a:schemeClr val="tx1"/>
                </a:solidFill>
                <a:latin typeface="+mn-lt"/>
                <a:ea typeface="+mn-ea"/>
                <a:cs typeface="+mn-cs"/>
              </a:rPr>
              <a: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QAD </a:t>
            </a:r>
            <a:r>
              <a:rPr lang="en-US" sz="1200" b="0" i="0" kern="1200" dirty="0" smtClean="0">
                <a:solidFill>
                  <a:schemeClr val="tx1"/>
                </a:solidFill>
                <a:latin typeface="+mn-lt"/>
                <a:ea typeface="+mn-ea"/>
                <a:cs typeface="+mn-cs"/>
              </a:rPr>
              <a:t>Web UI</a:t>
            </a:r>
            <a:r>
              <a:rPr lang="en-US" sz="1200" b="0" i="0" kern="1200" dirty="0" smtClean="0">
                <a:solidFill>
                  <a:schemeClr val="tx1"/>
                </a:solidFill>
                <a:latin typeface="+mn-lt"/>
                <a:ea typeface="+mn-ea"/>
                <a:cs typeface="+mn-cs"/>
              </a:rPr>
              <a:t> streamlines tasks, making them faster and more efficient. Simple and intuitive for the first-time user, the system also offers all the complexity needed by the power user, enabling the Effective Enterprise.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QAD </a:t>
            </a:r>
            <a:r>
              <a:rPr lang="en-US" sz="1200" b="0" i="0" kern="1200" dirty="0" smtClean="0">
                <a:solidFill>
                  <a:schemeClr val="tx1"/>
                </a:solidFill>
                <a:latin typeface="+mn-lt"/>
                <a:ea typeface="+mn-ea"/>
                <a:cs typeface="+mn-cs"/>
              </a:rPr>
              <a:t>Web UI</a:t>
            </a:r>
            <a:r>
              <a:rPr lang="en-US" sz="1200" b="0" i="0" kern="1200" dirty="0" smtClean="0">
                <a:solidFill>
                  <a:schemeClr val="tx1"/>
                </a:solidFill>
                <a:latin typeface="+mn-lt"/>
                <a:ea typeface="+mn-ea"/>
                <a:cs typeface="+mn-cs"/>
              </a:rPr>
              <a:t> is based on a new architecture in QAD </a:t>
            </a:r>
            <a:r>
              <a:rPr lang="en-US" dirty="0" smtClean="0"/>
              <a:t>Adaptive ERP that </a:t>
            </a:r>
            <a:r>
              <a:rPr lang="en-US" sz="1200" b="0" i="0" kern="1200" dirty="0" smtClean="0">
                <a:solidFill>
                  <a:schemeClr val="tx1"/>
                </a:solidFill>
                <a:latin typeface="+mn-lt"/>
                <a:ea typeface="+mn-ea"/>
                <a:cs typeface="+mn-cs"/>
              </a:rPr>
              <a:t>offers a layered, services-oriented architecture, with separate layers responsible for presentation, business logic, data, and foundation services.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This layered approach </a:t>
            </a:r>
            <a:r>
              <a:rPr lang="en-US" sz="1200" b="0" i="0" kern="1200" dirty="0" smtClean="0">
                <a:solidFill>
                  <a:schemeClr val="tx1"/>
                </a:solidFill>
                <a:latin typeface="+mn-lt"/>
                <a:ea typeface="+mn-ea"/>
                <a:cs typeface="+mn-cs"/>
              </a:rPr>
              <a:t>enables the </a:t>
            </a:r>
            <a:r>
              <a:rPr lang="en-US" sz="1200" b="0" i="0" kern="1200" dirty="0" smtClean="0">
                <a:solidFill>
                  <a:schemeClr val="tx1"/>
                </a:solidFill>
                <a:latin typeface="+mn-lt"/>
                <a:ea typeface="+mn-ea"/>
                <a:cs typeface="+mn-cs"/>
              </a:rPr>
              <a:t>new, responsive user experience. The QAD </a:t>
            </a:r>
            <a:r>
              <a:rPr lang="en-US" sz="1200" b="0" i="0" kern="1200" dirty="0" smtClean="0">
                <a:solidFill>
                  <a:schemeClr val="tx1"/>
                </a:solidFill>
                <a:latin typeface="+mn-lt"/>
                <a:ea typeface="+mn-ea"/>
                <a:cs typeface="+mn-cs"/>
              </a:rPr>
              <a:t>Web UI</a:t>
            </a:r>
            <a:r>
              <a:rPr lang="en-US" sz="1200" b="0" i="0" kern="1200" dirty="0" smtClean="0">
                <a:solidFill>
                  <a:schemeClr val="tx1"/>
                </a:solidFill>
                <a:latin typeface="+mn-lt"/>
                <a:ea typeface="+mn-ea"/>
                <a:cs typeface="+mn-cs"/>
              </a:rPr>
              <a:t> is designed for desktop and mobile interaction with QAD </a:t>
            </a:r>
            <a:r>
              <a:rPr lang="en-US" dirty="0" smtClean="0"/>
              <a:t>Adaptive ERP in </a:t>
            </a:r>
            <a:r>
              <a:rPr lang="en-US" sz="1200" b="0" i="0" kern="1200" dirty="0" smtClean="0">
                <a:solidFill>
                  <a:schemeClr val="tx1"/>
                </a:solidFill>
                <a:latin typeface="+mn-lt"/>
                <a:ea typeface="+mn-ea"/>
                <a:cs typeface="+mn-cs"/>
              </a:rPr>
              <a:t>the Cloud.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With </a:t>
            </a:r>
            <a:r>
              <a:rPr lang="en-US" dirty="0" smtClean="0"/>
              <a:t>QAD </a:t>
            </a:r>
            <a:r>
              <a:rPr lang="en-US" dirty="0" smtClean="0"/>
              <a:t>Adaptive ERP in the Cloud, </a:t>
            </a:r>
            <a:r>
              <a:rPr lang="en-US" sz="1200" b="0" i="0" kern="1200" dirty="0" smtClean="0">
                <a:solidFill>
                  <a:schemeClr val="tx1"/>
                </a:solidFill>
                <a:latin typeface="+mn-lt"/>
                <a:ea typeface="+mn-ea"/>
                <a:cs typeface="+mn-cs"/>
              </a:rPr>
              <a:t>the QAD </a:t>
            </a:r>
            <a:r>
              <a:rPr lang="en-US" sz="1200" b="0" i="0" kern="1200" dirty="0" smtClean="0">
                <a:solidFill>
                  <a:schemeClr val="tx1"/>
                </a:solidFill>
                <a:latin typeface="+mn-lt"/>
                <a:ea typeface="+mn-ea"/>
                <a:cs typeface="+mn-cs"/>
              </a:rPr>
              <a:t>Web UI</a:t>
            </a:r>
            <a:r>
              <a:rPr lang="en-US" sz="1200" b="0" i="0" kern="1200" dirty="0" smtClean="0">
                <a:solidFill>
                  <a:schemeClr val="tx1"/>
                </a:solidFill>
                <a:latin typeface="+mn-lt"/>
                <a:ea typeface="+mn-ea"/>
                <a:cs typeface="+mn-cs"/>
              </a:rPr>
              <a:t> offers mobile access, enabling </a:t>
            </a:r>
            <a:r>
              <a:rPr lang="en-US" sz="1200" b="0" i="0" kern="1200" dirty="0" smtClean="0">
                <a:solidFill>
                  <a:schemeClr val="tx1"/>
                </a:solidFill>
                <a:latin typeface="+mn-lt"/>
                <a:ea typeface="+mn-ea"/>
                <a:cs typeface="+mn-cs"/>
              </a:rPr>
              <a:t>QAD </a:t>
            </a:r>
            <a:r>
              <a:rPr lang="en-US" dirty="0" smtClean="0"/>
              <a:t>Adaptive </a:t>
            </a:r>
            <a:r>
              <a:rPr lang="en-US" dirty="0" smtClean="0"/>
              <a:t>ERP to </a:t>
            </a:r>
            <a:r>
              <a:rPr lang="en-US" sz="1200" b="0" i="0" kern="1200" dirty="0" smtClean="0">
                <a:solidFill>
                  <a:schemeClr val="tx1"/>
                </a:solidFill>
                <a:latin typeface="+mn-lt"/>
                <a:ea typeface="+mn-ea"/>
                <a:cs typeface="+mn-cs"/>
              </a:rPr>
              <a:t>run anywhere, </a:t>
            </a:r>
            <a:r>
              <a:rPr lang="en-US" sz="1200" b="0" i="0" kern="1200" dirty="0" smtClean="0">
                <a:solidFill>
                  <a:schemeClr val="tx1"/>
                </a:solidFill>
                <a:latin typeface="+mn-lt"/>
                <a:ea typeface="+mn-ea"/>
                <a:cs typeface="+mn-cs"/>
              </a:rPr>
              <a:t>anytime, </a:t>
            </a:r>
            <a:r>
              <a:rPr lang="en-US" sz="1200" b="0" i="0" kern="1200" dirty="0" smtClean="0">
                <a:solidFill>
                  <a:schemeClr val="tx1"/>
                </a:solidFill>
                <a:latin typeface="+mn-lt"/>
                <a:ea typeface="+mn-ea"/>
                <a:cs typeface="+mn-cs"/>
              </a:rPr>
              <a:t>and on any device.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b="0" i="0" kern="1200" dirty="0" smtClean="0">
                <a:solidFill>
                  <a:schemeClr val="tx1"/>
                </a:solidFill>
                <a:latin typeface="+mn-lt"/>
                <a:ea typeface="+mn-ea"/>
                <a:cs typeface="+mn-cs"/>
              </a:rPr>
              <a:t>The menu bar is in the top of the screen and</a:t>
            </a:r>
            <a:r>
              <a:rPr lang="en-US" b="0" i="0" kern="1200" baseline="0" dirty="0" smtClean="0">
                <a:solidFill>
                  <a:schemeClr val="tx1"/>
                </a:solidFill>
                <a:latin typeface="+mn-lt"/>
                <a:ea typeface="+mn-ea"/>
                <a:cs typeface="+mn-cs"/>
              </a:rPr>
              <a:t> </a:t>
            </a:r>
            <a:r>
              <a:rPr lang="en-US" b="0" i="0" kern="1200" dirty="0" smtClean="0">
                <a:solidFill>
                  <a:schemeClr val="tx1"/>
                </a:solidFill>
                <a:latin typeface="+mn-lt"/>
                <a:ea typeface="+mn-ea"/>
                <a:cs typeface="+mn-cs"/>
              </a:rPr>
              <a:t>starts with the QAD icon, located in the upper left. Clicking on the QAD icon takes you to your home page. </a:t>
            </a:r>
          </a:p>
          <a:p>
            <a:endParaRPr lang="en-US" sz="1200" b="0" i="0" kern="1200" dirty="0" smtClean="0">
              <a:solidFill>
                <a:schemeClr val="tx1"/>
              </a:solidFill>
              <a:latin typeface="+mn-lt"/>
              <a:ea typeface="+mn-ea"/>
              <a:cs typeface="+mn-cs"/>
            </a:endParaRPr>
          </a:p>
          <a:p>
            <a:r>
              <a:rPr lang="en-US" dirty="0" smtClean="0"/>
              <a:t>After the QAD icon, the menu bar includes:</a:t>
            </a:r>
          </a:p>
          <a:p>
            <a:r>
              <a:rPr lang="en-US" dirty="0" smtClean="0"/>
              <a:t>• Role and Favorites menu selection</a:t>
            </a:r>
          </a:p>
          <a:p>
            <a:r>
              <a:rPr lang="en-US" dirty="0" smtClean="0"/>
              <a:t>• Action Centers and Dashboards</a:t>
            </a:r>
          </a:p>
          <a:p>
            <a:r>
              <a:rPr lang="en-US" dirty="0" smtClean="0"/>
              <a:t>• Role menu options</a:t>
            </a:r>
          </a:p>
          <a:p>
            <a:r>
              <a:rPr lang="en-US" dirty="0" smtClean="0"/>
              <a:t>• Menu Search</a:t>
            </a:r>
          </a:p>
          <a:p>
            <a:r>
              <a:rPr lang="en-US" dirty="0" smtClean="0"/>
              <a:t>• Inbox</a:t>
            </a:r>
          </a:p>
          <a:p>
            <a:r>
              <a:rPr lang="en-US" dirty="0" smtClean="0"/>
              <a:t>• Workspace</a:t>
            </a:r>
          </a:p>
          <a:p>
            <a:r>
              <a:rPr lang="en-US" dirty="0" smtClean="0"/>
              <a:t>• Help</a:t>
            </a:r>
          </a:p>
          <a:p>
            <a:r>
              <a:rPr lang="en-US" dirty="0" smtClean="0"/>
              <a:t>• User Options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On the menu bar, choose your role from the drop-down listing the roles available to you. When you choose a role menu, the menu bar displays the menu items available for the role. Choose Favorites, located at the bottom of the drop-down list, to have the menu bar display all your favorite menu items.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Action Centers provide managers with insights into their business in a visual format. They offer next-generation analytics, which allow managers to monitor KPIs that provide insights into particular areas of responsibility.</a:t>
            </a:r>
          </a:p>
          <a:p>
            <a:endParaRPr lang="en-US" dirty="0" smtClean="0"/>
          </a:p>
          <a:p>
            <a:r>
              <a:rPr lang="en-US" dirty="0" smtClean="0"/>
              <a:t>Choose an action center to view from the dashboard icon drop-down listing all the action centers available to you.</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altLang="zh-CN" dirty="0" smtClean="0"/>
              <a:t>An example of Action Centers:</a:t>
            </a:r>
            <a:r>
              <a:rPr lang="en-US" altLang="zh-CN" baseline="0" dirty="0" smtClean="0"/>
              <a:t> </a:t>
            </a:r>
            <a:r>
              <a:rPr lang="en-US" altLang="zh-CN" dirty="0" smtClean="0"/>
              <a:t>Purchasing Manager.</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A dashboard brings together summaries of data, web pages, business intelligence, and operational metrics within panels. Each panel offers a quick summary; to find out more, you can expand the panel or click on the panel to open a view.</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Choose a dashboard to view from the dashboard icon </a:t>
            </a:r>
            <a:r>
              <a:rPr lang="en-US" dirty="0" smtClean="0"/>
              <a:t>drop-down, </a:t>
            </a:r>
            <a:r>
              <a:rPr lang="en-US" dirty="0" smtClean="0"/>
              <a:t>listing all the dashboards available to you.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Each role-based dashboard provides visual indicators of trends, inefficiencies, and outlying indicators to help users respond to immediate concerns and to develop long-term strategies.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you have been assigned more than one role, the </a:t>
            </a:r>
            <a:r>
              <a:rPr lang="en-US" sz="1200" b="0" i="0" kern="1200" dirty="0" smtClean="0">
                <a:solidFill>
                  <a:schemeClr val="tx1"/>
                </a:solidFill>
                <a:latin typeface="+mn-lt"/>
                <a:ea typeface="+mn-ea"/>
                <a:cs typeface="+mn-cs"/>
              </a:rPr>
              <a:t>dashboards </a:t>
            </a:r>
            <a:r>
              <a:rPr lang="en-US" sz="1200" b="0" i="0" kern="1200" dirty="0" smtClean="0">
                <a:solidFill>
                  <a:schemeClr val="tx1"/>
                </a:solidFill>
                <a:latin typeface="+mn-lt"/>
                <a:ea typeface="+mn-ea"/>
                <a:cs typeface="+mn-cs"/>
              </a:rPr>
              <a:t>available to you do not change when you change roles. You always have access to the same set of </a:t>
            </a:r>
            <a:r>
              <a:rPr lang="en-US" sz="1200" b="0" i="0" kern="1200" dirty="0" smtClean="0">
                <a:solidFill>
                  <a:schemeClr val="tx1"/>
                </a:solidFill>
                <a:latin typeface="+mn-lt"/>
                <a:ea typeface="+mn-ea"/>
                <a:cs typeface="+mn-cs"/>
              </a:rPr>
              <a:t>dashboards, </a:t>
            </a:r>
            <a:r>
              <a:rPr lang="en-US" sz="1200" b="0" i="0" kern="1200" dirty="0" smtClean="0">
                <a:solidFill>
                  <a:schemeClr val="tx1"/>
                </a:solidFill>
                <a:latin typeface="+mn-lt"/>
                <a:ea typeface="+mn-ea"/>
                <a:cs typeface="+mn-cs"/>
              </a:rPr>
              <a:t>regardless of your current role. </a:t>
            </a:r>
            <a:r>
              <a:rPr lang="en-US" dirty="0" smtClean="0"/>
              <a:t>Note that you can set a dashboard as your home page.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2856594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 xmlns:a14="http://schemas.microsoft.com/office/drawing/2010/main"/>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 xmlns:p14="http://schemas.microsoft.com/office/powerpoint/2010/main" val="28098870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2607181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87263671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125833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249144255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90192743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98787819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5318445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 xmlns:p14="http://schemas.microsoft.com/office/powerpoint/2010/main" val="240589951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 xmlns:p14="http://schemas.microsoft.com/office/powerpoint/2010/main" val="2196513436"/>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 xmlns:p14="http://schemas.microsoft.com/office/powerpoint/2010/main" val="385096972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 xmlns:p14="http://schemas.microsoft.com/office/powerpoint/2010/main" val="228227615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342082953"/>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115916207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3922155818"/>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2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omments" Target="../comments/comment2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a:extLst>
              <a:ext uri="{FF2B5EF4-FFF2-40B4-BE49-F238E27FC236}">
                <a16:creationId xmlns="" xmlns:a16="http://schemas.microsoft.com/office/drawing/2014/main" id="{54CE0DCB-D864-404B-AFD4-AB9E8A25FDA2}"/>
              </a:ext>
            </a:extLst>
          </p:cNvPr>
          <p:cNvSpPr>
            <a:spLocks noGrp="1"/>
          </p:cNvSpPr>
          <p:nvPr>
            <p:ph type="ctrTitle"/>
          </p:nvPr>
        </p:nvSpPr>
        <p:spPr/>
        <p:txBody>
          <a:bodyPr/>
          <a:lstStyle/>
          <a:p>
            <a:r>
              <a:rPr lang="en-US" dirty="0" smtClean="0">
                <a:latin typeface="Century Gothic"/>
              </a:rPr>
              <a:t>UI Menu Bar</a:t>
            </a:r>
            <a:endParaRPr lang="en-US" dirty="0">
              <a:latin typeface="Century Gothic"/>
            </a:endParaRPr>
          </a:p>
        </p:txBody>
      </p:sp>
      <p:sp>
        <p:nvSpPr>
          <p:cNvPr id="3" name="Subtitle 2">
            <a:extLst>
              <a:ext uri="{FF2B5EF4-FFF2-40B4-BE49-F238E27FC236}">
                <a16:creationId xmlns="" xmlns:a16="http://schemas.microsoft.com/office/drawing/2014/main" id="{92EF489B-5D97-416C-B13F-E7DD1022DAD0}"/>
              </a:ext>
            </a:extLst>
          </p:cNvPr>
          <p:cNvSpPr>
            <a:spLocks noGrp="1"/>
          </p:cNvSpPr>
          <p:nvPr>
            <p:ph type="subTitle" idx="1"/>
          </p:nvPr>
        </p:nvSpPr>
        <p:spPr/>
        <p:txBody>
          <a:bodyPr/>
          <a:lstStyle/>
          <a:p>
            <a:r>
              <a:rPr lang="en-US" dirty="0" smtClean="0">
                <a:solidFill>
                  <a:srgbClr val="4F4F4F"/>
                </a:solidFill>
                <a:latin typeface="Century Gothic"/>
                <a:cs typeface="Century Gothic" pitchFamily="34" charset="0"/>
              </a:rPr>
              <a:t>CI Quick Start</a:t>
            </a:r>
            <a:endParaRPr lang="en-US" dirty="0" smtClean="0">
              <a:latin typeface="Century Gothic"/>
            </a:endParaRPr>
          </a:p>
          <a:p>
            <a:endParaRPr lang="en-US" dirty="0">
              <a:latin typeface="Century Gothic"/>
            </a:endParaRPr>
          </a:p>
        </p:txBody>
      </p:sp>
      <p:sp>
        <p:nvSpPr>
          <p:cNvPr id="4" name="Slide Number Placeholder 3">
            <a:extLst>
              <a:ext uri="{FF2B5EF4-FFF2-40B4-BE49-F238E27FC236}">
                <a16:creationId xmlns="" xmlns:a16="http://schemas.microsoft.com/office/drawing/2014/main" id="{340096DC-3BB6-47D4-B0B5-F66BDAC17467}"/>
              </a:ext>
            </a:extLst>
          </p:cNvPr>
          <p:cNvSpPr>
            <a:spLocks noGrp="1"/>
          </p:cNvSpPr>
          <p:nvPr>
            <p:ph type="sldNum" sz="quarter" idx="12"/>
          </p:nvPr>
        </p:nvSpPr>
        <p:spPr/>
        <p:txBody>
          <a:bodyPr/>
          <a:lstStyle/>
          <a:p>
            <a:fld id="{3253438A-7C34-4C00-93F5-28C2DC00B0E3}" type="slidenum">
              <a:rPr lang="en-US" smtClean="0">
                <a:latin typeface="Century Gothic"/>
              </a:rPr>
              <a:pPr/>
              <a:t>1</a:t>
            </a:fld>
            <a:endParaRPr lang="en-US">
              <a:latin typeface="Century Gothic"/>
            </a:endParaRPr>
          </a:p>
        </p:txBody>
      </p:sp>
      <p:sp>
        <p:nvSpPr>
          <p:cNvPr id="5" name="Picture Placeholder 4">
            <a:extLst>
              <a:ext uri="{FF2B5EF4-FFF2-40B4-BE49-F238E27FC236}">
                <a16:creationId xmlns="" xmlns:a16="http://schemas.microsoft.com/office/drawing/2014/main" id="{53C26803-E860-4A6E-8463-513A5A40DB90}"/>
              </a:ext>
            </a:extLst>
          </p:cNvPr>
          <p:cNvSpPr>
            <a:spLocks noGrp="1"/>
          </p:cNvSpPr>
          <p:nvPr>
            <p:ph type="pic" sz="quarter" idx="13"/>
          </p:nvPr>
        </p:nvSpPr>
        <p:spPr/>
      </p:sp>
    </p:spTree>
    <p:extLst>
      <p:ext uri="{BB962C8B-B14F-4D97-AF65-F5344CB8AC3E}">
        <p14:creationId xmlns="" xmlns:p14="http://schemas.microsoft.com/office/powerpoint/2010/main" val="178486632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Dashboards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27650" name="Picture 2" descr="C:\Users\xcm\AppData\Local\Temp\SNAGHTML44d4357.PNG"/>
          <p:cNvPicPr>
            <a:picLocks noChangeAspect="1" noChangeArrowheads="1"/>
          </p:cNvPicPr>
          <p:nvPr/>
        </p:nvPicPr>
        <p:blipFill>
          <a:blip r:embed="rId3"/>
          <a:srcRect/>
          <a:stretch>
            <a:fillRect/>
          </a:stretch>
        </p:blipFill>
        <p:spPr bwMode="auto">
          <a:xfrm>
            <a:off x="0" y="155859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11</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Role Menu Options </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25602" name="Picture 2" descr="C:\Users\xcm\AppData\Local\Temp\SNAGHTML4506da4.PNG"/>
          <p:cNvPicPr>
            <a:picLocks noChangeAspect="1" noChangeArrowheads="1"/>
          </p:cNvPicPr>
          <p:nvPr/>
        </p:nvPicPr>
        <p:blipFill>
          <a:blip r:embed="rId3"/>
          <a:srcRect/>
          <a:stretch>
            <a:fillRect/>
          </a:stretch>
        </p:blipFill>
        <p:spPr bwMode="auto">
          <a:xfrm>
            <a:off x="0" y="156705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12</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Menu Search</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23554" name="Picture 2" descr="C:\Users\xcm\AppData\Local\Temp\SNAGHTML451f27f.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Inbox</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21506" name="Picture 2" descr="C:\Users\xcm\AppData\Local\Temp\SNAGHTMLdbcc0e1.PNG"/>
          <p:cNvPicPr>
            <a:picLocks noChangeAspect="1" noChangeArrowheads="1"/>
          </p:cNvPicPr>
          <p:nvPr/>
        </p:nvPicPr>
        <p:blipFill>
          <a:blip r:embed="rId3"/>
          <a:srcRect/>
          <a:stretch>
            <a:fillRect/>
          </a:stretch>
        </p:blipFill>
        <p:spPr bwMode="auto">
          <a:xfrm>
            <a:off x="1587" y="1551189"/>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Inbox</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19458" name="Picture 2" descr="C:\Users\xcm\AppData\Local\Temp\SNAGHTMLdc0f75e.PNG"/>
          <p:cNvPicPr>
            <a:picLocks noChangeAspect="1" noChangeArrowheads="1"/>
          </p:cNvPicPr>
          <p:nvPr/>
        </p:nvPicPr>
        <p:blipFill>
          <a:blip r:embed="rId3"/>
          <a:srcRect/>
          <a:stretch>
            <a:fillRect/>
          </a:stretch>
        </p:blipFill>
        <p:spPr bwMode="auto">
          <a:xfrm>
            <a:off x="0" y="1551371"/>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Inbox</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17410" name="Picture 2" descr="C:\Users\xcm\AppData\Local\Temp\SNAGHTMLdc0f75e.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Workspace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15362" name="Picture 2" descr="C:\Users\xcm\AppData\Local\Temp\SNAGHTMLe00ed74.PNG"/>
          <p:cNvPicPr>
            <a:picLocks noChangeAspect="1" noChangeArrowheads="1"/>
          </p:cNvPicPr>
          <p:nvPr/>
        </p:nvPicPr>
        <p:blipFill>
          <a:blip r:embed="rId3"/>
          <a:srcRect/>
          <a:stretch>
            <a:fillRect/>
          </a:stretch>
        </p:blipFill>
        <p:spPr bwMode="auto">
          <a:xfrm>
            <a:off x="0" y="156081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Help</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13314" name="Picture 2" descr="C:\Users\xcm\AppData\Local\Temp\SNAGHTMLe025f25.PNG"/>
          <p:cNvPicPr>
            <a:picLocks noChangeAspect="1" noChangeArrowheads="1"/>
          </p:cNvPicPr>
          <p:nvPr/>
        </p:nvPicPr>
        <p:blipFill>
          <a:blip r:embed="rId3"/>
          <a:srcRect/>
          <a:stretch>
            <a:fillRect/>
          </a:stretch>
        </p:blipFill>
        <p:spPr bwMode="auto">
          <a:xfrm>
            <a:off x="-15296"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Help</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11268" name="Picture 4" descr="C:\Users\xcm\AppData\Local\Temp\SNAGHTMLe05ee27.PNG"/>
          <p:cNvPicPr>
            <a:picLocks noChangeAspect="1" noChangeArrowheads="1"/>
          </p:cNvPicPr>
          <p:nvPr/>
        </p:nvPicPr>
        <p:blipFill>
          <a:blip r:embed="rId3"/>
          <a:srcRect/>
          <a:stretch>
            <a:fillRect/>
          </a:stretch>
        </p:blipFill>
        <p:spPr bwMode="auto">
          <a:xfrm>
            <a:off x="0" y="1560816"/>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Help</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9218" name="Picture 2" descr="C:\Users\xcm\AppData\Local\Temp\SNAGHTMLe07478d.PNG"/>
          <p:cNvPicPr>
            <a:picLocks noChangeAspect="1" noChangeArrowheads="1"/>
          </p:cNvPicPr>
          <p:nvPr/>
        </p:nvPicPr>
        <p:blipFill>
          <a:blip r:embed="rId3"/>
          <a:srcRect/>
          <a:stretch>
            <a:fillRect/>
          </a:stretch>
        </p:blipFill>
        <p:spPr bwMode="auto">
          <a:xfrm>
            <a:off x="-5671"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Signing In</a:t>
            </a:r>
          </a:p>
          <a:p>
            <a:r>
              <a:rPr lang="en-US" dirty="0" smtClean="0">
                <a:latin typeface="Century Gothic"/>
              </a:rPr>
              <a:t>Introduction to the Web UI</a:t>
            </a:r>
          </a:p>
          <a:p>
            <a:r>
              <a:rPr lang="en-US" dirty="0" smtClean="0">
                <a:latin typeface="Century Gothic"/>
              </a:rPr>
              <a:t>Menu Bar</a:t>
            </a:r>
          </a:p>
          <a:p>
            <a:r>
              <a:rPr lang="en-US" dirty="0" smtClean="0">
                <a:latin typeface="Century Gothic"/>
              </a:rPr>
              <a:t>Role Menus</a:t>
            </a:r>
          </a:p>
          <a:p>
            <a:r>
              <a:rPr lang="en-US" dirty="0" smtClean="0">
                <a:latin typeface="Century Gothic"/>
              </a:rPr>
              <a:t>Action Centers</a:t>
            </a:r>
          </a:p>
          <a:p>
            <a:r>
              <a:rPr lang="en-US" dirty="0" smtClean="0">
                <a:latin typeface="Century Gothic"/>
              </a:rPr>
              <a:t>Dashboards</a:t>
            </a:r>
          </a:p>
          <a:p>
            <a:r>
              <a:rPr lang="en-US" dirty="0" smtClean="0">
                <a:latin typeface="Century Gothic"/>
              </a:rPr>
              <a:t>Inbox</a:t>
            </a:r>
          </a:p>
          <a:p>
            <a:r>
              <a:rPr lang="en-US" dirty="0" smtClean="0">
                <a:latin typeface="Century Gothic"/>
              </a:rPr>
              <a:t>Menu Search</a:t>
            </a:r>
          </a:p>
          <a:p>
            <a:r>
              <a:rPr lang="en-US" dirty="0" smtClean="0">
                <a:latin typeface="Century Gothic"/>
              </a:rPr>
              <a:t>User Options</a:t>
            </a: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User Options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7170" name="Picture 2" descr="C:\Users\xcm\AppData\Local\Temp\SNAGHTMLe0888a8.PNG"/>
          <p:cNvPicPr>
            <a:picLocks noChangeAspect="1" noChangeArrowheads="1"/>
          </p:cNvPicPr>
          <p:nvPr/>
        </p:nvPicPr>
        <p:blipFill>
          <a:blip r:embed="rId3"/>
          <a:srcRect/>
          <a:stretch>
            <a:fillRect/>
          </a:stretch>
        </p:blipFill>
        <p:spPr bwMode="auto">
          <a:xfrm>
            <a:off x="0" y="156099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21</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Signing In</a:t>
            </a:r>
          </a:p>
          <a:p>
            <a:r>
              <a:rPr lang="en-US" dirty="0" smtClean="0">
                <a:latin typeface="Century Gothic"/>
              </a:rPr>
              <a:t>Introduction to the Web UI</a:t>
            </a:r>
          </a:p>
          <a:p>
            <a:r>
              <a:rPr lang="en-US" dirty="0" smtClean="0">
                <a:latin typeface="Century Gothic"/>
              </a:rPr>
              <a:t>Menu Bar</a:t>
            </a:r>
          </a:p>
          <a:p>
            <a:r>
              <a:rPr lang="en-US" dirty="0" smtClean="0">
                <a:latin typeface="Century Gothic"/>
              </a:rPr>
              <a:t>Role Menus</a:t>
            </a:r>
          </a:p>
          <a:p>
            <a:r>
              <a:rPr lang="en-US" dirty="0" smtClean="0">
                <a:latin typeface="Century Gothic"/>
              </a:rPr>
              <a:t>Action Centers</a:t>
            </a:r>
          </a:p>
          <a:p>
            <a:r>
              <a:rPr lang="en-US" dirty="0" smtClean="0">
                <a:latin typeface="Century Gothic"/>
              </a:rPr>
              <a:t>Dashboards</a:t>
            </a:r>
          </a:p>
          <a:p>
            <a:r>
              <a:rPr lang="en-US" dirty="0" smtClean="0">
                <a:latin typeface="Century Gothic"/>
              </a:rPr>
              <a:t>Inbox</a:t>
            </a:r>
          </a:p>
          <a:p>
            <a:r>
              <a:rPr lang="en-US" dirty="0" smtClean="0">
                <a:latin typeface="Century Gothic"/>
              </a:rPr>
              <a:t>Menu Search</a:t>
            </a:r>
          </a:p>
          <a:p>
            <a:r>
              <a:rPr lang="en-US" dirty="0" smtClean="0">
                <a:latin typeface="Century Gothic"/>
              </a:rPr>
              <a:t>User Options</a:t>
            </a: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Review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22</a:t>
            </a:fld>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Exercise: UI Menu Bar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Signing In</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41988" name="Picture 4" descr="C:\Users\xcm\AppData\Local\Temp\SNAGHTML4037859.PNG"/>
          <p:cNvPicPr>
            <a:picLocks noChangeAspect="1" noChangeArrowheads="1"/>
          </p:cNvPicPr>
          <p:nvPr/>
        </p:nvPicPr>
        <p:blipFill>
          <a:blip r:embed="rId3"/>
          <a:srcRect/>
          <a:stretch>
            <a:fillRect/>
          </a:stretch>
        </p:blipFill>
        <p:spPr bwMode="auto">
          <a:xfrm>
            <a:off x="0" y="156099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Introduction to the Web UI</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39938" name="Picture 2" descr="C:\Users\xcm\AppData\Local\Temp\SNAGHTML430b97e.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Menu Bar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37890" name="Picture 2" descr="C:\Users\xcm\AppData\Local\Temp\SNAGHTML4321267.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Role Menus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35842" name="Picture 2" descr="C:\Users\xcm\AppData\Local\Temp\SNAGHTML435503c.PNG"/>
          <p:cNvPicPr>
            <a:picLocks noChangeAspect="1" noChangeArrowheads="1"/>
          </p:cNvPicPr>
          <p:nvPr/>
        </p:nvPicPr>
        <p:blipFill>
          <a:blip r:embed="rId3"/>
          <a:srcRect/>
          <a:stretch>
            <a:fillRect/>
          </a:stretch>
        </p:blipFill>
        <p:spPr bwMode="auto">
          <a:xfrm>
            <a:off x="0" y="1559293"/>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Action Centers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33794" name="Picture 2" descr="C:\Users\xcm\AppData\Local\Temp\SNAGHTML43b0b18.PNG"/>
          <p:cNvPicPr>
            <a:picLocks noChangeAspect="1" noChangeArrowheads="1"/>
          </p:cNvPicPr>
          <p:nvPr/>
        </p:nvPicPr>
        <p:blipFill>
          <a:blip r:embed="rId3"/>
          <a:srcRect/>
          <a:stretch>
            <a:fillRect/>
          </a:stretch>
        </p:blipFill>
        <p:spPr bwMode="auto">
          <a:xfrm>
            <a:off x="0" y="156081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8</a:t>
            </a:fld>
            <a:endParaRPr lang="en-US" dirty="0">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myTitle"/>
          <p:cNvSpPr>
            <a:spLocks noGrp="1"/>
          </p:cNvSpPr>
          <p:nvPr>
            <p:ph type="title"/>
          </p:nvPr>
        </p:nvSpPr>
        <p:spPr/>
        <p:txBody>
          <a:bodyPr/>
          <a:lstStyle/>
          <a:p>
            <a:r>
              <a:rPr lang="en-US" dirty="0" smtClean="0">
                <a:latin typeface="Century Gothic"/>
              </a:rPr>
              <a:t>Action Centers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p>
        </p:txBody>
      </p:sp>
      <p:pic>
        <p:nvPicPr>
          <p:cNvPr id="31746" name="Picture 2" descr="C:\Users\xcm\AppData\Local\Temp\SNAGHTML4424ec6.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Dashboards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Menu Bar</a:t>
            </a:r>
            <a:endParaRPr lang="en-US" dirty="0">
              <a:latin typeface="Century Gothic"/>
            </a:endParaRPr>
          </a:p>
        </p:txBody>
      </p:sp>
      <p:pic>
        <p:nvPicPr>
          <p:cNvPr id="29698" name="Picture 2" descr="C:\Users\xcm\AppData\Local\Temp\SNAGHTML44523df.PNG"/>
          <p:cNvPicPr>
            <a:picLocks noChangeAspect="1" noChangeArrowheads="1"/>
          </p:cNvPicPr>
          <p:nvPr/>
        </p:nvPicPr>
        <p:blipFill>
          <a:blip r:embed="rId3"/>
          <a:srcRect/>
          <a:stretch>
            <a:fillRect/>
          </a:stretch>
        </p:blipFill>
        <p:spPr bwMode="auto">
          <a:xfrm>
            <a:off x="0" y="1549668"/>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772</TotalTime>
  <Words>1547</Words>
  <Application>Microsoft Office PowerPoint</Application>
  <PresentationFormat>Custom</PresentationFormat>
  <Paragraphs>187</Paragraphs>
  <Slides>22</Slides>
  <Notes>22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QAD 2019</vt:lpstr>
      <vt:lpstr>UI Menu Bar</vt:lpstr>
      <vt:lpstr>Overview</vt:lpstr>
      <vt:lpstr>Signing In</vt:lpstr>
      <vt:lpstr>Introduction to the Web UI</vt:lpstr>
      <vt:lpstr>Menu Bar</vt:lpstr>
      <vt:lpstr>Role Menus</vt:lpstr>
      <vt:lpstr>Action Centers</vt:lpstr>
      <vt:lpstr>Action Centers</vt:lpstr>
      <vt:lpstr>Dashboards</vt:lpstr>
      <vt:lpstr>Dashboards</vt:lpstr>
      <vt:lpstr>Role Menu Options </vt:lpstr>
      <vt:lpstr>Menu Search</vt:lpstr>
      <vt:lpstr>Inbox</vt:lpstr>
      <vt:lpstr>Inbox</vt:lpstr>
      <vt:lpstr>Inbox</vt:lpstr>
      <vt:lpstr>Workspace</vt:lpstr>
      <vt:lpstr>Help</vt:lpstr>
      <vt:lpstr>Help</vt:lpstr>
      <vt:lpstr>Help</vt:lpstr>
      <vt:lpstr>User Options</vt:lpstr>
      <vt:lpstr>Review</vt:lpstr>
      <vt:lpstr>Exercise: UI Menu Bar</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42</cp:revision>
  <dcterms:created xsi:type="dcterms:W3CDTF">2019-01-24T21:41:32Z</dcterms:created>
  <dcterms:modified xsi:type="dcterms:W3CDTF">2020-04-07T08:02:56Z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