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comments/comment10.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59" r:id="rId3"/>
    <p:sldId id="272" r:id="rId4"/>
    <p:sldId id="260" r:id="rId5"/>
    <p:sldId id="261" r:id="rId6"/>
    <p:sldId id="262" r:id="rId7"/>
    <p:sldId id="270" r:id="rId8"/>
    <p:sldId id="271" r:id="rId9"/>
    <p:sldId id="263" r:id="rId10"/>
    <p:sldId id="269" r:id="rId11"/>
    <p:sldId id="258"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6282" autoAdjust="0"/>
  </p:normalViewPr>
  <p:slideViewPr>
    <p:cSldViewPr snapToGrid="0">
      <p:cViewPr varScale="1">
        <p:scale>
          <a:sx n="75" d="100"/>
          <a:sy n="75" d="100"/>
        </p:scale>
        <p:origin x="-1854" y="-10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11:44:45.331" idx="1">
    <p:pos x="3216"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11:45:57.913" idx="10">
    <p:pos x="1224" y="42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11:46:06.946" idx="11">
    <p:pos x="4068"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11:44:53.402" idx="2">
    <p:pos x="1518" y="42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1:45:01.569" idx="3">
    <p:pos x="4542"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11:45:08.978" idx="4">
    <p:pos x="2652"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11:45:18.241" idx="5">
    <p:pos x="2652" y="426"/>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11:45:25.812" idx="6">
    <p:pos x="2826" y="42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11:45:33.530" idx="7">
    <p:pos x="2826"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11:45:41.611" idx="8">
    <p:pos x="3534" y="42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11:45:50.194" idx="9">
    <p:pos x="3444" y="42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4/9/2020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The Customer Invoices function is used for two purposes:</a:t>
            </a:r>
          </a:p>
          <a:p>
            <a:r>
              <a:rPr lang="en-US" dirty="0" smtClean="0"/>
              <a:t>1</a:t>
            </a:r>
            <a:r>
              <a:rPr lang="en-US" altLang="zh-CN" dirty="0" smtClean="0"/>
              <a:t>. </a:t>
            </a:r>
            <a:r>
              <a:rPr lang="en-US" dirty="0" smtClean="0"/>
              <a:t>Viewing and modifying invoices and credit notes created by Invoice Post and Print. Most of the information on these sales-related invoices defaults from the associated sales order and is set during invoice post. You can modify only a small subset of fields</a:t>
            </a:r>
            <a:r>
              <a:rPr lang="zh-CN" altLang="en-US" dirty="0" smtClean="0"/>
              <a:t>。</a:t>
            </a:r>
            <a:endParaRPr lang="en-US" dirty="0" smtClean="0"/>
          </a:p>
          <a:p>
            <a:endParaRPr lang="en-US" dirty="0" smtClean="0"/>
          </a:p>
          <a:p>
            <a:r>
              <a:rPr lang="en-US" dirty="0" smtClean="0"/>
              <a:t>2</a:t>
            </a:r>
            <a:r>
              <a:rPr lang="en-US" altLang="zh-CN" dirty="0" smtClean="0"/>
              <a:t>. </a:t>
            </a:r>
            <a:r>
              <a:rPr lang="en-US" dirty="0" smtClean="0"/>
              <a:t>Creating invoices for miscellaneous customer charges or credit notes. For this type of manual invoice, you must specify fields that are automatically populated during invoice post.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Customer Invoices to directly create and maintain invoices for miscellaneous customer charges or credit notes.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For manual customer invoices, you must specify most of the fields that are automatically populated during invoice post.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Use the Main panel to complete the customer details, invoice or credit note amount and exchange rate, posting date, invoice details, and analytical details. Use the Addresses panel to specify the ship-from address—the address that identifies one of your inventory sites—and the customer ship-to address. The address on the General panel is the bill-to address for the invoice. The fields on this panel display mostly read-only information for sales-related invoices.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lnSpcReduction="10000"/>
          </a:bodyPr>
          <a:lstStyle/>
          <a:p>
            <a:r>
              <a:rPr lang="en-US" sz="1200" b="0" i="0" kern="1200" dirty="0" smtClean="0">
                <a:solidFill>
                  <a:schemeClr val="tx1"/>
                </a:solidFill>
                <a:latin typeface="+mn-lt"/>
                <a:ea typeface="+mn-ea"/>
                <a:cs typeface="+mn-cs"/>
              </a:rPr>
              <a:t>Use Customer Payments to create and maintain customer payments.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link a customer payment to an existing open item through allocation, creating a prepayment, or creating a deduction. You can allocate items to a customer payment immediately or you can modify an initial payment to enable allocation at a later stage. The following rules apply to customer payments:</a:t>
            </a:r>
          </a:p>
          <a:p>
            <a:r>
              <a:rPr lang="en-US" sz="1200" b="0" i="0" kern="1200" dirty="0" smtClean="0">
                <a:solidFill>
                  <a:schemeClr val="tx1"/>
                </a:solidFill>
                <a:latin typeface="+mn-lt"/>
                <a:ea typeface="+mn-ea"/>
                <a:cs typeface="+mn-cs"/>
              </a:rPr>
              <a:t>• When </a:t>
            </a:r>
            <a:r>
              <a:rPr lang="en-US" sz="1200" b="0" i="0" kern="1200" dirty="0" smtClean="0">
                <a:solidFill>
                  <a:schemeClr val="tx1"/>
                </a:solidFill>
                <a:latin typeface="+mn-lt"/>
                <a:ea typeface="+mn-ea"/>
                <a:cs typeface="+mn-cs"/>
              </a:rPr>
              <a:t>you create a payment with a status other than Initial and do not link it to an open item, the system automatically creates a prepayment open item (CR) for the customer.</a:t>
            </a:r>
          </a:p>
          <a:p>
            <a:r>
              <a:rPr lang="en-US" sz="1200" b="0" i="0" kern="1200" dirty="0" smtClean="0">
                <a:solidFill>
                  <a:schemeClr val="tx1"/>
                </a:solidFill>
                <a:latin typeface="+mn-lt"/>
                <a:ea typeface="+mn-ea"/>
                <a:cs typeface="+mn-cs"/>
              </a:rPr>
              <a:t>• You </a:t>
            </a:r>
            <a:r>
              <a:rPr lang="en-US" sz="1200" b="0" i="0" kern="1200" dirty="0" smtClean="0">
                <a:solidFill>
                  <a:schemeClr val="tx1"/>
                </a:solidFill>
                <a:latin typeface="+mn-lt"/>
                <a:ea typeface="+mn-ea"/>
                <a:cs typeface="+mn-cs"/>
              </a:rPr>
              <a:t>can adjust the prepayment and the invoice paid later using Open Item Adjustment.</a:t>
            </a:r>
          </a:p>
          <a:p>
            <a:r>
              <a:rPr lang="en-US" sz="1200" b="0" i="0" kern="1200" dirty="0" smtClean="0">
                <a:solidFill>
                  <a:schemeClr val="tx1"/>
                </a:solidFill>
                <a:latin typeface="+mn-lt"/>
                <a:ea typeface="+mn-ea"/>
                <a:cs typeface="+mn-cs"/>
              </a:rPr>
              <a:t>• When </a:t>
            </a:r>
            <a:r>
              <a:rPr lang="en-US" sz="1200" b="0" i="0" kern="1200" dirty="0" smtClean="0">
                <a:solidFill>
                  <a:schemeClr val="tx1"/>
                </a:solidFill>
                <a:latin typeface="+mn-lt"/>
                <a:ea typeface="+mn-ea"/>
                <a:cs typeface="+mn-cs"/>
              </a:rPr>
              <a:t>you change a customer payment status to Bounced or Initial, open items are unlinked and reopened.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a customer payment is in the Initial status, you can modify all aspects of the payment, including the customer and the amount. When the payment status changes to a status other than Initial, you can only modify the status and the description. However, you can reset the payment status to Initial, provided that the payment has not been paid, bounced, or voided. When a payment is set to the Paid, Bounced, or Void status, you can no longer modify the payment. At this point, the only way to correct the payment is to manually re-open all customer invoices linked to the payment using Open Item Adjustments, and then create a new payment with the correct details. You can delete only Initial customer payments. To delete a customer payment with a status other than Initial, you must first change the status to Initial.</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19C3D6E-2AFE-42F9-8E48-04913595993F}"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Allocations panel to retrieve open items for this customer to which you can allocate the customer payment. Use the search criteria fields to select open items for allocation to the customer payment. You can simply search for all open items for this customer, or specific invoices or invoice amounts. You can also allocate to open items for any customer in the system. The system retrieves the customer name and business relation details into the Allocation grid from the payment record as defaults.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Customer Invoice Activity enables you to view customer activity.</a:t>
            </a:r>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The Customer Aging Analysis Current report lists all current outstanding </a:t>
            </a:r>
            <a:r>
              <a:rPr lang="en-US" smtClean="0"/>
              <a:t>open </a:t>
            </a:r>
            <a:r>
              <a:rPr lang="en-US" smtClean="0"/>
              <a:t>items </a:t>
            </a:r>
            <a:r>
              <a:rPr lang="en-US" dirty="0" smtClean="0"/>
              <a:t>such as invoices, credit notes, and prepayments. The report output is divided between items that are not yet due and those that are past due (1 month, 2 months, 3 months, and more than 4 months).</a:t>
            </a:r>
          </a:p>
          <a:p>
            <a:endParaRPr lang="en-US" dirty="0" smtClean="0"/>
          </a:p>
          <a:p>
            <a:r>
              <a:rPr lang="en-US" dirty="0" smtClean="0"/>
              <a:t>This report calculates aging for all due customer open items by the number of periods overdue at the specified date. All payments up to the day the report is generated are included.</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omments" Target="../comments/comment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altLang="zh-CN" dirty="0" smtClean="0"/>
              <a:t>Account Receivable</a:t>
            </a:r>
            <a:endParaRPr lang="en-US" dirty="0"/>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pPr/>
              <a:t>1</a:t>
            </a:fld>
            <a:endParaRPr lang="en-US"/>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a:p>
        </p:txBody>
      </p:sp>
      <p:sp>
        <p:nvSpPr>
          <p:cNvPr id="3" name="Content Placeholder 2"/>
          <p:cNvSpPr>
            <a:spLocks noGrp="1"/>
          </p:cNvSpPr>
          <p:nvPr>
            <p:ph idx="1"/>
          </p:nvPr>
        </p:nvSpPr>
        <p:spPr/>
        <p:txBody>
          <a:bodyPr/>
          <a:lstStyle/>
          <a:p>
            <a:r>
              <a:rPr lang="en-US" dirty="0" smtClean="0"/>
              <a:t>Customer Invoices</a:t>
            </a:r>
          </a:p>
          <a:p>
            <a:r>
              <a:rPr lang="en-US" dirty="0" smtClean="0"/>
              <a:t>Customer Payments</a:t>
            </a:r>
          </a:p>
          <a:p>
            <a:r>
              <a:rPr lang="en-US" dirty="0" smtClean="0"/>
              <a:t>Customer Invoice Activity</a:t>
            </a:r>
          </a:p>
          <a:p>
            <a:r>
              <a:rPr lang="en-US" dirty="0" smtClean="0"/>
              <a:t>Customer Aging Analysis</a:t>
            </a:r>
          </a:p>
          <a:p>
            <a:endParaRPr lang="en-US" dirty="0"/>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Review</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myTitle"/>
          <p:cNvSpPr>
            <a:spLocks noGrp="1"/>
          </p:cNvSpPr>
          <p:nvPr>
            <p:ph type="title"/>
          </p:nvPr>
        </p:nvSpPr>
        <p:spPr/>
        <p:txBody>
          <a:bodyPr>
            <a:normAutofit/>
          </a:bodyPr>
          <a:lstStyle/>
          <a:p>
            <a:r>
              <a:rPr lang="en-US" dirty="0" smtClean="0"/>
              <a:t>Exercise: Account Receivable</a:t>
            </a:r>
            <a:endParaRPr lang="en-US" dirty="0"/>
          </a:p>
        </p:txBody>
      </p:sp>
      <p:sp>
        <p:nvSpPr>
          <p:cNvPr id="5" name="Text Placeholder 4"/>
          <p:cNvSpPr>
            <a:spLocks noGrp="1"/>
          </p:cNvSpPr>
          <p:nvPr>
            <p:ph type="body" sz="quarter" idx="11"/>
          </p:nvPr>
        </p:nvSpPr>
        <p:spPr/>
        <p:txBody>
          <a:bodyPr/>
          <a:lstStyle/>
          <a:p>
            <a:r>
              <a:rPr lang="en-US" dirty="0" smtClean="0"/>
              <a:t>Account Receivable</a:t>
            </a:r>
            <a:endParaRPr lang="en-US" dirty="0"/>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a:p>
        </p:txBody>
      </p:sp>
      <p:sp>
        <p:nvSpPr>
          <p:cNvPr id="3" name="Content Placeholder 2"/>
          <p:cNvSpPr>
            <a:spLocks noGrp="1"/>
          </p:cNvSpPr>
          <p:nvPr>
            <p:ph idx="1"/>
          </p:nvPr>
        </p:nvSpPr>
        <p:spPr/>
        <p:txBody>
          <a:bodyPr/>
          <a:lstStyle/>
          <a:p>
            <a:r>
              <a:rPr lang="en-US" dirty="0" smtClean="0"/>
              <a:t>Customer Invoices</a:t>
            </a:r>
          </a:p>
          <a:p>
            <a:r>
              <a:rPr lang="en-US" dirty="0" smtClean="0"/>
              <a:t>Customer Payments</a:t>
            </a:r>
          </a:p>
          <a:p>
            <a:r>
              <a:rPr lang="en-US" dirty="0" smtClean="0"/>
              <a:t>Customer Invoice Activity</a:t>
            </a:r>
          </a:p>
          <a:p>
            <a:r>
              <a:rPr lang="en-US" dirty="0" smtClean="0"/>
              <a:t>Customer Aging Analysis</a:t>
            </a:r>
            <a:endParaRPr lang="en-US" dirty="0"/>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altLang="zh-CN" dirty="0" smtClean="0"/>
              <a:t>Overview</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Account Receivable Process Flow</a:t>
            </a:r>
            <a:endParaRPr lang="en-US" dirty="0"/>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mn-lt"/>
                <a:ea typeface="+mn-ea"/>
                <a:cs typeface="+mn-cs"/>
              </a:rPr>
              <a:t>Invoice Post &amp;</a:t>
            </a:r>
            <a:r>
              <a:rPr lang="en-US" altLang="zh-CN" sz="2000" b="0" i="0" u="none" strike="noStrike" kern="1200" spc="0" dirty="0" smtClean="0">
                <a:solidFill>
                  <a:srgbClr val="FFFFFF"/>
                </a:solidFill>
                <a:latin typeface="+mn-lt"/>
                <a:ea typeface="+mn-ea"/>
                <a:cs typeface="+mn-cs"/>
              </a:rPr>
              <a:t> Print </a:t>
            </a:r>
            <a:endParaRPr lang="en-US" sz="2000" b="0" i="0" u="none" strike="noStrike" kern="1200" spc="0" baseline="0" dirty="0" smtClean="0">
              <a:solidFill>
                <a:srgbClr val="FFFFFF"/>
              </a:solidFill>
              <a:latin typeface="+mn-lt"/>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Customer Invoices</a:t>
            </a:r>
            <a:endParaRPr lang="en-US" sz="2000" b="0" i="0" u="none" strike="noStrike" kern="1200" spc="0" baseline="0" dirty="0" smtClean="0">
              <a:solidFill>
                <a:srgbClr val="FFFFFF"/>
              </a:solidFill>
              <a:latin typeface="+mn-lt"/>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Customer Payments</a:t>
            </a:r>
            <a:endParaRPr lang="en-US" sz="2000" b="0" i="0" u="none" strike="noStrike" kern="1200" spc="0" baseline="0" dirty="0" smtClean="0">
              <a:solidFill>
                <a:srgbClr val="FFFFFF"/>
              </a:solidFill>
              <a:latin typeface="+mn-lt"/>
              <a:ea typeface="+mn-ea"/>
              <a:cs typeface="+mn-cs"/>
            </a:endParaRPr>
          </a:p>
        </p:txBody>
      </p:sp>
      <p:cxnSp>
        <p:nvCxnSpPr>
          <p:cNvPr id="9" name="Elbow Connector 8"/>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Customer Invoices</a:t>
            </a:r>
            <a:endParaRPr lang="en-US" dirty="0"/>
          </a:p>
        </p:txBody>
      </p:sp>
      <p:pic>
        <p:nvPicPr>
          <p:cNvPr id="10244" name="Picture 4" descr="C:\Users\xcm\AppData\Local\Temp\SNAGHTML66411928.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Customer Invoices</a:t>
            </a:r>
            <a:endParaRPr lang="en-US" dirty="0"/>
          </a:p>
        </p:txBody>
      </p:sp>
      <p:pic>
        <p:nvPicPr>
          <p:cNvPr id="9218" name="Picture 2" descr="C:\Users\xcm\AppData\Local\Temp\SNAGHTML664366a2.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Customer Payments</a:t>
            </a:r>
            <a:endParaRPr lang="en-US" dirty="0"/>
          </a:p>
        </p:txBody>
      </p:sp>
      <p:pic>
        <p:nvPicPr>
          <p:cNvPr id="8194" name="Picture 2" descr="C:\Users\xcm\AppData\Local\Temp\SNAGHTML66484d27.PNG"/>
          <p:cNvPicPr>
            <a:picLocks noChangeAspect="1" noChangeArrowheads="1"/>
          </p:cNvPicPr>
          <p:nvPr/>
        </p:nvPicPr>
        <p:blipFill>
          <a:blip r:embed="rId3"/>
          <a:srcRect/>
          <a:stretch>
            <a:fillRect/>
          </a:stretch>
        </p:blipFill>
        <p:spPr bwMode="auto">
          <a:xfrm>
            <a:off x="0" y="154940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Customer Payments</a:t>
            </a:r>
            <a:endParaRPr lang="en-US" dirty="0"/>
          </a:p>
        </p:txBody>
      </p:sp>
      <p:pic>
        <p:nvPicPr>
          <p:cNvPr id="38914" name="Picture 2" descr="C:\Users\xcm\AppData\Local\Temp\SNAGHTML664b97dd.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Customer Invoice Activity</a:t>
            </a:r>
            <a:endParaRPr lang="en-US" dirty="0"/>
          </a:p>
        </p:txBody>
      </p:sp>
      <p:pic>
        <p:nvPicPr>
          <p:cNvPr id="37890" name="Picture 2" descr="C:\Users\xcm\AppData\Local\Temp\SNAGHTML66a7699a.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dirty="0" smtClean="0"/>
              <a:t>Account Receivable</a:t>
            </a:r>
            <a:endParaRPr lang="en-US" dirty="0"/>
          </a:p>
        </p:txBody>
      </p:sp>
      <p:sp>
        <p:nvSpPr>
          <p:cNvPr id="5" name="Title 4"/>
          <p:cNvSpPr>
            <a:spLocks noGrp="1"/>
          </p:cNvSpPr>
          <p:nvPr>
            <p:ph type="title"/>
          </p:nvPr>
        </p:nvSpPr>
        <p:spPr/>
        <p:txBody>
          <a:bodyPr/>
          <a:lstStyle/>
          <a:p>
            <a:r>
              <a:rPr lang="en-US" dirty="0" smtClean="0"/>
              <a:t>Customer Aging Analysis</a:t>
            </a:r>
            <a:endParaRPr lang="en-US" dirty="0"/>
          </a:p>
        </p:txBody>
      </p:sp>
      <p:pic>
        <p:nvPicPr>
          <p:cNvPr id="7170" name="Picture 2" descr="C:\Users\xcm\AppData\Local\Temp\SNAGHTML66ac1a97.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427</TotalTime>
  <Words>786</Words>
  <Application>Microsoft Office PowerPoint</Application>
  <PresentationFormat>Custom</PresentationFormat>
  <Paragraphs>72</Paragraphs>
  <Slides>11</Slides>
  <Notes>7</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QAD 2019</vt:lpstr>
      <vt:lpstr>Account Receivable</vt:lpstr>
      <vt:lpstr>Overview</vt:lpstr>
      <vt:lpstr>Account Receivable Process Flow</vt:lpstr>
      <vt:lpstr>Customer Invoices</vt:lpstr>
      <vt:lpstr>Customer Invoices</vt:lpstr>
      <vt:lpstr>Customer Payments</vt:lpstr>
      <vt:lpstr>Customer Payments</vt:lpstr>
      <vt:lpstr>Customer Invoice Activity</vt:lpstr>
      <vt:lpstr>Customer Aging Analysis</vt:lpstr>
      <vt:lpstr>Review</vt:lpstr>
      <vt:lpstr>Exercise: Account Receivable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32</cp:revision>
  <dcterms:created xsi:type="dcterms:W3CDTF">2019-01-24T21:41:32Z</dcterms:created>
  <dcterms:modified xsi:type="dcterms:W3CDTF">2020-04-09T13:18:56Z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