
<file path=[Content_Types].xml><?xml version="1.0" encoding="utf-8"?>
<Types xmlns="http://schemas.openxmlformats.org/package/2006/content-types">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19.xml" ContentType="application/vnd.openxmlformats-officedocument.presentationml.comment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comments/comment26.xml" ContentType="application/vnd.openxmlformats-officedocument.presentationml.comment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15.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14.xml" ContentType="application/vnd.openxmlformats-officedocument.presentationml.notesSlide+xml"/>
  <Override PartName="/ppt/comments/comment22.xml" ContentType="application/vnd.openxmlformats-officedocument.presentationml.comments+xml"/>
  <Override PartName="/ppt/notesSlides/notesSlide23.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comments/comment27.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Override PartName="/ppt/comments/comment25.xml" ContentType="application/vnd.openxmlformats-officedocument.presentationml.comment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ppt/comments/comment23.xml" ContentType="application/vnd.openxmlformats-officedocument.presentationml.comment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comments/comment17.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handoutMasterIdLst>
    <p:handoutMasterId r:id="rId30"/>
  </p:handoutMasterIdLst>
  <p:sldIdLst>
    <p:sldId id="256" r:id="rId2"/>
    <p:sldId id="259" r:id="rId3"/>
    <p:sldId id="260" r:id="rId4"/>
    <p:sldId id="286" r:id="rId5"/>
    <p:sldId id="261" r:id="rId6"/>
    <p:sldId id="262" r:id="rId7"/>
    <p:sldId id="263" r:id="rId8"/>
    <p:sldId id="264" r:id="rId9"/>
    <p:sldId id="280" r:id="rId10"/>
    <p:sldId id="265" r:id="rId11"/>
    <p:sldId id="266" r:id="rId12"/>
    <p:sldId id="267" r:id="rId13"/>
    <p:sldId id="268" r:id="rId14"/>
    <p:sldId id="269" r:id="rId15"/>
    <p:sldId id="281" r:id="rId16"/>
    <p:sldId id="284" r:id="rId17"/>
    <p:sldId id="270" r:id="rId18"/>
    <p:sldId id="285" r:id="rId19"/>
    <p:sldId id="272" r:id="rId20"/>
    <p:sldId id="273" r:id="rId21"/>
    <p:sldId id="274" r:id="rId22"/>
    <p:sldId id="275" r:id="rId23"/>
    <p:sldId id="276" r:id="rId24"/>
    <p:sldId id="277" r:id="rId25"/>
    <p:sldId id="278" r:id="rId26"/>
    <p:sldId id="279" r:id="rId27"/>
    <p:sldId id="258" r:id="rId28"/>
  </p:sldIdLst>
  <p:sldSz cx="12192000" cy="6858000"/>
  <p:notesSz cx="6858000" cy="9144000"/>
  <p:custDataLst>
    <p:tags r:id="rId3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27"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62073" autoAdjust="0"/>
  </p:normalViewPr>
  <p:slideViewPr>
    <p:cSldViewPr snapToGrid="0">
      <p:cViewPr varScale="1">
        <p:scale>
          <a:sx n="70" d="100"/>
          <a:sy n="70" d="100"/>
        </p:scale>
        <p:origin x="-2058" y="-10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113" d="100"/>
          <a:sy n="113" d="100"/>
        </p:scale>
        <p:origin x="4092" y="114"/>
      </p:cViewPr>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0-03-27T15:35:29.191" idx="1">
    <p:pos x="1968" y="2472"/>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20-03-27T15:37:14.746" idx="10">
    <p:pos x="2940" y="426"/>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20-03-27T15:37:24.205" idx="11">
    <p:pos x="4938" y="426"/>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20-03-27T15:37:35.519" idx="12">
    <p:pos x="4938" y="426"/>
    <p:text>H2S</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20-03-27T15:37:43.716" idx="13">
    <p:pos x="3528" y="426"/>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20-03-27T15:37:52.923" idx="14">
    <p:pos x="3528" y="426"/>
    <p:text>H2S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20-03-27T15:38:01.351" idx="15">
    <p:pos x="3528" y="426"/>
    <p:text>H2S</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20-03-27T15:38:10.469" idx="16">
    <p:pos x="3528" y="426"/>
    <p:text>H2S</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20-03-27T15:38:23.215" idx="17">
    <p:pos x="3492" y="426"/>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20-03-27T15:38:29.751" idx="18">
    <p:pos x="2568" y="426"/>
    <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20-03-27T15:38:39.808" idx="19">
    <p:pos x="2010" y="426"/>
    <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20-03-27T15:35:41.118" idx="2">
    <p:pos x="1518" y="426"/>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20-03-27T15:38:56.313" idx="20">
    <p:pos x="2982" y="426"/>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20-03-27T15:39:07.967" idx="21">
    <p:pos x="3006" y="426"/>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20-03-27T15:39:17.359" idx="22">
    <p:pos x="5172" y="426"/>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20-03-27T15:39:26.378" idx="23">
    <p:pos x="5172" y="426"/>
    <p:text>H2S</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20-03-27T15:39:35.950" idx="24">
    <p:pos x="5172" y="426"/>
    <p:text>H2S</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20-03-27T15:39:45.185" idx="25">
    <p:pos x="4458" y="426"/>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20-03-27T15:39:54.827" idx="26">
    <p:pos x="1224" y="426"/>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20-03-27T15:40:03.815" idx="27">
    <p:pos x="2958" y="426"/>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20-03-27T15:35:51.704" idx="3">
    <p:pos x="3042" y="426"/>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20-03-27T15:36:03.093" idx="4">
    <p:pos x="3318" y="426"/>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20-03-27T15:36:16.450" idx="5">
    <p:pos x="2940" y="426"/>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20-03-27T15:36:27.746" idx="6">
    <p:pos x="2940" y="426"/>
    <p:text>H2S</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20-03-27T15:36:38.928" idx="7">
    <p:pos x="2940" y="426"/>
    <p:text>H2S</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20-03-27T15:36:48.095" idx="8">
    <p:pos x="2940" y="426"/>
    <p:text>H2S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20-03-27T15:37:05.797" idx="9">
    <p:pos x="2940" y="426"/>
    <p:text>H2S</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4/8/2020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4/8/2020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pPr rtl="0"/>
            <a:r>
              <a:rPr lang="en-US" sz="1200" b="0" i="0" kern="1200" dirty="0" smtClean="0">
                <a:solidFill>
                  <a:schemeClr val="tx1"/>
                </a:solidFill>
                <a:latin typeface="+mn-lt"/>
                <a:ea typeface="+mn-ea"/>
                <a:cs typeface="+mn-cs"/>
              </a:rPr>
              <a:t>QAD Adaptive</a:t>
            </a:r>
            <a:r>
              <a:rPr lang="en-US" sz="1200" b="0" i="0" kern="1200" baseline="0" dirty="0" smtClean="0">
                <a:solidFill>
                  <a:schemeClr val="tx1"/>
                </a:solidFill>
                <a:latin typeface="+mn-lt"/>
                <a:ea typeface="+mn-ea"/>
                <a:cs typeface="+mn-cs"/>
              </a:rPr>
              <a:t> ERP </a:t>
            </a:r>
            <a:r>
              <a:rPr lang="en-US" sz="1200" b="0" i="0" kern="1200" dirty="0" smtClean="0">
                <a:solidFill>
                  <a:schemeClr val="tx1"/>
                </a:solidFill>
                <a:latin typeface="+mn-lt"/>
                <a:ea typeface="+mn-ea"/>
                <a:cs typeface="+mn-cs"/>
              </a:rPr>
              <a:t>requisition </a:t>
            </a:r>
            <a:r>
              <a:rPr lang="en-US" sz="1200" b="0" i="0" kern="1200" dirty="0" smtClean="0">
                <a:solidFill>
                  <a:schemeClr val="tx1"/>
                </a:solidFill>
                <a:latin typeface="+mn-lt"/>
                <a:ea typeface="+mn-ea"/>
                <a:cs typeface="+mn-cs"/>
              </a:rPr>
              <a:t>entry lets requesters create requisitions and route them into the approval process. Approvers can easily review requisition information and take appropriate approval </a:t>
            </a:r>
            <a:r>
              <a:rPr lang="en-US" sz="1200" b="0" i="0" kern="1200" dirty="0" smtClean="0">
                <a:solidFill>
                  <a:schemeClr val="tx1"/>
                </a:solidFill>
                <a:latin typeface="+mn-lt"/>
                <a:ea typeface="+mn-ea"/>
                <a:cs typeface="+mn-cs"/>
              </a:rPr>
              <a:t>actions, </a:t>
            </a:r>
            <a:r>
              <a:rPr lang="en-US" sz="1200" b="0" i="0" kern="1200" dirty="0" smtClean="0">
                <a:solidFill>
                  <a:schemeClr val="tx1"/>
                </a:solidFill>
                <a:latin typeface="+mn-lt"/>
                <a:ea typeface="+mn-ea"/>
                <a:cs typeface="+mn-cs"/>
              </a:rPr>
              <a:t>both on the Web and from mobile devices. Additionally, buyers can release authorized requisition lines to purchase order documents </a:t>
            </a:r>
            <a:r>
              <a:rPr lang="en-US" sz="1200" b="0" i="0" kern="1200" dirty="0" smtClean="0">
                <a:solidFill>
                  <a:schemeClr val="tx1"/>
                </a:solidFill>
                <a:latin typeface="+mn-lt"/>
                <a:ea typeface="+mn-ea"/>
                <a:cs typeface="+mn-cs"/>
              </a:rPr>
              <a:t>from</a:t>
            </a:r>
            <a:r>
              <a:rPr lang="en-US" sz="1200" b="0" i="0" kern="120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QAD Adaptive</a:t>
            </a:r>
            <a:r>
              <a:rPr lang="en-US" sz="1200" b="0" i="0" kern="1200" baseline="0" dirty="0" smtClean="0">
                <a:solidFill>
                  <a:schemeClr val="tx1"/>
                </a:solidFill>
                <a:latin typeface="+mn-lt"/>
                <a:ea typeface="+mn-ea"/>
                <a:cs typeface="+mn-cs"/>
              </a:rPr>
              <a:t> ERP</a:t>
            </a:r>
            <a:r>
              <a:rPr lang="en-US" sz="1200" b="0"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QAD </a:t>
            </a:r>
            <a:r>
              <a:rPr lang="en-US" sz="1200" b="0" i="0" kern="1200" dirty="0" smtClean="0">
                <a:solidFill>
                  <a:schemeClr val="tx1"/>
                </a:solidFill>
                <a:latin typeface="+mn-lt"/>
                <a:ea typeface="+mn-ea"/>
                <a:cs typeface="+mn-cs"/>
              </a:rPr>
              <a:t>Adaptive</a:t>
            </a:r>
            <a:r>
              <a:rPr lang="en-US" sz="1200" b="0" i="0" kern="1200" baseline="0" dirty="0" smtClean="0">
                <a:solidFill>
                  <a:schemeClr val="tx1"/>
                </a:solidFill>
                <a:latin typeface="+mn-lt"/>
                <a:ea typeface="+mn-ea"/>
                <a:cs typeface="+mn-cs"/>
              </a:rPr>
              <a:t> ERP</a:t>
            </a:r>
            <a:r>
              <a:rPr lang="en-US" sz="1200" b="0" i="0" kern="1200" dirty="0" smtClean="0">
                <a:solidFill>
                  <a:schemeClr val="tx1"/>
                </a:solidFill>
                <a:latin typeface="+mn-lt"/>
                <a:ea typeface="+mn-ea"/>
                <a:cs typeface="+mn-cs"/>
              </a:rPr>
              <a:t> requisitions provide a single streamlined screen where you can request both </a:t>
            </a:r>
            <a:r>
              <a:rPr lang="en-US" sz="1200" b="0" i="0" kern="1200" dirty="0" smtClean="0">
                <a:solidFill>
                  <a:schemeClr val="tx1"/>
                </a:solidFill>
                <a:latin typeface="+mn-lt"/>
                <a:ea typeface="+mn-ea"/>
                <a:cs typeface="+mn-cs"/>
              </a:rPr>
              <a:t>Enterprise </a:t>
            </a:r>
            <a:r>
              <a:rPr lang="en-US" sz="1200" b="0" i="0" kern="1200" dirty="0" smtClean="0">
                <a:solidFill>
                  <a:schemeClr val="tx1"/>
                </a:solidFill>
                <a:latin typeface="+mn-lt"/>
                <a:ea typeface="+mn-ea"/>
                <a:cs typeface="+mn-cs"/>
              </a:rPr>
              <a:t>Edition (EE) direct materials and EAM MRO items through a harmonized user experience.</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Additionally, requesters gain visibility into the requisition approval process directly on the requisition, providing them with easy access to information related to their purchase requests, again in a single place.</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For </a:t>
            </a:r>
            <a:r>
              <a:rPr lang="en-US" sz="1200" b="0" i="0" kern="1200" dirty="0" smtClean="0">
                <a:solidFill>
                  <a:schemeClr val="tx1"/>
                </a:solidFill>
                <a:latin typeface="+mn-lt"/>
                <a:ea typeface="+mn-ea"/>
                <a:cs typeface="+mn-cs"/>
              </a:rPr>
              <a:t>requisition approvals</a:t>
            </a:r>
            <a:r>
              <a:rPr lang="en-US" sz="1200" b="0" i="0" kern="1200" dirty="0" smtClean="0">
                <a:solidFill>
                  <a:schemeClr val="tx1"/>
                </a:solidFill>
                <a:latin typeface="+mn-lt"/>
                <a:ea typeface="+mn-ea"/>
                <a:cs typeface="+mn-cs"/>
              </a:rPr>
              <a:t>, the integration with the Inbox generates approval tasks, notifying approvers they have an approval task awaiting their action. Each approver can then manage and take action on requisition </a:t>
            </a:r>
            <a:r>
              <a:rPr lang="en-US" sz="1200" b="0" i="0" kern="1200" dirty="0" smtClean="0">
                <a:solidFill>
                  <a:schemeClr val="tx1"/>
                </a:solidFill>
                <a:latin typeface="+mn-lt"/>
                <a:ea typeface="+mn-ea"/>
                <a:cs typeface="+mn-cs"/>
              </a:rPr>
              <a:t>approvals, </a:t>
            </a:r>
            <a:r>
              <a:rPr lang="en-US" sz="1200" b="0" i="0" kern="1200" dirty="0" smtClean="0">
                <a:solidFill>
                  <a:schemeClr val="tx1"/>
                </a:solidFill>
                <a:latin typeface="+mn-lt"/>
                <a:ea typeface="+mn-ea"/>
                <a:cs typeface="+mn-cs"/>
              </a:rPr>
              <a:t>along with any other required </a:t>
            </a:r>
            <a:r>
              <a:rPr lang="en-US" sz="1200" b="0" i="0" kern="1200" dirty="0" smtClean="0">
                <a:solidFill>
                  <a:schemeClr val="tx1"/>
                </a:solidFill>
                <a:latin typeface="+mn-lt"/>
                <a:ea typeface="+mn-ea"/>
                <a:cs typeface="+mn-cs"/>
              </a:rPr>
              <a:t>approvals, </a:t>
            </a:r>
            <a:r>
              <a:rPr lang="en-US" sz="1200" b="0" i="0" kern="1200" dirty="0" smtClean="0">
                <a:solidFill>
                  <a:schemeClr val="tx1"/>
                </a:solidFill>
                <a:latin typeface="+mn-lt"/>
                <a:ea typeface="+mn-ea"/>
                <a:cs typeface="+mn-cs"/>
              </a:rPr>
              <a:t>in a common location—from the Inbox and from their mobile devices in the QAD action center app.</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Double-click a record to open the Details screen, and you can view all information of the approval process.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If the Early Approval option is selected in Approval Configuration for this entity, action buttons are displayed at the bottom of the Details screen and you can choose an action. After the approval request is approved or denied, the system closes the pending tasks and sets the status of the approvers who are before you in the sequence to Skipped. The system also sends notifications to the skipped approvers, informing </a:t>
            </a:r>
            <a:r>
              <a:rPr lang="en-US" sz="1200" b="0" i="0" kern="1200" dirty="0" smtClean="0">
                <a:solidFill>
                  <a:schemeClr val="tx1"/>
                </a:solidFill>
                <a:latin typeface="+mn-lt"/>
                <a:ea typeface="+mn-ea"/>
                <a:cs typeface="+mn-cs"/>
              </a:rPr>
              <a:t>them of </a:t>
            </a:r>
            <a:r>
              <a:rPr lang="en-US" sz="1200" b="0" i="0" kern="1200" dirty="0" smtClean="0">
                <a:solidFill>
                  <a:schemeClr val="tx1"/>
                </a:solidFill>
                <a:latin typeface="+mn-lt"/>
                <a:ea typeface="+mn-ea"/>
                <a:cs typeface="+mn-cs"/>
              </a:rPr>
              <a:t>the action.</a:t>
            </a:r>
          </a:p>
          <a:p>
            <a:endParaRPr lang="en-US" sz="1200" b="0" i="0" kern="1200" dirty="0" smtClean="0">
              <a:solidFill>
                <a:schemeClr val="tx1"/>
              </a:solidFill>
              <a:latin typeface="+mn-lt"/>
              <a:ea typeface="+mn-ea"/>
              <a:cs typeface="+mn-cs"/>
            </a:endParaRPr>
          </a:p>
          <a:p>
            <a:r>
              <a:rPr lang="en-US" altLang="zh-CN" sz="1200" b="0" i="0" kern="1200" dirty="0" smtClean="0">
                <a:solidFill>
                  <a:schemeClr val="tx1"/>
                </a:solidFill>
                <a:latin typeface="+mn-lt"/>
                <a:ea typeface="+mn-ea"/>
                <a:cs typeface="+mn-cs"/>
              </a:rPr>
              <a:t>In</a:t>
            </a:r>
            <a:r>
              <a:rPr lang="en-US" altLang="zh-CN" sz="1200" b="0" i="0" kern="1200" baseline="0" dirty="0" smtClean="0">
                <a:solidFill>
                  <a:schemeClr val="tx1"/>
                </a:solidFill>
                <a:latin typeface="+mn-lt"/>
                <a:ea typeface="+mn-ea"/>
                <a:cs typeface="+mn-cs"/>
              </a:rPr>
              <a:t> the Approval Configuration, </a:t>
            </a:r>
            <a:r>
              <a:rPr lang="en-US" altLang="zh-CN" sz="1200" b="0" i="0" kern="1200" baseline="0" dirty="0" smtClean="0">
                <a:solidFill>
                  <a:schemeClr val="tx1"/>
                </a:solidFill>
                <a:latin typeface="+mn-lt"/>
                <a:ea typeface="+mn-ea"/>
                <a:cs typeface="+mn-cs"/>
              </a:rPr>
              <a:t>you cannot choose Early </a:t>
            </a:r>
            <a:r>
              <a:rPr lang="en-US" altLang="zh-CN" sz="1200" b="0" i="0" kern="1200" baseline="0" dirty="0" smtClean="0">
                <a:solidFill>
                  <a:schemeClr val="tx1"/>
                </a:solidFill>
                <a:latin typeface="+mn-lt"/>
                <a:ea typeface="+mn-ea"/>
                <a:cs typeface="+mn-cs"/>
              </a:rPr>
              <a:t>Approval for Requisition Approval. </a:t>
            </a:r>
            <a:r>
              <a:rPr lang="en-US" altLang="zh-CN" sz="1200" b="0" i="0" kern="1200" baseline="0" dirty="0" smtClean="0">
                <a:solidFill>
                  <a:schemeClr val="tx1"/>
                </a:solidFill>
                <a:latin typeface="+mn-lt"/>
                <a:ea typeface="+mn-ea"/>
                <a:cs typeface="+mn-cs"/>
              </a:rPr>
              <a:t>Therefore, </a:t>
            </a:r>
            <a:r>
              <a:rPr lang="en-US" altLang="zh-CN" sz="1200" b="0" i="0" kern="1200" baseline="0" dirty="0" smtClean="0">
                <a:solidFill>
                  <a:schemeClr val="tx1"/>
                </a:solidFill>
                <a:latin typeface="+mn-lt"/>
                <a:ea typeface="+mn-ea"/>
                <a:cs typeface="+mn-cs"/>
              </a:rPr>
              <a:t>you </a:t>
            </a:r>
            <a:r>
              <a:rPr lang="en-US" altLang="zh-CN" sz="1200" b="0" i="0" kern="1200" baseline="0" dirty="0" smtClean="0">
                <a:solidFill>
                  <a:schemeClr val="tx1"/>
                </a:solidFill>
                <a:latin typeface="+mn-lt"/>
                <a:ea typeface="+mn-ea"/>
                <a:cs typeface="+mn-cs"/>
              </a:rPr>
              <a:t>cannot </a:t>
            </a:r>
            <a:r>
              <a:rPr lang="en-US" altLang="zh-CN" sz="1200" b="0" i="0" kern="1200" baseline="0" dirty="0" smtClean="0">
                <a:solidFill>
                  <a:schemeClr val="tx1"/>
                </a:solidFill>
                <a:latin typeface="+mn-lt"/>
                <a:ea typeface="+mn-ea"/>
                <a:cs typeface="+mn-cs"/>
              </a:rPr>
              <a:t>use Future Approvals to approve/deny the requisition approval.</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In</a:t>
            </a:r>
            <a:r>
              <a:rPr lang="en-US" baseline="0" dirty="0" smtClean="0"/>
              <a:t> the </a:t>
            </a:r>
            <a:r>
              <a:rPr lang="en-US" dirty="0" smtClean="0"/>
              <a:t>second approval approach, </a:t>
            </a:r>
            <a:r>
              <a:rPr lang="en-US" baseline="0" dirty="0" smtClean="0"/>
              <a:t>select </a:t>
            </a:r>
            <a:r>
              <a:rPr lang="en-US" baseline="0" dirty="0" smtClean="0"/>
              <a:t>the task from the Inbox and click </a:t>
            </a:r>
            <a:r>
              <a:rPr lang="en-US" baseline="0" dirty="0" smtClean="0"/>
              <a:t>View </a:t>
            </a:r>
            <a:r>
              <a:rPr lang="en-US" baseline="0" dirty="0" smtClean="0"/>
              <a:t>Inbox </a:t>
            </a:r>
            <a:r>
              <a:rPr lang="en-US" baseline="0" dirty="0" smtClean="0"/>
              <a:t>to </a:t>
            </a:r>
            <a:r>
              <a:rPr lang="en-US" baseline="0" dirty="0" smtClean="0"/>
              <a:t>view the requisition details.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After </a:t>
            </a:r>
            <a:r>
              <a:rPr lang="en-US" dirty="0" smtClean="0"/>
              <a:t>you have reviewed </a:t>
            </a:r>
            <a:r>
              <a:rPr lang="en-US" dirty="0" smtClean="0"/>
              <a:t>the requisition information, you can decide to approve or deny the request.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altLang="zh-CN" dirty="0" smtClean="0"/>
              <a:t>Y</a:t>
            </a:r>
            <a:r>
              <a:rPr lang="en-US" dirty="0" smtClean="0"/>
              <a:t>ou can select multiple requisitions and </a:t>
            </a:r>
            <a:r>
              <a:rPr lang="en-US" dirty="0" smtClean="0"/>
              <a:t>perform mass </a:t>
            </a:r>
            <a:r>
              <a:rPr lang="en-US" dirty="0" smtClean="0"/>
              <a:t>approval.</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After </a:t>
            </a:r>
            <a:r>
              <a:rPr lang="en-US" dirty="0" smtClean="0"/>
              <a:t>you have reviewed </a:t>
            </a:r>
            <a:r>
              <a:rPr lang="en-US" dirty="0" smtClean="0"/>
              <a:t>the requisition information, you can decide to approve or not.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In</a:t>
            </a:r>
            <a:r>
              <a:rPr lang="en-US" baseline="0" dirty="0" smtClean="0"/>
              <a:t> the </a:t>
            </a:r>
            <a:r>
              <a:rPr lang="en-US" dirty="0" smtClean="0"/>
              <a:t>third approval approach,</a:t>
            </a:r>
            <a:r>
              <a:rPr lang="en-US" baseline="0" dirty="0" smtClean="0"/>
              <a:t> click </a:t>
            </a:r>
            <a:r>
              <a:rPr lang="en-US" baseline="0" dirty="0" smtClean="0"/>
              <a:t>the hyperlink from the received email. </a:t>
            </a:r>
            <a:r>
              <a:rPr lang="en-US" baseline="0" dirty="0" smtClean="0"/>
              <a:t>Then, the </a:t>
            </a:r>
            <a:r>
              <a:rPr lang="en-US" baseline="0" dirty="0" smtClean="0"/>
              <a:t>system </a:t>
            </a:r>
            <a:r>
              <a:rPr lang="en-US" baseline="0" dirty="0" smtClean="0"/>
              <a:t>prompts you for </a:t>
            </a:r>
            <a:r>
              <a:rPr lang="en-US" baseline="0" dirty="0" smtClean="0"/>
              <a:t>the authentication login. After login, </a:t>
            </a:r>
            <a:r>
              <a:rPr lang="en-US" baseline="0" dirty="0" smtClean="0"/>
              <a:t>the system leads </a:t>
            </a:r>
            <a:r>
              <a:rPr lang="en-US" baseline="0" dirty="0" smtClean="0"/>
              <a:t>you to </a:t>
            </a:r>
            <a:r>
              <a:rPr lang="en-US" baseline="0" dirty="0" smtClean="0"/>
              <a:t>the Future </a:t>
            </a:r>
            <a:r>
              <a:rPr lang="en-US" baseline="0" dirty="0" smtClean="0"/>
              <a:t>Approvals screen to </a:t>
            </a:r>
            <a:r>
              <a:rPr lang="en-US" baseline="0" dirty="0" smtClean="0"/>
              <a:t>proceed with </a:t>
            </a:r>
            <a:r>
              <a:rPr lang="en-US" baseline="0" dirty="0" smtClean="0"/>
              <a:t>the approval process.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After you </a:t>
            </a:r>
            <a:r>
              <a:rPr lang="en-US" dirty="0" smtClean="0"/>
              <a:t>click the Approval button, you may need to </a:t>
            </a:r>
            <a:r>
              <a:rPr lang="en-US" dirty="0" smtClean="0"/>
              <a:t>enter the </a:t>
            </a:r>
            <a:r>
              <a:rPr lang="en-US" dirty="0" smtClean="0"/>
              <a:t>buyer </a:t>
            </a:r>
            <a:r>
              <a:rPr lang="en-US" baseline="0" dirty="0" smtClean="0"/>
              <a:t>and </a:t>
            </a:r>
            <a:r>
              <a:rPr lang="en-US" baseline="0" dirty="0" smtClean="0"/>
              <a:t>route to </a:t>
            </a:r>
            <a:r>
              <a:rPr lang="en-US" baseline="0" dirty="0" smtClean="0"/>
              <a:t>in the prompt screen. </a:t>
            </a:r>
          </a:p>
          <a:p>
            <a:endParaRPr lang="en-US" baseline="0" dirty="0" smtClean="0"/>
          </a:p>
          <a:p>
            <a:r>
              <a:rPr lang="en-US" sz="1200" b="0" i="0" kern="1200" dirty="0" smtClean="0">
                <a:solidFill>
                  <a:schemeClr val="tx1"/>
                </a:solidFill>
                <a:latin typeface="+mn-lt"/>
                <a:ea typeface="+mn-ea"/>
                <a:cs typeface="+mn-cs"/>
              </a:rPr>
              <a:t>If the Require Authentication option is selected in Approval Configuration for Requisition Approval</a:t>
            </a:r>
            <a:r>
              <a:rPr lang="en-US" sz="1200" b="0" i="0" kern="1200" dirty="0" smtClean="0">
                <a:solidFill>
                  <a:schemeClr val="tx1"/>
                </a:solidFill>
                <a:latin typeface="+mn-lt"/>
                <a:ea typeface="+mn-ea"/>
                <a:cs typeface="+mn-cs"/>
              </a:rPr>
              <a:t>, the system</a:t>
            </a:r>
            <a:r>
              <a:rPr lang="en-US" sz="1200" b="0" i="0" kern="1200" baseline="0" dirty="0" smtClean="0">
                <a:solidFill>
                  <a:schemeClr val="tx1"/>
                </a:solidFill>
                <a:latin typeface="+mn-lt"/>
                <a:ea typeface="+mn-ea"/>
                <a:cs typeface="+mn-cs"/>
              </a:rPr>
              <a:t> prompts </a:t>
            </a:r>
            <a:r>
              <a:rPr lang="en-US" sz="1200" b="0" i="0" kern="1200" baseline="0" dirty="0" smtClean="0">
                <a:solidFill>
                  <a:schemeClr val="tx1"/>
                </a:solidFill>
                <a:latin typeface="+mn-lt"/>
                <a:ea typeface="+mn-ea"/>
                <a:cs typeface="+mn-cs"/>
              </a:rPr>
              <a:t>you to enter </a:t>
            </a:r>
            <a:r>
              <a:rPr lang="en-US" sz="1200" b="0" i="0" kern="1200" baseline="0" dirty="0" smtClean="0">
                <a:solidFill>
                  <a:schemeClr val="tx1"/>
                </a:solidFill>
                <a:latin typeface="+mn-lt"/>
                <a:ea typeface="+mn-ea"/>
                <a:cs typeface="+mn-cs"/>
              </a:rPr>
              <a:t>the approver </a:t>
            </a:r>
            <a:r>
              <a:rPr lang="en-US" sz="1200" b="0" i="0" kern="1200" baseline="0" dirty="0" smtClean="0">
                <a:solidFill>
                  <a:schemeClr val="tx1"/>
                </a:solidFill>
                <a:latin typeface="+mn-lt"/>
                <a:ea typeface="+mn-ea"/>
                <a:cs typeface="+mn-cs"/>
              </a:rPr>
              <a:t>password.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Approval </a:t>
            </a:r>
            <a:r>
              <a:rPr lang="en-US" sz="1200" b="0" i="0" kern="1200" dirty="0" smtClean="0">
                <a:solidFill>
                  <a:schemeClr val="tx1"/>
                </a:solidFill>
                <a:latin typeface="+mn-lt"/>
                <a:ea typeface="+mn-ea"/>
                <a:cs typeface="+mn-cs"/>
              </a:rPr>
              <a:t>Log </a:t>
            </a:r>
            <a:r>
              <a:rPr lang="en-US" sz="1200" b="0" i="0" kern="1200" dirty="0" smtClean="0">
                <a:solidFill>
                  <a:schemeClr val="tx1"/>
                </a:solidFill>
                <a:latin typeface="+mn-lt"/>
                <a:ea typeface="+mn-ea"/>
                <a:cs typeface="+mn-cs"/>
              </a:rPr>
              <a:t>browse shows </a:t>
            </a:r>
            <a:r>
              <a:rPr lang="en-US" sz="1200" b="0" i="0" kern="1200" dirty="0" smtClean="0">
                <a:solidFill>
                  <a:schemeClr val="tx1"/>
                </a:solidFill>
                <a:latin typeface="+mn-lt"/>
                <a:ea typeface="+mn-ea"/>
                <a:cs typeface="+mn-cs"/>
              </a:rPr>
              <a:t>all approval processes, including closed ones.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To view details of an approval process, choose the record and double-click it to open the details screen. The details screen is </a:t>
            </a:r>
            <a:r>
              <a:rPr lang="en-US" sz="1200" b="0" i="0" kern="1200" dirty="0" smtClean="0">
                <a:solidFill>
                  <a:schemeClr val="tx1"/>
                </a:solidFill>
                <a:latin typeface="+mn-lt"/>
                <a:ea typeface="+mn-ea"/>
                <a:cs typeface="+mn-cs"/>
              </a:rPr>
              <a:t>display </a:t>
            </a:r>
            <a:r>
              <a:rPr lang="en-US" sz="1200" b="0" i="0" kern="1200" dirty="0" smtClean="0">
                <a:solidFill>
                  <a:schemeClr val="tx1"/>
                </a:solidFill>
                <a:latin typeface="+mn-lt"/>
                <a:ea typeface="+mn-ea"/>
                <a:cs typeface="+mn-cs"/>
              </a:rPr>
              <a:t>only and </a:t>
            </a:r>
            <a:r>
              <a:rPr lang="en-US" sz="1200" b="0" i="0" kern="1200" dirty="0" smtClean="0">
                <a:solidFill>
                  <a:schemeClr val="tx1"/>
                </a:solidFill>
                <a:latin typeface="+mn-lt"/>
                <a:ea typeface="+mn-ea"/>
                <a:cs typeface="+mn-cs"/>
              </a:rPr>
              <a:t>shows </a:t>
            </a:r>
            <a:r>
              <a:rPr lang="en-US" sz="1200" b="0" i="0" kern="1200" dirty="0" smtClean="0">
                <a:solidFill>
                  <a:schemeClr val="tx1"/>
                </a:solidFill>
                <a:latin typeface="+mn-lt"/>
                <a:ea typeface="+mn-ea"/>
                <a:cs typeface="+mn-cs"/>
              </a:rPr>
              <a:t>all information about the approval process, including an audit log. This function can be used for audit </a:t>
            </a:r>
            <a:r>
              <a:rPr lang="en-US" sz="1200" b="0" i="0" kern="1200" dirty="0" smtClean="0">
                <a:solidFill>
                  <a:schemeClr val="tx1"/>
                </a:solidFill>
                <a:latin typeface="+mn-lt"/>
                <a:ea typeface="+mn-ea"/>
                <a:cs typeface="+mn-cs"/>
              </a:rPr>
              <a:t>purposes.</a:t>
            </a: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After </a:t>
            </a:r>
            <a:r>
              <a:rPr lang="en-US" dirty="0" smtClean="0"/>
              <a:t>you complete </a:t>
            </a:r>
            <a:r>
              <a:rPr lang="en-US" dirty="0" smtClean="0"/>
              <a:t>the approval process, the system </a:t>
            </a:r>
            <a:r>
              <a:rPr lang="en-US" dirty="0" smtClean="0"/>
              <a:t>sends </a:t>
            </a:r>
            <a:r>
              <a:rPr lang="en-US" dirty="0" smtClean="0"/>
              <a:t>the approval notification to the </a:t>
            </a:r>
            <a:r>
              <a:rPr lang="en-US" altLang="zh-CN" dirty="0" smtClean="0"/>
              <a:t>buyer</a:t>
            </a:r>
            <a:r>
              <a:rPr lang="en-US" dirty="0" smtClean="0"/>
              <a: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latin typeface="+mn-lt"/>
                <a:ea typeface="+mn-ea"/>
                <a:cs typeface="+mn-cs"/>
              </a:rPr>
              <a:t>If the Generic Approval function is not enabled for requisition, you can approve or deny the requisition through Requisition Approvals.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4</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Buyers can use the Requisition Lines browse to release authorized requisition lines to purchase orders in a bulk process that creates multiple purchase orders at a time for both EE and EAM purchases.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way POs are built depends on whether EAM is enabled:</a:t>
            </a:r>
          </a:p>
          <a:p>
            <a:r>
              <a:rPr lang="en-US" sz="1200" b="0" i="0" kern="1200" dirty="0" smtClean="0">
                <a:solidFill>
                  <a:schemeClr val="tx1"/>
                </a:solidFill>
                <a:latin typeface="+mn-lt"/>
                <a:ea typeface="+mn-ea"/>
                <a:cs typeface="+mn-cs"/>
              </a:rPr>
              <a:t>• EAM </a:t>
            </a:r>
            <a:r>
              <a:rPr lang="en-US" sz="1200" b="0" i="0" kern="1200" dirty="0" smtClean="0">
                <a:solidFill>
                  <a:schemeClr val="tx1"/>
                </a:solidFill>
                <a:latin typeface="+mn-lt"/>
                <a:ea typeface="+mn-ea"/>
                <a:cs typeface="+mn-cs"/>
              </a:rPr>
              <a:t>enabled: direct requisition lines are placed on an EE purchase order; MRO requisition lines are placed on an EAM purchase order.</a:t>
            </a:r>
          </a:p>
          <a:p>
            <a:r>
              <a:rPr lang="en-US" sz="1200" b="0" i="0" kern="1200" dirty="0" smtClean="0">
                <a:solidFill>
                  <a:schemeClr val="tx1"/>
                </a:solidFill>
                <a:latin typeface="+mn-lt"/>
                <a:ea typeface="+mn-ea"/>
                <a:cs typeface="+mn-cs"/>
              </a:rPr>
              <a:t>• EAM </a:t>
            </a:r>
            <a:r>
              <a:rPr lang="en-US" sz="1200" b="0" i="0" kern="1200" dirty="0" smtClean="0">
                <a:solidFill>
                  <a:schemeClr val="tx1"/>
                </a:solidFill>
                <a:latin typeface="+mn-lt"/>
                <a:ea typeface="+mn-ea"/>
                <a:cs typeface="+mn-cs"/>
              </a:rPr>
              <a:t>not enabled: direct and MRO requisition lines are placed on an EE purchase order.</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Use the </a:t>
            </a:r>
            <a:r>
              <a:rPr lang="en-US" sz="1200" b="0" i="0" kern="1200" dirty="0" smtClean="0">
                <a:solidFill>
                  <a:schemeClr val="tx1"/>
                </a:solidFill>
                <a:latin typeface="+mn-lt"/>
                <a:ea typeface="+mn-ea"/>
                <a:cs typeface="+mn-cs"/>
              </a:rPr>
              <a:t>Search Criteria </a:t>
            </a:r>
            <a:r>
              <a:rPr lang="en-US" sz="1200" b="0" i="0" kern="1200" dirty="0" smtClean="0">
                <a:solidFill>
                  <a:schemeClr val="tx1"/>
                </a:solidFill>
                <a:latin typeface="+mn-lt"/>
                <a:ea typeface="+mn-ea"/>
                <a:cs typeface="+mn-cs"/>
              </a:rPr>
              <a:t>panel to filter the list to a workable set of lines. When you have filtered the set of lines to a workable number, choose Actions &gt; Release to PO.</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This action does not directly release lines. A subsequent screen lets you fine-tune your selection down to the level of a single PO </a:t>
            </a:r>
            <a:r>
              <a:rPr lang="en-US" sz="1200" b="0" i="0" kern="1200" dirty="0" smtClean="0">
                <a:solidFill>
                  <a:schemeClr val="tx1"/>
                </a:solidFill>
                <a:latin typeface="+mn-lt"/>
                <a:ea typeface="+mn-ea"/>
                <a:cs typeface="+mn-cs"/>
              </a:rPr>
              <a:t>line, </a:t>
            </a:r>
            <a:r>
              <a:rPr lang="en-US" sz="1200" b="0" i="0" kern="1200" dirty="0" smtClean="0">
                <a:solidFill>
                  <a:schemeClr val="tx1"/>
                </a:solidFill>
                <a:latin typeface="+mn-lt"/>
                <a:ea typeface="+mn-ea"/>
                <a:cs typeface="+mn-cs"/>
              </a:rPr>
              <a:t>if needed.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Select the requisition</a:t>
            </a:r>
            <a:r>
              <a:rPr lang="en-US" baseline="0" dirty="0" smtClean="0"/>
              <a:t> lines and enter </a:t>
            </a:r>
            <a:r>
              <a:rPr lang="en-US" baseline="0" dirty="0" smtClean="0"/>
              <a:t>the supplier code, </a:t>
            </a:r>
            <a:r>
              <a:rPr lang="en-US" baseline="0" dirty="0" smtClean="0"/>
              <a:t>if </a:t>
            </a:r>
            <a:r>
              <a:rPr lang="en-US" baseline="0" dirty="0" smtClean="0"/>
              <a:t>needed. </a:t>
            </a:r>
            <a:endParaRPr lang="en-US" baseline="0" dirty="0" smtClean="0"/>
          </a:p>
          <a:p>
            <a:endParaRPr lang="en-US" baseline="0" dirty="0" smtClean="0"/>
          </a:p>
          <a:p>
            <a:r>
              <a:rPr lang="en-US" sz="1200" b="0" i="0" kern="1200" dirty="0" smtClean="0">
                <a:solidFill>
                  <a:schemeClr val="tx1"/>
                </a:solidFill>
                <a:latin typeface="+mn-lt"/>
                <a:ea typeface="+mn-ea"/>
                <a:cs typeface="+mn-cs"/>
              </a:rPr>
              <a:t>Click the Simulate button to validate the grid lines for errors.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When you click the Submit button, the selected lines in the main grid are validated. If the lines pass validation, the lines are placed into PO groups and the purchase order is created.</a:t>
            </a:r>
          </a:p>
          <a:p>
            <a:r>
              <a:rPr lang="en-US" sz="1200" b="0" i="0" kern="1200" dirty="0" smtClean="0">
                <a:solidFill>
                  <a:schemeClr val="tx1"/>
                </a:solidFill>
                <a:latin typeface="+mn-lt"/>
                <a:ea typeface="+mn-ea"/>
                <a:cs typeface="+mn-cs"/>
              </a:rPr>
              <a:t>The purchase order is only created if there are no errors with any of the selected lines. At completion </a:t>
            </a:r>
            <a:r>
              <a:rPr lang="en-US" sz="1200" b="0" i="0" kern="1200" dirty="0" smtClean="0">
                <a:solidFill>
                  <a:schemeClr val="tx1"/>
                </a:solidFill>
                <a:latin typeface="+mn-lt"/>
                <a:ea typeface="+mn-ea"/>
                <a:cs typeface="+mn-cs"/>
              </a:rPr>
              <a:t>of the release </a:t>
            </a:r>
            <a:r>
              <a:rPr lang="en-US" sz="1200" b="0" i="0" kern="1200" dirty="0" smtClean="0">
                <a:solidFill>
                  <a:schemeClr val="tx1"/>
                </a:solidFill>
                <a:latin typeface="+mn-lt"/>
                <a:ea typeface="+mn-ea"/>
                <a:cs typeface="+mn-cs"/>
              </a:rPr>
              <a:t>to PO process, a confirmation popup displays the outcome of the process.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When all lines have been processed into a purchase orders, the system updates the status of all EE requisition lines statuses to C - Closed. If all requisition lines on a requisition document have a status of C - Closed, the requisition header status is also updated to C – Closed.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24</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After adding requisition lines to purchase orders, you can </a:t>
            </a:r>
            <a:r>
              <a:rPr lang="en-US" sz="1200" b="0" i="0" kern="1200" dirty="0" smtClean="0">
                <a:solidFill>
                  <a:schemeClr val="tx1"/>
                </a:solidFill>
                <a:latin typeface="+mn-lt"/>
                <a:ea typeface="+mn-ea"/>
                <a:cs typeface="+mn-cs"/>
              </a:rPr>
              <a:t>use the </a:t>
            </a:r>
            <a:r>
              <a:rPr lang="en-US" sz="1200" b="0" i="0" kern="1200" dirty="0" smtClean="0">
                <a:solidFill>
                  <a:schemeClr val="tx1"/>
                </a:solidFill>
                <a:latin typeface="+mn-lt"/>
                <a:ea typeface="+mn-ea"/>
                <a:cs typeface="+mn-cs"/>
              </a:rPr>
              <a:t>PO &amp; Req Cross Reference </a:t>
            </a:r>
            <a:r>
              <a:rPr lang="en-US" sz="1200" b="0" i="0" kern="1200" dirty="0" smtClean="0">
                <a:solidFill>
                  <a:schemeClr val="tx1"/>
                </a:solidFill>
                <a:latin typeface="+mn-lt"/>
                <a:ea typeface="+mn-ea"/>
                <a:cs typeface="+mn-cs"/>
              </a:rPr>
              <a:t>browse </a:t>
            </a:r>
            <a:r>
              <a:rPr lang="en-US" sz="1200" b="0" i="0" kern="1200" dirty="0" smtClean="0">
                <a:solidFill>
                  <a:schemeClr val="tx1"/>
                </a:solidFill>
                <a:latin typeface="+mn-lt"/>
                <a:ea typeface="+mn-ea"/>
                <a:cs typeface="+mn-cs"/>
              </a:rPr>
              <a:t>to determine the associated PO for each requisition line.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25</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27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lnSpcReduction="10000"/>
          </a:bodyPr>
          <a:lstStyle/>
          <a:p>
            <a:pPr rtl="0"/>
            <a:r>
              <a:rPr lang="en-US" sz="1200" b="0" i="0" kern="1200" dirty="0" smtClean="0">
                <a:solidFill>
                  <a:schemeClr val="tx1"/>
                </a:solidFill>
                <a:latin typeface="+mn-lt"/>
                <a:ea typeface="+mn-ea"/>
                <a:cs typeface="+mn-cs"/>
              </a:rPr>
              <a:t>Use Requisitions to communicate internal requirements for items and materials that can be approved before being placed on a purchase order.</a:t>
            </a:r>
          </a:p>
          <a:p>
            <a:pPr rtl="0"/>
            <a:r>
              <a:rPr lang="en-US" sz="1200" b="0" i="0" kern="1200" dirty="0" smtClean="0">
                <a:solidFill>
                  <a:schemeClr val="tx1"/>
                </a:solidFill>
                <a:latin typeface="+mn-lt"/>
                <a:ea typeface="+mn-ea"/>
                <a:cs typeface="+mn-cs"/>
              </a:rPr>
              <a:t>Requisitions provides a streamlined requisition entry process: a single screen where you can request both EE direct materials and EAM MRO Items.</a:t>
            </a:r>
          </a:p>
          <a:p>
            <a:endParaRPr lang="en-US" dirty="0" smtClean="0"/>
          </a:p>
          <a:p>
            <a:r>
              <a:rPr lang="en-US" dirty="0" smtClean="0"/>
              <a:t>The following roles provide access to the Requisitions Entry screen:</a:t>
            </a:r>
          </a:p>
          <a:p>
            <a:r>
              <a:rPr lang="en-US" dirty="0" smtClean="0"/>
              <a:t>• Purchase Material Planner</a:t>
            </a:r>
          </a:p>
          <a:p>
            <a:r>
              <a:rPr lang="en-US" dirty="0" smtClean="0"/>
              <a:t>• Customer Service Manager</a:t>
            </a:r>
          </a:p>
          <a:p>
            <a:r>
              <a:rPr lang="en-US" dirty="0" smtClean="0"/>
              <a:t>• Sales Manager</a:t>
            </a:r>
          </a:p>
          <a:p>
            <a:r>
              <a:rPr lang="en-US" dirty="0" smtClean="0"/>
              <a:t>• Purchasing Manager</a:t>
            </a:r>
          </a:p>
          <a:p>
            <a:r>
              <a:rPr lang="en-US" dirty="0" smtClean="0"/>
              <a:t>• Financial Controller</a:t>
            </a:r>
          </a:p>
          <a:p>
            <a:r>
              <a:rPr lang="en-US" dirty="0" smtClean="0"/>
              <a:t>• VP Supply Chain</a:t>
            </a:r>
          </a:p>
          <a:p>
            <a:endParaRPr lang="en-US" dirty="0" smtClean="0"/>
          </a:p>
          <a:p>
            <a:r>
              <a:rPr lang="en-US" dirty="0" smtClean="0"/>
              <a:t>Enter a request reason in the Reason for Request field.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Select a value to indicate the requisition type:</a:t>
            </a:r>
            <a:r>
              <a:rPr lang="en-US" sz="1200" b="0" i="0" kern="1200" baseline="0" dirty="0" smtClean="0">
                <a:solidFill>
                  <a:schemeClr val="tx1"/>
                </a:solidFill>
                <a:latin typeface="+mn-lt"/>
                <a:ea typeface="+mn-ea"/>
                <a:cs typeface="+mn-cs"/>
              </a:rPr>
              <a:t> Direct or MRO. </a:t>
            </a:r>
          </a:p>
          <a:p>
            <a:endParaRPr lang="en-US" sz="1200" b="0" i="0" kern="1200" baseline="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Regardless of whether EAM is enabled, direct requisitions in QAD </a:t>
            </a:r>
            <a:r>
              <a:rPr lang="en-US" sz="1200" b="0" i="0" kern="1200" dirty="0" smtClean="0">
                <a:solidFill>
                  <a:schemeClr val="tx1"/>
                </a:solidFill>
                <a:latin typeface="+mn-lt"/>
                <a:ea typeface="+mn-ea"/>
                <a:cs typeface="+mn-cs"/>
              </a:rPr>
              <a:t>Adaptive</a:t>
            </a:r>
            <a:r>
              <a:rPr lang="en-US" sz="1200" b="0" i="0" kern="1200" baseline="0" dirty="0" smtClean="0">
                <a:solidFill>
                  <a:schemeClr val="tx1"/>
                </a:solidFill>
                <a:latin typeface="+mn-lt"/>
                <a:ea typeface="+mn-ea"/>
                <a:cs typeface="+mn-cs"/>
              </a:rPr>
              <a:t> ERP Web UI </a:t>
            </a:r>
            <a:r>
              <a:rPr lang="en-US" sz="1200" b="0" i="0" kern="1200" dirty="0" smtClean="0">
                <a:solidFill>
                  <a:schemeClr val="tx1"/>
                </a:solidFill>
                <a:latin typeface="+mn-lt"/>
                <a:ea typeface="+mn-ea"/>
                <a:cs typeface="+mn-cs"/>
              </a:rPr>
              <a:t>always </a:t>
            </a:r>
            <a:r>
              <a:rPr lang="en-US" sz="1200" b="0" i="0" kern="1200" dirty="0" smtClean="0">
                <a:solidFill>
                  <a:schemeClr val="tx1"/>
                </a:solidFill>
                <a:latin typeface="+mn-lt"/>
                <a:ea typeface="+mn-ea"/>
                <a:cs typeface="+mn-cs"/>
              </a:rPr>
              <a:t>use the EE flow</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and allow EE items to be requested.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If EAM is enabled and you create an MRO-type requisition, the requisition follows the EAM requisition flow; EAM items can be requested and the system uses the EAM approval process. If EAM is not enabled and you create an MRO-type requisition, the requisition follows the EE flow; EE items can be requested and the system follows the EE approval process.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lnSpcReduction="10000"/>
          </a:bodyPr>
          <a:lstStyle/>
          <a:p>
            <a:pPr rtl="0"/>
            <a:r>
              <a:rPr lang="en-US" sz="1200" b="0" i="0" kern="1200" dirty="0" smtClean="0">
                <a:solidFill>
                  <a:schemeClr val="tx1"/>
                </a:solidFill>
                <a:latin typeface="+mn-lt"/>
                <a:ea typeface="+mn-ea"/>
                <a:cs typeface="+mn-cs"/>
              </a:rPr>
              <a:t>Use the Receive Type </a:t>
            </a:r>
            <a:r>
              <a:rPr lang="en-US" sz="1200" b="0" i="0" kern="1200" dirty="0" smtClean="0">
                <a:solidFill>
                  <a:schemeClr val="tx1"/>
                </a:solidFill>
                <a:latin typeface="+mn-lt"/>
                <a:ea typeface="+mn-ea"/>
                <a:cs typeface="+mn-cs"/>
              </a:rPr>
              <a:t>field to </a:t>
            </a:r>
            <a:r>
              <a:rPr lang="en-US" sz="1200" b="0" i="0" kern="1200" dirty="0" smtClean="0">
                <a:solidFill>
                  <a:schemeClr val="tx1"/>
                </a:solidFill>
                <a:latin typeface="+mn-lt"/>
                <a:ea typeface="+mn-ea"/>
                <a:cs typeface="+mn-cs"/>
              </a:rPr>
              <a:t>specify how the item requested will be received. You can specify this value on the header and at line level, depending on what items you are ordering. If you are charging the purchase to a work order, equipment, and so on, you will see different options at line level.</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If receive type is Inventory, the item is an inventory item in the item master or EAM parts table. If there are no associated charges on the requisition, the item is received into inventory until it is needed in a manufacturing process or for maintenance. The inventory charge accounting will be used for the item. These GL accounts are either specified in the EAM part record or are defaulted from the EE item or EE </a:t>
            </a:r>
            <a:r>
              <a:rPr lang="en-US" sz="1200" b="0" i="0" kern="1200" dirty="0" smtClean="0">
                <a:solidFill>
                  <a:schemeClr val="tx1"/>
                </a:solidFill>
                <a:latin typeface="+mn-lt"/>
                <a:ea typeface="+mn-ea"/>
                <a:cs typeface="+mn-cs"/>
              </a:rPr>
              <a:t>product </a:t>
            </a:r>
            <a:r>
              <a:rPr lang="en-US" sz="1200" b="0" i="0" kern="1200" dirty="0" smtClean="0">
                <a:solidFill>
                  <a:schemeClr val="tx1"/>
                </a:solidFill>
                <a:latin typeface="+mn-lt"/>
                <a:ea typeface="+mn-ea"/>
                <a:cs typeface="+mn-cs"/>
              </a:rPr>
              <a:t>line or EE domain account control file for the purchases entry.</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If the Receive Type is Memo,</a:t>
            </a:r>
            <a:r>
              <a:rPr lang="en-US" sz="1200" b="0" i="0" kern="1200" baseline="0" dirty="0" smtClean="0">
                <a:solidFill>
                  <a:schemeClr val="tx1"/>
                </a:solidFill>
                <a:latin typeface="+mn-lt"/>
                <a:ea typeface="+mn-ea"/>
                <a:cs typeface="+mn-cs"/>
              </a:rPr>
              <a:t> t</a:t>
            </a:r>
            <a:r>
              <a:rPr lang="en-US" sz="1200" b="0" i="0" kern="1200" dirty="0" smtClean="0">
                <a:solidFill>
                  <a:schemeClr val="tx1"/>
                </a:solidFill>
                <a:latin typeface="+mn-lt"/>
                <a:ea typeface="+mn-ea"/>
                <a:cs typeface="+mn-cs"/>
              </a:rPr>
              <a:t>he item will not be received into inventory and the cost of the item is charged directly to the accounts specified. In EE, you can store items in the item master of type M. These are items ordered regularly but are not kept in inventory or charged to the inventory accounting. These memo items are charged directly to the accounting components listed.</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In EAM, if a requisition is charged to a work order, equipment, stores requisition, rebuild, or project, the parts are not received into </a:t>
            </a:r>
            <a:r>
              <a:rPr lang="en-US" sz="1200" b="0" i="0" kern="1200" dirty="0" smtClean="0">
                <a:solidFill>
                  <a:schemeClr val="tx1"/>
                </a:solidFill>
                <a:latin typeface="+mn-lt"/>
                <a:ea typeface="+mn-ea"/>
                <a:cs typeface="+mn-cs"/>
              </a:rPr>
              <a:t>inventory, </a:t>
            </a:r>
            <a:r>
              <a:rPr lang="en-US" sz="1200" b="0" i="0" kern="1200" dirty="0" smtClean="0">
                <a:solidFill>
                  <a:schemeClr val="tx1"/>
                </a:solidFill>
                <a:latin typeface="+mn-lt"/>
                <a:ea typeface="+mn-ea"/>
                <a:cs typeface="+mn-cs"/>
              </a:rPr>
              <a:t>but are used immediately for the equipment repair or work order, for example, and the charges are made directly to the work order or equipment.</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If the </a:t>
            </a:r>
            <a:r>
              <a:rPr lang="en-US" sz="1200" b="0" i="0" kern="1200" dirty="0" smtClean="0">
                <a:solidFill>
                  <a:schemeClr val="tx1"/>
                </a:solidFill>
                <a:latin typeface="+mn-lt"/>
                <a:ea typeface="+mn-ea"/>
                <a:cs typeface="+mn-cs"/>
              </a:rPr>
              <a:t>requisition type </a:t>
            </a:r>
            <a:r>
              <a:rPr lang="en-US" sz="1200" b="0" i="0" kern="1200" dirty="0" smtClean="0">
                <a:solidFill>
                  <a:schemeClr val="tx1"/>
                </a:solidFill>
                <a:latin typeface="+mn-lt"/>
                <a:ea typeface="+mn-ea"/>
                <a:cs typeface="+mn-cs"/>
              </a:rPr>
              <a:t>is MRO and EAM is enabled, you can choose another </a:t>
            </a:r>
            <a:r>
              <a:rPr lang="en-US" sz="1200" b="0" i="0" kern="1200" dirty="0" smtClean="0">
                <a:solidFill>
                  <a:schemeClr val="tx1"/>
                </a:solidFill>
                <a:latin typeface="+mn-lt"/>
                <a:ea typeface="+mn-ea"/>
                <a:cs typeface="+mn-cs"/>
              </a:rPr>
              <a:t>receive type</a:t>
            </a:r>
            <a:r>
              <a:rPr lang="en-US" sz="1200" b="0" i="0" kern="1200" dirty="0" smtClean="0">
                <a:solidFill>
                  <a:schemeClr val="tx1"/>
                </a:solidFill>
                <a:latin typeface="+mn-lt"/>
                <a:ea typeface="+mn-ea"/>
                <a:cs typeface="+mn-cs"/>
              </a:rPr>
              <a:t>:</a:t>
            </a:r>
            <a:r>
              <a:rPr lang="en-US" sz="1200" b="0" i="0" kern="1200" baseline="0" dirty="0" smtClean="0">
                <a:solidFill>
                  <a:schemeClr val="tx1"/>
                </a:solidFill>
                <a:latin typeface="+mn-lt"/>
                <a:ea typeface="+mn-ea"/>
                <a:cs typeface="+mn-cs"/>
              </a:rPr>
              <a:t> Subcontract</a:t>
            </a:r>
            <a:r>
              <a:rPr lang="en-US" sz="1200" b="0" i="0" kern="1200" dirty="0" smtClean="0">
                <a:solidFill>
                  <a:schemeClr val="tx1"/>
                </a:solidFill>
                <a:latin typeface="+mn-lt"/>
                <a:ea typeface="+mn-ea"/>
                <a:cs typeface="+mn-cs"/>
              </a:rPr>
              <a:t>. Like the </a:t>
            </a:r>
            <a:r>
              <a:rPr lang="en-US" sz="1200" b="0" i="0" kern="1200" dirty="0" smtClean="0">
                <a:solidFill>
                  <a:schemeClr val="tx1"/>
                </a:solidFill>
                <a:latin typeface="+mn-lt"/>
                <a:ea typeface="+mn-ea"/>
                <a:cs typeface="+mn-cs"/>
              </a:rPr>
              <a:t>memo</a:t>
            </a:r>
            <a:r>
              <a:rPr lang="en-US" sz="1200" b="0" i="0" kern="1200" dirty="0" smtClean="0">
                <a:solidFill>
                  <a:schemeClr val="tx1"/>
                </a:solidFill>
                <a:latin typeface="+mn-lt"/>
                <a:ea typeface="+mn-ea"/>
                <a:cs typeface="+mn-cs"/>
              </a:rPr>
              <a:t>, a different set of accounting will be used specific for subcontract projects with outside partners. This is available with the different charges like work order, equipment, and so on. This option makes a Sub-Contract panel visible at line level.</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Based on the </a:t>
            </a:r>
            <a:r>
              <a:rPr lang="en-US" sz="1200" b="0" i="0" kern="1200" dirty="0" smtClean="0">
                <a:solidFill>
                  <a:schemeClr val="tx1"/>
                </a:solidFill>
                <a:latin typeface="+mn-lt"/>
                <a:ea typeface="+mn-ea"/>
                <a:cs typeface="+mn-cs"/>
              </a:rPr>
              <a:t>receive type</a:t>
            </a:r>
            <a:r>
              <a:rPr lang="en-US" sz="1200" b="0" i="0" kern="1200" dirty="0" smtClean="0">
                <a:solidFill>
                  <a:schemeClr val="tx1"/>
                </a:solidFill>
                <a:latin typeface="+mn-lt"/>
                <a:ea typeface="+mn-ea"/>
                <a:cs typeface="+mn-cs"/>
              </a:rPr>
              <a:t>,</a:t>
            </a:r>
            <a:r>
              <a:rPr lang="en-US" sz="1200" b="0" i="0" kern="1200" baseline="0" dirty="0" smtClean="0">
                <a:solidFill>
                  <a:schemeClr val="tx1"/>
                </a:solidFill>
                <a:latin typeface="+mn-lt"/>
                <a:ea typeface="+mn-ea"/>
                <a:cs typeface="+mn-cs"/>
              </a:rPr>
              <a:t> you may need to enter the </a:t>
            </a:r>
            <a:r>
              <a:rPr lang="en-US" sz="1200" b="0" i="0" kern="1200" baseline="0" dirty="0" smtClean="0">
                <a:solidFill>
                  <a:schemeClr val="tx1"/>
                </a:solidFill>
                <a:latin typeface="+mn-lt"/>
                <a:ea typeface="+mn-ea"/>
                <a:cs typeface="+mn-cs"/>
              </a:rPr>
              <a:t>account</a:t>
            </a:r>
            <a:r>
              <a:rPr lang="en-US" sz="1200" b="0" i="0" kern="1200" baseline="0" dirty="0" smtClean="0">
                <a:solidFill>
                  <a:schemeClr val="tx1"/>
                </a:solidFill>
                <a:latin typeface="+mn-lt"/>
                <a:ea typeface="+mn-ea"/>
                <a:cs typeface="+mn-cs"/>
              </a:rPr>
              <a:t>, </a:t>
            </a:r>
            <a:r>
              <a:rPr lang="en-US" sz="1200" b="0" i="0" kern="1200" baseline="0" dirty="0" smtClean="0">
                <a:solidFill>
                  <a:schemeClr val="tx1"/>
                </a:solidFill>
                <a:latin typeface="+mn-lt"/>
                <a:ea typeface="+mn-ea"/>
                <a:cs typeface="+mn-cs"/>
              </a:rPr>
              <a:t>sub-account</a:t>
            </a:r>
            <a:r>
              <a:rPr lang="en-US" sz="1200" b="0" i="0" kern="1200" baseline="0" dirty="0" smtClean="0">
                <a:solidFill>
                  <a:schemeClr val="tx1"/>
                </a:solidFill>
                <a:latin typeface="+mn-lt"/>
                <a:ea typeface="+mn-ea"/>
                <a:cs typeface="+mn-cs"/>
              </a:rPr>
              <a:t>, and </a:t>
            </a:r>
            <a:r>
              <a:rPr lang="en-US" sz="1200" b="0" i="0" kern="1200" baseline="0" dirty="0" smtClean="0">
                <a:solidFill>
                  <a:schemeClr val="tx1"/>
                </a:solidFill>
                <a:latin typeface="+mn-lt"/>
                <a:ea typeface="+mn-ea"/>
                <a:cs typeface="+mn-cs"/>
              </a:rPr>
              <a:t>cost center</a:t>
            </a:r>
            <a:r>
              <a:rPr lang="en-US" sz="1200" b="0" i="0" kern="1200" baseline="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pPr rtl="0"/>
            <a:r>
              <a:rPr lang="en-US" sz="1200" b="0" i="0" kern="1200" dirty="0" smtClean="0">
                <a:solidFill>
                  <a:schemeClr val="tx1"/>
                </a:solidFill>
                <a:latin typeface="+mn-lt"/>
                <a:ea typeface="+mn-ea"/>
                <a:cs typeface="+mn-cs"/>
              </a:rPr>
              <a:t>Use the Lines grid to add or update the items you want to purchase.</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The grid is for quick entry. Go to the Lines Detail form to enter more specific information.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After </a:t>
            </a:r>
            <a:r>
              <a:rPr lang="en-US" dirty="0" smtClean="0"/>
              <a:t>you save </a:t>
            </a:r>
            <a:r>
              <a:rPr lang="en-US" dirty="0" smtClean="0"/>
              <a:t>and route the requisition, the Approval Status panel will display </a:t>
            </a:r>
            <a:r>
              <a:rPr lang="en-US" sz="1200" b="0" i="0" kern="1200" dirty="0" smtClean="0">
                <a:solidFill>
                  <a:schemeClr val="tx1"/>
                </a:solidFill>
                <a:latin typeface="+mn-lt"/>
                <a:ea typeface="+mn-ea"/>
                <a:cs typeface="+mn-cs"/>
              </a:rPr>
              <a:t>the progress of the approval process and lists all approvers in the approval group. Not all approvers will be required to take an action.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When an approver takes action from the </a:t>
            </a:r>
            <a:r>
              <a:rPr lang="en-US" sz="1200" b="0" i="0" kern="1200" dirty="0" smtClean="0">
                <a:solidFill>
                  <a:schemeClr val="tx1"/>
                </a:solidFill>
                <a:latin typeface="+mn-lt"/>
                <a:ea typeface="+mn-ea"/>
                <a:cs typeface="+mn-cs"/>
              </a:rPr>
              <a:t>Web UI</a:t>
            </a:r>
            <a:r>
              <a:rPr lang="en-US" sz="1200" b="0" i="0" kern="1200" dirty="0" smtClean="0">
                <a:solidFill>
                  <a:schemeClr val="tx1"/>
                </a:solidFill>
                <a:latin typeface="+mn-lt"/>
                <a:ea typeface="+mn-ea"/>
                <a:cs typeface="+mn-cs"/>
              </a:rPr>
              <a:t>, the Approval Status grid is updated for the approver who performed the action, listing the action, date, time, and remarks.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After </a:t>
            </a:r>
            <a:r>
              <a:rPr lang="en-US" dirty="0" smtClean="0"/>
              <a:t>you save </a:t>
            </a:r>
            <a:r>
              <a:rPr lang="en-US" dirty="0" smtClean="0"/>
              <a:t>and route the requisition, the Approval Status panel will display </a:t>
            </a:r>
            <a:r>
              <a:rPr lang="en-US" sz="1200" b="0" i="0" kern="1200" dirty="0" smtClean="0">
                <a:solidFill>
                  <a:schemeClr val="tx1"/>
                </a:solidFill>
                <a:latin typeface="+mn-lt"/>
                <a:ea typeface="+mn-ea"/>
                <a:cs typeface="+mn-cs"/>
              </a:rPr>
              <a:t>the progress of the approval process and lists all approvers in the approval group. Not all approvers will be required to take an action.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When an approver takes action from the </a:t>
            </a:r>
            <a:r>
              <a:rPr lang="en-US" sz="1200" b="0" i="0" kern="1200" dirty="0" smtClean="0">
                <a:solidFill>
                  <a:schemeClr val="tx1"/>
                </a:solidFill>
                <a:latin typeface="+mn-lt"/>
                <a:ea typeface="+mn-ea"/>
                <a:cs typeface="+mn-cs"/>
              </a:rPr>
              <a:t>Web UI</a:t>
            </a:r>
            <a:r>
              <a:rPr lang="en-US" sz="1200" b="0" i="0" kern="1200" dirty="0" smtClean="0">
                <a:solidFill>
                  <a:schemeClr val="tx1"/>
                </a:solidFill>
                <a:latin typeface="+mn-lt"/>
                <a:ea typeface="+mn-ea"/>
                <a:cs typeface="+mn-cs"/>
              </a:rPr>
              <a:t>, the Approval Status grid is updated for the approver who performed the action, listing the action, date, time, and remarks.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A requisition approval can be processed through either generic approval functions or requisition functions. </a:t>
            </a:r>
          </a:p>
          <a:p>
            <a:endParaRPr lang="en-US" dirty="0" smtClean="0"/>
          </a:p>
          <a:p>
            <a:r>
              <a:rPr lang="en-US" sz="1200" b="0" i="0" kern="1200" dirty="0" smtClean="0">
                <a:solidFill>
                  <a:schemeClr val="tx1"/>
                </a:solidFill>
                <a:latin typeface="+mn-lt"/>
                <a:ea typeface="+mn-ea"/>
                <a:cs typeface="+mn-cs"/>
              </a:rPr>
              <a:t>Use Approval Configuration to enable</a:t>
            </a:r>
            <a:r>
              <a:rPr lang="en-US" sz="1200" b="0" i="0" kern="1200" baseline="0" dirty="0" smtClean="0">
                <a:solidFill>
                  <a:schemeClr val="tx1"/>
                </a:solidFill>
                <a:latin typeface="+mn-lt"/>
                <a:ea typeface="+mn-ea"/>
                <a:cs typeface="+mn-cs"/>
              </a:rPr>
              <a:t> the </a:t>
            </a:r>
            <a:r>
              <a:rPr lang="en-US" sz="1200" b="0" i="0" kern="1200" baseline="0" dirty="0" smtClean="0">
                <a:solidFill>
                  <a:schemeClr val="tx1"/>
                </a:solidFill>
                <a:latin typeface="+mn-lt"/>
                <a:ea typeface="+mn-ea"/>
                <a:cs typeface="+mn-cs"/>
              </a:rPr>
              <a:t>generic approval </a:t>
            </a:r>
            <a:r>
              <a:rPr lang="en-US" sz="1200" b="0" i="0" kern="1200" baseline="0" dirty="0" smtClean="0">
                <a:solidFill>
                  <a:schemeClr val="tx1"/>
                </a:solidFill>
                <a:latin typeface="+mn-lt"/>
                <a:ea typeface="+mn-ea"/>
                <a:cs typeface="+mn-cs"/>
              </a:rPr>
              <a:t>function for requisition. The system will send the message or email to the approver’s inbox.</a:t>
            </a:r>
          </a:p>
          <a:p>
            <a:endParaRPr lang="en-US" sz="1200" b="0" i="0" kern="1200" baseline="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You can </a:t>
            </a:r>
            <a:r>
              <a:rPr lang="en-US" sz="1200" b="0" i="0" kern="1200" baseline="0" dirty="0" smtClean="0">
                <a:solidFill>
                  <a:schemeClr val="tx1"/>
                </a:solidFill>
                <a:latin typeface="+mn-lt"/>
                <a:ea typeface="+mn-ea"/>
                <a:cs typeface="+mn-cs"/>
              </a:rPr>
              <a:t>use </a:t>
            </a:r>
            <a:r>
              <a:rPr lang="en-US" sz="1200" b="0" i="0" kern="1200" baseline="0" dirty="0" smtClean="0">
                <a:solidFill>
                  <a:schemeClr val="tx1"/>
                </a:solidFill>
                <a:latin typeface="+mn-lt"/>
                <a:ea typeface="+mn-ea"/>
                <a:cs typeface="+mn-cs"/>
              </a:rPr>
              <a:t>Future </a:t>
            </a:r>
            <a:r>
              <a:rPr lang="en-US" sz="1200" b="0" i="0" kern="1200" baseline="0" dirty="0" smtClean="0">
                <a:solidFill>
                  <a:schemeClr val="tx1"/>
                </a:solidFill>
                <a:latin typeface="+mn-lt"/>
                <a:ea typeface="+mn-ea"/>
                <a:cs typeface="+mn-cs"/>
              </a:rPr>
              <a:t>Approvals to approve the </a:t>
            </a:r>
            <a:r>
              <a:rPr lang="en-US" sz="1200" b="0" i="0" kern="1200" baseline="0" dirty="0" smtClean="0">
                <a:solidFill>
                  <a:schemeClr val="tx1"/>
                </a:solidFill>
                <a:latin typeface="+mn-lt"/>
                <a:ea typeface="+mn-ea"/>
                <a:cs typeface="+mn-cs"/>
              </a:rPr>
              <a:t>requisitions or you can also click </a:t>
            </a:r>
            <a:r>
              <a:rPr lang="en-US" sz="1200" b="0" i="0" kern="1200" baseline="0" dirty="0" smtClean="0">
                <a:solidFill>
                  <a:schemeClr val="tx1"/>
                </a:solidFill>
                <a:latin typeface="+mn-lt"/>
                <a:ea typeface="+mn-ea"/>
                <a:cs typeface="+mn-cs"/>
              </a:rPr>
              <a:t>the Inbox and select the task to approve the requisition. </a:t>
            </a:r>
            <a:r>
              <a:rPr lang="en-US" sz="1200" b="0" i="0" kern="1200" baseline="0" dirty="0" smtClean="0">
                <a:solidFill>
                  <a:schemeClr val="tx1"/>
                </a:solidFill>
                <a:latin typeface="+mn-lt"/>
                <a:ea typeface="+mn-ea"/>
                <a:cs typeface="+mn-cs"/>
              </a:rPr>
              <a:t>Users can also </a:t>
            </a:r>
            <a:r>
              <a:rPr lang="en-US" sz="1200" b="0" i="0" kern="1200" baseline="0" dirty="0" smtClean="0">
                <a:solidFill>
                  <a:schemeClr val="tx1"/>
                </a:solidFill>
                <a:latin typeface="+mn-lt"/>
                <a:ea typeface="+mn-ea"/>
                <a:cs typeface="+mn-cs"/>
              </a:rPr>
              <a:t>received </a:t>
            </a:r>
            <a:r>
              <a:rPr lang="en-US" sz="1200" b="0" i="0" kern="1200" baseline="0" dirty="0" smtClean="0">
                <a:solidFill>
                  <a:schemeClr val="tx1"/>
                </a:solidFill>
                <a:latin typeface="+mn-lt"/>
                <a:ea typeface="+mn-ea"/>
                <a:cs typeface="+mn-cs"/>
              </a:rPr>
              <a:t>emails </a:t>
            </a:r>
            <a:r>
              <a:rPr lang="en-US" sz="1200" b="0" i="0" kern="1200" baseline="0" dirty="0" smtClean="0">
                <a:solidFill>
                  <a:schemeClr val="tx1"/>
                </a:solidFill>
                <a:latin typeface="+mn-lt"/>
                <a:ea typeface="+mn-ea"/>
                <a:cs typeface="+mn-cs"/>
              </a:rPr>
              <a:t>for </a:t>
            </a:r>
            <a:r>
              <a:rPr lang="en-US" sz="1200" b="0" i="0" kern="1200" baseline="0" dirty="0" smtClean="0">
                <a:solidFill>
                  <a:schemeClr val="tx1"/>
                </a:solidFill>
                <a:latin typeface="+mn-lt"/>
                <a:ea typeface="+mn-ea"/>
                <a:cs typeface="+mn-cs"/>
              </a:rPr>
              <a:t>requisition approvals. </a:t>
            </a:r>
            <a:r>
              <a:rPr lang="en-US" altLang="zh-CN" sz="1200" b="0" i="0" kern="1200" baseline="0" dirty="0" smtClean="0">
                <a:solidFill>
                  <a:schemeClr val="tx1"/>
                </a:solidFill>
                <a:latin typeface="+mn-lt"/>
                <a:ea typeface="+mn-ea"/>
                <a:cs typeface="+mn-cs"/>
              </a:rPr>
              <a:t>Then, </a:t>
            </a:r>
            <a:r>
              <a:rPr lang="en-US" altLang="zh-CN" sz="1200" b="0" i="0" kern="1200" baseline="0" dirty="0" smtClean="0">
                <a:solidFill>
                  <a:schemeClr val="tx1"/>
                </a:solidFill>
                <a:latin typeface="+mn-lt"/>
                <a:ea typeface="+mn-ea"/>
                <a:cs typeface="+mn-cs"/>
              </a:rPr>
              <a:t>another alternative </a:t>
            </a:r>
            <a:r>
              <a:rPr lang="en-US" altLang="zh-CN" sz="1200" b="0" i="0" kern="1200" baseline="0" dirty="0" smtClean="0">
                <a:solidFill>
                  <a:schemeClr val="tx1"/>
                </a:solidFill>
                <a:latin typeface="+mn-lt"/>
                <a:ea typeface="+mn-ea"/>
                <a:cs typeface="+mn-cs"/>
              </a:rPr>
              <a:t>is to  </a:t>
            </a:r>
            <a:r>
              <a:rPr lang="en-US" altLang="zh-CN" sz="1200" b="0" i="0" kern="1200" baseline="0" dirty="0" smtClean="0">
                <a:solidFill>
                  <a:schemeClr val="tx1"/>
                </a:solidFill>
                <a:latin typeface="+mn-lt"/>
                <a:ea typeface="+mn-ea"/>
                <a:cs typeface="+mn-cs"/>
              </a:rPr>
              <a:t>open the email and click the hyperlink to approve the requisition.</a:t>
            </a:r>
            <a:endParaRPr lang="en-US" sz="1200" b="0" i="0" kern="1200" baseline="0" dirty="0" smtClean="0">
              <a:solidFill>
                <a:schemeClr val="tx1"/>
              </a:solidFill>
              <a:latin typeface="+mn-lt"/>
              <a:ea typeface="+mn-ea"/>
              <a:cs typeface="+mn-cs"/>
            </a:endParaRPr>
          </a:p>
          <a:p>
            <a:endParaRPr lang="en-US" sz="1200" b="0" i="0" kern="1200" baseline="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If the Generic Approval function is not enabled for requisition, you can approve the requisition through Requisition Approvals.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Using Future Approvals, you can view approval processes that are in progress and require your approval in the future.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Click the User Options icon and choose Future Approvals. The system then displays the Future Approvals browse. The Future Approvals browse lists all approvals that are pending for your approval or require your approval in the future, even though they are at an approval step for someone else.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2856594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 xmlns:a14="http://schemas.microsoft.com/office/drawing/2010/main"/>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 xmlns:p14="http://schemas.microsoft.com/office/powerpoint/2010/main" val="28098870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2607181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87263671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125833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249144255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90192743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98787819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5318445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 xmlns:p14="http://schemas.microsoft.com/office/powerpoint/2010/main" val="240589951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 xmlns:p14="http://schemas.microsoft.com/office/powerpoint/2010/main" val="2196513436"/>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 xmlns:p14="http://schemas.microsoft.com/office/powerpoint/2010/main" val="385096972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 xmlns:p14="http://schemas.microsoft.com/office/powerpoint/2010/main" val="228227615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342082953"/>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115916207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3922155818"/>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20.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omments" Target="../comments/comment21.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comments" Target="../comments/comment2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comments" Target="../comments/comment23.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comments" Target="../comments/comment24.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comments" Target="../comments/comment25.xml"/></Relationships>
</file>

<file path=ppt/slides/_rels/slide26.xml.rels><?xml version="1.0" encoding="UTF-8" standalone="yes"?>
<Relationships xmlns="http://schemas.openxmlformats.org/package/2006/relationships"><Relationship Id="rId2" Type="http://schemas.openxmlformats.org/officeDocument/2006/relationships/comments" Target="../comments/comment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comments" Target="../comments/comment27.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4CE0DCB-D864-404B-AFD4-AB9E8A25FDA2}"/>
              </a:ext>
            </a:extLst>
          </p:cNvPr>
          <p:cNvSpPr>
            <a:spLocks noGrp="1"/>
          </p:cNvSpPr>
          <p:nvPr>
            <p:ph type="ctrTitle"/>
          </p:nvPr>
        </p:nvSpPr>
        <p:spPr/>
        <p:txBody>
          <a:bodyPr/>
          <a:lstStyle/>
          <a:p>
            <a:r>
              <a:rPr lang="en-US" altLang="zh-CN" dirty="0" smtClean="0"/>
              <a:t>Requisitions</a:t>
            </a:r>
            <a:endParaRPr lang="en-US" dirty="0"/>
          </a:p>
        </p:txBody>
      </p:sp>
      <p:sp>
        <p:nvSpPr>
          <p:cNvPr id="3" name="Subtitle 2">
            <a:extLst>
              <a:ext uri="{FF2B5EF4-FFF2-40B4-BE49-F238E27FC236}">
                <a16:creationId xmlns="" xmlns:a16="http://schemas.microsoft.com/office/drawing/2014/main" id="{92EF489B-5D97-416C-B13F-E7DD1022DAD0}"/>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 xmlns:a16="http://schemas.microsoft.com/office/drawing/2014/main" id="{340096DC-3BB6-47D4-B0B5-F66BDAC17467}"/>
              </a:ext>
            </a:extLst>
          </p:cNvPr>
          <p:cNvSpPr>
            <a:spLocks noGrp="1"/>
          </p:cNvSpPr>
          <p:nvPr>
            <p:ph type="sldNum" sz="quarter" idx="12"/>
          </p:nvPr>
        </p:nvSpPr>
        <p:spPr/>
        <p:txBody>
          <a:bodyPr/>
          <a:lstStyle/>
          <a:p>
            <a:fld id="{3253438A-7C34-4C00-93F5-28C2DC00B0E3}" type="slidenum">
              <a:rPr lang="en-US" smtClean="0"/>
              <a:pPr/>
              <a:t>1</a:t>
            </a:fld>
            <a:endParaRPr lang="en-US"/>
          </a:p>
        </p:txBody>
      </p:sp>
      <p:sp>
        <p:nvSpPr>
          <p:cNvPr id="5" name="Picture Placeholder 4">
            <a:extLst>
              <a:ext uri="{FF2B5EF4-FFF2-40B4-BE49-F238E27FC236}">
                <a16:creationId xmlns="" xmlns:a16="http://schemas.microsoft.com/office/drawing/2014/main" id="{53C26803-E860-4A6E-8463-513A5A40DB90}"/>
              </a:ext>
            </a:extLst>
          </p:cNvPr>
          <p:cNvSpPr>
            <a:spLocks noGrp="1"/>
          </p:cNvSpPr>
          <p:nvPr>
            <p:ph type="pic" sz="quarter" idx="13"/>
          </p:nvPr>
        </p:nvSpPr>
        <p:spPr/>
      </p:sp>
    </p:spTree>
    <p:extLst>
      <p:ext uri="{BB962C8B-B14F-4D97-AF65-F5344CB8AC3E}">
        <p14:creationId xmlns="" xmlns:p14="http://schemas.microsoft.com/office/powerpoint/2010/main" val="178486632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3" name="Content Placeholder 2"/>
          <p:cNvSpPr>
            <a:spLocks noGrp="1"/>
          </p:cNvSpPr>
          <p:nvPr>
            <p:ph idx="1"/>
          </p:nvPr>
        </p:nvSpPr>
        <p:spPr/>
        <p:txBody>
          <a:bodyPr>
            <a:normAutofit/>
          </a:bodyPr>
          <a:lstStyle/>
          <a:p>
            <a:r>
              <a:rPr lang="en-US" dirty="0" smtClean="0"/>
              <a:t>Approve through generic approval function</a:t>
            </a:r>
          </a:p>
          <a:p>
            <a:r>
              <a:rPr lang="en-US" dirty="0" smtClean="0"/>
              <a:t>Approve through </a:t>
            </a:r>
            <a:r>
              <a:rPr lang="en-US" altLang="zh-CN" dirty="0" smtClean="0"/>
              <a:t>requisition function</a:t>
            </a:r>
            <a:endParaRPr lang="en-US" dirty="0" smtClean="0"/>
          </a:p>
          <a:p>
            <a:endParaRPr lang="en-US" dirty="0"/>
          </a:p>
        </p:txBody>
      </p:sp>
      <p:sp>
        <p:nvSpPr>
          <p:cNvPr id="4" name="Title 3"/>
          <p:cNvSpPr>
            <a:spLocks noGrp="1"/>
          </p:cNvSpPr>
          <p:nvPr>
            <p:ph type="title"/>
          </p:nvPr>
        </p:nvSpPr>
        <p:spPr/>
        <p:txBody>
          <a:bodyPr/>
          <a:lstStyle/>
          <a:p>
            <a:r>
              <a:rPr lang="en-US" dirty="0" smtClean="0"/>
              <a:t>Approve Requisitions</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Generic Approval – Future Approvals</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27650" name="Picture 2" descr="C:\Users\xcm\AppData\Local\Temp\SNAGHTML58e12f00.PNG"/>
          <p:cNvPicPr>
            <a:picLocks noChangeAspect="1" noChangeArrowheads="1"/>
          </p:cNvPicPr>
          <p:nvPr/>
        </p:nvPicPr>
        <p:blipFill>
          <a:blip r:embed="rId3"/>
          <a:srcRect/>
          <a:stretch>
            <a:fillRect/>
          </a:stretch>
        </p:blipFill>
        <p:spPr bwMode="auto">
          <a:xfrm>
            <a:off x="0" y="1570438"/>
            <a:ext cx="12207296" cy="4948301"/>
          </a:xfrm>
          <a:prstGeom prst="rect">
            <a:avLst/>
          </a:prstGeom>
          <a:noFill/>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Generic Approval – Future Approvals</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28674" name="Picture 2" descr="C:\Users\xcm\AppData\Local\Temp\SNAGHTML670925dd.PNG"/>
          <p:cNvPicPr>
            <a:picLocks noChangeAspect="1" noChangeArrowheads="1"/>
          </p:cNvPicPr>
          <p:nvPr/>
        </p:nvPicPr>
        <p:blipFill>
          <a:blip r:embed="rId3"/>
          <a:srcRect/>
          <a:stretch>
            <a:fillRect/>
          </a:stretch>
        </p:blipFill>
        <p:spPr bwMode="auto">
          <a:xfrm>
            <a:off x="0" y="1570440"/>
            <a:ext cx="12207296" cy="4948301"/>
          </a:xfrm>
          <a:prstGeom prst="rect">
            <a:avLst/>
          </a:prstGeom>
          <a:noFill/>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Generic Approval </a:t>
            </a:r>
            <a:r>
              <a:rPr lang="en-US" dirty="0" smtClean="0"/>
              <a:t>– </a:t>
            </a:r>
            <a:r>
              <a:rPr lang="en-US" dirty="0" smtClean="0"/>
              <a:t>Inbox</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26626" name="Picture 2" descr="C:\Users\xcm\AppData\Local\Temp\SNAGHTML67ebf046.PNG"/>
          <p:cNvPicPr>
            <a:picLocks noChangeAspect="1" noChangeArrowheads="1"/>
          </p:cNvPicPr>
          <p:nvPr/>
        </p:nvPicPr>
        <p:blipFill>
          <a:blip r:embed="rId3"/>
          <a:srcRect/>
          <a:stretch>
            <a:fillRect/>
          </a:stretch>
        </p:blipFill>
        <p:spPr bwMode="auto">
          <a:xfrm>
            <a:off x="0" y="1559170"/>
            <a:ext cx="12207296" cy="4948301"/>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Generic Approval </a:t>
            </a:r>
            <a:r>
              <a:rPr lang="en-US" dirty="0" smtClean="0"/>
              <a:t>– </a:t>
            </a:r>
            <a:r>
              <a:rPr lang="en-US" dirty="0" smtClean="0"/>
              <a:t>Inbox</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24578" name="Picture 2" descr="C:\Users\xcm\AppData\Local\Temp\SNAGHTML67ee3871.PNG"/>
          <p:cNvPicPr>
            <a:picLocks noChangeAspect="1" noChangeArrowheads="1"/>
          </p:cNvPicPr>
          <p:nvPr/>
        </p:nvPicPr>
        <p:blipFill>
          <a:blip r:embed="rId3"/>
          <a:srcRect/>
          <a:stretch>
            <a:fillRect/>
          </a:stretch>
        </p:blipFill>
        <p:spPr bwMode="auto">
          <a:xfrm>
            <a:off x="-8545" y="1569730"/>
            <a:ext cx="12207296" cy="4948301"/>
          </a:xfrm>
          <a:prstGeom prst="rect">
            <a:avLst/>
          </a:prstGeom>
          <a:noFill/>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Generic Approval </a:t>
            </a:r>
            <a:r>
              <a:rPr lang="en-US" dirty="0" smtClean="0"/>
              <a:t>– </a:t>
            </a:r>
            <a:r>
              <a:rPr lang="en-US" dirty="0" smtClean="0"/>
              <a:t>Inbox</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76802" name="Picture 2" descr="C:\Users\xcm\AppData\Local\Temp\SNAGHTML67f6a58c.PNG"/>
          <p:cNvPicPr>
            <a:picLocks noChangeAspect="1" noChangeArrowheads="1"/>
          </p:cNvPicPr>
          <p:nvPr/>
        </p:nvPicPr>
        <p:blipFill>
          <a:blip r:embed="rId3"/>
          <a:srcRect/>
          <a:stretch>
            <a:fillRect/>
          </a:stretch>
        </p:blipFill>
        <p:spPr bwMode="auto">
          <a:xfrm>
            <a:off x="0" y="1563191"/>
            <a:ext cx="12207296" cy="4948301"/>
          </a:xfrm>
          <a:prstGeom prst="rect">
            <a:avLst/>
          </a:prstGeom>
          <a:noFill/>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Generic Approval </a:t>
            </a:r>
            <a:r>
              <a:rPr lang="en-US" dirty="0" smtClean="0"/>
              <a:t>– </a:t>
            </a:r>
            <a:r>
              <a:rPr lang="en-US" dirty="0" smtClean="0"/>
              <a:t>Inbox</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70658" name="Picture 2" descr="C:\Users\xcm\AppData\Local\Temp\SNAGHTML681a0d06.PNG"/>
          <p:cNvPicPr>
            <a:picLocks noChangeAspect="1" noChangeArrowheads="1"/>
          </p:cNvPicPr>
          <p:nvPr/>
        </p:nvPicPr>
        <p:blipFill>
          <a:blip r:embed="rId3"/>
          <a:srcRect/>
          <a:stretch>
            <a:fillRect/>
          </a:stretch>
        </p:blipFill>
        <p:spPr bwMode="auto">
          <a:xfrm>
            <a:off x="0" y="1572128"/>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17</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Generic Approval </a:t>
            </a:r>
            <a:r>
              <a:rPr lang="en-US" dirty="0" smtClean="0"/>
              <a:t>– </a:t>
            </a:r>
            <a:r>
              <a:rPr lang="en-US" altLang="zh-CN" dirty="0" smtClean="0"/>
              <a:t>Email</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38916" name="Picture 4" descr="C:\Users\xcm\AppData\Local\Temp\SNAGHTML69cc92f1.PNG"/>
          <p:cNvPicPr>
            <a:picLocks noChangeAspect="1" noChangeArrowheads="1"/>
          </p:cNvPicPr>
          <p:nvPr/>
        </p:nvPicPr>
        <p:blipFill>
          <a:blip r:embed="rId3"/>
          <a:srcRect/>
          <a:stretch>
            <a:fillRect/>
          </a:stretch>
        </p:blipFill>
        <p:spPr bwMode="auto">
          <a:xfrm>
            <a:off x="448409" y="1538921"/>
            <a:ext cx="11544300" cy="3190876"/>
          </a:xfrm>
          <a:prstGeom prst="rect">
            <a:avLst/>
          </a:prstGeom>
          <a:noFill/>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18</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Generic Approval</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78850" name="Picture 2" descr="C:\Users\xcm\AppData\Local\Temp\SNAGHTML681d4aad.PNG"/>
          <p:cNvPicPr>
            <a:picLocks noChangeAspect="1" noChangeArrowheads="1"/>
          </p:cNvPicPr>
          <p:nvPr/>
        </p:nvPicPr>
        <p:blipFill>
          <a:blip r:embed="rId3"/>
          <a:srcRect/>
          <a:stretch>
            <a:fillRect/>
          </a:stretch>
        </p:blipFill>
        <p:spPr bwMode="auto">
          <a:xfrm>
            <a:off x="0" y="1568812"/>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19</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Approval Log</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18434" name="Picture 2" descr="C:\Users\xcm\AppData\Local\Temp\SNAGHTML68203205.PNG"/>
          <p:cNvPicPr>
            <a:picLocks noChangeAspect="1" noChangeArrowheads="1"/>
          </p:cNvPicPr>
          <p:nvPr/>
        </p:nvPicPr>
        <p:blipFill>
          <a:blip r:embed="rId3"/>
          <a:srcRect/>
          <a:stretch>
            <a:fillRect/>
          </a:stretch>
        </p:blipFill>
        <p:spPr bwMode="auto">
          <a:xfrm>
            <a:off x="0" y="1562502"/>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normAutofit/>
          </a:bodyPr>
          <a:lstStyle/>
          <a:p>
            <a:r>
              <a:rPr lang="en-US" dirty="0" smtClean="0"/>
              <a:t>Requisition </a:t>
            </a:r>
            <a:r>
              <a:rPr lang="en-US" altLang="zh-CN" dirty="0" smtClean="0"/>
              <a:t>overview</a:t>
            </a:r>
            <a:endParaRPr lang="en-US" dirty="0" smtClean="0"/>
          </a:p>
          <a:p>
            <a:r>
              <a:rPr lang="en-US" dirty="0" smtClean="0"/>
              <a:t>Maintain </a:t>
            </a:r>
            <a:r>
              <a:rPr lang="en-US" dirty="0" smtClean="0"/>
              <a:t>requisitions</a:t>
            </a:r>
            <a:endParaRPr lang="en-US" dirty="0" smtClean="0"/>
          </a:p>
          <a:p>
            <a:r>
              <a:rPr lang="en-US" dirty="0" smtClean="0"/>
              <a:t>Approve </a:t>
            </a:r>
            <a:r>
              <a:rPr lang="en-US" dirty="0" smtClean="0"/>
              <a:t>requisitions</a:t>
            </a:r>
            <a:endParaRPr lang="en-US" dirty="0" smtClean="0"/>
          </a:p>
          <a:p>
            <a:r>
              <a:rPr lang="en-US" dirty="0" smtClean="0"/>
              <a:t>Release </a:t>
            </a:r>
            <a:r>
              <a:rPr lang="en-US" dirty="0" smtClean="0"/>
              <a:t>requisitions </a:t>
            </a:r>
            <a:r>
              <a:rPr lang="en-US" dirty="0" smtClean="0"/>
              <a:t>to </a:t>
            </a:r>
            <a:r>
              <a:rPr lang="en-US" dirty="0" smtClean="0"/>
              <a:t>purchase orders</a:t>
            </a:r>
            <a:endParaRPr lang="en-US" dirty="0" smtClean="0"/>
          </a:p>
          <a:p>
            <a:endParaRPr lang="en-US" dirty="0"/>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20</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Approval Notification</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16386" name="Picture 2" descr="C:\Users\xcm\AppData\Local\Temp\SNAGHTML685e9df1.PNG"/>
          <p:cNvPicPr>
            <a:picLocks noChangeAspect="1" noChangeArrowheads="1"/>
          </p:cNvPicPr>
          <p:nvPr/>
        </p:nvPicPr>
        <p:blipFill>
          <a:blip r:embed="rId3"/>
          <a:srcRect/>
          <a:stretch>
            <a:fillRect/>
          </a:stretch>
        </p:blipFill>
        <p:spPr bwMode="auto">
          <a:xfrm>
            <a:off x="0" y="1568919"/>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21</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Requisition Approvals</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14338" name="Picture 2" descr="C:\Users\xcm\AppData\Local\Temp\SNAGHTML68652c0b.PNG"/>
          <p:cNvPicPr>
            <a:picLocks noChangeAspect="1" noChangeArrowheads="1"/>
          </p:cNvPicPr>
          <p:nvPr/>
        </p:nvPicPr>
        <p:blipFill>
          <a:blip r:embed="rId3"/>
          <a:srcRect/>
          <a:stretch>
            <a:fillRect/>
          </a:stretch>
        </p:blipFill>
        <p:spPr bwMode="auto">
          <a:xfrm>
            <a:off x="0" y="1578542"/>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22</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normAutofit/>
          </a:bodyPr>
          <a:lstStyle/>
          <a:p>
            <a:r>
              <a:rPr lang="en-US" dirty="0" smtClean="0"/>
              <a:t>Release Requisitions to Purchase </a:t>
            </a:r>
            <a:r>
              <a:rPr lang="en-US" dirty="0" smtClean="0"/>
              <a:t>Orders</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6" name="Picture 2" descr="C:\Users\xcm\AppData\Local\Temp\SNAGHTML686e1bd2.PNG"/>
          <p:cNvPicPr>
            <a:picLocks noChangeAspect="1" noChangeArrowheads="1"/>
          </p:cNvPicPr>
          <p:nvPr/>
        </p:nvPicPr>
        <p:blipFill>
          <a:blip r:embed="rId3"/>
          <a:srcRect/>
          <a:stretch>
            <a:fillRect/>
          </a:stretch>
        </p:blipFill>
        <p:spPr bwMode="auto">
          <a:xfrm>
            <a:off x="0" y="1559294"/>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23</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Release Requisitions to Purchase </a:t>
            </a:r>
            <a:r>
              <a:rPr lang="en-US" dirty="0" smtClean="0"/>
              <a:t>Orders</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10242" name="Picture 2" descr="C:\Users\xcm\AppData\Local\Temp\SNAGHTML68700013.PNG"/>
          <p:cNvPicPr>
            <a:picLocks noChangeAspect="1" noChangeArrowheads="1"/>
          </p:cNvPicPr>
          <p:nvPr/>
        </p:nvPicPr>
        <p:blipFill>
          <a:blip r:embed="rId3"/>
          <a:srcRect/>
          <a:stretch>
            <a:fillRect/>
          </a:stretch>
        </p:blipFill>
        <p:spPr bwMode="auto">
          <a:xfrm>
            <a:off x="0" y="1557955"/>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24</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Release Requisitions to Purchase </a:t>
            </a:r>
            <a:r>
              <a:rPr lang="en-US" dirty="0" smtClean="0"/>
              <a:t>Orders</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8194" name="Picture 2" descr="C:\Users\xcm\AppData\Local\Temp\SNAGHTML68739f81.PNG"/>
          <p:cNvPicPr>
            <a:picLocks noChangeAspect="1" noChangeArrowheads="1"/>
          </p:cNvPicPr>
          <p:nvPr/>
        </p:nvPicPr>
        <p:blipFill>
          <a:blip r:embed="rId3"/>
          <a:srcRect/>
          <a:stretch>
            <a:fillRect/>
          </a:stretch>
        </p:blipFill>
        <p:spPr bwMode="auto">
          <a:xfrm>
            <a:off x="0" y="1563244"/>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25</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PO &amp; Requisition Cross Reference</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6146" name="Picture 2" descr="C:\Users\xcm\AppData\Local\Temp\SNAGHTML6875d482.PNG"/>
          <p:cNvPicPr>
            <a:picLocks noChangeAspect="1" noChangeArrowheads="1"/>
          </p:cNvPicPr>
          <p:nvPr/>
        </p:nvPicPr>
        <p:blipFill>
          <a:blip r:embed="rId3"/>
          <a:srcRect/>
          <a:stretch>
            <a:fillRect/>
          </a:stretch>
        </p:blipFill>
        <p:spPr bwMode="auto">
          <a:xfrm>
            <a:off x="0" y="1553195"/>
            <a:ext cx="12214726" cy="4963161"/>
          </a:xfrm>
          <a:prstGeom prst="rect">
            <a:avLst/>
          </a:prstGeom>
          <a:noFill/>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26</a:t>
            </a:fld>
            <a:endParaRPr lang="en-US" dirty="0"/>
          </a:p>
        </p:txBody>
      </p:sp>
      <p:sp>
        <p:nvSpPr>
          <p:cNvPr id="3" name="Content Placeholder 2"/>
          <p:cNvSpPr>
            <a:spLocks noGrp="1"/>
          </p:cNvSpPr>
          <p:nvPr>
            <p:ph idx="1"/>
          </p:nvPr>
        </p:nvSpPr>
        <p:spPr/>
        <p:txBody>
          <a:bodyPr>
            <a:normAutofit/>
          </a:bodyPr>
          <a:lstStyle/>
          <a:p>
            <a:r>
              <a:rPr lang="en-US" dirty="0" smtClean="0"/>
              <a:t>Requisition </a:t>
            </a:r>
            <a:r>
              <a:rPr lang="en-US" altLang="zh-CN" dirty="0" smtClean="0"/>
              <a:t>overview</a:t>
            </a:r>
            <a:endParaRPr lang="en-US" dirty="0" smtClean="0"/>
          </a:p>
          <a:p>
            <a:r>
              <a:rPr lang="en-US" dirty="0" smtClean="0"/>
              <a:t>Maintain </a:t>
            </a:r>
            <a:r>
              <a:rPr lang="en-US" dirty="0" smtClean="0"/>
              <a:t>requisitions </a:t>
            </a:r>
            <a:endParaRPr lang="en-US" dirty="0" smtClean="0"/>
          </a:p>
          <a:p>
            <a:r>
              <a:rPr lang="en-US" dirty="0" smtClean="0"/>
              <a:t>Approve </a:t>
            </a:r>
            <a:r>
              <a:rPr lang="en-US" dirty="0" smtClean="0"/>
              <a:t>requisitions </a:t>
            </a:r>
            <a:endParaRPr lang="en-US" dirty="0" smtClean="0"/>
          </a:p>
          <a:p>
            <a:r>
              <a:rPr lang="en-US" dirty="0" smtClean="0"/>
              <a:t>Release </a:t>
            </a:r>
            <a:r>
              <a:rPr lang="en-US" dirty="0" smtClean="0"/>
              <a:t>requisitions </a:t>
            </a:r>
            <a:r>
              <a:rPr lang="en-US" dirty="0" smtClean="0"/>
              <a:t>to </a:t>
            </a:r>
            <a:r>
              <a:rPr lang="en-US" dirty="0" smtClean="0"/>
              <a:t>purchase orders</a:t>
            </a:r>
            <a:endParaRPr lang="en-US" dirty="0"/>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27</a:t>
            </a:fld>
            <a:endParaRPr lang="en-US" dirty="0"/>
          </a:p>
        </p:txBody>
      </p:sp>
      <p:sp>
        <p:nvSpPr>
          <p:cNvPr id="4" name="myTitle"/>
          <p:cNvSpPr>
            <a:spLocks noGrp="1"/>
          </p:cNvSpPr>
          <p:nvPr>
            <p:ph type="title"/>
          </p:nvPr>
        </p:nvSpPr>
        <p:spPr/>
        <p:txBody>
          <a:bodyPr>
            <a:normAutofit/>
          </a:bodyPr>
          <a:lstStyle/>
          <a:p>
            <a:r>
              <a:rPr lang="en-US" dirty="0" smtClean="0"/>
              <a:t>Exercise: </a:t>
            </a:r>
            <a:r>
              <a:rPr lang="en-US" altLang="zh-CN" dirty="0" smtClean="0"/>
              <a:t>Requisitions</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a:bodyPr>
          <a:lstStyle/>
          <a:p>
            <a:r>
              <a:rPr lang="en-US" dirty="0" smtClean="0"/>
              <a:t>Create requisitions and route into the approval process</a:t>
            </a:r>
          </a:p>
          <a:p>
            <a:r>
              <a:rPr lang="en-US" dirty="0" smtClean="0"/>
              <a:t>Review </a:t>
            </a:r>
            <a:r>
              <a:rPr lang="en-US" dirty="0" smtClean="0"/>
              <a:t>requisitions </a:t>
            </a:r>
            <a:r>
              <a:rPr lang="en-US" dirty="0" smtClean="0"/>
              <a:t>and take approval actions</a:t>
            </a:r>
          </a:p>
          <a:p>
            <a:r>
              <a:rPr lang="en-US" dirty="0" smtClean="0"/>
              <a:t>Release authorized requisition lines to purchase order</a:t>
            </a:r>
          </a:p>
          <a:p>
            <a:r>
              <a:rPr lang="en-US" dirty="0" smtClean="0"/>
              <a:t>Single streamlined screen for both direct materials and EAM MRO items</a:t>
            </a:r>
          </a:p>
          <a:p>
            <a:r>
              <a:rPr lang="en-US" dirty="0" smtClean="0"/>
              <a:t>Integration with the Inbox generates approval tasks</a:t>
            </a:r>
            <a:endParaRPr lang="en-US" dirty="0"/>
          </a:p>
        </p:txBody>
      </p:sp>
      <p:sp>
        <p:nvSpPr>
          <p:cNvPr id="4" name="Title 3"/>
          <p:cNvSpPr>
            <a:spLocks noGrp="1"/>
          </p:cNvSpPr>
          <p:nvPr>
            <p:ph type="title"/>
          </p:nvPr>
        </p:nvSpPr>
        <p:spPr/>
        <p:txBody>
          <a:bodyPr/>
          <a:lstStyle/>
          <a:p>
            <a:r>
              <a:rPr lang="en-US" dirty="0" smtClean="0"/>
              <a:t>Requisitions </a:t>
            </a:r>
            <a:r>
              <a:rPr lang="en-US" altLang="zh-CN" dirty="0" smtClean="0"/>
              <a:t>Overview</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a:p>
        </p:txBody>
      </p:sp>
      <p:sp>
        <p:nvSpPr>
          <p:cNvPr id="4" name="Text Placeholder 3"/>
          <p:cNvSpPr>
            <a:spLocks noGrp="1"/>
          </p:cNvSpPr>
          <p:nvPr>
            <p:ph type="body" sz="quarter" idx="11"/>
          </p:nvPr>
        </p:nvSpPr>
        <p:spPr/>
        <p:txBody>
          <a:bodyPr/>
          <a:lstStyle/>
          <a:p>
            <a:r>
              <a:rPr lang="en-US" dirty="0" smtClean="0"/>
              <a:t>Requisitions</a:t>
            </a:r>
            <a:endParaRPr lang="en-US" dirty="0"/>
          </a:p>
        </p:txBody>
      </p:sp>
      <p:sp>
        <p:nvSpPr>
          <p:cNvPr id="5" name="Title 4"/>
          <p:cNvSpPr>
            <a:spLocks noGrp="1"/>
          </p:cNvSpPr>
          <p:nvPr>
            <p:ph type="title"/>
          </p:nvPr>
        </p:nvSpPr>
        <p:spPr/>
        <p:txBody>
          <a:bodyPr/>
          <a:lstStyle/>
          <a:p>
            <a:r>
              <a:rPr lang="en-US" dirty="0" smtClean="0"/>
              <a:t>Requisition </a:t>
            </a:r>
            <a:r>
              <a:rPr lang="en-US" altLang="zh-CN" dirty="0" smtClean="0"/>
              <a:t>Process Flow</a:t>
            </a:r>
            <a:endParaRPr lang="en-US" dirty="0"/>
          </a:p>
        </p:txBody>
      </p:sp>
      <p:sp>
        <p:nvSpPr>
          <p:cNvPr id="6" name="Rectangle 5"/>
          <p:cNvSpPr/>
          <p:nvPr/>
        </p:nvSpPr>
        <p:spPr>
          <a:xfrm>
            <a:off x="4271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t>Create Requisitions</a:t>
            </a:r>
            <a:endParaRPr lang="en-US" sz="2000" b="0" i="0" u="none" strike="noStrike" kern="1200" spc="0" baseline="0" dirty="0" smtClean="0">
              <a:solidFill>
                <a:srgbClr val="FFFFFF"/>
              </a:solidFill>
              <a:latin typeface="+mn-lt"/>
              <a:ea typeface="+mn-ea"/>
              <a:cs typeface="+mn-cs"/>
            </a:endParaRPr>
          </a:p>
        </p:txBody>
      </p:sp>
      <p:sp>
        <p:nvSpPr>
          <p:cNvPr id="7" name="Rectangle 6"/>
          <p:cNvSpPr/>
          <p:nvPr/>
        </p:nvSpPr>
        <p:spPr>
          <a:xfrm>
            <a:off x="3447839" y="15541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t>Route Requisitions</a:t>
            </a:r>
            <a:endParaRPr lang="en-US" sz="2000" b="0" i="0" u="none" strike="noStrike" kern="1200" spc="0" baseline="0" dirty="0" smtClean="0">
              <a:solidFill>
                <a:srgbClr val="FFFFFF"/>
              </a:solidFill>
              <a:latin typeface="+mn-lt"/>
              <a:ea typeface="+mn-ea"/>
              <a:cs typeface="+mn-cs"/>
            </a:endParaRPr>
          </a:p>
        </p:txBody>
      </p:sp>
      <p:sp>
        <p:nvSpPr>
          <p:cNvPr id="8" name="Rectangle 7"/>
          <p:cNvSpPr/>
          <p:nvPr/>
        </p:nvSpPr>
        <p:spPr>
          <a:xfrm>
            <a:off x="6489421" y="155664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t>Approve Requisitions</a:t>
            </a:r>
            <a:endParaRPr lang="en-US" sz="2000" b="0" i="0" u="none" strike="noStrike" kern="1200" spc="0" baseline="0" dirty="0" smtClean="0">
              <a:solidFill>
                <a:srgbClr val="FFFFFF"/>
              </a:solidFill>
              <a:latin typeface="+mn-lt"/>
              <a:ea typeface="+mn-ea"/>
              <a:cs typeface="+mn-cs"/>
            </a:endParaRPr>
          </a:p>
        </p:txBody>
      </p:sp>
      <p:sp>
        <p:nvSpPr>
          <p:cNvPr id="10" name="Rectangle 9"/>
          <p:cNvSpPr/>
          <p:nvPr/>
        </p:nvSpPr>
        <p:spPr>
          <a:xfrm>
            <a:off x="95457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t>Release Requisitions to Purchase Orders</a:t>
            </a:r>
            <a:endParaRPr lang="en-US" sz="2000" b="0" i="0" u="none" strike="noStrike" kern="1200" spc="0" baseline="0" dirty="0" smtClean="0">
              <a:solidFill>
                <a:srgbClr val="FFFFFF"/>
              </a:solidFill>
              <a:latin typeface="+mn-lt"/>
              <a:ea typeface="+mn-ea"/>
              <a:cs typeface="+mn-cs"/>
            </a:endParaRPr>
          </a:p>
        </p:txBody>
      </p:sp>
      <p:cxnSp>
        <p:nvCxnSpPr>
          <p:cNvPr id="14" name="Elbow Connector 13"/>
          <p:cNvCxnSpPr>
            <a:stCxn id="6" idx="3"/>
            <a:endCxn id="7" idx="1"/>
          </p:cNvCxnSpPr>
          <p:nvPr/>
        </p:nvCxnSpPr>
        <p:spPr>
          <a:xfrm flipV="1">
            <a:off x="2670675" y="21082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7" idx="3"/>
            <a:endCxn id="8" idx="1"/>
          </p:cNvCxnSpPr>
          <p:nvPr/>
        </p:nvCxnSpPr>
        <p:spPr>
          <a:xfrm>
            <a:off x="5691404" y="2108291"/>
            <a:ext cx="798017" cy="2539"/>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20" name="Elbow Connector 19"/>
          <p:cNvCxnSpPr>
            <a:stCxn id="8" idx="3"/>
            <a:endCxn id="10" idx="1"/>
          </p:cNvCxnSpPr>
          <p:nvPr/>
        </p:nvCxnSpPr>
        <p:spPr>
          <a:xfrm flipV="1">
            <a:off x="8732986" y="2109895"/>
            <a:ext cx="812724" cy="935"/>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Maintain Requisitions</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37892" name="Picture 4" descr="C:\Users\xcm\AppData\Local\Temp\SNAGHTML58e91835.PNG"/>
          <p:cNvPicPr>
            <a:picLocks noChangeAspect="1" noChangeArrowheads="1"/>
          </p:cNvPicPr>
          <p:nvPr/>
        </p:nvPicPr>
        <p:blipFill>
          <a:blip r:embed="rId3"/>
          <a:srcRect/>
          <a:stretch>
            <a:fillRect/>
          </a:stretch>
        </p:blipFill>
        <p:spPr bwMode="auto">
          <a:xfrm>
            <a:off x="0" y="1572814"/>
            <a:ext cx="12207296" cy="4948301"/>
          </a:xfrm>
          <a:prstGeom prst="rect">
            <a:avLst/>
          </a:prstGeom>
          <a:noFill/>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Maintain Requisitions</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35844" name="Picture 4" descr="C:\Users\xcm\AppData\Local\Temp\SNAGHTML58eb7d2f.PNG"/>
          <p:cNvPicPr>
            <a:picLocks noChangeAspect="1" noChangeArrowheads="1"/>
          </p:cNvPicPr>
          <p:nvPr/>
        </p:nvPicPr>
        <p:blipFill>
          <a:blip r:embed="rId3"/>
          <a:srcRect/>
          <a:stretch>
            <a:fillRect/>
          </a:stretch>
        </p:blipFill>
        <p:spPr bwMode="auto">
          <a:xfrm>
            <a:off x="0" y="1578103"/>
            <a:ext cx="12207296" cy="4948301"/>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Maintain Requisitions</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33796" name="Picture 4" descr="C:\Users\xcm\AppData\Local\Temp\SNAGHTML58ecfde4.PNG"/>
          <p:cNvPicPr>
            <a:picLocks noChangeAspect="1" noChangeArrowheads="1"/>
          </p:cNvPicPr>
          <p:nvPr/>
        </p:nvPicPr>
        <p:blipFill>
          <a:blip r:embed="rId3"/>
          <a:srcRect/>
          <a:stretch>
            <a:fillRect/>
          </a:stretch>
        </p:blipFill>
        <p:spPr bwMode="auto">
          <a:xfrm>
            <a:off x="0" y="1570928"/>
            <a:ext cx="12207296" cy="4948301"/>
          </a:xfrm>
          <a:prstGeom prst="rect">
            <a:avLst/>
          </a:prstGeom>
          <a:noFill/>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Maintain Requisitions</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31748" name="Picture 4" descr="C:\Users\xcm\AppData\Local\Temp\SNAGHTML58ee7fe0.PNG"/>
          <p:cNvPicPr>
            <a:picLocks noChangeAspect="1" noChangeArrowheads="1"/>
          </p:cNvPicPr>
          <p:nvPr/>
        </p:nvPicPr>
        <p:blipFill>
          <a:blip r:embed="rId3"/>
          <a:srcRect/>
          <a:stretch>
            <a:fillRect/>
          </a:stretch>
        </p:blipFill>
        <p:spPr bwMode="auto">
          <a:xfrm>
            <a:off x="0" y="1578104"/>
            <a:ext cx="12207296" cy="4948301"/>
          </a:xfrm>
          <a:prstGeom prst="rect">
            <a:avLst/>
          </a:prstGeom>
          <a:noFill/>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Maintain Requisitions</a:t>
            </a:r>
            <a:endParaRPr lang="en-US" dirty="0"/>
          </a:p>
        </p:txBody>
      </p:sp>
      <p:sp>
        <p:nvSpPr>
          <p:cNvPr id="5" name="Text Placeholder 4"/>
          <p:cNvSpPr>
            <a:spLocks noGrp="1"/>
          </p:cNvSpPr>
          <p:nvPr>
            <p:ph type="body" sz="quarter" idx="11"/>
          </p:nvPr>
        </p:nvSpPr>
        <p:spPr/>
        <p:txBody>
          <a:bodyPr/>
          <a:lstStyle/>
          <a:p>
            <a:r>
              <a:rPr lang="en-US" dirty="0" smtClean="0"/>
              <a:t>Requisitions</a:t>
            </a:r>
            <a:endParaRPr lang="en-US" dirty="0"/>
          </a:p>
        </p:txBody>
      </p:sp>
      <p:pic>
        <p:nvPicPr>
          <p:cNvPr id="68610" name="Picture 2" descr="C:\Users\xcm\AppData\Local\Temp\SNAGHTML58f054df.PNG"/>
          <p:cNvPicPr>
            <a:picLocks noChangeAspect="1" noChangeArrowheads="1"/>
          </p:cNvPicPr>
          <p:nvPr/>
        </p:nvPicPr>
        <p:blipFill>
          <a:blip r:embed="rId3"/>
          <a:srcRect/>
          <a:stretch>
            <a:fillRect/>
          </a:stretch>
        </p:blipFill>
        <p:spPr bwMode="auto">
          <a:xfrm>
            <a:off x="6906" y="1576045"/>
            <a:ext cx="12207296" cy="4948301"/>
          </a:xfrm>
          <a:prstGeom prst="rect">
            <a:avLst/>
          </a:prstGeom>
          <a:noFill/>
        </p:spPr>
      </p:pic>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1019</TotalTime>
  <Words>1952</Words>
  <Application>Microsoft Office PowerPoint</Application>
  <PresentationFormat>Custom</PresentationFormat>
  <Paragraphs>213</Paragraphs>
  <Slides>27</Slides>
  <Notes>24</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QAD 2019</vt:lpstr>
      <vt:lpstr>Requisitions</vt:lpstr>
      <vt:lpstr>Overview</vt:lpstr>
      <vt:lpstr>Requisitions Overview</vt:lpstr>
      <vt:lpstr>Requisition Process Flow</vt:lpstr>
      <vt:lpstr>Maintain Requisitions</vt:lpstr>
      <vt:lpstr>Maintain Requisitions</vt:lpstr>
      <vt:lpstr>Maintain Requisitions</vt:lpstr>
      <vt:lpstr>Maintain Requisitions</vt:lpstr>
      <vt:lpstr>Maintain Requisitions</vt:lpstr>
      <vt:lpstr>Approve Requisitions</vt:lpstr>
      <vt:lpstr>Generic Approval – Future Approvals</vt:lpstr>
      <vt:lpstr>Generic Approval – Future Approvals</vt:lpstr>
      <vt:lpstr>Generic Approval – Inbox</vt:lpstr>
      <vt:lpstr>Generic Approval – Inbox</vt:lpstr>
      <vt:lpstr>Generic Approval – Inbox</vt:lpstr>
      <vt:lpstr>Generic Approval – Inbox</vt:lpstr>
      <vt:lpstr>Generic Approval – Email</vt:lpstr>
      <vt:lpstr>Generic Approval</vt:lpstr>
      <vt:lpstr>Approval Log</vt:lpstr>
      <vt:lpstr>Approval Notification</vt:lpstr>
      <vt:lpstr>Requisition Approvals</vt:lpstr>
      <vt:lpstr>Release Requisitions to Purchase Orders</vt:lpstr>
      <vt:lpstr>Release Requisitions to Purchase Orders</vt:lpstr>
      <vt:lpstr>Release Requisitions to Purchase Orders</vt:lpstr>
      <vt:lpstr>PO &amp; Requisition Cross Reference</vt:lpstr>
      <vt:lpstr>Review</vt:lpstr>
      <vt:lpstr>Exercise: Requisitions</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100</cp:revision>
  <dcterms:created xsi:type="dcterms:W3CDTF">2019-01-24T21:41:32Z</dcterms:created>
  <dcterms:modified xsi:type="dcterms:W3CDTF">2020-04-08T13:38:25Z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