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comments/comment37.xml" ContentType="application/vnd.openxmlformats-officedocument.presentationml.comments+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comments/comment16.xml" ContentType="application/vnd.openxmlformats-officedocument.presentationml.comment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comments/comment30.xml" ContentType="application/vnd.openxmlformats-officedocument.presentationml.comments+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36.xml" ContentType="application/vnd.openxmlformats-officedocument.presentationml.comments+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37.xml" ContentType="application/vnd.openxmlformats-officedocument.presentationml.notes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handoutMasterIdLst>
    <p:handoutMasterId r:id="rId42"/>
  </p:handoutMasterIdLst>
  <p:sldIdLst>
    <p:sldId id="256" r:id="rId2"/>
    <p:sldId id="259" r:id="rId3"/>
    <p:sldId id="312" r:id="rId4"/>
    <p:sldId id="260" r:id="rId5"/>
    <p:sldId id="261" r:id="rId6"/>
    <p:sldId id="262" r:id="rId7"/>
    <p:sldId id="263" r:id="rId8"/>
    <p:sldId id="264" r:id="rId9"/>
    <p:sldId id="265" r:id="rId10"/>
    <p:sldId id="266" r:id="rId11"/>
    <p:sldId id="267" r:id="rId12"/>
    <p:sldId id="268" r:id="rId13"/>
    <p:sldId id="269" r:id="rId14"/>
    <p:sldId id="305" r:id="rId15"/>
    <p:sldId id="270" r:id="rId16"/>
    <p:sldId id="271" r:id="rId17"/>
    <p:sldId id="272" r:id="rId18"/>
    <p:sldId id="273" r:id="rId19"/>
    <p:sldId id="309" r:id="rId20"/>
    <p:sldId id="306" r:id="rId21"/>
    <p:sldId id="307" r:id="rId22"/>
    <p:sldId id="308" r:id="rId23"/>
    <p:sldId id="274" r:id="rId24"/>
    <p:sldId id="275" r:id="rId25"/>
    <p:sldId id="276" r:id="rId26"/>
    <p:sldId id="277" r:id="rId27"/>
    <p:sldId id="278" r:id="rId28"/>
    <p:sldId id="279" r:id="rId29"/>
    <p:sldId id="310" r:id="rId30"/>
    <p:sldId id="280" r:id="rId31"/>
    <p:sldId id="281" r:id="rId32"/>
    <p:sldId id="311" r:id="rId33"/>
    <p:sldId id="282" r:id="rId34"/>
    <p:sldId id="283" r:id="rId35"/>
    <p:sldId id="284" r:id="rId36"/>
    <p:sldId id="285" r:id="rId37"/>
    <p:sldId id="286" r:id="rId38"/>
    <p:sldId id="304" r:id="rId39"/>
    <p:sldId id="258" r:id="rId40"/>
  </p:sldIdLst>
  <p:sldSz cx="12192000" cy="6858000"/>
  <p:notesSz cx="6858000" cy="9144000"/>
  <p:custDataLst>
    <p:tags r:id="rId4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39"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67667" autoAdjust="0"/>
  </p:normalViewPr>
  <p:slideViewPr>
    <p:cSldViewPr snapToGrid="0">
      <p:cViewPr varScale="1">
        <p:scale>
          <a:sx n="77" d="100"/>
          <a:sy n="77" d="100"/>
        </p:scale>
        <p:origin x="-1776"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48"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27T16:38:21.773" idx="1">
    <p:pos x="2082"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27T16:39:42.797" idx="10">
    <p:pos x="1878" y="426"/>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27T16:39:51.562" idx="11">
    <p:pos x="2526" y="42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20-03-27T16:39:59.735" idx="12">
    <p:pos x="2526" y="426"/>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20-03-27T16:40:09.627" idx="13">
    <p:pos x="3684" y="426"/>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20-03-27T16:40:18.623" idx="14">
    <p:pos x="3684" y="426"/>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20-03-27T16:40:27.407" idx="15">
    <p:pos x="3684" y="426"/>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20-03-27T16:40:35.086" idx="16">
    <p:pos x="3600" y="42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20-03-27T16:40:43.108" idx="17">
    <p:pos x="3600" y="426"/>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20-03-27T16:40:51.831" idx="18">
    <p:pos x="3600" y="426"/>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20-03-27T16:41:01.424" idx="19">
    <p:pos x="3420" y="42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27T16:38:30.890" idx="2">
    <p:pos x="1518" y="42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20-03-27T16:41:16.587" idx="20">
    <p:pos x="3420" y="426"/>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20-03-27T16:41:24.845" idx="21">
    <p:pos x="3882" y="426"/>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20-03-27T16:41:34.016" idx="22">
    <p:pos x="3882" y="426"/>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20-03-27T16:41:44.014" idx="23">
    <p:pos x="3600" y="426"/>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20-03-27T16:41:55.333" idx="24">
    <p:pos x="3600" y="426"/>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20-03-27T16:42:04.016" idx="25">
    <p:pos x="3600" y="426"/>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20-03-27T16:42:16.238" idx="26">
    <p:pos x="3600" y="426"/>
    <p:text>H2S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20-03-27T16:42:24.415" idx="27">
    <p:pos x="3486" y="426"/>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20-03-27T16:42:33.421" idx="28">
    <p:pos x="3486" y="426"/>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20-03-27T16:42:43.149" idx="29">
    <p:pos x="3486" y="426"/>
    <p:text>H2S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27T16:38:39.773" idx="3">
    <p:pos x="3528" y="426"/>
    <p:text>H2</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20-03-27T16:42:51.423" idx="30">
    <p:pos x="3408" y="426"/>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20-03-27T16:43:00.686" idx="31">
    <p:pos x="3408" y="426"/>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20-03-27T16:43:13.222" idx="32">
    <p:pos x="3408" y="426"/>
    <p:text>H2S</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20-03-27T16:43:21.278" idx="33">
    <p:pos x="3390" y="426"/>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20-03-27T16:43:29.422" idx="34">
    <p:pos x="3390" y="426"/>
    <p:text>H2S</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20-03-27T16:43:41.149" idx="35">
    <p:pos x="4164" y="426"/>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20-03-27T16:43:49.078" idx="36">
    <p:pos x="4092" y="426"/>
    <p:text>H2S</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20-03-27T16:43:57.314" idx="37">
    <p:pos x="4092" y="426"/>
    <p:text>H2S</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20-03-27T16:44:05.141" idx="38">
    <p:pos x="1224" y="426"/>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20-03-27T16:44:14.013" idx="39">
    <p:pos x="3054"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27T16:38:48.118" idx="4">
    <p:pos x="1878"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27T16:38:57.013" idx="5">
    <p:pos x="1878" y="426"/>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27T16:39:06.391" idx="6">
    <p:pos x="1878" y="426"/>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27T16:39:15.053" idx="7">
    <p:pos x="1878" y="426"/>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27T16:39:23.294" idx="8">
    <p:pos x="1878" y="426"/>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27T16:39:33.007" idx="9">
    <p:pos x="1878" y="426"/>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4/8/2020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4/8/2020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Totals panel includes the discount, charges, and tax information of an order. The panel includes three sub-panels: Charges, Taxes, and Summary. In the Summary sub-panel, you can change the discount information and then recalculate the tax and total value using the Recalculate button.</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Freight, Taxable Freight, and Taxable Special trailer codes default from the settings in Sales Order Accounting Control. The Container Charges and Line Charges default from the line items in the sales order. You can override them, if necessary.</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Taxes sub-panel lists the taxes of the order lines and the trailer. The taxes amount are subject to the tax class and tax environment specified in the order lines and the trailer code selected for the taxable freight.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Summary sub-panel displays the calculated line price, discount amount, tax amount, charges amount, and the total order price. On this sub-panel, you can only change the discount percentage. After you change the discount percentage, click Recalculate to update the prices and charges.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In the Sales Orders view,</a:t>
            </a:r>
            <a:r>
              <a:rPr lang="en-US" sz="1200" b="0" i="0" kern="1200" baseline="0" dirty="0" smtClean="0">
                <a:solidFill>
                  <a:schemeClr val="tx1"/>
                </a:solidFill>
                <a:latin typeface="+mn-lt"/>
                <a:ea typeface="+mn-ea"/>
                <a:cs typeface="+mn-cs"/>
              </a:rPr>
              <a:t> s</a:t>
            </a:r>
            <a:r>
              <a:rPr lang="en-US" sz="1200" b="0" i="0" kern="1200" dirty="0" smtClean="0">
                <a:solidFill>
                  <a:schemeClr val="tx1"/>
                </a:solidFill>
                <a:latin typeface="+mn-lt"/>
                <a:ea typeface="+mn-ea"/>
                <a:cs typeface="+mn-cs"/>
              </a:rPr>
              <a:t>elect the sales order you want to copy. Click </a:t>
            </a:r>
            <a:r>
              <a:rPr lang="en-US" sz="1200" b="0" i="0" kern="1200" dirty="0" smtClean="0">
                <a:solidFill>
                  <a:schemeClr val="tx1"/>
                </a:solidFill>
                <a:latin typeface="+mn-lt"/>
                <a:ea typeface="+mn-ea"/>
                <a:cs typeface="+mn-cs"/>
              </a:rPr>
              <a:t>Actions </a:t>
            </a:r>
            <a:r>
              <a:rPr lang="en-US" sz="1200" b="0" i="0" kern="1200" dirty="0" smtClean="0">
                <a:solidFill>
                  <a:schemeClr val="tx1"/>
                </a:solidFill>
                <a:latin typeface="+mn-lt"/>
                <a:ea typeface="+mn-ea"/>
                <a:cs typeface="+mn-cs"/>
              </a:rPr>
              <a:t>and select Copy. The Sales Order Copy screen opens.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You can also copy a sales order to a sales quote by selecting </a:t>
            </a:r>
            <a:r>
              <a:rPr lang="en-US" sz="1200" b="0" i="0" kern="1200" dirty="0" smtClean="0">
                <a:solidFill>
                  <a:schemeClr val="tx1"/>
                </a:solidFill>
                <a:latin typeface="+mn-lt"/>
                <a:ea typeface="+mn-ea"/>
                <a:cs typeface="+mn-cs"/>
              </a:rPr>
              <a:t>Copy </a:t>
            </a:r>
            <a:r>
              <a:rPr lang="en-US" sz="1200" b="0" i="0" kern="1200" dirty="0" smtClean="0">
                <a:solidFill>
                  <a:schemeClr val="tx1"/>
                </a:solidFill>
                <a:latin typeface="+mn-lt"/>
                <a:ea typeface="+mn-ea"/>
                <a:cs typeface="+mn-cs"/>
              </a:rPr>
              <a:t>Quote on the </a:t>
            </a:r>
            <a:r>
              <a:rPr lang="en-US" sz="1200" b="0" i="0" kern="1200" dirty="0" smtClean="0">
                <a:solidFill>
                  <a:schemeClr val="tx1"/>
                </a:solidFill>
                <a:latin typeface="+mn-lt"/>
                <a:ea typeface="+mn-ea"/>
                <a:cs typeface="+mn-cs"/>
              </a:rPr>
              <a:t>Actions </a:t>
            </a:r>
            <a:r>
              <a:rPr lang="en-US" sz="1200" b="0" i="0" kern="1200" dirty="0" smtClean="0">
                <a:solidFill>
                  <a:schemeClr val="tx1"/>
                </a:solidFill>
                <a:latin typeface="+mn-lt"/>
                <a:ea typeface="+mn-ea"/>
                <a:cs typeface="+mn-cs"/>
              </a:rPr>
              <a:t>menu.</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In the open screen Copy panel,</a:t>
            </a:r>
            <a:r>
              <a:rPr lang="en-US" sz="1200" b="0" i="0" kern="1200" baseline="0" dirty="0" smtClean="0">
                <a:solidFill>
                  <a:schemeClr val="tx1"/>
                </a:solidFill>
                <a:latin typeface="+mn-lt"/>
                <a:ea typeface="+mn-ea"/>
                <a:cs typeface="+mn-cs"/>
              </a:rPr>
              <a:t> c</a:t>
            </a:r>
            <a:r>
              <a:rPr lang="en-US" sz="1200" b="0" i="0" kern="1200" dirty="0" smtClean="0">
                <a:solidFill>
                  <a:schemeClr val="tx1"/>
                </a:solidFill>
                <a:latin typeface="+mn-lt"/>
                <a:ea typeface="+mn-ea"/>
                <a:cs typeface="+mn-cs"/>
              </a:rPr>
              <a:t>onfirm the information in the Sold-To, the Bill-To, and the Ship-To fields. </a:t>
            </a:r>
            <a:r>
              <a:rPr lang="en-US" sz="1200" b="0" i="0" kern="1200" dirty="0" smtClean="0">
                <a:solidFill>
                  <a:schemeClr val="tx1"/>
                </a:solidFill>
                <a:latin typeface="+mn-lt"/>
                <a:ea typeface="+mn-ea"/>
                <a:cs typeface="+mn-cs"/>
              </a:rPr>
              <a:t>Then, </a:t>
            </a:r>
            <a:r>
              <a:rPr lang="en-US" sz="1200" b="0" i="0" kern="1200" dirty="0" smtClean="0">
                <a:solidFill>
                  <a:schemeClr val="tx1"/>
                </a:solidFill>
                <a:latin typeface="+mn-lt"/>
                <a:ea typeface="+mn-ea"/>
                <a:cs typeface="+mn-cs"/>
              </a:rPr>
              <a:t>click the Submit button.</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If you change the customer, make sure that you change the Sold-To, the Bill-To, and the Ship-To fields accordingly. This may trigger a </a:t>
            </a:r>
            <a:r>
              <a:rPr lang="en-US" sz="1200" b="0" i="0" kern="1200" dirty="0" smtClean="0">
                <a:solidFill>
                  <a:schemeClr val="tx1"/>
                </a:solidFill>
                <a:latin typeface="+mn-lt"/>
                <a:ea typeface="+mn-ea"/>
                <a:cs typeface="+mn-cs"/>
              </a:rPr>
              <a:t>tax </a:t>
            </a:r>
            <a:r>
              <a:rPr lang="en-US" sz="1200" b="0" i="0" kern="1200" dirty="0" smtClean="0">
                <a:solidFill>
                  <a:schemeClr val="tx1"/>
                </a:solidFill>
                <a:latin typeface="+mn-lt"/>
                <a:ea typeface="+mn-ea"/>
                <a:cs typeface="+mn-cs"/>
              </a:rPr>
              <a:t>code </a:t>
            </a:r>
            <a:r>
              <a:rPr lang="en-US" sz="1200" b="0" i="0" kern="1200" dirty="0" smtClean="0">
                <a:solidFill>
                  <a:schemeClr val="tx1"/>
                </a:solidFill>
                <a:latin typeface="+mn-lt"/>
                <a:ea typeface="+mn-ea"/>
                <a:cs typeface="+mn-cs"/>
              </a:rPr>
              <a:t>change, </a:t>
            </a:r>
            <a:r>
              <a:rPr lang="en-US" sz="1200" b="0" i="0" kern="1200" dirty="0" smtClean="0">
                <a:solidFill>
                  <a:schemeClr val="tx1"/>
                </a:solidFill>
                <a:latin typeface="+mn-lt"/>
                <a:ea typeface="+mn-ea"/>
                <a:cs typeface="+mn-cs"/>
              </a:rPr>
              <a:t>depending on the customer settings.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The system automatically creates an order for the specified customers including the </a:t>
            </a:r>
            <a:r>
              <a:rPr lang="en-US" sz="1200" b="0" i="0" kern="1200" dirty="0" smtClean="0">
                <a:solidFill>
                  <a:schemeClr val="tx1"/>
                </a:solidFill>
                <a:latin typeface="+mn-lt"/>
                <a:ea typeface="+mn-ea"/>
                <a:cs typeface="+mn-cs"/>
              </a:rPr>
              <a:t>line items </a:t>
            </a:r>
            <a:r>
              <a:rPr lang="en-US" sz="1200" b="0" i="0" kern="1200" dirty="0" smtClean="0">
                <a:solidFill>
                  <a:schemeClr val="tx1"/>
                </a:solidFill>
                <a:latin typeface="+mn-lt"/>
                <a:ea typeface="+mn-ea"/>
                <a:cs typeface="+mn-cs"/>
              </a:rPr>
              <a:t>from the initial sales order. You can modify and delete the existing sales order lines or add new lines.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In the Sales Order Detail view, scroll down to find </a:t>
            </a:r>
            <a:r>
              <a:rPr lang="en-US" sz="1200" b="0" i="0" kern="1200" dirty="0" smtClean="0">
                <a:solidFill>
                  <a:schemeClr val="tx1"/>
                </a:solidFill>
                <a:latin typeface="+mn-lt"/>
                <a:ea typeface="+mn-ea"/>
                <a:cs typeface="+mn-cs"/>
              </a:rPr>
              <a:t>the Order </a:t>
            </a:r>
            <a:r>
              <a:rPr lang="en-US" sz="1200" b="0" i="0" kern="1200" dirty="0" smtClean="0">
                <a:solidFill>
                  <a:schemeClr val="tx1"/>
                </a:solidFill>
                <a:latin typeface="+mn-lt"/>
                <a:ea typeface="+mn-ea"/>
                <a:cs typeface="+mn-cs"/>
              </a:rPr>
              <a:t>Line Options panel.</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Select the Detail </a:t>
            </a:r>
            <a:r>
              <a:rPr lang="en-US" sz="1200" b="0" i="0" kern="1200" dirty="0" smtClean="0">
                <a:solidFill>
                  <a:schemeClr val="tx1"/>
                </a:solidFill>
                <a:latin typeface="+mn-lt"/>
                <a:ea typeface="+mn-ea"/>
                <a:cs typeface="+mn-cs"/>
              </a:rPr>
              <a:t>Allocations field.</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Scroll further down to </a:t>
            </a:r>
            <a:r>
              <a:rPr lang="en-US" sz="1200" b="0" i="0" kern="1200" dirty="0" smtClean="0">
                <a:solidFill>
                  <a:schemeClr val="tx1"/>
                </a:solidFill>
                <a:latin typeface="+mn-lt"/>
                <a:ea typeface="+mn-ea"/>
                <a:cs typeface="+mn-cs"/>
              </a:rPr>
              <a:t>the Detail </a:t>
            </a:r>
            <a:r>
              <a:rPr lang="en-US" sz="1200" b="0" i="0" kern="1200" dirty="0" smtClean="0">
                <a:solidFill>
                  <a:schemeClr val="tx1"/>
                </a:solidFill>
                <a:latin typeface="+mn-lt"/>
                <a:ea typeface="+mn-ea"/>
                <a:cs typeface="+mn-cs"/>
              </a:rPr>
              <a:t>Allocation </a:t>
            </a:r>
            <a:r>
              <a:rPr lang="en-US" altLang="zh-CN" sz="1200" b="0" i="0" kern="1200" dirty="0" smtClean="0">
                <a:solidFill>
                  <a:schemeClr val="tx1"/>
                </a:solidFill>
                <a:latin typeface="+mn-lt"/>
                <a:ea typeface="+mn-ea"/>
                <a:cs typeface="+mn-cs"/>
              </a:rPr>
              <a:t>panel </a:t>
            </a:r>
            <a:r>
              <a:rPr lang="en-US" sz="1200" b="0" i="0" kern="1200" dirty="0" smtClean="0">
                <a:solidFill>
                  <a:schemeClr val="tx1"/>
                </a:solidFill>
                <a:latin typeface="+mn-lt"/>
                <a:ea typeface="+mn-ea"/>
                <a:cs typeface="+mn-cs"/>
              </a:rPr>
              <a:t>and click Auto-Allocate. </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The Location Allocation Detail Selection </a:t>
            </a:r>
            <a:r>
              <a:rPr lang="en-US" sz="1200" b="0" i="0" kern="1200" dirty="0" smtClean="0">
                <a:solidFill>
                  <a:schemeClr val="tx1"/>
                </a:solidFill>
                <a:latin typeface="+mn-lt"/>
                <a:ea typeface="+mn-ea"/>
                <a:cs typeface="+mn-cs"/>
              </a:rPr>
              <a:t>panel shows </a:t>
            </a:r>
            <a:r>
              <a:rPr lang="en-US" sz="1200" b="0" i="0" kern="1200" dirty="0" smtClean="0">
                <a:solidFill>
                  <a:schemeClr val="tx1"/>
                </a:solidFill>
                <a:latin typeface="+mn-lt"/>
                <a:ea typeface="+mn-ea"/>
                <a:cs typeface="+mn-cs"/>
              </a:rPr>
              <a:t>the allocated quantity and sources.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You can also manually allocate the item.</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Click the Continue button to save the allocations.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In order to pick an item, the item has to be detail allocated already.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In the Sales Orders view,</a:t>
            </a:r>
            <a:r>
              <a:rPr lang="en-US" sz="1200" b="0" i="0" kern="1200" baseline="0" dirty="0" smtClean="0">
                <a:solidFill>
                  <a:schemeClr val="tx1"/>
                </a:solidFill>
                <a:latin typeface="+mn-lt"/>
                <a:ea typeface="+mn-ea"/>
                <a:cs typeface="+mn-cs"/>
              </a:rPr>
              <a:t> s</a:t>
            </a:r>
            <a:r>
              <a:rPr lang="en-US" sz="1200" b="0" i="0" kern="1200" dirty="0" smtClean="0">
                <a:solidFill>
                  <a:schemeClr val="tx1"/>
                </a:solidFill>
                <a:latin typeface="+mn-lt"/>
                <a:ea typeface="+mn-ea"/>
                <a:cs typeface="+mn-cs"/>
              </a:rPr>
              <a:t>elect the sales order </a:t>
            </a:r>
            <a:r>
              <a:rPr lang="en-US" sz="1200" b="0" i="0" kern="1200" dirty="0" smtClean="0">
                <a:solidFill>
                  <a:schemeClr val="tx1"/>
                </a:solidFill>
                <a:latin typeface="+mn-lt"/>
                <a:ea typeface="+mn-ea"/>
                <a:cs typeface="+mn-cs"/>
              </a:rPr>
              <a:t>for which you </a:t>
            </a:r>
            <a:r>
              <a:rPr lang="en-US" sz="1200" b="0" i="0" kern="1200" dirty="0" smtClean="0">
                <a:solidFill>
                  <a:schemeClr val="tx1"/>
                </a:solidFill>
                <a:latin typeface="+mn-lt"/>
                <a:ea typeface="+mn-ea"/>
                <a:cs typeface="+mn-cs"/>
              </a:rPr>
              <a:t>want to pick</a:t>
            </a:r>
            <a:r>
              <a:rPr lang="en-US" sz="1200" b="0" i="0"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inventory</a:t>
            </a:r>
            <a:r>
              <a:rPr lang="en-US" sz="1200" b="0" i="0" kern="1200" dirty="0" smtClean="0">
                <a:solidFill>
                  <a:schemeClr val="tx1"/>
                </a:solidFill>
                <a:latin typeface="+mn-lt"/>
                <a:ea typeface="+mn-ea"/>
                <a:cs typeface="+mn-cs"/>
              </a:rPr>
              <a:t>. Click </a:t>
            </a:r>
            <a:r>
              <a:rPr lang="en-US" sz="1200" b="0" i="0" kern="1200" dirty="0" smtClean="0">
                <a:solidFill>
                  <a:schemeClr val="tx1"/>
                </a:solidFill>
                <a:latin typeface="+mn-lt"/>
                <a:ea typeface="+mn-ea"/>
                <a:cs typeface="+mn-cs"/>
              </a:rPr>
              <a:t>Actions </a:t>
            </a:r>
            <a:r>
              <a:rPr lang="en-US" sz="1200" b="0" i="0" kern="1200" dirty="0" smtClean="0">
                <a:solidFill>
                  <a:schemeClr val="tx1"/>
                </a:solidFill>
                <a:latin typeface="+mn-lt"/>
                <a:ea typeface="+mn-ea"/>
                <a:cs typeface="+mn-cs"/>
              </a:rPr>
              <a:t>and select </a:t>
            </a:r>
            <a:r>
              <a:rPr lang="en-US" sz="1200" b="0" i="0" kern="1200" baseline="0" dirty="0" smtClean="0">
                <a:solidFill>
                  <a:schemeClr val="tx1"/>
                </a:solidFill>
                <a:latin typeface="+mn-lt"/>
                <a:ea typeface="+mn-ea"/>
                <a:cs typeface="+mn-cs"/>
              </a:rPr>
              <a:t>Pick Allocated</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The Pick </a:t>
            </a:r>
            <a:r>
              <a:rPr lang="en-US" sz="1200" b="0" i="0" kern="1200" dirty="0" smtClean="0">
                <a:solidFill>
                  <a:schemeClr val="tx1"/>
                </a:solidFill>
                <a:latin typeface="+mn-lt"/>
                <a:ea typeface="+mn-ea"/>
                <a:cs typeface="+mn-cs"/>
              </a:rPr>
              <a:t>Allocated screen </a:t>
            </a:r>
            <a:r>
              <a:rPr lang="en-US" sz="1200" b="0" i="0" kern="1200" dirty="0" smtClean="0">
                <a:solidFill>
                  <a:schemeClr val="tx1"/>
                </a:solidFill>
                <a:latin typeface="+mn-lt"/>
                <a:ea typeface="+mn-ea"/>
                <a:cs typeface="+mn-cs"/>
              </a:rPr>
              <a:t>opens.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Picklist panel, enter or update the pick list information like inventory movement code, document </a:t>
            </a:r>
            <a:r>
              <a:rPr lang="en-US" dirty="0" smtClean="0"/>
              <a:t>format,</a:t>
            </a:r>
            <a:r>
              <a:rPr lang="en-US" baseline="0" dirty="0" smtClean="0"/>
              <a:t> etc.</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Lines to Pick panel, select the item lines </a:t>
            </a:r>
            <a:r>
              <a:rPr lang="en-US" dirty="0" smtClean="0"/>
              <a:t>that you </a:t>
            </a:r>
            <a:r>
              <a:rPr lang="en-US" dirty="0" smtClean="0"/>
              <a:t>want</a:t>
            </a:r>
            <a:r>
              <a:rPr lang="en-US" baseline="0" dirty="0" smtClean="0"/>
              <a:t> to pick.</a:t>
            </a:r>
          </a:p>
          <a:p>
            <a:endParaRPr lang="en-US" baseline="0" dirty="0" smtClean="0"/>
          </a:p>
          <a:p>
            <a:r>
              <a:rPr lang="en-US" baseline="0" dirty="0" smtClean="0"/>
              <a:t>In the Workflow </a:t>
            </a:r>
            <a:r>
              <a:rPr lang="en-US" baseline="0" dirty="0" smtClean="0"/>
              <a:t>Options </a:t>
            </a:r>
            <a:r>
              <a:rPr lang="en-US" baseline="0" dirty="0" smtClean="0"/>
              <a:t>panel, you can choose to generate a pre-shipper or </a:t>
            </a:r>
            <a:r>
              <a:rPr lang="en-US" baseline="0" dirty="0" smtClean="0"/>
              <a:t>a shipper</a:t>
            </a:r>
            <a:r>
              <a:rPr lang="en-US" baseline="0" dirty="0" smtClean="0"/>
              <a:t>. </a:t>
            </a:r>
            <a:r>
              <a:rPr lang="en-US" baseline="0" dirty="0" smtClean="0"/>
              <a:t>You can also select whether to </a:t>
            </a:r>
            <a:r>
              <a:rPr lang="en-US" baseline="0" dirty="0" smtClean="0"/>
              <a:t>print </a:t>
            </a:r>
            <a:r>
              <a:rPr lang="en-US" baseline="0" dirty="0" smtClean="0"/>
              <a:t>a pick </a:t>
            </a:r>
            <a:r>
              <a:rPr lang="en-US" baseline="0" dirty="0" smtClean="0"/>
              <a:t>list or not.</a:t>
            </a:r>
          </a:p>
          <a:p>
            <a:endParaRPr lang="en-US" baseline="0" dirty="0" smtClean="0"/>
          </a:p>
          <a:p>
            <a:pPr rtl="0"/>
            <a:r>
              <a:rPr lang="en-US" sz="1200" b="0" i="0" kern="1200" dirty="0" smtClean="0">
                <a:solidFill>
                  <a:schemeClr val="tx1"/>
                </a:solidFill>
                <a:latin typeface="+mn-lt"/>
                <a:ea typeface="+mn-ea"/>
                <a:cs typeface="+mn-cs"/>
              </a:rPr>
              <a:t>Click Submit </a:t>
            </a:r>
            <a:r>
              <a:rPr lang="en-US" sz="1200" b="0" i="0" kern="1200" dirty="0" smtClean="0">
                <a:solidFill>
                  <a:schemeClr val="tx1"/>
                </a:solidFill>
                <a:latin typeface="+mn-lt"/>
                <a:ea typeface="+mn-ea"/>
                <a:cs typeface="+mn-cs"/>
              </a:rPr>
              <a:t>and </a:t>
            </a:r>
            <a:r>
              <a:rPr lang="en-US" sz="1200" b="0" i="0" kern="1200" dirty="0" smtClean="0">
                <a:solidFill>
                  <a:schemeClr val="tx1"/>
                </a:solidFill>
                <a:latin typeface="+mn-lt"/>
                <a:ea typeface="+mn-ea"/>
                <a:cs typeface="+mn-cs"/>
              </a:rPr>
              <a:t>the system creates a pick list. The </a:t>
            </a:r>
            <a:r>
              <a:rPr lang="en-US" sz="1200" b="0" i="0" kern="1200" dirty="0" smtClean="0">
                <a:solidFill>
                  <a:schemeClr val="tx1"/>
                </a:solidFill>
                <a:latin typeface="+mn-lt"/>
                <a:ea typeface="+mn-ea"/>
                <a:cs typeface="+mn-cs"/>
              </a:rPr>
              <a:t>pre-shipper </a:t>
            </a:r>
            <a:r>
              <a:rPr lang="en-US" sz="1200" b="0" i="0" kern="1200" dirty="0" smtClean="0">
                <a:solidFill>
                  <a:schemeClr val="tx1"/>
                </a:solidFill>
                <a:latin typeface="+mn-lt"/>
                <a:ea typeface="+mn-ea"/>
                <a:cs typeface="+mn-cs"/>
              </a:rPr>
              <a:t>or </a:t>
            </a:r>
            <a:r>
              <a:rPr lang="en-US" sz="1200" b="0" i="0" kern="1200" dirty="0" smtClean="0">
                <a:solidFill>
                  <a:schemeClr val="tx1"/>
                </a:solidFill>
                <a:latin typeface="+mn-lt"/>
                <a:ea typeface="+mn-ea"/>
                <a:cs typeface="+mn-cs"/>
              </a:rPr>
              <a:t>shipper </a:t>
            </a:r>
            <a:r>
              <a:rPr lang="en-US" sz="1200" b="0" i="0" kern="1200" dirty="0" smtClean="0">
                <a:solidFill>
                  <a:schemeClr val="tx1"/>
                </a:solidFill>
                <a:latin typeface="+mn-lt"/>
                <a:ea typeface="+mn-ea"/>
                <a:cs typeface="+mn-cs"/>
              </a:rPr>
              <a:t>number will</a:t>
            </a:r>
            <a:r>
              <a:rPr lang="en-US" sz="1200" b="0" i="0" kern="1200" baseline="0" dirty="0" smtClean="0">
                <a:solidFill>
                  <a:schemeClr val="tx1"/>
                </a:solidFill>
                <a:latin typeface="+mn-lt"/>
                <a:ea typeface="+mn-ea"/>
                <a:cs typeface="+mn-cs"/>
              </a:rPr>
              <a:t> be displayed in</a:t>
            </a:r>
            <a:r>
              <a:rPr lang="en-US" sz="1200" b="0" i="0" kern="1200" dirty="0" smtClean="0">
                <a:solidFill>
                  <a:schemeClr val="tx1"/>
                </a:solidFill>
                <a:latin typeface="+mn-lt"/>
                <a:ea typeface="+mn-ea"/>
                <a:cs typeface="+mn-cs"/>
              </a:rPr>
              <a:t> the pop-up message.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Pre-shipper/Shipper Print to </a:t>
            </a:r>
            <a:r>
              <a:rPr lang="en-US" dirty="0" smtClean="0"/>
              <a:t>print a </a:t>
            </a:r>
            <a:r>
              <a:rPr lang="en-US" dirty="0" smtClean="0"/>
              <a:t>pre-shipper</a:t>
            </a:r>
            <a:r>
              <a:rPr lang="en-US" baseline="0" dirty="0" smtClean="0"/>
              <a:t> or shipper.</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Use Shippers to confirm the delivery of inventory to a customer. Shippers are the documents used to indicate outbound delivery of inventory to a customer. Shippers allows you to view documents created in the order process and provides the Confirm action for confirming shipper records.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Use Pre-Shippers to confirm the selection of inventory items needed to fulfill an order. Pre-shippers are pick lists that allow a company to select the inventory to fulfill an order. Pre-Shipper allows you to view documents created in the order process and provides the Confirm action for confirming Pre-Shipper records.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Use the Shippers as an example, click </a:t>
            </a:r>
            <a:r>
              <a:rPr lang="en-US" sz="1200" b="0" i="0" kern="1200" dirty="0" smtClean="0">
                <a:solidFill>
                  <a:schemeClr val="tx1"/>
                </a:solidFill>
                <a:latin typeface="+mn-lt"/>
                <a:ea typeface="+mn-ea"/>
                <a:cs typeface="+mn-cs"/>
              </a:rPr>
              <a:t>Actions </a:t>
            </a:r>
            <a:r>
              <a:rPr lang="en-US" sz="1200" b="0" i="0" kern="1200" dirty="0" smtClean="0">
                <a:solidFill>
                  <a:schemeClr val="tx1"/>
                </a:solidFill>
                <a:latin typeface="+mn-lt"/>
                <a:ea typeface="+mn-ea"/>
                <a:cs typeface="+mn-cs"/>
              </a:rPr>
              <a:t>and select </a:t>
            </a:r>
            <a:r>
              <a:rPr lang="en-US" sz="1200" b="0" i="0" kern="1200" baseline="0" dirty="0" smtClean="0">
                <a:solidFill>
                  <a:schemeClr val="tx1"/>
                </a:solidFill>
                <a:latin typeface="+mn-lt"/>
                <a:ea typeface="+mn-ea"/>
                <a:cs typeface="+mn-cs"/>
              </a:rPr>
              <a:t>Confirm</a:t>
            </a:r>
            <a:r>
              <a:rPr lang="en-US" sz="1200" b="0" i="0" kern="1200" dirty="0" smtClean="0">
                <a:solidFill>
                  <a:schemeClr val="tx1"/>
                </a:solidFill>
                <a:latin typeface="+mn-lt"/>
                <a:ea typeface="+mn-ea"/>
                <a:cs typeface="+mn-cs"/>
              </a:rPr>
              <a:t>. The Confirm screen opens.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baseline="0" dirty="0" smtClean="0"/>
              <a:t>In the Workflow </a:t>
            </a:r>
            <a:r>
              <a:rPr lang="en-US" baseline="0" dirty="0" smtClean="0"/>
              <a:t>Options </a:t>
            </a:r>
            <a:r>
              <a:rPr lang="en-US" baseline="0" dirty="0" smtClean="0"/>
              <a:t>panel, you can choose to generate </a:t>
            </a:r>
            <a:r>
              <a:rPr lang="en-US" baseline="0" dirty="0" smtClean="0"/>
              <a:t>an </a:t>
            </a:r>
            <a:r>
              <a:rPr lang="en-US" baseline="0" dirty="0" smtClean="0"/>
              <a:t>invoice Hold, </a:t>
            </a:r>
            <a:r>
              <a:rPr lang="en-US" baseline="0" dirty="0" smtClean="0"/>
              <a:t>Later, </a:t>
            </a:r>
            <a:r>
              <a:rPr lang="en-US" baseline="0" dirty="0" smtClean="0"/>
              <a:t>or Now. </a:t>
            </a:r>
            <a:r>
              <a:rPr lang="en-US" baseline="0" dirty="0" smtClean="0"/>
              <a:t>You can also select </a:t>
            </a:r>
            <a:r>
              <a:rPr lang="en-US" baseline="0" dirty="0" smtClean="0"/>
              <a:t>whether </a:t>
            </a:r>
            <a:r>
              <a:rPr lang="en-US" baseline="0" dirty="0" smtClean="0"/>
              <a:t>to print the shipper </a:t>
            </a:r>
            <a:r>
              <a:rPr lang="en-US" baseline="0" dirty="0" smtClean="0"/>
              <a:t>or not.</a:t>
            </a:r>
          </a:p>
        </p:txBody>
      </p:sp>
      <p:sp>
        <p:nvSpPr>
          <p:cNvPr id="4" name="myNotes"/>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In the Sales Orders view,</a:t>
            </a:r>
            <a:r>
              <a:rPr lang="en-US" sz="1200" b="0" i="0" kern="1200" baseline="0" dirty="0" smtClean="0">
                <a:solidFill>
                  <a:schemeClr val="tx1"/>
                </a:solidFill>
                <a:latin typeface="+mn-lt"/>
                <a:ea typeface="+mn-ea"/>
                <a:cs typeface="+mn-cs"/>
              </a:rPr>
              <a:t> s</a:t>
            </a:r>
            <a:r>
              <a:rPr lang="en-US" sz="1200" b="0" i="0" kern="1200" dirty="0" smtClean="0">
                <a:solidFill>
                  <a:schemeClr val="tx1"/>
                </a:solidFill>
                <a:latin typeface="+mn-lt"/>
                <a:ea typeface="+mn-ea"/>
                <a:cs typeface="+mn-cs"/>
              </a:rPr>
              <a:t>elect the sales order </a:t>
            </a:r>
            <a:r>
              <a:rPr lang="en-US" sz="1200" b="0" i="0" kern="1200" dirty="0" smtClean="0">
                <a:solidFill>
                  <a:schemeClr val="tx1"/>
                </a:solidFill>
                <a:latin typeface="+mn-lt"/>
                <a:ea typeface="+mn-ea"/>
                <a:cs typeface="+mn-cs"/>
              </a:rPr>
              <a:t>for which you </a:t>
            </a:r>
            <a:r>
              <a:rPr lang="en-US" sz="1200" b="0" i="0" kern="1200" dirty="0" smtClean="0">
                <a:solidFill>
                  <a:schemeClr val="tx1"/>
                </a:solidFill>
                <a:latin typeface="+mn-lt"/>
                <a:ea typeface="+mn-ea"/>
                <a:cs typeface="+mn-cs"/>
              </a:rPr>
              <a:t>want to ship</a:t>
            </a:r>
            <a:r>
              <a:rPr lang="en-US" sz="1200" b="0" i="0"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inventory</a:t>
            </a:r>
            <a:r>
              <a:rPr lang="en-US" sz="1200" b="0" i="0" kern="1200" dirty="0" smtClean="0">
                <a:solidFill>
                  <a:schemeClr val="tx1"/>
                </a:solidFill>
                <a:latin typeface="+mn-lt"/>
                <a:ea typeface="+mn-ea"/>
                <a:cs typeface="+mn-cs"/>
              </a:rPr>
              <a:t>. Click </a:t>
            </a:r>
            <a:r>
              <a:rPr lang="en-US" sz="1200" b="0" i="0" kern="1200" dirty="0" smtClean="0">
                <a:solidFill>
                  <a:schemeClr val="tx1"/>
                </a:solidFill>
                <a:latin typeface="+mn-lt"/>
                <a:ea typeface="+mn-ea"/>
                <a:cs typeface="+mn-cs"/>
              </a:rPr>
              <a:t>Actions </a:t>
            </a:r>
            <a:r>
              <a:rPr lang="en-US" sz="1200" b="0" i="0" kern="1200" dirty="0" smtClean="0">
                <a:solidFill>
                  <a:schemeClr val="tx1"/>
                </a:solidFill>
                <a:latin typeface="+mn-lt"/>
                <a:ea typeface="+mn-ea"/>
                <a:cs typeface="+mn-cs"/>
              </a:rPr>
              <a:t>and select </a:t>
            </a:r>
            <a:r>
              <a:rPr lang="en-US" sz="1200" b="0" i="0" kern="1200" baseline="0" dirty="0" smtClean="0">
                <a:solidFill>
                  <a:schemeClr val="tx1"/>
                </a:solidFill>
                <a:latin typeface="+mn-lt"/>
                <a:ea typeface="+mn-ea"/>
                <a:cs typeface="+mn-cs"/>
              </a:rPr>
              <a:t>Ship </a:t>
            </a:r>
            <a:r>
              <a:rPr lang="en-US" sz="1200" b="0" i="0" kern="1200" baseline="0" dirty="0" smtClean="0">
                <a:solidFill>
                  <a:schemeClr val="tx1"/>
                </a:solidFill>
                <a:latin typeface="+mn-lt"/>
                <a:ea typeface="+mn-ea"/>
                <a:cs typeface="+mn-cs"/>
              </a:rPr>
              <a:t>Allocated</a:t>
            </a:r>
            <a:r>
              <a:rPr lang="en-US" sz="1200" b="0" i="0" kern="1200" dirty="0" smtClean="0">
                <a:solidFill>
                  <a:schemeClr val="tx1"/>
                </a:solidFill>
                <a:latin typeface="+mn-lt"/>
                <a:ea typeface="+mn-ea"/>
                <a:cs typeface="+mn-cs"/>
              </a:rPr>
              <a:t>. The Ship Inventory screen opens.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Ship</a:t>
            </a:r>
            <a:r>
              <a:rPr lang="en-US" baseline="0" dirty="0" smtClean="0"/>
              <a:t> Inventory Shipper </a:t>
            </a:r>
            <a:r>
              <a:rPr lang="en-US" dirty="0" smtClean="0"/>
              <a:t>panel, enter or update the shipper information like inventory movement code, ship via, document </a:t>
            </a:r>
            <a:r>
              <a:rPr lang="en-US" dirty="0" smtClean="0"/>
              <a:t>format,</a:t>
            </a:r>
            <a:r>
              <a:rPr lang="en-US" baseline="0" dirty="0" smtClean="0"/>
              <a:t> etc.</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Ship Items panel, select the item lines </a:t>
            </a:r>
            <a:r>
              <a:rPr lang="en-US" dirty="0" smtClean="0"/>
              <a:t>that you </a:t>
            </a:r>
            <a:r>
              <a:rPr lang="en-US" dirty="0" smtClean="0"/>
              <a:t>want</a:t>
            </a:r>
            <a:r>
              <a:rPr lang="en-US" baseline="0" dirty="0" smtClean="0"/>
              <a:t> to ship.</a:t>
            </a:r>
          </a:p>
          <a:p>
            <a:endParaRPr lang="en-US" baseline="0" dirty="0" smtClean="0"/>
          </a:p>
          <a:p>
            <a:r>
              <a:rPr lang="en-US" baseline="0" dirty="0" smtClean="0"/>
              <a:t>In the Workflow </a:t>
            </a:r>
            <a:r>
              <a:rPr lang="en-US" baseline="0" dirty="0" smtClean="0"/>
              <a:t>Options </a:t>
            </a:r>
            <a:r>
              <a:rPr lang="en-US" baseline="0" dirty="0" smtClean="0"/>
              <a:t>panel, you can choose to generate </a:t>
            </a:r>
            <a:r>
              <a:rPr lang="en-US" baseline="0" dirty="0" smtClean="0"/>
              <a:t>an </a:t>
            </a:r>
            <a:r>
              <a:rPr lang="en-US" baseline="0" dirty="0" smtClean="0"/>
              <a:t>invoice Hold, Later or Now. </a:t>
            </a:r>
            <a:r>
              <a:rPr lang="en-US" baseline="0" dirty="0" smtClean="0"/>
              <a:t>You can also select </a:t>
            </a:r>
            <a:r>
              <a:rPr lang="en-US" baseline="0" dirty="0" smtClean="0"/>
              <a:t>whether </a:t>
            </a:r>
            <a:r>
              <a:rPr lang="en-US" baseline="0" dirty="0" smtClean="0"/>
              <a:t>to print the shipper </a:t>
            </a:r>
            <a:r>
              <a:rPr lang="en-US" baseline="0" dirty="0" smtClean="0"/>
              <a:t>or not.</a:t>
            </a:r>
          </a:p>
          <a:p>
            <a:endParaRPr lang="en-US" baseline="0" dirty="0" smtClean="0"/>
          </a:p>
          <a:p>
            <a:pPr rtl="0"/>
            <a:r>
              <a:rPr lang="en-US" sz="1200" b="0" i="0" kern="1200" dirty="0" smtClean="0">
                <a:solidFill>
                  <a:schemeClr val="tx1"/>
                </a:solidFill>
                <a:latin typeface="+mn-lt"/>
                <a:ea typeface="+mn-ea"/>
                <a:cs typeface="+mn-cs"/>
              </a:rPr>
              <a:t>Click Submit </a:t>
            </a:r>
            <a:r>
              <a:rPr lang="en-US" sz="1200" b="0" i="0" kern="1200" dirty="0" smtClean="0">
                <a:solidFill>
                  <a:schemeClr val="tx1"/>
                </a:solidFill>
                <a:latin typeface="+mn-lt"/>
                <a:ea typeface="+mn-ea"/>
                <a:cs typeface="+mn-cs"/>
              </a:rPr>
              <a:t>and </a:t>
            </a:r>
            <a:r>
              <a:rPr lang="en-US" sz="1200" b="0" i="0" kern="1200" dirty="0" smtClean="0">
                <a:solidFill>
                  <a:schemeClr val="tx1"/>
                </a:solidFill>
                <a:latin typeface="+mn-lt"/>
                <a:ea typeface="+mn-ea"/>
                <a:cs typeface="+mn-cs"/>
              </a:rPr>
              <a:t>the system creates a shipper. The </a:t>
            </a:r>
            <a:r>
              <a:rPr lang="en-US" sz="1200" b="0" i="0" kern="1200" dirty="0" smtClean="0">
                <a:solidFill>
                  <a:schemeClr val="tx1"/>
                </a:solidFill>
                <a:latin typeface="+mn-lt"/>
                <a:ea typeface="+mn-ea"/>
                <a:cs typeface="+mn-cs"/>
              </a:rPr>
              <a:t>shipper </a:t>
            </a:r>
            <a:r>
              <a:rPr lang="en-US" sz="1200" b="0" i="0" kern="1200" dirty="0" smtClean="0">
                <a:solidFill>
                  <a:schemeClr val="tx1"/>
                </a:solidFill>
                <a:latin typeface="+mn-lt"/>
                <a:ea typeface="+mn-ea"/>
                <a:cs typeface="+mn-cs"/>
              </a:rPr>
              <a:t>number will</a:t>
            </a:r>
            <a:r>
              <a:rPr lang="en-US" sz="1200" b="0" i="0" kern="1200" baseline="0" dirty="0" smtClean="0">
                <a:solidFill>
                  <a:schemeClr val="tx1"/>
                </a:solidFill>
                <a:latin typeface="+mn-lt"/>
                <a:ea typeface="+mn-ea"/>
                <a:cs typeface="+mn-cs"/>
              </a:rPr>
              <a:t> be displayed in</a:t>
            </a:r>
            <a:r>
              <a:rPr lang="en-US" sz="1200" b="0" i="0" kern="1200" dirty="0" smtClean="0">
                <a:solidFill>
                  <a:schemeClr val="tx1"/>
                </a:solidFill>
                <a:latin typeface="+mn-lt"/>
                <a:ea typeface="+mn-ea"/>
                <a:cs typeface="+mn-cs"/>
              </a:rPr>
              <a:t> the pop-up message. </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If you </a:t>
            </a:r>
            <a:r>
              <a:rPr lang="en-US" baseline="0" dirty="0" smtClean="0"/>
              <a:t>select Print Shipper, the shipper report select criteria </a:t>
            </a:r>
            <a:r>
              <a:rPr lang="en-US" baseline="0" dirty="0" smtClean="0"/>
              <a:t>window opens</a:t>
            </a:r>
            <a:r>
              <a:rPr lang="en-US" baseline="0" dirty="0" smtClean="0"/>
              <a:t>.</a:t>
            </a:r>
          </a:p>
          <a:p>
            <a:endParaRPr lang="en-US" baseline="0" dirty="0" smtClean="0"/>
          </a:p>
          <a:p>
            <a:pPr rtl="0"/>
            <a:r>
              <a:rPr lang="en-US" sz="1200" b="0" i="0" kern="1200" dirty="0" smtClean="0">
                <a:solidFill>
                  <a:schemeClr val="tx1"/>
                </a:solidFill>
                <a:latin typeface="+mn-lt"/>
                <a:ea typeface="+mn-ea"/>
                <a:cs typeface="+mn-cs"/>
              </a:rPr>
              <a:t>Click the Run button to print the shipper. </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In the Sales Orders view,</a:t>
            </a:r>
            <a:r>
              <a:rPr lang="en-US" sz="1200" b="0" i="0" kern="1200" baseline="0" dirty="0" smtClean="0">
                <a:solidFill>
                  <a:schemeClr val="tx1"/>
                </a:solidFill>
                <a:latin typeface="+mn-lt"/>
                <a:ea typeface="+mn-ea"/>
                <a:cs typeface="+mn-cs"/>
              </a:rPr>
              <a:t> search the sales orders </a:t>
            </a:r>
            <a:r>
              <a:rPr lang="en-US" sz="1200" b="0" i="0" kern="1200" baseline="0" dirty="0" smtClean="0">
                <a:solidFill>
                  <a:schemeClr val="tx1"/>
                </a:solidFill>
                <a:latin typeface="+mn-lt"/>
                <a:ea typeface="+mn-ea"/>
                <a:cs typeface="+mn-cs"/>
              </a:rPr>
              <a:t>for which </a:t>
            </a:r>
            <a:r>
              <a:rPr lang="en-US" sz="1200" b="0" i="0" kern="1200" baseline="0" dirty="0" smtClean="0">
                <a:solidFill>
                  <a:schemeClr val="tx1"/>
                </a:solidFill>
                <a:latin typeface="+mn-lt"/>
                <a:ea typeface="+mn-ea"/>
                <a:cs typeface="+mn-cs"/>
              </a:rPr>
              <a:t>you want to </a:t>
            </a:r>
            <a:r>
              <a:rPr lang="en-US" sz="1200" b="0" i="0" kern="1200" baseline="0" dirty="0" smtClean="0">
                <a:solidFill>
                  <a:schemeClr val="tx1"/>
                </a:solidFill>
                <a:latin typeface="+mn-lt"/>
                <a:ea typeface="+mn-ea"/>
                <a:cs typeface="+mn-cs"/>
              </a:rPr>
              <a:t>allocate. C</a:t>
            </a:r>
            <a:r>
              <a:rPr lang="en-US" sz="1200" b="0" i="0" kern="1200" dirty="0" smtClean="0">
                <a:solidFill>
                  <a:schemeClr val="tx1"/>
                </a:solidFill>
                <a:latin typeface="+mn-lt"/>
                <a:ea typeface="+mn-ea"/>
                <a:cs typeface="+mn-cs"/>
              </a:rPr>
              <a:t>lick Actions </a:t>
            </a:r>
            <a:r>
              <a:rPr lang="en-US" sz="1200" b="0" i="0" kern="1200" dirty="0" smtClean="0">
                <a:solidFill>
                  <a:schemeClr val="tx1"/>
                </a:solidFill>
                <a:latin typeface="+mn-lt"/>
                <a:ea typeface="+mn-ea"/>
                <a:cs typeface="+mn-cs"/>
              </a:rPr>
              <a:t>and select Allocate. The Sales Order Build Criteria screen opens.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The system </a:t>
            </a:r>
            <a:r>
              <a:rPr lang="en-US" dirty="0" smtClean="0"/>
              <a:t>creates</a:t>
            </a:r>
            <a:r>
              <a:rPr lang="en-US" baseline="0" dirty="0" smtClean="0"/>
              <a:t> </a:t>
            </a:r>
            <a:r>
              <a:rPr lang="en-US" baseline="0" dirty="0" smtClean="0"/>
              <a:t>the search criteria and required criteria automatically. </a:t>
            </a:r>
          </a:p>
          <a:p>
            <a:endParaRPr lang="en-US" baseline="0" dirty="0" smtClean="0"/>
          </a:p>
          <a:p>
            <a:r>
              <a:rPr lang="en-US" baseline="0" dirty="0" smtClean="0"/>
              <a:t>You can update the Allocate Days into Future and Detail allocations </a:t>
            </a:r>
            <a:r>
              <a:rPr lang="en-US" baseline="0" dirty="0" smtClean="0"/>
              <a:t>fields, </a:t>
            </a:r>
            <a:r>
              <a:rPr lang="en-US" baseline="0" dirty="0" smtClean="0"/>
              <a:t>which defaulted from Sales Order Control.</a:t>
            </a:r>
          </a:p>
          <a:p>
            <a:endParaRPr lang="en-US" baseline="0" dirty="0" smtClean="0"/>
          </a:p>
          <a:p>
            <a:r>
              <a:rPr lang="en-US" baseline="0" dirty="0" smtClean="0"/>
              <a:t>Click the Continue button and </a:t>
            </a:r>
            <a:r>
              <a:rPr lang="en-US" sz="1200" b="0" i="0" kern="1200" baseline="0" dirty="0" smtClean="0">
                <a:solidFill>
                  <a:schemeClr val="tx1"/>
                </a:solidFill>
                <a:latin typeface="+mn-lt"/>
                <a:ea typeface="+mn-ea"/>
                <a:cs typeface="+mn-cs"/>
              </a:rPr>
              <a:t>t</a:t>
            </a:r>
            <a:r>
              <a:rPr lang="en-US" sz="1200" b="0" i="0" kern="1200" dirty="0" smtClean="0">
                <a:solidFill>
                  <a:schemeClr val="tx1"/>
                </a:solidFill>
                <a:latin typeface="+mn-lt"/>
                <a:ea typeface="+mn-ea"/>
                <a:cs typeface="+mn-cs"/>
              </a:rPr>
              <a:t>he system displays all the sales order lines that meet the criteria. </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Select the specific lines that you want to allocate inventory for.</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In the Sales Orders view,</a:t>
            </a:r>
            <a:r>
              <a:rPr lang="en-US" sz="1200" b="0" i="0" kern="1200" baseline="0" dirty="0" smtClean="0">
                <a:solidFill>
                  <a:schemeClr val="tx1"/>
                </a:solidFill>
                <a:latin typeface="+mn-lt"/>
                <a:ea typeface="+mn-ea"/>
                <a:cs typeface="+mn-cs"/>
              </a:rPr>
              <a:t> search the sales orders </a:t>
            </a:r>
            <a:r>
              <a:rPr lang="en-US" sz="1200" b="0" i="0" kern="1200" baseline="0" dirty="0" smtClean="0">
                <a:solidFill>
                  <a:schemeClr val="tx1"/>
                </a:solidFill>
                <a:latin typeface="+mn-lt"/>
                <a:ea typeface="+mn-ea"/>
                <a:cs typeface="+mn-cs"/>
              </a:rPr>
              <a:t>that you </a:t>
            </a:r>
            <a:r>
              <a:rPr lang="en-US" sz="1200" b="0" i="0" kern="1200" baseline="0" dirty="0" smtClean="0">
                <a:solidFill>
                  <a:schemeClr val="tx1"/>
                </a:solidFill>
                <a:latin typeface="+mn-lt"/>
                <a:ea typeface="+mn-ea"/>
                <a:cs typeface="+mn-cs"/>
              </a:rPr>
              <a:t>want to </a:t>
            </a:r>
            <a:r>
              <a:rPr lang="en-US" sz="1200" b="0" i="0" kern="1200" baseline="0" dirty="0" smtClean="0">
                <a:solidFill>
                  <a:schemeClr val="tx1"/>
                </a:solidFill>
                <a:latin typeface="+mn-lt"/>
                <a:ea typeface="+mn-ea"/>
                <a:cs typeface="+mn-cs"/>
              </a:rPr>
              <a:t>confirm. </a:t>
            </a:r>
            <a:r>
              <a:rPr lang="en-US" sz="1200" b="0" i="0" kern="1200" baseline="0" dirty="0" smtClean="0">
                <a:solidFill>
                  <a:schemeClr val="tx1"/>
                </a:solidFill>
                <a:latin typeface="+mn-lt"/>
                <a:ea typeface="+mn-ea"/>
                <a:cs typeface="+mn-cs"/>
              </a:rPr>
              <a:t>C</a:t>
            </a:r>
            <a:r>
              <a:rPr lang="en-US" sz="1200" b="0" i="0" kern="1200" dirty="0" smtClean="0">
                <a:solidFill>
                  <a:schemeClr val="tx1"/>
                </a:solidFill>
                <a:latin typeface="+mn-lt"/>
                <a:ea typeface="+mn-ea"/>
                <a:cs typeface="+mn-cs"/>
              </a:rPr>
              <a:t>lick </a:t>
            </a:r>
            <a:r>
              <a:rPr lang="en-US" sz="1200" b="0" i="0" kern="1200" dirty="0" smtClean="0">
                <a:solidFill>
                  <a:schemeClr val="tx1"/>
                </a:solidFill>
                <a:latin typeface="+mn-lt"/>
                <a:ea typeface="+mn-ea"/>
                <a:cs typeface="+mn-cs"/>
              </a:rPr>
              <a:t>Actions </a:t>
            </a:r>
            <a:r>
              <a:rPr lang="en-US" sz="1200" b="0" i="0" kern="1200" dirty="0" smtClean="0">
                <a:solidFill>
                  <a:schemeClr val="tx1"/>
                </a:solidFill>
                <a:latin typeface="+mn-lt"/>
                <a:ea typeface="+mn-ea"/>
                <a:cs typeface="+mn-cs"/>
              </a:rPr>
              <a:t>and select Confirm. The Sales Order Build Criteria screen opens.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The system </a:t>
            </a:r>
            <a:r>
              <a:rPr lang="en-US" dirty="0" smtClean="0"/>
              <a:t>creates</a:t>
            </a:r>
            <a:r>
              <a:rPr lang="en-US" baseline="0" dirty="0" smtClean="0"/>
              <a:t> </a:t>
            </a:r>
            <a:r>
              <a:rPr lang="en-US" baseline="0" dirty="0" smtClean="0"/>
              <a:t>the search criteria and required criteria automatically. </a:t>
            </a:r>
          </a:p>
          <a:p>
            <a:endParaRPr lang="en-US" baseline="0" dirty="0" smtClean="0"/>
          </a:p>
          <a:p>
            <a:r>
              <a:rPr lang="en-US" baseline="0" dirty="0" smtClean="0"/>
              <a:t>You can </a:t>
            </a:r>
            <a:r>
              <a:rPr lang="en-US" baseline="0" dirty="0" smtClean="0"/>
              <a:t>optionally </a:t>
            </a:r>
            <a:r>
              <a:rPr lang="en-US" baseline="0" dirty="0" smtClean="0"/>
              <a:t>select Allocate to </a:t>
            </a:r>
            <a:r>
              <a:rPr lang="en-US" sz="1200" b="0" i="0" kern="1200" dirty="0" smtClean="0">
                <a:solidFill>
                  <a:schemeClr val="tx1"/>
                </a:solidFill>
                <a:latin typeface="+mn-lt"/>
                <a:ea typeface="+mn-ea"/>
                <a:cs typeface="+mn-cs"/>
              </a:rPr>
              <a:t>allocate inventory to the selected sales orders.</a:t>
            </a:r>
            <a:r>
              <a:rPr lang="en-US" sz="1200" b="0" i="0" kern="1200" baseline="0" dirty="0" smtClean="0">
                <a:solidFill>
                  <a:schemeClr val="tx1"/>
                </a:solidFill>
                <a:latin typeface="+mn-lt"/>
                <a:ea typeface="+mn-ea"/>
                <a:cs typeface="+mn-cs"/>
              </a:rPr>
              <a:t> You can also select C</a:t>
            </a:r>
            <a:r>
              <a:rPr lang="en-US" baseline="0" dirty="0" smtClean="0"/>
              <a:t>hange Promise Date to </a:t>
            </a:r>
            <a:r>
              <a:rPr lang="en-US" sz="1200" b="0" i="0" kern="1200" dirty="0" smtClean="0">
                <a:solidFill>
                  <a:schemeClr val="tx1"/>
                </a:solidFill>
                <a:latin typeface="+mn-lt"/>
                <a:ea typeface="+mn-ea"/>
                <a:cs typeface="+mn-cs"/>
              </a:rPr>
              <a:t>change the promise date for the range of sales orders.</a:t>
            </a:r>
            <a:r>
              <a:rPr lang="en-US" baseline="0" dirty="0" smtClean="0"/>
              <a:t> </a:t>
            </a:r>
          </a:p>
          <a:p>
            <a:endParaRPr lang="en-US" baseline="0" dirty="0" smtClean="0"/>
          </a:p>
          <a:p>
            <a:r>
              <a:rPr lang="en-US" sz="1200" b="0" i="0" kern="1200" dirty="0" smtClean="0">
                <a:solidFill>
                  <a:schemeClr val="tx1"/>
                </a:solidFill>
                <a:latin typeface="+mn-lt"/>
                <a:ea typeface="+mn-ea"/>
                <a:cs typeface="+mn-cs"/>
              </a:rPr>
              <a:t>Select Change Due Dates for ATP Enforcement Warnings to change the due dates on order lines if ATP is insufficient for items with ATP Enforce set to Warning. The system adjusts the order-line due date to the best possible later due date and confirms the order.</a:t>
            </a:r>
          </a:p>
          <a:p>
            <a:endParaRPr lang="en-US" sz="1200" b="0" i="0" kern="1200" baseline="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Select Change Due Dates for ATP Enforcement Errors to change the due dates on order lines if ATP is insufficient for items with ATP Enforce set to Error. The system adjusts the order-line due date to the best possible later due date and confirms the order.</a:t>
            </a:r>
            <a:endParaRPr lang="en-US" baseline="0" dirty="0" smtClean="0"/>
          </a:p>
          <a:p>
            <a:endParaRPr lang="en-US" baseline="0" dirty="0" smtClean="0"/>
          </a:p>
          <a:p>
            <a:r>
              <a:rPr lang="en-US" baseline="0" dirty="0" smtClean="0"/>
              <a:t>Click the Continue button and </a:t>
            </a:r>
            <a:r>
              <a:rPr lang="en-US" sz="1200" b="0" i="0" kern="1200" baseline="0" dirty="0" smtClean="0">
                <a:solidFill>
                  <a:schemeClr val="tx1"/>
                </a:solidFill>
                <a:latin typeface="+mn-lt"/>
                <a:ea typeface="+mn-ea"/>
                <a:cs typeface="+mn-cs"/>
              </a:rPr>
              <a:t>t</a:t>
            </a:r>
            <a:r>
              <a:rPr lang="en-US" sz="1200" b="0" i="0" kern="1200" dirty="0" smtClean="0">
                <a:solidFill>
                  <a:schemeClr val="tx1"/>
                </a:solidFill>
                <a:latin typeface="+mn-lt"/>
                <a:ea typeface="+mn-ea"/>
                <a:cs typeface="+mn-cs"/>
              </a:rPr>
              <a:t>he system displays all the sales order lines that meet the criteria. </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Select the specific lines that you want to confirm.</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In the Sales Orders view,</a:t>
            </a:r>
            <a:r>
              <a:rPr lang="en-US" sz="1200" b="0" i="0" kern="1200" baseline="0" dirty="0" smtClean="0">
                <a:solidFill>
                  <a:schemeClr val="tx1"/>
                </a:solidFill>
                <a:latin typeface="+mn-lt"/>
                <a:ea typeface="+mn-ea"/>
                <a:cs typeface="+mn-cs"/>
              </a:rPr>
              <a:t> search the sales orders which you want to </a:t>
            </a:r>
            <a:r>
              <a:rPr lang="en-US" sz="1200" b="0" i="0" kern="1200" baseline="0" dirty="0" smtClean="0">
                <a:solidFill>
                  <a:schemeClr val="tx1"/>
                </a:solidFill>
                <a:latin typeface="+mn-lt"/>
                <a:ea typeface="+mn-ea"/>
                <a:cs typeface="+mn-cs"/>
              </a:rPr>
              <a:t>reprice. </a:t>
            </a:r>
            <a:r>
              <a:rPr lang="en-US" sz="1200" b="0" i="0" kern="1200" baseline="0" dirty="0" smtClean="0">
                <a:solidFill>
                  <a:schemeClr val="tx1"/>
                </a:solidFill>
                <a:latin typeface="+mn-lt"/>
                <a:ea typeface="+mn-ea"/>
                <a:cs typeface="+mn-cs"/>
              </a:rPr>
              <a:t>C</a:t>
            </a:r>
            <a:r>
              <a:rPr lang="en-US" sz="1200" b="0" i="0" kern="1200" dirty="0" smtClean="0">
                <a:solidFill>
                  <a:schemeClr val="tx1"/>
                </a:solidFill>
                <a:latin typeface="+mn-lt"/>
                <a:ea typeface="+mn-ea"/>
                <a:cs typeface="+mn-cs"/>
              </a:rPr>
              <a:t>lick </a:t>
            </a:r>
            <a:r>
              <a:rPr lang="en-US" sz="1200" b="0" i="0" kern="1200" dirty="0" smtClean="0">
                <a:solidFill>
                  <a:schemeClr val="tx1"/>
                </a:solidFill>
                <a:latin typeface="+mn-lt"/>
                <a:ea typeface="+mn-ea"/>
                <a:cs typeface="+mn-cs"/>
              </a:rPr>
              <a:t>Actions </a:t>
            </a:r>
            <a:r>
              <a:rPr lang="en-US" sz="1200" b="0" i="0" kern="1200" dirty="0" smtClean="0">
                <a:solidFill>
                  <a:schemeClr val="tx1"/>
                </a:solidFill>
                <a:latin typeface="+mn-lt"/>
                <a:ea typeface="+mn-ea"/>
                <a:cs typeface="+mn-cs"/>
              </a:rPr>
              <a:t>and select Reprice. The Sales Order Build Criteria screen opens.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92500"/>
          </a:bodyPr>
          <a:lstStyle/>
          <a:p>
            <a:r>
              <a:rPr lang="en-US" dirty="0" smtClean="0"/>
              <a:t>The system </a:t>
            </a:r>
            <a:r>
              <a:rPr lang="en-US" dirty="0" smtClean="0"/>
              <a:t>creates</a:t>
            </a:r>
            <a:r>
              <a:rPr lang="en-US" baseline="0" dirty="0" smtClean="0"/>
              <a:t> </a:t>
            </a:r>
            <a:r>
              <a:rPr lang="en-US" baseline="0" dirty="0" smtClean="0"/>
              <a:t>the search criteria and required criteria automatically.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Set Check Credit field to Yes to perform credit checks based on values entered in subsequent fields. Credit-related fields can be updated only when Check Credit is Yes. Set this field to No to skip the credit check.</a:t>
            </a:r>
          </a:p>
          <a:p>
            <a:endParaRPr lang="en-US" sz="1200" b="0" i="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If </a:t>
            </a:r>
            <a:r>
              <a:rPr lang="en-US" sz="1200" b="0" i="0" kern="1200" dirty="0" smtClean="0">
                <a:solidFill>
                  <a:schemeClr val="tx1"/>
                </a:solidFill>
                <a:latin typeface="+mn-lt"/>
                <a:ea typeface="+mn-ea"/>
                <a:cs typeface="+mn-cs"/>
              </a:rPr>
              <a:t>you</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set the Set/Clear </a:t>
            </a:r>
            <a:r>
              <a:rPr lang="en-US" sz="1200" b="0" i="0" kern="1200" dirty="0" smtClean="0">
                <a:solidFill>
                  <a:schemeClr val="tx1"/>
                </a:solidFill>
                <a:latin typeface="+mn-lt"/>
                <a:ea typeface="+mn-ea"/>
                <a:cs typeface="+mn-cs"/>
              </a:rPr>
              <a:t>Action </a:t>
            </a:r>
            <a:r>
              <a:rPr lang="en-US" sz="1200" b="0" i="0" kern="1200" dirty="0" smtClean="0">
                <a:solidFill>
                  <a:schemeClr val="tx1"/>
                </a:solidFill>
                <a:latin typeface="+mn-lt"/>
                <a:ea typeface="+mn-ea"/>
                <a:cs typeface="+mn-cs"/>
              </a:rPr>
              <a:t>Status field </a:t>
            </a:r>
            <a:r>
              <a:rPr lang="en-US" sz="1200" b="0" i="0" kern="1200" dirty="0" smtClean="0">
                <a:solidFill>
                  <a:schemeClr val="tx1"/>
                </a:solidFill>
                <a:latin typeface="+mn-lt"/>
                <a:ea typeface="+mn-ea"/>
                <a:cs typeface="+mn-cs"/>
              </a:rPr>
              <a:t>to Yes and the order exceeds the customer credit limit, the sales order action status is updated to the value </a:t>
            </a:r>
            <a:r>
              <a:rPr lang="en-US" sz="1200" b="0" i="0" kern="1200" dirty="0" smtClean="0">
                <a:solidFill>
                  <a:schemeClr val="tx1"/>
                </a:solidFill>
                <a:latin typeface="+mn-lt"/>
                <a:ea typeface="+mn-ea"/>
                <a:cs typeface="+mn-cs"/>
              </a:rPr>
              <a:t>of the </a:t>
            </a:r>
            <a:r>
              <a:rPr lang="en-US" sz="1200" b="0" i="0" kern="1200" dirty="0" smtClean="0">
                <a:solidFill>
                  <a:schemeClr val="tx1"/>
                </a:solidFill>
                <a:latin typeface="+mn-lt"/>
                <a:ea typeface="+mn-ea"/>
                <a:cs typeface="+mn-cs"/>
              </a:rPr>
              <a:t>New Action </a:t>
            </a:r>
            <a:r>
              <a:rPr lang="en-US" sz="1200" b="0" i="0" kern="1200" dirty="0" smtClean="0">
                <a:solidFill>
                  <a:schemeClr val="tx1"/>
                </a:solidFill>
                <a:latin typeface="+mn-lt"/>
                <a:ea typeface="+mn-ea"/>
                <a:cs typeface="+mn-cs"/>
              </a:rPr>
              <a:t>Status field. </a:t>
            </a:r>
            <a:r>
              <a:rPr lang="en-US" sz="1200" b="0" i="0" kern="1200" dirty="0" smtClean="0">
                <a:solidFill>
                  <a:schemeClr val="tx1"/>
                </a:solidFill>
                <a:latin typeface="+mn-lt"/>
                <a:ea typeface="+mn-ea"/>
                <a:cs typeface="+mn-cs"/>
              </a:rPr>
              <a:t>If an order that was on hold is now found to be within the customer credit limit, the action status is cleared.</a:t>
            </a:r>
          </a:p>
          <a:p>
            <a:endParaRPr lang="en-US" sz="1200" b="0" i="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The new </a:t>
            </a:r>
            <a:r>
              <a:rPr lang="en-US" sz="1200" b="0" i="0" kern="1200" dirty="0" smtClean="0">
                <a:solidFill>
                  <a:schemeClr val="tx1"/>
                </a:solidFill>
                <a:latin typeface="+mn-lt"/>
                <a:ea typeface="+mn-ea"/>
                <a:cs typeface="+mn-cs"/>
              </a:rPr>
              <a:t>action status </a:t>
            </a:r>
            <a:r>
              <a:rPr lang="en-US" sz="1200" b="0" i="0" kern="1200" dirty="0" smtClean="0">
                <a:solidFill>
                  <a:schemeClr val="tx1"/>
                </a:solidFill>
                <a:latin typeface="+mn-lt"/>
                <a:ea typeface="+mn-ea"/>
                <a:cs typeface="+mn-cs"/>
              </a:rPr>
              <a:t>is applied to orders </a:t>
            </a:r>
            <a:r>
              <a:rPr lang="en-US" sz="1200" b="0" i="0" kern="1200" dirty="0" smtClean="0">
                <a:solidFill>
                  <a:schemeClr val="tx1"/>
                </a:solidFill>
                <a:latin typeface="+mn-lt"/>
                <a:ea typeface="+mn-ea"/>
                <a:cs typeface="+mn-cs"/>
              </a:rPr>
              <a:t>that exceed the customer credit limit. </a:t>
            </a:r>
            <a:r>
              <a:rPr lang="en-US" sz="1200" b="0" i="0" kern="1200" dirty="0" smtClean="0">
                <a:solidFill>
                  <a:schemeClr val="tx1"/>
                </a:solidFill>
                <a:latin typeface="+mn-lt"/>
                <a:ea typeface="+mn-ea"/>
                <a:cs typeface="+mn-cs"/>
              </a:rPr>
              <a:t>If the field is </a:t>
            </a:r>
            <a:r>
              <a:rPr lang="en-US" sz="1200" b="0" i="0" kern="1200" dirty="0" smtClean="0">
                <a:solidFill>
                  <a:schemeClr val="tx1"/>
                </a:solidFill>
                <a:latin typeface="+mn-lt"/>
                <a:ea typeface="+mn-ea"/>
                <a:cs typeface="+mn-cs"/>
              </a:rPr>
              <a:t>left blank and Set/Clear Action Status is Yes, the system automatically resets the order action status to HD (hold).</a:t>
            </a:r>
          </a:p>
          <a:p>
            <a:endParaRPr lang="en-US" sz="1200" b="0" i="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Set Check Credit Hold field to Yes for the system to check the hold field in the customer record before removing the order from credit hold. If the customer hold is Yes, the hold is not removed. If No, the sales order can be </a:t>
            </a:r>
            <a:r>
              <a:rPr lang="en-US" sz="1200" b="0" i="0" kern="1200" dirty="0" smtClean="0">
                <a:solidFill>
                  <a:schemeClr val="tx1"/>
                </a:solidFill>
                <a:latin typeface="+mn-lt"/>
                <a:ea typeface="+mn-ea"/>
                <a:cs typeface="+mn-cs"/>
              </a:rPr>
              <a:t>approved, </a:t>
            </a:r>
            <a:r>
              <a:rPr lang="en-US" sz="1200" b="0" i="0" kern="1200" dirty="0" smtClean="0">
                <a:solidFill>
                  <a:schemeClr val="tx1"/>
                </a:solidFill>
                <a:latin typeface="+mn-lt"/>
                <a:ea typeface="+mn-ea"/>
                <a:cs typeface="+mn-cs"/>
              </a:rPr>
              <a:t>even if the customer is on credit hold.</a:t>
            </a:r>
          </a:p>
          <a:p>
            <a:endParaRPr lang="en-US" sz="1200" b="0" i="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Set Hold Over Credit Limit field to Yes for the system to compare the customer balance to the customer credit limit before approving the order. The customer balance includes open invoices and, depending on the value of Include Sales Orders, can optionally include open order balances. Set this field to No to have orders </a:t>
            </a:r>
            <a:r>
              <a:rPr lang="en-US" sz="1200" b="0" i="0" kern="1200" dirty="0" smtClean="0">
                <a:solidFill>
                  <a:schemeClr val="tx1"/>
                </a:solidFill>
                <a:latin typeface="+mn-lt"/>
                <a:ea typeface="+mn-ea"/>
                <a:cs typeface="+mn-cs"/>
              </a:rPr>
              <a:t>approved, </a:t>
            </a:r>
            <a:r>
              <a:rPr lang="en-US" sz="1200" b="0" i="0" kern="1200" dirty="0" smtClean="0">
                <a:solidFill>
                  <a:schemeClr val="tx1"/>
                </a:solidFill>
                <a:latin typeface="+mn-lt"/>
                <a:ea typeface="+mn-ea"/>
                <a:cs typeface="+mn-cs"/>
              </a:rPr>
              <a:t>even if the customer is over its credit limit.</a:t>
            </a:r>
          </a:p>
          <a:p>
            <a:endParaRPr lang="en-US" sz="1200" b="0" i="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Set </a:t>
            </a:r>
            <a:r>
              <a:rPr lang="en-US" sz="1200" b="0" i="0" kern="1200" dirty="0" err="1" smtClean="0">
                <a:solidFill>
                  <a:schemeClr val="tx1"/>
                </a:solidFill>
                <a:latin typeface="+mn-lt"/>
                <a:ea typeface="+mn-ea"/>
                <a:cs typeface="+mn-cs"/>
              </a:rPr>
              <a:t>Set</a:t>
            </a:r>
            <a:r>
              <a:rPr lang="en-US" sz="1200" b="0" i="0" kern="1200" dirty="0" smtClean="0">
                <a:solidFill>
                  <a:schemeClr val="tx1"/>
                </a:solidFill>
                <a:latin typeface="+mn-lt"/>
                <a:ea typeface="+mn-ea"/>
                <a:cs typeface="+mn-cs"/>
              </a:rPr>
              <a:t> Sales Order to Print field to Yes to have the system change Sales Order Print to Yes in Sales Orders.</a:t>
            </a:r>
          </a:p>
          <a:p>
            <a:endParaRPr lang="en-US" baseline="0" dirty="0" smtClean="0"/>
          </a:p>
          <a:p>
            <a:r>
              <a:rPr lang="en-US" baseline="0" dirty="0" smtClean="0"/>
              <a:t>Click the Continue button and </a:t>
            </a:r>
            <a:r>
              <a:rPr lang="en-US" sz="1200" b="0" i="0" kern="1200" baseline="0" dirty="0" smtClean="0">
                <a:solidFill>
                  <a:schemeClr val="tx1"/>
                </a:solidFill>
                <a:latin typeface="+mn-lt"/>
                <a:ea typeface="+mn-ea"/>
                <a:cs typeface="+mn-cs"/>
              </a:rPr>
              <a:t>t</a:t>
            </a:r>
            <a:r>
              <a:rPr lang="en-US" sz="1200" b="0" i="0" kern="1200" dirty="0" smtClean="0">
                <a:solidFill>
                  <a:schemeClr val="tx1"/>
                </a:solidFill>
                <a:latin typeface="+mn-lt"/>
                <a:ea typeface="+mn-ea"/>
                <a:cs typeface="+mn-cs"/>
              </a:rPr>
              <a:t>he system displays all the sales order lines that meet the criteria. Select the specific lines that you want to </a:t>
            </a:r>
            <a:r>
              <a:rPr lang="en-US" sz="1200" b="0" i="0" kern="1200" dirty="0" err="1" smtClean="0">
                <a:solidFill>
                  <a:schemeClr val="tx1"/>
                </a:solidFill>
                <a:latin typeface="+mn-lt"/>
                <a:ea typeface="+mn-ea"/>
                <a:cs typeface="+mn-cs"/>
              </a:rPr>
              <a:t>reprice</a:t>
            </a:r>
            <a:r>
              <a:rPr lang="en-US" sz="1200" b="0" i="0" kern="1200" dirty="0" smtClean="0">
                <a:solidFill>
                  <a:schemeClr val="tx1"/>
                </a:solidFill>
                <a:latin typeface="+mn-lt"/>
                <a:ea typeface="+mn-ea"/>
                <a:cs typeface="+mn-cs"/>
              </a:rPr>
              <a: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Use the bulk</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Credit Check action for sales orders to update sales order credit status in bulk, including:</a:t>
            </a:r>
          </a:p>
          <a:p>
            <a:pPr rtl="0"/>
            <a:r>
              <a:rPr lang="en-US" sz="1200" b="0" i="0" kern="1200" dirty="0" smtClean="0">
                <a:solidFill>
                  <a:schemeClr val="tx1"/>
                </a:solidFill>
                <a:latin typeface="+mn-lt"/>
                <a:ea typeface="+mn-ea"/>
                <a:cs typeface="+mn-cs"/>
              </a:rPr>
              <a:t>• Running </a:t>
            </a:r>
            <a:r>
              <a:rPr lang="en-US" sz="1200" b="0" i="0" kern="1200" dirty="0" smtClean="0">
                <a:solidFill>
                  <a:schemeClr val="tx1"/>
                </a:solidFill>
                <a:latin typeface="+mn-lt"/>
                <a:ea typeface="+mn-ea"/>
                <a:cs typeface="+mn-cs"/>
              </a:rPr>
              <a:t>a credit check on selected orders and assigning </a:t>
            </a:r>
            <a:r>
              <a:rPr lang="en-US" sz="1200" b="0" i="0" kern="1200" dirty="0" smtClean="0">
                <a:solidFill>
                  <a:schemeClr val="tx1"/>
                </a:solidFill>
                <a:latin typeface="+mn-lt"/>
                <a:ea typeface="+mn-ea"/>
                <a:cs typeface="+mn-cs"/>
              </a:rPr>
              <a:t>a specified </a:t>
            </a:r>
            <a:r>
              <a:rPr lang="en-US" sz="1200" b="0" i="0" kern="1200" dirty="0" smtClean="0">
                <a:solidFill>
                  <a:schemeClr val="tx1"/>
                </a:solidFill>
                <a:latin typeface="+mn-lt"/>
                <a:ea typeface="+mn-ea"/>
                <a:cs typeface="+mn-cs"/>
              </a:rPr>
              <a:t>hold status code to orders that fail</a:t>
            </a:r>
          </a:p>
          <a:p>
            <a:pPr rtl="0"/>
            <a:r>
              <a:rPr lang="en-US" sz="1200" b="0" i="0" kern="1200" dirty="0" smtClean="0">
                <a:solidFill>
                  <a:schemeClr val="tx1"/>
                </a:solidFill>
                <a:latin typeface="+mn-lt"/>
                <a:ea typeface="+mn-ea"/>
                <a:cs typeface="+mn-cs"/>
              </a:rPr>
              <a:t>• Removing </a:t>
            </a:r>
            <a:r>
              <a:rPr lang="en-US" sz="1200" b="0" i="0" kern="1200" dirty="0" smtClean="0">
                <a:solidFill>
                  <a:schemeClr val="tx1"/>
                </a:solidFill>
                <a:latin typeface="+mn-lt"/>
                <a:ea typeface="+mn-ea"/>
                <a:cs typeface="+mn-cs"/>
              </a:rPr>
              <a:t>credit hold from eligible orders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In the Sales Orders view,</a:t>
            </a:r>
            <a:r>
              <a:rPr lang="en-US" sz="1200" b="0" i="0" kern="1200" baseline="0" dirty="0" smtClean="0">
                <a:solidFill>
                  <a:schemeClr val="tx1"/>
                </a:solidFill>
                <a:latin typeface="+mn-lt"/>
                <a:ea typeface="+mn-ea"/>
                <a:cs typeface="+mn-cs"/>
              </a:rPr>
              <a:t> search the sales orders </a:t>
            </a:r>
            <a:r>
              <a:rPr lang="en-US" sz="1200" b="0" i="0" kern="1200" baseline="0" dirty="0" smtClean="0">
                <a:solidFill>
                  <a:schemeClr val="tx1"/>
                </a:solidFill>
                <a:latin typeface="+mn-lt"/>
                <a:ea typeface="+mn-ea"/>
                <a:cs typeface="+mn-cs"/>
              </a:rPr>
              <a:t>that you </a:t>
            </a:r>
            <a:r>
              <a:rPr lang="en-US" sz="1200" b="0" i="0" kern="1200" baseline="0" dirty="0" smtClean="0">
                <a:solidFill>
                  <a:schemeClr val="tx1"/>
                </a:solidFill>
                <a:latin typeface="+mn-lt"/>
                <a:ea typeface="+mn-ea"/>
                <a:cs typeface="+mn-cs"/>
              </a:rPr>
              <a:t>want </a:t>
            </a:r>
            <a:r>
              <a:rPr lang="en-US" sz="1200" b="0" i="0" kern="1200" baseline="0" dirty="0" smtClean="0">
                <a:solidFill>
                  <a:schemeClr val="tx1"/>
                </a:solidFill>
                <a:latin typeface="+mn-lt"/>
                <a:ea typeface="+mn-ea"/>
                <a:cs typeface="+mn-cs"/>
              </a:rPr>
              <a:t>to credit check. </a:t>
            </a:r>
            <a:r>
              <a:rPr lang="en-US" sz="1200" b="0" i="0" kern="1200" baseline="0" dirty="0" smtClean="0">
                <a:solidFill>
                  <a:schemeClr val="tx1"/>
                </a:solidFill>
                <a:latin typeface="+mn-lt"/>
                <a:ea typeface="+mn-ea"/>
                <a:cs typeface="+mn-cs"/>
              </a:rPr>
              <a:t>C</a:t>
            </a:r>
            <a:r>
              <a:rPr lang="en-US" sz="1200" b="0" i="0" kern="1200" dirty="0" smtClean="0">
                <a:solidFill>
                  <a:schemeClr val="tx1"/>
                </a:solidFill>
                <a:latin typeface="+mn-lt"/>
                <a:ea typeface="+mn-ea"/>
                <a:cs typeface="+mn-cs"/>
              </a:rPr>
              <a:t>lick </a:t>
            </a:r>
            <a:r>
              <a:rPr lang="en-US" sz="1200" b="0" i="0" kern="1200" dirty="0" smtClean="0">
                <a:solidFill>
                  <a:schemeClr val="tx1"/>
                </a:solidFill>
                <a:latin typeface="+mn-lt"/>
                <a:ea typeface="+mn-ea"/>
                <a:cs typeface="+mn-cs"/>
              </a:rPr>
              <a:t>Actions </a:t>
            </a:r>
            <a:r>
              <a:rPr lang="en-US" sz="1200" b="0" i="0" kern="1200" dirty="0" smtClean="0">
                <a:solidFill>
                  <a:schemeClr val="tx1"/>
                </a:solidFill>
                <a:latin typeface="+mn-lt"/>
                <a:ea typeface="+mn-ea"/>
                <a:cs typeface="+mn-cs"/>
              </a:rPr>
              <a:t>and select Check Credit. The Sales Order Build Criteria screen opens.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system </a:t>
            </a:r>
            <a:r>
              <a:rPr lang="en-US" dirty="0" smtClean="0"/>
              <a:t>creates</a:t>
            </a:r>
            <a:r>
              <a:rPr lang="en-US" baseline="0" dirty="0" smtClean="0"/>
              <a:t> </a:t>
            </a:r>
            <a:r>
              <a:rPr lang="en-US" baseline="0" dirty="0" smtClean="0"/>
              <a:t>the search criteria and required criteria automatically.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Set the Set </a:t>
            </a:r>
            <a:r>
              <a:rPr lang="en-US" sz="1200" b="0" i="0" kern="1200" dirty="0" smtClean="0">
                <a:solidFill>
                  <a:schemeClr val="tx1"/>
                </a:solidFill>
                <a:latin typeface="+mn-lt"/>
                <a:ea typeface="+mn-ea"/>
                <a:cs typeface="+mn-cs"/>
              </a:rPr>
              <a:t>Approvals </a:t>
            </a:r>
            <a:r>
              <a:rPr lang="en-US" sz="1200" b="0" i="0" kern="1200" dirty="0" smtClean="0">
                <a:solidFill>
                  <a:schemeClr val="tx1"/>
                </a:solidFill>
                <a:latin typeface="+mn-lt"/>
                <a:ea typeface="+mn-ea"/>
                <a:cs typeface="+mn-cs"/>
              </a:rPr>
              <a:t>field to Yes </a:t>
            </a:r>
            <a:r>
              <a:rPr lang="en-US" sz="1200" b="0" i="0" kern="1200" dirty="0" smtClean="0">
                <a:solidFill>
                  <a:schemeClr val="tx1"/>
                </a:solidFill>
                <a:latin typeface="+mn-lt"/>
                <a:ea typeface="+mn-ea"/>
                <a:cs typeface="+mn-cs"/>
              </a:rPr>
              <a:t>for the system to remove the hold status for selected orders.</a:t>
            </a:r>
          </a:p>
          <a:p>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Set the Set </a:t>
            </a:r>
            <a:r>
              <a:rPr lang="en-US" sz="1200" b="0" i="0" kern="1200" dirty="0" smtClean="0">
                <a:solidFill>
                  <a:schemeClr val="tx1"/>
                </a:solidFill>
                <a:latin typeface="+mn-lt"/>
                <a:ea typeface="+mn-ea"/>
                <a:cs typeface="+mn-cs"/>
              </a:rPr>
              <a:t>Holds </a:t>
            </a:r>
            <a:r>
              <a:rPr lang="en-US" sz="1200" b="0" i="0" kern="1200" dirty="0" smtClean="0">
                <a:solidFill>
                  <a:schemeClr val="tx1"/>
                </a:solidFill>
                <a:latin typeface="+mn-lt"/>
                <a:ea typeface="+mn-ea"/>
                <a:cs typeface="+mn-cs"/>
              </a:rPr>
              <a:t>field to Yes </a:t>
            </a:r>
            <a:r>
              <a:rPr lang="en-US" sz="1200" b="0" i="0" kern="1200" dirty="0" smtClean="0">
                <a:solidFill>
                  <a:schemeClr val="tx1"/>
                </a:solidFill>
                <a:latin typeface="+mn-lt"/>
                <a:ea typeface="+mn-ea"/>
                <a:cs typeface="+mn-cs"/>
              </a:rPr>
              <a:t>for the system to run a credit check on selected orders </a:t>
            </a:r>
            <a:r>
              <a:rPr lang="en-US" sz="1200" b="0" i="0" kern="1200" dirty="0" smtClean="0">
                <a:solidFill>
                  <a:schemeClr val="tx1"/>
                </a:solidFill>
                <a:latin typeface="+mn-lt"/>
                <a:ea typeface="+mn-ea"/>
                <a:cs typeface="+mn-cs"/>
              </a:rPr>
              <a:t>and to </a:t>
            </a:r>
            <a:r>
              <a:rPr lang="en-US" sz="1200" b="0" i="0" kern="1200" dirty="0" smtClean="0">
                <a:solidFill>
                  <a:schemeClr val="tx1"/>
                </a:solidFill>
                <a:latin typeface="+mn-lt"/>
                <a:ea typeface="+mn-ea"/>
                <a:cs typeface="+mn-cs"/>
              </a:rPr>
              <a:t>assign hold status to </a:t>
            </a:r>
            <a:r>
              <a:rPr lang="en-US" sz="1200" b="0" i="0" kern="1200" dirty="0" smtClean="0">
                <a:solidFill>
                  <a:schemeClr val="tx1"/>
                </a:solidFill>
                <a:latin typeface="+mn-lt"/>
                <a:ea typeface="+mn-ea"/>
                <a:cs typeface="+mn-cs"/>
              </a:rPr>
              <a:t>orders </a:t>
            </a:r>
            <a:r>
              <a:rPr lang="en-US" sz="1200" b="0" i="0" kern="1200" dirty="0" smtClean="0">
                <a:solidFill>
                  <a:schemeClr val="tx1"/>
                </a:solidFill>
                <a:latin typeface="+mn-lt"/>
                <a:ea typeface="+mn-ea"/>
                <a:cs typeface="+mn-cs"/>
              </a:rPr>
              <a:t>that fail.</a:t>
            </a:r>
          </a:p>
          <a:p>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When Check Credit </a:t>
            </a:r>
            <a:r>
              <a:rPr lang="en-US" sz="1200" b="0" i="0" kern="1200" dirty="0" smtClean="0">
                <a:solidFill>
                  <a:schemeClr val="tx1"/>
                </a:solidFill>
                <a:latin typeface="+mn-lt"/>
                <a:ea typeface="+mn-ea"/>
                <a:cs typeface="+mn-cs"/>
              </a:rPr>
              <a:t>Hold is </a:t>
            </a:r>
            <a:r>
              <a:rPr lang="en-US" sz="1200" b="0" i="0" kern="1200" dirty="0" smtClean="0">
                <a:solidFill>
                  <a:schemeClr val="tx1"/>
                </a:solidFill>
                <a:latin typeface="+mn-lt"/>
                <a:ea typeface="+mn-ea"/>
                <a:cs typeface="+mn-cs"/>
              </a:rPr>
              <a:t>used in combination with the Set Holds field, this field specifies whether orders are to be marked on hold when the credit customer is on credit hold. Specify Yes for the system to set the New Action Status field to the value specified when the customer is on credit hold. Otherwise, sales orders are listed with all the credit status information.</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When Check Credit Hold </a:t>
            </a:r>
            <a:r>
              <a:rPr lang="en-US" sz="1200" b="0" i="0" kern="1200" dirty="0" smtClean="0">
                <a:solidFill>
                  <a:schemeClr val="tx1"/>
                </a:solidFill>
                <a:latin typeface="+mn-lt"/>
                <a:ea typeface="+mn-ea"/>
                <a:cs typeface="+mn-cs"/>
              </a:rPr>
              <a:t>is used </a:t>
            </a:r>
            <a:r>
              <a:rPr lang="en-US" sz="1200" b="0" i="0" kern="1200" dirty="0" smtClean="0">
                <a:solidFill>
                  <a:schemeClr val="tx1"/>
                </a:solidFill>
                <a:latin typeface="+mn-lt"/>
                <a:ea typeface="+mn-ea"/>
                <a:cs typeface="+mn-cs"/>
              </a:rPr>
              <a:t>in combination with the Set Approvals field, this field specifies whether to check the hold field in the customer record before removing an order from credit hold. If you set this field to Yes, the system checks the hold field in the customer record before removing an order from credit hold. If Credit Hold is Yes, the hold cannot be removed. If Credit Hold is No, the system removes the credit hold and approves the order. If you set this field to No, the sales order can be </a:t>
            </a:r>
            <a:r>
              <a:rPr lang="en-US" sz="1200" b="0" i="0" kern="1200" dirty="0" smtClean="0">
                <a:solidFill>
                  <a:schemeClr val="tx1"/>
                </a:solidFill>
                <a:latin typeface="+mn-lt"/>
                <a:ea typeface="+mn-ea"/>
                <a:cs typeface="+mn-cs"/>
              </a:rPr>
              <a:t>approved, </a:t>
            </a:r>
            <a:r>
              <a:rPr lang="en-US" sz="1200" b="0" i="0" kern="1200" dirty="0" smtClean="0">
                <a:solidFill>
                  <a:schemeClr val="tx1"/>
                </a:solidFill>
                <a:latin typeface="+mn-lt"/>
                <a:ea typeface="+mn-ea"/>
                <a:cs typeface="+mn-cs"/>
              </a:rPr>
              <a:t>even if the customer is on credit hold.</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Set the Check </a:t>
            </a:r>
            <a:r>
              <a:rPr lang="en-US" sz="1200" b="0" i="0" kern="1200" dirty="0" smtClean="0">
                <a:solidFill>
                  <a:schemeClr val="tx1"/>
                </a:solidFill>
                <a:latin typeface="+mn-lt"/>
                <a:ea typeface="+mn-ea"/>
                <a:cs typeface="+mn-cs"/>
              </a:rPr>
              <a:t>Credit Limit </a:t>
            </a:r>
            <a:r>
              <a:rPr lang="en-US" sz="1200" b="0" i="0" kern="1200" dirty="0" smtClean="0">
                <a:solidFill>
                  <a:schemeClr val="tx1"/>
                </a:solidFill>
                <a:latin typeface="+mn-lt"/>
                <a:ea typeface="+mn-ea"/>
                <a:cs typeface="+mn-cs"/>
              </a:rPr>
              <a:t>field to Yes </a:t>
            </a:r>
            <a:r>
              <a:rPr lang="en-US" sz="1200" b="0" i="0" kern="1200" dirty="0" smtClean="0">
                <a:solidFill>
                  <a:schemeClr val="tx1"/>
                </a:solidFill>
                <a:latin typeface="+mn-lt"/>
                <a:ea typeface="+mn-ea"/>
                <a:cs typeface="+mn-cs"/>
              </a:rPr>
              <a:t>for the system to mark an order on hold when the customer is over </a:t>
            </a:r>
            <a:r>
              <a:rPr lang="en-US" sz="1200" b="0" i="0" kern="1200" dirty="0" smtClean="0">
                <a:solidFill>
                  <a:schemeClr val="tx1"/>
                </a:solidFill>
                <a:latin typeface="+mn-lt"/>
                <a:ea typeface="+mn-ea"/>
                <a:cs typeface="+mn-cs"/>
              </a:rPr>
              <a:t>the credit </a:t>
            </a:r>
            <a:r>
              <a:rPr lang="en-US" sz="1200" b="0" i="0" kern="1200" dirty="0" smtClean="0">
                <a:solidFill>
                  <a:schemeClr val="tx1"/>
                </a:solidFill>
                <a:latin typeface="+mn-lt"/>
                <a:ea typeface="+mn-ea"/>
                <a:cs typeface="+mn-cs"/>
              </a:rPr>
              <a:t>limit. Otherwise, sales orders are listed with all the credit status information.</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This field can be used in combination with the Set Approvals field. If both fields are Yes, when a customer is over </a:t>
            </a:r>
            <a:r>
              <a:rPr lang="en-US" sz="1200" b="0" i="0" kern="1200" dirty="0" smtClean="0">
                <a:solidFill>
                  <a:schemeClr val="tx1"/>
                </a:solidFill>
                <a:latin typeface="+mn-lt"/>
                <a:ea typeface="+mn-ea"/>
                <a:cs typeface="+mn-cs"/>
              </a:rPr>
              <a:t>the credit </a:t>
            </a:r>
            <a:r>
              <a:rPr lang="en-US" sz="1200" b="0" i="0" kern="1200" dirty="0" smtClean="0">
                <a:solidFill>
                  <a:schemeClr val="tx1"/>
                </a:solidFill>
                <a:latin typeface="+mn-lt"/>
                <a:ea typeface="+mn-ea"/>
                <a:cs typeface="+mn-cs"/>
              </a:rPr>
              <a:t>limit, </a:t>
            </a:r>
            <a:r>
              <a:rPr lang="en-US" sz="1200" b="0" i="0" kern="1200" dirty="0" smtClean="0">
                <a:solidFill>
                  <a:schemeClr val="tx1"/>
                </a:solidFill>
                <a:latin typeface="+mn-lt"/>
                <a:ea typeface="+mn-ea"/>
                <a:cs typeface="+mn-cs"/>
              </a:rPr>
              <a:t>the transaction cannot </a:t>
            </a:r>
            <a:r>
              <a:rPr lang="en-US" sz="1200" b="0" i="0" kern="1200" dirty="0" smtClean="0">
                <a:solidFill>
                  <a:schemeClr val="tx1"/>
                </a:solidFill>
                <a:latin typeface="+mn-lt"/>
                <a:ea typeface="+mn-ea"/>
                <a:cs typeface="+mn-cs"/>
              </a:rPr>
              <a:t>be approved.</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Specify </a:t>
            </a:r>
            <a:r>
              <a:rPr lang="en-US" sz="1200" b="0" i="0" kern="1200" dirty="0" smtClean="0">
                <a:solidFill>
                  <a:schemeClr val="tx1"/>
                </a:solidFill>
                <a:latin typeface="+mn-lt"/>
                <a:ea typeface="+mn-ea"/>
                <a:cs typeface="+mn-cs"/>
              </a:rPr>
              <a:t>the </a:t>
            </a:r>
            <a:r>
              <a:rPr lang="en-US" sz="1200" b="0" i="0" kern="1200" baseline="0" dirty="0" smtClean="0">
                <a:solidFill>
                  <a:schemeClr val="tx1"/>
                </a:solidFill>
                <a:latin typeface="+mn-lt"/>
                <a:ea typeface="+mn-ea"/>
                <a:cs typeface="+mn-cs"/>
              </a:rPr>
              <a:t>new</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action status code to be placed on orders that exceed credit </a:t>
            </a:r>
            <a:r>
              <a:rPr lang="en-US" sz="1200" b="0" i="0" kern="1200" dirty="0" smtClean="0">
                <a:solidFill>
                  <a:schemeClr val="tx1"/>
                </a:solidFill>
                <a:latin typeface="+mn-lt"/>
                <a:ea typeface="+mn-ea"/>
                <a:cs typeface="+mn-cs"/>
              </a:rPr>
              <a:t>limits </a:t>
            </a:r>
            <a:r>
              <a:rPr lang="en-US" sz="1200" b="0" i="0" kern="1200" dirty="0" smtClean="0">
                <a:solidFill>
                  <a:schemeClr val="tx1"/>
                </a:solidFill>
                <a:latin typeface="+mn-lt"/>
                <a:ea typeface="+mn-ea"/>
                <a:cs typeface="+mn-cs"/>
              </a:rPr>
              <a:t>or </a:t>
            </a:r>
            <a:r>
              <a:rPr lang="en-US" sz="1200" b="0" i="0" kern="1200" dirty="0" smtClean="0">
                <a:solidFill>
                  <a:schemeClr val="tx1"/>
                </a:solidFill>
                <a:latin typeface="+mn-lt"/>
                <a:ea typeface="+mn-ea"/>
                <a:cs typeface="+mn-cs"/>
              </a:rPr>
              <a:t>on orders where the customer </a:t>
            </a:r>
            <a:r>
              <a:rPr lang="en-US" sz="1200" b="0" i="0" kern="1200" dirty="0" smtClean="0">
                <a:solidFill>
                  <a:schemeClr val="tx1"/>
                </a:solidFill>
                <a:latin typeface="+mn-lt"/>
                <a:ea typeface="+mn-ea"/>
                <a:cs typeface="+mn-cs"/>
              </a:rPr>
              <a:t>is on credit hold when Check Credit Hold is Yes. The default is HD (hold). Any non-blank status sets the order on hold.</a:t>
            </a:r>
          </a:p>
          <a:p>
            <a:endParaRPr lang="en-US" dirty="0" smtClean="0"/>
          </a:p>
          <a:p>
            <a:r>
              <a:rPr lang="en-US" dirty="0" smtClean="0"/>
              <a:t>Click the Continue button </a:t>
            </a:r>
            <a:r>
              <a:rPr lang="en-US" baseline="0" dirty="0" smtClean="0"/>
              <a:t>and </a:t>
            </a:r>
            <a:r>
              <a:rPr lang="en-US" sz="1200" b="0" i="0" kern="1200" baseline="0" dirty="0" smtClean="0">
                <a:solidFill>
                  <a:schemeClr val="tx1"/>
                </a:solidFill>
                <a:latin typeface="+mn-lt"/>
                <a:ea typeface="+mn-ea"/>
                <a:cs typeface="+mn-cs"/>
              </a:rPr>
              <a:t>t</a:t>
            </a:r>
            <a:r>
              <a:rPr lang="en-US" sz="1200" b="0" i="0" kern="1200" dirty="0" smtClean="0">
                <a:solidFill>
                  <a:schemeClr val="tx1"/>
                </a:solidFill>
                <a:latin typeface="+mn-lt"/>
                <a:ea typeface="+mn-ea"/>
                <a:cs typeface="+mn-cs"/>
              </a:rPr>
              <a:t>he system displays all the sales order that meet the criteria. </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Select the specific sales</a:t>
            </a:r>
            <a:r>
              <a:rPr lang="en-US" sz="1200" b="0" i="0" kern="1200" baseline="0" dirty="0" smtClean="0">
                <a:solidFill>
                  <a:schemeClr val="tx1"/>
                </a:solidFill>
                <a:latin typeface="+mn-lt"/>
                <a:ea typeface="+mn-ea"/>
                <a:cs typeface="+mn-cs"/>
              </a:rPr>
              <a:t> orders</a:t>
            </a:r>
            <a:r>
              <a:rPr lang="en-US" sz="1200" b="0" i="0" kern="1200" dirty="0" smtClean="0">
                <a:solidFill>
                  <a:schemeClr val="tx1"/>
                </a:solidFill>
                <a:latin typeface="+mn-lt"/>
                <a:ea typeface="+mn-ea"/>
                <a:cs typeface="+mn-cs"/>
              </a:rPr>
              <a:t> that you want to update. Click the Submit button</a:t>
            </a:r>
            <a:r>
              <a:rPr lang="en-US" sz="1200" b="0" i="0" kern="1200" baseline="0" dirty="0" smtClean="0">
                <a:solidFill>
                  <a:schemeClr val="tx1"/>
                </a:solidFill>
                <a:latin typeface="+mn-lt"/>
                <a:ea typeface="+mn-ea"/>
                <a:cs typeface="+mn-cs"/>
              </a:rPr>
              <a:t> and </a:t>
            </a:r>
            <a:r>
              <a:rPr lang="en-US" sz="1200" b="0" i="0" kern="1200" dirty="0" smtClean="0">
                <a:solidFill>
                  <a:schemeClr val="tx1"/>
                </a:solidFill>
                <a:latin typeface="+mn-lt"/>
                <a:ea typeface="+mn-ea"/>
                <a:cs typeface="+mn-cs"/>
              </a:rPr>
              <a:t>all the selected sales orders are updated with the new credit status.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 sales order represents offers to sell the customer certain items at a certain price at a certain time.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Sales Orders app</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allows you to create sales orders, view, edit, and delete the existing sales orders.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Sales Orders view includes two system-defined stored views:</a:t>
            </a:r>
            <a:r>
              <a:rPr lang="en-US" sz="1200" b="0" i="0" kern="1200" baseline="0" dirty="0" smtClean="0">
                <a:solidFill>
                  <a:schemeClr val="tx1"/>
                </a:solidFill>
                <a:latin typeface="+mn-lt"/>
                <a:ea typeface="+mn-ea"/>
                <a:cs typeface="+mn-cs"/>
              </a:rPr>
              <a:t> </a:t>
            </a:r>
          </a:p>
          <a:p>
            <a:pPr>
              <a:buFont typeface="Arial" pitchFamily="34" charset="0"/>
              <a:buChar char="•"/>
            </a:pPr>
            <a:r>
              <a:rPr lang="en-US" sz="1200" b="0" i="0" kern="1200" dirty="0" smtClean="0">
                <a:solidFill>
                  <a:schemeClr val="tx1"/>
                </a:solidFill>
                <a:latin typeface="+mn-lt"/>
                <a:ea typeface="+mn-ea"/>
                <a:cs typeface="+mn-cs"/>
              </a:rPr>
              <a:t> Quick </a:t>
            </a:r>
            <a:r>
              <a:rPr lang="en-US" sz="1200" b="0" i="0" kern="1200" dirty="0" smtClean="0">
                <a:solidFill>
                  <a:schemeClr val="tx1"/>
                </a:solidFill>
                <a:latin typeface="+mn-lt"/>
                <a:ea typeface="+mn-ea"/>
                <a:cs typeface="+mn-cs"/>
              </a:rPr>
              <a:t>Order — the Quick Order view includes only the panels that contain required fields for quickly completing a sales order. These panels </a:t>
            </a:r>
            <a:r>
              <a:rPr lang="en-US" sz="1200" b="0" i="0" kern="1200" dirty="0" smtClean="0">
                <a:solidFill>
                  <a:schemeClr val="tx1"/>
                </a:solidFill>
                <a:latin typeface="+mn-lt"/>
                <a:ea typeface="+mn-ea"/>
                <a:cs typeface="+mn-cs"/>
              </a:rPr>
              <a:t>include </a:t>
            </a:r>
            <a:r>
              <a:rPr lang="en-US" sz="1200" b="0" i="0" kern="1200" dirty="0" smtClean="0">
                <a:solidFill>
                  <a:schemeClr val="tx1"/>
                </a:solidFill>
                <a:latin typeface="+mn-lt"/>
                <a:ea typeface="+mn-ea"/>
                <a:cs typeface="+mn-cs"/>
              </a:rPr>
              <a:t>Main, Order Lines, and Totals.</a:t>
            </a:r>
          </a:p>
          <a:p>
            <a:pPr>
              <a:buFont typeface="Arial" pitchFamily="34" charset="0"/>
              <a:buChar char="•"/>
            </a:pPr>
            <a:r>
              <a:rPr lang="en-US" sz="1200" b="0" i="0" kern="1200" dirty="0" smtClean="0">
                <a:solidFill>
                  <a:schemeClr val="tx1"/>
                </a:solidFill>
                <a:latin typeface="+mn-lt"/>
                <a:ea typeface="+mn-ea"/>
                <a:cs typeface="+mn-cs"/>
              </a:rPr>
              <a:t> Default </a:t>
            </a:r>
            <a:r>
              <a:rPr lang="en-US" sz="1200" b="0" i="0" kern="1200" dirty="0" smtClean="0">
                <a:solidFill>
                  <a:schemeClr val="tx1"/>
                </a:solidFill>
                <a:latin typeface="+mn-lt"/>
                <a:ea typeface="+mn-ea"/>
                <a:cs typeface="+mn-cs"/>
              </a:rPr>
              <a:t>View — the Default View includes all of the panels and fields for a detailed view of a sales order. These panels include Main, Order Lines, Shipping, Billing, Salespersons, Totals, and Notes.</a:t>
            </a:r>
          </a:p>
          <a:p>
            <a:pPr>
              <a:buFont typeface="Arial" pitchFamily="34" charset="0"/>
              <a:buChar char="•"/>
            </a:pPr>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kern="1200" dirty="0" smtClean="0">
                <a:solidFill>
                  <a:schemeClr val="tx1"/>
                </a:solidFill>
                <a:latin typeface="+mn-lt"/>
                <a:ea typeface="+mn-ea"/>
                <a:cs typeface="+mn-cs"/>
              </a:rPr>
              <a:t>The role we are using here is a Customer Service Rep. You can access </a:t>
            </a:r>
            <a:r>
              <a:rPr lang="en-US" sz="1200" kern="1200" dirty="0" smtClean="0">
                <a:solidFill>
                  <a:schemeClr val="tx1"/>
                </a:solidFill>
                <a:latin typeface="+mn-lt"/>
                <a:ea typeface="+mn-ea"/>
                <a:cs typeface="+mn-cs"/>
              </a:rPr>
              <a:t>Sales </a:t>
            </a:r>
            <a:r>
              <a:rPr lang="en-US" sz="1200" kern="1200" dirty="0" smtClean="0">
                <a:solidFill>
                  <a:schemeClr val="tx1"/>
                </a:solidFill>
                <a:latin typeface="+mn-lt"/>
                <a:ea typeface="+mn-ea"/>
                <a:cs typeface="+mn-cs"/>
              </a:rPr>
              <a:t>Orders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from the </a:t>
            </a:r>
            <a:r>
              <a:rPr lang="en-US" sz="1200" b="0" i="0" kern="1200" dirty="0" smtClean="0">
                <a:solidFill>
                  <a:schemeClr val="tx1"/>
                </a:solidFill>
                <a:latin typeface="+mn-lt"/>
                <a:ea typeface="+mn-ea"/>
                <a:cs typeface="+mn-cs"/>
              </a:rPr>
              <a:t>Sales Orders menu</a:t>
            </a:r>
            <a:r>
              <a:rPr lang="en-US" sz="1200" kern="120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lnSpcReduction="10000"/>
          </a:bodyPr>
          <a:lstStyle/>
          <a:p>
            <a:r>
              <a:rPr lang="en-US" dirty="0" smtClean="0"/>
              <a:t>Click New </a:t>
            </a:r>
            <a:r>
              <a:rPr lang="en-US" baseline="0" dirty="0" smtClean="0"/>
              <a:t>to </a:t>
            </a:r>
            <a:r>
              <a:rPr lang="en-US" baseline="0" dirty="0" smtClean="0"/>
              <a:t>add a new sales order. In the Main panel, select customer </a:t>
            </a:r>
            <a:r>
              <a:rPr lang="en-US" baseline="0" dirty="0" smtClean="0"/>
              <a:t>sold-to </a:t>
            </a:r>
            <a:r>
              <a:rPr lang="en-US" baseline="0" dirty="0" smtClean="0"/>
              <a:t>and </a:t>
            </a:r>
            <a:r>
              <a:rPr lang="en-US" baseline="0" dirty="0" smtClean="0"/>
              <a:t>ship-to </a:t>
            </a:r>
            <a:r>
              <a:rPr lang="en-US" baseline="0" dirty="0" smtClean="0"/>
              <a:t>codes.</a:t>
            </a:r>
          </a:p>
          <a:p>
            <a:endParaRPr lang="en-US" baseline="0" dirty="0" smtClean="0"/>
          </a:p>
          <a:p>
            <a:pPr rtl="0"/>
            <a:r>
              <a:rPr lang="en-US" sz="1200" b="0" i="0" kern="1200" dirty="0" smtClean="0">
                <a:solidFill>
                  <a:schemeClr val="tx1"/>
                </a:solidFill>
                <a:latin typeface="+mn-lt"/>
                <a:ea typeface="+mn-ea"/>
                <a:cs typeface="+mn-cs"/>
              </a:rPr>
              <a:t>You can either manually enter a number or leave it blank for the system to generate a sales number. The system generates the number based on the </a:t>
            </a:r>
            <a:r>
              <a:rPr lang="en-US" sz="1200" b="0" i="0" kern="1200" dirty="0" smtClean="0">
                <a:solidFill>
                  <a:schemeClr val="tx1"/>
                </a:solidFill>
                <a:latin typeface="+mn-lt"/>
                <a:ea typeface="+mn-ea"/>
                <a:cs typeface="+mn-cs"/>
              </a:rPr>
              <a:t>number format </a:t>
            </a:r>
            <a:r>
              <a:rPr lang="en-US" sz="1200" b="0" i="0" kern="1200" dirty="0" smtClean="0">
                <a:solidFill>
                  <a:schemeClr val="tx1"/>
                </a:solidFill>
                <a:latin typeface="+mn-lt"/>
                <a:ea typeface="+mn-ea"/>
                <a:cs typeface="+mn-cs"/>
              </a:rPr>
              <a:t>you choose and the settings in Sales Order Control. If you do not specify a number format in </a:t>
            </a:r>
            <a:r>
              <a:rPr lang="en-US" sz="1200" b="0" i="0" kern="1200" dirty="0" smtClean="0">
                <a:solidFill>
                  <a:schemeClr val="tx1"/>
                </a:solidFill>
                <a:latin typeface="+mn-lt"/>
                <a:ea typeface="+mn-ea"/>
                <a:cs typeface="+mn-cs"/>
              </a:rPr>
              <a:t>the Number </a:t>
            </a:r>
            <a:r>
              <a:rPr lang="en-US" sz="1200" b="0" i="0" kern="1200" dirty="0" smtClean="0">
                <a:solidFill>
                  <a:schemeClr val="tx1"/>
                </a:solidFill>
                <a:latin typeface="+mn-lt"/>
                <a:ea typeface="+mn-ea"/>
                <a:cs typeface="+mn-cs"/>
              </a:rPr>
              <a:t>Format field, the system generates the sales order number following the numbering rule defined in Sales Order Control.</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Enter a value identifying the revision level of this order. When an order is initially created, </a:t>
            </a:r>
            <a:r>
              <a:rPr lang="en-US" sz="1200" b="0" i="0" kern="1200" dirty="0" smtClean="0">
                <a:solidFill>
                  <a:schemeClr val="tx1"/>
                </a:solidFill>
                <a:latin typeface="+mn-lt"/>
                <a:ea typeface="+mn-ea"/>
                <a:cs typeface="+mn-cs"/>
              </a:rPr>
              <a:t>the revision </a:t>
            </a:r>
            <a:r>
              <a:rPr lang="en-US" sz="1200" b="0" i="0" kern="1200" dirty="0" smtClean="0">
                <a:solidFill>
                  <a:schemeClr val="tx1"/>
                </a:solidFill>
                <a:latin typeface="+mn-lt"/>
                <a:ea typeface="+mn-ea"/>
                <a:cs typeface="+mn-cs"/>
              </a:rPr>
              <a:t>defaults to zero. Use revision numbers to identify the most current copy of a document. Each time the order changes, you can manually increase the revision number by 1. A new copy of the document can be </a:t>
            </a:r>
            <a:r>
              <a:rPr lang="en-US" sz="1200" b="0" i="0" kern="1200" dirty="0" smtClean="0">
                <a:solidFill>
                  <a:schemeClr val="tx1"/>
                </a:solidFill>
                <a:latin typeface="+mn-lt"/>
                <a:ea typeface="+mn-ea"/>
                <a:cs typeface="+mn-cs"/>
              </a:rPr>
              <a:t>printed, </a:t>
            </a:r>
            <a:r>
              <a:rPr lang="en-US" sz="1200" b="0" i="0" kern="1200" dirty="0" smtClean="0">
                <a:solidFill>
                  <a:schemeClr val="tx1"/>
                </a:solidFill>
                <a:latin typeface="+mn-lt"/>
                <a:ea typeface="+mn-ea"/>
                <a:cs typeface="+mn-cs"/>
              </a:rPr>
              <a:t>listing the current </a:t>
            </a:r>
            <a:r>
              <a:rPr lang="en-US" sz="1200" b="0" i="0" kern="1200" dirty="0" smtClean="0">
                <a:solidFill>
                  <a:schemeClr val="tx1"/>
                </a:solidFill>
                <a:latin typeface="+mn-lt"/>
                <a:ea typeface="+mn-ea"/>
                <a:cs typeface="+mn-cs"/>
              </a:rPr>
              <a:t>information, </a:t>
            </a:r>
            <a:r>
              <a:rPr lang="en-US" sz="1200" b="0" i="0" kern="1200" dirty="0" smtClean="0">
                <a:solidFill>
                  <a:schemeClr val="tx1"/>
                </a:solidFill>
                <a:latin typeface="+mn-lt"/>
                <a:ea typeface="+mn-ea"/>
                <a:cs typeface="+mn-cs"/>
              </a:rPr>
              <a:t>along with the revision number. You can also update the revision automatically when the order is printed by setting Increment Order Revision to Yes in Sales Order Print. If you are keeping booking history, a complete audit trail of all changes is maintained in transaction </a:t>
            </a:r>
            <a:r>
              <a:rPr lang="en-US" sz="1200" b="0" i="0" kern="1200" dirty="0" smtClean="0">
                <a:solidFill>
                  <a:schemeClr val="tx1"/>
                </a:solidFill>
                <a:latin typeface="+mn-lt"/>
                <a:ea typeface="+mn-ea"/>
                <a:cs typeface="+mn-cs"/>
              </a:rPr>
              <a:t>history, </a:t>
            </a:r>
            <a:r>
              <a:rPr lang="en-US" sz="1200" b="0" i="0" kern="1200" dirty="0" smtClean="0">
                <a:solidFill>
                  <a:schemeClr val="tx1"/>
                </a:solidFill>
                <a:latin typeface="+mn-lt"/>
                <a:ea typeface="+mn-ea"/>
                <a:cs typeface="+mn-cs"/>
              </a:rPr>
              <a:t>along with the document revision number.</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When you create a sales order, the Confirmed option defaults from Confirmed Orders in Sales Order Control and can be modified. This value then defaults to the line items. When the order is released from a sales quotation, the Confirmed option is set to Yes, by default.</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Enter Taxable Yes if the items on this order are subject to tax; otherwise, enter No. The tax status defaults from the ship-to address if it is defined for the customer record.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On the Order Lines panel, you can view, create, edit, and delete order line records. The order lines are displayed as a summary grid. Clicking Details on the upper-right corner of the panel brings you to the details of the lines, where you can view and edit the line details.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Shipping panel contains the basic shipping information</a:t>
            </a:r>
            <a:r>
              <a:rPr lang="en-US" sz="1200" b="0" i="0" kern="1200" baseline="0" dirty="0" smtClean="0">
                <a:solidFill>
                  <a:schemeClr val="tx1"/>
                </a:solidFill>
                <a:latin typeface="+mn-lt"/>
                <a:ea typeface="+mn-ea"/>
                <a:cs typeface="+mn-cs"/>
              </a:rPr>
              <a:t> like </a:t>
            </a:r>
            <a:r>
              <a:rPr lang="en-US" sz="1200" b="0" i="0" kern="1200" baseline="0" dirty="0" smtClean="0">
                <a:solidFill>
                  <a:schemeClr val="tx1"/>
                </a:solidFill>
                <a:latin typeface="+mn-lt"/>
                <a:ea typeface="+mn-ea"/>
                <a:cs typeface="+mn-cs"/>
              </a:rPr>
              <a:t>ship-from </a:t>
            </a:r>
            <a:r>
              <a:rPr lang="en-US" sz="1200" b="0" i="0" kern="1200" baseline="0" dirty="0" smtClean="0">
                <a:solidFill>
                  <a:schemeClr val="tx1"/>
                </a:solidFill>
                <a:latin typeface="+mn-lt"/>
                <a:ea typeface="+mn-ea"/>
                <a:cs typeface="+mn-cs"/>
              </a:rPr>
              <a:t>site, print pack list, freight list, print sales </a:t>
            </a:r>
            <a:r>
              <a:rPr lang="en-US" sz="1200" b="0" i="0" kern="1200" baseline="0" dirty="0" smtClean="0">
                <a:solidFill>
                  <a:schemeClr val="tx1"/>
                </a:solidFill>
                <a:latin typeface="+mn-lt"/>
                <a:ea typeface="+mn-ea"/>
                <a:cs typeface="+mn-cs"/>
              </a:rPr>
              <a:t>order, etc.</a:t>
            </a:r>
            <a:endParaRPr lang="en-US" sz="1200" b="0" i="0" kern="1200" baseline="0" dirty="0" smtClean="0">
              <a:solidFill>
                <a:schemeClr val="tx1"/>
              </a:solidFill>
              <a:latin typeface="+mn-lt"/>
              <a:ea typeface="+mn-ea"/>
              <a:cs typeface="+mn-cs"/>
            </a:endParaRPr>
          </a:p>
          <a:p>
            <a:endParaRPr lang="en-US" sz="1200" b="0" i="0" kern="1200" baseline="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Select the site where the items are shipped from. The available sites in the </a:t>
            </a:r>
            <a:r>
              <a:rPr lang="en-US" sz="1200" b="0" i="0" kern="1200" dirty="0" smtClean="0">
                <a:solidFill>
                  <a:schemeClr val="tx1"/>
                </a:solidFill>
                <a:latin typeface="+mn-lt"/>
                <a:ea typeface="+mn-ea"/>
                <a:cs typeface="+mn-cs"/>
              </a:rPr>
              <a:t>lookup </a:t>
            </a:r>
            <a:r>
              <a:rPr lang="en-US" sz="1200" b="0" i="0" kern="1200" dirty="0" smtClean="0">
                <a:solidFill>
                  <a:schemeClr val="tx1"/>
                </a:solidFill>
                <a:latin typeface="+mn-lt"/>
                <a:ea typeface="+mn-ea"/>
                <a:cs typeface="+mn-cs"/>
              </a:rPr>
              <a:t>menu </a:t>
            </a:r>
            <a:r>
              <a:rPr lang="en-US" sz="1200" b="0" i="0" kern="1200" dirty="0" smtClean="0">
                <a:solidFill>
                  <a:schemeClr val="tx1"/>
                </a:solidFill>
                <a:latin typeface="+mn-lt"/>
                <a:ea typeface="+mn-ea"/>
                <a:cs typeface="+mn-cs"/>
              </a:rPr>
              <a:t>depend </a:t>
            </a:r>
            <a:r>
              <a:rPr lang="en-US" sz="1200" b="0" i="0" kern="1200" dirty="0" smtClean="0">
                <a:solidFill>
                  <a:schemeClr val="tx1"/>
                </a:solidFill>
                <a:latin typeface="+mn-lt"/>
                <a:ea typeface="+mn-ea"/>
                <a:cs typeface="+mn-cs"/>
              </a:rPr>
              <a:t>on the settings </a:t>
            </a:r>
            <a:r>
              <a:rPr lang="en-US" sz="1200" b="0" i="0" kern="1200" dirty="0" smtClean="0">
                <a:solidFill>
                  <a:schemeClr val="tx1"/>
                </a:solidFill>
                <a:latin typeface="+mn-lt"/>
                <a:ea typeface="+mn-ea"/>
                <a:cs typeface="+mn-cs"/>
              </a:rPr>
              <a:t>in the </a:t>
            </a:r>
            <a:r>
              <a:rPr lang="en-US" sz="1200" b="0" i="0" kern="1200" dirty="0" smtClean="0">
                <a:solidFill>
                  <a:schemeClr val="tx1"/>
                </a:solidFill>
                <a:latin typeface="+mn-lt"/>
                <a:ea typeface="+mn-ea"/>
                <a:cs typeface="+mn-cs"/>
              </a:rPr>
              <a:t>Site panel </a:t>
            </a:r>
            <a:r>
              <a:rPr lang="en-US" sz="1200" b="0" i="0" kern="1200" dirty="0" smtClean="0">
                <a:solidFill>
                  <a:schemeClr val="tx1"/>
                </a:solidFill>
                <a:latin typeface="+mn-lt"/>
                <a:ea typeface="+mn-ea"/>
                <a:cs typeface="+mn-cs"/>
              </a:rPr>
              <a:t>of the </a:t>
            </a:r>
            <a:r>
              <a:rPr lang="en-US" sz="1200" b="0" i="0" kern="1200" dirty="0" smtClean="0">
                <a:solidFill>
                  <a:schemeClr val="tx1"/>
                </a:solidFill>
                <a:latin typeface="+mn-lt"/>
                <a:ea typeface="+mn-ea"/>
                <a:cs typeface="+mn-cs"/>
              </a:rPr>
              <a:t>Item form.</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This Print Pack </a:t>
            </a:r>
            <a:r>
              <a:rPr lang="en-US" altLang="zh-CN" sz="1200" b="0" i="0" kern="1200" dirty="0" smtClean="0">
                <a:solidFill>
                  <a:schemeClr val="tx1"/>
                </a:solidFill>
                <a:latin typeface="+mn-lt"/>
                <a:ea typeface="+mn-ea"/>
                <a:cs typeface="+mn-cs"/>
              </a:rPr>
              <a:t>List </a:t>
            </a:r>
            <a:r>
              <a:rPr lang="en-US" sz="1200" b="0" i="0" kern="1200" dirty="0" smtClean="0">
                <a:solidFill>
                  <a:schemeClr val="tx1"/>
                </a:solidFill>
                <a:latin typeface="+mn-lt"/>
                <a:ea typeface="+mn-ea"/>
                <a:cs typeface="+mn-cs"/>
              </a:rPr>
              <a:t>field indicates whether a packing list for this order should be printed.</a:t>
            </a:r>
          </a:p>
          <a:p>
            <a:endParaRPr lang="en-US" sz="1200" b="0" i="0" kern="1200" dirty="0" smtClean="0">
              <a:solidFill>
                <a:schemeClr val="tx1"/>
              </a:solidFill>
              <a:latin typeface="+mn-lt"/>
              <a:ea typeface="+mn-ea"/>
              <a:cs typeface="+mn-cs"/>
            </a:endParaRPr>
          </a:p>
          <a:p>
            <a:r>
              <a:rPr lang="en-US" dirty="0" smtClean="0"/>
              <a:t>Enter the freight list code that applies to this order. Freight list codes identify a set of shipping rates for different freight zones and shipping measures</a:t>
            </a:r>
            <a:r>
              <a:rPr lang="zh-CN" altLang="en-US" dirty="0" smtClean="0"/>
              <a:t>。</a:t>
            </a:r>
            <a:endParaRPr lang="en-US" altLang="zh-CN" dirty="0" smtClean="0"/>
          </a:p>
          <a:p>
            <a:endParaRPr lang="en-US" dirty="0" smtClean="0"/>
          </a:p>
          <a:p>
            <a:r>
              <a:rPr lang="en-US" dirty="0" smtClean="0"/>
              <a:t>The Print Sales Order </a:t>
            </a:r>
            <a:r>
              <a:rPr lang="en-US" altLang="zh-CN" dirty="0" smtClean="0"/>
              <a:t>field </a:t>
            </a:r>
            <a:r>
              <a:rPr lang="en-US" dirty="0" smtClean="0"/>
              <a:t>specifies </a:t>
            </a:r>
            <a:r>
              <a:rPr lang="en-US" dirty="0" smtClean="0"/>
              <a:t>whether the sales order can be </a:t>
            </a:r>
            <a:r>
              <a:rPr lang="en-US" dirty="0" smtClean="0"/>
              <a:t>printed.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Billing panel includes the information for billing </a:t>
            </a:r>
            <a:r>
              <a:rPr lang="en-US" sz="1200" b="0" i="0" kern="1200" dirty="0" smtClean="0">
                <a:solidFill>
                  <a:schemeClr val="tx1"/>
                </a:solidFill>
                <a:latin typeface="+mn-lt"/>
                <a:ea typeface="+mn-ea"/>
                <a:cs typeface="+mn-cs"/>
              </a:rPr>
              <a:t>invoices</a:t>
            </a:r>
            <a:r>
              <a:rPr lang="en-US" sz="1200" b="0" i="0"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like bill-to, currency, daybook </a:t>
            </a:r>
            <a:r>
              <a:rPr lang="en-US" sz="1200" b="0" i="0" kern="1200" baseline="0" dirty="0" smtClean="0">
                <a:solidFill>
                  <a:schemeClr val="tx1"/>
                </a:solidFill>
                <a:latin typeface="+mn-lt"/>
                <a:ea typeface="+mn-ea"/>
                <a:cs typeface="+mn-cs"/>
              </a:rPr>
              <a:t>set, </a:t>
            </a:r>
            <a:r>
              <a:rPr lang="en-US" sz="1200" b="0" i="0" kern="1200" baseline="0" dirty="0" smtClean="0">
                <a:solidFill>
                  <a:schemeClr val="tx1"/>
                </a:solidFill>
                <a:latin typeface="+mn-lt"/>
                <a:ea typeface="+mn-ea"/>
                <a:cs typeface="+mn-cs"/>
              </a:rPr>
              <a:t>etc</a:t>
            </a:r>
            <a:r>
              <a:rPr lang="en-US" sz="1200" b="0" i="0" kern="1200" baseline="0" dirty="0" smtClean="0">
                <a:solidFill>
                  <a:schemeClr val="tx1"/>
                </a:solidFill>
                <a:latin typeface="+mn-lt"/>
                <a:ea typeface="+mn-ea"/>
                <a:cs typeface="+mn-cs"/>
              </a:rPr>
              <a:t>.</a:t>
            </a:r>
            <a:endParaRPr lang="en-US" sz="1200" b="0" i="0" kern="1200" baseline="0" dirty="0" smtClean="0">
              <a:solidFill>
                <a:schemeClr val="tx1"/>
              </a:solidFill>
              <a:latin typeface="+mn-lt"/>
              <a:ea typeface="+mn-ea"/>
              <a:cs typeface="+mn-cs"/>
            </a:endParaRPr>
          </a:p>
          <a:p>
            <a:endParaRPr lang="en-US" sz="1200" b="0" i="0" kern="1200" baseline="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 single bill-to can</a:t>
            </a:r>
            <a:r>
              <a:rPr lang="en-US" sz="1200" b="0" i="0" kern="1200" baseline="0" dirty="0" smtClean="0">
                <a:solidFill>
                  <a:schemeClr val="tx1"/>
                </a:solidFill>
                <a:latin typeface="+mn-lt"/>
                <a:ea typeface="+mn-ea"/>
                <a:cs typeface="+mn-cs"/>
              </a:rPr>
              <a:t> be</a:t>
            </a:r>
            <a:r>
              <a:rPr lang="en-US" sz="1200" b="0" i="0" kern="1200" dirty="0" smtClean="0">
                <a:solidFill>
                  <a:schemeClr val="tx1"/>
                </a:solidFill>
                <a:latin typeface="+mn-lt"/>
                <a:ea typeface="+mn-ea"/>
                <a:cs typeface="+mn-cs"/>
              </a:rPr>
              <a:t> assigned when the customer is set up. If no bill-to is assigned, the sold-to customer code is used as the bill-to.</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Currency defaults from the bill-to address. Currency codes identify monetary units and form the basis of exchange rate relationships. </a:t>
            </a:r>
            <a:r>
              <a:rPr lang="en-US" dirty="0" smtClean="0"/>
              <a:t>You cannot change the currency on an existing order. If you made a mistake and entered the wrong currency, you can only correct it by deleting the order and reentering it. </a:t>
            </a:r>
            <a:br>
              <a:rPr lang="en-US" dirty="0" smtClean="0"/>
            </a:br>
            <a:endParaRPr lang="en-US" dirty="0" smtClean="0"/>
          </a:p>
          <a:p>
            <a:r>
              <a:rPr lang="en-US" sz="1200" b="0" i="0" kern="1200" dirty="0" smtClean="0">
                <a:solidFill>
                  <a:schemeClr val="tx1"/>
                </a:solidFill>
                <a:latin typeface="+mn-lt"/>
                <a:ea typeface="+mn-ea"/>
                <a:cs typeface="+mn-cs"/>
              </a:rPr>
              <a:t>Enter the code for the set of daybooks that the system will use during invoice post.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Credit sub-panel includes the credit information such</a:t>
            </a:r>
            <a:r>
              <a:rPr lang="en-US" sz="1200" b="0" i="0" kern="1200" baseline="0" dirty="0" smtClean="0">
                <a:solidFill>
                  <a:schemeClr val="tx1"/>
                </a:solidFill>
                <a:latin typeface="+mn-lt"/>
                <a:ea typeface="+mn-ea"/>
                <a:cs typeface="+mn-cs"/>
              </a:rPr>
              <a:t> as credit term, action status, credit </a:t>
            </a:r>
            <a:r>
              <a:rPr lang="en-US" sz="1200" b="0" i="0" kern="1200" baseline="0" dirty="0" smtClean="0">
                <a:solidFill>
                  <a:schemeClr val="tx1"/>
                </a:solidFill>
                <a:latin typeface="+mn-lt"/>
                <a:ea typeface="+mn-ea"/>
                <a:cs typeface="+mn-cs"/>
              </a:rPr>
              <a:t>initial, etc.</a:t>
            </a:r>
            <a:endParaRPr lang="en-US" sz="1200" b="0" i="0" kern="1200" baseline="0" dirty="0" smtClean="0">
              <a:solidFill>
                <a:schemeClr val="tx1"/>
              </a:solidFill>
              <a:latin typeface="+mn-lt"/>
              <a:ea typeface="+mn-ea"/>
              <a:cs typeface="+mn-cs"/>
            </a:endParaRPr>
          </a:p>
          <a:p>
            <a:endParaRPr lang="en-US" sz="1200" b="0" i="0" kern="1200" baseline="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Enter the credit terms code that applies to this order. Credit terms default from the bill-to customer. Credit terms codes identify specific types of payment terms. They print on formal documents and determine the payment due date and any discount allowed for early payment.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Leave blank if this order can be processed immediately. Any non-blank entry indicates that the order is on hold and no action should be taken until it has been approved.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Enter an optional code identifying the person who approved the credit and terms on this order. This field is for reference only and can appear on selected reports and inquiries. It is validated against predefined values entered in Generalized Codes Maintenance for field </a:t>
            </a:r>
            <a:r>
              <a:rPr lang="en-US" sz="1200" b="0" i="0" kern="1200" dirty="0" err="1" smtClean="0">
                <a:solidFill>
                  <a:schemeClr val="tx1"/>
                </a:solidFill>
                <a:latin typeface="+mn-lt"/>
                <a:ea typeface="+mn-ea"/>
                <a:cs typeface="+mn-cs"/>
              </a:rPr>
              <a:t>so_cr_init</a:t>
            </a:r>
            <a:r>
              <a:rPr lang="en-US" sz="1200" b="0" i="0" kern="1200" dirty="0" smtClean="0">
                <a:solidFill>
                  <a:schemeClr val="tx1"/>
                </a:solidFill>
                <a:latin typeface="+mn-lt"/>
                <a:ea typeface="+mn-ea"/>
                <a:cs typeface="+mn-cs"/>
              </a:rPr>
              <a:t>, if any. Typically, not all employees are authorized to approve credit. Use generalized codes to restrict entry to approved values.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Tax Settings sub-panel includes tax related information like tax environment,</a:t>
            </a:r>
            <a:r>
              <a:rPr lang="en-US" sz="1200" b="0" i="0" kern="1200" baseline="0" dirty="0" smtClean="0">
                <a:solidFill>
                  <a:schemeClr val="tx1"/>
                </a:solidFill>
                <a:latin typeface="+mn-lt"/>
                <a:ea typeface="+mn-ea"/>
                <a:cs typeface="+mn-cs"/>
              </a:rPr>
              <a:t> tax class, tax </a:t>
            </a:r>
            <a:r>
              <a:rPr lang="en-US" sz="1200" b="0" i="0" kern="1200" baseline="0" dirty="0" smtClean="0">
                <a:solidFill>
                  <a:schemeClr val="tx1"/>
                </a:solidFill>
                <a:latin typeface="+mn-lt"/>
                <a:ea typeface="+mn-ea"/>
                <a:cs typeface="+mn-cs"/>
              </a:rPr>
              <a:t>included, </a:t>
            </a:r>
            <a:r>
              <a:rPr lang="en-US" sz="1200" b="0" i="0" kern="1200" baseline="0" dirty="0" smtClean="0">
                <a:solidFill>
                  <a:schemeClr val="tx1"/>
                </a:solidFill>
                <a:latin typeface="+mn-lt"/>
                <a:ea typeface="+mn-ea"/>
                <a:cs typeface="+mn-cs"/>
              </a:rPr>
              <a:t>etc</a:t>
            </a:r>
            <a:r>
              <a:rPr lang="en-US" sz="1200" b="0" i="0"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comments" Target="../comments/comment32.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comments" Target="../comments/comment33.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comments" Target="../comments/comment34.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comments" Target="../comments/comment35.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comments" Target="../comments/comment36.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comments" Target="../comments/comment37.xml"/></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38.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comments" Target="../comments/comment39.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dirty="0" smtClean="0">
                <a:latin typeface="Century Gothic"/>
              </a:rPr>
              <a:t>Sales Orders</a:t>
            </a:r>
            <a:endParaRPr lang="en-US" dirty="0">
              <a:latin typeface="Century Gothic"/>
            </a:endParaRPr>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endParaRPr lang="en-US">
              <a:latin typeface="Century Gothic"/>
            </a:endParaRPr>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78850" name="Picture 2" descr="C:\Users\xcm\AppData\Local\Temp\SNAGHTML154076c.PNG"/>
          <p:cNvPicPr>
            <a:picLocks noChangeAspect="1" noChangeArrowheads="1"/>
          </p:cNvPicPr>
          <p:nvPr/>
        </p:nvPicPr>
        <p:blipFill>
          <a:blip r:embed="rId3"/>
          <a:srcRect/>
          <a:stretch>
            <a:fillRect/>
          </a:stretch>
        </p:blipFill>
        <p:spPr bwMode="auto">
          <a:xfrm>
            <a:off x="0" y="1568752"/>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Copy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76802" name="Picture 2" descr="C:\Users\xcm\AppData\Local\Temp\SNAGHTML155c8f2.PNG"/>
          <p:cNvPicPr>
            <a:picLocks noChangeAspect="1" noChangeArrowheads="1"/>
          </p:cNvPicPr>
          <p:nvPr/>
        </p:nvPicPr>
        <p:blipFill>
          <a:blip r:embed="rId3"/>
          <a:srcRect/>
          <a:stretch>
            <a:fillRect/>
          </a:stretch>
        </p:blipFill>
        <p:spPr bwMode="auto">
          <a:xfrm>
            <a:off x="0" y="1559654"/>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Copy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74754" name="Picture 2" descr="C:\Users\xcm\AppData\Local\Temp\SNAGHTML15ae5b9.PNG"/>
          <p:cNvPicPr>
            <a:picLocks noChangeAspect="1" noChangeArrowheads="1"/>
          </p:cNvPicPr>
          <p:nvPr/>
        </p:nvPicPr>
        <p:blipFill>
          <a:blip r:embed="rId3"/>
          <a:srcRect/>
          <a:stretch>
            <a:fillRect/>
          </a:stretch>
        </p:blipFill>
        <p:spPr bwMode="auto">
          <a:xfrm>
            <a:off x="0" y="1558282"/>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Detail Allocate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72706" name="Picture 2" descr="C:\Users\xcm\AppData\Local\Temp\SNAGHTML15f93f7.PNG"/>
          <p:cNvPicPr>
            <a:picLocks noChangeAspect="1" noChangeArrowheads="1"/>
          </p:cNvPicPr>
          <p:nvPr/>
        </p:nvPicPr>
        <p:blipFill>
          <a:blip r:embed="rId3"/>
          <a:srcRect/>
          <a:stretch>
            <a:fillRect/>
          </a:stretch>
        </p:blipFill>
        <p:spPr bwMode="auto">
          <a:xfrm>
            <a:off x="0" y="1539875"/>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Detail Allocate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119810" name="Picture 2" descr="C:\Users\xcm\AppData\Local\Temp\SNAGHTML167f2f9.PNG"/>
          <p:cNvPicPr>
            <a:picLocks noChangeAspect="1" noChangeArrowheads="1"/>
          </p:cNvPicPr>
          <p:nvPr/>
        </p:nvPicPr>
        <p:blipFill>
          <a:blip r:embed="rId3"/>
          <a:srcRect/>
          <a:stretch>
            <a:fillRect/>
          </a:stretch>
        </p:blipFill>
        <p:spPr bwMode="auto">
          <a:xfrm>
            <a:off x="0" y="1565895"/>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Detail Allocate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70658" name="Picture 2" descr="C:\Users\xcm\AppData\Local\Temp\SNAGHTML1697831.PNG"/>
          <p:cNvPicPr>
            <a:picLocks noChangeAspect="1" noChangeArrowheads="1"/>
          </p:cNvPicPr>
          <p:nvPr/>
        </p:nvPicPr>
        <p:blipFill>
          <a:blip r:embed="rId3"/>
          <a:srcRect/>
          <a:stretch>
            <a:fillRect/>
          </a:stretch>
        </p:blipFill>
        <p:spPr bwMode="auto">
          <a:xfrm>
            <a:off x="0" y="1578375"/>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Pick Inventory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71682" name="Picture 2" descr="C:\Users\xcm\AppData\Local\Temp\SNAGHTML61080eb.PNG"/>
          <p:cNvPicPr>
            <a:picLocks noChangeAspect="1" noChangeArrowheads="1"/>
          </p:cNvPicPr>
          <p:nvPr/>
        </p:nvPicPr>
        <p:blipFill>
          <a:blip r:embed="rId3"/>
          <a:srcRect/>
          <a:stretch>
            <a:fillRect/>
          </a:stretch>
        </p:blipFill>
        <p:spPr bwMode="auto">
          <a:xfrm>
            <a:off x="0"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Pick Inventory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69634" name="Picture 2" descr="C:\Users\xcm\AppData\Local\Temp\SNAGHTML612eb05.PNG"/>
          <p:cNvPicPr>
            <a:picLocks noChangeAspect="1" noChangeArrowheads="1"/>
          </p:cNvPicPr>
          <p:nvPr/>
        </p:nvPicPr>
        <p:blipFill>
          <a:blip r:embed="rId3"/>
          <a:srcRect/>
          <a:stretch>
            <a:fillRect/>
          </a:stretch>
        </p:blipFill>
        <p:spPr bwMode="auto">
          <a:xfrm>
            <a:off x="0" y="1568917"/>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Pick Inventory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67586" name="Picture 2" descr="C:\Users\xcm\AppData\Local\Temp\SNAGHTML6159fb5.PNG"/>
          <p:cNvPicPr>
            <a:picLocks noChangeAspect="1" noChangeArrowheads="1"/>
          </p:cNvPicPr>
          <p:nvPr/>
        </p:nvPicPr>
        <p:blipFill>
          <a:blip r:embed="rId3"/>
          <a:srcRect/>
          <a:stretch>
            <a:fillRect/>
          </a:stretch>
        </p:blipFill>
        <p:spPr bwMode="auto">
          <a:xfrm>
            <a:off x="0" y="1562818"/>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Print Pre-Shipper/Shipper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2050" name="Picture 2" descr="C:\Users\xcm\AppData\Local\Temp\SNAGHTML1efbef8f.PNG"/>
          <p:cNvPicPr>
            <a:picLocks noChangeAspect="1" noChangeArrowheads="1"/>
          </p:cNvPicPr>
          <p:nvPr/>
        </p:nvPicPr>
        <p:blipFill>
          <a:blip r:embed="rId3"/>
          <a:srcRect/>
          <a:stretch>
            <a:fillRect/>
          </a:stretch>
        </p:blipFill>
        <p:spPr bwMode="auto">
          <a:xfrm>
            <a:off x="0" y="1559125"/>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Sales Orders</a:t>
            </a:r>
          </a:p>
          <a:p>
            <a:r>
              <a:rPr lang="en-US" dirty="0" smtClean="0">
                <a:latin typeface="Century Gothic"/>
              </a:rPr>
              <a:t>Sales Order Copy</a:t>
            </a:r>
          </a:p>
          <a:p>
            <a:r>
              <a:rPr lang="en-US" dirty="0" smtClean="0">
                <a:latin typeface="Century Gothic"/>
              </a:rPr>
              <a:t>Sales Order Detail Allocate</a:t>
            </a:r>
          </a:p>
          <a:p>
            <a:r>
              <a:rPr lang="en-US" dirty="0" smtClean="0">
                <a:latin typeface="Century Gothic"/>
              </a:rPr>
              <a:t>Sales Order Pick Inventory</a:t>
            </a:r>
          </a:p>
          <a:p>
            <a:r>
              <a:rPr lang="en-US" dirty="0" smtClean="0">
                <a:latin typeface="Century Gothic"/>
              </a:rPr>
              <a:t>Sales Order Ship Inventory</a:t>
            </a:r>
          </a:p>
          <a:p>
            <a:r>
              <a:rPr lang="en-US" dirty="0" smtClean="0">
                <a:latin typeface="Century Gothic"/>
              </a:rPr>
              <a:t>Sales Order Bulk Allocate</a:t>
            </a:r>
          </a:p>
          <a:p>
            <a:r>
              <a:rPr lang="en-US" dirty="0" smtClean="0">
                <a:latin typeface="Century Gothic"/>
              </a:rPr>
              <a:t>Sales Order Bulk Confirm</a:t>
            </a:r>
          </a:p>
          <a:p>
            <a:r>
              <a:rPr lang="en-US" dirty="0" smtClean="0">
                <a:latin typeface="Century Gothic"/>
              </a:rPr>
              <a:t>Sales Order Bulk </a:t>
            </a:r>
            <a:r>
              <a:rPr lang="en-US" dirty="0" err="1" smtClean="0">
                <a:latin typeface="Century Gothic"/>
              </a:rPr>
              <a:t>Reprice</a:t>
            </a:r>
            <a:endParaRPr lang="en-US" dirty="0" smtClean="0">
              <a:latin typeface="Century Gothic"/>
            </a:endParaRPr>
          </a:p>
          <a:p>
            <a:r>
              <a:rPr lang="en-US" dirty="0" smtClean="0">
                <a:latin typeface="Century Gothic"/>
              </a:rPr>
              <a:t>Sales Order Bulk Check Credit</a:t>
            </a: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Print Pre-Shipper/Shipper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8196" name="Picture 4" descr="C:\Users\xcm\AppData\Local\Temp\SNAGHTML1efde4d7.PNG"/>
          <p:cNvPicPr>
            <a:picLocks noChangeAspect="1" noChangeArrowheads="1"/>
          </p:cNvPicPr>
          <p:nvPr/>
        </p:nvPicPr>
        <p:blipFill>
          <a:blip r:embed="rId3"/>
          <a:srcRect/>
          <a:stretch>
            <a:fillRect/>
          </a:stretch>
        </p:blipFill>
        <p:spPr bwMode="auto">
          <a:xfrm>
            <a:off x="-15296" y="1559127"/>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Confirm Pre-Shipper/Shipper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6146" name="Picture 2" descr="C:\Users\xcm\AppData\Local\Temp\SNAGHTML1f020bd4.PNG"/>
          <p:cNvPicPr>
            <a:picLocks noChangeAspect="1" noChangeArrowheads="1"/>
          </p:cNvPicPr>
          <p:nvPr/>
        </p:nvPicPr>
        <p:blipFill>
          <a:blip r:embed="rId3"/>
          <a:srcRect/>
          <a:stretch>
            <a:fillRect/>
          </a:stretch>
        </p:blipFill>
        <p:spPr bwMode="auto">
          <a:xfrm>
            <a:off x="0"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Confirm Pre-Shipper/Shipper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4098" name="Picture 2" descr="C:\Users\xcm\AppData\Local\Temp\SNAGHTML1f05175f.PNG"/>
          <p:cNvPicPr>
            <a:picLocks noChangeAspect="1" noChangeArrowheads="1"/>
          </p:cNvPicPr>
          <p:nvPr/>
        </p:nvPicPr>
        <p:blipFill>
          <a:blip r:embed="rId3"/>
          <a:srcRect/>
          <a:stretch>
            <a:fillRect/>
          </a:stretch>
        </p:blipFill>
        <p:spPr bwMode="auto">
          <a:xfrm>
            <a:off x="0" y="1568752"/>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Ship Inventory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65538" name="Picture 2" descr="C:\Users\xcm\AppData\Local\Temp\SNAGHTML6230083.PNG"/>
          <p:cNvPicPr>
            <a:picLocks noChangeAspect="1" noChangeArrowheads="1"/>
          </p:cNvPicPr>
          <p:nvPr/>
        </p:nvPicPr>
        <p:blipFill>
          <a:blip r:embed="rId3"/>
          <a:srcRect/>
          <a:stretch>
            <a:fillRect/>
          </a:stretch>
        </p:blipFill>
        <p:spPr bwMode="auto">
          <a:xfrm>
            <a:off x="0" y="1559125"/>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Ship Inventory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17412" name="Picture 4" descr="C:\Users\xcm\AppData\Local\Temp\SNAGHTMLb8d43372.PNG"/>
          <p:cNvPicPr>
            <a:picLocks noChangeAspect="1" noChangeArrowheads="1"/>
          </p:cNvPicPr>
          <p:nvPr/>
        </p:nvPicPr>
        <p:blipFill>
          <a:blip r:embed="rId3"/>
          <a:srcRect/>
          <a:stretch>
            <a:fillRect/>
          </a:stretch>
        </p:blipFill>
        <p:spPr bwMode="auto">
          <a:xfrm>
            <a:off x="2" y="1316182"/>
            <a:ext cx="12343511"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Ship Inventory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16386" name="Picture 2" descr="C:\Users\xcm\AppData\Local\Temp\SNAGHTMLb8d57ac7.PNG"/>
          <p:cNvPicPr>
            <a:picLocks noChangeAspect="1" noChangeArrowheads="1"/>
          </p:cNvPicPr>
          <p:nvPr/>
        </p:nvPicPr>
        <p:blipFill>
          <a:blip r:embed="rId3"/>
          <a:srcRect/>
          <a:stretch>
            <a:fillRect/>
          </a:stretch>
        </p:blipFill>
        <p:spPr bwMode="auto">
          <a:xfrm>
            <a:off x="2" y="1316182"/>
            <a:ext cx="12343511"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Ship Inventory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66562" name="Picture 2" descr="C:\Users\xcm\AppData\Local\Temp\SNAGHTMLb8d74b90.PNG"/>
          <p:cNvPicPr>
            <a:picLocks noChangeAspect="1" noChangeArrowheads="1"/>
          </p:cNvPicPr>
          <p:nvPr/>
        </p:nvPicPr>
        <p:blipFill>
          <a:blip r:embed="rId3"/>
          <a:srcRect/>
          <a:stretch>
            <a:fillRect/>
          </a:stretch>
        </p:blipFill>
        <p:spPr bwMode="auto">
          <a:xfrm>
            <a:off x="2" y="1316182"/>
            <a:ext cx="12343511" cy="5275216"/>
          </a:xfrm>
          <a:prstGeom prst="rect">
            <a:avLst/>
          </a:prstGeom>
          <a:noFill/>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Allocate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43012" name="Picture 4" descr="C:\Users\xcm\AppData\Local\Temp\SNAGHTML1ffd267c.PNG"/>
          <p:cNvPicPr>
            <a:picLocks noChangeAspect="1" noChangeArrowheads="1"/>
          </p:cNvPicPr>
          <p:nvPr/>
        </p:nvPicPr>
        <p:blipFill>
          <a:blip r:embed="rId3"/>
          <a:srcRect/>
          <a:stretch>
            <a:fillRect/>
          </a:stretch>
        </p:blipFill>
        <p:spPr bwMode="auto">
          <a:xfrm>
            <a:off x="-5671" y="1568423"/>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Allocate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40962" name="Picture 2" descr="C:\Users\xcm\AppData\Local\Temp\SNAGHTML1fff3641.PNG"/>
          <p:cNvPicPr>
            <a:picLocks noChangeAspect="1" noChangeArrowheads="1"/>
          </p:cNvPicPr>
          <p:nvPr/>
        </p:nvPicPr>
        <p:blipFill>
          <a:blip r:embed="rId3"/>
          <a:srcRect/>
          <a:stretch>
            <a:fillRect/>
          </a:stretch>
        </p:blipFill>
        <p:spPr bwMode="auto">
          <a:xfrm>
            <a:off x="0" y="1566635"/>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Allocate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107522" name="Picture 2" descr="C:\Users\xcm\AppData\Local\Temp\SNAGHTML200b5364.PNG"/>
          <p:cNvPicPr>
            <a:picLocks noChangeAspect="1" noChangeArrowheads="1"/>
          </p:cNvPicPr>
          <p:nvPr/>
        </p:nvPicPr>
        <p:blipFill>
          <a:blip r:embed="rId3"/>
          <a:srcRect/>
          <a:stretch>
            <a:fillRect/>
          </a:stretch>
        </p:blipFill>
        <p:spPr bwMode="auto">
          <a:xfrm>
            <a:off x="0"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Sales Orders Process Flow</a:t>
            </a:r>
            <a:endParaRPr lang="en-US" dirty="0">
              <a:latin typeface="Century Gothic"/>
            </a:endParaRP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solidFill>
                  <a:srgbClr val="FFFFFF"/>
                </a:solidFill>
                <a:latin typeface="Century Gothic"/>
              </a:rPr>
              <a:t>Sales Order </a:t>
            </a:r>
            <a:r>
              <a:rPr lang="en-US" altLang="zh-CN" sz="2000" b="0" i="0" u="none" strike="noStrike" kern="1200" spc="0" baseline="0" dirty="0" smtClean="0">
                <a:solidFill>
                  <a:srgbClr val="FFFFFF"/>
                </a:solidFill>
                <a:latin typeface="Century Gothic"/>
                <a:ea typeface="+mn-ea"/>
                <a:cs typeface="+mn-cs"/>
              </a:rPr>
              <a:t>Create</a:t>
            </a:r>
            <a:endParaRPr lang="en-US" sz="2000" b="0" i="0" u="none" strike="noStrike" kern="1200" spc="0" baseline="0" dirty="0" smtClean="0">
              <a:solidFill>
                <a:srgbClr val="FFFFFF"/>
              </a:solidFill>
              <a:latin typeface="Century Gothic"/>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Sales Order Allocate</a:t>
            </a:r>
            <a:endParaRPr lang="en-US" sz="2000" b="0" i="0" u="none" strike="noStrike" kern="1200" spc="0" baseline="0" dirty="0" smtClean="0">
              <a:solidFill>
                <a:srgbClr val="FFFFFF"/>
              </a:solidFill>
              <a:latin typeface="Century Gothic"/>
              <a:ea typeface="+mn-ea"/>
              <a:cs typeface="+mn-cs"/>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Sales Order Pick</a:t>
            </a:r>
            <a:endParaRPr lang="en-US" sz="2000" b="0" i="0" u="none" strike="noStrike" kern="1200" spc="0" baseline="0" dirty="0" smtClean="0">
              <a:solidFill>
                <a:srgbClr val="FFFFFF"/>
              </a:solidFill>
              <a:latin typeface="Century Gothic"/>
              <a:ea typeface="+mn-ea"/>
              <a:cs typeface="+mn-cs"/>
            </a:endParaRPr>
          </a:p>
        </p:txBody>
      </p:sp>
      <p:sp>
        <p:nvSpPr>
          <p:cNvPr id="10" name="Rectangle 9"/>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Sales Order Ship</a:t>
            </a:r>
            <a:endParaRPr lang="en-US" sz="2000" b="0" i="0" u="none" strike="noStrike" kern="1200" spc="0" baseline="0" dirty="0" smtClean="0">
              <a:solidFill>
                <a:srgbClr val="FFFFFF"/>
              </a:solidFill>
              <a:latin typeface="Century Gothic"/>
              <a:ea typeface="+mn-ea"/>
              <a:cs typeface="+mn-cs"/>
            </a:endParaRPr>
          </a:p>
        </p:txBody>
      </p:sp>
      <p:sp>
        <p:nvSpPr>
          <p:cNvPr id="11" name="Rectangle 10"/>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Sales Order Shipper Confirm</a:t>
            </a:r>
            <a:endParaRPr lang="en-US" sz="2000" b="0" i="0" u="none" strike="noStrike" kern="1200" spc="0" baseline="0" dirty="0" smtClean="0">
              <a:solidFill>
                <a:srgbClr val="FFFFFF"/>
              </a:solidFill>
              <a:latin typeface="Century Gothic"/>
              <a:ea typeface="+mn-ea"/>
              <a:cs typeface="+mn-cs"/>
            </a:endParaRPr>
          </a:p>
        </p:txBody>
      </p:sp>
      <p:sp>
        <p:nvSpPr>
          <p:cNvPr id="12" name="Rectangle 11"/>
          <p:cNvSpPr/>
          <p:nvPr/>
        </p:nvSpPr>
        <p:spPr>
          <a:xfrm>
            <a:off x="3447839"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Sales Order </a:t>
            </a:r>
            <a:r>
              <a:rPr lang="en-US" altLang="zh-CN" sz="2000" b="0" i="0" u="none" strike="noStrike" kern="1200" spc="0" baseline="0" dirty="0" err="1" smtClean="0">
                <a:solidFill>
                  <a:srgbClr val="FFFFFF"/>
                </a:solidFill>
                <a:latin typeface="Century Gothic"/>
                <a:ea typeface="+mn-ea"/>
                <a:cs typeface="+mn-cs"/>
              </a:rPr>
              <a:t>Reprice</a:t>
            </a:r>
            <a:endParaRPr lang="en-US" sz="2000" b="0" i="0" u="none" strike="noStrike" kern="1200" spc="0" baseline="0" dirty="0" smtClean="0">
              <a:solidFill>
                <a:srgbClr val="FFFFFF"/>
              </a:solidFill>
              <a:latin typeface="Century Gothic"/>
              <a:ea typeface="+mn-ea"/>
              <a:cs typeface="+mn-cs"/>
            </a:endParaRPr>
          </a:p>
        </p:txBody>
      </p:sp>
      <p:cxnSp>
        <p:nvCxnSpPr>
          <p:cNvPr id="14" name="Elbow Connector 13"/>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8" idx="3"/>
            <a:endCxn id="10"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4" name="Shape 23"/>
          <p:cNvCxnSpPr>
            <a:stCxn id="10" idx="2"/>
            <a:endCxn id="11"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11" idx="3"/>
            <a:endCxn id="12" idx="1"/>
          </p:cNvCxnSpPr>
          <p:nvPr/>
        </p:nvCxnSpPr>
        <p:spPr>
          <a:xfrm flipV="1">
            <a:off x="2670675" y="38989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6515161" y="3343586"/>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Sales Order Credit Check</a:t>
            </a:r>
            <a:endParaRPr lang="en-US" sz="2000" b="0" i="0" u="none" strike="noStrike" kern="1200" spc="0" baseline="0" dirty="0" smtClean="0">
              <a:solidFill>
                <a:srgbClr val="FFFFFF"/>
              </a:solidFill>
              <a:latin typeface="Century Gothic"/>
              <a:ea typeface="+mn-ea"/>
              <a:cs typeface="+mn-cs"/>
            </a:endParaRPr>
          </a:p>
        </p:txBody>
      </p:sp>
      <p:cxnSp>
        <p:nvCxnSpPr>
          <p:cNvPr id="21" name="Elbow Connector 20"/>
          <p:cNvCxnSpPr>
            <a:stCxn id="12" idx="3"/>
            <a:endCxn id="19" idx="1"/>
          </p:cNvCxnSpPr>
          <p:nvPr/>
        </p:nvCxnSpPr>
        <p:spPr>
          <a:xfrm flipV="1">
            <a:off x="5691404" y="3897768"/>
            <a:ext cx="823757" cy="1223"/>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Confirm</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38914" name="Picture 2" descr="C:\Users\xcm\AppData\Local\Temp\SNAGHTML2024b9e4.PNG"/>
          <p:cNvPicPr>
            <a:picLocks noChangeAspect="1" noChangeArrowheads="1"/>
          </p:cNvPicPr>
          <p:nvPr/>
        </p:nvPicPr>
        <p:blipFill>
          <a:blip r:embed="rId3"/>
          <a:srcRect/>
          <a:stretch>
            <a:fillRect/>
          </a:stretch>
        </p:blipFill>
        <p:spPr bwMode="auto">
          <a:xfrm>
            <a:off x="0" y="1568424"/>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31</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Confirm</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36866" name="Picture 2" descr="C:\Users\xcm\AppData\Local\Temp\SNAGHTML2026956b.PNG"/>
          <p:cNvPicPr>
            <a:picLocks noChangeAspect="1" noChangeArrowheads="1"/>
          </p:cNvPicPr>
          <p:nvPr/>
        </p:nvPicPr>
        <p:blipFill>
          <a:blip r:embed="rId3"/>
          <a:srcRect/>
          <a:stretch>
            <a:fillRect/>
          </a:stretch>
        </p:blipFill>
        <p:spPr bwMode="auto">
          <a:xfrm>
            <a:off x="0" y="1568918"/>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Confirm</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109570" name="Picture 2" descr="C:\Users\xcm\AppData\Local\Temp\SNAGHTML20281600.PNG"/>
          <p:cNvPicPr>
            <a:picLocks noChangeAspect="1" noChangeArrowheads="1"/>
          </p:cNvPicPr>
          <p:nvPr/>
        </p:nvPicPr>
        <p:blipFill>
          <a:blip r:embed="rId3"/>
          <a:srcRect/>
          <a:stretch>
            <a:fillRect/>
          </a:stretch>
        </p:blipFill>
        <p:spPr bwMode="auto">
          <a:xfrm>
            <a:off x="0"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Reprice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34818" name="Picture 2" descr="C:\Users\xcm\AppData\Local\Temp\SNAGHTML2047a076.PNG"/>
          <p:cNvPicPr>
            <a:picLocks noChangeAspect="1" noChangeArrowheads="1"/>
          </p:cNvPicPr>
          <p:nvPr/>
        </p:nvPicPr>
        <p:blipFill>
          <a:blip r:embed="rId3"/>
          <a:srcRect/>
          <a:stretch>
            <a:fillRect/>
          </a:stretch>
        </p:blipFill>
        <p:spPr bwMode="auto">
          <a:xfrm>
            <a:off x="0" y="1568424"/>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Reprice</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32770" name="Picture 2" descr="C:\Users\xcm\AppData\Local\Temp\SNAGHTML20491237.PNG"/>
          <p:cNvPicPr>
            <a:picLocks noChangeAspect="1" noChangeArrowheads="1"/>
          </p:cNvPicPr>
          <p:nvPr/>
        </p:nvPicPr>
        <p:blipFill>
          <a:blip r:embed="rId3"/>
          <a:srcRect/>
          <a:stretch>
            <a:fillRect/>
          </a:stretch>
        </p:blipFill>
        <p:spPr bwMode="auto">
          <a:xfrm>
            <a:off x="0"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Check Credit </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22530" name="Picture 2" descr="C:\Users\xcm\AppData\Local\Temp\SNAGHTML24cecbb7.PNG"/>
          <p:cNvPicPr>
            <a:picLocks noChangeAspect="1" noChangeArrowheads="1"/>
          </p:cNvPicPr>
          <p:nvPr/>
        </p:nvPicPr>
        <p:blipFill>
          <a:blip r:embed="rId3"/>
          <a:srcRect/>
          <a:stretch>
            <a:fillRect/>
          </a:stretch>
        </p:blipFill>
        <p:spPr bwMode="auto">
          <a:xfrm>
            <a:off x="0" y="1568422"/>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Check Credit</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20482" name="Picture 2" descr="C:\Users\xcm\AppData\Local\Temp\SNAGHTML24cf8785.PNG"/>
          <p:cNvPicPr>
            <a:picLocks noChangeAspect="1" noChangeArrowheads="1"/>
          </p:cNvPicPr>
          <p:nvPr/>
        </p:nvPicPr>
        <p:blipFill>
          <a:blip r:embed="rId3"/>
          <a:srcRect/>
          <a:stretch>
            <a:fillRect/>
          </a:stretch>
        </p:blipFill>
        <p:spPr bwMode="auto">
          <a:xfrm>
            <a:off x="0" y="1568424"/>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 Bulk Check Credit</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18434" name="Picture 2" descr="C:\Users\xcm\AppData\Local\Temp\SNAGHTML24d01d0f.PNG"/>
          <p:cNvPicPr>
            <a:picLocks noChangeAspect="1" noChangeArrowheads="1"/>
          </p:cNvPicPr>
          <p:nvPr/>
        </p:nvPicPr>
        <p:blipFill>
          <a:blip r:embed="rId3"/>
          <a:srcRect/>
          <a:stretch>
            <a:fillRect/>
          </a:stretch>
        </p:blipFill>
        <p:spPr bwMode="auto">
          <a:xfrm>
            <a:off x="0" y="1568750"/>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38</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Sales Orders</a:t>
            </a:r>
          </a:p>
          <a:p>
            <a:r>
              <a:rPr lang="en-US" dirty="0" smtClean="0">
                <a:latin typeface="Century Gothic"/>
              </a:rPr>
              <a:t>Sales Order Copy</a:t>
            </a:r>
          </a:p>
          <a:p>
            <a:r>
              <a:rPr lang="en-US" dirty="0" smtClean="0">
                <a:latin typeface="Century Gothic"/>
              </a:rPr>
              <a:t>Sales Order Detail Allocate</a:t>
            </a:r>
          </a:p>
          <a:p>
            <a:r>
              <a:rPr lang="en-US" dirty="0" smtClean="0">
                <a:latin typeface="Century Gothic"/>
              </a:rPr>
              <a:t>Sales Order Pick Inventory</a:t>
            </a:r>
          </a:p>
          <a:p>
            <a:r>
              <a:rPr lang="en-US" dirty="0" smtClean="0">
                <a:latin typeface="Century Gothic"/>
              </a:rPr>
              <a:t>Sales Order Ship Inventory</a:t>
            </a:r>
          </a:p>
          <a:p>
            <a:r>
              <a:rPr lang="en-US" dirty="0" smtClean="0">
                <a:latin typeface="Century Gothic"/>
              </a:rPr>
              <a:t>Sales Order Bulk Allocate</a:t>
            </a:r>
          </a:p>
          <a:p>
            <a:r>
              <a:rPr lang="en-US" dirty="0" smtClean="0">
                <a:latin typeface="Century Gothic"/>
              </a:rPr>
              <a:t>Sales Order Bulk Confirm</a:t>
            </a:r>
          </a:p>
          <a:p>
            <a:r>
              <a:rPr lang="en-US" dirty="0" smtClean="0">
                <a:latin typeface="Century Gothic"/>
              </a:rPr>
              <a:t>Sales Order Bulk </a:t>
            </a:r>
            <a:r>
              <a:rPr lang="en-US" dirty="0" err="1" smtClean="0">
                <a:latin typeface="Century Gothic"/>
              </a:rPr>
              <a:t>Reprice</a:t>
            </a:r>
            <a:endParaRPr lang="en-US" dirty="0" smtClean="0">
              <a:latin typeface="Century Gothic"/>
            </a:endParaRPr>
          </a:p>
          <a:p>
            <a:r>
              <a:rPr lang="en-US" dirty="0" smtClean="0">
                <a:latin typeface="Century Gothic"/>
              </a:rPr>
              <a:t>Sales Order Bulk Check Credit</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39</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a:t>
            </a:r>
            <a:r>
              <a:rPr lang="en-US" altLang="zh-CN" dirty="0" smtClean="0">
                <a:latin typeface="Century Gothic"/>
              </a:rPr>
              <a:t>Sales Orders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91138" name="Picture 2" descr="C:\Users\xcm\AppData\Local\Temp\SNAGHTML1253094.PNG"/>
          <p:cNvPicPr>
            <a:picLocks noChangeAspect="1" noChangeArrowheads="1"/>
          </p:cNvPicPr>
          <p:nvPr/>
        </p:nvPicPr>
        <p:blipFill>
          <a:blip r:embed="rId3"/>
          <a:srcRect/>
          <a:stretch>
            <a:fillRect/>
          </a:stretch>
        </p:blipFill>
        <p:spPr bwMode="auto">
          <a:xfrm>
            <a:off x="0" y="1549500"/>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89090" name="Picture 2" descr="C:\Users\xcm\AppData\Local\Temp\SNAGHTML12bc0f0.PNG"/>
          <p:cNvPicPr>
            <a:picLocks noChangeAspect="1" noChangeArrowheads="1"/>
          </p:cNvPicPr>
          <p:nvPr/>
        </p:nvPicPr>
        <p:blipFill>
          <a:blip r:embed="rId3"/>
          <a:srcRect/>
          <a:stretch>
            <a:fillRect/>
          </a:stretch>
        </p:blipFill>
        <p:spPr bwMode="auto">
          <a:xfrm>
            <a:off x="-5671"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87042" name="Picture 2" descr="C:\Users\xcm\AppData\Local\Temp\SNAGHTML131ef17.PNG"/>
          <p:cNvPicPr>
            <a:picLocks noChangeAspect="1" noChangeArrowheads="1"/>
          </p:cNvPicPr>
          <p:nvPr/>
        </p:nvPicPr>
        <p:blipFill>
          <a:blip r:embed="rId3"/>
          <a:srcRect/>
          <a:stretch>
            <a:fillRect/>
          </a:stretch>
        </p:blipFill>
        <p:spPr bwMode="auto">
          <a:xfrm>
            <a:off x="0" y="1568424"/>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84994" name="Picture 2" descr="C:\Users\xcm\AppData\Local\Temp\SNAGHTML135b9db.PNG"/>
          <p:cNvPicPr>
            <a:picLocks noChangeAspect="1" noChangeArrowheads="1"/>
          </p:cNvPicPr>
          <p:nvPr/>
        </p:nvPicPr>
        <p:blipFill>
          <a:blip r:embed="rId3"/>
          <a:srcRect/>
          <a:stretch>
            <a:fillRect/>
          </a:stretch>
        </p:blipFill>
        <p:spPr bwMode="auto">
          <a:xfrm>
            <a:off x="0" y="1568917"/>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82946" name="Picture 2" descr="C:\Users\xcm\AppData\Local\Temp\SNAGHTML14245e4.PNG"/>
          <p:cNvPicPr>
            <a:picLocks noChangeAspect="1" noChangeArrowheads="1"/>
          </p:cNvPicPr>
          <p:nvPr/>
        </p:nvPicPr>
        <p:blipFill>
          <a:blip r:embed="rId3"/>
          <a:srcRect/>
          <a:stretch>
            <a:fillRect/>
          </a:stretch>
        </p:blipFill>
        <p:spPr bwMode="auto">
          <a:xfrm>
            <a:off x="0" y="156378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Orders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Sales Orders</a:t>
            </a:r>
            <a:endParaRPr lang="en-US" dirty="0">
              <a:latin typeface="Century Gothic"/>
            </a:endParaRPr>
          </a:p>
        </p:txBody>
      </p:sp>
      <p:pic>
        <p:nvPicPr>
          <p:cNvPr id="80898" name="Picture 2" descr="C:\Users\xcm\AppData\Local\Temp\SNAGHTML14af8c2.PNG"/>
          <p:cNvPicPr>
            <a:picLocks noChangeAspect="1" noChangeArrowheads="1"/>
          </p:cNvPicPr>
          <p:nvPr/>
        </p:nvPicPr>
        <p:blipFill>
          <a:blip r:embed="rId3"/>
          <a:srcRect/>
          <a:stretch>
            <a:fillRect/>
          </a:stretch>
        </p:blipFill>
        <p:spPr bwMode="auto">
          <a:xfrm>
            <a:off x="-5671" y="1559293"/>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1080</TotalTime>
  <Words>3071</Words>
  <Application>Microsoft Office PowerPoint</Application>
  <PresentationFormat>Custom</PresentationFormat>
  <Paragraphs>328</Paragraphs>
  <Slides>39</Slides>
  <Notes>39</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QAD 2019</vt:lpstr>
      <vt:lpstr>Sales Orders</vt:lpstr>
      <vt:lpstr>Overview</vt:lpstr>
      <vt:lpstr>Sales Orders Process Flow</vt:lpstr>
      <vt:lpstr>Sales Orders</vt:lpstr>
      <vt:lpstr>Sales Orders</vt:lpstr>
      <vt:lpstr>Sales Orders</vt:lpstr>
      <vt:lpstr>Sales Orders</vt:lpstr>
      <vt:lpstr>Sales Orders</vt:lpstr>
      <vt:lpstr>Sales Orders</vt:lpstr>
      <vt:lpstr>Sales Orders</vt:lpstr>
      <vt:lpstr>Sales Order Copy</vt:lpstr>
      <vt:lpstr>Sales Order Copy</vt:lpstr>
      <vt:lpstr>Sales Order Detail Allocate</vt:lpstr>
      <vt:lpstr>Sales Order Detail Allocate</vt:lpstr>
      <vt:lpstr>Sales Order Detail Allocate</vt:lpstr>
      <vt:lpstr>Sales Order Pick Inventory</vt:lpstr>
      <vt:lpstr>Sales Order Pick Inventory</vt:lpstr>
      <vt:lpstr>Sales Order Pick Inventory</vt:lpstr>
      <vt:lpstr>Print Pre-Shipper/Shipper</vt:lpstr>
      <vt:lpstr>Print Pre-Shipper/Shipper</vt:lpstr>
      <vt:lpstr>Confirm Pre-Shipper/Shipper</vt:lpstr>
      <vt:lpstr>Confirm Pre-Shipper/Shipper</vt:lpstr>
      <vt:lpstr>Sales Order Ship Inventory</vt:lpstr>
      <vt:lpstr>Sales Order Ship Inventory</vt:lpstr>
      <vt:lpstr>Sales Order Ship Inventory</vt:lpstr>
      <vt:lpstr>Sales Order Ship Inventory</vt:lpstr>
      <vt:lpstr>Sales Order Bulk Allocate</vt:lpstr>
      <vt:lpstr>Sales Order Bulk Allocate</vt:lpstr>
      <vt:lpstr>Sales Order Bulk Allocate</vt:lpstr>
      <vt:lpstr>Sales Order Bulk Confirm</vt:lpstr>
      <vt:lpstr>Sales Order Bulk Confirm</vt:lpstr>
      <vt:lpstr>Sales Order Bulk Confirm</vt:lpstr>
      <vt:lpstr>Sales Order Bulk Reprice</vt:lpstr>
      <vt:lpstr>Sales Order Bulk Reprice</vt:lpstr>
      <vt:lpstr>Sales Order Bulk Check Credit </vt:lpstr>
      <vt:lpstr>Sales Order Bulk Check Credit</vt:lpstr>
      <vt:lpstr>Sales Order Bulk Check Credit</vt:lpstr>
      <vt:lpstr>Review</vt:lpstr>
      <vt:lpstr>Exercise: Sales Orders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140</cp:revision>
  <dcterms:created xsi:type="dcterms:W3CDTF">2019-01-24T21:41:32Z</dcterms:created>
  <dcterms:modified xsi:type="dcterms:W3CDTF">2020-04-08T17:07:39Z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