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Default Extension="jpeg" ContentType="image/jpeg"/>
  <Override PartName="/ppt/comments/comment16.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58" r:id="rId17"/>
  </p:sldIdLst>
  <p:sldSz cx="12192000" cy="6858000"/>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014" autoAdjust="0"/>
    <p:restoredTop sz="38758" autoAdjust="0"/>
  </p:normalViewPr>
  <p:slideViewPr>
    <p:cSldViewPr snapToGrid="0">
      <p:cViewPr varScale="1">
        <p:scale>
          <a:sx n="116" d="100"/>
          <a:sy n="116" d="100"/>
        </p:scale>
        <p:origin x="-294" y="-10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88" d="100"/>
          <a:sy n="88" d="100"/>
        </p:scale>
        <p:origin x="-3786" y="-108"/>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9-03-18T16:16:47.066" idx="2">
    <p:pos x="2225" y="247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9-03-18T16:25:58.349" idx="11">
    <p:pos x="1928" y="430"/>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9-03-18T16:26:06.707" idx="12">
    <p:pos x="1261" y="430"/>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9-03-18T16:26:16.183" idx="13">
    <p:pos x="1922" y="430"/>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9-03-18T16:26:24.508" idx="14">
    <p:pos x="2255" y="430"/>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9-03-18T16:26:33.465" idx="15">
    <p:pos x="1261" y="430"/>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9-03-18T16:26:41.903" idx="16">
    <p:pos x="1225" y="430"/>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9-03-18T15:01:37.684" idx="1">
    <p:pos x="3191"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9-03-18T16:23:51.475" idx="3">
    <p:pos x="1522" y="430"/>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9-03-18T16:24:06.062" idx="4">
    <p:pos x="1437" y="430"/>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9-03-18T16:24:53.877" idx="5">
    <p:pos x="1364" y="430"/>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9-03-18T16:24:33.247" idx="6">
    <p:pos x="1255" y="430"/>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9-03-18T16:25:09.342" idx="7">
    <p:pos x="1061" y="430"/>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9-03-18T16:25:18.061" idx="8">
    <p:pos x="1946" y="430"/>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9-03-18T16:25:39.909" idx="9">
    <p:pos x="1934" y="430"/>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9-03-18T16:25:48.584" idx="10">
    <p:pos x="1061" y="430"/>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4/7/2020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4/7/2020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modify a view and then save it for later use as a stored view. Aspects of a view you can modify include the grid columns, grid search conditions, and form panels. After configuring a view, you can save it as a stored view from the drop-down located next to the view title. Once saved, a stored view is available from a pull-down menu located next to the view title.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Stored views can be made available just to you, can be shared with selected roles, or can be made available to everyone on the system.</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From a form, open the Activity panel on the right side of the page by clicking on the Activity icon along the right. </a:t>
            </a:r>
            <a:r>
              <a:rPr lang="en-US" dirty="0" smtClean="0"/>
              <a:t>You can comment on activity in a way similar to how you use social media. </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add comments directly to the activity feeds, and mention the names of other uses in the comments by first typing the @ symbol.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Tagged users receive Inbox notifications that they have been mentioned in a comment. They can then go directly from their Inbox notification to the form and its activity panel. They can also simply reply to the Inbox notification.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You can attach files to views to keep relevant documents together for a particular transaction. For example, you can attach spreadsheets, Word documents, and PDFs to a purchase order.</a:t>
            </a:r>
          </a:p>
          <a:p>
            <a:endParaRPr lang="en-US" dirty="0" smtClean="0"/>
          </a:p>
          <a:p>
            <a:r>
              <a:rPr lang="en-US" dirty="0" smtClean="0"/>
              <a:t>To attach a file, open the attachments panel by clicking on the paperclip icon. Drag the attachment to the attachments drop area, or click Upload to select the attachments.</a:t>
            </a:r>
          </a:p>
          <a:p>
            <a:endParaRPr lang="en-US" dirty="0" smtClean="0"/>
          </a:p>
          <a:p>
            <a:r>
              <a:rPr lang="en-US" dirty="0" smtClean="0"/>
              <a:t>To view an attachment, in the Attachments panel, click on the attachment title to download and view the file.</a:t>
            </a:r>
          </a:p>
          <a:p>
            <a:r>
              <a:rPr lang="en-US" dirty="0" smtClean="0"/>
              <a:t>Right-click on the attachment to delete the attachment, view its properties, or download it.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Selected </a:t>
            </a:r>
            <a:r>
              <a:rPr lang="en-US" sz="1200" b="0" i="0" kern="1200" dirty="0" smtClean="0">
                <a:solidFill>
                  <a:schemeClr val="tx1"/>
                </a:solidFill>
                <a:latin typeface="+mn-lt"/>
                <a:ea typeface="+mn-ea"/>
                <a:cs typeface="+mn-cs"/>
              </a:rPr>
              <a:t>views, </a:t>
            </a:r>
            <a:r>
              <a:rPr lang="en-US" sz="1200" b="0" i="0" kern="1200" dirty="0" smtClean="0">
                <a:solidFill>
                  <a:schemeClr val="tx1"/>
                </a:solidFill>
                <a:latin typeface="+mn-lt"/>
                <a:ea typeface="+mn-ea"/>
                <a:cs typeface="+mn-cs"/>
              </a:rPr>
              <a:t>such as Purchase </a:t>
            </a:r>
            <a:r>
              <a:rPr lang="en-US" sz="1200" b="0" i="0" kern="1200" dirty="0" smtClean="0">
                <a:solidFill>
                  <a:schemeClr val="tx1"/>
                </a:solidFill>
                <a:latin typeface="+mn-lt"/>
                <a:ea typeface="+mn-ea"/>
                <a:cs typeface="+mn-cs"/>
              </a:rPr>
              <a:t>Orders, </a:t>
            </a:r>
            <a:r>
              <a:rPr lang="en-US" sz="1200" b="0" i="0" kern="1200" dirty="0" smtClean="0">
                <a:solidFill>
                  <a:schemeClr val="tx1"/>
                </a:solidFill>
                <a:latin typeface="+mn-lt"/>
                <a:ea typeface="+mn-ea"/>
                <a:cs typeface="+mn-cs"/>
              </a:rPr>
              <a:t>include the drill-down links feature. By clicking on the link icon located on the right side of the view, you can quickly access browses related to data in the currently selected record.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For example, if you have Purchase Orders open and are working on a particular order, you can quickly open the Supplier browse for the supplier of the order.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run reports using the report viewer. When you first open a report, complete the Settings and Filter panels. Next, click Run to run the report right away, or schedule the report to be delivered in your Inbox using Schedule &gt; Schedule Report.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Some reports can take time to render. After you click the Run button, a new tab opens with options for viewing the report or having the report sent to your Inbox.</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save a report with its current settings and filter by using the stored reports drop-down option.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save a menu item as a favorite, and easily access your favorites from the menu bar. </a:t>
            </a:r>
            <a:r>
              <a:rPr lang="en-US" sz="1200" b="0" i="0" kern="1200" dirty="0" smtClean="0">
                <a:solidFill>
                  <a:schemeClr val="tx1"/>
                </a:solidFill>
                <a:latin typeface="+mn-lt"/>
                <a:ea typeface="+mn-ea"/>
                <a:cs typeface="+mn-cs"/>
              </a:rPr>
              <a:t>For the menu </a:t>
            </a:r>
            <a:r>
              <a:rPr lang="en-US" sz="1200" b="0" i="0" kern="1200" dirty="0" smtClean="0">
                <a:solidFill>
                  <a:schemeClr val="tx1"/>
                </a:solidFill>
                <a:latin typeface="+mn-lt"/>
                <a:ea typeface="+mn-ea"/>
                <a:cs typeface="+mn-cs"/>
              </a:rPr>
              <a:t>item where you are currently working, you can save it as a favorite by selecting Favorite from the ellipsis icon.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 can also set a menu item as a favorite from the menu search results.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To manage your favorites and organize them into folders, from the user options drop-down menu, choose Favorites, located at the bottom of the listing. </a:t>
            </a:r>
          </a:p>
          <a:p>
            <a:endParaRPr lang="en-US" dirty="0" smtClean="0"/>
          </a:p>
          <a:p>
            <a:r>
              <a:rPr lang="en-US" dirty="0" smtClean="0"/>
              <a:t>From here, you can add new folders by </a:t>
            </a:r>
            <a:r>
              <a:rPr lang="en-US" sz="1200" b="0" i="0" kern="1200" dirty="0" smtClean="0">
                <a:solidFill>
                  <a:schemeClr val="tx1"/>
                </a:solidFill>
                <a:latin typeface="+mn-lt"/>
                <a:ea typeface="+mn-ea"/>
                <a:cs typeface="+mn-cs"/>
              </a:rPr>
              <a:t>selecting New Folder. The folders you create will become the menu bar option drop-downs</a:t>
            </a:r>
            <a:r>
              <a:rPr lang="en-US" dirty="0" smtClean="0"/>
              <a:t>.</a:t>
            </a:r>
            <a:r>
              <a:rPr lang="en-US" baseline="0" dirty="0" smtClean="0"/>
              <a:t> Yo</a:t>
            </a:r>
            <a:r>
              <a:rPr lang="en-US" dirty="0" smtClean="0"/>
              <a:t>u can drag-and-drop your favorites and organize them into folders. The changes you make here specify the order and hierarchy of how your favorites display in the menu bar.</a:t>
            </a:r>
          </a:p>
          <a:p>
            <a:endParaRPr lang="en-US" dirty="0" smtClean="0"/>
          </a:p>
          <a:p>
            <a:r>
              <a:rPr lang="en-US" sz="1200" b="0" i="0" kern="1200" dirty="0" smtClean="0">
                <a:solidFill>
                  <a:schemeClr val="tx1"/>
                </a:solidFill>
                <a:latin typeface="+mn-lt"/>
                <a:ea typeface="+mn-ea"/>
                <a:cs typeface="+mn-cs"/>
              </a:rPr>
              <a:t>Select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New Favorite to open the menu search and find menu items you want to set as favorites.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 view includes a toolbar along the top, a grid (or browse) displaying a list of records, and a form for completing work. </a:t>
            </a:r>
            <a:r>
              <a:rPr lang="en-US" sz="1200" b="0" i="0" kern="1200" dirty="0" smtClean="0">
                <a:solidFill>
                  <a:schemeClr val="tx1"/>
                </a:solidFill>
                <a:latin typeface="+mn-lt"/>
                <a:ea typeface="+mn-ea"/>
                <a:cs typeface="+mn-cs"/>
              </a:rPr>
              <a:t>Because views combine forms and browses, they are also called hybrid views.</a:t>
            </a:r>
            <a:endParaRPr lang="en-US" dirty="0" smtClean="0"/>
          </a:p>
          <a:p>
            <a:endParaRPr lang="en-US" dirty="0" smtClean="0"/>
          </a:p>
          <a:p>
            <a:r>
              <a:rPr lang="en-US" dirty="0" smtClean="0"/>
              <a:t>The form organizes everything you need on a single page, typically starting with a summary panel at the top. Related fields and functions are grouped within panels. The navigation bar, located just below the summary panel, allows for quick access to any panel of interest. </a:t>
            </a:r>
            <a:r>
              <a:rPr lang="en-US" sz="1200" b="0" i="0" kern="1200" dirty="0" smtClean="0">
                <a:solidFill>
                  <a:schemeClr val="tx1"/>
                </a:solidFill>
                <a:latin typeface="+mn-lt"/>
                <a:ea typeface="+mn-ea"/>
                <a:cs typeface="+mn-cs"/>
              </a:rPr>
              <a:t>You can quickly access anything on the form by scrolling or using the navigation bar.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 view may include a</a:t>
            </a:r>
            <a:r>
              <a:rPr lang="en-US" altLang="zh-CN" dirty="0" smtClean="0"/>
              <a:t>n Actions </a:t>
            </a:r>
            <a:r>
              <a:rPr lang="en-US" dirty="0" smtClean="0"/>
              <a:t>toolbar in the top,</a:t>
            </a:r>
            <a:r>
              <a:rPr lang="en-US" baseline="0" dirty="0" smtClean="0"/>
              <a:t> and you can take some actions on the individual record.</a:t>
            </a:r>
          </a:p>
          <a:p>
            <a:endParaRPr lang="en-US" baseline="0" dirty="0" smtClean="0"/>
          </a:p>
          <a:p>
            <a:r>
              <a:rPr lang="en-US" baseline="0" dirty="0" smtClean="0"/>
              <a:t>For example, based on the purchase order status, you can cancel an order, receive an order, close an order, or reopen an order.</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When you first open a view, the browse grid displays records in rows.</a:t>
            </a:r>
          </a:p>
          <a:p>
            <a:r>
              <a:rPr lang="en-US" dirty="0" smtClean="0"/>
              <a:t>Browses include the </a:t>
            </a:r>
            <a:r>
              <a:rPr lang="en-US" dirty="0" smtClean="0"/>
              <a:t>ability to:</a:t>
            </a:r>
          </a:p>
          <a:p>
            <a:endParaRPr lang="en-US" dirty="0" smtClean="0"/>
          </a:p>
          <a:p>
            <a:r>
              <a:rPr lang="en-US" dirty="0" smtClean="0"/>
              <a:t>• Quickly search for data or add search conditions</a:t>
            </a:r>
          </a:p>
          <a:p>
            <a:r>
              <a:rPr lang="en-US" dirty="0" smtClean="0"/>
              <a:t>• Sort on columns</a:t>
            </a:r>
          </a:p>
          <a:p>
            <a:r>
              <a:rPr lang="en-US" dirty="0" smtClean="0"/>
              <a:t>• Use</a:t>
            </a:r>
            <a:r>
              <a:rPr lang="en-US" baseline="0" dirty="0" smtClean="0"/>
              <a:t> p</a:t>
            </a:r>
            <a:r>
              <a:rPr lang="en-US" dirty="0" smtClean="0"/>
              <a:t>aging controls along the bottom of the grid display</a:t>
            </a:r>
          </a:p>
          <a:p>
            <a:r>
              <a:rPr lang="en-US" dirty="0" smtClean="0"/>
              <a:t>• Hide and show columns with configuration settings</a:t>
            </a:r>
          </a:p>
          <a:p>
            <a:r>
              <a:rPr lang="en-US" dirty="0" smtClean="0"/>
              <a:t>• Save column configurations as part of a stored view</a:t>
            </a:r>
          </a:p>
          <a:p>
            <a:r>
              <a:rPr lang="en-US" dirty="0" smtClean="0"/>
              <a:t>• Save search filters as stored searches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85000" lnSpcReduction="10000"/>
          </a:bodyPr>
          <a:lstStyle/>
          <a:p>
            <a:r>
              <a:rPr lang="en-US" sz="1200" b="0" i="0" kern="1200" dirty="0" smtClean="0">
                <a:solidFill>
                  <a:schemeClr val="tx1"/>
                </a:solidFill>
                <a:latin typeface="+mn-lt"/>
                <a:ea typeface="+mn-ea"/>
                <a:cs typeface="+mn-cs"/>
              </a:rPr>
              <a:t>In a form, you create, view, edit, and delete record data. The form displays when you double-click on a row (a record) in an editable view grid. A form includes a summary panel, navigation bar, main panel, and then various detail panels and sub-panels.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summary panel displays key data about the form so that you know what you’re working on at a glance. The summary panel is located between the menu bar and the navigation bar. These fields are </a:t>
            </a:r>
            <a:r>
              <a:rPr lang="en-US" sz="1200" b="0" i="0" kern="1200" dirty="0" smtClean="0">
                <a:solidFill>
                  <a:schemeClr val="tx1"/>
                </a:solidFill>
                <a:latin typeface="+mn-lt"/>
                <a:ea typeface="+mn-ea"/>
                <a:cs typeface="+mn-cs"/>
              </a:rPr>
              <a:t>read only </a:t>
            </a:r>
            <a:r>
              <a:rPr lang="en-US" sz="1200" b="0" i="0" kern="1200" dirty="0" smtClean="0">
                <a:solidFill>
                  <a:schemeClr val="tx1"/>
                </a:solidFill>
                <a:latin typeface="+mn-lt"/>
                <a:ea typeface="+mn-ea"/>
                <a:cs typeface="+mn-cs"/>
              </a:rPr>
              <a:t>and stay in </a:t>
            </a:r>
            <a:r>
              <a:rPr lang="en-US" sz="1200" b="0" i="0" kern="1200" dirty="0" smtClean="0">
                <a:solidFill>
                  <a:schemeClr val="tx1"/>
                </a:solidFill>
                <a:latin typeface="+mn-lt"/>
                <a:ea typeface="+mn-ea"/>
                <a:cs typeface="+mn-cs"/>
              </a:rPr>
              <a:t>view, </a:t>
            </a:r>
            <a:r>
              <a:rPr lang="en-US" sz="1200" b="0" i="0" kern="1200" dirty="0" smtClean="0">
                <a:solidFill>
                  <a:schemeClr val="tx1"/>
                </a:solidFill>
                <a:latin typeface="+mn-lt"/>
                <a:ea typeface="+mn-ea"/>
                <a:cs typeface="+mn-cs"/>
              </a:rPr>
              <a:t>even when you scroll down the page.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navigation bar summarizes the various panels on the form, with drop-downs for the sub-panels. Use the navigation bar to jump quickly to any panel on the form.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configuration (gear) icon on the navigation bar provides a dialog where you can control the display of panels on a form.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main panel is the first panel located below the navigation bar. The main panel includes the most pertinent fields and controls, while the detail panels (and sub-panels) bring together various supporting fields and controls.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form grid is a grid located in a form’s panel that lists data you can edit. </a:t>
            </a:r>
            <a:r>
              <a:rPr lang="en-US" sz="1200" b="0" i="0" kern="1200" dirty="0" smtClean="0">
                <a:solidFill>
                  <a:schemeClr val="tx1"/>
                </a:solidFill>
                <a:latin typeface="+mn-lt"/>
                <a:ea typeface="+mn-ea"/>
                <a:cs typeface="+mn-cs"/>
              </a:rPr>
              <a:t>The Web UI </a:t>
            </a:r>
            <a:r>
              <a:rPr lang="en-US" sz="1200" b="0" i="0" kern="1200" dirty="0" smtClean="0">
                <a:solidFill>
                  <a:schemeClr val="tx1"/>
                </a:solidFill>
                <a:latin typeface="+mn-lt"/>
                <a:ea typeface="+mn-ea"/>
                <a:cs typeface="+mn-cs"/>
              </a:rPr>
              <a:t>includes two types of form grids:</a:t>
            </a:r>
          </a:p>
          <a:p>
            <a:r>
              <a:rPr lang="en-US" sz="1200" b="0" i="0" kern="1200" dirty="0" smtClean="0">
                <a:solidFill>
                  <a:schemeClr val="tx1"/>
                </a:solidFill>
                <a:latin typeface="+mn-lt"/>
                <a:ea typeface="+mn-ea"/>
                <a:cs typeface="+mn-cs"/>
              </a:rPr>
              <a:t>•Single-row edit grid — only one row at a time can be edited.</a:t>
            </a:r>
          </a:p>
          <a:p>
            <a:r>
              <a:rPr lang="en-US" sz="1200" b="0" i="0" kern="1200" dirty="0" smtClean="0">
                <a:solidFill>
                  <a:schemeClr val="tx1"/>
                </a:solidFill>
                <a:latin typeface="+mn-lt"/>
                <a:ea typeface="+mn-ea"/>
                <a:cs typeface="+mn-cs"/>
              </a:rPr>
              <a:t>•Multi-row edit grid — multiple rows can be edited at a time.</a:t>
            </a:r>
          </a:p>
          <a:p>
            <a:endParaRPr lang="en-US" dirty="0" smtClean="0"/>
          </a:p>
          <a:p>
            <a:r>
              <a:rPr lang="en-US" sz="1200" b="0" i="0" kern="1200" dirty="0" smtClean="0">
                <a:solidFill>
                  <a:schemeClr val="tx1"/>
                </a:solidFill>
                <a:latin typeface="+mn-lt"/>
                <a:ea typeface="+mn-ea"/>
                <a:cs typeface="+mn-cs"/>
              </a:rPr>
              <a:t>The form footer is the area along the bottom of the form. This area includes buttons for saving and canceling changes you have made on the form:</a:t>
            </a:r>
          </a:p>
          <a:p>
            <a:r>
              <a:rPr lang="en-US" sz="1200" b="0" i="0" kern="1200" dirty="0" smtClean="0">
                <a:solidFill>
                  <a:schemeClr val="tx1"/>
                </a:solidFill>
                <a:latin typeface="+mn-lt"/>
                <a:ea typeface="+mn-ea"/>
                <a:cs typeface="+mn-cs"/>
              </a:rPr>
              <a:t>•Save — the Save button becomes active when you have made changes that need saving.</a:t>
            </a:r>
          </a:p>
          <a:p>
            <a:r>
              <a:rPr lang="en-US" sz="1200" b="0" i="0" kern="1200" dirty="0" smtClean="0">
                <a:solidFill>
                  <a:schemeClr val="tx1"/>
                </a:solidFill>
                <a:latin typeface="+mn-lt"/>
                <a:ea typeface="+mn-ea"/>
                <a:cs typeface="+mn-cs"/>
              </a:rPr>
              <a:t>•Save &amp; Next — Clicking Save &amp; Next saves the current form and then moves to the next grid (browse) record so you can continue your </a:t>
            </a:r>
            <a:r>
              <a:rPr lang="en-US" sz="1200" b="0" i="0" kern="1200" dirty="0" smtClean="0">
                <a:solidFill>
                  <a:schemeClr val="tx1"/>
                </a:solidFill>
                <a:latin typeface="+mn-lt"/>
                <a:ea typeface="+mn-ea"/>
                <a:cs typeface="+mn-cs"/>
              </a:rPr>
              <a:t>work, </a:t>
            </a:r>
            <a:r>
              <a:rPr lang="en-US" sz="1200" b="0" i="0" kern="1200" dirty="0" smtClean="0">
                <a:solidFill>
                  <a:schemeClr val="tx1"/>
                </a:solidFill>
                <a:latin typeface="+mn-lt"/>
                <a:ea typeface="+mn-ea"/>
                <a:cs typeface="+mn-cs"/>
              </a:rPr>
              <a:t>without having to explicitly open the next record. If you are on the last record, clicking Save &amp; Next will start a new record for you.</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UI Navigation</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r>
              <a:rPr lang="en-US" dirty="0" smtClean="0">
                <a:solidFill>
                  <a:srgbClr val="4F4F4F"/>
                </a:solidFill>
                <a:latin typeface="Century Gothic"/>
                <a:cs typeface="Century Gothic" pitchFamily="34" charset="0"/>
              </a:rPr>
              <a:t>CI Quick Start</a:t>
            </a:r>
          </a:p>
          <a:p>
            <a:endParaRPr lang="en-US" dirty="0">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Stored Views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4102" name="Picture 6" descr="C:\Users\xcm\AppData\Local\Temp\SNAGHTMLb1d4992f.PNG"/>
          <p:cNvPicPr>
            <a:picLocks noChangeAspect="1" noChangeArrowheads="1"/>
          </p:cNvPicPr>
          <p:nvPr/>
        </p:nvPicPr>
        <p:blipFill>
          <a:blip r:embed="rId3"/>
          <a:srcRect/>
          <a:stretch>
            <a:fillRect/>
          </a:stretch>
        </p:blipFill>
        <p:spPr bwMode="auto">
          <a:xfrm>
            <a:off x="8139949" y="1805651"/>
            <a:ext cx="2595507" cy="3469754"/>
          </a:xfrm>
          <a:prstGeom prst="rect">
            <a:avLst/>
          </a:prstGeom>
          <a:noFill/>
        </p:spPr>
      </p:pic>
      <p:pic>
        <p:nvPicPr>
          <p:cNvPr id="15362" name="Picture 2" descr="C:\Users\xcm\AppData\Local\Temp\SNAGHTML12b50b0e.PNG"/>
          <p:cNvPicPr>
            <a:picLocks noChangeAspect="1" noChangeArrowheads="1"/>
          </p:cNvPicPr>
          <p:nvPr/>
        </p:nvPicPr>
        <p:blipFill>
          <a:blip r:embed="rId4"/>
          <a:srcRect/>
          <a:stretch>
            <a:fillRect/>
          </a:stretch>
        </p:blipFill>
        <p:spPr bwMode="auto">
          <a:xfrm>
            <a:off x="-5671"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Activity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13314" name="Picture 2" descr="C:\Users\xcm\AppData\Local\Temp\SNAGHTML12c18729.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Attachments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11268" name="Picture 4" descr="C:\Users\xcm\AppData\Local\Temp\SNAGHTML12c7ac48.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Drill-Down </a:t>
            </a:r>
            <a:r>
              <a:rPr lang="en-US" dirty="0" smtClean="0">
                <a:latin typeface="Century Gothic"/>
              </a:rPr>
              <a:t>Links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9218" name="Picture 2" descr="C:\Users\xcm\AppData\Local\Temp\SNAGHTML12c855b7.PNG"/>
          <p:cNvPicPr>
            <a:picLocks noChangeAspect="1" noChangeArrowheads="1"/>
          </p:cNvPicPr>
          <p:nvPr/>
        </p:nvPicPr>
        <p:blipFill>
          <a:blip r:embed="rId3"/>
          <a:srcRect/>
          <a:stretch>
            <a:fillRect/>
          </a:stretch>
        </p:blipFill>
        <p:spPr bwMode="auto">
          <a:xfrm>
            <a:off x="-5671" y="1551188"/>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Reports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7170" name="Picture 2" descr="C:\Users\xcm\AppData\Local\Temp\SNAGHTML12c9ff21.PNG"/>
          <p:cNvPicPr>
            <a:picLocks noChangeAspect="1" noChangeArrowheads="1"/>
          </p:cNvPicPr>
          <p:nvPr/>
        </p:nvPicPr>
        <p:blipFill>
          <a:blip r:embed="rId3"/>
          <a:srcRect/>
          <a:stretch>
            <a:fillRect/>
          </a:stretch>
        </p:blipFill>
        <p:spPr bwMode="auto">
          <a:xfrm>
            <a:off x="0" y="1551191"/>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Favorites</a:t>
            </a:r>
          </a:p>
          <a:p>
            <a:r>
              <a:rPr lang="en-US" dirty="0" smtClean="0">
                <a:latin typeface="Century Gothic"/>
              </a:rPr>
              <a:t>Views</a:t>
            </a:r>
          </a:p>
          <a:p>
            <a:r>
              <a:rPr lang="en-US" dirty="0" smtClean="0">
                <a:latin typeface="Century Gothic"/>
              </a:rPr>
              <a:t>Browse Grids</a:t>
            </a:r>
          </a:p>
          <a:p>
            <a:r>
              <a:rPr lang="en-US" dirty="0" smtClean="0">
                <a:latin typeface="Century Gothic"/>
              </a:rPr>
              <a:t>Forms</a:t>
            </a:r>
          </a:p>
          <a:p>
            <a:r>
              <a:rPr lang="en-US" dirty="0" smtClean="0">
                <a:latin typeface="Century Gothic"/>
              </a:rPr>
              <a:t>Stored Views</a:t>
            </a:r>
          </a:p>
          <a:p>
            <a:r>
              <a:rPr lang="en-US" dirty="0" smtClean="0">
                <a:latin typeface="Century Gothic"/>
              </a:rPr>
              <a:t>Activity</a:t>
            </a:r>
          </a:p>
          <a:p>
            <a:r>
              <a:rPr lang="en-US" dirty="0" smtClean="0">
                <a:latin typeface="Century Gothic"/>
              </a:rPr>
              <a:t>Attachments</a:t>
            </a:r>
          </a:p>
          <a:p>
            <a:r>
              <a:rPr lang="en-US" dirty="0" smtClean="0">
                <a:latin typeface="Century Gothic"/>
              </a:rPr>
              <a:t>Drill-Down </a:t>
            </a:r>
            <a:r>
              <a:rPr lang="en-US" dirty="0" smtClean="0">
                <a:latin typeface="Century Gothic"/>
              </a:rPr>
              <a:t>Links</a:t>
            </a:r>
          </a:p>
          <a:p>
            <a:r>
              <a:rPr lang="en-US" dirty="0" smtClean="0">
                <a:latin typeface="Century Gothic"/>
              </a:rPr>
              <a:t>Reports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UI Navigation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Favorites</a:t>
            </a:r>
          </a:p>
          <a:p>
            <a:r>
              <a:rPr lang="en-US" dirty="0" smtClean="0">
                <a:latin typeface="Century Gothic"/>
              </a:rPr>
              <a:t>Views</a:t>
            </a:r>
          </a:p>
          <a:p>
            <a:r>
              <a:rPr lang="en-US" dirty="0" smtClean="0">
                <a:latin typeface="Century Gothic"/>
              </a:rPr>
              <a:t>Browse Grids</a:t>
            </a:r>
          </a:p>
          <a:p>
            <a:r>
              <a:rPr lang="en-US" dirty="0" smtClean="0">
                <a:latin typeface="Century Gothic"/>
              </a:rPr>
              <a:t>Forms</a:t>
            </a:r>
          </a:p>
          <a:p>
            <a:r>
              <a:rPr lang="en-US" dirty="0" smtClean="0">
                <a:latin typeface="Century Gothic"/>
              </a:rPr>
              <a:t>Stored Views</a:t>
            </a:r>
          </a:p>
          <a:p>
            <a:r>
              <a:rPr lang="en-US" dirty="0" smtClean="0">
                <a:latin typeface="Century Gothic"/>
              </a:rPr>
              <a:t>Activity</a:t>
            </a:r>
          </a:p>
          <a:p>
            <a:r>
              <a:rPr lang="en-US" dirty="0" smtClean="0">
                <a:latin typeface="Century Gothic"/>
              </a:rPr>
              <a:t>Attachments</a:t>
            </a:r>
          </a:p>
          <a:p>
            <a:r>
              <a:rPr lang="en-US" dirty="0" smtClean="0">
                <a:latin typeface="Century Gothic"/>
              </a:rPr>
              <a:t>Drill-Down </a:t>
            </a:r>
            <a:r>
              <a:rPr lang="en-US" dirty="0" smtClean="0">
                <a:latin typeface="Century Gothic"/>
              </a:rPr>
              <a:t>Links</a:t>
            </a:r>
          </a:p>
          <a:p>
            <a:r>
              <a:rPr lang="en-US" dirty="0" smtClean="0">
                <a:latin typeface="Century Gothic"/>
              </a:rPr>
              <a:t>Reports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Favorites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29698" name="Picture 2" descr="C:\Users\xcm\AppData\Local\Temp\SNAGHTML11dc50f0.PNG"/>
          <p:cNvPicPr>
            <a:picLocks noChangeAspect="1" noChangeArrowheads="1"/>
          </p:cNvPicPr>
          <p:nvPr/>
        </p:nvPicPr>
        <p:blipFill>
          <a:blip r:embed="rId3"/>
          <a:srcRect/>
          <a:stretch>
            <a:fillRect/>
          </a:stretch>
        </p:blipFill>
        <p:spPr bwMode="auto">
          <a:xfrm>
            <a:off x="0" y="1559292"/>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Favorites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27650" name="Picture 2" descr="C:\Users\xcm\AppData\Local\Temp\SNAGHTML11e2ba8a.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Favorites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25604" name="Picture 4" descr="C:\Users\xcm\AppData\Local\Temp\SNAGHTML11ff93ac.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Views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23554" name="Picture 2" descr="C:\Users\xcm\AppData\Local\Temp\SNAGHTML121197cb.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View Actions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21506" name="Picture 2" descr="C:\Users\xcm\AppData\Local\Temp\SNAGHTML1213862d.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Browse Grids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19458" name="Picture 2" descr="C:\Users\xcm\AppData\Local\Temp\SNAGHTML1221ac7e.PNG"/>
          <p:cNvPicPr>
            <a:picLocks noChangeAspect="1" noChangeArrowheads="1"/>
          </p:cNvPicPr>
          <p:nvPr/>
        </p:nvPicPr>
        <p:blipFill>
          <a:blip r:embed="rId3"/>
          <a:srcRect/>
          <a:stretch>
            <a:fillRect/>
          </a:stretch>
        </p:blipFill>
        <p:spPr bwMode="auto">
          <a:xfrm>
            <a:off x="0" y="1560815"/>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Forms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UI Navigation</a:t>
            </a:r>
            <a:endParaRPr lang="en-US" dirty="0">
              <a:latin typeface="Century Gothic"/>
            </a:endParaRPr>
          </a:p>
        </p:txBody>
      </p:sp>
      <p:pic>
        <p:nvPicPr>
          <p:cNvPr id="17410" name="Picture 2" descr="C:\Users\xcm\AppData\Local\Temp\SNAGHTML122b0f05.PNG"/>
          <p:cNvPicPr>
            <a:picLocks noChangeAspect="1" noChangeArrowheads="1"/>
          </p:cNvPicPr>
          <p:nvPr/>
        </p:nvPicPr>
        <p:blipFill>
          <a:blip r:embed="rId3"/>
          <a:srcRect/>
          <a:stretch>
            <a:fillRect/>
          </a:stretch>
        </p:blipFill>
        <p:spPr bwMode="auto">
          <a:xfrm>
            <a:off x="0" y="1560814"/>
            <a:ext cx="12207296" cy="494087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306</TotalTime>
  <Words>1171</Words>
  <Application>Microsoft Office PowerPoint</Application>
  <PresentationFormat>Custom</PresentationFormat>
  <Paragraphs>143</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2019</vt:lpstr>
      <vt:lpstr>UI Navigation</vt:lpstr>
      <vt:lpstr>Overview</vt:lpstr>
      <vt:lpstr>Favorites</vt:lpstr>
      <vt:lpstr>Favorites</vt:lpstr>
      <vt:lpstr>Favorites</vt:lpstr>
      <vt:lpstr>Views</vt:lpstr>
      <vt:lpstr>View Actions</vt:lpstr>
      <vt:lpstr>Browse Grids</vt:lpstr>
      <vt:lpstr>Forms</vt:lpstr>
      <vt:lpstr>Stored Views</vt:lpstr>
      <vt:lpstr>Activity</vt:lpstr>
      <vt:lpstr>Attachments</vt:lpstr>
      <vt:lpstr>Drill-Down Links</vt:lpstr>
      <vt:lpstr>Reports</vt:lpstr>
      <vt:lpstr>Review</vt:lpstr>
      <vt:lpstr>Exercise: UI Navigation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45</cp:revision>
  <dcterms:created xsi:type="dcterms:W3CDTF">2019-01-24T21:41:32Z</dcterms:created>
  <dcterms:modified xsi:type="dcterms:W3CDTF">2020-04-07T08:10:58Z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