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ppt/comments/comment22.xml" ContentType="application/vnd.openxmlformats-officedocument.presentationml.comments+xml"/>
  <Override PartName="/ppt/notesSlides/notesSlide2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Override PartName="/ppt/comments/comment25.xml" ContentType="application/vnd.openxmlformats-officedocument.presentationml.comment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handoutMasterIdLst>
    <p:handoutMasterId r:id="rId29"/>
  </p:handoutMasterIdLst>
  <p:sldIdLst>
    <p:sldId id="256" r:id="rId2"/>
    <p:sldId id="259" r:id="rId3"/>
    <p:sldId id="278" r:id="rId4"/>
    <p:sldId id="292" r:id="rId5"/>
    <p:sldId id="279" r:id="rId6"/>
    <p:sldId id="280" r:id="rId7"/>
    <p:sldId id="281" r:id="rId8"/>
    <p:sldId id="282" r:id="rId9"/>
    <p:sldId id="283" r:id="rId10"/>
    <p:sldId id="284" r:id="rId11"/>
    <p:sldId id="285" r:id="rId12"/>
    <p:sldId id="277" r:id="rId13"/>
    <p:sldId id="260" r:id="rId14"/>
    <p:sldId id="261" r:id="rId15"/>
    <p:sldId id="262" r:id="rId16"/>
    <p:sldId id="263" r:id="rId17"/>
    <p:sldId id="264" r:id="rId18"/>
    <p:sldId id="265" r:id="rId19"/>
    <p:sldId id="266" r:id="rId20"/>
    <p:sldId id="267" r:id="rId21"/>
    <p:sldId id="268" r:id="rId22"/>
    <p:sldId id="269" r:id="rId23"/>
    <p:sldId id="286" r:id="rId24"/>
    <p:sldId id="287" r:id="rId25"/>
    <p:sldId id="291" r:id="rId26"/>
    <p:sldId id="258" r:id="rId27"/>
  </p:sldIdLst>
  <p:sldSz cx="12192000" cy="6858000"/>
  <p:notesSz cx="6858000" cy="9144000"/>
  <p:custDataLst>
    <p:tags r:id="rId3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26"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64203" autoAdjust="0"/>
  </p:normalViewPr>
  <p:slideViewPr>
    <p:cSldViewPr snapToGrid="0">
      <p:cViewPr varScale="1">
        <p:scale>
          <a:sx n="73" d="100"/>
          <a:sy n="73" d="100"/>
        </p:scale>
        <p:origin x="-1956" y="-96"/>
      </p:cViewPr>
      <p:guideLst>
        <p:guide orient="horz" pos="2160"/>
        <p:guide pos="3840"/>
      </p:guideLst>
    </p:cSldViewPr>
  </p:slideViewPr>
  <p:notesTextViewPr>
    <p:cViewPr>
      <p:scale>
        <a:sx n="1" d="1"/>
        <a:sy n="1" d="1"/>
      </p:scale>
      <p:origin x="0" y="0"/>
    </p:cViewPr>
  </p:notesTextViewPr>
  <p:sorterViewPr>
    <p:cViewPr>
      <p:scale>
        <a:sx n="75" d="100"/>
        <a:sy n="75" d="100"/>
      </p:scale>
      <p:origin x="0" y="1980"/>
    </p:cViewPr>
  </p:sorterViewPr>
  <p:notesViewPr>
    <p:cSldViewPr snapToGrid="0" showGuides="1">
      <p:cViewPr varScale="1">
        <p:scale>
          <a:sx n="87" d="100"/>
          <a:sy n="87" d="100"/>
        </p:scale>
        <p:origin x="-3760" y="-76"/>
      </p:cViewPr>
      <p:guideLst>
        <p:guide orient="horz" pos="2880"/>
        <p:guide pos="2160"/>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0-03-30T10:15:21.926" idx="1">
    <p:pos x="3876" y="2472"/>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20-03-30T10:16:49.974" idx="10">
    <p:pos x="4878" y="426"/>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20-03-30T10:16:57.545" idx="11">
    <p:pos x="4518" y="426"/>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20-03-30T10:17:08.772" idx="12">
    <p:pos x="4446" y="426"/>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20-03-30T10:17:17.784" idx="13">
    <p:pos x="4650" y="426"/>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20-03-30T10:17:26.751" idx="14">
    <p:pos x="4086" y="426"/>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20-03-30T10:17:42.380" idx="15">
    <p:pos x="4290" y="426"/>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20-03-30T10:17:51.982" idx="16">
    <p:pos x="5202" y="426"/>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20-03-30T10:18:00.094" idx="17">
    <p:pos x="2424" y="426"/>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20-03-30T10:18:08.005" idx="18">
    <p:pos x="3450" y="426"/>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20-03-30T10:18:16.158" idx="19">
    <p:pos x="1674" y="426"/>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20-03-30T10:15:35.645" idx="2">
    <p:pos x="1518" y="426"/>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20-03-30T10:18:24.940" idx="20">
    <p:pos x="1776" y="426"/>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20-03-30T10:18:34.262" idx="21">
    <p:pos x="6294" y="426"/>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20-03-30T10:18:42.384" idx="22">
    <p:pos x="3444" y="426"/>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20-03-30T10:18:49.616" idx="23">
    <p:pos x="3444" y="426"/>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20-03-30T10:18:57.861" idx="24">
    <p:pos x="3444" y="426"/>
    <p:text>H2S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20-03-30T10:19:08.182" idx="25">
    <p:pos x="1224" y="426"/>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20-03-30T10:19:15.936" idx="26">
    <p:pos x="4656" y="426"/>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20-03-30T10:15:48.656" idx="3">
    <p:pos x="2910" y="426"/>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20-03-30T10:15:58.150" idx="4">
    <p:pos x="5130" y="426"/>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20-03-30T10:16:06.998" idx="5">
    <p:pos x="4254" y="426"/>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20-03-30T10:16:16.533" idx="6">
    <p:pos x="2466" y="426"/>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20-03-30T10:16:25.955" idx="7">
    <p:pos x="4446" y="426"/>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20-03-30T10:16:33.416" idx="8">
    <p:pos x="4086" y="426"/>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20-03-30T10:16:41.141" idx="9">
    <p:pos x="2670" y="426"/>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4/9/2020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p14="http://schemas.microsoft.com/office/powerpoint/2010/main" xmlns=""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4/9/2020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p14="http://schemas.microsoft.com/office/powerpoint/2010/main" xmlns=""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smtClean="0"/>
          </a:p>
        </p:txBody>
      </p:sp>
      <p:sp>
        <p:nvSpPr>
          <p:cNvPr id="4" name="myNotes"/>
          <p:cNvSpPr>
            <a:spLocks noGrp="1"/>
          </p:cNvSpPr>
          <p:nvPr>
            <p:ph type="sldNum" sz="quarter" idx="10"/>
          </p:nvPr>
        </p:nvSpPr>
        <p:spPr/>
        <p:txBody>
          <a:bodyPr/>
          <a:lstStyle/>
          <a:p>
            <a:fld id="{D19C3D6E-2AFE-42F9-8E48-04913595993F}"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smtClean="0"/>
          </a:p>
        </p:txBody>
      </p:sp>
      <p:sp>
        <p:nvSpPr>
          <p:cNvPr id="4" name="myNotes"/>
          <p:cNvSpPr>
            <a:spLocks noGrp="1"/>
          </p:cNvSpPr>
          <p:nvPr>
            <p:ph type="sldNum" sz="quarter" idx="10"/>
          </p:nvPr>
        </p:nvSpPr>
        <p:spPr/>
        <p:txBody>
          <a:bodyPr/>
          <a:lstStyle/>
          <a:p>
            <a:fld id="{D19C3D6E-2AFE-42F9-8E48-04913595993F}"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Prod</a:t>
            </a:r>
            <a:r>
              <a:rPr lang="en-US" altLang="zh-CN" dirty="0" smtClean="0"/>
              <a:t>uction</a:t>
            </a:r>
            <a:r>
              <a:rPr lang="en-US" dirty="0" smtClean="0"/>
              <a:t> Line Reserve Location to define a shop location for inventory quantities that will be consumed at that production line. Inventory at a production line reserved location is considered as available for allocation for consumption by production lines defined for that inventory location, but not available to allocate for other purposes.</a:t>
            </a:r>
          </a:p>
          <a:p>
            <a:endParaRPr lang="en-US" dirty="0" smtClean="0"/>
          </a:p>
          <a:p>
            <a:r>
              <a:rPr lang="en-US" dirty="0" smtClean="0"/>
              <a:t>There are two ways to designate reserved locations for a production line. You can define a general production line reserved location that is not specific to particular items. Do this by leaving the item number blank and by designating the inventory location. You can also define a production line reserved location for an item. Do this by providing both an item number and an inventory location.</a:t>
            </a:r>
          </a:p>
          <a:p>
            <a:endParaRPr lang="en-US" dirty="0" smtClean="0"/>
          </a:p>
          <a:p>
            <a:r>
              <a:rPr lang="en-US" dirty="0" smtClean="0"/>
              <a:t>Use the Preference field to specify an integer value that determines the order in which reserved locations for a production line are evaluated by production allocation functions, when there is more than one general reserved location defined for a production line or work center.</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Enter the inventory location used to issue materials from when performing </a:t>
            </a:r>
            <a:r>
              <a:rPr lang="en-US" dirty="0" err="1" smtClean="0"/>
              <a:t>backflush</a:t>
            </a:r>
            <a:r>
              <a:rPr lang="en-US" dirty="0" smtClean="0"/>
              <a:t> transactions for the production line. </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Use Work Center Reserved Location to define a shop location for inventory quantities that will be consumed at a particular work center. Inventory at a work center reserved location is considered as available for allocation and consumption by production at work centers defined for that inventory location, but not available to allocate for other purposes.</a:t>
            </a:r>
          </a:p>
          <a:p>
            <a:endParaRPr lang="en-US" dirty="0" smtClean="0"/>
          </a:p>
          <a:p>
            <a:r>
              <a:rPr lang="en-US" dirty="0" smtClean="0"/>
              <a:t>Work center reserved locations work together with production line reserved locations to designate shop floor inventory for production at those work centers and production lines.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Enter the inventory location used to issue materials </a:t>
            </a:r>
            <a:r>
              <a:rPr lang="en-US" dirty="0" smtClean="0"/>
              <a:t>when </a:t>
            </a:r>
            <a:r>
              <a:rPr lang="en-US" dirty="0" smtClean="0"/>
              <a:t>performing backflush transactions for the work center. </a:t>
            </a:r>
            <a:br>
              <a:rPr lang="en-US" dirty="0" smtClean="0"/>
            </a:b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This panel enables you to set up production picking related data for an item.</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Specify how automated processes create inventory allocations for production requirements.</a:t>
            </a:r>
          </a:p>
          <a:p>
            <a:endParaRPr lang="en-US" sz="1200" b="0" i="0" kern="1200" dirty="0" smtClean="0">
              <a:solidFill>
                <a:schemeClr val="tx1"/>
              </a:solidFill>
              <a:latin typeface="+mn-lt"/>
              <a:ea typeface="+mn-ea"/>
              <a:cs typeface="+mn-cs"/>
            </a:endParaRPr>
          </a:p>
          <a:p>
            <a:pPr>
              <a:buFontTx/>
              <a:buNone/>
            </a:pPr>
            <a:r>
              <a:rPr lang="en-US" sz="1200" b="0" i="0" kern="1200" dirty="0" smtClean="0">
                <a:solidFill>
                  <a:schemeClr val="tx1"/>
                </a:solidFill>
                <a:latin typeface="+mn-lt"/>
                <a:ea typeface="+mn-ea"/>
                <a:cs typeface="+mn-cs"/>
              </a:rPr>
              <a:t>- Detail (default): Select Detail to have production order and bulk item picking processes and </a:t>
            </a:r>
            <a:r>
              <a:rPr lang="en-US" sz="1200" b="0" i="0" kern="1200" dirty="0" err="1" smtClean="0">
                <a:solidFill>
                  <a:schemeClr val="tx1"/>
                </a:solidFill>
                <a:latin typeface="+mn-lt"/>
                <a:ea typeface="+mn-ea"/>
                <a:cs typeface="+mn-cs"/>
              </a:rPr>
              <a:t>picklists</a:t>
            </a:r>
            <a:r>
              <a:rPr lang="en-US" sz="1200" b="0" i="0" kern="1200" dirty="0" smtClean="0">
                <a:solidFill>
                  <a:schemeClr val="tx1"/>
                </a:solidFill>
                <a:latin typeface="+mn-lt"/>
                <a:ea typeface="+mn-ea"/>
                <a:cs typeface="+mn-cs"/>
              </a:rPr>
              <a:t> determine and direct the picking of inventory quantities from specific locations and/or lots. The system creates detail allocation for inventory quantities when a production </a:t>
            </a:r>
            <a:r>
              <a:rPr lang="en-US" sz="1200" b="0" i="0" kern="1200" dirty="0" err="1" smtClean="0">
                <a:solidFill>
                  <a:schemeClr val="tx1"/>
                </a:solidFill>
                <a:latin typeface="+mn-lt"/>
                <a:ea typeface="+mn-ea"/>
                <a:cs typeface="+mn-cs"/>
              </a:rPr>
              <a:t>picklist</a:t>
            </a:r>
            <a:r>
              <a:rPr lang="en-US" sz="1200" b="0" i="0" kern="1200" dirty="0" smtClean="0">
                <a:solidFill>
                  <a:schemeClr val="tx1"/>
                </a:solidFill>
                <a:latin typeface="+mn-lt"/>
                <a:ea typeface="+mn-ea"/>
                <a:cs typeface="+mn-cs"/>
              </a:rPr>
              <a:t> is created for the production order.</a:t>
            </a:r>
          </a:p>
          <a:p>
            <a:pPr>
              <a:buFontTx/>
              <a:buChar char="-"/>
            </a:pP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General: Select General to have production order and bulk item picking processes and </a:t>
            </a:r>
            <a:r>
              <a:rPr lang="en-US" sz="1200" b="0" i="0" kern="1200" dirty="0" smtClean="0">
                <a:solidFill>
                  <a:schemeClr val="tx1"/>
                </a:solidFill>
                <a:latin typeface="+mn-lt"/>
                <a:ea typeface="+mn-ea"/>
                <a:cs typeface="+mn-cs"/>
              </a:rPr>
              <a:t>picklists </a:t>
            </a:r>
            <a:r>
              <a:rPr lang="en-US" sz="1200" b="0" i="0" kern="1200" dirty="0" smtClean="0">
                <a:solidFill>
                  <a:schemeClr val="tx1"/>
                </a:solidFill>
                <a:latin typeface="+mn-lt"/>
                <a:ea typeface="+mn-ea"/>
                <a:cs typeface="+mn-cs"/>
              </a:rPr>
              <a:t>identify the item and quantity to pick, and not quantities from specific locations and/or lots. The system creates general allocations for the item and site when the status of the order is changed to Allocated or Released and when a production </a:t>
            </a:r>
            <a:r>
              <a:rPr lang="en-US" sz="1200" b="0" i="0" kern="1200" dirty="0" err="1" smtClean="0">
                <a:solidFill>
                  <a:schemeClr val="tx1"/>
                </a:solidFill>
                <a:latin typeface="+mn-lt"/>
                <a:ea typeface="+mn-ea"/>
                <a:cs typeface="+mn-cs"/>
              </a:rPr>
              <a:t>picklist</a:t>
            </a:r>
            <a:r>
              <a:rPr lang="en-US" sz="1200" b="0" i="0" kern="1200" dirty="0" smtClean="0">
                <a:solidFill>
                  <a:schemeClr val="tx1"/>
                </a:solidFill>
                <a:latin typeface="+mn-lt"/>
                <a:ea typeface="+mn-ea"/>
                <a:cs typeface="+mn-cs"/>
              </a:rPr>
              <a:t> is created for the production order. Allocation policy is not used for non-production </a:t>
            </a:r>
            <a:r>
              <a:rPr lang="en-US" sz="1200" b="0" i="0" kern="1200" dirty="0" err="1" smtClean="0">
                <a:solidFill>
                  <a:schemeClr val="tx1"/>
                </a:solidFill>
                <a:latin typeface="+mn-lt"/>
                <a:ea typeface="+mn-ea"/>
                <a:cs typeface="+mn-cs"/>
              </a:rPr>
              <a:t>picklists</a:t>
            </a:r>
            <a:r>
              <a:rPr lang="en-US" sz="1200" b="0" i="0" kern="1200" dirty="0" smtClean="0">
                <a:solidFill>
                  <a:schemeClr val="tx1"/>
                </a:solidFill>
                <a:latin typeface="+mn-lt"/>
                <a:ea typeface="+mn-ea"/>
                <a:cs typeface="+mn-cs"/>
              </a:rPr>
              <a:t>, such as those for sales and distribution orders.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Specify the transfer allocation policy for production materials that are transferred to shop floor locations. Transfer Allocation Policy works together when the Pick Policy for an item is Transfer. The transfer allocation policy determines if the system retains or removes detail allocations for inventory quantities for the item that are transferred when using Production </a:t>
            </a:r>
            <a:r>
              <a:rPr lang="en-US" sz="1200" b="0" i="0" kern="1200" dirty="0" err="1" smtClean="0">
                <a:solidFill>
                  <a:schemeClr val="tx1"/>
                </a:solidFill>
                <a:latin typeface="+mn-lt"/>
                <a:ea typeface="+mn-ea"/>
                <a:cs typeface="+mn-cs"/>
              </a:rPr>
              <a:t>Picklist</a:t>
            </a:r>
            <a:r>
              <a:rPr lang="en-US" sz="1200" b="0" i="0" kern="1200" dirty="0" smtClean="0">
                <a:solidFill>
                  <a:schemeClr val="tx1"/>
                </a:solidFill>
                <a:latin typeface="+mn-lt"/>
                <a:ea typeface="+mn-ea"/>
                <a:cs typeface="+mn-cs"/>
              </a:rPr>
              <a:t> Transfer.</a:t>
            </a:r>
          </a:p>
          <a:p>
            <a:endParaRPr lang="en-US" sz="1200" b="0" i="0" kern="1200" dirty="0" smtClean="0">
              <a:solidFill>
                <a:schemeClr val="tx1"/>
              </a:solidFill>
              <a:latin typeface="+mn-lt"/>
              <a:ea typeface="+mn-ea"/>
              <a:cs typeface="+mn-cs"/>
            </a:endParaRPr>
          </a:p>
          <a:p>
            <a:pPr>
              <a:buFontTx/>
              <a:buNone/>
            </a:pPr>
            <a:r>
              <a:rPr lang="en-US" sz="1200" b="0" i="0" kern="1200" dirty="0" smtClean="0">
                <a:solidFill>
                  <a:schemeClr val="tx1"/>
                </a:solidFill>
                <a:latin typeface="+mn-lt"/>
                <a:ea typeface="+mn-ea"/>
                <a:cs typeface="+mn-cs"/>
              </a:rPr>
              <a:t>- Keep: Retains detail inventory allocations for the item and production order after quantities have been picked and transferred using Production </a:t>
            </a:r>
            <a:r>
              <a:rPr lang="en-US" sz="1200" b="0" i="0" kern="1200" dirty="0" err="1" smtClean="0">
                <a:solidFill>
                  <a:schemeClr val="tx1"/>
                </a:solidFill>
                <a:latin typeface="+mn-lt"/>
                <a:ea typeface="+mn-ea"/>
                <a:cs typeface="+mn-cs"/>
              </a:rPr>
              <a:t>Picklist</a:t>
            </a:r>
            <a:r>
              <a:rPr lang="en-US" sz="1200" b="0" i="0" kern="1200" dirty="0" smtClean="0">
                <a:solidFill>
                  <a:schemeClr val="tx1"/>
                </a:solidFill>
                <a:latin typeface="+mn-lt"/>
                <a:ea typeface="+mn-ea"/>
                <a:cs typeface="+mn-cs"/>
              </a:rPr>
              <a:t> Transfer. Specify to Keep allocations when the lot/serial quantities to be issued or </a:t>
            </a:r>
            <a:r>
              <a:rPr lang="en-US" sz="1200" b="0" i="0" kern="1200" dirty="0" err="1" smtClean="0">
                <a:solidFill>
                  <a:schemeClr val="tx1"/>
                </a:solidFill>
                <a:latin typeface="+mn-lt"/>
                <a:ea typeface="+mn-ea"/>
                <a:cs typeface="+mn-cs"/>
              </a:rPr>
              <a:t>backflushed</a:t>
            </a:r>
            <a:r>
              <a:rPr lang="en-US" sz="1200" b="0" i="0" kern="1200" dirty="0" smtClean="0">
                <a:solidFill>
                  <a:schemeClr val="tx1"/>
                </a:solidFill>
                <a:latin typeface="+mn-lt"/>
                <a:ea typeface="+mn-ea"/>
                <a:cs typeface="+mn-cs"/>
              </a:rPr>
              <a:t> to a production order are the same as the lot/serial quantities that are picked and transferred using a production </a:t>
            </a:r>
            <a:r>
              <a:rPr lang="en-US" sz="1200" b="0" i="0" kern="1200" dirty="0" err="1" smtClean="0">
                <a:solidFill>
                  <a:schemeClr val="tx1"/>
                </a:solidFill>
                <a:latin typeface="+mn-lt"/>
                <a:ea typeface="+mn-ea"/>
                <a:cs typeface="+mn-cs"/>
              </a:rPr>
              <a:t>picklist</a:t>
            </a:r>
            <a:r>
              <a:rPr lang="en-US" sz="1200" b="0" i="0" kern="1200" dirty="0" smtClean="0">
                <a:solidFill>
                  <a:schemeClr val="tx1"/>
                </a:solidFill>
                <a:latin typeface="+mn-lt"/>
                <a:ea typeface="+mn-ea"/>
                <a:cs typeface="+mn-cs"/>
              </a:rPr>
              <a:t>.</a:t>
            </a:r>
          </a:p>
          <a:p>
            <a:pPr>
              <a:buFontTx/>
              <a:buChar char="-"/>
            </a:pP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Drop (default): Removes detail inventory allocations created for this component item and production order after quantities have been picked and transferred using Production </a:t>
            </a:r>
            <a:r>
              <a:rPr lang="en-US" sz="1200" b="0" i="0" kern="1200" dirty="0" err="1" smtClean="0">
                <a:solidFill>
                  <a:schemeClr val="tx1"/>
                </a:solidFill>
                <a:latin typeface="+mn-lt"/>
                <a:ea typeface="+mn-ea"/>
                <a:cs typeface="+mn-cs"/>
              </a:rPr>
              <a:t>Picklist</a:t>
            </a:r>
            <a:r>
              <a:rPr lang="en-US" sz="1200" b="0" i="0" kern="1200" dirty="0" smtClean="0">
                <a:solidFill>
                  <a:schemeClr val="tx1"/>
                </a:solidFill>
                <a:latin typeface="+mn-lt"/>
                <a:ea typeface="+mn-ea"/>
                <a:cs typeface="+mn-cs"/>
              </a:rPr>
              <a:t> Transfer. Specify to Drop allocations when the lot/serial quantities to be issued or </a:t>
            </a:r>
            <a:r>
              <a:rPr lang="en-US" sz="1200" b="0" i="0" kern="1200" dirty="0" err="1" smtClean="0">
                <a:solidFill>
                  <a:schemeClr val="tx1"/>
                </a:solidFill>
                <a:latin typeface="+mn-lt"/>
                <a:ea typeface="+mn-ea"/>
                <a:cs typeface="+mn-cs"/>
              </a:rPr>
              <a:t>backflushed</a:t>
            </a:r>
            <a:r>
              <a:rPr lang="en-US" sz="1200" b="0" i="0" kern="1200" dirty="0" smtClean="0">
                <a:solidFill>
                  <a:schemeClr val="tx1"/>
                </a:solidFill>
                <a:latin typeface="+mn-lt"/>
                <a:ea typeface="+mn-ea"/>
                <a:cs typeface="+mn-cs"/>
              </a:rPr>
              <a:t> to a production order are independent from the lot/serial quantities that are picked and transferred using a production </a:t>
            </a:r>
            <a:r>
              <a:rPr lang="en-US" sz="1200" b="0" i="0" kern="1200" dirty="0" err="1" smtClean="0">
                <a:solidFill>
                  <a:schemeClr val="tx1"/>
                </a:solidFill>
                <a:latin typeface="+mn-lt"/>
                <a:ea typeface="+mn-ea"/>
                <a:cs typeface="+mn-cs"/>
              </a:rPr>
              <a:t>picklist</a:t>
            </a:r>
            <a:r>
              <a:rPr lang="en-US" sz="1200" b="0" i="0" kern="1200" dirty="0" smtClean="0">
                <a:solidFill>
                  <a:schemeClr val="tx1"/>
                </a:solidFill>
                <a:latin typeface="+mn-lt"/>
                <a:ea typeface="+mn-ea"/>
                <a:cs typeface="+mn-cs"/>
              </a:rPr>
              <a:t>.</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fontScale="85000" lnSpcReduction="20000"/>
          </a:bodyPr>
          <a:lstStyle/>
          <a:p>
            <a:r>
              <a:rPr lang="en-US" sz="1200" b="0" i="0" kern="1200" dirty="0" smtClean="0">
                <a:solidFill>
                  <a:schemeClr val="tx1"/>
                </a:solidFill>
                <a:latin typeface="+mn-lt"/>
                <a:ea typeface="+mn-ea"/>
                <a:cs typeface="+mn-cs"/>
              </a:rPr>
              <a:t>Specify how the system processes items to supply production on either a production order </a:t>
            </a:r>
            <a:r>
              <a:rPr lang="en-US" sz="1200" b="0" i="0" kern="1200" dirty="0" err="1" smtClean="0">
                <a:solidFill>
                  <a:schemeClr val="tx1"/>
                </a:solidFill>
                <a:latin typeface="+mn-lt"/>
                <a:ea typeface="+mn-ea"/>
                <a:cs typeface="+mn-cs"/>
              </a:rPr>
              <a:t>picklist</a:t>
            </a:r>
            <a:r>
              <a:rPr lang="en-US" sz="1200" b="0" i="0" kern="1200" dirty="0" smtClean="0">
                <a:solidFill>
                  <a:schemeClr val="tx1"/>
                </a:solidFill>
                <a:latin typeface="+mn-lt"/>
                <a:ea typeface="+mn-ea"/>
                <a:cs typeface="+mn-cs"/>
              </a:rPr>
              <a:t> or on a bulk item (transfer) </a:t>
            </a:r>
            <a:r>
              <a:rPr lang="en-US" sz="1200" b="0" i="0" kern="1200" dirty="0" err="1" smtClean="0">
                <a:solidFill>
                  <a:schemeClr val="tx1"/>
                </a:solidFill>
                <a:latin typeface="+mn-lt"/>
                <a:ea typeface="+mn-ea"/>
                <a:cs typeface="+mn-cs"/>
              </a:rPr>
              <a:t>picklist</a:t>
            </a:r>
            <a:r>
              <a:rPr lang="en-US" sz="1200" b="0" i="0" kern="1200" dirty="0" smtClean="0">
                <a:solidFill>
                  <a:schemeClr val="tx1"/>
                </a:solidFill>
                <a:latin typeface="+mn-lt"/>
                <a:ea typeface="+mn-ea"/>
                <a:cs typeface="+mn-cs"/>
              </a:rPr>
              <a:t>. Pick Policy does not apply to items that do not appear on production orders. Select one of the following:</a:t>
            </a:r>
          </a:p>
          <a:p>
            <a:endParaRPr lang="en-US" sz="1200" b="0" i="0" kern="1200" dirty="0" smtClean="0">
              <a:solidFill>
                <a:schemeClr val="tx1"/>
              </a:solidFill>
              <a:latin typeface="+mn-lt"/>
              <a:ea typeface="+mn-ea"/>
              <a:cs typeface="+mn-cs"/>
            </a:endParaRPr>
          </a:p>
          <a:p>
            <a:pPr>
              <a:buFontTx/>
              <a:buNone/>
            </a:pPr>
            <a:r>
              <a:rPr lang="en-US" sz="1200" b="0" i="0" kern="1200" dirty="0" smtClean="0">
                <a:solidFill>
                  <a:schemeClr val="tx1"/>
                </a:solidFill>
                <a:latin typeface="+mn-lt"/>
                <a:ea typeface="+mn-ea"/>
                <a:cs typeface="+mn-cs"/>
              </a:rPr>
              <a:t>- Issue: For an item used for production, pick inventory from a controlled, typically stockroom location and issued to a production order. Picked quantities can be issued from the controlled locations using Production Order </a:t>
            </a:r>
            <a:r>
              <a:rPr lang="en-US" sz="1200" b="0" i="0" kern="1200" dirty="0" err="1" smtClean="0">
                <a:solidFill>
                  <a:schemeClr val="tx1"/>
                </a:solidFill>
                <a:latin typeface="+mn-lt"/>
                <a:ea typeface="+mn-ea"/>
                <a:cs typeface="+mn-cs"/>
              </a:rPr>
              <a:t>Picklist</a:t>
            </a:r>
            <a:r>
              <a:rPr lang="en-US" sz="1200" b="0" i="0" kern="1200" dirty="0" smtClean="0">
                <a:solidFill>
                  <a:schemeClr val="tx1"/>
                </a:solidFill>
                <a:latin typeface="+mn-lt"/>
                <a:ea typeface="+mn-ea"/>
                <a:cs typeface="+mn-cs"/>
              </a:rPr>
              <a:t> Issue, before the production order and its materials are dispatched to the shop floor.</a:t>
            </a:r>
          </a:p>
          <a:p>
            <a:pPr>
              <a:buFontTx/>
              <a:buNone/>
            </a:pPr>
            <a:endParaRPr lang="en-US" sz="1200" b="0" i="0" kern="1200" dirty="0" smtClean="0">
              <a:solidFill>
                <a:schemeClr val="tx1"/>
              </a:solidFill>
              <a:latin typeface="+mn-lt"/>
              <a:ea typeface="+mn-ea"/>
              <a:cs typeface="+mn-cs"/>
            </a:endParaRPr>
          </a:p>
          <a:p>
            <a:pPr>
              <a:buFontTx/>
              <a:buNone/>
            </a:pPr>
            <a:r>
              <a:rPr lang="en-US" sz="1200" b="0" i="0" kern="1200" dirty="0" smtClean="0">
                <a:solidFill>
                  <a:schemeClr val="tx1"/>
                </a:solidFill>
                <a:latin typeface="+mn-lt"/>
                <a:ea typeface="+mn-ea"/>
                <a:cs typeface="+mn-cs"/>
              </a:rPr>
              <a:t>- No Pick: Do not pick. Select for items that are replenished on the shop floor by a process other than a </a:t>
            </a:r>
            <a:r>
              <a:rPr lang="en-US" sz="1200" b="0" i="0" kern="1200" dirty="0" smtClean="0">
                <a:solidFill>
                  <a:schemeClr val="tx1"/>
                </a:solidFill>
                <a:latin typeface="+mn-lt"/>
                <a:ea typeface="+mn-ea"/>
                <a:cs typeface="+mn-cs"/>
              </a:rPr>
              <a:t>picklist </a:t>
            </a:r>
            <a:r>
              <a:rPr lang="en-US" sz="1200" b="0" i="0" kern="1200" dirty="0" smtClean="0">
                <a:solidFill>
                  <a:schemeClr val="tx1"/>
                </a:solidFill>
                <a:latin typeface="+mn-lt"/>
                <a:ea typeface="+mn-ea"/>
                <a:cs typeface="+mn-cs"/>
              </a:rPr>
              <a:t>such as Kanban and min/max replenishment systems.</a:t>
            </a:r>
          </a:p>
          <a:p>
            <a:pPr>
              <a:buFontTx/>
              <a:buNone/>
            </a:pPr>
            <a:endParaRPr lang="en-US" sz="1200" b="0" i="0" kern="1200" dirty="0" smtClean="0">
              <a:solidFill>
                <a:schemeClr val="tx1"/>
              </a:solidFill>
              <a:latin typeface="+mn-lt"/>
              <a:ea typeface="+mn-ea"/>
              <a:cs typeface="+mn-cs"/>
            </a:endParaRPr>
          </a:p>
          <a:p>
            <a:pPr>
              <a:buFontTx/>
              <a:buNone/>
            </a:pPr>
            <a:r>
              <a:rPr lang="en-US" sz="1200" b="0" i="0" kern="1200" dirty="0" smtClean="0">
                <a:solidFill>
                  <a:schemeClr val="tx1"/>
                </a:solidFill>
                <a:latin typeface="+mn-lt"/>
                <a:ea typeface="+mn-ea"/>
                <a:cs typeface="+mn-cs"/>
              </a:rPr>
              <a:t>- Transfer (default): For an item used for production, pick inventory from a controlled, typically stock room location, to be transferred to a shop floor </a:t>
            </a:r>
            <a:r>
              <a:rPr lang="en-US" sz="1200" b="0" i="0" kern="1200" dirty="0" smtClean="0">
                <a:solidFill>
                  <a:schemeClr val="tx1"/>
                </a:solidFill>
                <a:latin typeface="+mn-lt"/>
                <a:ea typeface="+mn-ea"/>
                <a:cs typeface="+mn-cs"/>
              </a:rPr>
              <a:t>location </a:t>
            </a:r>
            <a:r>
              <a:rPr lang="en-US" sz="1200" b="0" i="0" kern="1200" dirty="0" smtClean="0">
                <a:solidFill>
                  <a:schemeClr val="tx1"/>
                </a:solidFill>
                <a:latin typeface="+mn-lt"/>
                <a:ea typeface="+mn-ea"/>
                <a:cs typeface="+mn-cs"/>
              </a:rPr>
              <a:t>such as a product line location or a work center location.</a:t>
            </a:r>
          </a:p>
          <a:p>
            <a:pPr>
              <a:buFontTx/>
              <a:buChar char="-"/>
            </a:pP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Pick Policy does not apply to non-production </a:t>
            </a:r>
            <a:r>
              <a:rPr lang="en-US" sz="1200" b="0" i="0" kern="1200" dirty="0" smtClean="0">
                <a:solidFill>
                  <a:schemeClr val="tx1"/>
                </a:solidFill>
                <a:latin typeface="+mn-lt"/>
                <a:ea typeface="+mn-ea"/>
                <a:cs typeface="+mn-cs"/>
              </a:rPr>
              <a:t>picklists </a:t>
            </a:r>
            <a:r>
              <a:rPr lang="en-US" sz="1200" b="0" i="0" kern="1200" dirty="0" smtClean="0">
                <a:solidFill>
                  <a:schemeClr val="tx1"/>
                </a:solidFill>
                <a:latin typeface="+mn-lt"/>
                <a:ea typeface="+mn-ea"/>
                <a:cs typeface="+mn-cs"/>
              </a:rPr>
              <a:t>such as those for sales orders.</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Specify how the system issues inventory quantities for the item to production, and whether they appear on functions such as Product Order Receipt, Operation Activity Transaction, and Production Order Component Issue.</a:t>
            </a:r>
          </a:p>
          <a:p>
            <a:endParaRPr lang="en-US" sz="1200" b="0" i="0" kern="1200" dirty="0" smtClean="0">
              <a:solidFill>
                <a:schemeClr val="tx1"/>
              </a:solidFill>
              <a:latin typeface="+mn-lt"/>
              <a:ea typeface="+mn-ea"/>
              <a:cs typeface="+mn-cs"/>
            </a:endParaRPr>
          </a:p>
          <a:p>
            <a:pPr>
              <a:buFontTx/>
              <a:buNone/>
            </a:pPr>
            <a:r>
              <a:rPr lang="en-US" sz="1200" b="0" i="0" kern="1200" dirty="0" smtClean="0">
                <a:solidFill>
                  <a:schemeClr val="tx1"/>
                </a:solidFill>
                <a:latin typeface="+mn-lt"/>
                <a:ea typeface="+mn-ea"/>
                <a:cs typeface="+mn-cs"/>
              </a:rPr>
              <a:t>-</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No Issue: Do not issue. Use this for expense items such as cleaning supplies that are not controlled in inventory with inventory balances, but handled as floor stock. When a production order is processed by the accounting close function, the cost of such items is debited to WIP and credited to the Floor Stock account specified on the order.</a:t>
            </a:r>
          </a:p>
          <a:p>
            <a:pPr>
              <a:buFontTx/>
              <a:buNone/>
            </a:pP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Direct: Issue Direct to Order. Use this to issue component items directly to a production order (as opposed to </a:t>
            </a:r>
            <a:r>
              <a:rPr lang="en-US" sz="1200" b="0" i="0" kern="1200" dirty="0" err="1" smtClean="0">
                <a:solidFill>
                  <a:schemeClr val="tx1"/>
                </a:solidFill>
                <a:latin typeface="+mn-lt"/>
                <a:ea typeface="+mn-ea"/>
                <a:cs typeface="+mn-cs"/>
              </a:rPr>
              <a:t>backflushed</a:t>
            </a:r>
            <a:r>
              <a:rPr lang="en-US" sz="1200" b="0" i="0" kern="1200" dirty="0" smtClean="0">
                <a:solidFill>
                  <a:schemeClr val="tx1"/>
                </a:solidFill>
                <a:latin typeface="+mn-lt"/>
                <a:ea typeface="+mn-ea"/>
                <a:cs typeface="+mn-cs"/>
              </a:rPr>
              <a:t>). Items with this Issue Policy display in Production Order </a:t>
            </a:r>
            <a:r>
              <a:rPr lang="en-US" sz="1200" b="0" i="0" kern="1200" dirty="0" err="1" smtClean="0">
                <a:solidFill>
                  <a:schemeClr val="tx1"/>
                </a:solidFill>
                <a:latin typeface="+mn-lt"/>
                <a:ea typeface="+mn-ea"/>
                <a:cs typeface="+mn-cs"/>
              </a:rPr>
              <a:t>Picklist</a:t>
            </a:r>
            <a:r>
              <a:rPr lang="en-US" sz="1200" b="0" i="0" kern="1200" dirty="0" smtClean="0">
                <a:solidFill>
                  <a:schemeClr val="tx1"/>
                </a:solidFill>
                <a:latin typeface="+mn-lt"/>
                <a:ea typeface="+mn-ea"/>
                <a:cs typeface="+mn-cs"/>
              </a:rPr>
              <a:t> Issue and Production Order Component Issue.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t>
            </a:r>
            <a:r>
              <a:rPr lang="en-US" sz="1200" b="0" i="0" kern="1200" baseline="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Backflsh</a:t>
            </a:r>
            <a:r>
              <a:rPr lang="en-US" sz="1200" b="0" i="0" kern="1200" dirty="0" smtClean="0">
                <a:solidFill>
                  <a:schemeClr val="tx1"/>
                </a:solidFill>
                <a:latin typeface="+mn-lt"/>
                <a:ea typeface="+mn-ea"/>
                <a:cs typeface="+mn-cs"/>
              </a:rPr>
              <a:t> (default): </a:t>
            </a:r>
            <a:r>
              <a:rPr lang="en-US" sz="1200" b="0" i="0" kern="1200" dirty="0" err="1" smtClean="0">
                <a:solidFill>
                  <a:schemeClr val="tx1"/>
                </a:solidFill>
                <a:latin typeface="+mn-lt"/>
                <a:ea typeface="+mn-ea"/>
                <a:cs typeface="+mn-cs"/>
              </a:rPr>
              <a:t>Backflush</a:t>
            </a:r>
            <a:r>
              <a:rPr lang="en-US" sz="1200" b="0" i="0" kern="1200" dirty="0" smtClean="0">
                <a:solidFill>
                  <a:schemeClr val="tx1"/>
                </a:solidFill>
                <a:latin typeface="+mn-lt"/>
                <a:ea typeface="+mn-ea"/>
                <a:cs typeface="+mn-cs"/>
              </a:rPr>
              <a:t>. Inventory for the item to a production order. Use this for production component items that are </a:t>
            </a:r>
            <a:r>
              <a:rPr lang="en-US" sz="1200" b="0" i="0" kern="1200" dirty="0" err="1" smtClean="0">
                <a:solidFill>
                  <a:schemeClr val="tx1"/>
                </a:solidFill>
                <a:latin typeface="+mn-lt"/>
                <a:ea typeface="+mn-ea"/>
                <a:cs typeface="+mn-cs"/>
              </a:rPr>
              <a:t>backflushed</a:t>
            </a:r>
            <a:r>
              <a:rPr lang="en-US" sz="1200" b="0" i="0" kern="1200" dirty="0" smtClean="0">
                <a:solidFill>
                  <a:schemeClr val="tx1"/>
                </a:solidFill>
                <a:latin typeface="+mn-lt"/>
                <a:ea typeface="+mn-ea"/>
                <a:cs typeface="+mn-cs"/>
              </a:rPr>
              <a:t> from inventory for a production order (operation). Items with Issue Policy </a:t>
            </a:r>
            <a:r>
              <a:rPr lang="en-US" sz="1200" b="0" i="0" kern="1200" dirty="0" err="1" smtClean="0">
                <a:solidFill>
                  <a:schemeClr val="tx1"/>
                </a:solidFill>
                <a:latin typeface="+mn-lt"/>
                <a:ea typeface="+mn-ea"/>
                <a:cs typeface="+mn-cs"/>
              </a:rPr>
              <a:t>Backflsh</a:t>
            </a:r>
            <a:r>
              <a:rPr lang="en-US" sz="1200" b="0" i="0" kern="1200" dirty="0" smtClean="0">
                <a:solidFill>
                  <a:schemeClr val="tx1"/>
                </a:solidFill>
                <a:latin typeface="+mn-lt"/>
                <a:ea typeface="+mn-ea"/>
                <a:cs typeface="+mn-cs"/>
              </a:rPr>
              <a:t> appear when processing a </a:t>
            </a:r>
            <a:r>
              <a:rPr lang="en-US" sz="1200" b="0" i="0" kern="1200" dirty="0" err="1" smtClean="0">
                <a:solidFill>
                  <a:schemeClr val="tx1"/>
                </a:solidFill>
                <a:latin typeface="+mn-lt"/>
                <a:ea typeface="+mn-ea"/>
                <a:cs typeface="+mn-cs"/>
              </a:rPr>
              <a:t>backflush</a:t>
            </a:r>
            <a:r>
              <a:rPr lang="en-US" sz="1200" b="0" i="0" kern="1200" dirty="0" smtClean="0">
                <a:solidFill>
                  <a:schemeClr val="tx1"/>
                </a:solidFill>
                <a:latin typeface="+mn-lt"/>
                <a:ea typeface="+mn-ea"/>
                <a:cs typeface="+mn-cs"/>
              </a:rPr>
              <a:t> transaction for a production order (operation) using functions such as Product Order Receipt and Operation Activity Transaction.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fontScale="92500" lnSpcReduction="20000"/>
          </a:bodyPr>
          <a:lstStyle/>
          <a:p>
            <a:r>
              <a:rPr lang="en-US" sz="1200" b="0" i="0" kern="1200" dirty="0" smtClean="0">
                <a:solidFill>
                  <a:schemeClr val="tx1"/>
                </a:solidFill>
                <a:latin typeface="+mn-lt"/>
                <a:ea typeface="+mn-ea"/>
                <a:cs typeface="+mn-cs"/>
              </a:rPr>
              <a:t>Pick Policy works with the Issue Policy field. Valid combinations include:</a:t>
            </a:r>
          </a:p>
          <a:p>
            <a:endParaRPr lang="en-US" sz="1200" b="0" i="0" kern="1200" dirty="0" smtClean="0">
              <a:solidFill>
                <a:schemeClr val="tx1"/>
              </a:solidFill>
              <a:latin typeface="+mn-lt"/>
              <a:ea typeface="+mn-ea"/>
              <a:cs typeface="+mn-cs"/>
            </a:endParaRPr>
          </a:p>
          <a:p>
            <a:pPr>
              <a:buFontTx/>
              <a:buNone/>
            </a:pPr>
            <a:r>
              <a:rPr lang="en-US" sz="1200" b="0" i="0" kern="1200" dirty="0" smtClean="0">
                <a:solidFill>
                  <a:schemeClr val="tx1"/>
                </a:solidFill>
                <a:latin typeface="+mn-lt"/>
                <a:ea typeface="+mn-ea"/>
                <a:cs typeface="+mn-cs"/>
              </a:rPr>
              <a:t>- Pick Policy </a:t>
            </a:r>
            <a:r>
              <a:rPr lang="en-US" sz="1200" b="1" i="0" kern="1200" dirty="0" smtClean="0">
                <a:solidFill>
                  <a:schemeClr val="tx1"/>
                </a:solidFill>
                <a:latin typeface="+mn-lt"/>
                <a:ea typeface="+mn-ea"/>
                <a:cs typeface="+mn-cs"/>
              </a:rPr>
              <a:t>Issue</a:t>
            </a:r>
            <a:r>
              <a:rPr lang="en-US" sz="1200" b="0" i="0" kern="120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with Issue Policy </a:t>
            </a:r>
            <a:r>
              <a:rPr lang="en-US" sz="1200" b="1" i="0" kern="1200" dirty="0" smtClean="0">
                <a:solidFill>
                  <a:schemeClr val="tx1"/>
                </a:solidFill>
                <a:latin typeface="+mn-lt"/>
                <a:ea typeface="+mn-ea"/>
                <a:cs typeface="+mn-cs"/>
              </a:rPr>
              <a:t>Direct</a:t>
            </a:r>
            <a:r>
              <a:rPr lang="en-US" sz="1200" b="0" i="0" kern="120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Use for an item that is picked on a production picklist then issued to a production order.</a:t>
            </a:r>
          </a:p>
          <a:p>
            <a:pPr>
              <a:buFontTx/>
              <a:buNone/>
            </a:pP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Pick Policy </a:t>
            </a:r>
            <a:r>
              <a:rPr lang="en-US" sz="1200" b="1" i="0" kern="1200" dirty="0" smtClean="0">
                <a:solidFill>
                  <a:schemeClr val="tx1"/>
                </a:solidFill>
                <a:latin typeface="+mn-lt"/>
                <a:ea typeface="+mn-ea"/>
                <a:cs typeface="+mn-cs"/>
              </a:rPr>
              <a:t>Transfer</a:t>
            </a:r>
            <a:r>
              <a:rPr lang="en-US" sz="1200" b="0" i="0" kern="120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with Issue Policy </a:t>
            </a:r>
            <a:r>
              <a:rPr lang="en-US" sz="1200" b="1" i="0" kern="1200" dirty="0" smtClean="0">
                <a:solidFill>
                  <a:schemeClr val="tx1"/>
                </a:solidFill>
                <a:latin typeface="+mn-lt"/>
                <a:ea typeface="+mn-ea"/>
                <a:cs typeface="+mn-cs"/>
              </a:rPr>
              <a:t>Direct</a:t>
            </a:r>
            <a:r>
              <a:rPr lang="en-US" sz="1200" b="0" i="0" kern="1200" dirty="0" smtClean="0">
                <a:solidFill>
                  <a:schemeClr val="tx1"/>
                </a:solidFill>
                <a:latin typeface="+mn-lt"/>
                <a:ea typeface="+mn-ea"/>
                <a:cs typeface="+mn-cs"/>
              </a:rPr>
              <a:t>: Use </a:t>
            </a:r>
            <a:r>
              <a:rPr lang="en-US" sz="1200" b="0" i="0" kern="1200" dirty="0" smtClean="0">
                <a:solidFill>
                  <a:schemeClr val="tx1"/>
                </a:solidFill>
                <a:latin typeface="+mn-lt"/>
                <a:ea typeface="+mn-ea"/>
                <a:cs typeface="+mn-cs"/>
              </a:rPr>
              <a:t>for an item that is picked on a production picklist, transferred to the shop floor, then issued to a production order.</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Pick Policy </a:t>
            </a:r>
            <a:r>
              <a:rPr lang="en-US" sz="1200" b="1" i="0" kern="1200" dirty="0" smtClean="0">
                <a:solidFill>
                  <a:schemeClr val="tx1"/>
                </a:solidFill>
                <a:latin typeface="+mn-lt"/>
                <a:ea typeface="+mn-ea"/>
                <a:cs typeface="+mn-cs"/>
              </a:rPr>
              <a:t>Transfer</a:t>
            </a:r>
            <a:r>
              <a:rPr lang="en-US" sz="1200" b="0" i="0" kern="1200" dirty="0" smtClean="0">
                <a:solidFill>
                  <a:schemeClr val="tx1"/>
                </a:solidFill>
                <a:latin typeface="+mn-lt"/>
                <a:ea typeface="+mn-ea"/>
                <a:cs typeface="+mn-cs"/>
              </a:rPr>
              <a:t> with Issue Policy </a:t>
            </a:r>
            <a:r>
              <a:rPr lang="en-US" sz="1200" b="1" i="0" kern="1200" dirty="0" smtClean="0">
                <a:solidFill>
                  <a:schemeClr val="tx1"/>
                </a:solidFill>
                <a:latin typeface="+mn-lt"/>
                <a:ea typeface="+mn-ea"/>
                <a:cs typeface="+mn-cs"/>
              </a:rPr>
              <a:t>Backflush</a:t>
            </a:r>
            <a:r>
              <a:rPr lang="en-US" sz="1200" b="0" i="0" kern="1200" dirty="0" smtClean="0">
                <a:solidFill>
                  <a:schemeClr val="tx1"/>
                </a:solidFill>
                <a:latin typeface="+mn-lt"/>
                <a:ea typeface="+mn-ea"/>
                <a:cs typeface="+mn-cs"/>
              </a:rPr>
              <a:t>: Use for an item that is picked on a production picklist, transferred to the shop floor, then backflushed to a production order.</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Pick Policy </a:t>
            </a:r>
            <a:r>
              <a:rPr lang="en-US" sz="1200" b="1" i="0" kern="1200" dirty="0" smtClean="0">
                <a:solidFill>
                  <a:schemeClr val="tx1"/>
                </a:solidFill>
                <a:latin typeface="+mn-lt"/>
                <a:ea typeface="+mn-ea"/>
                <a:cs typeface="+mn-cs"/>
              </a:rPr>
              <a:t>No Pick </a:t>
            </a:r>
            <a:r>
              <a:rPr lang="en-US" sz="1200" b="0" i="0" kern="1200" dirty="0" smtClean="0">
                <a:solidFill>
                  <a:schemeClr val="tx1"/>
                </a:solidFill>
                <a:latin typeface="+mn-lt"/>
                <a:ea typeface="+mn-ea"/>
                <a:cs typeface="+mn-cs"/>
              </a:rPr>
              <a:t>with Issue Policy </a:t>
            </a:r>
            <a:r>
              <a:rPr lang="en-US" sz="1200" b="1" i="0" kern="1200" dirty="0" smtClean="0">
                <a:solidFill>
                  <a:schemeClr val="tx1"/>
                </a:solidFill>
                <a:latin typeface="+mn-lt"/>
                <a:ea typeface="+mn-ea"/>
                <a:cs typeface="+mn-cs"/>
              </a:rPr>
              <a:t>Direct</a:t>
            </a:r>
            <a:r>
              <a:rPr lang="en-US" sz="1200" b="0" i="0" kern="1200" dirty="0" smtClean="0">
                <a:solidFill>
                  <a:schemeClr val="tx1"/>
                </a:solidFill>
                <a:latin typeface="+mn-lt"/>
                <a:ea typeface="+mn-ea"/>
                <a:cs typeface="+mn-cs"/>
              </a:rPr>
              <a:t>: Use </a:t>
            </a:r>
            <a:r>
              <a:rPr lang="en-US" sz="1200" b="0" i="0" kern="1200" dirty="0" smtClean="0">
                <a:solidFill>
                  <a:schemeClr val="tx1"/>
                </a:solidFill>
                <a:latin typeface="+mn-lt"/>
                <a:ea typeface="+mn-ea"/>
                <a:cs typeface="+mn-cs"/>
              </a:rPr>
              <a:t>for an item that is moved or delivered to the shop floor without a picklist, possibly by using a Kanban, then issued to a production order.</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Pick Policy </a:t>
            </a:r>
            <a:r>
              <a:rPr lang="en-US" sz="1200" b="1" i="0" kern="1200" dirty="0" smtClean="0">
                <a:solidFill>
                  <a:schemeClr val="tx1"/>
                </a:solidFill>
                <a:latin typeface="+mn-lt"/>
                <a:ea typeface="+mn-ea"/>
                <a:cs typeface="+mn-cs"/>
              </a:rPr>
              <a:t>No Pick </a:t>
            </a:r>
            <a:r>
              <a:rPr lang="en-US" sz="1200" b="0" i="0" kern="1200" dirty="0" smtClean="0">
                <a:solidFill>
                  <a:schemeClr val="tx1"/>
                </a:solidFill>
                <a:latin typeface="+mn-lt"/>
                <a:ea typeface="+mn-ea"/>
                <a:cs typeface="+mn-cs"/>
              </a:rPr>
              <a:t>with </a:t>
            </a:r>
            <a:r>
              <a:rPr lang="en-US" sz="1200" b="0" i="0" kern="1200" dirty="0" smtClean="0">
                <a:solidFill>
                  <a:schemeClr val="tx1"/>
                </a:solidFill>
                <a:latin typeface="+mn-lt"/>
                <a:ea typeface="+mn-ea"/>
                <a:cs typeface="+mn-cs"/>
              </a:rPr>
              <a:t>Issue Policy </a:t>
            </a:r>
            <a:r>
              <a:rPr lang="en-US" sz="1200" b="1" i="0" kern="1200" dirty="0" smtClean="0">
                <a:solidFill>
                  <a:schemeClr val="tx1"/>
                </a:solidFill>
                <a:latin typeface="+mn-lt"/>
                <a:ea typeface="+mn-ea"/>
                <a:cs typeface="+mn-cs"/>
              </a:rPr>
              <a:t>Backflush</a:t>
            </a:r>
            <a:r>
              <a:rPr lang="en-US" sz="1200" b="0" i="0" kern="120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Use this for an item that is moved or delivered to the shop floor without a picklist, possibly by using a Kanban, then backflushed to a production order.</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Pick Policy </a:t>
            </a:r>
            <a:r>
              <a:rPr lang="en-US" sz="1200" b="1" i="0" kern="1200" dirty="0" smtClean="0">
                <a:solidFill>
                  <a:schemeClr val="tx1"/>
                </a:solidFill>
                <a:latin typeface="+mn-lt"/>
                <a:ea typeface="+mn-ea"/>
                <a:cs typeface="+mn-cs"/>
              </a:rPr>
              <a:t>No Pick </a:t>
            </a:r>
            <a:r>
              <a:rPr lang="en-US" sz="1200" b="0" i="0" kern="1200" dirty="0" smtClean="0">
                <a:solidFill>
                  <a:schemeClr val="tx1"/>
                </a:solidFill>
                <a:latin typeface="+mn-lt"/>
                <a:ea typeface="+mn-ea"/>
                <a:cs typeface="+mn-cs"/>
              </a:rPr>
              <a:t>with </a:t>
            </a:r>
            <a:r>
              <a:rPr lang="en-US" sz="1200" b="0" i="0" kern="1200" dirty="0" smtClean="0">
                <a:solidFill>
                  <a:schemeClr val="tx1"/>
                </a:solidFill>
                <a:latin typeface="+mn-lt"/>
                <a:ea typeface="+mn-ea"/>
                <a:cs typeface="+mn-cs"/>
              </a:rPr>
              <a:t>Issue Policy </a:t>
            </a:r>
            <a:r>
              <a:rPr lang="en-US" sz="1200" b="1" i="0" kern="1200" dirty="0" smtClean="0">
                <a:solidFill>
                  <a:schemeClr val="tx1"/>
                </a:solidFill>
                <a:latin typeface="+mn-lt"/>
                <a:ea typeface="+mn-ea"/>
                <a:cs typeface="+mn-cs"/>
              </a:rPr>
              <a:t>No Issue</a:t>
            </a:r>
            <a:r>
              <a:rPr lang="en-US" sz="1200" b="0" i="0" kern="120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Use this for an expense (floor stock) item that is moved or delivered to the shop floor without a picklist, possibly by a Kanban, and not issued or backflushed to a production order.</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Invalid combinations are as follows: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Pick Policy </a:t>
            </a:r>
            <a:r>
              <a:rPr lang="en-US" sz="1200" b="1" i="0" kern="1200" dirty="0" smtClean="0">
                <a:solidFill>
                  <a:schemeClr val="tx1"/>
                </a:solidFill>
                <a:latin typeface="+mn-lt"/>
                <a:ea typeface="+mn-ea"/>
                <a:cs typeface="+mn-cs"/>
              </a:rPr>
              <a:t>Issue</a:t>
            </a:r>
            <a:r>
              <a:rPr lang="en-US" sz="1200" b="0" i="0" kern="120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with Issue Policy </a:t>
            </a:r>
            <a:r>
              <a:rPr lang="en-US" sz="1200" b="1" i="0" kern="1200" dirty="0" smtClean="0">
                <a:solidFill>
                  <a:schemeClr val="tx1"/>
                </a:solidFill>
                <a:latin typeface="+mn-lt"/>
                <a:ea typeface="+mn-ea"/>
                <a:cs typeface="+mn-cs"/>
              </a:rPr>
              <a:t>No Issue</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Pick Policy </a:t>
            </a:r>
            <a:r>
              <a:rPr lang="en-US" sz="1200" b="1" i="0" kern="1200" dirty="0" smtClean="0">
                <a:solidFill>
                  <a:schemeClr val="tx1"/>
                </a:solidFill>
                <a:latin typeface="+mn-lt"/>
                <a:ea typeface="+mn-ea"/>
                <a:cs typeface="+mn-cs"/>
              </a:rPr>
              <a:t>Issue </a:t>
            </a:r>
            <a:r>
              <a:rPr lang="en-US" sz="1200" b="0" i="0" kern="1200" dirty="0" smtClean="0">
                <a:solidFill>
                  <a:schemeClr val="tx1"/>
                </a:solidFill>
                <a:latin typeface="+mn-lt"/>
                <a:ea typeface="+mn-ea"/>
                <a:cs typeface="+mn-cs"/>
              </a:rPr>
              <a:t>with </a:t>
            </a:r>
            <a:r>
              <a:rPr lang="en-US" sz="1200" b="0" i="0" kern="1200" dirty="0" smtClean="0">
                <a:solidFill>
                  <a:schemeClr val="tx1"/>
                </a:solidFill>
                <a:latin typeface="+mn-lt"/>
                <a:ea typeface="+mn-ea"/>
                <a:cs typeface="+mn-cs"/>
              </a:rPr>
              <a:t>Issue Policy </a:t>
            </a:r>
            <a:r>
              <a:rPr lang="en-US" sz="1200" b="1" i="0" kern="1200" dirty="0" smtClean="0">
                <a:solidFill>
                  <a:schemeClr val="tx1"/>
                </a:solidFill>
                <a:latin typeface="+mn-lt"/>
                <a:ea typeface="+mn-ea"/>
                <a:cs typeface="+mn-cs"/>
              </a:rPr>
              <a:t>Backflush</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Pick Policy </a:t>
            </a:r>
            <a:r>
              <a:rPr lang="en-US" sz="1200" b="1" i="0" kern="1200" dirty="0" smtClean="0">
                <a:solidFill>
                  <a:schemeClr val="tx1"/>
                </a:solidFill>
                <a:latin typeface="+mn-lt"/>
                <a:ea typeface="+mn-ea"/>
                <a:cs typeface="+mn-cs"/>
              </a:rPr>
              <a:t>Transfer</a:t>
            </a:r>
            <a:r>
              <a:rPr lang="en-US" sz="1200" b="0" i="0" kern="1200" dirty="0" smtClean="0">
                <a:solidFill>
                  <a:schemeClr val="tx1"/>
                </a:solidFill>
                <a:latin typeface="+mn-lt"/>
                <a:ea typeface="+mn-ea"/>
                <a:cs typeface="+mn-cs"/>
              </a:rPr>
              <a:t> with </a:t>
            </a:r>
            <a:r>
              <a:rPr lang="en-US" sz="1200" b="0" i="0" kern="1200" dirty="0" smtClean="0">
                <a:solidFill>
                  <a:schemeClr val="tx1"/>
                </a:solidFill>
                <a:latin typeface="+mn-lt"/>
                <a:ea typeface="+mn-ea"/>
                <a:cs typeface="+mn-cs"/>
              </a:rPr>
              <a:t>Issue Policy </a:t>
            </a:r>
            <a:r>
              <a:rPr lang="en-US" sz="1200" b="1" i="0" kern="1200" dirty="0" smtClean="0">
                <a:solidFill>
                  <a:schemeClr val="tx1"/>
                </a:solidFill>
                <a:latin typeface="+mn-lt"/>
                <a:ea typeface="+mn-ea"/>
                <a:cs typeface="+mn-cs"/>
              </a:rPr>
              <a:t>No Issue</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fontScale="92500"/>
          </a:bodyPr>
          <a:lstStyle/>
          <a:p>
            <a:r>
              <a:rPr lang="en-US" sz="1200" b="0" i="0" kern="1200" dirty="0" smtClean="0">
                <a:solidFill>
                  <a:schemeClr val="tx1"/>
                </a:solidFill>
                <a:latin typeface="+mn-lt"/>
                <a:ea typeface="+mn-ea"/>
                <a:cs typeface="+mn-cs"/>
              </a:rPr>
              <a:t>Specify the picking sequence to use when detail allocating items to production orders.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Detail allocations are created for items with an allocation policy set to Detail when production orders are allocated or released. Production Picking Order determines which inventory is allocated first. Choose one from the following:</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Default: Inventory is allocated using the value for the Picking Order parameter in Inventory Control.</a:t>
            </a:r>
          </a:p>
          <a:p>
            <a:endParaRPr lang="en-US" sz="1200" b="0" i="0" kern="1200" dirty="0" smtClean="0">
              <a:solidFill>
                <a:schemeClr val="tx1"/>
              </a:solidFill>
              <a:latin typeface="+mn-lt"/>
              <a:ea typeface="+mn-ea"/>
              <a:cs typeface="+mn-cs"/>
            </a:endParaRPr>
          </a:p>
          <a:p>
            <a:pPr>
              <a:buFontTx/>
              <a:buNone/>
            </a:pPr>
            <a:r>
              <a:rPr lang="en-US" sz="1200" b="0" i="0" kern="1200" dirty="0" smtClean="0">
                <a:solidFill>
                  <a:schemeClr val="tx1"/>
                </a:solidFill>
                <a:latin typeface="+mn-lt"/>
                <a:ea typeface="+mn-ea"/>
                <a:cs typeface="+mn-cs"/>
              </a:rPr>
              <a:t>-</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Location: Inventory is allocated by location. This method is useful when you have sequential warehouse locations laid out for easy picking.</a:t>
            </a:r>
          </a:p>
          <a:p>
            <a:pPr>
              <a:buFontTx/>
              <a:buNone/>
            </a:pPr>
            <a:endParaRPr lang="en-US" sz="1200" b="0" i="0" kern="1200" dirty="0" smtClean="0">
              <a:solidFill>
                <a:schemeClr val="tx1"/>
              </a:solidFill>
              <a:latin typeface="+mn-lt"/>
              <a:ea typeface="+mn-ea"/>
              <a:cs typeface="+mn-cs"/>
            </a:endParaRPr>
          </a:p>
          <a:p>
            <a:pPr>
              <a:buFontTx/>
              <a:buNone/>
            </a:pPr>
            <a:r>
              <a:rPr lang="en-US" sz="1200" b="0" i="0" kern="1200" dirty="0" smtClean="0">
                <a:solidFill>
                  <a:schemeClr val="tx1"/>
                </a:solidFill>
                <a:latin typeface="+mn-lt"/>
                <a:ea typeface="+mn-ea"/>
                <a:cs typeface="+mn-cs"/>
              </a:rPr>
              <a:t>-</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Lot/Serial: Inventory is allocated by lot/serial number. This method is useful when you assign meaningful lot/serial numbers; for example, it lets you pick the oldest lots first.</a:t>
            </a:r>
          </a:p>
          <a:p>
            <a:pPr>
              <a:buFontTx/>
              <a:buChar char="-"/>
            </a:pPr>
            <a:endParaRPr lang="en-US" sz="1200" b="0" i="0" kern="1200" dirty="0" smtClean="0">
              <a:solidFill>
                <a:schemeClr val="tx1"/>
              </a:solidFill>
              <a:latin typeface="+mn-lt"/>
              <a:ea typeface="+mn-ea"/>
              <a:cs typeface="+mn-cs"/>
            </a:endParaRPr>
          </a:p>
          <a:p>
            <a:pPr>
              <a:buFontTx/>
              <a:buNone/>
            </a:pPr>
            <a:r>
              <a:rPr lang="en-US" sz="1200" b="0" i="0" kern="1200" dirty="0" smtClean="0">
                <a:solidFill>
                  <a:schemeClr val="tx1"/>
                </a:solidFill>
                <a:latin typeface="+mn-lt"/>
                <a:ea typeface="+mn-ea"/>
                <a:cs typeface="+mn-cs"/>
              </a:rPr>
              <a:t>-</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Date: Inventory is allocated by date created. This method is useful in LIFO or FIFO picking, but only when all inventory receipts are segregated by location, lot/serial, or lot reference number; otherwise, the date created is meaningless.</a:t>
            </a:r>
          </a:p>
          <a:p>
            <a:pPr>
              <a:buFontTx/>
              <a:buNone/>
            </a:pP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Expire Date: Inventory is allocated by expiration date. This method is useful when you have items with a limited shelf life and you must be sure those closest to expiration are picked first.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picking sequence defined here is used for all sites and locations in the current working domain.</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lnSpcReduction="10000"/>
          </a:bodyPr>
          <a:lstStyle/>
          <a:p>
            <a:r>
              <a:rPr lang="en-US" dirty="0" smtClean="0"/>
              <a:t>Use Production Order Control to set fields to set defaults for production orders, repetitive, and work order control tables. You can set defaults for a specific site, too. </a:t>
            </a:r>
            <a:br>
              <a:rPr lang="en-US" dirty="0" smtClean="0"/>
            </a:br>
            <a:endParaRPr lang="en-US" dirty="0" smtClean="0"/>
          </a:p>
          <a:p>
            <a:r>
              <a:rPr lang="en-US" b="1" dirty="0" smtClean="0"/>
              <a:t>Quantity Complete Method </a:t>
            </a:r>
          </a:p>
          <a:p>
            <a:r>
              <a:rPr lang="en-US" dirty="0" smtClean="0"/>
              <a:t>On a co/by-product structure, this field determines the method used by Prod Order Accounting Close to calculate the base process quantity complete for a joint order set. For other types of product structures and formulas, this setting has no effect. </a:t>
            </a:r>
          </a:p>
          <a:p>
            <a:r>
              <a:rPr lang="en-US" dirty="0" smtClean="0"/>
              <a:t>Valid values are SUM, SUMC, MAX, MIN, and ORD. You cannot leave this field blank. </a:t>
            </a:r>
          </a:p>
          <a:p>
            <a:endParaRPr lang="en-US" dirty="0" smtClean="0"/>
          </a:p>
          <a:p>
            <a:r>
              <a:rPr lang="en-US" b="1" dirty="0" smtClean="0"/>
              <a:t>Open Qty Method </a:t>
            </a:r>
          </a:p>
          <a:p>
            <a:r>
              <a:rPr lang="en-US" dirty="0" smtClean="0"/>
              <a:t>The value of this field defaults from the same-named field in the Production Order Data frame. </a:t>
            </a:r>
          </a:p>
          <a:p>
            <a:r>
              <a:rPr lang="en-US" dirty="0" smtClean="0"/>
              <a:t>For a site, use this field to determine how the system calculates the open quantity on a production order. </a:t>
            </a:r>
          </a:p>
          <a:p>
            <a:r>
              <a:rPr lang="en-US" dirty="0" err="1" smtClean="0"/>
              <a:t>QtyComp</a:t>
            </a:r>
            <a:r>
              <a:rPr lang="en-US" dirty="0" smtClean="0"/>
              <a:t>: Quantity completed. The system calculates open quantity on a production order as the quantity to </a:t>
            </a:r>
            <a:r>
              <a:rPr lang="en-US" dirty="0" smtClean="0"/>
              <a:t>complete, </a:t>
            </a:r>
            <a:r>
              <a:rPr lang="en-US" dirty="0" smtClean="0"/>
              <a:t>minus the completed quantity. </a:t>
            </a:r>
          </a:p>
          <a:p>
            <a:r>
              <a:rPr lang="en-US" dirty="0" err="1" smtClean="0"/>
              <a:t>QtyProc</a:t>
            </a:r>
            <a:r>
              <a:rPr lang="en-US" dirty="0" smtClean="0"/>
              <a:t>: Quantity processed. The system calculates the open quantity on a production order as the quantity to </a:t>
            </a:r>
            <a:r>
              <a:rPr lang="en-US" dirty="0" smtClean="0"/>
              <a:t>start, </a:t>
            </a:r>
            <a:r>
              <a:rPr lang="en-US" dirty="0" smtClean="0"/>
              <a:t>minus the quantity processed. </a:t>
            </a:r>
          </a:p>
          <a:p>
            <a:endParaRPr lang="en-US" dirty="0" smtClean="0"/>
          </a:p>
          <a:p>
            <a:r>
              <a:rPr lang="en-US" b="1" dirty="0" smtClean="0"/>
              <a:t>Component Issue Date Method </a:t>
            </a:r>
          </a:p>
          <a:p>
            <a:r>
              <a:rPr lang="en-US" dirty="0" smtClean="0"/>
              <a:t>Determines how the system calculates the issue date for production order bill components. The issue dates for those components determine the gross requirements for production orders, Material Requirements Planning, and Lean Material Planning. </a:t>
            </a:r>
          </a:p>
          <a:p>
            <a:r>
              <a:rPr lang="en-US" dirty="0" smtClean="0"/>
              <a:t>For the Order option, the focus is on the production order release date and the lead time offset for the component. For the Op option, the focus is on the production order operation start date. The default is Order. </a:t>
            </a:r>
          </a:p>
          <a:p>
            <a:endParaRPr lang="en-US" dirty="0" smtClean="0"/>
          </a:p>
          <a:p>
            <a:r>
              <a:rPr lang="en-US" b="1" dirty="0" smtClean="0"/>
              <a:t>Production Activity Threshold </a:t>
            </a:r>
          </a:p>
          <a:p>
            <a:r>
              <a:rPr lang="en-US" dirty="0" smtClean="0"/>
              <a:t>Specify the earliest status that must apply to discrete production orders before any production activity can take place. Valid values are F(</a:t>
            </a:r>
            <a:r>
              <a:rPr lang="en-US" dirty="0" err="1" smtClean="0"/>
              <a:t>irm</a:t>
            </a:r>
            <a:r>
              <a:rPr lang="en-US" dirty="0" smtClean="0"/>
              <a:t>), E(</a:t>
            </a:r>
            <a:r>
              <a:rPr lang="en-US" dirty="0" err="1" smtClean="0"/>
              <a:t>xploded</a:t>
            </a:r>
            <a:r>
              <a:rPr lang="en-US" dirty="0" smtClean="0"/>
              <a:t>), A(</a:t>
            </a:r>
            <a:r>
              <a:rPr lang="en-US" dirty="0" err="1" smtClean="0"/>
              <a:t>llocated</a:t>
            </a:r>
            <a:r>
              <a:rPr lang="en-US" dirty="0" smtClean="0"/>
              <a:t>), and R(</a:t>
            </a:r>
            <a:r>
              <a:rPr lang="en-US" dirty="0" err="1" smtClean="0"/>
              <a:t>eleased</a:t>
            </a:r>
            <a:r>
              <a:rPr lang="en-US" dirty="0" smtClean="0"/>
              <a:t>). The default is R. </a:t>
            </a:r>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lnSpcReduction="10000"/>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lnSpcReduction="10000"/>
          </a:bodyPr>
          <a:lstStyle/>
          <a:p>
            <a:endParaRPr lang="en-US" dirty="0"/>
          </a:p>
        </p:txBody>
      </p:sp>
      <p:sp>
        <p:nvSpPr>
          <p:cNvPr id="4" name="myNotes"/>
          <p:cNvSpPr>
            <a:spLocks noGrp="1"/>
          </p:cNvSpPr>
          <p:nvPr>
            <p:ph type="sldNum" sz="quarter" idx="10"/>
          </p:nvPr>
        </p:nvSpPr>
        <p:spPr/>
        <p:txBody>
          <a:bodyPr/>
          <a:lstStyle/>
          <a:p>
            <a:fld id="{D19C3D6E-2AFE-42F9-8E48-04913595993F}"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Reserved inventory is the inventory you reserved </a:t>
            </a:r>
            <a:r>
              <a:rPr lang="en-US" baseline="0" dirty="0" smtClean="0"/>
              <a:t>for production </a:t>
            </a:r>
            <a:r>
              <a:rPr lang="en-US" dirty="0" smtClean="0"/>
              <a:t>in the designated</a:t>
            </a:r>
            <a:r>
              <a:rPr lang="en-US" baseline="0" dirty="0" smtClean="0"/>
              <a:t> location. You can reserve inventory in the </a:t>
            </a:r>
            <a:r>
              <a:rPr lang="en-US" baseline="0" dirty="0" smtClean="0"/>
              <a:t>p</a:t>
            </a:r>
            <a:r>
              <a:rPr lang="en-US" dirty="0" smtClean="0"/>
              <a:t>roduction </a:t>
            </a:r>
            <a:r>
              <a:rPr lang="en-US" dirty="0" smtClean="0"/>
              <a:t>line reserve locations or </a:t>
            </a:r>
            <a:r>
              <a:rPr lang="en-US" dirty="0" smtClean="0"/>
              <a:t>work </a:t>
            </a:r>
            <a:r>
              <a:rPr lang="en-US" dirty="0" smtClean="0"/>
              <a:t>center reserve locations.</a:t>
            </a:r>
          </a:p>
          <a:p>
            <a:endParaRPr lang="en-US" dirty="0" smtClean="0"/>
          </a:p>
          <a:p>
            <a:r>
              <a:rPr lang="en-US" dirty="0" smtClean="0"/>
              <a:t>The</a:t>
            </a:r>
            <a:r>
              <a:rPr lang="en-US" baseline="0" dirty="0" smtClean="0"/>
              <a:t> b</a:t>
            </a:r>
            <a:r>
              <a:rPr lang="en-US" dirty="0" smtClean="0"/>
              <a:t>ackflush </a:t>
            </a:r>
            <a:r>
              <a:rPr lang="en-US" dirty="0" smtClean="0"/>
              <a:t>location is used to issue materials </a:t>
            </a:r>
            <a:r>
              <a:rPr lang="en-US" dirty="0" smtClean="0"/>
              <a:t>when </a:t>
            </a:r>
            <a:r>
              <a:rPr lang="en-US" dirty="0" smtClean="0"/>
              <a:t>performing backflush transactions. You can define an inventory </a:t>
            </a:r>
            <a:r>
              <a:rPr lang="en-US" dirty="0" err="1" smtClean="0"/>
              <a:t>backflush</a:t>
            </a:r>
            <a:r>
              <a:rPr lang="en-US" dirty="0" smtClean="0"/>
              <a:t> location for a work center. You can also define an inventory </a:t>
            </a:r>
            <a:r>
              <a:rPr lang="en-US" dirty="0" err="1" smtClean="0"/>
              <a:t>backflush</a:t>
            </a:r>
            <a:r>
              <a:rPr lang="en-US" dirty="0" smtClean="0"/>
              <a:t> location for a production line.</a:t>
            </a:r>
          </a:p>
        </p:txBody>
      </p:sp>
      <p:sp>
        <p:nvSpPr>
          <p:cNvPr id="4" name="Slide Number Placeholder 3"/>
          <p:cNvSpPr>
            <a:spLocks noGrp="1"/>
          </p:cNvSpPr>
          <p:nvPr>
            <p:ph type="sldNum" sz="quarter" idx="10"/>
          </p:nvPr>
        </p:nvSpPr>
        <p:spPr/>
        <p:txBody>
          <a:bodyPr/>
          <a:lstStyle/>
          <a:p>
            <a:fld id="{D19C3D6E-2AFE-42F9-8E48-04913595993F}"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D19C3D6E-2AFE-42F9-8E48-04913595993F}"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D19C3D6E-2AFE-42F9-8E48-04913595993F}"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D19C3D6E-2AFE-42F9-8E48-04913595993F}"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D19C3D6E-2AFE-42F9-8E48-04913595993F}"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D19C3D6E-2AFE-42F9-8E48-04913595993F}"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28565944"/>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a14="http://schemas.microsoft.com/office/drawing/2010/main" xmlns=""/>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p14="http://schemas.microsoft.com/office/powerpoint/2010/main" xmlns=""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xmlns=""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p14="http://schemas.microsoft.com/office/powerpoint/2010/main" xmlns="" val="280988707"/>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26071810"/>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387263671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125833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2491442554"/>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901927431"/>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3987878197"/>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53184450"/>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xmlns=""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p14="http://schemas.microsoft.com/office/powerpoint/2010/main" xmlns="" val="2405899511"/>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xmlns=""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p14="http://schemas.microsoft.com/office/powerpoint/2010/main" xmlns="" val="2196513436"/>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extLst mod="1">
    <p:ext uri="{DCECCB84-F9BA-43D5-87BE-67443E8EF086}">
      <p15:sldGuideLst xmlns:p15="http://schemas.microsoft.com/office/powerpoint/2012/main" xmlns=""/>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a16="http://schemas.microsoft.com/office/drawing/2014/main" xmlns=""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xmlns=""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xmlns=""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xmlns="" val="385096972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a16="http://schemas.microsoft.com/office/drawing/2014/main" xmlns=""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p14="http://schemas.microsoft.com/office/powerpoint/2010/main" xmlns="" val="228227615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extLst mod="1">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p14="http://schemas.microsoft.com/office/powerpoint/2010/main" xmlns=""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a16="http://schemas.microsoft.com/office/drawing/2014/main" xmlns=""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xmlns="" val="1342082953"/>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p14="http://schemas.microsoft.com/office/powerpoint/2010/main" xmlns="" val="115916207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p14="http://schemas.microsoft.com/office/powerpoint/2010/main" xmlns="" val="3922155818"/>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p14="http://schemas.microsoft.com/office/powerpoint/2010/main" xmlns=""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comments" Target="../comments/comment10.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comments" Target="../comments/comment23.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comments" Target="../comments/comment24.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comments" Target="../comments/comment26.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comments" Target="../comments/comment5.xml"/><Relationship Id="rId4" Type="http://schemas.openxmlformats.org/officeDocument/2006/relationships/image" Target="../media/image13.pn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comments" Target="../comments/comment6.xml"/><Relationship Id="rId5" Type="http://schemas.openxmlformats.org/officeDocument/2006/relationships/image" Target="../media/image17.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comments" Target="../comments/comment7.xml"/><Relationship Id="rId3" Type="http://schemas.openxmlformats.org/officeDocument/2006/relationships/image" Target="../media/image13.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a:extLst>
              <a:ext uri="{FF2B5EF4-FFF2-40B4-BE49-F238E27FC236}">
                <a16:creationId xmlns:a16="http://schemas.microsoft.com/office/drawing/2014/main" xmlns="" id="{54CE0DCB-D864-404B-AFD4-AB9E8A25FDA2}"/>
              </a:ext>
            </a:extLst>
          </p:cNvPr>
          <p:cNvSpPr>
            <a:spLocks noGrp="1"/>
          </p:cNvSpPr>
          <p:nvPr>
            <p:ph type="ctrTitle"/>
          </p:nvPr>
        </p:nvSpPr>
        <p:spPr/>
        <p:txBody>
          <a:bodyPr/>
          <a:lstStyle/>
          <a:p>
            <a:r>
              <a:rPr lang="en-US" dirty="0" smtClean="0">
                <a:latin typeface="Century Gothic"/>
              </a:rPr>
              <a:t>Manufacturing Setup </a:t>
            </a:r>
            <a:r>
              <a:rPr lang="en-US" altLang="zh-CN" dirty="0" smtClean="0">
                <a:latin typeface="Century Gothic"/>
              </a:rPr>
              <a:t>Two</a:t>
            </a:r>
            <a:endParaRPr lang="en-US" dirty="0">
              <a:latin typeface="Century Gothic"/>
            </a:endParaRPr>
          </a:p>
        </p:txBody>
      </p:sp>
      <p:sp>
        <p:nvSpPr>
          <p:cNvPr id="3" name="Subtitle 2">
            <a:extLst>
              <a:ext uri="{FF2B5EF4-FFF2-40B4-BE49-F238E27FC236}">
                <a16:creationId xmlns:a16="http://schemas.microsoft.com/office/drawing/2014/main" xmlns="" id="{92EF489B-5D97-416C-B13F-E7DD1022DAD0}"/>
              </a:ext>
            </a:extLst>
          </p:cNvPr>
          <p:cNvSpPr>
            <a:spLocks noGrp="1"/>
          </p:cNvSpPr>
          <p:nvPr>
            <p:ph type="subTitle" idx="1"/>
          </p:nvPr>
        </p:nvSpPr>
        <p:spPr/>
        <p:txBody>
          <a:bodyPr/>
          <a:lstStyle/>
          <a:p>
            <a:endParaRPr lang="en-US">
              <a:latin typeface="Century Gothic"/>
            </a:endParaRPr>
          </a:p>
        </p:txBody>
      </p:sp>
      <p:sp>
        <p:nvSpPr>
          <p:cNvPr id="4" name="Slide Number Placeholder 3">
            <a:extLst>
              <a:ext uri="{FF2B5EF4-FFF2-40B4-BE49-F238E27FC236}">
                <a16:creationId xmlns:a16="http://schemas.microsoft.com/office/drawing/2014/main" xmlns="" id="{340096DC-3BB6-47D4-B0B5-F66BDAC17467}"/>
              </a:ext>
            </a:extLst>
          </p:cNvPr>
          <p:cNvSpPr>
            <a:spLocks noGrp="1"/>
          </p:cNvSpPr>
          <p:nvPr>
            <p:ph type="sldNum" sz="quarter" idx="12"/>
          </p:nvPr>
        </p:nvSpPr>
        <p:spPr/>
        <p:txBody>
          <a:bodyPr/>
          <a:lstStyle/>
          <a:p>
            <a:fld id="{3253438A-7C34-4C00-93F5-28C2DC00B0E3}" type="slidenum">
              <a:rPr lang="en-US" smtClean="0">
                <a:latin typeface="Century Gothic"/>
              </a:rPr>
              <a:pPr/>
              <a:t>1</a:t>
            </a:fld>
            <a:endParaRPr lang="en-US">
              <a:latin typeface="Century Gothic"/>
            </a:endParaRPr>
          </a:p>
        </p:txBody>
      </p:sp>
      <p:sp>
        <p:nvSpPr>
          <p:cNvPr id="5" name="Picture Placeholder 4">
            <a:extLst>
              <a:ext uri="{FF2B5EF4-FFF2-40B4-BE49-F238E27FC236}">
                <a16:creationId xmlns:a16="http://schemas.microsoft.com/office/drawing/2014/main" xmlns="" id="{53C26803-E860-4A6E-8463-513A5A40DB90}"/>
              </a:ext>
            </a:extLst>
          </p:cNvPr>
          <p:cNvSpPr>
            <a:spLocks noGrp="1"/>
          </p:cNvSpPr>
          <p:nvPr>
            <p:ph type="pic" sz="quarter" idx="13"/>
          </p:nvPr>
        </p:nvSpPr>
        <p:spPr/>
      </p:sp>
    </p:spTree>
    <p:extLst>
      <p:ext uri="{BB962C8B-B14F-4D97-AF65-F5344CB8AC3E}">
        <p14:creationId xmlns:p14="http://schemas.microsoft.com/office/powerpoint/2010/main" xmlns="" val="178486632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10</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Each production line can be defined with an inventory backflush </a:t>
            </a:r>
            <a:r>
              <a:rPr lang="en-US" dirty="0" smtClean="0">
                <a:latin typeface="Century Gothic"/>
              </a:rPr>
              <a:t>location </a:t>
            </a:r>
            <a:endParaRPr lang="en-US" dirty="0" smtClean="0">
              <a:latin typeface="Century Gothic"/>
            </a:endParaRPr>
          </a:p>
          <a:p>
            <a:r>
              <a:rPr lang="en-US" dirty="0" smtClean="0">
                <a:latin typeface="Century Gothic"/>
              </a:rPr>
              <a:t>More than one production can reference the same </a:t>
            </a:r>
            <a:r>
              <a:rPr lang="en-US" dirty="0" smtClean="0">
                <a:latin typeface="Century Gothic"/>
              </a:rPr>
              <a:t>location</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Production Lines </a:t>
            </a:r>
            <a:r>
              <a:rPr lang="en-US" dirty="0" err="1" smtClean="0">
                <a:latin typeface="Century Gothic"/>
              </a:rPr>
              <a:t>Backflush</a:t>
            </a:r>
            <a:r>
              <a:rPr lang="en-US" dirty="0" smtClean="0">
                <a:latin typeface="Century Gothic"/>
              </a:rPr>
              <a:t> Locations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sp>
        <p:nvSpPr>
          <p:cNvPr id="23" name="Curved Right Arrow 22"/>
          <p:cNvSpPr/>
          <p:nvPr/>
        </p:nvSpPr>
        <p:spPr>
          <a:xfrm rot="207462" flipH="1" flipV="1">
            <a:off x="3084308" y="4370799"/>
            <a:ext cx="502781" cy="1099534"/>
          </a:xfrm>
          <a:prstGeom prst="curvedRightArrow">
            <a:avLst/>
          </a:prstGeom>
          <a:solidFill>
            <a:srgbClr val="5A87C5"/>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606060"/>
              </a:solidFill>
              <a:effectLst/>
              <a:uLnTx/>
              <a:uFillTx/>
              <a:latin typeface="Century Gothic"/>
              <a:ea typeface="+mn-ea"/>
              <a:cs typeface="+mn-cs"/>
            </a:endParaRPr>
          </a:p>
        </p:txBody>
      </p:sp>
      <p:sp>
        <p:nvSpPr>
          <p:cNvPr id="24" name="Curved Right Arrow 23"/>
          <p:cNvSpPr/>
          <p:nvPr/>
        </p:nvSpPr>
        <p:spPr>
          <a:xfrm flipV="1">
            <a:off x="4029953" y="4410668"/>
            <a:ext cx="502781" cy="1059967"/>
          </a:xfrm>
          <a:prstGeom prst="curvedRightArrow">
            <a:avLst/>
          </a:prstGeom>
          <a:solidFill>
            <a:srgbClr val="5A87C5"/>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606060"/>
              </a:solidFill>
              <a:effectLst/>
              <a:uLnTx/>
              <a:uFillTx/>
              <a:latin typeface="Century Gothic"/>
              <a:ea typeface="+mn-ea"/>
              <a:cs typeface="+mn-cs"/>
            </a:endParaRPr>
          </a:p>
        </p:txBody>
      </p:sp>
      <p:sp>
        <p:nvSpPr>
          <p:cNvPr id="25" name="Rectangle 24"/>
          <p:cNvSpPr/>
          <p:nvPr/>
        </p:nvSpPr>
        <p:spPr>
          <a:xfrm>
            <a:off x="2410303" y="3257459"/>
            <a:ext cx="7336465" cy="2286672"/>
          </a:xfrm>
          <a:prstGeom prst="rect">
            <a:avLst/>
          </a:prstGeom>
          <a:gradFill rotWithShape="1">
            <a:gsLst>
              <a:gs pos="0">
                <a:srgbClr val="A5A5A5">
                  <a:tint val="50000"/>
                  <a:satMod val="300000"/>
                </a:srgbClr>
              </a:gs>
              <a:gs pos="35000">
                <a:srgbClr val="A5A5A5">
                  <a:tint val="37000"/>
                  <a:satMod val="300000"/>
                </a:srgbClr>
              </a:gs>
              <a:gs pos="100000">
                <a:srgbClr val="A5A5A5">
                  <a:tint val="15000"/>
                  <a:satMod val="350000"/>
                </a:srgbClr>
              </a:gs>
            </a:gsLst>
            <a:lin ang="16200000" scaled="1"/>
          </a:gradFill>
          <a:ln w="9525" cap="flat" cmpd="sng" algn="ctr">
            <a:solidFill>
              <a:srgbClr val="A5A5A5">
                <a:shade val="95000"/>
                <a:satMod val="105000"/>
              </a:srgbClr>
            </a:solidFill>
            <a:prstDash val="solid"/>
          </a:ln>
          <a:effectLst>
            <a:outerShdw blurRad="40000" dist="20000" dir="5400000" rotWithShape="0">
              <a:srgbClr val="000000">
                <a:alpha val="38000"/>
              </a:srgbClr>
            </a:outerShdw>
          </a:effectLst>
        </p:spPr>
        <p:txBody>
          <a:bodyPr wrap="square" rtlCol="0" anchor="t" anchorCtr="0"/>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rgbClr val="606060"/>
                </a:solidFill>
                <a:effectLst/>
                <a:uLnTx/>
                <a:uFillTx/>
                <a:latin typeface="Century Gothic"/>
                <a:ea typeface="+mn-ea"/>
                <a:cs typeface="+mn-cs"/>
              </a:rPr>
              <a:t>Shop Floor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606060"/>
              </a:solidFill>
              <a:effectLst/>
              <a:uLnTx/>
              <a:uFillTx/>
              <a:latin typeface="Century Gothic"/>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606060"/>
              </a:solidFill>
              <a:effectLst/>
              <a:uLnTx/>
              <a:uFillTx/>
              <a:latin typeface="Century Gothic"/>
              <a:ea typeface="+mn-ea"/>
              <a:cs typeface="+mn-cs"/>
            </a:endParaRPr>
          </a:p>
        </p:txBody>
      </p:sp>
      <p:pic>
        <p:nvPicPr>
          <p:cNvPr id="26" name="Picture 25" descr="Battery-Shelf_Angle2.png"/>
          <p:cNvPicPr>
            <a:picLocks noChangeAspect="1"/>
          </p:cNvPicPr>
          <p:nvPr/>
        </p:nvPicPr>
        <p:blipFill>
          <a:blip r:embed="rId3"/>
          <a:stretch>
            <a:fillRect/>
          </a:stretch>
        </p:blipFill>
        <p:spPr>
          <a:xfrm>
            <a:off x="5861457" y="3773141"/>
            <a:ext cx="814736" cy="951324"/>
          </a:xfrm>
          <a:prstGeom prst="rect">
            <a:avLst/>
          </a:prstGeom>
        </p:spPr>
      </p:pic>
      <p:pic>
        <p:nvPicPr>
          <p:cNvPr id="27" name="Picture 26" descr="Battery-Shelf_Angle2.png"/>
          <p:cNvPicPr>
            <a:picLocks noChangeAspect="1"/>
          </p:cNvPicPr>
          <p:nvPr/>
        </p:nvPicPr>
        <p:blipFill>
          <a:blip r:embed="rId3"/>
          <a:stretch>
            <a:fillRect/>
          </a:stretch>
        </p:blipFill>
        <p:spPr>
          <a:xfrm>
            <a:off x="5242332" y="3810243"/>
            <a:ext cx="782961" cy="914222"/>
          </a:xfrm>
          <a:prstGeom prst="rect">
            <a:avLst/>
          </a:prstGeom>
        </p:spPr>
      </p:pic>
      <p:pic>
        <p:nvPicPr>
          <p:cNvPr id="28" name="Picture 27" descr="Battery-MachineBatteryAssembly.png"/>
          <p:cNvPicPr>
            <a:picLocks noChangeAspect="1"/>
          </p:cNvPicPr>
          <p:nvPr/>
        </p:nvPicPr>
        <p:blipFill>
          <a:blip r:embed="rId4"/>
          <a:stretch>
            <a:fillRect/>
          </a:stretch>
        </p:blipFill>
        <p:spPr>
          <a:xfrm>
            <a:off x="2757003" y="3436567"/>
            <a:ext cx="2172112" cy="2063624"/>
          </a:xfrm>
          <a:prstGeom prst="rect">
            <a:avLst/>
          </a:prstGeom>
        </p:spPr>
      </p:pic>
      <p:pic>
        <p:nvPicPr>
          <p:cNvPr id="29" name="Picture 28" descr="Battery-ShopFloorInventory02.png"/>
          <p:cNvPicPr>
            <a:picLocks noChangeAspect="1"/>
          </p:cNvPicPr>
          <p:nvPr/>
        </p:nvPicPr>
        <p:blipFill>
          <a:blip r:embed="rId5"/>
          <a:stretch>
            <a:fillRect/>
          </a:stretch>
        </p:blipFill>
        <p:spPr>
          <a:xfrm>
            <a:off x="5067253" y="4703732"/>
            <a:ext cx="452753" cy="400012"/>
          </a:xfrm>
          <a:prstGeom prst="rect">
            <a:avLst/>
          </a:prstGeom>
        </p:spPr>
      </p:pic>
      <p:pic>
        <p:nvPicPr>
          <p:cNvPr id="30" name="Picture 29" descr="Battery-ShopFloorInventory.png"/>
          <p:cNvPicPr>
            <a:picLocks noChangeAspect="1"/>
          </p:cNvPicPr>
          <p:nvPr/>
        </p:nvPicPr>
        <p:blipFill>
          <a:blip r:embed="rId6"/>
          <a:stretch>
            <a:fillRect/>
          </a:stretch>
        </p:blipFill>
        <p:spPr>
          <a:xfrm>
            <a:off x="4907956" y="4796243"/>
            <a:ext cx="407030" cy="468796"/>
          </a:xfrm>
          <a:prstGeom prst="rect">
            <a:avLst/>
          </a:prstGeom>
        </p:spPr>
      </p:pic>
      <p:pic>
        <p:nvPicPr>
          <p:cNvPr id="31" name="Picture 30" descr="Battery-MachineBatteryAssembly.png"/>
          <p:cNvPicPr>
            <a:picLocks noChangeAspect="1"/>
          </p:cNvPicPr>
          <p:nvPr/>
        </p:nvPicPr>
        <p:blipFill>
          <a:blip r:embed="rId4"/>
          <a:stretch>
            <a:fillRect/>
          </a:stretch>
        </p:blipFill>
        <p:spPr>
          <a:xfrm flipH="1">
            <a:off x="7128282" y="3431222"/>
            <a:ext cx="2219931" cy="2109055"/>
          </a:xfrm>
          <a:prstGeom prst="rect">
            <a:avLst/>
          </a:prstGeom>
        </p:spPr>
      </p:pic>
      <p:pic>
        <p:nvPicPr>
          <p:cNvPr id="32" name="Picture 31" descr="Battery-ShopFloorInventory02.png"/>
          <p:cNvPicPr>
            <a:picLocks noChangeAspect="1"/>
          </p:cNvPicPr>
          <p:nvPr/>
        </p:nvPicPr>
        <p:blipFill>
          <a:blip r:embed="rId5"/>
          <a:stretch>
            <a:fillRect/>
          </a:stretch>
        </p:blipFill>
        <p:spPr>
          <a:xfrm flipH="1">
            <a:off x="6437840" y="4732100"/>
            <a:ext cx="451198" cy="398639"/>
          </a:xfrm>
          <a:prstGeom prst="rect">
            <a:avLst/>
          </a:prstGeom>
        </p:spPr>
      </p:pic>
      <p:pic>
        <p:nvPicPr>
          <p:cNvPr id="33" name="Picture 32" descr="Battery-ShopFloorInventory.png"/>
          <p:cNvPicPr>
            <a:picLocks noChangeAspect="1"/>
          </p:cNvPicPr>
          <p:nvPr/>
        </p:nvPicPr>
        <p:blipFill>
          <a:blip r:embed="rId6"/>
          <a:stretch>
            <a:fillRect/>
          </a:stretch>
        </p:blipFill>
        <p:spPr>
          <a:xfrm flipH="1">
            <a:off x="6681740" y="4740777"/>
            <a:ext cx="466258" cy="537011"/>
          </a:xfrm>
          <a:prstGeom prst="rect">
            <a:avLst/>
          </a:prstGeom>
        </p:spPr>
      </p:pic>
      <p:sp>
        <p:nvSpPr>
          <p:cNvPr id="34" name="TextBox 33"/>
          <p:cNvSpPr txBox="1"/>
          <p:nvPr/>
        </p:nvSpPr>
        <p:spPr>
          <a:xfrm>
            <a:off x="2422400" y="3286245"/>
            <a:ext cx="1338828"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Text" lastClr="000000"/>
                </a:solidFill>
                <a:effectLst/>
                <a:uLnTx/>
                <a:uFillTx/>
                <a:latin typeface="Century Gothic"/>
              </a:rPr>
              <a:t>Production Line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Text" lastClr="000000"/>
                </a:solidFill>
                <a:effectLst/>
                <a:uLnTx/>
                <a:uFillTx/>
                <a:latin typeface="Century Gothic"/>
              </a:rPr>
              <a:t>1020</a:t>
            </a:r>
            <a:endParaRPr kumimoji="0" lang="en-US" sz="1200" b="1" i="0" u="none" strike="noStrike" kern="0" cap="none" spc="0" normalizeH="0" baseline="0" noProof="0" dirty="0">
              <a:ln>
                <a:noFill/>
              </a:ln>
              <a:solidFill>
                <a:sysClr val="windowText" lastClr="000000"/>
              </a:solidFill>
              <a:effectLst/>
              <a:uLnTx/>
              <a:uFillTx/>
              <a:latin typeface="Century Gothic"/>
            </a:endParaRPr>
          </a:p>
        </p:txBody>
      </p:sp>
      <p:sp>
        <p:nvSpPr>
          <p:cNvPr id="35" name="TextBox 34"/>
          <p:cNvSpPr txBox="1"/>
          <p:nvPr/>
        </p:nvSpPr>
        <p:spPr>
          <a:xfrm>
            <a:off x="8390813" y="3279157"/>
            <a:ext cx="1338828"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Text" lastClr="000000"/>
                </a:solidFill>
                <a:effectLst/>
                <a:uLnTx/>
                <a:uFillTx/>
                <a:latin typeface="Century Gothic"/>
              </a:rPr>
              <a:t>Production Line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Text" lastClr="000000"/>
                </a:solidFill>
                <a:effectLst/>
                <a:uLnTx/>
                <a:uFillTx/>
                <a:latin typeface="Century Gothic"/>
              </a:rPr>
              <a:t>1040</a:t>
            </a:r>
            <a:endParaRPr kumimoji="0" lang="en-US" sz="1200" b="1" i="0" u="none" strike="noStrike" kern="0" cap="none" spc="0" normalizeH="0" baseline="0" noProof="0" dirty="0">
              <a:ln>
                <a:noFill/>
              </a:ln>
              <a:solidFill>
                <a:sysClr val="windowText" lastClr="000000"/>
              </a:solidFill>
              <a:effectLst/>
              <a:uLnTx/>
              <a:uFillTx/>
              <a:latin typeface="Century Gothic"/>
            </a:endParaRPr>
          </a:p>
        </p:txBody>
      </p:sp>
      <p:sp>
        <p:nvSpPr>
          <p:cNvPr id="36" name="Curved Right Arrow 35"/>
          <p:cNvSpPr/>
          <p:nvPr/>
        </p:nvSpPr>
        <p:spPr>
          <a:xfrm rot="2324382" flipH="1" flipV="1">
            <a:off x="5349795" y="4588624"/>
            <a:ext cx="502781" cy="1667534"/>
          </a:xfrm>
          <a:prstGeom prst="curvedRightArrow">
            <a:avLst/>
          </a:prstGeom>
          <a:solidFill>
            <a:srgbClr val="5A87C5"/>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606060"/>
              </a:solidFill>
              <a:effectLst/>
              <a:uLnTx/>
              <a:uFillTx/>
              <a:latin typeface="Century Gothic"/>
              <a:ea typeface="+mn-ea"/>
              <a:cs typeface="+mn-cs"/>
            </a:endParaRPr>
          </a:p>
        </p:txBody>
      </p:sp>
      <p:sp>
        <p:nvSpPr>
          <p:cNvPr id="37" name="Curved Right Arrow 36"/>
          <p:cNvSpPr/>
          <p:nvPr/>
        </p:nvSpPr>
        <p:spPr>
          <a:xfrm rot="19705646" flipV="1">
            <a:off x="6278313" y="4608291"/>
            <a:ext cx="502781" cy="1658409"/>
          </a:xfrm>
          <a:prstGeom prst="curvedRightArrow">
            <a:avLst/>
          </a:prstGeom>
          <a:solidFill>
            <a:srgbClr val="5A87C5"/>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606060"/>
              </a:solidFill>
              <a:effectLst/>
              <a:uLnTx/>
              <a:uFillTx/>
              <a:latin typeface="Century Gothic"/>
              <a:ea typeface="+mn-ea"/>
              <a:cs typeface="+mn-cs"/>
            </a:endParaRPr>
          </a:p>
        </p:txBody>
      </p:sp>
      <p:sp>
        <p:nvSpPr>
          <p:cNvPr id="38" name="Rounded Rectangle 37"/>
          <p:cNvSpPr/>
          <p:nvPr/>
        </p:nvSpPr>
        <p:spPr>
          <a:xfrm flipH="1">
            <a:off x="2852553" y="5623952"/>
            <a:ext cx="2393733" cy="598883"/>
          </a:xfrm>
          <a:prstGeom prst="roundRect">
            <a:avLst/>
          </a:prstGeom>
          <a:solidFill>
            <a:srgbClr val="5A87C5">
              <a:lumMod val="75000"/>
            </a:srgbClr>
          </a:solidFill>
          <a:ln w="6350" cap="flat" cmpd="sng" algn="ctr">
            <a:solidFill>
              <a:srgbClr val="5A87C5">
                <a:lumMod val="75000"/>
              </a:srgbClr>
            </a:solidFill>
            <a:prstDash val="solid"/>
          </a:ln>
          <a:effectLst>
            <a:outerShdw blurRad="40000" dist="23000" dir="5400000" rotWithShape="0">
              <a:srgbClr val="000000">
                <a:alpha val="35000"/>
              </a:srgbClr>
            </a:outerShdw>
          </a:effectLst>
        </p:spPr>
        <p:txBody>
          <a:bodyPr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 lastClr="FFFFFF"/>
                </a:solidFill>
                <a:effectLst/>
                <a:uLnTx/>
                <a:uFillTx/>
                <a:latin typeface="Century Gothic"/>
                <a:ea typeface="+mn-ea"/>
                <a:cs typeface="+mn-cs"/>
              </a:rPr>
              <a:t>Production Line 1020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 lastClr="FFFFFF"/>
                </a:solidFill>
                <a:effectLst/>
                <a:uLnTx/>
                <a:uFillTx/>
                <a:latin typeface="Century Gothic"/>
                <a:ea typeface="+mn-ea"/>
                <a:cs typeface="+mn-cs"/>
              </a:rPr>
              <a:t>Backflush Location</a:t>
            </a:r>
          </a:p>
        </p:txBody>
      </p:sp>
      <p:sp>
        <p:nvSpPr>
          <p:cNvPr id="39" name="Rounded Rectangle 38"/>
          <p:cNvSpPr/>
          <p:nvPr/>
        </p:nvSpPr>
        <p:spPr>
          <a:xfrm flipH="1">
            <a:off x="6703992" y="5616919"/>
            <a:ext cx="2684404" cy="598883"/>
          </a:xfrm>
          <a:prstGeom prst="roundRect">
            <a:avLst/>
          </a:prstGeom>
          <a:solidFill>
            <a:srgbClr val="5A87C5">
              <a:lumMod val="75000"/>
            </a:srgbClr>
          </a:solidFill>
          <a:ln w="6350" cap="flat" cmpd="sng" algn="ctr">
            <a:solidFill>
              <a:srgbClr val="5A87C5">
                <a:lumMod val="75000"/>
              </a:srgbClr>
            </a:solidFill>
            <a:prstDash val="solid"/>
          </a:ln>
          <a:effectLst>
            <a:outerShdw blurRad="40000" dist="23000" dir="5400000" rotWithShape="0">
              <a:srgbClr val="000000">
                <a:alpha val="35000"/>
              </a:srgbClr>
            </a:outerShdw>
          </a:effectLst>
        </p:spPr>
        <p:txBody>
          <a:bodyPr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 lastClr="FFFFFF"/>
                </a:solidFill>
                <a:effectLst/>
                <a:uLnTx/>
                <a:uFillTx/>
                <a:latin typeface="Century Gothic"/>
                <a:ea typeface="+mn-ea"/>
                <a:cs typeface="+mn-cs"/>
              </a:rPr>
              <a:t>Production Line 1040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 lastClr="FFFFFF"/>
                </a:solidFill>
                <a:effectLst/>
                <a:uLnTx/>
                <a:uFillTx/>
                <a:latin typeface="Century Gothic"/>
                <a:ea typeface="+mn-ea"/>
                <a:cs typeface="+mn-cs"/>
              </a:rPr>
              <a:t>Backflush Location</a:t>
            </a: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11</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Each work center can be defined with an inventory backflush </a:t>
            </a:r>
            <a:r>
              <a:rPr lang="en-US" dirty="0" smtClean="0">
                <a:latin typeface="Century Gothic"/>
              </a:rPr>
              <a:t>location </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Work Centers </a:t>
            </a:r>
            <a:r>
              <a:rPr lang="en-US" dirty="0" err="1" smtClean="0">
                <a:latin typeface="Century Gothic"/>
              </a:rPr>
              <a:t>Backflush</a:t>
            </a:r>
            <a:r>
              <a:rPr lang="en-US" dirty="0" smtClean="0">
                <a:latin typeface="Century Gothic"/>
              </a:rPr>
              <a:t> Locations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sp>
        <p:nvSpPr>
          <p:cNvPr id="23" name="Curved Right Arrow 22"/>
          <p:cNvSpPr/>
          <p:nvPr/>
        </p:nvSpPr>
        <p:spPr>
          <a:xfrm rot="207462" flipH="1" flipV="1">
            <a:off x="3119476" y="3879792"/>
            <a:ext cx="502781" cy="1099534"/>
          </a:xfrm>
          <a:prstGeom prst="curvedRightArrow">
            <a:avLst/>
          </a:prstGeom>
          <a:solidFill>
            <a:srgbClr val="5A87C5"/>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606060"/>
              </a:solidFill>
              <a:effectLst/>
              <a:uLnTx/>
              <a:uFillTx/>
              <a:latin typeface="Century Gothic"/>
              <a:ea typeface="+mn-ea"/>
              <a:cs typeface="+mn-cs"/>
            </a:endParaRPr>
          </a:p>
        </p:txBody>
      </p:sp>
      <p:sp>
        <p:nvSpPr>
          <p:cNvPr id="24" name="Curved Right Arrow 23"/>
          <p:cNvSpPr/>
          <p:nvPr/>
        </p:nvSpPr>
        <p:spPr>
          <a:xfrm flipV="1">
            <a:off x="4065121" y="3919661"/>
            <a:ext cx="502781" cy="1059967"/>
          </a:xfrm>
          <a:prstGeom prst="curvedRightArrow">
            <a:avLst/>
          </a:prstGeom>
          <a:solidFill>
            <a:srgbClr val="5A87C5"/>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606060"/>
              </a:solidFill>
              <a:effectLst/>
              <a:uLnTx/>
              <a:uFillTx/>
              <a:latin typeface="Century Gothic"/>
              <a:ea typeface="+mn-ea"/>
              <a:cs typeface="+mn-cs"/>
            </a:endParaRPr>
          </a:p>
        </p:txBody>
      </p:sp>
      <p:sp>
        <p:nvSpPr>
          <p:cNvPr id="25" name="Rectangle 24"/>
          <p:cNvSpPr/>
          <p:nvPr/>
        </p:nvSpPr>
        <p:spPr>
          <a:xfrm>
            <a:off x="2445471" y="2766452"/>
            <a:ext cx="7336465" cy="2286672"/>
          </a:xfrm>
          <a:prstGeom prst="rect">
            <a:avLst/>
          </a:prstGeom>
          <a:gradFill rotWithShape="1">
            <a:gsLst>
              <a:gs pos="0">
                <a:srgbClr val="A5A5A5">
                  <a:tint val="50000"/>
                  <a:satMod val="300000"/>
                </a:srgbClr>
              </a:gs>
              <a:gs pos="35000">
                <a:srgbClr val="A5A5A5">
                  <a:tint val="37000"/>
                  <a:satMod val="300000"/>
                </a:srgbClr>
              </a:gs>
              <a:gs pos="100000">
                <a:srgbClr val="A5A5A5">
                  <a:tint val="15000"/>
                  <a:satMod val="350000"/>
                </a:srgbClr>
              </a:gs>
            </a:gsLst>
            <a:lin ang="16200000" scaled="1"/>
          </a:gradFill>
          <a:ln w="9525" cap="flat" cmpd="sng" algn="ctr">
            <a:solidFill>
              <a:srgbClr val="A5A5A5">
                <a:shade val="95000"/>
                <a:satMod val="105000"/>
              </a:srgbClr>
            </a:solidFill>
            <a:prstDash val="solid"/>
          </a:ln>
          <a:effectLst>
            <a:outerShdw blurRad="40000" dist="20000" dir="5400000" rotWithShape="0">
              <a:srgbClr val="000000">
                <a:alpha val="38000"/>
              </a:srgbClr>
            </a:outerShdw>
          </a:effectLst>
        </p:spPr>
        <p:txBody>
          <a:bodyPr wrap="square" rtlCol="0" anchor="t" anchorCtr="0"/>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rgbClr val="606060"/>
                </a:solidFill>
                <a:effectLst/>
                <a:uLnTx/>
                <a:uFillTx/>
                <a:latin typeface="Century Gothic"/>
                <a:ea typeface="+mn-ea"/>
                <a:cs typeface="+mn-cs"/>
              </a:rPr>
              <a:t>Shop Floor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606060"/>
              </a:solidFill>
              <a:effectLst/>
              <a:uLnTx/>
              <a:uFillTx/>
              <a:latin typeface="Century Gothic"/>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606060"/>
              </a:solidFill>
              <a:effectLst/>
              <a:uLnTx/>
              <a:uFillTx/>
              <a:latin typeface="Century Gothic"/>
              <a:ea typeface="+mn-ea"/>
              <a:cs typeface="+mn-cs"/>
            </a:endParaRPr>
          </a:p>
        </p:txBody>
      </p:sp>
      <p:pic>
        <p:nvPicPr>
          <p:cNvPr id="26" name="Picture 25" descr="Battery-Shelf_Angle2.png"/>
          <p:cNvPicPr>
            <a:picLocks noChangeAspect="1"/>
          </p:cNvPicPr>
          <p:nvPr/>
        </p:nvPicPr>
        <p:blipFill>
          <a:blip r:embed="rId3"/>
          <a:stretch>
            <a:fillRect/>
          </a:stretch>
        </p:blipFill>
        <p:spPr>
          <a:xfrm>
            <a:off x="5896625" y="3282134"/>
            <a:ext cx="814736" cy="951324"/>
          </a:xfrm>
          <a:prstGeom prst="rect">
            <a:avLst/>
          </a:prstGeom>
        </p:spPr>
      </p:pic>
      <p:pic>
        <p:nvPicPr>
          <p:cNvPr id="27" name="Picture 26" descr="Battery-Shelf_Angle2.png"/>
          <p:cNvPicPr>
            <a:picLocks noChangeAspect="1"/>
          </p:cNvPicPr>
          <p:nvPr/>
        </p:nvPicPr>
        <p:blipFill>
          <a:blip r:embed="rId3"/>
          <a:stretch>
            <a:fillRect/>
          </a:stretch>
        </p:blipFill>
        <p:spPr>
          <a:xfrm>
            <a:off x="5277500" y="3319236"/>
            <a:ext cx="782961" cy="914222"/>
          </a:xfrm>
          <a:prstGeom prst="rect">
            <a:avLst/>
          </a:prstGeom>
        </p:spPr>
      </p:pic>
      <p:pic>
        <p:nvPicPr>
          <p:cNvPr id="28" name="Picture 27" descr="Battery-MachineBatteryAssembly.png"/>
          <p:cNvPicPr>
            <a:picLocks noChangeAspect="1"/>
          </p:cNvPicPr>
          <p:nvPr/>
        </p:nvPicPr>
        <p:blipFill>
          <a:blip r:embed="rId4"/>
          <a:stretch>
            <a:fillRect/>
          </a:stretch>
        </p:blipFill>
        <p:spPr>
          <a:xfrm>
            <a:off x="2792171" y="2945560"/>
            <a:ext cx="2172112" cy="2063624"/>
          </a:xfrm>
          <a:prstGeom prst="rect">
            <a:avLst/>
          </a:prstGeom>
        </p:spPr>
      </p:pic>
      <p:pic>
        <p:nvPicPr>
          <p:cNvPr id="29" name="Picture 28" descr="Battery-ShopFloorInventory02.png"/>
          <p:cNvPicPr>
            <a:picLocks noChangeAspect="1"/>
          </p:cNvPicPr>
          <p:nvPr/>
        </p:nvPicPr>
        <p:blipFill>
          <a:blip r:embed="rId5"/>
          <a:stretch>
            <a:fillRect/>
          </a:stretch>
        </p:blipFill>
        <p:spPr>
          <a:xfrm>
            <a:off x="5102421" y="4212725"/>
            <a:ext cx="452753" cy="400012"/>
          </a:xfrm>
          <a:prstGeom prst="rect">
            <a:avLst/>
          </a:prstGeom>
        </p:spPr>
      </p:pic>
      <p:pic>
        <p:nvPicPr>
          <p:cNvPr id="30" name="Picture 29" descr="Battery-ShopFloorInventory.png"/>
          <p:cNvPicPr>
            <a:picLocks noChangeAspect="1"/>
          </p:cNvPicPr>
          <p:nvPr/>
        </p:nvPicPr>
        <p:blipFill>
          <a:blip r:embed="rId6"/>
          <a:stretch>
            <a:fillRect/>
          </a:stretch>
        </p:blipFill>
        <p:spPr>
          <a:xfrm>
            <a:off x="4943124" y="4305236"/>
            <a:ext cx="407030" cy="468796"/>
          </a:xfrm>
          <a:prstGeom prst="rect">
            <a:avLst/>
          </a:prstGeom>
        </p:spPr>
      </p:pic>
      <p:pic>
        <p:nvPicPr>
          <p:cNvPr id="31" name="Picture 30" descr="Battery-MachineBatteryAssembly.png"/>
          <p:cNvPicPr>
            <a:picLocks noChangeAspect="1"/>
          </p:cNvPicPr>
          <p:nvPr/>
        </p:nvPicPr>
        <p:blipFill>
          <a:blip r:embed="rId4"/>
          <a:stretch>
            <a:fillRect/>
          </a:stretch>
        </p:blipFill>
        <p:spPr>
          <a:xfrm flipH="1">
            <a:off x="7163450" y="2940215"/>
            <a:ext cx="2219931" cy="2109055"/>
          </a:xfrm>
          <a:prstGeom prst="rect">
            <a:avLst/>
          </a:prstGeom>
        </p:spPr>
      </p:pic>
      <p:pic>
        <p:nvPicPr>
          <p:cNvPr id="32" name="Picture 31" descr="Battery-ShopFloorInventory02.png"/>
          <p:cNvPicPr>
            <a:picLocks noChangeAspect="1"/>
          </p:cNvPicPr>
          <p:nvPr/>
        </p:nvPicPr>
        <p:blipFill>
          <a:blip r:embed="rId5"/>
          <a:stretch>
            <a:fillRect/>
          </a:stretch>
        </p:blipFill>
        <p:spPr>
          <a:xfrm flipH="1">
            <a:off x="6473008" y="4241093"/>
            <a:ext cx="451198" cy="398639"/>
          </a:xfrm>
          <a:prstGeom prst="rect">
            <a:avLst/>
          </a:prstGeom>
        </p:spPr>
      </p:pic>
      <p:pic>
        <p:nvPicPr>
          <p:cNvPr id="33" name="Picture 32" descr="Battery-ShopFloorInventory.png"/>
          <p:cNvPicPr>
            <a:picLocks noChangeAspect="1"/>
          </p:cNvPicPr>
          <p:nvPr/>
        </p:nvPicPr>
        <p:blipFill>
          <a:blip r:embed="rId6"/>
          <a:stretch>
            <a:fillRect/>
          </a:stretch>
        </p:blipFill>
        <p:spPr>
          <a:xfrm flipH="1">
            <a:off x="6716908" y="4249770"/>
            <a:ext cx="466258" cy="537011"/>
          </a:xfrm>
          <a:prstGeom prst="rect">
            <a:avLst/>
          </a:prstGeom>
        </p:spPr>
      </p:pic>
      <p:sp>
        <p:nvSpPr>
          <p:cNvPr id="34" name="TextBox 33"/>
          <p:cNvSpPr txBox="1"/>
          <p:nvPr/>
        </p:nvSpPr>
        <p:spPr>
          <a:xfrm>
            <a:off x="2457568" y="2795238"/>
            <a:ext cx="1338828"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Text" lastClr="000000"/>
                </a:solidFill>
                <a:effectLst/>
                <a:uLnTx/>
                <a:uFillTx/>
                <a:latin typeface="Century Gothic"/>
              </a:rPr>
              <a:t>Production Line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Text" lastClr="000000"/>
                </a:solidFill>
                <a:effectLst/>
                <a:uLnTx/>
                <a:uFillTx/>
                <a:latin typeface="Century Gothic"/>
              </a:rPr>
              <a:t>1020</a:t>
            </a:r>
            <a:endParaRPr kumimoji="0" lang="en-US" sz="1200" b="1" i="0" u="none" strike="noStrike" kern="0" cap="none" spc="0" normalizeH="0" baseline="0" noProof="0" dirty="0">
              <a:ln>
                <a:noFill/>
              </a:ln>
              <a:solidFill>
                <a:sysClr val="windowText" lastClr="000000"/>
              </a:solidFill>
              <a:effectLst/>
              <a:uLnTx/>
              <a:uFillTx/>
              <a:latin typeface="Century Gothic"/>
            </a:endParaRPr>
          </a:p>
        </p:txBody>
      </p:sp>
      <p:sp>
        <p:nvSpPr>
          <p:cNvPr id="35" name="TextBox 34"/>
          <p:cNvSpPr txBox="1"/>
          <p:nvPr/>
        </p:nvSpPr>
        <p:spPr>
          <a:xfrm>
            <a:off x="8425981" y="2788150"/>
            <a:ext cx="1338828"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Text" lastClr="000000"/>
                </a:solidFill>
                <a:effectLst/>
                <a:uLnTx/>
                <a:uFillTx/>
                <a:latin typeface="Century Gothic"/>
              </a:rPr>
              <a:t>Production Line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Text" lastClr="000000"/>
                </a:solidFill>
                <a:effectLst/>
                <a:uLnTx/>
                <a:uFillTx/>
                <a:latin typeface="Century Gothic"/>
              </a:rPr>
              <a:t>1040</a:t>
            </a:r>
            <a:endParaRPr kumimoji="0" lang="en-US" sz="1200" b="1" i="0" u="none" strike="noStrike" kern="0" cap="none" spc="0" normalizeH="0" baseline="0" noProof="0" dirty="0">
              <a:ln>
                <a:noFill/>
              </a:ln>
              <a:solidFill>
                <a:sysClr val="windowText" lastClr="000000"/>
              </a:solidFill>
              <a:effectLst/>
              <a:uLnTx/>
              <a:uFillTx/>
              <a:latin typeface="Century Gothic"/>
            </a:endParaRPr>
          </a:p>
        </p:txBody>
      </p:sp>
      <p:sp>
        <p:nvSpPr>
          <p:cNvPr id="36" name="Curved Right Arrow 35"/>
          <p:cNvSpPr/>
          <p:nvPr/>
        </p:nvSpPr>
        <p:spPr>
          <a:xfrm rot="207462" flipH="1" flipV="1">
            <a:off x="5314046" y="4600552"/>
            <a:ext cx="502781" cy="1099534"/>
          </a:xfrm>
          <a:prstGeom prst="curvedRightArrow">
            <a:avLst/>
          </a:prstGeom>
          <a:solidFill>
            <a:srgbClr val="5A87C5"/>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606060"/>
              </a:solidFill>
              <a:effectLst/>
              <a:uLnTx/>
              <a:uFillTx/>
              <a:latin typeface="Century Gothic"/>
              <a:ea typeface="+mn-ea"/>
              <a:cs typeface="+mn-cs"/>
            </a:endParaRPr>
          </a:p>
        </p:txBody>
      </p:sp>
      <p:sp>
        <p:nvSpPr>
          <p:cNvPr id="37" name="Curved Right Arrow 36"/>
          <p:cNvSpPr/>
          <p:nvPr/>
        </p:nvSpPr>
        <p:spPr>
          <a:xfrm flipV="1">
            <a:off x="6259691" y="4640421"/>
            <a:ext cx="502781" cy="1059967"/>
          </a:xfrm>
          <a:prstGeom prst="curvedRightArrow">
            <a:avLst/>
          </a:prstGeom>
          <a:solidFill>
            <a:srgbClr val="5A87C5"/>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606060"/>
              </a:solidFill>
              <a:effectLst/>
              <a:uLnTx/>
              <a:uFillTx/>
              <a:latin typeface="Century Gothic"/>
              <a:ea typeface="+mn-ea"/>
              <a:cs typeface="+mn-cs"/>
            </a:endParaRPr>
          </a:p>
        </p:txBody>
      </p:sp>
      <p:sp>
        <p:nvSpPr>
          <p:cNvPr id="38" name="Rounded Rectangle 37"/>
          <p:cNvSpPr/>
          <p:nvPr/>
        </p:nvSpPr>
        <p:spPr>
          <a:xfrm flipH="1">
            <a:off x="2758625" y="5272799"/>
            <a:ext cx="2636036" cy="598883"/>
          </a:xfrm>
          <a:prstGeom prst="roundRect">
            <a:avLst/>
          </a:prstGeom>
          <a:solidFill>
            <a:srgbClr val="5A87C5">
              <a:lumMod val="75000"/>
            </a:srgbClr>
          </a:solidFill>
          <a:ln w="6350" cap="flat" cmpd="sng" algn="ctr">
            <a:solidFill>
              <a:srgbClr val="5A87C5">
                <a:lumMod val="75000"/>
              </a:srgbClr>
            </a:solidFill>
            <a:prstDash val="solid"/>
          </a:ln>
          <a:effectLst>
            <a:outerShdw blurRad="40000" dist="23000" dir="5400000" rotWithShape="0">
              <a:srgbClr val="000000">
                <a:alpha val="35000"/>
              </a:srgbClr>
            </a:outerShdw>
          </a:effectLst>
        </p:spPr>
        <p:txBody>
          <a:bodyPr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 lastClr="FFFFFF"/>
                </a:solidFill>
                <a:effectLst/>
                <a:uLnTx/>
                <a:uFillTx/>
                <a:latin typeface="Century Gothic"/>
                <a:ea typeface="+mn-ea"/>
                <a:cs typeface="+mn-cs"/>
              </a:rPr>
              <a:t>Work Center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 lastClr="FFFFFF"/>
                </a:solidFill>
                <a:effectLst/>
                <a:uLnTx/>
                <a:uFillTx/>
                <a:latin typeface="Century Gothic"/>
                <a:ea typeface="+mn-ea"/>
                <a:cs typeface="+mn-cs"/>
              </a:rPr>
              <a:t>Backflush Location</a:t>
            </a:r>
          </a:p>
        </p:txBody>
      </p:sp>
      <p:sp>
        <p:nvSpPr>
          <p:cNvPr id="39" name="Rounded Rectangle 38"/>
          <p:cNvSpPr/>
          <p:nvPr/>
        </p:nvSpPr>
        <p:spPr>
          <a:xfrm flipH="1">
            <a:off x="6610064" y="5265766"/>
            <a:ext cx="2956130" cy="598883"/>
          </a:xfrm>
          <a:prstGeom prst="roundRect">
            <a:avLst/>
          </a:prstGeom>
          <a:solidFill>
            <a:srgbClr val="5A87C5">
              <a:lumMod val="75000"/>
            </a:srgbClr>
          </a:solidFill>
          <a:ln w="6350" cap="flat" cmpd="sng" algn="ctr">
            <a:solidFill>
              <a:srgbClr val="5A87C5">
                <a:lumMod val="75000"/>
              </a:srgbClr>
            </a:solidFill>
            <a:prstDash val="solid"/>
          </a:ln>
          <a:effectLst>
            <a:outerShdw blurRad="40000" dist="23000" dir="5400000" rotWithShape="0">
              <a:srgbClr val="000000">
                <a:alpha val="35000"/>
              </a:srgbClr>
            </a:outerShdw>
          </a:effectLst>
        </p:spPr>
        <p:txBody>
          <a:bodyPr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 lastClr="FFFFFF"/>
                </a:solidFill>
                <a:effectLst/>
                <a:uLnTx/>
                <a:uFillTx/>
                <a:latin typeface="Century Gothic"/>
                <a:ea typeface="+mn-ea"/>
                <a:cs typeface="+mn-cs"/>
              </a:rPr>
              <a:t>Work Center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 lastClr="FFFFFF"/>
                </a:solidFill>
                <a:effectLst/>
                <a:uLnTx/>
                <a:uFillTx/>
                <a:latin typeface="Century Gothic"/>
                <a:ea typeface="+mn-ea"/>
                <a:cs typeface="+mn-cs"/>
              </a:rPr>
              <a:t>Backflush Location</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12</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Production Line Reserve Loc</a:t>
            </a:r>
            <a:r>
              <a:rPr lang="en-US" altLang="zh-CN" dirty="0" smtClean="0">
                <a:latin typeface="Century Gothic"/>
              </a:rPr>
              <a:t>ation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pic>
        <p:nvPicPr>
          <p:cNvPr id="1026" name="Picture 2" descr="C:\Users\xcm\AppData\Local\Temp\SNAGHTML63e9de9.PNG"/>
          <p:cNvPicPr>
            <a:picLocks noChangeAspect="1" noChangeArrowheads="1"/>
          </p:cNvPicPr>
          <p:nvPr/>
        </p:nvPicPr>
        <p:blipFill>
          <a:blip r:embed="rId3"/>
          <a:srcRect/>
          <a:stretch>
            <a:fillRect/>
          </a:stretch>
        </p:blipFill>
        <p:spPr bwMode="auto">
          <a:xfrm>
            <a:off x="-5671" y="1568751"/>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13</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Production Line </a:t>
            </a:r>
            <a:r>
              <a:rPr lang="en-US" dirty="0" err="1" smtClean="0">
                <a:latin typeface="Century Gothic"/>
              </a:rPr>
              <a:t>Backflush</a:t>
            </a:r>
            <a:r>
              <a:rPr lang="en-US" dirty="0" smtClean="0">
                <a:latin typeface="Century Gothic"/>
              </a:rPr>
              <a:t> Loc</a:t>
            </a:r>
            <a:r>
              <a:rPr lang="en-US" altLang="zh-CN" dirty="0" smtClean="0">
                <a:latin typeface="Century Gothic"/>
              </a:rPr>
              <a:t>ation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pic>
        <p:nvPicPr>
          <p:cNvPr id="18434" name="Picture 2" descr="C:\Users\xcm\AppData\Local\Temp\SNAGHTML648ef92.PNG"/>
          <p:cNvPicPr>
            <a:picLocks noChangeAspect="1" noChangeArrowheads="1"/>
          </p:cNvPicPr>
          <p:nvPr/>
        </p:nvPicPr>
        <p:blipFill>
          <a:blip r:embed="rId3"/>
          <a:srcRect/>
          <a:stretch>
            <a:fillRect/>
          </a:stretch>
        </p:blipFill>
        <p:spPr bwMode="auto">
          <a:xfrm>
            <a:off x="0" y="1568752"/>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14</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Work Center Reserve Location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pic>
        <p:nvPicPr>
          <p:cNvPr id="17410" name="Picture 2" descr="C:\Users\xcm\AppData\Local\Temp\SNAGHTML66a5198.PNG"/>
          <p:cNvPicPr>
            <a:picLocks noChangeAspect="1" noChangeArrowheads="1"/>
          </p:cNvPicPr>
          <p:nvPr/>
        </p:nvPicPr>
        <p:blipFill>
          <a:blip r:embed="rId3"/>
          <a:srcRect/>
          <a:stretch>
            <a:fillRect/>
          </a:stretch>
        </p:blipFill>
        <p:spPr bwMode="auto">
          <a:xfrm>
            <a:off x="0" y="1568424"/>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Work Center </a:t>
            </a:r>
            <a:r>
              <a:rPr lang="en-US" dirty="0" err="1" smtClean="0">
                <a:latin typeface="Century Gothic"/>
              </a:rPr>
              <a:t>Backflush</a:t>
            </a:r>
            <a:r>
              <a:rPr lang="en-US" dirty="0" smtClean="0">
                <a:latin typeface="Century Gothic"/>
              </a:rPr>
              <a:t> Loc</a:t>
            </a:r>
            <a:r>
              <a:rPr lang="en-US" altLang="zh-CN" dirty="0" smtClean="0">
                <a:latin typeface="Century Gothic"/>
              </a:rPr>
              <a:t>ation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pic>
        <p:nvPicPr>
          <p:cNvPr id="16386" name="Picture 2" descr="C:\Users\xcm\AppData\Local\Temp\SNAGHTML66f905e.PNG"/>
          <p:cNvPicPr>
            <a:picLocks noChangeAspect="1" noChangeArrowheads="1"/>
          </p:cNvPicPr>
          <p:nvPr/>
        </p:nvPicPr>
        <p:blipFill>
          <a:blip r:embed="rId3"/>
          <a:srcRect/>
          <a:stretch>
            <a:fillRect/>
          </a:stretch>
        </p:blipFill>
        <p:spPr bwMode="auto">
          <a:xfrm>
            <a:off x="0" y="1568751"/>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Item Settings for Allocation and Picking</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pic>
        <p:nvPicPr>
          <p:cNvPr id="16386" name="Picture 2" descr="C:\Users\xcm\AppData\Local\Temp\SNAGHTMLb144004.PNG"/>
          <p:cNvPicPr>
            <a:picLocks noChangeAspect="1" noChangeArrowheads="1"/>
          </p:cNvPicPr>
          <p:nvPr/>
        </p:nvPicPr>
        <p:blipFill>
          <a:blip r:embed="rId3"/>
          <a:srcRect/>
          <a:stretch>
            <a:fillRect/>
          </a:stretch>
        </p:blipFill>
        <p:spPr bwMode="auto">
          <a:xfrm>
            <a:off x="0" y="1559127"/>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17</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Detail</a:t>
            </a:r>
          </a:p>
          <a:p>
            <a:pPr lvl="1"/>
            <a:r>
              <a:rPr lang="en-US" dirty="0" smtClean="0">
                <a:latin typeface="Century Gothic"/>
              </a:rPr>
              <a:t>Picking of inventory quantities from specific locations and/or </a:t>
            </a:r>
            <a:r>
              <a:rPr lang="en-US" dirty="0" smtClean="0">
                <a:latin typeface="Century Gothic"/>
              </a:rPr>
              <a:t>lots</a:t>
            </a:r>
            <a:endParaRPr lang="en-US" dirty="0" smtClean="0">
              <a:latin typeface="Century Gothic"/>
            </a:endParaRPr>
          </a:p>
          <a:p>
            <a:r>
              <a:rPr lang="en-US" dirty="0" smtClean="0">
                <a:latin typeface="Century Gothic"/>
              </a:rPr>
              <a:t>General </a:t>
            </a:r>
          </a:p>
          <a:p>
            <a:pPr lvl="1"/>
            <a:r>
              <a:rPr lang="en-US" dirty="0" smtClean="0">
                <a:latin typeface="Century Gothic"/>
              </a:rPr>
              <a:t>Identify the item and quantity to pick, and not quantities from specific locations and/or </a:t>
            </a:r>
            <a:r>
              <a:rPr lang="en-US" dirty="0" smtClean="0">
                <a:latin typeface="Century Gothic"/>
              </a:rPr>
              <a:t>lots</a:t>
            </a:r>
            <a:r>
              <a:rPr lang="en-US" dirty="0" smtClean="0">
                <a:latin typeface="Century Gothic"/>
              </a:rPr>
              <a:t> </a:t>
            </a:r>
          </a:p>
        </p:txBody>
      </p:sp>
      <p:sp>
        <p:nvSpPr>
          <p:cNvPr id="4" name="myTitle"/>
          <p:cNvSpPr>
            <a:spLocks noGrp="1"/>
          </p:cNvSpPr>
          <p:nvPr>
            <p:ph type="title"/>
          </p:nvPr>
        </p:nvSpPr>
        <p:spPr/>
        <p:txBody>
          <a:bodyPr/>
          <a:lstStyle/>
          <a:p>
            <a:r>
              <a:rPr lang="en-US" dirty="0" smtClean="0">
                <a:latin typeface="Century Gothic"/>
              </a:rPr>
              <a:t>Allocation Policy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18</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Keep </a:t>
            </a:r>
          </a:p>
          <a:p>
            <a:pPr lvl="1"/>
            <a:r>
              <a:rPr lang="en-US" dirty="0" smtClean="0">
                <a:latin typeface="Century Gothic"/>
              </a:rPr>
              <a:t>Retains detail inventory allocations after quantities have been picked and transferred</a:t>
            </a:r>
          </a:p>
          <a:p>
            <a:r>
              <a:rPr lang="en-US" dirty="0" smtClean="0">
                <a:latin typeface="Century Gothic"/>
              </a:rPr>
              <a:t>Drop</a:t>
            </a:r>
          </a:p>
          <a:p>
            <a:pPr lvl="1"/>
            <a:r>
              <a:rPr lang="en-US" dirty="0" smtClean="0">
                <a:latin typeface="Century Gothic"/>
              </a:rPr>
              <a:t>Removes detail inventory allocations created after quantities have been picked and transferred </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Transfer Allocation Policy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19</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Issue</a:t>
            </a:r>
          </a:p>
          <a:p>
            <a:pPr lvl="1"/>
            <a:r>
              <a:rPr lang="en-US" dirty="0" smtClean="0">
                <a:latin typeface="Century Gothic"/>
              </a:rPr>
              <a:t>Pick inventory from a controlled, typically stockroom location and issued to a production order</a:t>
            </a:r>
          </a:p>
          <a:p>
            <a:r>
              <a:rPr lang="en-US" dirty="0" smtClean="0">
                <a:solidFill>
                  <a:schemeClr val="tx1"/>
                </a:solidFill>
                <a:latin typeface="Century Gothic"/>
              </a:rPr>
              <a:t>No Pick</a:t>
            </a:r>
          </a:p>
          <a:p>
            <a:pPr lvl="1"/>
            <a:r>
              <a:rPr lang="en-US" dirty="0" smtClean="0">
                <a:latin typeface="Century Gothic"/>
              </a:rPr>
              <a:t>Do not pick. Items are replenished on the shop floor by a process other than a </a:t>
            </a:r>
            <a:r>
              <a:rPr lang="en-US" dirty="0" err="1" smtClean="0">
                <a:latin typeface="Century Gothic"/>
              </a:rPr>
              <a:t>picklist</a:t>
            </a:r>
            <a:endParaRPr lang="en-US" dirty="0" smtClean="0">
              <a:solidFill>
                <a:schemeClr val="tx1"/>
              </a:solidFill>
              <a:latin typeface="Century Gothic"/>
            </a:endParaRPr>
          </a:p>
          <a:p>
            <a:r>
              <a:rPr lang="en-US" dirty="0" smtClean="0">
                <a:solidFill>
                  <a:schemeClr val="tx1"/>
                </a:solidFill>
                <a:latin typeface="Century Gothic"/>
              </a:rPr>
              <a:t>Transfer</a:t>
            </a:r>
          </a:p>
          <a:p>
            <a:pPr lvl="1"/>
            <a:r>
              <a:rPr lang="en-US" dirty="0" smtClean="0">
                <a:latin typeface="Century Gothic"/>
              </a:rPr>
              <a:t>Pick inventory from a controlled, typically stock room location, to be transferred to a shop floor location</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Pick Policy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Production Line Reserve Loc</a:t>
            </a:r>
            <a:r>
              <a:rPr lang="en-US" altLang="zh-CN" dirty="0" smtClean="0">
                <a:latin typeface="Century Gothic"/>
              </a:rPr>
              <a:t>ation</a:t>
            </a:r>
            <a:endParaRPr lang="en-US" dirty="0" smtClean="0">
              <a:latin typeface="Century Gothic"/>
            </a:endParaRPr>
          </a:p>
          <a:p>
            <a:r>
              <a:rPr lang="en-US" dirty="0" smtClean="0">
                <a:latin typeface="Century Gothic"/>
              </a:rPr>
              <a:t>Production Line </a:t>
            </a:r>
            <a:r>
              <a:rPr lang="en-US" dirty="0" err="1" smtClean="0">
                <a:latin typeface="Century Gothic"/>
              </a:rPr>
              <a:t>Backflush</a:t>
            </a:r>
            <a:r>
              <a:rPr lang="en-US" dirty="0" smtClean="0">
                <a:latin typeface="Century Gothic"/>
              </a:rPr>
              <a:t> Loc</a:t>
            </a:r>
            <a:r>
              <a:rPr lang="en-US" altLang="zh-CN" dirty="0" smtClean="0">
                <a:latin typeface="Century Gothic"/>
              </a:rPr>
              <a:t>ation</a:t>
            </a:r>
          </a:p>
          <a:p>
            <a:r>
              <a:rPr lang="en-US" dirty="0" smtClean="0">
                <a:latin typeface="Century Gothic"/>
              </a:rPr>
              <a:t>Work Center Reserve Location</a:t>
            </a:r>
          </a:p>
          <a:p>
            <a:r>
              <a:rPr lang="en-US" dirty="0" smtClean="0">
                <a:latin typeface="Century Gothic"/>
              </a:rPr>
              <a:t>Work Center </a:t>
            </a:r>
            <a:r>
              <a:rPr lang="en-US" dirty="0" err="1" smtClean="0">
                <a:latin typeface="Century Gothic"/>
              </a:rPr>
              <a:t>Backflush</a:t>
            </a:r>
            <a:r>
              <a:rPr lang="en-US" dirty="0" smtClean="0">
                <a:latin typeface="Century Gothic"/>
              </a:rPr>
              <a:t> Loc</a:t>
            </a:r>
            <a:r>
              <a:rPr lang="en-US" altLang="zh-CN" dirty="0" smtClean="0">
                <a:latin typeface="Century Gothic"/>
              </a:rPr>
              <a:t>ation</a:t>
            </a:r>
          </a:p>
          <a:p>
            <a:r>
              <a:rPr lang="en-US" dirty="0" smtClean="0">
                <a:latin typeface="Century Gothic"/>
              </a:rPr>
              <a:t>Item </a:t>
            </a:r>
            <a:r>
              <a:rPr lang="en-US" dirty="0" smtClean="0">
                <a:latin typeface="Century Gothic"/>
              </a:rPr>
              <a:t>settings </a:t>
            </a:r>
            <a:r>
              <a:rPr lang="en-US" dirty="0" smtClean="0">
                <a:latin typeface="Century Gothic"/>
              </a:rPr>
              <a:t>for </a:t>
            </a:r>
            <a:r>
              <a:rPr lang="en-US" dirty="0" smtClean="0">
                <a:latin typeface="Century Gothic"/>
              </a:rPr>
              <a:t>allocation </a:t>
            </a:r>
            <a:r>
              <a:rPr lang="en-US" dirty="0" smtClean="0">
                <a:latin typeface="Century Gothic"/>
              </a:rPr>
              <a:t>and </a:t>
            </a:r>
            <a:r>
              <a:rPr lang="en-US" dirty="0" smtClean="0">
                <a:latin typeface="Century Gothic"/>
              </a:rPr>
              <a:t>picking</a:t>
            </a:r>
            <a:endParaRPr lang="en-US" dirty="0" smtClean="0">
              <a:latin typeface="Century Gothic"/>
            </a:endParaRPr>
          </a:p>
          <a:p>
            <a:r>
              <a:rPr lang="en-US" dirty="0" smtClean="0">
                <a:latin typeface="Century Gothic"/>
              </a:rPr>
              <a:t>Production Picking Order</a:t>
            </a:r>
          </a:p>
          <a:p>
            <a:r>
              <a:rPr lang="en-US" dirty="0" smtClean="0">
                <a:latin typeface="Century Gothic"/>
              </a:rPr>
              <a:t>Production Order Control</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20</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No Issue</a:t>
            </a:r>
          </a:p>
          <a:p>
            <a:pPr lvl="1"/>
            <a:r>
              <a:rPr lang="en-US" dirty="0" smtClean="0">
                <a:latin typeface="Century Gothic"/>
              </a:rPr>
              <a:t>Do not issue. Use this for expense items</a:t>
            </a:r>
          </a:p>
          <a:p>
            <a:r>
              <a:rPr lang="en-US" dirty="0" smtClean="0">
                <a:latin typeface="Century Gothic"/>
              </a:rPr>
              <a:t>Direct</a:t>
            </a:r>
          </a:p>
          <a:p>
            <a:pPr lvl="1"/>
            <a:r>
              <a:rPr lang="en-US" dirty="0" smtClean="0">
                <a:latin typeface="Century Gothic"/>
              </a:rPr>
              <a:t>Issue Direct to Order. Use this to issue component items directly to a production order</a:t>
            </a:r>
          </a:p>
          <a:p>
            <a:r>
              <a:rPr lang="en-US" dirty="0" err="1" smtClean="0">
                <a:latin typeface="Century Gothic"/>
              </a:rPr>
              <a:t>Backflsh</a:t>
            </a:r>
            <a:endParaRPr lang="en-US" dirty="0" smtClean="0">
              <a:latin typeface="Century Gothic"/>
            </a:endParaRPr>
          </a:p>
          <a:p>
            <a:pPr lvl="1"/>
            <a:r>
              <a:rPr lang="en-US" dirty="0" err="1" smtClean="0">
                <a:latin typeface="Century Gothic"/>
              </a:rPr>
              <a:t>Backflush</a:t>
            </a:r>
            <a:r>
              <a:rPr lang="en-US" dirty="0" smtClean="0">
                <a:latin typeface="Century Gothic"/>
              </a:rPr>
              <a:t>. Use this for component items that are </a:t>
            </a:r>
            <a:r>
              <a:rPr lang="en-US" dirty="0" err="1" smtClean="0">
                <a:latin typeface="Century Gothic"/>
              </a:rPr>
              <a:t>backflushed</a:t>
            </a:r>
            <a:r>
              <a:rPr lang="en-US" dirty="0" smtClean="0">
                <a:latin typeface="Century Gothic"/>
              </a:rPr>
              <a:t> from inventory</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Issue Policy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21</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Pick Policy Work With Issue Policy Combinations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graphicFrame>
        <p:nvGraphicFramePr>
          <p:cNvPr id="11" name="Content Placeholder 10"/>
          <p:cNvGraphicFramePr>
            <a:graphicFrameLocks noGrp="1"/>
          </p:cNvGraphicFramePr>
          <p:nvPr>
            <p:ph idx="1"/>
          </p:nvPr>
        </p:nvGraphicFramePr>
        <p:xfrm>
          <a:off x="580870" y="1562100"/>
          <a:ext cx="10241009" cy="4779964"/>
        </p:xfrm>
        <a:graphic>
          <a:graphicData uri="http://schemas.openxmlformats.org/drawingml/2006/table">
            <a:tbl>
              <a:tblPr/>
              <a:tblGrid>
                <a:gridCol w="1597449"/>
                <a:gridCol w="2711948"/>
                <a:gridCol w="2860548"/>
                <a:gridCol w="3071064"/>
              </a:tblGrid>
              <a:tr h="1194991">
                <a:tc>
                  <a:txBody>
                    <a:bodyPr/>
                    <a:lstStyle/>
                    <a:p>
                      <a:pPr algn="l" fontAlgn="t"/>
                      <a:r>
                        <a:rPr lang="en-US" sz="1400" b="1" i="0" u="none" strike="noStrike" dirty="0">
                          <a:solidFill>
                            <a:srgbClr val="000000"/>
                          </a:solidFill>
                          <a:latin typeface="Calibri"/>
                        </a:rPr>
                        <a:t>               Issue Policy</a:t>
                      </a:r>
                      <a:br>
                        <a:rPr lang="en-US" sz="1400" b="1" i="0" u="none" strike="noStrike" dirty="0">
                          <a:solidFill>
                            <a:srgbClr val="000000"/>
                          </a:solidFill>
                          <a:latin typeface="Calibri"/>
                        </a:rPr>
                      </a:br>
                      <a:r>
                        <a:rPr lang="en-US" sz="1400" b="1" i="0" u="none" strike="noStrike" dirty="0">
                          <a:solidFill>
                            <a:srgbClr val="000000"/>
                          </a:solidFill>
                          <a:latin typeface="Calibri"/>
                        </a:rPr>
                        <a:t/>
                      </a:r>
                      <a:br>
                        <a:rPr lang="en-US" sz="1400" b="1" i="0" u="none" strike="noStrike" dirty="0">
                          <a:solidFill>
                            <a:srgbClr val="000000"/>
                          </a:solidFill>
                          <a:latin typeface="Calibri"/>
                        </a:rPr>
                      </a:br>
                      <a:r>
                        <a:rPr lang="en-US" sz="1400" b="1" i="0" u="none" strike="noStrike" dirty="0">
                          <a:solidFill>
                            <a:srgbClr val="000000"/>
                          </a:solidFill>
                          <a:latin typeface="Calibri"/>
                        </a:rPr>
                        <a:t/>
                      </a:r>
                      <a:br>
                        <a:rPr lang="en-US" sz="1400" b="1" i="0" u="none" strike="noStrike" dirty="0">
                          <a:solidFill>
                            <a:srgbClr val="000000"/>
                          </a:solidFill>
                          <a:latin typeface="Calibri"/>
                        </a:rPr>
                      </a:br>
                      <a:r>
                        <a:rPr lang="en-US" sz="1400" b="1" i="0" u="none" strike="noStrike" dirty="0">
                          <a:solidFill>
                            <a:srgbClr val="000000"/>
                          </a:solidFill>
                          <a:latin typeface="Calibri"/>
                        </a:rPr>
                        <a:t/>
                      </a:r>
                      <a:br>
                        <a:rPr lang="en-US" sz="1400" b="1" i="0" u="none" strike="noStrike" dirty="0">
                          <a:solidFill>
                            <a:srgbClr val="000000"/>
                          </a:solidFill>
                          <a:latin typeface="Calibri"/>
                        </a:rPr>
                      </a:br>
                      <a:r>
                        <a:rPr lang="en-US" sz="1400" b="1" i="0" u="none" strike="noStrike" dirty="0">
                          <a:solidFill>
                            <a:srgbClr val="000000"/>
                          </a:solidFill>
                          <a:latin typeface="Calibri"/>
                        </a:rPr>
                        <a:t> Pick Policy</a:t>
                      </a:r>
                    </a:p>
                  </a:txBody>
                  <a:tcPr marL="6192" marR="6192" marT="6192"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fontAlgn="ctr"/>
                      <a:r>
                        <a:rPr lang="en-US" sz="1400" b="1" i="0" u="none" strike="noStrike">
                          <a:solidFill>
                            <a:srgbClr val="000000"/>
                          </a:solidFill>
                          <a:latin typeface="Calibri"/>
                        </a:rPr>
                        <a:t>Direct</a:t>
                      </a:r>
                    </a:p>
                  </a:txBody>
                  <a:tcPr marL="6192" marR="6192" marT="61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1" i="0" u="none" strike="noStrike">
                          <a:solidFill>
                            <a:srgbClr val="000000"/>
                          </a:solidFill>
                          <a:latin typeface="Calibri"/>
                        </a:rPr>
                        <a:t>Backflush</a:t>
                      </a:r>
                    </a:p>
                  </a:txBody>
                  <a:tcPr marL="6192" marR="6192" marT="61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1" i="0" u="none" strike="noStrike">
                          <a:solidFill>
                            <a:srgbClr val="000000"/>
                          </a:solidFill>
                          <a:latin typeface="Calibri"/>
                        </a:rPr>
                        <a:t>No Issue</a:t>
                      </a:r>
                    </a:p>
                  </a:txBody>
                  <a:tcPr marL="6192" marR="6192" marT="6192"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194991">
                <a:tc>
                  <a:txBody>
                    <a:bodyPr/>
                    <a:lstStyle/>
                    <a:p>
                      <a:pPr algn="ctr" fontAlgn="ctr"/>
                      <a:r>
                        <a:rPr lang="en-US" sz="1400" b="1" i="0" u="none" strike="noStrike">
                          <a:solidFill>
                            <a:srgbClr val="000000"/>
                          </a:solidFill>
                          <a:latin typeface="Calibri"/>
                        </a:rPr>
                        <a:t>Issue</a:t>
                      </a:r>
                    </a:p>
                  </a:txBody>
                  <a:tcPr marL="6192" marR="6192" marT="6192"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91440" algn="l" fontAlgn="t"/>
                      <a:r>
                        <a:rPr lang="en-US" sz="1400" b="0" i="0" u="none" strike="noStrike" dirty="0">
                          <a:solidFill>
                            <a:srgbClr val="000000"/>
                          </a:solidFill>
                          <a:latin typeface="Calibri"/>
                        </a:rPr>
                        <a:t>An item that is picked on a production picklist then issued to a production </a:t>
                      </a:r>
                      <a:r>
                        <a:rPr lang="en-US" sz="1400" b="0" i="0" u="none" strike="noStrike" dirty="0" smtClean="0">
                          <a:solidFill>
                            <a:srgbClr val="000000"/>
                          </a:solidFill>
                          <a:latin typeface="Calibri"/>
                        </a:rPr>
                        <a:t>order</a:t>
                      </a:r>
                      <a:endParaRPr lang="en-US" sz="1400" b="0" i="0" u="none" strike="noStrike" dirty="0">
                        <a:solidFill>
                          <a:srgbClr val="000000"/>
                        </a:solidFill>
                        <a:latin typeface="Calibri"/>
                      </a:endParaRPr>
                    </a:p>
                  </a:txBody>
                  <a:tcPr marL="6192" marR="6192" marT="619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91440" algn="l" fontAlgn="t"/>
                      <a:r>
                        <a:rPr lang="en-US" sz="1400" b="0" i="0" u="none" strike="noStrike" dirty="0">
                          <a:solidFill>
                            <a:srgbClr val="000000"/>
                          </a:solidFill>
                          <a:latin typeface="Calibri"/>
                        </a:rPr>
                        <a:t>Invalid</a:t>
                      </a:r>
                    </a:p>
                  </a:txBody>
                  <a:tcPr marL="6192" marR="6192" marT="619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marL="91440" algn="l" fontAlgn="t"/>
                      <a:r>
                        <a:rPr lang="en-US" sz="1400" b="0" i="0" u="none" strike="noStrike" dirty="0">
                          <a:solidFill>
                            <a:srgbClr val="000000"/>
                          </a:solidFill>
                          <a:latin typeface="Calibri"/>
                        </a:rPr>
                        <a:t>Invalid</a:t>
                      </a:r>
                    </a:p>
                  </a:txBody>
                  <a:tcPr marL="6192" marR="6192" marT="6192"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r>
              <a:tr h="1194991">
                <a:tc>
                  <a:txBody>
                    <a:bodyPr/>
                    <a:lstStyle/>
                    <a:p>
                      <a:pPr algn="ctr" fontAlgn="ctr"/>
                      <a:r>
                        <a:rPr lang="en-US" sz="1400" b="1" i="0" u="none" strike="noStrike">
                          <a:solidFill>
                            <a:srgbClr val="000000"/>
                          </a:solidFill>
                          <a:latin typeface="Calibri"/>
                        </a:rPr>
                        <a:t>Transfer</a:t>
                      </a:r>
                    </a:p>
                  </a:txBody>
                  <a:tcPr marL="6192" marR="6192" marT="6192"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91440" algn="l" fontAlgn="t"/>
                      <a:r>
                        <a:rPr lang="en-US" sz="1400" b="0" i="0" u="none" strike="noStrike" dirty="0">
                          <a:solidFill>
                            <a:srgbClr val="000000"/>
                          </a:solidFill>
                          <a:latin typeface="Calibri"/>
                        </a:rPr>
                        <a:t>An item that is picked on a production picklist, transferred to the shop floor, then issued to a production order</a:t>
                      </a:r>
                    </a:p>
                  </a:txBody>
                  <a:tcPr marL="6192" marR="6192" marT="619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91440" algn="l" fontAlgn="t"/>
                      <a:r>
                        <a:rPr lang="en-US" sz="1400" b="0" i="0" u="none" strike="noStrike" dirty="0">
                          <a:solidFill>
                            <a:srgbClr val="000000"/>
                          </a:solidFill>
                          <a:latin typeface="Calibri"/>
                        </a:rPr>
                        <a:t>An item that is picked on a production picklist, transferred to the shop floor, then backflushed to a production order</a:t>
                      </a:r>
                    </a:p>
                  </a:txBody>
                  <a:tcPr marL="6192" marR="6192" marT="619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91440" algn="l" fontAlgn="t"/>
                      <a:r>
                        <a:rPr lang="en-US" sz="1400" b="0" i="0" u="none" strike="noStrike" dirty="0">
                          <a:solidFill>
                            <a:srgbClr val="000000"/>
                          </a:solidFill>
                          <a:latin typeface="Calibri"/>
                        </a:rPr>
                        <a:t>Invalid</a:t>
                      </a:r>
                    </a:p>
                  </a:txBody>
                  <a:tcPr marL="6192" marR="6192" marT="6192"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r>
              <a:tr h="1194991">
                <a:tc>
                  <a:txBody>
                    <a:bodyPr/>
                    <a:lstStyle/>
                    <a:p>
                      <a:pPr algn="ctr" fontAlgn="ctr"/>
                      <a:r>
                        <a:rPr lang="en-US" sz="1400" b="1" i="0" u="none" strike="noStrike">
                          <a:solidFill>
                            <a:srgbClr val="000000"/>
                          </a:solidFill>
                          <a:latin typeface="Calibri"/>
                        </a:rPr>
                        <a:t>No Pick</a:t>
                      </a:r>
                    </a:p>
                  </a:txBody>
                  <a:tcPr marL="6192" marR="6192" marT="6192"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r>
                        <a:rPr lang="en-US" sz="1400" b="0" i="0" u="none" strike="noStrike" dirty="0">
                          <a:solidFill>
                            <a:srgbClr val="000000"/>
                          </a:solidFill>
                          <a:latin typeface="Calibri"/>
                        </a:rPr>
                        <a:t>An item that is moved or delivered to the shop floor without a picklist, possibly by using a Kanban, then issued to a production order</a:t>
                      </a:r>
                    </a:p>
                  </a:txBody>
                  <a:tcPr marL="6192" marR="6192" marT="619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r>
                        <a:rPr lang="en-US" sz="1400" b="0" i="0" u="none" strike="noStrike" dirty="0" smtClean="0">
                          <a:solidFill>
                            <a:srgbClr val="000000"/>
                          </a:solidFill>
                          <a:latin typeface="Calibri"/>
                        </a:rPr>
                        <a:t>An item that </a:t>
                      </a:r>
                      <a:r>
                        <a:rPr lang="en-US" sz="1400" b="0" i="0" u="none" strike="noStrike" dirty="0">
                          <a:solidFill>
                            <a:srgbClr val="000000"/>
                          </a:solidFill>
                          <a:latin typeface="Calibri"/>
                        </a:rPr>
                        <a:t>is moved or delivered to the </a:t>
                      </a:r>
                      <a:r>
                        <a:rPr lang="en-US" sz="1400" b="0" i="0" u="none" strike="noStrike" dirty="0" smtClean="0">
                          <a:solidFill>
                            <a:srgbClr val="000000"/>
                          </a:solidFill>
                          <a:latin typeface="Calibri"/>
                        </a:rPr>
                        <a:t>shoitem p </a:t>
                      </a:r>
                      <a:r>
                        <a:rPr lang="en-US" sz="1400" b="0" i="0" u="none" strike="noStrike" dirty="0">
                          <a:solidFill>
                            <a:srgbClr val="000000"/>
                          </a:solidFill>
                          <a:latin typeface="Calibri"/>
                        </a:rPr>
                        <a:t>floor without a picklist, possibly by using a Kanban, then backflushed to a production order</a:t>
                      </a:r>
                    </a:p>
                  </a:txBody>
                  <a:tcPr marL="6192" marR="6192" marT="619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r>
                        <a:rPr lang="en-US" sz="1400" b="0" i="0" u="none" strike="noStrike" dirty="0">
                          <a:solidFill>
                            <a:srgbClr val="000000"/>
                          </a:solidFill>
                          <a:latin typeface="Calibri"/>
                        </a:rPr>
                        <a:t>An expense item that is moved or delivered to the shop floor without a </a:t>
                      </a:r>
                      <a:r>
                        <a:rPr lang="en-US" sz="1400" b="0" i="0" u="none" strike="noStrike" dirty="0" err="1">
                          <a:solidFill>
                            <a:srgbClr val="000000"/>
                          </a:solidFill>
                          <a:latin typeface="Calibri"/>
                        </a:rPr>
                        <a:t>picklist</a:t>
                      </a:r>
                      <a:r>
                        <a:rPr lang="en-US" sz="1400" b="0" i="0" u="none" strike="noStrike" dirty="0">
                          <a:solidFill>
                            <a:srgbClr val="000000"/>
                          </a:solidFill>
                          <a:latin typeface="Calibri"/>
                        </a:rPr>
                        <a:t>, possibly by a </a:t>
                      </a:r>
                      <a:r>
                        <a:rPr lang="en-US" sz="1400" b="0" i="0" u="none" strike="noStrike" dirty="0" err="1">
                          <a:solidFill>
                            <a:srgbClr val="000000"/>
                          </a:solidFill>
                          <a:latin typeface="Calibri"/>
                        </a:rPr>
                        <a:t>Kanban</a:t>
                      </a:r>
                      <a:r>
                        <a:rPr lang="en-US" sz="1400" b="0" i="0" u="none" strike="noStrike" dirty="0">
                          <a:solidFill>
                            <a:srgbClr val="000000"/>
                          </a:solidFill>
                          <a:latin typeface="Calibri"/>
                        </a:rPr>
                        <a:t>, and not issued or </a:t>
                      </a:r>
                      <a:r>
                        <a:rPr lang="en-US" sz="1400" b="0" i="0" u="none" strike="noStrike" dirty="0" err="1">
                          <a:solidFill>
                            <a:srgbClr val="000000"/>
                          </a:solidFill>
                          <a:latin typeface="Calibri"/>
                        </a:rPr>
                        <a:t>backflushed</a:t>
                      </a:r>
                      <a:r>
                        <a:rPr lang="en-US" sz="1400" b="0" i="0" u="none" strike="noStrike" dirty="0">
                          <a:solidFill>
                            <a:srgbClr val="000000"/>
                          </a:solidFill>
                          <a:latin typeface="Calibri"/>
                        </a:rPr>
                        <a:t> to a production order</a:t>
                      </a:r>
                    </a:p>
                  </a:txBody>
                  <a:tcPr marL="6192" marR="6192" marT="6192"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22</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Production Picking Order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sp>
        <p:nvSpPr>
          <p:cNvPr id="8" name="Content Placeholder 7"/>
          <p:cNvSpPr>
            <a:spLocks noGrp="1"/>
          </p:cNvSpPr>
          <p:nvPr>
            <p:ph idx="1"/>
          </p:nvPr>
        </p:nvSpPr>
        <p:spPr/>
        <p:txBody>
          <a:bodyPr/>
          <a:lstStyle/>
          <a:p>
            <a:r>
              <a:rPr lang="en-US" dirty="0" smtClean="0">
                <a:latin typeface="Century Gothic"/>
              </a:rPr>
              <a:t>Default</a:t>
            </a:r>
          </a:p>
          <a:p>
            <a:r>
              <a:rPr lang="en-US" dirty="0" smtClean="0">
                <a:latin typeface="Century Gothic"/>
              </a:rPr>
              <a:t>Location</a:t>
            </a:r>
          </a:p>
          <a:p>
            <a:r>
              <a:rPr lang="en-US" dirty="0" smtClean="0">
                <a:latin typeface="Century Gothic"/>
              </a:rPr>
              <a:t>Lot/Serial</a:t>
            </a:r>
          </a:p>
          <a:p>
            <a:r>
              <a:rPr lang="en-US" dirty="0" smtClean="0">
                <a:latin typeface="Century Gothic"/>
              </a:rPr>
              <a:t>Date</a:t>
            </a:r>
          </a:p>
          <a:p>
            <a:r>
              <a:rPr lang="en-US" dirty="0" smtClean="0">
                <a:latin typeface="Century Gothic"/>
              </a:rPr>
              <a:t>Expire Date</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23</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Production Order Control</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sp>
        <p:nvSpPr>
          <p:cNvPr id="8" name="Content Placeholder 7"/>
          <p:cNvSpPr>
            <a:spLocks noGrp="1"/>
          </p:cNvSpPr>
          <p:nvPr>
            <p:ph idx="1"/>
          </p:nvPr>
        </p:nvSpPr>
        <p:spPr/>
        <p:txBody>
          <a:bodyPr/>
          <a:lstStyle/>
          <a:p>
            <a:endParaRPr lang="en-US" dirty="0">
              <a:latin typeface="Century Gothic"/>
            </a:endParaRPr>
          </a:p>
        </p:txBody>
      </p:sp>
      <p:pic>
        <p:nvPicPr>
          <p:cNvPr id="12290" name="Picture 2" descr="C:\Users\xcm\AppData\Local\Temp\SNAGHTML37cea50a.PNG"/>
          <p:cNvPicPr>
            <a:picLocks noChangeAspect="1" noChangeArrowheads="1"/>
          </p:cNvPicPr>
          <p:nvPr/>
        </p:nvPicPr>
        <p:blipFill>
          <a:blip r:embed="rId3"/>
          <a:srcRect/>
          <a:stretch>
            <a:fillRect/>
          </a:stretch>
        </p:blipFill>
        <p:spPr bwMode="auto">
          <a:xfrm>
            <a:off x="429897" y="1563188"/>
            <a:ext cx="6686894" cy="4591667"/>
          </a:xfrm>
          <a:prstGeom prst="rect">
            <a:avLst/>
          </a:prstGeom>
          <a:noFill/>
        </p:spPr>
      </p:pic>
      <p:pic>
        <p:nvPicPr>
          <p:cNvPr id="12292" name="Picture 4" descr="C:\Users\xcm\AppData\Local\Temp\SNAGHTML37d045da.PNG"/>
          <p:cNvPicPr>
            <a:picLocks noChangeAspect="1" noChangeArrowheads="1"/>
          </p:cNvPicPr>
          <p:nvPr/>
        </p:nvPicPr>
        <p:blipFill>
          <a:blip r:embed="rId4"/>
          <a:srcRect/>
          <a:stretch>
            <a:fillRect/>
          </a:stretch>
        </p:blipFill>
        <p:spPr bwMode="auto">
          <a:xfrm>
            <a:off x="5563600" y="4813345"/>
            <a:ext cx="6122223" cy="824717"/>
          </a:xfrm>
          <a:prstGeom prst="rect">
            <a:avLst/>
          </a:prstGeom>
          <a:noFill/>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24</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Production Order Control</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sp>
        <p:nvSpPr>
          <p:cNvPr id="8" name="Content Placeholder 7"/>
          <p:cNvSpPr>
            <a:spLocks noGrp="1"/>
          </p:cNvSpPr>
          <p:nvPr>
            <p:ph idx="1"/>
          </p:nvPr>
        </p:nvSpPr>
        <p:spPr/>
        <p:txBody>
          <a:bodyPr/>
          <a:lstStyle/>
          <a:p>
            <a:endParaRPr lang="en-US" dirty="0">
              <a:latin typeface="Century Gothic"/>
            </a:endParaRPr>
          </a:p>
        </p:txBody>
      </p:sp>
      <p:pic>
        <p:nvPicPr>
          <p:cNvPr id="10242" name="Picture 2" descr="C:\Users\xcm\AppData\Local\Temp\SNAGHTML37d1d081.PNG"/>
          <p:cNvPicPr>
            <a:picLocks noChangeAspect="1" noChangeArrowheads="1"/>
          </p:cNvPicPr>
          <p:nvPr/>
        </p:nvPicPr>
        <p:blipFill>
          <a:blip r:embed="rId3"/>
          <a:srcRect/>
          <a:stretch>
            <a:fillRect/>
          </a:stretch>
        </p:blipFill>
        <p:spPr bwMode="auto">
          <a:xfrm>
            <a:off x="429895" y="1564141"/>
            <a:ext cx="6679463" cy="3254288"/>
          </a:xfrm>
          <a:prstGeom prst="rect">
            <a:avLst/>
          </a:prstGeom>
          <a:noFill/>
        </p:spPr>
      </p:pic>
      <p:pic>
        <p:nvPicPr>
          <p:cNvPr id="10244" name="Picture 4" descr="C:\Users\xcm\AppData\Local\Temp\SNAGHTML37d2c1c6.PNG"/>
          <p:cNvPicPr>
            <a:picLocks noChangeAspect="1" noChangeArrowheads="1"/>
          </p:cNvPicPr>
          <p:nvPr/>
        </p:nvPicPr>
        <p:blipFill>
          <a:blip r:embed="rId4"/>
          <a:srcRect r="17257" b="8464"/>
          <a:stretch>
            <a:fillRect/>
          </a:stretch>
        </p:blipFill>
        <p:spPr bwMode="auto">
          <a:xfrm>
            <a:off x="6255896" y="2821240"/>
            <a:ext cx="5526800" cy="3468526"/>
          </a:xfrm>
          <a:prstGeom prst="rect">
            <a:avLst/>
          </a:prstGeom>
          <a:noFill/>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25</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Review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sp>
        <p:nvSpPr>
          <p:cNvPr id="8" name="Content Placeholder 7"/>
          <p:cNvSpPr>
            <a:spLocks noGrp="1"/>
          </p:cNvSpPr>
          <p:nvPr>
            <p:ph idx="1"/>
          </p:nvPr>
        </p:nvSpPr>
        <p:spPr/>
        <p:txBody>
          <a:bodyPr/>
          <a:lstStyle/>
          <a:p>
            <a:r>
              <a:rPr lang="en-US" dirty="0" smtClean="0">
                <a:latin typeface="Century Gothic"/>
              </a:rPr>
              <a:t>Production Line Reserve Loc</a:t>
            </a:r>
            <a:r>
              <a:rPr lang="en-US" altLang="zh-CN" dirty="0" smtClean="0">
                <a:latin typeface="Century Gothic"/>
              </a:rPr>
              <a:t>ation</a:t>
            </a:r>
            <a:endParaRPr lang="en-US" dirty="0" smtClean="0">
              <a:latin typeface="Century Gothic"/>
            </a:endParaRPr>
          </a:p>
          <a:p>
            <a:r>
              <a:rPr lang="en-US" dirty="0" smtClean="0">
                <a:latin typeface="Century Gothic"/>
              </a:rPr>
              <a:t>Production Line </a:t>
            </a:r>
            <a:r>
              <a:rPr lang="en-US" dirty="0" err="1" smtClean="0">
                <a:latin typeface="Century Gothic"/>
              </a:rPr>
              <a:t>Backflush</a:t>
            </a:r>
            <a:r>
              <a:rPr lang="en-US" dirty="0" smtClean="0">
                <a:latin typeface="Century Gothic"/>
              </a:rPr>
              <a:t> Loc</a:t>
            </a:r>
            <a:r>
              <a:rPr lang="en-US" altLang="zh-CN" dirty="0" smtClean="0">
                <a:latin typeface="Century Gothic"/>
              </a:rPr>
              <a:t>ation</a:t>
            </a:r>
          </a:p>
          <a:p>
            <a:r>
              <a:rPr lang="en-US" dirty="0" smtClean="0">
                <a:latin typeface="Century Gothic"/>
              </a:rPr>
              <a:t>Work Center Reserve Location</a:t>
            </a:r>
          </a:p>
          <a:p>
            <a:r>
              <a:rPr lang="en-US" dirty="0" smtClean="0">
                <a:latin typeface="Century Gothic"/>
              </a:rPr>
              <a:t>Work Center </a:t>
            </a:r>
            <a:r>
              <a:rPr lang="en-US" dirty="0" err="1" smtClean="0">
                <a:latin typeface="Century Gothic"/>
              </a:rPr>
              <a:t>Backflush</a:t>
            </a:r>
            <a:r>
              <a:rPr lang="en-US" dirty="0" smtClean="0">
                <a:latin typeface="Century Gothic"/>
              </a:rPr>
              <a:t> Loc</a:t>
            </a:r>
            <a:r>
              <a:rPr lang="en-US" altLang="zh-CN" dirty="0" smtClean="0">
                <a:latin typeface="Century Gothic"/>
              </a:rPr>
              <a:t>ation</a:t>
            </a:r>
          </a:p>
          <a:p>
            <a:r>
              <a:rPr lang="en-US" dirty="0" smtClean="0">
                <a:latin typeface="Century Gothic"/>
              </a:rPr>
              <a:t>Item </a:t>
            </a:r>
            <a:r>
              <a:rPr lang="en-US" dirty="0" smtClean="0">
                <a:latin typeface="Century Gothic"/>
              </a:rPr>
              <a:t>settings </a:t>
            </a:r>
            <a:r>
              <a:rPr lang="en-US" dirty="0" smtClean="0">
                <a:latin typeface="Century Gothic"/>
              </a:rPr>
              <a:t>for </a:t>
            </a:r>
            <a:r>
              <a:rPr lang="en-US" dirty="0" smtClean="0">
                <a:latin typeface="Century Gothic"/>
              </a:rPr>
              <a:t>allocation </a:t>
            </a:r>
            <a:r>
              <a:rPr lang="en-US" smtClean="0">
                <a:latin typeface="Century Gothic"/>
              </a:rPr>
              <a:t>and </a:t>
            </a:r>
            <a:r>
              <a:rPr lang="en-US" smtClean="0">
                <a:latin typeface="Century Gothic"/>
              </a:rPr>
              <a:t>picking</a:t>
            </a:r>
            <a:endParaRPr lang="en-US" dirty="0" smtClean="0">
              <a:latin typeface="Century Gothic"/>
            </a:endParaRPr>
          </a:p>
          <a:p>
            <a:r>
              <a:rPr lang="en-US" dirty="0" smtClean="0">
                <a:latin typeface="Century Gothic"/>
              </a:rPr>
              <a:t>Production Picking Order</a:t>
            </a:r>
          </a:p>
          <a:p>
            <a:r>
              <a:rPr lang="en-US" dirty="0" smtClean="0">
                <a:latin typeface="Century Gothic"/>
              </a:rPr>
              <a:t>Production Order Control</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26</a:t>
            </a:fld>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Exercise: Manufacturing Setup </a:t>
            </a:r>
            <a:r>
              <a:rPr lang="en-US" altLang="zh-CN" dirty="0" smtClean="0">
                <a:latin typeface="Century Gothic"/>
              </a:rPr>
              <a:t>Two</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Setup </a:t>
            </a:r>
            <a:r>
              <a:rPr lang="en-US" altLang="zh-CN" dirty="0" smtClean="0">
                <a:latin typeface="Century Gothic"/>
              </a:rPr>
              <a:t>Two</a:t>
            </a:r>
            <a:endParaRPr lang="en-US" dirty="0">
              <a:latin typeface="Century Gothic"/>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Reserved inventory</a:t>
            </a:r>
          </a:p>
          <a:p>
            <a:pPr lvl="1"/>
            <a:r>
              <a:rPr lang="en-US" dirty="0" smtClean="0">
                <a:latin typeface="Century Gothic"/>
              </a:rPr>
              <a:t>Designate locations for inventory reserved for production</a:t>
            </a:r>
          </a:p>
          <a:p>
            <a:pPr lvl="1"/>
            <a:r>
              <a:rPr lang="en-US" dirty="0" smtClean="0">
                <a:latin typeface="Century Gothic"/>
              </a:rPr>
              <a:t>Production line reserve locations</a:t>
            </a:r>
          </a:p>
          <a:p>
            <a:pPr lvl="1"/>
            <a:r>
              <a:rPr lang="en-US" dirty="0" smtClean="0">
                <a:latin typeface="Century Gothic"/>
              </a:rPr>
              <a:t>Work center reserve locations</a:t>
            </a:r>
          </a:p>
          <a:p>
            <a:r>
              <a:rPr lang="en-US" dirty="0" err="1" smtClean="0">
                <a:latin typeface="Century Gothic"/>
              </a:rPr>
              <a:t>Backflush</a:t>
            </a:r>
            <a:r>
              <a:rPr lang="en-US" dirty="0" smtClean="0">
                <a:latin typeface="Century Gothic"/>
              </a:rPr>
              <a:t> locations</a:t>
            </a:r>
          </a:p>
          <a:p>
            <a:pPr lvl="1"/>
            <a:r>
              <a:rPr lang="en-US" dirty="0" smtClean="0">
                <a:latin typeface="Century Gothic"/>
              </a:rPr>
              <a:t>Define an inventory </a:t>
            </a:r>
            <a:r>
              <a:rPr lang="en-US" dirty="0" err="1" smtClean="0">
                <a:latin typeface="Century Gothic"/>
              </a:rPr>
              <a:t>backflush</a:t>
            </a:r>
            <a:r>
              <a:rPr lang="en-US" dirty="0" smtClean="0">
                <a:latin typeface="Century Gothic"/>
              </a:rPr>
              <a:t> location for a work center</a:t>
            </a:r>
          </a:p>
          <a:p>
            <a:pPr lvl="1"/>
            <a:r>
              <a:rPr lang="en-US" dirty="0" smtClean="0">
                <a:latin typeface="Century Gothic"/>
              </a:rPr>
              <a:t>Define an inventory </a:t>
            </a:r>
            <a:r>
              <a:rPr lang="en-US" dirty="0" err="1" smtClean="0">
                <a:latin typeface="Century Gothic"/>
              </a:rPr>
              <a:t>backflush</a:t>
            </a:r>
            <a:r>
              <a:rPr lang="en-US" dirty="0" smtClean="0">
                <a:latin typeface="Century Gothic"/>
              </a:rPr>
              <a:t> location for a production line</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Production Inventory</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4</a:t>
            </a:fld>
            <a:endParaRPr lang="en-US">
              <a:latin typeface="Century Gothic"/>
            </a:endParaRPr>
          </a:p>
        </p:txBody>
      </p:sp>
      <p:sp>
        <p:nvSpPr>
          <p:cNvPr id="4" name="Text Placeholder 3"/>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sp>
        <p:nvSpPr>
          <p:cNvPr id="5" name="myTitle"/>
          <p:cNvSpPr>
            <a:spLocks noGrp="1"/>
          </p:cNvSpPr>
          <p:nvPr>
            <p:ph type="title"/>
          </p:nvPr>
        </p:nvSpPr>
        <p:spPr/>
        <p:txBody>
          <a:bodyPr/>
          <a:lstStyle/>
          <a:p>
            <a:r>
              <a:rPr lang="en-US" dirty="0" smtClean="0">
                <a:latin typeface="Century Gothic"/>
              </a:rPr>
              <a:t>Manufacturing </a:t>
            </a:r>
            <a:r>
              <a:rPr lang="en-US" altLang="zh-CN" dirty="0" smtClean="0">
                <a:latin typeface="Century Gothic"/>
              </a:rPr>
              <a:t>Setup Process Flow Two</a:t>
            </a:r>
            <a:endParaRPr lang="en-US" dirty="0">
              <a:latin typeface="Century Gothic"/>
            </a:endParaRPr>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Production Line Reserve Location </a:t>
            </a:r>
            <a:endParaRPr lang="en-US" sz="2000" b="0" i="0" u="none" strike="noStrike" kern="1200" spc="0" baseline="0" dirty="0" smtClean="0">
              <a:solidFill>
                <a:srgbClr val="FFFFFF"/>
              </a:solidFill>
              <a:latin typeface="Century Gothic"/>
              <a:ea typeface="+mn-ea"/>
              <a:cs typeface="+mn-cs"/>
            </a:endParaRP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smtClean="0">
                <a:solidFill>
                  <a:srgbClr val="FFFFFF"/>
                </a:solidFill>
                <a:latin typeface="Century Gothic"/>
              </a:rPr>
              <a:t>Production Line </a:t>
            </a:r>
            <a:r>
              <a:rPr lang="en-US" altLang="zh-CN" sz="2000" dirty="0" err="1" smtClean="0">
                <a:solidFill>
                  <a:srgbClr val="FFFFFF"/>
                </a:solidFill>
                <a:latin typeface="Century Gothic"/>
              </a:rPr>
              <a:t>Backflush</a:t>
            </a:r>
            <a:r>
              <a:rPr lang="en-US" altLang="zh-CN" sz="2000" dirty="0" smtClean="0">
                <a:solidFill>
                  <a:srgbClr val="FFFFFF"/>
                </a:solidFill>
                <a:latin typeface="Century Gothic"/>
              </a:rPr>
              <a:t> Location </a:t>
            </a:r>
            <a:endParaRPr lang="en-US" sz="2000" dirty="0" smtClean="0">
              <a:solidFill>
                <a:srgbClr val="FFFFFF"/>
              </a:solidFill>
              <a:latin typeface="Century Gothic"/>
            </a:endParaRP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Work Center Reserve Location</a:t>
            </a:r>
            <a:endParaRPr lang="en-US" sz="2000" b="0" i="0" u="none" strike="noStrike" kern="1200" spc="0" baseline="0" dirty="0" smtClean="0">
              <a:solidFill>
                <a:srgbClr val="FFFFFF"/>
              </a:solidFill>
              <a:latin typeface="Century Gothic"/>
              <a:ea typeface="+mn-ea"/>
              <a:cs typeface="+mn-cs"/>
            </a:endParaRPr>
          </a:p>
        </p:txBody>
      </p:sp>
      <p:sp>
        <p:nvSpPr>
          <p:cNvPr id="10" name="Rectangle 9"/>
          <p:cNvSpPr/>
          <p:nvPr/>
        </p:nvSpPr>
        <p:spPr>
          <a:xfrm>
            <a:off x="95457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smtClean="0">
                <a:solidFill>
                  <a:srgbClr val="FFFFFF"/>
                </a:solidFill>
                <a:latin typeface="Century Gothic"/>
              </a:rPr>
              <a:t>Work Center </a:t>
            </a:r>
            <a:r>
              <a:rPr lang="en-US" altLang="zh-CN" sz="2000" dirty="0" err="1" smtClean="0">
                <a:solidFill>
                  <a:srgbClr val="FFFFFF"/>
                </a:solidFill>
                <a:latin typeface="Century Gothic"/>
              </a:rPr>
              <a:t>Backflush</a:t>
            </a:r>
            <a:r>
              <a:rPr lang="en-US" altLang="zh-CN" sz="2000" dirty="0" smtClean="0">
                <a:solidFill>
                  <a:srgbClr val="FFFFFF"/>
                </a:solidFill>
                <a:latin typeface="Century Gothic"/>
              </a:rPr>
              <a:t> Location</a:t>
            </a:r>
            <a:endParaRPr lang="en-US" sz="2000" dirty="0" smtClean="0">
              <a:solidFill>
                <a:srgbClr val="FFFFFF"/>
              </a:solidFill>
              <a:latin typeface="Century Gothic"/>
            </a:endParaRPr>
          </a:p>
        </p:txBody>
      </p:sp>
      <p:sp>
        <p:nvSpPr>
          <p:cNvPr id="11" name="Rectangle 10"/>
          <p:cNvSpPr/>
          <p:nvPr/>
        </p:nvSpPr>
        <p:spPr>
          <a:xfrm>
            <a:off x="427110" y="33464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Allocation Policy</a:t>
            </a:r>
            <a:endParaRPr lang="en-US" sz="2000" b="0" i="0" u="none" strike="noStrike" kern="1200" spc="0" baseline="0" dirty="0" smtClean="0">
              <a:solidFill>
                <a:srgbClr val="FFFFFF"/>
              </a:solidFill>
              <a:latin typeface="Century Gothic"/>
              <a:ea typeface="+mn-ea"/>
              <a:cs typeface="+mn-cs"/>
            </a:endParaRPr>
          </a:p>
        </p:txBody>
      </p:sp>
      <p:sp>
        <p:nvSpPr>
          <p:cNvPr id="12" name="Rectangle 11"/>
          <p:cNvSpPr/>
          <p:nvPr/>
        </p:nvSpPr>
        <p:spPr>
          <a:xfrm>
            <a:off x="3447839" y="33448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Transfer</a:t>
            </a:r>
            <a:r>
              <a:rPr lang="en-US" altLang="zh-CN" sz="2000" b="0" i="0" u="none" strike="noStrike" kern="1200" spc="0" dirty="0" smtClean="0">
                <a:solidFill>
                  <a:srgbClr val="FFFFFF"/>
                </a:solidFill>
                <a:latin typeface="Century Gothic"/>
                <a:ea typeface="+mn-ea"/>
                <a:cs typeface="+mn-cs"/>
              </a:rPr>
              <a:t> Allocation Policy</a:t>
            </a:r>
            <a:endParaRPr lang="en-US" sz="2000" b="0" i="0" u="none" strike="noStrike" kern="1200" spc="0" baseline="0" dirty="0" smtClean="0">
              <a:solidFill>
                <a:srgbClr val="FFFFFF"/>
              </a:solidFill>
              <a:latin typeface="Century Gothic"/>
              <a:ea typeface="+mn-ea"/>
              <a:cs typeface="+mn-cs"/>
            </a:endParaRPr>
          </a:p>
        </p:txBody>
      </p:sp>
      <p:cxnSp>
        <p:nvCxnSpPr>
          <p:cNvPr id="14" name="Elbow Connector 13"/>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0" name="Elbow Connector 19"/>
          <p:cNvCxnSpPr>
            <a:stCxn id="8" idx="3"/>
            <a:endCxn id="10" idx="1"/>
          </p:cNvCxnSpPr>
          <p:nvPr/>
        </p:nvCxnSpPr>
        <p:spPr>
          <a:xfrm flipV="1">
            <a:off x="8732986" y="2109895"/>
            <a:ext cx="812724" cy="93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4" name="Shape 23"/>
          <p:cNvCxnSpPr>
            <a:stCxn id="10" idx="2"/>
            <a:endCxn id="11" idx="0"/>
          </p:cNvCxnSpPr>
          <p:nvPr/>
        </p:nvCxnSpPr>
        <p:spPr>
          <a:xfrm rot="5400000">
            <a:off x="5767025" y="-1554055"/>
            <a:ext cx="682336" cy="9118600"/>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11" idx="3"/>
            <a:endCxn id="12" idx="1"/>
          </p:cNvCxnSpPr>
          <p:nvPr/>
        </p:nvCxnSpPr>
        <p:spPr>
          <a:xfrm flipV="1">
            <a:off x="2670675" y="38989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6515161" y="3343586"/>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Pick Policy</a:t>
            </a:r>
            <a:endParaRPr lang="en-US" sz="2000" b="0" i="0" u="none" strike="noStrike" kern="1200" spc="0" baseline="0" dirty="0" smtClean="0">
              <a:solidFill>
                <a:srgbClr val="FFFFFF"/>
              </a:solidFill>
              <a:latin typeface="Century Gothic"/>
              <a:ea typeface="+mn-ea"/>
              <a:cs typeface="+mn-cs"/>
            </a:endParaRPr>
          </a:p>
        </p:txBody>
      </p:sp>
      <p:cxnSp>
        <p:nvCxnSpPr>
          <p:cNvPr id="21" name="Elbow Connector 20"/>
          <p:cNvCxnSpPr>
            <a:stCxn id="12" idx="3"/>
            <a:endCxn id="19" idx="1"/>
          </p:cNvCxnSpPr>
          <p:nvPr/>
        </p:nvCxnSpPr>
        <p:spPr>
          <a:xfrm flipV="1">
            <a:off x="5691404" y="3897768"/>
            <a:ext cx="823757" cy="1223"/>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9528236" y="334146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dirty="0" smtClean="0">
                <a:solidFill>
                  <a:srgbClr val="FFFFFF"/>
                </a:solidFill>
                <a:latin typeface="Century Gothic"/>
              </a:rPr>
              <a:t>Issue</a:t>
            </a:r>
            <a:r>
              <a:rPr lang="en-US" altLang="zh-CN" sz="2000" b="0" i="0" u="none" strike="noStrike" kern="1200" spc="0" baseline="0" dirty="0" smtClean="0">
                <a:solidFill>
                  <a:srgbClr val="FFFFFF"/>
                </a:solidFill>
                <a:latin typeface="Century Gothic"/>
                <a:ea typeface="+mn-ea"/>
                <a:cs typeface="+mn-cs"/>
              </a:rPr>
              <a:t> Policy</a:t>
            </a:r>
            <a:endParaRPr lang="en-US" sz="2000" b="0" i="0" u="none" strike="noStrike" kern="1200" spc="0" baseline="0" dirty="0" smtClean="0">
              <a:solidFill>
                <a:srgbClr val="FFFFFF"/>
              </a:solidFill>
              <a:latin typeface="Century Gothic"/>
              <a:ea typeface="+mn-ea"/>
              <a:cs typeface="+mn-cs"/>
            </a:endParaRPr>
          </a:p>
        </p:txBody>
      </p:sp>
      <p:sp>
        <p:nvSpPr>
          <p:cNvPr id="25" name="Rectangle 24"/>
          <p:cNvSpPr/>
          <p:nvPr/>
        </p:nvSpPr>
        <p:spPr>
          <a:xfrm>
            <a:off x="427110" y="520696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smtClean="0">
                <a:solidFill>
                  <a:srgbClr val="FFFFFF"/>
                </a:solidFill>
                <a:latin typeface="Century Gothic"/>
                <a:ea typeface="+mn-ea"/>
                <a:cs typeface="+mn-cs"/>
              </a:rPr>
              <a:t>Production Picking Order</a:t>
            </a:r>
            <a:endParaRPr lang="en-US" sz="2000" b="0" i="0" u="none" strike="noStrike" kern="1200" spc="0" baseline="0" dirty="0" smtClean="0">
              <a:solidFill>
                <a:srgbClr val="FFFFFF"/>
              </a:solidFill>
              <a:latin typeface="Century Gothic"/>
              <a:ea typeface="+mn-ea"/>
              <a:cs typeface="+mn-cs"/>
            </a:endParaRPr>
          </a:p>
        </p:txBody>
      </p:sp>
      <p:sp>
        <p:nvSpPr>
          <p:cNvPr id="26" name="Rectangle 25"/>
          <p:cNvSpPr/>
          <p:nvPr/>
        </p:nvSpPr>
        <p:spPr>
          <a:xfrm>
            <a:off x="3447839" y="520535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altLang="zh-CN" sz="2000" b="0" i="0" u="none" strike="noStrike" kern="1200" spc="0" baseline="0" dirty="0" err="1" smtClean="0">
                <a:solidFill>
                  <a:srgbClr val="FFFFFF"/>
                </a:solidFill>
                <a:latin typeface="Century Gothic"/>
                <a:ea typeface="+mn-ea"/>
                <a:cs typeface="+mn-cs"/>
              </a:rPr>
              <a:t>Productioin</a:t>
            </a:r>
            <a:r>
              <a:rPr lang="en-US" altLang="zh-CN" sz="2000" b="0" i="0" u="none" strike="noStrike" kern="1200" spc="0" baseline="0" dirty="0" smtClean="0">
                <a:solidFill>
                  <a:srgbClr val="FFFFFF"/>
                </a:solidFill>
                <a:latin typeface="Century Gothic"/>
                <a:ea typeface="+mn-ea"/>
                <a:cs typeface="+mn-cs"/>
              </a:rPr>
              <a:t> Order Control</a:t>
            </a:r>
            <a:endParaRPr lang="en-US" sz="2000" b="0" i="0" u="none" strike="noStrike" kern="1200" spc="0" baseline="0" dirty="0" smtClean="0">
              <a:solidFill>
                <a:srgbClr val="FFFFFF"/>
              </a:solidFill>
              <a:latin typeface="Century Gothic"/>
              <a:ea typeface="+mn-ea"/>
              <a:cs typeface="+mn-cs"/>
            </a:endParaRPr>
          </a:p>
        </p:txBody>
      </p:sp>
      <p:cxnSp>
        <p:nvCxnSpPr>
          <p:cNvPr id="27" name="Elbow Connector 26"/>
          <p:cNvCxnSpPr>
            <a:stCxn id="25" idx="3"/>
            <a:endCxn id="26" idx="1"/>
          </p:cNvCxnSpPr>
          <p:nvPr/>
        </p:nvCxnSpPr>
        <p:spPr>
          <a:xfrm flipV="1">
            <a:off x="2670675" y="575954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19" idx="3"/>
            <a:endCxn id="18" idx="1"/>
          </p:cNvCxnSpPr>
          <p:nvPr/>
        </p:nvCxnSpPr>
        <p:spPr>
          <a:xfrm flipV="1">
            <a:off x="8758726" y="3895651"/>
            <a:ext cx="769510" cy="2117"/>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37" name="Elbow Connector 36"/>
          <p:cNvCxnSpPr>
            <a:stCxn id="18" idx="2"/>
            <a:endCxn id="25" idx="0"/>
          </p:cNvCxnSpPr>
          <p:nvPr/>
        </p:nvCxnSpPr>
        <p:spPr>
          <a:xfrm rot="5400000">
            <a:off x="5720891" y="277835"/>
            <a:ext cx="757130" cy="9101126"/>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5</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Location and Process 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sp>
        <p:nvSpPr>
          <p:cNvPr id="102" name="Rectangle 101"/>
          <p:cNvSpPr/>
          <p:nvPr/>
        </p:nvSpPr>
        <p:spPr>
          <a:xfrm>
            <a:off x="342574" y="1854121"/>
            <a:ext cx="6479823" cy="2628377"/>
          </a:xfrm>
          <a:prstGeom prst="rect">
            <a:avLst/>
          </a:prstGeom>
          <a:gradFill rotWithShape="1">
            <a:gsLst>
              <a:gs pos="0">
                <a:srgbClr val="A5A5A5">
                  <a:tint val="50000"/>
                  <a:satMod val="300000"/>
                </a:srgbClr>
              </a:gs>
              <a:gs pos="35000">
                <a:srgbClr val="A5A5A5">
                  <a:tint val="37000"/>
                  <a:satMod val="300000"/>
                </a:srgbClr>
              </a:gs>
              <a:gs pos="100000">
                <a:srgbClr val="A5A5A5">
                  <a:tint val="15000"/>
                  <a:satMod val="350000"/>
                </a:srgbClr>
              </a:gs>
            </a:gsLst>
            <a:lin ang="16200000" scaled="1"/>
          </a:gradFill>
          <a:ln w="9525" cap="flat" cmpd="sng" algn="ctr">
            <a:solidFill>
              <a:srgbClr val="A5A5A5">
                <a:shade val="95000"/>
                <a:satMod val="105000"/>
              </a:srgbClr>
            </a:solidFill>
            <a:prstDash val="solid"/>
          </a:ln>
          <a:effectLst>
            <a:outerShdw blurRad="40000" dist="20000" dir="5400000" rotWithShape="0">
              <a:srgbClr val="000000">
                <a:alpha val="38000"/>
              </a:srgbClr>
            </a:outerShdw>
          </a:effectLst>
        </p:spPr>
        <p:txBody>
          <a:bodyPr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606060"/>
                </a:solidFill>
                <a:effectLst/>
                <a:uLnTx/>
                <a:uFillTx/>
                <a:latin typeface="Century Gothic"/>
                <a:ea typeface="+mn-ea"/>
                <a:cs typeface="+mn-cs"/>
              </a:rPr>
              <a:t>Controlled Locations</a:t>
            </a:r>
            <a:endParaRPr kumimoji="0" lang="en-US" sz="1800" b="0" i="0" u="none" strike="noStrike" kern="0" cap="none" spc="0" normalizeH="0" baseline="0" noProof="0" dirty="0">
              <a:ln>
                <a:noFill/>
              </a:ln>
              <a:solidFill>
                <a:srgbClr val="606060"/>
              </a:solidFill>
              <a:effectLst/>
              <a:uLnTx/>
              <a:uFillTx/>
              <a:latin typeface="Century Gothic"/>
              <a:ea typeface="+mn-ea"/>
              <a:cs typeface="+mn-cs"/>
            </a:endParaRPr>
          </a:p>
        </p:txBody>
      </p:sp>
      <p:sp>
        <p:nvSpPr>
          <p:cNvPr id="103" name="Rectangle 102"/>
          <p:cNvSpPr/>
          <p:nvPr/>
        </p:nvSpPr>
        <p:spPr>
          <a:xfrm>
            <a:off x="676578" y="2296505"/>
            <a:ext cx="2686756" cy="1982898"/>
          </a:xfrm>
          <a:prstGeom prst="rect">
            <a:avLst/>
          </a:prstGeom>
          <a:gradFill rotWithShape="1">
            <a:gsLst>
              <a:gs pos="0">
                <a:srgbClr val="A5A5A5">
                  <a:tint val="50000"/>
                  <a:satMod val="300000"/>
                </a:srgbClr>
              </a:gs>
              <a:gs pos="35000">
                <a:srgbClr val="A5A5A5">
                  <a:tint val="37000"/>
                  <a:satMod val="300000"/>
                </a:srgbClr>
              </a:gs>
              <a:gs pos="100000">
                <a:srgbClr val="A5A5A5">
                  <a:tint val="15000"/>
                  <a:satMod val="350000"/>
                </a:srgbClr>
              </a:gs>
            </a:gsLst>
            <a:lin ang="16200000" scaled="1"/>
          </a:gradFill>
          <a:ln w="9525" cap="flat" cmpd="sng" algn="ctr">
            <a:solidFill>
              <a:srgbClr val="A5A5A5">
                <a:shade val="95000"/>
                <a:satMod val="105000"/>
              </a:srgbClr>
            </a:solidFill>
            <a:prstDash val="solid"/>
          </a:ln>
          <a:effectLst>
            <a:outerShdw blurRad="40000" dist="20000" dir="5400000" rotWithShape="0">
              <a:srgbClr val="000000">
                <a:alpha val="38000"/>
              </a:srgbClr>
            </a:outerShdw>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606060"/>
                </a:solidFill>
                <a:effectLst/>
                <a:uLnTx/>
                <a:uFillTx/>
                <a:latin typeface="Century Gothic"/>
                <a:ea typeface="+mn-ea"/>
                <a:cs typeface="+mn-cs"/>
              </a:rPr>
              <a:t>Stockroom</a:t>
            </a:r>
            <a:endParaRPr kumimoji="0" lang="en-US" sz="1400" b="0" i="0" u="none" strike="noStrike" kern="0" cap="none" spc="0" normalizeH="0" baseline="0" noProof="0" dirty="0">
              <a:ln>
                <a:noFill/>
              </a:ln>
              <a:solidFill>
                <a:srgbClr val="606060"/>
              </a:solidFill>
              <a:effectLst/>
              <a:uLnTx/>
              <a:uFillTx/>
              <a:latin typeface="Century Gothic"/>
              <a:ea typeface="+mn-ea"/>
              <a:cs typeface="+mn-cs"/>
            </a:endParaRPr>
          </a:p>
        </p:txBody>
      </p:sp>
      <p:pic>
        <p:nvPicPr>
          <p:cNvPr id="104" name="Picture 103" descr="Battery-StockRoom.png"/>
          <p:cNvPicPr>
            <a:picLocks noChangeAspect="1"/>
          </p:cNvPicPr>
          <p:nvPr/>
        </p:nvPicPr>
        <p:blipFill>
          <a:blip r:embed="rId3"/>
          <a:stretch>
            <a:fillRect/>
          </a:stretch>
        </p:blipFill>
        <p:spPr>
          <a:xfrm>
            <a:off x="877627" y="2624471"/>
            <a:ext cx="1909665" cy="1407442"/>
          </a:xfrm>
          <a:prstGeom prst="rect">
            <a:avLst/>
          </a:prstGeom>
        </p:spPr>
      </p:pic>
      <p:grpSp>
        <p:nvGrpSpPr>
          <p:cNvPr id="105" name="Group 88"/>
          <p:cNvGrpSpPr/>
          <p:nvPr/>
        </p:nvGrpSpPr>
        <p:grpSpPr>
          <a:xfrm>
            <a:off x="3820710" y="2267566"/>
            <a:ext cx="2686756" cy="910060"/>
            <a:chOff x="1256428" y="3450015"/>
            <a:chExt cx="2015067" cy="1076677"/>
          </a:xfrm>
        </p:grpSpPr>
        <p:sp>
          <p:nvSpPr>
            <p:cNvPr id="106" name="Rectangle 105"/>
            <p:cNvSpPr/>
            <p:nvPr/>
          </p:nvSpPr>
          <p:spPr>
            <a:xfrm>
              <a:off x="1256428" y="3450015"/>
              <a:ext cx="2015067" cy="1076677"/>
            </a:xfrm>
            <a:prstGeom prst="rect">
              <a:avLst/>
            </a:prstGeom>
            <a:gradFill rotWithShape="1">
              <a:gsLst>
                <a:gs pos="0">
                  <a:srgbClr val="A5A5A5">
                    <a:tint val="50000"/>
                    <a:satMod val="300000"/>
                  </a:srgbClr>
                </a:gs>
                <a:gs pos="35000">
                  <a:srgbClr val="A5A5A5">
                    <a:tint val="37000"/>
                    <a:satMod val="300000"/>
                  </a:srgbClr>
                </a:gs>
                <a:gs pos="100000">
                  <a:srgbClr val="A5A5A5">
                    <a:tint val="15000"/>
                    <a:satMod val="350000"/>
                  </a:srgbClr>
                </a:gs>
              </a:gsLst>
              <a:lin ang="16200000" scaled="1"/>
            </a:gradFill>
            <a:ln w="9525" cap="flat" cmpd="sng" algn="ctr">
              <a:solidFill>
                <a:srgbClr val="A5A5A5">
                  <a:shade val="95000"/>
                  <a:satMod val="105000"/>
                </a:srgbClr>
              </a:solidFill>
              <a:prstDash val="solid"/>
            </a:ln>
            <a:effectLst>
              <a:outerShdw blurRad="40000" dist="20000" dir="5400000" rotWithShape="0">
                <a:srgbClr val="000000">
                  <a:alpha val="38000"/>
                </a:srgbClr>
              </a:outerShdw>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606060"/>
                  </a:solidFill>
                  <a:effectLst/>
                  <a:uLnTx/>
                  <a:uFillTx/>
                  <a:latin typeface="Century Gothic"/>
                  <a:ea typeface="+mn-ea"/>
                  <a:cs typeface="+mn-cs"/>
                </a:rPr>
                <a:t>Production Line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606060"/>
                  </a:solidFill>
                  <a:effectLst/>
                  <a:uLnTx/>
                  <a:uFillTx/>
                  <a:latin typeface="Century Gothic"/>
                  <a:ea typeface="+mn-ea"/>
                  <a:cs typeface="+mn-cs"/>
                </a:rPr>
                <a:t>Reserve Location</a:t>
              </a:r>
              <a:endParaRPr kumimoji="0" lang="en-US" sz="1200" b="0" i="0" u="none" strike="noStrike" kern="0" cap="none" spc="0" normalizeH="0" baseline="0" noProof="0" dirty="0">
                <a:ln>
                  <a:noFill/>
                </a:ln>
                <a:solidFill>
                  <a:srgbClr val="606060"/>
                </a:solidFill>
                <a:effectLst/>
                <a:uLnTx/>
                <a:uFillTx/>
                <a:latin typeface="Century Gothic"/>
                <a:ea typeface="+mn-ea"/>
                <a:cs typeface="+mn-cs"/>
              </a:endParaRPr>
            </a:p>
          </p:txBody>
        </p:sp>
        <p:grpSp>
          <p:nvGrpSpPr>
            <p:cNvPr id="107" name="Group 66"/>
            <p:cNvGrpSpPr/>
            <p:nvPr/>
          </p:nvGrpSpPr>
          <p:grpSpPr>
            <a:xfrm>
              <a:off x="1792147" y="3945310"/>
              <a:ext cx="638477" cy="540983"/>
              <a:chOff x="671771" y="3767212"/>
              <a:chExt cx="702884" cy="587626"/>
            </a:xfrm>
          </p:grpSpPr>
          <p:pic>
            <p:nvPicPr>
              <p:cNvPr id="108" name="Picture 107" descr="Battery-Shelf_Angle1.png"/>
              <p:cNvPicPr>
                <a:picLocks noChangeAspect="1"/>
              </p:cNvPicPr>
              <p:nvPr/>
            </p:nvPicPr>
            <p:blipFill>
              <a:blip r:embed="rId4"/>
              <a:stretch>
                <a:fillRect/>
              </a:stretch>
            </p:blipFill>
            <p:spPr>
              <a:xfrm>
                <a:off x="671771" y="3767212"/>
                <a:ext cx="282641" cy="559764"/>
              </a:xfrm>
              <a:prstGeom prst="rect">
                <a:avLst/>
              </a:prstGeom>
            </p:spPr>
          </p:pic>
          <p:pic>
            <p:nvPicPr>
              <p:cNvPr id="109" name="Picture 108" descr="Battery-Shelf_Angle1.png"/>
              <p:cNvPicPr>
                <a:picLocks noChangeAspect="1"/>
              </p:cNvPicPr>
              <p:nvPr/>
            </p:nvPicPr>
            <p:blipFill>
              <a:blip r:embed="rId4"/>
              <a:stretch>
                <a:fillRect/>
              </a:stretch>
            </p:blipFill>
            <p:spPr>
              <a:xfrm>
                <a:off x="1092014" y="3795074"/>
                <a:ext cx="282641" cy="559764"/>
              </a:xfrm>
              <a:prstGeom prst="rect">
                <a:avLst/>
              </a:prstGeom>
            </p:spPr>
          </p:pic>
        </p:grpSp>
      </p:grpSp>
      <p:grpSp>
        <p:nvGrpSpPr>
          <p:cNvPr id="110" name="Group 79"/>
          <p:cNvGrpSpPr/>
          <p:nvPr/>
        </p:nvGrpSpPr>
        <p:grpSpPr>
          <a:xfrm>
            <a:off x="7045325" y="1854121"/>
            <a:ext cx="4823204" cy="2628377"/>
            <a:chOff x="5204863" y="3648597"/>
            <a:chExt cx="3617403" cy="2628377"/>
          </a:xfrm>
        </p:grpSpPr>
        <p:sp>
          <p:nvSpPr>
            <p:cNvPr id="111" name="Rectangle 110"/>
            <p:cNvSpPr/>
            <p:nvPr/>
          </p:nvSpPr>
          <p:spPr>
            <a:xfrm>
              <a:off x="5204863" y="3648597"/>
              <a:ext cx="3617403" cy="2628377"/>
            </a:xfrm>
            <a:prstGeom prst="rect">
              <a:avLst/>
            </a:prstGeom>
            <a:gradFill rotWithShape="1">
              <a:gsLst>
                <a:gs pos="0">
                  <a:srgbClr val="A5A5A5">
                    <a:tint val="50000"/>
                    <a:satMod val="300000"/>
                  </a:srgbClr>
                </a:gs>
                <a:gs pos="35000">
                  <a:srgbClr val="A5A5A5">
                    <a:tint val="37000"/>
                    <a:satMod val="300000"/>
                  </a:srgbClr>
                </a:gs>
                <a:gs pos="100000">
                  <a:srgbClr val="A5A5A5">
                    <a:tint val="15000"/>
                    <a:satMod val="350000"/>
                  </a:srgbClr>
                </a:gs>
              </a:gsLst>
              <a:lin ang="16200000" scaled="1"/>
            </a:gradFill>
            <a:ln w="9525" cap="flat" cmpd="sng" algn="ctr">
              <a:solidFill>
                <a:srgbClr val="A5A5A5">
                  <a:shade val="95000"/>
                  <a:satMod val="105000"/>
                </a:srgbClr>
              </a:solidFill>
              <a:prstDash val="solid"/>
            </a:ln>
            <a:effectLst>
              <a:outerShdw blurRad="40000" dist="20000" dir="5400000" rotWithShape="0">
                <a:srgbClr val="000000">
                  <a:alpha val="38000"/>
                </a:srgbClr>
              </a:outerShdw>
            </a:effectLst>
          </p:spPr>
          <p:txBody>
            <a:bodyPr wrap="square" rtlCol="0" anchor="t" anchorCtr="0"/>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606060"/>
                  </a:solidFill>
                  <a:effectLst/>
                  <a:uLnTx/>
                  <a:uFillTx/>
                  <a:latin typeface="Century Gothic"/>
                  <a:ea typeface="+mn-ea"/>
                  <a:cs typeface="+mn-cs"/>
                </a:rPr>
                <a:t>Shop Floor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606060"/>
                </a:solidFill>
                <a:effectLst/>
                <a:uLnTx/>
                <a:uFillTx/>
                <a:latin typeface="Century Gothic"/>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606060"/>
                </a:solidFill>
                <a:effectLst/>
                <a:uLnTx/>
                <a:uFillTx/>
                <a:latin typeface="Century Gothic"/>
                <a:ea typeface="+mn-ea"/>
                <a:cs typeface="+mn-cs"/>
              </a:endParaRPr>
            </a:p>
          </p:txBody>
        </p:sp>
        <p:grpSp>
          <p:nvGrpSpPr>
            <p:cNvPr id="112" name="Group 17"/>
            <p:cNvGrpSpPr>
              <a:grpSpLocks noChangeAspect="1"/>
            </p:cNvGrpSpPr>
            <p:nvPr/>
          </p:nvGrpSpPr>
          <p:grpSpPr>
            <a:xfrm flipH="1">
              <a:off x="6053287" y="3964613"/>
              <a:ext cx="2135369" cy="2100523"/>
              <a:chOff x="1671894" y="3072130"/>
              <a:chExt cx="2399952" cy="2680114"/>
            </a:xfrm>
          </p:grpSpPr>
          <p:pic>
            <p:nvPicPr>
              <p:cNvPr id="116" name="Picture 115" descr="Battery-MachineBatteryAssembly.png"/>
              <p:cNvPicPr>
                <a:picLocks noChangeAspect="1"/>
              </p:cNvPicPr>
              <p:nvPr/>
            </p:nvPicPr>
            <p:blipFill>
              <a:blip r:embed="rId5"/>
              <a:stretch>
                <a:fillRect/>
              </a:stretch>
            </p:blipFill>
            <p:spPr>
              <a:xfrm>
                <a:off x="1671894" y="3072130"/>
                <a:ext cx="1863674" cy="2680114"/>
              </a:xfrm>
              <a:prstGeom prst="rect">
                <a:avLst/>
              </a:prstGeom>
            </p:spPr>
          </p:pic>
          <p:pic>
            <p:nvPicPr>
              <p:cNvPr id="117" name="Picture 116" descr="Battery-ShopFloorInventory02.png"/>
              <p:cNvPicPr>
                <a:picLocks noChangeAspect="1"/>
              </p:cNvPicPr>
              <p:nvPr/>
            </p:nvPicPr>
            <p:blipFill>
              <a:blip r:embed="rId6"/>
              <a:stretch>
                <a:fillRect/>
              </a:stretch>
            </p:blipFill>
            <p:spPr>
              <a:xfrm flipH="1">
                <a:off x="3756471" y="4729370"/>
                <a:ext cx="315375" cy="421769"/>
              </a:xfrm>
              <a:prstGeom prst="rect">
                <a:avLst/>
              </a:prstGeom>
            </p:spPr>
          </p:pic>
          <p:pic>
            <p:nvPicPr>
              <p:cNvPr id="118" name="Picture 117" descr="Battery-ShopFloorInventory.png"/>
              <p:cNvPicPr>
                <a:picLocks noChangeAspect="1"/>
              </p:cNvPicPr>
              <p:nvPr/>
            </p:nvPicPr>
            <p:blipFill>
              <a:blip r:embed="rId7"/>
              <a:stretch>
                <a:fillRect/>
              </a:stretch>
            </p:blipFill>
            <p:spPr>
              <a:xfrm flipH="1">
                <a:off x="3537753" y="4865480"/>
                <a:ext cx="304739" cy="531274"/>
              </a:xfrm>
              <a:prstGeom prst="rect">
                <a:avLst/>
              </a:prstGeom>
            </p:spPr>
          </p:pic>
        </p:grpSp>
        <p:sp>
          <p:nvSpPr>
            <p:cNvPr id="113" name="Rectangle 112"/>
            <p:cNvSpPr/>
            <p:nvPr/>
          </p:nvSpPr>
          <p:spPr>
            <a:xfrm>
              <a:off x="5408066" y="4023088"/>
              <a:ext cx="1344308" cy="1004744"/>
            </a:xfrm>
            <a:prstGeom prst="rect">
              <a:avLst/>
            </a:prstGeom>
            <a:noFill/>
            <a:ln w="9525" cap="flat" cmpd="sng" algn="ctr">
              <a:solidFill>
                <a:srgbClr val="A5A5A5">
                  <a:shade val="95000"/>
                  <a:satMod val="105000"/>
                </a:srgbClr>
              </a:solidFill>
              <a:prstDash val="solid"/>
            </a:ln>
            <a:effectLst/>
          </p:spPr>
          <p:txBody>
            <a:bodyPr rtlCol="0" anchor="b"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606060"/>
                  </a:solidFill>
                  <a:effectLst/>
                  <a:uLnTx/>
                  <a:uFillTx/>
                  <a:latin typeface="Century Gothic"/>
                  <a:ea typeface="+mn-ea"/>
                  <a:cs typeface="+mn-cs"/>
                </a:rPr>
                <a:t>Production Line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606060"/>
                  </a:solidFill>
                  <a:effectLst/>
                  <a:uLnTx/>
                  <a:uFillTx/>
                  <a:latin typeface="Century Gothic"/>
                  <a:ea typeface="+mn-ea"/>
                  <a:cs typeface="+mn-cs"/>
                </a:rPr>
                <a:t>Backflush Location</a:t>
              </a:r>
              <a:endParaRPr kumimoji="0" lang="en-US" sz="1000" b="0" i="0" u="none" strike="noStrike" kern="0" cap="none" spc="0" normalizeH="0" baseline="0" noProof="0" dirty="0">
                <a:ln>
                  <a:noFill/>
                </a:ln>
                <a:solidFill>
                  <a:srgbClr val="606060"/>
                </a:solidFill>
                <a:effectLst/>
                <a:uLnTx/>
                <a:uFillTx/>
                <a:latin typeface="Century Gothic"/>
                <a:ea typeface="+mn-ea"/>
                <a:cs typeface="+mn-cs"/>
              </a:endParaRPr>
            </a:p>
          </p:txBody>
        </p:sp>
        <p:sp>
          <p:nvSpPr>
            <p:cNvPr id="114" name="Rectangle 113"/>
            <p:cNvSpPr/>
            <p:nvPr/>
          </p:nvSpPr>
          <p:spPr>
            <a:xfrm>
              <a:off x="5399599" y="5239642"/>
              <a:ext cx="1350455" cy="923690"/>
            </a:xfrm>
            <a:prstGeom prst="rect">
              <a:avLst/>
            </a:prstGeom>
            <a:noFill/>
            <a:ln w="9525" cap="flat" cmpd="sng" algn="ctr">
              <a:solidFill>
                <a:srgbClr val="A5A5A5">
                  <a:shade val="95000"/>
                  <a:satMod val="105000"/>
                </a:srgbClr>
              </a:solidFill>
              <a:prstDash val="solid"/>
            </a:ln>
            <a:effectLst/>
          </p:spPr>
          <p:txBody>
            <a:bodyPr rtlCol="0" anchor="b"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606060"/>
                  </a:solidFill>
                  <a:effectLst/>
                  <a:uLnTx/>
                  <a:uFillTx/>
                  <a:latin typeface="Century Gothic"/>
                  <a:ea typeface="+mn-ea"/>
                  <a:cs typeface="+mn-cs"/>
                </a:rPr>
                <a:t>Work Center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606060"/>
                  </a:solidFill>
                  <a:effectLst/>
                  <a:uLnTx/>
                  <a:uFillTx/>
                  <a:latin typeface="Century Gothic"/>
                  <a:ea typeface="+mn-ea"/>
                  <a:cs typeface="+mn-cs"/>
                </a:rPr>
                <a:t>Backflush Location</a:t>
              </a:r>
              <a:endParaRPr kumimoji="0" lang="en-US" sz="1000" b="0" i="0" u="none" strike="noStrike" kern="0" cap="none" spc="0" normalizeH="0" baseline="0" noProof="0" dirty="0">
                <a:ln>
                  <a:noFill/>
                </a:ln>
                <a:solidFill>
                  <a:srgbClr val="606060"/>
                </a:solidFill>
                <a:effectLst/>
                <a:uLnTx/>
                <a:uFillTx/>
                <a:latin typeface="Century Gothic"/>
                <a:ea typeface="+mn-ea"/>
                <a:cs typeface="+mn-cs"/>
              </a:endParaRPr>
            </a:p>
          </p:txBody>
        </p:sp>
        <p:pic>
          <p:nvPicPr>
            <p:cNvPr id="115" name="Picture 114" descr="Battery-Shelf_Angle1.png"/>
            <p:cNvPicPr>
              <a:picLocks noChangeAspect="1"/>
            </p:cNvPicPr>
            <p:nvPr/>
          </p:nvPicPr>
          <p:blipFill>
            <a:blip r:embed="rId4"/>
            <a:stretch>
              <a:fillRect/>
            </a:stretch>
          </p:blipFill>
          <p:spPr>
            <a:xfrm>
              <a:off x="5991366" y="4095911"/>
              <a:ext cx="356587" cy="604978"/>
            </a:xfrm>
            <a:prstGeom prst="rect">
              <a:avLst/>
            </a:prstGeom>
          </p:spPr>
        </p:pic>
      </p:grpSp>
      <p:grpSp>
        <p:nvGrpSpPr>
          <p:cNvPr id="119" name="Group 81"/>
          <p:cNvGrpSpPr/>
          <p:nvPr/>
        </p:nvGrpSpPr>
        <p:grpSpPr>
          <a:xfrm>
            <a:off x="3809421" y="3372631"/>
            <a:ext cx="2686756" cy="906772"/>
            <a:chOff x="2777935" y="3091279"/>
            <a:chExt cx="2015067" cy="906772"/>
          </a:xfrm>
        </p:grpSpPr>
        <p:sp>
          <p:nvSpPr>
            <p:cNvPr id="120" name="Rectangle 119"/>
            <p:cNvSpPr/>
            <p:nvPr/>
          </p:nvSpPr>
          <p:spPr>
            <a:xfrm>
              <a:off x="2777935" y="3091279"/>
              <a:ext cx="2015067" cy="906772"/>
            </a:xfrm>
            <a:prstGeom prst="rect">
              <a:avLst/>
            </a:prstGeom>
            <a:gradFill rotWithShape="1">
              <a:gsLst>
                <a:gs pos="0">
                  <a:srgbClr val="A5A5A5">
                    <a:tint val="50000"/>
                    <a:satMod val="300000"/>
                  </a:srgbClr>
                </a:gs>
                <a:gs pos="35000">
                  <a:srgbClr val="A5A5A5">
                    <a:tint val="37000"/>
                    <a:satMod val="300000"/>
                  </a:srgbClr>
                </a:gs>
                <a:gs pos="100000">
                  <a:srgbClr val="A5A5A5">
                    <a:tint val="15000"/>
                    <a:satMod val="350000"/>
                  </a:srgbClr>
                </a:gs>
              </a:gsLst>
              <a:lin ang="16200000" scaled="1"/>
            </a:gradFill>
            <a:ln w="9525" cap="flat" cmpd="sng" algn="ctr">
              <a:solidFill>
                <a:srgbClr val="A5A5A5">
                  <a:shade val="95000"/>
                  <a:satMod val="105000"/>
                </a:srgbClr>
              </a:solidFill>
              <a:prstDash val="solid"/>
            </a:ln>
            <a:effectLst>
              <a:outerShdw blurRad="40000" dist="20000" dir="5400000" rotWithShape="0">
                <a:srgbClr val="000000">
                  <a:alpha val="38000"/>
                </a:srgbClr>
              </a:outerShdw>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606060"/>
                  </a:solidFill>
                  <a:effectLst/>
                  <a:uLnTx/>
                  <a:uFillTx/>
                  <a:latin typeface="Century Gothic"/>
                  <a:ea typeface="+mn-ea"/>
                  <a:cs typeface="+mn-cs"/>
                </a:rPr>
                <a:t>Work Center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606060"/>
                  </a:solidFill>
                  <a:effectLst/>
                  <a:uLnTx/>
                  <a:uFillTx/>
                  <a:latin typeface="Century Gothic"/>
                  <a:ea typeface="+mn-ea"/>
                  <a:cs typeface="+mn-cs"/>
                </a:rPr>
                <a:t>Reserve Location</a:t>
              </a:r>
              <a:endParaRPr kumimoji="0" lang="en-US" sz="1200" b="0" i="0" u="none" strike="noStrike" kern="0" cap="none" spc="0" normalizeH="0" baseline="0" noProof="0" dirty="0">
                <a:ln>
                  <a:noFill/>
                </a:ln>
                <a:solidFill>
                  <a:srgbClr val="606060"/>
                </a:solidFill>
                <a:effectLst/>
                <a:uLnTx/>
                <a:uFillTx/>
                <a:latin typeface="Century Gothic"/>
                <a:ea typeface="+mn-ea"/>
                <a:cs typeface="+mn-cs"/>
              </a:endParaRPr>
            </a:p>
          </p:txBody>
        </p:sp>
        <p:pic>
          <p:nvPicPr>
            <p:cNvPr id="121" name="Picture 120" descr="Battery-PalletwithBoxes.png"/>
            <p:cNvPicPr>
              <a:picLocks noChangeAspect="1"/>
            </p:cNvPicPr>
            <p:nvPr/>
          </p:nvPicPr>
          <p:blipFill>
            <a:blip r:embed="rId8"/>
            <a:stretch>
              <a:fillRect/>
            </a:stretch>
          </p:blipFill>
          <p:spPr>
            <a:xfrm>
              <a:off x="3953239" y="3779043"/>
              <a:ext cx="121925" cy="158361"/>
            </a:xfrm>
            <a:prstGeom prst="rect">
              <a:avLst/>
            </a:prstGeom>
          </p:spPr>
        </p:pic>
        <p:pic>
          <p:nvPicPr>
            <p:cNvPr id="122" name="Picture 121" descr="Battery-Shelf_Angle1.png"/>
            <p:cNvPicPr>
              <a:picLocks noChangeAspect="1"/>
            </p:cNvPicPr>
            <p:nvPr/>
          </p:nvPicPr>
          <p:blipFill>
            <a:blip r:embed="rId4"/>
            <a:stretch>
              <a:fillRect/>
            </a:stretch>
          </p:blipFill>
          <p:spPr>
            <a:xfrm>
              <a:off x="3516283" y="3489186"/>
              <a:ext cx="256742" cy="435584"/>
            </a:xfrm>
            <a:prstGeom prst="rect">
              <a:avLst/>
            </a:prstGeom>
          </p:spPr>
        </p:pic>
        <p:pic>
          <p:nvPicPr>
            <p:cNvPr id="123" name="Picture 122" descr="Battery-PalletwithBoxes.png"/>
            <p:cNvPicPr>
              <a:picLocks noChangeAspect="1"/>
            </p:cNvPicPr>
            <p:nvPr/>
          </p:nvPicPr>
          <p:blipFill>
            <a:blip r:embed="rId8"/>
            <a:stretch>
              <a:fillRect/>
            </a:stretch>
          </p:blipFill>
          <p:spPr>
            <a:xfrm>
              <a:off x="3795813" y="3789864"/>
              <a:ext cx="121925" cy="158361"/>
            </a:xfrm>
            <a:prstGeom prst="rect">
              <a:avLst/>
            </a:prstGeom>
          </p:spPr>
        </p:pic>
      </p:grpSp>
      <p:sp>
        <p:nvSpPr>
          <p:cNvPr id="124" name="Curved Down Arrow 123"/>
          <p:cNvSpPr/>
          <p:nvPr/>
        </p:nvSpPr>
        <p:spPr>
          <a:xfrm>
            <a:off x="3168945" y="1557418"/>
            <a:ext cx="6087386" cy="1043520"/>
          </a:xfrm>
          <a:prstGeom prst="curvedDownArrow">
            <a:avLst/>
          </a:prstGeom>
          <a:solidFill>
            <a:sysClr val="window" lastClr="FFFFFF">
              <a:lumMod val="65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606060"/>
              </a:solidFill>
              <a:effectLst/>
              <a:uLnTx/>
              <a:uFillTx/>
              <a:latin typeface="Century Gothic"/>
              <a:ea typeface="+mn-ea"/>
              <a:cs typeface="+mn-cs"/>
            </a:endParaRPr>
          </a:p>
        </p:txBody>
      </p:sp>
      <p:pic>
        <p:nvPicPr>
          <p:cNvPr id="125" name="Picture 124" descr="Battery-MovingBoxesWithCart.png"/>
          <p:cNvPicPr>
            <a:picLocks noChangeAspect="1"/>
          </p:cNvPicPr>
          <p:nvPr/>
        </p:nvPicPr>
        <p:blipFill>
          <a:blip r:embed="rId9"/>
          <a:stretch>
            <a:fillRect/>
          </a:stretch>
        </p:blipFill>
        <p:spPr>
          <a:xfrm flipH="1">
            <a:off x="2967224" y="2430475"/>
            <a:ext cx="570694" cy="643384"/>
          </a:xfrm>
          <a:prstGeom prst="rect">
            <a:avLst/>
          </a:prstGeom>
        </p:spPr>
      </p:pic>
      <p:sp>
        <p:nvSpPr>
          <p:cNvPr id="126" name="Right Arrow 125"/>
          <p:cNvSpPr/>
          <p:nvPr/>
        </p:nvSpPr>
        <p:spPr>
          <a:xfrm>
            <a:off x="6405037" y="2895607"/>
            <a:ext cx="1038247" cy="230889"/>
          </a:xfrm>
          <a:prstGeom prst="rightArrow">
            <a:avLst/>
          </a:prstGeom>
          <a:solidFill>
            <a:srgbClr val="5A87C5">
              <a:lumMod val="75000"/>
            </a:srgbClr>
          </a:solidFill>
          <a:ln w="9525" cap="flat" cmpd="sng" algn="ctr">
            <a:solidFill>
              <a:srgbClr val="5A87C5">
                <a:lumMod val="7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entury Gothic"/>
              <a:ea typeface="+mn-ea"/>
              <a:cs typeface="+mn-cs"/>
            </a:endParaRPr>
          </a:p>
        </p:txBody>
      </p:sp>
      <p:pic>
        <p:nvPicPr>
          <p:cNvPr id="127" name="Picture 126" descr="Battery-MovingBoxesWithCart.png"/>
          <p:cNvPicPr>
            <a:picLocks noChangeAspect="1"/>
          </p:cNvPicPr>
          <p:nvPr/>
        </p:nvPicPr>
        <p:blipFill>
          <a:blip r:embed="rId9"/>
          <a:stretch>
            <a:fillRect/>
          </a:stretch>
        </p:blipFill>
        <p:spPr>
          <a:xfrm flipH="1">
            <a:off x="5864862" y="2563405"/>
            <a:ext cx="508815" cy="573624"/>
          </a:xfrm>
          <a:prstGeom prst="rect">
            <a:avLst/>
          </a:prstGeom>
        </p:spPr>
      </p:pic>
      <p:sp>
        <p:nvSpPr>
          <p:cNvPr id="128" name="Right Arrow 127"/>
          <p:cNvSpPr/>
          <p:nvPr/>
        </p:nvSpPr>
        <p:spPr>
          <a:xfrm>
            <a:off x="6348590" y="3944951"/>
            <a:ext cx="1038247" cy="230889"/>
          </a:xfrm>
          <a:prstGeom prst="rightArrow">
            <a:avLst/>
          </a:prstGeom>
          <a:solidFill>
            <a:srgbClr val="5A87C5">
              <a:lumMod val="75000"/>
            </a:srgbClr>
          </a:solidFill>
          <a:ln w="9525" cap="flat" cmpd="sng" algn="ctr">
            <a:solidFill>
              <a:srgbClr val="5A87C5">
                <a:lumMod val="7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entury Gothic"/>
              <a:ea typeface="+mn-ea"/>
              <a:cs typeface="+mn-cs"/>
            </a:endParaRPr>
          </a:p>
        </p:txBody>
      </p:sp>
      <p:sp>
        <p:nvSpPr>
          <p:cNvPr id="129" name="Right Arrow 128"/>
          <p:cNvSpPr/>
          <p:nvPr/>
        </p:nvSpPr>
        <p:spPr>
          <a:xfrm rot="2122159">
            <a:off x="8892311" y="2794636"/>
            <a:ext cx="651245" cy="245990"/>
          </a:xfrm>
          <a:prstGeom prst="rightArrow">
            <a:avLst/>
          </a:prstGeom>
          <a:solidFill>
            <a:srgbClr val="5A87C5">
              <a:lumMod val="75000"/>
            </a:srgbClr>
          </a:solidFill>
          <a:ln w="9525" cap="flat" cmpd="sng" algn="ctr">
            <a:solidFill>
              <a:srgbClr val="5A87C5">
                <a:lumMod val="7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entury Gothic"/>
              <a:ea typeface="+mn-ea"/>
              <a:cs typeface="+mn-cs"/>
            </a:endParaRPr>
          </a:p>
        </p:txBody>
      </p:sp>
      <p:sp>
        <p:nvSpPr>
          <p:cNvPr id="130" name="Bent-Up Arrow 129"/>
          <p:cNvSpPr/>
          <p:nvPr/>
        </p:nvSpPr>
        <p:spPr>
          <a:xfrm rot="180068">
            <a:off x="8909792" y="3901392"/>
            <a:ext cx="584536" cy="389467"/>
          </a:xfrm>
          <a:prstGeom prst="bentUpArrow">
            <a:avLst/>
          </a:prstGeom>
          <a:solidFill>
            <a:srgbClr val="5A87C5">
              <a:lumMod val="75000"/>
            </a:srgbClr>
          </a:solidFill>
          <a:ln w="9525" cap="flat" cmpd="sng" algn="ctr">
            <a:solidFill>
              <a:srgbClr val="5A87C5">
                <a:lumMod val="7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entury Gothic"/>
              <a:ea typeface="+mn-ea"/>
              <a:cs typeface="+mn-cs"/>
            </a:endParaRPr>
          </a:p>
        </p:txBody>
      </p:sp>
      <p:sp>
        <p:nvSpPr>
          <p:cNvPr id="131" name="Right Arrow 130"/>
          <p:cNvSpPr/>
          <p:nvPr/>
        </p:nvSpPr>
        <p:spPr>
          <a:xfrm rot="19981535">
            <a:off x="2950054" y="3101702"/>
            <a:ext cx="959119" cy="262010"/>
          </a:xfrm>
          <a:prstGeom prst="rightArrow">
            <a:avLst/>
          </a:prstGeom>
          <a:solidFill>
            <a:sysClr val="window" lastClr="FFFFFF">
              <a:lumMod val="65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entury Gothic"/>
              <a:ea typeface="+mn-ea"/>
              <a:cs typeface="+mn-cs"/>
            </a:endParaRPr>
          </a:p>
        </p:txBody>
      </p:sp>
      <p:sp>
        <p:nvSpPr>
          <p:cNvPr id="132" name="Right Arrow 131"/>
          <p:cNvSpPr/>
          <p:nvPr/>
        </p:nvSpPr>
        <p:spPr>
          <a:xfrm rot="1618465" flipV="1">
            <a:off x="2934028" y="3659788"/>
            <a:ext cx="1084891" cy="231635"/>
          </a:xfrm>
          <a:prstGeom prst="rightArrow">
            <a:avLst/>
          </a:prstGeom>
          <a:solidFill>
            <a:sysClr val="window" lastClr="FFFFFF">
              <a:lumMod val="65000"/>
            </a:sys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entury Gothic"/>
              <a:ea typeface="+mn-ea"/>
              <a:cs typeface="+mn-cs"/>
            </a:endParaRPr>
          </a:p>
        </p:txBody>
      </p:sp>
      <p:pic>
        <p:nvPicPr>
          <p:cNvPr id="133" name="Picture 132" descr="Battery-MovingBoxesWithCart.png"/>
          <p:cNvPicPr>
            <a:picLocks noChangeAspect="1"/>
          </p:cNvPicPr>
          <p:nvPr/>
        </p:nvPicPr>
        <p:blipFill>
          <a:blip r:embed="rId9"/>
          <a:stretch>
            <a:fillRect/>
          </a:stretch>
        </p:blipFill>
        <p:spPr>
          <a:xfrm flipH="1">
            <a:off x="5785250" y="3657501"/>
            <a:ext cx="508815" cy="573624"/>
          </a:xfrm>
          <a:prstGeom prst="rect">
            <a:avLst/>
          </a:prstGeom>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6</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A controlled storage location, such as staging </a:t>
            </a:r>
            <a:r>
              <a:rPr lang="en-US" dirty="0" smtClean="0">
                <a:latin typeface="Century Gothic"/>
              </a:rPr>
              <a:t>area, </a:t>
            </a:r>
            <a:r>
              <a:rPr lang="en-US" dirty="0" smtClean="0">
                <a:latin typeface="Century Gothic"/>
              </a:rPr>
              <a:t>that </a:t>
            </a:r>
            <a:r>
              <a:rPr lang="en-US" dirty="0" smtClean="0">
                <a:latin typeface="Century Gothic"/>
              </a:rPr>
              <a:t>is closer </a:t>
            </a:r>
            <a:r>
              <a:rPr lang="en-US" dirty="0" smtClean="0">
                <a:latin typeface="Century Gothic"/>
              </a:rPr>
              <a:t>to the shop floor, separated from the main warehouse</a:t>
            </a:r>
          </a:p>
          <a:p>
            <a:r>
              <a:rPr lang="en-US" dirty="0" smtClean="0">
                <a:latin typeface="Century Gothic"/>
              </a:rPr>
              <a:t>Secure storage of inventory destined for production lines and work centers</a:t>
            </a:r>
          </a:p>
          <a:p>
            <a:r>
              <a:rPr lang="en-US" dirty="0" smtClean="0">
                <a:latin typeface="Century Gothic"/>
              </a:rPr>
              <a:t>For materials to be transferred to shop floor locations</a:t>
            </a:r>
          </a:p>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Reserve Location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sp>
        <p:nvSpPr>
          <p:cNvPr id="80" name="Rectangle 79"/>
          <p:cNvSpPr/>
          <p:nvPr/>
        </p:nvSpPr>
        <p:spPr>
          <a:xfrm>
            <a:off x="2487897" y="3893938"/>
            <a:ext cx="6562317" cy="2496958"/>
          </a:xfrm>
          <a:prstGeom prst="rect">
            <a:avLst/>
          </a:prstGeom>
          <a:gradFill rotWithShape="1">
            <a:gsLst>
              <a:gs pos="0">
                <a:srgbClr val="A5A5A5">
                  <a:tint val="50000"/>
                  <a:satMod val="300000"/>
                </a:srgbClr>
              </a:gs>
              <a:gs pos="35000">
                <a:srgbClr val="A5A5A5">
                  <a:tint val="37000"/>
                  <a:satMod val="300000"/>
                </a:srgbClr>
              </a:gs>
              <a:gs pos="100000">
                <a:srgbClr val="A5A5A5">
                  <a:tint val="15000"/>
                  <a:satMod val="350000"/>
                </a:srgbClr>
              </a:gs>
            </a:gsLst>
            <a:lin ang="16200000" scaled="1"/>
          </a:gradFill>
          <a:ln w="9525" cap="flat" cmpd="sng" algn="ctr">
            <a:solidFill>
              <a:srgbClr val="A5A5A5">
                <a:shade val="95000"/>
                <a:satMod val="105000"/>
              </a:srgbClr>
            </a:solidFill>
            <a:prstDash val="solid"/>
          </a:ln>
          <a:effectLst>
            <a:outerShdw blurRad="40000" dist="20000" dir="5400000" rotWithShape="0">
              <a:srgbClr val="000000">
                <a:alpha val="38000"/>
              </a:srgbClr>
            </a:outerShdw>
          </a:effectLst>
        </p:spPr>
        <p:txBody>
          <a:bodyPr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606060"/>
                </a:solidFill>
                <a:effectLst/>
                <a:uLnTx/>
                <a:uFillTx/>
                <a:latin typeface="Century Gothic"/>
                <a:ea typeface="+mn-ea"/>
                <a:cs typeface="+mn-cs"/>
              </a:rPr>
              <a:t>Controlled Locations</a:t>
            </a:r>
            <a:endParaRPr kumimoji="0" lang="en-US" sz="1800" b="0" i="0" u="none" strike="noStrike" kern="0" cap="none" spc="0" normalizeH="0" baseline="0" noProof="0" dirty="0">
              <a:ln>
                <a:noFill/>
              </a:ln>
              <a:solidFill>
                <a:srgbClr val="606060"/>
              </a:solidFill>
              <a:effectLst/>
              <a:uLnTx/>
              <a:uFillTx/>
              <a:latin typeface="Century Gothic"/>
              <a:ea typeface="+mn-ea"/>
              <a:cs typeface="+mn-cs"/>
            </a:endParaRPr>
          </a:p>
        </p:txBody>
      </p:sp>
      <p:sp>
        <p:nvSpPr>
          <p:cNvPr id="81" name="Rectangle 80"/>
          <p:cNvSpPr/>
          <p:nvPr/>
        </p:nvSpPr>
        <p:spPr>
          <a:xfrm>
            <a:off x="2821902" y="4277707"/>
            <a:ext cx="2686756" cy="1982898"/>
          </a:xfrm>
          <a:prstGeom prst="rect">
            <a:avLst/>
          </a:prstGeom>
          <a:gradFill rotWithShape="1">
            <a:gsLst>
              <a:gs pos="0">
                <a:srgbClr val="A5A5A5">
                  <a:tint val="50000"/>
                  <a:satMod val="300000"/>
                </a:srgbClr>
              </a:gs>
              <a:gs pos="35000">
                <a:srgbClr val="A5A5A5">
                  <a:tint val="37000"/>
                  <a:satMod val="300000"/>
                </a:srgbClr>
              </a:gs>
              <a:gs pos="100000">
                <a:srgbClr val="A5A5A5">
                  <a:tint val="15000"/>
                  <a:satMod val="350000"/>
                </a:srgbClr>
              </a:gs>
            </a:gsLst>
            <a:lin ang="16200000" scaled="1"/>
          </a:gradFill>
          <a:ln w="9525" cap="flat" cmpd="sng" algn="ctr">
            <a:solidFill>
              <a:srgbClr val="A5A5A5">
                <a:shade val="95000"/>
                <a:satMod val="105000"/>
              </a:srgbClr>
            </a:solidFill>
            <a:prstDash val="solid"/>
          </a:ln>
          <a:effectLst>
            <a:outerShdw blurRad="40000" dist="20000" dir="5400000" rotWithShape="0">
              <a:srgbClr val="000000">
                <a:alpha val="38000"/>
              </a:srgbClr>
            </a:outerShdw>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606060"/>
                </a:solidFill>
                <a:effectLst/>
                <a:uLnTx/>
                <a:uFillTx/>
                <a:latin typeface="Century Gothic"/>
                <a:ea typeface="+mn-ea"/>
                <a:cs typeface="+mn-cs"/>
              </a:rPr>
              <a:t>Stockroom</a:t>
            </a:r>
            <a:endParaRPr kumimoji="0" lang="en-US" sz="1400" b="0" i="0" u="none" strike="noStrike" kern="0" cap="none" spc="0" normalizeH="0" baseline="0" noProof="0" dirty="0">
              <a:ln>
                <a:noFill/>
              </a:ln>
              <a:solidFill>
                <a:srgbClr val="606060"/>
              </a:solidFill>
              <a:effectLst/>
              <a:uLnTx/>
              <a:uFillTx/>
              <a:latin typeface="Century Gothic"/>
              <a:ea typeface="+mn-ea"/>
              <a:cs typeface="+mn-cs"/>
            </a:endParaRPr>
          </a:p>
        </p:txBody>
      </p:sp>
      <p:pic>
        <p:nvPicPr>
          <p:cNvPr id="82" name="Picture 81" descr="Battery-StockRoom.png"/>
          <p:cNvPicPr>
            <a:picLocks noChangeAspect="1"/>
          </p:cNvPicPr>
          <p:nvPr/>
        </p:nvPicPr>
        <p:blipFill>
          <a:blip r:embed="rId3"/>
          <a:stretch>
            <a:fillRect/>
          </a:stretch>
        </p:blipFill>
        <p:spPr>
          <a:xfrm>
            <a:off x="3022951" y="4605673"/>
            <a:ext cx="1909665" cy="1407442"/>
          </a:xfrm>
          <a:prstGeom prst="rect">
            <a:avLst/>
          </a:prstGeom>
        </p:spPr>
      </p:pic>
      <p:grpSp>
        <p:nvGrpSpPr>
          <p:cNvPr id="83" name="Group 88"/>
          <p:cNvGrpSpPr/>
          <p:nvPr/>
        </p:nvGrpSpPr>
        <p:grpSpPr>
          <a:xfrm>
            <a:off x="5966034" y="4248768"/>
            <a:ext cx="2686756" cy="910060"/>
            <a:chOff x="1256428" y="3450015"/>
            <a:chExt cx="2015067" cy="1076677"/>
          </a:xfrm>
        </p:grpSpPr>
        <p:sp>
          <p:nvSpPr>
            <p:cNvPr id="84" name="Rectangle 83"/>
            <p:cNvSpPr/>
            <p:nvPr/>
          </p:nvSpPr>
          <p:spPr>
            <a:xfrm>
              <a:off x="1256428" y="3450015"/>
              <a:ext cx="2015067" cy="1076677"/>
            </a:xfrm>
            <a:prstGeom prst="rect">
              <a:avLst/>
            </a:prstGeom>
            <a:gradFill rotWithShape="1">
              <a:gsLst>
                <a:gs pos="0">
                  <a:srgbClr val="A5A5A5">
                    <a:tint val="50000"/>
                    <a:satMod val="300000"/>
                  </a:srgbClr>
                </a:gs>
                <a:gs pos="35000">
                  <a:srgbClr val="A5A5A5">
                    <a:tint val="37000"/>
                    <a:satMod val="300000"/>
                  </a:srgbClr>
                </a:gs>
                <a:gs pos="100000">
                  <a:srgbClr val="A5A5A5">
                    <a:tint val="15000"/>
                    <a:satMod val="350000"/>
                  </a:srgbClr>
                </a:gs>
              </a:gsLst>
              <a:lin ang="16200000" scaled="1"/>
            </a:gradFill>
            <a:ln w="9525" cap="flat" cmpd="sng" algn="ctr">
              <a:solidFill>
                <a:srgbClr val="A5A5A5">
                  <a:shade val="95000"/>
                  <a:satMod val="105000"/>
                </a:srgbClr>
              </a:solidFill>
              <a:prstDash val="solid"/>
            </a:ln>
            <a:effectLst>
              <a:outerShdw blurRad="40000" dist="20000" dir="5400000" rotWithShape="0">
                <a:srgbClr val="000000">
                  <a:alpha val="38000"/>
                </a:srgbClr>
              </a:outerShdw>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606060"/>
                  </a:solidFill>
                  <a:effectLst/>
                  <a:uLnTx/>
                  <a:uFillTx/>
                  <a:latin typeface="Century Gothic"/>
                  <a:ea typeface="+mn-ea"/>
                  <a:cs typeface="+mn-cs"/>
                </a:rPr>
                <a:t>Production Line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606060"/>
                  </a:solidFill>
                  <a:effectLst/>
                  <a:uLnTx/>
                  <a:uFillTx/>
                  <a:latin typeface="Century Gothic"/>
                  <a:ea typeface="+mn-ea"/>
                  <a:cs typeface="+mn-cs"/>
                </a:rPr>
                <a:t>Reserve Location</a:t>
              </a:r>
              <a:endParaRPr kumimoji="0" lang="en-US" sz="1200" b="0" i="0" u="none" strike="noStrike" kern="0" cap="none" spc="0" normalizeH="0" baseline="0" noProof="0" dirty="0">
                <a:ln>
                  <a:noFill/>
                </a:ln>
                <a:solidFill>
                  <a:srgbClr val="606060"/>
                </a:solidFill>
                <a:effectLst/>
                <a:uLnTx/>
                <a:uFillTx/>
                <a:latin typeface="Century Gothic"/>
                <a:ea typeface="+mn-ea"/>
                <a:cs typeface="+mn-cs"/>
              </a:endParaRPr>
            </a:p>
          </p:txBody>
        </p:sp>
        <p:grpSp>
          <p:nvGrpSpPr>
            <p:cNvPr id="85" name="Group 66"/>
            <p:cNvGrpSpPr/>
            <p:nvPr/>
          </p:nvGrpSpPr>
          <p:grpSpPr>
            <a:xfrm>
              <a:off x="1792147" y="3945310"/>
              <a:ext cx="638477" cy="540983"/>
              <a:chOff x="671771" y="3767212"/>
              <a:chExt cx="702884" cy="587626"/>
            </a:xfrm>
          </p:grpSpPr>
          <p:pic>
            <p:nvPicPr>
              <p:cNvPr id="86" name="Picture 85" descr="Battery-Shelf_Angle1.png"/>
              <p:cNvPicPr>
                <a:picLocks noChangeAspect="1"/>
              </p:cNvPicPr>
              <p:nvPr/>
            </p:nvPicPr>
            <p:blipFill>
              <a:blip r:embed="rId4"/>
              <a:stretch>
                <a:fillRect/>
              </a:stretch>
            </p:blipFill>
            <p:spPr>
              <a:xfrm>
                <a:off x="671771" y="3767212"/>
                <a:ext cx="282641" cy="559764"/>
              </a:xfrm>
              <a:prstGeom prst="rect">
                <a:avLst/>
              </a:prstGeom>
            </p:spPr>
          </p:pic>
          <p:pic>
            <p:nvPicPr>
              <p:cNvPr id="87" name="Picture 86" descr="Battery-Shelf_Angle1.png"/>
              <p:cNvPicPr>
                <a:picLocks noChangeAspect="1"/>
              </p:cNvPicPr>
              <p:nvPr/>
            </p:nvPicPr>
            <p:blipFill>
              <a:blip r:embed="rId4"/>
              <a:stretch>
                <a:fillRect/>
              </a:stretch>
            </p:blipFill>
            <p:spPr>
              <a:xfrm>
                <a:off x="1092014" y="3795074"/>
                <a:ext cx="282641" cy="559764"/>
              </a:xfrm>
              <a:prstGeom prst="rect">
                <a:avLst/>
              </a:prstGeom>
            </p:spPr>
          </p:pic>
        </p:grpSp>
      </p:grpSp>
      <p:grpSp>
        <p:nvGrpSpPr>
          <p:cNvPr id="88" name="Group 81"/>
          <p:cNvGrpSpPr/>
          <p:nvPr/>
        </p:nvGrpSpPr>
        <p:grpSpPr>
          <a:xfrm>
            <a:off x="5954745" y="5353833"/>
            <a:ext cx="2686756" cy="906772"/>
            <a:chOff x="2777935" y="3091279"/>
            <a:chExt cx="2015067" cy="906772"/>
          </a:xfrm>
        </p:grpSpPr>
        <p:sp>
          <p:nvSpPr>
            <p:cNvPr id="89" name="Rectangle 88"/>
            <p:cNvSpPr/>
            <p:nvPr/>
          </p:nvSpPr>
          <p:spPr>
            <a:xfrm>
              <a:off x="2777935" y="3091279"/>
              <a:ext cx="2015067" cy="906772"/>
            </a:xfrm>
            <a:prstGeom prst="rect">
              <a:avLst/>
            </a:prstGeom>
            <a:gradFill rotWithShape="1">
              <a:gsLst>
                <a:gs pos="0">
                  <a:srgbClr val="A5A5A5">
                    <a:tint val="50000"/>
                    <a:satMod val="300000"/>
                  </a:srgbClr>
                </a:gs>
                <a:gs pos="35000">
                  <a:srgbClr val="A5A5A5">
                    <a:tint val="37000"/>
                    <a:satMod val="300000"/>
                  </a:srgbClr>
                </a:gs>
                <a:gs pos="100000">
                  <a:srgbClr val="A5A5A5">
                    <a:tint val="15000"/>
                    <a:satMod val="350000"/>
                  </a:srgbClr>
                </a:gs>
              </a:gsLst>
              <a:lin ang="16200000" scaled="1"/>
            </a:gradFill>
            <a:ln w="9525" cap="flat" cmpd="sng" algn="ctr">
              <a:solidFill>
                <a:srgbClr val="A5A5A5">
                  <a:shade val="95000"/>
                  <a:satMod val="105000"/>
                </a:srgbClr>
              </a:solidFill>
              <a:prstDash val="solid"/>
            </a:ln>
            <a:effectLst>
              <a:outerShdw blurRad="40000" dist="20000" dir="5400000" rotWithShape="0">
                <a:srgbClr val="000000">
                  <a:alpha val="38000"/>
                </a:srgbClr>
              </a:outerShdw>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606060"/>
                  </a:solidFill>
                  <a:effectLst/>
                  <a:uLnTx/>
                  <a:uFillTx/>
                  <a:latin typeface="Century Gothic"/>
                  <a:ea typeface="+mn-ea"/>
                  <a:cs typeface="+mn-cs"/>
                </a:rPr>
                <a:t>Work Center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606060"/>
                  </a:solidFill>
                  <a:effectLst/>
                  <a:uLnTx/>
                  <a:uFillTx/>
                  <a:latin typeface="Century Gothic"/>
                  <a:ea typeface="+mn-ea"/>
                  <a:cs typeface="+mn-cs"/>
                </a:rPr>
                <a:t>Reserve Location</a:t>
              </a:r>
              <a:endParaRPr kumimoji="0" lang="en-US" sz="1200" b="0" i="0" u="none" strike="noStrike" kern="0" cap="none" spc="0" normalizeH="0" baseline="0" noProof="0" dirty="0">
                <a:ln>
                  <a:noFill/>
                </a:ln>
                <a:solidFill>
                  <a:srgbClr val="606060"/>
                </a:solidFill>
                <a:effectLst/>
                <a:uLnTx/>
                <a:uFillTx/>
                <a:latin typeface="Century Gothic"/>
                <a:ea typeface="+mn-ea"/>
                <a:cs typeface="+mn-cs"/>
              </a:endParaRPr>
            </a:p>
          </p:txBody>
        </p:sp>
        <p:pic>
          <p:nvPicPr>
            <p:cNvPr id="90" name="Picture 89" descr="Battery-PalletwithBoxes.png"/>
            <p:cNvPicPr>
              <a:picLocks noChangeAspect="1"/>
            </p:cNvPicPr>
            <p:nvPr/>
          </p:nvPicPr>
          <p:blipFill>
            <a:blip r:embed="rId5"/>
            <a:stretch>
              <a:fillRect/>
            </a:stretch>
          </p:blipFill>
          <p:spPr>
            <a:xfrm>
              <a:off x="3953239" y="3779043"/>
              <a:ext cx="121925" cy="158361"/>
            </a:xfrm>
            <a:prstGeom prst="rect">
              <a:avLst/>
            </a:prstGeom>
          </p:spPr>
        </p:pic>
        <p:pic>
          <p:nvPicPr>
            <p:cNvPr id="91" name="Picture 90" descr="Battery-Shelf_Angle1.png"/>
            <p:cNvPicPr>
              <a:picLocks noChangeAspect="1"/>
            </p:cNvPicPr>
            <p:nvPr/>
          </p:nvPicPr>
          <p:blipFill>
            <a:blip r:embed="rId4"/>
            <a:stretch>
              <a:fillRect/>
            </a:stretch>
          </p:blipFill>
          <p:spPr>
            <a:xfrm>
              <a:off x="3516283" y="3489186"/>
              <a:ext cx="256742" cy="435584"/>
            </a:xfrm>
            <a:prstGeom prst="rect">
              <a:avLst/>
            </a:prstGeom>
          </p:spPr>
        </p:pic>
        <p:pic>
          <p:nvPicPr>
            <p:cNvPr id="92" name="Picture 91" descr="Battery-PalletwithBoxes.png"/>
            <p:cNvPicPr>
              <a:picLocks noChangeAspect="1"/>
            </p:cNvPicPr>
            <p:nvPr/>
          </p:nvPicPr>
          <p:blipFill>
            <a:blip r:embed="rId5"/>
            <a:stretch>
              <a:fillRect/>
            </a:stretch>
          </p:blipFill>
          <p:spPr>
            <a:xfrm>
              <a:off x="3795813" y="3789864"/>
              <a:ext cx="121925" cy="158361"/>
            </a:xfrm>
            <a:prstGeom prst="rect">
              <a:avLst/>
            </a:prstGeom>
          </p:spPr>
        </p:pic>
      </p:grpSp>
      <p:sp>
        <p:nvSpPr>
          <p:cNvPr id="93" name="Rectangle 92"/>
          <p:cNvSpPr/>
          <p:nvPr/>
        </p:nvSpPr>
        <p:spPr>
          <a:xfrm>
            <a:off x="2824989" y="4282740"/>
            <a:ext cx="2679405" cy="1977656"/>
          </a:xfrm>
          <a:prstGeom prst="rect">
            <a:avLst/>
          </a:prstGeom>
          <a:solidFill>
            <a:sysClr val="window" lastClr="FFFFFF">
              <a:lumMod val="75000"/>
              <a:alpha val="70000"/>
            </a:sys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entury Gothic"/>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p:cTn id="7" dur="1000" fill="hold"/>
                                        <p:tgtEl>
                                          <p:spTgt spid="93"/>
                                        </p:tgtEl>
                                        <p:attrNameLst>
                                          <p:attrName>ppt_w</p:attrName>
                                        </p:attrNameLst>
                                      </p:cBhvr>
                                      <p:tavLst>
                                        <p:tav tm="0">
                                          <p:val>
                                            <p:fltVal val="0"/>
                                          </p:val>
                                        </p:tav>
                                        <p:tav tm="100000">
                                          <p:val>
                                            <p:strVal val="#ppt_w"/>
                                          </p:val>
                                        </p:tav>
                                      </p:tavLst>
                                    </p:anim>
                                    <p:anim calcmode="lin" valueType="num">
                                      <p:cBhvr>
                                        <p:cTn id="8" dur="1000" fill="hold"/>
                                        <p:tgtEl>
                                          <p:spTgt spid="93"/>
                                        </p:tgtEl>
                                        <p:attrNameLst>
                                          <p:attrName>ppt_h</p:attrName>
                                        </p:attrNameLst>
                                      </p:cBhvr>
                                      <p:tavLst>
                                        <p:tav tm="0">
                                          <p:val>
                                            <p:fltVal val="0"/>
                                          </p:val>
                                        </p:tav>
                                        <p:tav tm="100000">
                                          <p:val>
                                            <p:strVal val="#ppt_h"/>
                                          </p:val>
                                        </p:tav>
                                      </p:tavLst>
                                    </p:anim>
                                    <p:animEffect transition="in" filter="fade">
                                      <p:cBhvr>
                                        <p:cTn id="9" dur="10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7</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Production Line Reserve Location supplies inventory to production line </a:t>
            </a:r>
            <a:r>
              <a:rPr lang="en-US" dirty="0" err="1" smtClean="0">
                <a:latin typeface="Century Gothic"/>
              </a:rPr>
              <a:t>backflush</a:t>
            </a:r>
            <a:r>
              <a:rPr lang="en-US" dirty="0" smtClean="0">
                <a:latin typeface="Century Gothic"/>
              </a:rPr>
              <a:t> locations on the shop floor</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Production Line Reserve Location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grpSp>
        <p:nvGrpSpPr>
          <p:cNvPr id="21" name="Group 88"/>
          <p:cNvGrpSpPr/>
          <p:nvPr/>
        </p:nvGrpSpPr>
        <p:grpSpPr>
          <a:xfrm>
            <a:off x="2227380" y="3231848"/>
            <a:ext cx="2055245" cy="1319419"/>
            <a:chOff x="1730061" y="2965709"/>
            <a:chExt cx="1541434" cy="1560983"/>
          </a:xfrm>
        </p:grpSpPr>
        <p:sp>
          <p:nvSpPr>
            <p:cNvPr id="22" name="Rectangle 21"/>
            <p:cNvSpPr/>
            <p:nvPr/>
          </p:nvSpPr>
          <p:spPr>
            <a:xfrm>
              <a:off x="1730061" y="2965709"/>
              <a:ext cx="1541434" cy="1560983"/>
            </a:xfrm>
            <a:prstGeom prst="rect">
              <a:avLst/>
            </a:prstGeom>
            <a:gradFill rotWithShape="1">
              <a:gsLst>
                <a:gs pos="0">
                  <a:srgbClr val="A5A5A5">
                    <a:tint val="50000"/>
                    <a:satMod val="300000"/>
                  </a:srgbClr>
                </a:gs>
                <a:gs pos="35000">
                  <a:srgbClr val="A5A5A5">
                    <a:tint val="37000"/>
                    <a:satMod val="300000"/>
                  </a:srgbClr>
                </a:gs>
                <a:gs pos="100000">
                  <a:srgbClr val="A5A5A5">
                    <a:tint val="15000"/>
                    <a:satMod val="350000"/>
                  </a:srgbClr>
                </a:gs>
              </a:gsLst>
              <a:lin ang="16200000" scaled="1"/>
            </a:gradFill>
            <a:ln w="9525" cap="flat" cmpd="sng" algn="ctr">
              <a:solidFill>
                <a:srgbClr val="A5A5A5">
                  <a:shade val="95000"/>
                  <a:satMod val="105000"/>
                </a:srgbClr>
              </a:solidFill>
              <a:prstDash val="solid"/>
            </a:ln>
            <a:effectLst>
              <a:outerShdw blurRad="40000" dist="20000" dir="5400000" rotWithShape="0">
                <a:srgbClr val="000000">
                  <a:alpha val="38000"/>
                </a:srgbClr>
              </a:outerShdw>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000000"/>
                  </a:solidFill>
                  <a:effectLst/>
                  <a:uLnTx/>
                  <a:uFillTx/>
                  <a:latin typeface="Century Gothic"/>
                  <a:ea typeface="+mn-ea"/>
                  <a:cs typeface="+mn-cs"/>
                </a:rPr>
                <a:t>Production Line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000000"/>
                  </a:solidFill>
                  <a:effectLst/>
                  <a:uLnTx/>
                  <a:uFillTx/>
                  <a:latin typeface="Century Gothic"/>
                  <a:ea typeface="+mn-ea"/>
                  <a:cs typeface="+mn-cs"/>
                </a:rPr>
                <a:t>Reserve Location</a:t>
              </a:r>
              <a:endParaRPr kumimoji="0" lang="en-US" sz="1200" b="0" i="0" u="none" strike="noStrike" kern="0" cap="none" spc="0" normalizeH="0" baseline="0" noProof="0" dirty="0">
                <a:ln>
                  <a:noFill/>
                </a:ln>
                <a:solidFill>
                  <a:srgbClr val="000000"/>
                </a:solidFill>
                <a:effectLst/>
                <a:uLnTx/>
                <a:uFillTx/>
                <a:latin typeface="Century Gothic"/>
                <a:ea typeface="+mn-ea"/>
                <a:cs typeface="+mn-cs"/>
              </a:endParaRPr>
            </a:p>
          </p:txBody>
        </p:sp>
        <p:grpSp>
          <p:nvGrpSpPr>
            <p:cNvPr id="23" name="Group 66"/>
            <p:cNvGrpSpPr/>
            <p:nvPr/>
          </p:nvGrpSpPr>
          <p:grpSpPr>
            <a:xfrm>
              <a:off x="1848626" y="3627328"/>
              <a:ext cx="830797" cy="858965"/>
              <a:chOff x="733948" y="3421813"/>
              <a:chExt cx="914604" cy="933024"/>
            </a:xfrm>
          </p:grpSpPr>
          <p:pic>
            <p:nvPicPr>
              <p:cNvPr id="24" name="Picture 23" descr="Battery-Shelf_Angle1.png"/>
              <p:cNvPicPr>
                <a:picLocks noChangeAspect="1"/>
              </p:cNvPicPr>
              <p:nvPr/>
            </p:nvPicPr>
            <p:blipFill>
              <a:blip r:embed="rId3"/>
              <a:stretch>
                <a:fillRect/>
              </a:stretch>
            </p:blipFill>
            <p:spPr>
              <a:xfrm>
                <a:off x="733948" y="3421813"/>
                <a:ext cx="494361" cy="905162"/>
              </a:xfrm>
              <a:prstGeom prst="rect">
                <a:avLst/>
              </a:prstGeom>
            </p:spPr>
          </p:pic>
          <p:pic>
            <p:nvPicPr>
              <p:cNvPr id="25" name="Picture 24" descr="Battery-Shelf_Angle1.png"/>
              <p:cNvPicPr>
                <a:picLocks noChangeAspect="1"/>
              </p:cNvPicPr>
              <p:nvPr/>
            </p:nvPicPr>
            <p:blipFill>
              <a:blip r:embed="rId3"/>
              <a:stretch>
                <a:fillRect/>
              </a:stretch>
            </p:blipFill>
            <p:spPr>
              <a:xfrm>
                <a:off x="1154191" y="3449675"/>
                <a:ext cx="494361" cy="905162"/>
              </a:xfrm>
              <a:prstGeom prst="rect">
                <a:avLst/>
              </a:prstGeom>
            </p:spPr>
          </p:pic>
        </p:grpSp>
      </p:grpSp>
      <p:grpSp>
        <p:nvGrpSpPr>
          <p:cNvPr id="26" name="Group 79"/>
          <p:cNvGrpSpPr/>
          <p:nvPr/>
        </p:nvGrpSpPr>
        <p:grpSpPr>
          <a:xfrm>
            <a:off x="4820485" y="3227762"/>
            <a:ext cx="4823204" cy="2455893"/>
            <a:chOff x="5204863" y="3648597"/>
            <a:chExt cx="3617403" cy="2455893"/>
          </a:xfrm>
        </p:grpSpPr>
        <p:sp>
          <p:nvSpPr>
            <p:cNvPr id="27" name="Rectangle 26"/>
            <p:cNvSpPr/>
            <p:nvPr/>
          </p:nvSpPr>
          <p:spPr>
            <a:xfrm>
              <a:off x="5204863" y="3648597"/>
              <a:ext cx="3617403" cy="2455893"/>
            </a:xfrm>
            <a:prstGeom prst="rect">
              <a:avLst/>
            </a:prstGeom>
            <a:gradFill rotWithShape="1">
              <a:gsLst>
                <a:gs pos="0">
                  <a:srgbClr val="A5A5A5">
                    <a:tint val="50000"/>
                    <a:satMod val="300000"/>
                  </a:srgbClr>
                </a:gs>
                <a:gs pos="35000">
                  <a:srgbClr val="A5A5A5">
                    <a:tint val="37000"/>
                    <a:satMod val="300000"/>
                  </a:srgbClr>
                </a:gs>
                <a:gs pos="100000">
                  <a:srgbClr val="A5A5A5">
                    <a:tint val="15000"/>
                    <a:satMod val="350000"/>
                  </a:srgbClr>
                </a:gs>
              </a:gsLst>
              <a:lin ang="16200000" scaled="1"/>
            </a:gradFill>
            <a:ln w="9525" cap="flat" cmpd="sng" algn="ctr">
              <a:solidFill>
                <a:srgbClr val="A5A5A5">
                  <a:shade val="95000"/>
                  <a:satMod val="105000"/>
                </a:srgbClr>
              </a:solidFill>
              <a:prstDash val="solid"/>
            </a:ln>
            <a:effectLst>
              <a:outerShdw blurRad="40000" dist="20000" dir="5400000" rotWithShape="0">
                <a:srgbClr val="000000">
                  <a:alpha val="38000"/>
                </a:srgbClr>
              </a:outerShdw>
            </a:effectLst>
          </p:spPr>
          <p:txBody>
            <a:bodyPr wrap="square" rtlCol="0" anchor="t" anchorCtr="0"/>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latin typeface="Century Gothic"/>
                  <a:ea typeface="+mn-ea"/>
                  <a:cs typeface="+mn-cs"/>
                </a:rPr>
                <a:t>Shop Floor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latin typeface="Century Gothic"/>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latin typeface="Century Gothic"/>
                <a:ea typeface="+mn-ea"/>
                <a:cs typeface="+mn-cs"/>
              </a:endParaRPr>
            </a:p>
          </p:txBody>
        </p:sp>
        <p:grpSp>
          <p:nvGrpSpPr>
            <p:cNvPr id="28" name="Group 17"/>
            <p:cNvGrpSpPr>
              <a:grpSpLocks noChangeAspect="1"/>
            </p:cNvGrpSpPr>
            <p:nvPr/>
          </p:nvGrpSpPr>
          <p:grpSpPr>
            <a:xfrm flipH="1">
              <a:off x="6053287" y="3964613"/>
              <a:ext cx="2135369" cy="2100523"/>
              <a:chOff x="1671894" y="3072130"/>
              <a:chExt cx="2399952" cy="2680114"/>
            </a:xfrm>
          </p:grpSpPr>
          <p:pic>
            <p:nvPicPr>
              <p:cNvPr id="31" name="Picture 30" descr="Battery-MachineBatteryAssembly.png"/>
              <p:cNvPicPr>
                <a:picLocks noChangeAspect="1"/>
              </p:cNvPicPr>
              <p:nvPr/>
            </p:nvPicPr>
            <p:blipFill>
              <a:blip r:embed="rId4"/>
              <a:stretch>
                <a:fillRect/>
              </a:stretch>
            </p:blipFill>
            <p:spPr>
              <a:xfrm>
                <a:off x="1671894" y="3072130"/>
                <a:ext cx="1863674" cy="2680114"/>
              </a:xfrm>
              <a:prstGeom prst="rect">
                <a:avLst/>
              </a:prstGeom>
            </p:spPr>
          </p:pic>
          <p:pic>
            <p:nvPicPr>
              <p:cNvPr id="32" name="Picture 31" descr="Battery-ShopFloorInventory02.png"/>
              <p:cNvPicPr>
                <a:picLocks noChangeAspect="1"/>
              </p:cNvPicPr>
              <p:nvPr/>
            </p:nvPicPr>
            <p:blipFill>
              <a:blip r:embed="rId5"/>
              <a:stretch>
                <a:fillRect/>
              </a:stretch>
            </p:blipFill>
            <p:spPr>
              <a:xfrm flipH="1">
                <a:off x="3756471" y="4729370"/>
                <a:ext cx="315375" cy="421769"/>
              </a:xfrm>
              <a:prstGeom prst="rect">
                <a:avLst/>
              </a:prstGeom>
            </p:spPr>
          </p:pic>
          <p:pic>
            <p:nvPicPr>
              <p:cNvPr id="33" name="Picture 32" descr="Battery-ShopFloorInventory.png"/>
              <p:cNvPicPr>
                <a:picLocks noChangeAspect="1"/>
              </p:cNvPicPr>
              <p:nvPr/>
            </p:nvPicPr>
            <p:blipFill>
              <a:blip r:embed="rId6"/>
              <a:stretch>
                <a:fillRect/>
              </a:stretch>
            </p:blipFill>
            <p:spPr>
              <a:xfrm flipH="1">
                <a:off x="3537753" y="4865480"/>
                <a:ext cx="304739" cy="531274"/>
              </a:xfrm>
              <a:prstGeom prst="rect">
                <a:avLst/>
              </a:prstGeom>
            </p:spPr>
          </p:pic>
        </p:grpSp>
        <p:sp>
          <p:nvSpPr>
            <p:cNvPr id="29" name="Rectangle 28"/>
            <p:cNvSpPr/>
            <p:nvPr/>
          </p:nvSpPr>
          <p:spPr>
            <a:xfrm>
              <a:off x="5408066" y="4023088"/>
              <a:ext cx="1344308" cy="1004744"/>
            </a:xfrm>
            <a:prstGeom prst="rect">
              <a:avLst/>
            </a:prstGeom>
            <a:noFill/>
            <a:ln w="9525" cap="flat" cmpd="sng" algn="ctr">
              <a:solidFill>
                <a:srgbClr val="A5A5A5">
                  <a:shade val="95000"/>
                  <a:satMod val="105000"/>
                </a:srgbClr>
              </a:solidFill>
              <a:prstDash val="solid"/>
            </a:ln>
            <a:effectLst/>
          </p:spPr>
          <p:txBody>
            <a:bodyPr rtlCol="0" anchor="b"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000000"/>
                  </a:solidFill>
                  <a:effectLst/>
                  <a:uLnTx/>
                  <a:uFillTx/>
                  <a:latin typeface="Century Gothic"/>
                  <a:ea typeface="+mn-ea"/>
                  <a:cs typeface="+mn-cs"/>
                </a:rPr>
                <a:t>Production Line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000000"/>
                  </a:solidFill>
                  <a:effectLst/>
                  <a:uLnTx/>
                  <a:uFillTx/>
                  <a:latin typeface="Century Gothic"/>
                  <a:ea typeface="+mn-ea"/>
                  <a:cs typeface="+mn-cs"/>
                </a:rPr>
                <a:t>Backflush Location</a:t>
              </a:r>
              <a:endParaRPr kumimoji="0" lang="en-US" sz="1000" b="0" i="0" u="none" strike="noStrike" kern="0" cap="none" spc="0" normalizeH="0" baseline="0" noProof="0" dirty="0">
                <a:ln>
                  <a:noFill/>
                </a:ln>
                <a:solidFill>
                  <a:srgbClr val="000000"/>
                </a:solidFill>
                <a:effectLst/>
                <a:uLnTx/>
                <a:uFillTx/>
                <a:latin typeface="Century Gothic"/>
                <a:ea typeface="+mn-ea"/>
                <a:cs typeface="+mn-cs"/>
              </a:endParaRPr>
            </a:p>
          </p:txBody>
        </p:sp>
        <p:pic>
          <p:nvPicPr>
            <p:cNvPr id="30" name="Picture 29" descr="Battery-Shelf_Angle1.png"/>
            <p:cNvPicPr>
              <a:picLocks noChangeAspect="1"/>
            </p:cNvPicPr>
            <p:nvPr/>
          </p:nvPicPr>
          <p:blipFill>
            <a:blip r:embed="rId3"/>
            <a:stretch>
              <a:fillRect/>
            </a:stretch>
          </p:blipFill>
          <p:spPr>
            <a:xfrm>
              <a:off x="5991366" y="4095911"/>
              <a:ext cx="356587" cy="604978"/>
            </a:xfrm>
            <a:prstGeom prst="rect">
              <a:avLst/>
            </a:prstGeom>
          </p:spPr>
        </p:pic>
      </p:grpSp>
      <p:sp>
        <p:nvSpPr>
          <p:cNvPr id="34" name="Right Arrow 33"/>
          <p:cNvSpPr/>
          <p:nvPr/>
        </p:nvSpPr>
        <p:spPr>
          <a:xfrm>
            <a:off x="4180197" y="4269248"/>
            <a:ext cx="1038247" cy="230889"/>
          </a:xfrm>
          <a:prstGeom prst="rightArrow">
            <a:avLst/>
          </a:prstGeom>
          <a:solidFill>
            <a:srgbClr val="5A87C5">
              <a:lumMod val="75000"/>
            </a:srgbClr>
          </a:solidFill>
          <a:ln w="9525" cap="flat" cmpd="sng" algn="ctr">
            <a:solidFill>
              <a:srgbClr val="5A87C5">
                <a:lumMod val="7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entury Gothic"/>
              <a:ea typeface="+mn-ea"/>
              <a:cs typeface="+mn-cs"/>
            </a:endParaRPr>
          </a:p>
        </p:txBody>
      </p:sp>
      <p:pic>
        <p:nvPicPr>
          <p:cNvPr id="35" name="Picture 34" descr="Battery-MovingBoxesWithCart.png"/>
          <p:cNvPicPr>
            <a:picLocks noChangeAspect="1"/>
          </p:cNvPicPr>
          <p:nvPr/>
        </p:nvPicPr>
        <p:blipFill>
          <a:blip r:embed="rId7"/>
          <a:stretch>
            <a:fillRect/>
          </a:stretch>
        </p:blipFill>
        <p:spPr>
          <a:xfrm flipH="1">
            <a:off x="3640022" y="3937046"/>
            <a:ext cx="508815" cy="573624"/>
          </a:xfrm>
          <a:prstGeom prst="rect">
            <a:avLst/>
          </a:prstGeom>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8</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Work Center Reserve Location supplies inventory to work center </a:t>
            </a:r>
            <a:r>
              <a:rPr lang="en-US" dirty="0" err="1" smtClean="0">
                <a:latin typeface="Century Gothic"/>
              </a:rPr>
              <a:t>backflush</a:t>
            </a:r>
            <a:r>
              <a:rPr lang="en-US" dirty="0" smtClean="0">
                <a:latin typeface="Century Gothic"/>
              </a:rPr>
              <a:t> locations on the shop floor</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Work Center Reserve Location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grpSp>
        <p:nvGrpSpPr>
          <p:cNvPr id="21" name="Group 79"/>
          <p:cNvGrpSpPr/>
          <p:nvPr/>
        </p:nvGrpSpPr>
        <p:grpSpPr>
          <a:xfrm>
            <a:off x="4824569" y="3114609"/>
            <a:ext cx="4364287" cy="2455892"/>
            <a:chOff x="5204863" y="3648598"/>
            <a:chExt cx="3273215" cy="2455892"/>
          </a:xfrm>
        </p:grpSpPr>
        <p:sp>
          <p:nvSpPr>
            <p:cNvPr id="22" name="Rectangle 21"/>
            <p:cNvSpPr/>
            <p:nvPr/>
          </p:nvSpPr>
          <p:spPr>
            <a:xfrm>
              <a:off x="5204863" y="3648598"/>
              <a:ext cx="3273215" cy="2455892"/>
            </a:xfrm>
            <a:prstGeom prst="rect">
              <a:avLst/>
            </a:prstGeom>
            <a:gradFill rotWithShape="1">
              <a:gsLst>
                <a:gs pos="0">
                  <a:srgbClr val="A5A5A5">
                    <a:tint val="50000"/>
                    <a:satMod val="300000"/>
                  </a:srgbClr>
                </a:gs>
                <a:gs pos="35000">
                  <a:srgbClr val="A5A5A5">
                    <a:tint val="37000"/>
                    <a:satMod val="300000"/>
                  </a:srgbClr>
                </a:gs>
                <a:gs pos="100000">
                  <a:srgbClr val="A5A5A5">
                    <a:tint val="15000"/>
                    <a:satMod val="350000"/>
                  </a:srgbClr>
                </a:gs>
              </a:gsLst>
              <a:lin ang="16200000" scaled="1"/>
            </a:gradFill>
            <a:ln w="9525" cap="flat" cmpd="sng" algn="ctr">
              <a:solidFill>
                <a:srgbClr val="A5A5A5">
                  <a:shade val="95000"/>
                  <a:satMod val="105000"/>
                </a:srgbClr>
              </a:solidFill>
              <a:prstDash val="solid"/>
            </a:ln>
            <a:effectLst>
              <a:outerShdw blurRad="40000" dist="20000" dir="5400000" rotWithShape="0">
                <a:srgbClr val="000000">
                  <a:alpha val="38000"/>
                </a:srgbClr>
              </a:outerShdw>
            </a:effectLst>
          </p:spPr>
          <p:txBody>
            <a:bodyPr wrap="square" rtlCol="0" anchor="t" anchorCtr="0"/>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latin typeface="Century Gothic"/>
                  <a:ea typeface="+mn-ea"/>
                  <a:cs typeface="+mn-cs"/>
                </a:rPr>
                <a:t>Shop Floor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latin typeface="Century Gothic"/>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latin typeface="Century Gothic"/>
                <a:ea typeface="+mn-ea"/>
                <a:cs typeface="+mn-cs"/>
              </a:endParaRPr>
            </a:p>
          </p:txBody>
        </p:sp>
        <p:grpSp>
          <p:nvGrpSpPr>
            <p:cNvPr id="23" name="Group 17"/>
            <p:cNvGrpSpPr>
              <a:grpSpLocks noChangeAspect="1"/>
            </p:cNvGrpSpPr>
            <p:nvPr/>
          </p:nvGrpSpPr>
          <p:grpSpPr>
            <a:xfrm flipH="1">
              <a:off x="6023470" y="3964613"/>
              <a:ext cx="2165186" cy="2100523"/>
              <a:chOff x="1671894" y="3072130"/>
              <a:chExt cx="2433463" cy="2680114"/>
            </a:xfrm>
          </p:grpSpPr>
          <p:pic>
            <p:nvPicPr>
              <p:cNvPr id="26" name="Picture 25" descr="Battery-MachineBatteryAssembly.png"/>
              <p:cNvPicPr>
                <a:picLocks noChangeAspect="1"/>
              </p:cNvPicPr>
              <p:nvPr/>
            </p:nvPicPr>
            <p:blipFill>
              <a:blip r:embed="rId3"/>
              <a:stretch>
                <a:fillRect/>
              </a:stretch>
            </p:blipFill>
            <p:spPr>
              <a:xfrm>
                <a:off x="1671894" y="3072130"/>
                <a:ext cx="1863674" cy="2680114"/>
              </a:xfrm>
              <a:prstGeom prst="rect">
                <a:avLst/>
              </a:prstGeom>
            </p:spPr>
          </p:pic>
          <p:pic>
            <p:nvPicPr>
              <p:cNvPr id="27" name="Picture 26" descr="Battery-ShopFloorInventory02.png"/>
              <p:cNvPicPr>
                <a:picLocks noChangeAspect="1"/>
              </p:cNvPicPr>
              <p:nvPr/>
            </p:nvPicPr>
            <p:blipFill>
              <a:blip r:embed="rId4"/>
              <a:stretch>
                <a:fillRect/>
              </a:stretch>
            </p:blipFill>
            <p:spPr>
              <a:xfrm flipH="1">
                <a:off x="3789982" y="4577193"/>
                <a:ext cx="315375" cy="421769"/>
              </a:xfrm>
              <a:prstGeom prst="rect">
                <a:avLst/>
              </a:prstGeom>
            </p:spPr>
          </p:pic>
          <p:pic>
            <p:nvPicPr>
              <p:cNvPr id="28" name="Picture 27" descr="Battery-ShopFloorInventory.png"/>
              <p:cNvPicPr>
                <a:picLocks noChangeAspect="1"/>
              </p:cNvPicPr>
              <p:nvPr/>
            </p:nvPicPr>
            <p:blipFill>
              <a:blip r:embed="rId5"/>
              <a:stretch>
                <a:fillRect/>
              </a:stretch>
            </p:blipFill>
            <p:spPr>
              <a:xfrm flipH="1">
                <a:off x="3571264" y="4713303"/>
                <a:ext cx="304739" cy="531274"/>
              </a:xfrm>
              <a:prstGeom prst="rect">
                <a:avLst/>
              </a:prstGeom>
            </p:spPr>
          </p:pic>
        </p:grpSp>
        <p:sp>
          <p:nvSpPr>
            <p:cNvPr id="24" name="Rectangle 23"/>
            <p:cNvSpPr/>
            <p:nvPr/>
          </p:nvSpPr>
          <p:spPr>
            <a:xfrm>
              <a:off x="5369782" y="5120374"/>
              <a:ext cx="1350455" cy="923690"/>
            </a:xfrm>
            <a:prstGeom prst="rect">
              <a:avLst/>
            </a:prstGeom>
            <a:noFill/>
            <a:ln w="9525" cap="flat" cmpd="sng" algn="ctr">
              <a:solidFill>
                <a:srgbClr val="A5A5A5">
                  <a:shade val="95000"/>
                  <a:satMod val="105000"/>
                </a:srgbClr>
              </a:solidFill>
              <a:prstDash val="solid"/>
            </a:ln>
            <a:effectLst/>
          </p:spPr>
          <p:txBody>
            <a:bodyPr rtlCol="0" anchor="b"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000000"/>
                  </a:solidFill>
                  <a:effectLst/>
                  <a:uLnTx/>
                  <a:uFillTx/>
                  <a:latin typeface="Century Gothic"/>
                  <a:ea typeface="+mn-ea"/>
                  <a:cs typeface="+mn-cs"/>
                </a:rPr>
                <a:t>Work Center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000000"/>
                  </a:solidFill>
                  <a:effectLst/>
                  <a:uLnTx/>
                  <a:uFillTx/>
                  <a:latin typeface="Century Gothic"/>
                  <a:ea typeface="+mn-ea"/>
                  <a:cs typeface="+mn-cs"/>
                </a:rPr>
                <a:t>Backflush Location</a:t>
              </a:r>
              <a:endParaRPr kumimoji="0" lang="en-US" sz="1000" b="0" i="0" u="none" strike="noStrike" kern="0" cap="none" spc="0" normalizeH="0" baseline="0" noProof="0" dirty="0">
                <a:ln>
                  <a:noFill/>
                </a:ln>
                <a:solidFill>
                  <a:srgbClr val="000000"/>
                </a:solidFill>
                <a:effectLst/>
                <a:uLnTx/>
                <a:uFillTx/>
                <a:latin typeface="Century Gothic"/>
                <a:ea typeface="+mn-ea"/>
                <a:cs typeface="+mn-cs"/>
              </a:endParaRPr>
            </a:p>
          </p:txBody>
        </p:sp>
        <p:pic>
          <p:nvPicPr>
            <p:cNvPr id="25" name="Picture 24" descr="Battery-Shelf_Angle1.png"/>
            <p:cNvPicPr>
              <a:picLocks noChangeAspect="1"/>
            </p:cNvPicPr>
            <p:nvPr/>
          </p:nvPicPr>
          <p:blipFill>
            <a:blip r:embed="rId6"/>
            <a:stretch>
              <a:fillRect/>
            </a:stretch>
          </p:blipFill>
          <p:spPr>
            <a:xfrm>
              <a:off x="5991366" y="4095911"/>
              <a:ext cx="356587" cy="604978"/>
            </a:xfrm>
            <a:prstGeom prst="rect">
              <a:avLst/>
            </a:prstGeom>
          </p:spPr>
        </p:pic>
      </p:grpSp>
      <p:grpSp>
        <p:nvGrpSpPr>
          <p:cNvPr id="29" name="Group 81"/>
          <p:cNvGrpSpPr/>
          <p:nvPr/>
        </p:nvGrpSpPr>
        <p:grpSpPr>
          <a:xfrm>
            <a:off x="2919149" y="3107350"/>
            <a:ext cx="1749606" cy="1355464"/>
            <a:chOff x="3480799" y="2702352"/>
            <a:chExt cx="1312204" cy="1355464"/>
          </a:xfrm>
        </p:grpSpPr>
        <p:sp>
          <p:nvSpPr>
            <p:cNvPr id="30" name="Rectangle 29"/>
            <p:cNvSpPr/>
            <p:nvPr/>
          </p:nvSpPr>
          <p:spPr>
            <a:xfrm>
              <a:off x="3480799" y="2702352"/>
              <a:ext cx="1312204" cy="1355464"/>
            </a:xfrm>
            <a:prstGeom prst="rect">
              <a:avLst/>
            </a:prstGeom>
            <a:gradFill rotWithShape="1">
              <a:gsLst>
                <a:gs pos="0">
                  <a:srgbClr val="A5A5A5">
                    <a:tint val="50000"/>
                    <a:satMod val="300000"/>
                  </a:srgbClr>
                </a:gs>
                <a:gs pos="35000">
                  <a:srgbClr val="A5A5A5">
                    <a:tint val="37000"/>
                    <a:satMod val="300000"/>
                  </a:srgbClr>
                </a:gs>
                <a:gs pos="100000">
                  <a:srgbClr val="A5A5A5">
                    <a:tint val="15000"/>
                    <a:satMod val="350000"/>
                  </a:srgbClr>
                </a:gs>
              </a:gsLst>
              <a:lin ang="16200000" scaled="1"/>
            </a:gradFill>
            <a:ln w="9525" cap="flat" cmpd="sng" algn="ctr">
              <a:solidFill>
                <a:srgbClr val="A5A5A5">
                  <a:shade val="95000"/>
                  <a:satMod val="105000"/>
                </a:srgbClr>
              </a:solidFill>
              <a:prstDash val="solid"/>
            </a:ln>
            <a:effectLst>
              <a:outerShdw blurRad="40000" dist="20000" dir="5400000" rotWithShape="0">
                <a:srgbClr val="000000">
                  <a:alpha val="38000"/>
                </a:srgbClr>
              </a:outerShdw>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000000"/>
                  </a:solidFill>
                  <a:effectLst/>
                  <a:uLnTx/>
                  <a:uFillTx/>
                  <a:latin typeface="Century Gothic"/>
                  <a:ea typeface="+mn-ea"/>
                  <a:cs typeface="+mn-cs"/>
                </a:rPr>
                <a:t>Work Center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000000"/>
                  </a:solidFill>
                  <a:effectLst/>
                  <a:uLnTx/>
                  <a:uFillTx/>
                  <a:latin typeface="Century Gothic"/>
                  <a:ea typeface="+mn-ea"/>
                  <a:cs typeface="+mn-cs"/>
                </a:rPr>
                <a:t>Reserve Location</a:t>
              </a:r>
              <a:endParaRPr kumimoji="0" lang="en-US" sz="1200" b="0" i="0" u="none" strike="noStrike" kern="0" cap="none" spc="0" normalizeH="0" baseline="0" noProof="0" dirty="0">
                <a:ln>
                  <a:noFill/>
                </a:ln>
                <a:solidFill>
                  <a:srgbClr val="000000"/>
                </a:solidFill>
                <a:effectLst/>
                <a:uLnTx/>
                <a:uFillTx/>
                <a:latin typeface="Century Gothic"/>
                <a:ea typeface="+mn-ea"/>
                <a:cs typeface="+mn-cs"/>
              </a:endParaRPr>
            </a:p>
          </p:txBody>
        </p:sp>
        <p:pic>
          <p:nvPicPr>
            <p:cNvPr id="31" name="Picture 30" descr="Battery-PalletwithBoxes.png"/>
            <p:cNvPicPr>
              <a:picLocks noChangeAspect="1"/>
            </p:cNvPicPr>
            <p:nvPr/>
          </p:nvPicPr>
          <p:blipFill>
            <a:blip r:embed="rId7"/>
            <a:stretch>
              <a:fillRect/>
            </a:stretch>
          </p:blipFill>
          <p:spPr>
            <a:xfrm>
              <a:off x="4179157" y="3692983"/>
              <a:ext cx="121925" cy="158361"/>
            </a:xfrm>
            <a:prstGeom prst="rect">
              <a:avLst/>
            </a:prstGeom>
          </p:spPr>
        </p:pic>
        <p:pic>
          <p:nvPicPr>
            <p:cNvPr id="32" name="Picture 31" descr="Battery-Shelf_Angle1.png"/>
            <p:cNvPicPr>
              <a:picLocks noChangeAspect="1"/>
            </p:cNvPicPr>
            <p:nvPr/>
          </p:nvPicPr>
          <p:blipFill>
            <a:blip r:embed="rId6"/>
            <a:stretch>
              <a:fillRect/>
            </a:stretch>
          </p:blipFill>
          <p:spPr>
            <a:xfrm>
              <a:off x="3771264" y="3201142"/>
              <a:ext cx="405181" cy="687423"/>
            </a:xfrm>
            <a:prstGeom prst="rect">
              <a:avLst/>
            </a:prstGeom>
          </p:spPr>
        </p:pic>
        <p:pic>
          <p:nvPicPr>
            <p:cNvPr id="33" name="Picture 32" descr="Battery-PalletwithBoxes.png"/>
            <p:cNvPicPr>
              <a:picLocks noChangeAspect="1"/>
            </p:cNvPicPr>
            <p:nvPr/>
          </p:nvPicPr>
          <p:blipFill>
            <a:blip r:embed="rId7"/>
            <a:stretch>
              <a:fillRect/>
            </a:stretch>
          </p:blipFill>
          <p:spPr>
            <a:xfrm>
              <a:off x="4062073" y="3746835"/>
              <a:ext cx="121925" cy="158361"/>
            </a:xfrm>
            <a:prstGeom prst="rect">
              <a:avLst/>
            </a:prstGeom>
          </p:spPr>
        </p:pic>
      </p:grpSp>
      <p:sp>
        <p:nvSpPr>
          <p:cNvPr id="34" name="Curved Down Arrow 33"/>
          <p:cNvSpPr/>
          <p:nvPr/>
        </p:nvSpPr>
        <p:spPr>
          <a:xfrm rot="510909">
            <a:off x="4474406" y="4142531"/>
            <a:ext cx="1699152" cy="331596"/>
          </a:xfrm>
          <a:prstGeom prst="curvedDownArrow">
            <a:avLst>
              <a:gd name="adj1" fmla="val 31914"/>
              <a:gd name="adj2" fmla="val 84409"/>
              <a:gd name="adj3" fmla="val 25000"/>
            </a:avLst>
          </a:prstGeom>
          <a:solidFill>
            <a:srgbClr val="5A87C5"/>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606060"/>
              </a:solidFill>
              <a:effectLst/>
              <a:uLnTx/>
              <a:uFillTx/>
              <a:latin typeface="Century Gothic"/>
              <a:ea typeface="+mn-ea"/>
              <a:cs typeface="+mn-cs"/>
            </a:endParaRPr>
          </a:p>
        </p:txBody>
      </p:sp>
      <p:pic>
        <p:nvPicPr>
          <p:cNvPr id="35" name="Picture 34" descr="Battery-MovingBoxesWithCart.png"/>
          <p:cNvPicPr>
            <a:picLocks noChangeAspect="1"/>
          </p:cNvPicPr>
          <p:nvPr/>
        </p:nvPicPr>
        <p:blipFill>
          <a:blip r:embed="rId8"/>
          <a:stretch>
            <a:fillRect/>
          </a:stretch>
        </p:blipFill>
        <p:spPr>
          <a:xfrm flipH="1">
            <a:off x="4072168" y="4058369"/>
            <a:ext cx="508815" cy="573624"/>
          </a:xfrm>
          <a:prstGeom prst="rect">
            <a:avLst/>
          </a:prstGeom>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9</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Open, accessible placement of inventory on the shop floor for production personnel</a:t>
            </a:r>
          </a:p>
          <a:p>
            <a:r>
              <a:rPr lang="en-US" dirty="0" smtClean="0">
                <a:latin typeface="Century Gothic"/>
              </a:rPr>
              <a:t>Receives inventory transferred from stockroom</a:t>
            </a:r>
          </a:p>
          <a:p>
            <a:r>
              <a:rPr lang="en-US" dirty="0" smtClean="0">
                <a:latin typeface="Century Gothic"/>
              </a:rPr>
              <a:t>Supplies inventory for component issues and </a:t>
            </a:r>
            <a:r>
              <a:rPr lang="en-US" dirty="0" err="1" smtClean="0">
                <a:latin typeface="Century Gothic"/>
              </a:rPr>
              <a:t>backflush</a:t>
            </a:r>
            <a:r>
              <a:rPr lang="en-US" dirty="0" smtClean="0">
                <a:latin typeface="Century Gothic"/>
              </a:rPr>
              <a:t> processes</a:t>
            </a:r>
          </a:p>
          <a:p>
            <a:endParaRPr lang="en-US" dirty="0">
              <a:latin typeface="Century Gothic"/>
            </a:endParaRPr>
          </a:p>
        </p:txBody>
      </p:sp>
      <p:sp>
        <p:nvSpPr>
          <p:cNvPr id="4" name="myTitle"/>
          <p:cNvSpPr>
            <a:spLocks noGrp="1"/>
          </p:cNvSpPr>
          <p:nvPr>
            <p:ph type="title"/>
          </p:nvPr>
        </p:nvSpPr>
        <p:spPr/>
        <p:txBody>
          <a:bodyPr/>
          <a:lstStyle/>
          <a:p>
            <a:r>
              <a:rPr lang="en-US" dirty="0" err="1" smtClean="0">
                <a:latin typeface="Century Gothic"/>
              </a:rPr>
              <a:t>Backflush</a:t>
            </a:r>
            <a:r>
              <a:rPr lang="en-US" dirty="0" smtClean="0">
                <a:latin typeface="Century Gothic"/>
              </a:rPr>
              <a:t> Location</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Manufacturing </a:t>
            </a:r>
            <a:r>
              <a:rPr lang="en-US" altLang="zh-CN" dirty="0" smtClean="0">
                <a:latin typeface="Century Gothic"/>
              </a:rPr>
              <a:t>Setup Two</a:t>
            </a:r>
            <a:endParaRPr lang="en-US" dirty="0">
              <a:latin typeface="Century Gothic"/>
            </a:endParaRPr>
          </a:p>
        </p:txBody>
      </p:sp>
      <p:grpSp>
        <p:nvGrpSpPr>
          <p:cNvPr id="17" name="Group 79"/>
          <p:cNvGrpSpPr/>
          <p:nvPr/>
        </p:nvGrpSpPr>
        <p:grpSpPr>
          <a:xfrm>
            <a:off x="3932287" y="3699466"/>
            <a:ext cx="4823204" cy="2628377"/>
            <a:chOff x="5204863" y="3648597"/>
            <a:chExt cx="3617403" cy="2628377"/>
          </a:xfrm>
        </p:grpSpPr>
        <p:sp>
          <p:nvSpPr>
            <p:cNvPr id="18" name="Rectangle 17"/>
            <p:cNvSpPr/>
            <p:nvPr/>
          </p:nvSpPr>
          <p:spPr>
            <a:xfrm>
              <a:off x="5204863" y="3648597"/>
              <a:ext cx="3617403" cy="2628377"/>
            </a:xfrm>
            <a:prstGeom prst="rect">
              <a:avLst/>
            </a:prstGeom>
            <a:gradFill rotWithShape="1">
              <a:gsLst>
                <a:gs pos="0">
                  <a:srgbClr val="A5A5A5">
                    <a:tint val="50000"/>
                    <a:satMod val="300000"/>
                  </a:srgbClr>
                </a:gs>
                <a:gs pos="35000">
                  <a:srgbClr val="A5A5A5">
                    <a:tint val="37000"/>
                    <a:satMod val="300000"/>
                  </a:srgbClr>
                </a:gs>
                <a:gs pos="100000">
                  <a:srgbClr val="A5A5A5">
                    <a:tint val="15000"/>
                    <a:satMod val="350000"/>
                  </a:srgbClr>
                </a:gs>
              </a:gsLst>
              <a:lin ang="16200000" scaled="1"/>
            </a:gradFill>
            <a:ln w="9525" cap="flat" cmpd="sng" algn="ctr">
              <a:solidFill>
                <a:srgbClr val="A5A5A5">
                  <a:shade val="95000"/>
                  <a:satMod val="105000"/>
                </a:srgbClr>
              </a:solidFill>
              <a:prstDash val="solid"/>
            </a:ln>
            <a:effectLst>
              <a:outerShdw blurRad="40000" dist="20000" dir="5400000" rotWithShape="0">
                <a:srgbClr val="000000">
                  <a:alpha val="38000"/>
                </a:srgbClr>
              </a:outerShdw>
            </a:effectLst>
          </p:spPr>
          <p:txBody>
            <a:bodyPr wrap="square" rtlCol="0" anchor="t" anchorCtr="0"/>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606060"/>
                  </a:solidFill>
                  <a:effectLst/>
                  <a:uLnTx/>
                  <a:uFillTx/>
                  <a:latin typeface="Century Gothic"/>
                  <a:ea typeface="+mn-ea"/>
                  <a:cs typeface="+mn-cs"/>
                </a:rPr>
                <a:t>Shop Floor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606060"/>
                </a:solidFill>
                <a:effectLst/>
                <a:uLnTx/>
                <a:uFillTx/>
                <a:latin typeface="Century Gothic"/>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606060"/>
                </a:solidFill>
                <a:effectLst/>
                <a:uLnTx/>
                <a:uFillTx/>
                <a:latin typeface="Century Gothic"/>
                <a:ea typeface="+mn-ea"/>
                <a:cs typeface="+mn-cs"/>
              </a:endParaRPr>
            </a:p>
          </p:txBody>
        </p:sp>
        <p:grpSp>
          <p:nvGrpSpPr>
            <p:cNvPr id="19" name="Group 17"/>
            <p:cNvGrpSpPr>
              <a:grpSpLocks noChangeAspect="1"/>
            </p:cNvGrpSpPr>
            <p:nvPr/>
          </p:nvGrpSpPr>
          <p:grpSpPr>
            <a:xfrm flipH="1">
              <a:off x="6053287" y="3964613"/>
              <a:ext cx="2135369" cy="2100523"/>
              <a:chOff x="1671894" y="3072130"/>
              <a:chExt cx="2399952" cy="2680114"/>
            </a:xfrm>
          </p:grpSpPr>
          <p:pic>
            <p:nvPicPr>
              <p:cNvPr id="23" name="Picture 22" descr="Battery-MachineBatteryAssembly.png"/>
              <p:cNvPicPr>
                <a:picLocks noChangeAspect="1"/>
              </p:cNvPicPr>
              <p:nvPr/>
            </p:nvPicPr>
            <p:blipFill>
              <a:blip r:embed="rId3"/>
              <a:stretch>
                <a:fillRect/>
              </a:stretch>
            </p:blipFill>
            <p:spPr>
              <a:xfrm>
                <a:off x="1671894" y="3072130"/>
                <a:ext cx="1863674" cy="2680114"/>
              </a:xfrm>
              <a:prstGeom prst="rect">
                <a:avLst/>
              </a:prstGeom>
            </p:spPr>
          </p:pic>
          <p:pic>
            <p:nvPicPr>
              <p:cNvPr id="24" name="Picture 23" descr="Battery-ShopFloorInventory02.png"/>
              <p:cNvPicPr>
                <a:picLocks noChangeAspect="1"/>
              </p:cNvPicPr>
              <p:nvPr/>
            </p:nvPicPr>
            <p:blipFill>
              <a:blip r:embed="rId4"/>
              <a:stretch>
                <a:fillRect/>
              </a:stretch>
            </p:blipFill>
            <p:spPr>
              <a:xfrm flipH="1">
                <a:off x="3756471" y="4729370"/>
                <a:ext cx="315375" cy="421769"/>
              </a:xfrm>
              <a:prstGeom prst="rect">
                <a:avLst/>
              </a:prstGeom>
            </p:spPr>
          </p:pic>
          <p:pic>
            <p:nvPicPr>
              <p:cNvPr id="25" name="Picture 24" descr="Battery-ShopFloorInventory.png"/>
              <p:cNvPicPr>
                <a:picLocks noChangeAspect="1"/>
              </p:cNvPicPr>
              <p:nvPr/>
            </p:nvPicPr>
            <p:blipFill>
              <a:blip r:embed="rId5"/>
              <a:stretch>
                <a:fillRect/>
              </a:stretch>
            </p:blipFill>
            <p:spPr>
              <a:xfrm flipH="1">
                <a:off x="3537753" y="4865480"/>
                <a:ext cx="304739" cy="531274"/>
              </a:xfrm>
              <a:prstGeom prst="rect">
                <a:avLst/>
              </a:prstGeom>
            </p:spPr>
          </p:pic>
        </p:grpSp>
        <p:sp>
          <p:nvSpPr>
            <p:cNvPr id="20" name="Rectangle 19"/>
            <p:cNvSpPr/>
            <p:nvPr/>
          </p:nvSpPr>
          <p:spPr>
            <a:xfrm>
              <a:off x="5408066" y="4023088"/>
              <a:ext cx="1344308" cy="1004744"/>
            </a:xfrm>
            <a:prstGeom prst="rect">
              <a:avLst/>
            </a:prstGeom>
            <a:noFill/>
            <a:ln w="9525" cap="flat" cmpd="sng" algn="ctr">
              <a:solidFill>
                <a:srgbClr val="A5A5A5">
                  <a:shade val="95000"/>
                  <a:satMod val="105000"/>
                </a:srgbClr>
              </a:solidFill>
              <a:prstDash val="solid"/>
            </a:ln>
            <a:effectLst/>
          </p:spPr>
          <p:txBody>
            <a:bodyPr rtlCol="0" anchor="b"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606060"/>
                  </a:solidFill>
                  <a:effectLst/>
                  <a:uLnTx/>
                  <a:uFillTx/>
                  <a:latin typeface="Century Gothic"/>
                  <a:ea typeface="+mn-ea"/>
                  <a:cs typeface="+mn-cs"/>
                </a:rPr>
                <a:t>Production Line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606060"/>
                  </a:solidFill>
                  <a:effectLst/>
                  <a:uLnTx/>
                  <a:uFillTx/>
                  <a:latin typeface="Century Gothic"/>
                  <a:ea typeface="+mn-ea"/>
                  <a:cs typeface="+mn-cs"/>
                </a:rPr>
                <a:t>Backflush Location</a:t>
              </a:r>
              <a:endParaRPr kumimoji="0" lang="en-US" sz="1000" b="0" i="0" u="none" strike="noStrike" kern="0" cap="none" spc="0" normalizeH="0" baseline="0" noProof="0" dirty="0">
                <a:ln>
                  <a:noFill/>
                </a:ln>
                <a:solidFill>
                  <a:srgbClr val="606060"/>
                </a:solidFill>
                <a:effectLst/>
                <a:uLnTx/>
                <a:uFillTx/>
                <a:latin typeface="Century Gothic"/>
                <a:ea typeface="+mn-ea"/>
                <a:cs typeface="+mn-cs"/>
              </a:endParaRPr>
            </a:p>
          </p:txBody>
        </p:sp>
        <p:sp>
          <p:nvSpPr>
            <p:cNvPr id="21" name="Rectangle 20"/>
            <p:cNvSpPr/>
            <p:nvPr/>
          </p:nvSpPr>
          <p:spPr>
            <a:xfrm>
              <a:off x="5399599" y="5239642"/>
              <a:ext cx="1350455" cy="923690"/>
            </a:xfrm>
            <a:prstGeom prst="rect">
              <a:avLst/>
            </a:prstGeom>
            <a:noFill/>
            <a:ln w="9525" cap="flat" cmpd="sng" algn="ctr">
              <a:solidFill>
                <a:srgbClr val="A5A5A5">
                  <a:shade val="95000"/>
                  <a:satMod val="105000"/>
                </a:srgbClr>
              </a:solidFill>
              <a:prstDash val="solid"/>
            </a:ln>
            <a:effectLst/>
          </p:spPr>
          <p:txBody>
            <a:bodyPr rtlCol="0" anchor="b"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606060"/>
                  </a:solidFill>
                  <a:effectLst/>
                  <a:uLnTx/>
                  <a:uFillTx/>
                  <a:latin typeface="Century Gothic"/>
                  <a:ea typeface="+mn-ea"/>
                  <a:cs typeface="+mn-cs"/>
                </a:rPr>
                <a:t>Work Center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rgbClr val="606060"/>
                  </a:solidFill>
                  <a:effectLst/>
                  <a:uLnTx/>
                  <a:uFillTx/>
                  <a:latin typeface="Century Gothic"/>
                  <a:ea typeface="+mn-ea"/>
                  <a:cs typeface="+mn-cs"/>
                </a:rPr>
                <a:t>Backflush Location</a:t>
              </a:r>
              <a:endParaRPr kumimoji="0" lang="en-US" sz="1000" b="0" i="0" u="none" strike="noStrike" kern="0" cap="none" spc="0" normalizeH="0" baseline="0" noProof="0" dirty="0">
                <a:ln>
                  <a:noFill/>
                </a:ln>
                <a:solidFill>
                  <a:srgbClr val="606060"/>
                </a:solidFill>
                <a:effectLst/>
                <a:uLnTx/>
                <a:uFillTx/>
                <a:latin typeface="Century Gothic"/>
                <a:ea typeface="+mn-ea"/>
                <a:cs typeface="+mn-cs"/>
              </a:endParaRPr>
            </a:p>
          </p:txBody>
        </p:sp>
        <p:pic>
          <p:nvPicPr>
            <p:cNvPr id="22" name="Picture 21" descr="Battery-Shelf_Angle1.png"/>
            <p:cNvPicPr>
              <a:picLocks noChangeAspect="1"/>
            </p:cNvPicPr>
            <p:nvPr/>
          </p:nvPicPr>
          <p:blipFill>
            <a:blip r:embed="rId6"/>
            <a:stretch>
              <a:fillRect/>
            </a:stretch>
          </p:blipFill>
          <p:spPr>
            <a:xfrm>
              <a:off x="5991366" y="4095911"/>
              <a:ext cx="356587" cy="604978"/>
            </a:xfrm>
            <a:prstGeom prst="rect">
              <a:avLst/>
            </a:prstGeom>
          </p:spPr>
        </p:pic>
      </p:grpSp>
      <p:sp>
        <p:nvSpPr>
          <p:cNvPr id="26" name="Right Arrow 25"/>
          <p:cNvSpPr/>
          <p:nvPr/>
        </p:nvSpPr>
        <p:spPr>
          <a:xfrm rot="2122159">
            <a:off x="5879481" y="4564824"/>
            <a:ext cx="651245" cy="245990"/>
          </a:xfrm>
          <a:prstGeom prst="rightArrow">
            <a:avLst/>
          </a:prstGeom>
          <a:solidFill>
            <a:srgbClr val="5A87C5">
              <a:lumMod val="75000"/>
            </a:srgbClr>
          </a:solidFill>
          <a:ln w="9525" cap="flat" cmpd="sng" algn="ctr">
            <a:solidFill>
              <a:srgbClr val="5A87C5">
                <a:lumMod val="7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entury Gothic"/>
              <a:ea typeface="+mn-ea"/>
              <a:cs typeface="+mn-cs"/>
            </a:endParaRPr>
          </a:p>
        </p:txBody>
      </p:sp>
      <p:sp>
        <p:nvSpPr>
          <p:cNvPr id="27" name="Bent-Up Arrow 26"/>
          <p:cNvSpPr/>
          <p:nvPr/>
        </p:nvSpPr>
        <p:spPr>
          <a:xfrm rot="180068">
            <a:off x="5896962" y="5671580"/>
            <a:ext cx="584536" cy="389467"/>
          </a:xfrm>
          <a:prstGeom prst="bentUpArrow">
            <a:avLst/>
          </a:prstGeom>
          <a:solidFill>
            <a:srgbClr val="5A87C5">
              <a:lumMod val="75000"/>
            </a:srgbClr>
          </a:solidFill>
          <a:ln w="9525" cap="flat" cmpd="sng" algn="ctr">
            <a:solidFill>
              <a:srgbClr val="5A87C5">
                <a:lumMod val="7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entury Gothic"/>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Effect transition="in" filter="fade">
                                      <p:cBhvr>
                                        <p:cTn id="9" dur="1000"/>
                                        <p:tgtEl>
                                          <p:spTgt spid="27"/>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1000" fill="hold"/>
                                        <p:tgtEl>
                                          <p:spTgt spid="26"/>
                                        </p:tgtEl>
                                        <p:attrNameLst>
                                          <p:attrName>ppt_w</p:attrName>
                                        </p:attrNameLst>
                                      </p:cBhvr>
                                      <p:tavLst>
                                        <p:tav tm="0">
                                          <p:val>
                                            <p:fltVal val="0"/>
                                          </p:val>
                                        </p:tav>
                                        <p:tav tm="100000">
                                          <p:val>
                                            <p:strVal val="#ppt_w"/>
                                          </p:val>
                                        </p:tav>
                                      </p:tavLst>
                                    </p:anim>
                                    <p:anim calcmode="lin" valueType="num">
                                      <p:cBhvr>
                                        <p:cTn id="13" dur="1000" fill="hold"/>
                                        <p:tgtEl>
                                          <p:spTgt spid="26"/>
                                        </p:tgtEl>
                                        <p:attrNameLst>
                                          <p:attrName>ppt_h</p:attrName>
                                        </p:attrNameLst>
                                      </p:cBhvr>
                                      <p:tavLst>
                                        <p:tav tm="0">
                                          <p:val>
                                            <p:fltVal val="0"/>
                                          </p:val>
                                        </p:tav>
                                        <p:tav tm="100000">
                                          <p:val>
                                            <p:strVal val="#ppt_h"/>
                                          </p:val>
                                        </p:tav>
                                      </p:tavLst>
                                    </p:anim>
                                    <p:animEffect transition="in" filter="fade">
                                      <p:cBhvr>
                                        <p:cTn id="14"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934</TotalTime>
  <Words>2509</Words>
  <Application>Microsoft Office PowerPoint</Application>
  <PresentationFormat>Custom</PresentationFormat>
  <Paragraphs>329</Paragraphs>
  <Slides>26</Slides>
  <Notes>26</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QAD 2019</vt:lpstr>
      <vt:lpstr>Manufacturing Setup Two</vt:lpstr>
      <vt:lpstr>Overview</vt:lpstr>
      <vt:lpstr>Production Inventory</vt:lpstr>
      <vt:lpstr>Manufacturing Setup Process Flow Two</vt:lpstr>
      <vt:lpstr>Location and Process Overview</vt:lpstr>
      <vt:lpstr>Reserve Location</vt:lpstr>
      <vt:lpstr>Production Line Reserve Location</vt:lpstr>
      <vt:lpstr>Work Center Reserve Location</vt:lpstr>
      <vt:lpstr>Backflush Location</vt:lpstr>
      <vt:lpstr>Production Lines Backflush Locations</vt:lpstr>
      <vt:lpstr>Work Centers Backflush Locations</vt:lpstr>
      <vt:lpstr>Production Line Reserve Location</vt:lpstr>
      <vt:lpstr>Production Line Backflush Location</vt:lpstr>
      <vt:lpstr>Work Center Reserve Location</vt:lpstr>
      <vt:lpstr>Work Center Backflush Location</vt:lpstr>
      <vt:lpstr>Item Settings for Allocation and Picking</vt:lpstr>
      <vt:lpstr>Allocation Policy</vt:lpstr>
      <vt:lpstr>Transfer Allocation Policy</vt:lpstr>
      <vt:lpstr>Pick Policy</vt:lpstr>
      <vt:lpstr>Issue Policy</vt:lpstr>
      <vt:lpstr>Pick Policy Work With Issue Policy Combinations</vt:lpstr>
      <vt:lpstr>Production Picking Order</vt:lpstr>
      <vt:lpstr>Production Order Control</vt:lpstr>
      <vt:lpstr>Production Order Control</vt:lpstr>
      <vt:lpstr>Review</vt:lpstr>
      <vt:lpstr>Exercise: Manufacturing Setup Two</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97</cp:revision>
  <dcterms:created xsi:type="dcterms:W3CDTF">2019-01-24T21:41:32Z</dcterms:created>
  <dcterms:modified xsi:type="dcterms:W3CDTF">2020-04-09T07:34:24Z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