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56" r:id="rId2"/>
    <p:sldId id="259" r:id="rId3"/>
    <p:sldId id="284" r:id="rId4"/>
    <p:sldId id="281" r:id="rId5"/>
    <p:sldId id="260" r:id="rId6"/>
    <p:sldId id="261" r:id="rId7"/>
    <p:sldId id="282" r:id="rId8"/>
    <p:sldId id="262" r:id="rId9"/>
    <p:sldId id="263" r:id="rId10"/>
    <p:sldId id="264" r:id="rId11"/>
    <p:sldId id="266" r:id="rId12"/>
    <p:sldId id="265" r:id="rId13"/>
    <p:sldId id="267" r:id="rId14"/>
    <p:sldId id="285" r:id="rId15"/>
    <p:sldId id="268" r:id="rId16"/>
    <p:sldId id="269" r:id="rId17"/>
    <p:sldId id="270" r:id="rId18"/>
    <p:sldId id="271" r:id="rId19"/>
    <p:sldId id="272" r:id="rId20"/>
    <p:sldId id="273" r:id="rId21"/>
    <p:sldId id="274" r:id="rId22"/>
    <p:sldId id="275" r:id="rId23"/>
    <p:sldId id="286" r:id="rId24"/>
    <p:sldId id="287" r:id="rId25"/>
    <p:sldId id="288" r:id="rId26"/>
    <p:sldId id="258" r:id="rId27"/>
  </p:sldIdLst>
  <p:sldSz cx="12192000"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77252" autoAdjust="0"/>
  </p:normalViewPr>
  <p:slideViewPr>
    <p:cSldViewPr snapToGrid="0">
      <p:cViewPr varScale="1">
        <p:scale>
          <a:sx n="89" d="100"/>
          <a:sy n="89" d="100"/>
        </p:scale>
        <p:origin x="-1356"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0" d="100"/>
          <a:sy n="50" d="100"/>
        </p:scale>
        <p:origin x="-2636" y="-56"/>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10:33:49.789" idx="1">
    <p:pos x="2862"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10:35:06.603" idx="10">
    <p:pos x="3588" y="42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10:35:15.236" idx="11">
    <p:pos x="3966"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30T10:35:23.267" idx="12">
    <p:pos x="3966" y="42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30T10:35:31.969" idx="13">
    <p:pos x="3534" y="42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30T10:35:39.731" idx="14">
    <p:pos x="3174" y="42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30T10:36:02.667" idx="15">
    <p:pos x="3174" y="42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30T10:36:24.150" idx="16">
    <p:pos x="3606" y="42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30T10:36:35.131" idx="17">
    <p:pos x="3480" y="42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30T10:36:44.365" idx="18">
    <p:pos x="3606" y="42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30T10:36:52.141" idx="19">
    <p:pos x="3528"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10:33:58.046"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30T10:37:01.325" idx="20">
    <p:pos x="3528" y="426"/>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30T10:37:10.469" idx="21">
    <p:pos x="3528" y="426"/>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30T10:37:24.454" idx="22">
    <p:pos x="3528" y="426"/>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20-03-30T10:37:33.253" idx="23">
    <p:pos x="3492" y="42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20-03-30T10:37:41.812" idx="24">
    <p:pos x="3492" y="426"/>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20-03-30T10:37:49.270" idx="25">
    <p:pos x="1224" y="426"/>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20-03-30T10:37:59.423" idx="26">
    <p:pos x="3750" y="42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0:34:07.704" idx="3">
    <p:pos x="3600"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10:34:16.153" idx="4">
    <p:pos x="2574"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10:34:25.320" idx="5">
    <p:pos x="2574" y="426"/>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10:34:33.409" idx="6">
    <p:pos x="2574" y="426"/>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10:34:41.866" idx="7">
    <p:pos x="2574"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10:34:49.698" idx="8">
    <p:pos x="3588" y="42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10:34:58.243" idx="9">
    <p:pos x="3588" y="42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4/9/2020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Production Order </a:t>
            </a:r>
            <a:r>
              <a:rPr lang="en-US" dirty="0" err="1" smtClean="0"/>
              <a:t>Picklist</a:t>
            </a:r>
            <a:r>
              <a:rPr lang="en-US" dirty="0" smtClean="0"/>
              <a:t> Print to print the </a:t>
            </a:r>
            <a:r>
              <a:rPr lang="en-US" dirty="0" err="1" smtClean="0"/>
              <a:t>picklist</a:t>
            </a:r>
            <a:r>
              <a:rPr lang="en-US" dirty="0" smtClean="0"/>
              <a:t>. Specify filter criteria to print the </a:t>
            </a:r>
            <a:r>
              <a:rPr lang="en-US" dirty="0" err="1" smtClean="0"/>
              <a:t>picklist</a:t>
            </a:r>
            <a:r>
              <a:rPr lang="en-US" dirty="0" smtClean="0"/>
              <a:t>, including the </a:t>
            </a:r>
            <a:r>
              <a:rPr lang="en-US" dirty="0" err="1" smtClean="0"/>
              <a:t>picklist</a:t>
            </a:r>
            <a:r>
              <a:rPr lang="en-US" dirty="0" smtClean="0"/>
              <a:t> number, site, production line, shift, release or due date, and production order/ID. Specify whether to include production orders, repetitive, or both; reprint </a:t>
            </a:r>
            <a:r>
              <a:rPr lang="en-US" dirty="0" err="1" smtClean="0"/>
              <a:t>picklist</a:t>
            </a:r>
            <a:r>
              <a:rPr lang="en-US" dirty="0" smtClean="0"/>
              <a:t>, shortage tags, or remarks. You can choose to sort by picklist or page breaks and whether to display </a:t>
            </a:r>
            <a:r>
              <a:rPr lang="en-US" dirty="0" smtClean="0"/>
              <a:t>material </a:t>
            </a:r>
            <a:r>
              <a:rPr lang="en-US" dirty="0" smtClean="0"/>
              <a:t>data.</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Production </a:t>
            </a:r>
            <a:r>
              <a:rPr lang="en-US" dirty="0" err="1" smtClean="0"/>
              <a:t>Picklist</a:t>
            </a:r>
            <a:r>
              <a:rPr lang="en-US" dirty="0" smtClean="0"/>
              <a:t> Pick to pick inventory from the stocking location and create a record of the physical items picked. When picked, the system changes the status of the inventory from </a:t>
            </a:r>
            <a:r>
              <a:rPr lang="en-US" dirty="0" smtClean="0"/>
              <a:t>Allocated </a:t>
            </a:r>
            <a:r>
              <a:rPr lang="en-US" dirty="0" smtClean="0"/>
              <a:t>to </a:t>
            </a:r>
            <a:r>
              <a:rPr lang="en-US" dirty="0" smtClean="0"/>
              <a:t>Picked</a:t>
            </a:r>
            <a:r>
              <a:rPr lang="en-US" dirty="0" smtClean="0"/>
              <a:t>. </a:t>
            </a:r>
          </a:p>
          <a:p>
            <a:endParaRPr lang="en-US" dirty="0" smtClean="0"/>
          </a:p>
          <a:p>
            <a:r>
              <a:rPr lang="en-US" dirty="0" smtClean="0"/>
              <a:t>Components to pick must be either general allocated or detail allocated. When components have been detail allocated, they can be picked automatically by setting Pick </a:t>
            </a:r>
            <a:r>
              <a:rPr lang="en-US" dirty="0" err="1" smtClean="0"/>
              <a:t>Alloc</a:t>
            </a:r>
            <a:r>
              <a:rPr lang="en-US" dirty="0" smtClean="0"/>
              <a:t> to Yes (Default). This reduces manual entry because the system sets the default locations, lot/serial numbers, references, and quantities from the detail allocations on the </a:t>
            </a:r>
            <a:r>
              <a:rPr lang="en-US" dirty="0" err="1" smtClean="0"/>
              <a:t>picklist</a:t>
            </a:r>
            <a:r>
              <a:rPr lang="en-US" dirty="0" smtClean="0"/>
              <a:t> sequence. </a:t>
            </a:r>
          </a:p>
          <a:p>
            <a:endParaRPr lang="en-US" dirty="0" smtClean="0"/>
          </a:p>
          <a:p>
            <a:r>
              <a:rPr lang="en-US" b="1" dirty="0" smtClean="0"/>
              <a:t>Note</a:t>
            </a:r>
            <a:r>
              <a:rPr lang="en-US" dirty="0" smtClean="0"/>
              <a:t>: The quantity allocated in Production Order Bill is the quantity general allocated.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Production </a:t>
            </a:r>
            <a:r>
              <a:rPr lang="en-US" dirty="0" err="1" smtClean="0"/>
              <a:t>Picklist</a:t>
            </a:r>
            <a:r>
              <a:rPr lang="en-US" dirty="0" smtClean="0"/>
              <a:t> Transfer to transfer inventory that has the Pick Policy set to Transfer. The system transfers allocated and picked inventory from the stocking location to the shop floor. You set the Pick Policy in Item Inventory Data Maintenance, Item-Site Inventory Data Maintenance, or Item Master Maintenance. </a:t>
            </a:r>
          </a:p>
          <a:p>
            <a:endParaRPr lang="en-US" dirty="0" smtClean="0"/>
          </a:p>
          <a:p>
            <a:r>
              <a:rPr lang="en-US" dirty="0" smtClean="0"/>
              <a:t>When the system transfers inventory to the shop floor location, the system checks the Transfer Allocation policy to determine whether to keep or drop </a:t>
            </a:r>
            <a:r>
              <a:rPr lang="en-US" dirty="0" smtClean="0"/>
              <a:t>allocation.</a:t>
            </a:r>
            <a:endParaRPr lang="en-US" dirty="0" smtClean="0"/>
          </a:p>
          <a:p>
            <a:endParaRPr lang="en-US" dirty="0" smtClean="0"/>
          </a:p>
          <a:p>
            <a:r>
              <a:rPr lang="en-US" dirty="0" smtClean="0"/>
              <a:t>After transferring the inventory, the system deletes the </a:t>
            </a:r>
            <a:r>
              <a:rPr lang="en-US" dirty="0" err="1" smtClean="0"/>
              <a:t>picklist</a:t>
            </a:r>
            <a:r>
              <a:rPr lang="en-US" dirty="0" smtClean="0"/>
              <a:t>. You complete fields in the Transfer To Location Detail frame, press Go, then complete fields in the Transfer From Location Detail Frame.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Production Order Release to release one or more production orders. Inventory can only be issued or received against a released production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Releasing a production order has the following effects:</a:t>
            </a:r>
          </a:p>
          <a:p>
            <a:r>
              <a:rPr lang="en-US" sz="1200" b="0" i="0" kern="1200" dirty="0" smtClean="0">
                <a:solidFill>
                  <a:schemeClr val="tx1"/>
                </a:solidFill>
                <a:latin typeface="+mn-lt"/>
                <a:ea typeface="+mn-ea"/>
                <a:cs typeface="+mn-cs"/>
              </a:rPr>
              <a:t>• Items </a:t>
            </a:r>
            <a:r>
              <a:rPr lang="en-US" sz="1200" b="0" i="0" kern="1200" dirty="0" smtClean="0">
                <a:solidFill>
                  <a:schemeClr val="tx1"/>
                </a:solidFill>
                <a:latin typeface="+mn-lt"/>
                <a:ea typeface="+mn-ea"/>
                <a:cs typeface="+mn-cs"/>
              </a:rPr>
              <a:t>not previously allocated are </a:t>
            </a:r>
            <a:r>
              <a:rPr lang="en-US" sz="1200" b="0" i="0" kern="1200" dirty="0" smtClean="0">
                <a:solidFill>
                  <a:schemeClr val="tx1"/>
                </a:solidFill>
                <a:latin typeface="+mn-lt"/>
                <a:ea typeface="+mn-ea"/>
                <a:cs typeface="+mn-cs"/>
              </a:rPr>
              <a:t>allocated, </a:t>
            </a:r>
            <a:r>
              <a:rPr lang="en-US" sz="1200" b="0" i="0" kern="1200" dirty="0" smtClean="0">
                <a:solidFill>
                  <a:schemeClr val="tx1"/>
                </a:solidFill>
                <a:latin typeface="+mn-lt"/>
                <a:ea typeface="+mn-ea"/>
                <a:cs typeface="+mn-cs"/>
              </a:rPr>
              <a:t>based on the setting of the allocation policy of the item. The system uses Production Picking Order defined in Items to create detail allocation, if needed.</a:t>
            </a:r>
          </a:p>
          <a:p>
            <a:r>
              <a:rPr lang="en-US" sz="1200" b="0" i="0" kern="1200" dirty="0" smtClean="0">
                <a:solidFill>
                  <a:schemeClr val="tx1"/>
                </a:solidFill>
                <a:latin typeface="+mn-lt"/>
                <a:ea typeface="+mn-ea"/>
                <a:cs typeface="+mn-cs"/>
              </a:rPr>
              <a:t>• The </a:t>
            </a:r>
            <a:r>
              <a:rPr lang="en-US" sz="1200" b="0" i="0" kern="1200" dirty="0" smtClean="0">
                <a:solidFill>
                  <a:schemeClr val="tx1"/>
                </a:solidFill>
                <a:latin typeface="+mn-lt"/>
                <a:ea typeface="+mn-ea"/>
                <a:cs typeface="+mn-cs"/>
              </a:rPr>
              <a:t>picklist is printed, displaying the quantity of the material to be picked. Location may be </a:t>
            </a:r>
            <a:r>
              <a:rPr lang="en-US" sz="1200" b="0" i="0" kern="1200" dirty="0" smtClean="0">
                <a:solidFill>
                  <a:schemeClr val="tx1"/>
                </a:solidFill>
                <a:latin typeface="+mn-lt"/>
                <a:ea typeface="+mn-ea"/>
                <a:cs typeface="+mn-cs"/>
              </a:rPr>
              <a:t>shown, </a:t>
            </a:r>
            <a:r>
              <a:rPr lang="en-US" sz="1200" b="0" i="0" kern="1200" dirty="0" smtClean="0">
                <a:solidFill>
                  <a:schemeClr val="tx1"/>
                </a:solidFill>
                <a:latin typeface="+mn-lt"/>
                <a:ea typeface="+mn-ea"/>
                <a:cs typeface="+mn-cs"/>
              </a:rPr>
              <a:t>based on the setting of the allocation policy.</a:t>
            </a:r>
          </a:p>
          <a:p>
            <a:r>
              <a:rPr lang="en-US" sz="1200" b="0" i="0" kern="1200" dirty="0" smtClean="0">
                <a:solidFill>
                  <a:schemeClr val="tx1"/>
                </a:solidFill>
                <a:latin typeface="+mn-lt"/>
                <a:ea typeface="+mn-ea"/>
                <a:cs typeface="+mn-cs"/>
              </a:rPr>
              <a:t>• The </a:t>
            </a:r>
            <a:r>
              <a:rPr lang="en-US" sz="1200" b="0" i="0" kern="1200" dirty="0" smtClean="0">
                <a:solidFill>
                  <a:schemeClr val="tx1"/>
                </a:solidFill>
                <a:latin typeface="+mn-lt"/>
                <a:ea typeface="+mn-ea"/>
                <a:cs typeface="+mn-cs"/>
              </a:rPr>
              <a:t>first operation is moved to the queue </a:t>
            </a:r>
            <a:r>
              <a:rPr lang="en-US" sz="1200" b="0" i="0" kern="1200" dirty="0" smtClean="0">
                <a:solidFill>
                  <a:schemeClr val="tx1"/>
                </a:solidFill>
                <a:latin typeface="+mn-lt"/>
                <a:ea typeface="+mn-ea"/>
                <a:cs typeface="+mn-cs"/>
              </a:rPr>
              <a:t>status, </a:t>
            </a:r>
            <a:r>
              <a:rPr lang="en-US" sz="1200" b="0" i="0" kern="1200" dirty="0" smtClean="0">
                <a:solidFill>
                  <a:schemeClr val="tx1"/>
                </a:solidFill>
                <a:latin typeface="+mn-lt"/>
                <a:ea typeface="+mn-ea"/>
                <a:cs typeface="+mn-cs"/>
              </a:rPr>
              <a:t>if Move First Operation is set to Yes in Production Order Control.</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Product Order Receipt to receive completed products and issue the items used to make them at the same time. </a:t>
            </a:r>
          </a:p>
          <a:p>
            <a:endParaRPr lang="en-US" dirty="0" smtClean="0"/>
          </a:p>
          <a:p>
            <a:r>
              <a:rPr lang="en-US" dirty="0" smtClean="0"/>
              <a:t>A receipt with </a:t>
            </a:r>
            <a:r>
              <a:rPr lang="en-US" dirty="0" err="1" smtClean="0"/>
              <a:t>backflush</a:t>
            </a:r>
            <a:r>
              <a:rPr lang="en-US" dirty="0" smtClean="0"/>
              <a:t> increases end-item inventory quantities at designated sites and locations and decreases component inventory. It also updates the production order to reflect quantities completed and scrapped, decreases quantities open for Material Planning, and adjusts work in process (WIP). </a:t>
            </a:r>
          </a:p>
          <a:p>
            <a:endParaRPr lang="en-US" dirty="0" smtClean="0"/>
          </a:p>
          <a:p>
            <a:r>
              <a:rPr lang="en-US" dirty="0" smtClean="0"/>
              <a:t>The production order receipt/close date and your user ID automatically appear on some production order reports.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production order is an order for</a:t>
            </a:r>
            <a:r>
              <a:rPr lang="en-US" sz="1200" b="0" i="0" kern="1200" baseline="0" dirty="0" smtClean="0">
                <a:solidFill>
                  <a:schemeClr val="tx1"/>
                </a:solidFill>
                <a:latin typeface="+mn-lt"/>
                <a:ea typeface="+mn-ea"/>
                <a:cs typeface="+mn-cs"/>
              </a:rPr>
              <a:t> a</a:t>
            </a:r>
            <a:r>
              <a:rPr lang="en-US" sz="1200" b="0" i="0" kern="1200" dirty="0" smtClean="0">
                <a:solidFill>
                  <a:schemeClr val="tx1"/>
                </a:solidFill>
                <a:latin typeface="+mn-lt"/>
                <a:ea typeface="+mn-ea"/>
                <a:cs typeface="+mn-cs"/>
              </a:rPr>
              <a:t>n item for production at a site in a production line.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Use Production Orders to manage production orders. Production Orders enables you to manage manufacturing orders in both discrete and repetitive manufacturing environments.</a:t>
            </a:r>
          </a:p>
          <a:p>
            <a:endParaRPr lang="en-US" sz="1200" b="0" i="0" kern="1200" dirty="0" smtClean="0">
              <a:solidFill>
                <a:schemeClr val="tx1"/>
              </a:solidFill>
              <a:latin typeface="+mn-lt"/>
              <a:ea typeface="+mn-ea"/>
              <a:cs typeface="+mn-cs"/>
            </a:endParaRPr>
          </a:p>
          <a:p>
            <a:r>
              <a:rPr lang="en-US" dirty="0" smtClean="0"/>
              <a:t>The Order Type field together with the </a:t>
            </a:r>
            <a:r>
              <a:rPr lang="en-US" dirty="0" err="1" smtClean="0"/>
              <a:t>MfgType</a:t>
            </a:r>
            <a:r>
              <a:rPr lang="en-US" dirty="0" smtClean="0"/>
              <a:t> field determine how an order is processed. Production orders typically have type values of either blank or S. Maintain a work order by leaving the value for type blank. In this case, the manufacturing type is set to Work Order. For repetitive orders, the value type should be set to S. In this case, the manufacturing type is set to Rep. </a:t>
            </a:r>
            <a:br>
              <a:rPr lang="en-US" dirty="0" smtClean="0"/>
            </a:br>
            <a:endParaRPr lang="en-US" sz="1200" b="0" i="0" kern="1200" dirty="0" smtClean="0">
              <a:solidFill>
                <a:schemeClr val="tx1"/>
              </a:solidFill>
              <a:latin typeface="+mn-lt"/>
              <a:ea typeface="+mn-ea"/>
              <a:cs typeface="+mn-cs"/>
            </a:endParaRPr>
          </a:p>
          <a:p>
            <a:r>
              <a:rPr lang="en-US" dirty="0" smtClean="0"/>
              <a:t>The default value of the Order Type is blank when the </a:t>
            </a:r>
            <a:r>
              <a:rPr lang="en-US" dirty="0" err="1" smtClean="0"/>
              <a:t>Pur</a:t>
            </a:r>
            <a:r>
              <a:rPr lang="en-US" dirty="0" smtClean="0"/>
              <a:t>/Mfg code for the item or item-site is M. The default value is S when the </a:t>
            </a:r>
            <a:r>
              <a:rPr lang="en-US" dirty="0" err="1" smtClean="0"/>
              <a:t>Pur</a:t>
            </a:r>
            <a:r>
              <a:rPr lang="en-US" dirty="0" smtClean="0"/>
              <a:t>/Mfg code for the item or item-site is L. </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A production line is a physical arrangement of work centers that can perform a sequence of operations for the processing and manufacture of items at a site. Items can be manufactured on production lines using either work orders or repetitive production schedules. </a:t>
            </a:r>
            <a:br>
              <a:rPr lang="en-US" dirty="0" smtClean="0"/>
            </a:br>
            <a:endParaRPr lang="en-US" dirty="0" smtClean="0"/>
          </a:p>
          <a:p>
            <a:r>
              <a:rPr lang="en-US" dirty="0" smtClean="0"/>
              <a:t>A production order must be assigned to a production line.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altLang="zh-CN" dirty="0" smtClean="0"/>
              <a:t>In the</a:t>
            </a:r>
            <a:r>
              <a:rPr lang="en-US" altLang="zh-CN" baseline="0" dirty="0" smtClean="0"/>
              <a:t> </a:t>
            </a:r>
            <a:r>
              <a:rPr lang="en-US" dirty="0" smtClean="0"/>
              <a:t>Bill of Materials panel, you can click New to add more component items, or select an existing record and click Edit or Delete to modify or remove it. This panel also allows you to click Details to open the Production Order BOMs hybrid view to maintain BOMs.</a:t>
            </a:r>
          </a:p>
          <a:p>
            <a:endParaRPr lang="en-US" dirty="0" smtClean="0"/>
          </a:p>
          <a:p>
            <a:r>
              <a:rPr lang="en-US" dirty="0" smtClean="0"/>
              <a:t>For repetitive production orders and scheduled orders, you cannot add, remove, or modify components on this panel.</a:t>
            </a:r>
          </a:p>
          <a:p>
            <a:endParaRPr lang="en-US" dirty="0" smtClean="0"/>
          </a:p>
          <a:p>
            <a:r>
              <a:rPr lang="en-US" dirty="0" smtClean="0"/>
              <a:t>You can also click Allocate on this panel to manually update detail allocation for a component item on a production order.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Routing panel, you can click New to add more operations for the routing, or select an existing record and click Edit or Delete to modify or remove it. This panel also provides a means of accessing the Production Order Routings hybrid </a:t>
            </a:r>
            <a:r>
              <a:rPr lang="en-US" dirty="0" smtClean="0"/>
              <a:t>view, </a:t>
            </a:r>
            <a:r>
              <a:rPr lang="en-US" dirty="0" smtClean="0"/>
              <a:t>as well as </a:t>
            </a:r>
            <a:r>
              <a:rPr lang="en-US" dirty="0" smtClean="0"/>
              <a:t>letting </a:t>
            </a:r>
            <a:r>
              <a:rPr lang="en-US" dirty="0" smtClean="0"/>
              <a:t>you drill down into related routing data.</a:t>
            </a:r>
          </a:p>
          <a:p>
            <a:endParaRPr lang="en-US" dirty="0" smtClean="0"/>
          </a:p>
          <a:p>
            <a:r>
              <a:rPr lang="en-US" dirty="0" smtClean="0"/>
              <a:t>For repetitive production orders and scheduled orders, you cannot add, remove, or modify operations on this panel.</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Choose Actions &gt; (Individual or Bulk) Allocate to run Production Order Allocate.</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When you run Production Order Allocate, the system allocates inventory by reserving item quantities in stock for the production order. After the inventory is allocated, it is no longer available for other customer orders.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Allocation for a component can be made based on the Allocation Policy you set for the component in Items &gt; Picking.</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Calculate Picklist indicates whether to calculate a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for each production order</a:t>
            </a:r>
            <a:r>
              <a:rPr lang="en-US" sz="1200" b="0" i="0" kern="1200" baseline="0" dirty="0" smtClean="0">
                <a:solidFill>
                  <a:schemeClr val="tx1"/>
                </a:solidFill>
                <a:latin typeface="+mn-lt"/>
                <a:ea typeface="+mn-ea"/>
                <a:cs typeface="+mn-cs"/>
              </a:rPr>
              <a:t> when you allocate the production order.</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omments" Target="../comments/comment14.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8" Type="http://schemas.openxmlformats.org/officeDocument/2006/relationships/comments" Target="../comments/comment23.xml"/><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Production Orders</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endParaRPr lang="en-US">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Allocate</a:t>
            </a:r>
            <a:endParaRPr lang="en-US" dirty="0">
              <a:latin typeface="Century Gothic"/>
            </a:endParaRPr>
          </a:p>
        </p:txBody>
      </p:sp>
      <p:pic>
        <p:nvPicPr>
          <p:cNvPr id="18434" name="Picture 2" descr="C:\Users\xcm\AppData\Local\Temp\SNAGHTML1a8ea668.PNG"/>
          <p:cNvPicPr>
            <a:picLocks noChangeAspect="1" noChangeArrowheads="1"/>
          </p:cNvPicPr>
          <p:nvPr/>
        </p:nvPicPr>
        <p:blipFill>
          <a:blip r:embed="rId3"/>
          <a:srcRect/>
          <a:stretch>
            <a:fillRect/>
          </a:stretch>
        </p:blipFill>
        <p:spPr bwMode="auto">
          <a:xfrm>
            <a:off x="0" y="1568752"/>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Picklist Print</a:t>
            </a:r>
            <a:endParaRPr lang="en-US" dirty="0">
              <a:latin typeface="Century Gothic"/>
            </a:endParaRPr>
          </a:p>
        </p:txBody>
      </p:sp>
      <p:pic>
        <p:nvPicPr>
          <p:cNvPr id="16386" name="Picture 2" descr="C:\Users\xcm\AppData\Local\Temp\SNAGHTML1ae7c70e.PNG"/>
          <p:cNvPicPr>
            <a:picLocks noChangeAspect="1" noChangeArrowheads="1"/>
          </p:cNvPicPr>
          <p:nvPr/>
        </p:nvPicPr>
        <p:blipFill>
          <a:blip r:embed="rId3"/>
          <a:srcRect/>
          <a:stretch>
            <a:fillRect/>
          </a:stretch>
        </p:blipFill>
        <p:spPr bwMode="auto">
          <a:xfrm>
            <a:off x="-5671" y="1578049"/>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Picklist Print</a:t>
            </a:r>
            <a:endParaRPr lang="en-US" dirty="0">
              <a:latin typeface="Century Gothic"/>
            </a:endParaRPr>
          </a:p>
        </p:txBody>
      </p:sp>
      <p:pic>
        <p:nvPicPr>
          <p:cNvPr id="17410" name="Picture 2" descr="C:\Users\xcm\AppData\Local\Temp\SNAGHTML1a9b7a19.PNG"/>
          <p:cNvPicPr>
            <a:picLocks noChangeAspect="1" noChangeArrowheads="1"/>
          </p:cNvPicPr>
          <p:nvPr/>
        </p:nvPicPr>
        <p:blipFill>
          <a:blip r:embed="rId3"/>
          <a:srcRect/>
          <a:stretch>
            <a:fillRect/>
          </a:stretch>
        </p:blipFill>
        <p:spPr bwMode="auto">
          <a:xfrm>
            <a:off x="3954" y="1568752"/>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Picklist Browse</a:t>
            </a:r>
            <a:endParaRPr lang="en-US" dirty="0">
              <a:latin typeface="Century Gothic"/>
            </a:endParaRPr>
          </a:p>
        </p:txBody>
      </p:sp>
      <p:pic>
        <p:nvPicPr>
          <p:cNvPr id="15362" name="Picture 2" descr="C:\Users\xcm\AppData\Local\Temp\SNAGHTML1ae8f09a.PNG"/>
          <p:cNvPicPr>
            <a:picLocks noChangeAspect="1" noChangeArrowheads="1"/>
          </p:cNvPicPr>
          <p:nvPr/>
        </p:nvPicPr>
        <p:blipFill>
          <a:blip r:embed="rId3"/>
          <a:srcRect/>
          <a:stretch>
            <a:fillRect/>
          </a:stretch>
        </p:blipFill>
        <p:spPr bwMode="auto">
          <a:xfrm>
            <a:off x="0" y="1549502"/>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a:t>
            </a:r>
            <a:r>
              <a:rPr lang="en-US" altLang="zh-CN" dirty="0" err="1" smtClean="0">
                <a:latin typeface="Century Gothic"/>
              </a:rPr>
              <a:t>Picklist</a:t>
            </a:r>
            <a:r>
              <a:rPr lang="en-US" altLang="zh-CN" dirty="0" smtClean="0">
                <a:latin typeface="Century Gothic"/>
              </a:rPr>
              <a:t> Pick</a:t>
            </a:r>
            <a:endParaRPr lang="en-US" dirty="0">
              <a:latin typeface="Century Gothic"/>
            </a:endParaRPr>
          </a:p>
        </p:txBody>
      </p:sp>
      <p:pic>
        <p:nvPicPr>
          <p:cNvPr id="1026" name="Picture 2" descr="C:\Users\xcm\AppData\Local\Temp\SNAGHTML3daf8332.PNG"/>
          <p:cNvPicPr>
            <a:picLocks noChangeAspect="1" noChangeArrowheads="1"/>
          </p:cNvPicPr>
          <p:nvPr/>
        </p:nvPicPr>
        <p:blipFill>
          <a:blip r:embed="rId3"/>
          <a:srcRect/>
          <a:stretch>
            <a:fillRect/>
          </a:stretch>
        </p:blipFill>
        <p:spPr bwMode="auto">
          <a:xfrm>
            <a:off x="410756" y="1568229"/>
            <a:ext cx="7385302" cy="4443069"/>
          </a:xfrm>
          <a:prstGeom prst="rect">
            <a:avLst/>
          </a:prstGeom>
          <a:noFill/>
        </p:spPr>
      </p:pic>
      <p:pic>
        <p:nvPicPr>
          <p:cNvPr id="1028" name="Picture 4" descr="C:\Users\xcm\AppData\Local\Temp\SNAGHTML3db1cc38.PNG"/>
          <p:cNvPicPr>
            <a:picLocks noChangeAspect="1" noChangeArrowheads="1"/>
          </p:cNvPicPr>
          <p:nvPr/>
        </p:nvPicPr>
        <p:blipFill>
          <a:blip r:embed="rId4"/>
          <a:srcRect/>
          <a:stretch>
            <a:fillRect/>
          </a:stretch>
        </p:blipFill>
        <p:spPr bwMode="auto">
          <a:xfrm>
            <a:off x="5242729" y="3551663"/>
            <a:ext cx="5862176" cy="787568"/>
          </a:xfrm>
          <a:prstGeom prst="rect">
            <a:avLst/>
          </a:prstGeom>
          <a:noFill/>
        </p:spPr>
      </p:pic>
      <p:pic>
        <p:nvPicPr>
          <p:cNvPr id="1030" name="Picture 6" descr="C:\Users\xcm\AppData\Local\Temp\SNAGHTML3db28864.PNG"/>
          <p:cNvPicPr>
            <a:picLocks noChangeAspect="1" noChangeArrowheads="1"/>
          </p:cNvPicPr>
          <p:nvPr/>
        </p:nvPicPr>
        <p:blipFill>
          <a:blip r:embed="rId5"/>
          <a:srcRect/>
          <a:stretch>
            <a:fillRect/>
          </a:stretch>
        </p:blipFill>
        <p:spPr bwMode="auto">
          <a:xfrm>
            <a:off x="8787371" y="4244036"/>
            <a:ext cx="1211071" cy="720699"/>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Picklist Pick</a:t>
            </a:r>
            <a:endParaRPr lang="en-US" dirty="0">
              <a:latin typeface="Century Gothic"/>
            </a:endParaRPr>
          </a:p>
        </p:txBody>
      </p:sp>
      <p:pic>
        <p:nvPicPr>
          <p:cNvPr id="14338" name="Picture 2" descr="C:\Users\xcm\AppData\Local\Temp\SNAGHTML1af8ee6a.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Picklist Transfer</a:t>
            </a:r>
            <a:endParaRPr lang="en-US" dirty="0">
              <a:latin typeface="Century Gothic"/>
            </a:endParaRPr>
          </a:p>
        </p:txBody>
      </p:sp>
      <p:pic>
        <p:nvPicPr>
          <p:cNvPr id="11266" name="Picture 2" descr="C:\Users\xcm\AppData\Local\Temp\SNAGHTML3db59b80.PNG"/>
          <p:cNvPicPr>
            <a:picLocks noChangeAspect="1" noChangeArrowheads="1"/>
          </p:cNvPicPr>
          <p:nvPr/>
        </p:nvPicPr>
        <p:blipFill>
          <a:blip r:embed="rId3"/>
          <a:srcRect/>
          <a:stretch>
            <a:fillRect/>
          </a:stretch>
        </p:blipFill>
        <p:spPr bwMode="auto">
          <a:xfrm>
            <a:off x="434355" y="1561249"/>
            <a:ext cx="7526471" cy="4502509"/>
          </a:xfrm>
          <a:prstGeom prst="rect">
            <a:avLst/>
          </a:prstGeom>
          <a:noFill/>
        </p:spPr>
      </p:pic>
      <p:pic>
        <p:nvPicPr>
          <p:cNvPr id="11268" name="Picture 4" descr="C:\Users\xcm\AppData\Local\Temp\SNAGHTML3db673af.PNG"/>
          <p:cNvPicPr>
            <a:picLocks noChangeAspect="1" noChangeArrowheads="1"/>
          </p:cNvPicPr>
          <p:nvPr/>
        </p:nvPicPr>
        <p:blipFill>
          <a:blip r:embed="rId4"/>
          <a:srcRect/>
          <a:stretch>
            <a:fillRect/>
          </a:stretch>
        </p:blipFill>
        <p:spPr bwMode="auto">
          <a:xfrm>
            <a:off x="4648588" y="3853753"/>
            <a:ext cx="1478547" cy="720699"/>
          </a:xfrm>
          <a:prstGeom prst="rect">
            <a:avLst/>
          </a:prstGeom>
          <a:noFill/>
        </p:spPr>
      </p:pic>
      <p:pic>
        <p:nvPicPr>
          <p:cNvPr id="11270" name="Picture 6" descr="C:\Users\xcm\AppData\Local\Temp\SNAGHTML3db71445.PNG"/>
          <p:cNvPicPr>
            <a:picLocks noChangeAspect="1" noChangeArrowheads="1"/>
          </p:cNvPicPr>
          <p:nvPr/>
        </p:nvPicPr>
        <p:blipFill>
          <a:blip r:embed="rId5"/>
          <a:srcRect/>
          <a:stretch>
            <a:fillRect/>
          </a:stretch>
        </p:blipFill>
        <p:spPr bwMode="auto">
          <a:xfrm>
            <a:off x="5366448" y="4461959"/>
            <a:ext cx="6241101" cy="913875"/>
          </a:xfrm>
          <a:prstGeom prst="rect">
            <a:avLst/>
          </a:prstGeom>
          <a:noFill/>
        </p:spPr>
      </p:pic>
      <p:pic>
        <p:nvPicPr>
          <p:cNvPr id="11272" name="Picture 8" descr="C:\Users\xcm\AppData\Local\Temp\SNAGHTML3db78399.PNG"/>
          <p:cNvPicPr>
            <a:picLocks noChangeAspect="1" noChangeArrowheads="1"/>
          </p:cNvPicPr>
          <p:nvPr/>
        </p:nvPicPr>
        <p:blipFill>
          <a:blip r:embed="rId6"/>
          <a:srcRect/>
          <a:stretch>
            <a:fillRect/>
          </a:stretch>
        </p:blipFill>
        <p:spPr bwMode="auto">
          <a:xfrm>
            <a:off x="8808921" y="5229070"/>
            <a:ext cx="1211071" cy="720699"/>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a:t>
            </a:r>
            <a:r>
              <a:rPr lang="en-US" altLang="zh-CN" dirty="0" err="1" smtClean="0">
                <a:latin typeface="Century Gothic"/>
              </a:rPr>
              <a:t>Picklist</a:t>
            </a:r>
            <a:r>
              <a:rPr lang="en-US" altLang="zh-CN" dirty="0" smtClean="0">
                <a:latin typeface="Century Gothic"/>
              </a:rPr>
              <a:t> History</a:t>
            </a:r>
            <a:endParaRPr lang="en-US" dirty="0">
              <a:latin typeface="Century Gothic"/>
            </a:endParaRPr>
          </a:p>
        </p:txBody>
      </p:sp>
      <p:pic>
        <p:nvPicPr>
          <p:cNvPr id="10242" name="Picture 2" descr="C:\Users\xcm\AppData\Local\Temp\SNAGHTML3dbd281e.PNG"/>
          <p:cNvPicPr>
            <a:picLocks noChangeAspect="1" noChangeArrowheads="1"/>
          </p:cNvPicPr>
          <p:nvPr/>
        </p:nvPicPr>
        <p:blipFill>
          <a:blip r:embed="rId3"/>
          <a:srcRect/>
          <a:stretch>
            <a:fillRect/>
          </a:stretch>
        </p:blipFill>
        <p:spPr bwMode="auto">
          <a:xfrm>
            <a:off x="1659" y="1562100"/>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Picklist Transfer</a:t>
            </a:r>
            <a:endParaRPr lang="en-US" dirty="0">
              <a:latin typeface="Century Gothic"/>
            </a:endParaRPr>
          </a:p>
        </p:txBody>
      </p:sp>
      <p:pic>
        <p:nvPicPr>
          <p:cNvPr id="9218" name="Picture 2" descr="C:\Users\xcm\AppData\Local\Temp\SNAGHTML3dc17446.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Release</a:t>
            </a:r>
            <a:endParaRPr lang="en-US" dirty="0">
              <a:latin typeface="Century Gothic"/>
            </a:endParaRPr>
          </a:p>
        </p:txBody>
      </p:sp>
      <p:pic>
        <p:nvPicPr>
          <p:cNvPr id="8194" name="Picture 2" descr="C:\Users\xcm\AppData\Local\Temp\SNAGHTML3dc637c2.PNG"/>
          <p:cNvPicPr>
            <a:picLocks noChangeAspect="1" noChangeArrowheads="1"/>
          </p:cNvPicPr>
          <p:nvPr/>
        </p:nvPicPr>
        <p:blipFill>
          <a:blip r:embed="rId3"/>
          <a:srcRect/>
          <a:stretch>
            <a:fillRect/>
          </a:stretch>
        </p:blipFill>
        <p:spPr bwMode="auto">
          <a:xfrm>
            <a:off x="0" y="1558925"/>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a:latin typeface="Century Gothic"/>
            </a:endParaRPr>
          </a:p>
        </p:txBody>
      </p:sp>
      <p:sp>
        <p:nvSpPr>
          <p:cNvPr id="3" name="Content Placeholder 2"/>
          <p:cNvSpPr>
            <a:spLocks noGrp="1"/>
          </p:cNvSpPr>
          <p:nvPr>
            <p:ph idx="1"/>
          </p:nvPr>
        </p:nvSpPr>
        <p:spPr/>
        <p:txBody>
          <a:bodyPr/>
          <a:lstStyle/>
          <a:p>
            <a:r>
              <a:rPr lang="en-US" altLang="zh-CN" dirty="0" smtClean="0">
                <a:latin typeface="Century Gothic"/>
              </a:rPr>
              <a:t>Production Orders</a:t>
            </a:r>
          </a:p>
          <a:p>
            <a:r>
              <a:rPr lang="en-US" altLang="zh-CN" dirty="0" smtClean="0">
                <a:latin typeface="Century Gothic"/>
              </a:rPr>
              <a:t>Production Order Allocate</a:t>
            </a:r>
          </a:p>
          <a:p>
            <a:r>
              <a:rPr lang="en-US" altLang="zh-CN" dirty="0" smtClean="0">
                <a:latin typeface="Century Gothic"/>
              </a:rPr>
              <a:t>Production Order Picklist Print</a:t>
            </a:r>
          </a:p>
          <a:p>
            <a:r>
              <a:rPr lang="en-US" altLang="zh-CN" dirty="0" smtClean="0">
                <a:latin typeface="Century Gothic"/>
              </a:rPr>
              <a:t>Production Picklist Browse</a:t>
            </a:r>
          </a:p>
          <a:p>
            <a:r>
              <a:rPr lang="en-US" altLang="zh-CN" dirty="0" smtClean="0">
                <a:latin typeface="Century Gothic"/>
              </a:rPr>
              <a:t>Production Picklist Pick</a:t>
            </a:r>
          </a:p>
          <a:p>
            <a:r>
              <a:rPr lang="en-US" altLang="zh-CN" dirty="0" smtClean="0">
                <a:latin typeface="Century Gothic"/>
              </a:rPr>
              <a:t>Production Picklist Transfer</a:t>
            </a:r>
          </a:p>
          <a:p>
            <a:r>
              <a:rPr lang="en-US" altLang="zh-CN" dirty="0" smtClean="0">
                <a:latin typeface="Century Gothic"/>
              </a:rPr>
              <a:t>Production Order Release</a:t>
            </a:r>
          </a:p>
          <a:p>
            <a:r>
              <a:rPr lang="en-US" altLang="zh-CN" dirty="0" smtClean="0">
                <a:latin typeface="Century Gothic"/>
              </a:rPr>
              <a:t>Production Activity Report</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Overview</a:t>
            </a:r>
            <a:endParaRPr lang="en-US" dirty="0">
              <a:latin typeface="Century Gothic"/>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Release</a:t>
            </a:r>
            <a:endParaRPr lang="en-US" dirty="0">
              <a:latin typeface="Century Gothic"/>
            </a:endParaRPr>
          </a:p>
        </p:txBody>
      </p:sp>
      <p:pic>
        <p:nvPicPr>
          <p:cNvPr id="7170" name="Picture 2" descr="C:\Users\xcm\AppData\Local\Temp\SNAGHTML3dc9cb87.PNG"/>
          <p:cNvPicPr>
            <a:picLocks noChangeAspect="1" noChangeArrowheads="1"/>
          </p:cNvPicPr>
          <p:nvPr/>
        </p:nvPicPr>
        <p:blipFill>
          <a:blip r:embed="rId3"/>
          <a:srcRect/>
          <a:stretch>
            <a:fillRect/>
          </a:stretch>
        </p:blipFill>
        <p:spPr bwMode="auto">
          <a:xfrm>
            <a:off x="0" y="1571625"/>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Release</a:t>
            </a:r>
            <a:endParaRPr lang="en-US" dirty="0">
              <a:latin typeface="Century Gothic"/>
            </a:endParaRPr>
          </a:p>
        </p:txBody>
      </p:sp>
      <p:pic>
        <p:nvPicPr>
          <p:cNvPr id="6146" name="Picture 2" descr="C:\Users\xcm\AppData\Local\Temp\SNAGHTML3dcac113.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Release</a:t>
            </a:r>
            <a:endParaRPr lang="en-US" dirty="0">
              <a:latin typeface="Century Gothic"/>
            </a:endParaRPr>
          </a:p>
        </p:txBody>
      </p:sp>
      <p:pic>
        <p:nvPicPr>
          <p:cNvPr id="5122" name="Picture 2" descr="C:\Users\xcm\AppData\Local\Temp\SNAGHTML3dcd15ff.PNG"/>
          <p:cNvPicPr>
            <a:picLocks noChangeAspect="1" noChangeArrowheads="1"/>
          </p:cNvPicPr>
          <p:nvPr/>
        </p:nvPicPr>
        <p:blipFill>
          <a:blip r:embed="rId3"/>
          <a:srcRect/>
          <a:stretch>
            <a:fillRect/>
          </a:stretch>
        </p:blipFill>
        <p:spPr bwMode="auto">
          <a:xfrm>
            <a:off x="0" y="1577975"/>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Receipt</a:t>
            </a:r>
            <a:endParaRPr lang="en-US" dirty="0">
              <a:latin typeface="Century Gothic"/>
            </a:endParaRPr>
          </a:p>
        </p:txBody>
      </p:sp>
      <p:pic>
        <p:nvPicPr>
          <p:cNvPr id="59394" name="Picture 2" descr="C:\Users\xcm\AppData\Local\Temp\SNAGHTML3dd01b8e.PNG"/>
          <p:cNvPicPr>
            <a:picLocks noChangeAspect="1" noChangeArrowheads="1"/>
          </p:cNvPicPr>
          <p:nvPr/>
        </p:nvPicPr>
        <p:blipFill>
          <a:blip r:embed="rId3"/>
          <a:srcRect/>
          <a:stretch>
            <a:fillRect/>
          </a:stretch>
        </p:blipFill>
        <p:spPr bwMode="auto">
          <a:xfrm>
            <a:off x="412750" y="1563688"/>
            <a:ext cx="6367409" cy="4480219"/>
          </a:xfrm>
          <a:prstGeom prst="rect">
            <a:avLst/>
          </a:prstGeom>
          <a:noFill/>
        </p:spPr>
      </p:pic>
      <p:pic>
        <p:nvPicPr>
          <p:cNvPr id="59396" name="Picture 4" descr="C:\Users\xcm\AppData\Local\Temp\SNAGHTML3dd0ecaa.PNG"/>
          <p:cNvPicPr>
            <a:picLocks noChangeAspect="1" noChangeArrowheads="1"/>
          </p:cNvPicPr>
          <p:nvPr/>
        </p:nvPicPr>
        <p:blipFill>
          <a:blip r:embed="rId4"/>
          <a:srcRect/>
          <a:stretch>
            <a:fillRect/>
          </a:stretch>
        </p:blipFill>
        <p:spPr bwMode="auto">
          <a:xfrm>
            <a:off x="6442075" y="2468562"/>
            <a:ext cx="5356944" cy="1508266"/>
          </a:xfrm>
          <a:prstGeom prst="rect">
            <a:avLst/>
          </a:prstGeom>
          <a:noFill/>
        </p:spPr>
      </p:pic>
      <p:pic>
        <p:nvPicPr>
          <p:cNvPr id="59398" name="Picture 6" descr="C:\Users\xcm\AppData\Local\Temp\SNAGHTML3dd18715.PNG"/>
          <p:cNvPicPr>
            <a:picLocks noChangeAspect="1" noChangeArrowheads="1"/>
          </p:cNvPicPr>
          <p:nvPr/>
        </p:nvPicPr>
        <p:blipFill>
          <a:blip r:embed="rId5"/>
          <a:srcRect/>
          <a:stretch>
            <a:fillRect/>
          </a:stretch>
        </p:blipFill>
        <p:spPr bwMode="auto">
          <a:xfrm>
            <a:off x="9356725" y="3473450"/>
            <a:ext cx="1500836" cy="720699"/>
          </a:xfrm>
          <a:prstGeom prst="rect">
            <a:avLst/>
          </a:prstGeom>
          <a:noFill/>
        </p:spPr>
      </p:pic>
      <p:pic>
        <p:nvPicPr>
          <p:cNvPr id="59400" name="Picture 8" descr="C:\Users\xcm\AppData\Local\Temp\SNAGHTML3dd26119.PNG"/>
          <p:cNvPicPr>
            <a:picLocks noChangeAspect="1" noChangeArrowheads="1"/>
          </p:cNvPicPr>
          <p:nvPr/>
        </p:nvPicPr>
        <p:blipFill>
          <a:blip r:embed="rId6"/>
          <a:srcRect/>
          <a:stretch>
            <a:fillRect/>
          </a:stretch>
        </p:blipFill>
        <p:spPr bwMode="auto">
          <a:xfrm>
            <a:off x="6346825" y="4135438"/>
            <a:ext cx="5453534" cy="1315089"/>
          </a:xfrm>
          <a:prstGeom prst="rect">
            <a:avLst/>
          </a:prstGeom>
          <a:noFill/>
        </p:spPr>
      </p:pic>
      <p:pic>
        <p:nvPicPr>
          <p:cNvPr id="59402" name="Picture 10" descr="C:\Users\xcm\AppData\Local\Temp\SNAGHTML3dd31343.PNG"/>
          <p:cNvPicPr>
            <a:picLocks noChangeAspect="1" noChangeArrowheads="1"/>
          </p:cNvPicPr>
          <p:nvPr/>
        </p:nvPicPr>
        <p:blipFill>
          <a:blip r:embed="rId7"/>
          <a:srcRect/>
          <a:stretch>
            <a:fillRect/>
          </a:stretch>
        </p:blipFill>
        <p:spPr bwMode="auto">
          <a:xfrm>
            <a:off x="7089775" y="5302250"/>
            <a:ext cx="1151632" cy="720699"/>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Receipt</a:t>
            </a:r>
            <a:endParaRPr lang="en-US" dirty="0">
              <a:latin typeface="Century Gothic"/>
            </a:endParaRPr>
          </a:p>
        </p:txBody>
      </p:sp>
      <p:sp>
        <p:nvSpPr>
          <p:cNvPr id="12" name="Content Placeholder 2"/>
          <p:cNvSpPr>
            <a:spLocks noGrp="1"/>
          </p:cNvSpPr>
          <p:nvPr>
            <p:ph idx="1"/>
          </p:nvPr>
        </p:nvSpPr>
        <p:spPr>
          <a:xfrm>
            <a:off x="419100" y="1562100"/>
            <a:ext cx="11353800" cy="4779532"/>
          </a:xfrm>
        </p:spPr>
        <p:txBody>
          <a:bodyPr/>
          <a:lstStyle/>
          <a:p>
            <a:endParaRPr lang="en-US" dirty="0">
              <a:latin typeface="Century Gothic"/>
            </a:endParaRPr>
          </a:p>
        </p:txBody>
      </p:sp>
      <p:pic>
        <p:nvPicPr>
          <p:cNvPr id="60420" name="Picture 4" descr="C:\Users\xcm\AppData\Local\Temp\SNAGHTML3dd6ba04.PNG"/>
          <p:cNvPicPr>
            <a:picLocks noChangeAspect="1" noChangeArrowheads="1"/>
          </p:cNvPicPr>
          <p:nvPr/>
        </p:nvPicPr>
        <p:blipFill>
          <a:blip r:embed="rId3"/>
          <a:srcRect/>
          <a:stretch>
            <a:fillRect/>
          </a:stretch>
        </p:blipFill>
        <p:spPr bwMode="auto">
          <a:xfrm>
            <a:off x="0" y="1568450"/>
            <a:ext cx="1219986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a:latin typeface="Century Gothic"/>
            </a:endParaRPr>
          </a:p>
        </p:txBody>
      </p:sp>
      <p:sp>
        <p:nvSpPr>
          <p:cNvPr id="3" name="Content Placeholder 2"/>
          <p:cNvSpPr>
            <a:spLocks noGrp="1"/>
          </p:cNvSpPr>
          <p:nvPr>
            <p:ph idx="1"/>
          </p:nvPr>
        </p:nvSpPr>
        <p:spPr/>
        <p:txBody>
          <a:bodyPr/>
          <a:lstStyle/>
          <a:p>
            <a:r>
              <a:rPr lang="en-US" altLang="zh-CN" dirty="0" smtClean="0">
                <a:latin typeface="Century Gothic"/>
              </a:rPr>
              <a:t>Production Orders</a:t>
            </a:r>
          </a:p>
          <a:p>
            <a:r>
              <a:rPr lang="en-US" altLang="zh-CN" dirty="0" smtClean="0">
                <a:latin typeface="Century Gothic"/>
              </a:rPr>
              <a:t>Production Order Allocate</a:t>
            </a:r>
          </a:p>
          <a:p>
            <a:r>
              <a:rPr lang="en-US" altLang="zh-CN" dirty="0" smtClean="0">
                <a:latin typeface="Century Gothic"/>
              </a:rPr>
              <a:t>Production Order Picklist Print</a:t>
            </a:r>
          </a:p>
          <a:p>
            <a:r>
              <a:rPr lang="en-US" altLang="zh-CN" dirty="0" smtClean="0">
                <a:latin typeface="Century Gothic"/>
              </a:rPr>
              <a:t>Production Picklist Browse</a:t>
            </a:r>
          </a:p>
          <a:p>
            <a:r>
              <a:rPr lang="en-US" altLang="zh-CN" dirty="0" smtClean="0">
                <a:latin typeface="Century Gothic"/>
              </a:rPr>
              <a:t>Production Picklist Pick</a:t>
            </a:r>
          </a:p>
          <a:p>
            <a:r>
              <a:rPr lang="en-US" altLang="zh-CN" dirty="0" smtClean="0">
                <a:latin typeface="Century Gothic"/>
              </a:rPr>
              <a:t>Production Picklist Transfer</a:t>
            </a:r>
          </a:p>
          <a:p>
            <a:r>
              <a:rPr lang="en-US" altLang="zh-CN" dirty="0" smtClean="0">
                <a:latin typeface="Century Gothic"/>
              </a:rPr>
              <a:t>Production Order Release</a:t>
            </a:r>
          </a:p>
          <a:p>
            <a:r>
              <a:rPr lang="en-US" altLang="zh-CN" dirty="0" smtClean="0">
                <a:latin typeface="Century Gothic"/>
              </a:rPr>
              <a:t>Production Activity Report</a:t>
            </a:r>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Review</a:t>
            </a:r>
            <a:endParaRPr lang="en-US" dirty="0">
              <a:latin typeface="Century Gothic"/>
            </a:endParaRP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Production Orders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Orders Process</a:t>
            </a:r>
            <a:endParaRPr lang="en-US" dirty="0">
              <a:latin typeface="Century Gothic"/>
            </a:endParaRP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Order Create</a:t>
            </a:r>
            <a:endParaRPr lang="en-US" sz="2000" b="0" i="0" u="none" strike="noStrike" kern="1200" spc="0" baseline="0" dirty="0" smtClean="0">
              <a:solidFill>
                <a:srgbClr val="FFFFFF"/>
              </a:solidFill>
              <a:latin typeface="Century Gothic"/>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Order Allocate</a:t>
            </a:r>
            <a:endParaRPr lang="en-US" sz="2000" b="0" i="0" u="none" strike="noStrike" kern="1200" spc="0" baseline="0" dirty="0" smtClean="0">
              <a:solidFill>
                <a:srgbClr val="FFFFFF"/>
              </a:solidFill>
              <a:latin typeface="Century Gothic"/>
              <a:ea typeface="+mn-ea"/>
              <a:cs typeface="+mn-cs"/>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Order Picklist Print</a:t>
            </a:r>
            <a:endParaRPr lang="en-US" sz="2000" b="0" i="0" u="none" strike="noStrike" kern="1200" spc="0" baseline="0" dirty="0" smtClean="0">
              <a:solidFill>
                <a:srgbClr val="FFFFFF"/>
              </a:solidFill>
              <a:latin typeface="Century Gothic"/>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Picklist Pick</a:t>
            </a:r>
            <a:endParaRPr lang="en-US" sz="2000" b="0" i="0" u="none" strike="noStrike" kern="1200" spc="0" baseline="0" dirty="0" smtClean="0">
              <a:solidFill>
                <a:srgbClr val="FFFFFF"/>
              </a:solidFill>
              <a:latin typeface="Century Gothic"/>
              <a:ea typeface="+mn-ea"/>
              <a:cs typeface="+mn-cs"/>
            </a:endParaRPr>
          </a:p>
        </p:txBody>
      </p:sp>
      <p:sp>
        <p:nvSpPr>
          <p:cNvPr id="11" name="Rectangle 10"/>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a:t>
            </a:r>
            <a:r>
              <a:rPr lang="en-US" altLang="zh-CN" sz="2000" dirty="0" smtClean="0">
                <a:solidFill>
                  <a:srgbClr val="FFFFFF"/>
                </a:solidFill>
                <a:latin typeface="Century Gothic"/>
              </a:rPr>
              <a:t>Picklist Transfer</a:t>
            </a:r>
            <a:endParaRPr lang="en-US" sz="2000" b="0" i="0" u="none" strike="noStrike" kern="1200" spc="0" baseline="0" dirty="0" smtClean="0">
              <a:solidFill>
                <a:srgbClr val="FFFFFF"/>
              </a:solidFill>
              <a:latin typeface="Century Gothic"/>
              <a:ea typeface="+mn-ea"/>
              <a:cs typeface="+mn-cs"/>
            </a:endParaRPr>
          </a:p>
        </p:txBody>
      </p:sp>
      <p:sp>
        <p:nvSpPr>
          <p:cNvPr id="12" name="Rectangle 11"/>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Order Release</a:t>
            </a:r>
            <a:endParaRPr lang="en-US" sz="2000" b="0" i="0" u="none" strike="noStrike" kern="1200" spc="0" baseline="0" dirty="0" smtClean="0">
              <a:solidFill>
                <a:srgbClr val="FFFFFF"/>
              </a:solidFill>
              <a:latin typeface="Century Gothic"/>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4" name="Shape 23"/>
          <p:cNvCxnSpPr>
            <a:stCxn id="10" idx="2"/>
            <a:endCxn id="11"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1" idx="3"/>
            <a:endCxn id="12"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515161" y="3343586"/>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a:t>
            </a:r>
            <a:r>
              <a:rPr lang="en-US" altLang="zh-CN" sz="2000" dirty="0" smtClean="0">
                <a:solidFill>
                  <a:srgbClr val="FFFFFF"/>
                </a:solidFill>
                <a:latin typeface="Century Gothic"/>
              </a:rPr>
              <a:t>Activity Report</a:t>
            </a:r>
          </a:p>
        </p:txBody>
      </p:sp>
      <p:cxnSp>
        <p:nvCxnSpPr>
          <p:cNvPr id="21" name="Elbow Connector 20"/>
          <p:cNvCxnSpPr>
            <a:stCxn id="12" idx="3"/>
            <a:endCxn id="19" idx="1"/>
          </p:cNvCxnSpPr>
          <p:nvPr/>
        </p:nvCxnSpPr>
        <p:spPr>
          <a:xfrm flipV="1">
            <a:off x="5691404" y="3897768"/>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a:latin typeface="Century Gothic"/>
            </a:endParaRPr>
          </a:p>
        </p:txBody>
      </p:sp>
      <p:sp>
        <p:nvSpPr>
          <p:cNvPr id="3" name="Content Placeholder 2"/>
          <p:cNvSpPr>
            <a:spLocks noGrp="1"/>
          </p:cNvSpPr>
          <p:nvPr>
            <p:ph idx="1"/>
          </p:nvPr>
        </p:nvSpPr>
        <p:spPr/>
        <p:txBody>
          <a:bodyPr/>
          <a:lstStyle/>
          <a:p>
            <a:endParaRPr lang="en-US" dirty="0">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Orders</a:t>
            </a:r>
            <a:endParaRPr lang="en-US" dirty="0">
              <a:latin typeface="Century Gothic"/>
            </a:endParaRPr>
          </a:p>
        </p:txBody>
      </p:sp>
      <p:pic>
        <p:nvPicPr>
          <p:cNvPr id="1026" name="Picture 2" descr="C:\Users\xcm\AppData\Local\Temp\SNAGHTML19d0e9b6.PNG"/>
          <p:cNvPicPr>
            <a:picLocks noChangeAspect="1" noChangeArrowheads="1"/>
          </p:cNvPicPr>
          <p:nvPr/>
        </p:nvPicPr>
        <p:blipFill>
          <a:blip r:embed="rId3"/>
          <a:srcRect/>
          <a:stretch>
            <a:fillRect/>
          </a:stretch>
        </p:blipFill>
        <p:spPr bwMode="auto">
          <a:xfrm>
            <a:off x="3954" y="1568751"/>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Orders</a:t>
            </a:r>
            <a:endParaRPr lang="en-US" dirty="0">
              <a:latin typeface="Century Gothic"/>
            </a:endParaRPr>
          </a:p>
        </p:txBody>
      </p:sp>
      <p:pic>
        <p:nvPicPr>
          <p:cNvPr id="22530" name="Picture 2" descr="C:\Users\xcm\AppData\Local\Temp\SNAGHTML1a5436c0.PNG"/>
          <p:cNvPicPr>
            <a:picLocks noChangeAspect="1" noChangeArrowheads="1"/>
          </p:cNvPicPr>
          <p:nvPr/>
        </p:nvPicPr>
        <p:blipFill>
          <a:blip r:embed="rId3"/>
          <a:srcRect/>
          <a:stretch>
            <a:fillRect/>
          </a:stretch>
        </p:blipFill>
        <p:spPr bwMode="auto">
          <a:xfrm>
            <a:off x="0" y="1568750"/>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Orders</a:t>
            </a:r>
            <a:endParaRPr lang="en-US" dirty="0">
              <a:latin typeface="Century Gothic"/>
            </a:endParaRPr>
          </a:p>
        </p:txBody>
      </p:sp>
      <p:pic>
        <p:nvPicPr>
          <p:cNvPr id="21506" name="Picture 2" descr="C:\Users\xcm\AppData\Local\Temp\SNAGHTML1a58753c.PNG"/>
          <p:cNvPicPr>
            <a:picLocks noChangeAspect="1" noChangeArrowheads="1"/>
          </p:cNvPicPr>
          <p:nvPr/>
        </p:nvPicPr>
        <p:blipFill>
          <a:blip r:embed="rId3"/>
          <a:srcRect/>
          <a:stretch>
            <a:fillRect/>
          </a:stretch>
        </p:blipFill>
        <p:spPr bwMode="auto">
          <a:xfrm>
            <a:off x="0" y="1560395"/>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Orders</a:t>
            </a:r>
            <a:endParaRPr lang="en-US" dirty="0">
              <a:latin typeface="Century Gothic"/>
            </a:endParaRPr>
          </a:p>
        </p:txBody>
      </p:sp>
      <p:pic>
        <p:nvPicPr>
          <p:cNvPr id="50178" name="Picture 2" descr="C:\Users\xcm\AppData\Local\Temp\SNAGHTML1a59bcc0.PNG"/>
          <p:cNvPicPr>
            <a:picLocks noChangeAspect="1" noChangeArrowheads="1"/>
          </p:cNvPicPr>
          <p:nvPr/>
        </p:nvPicPr>
        <p:blipFill>
          <a:blip r:embed="rId3"/>
          <a:srcRect/>
          <a:stretch>
            <a:fillRect/>
          </a:stretch>
        </p:blipFill>
        <p:spPr bwMode="auto">
          <a:xfrm>
            <a:off x="-5671" y="1568918"/>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Allocate</a:t>
            </a:r>
            <a:endParaRPr lang="en-US" dirty="0">
              <a:latin typeface="Century Gothic"/>
            </a:endParaRPr>
          </a:p>
        </p:txBody>
      </p:sp>
      <p:pic>
        <p:nvPicPr>
          <p:cNvPr id="20482" name="Picture 2" descr="C:\Users\xcm\AppData\Local\Temp\SNAGHTML1a6f73b6.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a:latin typeface="Century Gothic"/>
            </a:endParaRPr>
          </a:p>
        </p:txBody>
      </p:sp>
      <p:sp>
        <p:nvSpPr>
          <p:cNvPr id="3" name="Content Placeholder 2"/>
          <p:cNvSpPr>
            <a:spLocks noGrp="1"/>
          </p:cNvSpPr>
          <p:nvPr>
            <p:ph idx="1"/>
          </p:nvPr>
        </p:nvSpPr>
        <p:spPr/>
        <p:txBody>
          <a:bodyPr/>
          <a:lstStyle/>
          <a:p>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Production Orders</a:t>
            </a:r>
            <a:endParaRPr lang="en-US" dirty="0">
              <a:latin typeface="Century Gothic"/>
            </a:endParaRPr>
          </a:p>
        </p:txBody>
      </p:sp>
      <p:sp>
        <p:nvSpPr>
          <p:cNvPr id="5" name="myTitle"/>
          <p:cNvSpPr>
            <a:spLocks noGrp="1"/>
          </p:cNvSpPr>
          <p:nvPr>
            <p:ph type="title"/>
          </p:nvPr>
        </p:nvSpPr>
        <p:spPr/>
        <p:txBody>
          <a:bodyPr/>
          <a:lstStyle/>
          <a:p>
            <a:r>
              <a:rPr lang="en-US" altLang="zh-CN" dirty="0" smtClean="0">
                <a:latin typeface="Century Gothic"/>
              </a:rPr>
              <a:t>Production Order Allocate</a:t>
            </a:r>
            <a:endParaRPr lang="en-US" dirty="0">
              <a:latin typeface="Century Gothic"/>
            </a:endParaRPr>
          </a:p>
        </p:txBody>
      </p:sp>
      <p:pic>
        <p:nvPicPr>
          <p:cNvPr id="19460" name="Picture 4" descr="C:\Users\xcm\AppData\Local\Temp\SNAGHTML1a7998d1.PNG"/>
          <p:cNvPicPr>
            <a:picLocks noChangeAspect="1" noChangeArrowheads="1"/>
          </p:cNvPicPr>
          <p:nvPr/>
        </p:nvPicPr>
        <p:blipFill>
          <a:blip r:embed="rId3"/>
          <a:srcRect/>
          <a:stretch>
            <a:fillRect/>
          </a:stretch>
        </p:blipFill>
        <p:spPr bwMode="auto">
          <a:xfrm>
            <a:off x="0" y="1578377"/>
            <a:ext cx="12207296" cy="493344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2684</TotalTime>
  <Words>1183</Words>
  <Application>Microsoft Office PowerPoint</Application>
  <PresentationFormat>Custom</PresentationFormat>
  <Paragraphs>170</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QAD 2019</vt:lpstr>
      <vt:lpstr>Production Orders</vt:lpstr>
      <vt:lpstr>Overview</vt:lpstr>
      <vt:lpstr>Production Orders Process</vt:lpstr>
      <vt:lpstr>Production Orders</vt:lpstr>
      <vt:lpstr>Production Orders</vt:lpstr>
      <vt:lpstr>Production Orders</vt:lpstr>
      <vt:lpstr>Production Orders</vt:lpstr>
      <vt:lpstr>Production Order Allocate</vt:lpstr>
      <vt:lpstr>Production Order Allocate</vt:lpstr>
      <vt:lpstr>Production Order Allocate</vt:lpstr>
      <vt:lpstr>Production Order Picklist Print</vt:lpstr>
      <vt:lpstr>Production Order Picklist Print</vt:lpstr>
      <vt:lpstr>Production Picklist Browse</vt:lpstr>
      <vt:lpstr>Production Picklist Pick</vt:lpstr>
      <vt:lpstr>Production Picklist Pick</vt:lpstr>
      <vt:lpstr>Production Picklist Transfer</vt:lpstr>
      <vt:lpstr>Production Picklist History</vt:lpstr>
      <vt:lpstr>Production Picklist Transfer</vt:lpstr>
      <vt:lpstr>Production Order Release</vt:lpstr>
      <vt:lpstr>Production Order Release</vt:lpstr>
      <vt:lpstr>Production Order Release</vt:lpstr>
      <vt:lpstr>Production Order Release</vt:lpstr>
      <vt:lpstr>Production Order Receipt</vt:lpstr>
      <vt:lpstr>Production Order Receipt</vt:lpstr>
      <vt:lpstr>Review</vt:lpstr>
      <vt:lpstr>Exercise: Production Orders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92</cp:revision>
  <dcterms:created xsi:type="dcterms:W3CDTF">2019-01-24T21:41:32Z</dcterms:created>
  <dcterms:modified xsi:type="dcterms:W3CDTF">2020-04-09T07:40:09Z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