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19.xml" ContentType="application/vnd.openxmlformats-officedocument.presentationml.comment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omments/comment15.xml" ContentType="application/vnd.openxmlformats-officedocument.presentationml.comments+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comments/comment29.xml" ContentType="application/vnd.openxmlformats-officedocument.presentationml.comment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18.xml" ContentType="application/vnd.openxmlformats-officedocument.presentationml.comments+xml"/>
  <Override PartName="/ppt/notesSlides/notesSlide19.xml" ContentType="application/vnd.openxmlformats-officedocument.presentationml.notesSlide+xml"/>
  <Override PartName="/ppt/diagrams/drawing1.xml" ContentType="application/vnd.ms-office.drawingml.diagramDrawing+xml"/>
  <Override PartName="/ppt/comments/comment27.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Override PartName="/ppt/comments/comment7.xml" ContentType="application/vnd.openxmlformats-officedocument.presentationml.comments+xml"/>
  <Default Extension="jpeg" ContentType="image/jpeg"/>
  <Override PartName="/ppt/comments/comment16.xml" ContentType="application/vnd.openxmlformats-officedocument.presentationml.comments+xml"/>
  <Override PartName="/ppt/notesSlides/notesSlide17.xml" ContentType="application/vnd.openxmlformats-officedocument.presentationml.notesSlide+xml"/>
  <Override PartName="/ppt/diagrams/quickStyle1.xml" ContentType="application/vnd.openxmlformats-officedocument.drawingml.diagramStyle+xml"/>
  <Override PartName="/ppt/comments/comment25.xml" ContentType="application/vnd.openxmlformats-officedocument.presentationml.comments+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ppt/comments/comment23.xml" ContentType="application/vnd.openxmlformats-officedocument.presentationml.comments+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comments/comment21.xml" ContentType="application/vnd.openxmlformats-officedocument.presentationml.comments+xml"/>
  <Override PartName="/ppt/notesSlides/notesSlide22.xml" ContentType="application/vnd.openxmlformats-officedocument.presentationml.notesSlide+xml"/>
  <Override PartName="/ppt/comments/comment30.xml" ContentType="application/vnd.openxmlformats-officedocument.presentationml.comments+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comments/comment28.xml" ContentType="application/vnd.openxmlformats-officedocument.presentationml.comments+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Default Extension="wmf" ContentType="image/x-wmf"/>
  <Override PartName="/ppt/comments/comment17.xml" ContentType="application/vnd.openxmlformats-officedocument.presentationml.comment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comments/comment20.xml" ContentType="application/vnd.openxmlformats-officedocument.presentationml.comments+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handoutMasterIdLst>
    <p:handoutMasterId r:id="rId33"/>
  </p:handoutMasterIdLst>
  <p:sldIdLst>
    <p:sldId id="256" r:id="rId2"/>
    <p:sldId id="260" r:id="rId3"/>
    <p:sldId id="261" r:id="rId4"/>
    <p:sldId id="283" r:id="rId5"/>
    <p:sldId id="284" r:id="rId6"/>
    <p:sldId id="285" r:id="rId7"/>
    <p:sldId id="286" r:id="rId8"/>
    <p:sldId id="287" r:id="rId9"/>
    <p:sldId id="303" r:id="rId10"/>
    <p:sldId id="289" r:id="rId11"/>
    <p:sldId id="290" r:id="rId12"/>
    <p:sldId id="291" r:id="rId13"/>
    <p:sldId id="292" r:id="rId14"/>
    <p:sldId id="293" r:id="rId15"/>
    <p:sldId id="294" r:id="rId16"/>
    <p:sldId id="295" r:id="rId17"/>
    <p:sldId id="296" r:id="rId18"/>
    <p:sldId id="297" r:id="rId19"/>
    <p:sldId id="301" r:id="rId20"/>
    <p:sldId id="298" r:id="rId21"/>
    <p:sldId id="299" r:id="rId22"/>
    <p:sldId id="300" r:id="rId23"/>
    <p:sldId id="302" r:id="rId24"/>
    <p:sldId id="304" r:id="rId25"/>
    <p:sldId id="305" r:id="rId26"/>
    <p:sldId id="306" r:id="rId27"/>
    <p:sldId id="307" r:id="rId28"/>
    <p:sldId id="308" r:id="rId29"/>
    <p:sldId id="309" r:id="rId30"/>
    <p:sldId id="282" r:id="rId31"/>
  </p:sldIdLst>
  <p:sldSz cx="12192000" cy="6858000"/>
  <p:notesSz cx="6858000" cy="9144000"/>
  <p:custDataLst>
    <p:tags r:id="rId3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58" clrIdx="0"/>
  <p:cmAuthor id="1" name="Administrator"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49307" autoAdjust="0"/>
  </p:normalViewPr>
  <p:slideViewPr>
    <p:cSldViewPr snapToGrid="0">
      <p:cViewPr varScale="1">
        <p:scale>
          <a:sx n="55" d="100"/>
          <a:sy n="55" d="100"/>
        </p:scale>
        <p:origin x="-2616" y="-84"/>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113" d="100"/>
          <a:sy n="113" d="100"/>
        </p:scale>
        <p:origin x="4092" y="114"/>
      </p:cViewPr>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9-03-18T14:59:54.489" idx="26">
    <p:pos x="2571" y="2474"/>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9-02-27T15:53:05.177" idx="34">
    <p:pos x="5613" y="498"/>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9-02-27T15:53:05.177" idx="35">
    <p:pos x="2688" y="453"/>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9-02-27T15:53:05.177" idx="36">
    <p:pos x="4772" y="468"/>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9-02-27T15:53:05.177" idx="37">
    <p:pos x="2688" y="453"/>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9-02-27T15:53:05.177" idx="38">
    <p:pos x="5553" y="460"/>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9-02-27T15:53:05.177" idx="39">
    <p:pos x="2688" y="453"/>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9-02-27T15:53:05.177" idx="40">
    <p:pos x="2688" y="453"/>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9-02-27T15:53:05.177" idx="41">
    <p:pos x="2688" y="453"/>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9-02-27T15:53:05.177" idx="42">
    <p:pos x="5492" y="469"/>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9-02-27T15:53:05.177" idx="46">
    <p:pos x="2688" y="453"/>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9-03-04T15:20:06.604" idx="2">
    <p:pos x="1591" y="453"/>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9-02-27T15:53:05.177" idx="43">
    <p:pos x="2688" y="453"/>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9-02-27T15:53:05.177" idx="44">
    <p:pos x="2688" y="453"/>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9-02-27T15:53:05.177" idx="45">
    <p:pos x="2688" y="453"/>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9-02-27T15:53:05.177" idx="47">
    <p:pos x="5128" y="506"/>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9-02-27T15:53:05.177" idx="49">
    <p:pos x="2688" y="453"/>
    <p:text>H2</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9-02-27T15:53:05.177" idx="50">
    <p:pos x="6440" y="477"/>
    <p:text>H2</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9-02-27T15:53:05.177" idx="51">
    <p:pos x="2688" y="453"/>
    <p:text>H2</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9-02-27T15:53:05.177" idx="52">
    <p:pos x="2688" y="453"/>
    <p:text>H2</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9-02-27T15:53:05.177" idx="53">
    <p:pos x="6728" y="509"/>
    <p:text>H2</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9-02-27T15:53:05.177" idx="54">
    <p:pos x="6400" y="509"/>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9-02-27T15:53:05.177" idx="3">
    <p:pos x="4646" y="468"/>
    <p:text>H2</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9-02-27T15:55:54.850" idx="24">
    <p:pos x="1303" y="453"/>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9-02-27T15:53:05.177" idx="28">
    <p:pos x="2688" y="453"/>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9-02-27T15:53:05.177" idx="29">
    <p:pos x="2688" y="453"/>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9-02-27T15:53:05.177" idx="30">
    <p:pos x="3349" y="476"/>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9-02-27T15:53:05.177" idx="31">
    <p:pos x="2688" y="453"/>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9-02-27T15:53:05.177" idx="32">
    <p:pos x="2688" y="453"/>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9-02-27T15:53:05.177" idx="48">
    <p:pos x="2688" y="453"/>
    <p:text>H2</p:text>
  </p:cm>
</p:cmLst>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2BF204-6CC2-40C3-8BC7-953B9AAFCFBA}" type="doc">
      <dgm:prSet loTypeId="urn:microsoft.com/office/officeart/2005/8/layout/hierarchy4" loCatId="list" qsTypeId="urn:microsoft.com/office/officeart/2005/8/quickstyle/simple1" qsCatId="simple" csTypeId="urn:microsoft.com/office/officeart/2005/8/colors/colorful5" csCatId="colorful" phldr="1"/>
      <dgm:spPr/>
      <dgm:t>
        <a:bodyPr/>
        <a:lstStyle/>
        <a:p>
          <a:endParaRPr lang="en-US"/>
        </a:p>
      </dgm:t>
    </dgm:pt>
    <dgm:pt modelId="{52ECF9CD-13F4-478E-8075-EDDD762C6839}">
      <dgm:prSet phldrT="[Text]"/>
      <dgm:spPr>
        <a:xfrm>
          <a:off x="727545" y="1962"/>
          <a:ext cx="6368109" cy="609888"/>
        </a:xfrm>
        <a:prstGeom prst="roundRect">
          <a:avLst>
            <a:gd name="adj" fmla="val 10000"/>
          </a:avLst>
        </a:prstGeom>
        <a:solidFill>
          <a:srgbClr val="A5A5A5">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b="1" dirty="0" smtClean="0">
              <a:solidFill>
                <a:sysClr val="window" lastClr="FFFFFF"/>
              </a:solidFill>
              <a:latin typeface="Century Gothic"/>
              <a:ea typeface="+mn-ea"/>
              <a:cs typeface="+mn-cs"/>
            </a:rPr>
            <a:t>Item Information</a:t>
          </a:r>
          <a:endParaRPr lang="en-US" b="1" dirty="0">
            <a:solidFill>
              <a:sysClr val="window" lastClr="FFFFFF"/>
            </a:solidFill>
            <a:latin typeface="Century Gothic"/>
            <a:ea typeface="+mn-ea"/>
            <a:cs typeface="+mn-cs"/>
          </a:endParaRPr>
        </a:p>
      </dgm:t>
    </dgm:pt>
    <dgm:pt modelId="{8AEEF634-28EE-40C9-9EA5-178F5D9E5BFC}" type="parTrans" cxnId="{3470298D-B496-4CA8-8764-AC609CC02760}">
      <dgm:prSet/>
      <dgm:spPr/>
      <dgm:t>
        <a:bodyPr/>
        <a:lstStyle/>
        <a:p>
          <a:endParaRPr lang="en-US"/>
        </a:p>
      </dgm:t>
    </dgm:pt>
    <dgm:pt modelId="{D7921A84-382C-4BDE-907A-E1184C4C2E72}" type="sibTrans" cxnId="{3470298D-B496-4CA8-8764-AC609CC02760}">
      <dgm:prSet/>
      <dgm:spPr/>
      <dgm:t>
        <a:bodyPr/>
        <a:lstStyle/>
        <a:p>
          <a:endParaRPr lang="en-US"/>
        </a:p>
      </dgm:t>
    </dgm:pt>
    <dgm:pt modelId="{F6409068-47B0-40B2-B205-982E3C829E98}">
      <dgm:prSet phldrT="[Text]"/>
      <dgm:spPr>
        <a:xfrm>
          <a:off x="2789615" y="861617"/>
          <a:ext cx="2442776" cy="1611992"/>
        </a:xfrm>
        <a:prstGeom prst="roundRect">
          <a:avLst>
            <a:gd name="adj" fmla="val 10000"/>
          </a:avLst>
        </a:prstGeom>
        <a:solidFill>
          <a:srgbClr val="F79646">
            <a:hueOff val="0"/>
            <a:satOff val="0"/>
            <a:lumOff val="0"/>
            <a:alpha val="62000"/>
          </a:srgbClr>
        </a:solidFill>
        <a:ln w="25400" cap="flat" cmpd="sng" algn="ctr">
          <a:solidFill>
            <a:sysClr val="window" lastClr="FFFFFF">
              <a:hueOff val="0"/>
              <a:satOff val="0"/>
              <a:lumOff val="0"/>
              <a:alphaOff val="0"/>
            </a:sysClr>
          </a:solidFill>
          <a:prstDash val="solid"/>
        </a:ln>
        <a:effectLst/>
      </dgm:spPr>
      <dgm:t>
        <a:bodyPr/>
        <a:lstStyle/>
        <a:p>
          <a:pPr algn="l"/>
          <a:r>
            <a:rPr lang="en-US" b="1" dirty="0" smtClean="0">
              <a:solidFill>
                <a:srgbClr val="141414"/>
              </a:solidFill>
              <a:latin typeface="Century Gothic"/>
              <a:ea typeface="+mn-ea"/>
              <a:cs typeface="+mn-cs"/>
            </a:rPr>
            <a:t>Product Line</a:t>
          </a:r>
        </a:p>
        <a:p>
          <a:pPr algn="l"/>
          <a:r>
            <a:rPr lang="en-US" b="1" dirty="0" smtClean="0">
              <a:solidFill>
                <a:srgbClr val="141414"/>
              </a:solidFill>
              <a:latin typeface="Century Gothic"/>
              <a:ea typeface="+mn-ea"/>
              <a:cs typeface="+mn-cs"/>
            </a:rPr>
            <a:t>Unit of Measure</a:t>
          </a:r>
        </a:p>
        <a:p>
          <a:pPr algn="l"/>
          <a:r>
            <a:rPr lang="en-US" b="1" dirty="0" smtClean="0">
              <a:solidFill>
                <a:srgbClr val="141414"/>
              </a:solidFill>
              <a:latin typeface="Century Gothic"/>
              <a:ea typeface="+mn-ea"/>
              <a:cs typeface="+mn-cs"/>
            </a:rPr>
            <a:t>Group and Type</a:t>
          </a:r>
          <a:endParaRPr lang="en-US" b="1" dirty="0">
            <a:solidFill>
              <a:srgbClr val="141414"/>
            </a:solidFill>
            <a:latin typeface="Century Gothic"/>
            <a:ea typeface="+mn-ea"/>
            <a:cs typeface="+mn-cs"/>
          </a:endParaRPr>
        </a:p>
      </dgm:t>
    </dgm:pt>
    <dgm:pt modelId="{97A14E9C-B1BB-497E-A346-F4534948FC69}" type="parTrans" cxnId="{69538327-C130-46D0-81AC-9FD2FB054276}">
      <dgm:prSet/>
      <dgm:spPr/>
      <dgm:t>
        <a:bodyPr/>
        <a:lstStyle/>
        <a:p>
          <a:endParaRPr lang="en-US"/>
        </a:p>
      </dgm:t>
    </dgm:pt>
    <dgm:pt modelId="{AC309AD5-33F9-4694-BFFE-6AD5DF68399C}" type="sibTrans" cxnId="{69538327-C130-46D0-81AC-9FD2FB054276}">
      <dgm:prSet/>
      <dgm:spPr/>
      <dgm:t>
        <a:bodyPr/>
        <a:lstStyle/>
        <a:p>
          <a:endParaRPr lang="en-US"/>
        </a:p>
      </dgm:t>
    </dgm:pt>
    <dgm:pt modelId="{AEC4C00A-9C33-417E-8DC7-2CD75B2F18B4}">
      <dgm:prSet phldrT="[Text]" custT="1"/>
      <dgm:spPr>
        <a:xfrm>
          <a:off x="8532" y="2634989"/>
          <a:ext cx="2497164" cy="2331288"/>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nchor="t" anchorCtr="0"/>
        <a:lstStyle/>
        <a:p>
          <a:pPr algn="l"/>
          <a:r>
            <a:rPr lang="en-US" sz="1800" b="1" dirty="0" smtClean="0">
              <a:solidFill>
                <a:srgbClr val="141414"/>
              </a:solidFill>
              <a:latin typeface="Century Gothic"/>
              <a:ea typeface="+mn-ea"/>
              <a:cs typeface="+mn-cs"/>
            </a:rPr>
            <a:t>Inventory Data</a:t>
          </a:r>
        </a:p>
        <a:p>
          <a:pPr algn="l"/>
          <a:r>
            <a:rPr lang="en-US" sz="1400" dirty="0" smtClean="0">
              <a:solidFill>
                <a:sysClr val="window" lastClr="FFFFFF"/>
              </a:solidFill>
              <a:latin typeface="Century Gothic"/>
              <a:ea typeface="+mn-ea"/>
              <a:cs typeface="+mn-cs"/>
            </a:rPr>
            <a:t>Lot/Serial Control</a:t>
          </a:r>
        </a:p>
        <a:p>
          <a:pPr algn="l"/>
          <a:r>
            <a:rPr lang="en-US" sz="1400" dirty="0" smtClean="0">
              <a:solidFill>
                <a:sysClr val="window" lastClr="FFFFFF"/>
              </a:solidFill>
              <a:latin typeface="Century Gothic"/>
              <a:ea typeface="+mn-ea"/>
              <a:cs typeface="+mn-cs"/>
            </a:rPr>
            <a:t>Site</a:t>
          </a:r>
        </a:p>
        <a:p>
          <a:pPr algn="l"/>
          <a:r>
            <a:rPr lang="en-US" sz="1400" dirty="0" smtClean="0">
              <a:solidFill>
                <a:sysClr val="window" lastClr="FFFFFF"/>
              </a:solidFill>
              <a:latin typeface="Century Gothic"/>
              <a:ea typeface="+mn-ea"/>
              <a:cs typeface="+mn-cs"/>
            </a:rPr>
            <a:t>Location</a:t>
          </a:r>
        </a:p>
        <a:p>
          <a:pPr algn="l"/>
          <a:r>
            <a:rPr lang="en-US" sz="1400" dirty="0" smtClean="0">
              <a:solidFill>
                <a:sysClr val="window" lastClr="FFFFFF"/>
              </a:solidFill>
              <a:latin typeface="Century Gothic"/>
              <a:ea typeface="+mn-ea"/>
              <a:cs typeface="+mn-cs"/>
            </a:rPr>
            <a:t>Location Type</a:t>
          </a:r>
        </a:p>
        <a:p>
          <a:pPr algn="l"/>
          <a:r>
            <a:rPr lang="en-US" sz="1400" dirty="0" smtClean="0">
              <a:solidFill>
                <a:sysClr val="window" lastClr="FFFFFF"/>
              </a:solidFill>
              <a:latin typeface="Century Gothic"/>
              <a:ea typeface="+mn-ea"/>
              <a:cs typeface="+mn-cs"/>
            </a:rPr>
            <a:t>ABC Class</a:t>
          </a:r>
        </a:p>
        <a:p>
          <a:pPr algn="l"/>
          <a:r>
            <a:rPr lang="en-US" sz="1400" dirty="0" smtClean="0">
              <a:solidFill>
                <a:sysClr val="window" lastClr="FFFFFF"/>
              </a:solidFill>
              <a:latin typeface="Century Gothic"/>
              <a:ea typeface="+mn-ea"/>
              <a:cs typeface="+mn-cs"/>
            </a:rPr>
            <a:t>Shipping data</a:t>
          </a:r>
          <a:endParaRPr lang="en-US" sz="1400" dirty="0">
            <a:solidFill>
              <a:sysClr val="window" lastClr="FFFFFF"/>
            </a:solidFill>
            <a:latin typeface="Century Gothic"/>
            <a:ea typeface="+mn-ea"/>
            <a:cs typeface="+mn-cs"/>
          </a:endParaRPr>
        </a:p>
      </dgm:t>
    </dgm:pt>
    <dgm:pt modelId="{45761E61-34C4-4536-8CB5-1B3B6D856B87}" type="parTrans" cxnId="{6C96C72C-AEAA-4DB5-858E-1DB07B520629}">
      <dgm:prSet/>
      <dgm:spPr/>
      <dgm:t>
        <a:bodyPr/>
        <a:lstStyle/>
        <a:p>
          <a:endParaRPr lang="en-US"/>
        </a:p>
      </dgm:t>
    </dgm:pt>
    <dgm:pt modelId="{60143500-2CE7-476A-9111-30970BAF675F}" type="sibTrans" cxnId="{6C96C72C-AEAA-4DB5-858E-1DB07B520629}">
      <dgm:prSet/>
      <dgm:spPr/>
      <dgm:t>
        <a:bodyPr/>
        <a:lstStyle/>
        <a:p>
          <a:endParaRPr lang="en-US"/>
        </a:p>
      </dgm:t>
    </dgm:pt>
    <dgm:pt modelId="{B92B5CFA-3018-4449-A2B9-EC3ADD04851A}">
      <dgm:prSet phldrT="[Text]" custT="1"/>
      <dgm:spPr>
        <a:xfrm>
          <a:off x="2610577" y="2634989"/>
          <a:ext cx="2497164" cy="2331288"/>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nchor="t" anchorCtr="0"/>
        <a:lstStyle/>
        <a:p>
          <a:pPr algn="l"/>
          <a:r>
            <a:rPr lang="en-US" sz="1800" b="1" dirty="0" smtClean="0">
              <a:solidFill>
                <a:srgbClr val="141414"/>
              </a:solidFill>
              <a:latin typeface="Century Gothic"/>
              <a:ea typeface="+mn-ea"/>
              <a:cs typeface="+mn-cs"/>
            </a:rPr>
            <a:t>Planning Data</a:t>
          </a:r>
        </a:p>
        <a:p>
          <a:pPr algn="l"/>
          <a:r>
            <a:rPr lang="en-US" sz="1400" dirty="0" smtClean="0">
              <a:solidFill>
                <a:sysClr val="window" lastClr="FFFFFF"/>
              </a:solidFill>
              <a:latin typeface="Century Gothic"/>
              <a:ea typeface="+mn-ea"/>
              <a:cs typeface="+mn-cs"/>
            </a:rPr>
            <a:t>Pur/Mfg Code</a:t>
          </a:r>
        </a:p>
        <a:p>
          <a:pPr algn="l"/>
          <a:r>
            <a:rPr lang="en-US" sz="1400" dirty="0" smtClean="0">
              <a:solidFill>
                <a:sysClr val="window" lastClr="FFFFFF"/>
              </a:solidFill>
              <a:latin typeface="Century Gothic"/>
              <a:ea typeface="+mn-ea"/>
              <a:cs typeface="+mn-cs"/>
            </a:rPr>
            <a:t>Order Policies</a:t>
          </a:r>
        </a:p>
        <a:p>
          <a:pPr algn="l"/>
          <a:r>
            <a:rPr lang="en-US" sz="1400" dirty="0" smtClean="0">
              <a:solidFill>
                <a:sysClr val="window" lastClr="FFFFFF"/>
              </a:solidFill>
              <a:latin typeface="Century Gothic"/>
              <a:ea typeface="+mn-ea"/>
              <a:cs typeface="+mn-cs"/>
            </a:rPr>
            <a:t>Order Modifiers</a:t>
          </a:r>
        </a:p>
        <a:p>
          <a:pPr algn="l"/>
          <a:r>
            <a:rPr lang="en-US" sz="1400" dirty="0" smtClean="0">
              <a:solidFill>
                <a:sysClr val="window" lastClr="FFFFFF"/>
              </a:solidFill>
              <a:latin typeface="Century Gothic"/>
              <a:ea typeface="+mn-ea"/>
              <a:cs typeface="+mn-cs"/>
            </a:rPr>
            <a:t>Planning Lead Times</a:t>
          </a:r>
        </a:p>
        <a:p>
          <a:pPr algn="l"/>
          <a:r>
            <a:rPr lang="en-US" sz="1400" dirty="0" smtClean="0">
              <a:solidFill>
                <a:sysClr val="window" lastClr="FFFFFF"/>
              </a:solidFill>
              <a:latin typeface="Century Gothic"/>
              <a:ea typeface="+mn-ea"/>
              <a:cs typeface="+mn-cs"/>
            </a:rPr>
            <a:t>Buyer/Planner</a:t>
          </a:r>
        </a:p>
        <a:p>
          <a:pPr algn="l"/>
          <a:r>
            <a:rPr lang="en-US" sz="1400" dirty="0" smtClean="0">
              <a:solidFill>
                <a:sysClr val="window" lastClr="FFFFFF"/>
              </a:solidFill>
              <a:latin typeface="Century Gothic"/>
              <a:ea typeface="+mn-ea"/>
              <a:cs typeface="+mn-cs"/>
            </a:rPr>
            <a:t>Supplier</a:t>
          </a:r>
          <a:endParaRPr lang="en-US" sz="1400" dirty="0">
            <a:solidFill>
              <a:sysClr val="window" lastClr="FFFFFF"/>
            </a:solidFill>
            <a:latin typeface="Century Gothic"/>
            <a:ea typeface="+mn-ea"/>
            <a:cs typeface="+mn-cs"/>
          </a:endParaRPr>
        </a:p>
      </dgm:t>
    </dgm:pt>
    <dgm:pt modelId="{B97DA62D-1F1C-4167-AD0E-CC38B2242855}" type="parTrans" cxnId="{B5042B96-F61C-4F28-959A-6433BE5610E4}">
      <dgm:prSet/>
      <dgm:spPr/>
      <dgm:t>
        <a:bodyPr/>
        <a:lstStyle/>
        <a:p>
          <a:endParaRPr lang="en-US"/>
        </a:p>
      </dgm:t>
    </dgm:pt>
    <dgm:pt modelId="{5E164358-DB26-489A-A843-AF1787381B64}" type="sibTrans" cxnId="{B5042B96-F61C-4F28-959A-6433BE5610E4}">
      <dgm:prSet/>
      <dgm:spPr/>
      <dgm:t>
        <a:bodyPr/>
        <a:lstStyle/>
        <a:p>
          <a:endParaRPr lang="en-US"/>
        </a:p>
      </dgm:t>
    </dgm:pt>
    <dgm:pt modelId="{3746D9D8-D68C-47B0-ABE2-4A51FBD8DA37}">
      <dgm:prSet phldrT="[Text]" custT="1"/>
      <dgm:spPr>
        <a:xfrm>
          <a:off x="5302670" y="2636951"/>
          <a:ext cx="2497164" cy="2331288"/>
        </a:xfrm>
        <a:prstGeom prst="roundRect">
          <a:avLst>
            <a:gd name="adj" fmla="val 10000"/>
          </a:avLst>
        </a:prstGeom>
        <a:solidFill>
          <a:srgbClr val="4F81BD"/>
        </a:solidFill>
        <a:ln w="25400" cap="flat" cmpd="sng" algn="ctr">
          <a:solidFill>
            <a:sysClr val="window" lastClr="FFFFFF">
              <a:hueOff val="0"/>
              <a:satOff val="0"/>
              <a:lumOff val="0"/>
              <a:alphaOff val="0"/>
            </a:sysClr>
          </a:solidFill>
          <a:prstDash val="solid"/>
        </a:ln>
        <a:effectLst/>
      </dgm:spPr>
      <dgm:t>
        <a:bodyPr anchor="t" anchorCtr="0"/>
        <a:lstStyle/>
        <a:p>
          <a:pPr algn="l"/>
          <a:r>
            <a:rPr lang="en-US" sz="1800" b="1" dirty="0" smtClean="0">
              <a:solidFill>
                <a:srgbClr val="141414"/>
              </a:solidFill>
              <a:latin typeface="Century Gothic"/>
              <a:ea typeface="+mn-ea"/>
              <a:cs typeface="+mn-cs"/>
            </a:rPr>
            <a:t>Cost Data</a:t>
          </a:r>
        </a:p>
        <a:p>
          <a:pPr algn="l"/>
          <a:r>
            <a:rPr lang="en-US" sz="1400" dirty="0" smtClean="0">
              <a:solidFill>
                <a:sysClr val="window" lastClr="FFFFFF"/>
              </a:solidFill>
              <a:latin typeface="Century Gothic"/>
              <a:ea typeface="+mn-ea"/>
              <a:cs typeface="+mn-cs"/>
            </a:rPr>
            <a:t>Price</a:t>
          </a:r>
        </a:p>
        <a:p>
          <a:pPr algn="l"/>
          <a:r>
            <a:rPr lang="en-US" sz="1400" dirty="0" smtClean="0">
              <a:solidFill>
                <a:sysClr val="window" lastClr="FFFFFF"/>
              </a:solidFill>
              <a:latin typeface="Century Gothic"/>
              <a:ea typeface="+mn-ea"/>
              <a:cs typeface="+mn-cs"/>
            </a:rPr>
            <a:t>GL Cost</a:t>
          </a:r>
        </a:p>
        <a:p>
          <a:pPr algn="l"/>
          <a:r>
            <a:rPr lang="en-US" sz="1400" dirty="0" smtClean="0">
              <a:solidFill>
                <a:sysClr val="window" lastClr="FFFFFF"/>
              </a:solidFill>
              <a:latin typeface="Century Gothic"/>
              <a:ea typeface="+mn-ea"/>
              <a:cs typeface="+mn-cs"/>
            </a:rPr>
            <a:t>Current Cost</a:t>
          </a:r>
        </a:p>
        <a:p>
          <a:pPr algn="l"/>
          <a:endParaRPr lang="en-US" sz="1600" dirty="0" smtClean="0">
            <a:solidFill>
              <a:sysClr val="window" lastClr="FFFFFF"/>
            </a:solidFill>
            <a:latin typeface="Century Gothic"/>
            <a:ea typeface="+mn-ea"/>
            <a:cs typeface="+mn-cs"/>
          </a:endParaRPr>
        </a:p>
        <a:p>
          <a:pPr algn="l"/>
          <a:endParaRPr lang="en-US" sz="1600" dirty="0" smtClean="0">
            <a:solidFill>
              <a:sysClr val="window" lastClr="FFFFFF"/>
            </a:solidFill>
            <a:latin typeface="Century Gothic"/>
            <a:ea typeface="+mn-ea"/>
            <a:cs typeface="+mn-cs"/>
          </a:endParaRPr>
        </a:p>
        <a:p>
          <a:pPr algn="l"/>
          <a:endParaRPr lang="en-US" sz="1600" b="1" dirty="0">
            <a:solidFill>
              <a:sysClr val="window" lastClr="FFFFFF"/>
            </a:solidFill>
            <a:latin typeface="Century Gothic"/>
            <a:ea typeface="+mn-ea"/>
            <a:cs typeface="+mn-cs"/>
          </a:endParaRPr>
        </a:p>
      </dgm:t>
    </dgm:pt>
    <dgm:pt modelId="{2F93F195-B5CB-49CC-9738-4FB44FA8E8B6}" type="parTrans" cxnId="{616B1092-A483-42C5-A16C-D7EC5BAE2CD5}">
      <dgm:prSet/>
      <dgm:spPr/>
      <dgm:t>
        <a:bodyPr/>
        <a:lstStyle/>
        <a:p>
          <a:endParaRPr lang="en-US"/>
        </a:p>
      </dgm:t>
    </dgm:pt>
    <dgm:pt modelId="{8ECEBFE9-8312-4C1A-AF87-8F480836B65A}" type="sibTrans" cxnId="{616B1092-A483-42C5-A16C-D7EC5BAE2CD5}">
      <dgm:prSet/>
      <dgm:spPr/>
      <dgm:t>
        <a:bodyPr/>
        <a:lstStyle/>
        <a:p>
          <a:endParaRPr lang="en-US"/>
        </a:p>
      </dgm:t>
    </dgm:pt>
    <dgm:pt modelId="{9908AA9C-DDA1-4C14-B06E-F4869EE21801}" type="pres">
      <dgm:prSet presAssocID="{F62BF204-6CC2-40C3-8BC7-953B9AAFCFBA}" presName="Name0" presStyleCnt="0">
        <dgm:presLayoutVars>
          <dgm:chPref val="1"/>
          <dgm:dir/>
          <dgm:animOne val="branch"/>
          <dgm:animLvl val="lvl"/>
          <dgm:resizeHandles/>
        </dgm:presLayoutVars>
      </dgm:prSet>
      <dgm:spPr/>
      <dgm:t>
        <a:bodyPr/>
        <a:lstStyle/>
        <a:p>
          <a:endParaRPr lang="en-US"/>
        </a:p>
      </dgm:t>
    </dgm:pt>
    <dgm:pt modelId="{118B8CF1-C5B2-485F-BC81-B8E3738F5975}" type="pres">
      <dgm:prSet presAssocID="{52ECF9CD-13F4-478E-8075-EDDD762C6839}" presName="vertOne" presStyleCnt="0"/>
      <dgm:spPr/>
    </dgm:pt>
    <dgm:pt modelId="{90C75A8E-7175-4F14-99AB-783ED6584A32}" type="pres">
      <dgm:prSet presAssocID="{52ECF9CD-13F4-478E-8075-EDDD762C6839}" presName="txOne" presStyleLbl="node0" presStyleIdx="0" presStyleCnt="1" custScaleX="81419" custScaleY="26161">
        <dgm:presLayoutVars>
          <dgm:chPref val="3"/>
        </dgm:presLayoutVars>
      </dgm:prSet>
      <dgm:spPr/>
      <dgm:t>
        <a:bodyPr/>
        <a:lstStyle/>
        <a:p>
          <a:endParaRPr lang="en-US"/>
        </a:p>
      </dgm:t>
    </dgm:pt>
    <dgm:pt modelId="{7711289A-B747-43B3-92CC-CDA55CA631E1}" type="pres">
      <dgm:prSet presAssocID="{52ECF9CD-13F4-478E-8075-EDDD762C6839}" presName="parTransOne" presStyleCnt="0"/>
      <dgm:spPr/>
    </dgm:pt>
    <dgm:pt modelId="{5B24AC3F-DF35-4858-AEC8-24DF3F82DD28}" type="pres">
      <dgm:prSet presAssocID="{52ECF9CD-13F4-478E-8075-EDDD762C6839}" presName="horzOne" presStyleCnt="0"/>
      <dgm:spPr/>
    </dgm:pt>
    <dgm:pt modelId="{30D46596-3644-46B4-B6CC-4E4FF5F46BEA}" type="pres">
      <dgm:prSet presAssocID="{F6409068-47B0-40B2-B205-982E3C829E98}" presName="vertTwo" presStyleCnt="0"/>
      <dgm:spPr/>
    </dgm:pt>
    <dgm:pt modelId="{7A51E1AA-363D-4C47-A226-03B08489BB29}" type="pres">
      <dgm:prSet presAssocID="{F6409068-47B0-40B2-B205-982E3C829E98}" presName="txTwo" presStyleLbl="node2" presStyleIdx="0" presStyleCnt="2" custScaleX="47905" custScaleY="69146" custLinFactNeighborX="28492" custLinFactNeighborY="21498">
        <dgm:presLayoutVars>
          <dgm:chPref val="3"/>
        </dgm:presLayoutVars>
      </dgm:prSet>
      <dgm:spPr/>
      <dgm:t>
        <a:bodyPr/>
        <a:lstStyle/>
        <a:p>
          <a:endParaRPr lang="en-US"/>
        </a:p>
      </dgm:t>
    </dgm:pt>
    <dgm:pt modelId="{1003DFA6-4B33-4955-95C6-9E2C83B7F2A2}" type="pres">
      <dgm:prSet presAssocID="{F6409068-47B0-40B2-B205-982E3C829E98}" presName="parTransTwo" presStyleCnt="0"/>
      <dgm:spPr/>
    </dgm:pt>
    <dgm:pt modelId="{9868B28E-9842-4B97-9949-4635199DFA09}" type="pres">
      <dgm:prSet presAssocID="{F6409068-47B0-40B2-B205-982E3C829E98}" presName="horzTwo" presStyleCnt="0"/>
      <dgm:spPr/>
    </dgm:pt>
    <dgm:pt modelId="{74B4DDAA-C6E1-44B8-A98B-943C172A5858}" type="pres">
      <dgm:prSet presAssocID="{AEC4C00A-9C33-417E-8DC7-2CD75B2F18B4}" presName="vertThree" presStyleCnt="0"/>
      <dgm:spPr/>
    </dgm:pt>
    <dgm:pt modelId="{9F860FA6-C43B-415A-BA71-4B5AAA0850EC}" type="pres">
      <dgm:prSet presAssocID="{AEC4C00A-9C33-417E-8DC7-2CD75B2F18B4}" presName="txThree" presStyleLbl="node3" presStyleIdx="0" presStyleCnt="2">
        <dgm:presLayoutVars>
          <dgm:chPref val="3"/>
        </dgm:presLayoutVars>
      </dgm:prSet>
      <dgm:spPr/>
      <dgm:t>
        <a:bodyPr/>
        <a:lstStyle/>
        <a:p>
          <a:endParaRPr lang="en-US"/>
        </a:p>
      </dgm:t>
    </dgm:pt>
    <dgm:pt modelId="{4900B601-01BE-4AF7-95C8-6483150B772A}" type="pres">
      <dgm:prSet presAssocID="{AEC4C00A-9C33-417E-8DC7-2CD75B2F18B4}" presName="horzThree" presStyleCnt="0"/>
      <dgm:spPr/>
    </dgm:pt>
    <dgm:pt modelId="{642E5AA4-E791-4002-B65A-0373D423AFA1}" type="pres">
      <dgm:prSet presAssocID="{60143500-2CE7-476A-9111-30970BAF675F}" presName="sibSpaceThree" presStyleCnt="0"/>
      <dgm:spPr/>
    </dgm:pt>
    <dgm:pt modelId="{73878727-5EBE-4438-A1B5-16AD73A2A352}" type="pres">
      <dgm:prSet presAssocID="{B92B5CFA-3018-4449-A2B9-EC3ADD04851A}" presName="vertThree" presStyleCnt="0"/>
      <dgm:spPr/>
    </dgm:pt>
    <dgm:pt modelId="{166DD043-F9C1-4A39-81B1-A02014CFEDEA}" type="pres">
      <dgm:prSet presAssocID="{B92B5CFA-3018-4449-A2B9-EC3ADD04851A}" presName="txThree" presStyleLbl="node3" presStyleIdx="1" presStyleCnt="2">
        <dgm:presLayoutVars>
          <dgm:chPref val="3"/>
        </dgm:presLayoutVars>
      </dgm:prSet>
      <dgm:spPr/>
      <dgm:t>
        <a:bodyPr/>
        <a:lstStyle/>
        <a:p>
          <a:endParaRPr lang="en-US"/>
        </a:p>
      </dgm:t>
    </dgm:pt>
    <dgm:pt modelId="{8847C875-EC5B-43E2-949E-09F01821D3FC}" type="pres">
      <dgm:prSet presAssocID="{B92B5CFA-3018-4449-A2B9-EC3ADD04851A}" presName="horzThree" presStyleCnt="0"/>
      <dgm:spPr/>
    </dgm:pt>
    <dgm:pt modelId="{01A2D05E-A12C-49B0-8B4A-6AC4085ED978}" type="pres">
      <dgm:prSet presAssocID="{AC309AD5-33F9-4694-BFFE-6AD5DF68399C}" presName="sibSpaceTwo" presStyleCnt="0"/>
      <dgm:spPr/>
    </dgm:pt>
    <dgm:pt modelId="{C7033435-A6B0-4FA3-B25A-67970267FD15}" type="pres">
      <dgm:prSet presAssocID="{3746D9D8-D68C-47B0-ABE2-4A51FBD8DA37}" presName="vertTwo" presStyleCnt="0"/>
      <dgm:spPr/>
    </dgm:pt>
    <dgm:pt modelId="{5B5536BF-4FB5-4A4E-A9CF-42ACD7457F8B}" type="pres">
      <dgm:prSet presAssocID="{3746D9D8-D68C-47B0-ABE2-4A51FBD8DA37}" presName="txTwo" presStyleLbl="node2" presStyleIdx="1" presStyleCnt="2" custLinFactY="8351" custLinFactNeighborX="-594" custLinFactNeighborY="100000">
        <dgm:presLayoutVars>
          <dgm:chPref val="3"/>
        </dgm:presLayoutVars>
      </dgm:prSet>
      <dgm:spPr/>
      <dgm:t>
        <a:bodyPr/>
        <a:lstStyle/>
        <a:p>
          <a:endParaRPr lang="en-US"/>
        </a:p>
      </dgm:t>
    </dgm:pt>
    <dgm:pt modelId="{1CEC2E77-D825-45FD-80CA-B91A8A540BA0}" type="pres">
      <dgm:prSet presAssocID="{3746D9D8-D68C-47B0-ABE2-4A51FBD8DA37}" presName="horzTwo" presStyleCnt="0"/>
      <dgm:spPr/>
    </dgm:pt>
  </dgm:ptLst>
  <dgm:cxnLst>
    <dgm:cxn modelId="{B478B9CB-290E-41BB-AD79-1151A191DBDC}" type="presOf" srcId="{AEC4C00A-9C33-417E-8DC7-2CD75B2F18B4}" destId="{9F860FA6-C43B-415A-BA71-4B5AAA0850EC}" srcOrd="0" destOrd="0" presId="urn:microsoft.com/office/officeart/2005/8/layout/hierarchy4"/>
    <dgm:cxn modelId="{DAD31C3C-CD3E-406D-83B2-B3760ED26DBA}" type="presOf" srcId="{F62BF204-6CC2-40C3-8BC7-953B9AAFCFBA}" destId="{9908AA9C-DDA1-4C14-B06E-F4869EE21801}" srcOrd="0" destOrd="0" presId="urn:microsoft.com/office/officeart/2005/8/layout/hierarchy4"/>
    <dgm:cxn modelId="{616B1092-A483-42C5-A16C-D7EC5BAE2CD5}" srcId="{52ECF9CD-13F4-478E-8075-EDDD762C6839}" destId="{3746D9D8-D68C-47B0-ABE2-4A51FBD8DA37}" srcOrd="1" destOrd="0" parTransId="{2F93F195-B5CB-49CC-9738-4FB44FA8E8B6}" sibTransId="{8ECEBFE9-8312-4C1A-AF87-8F480836B65A}"/>
    <dgm:cxn modelId="{69538327-C130-46D0-81AC-9FD2FB054276}" srcId="{52ECF9CD-13F4-478E-8075-EDDD762C6839}" destId="{F6409068-47B0-40B2-B205-982E3C829E98}" srcOrd="0" destOrd="0" parTransId="{97A14E9C-B1BB-497E-A346-F4534948FC69}" sibTransId="{AC309AD5-33F9-4694-BFFE-6AD5DF68399C}"/>
    <dgm:cxn modelId="{9BAC40F0-10B8-4B99-8CDD-F1738BD1EBCD}" type="presOf" srcId="{3746D9D8-D68C-47B0-ABE2-4A51FBD8DA37}" destId="{5B5536BF-4FB5-4A4E-A9CF-42ACD7457F8B}" srcOrd="0" destOrd="0" presId="urn:microsoft.com/office/officeart/2005/8/layout/hierarchy4"/>
    <dgm:cxn modelId="{B5042B96-F61C-4F28-959A-6433BE5610E4}" srcId="{F6409068-47B0-40B2-B205-982E3C829E98}" destId="{B92B5CFA-3018-4449-A2B9-EC3ADD04851A}" srcOrd="1" destOrd="0" parTransId="{B97DA62D-1F1C-4167-AD0E-CC38B2242855}" sibTransId="{5E164358-DB26-489A-A843-AF1787381B64}"/>
    <dgm:cxn modelId="{6C96C72C-AEAA-4DB5-858E-1DB07B520629}" srcId="{F6409068-47B0-40B2-B205-982E3C829E98}" destId="{AEC4C00A-9C33-417E-8DC7-2CD75B2F18B4}" srcOrd="0" destOrd="0" parTransId="{45761E61-34C4-4536-8CB5-1B3B6D856B87}" sibTransId="{60143500-2CE7-476A-9111-30970BAF675F}"/>
    <dgm:cxn modelId="{5B8E83C9-7011-4C0B-ABC4-272559102081}" type="presOf" srcId="{52ECF9CD-13F4-478E-8075-EDDD762C6839}" destId="{90C75A8E-7175-4F14-99AB-783ED6584A32}" srcOrd="0" destOrd="0" presId="urn:microsoft.com/office/officeart/2005/8/layout/hierarchy4"/>
    <dgm:cxn modelId="{262EEB13-358D-486D-8B6D-54C79553B85A}" type="presOf" srcId="{F6409068-47B0-40B2-B205-982E3C829E98}" destId="{7A51E1AA-363D-4C47-A226-03B08489BB29}" srcOrd="0" destOrd="0" presId="urn:microsoft.com/office/officeart/2005/8/layout/hierarchy4"/>
    <dgm:cxn modelId="{3470298D-B496-4CA8-8764-AC609CC02760}" srcId="{F62BF204-6CC2-40C3-8BC7-953B9AAFCFBA}" destId="{52ECF9CD-13F4-478E-8075-EDDD762C6839}" srcOrd="0" destOrd="0" parTransId="{8AEEF634-28EE-40C9-9EA5-178F5D9E5BFC}" sibTransId="{D7921A84-382C-4BDE-907A-E1184C4C2E72}"/>
    <dgm:cxn modelId="{C434DC7B-D5C6-4ABE-97F4-30D015B8B75C}" type="presOf" srcId="{B92B5CFA-3018-4449-A2B9-EC3ADD04851A}" destId="{166DD043-F9C1-4A39-81B1-A02014CFEDEA}" srcOrd="0" destOrd="0" presId="urn:microsoft.com/office/officeart/2005/8/layout/hierarchy4"/>
    <dgm:cxn modelId="{76849FEE-3D5E-4414-A50B-04433CD53554}" type="presParOf" srcId="{9908AA9C-DDA1-4C14-B06E-F4869EE21801}" destId="{118B8CF1-C5B2-485F-BC81-B8E3738F5975}" srcOrd="0" destOrd="0" presId="urn:microsoft.com/office/officeart/2005/8/layout/hierarchy4"/>
    <dgm:cxn modelId="{513AF3CB-A2A7-4169-B2A4-B2A3567C44A5}" type="presParOf" srcId="{118B8CF1-C5B2-485F-BC81-B8E3738F5975}" destId="{90C75A8E-7175-4F14-99AB-783ED6584A32}" srcOrd="0" destOrd="0" presId="urn:microsoft.com/office/officeart/2005/8/layout/hierarchy4"/>
    <dgm:cxn modelId="{DAADB2D2-8923-4A73-B56D-575C06828E82}" type="presParOf" srcId="{118B8CF1-C5B2-485F-BC81-B8E3738F5975}" destId="{7711289A-B747-43B3-92CC-CDA55CA631E1}" srcOrd="1" destOrd="0" presId="urn:microsoft.com/office/officeart/2005/8/layout/hierarchy4"/>
    <dgm:cxn modelId="{74FB1162-206E-4D9F-8CE7-C273A16B7663}" type="presParOf" srcId="{118B8CF1-C5B2-485F-BC81-B8E3738F5975}" destId="{5B24AC3F-DF35-4858-AEC8-24DF3F82DD28}" srcOrd="2" destOrd="0" presId="urn:microsoft.com/office/officeart/2005/8/layout/hierarchy4"/>
    <dgm:cxn modelId="{52A78E70-91E2-4AF2-A181-74C31F49E925}" type="presParOf" srcId="{5B24AC3F-DF35-4858-AEC8-24DF3F82DD28}" destId="{30D46596-3644-46B4-B6CC-4E4FF5F46BEA}" srcOrd="0" destOrd="0" presId="urn:microsoft.com/office/officeart/2005/8/layout/hierarchy4"/>
    <dgm:cxn modelId="{DF8736DD-4C83-47AA-9877-15513C9F4380}" type="presParOf" srcId="{30D46596-3644-46B4-B6CC-4E4FF5F46BEA}" destId="{7A51E1AA-363D-4C47-A226-03B08489BB29}" srcOrd="0" destOrd="0" presId="urn:microsoft.com/office/officeart/2005/8/layout/hierarchy4"/>
    <dgm:cxn modelId="{DF33E23D-FF7D-44E4-8638-C61B29B4F5AA}" type="presParOf" srcId="{30D46596-3644-46B4-B6CC-4E4FF5F46BEA}" destId="{1003DFA6-4B33-4955-95C6-9E2C83B7F2A2}" srcOrd="1" destOrd="0" presId="urn:microsoft.com/office/officeart/2005/8/layout/hierarchy4"/>
    <dgm:cxn modelId="{81DC0E3C-3A95-4A32-A859-D3488B420514}" type="presParOf" srcId="{30D46596-3644-46B4-B6CC-4E4FF5F46BEA}" destId="{9868B28E-9842-4B97-9949-4635199DFA09}" srcOrd="2" destOrd="0" presId="urn:microsoft.com/office/officeart/2005/8/layout/hierarchy4"/>
    <dgm:cxn modelId="{A55ABA39-7758-4ACC-AF20-FC748FB20AA8}" type="presParOf" srcId="{9868B28E-9842-4B97-9949-4635199DFA09}" destId="{74B4DDAA-C6E1-44B8-A98B-943C172A5858}" srcOrd="0" destOrd="0" presId="urn:microsoft.com/office/officeart/2005/8/layout/hierarchy4"/>
    <dgm:cxn modelId="{1E854355-8458-4296-9985-9120609825DE}" type="presParOf" srcId="{74B4DDAA-C6E1-44B8-A98B-943C172A5858}" destId="{9F860FA6-C43B-415A-BA71-4B5AAA0850EC}" srcOrd="0" destOrd="0" presId="urn:microsoft.com/office/officeart/2005/8/layout/hierarchy4"/>
    <dgm:cxn modelId="{BAA92734-7BEC-4EEB-8DA5-6D781786C4EC}" type="presParOf" srcId="{74B4DDAA-C6E1-44B8-A98B-943C172A5858}" destId="{4900B601-01BE-4AF7-95C8-6483150B772A}" srcOrd="1" destOrd="0" presId="urn:microsoft.com/office/officeart/2005/8/layout/hierarchy4"/>
    <dgm:cxn modelId="{589199D0-6E1F-4905-A700-C3A39B1FDCCE}" type="presParOf" srcId="{9868B28E-9842-4B97-9949-4635199DFA09}" destId="{642E5AA4-E791-4002-B65A-0373D423AFA1}" srcOrd="1" destOrd="0" presId="urn:microsoft.com/office/officeart/2005/8/layout/hierarchy4"/>
    <dgm:cxn modelId="{AAEB4C78-A339-4DFB-A87C-C46CF2D549C1}" type="presParOf" srcId="{9868B28E-9842-4B97-9949-4635199DFA09}" destId="{73878727-5EBE-4438-A1B5-16AD73A2A352}" srcOrd="2" destOrd="0" presId="urn:microsoft.com/office/officeart/2005/8/layout/hierarchy4"/>
    <dgm:cxn modelId="{5CC0A553-6A1B-4DFE-A8F9-747A28CC6869}" type="presParOf" srcId="{73878727-5EBE-4438-A1B5-16AD73A2A352}" destId="{166DD043-F9C1-4A39-81B1-A02014CFEDEA}" srcOrd="0" destOrd="0" presId="urn:microsoft.com/office/officeart/2005/8/layout/hierarchy4"/>
    <dgm:cxn modelId="{E7320F74-05DF-4E1D-9FF2-48E00D57ABD7}" type="presParOf" srcId="{73878727-5EBE-4438-A1B5-16AD73A2A352}" destId="{8847C875-EC5B-43E2-949E-09F01821D3FC}" srcOrd="1" destOrd="0" presId="urn:microsoft.com/office/officeart/2005/8/layout/hierarchy4"/>
    <dgm:cxn modelId="{2F453BF4-C0C1-421E-9635-A32B58DF5F97}" type="presParOf" srcId="{5B24AC3F-DF35-4858-AEC8-24DF3F82DD28}" destId="{01A2D05E-A12C-49B0-8B4A-6AC4085ED978}" srcOrd="1" destOrd="0" presId="urn:microsoft.com/office/officeart/2005/8/layout/hierarchy4"/>
    <dgm:cxn modelId="{8C812B1F-F1E4-4D28-BFD4-F7853880C20B}" type="presParOf" srcId="{5B24AC3F-DF35-4858-AEC8-24DF3F82DD28}" destId="{C7033435-A6B0-4FA3-B25A-67970267FD15}" srcOrd="2" destOrd="0" presId="urn:microsoft.com/office/officeart/2005/8/layout/hierarchy4"/>
    <dgm:cxn modelId="{984D5776-2A73-48C7-9C69-C1848F6FD496}" type="presParOf" srcId="{C7033435-A6B0-4FA3-B25A-67970267FD15}" destId="{5B5536BF-4FB5-4A4E-A9CF-42ACD7457F8B}" srcOrd="0" destOrd="0" presId="urn:microsoft.com/office/officeart/2005/8/layout/hierarchy4"/>
    <dgm:cxn modelId="{3EAC8D68-412A-4C5A-9514-215968A2A38F}" type="presParOf" srcId="{C7033435-A6B0-4FA3-B25A-67970267FD15}" destId="{1CEC2E77-D825-45FD-80CA-B91A8A540BA0}" srcOrd="1" destOrd="0" presId="urn:microsoft.com/office/officeart/2005/8/layout/hierarchy4"/>
  </dgm:cxnLst>
  <dgm:bg>
    <a:solidFill>
      <a:srgbClr val="00B0F0">
        <a:alpha val="10000"/>
      </a:srgbClr>
    </a:solidFill>
  </dgm:bg>
  <dgm:whole>
    <a:ln>
      <a:solidFill>
        <a:schemeClr val="lt1">
          <a:hueOff val="0"/>
          <a:satOff val="0"/>
          <a:lumOff val="0"/>
        </a:schemeClr>
      </a:solidFill>
    </a:ln>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0C75A8E-7175-4F14-99AB-783ED6584A32}">
      <dsp:nvSpPr>
        <dsp:cNvPr id="0" name=""/>
        <dsp:cNvSpPr/>
      </dsp:nvSpPr>
      <dsp:spPr>
        <a:xfrm>
          <a:off x="698691" y="1806"/>
          <a:ext cx="6115558" cy="585471"/>
        </a:xfrm>
        <a:prstGeom prst="roundRect">
          <a:avLst>
            <a:gd name="adj" fmla="val 10000"/>
          </a:avLst>
        </a:prstGeom>
        <a:solidFill>
          <a:srgbClr val="A5A5A5">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b="1" kern="1200" dirty="0" smtClean="0">
              <a:solidFill>
                <a:sysClr val="window" lastClr="FFFFFF"/>
              </a:solidFill>
              <a:latin typeface="Century Gothic"/>
              <a:ea typeface="+mn-ea"/>
              <a:cs typeface="+mn-cs"/>
            </a:rPr>
            <a:t>Item Information</a:t>
          </a:r>
          <a:endParaRPr lang="en-US" sz="2500" b="1" kern="1200" dirty="0">
            <a:solidFill>
              <a:sysClr val="window" lastClr="FFFFFF"/>
            </a:solidFill>
            <a:latin typeface="Century Gothic"/>
            <a:ea typeface="+mn-ea"/>
            <a:cs typeface="+mn-cs"/>
          </a:endParaRPr>
        </a:p>
      </dsp:txBody>
      <dsp:txXfrm>
        <a:off x="698691" y="1806"/>
        <a:ext cx="6115558" cy="585471"/>
      </dsp:txXfrm>
    </dsp:sp>
    <dsp:sp modelId="{7A51E1AA-363D-4C47-A226-03B08489BB29}">
      <dsp:nvSpPr>
        <dsp:cNvPr id="0" name=""/>
        <dsp:cNvSpPr/>
      </dsp:nvSpPr>
      <dsp:spPr>
        <a:xfrm>
          <a:off x="2678982" y="827139"/>
          <a:ext cx="2345899" cy="1547457"/>
        </a:xfrm>
        <a:prstGeom prst="roundRect">
          <a:avLst>
            <a:gd name="adj" fmla="val 10000"/>
          </a:avLst>
        </a:prstGeom>
        <a:solidFill>
          <a:srgbClr val="F79646">
            <a:hueOff val="0"/>
            <a:satOff val="0"/>
            <a:lumOff val="0"/>
            <a:alpha val="6200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en-US" sz="2100" b="1" kern="1200" dirty="0" smtClean="0">
              <a:solidFill>
                <a:srgbClr val="141414"/>
              </a:solidFill>
              <a:latin typeface="Century Gothic"/>
              <a:ea typeface="+mn-ea"/>
              <a:cs typeface="+mn-cs"/>
            </a:rPr>
            <a:t>Product Line</a:t>
          </a:r>
        </a:p>
        <a:p>
          <a:pPr lvl="0" algn="l" defTabSz="933450">
            <a:lnSpc>
              <a:spcPct val="90000"/>
            </a:lnSpc>
            <a:spcBef>
              <a:spcPct val="0"/>
            </a:spcBef>
            <a:spcAft>
              <a:spcPct val="35000"/>
            </a:spcAft>
          </a:pPr>
          <a:r>
            <a:rPr lang="en-US" sz="2100" b="1" kern="1200" dirty="0" smtClean="0">
              <a:solidFill>
                <a:srgbClr val="141414"/>
              </a:solidFill>
              <a:latin typeface="Century Gothic"/>
              <a:ea typeface="+mn-ea"/>
              <a:cs typeface="+mn-cs"/>
            </a:rPr>
            <a:t>Unit of Measure</a:t>
          </a:r>
        </a:p>
        <a:p>
          <a:pPr lvl="0" algn="l" defTabSz="933450">
            <a:lnSpc>
              <a:spcPct val="90000"/>
            </a:lnSpc>
            <a:spcBef>
              <a:spcPct val="0"/>
            </a:spcBef>
            <a:spcAft>
              <a:spcPct val="35000"/>
            </a:spcAft>
          </a:pPr>
          <a:r>
            <a:rPr lang="en-US" sz="2100" b="1" kern="1200" dirty="0" smtClean="0">
              <a:solidFill>
                <a:srgbClr val="141414"/>
              </a:solidFill>
              <a:latin typeface="Century Gothic"/>
              <a:ea typeface="+mn-ea"/>
              <a:cs typeface="+mn-cs"/>
            </a:rPr>
            <a:t>Group and Type</a:t>
          </a:r>
          <a:endParaRPr lang="en-US" sz="2100" b="1" kern="1200" dirty="0">
            <a:solidFill>
              <a:srgbClr val="141414"/>
            </a:solidFill>
            <a:latin typeface="Century Gothic"/>
            <a:ea typeface="+mn-ea"/>
            <a:cs typeface="+mn-cs"/>
          </a:endParaRPr>
        </a:p>
      </dsp:txBody>
      <dsp:txXfrm>
        <a:off x="2678982" y="827139"/>
        <a:ext cx="2345899" cy="1547457"/>
      </dsp:txXfrm>
    </dsp:sp>
    <dsp:sp modelId="{9F860FA6-C43B-415A-BA71-4B5AAA0850EC}">
      <dsp:nvSpPr>
        <dsp:cNvPr id="0" name=""/>
        <dsp:cNvSpPr/>
      </dsp:nvSpPr>
      <dsp:spPr>
        <a:xfrm>
          <a:off x="8193" y="2529575"/>
          <a:ext cx="2398130" cy="2237955"/>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b="1" kern="1200" dirty="0" smtClean="0">
              <a:solidFill>
                <a:srgbClr val="141414"/>
              </a:solidFill>
              <a:latin typeface="Century Gothic"/>
              <a:ea typeface="+mn-ea"/>
              <a:cs typeface="+mn-cs"/>
            </a:rPr>
            <a:t>Inventory Data</a:t>
          </a:r>
        </a:p>
        <a:p>
          <a:pPr lvl="0" algn="l" defTabSz="800100">
            <a:lnSpc>
              <a:spcPct val="90000"/>
            </a:lnSpc>
            <a:spcBef>
              <a:spcPct val="0"/>
            </a:spcBef>
            <a:spcAft>
              <a:spcPct val="35000"/>
            </a:spcAft>
          </a:pPr>
          <a:r>
            <a:rPr lang="en-US" sz="1400" kern="1200" dirty="0" smtClean="0">
              <a:solidFill>
                <a:sysClr val="window" lastClr="FFFFFF"/>
              </a:solidFill>
              <a:latin typeface="Century Gothic"/>
              <a:ea typeface="+mn-ea"/>
              <a:cs typeface="+mn-cs"/>
            </a:rPr>
            <a:t>Lot/Serial Control</a:t>
          </a:r>
        </a:p>
        <a:p>
          <a:pPr lvl="0" algn="l" defTabSz="800100">
            <a:lnSpc>
              <a:spcPct val="90000"/>
            </a:lnSpc>
            <a:spcBef>
              <a:spcPct val="0"/>
            </a:spcBef>
            <a:spcAft>
              <a:spcPct val="35000"/>
            </a:spcAft>
          </a:pPr>
          <a:r>
            <a:rPr lang="en-US" sz="1400" kern="1200" dirty="0" smtClean="0">
              <a:solidFill>
                <a:sysClr val="window" lastClr="FFFFFF"/>
              </a:solidFill>
              <a:latin typeface="Century Gothic"/>
              <a:ea typeface="+mn-ea"/>
              <a:cs typeface="+mn-cs"/>
            </a:rPr>
            <a:t>Site</a:t>
          </a:r>
        </a:p>
        <a:p>
          <a:pPr lvl="0" algn="l" defTabSz="800100">
            <a:lnSpc>
              <a:spcPct val="90000"/>
            </a:lnSpc>
            <a:spcBef>
              <a:spcPct val="0"/>
            </a:spcBef>
            <a:spcAft>
              <a:spcPct val="35000"/>
            </a:spcAft>
          </a:pPr>
          <a:r>
            <a:rPr lang="en-US" sz="1400" kern="1200" dirty="0" smtClean="0">
              <a:solidFill>
                <a:sysClr val="window" lastClr="FFFFFF"/>
              </a:solidFill>
              <a:latin typeface="Century Gothic"/>
              <a:ea typeface="+mn-ea"/>
              <a:cs typeface="+mn-cs"/>
            </a:rPr>
            <a:t>Location</a:t>
          </a:r>
        </a:p>
        <a:p>
          <a:pPr lvl="0" algn="l" defTabSz="800100">
            <a:lnSpc>
              <a:spcPct val="90000"/>
            </a:lnSpc>
            <a:spcBef>
              <a:spcPct val="0"/>
            </a:spcBef>
            <a:spcAft>
              <a:spcPct val="35000"/>
            </a:spcAft>
          </a:pPr>
          <a:r>
            <a:rPr lang="en-US" sz="1400" kern="1200" dirty="0" smtClean="0">
              <a:solidFill>
                <a:sysClr val="window" lastClr="FFFFFF"/>
              </a:solidFill>
              <a:latin typeface="Century Gothic"/>
              <a:ea typeface="+mn-ea"/>
              <a:cs typeface="+mn-cs"/>
            </a:rPr>
            <a:t>Location Type</a:t>
          </a:r>
        </a:p>
        <a:p>
          <a:pPr lvl="0" algn="l" defTabSz="800100">
            <a:lnSpc>
              <a:spcPct val="90000"/>
            </a:lnSpc>
            <a:spcBef>
              <a:spcPct val="0"/>
            </a:spcBef>
            <a:spcAft>
              <a:spcPct val="35000"/>
            </a:spcAft>
          </a:pPr>
          <a:r>
            <a:rPr lang="en-US" sz="1400" kern="1200" dirty="0" smtClean="0">
              <a:solidFill>
                <a:sysClr val="window" lastClr="FFFFFF"/>
              </a:solidFill>
              <a:latin typeface="Century Gothic"/>
              <a:ea typeface="+mn-ea"/>
              <a:cs typeface="+mn-cs"/>
            </a:rPr>
            <a:t>ABC Class</a:t>
          </a:r>
        </a:p>
        <a:p>
          <a:pPr lvl="0" algn="l" defTabSz="800100">
            <a:lnSpc>
              <a:spcPct val="90000"/>
            </a:lnSpc>
            <a:spcBef>
              <a:spcPct val="0"/>
            </a:spcBef>
            <a:spcAft>
              <a:spcPct val="35000"/>
            </a:spcAft>
          </a:pPr>
          <a:r>
            <a:rPr lang="en-US" sz="1400" kern="1200" dirty="0" smtClean="0">
              <a:solidFill>
                <a:sysClr val="window" lastClr="FFFFFF"/>
              </a:solidFill>
              <a:latin typeface="Century Gothic"/>
              <a:ea typeface="+mn-ea"/>
              <a:cs typeface="+mn-cs"/>
            </a:rPr>
            <a:t>Shipping data</a:t>
          </a:r>
          <a:endParaRPr lang="en-US" sz="1400" kern="1200" dirty="0">
            <a:solidFill>
              <a:sysClr val="window" lastClr="FFFFFF"/>
            </a:solidFill>
            <a:latin typeface="Century Gothic"/>
            <a:ea typeface="+mn-ea"/>
            <a:cs typeface="+mn-cs"/>
          </a:endParaRPr>
        </a:p>
      </dsp:txBody>
      <dsp:txXfrm>
        <a:off x="8193" y="2529575"/>
        <a:ext cx="2398130" cy="2237955"/>
      </dsp:txXfrm>
    </dsp:sp>
    <dsp:sp modelId="{166DD043-F9C1-4A39-81B1-A02014CFEDEA}">
      <dsp:nvSpPr>
        <dsp:cNvPr id="0" name=""/>
        <dsp:cNvSpPr/>
      </dsp:nvSpPr>
      <dsp:spPr>
        <a:xfrm>
          <a:off x="2507045" y="2529575"/>
          <a:ext cx="2398130" cy="2237955"/>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b="1" kern="1200" dirty="0" smtClean="0">
              <a:solidFill>
                <a:srgbClr val="141414"/>
              </a:solidFill>
              <a:latin typeface="Century Gothic"/>
              <a:ea typeface="+mn-ea"/>
              <a:cs typeface="+mn-cs"/>
            </a:rPr>
            <a:t>Planning Data</a:t>
          </a:r>
        </a:p>
        <a:p>
          <a:pPr lvl="0" algn="l" defTabSz="800100">
            <a:lnSpc>
              <a:spcPct val="90000"/>
            </a:lnSpc>
            <a:spcBef>
              <a:spcPct val="0"/>
            </a:spcBef>
            <a:spcAft>
              <a:spcPct val="35000"/>
            </a:spcAft>
          </a:pPr>
          <a:r>
            <a:rPr lang="en-US" sz="1400" kern="1200" dirty="0" smtClean="0">
              <a:solidFill>
                <a:sysClr val="window" lastClr="FFFFFF"/>
              </a:solidFill>
              <a:latin typeface="Century Gothic"/>
              <a:ea typeface="+mn-ea"/>
              <a:cs typeface="+mn-cs"/>
            </a:rPr>
            <a:t>Pur/Mfg Code</a:t>
          </a:r>
        </a:p>
        <a:p>
          <a:pPr lvl="0" algn="l" defTabSz="800100">
            <a:lnSpc>
              <a:spcPct val="90000"/>
            </a:lnSpc>
            <a:spcBef>
              <a:spcPct val="0"/>
            </a:spcBef>
            <a:spcAft>
              <a:spcPct val="35000"/>
            </a:spcAft>
          </a:pPr>
          <a:r>
            <a:rPr lang="en-US" sz="1400" kern="1200" dirty="0" smtClean="0">
              <a:solidFill>
                <a:sysClr val="window" lastClr="FFFFFF"/>
              </a:solidFill>
              <a:latin typeface="Century Gothic"/>
              <a:ea typeface="+mn-ea"/>
              <a:cs typeface="+mn-cs"/>
            </a:rPr>
            <a:t>Order Policies</a:t>
          </a:r>
        </a:p>
        <a:p>
          <a:pPr lvl="0" algn="l" defTabSz="800100">
            <a:lnSpc>
              <a:spcPct val="90000"/>
            </a:lnSpc>
            <a:spcBef>
              <a:spcPct val="0"/>
            </a:spcBef>
            <a:spcAft>
              <a:spcPct val="35000"/>
            </a:spcAft>
          </a:pPr>
          <a:r>
            <a:rPr lang="en-US" sz="1400" kern="1200" dirty="0" smtClean="0">
              <a:solidFill>
                <a:sysClr val="window" lastClr="FFFFFF"/>
              </a:solidFill>
              <a:latin typeface="Century Gothic"/>
              <a:ea typeface="+mn-ea"/>
              <a:cs typeface="+mn-cs"/>
            </a:rPr>
            <a:t>Order Modifiers</a:t>
          </a:r>
        </a:p>
        <a:p>
          <a:pPr lvl="0" algn="l" defTabSz="800100">
            <a:lnSpc>
              <a:spcPct val="90000"/>
            </a:lnSpc>
            <a:spcBef>
              <a:spcPct val="0"/>
            </a:spcBef>
            <a:spcAft>
              <a:spcPct val="35000"/>
            </a:spcAft>
          </a:pPr>
          <a:r>
            <a:rPr lang="en-US" sz="1400" kern="1200" dirty="0" smtClean="0">
              <a:solidFill>
                <a:sysClr val="window" lastClr="FFFFFF"/>
              </a:solidFill>
              <a:latin typeface="Century Gothic"/>
              <a:ea typeface="+mn-ea"/>
              <a:cs typeface="+mn-cs"/>
            </a:rPr>
            <a:t>Planning Lead Times</a:t>
          </a:r>
        </a:p>
        <a:p>
          <a:pPr lvl="0" algn="l" defTabSz="800100">
            <a:lnSpc>
              <a:spcPct val="90000"/>
            </a:lnSpc>
            <a:spcBef>
              <a:spcPct val="0"/>
            </a:spcBef>
            <a:spcAft>
              <a:spcPct val="35000"/>
            </a:spcAft>
          </a:pPr>
          <a:r>
            <a:rPr lang="en-US" sz="1400" kern="1200" dirty="0" smtClean="0">
              <a:solidFill>
                <a:sysClr val="window" lastClr="FFFFFF"/>
              </a:solidFill>
              <a:latin typeface="Century Gothic"/>
              <a:ea typeface="+mn-ea"/>
              <a:cs typeface="+mn-cs"/>
            </a:rPr>
            <a:t>Buyer/Planner</a:t>
          </a:r>
        </a:p>
        <a:p>
          <a:pPr lvl="0" algn="l" defTabSz="800100">
            <a:lnSpc>
              <a:spcPct val="90000"/>
            </a:lnSpc>
            <a:spcBef>
              <a:spcPct val="0"/>
            </a:spcBef>
            <a:spcAft>
              <a:spcPct val="35000"/>
            </a:spcAft>
          </a:pPr>
          <a:r>
            <a:rPr lang="en-US" sz="1400" kern="1200" dirty="0" smtClean="0">
              <a:solidFill>
                <a:sysClr val="window" lastClr="FFFFFF"/>
              </a:solidFill>
              <a:latin typeface="Century Gothic"/>
              <a:ea typeface="+mn-ea"/>
              <a:cs typeface="+mn-cs"/>
            </a:rPr>
            <a:t>Supplier</a:t>
          </a:r>
          <a:endParaRPr lang="en-US" sz="1400" kern="1200" dirty="0">
            <a:solidFill>
              <a:sysClr val="window" lastClr="FFFFFF"/>
            </a:solidFill>
            <a:latin typeface="Century Gothic"/>
            <a:ea typeface="+mn-ea"/>
            <a:cs typeface="+mn-cs"/>
          </a:endParaRPr>
        </a:p>
      </dsp:txBody>
      <dsp:txXfrm>
        <a:off x="2507045" y="2529575"/>
        <a:ext cx="2398130" cy="2237955"/>
      </dsp:txXfrm>
    </dsp:sp>
    <dsp:sp modelId="{5B5536BF-4FB5-4A4E-A9CF-42ACD7457F8B}">
      <dsp:nvSpPr>
        <dsp:cNvPr id="0" name=""/>
        <dsp:cNvSpPr/>
      </dsp:nvSpPr>
      <dsp:spPr>
        <a:xfrm>
          <a:off x="5092373" y="2531382"/>
          <a:ext cx="2398130" cy="2237955"/>
        </a:xfrm>
        <a:prstGeom prst="roundRect">
          <a:avLst>
            <a:gd name="adj" fmla="val 10000"/>
          </a:avLst>
        </a:prstGeom>
        <a:solidFill>
          <a:srgbClr val="4F81BD"/>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b="1" kern="1200" dirty="0" smtClean="0">
              <a:solidFill>
                <a:srgbClr val="141414"/>
              </a:solidFill>
              <a:latin typeface="Century Gothic"/>
              <a:ea typeface="+mn-ea"/>
              <a:cs typeface="+mn-cs"/>
            </a:rPr>
            <a:t>Cost Data</a:t>
          </a:r>
        </a:p>
        <a:p>
          <a:pPr lvl="0" algn="l" defTabSz="800100">
            <a:lnSpc>
              <a:spcPct val="90000"/>
            </a:lnSpc>
            <a:spcBef>
              <a:spcPct val="0"/>
            </a:spcBef>
            <a:spcAft>
              <a:spcPct val="35000"/>
            </a:spcAft>
          </a:pPr>
          <a:r>
            <a:rPr lang="en-US" sz="1400" kern="1200" dirty="0" smtClean="0">
              <a:solidFill>
                <a:sysClr val="window" lastClr="FFFFFF"/>
              </a:solidFill>
              <a:latin typeface="Century Gothic"/>
              <a:ea typeface="+mn-ea"/>
              <a:cs typeface="+mn-cs"/>
            </a:rPr>
            <a:t>Price</a:t>
          </a:r>
        </a:p>
        <a:p>
          <a:pPr lvl="0" algn="l" defTabSz="800100">
            <a:lnSpc>
              <a:spcPct val="90000"/>
            </a:lnSpc>
            <a:spcBef>
              <a:spcPct val="0"/>
            </a:spcBef>
            <a:spcAft>
              <a:spcPct val="35000"/>
            </a:spcAft>
          </a:pPr>
          <a:r>
            <a:rPr lang="en-US" sz="1400" kern="1200" dirty="0" smtClean="0">
              <a:solidFill>
                <a:sysClr val="window" lastClr="FFFFFF"/>
              </a:solidFill>
              <a:latin typeface="Century Gothic"/>
              <a:ea typeface="+mn-ea"/>
              <a:cs typeface="+mn-cs"/>
            </a:rPr>
            <a:t>GL Cost</a:t>
          </a:r>
        </a:p>
        <a:p>
          <a:pPr lvl="0" algn="l" defTabSz="800100">
            <a:lnSpc>
              <a:spcPct val="90000"/>
            </a:lnSpc>
            <a:spcBef>
              <a:spcPct val="0"/>
            </a:spcBef>
            <a:spcAft>
              <a:spcPct val="35000"/>
            </a:spcAft>
          </a:pPr>
          <a:r>
            <a:rPr lang="en-US" sz="1400" kern="1200" dirty="0" smtClean="0">
              <a:solidFill>
                <a:sysClr val="window" lastClr="FFFFFF"/>
              </a:solidFill>
              <a:latin typeface="Century Gothic"/>
              <a:ea typeface="+mn-ea"/>
              <a:cs typeface="+mn-cs"/>
            </a:rPr>
            <a:t>Current Cost</a:t>
          </a:r>
        </a:p>
        <a:p>
          <a:pPr lvl="0" algn="l" defTabSz="800100">
            <a:lnSpc>
              <a:spcPct val="90000"/>
            </a:lnSpc>
            <a:spcBef>
              <a:spcPct val="0"/>
            </a:spcBef>
            <a:spcAft>
              <a:spcPct val="35000"/>
            </a:spcAft>
          </a:pPr>
          <a:endParaRPr lang="en-US" sz="1600" kern="1200" dirty="0" smtClean="0">
            <a:solidFill>
              <a:sysClr val="window" lastClr="FFFFFF"/>
            </a:solidFill>
            <a:latin typeface="Century Gothic"/>
            <a:ea typeface="+mn-ea"/>
            <a:cs typeface="+mn-cs"/>
          </a:endParaRPr>
        </a:p>
        <a:p>
          <a:pPr lvl="0" algn="l" defTabSz="800100">
            <a:lnSpc>
              <a:spcPct val="90000"/>
            </a:lnSpc>
            <a:spcBef>
              <a:spcPct val="0"/>
            </a:spcBef>
            <a:spcAft>
              <a:spcPct val="35000"/>
            </a:spcAft>
          </a:pPr>
          <a:endParaRPr lang="en-US" sz="1600" kern="1200" dirty="0" smtClean="0">
            <a:solidFill>
              <a:sysClr val="window" lastClr="FFFFFF"/>
            </a:solidFill>
            <a:latin typeface="Century Gothic"/>
            <a:ea typeface="+mn-ea"/>
            <a:cs typeface="+mn-cs"/>
          </a:endParaRPr>
        </a:p>
        <a:p>
          <a:pPr lvl="0" algn="l" defTabSz="800100">
            <a:lnSpc>
              <a:spcPct val="90000"/>
            </a:lnSpc>
            <a:spcBef>
              <a:spcPct val="0"/>
            </a:spcBef>
            <a:spcAft>
              <a:spcPct val="35000"/>
            </a:spcAft>
          </a:pPr>
          <a:endParaRPr lang="en-US" sz="1600" b="1" kern="1200" dirty="0">
            <a:solidFill>
              <a:sysClr val="window" lastClr="FFFFFF"/>
            </a:solidFill>
            <a:latin typeface="Century Gothic"/>
            <a:ea typeface="+mn-ea"/>
            <a:cs typeface="+mn-cs"/>
          </a:endParaRPr>
        </a:p>
      </dsp:txBody>
      <dsp:txXfrm>
        <a:off x="5092373" y="2531382"/>
        <a:ext cx="2398130" cy="223795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pPr/>
              <a:t>4/8/2020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pPr/>
              <a:t>‹#›</a:t>
            </a:fld>
            <a:endParaRPr lang="en-US"/>
          </a:p>
        </p:txBody>
      </p:sp>
    </p:spTree>
    <p:extLst>
      <p:ext uri="{BB962C8B-B14F-4D97-AF65-F5344CB8AC3E}">
        <p14:creationId xmlns:p14="http://schemas.microsoft.com/office/powerpoint/2010/main" xmlns=""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pPr/>
              <a:t>4/8/2020</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pPr/>
              <a:t>‹#›</a:t>
            </a:fld>
            <a:endParaRPr lang="en-US"/>
          </a:p>
        </p:txBody>
      </p:sp>
    </p:spTree>
    <p:extLst>
      <p:ext uri="{BB962C8B-B14F-4D97-AF65-F5344CB8AC3E}">
        <p14:creationId xmlns:p14="http://schemas.microsoft.com/office/powerpoint/2010/main" xmlns=""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Financials reports let you select multiple layers at a time, for example, you can select both the primary and secondary layers to include management adjustments.</a:t>
            </a:r>
          </a:p>
          <a:p>
            <a:endParaRPr lang="en-US" dirty="0" smtClean="0"/>
          </a:p>
          <a:p>
            <a:r>
              <a:rPr lang="en-US" dirty="0" smtClean="0"/>
              <a:t>Any combination is possible, as shown in the slide.</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Daybooks, also known as journals, are system- or user‑</a:t>
            </a:r>
            <a:r>
              <a:rPr lang="en-US" dirty="0" err="1" smtClean="0"/>
              <a:t>defined</a:t>
            </a:r>
            <a:r>
              <a:rPr lang="en-US" dirty="0" smtClean="0"/>
              <a:t> views of the general ledger, and contain all transactions.</a:t>
            </a:r>
            <a:br>
              <a:rPr lang="en-US" dirty="0" smtClean="0"/>
            </a:br>
            <a:endParaRPr lang="en-US" dirty="0" smtClean="0"/>
          </a:p>
          <a:p>
            <a:r>
              <a:rPr lang="en-US" dirty="0" smtClean="0"/>
              <a:t>Daybooks play an important role in QAD Enterprise Financials, and their use is mandatory. It is recommended to use more than one daybook as a means of grouping transactions. You can use daybooks to distinguish between different types of journal entries such as auditor adjustments, payroll entries, GAAP adjustments, and manually prepared accruals.</a:t>
            </a:r>
            <a:br>
              <a:rPr lang="en-US" dirty="0" smtClean="0"/>
            </a:br>
            <a:endParaRPr lang="en-US" dirty="0" smtClean="0"/>
          </a:p>
          <a:p>
            <a:r>
              <a:rPr lang="en-US" dirty="0" smtClean="0"/>
              <a:t>Daybooks control the numbering of invoices and credit notes, in addition to GL transaction numbers. Daybooks are linked to an accounting layer, and can be controlled by the financial functions or by the operational functions. You can also create daybooks to store transactions from external third-party products.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Each domain has a primary base currency at the domain level, and, optionally, has a second management currency for reporting purposes. This currency is known as the statutory currency, and is normally the local currency of the country in which the organization must produce its declarations and financial reports.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need for a statutory currency is most likely to arise in a country that is geographically close to a strong currency zone (for example, Mexico and Poland), where the country itself has another local currency. Companies operating in countries close to strong currency zones, such as the Euro and US dollar, might use the stronger currency as their base currency (functional currency). However, local auditors and tax controllers can mandate that companies submit their declarations and financial reports in the local currency of the country. In these cases, the local country currency becomes the organizations’ statutory currency.</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Example: A multinational corporation has a subsidiary in Mexico. In the Mexican subsidiary, most business transactions are conducted in USD, the base currency. However, all reports that the subsidiary must produce for the Mexican government are in Mexican pesos, which is the statutory currency.</a:t>
            </a:r>
          </a:p>
          <a:p>
            <a:pPr>
              <a:buFont typeface="Arial" pitchFamily="34" charset="0"/>
              <a:buNone/>
            </a:pPr>
            <a:r>
              <a:rPr lang="en-US" dirty="0" smtClean="0"/>
              <a:t>Transaction currency = GBP</a:t>
            </a:r>
          </a:p>
          <a:p>
            <a:pPr>
              <a:buFont typeface="Arial" pitchFamily="34" charset="0"/>
              <a:buNone/>
            </a:pPr>
            <a:r>
              <a:rPr lang="en-US" dirty="0" smtClean="0"/>
              <a:t>Base currency = USD</a:t>
            </a:r>
          </a:p>
          <a:p>
            <a:pPr>
              <a:buFont typeface="Arial" pitchFamily="34" charset="0"/>
              <a:buNone/>
            </a:pPr>
            <a:r>
              <a:rPr lang="en-US" dirty="0" smtClean="0"/>
              <a:t>Management currency = MXN</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An entity is a subset of the business that does financial reporting. In QAD </a:t>
            </a:r>
            <a:r>
              <a:rPr lang="en-US" dirty="0" smtClean="0"/>
              <a:t>Adaptive ERP, </a:t>
            </a:r>
            <a:r>
              <a:rPr lang="en-US" dirty="0" smtClean="0"/>
              <a:t>an entity prepares balance sheets and income statements.</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Other structures are used within a </a:t>
            </a:r>
            <a:r>
              <a:rPr lang="en-US" dirty="0" smtClean="0"/>
              <a:t>QAD Adaptive ERP database </a:t>
            </a:r>
            <a:r>
              <a:rPr lang="en-US" dirty="0" smtClean="0"/>
              <a:t>to manage inventory and execute planning functions. The next section introduces these elements: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Sites</a:t>
            </a:r>
            <a:endParaRPr lang="en-US" dirty="0" smtClean="0"/>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Locations</a:t>
            </a:r>
            <a:endParaRPr lang="en-US" dirty="0" smtClean="0"/>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Inventory </a:t>
            </a:r>
            <a:r>
              <a:rPr lang="en-US" dirty="0" smtClean="0"/>
              <a:t>status codes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A site is an inventory planning and control concept. Inventory control and planning information is maintained on site basis, including inventory availability, manufacturing methods and costs, sales and purchasing data, manufacturing plans and orders, and forecasts. Each site is associated with a physical address. However, each physical address can have several sites.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For example, you can set up separate sites for manufacturing, finished goods inventory, and field service in one physical location. There are no limitations on how many sites you have under one entity. Each site belongs to one (and only one) entity, but each entity can have more than one site. A site can be, for example, a distribution center, a warehouse, a manufacturing plant, or a combination of these functional sites.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Site Maintenance defines several attributes that default into inventory locations including a default inventory status code, whether automatic locations are allowed, and a transfer variance account.</a:t>
            </a:r>
          </a:p>
          <a:p>
            <a:r>
              <a:rPr lang="en-US" sz="1200" kern="1200" baseline="0" dirty="0" smtClean="0">
                <a:solidFill>
                  <a:schemeClr val="tx1"/>
                </a:solidFill>
                <a:latin typeface="Times New Roman" pitchFamily="18" charset="0"/>
                <a:ea typeface="+mn-ea"/>
                <a:cs typeface="+mn-cs"/>
              </a:rPr>
              <a:t>Most planning and control functions work within one site. The system expects to find all the components for a manufacturing order at the same site (with a few exceptions); MRP and DRP calculate requirements one site at a time.</a:t>
            </a:r>
          </a:p>
          <a:p>
            <a:r>
              <a:rPr lang="en-US" sz="1200" kern="1200" baseline="0" dirty="0" smtClean="0">
                <a:solidFill>
                  <a:schemeClr val="tx1"/>
                </a:solidFill>
                <a:latin typeface="Times New Roman" pitchFamily="18" charset="0"/>
                <a:ea typeface="+mn-ea"/>
                <a:cs typeface="+mn-cs"/>
              </a:rPr>
              <a:t>A few functions deal with multiple sites such as multi-site purchase or sales orders, distribution orders, and distributed inventory inquiries.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Every inventory transaction must have a site and location. Both can default from the item master. In QAD </a:t>
            </a:r>
            <a:r>
              <a:rPr lang="en-US" dirty="0" smtClean="0"/>
              <a:t>Adaptive ERP, </a:t>
            </a:r>
            <a:r>
              <a:rPr lang="en-US" dirty="0" smtClean="0"/>
              <a:t>each site can have various locations where inventory is stored. Locations can include shelves, bins, tanks, silos, refrigerators, freezers, humidity, or temperature controlled rooms, segregated quarantine or material review areas, or other storage areas. Each location’s parameters identify what can be stored there and how that inventory can be used.</a:t>
            </a:r>
          </a:p>
          <a:p>
            <a:endParaRPr lang="en-US" dirty="0" smtClean="0"/>
          </a:p>
          <a:p>
            <a:r>
              <a:rPr lang="en-US" dirty="0" smtClean="0"/>
              <a:t>Predefined Locations</a:t>
            </a:r>
          </a:p>
          <a:p>
            <a:r>
              <a:rPr lang="en-US" dirty="0" smtClean="0"/>
              <a:t>Most businesses have several predefined inventory locations such as raw material and or component inventory, finished goods inventory, and possibly other locations for sales returns, scrap, quality control quarantine, or material review board. In general, the more carefully defined locations you use, the higher level of inventory control you will obtain.</a:t>
            </a:r>
          </a:p>
          <a:p>
            <a:endParaRPr lang="en-US" dirty="0" smtClean="0"/>
          </a:p>
          <a:p>
            <a:r>
              <a:rPr lang="en-US" dirty="0" smtClean="0"/>
              <a:t>Locations are not necessarily predefined. The system can automatically create location codes whenever you enter an undefined value by setting Automatic Locations to Yes in Site Maintenance. While useful in some situations, this convenience offers a low level of control since anyone with access to inventory transactions can create new locations, possibly as a result of an error.</a:t>
            </a:r>
          </a:p>
          <a:p>
            <a:r>
              <a:rPr lang="en-US" dirty="0" smtClean="0"/>
              <a:t>Inventory location attributes include:</a:t>
            </a:r>
          </a:p>
          <a:p>
            <a:pPr>
              <a:buFont typeface="Arial" pitchFamily="34" charset="0"/>
              <a:buChar char="•"/>
            </a:pPr>
            <a:r>
              <a:rPr lang="en-US" dirty="0" smtClean="0"/>
              <a:t> A </a:t>
            </a:r>
            <a:r>
              <a:rPr lang="en-US" dirty="0" smtClean="0"/>
              <a:t>description</a:t>
            </a:r>
          </a:p>
          <a:p>
            <a:pPr>
              <a:buFont typeface="Arial" pitchFamily="34" charset="0"/>
              <a:buChar char="•"/>
            </a:pPr>
            <a:r>
              <a:rPr lang="en-US" dirty="0" smtClean="0"/>
              <a:t> A </a:t>
            </a:r>
            <a:r>
              <a:rPr lang="en-US" dirty="0" smtClean="0"/>
              <a:t>default inventory status code (available, nettable, overissue)</a:t>
            </a:r>
          </a:p>
          <a:p>
            <a:pPr>
              <a:buFont typeface="Arial" pitchFamily="34" charset="0"/>
              <a:buChar char="•"/>
            </a:pPr>
            <a:r>
              <a:rPr lang="en-US" dirty="0" smtClean="0"/>
              <a:t> An </a:t>
            </a:r>
            <a:r>
              <a:rPr lang="en-US" dirty="0" smtClean="0"/>
              <a:t>indication regarding whether the location is permanent</a:t>
            </a:r>
          </a:p>
          <a:p>
            <a:pPr>
              <a:buFont typeface="Arial" pitchFamily="34" charset="0"/>
              <a:buChar char="•"/>
            </a:pPr>
            <a:r>
              <a:rPr lang="en-US" dirty="0" smtClean="0"/>
              <a:t> A </a:t>
            </a:r>
            <a:r>
              <a:rPr lang="en-US" dirty="0" smtClean="0"/>
              <a:t>location type code such as tank, silo, freezer</a:t>
            </a:r>
          </a:p>
          <a:p>
            <a:pPr>
              <a:buFont typeface="Arial" pitchFamily="34" charset="0"/>
              <a:buChar char="•"/>
            </a:pPr>
            <a:r>
              <a:rPr lang="en-US" dirty="0" smtClean="0"/>
              <a:t> Information </a:t>
            </a:r>
            <a:r>
              <a:rPr lang="en-US" dirty="0" smtClean="0"/>
              <a:t>that the location is restricted to single item (liquid tanks are usually restricted to a single item, for example</a:t>
            </a:r>
            <a:r>
              <a:rPr lang="en-US" dirty="0" smtClean="0"/>
              <a:t>) </a:t>
            </a:r>
            <a:endParaRPr lang="en-US" dirty="0" smtClean="0"/>
          </a:p>
          <a:p>
            <a:pPr>
              <a:buFont typeface="Arial" pitchFamily="34" charset="0"/>
              <a:buChar char="•"/>
            </a:pPr>
            <a:r>
              <a:rPr lang="en-US" dirty="0" smtClean="0"/>
              <a:t> Information that the location is restricted to a single lot of a single item (lot-controlled liquids)</a:t>
            </a:r>
            <a:endParaRPr lang="en-US" dirty="0" smtClean="0"/>
          </a:p>
          <a:p>
            <a:pPr>
              <a:buFont typeface="Arial" pitchFamily="34" charset="0"/>
              <a:buChar char="•"/>
            </a:pPr>
            <a:r>
              <a:rPr lang="en-US" dirty="0" smtClean="0"/>
              <a:t> An </a:t>
            </a:r>
            <a:r>
              <a:rPr lang="en-US" dirty="0" smtClean="0"/>
              <a:t>indication of whether items are assigned to certain locations (the location type code associated with the item is matched to location type code of the location)</a:t>
            </a:r>
          </a:p>
        </p:txBody>
      </p:sp>
      <p:sp>
        <p:nvSpPr>
          <p:cNvPr id="4" name="myNotes"/>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eaLnBrk="1" hangingPunct="1"/>
            <a:r>
              <a:rPr lang="en-US" dirty="0" smtClean="0"/>
              <a:t>Inventory status codes control your inventory and manage how that inventory is used. Think about how your scrap is managed differently than finished goods inventory or spares. In QAD </a:t>
            </a:r>
            <a:r>
              <a:rPr lang="en-US" dirty="0" smtClean="0"/>
              <a:t>Adaptibe ERP, </a:t>
            </a:r>
            <a:r>
              <a:rPr lang="en-US" dirty="0" smtClean="0"/>
              <a:t>these different types of inventory are identified by their status codes.</a:t>
            </a:r>
          </a:p>
          <a:p>
            <a:pPr eaLnBrk="1" hangingPunct="1"/>
            <a:r>
              <a:rPr lang="en-US" dirty="0" smtClean="0"/>
              <a:t>Generic inventory status codes are set up for each type of inventory you have. These status codes identify whether inventory balances of this type are:</a:t>
            </a:r>
          </a:p>
          <a:p>
            <a:pPr eaLnBrk="1" hangingPunct="1">
              <a:buFont typeface="Arial" pitchFamily="34" charset="0"/>
              <a:buChar char="•"/>
            </a:pPr>
            <a:r>
              <a:rPr lang="en-US" dirty="0" smtClean="0"/>
              <a:t> Available </a:t>
            </a:r>
            <a:r>
              <a:rPr lang="en-US" dirty="0" smtClean="0"/>
              <a:t>to allocate to sales orders and manufacturing orders</a:t>
            </a:r>
          </a:p>
          <a:p>
            <a:pPr eaLnBrk="1" hangingPunct="1">
              <a:buFont typeface="Arial" pitchFamily="34" charset="0"/>
              <a:buChar char="•"/>
            </a:pPr>
            <a:r>
              <a:rPr lang="en-US" dirty="0" smtClean="0"/>
              <a:t> Nettable</a:t>
            </a:r>
            <a:r>
              <a:rPr lang="en-US" dirty="0" smtClean="0"/>
              <a:t>, to input to MRP when calculating net quantity on hand</a:t>
            </a:r>
          </a:p>
          <a:p>
            <a:pPr eaLnBrk="1" hangingPunct="1">
              <a:buFont typeface="Arial" pitchFamily="34" charset="0"/>
              <a:buChar char="•"/>
            </a:pPr>
            <a:r>
              <a:rPr lang="en-US" dirty="0" smtClean="0"/>
              <a:t> Overissue</a:t>
            </a:r>
            <a:r>
              <a:rPr lang="en-US" dirty="0" smtClean="0"/>
              <a:t>, to denote whether this inventory balance is allowed to go negative</a:t>
            </a:r>
          </a:p>
          <a:p>
            <a:pPr eaLnBrk="1" hangingPunct="1"/>
            <a:endParaRPr lang="en-US" dirty="0" smtClean="0"/>
          </a:p>
          <a:p>
            <a:pPr eaLnBrk="1" hangingPunct="1"/>
            <a:r>
              <a:rPr lang="en-US" dirty="0" smtClean="0"/>
              <a:t>Some general guidelines on how status codes are used:</a:t>
            </a:r>
          </a:p>
          <a:p>
            <a:pPr eaLnBrk="1" hangingPunct="1">
              <a:buFont typeface="Arial" pitchFamily="34" charset="0"/>
              <a:buChar char="•"/>
            </a:pPr>
            <a:r>
              <a:rPr lang="en-US" dirty="0" smtClean="0"/>
              <a:t> Scrap </a:t>
            </a:r>
            <a:r>
              <a:rPr lang="en-US" dirty="0" smtClean="0"/>
              <a:t>inventory is not available or nettable.</a:t>
            </a:r>
          </a:p>
          <a:p>
            <a:pPr eaLnBrk="1" hangingPunct="1">
              <a:buFont typeface="Arial" pitchFamily="34" charset="0"/>
              <a:buChar char="•"/>
            </a:pPr>
            <a:r>
              <a:rPr lang="en-US" dirty="0" smtClean="0"/>
              <a:t> Material </a:t>
            </a:r>
            <a:r>
              <a:rPr lang="en-US" dirty="0" smtClean="0"/>
              <a:t>in receiving quarantine is usually not available, but is nettable since it is expected to be of good quality.</a:t>
            </a:r>
          </a:p>
          <a:p>
            <a:pPr eaLnBrk="1" hangingPunct="1">
              <a:buFont typeface="Arial" pitchFamily="34" charset="0"/>
              <a:buChar char="•"/>
            </a:pPr>
            <a:r>
              <a:rPr lang="en-US" dirty="0" smtClean="0"/>
              <a:t> Material </a:t>
            </a:r>
            <a:r>
              <a:rPr lang="en-US" dirty="0" smtClean="0"/>
              <a:t>in material review board is usually not available, but can be nettable or </a:t>
            </a:r>
            <a:r>
              <a:rPr lang="en-US" dirty="0" smtClean="0"/>
              <a:t>not, </a:t>
            </a:r>
            <a:r>
              <a:rPr lang="en-US" dirty="0" smtClean="0"/>
              <a:t>based on the likelihood of it being approved for use.</a:t>
            </a:r>
          </a:p>
          <a:p>
            <a:pPr eaLnBrk="1" hangingPunct="1">
              <a:buFont typeface="Arial" pitchFamily="34" charset="0"/>
              <a:buChar char="•"/>
            </a:pPr>
            <a:r>
              <a:rPr lang="en-US" dirty="0" smtClean="0"/>
              <a:t> Consignment </a:t>
            </a:r>
            <a:r>
              <a:rPr lang="en-US" dirty="0" smtClean="0"/>
              <a:t>inventory held for a specific customer is not normally available.</a:t>
            </a:r>
          </a:p>
          <a:p>
            <a:pPr eaLnBrk="1" hangingPunct="1">
              <a:buFont typeface="Arial" pitchFamily="34" charset="0"/>
              <a:buChar char="•"/>
            </a:pPr>
            <a:r>
              <a:rPr lang="en-US" dirty="0" smtClean="0"/>
              <a:t> Negative </a:t>
            </a:r>
            <a:r>
              <a:rPr lang="en-US" dirty="0" smtClean="0"/>
              <a:t>inventory balances are always errors and should not be allowed.</a:t>
            </a:r>
          </a:p>
          <a:p>
            <a:pPr eaLnBrk="1" hangingPunct="1"/>
            <a:r>
              <a:rPr lang="en-US" dirty="0" smtClean="0"/>
              <a:t/>
            </a:r>
            <a:br>
              <a:rPr lang="en-US" dirty="0" smtClean="0"/>
            </a:br>
            <a:r>
              <a:rPr lang="en-US" b="1" dirty="0" smtClean="0"/>
              <a:t>Note</a:t>
            </a:r>
            <a:r>
              <a:rPr lang="en-US" dirty="0" smtClean="0"/>
              <a:t>: Not allowing negative balances forces the user to fix the error at its source.</a:t>
            </a:r>
          </a:p>
          <a:p>
            <a:pPr eaLnBrk="1" hangingPunct="1"/>
            <a:endParaRPr lang="en-US" dirty="0" smtClean="0"/>
          </a:p>
          <a:p>
            <a:pPr eaLnBrk="1" hangingPunct="1"/>
            <a:r>
              <a:rPr lang="en-US" dirty="0" smtClean="0"/>
              <a:t>Inventory in transit is usually not available.</a:t>
            </a:r>
          </a:p>
          <a:p>
            <a:pPr eaLnBrk="1" hangingPunct="1"/>
            <a:endParaRPr lang="en-US" dirty="0" smtClean="0"/>
          </a:p>
          <a:p>
            <a:pPr eaLnBrk="1" hangingPunct="1"/>
            <a:r>
              <a:rPr lang="en-US" dirty="0" smtClean="0"/>
              <a:t>In addition, certain transactions can be restricted. Each inventory status code can have a list of restricted transactions attached. For example, access to sales order issues can be restricted from a Quality Control Hold location.</a:t>
            </a:r>
          </a:p>
          <a:p>
            <a:pPr eaLnBrk="1" hangingPunct="1"/>
            <a:endParaRPr lang="en-US" dirty="0" smtClean="0"/>
          </a:p>
          <a:p>
            <a:pPr eaLnBrk="1" hangingPunct="1"/>
            <a:r>
              <a:rPr lang="en-US" dirty="0" smtClean="0"/>
              <a:t>Whenever items are received into inventory, a status code is associated with that inventory. This defaults to the status code entered for the location, but can be changed using Inventory Detail Maintenance. Whenever you attempt to do something with this inventory (allocate it, issue it, move it) the system checks its status code and ensures that the action is valid.</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eaLnBrk="1" hangingPunct="1"/>
            <a:r>
              <a:rPr lang="en-US" dirty="0" smtClean="0"/>
              <a:t>As shown in this slide, to establish a product definition, you first establish product lines, then assign items to them. Although each item needs an associated product line to capture inventory costs and movement, each item does not necessarily have a bill of material (BOM) or routing associated with it. This chapter discusses bills of material; routings are presented later in the course.</a:t>
            </a:r>
          </a:p>
          <a:p>
            <a:pPr eaLnBrk="1" hangingPunct="1"/>
            <a:endParaRPr lang="en-US" dirty="0" smtClean="0"/>
          </a:p>
          <a:p>
            <a:pPr eaLnBrk="1" hangingPunct="1"/>
            <a:r>
              <a:rPr lang="en-US" dirty="0" smtClean="0"/>
              <a:t>Bills of material specify how much of each component item are required to produce a parent item.</a:t>
            </a:r>
          </a:p>
          <a:p>
            <a:pPr eaLnBrk="1" hangingPunct="1"/>
            <a:endParaRPr lang="en-US" dirty="0" smtClean="0"/>
          </a:p>
          <a:p>
            <a:pPr eaLnBrk="1" hangingPunct="1"/>
            <a:r>
              <a:rPr lang="en-US" dirty="0" smtClean="0"/>
              <a:t>Routings quantify where and how the product is </a:t>
            </a:r>
            <a:r>
              <a:rPr lang="en-US" dirty="0" smtClean="0"/>
              <a:t>made, </a:t>
            </a:r>
            <a:r>
              <a:rPr lang="en-US" dirty="0" smtClean="0"/>
              <a:t>and provide the steps used in the process of putting the materials together.</a:t>
            </a:r>
          </a:p>
          <a:p>
            <a:pPr eaLnBrk="1" hangingPunct="1"/>
            <a:endParaRPr lang="en-US" dirty="0" smtClean="0"/>
          </a:p>
          <a:p>
            <a:pPr eaLnBrk="1" hangingPunct="1"/>
            <a:r>
              <a:rPr lang="en-US" dirty="0" smtClean="0"/>
              <a:t>In common terms, bills of material and routings are like a recipe. Most recipes have a list of ingredients (the bill of material) and a list of steps telling you how to combine the ingredients and how to process them (the routing).</a:t>
            </a:r>
          </a:p>
          <a:p>
            <a:pPr eaLnBrk="1" hangingPunct="1"/>
            <a:endParaRPr lang="en-US" dirty="0" smtClean="0"/>
          </a:p>
          <a:p>
            <a:pPr eaLnBrk="1" hangingPunct="1"/>
            <a:r>
              <a:rPr lang="en-US" dirty="0" smtClean="0"/>
              <a:t>The next few pages describe each step in the process flow shown in the figure, beginning with product lines. The guide then describes items and bills of material (product structures). Routings are discussed in the chapter on setting up a manufacturing environment.</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eaLnBrk="1" hangingPunct="1"/>
            <a:r>
              <a:rPr lang="en-US" sz="1200" dirty="0" smtClean="0"/>
              <a:t>In QAD, a product line is a group of items or products with similarities in manufacture or application. While product line codes can be related to a marketing concept, they are more accurately considered an accounting concept since the product line code links items to GL accounts. This link is the way that the system ensures that all transactions for an item have GL consequences. All items must belong to a product line; otherwise, no GL transactions associated with them can</a:t>
            </a:r>
            <a:r>
              <a:rPr lang="en-US" sz="1200" baseline="0" dirty="0" smtClean="0"/>
              <a:t> </a:t>
            </a:r>
            <a:r>
              <a:rPr lang="en-US" sz="1200" dirty="0" smtClean="0"/>
              <a:t>be recorded.</a:t>
            </a:r>
          </a:p>
          <a:p>
            <a:pPr eaLnBrk="1" hangingPunct="1"/>
            <a:endParaRPr lang="en-US" sz="1200" dirty="0" smtClean="0"/>
          </a:p>
          <a:p>
            <a:pPr eaLnBrk="1" hangingPunct="1"/>
            <a:r>
              <a:rPr lang="en-US" sz="1200" dirty="0" smtClean="0"/>
              <a:t>While product lines are primarily a financial construct, do not assign them by finance. While finance plays a role in defining product lines, both manufacturing and marketing want to understand the structure and the ability to track costs and revenues for their items.</a:t>
            </a:r>
          </a:p>
          <a:p>
            <a:pPr eaLnBrk="1" hangingPunct="1"/>
            <a:endParaRPr lang="en-US" sz="1200" dirty="0" smtClean="0"/>
          </a:p>
          <a:p>
            <a:pPr eaLnBrk="1" hangingPunct="1"/>
            <a:r>
              <a:rPr lang="en-US" sz="1200" b="1" dirty="0" smtClean="0"/>
              <a:t>Note: </a:t>
            </a:r>
            <a:r>
              <a:rPr lang="en-US" sz="1200" dirty="0" smtClean="0"/>
              <a:t>Many browses, inquiries, and reports in QAD can be sorted on product line. It is important to give some thought as to how you want to organize various reports.</a:t>
            </a:r>
          </a:p>
          <a:p>
            <a:pPr eaLnBrk="1" hangingPunct="1"/>
            <a:endParaRPr lang="en-US" sz="1200" dirty="0" smtClean="0"/>
          </a:p>
          <a:p>
            <a:pPr eaLnBrk="1" hangingPunct="1"/>
            <a:r>
              <a:rPr lang="en-US" sz="1200" dirty="0" smtClean="0"/>
              <a:t>The example in the slide shows three different types of ultrasound devices in one product line. All costs and revenues for these items are collected in the same set of GL accounts. Your company could decide that the nature of the materials and the manufacturing processes used for these items are different enough to require three product lines. Then, you could use different accounts or sub-accounts to track costs and revenues.</a:t>
            </a:r>
          </a:p>
          <a:p>
            <a:pPr eaLnBrk="1" hangingPunct="1"/>
            <a:endParaRPr lang="en-US" sz="1200" dirty="0" smtClean="0"/>
          </a:p>
          <a:p>
            <a:pPr eaLnBrk="1" hangingPunct="1"/>
            <a:r>
              <a:rPr lang="en-US" sz="1200" dirty="0" smtClean="0"/>
              <a:t>Some companies may want different product lines for purchased materials or for manufactured components. You must have at least one product line code, but you can have as many as you need. After the product line is set up, select the method for updating the current costs of items.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After you set up product lines, you can define specific information about each item.</a:t>
            </a:r>
          </a:p>
          <a:p>
            <a:endParaRPr lang="en-US" dirty="0" smtClean="0"/>
          </a:p>
          <a:p>
            <a:r>
              <a:rPr lang="en-US" dirty="0" smtClean="0"/>
              <a:t>Enter item information for every item that you use or produce. Item Master Data defaults to all sites in an entity. Later in the course, you will learn that many attributes of an item can be different at each site.</a:t>
            </a:r>
            <a:r>
              <a:rPr lang="en-US" baseline="0" dirty="0" smtClean="0"/>
              <a:t> </a:t>
            </a:r>
            <a:r>
              <a:rPr lang="en-US" dirty="0" smtClean="0"/>
              <a:t>An item number identifies every item. This item number is the same for all sites, as is some of the other identifying information</a:t>
            </a:r>
            <a:r>
              <a:rPr lang="en-US" baseline="0" dirty="0" smtClean="0"/>
              <a:t> </a:t>
            </a:r>
            <a:r>
              <a:rPr lang="en-US" dirty="0" smtClean="0"/>
              <a:t>such as product line, unit of measure, group, and type.</a:t>
            </a:r>
          </a:p>
          <a:p>
            <a:endParaRPr lang="en-US" dirty="0" smtClean="0"/>
          </a:p>
          <a:p>
            <a:r>
              <a:rPr lang="en-US" dirty="0" smtClean="0"/>
              <a:t>In Items, you can enter inventory, planning, and cost data. The slide shows the basic information recorded in each of these areas.</a:t>
            </a:r>
            <a:r>
              <a:rPr lang="en-US" baseline="0" dirty="0" smtClean="0"/>
              <a:t> </a:t>
            </a:r>
            <a:r>
              <a:rPr lang="en-US" dirty="0" smtClean="0"/>
              <a:t>You can also use separate functions to add or maintain item data, inventory data, planning data, and cost data. This feature lets different functional areas, such as production planning and cost accounting, to have update access to their data only.</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eaLnBrk="1" hangingPunct="1"/>
            <a:r>
              <a:rPr lang="en-US" dirty="0" smtClean="0"/>
              <a:t>The system uses BOMs, each a collection of parent/component relationships, for the planning and control of manufacturing. This slide illustrates the bill of material for the medical ultrasound device (01010). The BOM shows three levels in the product structure below the end item 01010, the medical ultrasound.</a:t>
            </a:r>
          </a:p>
          <a:p>
            <a:pPr eaLnBrk="1" hangingPunct="1"/>
            <a:endParaRPr lang="en-US" dirty="0" smtClean="0"/>
          </a:p>
          <a:p>
            <a:pPr eaLnBrk="1" hangingPunct="1"/>
            <a:r>
              <a:rPr lang="en-US" dirty="0" smtClean="0"/>
              <a:t>Not all level 1 components are shown; several more are required to build the end item.</a:t>
            </a:r>
          </a:p>
          <a:p>
            <a:pPr eaLnBrk="1" hangingPunct="1"/>
            <a:r>
              <a:rPr lang="en-US" dirty="0" smtClean="0"/>
              <a:t>The probe unit has two components: a standard connector and a transducer.</a:t>
            </a:r>
          </a:p>
          <a:p>
            <a:pPr eaLnBrk="1" hangingPunct="1"/>
            <a:r>
              <a:rPr lang="en-US" dirty="0" smtClean="0"/>
              <a:t>The standard connector also has two components.</a:t>
            </a:r>
            <a:br>
              <a:rPr lang="en-US" dirty="0" smtClean="0"/>
            </a:br>
            <a:endParaRPr lang="en-US" dirty="0" smtClean="0"/>
          </a:p>
          <a:p>
            <a:pPr eaLnBrk="1" hangingPunct="1"/>
            <a:r>
              <a:rPr lang="en-US" dirty="0" smtClean="0"/>
              <a:t>Alternate Product Structure or Formula</a:t>
            </a:r>
          </a:p>
          <a:p>
            <a:pPr eaLnBrk="1" hangingPunct="1"/>
            <a:endParaRPr lang="en-US" dirty="0" smtClean="0"/>
          </a:p>
          <a:p>
            <a:pPr eaLnBrk="1" hangingPunct="1"/>
            <a:r>
              <a:rPr lang="en-US" dirty="0" smtClean="0"/>
              <a:t>If you use different formulas for producing different batch sizes or if you need to use alternate product structures in different </a:t>
            </a:r>
            <a:r>
              <a:rPr lang="en-US" dirty="0" smtClean="0"/>
              <a:t>circumstances, </a:t>
            </a:r>
            <a:r>
              <a:rPr lang="en-US" dirty="0" smtClean="0"/>
              <a:t>you will then require multiple BOMs for the same item. To use multiple BOMs for the same item, add a BOM code in Product Structure Code Maintenance or Formula Code Maintenance. Then, use this BOM code as the parent in Product Structure Maintenance or in Formula Maintenance. A BOM code uniquely identifies a product structure or formula. The normal situation is for the BOM code to be the same as the item number. When several alternate structures are available, they are given other identifiers. You can link your most frequently used alternate BOM to the item number in Item Planning Data Maintenance.</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eaLnBrk="1" hangingPunct="1"/>
            <a:r>
              <a:rPr lang="en-US" sz="1200" dirty="0" smtClean="0"/>
              <a:t>Once you have set up items in Item Master Maintenance, you identify where and how they are manufactured. You perform these tasks by:</a:t>
            </a:r>
          </a:p>
          <a:p>
            <a:pPr eaLnBrk="1" hangingPunct="1">
              <a:buFont typeface="Arial" pitchFamily="34" charset="0"/>
              <a:buChar char="•"/>
            </a:pPr>
            <a:r>
              <a:rPr lang="en-US" sz="1200" dirty="0" smtClean="0"/>
              <a:t> Setting </a:t>
            </a:r>
            <a:r>
              <a:rPr lang="en-US" sz="1200" dirty="0" smtClean="0"/>
              <a:t>up shop calendars</a:t>
            </a:r>
          </a:p>
          <a:p>
            <a:pPr eaLnBrk="1" hangingPunct="1">
              <a:buFont typeface="Arial" pitchFamily="34" charset="0"/>
              <a:buChar char="•"/>
            </a:pPr>
            <a:r>
              <a:rPr lang="en-US" sz="1200" dirty="0" smtClean="0"/>
              <a:t> Setting </a:t>
            </a:r>
            <a:r>
              <a:rPr lang="en-US" sz="1200" dirty="0" smtClean="0"/>
              <a:t>up manufacturing departments and work centers/machines</a:t>
            </a:r>
          </a:p>
          <a:p>
            <a:pPr eaLnBrk="1" hangingPunct="1">
              <a:buFont typeface="Arial" pitchFamily="34" charset="0"/>
              <a:buChar char="•"/>
            </a:pPr>
            <a:r>
              <a:rPr lang="en-US" sz="1200" dirty="0" smtClean="0"/>
              <a:t> Defining </a:t>
            </a:r>
            <a:r>
              <a:rPr lang="en-US" sz="1200" dirty="0" smtClean="0"/>
              <a:t>the manufacturing operations required to produce each of the items</a:t>
            </a:r>
          </a:p>
          <a:p>
            <a:pPr eaLnBrk="1" hangingPunct="1"/>
            <a:endParaRPr lang="en-US" sz="1200" dirty="0" smtClean="0"/>
          </a:p>
          <a:p>
            <a:pPr eaLnBrk="1" hangingPunct="1"/>
            <a:r>
              <a:rPr lang="en-US" sz="1200" dirty="0" smtClean="0"/>
              <a:t>The following pages use the order shown in the process flow; the shop calendar is discussed next.</a:t>
            </a:r>
          </a:p>
        </p:txBody>
      </p:sp>
      <p:sp>
        <p:nvSpPr>
          <p:cNvPr id="4" name="myNotes"/>
          <p:cNvSpPr>
            <a:spLocks noGrp="1"/>
          </p:cNvSpPr>
          <p:nvPr>
            <p:ph type="sldNum" sz="quarter" idx="10"/>
          </p:nvPr>
        </p:nvSpPr>
        <p:spPr/>
        <p:txBody>
          <a:bodyPr/>
          <a:lstStyle/>
          <a:p>
            <a:fld id="{955F40EC-4A45-4BA0-88E8-AEAD7F90807E}"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The shop calendar is required for planning, manufacturing, and distribution functions. The calendar indicates what days the plant is open and how many hours are worked each day. The calendar determines the hours a work center is available to do work. Capacity requirements planning also uses this information.</a:t>
            </a:r>
          </a:p>
          <a:p>
            <a:endParaRPr lang="en-US" dirty="0" smtClean="0"/>
          </a:p>
          <a:p>
            <a:r>
              <a:rPr lang="en-US" dirty="0" smtClean="0"/>
              <a:t>If the no hours are assigned to the calendar on a particular day, it is a non-work day. An order cannot be due on that day. None of the planning functions in QAD schedules an order to be due on a non-work day.</a:t>
            </a:r>
          </a:p>
          <a:p>
            <a:r>
              <a:rPr lang="en-US" dirty="0" smtClean="0"/>
              <a:t>Calendar information is used to schedule:</a:t>
            </a:r>
          </a:p>
          <a:p>
            <a:endParaRPr lang="en-US" dirty="0" smtClean="0"/>
          </a:p>
          <a:p>
            <a:pPr>
              <a:buFont typeface="Arial" pitchFamily="34" charset="0"/>
              <a:buChar char="•"/>
            </a:pPr>
            <a:r>
              <a:rPr lang="en-US" dirty="0" smtClean="0"/>
              <a:t> Start </a:t>
            </a:r>
            <a:r>
              <a:rPr lang="en-US" dirty="0" smtClean="0"/>
              <a:t>and due dates for MRP planned orders, master schedule orders, and work orders</a:t>
            </a:r>
          </a:p>
          <a:p>
            <a:pPr>
              <a:buFont typeface="Arial" pitchFamily="34" charset="0"/>
              <a:buChar char="•"/>
            </a:pPr>
            <a:r>
              <a:rPr lang="en-US" dirty="0" smtClean="0"/>
              <a:t> Operations </a:t>
            </a:r>
            <a:r>
              <a:rPr lang="en-US" dirty="0" smtClean="0"/>
              <a:t>for work orders and repetitive schedules</a:t>
            </a:r>
          </a:p>
          <a:p>
            <a:pPr>
              <a:buFont typeface="Arial" pitchFamily="34" charset="0"/>
              <a:buChar char="•"/>
            </a:pPr>
            <a:r>
              <a:rPr lang="en-US" dirty="0" smtClean="0"/>
              <a:t> The </a:t>
            </a:r>
            <a:r>
              <a:rPr lang="en-US" dirty="0" smtClean="0"/>
              <a:t>procurement or shipment of materials through association with suppliers and customers</a:t>
            </a:r>
          </a:p>
          <a:p>
            <a:endParaRPr lang="en-US" dirty="0" smtClean="0"/>
          </a:p>
          <a:p>
            <a:r>
              <a:rPr lang="en-US" dirty="0" smtClean="0"/>
              <a:t>Use Domain Calendar Maintenance to maintain the default calendar for all sites, or Site-Calendar Maintenance for specific sites. Use Holiday Maintenance to turn off a normal work day, that is, make it a non-work day for all work centers. Use calendar exceptions programs to modify a calendar for the short term. For example, add extra hours for a peak season, or indicate a two-week shutdown.</a:t>
            </a:r>
          </a:p>
          <a:p>
            <a:endParaRPr lang="en-US" dirty="0" smtClean="0"/>
          </a:p>
          <a:p>
            <a:r>
              <a:rPr lang="en-US" dirty="0" smtClean="0"/>
              <a:t>Calendars are also defined in Work Center Calendar Maintenance for work centers that have different schedules than the default calendar and can be defined for any machines within a work center that have different schedules.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eaLnBrk="1" hangingPunct="1"/>
            <a:r>
              <a:rPr lang="en-US" dirty="0" smtClean="0"/>
              <a:t>Work areas in a manufacturing plant are defined in QAD </a:t>
            </a:r>
            <a:r>
              <a:rPr lang="en-US" dirty="0" smtClean="0"/>
              <a:t>Adaptive ERP </a:t>
            </a:r>
            <a:r>
              <a:rPr lang="en-US" dirty="0" smtClean="0"/>
              <a:t>using departments, work centers, and machines.</a:t>
            </a:r>
          </a:p>
          <a:p>
            <a:pPr eaLnBrk="1" hangingPunct="1"/>
            <a:endParaRPr lang="en-US" dirty="0" smtClean="0"/>
          </a:p>
          <a:p>
            <a:pPr eaLnBrk="1" hangingPunct="1"/>
            <a:r>
              <a:rPr lang="en-US" b="1" dirty="0" smtClean="0"/>
              <a:t>Departments</a:t>
            </a:r>
          </a:p>
          <a:p>
            <a:pPr eaLnBrk="1" hangingPunct="1"/>
            <a:r>
              <a:rPr lang="en-US" dirty="0" smtClean="0"/>
              <a:t>A manufacturing plant is split into departments for control purposes. Each production unit (work center) must belong to one, and only one, department. This grouping is used primarily for capacity planning and accounting. GL accounts are attached to each department. You define at least one department before you can enter work centers or routings.</a:t>
            </a:r>
          </a:p>
          <a:p>
            <a:pPr eaLnBrk="1" hangingPunct="1"/>
            <a:endParaRPr lang="en-US" dirty="0" smtClean="0"/>
          </a:p>
          <a:p>
            <a:pPr eaLnBrk="1" hangingPunct="1"/>
            <a:r>
              <a:rPr lang="en-US" b="1" dirty="0" smtClean="0"/>
              <a:t>Work Centers</a:t>
            </a:r>
          </a:p>
          <a:p>
            <a:pPr eaLnBrk="1" hangingPunct="1"/>
            <a:r>
              <a:rPr lang="en-US" dirty="0" smtClean="0"/>
              <a:t>A work center is a specific production unit within a department consisting of one or more people and/or machines. In QAD </a:t>
            </a:r>
            <a:r>
              <a:rPr lang="en-US" dirty="0" smtClean="0"/>
              <a:t>Adaptive ERP, </a:t>
            </a:r>
            <a:r>
              <a:rPr lang="en-US" dirty="0" smtClean="0"/>
              <a:t>work centers are the most basic units for operation scheduling, capacity requirements planning, and cost determinations for GL transactions. You must have at least one work center to set up routings and to report labor.</a:t>
            </a:r>
          </a:p>
          <a:p>
            <a:pPr eaLnBrk="1" hangingPunct="1"/>
            <a:endParaRPr lang="en-US" dirty="0" smtClean="0"/>
          </a:p>
          <a:p>
            <a:pPr eaLnBrk="1" hangingPunct="1"/>
            <a:r>
              <a:rPr lang="en-US" b="1" dirty="0" smtClean="0"/>
              <a:t>Machines</a:t>
            </a:r>
          </a:p>
          <a:p>
            <a:pPr eaLnBrk="1" hangingPunct="1"/>
            <a:r>
              <a:rPr lang="en-US" dirty="0" smtClean="0"/>
              <a:t>You can set up a work center with multiple identical machines by leaving the Machine field blank and entering the number of machines in the Machines field. </a:t>
            </a:r>
            <a:r>
              <a:rPr lang="en-US" dirty="0" smtClean="0"/>
              <a:t>Then, </a:t>
            </a:r>
            <a:r>
              <a:rPr lang="en-US" dirty="0" smtClean="0"/>
              <a:t>you can specify the number of machines that can be used for each operation (parallel production) in the route operation. If the machines are not interchangeable, identify each one with a distinct code. For example, you have multiple similar machines but they run at different rates. Or perhaps an older machine has a higher rate of rejects. In this case, each machine must have a unique machine code. The combination of the work center and the machine identifies a specific machine.</a:t>
            </a:r>
          </a:p>
          <a:p>
            <a:pPr eaLnBrk="1" hangingPunct="1"/>
            <a:endParaRPr lang="en-US" dirty="0" smtClean="0"/>
          </a:p>
          <a:p>
            <a:pPr eaLnBrk="1" hangingPunct="1"/>
            <a:r>
              <a:rPr lang="en-US" b="1" dirty="0" smtClean="0"/>
              <a:t>Note</a:t>
            </a:r>
            <a:r>
              <a:rPr lang="en-US" dirty="0" smtClean="0"/>
              <a:t>: Defining unique work center/machine combinations supports more precise costing and scheduling. However, it limits the ability of the work center supervisor to decide which machines to schedule work on without generating method variances.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eaLnBrk="1" hangingPunct="1"/>
            <a:r>
              <a:rPr lang="en-US" dirty="0" smtClean="0"/>
              <a:t>To manufacture an item or product, you complete one or more activities or operations. The list of required operations is called a routing, which defines the process for making the item. If a product structure is the list of ingredients in a recipe, a routing is the directions or instructions for processing the ingredients to achieve the desired end product. The routing describes:</a:t>
            </a:r>
          </a:p>
          <a:p>
            <a:pPr eaLnBrk="1" hangingPunct="1">
              <a:buFont typeface="Arial" pitchFamily="34" charset="0"/>
              <a:buChar char="•"/>
            </a:pPr>
            <a:r>
              <a:rPr lang="en-US" dirty="0" smtClean="0"/>
              <a:t> The </a:t>
            </a:r>
            <a:r>
              <a:rPr lang="en-US" dirty="0" smtClean="0"/>
              <a:t>steps required to make the item (operations)</a:t>
            </a:r>
          </a:p>
          <a:p>
            <a:pPr eaLnBrk="1" hangingPunct="1">
              <a:buFont typeface="Arial" pitchFamily="34" charset="0"/>
              <a:buChar char="•"/>
            </a:pPr>
            <a:r>
              <a:rPr lang="en-US" dirty="0" smtClean="0"/>
              <a:t> Where </a:t>
            </a:r>
            <a:r>
              <a:rPr lang="en-US" dirty="0" smtClean="0"/>
              <a:t>the steps are performed (work center)</a:t>
            </a:r>
          </a:p>
          <a:p>
            <a:pPr eaLnBrk="1" hangingPunct="1">
              <a:buFont typeface="Arial" pitchFamily="34" charset="0"/>
              <a:buChar char="•"/>
            </a:pPr>
            <a:r>
              <a:rPr lang="en-US" dirty="0" smtClean="0"/>
              <a:t> How </a:t>
            </a:r>
            <a:r>
              <a:rPr lang="en-US" dirty="0" smtClean="0"/>
              <a:t>long they take (queue time, setup time, run time, wait time, and move time)</a:t>
            </a:r>
          </a:p>
          <a:p>
            <a:pPr eaLnBrk="1" hangingPunct="1">
              <a:buFont typeface="Arial" pitchFamily="34" charset="0"/>
              <a:buChar char="•"/>
            </a:pPr>
            <a:r>
              <a:rPr lang="en-US" dirty="0" smtClean="0"/>
              <a:t> The </a:t>
            </a:r>
            <a:r>
              <a:rPr lang="en-US" dirty="0" smtClean="0"/>
              <a:t>expected yield percentage at each operation (yield %)</a:t>
            </a:r>
          </a:p>
          <a:p>
            <a:pPr eaLnBrk="1" hangingPunct="1"/>
            <a:endParaRPr lang="en-US" dirty="0" smtClean="0"/>
          </a:p>
          <a:p>
            <a:pPr eaLnBrk="1" hangingPunct="1"/>
            <a:r>
              <a:rPr lang="en-US" b="1" dirty="0" smtClean="0"/>
              <a:t>Note</a:t>
            </a:r>
            <a:r>
              <a:rPr lang="en-US" dirty="0" smtClean="0"/>
              <a:t>: Queue time, setup time, run time, wait time, and move time are all elements of lead time. The routings section discusses these topics.</a:t>
            </a:r>
          </a:p>
          <a:p>
            <a:pPr eaLnBrk="1" hangingPunct="1"/>
            <a:endParaRPr lang="en-US" dirty="0" smtClean="0"/>
          </a:p>
          <a:p>
            <a:pPr eaLnBrk="1" hangingPunct="1"/>
            <a:r>
              <a:rPr lang="en-US" dirty="0" smtClean="0"/>
              <a:t>For example, the manufacture of a medical ultrasound could require a routing with several operations with instructions to assemble the various components. How the business sets up the process and how they plan to manage it determines the number of operations, how they are sequenced, and how much detail to include with each. A highly automated process could have only one operation that says simply “assemble components.” A manual assembly process could have many detailed steps.</a:t>
            </a:r>
          </a:p>
          <a:p>
            <a:pPr eaLnBrk="1" hangingPunct="1"/>
            <a:r>
              <a:rPr lang="en-US" dirty="0" smtClean="0"/>
              <a:t>The department and work center codes associated with routing operations link actual production results with capacity planning, cost accounting, and other programs.</a:t>
            </a:r>
          </a:p>
          <a:p>
            <a:pPr eaLnBrk="1" hangingPunct="1"/>
            <a:endParaRPr lang="en-US" dirty="0" smtClean="0"/>
          </a:p>
          <a:p>
            <a:pPr eaLnBrk="1" hangingPunct="1"/>
            <a:r>
              <a:rPr lang="en-US" b="1" dirty="0" smtClean="0"/>
              <a:t>Alternate Routings</a:t>
            </a:r>
          </a:p>
          <a:p>
            <a:pPr eaLnBrk="1" hangingPunct="1"/>
            <a:r>
              <a:rPr lang="en-US" dirty="0" smtClean="0"/>
              <a:t>The normal situation is to have the route code be the same as the item number. When several routings are used to produce the same item, you can define alternate routes with different routing codes. The primary route, or the route you use most frequently, can be linked to the item number in Item Site Planning Maintenance.</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eaLnBrk="1" hangingPunct="1"/>
            <a:r>
              <a:rPr lang="en-US" sz="1200" dirty="0" smtClean="0"/>
              <a:t>Product cost calculations are based on information from various sources. Some of the key pieces are:</a:t>
            </a:r>
          </a:p>
          <a:p>
            <a:pPr eaLnBrk="1" hangingPunct="1"/>
            <a:endParaRPr lang="en-US" sz="1200" dirty="0" smtClean="0"/>
          </a:p>
          <a:p>
            <a:pPr eaLnBrk="1" hangingPunct="1">
              <a:buFont typeface="Arial" pitchFamily="34" charset="0"/>
              <a:buChar char="•"/>
            </a:pPr>
            <a:r>
              <a:rPr lang="en-US" sz="1200" dirty="0" smtClean="0"/>
              <a:t> Purchased </a:t>
            </a:r>
            <a:r>
              <a:rPr lang="en-US" sz="1200" dirty="0" smtClean="0"/>
              <a:t>material, overhead, and other costs entered manually in Item-Site Cost Maintenance for purchased items</a:t>
            </a:r>
          </a:p>
          <a:p>
            <a:pPr eaLnBrk="1" hangingPunct="1">
              <a:buFont typeface="Arial" pitchFamily="34" charset="0"/>
              <a:buChar char="•"/>
            </a:pPr>
            <a:r>
              <a:rPr lang="en-US" sz="1200" dirty="0" smtClean="0"/>
              <a:t> Component </a:t>
            </a:r>
            <a:r>
              <a:rPr lang="en-US" sz="1200" dirty="0" smtClean="0"/>
              <a:t>quantity per and scrap rates entered in the product structure (BOM)</a:t>
            </a:r>
          </a:p>
          <a:p>
            <a:pPr eaLnBrk="1" hangingPunct="1">
              <a:buFont typeface="Arial" pitchFamily="34" charset="0"/>
              <a:buChar char="•"/>
            </a:pPr>
            <a:r>
              <a:rPr lang="en-US" sz="1200" dirty="0" smtClean="0"/>
              <a:t> Labor </a:t>
            </a:r>
            <a:r>
              <a:rPr lang="en-US" sz="1200" dirty="0" smtClean="0"/>
              <a:t>and setup rates entered for each work center</a:t>
            </a:r>
          </a:p>
          <a:p>
            <a:pPr eaLnBrk="1" hangingPunct="1">
              <a:buFont typeface="Arial" pitchFamily="34" charset="0"/>
              <a:buChar char="•"/>
            </a:pPr>
            <a:r>
              <a:rPr lang="en-US" sz="1200" dirty="0" smtClean="0"/>
              <a:t> Variable </a:t>
            </a:r>
            <a:r>
              <a:rPr lang="en-US" sz="1200" dirty="0" smtClean="0"/>
              <a:t>burden at each work center</a:t>
            </a:r>
          </a:p>
          <a:p>
            <a:pPr eaLnBrk="1" hangingPunct="1">
              <a:buFont typeface="Arial" pitchFamily="34" charset="0"/>
              <a:buChar char="•"/>
            </a:pPr>
            <a:r>
              <a:rPr lang="en-US" sz="1200" dirty="0" smtClean="0"/>
              <a:t> Manufacturing </a:t>
            </a:r>
            <a:r>
              <a:rPr lang="en-US" sz="1200" dirty="0" smtClean="0"/>
              <a:t>setup and run times entered on each routing operation</a:t>
            </a:r>
          </a:p>
          <a:p>
            <a:pPr eaLnBrk="1" hangingPunct="1">
              <a:buFont typeface="Arial" pitchFamily="34" charset="0"/>
              <a:buChar char="•"/>
            </a:pPr>
            <a:r>
              <a:rPr lang="en-US" sz="1200" dirty="0" smtClean="0"/>
              <a:t> Yield </a:t>
            </a:r>
            <a:r>
              <a:rPr lang="en-US" sz="1200" dirty="0" smtClean="0"/>
              <a:t>at each operation</a:t>
            </a:r>
          </a:p>
          <a:p>
            <a:pPr eaLnBrk="1" hangingPunct="1">
              <a:buFont typeface="Arial" pitchFamily="34" charset="0"/>
              <a:buChar char="•"/>
            </a:pPr>
            <a:r>
              <a:rPr lang="en-US" sz="1200" dirty="0" smtClean="0"/>
              <a:t> Subcontract </a:t>
            </a:r>
            <a:r>
              <a:rPr lang="en-US" sz="1200" dirty="0" smtClean="0"/>
              <a:t>cost per unit entered on each subcontracted operation</a:t>
            </a:r>
          </a:p>
          <a:p>
            <a:pPr eaLnBrk="1" hangingPunct="1">
              <a:buFont typeface="Arial" pitchFamily="34" charset="0"/>
              <a:buChar char="•"/>
            </a:pPr>
            <a:r>
              <a:rPr lang="en-US" sz="1200" dirty="0" smtClean="0"/>
              <a:t> Item </a:t>
            </a:r>
            <a:r>
              <a:rPr lang="en-US" sz="1200" dirty="0" smtClean="0"/>
              <a:t>order quantity entered in Item Planning Maintenance</a:t>
            </a:r>
          </a:p>
          <a:p>
            <a:pPr eaLnBrk="1" hangingPunct="1">
              <a:buFont typeface="Arial" pitchFamily="34" charset="0"/>
              <a:buChar char="•"/>
            </a:pPr>
            <a:r>
              <a:rPr lang="en-US" sz="1200" dirty="0" smtClean="0"/>
              <a:t> BOM </a:t>
            </a:r>
            <a:r>
              <a:rPr lang="en-US" sz="1200" dirty="0" smtClean="0"/>
              <a:t>and routing code entered in Item Planning Maintenance</a:t>
            </a:r>
          </a:p>
          <a:p>
            <a:pPr eaLnBrk="1" hangingPunct="1"/>
            <a:endParaRPr lang="en-US" sz="1200" dirty="0" smtClean="0"/>
          </a:p>
          <a:p>
            <a:pPr eaLnBrk="1" hangingPunct="1"/>
            <a:r>
              <a:rPr lang="en-US" sz="1200" dirty="0" smtClean="0"/>
              <a:t>Most of this information was described in the previous chapter and shown in the previous examples and exercises. The next steps are to roll up the routing and product structure costs, </a:t>
            </a:r>
            <a:r>
              <a:rPr lang="en-US" sz="1200" dirty="0" smtClean="0"/>
              <a:t>and </a:t>
            </a:r>
            <a:r>
              <a:rPr lang="en-US" sz="1200" dirty="0" smtClean="0"/>
              <a:t>to move the current cost set to the GL cost set. These three steps are covered on the following pages.</a:t>
            </a:r>
          </a:p>
        </p:txBody>
      </p:sp>
      <p:sp>
        <p:nvSpPr>
          <p:cNvPr id="4" name="myNotes"/>
          <p:cNvSpPr>
            <a:spLocks noGrp="1"/>
          </p:cNvSpPr>
          <p:nvPr>
            <p:ph type="sldNum" sz="quarter" idx="10"/>
          </p:nvPr>
        </p:nvSpPr>
        <p:spPr/>
        <p:txBody>
          <a:bodyPr/>
          <a:lstStyle/>
          <a:p>
            <a:fld id="{955F40EC-4A45-4BA0-88E8-AEAD7F90807E}"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Routing Cost Roll-Up calculates the manufacturing costs, lead times, and total yield for one or more items at a particular site. Costs are calculated for each operation after accessing the item master, work center, routing, and standard operation data</a:t>
            </a:r>
            <a:r>
              <a:rPr lang="en-US" dirty="0" smtClean="0"/>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The roll-up uses data defined in: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smtClean="0"/>
              <a:t>Item </a:t>
            </a:r>
            <a:r>
              <a:rPr lang="en-US" b="1" dirty="0" smtClean="0"/>
              <a:t>Master Maintenance</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The item (site) planning record provides the order quantity value, which is used to amortize setup cost over a standard or normal order size to obtain a realistic cost per unit value.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1"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smtClean="0"/>
              <a:t>Routing Maintenance</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The routing records provide the setup and run times (standard), as well as the machines per operation and operation yield percent.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smtClean="0"/>
              <a:t>Work Center Maintenance</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The work center data is used to obtain hourly rates for setup and run labor. The work center also provides the burden rates as cost per hour for labor and machine burden, as well as a labor burden percent.</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QAD </a:t>
            </a:r>
            <a:r>
              <a:rPr lang="en-US" dirty="0" smtClean="0"/>
              <a:t>Adaptive ERP maintains </a:t>
            </a:r>
            <a:r>
              <a:rPr lang="en-US" dirty="0" smtClean="0"/>
              <a:t>at least two cost sets for each item-site pair: </a:t>
            </a:r>
          </a:p>
          <a:p>
            <a:pPr>
              <a:buFont typeface="Arial" pitchFamily="34" charset="0"/>
              <a:buChar char="•"/>
            </a:pPr>
            <a:r>
              <a:rPr lang="en-US" dirty="0" smtClean="0"/>
              <a:t> Current </a:t>
            </a:r>
            <a:r>
              <a:rPr lang="en-US" dirty="0" smtClean="0"/>
              <a:t>cost, which reflects today’s cost for an item</a:t>
            </a:r>
          </a:p>
          <a:p>
            <a:pPr>
              <a:buFont typeface="Arial" pitchFamily="34" charset="0"/>
              <a:buChar char="•"/>
            </a:pPr>
            <a:r>
              <a:rPr lang="en-US" dirty="0" smtClean="0"/>
              <a:t> GL </a:t>
            </a:r>
            <a:r>
              <a:rPr lang="en-US" dirty="0" smtClean="0"/>
              <a:t>cost, which is used for all general ledger transactions</a:t>
            </a:r>
          </a:p>
          <a:p>
            <a:endParaRPr lang="en-US" dirty="0" smtClean="0"/>
          </a:p>
          <a:p>
            <a:r>
              <a:rPr lang="en-US" dirty="0" smtClean="0"/>
              <a:t>At the beginning of the year, many companies set current and GL costs to be equal. You can do so with Current Cost Set Move to GL Set (1.4.22).</a:t>
            </a:r>
          </a:p>
          <a:p>
            <a:endParaRPr lang="en-US" dirty="0" smtClean="0"/>
          </a:p>
          <a:p>
            <a:r>
              <a:rPr lang="en-US" dirty="0" smtClean="0"/>
              <a:t>When costs change, update and verify the change in the current costs first, then use Current Cost Set Move to GL Set to reflect the change in the GL cost set. Current Cost Set Move to GL Set is most commonly used only at regular, widely spaced intervals; typically annually.</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System-wide data:</a:t>
            </a:r>
          </a:p>
          <a:p>
            <a:r>
              <a:rPr lang="en-US" dirty="0" smtClean="0"/>
              <a:t>Some data is shared throughout the system such as currency, country codes, and tax data. This data never differs from one business unit (entity or domain) to another, so it makes sense to share it across all business organizations. System-wide data includes administrative data related to security, user interface, and technical setup.</a:t>
            </a:r>
          </a:p>
          <a:p>
            <a:endParaRPr lang="en-US" dirty="0" smtClean="0"/>
          </a:p>
          <a:p>
            <a:r>
              <a:rPr lang="en-US" dirty="0" smtClean="0"/>
              <a:t>Shared sets:</a:t>
            </a:r>
          </a:p>
          <a:p>
            <a:r>
              <a:rPr lang="en-US" dirty="0" smtClean="0"/>
              <a:t>Shared sets group data that can be shared across domains. A single domain can have an independent chart of accounts or several domains can share a chart of accounts, streamlining setup and maintenance. Other types of data that can be shared are customers, suppliers, and exchange rates.</a:t>
            </a:r>
          </a:p>
          <a:p>
            <a:endParaRPr lang="en-US" dirty="0" smtClean="0"/>
          </a:p>
          <a:p>
            <a:r>
              <a:rPr lang="en-US" dirty="0" smtClean="0"/>
              <a:t>Domain data:</a:t>
            </a:r>
          </a:p>
          <a:p>
            <a:r>
              <a:rPr lang="en-US" dirty="0" smtClean="0"/>
              <a:t>A domain represents the base unit of the system and includes one or more entities. Each domain has its own base currency, and, optionally, statutory currency, which the entities within the domain then share. Domains derive some data from shared sets and also use system-wide data. However, most operational data is domain specific. For example, all the item data and order transactions take place within a specific domain.</a:t>
            </a:r>
          </a:p>
          <a:p>
            <a:endParaRPr lang="en-US" dirty="0" smtClean="0"/>
          </a:p>
          <a:p>
            <a:r>
              <a:rPr lang="en-US" dirty="0" smtClean="0"/>
              <a:t>Entity data:</a:t>
            </a:r>
          </a:p>
          <a:p>
            <a:r>
              <a:rPr lang="en-US" dirty="0" smtClean="0"/>
              <a:t>An entity exists within a domain and inherits the domain attributes such as base currency. Entity-specific data is limited, for example, to the organization’s own bank account number. General ledger transactions are associated with specific entities.</a:t>
            </a:r>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30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Shared sets provide great flexibility in how a system can be set up. A default set of shared set codes is supplied with the system. However, you can create as many shared sets as necessary.</a:t>
            </a:r>
          </a:p>
          <a:p>
            <a:r>
              <a:rPr lang="en-US" dirty="0" smtClean="0"/>
              <a:t>The following types of data can be shared:</a:t>
            </a:r>
          </a:p>
          <a:p>
            <a:pPr>
              <a:buFont typeface="Arial" pitchFamily="34" charset="0"/>
              <a:buChar char="•"/>
            </a:pPr>
            <a:r>
              <a:rPr lang="en-US" dirty="0" smtClean="0"/>
              <a:t> Customers</a:t>
            </a:r>
          </a:p>
          <a:p>
            <a:pPr>
              <a:buFont typeface="Arial" pitchFamily="34" charset="0"/>
              <a:buChar char="•"/>
            </a:pPr>
            <a:r>
              <a:rPr lang="en-US" dirty="0" smtClean="0"/>
              <a:t> Suppliers</a:t>
            </a:r>
          </a:p>
          <a:p>
            <a:pPr>
              <a:buFont typeface="Arial" pitchFamily="34" charset="0"/>
              <a:buChar char="•"/>
            </a:pPr>
            <a:r>
              <a:rPr lang="en-US" dirty="0" smtClean="0"/>
              <a:t> Accounts</a:t>
            </a:r>
          </a:p>
          <a:p>
            <a:pPr>
              <a:buFont typeface="Arial" pitchFamily="34" charset="0"/>
              <a:buChar char="•"/>
            </a:pPr>
            <a:r>
              <a:rPr lang="en-US" dirty="0" smtClean="0"/>
              <a:t> Sub-accounts</a:t>
            </a:r>
          </a:p>
          <a:p>
            <a:pPr>
              <a:buFont typeface="Arial" pitchFamily="34" charset="0"/>
              <a:buChar char="•"/>
            </a:pPr>
            <a:r>
              <a:rPr lang="en-US" dirty="0" smtClean="0"/>
              <a:t> Sub-account COA mask</a:t>
            </a:r>
          </a:p>
          <a:p>
            <a:pPr>
              <a:buFont typeface="Arial" pitchFamily="34" charset="0"/>
              <a:buChar char="•"/>
            </a:pPr>
            <a:r>
              <a:rPr lang="en-US" dirty="0" smtClean="0"/>
              <a:t> Cost centers</a:t>
            </a:r>
          </a:p>
          <a:p>
            <a:pPr>
              <a:buFont typeface="Arial" pitchFamily="34" charset="0"/>
              <a:buChar char="•"/>
            </a:pPr>
            <a:r>
              <a:rPr lang="en-US" dirty="0" smtClean="0"/>
              <a:t> Cost center COA masks</a:t>
            </a:r>
          </a:p>
          <a:p>
            <a:pPr>
              <a:buFont typeface="Arial" pitchFamily="34" charset="0"/>
              <a:buChar char="•"/>
            </a:pPr>
            <a:r>
              <a:rPr lang="en-US" dirty="0" smtClean="0"/>
              <a:t> Projects</a:t>
            </a:r>
          </a:p>
          <a:p>
            <a:pPr>
              <a:buFont typeface="Arial" pitchFamily="34" charset="0"/>
              <a:buChar char="•"/>
            </a:pPr>
            <a:r>
              <a:rPr lang="en-US" dirty="0" smtClean="0"/>
              <a:t> Project COA masks</a:t>
            </a:r>
          </a:p>
          <a:p>
            <a:pPr>
              <a:buFont typeface="Arial" pitchFamily="34" charset="0"/>
              <a:buChar char="•"/>
            </a:pPr>
            <a:r>
              <a:rPr lang="en-US" dirty="0" smtClean="0"/>
              <a:t> Exchange rates</a:t>
            </a:r>
          </a:p>
          <a:p>
            <a:pPr>
              <a:buFont typeface="Arial" pitchFamily="34" charset="0"/>
              <a:buChar char="•"/>
            </a:pPr>
            <a:r>
              <a:rPr lang="en-US" dirty="0" smtClean="0"/>
              <a:t> Daybooks</a:t>
            </a:r>
          </a:p>
          <a:p>
            <a:endParaRPr lang="en-US" dirty="0" smtClean="0"/>
          </a:p>
          <a:p>
            <a:r>
              <a:rPr lang="en-US" b="1" dirty="0" smtClean="0"/>
              <a:t>Example</a:t>
            </a:r>
            <a:r>
              <a:rPr lang="en-US" dirty="0" smtClean="0"/>
              <a:t>: Three US domains can use the same chart of accounts, while two other domains in Japan use another accounts shared set. Using shared sets streamlines and standardizes the use of accounts across the enterprise.</a:t>
            </a:r>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In a multiple domain environment, you can use profiles to build relationships between shared sets.</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In the above example, instead of linking a control account to the customer record, you specify a profile code. The profile code is linked to two different charts of account. The profile ensures that the correct control account is used for the domain in which the transaction is recorded.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Business relations represent any organization or person that a company does business with, for example, customers, suppliers, employees, or an internal entity. A business relation address is a prerequisite for creating any of these records.</a:t>
            </a:r>
          </a:p>
          <a:p>
            <a:endParaRPr lang="en-US" dirty="0" smtClean="0"/>
          </a:p>
          <a:p>
            <a:r>
              <a:rPr lang="en-US" dirty="0" smtClean="0"/>
              <a:t>You can also create a business relation from within the customer or supplier creation menus.</a:t>
            </a:r>
          </a:p>
          <a:p>
            <a:endParaRPr lang="en-US" dirty="0" smtClean="0"/>
          </a:p>
          <a:p>
            <a:r>
              <a:rPr lang="en-US" dirty="0" smtClean="0"/>
              <a:t>Business relations can have different address types, as shown in the slide.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Accounting layers provide different ways of segregating transactions within a single GL account to satisfy reporting requirements. The posting of transactions is controlled by associating daybook types with one of the three system-defined accounting layers: primary (labeled “official” in the system), secondary (labeled “management” in the system), and transient.</a:t>
            </a:r>
          </a:p>
          <a:p>
            <a:endParaRPr lang="en-US" dirty="0" smtClean="0"/>
          </a:p>
          <a:p>
            <a:r>
              <a:rPr lang="en-US" dirty="0" smtClean="0"/>
              <a:t>The primary layer is used for daily transaction posting.</a:t>
            </a:r>
          </a:p>
          <a:p>
            <a:r>
              <a:rPr lang="en-US" dirty="0" smtClean="0"/>
              <a:t>Define one or more secondary layers to allow for adjustments required to meet different GAAP or IFRS requirements, or for management reporting.</a:t>
            </a:r>
          </a:p>
          <a:p>
            <a:endParaRPr lang="en-US" dirty="0" smtClean="0"/>
          </a:p>
          <a:p>
            <a:r>
              <a:rPr lang="en-US" dirty="0" smtClean="0"/>
              <a:t>The transient layer is used to temporarily post transactions pending approval, or to simulate postings.</a:t>
            </a:r>
          </a:p>
          <a:p>
            <a:r>
              <a:rPr lang="en-US" dirty="0" smtClean="0"/>
              <a:t>GL entries can be moved from layer to layer by changing the daybook. You can use Mass Layer Transfer to change many transactions at one time. In reporting, you can select multiple layers.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
        <p:nvSpPr>
          <p:cNvPr id="12" name="Rounded Rectangle 7"/>
          <p:cNvSpPr/>
          <p:nvPr userDrawn="1"/>
        </p:nvSpPr>
        <p:spPr bwMode="gray">
          <a:xfrm>
            <a:off x="0" y="2570933"/>
            <a:ext cx="12193200" cy="108000"/>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28565944"/>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pic>
        <p:nvPicPr>
          <p:cNvPr id="5" name="Picture 4"/>
          <p:cNvPicPr>
            <a:picLocks noChangeAspect="1"/>
          </p:cNvPicPr>
          <p:nvPr/>
        </p:nvPicPr>
        <p:blipFill>
          <a:blip r:embed="rId2" cstate="hqprint">
            <a:extLst>
              <a:ext uri="{28A0092B-C50C-407E-A947-70E740481C1C}">
                <a14:useLocalDpi xmlns:a14="http://schemas.microsoft.com/office/drawing/2010/main" xmlns=""/>
              </a:ext>
            </a:extLst>
          </a:blip>
          <a:stretch>
            <a:fillRect/>
          </a:stretch>
        </p:blipFill>
        <p:spPr>
          <a:xfrm>
            <a:off x="5003308" y="962991"/>
            <a:ext cx="2199130" cy="2199130"/>
          </a:xfrm>
          <a:prstGeom prst="rect">
            <a:avLst/>
          </a:prstGeom>
          <a:effectLst/>
        </p:spPr>
      </p:pic>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spTree>
    <p:extLst>
      <p:ext uri="{BB962C8B-B14F-4D97-AF65-F5344CB8AC3E}">
        <p14:creationId xmlns:p14="http://schemas.microsoft.com/office/powerpoint/2010/main" xmlns=""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xmlns=""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xmlns=""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a:solidFill>
                  <a:schemeClr val="tx1">
                    <a:lumMod val="75000"/>
                    <a:lumOff val="25000"/>
                  </a:schemeClr>
                </a:solidFill>
              </a:rPr>
              <a:t>ADDITIONAL VERTICAL </a:t>
            </a:r>
            <a:br>
              <a:rPr lang="en-US" sz="11500" b="1">
                <a:solidFill>
                  <a:schemeClr val="tx1">
                    <a:lumMod val="75000"/>
                    <a:lumOff val="25000"/>
                  </a:schemeClr>
                </a:solidFill>
              </a:rPr>
            </a:br>
            <a:r>
              <a:rPr lang="en-US" sz="11500" b="1">
                <a:solidFill>
                  <a:schemeClr val="tx1">
                    <a:lumMod val="75000"/>
                    <a:lumOff val="25000"/>
                  </a:schemeClr>
                </a:solidFill>
              </a:rPr>
              <a:t>TITLE SLIDES</a:t>
            </a:r>
          </a:p>
        </p:txBody>
      </p:sp>
    </p:spTree>
    <p:extLst>
      <p:ext uri="{BB962C8B-B14F-4D97-AF65-F5344CB8AC3E}">
        <p14:creationId xmlns:p14="http://schemas.microsoft.com/office/powerpoint/2010/main" xmlns="" val="280988707"/>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Automotive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1126071810"/>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onsumer Product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3872636715"/>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Food and Beverage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111258332"/>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High Tech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2491442554"/>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Industrial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901927431"/>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Life Science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3987878197"/>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Generic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1153184450"/>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xmlns=""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xmlns=""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p14="http://schemas.microsoft.com/office/powerpoint/2010/main" xmlns="" val="2405899511"/>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a16="http://schemas.microsoft.com/office/drawing/2014/main" xmlns=""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p14="http://schemas.microsoft.com/office/powerpoint/2010/main" xmlns="" val="2196513436"/>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extLst mod="1">
    <p:ext uri="{DCECCB84-F9BA-43D5-87BE-67443E8EF086}">
      <p15:sldGuideLst xmlns:p15="http://schemas.microsoft.com/office/powerpoint/2012/main" xmlns=""/>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419100" y="1524000"/>
            <a:ext cx="11353800" cy="4817632"/>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stStyle>
          <a:p>
            <a:pPr lvl="0"/>
            <a:r>
              <a:rPr lang="en-US" dirty="0"/>
              <a:t>Click to add text or </a:t>
            </a:r>
            <a:r>
              <a:rPr lang="en-US" dirty="0" smtClean="0"/>
              <a:t>choose icon </a:t>
            </a:r>
            <a:r>
              <a:rPr lang="en-US" dirty="0"/>
              <a:t>below to insert other content</a:t>
            </a:r>
          </a:p>
          <a:p>
            <a:pPr lvl="1"/>
            <a:r>
              <a:rPr lang="en-US" dirty="0"/>
              <a:t>Second level</a:t>
            </a:r>
          </a:p>
          <a:p>
            <a:pPr lvl="2"/>
            <a:r>
              <a:rPr lang="en-US" dirty="0"/>
              <a:t>Third level</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a16="http://schemas.microsoft.com/office/drawing/2014/main" xmlns=""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xmlns="" val="10071713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a16="http://schemas.microsoft.com/office/drawing/2014/main" xmlns=""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p14="http://schemas.microsoft.com/office/powerpoint/2010/main" xmlns="" val="3850969722"/>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a16="http://schemas.microsoft.com/office/drawing/2014/main" xmlns=""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p14="http://schemas.microsoft.com/office/powerpoint/2010/main" xmlns="" val="2282276155"/>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extLst mod="1">
    <p:ext uri="{DCECCB84-F9BA-43D5-87BE-67443E8EF086}">
      <p15:sldGuideLst xmlns:p15="http://schemas.microsoft.com/office/powerpoint/2012/main" xmlns=""/>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p14="http://schemas.microsoft.com/office/powerpoint/2010/main" xmlns=""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a16="http://schemas.microsoft.com/office/drawing/2014/main" xmlns=""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xmlns="" val="1342082953"/>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p14="http://schemas.microsoft.com/office/powerpoint/2010/main" xmlns="" val="1159162072"/>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p14="http://schemas.microsoft.com/office/powerpoint/2010/main" xmlns="" val="3922155818"/>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1" cstate="print">
            <a:extLst>
              <a:ext uri="{28A0092B-C50C-407E-A947-70E740481C1C}">
                <a14:useLocalDpi xmlns:a14="http://schemas.microsoft.com/office/drawing/2010/main" xmlns=""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p14="http://schemas.microsoft.com/office/powerpoint/2010/main" xmlns=""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03" r:id="rId3"/>
    <p:sldLayoutId id="2147483716" r:id="rId4"/>
    <p:sldLayoutId id="2147483708" r:id="rId5"/>
    <p:sldLayoutId id="2147483697" r:id="rId6"/>
    <p:sldLayoutId id="2147483701" r:id="rId7"/>
    <p:sldLayoutId id="2147483693" r:id="rId8"/>
    <p:sldLayoutId id="2147483655" r:id="rId9"/>
    <p:sldLayoutId id="2147483692" r:id="rId10"/>
    <p:sldLayoutId id="2147483705" r:id="rId11"/>
    <p:sldLayoutId id="2147483662" r:id="rId12"/>
    <p:sldLayoutId id="2147483713" r:id="rId13"/>
    <p:sldLayoutId id="2147483712" r:id="rId14"/>
    <p:sldLayoutId id="2147483715" r:id="rId15"/>
    <p:sldLayoutId id="2147483663" r:id="rId16"/>
    <p:sldLayoutId id="2147483710" r:id="rId17"/>
    <p:sldLayoutId id="2147483717" r:id="rId18"/>
    <p:sldLayoutId id="2147483706" r:id="rId19"/>
  </p:sldLayoutIdLst>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95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omments" Target="../comments/comment10.xml"/></Relationships>
</file>

<file path=ppt/slides/_rels/slide11.xml.rels><?xml version="1.0" encoding="UTF-8" standalone="yes"?>
<Relationships xmlns="http://schemas.openxmlformats.org/package/2006/relationships"><Relationship Id="rId3" Type="http://schemas.openxmlformats.org/officeDocument/2006/relationships/comments" Target="../comments/comment1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comments" Target="../comments/comment13.xml"/><Relationship Id="rId5" Type="http://schemas.openxmlformats.org/officeDocument/2006/relationships/image" Target="../media/image17.jpeg"/><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14.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omments" Target="../comments/commen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omments" Target="../comments/comment16.xml"/></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18.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omments" Target="../comments/comment19.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comments" Target="../comments/comment20.xml"/><Relationship Id="rId5" Type="http://schemas.openxmlformats.org/officeDocument/2006/relationships/image" Target="../media/image21.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8" Type="http://schemas.openxmlformats.org/officeDocument/2006/relationships/comments" Target="../comments/comment21.xm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comments" Target="../comments/comment22.xml"/></Relationships>
</file>

<file path=ppt/slides/_rels/slide23.xml.rels><?xml version="1.0" encoding="UTF-8" standalone="yes"?>
<Relationships xmlns="http://schemas.openxmlformats.org/package/2006/relationships"><Relationship Id="rId3" Type="http://schemas.openxmlformats.org/officeDocument/2006/relationships/comments" Target="../comments/comment23.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omments" Target="../comments/comment24.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omments" Target="../comments/comment25.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comments" Target="../comments/comment26.xml"/></Relationships>
</file>

<file path=ppt/slides/_rels/slide27.xml.rels><?xml version="1.0" encoding="UTF-8" standalone="yes"?>
<Relationships xmlns="http://schemas.openxmlformats.org/package/2006/relationships"><Relationship Id="rId3" Type="http://schemas.openxmlformats.org/officeDocument/2006/relationships/comments" Target="../comments/comment27.xm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omments" Target="../comments/comment28.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omments" Target="../comments/comment29.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30.xml.rels><?xml version="1.0" encoding="UTF-8" standalone="yes"?>
<Relationships xmlns="http://schemas.openxmlformats.org/package/2006/relationships"><Relationship Id="rId3" Type="http://schemas.openxmlformats.org/officeDocument/2006/relationships/comments" Target="../comments/comment30.xm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yTitle">
            <a:extLst>
              <a:ext uri="{FF2B5EF4-FFF2-40B4-BE49-F238E27FC236}">
                <a16:creationId xmlns:a16="http://schemas.microsoft.com/office/drawing/2014/main" xmlns="" id="{54CE0DCB-D864-404B-AFD4-AB9E8A25FDA2}"/>
              </a:ext>
            </a:extLst>
          </p:cNvPr>
          <p:cNvSpPr>
            <a:spLocks noGrp="1"/>
          </p:cNvSpPr>
          <p:nvPr>
            <p:ph type="ctrTitle"/>
          </p:nvPr>
        </p:nvSpPr>
        <p:spPr/>
        <p:txBody>
          <a:bodyPr/>
          <a:lstStyle/>
          <a:p>
            <a:r>
              <a:rPr lang="en-US" dirty="0" smtClean="0">
                <a:latin typeface="Century Gothic"/>
              </a:rPr>
              <a:t>QAD Concepts</a:t>
            </a:r>
            <a:endParaRPr lang="en-US" dirty="0">
              <a:latin typeface="Century Gothic"/>
            </a:endParaRPr>
          </a:p>
        </p:txBody>
      </p:sp>
      <p:sp>
        <p:nvSpPr>
          <p:cNvPr id="3" name="Subtitle 2">
            <a:extLst>
              <a:ext uri="{FF2B5EF4-FFF2-40B4-BE49-F238E27FC236}">
                <a16:creationId xmlns:a16="http://schemas.microsoft.com/office/drawing/2014/main" xmlns="" id="{92EF489B-5D97-416C-B13F-E7DD1022DAD0}"/>
              </a:ext>
            </a:extLst>
          </p:cNvPr>
          <p:cNvSpPr>
            <a:spLocks noGrp="1"/>
          </p:cNvSpPr>
          <p:nvPr>
            <p:ph type="subTitle" idx="1"/>
          </p:nvPr>
        </p:nvSpPr>
        <p:spPr/>
        <p:txBody>
          <a:bodyPr/>
          <a:lstStyle/>
          <a:p>
            <a:r>
              <a:rPr lang="en-US" dirty="0" smtClean="0">
                <a:solidFill>
                  <a:srgbClr val="4F4F4F"/>
                </a:solidFill>
                <a:latin typeface="Century Gothic"/>
                <a:cs typeface="Century Gothic" pitchFamily="34" charset="0"/>
              </a:rPr>
              <a:t>CI Quick Start</a:t>
            </a:r>
            <a:endParaRPr lang="en-US" dirty="0" smtClean="0">
              <a:latin typeface="Century Gothic"/>
            </a:endParaRPr>
          </a:p>
          <a:p>
            <a:endParaRPr lang="en-US" dirty="0">
              <a:latin typeface="Century Gothic"/>
            </a:endParaRPr>
          </a:p>
        </p:txBody>
      </p:sp>
      <p:sp>
        <p:nvSpPr>
          <p:cNvPr id="4" name="Slide Number Placeholder 3">
            <a:extLst>
              <a:ext uri="{FF2B5EF4-FFF2-40B4-BE49-F238E27FC236}">
                <a16:creationId xmlns:a16="http://schemas.microsoft.com/office/drawing/2014/main" xmlns="" id="{340096DC-3BB6-47D4-B0B5-F66BDAC17467}"/>
              </a:ext>
            </a:extLst>
          </p:cNvPr>
          <p:cNvSpPr>
            <a:spLocks noGrp="1"/>
          </p:cNvSpPr>
          <p:nvPr>
            <p:ph type="sldNum" sz="quarter" idx="12"/>
          </p:nvPr>
        </p:nvSpPr>
        <p:spPr/>
        <p:txBody>
          <a:bodyPr/>
          <a:lstStyle/>
          <a:p>
            <a:fld id="{3253438A-7C34-4C00-93F5-28C2DC00B0E3}" type="slidenum">
              <a:rPr lang="en-US" smtClean="0">
                <a:latin typeface="Century Gothic"/>
              </a:rPr>
              <a:pPr/>
              <a:t>1</a:t>
            </a:fld>
            <a:endParaRPr lang="en-US">
              <a:latin typeface="Century Gothic"/>
            </a:endParaRPr>
          </a:p>
        </p:txBody>
      </p:sp>
      <p:sp>
        <p:nvSpPr>
          <p:cNvPr id="5" name="Picture Placeholder 4">
            <a:extLst>
              <a:ext uri="{FF2B5EF4-FFF2-40B4-BE49-F238E27FC236}">
                <a16:creationId xmlns:a16="http://schemas.microsoft.com/office/drawing/2014/main" xmlns="" id="{53C26803-E860-4A6E-8463-513A5A40DB90}"/>
              </a:ext>
            </a:extLst>
          </p:cNvPr>
          <p:cNvSpPr>
            <a:spLocks noGrp="1"/>
          </p:cNvSpPr>
          <p:nvPr>
            <p:ph type="pic" sz="quarter" idx="13"/>
          </p:nvPr>
        </p:nvSpPr>
        <p:spPr/>
      </p:sp>
    </p:spTree>
    <p:extLst>
      <p:ext uri="{BB962C8B-B14F-4D97-AF65-F5344CB8AC3E}">
        <p14:creationId xmlns:p14="http://schemas.microsoft.com/office/powerpoint/2010/main" xmlns="" val="1784866325"/>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10</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Accounting Layers and Reporting</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pic>
        <p:nvPicPr>
          <p:cNvPr id="6" name="Picture 4"/>
          <p:cNvPicPr>
            <a:picLocks noChangeAspect="1" noChangeArrowheads="1"/>
          </p:cNvPicPr>
          <p:nvPr/>
        </p:nvPicPr>
        <p:blipFill>
          <a:blip r:embed="rId3" cstate="print"/>
          <a:stretch>
            <a:fillRect/>
          </a:stretch>
        </p:blipFill>
        <p:spPr>
          <a:xfrm>
            <a:off x="2564105" y="1554008"/>
            <a:ext cx="6764100" cy="4846806"/>
          </a:xfrm>
          <a:prstGeom prst="rect">
            <a:avLst/>
          </a:prstGeom>
          <a:noFill/>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11</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Mandatory</a:t>
            </a:r>
          </a:p>
          <a:p>
            <a:pPr lvl="1"/>
            <a:r>
              <a:rPr lang="en-US" dirty="0" smtClean="0">
                <a:latin typeface="Century Gothic"/>
              </a:rPr>
              <a:t>Multiple daybooks possible (recommended)</a:t>
            </a:r>
          </a:p>
          <a:p>
            <a:pPr lvl="1"/>
            <a:r>
              <a:rPr lang="en-US" dirty="0" smtClean="0">
                <a:latin typeface="Century Gothic"/>
              </a:rPr>
              <a:t>Default when one daybook per type</a:t>
            </a:r>
          </a:p>
          <a:p>
            <a:r>
              <a:rPr lang="en-US" dirty="0" smtClean="0">
                <a:latin typeface="Century Gothic"/>
              </a:rPr>
              <a:t>Control document numbering</a:t>
            </a:r>
          </a:p>
          <a:p>
            <a:r>
              <a:rPr lang="en-US" dirty="0" smtClean="0">
                <a:latin typeface="Century Gothic"/>
              </a:rPr>
              <a:t>Linked to an accounting layer</a:t>
            </a:r>
          </a:p>
          <a:p>
            <a:r>
              <a:rPr lang="en-US" dirty="0" smtClean="0">
                <a:latin typeface="Century Gothic"/>
              </a:rPr>
              <a:t>Controlled by </a:t>
            </a:r>
          </a:p>
          <a:p>
            <a:pPr lvl="1"/>
            <a:r>
              <a:rPr lang="en-US" dirty="0" smtClean="0">
                <a:latin typeface="Century Gothic"/>
              </a:rPr>
              <a:t>Financials</a:t>
            </a:r>
          </a:p>
          <a:p>
            <a:pPr lvl="1"/>
            <a:r>
              <a:rPr lang="en-US" dirty="0" smtClean="0">
                <a:latin typeface="Century Gothic"/>
              </a:rPr>
              <a:t>Operational</a:t>
            </a:r>
          </a:p>
          <a:p>
            <a:pPr lvl="1"/>
            <a:r>
              <a:rPr lang="en-US" dirty="0" smtClean="0">
                <a:latin typeface="Century Gothic"/>
              </a:rPr>
              <a:t>External</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Daybooks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12</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Transaction currency </a:t>
            </a:r>
          </a:p>
          <a:p>
            <a:pPr lvl="1"/>
            <a:r>
              <a:rPr lang="en-US" dirty="0" smtClean="0">
                <a:latin typeface="Century Gothic"/>
              </a:rPr>
              <a:t>Functional currency of the transaction that is recorded </a:t>
            </a:r>
          </a:p>
          <a:p>
            <a:r>
              <a:rPr lang="en-US" dirty="0" smtClean="0">
                <a:latin typeface="Century Gothic"/>
              </a:rPr>
              <a:t>Base currency</a:t>
            </a:r>
          </a:p>
          <a:p>
            <a:pPr lvl="1"/>
            <a:r>
              <a:rPr lang="en-US" dirty="0" smtClean="0">
                <a:latin typeface="Century Gothic"/>
              </a:rPr>
              <a:t>Functional currency of the entity in which the transaction is recorded </a:t>
            </a:r>
          </a:p>
          <a:p>
            <a:r>
              <a:rPr lang="en-US" dirty="0" smtClean="0">
                <a:latin typeface="Century Gothic"/>
              </a:rPr>
              <a:t>Statutory currency</a:t>
            </a:r>
          </a:p>
          <a:p>
            <a:pPr lvl="1"/>
            <a:r>
              <a:rPr lang="en-US" dirty="0" smtClean="0">
                <a:latin typeface="Century Gothic"/>
              </a:rPr>
              <a:t>Local currency in which the organization must produce declarations and reports </a:t>
            </a:r>
          </a:p>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Dual-Base Currency</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grpSp>
        <p:nvGrpSpPr>
          <p:cNvPr id="6" name="Group 5"/>
          <p:cNvGrpSpPr/>
          <p:nvPr/>
        </p:nvGrpSpPr>
        <p:grpSpPr>
          <a:xfrm>
            <a:off x="2503648" y="4824665"/>
            <a:ext cx="7903668" cy="1563996"/>
            <a:chOff x="457200" y="3749675"/>
            <a:chExt cx="8345488" cy="1846263"/>
          </a:xfrm>
        </p:grpSpPr>
        <p:sp>
          <p:nvSpPr>
            <p:cNvPr id="7" name="AutoShape 7"/>
            <p:cNvSpPr>
              <a:spLocks noChangeArrowheads="1"/>
            </p:cNvSpPr>
            <p:nvPr/>
          </p:nvSpPr>
          <p:spPr bwMode="auto">
            <a:xfrm>
              <a:off x="5748338" y="3749675"/>
              <a:ext cx="1231900" cy="504825"/>
            </a:xfrm>
            <a:prstGeom prst="wedgeRectCallout">
              <a:avLst>
                <a:gd name="adj1" fmla="val 27708"/>
                <a:gd name="adj2" fmla="val 166981"/>
              </a:avLst>
            </a:prstGeom>
            <a:solidFill>
              <a:schemeClr val="accent1">
                <a:lumMod val="60000"/>
                <a:lumOff val="40000"/>
              </a:schemeClr>
            </a:solidFill>
            <a:ln w="28575">
              <a:solidFill>
                <a:srgbClr val="6287C6"/>
              </a:solidFill>
              <a:miter lim="800000"/>
              <a:headEnd/>
              <a:tailEnd/>
            </a:ln>
            <a:effectLst/>
          </p:spPr>
          <p:txBody>
            <a:bodyPr/>
            <a:lstStyle/>
            <a:p>
              <a:pPr algn="ctr"/>
              <a:r>
                <a:rPr lang="en-US" sz="1200" dirty="0"/>
                <a:t>In </a:t>
              </a:r>
              <a:r>
                <a:rPr lang="en-US" sz="1200" dirty="0" smtClean="0"/>
                <a:t>USD (transaction</a:t>
              </a:r>
              <a:r>
                <a:rPr lang="en-US" sz="1200" dirty="0"/>
                <a:t>)</a:t>
              </a:r>
            </a:p>
          </p:txBody>
        </p:sp>
        <p:sp>
          <p:nvSpPr>
            <p:cNvPr id="8" name="AutoShape 8"/>
            <p:cNvSpPr>
              <a:spLocks noChangeArrowheads="1"/>
            </p:cNvSpPr>
            <p:nvPr/>
          </p:nvSpPr>
          <p:spPr bwMode="auto">
            <a:xfrm>
              <a:off x="3798888" y="3756025"/>
              <a:ext cx="1231900" cy="504825"/>
            </a:xfrm>
            <a:prstGeom prst="wedgeRectCallout">
              <a:avLst>
                <a:gd name="adj1" fmla="val 84921"/>
                <a:gd name="adj2" fmla="val 176731"/>
              </a:avLst>
            </a:prstGeom>
            <a:solidFill>
              <a:schemeClr val="accent1">
                <a:lumMod val="60000"/>
                <a:lumOff val="40000"/>
              </a:schemeClr>
            </a:solidFill>
            <a:ln w="28575">
              <a:solidFill>
                <a:srgbClr val="6287C6"/>
              </a:solidFill>
              <a:miter lim="800000"/>
              <a:headEnd/>
              <a:tailEnd/>
            </a:ln>
            <a:effectLst/>
          </p:spPr>
          <p:txBody>
            <a:bodyPr/>
            <a:lstStyle/>
            <a:p>
              <a:pPr algn="ctr"/>
              <a:r>
                <a:rPr lang="en-US" sz="1200" dirty="0"/>
                <a:t>In USD </a:t>
              </a:r>
              <a:br>
                <a:rPr lang="en-US" sz="1200" dirty="0"/>
              </a:br>
              <a:r>
                <a:rPr lang="en-US" sz="1200" dirty="0"/>
                <a:t>(base)</a:t>
              </a:r>
            </a:p>
          </p:txBody>
        </p:sp>
        <p:sp>
          <p:nvSpPr>
            <p:cNvPr id="9" name="AutoShape 9"/>
            <p:cNvSpPr>
              <a:spLocks noChangeArrowheads="1"/>
            </p:cNvSpPr>
            <p:nvPr/>
          </p:nvSpPr>
          <p:spPr bwMode="auto">
            <a:xfrm>
              <a:off x="7462838" y="3752850"/>
              <a:ext cx="1339850" cy="504825"/>
            </a:xfrm>
            <a:prstGeom prst="wedgeRectCallout">
              <a:avLst>
                <a:gd name="adj1" fmla="val -50236"/>
                <a:gd name="adj2" fmla="val 171069"/>
              </a:avLst>
            </a:prstGeom>
            <a:solidFill>
              <a:schemeClr val="accent1">
                <a:lumMod val="60000"/>
                <a:lumOff val="40000"/>
              </a:schemeClr>
            </a:solidFill>
            <a:ln w="28575">
              <a:solidFill>
                <a:srgbClr val="6287C6"/>
              </a:solidFill>
              <a:miter lim="800000"/>
              <a:headEnd/>
              <a:tailEnd/>
            </a:ln>
            <a:effectLst/>
          </p:spPr>
          <p:txBody>
            <a:bodyPr/>
            <a:lstStyle/>
            <a:p>
              <a:pPr algn="ctr"/>
              <a:r>
                <a:rPr lang="en-US" sz="1200" dirty="0"/>
                <a:t>In </a:t>
              </a:r>
              <a:r>
                <a:rPr lang="en-US" sz="1200" dirty="0" smtClean="0"/>
                <a:t>Euro</a:t>
              </a:r>
              <a:r>
                <a:rPr lang="en-US" sz="1200" dirty="0"/>
                <a:t/>
              </a:r>
              <a:br>
                <a:rPr lang="en-US" sz="1200" dirty="0"/>
              </a:br>
              <a:r>
                <a:rPr lang="en-US" sz="1200" dirty="0"/>
                <a:t>(statutory)</a:t>
              </a:r>
            </a:p>
          </p:txBody>
        </p:sp>
        <p:sp>
          <p:nvSpPr>
            <p:cNvPr id="10" name="AutoShape 10"/>
            <p:cNvSpPr>
              <a:spLocks noChangeArrowheads="1"/>
            </p:cNvSpPr>
            <p:nvPr/>
          </p:nvSpPr>
          <p:spPr bwMode="auto">
            <a:xfrm>
              <a:off x="541338" y="3749675"/>
              <a:ext cx="1512887" cy="504825"/>
            </a:xfrm>
            <a:prstGeom prst="wedgeRectCallout">
              <a:avLst>
                <a:gd name="adj1" fmla="val 3199"/>
                <a:gd name="adj2" fmla="val 23269"/>
              </a:avLst>
            </a:prstGeom>
            <a:solidFill>
              <a:schemeClr val="accent1">
                <a:lumMod val="60000"/>
                <a:lumOff val="40000"/>
              </a:schemeClr>
            </a:solidFill>
            <a:ln w="28575">
              <a:solidFill>
                <a:srgbClr val="6287C6"/>
              </a:solidFill>
              <a:miter lim="800000"/>
              <a:headEnd/>
              <a:tailEnd/>
            </a:ln>
            <a:effectLst>
              <a:outerShdw dist="35921" dir="2700000" algn="ctr" rotWithShape="0">
                <a:srgbClr val="808080"/>
              </a:outerShdw>
            </a:effectLst>
          </p:spPr>
          <p:txBody>
            <a:bodyPr/>
            <a:lstStyle/>
            <a:p>
              <a:pPr algn="ctr"/>
              <a:r>
                <a:rPr lang="en-US" sz="1200" dirty="0"/>
                <a:t>Sample</a:t>
              </a:r>
            </a:p>
            <a:p>
              <a:pPr algn="ctr"/>
              <a:r>
                <a:rPr lang="en-US" sz="1200" dirty="0"/>
                <a:t>Supplier Invoice</a:t>
              </a:r>
            </a:p>
          </p:txBody>
        </p:sp>
        <p:pic>
          <p:nvPicPr>
            <p:cNvPr id="11" name="Picture 11" descr="View-Header"/>
            <p:cNvPicPr>
              <a:picLocks noChangeAspect="1" noChangeArrowheads="1"/>
            </p:cNvPicPr>
            <p:nvPr/>
          </p:nvPicPr>
          <p:blipFill>
            <a:blip r:embed="rId3" cstate="print"/>
            <a:srcRect/>
            <a:stretch>
              <a:fillRect/>
            </a:stretch>
          </p:blipFill>
          <p:spPr bwMode="auto">
            <a:xfrm>
              <a:off x="457200" y="4938713"/>
              <a:ext cx="7981950" cy="657225"/>
            </a:xfrm>
            <a:prstGeom prst="rect">
              <a:avLst/>
            </a:prstGeom>
            <a:solidFill>
              <a:schemeClr val="accent1">
                <a:lumMod val="60000"/>
                <a:lumOff val="40000"/>
              </a:schemeClr>
            </a:solidFill>
          </p:spPr>
        </p:pic>
      </p:gr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13</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A US company in Mexico</a:t>
            </a:r>
          </a:p>
          <a:p>
            <a:pPr lvl="1"/>
            <a:r>
              <a:rPr lang="en-US" dirty="0" smtClean="0">
                <a:latin typeface="Century Gothic"/>
              </a:rPr>
              <a:t>Keeps its accounting records in USD</a:t>
            </a:r>
          </a:p>
          <a:p>
            <a:pPr lvl="1"/>
            <a:r>
              <a:rPr lang="en-US" dirty="0" smtClean="0">
                <a:latin typeface="Century Gothic"/>
              </a:rPr>
              <a:t>Submits reports to the Mexican government in MXN</a:t>
            </a:r>
          </a:p>
          <a:p>
            <a:pPr lvl="1"/>
            <a:r>
              <a:rPr lang="en-US" dirty="0" smtClean="0">
                <a:latin typeface="Century Gothic"/>
              </a:rPr>
              <a:t>Receives a supplier invoice from a UK supplier in GBP</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Currency Example</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grpSp>
        <p:nvGrpSpPr>
          <p:cNvPr id="6" name="Group 5"/>
          <p:cNvGrpSpPr/>
          <p:nvPr/>
        </p:nvGrpSpPr>
        <p:grpSpPr>
          <a:xfrm>
            <a:off x="2742436" y="4019470"/>
            <a:ext cx="6583362" cy="1792396"/>
            <a:chOff x="1310628" y="3811120"/>
            <a:chExt cx="6583362" cy="1792396"/>
          </a:xfrm>
        </p:grpSpPr>
        <p:sp>
          <p:nvSpPr>
            <p:cNvPr id="7" name="Rectangle 5"/>
            <p:cNvSpPr>
              <a:spLocks noChangeArrowheads="1"/>
            </p:cNvSpPr>
            <p:nvPr/>
          </p:nvSpPr>
          <p:spPr bwMode="auto">
            <a:xfrm>
              <a:off x="2802878" y="4427070"/>
              <a:ext cx="5091112" cy="568325"/>
            </a:xfrm>
            <a:prstGeom prst="rect">
              <a:avLst/>
            </a:prstGeom>
            <a:solidFill>
              <a:schemeClr val="accent1">
                <a:lumMod val="60000"/>
                <a:lumOff val="40000"/>
              </a:schemeClr>
            </a:solidFill>
            <a:ln w="9525" algn="ctr">
              <a:noFill/>
              <a:miter lim="800000"/>
              <a:headEnd/>
              <a:tailEnd/>
            </a:ln>
            <a:effectLst/>
          </p:spPr>
          <p:txBody>
            <a:bodyPr wrap="none" tIns="91440" bIns="91440" anchor="ctr"/>
            <a:lstStyle/>
            <a:p>
              <a:endParaRPr lang="en-US" dirty="0"/>
            </a:p>
          </p:txBody>
        </p:sp>
        <p:sp>
          <p:nvSpPr>
            <p:cNvPr id="8" name="Rectangle 6"/>
            <p:cNvSpPr>
              <a:spLocks noChangeArrowheads="1"/>
            </p:cNvSpPr>
            <p:nvPr/>
          </p:nvSpPr>
          <p:spPr bwMode="auto">
            <a:xfrm>
              <a:off x="2802878" y="4993808"/>
              <a:ext cx="5091112" cy="568325"/>
            </a:xfrm>
            <a:prstGeom prst="rect">
              <a:avLst/>
            </a:prstGeom>
            <a:solidFill>
              <a:srgbClr val="4A7DBA"/>
            </a:solidFill>
            <a:ln w="9525" algn="ctr">
              <a:noFill/>
              <a:miter lim="800000"/>
              <a:headEnd/>
              <a:tailEnd/>
            </a:ln>
            <a:effectLst/>
          </p:spPr>
          <p:txBody>
            <a:bodyPr wrap="none" tIns="91440" bIns="91440" anchor="ctr"/>
            <a:lstStyle/>
            <a:p>
              <a:endParaRPr lang="en-US" dirty="0"/>
            </a:p>
          </p:txBody>
        </p:sp>
        <p:sp>
          <p:nvSpPr>
            <p:cNvPr id="9" name="Rectangle 4"/>
            <p:cNvSpPr>
              <a:spLocks noChangeArrowheads="1"/>
            </p:cNvSpPr>
            <p:nvPr/>
          </p:nvSpPr>
          <p:spPr bwMode="auto">
            <a:xfrm>
              <a:off x="2798115" y="3853983"/>
              <a:ext cx="5091113" cy="568325"/>
            </a:xfrm>
            <a:prstGeom prst="rect">
              <a:avLst/>
            </a:prstGeom>
            <a:solidFill>
              <a:schemeClr val="accent1">
                <a:lumMod val="20000"/>
                <a:lumOff val="80000"/>
              </a:schemeClr>
            </a:solidFill>
            <a:ln w="9525" algn="ctr">
              <a:noFill/>
              <a:miter lim="800000"/>
              <a:headEnd/>
              <a:tailEnd/>
            </a:ln>
            <a:effectLst/>
          </p:spPr>
          <p:txBody>
            <a:bodyPr wrap="none" tIns="91440" bIns="91440" anchor="ctr"/>
            <a:lstStyle/>
            <a:p>
              <a:endParaRPr lang="en-US" dirty="0"/>
            </a:p>
          </p:txBody>
        </p:sp>
        <p:pic>
          <p:nvPicPr>
            <p:cNvPr id="10" name="Picture 9" descr="GBP"/>
            <p:cNvPicPr>
              <a:picLocks noChangeAspect="1" noChangeArrowheads="1"/>
            </p:cNvPicPr>
            <p:nvPr/>
          </p:nvPicPr>
          <p:blipFill>
            <a:blip r:embed="rId3" cstate="print"/>
            <a:srcRect/>
            <a:stretch>
              <a:fillRect/>
            </a:stretch>
          </p:blipFill>
          <p:spPr bwMode="auto">
            <a:xfrm>
              <a:off x="1777353" y="3811120"/>
              <a:ext cx="1006475" cy="601663"/>
            </a:xfrm>
            <a:prstGeom prst="rect">
              <a:avLst/>
            </a:prstGeom>
            <a:noFill/>
          </p:spPr>
        </p:pic>
        <p:pic>
          <p:nvPicPr>
            <p:cNvPr id="11" name="Picture 10" descr="dollar2"/>
            <p:cNvPicPr>
              <a:picLocks noChangeAspect="1" noChangeArrowheads="1"/>
            </p:cNvPicPr>
            <p:nvPr/>
          </p:nvPicPr>
          <p:blipFill>
            <a:blip r:embed="rId4" cstate="print"/>
            <a:srcRect/>
            <a:stretch>
              <a:fillRect/>
            </a:stretch>
          </p:blipFill>
          <p:spPr bwMode="auto">
            <a:xfrm>
              <a:off x="1310628" y="4398495"/>
              <a:ext cx="1477962" cy="609600"/>
            </a:xfrm>
            <a:prstGeom prst="rect">
              <a:avLst/>
            </a:prstGeom>
            <a:noFill/>
          </p:spPr>
        </p:pic>
        <p:pic>
          <p:nvPicPr>
            <p:cNvPr id="12" name="Picture 12" descr="Mexican_Peso"/>
            <p:cNvPicPr>
              <a:picLocks noChangeAspect="1" noChangeArrowheads="1"/>
            </p:cNvPicPr>
            <p:nvPr/>
          </p:nvPicPr>
          <p:blipFill>
            <a:blip r:embed="rId5" cstate="print"/>
            <a:srcRect/>
            <a:stretch>
              <a:fillRect/>
            </a:stretch>
          </p:blipFill>
          <p:spPr bwMode="auto">
            <a:xfrm>
              <a:off x="1367984" y="4999138"/>
              <a:ext cx="1418972" cy="604378"/>
            </a:xfrm>
            <a:prstGeom prst="rect">
              <a:avLst/>
            </a:prstGeom>
            <a:noFill/>
          </p:spPr>
        </p:pic>
        <p:sp>
          <p:nvSpPr>
            <p:cNvPr id="13" name="TextBox 12"/>
            <p:cNvSpPr txBox="1"/>
            <p:nvPr/>
          </p:nvSpPr>
          <p:spPr>
            <a:xfrm>
              <a:off x="2802878" y="4010025"/>
              <a:ext cx="5091112" cy="461665"/>
            </a:xfrm>
            <a:prstGeom prst="rect">
              <a:avLst/>
            </a:prstGeom>
            <a:noFill/>
          </p:spPr>
          <p:txBody>
            <a:bodyPr wrap="square" rtlCol="0">
              <a:spAutoFit/>
            </a:bodyPr>
            <a:lstStyle/>
            <a:p>
              <a:r>
                <a:rPr lang="en-IE" sz="2400" dirty="0" smtClean="0"/>
                <a:t>Transaction Currency  = GBP</a:t>
              </a:r>
              <a:endParaRPr lang="en-US" sz="2400" dirty="0"/>
            </a:p>
          </p:txBody>
        </p:sp>
        <p:sp>
          <p:nvSpPr>
            <p:cNvPr id="14" name="TextBox 13"/>
            <p:cNvSpPr txBox="1"/>
            <p:nvPr/>
          </p:nvSpPr>
          <p:spPr>
            <a:xfrm>
              <a:off x="2802878" y="4531757"/>
              <a:ext cx="5091112" cy="461665"/>
            </a:xfrm>
            <a:prstGeom prst="rect">
              <a:avLst/>
            </a:prstGeom>
            <a:noFill/>
          </p:spPr>
          <p:txBody>
            <a:bodyPr wrap="square" rtlCol="0">
              <a:spAutoFit/>
            </a:bodyPr>
            <a:lstStyle/>
            <a:p>
              <a:r>
                <a:rPr lang="en-IE" sz="2400" dirty="0" smtClean="0"/>
                <a:t>Base Currency           = USD</a:t>
              </a:r>
              <a:endParaRPr lang="en-US" sz="2400" dirty="0"/>
            </a:p>
          </p:txBody>
        </p:sp>
        <p:sp>
          <p:nvSpPr>
            <p:cNvPr id="15" name="TextBox 14"/>
            <p:cNvSpPr txBox="1"/>
            <p:nvPr/>
          </p:nvSpPr>
          <p:spPr>
            <a:xfrm>
              <a:off x="2802878" y="5053489"/>
              <a:ext cx="5091112" cy="461665"/>
            </a:xfrm>
            <a:prstGeom prst="rect">
              <a:avLst/>
            </a:prstGeom>
            <a:noFill/>
          </p:spPr>
          <p:txBody>
            <a:bodyPr wrap="square" rtlCol="0">
              <a:spAutoFit/>
            </a:bodyPr>
            <a:lstStyle/>
            <a:p>
              <a:r>
                <a:rPr lang="en-IE" sz="2400" dirty="0" smtClean="0"/>
                <a:t>Statutory Currency     = MXN</a:t>
              </a:r>
              <a:endParaRPr lang="en-US" sz="2400" dirty="0"/>
            </a:p>
          </p:txBody>
        </p:sp>
      </p:gr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14</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Entities</a:t>
            </a:r>
          </a:p>
          <a:p>
            <a:r>
              <a:rPr lang="en-US" dirty="0" smtClean="0">
                <a:latin typeface="Century Gothic"/>
              </a:rPr>
              <a:t>Sites</a:t>
            </a:r>
          </a:p>
          <a:p>
            <a:r>
              <a:rPr lang="en-US" dirty="0" smtClean="0">
                <a:latin typeface="Century Gothic"/>
              </a:rPr>
              <a:t>Locations</a:t>
            </a:r>
          </a:p>
          <a:p>
            <a:r>
              <a:rPr lang="en-US" dirty="0" smtClean="0">
                <a:latin typeface="Century Gothic"/>
              </a:rPr>
              <a:t>Inventory status codes</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Operational Structure</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15</a:t>
            </a:fld>
            <a:endParaRPr lang="en-US" dirty="0">
              <a:latin typeface="Century Gothic"/>
            </a:endParaRPr>
          </a:p>
        </p:txBody>
      </p:sp>
      <p:sp>
        <p:nvSpPr>
          <p:cNvPr id="3" name="Content Placeholder 2"/>
          <p:cNvSpPr>
            <a:spLocks noGrp="1"/>
          </p:cNvSpPr>
          <p:nvPr>
            <p:ph idx="1"/>
          </p:nvPr>
        </p:nvSpPr>
        <p:spPr>
          <a:xfrm>
            <a:off x="4692316" y="1562100"/>
            <a:ext cx="7080583" cy="2480511"/>
          </a:xfrm>
        </p:spPr>
        <p:txBody>
          <a:bodyPr>
            <a:normAutofit/>
          </a:bodyPr>
          <a:lstStyle/>
          <a:p>
            <a:r>
              <a:rPr lang="en-US" dirty="0" smtClean="0">
                <a:latin typeface="Century Gothic"/>
              </a:rPr>
              <a:t>An entity is a business unit with financial reporting responsibility</a:t>
            </a:r>
          </a:p>
          <a:p>
            <a:r>
              <a:rPr lang="en-US" dirty="0" smtClean="0">
                <a:latin typeface="Century Gothic"/>
              </a:rPr>
              <a:t>An entity may have as many sites as needed</a:t>
            </a:r>
          </a:p>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Entities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grpSp>
        <p:nvGrpSpPr>
          <p:cNvPr id="6" name="Group 73"/>
          <p:cNvGrpSpPr/>
          <p:nvPr/>
        </p:nvGrpSpPr>
        <p:grpSpPr>
          <a:xfrm>
            <a:off x="906466" y="1676267"/>
            <a:ext cx="7312025" cy="4746625"/>
            <a:chOff x="906463" y="1417638"/>
            <a:chExt cx="7312025" cy="4746625"/>
          </a:xfrm>
        </p:grpSpPr>
        <p:sp>
          <p:nvSpPr>
            <p:cNvPr id="7" name="Rectangle 80"/>
            <p:cNvSpPr>
              <a:spLocks noChangeArrowheads="1"/>
            </p:cNvSpPr>
            <p:nvPr/>
          </p:nvSpPr>
          <p:spPr bwMode="auto">
            <a:xfrm>
              <a:off x="4570413" y="1827213"/>
              <a:ext cx="3644900" cy="397545"/>
            </a:xfrm>
            <a:prstGeom prst="rect">
              <a:avLst/>
            </a:prstGeom>
            <a:noFill/>
            <a:ln w="12700">
              <a:noFill/>
              <a:miter lim="800000"/>
              <a:headEnd/>
              <a:tailEnd/>
            </a:ln>
          </p:spPr>
          <p:txBody>
            <a:bodyPr lIns="90488" tIns="44450" rIns="90488" bIns="44450">
              <a:spAutoFit/>
            </a:bodyPr>
            <a:lstStyle/>
            <a:p>
              <a:pPr marL="228600" indent="-228600" eaLnBrk="0" hangingPunct="0">
                <a:buClr>
                  <a:srgbClr val="003366"/>
                </a:buClr>
                <a:buFont typeface="Wingdings" pitchFamily="2" charset="2"/>
                <a:buChar char="s"/>
              </a:pPr>
              <a:endParaRPr lang="en-US" sz="2000" dirty="0">
                <a:latin typeface="+mj-lt"/>
              </a:endParaRPr>
            </a:p>
          </p:txBody>
        </p:sp>
        <p:sp>
          <p:nvSpPr>
            <p:cNvPr id="8" name="Rectangle 82"/>
            <p:cNvSpPr>
              <a:spLocks noChangeArrowheads="1"/>
            </p:cNvSpPr>
            <p:nvPr/>
          </p:nvSpPr>
          <p:spPr bwMode="auto">
            <a:xfrm>
              <a:off x="906463" y="4106863"/>
              <a:ext cx="7312025" cy="2057400"/>
            </a:xfrm>
            <a:prstGeom prst="rect">
              <a:avLst/>
            </a:prstGeom>
            <a:solidFill>
              <a:schemeClr val="bg1"/>
            </a:solidFill>
            <a:ln w="12700">
              <a:solidFill>
                <a:schemeClr val="tx1"/>
              </a:solidFill>
              <a:miter lim="800000"/>
              <a:headEnd/>
              <a:tailEnd/>
            </a:ln>
          </p:spPr>
          <p:txBody>
            <a:bodyPr wrap="none" anchor="ctr"/>
            <a:lstStyle/>
            <a:p>
              <a:endParaRPr lang="en-US" dirty="0">
                <a:latin typeface="+mj-lt"/>
              </a:endParaRPr>
            </a:p>
          </p:txBody>
        </p:sp>
        <p:sp>
          <p:nvSpPr>
            <p:cNvPr id="9" name="Rectangle 83"/>
            <p:cNvSpPr>
              <a:spLocks noChangeArrowheads="1"/>
            </p:cNvSpPr>
            <p:nvPr/>
          </p:nvSpPr>
          <p:spPr bwMode="auto">
            <a:xfrm>
              <a:off x="1184462" y="3902075"/>
              <a:ext cx="1274388" cy="395622"/>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solidFill>
                    <a:srgbClr val="003366"/>
                  </a:solidFill>
                  <a:latin typeface="+mj-lt"/>
                </a:rPr>
                <a:t>Entity 200</a:t>
              </a:r>
            </a:p>
          </p:txBody>
        </p:sp>
        <p:grpSp>
          <p:nvGrpSpPr>
            <p:cNvPr id="10" name="Group 84"/>
            <p:cNvGrpSpPr>
              <a:grpSpLocks/>
            </p:cNvGrpSpPr>
            <p:nvPr/>
          </p:nvGrpSpPr>
          <p:grpSpPr bwMode="auto">
            <a:xfrm>
              <a:off x="5027613" y="4445000"/>
              <a:ext cx="2735262" cy="790575"/>
              <a:chOff x="2636" y="3075"/>
              <a:chExt cx="1723" cy="498"/>
            </a:xfrm>
          </p:grpSpPr>
          <p:sp>
            <p:nvSpPr>
              <p:cNvPr id="60" name="Freeform 85"/>
              <p:cNvSpPr>
                <a:spLocks/>
              </p:cNvSpPr>
              <p:nvPr/>
            </p:nvSpPr>
            <p:spPr bwMode="auto">
              <a:xfrm>
                <a:off x="3624" y="3297"/>
                <a:ext cx="735" cy="260"/>
              </a:xfrm>
              <a:custGeom>
                <a:avLst/>
                <a:gdLst>
                  <a:gd name="T0" fmla="*/ 0 w 735"/>
                  <a:gd name="T1" fmla="*/ 259 h 260"/>
                  <a:gd name="T2" fmla="*/ 142 w 735"/>
                  <a:gd name="T3" fmla="*/ 24 h 260"/>
                  <a:gd name="T4" fmla="*/ 734 w 735"/>
                  <a:gd name="T5" fmla="*/ 0 h 260"/>
                  <a:gd name="T6" fmla="*/ 734 w 735"/>
                  <a:gd name="T7" fmla="*/ 103 h 260"/>
                  <a:gd name="T8" fmla="*/ 117 w 735"/>
                  <a:gd name="T9" fmla="*/ 259 h 260"/>
                  <a:gd name="T10" fmla="*/ 0 w 735"/>
                  <a:gd name="T11" fmla="*/ 259 h 260"/>
                  <a:gd name="T12" fmla="*/ 0 60000 65536"/>
                  <a:gd name="T13" fmla="*/ 0 60000 65536"/>
                  <a:gd name="T14" fmla="*/ 0 60000 65536"/>
                  <a:gd name="T15" fmla="*/ 0 60000 65536"/>
                  <a:gd name="T16" fmla="*/ 0 60000 65536"/>
                  <a:gd name="T17" fmla="*/ 0 60000 65536"/>
                  <a:gd name="T18" fmla="*/ 0 w 735"/>
                  <a:gd name="T19" fmla="*/ 0 h 260"/>
                  <a:gd name="T20" fmla="*/ 735 w 735"/>
                  <a:gd name="T21" fmla="*/ 260 h 260"/>
                </a:gdLst>
                <a:ahLst/>
                <a:cxnLst>
                  <a:cxn ang="T12">
                    <a:pos x="T0" y="T1"/>
                  </a:cxn>
                  <a:cxn ang="T13">
                    <a:pos x="T2" y="T3"/>
                  </a:cxn>
                  <a:cxn ang="T14">
                    <a:pos x="T4" y="T5"/>
                  </a:cxn>
                  <a:cxn ang="T15">
                    <a:pos x="T6" y="T7"/>
                  </a:cxn>
                  <a:cxn ang="T16">
                    <a:pos x="T8" y="T9"/>
                  </a:cxn>
                  <a:cxn ang="T17">
                    <a:pos x="T10" y="T11"/>
                  </a:cxn>
                </a:cxnLst>
                <a:rect l="T18" t="T19" r="T20" b="T21"/>
                <a:pathLst>
                  <a:path w="735" h="260">
                    <a:moveTo>
                      <a:pt x="0" y="259"/>
                    </a:moveTo>
                    <a:lnTo>
                      <a:pt x="142" y="24"/>
                    </a:lnTo>
                    <a:lnTo>
                      <a:pt x="734" y="0"/>
                    </a:lnTo>
                    <a:lnTo>
                      <a:pt x="734" y="103"/>
                    </a:lnTo>
                    <a:lnTo>
                      <a:pt x="117" y="259"/>
                    </a:lnTo>
                    <a:lnTo>
                      <a:pt x="0" y="259"/>
                    </a:lnTo>
                  </a:path>
                </a:pathLst>
              </a:custGeom>
              <a:solidFill>
                <a:srgbClr val="C0C0C0"/>
              </a:solidFill>
              <a:ln w="12700" cap="rnd">
                <a:noFill/>
                <a:round/>
                <a:headEnd/>
                <a:tailEnd/>
              </a:ln>
            </p:spPr>
            <p:txBody>
              <a:bodyPr/>
              <a:lstStyle/>
              <a:p>
                <a:endParaRPr lang="en-US" dirty="0">
                  <a:latin typeface="+mj-lt"/>
                </a:endParaRPr>
              </a:p>
            </p:txBody>
          </p:sp>
          <p:sp>
            <p:nvSpPr>
              <p:cNvPr id="61" name="AutoShape 86"/>
              <p:cNvSpPr>
                <a:spLocks noChangeArrowheads="1"/>
              </p:cNvSpPr>
              <p:nvPr/>
            </p:nvSpPr>
            <p:spPr bwMode="auto">
              <a:xfrm>
                <a:off x="2640" y="3079"/>
                <a:ext cx="1174" cy="484"/>
              </a:xfrm>
              <a:prstGeom prst="cube">
                <a:avLst>
                  <a:gd name="adj" fmla="val 24995"/>
                </a:avLst>
              </a:prstGeom>
              <a:solidFill>
                <a:srgbClr val="BAB7A4"/>
              </a:solidFill>
              <a:ln w="12700">
                <a:solidFill>
                  <a:schemeClr val="tx1"/>
                </a:solidFill>
                <a:miter lim="800000"/>
                <a:headEnd/>
                <a:tailEnd/>
              </a:ln>
            </p:spPr>
            <p:txBody>
              <a:bodyPr wrap="none" anchor="ctr"/>
              <a:lstStyle/>
              <a:p>
                <a:endParaRPr lang="en-US" dirty="0">
                  <a:latin typeface="+mj-lt"/>
                </a:endParaRPr>
              </a:p>
            </p:txBody>
          </p:sp>
          <p:sp>
            <p:nvSpPr>
              <p:cNvPr id="62" name="Freeform 87" descr="Dark vertical"/>
              <p:cNvSpPr>
                <a:spLocks/>
              </p:cNvSpPr>
              <p:nvPr/>
            </p:nvSpPr>
            <p:spPr bwMode="auto">
              <a:xfrm>
                <a:off x="2636" y="3199"/>
                <a:ext cx="1063" cy="374"/>
              </a:xfrm>
              <a:custGeom>
                <a:avLst/>
                <a:gdLst>
                  <a:gd name="T0" fmla="*/ 0 w 1063"/>
                  <a:gd name="T1" fmla="*/ 370 h 374"/>
                  <a:gd name="T2" fmla="*/ 0 w 1063"/>
                  <a:gd name="T3" fmla="*/ 0 h 374"/>
                  <a:gd name="T4" fmla="*/ 1062 w 1063"/>
                  <a:gd name="T5" fmla="*/ 0 h 374"/>
                  <a:gd name="T6" fmla="*/ 1062 w 1063"/>
                  <a:gd name="T7" fmla="*/ 373 h 374"/>
                  <a:gd name="T8" fmla="*/ 0 w 1063"/>
                  <a:gd name="T9" fmla="*/ 370 h 374"/>
                  <a:gd name="T10" fmla="*/ 0 60000 65536"/>
                  <a:gd name="T11" fmla="*/ 0 60000 65536"/>
                  <a:gd name="T12" fmla="*/ 0 60000 65536"/>
                  <a:gd name="T13" fmla="*/ 0 60000 65536"/>
                  <a:gd name="T14" fmla="*/ 0 60000 65536"/>
                  <a:gd name="T15" fmla="*/ 0 w 1063"/>
                  <a:gd name="T16" fmla="*/ 0 h 374"/>
                  <a:gd name="T17" fmla="*/ 1063 w 1063"/>
                  <a:gd name="T18" fmla="*/ 374 h 374"/>
                </a:gdLst>
                <a:ahLst/>
                <a:cxnLst>
                  <a:cxn ang="T10">
                    <a:pos x="T0" y="T1"/>
                  </a:cxn>
                  <a:cxn ang="T11">
                    <a:pos x="T2" y="T3"/>
                  </a:cxn>
                  <a:cxn ang="T12">
                    <a:pos x="T4" y="T5"/>
                  </a:cxn>
                  <a:cxn ang="T13">
                    <a:pos x="T6" y="T7"/>
                  </a:cxn>
                  <a:cxn ang="T14">
                    <a:pos x="T8" y="T9"/>
                  </a:cxn>
                </a:cxnLst>
                <a:rect l="T15" t="T16" r="T17" b="T18"/>
                <a:pathLst>
                  <a:path w="1063" h="374">
                    <a:moveTo>
                      <a:pt x="0" y="370"/>
                    </a:moveTo>
                    <a:lnTo>
                      <a:pt x="0" y="0"/>
                    </a:lnTo>
                    <a:lnTo>
                      <a:pt x="1062" y="0"/>
                    </a:lnTo>
                    <a:lnTo>
                      <a:pt x="1062" y="373"/>
                    </a:lnTo>
                    <a:lnTo>
                      <a:pt x="0" y="370"/>
                    </a:lnTo>
                  </a:path>
                </a:pathLst>
              </a:custGeom>
              <a:pattFill prst="dkVert">
                <a:fgClr>
                  <a:srgbClr val="BAB7A4"/>
                </a:fgClr>
                <a:bgClr>
                  <a:schemeClr val="bg1"/>
                </a:bgClr>
              </a:pattFill>
              <a:ln w="12700" cap="rnd">
                <a:solidFill>
                  <a:schemeClr val="tx1"/>
                </a:solidFill>
                <a:round/>
                <a:headEnd/>
                <a:tailEnd/>
              </a:ln>
            </p:spPr>
            <p:txBody>
              <a:bodyPr/>
              <a:lstStyle/>
              <a:p>
                <a:endParaRPr lang="en-US" dirty="0">
                  <a:latin typeface="+mj-lt"/>
                </a:endParaRPr>
              </a:p>
            </p:txBody>
          </p:sp>
          <p:sp>
            <p:nvSpPr>
              <p:cNvPr id="63" name="Freeform 88" descr="Narrow vertical"/>
              <p:cNvSpPr>
                <a:spLocks/>
              </p:cNvSpPr>
              <p:nvPr/>
            </p:nvSpPr>
            <p:spPr bwMode="auto">
              <a:xfrm>
                <a:off x="3698" y="3075"/>
                <a:ext cx="122" cy="498"/>
              </a:xfrm>
              <a:custGeom>
                <a:avLst/>
                <a:gdLst>
                  <a:gd name="T0" fmla="*/ 0 w 122"/>
                  <a:gd name="T1" fmla="*/ 121 h 498"/>
                  <a:gd name="T2" fmla="*/ 0 w 122"/>
                  <a:gd name="T3" fmla="*/ 497 h 498"/>
                  <a:gd name="T4" fmla="*/ 121 w 122"/>
                  <a:gd name="T5" fmla="*/ 373 h 498"/>
                  <a:gd name="T6" fmla="*/ 121 w 122"/>
                  <a:gd name="T7" fmla="*/ 0 h 498"/>
                  <a:gd name="T8" fmla="*/ 0 w 122"/>
                  <a:gd name="T9" fmla="*/ 121 h 498"/>
                  <a:gd name="T10" fmla="*/ 0 60000 65536"/>
                  <a:gd name="T11" fmla="*/ 0 60000 65536"/>
                  <a:gd name="T12" fmla="*/ 0 60000 65536"/>
                  <a:gd name="T13" fmla="*/ 0 60000 65536"/>
                  <a:gd name="T14" fmla="*/ 0 60000 65536"/>
                  <a:gd name="T15" fmla="*/ 0 w 122"/>
                  <a:gd name="T16" fmla="*/ 0 h 498"/>
                  <a:gd name="T17" fmla="*/ 122 w 122"/>
                  <a:gd name="T18" fmla="*/ 498 h 498"/>
                </a:gdLst>
                <a:ahLst/>
                <a:cxnLst>
                  <a:cxn ang="T10">
                    <a:pos x="T0" y="T1"/>
                  </a:cxn>
                  <a:cxn ang="T11">
                    <a:pos x="T2" y="T3"/>
                  </a:cxn>
                  <a:cxn ang="T12">
                    <a:pos x="T4" y="T5"/>
                  </a:cxn>
                  <a:cxn ang="T13">
                    <a:pos x="T6" y="T7"/>
                  </a:cxn>
                  <a:cxn ang="T14">
                    <a:pos x="T8" y="T9"/>
                  </a:cxn>
                </a:cxnLst>
                <a:rect l="T15" t="T16" r="T17" b="T18"/>
                <a:pathLst>
                  <a:path w="122" h="498">
                    <a:moveTo>
                      <a:pt x="0" y="121"/>
                    </a:moveTo>
                    <a:lnTo>
                      <a:pt x="0" y="497"/>
                    </a:lnTo>
                    <a:lnTo>
                      <a:pt x="121" y="373"/>
                    </a:lnTo>
                    <a:lnTo>
                      <a:pt x="121" y="0"/>
                    </a:lnTo>
                    <a:lnTo>
                      <a:pt x="0" y="121"/>
                    </a:lnTo>
                  </a:path>
                </a:pathLst>
              </a:custGeom>
              <a:pattFill prst="narVert">
                <a:fgClr>
                  <a:srgbClr val="948E71"/>
                </a:fgClr>
                <a:bgClr>
                  <a:schemeClr val="bg1"/>
                </a:bgClr>
              </a:pattFill>
              <a:ln w="12700" cap="rnd">
                <a:solidFill>
                  <a:schemeClr val="tx1"/>
                </a:solidFill>
                <a:round/>
                <a:headEnd/>
                <a:tailEnd/>
              </a:ln>
            </p:spPr>
            <p:txBody>
              <a:bodyPr/>
              <a:lstStyle/>
              <a:p>
                <a:endParaRPr lang="en-US" dirty="0">
                  <a:latin typeface="+mj-lt"/>
                </a:endParaRPr>
              </a:p>
            </p:txBody>
          </p:sp>
          <p:sp>
            <p:nvSpPr>
              <p:cNvPr id="64" name="AutoShape 89"/>
              <p:cNvSpPr>
                <a:spLocks noChangeArrowheads="1"/>
              </p:cNvSpPr>
              <p:nvPr/>
            </p:nvSpPr>
            <p:spPr bwMode="auto">
              <a:xfrm>
                <a:off x="2892" y="3264"/>
                <a:ext cx="536" cy="297"/>
              </a:xfrm>
              <a:prstGeom prst="roundRect">
                <a:avLst>
                  <a:gd name="adj" fmla="val 12495"/>
                </a:avLst>
              </a:prstGeom>
              <a:solidFill>
                <a:srgbClr val="B5C5CF"/>
              </a:solidFill>
              <a:ln w="12700">
                <a:solidFill>
                  <a:schemeClr val="tx1"/>
                </a:solidFill>
                <a:round/>
                <a:headEnd/>
                <a:tailEnd/>
              </a:ln>
            </p:spPr>
            <p:txBody>
              <a:bodyPr wrap="none" anchor="ctr"/>
              <a:lstStyle/>
              <a:p>
                <a:endParaRPr lang="en-US" dirty="0">
                  <a:latin typeface="+mj-lt"/>
                </a:endParaRPr>
              </a:p>
            </p:txBody>
          </p:sp>
          <p:sp>
            <p:nvSpPr>
              <p:cNvPr id="65" name="AutoShape 90"/>
              <p:cNvSpPr>
                <a:spLocks noChangeArrowheads="1"/>
              </p:cNvSpPr>
              <p:nvPr/>
            </p:nvSpPr>
            <p:spPr bwMode="auto">
              <a:xfrm>
                <a:off x="2922" y="3295"/>
                <a:ext cx="476" cy="268"/>
              </a:xfrm>
              <a:prstGeom prst="roundRect">
                <a:avLst>
                  <a:gd name="adj" fmla="val 12495"/>
                </a:avLst>
              </a:prstGeom>
              <a:solidFill>
                <a:srgbClr val="C3C7AD"/>
              </a:solidFill>
              <a:ln w="12700">
                <a:solidFill>
                  <a:schemeClr val="tx1"/>
                </a:solidFill>
                <a:round/>
                <a:headEnd/>
                <a:tailEnd/>
              </a:ln>
            </p:spPr>
            <p:txBody>
              <a:bodyPr wrap="none" anchor="ctr"/>
              <a:lstStyle/>
              <a:p>
                <a:endParaRPr lang="en-US" dirty="0">
                  <a:latin typeface="+mj-lt"/>
                </a:endParaRPr>
              </a:p>
            </p:txBody>
          </p:sp>
          <p:sp>
            <p:nvSpPr>
              <p:cNvPr id="66" name="Line 91"/>
              <p:cNvSpPr>
                <a:spLocks noChangeShapeType="1"/>
              </p:cNvSpPr>
              <p:nvPr/>
            </p:nvSpPr>
            <p:spPr bwMode="auto">
              <a:xfrm>
                <a:off x="3157" y="3301"/>
                <a:ext cx="0" cy="262"/>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67" name="Oval 92"/>
              <p:cNvSpPr>
                <a:spLocks noChangeArrowheads="1"/>
              </p:cNvSpPr>
              <p:nvPr/>
            </p:nvSpPr>
            <p:spPr bwMode="auto">
              <a:xfrm>
                <a:off x="2965" y="3349"/>
                <a:ext cx="129" cy="57"/>
              </a:xfrm>
              <a:prstGeom prst="ellipse">
                <a:avLst/>
              </a:prstGeom>
              <a:solidFill>
                <a:srgbClr val="FEEED4"/>
              </a:solidFill>
              <a:ln w="12700">
                <a:solidFill>
                  <a:schemeClr val="tx1"/>
                </a:solidFill>
                <a:round/>
                <a:headEnd/>
                <a:tailEnd/>
              </a:ln>
            </p:spPr>
            <p:txBody>
              <a:bodyPr wrap="none" anchor="ctr"/>
              <a:lstStyle/>
              <a:p>
                <a:endParaRPr lang="en-US" dirty="0">
                  <a:latin typeface="+mj-lt"/>
                </a:endParaRPr>
              </a:p>
            </p:txBody>
          </p:sp>
          <p:sp>
            <p:nvSpPr>
              <p:cNvPr id="68" name="Oval 93"/>
              <p:cNvSpPr>
                <a:spLocks noChangeArrowheads="1"/>
              </p:cNvSpPr>
              <p:nvPr/>
            </p:nvSpPr>
            <p:spPr bwMode="auto">
              <a:xfrm>
                <a:off x="3199" y="3353"/>
                <a:ext cx="129" cy="55"/>
              </a:xfrm>
              <a:prstGeom prst="ellipse">
                <a:avLst/>
              </a:prstGeom>
              <a:solidFill>
                <a:srgbClr val="FEEED4"/>
              </a:solidFill>
              <a:ln w="12700">
                <a:solidFill>
                  <a:schemeClr val="tx1"/>
                </a:solidFill>
                <a:round/>
                <a:headEnd/>
                <a:tailEnd/>
              </a:ln>
            </p:spPr>
            <p:txBody>
              <a:bodyPr wrap="none" anchor="ctr"/>
              <a:lstStyle/>
              <a:p>
                <a:endParaRPr lang="en-US" dirty="0">
                  <a:latin typeface="+mj-lt"/>
                </a:endParaRPr>
              </a:p>
            </p:txBody>
          </p:sp>
          <p:sp>
            <p:nvSpPr>
              <p:cNvPr id="69" name="Rectangle 94"/>
              <p:cNvSpPr>
                <a:spLocks noChangeArrowheads="1"/>
              </p:cNvSpPr>
              <p:nvPr/>
            </p:nvSpPr>
            <p:spPr bwMode="auto">
              <a:xfrm>
                <a:off x="2692" y="3433"/>
                <a:ext cx="73" cy="131"/>
              </a:xfrm>
              <a:prstGeom prst="rect">
                <a:avLst/>
              </a:prstGeom>
              <a:solidFill>
                <a:srgbClr val="B5C5CF"/>
              </a:solidFill>
              <a:ln w="12700">
                <a:solidFill>
                  <a:schemeClr val="tx1"/>
                </a:solidFill>
                <a:miter lim="800000"/>
                <a:headEnd/>
                <a:tailEnd/>
              </a:ln>
            </p:spPr>
            <p:txBody>
              <a:bodyPr wrap="none" anchor="ctr"/>
              <a:lstStyle/>
              <a:p>
                <a:endParaRPr lang="en-US" dirty="0">
                  <a:latin typeface="+mj-lt"/>
                </a:endParaRPr>
              </a:p>
            </p:txBody>
          </p:sp>
          <p:sp>
            <p:nvSpPr>
              <p:cNvPr id="70" name="Freeform 95"/>
              <p:cNvSpPr>
                <a:spLocks/>
              </p:cNvSpPr>
              <p:nvPr/>
            </p:nvSpPr>
            <p:spPr bwMode="auto">
              <a:xfrm>
                <a:off x="3734" y="3178"/>
                <a:ext cx="60" cy="360"/>
              </a:xfrm>
              <a:custGeom>
                <a:avLst/>
                <a:gdLst>
                  <a:gd name="T0" fmla="*/ 0 w 60"/>
                  <a:gd name="T1" fmla="*/ 359 h 360"/>
                  <a:gd name="T2" fmla="*/ 0 w 60"/>
                  <a:gd name="T3" fmla="*/ 59 h 360"/>
                  <a:gd name="T4" fmla="*/ 59 w 60"/>
                  <a:gd name="T5" fmla="*/ 0 h 360"/>
                  <a:gd name="T6" fmla="*/ 59 w 60"/>
                  <a:gd name="T7" fmla="*/ 297 h 360"/>
                  <a:gd name="T8" fmla="*/ 0 w 60"/>
                  <a:gd name="T9" fmla="*/ 359 h 360"/>
                  <a:gd name="T10" fmla="*/ 0 60000 65536"/>
                  <a:gd name="T11" fmla="*/ 0 60000 65536"/>
                  <a:gd name="T12" fmla="*/ 0 60000 65536"/>
                  <a:gd name="T13" fmla="*/ 0 60000 65536"/>
                  <a:gd name="T14" fmla="*/ 0 60000 65536"/>
                  <a:gd name="T15" fmla="*/ 0 w 60"/>
                  <a:gd name="T16" fmla="*/ 0 h 360"/>
                  <a:gd name="T17" fmla="*/ 60 w 60"/>
                  <a:gd name="T18" fmla="*/ 360 h 360"/>
                </a:gdLst>
                <a:ahLst/>
                <a:cxnLst>
                  <a:cxn ang="T10">
                    <a:pos x="T0" y="T1"/>
                  </a:cxn>
                  <a:cxn ang="T11">
                    <a:pos x="T2" y="T3"/>
                  </a:cxn>
                  <a:cxn ang="T12">
                    <a:pos x="T4" y="T5"/>
                  </a:cxn>
                  <a:cxn ang="T13">
                    <a:pos x="T6" y="T7"/>
                  </a:cxn>
                  <a:cxn ang="T14">
                    <a:pos x="T8" y="T9"/>
                  </a:cxn>
                </a:cxnLst>
                <a:rect l="T15" t="T16" r="T17" b="T18"/>
                <a:pathLst>
                  <a:path w="60" h="360">
                    <a:moveTo>
                      <a:pt x="0" y="359"/>
                    </a:moveTo>
                    <a:lnTo>
                      <a:pt x="0" y="59"/>
                    </a:lnTo>
                    <a:lnTo>
                      <a:pt x="59" y="0"/>
                    </a:lnTo>
                    <a:lnTo>
                      <a:pt x="59" y="297"/>
                    </a:lnTo>
                    <a:lnTo>
                      <a:pt x="0" y="359"/>
                    </a:lnTo>
                  </a:path>
                </a:pathLst>
              </a:custGeom>
              <a:solidFill>
                <a:srgbClr val="B5C5CF"/>
              </a:solidFill>
              <a:ln w="12700" cap="rnd">
                <a:solidFill>
                  <a:schemeClr val="tx1"/>
                </a:solidFill>
                <a:round/>
                <a:headEnd/>
                <a:tailEnd/>
              </a:ln>
            </p:spPr>
            <p:txBody>
              <a:bodyPr/>
              <a:lstStyle/>
              <a:p>
                <a:endParaRPr lang="en-US" dirty="0">
                  <a:latin typeface="+mj-lt"/>
                </a:endParaRPr>
              </a:p>
            </p:txBody>
          </p:sp>
          <p:sp>
            <p:nvSpPr>
              <p:cNvPr id="71" name="AutoShape 96"/>
              <p:cNvSpPr>
                <a:spLocks noChangeArrowheads="1"/>
              </p:cNvSpPr>
              <p:nvPr/>
            </p:nvSpPr>
            <p:spPr bwMode="auto">
              <a:xfrm>
                <a:off x="3946" y="3420"/>
                <a:ext cx="82" cy="34"/>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sp>
            <p:nvSpPr>
              <p:cNvPr id="72" name="AutoShape 97"/>
              <p:cNvSpPr>
                <a:spLocks noChangeArrowheads="1"/>
              </p:cNvSpPr>
              <p:nvPr/>
            </p:nvSpPr>
            <p:spPr bwMode="auto">
              <a:xfrm>
                <a:off x="3946" y="3395"/>
                <a:ext cx="82" cy="31"/>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sp>
            <p:nvSpPr>
              <p:cNvPr id="73" name="AutoShape 98"/>
              <p:cNvSpPr>
                <a:spLocks noChangeArrowheads="1"/>
              </p:cNvSpPr>
              <p:nvPr/>
            </p:nvSpPr>
            <p:spPr bwMode="auto">
              <a:xfrm>
                <a:off x="3943" y="3367"/>
                <a:ext cx="85" cy="29"/>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sp>
            <p:nvSpPr>
              <p:cNvPr id="74" name="AutoShape 99"/>
              <p:cNvSpPr>
                <a:spLocks noChangeArrowheads="1"/>
              </p:cNvSpPr>
              <p:nvPr/>
            </p:nvSpPr>
            <p:spPr bwMode="auto">
              <a:xfrm>
                <a:off x="3946" y="3338"/>
                <a:ext cx="82" cy="32"/>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pic>
            <p:nvPicPr>
              <p:cNvPr id="75" name="Picture 100"/>
              <p:cNvPicPr>
                <a:picLocks noChangeArrowheads="1"/>
              </p:cNvPicPr>
              <p:nvPr/>
            </p:nvPicPr>
            <p:blipFill>
              <a:blip r:embed="rId3" cstate="print"/>
              <a:srcRect/>
              <a:stretch>
                <a:fillRect/>
              </a:stretch>
            </p:blipFill>
            <p:spPr bwMode="auto">
              <a:xfrm>
                <a:off x="3745" y="3356"/>
                <a:ext cx="259" cy="182"/>
              </a:xfrm>
              <a:prstGeom prst="rect">
                <a:avLst/>
              </a:prstGeom>
              <a:noFill/>
              <a:ln w="12700">
                <a:noFill/>
                <a:miter lim="800000"/>
                <a:headEnd/>
                <a:tailEnd/>
              </a:ln>
            </p:spPr>
          </p:pic>
        </p:grpSp>
        <p:grpSp>
          <p:nvGrpSpPr>
            <p:cNvPr id="11" name="Group 101"/>
            <p:cNvGrpSpPr>
              <a:grpSpLocks/>
            </p:cNvGrpSpPr>
            <p:nvPr/>
          </p:nvGrpSpPr>
          <p:grpSpPr bwMode="auto">
            <a:xfrm>
              <a:off x="1493838" y="4473575"/>
              <a:ext cx="3011487" cy="760413"/>
              <a:chOff x="648" y="3057"/>
              <a:chExt cx="1897" cy="479"/>
            </a:xfrm>
          </p:grpSpPr>
          <p:grpSp>
            <p:nvGrpSpPr>
              <p:cNvPr id="31" name="Group 102"/>
              <p:cNvGrpSpPr>
                <a:grpSpLocks/>
              </p:cNvGrpSpPr>
              <p:nvPr/>
            </p:nvGrpSpPr>
            <p:grpSpPr bwMode="auto">
              <a:xfrm>
                <a:off x="2322" y="3456"/>
                <a:ext cx="223" cy="73"/>
                <a:chOff x="2482" y="3131"/>
                <a:chExt cx="223" cy="73"/>
              </a:xfrm>
            </p:grpSpPr>
            <p:sp>
              <p:nvSpPr>
                <p:cNvPr id="58" name="Freeform 103"/>
                <p:cNvSpPr>
                  <a:spLocks/>
                </p:cNvSpPr>
                <p:nvPr/>
              </p:nvSpPr>
              <p:spPr bwMode="auto">
                <a:xfrm>
                  <a:off x="2502" y="3133"/>
                  <a:ext cx="190" cy="50"/>
                </a:xfrm>
                <a:custGeom>
                  <a:avLst/>
                  <a:gdLst>
                    <a:gd name="T0" fmla="*/ 10 w 190"/>
                    <a:gd name="T1" fmla="*/ 0 h 50"/>
                    <a:gd name="T2" fmla="*/ 27 w 190"/>
                    <a:gd name="T3" fmla="*/ 0 h 50"/>
                    <a:gd name="T4" fmla="*/ 44 w 190"/>
                    <a:gd name="T5" fmla="*/ 0 h 50"/>
                    <a:gd name="T6" fmla="*/ 60 w 190"/>
                    <a:gd name="T7" fmla="*/ 0 h 50"/>
                    <a:gd name="T8" fmla="*/ 72 w 190"/>
                    <a:gd name="T9" fmla="*/ 0 h 50"/>
                    <a:gd name="T10" fmla="*/ 94 w 190"/>
                    <a:gd name="T11" fmla="*/ 0 h 50"/>
                    <a:gd name="T12" fmla="*/ 104 w 190"/>
                    <a:gd name="T13" fmla="*/ 0 h 50"/>
                    <a:gd name="T14" fmla="*/ 117 w 190"/>
                    <a:gd name="T15" fmla="*/ 0 h 50"/>
                    <a:gd name="T16" fmla="*/ 124 w 190"/>
                    <a:gd name="T17" fmla="*/ 0 h 50"/>
                    <a:gd name="T18" fmla="*/ 135 w 190"/>
                    <a:gd name="T19" fmla="*/ 0 h 50"/>
                    <a:gd name="T20" fmla="*/ 147 w 190"/>
                    <a:gd name="T21" fmla="*/ 0 h 50"/>
                    <a:gd name="T22" fmla="*/ 156 w 190"/>
                    <a:gd name="T23" fmla="*/ 0 h 50"/>
                    <a:gd name="T24" fmla="*/ 164 w 190"/>
                    <a:gd name="T25" fmla="*/ 0 h 50"/>
                    <a:gd name="T26" fmla="*/ 172 w 190"/>
                    <a:gd name="T27" fmla="*/ 0 h 50"/>
                    <a:gd name="T28" fmla="*/ 181 w 190"/>
                    <a:gd name="T29" fmla="*/ 0 h 50"/>
                    <a:gd name="T30" fmla="*/ 189 w 190"/>
                    <a:gd name="T31" fmla="*/ 0 h 50"/>
                    <a:gd name="T32" fmla="*/ 181 w 190"/>
                    <a:gd name="T33" fmla="*/ 6 h 50"/>
                    <a:gd name="T34" fmla="*/ 172 w 190"/>
                    <a:gd name="T35" fmla="*/ 10 h 50"/>
                    <a:gd name="T36" fmla="*/ 164 w 190"/>
                    <a:gd name="T37" fmla="*/ 13 h 50"/>
                    <a:gd name="T38" fmla="*/ 156 w 190"/>
                    <a:gd name="T39" fmla="*/ 15 h 50"/>
                    <a:gd name="T40" fmla="*/ 144 w 190"/>
                    <a:gd name="T41" fmla="*/ 21 h 50"/>
                    <a:gd name="T42" fmla="*/ 131 w 190"/>
                    <a:gd name="T43" fmla="*/ 23 h 50"/>
                    <a:gd name="T44" fmla="*/ 119 w 190"/>
                    <a:gd name="T45" fmla="*/ 26 h 50"/>
                    <a:gd name="T46" fmla="*/ 104 w 190"/>
                    <a:gd name="T47" fmla="*/ 31 h 50"/>
                    <a:gd name="T48" fmla="*/ 92 w 190"/>
                    <a:gd name="T49" fmla="*/ 34 h 50"/>
                    <a:gd name="T50" fmla="*/ 79 w 190"/>
                    <a:gd name="T51" fmla="*/ 36 h 50"/>
                    <a:gd name="T52" fmla="*/ 69 w 190"/>
                    <a:gd name="T53" fmla="*/ 39 h 50"/>
                    <a:gd name="T54" fmla="*/ 60 w 190"/>
                    <a:gd name="T55" fmla="*/ 39 h 50"/>
                    <a:gd name="T56" fmla="*/ 44 w 190"/>
                    <a:gd name="T57" fmla="*/ 39 h 50"/>
                    <a:gd name="T58" fmla="*/ 35 w 190"/>
                    <a:gd name="T59" fmla="*/ 41 h 50"/>
                    <a:gd name="T60" fmla="*/ 27 w 190"/>
                    <a:gd name="T61" fmla="*/ 44 h 50"/>
                    <a:gd name="T62" fmla="*/ 19 w 190"/>
                    <a:gd name="T63" fmla="*/ 47 h 50"/>
                    <a:gd name="T64" fmla="*/ 7 w 190"/>
                    <a:gd name="T65" fmla="*/ 49 h 50"/>
                    <a:gd name="T66" fmla="*/ 0 w 190"/>
                    <a:gd name="T67" fmla="*/ 41 h 50"/>
                    <a:gd name="T68" fmla="*/ 0 w 190"/>
                    <a:gd name="T69" fmla="*/ 31 h 50"/>
                    <a:gd name="T70" fmla="*/ 0 w 190"/>
                    <a:gd name="T71" fmla="*/ 23 h 50"/>
                    <a:gd name="T72" fmla="*/ 0 w 190"/>
                    <a:gd name="T73" fmla="*/ 15 h 50"/>
                    <a:gd name="T74" fmla="*/ 0 w 190"/>
                    <a:gd name="T75" fmla="*/ 6 h 50"/>
                    <a:gd name="T76" fmla="*/ 10 w 190"/>
                    <a:gd name="T77" fmla="*/ 0 h 50"/>
                    <a:gd name="T78" fmla="*/ 10 w 190"/>
                    <a:gd name="T79" fmla="*/ 0 h 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90"/>
                    <a:gd name="T121" fmla="*/ 0 h 50"/>
                    <a:gd name="T122" fmla="*/ 190 w 190"/>
                    <a:gd name="T123" fmla="*/ 50 h 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90" h="50">
                      <a:moveTo>
                        <a:pt x="10" y="0"/>
                      </a:moveTo>
                      <a:lnTo>
                        <a:pt x="27" y="0"/>
                      </a:lnTo>
                      <a:lnTo>
                        <a:pt x="44" y="0"/>
                      </a:lnTo>
                      <a:lnTo>
                        <a:pt x="60" y="0"/>
                      </a:lnTo>
                      <a:lnTo>
                        <a:pt x="72" y="0"/>
                      </a:lnTo>
                      <a:lnTo>
                        <a:pt x="94" y="0"/>
                      </a:lnTo>
                      <a:lnTo>
                        <a:pt x="104" y="0"/>
                      </a:lnTo>
                      <a:lnTo>
                        <a:pt x="117" y="0"/>
                      </a:lnTo>
                      <a:lnTo>
                        <a:pt x="124" y="0"/>
                      </a:lnTo>
                      <a:lnTo>
                        <a:pt x="135" y="0"/>
                      </a:lnTo>
                      <a:lnTo>
                        <a:pt x="147" y="0"/>
                      </a:lnTo>
                      <a:lnTo>
                        <a:pt x="156" y="0"/>
                      </a:lnTo>
                      <a:lnTo>
                        <a:pt x="164" y="0"/>
                      </a:lnTo>
                      <a:lnTo>
                        <a:pt x="172" y="0"/>
                      </a:lnTo>
                      <a:lnTo>
                        <a:pt x="181" y="0"/>
                      </a:lnTo>
                      <a:lnTo>
                        <a:pt x="189" y="0"/>
                      </a:lnTo>
                      <a:lnTo>
                        <a:pt x="181" y="6"/>
                      </a:lnTo>
                      <a:lnTo>
                        <a:pt x="172" y="10"/>
                      </a:lnTo>
                      <a:lnTo>
                        <a:pt x="164" y="13"/>
                      </a:lnTo>
                      <a:lnTo>
                        <a:pt x="156" y="15"/>
                      </a:lnTo>
                      <a:lnTo>
                        <a:pt x="144" y="21"/>
                      </a:lnTo>
                      <a:lnTo>
                        <a:pt x="131" y="23"/>
                      </a:lnTo>
                      <a:lnTo>
                        <a:pt x="119" y="26"/>
                      </a:lnTo>
                      <a:lnTo>
                        <a:pt x="104" y="31"/>
                      </a:lnTo>
                      <a:lnTo>
                        <a:pt x="92" y="34"/>
                      </a:lnTo>
                      <a:lnTo>
                        <a:pt x="79" y="36"/>
                      </a:lnTo>
                      <a:lnTo>
                        <a:pt x="69" y="39"/>
                      </a:lnTo>
                      <a:lnTo>
                        <a:pt x="60" y="39"/>
                      </a:lnTo>
                      <a:lnTo>
                        <a:pt x="44" y="39"/>
                      </a:lnTo>
                      <a:lnTo>
                        <a:pt x="35" y="41"/>
                      </a:lnTo>
                      <a:lnTo>
                        <a:pt x="27" y="44"/>
                      </a:lnTo>
                      <a:lnTo>
                        <a:pt x="19" y="47"/>
                      </a:lnTo>
                      <a:lnTo>
                        <a:pt x="7" y="49"/>
                      </a:lnTo>
                      <a:lnTo>
                        <a:pt x="0" y="41"/>
                      </a:lnTo>
                      <a:lnTo>
                        <a:pt x="0" y="31"/>
                      </a:lnTo>
                      <a:lnTo>
                        <a:pt x="0" y="23"/>
                      </a:lnTo>
                      <a:lnTo>
                        <a:pt x="0" y="15"/>
                      </a:lnTo>
                      <a:lnTo>
                        <a:pt x="0" y="6"/>
                      </a:lnTo>
                      <a:lnTo>
                        <a:pt x="10" y="0"/>
                      </a:lnTo>
                    </a:path>
                  </a:pathLst>
                </a:custGeom>
                <a:solidFill>
                  <a:srgbClr val="C0C0C0"/>
                </a:solidFill>
                <a:ln w="12700" cap="rnd">
                  <a:noFill/>
                  <a:round/>
                  <a:headEnd/>
                  <a:tailEnd/>
                </a:ln>
              </p:spPr>
              <p:txBody>
                <a:bodyPr/>
                <a:lstStyle/>
                <a:p>
                  <a:endParaRPr lang="en-US" dirty="0">
                    <a:latin typeface="+mj-lt"/>
                  </a:endParaRPr>
                </a:p>
              </p:txBody>
            </p:sp>
            <p:sp>
              <p:nvSpPr>
                <p:cNvPr id="59" name="Freeform 104"/>
                <p:cNvSpPr>
                  <a:spLocks/>
                </p:cNvSpPr>
                <p:nvPr/>
              </p:nvSpPr>
              <p:spPr bwMode="auto">
                <a:xfrm>
                  <a:off x="2482" y="3131"/>
                  <a:ext cx="223" cy="73"/>
                </a:xfrm>
                <a:custGeom>
                  <a:avLst/>
                  <a:gdLst>
                    <a:gd name="T0" fmla="*/ 0 w 223"/>
                    <a:gd name="T1" fmla="*/ 72 h 73"/>
                    <a:gd name="T2" fmla="*/ 41 w 223"/>
                    <a:gd name="T3" fmla="*/ 34 h 73"/>
                    <a:gd name="T4" fmla="*/ 222 w 223"/>
                    <a:gd name="T5" fmla="*/ 0 h 73"/>
                    <a:gd name="T6" fmla="*/ 222 w 223"/>
                    <a:gd name="T7" fmla="*/ 36 h 73"/>
                    <a:gd name="T8" fmla="*/ 0 w 223"/>
                    <a:gd name="T9" fmla="*/ 72 h 73"/>
                    <a:gd name="T10" fmla="*/ 0 60000 65536"/>
                    <a:gd name="T11" fmla="*/ 0 60000 65536"/>
                    <a:gd name="T12" fmla="*/ 0 60000 65536"/>
                    <a:gd name="T13" fmla="*/ 0 60000 65536"/>
                    <a:gd name="T14" fmla="*/ 0 60000 65536"/>
                    <a:gd name="T15" fmla="*/ 0 w 223"/>
                    <a:gd name="T16" fmla="*/ 0 h 73"/>
                    <a:gd name="T17" fmla="*/ 223 w 223"/>
                    <a:gd name="T18" fmla="*/ 73 h 73"/>
                  </a:gdLst>
                  <a:ahLst/>
                  <a:cxnLst>
                    <a:cxn ang="T10">
                      <a:pos x="T0" y="T1"/>
                    </a:cxn>
                    <a:cxn ang="T11">
                      <a:pos x="T2" y="T3"/>
                    </a:cxn>
                    <a:cxn ang="T12">
                      <a:pos x="T4" y="T5"/>
                    </a:cxn>
                    <a:cxn ang="T13">
                      <a:pos x="T6" y="T7"/>
                    </a:cxn>
                    <a:cxn ang="T14">
                      <a:pos x="T8" y="T9"/>
                    </a:cxn>
                  </a:cxnLst>
                  <a:rect l="T15" t="T16" r="T17" b="T18"/>
                  <a:pathLst>
                    <a:path w="223" h="73">
                      <a:moveTo>
                        <a:pt x="0" y="72"/>
                      </a:moveTo>
                      <a:lnTo>
                        <a:pt x="41" y="34"/>
                      </a:lnTo>
                      <a:lnTo>
                        <a:pt x="222" y="0"/>
                      </a:lnTo>
                      <a:lnTo>
                        <a:pt x="222" y="36"/>
                      </a:lnTo>
                      <a:lnTo>
                        <a:pt x="0" y="72"/>
                      </a:lnTo>
                    </a:path>
                  </a:pathLst>
                </a:custGeom>
                <a:solidFill>
                  <a:srgbClr val="C0C0C0"/>
                </a:solidFill>
                <a:ln w="12700" cap="rnd">
                  <a:noFill/>
                  <a:round/>
                  <a:headEnd/>
                  <a:tailEnd/>
                </a:ln>
              </p:spPr>
              <p:txBody>
                <a:bodyPr/>
                <a:lstStyle/>
                <a:p>
                  <a:endParaRPr lang="en-US" dirty="0">
                    <a:latin typeface="+mj-lt"/>
                  </a:endParaRPr>
                </a:p>
              </p:txBody>
            </p:sp>
          </p:grpSp>
          <p:sp>
            <p:nvSpPr>
              <p:cNvPr id="32" name="Freeform 105"/>
              <p:cNvSpPr>
                <a:spLocks/>
              </p:cNvSpPr>
              <p:nvPr/>
            </p:nvSpPr>
            <p:spPr bwMode="auto">
              <a:xfrm>
                <a:off x="1525" y="3378"/>
                <a:ext cx="560" cy="158"/>
              </a:xfrm>
              <a:custGeom>
                <a:avLst/>
                <a:gdLst>
                  <a:gd name="T0" fmla="*/ 0 w 560"/>
                  <a:gd name="T1" fmla="*/ 157 h 158"/>
                  <a:gd name="T2" fmla="*/ 114 w 560"/>
                  <a:gd name="T3" fmla="*/ 43 h 158"/>
                  <a:gd name="T4" fmla="*/ 559 w 560"/>
                  <a:gd name="T5" fmla="*/ 0 h 158"/>
                  <a:gd name="T6" fmla="*/ 514 w 560"/>
                  <a:gd name="T7" fmla="*/ 80 h 158"/>
                  <a:gd name="T8" fmla="*/ 0 w 560"/>
                  <a:gd name="T9" fmla="*/ 157 h 158"/>
                  <a:gd name="T10" fmla="*/ 0 60000 65536"/>
                  <a:gd name="T11" fmla="*/ 0 60000 65536"/>
                  <a:gd name="T12" fmla="*/ 0 60000 65536"/>
                  <a:gd name="T13" fmla="*/ 0 60000 65536"/>
                  <a:gd name="T14" fmla="*/ 0 60000 65536"/>
                  <a:gd name="T15" fmla="*/ 0 w 560"/>
                  <a:gd name="T16" fmla="*/ 0 h 158"/>
                  <a:gd name="T17" fmla="*/ 560 w 560"/>
                  <a:gd name="T18" fmla="*/ 158 h 158"/>
                </a:gdLst>
                <a:ahLst/>
                <a:cxnLst>
                  <a:cxn ang="T10">
                    <a:pos x="T0" y="T1"/>
                  </a:cxn>
                  <a:cxn ang="T11">
                    <a:pos x="T2" y="T3"/>
                  </a:cxn>
                  <a:cxn ang="T12">
                    <a:pos x="T4" y="T5"/>
                  </a:cxn>
                  <a:cxn ang="T13">
                    <a:pos x="T6" y="T7"/>
                  </a:cxn>
                  <a:cxn ang="T14">
                    <a:pos x="T8" y="T9"/>
                  </a:cxn>
                </a:cxnLst>
                <a:rect l="T15" t="T16" r="T17" b="T18"/>
                <a:pathLst>
                  <a:path w="560" h="158">
                    <a:moveTo>
                      <a:pt x="0" y="157"/>
                    </a:moveTo>
                    <a:lnTo>
                      <a:pt x="114" y="43"/>
                    </a:lnTo>
                    <a:lnTo>
                      <a:pt x="559" y="0"/>
                    </a:lnTo>
                    <a:lnTo>
                      <a:pt x="514" y="80"/>
                    </a:lnTo>
                    <a:lnTo>
                      <a:pt x="0" y="157"/>
                    </a:lnTo>
                  </a:path>
                </a:pathLst>
              </a:custGeom>
              <a:solidFill>
                <a:srgbClr val="C0C0C0"/>
              </a:solidFill>
              <a:ln w="12700" cap="rnd">
                <a:noFill/>
                <a:round/>
                <a:headEnd/>
                <a:tailEnd/>
              </a:ln>
            </p:spPr>
            <p:txBody>
              <a:bodyPr/>
              <a:lstStyle/>
              <a:p>
                <a:endParaRPr lang="en-US" dirty="0">
                  <a:latin typeface="+mj-lt"/>
                </a:endParaRPr>
              </a:p>
            </p:txBody>
          </p:sp>
          <p:sp>
            <p:nvSpPr>
              <p:cNvPr id="33" name="AutoShape 106" descr="Horizontal brick"/>
              <p:cNvSpPr>
                <a:spLocks noChangeArrowheads="1"/>
              </p:cNvSpPr>
              <p:nvPr/>
            </p:nvSpPr>
            <p:spPr bwMode="auto">
              <a:xfrm>
                <a:off x="648" y="3061"/>
                <a:ext cx="994" cy="470"/>
              </a:xfrm>
              <a:prstGeom prst="cube">
                <a:avLst>
                  <a:gd name="adj" fmla="val 24995"/>
                </a:avLst>
              </a:prstGeom>
              <a:pattFill prst="horzBrick">
                <a:fgClr>
                  <a:srgbClr val="FDDDAD"/>
                </a:fgClr>
                <a:bgClr>
                  <a:schemeClr val="bg1"/>
                </a:bgClr>
              </a:pattFill>
              <a:ln w="12700">
                <a:solidFill>
                  <a:schemeClr val="tx1"/>
                </a:solidFill>
                <a:miter lim="800000"/>
                <a:headEnd/>
                <a:tailEnd/>
              </a:ln>
            </p:spPr>
            <p:txBody>
              <a:bodyPr wrap="none" anchor="ctr"/>
              <a:lstStyle/>
              <a:p>
                <a:endParaRPr lang="en-US" dirty="0">
                  <a:latin typeface="+mj-lt"/>
                </a:endParaRPr>
              </a:p>
            </p:txBody>
          </p:sp>
          <p:sp>
            <p:nvSpPr>
              <p:cNvPr id="34" name="Freeform 107"/>
              <p:cNvSpPr>
                <a:spLocks/>
              </p:cNvSpPr>
              <p:nvPr/>
            </p:nvSpPr>
            <p:spPr bwMode="auto">
              <a:xfrm>
                <a:off x="1525" y="3057"/>
                <a:ext cx="120" cy="475"/>
              </a:xfrm>
              <a:custGeom>
                <a:avLst/>
                <a:gdLst>
                  <a:gd name="T0" fmla="*/ 1 w 120"/>
                  <a:gd name="T1" fmla="*/ 119 h 475"/>
                  <a:gd name="T2" fmla="*/ 119 w 120"/>
                  <a:gd name="T3" fmla="*/ 0 h 475"/>
                  <a:gd name="T4" fmla="*/ 119 w 120"/>
                  <a:gd name="T5" fmla="*/ 355 h 475"/>
                  <a:gd name="T6" fmla="*/ 0 w 120"/>
                  <a:gd name="T7" fmla="*/ 474 h 475"/>
                  <a:gd name="T8" fmla="*/ 1 w 120"/>
                  <a:gd name="T9" fmla="*/ 119 h 475"/>
                  <a:gd name="T10" fmla="*/ 0 60000 65536"/>
                  <a:gd name="T11" fmla="*/ 0 60000 65536"/>
                  <a:gd name="T12" fmla="*/ 0 60000 65536"/>
                  <a:gd name="T13" fmla="*/ 0 60000 65536"/>
                  <a:gd name="T14" fmla="*/ 0 60000 65536"/>
                  <a:gd name="T15" fmla="*/ 0 w 120"/>
                  <a:gd name="T16" fmla="*/ 0 h 475"/>
                  <a:gd name="T17" fmla="*/ 120 w 120"/>
                  <a:gd name="T18" fmla="*/ 475 h 475"/>
                </a:gdLst>
                <a:ahLst/>
                <a:cxnLst>
                  <a:cxn ang="T10">
                    <a:pos x="T0" y="T1"/>
                  </a:cxn>
                  <a:cxn ang="T11">
                    <a:pos x="T2" y="T3"/>
                  </a:cxn>
                  <a:cxn ang="T12">
                    <a:pos x="T4" y="T5"/>
                  </a:cxn>
                  <a:cxn ang="T13">
                    <a:pos x="T6" y="T7"/>
                  </a:cxn>
                  <a:cxn ang="T14">
                    <a:pos x="T8" y="T9"/>
                  </a:cxn>
                </a:cxnLst>
                <a:rect l="T15" t="T16" r="T17" b="T18"/>
                <a:pathLst>
                  <a:path w="120" h="475">
                    <a:moveTo>
                      <a:pt x="1" y="119"/>
                    </a:moveTo>
                    <a:lnTo>
                      <a:pt x="119" y="0"/>
                    </a:lnTo>
                    <a:lnTo>
                      <a:pt x="119" y="355"/>
                    </a:lnTo>
                    <a:lnTo>
                      <a:pt x="0" y="474"/>
                    </a:lnTo>
                    <a:lnTo>
                      <a:pt x="1" y="119"/>
                    </a:lnTo>
                  </a:path>
                </a:pathLst>
              </a:custGeom>
              <a:solidFill>
                <a:srgbClr val="FCCE88"/>
              </a:solidFill>
              <a:ln w="12700" cap="rnd">
                <a:solidFill>
                  <a:schemeClr val="tx1"/>
                </a:solidFill>
                <a:round/>
                <a:headEnd/>
                <a:tailEnd/>
              </a:ln>
            </p:spPr>
            <p:txBody>
              <a:bodyPr/>
              <a:lstStyle/>
              <a:p>
                <a:endParaRPr lang="en-US" dirty="0">
                  <a:latin typeface="+mj-lt"/>
                </a:endParaRPr>
              </a:p>
            </p:txBody>
          </p:sp>
          <p:sp>
            <p:nvSpPr>
              <p:cNvPr id="35" name="AutoShape 108"/>
              <p:cNvSpPr>
                <a:spLocks noChangeArrowheads="1"/>
              </p:cNvSpPr>
              <p:nvPr/>
            </p:nvSpPr>
            <p:spPr bwMode="auto">
              <a:xfrm>
                <a:off x="694" y="3233"/>
                <a:ext cx="155" cy="71"/>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36" name="AutoShape 109"/>
              <p:cNvSpPr>
                <a:spLocks noChangeArrowheads="1"/>
              </p:cNvSpPr>
              <p:nvPr/>
            </p:nvSpPr>
            <p:spPr bwMode="auto">
              <a:xfrm>
                <a:off x="916" y="3233"/>
                <a:ext cx="156" cy="71"/>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37" name="Freeform 110"/>
              <p:cNvSpPr>
                <a:spLocks/>
              </p:cNvSpPr>
              <p:nvPr/>
            </p:nvSpPr>
            <p:spPr bwMode="auto">
              <a:xfrm>
                <a:off x="1560" y="3169"/>
                <a:ext cx="57" cy="289"/>
              </a:xfrm>
              <a:custGeom>
                <a:avLst/>
                <a:gdLst>
                  <a:gd name="T0" fmla="*/ 0 w 57"/>
                  <a:gd name="T1" fmla="*/ 288 h 289"/>
                  <a:gd name="T2" fmla="*/ 0 w 57"/>
                  <a:gd name="T3" fmla="*/ 61 h 289"/>
                  <a:gd name="T4" fmla="*/ 56 w 57"/>
                  <a:gd name="T5" fmla="*/ 0 h 289"/>
                  <a:gd name="T6" fmla="*/ 56 w 57"/>
                  <a:gd name="T7" fmla="*/ 232 h 289"/>
                  <a:gd name="T8" fmla="*/ 0 w 57"/>
                  <a:gd name="T9" fmla="*/ 288 h 289"/>
                  <a:gd name="T10" fmla="*/ 0 60000 65536"/>
                  <a:gd name="T11" fmla="*/ 0 60000 65536"/>
                  <a:gd name="T12" fmla="*/ 0 60000 65536"/>
                  <a:gd name="T13" fmla="*/ 0 60000 65536"/>
                  <a:gd name="T14" fmla="*/ 0 60000 65536"/>
                  <a:gd name="T15" fmla="*/ 0 w 57"/>
                  <a:gd name="T16" fmla="*/ 0 h 289"/>
                  <a:gd name="T17" fmla="*/ 57 w 57"/>
                  <a:gd name="T18" fmla="*/ 289 h 289"/>
                </a:gdLst>
                <a:ahLst/>
                <a:cxnLst>
                  <a:cxn ang="T10">
                    <a:pos x="T0" y="T1"/>
                  </a:cxn>
                  <a:cxn ang="T11">
                    <a:pos x="T2" y="T3"/>
                  </a:cxn>
                  <a:cxn ang="T12">
                    <a:pos x="T4" y="T5"/>
                  </a:cxn>
                  <a:cxn ang="T13">
                    <a:pos x="T6" y="T7"/>
                  </a:cxn>
                  <a:cxn ang="T14">
                    <a:pos x="T8" y="T9"/>
                  </a:cxn>
                </a:cxnLst>
                <a:rect l="T15" t="T16" r="T17" b="T18"/>
                <a:pathLst>
                  <a:path w="57" h="289">
                    <a:moveTo>
                      <a:pt x="0" y="288"/>
                    </a:moveTo>
                    <a:lnTo>
                      <a:pt x="0" y="61"/>
                    </a:lnTo>
                    <a:lnTo>
                      <a:pt x="56" y="0"/>
                    </a:lnTo>
                    <a:lnTo>
                      <a:pt x="56" y="232"/>
                    </a:lnTo>
                    <a:lnTo>
                      <a:pt x="0" y="288"/>
                    </a:lnTo>
                  </a:path>
                </a:pathLst>
              </a:custGeom>
              <a:solidFill>
                <a:srgbClr val="009688"/>
              </a:solidFill>
              <a:ln w="12700" cap="rnd">
                <a:solidFill>
                  <a:schemeClr val="tx1"/>
                </a:solidFill>
                <a:round/>
                <a:headEnd/>
                <a:tailEnd/>
              </a:ln>
            </p:spPr>
            <p:txBody>
              <a:bodyPr/>
              <a:lstStyle/>
              <a:p>
                <a:endParaRPr lang="en-US" dirty="0">
                  <a:latin typeface="+mj-lt"/>
                </a:endParaRPr>
              </a:p>
            </p:txBody>
          </p:sp>
          <p:sp>
            <p:nvSpPr>
              <p:cNvPr id="38" name="Rectangle 111"/>
              <p:cNvSpPr>
                <a:spLocks noChangeArrowheads="1"/>
              </p:cNvSpPr>
              <p:nvPr/>
            </p:nvSpPr>
            <p:spPr bwMode="auto">
              <a:xfrm>
                <a:off x="1564" y="3353"/>
                <a:ext cx="42" cy="93"/>
              </a:xfrm>
              <a:prstGeom prst="rect">
                <a:avLst/>
              </a:prstGeom>
              <a:solidFill>
                <a:srgbClr val="EF9100"/>
              </a:solidFill>
              <a:ln w="12700">
                <a:solidFill>
                  <a:schemeClr val="tx1"/>
                </a:solidFill>
                <a:miter lim="800000"/>
                <a:headEnd/>
                <a:tailEnd/>
              </a:ln>
            </p:spPr>
            <p:txBody>
              <a:bodyPr wrap="none" anchor="ctr"/>
              <a:lstStyle/>
              <a:p>
                <a:endParaRPr lang="en-US" dirty="0">
                  <a:latin typeface="+mj-lt"/>
                </a:endParaRPr>
              </a:p>
            </p:txBody>
          </p:sp>
          <p:sp>
            <p:nvSpPr>
              <p:cNvPr id="39" name="AutoShape 112"/>
              <p:cNvSpPr>
                <a:spLocks noChangeArrowheads="1"/>
              </p:cNvSpPr>
              <p:nvPr/>
            </p:nvSpPr>
            <p:spPr bwMode="auto">
              <a:xfrm>
                <a:off x="1560" y="3353"/>
                <a:ext cx="406" cy="94"/>
              </a:xfrm>
              <a:prstGeom prst="cube">
                <a:avLst>
                  <a:gd name="adj" fmla="val 24995"/>
                </a:avLst>
              </a:prstGeom>
              <a:solidFill>
                <a:srgbClr val="EF9100"/>
              </a:solidFill>
              <a:ln w="12700">
                <a:solidFill>
                  <a:schemeClr val="tx1"/>
                </a:solidFill>
                <a:miter lim="800000"/>
                <a:headEnd/>
                <a:tailEnd/>
              </a:ln>
            </p:spPr>
            <p:txBody>
              <a:bodyPr wrap="none" anchor="ctr"/>
              <a:lstStyle/>
              <a:p>
                <a:endParaRPr lang="en-US" dirty="0">
                  <a:latin typeface="+mj-lt"/>
                </a:endParaRPr>
              </a:p>
            </p:txBody>
          </p:sp>
          <p:sp>
            <p:nvSpPr>
              <p:cNvPr id="40" name="AutoShape 113"/>
              <p:cNvSpPr>
                <a:spLocks noChangeArrowheads="1"/>
              </p:cNvSpPr>
              <p:nvPr/>
            </p:nvSpPr>
            <p:spPr bwMode="auto">
              <a:xfrm>
                <a:off x="1601" y="3299"/>
                <a:ext cx="81" cy="70"/>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dirty="0">
                  <a:latin typeface="+mj-lt"/>
                </a:endParaRPr>
              </a:p>
            </p:txBody>
          </p:sp>
          <p:sp>
            <p:nvSpPr>
              <p:cNvPr id="41" name="AutoShape 114"/>
              <p:cNvSpPr>
                <a:spLocks noChangeArrowheads="1"/>
              </p:cNvSpPr>
              <p:nvPr/>
            </p:nvSpPr>
            <p:spPr bwMode="auto">
              <a:xfrm>
                <a:off x="1758" y="3295"/>
                <a:ext cx="82" cy="74"/>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dirty="0">
                  <a:latin typeface="+mj-lt"/>
                </a:endParaRPr>
              </a:p>
            </p:txBody>
          </p:sp>
          <p:grpSp>
            <p:nvGrpSpPr>
              <p:cNvPr id="42" name="Group 115"/>
              <p:cNvGrpSpPr>
                <a:grpSpLocks/>
              </p:cNvGrpSpPr>
              <p:nvPr/>
            </p:nvGrpSpPr>
            <p:grpSpPr bwMode="auto">
              <a:xfrm>
                <a:off x="1931" y="3354"/>
                <a:ext cx="477" cy="176"/>
                <a:chOff x="2091" y="3029"/>
                <a:chExt cx="477" cy="176"/>
              </a:xfrm>
            </p:grpSpPr>
            <p:sp>
              <p:nvSpPr>
                <p:cNvPr id="52" name="Freeform 116"/>
                <p:cNvSpPr>
                  <a:spLocks/>
                </p:cNvSpPr>
                <p:nvPr/>
              </p:nvSpPr>
              <p:spPr bwMode="auto">
                <a:xfrm>
                  <a:off x="2163" y="3131"/>
                  <a:ext cx="87" cy="70"/>
                </a:xfrm>
                <a:custGeom>
                  <a:avLst/>
                  <a:gdLst>
                    <a:gd name="T0" fmla="*/ 25 w 87"/>
                    <a:gd name="T1" fmla="*/ 0 h 70"/>
                    <a:gd name="T2" fmla="*/ 86 w 87"/>
                    <a:gd name="T3" fmla="*/ 37 h 70"/>
                    <a:gd name="T4" fmla="*/ 55 w 87"/>
                    <a:gd name="T5" fmla="*/ 69 h 70"/>
                    <a:gd name="T6" fmla="*/ 0 w 87"/>
                    <a:gd name="T7" fmla="*/ 45 h 70"/>
                    <a:gd name="T8" fmla="*/ 25 w 87"/>
                    <a:gd name="T9" fmla="*/ 0 h 70"/>
                    <a:gd name="T10" fmla="*/ 0 60000 65536"/>
                    <a:gd name="T11" fmla="*/ 0 60000 65536"/>
                    <a:gd name="T12" fmla="*/ 0 60000 65536"/>
                    <a:gd name="T13" fmla="*/ 0 60000 65536"/>
                    <a:gd name="T14" fmla="*/ 0 60000 65536"/>
                    <a:gd name="T15" fmla="*/ 0 w 87"/>
                    <a:gd name="T16" fmla="*/ 0 h 70"/>
                    <a:gd name="T17" fmla="*/ 87 w 87"/>
                    <a:gd name="T18" fmla="*/ 70 h 70"/>
                  </a:gdLst>
                  <a:ahLst/>
                  <a:cxnLst>
                    <a:cxn ang="T10">
                      <a:pos x="T0" y="T1"/>
                    </a:cxn>
                    <a:cxn ang="T11">
                      <a:pos x="T2" y="T3"/>
                    </a:cxn>
                    <a:cxn ang="T12">
                      <a:pos x="T4" y="T5"/>
                    </a:cxn>
                    <a:cxn ang="T13">
                      <a:pos x="T6" y="T7"/>
                    </a:cxn>
                    <a:cxn ang="T14">
                      <a:pos x="T8" y="T9"/>
                    </a:cxn>
                  </a:cxnLst>
                  <a:rect l="T15" t="T16" r="T17" b="T18"/>
                  <a:pathLst>
                    <a:path w="87" h="70">
                      <a:moveTo>
                        <a:pt x="25" y="0"/>
                      </a:moveTo>
                      <a:lnTo>
                        <a:pt x="86" y="37"/>
                      </a:lnTo>
                      <a:lnTo>
                        <a:pt x="55" y="69"/>
                      </a:lnTo>
                      <a:lnTo>
                        <a:pt x="0" y="45"/>
                      </a:lnTo>
                      <a:lnTo>
                        <a:pt x="25" y="0"/>
                      </a:lnTo>
                    </a:path>
                  </a:pathLst>
                </a:custGeom>
                <a:solidFill>
                  <a:schemeClr val="bg2"/>
                </a:solidFill>
                <a:ln w="12700" cap="rnd">
                  <a:noFill/>
                  <a:round/>
                  <a:headEnd/>
                  <a:tailEnd/>
                </a:ln>
              </p:spPr>
              <p:txBody>
                <a:bodyPr/>
                <a:lstStyle/>
                <a:p>
                  <a:endParaRPr lang="en-US" dirty="0">
                    <a:latin typeface="+mj-lt"/>
                  </a:endParaRPr>
                </a:p>
              </p:txBody>
            </p:sp>
            <p:sp>
              <p:nvSpPr>
                <p:cNvPr id="53" name="AutoShape 117"/>
                <p:cNvSpPr>
                  <a:spLocks noChangeArrowheads="1"/>
                </p:cNvSpPr>
                <p:nvPr/>
              </p:nvSpPr>
              <p:spPr bwMode="auto">
                <a:xfrm>
                  <a:off x="2115" y="3033"/>
                  <a:ext cx="398" cy="172"/>
                </a:xfrm>
                <a:prstGeom prst="cube">
                  <a:avLst>
                    <a:gd name="adj" fmla="val 24995"/>
                  </a:avLst>
                </a:prstGeom>
                <a:solidFill>
                  <a:srgbClr val="BC3700"/>
                </a:solidFill>
                <a:ln w="12700">
                  <a:solidFill>
                    <a:schemeClr val="tx1"/>
                  </a:solidFill>
                  <a:miter lim="800000"/>
                  <a:headEnd/>
                  <a:tailEnd/>
                </a:ln>
              </p:spPr>
              <p:txBody>
                <a:bodyPr wrap="none" anchor="ctr"/>
                <a:lstStyle/>
                <a:p>
                  <a:endParaRPr lang="en-US" dirty="0">
                    <a:latin typeface="+mj-lt"/>
                  </a:endParaRPr>
                </a:p>
              </p:txBody>
            </p:sp>
            <p:sp>
              <p:nvSpPr>
                <p:cNvPr id="54" name="Freeform 118"/>
                <p:cNvSpPr>
                  <a:spLocks/>
                </p:cNvSpPr>
                <p:nvPr/>
              </p:nvSpPr>
              <p:spPr bwMode="auto">
                <a:xfrm>
                  <a:off x="2091" y="3073"/>
                  <a:ext cx="369" cy="60"/>
                </a:xfrm>
                <a:custGeom>
                  <a:avLst/>
                  <a:gdLst>
                    <a:gd name="T0" fmla="*/ 23 w 369"/>
                    <a:gd name="T1" fmla="*/ 0 h 60"/>
                    <a:gd name="T2" fmla="*/ 0 w 369"/>
                    <a:gd name="T3" fmla="*/ 59 h 60"/>
                    <a:gd name="T4" fmla="*/ 342 w 369"/>
                    <a:gd name="T5" fmla="*/ 59 h 60"/>
                    <a:gd name="T6" fmla="*/ 368 w 369"/>
                    <a:gd name="T7" fmla="*/ 1 h 60"/>
                    <a:gd name="T8" fmla="*/ 23 w 369"/>
                    <a:gd name="T9" fmla="*/ 0 h 60"/>
                    <a:gd name="T10" fmla="*/ 0 60000 65536"/>
                    <a:gd name="T11" fmla="*/ 0 60000 65536"/>
                    <a:gd name="T12" fmla="*/ 0 60000 65536"/>
                    <a:gd name="T13" fmla="*/ 0 60000 65536"/>
                    <a:gd name="T14" fmla="*/ 0 60000 65536"/>
                    <a:gd name="T15" fmla="*/ 0 w 369"/>
                    <a:gd name="T16" fmla="*/ 0 h 60"/>
                    <a:gd name="T17" fmla="*/ 369 w 369"/>
                    <a:gd name="T18" fmla="*/ 60 h 60"/>
                  </a:gdLst>
                  <a:ahLst/>
                  <a:cxnLst>
                    <a:cxn ang="T10">
                      <a:pos x="T0" y="T1"/>
                    </a:cxn>
                    <a:cxn ang="T11">
                      <a:pos x="T2" y="T3"/>
                    </a:cxn>
                    <a:cxn ang="T12">
                      <a:pos x="T4" y="T5"/>
                    </a:cxn>
                    <a:cxn ang="T13">
                      <a:pos x="T6" y="T7"/>
                    </a:cxn>
                    <a:cxn ang="T14">
                      <a:pos x="T8" y="T9"/>
                    </a:cxn>
                  </a:cxnLst>
                  <a:rect l="T15" t="T16" r="T17" b="T18"/>
                  <a:pathLst>
                    <a:path w="369" h="60">
                      <a:moveTo>
                        <a:pt x="23" y="0"/>
                      </a:moveTo>
                      <a:lnTo>
                        <a:pt x="0" y="59"/>
                      </a:lnTo>
                      <a:lnTo>
                        <a:pt x="342" y="59"/>
                      </a:lnTo>
                      <a:lnTo>
                        <a:pt x="368" y="1"/>
                      </a:lnTo>
                      <a:lnTo>
                        <a:pt x="23" y="0"/>
                      </a:lnTo>
                    </a:path>
                  </a:pathLst>
                </a:custGeom>
                <a:solidFill>
                  <a:srgbClr val="DADADA"/>
                </a:solidFill>
                <a:ln w="12700" cap="rnd">
                  <a:solidFill>
                    <a:schemeClr val="tx1"/>
                  </a:solidFill>
                  <a:round/>
                  <a:headEnd/>
                  <a:tailEnd/>
                </a:ln>
              </p:spPr>
              <p:txBody>
                <a:bodyPr/>
                <a:lstStyle/>
                <a:p>
                  <a:endParaRPr lang="en-US" dirty="0">
                    <a:latin typeface="+mj-lt"/>
                  </a:endParaRPr>
                </a:p>
              </p:txBody>
            </p:sp>
            <p:sp>
              <p:nvSpPr>
                <p:cNvPr id="55" name="Freeform 119"/>
                <p:cNvSpPr>
                  <a:spLocks/>
                </p:cNvSpPr>
                <p:nvPr/>
              </p:nvSpPr>
              <p:spPr bwMode="auto">
                <a:xfrm>
                  <a:off x="2115" y="3029"/>
                  <a:ext cx="400" cy="45"/>
                </a:xfrm>
                <a:custGeom>
                  <a:avLst/>
                  <a:gdLst>
                    <a:gd name="T0" fmla="*/ 57 w 400"/>
                    <a:gd name="T1" fmla="*/ 0 h 45"/>
                    <a:gd name="T2" fmla="*/ 0 w 400"/>
                    <a:gd name="T3" fmla="*/ 44 h 45"/>
                    <a:gd name="T4" fmla="*/ 342 w 400"/>
                    <a:gd name="T5" fmla="*/ 44 h 45"/>
                    <a:gd name="T6" fmla="*/ 399 w 400"/>
                    <a:gd name="T7" fmla="*/ 0 h 45"/>
                    <a:gd name="T8" fmla="*/ 57 w 400"/>
                    <a:gd name="T9" fmla="*/ 0 h 45"/>
                    <a:gd name="T10" fmla="*/ 0 60000 65536"/>
                    <a:gd name="T11" fmla="*/ 0 60000 65536"/>
                    <a:gd name="T12" fmla="*/ 0 60000 65536"/>
                    <a:gd name="T13" fmla="*/ 0 60000 65536"/>
                    <a:gd name="T14" fmla="*/ 0 60000 65536"/>
                    <a:gd name="T15" fmla="*/ 0 w 400"/>
                    <a:gd name="T16" fmla="*/ 0 h 45"/>
                    <a:gd name="T17" fmla="*/ 400 w 400"/>
                    <a:gd name="T18" fmla="*/ 45 h 45"/>
                  </a:gdLst>
                  <a:ahLst/>
                  <a:cxnLst>
                    <a:cxn ang="T10">
                      <a:pos x="T0" y="T1"/>
                    </a:cxn>
                    <a:cxn ang="T11">
                      <a:pos x="T2" y="T3"/>
                    </a:cxn>
                    <a:cxn ang="T12">
                      <a:pos x="T4" y="T5"/>
                    </a:cxn>
                    <a:cxn ang="T13">
                      <a:pos x="T6" y="T7"/>
                    </a:cxn>
                    <a:cxn ang="T14">
                      <a:pos x="T8" y="T9"/>
                    </a:cxn>
                  </a:cxnLst>
                  <a:rect l="T15" t="T16" r="T17" b="T18"/>
                  <a:pathLst>
                    <a:path w="400" h="45">
                      <a:moveTo>
                        <a:pt x="57" y="0"/>
                      </a:moveTo>
                      <a:lnTo>
                        <a:pt x="0" y="44"/>
                      </a:lnTo>
                      <a:lnTo>
                        <a:pt x="342" y="44"/>
                      </a:lnTo>
                      <a:lnTo>
                        <a:pt x="399" y="0"/>
                      </a:lnTo>
                      <a:lnTo>
                        <a:pt x="57" y="0"/>
                      </a:lnTo>
                    </a:path>
                  </a:pathLst>
                </a:custGeom>
                <a:solidFill>
                  <a:srgbClr val="DADADA"/>
                </a:solidFill>
                <a:ln w="12700" cap="rnd">
                  <a:solidFill>
                    <a:schemeClr val="tx1"/>
                  </a:solidFill>
                  <a:round/>
                  <a:headEnd/>
                  <a:tailEnd/>
                </a:ln>
              </p:spPr>
              <p:txBody>
                <a:bodyPr/>
                <a:lstStyle/>
                <a:p>
                  <a:endParaRPr lang="en-US" dirty="0">
                    <a:latin typeface="+mj-lt"/>
                  </a:endParaRPr>
                </a:p>
              </p:txBody>
            </p:sp>
            <p:sp>
              <p:nvSpPr>
                <p:cNvPr id="56" name="Line 120"/>
                <p:cNvSpPr>
                  <a:spLocks noChangeShapeType="1"/>
                </p:cNvSpPr>
                <p:nvPr/>
              </p:nvSpPr>
              <p:spPr bwMode="auto">
                <a:xfrm>
                  <a:off x="2171" y="3033"/>
                  <a:ext cx="0" cy="36"/>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57" name="Freeform 121"/>
                <p:cNvSpPr>
                  <a:spLocks/>
                </p:cNvSpPr>
                <p:nvPr/>
              </p:nvSpPr>
              <p:spPr bwMode="auto">
                <a:xfrm>
                  <a:off x="2463" y="3029"/>
                  <a:ext cx="105" cy="81"/>
                </a:xfrm>
                <a:custGeom>
                  <a:avLst/>
                  <a:gdLst>
                    <a:gd name="T0" fmla="*/ 55 w 105"/>
                    <a:gd name="T1" fmla="*/ 0 h 81"/>
                    <a:gd name="T2" fmla="*/ 0 w 105"/>
                    <a:gd name="T3" fmla="*/ 38 h 81"/>
                    <a:gd name="T4" fmla="*/ 41 w 105"/>
                    <a:gd name="T5" fmla="*/ 80 h 81"/>
                    <a:gd name="T6" fmla="*/ 104 w 105"/>
                    <a:gd name="T7" fmla="*/ 36 h 81"/>
                    <a:gd name="T8" fmla="*/ 55 w 105"/>
                    <a:gd name="T9" fmla="*/ 0 h 81"/>
                    <a:gd name="T10" fmla="*/ 0 60000 65536"/>
                    <a:gd name="T11" fmla="*/ 0 60000 65536"/>
                    <a:gd name="T12" fmla="*/ 0 60000 65536"/>
                    <a:gd name="T13" fmla="*/ 0 60000 65536"/>
                    <a:gd name="T14" fmla="*/ 0 60000 65536"/>
                    <a:gd name="T15" fmla="*/ 0 w 105"/>
                    <a:gd name="T16" fmla="*/ 0 h 81"/>
                    <a:gd name="T17" fmla="*/ 105 w 105"/>
                    <a:gd name="T18" fmla="*/ 81 h 81"/>
                  </a:gdLst>
                  <a:ahLst/>
                  <a:cxnLst>
                    <a:cxn ang="T10">
                      <a:pos x="T0" y="T1"/>
                    </a:cxn>
                    <a:cxn ang="T11">
                      <a:pos x="T2" y="T3"/>
                    </a:cxn>
                    <a:cxn ang="T12">
                      <a:pos x="T4" y="T5"/>
                    </a:cxn>
                    <a:cxn ang="T13">
                      <a:pos x="T6" y="T7"/>
                    </a:cxn>
                    <a:cxn ang="T14">
                      <a:pos x="T8" y="T9"/>
                    </a:cxn>
                  </a:cxnLst>
                  <a:rect l="T15" t="T16" r="T17" b="T18"/>
                  <a:pathLst>
                    <a:path w="105" h="81">
                      <a:moveTo>
                        <a:pt x="55" y="0"/>
                      </a:moveTo>
                      <a:lnTo>
                        <a:pt x="0" y="38"/>
                      </a:lnTo>
                      <a:lnTo>
                        <a:pt x="41" y="80"/>
                      </a:lnTo>
                      <a:lnTo>
                        <a:pt x="104" y="36"/>
                      </a:lnTo>
                      <a:lnTo>
                        <a:pt x="55" y="0"/>
                      </a:lnTo>
                    </a:path>
                  </a:pathLst>
                </a:custGeom>
                <a:solidFill>
                  <a:srgbClr val="DADADA"/>
                </a:solidFill>
                <a:ln w="12700" cap="rnd">
                  <a:solidFill>
                    <a:schemeClr val="tx1"/>
                  </a:solidFill>
                  <a:round/>
                  <a:headEnd/>
                  <a:tailEnd/>
                </a:ln>
              </p:spPr>
              <p:txBody>
                <a:bodyPr/>
                <a:lstStyle/>
                <a:p>
                  <a:endParaRPr lang="en-US" dirty="0">
                    <a:latin typeface="+mj-lt"/>
                  </a:endParaRPr>
                </a:p>
              </p:txBody>
            </p:sp>
          </p:grpSp>
          <p:sp>
            <p:nvSpPr>
              <p:cNvPr id="43" name="AutoShape 122"/>
              <p:cNvSpPr>
                <a:spLocks noChangeArrowheads="1"/>
              </p:cNvSpPr>
              <p:nvPr/>
            </p:nvSpPr>
            <p:spPr bwMode="auto">
              <a:xfrm rot="2580000">
                <a:off x="1943" y="3306"/>
                <a:ext cx="81" cy="71"/>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dirty="0">
                  <a:latin typeface="+mj-lt"/>
                </a:endParaRPr>
              </a:p>
            </p:txBody>
          </p:sp>
          <p:sp>
            <p:nvSpPr>
              <p:cNvPr id="44" name="Freeform 123"/>
              <p:cNvSpPr>
                <a:spLocks/>
              </p:cNvSpPr>
              <p:nvPr/>
            </p:nvSpPr>
            <p:spPr bwMode="auto">
              <a:xfrm>
                <a:off x="648" y="3057"/>
                <a:ext cx="999" cy="121"/>
              </a:xfrm>
              <a:custGeom>
                <a:avLst/>
                <a:gdLst>
                  <a:gd name="T0" fmla="*/ 118 w 999"/>
                  <a:gd name="T1" fmla="*/ 2 h 121"/>
                  <a:gd name="T2" fmla="*/ 0 w 999"/>
                  <a:gd name="T3" fmla="*/ 120 h 121"/>
                  <a:gd name="T4" fmla="*/ 878 w 999"/>
                  <a:gd name="T5" fmla="*/ 120 h 121"/>
                  <a:gd name="T6" fmla="*/ 998 w 999"/>
                  <a:gd name="T7" fmla="*/ 0 h 121"/>
                  <a:gd name="T8" fmla="*/ 118 w 999"/>
                  <a:gd name="T9" fmla="*/ 2 h 121"/>
                  <a:gd name="T10" fmla="*/ 0 60000 65536"/>
                  <a:gd name="T11" fmla="*/ 0 60000 65536"/>
                  <a:gd name="T12" fmla="*/ 0 60000 65536"/>
                  <a:gd name="T13" fmla="*/ 0 60000 65536"/>
                  <a:gd name="T14" fmla="*/ 0 60000 65536"/>
                  <a:gd name="T15" fmla="*/ 0 w 999"/>
                  <a:gd name="T16" fmla="*/ 0 h 121"/>
                  <a:gd name="T17" fmla="*/ 999 w 999"/>
                  <a:gd name="T18" fmla="*/ 121 h 121"/>
                </a:gdLst>
                <a:ahLst/>
                <a:cxnLst>
                  <a:cxn ang="T10">
                    <a:pos x="T0" y="T1"/>
                  </a:cxn>
                  <a:cxn ang="T11">
                    <a:pos x="T2" y="T3"/>
                  </a:cxn>
                  <a:cxn ang="T12">
                    <a:pos x="T4" y="T5"/>
                  </a:cxn>
                  <a:cxn ang="T13">
                    <a:pos x="T6" y="T7"/>
                  </a:cxn>
                  <a:cxn ang="T14">
                    <a:pos x="T8" y="T9"/>
                  </a:cxn>
                </a:cxnLst>
                <a:rect l="T15" t="T16" r="T17" b="T18"/>
                <a:pathLst>
                  <a:path w="999" h="121">
                    <a:moveTo>
                      <a:pt x="118" y="2"/>
                    </a:moveTo>
                    <a:lnTo>
                      <a:pt x="0" y="120"/>
                    </a:lnTo>
                    <a:lnTo>
                      <a:pt x="878" y="120"/>
                    </a:lnTo>
                    <a:lnTo>
                      <a:pt x="998" y="0"/>
                    </a:lnTo>
                    <a:lnTo>
                      <a:pt x="118" y="2"/>
                    </a:lnTo>
                  </a:path>
                </a:pathLst>
              </a:custGeom>
              <a:solidFill>
                <a:srgbClr val="FEEDD3"/>
              </a:solidFill>
              <a:ln w="12700" cap="rnd">
                <a:solidFill>
                  <a:schemeClr val="tx1"/>
                </a:solidFill>
                <a:round/>
                <a:headEnd/>
                <a:tailEnd/>
              </a:ln>
            </p:spPr>
            <p:txBody>
              <a:bodyPr/>
              <a:lstStyle/>
              <a:p>
                <a:endParaRPr lang="en-US" dirty="0">
                  <a:latin typeface="+mj-lt"/>
                </a:endParaRPr>
              </a:p>
            </p:txBody>
          </p:sp>
          <p:sp>
            <p:nvSpPr>
              <p:cNvPr id="45" name="AutoShape 124"/>
              <p:cNvSpPr>
                <a:spLocks noChangeArrowheads="1"/>
              </p:cNvSpPr>
              <p:nvPr/>
            </p:nvSpPr>
            <p:spPr bwMode="auto">
              <a:xfrm>
                <a:off x="1157" y="3222"/>
                <a:ext cx="318" cy="105"/>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46" name="AutoShape 125"/>
              <p:cNvSpPr>
                <a:spLocks noChangeArrowheads="1"/>
              </p:cNvSpPr>
              <p:nvPr/>
            </p:nvSpPr>
            <p:spPr bwMode="auto">
              <a:xfrm>
                <a:off x="780" y="3377"/>
                <a:ext cx="490" cy="154"/>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47" name="AutoShape 126"/>
              <p:cNvSpPr>
                <a:spLocks noChangeArrowheads="1"/>
              </p:cNvSpPr>
              <p:nvPr/>
            </p:nvSpPr>
            <p:spPr bwMode="auto">
              <a:xfrm>
                <a:off x="815" y="3397"/>
                <a:ext cx="423" cy="130"/>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sp>
            <p:nvSpPr>
              <p:cNvPr id="48" name="AutoShape 127"/>
              <p:cNvSpPr>
                <a:spLocks noChangeArrowheads="1"/>
              </p:cNvSpPr>
              <p:nvPr/>
            </p:nvSpPr>
            <p:spPr bwMode="auto">
              <a:xfrm>
                <a:off x="1170" y="3230"/>
                <a:ext cx="290" cy="87"/>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sp>
            <p:nvSpPr>
              <p:cNvPr id="49" name="AutoShape 128"/>
              <p:cNvSpPr>
                <a:spLocks noChangeArrowheads="1"/>
              </p:cNvSpPr>
              <p:nvPr/>
            </p:nvSpPr>
            <p:spPr bwMode="auto">
              <a:xfrm>
                <a:off x="930" y="3247"/>
                <a:ext cx="129" cy="46"/>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sp>
            <p:nvSpPr>
              <p:cNvPr id="50" name="Rectangle 129"/>
              <p:cNvSpPr>
                <a:spLocks noChangeArrowheads="1"/>
              </p:cNvSpPr>
              <p:nvPr/>
            </p:nvSpPr>
            <p:spPr bwMode="auto">
              <a:xfrm>
                <a:off x="1566" y="3355"/>
                <a:ext cx="15" cy="17"/>
              </a:xfrm>
              <a:prstGeom prst="rect">
                <a:avLst/>
              </a:prstGeom>
              <a:solidFill>
                <a:srgbClr val="EF9100"/>
              </a:solidFill>
              <a:ln w="12700">
                <a:noFill/>
                <a:miter lim="800000"/>
                <a:headEnd/>
                <a:tailEnd/>
              </a:ln>
            </p:spPr>
            <p:txBody>
              <a:bodyPr wrap="none" anchor="ctr"/>
              <a:lstStyle/>
              <a:p>
                <a:endParaRPr lang="en-US" dirty="0">
                  <a:latin typeface="+mj-lt"/>
                </a:endParaRPr>
              </a:p>
            </p:txBody>
          </p:sp>
          <p:sp>
            <p:nvSpPr>
              <p:cNvPr id="51" name="AutoShape 130"/>
              <p:cNvSpPr>
                <a:spLocks noChangeArrowheads="1"/>
              </p:cNvSpPr>
              <p:nvPr/>
            </p:nvSpPr>
            <p:spPr bwMode="auto">
              <a:xfrm>
                <a:off x="706" y="3247"/>
                <a:ext cx="127" cy="46"/>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grpSp>
        <p:sp>
          <p:nvSpPr>
            <p:cNvPr id="12" name="Rectangle 131"/>
            <p:cNvSpPr>
              <a:spLocks noChangeArrowheads="1"/>
            </p:cNvSpPr>
            <p:nvPr/>
          </p:nvSpPr>
          <p:spPr bwMode="auto">
            <a:xfrm>
              <a:off x="5041900" y="5278438"/>
              <a:ext cx="1525588" cy="66675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latin typeface="+mj-lt"/>
                </a:rPr>
                <a:t>Warehouse</a:t>
              </a:r>
              <a:br>
                <a:rPr lang="en-US" sz="1800" b="1" dirty="0">
                  <a:latin typeface="+mj-lt"/>
                </a:rPr>
              </a:br>
              <a:r>
                <a:rPr lang="en-US" sz="1800" b="1" dirty="0">
                  <a:latin typeface="+mj-lt"/>
                </a:rPr>
                <a:t>(Site C)</a:t>
              </a:r>
            </a:p>
          </p:txBody>
        </p:sp>
        <p:sp>
          <p:nvSpPr>
            <p:cNvPr id="13" name="Rectangle 132"/>
            <p:cNvSpPr>
              <a:spLocks noChangeArrowheads="1"/>
            </p:cNvSpPr>
            <p:nvPr/>
          </p:nvSpPr>
          <p:spPr bwMode="auto">
            <a:xfrm>
              <a:off x="1525505" y="5278438"/>
              <a:ext cx="1001877" cy="672621"/>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latin typeface="+mj-lt"/>
                </a:rPr>
                <a:t>Plant B</a:t>
              </a:r>
              <a:br>
                <a:rPr lang="en-US" sz="1800" b="1" dirty="0">
                  <a:latin typeface="+mj-lt"/>
                </a:rPr>
              </a:br>
              <a:r>
                <a:rPr lang="en-US" sz="1800" b="1" dirty="0">
                  <a:latin typeface="+mj-lt"/>
                </a:rPr>
                <a:t>(Site B)</a:t>
              </a:r>
            </a:p>
          </p:txBody>
        </p:sp>
        <p:sp>
          <p:nvSpPr>
            <p:cNvPr id="14" name="Rectangle 133"/>
            <p:cNvSpPr>
              <a:spLocks noChangeArrowheads="1"/>
            </p:cNvSpPr>
            <p:nvPr/>
          </p:nvSpPr>
          <p:spPr bwMode="auto">
            <a:xfrm>
              <a:off x="906463" y="1587500"/>
              <a:ext cx="3252787" cy="2124075"/>
            </a:xfrm>
            <a:prstGeom prst="rect">
              <a:avLst/>
            </a:prstGeom>
            <a:solidFill>
              <a:schemeClr val="bg1"/>
            </a:solidFill>
            <a:ln w="12700">
              <a:solidFill>
                <a:schemeClr val="tx1"/>
              </a:solidFill>
              <a:miter lim="800000"/>
              <a:headEnd/>
              <a:tailEnd/>
            </a:ln>
          </p:spPr>
          <p:txBody>
            <a:bodyPr wrap="none" anchor="ctr"/>
            <a:lstStyle/>
            <a:p>
              <a:endParaRPr lang="en-US" dirty="0">
                <a:latin typeface="+mj-lt"/>
              </a:endParaRPr>
            </a:p>
          </p:txBody>
        </p:sp>
        <p:sp>
          <p:nvSpPr>
            <p:cNvPr id="15" name="Rectangle 134"/>
            <p:cNvSpPr>
              <a:spLocks noChangeArrowheads="1"/>
            </p:cNvSpPr>
            <p:nvPr/>
          </p:nvSpPr>
          <p:spPr bwMode="auto">
            <a:xfrm>
              <a:off x="1891245" y="2938463"/>
              <a:ext cx="1038747" cy="672621"/>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latin typeface="+mj-lt"/>
                </a:rPr>
                <a:t>Plant A</a:t>
              </a:r>
              <a:br>
                <a:rPr lang="en-US" sz="1800" b="1" dirty="0">
                  <a:latin typeface="+mj-lt"/>
                </a:rPr>
              </a:br>
              <a:r>
                <a:rPr lang="en-US" sz="1800" b="1" dirty="0">
                  <a:latin typeface="+mj-lt"/>
                </a:rPr>
                <a:t>(Site A)</a:t>
              </a:r>
            </a:p>
          </p:txBody>
        </p:sp>
        <p:grpSp>
          <p:nvGrpSpPr>
            <p:cNvPr id="16" name="Group 135"/>
            <p:cNvGrpSpPr>
              <a:grpSpLocks/>
            </p:cNvGrpSpPr>
            <p:nvPr/>
          </p:nvGrpSpPr>
          <p:grpSpPr bwMode="auto">
            <a:xfrm>
              <a:off x="1116013" y="1763713"/>
              <a:ext cx="2873375" cy="1173162"/>
              <a:chOff x="673" y="1182"/>
              <a:chExt cx="1810" cy="739"/>
            </a:xfrm>
          </p:grpSpPr>
          <p:sp>
            <p:nvSpPr>
              <p:cNvPr id="18" name="Freeform 136"/>
              <p:cNvSpPr>
                <a:spLocks/>
              </p:cNvSpPr>
              <p:nvPr/>
            </p:nvSpPr>
            <p:spPr bwMode="auto">
              <a:xfrm>
                <a:off x="1779" y="1572"/>
                <a:ext cx="704" cy="339"/>
              </a:xfrm>
              <a:custGeom>
                <a:avLst/>
                <a:gdLst>
                  <a:gd name="T0" fmla="*/ 0 w 704"/>
                  <a:gd name="T1" fmla="*/ 338 h 339"/>
                  <a:gd name="T2" fmla="*/ 136 w 704"/>
                  <a:gd name="T3" fmla="*/ 31 h 339"/>
                  <a:gd name="T4" fmla="*/ 703 w 704"/>
                  <a:gd name="T5" fmla="*/ 0 h 339"/>
                  <a:gd name="T6" fmla="*/ 703 w 704"/>
                  <a:gd name="T7" fmla="*/ 134 h 339"/>
                  <a:gd name="T8" fmla="*/ 112 w 704"/>
                  <a:gd name="T9" fmla="*/ 338 h 339"/>
                  <a:gd name="T10" fmla="*/ 0 w 704"/>
                  <a:gd name="T11" fmla="*/ 338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dirty="0">
                  <a:latin typeface="+mj-lt"/>
                </a:endParaRPr>
              </a:p>
            </p:txBody>
          </p:sp>
          <p:sp>
            <p:nvSpPr>
              <p:cNvPr id="19" name="AutoShape 137"/>
              <p:cNvSpPr>
                <a:spLocks noChangeArrowheads="1"/>
              </p:cNvSpPr>
              <p:nvPr/>
            </p:nvSpPr>
            <p:spPr bwMode="auto">
              <a:xfrm>
                <a:off x="673" y="1620"/>
                <a:ext cx="465" cy="221"/>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20" name="AutoShape 138"/>
              <p:cNvSpPr>
                <a:spLocks noChangeArrowheads="1"/>
              </p:cNvSpPr>
              <p:nvPr/>
            </p:nvSpPr>
            <p:spPr bwMode="auto">
              <a:xfrm>
                <a:off x="1045" y="1439"/>
                <a:ext cx="971" cy="479"/>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21" name="AutoShape 139"/>
              <p:cNvSpPr>
                <a:spLocks noChangeArrowheads="1"/>
              </p:cNvSpPr>
              <p:nvPr/>
            </p:nvSpPr>
            <p:spPr bwMode="auto">
              <a:xfrm>
                <a:off x="1623"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22" name="AutoShape 140"/>
              <p:cNvSpPr>
                <a:spLocks noChangeArrowheads="1"/>
              </p:cNvSpPr>
              <p:nvPr/>
            </p:nvSpPr>
            <p:spPr bwMode="auto">
              <a:xfrm>
                <a:off x="1419"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23" name="Rectangle 141"/>
              <p:cNvSpPr>
                <a:spLocks noChangeArrowheads="1"/>
              </p:cNvSpPr>
              <p:nvPr/>
            </p:nvSpPr>
            <p:spPr bwMode="auto">
              <a:xfrm>
                <a:off x="1155" y="1768"/>
                <a:ext cx="230" cy="145"/>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24" name="Rectangle 142"/>
              <p:cNvSpPr>
                <a:spLocks noChangeArrowheads="1"/>
              </p:cNvSpPr>
              <p:nvPr/>
            </p:nvSpPr>
            <p:spPr bwMode="auto">
              <a:xfrm>
                <a:off x="1556" y="1771"/>
                <a:ext cx="230" cy="146"/>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25" name="AutoShape 143"/>
              <p:cNvSpPr>
                <a:spLocks noChangeArrowheads="1"/>
              </p:cNvSpPr>
              <p:nvPr/>
            </p:nvSpPr>
            <p:spPr bwMode="auto">
              <a:xfrm>
                <a:off x="1200" y="1627"/>
                <a:ext cx="133" cy="49"/>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26" name="Rectangle 144"/>
              <p:cNvSpPr>
                <a:spLocks noChangeArrowheads="1"/>
              </p:cNvSpPr>
              <p:nvPr/>
            </p:nvSpPr>
            <p:spPr bwMode="auto">
              <a:xfrm>
                <a:off x="764" y="1741"/>
                <a:ext cx="75" cy="100"/>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27" name="AutoShape 145" descr="Horizontal brick"/>
              <p:cNvSpPr>
                <a:spLocks noChangeArrowheads="1"/>
              </p:cNvSpPr>
              <p:nvPr/>
            </p:nvSpPr>
            <p:spPr bwMode="auto">
              <a:xfrm>
                <a:off x="903" y="1182"/>
                <a:ext cx="80" cy="47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dirty="0">
                  <a:latin typeface="+mj-lt"/>
                </a:endParaRPr>
              </a:p>
            </p:txBody>
          </p:sp>
          <p:sp>
            <p:nvSpPr>
              <p:cNvPr id="28" name="AutoShape 146"/>
              <p:cNvSpPr>
                <a:spLocks noChangeArrowheads="1"/>
              </p:cNvSpPr>
              <p:nvPr/>
            </p:nvSpPr>
            <p:spPr bwMode="auto">
              <a:xfrm>
                <a:off x="1377" y="1415"/>
                <a:ext cx="165" cy="9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29" name="AutoShape 147"/>
              <p:cNvSpPr>
                <a:spLocks noChangeArrowheads="1"/>
              </p:cNvSpPr>
              <p:nvPr/>
            </p:nvSpPr>
            <p:spPr bwMode="auto">
              <a:xfrm>
                <a:off x="1694" y="1368"/>
                <a:ext cx="40" cy="11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30" name="Freeform 148"/>
              <p:cNvSpPr>
                <a:spLocks/>
              </p:cNvSpPr>
              <p:nvPr/>
            </p:nvSpPr>
            <p:spPr bwMode="auto">
              <a:xfrm>
                <a:off x="1899" y="1436"/>
                <a:ext cx="121" cy="485"/>
              </a:xfrm>
              <a:custGeom>
                <a:avLst/>
                <a:gdLst>
                  <a:gd name="T0" fmla="*/ 0 w 121"/>
                  <a:gd name="T1" fmla="*/ 484 h 485"/>
                  <a:gd name="T2" fmla="*/ 0 w 121"/>
                  <a:gd name="T3" fmla="*/ 120 h 485"/>
                  <a:gd name="T4" fmla="*/ 120 w 121"/>
                  <a:gd name="T5" fmla="*/ 0 h 485"/>
                  <a:gd name="T6" fmla="*/ 120 w 121"/>
                  <a:gd name="T7" fmla="*/ 368 h 485"/>
                  <a:gd name="T8" fmla="*/ 0 w 121"/>
                  <a:gd name="T9" fmla="*/ 484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dirty="0">
                  <a:latin typeface="+mj-lt"/>
                </a:endParaRPr>
              </a:p>
            </p:txBody>
          </p:sp>
        </p:grpSp>
        <p:sp>
          <p:nvSpPr>
            <p:cNvPr id="17" name="Rectangle 149"/>
            <p:cNvSpPr>
              <a:spLocks noChangeArrowheads="1"/>
            </p:cNvSpPr>
            <p:nvPr/>
          </p:nvSpPr>
          <p:spPr bwMode="auto">
            <a:xfrm>
              <a:off x="1186050" y="1417638"/>
              <a:ext cx="1274388" cy="395622"/>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1800" b="1" dirty="0">
                  <a:solidFill>
                    <a:srgbClr val="003366"/>
                  </a:solidFill>
                  <a:latin typeface="+mj-lt"/>
                </a:rPr>
                <a:t>Entity 100</a:t>
              </a:r>
            </a:p>
          </p:txBody>
        </p:sp>
      </p:gr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16</a:t>
            </a:fld>
            <a:endParaRPr lang="en-US" dirty="0">
              <a:latin typeface="Century Gothic"/>
            </a:endParaRPr>
          </a:p>
        </p:txBody>
      </p:sp>
      <p:sp>
        <p:nvSpPr>
          <p:cNvPr id="3" name="Content Placeholder 2"/>
          <p:cNvSpPr>
            <a:spLocks noGrp="1"/>
          </p:cNvSpPr>
          <p:nvPr>
            <p:ph idx="1"/>
          </p:nvPr>
        </p:nvSpPr>
        <p:spPr>
          <a:xfrm>
            <a:off x="4707467" y="1562100"/>
            <a:ext cx="7065432" cy="2456447"/>
          </a:xfrm>
        </p:spPr>
        <p:txBody>
          <a:bodyPr>
            <a:normAutofit/>
          </a:bodyPr>
          <a:lstStyle/>
          <a:p>
            <a:r>
              <a:rPr lang="en-US" dirty="0" smtClean="0">
                <a:latin typeface="Century Gothic"/>
              </a:rPr>
              <a:t>An entity requires at least one site to plan, manage, and control inventory</a:t>
            </a:r>
          </a:p>
          <a:p>
            <a:r>
              <a:rPr lang="en-US" dirty="0" smtClean="0">
                <a:latin typeface="Century Gothic"/>
              </a:rPr>
              <a:t>Separate sites are usually set up for separate physical locations</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Sites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grpSp>
        <p:nvGrpSpPr>
          <p:cNvPr id="6" name="Group 73"/>
          <p:cNvGrpSpPr/>
          <p:nvPr/>
        </p:nvGrpSpPr>
        <p:grpSpPr>
          <a:xfrm>
            <a:off x="906463" y="1672051"/>
            <a:ext cx="7316787" cy="4746625"/>
            <a:chOff x="906463" y="1417638"/>
            <a:chExt cx="7316787" cy="4746625"/>
          </a:xfrm>
        </p:grpSpPr>
        <p:sp>
          <p:nvSpPr>
            <p:cNvPr id="7" name="Rectangle 72"/>
            <p:cNvSpPr>
              <a:spLocks noChangeArrowheads="1"/>
            </p:cNvSpPr>
            <p:nvPr/>
          </p:nvSpPr>
          <p:spPr bwMode="auto">
            <a:xfrm>
              <a:off x="4567238" y="1827213"/>
              <a:ext cx="3656012" cy="397545"/>
            </a:xfrm>
            <a:prstGeom prst="rect">
              <a:avLst/>
            </a:prstGeom>
            <a:noFill/>
            <a:ln w="12700">
              <a:noFill/>
              <a:miter lim="800000"/>
              <a:headEnd/>
              <a:tailEnd/>
            </a:ln>
          </p:spPr>
          <p:txBody>
            <a:bodyPr lIns="90488" tIns="44450" rIns="90488" bIns="44450">
              <a:spAutoFit/>
            </a:bodyPr>
            <a:lstStyle/>
            <a:p>
              <a:pPr marL="228600" indent="-228600" eaLnBrk="0" hangingPunct="0">
                <a:buClr>
                  <a:srgbClr val="003366"/>
                </a:buClr>
                <a:buFont typeface="Wingdings" pitchFamily="2" charset="2"/>
                <a:buChar char="s"/>
              </a:pPr>
              <a:endParaRPr lang="en-US" sz="2000" dirty="0">
                <a:latin typeface="+mj-lt"/>
              </a:endParaRPr>
            </a:p>
          </p:txBody>
        </p:sp>
        <p:sp>
          <p:nvSpPr>
            <p:cNvPr id="8" name="Rectangle 74"/>
            <p:cNvSpPr>
              <a:spLocks noChangeArrowheads="1"/>
            </p:cNvSpPr>
            <p:nvPr/>
          </p:nvSpPr>
          <p:spPr bwMode="auto">
            <a:xfrm>
              <a:off x="906463" y="4106863"/>
              <a:ext cx="7312025" cy="2057400"/>
            </a:xfrm>
            <a:prstGeom prst="rect">
              <a:avLst/>
            </a:prstGeom>
            <a:solidFill>
              <a:schemeClr val="bg1"/>
            </a:solidFill>
            <a:ln w="12700">
              <a:solidFill>
                <a:schemeClr val="tx1"/>
              </a:solidFill>
              <a:miter lim="800000"/>
              <a:headEnd/>
              <a:tailEnd/>
            </a:ln>
          </p:spPr>
          <p:txBody>
            <a:bodyPr wrap="none" anchor="ctr"/>
            <a:lstStyle/>
            <a:p>
              <a:endParaRPr lang="en-US" dirty="0">
                <a:latin typeface="+mj-lt"/>
              </a:endParaRPr>
            </a:p>
          </p:txBody>
        </p:sp>
        <p:sp>
          <p:nvSpPr>
            <p:cNvPr id="9" name="Rectangle 75"/>
            <p:cNvSpPr>
              <a:spLocks noChangeArrowheads="1"/>
            </p:cNvSpPr>
            <p:nvPr/>
          </p:nvSpPr>
          <p:spPr bwMode="auto">
            <a:xfrm>
              <a:off x="1184462" y="3902075"/>
              <a:ext cx="1274388" cy="395622"/>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solidFill>
                    <a:srgbClr val="003366"/>
                  </a:solidFill>
                  <a:latin typeface="+mj-lt"/>
                </a:rPr>
                <a:t>Entity 200</a:t>
              </a:r>
            </a:p>
          </p:txBody>
        </p:sp>
        <p:sp>
          <p:nvSpPr>
            <p:cNvPr id="10" name="Rectangle 76"/>
            <p:cNvSpPr>
              <a:spLocks noChangeArrowheads="1"/>
            </p:cNvSpPr>
            <p:nvPr/>
          </p:nvSpPr>
          <p:spPr bwMode="auto">
            <a:xfrm>
              <a:off x="906463" y="1587500"/>
              <a:ext cx="3252787" cy="2124075"/>
            </a:xfrm>
            <a:prstGeom prst="rect">
              <a:avLst/>
            </a:prstGeom>
            <a:solidFill>
              <a:schemeClr val="bg1"/>
            </a:solidFill>
            <a:ln w="12700">
              <a:solidFill>
                <a:schemeClr val="tx1"/>
              </a:solidFill>
              <a:miter lim="800000"/>
              <a:headEnd/>
              <a:tailEnd/>
            </a:ln>
          </p:spPr>
          <p:txBody>
            <a:bodyPr wrap="none" anchor="ctr"/>
            <a:lstStyle/>
            <a:p>
              <a:endParaRPr lang="en-US" dirty="0">
                <a:latin typeface="+mj-lt"/>
              </a:endParaRPr>
            </a:p>
          </p:txBody>
        </p:sp>
        <p:grpSp>
          <p:nvGrpSpPr>
            <p:cNvPr id="11" name="Group 77"/>
            <p:cNvGrpSpPr>
              <a:grpSpLocks/>
            </p:cNvGrpSpPr>
            <p:nvPr/>
          </p:nvGrpSpPr>
          <p:grpSpPr bwMode="auto">
            <a:xfrm>
              <a:off x="5027613" y="4445000"/>
              <a:ext cx="2735262" cy="790575"/>
              <a:chOff x="2636" y="3075"/>
              <a:chExt cx="1723" cy="498"/>
            </a:xfrm>
          </p:grpSpPr>
          <p:sp>
            <p:nvSpPr>
              <p:cNvPr id="60" name="Freeform 78"/>
              <p:cNvSpPr>
                <a:spLocks/>
              </p:cNvSpPr>
              <p:nvPr/>
            </p:nvSpPr>
            <p:spPr bwMode="auto">
              <a:xfrm>
                <a:off x="3624" y="3297"/>
                <a:ext cx="735" cy="260"/>
              </a:xfrm>
              <a:custGeom>
                <a:avLst/>
                <a:gdLst>
                  <a:gd name="T0" fmla="*/ 0 w 735"/>
                  <a:gd name="T1" fmla="*/ 259 h 260"/>
                  <a:gd name="T2" fmla="*/ 142 w 735"/>
                  <a:gd name="T3" fmla="*/ 24 h 260"/>
                  <a:gd name="T4" fmla="*/ 734 w 735"/>
                  <a:gd name="T5" fmla="*/ 0 h 260"/>
                  <a:gd name="T6" fmla="*/ 734 w 735"/>
                  <a:gd name="T7" fmla="*/ 103 h 260"/>
                  <a:gd name="T8" fmla="*/ 117 w 735"/>
                  <a:gd name="T9" fmla="*/ 259 h 260"/>
                  <a:gd name="T10" fmla="*/ 0 w 735"/>
                  <a:gd name="T11" fmla="*/ 259 h 260"/>
                  <a:gd name="T12" fmla="*/ 0 60000 65536"/>
                  <a:gd name="T13" fmla="*/ 0 60000 65536"/>
                  <a:gd name="T14" fmla="*/ 0 60000 65536"/>
                  <a:gd name="T15" fmla="*/ 0 60000 65536"/>
                  <a:gd name="T16" fmla="*/ 0 60000 65536"/>
                  <a:gd name="T17" fmla="*/ 0 60000 65536"/>
                  <a:gd name="T18" fmla="*/ 0 w 735"/>
                  <a:gd name="T19" fmla="*/ 0 h 260"/>
                  <a:gd name="T20" fmla="*/ 735 w 735"/>
                  <a:gd name="T21" fmla="*/ 260 h 260"/>
                </a:gdLst>
                <a:ahLst/>
                <a:cxnLst>
                  <a:cxn ang="T12">
                    <a:pos x="T0" y="T1"/>
                  </a:cxn>
                  <a:cxn ang="T13">
                    <a:pos x="T2" y="T3"/>
                  </a:cxn>
                  <a:cxn ang="T14">
                    <a:pos x="T4" y="T5"/>
                  </a:cxn>
                  <a:cxn ang="T15">
                    <a:pos x="T6" y="T7"/>
                  </a:cxn>
                  <a:cxn ang="T16">
                    <a:pos x="T8" y="T9"/>
                  </a:cxn>
                  <a:cxn ang="T17">
                    <a:pos x="T10" y="T11"/>
                  </a:cxn>
                </a:cxnLst>
                <a:rect l="T18" t="T19" r="T20" b="T21"/>
                <a:pathLst>
                  <a:path w="735" h="260">
                    <a:moveTo>
                      <a:pt x="0" y="259"/>
                    </a:moveTo>
                    <a:lnTo>
                      <a:pt x="142" y="24"/>
                    </a:lnTo>
                    <a:lnTo>
                      <a:pt x="734" y="0"/>
                    </a:lnTo>
                    <a:lnTo>
                      <a:pt x="734" y="103"/>
                    </a:lnTo>
                    <a:lnTo>
                      <a:pt x="117" y="259"/>
                    </a:lnTo>
                    <a:lnTo>
                      <a:pt x="0" y="259"/>
                    </a:lnTo>
                  </a:path>
                </a:pathLst>
              </a:custGeom>
              <a:solidFill>
                <a:srgbClr val="C0C0C0"/>
              </a:solidFill>
              <a:ln w="12700" cap="rnd">
                <a:noFill/>
                <a:round/>
                <a:headEnd/>
                <a:tailEnd/>
              </a:ln>
            </p:spPr>
            <p:txBody>
              <a:bodyPr/>
              <a:lstStyle/>
              <a:p>
                <a:endParaRPr lang="en-US" dirty="0">
                  <a:latin typeface="+mj-lt"/>
                </a:endParaRPr>
              </a:p>
            </p:txBody>
          </p:sp>
          <p:sp>
            <p:nvSpPr>
              <p:cNvPr id="61" name="AutoShape 79"/>
              <p:cNvSpPr>
                <a:spLocks noChangeArrowheads="1"/>
              </p:cNvSpPr>
              <p:nvPr/>
            </p:nvSpPr>
            <p:spPr bwMode="auto">
              <a:xfrm>
                <a:off x="2640" y="3079"/>
                <a:ext cx="1174" cy="484"/>
              </a:xfrm>
              <a:prstGeom prst="cube">
                <a:avLst>
                  <a:gd name="adj" fmla="val 24995"/>
                </a:avLst>
              </a:prstGeom>
              <a:solidFill>
                <a:srgbClr val="BAB7A4"/>
              </a:solidFill>
              <a:ln w="12700">
                <a:solidFill>
                  <a:schemeClr val="tx1"/>
                </a:solidFill>
                <a:miter lim="800000"/>
                <a:headEnd/>
                <a:tailEnd/>
              </a:ln>
            </p:spPr>
            <p:txBody>
              <a:bodyPr wrap="none" anchor="ctr"/>
              <a:lstStyle/>
              <a:p>
                <a:endParaRPr lang="en-US" dirty="0">
                  <a:latin typeface="+mj-lt"/>
                </a:endParaRPr>
              </a:p>
            </p:txBody>
          </p:sp>
          <p:sp>
            <p:nvSpPr>
              <p:cNvPr id="62" name="Freeform 80" descr="Dark vertical"/>
              <p:cNvSpPr>
                <a:spLocks/>
              </p:cNvSpPr>
              <p:nvPr/>
            </p:nvSpPr>
            <p:spPr bwMode="auto">
              <a:xfrm>
                <a:off x="2636" y="3199"/>
                <a:ext cx="1063" cy="374"/>
              </a:xfrm>
              <a:custGeom>
                <a:avLst/>
                <a:gdLst>
                  <a:gd name="T0" fmla="*/ 0 w 1063"/>
                  <a:gd name="T1" fmla="*/ 370 h 374"/>
                  <a:gd name="T2" fmla="*/ 0 w 1063"/>
                  <a:gd name="T3" fmla="*/ 0 h 374"/>
                  <a:gd name="T4" fmla="*/ 1062 w 1063"/>
                  <a:gd name="T5" fmla="*/ 0 h 374"/>
                  <a:gd name="T6" fmla="*/ 1062 w 1063"/>
                  <a:gd name="T7" fmla="*/ 373 h 374"/>
                  <a:gd name="T8" fmla="*/ 0 w 1063"/>
                  <a:gd name="T9" fmla="*/ 370 h 374"/>
                  <a:gd name="T10" fmla="*/ 0 60000 65536"/>
                  <a:gd name="T11" fmla="*/ 0 60000 65536"/>
                  <a:gd name="T12" fmla="*/ 0 60000 65536"/>
                  <a:gd name="T13" fmla="*/ 0 60000 65536"/>
                  <a:gd name="T14" fmla="*/ 0 60000 65536"/>
                  <a:gd name="T15" fmla="*/ 0 w 1063"/>
                  <a:gd name="T16" fmla="*/ 0 h 374"/>
                  <a:gd name="T17" fmla="*/ 1063 w 1063"/>
                  <a:gd name="T18" fmla="*/ 374 h 374"/>
                </a:gdLst>
                <a:ahLst/>
                <a:cxnLst>
                  <a:cxn ang="T10">
                    <a:pos x="T0" y="T1"/>
                  </a:cxn>
                  <a:cxn ang="T11">
                    <a:pos x="T2" y="T3"/>
                  </a:cxn>
                  <a:cxn ang="T12">
                    <a:pos x="T4" y="T5"/>
                  </a:cxn>
                  <a:cxn ang="T13">
                    <a:pos x="T6" y="T7"/>
                  </a:cxn>
                  <a:cxn ang="T14">
                    <a:pos x="T8" y="T9"/>
                  </a:cxn>
                </a:cxnLst>
                <a:rect l="T15" t="T16" r="T17" b="T18"/>
                <a:pathLst>
                  <a:path w="1063" h="374">
                    <a:moveTo>
                      <a:pt x="0" y="370"/>
                    </a:moveTo>
                    <a:lnTo>
                      <a:pt x="0" y="0"/>
                    </a:lnTo>
                    <a:lnTo>
                      <a:pt x="1062" y="0"/>
                    </a:lnTo>
                    <a:lnTo>
                      <a:pt x="1062" y="373"/>
                    </a:lnTo>
                    <a:lnTo>
                      <a:pt x="0" y="370"/>
                    </a:lnTo>
                  </a:path>
                </a:pathLst>
              </a:custGeom>
              <a:pattFill prst="dkVert">
                <a:fgClr>
                  <a:srgbClr val="BAB7A4"/>
                </a:fgClr>
                <a:bgClr>
                  <a:schemeClr val="bg1"/>
                </a:bgClr>
              </a:pattFill>
              <a:ln w="12700" cap="rnd">
                <a:solidFill>
                  <a:schemeClr val="tx1"/>
                </a:solidFill>
                <a:round/>
                <a:headEnd/>
                <a:tailEnd/>
              </a:ln>
            </p:spPr>
            <p:txBody>
              <a:bodyPr/>
              <a:lstStyle/>
              <a:p>
                <a:endParaRPr lang="en-US" dirty="0">
                  <a:latin typeface="+mj-lt"/>
                </a:endParaRPr>
              </a:p>
            </p:txBody>
          </p:sp>
          <p:sp>
            <p:nvSpPr>
              <p:cNvPr id="63" name="Freeform 81" descr="Narrow vertical"/>
              <p:cNvSpPr>
                <a:spLocks/>
              </p:cNvSpPr>
              <p:nvPr/>
            </p:nvSpPr>
            <p:spPr bwMode="auto">
              <a:xfrm>
                <a:off x="3698" y="3075"/>
                <a:ext cx="122" cy="498"/>
              </a:xfrm>
              <a:custGeom>
                <a:avLst/>
                <a:gdLst>
                  <a:gd name="T0" fmla="*/ 0 w 122"/>
                  <a:gd name="T1" fmla="*/ 121 h 498"/>
                  <a:gd name="T2" fmla="*/ 0 w 122"/>
                  <a:gd name="T3" fmla="*/ 497 h 498"/>
                  <a:gd name="T4" fmla="*/ 121 w 122"/>
                  <a:gd name="T5" fmla="*/ 373 h 498"/>
                  <a:gd name="T6" fmla="*/ 121 w 122"/>
                  <a:gd name="T7" fmla="*/ 0 h 498"/>
                  <a:gd name="T8" fmla="*/ 0 w 122"/>
                  <a:gd name="T9" fmla="*/ 121 h 498"/>
                  <a:gd name="T10" fmla="*/ 0 60000 65536"/>
                  <a:gd name="T11" fmla="*/ 0 60000 65536"/>
                  <a:gd name="T12" fmla="*/ 0 60000 65536"/>
                  <a:gd name="T13" fmla="*/ 0 60000 65536"/>
                  <a:gd name="T14" fmla="*/ 0 60000 65536"/>
                  <a:gd name="T15" fmla="*/ 0 w 122"/>
                  <a:gd name="T16" fmla="*/ 0 h 498"/>
                  <a:gd name="T17" fmla="*/ 122 w 122"/>
                  <a:gd name="T18" fmla="*/ 498 h 498"/>
                </a:gdLst>
                <a:ahLst/>
                <a:cxnLst>
                  <a:cxn ang="T10">
                    <a:pos x="T0" y="T1"/>
                  </a:cxn>
                  <a:cxn ang="T11">
                    <a:pos x="T2" y="T3"/>
                  </a:cxn>
                  <a:cxn ang="T12">
                    <a:pos x="T4" y="T5"/>
                  </a:cxn>
                  <a:cxn ang="T13">
                    <a:pos x="T6" y="T7"/>
                  </a:cxn>
                  <a:cxn ang="T14">
                    <a:pos x="T8" y="T9"/>
                  </a:cxn>
                </a:cxnLst>
                <a:rect l="T15" t="T16" r="T17" b="T18"/>
                <a:pathLst>
                  <a:path w="122" h="498">
                    <a:moveTo>
                      <a:pt x="0" y="121"/>
                    </a:moveTo>
                    <a:lnTo>
                      <a:pt x="0" y="497"/>
                    </a:lnTo>
                    <a:lnTo>
                      <a:pt x="121" y="373"/>
                    </a:lnTo>
                    <a:lnTo>
                      <a:pt x="121" y="0"/>
                    </a:lnTo>
                    <a:lnTo>
                      <a:pt x="0" y="121"/>
                    </a:lnTo>
                  </a:path>
                </a:pathLst>
              </a:custGeom>
              <a:pattFill prst="narVert">
                <a:fgClr>
                  <a:srgbClr val="948E71"/>
                </a:fgClr>
                <a:bgClr>
                  <a:schemeClr val="bg1"/>
                </a:bgClr>
              </a:pattFill>
              <a:ln w="12700" cap="rnd">
                <a:solidFill>
                  <a:schemeClr val="tx1"/>
                </a:solidFill>
                <a:round/>
                <a:headEnd/>
                <a:tailEnd/>
              </a:ln>
            </p:spPr>
            <p:txBody>
              <a:bodyPr/>
              <a:lstStyle/>
              <a:p>
                <a:endParaRPr lang="en-US" dirty="0">
                  <a:latin typeface="+mj-lt"/>
                </a:endParaRPr>
              </a:p>
            </p:txBody>
          </p:sp>
          <p:sp>
            <p:nvSpPr>
              <p:cNvPr id="64" name="AutoShape 82"/>
              <p:cNvSpPr>
                <a:spLocks noChangeArrowheads="1"/>
              </p:cNvSpPr>
              <p:nvPr/>
            </p:nvSpPr>
            <p:spPr bwMode="auto">
              <a:xfrm>
                <a:off x="2892" y="3264"/>
                <a:ext cx="536" cy="297"/>
              </a:xfrm>
              <a:prstGeom prst="roundRect">
                <a:avLst>
                  <a:gd name="adj" fmla="val 12495"/>
                </a:avLst>
              </a:prstGeom>
              <a:solidFill>
                <a:srgbClr val="B5C5CF"/>
              </a:solidFill>
              <a:ln w="12700">
                <a:solidFill>
                  <a:schemeClr val="tx1"/>
                </a:solidFill>
                <a:round/>
                <a:headEnd/>
                <a:tailEnd/>
              </a:ln>
            </p:spPr>
            <p:txBody>
              <a:bodyPr wrap="none" anchor="ctr"/>
              <a:lstStyle/>
              <a:p>
                <a:endParaRPr lang="en-US" dirty="0">
                  <a:latin typeface="+mj-lt"/>
                </a:endParaRPr>
              </a:p>
            </p:txBody>
          </p:sp>
          <p:sp>
            <p:nvSpPr>
              <p:cNvPr id="65" name="AutoShape 83"/>
              <p:cNvSpPr>
                <a:spLocks noChangeArrowheads="1"/>
              </p:cNvSpPr>
              <p:nvPr/>
            </p:nvSpPr>
            <p:spPr bwMode="auto">
              <a:xfrm>
                <a:off x="2922" y="3295"/>
                <a:ext cx="476" cy="268"/>
              </a:xfrm>
              <a:prstGeom prst="roundRect">
                <a:avLst>
                  <a:gd name="adj" fmla="val 12495"/>
                </a:avLst>
              </a:prstGeom>
              <a:solidFill>
                <a:srgbClr val="C3C7AD"/>
              </a:solidFill>
              <a:ln w="12700">
                <a:solidFill>
                  <a:schemeClr val="tx1"/>
                </a:solidFill>
                <a:round/>
                <a:headEnd/>
                <a:tailEnd/>
              </a:ln>
            </p:spPr>
            <p:txBody>
              <a:bodyPr wrap="none" anchor="ctr"/>
              <a:lstStyle/>
              <a:p>
                <a:endParaRPr lang="en-US" dirty="0">
                  <a:latin typeface="+mj-lt"/>
                </a:endParaRPr>
              </a:p>
            </p:txBody>
          </p:sp>
          <p:sp>
            <p:nvSpPr>
              <p:cNvPr id="66" name="Line 84"/>
              <p:cNvSpPr>
                <a:spLocks noChangeShapeType="1"/>
              </p:cNvSpPr>
              <p:nvPr/>
            </p:nvSpPr>
            <p:spPr bwMode="auto">
              <a:xfrm>
                <a:off x="3157" y="3301"/>
                <a:ext cx="0" cy="262"/>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67" name="Oval 85"/>
              <p:cNvSpPr>
                <a:spLocks noChangeArrowheads="1"/>
              </p:cNvSpPr>
              <p:nvPr/>
            </p:nvSpPr>
            <p:spPr bwMode="auto">
              <a:xfrm>
                <a:off x="2965" y="3349"/>
                <a:ext cx="129" cy="57"/>
              </a:xfrm>
              <a:prstGeom prst="ellipse">
                <a:avLst/>
              </a:prstGeom>
              <a:solidFill>
                <a:srgbClr val="FEEED4"/>
              </a:solidFill>
              <a:ln w="12700">
                <a:solidFill>
                  <a:schemeClr val="tx1"/>
                </a:solidFill>
                <a:round/>
                <a:headEnd/>
                <a:tailEnd/>
              </a:ln>
            </p:spPr>
            <p:txBody>
              <a:bodyPr wrap="none" anchor="ctr"/>
              <a:lstStyle/>
              <a:p>
                <a:endParaRPr lang="en-US" dirty="0">
                  <a:latin typeface="+mj-lt"/>
                </a:endParaRPr>
              </a:p>
            </p:txBody>
          </p:sp>
          <p:sp>
            <p:nvSpPr>
              <p:cNvPr id="68" name="Oval 86"/>
              <p:cNvSpPr>
                <a:spLocks noChangeArrowheads="1"/>
              </p:cNvSpPr>
              <p:nvPr/>
            </p:nvSpPr>
            <p:spPr bwMode="auto">
              <a:xfrm>
                <a:off x="3199" y="3353"/>
                <a:ext cx="129" cy="55"/>
              </a:xfrm>
              <a:prstGeom prst="ellipse">
                <a:avLst/>
              </a:prstGeom>
              <a:solidFill>
                <a:srgbClr val="FEEED4"/>
              </a:solidFill>
              <a:ln w="12700">
                <a:solidFill>
                  <a:schemeClr val="tx1"/>
                </a:solidFill>
                <a:round/>
                <a:headEnd/>
                <a:tailEnd/>
              </a:ln>
            </p:spPr>
            <p:txBody>
              <a:bodyPr wrap="none" anchor="ctr"/>
              <a:lstStyle/>
              <a:p>
                <a:endParaRPr lang="en-US" dirty="0">
                  <a:latin typeface="+mj-lt"/>
                </a:endParaRPr>
              </a:p>
            </p:txBody>
          </p:sp>
          <p:sp>
            <p:nvSpPr>
              <p:cNvPr id="69" name="Rectangle 87"/>
              <p:cNvSpPr>
                <a:spLocks noChangeArrowheads="1"/>
              </p:cNvSpPr>
              <p:nvPr/>
            </p:nvSpPr>
            <p:spPr bwMode="auto">
              <a:xfrm>
                <a:off x="2692" y="3433"/>
                <a:ext cx="73" cy="131"/>
              </a:xfrm>
              <a:prstGeom prst="rect">
                <a:avLst/>
              </a:prstGeom>
              <a:solidFill>
                <a:srgbClr val="B5C5CF"/>
              </a:solidFill>
              <a:ln w="12700">
                <a:solidFill>
                  <a:schemeClr val="tx1"/>
                </a:solidFill>
                <a:miter lim="800000"/>
                <a:headEnd/>
                <a:tailEnd/>
              </a:ln>
            </p:spPr>
            <p:txBody>
              <a:bodyPr wrap="none" anchor="ctr"/>
              <a:lstStyle/>
              <a:p>
                <a:endParaRPr lang="en-US" dirty="0">
                  <a:latin typeface="+mj-lt"/>
                </a:endParaRPr>
              </a:p>
            </p:txBody>
          </p:sp>
          <p:sp>
            <p:nvSpPr>
              <p:cNvPr id="70" name="Freeform 88"/>
              <p:cNvSpPr>
                <a:spLocks/>
              </p:cNvSpPr>
              <p:nvPr/>
            </p:nvSpPr>
            <p:spPr bwMode="auto">
              <a:xfrm>
                <a:off x="3734" y="3178"/>
                <a:ext cx="60" cy="360"/>
              </a:xfrm>
              <a:custGeom>
                <a:avLst/>
                <a:gdLst>
                  <a:gd name="T0" fmla="*/ 0 w 60"/>
                  <a:gd name="T1" fmla="*/ 359 h 360"/>
                  <a:gd name="T2" fmla="*/ 0 w 60"/>
                  <a:gd name="T3" fmla="*/ 59 h 360"/>
                  <a:gd name="T4" fmla="*/ 59 w 60"/>
                  <a:gd name="T5" fmla="*/ 0 h 360"/>
                  <a:gd name="T6" fmla="*/ 59 w 60"/>
                  <a:gd name="T7" fmla="*/ 297 h 360"/>
                  <a:gd name="T8" fmla="*/ 0 w 60"/>
                  <a:gd name="T9" fmla="*/ 359 h 360"/>
                  <a:gd name="T10" fmla="*/ 0 60000 65536"/>
                  <a:gd name="T11" fmla="*/ 0 60000 65536"/>
                  <a:gd name="T12" fmla="*/ 0 60000 65536"/>
                  <a:gd name="T13" fmla="*/ 0 60000 65536"/>
                  <a:gd name="T14" fmla="*/ 0 60000 65536"/>
                  <a:gd name="T15" fmla="*/ 0 w 60"/>
                  <a:gd name="T16" fmla="*/ 0 h 360"/>
                  <a:gd name="T17" fmla="*/ 60 w 60"/>
                  <a:gd name="T18" fmla="*/ 360 h 360"/>
                </a:gdLst>
                <a:ahLst/>
                <a:cxnLst>
                  <a:cxn ang="T10">
                    <a:pos x="T0" y="T1"/>
                  </a:cxn>
                  <a:cxn ang="T11">
                    <a:pos x="T2" y="T3"/>
                  </a:cxn>
                  <a:cxn ang="T12">
                    <a:pos x="T4" y="T5"/>
                  </a:cxn>
                  <a:cxn ang="T13">
                    <a:pos x="T6" y="T7"/>
                  </a:cxn>
                  <a:cxn ang="T14">
                    <a:pos x="T8" y="T9"/>
                  </a:cxn>
                </a:cxnLst>
                <a:rect l="T15" t="T16" r="T17" b="T18"/>
                <a:pathLst>
                  <a:path w="60" h="360">
                    <a:moveTo>
                      <a:pt x="0" y="359"/>
                    </a:moveTo>
                    <a:lnTo>
                      <a:pt x="0" y="59"/>
                    </a:lnTo>
                    <a:lnTo>
                      <a:pt x="59" y="0"/>
                    </a:lnTo>
                    <a:lnTo>
                      <a:pt x="59" y="297"/>
                    </a:lnTo>
                    <a:lnTo>
                      <a:pt x="0" y="359"/>
                    </a:lnTo>
                  </a:path>
                </a:pathLst>
              </a:custGeom>
              <a:solidFill>
                <a:srgbClr val="B5C5CF"/>
              </a:solidFill>
              <a:ln w="12700" cap="rnd">
                <a:solidFill>
                  <a:schemeClr val="tx1"/>
                </a:solidFill>
                <a:round/>
                <a:headEnd/>
                <a:tailEnd/>
              </a:ln>
            </p:spPr>
            <p:txBody>
              <a:bodyPr/>
              <a:lstStyle/>
              <a:p>
                <a:endParaRPr lang="en-US" dirty="0">
                  <a:latin typeface="+mj-lt"/>
                </a:endParaRPr>
              </a:p>
            </p:txBody>
          </p:sp>
          <p:sp>
            <p:nvSpPr>
              <p:cNvPr id="71" name="AutoShape 89"/>
              <p:cNvSpPr>
                <a:spLocks noChangeArrowheads="1"/>
              </p:cNvSpPr>
              <p:nvPr/>
            </p:nvSpPr>
            <p:spPr bwMode="auto">
              <a:xfrm>
                <a:off x="3946" y="3420"/>
                <a:ext cx="82" cy="34"/>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sp>
            <p:nvSpPr>
              <p:cNvPr id="72" name="AutoShape 90"/>
              <p:cNvSpPr>
                <a:spLocks noChangeArrowheads="1"/>
              </p:cNvSpPr>
              <p:nvPr/>
            </p:nvSpPr>
            <p:spPr bwMode="auto">
              <a:xfrm>
                <a:off x="3946" y="3395"/>
                <a:ext cx="82" cy="31"/>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sp>
            <p:nvSpPr>
              <p:cNvPr id="73" name="AutoShape 91"/>
              <p:cNvSpPr>
                <a:spLocks noChangeArrowheads="1"/>
              </p:cNvSpPr>
              <p:nvPr/>
            </p:nvSpPr>
            <p:spPr bwMode="auto">
              <a:xfrm>
                <a:off x="3943" y="3367"/>
                <a:ext cx="85" cy="29"/>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sp>
            <p:nvSpPr>
              <p:cNvPr id="74" name="AutoShape 92"/>
              <p:cNvSpPr>
                <a:spLocks noChangeArrowheads="1"/>
              </p:cNvSpPr>
              <p:nvPr/>
            </p:nvSpPr>
            <p:spPr bwMode="auto">
              <a:xfrm>
                <a:off x="3946" y="3338"/>
                <a:ext cx="82" cy="32"/>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pic>
            <p:nvPicPr>
              <p:cNvPr id="75" name="Picture 93"/>
              <p:cNvPicPr>
                <a:picLocks noChangeArrowheads="1"/>
              </p:cNvPicPr>
              <p:nvPr/>
            </p:nvPicPr>
            <p:blipFill>
              <a:blip r:embed="rId3" cstate="print"/>
              <a:srcRect/>
              <a:stretch>
                <a:fillRect/>
              </a:stretch>
            </p:blipFill>
            <p:spPr bwMode="auto">
              <a:xfrm>
                <a:off x="3745" y="3356"/>
                <a:ext cx="259" cy="182"/>
              </a:xfrm>
              <a:prstGeom prst="rect">
                <a:avLst/>
              </a:prstGeom>
              <a:noFill/>
              <a:ln w="12700">
                <a:noFill/>
                <a:miter lim="800000"/>
                <a:headEnd/>
                <a:tailEnd/>
              </a:ln>
            </p:spPr>
          </p:pic>
        </p:grpSp>
        <p:sp>
          <p:nvSpPr>
            <p:cNvPr id="12" name="Rectangle 94"/>
            <p:cNvSpPr>
              <a:spLocks noChangeArrowheads="1"/>
            </p:cNvSpPr>
            <p:nvPr/>
          </p:nvSpPr>
          <p:spPr bwMode="auto">
            <a:xfrm>
              <a:off x="1891245" y="2938463"/>
              <a:ext cx="1038747" cy="672621"/>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latin typeface="+mj-lt"/>
                </a:rPr>
                <a:t>Plant A</a:t>
              </a:r>
              <a:br>
                <a:rPr lang="en-US" sz="1800" b="1" dirty="0">
                  <a:latin typeface="+mj-lt"/>
                </a:rPr>
              </a:br>
              <a:r>
                <a:rPr lang="en-US" sz="1800" b="1" dirty="0">
                  <a:latin typeface="+mj-lt"/>
                </a:rPr>
                <a:t>(Site A)</a:t>
              </a:r>
            </a:p>
          </p:txBody>
        </p:sp>
        <p:grpSp>
          <p:nvGrpSpPr>
            <p:cNvPr id="13" name="Group 95"/>
            <p:cNvGrpSpPr>
              <a:grpSpLocks/>
            </p:cNvGrpSpPr>
            <p:nvPr/>
          </p:nvGrpSpPr>
          <p:grpSpPr bwMode="auto">
            <a:xfrm>
              <a:off x="1116013" y="1763713"/>
              <a:ext cx="2873375" cy="1173162"/>
              <a:chOff x="673" y="1182"/>
              <a:chExt cx="1810" cy="739"/>
            </a:xfrm>
          </p:grpSpPr>
          <p:sp>
            <p:nvSpPr>
              <p:cNvPr id="47" name="Freeform 96"/>
              <p:cNvSpPr>
                <a:spLocks/>
              </p:cNvSpPr>
              <p:nvPr/>
            </p:nvSpPr>
            <p:spPr bwMode="auto">
              <a:xfrm>
                <a:off x="1779" y="1572"/>
                <a:ext cx="704" cy="339"/>
              </a:xfrm>
              <a:custGeom>
                <a:avLst/>
                <a:gdLst>
                  <a:gd name="T0" fmla="*/ 0 w 704"/>
                  <a:gd name="T1" fmla="*/ 338 h 339"/>
                  <a:gd name="T2" fmla="*/ 136 w 704"/>
                  <a:gd name="T3" fmla="*/ 31 h 339"/>
                  <a:gd name="T4" fmla="*/ 703 w 704"/>
                  <a:gd name="T5" fmla="*/ 0 h 339"/>
                  <a:gd name="T6" fmla="*/ 703 w 704"/>
                  <a:gd name="T7" fmla="*/ 134 h 339"/>
                  <a:gd name="T8" fmla="*/ 112 w 704"/>
                  <a:gd name="T9" fmla="*/ 338 h 339"/>
                  <a:gd name="T10" fmla="*/ 0 w 704"/>
                  <a:gd name="T11" fmla="*/ 338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dirty="0">
                  <a:latin typeface="+mj-lt"/>
                </a:endParaRPr>
              </a:p>
            </p:txBody>
          </p:sp>
          <p:sp>
            <p:nvSpPr>
              <p:cNvPr id="48" name="AutoShape 97"/>
              <p:cNvSpPr>
                <a:spLocks noChangeArrowheads="1"/>
              </p:cNvSpPr>
              <p:nvPr/>
            </p:nvSpPr>
            <p:spPr bwMode="auto">
              <a:xfrm>
                <a:off x="673" y="1620"/>
                <a:ext cx="465" cy="221"/>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49" name="AutoShape 98"/>
              <p:cNvSpPr>
                <a:spLocks noChangeArrowheads="1"/>
              </p:cNvSpPr>
              <p:nvPr/>
            </p:nvSpPr>
            <p:spPr bwMode="auto">
              <a:xfrm>
                <a:off x="1045" y="1439"/>
                <a:ext cx="971" cy="479"/>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50" name="AutoShape 99"/>
              <p:cNvSpPr>
                <a:spLocks noChangeArrowheads="1"/>
              </p:cNvSpPr>
              <p:nvPr/>
            </p:nvSpPr>
            <p:spPr bwMode="auto">
              <a:xfrm>
                <a:off x="1623"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51" name="AutoShape 100"/>
              <p:cNvSpPr>
                <a:spLocks noChangeArrowheads="1"/>
              </p:cNvSpPr>
              <p:nvPr/>
            </p:nvSpPr>
            <p:spPr bwMode="auto">
              <a:xfrm>
                <a:off x="1419"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52" name="Rectangle 101"/>
              <p:cNvSpPr>
                <a:spLocks noChangeArrowheads="1"/>
              </p:cNvSpPr>
              <p:nvPr/>
            </p:nvSpPr>
            <p:spPr bwMode="auto">
              <a:xfrm>
                <a:off x="1155" y="1768"/>
                <a:ext cx="230" cy="145"/>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53" name="Rectangle 102"/>
              <p:cNvSpPr>
                <a:spLocks noChangeArrowheads="1"/>
              </p:cNvSpPr>
              <p:nvPr/>
            </p:nvSpPr>
            <p:spPr bwMode="auto">
              <a:xfrm>
                <a:off x="1556" y="1771"/>
                <a:ext cx="230" cy="146"/>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54" name="AutoShape 103"/>
              <p:cNvSpPr>
                <a:spLocks noChangeArrowheads="1"/>
              </p:cNvSpPr>
              <p:nvPr/>
            </p:nvSpPr>
            <p:spPr bwMode="auto">
              <a:xfrm>
                <a:off x="1200" y="1627"/>
                <a:ext cx="133" cy="49"/>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55" name="Rectangle 104"/>
              <p:cNvSpPr>
                <a:spLocks noChangeArrowheads="1"/>
              </p:cNvSpPr>
              <p:nvPr/>
            </p:nvSpPr>
            <p:spPr bwMode="auto">
              <a:xfrm>
                <a:off x="764" y="1741"/>
                <a:ext cx="75" cy="100"/>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56" name="AutoShape 105" descr="Horizontal brick"/>
              <p:cNvSpPr>
                <a:spLocks noChangeArrowheads="1"/>
              </p:cNvSpPr>
              <p:nvPr/>
            </p:nvSpPr>
            <p:spPr bwMode="auto">
              <a:xfrm>
                <a:off x="903" y="1182"/>
                <a:ext cx="80" cy="47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dirty="0">
                  <a:latin typeface="+mj-lt"/>
                </a:endParaRPr>
              </a:p>
            </p:txBody>
          </p:sp>
          <p:sp>
            <p:nvSpPr>
              <p:cNvPr id="57" name="AutoShape 106"/>
              <p:cNvSpPr>
                <a:spLocks noChangeArrowheads="1"/>
              </p:cNvSpPr>
              <p:nvPr/>
            </p:nvSpPr>
            <p:spPr bwMode="auto">
              <a:xfrm>
                <a:off x="1377" y="1415"/>
                <a:ext cx="165" cy="9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58" name="AutoShape 107"/>
              <p:cNvSpPr>
                <a:spLocks noChangeArrowheads="1"/>
              </p:cNvSpPr>
              <p:nvPr/>
            </p:nvSpPr>
            <p:spPr bwMode="auto">
              <a:xfrm>
                <a:off x="1694" y="1368"/>
                <a:ext cx="40" cy="11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59" name="Freeform 108"/>
              <p:cNvSpPr>
                <a:spLocks/>
              </p:cNvSpPr>
              <p:nvPr/>
            </p:nvSpPr>
            <p:spPr bwMode="auto">
              <a:xfrm>
                <a:off x="1899" y="1436"/>
                <a:ext cx="121" cy="485"/>
              </a:xfrm>
              <a:custGeom>
                <a:avLst/>
                <a:gdLst>
                  <a:gd name="T0" fmla="*/ 0 w 121"/>
                  <a:gd name="T1" fmla="*/ 484 h 485"/>
                  <a:gd name="T2" fmla="*/ 0 w 121"/>
                  <a:gd name="T3" fmla="*/ 120 h 485"/>
                  <a:gd name="T4" fmla="*/ 120 w 121"/>
                  <a:gd name="T5" fmla="*/ 0 h 485"/>
                  <a:gd name="T6" fmla="*/ 120 w 121"/>
                  <a:gd name="T7" fmla="*/ 368 h 485"/>
                  <a:gd name="T8" fmla="*/ 0 w 121"/>
                  <a:gd name="T9" fmla="*/ 484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dirty="0">
                  <a:latin typeface="+mj-lt"/>
                </a:endParaRPr>
              </a:p>
            </p:txBody>
          </p:sp>
        </p:grpSp>
        <p:grpSp>
          <p:nvGrpSpPr>
            <p:cNvPr id="14" name="Group 109"/>
            <p:cNvGrpSpPr>
              <a:grpSpLocks/>
            </p:cNvGrpSpPr>
            <p:nvPr/>
          </p:nvGrpSpPr>
          <p:grpSpPr bwMode="auto">
            <a:xfrm>
              <a:off x="1493838" y="4473575"/>
              <a:ext cx="3011487" cy="760413"/>
              <a:chOff x="648" y="3057"/>
              <a:chExt cx="1897" cy="479"/>
            </a:xfrm>
          </p:grpSpPr>
          <p:grpSp>
            <p:nvGrpSpPr>
              <p:cNvPr id="18" name="Group 110"/>
              <p:cNvGrpSpPr>
                <a:grpSpLocks/>
              </p:cNvGrpSpPr>
              <p:nvPr/>
            </p:nvGrpSpPr>
            <p:grpSpPr bwMode="auto">
              <a:xfrm>
                <a:off x="2322" y="3456"/>
                <a:ext cx="223" cy="73"/>
                <a:chOff x="2482" y="3131"/>
                <a:chExt cx="223" cy="73"/>
              </a:xfrm>
            </p:grpSpPr>
            <p:sp>
              <p:nvSpPr>
                <p:cNvPr id="45" name="Freeform 111"/>
                <p:cNvSpPr>
                  <a:spLocks/>
                </p:cNvSpPr>
                <p:nvPr/>
              </p:nvSpPr>
              <p:spPr bwMode="auto">
                <a:xfrm>
                  <a:off x="2502" y="3133"/>
                  <a:ext cx="190" cy="50"/>
                </a:xfrm>
                <a:custGeom>
                  <a:avLst/>
                  <a:gdLst>
                    <a:gd name="T0" fmla="*/ 10 w 190"/>
                    <a:gd name="T1" fmla="*/ 0 h 50"/>
                    <a:gd name="T2" fmla="*/ 27 w 190"/>
                    <a:gd name="T3" fmla="*/ 0 h 50"/>
                    <a:gd name="T4" fmla="*/ 44 w 190"/>
                    <a:gd name="T5" fmla="*/ 0 h 50"/>
                    <a:gd name="T6" fmla="*/ 60 w 190"/>
                    <a:gd name="T7" fmla="*/ 0 h 50"/>
                    <a:gd name="T8" fmla="*/ 72 w 190"/>
                    <a:gd name="T9" fmla="*/ 0 h 50"/>
                    <a:gd name="T10" fmla="*/ 94 w 190"/>
                    <a:gd name="T11" fmla="*/ 0 h 50"/>
                    <a:gd name="T12" fmla="*/ 104 w 190"/>
                    <a:gd name="T13" fmla="*/ 0 h 50"/>
                    <a:gd name="T14" fmla="*/ 117 w 190"/>
                    <a:gd name="T15" fmla="*/ 0 h 50"/>
                    <a:gd name="T16" fmla="*/ 124 w 190"/>
                    <a:gd name="T17" fmla="*/ 0 h 50"/>
                    <a:gd name="T18" fmla="*/ 135 w 190"/>
                    <a:gd name="T19" fmla="*/ 0 h 50"/>
                    <a:gd name="T20" fmla="*/ 147 w 190"/>
                    <a:gd name="T21" fmla="*/ 0 h 50"/>
                    <a:gd name="T22" fmla="*/ 156 w 190"/>
                    <a:gd name="T23" fmla="*/ 0 h 50"/>
                    <a:gd name="T24" fmla="*/ 164 w 190"/>
                    <a:gd name="T25" fmla="*/ 0 h 50"/>
                    <a:gd name="T26" fmla="*/ 172 w 190"/>
                    <a:gd name="T27" fmla="*/ 0 h 50"/>
                    <a:gd name="T28" fmla="*/ 181 w 190"/>
                    <a:gd name="T29" fmla="*/ 0 h 50"/>
                    <a:gd name="T30" fmla="*/ 189 w 190"/>
                    <a:gd name="T31" fmla="*/ 0 h 50"/>
                    <a:gd name="T32" fmla="*/ 181 w 190"/>
                    <a:gd name="T33" fmla="*/ 6 h 50"/>
                    <a:gd name="T34" fmla="*/ 172 w 190"/>
                    <a:gd name="T35" fmla="*/ 10 h 50"/>
                    <a:gd name="T36" fmla="*/ 164 w 190"/>
                    <a:gd name="T37" fmla="*/ 13 h 50"/>
                    <a:gd name="T38" fmla="*/ 156 w 190"/>
                    <a:gd name="T39" fmla="*/ 15 h 50"/>
                    <a:gd name="T40" fmla="*/ 144 w 190"/>
                    <a:gd name="T41" fmla="*/ 21 h 50"/>
                    <a:gd name="T42" fmla="*/ 131 w 190"/>
                    <a:gd name="T43" fmla="*/ 23 h 50"/>
                    <a:gd name="T44" fmla="*/ 119 w 190"/>
                    <a:gd name="T45" fmla="*/ 26 h 50"/>
                    <a:gd name="T46" fmla="*/ 104 w 190"/>
                    <a:gd name="T47" fmla="*/ 31 h 50"/>
                    <a:gd name="T48" fmla="*/ 92 w 190"/>
                    <a:gd name="T49" fmla="*/ 34 h 50"/>
                    <a:gd name="T50" fmla="*/ 79 w 190"/>
                    <a:gd name="T51" fmla="*/ 36 h 50"/>
                    <a:gd name="T52" fmla="*/ 69 w 190"/>
                    <a:gd name="T53" fmla="*/ 39 h 50"/>
                    <a:gd name="T54" fmla="*/ 60 w 190"/>
                    <a:gd name="T55" fmla="*/ 39 h 50"/>
                    <a:gd name="T56" fmla="*/ 44 w 190"/>
                    <a:gd name="T57" fmla="*/ 39 h 50"/>
                    <a:gd name="T58" fmla="*/ 35 w 190"/>
                    <a:gd name="T59" fmla="*/ 41 h 50"/>
                    <a:gd name="T60" fmla="*/ 27 w 190"/>
                    <a:gd name="T61" fmla="*/ 44 h 50"/>
                    <a:gd name="T62" fmla="*/ 19 w 190"/>
                    <a:gd name="T63" fmla="*/ 47 h 50"/>
                    <a:gd name="T64" fmla="*/ 7 w 190"/>
                    <a:gd name="T65" fmla="*/ 49 h 50"/>
                    <a:gd name="T66" fmla="*/ 0 w 190"/>
                    <a:gd name="T67" fmla="*/ 41 h 50"/>
                    <a:gd name="T68" fmla="*/ 0 w 190"/>
                    <a:gd name="T69" fmla="*/ 31 h 50"/>
                    <a:gd name="T70" fmla="*/ 0 w 190"/>
                    <a:gd name="T71" fmla="*/ 23 h 50"/>
                    <a:gd name="T72" fmla="*/ 0 w 190"/>
                    <a:gd name="T73" fmla="*/ 15 h 50"/>
                    <a:gd name="T74" fmla="*/ 0 w 190"/>
                    <a:gd name="T75" fmla="*/ 6 h 50"/>
                    <a:gd name="T76" fmla="*/ 10 w 190"/>
                    <a:gd name="T77" fmla="*/ 0 h 50"/>
                    <a:gd name="T78" fmla="*/ 10 w 190"/>
                    <a:gd name="T79" fmla="*/ 0 h 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90"/>
                    <a:gd name="T121" fmla="*/ 0 h 50"/>
                    <a:gd name="T122" fmla="*/ 190 w 190"/>
                    <a:gd name="T123" fmla="*/ 50 h 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90" h="50">
                      <a:moveTo>
                        <a:pt x="10" y="0"/>
                      </a:moveTo>
                      <a:lnTo>
                        <a:pt x="27" y="0"/>
                      </a:lnTo>
                      <a:lnTo>
                        <a:pt x="44" y="0"/>
                      </a:lnTo>
                      <a:lnTo>
                        <a:pt x="60" y="0"/>
                      </a:lnTo>
                      <a:lnTo>
                        <a:pt x="72" y="0"/>
                      </a:lnTo>
                      <a:lnTo>
                        <a:pt x="94" y="0"/>
                      </a:lnTo>
                      <a:lnTo>
                        <a:pt x="104" y="0"/>
                      </a:lnTo>
                      <a:lnTo>
                        <a:pt x="117" y="0"/>
                      </a:lnTo>
                      <a:lnTo>
                        <a:pt x="124" y="0"/>
                      </a:lnTo>
                      <a:lnTo>
                        <a:pt x="135" y="0"/>
                      </a:lnTo>
                      <a:lnTo>
                        <a:pt x="147" y="0"/>
                      </a:lnTo>
                      <a:lnTo>
                        <a:pt x="156" y="0"/>
                      </a:lnTo>
                      <a:lnTo>
                        <a:pt x="164" y="0"/>
                      </a:lnTo>
                      <a:lnTo>
                        <a:pt x="172" y="0"/>
                      </a:lnTo>
                      <a:lnTo>
                        <a:pt x="181" y="0"/>
                      </a:lnTo>
                      <a:lnTo>
                        <a:pt x="189" y="0"/>
                      </a:lnTo>
                      <a:lnTo>
                        <a:pt x="181" y="6"/>
                      </a:lnTo>
                      <a:lnTo>
                        <a:pt x="172" y="10"/>
                      </a:lnTo>
                      <a:lnTo>
                        <a:pt x="164" y="13"/>
                      </a:lnTo>
                      <a:lnTo>
                        <a:pt x="156" y="15"/>
                      </a:lnTo>
                      <a:lnTo>
                        <a:pt x="144" y="21"/>
                      </a:lnTo>
                      <a:lnTo>
                        <a:pt x="131" y="23"/>
                      </a:lnTo>
                      <a:lnTo>
                        <a:pt x="119" y="26"/>
                      </a:lnTo>
                      <a:lnTo>
                        <a:pt x="104" y="31"/>
                      </a:lnTo>
                      <a:lnTo>
                        <a:pt x="92" y="34"/>
                      </a:lnTo>
                      <a:lnTo>
                        <a:pt x="79" y="36"/>
                      </a:lnTo>
                      <a:lnTo>
                        <a:pt x="69" y="39"/>
                      </a:lnTo>
                      <a:lnTo>
                        <a:pt x="60" y="39"/>
                      </a:lnTo>
                      <a:lnTo>
                        <a:pt x="44" y="39"/>
                      </a:lnTo>
                      <a:lnTo>
                        <a:pt x="35" y="41"/>
                      </a:lnTo>
                      <a:lnTo>
                        <a:pt x="27" y="44"/>
                      </a:lnTo>
                      <a:lnTo>
                        <a:pt x="19" y="47"/>
                      </a:lnTo>
                      <a:lnTo>
                        <a:pt x="7" y="49"/>
                      </a:lnTo>
                      <a:lnTo>
                        <a:pt x="0" y="41"/>
                      </a:lnTo>
                      <a:lnTo>
                        <a:pt x="0" y="31"/>
                      </a:lnTo>
                      <a:lnTo>
                        <a:pt x="0" y="23"/>
                      </a:lnTo>
                      <a:lnTo>
                        <a:pt x="0" y="15"/>
                      </a:lnTo>
                      <a:lnTo>
                        <a:pt x="0" y="6"/>
                      </a:lnTo>
                      <a:lnTo>
                        <a:pt x="10" y="0"/>
                      </a:lnTo>
                    </a:path>
                  </a:pathLst>
                </a:custGeom>
                <a:solidFill>
                  <a:srgbClr val="C0C0C0"/>
                </a:solidFill>
                <a:ln w="12700" cap="rnd">
                  <a:noFill/>
                  <a:round/>
                  <a:headEnd/>
                  <a:tailEnd/>
                </a:ln>
              </p:spPr>
              <p:txBody>
                <a:bodyPr/>
                <a:lstStyle/>
                <a:p>
                  <a:endParaRPr lang="en-US" dirty="0">
                    <a:latin typeface="+mj-lt"/>
                  </a:endParaRPr>
                </a:p>
              </p:txBody>
            </p:sp>
            <p:sp>
              <p:nvSpPr>
                <p:cNvPr id="46" name="Freeform 112"/>
                <p:cNvSpPr>
                  <a:spLocks/>
                </p:cNvSpPr>
                <p:nvPr/>
              </p:nvSpPr>
              <p:spPr bwMode="auto">
                <a:xfrm>
                  <a:off x="2482" y="3131"/>
                  <a:ext cx="223" cy="73"/>
                </a:xfrm>
                <a:custGeom>
                  <a:avLst/>
                  <a:gdLst>
                    <a:gd name="T0" fmla="*/ 0 w 223"/>
                    <a:gd name="T1" fmla="*/ 72 h 73"/>
                    <a:gd name="T2" fmla="*/ 41 w 223"/>
                    <a:gd name="T3" fmla="*/ 34 h 73"/>
                    <a:gd name="T4" fmla="*/ 222 w 223"/>
                    <a:gd name="T5" fmla="*/ 0 h 73"/>
                    <a:gd name="T6" fmla="*/ 222 w 223"/>
                    <a:gd name="T7" fmla="*/ 36 h 73"/>
                    <a:gd name="T8" fmla="*/ 0 w 223"/>
                    <a:gd name="T9" fmla="*/ 72 h 73"/>
                    <a:gd name="T10" fmla="*/ 0 60000 65536"/>
                    <a:gd name="T11" fmla="*/ 0 60000 65536"/>
                    <a:gd name="T12" fmla="*/ 0 60000 65536"/>
                    <a:gd name="T13" fmla="*/ 0 60000 65536"/>
                    <a:gd name="T14" fmla="*/ 0 60000 65536"/>
                    <a:gd name="T15" fmla="*/ 0 w 223"/>
                    <a:gd name="T16" fmla="*/ 0 h 73"/>
                    <a:gd name="T17" fmla="*/ 223 w 223"/>
                    <a:gd name="T18" fmla="*/ 73 h 73"/>
                  </a:gdLst>
                  <a:ahLst/>
                  <a:cxnLst>
                    <a:cxn ang="T10">
                      <a:pos x="T0" y="T1"/>
                    </a:cxn>
                    <a:cxn ang="T11">
                      <a:pos x="T2" y="T3"/>
                    </a:cxn>
                    <a:cxn ang="T12">
                      <a:pos x="T4" y="T5"/>
                    </a:cxn>
                    <a:cxn ang="T13">
                      <a:pos x="T6" y="T7"/>
                    </a:cxn>
                    <a:cxn ang="T14">
                      <a:pos x="T8" y="T9"/>
                    </a:cxn>
                  </a:cxnLst>
                  <a:rect l="T15" t="T16" r="T17" b="T18"/>
                  <a:pathLst>
                    <a:path w="223" h="73">
                      <a:moveTo>
                        <a:pt x="0" y="72"/>
                      </a:moveTo>
                      <a:lnTo>
                        <a:pt x="41" y="34"/>
                      </a:lnTo>
                      <a:lnTo>
                        <a:pt x="222" y="0"/>
                      </a:lnTo>
                      <a:lnTo>
                        <a:pt x="222" y="36"/>
                      </a:lnTo>
                      <a:lnTo>
                        <a:pt x="0" y="72"/>
                      </a:lnTo>
                    </a:path>
                  </a:pathLst>
                </a:custGeom>
                <a:solidFill>
                  <a:srgbClr val="C0C0C0"/>
                </a:solidFill>
                <a:ln w="12700" cap="rnd">
                  <a:noFill/>
                  <a:round/>
                  <a:headEnd/>
                  <a:tailEnd/>
                </a:ln>
              </p:spPr>
              <p:txBody>
                <a:bodyPr/>
                <a:lstStyle/>
                <a:p>
                  <a:endParaRPr lang="en-US" dirty="0">
                    <a:latin typeface="+mj-lt"/>
                  </a:endParaRPr>
                </a:p>
              </p:txBody>
            </p:sp>
          </p:grpSp>
          <p:sp>
            <p:nvSpPr>
              <p:cNvPr id="19" name="Freeform 113"/>
              <p:cNvSpPr>
                <a:spLocks/>
              </p:cNvSpPr>
              <p:nvPr/>
            </p:nvSpPr>
            <p:spPr bwMode="auto">
              <a:xfrm>
                <a:off x="1525" y="3378"/>
                <a:ext cx="560" cy="158"/>
              </a:xfrm>
              <a:custGeom>
                <a:avLst/>
                <a:gdLst>
                  <a:gd name="T0" fmla="*/ 0 w 560"/>
                  <a:gd name="T1" fmla="*/ 157 h 158"/>
                  <a:gd name="T2" fmla="*/ 114 w 560"/>
                  <a:gd name="T3" fmla="*/ 43 h 158"/>
                  <a:gd name="T4" fmla="*/ 559 w 560"/>
                  <a:gd name="T5" fmla="*/ 0 h 158"/>
                  <a:gd name="T6" fmla="*/ 514 w 560"/>
                  <a:gd name="T7" fmla="*/ 80 h 158"/>
                  <a:gd name="T8" fmla="*/ 0 w 560"/>
                  <a:gd name="T9" fmla="*/ 157 h 158"/>
                  <a:gd name="T10" fmla="*/ 0 60000 65536"/>
                  <a:gd name="T11" fmla="*/ 0 60000 65536"/>
                  <a:gd name="T12" fmla="*/ 0 60000 65536"/>
                  <a:gd name="T13" fmla="*/ 0 60000 65536"/>
                  <a:gd name="T14" fmla="*/ 0 60000 65536"/>
                  <a:gd name="T15" fmla="*/ 0 w 560"/>
                  <a:gd name="T16" fmla="*/ 0 h 158"/>
                  <a:gd name="T17" fmla="*/ 560 w 560"/>
                  <a:gd name="T18" fmla="*/ 158 h 158"/>
                </a:gdLst>
                <a:ahLst/>
                <a:cxnLst>
                  <a:cxn ang="T10">
                    <a:pos x="T0" y="T1"/>
                  </a:cxn>
                  <a:cxn ang="T11">
                    <a:pos x="T2" y="T3"/>
                  </a:cxn>
                  <a:cxn ang="T12">
                    <a:pos x="T4" y="T5"/>
                  </a:cxn>
                  <a:cxn ang="T13">
                    <a:pos x="T6" y="T7"/>
                  </a:cxn>
                  <a:cxn ang="T14">
                    <a:pos x="T8" y="T9"/>
                  </a:cxn>
                </a:cxnLst>
                <a:rect l="T15" t="T16" r="T17" b="T18"/>
                <a:pathLst>
                  <a:path w="560" h="158">
                    <a:moveTo>
                      <a:pt x="0" y="157"/>
                    </a:moveTo>
                    <a:lnTo>
                      <a:pt x="114" y="43"/>
                    </a:lnTo>
                    <a:lnTo>
                      <a:pt x="559" y="0"/>
                    </a:lnTo>
                    <a:lnTo>
                      <a:pt x="514" y="80"/>
                    </a:lnTo>
                    <a:lnTo>
                      <a:pt x="0" y="157"/>
                    </a:lnTo>
                  </a:path>
                </a:pathLst>
              </a:custGeom>
              <a:solidFill>
                <a:srgbClr val="C0C0C0"/>
              </a:solidFill>
              <a:ln w="12700" cap="rnd">
                <a:noFill/>
                <a:round/>
                <a:headEnd/>
                <a:tailEnd/>
              </a:ln>
            </p:spPr>
            <p:txBody>
              <a:bodyPr/>
              <a:lstStyle/>
              <a:p>
                <a:endParaRPr lang="en-US" dirty="0">
                  <a:latin typeface="+mj-lt"/>
                </a:endParaRPr>
              </a:p>
            </p:txBody>
          </p:sp>
          <p:sp>
            <p:nvSpPr>
              <p:cNvPr id="20" name="AutoShape 114" descr="Horizontal brick"/>
              <p:cNvSpPr>
                <a:spLocks noChangeArrowheads="1"/>
              </p:cNvSpPr>
              <p:nvPr/>
            </p:nvSpPr>
            <p:spPr bwMode="auto">
              <a:xfrm>
                <a:off x="648" y="3061"/>
                <a:ext cx="994" cy="470"/>
              </a:xfrm>
              <a:prstGeom prst="cube">
                <a:avLst>
                  <a:gd name="adj" fmla="val 24995"/>
                </a:avLst>
              </a:prstGeom>
              <a:pattFill prst="horzBrick">
                <a:fgClr>
                  <a:srgbClr val="FDDDAD"/>
                </a:fgClr>
                <a:bgClr>
                  <a:schemeClr val="bg1"/>
                </a:bgClr>
              </a:pattFill>
              <a:ln w="12700">
                <a:solidFill>
                  <a:schemeClr val="tx1"/>
                </a:solidFill>
                <a:miter lim="800000"/>
                <a:headEnd/>
                <a:tailEnd/>
              </a:ln>
            </p:spPr>
            <p:txBody>
              <a:bodyPr wrap="none" anchor="ctr"/>
              <a:lstStyle/>
              <a:p>
                <a:endParaRPr lang="en-US" dirty="0">
                  <a:latin typeface="+mj-lt"/>
                </a:endParaRPr>
              </a:p>
            </p:txBody>
          </p:sp>
          <p:sp>
            <p:nvSpPr>
              <p:cNvPr id="21" name="Freeform 115"/>
              <p:cNvSpPr>
                <a:spLocks/>
              </p:cNvSpPr>
              <p:nvPr/>
            </p:nvSpPr>
            <p:spPr bwMode="auto">
              <a:xfrm>
                <a:off x="1525" y="3057"/>
                <a:ext cx="120" cy="475"/>
              </a:xfrm>
              <a:custGeom>
                <a:avLst/>
                <a:gdLst>
                  <a:gd name="T0" fmla="*/ 1 w 120"/>
                  <a:gd name="T1" fmla="*/ 119 h 475"/>
                  <a:gd name="T2" fmla="*/ 119 w 120"/>
                  <a:gd name="T3" fmla="*/ 0 h 475"/>
                  <a:gd name="T4" fmla="*/ 119 w 120"/>
                  <a:gd name="T5" fmla="*/ 355 h 475"/>
                  <a:gd name="T6" fmla="*/ 0 w 120"/>
                  <a:gd name="T7" fmla="*/ 474 h 475"/>
                  <a:gd name="T8" fmla="*/ 1 w 120"/>
                  <a:gd name="T9" fmla="*/ 119 h 475"/>
                  <a:gd name="T10" fmla="*/ 0 60000 65536"/>
                  <a:gd name="T11" fmla="*/ 0 60000 65536"/>
                  <a:gd name="T12" fmla="*/ 0 60000 65536"/>
                  <a:gd name="T13" fmla="*/ 0 60000 65536"/>
                  <a:gd name="T14" fmla="*/ 0 60000 65536"/>
                  <a:gd name="T15" fmla="*/ 0 w 120"/>
                  <a:gd name="T16" fmla="*/ 0 h 475"/>
                  <a:gd name="T17" fmla="*/ 120 w 120"/>
                  <a:gd name="T18" fmla="*/ 475 h 475"/>
                </a:gdLst>
                <a:ahLst/>
                <a:cxnLst>
                  <a:cxn ang="T10">
                    <a:pos x="T0" y="T1"/>
                  </a:cxn>
                  <a:cxn ang="T11">
                    <a:pos x="T2" y="T3"/>
                  </a:cxn>
                  <a:cxn ang="T12">
                    <a:pos x="T4" y="T5"/>
                  </a:cxn>
                  <a:cxn ang="T13">
                    <a:pos x="T6" y="T7"/>
                  </a:cxn>
                  <a:cxn ang="T14">
                    <a:pos x="T8" y="T9"/>
                  </a:cxn>
                </a:cxnLst>
                <a:rect l="T15" t="T16" r="T17" b="T18"/>
                <a:pathLst>
                  <a:path w="120" h="475">
                    <a:moveTo>
                      <a:pt x="1" y="119"/>
                    </a:moveTo>
                    <a:lnTo>
                      <a:pt x="119" y="0"/>
                    </a:lnTo>
                    <a:lnTo>
                      <a:pt x="119" y="355"/>
                    </a:lnTo>
                    <a:lnTo>
                      <a:pt x="0" y="474"/>
                    </a:lnTo>
                    <a:lnTo>
                      <a:pt x="1" y="119"/>
                    </a:lnTo>
                  </a:path>
                </a:pathLst>
              </a:custGeom>
              <a:solidFill>
                <a:srgbClr val="FCCE88"/>
              </a:solidFill>
              <a:ln w="12700" cap="rnd">
                <a:solidFill>
                  <a:schemeClr val="tx1"/>
                </a:solidFill>
                <a:round/>
                <a:headEnd/>
                <a:tailEnd/>
              </a:ln>
            </p:spPr>
            <p:txBody>
              <a:bodyPr/>
              <a:lstStyle/>
              <a:p>
                <a:endParaRPr lang="en-US" dirty="0">
                  <a:latin typeface="+mj-lt"/>
                </a:endParaRPr>
              </a:p>
            </p:txBody>
          </p:sp>
          <p:sp>
            <p:nvSpPr>
              <p:cNvPr id="22" name="AutoShape 116"/>
              <p:cNvSpPr>
                <a:spLocks noChangeArrowheads="1"/>
              </p:cNvSpPr>
              <p:nvPr/>
            </p:nvSpPr>
            <p:spPr bwMode="auto">
              <a:xfrm>
                <a:off x="694" y="3233"/>
                <a:ext cx="155" cy="71"/>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23" name="AutoShape 117"/>
              <p:cNvSpPr>
                <a:spLocks noChangeArrowheads="1"/>
              </p:cNvSpPr>
              <p:nvPr/>
            </p:nvSpPr>
            <p:spPr bwMode="auto">
              <a:xfrm>
                <a:off x="916" y="3233"/>
                <a:ext cx="156" cy="71"/>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24" name="Freeform 118"/>
              <p:cNvSpPr>
                <a:spLocks/>
              </p:cNvSpPr>
              <p:nvPr/>
            </p:nvSpPr>
            <p:spPr bwMode="auto">
              <a:xfrm>
                <a:off x="1560" y="3169"/>
                <a:ext cx="57" cy="289"/>
              </a:xfrm>
              <a:custGeom>
                <a:avLst/>
                <a:gdLst>
                  <a:gd name="T0" fmla="*/ 0 w 57"/>
                  <a:gd name="T1" fmla="*/ 288 h 289"/>
                  <a:gd name="T2" fmla="*/ 0 w 57"/>
                  <a:gd name="T3" fmla="*/ 61 h 289"/>
                  <a:gd name="T4" fmla="*/ 56 w 57"/>
                  <a:gd name="T5" fmla="*/ 0 h 289"/>
                  <a:gd name="T6" fmla="*/ 56 w 57"/>
                  <a:gd name="T7" fmla="*/ 232 h 289"/>
                  <a:gd name="T8" fmla="*/ 0 w 57"/>
                  <a:gd name="T9" fmla="*/ 288 h 289"/>
                  <a:gd name="T10" fmla="*/ 0 60000 65536"/>
                  <a:gd name="T11" fmla="*/ 0 60000 65536"/>
                  <a:gd name="T12" fmla="*/ 0 60000 65536"/>
                  <a:gd name="T13" fmla="*/ 0 60000 65536"/>
                  <a:gd name="T14" fmla="*/ 0 60000 65536"/>
                  <a:gd name="T15" fmla="*/ 0 w 57"/>
                  <a:gd name="T16" fmla="*/ 0 h 289"/>
                  <a:gd name="T17" fmla="*/ 57 w 57"/>
                  <a:gd name="T18" fmla="*/ 289 h 289"/>
                </a:gdLst>
                <a:ahLst/>
                <a:cxnLst>
                  <a:cxn ang="T10">
                    <a:pos x="T0" y="T1"/>
                  </a:cxn>
                  <a:cxn ang="T11">
                    <a:pos x="T2" y="T3"/>
                  </a:cxn>
                  <a:cxn ang="T12">
                    <a:pos x="T4" y="T5"/>
                  </a:cxn>
                  <a:cxn ang="T13">
                    <a:pos x="T6" y="T7"/>
                  </a:cxn>
                  <a:cxn ang="T14">
                    <a:pos x="T8" y="T9"/>
                  </a:cxn>
                </a:cxnLst>
                <a:rect l="T15" t="T16" r="T17" b="T18"/>
                <a:pathLst>
                  <a:path w="57" h="289">
                    <a:moveTo>
                      <a:pt x="0" y="288"/>
                    </a:moveTo>
                    <a:lnTo>
                      <a:pt x="0" y="61"/>
                    </a:lnTo>
                    <a:lnTo>
                      <a:pt x="56" y="0"/>
                    </a:lnTo>
                    <a:lnTo>
                      <a:pt x="56" y="232"/>
                    </a:lnTo>
                    <a:lnTo>
                      <a:pt x="0" y="288"/>
                    </a:lnTo>
                  </a:path>
                </a:pathLst>
              </a:custGeom>
              <a:solidFill>
                <a:srgbClr val="009688"/>
              </a:solidFill>
              <a:ln w="12700" cap="rnd">
                <a:solidFill>
                  <a:schemeClr val="tx1"/>
                </a:solidFill>
                <a:round/>
                <a:headEnd/>
                <a:tailEnd/>
              </a:ln>
            </p:spPr>
            <p:txBody>
              <a:bodyPr/>
              <a:lstStyle/>
              <a:p>
                <a:endParaRPr lang="en-US" dirty="0">
                  <a:latin typeface="+mj-lt"/>
                </a:endParaRPr>
              </a:p>
            </p:txBody>
          </p:sp>
          <p:sp>
            <p:nvSpPr>
              <p:cNvPr id="25" name="Rectangle 119"/>
              <p:cNvSpPr>
                <a:spLocks noChangeArrowheads="1"/>
              </p:cNvSpPr>
              <p:nvPr/>
            </p:nvSpPr>
            <p:spPr bwMode="auto">
              <a:xfrm>
                <a:off x="1564" y="3353"/>
                <a:ext cx="42" cy="93"/>
              </a:xfrm>
              <a:prstGeom prst="rect">
                <a:avLst/>
              </a:prstGeom>
              <a:solidFill>
                <a:srgbClr val="EF9100"/>
              </a:solidFill>
              <a:ln w="12700">
                <a:solidFill>
                  <a:schemeClr val="tx1"/>
                </a:solidFill>
                <a:miter lim="800000"/>
                <a:headEnd/>
                <a:tailEnd/>
              </a:ln>
            </p:spPr>
            <p:txBody>
              <a:bodyPr wrap="none" anchor="ctr"/>
              <a:lstStyle/>
              <a:p>
                <a:endParaRPr lang="en-US" dirty="0">
                  <a:latin typeface="+mj-lt"/>
                </a:endParaRPr>
              </a:p>
            </p:txBody>
          </p:sp>
          <p:sp>
            <p:nvSpPr>
              <p:cNvPr id="26" name="AutoShape 120"/>
              <p:cNvSpPr>
                <a:spLocks noChangeArrowheads="1"/>
              </p:cNvSpPr>
              <p:nvPr/>
            </p:nvSpPr>
            <p:spPr bwMode="auto">
              <a:xfrm>
                <a:off x="1560" y="3353"/>
                <a:ext cx="406" cy="94"/>
              </a:xfrm>
              <a:prstGeom prst="cube">
                <a:avLst>
                  <a:gd name="adj" fmla="val 24995"/>
                </a:avLst>
              </a:prstGeom>
              <a:solidFill>
                <a:srgbClr val="EF9100"/>
              </a:solidFill>
              <a:ln w="12700">
                <a:solidFill>
                  <a:schemeClr val="tx1"/>
                </a:solidFill>
                <a:miter lim="800000"/>
                <a:headEnd/>
                <a:tailEnd/>
              </a:ln>
            </p:spPr>
            <p:txBody>
              <a:bodyPr wrap="none" anchor="ctr"/>
              <a:lstStyle/>
              <a:p>
                <a:endParaRPr lang="en-US" dirty="0">
                  <a:latin typeface="+mj-lt"/>
                </a:endParaRPr>
              </a:p>
            </p:txBody>
          </p:sp>
          <p:sp>
            <p:nvSpPr>
              <p:cNvPr id="27" name="AutoShape 121"/>
              <p:cNvSpPr>
                <a:spLocks noChangeArrowheads="1"/>
              </p:cNvSpPr>
              <p:nvPr/>
            </p:nvSpPr>
            <p:spPr bwMode="auto">
              <a:xfrm>
                <a:off x="1601" y="3299"/>
                <a:ext cx="81" cy="70"/>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dirty="0">
                  <a:latin typeface="+mj-lt"/>
                </a:endParaRPr>
              </a:p>
            </p:txBody>
          </p:sp>
          <p:sp>
            <p:nvSpPr>
              <p:cNvPr id="28" name="AutoShape 122"/>
              <p:cNvSpPr>
                <a:spLocks noChangeArrowheads="1"/>
              </p:cNvSpPr>
              <p:nvPr/>
            </p:nvSpPr>
            <p:spPr bwMode="auto">
              <a:xfrm>
                <a:off x="1758" y="3295"/>
                <a:ext cx="82" cy="74"/>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dirty="0">
                  <a:latin typeface="+mj-lt"/>
                </a:endParaRPr>
              </a:p>
            </p:txBody>
          </p:sp>
          <p:grpSp>
            <p:nvGrpSpPr>
              <p:cNvPr id="29" name="Group 123"/>
              <p:cNvGrpSpPr>
                <a:grpSpLocks/>
              </p:cNvGrpSpPr>
              <p:nvPr/>
            </p:nvGrpSpPr>
            <p:grpSpPr bwMode="auto">
              <a:xfrm>
                <a:off x="1931" y="3354"/>
                <a:ext cx="477" cy="176"/>
                <a:chOff x="2091" y="3029"/>
                <a:chExt cx="477" cy="176"/>
              </a:xfrm>
            </p:grpSpPr>
            <p:sp>
              <p:nvSpPr>
                <p:cNvPr id="39" name="Freeform 124"/>
                <p:cNvSpPr>
                  <a:spLocks/>
                </p:cNvSpPr>
                <p:nvPr/>
              </p:nvSpPr>
              <p:spPr bwMode="auto">
                <a:xfrm>
                  <a:off x="2163" y="3131"/>
                  <a:ext cx="87" cy="70"/>
                </a:xfrm>
                <a:custGeom>
                  <a:avLst/>
                  <a:gdLst>
                    <a:gd name="T0" fmla="*/ 25 w 87"/>
                    <a:gd name="T1" fmla="*/ 0 h 70"/>
                    <a:gd name="T2" fmla="*/ 86 w 87"/>
                    <a:gd name="T3" fmla="*/ 37 h 70"/>
                    <a:gd name="T4" fmla="*/ 55 w 87"/>
                    <a:gd name="T5" fmla="*/ 69 h 70"/>
                    <a:gd name="T6" fmla="*/ 0 w 87"/>
                    <a:gd name="T7" fmla="*/ 45 h 70"/>
                    <a:gd name="T8" fmla="*/ 25 w 87"/>
                    <a:gd name="T9" fmla="*/ 0 h 70"/>
                    <a:gd name="T10" fmla="*/ 0 60000 65536"/>
                    <a:gd name="T11" fmla="*/ 0 60000 65536"/>
                    <a:gd name="T12" fmla="*/ 0 60000 65536"/>
                    <a:gd name="T13" fmla="*/ 0 60000 65536"/>
                    <a:gd name="T14" fmla="*/ 0 60000 65536"/>
                    <a:gd name="T15" fmla="*/ 0 w 87"/>
                    <a:gd name="T16" fmla="*/ 0 h 70"/>
                    <a:gd name="T17" fmla="*/ 87 w 87"/>
                    <a:gd name="T18" fmla="*/ 70 h 70"/>
                  </a:gdLst>
                  <a:ahLst/>
                  <a:cxnLst>
                    <a:cxn ang="T10">
                      <a:pos x="T0" y="T1"/>
                    </a:cxn>
                    <a:cxn ang="T11">
                      <a:pos x="T2" y="T3"/>
                    </a:cxn>
                    <a:cxn ang="T12">
                      <a:pos x="T4" y="T5"/>
                    </a:cxn>
                    <a:cxn ang="T13">
                      <a:pos x="T6" y="T7"/>
                    </a:cxn>
                    <a:cxn ang="T14">
                      <a:pos x="T8" y="T9"/>
                    </a:cxn>
                  </a:cxnLst>
                  <a:rect l="T15" t="T16" r="T17" b="T18"/>
                  <a:pathLst>
                    <a:path w="87" h="70">
                      <a:moveTo>
                        <a:pt x="25" y="0"/>
                      </a:moveTo>
                      <a:lnTo>
                        <a:pt x="86" y="37"/>
                      </a:lnTo>
                      <a:lnTo>
                        <a:pt x="55" y="69"/>
                      </a:lnTo>
                      <a:lnTo>
                        <a:pt x="0" y="45"/>
                      </a:lnTo>
                      <a:lnTo>
                        <a:pt x="25" y="0"/>
                      </a:lnTo>
                    </a:path>
                  </a:pathLst>
                </a:custGeom>
                <a:solidFill>
                  <a:schemeClr val="bg2"/>
                </a:solidFill>
                <a:ln w="12700" cap="rnd">
                  <a:noFill/>
                  <a:round/>
                  <a:headEnd/>
                  <a:tailEnd/>
                </a:ln>
              </p:spPr>
              <p:txBody>
                <a:bodyPr/>
                <a:lstStyle/>
                <a:p>
                  <a:endParaRPr lang="en-US" dirty="0">
                    <a:latin typeface="+mj-lt"/>
                  </a:endParaRPr>
                </a:p>
              </p:txBody>
            </p:sp>
            <p:sp>
              <p:nvSpPr>
                <p:cNvPr id="40" name="AutoShape 125"/>
                <p:cNvSpPr>
                  <a:spLocks noChangeArrowheads="1"/>
                </p:cNvSpPr>
                <p:nvPr/>
              </p:nvSpPr>
              <p:spPr bwMode="auto">
                <a:xfrm>
                  <a:off x="2115" y="3033"/>
                  <a:ext cx="398" cy="172"/>
                </a:xfrm>
                <a:prstGeom prst="cube">
                  <a:avLst>
                    <a:gd name="adj" fmla="val 24995"/>
                  </a:avLst>
                </a:prstGeom>
                <a:solidFill>
                  <a:srgbClr val="BC3700"/>
                </a:solidFill>
                <a:ln w="12700">
                  <a:solidFill>
                    <a:schemeClr val="tx1"/>
                  </a:solidFill>
                  <a:miter lim="800000"/>
                  <a:headEnd/>
                  <a:tailEnd/>
                </a:ln>
              </p:spPr>
              <p:txBody>
                <a:bodyPr wrap="none" anchor="ctr"/>
                <a:lstStyle/>
                <a:p>
                  <a:endParaRPr lang="en-US" dirty="0">
                    <a:latin typeface="+mj-lt"/>
                  </a:endParaRPr>
                </a:p>
              </p:txBody>
            </p:sp>
            <p:sp>
              <p:nvSpPr>
                <p:cNvPr id="41" name="Freeform 126"/>
                <p:cNvSpPr>
                  <a:spLocks/>
                </p:cNvSpPr>
                <p:nvPr/>
              </p:nvSpPr>
              <p:spPr bwMode="auto">
                <a:xfrm>
                  <a:off x="2091" y="3073"/>
                  <a:ext cx="369" cy="60"/>
                </a:xfrm>
                <a:custGeom>
                  <a:avLst/>
                  <a:gdLst>
                    <a:gd name="T0" fmla="*/ 23 w 369"/>
                    <a:gd name="T1" fmla="*/ 0 h 60"/>
                    <a:gd name="T2" fmla="*/ 0 w 369"/>
                    <a:gd name="T3" fmla="*/ 59 h 60"/>
                    <a:gd name="T4" fmla="*/ 342 w 369"/>
                    <a:gd name="T5" fmla="*/ 59 h 60"/>
                    <a:gd name="T6" fmla="*/ 368 w 369"/>
                    <a:gd name="T7" fmla="*/ 1 h 60"/>
                    <a:gd name="T8" fmla="*/ 23 w 369"/>
                    <a:gd name="T9" fmla="*/ 0 h 60"/>
                    <a:gd name="T10" fmla="*/ 0 60000 65536"/>
                    <a:gd name="T11" fmla="*/ 0 60000 65536"/>
                    <a:gd name="T12" fmla="*/ 0 60000 65536"/>
                    <a:gd name="T13" fmla="*/ 0 60000 65536"/>
                    <a:gd name="T14" fmla="*/ 0 60000 65536"/>
                    <a:gd name="T15" fmla="*/ 0 w 369"/>
                    <a:gd name="T16" fmla="*/ 0 h 60"/>
                    <a:gd name="T17" fmla="*/ 369 w 369"/>
                    <a:gd name="T18" fmla="*/ 60 h 60"/>
                  </a:gdLst>
                  <a:ahLst/>
                  <a:cxnLst>
                    <a:cxn ang="T10">
                      <a:pos x="T0" y="T1"/>
                    </a:cxn>
                    <a:cxn ang="T11">
                      <a:pos x="T2" y="T3"/>
                    </a:cxn>
                    <a:cxn ang="T12">
                      <a:pos x="T4" y="T5"/>
                    </a:cxn>
                    <a:cxn ang="T13">
                      <a:pos x="T6" y="T7"/>
                    </a:cxn>
                    <a:cxn ang="T14">
                      <a:pos x="T8" y="T9"/>
                    </a:cxn>
                  </a:cxnLst>
                  <a:rect l="T15" t="T16" r="T17" b="T18"/>
                  <a:pathLst>
                    <a:path w="369" h="60">
                      <a:moveTo>
                        <a:pt x="23" y="0"/>
                      </a:moveTo>
                      <a:lnTo>
                        <a:pt x="0" y="59"/>
                      </a:lnTo>
                      <a:lnTo>
                        <a:pt x="342" y="59"/>
                      </a:lnTo>
                      <a:lnTo>
                        <a:pt x="368" y="1"/>
                      </a:lnTo>
                      <a:lnTo>
                        <a:pt x="23" y="0"/>
                      </a:lnTo>
                    </a:path>
                  </a:pathLst>
                </a:custGeom>
                <a:solidFill>
                  <a:srgbClr val="DADADA"/>
                </a:solidFill>
                <a:ln w="12700" cap="rnd">
                  <a:solidFill>
                    <a:schemeClr val="tx1"/>
                  </a:solidFill>
                  <a:round/>
                  <a:headEnd/>
                  <a:tailEnd/>
                </a:ln>
              </p:spPr>
              <p:txBody>
                <a:bodyPr/>
                <a:lstStyle/>
                <a:p>
                  <a:endParaRPr lang="en-US" dirty="0">
                    <a:latin typeface="+mj-lt"/>
                  </a:endParaRPr>
                </a:p>
              </p:txBody>
            </p:sp>
            <p:sp>
              <p:nvSpPr>
                <p:cNvPr id="42" name="Freeform 127"/>
                <p:cNvSpPr>
                  <a:spLocks/>
                </p:cNvSpPr>
                <p:nvPr/>
              </p:nvSpPr>
              <p:spPr bwMode="auto">
                <a:xfrm>
                  <a:off x="2115" y="3029"/>
                  <a:ext cx="400" cy="45"/>
                </a:xfrm>
                <a:custGeom>
                  <a:avLst/>
                  <a:gdLst>
                    <a:gd name="T0" fmla="*/ 57 w 400"/>
                    <a:gd name="T1" fmla="*/ 0 h 45"/>
                    <a:gd name="T2" fmla="*/ 0 w 400"/>
                    <a:gd name="T3" fmla="*/ 44 h 45"/>
                    <a:gd name="T4" fmla="*/ 342 w 400"/>
                    <a:gd name="T5" fmla="*/ 44 h 45"/>
                    <a:gd name="T6" fmla="*/ 399 w 400"/>
                    <a:gd name="T7" fmla="*/ 0 h 45"/>
                    <a:gd name="T8" fmla="*/ 57 w 400"/>
                    <a:gd name="T9" fmla="*/ 0 h 45"/>
                    <a:gd name="T10" fmla="*/ 0 60000 65536"/>
                    <a:gd name="T11" fmla="*/ 0 60000 65536"/>
                    <a:gd name="T12" fmla="*/ 0 60000 65536"/>
                    <a:gd name="T13" fmla="*/ 0 60000 65536"/>
                    <a:gd name="T14" fmla="*/ 0 60000 65536"/>
                    <a:gd name="T15" fmla="*/ 0 w 400"/>
                    <a:gd name="T16" fmla="*/ 0 h 45"/>
                    <a:gd name="T17" fmla="*/ 400 w 400"/>
                    <a:gd name="T18" fmla="*/ 45 h 45"/>
                  </a:gdLst>
                  <a:ahLst/>
                  <a:cxnLst>
                    <a:cxn ang="T10">
                      <a:pos x="T0" y="T1"/>
                    </a:cxn>
                    <a:cxn ang="T11">
                      <a:pos x="T2" y="T3"/>
                    </a:cxn>
                    <a:cxn ang="T12">
                      <a:pos x="T4" y="T5"/>
                    </a:cxn>
                    <a:cxn ang="T13">
                      <a:pos x="T6" y="T7"/>
                    </a:cxn>
                    <a:cxn ang="T14">
                      <a:pos x="T8" y="T9"/>
                    </a:cxn>
                  </a:cxnLst>
                  <a:rect l="T15" t="T16" r="T17" b="T18"/>
                  <a:pathLst>
                    <a:path w="400" h="45">
                      <a:moveTo>
                        <a:pt x="57" y="0"/>
                      </a:moveTo>
                      <a:lnTo>
                        <a:pt x="0" y="44"/>
                      </a:lnTo>
                      <a:lnTo>
                        <a:pt x="342" y="44"/>
                      </a:lnTo>
                      <a:lnTo>
                        <a:pt x="399" y="0"/>
                      </a:lnTo>
                      <a:lnTo>
                        <a:pt x="57" y="0"/>
                      </a:lnTo>
                    </a:path>
                  </a:pathLst>
                </a:custGeom>
                <a:solidFill>
                  <a:srgbClr val="DADADA"/>
                </a:solidFill>
                <a:ln w="12700" cap="rnd">
                  <a:solidFill>
                    <a:schemeClr val="tx1"/>
                  </a:solidFill>
                  <a:round/>
                  <a:headEnd/>
                  <a:tailEnd/>
                </a:ln>
              </p:spPr>
              <p:txBody>
                <a:bodyPr/>
                <a:lstStyle/>
                <a:p>
                  <a:endParaRPr lang="en-US" dirty="0">
                    <a:latin typeface="+mj-lt"/>
                  </a:endParaRPr>
                </a:p>
              </p:txBody>
            </p:sp>
            <p:sp>
              <p:nvSpPr>
                <p:cNvPr id="43" name="Line 128"/>
                <p:cNvSpPr>
                  <a:spLocks noChangeShapeType="1"/>
                </p:cNvSpPr>
                <p:nvPr/>
              </p:nvSpPr>
              <p:spPr bwMode="auto">
                <a:xfrm>
                  <a:off x="2171" y="3033"/>
                  <a:ext cx="0" cy="36"/>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44" name="Freeform 129"/>
                <p:cNvSpPr>
                  <a:spLocks/>
                </p:cNvSpPr>
                <p:nvPr/>
              </p:nvSpPr>
              <p:spPr bwMode="auto">
                <a:xfrm>
                  <a:off x="2463" y="3029"/>
                  <a:ext cx="105" cy="81"/>
                </a:xfrm>
                <a:custGeom>
                  <a:avLst/>
                  <a:gdLst>
                    <a:gd name="T0" fmla="*/ 55 w 105"/>
                    <a:gd name="T1" fmla="*/ 0 h 81"/>
                    <a:gd name="T2" fmla="*/ 0 w 105"/>
                    <a:gd name="T3" fmla="*/ 38 h 81"/>
                    <a:gd name="T4" fmla="*/ 41 w 105"/>
                    <a:gd name="T5" fmla="*/ 80 h 81"/>
                    <a:gd name="T6" fmla="*/ 104 w 105"/>
                    <a:gd name="T7" fmla="*/ 36 h 81"/>
                    <a:gd name="T8" fmla="*/ 55 w 105"/>
                    <a:gd name="T9" fmla="*/ 0 h 81"/>
                    <a:gd name="T10" fmla="*/ 0 60000 65536"/>
                    <a:gd name="T11" fmla="*/ 0 60000 65536"/>
                    <a:gd name="T12" fmla="*/ 0 60000 65536"/>
                    <a:gd name="T13" fmla="*/ 0 60000 65536"/>
                    <a:gd name="T14" fmla="*/ 0 60000 65536"/>
                    <a:gd name="T15" fmla="*/ 0 w 105"/>
                    <a:gd name="T16" fmla="*/ 0 h 81"/>
                    <a:gd name="T17" fmla="*/ 105 w 105"/>
                    <a:gd name="T18" fmla="*/ 81 h 81"/>
                  </a:gdLst>
                  <a:ahLst/>
                  <a:cxnLst>
                    <a:cxn ang="T10">
                      <a:pos x="T0" y="T1"/>
                    </a:cxn>
                    <a:cxn ang="T11">
                      <a:pos x="T2" y="T3"/>
                    </a:cxn>
                    <a:cxn ang="T12">
                      <a:pos x="T4" y="T5"/>
                    </a:cxn>
                    <a:cxn ang="T13">
                      <a:pos x="T6" y="T7"/>
                    </a:cxn>
                    <a:cxn ang="T14">
                      <a:pos x="T8" y="T9"/>
                    </a:cxn>
                  </a:cxnLst>
                  <a:rect l="T15" t="T16" r="T17" b="T18"/>
                  <a:pathLst>
                    <a:path w="105" h="81">
                      <a:moveTo>
                        <a:pt x="55" y="0"/>
                      </a:moveTo>
                      <a:lnTo>
                        <a:pt x="0" y="38"/>
                      </a:lnTo>
                      <a:lnTo>
                        <a:pt x="41" y="80"/>
                      </a:lnTo>
                      <a:lnTo>
                        <a:pt x="104" y="36"/>
                      </a:lnTo>
                      <a:lnTo>
                        <a:pt x="55" y="0"/>
                      </a:lnTo>
                    </a:path>
                  </a:pathLst>
                </a:custGeom>
                <a:solidFill>
                  <a:srgbClr val="DADADA"/>
                </a:solidFill>
                <a:ln w="12700" cap="rnd">
                  <a:solidFill>
                    <a:schemeClr val="tx1"/>
                  </a:solidFill>
                  <a:round/>
                  <a:headEnd/>
                  <a:tailEnd/>
                </a:ln>
              </p:spPr>
              <p:txBody>
                <a:bodyPr/>
                <a:lstStyle/>
                <a:p>
                  <a:endParaRPr lang="en-US" dirty="0">
                    <a:latin typeface="+mj-lt"/>
                  </a:endParaRPr>
                </a:p>
              </p:txBody>
            </p:sp>
          </p:grpSp>
          <p:sp>
            <p:nvSpPr>
              <p:cNvPr id="30" name="AutoShape 130"/>
              <p:cNvSpPr>
                <a:spLocks noChangeArrowheads="1"/>
              </p:cNvSpPr>
              <p:nvPr/>
            </p:nvSpPr>
            <p:spPr bwMode="auto">
              <a:xfrm rot="2580000">
                <a:off x="1943" y="3306"/>
                <a:ext cx="81" cy="71"/>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dirty="0">
                  <a:latin typeface="+mj-lt"/>
                </a:endParaRPr>
              </a:p>
            </p:txBody>
          </p:sp>
          <p:sp>
            <p:nvSpPr>
              <p:cNvPr id="31" name="Freeform 131"/>
              <p:cNvSpPr>
                <a:spLocks/>
              </p:cNvSpPr>
              <p:nvPr/>
            </p:nvSpPr>
            <p:spPr bwMode="auto">
              <a:xfrm>
                <a:off x="648" y="3057"/>
                <a:ext cx="999" cy="121"/>
              </a:xfrm>
              <a:custGeom>
                <a:avLst/>
                <a:gdLst>
                  <a:gd name="T0" fmla="*/ 118 w 999"/>
                  <a:gd name="T1" fmla="*/ 2 h 121"/>
                  <a:gd name="T2" fmla="*/ 0 w 999"/>
                  <a:gd name="T3" fmla="*/ 120 h 121"/>
                  <a:gd name="T4" fmla="*/ 878 w 999"/>
                  <a:gd name="T5" fmla="*/ 120 h 121"/>
                  <a:gd name="T6" fmla="*/ 998 w 999"/>
                  <a:gd name="T7" fmla="*/ 0 h 121"/>
                  <a:gd name="T8" fmla="*/ 118 w 999"/>
                  <a:gd name="T9" fmla="*/ 2 h 121"/>
                  <a:gd name="T10" fmla="*/ 0 60000 65536"/>
                  <a:gd name="T11" fmla="*/ 0 60000 65536"/>
                  <a:gd name="T12" fmla="*/ 0 60000 65536"/>
                  <a:gd name="T13" fmla="*/ 0 60000 65536"/>
                  <a:gd name="T14" fmla="*/ 0 60000 65536"/>
                  <a:gd name="T15" fmla="*/ 0 w 999"/>
                  <a:gd name="T16" fmla="*/ 0 h 121"/>
                  <a:gd name="T17" fmla="*/ 999 w 999"/>
                  <a:gd name="T18" fmla="*/ 121 h 121"/>
                </a:gdLst>
                <a:ahLst/>
                <a:cxnLst>
                  <a:cxn ang="T10">
                    <a:pos x="T0" y="T1"/>
                  </a:cxn>
                  <a:cxn ang="T11">
                    <a:pos x="T2" y="T3"/>
                  </a:cxn>
                  <a:cxn ang="T12">
                    <a:pos x="T4" y="T5"/>
                  </a:cxn>
                  <a:cxn ang="T13">
                    <a:pos x="T6" y="T7"/>
                  </a:cxn>
                  <a:cxn ang="T14">
                    <a:pos x="T8" y="T9"/>
                  </a:cxn>
                </a:cxnLst>
                <a:rect l="T15" t="T16" r="T17" b="T18"/>
                <a:pathLst>
                  <a:path w="999" h="121">
                    <a:moveTo>
                      <a:pt x="118" y="2"/>
                    </a:moveTo>
                    <a:lnTo>
                      <a:pt x="0" y="120"/>
                    </a:lnTo>
                    <a:lnTo>
                      <a:pt x="878" y="120"/>
                    </a:lnTo>
                    <a:lnTo>
                      <a:pt x="998" y="0"/>
                    </a:lnTo>
                    <a:lnTo>
                      <a:pt x="118" y="2"/>
                    </a:lnTo>
                  </a:path>
                </a:pathLst>
              </a:custGeom>
              <a:solidFill>
                <a:srgbClr val="FEEDD3"/>
              </a:solidFill>
              <a:ln w="12700" cap="rnd">
                <a:solidFill>
                  <a:schemeClr val="tx1"/>
                </a:solidFill>
                <a:round/>
                <a:headEnd/>
                <a:tailEnd/>
              </a:ln>
            </p:spPr>
            <p:txBody>
              <a:bodyPr/>
              <a:lstStyle/>
              <a:p>
                <a:endParaRPr lang="en-US" dirty="0">
                  <a:latin typeface="+mj-lt"/>
                </a:endParaRPr>
              </a:p>
            </p:txBody>
          </p:sp>
          <p:sp>
            <p:nvSpPr>
              <p:cNvPr id="32" name="AutoShape 132"/>
              <p:cNvSpPr>
                <a:spLocks noChangeArrowheads="1"/>
              </p:cNvSpPr>
              <p:nvPr/>
            </p:nvSpPr>
            <p:spPr bwMode="auto">
              <a:xfrm>
                <a:off x="1157" y="3222"/>
                <a:ext cx="318" cy="105"/>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33" name="AutoShape 133"/>
              <p:cNvSpPr>
                <a:spLocks noChangeArrowheads="1"/>
              </p:cNvSpPr>
              <p:nvPr/>
            </p:nvSpPr>
            <p:spPr bwMode="auto">
              <a:xfrm>
                <a:off x="780" y="3377"/>
                <a:ext cx="490" cy="154"/>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34" name="AutoShape 134"/>
              <p:cNvSpPr>
                <a:spLocks noChangeArrowheads="1"/>
              </p:cNvSpPr>
              <p:nvPr/>
            </p:nvSpPr>
            <p:spPr bwMode="auto">
              <a:xfrm>
                <a:off x="815" y="3397"/>
                <a:ext cx="423" cy="130"/>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sp>
            <p:nvSpPr>
              <p:cNvPr id="35" name="AutoShape 135"/>
              <p:cNvSpPr>
                <a:spLocks noChangeArrowheads="1"/>
              </p:cNvSpPr>
              <p:nvPr/>
            </p:nvSpPr>
            <p:spPr bwMode="auto">
              <a:xfrm>
                <a:off x="1170" y="3230"/>
                <a:ext cx="290" cy="87"/>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sp>
            <p:nvSpPr>
              <p:cNvPr id="36" name="AutoShape 136"/>
              <p:cNvSpPr>
                <a:spLocks noChangeArrowheads="1"/>
              </p:cNvSpPr>
              <p:nvPr/>
            </p:nvSpPr>
            <p:spPr bwMode="auto">
              <a:xfrm>
                <a:off x="930" y="3247"/>
                <a:ext cx="129" cy="46"/>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sp>
            <p:nvSpPr>
              <p:cNvPr id="37" name="Rectangle 137"/>
              <p:cNvSpPr>
                <a:spLocks noChangeArrowheads="1"/>
              </p:cNvSpPr>
              <p:nvPr/>
            </p:nvSpPr>
            <p:spPr bwMode="auto">
              <a:xfrm>
                <a:off x="1566" y="3355"/>
                <a:ext cx="15" cy="17"/>
              </a:xfrm>
              <a:prstGeom prst="rect">
                <a:avLst/>
              </a:prstGeom>
              <a:solidFill>
                <a:srgbClr val="EF9100"/>
              </a:solidFill>
              <a:ln w="12700">
                <a:noFill/>
                <a:miter lim="800000"/>
                <a:headEnd/>
                <a:tailEnd/>
              </a:ln>
            </p:spPr>
            <p:txBody>
              <a:bodyPr wrap="none" anchor="ctr"/>
              <a:lstStyle/>
              <a:p>
                <a:endParaRPr lang="en-US" dirty="0">
                  <a:latin typeface="+mj-lt"/>
                </a:endParaRPr>
              </a:p>
            </p:txBody>
          </p:sp>
          <p:sp>
            <p:nvSpPr>
              <p:cNvPr id="38" name="AutoShape 138"/>
              <p:cNvSpPr>
                <a:spLocks noChangeArrowheads="1"/>
              </p:cNvSpPr>
              <p:nvPr/>
            </p:nvSpPr>
            <p:spPr bwMode="auto">
              <a:xfrm>
                <a:off x="706" y="3247"/>
                <a:ext cx="127" cy="46"/>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grpSp>
        <p:sp>
          <p:nvSpPr>
            <p:cNvPr id="15" name="Rectangle 139"/>
            <p:cNvSpPr>
              <a:spLocks noChangeArrowheads="1"/>
            </p:cNvSpPr>
            <p:nvPr/>
          </p:nvSpPr>
          <p:spPr bwMode="auto">
            <a:xfrm>
              <a:off x="5041900" y="5278438"/>
              <a:ext cx="1525588" cy="66675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latin typeface="+mj-lt"/>
                </a:rPr>
                <a:t>Warehouse</a:t>
              </a:r>
              <a:br>
                <a:rPr lang="en-US" sz="1800" b="1" dirty="0">
                  <a:latin typeface="+mj-lt"/>
                </a:rPr>
              </a:br>
              <a:r>
                <a:rPr lang="en-US" sz="1800" b="1" dirty="0">
                  <a:latin typeface="+mj-lt"/>
                </a:rPr>
                <a:t>(Site C)</a:t>
              </a:r>
            </a:p>
          </p:txBody>
        </p:sp>
        <p:sp>
          <p:nvSpPr>
            <p:cNvPr id="16" name="Rectangle 140"/>
            <p:cNvSpPr>
              <a:spLocks noChangeArrowheads="1"/>
            </p:cNvSpPr>
            <p:nvPr/>
          </p:nvSpPr>
          <p:spPr bwMode="auto">
            <a:xfrm>
              <a:off x="1525505" y="5278438"/>
              <a:ext cx="1001877" cy="672621"/>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latin typeface="+mj-lt"/>
                </a:rPr>
                <a:t>Plant B</a:t>
              </a:r>
              <a:br>
                <a:rPr lang="en-US" sz="1800" b="1" dirty="0">
                  <a:latin typeface="+mj-lt"/>
                </a:rPr>
              </a:br>
              <a:r>
                <a:rPr lang="en-US" sz="1800" b="1" dirty="0">
                  <a:latin typeface="+mj-lt"/>
                </a:rPr>
                <a:t>(Site B)</a:t>
              </a:r>
            </a:p>
          </p:txBody>
        </p:sp>
        <p:sp>
          <p:nvSpPr>
            <p:cNvPr id="17" name="Rectangle 141"/>
            <p:cNvSpPr>
              <a:spLocks noChangeArrowheads="1"/>
            </p:cNvSpPr>
            <p:nvPr/>
          </p:nvSpPr>
          <p:spPr bwMode="auto">
            <a:xfrm>
              <a:off x="1186050" y="1417638"/>
              <a:ext cx="1274388" cy="395622"/>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1800" b="1" dirty="0">
                  <a:solidFill>
                    <a:srgbClr val="003366"/>
                  </a:solidFill>
                  <a:latin typeface="+mj-lt"/>
                </a:rPr>
                <a:t>Entity 100</a:t>
              </a:r>
            </a:p>
          </p:txBody>
        </p:sp>
      </p:gr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17</a:t>
            </a:fld>
            <a:endParaRPr lang="en-US" dirty="0">
              <a:latin typeface="Century Gothic"/>
            </a:endParaRPr>
          </a:p>
        </p:txBody>
      </p:sp>
      <p:sp>
        <p:nvSpPr>
          <p:cNvPr id="3" name="Content Placeholder 2"/>
          <p:cNvSpPr>
            <a:spLocks noGrp="1"/>
          </p:cNvSpPr>
          <p:nvPr>
            <p:ph idx="1"/>
          </p:nvPr>
        </p:nvSpPr>
        <p:spPr>
          <a:xfrm>
            <a:off x="419100" y="1562100"/>
            <a:ext cx="5259805" cy="4779532"/>
          </a:xfrm>
        </p:spPr>
        <p:txBody>
          <a:bodyPr>
            <a:normAutofit/>
          </a:bodyPr>
          <a:lstStyle/>
          <a:p>
            <a:r>
              <a:rPr lang="en-US" dirty="0" smtClean="0">
                <a:latin typeface="Century Gothic"/>
              </a:rPr>
              <a:t>A site can have multiple locations</a:t>
            </a:r>
          </a:p>
          <a:p>
            <a:r>
              <a:rPr lang="en-US" dirty="0" smtClean="0">
                <a:latin typeface="Century Gothic"/>
              </a:rPr>
              <a:t>A location is a place where inventory is stored</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Locations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sp>
        <p:nvSpPr>
          <p:cNvPr id="6" name="Rectangle 4"/>
          <p:cNvSpPr>
            <a:spLocks noChangeArrowheads="1"/>
          </p:cNvSpPr>
          <p:nvPr/>
        </p:nvSpPr>
        <p:spPr bwMode="auto">
          <a:xfrm>
            <a:off x="8407125" y="2612004"/>
            <a:ext cx="1275991" cy="487955"/>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2400" b="1" dirty="0">
                <a:solidFill>
                  <a:srgbClr val="003366"/>
                </a:solidFill>
                <a:latin typeface="Century Gothic"/>
              </a:rPr>
              <a:t>Plant A</a:t>
            </a:r>
          </a:p>
        </p:txBody>
      </p:sp>
      <p:grpSp>
        <p:nvGrpSpPr>
          <p:cNvPr id="7" name="Group 5"/>
          <p:cNvGrpSpPr>
            <a:grpSpLocks/>
          </p:cNvGrpSpPr>
          <p:nvPr/>
        </p:nvGrpSpPr>
        <p:grpSpPr bwMode="auto">
          <a:xfrm>
            <a:off x="7752102" y="1322954"/>
            <a:ext cx="2873375" cy="1173163"/>
            <a:chOff x="3200" y="472"/>
            <a:chExt cx="1810" cy="739"/>
          </a:xfrm>
        </p:grpSpPr>
        <p:sp>
          <p:nvSpPr>
            <p:cNvPr id="8" name="Freeform 6"/>
            <p:cNvSpPr>
              <a:spLocks/>
            </p:cNvSpPr>
            <p:nvPr/>
          </p:nvSpPr>
          <p:spPr bwMode="auto">
            <a:xfrm>
              <a:off x="4306" y="862"/>
              <a:ext cx="704" cy="339"/>
            </a:xfrm>
            <a:custGeom>
              <a:avLst/>
              <a:gdLst>
                <a:gd name="T0" fmla="*/ 0 w 704"/>
                <a:gd name="T1" fmla="*/ 338 h 339"/>
                <a:gd name="T2" fmla="*/ 136 w 704"/>
                <a:gd name="T3" fmla="*/ 31 h 339"/>
                <a:gd name="T4" fmla="*/ 703 w 704"/>
                <a:gd name="T5" fmla="*/ 0 h 339"/>
                <a:gd name="T6" fmla="*/ 703 w 704"/>
                <a:gd name="T7" fmla="*/ 134 h 339"/>
                <a:gd name="T8" fmla="*/ 112 w 704"/>
                <a:gd name="T9" fmla="*/ 338 h 339"/>
                <a:gd name="T10" fmla="*/ 0 w 704"/>
                <a:gd name="T11" fmla="*/ 338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dirty="0">
                <a:latin typeface="+mj-lt"/>
              </a:endParaRPr>
            </a:p>
          </p:txBody>
        </p:sp>
        <p:sp>
          <p:nvSpPr>
            <p:cNvPr id="9" name="AutoShape 7"/>
            <p:cNvSpPr>
              <a:spLocks noChangeArrowheads="1"/>
            </p:cNvSpPr>
            <p:nvPr/>
          </p:nvSpPr>
          <p:spPr bwMode="auto">
            <a:xfrm>
              <a:off x="3200" y="910"/>
              <a:ext cx="465" cy="221"/>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0" name="AutoShape 8"/>
            <p:cNvSpPr>
              <a:spLocks noChangeArrowheads="1"/>
            </p:cNvSpPr>
            <p:nvPr/>
          </p:nvSpPr>
          <p:spPr bwMode="auto">
            <a:xfrm>
              <a:off x="3572" y="729"/>
              <a:ext cx="971" cy="479"/>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1" name="AutoShape 9"/>
            <p:cNvSpPr>
              <a:spLocks noChangeArrowheads="1"/>
            </p:cNvSpPr>
            <p:nvPr/>
          </p:nvSpPr>
          <p:spPr bwMode="auto">
            <a:xfrm>
              <a:off x="4150" y="91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2" name="AutoShape 10"/>
            <p:cNvSpPr>
              <a:spLocks noChangeArrowheads="1"/>
            </p:cNvSpPr>
            <p:nvPr/>
          </p:nvSpPr>
          <p:spPr bwMode="auto">
            <a:xfrm>
              <a:off x="3946" y="91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3" name="Rectangle 11"/>
            <p:cNvSpPr>
              <a:spLocks noChangeArrowheads="1"/>
            </p:cNvSpPr>
            <p:nvPr/>
          </p:nvSpPr>
          <p:spPr bwMode="auto">
            <a:xfrm>
              <a:off x="3682" y="1058"/>
              <a:ext cx="230" cy="145"/>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4" name="Rectangle 12"/>
            <p:cNvSpPr>
              <a:spLocks noChangeArrowheads="1"/>
            </p:cNvSpPr>
            <p:nvPr/>
          </p:nvSpPr>
          <p:spPr bwMode="auto">
            <a:xfrm>
              <a:off x="4083" y="1061"/>
              <a:ext cx="230" cy="146"/>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5" name="AutoShape 13"/>
            <p:cNvSpPr>
              <a:spLocks noChangeArrowheads="1"/>
            </p:cNvSpPr>
            <p:nvPr/>
          </p:nvSpPr>
          <p:spPr bwMode="auto">
            <a:xfrm>
              <a:off x="3727" y="917"/>
              <a:ext cx="133" cy="49"/>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6" name="Rectangle 14"/>
            <p:cNvSpPr>
              <a:spLocks noChangeArrowheads="1"/>
            </p:cNvSpPr>
            <p:nvPr/>
          </p:nvSpPr>
          <p:spPr bwMode="auto">
            <a:xfrm>
              <a:off x="3291" y="1031"/>
              <a:ext cx="75" cy="100"/>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7" name="AutoShape 15" descr="Horizontal brick"/>
            <p:cNvSpPr>
              <a:spLocks noChangeArrowheads="1"/>
            </p:cNvSpPr>
            <p:nvPr/>
          </p:nvSpPr>
          <p:spPr bwMode="auto">
            <a:xfrm>
              <a:off x="3430" y="472"/>
              <a:ext cx="80" cy="47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dirty="0">
                <a:latin typeface="+mj-lt"/>
              </a:endParaRPr>
            </a:p>
          </p:txBody>
        </p:sp>
        <p:sp>
          <p:nvSpPr>
            <p:cNvPr id="18" name="AutoShape 16"/>
            <p:cNvSpPr>
              <a:spLocks noChangeArrowheads="1"/>
            </p:cNvSpPr>
            <p:nvPr/>
          </p:nvSpPr>
          <p:spPr bwMode="auto">
            <a:xfrm>
              <a:off x="3904" y="705"/>
              <a:ext cx="165" cy="9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19" name="AutoShape 17"/>
            <p:cNvSpPr>
              <a:spLocks noChangeArrowheads="1"/>
            </p:cNvSpPr>
            <p:nvPr/>
          </p:nvSpPr>
          <p:spPr bwMode="auto">
            <a:xfrm>
              <a:off x="4221" y="658"/>
              <a:ext cx="40" cy="11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20" name="Freeform 18"/>
            <p:cNvSpPr>
              <a:spLocks/>
            </p:cNvSpPr>
            <p:nvPr/>
          </p:nvSpPr>
          <p:spPr bwMode="auto">
            <a:xfrm>
              <a:off x="4426" y="726"/>
              <a:ext cx="121" cy="485"/>
            </a:xfrm>
            <a:custGeom>
              <a:avLst/>
              <a:gdLst>
                <a:gd name="T0" fmla="*/ 0 w 121"/>
                <a:gd name="T1" fmla="*/ 484 h 485"/>
                <a:gd name="T2" fmla="*/ 0 w 121"/>
                <a:gd name="T3" fmla="*/ 120 h 485"/>
                <a:gd name="T4" fmla="*/ 120 w 121"/>
                <a:gd name="T5" fmla="*/ 0 h 485"/>
                <a:gd name="T6" fmla="*/ 120 w 121"/>
                <a:gd name="T7" fmla="*/ 368 h 485"/>
                <a:gd name="T8" fmla="*/ 0 w 121"/>
                <a:gd name="T9" fmla="*/ 484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dirty="0">
                <a:latin typeface="+mj-lt"/>
              </a:endParaRPr>
            </a:p>
          </p:txBody>
        </p:sp>
      </p:grpSp>
      <p:grpSp>
        <p:nvGrpSpPr>
          <p:cNvPr id="21" name="Group 19"/>
          <p:cNvGrpSpPr>
            <a:grpSpLocks/>
          </p:cNvGrpSpPr>
          <p:nvPr/>
        </p:nvGrpSpPr>
        <p:grpSpPr bwMode="auto">
          <a:xfrm>
            <a:off x="5977277" y="3340667"/>
            <a:ext cx="4903788" cy="3057525"/>
            <a:chOff x="2166" y="1923"/>
            <a:chExt cx="3089" cy="1926"/>
          </a:xfrm>
        </p:grpSpPr>
        <p:grpSp>
          <p:nvGrpSpPr>
            <p:cNvPr id="22" name="Group 20"/>
            <p:cNvGrpSpPr>
              <a:grpSpLocks/>
            </p:cNvGrpSpPr>
            <p:nvPr/>
          </p:nvGrpSpPr>
          <p:grpSpPr bwMode="auto">
            <a:xfrm>
              <a:off x="2166" y="2548"/>
              <a:ext cx="776" cy="798"/>
              <a:chOff x="2166" y="2548"/>
              <a:chExt cx="776" cy="798"/>
            </a:xfrm>
          </p:grpSpPr>
          <p:sp>
            <p:nvSpPr>
              <p:cNvPr id="36" name="Rectangle 21"/>
              <p:cNvSpPr>
                <a:spLocks noChangeArrowheads="1"/>
              </p:cNvSpPr>
              <p:nvPr/>
            </p:nvSpPr>
            <p:spPr bwMode="auto">
              <a:xfrm>
                <a:off x="2781" y="2548"/>
                <a:ext cx="161" cy="798"/>
              </a:xfrm>
              <a:prstGeom prst="rect">
                <a:avLst/>
              </a:prstGeom>
              <a:solidFill>
                <a:srgbClr val="FAF6EB"/>
              </a:solidFill>
              <a:ln w="12700">
                <a:solidFill>
                  <a:schemeClr val="tx1"/>
                </a:solidFill>
                <a:miter lim="800000"/>
                <a:headEnd/>
                <a:tailEnd/>
              </a:ln>
            </p:spPr>
            <p:txBody>
              <a:bodyPr wrap="none" anchor="ctr"/>
              <a:lstStyle/>
              <a:p>
                <a:endParaRPr lang="en-US" dirty="0">
                  <a:latin typeface="+mj-lt"/>
                </a:endParaRPr>
              </a:p>
            </p:txBody>
          </p:sp>
          <p:sp>
            <p:nvSpPr>
              <p:cNvPr id="37" name="Rectangle 22"/>
              <p:cNvSpPr>
                <a:spLocks noChangeArrowheads="1"/>
              </p:cNvSpPr>
              <p:nvPr/>
            </p:nvSpPr>
            <p:spPr bwMode="auto">
              <a:xfrm>
                <a:off x="2236" y="2548"/>
                <a:ext cx="545" cy="798"/>
              </a:xfrm>
              <a:prstGeom prst="rect">
                <a:avLst/>
              </a:prstGeom>
              <a:solidFill>
                <a:srgbClr val="FAF6EB"/>
              </a:solidFill>
              <a:ln w="12700">
                <a:solidFill>
                  <a:schemeClr val="tx1"/>
                </a:solidFill>
                <a:miter lim="800000"/>
                <a:headEnd/>
                <a:tailEnd/>
              </a:ln>
            </p:spPr>
            <p:txBody>
              <a:bodyPr wrap="none" anchor="ctr"/>
              <a:lstStyle/>
              <a:p>
                <a:pPr algn="ctr" eaLnBrk="0" hangingPunct="0"/>
                <a:r>
                  <a:rPr lang="en-US" sz="1600" dirty="0">
                    <a:latin typeface="+mj-lt"/>
                  </a:rPr>
                  <a:t>Loading</a:t>
                </a:r>
              </a:p>
            </p:txBody>
          </p:sp>
          <p:sp>
            <p:nvSpPr>
              <p:cNvPr id="38" name="Rectangle 23"/>
              <p:cNvSpPr>
                <a:spLocks noChangeArrowheads="1"/>
              </p:cNvSpPr>
              <p:nvPr/>
            </p:nvSpPr>
            <p:spPr bwMode="auto">
              <a:xfrm>
                <a:off x="2166" y="2640"/>
                <a:ext cx="70" cy="613"/>
              </a:xfrm>
              <a:prstGeom prst="rect">
                <a:avLst/>
              </a:prstGeom>
              <a:solidFill>
                <a:srgbClr val="FAF6EB"/>
              </a:solidFill>
              <a:ln w="12700">
                <a:solidFill>
                  <a:schemeClr val="tx1"/>
                </a:solidFill>
                <a:miter lim="800000"/>
                <a:headEnd/>
                <a:tailEnd/>
              </a:ln>
            </p:spPr>
            <p:txBody>
              <a:bodyPr wrap="none" anchor="ctr"/>
              <a:lstStyle/>
              <a:p>
                <a:endParaRPr lang="en-US" dirty="0">
                  <a:latin typeface="+mj-lt"/>
                </a:endParaRPr>
              </a:p>
            </p:txBody>
          </p:sp>
          <p:sp>
            <p:nvSpPr>
              <p:cNvPr id="39" name="Rectangle 24"/>
              <p:cNvSpPr>
                <a:spLocks noChangeArrowheads="1"/>
              </p:cNvSpPr>
              <p:nvPr/>
            </p:nvSpPr>
            <p:spPr bwMode="auto">
              <a:xfrm>
                <a:off x="2208" y="2645"/>
                <a:ext cx="47" cy="605"/>
              </a:xfrm>
              <a:prstGeom prst="rect">
                <a:avLst/>
              </a:prstGeom>
              <a:solidFill>
                <a:srgbClr val="FAF6EB"/>
              </a:solidFill>
              <a:ln w="12700">
                <a:noFill/>
                <a:miter lim="800000"/>
                <a:headEnd/>
                <a:tailEnd/>
              </a:ln>
            </p:spPr>
            <p:txBody>
              <a:bodyPr wrap="none" anchor="ctr"/>
              <a:lstStyle/>
              <a:p>
                <a:endParaRPr lang="en-US" dirty="0">
                  <a:latin typeface="+mj-lt"/>
                </a:endParaRPr>
              </a:p>
            </p:txBody>
          </p:sp>
          <p:sp>
            <p:nvSpPr>
              <p:cNvPr id="40" name="Rectangle 25"/>
              <p:cNvSpPr>
                <a:spLocks noChangeArrowheads="1"/>
              </p:cNvSpPr>
              <p:nvPr/>
            </p:nvSpPr>
            <p:spPr bwMode="auto">
              <a:xfrm>
                <a:off x="2761" y="2551"/>
                <a:ext cx="47" cy="165"/>
              </a:xfrm>
              <a:prstGeom prst="rect">
                <a:avLst/>
              </a:prstGeom>
              <a:solidFill>
                <a:srgbClr val="FAF6EB"/>
              </a:solidFill>
              <a:ln w="12700">
                <a:noFill/>
                <a:miter lim="800000"/>
                <a:headEnd/>
                <a:tailEnd/>
              </a:ln>
            </p:spPr>
            <p:txBody>
              <a:bodyPr wrap="none" anchor="ctr"/>
              <a:lstStyle/>
              <a:p>
                <a:endParaRPr lang="en-US" dirty="0">
                  <a:latin typeface="+mj-lt"/>
                </a:endParaRPr>
              </a:p>
            </p:txBody>
          </p:sp>
          <p:sp>
            <p:nvSpPr>
              <p:cNvPr id="41" name="Rectangle 26"/>
              <p:cNvSpPr>
                <a:spLocks noChangeArrowheads="1"/>
              </p:cNvSpPr>
              <p:nvPr/>
            </p:nvSpPr>
            <p:spPr bwMode="auto">
              <a:xfrm>
                <a:off x="2758" y="3125"/>
                <a:ext cx="47" cy="218"/>
              </a:xfrm>
              <a:prstGeom prst="rect">
                <a:avLst/>
              </a:prstGeom>
              <a:solidFill>
                <a:srgbClr val="FAF6EB"/>
              </a:solidFill>
              <a:ln w="12700">
                <a:noFill/>
                <a:miter lim="800000"/>
                <a:headEnd/>
                <a:tailEnd/>
              </a:ln>
            </p:spPr>
            <p:txBody>
              <a:bodyPr wrap="none" anchor="ctr"/>
              <a:lstStyle/>
              <a:p>
                <a:endParaRPr lang="en-US" dirty="0">
                  <a:latin typeface="+mj-lt"/>
                </a:endParaRPr>
              </a:p>
            </p:txBody>
          </p:sp>
        </p:grpSp>
        <p:sp>
          <p:nvSpPr>
            <p:cNvPr id="23" name="Rectangle 27"/>
            <p:cNvSpPr>
              <a:spLocks noChangeArrowheads="1"/>
            </p:cNvSpPr>
            <p:nvPr/>
          </p:nvSpPr>
          <p:spPr bwMode="auto">
            <a:xfrm>
              <a:off x="4765" y="2325"/>
              <a:ext cx="490" cy="1524"/>
            </a:xfrm>
            <a:prstGeom prst="rect">
              <a:avLst/>
            </a:prstGeom>
            <a:solidFill>
              <a:srgbClr val="FAF1F1"/>
            </a:solidFill>
            <a:ln w="12700">
              <a:solidFill>
                <a:schemeClr val="tx1"/>
              </a:solidFill>
              <a:miter lim="800000"/>
              <a:headEnd/>
              <a:tailEnd/>
            </a:ln>
          </p:spPr>
          <p:txBody>
            <a:bodyPr wrap="none" anchor="ctr"/>
            <a:lstStyle/>
            <a:p>
              <a:pPr algn="ctr" eaLnBrk="0" hangingPunct="0"/>
              <a:r>
                <a:rPr lang="en-US" sz="1300" dirty="0">
                  <a:latin typeface="+mj-lt"/>
                </a:rPr>
                <a:t>Inventory</a:t>
              </a:r>
            </a:p>
            <a:p>
              <a:pPr algn="ctr" eaLnBrk="0" hangingPunct="0"/>
              <a:r>
                <a:rPr lang="en-US" sz="1300" dirty="0">
                  <a:latin typeface="+mj-lt"/>
                </a:rPr>
                <a:t>1</a:t>
              </a:r>
              <a:endParaRPr lang="en-US" sz="2400" dirty="0">
                <a:latin typeface="+mj-lt"/>
              </a:endParaRPr>
            </a:p>
          </p:txBody>
        </p:sp>
        <p:sp>
          <p:nvSpPr>
            <p:cNvPr id="24" name="Rectangle 28"/>
            <p:cNvSpPr>
              <a:spLocks noChangeArrowheads="1"/>
            </p:cNvSpPr>
            <p:nvPr/>
          </p:nvSpPr>
          <p:spPr bwMode="auto">
            <a:xfrm>
              <a:off x="2942" y="1923"/>
              <a:ext cx="1739" cy="400"/>
            </a:xfrm>
            <a:prstGeom prst="rect">
              <a:avLst/>
            </a:prstGeom>
            <a:solidFill>
              <a:srgbClr val="CFD9DF"/>
            </a:solidFill>
            <a:ln w="12700">
              <a:solidFill>
                <a:schemeClr val="tx1"/>
              </a:solidFill>
              <a:miter lim="800000"/>
              <a:headEnd/>
              <a:tailEnd/>
            </a:ln>
          </p:spPr>
          <p:txBody>
            <a:bodyPr wrap="none" anchor="ctr"/>
            <a:lstStyle/>
            <a:p>
              <a:pPr algn="ctr" eaLnBrk="0" hangingPunct="0"/>
              <a:r>
                <a:rPr lang="en-US" sz="1600" dirty="0">
                  <a:latin typeface="+mj-lt"/>
                </a:rPr>
                <a:t>Inspection</a:t>
              </a:r>
            </a:p>
          </p:txBody>
        </p:sp>
        <p:sp>
          <p:nvSpPr>
            <p:cNvPr id="25" name="Rectangle 29"/>
            <p:cNvSpPr>
              <a:spLocks noChangeArrowheads="1"/>
            </p:cNvSpPr>
            <p:nvPr/>
          </p:nvSpPr>
          <p:spPr bwMode="auto">
            <a:xfrm>
              <a:off x="2942" y="3429"/>
              <a:ext cx="2047" cy="420"/>
            </a:xfrm>
            <a:prstGeom prst="rect">
              <a:avLst/>
            </a:prstGeom>
            <a:solidFill>
              <a:srgbClr val="EDD1C5"/>
            </a:solidFill>
            <a:ln w="12700">
              <a:solidFill>
                <a:schemeClr val="tx1"/>
              </a:solidFill>
              <a:miter lim="800000"/>
              <a:headEnd/>
              <a:tailEnd/>
            </a:ln>
          </p:spPr>
          <p:txBody>
            <a:bodyPr wrap="none" anchor="ctr"/>
            <a:lstStyle/>
            <a:p>
              <a:pPr algn="ctr" eaLnBrk="0" hangingPunct="0"/>
              <a:r>
                <a:rPr lang="en-US" sz="1600" dirty="0">
                  <a:latin typeface="+mj-lt"/>
                </a:rPr>
                <a:t>Inventory 2</a:t>
              </a:r>
            </a:p>
          </p:txBody>
        </p:sp>
        <p:grpSp>
          <p:nvGrpSpPr>
            <p:cNvPr id="26" name="Group 30"/>
            <p:cNvGrpSpPr>
              <a:grpSpLocks/>
            </p:cNvGrpSpPr>
            <p:nvPr/>
          </p:nvGrpSpPr>
          <p:grpSpPr bwMode="auto">
            <a:xfrm>
              <a:off x="4393" y="1923"/>
              <a:ext cx="861" cy="402"/>
              <a:chOff x="4393" y="1923"/>
              <a:chExt cx="861" cy="402"/>
            </a:xfrm>
          </p:grpSpPr>
          <p:sp>
            <p:nvSpPr>
              <p:cNvPr id="33" name="Rectangle 31"/>
              <p:cNvSpPr>
                <a:spLocks noChangeArrowheads="1"/>
              </p:cNvSpPr>
              <p:nvPr/>
            </p:nvSpPr>
            <p:spPr bwMode="auto">
              <a:xfrm>
                <a:off x="4681" y="1923"/>
                <a:ext cx="573" cy="402"/>
              </a:xfrm>
              <a:prstGeom prst="rect">
                <a:avLst/>
              </a:prstGeom>
              <a:solidFill>
                <a:srgbClr val="EAF2F0"/>
              </a:solidFill>
              <a:ln w="12700">
                <a:solidFill>
                  <a:schemeClr val="tx1"/>
                </a:solidFill>
                <a:miter lim="800000"/>
                <a:headEnd/>
                <a:tailEnd/>
              </a:ln>
            </p:spPr>
            <p:txBody>
              <a:bodyPr wrap="none" anchor="ctr"/>
              <a:lstStyle/>
              <a:p>
                <a:pPr algn="ctr" eaLnBrk="0" hangingPunct="0"/>
                <a:r>
                  <a:rPr lang="en-US" sz="1600" dirty="0">
                    <a:latin typeface="+mj-lt"/>
                  </a:rPr>
                  <a:t>Scrap</a:t>
                </a:r>
              </a:p>
            </p:txBody>
          </p:sp>
          <p:sp>
            <p:nvSpPr>
              <p:cNvPr id="34" name="Rectangle 32"/>
              <p:cNvSpPr>
                <a:spLocks noChangeArrowheads="1"/>
              </p:cNvSpPr>
              <p:nvPr/>
            </p:nvSpPr>
            <p:spPr bwMode="auto">
              <a:xfrm>
                <a:off x="4393" y="1923"/>
                <a:ext cx="288" cy="192"/>
              </a:xfrm>
              <a:prstGeom prst="rect">
                <a:avLst/>
              </a:prstGeom>
              <a:solidFill>
                <a:srgbClr val="EAF2F0"/>
              </a:solidFill>
              <a:ln w="12700">
                <a:solidFill>
                  <a:schemeClr val="tx1"/>
                </a:solidFill>
                <a:miter lim="800000"/>
                <a:headEnd/>
                <a:tailEnd/>
              </a:ln>
            </p:spPr>
            <p:txBody>
              <a:bodyPr wrap="none" anchor="ctr"/>
              <a:lstStyle/>
              <a:p>
                <a:endParaRPr lang="en-US" dirty="0">
                  <a:latin typeface="+mj-lt"/>
                </a:endParaRPr>
              </a:p>
            </p:txBody>
          </p:sp>
          <p:sp>
            <p:nvSpPr>
              <p:cNvPr id="35" name="Rectangle 33"/>
              <p:cNvSpPr>
                <a:spLocks noChangeArrowheads="1"/>
              </p:cNvSpPr>
              <p:nvPr/>
            </p:nvSpPr>
            <p:spPr bwMode="auto">
              <a:xfrm>
                <a:off x="4657" y="1928"/>
                <a:ext cx="47" cy="182"/>
              </a:xfrm>
              <a:prstGeom prst="rect">
                <a:avLst/>
              </a:prstGeom>
              <a:solidFill>
                <a:srgbClr val="EAF2F0"/>
              </a:solidFill>
              <a:ln w="12700">
                <a:noFill/>
                <a:miter lim="800000"/>
                <a:headEnd/>
                <a:tailEnd/>
              </a:ln>
            </p:spPr>
            <p:txBody>
              <a:bodyPr wrap="none" anchor="ctr"/>
              <a:lstStyle/>
              <a:p>
                <a:endParaRPr lang="en-US" dirty="0">
                  <a:latin typeface="+mj-lt"/>
                </a:endParaRPr>
              </a:p>
            </p:txBody>
          </p:sp>
        </p:grpSp>
        <p:grpSp>
          <p:nvGrpSpPr>
            <p:cNvPr id="27" name="Group 34"/>
            <p:cNvGrpSpPr>
              <a:grpSpLocks/>
            </p:cNvGrpSpPr>
            <p:nvPr/>
          </p:nvGrpSpPr>
          <p:grpSpPr bwMode="auto">
            <a:xfrm>
              <a:off x="2781" y="2325"/>
              <a:ext cx="1984" cy="1230"/>
              <a:chOff x="2781" y="2325"/>
              <a:chExt cx="1984" cy="1230"/>
            </a:xfrm>
          </p:grpSpPr>
          <p:sp>
            <p:nvSpPr>
              <p:cNvPr id="28" name="Rectangle 35"/>
              <p:cNvSpPr>
                <a:spLocks noChangeArrowheads="1"/>
              </p:cNvSpPr>
              <p:nvPr/>
            </p:nvSpPr>
            <p:spPr bwMode="auto">
              <a:xfrm>
                <a:off x="2942" y="2325"/>
                <a:ext cx="1823" cy="1104"/>
              </a:xfrm>
              <a:prstGeom prst="rect">
                <a:avLst/>
              </a:prstGeom>
              <a:solidFill>
                <a:srgbClr val="E5E1DA"/>
              </a:solidFill>
              <a:ln w="12700">
                <a:solidFill>
                  <a:schemeClr val="tx1"/>
                </a:solidFill>
                <a:miter lim="800000"/>
                <a:headEnd/>
                <a:tailEnd/>
              </a:ln>
            </p:spPr>
            <p:txBody>
              <a:bodyPr wrap="none" anchor="ctr"/>
              <a:lstStyle/>
              <a:p>
                <a:pPr algn="ctr" eaLnBrk="0" hangingPunct="0"/>
                <a:r>
                  <a:rPr lang="en-US" sz="1600" dirty="0">
                    <a:latin typeface="+mj-lt"/>
                  </a:rPr>
                  <a:t>Manufacturing Area (WIP)</a:t>
                </a:r>
              </a:p>
              <a:p>
                <a:pPr algn="ctr" eaLnBrk="0" hangingPunct="0"/>
                <a:endParaRPr lang="en-US" sz="2400" dirty="0">
                  <a:latin typeface="+mj-lt"/>
                </a:endParaRPr>
              </a:p>
            </p:txBody>
          </p:sp>
          <p:sp>
            <p:nvSpPr>
              <p:cNvPr id="29" name="Rectangle 36"/>
              <p:cNvSpPr>
                <a:spLocks noChangeArrowheads="1"/>
              </p:cNvSpPr>
              <p:nvPr/>
            </p:nvSpPr>
            <p:spPr bwMode="auto">
              <a:xfrm>
                <a:off x="2781" y="2719"/>
                <a:ext cx="161" cy="401"/>
              </a:xfrm>
              <a:prstGeom prst="rect">
                <a:avLst/>
              </a:prstGeom>
              <a:solidFill>
                <a:srgbClr val="E5E1DA"/>
              </a:solidFill>
              <a:ln w="12700">
                <a:solidFill>
                  <a:schemeClr val="tx1"/>
                </a:solidFill>
                <a:miter lim="800000"/>
                <a:headEnd/>
                <a:tailEnd/>
              </a:ln>
            </p:spPr>
            <p:txBody>
              <a:bodyPr wrap="none" anchor="ctr"/>
              <a:lstStyle/>
              <a:p>
                <a:endParaRPr lang="en-US" dirty="0">
                  <a:latin typeface="+mj-lt"/>
                </a:endParaRPr>
              </a:p>
            </p:txBody>
          </p:sp>
          <p:sp>
            <p:nvSpPr>
              <p:cNvPr id="30" name="Rectangle 37"/>
              <p:cNvSpPr>
                <a:spLocks noChangeArrowheads="1"/>
              </p:cNvSpPr>
              <p:nvPr/>
            </p:nvSpPr>
            <p:spPr bwMode="auto">
              <a:xfrm>
                <a:off x="3389" y="3429"/>
                <a:ext cx="602" cy="126"/>
              </a:xfrm>
              <a:prstGeom prst="rect">
                <a:avLst/>
              </a:prstGeom>
              <a:solidFill>
                <a:srgbClr val="E5E1DA"/>
              </a:solidFill>
              <a:ln w="12700">
                <a:solidFill>
                  <a:schemeClr val="tx1"/>
                </a:solidFill>
                <a:miter lim="800000"/>
                <a:headEnd/>
                <a:tailEnd/>
              </a:ln>
            </p:spPr>
            <p:txBody>
              <a:bodyPr wrap="none" anchor="ctr"/>
              <a:lstStyle/>
              <a:p>
                <a:endParaRPr lang="en-US" dirty="0">
                  <a:latin typeface="+mj-lt"/>
                </a:endParaRPr>
              </a:p>
            </p:txBody>
          </p:sp>
          <p:sp>
            <p:nvSpPr>
              <p:cNvPr id="31" name="Rectangle 38"/>
              <p:cNvSpPr>
                <a:spLocks noChangeArrowheads="1"/>
              </p:cNvSpPr>
              <p:nvPr/>
            </p:nvSpPr>
            <p:spPr bwMode="auto">
              <a:xfrm>
                <a:off x="3393" y="3412"/>
                <a:ext cx="595" cy="47"/>
              </a:xfrm>
              <a:prstGeom prst="rect">
                <a:avLst/>
              </a:prstGeom>
              <a:solidFill>
                <a:srgbClr val="E5E1DA"/>
              </a:solidFill>
              <a:ln w="12700">
                <a:noFill/>
                <a:miter lim="800000"/>
                <a:headEnd/>
                <a:tailEnd/>
              </a:ln>
            </p:spPr>
            <p:txBody>
              <a:bodyPr wrap="none" anchor="ctr"/>
              <a:lstStyle/>
              <a:p>
                <a:endParaRPr lang="en-US" dirty="0">
                  <a:latin typeface="+mj-lt"/>
                </a:endParaRPr>
              </a:p>
            </p:txBody>
          </p:sp>
          <p:sp>
            <p:nvSpPr>
              <p:cNvPr id="32" name="Rectangle 39"/>
              <p:cNvSpPr>
                <a:spLocks noChangeArrowheads="1"/>
              </p:cNvSpPr>
              <p:nvPr/>
            </p:nvSpPr>
            <p:spPr bwMode="auto">
              <a:xfrm>
                <a:off x="2918" y="2724"/>
                <a:ext cx="47" cy="392"/>
              </a:xfrm>
              <a:prstGeom prst="rect">
                <a:avLst/>
              </a:prstGeom>
              <a:solidFill>
                <a:srgbClr val="E5E1DA"/>
              </a:solidFill>
              <a:ln w="12700">
                <a:noFill/>
                <a:miter lim="800000"/>
                <a:headEnd/>
                <a:tailEnd/>
              </a:ln>
            </p:spPr>
            <p:txBody>
              <a:bodyPr wrap="none" anchor="ctr"/>
              <a:lstStyle/>
              <a:p>
                <a:endParaRPr lang="en-US" dirty="0">
                  <a:latin typeface="+mj-lt"/>
                </a:endParaRPr>
              </a:p>
            </p:txBody>
          </p:sp>
        </p:grpSp>
      </p:gr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18</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Inventory Status Codes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grpSp>
        <p:nvGrpSpPr>
          <p:cNvPr id="6" name="Group 18"/>
          <p:cNvGrpSpPr>
            <a:grpSpLocks/>
          </p:cNvGrpSpPr>
          <p:nvPr/>
        </p:nvGrpSpPr>
        <p:grpSpPr bwMode="auto">
          <a:xfrm>
            <a:off x="3273717" y="3219738"/>
            <a:ext cx="4903787" cy="3057525"/>
            <a:chOff x="2166" y="1923"/>
            <a:chExt cx="3089" cy="1926"/>
          </a:xfrm>
        </p:grpSpPr>
        <p:grpSp>
          <p:nvGrpSpPr>
            <p:cNvPr id="7" name="Group 19"/>
            <p:cNvGrpSpPr>
              <a:grpSpLocks/>
            </p:cNvGrpSpPr>
            <p:nvPr/>
          </p:nvGrpSpPr>
          <p:grpSpPr bwMode="auto">
            <a:xfrm>
              <a:off x="2166" y="2548"/>
              <a:ext cx="776" cy="798"/>
              <a:chOff x="2166" y="2548"/>
              <a:chExt cx="776" cy="798"/>
            </a:xfrm>
          </p:grpSpPr>
          <p:sp>
            <p:nvSpPr>
              <p:cNvPr id="21" name="Rectangle 20"/>
              <p:cNvSpPr>
                <a:spLocks noChangeArrowheads="1"/>
              </p:cNvSpPr>
              <p:nvPr/>
            </p:nvSpPr>
            <p:spPr bwMode="auto">
              <a:xfrm>
                <a:off x="2781" y="2548"/>
                <a:ext cx="161" cy="798"/>
              </a:xfrm>
              <a:prstGeom prst="rect">
                <a:avLst/>
              </a:prstGeom>
              <a:solidFill>
                <a:srgbClr val="FAF6EB"/>
              </a:solidFill>
              <a:ln w="12700">
                <a:solidFill>
                  <a:schemeClr val="tx1"/>
                </a:solidFill>
                <a:miter lim="800000"/>
                <a:headEnd/>
                <a:tailEnd/>
              </a:ln>
            </p:spPr>
            <p:txBody>
              <a:bodyPr wrap="none" anchor="ctr"/>
              <a:lstStyle/>
              <a:p>
                <a:endParaRPr lang="en-US" dirty="0">
                  <a:latin typeface="+mj-lt"/>
                </a:endParaRPr>
              </a:p>
            </p:txBody>
          </p:sp>
          <p:sp>
            <p:nvSpPr>
              <p:cNvPr id="22" name="Rectangle 21"/>
              <p:cNvSpPr>
                <a:spLocks noChangeArrowheads="1"/>
              </p:cNvSpPr>
              <p:nvPr/>
            </p:nvSpPr>
            <p:spPr bwMode="auto">
              <a:xfrm>
                <a:off x="2236" y="2548"/>
                <a:ext cx="545" cy="798"/>
              </a:xfrm>
              <a:prstGeom prst="rect">
                <a:avLst/>
              </a:prstGeom>
              <a:solidFill>
                <a:srgbClr val="FAF6EB"/>
              </a:solidFill>
              <a:ln w="12700">
                <a:solidFill>
                  <a:schemeClr val="tx1"/>
                </a:solidFill>
                <a:miter lim="800000"/>
                <a:headEnd/>
                <a:tailEnd/>
              </a:ln>
            </p:spPr>
            <p:txBody>
              <a:bodyPr wrap="none" anchor="ctr"/>
              <a:lstStyle/>
              <a:p>
                <a:pPr algn="ctr" eaLnBrk="0" hangingPunct="0"/>
                <a:r>
                  <a:rPr lang="en-US" sz="1600" dirty="0">
                    <a:latin typeface="+mj-lt"/>
                  </a:rPr>
                  <a:t>Loading</a:t>
                </a:r>
              </a:p>
            </p:txBody>
          </p:sp>
          <p:sp>
            <p:nvSpPr>
              <p:cNvPr id="23" name="Rectangle 22"/>
              <p:cNvSpPr>
                <a:spLocks noChangeArrowheads="1"/>
              </p:cNvSpPr>
              <p:nvPr/>
            </p:nvSpPr>
            <p:spPr bwMode="auto">
              <a:xfrm>
                <a:off x="2166" y="2640"/>
                <a:ext cx="70" cy="613"/>
              </a:xfrm>
              <a:prstGeom prst="rect">
                <a:avLst/>
              </a:prstGeom>
              <a:solidFill>
                <a:srgbClr val="FAF6EB"/>
              </a:solidFill>
              <a:ln w="12700">
                <a:solidFill>
                  <a:schemeClr val="tx1"/>
                </a:solidFill>
                <a:miter lim="800000"/>
                <a:headEnd/>
                <a:tailEnd/>
              </a:ln>
            </p:spPr>
            <p:txBody>
              <a:bodyPr wrap="none" anchor="ctr"/>
              <a:lstStyle/>
              <a:p>
                <a:endParaRPr lang="en-US" dirty="0">
                  <a:latin typeface="+mj-lt"/>
                </a:endParaRPr>
              </a:p>
            </p:txBody>
          </p:sp>
          <p:sp>
            <p:nvSpPr>
              <p:cNvPr id="24" name="Rectangle 23"/>
              <p:cNvSpPr>
                <a:spLocks noChangeArrowheads="1"/>
              </p:cNvSpPr>
              <p:nvPr/>
            </p:nvSpPr>
            <p:spPr bwMode="auto">
              <a:xfrm>
                <a:off x="2208" y="2645"/>
                <a:ext cx="47" cy="605"/>
              </a:xfrm>
              <a:prstGeom prst="rect">
                <a:avLst/>
              </a:prstGeom>
              <a:solidFill>
                <a:srgbClr val="FAF6EB"/>
              </a:solidFill>
              <a:ln w="12700">
                <a:noFill/>
                <a:miter lim="800000"/>
                <a:headEnd/>
                <a:tailEnd/>
              </a:ln>
            </p:spPr>
            <p:txBody>
              <a:bodyPr wrap="none" anchor="ctr"/>
              <a:lstStyle/>
              <a:p>
                <a:endParaRPr lang="en-US" dirty="0">
                  <a:latin typeface="+mj-lt"/>
                </a:endParaRPr>
              </a:p>
            </p:txBody>
          </p:sp>
          <p:sp>
            <p:nvSpPr>
              <p:cNvPr id="25" name="Rectangle 24"/>
              <p:cNvSpPr>
                <a:spLocks noChangeArrowheads="1"/>
              </p:cNvSpPr>
              <p:nvPr/>
            </p:nvSpPr>
            <p:spPr bwMode="auto">
              <a:xfrm>
                <a:off x="2761" y="2551"/>
                <a:ext cx="47" cy="165"/>
              </a:xfrm>
              <a:prstGeom prst="rect">
                <a:avLst/>
              </a:prstGeom>
              <a:solidFill>
                <a:srgbClr val="FAF6EB"/>
              </a:solidFill>
              <a:ln w="12700">
                <a:noFill/>
                <a:miter lim="800000"/>
                <a:headEnd/>
                <a:tailEnd/>
              </a:ln>
            </p:spPr>
            <p:txBody>
              <a:bodyPr wrap="none" anchor="ctr"/>
              <a:lstStyle/>
              <a:p>
                <a:endParaRPr lang="en-US" dirty="0">
                  <a:latin typeface="+mj-lt"/>
                </a:endParaRPr>
              </a:p>
            </p:txBody>
          </p:sp>
          <p:sp>
            <p:nvSpPr>
              <p:cNvPr id="26" name="Rectangle 25"/>
              <p:cNvSpPr>
                <a:spLocks noChangeArrowheads="1"/>
              </p:cNvSpPr>
              <p:nvPr/>
            </p:nvSpPr>
            <p:spPr bwMode="auto">
              <a:xfrm>
                <a:off x="2758" y="3125"/>
                <a:ext cx="47" cy="218"/>
              </a:xfrm>
              <a:prstGeom prst="rect">
                <a:avLst/>
              </a:prstGeom>
              <a:solidFill>
                <a:srgbClr val="FAF6EB"/>
              </a:solidFill>
              <a:ln w="12700">
                <a:noFill/>
                <a:miter lim="800000"/>
                <a:headEnd/>
                <a:tailEnd/>
              </a:ln>
            </p:spPr>
            <p:txBody>
              <a:bodyPr wrap="none" anchor="ctr"/>
              <a:lstStyle/>
              <a:p>
                <a:endParaRPr lang="en-US" dirty="0">
                  <a:latin typeface="+mj-lt"/>
                </a:endParaRPr>
              </a:p>
            </p:txBody>
          </p:sp>
        </p:grpSp>
        <p:sp>
          <p:nvSpPr>
            <p:cNvPr id="8" name="Rectangle 26"/>
            <p:cNvSpPr>
              <a:spLocks noChangeArrowheads="1"/>
            </p:cNvSpPr>
            <p:nvPr/>
          </p:nvSpPr>
          <p:spPr bwMode="auto">
            <a:xfrm>
              <a:off x="4765" y="2325"/>
              <a:ext cx="490" cy="1524"/>
            </a:xfrm>
            <a:prstGeom prst="rect">
              <a:avLst/>
            </a:prstGeom>
            <a:solidFill>
              <a:srgbClr val="FAF1F1"/>
            </a:solidFill>
            <a:ln w="12700">
              <a:solidFill>
                <a:schemeClr val="tx1"/>
              </a:solidFill>
              <a:miter lim="800000"/>
              <a:headEnd/>
              <a:tailEnd/>
            </a:ln>
          </p:spPr>
          <p:txBody>
            <a:bodyPr wrap="none" anchor="ctr"/>
            <a:lstStyle/>
            <a:p>
              <a:pPr algn="ctr" eaLnBrk="0" hangingPunct="0"/>
              <a:r>
                <a:rPr lang="en-US" sz="1300" dirty="0">
                  <a:latin typeface="+mj-lt"/>
                </a:rPr>
                <a:t>Inventory</a:t>
              </a:r>
            </a:p>
            <a:p>
              <a:pPr algn="ctr" eaLnBrk="0" hangingPunct="0"/>
              <a:r>
                <a:rPr lang="en-US" sz="1300" dirty="0">
                  <a:latin typeface="+mj-lt"/>
                </a:rPr>
                <a:t>1</a:t>
              </a:r>
              <a:endParaRPr lang="en-US" sz="2400" dirty="0">
                <a:latin typeface="+mj-lt"/>
              </a:endParaRPr>
            </a:p>
          </p:txBody>
        </p:sp>
        <p:sp>
          <p:nvSpPr>
            <p:cNvPr id="9" name="Rectangle 27"/>
            <p:cNvSpPr>
              <a:spLocks noChangeArrowheads="1"/>
            </p:cNvSpPr>
            <p:nvPr/>
          </p:nvSpPr>
          <p:spPr bwMode="auto">
            <a:xfrm>
              <a:off x="2942" y="1923"/>
              <a:ext cx="1739" cy="400"/>
            </a:xfrm>
            <a:prstGeom prst="rect">
              <a:avLst/>
            </a:prstGeom>
            <a:solidFill>
              <a:srgbClr val="CFD9DF"/>
            </a:solidFill>
            <a:ln w="12700">
              <a:solidFill>
                <a:schemeClr val="tx1"/>
              </a:solidFill>
              <a:miter lim="800000"/>
              <a:headEnd/>
              <a:tailEnd/>
            </a:ln>
          </p:spPr>
          <p:txBody>
            <a:bodyPr wrap="none" anchor="ctr"/>
            <a:lstStyle/>
            <a:p>
              <a:pPr algn="ctr" eaLnBrk="0" hangingPunct="0"/>
              <a:r>
                <a:rPr lang="en-US" sz="1600" dirty="0">
                  <a:latin typeface="+mj-lt"/>
                </a:rPr>
                <a:t>Inspection</a:t>
              </a:r>
            </a:p>
          </p:txBody>
        </p:sp>
        <p:sp>
          <p:nvSpPr>
            <p:cNvPr id="10" name="Rectangle 28"/>
            <p:cNvSpPr>
              <a:spLocks noChangeArrowheads="1"/>
            </p:cNvSpPr>
            <p:nvPr/>
          </p:nvSpPr>
          <p:spPr bwMode="auto">
            <a:xfrm>
              <a:off x="2942" y="3429"/>
              <a:ext cx="2047" cy="420"/>
            </a:xfrm>
            <a:prstGeom prst="rect">
              <a:avLst/>
            </a:prstGeom>
            <a:solidFill>
              <a:srgbClr val="EDD1C5"/>
            </a:solidFill>
            <a:ln w="12700">
              <a:solidFill>
                <a:schemeClr val="tx1"/>
              </a:solidFill>
              <a:miter lim="800000"/>
              <a:headEnd/>
              <a:tailEnd/>
            </a:ln>
          </p:spPr>
          <p:txBody>
            <a:bodyPr wrap="none" anchor="ctr"/>
            <a:lstStyle/>
            <a:p>
              <a:pPr algn="ctr" eaLnBrk="0" hangingPunct="0"/>
              <a:r>
                <a:rPr lang="en-US" sz="1600" dirty="0">
                  <a:latin typeface="+mj-lt"/>
                </a:rPr>
                <a:t>Inventory 2</a:t>
              </a:r>
            </a:p>
          </p:txBody>
        </p:sp>
        <p:grpSp>
          <p:nvGrpSpPr>
            <p:cNvPr id="11" name="Group 29"/>
            <p:cNvGrpSpPr>
              <a:grpSpLocks/>
            </p:cNvGrpSpPr>
            <p:nvPr/>
          </p:nvGrpSpPr>
          <p:grpSpPr bwMode="auto">
            <a:xfrm>
              <a:off x="4393" y="1923"/>
              <a:ext cx="861" cy="402"/>
              <a:chOff x="4393" y="1923"/>
              <a:chExt cx="861" cy="402"/>
            </a:xfrm>
          </p:grpSpPr>
          <p:sp>
            <p:nvSpPr>
              <p:cNvPr id="18" name="Rectangle 30"/>
              <p:cNvSpPr>
                <a:spLocks noChangeArrowheads="1"/>
              </p:cNvSpPr>
              <p:nvPr/>
            </p:nvSpPr>
            <p:spPr bwMode="auto">
              <a:xfrm>
                <a:off x="4681" y="1923"/>
                <a:ext cx="573" cy="402"/>
              </a:xfrm>
              <a:prstGeom prst="rect">
                <a:avLst/>
              </a:prstGeom>
              <a:solidFill>
                <a:srgbClr val="EAF2F0"/>
              </a:solidFill>
              <a:ln w="12700">
                <a:solidFill>
                  <a:schemeClr val="tx1"/>
                </a:solidFill>
                <a:miter lim="800000"/>
                <a:headEnd/>
                <a:tailEnd/>
              </a:ln>
            </p:spPr>
            <p:txBody>
              <a:bodyPr wrap="none" anchor="ctr"/>
              <a:lstStyle/>
              <a:p>
                <a:pPr algn="ctr" eaLnBrk="0" hangingPunct="0"/>
                <a:r>
                  <a:rPr lang="en-US" sz="1600" dirty="0">
                    <a:latin typeface="+mj-lt"/>
                  </a:rPr>
                  <a:t>Scrap</a:t>
                </a:r>
              </a:p>
            </p:txBody>
          </p:sp>
          <p:sp>
            <p:nvSpPr>
              <p:cNvPr id="19" name="Rectangle 31"/>
              <p:cNvSpPr>
                <a:spLocks noChangeArrowheads="1"/>
              </p:cNvSpPr>
              <p:nvPr/>
            </p:nvSpPr>
            <p:spPr bwMode="auto">
              <a:xfrm>
                <a:off x="4393" y="1923"/>
                <a:ext cx="288" cy="192"/>
              </a:xfrm>
              <a:prstGeom prst="rect">
                <a:avLst/>
              </a:prstGeom>
              <a:solidFill>
                <a:srgbClr val="EAF2F0"/>
              </a:solidFill>
              <a:ln w="12700">
                <a:solidFill>
                  <a:schemeClr val="tx1"/>
                </a:solidFill>
                <a:miter lim="800000"/>
                <a:headEnd/>
                <a:tailEnd/>
              </a:ln>
            </p:spPr>
            <p:txBody>
              <a:bodyPr wrap="none" anchor="ctr"/>
              <a:lstStyle/>
              <a:p>
                <a:endParaRPr lang="en-US" dirty="0">
                  <a:latin typeface="+mj-lt"/>
                </a:endParaRPr>
              </a:p>
            </p:txBody>
          </p:sp>
          <p:sp>
            <p:nvSpPr>
              <p:cNvPr id="20" name="Rectangle 32"/>
              <p:cNvSpPr>
                <a:spLocks noChangeArrowheads="1"/>
              </p:cNvSpPr>
              <p:nvPr/>
            </p:nvSpPr>
            <p:spPr bwMode="auto">
              <a:xfrm>
                <a:off x="4657" y="1928"/>
                <a:ext cx="47" cy="182"/>
              </a:xfrm>
              <a:prstGeom prst="rect">
                <a:avLst/>
              </a:prstGeom>
              <a:solidFill>
                <a:srgbClr val="EAF2F0"/>
              </a:solidFill>
              <a:ln w="12700">
                <a:noFill/>
                <a:miter lim="800000"/>
                <a:headEnd/>
                <a:tailEnd/>
              </a:ln>
            </p:spPr>
            <p:txBody>
              <a:bodyPr wrap="none" anchor="ctr"/>
              <a:lstStyle/>
              <a:p>
                <a:endParaRPr lang="en-US" dirty="0">
                  <a:latin typeface="+mj-lt"/>
                </a:endParaRPr>
              </a:p>
            </p:txBody>
          </p:sp>
        </p:grpSp>
        <p:grpSp>
          <p:nvGrpSpPr>
            <p:cNvPr id="12" name="Group 33"/>
            <p:cNvGrpSpPr>
              <a:grpSpLocks/>
            </p:cNvGrpSpPr>
            <p:nvPr/>
          </p:nvGrpSpPr>
          <p:grpSpPr bwMode="auto">
            <a:xfrm>
              <a:off x="2781" y="2325"/>
              <a:ext cx="1984" cy="1230"/>
              <a:chOff x="2781" y="2325"/>
              <a:chExt cx="1984" cy="1230"/>
            </a:xfrm>
          </p:grpSpPr>
          <p:sp>
            <p:nvSpPr>
              <p:cNvPr id="13" name="Rectangle 34"/>
              <p:cNvSpPr>
                <a:spLocks noChangeArrowheads="1"/>
              </p:cNvSpPr>
              <p:nvPr/>
            </p:nvSpPr>
            <p:spPr bwMode="auto">
              <a:xfrm>
                <a:off x="2942" y="2325"/>
                <a:ext cx="1823" cy="1104"/>
              </a:xfrm>
              <a:prstGeom prst="rect">
                <a:avLst/>
              </a:prstGeom>
              <a:solidFill>
                <a:srgbClr val="E5E1DA"/>
              </a:solidFill>
              <a:ln w="12700">
                <a:solidFill>
                  <a:schemeClr val="tx1"/>
                </a:solidFill>
                <a:miter lim="800000"/>
                <a:headEnd/>
                <a:tailEnd/>
              </a:ln>
            </p:spPr>
            <p:txBody>
              <a:bodyPr wrap="none" anchor="ctr"/>
              <a:lstStyle/>
              <a:p>
                <a:pPr algn="ctr" eaLnBrk="0" hangingPunct="0"/>
                <a:r>
                  <a:rPr lang="en-US" sz="1600" dirty="0">
                    <a:latin typeface="+mj-lt"/>
                  </a:rPr>
                  <a:t>Manufacturing Area (WIP)</a:t>
                </a:r>
              </a:p>
              <a:p>
                <a:pPr algn="ctr" eaLnBrk="0" hangingPunct="0"/>
                <a:endParaRPr lang="en-US" sz="2400" dirty="0">
                  <a:latin typeface="+mj-lt"/>
                </a:endParaRPr>
              </a:p>
            </p:txBody>
          </p:sp>
          <p:sp>
            <p:nvSpPr>
              <p:cNvPr id="14" name="Rectangle 35"/>
              <p:cNvSpPr>
                <a:spLocks noChangeArrowheads="1"/>
              </p:cNvSpPr>
              <p:nvPr/>
            </p:nvSpPr>
            <p:spPr bwMode="auto">
              <a:xfrm>
                <a:off x="2781" y="2719"/>
                <a:ext cx="161" cy="401"/>
              </a:xfrm>
              <a:prstGeom prst="rect">
                <a:avLst/>
              </a:prstGeom>
              <a:solidFill>
                <a:srgbClr val="E5E1DA"/>
              </a:solidFill>
              <a:ln w="12700">
                <a:solidFill>
                  <a:schemeClr val="tx1"/>
                </a:solidFill>
                <a:miter lim="800000"/>
                <a:headEnd/>
                <a:tailEnd/>
              </a:ln>
            </p:spPr>
            <p:txBody>
              <a:bodyPr wrap="none" anchor="ctr"/>
              <a:lstStyle/>
              <a:p>
                <a:endParaRPr lang="en-US" dirty="0">
                  <a:latin typeface="+mj-lt"/>
                </a:endParaRPr>
              </a:p>
            </p:txBody>
          </p:sp>
          <p:sp>
            <p:nvSpPr>
              <p:cNvPr id="15" name="Rectangle 36"/>
              <p:cNvSpPr>
                <a:spLocks noChangeArrowheads="1"/>
              </p:cNvSpPr>
              <p:nvPr/>
            </p:nvSpPr>
            <p:spPr bwMode="auto">
              <a:xfrm>
                <a:off x="3389" y="3429"/>
                <a:ext cx="602" cy="126"/>
              </a:xfrm>
              <a:prstGeom prst="rect">
                <a:avLst/>
              </a:prstGeom>
              <a:solidFill>
                <a:srgbClr val="E5E1DA"/>
              </a:solidFill>
              <a:ln w="12700">
                <a:solidFill>
                  <a:schemeClr val="tx1"/>
                </a:solidFill>
                <a:miter lim="800000"/>
                <a:headEnd/>
                <a:tailEnd/>
              </a:ln>
            </p:spPr>
            <p:txBody>
              <a:bodyPr wrap="none" anchor="ctr"/>
              <a:lstStyle/>
              <a:p>
                <a:endParaRPr lang="en-US" dirty="0">
                  <a:latin typeface="+mj-lt"/>
                </a:endParaRPr>
              </a:p>
            </p:txBody>
          </p:sp>
          <p:sp>
            <p:nvSpPr>
              <p:cNvPr id="16" name="Rectangle 37"/>
              <p:cNvSpPr>
                <a:spLocks noChangeArrowheads="1"/>
              </p:cNvSpPr>
              <p:nvPr/>
            </p:nvSpPr>
            <p:spPr bwMode="auto">
              <a:xfrm>
                <a:off x="3393" y="3412"/>
                <a:ext cx="595" cy="47"/>
              </a:xfrm>
              <a:prstGeom prst="rect">
                <a:avLst/>
              </a:prstGeom>
              <a:solidFill>
                <a:srgbClr val="E5E1DA"/>
              </a:solidFill>
              <a:ln w="12700">
                <a:noFill/>
                <a:miter lim="800000"/>
                <a:headEnd/>
                <a:tailEnd/>
              </a:ln>
            </p:spPr>
            <p:txBody>
              <a:bodyPr wrap="none" anchor="ctr"/>
              <a:lstStyle/>
              <a:p>
                <a:endParaRPr lang="en-US" dirty="0">
                  <a:latin typeface="+mj-lt"/>
                </a:endParaRPr>
              </a:p>
            </p:txBody>
          </p:sp>
          <p:sp>
            <p:nvSpPr>
              <p:cNvPr id="17" name="Rectangle 38"/>
              <p:cNvSpPr>
                <a:spLocks noChangeArrowheads="1"/>
              </p:cNvSpPr>
              <p:nvPr/>
            </p:nvSpPr>
            <p:spPr bwMode="auto">
              <a:xfrm>
                <a:off x="2918" y="2724"/>
                <a:ext cx="47" cy="392"/>
              </a:xfrm>
              <a:prstGeom prst="rect">
                <a:avLst/>
              </a:prstGeom>
              <a:solidFill>
                <a:srgbClr val="E5E1DA"/>
              </a:solidFill>
              <a:ln w="12700">
                <a:noFill/>
                <a:miter lim="800000"/>
                <a:headEnd/>
                <a:tailEnd/>
              </a:ln>
            </p:spPr>
            <p:txBody>
              <a:bodyPr wrap="none" anchor="ctr"/>
              <a:lstStyle/>
              <a:p>
                <a:endParaRPr lang="en-US" dirty="0">
                  <a:latin typeface="+mj-lt"/>
                </a:endParaRPr>
              </a:p>
            </p:txBody>
          </p:sp>
        </p:grpSp>
      </p:grpSp>
      <p:sp>
        <p:nvSpPr>
          <p:cNvPr id="27" name="Rectangle 40"/>
          <p:cNvSpPr>
            <a:spLocks noChangeArrowheads="1"/>
          </p:cNvSpPr>
          <p:nvPr/>
        </p:nvSpPr>
        <p:spPr bwMode="auto">
          <a:xfrm>
            <a:off x="3356811" y="1557625"/>
            <a:ext cx="4092031" cy="366767"/>
          </a:xfrm>
          <a:prstGeom prst="rect">
            <a:avLst/>
          </a:prstGeom>
          <a:noFill/>
          <a:ln w="12700">
            <a:noFill/>
            <a:miter lim="800000"/>
            <a:headEnd/>
            <a:tailEnd/>
          </a:ln>
        </p:spPr>
        <p:txBody>
          <a:bodyPr wrap="square" lIns="90488" tIns="44450" rIns="90488" bIns="44450">
            <a:spAutoFit/>
          </a:bodyPr>
          <a:lstStyle/>
          <a:p>
            <a:pPr marL="228600" indent="-228600" algn="ctr" eaLnBrk="0" hangingPunct="0">
              <a:buClr>
                <a:srgbClr val="AF9F89"/>
              </a:buClr>
            </a:pPr>
            <a:r>
              <a:rPr lang="en-US" sz="1800" dirty="0">
                <a:latin typeface="Century Gothic"/>
              </a:rPr>
              <a:t>Inventory status code = Scrap</a:t>
            </a:r>
          </a:p>
        </p:txBody>
      </p:sp>
      <p:graphicFrame>
        <p:nvGraphicFramePr>
          <p:cNvPr id="28" name="Group 144"/>
          <p:cNvGraphicFramePr>
            <a:graphicFrameLocks noGrp="1"/>
          </p:cNvGraphicFramePr>
          <p:nvPr/>
        </p:nvGraphicFramePr>
        <p:xfrm>
          <a:off x="4758029" y="2005552"/>
          <a:ext cx="1911350" cy="957264"/>
        </p:xfrm>
        <a:graphic>
          <a:graphicData uri="http://schemas.openxmlformats.org/drawingml/2006/table">
            <a:tbl>
              <a:tblPr/>
              <a:tblGrid>
                <a:gridCol w="1221707"/>
                <a:gridCol w="689643"/>
              </a:tblGrid>
              <a:tr h="3190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Available</a:t>
                      </a:r>
                    </a:p>
                  </a:txBody>
                  <a:tcPr horzOverflow="overflow">
                    <a:lnL cap="flat">
                      <a:noFill/>
                    </a:lnL>
                    <a:lnR>
                      <a:noFill/>
                    </a:lnR>
                    <a:lnT cap="fla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No</a:t>
                      </a:r>
                    </a:p>
                  </a:txBody>
                  <a:tcPr horzOverflow="overflow">
                    <a:lnL>
                      <a:noFill/>
                    </a:lnL>
                    <a:lnR cap="flat">
                      <a:noFill/>
                    </a:lnR>
                    <a:lnT cap="flat">
                      <a:noFill/>
                    </a:lnT>
                    <a:lnB>
                      <a:noFill/>
                    </a:lnB>
                    <a:lnTlToBr>
                      <a:noFill/>
                    </a:lnTlToBr>
                    <a:lnBlToTr>
                      <a:noFill/>
                    </a:lnBlToTr>
                    <a:solidFill>
                      <a:schemeClr val="bg1"/>
                    </a:solidFill>
                  </a:tcPr>
                </a:tc>
              </a:tr>
              <a:tr h="3190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Nettable</a:t>
                      </a:r>
                    </a:p>
                  </a:txBody>
                  <a:tcPr horzOverflow="overflow">
                    <a:lnL cap="flat">
                      <a:noFill/>
                    </a:lnL>
                    <a:lnR>
                      <a:noFill/>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No</a:t>
                      </a:r>
                    </a:p>
                  </a:txBody>
                  <a:tcPr horzOverflow="overflow">
                    <a:lnL>
                      <a:noFill/>
                    </a:lnL>
                    <a:lnR cap="flat">
                      <a:noFill/>
                    </a:lnR>
                    <a:lnT>
                      <a:noFill/>
                    </a:lnT>
                    <a:lnB>
                      <a:noFill/>
                    </a:lnB>
                    <a:lnTlToBr>
                      <a:noFill/>
                    </a:lnTlToBr>
                    <a:lnBlToTr>
                      <a:noFill/>
                    </a:lnBlToTr>
                    <a:solidFill>
                      <a:schemeClr val="bg1"/>
                    </a:solidFill>
                  </a:tcPr>
                </a:tc>
              </a:tr>
              <a:tr h="3190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Overissue</a:t>
                      </a:r>
                    </a:p>
                  </a:txBody>
                  <a:tcPr horzOverflow="overflow">
                    <a:lnL cap="flat">
                      <a:noFill/>
                    </a:lnL>
                    <a:lnR>
                      <a:noFill/>
                    </a:lnR>
                    <a:lnT>
                      <a:noFill/>
                    </a:lnT>
                    <a:lnB cap="flat">
                      <a:noFill/>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No</a:t>
                      </a:r>
                    </a:p>
                  </a:txBody>
                  <a:tcPr horzOverflow="overflow">
                    <a:lnL>
                      <a:noFill/>
                    </a:lnL>
                    <a:lnR cap="flat">
                      <a:noFill/>
                    </a:lnR>
                    <a:lnT>
                      <a:noFill/>
                    </a:lnT>
                    <a:lnB cap="flat">
                      <a:noFill/>
                    </a:lnB>
                    <a:lnTlToBr>
                      <a:noFill/>
                    </a:lnTlToBr>
                    <a:lnBlToTr>
                      <a:noFill/>
                    </a:lnBlToTr>
                    <a:solidFill>
                      <a:schemeClr val="bg1"/>
                    </a:solidFill>
                  </a:tcPr>
                </a:tc>
              </a:tr>
            </a:tbl>
          </a:graphicData>
        </a:graphic>
      </p:graphicFrame>
      <p:sp>
        <p:nvSpPr>
          <p:cNvPr id="29" name="Rectangle 115"/>
          <p:cNvSpPr>
            <a:spLocks noChangeArrowheads="1"/>
          </p:cNvSpPr>
          <p:nvPr/>
        </p:nvSpPr>
        <p:spPr bwMode="auto">
          <a:xfrm>
            <a:off x="7650454" y="3246725"/>
            <a:ext cx="527050" cy="190500"/>
          </a:xfrm>
          <a:prstGeom prst="rect">
            <a:avLst/>
          </a:prstGeom>
          <a:noFill/>
          <a:ln w="38100">
            <a:noFill/>
            <a:miter lim="800000"/>
            <a:headEnd/>
            <a:tailEnd/>
          </a:ln>
        </p:spPr>
        <p:txBody>
          <a:bodyPr wrap="none" anchor="ctr"/>
          <a:lstStyle/>
          <a:p>
            <a:endParaRPr lang="en-US" dirty="0">
              <a:latin typeface="Century Gothic"/>
            </a:endParaRPr>
          </a:p>
        </p:txBody>
      </p:sp>
      <p:cxnSp>
        <p:nvCxnSpPr>
          <p:cNvPr id="30" name="AutoShape 116"/>
          <p:cNvCxnSpPr>
            <a:cxnSpLocks noChangeShapeType="1"/>
          </p:cNvCxnSpPr>
          <p:nvPr/>
        </p:nvCxnSpPr>
        <p:spPr bwMode="auto">
          <a:xfrm>
            <a:off x="7220234" y="1741009"/>
            <a:ext cx="465137" cy="1505716"/>
          </a:xfrm>
          <a:prstGeom prst="bentConnector2">
            <a:avLst/>
          </a:prstGeom>
          <a:noFill/>
          <a:ln w="38100">
            <a:solidFill>
              <a:srgbClr val="808080"/>
            </a:solidFill>
            <a:miter lim="800000"/>
            <a:headEnd/>
            <a:tailEnd type="triangle" w="med" len="med"/>
          </a:ln>
        </p:spPr>
      </p:cxn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19</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Product Line</a:t>
            </a:r>
          </a:p>
          <a:p>
            <a:r>
              <a:rPr lang="en-US" dirty="0" smtClean="0">
                <a:latin typeface="Century Gothic"/>
              </a:rPr>
              <a:t>Items</a:t>
            </a:r>
          </a:p>
          <a:p>
            <a:r>
              <a:rPr lang="en-US" dirty="0" smtClean="0">
                <a:latin typeface="Century Gothic"/>
              </a:rPr>
              <a:t>Product Structure</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Product Definition</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sp>
        <p:nvSpPr>
          <p:cNvPr id="6" name="Rectangle 41"/>
          <p:cNvSpPr>
            <a:spLocks noChangeArrowheads="1"/>
          </p:cNvSpPr>
          <p:nvPr/>
        </p:nvSpPr>
        <p:spPr bwMode="auto">
          <a:xfrm>
            <a:off x="7084008" y="2667449"/>
            <a:ext cx="1408113" cy="1131887"/>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2000" dirty="0">
                <a:latin typeface="Century Gothic"/>
              </a:rPr>
              <a:t>BOMs</a:t>
            </a:r>
          </a:p>
        </p:txBody>
      </p:sp>
      <p:sp>
        <p:nvSpPr>
          <p:cNvPr id="7" name="Rectangle 42"/>
          <p:cNvSpPr>
            <a:spLocks noChangeArrowheads="1"/>
          </p:cNvSpPr>
          <p:nvPr/>
        </p:nvSpPr>
        <p:spPr bwMode="auto">
          <a:xfrm>
            <a:off x="2542171" y="3881886"/>
            <a:ext cx="1408112" cy="1131888"/>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2000" dirty="0">
                <a:latin typeface="Century Gothic"/>
              </a:rPr>
              <a:t>Product</a:t>
            </a:r>
          </a:p>
          <a:p>
            <a:pPr algn="ctr" defTabSz="977900" eaLnBrk="0" hangingPunct="0">
              <a:defRPr/>
            </a:pPr>
            <a:r>
              <a:rPr lang="en-US" sz="2000" dirty="0">
                <a:latin typeface="Century Gothic"/>
              </a:rPr>
              <a:t>Lines</a:t>
            </a:r>
          </a:p>
        </p:txBody>
      </p:sp>
      <p:sp>
        <p:nvSpPr>
          <p:cNvPr id="8" name="Rectangle 44"/>
          <p:cNvSpPr>
            <a:spLocks noChangeArrowheads="1"/>
          </p:cNvSpPr>
          <p:nvPr/>
        </p:nvSpPr>
        <p:spPr bwMode="auto">
          <a:xfrm>
            <a:off x="4639258" y="3877124"/>
            <a:ext cx="1408113" cy="1133475"/>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2000" dirty="0">
                <a:latin typeface="Century Gothic"/>
              </a:rPr>
              <a:t>Items</a:t>
            </a:r>
          </a:p>
        </p:txBody>
      </p:sp>
      <p:sp>
        <p:nvSpPr>
          <p:cNvPr id="9" name="Rectangle 47"/>
          <p:cNvSpPr>
            <a:spLocks noChangeArrowheads="1"/>
          </p:cNvSpPr>
          <p:nvPr/>
        </p:nvSpPr>
        <p:spPr bwMode="auto">
          <a:xfrm>
            <a:off x="8511171" y="2613474"/>
            <a:ext cx="3034486" cy="1197764"/>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en-US" sz="1800" dirty="0">
                <a:latin typeface="Century Gothic"/>
              </a:rPr>
              <a:t>Product Structures</a:t>
            </a:r>
          </a:p>
          <a:p>
            <a:pPr marL="228600" indent="-228600" eaLnBrk="0" hangingPunct="0">
              <a:buClr>
                <a:srgbClr val="B5A693"/>
              </a:buClr>
              <a:buFontTx/>
              <a:buChar char="•"/>
            </a:pPr>
            <a:r>
              <a:rPr lang="en-US" sz="1800" dirty="0">
                <a:latin typeface="Century Gothic"/>
              </a:rPr>
              <a:t>Formulas</a:t>
            </a:r>
          </a:p>
          <a:p>
            <a:pPr marL="228600" indent="-228600" eaLnBrk="0" hangingPunct="0">
              <a:buClr>
                <a:srgbClr val="B5A693"/>
              </a:buClr>
              <a:buFontTx/>
              <a:buChar char="•"/>
            </a:pPr>
            <a:r>
              <a:rPr lang="en-US" sz="1800" dirty="0">
                <a:latin typeface="Century Gothic"/>
              </a:rPr>
              <a:t>Joint Product Structures</a:t>
            </a:r>
          </a:p>
          <a:p>
            <a:pPr marL="228600" indent="-228600" eaLnBrk="0" hangingPunct="0">
              <a:buClr>
                <a:srgbClr val="B5A693"/>
              </a:buClr>
              <a:buFontTx/>
              <a:buChar char="•"/>
            </a:pPr>
            <a:r>
              <a:rPr lang="en-US" sz="1800" dirty="0">
                <a:latin typeface="Century Gothic"/>
              </a:rPr>
              <a:t>Configured Structures</a:t>
            </a:r>
            <a:endParaRPr lang="en-US" sz="1400" dirty="0">
              <a:latin typeface="Century Gothic"/>
            </a:endParaRPr>
          </a:p>
        </p:txBody>
      </p:sp>
      <p:sp>
        <p:nvSpPr>
          <p:cNvPr id="10" name="Rectangle 48"/>
          <p:cNvSpPr>
            <a:spLocks noChangeArrowheads="1"/>
          </p:cNvSpPr>
          <p:nvPr/>
        </p:nvSpPr>
        <p:spPr bwMode="auto">
          <a:xfrm>
            <a:off x="8517521" y="5039174"/>
            <a:ext cx="2358019" cy="643766"/>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en-US" sz="1800" dirty="0">
                <a:latin typeface="Century Gothic"/>
              </a:rPr>
              <a:t>Routings</a:t>
            </a:r>
          </a:p>
          <a:p>
            <a:pPr marL="228600" indent="-228600" eaLnBrk="0" hangingPunct="0">
              <a:buClr>
                <a:srgbClr val="B5A693"/>
              </a:buClr>
              <a:buFontTx/>
              <a:buChar char="•"/>
            </a:pPr>
            <a:r>
              <a:rPr lang="en-US" sz="1800" dirty="0">
                <a:latin typeface="Century Gothic"/>
              </a:rPr>
              <a:t>Process Definition</a:t>
            </a:r>
            <a:endParaRPr lang="en-US" sz="1400" dirty="0">
              <a:latin typeface="Century Gothic"/>
            </a:endParaRPr>
          </a:p>
        </p:txBody>
      </p:sp>
      <p:sp>
        <p:nvSpPr>
          <p:cNvPr id="11" name="Rectangle 49"/>
          <p:cNvSpPr>
            <a:spLocks noChangeArrowheads="1"/>
          </p:cNvSpPr>
          <p:nvPr/>
        </p:nvSpPr>
        <p:spPr bwMode="auto">
          <a:xfrm>
            <a:off x="4312233" y="5153474"/>
            <a:ext cx="2077493" cy="1197764"/>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en-US" sz="1800" dirty="0">
                <a:latin typeface="Century Gothic"/>
              </a:rPr>
              <a:t>General Data</a:t>
            </a:r>
          </a:p>
          <a:p>
            <a:pPr marL="228600" indent="-228600" eaLnBrk="0" hangingPunct="0">
              <a:buClr>
                <a:srgbClr val="B5A693"/>
              </a:buClr>
              <a:buFontTx/>
              <a:buChar char="•"/>
            </a:pPr>
            <a:r>
              <a:rPr lang="en-US" sz="1800" dirty="0">
                <a:latin typeface="Century Gothic"/>
              </a:rPr>
              <a:t>Inventory Data</a:t>
            </a:r>
          </a:p>
          <a:p>
            <a:pPr marL="228600" indent="-228600" eaLnBrk="0" hangingPunct="0">
              <a:buClr>
                <a:srgbClr val="B5A693"/>
              </a:buClr>
              <a:buFontTx/>
              <a:buChar char="•"/>
            </a:pPr>
            <a:r>
              <a:rPr lang="en-US" sz="1800" dirty="0">
                <a:latin typeface="Century Gothic"/>
              </a:rPr>
              <a:t>Planning Data</a:t>
            </a:r>
          </a:p>
          <a:p>
            <a:pPr marL="228600" indent="-228600" eaLnBrk="0" hangingPunct="0">
              <a:buClr>
                <a:srgbClr val="B5A693"/>
              </a:buClr>
              <a:buFontTx/>
              <a:buChar char="•"/>
            </a:pPr>
            <a:r>
              <a:rPr lang="en-US" sz="1800" dirty="0">
                <a:latin typeface="Century Gothic"/>
              </a:rPr>
              <a:t>Cost Data</a:t>
            </a:r>
            <a:endParaRPr lang="en-US" sz="1400" dirty="0">
              <a:latin typeface="Century Gothic"/>
            </a:endParaRPr>
          </a:p>
        </p:txBody>
      </p:sp>
      <p:cxnSp>
        <p:nvCxnSpPr>
          <p:cNvPr id="12" name="AutoShape 53"/>
          <p:cNvCxnSpPr>
            <a:cxnSpLocks noChangeShapeType="1"/>
            <a:stCxn id="8" idx="3"/>
            <a:endCxn id="6" idx="1"/>
          </p:cNvCxnSpPr>
          <p:nvPr/>
        </p:nvCxnSpPr>
        <p:spPr bwMode="auto">
          <a:xfrm flipV="1">
            <a:off x="6047371" y="3234186"/>
            <a:ext cx="1036637" cy="1209675"/>
          </a:xfrm>
          <a:prstGeom prst="bentConnector3">
            <a:avLst>
              <a:gd name="adj1" fmla="val 49921"/>
            </a:avLst>
          </a:prstGeom>
          <a:noFill/>
          <a:ln w="25400">
            <a:solidFill>
              <a:schemeClr val="tx1">
                <a:lumMod val="75000"/>
                <a:lumOff val="25000"/>
              </a:schemeClr>
            </a:solidFill>
            <a:miter lim="800000"/>
            <a:headEnd/>
            <a:tailEnd type="triangle" w="med" len="med"/>
          </a:ln>
        </p:spPr>
      </p:cxnSp>
      <p:cxnSp>
        <p:nvCxnSpPr>
          <p:cNvPr id="13" name="AutoShape 54"/>
          <p:cNvCxnSpPr>
            <a:cxnSpLocks noChangeShapeType="1"/>
            <a:stCxn id="8" idx="3"/>
          </p:cNvCxnSpPr>
          <p:nvPr/>
        </p:nvCxnSpPr>
        <p:spPr bwMode="auto">
          <a:xfrm>
            <a:off x="6047371" y="4443861"/>
            <a:ext cx="1041400" cy="933450"/>
          </a:xfrm>
          <a:prstGeom prst="bentConnector3">
            <a:avLst>
              <a:gd name="adj1" fmla="val 49847"/>
            </a:avLst>
          </a:prstGeom>
          <a:noFill/>
          <a:ln w="25400">
            <a:solidFill>
              <a:schemeClr val="tx1">
                <a:lumMod val="75000"/>
                <a:lumOff val="25000"/>
              </a:schemeClr>
            </a:solidFill>
            <a:miter lim="800000"/>
            <a:headEnd/>
            <a:tailEnd type="triangle" w="med" len="med"/>
          </a:ln>
        </p:spPr>
      </p:cxnSp>
      <p:sp>
        <p:nvSpPr>
          <p:cNvPr id="14" name="Rectangle 42"/>
          <p:cNvSpPr>
            <a:spLocks noChangeArrowheads="1"/>
          </p:cNvSpPr>
          <p:nvPr/>
        </p:nvSpPr>
        <p:spPr bwMode="auto">
          <a:xfrm>
            <a:off x="7104011" y="4806446"/>
            <a:ext cx="1408112" cy="1131888"/>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2000" dirty="0" smtClean="0">
                <a:latin typeface="Century Gothic"/>
              </a:rPr>
              <a:t>Routings/</a:t>
            </a:r>
            <a:br>
              <a:rPr lang="en-US" sz="2000" dirty="0" smtClean="0">
                <a:latin typeface="Century Gothic"/>
              </a:rPr>
            </a:br>
            <a:r>
              <a:rPr lang="en-US" sz="2000" dirty="0" smtClean="0">
                <a:latin typeface="Century Gothic"/>
              </a:rPr>
              <a:t>Processes</a:t>
            </a:r>
            <a:endParaRPr lang="en-US" sz="2000" dirty="0">
              <a:latin typeface="Century Gothic"/>
            </a:endParaRPr>
          </a:p>
        </p:txBody>
      </p:sp>
      <p:cxnSp>
        <p:nvCxnSpPr>
          <p:cNvPr id="15" name="Straight Arrow Connector 14"/>
          <p:cNvCxnSpPr>
            <a:stCxn id="7" idx="3"/>
            <a:endCxn id="8" idx="1"/>
          </p:cNvCxnSpPr>
          <p:nvPr/>
        </p:nvCxnSpPr>
        <p:spPr>
          <a:xfrm flipV="1">
            <a:off x="3950283" y="4443862"/>
            <a:ext cx="688975" cy="396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7241488" y="6009136"/>
            <a:ext cx="3860800" cy="246221"/>
          </a:xfrm>
          <a:prstGeom prst="rect">
            <a:avLst/>
          </a:prstGeom>
          <a:noFill/>
        </p:spPr>
        <p:txBody>
          <a:bodyPr wrap="square" rtlCol="0">
            <a:spAutoFit/>
          </a:bodyPr>
          <a:lstStyle/>
          <a:p>
            <a:r>
              <a:rPr lang="en-US" sz="1000" dirty="0" smtClean="0">
                <a:latin typeface="Century Gothic"/>
              </a:rPr>
              <a:t>* Discussed in Manufacturing Environment Setups</a:t>
            </a:r>
            <a:endParaRPr lang="en-US" sz="1000" dirty="0">
              <a:latin typeface="Century Gothic"/>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QAD System Data Types</a:t>
            </a:r>
          </a:p>
          <a:p>
            <a:r>
              <a:rPr lang="en-US" dirty="0" smtClean="0">
                <a:latin typeface="Century Gothic"/>
              </a:rPr>
              <a:t>Financial Structure</a:t>
            </a:r>
          </a:p>
          <a:p>
            <a:r>
              <a:rPr lang="en-US" dirty="0" smtClean="0">
                <a:latin typeface="Century Gothic"/>
              </a:rPr>
              <a:t>Operational Structure</a:t>
            </a:r>
          </a:p>
          <a:p>
            <a:r>
              <a:rPr lang="en-US" dirty="0" smtClean="0">
                <a:latin typeface="Century Gothic"/>
              </a:rPr>
              <a:t>Product Definition</a:t>
            </a:r>
          </a:p>
          <a:p>
            <a:r>
              <a:rPr lang="en-US" dirty="0" smtClean="0">
                <a:latin typeface="Century Gothic"/>
              </a:rPr>
              <a:t>Manufacturing Setup</a:t>
            </a:r>
          </a:p>
          <a:p>
            <a:r>
              <a:rPr lang="en-US" dirty="0" smtClean="0">
                <a:latin typeface="Century Gothic"/>
              </a:rPr>
              <a:t>Cost Calculation</a:t>
            </a:r>
          </a:p>
        </p:txBody>
      </p:sp>
      <p:sp>
        <p:nvSpPr>
          <p:cNvPr id="4" name="myTitle"/>
          <p:cNvSpPr>
            <a:spLocks noGrp="1"/>
          </p:cNvSpPr>
          <p:nvPr>
            <p:ph type="title"/>
          </p:nvPr>
        </p:nvSpPr>
        <p:spPr/>
        <p:txBody>
          <a:bodyPr/>
          <a:lstStyle/>
          <a:p>
            <a:r>
              <a:rPr lang="en-US" dirty="0" smtClean="0">
                <a:latin typeface="Century Gothic"/>
              </a:rPr>
              <a:t>Overview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20</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Product Lines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sp>
        <p:nvSpPr>
          <p:cNvPr id="6" name="Rectangle 135"/>
          <p:cNvSpPr>
            <a:spLocks noChangeArrowheads="1"/>
          </p:cNvSpPr>
          <p:nvPr/>
        </p:nvSpPr>
        <p:spPr bwMode="auto">
          <a:xfrm>
            <a:off x="3096088" y="2546435"/>
            <a:ext cx="5118100" cy="730250"/>
          </a:xfrm>
          <a:prstGeom prst="rect">
            <a:avLst/>
          </a:prstGeom>
          <a:solidFill>
            <a:srgbClr val="CFD9DF"/>
          </a:solidFill>
          <a:ln w="12700">
            <a:solidFill>
              <a:schemeClr val="tx1"/>
            </a:solidFill>
            <a:miter lim="800000"/>
            <a:headEnd/>
            <a:tailEnd/>
          </a:ln>
          <a:effectLst>
            <a:outerShdw dist="107763" dir="2700000" algn="ctr" rotWithShape="0">
              <a:schemeClr val="bg2"/>
            </a:outerShdw>
          </a:effectLst>
        </p:spPr>
        <p:txBody>
          <a:bodyPr wrap="none" lIns="46038" tIns="46038" rIns="46038" bIns="46038" anchor="ctr" anchorCtr="1"/>
          <a:lstStyle/>
          <a:p>
            <a:pPr algn="ctr" eaLnBrk="0" hangingPunct="0">
              <a:defRPr/>
            </a:pPr>
            <a:endParaRPr lang="en-US" sz="1800" dirty="0">
              <a:latin typeface="Century Gothic"/>
            </a:endParaRPr>
          </a:p>
        </p:txBody>
      </p:sp>
      <p:sp>
        <p:nvSpPr>
          <p:cNvPr id="7" name="Rectangle 141"/>
          <p:cNvSpPr>
            <a:spLocks noChangeArrowheads="1"/>
          </p:cNvSpPr>
          <p:nvPr/>
        </p:nvSpPr>
        <p:spPr bwMode="auto">
          <a:xfrm>
            <a:off x="3096088" y="2546435"/>
            <a:ext cx="5118100" cy="730250"/>
          </a:xfrm>
          <a:prstGeom prst="rect">
            <a:avLst/>
          </a:prstGeom>
          <a:ln>
            <a:headEnd/>
            <a:tailEnd/>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wrap="none" lIns="46038" tIns="46038" rIns="46038" bIns="46038" anchor="ctr" anchorCtr="1"/>
          <a:lstStyle/>
          <a:p>
            <a:pPr algn="ctr" eaLnBrk="0" hangingPunct="0">
              <a:defRPr/>
            </a:pPr>
            <a:r>
              <a:rPr lang="en-US" sz="1800" dirty="0">
                <a:latin typeface="Century Gothic"/>
              </a:rPr>
              <a:t>Product Line = Ultrasound Equipment</a:t>
            </a:r>
          </a:p>
        </p:txBody>
      </p:sp>
      <p:sp>
        <p:nvSpPr>
          <p:cNvPr id="8" name="Text Box 143"/>
          <p:cNvSpPr txBox="1">
            <a:spLocks noChangeArrowheads="1"/>
          </p:cNvSpPr>
          <p:nvPr/>
        </p:nvSpPr>
        <p:spPr bwMode="auto">
          <a:xfrm>
            <a:off x="4816938" y="5756360"/>
            <a:ext cx="1863725" cy="581025"/>
          </a:xfrm>
          <a:prstGeom prst="rect">
            <a:avLst/>
          </a:prstGeom>
          <a:noFill/>
          <a:ln w="38100">
            <a:noFill/>
            <a:miter lim="800000"/>
            <a:headEnd/>
            <a:tailEnd/>
          </a:ln>
        </p:spPr>
        <p:txBody>
          <a:bodyPr>
            <a:spAutoFit/>
          </a:bodyPr>
          <a:lstStyle/>
          <a:p>
            <a:pPr algn="ctr" eaLnBrk="0" hangingPunct="0">
              <a:spcBef>
                <a:spcPct val="50000"/>
              </a:spcBef>
            </a:pPr>
            <a:r>
              <a:rPr lang="en-US" sz="1600" dirty="0">
                <a:latin typeface="Century Gothic"/>
              </a:rPr>
              <a:t>Implantable Ultrasound 01020</a:t>
            </a:r>
          </a:p>
        </p:txBody>
      </p:sp>
      <p:sp>
        <p:nvSpPr>
          <p:cNvPr id="9" name="Text Box 136"/>
          <p:cNvSpPr txBox="1">
            <a:spLocks noChangeArrowheads="1"/>
          </p:cNvSpPr>
          <p:nvPr/>
        </p:nvSpPr>
        <p:spPr bwMode="auto">
          <a:xfrm>
            <a:off x="2576060" y="5756360"/>
            <a:ext cx="1971920" cy="584775"/>
          </a:xfrm>
          <a:prstGeom prst="rect">
            <a:avLst/>
          </a:prstGeom>
          <a:noFill/>
          <a:ln w="38100">
            <a:noFill/>
            <a:miter lim="800000"/>
            <a:headEnd/>
            <a:tailEnd/>
          </a:ln>
        </p:spPr>
        <p:txBody>
          <a:bodyPr wrap="square">
            <a:spAutoFit/>
          </a:bodyPr>
          <a:lstStyle/>
          <a:p>
            <a:pPr algn="ctr" eaLnBrk="0" hangingPunct="0">
              <a:spcBef>
                <a:spcPct val="50000"/>
              </a:spcBef>
            </a:pPr>
            <a:r>
              <a:rPr lang="en-US" sz="1600" dirty="0">
                <a:latin typeface="Century Gothic"/>
              </a:rPr>
              <a:t>Medical Ultrasound 01010</a:t>
            </a:r>
          </a:p>
        </p:txBody>
      </p:sp>
      <p:sp>
        <p:nvSpPr>
          <p:cNvPr id="10" name="Text Box 138"/>
          <p:cNvSpPr txBox="1">
            <a:spLocks noChangeArrowheads="1"/>
          </p:cNvSpPr>
          <p:nvPr/>
        </p:nvSpPr>
        <p:spPr bwMode="auto">
          <a:xfrm>
            <a:off x="6917201" y="5756360"/>
            <a:ext cx="1863725" cy="581025"/>
          </a:xfrm>
          <a:prstGeom prst="rect">
            <a:avLst/>
          </a:prstGeom>
          <a:noFill/>
          <a:ln w="38100">
            <a:noFill/>
            <a:miter lim="800000"/>
            <a:headEnd/>
            <a:tailEnd/>
          </a:ln>
        </p:spPr>
        <p:txBody>
          <a:bodyPr>
            <a:spAutoFit/>
          </a:bodyPr>
          <a:lstStyle/>
          <a:p>
            <a:pPr algn="ctr" eaLnBrk="0" hangingPunct="0">
              <a:spcBef>
                <a:spcPct val="50000"/>
              </a:spcBef>
            </a:pPr>
            <a:r>
              <a:rPr lang="en-US" sz="1600" dirty="0">
                <a:latin typeface="Century Gothic"/>
              </a:rPr>
              <a:t>Consumer Ultrasound 01030</a:t>
            </a:r>
          </a:p>
        </p:txBody>
      </p:sp>
      <p:sp>
        <p:nvSpPr>
          <p:cNvPr id="12" name="Rectangle 140"/>
          <p:cNvSpPr>
            <a:spLocks noChangeArrowheads="1"/>
          </p:cNvSpPr>
          <p:nvPr/>
        </p:nvSpPr>
        <p:spPr bwMode="auto">
          <a:xfrm>
            <a:off x="7204538" y="1868573"/>
            <a:ext cx="1147763" cy="820737"/>
          </a:xfrm>
          <a:prstGeom prst="rect">
            <a:avLst/>
          </a:prstGeom>
          <a:solidFill>
            <a:srgbClr val="FAF6EB"/>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algn="ctr" defTabSz="739775" eaLnBrk="0" hangingPunct="0">
              <a:defRPr/>
            </a:pPr>
            <a:r>
              <a:rPr lang="en-US" sz="1400" dirty="0">
                <a:latin typeface="Century Gothic"/>
              </a:rPr>
              <a:t>Inventory </a:t>
            </a:r>
            <a:br>
              <a:rPr lang="en-US" sz="1400" dirty="0">
                <a:latin typeface="Century Gothic"/>
              </a:rPr>
            </a:br>
            <a:r>
              <a:rPr lang="en-US" sz="1400" dirty="0">
                <a:latin typeface="Century Gothic"/>
              </a:rPr>
              <a:t>Accounts</a:t>
            </a:r>
          </a:p>
        </p:txBody>
      </p:sp>
      <p:sp>
        <p:nvSpPr>
          <p:cNvPr id="13" name="Rectangle 145" descr="Wide upward diagonal"/>
          <p:cNvSpPr>
            <a:spLocks noChangeArrowheads="1"/>
          </p:cNvSpPr>
          <p:nvPr/>
        </p:nvSpPr>
        <p:spPr bwMode="auto">
          <a:xfrm>
            <a:off x="8222055" y="1570052"/>
            <a:ext cx="1147763" cy="820738"/>
          </a:xfrm>
          <a:prstGeom prst="rect">
            <a:avLst/>
          </a:prstGeom>
          <a:pattFill prst="wdUpDiag">
            <a:fgClr>
              <a:srgbClr val="E5E1DA"/>
            </a:fgClr>
            <a:bgClr>
              <a:srgbClr val="FFFFFF"/>
            </a:bgClr>
          </a:pattFill>
          <a:ln w="12700">
            <a:solidFill>
              <a:schemeClr val="tx1"/>
            </a:solidFill>
            <a:miter lim="800000"/>
            <a:headEnd/>
            <a:tailEnd/>
          </a:ln>
          <a:effectLst>
            <a:outerShdw blurRad="50800" dist="38100" dir="2700000" algn="tl" rotWithShape="0">
              <a:prstClr val="black">
                <a:alpha val="40000"/>
              </a:prstClr>
            </a:outerShdw>
          </a:effectLst>
        </p:spPr>
        <p:txBody>
          <a:bodyPr wrap="none" lIns="82550" tIns="41275" rIns="82550" bIns="41275" anchor="ctr"/>
          <a:lstStyle/>
          <a:p>
            <a:pPr algn="ctr" defTabSz="739775" eaLnBrk="0" hangingPunct="0">
              <a:defRPr/>
            </a:pPr>
            <a:r>
              <a:rPr lang="en-US" sz="1600" dirty="0">
                <a:latin typeface="Century Gothic"/>
              </a:rPr>
              <a:t>General</a:t>
            </a:r>
          </a:p>
          <a:p>
            <a:pPr algn="ctr" defTabSz="739775" eaLnBrk="0" hangingPunct="0">
              <a:defRPr/>
            </a:pPr>
            <a:r>
              <a:rPr lang="en-US" sz="1600" dirty="0">
                <a:latin typeface="Century Gothic"/>
              </a:rPr>
              <a:t>Ledger</a:t>
            </a:r>
          </a:p>
        </p:txBody>
      </p:sp>
      <p:sp>
        <p:nvSpPr>
          <p:cNvPr id="14" name="Rectangle 146"/>
          <p:cNvSpPr>
            <a:spLocks noChangeArrowheads="1"/>
          </p:cNvSpPr>
          <p:nvPr/>
        </p:nvSpPr>
        <p:spPr bwMode="auto">
          <a:xfrm>
            <a:off x="7204538" y="1868573"/>
            <a:ext cx="1147763" cy="820737"/>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82550" tIns="41275" rIns="82550" bIns="41275" anchor="ctr"/>
          <a:lstStyle/>
          <a:p>
            <a:pPr algn="ctr" defTabSz="739775" eaLnBrk="0" hangingPunct="0">
              <a:defRPr/>
            </a:pPr>
            <a:r>
              <a:rPr lang="en-US" sz="1600" dirty="0">
                <a:latin typeface="Century Gothic"/>
              </a:rPr>
              <a:t>Inventory </a:t>
            </a:r>
            <a:br>
              <a:rPr lang="en-US" sz="1600" dirty="0">
                <a:latin typeface="Century Gothic"/>
              </a:rPr>
            </a:br>
            <a:r>
              <a:rPr lang="en-US" sz="1600" dirty="0">
                <a:latin typeface="Century Gothic"/>
              </a:rPr>
              <a:t>Accounts</a:t>
            </a:r>
          </a:p>
        </p:txBody>
      </p:sp>
      <p:sp>
        <p:nvSpPr>
          <p:cNvPr id="15" name="Rectangle 147"/>
          <p:cNvSpPr>
            <a:spLocks noChangeArrowheads="1"/>
          </p:cNvSpPr>
          <p:nvPr/>
        </p:nvSpPr>
        <p:spPr bwMode="auto">
          <a:xfrm>
            <a:off x="2540463" y="1868573"/>
            <a:ext cx="1147763" cy="820737"/>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82550" tIns="41275" rIns="82550" bIns="41275" anchor="ctr"/>
          <a:lstStyle/>
          <a:p>
            <a:pPr algn="ctr" defTabSz="739775" eaLnBrk="0" hangingPunct="0">
              <a:defRPr/>
            </a:pPr>
            <a:r>
              <a:rPr lang="en-US" sz="1600" dirty="0">
                <a:latin typeface="Century Gothic"/>
              </a:rPr>
              <a:t>Items</a:t>
            </a:r>
          </a:p>
        </p:txBody>
      </p:sp>
      <p:pic>
        <p:nvPicPr>
          <p:cNvPr id="16" name="Picture 17"/>
          <p:cNvPicPr>
            <a:picLocks noChangeAspect="1" noChangeArrowheads="1"/>
          </p:cNvPicPr>
          <p:nvPr/>
        </p:nvPicPr>
        <p:blipFill>
          <a:blip r:embed="rId3" cstate="print"/>
          <a:srcRect/>
          <a:stretch>
            <a:fillRect/>
          </a:stretch>
        </p:blipFill>
        <p:spPr bwMode="auto">
          <a:xfrm>
            <a:off x="7114051" y="3524335"/>
            <a:ext cx="1463675" cy="2192338"/>
          </a:xfrm>
          <a:prstGeom prst="rect">
            <a:avLst/>
          </a:prstGeom>
          <a:noFill/>
          <a:ln w="9525" algn="ctr">
            <a:noFill/>
            <a:miter lim="800000"/>
            <a:headEnd/>
            <a:tailEnd/>
          </a:ln>
          <a:effectLst>
            <a:outerShdw blurRad="50800" dist="38100" dir="2700000" algn="tl" rotWithShape="0">
              <a:prstClr val="black">
                <a:alpha val="40000"/>
              </a:prstClr>
            </a:outerShdw>
          </a:effectLst>
        </p:spPr>
      </p:pic>
      <p:pic>
        <p:nvPicPr>
          <p:cNvPr id="17" name="Picture 18"/>
          <p:cNvPicPr>
            <a:picLocks noChangeAspect="1" noChangeArrowheads="1"/>
          </p:cNvPicPr>
          <p:nvPr/>
        </p:nvPicPr>
        <p:blipFill>
          <a:blip r:embed="rId4" cstate="print"/>
          <a:srcRect/>
          <a:stretch>
            <a:fillRect/>
          </a:stretch>
        </p:blipFill>
        <p:spPr bwMode="auto">
          <a:xfrm>
            <a:off x="4535951" y="3835485"/>
            <a:ext cx="2378075" cy="1577975"/>
          </a:xfrm>
          <a:prstGeom prst="rect">
            <a:avLst/>
          </a:prstGeom>
          <a:noFill/>
          <a:ln w="9525" algn="ctr">
            <a:solidFill>
              <a:schemeClr val="tx1"/>
            </a:solidFill>
            <a:miter lim="800000"/>
            <a:headEnd/>
            <a:tailEnd/>
          </a:ln>
          <a:effectLst>
            <a:outerShdw blurRad="50800" dist="38100" dir="2700000" algn="tl" rotWithShape="0">
              <a:prstClr val="black">
                <a:alpha val="40000"/>
              </a:prstClr>
            </a:outerShdw>
          </a:effectLst>
        </p:spPr>
      </p:pic>
      <p:pic>
        <p:nvPicPr>
          <p:cNvPr id="18" name="Picture 19"/>
          <p:cNvPicPr>
            <a:picLocks noChangeAspect="1" noChangeArrowheads="1"/>
          </p:cNvPicPr>
          <p:nvPr/>
        </p:nvPicPr>
        <p:blipFill>
          <a:blip r:embed="rId5" cstate="print"/>
          <a:srcRect/>
          <a:stretch>
            <a:fillRect/>
          </a:stretch>
        </p:blipFill>
        <p:spPr bwMode="auto">
          <a:xfrm>
            <a:off x="2896063" y="3587835"/>
            <a:ext cx="1438275" cy="2125663"/>
          </a:xfrm>
          <a:prstGeom prst="rect">
            <a:avLst/>
          </a:prstGeom>
          <a:noFill/>
          <a:ln w="9525" algn="ctr">
            <a:noFill/>
            <a:miter lim="800000"/>
            <a:headEnd/>
            <a:tailEnd/>
          </a:ln>
          <a:effectLst>
            <a:outerShdw blurRad="50800" dist="38100" dir="2700000" algn="tl" rotWithShape="0">
              <a:prstClr val="black">
                <a:alpha val="40000"/>
              </a:prstClr>
            </a:outerShdw>
          </a:effectLst>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21</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Items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graphicFrame>
        <p:nvGraphicFramePr>
          <p:cNvPr id="7" name="Diagram 6"/>
          <p:cNvGraphicFramePr/>
          <p:nvPr/>
        </p:nvGraphicFramePr>
        <p:xfrm>
          <a:off x="2352953" y="1528011"/>
          <a:ext cx="7512942" cy="4769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22</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Product Structure</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sp>
        <p:nvSpPr>
          <p:cNvPr id="6" name="Rectangle 10"/>
          <p:cNvSpPr>
            <a:spLocks noChangeArrowheads="1"/>
          </p:cNvSpPr>
          <p:nvPr/>
        </p:nvSpPr>
        <p:spPr bwMode="auto">
          <a:xfrm>
            <a:off x="6214442" y="1126560"/>
            <a:ext cx="1292619" cy="946150"/>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lIns="95250" tIns="47625" rIns="95250" bIns="47625" anchor="ctr"/>
          <a:lstStyle/>
          <a:p>
            <a:pPr algn="ctr" defTabSz="977900" eaLnBrk="0" hangingPunct="0">
              <a:defRPr/>
            </a:pPr>
            <a:r>
              <a:rPr lang="en-US" sz="1600" dirty="0">
                <a:latin typeface="Century Gothic"/>
              </a:rPr>
              <a:t>01010</a:t>
            </a:r>
          </a:p>
          <a:p>
            <a:pPr algn="ctr" defTabSz="977900" eaLnBrk="0" hangingPunct="0">
              <a:defRPr/>
            </a:pPr>
            <a:r>
              <a:rPr lang="en-US" sz="1600" dirty="0">
                <a:latin typeface="Century Gothic"/>
              </a:rPr>
              <a:t>Medical Ultrasound</a:t>
            </a:r>
          </a:p>
        </p:txBody>
      </p:sp>
      <p:sp>
        <p:nvSpPr>
          <p:cNvPr id="7" name="Rectangle 12"/>
          <p:cNvSpPr>
            <a:spLocks noChangeArrowheads="1"/>
          </p:cNvSpPr>
          <p:nvPr/>
        </p:nvSpPr>
        <p:spPr bwMode="auto">
          <a:xfrm>
            <a:off x="1880546" y="5424278"/>
            <a:ext cx="1176337" cy="946150"/>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lIns="95250" tIns="47625" rIns="95250" bIns="47625" anchor="ctr"/>
          <a:lstStyle/>
          <a:p>
            <a:pPr algn="ctr" defTabSz="977900" eaLnBrk="0" hangingPunct="0">
              <a:defRPr/>
            </a:pPr>
            <a:r>
              <a:rPr lang="en-US" sz="1600" dirty="0">
                <a:latin typeface="Century Gothic"/>
              </a:rPr>
              <a:t>62050</a:t>
            </a:r>
          </a:p>
          <a:p>
            <a:pPr algn="ctr" defTabSz="977900" eaLnBrk="0" hangingPunct="0">
              <a:defRPr/>
            </a:pPr>
            <a:r>
              <a:rPr lang="en-US" sz="1600" dirty="0">
                <a:latin typeface="Century Gothic"/>
              </a:rPr>
              <a:t>(2)</a:t>
            </a:r>
          </a:p>
          <a:p>
            <a:pPr algn="ctr" defTabSz="977900" eaLnBrk="0" hangingPunct="0">
              <a:defRPr/>
            </a:pPr>
            <a:r>
              <a:rPr lang="en-US" sz="1400" dirty="0">
                <a:latin typeface="Century Gothic"/>
              </a:rPr>
              <a:t>Beryllium Copper</a:t>
            </a:r>
          </a:p>
        </p:txBody>
      </p:sp>
      <p:sp>
        <p:nvSpPr>
          <p:cNvPr id="8" name="Rectangle 13"/>
          <p:cNvSpPr>
            <a:spLocks noChangeArrowheads="1"/>
          </p:cNvSpPr>
          <p:nvPr/>
        </p:nvSpPr>
        <p:spPr bwMode="auto">
          <a:xfrm>
            <a:off x="3446419" y="4039396"/>
            <a:ext cx="1176337" cy="946150"/>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lIns="95250" tIns="47625" rIns="95250" bIns="47625" anchor="ctr"/>
          <a:lstStyle/>
          <a:p>
            <a:pPr algn="ctr" defTabSz="977900" eaLnBrk="0" hangingPunct="0">
              <a:defRPr/>
            </a:pPr>
            <a:r>
              <a:rPr lang="en-US" sz="1600" dirty="0">
                <a:latin typeface="Century Gothic"/>
              </a:rPr>
              <a:t>60004</a:t>
            </a:r>
          </a:p>
          <a:p>
            <a:pPr algn="ctr" defTabSz="977900" eaLnBrk="0" hangingPunct="0">
              <a:defRPr/>
            </a:pPr>
            <a:r>
              <a:rPr lang="en-US" sz="1600" dirty="0">
                <a:latin typeface="Century Gothic"/>
              </a:rPr>
              <a:t>(1)</a:t>
            </a:r>
          </a:p>
          <a:p>
            <a:pPr algn="ctr" defTabSz="977900" eaLnBrk="0" hangingPunct="0">
              <a:defRPr/>
            </a:pPr>
            <a:r>
              <a:rPr lang="en-US" sz="1600" dirty="0">
                <a:latin typeface="Century Gothic"/>
              </a:rPr>
              <a:t>Transducer</a:t>
            </a:r>
          </a:p>
        </p:txBody>
      </p:sp>
      <p:sp>
        <p:nvSpPr>
          <p:cNvPr id="9" name="Rectangle 17"/>
          <p:cNvSpPr>
            <a:spLocks noChangeArrowheads="1"/>
          </p:cNvSpPr>
          <p:nvPr/>
        </p:nvSpPr>
        <p:spPr bwMode="auto">
          <a:xfrm>
            <a:off x="3344873" y="2713133"/>
            <a:ext cx="1176338" cy="946150"/>
          </a:xfrm>
          <a:prstGeom prst="rect">
            <a:avLst/>
          </a:prstGeom>
          <a:ln>
            <a:headEnd/>
            <a:tailEnd/>
          </a:ln>
        </p:spPr>
        <p:style>
          <a:lnRef idx="1">
            <a:schemeClr val="dk1"/>
          </a:lnRef>
          <a:fillRef idx="3">
            <a:schemeClr val="dk1"/>
          </a:fillRef>
          <a:effectRef idx="2">
            <a:schemeClr val="dk1"/>
          </a:effectRef>
          <a:fontRef idx="minor">
            <a:schemeClr val="lt1"/>
          </a:fontRef>
        </p:style>
        <p:txBody>
          <a:bodyPr lIns="95250" tIns="47625" rIns="95250" bIns="47625" anchor="ctr"/>
          <a:lstStyle/>
          <a:p>
            <a:pPr algn="ctr" defTabSz="977900" eaLnBrk="0" hangingPunct="0">
              <a:defRPr/>
            </a:pPr>
            <a:r>
              <a:rPr lang="en-US" sz="1500" dirty="0" smtClean="0">
                <a:latin typeface="Century Gothic"/>
              </a:rPr>
              <a:t>60001</a:t>
            </a:r>
          </a:p>
          <a:p>
            <a:pPr algn="ctr" defTabSz="977900" eaLnBrk="0" hangingPunct="0">
              <a:defRPr/>
            </a:pPr>
            <a:r>
              <a:rPr lang="en-US" sz="1500" dirty="0" smtClean="0">
                <a:latin typeface="Century Gothic"/>
              </a:rPr>
              <a:t>(1)</a:t>
            </a:r>
          </a:p>
          <a:p>
            <a:pPr algn="ctr" defTabSz="977900" eaLnBrk="0" hangingPunct="0">
              <a:defRPr/>
            </a:pPr>
            <a:r>
              <a:rPr lang="en-US" sz="1500" dirty="0" smtClean="0">
                <a:latin typeface="Century Gothic"/>
              </a:rPr>
              <a:t>Plastic Housing</a:t>
            </a:r>
            <a:endParaRPr lang="en-US" sz="1500" dirty="0">
              <a:latin typeface="Century Gothic"/>
            </a:endParaRPr>
          </a:p>
        </p:txBody>
      </p:sp>
      <p:sp>
        <p:nvSpPr>
          <p:cNvPr id="10" name="Rectangle 18"/>
          <p:cNvSpPr>
            <a:spLocks noChangeArrowheads="1"/>
          </p:cNvSpPr>
          <p:nvPr/>
        </p:nvSpPr>
        <p:spPr bwMode="auto">
          <a:xfrm>
            <a:off x="3491138" y="5424278"/>
            <a:ext cx="1176338" cy="946150"/>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wrap="none" lIns="95250" tIns="47625" rIns="95250" bIns="47625" anchor="ctr"/>
          <a:lstStyle/>
          <a:p>
            <a:pPr algn="ctr" defTabSz="977900" eaLnBrk="0" hangingPunct="0">
              <a:defRPr/>
            </a:pPr>
            <a:r>
              <a:rPr lang="en-US" sz="1600" dirty="0">
                <a:latin typeface="Century Gothic"/>
              </a:rPr>
              <a:t>90031</a:t>
            </a:r>
          </a:p>
          <a:p>
            <a:pPr algn="ctr" defTabSz="977900" eaLnBrk="0" hangingPunct="0">
              <a:defRPr/>
            </a:pPr>
            <a:r>
              <a:rPr lang="en-US" sz="1600" dirty="0" smtClean="0">
                <a:latin typeface="Century Gothic"/>
              </a:rPr>
              <a:t>(1)</a:t>
            </a:r>
            <a:endParaRPr lang="en-US" sz="1600" dirty="0">
              <a:latin typeface="Century Gothic"/>
            </a:endParaRPr>
          </a:p>
          <a:p>
            <a:pPr algn="ctr" defTabSz="977900" eaLnBrk="0" hangingPunct="0">
              <a:defRPr/>
            </a:pPr>
            <a:r>
              <a:rPr lang="en-US" sz="1600" dirty="0">
                <a:latin typeface="Century Gothic"/>
              </a:rPr>
              <a:t>Packaging</a:t>
            </a:r>
          </a:p>
        </p:txBody>
      </p:sp>
      <p:sp>
        <p:nvSpPr>
          <p:cNvPr id="11" name="Rectangle 21"/>
          <p:cNvSpPr>
            <a:spLocks noChangeArrowheads="1"/>
          </p:cNvSpPr>
          <p:nvPr/>
        </p:nvSpPr>
        <p:spPr bwMode="auto">
          <a:xfrm>
            <a:off x="4809200" y="2713133"/>
            <a:ext cx="1176338" cy="946150"/>
          </a:xfrm>
          <a:prstGeom prst="rect">
            <a:avLst/>
          </a:prstGeom>
          <a:ln>
            <a:headEnd/>
            <a:tailEnd/>
          </a:ln>
        </p:spPr>
        <p:style>
          <a:lnRef idx="1">
            <a:schemeClr val="dk1"/>
          </a:lnRef>
          <a:fillRef idx="3">
            <a:schemeClr val="dk1"/>
          </a:fillRef>
          <a:effectRef idx="2">
            <a:schemeClr val="dk1"/>
          </a:effectRef>
          <a:fontRef idx="minor">
            <a:schemeClr val="lt1"/>
          </a:fontRef>
        </p:style>
        <p:txBody>
          <a:bodyPr lIns="95250" tIns="47625" rIns="95250" bIns="47625" anchor="ctr"/>
          <a:lstStyle/>
          <a:p>
            <a:pPr algn="ctr" defTabSz="977900" eaLnBrk="0" hangingPunct="0">
              <a:defRPr/>
            </a:pPr>
            <a:r>
              <a:rPr lang="en-US" sz="1600" dirty="0">
                <a:latin typeface="Century Gothic"/>
              </a:rPr>
              <a:t>60002</a:t>
            </a:r>
          </a:p>
          <a:p>
            <a:pPr algn="ctr" defTabSz="977900" eaLnBrk="0" hangingPunct="0">
              <a:defRPr/>
            </a:pPr>
            <a:r>
              <a:rPr lang="en-US" sz="1600" dirty="0">
                <a:latin typeface="Century Gothic"/>
              </a:rPr>
              <a:t>(1)</a:t>
            </a:r>
          </a:p>
          <a:p>
            <a:pPr algn="ctr" defTabSz="977900" eaLnBrk="0" hangingPunct="0">
              <a:defRPr/>
            </a:pPr>
            <a:r>
              <a:rPr lang="en-US" sz="1600" dirty="0">
                <a:latin typeface="Century Gothic"/>
              </a:rPr>
              <a:t>Display</a:t>
            </a:r>
          </a:p>
        </p:txBody>
      </p:sp>
      <p:sp>
        <p:nvSpPr>
          <p:cNvPr id="12" name="Rectangle 22"/>
          <p:cNvSpPr>
            <a:spLocks noChangeArrowheads="1"/>
          </p:cNvSpPr>
          <p:nvPr/>
        </p:nvSpPr>
        <p:spPr bwMode="auto">
          <a:xfrm>
            <a:off x="6273527" y="2713133"/>
            <a:ext cx="1176337" cy="946150"/>
          </a:xfrm>
          <a:prstGeom prst="rect">
            <a:avLst/>
          </a:prstGeom>
          <a:ln>
            <a:headEnd/>
            <a:tailEnd/>
          </a:ln>
        </p:spPr>
        <p:style>
          <a:lnRef idx="1">
            <a:schemeClr val="dk1"/>
          </a:lnRef>
          <a:fillRef idx="3">
            <a:schemeClr val="dk1"/>
          </a:fillRef>
          <a:effectRef idx="2">
            <a:schemeClr val="dk1"/>
          </a:effectRef>
          <a:fontRef idx="minor">
            <a:schemeClr val="lt1"/>
          </a:fontRef>
        </p:style>
        <p:txBody>
          <a:bodyPr wrap="none" lIns="95250" tIns="47625" rIns="95250" bIns="47625" anchor="ctr"/>
          <a:lstStyle/>
          <a:p>
            <a:pPr algn="ctr" defTabSz="977900" eaLnBrk="0" hangingPunct="0">
              <a:defRPr/>
            </a:pPr>
            <a:r>
              <a:rPr lang="en-US" sz="1600" dirty="0">
                <a:latin typeface="Century Gothic"/>
              </a:rPr>
              <a:t>60003</a:t>
            </a:r>
          </a:p>
          <a:p>
            <a:pPr algn="ctr" defTabSz="977900" eaLnBrk="0" hangingPunct="0">
              <a:defRPr/>
            </a:pPr>
            <a:r>
              <a:rPr lang="en-US" sz="1600" dirty="0">
                <a:latin typeface="Century Gothic"/>
              </a:rPr>
              <a:t>(1)</a:t>
            </a:r>
          </a:p>
          <a:p>
            <a:pPr algn="ctr" defTabSz="977900" eaLnBrk="0" hangingPunct="0">
              <a:defRPr/>
            </a:pPr>
            <a:r>
              <a:rPr lang="en-US" sz="1600" dirty="0">
                <a:latin typeface="Century Gothic"/>
              </a:rPr>
              <a:t>Keyboard</a:t>
            </a:r>
          </a:p>
        </p:txBody>
      </p:sp>
      <p:sp>
        <p:nvSpPr>
          <p:cNvPr id="13" name="Rectangle 1033"/>
          <p:cNvSpPr>
            <a:spLocks noChangeArrowheads="1"/>
          </p:cNvSpPr>
          <p:nvPr/>
        </p:nvSpPr>
        <p:spPr bwMode="auto">
          <a:xfrm>
            <a:off x="7737853" y="2713133"/>
            <a:ext cx="1176338" cy="946150"/>
          </a:xfrm>
          <a:prstGeom prst="rect">
            <a:avLst/>
          </a:prstGeom>
          <a:ln>
            <a:headEnd/>
            <a:tailEnd/>
          </a:ln>
        </p:spPr>
        <p:style>
          <a:lnRef idx="1">
            <a:schemeClr val="dk1"/>
          </a:lnRef>
          <a:fillRef idx="3">
            <a:schemeClr val="dk1"/>
          </a:fillRef>
          <a:effectRef idx="2">
            <a:schemeClr val="dk1"/>
          </a:effectRef>
          <a:fontRef idx="minor">
            <a:schemeClr val="lt1"/>
          </a:fontRef>
        </p:style>
        <p:txBody>
          <a:bodyPr lIns="95250" tIns="47625" rIns="95250" bIns="47625" anchor="ctr"/>
          <a:lstStyle/>
          <a:p>
            <a:pPr algn="ctr" defTabSz="977900" eaLnBrk="0" hangingPunct="0">
              <a:defRPr/>
            </a:pPr>
            <a:r>
              <a:rPr lang="en-US" sz="1600" dirty="0">
                <a:latin typeface="Century Gothic"/>
              </a:rPr>
              <a:t>60005</a:t>
            </a:r>
          </a:p>
          <a:p>
            <a:pPr algn="ctr" defTabSz="977900" eaLnBrk="0" hangingPunct="0">
              <a:defRPr/>
            </a:pPr>
            <a:r>
              <a:rPr lang="en-US" sz="1600" dirty="0">
                <a:latin typeface="Century Gothic"/>
              </a:rPr>
              <a:t>(1)</a:t>
            </a:r>
          </a:p>
          <a:p>
            <a:pPr algn="ctr" defTabSz="977900" eaLnBrk="0" hangingPunct="0">
              <a:defRPr/>
            </a:pPr>
            <a:r>
              <a:rPr lang="en-US" sz="1600" dirty="0">
                <a:latin typeface="Century Gothic"/>
              </a:rPr>
              <a:t>Battery</a:t>
            </a:r>
          </a:p>
        </p:txBody>
      </p:sp>
      <p:sp>
        <p:nvSpPr>
          <p:cNvPr id="14" name="Rectangle 1034"/>
          <p:cNvSpPr>
            <a:spLocks noChangeArrowheads="1"/>
          </p:cNvSpPr>
          <p:nvPr/>
        </p:nvSpPr>
        <p:spPr bwMode="auto">
          <a:xfrm>
            <a:off x="9202178" y="2713133"/>
            <a:ext cx="1176338" cy="946150"/>
          </a:xfrm>
          <a:prstGeom prst="rect">
            <a:avLst/>
          </a:prstGeom>
          <a:ln>
            <a:headEnd/>
            <a:tailEnd/>
          </a:ln>
        </p:spPr>
        <p:style>
          <a:lnRef idx="1">
            <a:schemeClr val="dk1"/>
          </a:lnRef>
          <a:fillRef idx="3">
            <a:schemeClr val="dk1"/>
          </a:fillRef>
          <a:effectRef idx="2">
            <a:schemeClr val="dk1"/>
          </a:effectRef>
          <a:fontRef idx="minor">
            <a:schemeClr val="lt1"/>
          </a:fontRef>
        </p:style>
        <p:txBody>
          <a:bodyPr lIns="95250" tIns="47625" rIns="95250" bIns="47625" anchor="ctr"/>
          <a:lstStyle/>
          <a:p>
            <a:pPr algn="ctr" defTabSz="977900" eaLnBrk="0" hangingPunct="0">
              <a:defRPr/>
            </a:pPr>
            <a:r>
              <a:rPr lang="en-US" sz="1400" dirty="0">
                <a:latin typeface="Century Gothic"/>
              </a:rPr>
              <a:t>60006</a:t>
            </a:r>
          </a:p>
          <a:p>
            <a:pPr algn="ctr" defTabSz="977900" eaLnBrk="0" hangingPunct="0">
              <a:defRPr/>
            </a:pPr>
            <a:r>
              <a:rPr lang="en-US" sz="1400" dirty="0">
                <a:latin typeface="Century Gothic"/>
              </a:rPr>
              <a:t>(1)</a:t>
            </a:r>
          </a:p>
          <a:p>
            <a:pPr algn="ctr" defTabSz="977900" eaLnBrk="0" hangingPunct="0">
              <a:defRPr/>
            </a:pPr>
            <a:r>
              <a:rPr lang="en-US" sz="1400" dirty="0">
                <a:latin typeface="Century Gothic"/>
              </a:rPr>
              <a:t>Monitor Cable</a:t>
            </a:r>
          </a:p>
        </p:txBody>
      </p:sp>
      <p:sp>
        <p:nvSpPr>
          <p:cNvPr id="15" name="Rectangle 1035"/>
          <p:cNvSpPr>
            <a:spLocks noChangeArrowheads="1"/>
          </p:cNvSpPr>
          <p:nvPr/>
        </p:nvSpPr>
        <p:spPr bwMode="auto">
          <a:xfrm>
            <a:off x="1880546" y="4076569"/>
            <a:ext cx="1176337" cy="946150"/>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lIns="95250" tIns="47625" rIns="95250" bIns="47625" anchor="ctr"/>
          <a:lstStyle/>
          <a:p>
            <a:pPr algn="ctr" defTabSz="977900" eaLnBrk="0" hangingPunct="0">
              <a:defRPr/>
            </a:pPr>
            <a:r>
              <a:rPr lang="en-US" sz="1600" dirty="0" smtClean="0">
                <a:latin typeface="Century Gothic"/>
              </a:rPr>
              <a:t>02003</a:t>
            </a:r>
            <a:endParaRPr lang="en-US" sz="1600" dirty="0">
              <a:latin typeface="Century Gothic"/>
            </a:endParaRPr>
          </a:p>
          <a:p>
            <a:pPr algn="ctr" defTabSz="977900" eaLnBrk="0" hangingPunct="0">
              <a:defRPr/>
            </a:pPr>
            <a:r>
              <a:rPr lang="en-US" sz="1600" dirty="0" smtClean="0">
                <a:latin typeface="Century Gothic"/>
              </a:rPr>
              <a:t>(1)</a:t>
            </a:r>
            <a:endParaRPr lang="en-US" sz="1600" dirty="0">
              <a:latin typeface="Century Gothic"/>
            </a:endParaRPr>
          </a:p>
          <a:p>
            <a:pPr algn="ctr" defTabSz="977900" eaLnBrk="0" hangingPunct="0">
              <a:defRPr/>
            </a:pPr>
            <a:r>
              <a:rPr lang="en-US" sz="1600" dirty="0" smtClean="0">
                <a:latin typeface="Century Gothic"/>
              </a:rPr>
              <a:t>Standard</a:t>
            </a:r>
            <a:br>
              <a:rPr lang="en-US" sz="1600" dirty="0" smtClean="0">
                <a:latin typeface="Century Gothic"/>
              </a:rPr>
            </a:br>
            <a:r>
              <a:rPr lang="en-US" sz="1600" dirty="0" smtClean="0">
                <a:latin typeface="Century Gothic"/>
              </a:rPr>
              <a:t>Connector</a:t>
            </a:r>
            <a:endParaRPr lang="en-US" sz="1600" dirty="0">
              <a:latin typeface="Century Gothic"/>
            </a:endParaRPr>
          </a:p>
        </p:txBody>
      </p:sp>
      <p:pic>
        <p:nvPicPr>
          <p:cNvPr id="16" name="Picture 19"/>
          <p:cNvPicPr>
            <a:picLocks noChangeAspect="1" noChangeArrowheads="1"/>
          </p:cNvPicPr>
          <p:nvPr/>
        </p:nvPicPr>
        <p:blipFill>
          <a:blip r:embed="rId3" cstate="print"/>
          <a:srcRect/>
          <a:stretch>
            <a:fillRect/>
          </a:stretch>
        </p:blipFill>
        <p:spPr bwMode="auto">
          <a:xfrm>
            <a:off x="7329665" y="4096554"/>
            <a:ext cx="1438275" cy="2125663"/>
          </a:xfrm>
          <a:prstGeom prst="rect">
            <a:avLst/>
          </a:prstGeom>
          <a:noFill/>
          <a:ln w="9525" algn="ctr">
            <a:noFill/>
            <a:miter lim="800000"/>
            <a:headEnd/>
            <a:tailEnd/>
          </a:ln>
        </p:spPr>
      </p:pic>
      <p:sp>
        <p:nvSpPr>
          <p:cNvPr id="17" name="Rectangle 17"/>
          <p:cNvSpPr>
            <a:spLocks noChangeArrowheads="1"/>
          </p:cNvSpPr>
          <p:nvPr/>
        </p:nvSpPr>
        <p:spPr bwMode="auto">
          <a:xfrm>
            <a:off x="1880546" y="2713133"/>
            <a:ext cx="1176338" cy="946150"/>
          </a:xfrm>
          <a:prstGeom prst="rect">
            <a:avLst/>
          </a:prstGeom>
          <a:ln>
            <a:headEnd/>
            <a:tailEnd/>
          </a:ln>
        </p:spPr>
        <p:style>
          <a:lnRef idx="1">
            <a:schemeClr val="dk1"/>
          </a:lnRef>
          <a:fillRef idx="3">
            <a:schemeClr val="dk1"/>
          </a:fillRef>
          <a:effectRef idx="2">
            <a:schemeClr val="dk1"/>
          </a:effectRef>
          <a:fontRef idx="minor">
            <a:schemeClr val="lt1"/>
          </a:fontRef>
        </p:style>
        <p:txBody>
          <a:bodyPr lIns="95250" tIns="47625" rIns="95250" bIns="47625" anchor="ctr"/>
          <a:lstStyle/>
          <a:p>
            <a:pPr algn="ctr" defTabSz="977900" eaLnBrk="0" hangingPunct="0">
              <a:defRPr/>
            </a:pPr>
            <a:r>
              <a:rPr lang="en-US" sz="1500" dirty="0" smtClean="0">
                <a:latin typeface="Century Gothic"/>
              </a:rPr>
              <a:t>50001</a:t>
            </a:r>
          </a:p>
          <a:p>
            <a:pPr algn="ctr" defTabSz="977900" eaLnBrk="0" hangingPunct="0">
              <a:defRPr/>
            </a:pPr>
            <a:r>
              <a:rPr lang="en-US" sz="1500" dirty="0" smtClean="0">
                <a:latin typeface="Century Gothic"/>
              </a:rPr>
              <a:t>(1)</a:t>
            </a:r>
          </a:p>
          <a:p>
            <a:pPr algn="ctr" defTabSz="977900" eaLnBrk="0" hangingPunct="0">
              <a:defRPr/>
            </a:pPr>
            <a:r>
              <a:rPr lang="en-US" sz="1500" dirty="0" smtClean="0">
                <a:latin typeface="Century Gothic"/>
              </a:rPr>
              <a:t>Probe Unit</a:t>
            </a:r>
            <a:endParaRPr lang="en-US" sz="1500" dirty="0">
              <a:latin typeface="Century Gothic"/>
            </a:endParaRPr>
          </a:p>
        </p:txBody>
      </p:sp>
      <p:cxnSp>
        <p:nvCxnSpPr>
          <p:cNvPr id="18" name="Straight Connector 17"/>
          <p:cNvCxnSpPr>
            <a:stCxn id="17" idx="2"/>
            <a:endCxn id="15" idx="0"/>
          </p:cNvCxnSpPr>
          <p:nvPr/>
        </p:nvCxnSpPr>
        <p:spPr>
          <a:xfrm>
            <a:off x="2468715" y="3659283"/>
            <a:ext cx="0" cy="417286"/>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9" name="Elbow Connector 39"/>
          <p:cNvCxnSpPr>
            <a:endCxn id="8" idx="0"/>
          </p:cNvCxnSpPr>
          <p:nvPr/>
        </p:nvCxnSpPr>
        <p:spPr>
          <a:xfrm>
            <a:off x="2455593" y="3874803"/>
            <a:ext cx="1578995" cy="164593"/>
          </a:xfrm>
          <a:prstGeom prst="bentConnector2">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20" name="Elbow Connector 19"/>
          <p:cNvCxnSpPr/>
          <p:nvPr/>
        </p:nvCxnSpPr>
        <p:spPr>
          <a:xfrm rot="16200000" flipV="1">
            <a:off x="2455592" y="5216714"/>
            <a:ext cx="11876" cy="11876"/>
          </a:xfrm>
          <a:prstGeom prst="bentConnector3">
            <a:avLst>
              <a:gd name="adj1" fmla="val 50000"/>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2442990" y="4987308"/>
            <a:ext cx="0" cy="417286"/>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22" name="Elbow Connector 39"/>
          <p:cNvCxnSpPr>
            <a:endCxn id="10" idx="0"/>
          </p:cNvCxnSpPr>
          <p:nvPr/>
        </p:nvCxnSpPr>
        <p:spPr>
          <a:xfrm>
            <a:off x="2417993" y="5202828"/>
            <a:ext cx="1661314" cy="221450"/>
          </a:xfrm>
          <a:prstGeom prst="bentConnector2">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23" name="Elbow Connector 22"/>
          <p:cNvCxnSpPr>
            <a:stCxn id="6" idx="2"/>
            <a:endCxn id="12" idx="0"/>
          </p:cNvCxnSpPr>
          <p:nvPr/>
        </p:nvCxnSpPr>
        <p:spPr>
          <a:xfrm rot="16200000" flipH="1">
            <a:off x="6541013" y="2392449"/>
            <a:ext cx="640423" cy="944"/>
          </a:xfrm>
          <a:prstGeom prst="bentConnector3">
            <a:avLst>
              <a:gd name="adj1" fmla="val 50000"/>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24" name="Shape 23"/>
          <p:cNvCxnSpPr>
            <a:stCxn id="17" idx="0"/>
          </p:cNvCxnSpPr>
          <p:nvPr/>
        </p:nvCxnSpPr>
        <p:spPr>
          <a:xfrm rot="5400000" flipH="1" flipV="1">
            <a:off x="4497717" y="361385"/>
            <a:ext cx="322746" cy="4380751"/>
          </a:xfrm>
          <a:prstGeom prst="bentConnector2">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25" name="Elbow Connector 59"/>
          <p:cNvCxnSpPr/>
          <p:nvPr/>
        </p:nvCxnSpPr>
        <p:spPr>
          <a:xfrm>
            <a:off x="6861339" y="2390388"/>
            <a:ext cx="2940884" cy="334621"/>
          </a:xfrm>
          <a:prstGeom prst="bentConnector2">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a:endCxn id="9" idx="0"/>
          </p:cNvCxnSpPr>
          <p:nvPr/>
        </p:nvCxnSpPr>
        <p:spPr>
          <a:xfrm>
            <a:off x="3928133" y="2366636"/>
            <a:ext cx="4909" cy="346497"/>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398658" y="2388411"/>
            <a:ext cx="4909" cy="346497"/>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8306058" y="2398311"/>
            <a:ext cx="4909" cy="346497"/>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9806383" y="2390369"/>
            <a:ext cx="510639" cy="0"/>
          </a:xfrm>
          <a:prstGeom prst="line">
            <a:avLst/>
          </a:prstGeom>
          <a:ln w="28575">
            <a:solidFill>
              <a:schemeClr val="tx1">
                <a:lumMod val="75000"/>
                <a:lumOff val="25000"/>
              </a:schemeClr>
            </a:solidFill>
            <a:prstDash val="sysDash"/>
          </a:ln>
          <a:effectLst/>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23</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Shop </a:t>
            </a:r>
            <a:r>
              <a:rPr lang="en-US" dirty="0" smtClean="0">
                <a:latin typeface="Century Gothic"/>
              </a:rPr>
              <a:t>calendar</a:t>
            </a:r>
            <a:endParaRPr lang="en-US" dirty="0" smtClean="0">
              <a:latin typeface="Century Gothic"/>
            </a:endParaRPr>
          </a:p>
          <a:p>
            <a:r>
              <a:rPr lang="en-US" dirty="0" smtClean="0">
                <a:latin typeface="Century Gothic"/>
              </a:rPr>
              <a:t>Departments and </a:t>
            </a:r>
            <a:r>
              <a:rPr lang="en-US" dirty="0" smtClean="0">
                <a:latin typeface="Century Gothic"/>
              </a:rPr>
              <a:t>work centers/machines</a:t>
            </a:r>
            <a:endParaRPr lang="en-US" dirty="0" smtClean="0">
              <a:latin typeface="Century Gothic"/>
            </a:endParaRPr>
          </a:p>
          <a:p>
            <a:r>
              <a:rPr lang="en-US" dirty="0" smtClean="0">
                <a:latin typeface="Century Gothic"/>
              </a:rPr>
              <a:t>Routings</a:t>
            </a:r>
          </a:p>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Manufacturing Setup</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sp>
        <p:nvSpPr>
          <p:cNvPr id="6" name="Rectangle 40"/>
          <p:cNvSpPr>
            <a:spLocks noChangeArrowheads="1"/>
          </p:cNvSpPr>
          <p:nvPr/>
        </p:nvSpPr>
        <p:spPr bwMode="auto">
          <a:xfrm>
            <a:off x="9329420" y="4088343"/>
            <a:ext cx="1562588" cy="1133475"/>
          </a:xfrm>
          <a:prstGeom prst="rect">
            <a:avLst/>
          </a:prstGeom>
          <a:ln>
            <a:headEnd/>
            <a:tailEnd/>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wrap="none" lIns="95250" tIns="47625" rIns="95250" bIns="47625" anchor="ctr"/>
          <a:lstStyle/>
          <a:p>
            <a:pPr algn="ctr" defTabSz="977900" eaLnBrk="0" hangingPunct="0">
              <a:defRPr/>
            </a:pPr>
            <a:r>
              <a:rPr lang="en-US" sz="1800" dirty="0" smtClean="0">
                <a:latin typeface="Century Gothic"/>
              </a:rPr>
              <a:t>Set Up</a:t>
            </a:r>
            <a:br>
              <a:rPr lang="en-US" sz="1800" dirty="0" smtClean="0">
                <a:latin typeface="Century Gothic"/>
              </a:rPr>
            </a:br>
            <a:r>
              <a:rPr lang="en-US" sz="1800" dirty="0" smtClean="0">
                <a:latin typeface="Century Gothic"/>
              </a:rPr>
              <a:t> Routings</a:t>
            </a:r>
            <a:endParaRPr lang="en-US" sz="1800" dirty="0">
              <a:latin typeface="Century Gothic"/>
            </a:endParaRPr>
          </a:p>
        </p:txBody>
      </p:sp>
      <p:sp>
        <p:nvSpPr>
          <p:cNvPr id="7" name="Rectangle 41"/>
          <p:cNvSpPr>
            <a:spLocks noChangeArrowheads="1"/>
          </p:cNvSpPr>
          <p:nvPr/>
        </p:nvSpPr>
        <p:spPr bwMode="auto">
          <a:xfrm>
            <a:off x="6432022" y="4091580"/>
            <a:ext cx="1664447" cy="1131887"/>
          </a:xfrm>
          <a:prstGeom prst="rect">
            <a:avLst/>
          </a:prstGeom>
          <a:ln>
            <a:headEnd/>
            <a:tailEnd/>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wrap="none" lIns="95250" tIns="47625" rIns="95250" bIns="47625" anchor="ctr"/>
          <a:lstStyle/>
          <a:p>
            <a:pPr algn="ctr" defTabSz="977900" eaLnBrk="0" hangingPunct="0">
              <a:defRPr/>
            </a:pPr>
            <a:r>
              <a:rPr lang="en-US" sz="1800" dirty="0" smtClean="0">
                <a:latin typeface="Century Gothic"/>
              </a:rPr>
              <a:t>Define</a:t>
            </a:r>
            <a:br>
              <a:rPr lang="en-US" sz="1800" dirty="0" smtClean="0">
                <a:latin typeface="Century Gothic"/>
              </a:rPr>
            </a:br>
            <a:r>
              <a:rPr lang="en-US" sz="1800" dirty="0" smtClean="0">
                <a:latin typeface="Century Gothic"/>
              </a:rPr>
              <a:t>Work Center/</a:t>
            </a:r>
            <a:br>
              <a:rPr lang="en-US" sz="1800" dirty="0" smtClean="0">
                <a:latin typeface="Century Gothic"/>
              </a:rPr>
            </a:br>
            <a:r>
              <a:rPr lang="en-US" sz="1800" dirty="0" smtClean="0">
                <a:latin typeface="Century Gothic"/>
              </a:rPr>
              <a:t>Machines</a:t>
            </a:r>
            <a:endParaRPr lang="en-US" sz="1800" dirty="0">
              <a:latin typeface="Century Gothic"/>
            </a:endParaRPr>
          </a:p>
        </p:txBody>
      </p:sp>
      <p:sp>
        <p:nvSpPr>
          <p:cNvPr id="8" name="Rectangle 42"/>
          <p:cNvSpPr>
            <a:spLocks noChangeArrowheads="1"/>
          </p:cNvSpPr>
          <p:nvPr/>
        </p:nvSpPr>
        <p:spPr bwMode="auto">
          <a:xfrm>
            <a:off x="1050202" y="4095782"/>
            <a:ext cx="1593943" cy="1131888"/>
          </a:xfrm>
          <a:prstGeom prst="rect">
            <a:avLst/>
          </a:prstGeom>
          <a:ln>
            <a:headEnd/>
            <a:tailEnd/>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wrap="none" lIns="95250" tIns="47625" rIns="95250" bIns="47625" anchor="ctr"/>
          <a:lstStyle/>
          <a:p>
            <a:pPr algn="ctr" defTabSz="977900" eaLnBrk="0" hangingPunct="0">
              <a:defRPr/>
            </a:pPr>
            <a:r>
              <a:rPr lang="en-US" sz="1800" dirty="0" smtClean="0">
                <a:latin typeface="Century Gothic"/>
              </a:rPr>
              <a:t>Set Up</a:t>
            </a:r>
            <a:br>
              <a:rPr lang="en-US" sz="1800" dirty="0" smtClean="0">
                <a:latin typeface="Century Gothic"/>
              </a:rPr>
            </a:br>
            <a:r>
              <a:rPr lang="en-US" sz="1800" dirty="0" smtClean="0">
                <a:latin typeface="Century Gothic"/>
              </a:rPr>
              <a:t>Shop</a:t>
            </a:r>
            <a:br>
              <a:rPr lang="en-US" sz="1800" dirty="0" smtClean="0">
                <a:latin typeface="Century Gothic"/>
              </a:rPr>
            </a:br>
            <a:r>
              <a:rPr lang="en-US" sz="1800" dirty="0" smtClean="0">
                <a:latin typeface="Century Gothic"/>
              </a:rPr>
              <a:t>Calendar</a:t>
            </a:r>
            <a:endParaRPr lang="en-US" sz="1800" dirty="0">
              <a:latin typeface="Century Gothic"/>
            </a:endParaRPr>
          </a:p>
        </p:txBody>
      </p:sp>
      <p:sp>
        <p:nvSpPr>
          <p:cNvPr id="9" name="Rectangle 44"/>
          <p:cNvSpPr>
            <a:spLocks noChangeArrowheads="1"/>
          </p:cNvSpPr>
          <p:nvPr/>
        </p:nvSpPr>
        <p:spPr bwMode="auto">
          <a:xfrm>
            <a:off x="3764254" y="4091020"/>
            <a:ext cx="1540809" cy="1133475"/>
          </a:xfrm>
          <a:prstGeom prst="rect">
            <a:avLst/>
          </a:prstGeom>
          <a:ln>
            <a:headEnd/>
            <a:tailEnd/>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wrap="none" lIns="95250" tIns="47625" rIns="95250" bIns="47625" anchor="ctr"/>
          <a:lstStyle/>
          <a:p>
            <a:pPr algn="ctr" defTabSz="977900" eaLnBrk="0" hangingPunct="0">
              <a:defRPr/>
            </a:pPr>
            <a:r>
              <a:rPr lang="en-US" sz="1800" dirty="0" smtClean="0">
                <a:latin typeface="Century Gothic"/>
              </a:rPr>
              <a:t>Define</a:t>
            </a:r>
            <a:br>
              <a:rPr lang="en-US" sz="1800" dirty="0" smtClean="0">
                <a:latin typeface="Century Gothic"/>
              </a:rPr>
            </a:br>
            <a:r>
              <a:rPr lang="en-US" sz="1800" dirty="0" smtClean="0">
                <a:latin typeface="Century Gothic"/>
              </a:rPr>
              <a:t>Departments</a:t>
            </a:r>
            <a:endParaRPr lang="en-US" sz="1800" dirty="0">
              <a:latin typeface="Century Gothic"/>
            </a:endParaRPr>
          </a:p>
        </p:txBody>
      </p:sp>
      <p:sp>
        <p:nvSpPr>
          <p:cNvPr id="10" name="Rectangle 47"/>
          <p:cNvSpPr>
            <a:spLocks noChangeArrowheads="1"/>
          </p:cNvSpPr>
          <p:nvPr/>
        </p:nvSpPr>
        <p:spPr bwMode="auto">
          <a:xfrm>
            <a:off x="6350883" y="2887379"/>
            <a:ext cx="2793117" cy="1197764"/>
          </a:xfrm>
          <a:prstGeom prst="rect">
            <a:avLst/>
          </a:prstGeom>
          <a:noFill/>
          <a:ln w="12700">
            <a:noFill/>
            <a:miter lim="800000"/>
            <a:headEnd/>
            <a:tailEnd/>
          </a:ln>
        </p:spPr>
        <p:txBody>
          <a:bodyPr wrap="square" lIns="90488" tIns="44450" rIns="90488" bIns="44450">
            <a:spAutoFit/>
          </a:bodyPr>
          <a:lstStyle/>
          <a:p>
            <a:pPr marL="228600" indent="-228600" eaLnBrk="0" hangingPunct="0">
              <a:buClr>
                <a:srgbClr val="B5A693"/>
              </a:buClr>
              <a:buFontTx/>
              <a:buChar char="•"/>
            </a:pPr>
            <a:r>
              <a:rPr lang="en-US" sz="1800" dirty="0" smtClean="0">
                <a:latin typeface="Century Gothic"/>
              </a:rPr>
              <a:t>Specific machines</a:t>
            </a:r>
          </a:p>
          <a:p>
            <a:pPr marL="228600" indent="-228600" eaLnBrk="0" hangingPunct="0">
              <a:buClr>
                <a:srgbClr val="B5A693"/>
              </a:buClr>
              <a:buFontTx/>
              <a:buChar char="•"/>
            </a:pPr>
            <a:r>
              <a:rPr lang="en-US" sz="1800" dirty="0" smtClean="0">
                <a:latin typeface="Century Gothic"/>
              </a:rPr>
              <a:t>Number of identical </a:t>
            </a:r>
          </a:p>
          <a:p>
            <a:pPr marL="228600" indent="-228600" eaLnBrk="0" hangingPunct="0">
              <a:buClr>
                <a:srgbClr val="B5A693"/>
              </a:buClr>
            </a:pPr>
            <a:r>
              <a:rPr lang="en-US" dirty="0" smtClean="0">
                <a:latin typeface="Century Gothic"/>
              </a:rPr>
              <a:t>	</a:t>
            </a:r>
            <a:r>
              <a:rPr lang="en-US" sz="1800" dirty="0" smtClean="0">
                <a:latin typeface="Century Gothic"/>
              </a:rPr>
              <a:t>machines</a:t>
            </a:r>
          </a:p>
          <a:p>
            <a:pPr marL="228600" indent="-228600" eaLnBrk="0" hangingPunct="0">
              <a:buClr>
                <a:srgbClr val="B5A693"/>
              </a:buClr>
              <a:buFontTx/>
              <a:buChar char="•"/>
            </a:pPr>
            <a:r>
              <a:rPr lang="en-US" sz="1800" dirty="0" smtClean="0">
                <a:latin typeface="Century Gothic"/>
              </a:rPr>
              <a:t>Machine rates</a:t>
            </a:r>
            <a:endParaRPr lang="en-US" sz="1400" dirty="0">
              <a:latin typeface="Century Gothic"/>
            </a:endParaRPr>
          </a:p>
        </p:txBody>
      </p:sp>
      <p:sp>
        <p:nvSpPr>
          <p:cNvPr id="11" name="Rectangle 48"/>
          <p:cNvSpPr>
            <a:spLocks noChangeArrowheads="1"/>
          </p:cNvSpPr>
          <p:nvPr/>
        </p:nvSpPr>
        <p:spPr bwMode="auto">
          <a:xfrm>
            <a:off x="9204096" y="5276229"/>
            <a:ext cx="2377255" cy="1197764"/>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en-US" sz="1800" dirty="0" smtClean="0">
                <a:latin typeface="Century Gothic"/>
              </a:rPr>
              <a:t>Production steps</a:t>
            </a:r>
          </a:p>
          <a:p>
            <a:pPr marL="228600" indent="-228600" eaLnBrk="0" hangingPunct="0">
              <a:buClr>
                <a:srgbClr val="B5A693"/>
              </a:buClr>
              <a:buFontTx/>
              <a:buChar char="•"/>
            </a:pPr>
            <a:r>
              <a:rPr lang="en-US" sz="1800" dirty="0" smtClean="0">
                <a:latin typeface="Century Gothic"/>
              </a:rPr>
              <a:t>Work center used</a:t>
            </a:r>
          </a:p>
          <a:p>
            <a:pPr marL="228600" indent="-228600" eaLnBrk="0" hangingPunct="0">
              <a:buClr>
                <a:srgbClr val="B5A693"/>
              </a:buClr>
              <a:buFontTx/>
              <a:buChar char="•"/>
            </a:pPr>
            <a:r>
              <a:rPr lang="en-US" sz="1800" dirty="0" smtClean="0">
                <a:latin typeface="Century Gothic"/>
              </a:rPr>
              <a:t>How long</a:t>
            </a:r>
          </a:p>
          <a:p>
            <a:pPr marL="228600" indent="-228600" eaLnBrk="0" hangingPunct="0">
              <a:buClr>
                <a:srgbClr val="B5A693"/>
              </a:buClr>
              <a:buFontTx/>
              <a:buChar char="•"/>
            </a:pPr>
            <a:r>
              <a:rPr lang="en-US" sz="1800" dirty="0" smtClean="0">
                <a:latin typeface="Century Gothic"/>
              </a:rPr>
              <a:t>Expected yield</a:t>
            </a:r>
            <a:endParaRPr lang="en-US" sz="1400" dirty="0">
              <a:latin typeface="Century Gothic"/>
            </a:endParaRPr>
          </a:p>
        </p:txBody>
      </p:sp>
      <p:sp>
        <p:nvSpPr>
          <p:cNvPr id="12" name="Rectangle 49"/>
          <p:cNvSpPr>
            <a:spLocks noChangeArrowheads="1"/>
          </p:cNvSpPr>
          <p:nvPr/>
        </p:nvSpPr>
        <p:spPr bwMode="auto">
          <a:xfrm>
            <a:off x="3649552" y="3438464"/>
            <a:ext cx="1843454" cy="643766"/>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en-US" sz="1800" dirty="0" smtClean="0">
                <a:latin typeface="Century Gothic"/>
              </a:rPr>
              <a:t>GL accounts</a:t>
            </a:r>
          </a:p>
          <a:p>
            <a:pPr marL="228600" indent="-228600" eaLnBrk="0" hangingPunct="0">
              <a:buClr>
                <a:srgbClr val="B5A693"/>
              </a:buClr>
              <a:buFontTx/>
              <a:buChar char="•"/>
            </a:pPr>
            <a:r>
              <a:rPr lang="en-US" sz="1800" dirty="0" smtClean="0">
                <a:latin typeface="Century Gothic"/>
              </a:rPr>
              <a:t>Capacity</a:t>
            </a:r>
            <a:endParaRPr lang="en-US" sz="1800" dirty="0">
              <a:latin typeface="Century Gothic"/>
            </a:endParaRPr>
          </a:p>
        </p:txBody>
      </p:sp>
      <p:cxnSp>
        <p:nvCxnSpPr>
          <p:cNvPr id="13" name="AutoShape 52"/>
          <p:cNvCxnSpPr>
            <a:cxnSpLocks noChangeShapeType="1"/>
            <a:stCxn id="8" idx="3"/>
            <a:endCxn id="9" idx="1"/>
          </p:cNvCxnSpPr>
          <p:nvPr/>
        </p:nvCxnSpPr>
        <p:spPr bwMode="auto">
          <a:xfrm flipV="1">
            <a:off x="2644145" y="4657758"/>
            <a:ext cx="1120109" cy="3968"/>
          </a:xfrm>
          <a:prstGeom prst="bentConnector3">
            <a:avLst>
              <a:gd name="adj1" fmla="val 50000"/>
            </a:avLst>
          </a:prstGeom>
          <a:noFill/>
          <a:ln w="9525">
            <a:solidFill>
              <a:schemeClr val="tx1"/>
            </a:solidFill>
            <a:miter lim="800000"/>
            <a:headEnd/>
            <a:tailEnd type="triangle" w="med" len="med"/>
          </a:ln>
        </p:spPr>
      </p:cxnSp>
      <p:cxnSp>
        <p:nvCxnSpPr>
          <p:cNvPr id="14" name="AutoShape 53"/>
          <p:cNvCxnSpPr>
            <a:cxnSpLocks noChangeShapeType="1"/>
            <a:stCxn id="9" idx="3"/>
            <a:endCxn id="7" idx="1"/>
          </p:cNvCxnSpPr>
          <p:nvPr/>
        </p:nvCxnSpPr>
        <p:spPr bwMode="auto">
          <a:xfrm flipV="1">
            <a:off x="5305063" y="4657524"/>
            <a:ext cx="1126959" cy="234"/>
          </a:xfrm>
          <a:prstGeom prst="bentConnector3">
            <a:avLst>
              <a:gd name="adj1" fmla="val 50000"/>
            </a:avLst>
          </a:prstGeom>
          <a:noFill/>
          <a:ln w="9525">
            <a:solidFill>
              <a:schemeClr val="tx1"/>
            </a:solidFill>
            <a:miter lim="800000"/>
            <a:headEnd/>
            <a:tailEnd type="triangle" w="med" len="med"/>
          </a:ln>
        </p:spPr>
      </p:cxnSp>
      <p:sp>
        <p:nvSpPr>
          <p:cNvPr id="15" name="Rectangle 49"/>
          <p:cNvSpPr>
            <a:spLocks noChangeArrowheads="1"/>
          </p:cNvSpPr>
          <p:nvPr/>
        </p:nvSpPr>
        <p:spPr bwMode="auto">
          <a:xfrm>
            <a:off x="952653" y="5258299"/>
            <a:ext cx="2566409" cy="920765"/>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en-US" sz="1800" dirty="0" smtClean="0">
                <a:latin typeface="Century Gothic"/>
              </a:rPr>
              <a:t>Work days</a:t>
            </a:r>
          </a:p>
          <a:p>
            <a:pPr marL="228600" indent="-228600" eaLnBrk="0" hangingPunct="0">
              <a:buClr>
                <a:srgbClr val="B5A693"/>
              </a:buClr>
              <a:buFontTx/>
              <a:buChar char="•"/>
            </a:pPr>
            <a:r>
              <a:rPr lang="en-US" sz="1800" dirty="0" smtClean="0">
                <a:latin typeface="Century Gothic"/>
              </a:rPr>
              <a:t>By dept, work</a:t>
            </a:r>
            <a:br>
              <a:rPr lang="en-US" sz="1800" dirty="0" smtClean="0">
                <a:latin typeface="Century Gothic"/>
              </a:rPr>
            </a:br>
            <a:r>
              <a:rPr lang="en-US" sz="1800" dirty="0" smtClean="0">
                <a:latin typeface="Century Gothic"/>
              </a:rPr>
              <a:t>center, or machine</a:t>
            </a:r>
          </a:p>
        </p:txBody>
      </p:sp>
      <p:cxnSp>
        <p:nvCxnSpPr>
          <p:cNvPr id="16" name="AutoShape 53"/>
          <p:cNvCxnSpPr>
            <a:cxnSpLocks noChangeShapeType="1"/>
            <a:stCxn id="7" idx="3"/>
            <a:endCxn id="6" idx="1"/>
          </p:cNvCxnSpPr>
          <p:nvPr/>
        </p:nvCxnSpPr>
        <p:spPr bwMode="auto">
          <a:xfrm flipV="1">
            <a:off x="8096469" y="4655081"/>
            <a:ext cx="1232951" cy="2443"/>
          </a:xfrm>
          <a:prstGeom prst="bentConnector3">
            <a:avLst>
              <a:gd name="adj1" fmla="val 50000"/>
            </a:avLst>
          </a:prstGeom>
          <a:noFill/>
          <a:ln w="9525">
            <a:solidFill>
              <a:schemeClr val="tx1"/>
            </a:solidFill>
            <a:miter lim="800000"/>
            <a:headEnd/>
            <a:tailEnd type="triangle" w="med" len="med"/>
          </a:ln>
        </p:spPr>
      </p:cxn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24</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Shop Calendar</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grpSp>
        <p:nvGrpSpPr>
          <p:cNvPr id="85" name="Group 82"/>
          <p:cNvGrpSpPr/>
          <p:nvPr/>
        </p:nvGrpSpPr>
        <p:grpSpPr>
          <a:xfrm>
            <a:off x="2615299" y="1567706"/>
            <a:ext cx="6412230" cy="4797743"/>
            <a:chOff x="1068388" y="1243013"/>
            <a:chExt cx="7124700" cy="5330825"/>
          </a:xfrm>
        </p:grpSpPr>
        <p:sp>
          <p:nvSpPr>
            <p:cNvPr id="86" name="Rectangle 12"/>
            <p:cNvSpPr>
              <a:spLocks noChangeArrowheads="1"/>
            </p:cNvSpPr>
            <p:nvPr/>
          </p:nvSpPr>
          <p:spPr bwMode="auto">
            <a:xfrm>
              <a:off x="1814513" y="1243013"/>
              <a:ext cx="5621337" cy="4233862"/>
            </a:xfrm>
            <a:prstGeom prst="rect">
              <a:avLst/>
            </a:prstGeom>
            <a:solidFill>
              <a:schemeClr val="accent1">
                <a:lumMod val="40000"/>
                <a:lumOff val="60000"/>
              </a:schemeClr>
            </a:solidFill>
            <a:ln w="3175">
              <a:solidFill>
                <a:srgbClr val="808080"/>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grpSp>
          <p:nvGrpSpPr>
            <p:cNvPr id="87" name="Group 13"/>
            <p:cNvGrpSpPr>
              <a:grpSpLocks/>
            </p:cNvGrpSpPr>
            <p:nvPr/>
          </p:nvGrpSpPr>
          <p:grpSpPr bwMode="auto">
            <a:xfrm>
              <a:off x="3173413" y="1314450"/>
              <a:ext cx="2873375" cy="1173163"/>
              <a:chOff x="673" y="1182"/>
              <a:chExt cx="1810" cy="739"/>
            </a:xfrm>
          </p:grpSpPr>
          <p:sp>
            <p:nvSpPr>
              <p:cNvPr id="150" name="Freeform 14"/>
              <p:cNvSpPr>
                <a:spLocks/>
              </p:cNvSpPr>
              <p:nvPr/>
            </p:nvSpPr>
            <p:spPr bwMode="auto">
              <a:xfrm>
                <a:off x="1779" y="1572"/>
                <a:ext cx="704" cy="339"/>
              </a:xfrm>
              <a:custGeom>
                <a:avLst/>
                <a:gdLst>
                  <a:gd name="T0" fmla="*/ 0 w 704"/>
                  <a:gd name="T1" fmla="*/ 338 h 339"/>
                  <a:gd name="T2" fmla="*/ 136 w 704"/>
                  <a:gd name="T3" fmla="*/ 31 h 339"/>
                  <a:gd name="T4" fmla="*/ 703 w 704"/>
                  <a:gd name="T5" fmla="*/ 0 h 339"/>
                  <a:gd name="T6" fmla="*/ 703 w 704"/>
                  <a:gd name="T7" fmla="*/ 134 h 339"/>
                  <a:gd name="T8" fmla="*/ 112 w 704"/>
                  <a:gd name="T9" fmla="*/ 338 h 339"/>
                  <a:gd name="T10" fmla="*/ 0 w 704"/>
                  <a:gd name="T11" fmla="*/ 338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dirty="0">
                  <a:latin typeface="+mj-lt"/>
                </a:endParaRPr>
              </a:p>
            </p:txBody>
          </p:sp>
          <p:sp>
            <p:nvSpPr>
              <p:cNvPr id="151" name="AutoShape 15"/>
              <p:cNvSpPr>
                <a:spLocks noChangeArrowheads="1"/>
              </p:cNvSpPr>
              <p:nvPr/>
            </p:nvSpPr>
            <p:spPr bwMode="auto">
              <a:xfrm>
                <a:off x="673" y="1620"/>
                <a:ext cx="465" cy="221"/>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52" name="AutoShape 16"/>
              <p:cNvSpPr>
                <a:spLocks noChangeArrowheads="1"/>
              </p:cNvSpPr>
              <p:nvPr/>
            </p:nvSpPr>
            <p:spPr bwMode="auto">
              <a:xfrm>
                <a:off x="1045" y="1439"/>
                <a:ext cx="971" cy="479"/>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53" name="AutoShape 17"/>
              <p:cNvSpPr>
                <a:spLocks noChangeArrowheads="1"/>
              </p:cNvSpPr>
              <p:nvPr/>
            </p:nvSpPr>
            <p:spPr bwMode="auto">
              <a:xfrm>
                <a:off x="1623"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54" name="AutoShape 18"/>
              <p:cNvSpPr>
                <a:spLocks noChangeArrowheads="1"/>
              </p:cNvSpPr>
              <p:nvPr/>
            </p:nvSpPr>
            <p:spPr bwMode="auto">
              <a:xfrm>
                <a:off x="1419"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55" name="Rectangle 19"/>
              <p:cNvSpPr>
                <a:spLocks noChangeArrowheads="1"/>
              </p:cNvSpPr>
              <p:nvPr/>
            </p:nvSpPr>
            <p:spPr bwMode="auto">
              <a:xfrm>
                <a:off x="1155" y="1768"/>
                <a:ext cx="230" cy="145"/>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56" name="Rectangle 20"/>
              <p:cNvSpPr>
                <a:spLocks noChangeArrowheads="1"/>
              </p:cNvSpPr>
              <p:nvPr/>
            </p:nvSpPr>
            <p:spPr bwMode="auto">
              <a:xfrm>
                <a:off x="1556" y="1771"/>
                <a:ext cx="230" cy="146"/>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57" name="AutoShape 21"/>
              <p:cNvSpPr>
                <a:spLocks noChangeArrowheads="1"/>
              </p:cNvSpPr>
              <p:nvPr/>
            </p:nvSpPr>
            <p:spPr bwMode="auto">
              <a:xfrm>
                <a:off x="1200" y="1627"/>
                <a:ext cx="133" cy="49"/>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58" name="Rectangle 22"/>
              <p:cNvSpPr>
                <a:spLocks noChangeArrowheads="1"/>
              </p:cNvSpPr>
              <p:nvPr/>
            </p:nvSpPr>
            <p:spPr bwMode="auto">
              <a:xfrm>
                <a:off x="764" y="1741"/>
                <a:ext cx="75" cy="100"/>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59" name="AutoShape 23" descr="Horizontal brick"/>
              <p:cNvSpPr>
                <a:spLocks noChangeArrowheads="1"/>
              </p:cNvSpPr>
              <p:nvPr/>
            </p:nvSpPr>
            <p:spPr bwMode="auto">
              <a:xfrm>
                <a:off x="903" y="1182"/>
                <a:ext cx="80" cy="47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dirty="0">
                  <a:latin typeface="+mj-lt"/>
                </a:endParaRPr>
              </a:p>
            </p:txBody>
          </p:sp>
          <p:sp>
            <p:nvSpPr>
              <p:cNvPr id="160" name="AutoShape 24"/>
              <p:cNvSpPr>
                <a:spLocks noChangeArrowheads="1"/>
              </p:cNvSpPr>
              <p:nvPr/>
            </p:nvSpPr>
            <p:spPr bwMode="auto">
              <a:xfrm>
                <a:off x="1377" y="1415"/>
                <a:ext cx="165" cy="9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161" name="AutoShape 25"/>
              <p:cNvSpPr>
                <a:spLocks noChangeArrowheads="1"/>
              </p:cNvSpPr>
              <p:nvPr/>
            </p:nvSpPr>
            <p:spPr bwMode="auto">
              <a:xfrm>
                <a:off x="1694" y="1368"/>
                <a:ext cx="40" cy="11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162" name="Freeform 26"/>
              <p:cNvSpPr>
                <a:spLocks/>
              </p:cNvSpPr>
              <p:nvPr/>
            </p:nvSpPr>
            <p:spPr bwMode="auto">
              <a:xfrm>
                <a:off x="1899" y="1436"/>
                <a:ext cx="121" cy="485"/>
              </a:xfrm>
              <a:custGeom>
                <a:avLst/>
                <a:gdLst>
                  <a:gd name="T0" fmla="*/ 0 w 121"/>
                  <a:gd name="T1" fmla="*/ 484 h 485"/>
                  <a:gd name="T2" fmla="*/ 0 w 121"/>
                  <a:gd name="T3" fmla="*/ 120 h 485"/>
                  <a:gd name="T4" fmla="*/ 120 w 121"/>
                  <a:gd name="T5" fmla="*/ 0 h 485"/>
                  <a:gd name="T6" fmla="*/ 120 w 121"/>
                  <a:gd name="T7" fmla="*/ 368 h 485"/>
                  <a:gd name="T8" fmla="*/ 0 w 121"/>
                  <a:gd name="T9" fmla="*/ 484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dirty="0">
                  <a:latin typeface="+mj-lt"/>
                </a:endParaRPr>
              </a:p>
            </p:txBody>
          </p:sp>
        </p:grpSp>
        <p:sp>
          <p:nvSpPr>
            <p:cNvPr id="88" name="Rectangle 27"/>
            <p:cNvSpPr>
              <a:spLocks noChangeArrowheads="1"/>
            </p:cNvSpPr>
            <p:nvPr/>
          </p:nvSpPr>
          <p:spPr bwMode="auto">
            <a:xfrm>
              <a:off x="3838575" y="2422525"/>
              <a:ext cx="1563688" cy="666750"/>
            </a:xfrm>
            <a:prstGeom prst="rect">
              <a:avLst/>
            </a:prstGeom>
            <a:noFill/>
            <a:ln w="12700">
              <a:noFill/>
              <a:miter lim="800000"/>
              <a:headEnd/>
              <a:tailEnd/>
            </a:ln>
          </p:spPr>
          <p:txBody>
            <a:bodyPr wrap="none" lIns="115888" tIns="58738" rIns="115888" bIns="58738">
              <a:spAutoFit/>
            </a:bodyPr>
            <a:lstStyle/>
            <a:p>
              <a:pPr algn="ctr" defTabSz="1487488" eaLnBrk="0" hangingPunct="0"/>
              <a:r>
                <a:rPr lang="en-US" sz="1800" dirty="0">
                  <a:latin typeface="+mj-lt"/>
                </a:rPr>
                <a:t>QMI</a:t>
              </a:r>
              <a:br>
                <a:rPr lang="en-US" sz="1800" dirty="0">
                  <a:latin typeface="+mj-lt"/>
                </a:rPr>
              </a:br>
              <a:r>
                <a:rPr lang="en-US" sz="1800" dirty="0">
                  <a:latin typeface="+mj-lt"/>
                </a:rPr>
                <a:t>(Site 10-100)</a:t>
              </a:r>
            </a:p>
          </p:txBody>
        </p:sp>
        <p:sp>
          <p:nvSpPr>
            <p:cNvPr id="89" name="Rectangle 28"/>
            <p:cNvSpPr>
              <a:spLocks noChangeArrowheads="1"/>
            </p:cNvSpPr>
            <p:nvPr/>
          </p:nvSpPr>
          <p:spPr bwMode="auto">
            <a:xfrm>
              <a:off x="2322513" y="3062288"/>
              <a:ext cx="1265237" cy="787400"/>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lIns="65088" tIns="31750" rIns="65088" bIns="31750" anchor="ctr"/>
            <a:lstStyle/>
            <a:p>
              <a:pPr algn="ctr" defTabSz="447675" eaLnBrk="0" hangingPunct="0">
                <a:defRPr/>
              </a:pPr>
              <a:r>
                <a:rPr lang="en-US" sz="1600" dirty="0">
                  <a:latin typeface="+mj-lt"/>
                </a:rPr>
                <a:t>Work Center </a:t>
              </a:r>
              <a:br>
                <a:rPr lang="en-US" sz="1600" dirty="0">
                  <a:latin typeface="+mj-lt"/>
                </a:rPr>
              </a:br>
              <a:r>
                <a:rPr lang="en-US" sz="1600" dirty="0" smtClean="0">
                  <a:latin typeface="+mj-lt"/>
                </a:rPr>
                <a:t>1000</a:t>
              </a:r>
              <a:endParaRPr lang="en-US" sz="1600" dirty="0">
                <a:latin typeface="+mj-lt"/>
              </a:endParaRPr>
            </a:p>
          </p:txBody>
        </p:sp>
        <p:sp>
          <p:nvSpPr>
            <p:cNvPr id="90" name="Rectangle 29"/>
            <p:cNvSpPr>
              <a:spLocks noChangeArrowheads="1"/>
            </p:cNvSpPr>
            <p:nvPr/>
          </p:nvSpPr>
          <p:spPr bwMode="auto">
            <a:xfrm>
              <a:off x="1125538" y="3978275"/>
              <a:ext cx="7026275" cy="355600"/>
            </a:xfrm>
            <a:prstGeom prst="rect">
              <a:avLst/>
            </a:prstGeom>
            <a:solidFill>
              <a:srgbClr val="002060"/>
            </a:solidFill>
            <a:ln w="12700">
              <a:noFill/>
              <a:miter lim="800000"/>
              <a:headEnd/>
              <a:tailEnd/>
            </a:ln>
            <a:effectLst>
              <a:outerShdw dist="107763" dir="2700000" algn="ctr" rotWithShape="0">
                <a:schemeClr val="bg2"/>
              </a:outerShdw>
            </a:effectLst>
          </p:spPr>
          <p:txBody>
            <a:bodyPr wrap="none" lIns="46038" tIns="46038" rIns="46038" bIns="46038" anchor="ctr" anchorCtr="1"/>
            <a:lstStyle/>
            <a:p>
              <a:pPr algn="ctr" eaLnBrk="0" hangingPunct="0">
                <a:defRPr/>
              </a:pPr>
              <a:r>
                <a:rPr lang="en-US" sz="1800" b="1" dirty="0">
                  <a:solidFill>
                    <a:schemeClr val="bg1"/>
                  </a:solidFill>
                  <a:latin typeface="+mj-lt"/>
                </a:rPr>
                <a:t>Shop Calendar</a:t>
              </a:r>
            </a:p>
          </p:txBody>
        </p:sp>
        <p:sp>
          <p:nvSpPr>
            <p:cNvPr id="91" name="Rectangle 30"/>
            <p:cNvSpPr>
              <a:spLocks noChangeArrowheads="1"/>
            </p:cNvSpPr>
            <p:nvPr/>
          </p:nvSpPr>
          <p:spPr bwMode="auto">
            <a:xfrm>
              <a:off x="1114425" y="4325938"/>
              <a:ext cx="7040563" cy="1130300"/>
            </a:xfrm>
            <a:prstGeom prst="rect">
              <a:avLst/>
            </a:prstGeom>
            <a:solidFill>
              <a:srgbClr val="F8F8F8"/>
            </a:solidFill>
            <a:ln w="28575">
              <a:no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92" name="Rectangle 31"/>
            <p:cNvSpPr>
              <a:spLocks noChangeArrowheads="1"/>
            </p:cNvSpPr>
            <p:nvPr/>
          </p:nvSpPr>
          <p:spPr bwMode="auto">
            <a:xfrm>
              <a:off x="5137150" y="4319588"/>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93" name="Rectangle 32"/>
            <p:cNvSpPr>
              <a:spLocks noChangeArrowheads="1"/>
            </p:cNvSpPr>
            <p:nvPr/>
          </p:nvSpPr>
          <p:spPr bwMode="auto">
            <a:xfrm>
              <a:off x="6154738" y="4319588"/>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94" name="Rectangle 33"/>
            <p:cNvSpPr>
              <a:spLocks noChangeArrowheads="1"/>
            </p:cNvSpPr>
            <p:nvPr/>
          </p:nvSpPr>
          <p:spPr bwMode="auto">
            <a:xfrm>
              <a:off x="7172325" y="4319588"/>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95" name="Rectangle 34"/>
            <p:cNvSpPr>
              <a:spLocks noChangeArrowheads="1"/>
            </p:cNvSpPr>
            <p:nvPr/>
          </p:nvSpPr>
          <p:spPr bwMode="auto">
            <a:xfrm>
              <a:off x="4121150" y="4319588"/>
              <a:ext cx="1016000"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96" name="Rectangle 35"/>
            <p:cNvSpPr>
              <a:spLocks noChangeArrowheads="1"/>
            </p:cNvSpPr>
            <p:nvPr/>
          </p:nvSpPr>
          <p:spPr bwMode="auto">
            <a:xfrm>
              <a:off x="3103563" y="4319588"/>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97" name="Rectangle 36"/>
            <p:cNvSpPr>
              <a:spLocks noChangeArrowheads="1"/>
            </p:cNvSpPr>
            <p:nvPr/>
          </p:nvSpPr>
          <p:spPr bwMode="auto">
            <a:xfrm>
              <a:off x="2085975" y="4319588"/>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98" name="Rectangle 37"/>
            <p:cNvSpPr>
              <a:spLocks noChangeArrowheads="1"/>
            </p:cNvSpPr>
            <p:nvPr/>
          </p:nvSpPr>
          <p:spPr bwMode="auto">
            <a:xfrm>
              <a:off x="1068388" y="4319588"/>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99" name="Text Box 38"/>
            <p:cNvSpPr txBox="1">
              <a:spLocks noChangeArrowheads="1"/>
            </p:cNvSpPr>
            <p:nvPr/>
          </p:nvSpPr>
          <p:spPr bwMode="auto">
            <a:xfrm>
              <a:off x="1114425"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Sunday</a:t>
              </a:r>
            </a:p>
          </p:txBody>
        </p:sp>
        <p:sp>
          <p:nvSpPr>
            <p:cNvPr id="100" name="Text Box 39"/>
            <p:cNvSpPr txBox="1">
              <a:spLocks noChangeArrowheads="1"/>
            </p:cNvSpPr>
            <p:nvPr/>
          </p:nvSpPr>
          <p:spPr bwMode="auto">
            <a:xfrm>
              <a:off x="3155950"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Tuesday</a:t>
              </a:r>
            </a:p>
          </p:txBody>
        </p:sp>
        <p:sp>
          <p:nvSpPr>
            <p:cNvPr id="101" name="Text Box 40"/>
            <p:cNvSpPr txBox="1">
              <a:spLocks noChangeArrowheads="1"/>
            </p:cNvSpPr>
            <p:nvPr/>
          </p:nvSpPr>
          <p:spPr bwMode="auto">
            <a:xfrm>
              <a:off x="4173538"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Wednesday</a:t>
              </a:r>
            </a:p>
          </p:txBody>
        </p:sp>
        <p:sp>
          <p:nvSpPr>
            <p:cNvPr id="102" name="Text Box 41"/>
            <p:cNvSpPr txBox="1">
              <a:spLocks noChangeArrowheads="1"/>
            </p:cNvSpPr>
            <p:nvPr/>
          </p:nvSpPr>
          <p:spPr bwMode="auto">
            <a:xfrm>
              <a:off x="2098675" y="4419600"/>
              <a:ext cx="938213"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Monday</a:t>
              </a:r>
            </a:p>
          </p:txBody>
        </p:sp>
        <p:sp>
          <p:nvSpPr>
            <p:cNvPr id="103" name="Text Box 42"/>
            <p:cNvSpPr txBox="1">
              <a:spLocks noChangeArrowheads="1"/>
            </p:cNvSpPr>
            <p:nvPr/>
          </p:nvSpPr>
          <p:spPr bwMode="auto">
            <a:xfrm>
              <a:off x="5180013"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Thursday</a:t>
              </a:r>
            </a:p>
          </p:txBody>
        </p:sp>
        <p:sp>
          <p:nvSpPr>
            <p:cNvPr id="104" name="Text Box 43"/>
            <p:cNvSpPr txBox="1">
              <a:spLocks noChangeArrowheads="1"/>
            </p:cNvSpPr>
            <p:nvPr/>
          </p:nvSpPr>
          <p:spPr bwMode="auto">
            <a:xfrm>
              <a:off x="6230938"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Friday</a:t>
              </a:r>
            </a:p>
          </p:txBody>
        </p:sp>
        <p:sp>
          <p:nvSpPr>
            <p:cNvPr id="105" name="Text Box 44"/>
            <p:cNvSpPr txBox="1">
              <a:spLocks noChangeArrowheads="1"/>
            </p:cNvSpPr>
            <p:nvPr/>
          </p:nvSpPr>
          <p:spPr bwMode="auto">
            <a:xfrm>
              <a:off x="7215188"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Saturday</a:t>
              </a:r>
            </a:p>
          </p:txBody>
        </p:sp>
        <p:sp>
          <p:nvSpPr>
            <p:cNvPr id="106" name="Line 45"/>
            <p:cNvSpPr>
              <a:spLocks noChangeShapeType="1"/>
            </p:cNvSpPr>
            <p:nvPr/>
          </p:nvSpPr>
          <p:spPr bwMode="auto">
            <a:xfrm>
              <a:off x="2073275" y="4329113"/>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107" name="Line 46"/>
            <p:cNvSpPr>
              <a:spLocks noChangeShapeType="1"/>
            </p:cNvSpPr>
            <p:nvPr/>
          </p:nvSpPr>
          <p:spPr bwMode="auto">
            <a:xfrm>
              <a:off x="3100388" y="4329113"/>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108" name="Line 47"/>
            <p:cNvSpPr>
              <a:spLocks noChangeShapeType="1"/>
            </p:cNvSpPr>
            <p:nvPr/>
          </p:nvSpPr>
          <p:spPr bwMode="auto">
            <a:xfrm>
              <a:off x="4117975" y="4329113"/>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109" name="Line 48"/>
            <p:cNvSpPr>
              <a:spLocks noChangeShapeType="1"/>
            </p:cNvSpPr>
            <p:nvPr/>
          </p:nvSpPr>
          <p:spPr bwMode="auto">
            <a:xfrm>
              <a:off x="5135563" y="4329113"/>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110" name="Line 49"/>
            <p:cNvSpPr>
              <a:spLocks noChangeShapeType="1"/>
            </p:cNvSpPr>
            <p:nvPr/>
          </p:nvSpPr>
          <p:spPr bwMode="auto">
            <a:xfrm>
              <a:off x="6153150" y="4329113"/>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111" name="Line 50"/>
            <p:cNvSpPr>
              <a:spLocks noChangeShapeType="1"/>
            </p:cNvSpPr>
            <p:nvPr/>
          </p:nvSpPr>
          <p:spPr bwMode="auto">
            <a:xfrm>
              <a:off x="7169150" y="4329113"/>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112" name="Line 51"/>
            <p:cNvSpPr>
              <a:spLocks noChangeShapeType="1"/>
            </p:cNvSpPr>
            <p:nvPr/>
          </p:nvSpPr>
          <p:spPr bwMode="auto">
            <a:xfrm flipH="1">
              <a:off x="1114425" y="4344988"/>
              <a:ext cx="946150" cy="1122362"/>
            </a:xfrm>
            <a:prstGeom prst="line">
              <a:avLst/>
            </a:prstGeom>
            <a:noFill/>
            <a:ln w="38100">
              <a:solidFill>
                <a:srgbClr val="808080"/>
              </a:solidFill>
              <a:round/>
              <a:headEnd/>
              <a:tailEnd/>
            </a:ln>
          </p:spPr>
          <p:txBody>
            <a:bodyPr/>
            <a:lstStyle/>
            <a:p>
              <a:endParaRPr lang="en-US" dirty="0">
                <a:latin typeface="+mj-lt"/>
              </a:endParaRPr>
            </a:p>
          </p:txBody>
        </p:sp>
        <p:sp>
          <p:nvSpPr>
            <p:cNvPr id="113" name="Line 52"/>
            <p:cNvSpPr>
              <a:spLocks noChangeShapeType="1"/>
            </p:cNvSpPr>
            <p:nvPr/>
          </p:nvSpPr>
          <p:spPr bwMode="auto">
            <a:xfrm flipH="1">
              <a:off x="7189788" y="4306888"/>
              <a:ext cx="936625" cy="1150937"/>
            </a:xfrm>
            <a:prstGeom prst="line">
              <a:avLst/>
            </a:prstGeom>
            <a:noFill/>
            <a:ln w="38100">
              <a:solidFill>
                <a:srgbClr val="808080"/>
              </a:solidFill>
              <a:round/>
              <a:headEnd/>
              <a:tailEnd/>
            </a:ln>
          </p:spPr>
          <p:txBody>
            <a:bodyPr/>
            <a:lstStyle/>
            <a:p>
              <a:endParaRPr lang="en-US" dirty="0">
                <a:latin typeface="+mj-lt"/>
              </a:endParaRPr>
            </a:p>
          </p:txBody>
        </p:sp>
        <p:sp>
          <p:nvSpPr>
            <p:cNvPr id="114" name="Text Box 53"/>
            <p:cNvSpPr txBox="1">
              <a:spLocks noChangeArrowheads="1"/>
            </p:cNvSpPr>
            <p:nvPr/>
          </p:nvSpPr>
          <p:spPr bwMode="auto">
            <a:xfrm>
              <a:off x="2098675" y="4584700"/>
              <a:ext cx="938213"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1</a:t>
              </a:r>
            </a:p>
          </p:txBody>
        </p:sp>
        <p:sp>
          <p:nvSpPr>
            <p:cNvPr id="115" name="Text Box 54"/>
            <p:cNvSpPr txBox="1">
              <a:spLocks noChangeArrowheads="1"/>
            </p:cNvSpPr>
            <p:nvPr/>
          </p:nvSpPr>
          <p:spPr bwMode="auto">
            <a:xfrm>
              <a:off x="3138488" y="4584700"/>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2</a:t>
              </a:r>
            </a:p>
          </p:txBody>
        </p:sp>
        <p:sp>
          <p:nvSpPr>
            <p:cNvPr id="116" name="Text Box 55"/>
            <p:cNvSpPr txBox="1">
              <a:spLocks noChangeArrowheads="1"/>
            </p:cNvSpPr>
            <p:nvPr/>
          </p:nvSpPr>
          <p:spPr bwMode="auto">
            <a:xfrm>
              <a:off x="4149725" y="4584700"/>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3</a:t>
              </a:r>
            </a:p>
          </p:txBody>
        </p:sp>
        <p:sp>
          <p:nvSpPr>
            <p:cNvPr id="117" name="Text Box 56"/>
            <p:cNvSpPr txBox="1">
              <a:spLocks noChangeArrowheads="1"/>
            </p:cNvSpPr>
            <p:nvPr/>
          </p:nvSpPr>
          <p:spPr bwMode="auto">
            <a:xfrm>
              <a:off x="5176838" y="4584700"/>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4</a:t>
              </a:r>
            </a:p>
          </p:txBody>
        </p:sp>
        <p:sp>
          <p:nvSpPr>
            <p:cNvPr id="118" name="Text Box 57"/>
            <p:cNvSpPr txBox="1">
              <a:spLocks noChangeArrowheads="1"/>
            </p:cNvSpPr>
            <p:nvPr/>
          </p:nvSpPr>
          <p:spPr bwMode="auto">
            <a:xfrm>
              <a:off x="6207125" y="4584700"/>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5</a:t>
              </a:r>
            </a:p>
          </p:txBody>
        </p:sp>
        <p:sp>
          <p:nvSpPr>
            <p:cNvPr id="119" name="Rectangle 58"/>
            <p:cNvSpPr>
              <a:spLocks noChangeArrowheads="1"/>
            </p:cNvSpPr>
            <p:nvPr/>
          </p:nvSpPr>
          <p:spPr bwMode="auto">
            <a:xfrm>
              <a:off x="1114425" y="5446713"/>
              <a:ext cx="7040563" cy="1054100"/>
            </a:xfrm>
            <a:prstGeom prst="rect">
              <a:avLst/>
            </a:prstGeom>
            <a:solidFill>
              <a:srgbClr val="F8F8F8"/>
            </a:solidFill>
            <a:ln w="28575">
              <a:no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120" name="Rectangle 59"/>
            <p:cNvSpPr>
              <a:spLocks noChangeArrowheads="1"/>
            </p:cNvSpPr>
            <p:nvPr/>
          </p:nvSpPr>
          <p:spPr bwMode="auto">
            <a:xfrm>
              <a:off x="5137150" y="5459413"/>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121" name="Rectangle 60"/>
            <p:cNvSpPr>
              <a:spLocks noChangeArrowheads="1"/>
            </p:cNvSpPr>
            <p:nvPr/>
          </p:nvSpPr>
          <p:spPr bwMode="auto">
            <a:xfrm>
              <a:off x="6154738" y="5459413"/>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122" name="Rectangle 61"/>
            <p:cNvSpPr>
              <a:spLocks noChangeArrowheads="1"/>
            </p:cNvSpPr>
            <p:nvPr/>
          </p:nvSpPr>
          <p:spPr bwMode="auto">
            <a:xfrm>
              <a:off x="7172325" y="5459413"/>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123" name="Rectangle 62"/>
            <p:cNvSpPr>
              <a:spLocks noChangeArrowheads="1"/>
            </p:cNvSpPr>
            <p:nvPr/>
          </p:nvSpPr>
          <p:spPr bwMode="auto">
            <a:xfrm>
              <a:off x="4121150" y="5459413"/>
              <a:ext cx="1016000"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124" name="Rectangle 63"/>
            <p:cNvSpPr>
              <a:spLocks noChangeArrowheads="1"/>
            </p:cNvSpPr>
            <p:nvPr/>
          </p:nvSpPr>
          <p:spPr bwMode="auto">
            <a:xfrm>
              <a:off x="3103563" y="5459413"/>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125" name="Rectangle 64"/>
            <p:cNvSpPr>
              <a:spLocks noChangeArrowheads="1"/>
            </p:cNvSpPr>
            <p:nvPr/>
          </p:nvSpPr>
          <p:spPr bwMode="auto">
            <a:xfrm>
              <a:off x="2085975" y="5459413"/>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126" name="Rectangle 65"/>
            <p:cNvSpPr>
              <a:spLocks noChangeArrowheads="1"/>
            </p:cNvSpPr>
            <p:nvPr/>
          </p:nvSpPr>
          <p:spPr bwMode="auto">
            <a:xfrm>
              <a:off x="1068388" y="5459413"/>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127" name="Text Box 66"/>
            <p:cNvSpPr txBox="1">
              <a:spLocks noChangeArrowheads="1"/>
            </p:cNvSpPr>
            <p:nvPr/>
          </p:nvSpPr>
          <p:spPr bwMode="auto">
            <a:xfrm>
              <a:off x="1114425" y="5559425"/>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Sunday</a:t>
              </a:r>
            </a:p>
          </p:txBody>
        </p:sp>
        <p:sp>
          <p:nvSpPr>
            <p:cNvPr id="128" name="Text Box 67"/>
            <p:cNvSpPr txBox="1">
              <a:spLocks noChangeArrowheads="1"/>
            </p:cNvSpPr>
            <p:nvPr/>
          </p:nvSpPr>
          <p:spPr bwMode="auto">
            <a:xfrm>
              <a:off x="3155950" y="5559425"/>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Tuesday</a:t>
              </a:r>
            </a:p>
          </p:txBody>
        </p:sp>
        <p:sp>
          <p:nvSpPr>
            <p:cNvPr id="129" name="Text Box 68"/>
            <p:cNvSpPr txBox="1">
              <a:spLocks noChangeArrowheads="1"/>
            </p:cNvSpPr>
            <p:nvPr/>
          </p:nvSpPr>
          <p:spPr bwMode="auto">
            <a:xfrm>
              <a:off x="4173538" y="5559425"/>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Wednesday</a:t>
              </a:r>
            </a:p>
          </p:txBody>
        </p:sp>
        <p:sp>
          <p:nvSpPr>
            <p:cNvPr id="130" name="Text Box 69"/>
            <p:cNvSpPr txBox="1">
              <a:spLocks noChangeArrowheads="1"/>
            </p:cNvSpPr>
            <p:nvPr/>
          </p:nvSpPr>
          <p:spPr bwMode="auto">
            <a:xfrm>
              <a:off x="2098675" y="5559425"/>
              <a:ext cx="938213"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Monday</a:t>
              </a:r>
            </a:p>
          </p:txBody>
        </p:sp>
        <p:sp>
          <p:nvSpPr>
            <p:cNvPr id="131" name="Text Box 70"/>
            <p:cNvSpPr txBox="1">
              <a:spLocks noChangeArrowheads="1"/>
            </p:cNvSpPr>
            <p:nvPr/>
          </p:nvSpPr>
          <p:spPr bwMode="auto">
            <a:xfrm>
              <a:off x="5180013" y="5559425"/>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Thursday</a:t>
              </a:r>
            </a:p>
          </p:txBody>
        </p:sp>
        <p:sp>
          <p:nvSpPr>
            <p:cNvPr id="132" name="Text Box 71"/>
            <p:cNvSpPr txBox="1">
              <a:spLocks noChangeArrowheads="1"/>
            </p:cNvSpPr>
            <p:nvPr/>
          </p:nvSpPr>
          <p:spPr bwMode="auto">
            <a:xfrm>
              <a:off x="6230938" y="5559425"/>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Friday</a:t>
              </a:r>
            </a:p>
          </p:txBody>
        </p:sp>
        <p:sp>
          <p:nvSpPr>
            <p:cNvPr id="133" name="Text Box 72"/>
            <p:cNvSpPr txBox="1">
              <a:spLocks noChangeArrowheads="1"/>
            </p:cNvSpPr>
            <p:nvPr/>
          </p:nvSpPr>
          <p:spPr bwMode="auto">
            <a:xfrm>
              <a:off x="7215188" y="5559425"/>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Saturday</a:t>
              </a:r>
            </a:p>
          </p:txBody>
        </p:sp>
        <p:sp>
          <p:nvSpPr>
            <p:cNvPr id="134" name="Line 73"/>
            <p:cNvSpPr>
              <a:spLocks noChangeShapeType="1"/>
            </p:cNvSpPr>
            <p:nvPr/>
          </p:nvSpPr>
          <p:spPr bwMode="auto">
            <a:xfrm>
              <a:off x="2073275" y="5468938"/>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135" name="Line 74"/>
            <p:cNvSpPr>
              <a:spLocks noChangeShapeType="1"/>
            </p:cNvSpPr>
            <p:nvPr/>
          </p:nvSpPr>
          <p:spPr bwMode="auto">
            <a:xfrm>
              <a:off x="3100388" y="5468938"/>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136" name="Line 75"/>
            <p:cNvSpPr>
              <a:spLocks noChangeShapeType="1"/>
            </p:cNvSpPr>
            <p:nvPr/>
          </p:nvSpPr>
          <p:spPr bwMode="auto">
            <a:xfrm>
              <a:off x="4117975" y="5468938"/>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137" name="Line 76"/>
            <p:cNvSpPr>
              <a:spLocks noChangeShapeType="1"/>
            </p:cNvSpPr>
            <p:nvPr/>
          </p:nvSpPr>
          <p:spPr bwMode="auto">
            <a:xfrm>
              <a:off x="5135563" y="5468938"/>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138" name="Line 77"/>
            <p:cNvSpPr>
              <a:spLocks noChangeShapeType="1"/>
            </p:cNvSpPr>
            <p:nvPr/>
          </p:nvSpPr>
          <p:spPr bwMode="auto">
            <a:xfrm>
              <a:off x="6153150" y="5468938"/>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139" name="Line 78"/>
            <p:cNvSpPr>
              <a:spLocks noChangeShapeType="1"/>
            </p:cNvSpPr>
            <p:nvPr/>
          </p:nvSpPr>
          <p:spPr bwMode="auto">
            <a:xfrm>
              <a:off x="7169150" y="5468938"/>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140" name="Line 79"/>
            <p:cNvSpPr>
              <a:spLocks noChangeShapeType="1"/>
            </p:cNvSpPr>
            <p:nvPr/>
          </p:nvSpPr>
          <p:spPr bwMode="auto">
            <a:xfrm flipH="1">
              <a:off x="1143000" y="5437188"/>
              <a:ext cx="917575" cy="1055687"/>
            </a:xfrm>
            <a:prstGeom prst="line">
              <a:avLst/>
            </a:prstGeom>
            <a:noFill/>
            <a:ln w="38100">
              <a:solidFill>
                <a:srgbClr val="808080"/>
              </a:solidFill>
              <a:round/>
              <a:headEnd/>
              <a:tailEnd/>
            </a:ln>
          </p:spPr>
          <p:txBody>
            <a:bodyPr/>
            <a:lstStyle/>
            <a:p>
              <a:endParaRPr lang="en-US" dirty="0">
                <a:latin typeface="+mj-lt"/>
              </a:endParaRPr>
            </a:p>
          </p:txBody>
        </p:sp>
        <p:sp>
          <p:nvSpPr>
            <p:cNvPr id="141" name="Line 80"/>
            <p:cNvSpPr>
              <a:spLocks noChangeShapeType="1"/>
            </p:cNvSpPr>
            <p:nvPr/>
          </p:nvSpPr>
          <p:spPr bwMode="auto">
            <a:xfrm flipH="1">
              <a:off x="7256463" y="5408613"/>
              <a:ext cx="936625" cy="1150937"/>
            </a:xfrm>
            <a:prstGeom prst="line">
              <a:avLst/>
            </a:prstGeom>
            <a:noFill/>
            <a:ln w="38100">
              <a:solidFill>
                <a:srgbClr val="808080"/>
              </a:solidFill>
              <a:round/>
              <a:headEnd/>
              <a:tailEnd/>
            </a:ln>
          </p:spPr>
          <p:txBody>
            <a:bodyPr/>
            <a:lstStyle/>
            <a:p>
              <a:endParaRPr lang="en-US" dirty="0">
                <a:latin typeface="+mj-lt"/>
              </a:endParaRPr>
            </a:p>
          </p:txBody>
        </p:sp>
        <p:sp>
          <p:nvSpPr>
            <p:cNvPr id="142" name="Text Box 81"/>
            <p:cNvSpPr txBox="1">
              <a:spLocks noChangeArrowheads="1"/>
            </p:cNvSpPr>
            <p:nvPr/>
          </p:nvSpPr>
          <p:spPr bwMode="auto">
            <a:xfrm>
              <a:off x="2098675" y="5724525"/>
              <a:ext cx="938213"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6</a:t>
              </a:r>
            </a:p>
          </p:txBody>
        </p:sp>
        <p:sp>
          <p:nvSpPr>
            <p:cNvPr id="143" name="Text Box 82"/>
            <p:cNvSpPr txBox="1">
              <a:spLocks noChangeArrowheads="1"/>
            </p:cNvSpPr>
            <p:nvPr/>
          </p:nvSpPr>
          <p:spPr bwMode="auto">
            <a:xfrm>
              <a:off x="3138488" y="5724525"/>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7</a:t>
              </a:r>
            </a:p>
          </p:txBody>
        </p:sp>
        <p:sp>
          <p:nvSpPr>
            <p:cNvPr id="144" name="Text Box 83"/>
            <p:cNvSpPr txBox="1">
              <a:spLocks noChangeArrowheads="1"/>
            </p:cNvSpPr>
            <p:nvPr/>
          </p:nvSpPr>
          <p:spPr bwMode="auto">
            <a:xfrm>
              <a:off x="4149725" y="5724525"/>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8</a:t>
              </a:r>
            </a:p>
          </p:txBody>
        </p:sp>
        <p:sp>
          <p:nvSpPr>
            <p:cNvPr id="145" name="Text Box 84"/>
            <p:cNvSpPr txBox="1">
              <a:spLocks noChangeArrowheads="1"/>
            </p:cNvSpPr>
            <p:nvPr/>
          </p:nvSpPr>
          <p:spPr bwMode="auto">
            <a:xfrm>
              <a:off x="5176838" y="5724525"/>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9</a:t>
              </a:r>
            </a:p>
          </p:txBody>
        </p:sp>
        <p:sp>
          <p:nvSpPr>
            <p:cNvPr id="146" name="Text Box 85"/>
            <p:cNvSpPr txBox="1">
              <a:spLocks noChangeArrowheads="1"/>
            </p:cNvSpPr>
            <p:nvPr/>
          </p:nvSpPr>
          <p:spPr bwMode="auto">
            <a:xfrm>
              <a:off x="6207125" y="5724525"/>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10</a:t>
              </a:r>
            </a:p>
          </p:txBody>
        </p:sp>
        <p:sp>
          <p:nvSpPr>
            <p:cNvPr id="147" name="Line 86"/>
            <p:cNvSpPr>
              <a:spLocks noChangeShapeType="1"/>
            </p:cNvSpPr>
            <p:nvPr/>
          </p:nvSpPr>
          <p:spPr bwMode="auto">
            <a:xfrm>
              <a:off x="1120775" y="5448300"/>
              <a:ext cx="7050088" cy="0"/>
            </a:xfrm>
            <a:prstGeom prst="line">
              <a:avLst/>
            </a:prstGeom>
            <a:noFill/>
            <a:ln w="38100">
              <a:solidFill>
                <a:srgbClr val="808080"/>
              </a:solidFill>
              <a:round/>
              <a:headEnd/>
              <a:tailEnd/>
            </a:ln>
          </p:spPr>
          <p:txBody>
            <a:bodyPr/>
            <a:lstStyle/>
            <a:p>
              <a:endParaRPr lang="en-US" dirty="0">
                <a:latin typeface="+mj-lt"/>
              </a:endParaRPr>
            </a:p>
          </p:txBody>
        </p:sp>
        <p:sp>
          <p:nvSpPr>
            <p:cNvPr id="148" name="Rectangle 87"/>
            <p:cNvSpPr>
              <a:spLocks noChangeArrowheads="1"/>
            </p:cNvSpPr>
            <p:nvPr/>
          </p:nvSpPr>
          <p:spPr bwMode="auto">
            <a:xfrm>
              <a:off x="3959225" y="3062288"/>
              <a:ext cx="1265238" cy="787400"/>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lIns="65088" tIns="31750" rIns="65088" bIns="31750" anchor="ctr"/>
            <a:lstStyle/>
            <a:p>
              <a:pPr algn="ctr" defTabSz="447675" eaLnBrk="0" hangingPunct="0">
                <a:defRPr/>
              </a:pPr>
              <a:r>
                <a:rPr lang="en-US" sz="1600" dirty="0">
                  <a:latin typeface="+mj-lt"/>
                </a:rPr>
                <a:t>Work Center </a:t>
              </a:r>
              <a:br>
                <a:rPr lang="en-US" sz="1600" dirty="0">
                  <a:latin typeface="+mj-lt"/>
                </a:rPr>
              </a:br>
              <a:r>
                <a:rPr lang="en-US" sz="1600" dirty="0">
                  <a:latin typeface="+mj-lt"/>
                </a:rPr>
                <a:t>ASM</a:t>
              </a:r>
            </a:p>
          </p:txBody>
        </p:sp>
        <p:sp>
          <p:nvSpPr>
            <p:cNvPr id="149" name="Rectangle 88"/>
            <p:cNvSpPr>
              <a:spLocks noChangeArrowheads="1"/>
            </p:cNvSpPr>
            <p:nvPr/>
          </p:nvSpPr>
          <p:spPr bwMode="auto">
            <a:xfrm>
              <a:off x="5594350" y="3062288"/>
              <a:ext cx="1265238" cy="787400"/>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lIns="65088" tIns="31750" rIns="65088" bIns="31750" anchor="ctr"/>
            <a:lstStyle/>
            <a:p>
              <a:pPr algn="ctr" defTabSz="447675" eaLnBrk="0" hangingPunct="0">
                <a:defRPr/>
              </a:pPr>
              <a:r>
                <a:rPr lang="en-US" sz="1600" dirty="0">
                  <a:latin typeface="+mj-lt"/>
                </a:rPr>
                <a:t>Work Center </a:t>
              </a:r>
              <a:br>
                <a:rPr lang="en-US" sz="1600" dirty="0">
                  <a:latin typeface="+mj-lt"/>
                </a:rPr>
              </a:br>
              <a:r>
                <a:rPr lang="en-US" sz="1600" dirty="0" smtClean="0">
                  <a:latin typeface="+mj-lt"/>
                </a:rPr>
                <a:t>2000</a:t>
              </a:r>
              <a:endParaRPr lang="en-US" sz="1600" dirty="0">
                <a:latin typeface="+mj-lt"/>
              </a:endParaRPr>
            </a:p>
          </p:txBody>
        </p:sp>
      </p:gr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25</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Departments, Work Centers, Machines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grpSp>
        <p:nvGrpSpPr>
          <p:cNvPr id="54" name="Group 51"/>
          <p:cNvGrpSpPr/>
          <p:nvPr/>
        </p:nvGrpSpPr>
        <p:grpSpPr>
          <a:xfrm>
            <a:off x="2466772" y="1604682"/>
            <a:ext cx="6669088" cy="4692168"/>
            <a:chOff x="1247775" y="1190625"/>
            <a:chExt cx="6669088" cy="5487988"/>
          </a:xfrm>
        </p:grpSpPr>
        <p:sp>
          <p:nvSpPr>
            <p:cNvPr id="55" name="Rectangle 81"/>
            <p:cNvSpPr>
              <a:spLocks noChangeArrowheads="1"/>
            </p:cNvSpPr>
            <p:nvPr/>
          </p:nvSpPr>
          <p:spPr bwMode="auto">
            <a:xfrm>
              <a:off x="1247775" y="1190625"/>
              <a:ext cx="6669088" cy="5487988"/>
            </a:xfrm>
            <a:prstGeom prst="rect">
              <a:avLst/>
            </a:prstGeom>
            <a:gradFill rotWithShape="1">
              <a:gsLst>
                <a:gs pos="0">
                  <a:srgbClr val="A5A5A5">
                    <a:tint val="100000"/>
                    <a:shade val="100000"/>
                    <a:satMod val="130000"/>
                  </a:srgbClr>
                </a:gs>
                <a:gs pos="100000">
                  <a:srgbClr val="A5A5A5">
                    <a:tint val="50000"/>
                    <a:shade val="100000"/>
                    <a:satMod val="350000"/>
                  </a:srgbClr>
                </a:gs>
              </a:gsLst>
              <a:lin ang="16200000" scaled="0"/>
            </a:gradFill>
            <a:ln w="9525" cap="flat" cmpd="sng" algn="ctr">
              <a:solidFill>
                <a:srgbClr val="A5A5A5">
                  <a:shade val="95000"/>
                  <a:satMod val="105000"/>
                </a:srgbClr>
              </a:solidFill>
              <a:prstDash val="solid"/>
              <a:headEnd/>
              <a:tailEnd/>
            </a:ln>
            <a:effectLst>
              <a:outerShdw blurRad="40000" dist="23000" dir="5400000" rotWithShape="0">
                <a:srgbClr val="000000">
                  <a:alpha val="35000"/>
                </a:srgbClr>
              </a:outerShdw>
            </a:effectLst>
          </p:spPr>
          <p:txBody>
            <a:bodyPr wrap="none" lIns="90488" tIns="44450" rIns="90488" bIns="44450"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ysClr val="window" lastClr="FFFFFF"/>
                </a:solidFill>
                <a:effectLst/>
                <a:uLnTx/>
                <a:uFillTx/>
                <a:latin typeface="Century Gothic"/>
                <a:ea typeface="+mn-ea"/>
                <a:cs typeface="+mn-cs"/>
              </a:endParaRPr>
            </a:p>
          </p:txBody>
        </p:sp>
        <p:sp>
          <p:nvSpPr>
            <p:cNvPr id="56" name="Rectangle 82"/>
            <p:cNvSpPr>
              <a:spLocks noChangeArrowheads="1"/>
            </p:cNvSpPr>
            <p:nvPr/>
          </p:nvSpPr>
          <p:spPr bwMode="auto">
            <a:xfrm>
              <a:off x="2011363" y="2097088"/>
              <a:ext cx="5375275" cy="4411662"/>
            </a:xfrm>
            <a:prstGeom prst="rect">
              <a:avLst/>
            </a:prstGeom>
            <a:gradFill rotWithShape="1">
              <a:gsLst>
                <a:gs pos="0">
                  <a:srgbClr val="4F81BD">
                    <a:tint val="100000"/>
                    <a:shade val="100000"/>
                    <a:satMod val="130000"/>
                    <a:alpha val="21000"/>
                  </a:srgbClr>
                </a:gs>
                <a:gs pos="100000">
                  <a:srgbClr val="4F81BD">
                    <a:tint val="50000"/>
                    <a:shade val="100000"/>
                    <a:satMod val="350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lIns="90488" tIns="44450" rIns="90488" bIns="44450"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ysClr val="window" lastClr="FFFFFF"/>
                </a:solidFill>
                <a:effectLst/>
                <a:uLnTx/>
                <a:uFillTx/>
                <a:latin typeface="Century Gothic"/>
                <a:ea typeface="+mn-ea"/>
                <a:cs typeface="+mn-cs"/>
              </a:endParaRPr>
            </a:p>
          </p:txBody>
        </p:sp>
        <p:sp>
          <p:nvSpPr>
            <p:cNvPr id="57" name="Text Box 83"/>
            <p:cNvSpPr txBox="1">
              <a:spLocks noChangeArrowheads="1"/>
            </p:cNvSpPr>
            <p:nvPr/>
          </p:nvSpPr>
          <p:spPr bwMode="auto">
            <a:xfrm>
              <a:off x="1260475" y="1243013"/>
              <a:ext cx="6626225" cy="701675"/>
            </a:xfrm>
            <a:prstGeom prst="rect">
              <a:avLst/>
            </a:prstGeom>
            <a:noFill/>
            <a:ln w="38100">
              <a:noFill/>
              <a:miter lim="800000"/>
              <a:headEnd/>
              <a:tailEnd/>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latin typeface="Century Gothic"/>
                </a:rPr>
                <a:t>Department  =  PROD</a:t>
              </a:r>
            </a:p>
            <a:p>
              <a:pPr marL="0" marR="0" lvl="0" indent="0" algn="ctr" defTabSz="914400" eaLnBrk="0"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latin typeface="Century Gothic"/>
                </a:rPr>
                <a:t> Component Production</a:t>
              </a:r>
            </a:p>
          </p:txBody>
        </p:sp>
        <p:sp>
          <p:nvSpPr>
            <p:cNvPr id="58" name="Text Box 84"/>
            <p:cNvSpPr txBox="1">
              <a:spLocks noChangeArrowheads="1"/>
            </p:cNvSpPr>
            <p:nvPr/>
          </p:nvSpPr>
          <p:spPr bwMode="auto">
            <a:xfrm>
              <a:off x="3043238" y="2246313"/>
              <a:ext cx="3206750" cy="646339"/>
            </a:xfrm>
            <a:prstGeom prst="rect">
              <a:avLst/>
            </a:prstGeom>
            <a:noFill/>
            <a:ln w="38100">
              <a:noFill/>
              <a:miter lim="800000"/>
              <a:headEnd/>
              <a:tailEnd/>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Century Gothic"/>
                </a:rPr>
                <a:t>Work Center  =  ASM</a:t>
              </a:r>
            </a:p>
            <a:p>
              <a:pPr marL="0" marR="0" lvl="0" indent="0" algn="ctr" defTabSz="91440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Century Gothic"/>
                </a:rPr>
                <a:t>Assembly</a:t>
              </a:r>
            </a:p>
          </p:txBody>
        </p:sp>
        <p:sp>
          <p:nvSpPr>
            <p:cNvPr id="59" name="Text Box 85"/>
            <p:cNvSpPr txBox="1">
              <a:spLocks noChangeArrowheads="1"/>
            </p:cNvSpPr>
            <p:nvPr/>
          </p:nvSpPr>
          <p:spPr bwMode="auto">
            <a:xfrm>
              <a:off x="2012950" y="2827338"/>
              <a:ext cx="5351463" cy="1077232"/>
            </a:xfrm>
            <a:prstGeom prst="rect">
              <a:avLst/>
            </a:prstGeom>
            <a:noFill/>
            <a:ln w="38100">
              <a:noFill/>
              <a:miter lim="800000"/>
              <a:headEnd/>
              <a:tailEnd/>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Century Gothic"/>
                </a:rPr>
                <a:t>Machines  =  2</a:t>
              </a:r>
            </a:p>
            <a:p>
              <a:pPr marL="0" marR="0" lvl="0" indent="0" algn="ctr" defTabSz="914400" eaLnBrk="0"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Century Gothic"/>
                </a:rPr>
                <a:t>Set Up Rates  =  $10 per hour</a:t>
              </a:r>
            </a:p>
            <a:p>
              <a:pPr marL="0" marR="0" lvl="0" indent="0" algn="ctr" defTabSz="914400" eaLnBrk="0"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Century Gothic"/>
                </a:rPr>
                <a:t>Labor Rates  =  $10 per hour</a:t>
              </a:r>
            </a:p>
            <a:p>
              <a:pPr marL="0" marR="0" lvl="0" indent="0" algn="ctr" defTabSz="914400" eaLnBrk="0"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Century Gothic"/>
                </a:rPr>
                <a:t>Burden %  =  40</a:t>
              </a:r>
            </a:p>
          </p:txBody>
        </p:sp>
        <p:sp>
          <p:nvSpPr>
            <p:cNvPr id="60" name="Rectangle 86"/>
            <p:cNvSpPr>
              <a:spLocks noChangeArrowheads="1"/>
            </p:cNvSpPr>
            <p:nvPr/>
          </p:nvSpPr>
          <p:spPr bwMode="auto">
            <a:xfrm>
              <a:off x="3362325" y="4117975"/>
              <a:ext cx="2717800" cy="1795463"/>
            </a:xfrm>
            <a:prstGeom prst="rect">
              <a:avLst/>
            </a:prstGeom>
            <a:solidFill>
              <a:srgbClr val="D8DAC9"/>
            </a:solidFill>
            <a:ln w="38100">
              <a:noFill/>
              <a:miter lim="800000"/>
              <a:headEnd/>
              <a:tailEnd/>
            </a:ln>
            <a:effectLst>
              <a:outerShdw dist="107763" dir="18900000" algn="ctr" rotWithShape="0">
                <a:srgbClr val="FFFFFF"/>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61" name="Rectangle 87"/>
            <p:cNvSpPr>
              <a:spLocks noChangeArrowheads="1"/>
            </p:cNvSpPr>
            <p:nvPr/>
          </p:nvSpPr>
          <p:spPr bwMode="auto">
            <a:xfrm>
              <a:off x="3336925" y="4117975"/>
              <a:ext cx="2728913" cy="305212"/>
            </a:xfrm>
            <a:prstGeom prst="rect">
              <a:avLst/>
            </a:prstGeom>
            <a:noFill/>
            <a:ln w="12700">
              <a:noFill/>
              <a:miter lim="800000"/>
              <a:headEnd/>
              <a:tailEnd/>
            </a:ln>
          </p:spPr>
          <p:txBody>
            <a:bodyPr lIns="90488" tIns="44450" rIns="90488" bIns="44450">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latin typeface="Century Gothic"/>
                </a:rPr>
                <a:t>Machines</a:t>
              </a:r>
            </a:p>
          </p:txBody>
        </p:sp>
        <p:grpSp>
          <p:nvGrpSpPr>
            <p:cNvPr id="62" name="Group 88"/>
            <p:cNvGrpSpPr>
              <a:grpSpLocks/>
            </p:cNvGrpSpPr>
            <p:nvPr/>
          </p:nvGrpSpPr>
          <p:grpSpPr bwMode="auto">
            <a:xfrm>
              <a:off x="3454400" y="4492625"/>
              <a:ext cx="1028700" cy="558800"/>
              <a:chOff x="2665" y="1248"/>
              <a:chExt cx="797" cy="433"/>
            </a:xfrm>
          </p:grpSpPr>
          <p:sp>
            <p:nvSpPr>
              <p:cNvPr id="85" name="AutoShape 89"/>
              <p:cNvSpPr>
                <a:spLocks noChangeArrowheads="1"/>
              </p:cNvSpPr>
              <p:nvPr/>
            </p:nvSpPr>
            <p:spPr bwMode="auto">
              <a:xfrm>
                <a:off x="2665" y="1378"/>
                <a:ext cx="136" cy="233"/>
              </a:xfrm>
              <a:prstGeom prst="cube">
                <a:avLst>
                  <a:gd name="adj" fmla="val 24995"/>
                </a:avLst>
              </a:prstGeom>
              <a:solidFill>
                <a:srgbClr val="E7E6E8"/>
              </a:solidFill>
              <a:ln w="12700">
                <a:solidFill>
                  <a:srgbClr val="141414"/>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86" name="Oval 90"/>
              <p:cNvSpPr>
                <a:spLocks noChangeArrowheads="1"/>
              </p:cNvSpPr>
              <p:nvPr/>
            </p:nvSpPr>
            <p:spPr bwMode="auto">
              <a:xfrm>
                <a:off x="2711" y="1257"/>
                <a:ext cx="50" cy="165"/>
              </a:xfrm>
              <a:prstGeom prst="ellipse">
                <a:avLst/>
              </a:prstGeom>
              <a:solidFill>
                <a:srgbClr val="CFD9DF"/>
              </a:solidFill>
              <a:ln w="12700">
                <a:solidFill>
                  <a:srgbClr val="141414"/>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87" name="Oval 91"/>
              <p:cNvSpPr>
                <a:spLocks noChangeArrowheads="1"/>
              </p:cNvSpPr>
              <p:nvPr/>
            </p:nvSpPr>
            <p:spPr bwMode="auto">
              <a:xfrm>
                <a:off x="2732" y="1255"/>
                <a:ext cx="50" cy="165"/>
              </a:xfrm>
              <a:prstGeom prst="ellipse">
                <a:avLst/>
              </a:prstGeom>
              <a:solidFill>
                <a:srgbClr val="CFD9DF"/>
              </a:solidFill>
              <a:ln w="12700">
                <a:solidFill>
                  <a:srgbClr val="141414"/>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88" name="AutoShape 92"/>
              <p:cNvSpPr>
                <a:spLocks noChangeArrowheads="1"/>
              </p:cNvSpPr>
              <p:nvPr/>
            </p:nvSpPr>
            <p:spPr bwMode="auto">
              <a:xfrm>
                <a:off x="2747" y="1598"/>
                <a:ext cx="667" cy="27"/>
              </a:xfrm>
              <a:prstGeom prst="cube">
                <a:avLst>
                  <a:gd name="adj" fmla="val 24995"/>
                </a:avLst>
              </a:prstGeom>
              <a:solidFill>
                <a:srgbClr val="E7E6E8"/>
              </a:solidFill>
              <a:ln w="12700">
                <a:solidFill>
                  <a:srgbClr val="141414"/>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89" name="AutoShape 93"/>
              <p:cNvSpPr>
                <a:spLocks noChangeArrowheads="1"/>
              </p:cNvSpPr>
              <p:nvPr/>
            </p:nvSpPr>
            <p:spPr bwMode="auto">
              <a:xfrm>
                <a:off x="3330" y="1274"/>
                <a:ext cx="84" cy="331"/>
              </a:xfrm>
              <a:prstGeom prst="cube">
                <a:avLst>
                  <a:gd name="adj" fmla="val 24995"/>
                </a:avLst>
              </a:prstGeom>
              <a:solidFill>
                <a:srgbClr val="E7E6E8"/>
              </a:solidFill>
              <a:ln w="12700">
                <a:solidFill>
                  <a:srgbClr val="141414"/>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90" name="AutoShape 94"/>
              <p:cNvSpPr>
                <a:spLocks noChangeArrowheads="1"/>
              </p:cNvSpPr>
              <p:nvPr/>
            </p:nvSpPr>
            <p:spPr bwMode="auto">
              <a:xfrm>
                <a:off x="2817" y="1274"/>
                <a:ext cx="84" cy="331"/>
              </a:xfrm>
              <a:prstGeom prst="cube">
                <a:avLst>
                  <a:gd name="adj" fmla="val 24995"/>
                </a:avLst>
              </a:prstGeom>
              <a:solidFill>
                <a:srgbClr val="E7E6E8"/>
              </a:solidFill>
              <a:ln w="12700">
                <a:solidFill>
                  <a:srgbClr val="141414"/>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91" name="AutoShape 95"/>
              <p:cNvSpPr>
                <a:spLocks noChangeArrowheads="1"/>
              </p:cNvSpPr>
              <p:nvPr/>
            </p:nvSpPr>
            <p:spPr bwMode="auto">
              <a:xfrm>
                <a:off x="2815" y="1326"/>
                <a:ext cx="528" cy="10"/>
              </a:xfrm>
              <a:prstGeom prst="roundRect">
                <a:avLst>
                  <a:gd name="adj" fmla="val 12495"/>
                </a:avLst>
              </a:prstGeom>
              <a:solidFill>
                <a:srgbClr val="E7E6E8"/>
              </a:solidFill>
              <a:ln w="12700">
                <a:solidFill>
                  <a:srgbClr val="141414"/>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92" name="AutoShape 96"/>
              <p:cNvSpPr>
                <a:spLocks noChangeArrowheads="1"/>
              </p:cNvSpPr>
              <p:nvPr/>
            </p:nvSpPr>
            <p:spPr bwMode="auto">
              <a:xfrm>
                <a:off x="2728" y="1655"/>
                <a:ext cx="667" cy="26"/>
              </a:xfrm>
              <a:prstGeom prst="cube">
                <a:avLst>
                  <a:gd name="adj" fmla="val 24995"/>
                </a:avLst>
              </a:prstGeom>
              <a:solidFill>
                <a:srgbClr val="E7E6E8"/>
              </a:solidFill>
              <a:ln w="12700">
                <a:solidFill>
                  <a:srgbClr val="141414"/>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93" name="AutoShape 97"/>
              <p:cNvSpPr>
                <a:spLocks noChangeArrowheads="1"/>
              </p:cNvSpPr>
              <p:nvPr/>
            </p:nvSpPr>
            <p:spPr bwMode="auto">
              <a:xfrm>
                <a:off x="2740" y="1326"/>
                <a:ext cx="84" cy="331"/>
              </a:xfrm>
              <a:prstGeom prst="cube">
                <a:avLst>
                  <a:gd name="adj" fmla="val 24995"/>
                </a:avLst>
              </a:prstGeom>
              <a:solidFill>
                <a:srgbClr val="E7E6E8"/>
              </a:solidFill>
              <a:ln w="12700">
                <a:solidFill>
                  <a:srgbClr val="141414"/>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94" name="AutoShape 98"/>
              <p:cNvSpPr>
                <a:spLocks noChangeArrowheads="1"/>
              </p:cNvSpPr>
              <p:nvPr/>
            </p:nvSpPr>
            <p:spPr bwMode="auto">
              <a:xfrm>
                <a:off x="3300" y="1326"/>
                <a:ext cx="84" cy="331"/>
              </a:xfrm>
              <a:prstGeom prst="cube">
                <a:avLst>
                  <a:gd name="adj" fmla="val 24995"/>
                </a:avLst>
              </a:prstGeom>
              <a:solidFill>
                <a:srgbClr val="E7E6E8"/>
              </a:solidFill>
              <a:ln w="12700">
                <a:solidFill>
                  <a:srgbClr val="141414"/>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95" name="Oval 99"/>
              <p:cNvSpPr>
                <a:spLocks noChangeArrowheads="1"/>
              </p:cNvSpPr>
              <p:nvPr/>
            </p:nvSpPr>
            <p:spPr bwMode="auto">
              <a:xfrm>
                <a:off x="3392" y="1257"/>
                <a:ext cx="49" cy="165"/>
              </a:xfrm>
              <a:prstGeom prst="ellipse">
                <a:avLst/>
              </a:prstGeom>
              <a:solidFill>
                <a:srgbClr val="CFD9DF"/>
              </a:solidFill>
              <a:ln w="12700">
                <a:solidFill>
                  <a:srgbClr val="141414"/>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96" name="Oval 100"/>
              <p:cNvSpPr>
                <a:spLocks noChangeArrowheads="1"/>
              </p:cNvSpPr>
              <p:nvPr/>
            </p:nvSpPr>
            <p:spPr bwMode="auto">
              <a:xfrm>
                <a:off x="3412" y="1255"/>
                <a:ext cx="50" cy="165"/>
              </a:xfrm>
              <a:prstGeom prst="ellipse">
                <a:avLst/>
              </a:prstGeom>
              <a:solidFill>
                <a:srgbClr val="CFD9DF"/>
              </a:solidFill>
              <a:ln w="12700">
                <a:solidFill>
                  <a:srgbClr val="141414"/>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97" name="Oval 101"/>
              <p:cNvSpPr>
                <a:spLocks noChangeArrowheads="1"/>
              </p:cNvSpPr>
              <p:nvPr/>
            </p:nvSpPr>
            <p:spPr bwMode="auto">
              <a:xfrm>
                <a:off x="2949" y="1291"/>
                <a:ext cx="276" cy="83"/>
              </a:xfrm>
              <a:prstGeom prst="ellipse">
                <a:avLst/>
              </a:prstGeom>
              <a:solidFill>
                <a:srgbClr val="BAB7A4"/>
              </a:solidFill>
              <a:ln w="12700">
                <a:solidFill>
                  <a:srgbClr val="141414"/>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98" name="Oval 102"/>
              <p:cNvSpPr>
                <a:spLocks noChangeArrowheads="1"/>
              </p:cNvSpPr>
              <p:nvPr/>
            </p:nvSpPr>
            <p:spPr bwMode="auto">
              <a:xfrm>
                <a:off x="3030" y="1274"/>
                <a:ext cx="119" cy="35"/>
              </a:xfrm>
              <a:prstGeom prst="ellipse">
                <a:avLst/>
              </a:prstGeom>
              <a:solidFill>
                <a:sysClr val="window" lastClr="FFFFFF"/>
              </a:solidFill>
              <a:ln w="12700">
                <a:solidFill>
                  <a:srgbClr val="141414"/>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99" name="AutoShape 103"/>
              <p:cNvSpPr>
                <a:spLocks noChangeArrowheads="1"/>
              </p:cNvSpPr>
              <p:nvPr/>
            </p:nvSpPr>
            <p:spPr bwMode="auto">
              <a:xfrm>
                <a:off x="2997" y="1248"/>
                <a:ext cx="179" cy="42"/>
              </a:xfrm>
              <a:prstGeom prst="roundRect">
                <a:avLst>
                  <a:gd name="adj" fmla="val 12495"/>
                </a:avLst>
              </a:prstGeom>
              <a:solidFill>
                <a:sysClr val="window" lastClr="FFFFFF"/>
              </a:solidFill>
              <a:ln w="12700">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100" name="Oval 104"/>
              <p:cNvSpPr>
                <a:spLocks noChangeArrowheads="1"/>
              </p:cNvSpPr>
              <p:nvPr/>
            </p:nvSpPr>
            <p:spPr bwMode="auto">
              <a:xfrm>
                <a:off x="3030" y="1356"/>
                <a:ext cx="119" cy="35"/>
              </a:xfrm>
              <a:prstGeom prst="ellipse">
                <a:avLst/>
              </a:prstGeom>
              <a:solidFill>
                <a:sysClr val="window" lastClr="FFFFFF"/>
              </a:solidFill>
              <a:ln w="12700">
                <a:solidFill>
                  <a:srgbClr val="141414"/>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101" name="AutoShape 105"/>
              <p:cNvSpPr>
                <a:spLocks noChangeArrowheads="1"/>
              </p:cNvSpPr>
              <p:nvPr/>
            </p:nvSpPr>
            <p:spPr bwMode="auto">
              <a:xfrm>
                <a:off x="2997" y="1375"/>
                <a:ext cx="179" cy="43"/>
              </a:xfrm>
              <a:prstGeom prst="roundRect">
                <a:avLst>
                  <a:gd name="adj" fmla="val 12495"/>
                </a:avLst>
              </a:prstGeom>
              <a:solidFill>
                <a:sysClr val="window" lastClr="FFFFFF"/>
              </a:solidFill>
              <a:ln w="12700">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grpSp>
        <p:grpSp>
          <p:nvGrpSpPr>
            <p:cNvPr id="63" name="Group 106"/>
            <p:cNvGrpSpPr>
              <a:grpSpLocks/>
            </p:cNvGrpSpPr>
            <p:nvPr/>
          </p:nvGrpSpPr>
          <p:grpSpPr bwMode="auto">
            <a:xfrm>
              <a:off x="4884738" y="4492625"/>
              <a:ext cx="1028700" cy="558800"/>
              <a:chOff x="3774" y="1248"/>
              <a:chExt cx="797" cy="433"/>
            </a:xfrm>
          </p:grpSpPr>
          <p:sp>
            <p:nvSpPr>
              <p:cNvPr id="68" name="AutoShape 107"/>
              <p:cNvSpPr>
                <a:spLocks noChangeArrowheads="1"/>
              </p:cNvSpPr>
              <p:nvPr/>
            </p:nvSpPr>
            <p:spPr bwMode="auto">
              <a:xfrm>
                <a:off x="3774" y="1378"/>
                <a:ext cx="136" cy="233"/>
              </a:xfrm>
              <a:prstGeom prst="cube">
                <a:avLst>
                  <a:gd name="adj" fmla="val 24995"/>
                </a:avLst>
              </a:prstGeom>
              <a:solidFill>
                <a:srgbClr val="E7E6E8"/>
              </a:solidFill>
              <a:ln w="12700">
                <a:solidFill>
                  <a:srgbClr val="141414"/>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69" name="Oval 108"/>
              <p:cNvSpPr>
                <a:spLocks noChangeArrowheads="1"/>
              </p:cNvSpPr>
              <p:nvPr/>
            </p:nvSpPr>
            <p:spPr bwMode="auto">
              <a:xfrm>
                <a:off x="3820" y="1257"/>
                <a:ext cx="50" cy="165"/>
              </a:xfrm>
              <a:prstGeom prst="ellipse">
                <a:avLst/>
              </a:prstGeom>
              <a:solidFill>
                <a:srgbClr val="CFD9DF"/>
              </a:solidFill>
              <a:ln w="12700">
                <a:solidFill>
                  <a:srgbClr val="141414"/>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70" name="Oval 109"/>
              <p:cNvSpPr>
                <a:spLocks noChangeArrowheads="1"/>
              </p:cNvSpPr>
              <p:nvPr/>
            </p:nvSpPr>
            <p:spPr bwMode="auto">
              <a:xfrm>
                <a:off x="3841" y="1255"/>
                <a:ext cx="50" cy="165"/>
              </a:xfrm>
              <a:prstGeom prst="ellipse">
                <a:avLst/>
              </a:prstGeom>
              <a:solidFill>
                <a:srgbClr val="CFD9DF"/>
              </a:solidFill>
              <a:ln w="12700">
                <a:solidFill>
                  <a:srgbClr val="141414"/>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71" name="AutoShape 110"/>
              <p:cNvSpPr>
                <a:spLocks noChangeArrowheads="1"/>
              </p:cNvSpPr>
              <p:nvPr/>
            </p:nvSpPr>
            <p:spPr bwMode="auto">
              <a:xfrm>
                <a:off x="3856" y="1598"/>
                <a:ext cx="667" cy="27"/>
              </a:xfrm>
              <a:prstGeom prst="cube">
                <a:avLst>
                  <a:gd name="adj" fmla="val 24995"/>
                </a:avLst>
              </a:prstGeom>
              <a:solidFill>
                <a:srgbClr val="E7E6E8"/>
              </a:solidFill>
              <a:ln w="12700">
                <a:solidFill>
                  <a:srgbClr val="141414"/>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72" name="AutoShape 111"/>
              <p:cNvSpPr>
                <a:spLocks noChangeArrowheads="1"/>
              </p:cNvSpPr>
              <p:nvPr/>
            </p:nvSpPr>
            <p:spPr bwMode="auto">
              <a:xfrm>
                <a:off x="4439" y="1274"/>
                <a:ext cx="84" cy="331"/>
              </a:xfrm>
              <a:prstGeom prst="cube">
                <a:avLst>
                  <a:gd name="adj" fmla="val 24995"/>
                </a:avLst>
              </a:prstGeom>
              <a:solidFill>
                <a:srgbClr val="E7E6E8"/>
              </a:solidFill>
              <a:ln w="12700">
                <a:solidFill>
                  <a:srgbClr val="141414"/>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73" name="AutoShape 112"/>
              <p:cNvSpPr>
                <a:spLocks noChangeArrowheads="1"/>
              </p:cNvSpPr>
              <p:nvPr/>
            </p:nvSpPr>
            <p:spPr bwMode="auto">
              <a:xfrm>
                <a:off x="3926" y="1274"/>
                <a:ext cx="84" cy="331"/>
              </a:xfrm>
              <a:prstGeom prst="cube">
                <a:avLst>
                  <a:gd name="adj" fmla="val 24995"/>
                </a:avLst>
              </a:prstGeom>
              <a:solidFill>
                <a:srgbClr val="E7E6E8"/>
              </a:solidFill>
              <a:ln w="12700">
                <a:solidFill>
                  <a:srgbClr val="141414"/>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74" name="AutoShape 113"/>
              <p:cNvSpPr>
                <a:spLocks noChangeArrowheads="1"/>
              </p:cNvSpPr>
              <p:nvPr/>
            </p:nvSpPr>
            <p:spPr bwMode="auto">
              <a:xfrm>
                <a:off x="3924" y="1326"/>
                <a:ext cx="528" cy="10"/>
              </a:xfrm>
              <a:prstGeom prst="roundRect">
                <a:avLst>
                  <a:gd name="adj" fmla="val 12495"/>
                </a:avLst>
              </a:prstGeom>
              <a:solidFill>
                <a:srgbClr val="E7E6E8"/>
              </a:solidFill>
              <a:ln w="12700">
                <a:solidFill>
                  <a:srgbClr val="141414"/>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75" name="AutoShape 114"/>
              <p:cNvSpPr>
                <a:spLocks noChangeArrowheads="1"/>
              </p:cNvSpPr>
              <p:nvPr/>
            </p:nvSpPr>
            <p:spPr bwMode="auto">
              <a:xfrm>
                <a:off x="3837" y="1655"/>
                <a:ext cx="667" cy="26"/>
              </a:xfrm>
              <a:prstGeom prst="cube">
                <a:avLst>
                  <a:gd name="adj" fmla="val 24995"/>
                </a:avLst>
              </a:prstGeom>
              <a:solidFill>
                <a:srgbClr val="E7E6E8"/>
              </a:solidFill>
              <a:ln w="12700">
                <a:solidFill>
                  <a:srgbClr val="141414"/>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76" name="AutoShape 115"/>
              <p:cNvSpPr>
                <a:spLocks noChangeArrowheads="1"/>
              </p:cNvSpPr>
              <p:nvPr/>
            </p:nvSpPr>
            <p:spPr bwMode="auto">
              <a:xfrm>
                <a:off x="3849" y="1326"/>
                <a:ext cx="84" cy="331"/>
              </a:xfrm>
              <a:prstGeom prst="cube">
                <a:avLst>
                  <a:gd name="adj" fmla="val 24995"/>
                </a:avLst>
              </a:prstGeom>
              <a:solidFill>
                <a:srgbClr val="E7E6E8"/>
              </a:solidFill>
              <a:ln w="12700">
                <a:solidFill>
                  <a:srgbClr val="141414"/>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77" name="AutoShape 116"/>
              <p:cNvSpPr>
                <a:spLocks noChangeArrowheads="1"/>
              </p:cNvSpPr>
              <p:nvPr/>
            </p:nvSpPr>
            <p:spPr bwMode="auto">
              <a:xfrm>
                <a:off x="4409" y="1326"/>
                <a:ext cx="84" cy="331"/>
              </a:xfrm>
              <a:prstGeom prst="cube">
                <a:avLst>
                  <a:gd name="adj" fmla="val 24995"/>
                </a:avLst>
              </a:prstGeom>
              <a:solidFill>
                <a:srgbClr val="E7E6E8"/>
              </a:solidFill>
              <a:ln w="12700">
                <a:solidFill>
                  <a:srgbClr val="141414"/>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78" name="Oval 117"/>
              <p:cNvSpPr>
                <a:spLocks noChangeArrowheads="1"/>
              </p:cNvSpPr>
              <p:nvPr/>
            </p:nvSpPr>
            <p:spPr bwMode="auto">
              <a:xfrm>
                <a:off x="4501" y="1257"/>
                <a:ext cx="49" cy="165"/>
              </a:xfrm>
              <a:prstGeom prst="ellipse">
                <a:avLst/>
              </a:prstGeom>
              <a:solidFill>
                <a:srgbClr val="CFD9DF"/>
              </a:solidFill>
              <a:ln w="12700">
                <a:solidFill>
                  <a:srgbClr val="141414"/>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79" name="Oval 118"/>
              <p:cNvSpPr>
                <a:spLocks noChangeArrowheads="1"/>
              </p:cNvSpPr>
              <p:nvPr/>
            </p:nvSpPr>
            <p:spPr bwMode="auto">
              <a:xfrm>
                <a:off x="4521" y="1255"/>
                <a:ext cx="50" cy="165"/>
              </a:xfrm>
              <a:prstGeom prst="ellipse">
                <a:avLst/>
              </a:prstGeom>
              <a:solidFill>
                <a:srgbClr val="CFD9DF"/>
              </a:solidFill>
              <a:ln w="12700">
                <a:solidFill>
                  <a:srgbClr val="141414"/>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80" name="Oval 119"/>
              <p:cNvSpPr>
                <a:spLocks noChangeArrowheads="1"/>
              </p:cNvSpPr>
              <p:nvPr/>
            </p:nvSpPr>
            <p:spPr bwMode="auto">
              <a:xfrm>
                <a:off x="4058" y="1291"/>
                <a:ext cx="276" cy="83"/>
              </a:xfrm>
              <a:prstGeom prst="ellipse">
                <a:avLst/>
              </a:prstGeom>
              <a:solidFill>
                <a:srgbClr val="BAB7A4"/>
              </a:solidFill>
              <a:ln w="12700">
                <a:solidFill>
                  <a:srgbClr val="141414"/>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81" name="Oval 120"/>
              <p:cNvSpPr>
                <a:spLocks noChangeArrowheads="1"/>
              </p:cNvSpPr>
              <p:nvPr/>
            </p:nvSpPr>
            <p:spPr bwMode="auto">
              <a:xfrm>
                <a:off x="4139" y="1274"/>
                <a:ext cx="119" cy="35"/>
              </a:xfrm>
              <a:prstGeom prst="ellipse">
                <a:avLst/>
              </a:prstGeom>
              <a:solidFill>
                <a:sysClr val="window" lastClr="FFFFFF"/>
              </a:solidFill>
              <a:ln w="12700">
                <a:solidFill>
                  <a:srgbClr val="141414"/>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82" name="AutoShape 121"/>
              <p:cNvSpPr>
                <a:spLocks noChangeArrowheads="1"/>
              </p:cNvSpPr>
              <p:nvPr/>
            </p:nvSpPr>
            <p:spPr bwMode="auto">
              <a:xfrm>
                <a:off x="4106" y="1248"/>
                <a:ext cx="179" cy="42"/>
              </a:xfrm>
              <a:prstGeom prst="roundRect">
                <a:avLst>
                  <a:gd name="adj" fmla="val 12495"/>
                </a:avLst>
              </a:prstGeom>
              <a:solidFill>
                <a:sysClr val="window" lastClr="FFFFFF"/>
              </a:solidFill>
              <a:ln w="12700">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83" name="Oval 122"/>
              <p:cNvSpPr>
                <a:spLocks noChangeArrowheads="1"/>
              </p:cNvSpPr>
              <p:nvPr/>
            </p:nvSpPr>
            <p:spPr bwMode="auto">
              <a:xfrm>
                <a:off x="4139" y="1356"/>
                <a:ext cx="119" cy="35"/>
              </a:xfrm>
              <a:prstGeom prst="ellipse">
                <a:avLst/>
              </a:prstGeom>
              <a:solidFill>
                <a:sysClr val="window" lastClr="FFFFFF"/>
              </a:solidFill>
              <a:ln w="12700">
                <a:solidFill>
                  <a:srgbClr val="141414"/>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84" name="AutoShape 123"/>
              <p:cNvSpPr>
                <a:spLocks noChangeArrowheads="1"/>
              </p:cNvSpPr>
              <p:nvPr/>
            </p:nvSpPr>
            <p:spPr bwMode="auto">
              <a:xfrm>
                <a:off x="4106" y="1375"/>
                <a:ext cx="179" cy="43"/>
              </a:xfrm>
              <a:prstGeom prst="roundRect">
                <a:avLst>
                  <a:gd name="adj" fmla="val 12495"/>
                </a:avLst>
              </a:prstGeom>
              <a:solidFill>
                <a:sysClr val="window" lastClr="FFFFFF"/>
              </a:solidFill>
              <a:ln w="12700">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grpSp>
        <p:sp>
          <p:nvSpPr>
            <p:cNvPr id="64" name="Rectangle 124"/>
            <p:cNvSpPr>
              <a:spLocks noChangeArrowheads="1"/>
            </p:cNvSpPr>
            <p:nvPr/>
          </p:nvSpPr>
          <p:spPr bwMode="auto">
            <a:xfrm>
              <a:off x="3659188" y="5091113"/>
              <a:ext cx="641202" cy="243656"/>
            </a:xfrm>
            <a:prstGeom prst="rect">
              <a:avLst/>
            </a:prstGeom>
            <a:noFill/>
            <a:ln w="12700">
              <a:noFill/>
              <a:miter lim="800000"/>
              <a:headEnd/>
              <a:tailEnd/>
            </a:ln>
          </p:spPr>
          <p:txBody>
            <a:bodyPr wrap="none" lIns="90488" tIns="44450" rIns="90488" bIns="44450">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entury Gothic"/>
                </a:rPr>
                <a:t>Lathe 1</a:t>
              </a:r>
            </a:p>
          </p:txBody>
        </p:sp>
        <p:sp>
          <p:nvSpPr>
            <p:cNvPr id="65" name="Rectangle 125"/>
            <p:cNvSpPr>
              <a:spLocks noChangeArrowheads="1"/>
            </p:cNvSpPr>
            <p:nvPr/>
          </p:nvSpPr>
          <p:spPr bwMode="auto">
            <a:xfrm>
              <a:off x="5113338" y="5081588"/>
              <a:ext cx="641202" cy="243656"/>
            </a:xfrm>
            <a:prstGeom prst="rect">
              <a:avLst/>
            </a:prstGeom>
            <a:noFill/>
            <a:ln w="12700">
              <a:noFill/>
              <a:miter lim="800000"/>
              <a:headEnd/>
              <a:tailEnd/>
            </a:ln>
          </p:spPr>
          <p:txBody>
            <a:bodyPr wrap="none" lIns="90488" tIns="44450" rIns="90488" bIns="44450">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entury Gothic"/>
                </a:rPr>
                <a:t>Lathe 2</a:t>
              </a:r>
            </a:p>
          </p:txBody>
        </p:sp>
        <p:sp>
          <p:nvSpPr>
            <p:cNvPr id="66" name="Freeform 126"/>
            <p:cNvSpPr>
              <a:spLocks/>
            </p:cNvSpPr>
            <p:nvPr/>
          </p:nvSpPr>
          <p:spPr bwMode="auto">
            <a:xfrm>
              <a:off x="4017963" y="5337175"/>
              <a:ext cx="1544637" cy="260350"/>
            </a:xfrm>
            <a:custGeom>
              <a:avLst/>
              <a:gdLst>
                <a:gd name="T0" fmla="*/ 0 w 1197"/>
                <a:gd name="T1" fmla="*/ 0 h 202"/>
                <a:gd name="T2" fmla="*/ 0 w 1197"/>
                <a:gd name="T3" fmla="*/ 2147483647 h 202"/>
                <a:gd name="T4" fmla="*/ 2147483647 w 1197"/>
                <a:gd name="T5" fmla="*/ 2147483647 h 202"/>
                <a:gd name="T6" fmla="*/ 2147483647 w 1197"/>
                <a:gd name="T7" fmla="*/ 0 h 202"/>
                <a:gd name="T8" fmla="*/ 0 60000 65536"/>
                <a:gd name="T9" fmla="*/ 0 60000 65536"/>
                <a:gd name="T10" fmla="*/ 0 60000 65536"/>
                <a:gd name="T11" fmla="*/ 0 60000 65536"/>
                <a:gd name="T12" fmla="*/ 0 w 1197"/>
                <a:gd name="T13" fmla="*/ 0 h 202"/>
                <a:gd name="T14" fmla="*/ 1197 w 1197"/>
                <a:gd name="T15" fmla="*/ 202 h 202"/>
              </a:gdLst>
              <a:ahLst/>
              <a:cxnLst>
                <a:cxn ang="T8">
                  <a:pos x="T0" y="T1"/>
                </a:cxn>
                <a:cxn ang="T9">
                  <a:pos x="T2" y="T3"/>
                </a:cxn>
                <a:cxn ang="T10">
                  <a:pos x="T4" y="T5"/>
                </a:cxn>
                <a:cxn ang="T11">
                  <a:pos x="T6" y="T7"/>
                </a:cxn>
              </a:cxnLst>
              <a:rect l="T12" t="T13" r="T14" b="T15"/>
              <a:pathLst>
                <a:path w="1197" h="202">
                  <a:moveTo>
                    <a:pt x="0" y="0"/>
                  </a:moveTo>
                  <a:lnTo>
                    <a:pt x="0" y="201"/>
                  </a:lnTo>
                  <a:lnTo>
                    <a:pt x="1196" y="201"/>
                  </a:lnTo>
                  <a:lnTo>
                    <a:pt x="1196" y="0"/>
                  </a:lnTo>
                </a:path>
              </a:pathLst>
            </a:custGeom>
            <a:noFill/>
            <a:ln w="38100" cap="rnd">
              <a:solidFill>
                <a:srgbClr val="141414"/>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entury Gothic"/>
              </a:endParaRPr>
            </a:p>
          </p:txBody>
        </p:sp>
        <p:sp>
          <p:nvSpPr>
            <p:cNvPr id="67" name="Rectangle 127"/>
            <p:cNvSpPr>
              <a:spLocks noChangeArrowheads="1"/>
            </p:cNvSpPr>
            <p:nvPr/>
          </p:nvSpPr>
          <p:spPr bwMode="auto">
            <a:xfrm>
              <a:off x="4163577" y="5349875"/>
              <a:ext cx="1239123" cy="397545"/>
            </a:xfrm>
            <a:prstGeom prst="rect">
              <a:avLst/>
            </a:prstGeom>
            <a:solidFill>
              <a:sysClr val="window" lastClr="FFFFFF"/>
            </a:solidFill>
            <a:ln w="12700">
              <a:noFill/>
              <a:miter lim="800000"/>
              <a:headEnd/>
              <a:tailEnd/>
            </a:ln>
          </p:spPr>
          <p:txBody>
            <a:bodyPr wrap="none" lIns="90488" tIns="44450" rIns="90488" bIns="44450">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entury Gothic"/>
                </a:rPr>
                <a:t>Interchangeable</a:t>
              </a:r>
            </a:p>
            <a:p>
              <a:pPr marL="0" marR="0" lvl="0" indent="0" algn="ctr" defTabSz="914400" eaLnBrk="0"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entury Gothic"/>
                </a:rPr>
                <a:t>Machines</a:t>
              </a:r>
            </a:p>
          </p:txBody>
        </p:sp>
      </p:gr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26</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Routings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grpSp>
        <p:nvGrpSpPr>
          <p:cNvPr id="14" name="Group 11"/>
          <p:cNvGrpSpPr/>
          <p:nvPr/>
        </p:nvGrpSpPr>
        <p:grpSpPr>
          <a:xfrm>
            <a:off x="2336115" y="1765300"/>
            <a:ext cx="7430186" cy="4438710"/>
            <a:chOff x="1608138" y="2151063"/>
            <a:chExt cx="6611937" cy="3878262"/>
          </a:xfrm>
        </p:grpSpPr>
        <p:sp>
          <p:nvSpPr>
            <p:cNvPr id="15" name="Rectangle 51"/>
            <p:cNvSpPr>
              <a:spLocks noChangeArrowheads="1"/>
            </p:cNvSpPr>
            <p:nvPr/>
          </p:nvSpPr>
          <p:spPr bwMode="auto">
            <a:xfrm>
              <a:off x="2947988" y="2151063"/>
              <a:ext cx="1916112" cy="998537"/>
            </a:xfrm>
            <a:prstGeom prst="rect">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headEnd/>
              <a:tailEnd/>
            </a:ln>
            <a:effectLst>
              <a:outerShdw blurRad="40000" dist="23000" dir="5400000" rotWithShape="0">
                <a:srgbClr val="000000">
                  <a:alpha val="35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entury Gothic"/>
                <a:ea typeface="+mn-ea"/>
                <a:cs typeface="+mn-cs"/>
              </a:endParaRPr>
            </a:p>
          </p:txBody>
        </p:sp>
        <p:sp>
          <p:nvSpPr>
            <p:cNvPr id="16" name="Rectangle 52"/>
            <p:cNvSpPr>
              <a:spLocks noChangeArrowheads="1"/>
            </p:cNvSpPr>
            <p:nvPr/>
          </p:nvSpPr>
          <p:spPr bwMode="auto">
            <a:xfrm>
              <a:off x="4537075" y="3041650"/>
              <a:ext cx="1914525" cy="998538"/>
            </a:xfrm>
            <a:prstGeom prst="rect">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headEnd/>
              <a:tailEnd/>
            </a:ln>
            <a:effectLst>
              <a:outerShdw blurRad="40000" dist="23000" dir="5400000" rotWithShape="0">
                <a:srgbClr val="000000">
                  <a:alpha val="35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entury Gothic"/>
                <a:ea typeface="+mn-ea"/>
                <a:cs typeface="+mn-cs"/>
              </a:endParaRPr>
            </a:p>
          </p:txBody>
        </p:sp>
        <p:sp>
          <p:nvSpPr>
            <p:cNvPr id="17" name="Text Box 53"/>
            <p:cNvSpPr txBox="1">
              <a:spLocks noChangeArrowheads="1"/>
            </p:cNvSpPr>
            <p:nvPr/>
          </p:nvSpPr>
          <p:spPr bwMode="auto">
            <a:xfrm>
              <a:off x="3087688" y="2209800"/>
              <a:ext cx="1838325" cy="825500"/>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Century Gothic"/>
                </a:rPr>
                <a:t>Op 10</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Century Gothic"/>
                </a:rPr>
                <a:t>Assemble Component</a:t>
              </a:r>
            </a:p>
          </p:txBody>
        </p:sp>
        <p:sp>
          <p:nvSpPr>
            <p:cNvPr id="18" name="Text Box 54"/>
            <p:cNvSpPr txBox="1">
              <a:spLocks noChangeArrowheads="1"/>
            </p:cNvSpPr>
            <p:nvPr/>
          </p:nvSpPr>
          <p:spPr bwMode="auto">
            <a:xfrm>
              <a:off x="4429125" y="3086100"/>
              <a:ext cx="2157413" cy="581025"/>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Century Gothic"/>
                </a:rPr>
                <a:t>Op 20</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Century Gothic"/>
                </a:rPr>
                <a:t>Test Finished Unit</a:t>
              </a:r>
            </a:p>
          </p:txBody>
        </p:sp>
        <p:sp>
          <p:nvSpPr>
            <p:cNvPr id="19" name="Rectangle 73"/>
            <p:cNvSpPr>
              <a:spLocks noChangeArrowheads="1"/>
            </p:cNvSpPr>
            <p:nvPr/>
          </p:nvSpPr>
          <p:spPr bwMode="auto">
            <a:xfrm>
              <a:off x="6196013" y="3913188"/>
              <a:ext cx="1916112" cy="998537"/>
            </a:xfrm>
            <a:prstGeom prst="rect">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headEnd/>
              <a:tailEnd/>
            </a:ln>
            <a:effectLst>
              <a:outerShdw blurRad="40000" dist="23000" dir="5400000" rotWithShape="0">
                <a:srgbClr val="000000">
                  <a:alpha val="35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entury Gothic"/>
                <a:ea typeface="+mn-ea"/>
                <a:cs typeface="+mn-cs"/>
              </a:endParaRPr>
            </a:p>
          </p:txBody>
        </p:sp>
        <p:sp>
          <p:nvSpPr>
            <p:cNvPr id="20" name="Text Box 75"/>
            <p:cNvSpPr txBox="1">
              <a:spLocks noChangeArrowheads="1"/>
            </p:cNvSpPr>
            <p:nvPr/>
          </p:nvSpPr>
          <p:spPr bwMode="auto">
            <a:xfrm>
              <a:off x="6061075" y="3971925"/>
              <a:ext cx="2159000" cy="581025"/>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Century Gothic"/>
                </a:rPr>
                <a:t>Op 30</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Century Gothic"/>
                </a:rPr>
                <a:t>Pack For Shipping</a:t>
              </a:r>
            </a:p>
          </p:txBody>
        </p:sp>
        <p:pic>
          <p:nvPicPr>
            <p:cNvPr id="21" name="Picture 19"/>
            <p:cNvPicPr>
              <a:picLocks noChangeAspect="1" noChangeArrowheads="1"/>
            </p:cNvPicPr>
            <p:nvPr/>
          </p:nvPicPr>
          <p:blipFill>
            <a:blip r:embed="rId3" cstate="print"/>
            <a:srcRect/>
            <a:stretch>
              <a:fillRect/>
            </a:stretch>
          </p:blipFill>
          <p:spPr bwMode="auto">
            <a:xfrm>
              <a:off x="1608138" y="3903663"/>
              <a:ext cx="1438275" cy="2125662"/>
            </a:xfrm>
            <a:prstGeom prst="rect">
              <a:avLst/>
            </a:prstGeom>
            <a:noFill/>
            <a:ln w="9525" algn="ctr">
              <a:noFill/>
              <a:miter lim="800000"/>
              <a:headEnd/>
              <a:tailEnd/>
            </a:ln>
          </p:spPr>
        </p:pic>
      </p:gr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27</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Cost Calculation</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grpSp>
        <p:nvGrpSpPr>
          <p:cNvPr id="6" name="Group 41"/>
          <p:cNvGrpSpPr>
            <a:grpSpLocks/>
          </p:cNvGrpSpPr>
          <p:nvPr/>
        </p:nvGrpSpPr>
        <p:grpSpPr bwMode="auto">
          <a:xfrm>
            <a:off x="1712913" y="1685791"/>
            <a:ext cx="8599487" cy="4662329"/>
            <a:chOff x="55" y="718"/>
            <a:chExt cx="5417" cy="3415"/>
          </a:xfrm>
        </p:grpSpPr>
        <p:sp>
          <p:nvSpPr>
            <p:cNvPr id="7" name="Rectangle 5"/>
            <p:cNvSpPr>
              <a:spLocks noChangeArrowheads="1"/>
            </p:cNvSpPr>
            <p:nvPr/>
          </p:nvSpPr>
          <p:spPr bwMode="auto">
            <a:xfrm>
              <a:off x="55" y="2813"/>
              <a:ext cx="674" cy="247"/>
            </a:xfrm>
            <a:prstGeom prst="rect">
              <a:avLst/>
            </a:prstGeom>
            <a:noFill/>
            <a:ln w="12700">
              <a:noFill/>
              <a:miter lim="800000"/>
              <a:headEnd/>
              <a:tailEnd/>
            </a:ln>
          </p:spPr>
          <p:txBody>
            <a:bodyPr wrap="none" anchor="ctr"/>
            <a:lstStyle/>
            <a:p>
              <a:endParaRPr lang="en-US" dirty="0">
                <a:latin typeface="+mj-lt"/>
              </a:endParaRPr>
            </a:p>
          </p:txBody>
        </p:sp>
        <p:sp>
          <p:nvSpPr>
            <p:cNvPr id="8" name="Rectangle 6"/>
            <p:cNvSpPr>
              <a:spLocks noChangeArrowheads="1"/>
            </p:cNvSpPr>
            <p:nvPr/>
          </p:nvSpPr>
          <p:spPr bwMode="auto">
            <a:xfrm>
              <a:off x="55" y="2813"/>
              <a:ext cx="674" cy="247"/>
            </a:xfrm>
            <a:prstGeom prst="rect">
              <a:avLst/>
            </a:prstGeom>
            <a:noFill/>
            <a:ln w="12700">
              <a:noFill/>
              <a:miter lim="800000"/>
              <a:headEnd/>
              <a:tailEnd/>
            </a:ln>
          </p:spPr>
          <p:txBody>
            <a:bodyPr wrap="none" anchor="ctr"/>
            <a:lstStyle/>
            <a:p>
              <a:endParaRPr lang="en-US" dirty="0">
                <a:latin typeface="+mj-lt"/>
              </a:endParaRPr>
            </a:p>
          </p:txBody>
        </p:sp>
        <p:sp>
          <p:nvSpPr>
            <p:cNvPr id="9" name="Rectangle 7"/>
            <p:cNvSpPr>
              <a:spLocks noChangeArrowheads="1"/>
            </p:cNvSpPr>
            <p:nvPr/>
          </p:nvSpPr>
          <p:spPr bwMode="auto">
            <a:xfrm>
              <a:off x="253" y="2106"/>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Enter</a:t>
              </a:r>
            </a:p>
            <a:p>
              <a:pPr algn="ctr" defTabSz="977900" eaLnBrk="0" hangingPunct="0">
                <a:defRPr/>
              </a:pPr>
              <a:r>
                <a:rPr lang="en-US" sz="1400" dirty="0">
                  <a:latin typeface="+mj-lt"/>
                </a:rPr>
                <a:t> Work Center</a:t>
              </a:r>
            </a:p>
            <a:p>
              <a:pPr algn="ctr" defTabSz="977900" eaLnBrk="0" hangingPunct="0">
                <a:defRPr/>
              </a:pPr>
              <a:r>
                <a:rPr lang="en-US" sz="1400" dirty="0">
                  <a:latin typeface="+mj-lt"/>
                </a:rPr>
                <a:t>Rates/Burden</a:t>
              </a:r>
            </a:p>
          </p:txBody>
        </p:sp>
        <p:sp>
          <p:nvSpPr>
            <p:cNvPr id="10" name="Rectangle 8"/>
            <p:cNvSpPr>
              <a:spLocks noChangeArrowheads="1"/>
            </p:cNvSpPr>
            <p:nvPr/>
          </p:nvSpPr>
          <p:spPr bwMode="auto">
            <a:xfrm>
              <a:off x="252" y="746"/>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Enter Item</a:t>
              </a:r>
            </a:p>
            <a:p>
              <a:pPr algn="ctr" defTabSz="977900" eaLnBrk="0" hangingPunct="0">
                <a:defRPr/>
              </a:pPr>
              <a:r>
                <a:rPr lang="en-US" sz="1400" dirty="0">
                  <a:latin typeface="+mj-lt"/>
                </a:rPr>
                <a:t>Costs</a:t>
              </a:r>
            </a:p>
            <a:p>
              <a:pPr algn="ctr" defTabSz="977900" eaLnBrk="0" hangingPunct="0">
                <a:defRPr/>
              </a:pPr>
              <a:r>
                <a:rPr lang="en-US" sz="1400" dirty="0">
                  <a:latin typeface="+mj-lt"/>
                </a:rPr>
                <a:t>Material, OVH</a:t>
              </a:r>
            </a:p>
          </p:txBody>
        </p:sp>
        <p:sp>
          <p:nvSpPr>
            <p:cNvPr id="11" name="Rectangle 9"/>
            <p:cNvSpPr>
              <a:spLocks noChangeArrowheads="1"/>
            </p:cNvSpPr>
            <p:nvPr/>
          </p:nvSpPr>
          <p:spPr bwMode="auto">
            <a:xfrm>
              <a:off x="2458" y="1881"/>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Product</a:t>
              </a:r>
            </a:p>
            <a:p>
              <a:pPr algn="ctr" defTabSz="977900" eaLnBrk="0" hangingPunct="0">
                <a:defRPr/>
              </a:pPr>
              <a:r>
                <a:rPr lang="en-US" sz="1400" dirty="0">
                  <a:latin typeface="+mj-lt"/>
                </a:rPr>
                <a:t>Structure</a:t>
              </a:r>
            </a:p>
            <a:p>
              <a:pPr algn="ctr" defTabSz="977900" eaLnBrk="0" hangingPunct="0">
                <a:defRPr/>
              </a:pPr>
              <a:r>
                <a:rPr lang="en-US" sz="1400" dirty="0">
                  <a:latin typeface="+mj-lt"/>
                </a:rPr>
                <a:t>Cost</a:t>
              </a:r>
            </a:p>
            <a:p>
              <a:pPr algn="ctr" defTabSz="977900" eaLnBrk="0" hangingPunct="0">
                <a:defRPr/>
              </a:pPr>
              <a:r>
                <a:rPr lang="en-US" sz="1400" dirty="0">
                  <a:latin typeface="+mj-lt"/>
                </a:rPr>
                <a:t>Roll-Up</a:t>
              </a:r>
            </a:p>
          </p:txBody>
        </p:sp>
        <p:sp>
          <p:nvSpPr>
            <p:cNvPr id="12" name="Rectangle 10"/>
            <p:cNvSpPr>
              <a:spLocks noChangeArrowheads="1"/>
            </p:cNvSpPr>
            <p:nvPr/>
          </p:nvSpPr>
          <p:spPr bwMode="auto">
            <a:xfrm>
              <a:off x="3505" y="1881"/>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Move</a:t>
              </a:r>
            </a:p>
            <a:p>
              <a:pPr algn="ctr" defTabSz="977900" eaLnBrk="0" hangingPunct="0">
                <a:defRPr/>
              </a:pPr>
              <a:r>
                <a:rPr lang="en-US" sz="1400" dirty="0">
                  <a:latin typeface="+mj-lt"/>
                </a:rPr>
                <a:t>Current</a:t>
              </a:r>
            </a:p>
            <a:p>
              <a:pPr algn="ctr" defTabSz="977900" eaLnBrk="0" hangingPunct="0">
                <a:defRPr/>
              </a:pPr>
              <a:r>
                <a:rPr lang="en-US" sz="1400" dirty="0">
                  <a:latin typeface="+mj-lt"/>
                </a:rPr>
                <a:t>Costs to</a:t>
              </a:r>
            </a:p>
            <a:p>
              <a:pPr algn="ctr" defTabSz="977900" eaLnBrk="0" hangingPunct="0">
                <a:defRPr/>
              </a:pPr>
              <a:r>
                <a:rPr lang="en-US" sz="1400" dirty="0">
                  <a:latin typeface="+mj-lt"/>
                </a:rPr>
                <a:t>GL Costs</a:t>
              </a:r>
            </a:p>
          </p:txBody>
        </p:sp>
        <p:sp>
          <p:nvSpPr>
            <p:cNvPr id="13" name="Rectangle 11"/>
            <p:cNvSpPr>
              <a:spLocks noChangeArrowheads="1"/>
            </p:cNvSpPr>
            <p:nvPr/>
          </p:nvSpPr>
          <p:spPr bwMode="auto">
            <a:xfrm>
              <a:off x="1316" y="2819"/>
              <a:ext cx="769"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Routing</a:t>
              </a:r>
            </a:p>
            <a:p>
              <a:pPr algn="ctr" defTabSz="977900" eaLnBrk="0" hangingPunct="0">
                <a:defRPr/>
              </a:pPr>
              <a:r>
                <a:rPr lang="en-US" sz="1400" dirty="0">
                  <a:latin typeface="+mj-lt"/>
                </a:rPr>
                <a:t>Cost</a:t>
              </a:r>
            </a:p>
            <a:p>
              <a:pPr algn="ctr" defTabSz="977900" eaLnBrk="0" hangingPunct="0">
                <a:defRPr/>
              </a:pPr>
              <a:r>
                <a:rPr lang="en-US" sz="1400" dirty="0">
                  <a:latin typeface="+mj-lt"/>
                </a:rPr>
                <a:t>Roll-Up</a:t>
              </a:r>
            </a:p>
          </p:txBody>
        </p:sp>
        <p:sp>
          <p:nvSpPr>
            <p:cNvPr id="14" name="Rectangle 13"/>
            <p:cNvSpPr>
              <a:spLocks noChangeArrowheads="1"/>
            </p:cNvSpPr>
            <p:nvPr/>
          </p:nvSpPr>
          <p:spPr bwMode="auto">
            <a:xfrm>
              <a:off x="253" y="1429"/>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Enter Product</a:t>
              </a:r>
            </a:p>
            <a:p>
              <a:pPr algn="ctr" defTabSz="977900" eaLnBrk="0" hangingPunct="0">
                <a:defRPr/>
              </a:pPr>
              <a:r>
                <a:rPr lang="en-US" sz="1400" dirty="0">
                  <a:latin typeface="+mj-lt"/>
                </a:rPr>
                <a:t>Structures</a:t>
              </a:r>
            </a:p>
          </p:txBody>
        </p:sp>
        <p:sp>
          <p:nvSpPr>
            <p:cNvPr id="15" name="Rectangle 17"/>
            <p:cNvSpPr>
              <a:spLocks noChangeArrowheads="1"/>
            </p:cNvSpPr>
            <p:nvPr/>
          </p:nvSpPr>
          <p:spPr bwMode="auto">
            <a:xfrm>
              <a:off x="4698" y="718"/>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Cost Roll-Up</a:t>
              </a:r>
            </a:p>
            <a:p>
              <a:pPr algn="ctr" defTabSz="977900" eaLnBrk="0" hangingPunct="0">
                <a:defRPr/>
              </a:pPr>
              <a:r>
                <a:rPr lang="en-US" sz="1400" dirty="0">
                  <a:latin typeface="+mj-lt"/>
                </a:rPr>
                <a:t>Freeze/</a:t>
              </a:r>
            </a:p>
            <a:p>
              <a:pPr algn="ctr" defTabSz="977900" eaLnBrk="0" hangingPunct="0">
                <a:defRPr/>
              </a:pPr>
              <a:r>
                <a:rPr lang="en-US" sz="1400" dirty="0">
                  <a:latin typeface="+mj-lt"/>
                </a:rPr>
                <a:t>Unfreeze</a:t>
              </a:r>
            </a:p>
          </p:txBody>
        </p:sp>
        <p:sp>
          <p:nvSpPr>
            <p:cNvPr id="16" name="Rectangle 18"/>
            <p:cNvSpPr>
              <a:spLocks noChangeArrowheads="1"/>
            </p:cNvSpPr>
            <p:nvPr/>
          </p:nvSpPr>
          <p:spPr bwMode="auto">
            <a:xfrm>
              <a:off x="4703" y="1882"/>
              <a:ext cx="769"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Sales Order </a:t>
              </a:r>
            </a:p>
            <a:p>
              <a:pPr algn="ctr" defTabSz="977900" eaLnBrk="0" hangingPunct="0">
                <a:defRPr/>
              </a:pPr>
              <a:r>
                <a:rPr lang="en-US" sz="1400" dirty="0">
                  <a:latin typeface="+mj-lt"/>
                </a:rPr>
                <a:t>Cost</a:t>
              </a:r>
            </a:p>
            <a:p>
              <a:pPr algn="ctr" defTabSz="977900" eaLnBrk="0" hangingPunct="0">
                <a:defRPr/>
              </a:pPr>
              <a:r>
                <a:rPr lang="en-US" sz="1400" dirty="0">
                  <a:latin typeface="+mj-lt"/>
                </a:rPr>
                <a:t>Revaluation</a:t>
              </a:r>
            </a:p>
          </p:txBody>
        </p:sp>
        <p:sp>
          <p:nvSpPr>
            <p:cNvPr id="17" name="Rectangle 19"/>
            <p:cNvSpPr>
              <a:spLocks noChangeArrowheads="1"/>
            </p:cNvSpPr>
            <p:nvPr/>
          </p:nvSpPr>
          <p:spPr bwMode="auto">
            <a:xfrm>
              <a:off x="4702" y="3135"/>
              <a:ext cx="769"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Revalue</a:t>
              </a:r>
            </a:p>
            <a:p>
              <a:pPr algn="ctr" defTabSz="977900" eaLnBrk="0" hangingPunct="0">
                <a:defRPr/>
              </a:pPr>
              <a:r>
                <a:rPr lang="en-US" sz="1400" dirty="0">
                  <a:latin typeface="+mj-lt"/>
                </a:rPr>
                <a:t>WIP Material</a:t>
              </a:r>
            </a:p>
            <a:p>
              <a:pPr algn="ctr" defTabSz="977900" eaLnBrk="0" hangingPunct="0">
                <a:defRPr/>
              </a:pPr>
              <a:r>
                <a:rPr lang="en-US" sz="1400" dirty="0">
                  <a:latin typeface="+mj-lt"/>
                </a:rPr>
                <a:t>Cost</a:t>
              </a:r>
            </a:p>
          </p:txBody>
        </p:sp>
        <p:sp>
          <p:nvSpPr>
            <p:cNvPr id="18" name="Rectangle 20"/>
            <p:cNvSpPr>
              <a:spLocks noChangeArrowheads="1"/>
            </p:cNvSpPr>
            <p:nvPr/>
          </p:nvSpPr>
          <p:spPr bwMode="auto">
            <a:xfrm>
              <a:off x="250" y="2817"/>
              <a:ext cx="770" cy="618"/>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Enter Routing</a:t>
              </a:r>
            </a:p>
            <a:p>
              <a:pPr algn="ctr" defTabSz="977900" eaLnBrk="0" hangingPunct="0">
                <a:defRPr/>
              </a:pPr>
              <a:r>
                <a:rPr lang="en-US" sz="1400" dirty="0">
                  <a:latin typeface="+mj-lt"/>
                </a:rPr>
                <a:t>Setup/Run</a:t>
              </a:r>
            </a:p>
            <a:p>
              <a:pPr algn="ctr" defTabSz="977900" eaLnBrk="0" hangingPunct="0">
                <a:defRPr/>
              </a:pPr>
              <a:r>
                <a:rPr lang="en-US" sz="1400" dirty="0">
                  <a:latin typeface="+mj-lt"/>
                </a:rPr>
                <a:t>Time</a:t>
              </a:r>
            </a:p>
          </p:txBody>
        </p:sp>
        <p:sp>
          <p:nvSpPr>
            <p:cNvPr id="19" name="Rectangle 21"/>
            <p:cNvSpPr>
              <a:spLocks noChangeArrowheads="1"/>
            </p:cNvSpPr>
            <p:nvPr/>
          </p:nvSpPr>
          <p:spPr bwMode="auto">
            <a:xfrm>
              <a:off x="253" y="3514"/>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Enter</a:t>
              </a:r>
            </a:p>
            <a:p>
              <a:pPr algn="ctr" defTabSz="977900" eaLnBrk="0" hangingPunct="0">
                <a:defRPr/>
              </a:pPr>
              <a:r>
                <a:rPr lang="en-US" sz="1400" dirty="0">
                  <a:latin typeface="+mj-lt"/>
                </a:rPr>
                <a:t>Standard</a:t>
              </a:r>
            </a:p>
            <a:p>
              <a:pPr algn="ctr" defTabSz="977900" eaLnBrk="0" hangingPunct="0">
                <a:defRPr/>
              </a:pPr>
              <a:r>
                <a:rPr lang="en-US" sz="1400" dirty="0">
                  <a:latin typeface="+mj-lt"/>
                </a:rPr>
                <a:t>Order Quantity</a:t>
              </a:r>
            </a:p>
          </p:txBody>
        </p:sp>
        <p:cxnSp>
          <p:nvCxnSpPr>
            <p:cNvPr id="20" name="AutoShape 31"/>
            <p:cNvCxnSpPr>
              <a:cxnSpLocks noChangeShapeType="1"/>
              <a:stCxn id="12" idx="3"/>
              <a:endCxn id="16" idx="1"/>
            </p:cNvCxnSpPr>
            <p:nvPr/>
          </p:nvCxnSpPr>
          <p:spPr bwMode="auto">
            <a:xfrm>
              <a:off x="4275" y="2191"/>
              <a:ext cx="428" cy="1"/>
            </a:xfrm>
            <a:prstGeom prst="bentConnector3">
              <a:avLst>
                <a:gd name="adj1" fmla="val 50000"/>
              </a:avLst>
            </a:prstGeom>
            <a:noFill/>
            <a:ln w="25400">
              <a:solidFill>
                <a:schemeClr val="tx1">
                  <a:lumMod val="75000"/>
                  <a:lumOff val="25000"/>
                </a:schemeClr>
              </a:solidFill>
              <a:miter lim="800000"/>
              <a:headEnd/>
              <a:tailEnd type="triangle" w="med" len="med"/>
            </a:ln>
          </p:spPr>
        </p:cxnSp>
        <p:cxnSp>
          <p:nvCxnSpPr>
            <p:cNvPr id="21" name="AutoShape 32"/>
            <p:cNvCxnSpPr>
              <a:cxnSpLocks noChangeShapeType="1"/>
              <a:stCxn id="12" idx="3"/>
              <a:endCxn id="15" idx="1"/>
            </p:cNvCxnSpPr>
            <p:nvPr/>
          </p:nvCxnSpPr>
          <p:spPr bwMode="auto">
            <a:xfrm flipV="1">
              <a:off x="4275" y="1028"/>
              <a:ext cx="423" cy="1163"/>
            </a:xfrm>
            <a:prstGeom prst="bentConnector3">
              <a:avLst>
                <a:gd name="adj1" fmla="val 49880"/>
              </a:avLst>
            </a:prstGeom>
            <a:noFill/>
            <a:ln w="25400">
              <a:solidFill>
                <a:schemeClr val="tx1">
                  <a:lumMod val="75000"/>
                  <a:lumOff val="25000"/>
                </a:schemeClr>
              </a:solidFill>
              <a:miter lim="800000"/>
              <a:headEnd/>
              <a:tailEnd type="triangle" w="med" len="med"/>
            </a:ln>
          </p:spPr>
        </p:cxnSp>
        <p:cxnSp>
          <p:nvCxnSpPr>
            <p:cNvPr id="22" name="AutoShape 33"/>
            <p:cNvCxnSpPr>
              <a:cxnSpLocks noChangeShapeType="1"/>
              <a:stCxn id="12" idx="3"/>
              <a:endCxn id="17" idx="1"/>
            </p:cNvCxnSpPr>
            <p:nvPr/>
          </p:nvCxnSpPr>
          <p:spPr bwMode="auto">
            <a:xfrm>
              <a:off x="4275" y="2191"/>
              <a:ext cx="427" cy="1254"/>
            </a:xfrm>
            <a:prstGeom prst="bentConnector3">
              <a:avLst>
                <a:gd name="adj1" fmla="val 49884"/>
              </a:avLst>
            </a:prstGeom>
            <a:noFill/>
            <a:ln w="25400">
              <a:solidFill>
                <a:schemeClr val="tx1">
                  <a:lumMod val="75000"/>
                  <a:lumOff val="25000"/>
                </a:schemeClr>
              </a:solidFill>
              <a:miter lim="800000"/>
              <a:headEnd/>
              <a:tailEnd type="triangle" w="med" len="med"/>
            </a:ln>
          </p:spPr>
        </p:cxnSp>
        <p:cxnSp>
          <p:nvCxnSpPr>
            <p:cNvPr id="23" name="AutoShape 34"/>
            <p:cNvCxnSpPr>
              <a:cxnSpLocks noChangeShapeType="1"/>
              <a:stCxn id="11" idx="3"/>
              <a:endCxn id="12" idx="1"/>
            </p:cNvCxnSpPr>
            <p:nvPr/>
          </p:nvCxnSpPr>
          <p:spPr bwMode="auto">
            <a:xfrm>
              <a:off x="3228" y="2191"/>
              <a:ext cx="277" cy="0"/>
            </a:xfrm>
            <a:prstGeom prst="straightConnector1">
              <a:avLst/>
            </a:prstGeom>
            <a:noFill/>
            <a:ln w="25400">
              <a:solidFill>
                <a:schemeClr val="tx1">
                  <a:lumMod val="75000"/>
                  <a:lumOff val="25000"/>
                </a:schemeClr>
              </a:solidFill>
              <a:round/>
              <a:headEnd/>
              <a:tailEnd type="triangle" w="med" len="med"/>
            </a:ln>
          </p:spPr>
        </p:cxnSp>
        <p:cxnSp>
          <p:nvCxnSpPr>
            <p:cNvPr id="24" name="AutoShape 35"/>
            <p:cNvCxnSpPr>
              <a:cxnSpLocks noChangeShapeType="1"/>
              <a:stCxn id="13" idx="3"/>
              <a:endCxn id="11" idx="1"/>
            </p:cNvCxnSpPr>
            <p:nvPr/>
          </p:nvCxnSpPr>
          <p:spPr bwMode="auto">
            <a:xfrm flipV="1">
              <a:off x="2085" y="2191"/>
              <a:ext cx="373" cy="938"/>
            </a:xfrm>
            <a:prstGeom prst="bentConnector3">
              <a:avLst>
                <a:gd name="adj1" fmla="val 49866"/>
              </a:avLst>
            </a:prstGeom>
            <a:noFill/>
            <a:ln w="25400">
              <a:solidFill>
                <a:schemeClr val="tx1">
                  <a:lumMod val="75000"/>
                  <a:lumOff val="25000"/>
                </a:schemeClr>
              </a:solidFill>
              <a:miter lim="800000"/>
              <a:headEnd/>
              <a:tailEnd type="triangle" w="med" len="med"/>
            </a:ln>
          </p:spPr>
        </p:cxnSp>
        <p:cxnSp>
          <p:nvCxnSpPr>
            <p:cNvPr id="25" name="AutoShape 36"/>
            <p:cNvCxnSpPr>
              <a:cxnSpLocks noChangeShapeType="1"/>
              <a:stCxn id="10" idx="3"/>
              <a:endCxn id="11" idx="1"/>
            </p:cNvCxnSpPr>
            <p:nvPr/>
          </p:nvCxnSpPr>
          <p:spPr bwMode="auto">
            <a:xfrm>
              <a:off x="1022" y="1056"/>
              <a:ext cx="1436" cy="1135"/>
            </a:xfrm>
            <a:prstGeom prst="bentConnector3">
              <a:avLst>
                <a:gd name="adj1" fmla="val 50000"/>
              </a:avLst>
            </a:prstGeom>
            <a:noFill/>
            <a:ln w="25400">
              <a:solidFill>
                <a:schemeClr val="tx1">
                  <a:lumMod val="75000"/>
                  <a:lumOff val="25000"/>
                </a:schemeClr>
              </a:solidFill>
              <a:miter lim="800000"/>
              <a:headEnd/>
              <a:tailEnd type="triangle" w="med" len="med"/>
            </a:ln>
          </p:spPr>
        </p:cxnSp>
        <p:cxnSp>
          <p:nvCxnSpPr>
            <p:cNvPr id="26" name="AutoShape 37"/>
            <p:cNvCxnSpPr>
              <a:cxnSpLocks noChangeShapeType="1"/>
              <a:stCxn id="14" idx="3"/>
              <a:endCxn id="11" idx="1"/>
            </p:cNvCxnSpPr>
            <p:nvPr/>
          </p:nvCxnSpPr>
          <p:spPr bwMode="auto">
            <a:xfrm>
              <a:off x="1023" y="1739"/>
              <a:ext cx="1435" cy="452"/>
            </a:xfrm>
            <a:prstGeom prst="bentConnector3">
              <a:avLst>
                <a:gd name="adj1" fmla="val 49963"/>
              </a:avLst>
            </a:prstGeom>
            <a:noFill/>
            <a:ln w="25400">
              <a:solidFill>
                <a:schemeClr val="tx1">
                  <a:lumMod val="75000"/>
                  <a:lumOff val="25000"/>
                </a:schemeClr>
              </a:solidFill>
              <a:miter lim="800000"/>
              <a:headEnd/>
              <a:tailEnd type="triangle" w="med" len="med"/>
            </a:ln>
          </p:spPr>
        </p:cxnSp>
        <p:cxnSp>
          <p:nvCxnSpPr>
            <p:cNvPr id="27" name="AutoShape 38"/>
            <p:cNvCxnSpPr>
              <a:cxnSpLocks noChangeShapeType="1"/>
              <a:stCxn id="9" idx="3"/>
              <a:endCxn id="13" idx="1"/>
            </p:cNvCxnSpPr>
            <p:nvPr/>
          </p:nvCxnSpPr>
          <p:spPr bwMode="auto">
            <a:xfrm>
              <a:off x="1023" y="2416"/>
              <a:ext cx="293" cy="713"/>
            </a:xfrm>
            <a:prstGeom prst="bentConnector3">
              <a:avLst>
                <a:gd name="adj1" fmla="val 49829"/>
              </a:avLst>
            </a:prstGeom>
            <a:noFill/>
            <a:ln w="25400">
              <a:solidFill>
                <a:schemeClr val="tx1">
                  <a:lumMod val="75000"/>
                  <a:lumOff val="25000"/>
                </a:schemeClr>
              </a:solidFill>
              <a:miter lim="800000"/>
              <a:headEnd/>
              <a:tailEnd type="triangle" w="med" len="med"/>
            </a:ln>
          </p:spPr>
        </p:cxnSp>
        <p:cxnSp>
          <p:nvCxnSpPr>
            <p:cNvPr id="28" name="AutoShape 39"/>
            <p:cNvCxnSpPr>
              <a:cxnSpLocks noChangeShapeType="1"/>
              <a:stCxn id="18" idx="3"/>
              <a:endCxn id="13" idx="1"/>
            </p:cNvCxnSpPr>
            <p:nvPr/>
          </p:nvCxnSpPr>
          <p:spPr bwMode="auto">
            <a:xfrm>
              <a:off x="1020" y="3126"/>
              <a:ext cx="296" cy="3"/>
            </a:xfrm>
            <a:prstGeom prst="bentConnector3">
              <a:avLst>
                <a:gd name="adj1" fmla="val 50000"/>
              </a:avLst>
            </a:prstGeom>
            <a:noFill/>
            <a:ln w="25400">
              <a:solidFill>
                <a:schemeClr val="tx1">
                  <a:lumMod val="75000"/>
                  <a:lumOff val="25000"/>
                </a:schemeClr>
              </a:solidFill>
              <a:miter lim="800000"/>
              <a:headEnd/>
              <a:tailEnd type="triangle" w="med" len="med"/>
            </a:ln>
          </p:spPr>
        </p:cxnSp>
        <p:cxnSp>
          <p:nvCxnSpPr>
            <p:cNvPr id="29" name="AutoShape 40"/>
            <p:cNvCxnSpPr>
              <a:cxnSpLocks noChangeShapeType="1"/>
              <a:stCxn id="19" idx="3"/>
              <a:endCxn id="13" idx="1"/>
            </p:cNvCxnSpPr>
            <p:nvPr/>
          </p:nvCxnSpPr>
          <p:spPr bwMode="auto">
            <a:xfrm flipV="1">
              <a:off x="1023" y="3129"/>
              <a:ext cx="293" cy="695"/>
            </a:xfrm>
            <a:prstGeom prst="bentConnector3">
              <a:avLst>
                <a:gd name="adj1" fmla="val 49829"/>
              </a:avLst>
            </a:prstGeom>
            <a:noFill/>
            <a:ln w="25400">
              <a:solidFill>
                <a:schemeClr val="tx1">
                  <a:lumMod val="75000"/>
                  <a:lumOff val="25000"/>
                </a:schemeClr>
              </a:solidFill>
              <a:miter lim="800000"/>
              <a:headEnd/>
              <a:tailEnd type="triangle" w="med" len="med"/>
            </a:ln>
          </p:spPr>
        </p:cxnSp>
      </p:gr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28</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Production Structure and Routing Cost Roll-Up</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grpSp>
        <p:nvGrpSpPr>
          <p:cNvPr id="6" name="Group 20"/>
          <p:cNvGrpSpPr/>
          <p:nvPr/>
        </p:nvGrpSpPr>
        <p:grpSpPr>
          <a:xfrm>
            <a:off x="1503676" y="1813572"/>
            <a:ext cx="9277607" cy="4296228"/>
            <a:chOff x="238125" y="1990725"/>
            <a:chExt cx="8434188" cy="3905662"/>
          </a:xfrm>
        </p:grpSpPr>
        <p:sp>
          <p:nvSpPr>
            <p:cNvPr id="7" name="Text Box 9"/>
            <p:cNvSpPr txBox="1">
              <a:spLocks noChangeArrowheads="1"/>
            </p:cNvSpPr>
            <p:nvPr/>
          </p:nvSpPr>
          <p:spPr bwMode="auto">
            <a:xfrm>
              <a:off x="6011862" y="2046824"/>
              <a:ext cx="2660451" cy="1477328"/>
            </a:xfrm>
            <a:prstGeom prst="rect">
              <a:avLst/>
            </a:prstGeom>
            <a:noFill/>
            <a:ln w="38100">
              <a:noFill/>
              <a:miter lim="800000"/>
              <a:headEnd/>
              <a:tailEnd/>
            </a:ln>
          </p:spPr>
          <p:txBody>
            <a:bodyPr wrap="square">
              <a:spAutoFit/>
            </a:bodyPr>
            <a:lstStyle/>
            <a:p>
              <a:pPr eaLnBrk="0" hangingPunct="0">
                <a:spcBef>
                  <a:spcPct val="50000"/>
                </a:spcBef>
              </a:pPr>
              <a:r>
                <a:rPr lang="en-US" sz="1800" dirty="0">
                  <a:latin typeface="+mj-lt"/>
                </a:rPr>
                <a:t>Routing Cost Roll Up captures this level manufacturing costs, lead times, and total yield</a:t>
              </a:r>
            </a:p>
          </p:txBody>
        </p:sp>
        <p:sp>
          <p:nvSpPr>
            <p:cNvPr id="8" name="Rectangle 12"/>
            <p:cNvSpPr>
              <a:spLocks noChangeArrowheads="1"/>
            </p:cNvSpPr>
            <p:nvPr/>
          </p:nvSpPr>
          <p:spPr bwMode="auto">
            <a:xfrm>
              <a:off x="2092240" y="2803525"/>
              <a:ext cx="1485985" cy="305212"/>
            </a:xfrm>
            <a:prstGeom prst="rect">
              <a:avLst/>
            </a:prstGeom>
            <a:noFill/>
            <a:ln w="12700">
              <a:noFill/>
              <a:miter lim="800000"/>
              <a:headEnd/>
              <a:tailEnd/>
            </a:ln>
          </p:spPr>
          <p:txBody>
            <a:bodyPr wrap="none" lIns="90488" tIns="44450" rIns="90488" bIns="44450">
              <a:spAutoFit/>
            </a:bodyPr>
            <a:lstStyle/>
            <a:p>
              <a:pPr algn="r" eaLnBrk="0" hangingPunct="0"/>
              <a:r>
                <a:rPr lang="en-US" sz="1400" dirty="0">
                  <a:latin typeface="+mj-lt"/>
                </a:rPr>
                <a:t>This Level Costs</a:t>
              </a:r>
              <a:endParaRPr lang="en-US" sz="1200" dirty="0">
                <a:latin typeface="+mj-lt"/>
              </a:endParaRPr>
            </a:p>
          </p:txBody>
        </p:sp>
        <p:sp>
          <p:nvSpPr>
            <p:cNvPr id="9" name="Line 35"/>
            <p:cNvSpPr>
              <a:spLocks noChangeShapeType="1"/>
            </p:cNvSpPr>
            <p:nvPr/>
          </p:nvSpPr>
          <p:spPr bwMode="auto">
            <a:xfrm flipV="1">
              <a:off x="392113" y="3567113"/>
              <a:ext cx="8075612" cy="0"/>
            </a:xfrm>
            <a:prstGeom prst="line">
              <a:avLst/>
            </a:prstGeom>
            <a:noFill/>
            <a:ln w="38100">
              <a:solidFill>
                <a:schemeClr val="hlink"/>
              </a:solidFill>
              <a:prstDash val="dash"/>
              <a:round/>
              <a:headEnd/>
              <a:tailEnd/>
            </a:ln>
          </p:spPr>
          <p:txBody>
            <a:bodyPr/>
            <a:lstStyle/>
            <a:p>
              <a:endParaRPr lang="en-US" dirty="0">
                <a:latin typeface="+mj-lt"/>
              </a:endParaRPr>
            </a:p>
          </p:txBody>
        </p:sp>
        <p:sp>
          <p:nvSpPr>
            <p:cNvPr id="10" name="Rectangle 36"/>
            <p:cNvSpPr>
              <a:spLocks noChangeArrowheads="1"/>
            </p:cNvSpPr>
            <p:nvPr/>
          </p:nvSpPr>
          <p:spPr bwMode="auto">
            <a:xfrm>
              <a:off x="619125" y="5591175"/>
              <a:ext cx="1876425" cy="305212"/>
            </a:xfrm>
            <a:prstGeom prst="rect">
              <a:avLst/>
            </a:prstGeom>
            <a:noFill/>
            <a:ln w="12700">
              <a:noFill/>
              <a:miter lim="800000"/>
              <a:headEnd/>
              <a:tailEnd/>
            </a:ln>
          </p:spPr>
          <p:txBody>
            <a:bodyPr lIns="90488" tIns="44450" rIns="90488" bIns="44450">
              <a:spAutoFit/>
            </a:bodyPr>
            <a:lstStyle/>
            <a:p>
              <a:pPr eaLnBrk="0" hangingPunct="0"/>
              <a:r>
                <a:rPr lang="en-US" sz="1400" b="1" dirty="0">
                  <a:latin typeface="+mj-lt"/>
                </a:rPr>
                <a:t>Lower Level Costs</a:t>
              </a:r>
              <a:endParaRPr lang="en-US" sz="1200" b="1" dirty="0">
                <a:latin typeface="+mj-lt"/>
              </a:endParaRPr>
            </a:p>
          </p:txBody>
        </p:sp>
        <p:sp>
          <p:nvSpPr>
            <p:cNvPr id="11" name="Rectangle 38"/>
            <p:cNvSpPr>
              <a:spLocks noChangeArrowheads="1"/>
            </p:cNvSpPr>
            <p:nvPr/>
          </p:nvSpPr>
          <p:spPr bwMode="auto">
            <a:xfrm>
              <a:off x="3660775" y="2139950"/>
              <a:ext cx="1816100" cy="1130300"/>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lIns="90488" tIns="44450" rIns="90488" bIns="44450" anchor="ctr"/>
            <a:lstStyle/>
            <a:p>
              <a:pPr algn="ctr" eaLnBrk="0" hangingPunct="0">
                <a:defRPr/>
              </a:pPr>
              <a:r>
                <a:rPr lang="en-US" sz="1800" b="1" dirty="0">
                  <a:latin typeface="+mj-lt"/>
                </a:rPr>
                <a:t>01010</a:t>
              </a:r>
            </a:p>
            <a:p>
              <a:pPr algn="ctr" eaLnBrk="0" hangingPunct="0">
                <a:defRPr/>
              </a:pPr>
              <a:r>
                <a:rPr lang="en-US" sz="1800" b="1" dirty="0">
                  <a:latin typeface="+mj-lt"/>
                </a:rPr>
                <a:t>Medical Ultrasound</a:t>
              </a:r>
            </a:p>
          </p:txBody>
        </p:sp>
        <p:sp>
          <p:nvSpPr>
            <p:cNvPr id="12" name="Rectangle 39"/>
            <p:cNvSpPr>
              <a:spLocks noChangeArrowheads="1"/>
            </p:cNvSpPr>
            <p:nvPr/>
          </p:nvSpPr>
          <p:spPr bwMode="auto">
            <a:xfrm>
              <a:off x="898525" y="2157413"/>
              <a:ext cx="2778006" cy="366767"/>
            </a:xfrm>
            <a:prstGeom prst="rect">
              <a:avLst/>
            </a:prstGeom>
            <a:noFill/>
            <a:ln w="12700">
              <a:noFill/>
              <a:miter lim="800000"/>
              <a:headEnd/>
              <a:tailEnd/>
            </a:ln>
          </p:spPr>
          <p:txBody>
            <a:bodyPr wrap="none" lIns="90488" tIns="44450" rIns="90488" bIns="44450">
              <a:spAutoFit/>
            </a:bodyPr>
            <a:lstStyle/>
            <a:p>
              <a:pPr eaLnBrk="0" hangingPunct="0"/>
              <a:r>
                <a:rPr lang="en-US" sz="1800" b="1" dirty="0">
                  <a:latin typeface="+mj-lt"/>
                </a:rPr>
                <a:t>End Item / Parent Level</a:t>
              </a:r>
              <a:endParaRPr lang="en-US" sz="1600" b="1" dirty="0">
                <a:latin typeface="+mj-lt"/>
              </a:endParaRPr>
            </a:p>
          </p:txBody>
        </p:sp>
        <p:sp>
          <p:nvSpPr>
            <p:cNvPr id="13" name="Rectangle 40"/>
            <p:cNvSpPr>
              <a:spLocks noChangeArrowheads="1"/>
            </p:cNvSpPr>
            <p:nvPr/>
          </p:nvSpPr>
          <p:spPr bwMode="auto">
            <a:xfrm>
              <a:off x="238125" y="3225800"/>
              <a:ext cx="2422865" cy="366767"/>
            </a:xfrm>
            <a:prstGeom prst="rect">
              <a:avLst/>
            </a:prstGeom>
            <a:noFill/>
            <a:ln w="12700">
              <a:noFill/>
              <a:miter lim="800000"/>
              <a:headEnd/>
              <a:tailEnd/>
            </a:ln>
          </p:spPr>
          <p:txBody>
            <a:bodyPr wrap="square" lIns="90488" tIns="44450" rIns="90488" bIns="44450">
              <a:spAutoFit/>
            </a:bodyPr>
            <a:lstStyle/>
            <a:p>
              <a:pPr eaLnBrk="0" hangingPunct="0"/>
              <a:r>
                <a:rPr lang="en-US" sz="1800" b="1" dirty="0">
                  <a:latin typeface="+mj-lt"/>
                </a:rPr>
                <a:t>Component Level</a:t>
              </a:r>
            </a:p>
          </p:txBody>
        </p:sp>
        <p:sp>
          <p:nvSpPr>
            <p:cNvPr id="14" name="Rectangle 46"/>
            <p:cNvSpPr>
              <a:spLocks noChangeArrowheads="1"/>
            </p:cNvSpPr>
            <p:nvPr/>
          </p:nvSpPr>
          <p:spPr bwMode="auto">
            <a:xfrm>
              <a:off x="387350" y="4192588"/>
              <a:ext cx="1816100" cy="11303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lIns="90488" tIns="44450" rIns="90488" bIns="44450" anchor="ctr"/>
            <a:lstStyle/>
            <a:p>
              <a:pPr algn="ctr" eaLnBrk="0" hangingPunct="0">
                <a:defRPr/>
              </a:pPr>
              <a:endParaRPr lang="en-US" sz="2000" b="1" dirty="0">
                <a:latin typeface="+mj-lt"/>
              </a:endParaRPr>
            </a:p>
            <a:p>
              <a:pPr algn="ctr" eaLnBrk="0" hangingPunct="0">
                <a:defRPr/>
              </a:pPr>
              <a:r>
                <a:rPr lang="en-US" sz="1800" b="1" dirty="0">
                  <a:latin typeface="+mj-lt"/>
                </a:rPr>
                <a:t>02003</a:t>
              </a:r>
            </a:p>
            <a:p>
              <a:pPr algn="ctr" eaLnBrk="0" hangingPunct="0">
                <a:defRPr/>
              </a:pPr>
              <a:r>
                <a:rPr lang="en-US" sz="1800" b="1" dirty="0">
                  <a:latin typeface="+mj-lt"/>
                </a:rPr>
                <a:t>Standard </a:t>
              </a:r>
              <a:r>
                <a:rPr lang="en-US" sz="1800" dirty="0">
                  <a:latin typeface="+mj-lt"/>
                </a:rPr>
                <a:t>Connector</a:t>
              </a:r>
            </a:p>
            <a:p>
              <a:pPr algn="ctr" eaLnBrk="0" hangingPunct="0">
                <a:defRPr/>
              </a:pPr>
              <a:r>
                <a:rPr lang="en-US" sz="1800" b="1" dirty="0">
                  <a:latin typeface="+mj-lt"/>
                </a:rPr>
                <a:t>(1 ea.)  $0.22</a:t>
              </a:r>
            </a:p>
            <a:p>
              <a:pPr algn="ctr" eaLnBrk="0" latinLnBrk="1" hangingPunct="0">
                <a:defRPr/>
              </a:pPr>
              <a:endParaRPr lang="en-US" sz="2000" b="1" dirty="0">
                <a:latin typeface="+mj-lt"/>
              </a:endParaRPr>
            </a:p>
          </p:txBody>
        </p:sp>
        <p:sp>
          <p:nvSpPr>
            <p:cNvPr id="15" name="Rectangle 47"/>
            <p:cNvSpPr>
              <a:spLocks noChangeArrowheads="1"/>
            </p:cNvSpPr>
            <p:nvPr/>
          </p:nvSpPr>
          <p:spPr bwMode="auto">
            <a:xfrm>
              <a:off x="2492375" y="4192588"/>
              <a:ext cx="1816100" cy="11303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lIns="90488" tIns="44450" rIns="90488" bIns="44450" anchor="ctr"/>
            <a:lstStyle/>
            <a:p>
              <a:pPr algn="ctr" eaLnBrk="0" hangingPunct="0">
                <a:defRPr/>
              </a:pPr>
              <a:r>
                <a:rPr lang="en-US" sz="1800" b="1" dirty="0">
                  <a:latin typeface="+mj-lt"/>
                </a:rPr>
                <a:t>62050</a:t>
              </a:r>
            </a:p>
            <a:p>
              <a:pPr algn="ctr" eaLnBrk="0" hangingPunct="0">
                <a:defRPr/>
              </a:pPr>
              <a:r>
                <a:rPr lang="en-US" sz="1800" b="1" dirty="0">
                  <a:latin typeface="+mj-lt"/>
                </a:rPr>
                <a:t>Beryllium Copper</a:t>
              </a:r>
            </a:p>
            <a:p>
              <a:pPr algn="ctr" eaLnBrk="0" hangingPunct="0">
                <a:defRPr/>
              </a:pPr>
              <a:r>
                <a:rPr lang="en-US" sz="1800" b="1" dirty="0">
                  <a:latin typeface="+mj-lt"/>
                </a:rPr>
                <a:t>(2 ea.) $0.0002</a:t>
              </a:r>
            </a:p>
          </p:txBody>
        </p:sp>
        <p:sp>
          <p:nvSpPr>
            <p:cNvPr id="16" name="Rectangle 48"/>
            <p:cNvSpPr>
              <a:spLocks noChangeArrowheads="1"/>
            </p:cNvSpPr>
            <p:nvPr/>
          </p:nvSpPr>
          <p:spPr bwMode="auto">
            <a:xfrm>
              <a:off x="6826250" y="4192588"/>
              <a:ext cx="1816100" cy="11303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wrap="none" lIns="90488" tIns="44450" rIns="90488" bIns="44450" anchor="ctr"/>
            <a:lstStyle/>
            <a:p>
              <a:pPr algn="ctr" eaLnBrk="0" hangingPunct="0">
                <a:defRPr/>
              </a:pPr>
              <a:r>
                <a:rPr lang="en-US" sz="1800" b="1" dirty="0">
                  <a:latin typeface="+mj-lt"/>
                </a:rPr>
                <a:t>90031</a:t>
              </a:r>
            </a:p>
            <a:p>
              <a:pPr algn="ctr" eaLnBrk="0" hangingPunct="0">
                <a:defRPr/>
              </a:pPr>
              <a:r>
                <a:rPr lang="en-US" sz="1800" b="1" dirty="0">
                  <a:latin typeface="+mj-lt"/>
                </a:rPr>
                <a:t>Packaging</a:t>
              </a:r>
            </a:p>
            <a:p>
              <a:pPr algn="ctr" eaLnBrk="0" hangingPunct="0">
                <a:defRPr/>
              </a:pPr>
              <a:r>
                <a:rPr lang="en-US" sz="1800" b="1" dirty="0">
                  <a:latin typeface="+mj-lt"/>
                </a:rPr>
                <a:t>(36 ea.) $0.28</a:t>
              </a:r>
            </a:p>
          </p:txBody>
        </p:sp>
        <p:sp>
          <p:nvSpPr>
            <p:cNvPr id="17" name="Rectangle 49"/>
            <p:cNvSpPr>
              <a:spLocks noChangeArrowheads="1"/>
            </p:cNvSpPr>
            <p:nvPr/>
          </p:nvSpPr>
          <p:spPr bwMode="auto">
            <a:xfrm>
              <a:off x="4673600" y="4192588"/>
              <a:ext cx="1816100" cy="11303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wrap="none" lIns="90488" tIns="44450" rIns="90488" bIns="44450" anchor="ctr"/>
            <a:lstStyle/>
            <a:p>
              <a:pPr algn="ctr" eaLnBrk="0" hangingPunct="0">
                <a:defRPr/>
              </a:pPr>
              <a:r>
                <a:rPr lang="en-US" sz="1800" b="1" dirty="0">
                  <a:latin typeface="+mj-lt"/>
                </a:rPr>
                <a:t>60004</a:t>
              </a:r>
            </a:p>
            <a:p>
              <a:pPr algn="ctr" eaLnBrk="0" hangingPunct="0">
                <a:defRPr/>
              </a:pPr>
              <a:r>
                <a:rPr lang="en-US" sz="1800" b="1" dirty="0">
                  <a:latin typeface="+mj-lt"/>
                </a:rPr>
                <a:t>Transducer</a:t>
              </a:r>
            </a:p>
            <a:p>
              <a:pPr algn="ctr" eaLnBrk="0" hangingPunct="0">
                <a:defRPr/>
              </a:pPr>
              <a:r>
                <a:rPr lang="en-US" sz="1800" b="1" dirty="0">
                  <a:latin typeface="+mj-lt"/>
                </a:rPr>
                <a:t>(1 ea.) $15.00</a:t>
              </a:r>
            </a:p>
          </p:txBody>
        </p:sp>
        <p:sp>
          <p:nvSpPr>
            <p:cNvPr id="18" name="AutoShape 51"/>
            <p:cNvSpPr>
              <a:spLocks/>
            </p:cNvSpPr>
            <p:nvPr/>
          </p:nvSpPr>
          <p:spPr bwMode="auto">
            <a:xfrm>
              <a:off x="5581650" y="1990725"/>
              <a:ext cx="400050" cy="1400175"/>
            </a:xfrm>
            <a:prstGeom prst="rightBrace">
              <a:avLst>
                <a:gd name="adj1" fmla="val 29167"/>
                <a:gd name="adj2" fmla="val 50000"/>
              </a:avLst>
            </a:prstGeom>
            <a:noFill/>
            <a:ln w="38100">
              <a:solidFill>
                <a:schemeClr val="hlink"/>
              </a:solidFill>
              <a:round/>
              <a:headEnd/>
              <a:tailEnd/>
            </a:ln>
          </p:spPr>
          <p:txBody>
            <a:bodyPr wrap="none" tIns="91440" bIns="91440" anchor="ctr"/>
            <a:lstStyle/>
            <a:p>
              <a:endParaRPr lang="en-US" dirty="0">
                <a:latin typeface="+mj-lt"/>
              </a:endParaRPr>
            </a:p>
          </p:txBody>
        </p:sp>
        <p:cxnSp>
          <p:nvCxnSpPr>
            <p:cNvPr id="19" name="AutoShape 53"/>
            <p:cNvCxnSpPr>
              <a:cxnSpLocks noChangeShapeType="1"/>
              <a:stCxn id="14" idx="0"/>
              <a:endCxn id="11" idx="2"/>
            </p:cNvCxnSpPr>
            <p:nvPr/>
          </p:nvCxnSpPr>
          <p:spPr bwMode="auto">
            <a:xfrm rot="-5400000">
              <a:off x="2470944" y="2094706"/>
              <a:ext cx="922338" cy="3273425"/>
            </a:xfrm>
            <a:prstGeom prst="bentConnector3">
              <a:avLst>
                <a:gd name="adj1" fmla="val 49912"/>
              </a:avLst>
            </a:prstGeom>
            <a:noFill/>
            <a:ln w="9525">
              <a:solidFill>
                <a:schemeClr val="tx1"/>
              </a:solidFill>
              <a:miter lim="800000"/>
              <a:headEnd/>
              <a:tailEnd type="triangle" w="med" len="med"/>
            </a:ln>
          </p:spPr>
        </p:cxnSp>
        <p:cxnSp>
          <p:nvCxnSpPr>
            <p:cNvPr id="20" name="AutoShape 54"/>
            <p:cNvCxnSpPr>
              <a:cxnSpLocks noChangeShapeType="1"/>
              <a:stCxn id="15" idx="0"/>
              <a:endCxn id="11" idx="2"/>
            </p:cNvCxnSpPr>
            <p:nvPr/>
          </p:nvCxnSpPr>
          <p:spPr bwMode="auto">
            <a:xfrm rot="-5400000">
              <a:off x="3523456" y="3147219"/>
              <a:ext cx="922338" cy="1168400"/>
            </a:xfrm>
            <a:prstGeom prst="bentConnector3">
              <a:avLst>
                <a:gd name="adj1" fmla="val 49912"/>
              </a:avLst>
            </a:prstGeom>
            <a:noFill/>
            <a:ln w="9525">
              <a:solidFill>
                <a:schemeClr val="tx1"/>
              </a:solidFill>
              <a:miter lim="800000"/>
              <a:headEnd/>
              <a:tailEnd type="triangle" w="med" len="med"/>
            </a:ln>
          </p:spPr>
        </p:cxnSp>
        <p:cxnSp>
          <p:nvCxnSpPr>
            <p:cNvPr id="21" name="AutoShape 55"/>
            <p:cNvCxnSpPr>
              <a:cxnSpLocks noChangeShapeType="1"/>
              <a:stCxn id="17" idx="0"/>
              <a:endCxn id="11" idx="2"/>
            </p:cNvCxnSpPr>
            <p:nvPr/>
          </p:nvCxnSpPr>
          <p:spPr bwMode="auto">
            <a:xfrm rot="5400000" flipH="1">
              <a:off x="4614069" y="3225006"/>
              <a:ext cx="922338" cy="1012825"/>
            </a:xfrm>
            <a:prstGeom prst="bentConnector3">
              <a:avLst>
                <a:gd name="adj1" fmla="val 49912"/>
              </a:avLst>
            </a:prstGeom>
            <a:noFill/>
            <a:ln w="9525">
              <a:solidFill>
                <a:schemeClr val="tx1"/>
              </a:solidFill>
              <a:miter lim="800000"/>
              <a:headEnd/>
              <a:tailEnd type="triangle" w="med" len="med"/>
            </a:ln>
          </p:spPr>
        </p:cxnSp>
        <p:cxnSp>
          <p:nvCxnSpPr>
            <p:cNvPr id="22" name="AutoShape 56"/>
            <p:cNvCxnSpPr>
              <a:cxnSpLocks noChangeShapeType="1"/>
              <a:stCxn id="16" idx="0"/>
              <a:endCxn id="11" idx="2"/>
            </p:cNvCxnSpPr>
            <p:nvPr/>
          </p:nvCxnSpPr>
          <p:spPr bwMode="auto">
            <a:xfrm rot="5400000" flipH="1">
              <a:off x="5690394" y="2148681"/>
              <a:ext cx="922338" cy="3165475"/>
            </a:xfrm>
            <a:prstGeom prst="bentConnector3">
              <a:avLst>
                <a:gd name="adj1" fmla="val 49912"/>
              </a:avLst>
            </a:prstGeom>
            <a:noFill/>
            <a:ln w="9525">
              <a:solidFill>
                <a:schemeClr val="tx1"/>
              </a:solidFill>
              <a:miter lim="800000"/>
              <a:headEnd/>
              <a:tailEnd type="triangle" w="med" len="med"/>
            </a:ln>
          </p:spPr>
        </p:cxnSp>
      </p:gr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29</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Move Current Cost Set to GL Set</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sp>
        <p:nvSpPr>
          <p:cNvPr id="6" name="Rectangle 35"/>
          <p:cNvSpPr>
            <a:spLocks noChangeArrowheads="1"/>
          </p:cNvSpPr>
          <p:nvPr/>
        </p:nvSpPr>
        <p:spPr bwMode="auto">
          <a:xfrm>
            <a:off x="3815800" y="2700966"/>
            <a:ext cx="2125988" cy="1701752"/>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82550" tIns="41275" rIns="82550" bIns="41275" anchor="ctr"/>
          <a:lstStyle/>
          <a:p>
            <a:pPr algn="ctr" defTabSz="739775" eaLnBrk="0" hangingPunct="0">
              <a:defRPr/>
            </a:pPr>
            <a:r>
              <a:rPr lang="en-US" sz="1600" b="1" dirty="0">
                <a:latin typeface="Century Gothic"/>
              </a:rPr>
              <a:t>Current </a:t>
            </a:r>
          </a:p>
          <a:p>
            <a:pPr algn="ctr" defTabSz="739775" eaLnBrk="0" hangingPunct="0">
              <a:defRPr/>
            </a:pPr>
            <a:r>
              <a:rPr lang="en-US" sz="1600" b="1" dirty="0">
                <a:latin typeface="Century Gothic"/>
              </a:rPr>
              <a:t>Costs</a:t>
            </a:r>
          </a:p>
        </p:txBody>
      </p:sp>
      <p:sp>
        <p:nvSpPr>
          <p:cNvPr id="7" name="Rectangle 37" descr="Wide upward diagonal"/>
          <p:cNvSpPr>
            <a:spLocks noChangeArrowheads="1"/>
          </p:cNvSpPr>
          <p:nvPr/>
        </p:nvSpPr>
        <p:spPr bwMode="auto">
          <a:xfrm>
            <a:off x="7249556" y="2698223"/>
            <a:ext cx="2125988" cy="1701752"/>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wrap="none" lIns="82550" tIns="41275" rIns="82550" bIns="41275" anchor="ctr"/>
          <a:lstStyle/>
          <a:p>
            <a:pPr algn="ctr" defTabSz="739775" eaLnBrk="0" hangingPunct="0">
              <a:defRPr/>
            </a:pPr>
            <a:r>
              <a:rPr lang="en-US" sz="1600" b="1" dirty="0">
                <a:latin typeface="Century Gothic"/>
              </a:rPr>
              <a:t>GL </a:t>
            </a:r>
          </a:p>
          <a:p>
            <a:pPr algn="ctr" defTabSz="739775" eaLnBrk="0" hangingPunct="0">
              <a:defRPr/>
            </a:pPr>
            <a:r>
              <a:rPr lang="en-US" sz="1600" b="1" dirty="0">
                <a:latin typeface="Century Gothic"/>
              </a:rPr>
              <a:t>Costs</a:t>
            </a:r>
          </a:p>
        </p:txBody>
      </p:sp>
      <p:sp>
        <p:nvSpPr>
          <p:cNvPr id="8" name="Right Arrow 7"/>
          <p:cNvSpPr/>
          <p:nvPr/>
        </p:nvSpPr>
        <p:spPr>
          <a:xfrm>
            <a:off x="6045039" y="3159888"/>
            <a:ext cx="1125060" cy="569474"/>
          </a:xfrm>
          <a:prstGeom prst="rightArrow">
            <a:avLst/>
          </a:prstGeom>
          <a:solidFill>
            <a:schemeClr val="tx1">
              <a:lumMod val="50000"/>
              <a:lumOff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a:t>
            </a:fld>
            <a:endParaRPr lang="en-US" dirty="0">
              <a:latin typeface="Century Gothic"/>
            </a:endParaRPr>
          </a:p>
        </p:txBody>
      </p:sp>
      <p:sp>
        <p:nvSpPr>
          <p:cNvPr id="3" name="Content Placeholder 2"/>
          <p:cNvSpPr>
            <a:spLocks noGrp="1"/>
          </p:cNvSpPr>
          <p:nvPr>
            <p:ph idx="1"/>
          </p:nvPr>
        </p:nvSpPr>
        <p:spPr/>
        <p:txBody>
          <a:bodyPr>
            <a:normAutofit/>
          </a:bodyPr>
          <a:lstStyle/>
          <a:p>
            <a:pPr marL="342900" lvl="0" indent="-342900" defTabSz="457200">
              <a:lnSpc>
                <a:spcPct val="100000"/>
              </a:lnSpc>
              <a:spcBef>
                <a:spcPct val="20000"/>
              </a:spcBef>
              <a:spcAft>
                <a:spcPts val="0"/>
              </a:spcAft>
              <a:buFont typeface="Arial"/>
              <a:buChar char="•"/>
              <a:defRPr/>
            </a:pPr>
            <a:r>
              <a:rPr lang="en-US" spc="0" dirty="0" smtClean="0">
                <a:solidFill>
                  <a:schemeClr val="tx1">
                    <a:lumMod val="75000"/>
                    <a:lumOff val="25000"/>
                  </a:schemeClr>
                </a:solidFill>
                <a:latin typeface="Century Gothic"/>
                <a:cs typeface="Century Gothic"/>
              </a:rPr>
              <a:t>System-Wide Data</a:t>
            </a:r>
          </a:p>
          <a:p>
            <a:pPr marL="342900" lvl="0" indent="-342900" defTabSz="457200">
              <a:lnSpc>
                <a:spcPct val="100000"/>
              </a:lnSpc>
              <a:spcBef>
                <a:spcPct val="20000"/>
              </a:spcBef>
              <a:spcAft>
                <a:spcPts val="0"/>
              </a:spcAft>
              <a:buFont typeface="Arial"/>
              <a:buChar char="•"/>
              <a:defRPr/>
            </a:pPr>
            <a:r>
              <a:rPr lang="en-US" spc="0" dirty="0" smtClean="0">
                <a:solidFill>
                  <a:schemeClr val="tx1">
                    <a:lumMod val="75000"/>
                    <a:lumOff val="25000"/>
                  </a:schemeClr>
                </a:solidFill>
                <a:latin typeface="Century Gothic"/>
                <a:cs typeface="Century Gothic"/>
              </a:rPr>
              <a:t>Shared Set Data</a:t>
            </a:r>
          </a:p>
          <a:p>
            <a:pPr marL="342900" lvl="0" indent="-342900" defTabSz="457200">
              <a:lnSpc>
                <a:spcPct val="100000"/>
              </a:lnSpc>
              <a:spcBef>
                <a:spcPct val="20000"/>
              </a:spcBef>
              <a:spcAft>
                <a:spcPts val="0"/>
              </a:spcAft>
              <a:buFont typeface="Arial"/>
              <a:buChar char="•"/>
              <a:defRPr/>
            </a:pPr>
            <a:r>
              <a:rPr lang="en-US" spc="0" dirty="0" smtClean="0">
                <a:solidFill>
                  <a:schemeClr val="tx1">
                    <a:lumMod val="75000"/>
                    <a:lumOff val="25000"/>
                  </a:schemeClr>
                </a:solidFill>
                <a:latin typeface="Century Gothic"/>
                <a:cs typeface="Century Gothic"/>
              </a:rPr>
              <a:t>Domain Data </a:t>
            </a:r>
          </a:p>
          <a:p>
            <a:pPr marL="342900" lvl="0" indent="-342900" defTabSz="457200">
              <a:lnSpc>
                <a:spcPct val="100000"/>
              </a:lnSpc>
              <a:spcBef>
                <a:spcPct val="20000"/>
              </a:spcBef>
              <a:spcAft>
                <a:spcPts val="0"/>
              </a:spcAft>
              <a:buFont typeface="Arial"/>
              <a:buChar char="•"/>
              <a:defRPr/>
            </a:pPr>
            <a:r>
              <a:rPr lang="en-US" spc="0" dirty="0" smtClean="0">
                <a:solidFill>
                  <a:schemeClr val="tx1">
                    <a:lumMod val="75000"/>
                    <a:lumOff val="25000"/>
                  </a:schemeClr>
                </a:solidFill>
                <a:latin typeface="Century Gothic"/>
                <a:cs typeface="Century Gothic"/>
              </a:rPr>
              <a:t>Entity Data</a:t>
            </a:r>
          </a:p>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QAD System Data T</a:t>
            </a:r>
            <a:r>
              <a:rPr lang="en-US" altLang="zh-CN" dirty="0" smtClean="0">
                <a:latin typeface="Century Gothic"/>
              </a:rPr>
              <a:t>ypes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pic>
        <p:nvPicPr>
          <p:cNvPr id="8" name="Picture 5" descr="data?branch=1&amp;language=1"/>
          <p:cNvPicPr>
            <a:picLocks noChangeAspect="1" noChangeArrowheads="1"/>
          </p:cNvPicPr>
          <p:nvPr/>
        </p:nvPicPr>
        <p:blipFill>
          <a:blip r:embed="rId3" cstate="print"/>
          <a:srcRect/>
          <a:stretch>
            <a:fillRect/>
          </a:stretch>
        </p:blipFill>
        <p:spPr bwMode="auto">
          <a:xfrm>
            <a:off x="6764774" y="1753001"/>
            <a:ext cx="3914775" cy="3905250"/>
          </a:xfrm>
          <a:prstGeom prst="rect">
            <a:avLst/>
          </a:prstGeom>
          <a:noFill/>
          <a:ln w="9525">
            <a:noFill/>
            <a:miter lim="800000"/>
            <a:headEnd/>
            <a:tailEnd/>
          </a:ln>
        </p:spPr>
      </p:pic>
      <p:sp>
        <p:nvSpPr>
          <p:cNvPr id="10" name="TextBox 9"/>
          <p:cNvSpPr txBox="1"/>
          <p:nvPr/>
        </p:nvSpPr>
        <p:spPr>
          <a:xfrm>
            <a:off x="7536038" y="2001751"/>
            <a:ext cx="2318993" cy="369332"/>
          </a:xfrm>
          <a:prstGeom prst="rect">
            <a:avLst/>
          </a:prstGeom>
          <a:solidFill>
            <a:schemeClr val="accent1">
              <a:lumMod val="60000"/>
              <a:lumOff val="40000"/>
            </a:schemeClr>
          </a:solidFill>
          <a:ln>
            <a:noFill/>
          </a:ln>
        </p:spPr>
        <p:txBody>
          <a:bodyPr wrap="square" rtlCol="0">
            <a:spAutoFit/>
          </a:bodyPr>
          <a:lstStyle/>
          <a:p>
            <a:pPr algn="ctr"/>
            <a:r>
              <a:rPr lang="en-US" dirty="0" smtClean="0">
                <a:solidFill>
                  <a:schemeClr val="bg1"/>
                </a:solidFill>
                <a:latin typeface="Century Gothic"/>
              </a:rPr>
              <a:t>QAD System</a:t>
            </a: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30</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QAD System Data Types</a:t>
            </a:r>
          </a:p>
          <a:p>
            <a:r>
              <a:rPr lang="en-US" dirty="0" smtClean="0">
                <a:latin typeface="Century Gothic"/>
              </a:rPr>
              <a:t>Financial Structure</a:t>
            </a:r>
          </a:p>
          <a:p>
            <a:r>
              <a:rPr lang="en-US" dirty="0" smtClean="0">
                <a:latin typeface="Century Gothic"/>
              </a:rPr>
              <a:t>Operational Structure</a:t>
            </a:r>
          </a:p>
          <a:p>
            <a:r>
              <a:rPr lang="en-US" dirty="0" smtClean="0">
                <a:latin typeface="Century Gothic"/>
              </a:rPr>
              <a:t>Product Definition</a:t>
            </a:r>
          </a:p>
          <a:p>
            <a:r>
              <a:rPr lang="en-US" dirty="0" smtClean="0">
                <a:latin typeface="Century Gothic"/>
              </a:rPr>
              <a:t>Manufacturing Setup</a:t>
            </a:r>
          </a:p>
          <a:p>
            <a:r>
              <a:rPr lang="en-US" dirty="0" smtClean="0">
                <a:latin typeface="Century Gothic"/>
              </a:rPr>
              <a:t>Cost Calculation</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Review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4</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Four Types of Data</a:t>
            </a:r>
          </a:p>
          <a:p>
            <a:pPr lvl="1"/>
            <a:r>
              <a:rPr lang="en-US" dirty="0" smtClean="0">
                <a:latin typeface="Century Gothic"/>
              </a:rPr>
              <a:t>Shared Set Data</a:t>
            </a:r>
          </a:p>
          <a:p>
            <a:pPr lvl="1"/>
            <a:r>
              <a:rPr lang="en-US" dirty="0" smtClean="0">
                <a:latin typeface="Century Gothic"/>
              </a:rPr>
              <a:t>Profiles</a:t>
            </a:r>
          </a:p>
          <a:p>
            <a:pPr lvl="1"/>
            <a:r>
              <a:rPr lang="en-US" dirty="0" smtClean="0">
                <a:latin typeface="Century Gothic"/>
              </a:rPr>
              <a:t>Accounting Layers</a:t>
            </a:r>
          </a:p>
          <a:p>
            <a:pPr lvl="1"/>
            <a:r>
              <a:rPr lang="en-US" dirty="0" smtClean="0">
                <a:latin typeface="Century Gothic"/>
              </a:rPr>
              <a:t>Daybooks</a:t>
            </a:r>
          </a:p>
          <a:p>
            <a:r>
              <a:rPr lang="en-US" dirty="0" smtClean="0">
                <a:latin typeface="Century Gothic"/>
              </a:rPr>
              <a:t>Dual-Base Currency</a:t>
            </a:r>
          </a:p>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Financial Structure</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5</a:t>
            </a:fld>
            <a:endParaRPr lang="en-US" dirty="0">
              <a:latin typeface="Century Gothic"/>
            </a:endParaRPr>
          </a:p>
        </p:txBody>
      </p:sp>
      <p:sp>
        <p:nvSpPr>
          <p:cNvPr id="3" name="Content Placeholder 2"/>
          <p:cNvSpPr>
            <a:spLocks noGrp="1"/>
          </p:cNvSpPr>
          <p:nvPr>
            <p:ph idx="1"/>
          </p:nvPr>
        </p:nvSpPr>
        <p:spPr/>
        <p:txBody>
          <a:bodyPr>
            <a:normAutofit/>
          </a:bodyPr>
          <a:lstStyle/>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latin typeface="Century Gothic"/>
              </a:rPr>
              <a:t>A domain points to one shared set by type</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latin typeface="Century Gothic"/>
              </a:rPr>
              <a:t>Multiple domains can use same shared set</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Shared Data Sets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sp>
        <p:nvSpPr>
          <p:cNvPr id="6" name="Rectangle 7"/>
          <p:cNvSpPr>
            <a:spLocks noChangeArrowheads="1"/>
          </p:cNvSpPr>
          <p:nvPr/>
        </p:nvSpPr>
        <p:spPr bwMode="auto">
          <a:xfrm>
            <a:off x="7009398" y="5407065"/>
            <a:ext cx="1296987" cy="555625"/>
          </a:xfrm>
          <a:prstGeom prst="rect">
            <a:avLst/>
          </a:prstGeom>
          <a:solidFill>
            <a:srgbClr val="BCCEE8"/>
          </a:solidFill>
          <a:ln w="28575">
            <a:solidFill>
              <a:srgbClr val="4F4F4F"/>
            </a:solidFill>
            <a:miter lim="800000"/>
            <a:headEnd/>
            <a:tailEnd/>
          </a:ln>
          <a:effectLst>
            <a:outerShdw dist="53882" dir="2700000" algn="ctr" rotWithShape="0">
              <a:srgbClr val="808080"/>
            </a:outerShdw>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000000"/>
                </a:solidFill>
                <a:latin typeface="Century Gothic"/>
              </a:rPr>
              <a:t>Domain 4</a:t>
            </a:r>
          </a:p>
        </p:txBody>
      </p:sp>
      <p:sp>
        <p:nvSpPr>
          <p:cNvPr id="7" name="Rectangle 8"/>
          <p:cNvSpPr>
            <a:spLocks noChangeArrowheads="1"/>
          </p:cNvSpPr>
          <p:nvPr/>
        </p:nvSpPr>
        <p:spPr bwMode="auto">
          <a:xfrm>
            <a:off x="8444498" y="5405478"/>
            <a:ext cx="1296987" cy="555625"/>
          </a:xfrm>
          <a:prstGeom prst="rect">
            <a:avLst/>
          </a:prstGeom>
          <a:solidFill>
            <a:srgbClr val="BCCEE8"/>
          </a:solidFill>
          <a:ln w="28575">
            <a:solidFill>
              <a:srgbClr val="4F4F4F"/>
            </a:solidFill>
            <a:miter lim="800000"/>
            <a:headEnd/>
            <a:tailEnd/>
          </a:ln>
          <a:effectLst>
            <a:outerShdw dist="53882" dir="2700000" algn="ctr" rotWithShape="0">
              <a:srgbClr val="808080"/>
            </a:outerShdw>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000000"/>
                </a:solidFill>
                <a:latin typeface="Century Gothic"/>
              </a:rPr>
              <a:t>Domain 5</a:t>
            </a:r>
          </a:p>
        </p:txBody>
      </p:sp>
      <p:sp>
        <p:nvSpPr>
          <p:cNvPr id="8" name="Text Box 10"/>
          <p:cNvSpPr txBox="1">
            <a:spLocks noChangeArrowheads="1"/>
          </p:cNvSpPr>
          <p:nvPr/>
        </p:nvSpPr>
        <p:spPr bwMode="auto">
          <a:xfrm>
            <a:off x="7101305" y="3069391"/>
            <a:ext cx="2519603" cy="1292662"/>
          </a:xfrm>
          <a:prstGeom prst="rect">
            <a:avLst/>
          </a:prstGeom>
          <a:solidFill>
            <a:schemeClr val="accent1">
              <a:lumMod val="20000"/>
              <a:lumOff val="80000"/>
            </a:schemeClr>
          </a:solidFill>
          <a:ln w="28575">
            <a:solidFill>
              <a:srgbClr val="4F4F4F"/>
            </a:solidFill>
            <a:miter lim="800000"/>
            <a:headEnd/>
            <a:tailEnd/>
          </a:ln>
          <a:effectLst/>
        </p:spPr>
        <p:txBody>
          <a:bodyPr wrap="squar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latin typeface="Century Gothic"/>
              </a:rPr>
              <a:t>GL Accounts set 2</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latin typeface="Century Gothic"/>
              </a:rPr>
              <a:t>1100 Assets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latin typeface="Century Gothic"/>
              </a:rPr>
              <a:t>1200 Liabilities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latin typeface="Century Gothic"/>
              </a:rPr>
              <a:t>2000 Revenues</a:t>
            </a:r>
          </a:p>
        </p:txBody>
      </p:sp>
      <p:sp>
        <p:nvSpPr>
          <p:cNvPr id="9" name="Rectangle 4"/>
          <p:cNvSpPr>
            <a:spLocks noChangeArrowheads="1"/>
          </p:cNvSpPr>
          <p:nvPr/>
        </p:nvSpPr>
        <p:spPr bwMode="auto">
          <a:xfrm>
            <a:off x="2156410" y="5397540"/>
            <a:ext cx="1296988" cy="555625"/>
          </a:xfrm>
          <a:prstGeom prst="rect">
            <a:avLst/>
          </a:prstGeom>
          <a:solidFill>
            <a:srgbClr val="BCCEE8"/>
          </a:solidFill>
          <a:ln w="28575">
            <a:solidFill>
              <a:srgbClr val="4F4F4F"/>
            </a:solidFill>
            <a:miter lim="800000"/>
            <a:headEnd/>
            <a:tailEnd/>
          </a:ln>
          <a:effectLst>
            <a:outerShdw dist="53882" dir="2700000" algn="ctr" rotWithShape="0">
              <a:srgbClr val="808080"/>
            </a:outerShdw>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000000"/>
                </a:solidFill>
                <a:latin typeface="Century Gothic"/>
              </a:rPr>
              <a:t>Domain 1</a:t>
            </a:r>
          </a:p>
        </p:txBody>
      </p:sp>
      <p:sp>
        <p:nvSpPr>
          <p:cNvPr id="10" name="Rectangle 5"/>
          <p:cNvSpPr>
            <a:spLocks noChangeArrowheads="1"/>
          </p:cNvSpPr>
          <p:nvPr/>
        </p:nvSpPr>
        <p:spPr bwMode="auto">
          <a:xfrm>
            <a:off x="3589923" y="5399128"/>
            <a:ext cx="1296987" cy="555625"/>
          </a:xfrm>
          <a:prstGeom prst="rect">
            <a:avLst/>
          </a:prstGeom>
          <a:solidFill>
            <a:srgbClr val="BCCEE8"/>
          </a:solidFill>
          <a:ln w="28575">
            <a:solidFill>
              <a:srgbClr val="4F4F4F"/>
            </a:solidFill>
            <a:miter lim="800000"/>
            <a:headEnd/>
            <a:tailEnd/>
          </a:ln>
          <a:effectLst>
            <a:outerShdw dist="53882" dir="2700000" algn="ctr" rotWithShape="0">
              <a:srgbClr val="808080"/>
            </a:outerShdw>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000000"/>
                </a:solidFill>
                <a:latin typeface="Century Gothic"/>
              </a:rPr>
              <a:t>Domain 2</a:t>
            </a:r>
          </a:p>
        </p:txBody>
      </p:sp>
      <p:sp>
        <p:nvSpPr>
          <p:cNvPr id="11" name="Rectangle 6"/>
          <p:cNvSpPr>
            <a:spLocks noChangeArrowheads="1"/>
          </p:cNvSpPr>
          <p:nvPr/>
        </p:nvSpPr>
        <p:spPr bwMode="auto">
          <a:xfrm>
            <a:off x="5025023" y="5399128"/>
            <a:ext cx="1296987" cy="555625"/>
          </a:xfrm>
          <a:prstGeom prst="rect">
            <a:avLst/>
          </a:prstGeom>
          <a:solidFill>
            <a:srgbClr val="BCCEE8"/>
          </a:solidFill>
          <a:ln w="28575">
            <a:solidFill>
              <a:srgbClr val="4F4F4F"/>
            </a:solidFill>
            <a:miter lim="800000"/>
            <a:headEnd/>
            <a:tailEnd/>
          </a:ln>
          <a:effectLst>
            <a:outerShdw dist="53882" dir="2700000" algn="ctr" rotWithShape="0">
              <a:srgbClr val="808080"/>
            </a:outerShdw>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000000"/>
                </a:solidFill>
                <a:latin typeface="Century Gothic"/>
              </a:rPr>
              <a:t>Domain 3</a:t>
            </a:r>
          </a:p>
        </p:txBody>
      </p:sp>
      <p:sp>
        <p:nvSpPr>
          <p:cNvPr id="12" name="Text Box 9"/>
          <p:cNvSpPr txBox="1">
            <a:spLocks noChangeArrowheads="1"/>
          </p:cNvSpPr>
          <p:nvPr/>
        </p:nvSpPr>
        <p:spPr bwMode="auto">
          <a:xfrm>
            <a:off x="3019825" y="3012801"/>
            <a:ext cx="2471474" cy="1292662"/>
          </a:xfrm>
          <a:prstGeom prst="rect">
            <a:avLst/>
          </a:prstGeom>
          <a:solidFill>
            <a:schemeClr val="accent1">
              <a:lumMod val="20000"/>
              <a:lumOff val="80000"/>
            </a:schemeClr>
          </a:solidFill>
          <a:ln w="28575">
            <a:solidFill>
              <a:srgbClr val="4F4F4F"/>
            </a:solidFill>
            <a:miter lim="800000"/>
            <a:headEnd/>
            <a:tailEnd/>
          </a:ln>
          <a:effectLst/>
        </p:spPr>
        <p:txBody>
          <a:bodyPr wrap="squar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latin typeface="Century Gothic"/>
              </a:rPr>
              <a:t>GL Accounts set 1</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latin typeface="Century Gothic"/>
              </a:rPr>
              <a:t>100 Assets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latin typeface="Century Gothic"/>
              </a:rPr>
              <a:t>200 Liabilities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latin typeface="Century Gothic"/>
              </a:rPr>
              <a:t>300 Revenues</a:t>
            </a:r>
          </a:p>
        </p:txBody>
      </p:sp>
      <p:sp>
        <p:nvSpPr>
          <p:cNvPr id="13" name="Line 11"/>
          <p:cNvSpPr>
            <a:spLocks noChangeShapeType="1"/>
          </p:cNvSpPr>
          <p:nvPr/>
        </p:nvSpPr>
        <p:spPr bwMode="auto">
          <a:xfrm flipV="1">
            <a:off x="2781885" y="4362053"/>
            <a:ext cx="1265478" cy="1027550"/>
          </a:xfrm>
          <a:prstGeom prst="line">
            <a:avLst/>
          </a:prstGeom>
          <a:noFill/>
          <a:ln w="28575">
            <a:solidFill>
              <a:srgbClr val="4F4F4F"/>
            </a:solidFill>
            <a:miter lim="800000"/>
            <a:headEnd/>
            <a:tailEnd type="arrow" w="med" len="med"/>
          </a:ln>
          <a:effectLst/>
        </p:spPr>
        <p:txBody>
          <a:bodyPr/>
          <a:lstStyle/>
          <a:p>
            <a:endParaRPr lang="en-US" dirty="0">
              <a:latin typeface="Century Gothic"/>
            </a:endParaRPr>
          </a:p>
        </p:txBody>
      </p:sp>
      <p:sp>
        <p:nvSpPr>
          <p:cNvPr id="14" name="Line 12"/>
          <p:cNvSpPr>
            <a:spLocks noChangeShapeType="1"/>
          </p:cNvSpPr>
          <p:nvPr/>
        </p:nvSpPr>
        <p:spPr bwMode="auto">
          <a:xfrm flipV="1">
            <a:off x="4240798" y="4362053"/>
            <a:ext cx="1587" cy="1051362"/>
          </a:xfrm>
          <a:prstGeom prst="line">
            <a:avLst/>
          </a:prstGeom>
          <a:noFill/>
          <a:ln w="28575">
            <a:solidFill>
              <a:srgbClr val="4F4F4F"/>
            </a:solidFill>
            <a:miter lim="800000"/>
            <a:headEnd/>
            <a:tailEnd type="arrow" w="med" len="med"/>
          </a:ln>
          <a:effectLst/>
        </p:spPr>
        <p:txBody>
          <a:bodyPr/>
          <a:lstStyle/>
          <a:p>
            <a:endParaRPr lang="en-US" dirty="0">
              <a:latin typeface="Century Gothic"/>
            </a:endParaRPr>
          </a:p>
        </p:txBody>
      </p:sp>
      <p:sp>
        <p:nvSpPr>
          <p:cNvPr id="15" name="Line 13"/>
          <p:cNvSpPr>
            <a:spLocks noChangeShapeType="1"/>
          </p:cNvSpPr>
          <p:nvPr/>
        </p:nvSpPr>
        <p:spPr bwMode="auto">
          <a:xfrm flipH="1" flipV="1">
            <a:off x="4437888" y="4362053"/>
            <a:ext cx="1184035" cy="1038662"/>
          </a:xfrm>
          <a:prstGeom prst="line">
            <a:avLst/>
          </a:prstGeom>
          <a:noFill/>
          <a:ln w="28575">
            <a:solidFill>
              <a:srgbClr val="4F4F4F"/>
            </a:solidFill>
            <a:miter lim="800000"/>
            <a:headEnd/>
            <a:tailEnd type="arrow" w="med" len="med"/>
          </a:ln>
          <a:effectLst/>
        </p:spPr>
        <p:txBody>
          <a:bodyPr/>
          <a:lstStyle/>
          <a:p>
            <a:endParaRPr lang="en-US" dirty="0">
              <a:latin typeface="Century Gothic"/>
            </a:endParaRPr>
          </a:p>
        </p:txBody>
      </p:sp>
      <p:sp>
        <p:nvSpPr>
          <p:cNvPr id="16" name="Line 14"/>
          <p:cNvSpPr>
            <a:spLocks noChangeShapeType="1"/>
          </p:cNvSpPr>
          <p:nvPr/>
        </p:nvSpPr>
        <p:spPr bwMode="auto">
          <a:xfrm flipV="1">
            <a:off x="7672973" y="4392652"/>
            <a:ext cx="633412" cy="1004887"/>
          </a:xfrm>
          <a:prstGeom prst="line">
            <a:avLst/>
          </a:prstGeom>
          <a:noFill/>
          <a:ln w="28575">
            <a:solidFill>
              <a:srgbClr val="4F4F4F"/>
            </a:solidFill>
            <a:miter lim="800000"/>
            <a:headEnd/>
            <a:tailEnd type="arrow" w="med" len="med"/>
          </a:ln>
          <a:effectLst/>
        </p:spPr>
        <p:txBody>
          <a:bodyPr/>
          <a:lstStyle/>
          <a:p>
            <a:endParaRPr lang="en-US" dirty="0">
              <a:latin typeface="Century Gothic"/>
            </a:endParaRPr>
          </a:p>
        </p:txBody>
      </p:sp>
      <p:sp>
        <p:nvSpPr>
          <p:cNvPr id="17" name="Line 15"/>
          <p:cNvSpPr>
            <a:spLocks noChangeShapeType="1"/>
          </p:cNvSpPr>
          <p:nvPr/>
        </p:nvSpPr>
        <p:spPr bwMode="auto">
          <a:xfrm flipH="1" flipV="1">
            <a:off x="8444498" y="4392652"/>
            <a:ext cx="622300" cy="1004887"/>
          </a:xfrm>
          <a:prstGeom prst="line">
            <a:avLst/>
          </a:prstGeom>
          <a:noFill/>
          <a:ln w="28575">
            <a:solidFill>
              <a:srgbClr val="4F4F4F"/>
            </a:solidFill>
            <a:miter lim="800000"/>
            <a:headEnd/>
            <a:tailEnd type="arrow" w="med" len="med"/>
          </a:ln>
          <a:effectLst/>
        </p:spPr>
        <p:txBody>
          <a:bodyPr/>
          <a:lstStyle/>
          <a:p>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6</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Shared Sets Example</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sp>
        <p:nvSpPr>
          <p:cNvPr id="7" name="AutoShape 5"/>
          <p:cNvSpPr>
            <a:spLocks noChangeArrowheads="1"/>
          </p:cNvSpPr>
          <p:nvPr/>
        </p:nvSpPr>
        <p:spPr bwMode="auto">
          <a:xfrm>
            <a:off x="3292094" y="1762796"/>
            <a:ext cx="5151438" cy="3875088"/>
          </a:xfrm>
          <a:prstGeom prst="can">
            <a:avLst>
              <a:gd name="adj" fmla="val 20486"/>
            </a:avLst>
          </a:prstGeom>
          <a:solidFill>
            <a:schemeClr val="hlink"/>
          </a:solidFill>
          <a:ln w="57150">
            <a:solidFill>
              <a:srgbClr val="6287C6"/>
            </a:solidFill>
            <a:round/>
            <a:headEnd/>
            <a:tailEnd/>
          </a:ln>
          <a:effectLst/>
        </p:spPr>
        <p:txBody>
          <a:bodyPr wrap="none" anchor="ctr"/>
          <a:lstStyle/>
          <a:p>
            <a:endParaRPr lang="en-US" dirty="0">
              <a:latin typeface="Century Gothic"/>
            </a:endParaRPr>
          </a:p>
        </p:txBody>
      </p:sp>
      <p:sp>
        <p:nvSpPr>
          <p:cNvPr id="8" name="Rectangle 6"/>
          <p:cNvSpPr>
            <a:spLocks noChangeArrowheads="1"/>
          </p:cNvSpPr>
          <p:nvPr/>
        </p:nvSpPr>
        <p:spPr bwMode="auto">
          <a:xfrm>
            <a:off x="3389510" y="3586834"/>
            <a:ext cx="979488" cy="950912"/>
          </a:xfrm>
          <a:prstGeom prst="rect">
            <a:avLst/>
          </a:prstGeom>
          <a:solidFill>
            <a:srgbClr val="BCCEE8"/>
          </a:solidFill>
          <a:ln w="9360">
            <a:solidFill>
              <a:schemeClr val="bg1"/>
            </a:solidFill>
            <a:miter lim="800000"/>
            <a:headEnd/>
            <a:tailEnd/>
          </a:ln>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latin typeface="Century Gothic"/>
              </a:rPr>
              <a:t>Domain</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latin typeface="Century Gothic"/>
              </a:rPr>
              <a:t>1</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latin typeface="Century Gothic"/>
              </a:rPr>
              <a:t>EUR</a:t>
            </a:r>
          </a:p>
        </p:txBody>
      </p:sp>
      <p:sp>
        <p:nvSpPr>
          <p:cNvPr id="9" name="Rectangle 7"/>
          <p:cNvSpPr>
            <a:spLocks noChangeArrowheads="1"/>
          </p:cNvSpPr>
          <p:nvPr/>
        </p:nvSpPr>
        <p:spPr bwMode="auto">
          <a:xfrm>
            <a:off x="4368997" y="3585246"/>
            <a:ext cx="979487" cy="950913"/>
          </a:xfrm>
          <a:prstGeom prst="rect">
            <a:avLst/>
          </a:prstGeom>
          <a:solidFill>
            <a:srgbClr val="BCCEE8"/>
          </a:solidFill>
          <a:ln w="9360">
            <a:solidFill>
              <a:schemeClr val="bg1"/>
            </a:solidFill>
            <a:miter lim="800000"/>
            <a:headEnd/>
            <a:tailEnd/>
          </a:ln>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latin typeface="Century Gothic"/>
              </a:rPr>
              <a:t>Domain</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latin typeface="Century Gothic"/>
              </a:rPr>
              <a:t>2</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latin typeface="Century Gothic"/>
              </a:rPr>
              <a:t>GBP</a:t>
            </a:r>
          </a:p>
        </p:txBody>
      </p:sp>
      <p:sp>
        <p:nvSpPr>
          <p:cNvPr id="10" name="Rectangle 8"/>
          <p:cNvSpPr>
            <a:spLocks noChangeArrowheads="1"/>
          </p:cNvSpPr>
          <p:nvPr/>
        </p:nvSpPr>
        <p:spPr bwMode="auto">
          <a:xfrm>
            <a:off x="5348485" y="3586834"/>
            <a:ext cx="979488" cy="946150"/>
          </a:xfrm>
          <a:prstGeom prst="rect">
            <a:avLst/>
          </a:prstGeom>
          <a:solidFill>
            <a:srgbClr val="BCCEE8"/>
          </a:solidFill>
          <a:ln w="9360">
            <a:solidFill>
              <a:schemeClr val="bg1"/>
            </a:solidFill>
            <a:miter lim="800000"/>
            <a:headEnd/>
            <a:tailEnd/>
          </a:ln>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latin typeface="Century Gothic"/>
              </a:rPr>
              <a:t>Domain</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latin typeface="Century Gothic"/>
              </a:rPr>
              <a:t>3</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latin typeface="Century Gothic"/>
              </a:rPr>
              <a:t>USD</a:t>
            </a:r>
          </a:p>
        </p:txBody>
      </p:sp>
      <p:sp>
        <p:nvSpPr>
          <p:cNvPr id="11" name="Rectangle 9"/>
          <p:cNvSpPr>
            <a:spLocks noChangeArrowheads="1"/>
          </p:cNvSpPr>
          <p:nvPr/>
        </p:nvSpPr>
        <p:spPr bwMode="auto">
          <a:xfrm>
            <a:off x="6327972" y="3585246"/>
            <a:ext cx="979488" cy="950913"/>
          </a:xfrm>
          <a:prstGeom prst="rect">
            <a:avLst/>
          </a:prstGeom>
          <a:solidFill>
            <a:srgbClr val="BCCEE8"/>
          </a:solidFill>
          <a:ln w="9360">
            <a:solidFill>
              <a:schemeClr val="bg1"/>
            </a:solidFill>
            <a:miter lim="800000"/>
            <a:headEnd/>
            <a:tailEnd/>
          </a:ln>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latin typeface="Century Gothic"/>
              </a:rPr>
              <a:t>Domain</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latin typeface="Century Gothic"/>
              </a:rPr>
              <a:t>4</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latin typeface="Century Gothic"/>
              </a:rPr>
              <a:t>USD</a:t>
            </a:r>
          </a:p>
        </p:txBody>
      </p:sp>
      <p:sp>
        <p:nvSpPr>
          <p:cNvPr id="12" name="Rectangle 10"/>
          <p:cNvSpPr>
            <a:spLocks noChangeArrowheads="1"/>
          </p:cNvSpPr>
          <p:nvPr/>
        </p:nvSpPr>
        <p:spPr bwMode="auto">
          <a:xfrm>
            <a:off x="7307460" y="3585246"/>
            <a:ext cx="1055688" cy="950913"/>
          </a:xfrm>
          <a:prstGeom prst="rect">
            <a:avLst/>
          </a:prstGeom>
          <a:solidFill>
            <a:srgbClr val="BCCEE8"/>
          </a:solidFill>
          <a:ln w="9360">
            <a:solidFill>
              <a:schemeClr val="bg1"/>
            </a:solidFill>
            <a:miter lim="800000"/>
            <a:headEnd/>
            <a:tailEnd/>
          </a:ln>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latin typeface="Century Gothic"/>
              </a:rPr>
              <a:t>Domain</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latin typeface="Century Gothic"/>
              </a:rPr>
              <a:t>5</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latin typeface="Century Gothic"/>
              </a:rPr>
              <a:t>CHF</a:t>
            </a:r>
          </a:p>
        </p:txBody>
      </p:sp>
      <p:sp>
        <p:nvSpPr>
          <p:cNvPr id="13" name="Text Box 11"/>
          <p:cNvSpPr txBox="1">
            <a:spLocks noChangeArrowheads="1"/>
          </p:cNvSpPr>
          <p:nvPr/>
        </p:nvSpPr>
        <p:spPr bwMode="auto">
          <a:xfrm>
            <a:off x="4688103" y="1895446"/>
            <a:ext cx="2050859" cy="492443"/>
          </a:xfrm>
          <a:prstGeom prst="rect">
            <a:avLst/>
          </a:prstGeom>
          <a:noFill/>
          <a:ln w="9525">
            <a:noFill/>
            <a:round/>
            <a:headEnd/>
            <a:tailEnd/>
          </a:ln>
          <a:effectLst/>
        </p:spPr>
        <p:txBody>
          <a:bodyPr wrap="none" lIns="90000" tIns="91440" rIns="90000" bIns="91440">
            <a:spAutoFit/>
          </a:bodyP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b="1" dirty="0">
                <a:solidFill>
                  <a:schemeClr val="bg1"/>
                </a:solidFill>
                <a:latin typeface="Century Gothic"/>
              </a:rPr>
              <a:t>QAD EE </a:t>
            </a:r>
            <a:r>
              <a:rPr lang="en-GB" sz="2000" b="1" dirty="0" smtClean="0">
                <a:solidFill>
                  <a:schemeClr val="bg1"/>
                </a:solidFill>
                <a:latin typeface="Century Gothic"/>
              </a:rPr>
              <a:t>System</a:t>
            </a:r>
            <a:endParaRPr lang="en-GB" sz="2000" b="1" dirty="0">
              <a:solidFill>
                <a:schemeClr val="bg1"/>
              </a:solidFill>
              <a:latin typeface="Century Gothic"/>
            </a:endParaRPr>
          </a:p>
        </p:txBody>
      </p:sp>
      <p:sp>
        <p:nvSpPr>
          <p:cNvPr id="14" name="Rectangle 12"/>
          <p:cNvSpPr>
            <a:spLocks noChangeArrowheads="1"/>
          </p:cNvSpPr>
          <p:nvPr/>
        </p:nvSpPr>
        <p:spPr bwMode="auto">
          <a:xfrm>
            <a:off x="3449257" y="2807371"/>
            <a:ext cx="2806700" cy="550863"/>
          </a:xfrm>
          <a:prstGeom prst="rect">
            <a:avLst/>
          </a:prstGeom>
          <a:solidFill>
            <a:srgbClr val="BCCEE8"/>
          </a:solidFill>
          <a:ln w="9360">
            <a:solidFill>
              <a:srgbClr val="000000"/>
            </a:solidFill>
            <a:miter lim="800000"/>
            <a:headEnd/>
            <a:tailEnd/>
          </a:ln>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latin typeface="Century Gothic"/>
              </a:rPr>
              <a:t>GL Account Set 1</a:t>
            </a:r>
          </a:p>
        </p:txBody>
      </p:sp>
      <p:sp>
        <p:nvSpPr>
          <p:cNvPr id="15" name="Rectangle 13"/>
          <p:cNvSpPr>
            <a:spLocks noChangeArrowheads="1"/>
          </p:cNvSpPr>
          <p:nvPr/>
        </p:nvSpPr>
        <p:spPr bwMode="auto">
          <a:xfrm>
            <a:off x="6414706" y="2816896"/>
            <a:ext cx="2028825" cy="533400"/>
          </a:xfrm>
          <a:prstGeom prst="rect">
            <a:avLst/>
          </a:prstGeom>
          <a:solidFill>
            <a:srgbClr val="BCCEE8"/>
          </a:solidFill>
          <a:ln w="9360">
            <a:solidFill>
              <a:srgbClr val="000000"/>
            </a:solidFill>
            <a:miter lim="800000"/>
            <a:headEnd/>
            <a:tailEnd/>
          </a:ln>
          <a:effectLst/>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latin typeface="Century Gothic"/>
              </a:rPr>
              <a:t>GL Account Set 2</a:t>
            </a:r>
          </a:p>
        </p:txBody>
      </p:sp>
      <p:sp>
        <p:nvSpPr>
          <p:cNvPr id="16" name="Rectangle 14"/>
          <p:cNvSpPr>
            <a:spLocks noChangeArrowheads="1"/>
          </p:cNvSpPr>
          <p:nvPr/>
        </p:nvSpPr>
        <p:spPr bwMode="auto">
          <a:xfrm>
            <a:off x="3469894" y="4798096"/>
            <a:ext cx="4727575" cy="509588"/>
          </a:xfrm>
          <a:prstGeom prst="rect">
            <a:avLst/>
          </a:prstGeom>
          <a:solidFill>
            <a:srgbClr val="BCCEE8"/>
          </a:solidFill>
          <a:ln w="9360">
            <a:solidFill>
              <a:srgbClr val="000000"/>
            </a:solidFill>
            <a:miter lim="800000"/>
            <a:headEnd/>
            <a:tailEnd/>
          </a:ln>
          <a:effectLst/>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latin typeface="Century Gothic"/>
              </a:rPr>
              <a:t>Customer Set 1</a:t>
            </a:r>
          </a:p>
        </p:txBody>
      </p:sp>
      <p:sp>
        <p:nvSpPr>
          <p:cNvPr id="17" name="Line 15"/>
          <p:cNvSpPr>
            <a:spLocks noChangeShapeType="1"/>
          </p:cNvSpPr>
          <p:nvPr/>
        </p:nvSpPr>
        <p:spPr bwMode="auto">
          <a:xfrm flipH="1" flipV="1">
            <a:off x="3854069" y="3334421"/>
            <a:ext cx="12700" cy="258763"/>
          </a:xfrm>
          <a:prstGeom prst="line">
            <a:avLst/>
          </a:prstGeom>
          <a:noFill/>
          <a:ln w="38160">
            <a:solidFill>
              <a:srgbClr val="000000"/>
            </a:solidFill>
            <a:miter lim="800000"/>
            <a:headEnd/>
            <a:tailEnd type="triangle" w="med" len="med"/>
          </a:ln>
          <a:effectLst/>
        </p:spPr>
        <p:txBody>
          <a:bodyPr/>
          <a:lstStyle/>
          <a:p>
            <a:endParaRPr lang="en-US" dirty="0">
              <a:latin typeface="Century Gothic"/>
            </a:endParaRPr>
          </a:p>
        </p:txBody>
      </p:sp>
      <p:sp>
        <p:nvSpPr>
          <p:cNvPr id="18" name="Line 16"/>
          <p:cNvSpPr>
            <a:spLocks noChangeShapeType="1"/>
          </p:cNvSpPr>
          <p:nvPr/>
        </p:nvSpPr>
        <p:spPr bwMode="auto">
          <a:xfrm flipV="1">
            <a:off x="4847844" y="3345534"/>
            <a:ext cx="1588" cy="239712"/>
          </a:xfrm>
          <a:prstGeom prst="line">
            <a:avLst/>
          </a:prstGeom>
          <a:noFill/>
          <a:ln w="38160">
            <a:solidFill>
              <a:srgbClr val="000000"/>
            </a:solidFill>
            <a:miter lim="800000"/>
            <a:headEnd/>
            <a:tailEnd type="triangle" w="med" len="med"/>
          </a:ln>
          <a:effectLst/>
        </p:spPr>
        <p:txBody>
          <a:bodyPr/>
          <a:lstStyle/>
          <a:p>
            <a:endParaRPr lang="en-US" dirty="0">
              <a:latin typeface="Century Gothic"/>
            </a:endParaRPr>
          </a:p>
        </p:txBody>
      </p:sp>
      <p:sp>
        <p:nvSpPr>
          <p:cNvPr id="19" name="Line 17"/>
          <p:cNvSpPr>
            <a:spLocks noChangeShapeType="1"/>
          </p:cNvSpPr>
          <p:nvPr/>
        </p:nvSpPr>
        <p:spPr bwMode="auto">
          <a:xfrm flipV="1">
            <a:off x="5813044" y="3351884"/>
            <a:ext cx="1588" cy="239712"/>
          </a:xfrm>
          <a:prstGeom prst="line">
            <a:avLst/>
          </a:prstGeom>
          <a:noFill/>
          <a:ln w="38160">
            <a:solidFill>
              <a:srgbClr val="000000"/>
            </a:solidFill>
            <a:miter lim="800000"/>
            <a:headEnd/>
            <a:tailEnd type="triangle" w="med" len="med"/>
          </a:ln>
          <a:effectLst/>
        </p:spPr>
        <p:txBody>
          <a:bodyPr/>
          <a:lstStyle/>
          <a:p>
            <a:endParaRPr lang="en-US" dirty="0">
              <a:latin typeface="Century Gothic"/>
            </a:endParaRPr>
          </a:p>
        </p:txBody>
      </p:sp>
      <p:sp>
        <p:nvSpPr>
          <p:cNvPr id="20" name="Line 18"/>
          <p:cNvSpPr>
            <a:spLocks noChangeShapeType="1"/>
          </p:cNvSpPr>
          <p:nvPr/>
        </p:nvSpPr>
        <p:spPr bwMode="auto">
          <a:xfrm flipV="1">
            <a:off x="6809994" y="3345534"/>
            <a:ext cx="1588" cy="246062"/>
          </a:xfrm>
          <a:prstGeom prst="line">
            <a:avLst/>
          </a:prstGeom>
          <a:noFill/>
          <a:ln w="38160">
            <a:solidFill>
              <a:srgbClr val="000000"/>
            </a:solidFill>
            <a:miter lim="800000"/>
            <a:headEnd/>
            <a:tailEnd type="triangle" w="med" len="med"/>
          </a:ln>
          <a:effectLst/>
        </p:spPr>
        <p:txBody>
          <a:bodyPr/>
          <a:lstStyle/>
          <a:p>
            <a:endParaRPr lang="en-US" dirty="0">
              <a:latin typeface="Century Gothic"/>
            </a:endParaRPr>
          </a:p>
        </p:txBody>
      </p:sp>
      <p:sp>
        <p:nvSpPr>
          <p:cNvPr id="21" name="Line 19"/>
          <p:cNvSpPr>
            <a:spLocks noChangeShapeType="1"/>
          </p:cNvSpPr>
          <p:nvPr/>
        </p:nvSpPr>
        <p:spPr bwMode="auto">
          <a:xfrm flipV="1">
            <a:off x="7768844" y="3345534"/>
            <a:ext cx="1588" cy="246062"/>
          </a:xfrm>
          <a:prstGeom prst="line">
            <a:avLst/>
          </a:prstGeom>
          <a:noFill/>
          <a:ln w="38160">
            <a:solidFill>
              <a:srgbClr val="000000"/>
            </a:solidFill>
            <a:miter lim="800000"/>
            <a:headEnd/>
            <a:tailEnd type="triangle" w="med" len="med"/>
          </a:ln>
          <a:effectLst/>
        </p:spPr>
        <p:txBody>
          <a:bodyPr/>
          <a:lstStyle/>
          <a:p>
            <a:endParaRPr lang="en-US" dirty="0">
              <a:latin typeface="Century Gothic"/>
            </a:endParaRPr>
          </a:p>
        </p:txBody>
      </p:sp>
      <p:sp>
        <p:nvSpPr>
          <p:cNvPr id="22" name="Line 20"/>
          <p:cNvSpPr>
            <a:spLocks noChangeShapeType="1"/>
          </p:cNvSpPr>
          <p:nvPr/>
        </p:nvSpPr>
        <p:spPr bwMode="auto">
          <a:xfrm>
            <a:off x="3882644" y="4537746"/>
            <a:ext cx="1588" cy="255588"/>
          </a:xfrm>
          <a:prstGeom prst="line">
            <a:avLst/>
          </a:prstGeom>
          <a:noFill/>
          <a:ln w="38160">
            <a:solidFill>
              <a:srgbClr val="000000"/>
            </a:solidFill>
            <a:miter lim="800000"/>
            <a:headEnd/>
            <a:tailEnd type="triangle" w="med" len="med"/>
          </a:ln>
          <a:effectLst/>
        </p:spPr>
        <p:txBody>
          <a:bodyPr/>
          <a:lstStyle/>
          <a:p>
            <a:endParaRPr lang="en-US" dirty="0">
              <a:latin typeface="Century Gothic"/>
            </a:endParaRPr>
          </a:p>
        </p:txBody>
      </p:sp>
      <p:sp>
        <p:nvSpPr>
          <p:cNvPr id="23" name="Line 21"/>
          <p:cNvSpPr>
            <a:spLocks noChangeShapeType="1"/>
          </p:cNvSpPr>
          <p:nvPr/>
        </p:nvSpPr>
        <p:spPr bwMode="auto">
          <a:xfrm>
            <a:off x="4854194" y="4532984"/>
            <a:ext cx="1588" cy="260350"/>
          </a:xfrm>
          <a:prstGeom prst="line">
            <a:avLst/>
          </a:prstGeom>
          <a:noFill/>
          <a:ln w="38160">
            <a:solidFill>
              <a:srgbClr val="000000"/>
            </a:solidFill>
            <a:miter lim="800000"/>
            <a:headEnd/>
            <a:tailEnd type="triangle" w="med" len="med"/>
          </a:ln>
          <a:effectLst/>
        </p:spPr>
        <p:txBody>
          <a:bodyPr/>
          <a:lstStyle/>
          <a:p>
            <a:endParaRPr lang="en-US" dirty="0">
              <a:latin typeface="Century Gothic"/>
            </a:endParaRPr>
          </a:p>
        </p:txBody>
      </p:sp>
      <p:sp>
        <p:nvSpPr>
          <p:cNvPr id="24" name="Line 22"/>
          <p:cNvSpPr>
            <a:spLocks noChangeShapeType="1"/>
          </p:cNvSpPr>
          <p:nvPr/>
        </p:nvSpPr>
        <p:spPr bwMode="auto">
          <a:xfrm>
            <a:off x="5813044" y="4532984"/>
            <a:ext cx="1588" cy="260350"/>
          </a:xfrm>
          <a:prstGeom prst="line">
            <a:avLst/>
          </a:prstGeom>
          <a:noFill/>
          <a:ln w="38160">
            <a:solidFill>
              <a:srgbClr val="000000"/>
            </a:solidFill>
            <a:miter lim="800000"/>
            <a:headEnd/>
            <a:tailEnd type="triangle" w="med" len="med"/>
          </a:ln>
          <a:effectLst/>
        </p:spPr>
        <p:txBody>
          <a:bodyPr/>
          <a:lstStyle/>
          <a:p>
            <a:endParaRPr lang="en-US" dirty="0">
              <a:latin typeface="Century Gothic"/>
            </a:endParaRPr>
          </a:p>
        </p:txBody>
      </p:sp>
      <p:sp>
        <p:nvSpPr>
          <p:cNvPr id="25" name="Line 23"/>
          <p:cNvSpPr>
            <a:spLocks noChangeShapeType="1"/>
          </p:cNvSpPr>
          <p:nvPr/>
        </p:nvSpPr>
        <p:spPr bwMode="auto">
          <a:xfrm>
            <a:off x="6809994" y="4526634"/>
            <a:ext cx="1588" cy="273050"/>
          </a:xfrm>
          <a:prstGeom prst="line">
            <a:avLst/>
          </a:prstGeom>
          <a:noFill/>
          <a:ln w="38160">
            <a:solidFill>
              <a:srgbClr val="000000"/>
            </a:solidFill>
            <a:miter lim="800000"/>
            <a:headEnd/>
            <a:tailEnd type="triangle" w="med" len="med"/>
          </a:ln>
          <a:effectLst/>
        </p:spPr>
        <p:txBody>
          <a:bodyPr/>
          <a:lstStyle/>
          <a:p>
            <a:endParaRPr lang="en-US" dirty="0">
              <a:latin typeface="Century Gothic"/>
            </a:endParaRPr>
          </a:p>
        </p:txBody>
      </p:sp>
      <p:sp>
        <p:nvSpPr>
          <p:cNvPr id="26" name="Line 24"/>
          <p:cNvSpPr>
            <a:spLocks noChangeShapeType="1"/>
          </p:cNvSpPr>
          <p:nvPr/>
        </p:nvSpPr>
        <p:spPr bwMode="auto">
          <a:xfrm>
            <a:off x="7762494" y="4537746"/>
            <a:ext cx="1588" cy="261938"/>
          </a:xfrm>
          <a:prstGeom prst="line">
            <a:avLst/>
          </a:prstGeom>
          <a:noFill/>
          <a:ln w="38160">
            <a:solidFill>
              <a:srgbClr val="000000"/>
            </a:solidFill>
            <a:miter lim="800000"/>
            <a:headEnd/>
            <a:tailEnd type="triangle" w="med" len="med"/>
          </a:ln>
          <a:effectLst/>
        </p:spPr>
        <p:txBody>
          <a:bodyPr/>
          <a:lstStyle/>
          <a:p>
            <a:endParaRPr lang="en-US" dirty="0">
              <a:latin typeface="Century Gothic"/>
            </a:endParaRPr>
          </a:p>
        </p:txBody>
      </p:sp>
      <p:sp>
        <p:nvSpPr>
          <p:cNvPr id="27" name="TextBox 26"/>
          <p:cNvSpPr txBox="1"/>
          <p:nvPr/>
        </p:nvSpPr>
        <p:spPr>
          <a:xfrm>
            <a:off x="4683110" y="1971951"/>
            <a:ext cx="2318993" cy="369332"/>
          </a:xfrm>
          <a:prstGeom prst="rect">
            <a:avLst/>
          </a:prstGeom>
          <a:solidFill>
            <a:schemeClr val="accent1">
              <a:lumMod val="60000"/>
              <a:lumOff val="40000"/>
            </a:schemeClr>
          </a:solidFill>
          <a:ln>
            <a:noFill/>
          </a:ln>
        </p:spPr>
        <p:txBody>
          <a:bodyPr wrap="square" rtlCol="0">
            <a:spAutoFit/>
          </a:bodyPr>
          <a:lstStyle/>
          <a:p>
            <a:pPr algn="ctr"/>
            <a:r>
              <a:rPr lang="en-US" dirty="0" smtClean="0">
                <a:solidFill>
                  <a:schemeClr val="bg1"/>
                </a:solidFill>
                <a:latin typeface="Century Gothic"/>
              </a:rPr>
              <a:t>QAD System</a:t>
            </a: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7</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Profiles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sp>
        <p:nvSpPr>
          <p:cNvPr id="6" name="Rectangle 15"/>
          <p:cNvSpPr>
            <a:spLocks noChangeArrowheads="1"/>
          </p:cNvSpPr>
          <p:nvPr/>
        </p:nvSpPr>
        <p:spPr bwMode="auto">
          <a:xfrm>
            <a:off x="2686056" y="1550434"/>
            <a:ext cx="3252787" cy="1909763"/>
          </a:xfrm>
          <a:prstGeom prst="rect">
            <a:avLst/>
          </a:prstGeom>
          <a:solidFill>
            <a:srgbClr val="C0D3CE"/>
          </a:solidFill>
          <a:ln w="28575">
            <a:solidFill>
              <a:srgbClr val="4F4F4F"/>
            </a:solidFill>
            <a:miter lim="800000"/>
            <a:headEnd/>
            <a:tailEnd/>
          </a:ln>
          <a:effectLst/>
        </p:spPr>
        <p:txBody>
          <a:bodyPr wrap="none" lIns="82550" tIns="41275" rIns="82550" bIns="41275" anchor="ctr"/>
          <a:lstStyle/>
          <a:p>
            <a:pPr defTabSz="739775" eaLnBrk="0" hangingPunct="0"/>
            <a:endParaRPr lang="en-US" sz="1200" dirty="0">
              <a:latin typeface="Century Gothic"/>
            </a:endParaRPr>
          </a:p>
        </p:txBody>
      </p:sp>
      <p:sp>
        <p:nvSpPr>
          <p:cNvPr id="7" name="Text Box 16"/>
          <p:cNvSpPr txBox="1">
            <a:spLocks noChangeArrowheads="1"/>
          </p:cNvSpPr>
          <p:nvPr/>
        </p:nvSpPr>
        <p:spPr bwMode="auto">
          <a:xfrm>
            <a:off x="2755906" y="1615522"/>
            <a:ext cx="931665" cy="276999"/>
          </a:xfrm>
          <a:prstGeom prst="rect">
            <a:avLst/>
          </a:prstGeom>
          <a:noFill/>
          <a:ln w="12700">
            <a:noFill/>
            <a:miter lim="800000"/>
            <a:headEnd/>
            <a:tailEnd/>
          </a:ln>
          <a:effectLst/>
        </p:spPr>
        <p:txBody>
          <a:bodyPr wrap="none">
            <a:spAutoFit/>
          </a:bodyPr>
          <a:lstStyle/>
          <a:p>
            <a:pPr algn="l" eaLnBrk="0" hangingPunct="0"/>
            <a:r>
              <a:rPr lang="en-US" sz="1200" dirty="0">
                <a:latin typeface="Century Gothic"/>
              </a:rPr>
              <a:t>Domain A</a:t>
            </a:r>
          </a:p>
        </p:txBody>
      </p:sp>
      <p:sp>
        <p:nvSpPr>
          <p:cNvPr id="8" name="Rectangle 17"/>
          <p:cNvSpPr>
            <a:spLocks noChangeArrowheads="1"/>
          </p:cNvSpPr>
          <p:nvPr/>
        </p:nvSpPr>
        <p:spPr bwMode="auto">
          <a:xfrm>
            <a:off x="6200781" y="1559959"/>
            <a:ext cx="2605087" cy="1890713"/>
          </a:xfrm>
          <a:prstGeom prst="rect">
            <a:avLst/>
          </a:prstGeom>
          <a:solidFill>
            <a:srgbClr val="C0D3CE"/>
          </a:solidFill>
          <a:ln w="28575">
            <a:solidFill>
              <a:srgbClr val="4F4F4F"/>
            </a:solidFill>
            <a:miter lim="800000"/>
            <a:headEnd/>
            <a:tailEnd/>
          </a:ln>
          <a:effectLst/>
        </p:spPr>
        <p:txBody>
          <a:bodyPr wrap="none" lIns="82550" tIns="41275" rIns="82550" bIns="41275" anchor="ctr"/>
          <a:lstStyle/>
          <a:p>
            <a:pPr defTabSz="739775" eaLnBrk="0" hangingPunct="0"/>
            <a:endParaRPr lang="en-US" sz="1200" dirty="0">
              <a:latin typeface="Century Gothic"/>
            </a:endParaRPr>
          </a:p>
        </p:txBody>
      </p:sp>
      <p:sp>
        <p:nvSpPr>
          <p:cNvPr id="9" name="Text Box 18"/>
          <p:cNvSpPr txBox="1">
            <a:spLocks noChangeArrowheads="1"/>
          </p:cNvSpPr>
          <p:nvPr/>
        </p:nvSpPr>
        <p:spPr bwMode="auto">
          <a:xfrm>
            <a:off x="7880356" y="1625047"/>
            <a:ext cx="906017" cy="276999"/>
          </a:xfrm>
          <a:prstGeom prst="rect">
            <a:avLst/>
          </a:prstGeom>
          <a:noFill/>
          <a:ln w="12700">
            <a:noFill/>
            <a:miter lim="800000"/>
            <a:headEnd/>
            <a:tailEnd/>
          </a:ln>
          <a:effectLst/>
        </p:spPr>
        <p:txBody>
          <a:bodyPr wrap="none">
            <a:spAutoFit/>
          </a:bodyPr>
          <a:lstStyle/>
          <a:p>
            <a:pPr algn="l" eaLnBrk="0" hangingPunct="0"/>
            <a:r>
              <a:rPr lang="en-US" sz="1200" dirty="0">
                <a:latin typeface="Century Gothic"/>
              </a:rPr>
              <a:t>Domain B</a:t>
            </a:r>
          </a:p>
        </p:txBody>
      </p:sp>
      <p:sp>
        <p:nvSpPr>
          <p:cNvPr id="10" name="Rectangle 19"/>
          <p:cNvSpPr>
            <a:spLocks noChangeArrowheads="1"/>
          </p:cNvSpPr>
          <p:nvPr/>
        </p:nvSpPr>
        <p:spPr bwMode="auto">
          <a:xfrm>
            <a:off x="2481240" y="5739022"/>
            <a:ext cx="1869478" cy="677862"/>
          </a:xfrm>
          <a:prstGeom prst="rect">
            <a:avLst/>
          </a:prstGeom>
          <a:solidFill>
            <a:srgbClr val="C0C0C0"/>
          </a:solidFill>
          <a:ln w="28575">
            <a:solidFill>
              <a:srgbClr val="4F4F4F"/>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endParaRPr lang="en-US" sz="1200" b="1" dirty="0">
              <a:latin typeface="Century Gothic"/>
            </a:endParaRPr>
          </a:p>
          <a:p>
            <a:pPr defTabSz="739775" eaLnBrk="0" hangingPunct="0"/>
            <a:endParaRPr lang="en-US" sz="1200" b="1" dirty="0">
              <a:latin typeface="Century Gothic"/>
            </a:endParaRPr>
          </a:p>
          <a:p>
            <a:pPr defTabSz="739775" eaLnBrk="0" hangingPunct="0"/>
            <a:r>
              <a:rPr lang="en-US" sz="1200" dirty="0">
                <a:latin typeface="Century Gothic"/>
              </a:rPr>
              <a:t>Account Shared Set 1</a:t>
            </a:r>
          </a:p>
        </p:txBody>
      </p:sp>
      <p:sp>
        <p:nvSpPr>
          <p:cNvPr id="11" name="Rectangle 20"/>
          <p:cNvSpPr>
            <a:spLocks noChangeArrowheads="1"/>
          </p:cNvSpPr>
          <p:nvPr/>
        </p:nvSpPr>
        <p:spPr bwMode="auto">
          <a:xfrm>
            <a:off x="2550730" y="5815222"/>
            <a:ext cx="1734541" cy="306387"/>
          </a:xfrm>
          <a:prstGeom prst="rect">
            <a:avLst/>
          </a:prstGeom>
          <a:solidFill>
            <a:srgbClr val="EDD1C5"/>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000" dirty="0">
                <a:latin typeface="Century Gothic"/>
              </a:rPr>
              <a:t>Control Account 407100</a:t>
            </a:r>
          </a:p>
        </p:txBody>
      </p:sp>
      <p:sp>
        <p:nvSpPr>
          <p:cNvPr id="12" name="Rectangle 21"/>
          <p:cNvSpPr>
            <a:spLocks noChangeArrowheads="1"/>
          </p:cNvSpPr>
          <p:nvPr/>
        </p:nvSpPr>
        <p:spPr bwMode="auto">
          <a:xfrm>
            <a:off x="4772031" y="4988259"/>
            <a:ext cx="2109787" cy="576263"/>
          </a:xfrm>
          <a:prstGeom prst="rect">
            <a:avLst/>
          </a:prstGeom>
          <a:solidFill>
            <a:srgbClr val="EDD1C5"/>
          </a:solidFill>
          <a:ln w="28575" algn="ctr">
            <a:solidFill>
              <a:srgbClr val="4F4F4F"/>
            </a:solidFill>
            <a:miter lim="800000"/>
            <a:headEnd/>
            <a:tailEnd/>
          </a:ln>
          <a:effectLst>
            <a:outerShdw dist="53882" dir="2700000" algn="ctr" rotWithShape="0">
              <a:schemeClr val="bg2"/>
            </a:outerShdw>
          </a:effectLst>
        </p:spPr>
        <p:txBody>
          <a:bodyPr wrap="none" lIns="82550" tIns="41275" rIns="82550" bIns="41275" anchor="ctr"/>
          <a:lstStyle/>
          <a:p>
            <a:pPr algn="ctr" defTabSz="739775" eaLnBrk="0" hangingPunct="0"/>
            <a:r>
              <a:rPr lang="en-US" sz="1200" dirty="0">
                <a:latin typeface="Century Gothic"/>
              </a:rPr>
              <a:t>Customer Control</a:t>
            </a:r>
          </a:p>
          <a:p>
            <a:pPr algn="ctr" defTabSz="739775" eaLnBrk="0" hangingPunct="0"/>
            <a:r>
              <a:rPr lang="en-US" sz="1200" dirty="0">
                <a:latin typeface="Century Gothic"/>
              </a:rPr>
              <a:t>Account Profile</a:t>
            </a:r>
          </a:p>
        </p:txBody>
      </p:sp>
      <p:sp>
        <p:nvSpPr>
          <p:cNvPr id="13" name="Rectangle 22"/>
          <p:cNvSpPr>
            <a:spLocks noChangeArrowheads="1"/>
          </p:cNvSpPr>
          <p:nvPr/>
        </p:nvSpPr>
        <p:spPr bwMode="auto">
          <a:xfrm>
            <a:off x="7465608" y="5729397"/>
            <a:ext cx="1930503" cy="677862"/>
          </a:xfrm>
          <a:prstGeom prst="rect">
            <a:avLst/>
          </a:prstGeom>
          <a:solidFill>
            <a:srgbClr val="C0C0C0"/>
          </a:solidFill>
          <a:ln w="28575">
            <a:solidFill>
              <a:srgbClr val="4F4F4F"/>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endParaRPr lang="en-US" sz="1200" b="1" dirty="0">
              <a:latin typeface="Century Gothic"/>
            </a:endParaRPr>
          </a:p>
          <a:p>
            <a:pPr defTabSz="739775" eaLnBrk="0" hangingPunct="0"/>
            <a:endParaRPr lang="en-US" sz="1200" b="1" dirty="0">
              <a:latin typeface="Century Gothic"/>
            </a:endParaRPr>
          </a:p>
          <a:p>
            <a:pPr defTabSz="739775" eaLnBrk="0" hangingPunct="0"/>
            <a:r>
              <a:rPr lang="en-US" sz="1200" dirty="0">
                <a:latin typeface="Century Gothic"/>
              </a:rPr>
              <a:t>Account Shared Set 2</a:t>
            </a:r>
          </a:p>
        </p:txBody>
      </p:sp>
      <p:sp>
        <p:nvSpPr>
          <p:cNvPr id="14" name="Rectangle 23"/>
          <p:cNvSpPr>
            <a:spLocks noChangeArrowheads="1"/>
          </p:cNvSpPr>
          <p:nvPr/>
        </p:nvSpPr>
        <p:spPr bwMode="auto">
          <a:xfrm>
            <a:off x="7556041" y="5805597"/>
            <a:ext cx="1694872" cy="306387"/>
          </a:xfrm>
          <a:prstGeom prst="rect">
            <a:avLst/>
          </a:prstGeom>
          <a:solidFill>
            <a:srgbClr val="EDD1C5"/>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000" dirty="0">
                <a:latin typeface="Century Gothic"/>
              </a:rPr>
              <a:t>Control Account 407120</a:t>
            </a:r>
          </a:p>
        </p:txBody>
      </p:sp>
      <p:sp>
        <p:nvSpPr>
          <p:cNvPr id="15" name="Rectangle 24"/>
          <p:cNvSpPr>
            <a:spLocks noChangeArrowheads="1"/>
          </p:cNvSpPr>
          <p:nvPr/>
        </p:nvSpPr>
        <p:spPr bwMode="auto">
          <a:xfrm>
            <a:off x="4122743" y="3895172"/>
            <a:ext cx="3309938" cy="677862"/>
          </a:xfrm>
          <a:prstGeom prst="rect">
            <a:avLst/>
          </a:prstGeom>
          <a:solidFill>
            <a:srgbClr val="C0C0C0"/>
          </a:solidFill>
          <a:ln w="28575">
            <a:solidFill>
              <a:srgbClr val="4F4F4F"/>
            </a:solidFill>
            <a:miter lim="800000"/>
            <a:headEnd/>
            <a:tailEnd/>
          </a:ln>
          <a:effectLst>
            <a:outerShdw dist="53882" dir="2700000" algn="ctr" rotWithShape="0">
              <a:schemeClr val="bg2"/>
            </a:outerShdw>
          </a:effectLst>
        </p:spPr>
        <p:txBody>
          <a:bodyPr wrap="none" lIns="82550" tIns="41275" rIns="82550" bIns="41275" anchor="ctr"/>
          <a:lstStyle/>
          <a:p>
            <a:pPr algn="ctr" defTabSz="739775" eaLnBrk="0" hangingPunct="0"/>
            <a:r>
              <a:rPr lang="en-US" sz="1200" dirty="0">
                <a:latin typeface="Century Gothic"/>
              </a:rPr>
              <a:t>Customer Shared Set </a:t>
            </a:r>
          </a:p>
        </p:txBody>
      </p:sp>
      <p:sp>
        <p:nvSpPr>
          <p:cNvPr id="16" name="Rectangle 25"/>
          <p:cNvSpPr>
            <a:spLocks noChangeArrowheads="1"/>
          </p:cNvSpPr>
          <p:nvPr/>
        </p:nvSpPr>
        <p:spPr bwMode="auto">
          <a:xfrm>
            <a:off x="2798768" y="1960009"/>
            <a:ext cx="1109663" cy="592138"/>
          </a:xfrm>
          <a:prstGeom prst="rect">
            <a:avLst/>
          </a:prstGeom>
          <a:solidFill>
            <a:srgbClr val="FAF6EB"/>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200" dirty="0">
                <a:latin typeface="Century Gothic"/>
              </a:rPr>
              <a:t>Entity 1 - US</a:t>
            </a:r>
          </a:p>
        </p:txBody>
      </p:sp>
      <p:sp>
        <p:nvSpPr>
          <p:cNvPr id="17" name="Rectangle 26"/>
          <p:cNvSpPr>
            <a:spLocks noChangeArrowheads="1"/>
          </p:cNvSpPr>
          <p:nvPr/>
        </p:nvSpPr>
        <p:spPr bwMode="auto">
          <a:xfrm>
            <a:off x="3751268" y="2369584"/>
            <a:ext cx="1109663" cy="592138"/>
          </a:xfrm>
          <a:prstGeom prst="rect">
            <a:avLst/>
          </a:prstGeom>
          <a:solidFill>
            <a:srgbClr val="FAF6EB"/>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200" dirty="0">
                <a:latin typeface="Century Gothic"/>
              </a:rPr>
              <a:t>Entity 2 - UK</a:t>
            </a:r>
          </a:p>
        </p:txBody>
      </p:sp>
      <p:sp>
        <p:nvSpPr>
          <p:cNvPr id="18" name="Rectangle 27"/>
          <p:cNvSpPr>
            <a:spLocks noChangeArrowheads="1"/>
          </p:cNvSpPr>
          <p:nvPr/>
        </p:nvSpPr>
        <p:spPr bwMode="auto">
          <a:xfrm>
            <a:off x="4694243" y="2774397"/>
            <a:ext cx="1109663" cy="592137"/>
          </a:xfrm>
          <a:prstGeom prst="rect">
            <a:avLst/>
          </a:prstGeom>
          <a:solidFill>
            <a:srgbClr val="FAF6EB"/>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100" dirty="0">
                <a:latin typeface="Century Gothic"/>
              </a:rPr>
              <a:t>Entity 3 - JPN</a:t>
            </a:r>
          </a:p>
        </p:txBody>
      </p:sp>
      <p:sp>
        <p:nvSpPr>
          <p:cNvPr id="19" name="Rectangle 28"/>
          <p:cNvSpPr>
            <a:spLocks noChangeArrowheads="1"/>
          </p:cNvSpPr>
          <p:nvPr/>
        </p:nvSpPr>
        <p:spPr bwMode="auto">
          <a:xfrm>
            <a:off x="6351593" y="2369584"/>
            <a:ext cx="1109663" cy="592138"/>
          </a:xfrm>
          <a:prstGeom prst="rect">
            <a:avLst/>
          </a:prstGeom>
          <a:solidFill>
            <a:srgbClr val="FAF6EB"/>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200" dirty="0">
                <a:latin typeface="Century Gothic"/>
              </a:rPr>
              <a:t>Entity 4 - DE</a:t>
            </a:r>
          </a:p>
        </p:txBody>
      </p:sp>
      <p:sp>
        <p:nvSpPr>
          <p:cNvPr id="20" name="Rectangle 29"/>
          <p:cNvSpPr>
            <a:spLocks noChangeArrowheads="1"/>
          </p:cNvSpPr>
          <p:nvPr/>
        </p:nvSpPr>
        <p:spPr bwMode="auto">
          <a:xfrm>
            <a:off x="7294568" y="1960009"/>
            <a:ext cx="1109663" cy="592138"/>
          </a:xfrm>
          <a:prstGeom prst="rect">
            <a:avLst/>
          </a:prstGeom>
          <a:solidFill>
            <a:srgbClr val="FAF6EB"/>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200" dirty="0">
                <a:latin typeface="Century Gothic"/>
              </a:rPr>
              <a:t>Entity 5 - FR</a:t>
            </a:r>
          </a:p>
        </p:txBody>
      </p:sp>
      <p:sp>
        <p:nvSpPr>
          <p:cNvPr id="21" name="Line 30"/>
          <p:cNvSpPr>
            <a:spLocks noChangeShapeType="1"/>
          </p:cNvSpPr>
          <p:nvPr/>
        </p:nvSpPr>
        <p:spPr bwMode="auto">
          <a:xfrm>
            <a:off x="6862813" y="5255395"/>
            <a:ext cx="1540041" cy="481264"/>
          </a:xfrm>
          <a:prstGeom prst="line">
            <a:avLst/>
          </a:prstGeom>
          <a:noFill/>
          <a:ln w="28575">
            <a:solidFill>
              <a:srgbClr val="4F4F4F"/>
            </a:solidFill>
            <a:round/>
            <a:headEnd/>
            <a:tailEnd type="arrow" w="med" len="med"/>
          </a:ln>
          <a:effectLst/>
        </p:spPr>
        <p:txBody>
          <a:bodyPr/>
          <a:lstStyle/>
          <a:p>
            <a:endParaRPr lang="en-US" dirty="0">
              <a:latin typeface="Century Gothic"/>
            </a:endParaRPr>
          </a:p>
        </p:txBody>
      </p:sp>
      <p:sp>
        <p:nvSpPr>
          <p:cNvPr id="22" name="Line 31"/>
          <p:cNvSpPr>
            <a:spLocks noChangeShapeType="1"/>
          </p:cNvSpPr>
          <p:nvPr/>
        </p:nvSpPr>
        <p:spPr bwMode="auto">
          <a:xfrm flipH="1">
            <a:off x="3407343" y="5226519"/>
            <a:ext cx="1376413" cy="500514"/>
          </a:xfrm>
          <a:prstGeom prst="line">
            <a:avLst/>
          </a:prstGeom>
          <a:noFill/>
          <a:ln w="28575">
            <a:solidFill>
              <a:srgbClr val="4F4F4F"/>
            </a:solidFill>
            <a:round/>
            <a:headEnd/>
            <a:tailEnd type="arrow" w="med" len="med"/>
          </a:ln>
          <a:effectLst/>
        </p:spPr>
        <p:txBody>
          <a:bodyPr/>
          <a:lstStyle/>
          <a:p>
            <a:endParaRPr lang="en-US" dirty="0">
              <a:latin typeface="Century Gothic"/>
            </a:endParaRPr>
          </a:p>
        </p:txBody>
      </p:sp>
      <p:sp>
        <p:nvSpPr>
          <p:cNvPr id="23" name="Line 32"/>
          <p:cNvSpPr>
            <a:spLocks noChangeShapeType="1"/>
          </p:cNvSpPr>
          <p:nvPr/>
        </p:nvSpPr>
        <p:spPr bwMode="auto">
          <a:xfrm>
            <a:off x="3355981" y="2547384"/>
            <a:ext cx="949325" cy="1339850"/>
          </a:xfrm>
          <a:prstGeom prst="line">
            <a:avLst/>
          </a:prstGeom>
          <a:noFill/>
          <a:ln w="28575">
            <a:solidFill>
              <a:srgbClr val="4F4F4F"/>
            </a:solidFill>
            <a:round/>
            <a:headEnd/>
            <a:tailEnd type="arrow" w="med" len="med"/>
          </a:ln>
          <a:effectLst/>
        </p:spPr>
        <p:txBody>
          <a:bodyPr/>
          <a:lstStyle/>
          <a:p>
            <a:endParaRPr lang="en-US" dirty="0">
              <a:latin typeface="Century Gothic"/>
            </a:endParaRPr>
          </a:p>
        </p:txBody>
      </p:sp>
      <p:sp>
        <p:nvSpPr>
          <p:cNvPr id="24" name="Line 33"/>
          <p:cNvSpPr>
            <a:spLocks noChangeShapeType="1"/>
          </p:cNvSpPr>
          <p:nvPr/>
        </p:nvSpPr>
        <p:spPr bwMode="auto">
          <a:xfrm>
            <a:off x="4321181" y="2966484"/>
            <a:ext cx="274637" cy="919163"/>
          </a:xfrm>
          <a:prstGeom prst="line">
            <a:avLst/>
          </a:prstGeom>
          <a:noFill/>
          <a:ln w="28575">
            <a:solidFill>
              <a:srgbClr val="4F4F4F"/>
            </a:solidFill>
            <a:round/>
            <a:headEnd/>
            <a:tailEnd type="arrow" w="med" len="med"/>
          </a:ln>
          <a:effectLst/>
        </p:spPr>
        <p:txBody>
          <a:bodyPr/>
          <a:lstStyle/>
          <a:p>
            <a:endParaRPr lang="en-US" dirty="0">
              <a:latin typeface="Century Gothic"/>
            </a:endParaRPr>
          </a:p>
        </p:txBody>
      </p:sp>
      <p:sp>
        <p:nvSpPr>
          <p:cNvPr id="25" name="Line 34"/>
          <p:cNvSpPr>
            <a:spLocks noChangeShapeType="1"/>
          </p:cNvSpPr>
          <p:nvPr/>
        </p:nvSpPr>
        <p:spPr bwMode="auto">
          <a:xfrm flipH="1">
            <a:off x="5000631" y="3363359"/>
            <a:ext cx="174625" cy="520700"/>
          </a:xfrm>
          <a:prstGeom prst="line">
            <a:avLst/>
          </a:prstGeom>
          <a:noFill/>
          <a:ln w="28575">
            <a:solidFill>
              <a:srgbClr val="4F4F4F"/>
            </a:solidFill>
            <a:round/>
            <a:headEnd/>
            <a:tailEnd type="arrow" w="med" len="med"/>
          </a:ln>
          <a:effectLst/>
        </p:spPr>
        <p:txBody>
          <a:bodyPr/>
          <a:lstStyle/>
          <a:p>
            <a:endParaRPr lang="en-US" dirty="0">
              <a:latin typeface="Century Gothic"/>
            </a:endParaRPr>
          </a:p>
        </p:txBody>
      </p:sp>
      <p:sp>
        <p:nvSpPr>
          <p:cNvPr id="26" name="Line 35"/>
          <p:cNvSpPr>
            <a:spLocks noChangeShapeType="1"/>
          </p:cNvSpPr>
          <p:nvPr/>
        </p:nvSpPr>
        <p:spPr bwMode="auto">
          <a:xfrm flipH="1">
            <a:off x="6664331" y="2963309"/>
            <a:ext cx="250825" cy="915988"/>
          </a:xfrm>
          <a:prstGeom prst="line">
            <a:avLst/>
          </a:prstGeom>
          <a:noFill/>
          <a:ln w="28575">
            <a:solidFill>
              <a:srgbClr val="4F4F4F"/>
            </a:solidFill>
            <a:round/>
            <a:headEnd/>
            <a:tailEnd type="arrow" w="med" len="med"/>
          </a:ln>
          <a:effectLst/>
        </p:spPr>
        <p:txBody>
          <a:bodyPr/>
          <a:lstStyle/>
          <a:p>
            <a:endParaRPr lang="en-US" dirty="0">
              <a:latin typeface="Century Gothic"/>
            </a:endParaRPr>
          </a:p>
        </p:txBody>
      </p:sp>
      <p:sp>
        <p:nvSpPr>
          <p:cNvPr id="27" name="Line 36"/>
          <p:cNvSpPr>
            <a:spLocks noChangeShapeType="1"/>
          </p:cNvSpPr>
          <p:nvPr/>
        </p:nvSpPr>
        <p:spPr bwMode="auto">
          <a:xfrm flipH="1">
            <a:off x="7213606" y="2553734"/>
            <a:ext cx="635000" cy="1336675"/>
          </a:xfrm>
          <a:prstGeom prst="line">
            <a:avLst/>
          </a:prstGeom>
          <a:noFill/>
          <a:ln w="28575">
            <a:solidFill>
              <a:srgbClr val="4F4F4F"/>
            </a:solidFill>
            <a:round/>
            <a:headEnd/>
            <a:tailEnd type="arrow" w="med" len="med"/>
          </a:ln>
          <a:effectLst/>
        </p:spPr>
        <p:txBody>
          <a:bodyPr/>
          <a:lstStyle/>
          <a:p>
            <a:endParaRPr lang="en-US" dirty="0">
              <a:latin typeface="Century Gothic"/>
            </a:endParaRPr>
          </a:p>
        </p:txBody>
      </p:sp>
      <p:sp>
        <p:nvSpPr>
          <p:cNvPr id="28" name="Line 37"/>
          <p:cNvSpPr>
            <a:spLocks noChangeShapeType="1"/>
          </p:cNvSpPr>
          <p:nvPr/>
        </p:nvSpPr>
        <p:spPr bwMode="auto">
          <a:xfrm flipH="1" flipV="1">
            <a:off x="4870382" y="4581625"/>
            <a:ext cx="447748" cy="389072"/>
          </a:xfrm>
          <a:prstGeom prst="line">
            <a:avLst/>
          </a:prstGeom>
          <a:noFill/>
          <a:ln w="28575">
            <a:solidFill>
              <a:srgbClr val="4F4F4F"/>
            </a:solidFill>
            <a:round/>
            <a:headEnd type="arrow" w="med" len="med"/>
            <a:tailEnd/>
          </a:ln>
          <a:effectLst/>
        </p:spPr>
        <p:txBody>
          <a:bodyPr/>
          <a:lstStyle/>
          <a:p>
            <a:endParaRPr lang="en-US" dirty="0">
              <a:latin typeface="Century Gothic"/>
            </a:endParaRPr>
          </a:p>
        </p:txBody>
      </p:sp>
      <p:sp>
        <p:nvSpPr>
          <p:cNvPr id="29" name="Line 38"/>
          <p:cNvSpPr>
            <a:spLocks noChangeShapeType="1"/>
          </p:cNvSpPr>
          <p:nvPr/>
        </p:nvSpPr>
        <p:spPr bwMode="auto">
          <a:xfrm flipV="1">
            <a:off x="6170618" y="4571999"/>
            <a:ext cx="605567" cy="397109"/>
          </a:xfrm>
          <a:prstGeom prst="line">
            <a:avLst/>
          </a:prstGeom>
          <a:noFill/>
          <a:ln w="28575">
            <a:solidFill>
              <a:srgbClr val="4F4F4F"/>
            </a:solidFill>
            <a:round/>
            <a:headEnd type="arrow" w="med" len="med"/>
            <a:tailEnd/>
          </a:ln>
          <a:effectLst/>
        </p:spPr>
        <p:txBody>
          <a:bodyPr/>
          <a:lstStyle/>
          <a:p>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8</a:t>
            </a:fld>
            <a:endParaRPr lang="en-US" dirty="0">
              <a:latin typeface="Century Gothic"/>
            </a:endParaRPr>
          </a:p>
        </p:txBody>
      </p:sp>
      <p:sp>
        <p:nvSpPr>
          <p:cNvPr id="3" name="Content Placeholder 2"/>
          <p:cNvSpPr>
            <a:spLocks noGrp="1"/>
          </p:cNvSpPr>
          <p:nvPr>
            <p:ph idx="1"/>
          </p:nvPr>
        </p:nvSpPr>
        <p:spPr/>
        <p:txBody>
          <a:bodyPr>
            <a:normAutofit/>
          </a:bodyPr>
          <a:lstStyle/>
          <a:p>
            <a:pPr marL="338138" lvl="0" indent="-338138" defTabSz="449263">
              <a:lnSpc>
                <a:spcPct val="100000"/>
              </a:lnSpc>
              <a:spcBef>
                <a:spcPts val="900"/>
              </a:spcBef>
              <a:spcAft>
                <a:spcPts val="0"/>
              </a:spcAft>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pc="0" dirty="0" smtClean="0">
                <a:solidFill>
                  <a:schemeClr val="tx1">
                    <a:lumMod val="75000"/>
                    <a:lumOff val="25000"/>
                  </a:schemeClr>
                </a:solidFill>
                <a:latin typeface="Century Gothic"/>
                <a:cs typeface="Century Gothic"/>
              </a:rPr>
              <a:t>Each customer, supplier, entity, and employee is linked to a business relation code</a:t>
            </a:r>
          </a:p>
          <a:p>
            <a:pPr marL="338138" lvl="0" indent="-338138" defTabSz="449263">
              <a:lnSpc>
                <a:spcPct val="100000"/>
              </a:lnSpc>
              <a:spcBef>
                <a:spcPts val="900"/>
              </a:spcBef>
              <a:spcAft>
                <a:spcPts val="0"/>
              </a:spcAft>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pc="0" dirty="0" smtClean="0">
                <a:solidFill>
                  <a:schemeClr val="tx1">
                    <a:lumMod val="75000"/>
                    <a:lumOff val="25000"/>
                  </a:schemeClr>
                </a:solidFill>
                <a:latin typeface="Century Gothic"/>
                <a:cs typeface="Century Gothic"/>
              </a:rPr>
              <a:t>Defined at database or domain level</a:t>
            </a:r>
          </a:p>
          <a:p>
            <a:pPr marL="338138" lvl="0" indent="-338138" defTabSz="449263">
              <a:lnSpc>
                <a:spcPct val="100000"/>
              </a:lnSpc>
              <a:spcBef>
                <a:spcPts val="900"/>
              </a:spcBef>
              <a:spcAft>
                <a:spcPts val="0"/>
              </a:spcAft>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pc="0" dirty="0" smtClean="0">
                <a:solidFill>
                  <a:schemeClr val="tx1">
                    <a:lumMod val="75000"/>
                    <a:lumOff val="25000"/>
                  </a:schemeClr>
                </a:solidFill>
                <a:latin typeface="Century Gothic"/>
                <a:cs typeface="Century Gothic"/>
              </a:rPr>
              <a:t>Can be created when creating a new customer or supplier</a:t>
            </a:r>
          </a:p>
          <a:p>
            <a:pPr marL="338138" lvl="0" indent="-338138" defTabSz="449263">
              <a:lnSpc>
                <a:spcPct val="100000"/>
              </a:lnSpc>
              <a:spcBef>
                <a:spcPts val="900"/>
              </a:spcBef>
              <a:spcAft>
                <a:spcPts val="0"/>
              </a:spcAft>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pc="0" dirty="0" smtClean="0">
                <a:solidFill>
                  <a:schemeClr val="tx1">
                    <a:lumMod val="75000"/>
                    <a:lumOff val="25000"/>
                  </a:schemeClr>
                </a:solidFill>
                <a:latin typeface="Century Gothic"/>
                <a:cs typeface="Century Gothic"/>
              </a:rPr>
              <a:t>Business relations have different address types</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Business Relations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graphicFrame>
        <p:nvGraphicFramePr>
          <p:cNvPr id="6" name="Group 18"/>
          <p:cNvGraphicFramePr>
            <a:graphicFrameLocks/>
          </p:cNvGraphicFramePr>
          <p:nvPr/>
        </p:nvGraphicFramePr>
        <p:xfrm>
          <a:off x="2536857" y="4456492"/>
          <a:ext cx="7406040" cy="1660998"/>
        </p:xfrm>
        <a:graphic>
          <a:graphicData uri="http://schemas.openxmlformats.org/drawingml/2006/table">
            <a:tbl>
              <a:tblPr/>
              <a:tblGrid>
                <a:gridCol w="3703020"/>
                <a:gridCol w="3703020"/>
              </a:tblGrid>
              <a:tr h="1660998">
                <a:tc>
                  <a:txBody>
                    <a:bodyPr/>
                    <a:lstStyle/>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400" b="0" i="0" u="none" strike="noStrike" cap="none" normalizeH="0" baseline="0" dirty="0" smtClean="0">
                          <a:ln>
                            <a:noFill/>
                          </a:ln>
                          <a:solidFill>
                            <a:schemeClr val="tx1"/>
                          </a:solidFill>
                          <a:effectLst/>
                          <a:latin typeface="Tahoma" pitchFamily="34" charset="0"/>
                        </a:rPr>
                        <a:t>- Head office</a:t>
                      </a:r>
                    </a:p>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400" b="0" i="0" u="none" strike="noStrike" cap="none" normalizeH="0" baseline="0" dirty="0" smtClean="0">
                          <a:ln>
                            <a:noFill/>
                          </a:ln>
                          <a:solidFill>
                            <a:schemeClr val="tx1"/>
                          </a:solidFill>
                          <a:effectLst/>
                          <a:latin typeface="Tahoma" pitchFamily="34" charset="0"/>
                        </a:rPr>
                        <a:t>- Ship-to</a:t>
                      </a:r>
                    </a:p>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400" b="0" i="0" u="none" strike="noStrike" cap="none" normalizeH="0" baseline="0" dirty="0" smtClean="0">
                          <a:ln>
                            <a:noFill/>
                          </a:ln>
                          <a:solidFill>
                            <a:schemeClr val="tx1"/>
                          </a:solidFill>
                          <a:effectLst/>
                          <a:latin typeface="Tahoma" pitchFamily="34" charset="0"/>
                        </a:rPr>
                        <a:t>- Reminder</a:t>
                      </a:r>
                      <a:endParaRPr kumimoji="0" lang="en-US" sz="2400" b="0" i="0" u="none" strike="noStrike" cap="none" normalizeH="0" baseline="0" dirty="0" smtClean="0">
                        <a:ln>
                          <a:noFill/>
                        </a:ln>
                        <a:solidFill>
                          <a:schemeClr val="tx1"/>
                        </a:solidFill>
                        <a:effectLst/>
                        <a:latin typeface="Tahoma" pitchFamily="34" charset="0"/>
                      </a:endParaRPr>
                    </a:p>
                  </a:txBody>
                  <a:tcPr marT="91440" marB="91440" horzOverflow="overflow">
                    <a:lnL cap="flat">
                      <a:noFill/>
                    </a:lnL>
                    <a:lnR>
                      <a:noFill/>
                    </a:lnR>
                    <a:lnT cap="flat">
                      <a:noFill/>
                    </a:lnT>
                    <a:lnB cap="flat">
                      <a:noFill/>
                    </a:lnB>
                    <a:lnTlToBr>
                      <a:noFill/>
                    </a:lnTlToBr>
                    <a:lnBlToTr>
                      <a:noFill/>
                    </a:lnBlToTr>
                    <a:noFill/>
                  </a:tcPr>
                </a:tc>
                <a:tc>
                  <a:txBody>
                    <a:bodyPr/>
                    <a:lstStyle/>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400" b="0" i="0" u="none" strike="noStrike" cap="none" normalizeH="0" baseline="0" dirty="0" smtClean="0">
                          <a:ln>
                            <a:noFill/>
                          </a:ln>
                          <a:solidFill>
                            <a:schemeClr val="tx1"/>
                          </a:solidFill>
                          <a:effectLst/>
                          <a:latin typeface="Tahoma" pitchFamily="34" charset="0"/>
                        </a:rPr>
                        <a:t>- Remittance </a:t>
                      </a:r>
                    </a:p>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400" b="0" i="0" u="none" strike="noStrike" cap="none" normalizeH="0" baseline="0" dirty="0" smtClean="0">
                          <a:ln>
                            <a:noFill/>
                          </a:ln>
                          <a:solidFill>
                            <a:schemeClr val="tx1"/>
                          </a:solidFill>
                          <a:effectLst/>
                          <a:latin typeface="Tahoma" pitchFamily="34" charset="0"/>
                        </a:rPr>
                        <a:t>- Dock </a:t>
                      </a:r>
                    </a:p>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400" b="0" i="0" u="none" strike="noStrike" cap="none" normalizeH="0" baseline="0" dirty="0" smtClean="0">
                          <a:ln>
                            <a:noFill/>
                          </a:ln>
                          <a:solidFill>
                            <a:schemeClr val="tx1"/>
                          </a:solidFill>
                          <a:effectLst/>
                          <a:latin typeface="Tahoma" pitchFamily="34" charset="0"/>
                        </a:rPr>
                        <a:t>- End User</a:t>
                      </a:r>
                      <a:endParaRPr kumimoji="0" lang="en-US" sz="2400" b="0" i="0" u="none" strike="noStrike" cap="none" normalizeH="0" baseline="0" dirty="0" smtClean="0">
                        <a:ln>
                          <a:noFill/>
                        </a:ln>
                        <a:solidFill>
                          <a:schemeClr val="tx1"/>
                        </a:solidFill>
                        <a:effectLst/>
                        <a:latin typeface="Tahoma" pitchFamily="34" charset="0"/>
                      </a:endParaRPr>
                    </a:p>
                  </a:txBody>
                  <a:tcPr marT="91440" marB="91440" horzOverflow="overflow">
                    <a:lnL>
                      <a:noFill/>
                    </a:lnL>
                    <a:lnR cap="flat">
                      <a:noFill/>
                    </a:lnR>
                    <a:lnT cap="flat">
                      <a:noFill/>
                    </a:lnT>
                    <a:lnB cap="flat">
                      <a:noFill/>
                    </a:lnB>
                    <a:lnTlToBr>
                      <a:noFill/>
                    </a:lnTlToBr>
                    <a:lnBlToTr>
                      <a:noFill/>
                    </a:lnBlToTr>
                    <a:noFill/>
                  </a:tcPr>
                </a:tc>
              </a:tr>
            </a:tbl>
          </a:graphicData>
        </a:graphic>
      </p:graphicFrame>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9</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Three accounting layers</a:t>
            </a:r>
          </a:p>
          <a:p>
            <a:pPr lvl="1"/>
            <a:r>
              <a:rPr lang="en-US" dirty="0" smtClean="0">
                <a:latin typeface="Century Gothic"/>
              </a:rPr>
              <a:t>Primary layer</a:t>
            </a:r>
          </a:p>
          <a:p>
            <a:pPr lvl="2"/>
            <a:r>
              <a:rPr lang="en-US" dirty="0" smtClean="0">
                <a:latin typeface="Century Gothic"/>
              </a:rPr>
              <a:t>For daily transaction posting</a:t>
            </a:r>
          </a:p>
          <a:p>
            <a:pPr lvl="1"/>
            <a:r>
              <a:rPr lang="en-US" dirty="0" smtClean="0">
                <a:latin typeface="Century Gothic"/>
              </a:rPr>
              <a:t>Secondary layer</a:t>
            </a:r>
          </a:p>
          <a:p>
            <a:pPr lvl="2"/>
            <a:r>
              <a:rPr lang="en-US" dirty="0" smtClean="0">
                <a:latin typeface="Century Gothic"/>
              </a:rPr>
              <a:t>For adjustments (GAAP, IFRS compliance, or management reporting adjustments)</a:t>
            </a:r>
          </a:p>
          <a:p>
            <a:pPr lvl="1"/>
            <a:r>
              <a:rPr lang="en-US" dirty="0" smtClean="0">
                <a:latin typeface="Century Gothic"/>
              </a:rPr>
              <a:t>Transient layer</a:t>
            </a:r>
          </a:p>
          <a:p>
            <a:pPr lvl="2"/>
            <a:r>
              <a:rPr lang="en-US" dirty="0" smtClean="0">
                <a:latin typeface="Century Gothic"/>
              </a:rPr>
              <a:t>Temporary postings </a:t>
            </a:r>
          </a:p>
          <a:p>
            <a:pPr lvl="2"/>
            <a:r>
              <a:rPr lang="en-US" dirty="0" smtClean="0">
                <a:latin typeface="Century Gothic"/>
              </a:rPr>
              <a:t>“What-if” simulations</a:t>
            </a:r>
          </a:p>
          <a:p>
            <a:pPr lvl="2"/>
            <a:r>
              <a:rPr lang="en-US" dirty="0" smtClean="0">
                <a:latin typeface="Century Gothic"/>
              </a:rPr>
              <a:t>Before approval</a:t>
            </a:r>
          </a:p>
          <a:p>
            <a:pPr lvl="1"/>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Accounting Layers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Concepts</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xmlns="" name="Presentation1" id="{0D04CF96-1805-41C0-9491-C522A2D67598}" vid="{FACC1BAA-E0F1-495D-8F6C-ECDC329692DA}"/>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QAD_Presentation_Template_2019</Template>
  <TotalTime>506</TotalTime>
  <Words>4775</Words>
  <Application>Microsoft Office PowerPoint</Application>
  <PresentationFormat>Custom</PresentationFormat>
  <Paragraphs>694</Paragraphs>
  <Slides>30</Slides>
  <Notes>30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QAD 2019</vt:lpstr>
      <vt:lpstr>QAD Concepts</vt:lpstr>
      <vt:lpstr>Overview</vt:lpstr>
      <vt:lpstr>QAD System Data Types</vt:lpstr>
      <vt:lpstr>Financial Structure</vt:lpstr>
      <vt:lpstr>Shared Data Sets</vt:lpstr>
      <vt:lpstr>Shared Sets Example</vt:lpstr>
      <vt:lpstr>Profiles</vt:lpstr>
      <vt:lpstr>Business Relations</vt:lpstr>
      <vt:lpstr>Accounting Layers</vt:lpstr>
      <vt:lpstr>Accounting Layers and Reporting</vt:lpstr>
      <vt:lpstr>Daybooks</vt:lpstr>
      <vt:lpstr>Dual-Base Currency</vt:lpstr>
      <vt:lpstr>Currency Example</vt:lpstr>
      <vt:lpstr>Operational Structure</vt:lpstr>
      <vt:lpstr>Entities</vt:lpstr>
      <vt:lpstr>Sites</vt:lpstr>
      <vt:lpstr>Locations</vt:lpstr>
      <vt:lpstr>Inventory Status Codes</vt:lpstr>
      <vt:lpstr>Product Definition</vt:lpstr>
      <vt:lpstr>Product Lines</vt:lpstr>
      <vt:lpstr>Items</vt:lpstr>
      <vt:lpstr>Product Structure</vt:lpstr>
      <vt:lpstr>Manufacturing Setup</vt:lpstr>
      <vt:lpstr>Shop Calendar</vt:lpstr>
      <vt:lpstr>Departments, Work Centers, Machines</vt:lpstr>
      <vt:lpstr>Routings</vt:lpstr>
      <vt:lpstr>Cost Calculation</vt:lpstr>
      <vt:lpstr>Production Structure and Routing Cost Roll-Up</vt:lpstr>
      <vt:lpstr>Move Current Cost Set to GL Set</vt:lpstr>
      <vt:lpstr>Review</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Thomas</dc:creator>
  <cp:lastModifiedBy>ymg</cp:lastModifiedBy>
  <cp:revision>101</cp:revision>
  <dcterms:created xsi:type="dcterms:W3CDTF">2019-01-24T21:41:32Z</dcterms:created>
  <dcterms:modified xsi:type="dcterms:W3CDTF">2020-04-08T12:57:21Z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