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83" r:id="rId19"/>
    <p:sldId id="284" r:id="rId20"/>
    <p:sldId id="285" r:id="rId21"/>
    <p:sldId id="286" r:id="rId22"/>
    <p:sldId id="287" r:id="rId23"/>
    <p:sldId id="289" r:id="rId24"/>
    <p:sldId id="277" r:id="rId25"/>
    <p:sldId id="282" r:id="rId26"/>
    <p:sldId id="281" r:id="rId27"/>
    <p:sldId id="258" r:id="rId28"/>
  </p:sldIdLst>
  <p:sldSz cx="12192000" cy="6858000"/>
  <p:notesSz cx="6858000" cy="91440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5"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72440" autoAdjust="0"/>
  </p:normalViewPr>
  <p:slideViewPr>
    <p:cSldViewPr snapToGrid="0">
      <p:cViewPr varScale="1">
        <p:scale>
          <a:sx n="83" d="100"/>
          <a:sy n="83" d="100"/>
        </p:scale>
        <p:origin x="-1554" y="-78"/>
      </p:cViewPr>
      <p:guideLst>
        <p:guide orient="horz" pos="2160"/>
        <p:guide pos="3840"/>
      </p:guideLst>
    </p:cSldViewPr>
  </p:slideViewPr>
  <p:notesTextViewPr>
    <p:cViewPr>
      <p:scale>
        <a:sx n="1" d="1"/>
        <a:sy n="1" d="1"/>
      </p:scale>
      <p:origin x="0" y="0"/>
    </p:cViewPr>
  </p:notesTextViewPr>
  <p:sorterViewPr>
    <p:cViewPr>
      <p:scale>
        <a:sx n="66" d="100"/>
        <a:sy n="66" d="100"/>
      </p:scale>
      <p:origin x="0" y="268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5:18:14.235" idx="25">
    <p:pos x="958"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2-27T16:00:10.601" idx="10">
    <p:pos x="2450" y="44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7T16:00:18.882" idx="11">
    <p:pos x="2434" y="44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7T16:00:26.180" idx="12">
    <p:pos x="1687" y="44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7T16:00:33.024" idx="13">
    <p:pos x="2839" y="44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7T16:00:39.934" idx="14">
    <p:pos x="4097" y="44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2-27T16:00:47.467" idx="15">
    <p:pos x="2020" y="44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2-27T16:00:56.111" idx="16">
    <p:pos x="1120" y="44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2-27T16:01:03.017" idx="17">
    <p:pos x="2174" y="44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2-27T16:01:10.339" idx="28">
    <p:pos x="4778" y="44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2-27T16:01:10.339" idx="29">
    <p:pos x="4778" y="44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6:22:01.911" idx="2">
    <p:pos x="1598" y="44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2-27T16:01:10.339" idx="30">
    <p:pos x="4778" y="44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2-27T16:01:10.339" idx="31">
    <p:pos x="4778" y="44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2-27T16:01:10.339" idx="32">
    <p:pos x="4778" y="44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9-02-27T16:01:10.339" idx="35">
    <p:pos x="4778" y="44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9-02-27T16:01:18.516" idx="19">
    <p:pos x="2434" y="446"/>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9-02-27T16:01:40.971" idx="27">
    <p:pos x="2970" y="464"/>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9-02-27T16:01:48.579" idx="23">
    <p:pos x="1306" y="446"/>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9-03-18T15:18:44.556" idx="26">
    <p:pos x="2055" y="430"/>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7T15:59:18.985" idx="3">
    <p:pos x="2239" y="44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7T15:59:26.189" idx="4">
    <p:pos x="2044" y="44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7T15:59:33.250" idx="5">
    <p:pos x="3748" y="44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7T15:59:40.207" idx="6">
    <p:pos x="1055" y="44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7T15:59:46.719" idx="7">
    <p:pos x="1923" y="446"/>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2-27T15:59:53.731" idx="8">
    <p:pos x="1071" y="44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7T16:00:02.569" idx="9">
    <p:pos x="2572" y="44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a:buClr>
                <a:srgbClr val="000000"/>
              </a:buClr>
              <a:buSzPts val="1400"/>
            </a:pPr>
            <a:r>
              <a:rPr lang="en-US" dirty="0" smtClean="0">
                <a:solidFill>
                  <a:schemeClr val="dk1"/>
                </a:solidFill>
                <a:latin typeface="+mn-lt"/>
                <a:ea typeface="Calibri"/>
                <a:cs typeface="Calibri"/>
                <a:sym typeface="Calibri"/>
              </a:rPr>
              <a:t>Security context determines roles associated with a user. The default security context is workspace based. Domain and Entity provided the security context for a user. </a:t>
            </a:r>
          </a:p>
          <a:p>
            <a:pPr>
              <a:buClr>
                <a:srgbClr val="000000"/>
              </a:buClr>
              <a:buSzPts val="1400"/>
            </a:pPr>
            <a:endParaRPr lang="en-US" dirty="0" smtClean="0">
              <a:solidFill>
                <a:schemeClr val="dk1"/>
              </a:solidFill>
              <a:latin typeface="+mn-lt"/>
              <a:ea typeface="Calibri"/>
              <a:cs typeface="Calibri"/>
              <a:sym typeface="Calibri"/>
            </a:endParaRPr>
          </a:p>
          <a:p>
            <a:pPr>
              <a:buClr>
                <a:srgbClr val="000000"/>
              </a:buClr>
              <a:buSzPts val="1400"/>
            </a:pPr>
            <a:r>
              <a:rPr lang="en-US" dirty="0" smtClean="0">
                <a:solidFill>
                  <a:schemeClr val="dk1"/>
                </a:solidFill>
                <a:latin typeface="+mn-lt"/>
                <a:ea typeface="Calibri"/>
                <a:cs typeface="Calibri"/>
                <a:sym typeface="Calibri"/>
              </a:rPr>
              <a:t>User and role are used when determining access rights to a resource. The roles associated with a user are determined by the current workspace, which is comprised of the domain and entity.</a:t>
            </a:r>
          </a:p>
          <a:p>
            <a:pPr>
              <a:buClr>
                <a:srgbClr val="000000"/>
              </a:buClr>
              <a:buSzPts val="1400"/>
            </a:pPr>
            <a:endParaRPr lang="en-US" dirty="0" smtClean="0">
              <a:solidFill>
                <a:schemeClr val="dk1"/>
              </a:solidFill>
              <a:latin typeface="+mn-lt"/>
              <a:ea typeface="Calibri"/>
              <a:cs typeface="Calibri"/>
              <a:sym typeface="Calibri"/>
            </a:endParaRPr>
          </a:p>
          <a:p>
            <a:pPr>
              <a:buClr>
                <a:srgbClr val="000000"/>
              </a:buClr>
              <a:buSzPts val="1400"/>
            </a:pPr>
            <a:r>
              <a:rPr lang="en-US" dirty="0" smtClean="0">
                <a:solidFill>
                  <a:schemeClr val="dk1"/>
                </a:solidFill>
                <a:latin typeface="+mn-lt"/>
                <a:ea typeface="Calibri"/>
                <a:cs typeface="Calibri"/>
                <a:sym typeface="Calibri"/>
              </a:rPr>
              <a:t>The</a:t>
            </a:r>
            <a:r>
              <a:rPr lang="en-US" baseline="0" dirty="0" smtClean="0">
                <a:solidFill>
                  <a:schemeClr val="dk1"/>
                </a:solidFill>
                <a:latin typeface="+mn-lt"/>
                <a:ea typeface="Calibri"/>
                <a:cs typeface="Calibri"/>
                <a:sym typeface="Calibri"/>
              </a:rPr>
              <a:t> S</a:t>
            </a:r>
            <a:r>
              <a:rPr lang="en-US" dirty="0" smtClean="0">
                <a:solidFill>
                  <a:schemeClr val="dk1"/>
                </a:solidFill>
                <a:latin typeface="+mn-lt"/>
                <a:ea typeface="Calibri"/>
                <a:cs typeface="Calibri"/>
                <a:sym typeface="Calibri"/>
              </a:rPr>
              <a:t>ystem</a:t>
            </a:r>
            <a:r>
              <a:rPr lang="en-US" baseline="0" dirty="0" smtClean="0">
                <a:solidFill>
                  <a:schemeClr val="dk1"/>
                </a:solidFill>
                <a:latin typeface="+mn-lt"/>
                <a:ea typeface="Calibri"/>
                <a:cs typeface="Calibri"/>
                <a:sym typeface="Calibri"/>
              </a:rPr>
              <a:t> is the</a:t>
            </a:r>
            <a:r>
              <a:rPr lang="en-US" dirty="0" smtClean="0">
                <a:solidFill>
                  <a:schemeClr val="dk1"/>
                </a:solidFill>
                <a:latin typeface="+mn-lt"/>
                <a:ea typeface="Calibri"/>
                <a:cs typeface="Calibri"/>
                <a:sym typeface="Calibri"/>
              </a:rPr>
              <a:t> resource available across all domains and entities.</a:t>
            </a:r>
          </a:p>
          <a:p>
            <a:pPr>
              <a:buClr>
                <a:srgbClr val="000000"/>
              </a:buClr>
              <a:buSzPts val="1400"/>
            </a:pPr>
            <a:endParaRPr lang="en-US" dirty="0" smtClean="0">
              <a:solidFill>
                <a:schemeClr val="dk1"/>
              </a:solidFill>
              <a:latin typeface="+mn-lt"/>
              <a:ea typeface="Calibri"/>
              <a:cs typeface="Calibri"/>
              <a:sym typeface="Calibri"/>
            </a:endParaRPr>
          </a:p>
          <a:p>
            <a:pPr>
              <a:buClr>
                <a:srgbClr val="000000"/>
              </a:buClr>
              <a:buSzPts val="1400"/>
            </a:pPr>
            <a:r>
              <a:rPr lang="en-US" dirty="0" smtClean="0">
                <a:solidFill>
                  <a:schemeClr val="dk1"/>
                </a:solidFill>
                <a:latin typeface="+mn-lt"/>
                <a:ea typeface="Calibri"/>
                <a:cs typeface="Calibri"/>
                <a:sym typeface="Calibri"/>
              </a:rPr>
              <a:t>The Domain is a resource only available in this domain.</a:t>
            </a:r>
          </a:p>
          <a:p>
            <a:pPr>
              <a:buClr>
                <a:srgbClr val="000000"/>
              </a:buClr>
              <a:buSzPts val="1400"/>
            </a:pPr>
            <a:endParaRPr lang="en-US" dirty="0" smtClean="0">
              <a:solidFill>
                <a:schemeClr val="dk1"/>
              </a:solidFill>
              <a:latin typeface="+mn-lt"/>
              <a:ea typeface="Calibri"/>
              <a:cs typeface="Calibri"/>
              <a:sym typeface="Calibri"/>
            </a:endParaRPr>
          </a:p>
          <a:p>
            <a:pPr>
              <a:buClr>
                <a:srgbClr val="000000"/>
              </a:buClr>
              <a:buSzPts val="1400"/>
            </a:pPr>
            <a:r>
              <a:rPr lang="en-US" dirty="0" smtClean="0">
                <a:solidFill>
                  <a:schemeClr val="dk1"/>
                </a:solidFill>
                <a:latin typeface="+mn-lt"/>
                <a:ea typeface="Calibri"/>
                <a:cs typeface="Calibri"/>
                <a:sym typeface="Calibri"/>
              </a:rPr>
              <a:t>The Entity is a resource only available in this entity.</a:t>
            </a:r>
          </a:p>
          <a:p>
            <a:pPr>
              <a:buClr>
                <a:srgbClr val="000000"/>
              </a:buClr>
              <a:buSzPts val="1400"/>
            </a:pPr>
            <a:endParaRPr lang="en-US" dirty="0" smtClean="0">
              <a:solidFill>
                <a:schemeClr val="dk1"/>
              </a:solidFill>
              <a:latin typeface="+mn-lt"/>
              <a:ea typeface="Calibri"/>
              <a:cs typeface="Calibri"/>
              <a:sym typeface="Calibri"/>
            </a:endParaRPr>
          </a:p>
          <a:p>
            <a:pPr>
              <a:buClr>
                <a:srgbClr val="000000"/>
              </a:buClr>
              <a:buSzPts val="1400"/>
            </a:pPr>
            <a:r>
              <a:rPr lang="en-US" dirty="0" smtClean="0">
                <a:solidFill>
                  <a:schemeClr val="dk1"/>
                </a:solidFill>
                <a:latin typeface="+mn-lt"/>
                <a:ea typeface="Calibri"/>
                <a:cs typeface="Calibri"/>
                <a:sym typeface="Calibri"/>
              </a:rPr>
              <a:t>The Site</a:t>
            </a:r>
            <a:r>
              <a:rPr lang="en-US" baseline="0" dirty="0" smtClean="0">
                <a:solidFill>
                  <a:schemeClr val="dk1"/>
                </a:solidFill>
                <a:latin typeface="+mn-lt"/>
                <a:ea typeface="Calibri"/>
                <a:cs typeface="Calibri"/>
                <a:sym typeface="Calibri"/>
              </a:rPr>
              <a:t> is a</a:t>
            </a:r>
            <a:r>
              <a:rPr lang="en-US" dirty="0" smtClean="0">
                <a:solidFill>
                  <a:schemeClr val="dk1"/>
                </a:solidFill>
                <a:latin typeface="+mn-lt"/>
                <a:ea typeface="Calibri"/>
                <a:cs typeface="Calibri"/>
                <a:sym typeface="Calibri"/>
              </a:rPr>
              <a:t> resource only available in this site.</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Role permissions are defined by assigning a set of application resources to a role.</a:t>
            </a:r>
          </a:p>
          <a:p>
            <a:endParaRPr lang="en-US" sz="1200" b="0" i="0" kern="1200" dirty="0" smtClean="0">
              <a:solidFill>
                <a:schemeClr val="tx1"/>
              </a:solidFill>
              <a:latin typeface="+mn-lt"/>
              <a:ea typeface="+mn-ea"/>
              <a:cs typeface="+mn-cs"/>
            </a:endParaRPr>
          </a:p>
          <a:p>
            <a:r>
              <a:rPr lang="en-US" dirty="0" smtClean="0"/>
              <a:t>Role permissions are system-wide settings and are granted or denied on resources.</a:t>
            </a:r>
          </a:p>
          <a:p>
            <a:endParaRPr lang="en-US" dirty="0" smtClean="0"/>
          </a:p>
          <a:p>
            <a:r>
              <a:rPr lang="en-US" dirty="0" smtClean="0"/>
              <a:t>Permission is inherited from the parent, and the user must be granted permission for access.</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85000" lnSpcReduction="20000"/>
          </a:bodyPr>
          <a:lstStyle/>
          <a:p>
            <a:r>
              <a:rPr lang="en-US" dirty="0" smtClean="0"/>
              <a:t>An app is a collection of programs that exposes a cohesive set of business services through a well-defined interface. The set of exposed services defines a high-level area of business functionality. Example: Sales Orders.</a:t>
            </a:r>
          </a:p>
          <a:p>
            <a:endParaRPr lang="en-US" dirty="0" smtClean="0"/>
          </a:p>
          <a:p>
            <a:r>
              <a:rPr lang="en-US" dirty="0" smtClean="0"/>
              <a:t>A business component is an application business object with a specific CRUD interface. Example: </a:t>
            </a:r>
            <a:r>
              <a:rPr lang="en-US" dirty="0" err="1" smtClean="0"/>
              <a:t>SalesOrder</a:t>
            </a:r>
            <a:r>
              <a:rPr lang="en-US" dirty="0" smtClean="0"/>
              <a:t>.</a:t>
            </a:r>
          </a:p>
          <a:p>
            <a:endParaRPr lang="en-US" dirty="0" smtClean="0"/>
          </a:p>
          <a:p>
            <a:r>
              <a:rPr lang="en-US" dirty="0" smtClean="0"/>
              <a:t>A browse is a view of data that may be sourced from multiple tables across multiple </a:t>
            </a:r>
            <a:r>
              <a:rPr lang="en-US" dirty="0" smtClean="0"/>
              <a:t>modules.</a:t>
            </a:r>
            <a:endParaRPr lang="en-US" dirty="0" smtClean="0"/>
          </a:p>
          <a:p>
            <a:endParaRPr lang="en-US" dirty="0" smtClean="0"/>
          </a:p>
          <a:p>
            <a:r>
              <a:rPr lang="en-US" dirty="0" smtClean="0"/>
              <a:t>A report is a view of data generated from multiple datasources based on given filter criteria. Example: Sales Order Price Report.</a:t>
            </a:r>
          </a:p>
          <a:p>
            <a:endParaRPr lang="en-US" dirty="0" smtClean="0"/>
          </a:p>
          <a:p>
            <a:r>
              <a:rPr lang="en-US" dirty="0" smtClean="0"/>
              <a:t>A </a:t>
            </a:r>
            <a:r>
              <a:rPr lang="en-US" dirty="0" smtClean="0"/>
              <a:t>service </a:t>
            </a:r>
            <a:r>
              <a:rPr lang="en-US" dirty="0" smtClean="0"/>
              <a:t>exposes a piece of functionality outside of the regular CRUD interface. Example: </a:t>
            </a:r>
            <a:r>
              <a:rPr lang="en-US" dirty="0" err="1" smtClean="0"/>
              <a:t>AuthorizationService</a:t>
            </a:r>
            <a:r>
              <a:rPr lang="en-US" dirty="0" smtClean="0"/>
              <a:t>, </a:t>
            </a:r>
            <a:r>
              <a:rPr lang="en-US" dirty="0" err="1" smtClean="0"/>
              <a:t>AttachmentService</a:t>
            </a:r>
            <a:endParaRPr lang="en-US" dirty="0" smtClean="0"/>
          </a:p>
          <a:p>
            <a:endParaRPr lang="en-US" dirty="0" smtClean="0"/>
          </a:p>
          <a:p>
            <a:r>
              <a:rPr lang="en-US" dirty="0" smtClean="0"/>
              <a:t>Action Centers are based on </a:t>
            </a:r>
            <a:r>
              <a:rPr lang="en-US" dirty="0" smtClean="0"/>
              <a:t>dashboards </a:t>
            </a:r>
            <a:r>
              <a:rPr lang="en-US" dirty="0" smtClean="0"/>
              <a:t>and KPIs. Dashboards are associated </a:t>
            </a:r>
            <a:r>
              <a:rPr lang="en-US" dirty="0" smtClean="0"/>
              <a:t>with  users, </a:t>
            </a:r>
            <a:r>
              <a:rPr lang="en-US" dirty="0" smtClean="0"/>
              <a:t>and not </a:t>
            </a:r>
            <a:r>
              <a:rPr lang="en-US" dirty="0" smtClean="0"/>
              <a:t>roles, </a:t>
            </a:r>
            <a:r>
              <a:rPr lang="en-US" dirty="0" smtClean="0"/>
              <a:t>as with other secure resources.</a:t>
            </a:r>
          </a:p>
          <a:p>
            <a:endParaRPr lang="en-US" dirty="0" smtClean="0"/>
          </a:p>
          <a:p>
            <a:r>
              <a:rPr lang="en-US" dirty="0" smtClean="0"/>
              <a:t>Field is a single element of data in a business entity. Example: </a:t>
            </a:r>
            <a:r>
              <a:rPr lang="en-US" dirty="0" err="1" smtClean="0"/>
              <a:t>CreditTerms</a:t>
            </a:r>
            <a:r>
              <a:rPr lang="en-US" dirty="0" smtClean="0"/>
              <a:t>.</a:t>
            </a:r>
          </a:p>
          <a:p>
            <a:endParaRPr lang="en-US" dirty="0" smtClean="0"/>
          </a:p>
          <a:p>
            <a:r>
              <a:rPr lang="en-US" dirty="0" smtClean="0"/>
              <a:t>Field Group is a logical grouping of fields that are part of a business entity.</a:t>
            </a:r>
          </a:p>
          <a:p>
            <a:endParaRPr lang="en-US" dirty="0" smtClean="0"/>
          </a:p>
          <a:p>
            <a:r>
              <a:rPr lang="en-US" dirty="0" smtClean="0"/>
              <a:t>View Resource Metadata is not a secured resource but used to create secured resource.</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Resources are organized in a hierarchy. A resource can be a parent of other resources. </a:t>
            </a:r>
          </a:p>
          <a:p>
            <a:endParaRPr lang="en-US" dirty="0" smtClean="0"/>
          </a:p>
          <a:p>
            <a:r>
              <a:rPr lang="en-US" dirty="0" smtClean="0"/>
              <a:t>Authorization is much simpler to maintain if permissions that apply to one resource can also apply to all of its related resources.</a:t>
            </a:r>
          </a:p>
          <a:p>
            <a:endParaRPr lang="en-US" dirty="0" smtClean="0"/>
          </a:p>
          <a:p>
            <a:r>
              <a:rPr lang="en-US" dirty="0" smtClean="0"/>
              <a:t>Permissions can be inherited from parent to child.</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Security is driven by Secure Resources.  Resources are arranged in a hierarchy, and may have multiple associated permission types; for</a:t>
            </a:r>
            <a:r>
              <a:rPr lang="en-US" baseline="0" dirty="0" smtClean="0"/>
              <a:t> example, </a:t>
            </a:r>
            <a:r>
              <a:rPr lang="en-US" dirty="0" smtClean="0"/>
              <a:t>Create, Read, Write, Delete, and so on.  Any resource can have permissions set explicitly; if not set, the resource will inherit permissions from its parent.</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Form </a:t>
            </a:r>
            <a:r>
              <a:rPr lang="en-US" dirty="0" smtClean="0"/>
              <a:t>actions</a:t>
            </a:r>
            <a:r>
              <a:rPr lang="en-US" baseline="0" dirty="0" smtClean="0"/>
              <a:t> </a:t>
            </a:r>
            <a:r>
              <a:rPr lang="en-US" baseline="0" dirty="0" smtClean="0"/>
              <a:t>include New, Open, Edit, and Delete.</a:t>
            </a:r>
          </a:p>
          <a:p>
            <a:endParaRPr lang="en-US" baseline="0" dirty="0" smtClean="0"/>
          </a:p>
          <a:p>
            <a:r>
              <a:rPr lang="en-US" baseline="0" dirty="0" smtClean="0"/>
              <a:t>The New action needs the Create permission.</a:t>
            </a:r>
          </a:p>
          <a:p>
            <a:endParaRPr lang="en-US" baseline="0" dirty="0" smtClean="0"/>
          </a:p>
          <a:p>
            <a:r>
              <a:rPr lang="en-US" baseline="0" dirty="0" smtClean="0"/>
              <a:t>The Open action needs the Read permission.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Edit action needs the Write permission.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Delete action needs the Delete permission.</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342900" marR="0" lvl="0" indent="-306070" algn="l" rtl="0">
              <a:lnSpc>
                <a:spcPct val="10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Menus can be defined by the user as favorites.</a:t>
            </a:r>
          </a:p>
          <a:p>
            <a:pPr marL="342900" marR="0" lvl="0" indent="-306070" algn="l" rtl="0">
              <a:lnSpc>
                <a:spcPct val="100000"/>
              </a:lnSpc>
              <a:spcBef>
                <a:spcPts val="0"/>
              </a:spcBef>
              <a:spcAft>
                <a:spcPts val="0"/>
              </a:spcAft>
              <a:buClr>
                <a:srgbClr val="000000"/>
              </a:buClr>
              <a:buSzPts val="2220"/>
              <a:buFont typeface="Arial"/>
              <a:buNone/>
            </a:pPr>
            <a:endParaRPr lang="en-US" dirty="0" smtClean="0"/>
          </a:p>
          <a:p>
            <a:pPr marL="342900" marR="0" lvl="0" indent="-306070" algn="l" rtl="0">
              <a:lnSpc>
                <a:spcPct val="10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Menus can be defined by an admin as role menus.</a:t>
            </a:r>
          </a:p>
          <a:p>
            <a:pPr marL="342900" marR="0" lvl="0" indent="-306070" algn="l" rtl="0">
              <a:lnSpc>
                <a:spcPct val="100000"/>
              </a:lnSpc>
              <a:spcBef>
                <a:spcPts val="0"/>
              </a:spcBef>
              <a:spcAft>
                <a:spcPts val="0"/>
              </a:spcAft>
              <a:buClr>
                <a:srgbClr val="000000"/>
              </a:buClr>
              <a:buSzPts val="2220"/>
              <a:buFont typeface="Arial"/>
              <a:buNone/>
            </a:pPr>
            <a:endParaRPr lang="en-US" dirty="0" smtClean="0"/>
          </a:p>
          <a:p>
            <a:pPr marL="342900" marR="0" lvl="0" indent="-306070" algn="l" rtl="0">
              <a:lnSpc>
                <a:spcPct val="10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Role menus align with the roles associated with the user in the workspace.</a:t>
            </a:r>
          </a:p>
          <a:p>
            <a:pPr marL="342900" marR="0" lvl="0" indent="-306070" algn="l" rtl="0">
              <a:lnSpc>
                <a:spcPct val="100000"/>
              </a:lnSpc>
              <a:spcBef>
                <a:spcPts val="0"/>
              </a:spcBef>
              <a:spcAft>
                <a:spcPts val="0"/>
              </a:spcAft>
              <a:buClr>
                <a:srgbClr val="000000"/>
              </a:buClr>
              <a:buSzPts val="2220"/>
              <a:buFont typeface="Arial"/>
              <a:buNone/>
            </a:pPr>
            <a:endParaRPr lang="en-US" dirty="0" smtClean="0"/>
          </a:p>
          <a:p>
            <a:pPr marL="342900" marR="0" lvl="0" indent="-306070" algn="l" rtl="0">
              <a:lnSpc>
                <a:spcPct val="10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Role menu permissions are independent of the role menu.</a:t>
            </a:r>
          </a:p>
          <a:p>
            <a:pPr marL="342900" marR="0" lvl="0" indent="-306070" algn="l" rtl="0">
              <a:lnSpc>
                <a:spcPct val="100000"/>
              </a:lnSpc>
              <a:spcBef>
                <a:spcPts val="0"/>
              </a:spcBef>
              <a:spcAft>
                <a:spcPts val="0"/>
              </a:spcAft>
              <a:buClr>
                <a:srgbClr val="000000"/>
              </a:buClr>
              <a:buSzPts val="2220"/>
              <a:buFont typeface="Arial"/>
              <a:buNone/>
            </a:pPr>
            <a:endParaRPr lang="en-US" dirty="0" smtClean="0"/>
          </a:p>
          <a:p>
            <a:pPr marL="342900" marR="0" lvl="0" indent="-306070" algn="l" rtl="0">
              <a:lnSpc>
                <a:spcPct val="10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Permissions SHOULD align with the role menu.</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Menu items always refer to a secure resource.</a:t>
            </a:r>
          </a:p>
          <a:p>
            <a:endParaRPr lang="en-US" dirty="0" smtClean="0"/>
          </a:p>
          <a:p>
            <a:r>
              <a:rPr lang="en-US" dirty="0" smtClean="0"/>
              <a:t>Menu eligible resources are stored in Menu Resource table.</a:t>
            </a:r>
          </a:p>
          <a:p>
            <a:endParaRPr lang="en-US" dirty="0" smtClean="0"/>
          </a:p>
          <a:p>
            <a:r>
              <a:rPr lang="en-US" dirty="0" smtClean="0"/>
              <a:t>Menus are organized in a two-level hierarchy.</a:t>
            </a:r>
          </a:p>
          <a:p>
            <a:r>
              <a:rPr lang="en-US" dirty="0" smtClean="0"/>
              <a:t> </a:t>
            </a:r>
          </a:p>
          <a:p>
            <a:r>
              <a:rPr lang="en-US" dirty="0" smtClean="0"/>
              <a:t>Two menu types:</a:t>
            </a:r>
            <a:r>
              <a:rPr lang="en-US" baseline="0" dirty="0" smtClean="0"/>
              <a:t> </a:t>
            </a:r>
            <a:r>
              <a:rPr lang="en-US" dirty="0" smtClean="0"/>
              <a:t>Role or favorite.</a:t>
            </a:r>
          </a:p>
          <a:p>
            <a:endParaRPr lang="en-US" dirty="0" smtClean="0"/>
          </a:p>
          <a:p>
            <a:r>
              <a:rPr lang="en-US" dirty="0" smtClean="0"/>
              <a:t>QAD role menus can be </a:t>
            </a:r>
            <a:r>
              <a:rPr lang="en-US" dirty="0" smtClean="0"/>
              <a:t>copied, </a:t>
            </a:r>
            <a:r>
              <a:rPr lang="en-US" dirty="0" smtClean="0"/>
              <a:t>but not </a:t>
            </a:r>
            <a:r>
              <a:rPr lang="en-US" dirty="0" smtClean="0"/>
              <a:t>modified, </a:t>
            </a:r>
            <a:r>
              <a:rPr lang="en-US" dirty="0" smtClean="0"/>
              <a:t>by customers.</a:t>
            </a:r>
          </a:p>
          <a:p>
            <a:endParaRPr lang="en-US" dirty="0" smtClean="0"/>
          </a:p>
          <a:p>
            <a:r>
              <a:rPr lang="en-US" dirty="0" smtClean="0"/>
              <a:t>QAD role menu permissions CAN be modified.</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set up users </a:t>
            </a:r>
            <a:r>
              <a:rPr lang="en-US" altLang="zh-CN" dirty="0" smtClean="0"/>
              <a:t>in </a:t>
            </a:r>
            <a:r>
              <a:rPr lang="en-US" altLang="zh-CN" dirty="0" smtClean="0"/>
              <a:t>Users</a:t>
            </a:r>
            <a:r>
              <a:rPr lang="en-US" altLang="zh-CN"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rtl="0"/>
            <a:r>
              <a:rPr lang="en-US" sz="1200" b="0" i="0" kern="1200" dirty="0" smtClean="0">
                <a:solidFill>
                  <a:schemeClr val="tx1"/>
                </a:solidFill>
                <a:latin typeface="+mn-lt"/>
                <a:ea typeface="+mn-ea"/>
                <a:cs typeface="+mn-cs"/>
              </a:rPr>
              <a:t>The Users view specifies contact information and preferences, language and locale, and notification preferences.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From the Users view, you can access a browse of all users in the system, including the settings for:</a:t>
            </a:r>
          </a:p>
          <a:p>
            <a:pPr rtl="0"/>
            <a:r>
              <a:rPr lang="en-US" sz="1200" b="0" i="0" kern="1200" dirty="0" smtClean="0">
                <a:solidFill>
                  <a:schemeClr val="tx1"/>
                </a:solidFill>
                <a:latin typeface="+mn-lt"/>
                <a:ea typeface="+mn-ea"/>
                <a:cs typeface="+mn-cs"/>
              </a:rPr>
              <a:t>• User </a:t>
            </a:r>
            <a:r>
              <a:rPr lang="en-US" sz="1200" b="0" i="0" kern="1200" dirty="0" smtClean="0">
                <a:solidFill>
                  <a:schemeClr val="tx1"/>
                </a:solidFill>
                <a:latin typeface="+mn-lt"/>
                <a:ea typeface="+mn-ea"/>
                <a:cs typeface="+mn-cs"/>
              </a:rPr>
              <a:t>Name</a:t>
            </a:r>
          </a:p>
          <a:p>
            <a:pPr rtl="0"/>
            <a:r>
              <a:rPr lang="en-US" sz="1200" b="0" i="0" kern="1200" dirty="0" smtClean="0">
                <a:solidFill>
                  <a:schemeClr val="tx1"/>
                </a:solidFill>
                <a:latin typeface="+mn-lt"/>
                <a:ea typeface="+mn-ea"/>
                <a:cs typeface="+mn-cs"/>
              </a:rPr>
              <a:t>• User </a:t>
            </a:r>
            <a:r>
              <a:rPr lang="en-US" sz="1200" b="0" i="0" kern="1200" dirty="0" smtClean="0">
                <a:solidFill>
                  <a:schemeClr val="tx1"/>
                </a:solidFill>
                <a:latin typeface="+mn-lt"/>
                <a:ea typeface="+mn-ea"/>
                <a:cs typeface="+mn-cs"/>
              </a:rPr>
              <a:t>ID</a:t>
            </a:r>
          </a:p>
          <a:p>
            <a:pPr rtl="0"/>
            <a:r>
              <a:rPr lang="en-US" sz="1200" b="0" i="0" kern="1200" dirty="0" smtClean="0">
                <a:solidFill>
                  <a:schemeClr val="tx1"/>
                </a:solidFill>
                <a:latin typeface="+mn-lt"/>
                <a:ea typeface="+mn-ea"/>
                <a:cs typeface="+mn-cs"/>
              </a:rPr>
              <a:t>• E-mail </a:t>
            </a:r>
            <a:r>
              <a:rPr lang="en-US" sz="1200" b="0" i="0" kern="1200" dirty="0" smtClean="0">
                <a:solidFill>
                  <a:schemeClr val="tx1"/>
                </a:solidFill>
                <a:latin typeface="+mn-lt"/>
                <a:ea typeface="+mn-ea"/>
                <a:cs typeface="+mn-cs"/>
              </a:rPr>
              <a:t>Address</a:t>
            </a:r>
          </a:p>
          <a:p>
            <a:pPr rtl="0"/>
            <a:r>
              <a:rPr lang="en-US" sz="1200" b="0" i="0" kern="1200" dirty="0" smtClean="0">
                <a:solidFill>
                  <a:schemeClr val="tx1"/>
                </a:solidFill>
                <a:latin typeface="+mn-lt"/>
                <a:ea typeface="+mn-ea"/>
                <a:cs typeface="+mn-cs"/>
              </a:rPr>
              <a:t>• Language</a:t>
            </a:r>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 Format </a:t>
            </a:r>
            <a:r>
              <a:rPr lang="en-US" sz="1200" b="0" i="0" kern="1200" dirty="0" smtClean="0">
                <a:solidFill>
                  <a:schemeClr val="tx1"/>
                </a:solidFill>
                <a:latin typeface="+mn-lt"/>
                <a:ea typeface="+mn-ea"/>
                <a:cs typeface="+mn-cs"/>
              </a:rPr>
              <a:t>Locale</a:t>
            </a:r>
          </a:p>
          <a:p>
            <a:pPr rtl="0"/>
            <a:r>
              <a:rPr lang="en-US" sz="1200" b="0" i="0" kern="1200" dirty="0" smtClean="0">
                <a:solidFill>
                  <a:schemeClr val="tx1"/>
                </a:solidFill>
                <a:latin typeface="+mn-lt"/>
                <a:ea typeface="+mn-ea"/>
                <a:cs typeface="+mn-cs"/>
              </a:rPr>
              <a:t>• Enabled</a:t>
            </a:r>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 Active</a:t>
            </a: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kern="1200" dirty="0" smtClean="0">
                <a:solidFill>
                  <a:schemeClr val="tx1"/>
                </a:solidFill>
                <a:latin typeface="+mn-lt"/>
                <a:ea typeface="+mn-ea"/>
                <a:cs typeface="+mn-cs"/>
              </a:rPr>
              <a:t>In order to set up security, the logged-in user must have the role of qadadmin.</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Roles to create new roles and to manage the active status of all roles in the system.</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Your system has predefined, pre-configured roles that are provided as starting points for the roles you will create. Do not assign users to the default roles, except for </a:t>
            </a:r>
            <a:r>
              <a:rPr lang="en-US" sz="1200" b="0" i="0" kern="1200" dirty="0" err="1" smtClean="0">
                <a:solidFill>
                  <a:schemeClr val="tx1"/>
                </a:solidFill>
                <a:latin typeface="+mn-lt"/>
                <a:ea typeface="+mn-ea"/>
                <a:cs typeface="+mn-cs"/>
              </a:rPr>
              <a:t>webui_user</a:t>
            </a:r>
            <a:r>
              <a:rPr lang="en-US" sz="1200" b="0" i="0" kern="1200" dirty="0" smtClean="0">
                <a:solidFill>
                  <a:schemeClr val="tx1"/>
                </a:solidFill>
                <a:latin typeface="+mn-lt"/>
                <a:ea typeface="+mn-ea"/>
                <a:cs typeface="+mn-cs"/>
              </a:rPr>
              <a:t>, because any permission changes you make to the default roles will be overwritten with each software update. The default roles’ permissions are set using the principle of least privilege, which grants users access to only the resources they require to complete tasks.</a:t>
            </a:r>
          </a:p>
          <a:p>
            <a:pPr rtl="0"/>
            <a:endParaRPr lang="en-US" sz="1200" b="1" i="0" kern="1200" dirty="0" smtClean="0">
              <a:solidFill>
                <a:schemeClr val="tx1"/>
              </a:solidFill>
              <a:latin typeface="+mn-lt"/>
              <a:ea typeface="+mn-ea"/>
              <a:cs typeface="+mn-cs"/>
            </a:endParaRPr>
          </a:p>
          <a:p>
            <a:pPr rtl="0"/>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Use role menus to set permissions for new roles.</a:t>
            </a:r>
            <a:endParaRPr lang="en-US" sz="1200" b="0" i="0" kern="1200" dirty="0">
              <a:solidFill>
                <a:schemeClr val="tx1"/>
              </a:solidFill>
              <a:latin typeface="+mn-lt"/>
              <a:ea typeface="+mn-ea"/>
              <a:cs typeface="+mn-cs"/>
            </a:endParaRPr>
          </a:p>
        </p:txBody>
      </p:sp>
      <p:sp>
        <p:nvSpPr>
          <p:cNvPr id="4" name="myNotes"/>
          <p:cNvSpPr>
            <a:spLocks noGrp="1"/>
          </p:cNvSpPr>
          <p:nvPr>
            <p:ph type="sldNum" sz="quarter" idx="10"/>
          </p:nvPr>
        </p:nvSpPr>
        <p:spPr/>
        <p:txBody>
          <a:bodyPr/>
          <a:lstStyle/>
          <a:p>
            <a:fld id="{6BE6F604-9391-4AA6-B839-CE633E22CFC2}"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Menus to view all role and favorites menus, to create new menus, and to assign permissions.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Menus lists all QAD-provided role menus, non-QAD role menus, and user favorites menus in the QAD Web UI.</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Menus are made up of menu-eligible resources, which are resources that have their own views and can be displayed in the Menu Bar. These resources can be grouped into folders, with the folder name appearing on the Menu Bar and the folder contents visible in associated drop-down menus.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QAD-provided role menus cannot be modified or </a:t>
            </a:r>
            <a:r>
              <a:rPr lang="en-US" sz="1200" b="0" i="0" kern="1200" dirty="0" smtClean="0">
                <a:solidFill>
                  <a:schemeClr val="tx1"/>
                </a:solidFill>
                <a:latin typeface="+mn-lt"/>
                <a:ea typeface="+mn-ea"/>
                <a:cs typeface="+mn-cs"/>
              </a:rPr>
              <a:t>deleted, </a:t>
            </a:r>
            <a:r>
              <a:rPr lang="en-US" sz="1200" b="0" i="0" kern="1200" dirty="0" smtClean="0">
                <a:solidFill>
                  <a:schemeClr val="tx1"/>
                </a:solidFill>
                <a:latin typeface="+mn-lt"/>
                <a:ea typeface="+mn-ea"/>
                <a:cs typeface="+mn-cs"/>
              </a:rPr>
              <a:t>but can be copied to create new role menus for roles. The new role menus can be edited and updated with additional folders, pages, and permissions. Role menus are selected through the Web UI Menu Bar and users see a role menu for each role to which they have been assigned.</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Favorites menus are not provided by QAD. Administrators can create and configure favorites menus for all users from the Menus view. Users can configure their own favorites menu through the user drop-down in the Menu Bar.</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After you have saved the menu with its folders and pages:</a:t>
            </a:r>
          </a:p>
          <a:p>
            <a:pPr rtl="0"/>
            <a:r>
              <a:rPr lang="en-US" sz="1200" b="0" i="0" kern="1200" dirty="0" smtClean="0">
                <a:solidFill>
                  <a:schemeClr val="tx1"/>
                </a:solidFill>
                <a:latin typeface="+mn-lt"/>
                <a:ea typeface="+mn-ea"/>
                <a:cs typeface="+mn-cs"/>
              </a:rPr>
              <a:t>1.Select Permissions at the bottom of the screen. Role Permissions displays only the resources that make up the menu you created.</a:t>
            </a:r>
          </a:p>
          <a:p>
            <a:pPr rtl="0"/>
            <a:r>
              <a:rPr lang="en-US" sz="1200" b="0" i="0" kern="1200" dirty="0" smtClean="0">
                <a:solidFill>
                  <a:schemeClr val="tx1"/>
                </a:solidFill>
                <a:latin typeface="+mn-lt"/>
                <a:ea typeface="+mn-ea"/>
                <a:cs typeface="+mn-cs"/>
              </a:rPr>
              <a:t>2.Select Allow All Permissions from the Actions menu to grant access to all required areas of the QAD Web UI.</a:t>
            </a:r>
          </a:p>
        </p:txBody>
      </p:sp>
      <p:sp>
        <p:nvSpPr>
          <p:cNvPr id="4" name="myNotes"/>
          <p:cNvSpPr>
            <a:spLocks noGrp="1"/>
          </p:cNvSpPr>
          <p:nvPr>
            <p:ph type="sldNum" sz="quarter" idx="10"/>
          </p:nvPr>
        </p:nvSpPr>
        <p:spPr/>
        <p:txBody>
          <a:bodyPr/>
          <a:lstStyle/>
          <a:p>
            <a:fld id="{6BE6F604-9391-4AA6-B839-CE633E22CFC2}"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Role Permissions displays the resources that make up the menu. You must grant access to these resources for the new role or user to have access to all required areas.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Select Allow All Permissions from the Actions menu. All of the secured resources should now have a green circle next to them.</a:t>
            </a:r>
            <a:r>
              <a:rPr lang="en-US" sz="1200" b="0" i="0" kern="1200" smtClean="0">
                <a:solidFill>
                  <a:schemeClr val="tx1"/>
                </a:solidFill>
                <a:latin typeface="+mn-lt"/>
                <a:ea typeface="+mn-ea"/>
                <a:cs typeface="+mn-cs"/>
              </a:rPr>
              <a:t> </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User Access to configure access to domains, entities, and sites, and to assign users to eligible roles.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Every QAD Web UI user must be assigned at least two roles, one of which is the </a:t>
            </a:r>
            <a:r>
              <a:rPr lang="en-US" sz="1200" b="0" i="0" kern="1200" dirty="0" err="1" smtClean="0">
                <a:solidFill>
                  <a:schemeClr val="tx1"/>
                </a:solidFill>
                <a:latin typeface="+mn-lt"/>
                <a:ea typeface="+mn-ea"/>
                <a:cs typeface="+mn-cs"/>
              </a:rPr>
              <a:t>webui_user</a:t>
            </a:r>
            <a:r>
              <a:rPr lang="en-US" sz="1200" b="0" i="0" kern="1200" dirty="0" smtClean="0">
                <a:solidFill>
                  <a:schemeClr val="tx1"/>
                </a:solidFill>
                <a:latin typeface="+mn-lt"/>
                <a:ea typeface="+mn-ea"/>
                <a:cs typeface="+mn-cs"/>
              </a:rPr>
              <a:t> role. A user cannot access the QAD Web UI without the </a:t>
            </a:r>
            <a:r>
              <a:rPr lang="en-US" sz="1200" b="0" i="0" kern="1200" dirty="0" err="1" smtClean="0">
                <a:solidFill>
                  <a:schemeClr val="tx1"/>
                </a:solidFill>
                <a:latin typeface="+mn-lt"/>
                <a:ea typeface="+mn-ea"/>
                <a:cs typeface="+mn-cs"/>
              </a:rPr>
              <a:t>webui_user</a:t>
            </a:r>
            <a:r>
              <a:rPr lang="en-US" sz="1200" b="0" i="0" kern="1200" dirty="0" smtClean="0">
                <a:solidFill>
                  <a:schemeClr val="tx1"/>
                </a:solidFill>
                <a:latin typeface="+mn-lt"/>
                <a:ea typeface="+mn-ea"/>
                <a:cs typeface="+mn-cs"/>
              </a:rPr>
              <a:t> role, but can still access the QAD .NET UI. Do not assign users to the QAD default roles, except for </a:t>
            </a:r>
            <a:r>
              <a:rPr lang="en-US" sz="1200" b="0" i="0" kern="1200" dirty="0" err="1" smtClean="0">
                <a:solidFill>
                  <a:schemeClr val="tx1"/>
                </a:solidFill>
                <a:latin typeface="+mn-lt"/>
                <a:ea typeface="+mn-ea"/>
                <a:cs typeface="+mn-cs"/>
              </a:rPr>
              <a:t>webui_user</a:t>
            </a:r>
            <a:r>
              <a:rPr lang="en-US" sz="1200" b="0" i="0" kern="1200" dirty="0" smtClean="0">
                <a:solidFill>
                  <a:schemeClr val="tx1"/>
                </a:solidFill>
                <a:latin typeface="+mn-lt"/>
                <a:ea typeface="+mn-ea"/>
                <a:cs typeface="+mn-cs"/>
              </a:rPr>
              <a:t>, because any permission changes you make to the default roles will be overwritten with each software update.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The System tree is a hierarchical view of all domains, entities, and sites. Each level of the tree shows the number of roles the selected user belongs to at that level, and a circular status indicator denotes the user’s access to that level and its children. A solid green circle denotes access to that level and all items lower in the tree. A white circle with a gray border indicates the user has no access to the associated node, nor to that node’s children. A half-green circle indicates the user has access to </a:t>
            </a:r>
            <a:r>
              <a:rPr lang="en-US" sz="1200" b="0" i="0" kern="1200" dirty="0" smtClean="0">
                <a:solidFill>
                  <a:schemeClr val="tx1"/>
                </a:solidFill>
                <a:latin typeface="+mn-lt"/>
                <a:ea typeface="+mn-ea"/>
                <a:cs typeface="+mn-cs"/>
              </a:rPr>
              <a:t>some, </a:t>
            </a:r>
            <a:r>
              <a:rPr lang="en-US" sz="1200" b="0" i="0" kern="1200" dirty="0" smtClean="0">
                <a:solidFill>
                  <a:schemeClr val="tx1"/>
                </a:solidFill>
                <a:latin typeface="+mn-lt"/>
                <a:ea typeface="+mn-ea"/>
                <a:cs typeface="+mn-cs"/>
              </a:rPr>
              <a:t>but not </a:t>
            </a:r>
            <a:r>
              <a:rPr lang="en-US" sz="1200" b="0" i="0" kern="1200" dirty="0" smtClean="0">
                <a:solidFill>
                  <a:schemeClr val="tx1"/>
                </a:solidFill>
                <a:latin typeface="+mn-lt"/>
                <a:ea typeface="+mn-ea"/>
                <a:cs typeface="+mn-cs"/>
              </a:rPr>
              <a:t>all, </a:t>
            </a:r>
            <a:r>
              <a:rPr lang="en-US" sz="1200" b="0" i="0" kern="1200" dirty="0" smtClean="0">
                <a:solidFill>
                  <a:schemeClr val="tx1"/>
                </a:solidFill>
                <a:latin typeface="+mn-lt"/>
                <a:ea typeface="+mn-ea"/>
                <a:cs typeface="+mn-cs"/>
              </a:rPr>
              <a:t>of the nodes lower in the tree.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Sites are the lowest level of the hierarchy and can only be a solid green circle or a solid white circle with a gray border.</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Inheritance of access and role membership runs both up and down the tree. Enabling access or adding a role to a node automatically enables access to the node’s parent and children. Removing access to a child does not affect the parent. You can remove the access for nodes lower in the tree by clearing the Access check box for those child items one by one. If you clear the Access check box of a parent element, no children of that element can have access. You cannot select the Access check box of a child element when a parent element has the Access check box cleared.</a:t>
            </a:r>
          </a:p>
          <a:p>
            <a:pPr rtl="0"/>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Select a default domain for the user.</a:t>
            </a:r>
          </a:p>
        </p:txBody>
      </p:sp>
      <p:sp>
        <p:nvSpPr>
          <p:cNvPr id="4" name="myNotes"/>
          <p:cNvSpPr>
            <a:spLocks noGrp="1"/>
          </p:cNvSpPr>
          <p:nvPr>
            <p:ph type="sldNum" sz="quarter" idx="10"/>
          </p:nvPr>
        </p:nvSpPr>
        <p:spPr/>
        <p:txBody>
          <a:bodyPr/>
          <a:lstStyle/>
          <a:p>
            <a:fld id="{6BE6F604-9391-4AA6-B839-CE633E22CFC2}"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Select a default domain for the user.</a:t>
            </a:r>
            <a:endParaRPr lang="en-US" dirty="0"/>
          </a:p>
        </p:txBody>
      </p:sp>
      <p:sp>
        <p:nvSpPr>
          <p:cNvPr id="4" name="myNotes"/>
          <p:cNvSpPr>
            <a:spLocks noGrp="1"/>
          </p:cNvSpPr>
          <p:nvPr>
            <p:ph type="sldNum" sz="quarter" idx="10"/>
          </p:nvPr>
        </p:nvSpPr>
        <p:spPr/>
        <p:txBody>
          <a:bodyPr/>
          <a:lstStyle/>
          <a:p>
            <a:fld id="{6BE6F604-9391-4AA6-B839-CE633E22CFC2}"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Role Permissions to assign permissions to the role and ensure the role can access the business components, browses, lookup tables, and dashboard panels required to perform its tasks.</a:t>
            </a:r>
          </a:p>
          <a:p>
            <a:endParaRPr lang="en-US" dirty="0" smtClean="0"/>
          </a:p>
          <a:p>
            <a:r>
              <a:rPr lang="en-US" dirty="0" smtClean="0"/>
              <a:t>In the role permissions maintenance form, you can explicitly assign Allow or Deny for the actions for the </a:t>
            </a:r>
            <a:r>
              <a:rPr lang="en-US" dirty="0" smtClean="0"/>
              <a:t>system</a:t>
            </a:r>
            <a:r>
              <a:rPr lang="en-US" dirty="0" smtClean="0"/>
              <a:t>, </a:t>
            </a:r>
            <a:r>
              <a:rPr lang="en-US" dirty="0" smtClean="0"/>
              <a:t>apps</a:t>
            </a:r>
            <a:r>
              <a:rPr lang="en-US" dirty="0" smtClean="0"/>
              <a:t>, business components, </a:t>
            </a:r>
            <a:r>
              <a:rPr lang="en-US" dirty="0" smtClean="0"/>
              <a:t>browses</a:t>
            </a:r>
            <a:r>
              <a:rPr lang="en-US" dirty="0" smtClean="0"/>
              <a:t>, </a:t>
            </a:r>
            <a:r>
              <a:rPr lang="en-US" dirty="0" smtClean="0"/>
              <a:t>views</a:t>
            </a:r>
            <a:r>
              <a:rPr lang="en-US" dirty="0" smtClean="0"/>
              <a:t>, and </a:t>
            </a:r>
            <a:r>
              <a:rPr lang="en-US" dirty="0" smtClean="0"/>
              <a:t>reports</a:t>
            </a:r>
            <a:r>
              <a:rPr lang="en-US" dirty="0" smtClean="0"/>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When you log </a:t>
            </a:r>
            <a:r>
              <a:rPr lang="en-US" dirty="0" smtClean="0"/>
              <a:t>in as </a:t>
            </a:r>
            <a:r>
              <a:rPr lang="en-US" dirty="0" smtClean="0"/>
              <a:t>the role, you can</a:t>
            </a:r>
            <a:r>
              <a:rPr lang="en-US" baseline="0" dirty="0" smtClean="0"/>
              <a:t> see all the menus assigned in menu permissions.</a:t>
            </a:r>
            <a:endParaRPr lang="en-US" dirty="0" smtClean="0"/>
          </a:p>
          <a:p>
            <a:endParaRPr lang="en-US" dirty="0" smtClean="0"/>
          </a:p>
          <a:p>
            <a:r>
              <a:rPr lang="en-US" dirty="0" smtClean="0"/>
              <a:t>For our example, you log in as the role Distribution</a:t>
            </a:r>
            <a:r>
              <a:rPr lang="en-US" baseline="0" dirty="0" smtClean="0"/>
              <a:t> Manager</a:t>
            </a:r>
            <a:r>
              <a:rPr lang="en-US" dirty="0" smtClean="0"/>
              <a:t>.</a:t>
            </a:r>
            <a:r>
              <a:rPr lang="en-US" baseline="0" dirty="0" smtClean="0"/>
              <a:t> Y</a:t>
            </a:r>
            <a:r>
              <a:rPr lang="en-US" dirty="0" smtClean="0"/>
              <a:t>ou can only see the menu folder Purchasing and Sales, which include</a:t>
            </a:r>
            <a:r>
              <a:rPr lang="en-US" baseline="0" dirty="0" smtClean="0"/>
              <a:t> a menu </a:t>
            </a:r>
            <a:r>
              <a:rPr lang="en-US" altLang="zh-CN" baseline="0" dirty="0" smtClean="0"/>
              <a:t>Purchase Orders, Requisitions, Sales Orders, </a:t>
            </a:r>
            <a:r>
              <a:rPr lang="en-US" baseline="0" dirty="0" smtClean="0"/>
              <a:t>and Sales Order Details.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Authentication is the mechanism through which the application identifies the user. The authentication service provides the means to allow users to sign in to the application and be verified as a trusted user.</a:t>
            </a:r>
          </a:p>
          <a:p>
            <a:endParaRPr lang="en-US" dirty="0" smtClean="0"/>
          </a:p>
          <a:p>
            <a:r>
              <a:rPr lang="en-US" dirty="0" smtClean="0"/>
              <a:t>There are two types of authentication: form-based UI authentication and </a:t>
            </a:r>
            <a:r>
              <a:rPr lang="en-US" baseline="0" dirty="0" smtClean="0"/>
              <a:t>HTTP basic authentication.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Authorization uses a combination of "role permissions" information and "role membership" information.</a:t>
            </a:r>
          </a:p>
          <a:p>
            <a:endParaRPr lang="en-US" dirty="0" smtClean="0"/>
          </a:p>
          <a:p>
            <a:pPr>
              <a:buFont typeface="Arial" pitchFamily="34" charset="0"/>
              <a:buNone/>
            </a:pPr>
            <a:r>
              <a:rPr lang="en-US" dirty="0" smtClean="0"/>
              <a:t>Role permissions </a:t>
            </a:r>
            <a:r>
              <a:rPr lang="en-US" dirty="0" smtClean="0"/>
              <a:t>are used </a:t>
            </a:r>
            <a:r>
              <a:rPr lang="en-US" dirty="0" smtClean="0"/>
              <a:t>to identify the resources that should be accessible </a:t>
            </a:r>
            <a:r>
              <a:rPr lang="en-US" dirty="0" smtClean="0"/>
              <a:t>to users </a:t>
            </a:r>
            <a:r>
              <a:rPr lang="en-US" dirty="0" smtClean="0"/>
              <a:t>belonging to a role.</a:t>
            </a:r>
          </a:p>
          <a:p>
            <a:pPr>
              <a:buFont typeface="Arial" pitchFamily="34" charset="0"/>
              <a:buNone/>
            </a:pPr>
            <a:endParaRPr lang="en-US" dirty="0" smtClean="0"/>
          </a:p>
          <a:p>
            <a:pPr>
              <a:buFont typeface="Arial" pitchFamily="34" charset="0"/>
              <a:buNone/>
            </a:pPr>
            <a:r>
              <a:rPr lang="en-US" dirty="0" smtClean="0"/>
              <a:t>Role membership is used to identify the roles a user belongs to in the system.</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342900" marR="0" lvl="0" indent="-306070" algn="l" rtl="0">
              <a:lnSpc>
                <a:spcPct val="8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Role-based access control (RBAC) is an approach to restricting system access to authorized users.</a:t>
            </a:r>
          </a:p>
          <a:p>
            <a:pPr marL="342900" marR="0" lvl="0" indent="-306070" algn="l" rtl="0">
              <a:lnSpc>
                <a:spcPct val="80000"/>
              </a:lnSpc>
              <a:spcBef>
                <a:spcPts val="0"/>
              </a:spcBef>
              <a:spcAft>
                <a:spcPts val="0"/>
              </a:spcAft>
              <a:buClr>
                <a:srgbClr val="000000"/>
              </a:buClr>
              <a:buSzPts val="2220"/>
              <a:buFont typeface="Arial"/>
              <a:buNone/>
            </a:pPr>
            <a:endParaRPr lang="en-US" sz="1200" b="0" i="0" u="none" strike="noStrike" cap="none" dirty="0" smtClean="0">
              <a:solidFill>
                <a:schemeClr val="dk1"/>
              </a:solidFill>
              <a:latin typeface="+mn-lt"/>
              <a:ea typeface="Calibri"/>
              <a:cs typeface="Calibri"/>
              <a:sym typeface="Calibri"/>
            </a:endParaRPr>
          </a:p>
          <a:p>
            <a:pPr marL="342900" marR="0" lvl="0" indent="-306070" algn="l" rtl="0">
              <a:lnSpc>
                <a:spcPct val="8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Within an organization, roles are created for various job functions. </a:t>
            </a:r>
          </a:p>
          <a:p>
            <a:pPr marL="342900" marR="0" lvl="0" indent="-306070" algn="l" rtl="0">
              <a:lnSpc>
                <a:spcPct val="80000"/>
              </a:lnSpc>
              <a:spcBef>
                <a:spcPts val="0"/>
              </a:spcBef>
              <a:spcAft>
                <a:spcPts val="0"/>
              </a:spcAft>
              <a:buClr>
                <a:srgbClr val="000000"/>
              </a:buClr>
              <a:buSzPts val="2220"/>
              <a:buFont typeface="Arial"/>
              <a:buNone/>
            </a:pPr>
            <a:endParaRPr lang="en-US" sz="1200" b="0" i="0" u="none" strike="noStrike" cap="none" dirty="0" smtClean="0">
              <a:solidFill>
                <a:schemeClr val="dk1"/>
              </a:solidFill>
              <a:latin typeface="+mn-lt"/>
              <a:ea typeface="Calibri"/>
              <a:cs typeface="Calibri"/>
              <a:sym typeface="Calibri"/>
            </a:endParaRPr>
          </a:p>
          <a:p>
            <a:pPr marL="342900" marR="0" lvl="0" indent="-306070" algn="l" rtl="0">
              <a:lnSpc>
                <a:spcPct val="8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The permissions to perform certain operations are assigned to specific roles. </a:t>
            </a:r>
          </a:p>
          <a:p>
            <a:pPr marL="342900" marR="0" lvl="0" indent="-306070" algn="l" rtl="0">
              <a:lnSpc>
                <a:spcPct val="80000"/>
              </a:lnSpc>
              <a:spcBef>
                <a:spcPts val="0"/>
              </a:spcBef>
              <a:spcAft>
                <a:spcPts val="0"/>
              </a:spcAft>
              <a:buClr>
                <a:srgbClr val="000000"/>
              </a:buClr>
              <a:buSzPts val="2220"/>
              <a:buFont typeface="Arial"/>
              <a:buNone/>
            </a:pPr>
            <a:endParaRPr lang="en-US" sz="1200" b="0" i="0" u="none" strike="noStrike" cap="none" dirty="0" smtClean="0">
              <a:solidFill>
                <a:schemeClr val="dk1"/>
              </a:solidFill>
              <a:latin typeface="+mn-lt"/>
              <a:ea typeface="Calibri"/>
              <a:cs typeface="Calibri"/>
              <a:sym typeface="Calibri"/>
            </a:endParaRPr>
          </a:p>
          <a:p>
            <a:pPr marL="342900" marR="0" lvl="0" indent="-306070" algn="l" rtl="0">
              <a:lnSpc>
                <a:spcPct val="8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Users are assigned particular roles within a security context.</a:t>
            </a:r>
          </a:p>
          <a:p>
            <a:pPr marL="342900" marR="0" lvl="0" indent="-306070" algn="l" rtl="0">
              <a:lnSpc>
                <a:spcPct val="80000"/>
              </a:lnSpc>
              <a:spcBef>
                <a:spcPts val="0"/>
              </a:spcBef>
              <a:spcAft>
                <a:spcPts val="0"/>
              </a:spcAft>
              <a:buClr>
                <a:srgbClr val="000000"/>
              </a:buClr>
              <a:buSzPts val="2220"/>
              <a:buFont typeface="Arial"/>
              <a:buNone/>
            </a:pPr>
            <a:endParaRPr lang="en-US" sz="1200" b="0" i="0" u="none" strike="noStrike" cap="none" dirty="0" smtClean="0">
              <a:solidFill>
                <a:schemeClr val="dk1"/>
              </a:solidFill>
              <a:latin typeface="+mn-lt"/>
              <a:ea typeface="Calibri"/>
              <a:cs typeface="Calibri"/>
              <a:sym typeface="Calibri"/>
            </a:endParaRPr>
          </a:p>
          <a:p>
            <a:pPr marL="342900" marR="0" lvl="0" indent="-306070" algn="l" rtl="0">
              <a:lnSpc>
                <a:spcPct val="80000"/>
              </a:lnSpc>
              <a:spcBef>
                <a:spcPts val="0"/>
              </a:spcBef>
              <a:spcAft>
                <a:spcPts val="0"/>
              </a:spcAft>
              <a:buClr>
                <a:srgbClr val="000000"/>
              </a:buClr>
              <a:buSzPts val="2220"/>
              <a:buFont typeface="Arial"/>
              <a:buNone/>
            </a:pPr>
            <a:r>
              <a:rPr lang="en-US" sz="1200" b="0" i="0" u="none" strike="noStrike" cap="none" dirty="0" smtClean="0">
                <a:solidFill>
                  <a:schemeClr val="dk1"/>
                </a:solidFill>
                <a:latin typeface="+mn-lt"/>
                <a:ea typeface="Calibri"/>
                <a:cs typeface="Calibri"/>
                <a:sym typeface="Calibri"/>
              </a:rPr>
              <a:t>Management of individual user rights becomes a matter of simply assigning appropriate roles to the user.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User</a:t>
            </a:r>
            <a:r>
              <a:rPr lang="en-US" altLang="zh-CN" baseline="0" dirty="0" smtClean="0"/>
              <a:t>s are defined by the administrator.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order for a user to be able to access a resource, the user needs permission. Determining if a user should be granted permission is a two-step process: 1) determine if this user is a member of any of the roles in the current security context and 2) determine what roles have access to the resource.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a user needs to access the Web</a:t>
            </a:r>
            <a:r>
              <a:rPr lang="en-US" baseline="0" dirty="0" smtClean="0"/>
              <a:t> </a:t>
            </a:r>
            <a:r>
              <a:rPr lang="en-US" baseline="0" dirty="0" smtClean="0"/>
              <a:t>UI, </a:t>
            </a:r>
            <a:r>
              <a:rPr lang="en-US" baseline="0" dirty="0" smtClean="0"/>
              <a:t>the user must have a webui_user role.</a:t>
            </a:r>
            <a:endParaRPr lang="en-US" dirty="0"/>
          </a:p>
        </p:txBody>
      </p:sp>
      <p:sp>
        <p:nvSpPr>
          <p:cNvPr id="4" name="Slide Number Placeholder 3"/>
          <p:cNvSpPr>
            <a:spLocks noGrp="1"/>
          </p:cNvSpPr>
          <p:nvPr>
            <p:ph type="sldNum" sz="quarter" idx="10"/>
          </p:nvPr>
        </p:nvSpPr>
        <p:spPr/>
        <p:txBody>
          <a:bodyPr/>
          <a:lstStyle/>
          <a:p>
            <a:fld id="{6BE6F604-9391-4AA6-B839-CE633E22CFC2}"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dk1"/>
                </a:solidFill>
                <a:latin typeface="+mn-lt"/>
                <a:ea typeface="Calibri"/>
                <a:cs typeface="Calibri"/>
                <a:sym typeface="Calibri"/>
              </a:rPr>
              <a:t>After </a:t>
            </a:r>
            <a:r>
              <a:rPr lang="en-US" dirty="0" smtClean="0">
                <a:solidFill>
                  <a:schemeClr val="dk1"/>
                </a:solidFill>
                <a:latin typeface="+mn-lt"/>
                <a:ea typeface="Calibri"/>
                <a:cs typeface="Calibri"/>
                <a:sym typeface="Calibri"/>
              </a:rPr>
              <a:t>a user’s </a:t>
            </a:r>
            <a:r>
              <a:rPr lang="en-US" dirty="0" smtClean="0">
                <a:solidFill>
                  <a:schemeClr val="dk1"/>
                </a:solidFill>
                <a:latin typeface="+mn-lt"/>
                <a:ea typeface="Calibri"/>
                <a:cs typeface="Calibri"/>
                <a:sym typeface="Calibri"/>
              </a:rPr>
              <a:t>access has been granted to those entities, use User Access to assign sites and roles to </a:t>
            </a:r>
            <a:r>
              <a:rPr lang="en-US" dirty="0" smtClean="0">
                <a:solidFill>
                  <a:schemeClr val="dk1"/>
                </a:solidFill>
                <a:latin typeface="+mn-lt"/>
                <a:ea typeface="Calibri"/>
                <a:cs typeface="Calibri"/>
                <a:sym typeface="Calibri"/>
              </a:rPr>
              <a:t>a user</a:t>
            </a:r>
            <a:r>
              <a:rPr lang="en-US" dirty="0" smtClean="0">
                <a:solidFill>
                  <a:schemeClr val="dk1"/>
                </a:solidFill>
                <a:latin typeface="+mn-lt"/>
                <a:ea typeface="Calibri"/>
                <a:cs typeface="Calibri"/>
                <a:sym typeface="Calibri"/>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chemeClr val="dk1"/>
              </a:solidFill>
              <a:latin typeface="+mn-lt"/>
              <a:ea typeface="Calibri"/>
              <a:cs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dk1"/>
                </a:solidFill>
                <a:latin typeface="+mn-lt"/>
                <a:ea typeface="Calibri"/>
                <a:cs typeface="Calibri"/>
                <a:sym typeface="Calibri"/>
              </a:rPr>
              <a:t>The hierarchy</a:t>
            </a:r>
            <a:r>
              <a:rPr lang="en-US" baseline="0" dirty="0" smtClean="0">
                <a:solidFill>
                  <a:schemeClr val="dk1"/>
                </a:solidFill>
                <a:latin typeface="+mn-lt"/>
                <a:ea typeface="Calibri"/>
                <a:cs typeface="Calibri"/>
                <a:sym typeface="Calibri"/>
              </a:rPr>
              <a:t> tree structure includes </a:t>
            </a:r>
            <a:r>
              <a:rPr lang="en-US" baseline="0" dirty="0" smtClean="0">
                <a:solidFill>
                  <a:schemeClr val="dk1"/>
                </a:solidFill>
                <a:latin typeface="+mn-lt"/>
                <a:ea typeface="Calibri"/>
                <a:cs typeface="Calibri"/>
                <a:sym typeface="Calibri"/>
              </a:rPr>
              <a:t>the system</a:t>
            </a:r>
            <a:r>
              <a:rPr lang="en-US" baseline="0" dirty="0" smtClean="0">
                <a:solidFill>
                  <a:schemeClr val="dk1"/>
                </a:solidFill>
                <a:latin typeface="+mn-lt"/>
                <a:ea typeface="Calibri"/>
                <a:cs typeface="Calibri"/>
                <a:sym typeface="Calibri"/>
              </a:rPr>
              <a:t>, domain, entity, </a:t>
            </a:r>
            <a:r>
              <a:rPr lang="en-US" baseline="0" dirty="0" smtClean="0">
                <a:solidFill>
                  <a:schemeClr val="dk1"/>
                </a:solidFill>
                <a:latin typeface="+mn-lt"/>
                <a:ea typeface="Calibri"/>
                <a:cs typeface="Calibri"/>
                <a:sym typeface="Calibri"/>
              </a:rPr>
              <a:t>and site</a:t>
            </a:r>
            <a:r>
              <a:rPr lang="en-US" baseline="0" dirty="0" smtClean="0">
                <a:solidFill>
                  <a:schemeClr val="dk1"/>
                </a:solidFill>
                <a:latin typeface="+mn-lt"/>
                <a:ea typeface="Calibri"/>
                <a:cs typeface="Calibri"/>
                <a:sym typeface="Calibri"/>
              </a:rPr>
              <a:t>. </a:t>
            </a:r>
            <a:r>
              <a:rPr lang="en-US" baseline="0" dirty="0" smtClean="0">
                <a:solidFill>
                  <a:schemeClr val="dk1"/>
                </a:solidFill>
                <a:latin typeface="+mn-lt"/>
                <a:ea typeface="Calibri"/>
                <a:cs typeface="Calibri"/>
                <a:sym typeface="Calibri"/>
              </a:rPr>
              <a:t>Then, </a:t>
            </a:r>
            <a:r>
              <a:rPr lang="en-US" baseline="0" dirty="0" smtClean="0">
                <a:solidFill>
                  <a:schemeClr val="dk1"/>
                </a:solidFill>
                <a:latin typeface="+mn-lt"/>
                <a:ea typeface="Calibri"/>
                <a:cs typeface="Calibri"/>
                <a:sym typeface="Calibri"/>
              </a:rPr>
              <a:t>determine the access and role membership.</a:t>
            </a:r>
            <a:endParaRPr lang="en-US" dirty="0"/>
          </a:p>
        </p:txBody>
      </p:sp>
      <p:sp>
        <p:nvSpPr>
          <p:cNvPr id="4" name="Slide Number Placeholder 3"/>
          <p:cNvSpPr>
            <a:spLocks noGrp="1"/>
          </p:cNvSpPr>
          <p:nvPr>
            <p:ph type="sldNum" sz="quarter" idx="10"/>
          </p:nvPr>
        </p:nvSpPr>
        <p:spPr/>
        <p:txBody>
          <a:bodyPr/>
          <a:lstStyle/>
          <a:p>
            <a:fld id="{6BE6F604-9391-4AA6-B839-CE633E22CFC2}"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Roles are used to model the business processes that exist within a business enterprise. Roles determine the set of application resources that display for that user when they access their permitted workspaces. In order to model your organization’s business processes effectively, users need access to all the appropriate application resources required for them to perform their everyday business tasks.</a:t>
            </a:r>
          </a:p>
          <a:p>
            <a:endParaRPr lang="en-US" dirty="0" smtClean="0"/>
          </a:p>
          <a:p>
            <a:r>
              <a:rPr lang="en-US" dirty="0" smtClean="0"/>
              <a:t>Roles are defined at the system level. Roles and role menus delivered by QAD are samples only.</a:t>
            </a:r>
          </a:p>
          <a:p>
            <a:endParaRPr lang="en-US" dirty="0" smtClean="0"/>
          </a:p>
          <a:p>
            <a:r>
              <a:rPr lang="en-US" dirty="0" smtClean="0"/>
              <a:t>QAD reserves the right to change sample role menus or permissions.</a:t>
            </a:r>
          </a:p>
          <a:p>
            <a:endParaRPr lang="en-US" dirty="0" smtClean="0"/>
          </a:p>
          <a:p>
            <a:r>
              <a:rPr lang="en-US" dirty="0" smtClean="0"/>
              <a:t>Customers should create their own roles and may copy existing role menus.</a:t>
            </a:r>
            <a:endParaRPr lang="en-US" dirty="0"/>
          </a:p>
        </p:txBody>
      </p:sp>
      <p:sp>
        <p:nvSpPr>
          <p:cNvPr id="4" name="Slide Number Placeholder 3"/>
          <p:cNvSpPr>
            <a:spLocks noGrp="1"/>
          </p:cNvSpPr>
          <p:nvPr>
            <p:ph type="sldNum" sz="quarter" idx="10"/>
          </p:nvPr>
        </p:nvSpPr>
        <p:spPr/>
        <p:txBody>
          <a:bodyPr/>
          <a:lstStyle/>
          <a:p>
            <a:fld id="{6BE6F604-9391-4AA6-B839-CE633E22CFC2}"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Role Membership is the set of links between roles and users.</a:t>
            </a:r>
          </a:p>
          <a:p>
            <a:pPr lvl="0" indent="-377825">
              <a:lnSpc>
                <a:spcPct val="90000"/>
              </a:lnSpc>
              <a:spcBef>
                <a:spcPts val="0"/>
              </a:spcBef>
              <a:buSzPts val="2400"/>
            </a:pPr>
            <a:endParaRPr lang="en-US" dirty="0" smtClean="0">
              <a:solidFill>
                <a:srgbClr val="4E4E4E"/>
              </a:solidFill>
              <a:ea typeface="Century Gothic"/>
              <a:sym typeface="Century Gothic"/>
            </a:endParaRPr>
          </a:p>
          <a:p>
            <a:pPr lvl="0" indent="-377825">
              <a:lnSpc>
                <a:spcPct val="90000"/>
              </a:lnSpc>
              <a:spcBef>
                <a:spcPts val="0"/>
              </a:spcBef>
              <a:buSzPts val="2400"/>
            </a:pPr>
            <a:r>
              <a:rPr lang="en-US" dirty="0" smtClean="0">
                <a:solidFill>
                  <a:srgbClr val="4E4E4E"/>
                </a:solidFill>
                <a:ea typeface="Century Gothic"/>
                <a:sym typeface="Century Gothic"/>
              </a:rPr>
              <a:t>A</a:t>
            </a:r>
            <a:r>
              <a:rPr lang="en-US" baseline="0" dirty="0" smtClean="0">
                <a:solidFill>
                  <a:srgbClr val="4E4E4E"/>
                </a:solidFill>
                <a:ea typeface="Century Gothic"/>
                <a:sym typeface="Century Gothic"/>
              </a:rPr>
              <a:t> user is d</a:t>
            </a:r>
            <a:r>
              <a:rPr lang="en-US" dirty="0" smtClean="0">
                <a:solidFill>
                  <a:srgbClr val="4E4E4E"/>
                </a:solidFill>
                <a:ea typeface="Century Gothic"/>
                <a:sym typeface="Century Gothic"/>
              </a:rPr>
              <a:t>efined as a member of a </a:t>
            </a:r>
            <a:r>
              <a:rPr lang="en-US" dirty="0" smtClean="0"/>
              <a:t>r</a:t>
            </a:r>
            <a:r>
              <a:rPr lang="en-US" dirty="0" smtClean="0">
                <a:solidFill>
                  <a:srgbClr val="4E4E4E"/>
                </a:solidFill>
                <a:ea typeface="Century Gothic"/>
                <a:sym typeface="Century Gothic"/>
              </a:rPr>
              <a:t>ole, and r</a:t>
            </a:r>
            <a:r>
              <a:rPr lang="en-US" dirty="0" smtClean="0"/>
              <a:t>ole membership is based on security context. For a user,</a:t>
            </a:r>
            <a:r>
              <a:rPr lang="en-US" baseline="0" dirty="0" smtClean="0"/>
              <a:t> the e</a:t>
            </a:r>
            <a:r>
              <a:rPr lang="en-US" dirty="0" smtClean="0"/>
              <a:t>ntity is the explicit security context; the system</a:t>
            </a:r>
            <a:r>
              <a:rPr lang="en-US" baseline="0" dirty="0" smtClean="0"/>
              <a:t> and </a:t>
            </a:r>
            <a:r>
              <a:rPr lang="en-US" dirty="0" smtClean="0"/>
              <a:t>domain are the implicit security context.</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 user can also have a default role for each of the security contexts. This </a:t>
            </a:r>
            <a:r>
              <a:rPr lang="en-US" sz="1200" b="0" i="0" kern="1200" dirty="0" smtClean="0">
                <a:solidFill>
                  <a:schemeClr val="tx1"/>
                </a:solidFill>
                <a:latin typeface="+mn-lt"/>
                <a:ea typeface="+mn-ea"/>
                <a:cs typeface="+mn-cs"/>
              </a:rPr>
              <a:t>allows for </a:t>
            </a:r>
            <a:r>
              <a:rPr lang="en-US" sz="1200" b="0" i="0" kern="1200" dirty="0" smtClean="0">
                <a:solidFill>
                  <a:schemeClr val="tx1"/>
                </a:solidFill>
                <a:latin typeface="+mn-lt"/>
                <a:ea typeface="+mn-ea"/>
                <a:cs typeface="+mn-cs"/>
              </a:rPr>
              <a:t>the case where a user may have more than one role within a security context.</a:t>
            </a:r>
            <a:endParaRPr lang="en-US" dirty="0"/>
          </a:p>
        </p:txBody>
      </p:sp>
      <p:sp>
        <p:nvSpPr>
          <p:cNvPr id="4" name="Slide Number Placeholder 3"/>
          <p:cNvSpPr>
            <a:spLocks noGrp="1"/>
          </p:cNvSpPr>
          <p:nvPr>
            <p:ph type="sldNum" sz="quarter" idx="10"/>
          </p:nvPr>
        </p:nvSpPr>
        <p:spPr/>
        <p:txBody>
          <a:bodyPr/>
          <a:lstStyle/>
          <a:p>
            <a:fld id="{6BE6F604-9391-4AA6-B839-CE633E22CFC2}"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comments" Target="../comments/comment14.xml"/><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omments" Target="../comments/comment4.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4.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omments" Target="../comments/comment8.xml"/><Relationship Id="rId5" Type="http://schemas.openxmlformats.org/officeDocument/2006/relationships/image" Target="../media/image17.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omments" Target="../comments/comment9.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Security</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spcBef>
                <a:spcPts val="0"/>
              </a:spcBef>
              <a:buSzPts val="2800"/>
            </a:pPr>
            <a:r>
              <a:rPr lang="en-US" dirty="0" smtClean="0">
                <a:solidFill>
                  <a:srgbClr val="4E4E4E"/>
                </a:solidFill>
                <a:latin typeface="Century Gothic"/>
                <a:ea typeface="Century Gothic"/>
                <a:sym typeface="Century Gothic"/>
              </a:rPr>
              <a:t>Security context determines roles associated with a user</a:t>
            </a:r>
            <a:endParaRPr lang="en-US" sz="3600" dirty="0" smtClean="0">
              <a:latin typeface="Century Gothic"/>
            </a:endParaRPr>
          </a:p>
          <a:p>
            <a:pPr lvl="0">
              <a:spcBef>
                <a:spcPts val="0"/>
              </a:spcBef>
              <a:buSzPts val="2800"/>
            </a:pPr>
            <a:r>
              <a:rPr lang="en-US" dirty="0" smtClean="0">
                <a:solidFill>
                  <a:srgbClr val="4E4E4E"/>
                </a:solidFill>
                <a:latin typeface="Century Gothic"/>
                <a:ea typeface="Century Gothic"/>
                <a:sym typeface="Century Gothic"/>
              </a:rPr>
              <a:t>Default security context is workspace</a:t>
            </a:r>
            <a:endParaRPr lang="en-US" sz="3600" dirty="0" smtClean="0">
              <a:latin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Security Context</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grpSp>
        <p:nvGrpSpPr>
          <p:cNvPr id="5" name="Shape 421"/>
          <p:cNvGrpSpPr/>
          <p:nvPr/>
        </p:nvGrpSpPr>
        <p:grpSpPr>
          <a:xfrm>
            <a:off x="1665281" y="2790972"/>
            <a:ext cx="8786641" cy="696462"/>
            <a:chOff x="0" y="2393738"/>
            <a:chExt cx="6589981" cy="994932"/>
          </a:xfrm>
        </p:grpSpPr>
        <p:sp>
          <p:nvSpPr>
            <p:cNvPr id="6" name="Shape 422"/>
            <p:cNvSpPr/>
            <p:nvPr/>
          </p:nvSpPr>
          <p:spPr>
            <a:xfrm>
              <a:off x="0" y="2393738"/>
              <a:ext cx="6589981" cy="994932"/>
            </a:xfrm>
            <a:prstGeom prst="roundRect">
              <a:avLst>
                <a:gd name="adj" fmla="val 10000"/>
              </a:avLst>
            </a:prstGeom>
            <a:solidFill>
              <a:srgbClr val="CFD7E7"/>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7" name="Shape 423"/>
            <p:cNvSpPr/>
            <p:nvPr/>
          </p:nvSpPr>
          <p:spPr>
            <a:xfrm>
              <a:off x="0" y="2393738"/>
              <a:ext cx="1976994" cy="994932"/>
            </a:xfrm>
            <a:prstGeom prst="rect">
              <a:avLst/>
            </a:prstGeom>
            <a:noFill/>
            <a:ln>
              <a:noFill/>
            </a:ln>
          </p:spPr>
          <p:txBody>
            <a:bodyPr spcFirstLastPara="1" wrap="square" lIns="241800" tIns="241800" rIns="241800" bIns="241800" anchor="ctr" anchorCtr="0">
              <a:noAutofit/>
            </a:bodyPr>
            <a:lstStyle/>
            <a:p>
              <a:pPr marL="0" marR="0" lvl="0" indent="0" algn="ctr" rtl="0">
                <a:lnSpc>
                  <a:spcPct val="90000"/>
                </a:lnSpc>
                <a:spcBef>
                  <a:spcPts val="0"/>
                </a:spcBef>
                <a:spcAft>
                  <a:spcPts val="0"/>
                </a:spcAft>
                <a:buNone/>
              </a:pPr>
              <a:r>
                <a:rPr lang="en-US" sz="2800" b="0" i="0" u="none" strike="noStrike" cap="none">
                  <a:solidFill>
                    <a:schemeClr val="dk1"/>
                  </a:solidFill>
                  <a:latin typeface="Arial"/>
                  <a:ea typeface="Arial"/>
                  <a:cs typeface="Arial"/>
                  <a:sym typeface="Arial"/>
                </a:rPr>
                <a:t>System</a:t>
              </a:r>
              <a:endParaRPr sz="2800" b="0" i="0" u="none" strike="noStrike" cap="none">
                <a:solidFill>
                  <a:schemeClr val="dk1"/>
                </a:solidFill>
                <a:latin typeface="Arial"/>
                <a:ea typeface="Arial"/>
                <a:cs typeface="Arial"/>
                <a:sym typeface="Arial"/>
              </a:endParaRPr>
            </a:p>
          </p:txBody>
        </p:sp>
      </p:grpSp>
      <p:grpSp>
        <p:nvGrpSpPr>
          <p:cNvPr id="8" name="Shape 428"/>
          <p:cNvGrpSpPr/>
          <p:nvPr/>
        </p:nvGrpSpPr>
        <p:grpSpPr>
          <a:xfrm>
            <a:off x="1678159" y="3610708"/>
            <a:ext cx="8786641" cy="2321515"/>
            <a:chOff x="0" y="72228"/>
            <a:chExt cx="6589981" cy="3316442"/>
          </a:xfrm>
        </p:grpSpPr>
        <p:sp>
          <p:nvSpPr>
            <p:cNvPr id="9" name="Shape 429"/>
            <p:cNvSpPr/>
            <p:nvPr/>
          </p:nvSpPr>
          <p:spPr>
            <a:xfrm>
              <a:off x="0" y="2393738"/>
              <a:ext cx="6589981" cy="994932"/>
            </a:xfrm>
            <a:prstGeom prst="roundRect">
              <a:avLst>
                <a:gd name="adj" fmla="val 10000"/>
              </a:avLst>
            </a:prstGeom>
            <a:solidFill>
              <a:srgbClr val="CFD7E7"/>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10" name="Shape 430"/>
            <p:cNvSpPr txBox="1"/>
            <p:nvPr/>
          </p:nvSpPr>
          <p:spPr>
            <a:xfrm>
              <a:off x="0" y="2393738"/>
              <a:ext cx="1976994" cy="994932"/>
            </a:xfrm>
            <a:prstGeom prst="rect">
              <a:avLst/>
            </a:prstGeom>
            <a:noFill/>
            <a:ln>
              <a:noFill/>
            </a:ln>
          </p:spPr>
          <p:txBody>
            <a:bodyPr spcFirstLastPara="1" wrap="square" lIns="241800" tIns="241800" rIns="241800" bIns="241800" anchor="ctr" anchorCtr="0">
              <a:noAutofit/>
            </a:bodyPr>
            <a:lstStyle/>
            <a:p>
              <a:pPr marL="0" marR="0" lvl="0" indent="0" algn="ctr" rtl="0">
                <a:lnSpc>
                  <a:spcPct val="90000"/>
                </a:lnSpc>
                <a:spcBef>
                  <a:spcPts val="0"/>
                </a:spcBef>
                <a:spcAft>
                  <a:spcPts val="0"/>
                </a:spcAft>
                <a:buNone/>
              </a:pPr>
              <a:r>
                <a:rPr lang="en-US" sz="2800" b="0" i="0" u="none" strike="noStrike" cap="none">
                  <a:solidFill>
                    <a:srgbClr val="000000"/>
                  </a:solidFill>
                  <a:latin typeface="Arial"/>
                  <a:ea typeface="Arial"/>
                  <a:cs typeface="Arial"/>
                  <a:sym typeface="Arial"/>
                </a:rPr>
                <a:t>Site</a:t>
              </a:r>
              <a:endParaRPr sz="2800" b="0" i="0" u="none" strike="noStrike" cap="none">
                <a:solidFill>
                  <a:srgbClr val="000000"/>
                </a:solidFill>
                <a:latin typeface="Arial"/>
                <a:ea typeface="Arial"/>
                <a:cs typeface="Arial"/>
                <a:sym typeface="Arial"/>
              </a:endParaRPr>
            </a:p>
          </p:txBody>
        </p:sp>
        <p:sp>
          <p:nvSpPr>
            <p:cNvPr id="11" name="Shape 431"/>
            <p:cNvSpPr/>
            <p:nvPr/>
          </p:nvSpPr>
          <p:spPr>
            <a:xfrm>
              <a:off x="0" y="1232983"/>
              <a:ext cx="6589981" cy="994932"/>
            </a:xfrm>
            <a:prstGeom prst="roundRect">
              <a:avLst>
                <a:gd name="adj" fmla="val 10000"/>
              </a:avLst>
            </a:prstGeom>
            <a:solidFill>
              <a:srgbClr val="CFD7E7"/>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12" name="Shape 432"/>
            <p:cNvSpPr txBox="1"/>
            <p:nvPr/>
          </p:nvSpPr>
          <p:spPr>
            <a:xfrm>
              <a:off x="0" y="1232983"/>
              <a:ext cx="1976994" cy="994932"/>
            </a:xfrm>
            <a:prstGeom prst="rect">
              <a:avLst/>
            </a:prstGeom>
            <a:noFill/>
            <a:ln>
              <a:noFill/>
            </a:ln>
          </p:spPr>
          <p:txBody>
            <a:bodyPr spcFirstLastPara="1" wrap="square" lIns="241800" tIns="241800" rIns="241800" bIns="241800" anchor="ctr" anchorCtr="0">
              <a:noAutofit/>
            </a:bodyPr>
            <a:lstStyle/>
            <a:p>
              <a:pPr marL="0" marR="0" lvl="0" indent="0" algn="ctr" rtl="0">
                <a:lnSpc>
                  <a:spcPct val="90000"/>
                </a:lnSpc>
                <a:spcBef>
                  <a:spcPts val="0"/>
                </a:spcBef>
                <a:spcAft>
                  <a:spcPts val="0"/>
                </a:spcAft>
                <a:buNone/>
              </a:pPr>
              <a:r>
                <a:rPr lang="en-US" sz="2800" b="0" i="0" u="none" strike="noStrike" cap="none">
                  <a:solidFill>
                    <a:srgbClr val="000000"/>
                  </a:solidFill>
                  <a:latin typeface="Arial"/>
                  <a:ea typeface="Arial"/>
                  <a:cs typeface="Arial"/>
                  <a:sym typeface="Arial"/>
                </a:rPr>
                <a:t>Entity</a:t>
              </a:r>
              <a:endParaRPr sz="2800" b="0" i="0" u="none" strike="noStrike" cap="none">
                <a:solidFill>
                  <a:srgbClr val="000000"/>
                </a:solidFill>
                <a:latin typeface="Arial"/>
                <a:ea typeface="Arial"/>
                <a:cs typeface="Arial"/>
                <a:sym typeface="Arial"/>
              </a:endParaRPr>
            </a:p>
          </p:txBody>
        </p:sp>
        <p:sp>
          <p:nvSpPr>
            <p:cNvPr id="13" name="Shape 433"/>
            <p:cNvSpPr/>
            <p:nvPr/>
          </p:nvSpPr>
          <p:spPr>
            <a:xfrm>
              <a:off x="0" y="72228"/>
              <a:ext cx="6589981" cy="994932"/>
            </a:xfrm>
            <a:prstGeom prst="roundRect">
              <a:avLst>
                <a:gd name="adj" fmla="val 10000"/>
              </a:avLst>
            </a:prstGeom>
            <a:solidFill>
              <a:srgbClr val="CFD7E7"/>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14" name="Shape 434"/>
            <p:cNvSpPr txBox="1"/>
            <p:nvPr/>
          </p:nvSpPr>
          <p:spPr>
            <a:xfrm>
              <a:off x="0" y="72228"/>
              <a:ext cx="1976994" cy="994932"/>
            </a:xfrm>
            <a:prstGeom prst="rect">
              <a:avLst/>
            </a:prstGeom>
            <a:noFill/>
            <a:ln>
              <a:noFill/>
            </a:ln>
          </p:spPr>
          <p:txBody>
            <a:bodyPr spcFirstLastPara="1" wrap="square" lIns="241800" tIns="241800" rIns="241800" bIns="241800" anchor="ctr" anchorCtr="0">
              <a:noAutofit/>
            </a:bodyPr>
            <a:lstStyle/>
            <a:p>
              <a:pPr marL="0" marR="0" lvl="0" indent="0" algn="ctr" rtl="0">
                <a:lnSpc>
                  <a:spcPct val="90000"/>
                </a:lnSpc>
                <a:spcBef>
                  <a:spcPts val="0"/>
                </a:spcBef>
                <a:spcAft>
                  <a:spcPts val="0"/>
                </a:spcAft>
                <a:buNone/>
              </a:pPr>
              <a:r>
                <a:rPr lang="en-US" sz="2800" b="0" i="0" u="none" strike="noStrike" cap="none">
                  <a:solidFill>
                    <a:srgbClr val="000000"/>
                  </a:solidFill>
                  <a:latin typeface="Arial"/>
                  <a:ea typeface="Arial"/>
                  <a:cs typeface="Arial"/>
                  <a:sym typeface="Arial"/>
                </a:rPr>
                <a:t>Domain</a:t>
              </a:r>
              <a:endParaRPr sz="2800" b="0" i="0" u="none" strike="noStrike" cap="none">
                <a:solidFill>
                  <a:srgbClr val="000000"/>
                </a:solidFill>
                <a:latin typeface="Arial"/>
                <a:ea typeface="Arial"/>
                <a:cs typeface="Arial"/>
                <a:sym typeface="Arial"/>
              </a:endParaRPr>
            </a:p>
          </p:txBody>
        </p:sp>
        <p:sp>
          <p:nvSpPr>
            <p:cNvPr id="15" name="Shape 435"/>
            <p:cNvSpPr/>
            <p:nvPr/>
          </p:nvSpPr>
          <p:spPr>
            <a:xfrm>
              <a:off x="3334759" y="155139"/>
              <a:ext cx="1243666" cy="829110"/>
            </a:xfrm>
            <a:prstGeom prst="roundRect">
              <a:avLst>
                <a:gd name="adj" fmla="val 10000"/>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16" name="Shape 436"/>
            <p:cNvSpPr txBox="1"/>
            <p:nvPr/>
          </p:nvSpPr>
          <p:spPr>
            <a:xfrm>
              <a:off x="3334759" y="155139"/>
              <a:ext cx="1243666" cy="82911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None/>
              </a:pPr>
              <a:r>
                <a:rPr lang="en-US" sz="1400" b="0" i="0" u="none" strike="noStrike" cap="none">
                  <a:solidFill>
                    <a:schemeClr val="dk1"/>
                  </a:solidFill>
                  <a:latin typeface="Arial"/>
                  <a:ea typeface="Arial"/>
                  <a:cs typeface="Arial"/>
                  <a:sym typeface="Arial"/>
                </a:rPr>
                <a:t>10USA</a:t>
              </a:r>
              <a:endParaRPr sz="1400" b="0" i="0" u="none" strike="noStrike" cap="none">
                <a:solidFill>
                  <a:schemeClr val="dk1"/>
                </a:solidFill>
                <a:latin typeface="Arial"/>
                <a:ea typeface="Arial"/>
                <a:cs typeface="Arial"/>
                <a:sym typeface="Arial"/>
              </a:endParaRPr>
            </a:p>
          </p:txBody>
        </p:sp>
        <p:sp>
          <p:nvSpPr>
            <p:cNvPr id="17" name="Shape 437"/>
            <p:cNvSpPr/>
            <p:nvPr/>
          </p:nvSpPr>
          <p:spPr>
            <a:xfrm>
              <a:off x="3050470" y="984249"/>
              <a:ext cx="906122" cy="331644"/>
            </a:xfrm>
            <a:custGeom>
              <a:avLst/>
              <a:gdLst/>
              <a:ahLst/>
              <a:cxnLst/>
              <a:rect l="0" t="0" r="0" b="0"/>
              <a:pathLst>
                <a:path w="120000" h="120000" extrusionOk="0">
                  <a:moveTo>
                    <a:pt x="120000" y="0"/>
                  </a:moveTo>
                  <a:lnTo>
                    <a:pt x="120000" y="60000"/>
                  </a:lnTo>
                  <a:lnTo>
                    <a:pt x="0" y="60000"/>
                  </a:lnTo>
                  <a:lnTo>
                    <a:pt x="0" y="120000"/>
                  </a:lnTo>
                </a:path>
              </a:pathLst>
            </a:custGeom>
            <a:noFill/>
            <a:ln w="25400" cap="flat" cmpd="sng">
              <a:solidFill>
                <a:srgbClr val="3B6495"/>
              </a:solidFill>
              <a:prstDash val="solid"/>
              <a:round/>
              <a:headEnd type="none" w="sm" len="sm"/>
              <a:tailEnd type="none" w="sm" len="sm"/>
            </a:ln>
          </p:spPr>
        </p:sp>
        <p:sp>
          <p:nvSpPr>
            <p:cNvPr id="18" name="Shape 438"/>
            <p:cNvSpPr/>
            <p:nvPr/>
          </p:nvSpPr>
          <p:spPr>
            <a:xfrm>
              <a:off x="2428637" y="1315894"/>
              <a:ext cx="1243666" cy="829110"/>
            </a:xfrm>
            <a:prstGeom prst="roundRect">
              <a:avLst>
                <a:gd name="adj" fmla="val 10000"/>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19" name="Shape 439"/>
            <p:cNvSpPr txBox="1"/>
            <p:nvPr/>
          </p:nvSpPr>
          <p:spPr>
            <a:xfrm>
              <a:off x="2428637" y="1315894"/>
              <a:ext cx="1243666" cy="82911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None/>
              </a:pPr>
              <a:r>
                <a:rPr lang="en-US" sz="1400" b="0" i="0" u="none" strike="noStrike" cap="none">
                  <a:solidFill>
                    <a:schemeClr val="dk1"/>
                  </a:solidFill>
                  <a:latin typeface="Arial"/>
                  <a:ea typeface="Arial"/>
                  <a:cs typeface="Arial"/>
                  <a:sym typeface="Arial"/>
                </a:rPr>
                <a:t>10USACO</a:t>
              </a:r>
              <a:endParaRPr sz="1400" b="0" i="0" u="none" strike="noStrike" cap="none">
                <a:solidFill>
                  <a:schemeClr val="dk1"/>
                </a:solidFill>
                <a:latin typeface="Arial"/>
                <a:ea typeface="Arial"/>
                <a:cs typeface="Arial"/>
                <a:sym typeface="Arial"/>
              </a:endParaRPr>
            </a:p>
          </p:txBody>
        </p:sp>
        <p:sp>
          <p:nvSpPr>
            <p:cNvPr id="20" name="Shape 440"/>
            <p:cNvSpPr/>
            <p:nvPr/>
          </p:nvSpPr>
          <p:spPr>
            <a:xfrm>
              <a:off x="2391463" y="2145004"/>
              <a:ext cx="659006" cy="331644"/>
            </a:xfrm>
            <a:custGeom>
              <a:avLst/>
              <a:gdLst/>
              <a:ahLst/>
              <a:cxnLst/>
              <a:rect l="0" t="0" r="0" b="0"/>
              <a:pathLst>
                <a:path w="120000" h="120000" extrusionOk="0">
                  <a:moveTo>
                    <a:pt x="120000" y="0"/>
                  </a:moveTo>
                  <a:lnTo>
                    <a:pt x="120000" y="60000"/>
                  </a:lnTo>
                  <a:lnTo>
                    <a:pt x="0" y="60000"/>
                  </a:lnTo>
                  <a:lnTo>
                    <a:pt x="0" y="120000"/>
                  </a:lnTo>
                </a:path>
              </a:pathLst>
            </a:custGeom>
            <a:noFill/>
            <a:ln w="25400" cap="flat" cmpd="sng">
              <a:solidFill>
                <a:srgbClr val="4674AA"/>
              </a:solidFill>
              <a:prstDash val="solid"/>
              <a:round/>
              <a:headEnd type="none" w="sm" len="sm"/>
              <a:tailEnd type="none" w="sm" len="sm"/>
            </a:ln>
          </p:spPr>
        </p:sp>
        <p:sp>
          <p:nvSpPr>
            <p:cNvPr id="21" name="Shape 441"/>
            <p:cNvSpPr/>
            <p:nvPr/>
          </p:nvSpPr>
          <p:spPr>
            <a:xfrm>
              <a:off x="1769630" y="2476649"/>
              <a:ext cx="1243666" cy="829110"/>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22" name="Shape 442"/>
            <p:cNvSpPr txBox="1"/>
            <p:nvPr/>
          </p:nvSpPr>
          <p:spPr>
            <a:xfrm>
              <a:off x="1769630" y="2476649"/>
              <a:ext cx="1243666" cy="82911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None/>
              </a:pPr>
              <a:r>
                <a:rPr lang="en-US" sz="1400" b="0" i="0" u="none" strike="noStrike" cap="none">
                  <a:solidFill>
                    <a:schemeClr val="lt1"/>
                  </a:solidFill>
                  <a:latin typeface="Arial"/>
                  <a:ea typeface="Arial"/>
                  <a:cs typeface="Arial"/>
                  <a:sym typeface="Arial"/>
                </a:rPr>
                <a:t>10-100</a:t>
              </a:r>
              <a:endParaRPr sz="1400" b="0" i="0" u="none" strike="noStrike" cap="none">
                <a:solidFill>
                  <a:schemeClr val="lt1"/>
                </a:solidFill>
                <a:latin typeface="Arial"/>
                <a:ea typeface="Arial"/>
                <a:cs typeface="Arial"/>
                <a:sym typeface="Arial"/>
              </a:endParaRPr>
            </a:p>
          </p:txBody>
        </p:sp>
        <p:sp>
          <p:nvSpPr>
            <p:cNvPr id="23" name="Shape 443"/>
            <p:cNvSpPr/>
            <p:nvPr/>
          </p:nvSpPr>
          <p:spPr>
            <a:xfrm>
              <a:off x="3050470" y="2145004"/>
              <a:ext cx="658993" cy="331644"/>
            </a:xfrm>
            <a:custGeom>
              <a:avLst/>
              <a:gdLst/>
              <a:ahLst/>
              <a:cxnLst/>
              <a:rect l="0" t="0" r="0" b="0"/>
              <a:pathLst>
                <a:path w="120000" h="120000" extrusionOk="0">
                  <a:moveTo>
                    <a:pt x="0" y="0"/>
                  </a:moveTo>
                  <a:lnTo>
                    <a:pt x="0" y="60000"/>
                  </a:lnTo>
                  <a:lnTo>
                    <a:pt x="120000" y="60000"/>
                  </a:lnTo>
                  <a:lnTo>
                    <a:pt x="120000" y="120000"/>
                  </a:lnTo>
                </a:path>
              </a:pathLst>
            </a:custGeom>
            <a:noFill/>
            <a:ln w="25400" cap="flat" cmpd="sng">
              <a:solidFill>
                <a:srgbClr val="4674AA"/>
              </a:solidFill>
              <a:prstDash val="solid"/>
              <a:round/>
              <a:headEnd type="none" w="sm" len="sm"/>
              <a:tailEnd type="none" w="sm" len="sm"/>
            </a:ln>
          </p:spPr>
        </p:sp>
        <p:sp>
          <p:nvSpPr>
            <p:cNvPr id="24" name="Shape 444"/>
            <p:cNvSpPr/>
            <p:nvPr/>
          </p:nvSpPr>
          <p:spPr>
            <a:xfrm>
              <a:off x="3087630" y="2476649"/>
              <a:ext cx="1243666" cy="829110"/>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25" name="Shape 445"/>
            <p:cNvSpPr txBox="1"/>
            <p:nvPr/>
          </p:nvSpPr>
          <p:spPr>
            <a:xfrm>
              <a:off x="3087630" y="2476649"/>
              <a:ext cx="1243666" cy="82911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None/>
              </a:pPr>
              <a:r>
                <a:rPr lang="en-US" sz="1400" b="0" i="0" u="none" strike="noStrike" cap="none">
                  <a:solidFill>
                    <a:schemeClr val="lt1"/>
                  </a:solidFill>
                  <a:latin typeface="Arial"/>
                  <a:ea typeface="Arial"/>
                  <a:cs typeface="Arial"/>
                  <a:sym typeface="Arial"/>
                </a:rPr>
                <a:t>10-200</a:t>
              </a:r>
              <a:endParaRPr sz="1400" b="0" i="0" u="none" strike="noStrike" cap="none">
                <a:solidFill>
                  <a:schemeClr val="lt1"/>
                </a:solidFill>
                <a:latin typeface="Arial"/>
                <a:ea typeface="Arial"/>
                <a:cs typeface="Arial"/>
                <a:sym typeface="Arial"/>
              </a:endParaRPr>
            </a:p>
          </p:txBody>
        </p:sp>
        <p:sp>
          <p:nvSpPr>
            <p:cNvPr id="26" name="Shape 446"/>
            <p:cNvSpPr/>
            <p:nvPr/>
          </p:nvSpPr>
          <p:spPr>
            <a:xfrm>
              <a:off x="3956592" y="984249"/>
              <a:ext cx="1478159" cy="331644"/>
            </a:xfrm>
            <a:custGeom>
              <a:avLst/>
              <a:gdLst/>
              <a:ahLst/>
              <a:cxnLst/>
              <a:rect l="0" t="0" r="0" b="0"/>
              <a:pathLst>
                <a:path w="120000" h="120000" extrusionOk="0">
                  <a:moveTo>
                    <a:pt x="0" y="0"/>
                  </a:moveTo>
                  <a:lnTo>
                    <a:pt x="0" y="60000"/>
                  </a:lnTo>
                  <a:lnTo>
                    <a:pt x="120000" y="60000"/>
                  </a:lnTo>
                  <a:lnTo>
                    <a:pt x="120000" y="120000"/>
                  </a:lnTo>
                </a:path>
              </a:pathLst>
            </a:custGeom>
            <a:noFill/>
            <a:ln w="25400" cap="flat" cmpd="sng">
              <a:solidFill>
                <a:srgbClr val="3B6495"/>
              </a:solidFill>
              <a:prstDash val="solid"/>
              <a:round/>
              <a:headEnd type="none" w="sm" len="sm"/>
              <a:tailEnd type="none" w="sm" len="sm"/>
            </a:ln>
          </p:spPr>
        </p:sp>
        <p:sp>
          <p:nvSpPr>
            <p:cNvPr id="27" name="Shape 447"/>
            <p:cNvSpPr/>
            <p:nvPr/>
          </p:nvSpPr>
          <p:spPr>
            <a:xfrm>
              <a:off x="4812918" y="1315894"/>
              <a:ext cx="1243666" cy="829110"/>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28" name="Shape 448"/>
            <p:cNvSpPr txBox="1"/>
            <p:nvPr/>
          </p:nvSpPr>
          <p:spPr>
            <a:xfrm>
              <a:off x="4812918" y="1315894"/>
              <a:ext cx="1243666" cy="82911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None/>
              </a:pPr>
              <a:r>
                <a:rPr lang="en-US" sz="1400" b="0" i="0" u="none" strike="noStrike" cap="none">
                  <a:solidFill>
                    <a:schemeClr val="lt1"/>
                  </a:solidFill>
                  <a:latin typeface="Arial"/>
                  <a:ea typeface="Arial"/>
                  <a:cs typeface="Arial"/>
                  <a:sym typeface="Arial"/>
                </a:rPr>
                <a:t>10CORPC</a:t>
              </a:r>
              <a:endParaRPr sz="1400" b="0" i="0" u="none" strike="noStrike" cap="none">
                <a:solidFill>
                  <a:schemeClr val="lt1"/>
                </a:solidFill>
                <a:latin typeface="Arial"/>
                <a:ea typeface="Arial"/>
                <a:cs typeface="Arial"/>
                <a:sym typeface="Arial"/>
              </a:endParaRPr>
            </a:p>
          </p:txBody>
        </p:sp>
        <p:sp>
          <p:nvSpPr>
            <p:cNvPr id="29" name="Shape 449"/>
            <p:cNvSpPr/>
            <p:nvPr/>
          </p:nvSpPr>
          <p:spPr>
            <a:xfrm>
              <a:off x="5389031" y="2145004"/>
              <a:ext cx="91440" cy="331644"/>
            </a:xfrm>
            <a:custGeom>
              <a:avLst/>
              <a:gdLst/>
              <a:ahLst/>
              <a:cxnLst/>
              <a:rect l="0" t="0" r="0" b="0"/>
              <a:pathLst>
                <a:path w="120000" h="120000" extrusionOk="0">
                  <a:moveTo>
                    <a:pt x="60000" y="0"/>
                  </a:moveTo>
                  <a:lnTo>
                    <a:pt x="60000" y="120000"/>
                  </a:lnTo>
                </a:path>
              </a:pathLst>
            </a:custGeom>
            <a:noFill/>
            <a:ln w="25400" cap="flat" cmpd="sng">
              <a:solidFill>
                <a:srgbClr val="4674AA"/>
              </a:solidFill>
              <a:prstDash val="solid"/>
              <a:round/>
              <a:headEnd type="none" w="sm" len="sm"/>
              <a:tailEnd type="none" w="sm" len="sm"/>
            </a:ln>
          </p:spPr>
        </p:sp>
        <p:sp>
          <p:nvSpPr>
            <p:cNvPr id="30" name="Shape 450"/>
            <p:cNvSpPr/>
            <p:nvPr/>
          </p:nvSpPr>
          <p:spPr>
            <a:xfrm>
              <a:off x="4812918" y="2476649"/>
              <a:ext cx="1243666" cy="829110"/>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31" name="Shape 451"/>
            <p:cNvSpPr txBox="1"/>
            <p:nvPr/>
          </p:nvSpPr>
          <p:spPr>
            <a:xfrm>
              <a:off x="4812918" y="2476649"/>
              <a:ext cx="1243666" cy="82911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None/>
              </a:pPr>
              <a:r>
                <a:rPr lang="en-US" sz="1400" b="0" i="0" u="none" strike="noStrike" cap="none">
                  <a:solidFill>
                    <a:schemeClr val="lt1"/>
                  </a:solidFill>
                  <a:latin typeface="Arial"/>
                  <a:ea typeface="Arial"/>
                  <a:cs typeface="Arial"/>
                  <a:sym typeface="Arial"/>
                </a:rPr>
                <a:t>10-300</a:t>
              </a:r>
              <a:endParaRPr sz="1400" b="0" i="0" u="none" strike="noStrike" cap="none">
                <a:solidFill>
                  <a:schemeClr val="lt1"/>
                </a:solidFill>
                <a:latin typeface="Arial"/>
                <a:ea typeface="Arial"/>
                <a:cs typeface="Arial"/>
                <a:sym typeface="Arial"/>
              </a:endParaRPr>
            </a:p>
          </p:txBody>
        </p:sp>
      </p:grpSp>
      <p:pic>
        <p:nvPicPr>
          <p:cNvPr id="32" name="Shape 452" descr="C:\Users\lrr\Documents\Snagit\security training update\workspace.png"/>
          <p:cNvPicPr preferRelativeResize="0"/>
          <p:nvPr/>
        </p:nvPicPr>
        <p:blipFill rotWithShape="1">
          <a:blip r:embed="rId3">
            <a:alphaModFix/>
          </a:blip>
          <a:srcRect l="31247" r="34372"/>
          <a:stretch/>
        </p:blipFill>
        <p:spPr>
          <a:xfrm>
            <a:off x="8128000" y="3734872"/>
            <a:ext cx="2235200" cy="481482"/>
          </a:xfrm>
          <a:prstGeom prst="rect">
            <a:avLst/>
          </a:prstGeom>
          <a:noFill/>
          <a:ln>
            <a:noFill/>
          </a:ln>
        </p:spPr>
      </p:pic>
      <p:sp>
        <p:nvSpPr>
          <p:cNvPr id="33" name="Shape 453"/>
          <p:cNvSpPr/>
          <p:nvPr/>
        </p:nvSpPr>
        <p:spPr>
          <a:xfrm rot="-5400000">
            <a:off x="1711090" y="2567732"/>
            <a:ext cx="1554092" cy="3570977"/>
          </a:xfrm>
          <a:prstGeom prst="roundRect">
            <a:avLst>
              <a:gd name="adj" fmla="val 16667"/>
            </a:avLst>
          </a:prstGeom>
          <a:no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dirty="0" smtClean="0">
                <a:solidFill>
                  <a:schemeClr val="dk1"/>
                </a:solidFill>
                <a:latin typeface="Century Gothic"/>
                <a:ea typeface="Arial"/>
                <a:cs typeface="Arial"/>
                <a:sym typeface="Arial"/>
              </a:rPr>
              <a:t>Workspac</a:t>
            </a:r>
            <a:r>
              <a:rPr lang="en-US" b="1" i="0" u="none" strike="noStrike" cap="none" dirty="0" smtClean="0">
                <a:solidFill>
                  <a:schemeClr val="dk1"/>
                </a:solidFill>
                <a:latin typeface="Century Gothic"/>
                <a:ea typeface="Arial"/>
                <a:cs typeface="Arial"/>
                <a:sym typeface="Arial"/>
              </a:rPr>
              <a:t>e</a:t>
            </a:r>
            <a:endParaRPr lang="en-US" sz="1400" b="1" dirty="0" smtClean="0">
              <a:solidFill>
                <a:schemeClr val="dk1"/>
              </a:solidFill>
              <a:latin typeface="Century Gothic"/>
              <a:cs typeface="Arial"/>
              <a:sym typeface="Arial"/>
            </a:endParaRPr>
          </a:p>
          <a:p>
            <a:pPr marL="0" marR="0" lvl="0" indent="0" algn="ctr" rtl="0">
              <a:lnSpc>
                <a:spcPct val="100000"/>
              </a:lnSpc>
              <a:spcBef>
                <a:spcPts val="0"/>
              </a:spcBef>
              <a:spcAft>
                <a:spcPts val="0"/>
              </a:spcAft>
              <a:buNone/>
            </a:pPr>
            <a:endParaRPr sz="1400" dirty="0">
              <a:latin typeface="Century Gothic"/>
            </a:endParaRPr>
          </a:p>
          <a:p>
            <a:pPr marL="0" marR="0" lvl="0" indent="0" algn="ctr" rtl="0">
              <a:lnSpc>
                <a:spcPct val="100000"/>
              </a:lnSpc>
              <a:spcBef>
                <a:spcPts val="0"/>
              </a:spcBef>
              <a:spcAft>
                <a:spcPts val="0"/>
              </a:spcAft>
              <a:buNone/>
            </a:pPr>
            <a:r>
              <a:rPr lang="en-US" sz="1600" b="1" i="0" u="none" strike="noStrike" cap="none" dirty="0">
                <a:solidFill>
                  <a:schemeClr val="dk1"/>
                </a:solidFill>
                <a:latin typeface="Century Gothic"/>
                <a:ea typeface="Arial"/>
                <a:cs typeface="Arial"/>
                <a:sym typeface="Arial"/>
              </a:rPr>
              <a:t> </a:t>
            </a:r>
            <a:endParaRPr sz="1400" dirty="0">
              <a:latin typeface="Century Gothic"/>
            </a:endParaRPr>
          </a:p>
          <a:p>
            <a:pPr marL="0" marR="0" lvl="0" indent="0" algn="ctr" rtl="0">
              <a:lnSpc>
                <a:spcPct val="100000"/>
              </a:lnSpc>
              <a:spcBef>
                <a:spcPts val="0"/>
              </a:spcBef>
              <a:spcAft>
                <a:spcPts val="0"/>
              </a:spcAft>
              <a:buNone/>
            </a:pPr>
            <a:endParaRPr sz="1600" b="1" i="0" u="none" strike="noStrike" cap="none" dirty="0">
              <a:solidFill>
                <a:schemeClr val="dk1"/>
              </a:solidFill>
              <a:latin typeface="Century Gothic"/>
              <a:ea typeface="Arial"/>
              <a:cs typeface="Arial"/>
              <a:sym typeface="Arial"/>
            </a:endParaRPr>
          </a:p>
          <a:p>
            <a:pPr marL="0" marR="0" lvl="0" indent="0" algn="ctr" rtl="0">
              <a:lnSpc>
                <a:spcPct val="100000"/>
              </a:lnSpc>
              <a:spcBef>
                <a:spcPts val="0"/>
              </a:spcBef>
              <a:spcAft>
                <a:spcPts val="0"/>
              </a:spcAft>
              <a:buNone/>
            </a:pPr>
            <a:endParaRPr sz="1600" b="1" i="0" u="none" strike="noStrike" cap="none" dirty="0">
              <a:solidFill>
                <a:schemeClr val="dk1"/>
              </a:solidFill>
              <a:latin typeface="Century Gothic"/>
              <a:ea typeface="Arial"/>
              <a:cs typeface="Arial"/>
              <a:sym typeface="Arial"/>
            </a:endParaRPr>
          </a:p>
          <a:p>
            <a:pPr marL="0" marR="0" lvl="0" indent="0" algn="ctr" rtl="0">
              <a:lnSpc>
                <a:spcPct val="100000"/>
              </a:lnSpc>
              <a:spcBef>
                <a:spcPts val="0"/>
              </a:spcBef>
              <a:spcAft>
                <a:spcPts val="0"/>
              </a:spcAft>
              <a:buNone/>
            </a:pPr>
            <a:r>
              <a:rPr lang="en-US" sz="1600" b="1" i="0" u="none" strike="noStrike" cap="none" dirty="0" smtClean="0">
                <a:solidFill>
                  <a:schemeClr val="dk1"/>
                </a:solidFill>
                <a:latin typeface="Century Gothic"/>
                <a:ea typeface="Arial"/>
                <a:cs typeface="Arial"/>
                <a:sym typeface="Arial"/>
              </a:rPr>
              <a:t>+</a:t>
            </a:r>
            <a:endParaRPr lang="en-US" sz="1600" b="1" dirty="0" smtClean="0">
              <a:solidFill>
                <a:schemeClr val="dk1"/>
              </a:solidFill>
              <a:latin typeface="Century Gothic"/>
              <a:cs typeface="Arial"/>
              <a:sym typeface="Arial"/>
            </a:endParaRPr>
          </a:p>
          <a:p>
            <a:pPr marL="0" marR="0" lvl="0" indent="0" algn="ctr" rtl="0">
              <a:lnSpc>
                <a:spcPct val="100000"/>
              </a:lnSpc>
              <a:spcBef>
                <a:spcPts val="0"/>
              </a:spcBef>
              <a:spcAft>
                <a:spcPts val="0"/>
              </a:spcAft>
              <a:buNone/>
            </a:pPr>
            <a:endParaRPr sz="1400" dirty="0">
              <a:latin typeface="Century Gothic"/>
            </a:endParaRPr>
          </a:p>
          <a:p>
            <a:pPr marL="0" marR="0" lvl="0" indent="0" algn="ctr" rtl="0">
              <a:lnSpc>
                <a:spcPct val="100000"/>
              </a:lnSpc>
              <a:spcBef>
                <a:spcPts val="0"/>
              </a:spcBef>
              <a:spcAft>
                <a:spcPts val="0"/>
              </a:spcAft>
              <a:buNone/>
            </a:pPr>
            <a:endParaRPr sz="1600" b="1" i="0" u="none" strike="noStrike" cap="none" dirty="0">
              <a:solidFill>
                <a:schemeClr val="dk1"/>
              </a:solidFill>
              <a:latin typeface="Century Gothic"/>
              <a:ea typeface="Arial"/>
              <a:cs typeface="Arial"/>
              <a:sym typeface="Arial"/>
            </a:endParaRPr>
          </a:p>
          <a:p>
            <a:pPr marL="0" marR="0" lvl="0" indent="0" algn="ctr" rtl="0">
              <a:lnSpc>
                <a:spcPct val="100000"/>
              </a:lnSpc>
              <a:spcBef>
                <a:spcPts val="0"/>
              </a:spcBef>
              <a:spcAft>
                <a:spcPts val="0"/>
              </a:spcAft>
              <a:buNone/>
            </a:pPr>
            <a:endParaRPr sz="1600" b="1" i="0" u="none" strike="noStrike" cap="none" dirty="0">
              <a:solidFill>
                <a:schemeClr val="dk1"/>
              </a:solidFill>
              <a:latin typeface="Century Gothic"/>
              <a:ea typeface="Arial"/>
              <a:cs typeface="Arial"/>
              <a:sym typeface="Arial"/>
            </a:endParaRPr>
          </a:p>
          <a:p>
            <a:pPr marL="0" marR="0" lvl="0" indent="0" algn="ctr" rtl="0">
              <a:lnSpc>
                <a:spcPct val="100000"/>
              </a:lnSpc>
              <a:spcBef>
                <a:spcPts val="0"/>
              </a:spcBef>
              <a:spcAft>
                <a:spcPts val="0"/>
              </a:spcAft>
              <a:buNone/>
            </a:pPr>
            <a:endParaRPr sz="1600" b="1" i="0" u="none" strike="noStrike" cap="none" dirty="0">
              <a:solidFill>
                <a:schemeClr val="dk1"/>
              </a:solidFill>
              <a:latin typeface="Century Gothic"/>
              <a:ea typeface="Arial"/>
              <a:cs typeface="Arial"/>
              <a:sym typeface="Arial"/>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Century Gothic"/>
              </a:rPr>
              <a:t>Validating permissions is a two-step </a:t>
            </a:r>
            <a:r>
              <a:rPr lang="en-US" dirty="0" smtClean="0">
                <a:latin typeface="Century Gothic"/>
              </a:rPr>
              <a:t>process:</a:t>
            </a:r>
            <a:endParaRPr lang="en-US" dirty="0" smtClean="0">
              <a:latin typeface="Century Gothic"/>
            </a:endParaRPr>
          </a:p>
          <a:p>
            <a:pPr lvl="1"/>
            <a:r>
              <a:rPr lang="en-US" dirty="0" smtClean="0">
                <a:latin typeface="Century Gothic"/>
              </a:rPr>
              <a:t>Determine user’s roles in the current security context</a:t>
            </a:r>
          </a:p>
          <a:p>
            <a:pPr lvl="1"/>
            <a:r>
              <a:rPr lang="en-US" dirty="0" smtClean="0">
                <a:latin typeface="Century Gothic"/>
              </a:rPr>
              <a:t>Determine if any of the user’s roles have permission to the resource</a:t>
            </a: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Role Permissions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sp>
        <p:nvSpPr>
          <p:cNvPr id="16" name="Shape 488"/>
          <p:cNvSpPr/>
          <p:nvPr/>
        </p:nvSpPr>
        <p:spPr>
          <a:xfrm>
            <a:off x="5819994" y="3811095"/>
            <a:ext cx="2252337" cy="381224"/>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Access Control Entry</a:t>
            </a:r>
            <a:endParaRPr sz="1400" b="0" i="0" u="none" strike="noStrike" cap="none" dirty="0">
              <a:solidFill>
                <a:srgbClr val="000000"/>
              </a:solidFill>
              <a:latin typeface="Century Gothic"/>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ACE</a:t>
            </a:r>
            <a:endParaRPr sz="1400" b="0" i="0" u="none" strike="noStrike" cap="none" dirty="0">
              <a:solidFill>
                <a:srgbClr val="000000"/>
              </a:solidFill>
              <a:latin typeface="Century Gothic"/>
              <a:ea typeface="Arial"/>
              <a:cs typeface="Arial"/>
              <a:sym typeface="Arial"/>
            </a:endParaRPr>
          </a:p>
        </p:txBody>
      </p:sp>
      <p:sp>
        <p:nvSpPr>
          <p:cNvPr id="17" name="Shape 489"/>
          <p:cNvSpPr/>
          <p:nvPr/>
        </p:nvSpPr>
        <p:spPr>
          <a:xfrm>
            <a:off x="5702230" y="3887295"/>
            <a:ext cx="2252337" cy="381224"/>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Century Gothic"/>
                <a:ea typeface="Lucida Sans"/>
                <a:cs typeface="Lucida Sans"/>
                <a:sym typeface="Lucida Sans"/>
              </a:rPr>
              <a:t>Access Control Entry</a:t>
            </a:r>
            <a:endParaRPr sz="1400" b="0" i="0" u="none" strike="noStrike" cap="none">
              <a:solidFill>
                <a:srgbClr val="000000"/>
              </a:solidFill>
              <a:latin typeface="Century Gothic"/>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chemeClr val="dk1"/>
                </a:solidFill>
                <a:latin typeface="Century Gothic"/>
                <a:ea typeface="Lucida Sans"/>
                <a:cs typeface="Lucida Sans"/>
                <a:sym typeface="Lucida Sans"/>
              </a:rPr>
              <a:t>ACE</a:t>
            </a:r>
            <a:endParaRPr sz="1400" b="0" i="0" u="none" strike="noStrike" cap="none">
              <a:solidFill>
                <a:srgbClr val="000000"/>
              </a:solidFill>
              <a:latin typeface="Century Gothic"/>
              <a:ea typeface="Arial"/>
              <a:cs typeface="Arial"/>
              <a:sym typeface="Arial"/>
            </a:endParaRPr>
          </a:p>
        </p:txBody>
      </p:sp>
      <p:pic>
        <p:nvPicPr>
          <p:cNvPr id="18" name="Shape 493" descr="C:\Users\lrr\AppData\Local\Microsoft\Windows\INetCache\IE\Y341YFA7\user-male-icon-wearing-hat-15951-large[1].png"/>
          <p:cNvPicPr preferRelativeResize="0"/>
          <p:nvPr/>
        </p:nvPicPr>
        <p:blipFill rotWithShape="1">
          <a:blip r:embed="rId3">
            <a:alphaModFix/>
          </a:blip>
          <a:srcRect/>
          <a:stretch/>
        </p:blipFill>
        <p:spPr>
          <a:xfrm>
            <a:off x="1433085" y="3880122"/>
            <a:ext cx="1039891" cy="1108832"/>
          </a:xfrm>
          <a:prstGeom prst="rect">
            <a:avLst/>
          </a:prstGeom>
          <a:noFill/>
          <a:ln>
            <a:noFill/>
          </a:ln>
        </p:spPr>
      </p:pic>
      <p:sp>
        <p:nvSpPr>
          <p:cNvPr id="19" name="Shape 494"/>
          <p:cNvSpPr txBox="1"/>
          <p:nvPr/>
        </p:nvSpPr>
        <p:spPr>
          <a:xfrm>
            <a:off x="1573078" y="5415821"/>
            <a:ext cx="1234773" cy="29751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entury Gothic"/>
                <a:ea typeface="Century Gothic"/>
                <a:cs typeface="Century Gothic"/>
                <a:sym typeface="Century Gothic"/>
              </a:rPr>
              <a:t>Role</a:t>
            </a:r>
            <a:endParaRPr sz="1800" b="1" i="0" u="none" strike="noStrike" cap="none" dirty="0">
              <a:solidFill>
                <a:schemeClr val="dk1"/>
              </a:solidFill>
              <a:latin typeface="Century Gothic"/>
              <a:ea typeface="Century Gothic"/>
              <a:cs typeface="Century Gothic"/>
              <a:sym typeface="Century Gothic"/>
            </a:endParaRPr>
          </a:p>
        </p:txBody>
      </p:sp>
      <p:sp>
        <p:nvSpPr>
          <p:cNvPr id="20" name="Shape 496"/>
          <p:cNvSpPr/>
          <p:nvPr/>
        </p:nvSpPr>
        <p:spPr>
          <a:xfrm>
            <a:off x="9214361" y="3811095"/>
            <a:ext cx="1512083" cy="1085778"/>
          </a:xfrm>
          <a:prstGeom prst="flowChartMultidocument">
            <a:avLst/>
          </a:prstGeom>
          <a:solidFill>
            <a:srgbClr val="CCECFF"/>
          </a:solidFill>
          <a:ln w="9525" cap="flat" cmpd="sng">
            <a:solidFill>
              <a:srgbClr val="4A7DBA"/>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Secure</a:t>
            </a:r>
            <a:endParaRPr sz="1400" b="0" i="0" u="none" strike="noStrike" cap="none" dirty="0">
              <a:solidFill>
                <a:srgbClr val="000000"/>
              </a:solidFill>
              <a:latin typeface="Century Gothic"/>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Resource</a:t>
            </a:r>
            <a:endParaRPr sz="1400" b="0" i="0" u="none" strike="noStrike" cap="none" dirty="0">
              <a:solidFill>
                <a:srgbClr val="000000"/>
              </a:solidFill>
              <a:latin typeface="Century Gothic"/>
              <a:ea typeface="Arial"/>
              <a:cs typeface="Arial"/>
              <a:sym typeface="Arial"/>
            </a:endParaRPr>
          </a:p>
        </p:txBody>
      </p:sp>
      <p:sp>
        <p:nvSpPr>
          <p:cNvPr id="21" name="Shape 497"/>
          <p:cNvSpPr/>
          <p:nvPr/>
        </p:nvSpPr>
        <p:spPr>
          <a:xfrm>
            <a:off x="5667594" y="3960132"/>
            <a:ext cx="2252337" cy="381224"/>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Access Control Entry</a:t>
            </a:r>
            <a:endParaRPr sz="1400" b="0" i="0" u="none" strike="noStrike" cap="none" dirty="0">
              <a:solidFill>
                <a:srgbClr val="000000"/>
              </a:solidFill>
              <a:latin typeface="Century Gothic"/>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ACE</a:t>
            </a:r>
            <a:endParaRPr sz="1400" b="0" i="0" u="none" strike="noStrike" cap="none" dirty="0">
              <a:solidFill>
                <a:srgbClr val="000000"/>
              </a:solidFill>
              <a:latin typeface="Century Gothic"/>
              <a:ea typeface="Arial"/>
              <a:cs typeface="Arial"/>
              <a:sym typeface="Arial"/>
            </a:endParaRPr>
          </a:p>
        </p:txBody>
      </p:sp>
      <p:sp>
        <p:nvSpPr>
          <p:cNvPr id="22" name="Shape 498"/>
          <p:cNvSpPr/>
          <p:nvPr/>
        </p:nvSpPr>
        <p:spPr>
          <a:xfrm>
            <a:off x="2903609" y="3959685"/>
            <a:ext cx="2252337" cy="381224"/>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Access Control List</a:t>
            </a:r>
            <a:endParaRPr sz="1400" b="0" i="0" u="none" strike="noStrike" cap="none" dirty="0">
              <a:solidFill>
                <a:srgbClr val="000000"/>
              </a:solidFill>
              <a:latin typeface="Century Gothic"/>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dirty="0">
                <a:solidFill>
                  <a:schemeClr val="dk1"/>
                </a:solidFill>
                <a:latin typeface="Century Gothic"/>
                <a:ea typeface="Lucida Sans"/>
                <a:cs typeface="Lucida Sans"/>
                <a:sym typeface="Lucida Sans"/>
              </a:rPr>
              <a:t>ACL</a:t>
            </a:r>
            <a:endParaRPr sz="1400" b="0" i="0" u="none" strike="noStrike" cap="none" dirty="0">
              <a:solidFill>
                <a:srgbClr val="000000"/>
              </a:solidFill>
              <a:latin typeface="Century Gothic"/>
              <a:ea typeface="Arial"/>
              <a:cs typeface="Arial"/>
              <a:sym typeface="Arial"/>
            </a:endParaRPr>
          </a:p>
        </p:txBody>
      </p:sp>
      <p:sp>
        <p:nvSpPr>
          <p:cNvPr id="23" name="Shape 499"/>
          <p:cNvSpPr/>
          <p:nvPr/>
        </p:nvSpPr>
        <p:spPr>
          <a:xfrm>
            <a:off x="4344480" y="4725495"/>
            <a:ext cx="2252337" cy="381224"/>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None/>
            </a:pPr>
            <a:r>
              <a:rPr lang="en-US" sz="1000" b="1" i="0" u="none" strike="noStrike" cap="none">
                <a:solidFill>
                  <a:schemeClr val="dk1"/>
                </a:solidFill>
                <a:latin typeface="Century Gothic"/>
                <a:ea typeface="Century Gothic"/>
                <a:cs typeface="Century Gothic"/>
                <a:sym typeface="Century Gothic"/>
              </a:rPr>
              <a:t>ResourceIdentity</a:t>
            </a:r>
            <a:endParaRPr>
              <a:latin typeface="Century Gothic"/>
            </a:endParaRPr>
          </a:p>
        </p:txBody>
      </p:sp>
      <p:sp>
        <p:nvSpPr>
          <p:cNvPr id="24" name="Shape 500"/>
          <p:cNvSpPr txBox="1"/>
          <p:nvPr/>
        </p:nvSpPr>
        <p:spPr>
          <a:xfrm>
            <a:off x="5550705" y="5146321"/>
            <a:ext cx="1589283" cy="21975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1" i="0" u="none" strike="noStrike" cap="none">
              <a:solidFill>
                <a:schemeClr val="dk1"/>
              </a:solidFill>
              <a:latin typeface="Century Gothic"/>
              <a:ea typeface="Century Gothic"/>
              <a:cs typeface="Century Gothic"/>
              <a:sym typeface="Century Gothic"/>
            </a:endParaRPr>
          </a:p>
        </p:txBody>
      </p:sp>
      <p:sp>
        <p:nvSpPr>
          <p:cNvPr id="25" name="Shape 501"/>
          <p:cNvSpPr txBox="1"/>
          <p:nvPr/>
        </p:nvSpPr>
        <p:spPr>
          <a:xfrm>
            <a:off x="8736376" y="5403121"/>
            <a:ext cx="2276451" cy="31121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entury Gothic"/>
                <a:ea typeface="Century Gothic"/>
                <a:cs typeface="Century Gothic"/>
                <a:sym typeface="Century Gothic"/>
              </a:rPr>
              <a:t>Resources</a:t>
            </a:r>
            <a:endParaRPr sz="1800" b="1" i="0" u="none" strike="noStrike" cap="none" dirty="0">
              <a:solidFill>
                <a:schemeClr val="dk1"/>
              </a:solidFill>
              <a:latin typeface="Century Gothic"/>
              <a:ea typeface="Century Gothic"/>
              <a:cs typeface="Century Gothic"/>
              <a:sym typeface="Century Gothic"/>
            </a:endParaRPr>
          </a:p>
        </p:txBody>
      </p:sp>
      <p:cxnSp>
        <p:nvCxnSpPr>
          <p:cNvPr id="26" name="Shape 502"/>
          <p:cNvCxnSpPr>
            <a:stCxn id="22" idx="3"/>
            <a:endCxn id="21" idx="1"/>
          </p:cNvCxnSpPr>
          <p:nvPr/>
        </p:nvCxnSpPr>
        <p:spPr>
          <a:xfrm>
            <a:off x="5155945" y="4150298"/>
            <a:ext cx="511648" cy="447"/>
          </a:xfrm>
          <a:prstGeom prst="straightConnector1">
            <a:avLst/>
          </a:prstGeom>
          <a:noFill/>
          <a:ln w="9525" cap="flat" cmpd="sng">
            <a:solidFill>
              <a:srgbClr val="4A7DBA"/>
            </a:solidFill>
            <a:prstDash val="solid"/>
            <a:round/>
            <a:headEnd type="none" w="sm" len="sm"/>
            <a:tailEnd type="stealth" w="med" len="med"/>
          </a:ln>
        </p:spPr>
      </p:cxnSp>
      <p:sp>
        <p:nvSpPr>
          <p:cNvPr id="27" name="Shape 503"/>
          <p:cNvSpPr txBox="1"/>
          <p:nvPr/>
        </p:nvSpPr>
        <p:spPr>
          <a:xfrm>
            <a:off x="9135951" y="3936029"/>
            <a:ext cx="839328" cy="2585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Century Gothic"/>
                <a:ea typeface="Arial"/>
                <a:cs typeface="Arial"/>
                <a:sym typeface="Arial"/>
              </a:rPr>
              <a:t>urn</a:t>
            </a:r>
            <a:endParaRPr sz="1400" b="1" i="0" u="none" strike="noStrike" cap="none" dirty="0">
              <a:solidFill>
                <a:srgbClr val="000000"/>
              </a:solidFill>
              <a:latin typeface="Century Gothic"/>
              <a:ea typeface="Arial"/>
              <a:cs typeface="Arial"/>
              <a:sym typeface="Arial"/>
            </a:endParaRPr>
          </a:p>
        </p:txBody>
      </p:sp>
      <p:sp>
        <p:nvSpPr>
          <p:cNvPr id="28" name="Shape 504"/>
          <p:cNvSpPr txBox="1"/>
          <p:nvPr/>
        </p:nvSpPr>
        <p:spPr>
          <a:xfrm>
            <a:off x="5535980" y="5404121"/>
            <a:ext cx="2084761" cy="31021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entury Gothic"/>
                <a:ea typeface="Century Gothic"/>
                <a:cs typeface="Century Gothic"/>
                <a:sym typeface="Century Gothic"/>
              </a:rPr>
              <a:t>Permissions</a:t>
            </a:r>
            <a:endParaRPr sz="1800" b="1" i="0" u="none" strike="noStrike" cap="none" dirty="0">
              <a:solidFill>
                <a:schemeClr val="dk1"/>
              </a:solidFill>
              <a:latin typeface="Century Gothic"/>
              <a:ea typeface="Century Gothic"/>
              <a:cs typeface="Century Gothic"/>
              <a:sym typeface="Century Gothic"/>
            </a:endParaRPr>
          </a:p>
        </p:txBody>
      </p:sp>
      <p:sp>
        <p:nvSpPr>
          <p:cNvPr id="29" name="Shape 505"/>
          <p:cNvSpPr/>
          <p:nvPr/>
        </p:nvSpPr>
        <p:spPr>
          <a:xfrm>
            <a:off x="7129251" y="4718322"/>
            <a:ext cx="1645920" cy="381224"/>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None/>
            </a:pPr>
            <a:r>
              <a:rPr lang="en-US" sz="1000" b="1" i="0" u="none" strike="noStrike" cap="none">
                <a:solidFill>
                  <a:schemeClr val="dk1"/>
                </a:solidFill>
                <a:latin typeface="Century Gothic"/>
                <a:ea typeface="Lucida Sans"/>
                <a:cs typeface="Lucida Sans"/>
                <a:sym typeface="Lucida Sans"/>
              </a:rPr>
              <a:t>SID</a:t>
            </a:r>
            <a:endParaRPr sz="1400" b="0" i="0" u="none" strike="noStrike" cap="none">
              <a:solidFill>
                <a:srgbClr val="000000"/>
              </a:solidFill>
              <a:latin typeface="Century Gothic"/>
              <a:ea typeface="Arial"/>
              <a:cs typeface="Arial"/>
              <a:sym typeface="Arial"/>
            </a:endParaRPr>
          </a:p>
        </p:txBody>
      </p:sp>
      <p:cxnSp>
        <p:nvCxnSpPr>
          <p:cNvPr id="30" name="Shape 506"/>
          <p:cNvCxnSpPr>
            <a:stCxn id="21" idx="2"/>
            <a:endCxn id="23" idx="0"/>
          </p:cNvCxnSpPr>
          <p:nvPr/>
        </p:nvCxnSpPr>
        <p:spPr>
          <a:xfrm flipH="1">
            <a:off x="5470648" y="4341357"/>
            <a:ext cx="1323115" cy="384139"/>
          </a:xfrm>
          <a:prstGeom prst="straightConnector1">
            <a:avLst/>
          </a:prstGeom>
          <a:noFill/>
          <a:ln w="9525" cap="flat" cmpd="sng">
            <a:solidFill>
              <a:srgbClr val="4A7DBA"/>
            </a:solidFill>
            <a:prstDash val="solid"/>
            <a:round/>
            <a:headEnd type="none" w="sm" len="sm"/>
            <a:tailEnd type="stealth" w="med" len="med"/>
          </a:ln>
        </p:spPr>
      </p:cxnSp>
      <p:cxnSp>
        <p:nvCxnSpPr>
          <p:cNvPr id="31" name="Shape 507"/>
          <p:cNvCxnSpPr>
            <a:stCxn id="21" idx="2"/>
            <a:endCxn id="29" idx="0"/>
          </p:cNvCxnSpPr>
          <p:nvPr/>
        </p:nvCxnSpPr>
        <p:spPr>
          <a:xfrm>
            <a:off x="6793763" y="4341356"/>
            <a:ext cx="1158448" cy="376966"/>
          </a:xfrm>
          <a:prstGeom prst="straightConnector1">
            <a:avLst/>
          </a:prstGeom>
          <a:noFill/>
          <a:ln w="9525" cap="flat" cmpd="sng">
            <a:solidFill>
              <a:srgbClr val="4A7DBA"/>
            </a:solidFill>
            <a:prstDash val="solid"/>
            <a:round/>
            <a:headEnd type="none" w="sm" len="sm"/>
            <a:tailEnd type="stealth" w="med" len="med"/>
          </a:ln>
        </p:spPr>
      </p:cxn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Century Gothic"/>
              </a:rPr>
              <a:t> A </a:t>
            </a:r>
            <a:r>
              <a:rPr lang="en-US" dirty="0" smtClean="0">
                <a:latin typeface="Century Gothic"/>
              </a:rPr>
              <a:t>resource </a:t>
            </a:r>
            <a:r>
              <a:rPr lang="en-US" dirty="0" smtClean="0">
                <a:latin typeface="Century Gothic"/>
              </a:rPr>
              <a:t>is anything that can be uniquely identified in the system and has been designated as needing to be </a:t>
            </a:r>
            <a:r>
              <a:rPr lang="en-US" dirty="0" smtClean="0">
                <a:latin typeface="Century Gothic"/>
              </a:rPr>
              <a:t>secured</a:t>
            </a:r>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Resources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grpSp>
        <p:nvGrpSpPr>
          <p:cNvPr id="5" name="Shape 569"/>
          <p:cNvGrpSpPr/>
          <p:nvPr/>
        </p:nvGrpSpPr>
        <p:grpSpPr>
          <a:xfrm>
            <a:off x="1489400" y="3254835"/>
            <a:ext cx="1137920" cy="1158240"/>
            <a:chOff x="982649" y="2118360"/>
            <a:chExt cx="853440" cy="1158240"/>
          </a:xfrm>
        </p:grpSpPr>
        <p:sp>
          <p:nvSpPr>
            <p:cNvPr id="35" name="Shape 570"/>
            <p:cNvSpPr txBox="1"/>
            <p:nvPr/>
          </p:nvSpPr>
          <p:spPr>
            <a:xfrm>
              <a:off x="1143000" y="2968823"/>
              <a:ext cx="503664"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App</a:t>
              </a:r>
              <a:endParaRPr sz="1400" b="0" i="0" u="none" strike="noStrike" cap="none">
                <a:solidFill>
                  <a:srgbClr val="000000"/>
                </a:solidFill>
                <a:latin typeface="Arial"/>
                <a:ea typeface="Arial"/>
                <a:cs typeface="Arial"/>
                <a:sym typeface="Arial"/>
              </a:endParaRPr>
            </a:p>
          </p:txBody>
        </p:sp>
        <p:pic>
          <p:nvPicPr>
            <p:cNvPr id="36" name="Shape 571" descr="C:\Users\lrr\Documents\security\Database Security\images\New folder\bom@10x.png"/>
            <p:cNvPicPr preferRelativeResize="0"/>
            <p:nvPr/>
          </p:nvPicPr>
          <p:blipFill rotWithShape="1">
            <a:blip r:embed="rId3">
              <a:alphaModFix/>
            </a:blip>
            <a:srcRect/>
            <a:stretch/>
          </p:blipFill>
          <p:spPr>
            <a:xfrm>
              <a:off x="982649" y="2118360"/>
              <a:ext cx="853440" cy="853440"/>
            </a:xfrm>
            <a:prstGeom prst="rect">
              <a:avLst/>
            </a:prstGeom>
            <a:noFill/>
            <a:ln>
              <a:noFill/>
            </a:ln>
          </p:spPr>
        </p:pic>
      </p:grpSp>
      <p:grpSp>
        <p:nvGrpSpPr>
          <p:cNvPr id="6" name="Shape 572"/>
          <p:cNvGrpSpPr/>
          <p:nvPr/>
        </p:nvGrpSpPr>
        <p:grpSpPr>
          <a:xfrm>
            <a:off x="3453483" y="3254835"/>
            <a:ext cx="1282831" cy="1386840"/>
            <a:chOff x="3276600" y="2118360"/>
            <a:chExt cx="962123" cy="1386840"/>
          </a:xfrm>
        </p:grpSpPr>
        <p:sp>
          <p:nvSpPr>
            <p:cNvPr id="38" name="Shape 573"/>
            <p:cNvSpPr txBox="1"/>
            <p:nvPr/>
          </p:nvSpPr>
          <p:spPr>
            <a:xfrm>
              <a:off x="3276600" y="2981980"/>
              <a:ext cx="962123" cy="52322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Business </a:t>
              </a:r>
              <a:endParaRPr dirty="0"/>
            </a:p>
            <a:p>
              <a:pPr marL="0" marR="0" lvl="0" indent="0" algn="ctr" rtl="0">
                <a:lnSpc>
                  <a:spcPct val="100000"/>
                </a:lnSpc>
                <a:spcBef>
                  <a:spcPts val="0"/>
                </a:spcBef>
                <a:spcAft>
                  <a:spcPts val="0"/>
                </a:spcAft>
                <a:buNone/>
              </a:pPr>
              <a:r>
                <a:rPr lang="en-US" altLang="zh-CN" sz="1400" dirty="0" smtClean="0">
                  <a:solidFill>
                    <a:srgbClr val="000000"/>
                  </a:solidFill>
                  <a:latin typeface="Arial"/>
                  <a:ea typeface="Arial"/>
                  <a:cs typeface="Arial"/>
                  <a:sym typeface="Arial"/>
                </a:rPr>
                <a:t>Component</a:t>
              </a:r>
              <a:endParaRPr sz="1400" b="0" i="0" u="none" strike="noStrike" cap="none" dirty="0">
                <a:solidFill>
                  <a:srgbClr val="000000"/>
                </a:solidFill>
                <a:latin typeface="Arial"/>
                <a:ea typeface="Arial"/>
                <a:cs typeface="Arial"/>
                <a:sym typeface="Arial"/>
              </a:endParaRPr>
            </a:p>
          </p:txBody>
        </p:sp>
        <p:pic>
          <p:nvPicPr>
            <p:cNvPr id="39" name="Shape 574" descr="C:\Users\lrr\Documents\security\Database Security\images\New folder\processmap@10x.png"/>
            <p:cNvPicPr preferRelativeResize="0"/>
            <p:nvPr/>
          </p:nvPicPr>
          <p:blipFill rotWithShape="1">
            <a:blip r:embed="rId4">
              <a:alphaModFix/>
            </a:blip>
            <a:srcRect/>
            <a:stretch/>
          </p:blipFill>
          <p:spPr>
            <a:xfrm>
              <a:off x="3337560" y="2118360"/>
              <a:ext cx="853440" cy="853440"/>
            </a:xfrm>
            <a:prstGeom prst="rect">
              <a:avLst/>
            </a:prstGeom>
            <a:noFill/>
            <a:ln>
              <a:noFill/>
            </a:ln>
          </p:spPr>
        </p:pic>
      </p:grpSp>
      <p:grpSp>
        <p:nvGrpSpPr>
          <p:cNvPr id="7" name="Shape 575"/>
          <p:cNvGrpSpPr/>
          <p:nvPr/>
        </p:nvGrpSpPr>
        <p:grpSpPr>
          <a:xfrm>
            <a:off x="5624020" y="3193875"/>
            <a:ext cx="1137920" cy="1219200"/>
            <a:chOff x="5791201" y="2057400"/>
            <a:chExt cx="853440" cy="1219200"/>
          </a:xfrm>
        </p:grpSpPr>
        <p:sp>
          <p:nvSpPr>
            <p:cNvPr id="41" name="Shape 576"/>
            <p:cNvSpPr txBox="1"/>
            <p:nvPr/>
          </p:nvSpPr>
          <p:spPr>
            <a:xfrm>
              <a:off x="5839919" y="2968823"/>
              <a:ext cx="782587"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Service</a:t>
              </a:r>
              <a:endParaRPr sz="1400" b="0" i="0" u="none" strike="noStrike" cap="none">
                <a:solidFill>
                  <a:srgbClr val="000000"/>
                </a:solidFill>
                <a:latin typeface="Arial"/>
                <a:ea typeface="Arial"/>
                <a:cs typeface="Arial"/>
                <a:sym typeface="Arial"/>
              </a:endParaRPr>
            </a:p>
          </p:txBody>
        </p:sp>
        <p:pic>
          <p:nvPicPr>
            <p:cNvPr id="42" name="Shape 577" descr="C:\Users\lrr\Documents\security\Database Security\images\New folder\settings@10x.png"/>
            <p:cNvPicPr preferRelativeResize="0"/>
            <p:nvPr/>
          </p:nvPicPr>
          <p:blipFill rotWithShape="1">
            <a:blip r:embed="rId5">
              <a:alphaModFix/>
            </a:blip>
            <a:srcRect/>
            <a:stretch/>
          </p:blipFill>
          <p:spPr>
            <a:xfrm>
              <a:off x="5791201" y="2057400"/>
              <a:ext cx="853440" cy="853440"/>
            </a:xfrm>
            <a:prstGeom prst="rect">
              <a:avLst/>
            </a:prstGeom>
            <a:noFill/>
            <a:ln>
              <a:noFill/>
            </a:ln>
          </p:spPr>
        </p:pic>
      </p:grpSp>
      <p:grpSp>
        <p:nvGrpSpPr>
          <p:cNvPr id="8" name="Shape 578"/>
          <p:cNvGrpSpPr/>
          <p:nvPr/>
        </p:nvGrpSpPr>
        <p:grpSpPr>
          <a:xfrm>
            <a:off x="7680788" y="3193875"/>
            <a:ext cx="1137920" cy="1219200"/>
            <a:chOff x="7759808" y="2057400"/>
            <a:chExt cx="853440" cy="1219200"/>
          </a:xfrm>
        </p:grpSpPr>
        <p:sp>
          <p:nvSpPr>
            <p:cNvPr id="44" name="Shape 579"/>
            <p:cNvSpPr txBox="1"/>
            <p:nvPr/>
          </p:nvSpPr>
          <p:spPr>
            <a:xfrm>
              <a:off x="7855527" y="2968823"/>
              <a:ext cx="663964" cy="30777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Views</a:t>
              </a:r>
              <a:endParaRPr sz="1400" b="0" i="0" u="none" strike="noStrike" cap="none">
                <a:solidFill>
                  <a:srgbClr val="000000"/>
                </a:solidFill>
                <a:latin typeface="Arial"/>
                <a:ea typeface="Arial"/>
                <a:cs typeface="Arial"/>
                <a:sym typeface="Arial"/>
              </a:endParaRPr>
            </a:p>
          </p:txBody>
        </p:sp>
        <p:pic>
          <p:nvPicPr>
            <p:cNvPr id="45" name="Shape 580" descr="C:\Users\lrr\Documents\security\Database Security\images\New folder\view@10x.png"/>
            <p:cNvPicPr preferRelativeResize="0"/>
            <p:nvPr/>
          </p:nvPicPr>
          <p:blipFill rotWithShape="1">
            <a:blip r:embed="rId6">
              <a:alphaModFix/>
            </a:blip>
            <a:srcRect/>
            <a:stretch/>
          </p:blipFill>
          <p:spPr>
            <a:xfrm>
              <a:off x="7759808" y="2057400"/>
              <a:ext cx="853440" cy="853440"/>
            </a:xfrm>
            <a:prstGeom prst="rect">
              <a:avLst/>
            </a:prstGeom>
            <a:noFill/>
            <a:ln>
              <a:noFill/>
            </a:ln>
          </p:spPr>
        </p:pic>
      </p:grpSp>
      <p:grpSp>
        <p:nvGrpSpPr>
          <p:cNvPr id="9" name="Shape 581"/>
          <p:cNvGrpSpPr/>
          <p:nvPr/>
        </p:nvGrpSpPr>
        <p:grpSpPr>
          <a:xfrm>
            <a:off x="3527692" y="4794075"/>
            <a:ext cx="1219200" cy="1219200"/>
            <a:chOff x="3332257" y="3505200"/>
            <a:chExt cx="914400" cy="1219200"/>
          </a:xfrm>
        </p:grpSpPr>
        <p:sp>
          <p:nvSpPr>
            <p:cNvPr id="47" name="Shape 582"/>
            <p:cNvSpPr txBox="1"/>
            <p:nvPr/>
          </p:nvSpPr>
          <p:spPr>
            <a:xfrm>
              <a:off x="3440851" y="4416623"/>
              <a:ext cx="72167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Report</a:t>
              </a:r>
              <a:endParaRPr sz="1400" b="0" i="0" u="none" strike="noStrike" cap="none">
                <a:solidFill>
                  <a:srgbClr val="000000"/>
                </a:solidFill>
                <a:latin typeface="Arial"/>
                <a:ea typeface="Arial"/>
                <a:cs typeface="Arial"/>
                <a:sym typeface="Arial"/>
              </a:endParaRPr>
            </a:p>
          </p:txBody>
        </p:sp>
        <p:pic>
          <p:nvPicPr>
            <p:cNvPr id="48" name="Shape 583" descr="C:\Users\lrr\Documents\security\Database Security\images\New folder\reportMenu@10x.png"/>
            <p:cNvPicPr preferRelativeResize="0"/>
            <p:nvPr/>
          </p:nvPicPr>
          <p:blipFill rotWithShape="1">
            <a:blip r:embed="rId7">
              <a:alphaModFix/>
            </a:blip>
            <a:srcRect/>
            <a:stretch/>
          </p:blipFill>
          <p:spPr>
            <a:xfrm>
              <a:off x="3332257" y="3505200"/>
              <a:ext cx="914400" cy="914400"/>
            </a:xfrm>
            <a:prstGeom prst="rect">
              <a:avLst/>
            </a:prstGeom>
            <a:noFill/>
            <a:ln>
              <a:noFill/>
            </a:ln>
          </p:spPr>
        </p:pic>
      </p:grpSp>
      <p:pic>
        <p:nvPicPr>
          <p:cNvPr id="49" name="Shape 588" descr="C:\Users\lrr\Documents\security\Database Security\images\New folder\view@10x.png"/>
          <p:cNvPicPr preferRelativeResize="0"/>
          <p:nvPr/>
        </p:nvPicPr>
        <p:blipFill rotWithShape="1">
          <a:blip r:embed="rId6">
            <a:alphaModFix/>
          </a:blip>
          <a:srcRect/>
          <a:stretch/>
        </p:blipFill>
        <p:spPr>
          <a:xfrm>
            <a:off x="9538919" y="4789410"/>
            <a:ext cx="1219200" cy="914400"/>
          </a:xfrm>
          <a:prstGeom prst="rect">
            <a:avLst/>
          </a:prstGeom>
          <a:noFill/>
          <a:ln>
            <a:noFill/>
          </a:ln>
        </p:spPr>
      </p:pic>
      <p:grpSp>
        <p:nvGrpSpPr>
          <p:cNvPr id="10" name="Shape 589"/>
          <p:cNvGrpSpPr/>
          <p:nvPr/>
        </p:nvGrpSpPr>
        <p:grpSpPr>
          <a:xfrm>
            <a:off x="5624019" y="5022676"/>
            <a:ext cx="1016000" cy="993577"/>
            <a:chOff x="5791200" y="3733800"/>
            <a:chExt cx="762000" cy="993577"/>
          </a:xfrm>
        </p:grpSpPr>
        <p:pic>
          <p:nvPicPr>
            <p:cNvPr id="51" name="Shape 590" descr="C:\Users\lrr\Documents\security\Database Security\images\New folder\browse@10x.png"/>
            <p:cNvPicPr preferRelativeResize="0"/>
            <p:nvPr/>
          </p:nvPicPr>
          <p:blipFill rotWithShape="1">
            <a:blip r:embed="rId8">
              <a:alphaModFix/>
            </a:blip>
            <a:srcRect/>
            <a:stretch/>
          </p:blipFill>
          <p:spPr>
            <a:xfrm>
              <a:off x="5791200" y="3733800"/>
              <a:ext cx="762000" cy="762000"/>
            </a:xfrm>
            <a:prstGeom prst="rect">
              <a:avLst/>
            </a:prstGeom>
            <a:noFill/>
            <a:ln>
              <a:noFill/>
            </a:ln>
          </p:spPr>
        </p:pic>
        <p:sp>
          <p:nvSpPr>
            <p:cNvPr id="52" name="Shape 591"/>
            <p:cNvSpPr txBox="1"/>
            <p:nvPr/>
          </p:nvSpPr>
          <p:spPr>
            <a:xfrm>
              <a:off x="5838084" y="4419600"/>
              <a:ext cx="66236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Fields</a:t>
              </a:r>
              <a:endParaRPr sz="1400" b="0" i="0" u="none" strike="noStrike" cap="none">
                <a:solidFill>
                  <a:srgbClr val="000000"/>
                </a:solidFill>
                <a:latin typeface="Arial"/>
                <a:ea typeface="Arial"/>
                <a:cs typeface="Arial"/>
                <a:sym typeface="Arial"/>
              </a:endParaRPr>
            </a:p>
          </p:txBody>
        </p:sp>
      </p:grpSp>
      <p:grpSp>
        <p:nvGrpSpPr>
          <p:cNvPr id="11" name="Shape 592"/>
          <p:cNvGrpSpPr/>
          <p:nvPr/>
        </p:nvGrpSpPr>
        <p:grpSpPr>
          <a:xfrm>
            <a:off x="1323084" y="4717875"/>
            <a:ext cx="1524000" cy="1295400"/>
            <a:chOff x="857912" y="3429000"/>
            <a:chExt cx="1143000" cy="1295400"/>
          </a:xfrm>
        </p:grpSpPr>
        <p:sp>
          <p:nvSpPr>
            <p:cNvPr id="54" name="Shape 593"/>
            <p:cNvSpPr txBox="1"/>
            <p:nvPr/>
          </p:nvSpPr>
          <p:spPr>
            <a:xfrm>
              <a:off x="1046213" y="4416623"/>
              <a:ext cx="782587"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Browse</a:t>
              </a:r>
              <a:endParaRPr sz="1400" b="0" i="0" u="none" strike="noStrike" cap="none">
                <a:solidFill>
                  <a:srgbClr val="000000"/>
                </a:solidFill>
                <a:latin typeface="Arial"/>
                <a:ea typeface="Arial"/>
                <a:cs typeface="Arial"/>
                <a:sym typeface="Arial"/>
              </a:endParaRPr>
            </a:p>
          </p:txBody>
        </p:sp>
        <p:pic>
          <p:nvPicPr>
            <p:cNvPr id="55" name="Shape 594" descr="C:\Users\lrr\Documents\security\Database Security\images\New folder\fields@10x.png"/>
            <p:cNvPicPr preferRelativeResize="0"/>
            <p:nvPr/>
          </p:nvPicPr>
          <p:blipFill rotWithShape="1">
            <a:blip r:embed="rId9">
              <a:alphaModFix/>
            </a:blip>
            <a:srcRect/>
            <a:stretch/>
          </p:blipFill>
          <p:spPr>
            <a:xfrm>
              <a:off x="857912" y="3429000"/>
              <a:ext cx="1143000" cy="1143000"/>
            </a:xfrm>
            <a:prstGeom prst="rect">
              <a:avLst/>
            </a:prstGeom>
            <a:noFill/>
            <a:ln>
              <a:noFill/>
            </a:ln>
          </p:spPr>
        </p:pic>
      </p:grpSp>
      <p:grpSp>
        <p:nvGrpSpPr>
          <p:cNvPr id="12" name="Shape 595"/>
          <p:cNvGrpSpPr/>
          <p:nvPr/>
        </p:nvGrpSpPr>
        <p:grpSpPr>
          <a:xfrm>
            <a:off x="7494377" y="4794075"/>
            <a:ext cx="1219200" cy="1447800"/>
            <a:chOff x="7620000" y="3505200"/>
            <a:chExt cx="914400" cy="1447800"/>
          </a:xfrm>
        </p:grpSpPr>
        <p:sp>
          <p:nvSpPr>
            <p:cNvPr id="57" name="Shape 596"/>
            <p:cNvSpPr txBox="1"/>
            <p:nvPr/>
          </p:nvSpPr>
          <p:spPr>
            <a:xfrm>
              <a:off x="7695415" y="4429780"/>
              <a:ext cx="771365" cy="52322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Field</a:t>
              </a:r>
              <a:endParaRPr/>
            </a:p>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Groups</a:t>
              </a:r>
              <a:endParaRPr sz="1400" b="0" i="0" u="none" strike="noStrike" cap="none">
                <a:solidFill>
                  <a:srgbClr val="000000"/>
                </a:solidFill>
                <a:latin typeface="Arial"/>
                <a:ea typeface="Arial"/>
                <a:cs typeface="Arial"/>
                <a:sym typeface="Arial"/>
              </a:endParaRPr>
            </a:p>
          </p:txBody>
        </p:sp>
        <p:pic>
          <p:nvPicPr>
            <p:cNvPr id="58" name="Shape 597" descr="C:\Users\lrr\Documents\security\Database Security\images\New folder\Group@10x.png"/>
            <p:cNvPicPr preferRelativeResize="0"/>
            <p:nvPr/>
          </p:nvPicPr>
          <p:blipFill rotWithShape="1">
            <a:blip r:embed="rId10">
              <a:alphaModFix/>
            </a:blip>
            <a:srcRect/>
            <a:stretch/>
          </p:blipFill>
          <p:spPr>
            <a:xfrm>
              <a:off x="7620000" y="3505200"/>
              <a:ext cx="914400" cy="914400"/>
            </a:xfrm>
            <a:prstGeom prst="rect">
              <a:avLst/>
            </a:prstGeom>
            <a:noFill/>
            <a:ln>
              <a:noFill/>
            </a:ln>
          </p:spPr>
        </p:pic>
      </p:grpSp>
      <p:grpSp>
        <p:nvGrpSpPr>
          <p:cNvPr id="13" name="Shape 598"/>
          <p:cNvGrpSpPr/>
          <p:nvPr/>
        </p:nvGrpSpPr>
        <p:grpSpPr>
          <a:xfrm>
            <a:off x="9378325" y="3176703"/>
            <a:ext cx="1219200" cy="1219200"/>
            <a:chOff x="4191000" y="5029200"/>
            <a:chExt cx="914400" cy="1219200"/>
          </a:xfrm>
        </p:grpSpPr>
        <p:sp>
          <p:nvSpPr>
            <p:cNvPr id="60" name="Shape 599"/>
            <p:cNvSpPr txBox="1"/>
            <p:nvPr/>
          </p:nvSpPr>
          <p:spPr>
            <a:xfrm>
              <a:off x="4347936" y="5940623"/>
              <a:ext cx="56457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KPIs</a:t>
              </a:r>
              <a:endParaRPr sz="1400" b="0" i="0" u="none" strike="noStrike" cap="none">
                <a:solidFill>
                  <a:srgbClr val="000000"/>
                </a:solidFill>
                <a:latin typeface="Arial"/>
                <a:ea typeface="Arial"/>
                <a:cs typeface="Arial"/>
                <a:sym typeface="Arial"/>
              </a:endParaRPr>
            </a:p>
          </p:txBody>
        </p:sp>
        <p:pic>
          <p:nvPicPr>
            <p:cNvPr id="61" name="Shape 600" descr="C:\Users\lrr\Documents\security\Database Security\images\New folder\chart@10x.png"/>
            <p:cNvPicPr preferRelativeResize="0"/>
            <p:nvPr/>
          </p:nvPicPr>
          <p:blipFill rotWithShape="1">
            <a:blip r:embed="rId11">
              <a:alphaModFix/>
            </a:blip>
            <a:srcRect/>
            <a:stretch/>
          </p:blipFill>
          <p:spPr>
            <a:xfrm>
              <a:off x="4191000" y="5029200"/>
              <a:ext cx="914400" cy="914400"/>
            </a:xfrm>
            <a:prstGeom prst="rect">
              <a:avLst/>
            </a:prstGeom>
            <a:noFill/>
            <a:ln>
              <a:noFill/>
            </a:ln>
          </p:spPr>
        </p:pic>
      </p:grpSp>
      <p:sp>
        <p:nvSpPr>
          <p:cNvPr id="62" name="Shape 587"/>
          <p:cNvSpPr txBox="1"/>
          <p:nvPr/>
        </p:nvSpPr>
        <p:spPr>
          <a:xfrm>
            <a:off x="9191330" y="5721310"/>
            <a:ext cx="1919757" cy="52322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none" strike="noStrike" cap="none" dirty="0">
                <a:solidFill>
                  <a:srgbClr val="000000"/>
                </a:solidFill>
                <a:latin typeface="Century Gothic"/>
                <a:ea typeface="Arial"/>
                <a:cs typeface="Arial"/>
                <a:sym typeface="Arial"/>
              </a:rPr>
              <a:t>View Resource </a:t>
            </a:r>
            <a:endParaRPr dirty="0">
              <a:latin typeface="Century Gothic"/>
            </a:endParaRPr>
          </a:p>
          <a:p>
            <a:pPr marL="0" marR="0" lvl="0" indent="0" algn="ctr" rtl="0">
              <a:lnSpc>
                <a:spcPct val="100000"/>
              </a:lnSpc>
              <a:spcBef>
                <a:spcPts val="0"/>
              </a:spcBef>
              <a:spcAft>
                <a:spcPts val="0"/>
              </a:spcAft>
              <a:buNone/>
            </a:pPr>
            <a:r>
              <a:rPr lang="en-US" sz="1400" b="0" i="0" u="none" strike="noStrike" cap="none" dirty="0">
                <a:solidFill>
                  <a:srgbClr val="000000"/>
                </a:solidFill>
                <a:latin typeface="Century Gothic"/>
                <a:ea typeface="Arial"/>
                <a:cs typeface="Arial"/>
                <a:sym typeface="Arial"/>
              </a:rPr>
              <a:t>Metadata*</a:t>
            </a:r>
            <a:endParaRPr sz="1400" b="0" i="0" u="none" strike="noStrike" cap="none" dirty="0">
              <a:solidFill>
                <a:srgbClr val="000000"/>
              </a:solidFill>
              <a:latin typeface="Century Gothic"/>
              <a:ea typeface="Arial"/>
              <a:cs typeface="Arial"/>
              <a:sym typeface="Arial"/>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1" y="1417321"/>
            <a:ext cx="7035208" cy="4898813"/>
          </a:xfrm>
        </p:spPr>
        <p:txBody>
          <a:bodyPr>
            <a:normAutofit/>
          </a:bodyPr>
          <a:lstStyle/>
          <a:p>
            <a:pPr marL="457200" lvl="0">
              <a:spcBef>
                <a:spcPts val="0"/>
              </a:spcBef>
              <a:buClr>
                <a:srgbClr val="FF9900"/>
              </a:buClr>
              <a:buSzPts val="1800"/>
              <a:buFont typeface="Century Gothic"/>
              <a:buChar char="●"/>
            </a:pPr>
            <a:r>
              <a:rPr lang="en-US" dirty="0" smtClean="0">
                <a:solidFill>
                  <a:schemeClr val="dk1"/>
                </a:solidFill>
                <a:latin typeface="Century Gothic"/>
                <a:ea typeface="Century Gothic"/>
                <a:sym typeface="Century Gothic"/>
              </a:rPr>
              <a:t>Resources are organized in a hierarchy. A resource can be a parent of other </a:t>
            </a:r>
            <a:r>
              <a:rPr lang="en-US" dirty="0" smtClean="0">
                <a:solidFill>
                  <a:schemeClr val="dk1"/>
                </a:solidFill>
                <a:latin typeface="Century Gothic"/>
                <a:ea typeface="Century Gothic"/>
                <a:sym typeface="Century Gothic"/>
              </a:rPr>
              <a:t>resources </a:t>
            </a:r>
            <a:endParaRPr lang="en-US" sz="2000" dirty="0" smtClean="0">
              <a:solidFill>
                <a:srgbClr val="000000"/>
              </a:solidFill>
              <a:latin typeface="Century Gothic"/>
              <a:ea typeface="Arial"/>
              <a:cs typeface="Arial"/>
              <a:sym typeface="Arial"/>
            </a:endParaRPr>
          </a:p>
          <a:p>
            <a:pPr marL="457200" lvl="0">
              <a:spcBef>
                <a:spcPts val="0"/>
              </a:spcBef>
              <a:buClr>
                <a:srgbClr val="FF9900"/>
              </a:buClr>
              <a:buSzPts val="1800"/>
              <a:buFont typeface="Century Gothic"/>
              <a:buChar char="●"/>
            </a:pPr>
            <a:r>
              <a:rPr lang="en-US" dirty="0" smtClean="0">
                <a:solidFill>
                  <a:schemeClr val="dk1"/>
                </a:solidFill>
                <a:latin typeface="Century Gothic"/>
                <a:ea typeface="Century Gothic"/>
                <a:sym typeface="Century Gothic"/>
              </a:rPr>
              <a:t>Authorization is much simpler to maintain if permissions that apply to one resource can also apply to all of its related </a:t>
            </a:r>
            <a:r>
              <a:rPr lang="en-US" dirty="0" smtClean="0">
                <a:solidFill>
                  <a:schemeClr val="dk1"/>
                </a:solidFill>
                <a:latin typeface="Century Gothic"/>
                <a:ea typeface="Century Gothic"/>
                <a:sym typeface="Century Gothic"/>
              </a:rPr>
              <a:t>resources</a:t>
            </a:r>
            <a:endParaRPr lang="en-US" dirty="0" smtClean="0">
              <a:latin typeface="Century Gothic"/>
            </a:endParaRPr>
          </a:p>
          <a:p>
            <a:pPr marL="457200" lvl="0">
              <a:spcBef>
                <a:spcPts val="0"/>
              </a:spcBef>
              <a:buClr>
                <a:srgbClr val="FF9900"/>
              </a:buClr>
              <a:buSzPts val="1800"/>
              <a:buFont typeface="Century Gothic"/>
              <a:buChar char="●"/>
            </a:pPr>
            <a:r>
              <a:rPr lang="en-US" dirty="0" smtClean="0">
                <a:solidFill>
                  <a:schemeClr val="dk1"/>
                </a:solidFill>
                <a:latin typeface="Century Gothic"/>
                <a:ea typeface="Century Gothic"/>
                <a:sym typeface="Century Gothic"/>
              </a:rPr>
              <a:t>Permissions can be inherited from parent to </a:t>
            </a:r>
            <a:r>
              <a:rPr lang="en-US" dirty="0" smtClean="0">
                <a:solidFill>
                  <a:schemeClr val="dk1"/>
                </a:solidFill>
                <a:latin typeface="Century Gothic"/>
                <a:ea typeface="Century Gothic"/>
                <a:sym typeface="Century Gothic"/>
              </a:rPr>
              <a:t>child</a:t>
            </a:r>
            <a:endParaRPr lang="en-US" dirty="0" smtClean="0">
              <a:solidFill>
                <a:schemeClr val="dk1"/>
              </a:solidFill>
              <a:latin typeface="Century Gothic"/>
              <a:ea typeface="Century Gothic"/>
              <a:sym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Resource Hierarchy</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t>Security</a:t>
            </a:r>
            <a:endParaRPr lang="en-US" dirty="0">
              <a:latin typeface="Century Gothic"/>
            </a:endParaRPr>
          </a:p>
        </p:txBody>
      </p:sp>
      <p:pic>
        <p:nvPicPr>
          <p:cNvPr id="5" name="Shape 609" descr="C:\Users\lrr\Documents\Snagit\security training update\hierarchy.png"/>
          <p:cNvPicPr preferRelativeResize="0"/>
          <p:nvPr/>
        </p:nvPicPr>
        <p:blipFill rotWithShape="1">
          <a:blip r:embed="rId3">
            <a:alphaModFix/>
          </a:blip>
          <a:srcRect/>
          <a:stretch/>
        </p:blipFill>
        <p:spPr>
          <a:xfrm>
            <a:off x="8284648" y="1424765"/>
            <a:ext cx="3276600" cy="4904161"/>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316183"/>
            <a:ext cx="11582401" cy="4999951"/>
          </a:xfrm>
        </p:spPr>
        <p:txBody>
          <a:bodyPr/>
          <a:lstStyle/>
          <a:p>
            <a:pPr lvl="0"/>
            <a:r>
              <a:rPr lang="en-US" sz="2400" dirty="0" smtClean="0">
                <a:solidFill>
                  <a:srgbClr val="4E4E4E"/>
                </a:solidFill>
                <a:latin typeface="Century Gothic"/>
                <a:ea typeface="Century Gothic"/>
                <a:sym typeface="Century Gothic"/>
              </a:rPr>
              <a:t>Security is driven by menu items and </a:t>
            </a:r>
            <a:r>
              <a:rPr lang="en-US" sz="2400" dirty="0" smtClean="0">
                <a:solidFill>
                  <a:srgbClr val="4E4E4E"/>
                </a:solidFill>
                <a:latin typeface="Century Gothic"/>
                <a:ea typeface="Century Gothic"/>
                <a:sym typeface="Century Gothic"/>
              </a:rPr>
              <a:t>components</a:t>
            </a:r>
            <a:endParaRPr lang="en-US" sz="2400" dirty="0" smtClean="0">
              <a:solidFill>
                <a:srgbClr val="4E4E4E"/>
              </a:solidFill>
              <a:latin typeface="Century Gothic"/>
              <a:ea typeface="Century Gothic"/>
              <a:sym typeface="Century Gothic"/>
            </a:endParaRPr>
          </a:p>
          <a:p>
            <a:pPr lvl="0"/>
            <a:r>
              <a:rPr lang="en-US" sz="2400" dirty="0" smtClean="0">
                <a:solidFill>
                  <a:srgbClr val="4E4E4E"/>
                </a:solidFill>
                <a:latin typeface="Century Gothic"/>
                <a:ea typeface="Century Gothic"/>
                <a:sym typeface="Century Gothic"/>
              </a:rPr>
              <a:t>Each role is either granted or denied access to a given menu </a:t>
            </a:r>
            <a:r>
              <a:rPr lang="en-US" sz="2400" dirty="0" smtClean="0">
                <a:solidFill>
                  <a:srgbClr val="4E4E4E"/>
                </a:solidFill>
                <a:latin typeface="Century Gothic"/>
                <a:ea typeface="Century Gothic"/>
                <a:sym typeface="Century Gothic"/>
              </a:rPr>
              <a:t>item/component</a:t>
            </a:r>
            <a:endParaRPr lang="en-US" sz="4000" dirty="0" smtClean="0">
              <a:solidFill>
                <a:srgbClr val="4E4E4E"/>
              </a:solidFill>
              <a:latin typeface="Century Gothic"/>
              <a:ea typeface="Century Gothic"/>
              <a:sym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Secure Resources Permissions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graphicFrame>
        <p:nvGraphicFramePr>
          <p:cNvPr id="18" name="Shape 628"/>
          <p:cNvGraphicFramePr/>
          <p:nvPr/>
        </p:nvGraphicFramePr>
        <p:xfrm>
          <a:off x="1318289" y="2577964"/>
          <a:ext cx="9197312" cy="3396810"/>
        </p:xfrm>
        <a:graphic>
          <a:graphicData uri="http://schemas.openxmlformats.org/drawingml/2006/table">
            <a:tbl>
              <a:tblPr>
                <a:noFill/>
              </a:tblPr>
              <a:tblGrid>
                <a:gridCol w="3675215"/>
                <a:gridCol w="5522097"/>
              </a:tblGrid>
              <a:tr h="339681">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FFFFFF"/>
                          </a:solidFill>
                          <a:latin typeface="Calibri"/>
                          <a:ea typeface="Calibri"/>
                          <a:cs typeface="Calibri"/>
                          <a:sym typeface="Calibri"/>
                        </a:rPr>
                        <a:t>Resource Type</a:t>
                      </a:r>
                      <a:endParaRPr sz="1400" u="none" strike="noStrike" cap="none" dirty="0"/>
                    </a:p>
                  </a:txBody>
                  <a:tcPr marL="7133" marR="7133" marT="5350" marB="0" anchor="b">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4F81BD"/>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FFFFFF"/>
                          </a:solidFill>
                          <a:latin typeface="Calibri"/>
                          <a:ea typeface="Calibri"/>
                          <a:cs typeface="Calibri"/>
                          <a:sym typeface="Calibri"/>
                        </a:rPr>
                        <a:t>Permissions</a:t>
                      </a:r>
                      <a:endParaRPr sz="1400" u="none" strike="noStrike" cap="none" dirty="0"/>
                    </a:p>
                  </a:txBody>
                  <a:tcPr marL="7133" marR="7133" marT="5350" marB="0" anchor="b">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4F81BD"/>
                    </a:solidFill>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dirty="0">
                          <a:solidFill>
                            <a:srgbClr val="141414"/>
                          </a:solidFill>
                          <a:latin typeface="Century Gothic"/>
                          <a:ea typeface="Century Gothic"/>
                          <a:cs typeface="Century Gothic"/>
                          <a:sym typeface="Century Gothic"/>
                        </a:rPr>
                        <a:t>Apps</a:t>
                      </a:r>
                      <a:endParaRPr sz="1400" u="none" strike="noStrike" cap="none" dirty="0"/>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dirty="0">
                          <a:solidFill>
                            <a:srgbClr val="141414"/>
                          </a:solidFill>
                          <a:latin typeface="Century Gothic"/>
                          <a:ea typeface="Century Gothic"/>
                          <a:cs typeface="Century Gothic"/>
                          <a:sym typeface="Century Gothic"/>
                        </a:rPr>
                        <a:t>Approve, Create, Delete, Read, Write</a:t>
                      </a:r>
                      <a:endParaRPr sz="1400" u="none" strike="noStrike" cap="none" dirty="0"/>
                    </a:p>
                  </a:txBody>
                  <a:tcPr marL="7133" marR="7133" marT="5350" marB="0">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dirty="0">
                          <a:solidFill>
                            <a:srgbClr val="141414"/>
                          </a:solidFill>
                          <a:latin typeface="Century Gothic"/>
                          <a:ea typeface="Century Gothic"/>
                          <a:cs typeface="Century Gothic"/>
                          <a:sym typeface="Century Gothic"/>
                        </a:rPr>
                        <a:t>Business </a:t>
                      </a:r>
                      <a:r>
                        <a:rPr lang="en-US" sz="1500" b="1" i="0" u="none" strike="noStrike" cap="none" dirty="0" smtClean="0">
                          <a:solidFill>
                            <a:srgbClr val="141414"/>
                          </a:solidFill>
                          <a:latin typeface="Century Gothic"/>
                          <a:ea typeface="Century Gothic"/>
                          <a:cs typeface="Century Gothic"/>
                          <a:sym typeface="Century Gothic"/>
                        </a:rPr>
                        <a:t>Components</a:t>
                      </a:r>
                      <a:endParaRPr sz="1400" u="none" strike="noStrike" cap="none" dirty="0"/>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141414"/>
                          </a:solidFill>
                          <a:latin typeface="Century Gothic"/>
                          <a:ea typeface="Century Gothic"/>
                          <a:cs typeface="Century Gothic"/>
                          <a:sym typeface="Century Gothic"/>
                        </a:rPr>
                        <a:t>Approve, Create, Delete, Read, Write</a:t>
                      </a:r>
                      <a:endParaRPr sz="1400" u="none" strike="noStrike" cap="none"/>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141414"/>
                          </a:solidFill>
                          <a:latin typeface="Century Gothic"/>
                          <a:ea typeface="Century Gothic"/>
                          <a:cs typeface="Century Gothic"/>
                          <a:sym typeface="Century Gothic"/>
                        </a:rPr>
                        <a:t>Browses              </a:t>
                      </a:r>
                      <a:endParaRPr sz="1400" u="none" strike="noStrike" cap="none"/>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141414"/>
                          </a:solidFill>
                          <a:latin typeface="Century Gothic"/>
                          <a:ea typeface="Century Gothic"/>
                          <a:cs typeface="Century Gothic"/>
                          <a:sym typeface="Century Gothic"/>
                        </a:rPr>
                        <a:t>Read</a:t>
                      </a:r>
                      <a:endParaRPr sz="1400" u="none" strike="noStrike" cap="none"/>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dirty="0">
                          <a:solidFill>
                            <a:srgbClr val="141414"/>
                          </a:solidFill>
                          <a:latin typeface="Century Gothic"/>
                          <a:ea typeface="Century Gothic"/>
                          <a:cs typeface="Century Gothic"/>
                          <a:sym typeface="Century Gothic"/>
                        </a:rPr>
                        <a:t>Dashboard &amp; KPIs</a:t>
                      </a:r>
                      <a:endParaRPr sz="1400" u="none" strike="noStrike" cap="none" dirty="0"/>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dirty="0">
                          <a:solidFill>
                            <a:srgbClr val="000000"/>
                          </a:solidFill>
                          <a:latin typeface="Century Gothic"/>
                          <a:ea typeface="Century Gothic"/>
                          <a:cs typeface="Century Gothic"/>
                          <a:sym typeface="Century Gothic"/>
                        </a:rPr>
                        <a:t>Read, Write, Delete</a:t>
                      </a:r>
                      <a:endParaRPr sz="1400" u="none" strike="noStrike" cap="none" dirty="0"/>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141414"/>
                          </a:solidFill>
                          <a:latin typeface="Century Gothic"/>
                          <a:ea typeface="Century Gothic"/>
                          <a:cs typeface="Century Gothic"/>
                          <a:sym typeface="Century Gothic"/>
                        </a:rPr>
                        <a:t>Reports</a:t>
                      </a:r>
                      <a:endParaRPr sz="1400" u="none" strike="noStrike" cap="none"/>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000000"/>
                          </a:solidFill>
                          <a:latin typeface="Century Gothic"/>
                          <a:ea typeface="Century Gothic"/>
                          <a:cs typeface="Century Gothic"/>
                          <a:sym typeface="Century Gothic"/>
                        </a:rPr>
                        <a:t>Read</a:t>
                      </a:r>
                      <a:endParaRPr sz="1400" u="none" strike="noStrike" cap="none"/>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141414"/>
                          </a:solidFill>
                          <a:latin typeface="Century Gothic"/>
                          <a:ea typeface="Century Gothic"/>
                          <a:cs typeface="Century Gothic"/>
                          <a:sym typeface="Century Gothic"/>
                        </a:rPr>
                        <a:t>Services</a:t>
                      </a:r>
                      <a:endParaRPr sz="1400" u="none" strike="noStrike" cap="none"/>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000000"/>
                          </a:solidFill>
                          <a:latin typeface="Century Gothic"/>
                          <a:ea typeface="Century Gothic"/>
                          <a:cs typeface="Century Gothic"/>
                          <a:sym typeface="Century Gothic"/>
                        </a:rPr>
                        <a:t>Create, Delete, Read, Write</a:t>
                      </a:r>
                      <a:endParaRPr sz="1400" u="none" strike="noStrike" cap="none"/>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141414"/>
                          </a:solidFill>
                          <a:latin typeface="Century Gothic"/>
                          <a:ea typeface="Century Gothic"/>
                          <a:cs typeface="Century Gothic"/>
                          <a:sym typeface="Century Gothic"/>
                        </a:rPr>
                        <a:t>Fields</a:t>
                      </a:r>
                      <a:endParaRPr sz="1400" u="none" strike="noStrike" cap="none"/>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141414"/>
                          </a:solidFill>
                          <a:latin typeface="Century Gothic"/>
                          <a:ea typeface="Century Gothic"/>
                          <a:cs typeface="Century Gothic"/>
                          <a:sym typeface="Century Gothic"/>
                        </a:rPr>
                        <a:t>Read, Write</a:t>
                      </a:r>
                      <a:endParaRPr sz="1400" u="none" strike="noStrike" cap="none"/>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141414"/>
                          </a:solidFill>
                          <a:latin typeface="Century Gothic"/>
                          <a:ea typeface="Century Gothic"/>
                          <a:cs typeface="Century Gothic"/>
                          <a:sym typeface="Century Gothic"/>
                        </a:rPr>
                        <a:t>Field Groups</a:t>
                      </a:r>
                      <a:endParaRPr sz="1400" u="none" strike="noStrike" cap="none"/>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141414"/>
                          </a:solidFill>
                          <a:latin typeface="Century Gothic"/>
                          <a:ea typeface="Century Gothic"/>
                          <a:cs typeface="Century Gothic"/>
                          <a:sym typeface="Century Gothic"/>
                        </a:rPr>
                        <a:t>Read, Write</a:t>
                      </a:r>
                      <a:endParaRPr sz="1400" u="none" strike="noStrike" cap="none"/>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tcPr>
                </a:tc>
              </a:tr>
              <a:tr h="339681">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dirty="0">
                          <a:solidFill>
                            <a:srgbClr val="141414"/>
                          </a:solidFill>
                          <a:latin typeface="Century Gothic"/>
                          <a:ea typeface="Century Gothic"/>
                          <a:cs typeface="Century Gothic"/>
                          <a:sym typeface="Century Gothic"/>
                        </a:rPr>
                        <a:t>Views</a:t>
                      </a:r>
                      <a:endParaRPr sz="1400" u="none" strike="noStrike" cap="none" dirty="0"/>
                    </a:p>
                  </a:txBody>
                  <a:tcPr marL="7133" marR="7133" marT="5350" marB="0" anchor="ctr">
                    <a:lnL w="9525" cap="flat" cmpd="sng">
                      <a:solidFill>
                        <a:srgbClr val="95B3D7"/>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dirty="0">
                          <a:solidFill>
                            <a:srgbClr val="000000"/>
                          </a:solidFill>
                          <a:latin typeface="Century Gothic"/>
                          <a:ea typeface="Century Gothic"/>
                          <a:cs typeface="Century Gothic"/>
                          <a:sym typeface="Century Gothic"/>
                        </a:rPr>
                        <a:t>Read</a:t>
                      </a:r>
                      <a:endParaRPr sz="1400" u="none" strike="noStrike" cap="none" dirty="0"/>
                    </a:p>
                  </a:txBody>
                  <a:tcPr marL="7133" marR="7133" marT="5350" marB="0" anchor="ctr">
                    <a:lnL w="9525" cap="flat" cmpd="sng">
                      <a:solidFill>
                        <a:srgbClr val="000000">
                          <a:alpha val="0"/>
                        </a:srgbClr>
                      </a:solidFill>
                      <a:prstDash val="solid"/>
                      <a:round/>
                      <a:headEnd type="none" w="sm" len="sm"/>
                      <a:tailEnd type="none" w="sm" len="sm"/>
                    </a:lnL>
                    <a:lnR w="9525" cap="flat" cmpd="sng">
                      <a:solidFill>
                        <a:srgbClr val="95B3D7"/>
                      </a:solidFill>
                      <a:prstDash val="solid"/>
                      <a:round/>
                      <a:headEnd type="none" w="sm" len="sm"/>
                      <a:tailEnd type="none" w="sm" len="sm"/>
                    </a:lnR>
                    <a:lnT w="9525" cap="flat" cmpd="sng">
                      <a:solidFill>
                        <a:srgbClr val="95B3D7"/>
                      </a:solidFill>
                      <a:prstDash val="solid"/>
                      <a:round/>
                      <a:headEnd type="none" w="sm" len="sm"/>
                      <a:tailEnd type="none" w="sm" len="sm"/>
                    </a:lnT>
                    <a:lnB w="9525" cap="flat" cmpd="sng">
                      <a:solidFill>
                        <a:srgbClr val="95B3D7"/>
                      </a:solidFill>
                      <a:prstDash val="solid"/>
                      <a:round/>
                      <a:headEnd type="none" w="sm" len="sm"/>
                      <a:tailEnd type="none" w="sm" len="sm"/>
                    </a:lnB>
                    <a:solidFill>
                      <a:srgbClr val="DBE5F1"/>
                    </a:solidFill>
                  </a:tcPr>
                </a:tc>
              </a:tr>
            </a:tbl>
          </a:graphicData>
        </a:graphic>
      </p:graphicFrame>
      <p:pic>
        <p:nvPicPr>
          <p:cNvPr id="19" name="Shape 630" descr="C:\Users\lrr\Documents\security\Database Security\images\New folder\bom@10x.png"/>
          <p:cNvPicPr preferRelativeResize="0"/>
          <p:nvPr/>
        </p:nvPicPr>
        <p:blipFill rotWithShape="1">
          <a:blip r:embed="rId3">
            <a:alphaModFix/>
          </a:blip>
          <a:srcRect/>
          <a:stretch/>
        </p:blipFill>
        <p:spPr>
          <a:xfrm>
            <a:off x="3851629" y="2965219"/>
            <a:ext cx="390144" cy="292608"/>
          </a:xfrm>
          <a:prstGeom prst="rect">
            <a:avLst/>
          </a:prstGeom>
          <a:noFill/>
          <a:ln>
            <a:noFill/>
          </a:ln>
        </p:spPr>
      </p:pic>
      <p:pic>
        <p:nvPicPr>
          <p:cNvPr id="20" name="Shape 631" descr="C:\Users\lrr\Documents\security\Database Security\images\New folder\processmap@10x.png"/>
          <p:cNvPicPr preferRelativeResize="0"/>
          <p:nvPr/>
        </p:nvPicPr>
        <p:blipFill rotWithShape="1">
          <a:blip r:embed="rId4">
            <a:alphaModFix/>
          </a:blip>
          <a:srcRect/>
          <a:stretch/>
        </p:blipFill>
        <p:spPr>
          <a:xfrm>
            <a:off x="3865484" y="3249929"/>
            <a:ext cx="390144" cy="292608"/>
          </a:xfrm>
          <a:prstGeom prst="rect">
            <a:avLst/>
          </a:prstGeom>
          <a:noFill/>
          <a:ln>
            <a:noFill/>
          </a:ln>
        </p:spPr>
      </p:pic>
      <p:pic>
        <p:nvPicPr>
          <p:cNvPr id="21" name="Shape 632" descr="C:\Users\lrr\Documents\security\Database Security\images\New folder\settings@10x.png"/>
          <p:cNvPicPr preferRelativeResize="0"/>
          <p:nvPr/>
        </p:nvPicPr>
        <p:blipFill rotWithShape="1">
          <a:blip r:embed="rId5">
            <a:alphaModFix/>
          </a:blip>
          <a:srcRect/>
          <a:stretch/>
        </p:blipFill>
        <p:spPr>
          <a:xfrm>
            <a:off x="3883960" y="4705174"/>
            <a:ext cx="325121" cy="243840"/>
          </a:xfrm>
          <a:prstGeom prst="rect">
            <a:avLst/>
          </a:prstGeom>
          <a:noFill/>
          <a:ln>
            <a:noFill/>
          </a:ln>
        </p:spPr>
      </p:pic>
      <p:pic>
        <p:nvPicPr>
          <p:cNvPr id="22" name="Shape 633" descr="C:\Users\lrr\Documents\security\Database Security\images\New folder\view@10x.png"/>
          <p:cNvPicPr preferRelativeResize="0"/>
          <p:nvPr/>
        </p:nvPicPr>
        <p:blipFill rotWithShape="1">
          <a:blip r:embed="rId6">
            <a:alphaModFix/>
          </a:blip>
          <a:srcRect/>
          <a:stretch/>
        </p:blipFill>
        <p:spPr>
          <a:xfrm>
            <a:off x="3874129" y="5684342"/>
            <a:ext cx="353731" cy="265298"/>
          </a:xfrm>
          <a:prstGeom prst="rect">
            <a:avLst/>
          </a:prstGeom>
          <a:noFill/>
          <a:ln>
            <a:noFill/>
          </a:ln>
        </p:spPr>
      </p:pic>
      <p:pic>
        <p:nvPicPr>
          <p:cNvPr id="23" name="Shape 634" descr="C:\Users\lrr\Documents\security\Database Security\images\New folder\reportMenu@10x.png"/>
          <p:cNvPicPr preferRelativeResize="0"/>
          <p:nvPr/>
        </p:nvPicPr>
        <p:blipFill rotWithShape="1">
          <a:blip r:embed="rId7">
            <a:alphaModFix/>
          </a:blip>
          <a:srcRect/>
          <a:stretch/>
        </p:blipFill>
        <p:spPr>
          <a:xfrm>
            <a:off x="3878877" y="4357947"/>
            <a:ext cx="343328" cy="257495"/>
          </a:xfrm>
          <a:prstGeom prst="rect">
            <a:avLst/>
          </a:prstGeom>
          <a:noFill/>
          <a:ln>
            <a:noFill/>
          </a:ln>
        </p:spPr>
      </p:pic>
      <p:pic>
        <p:nvPicPr>
          <p:cNvPr id="24" name="Shape 635" descr="C:\Users\lrr\Documents\security\Database Security\images\New folder\report@10x.png"/>
          <p:cNvPicPr preferRelativeResize="0"/>
          <p:nvPr/>
        </p:nvPicPr>
        <p:blipFill rotWithShape="1">
          <a:blip r:embed="rId8">
            <a:alphaModFix/>
          </a:blip>
          <a:srcRect/>
          <a:stretch/>
        </p:blipFill>
        <p:spPr>
          <a:xfrm>
            <a:off x="3880261" y="3976696"/>
            <a:ext cx="343328" cy="257495"/>
          </a:xfrm>
          <a:prstGeom prst="rect">
            <a:avLst/>
          </a:prstGeom>
          <a:noFill/>
          <a:ln>
            <a:noFill/>
          </a:ln>
        </p:spPr>
      </p:pic>
      <p:pic>
        <p:nvPicPr>
          <p:cNvPr id="25" name="Shape 636" descr="C:\Users\lrr\Documents\security\Database Security\images\New folder\browse@10x.png"/>
          <p:cNvPicPr preferRelativeResize="0"/>
          <p:nvPr/>
        </p:nvPicPr>
        <p:blipFill rotWithShape="1">
          <a:blip r:embed="rId9">
            <a:alphaModFix/>
          </a:blip>
          <a:srcRect/>
          <a:stretch/>
        </p:blipFill>
        <p:spPr>
          <a:xfrm>
            <a:off x="3841551" y="4989884"/>
            <a:ext cx="390144" cy="292608"/>
          </a:xfrm>
          <a:prstGeom prst="rect">
            <a:avLst/>
          </a:prstGeom>
          <a:noFill/>
          <a:ln>
            <a:noFill/>
          </a:ln>
        </p:spPr>
      </p:pic>
      <p:pic>
        <p:nvPicPr>
          <p:cNvPr id="26" name="Shape 637" descr="C:\Users\lrr\Documents\security\Database Security\images\New folder\fields@10x.png"/>
          <p:cNvPicPr preferRelativeResize="0"/>
          <p:nvPr/>
        </p:nvPicPr>
        <p:blipFill rotWithShape="1">
          <a:blip r:embed="rId10">
            <a:alphaModFix/>
          </a:blip>
          <a:srcRect/>
          <a:stretch/>
        </p:blipFill>
        <p:spPr>
          <a:xfrm>
            <a:off x="3862231" y="3626599"/>
            <a:ext cx="390144" cy="292608"/>
          </a:xfrm>
          <a:prstGeom prst="rect">
            <a:avLst/>
          </a:prstGeom>
          <a:noFill/>
          <a:ln>
            <a:noFill/>
          </a:ln>
        </p:spPr>
      </p:pic>
      <p:pic>
        <p:nvPicPr>
          <p:cNvPr id="27" name="Shape 638" descr="C:\Users\lrr\Documents\security\Database Security\images\New folder\Group@10x.png"/>
          <p:cNvPicPr preferRelativeResize="0"/>
          <p:nvPr/>
        </p:nvPicPr>
        <p:blipFill rotWithShape="1">
          <a:blip r:embed="rId11">
            <a:alphaModFix/>
          </a:blip>
          <a:srcRect/>
          <a:stretch/>
        </p:blipFill>
        <p:spPr>
          <a:xfrm>
            <a:off x="3866642" y="5320141"/>
            <a:ext cx="353731" cy="265298"/>
          </a:xfrm>
          <a:prstGeom prst="rect">
            <a:avLst/>
          </a:prstGeom>
          <a:noFill/>
          <a:ln>
            <a:noFill/>
          </a:ln>
        </p:spPr>
      </p:pic>
      <p:pic>
        <p:nvPicPr>
          <p:cNvPr id="28" name="Shape 639" descr="C:\Users\lrr\Documents\security\Database Security\images\New folder\chart@10x.png"/>
          <p:cNvPicPr preferRelativeResize="0"/>
          <p:nvPr/>
        </p:nvPicPr>
        <p:blipFill rotWithShape="1">
          <a:blip r:embed="rId12">
            <a:alphaModFix/>
          </a:blip>
          <a:srcRect/>
          <a:stretch/>
        </p:blipFill>
        <p:spPr>
          <a:xfrm>
            <a:off x="4376784" y="3994783"/>
            <a:ext cx="312113" cy="234086"/>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lvl="0" indent="-406400">
              <a:spcBef>
                <a:spcPts val="560"/>
              </a:spcBef>
              <a:buSzPts val="2800"/>
            </a:pPr>
            <a:r>
              <a:rPr lang="en-US" dirty="0" smtClean="0">
                <a:solidFill>
                  <a:srgbClr val="4E4E4E"/>
                </a:solidFill>
                <a:latin typeface="Century Gothic"/>
                <a:ea typeface="Century Gothic"/>
                <a:sym typeface="Century Gothic"/>
              </a:rPr>
              <a:t>New     - Create permission</a:t>
            </a:r>
            <a:endParaRPr lang="en-US" dirty="0" smtClean="0">
              <a:latin typeface="Century Gothic"/>
            </a:endParaRPr>
          </a:p>
          <a:p>
            <a:pPr marL="457200" lvl="0" indent="-406400">
              <a:spcBef>
                <a:spcPts val="560"/>
              </a:spcBef>
              <a:buSzPts val="2800"/>
            </a:pPr>
            <a:r>
              <a:rPr lang="en-US" dirty="0" smtClean="0">
                <a:solidFill>
                  <a:srgbClr val="4E4E4E"/>
                </a:solidFill>
                <a:latin typeface="Century Gothic"/>
                <a:ea typeface="Century Gothic"/>
                <a:sym typeface="Century Gothic"/>
              </a:rPr>
              <a:t>Open   - Read permission</a:t>
            </a:r>
            <a:endParaRPr lang="en-US" dirty="0" smtClean="0">
              <a:latin typeface="Century Gothic"/>
            </a:endParaRPr>
          </a:p>
          <a:p>
            <a:pPr marL="457200" lvl="0" indent="-406400">
              <a:spcBef>
                <a:spcPts val="560"/>
              </a:spcBef>
              <a:buSzPts val="2800"/>
            </a:pPr>
            <a:r>
              <a:rPr lang="en-US" dirty="0" smtClean="0">
                <a:solidFill>
                  <a:srgbClr val="4E4E4E"/>
                </a:solidFill>
                <a:latin typeface="Century Gothic"/>
                <a:ea typeface="Century Gothic"/>
                <a:sym typeface="Century Gothic"/>
              </a:rPr>
              <a:t>Edit       - Write permission</a:t>
            </a:r>
            <a:endParaRPr lang="en-US" dirty="0" smtClean="0">
              <a:latin typeface="Century Gothic"/>
            </a:endParaRPr>
          </a:p>
          <a:p>
            <a:pPr marL="457200" lvl="0" indent="-406400">
              <a:spcBef>
                <a:spcPts val="560"/>
              </a:spcBef>
              <a:buSzPts val="2800"/>
            </a:pPr>
            <a:r>
              <a:rPr lang="en-US" dirty="0" smtClean="0">
                <a:solidFill>
                  <a:srgbClr val="4E4E4E"/>
                </a:solidFill>
                <a:latin typeface="Century Gothic"/>
                <a:ea typeface="Century Gothic"/>
                <a:sym typeface="Century Gothic"/>
              </a:rPr>
              <a:t>Delete  - Delete permission</a:t>
            </a:r>
            <a:endParaRPr lang="en-US" dirty="0" smtClean="0">
              <a:latin typeface="Century Gothic"/>
            </a:endParaRPr>
          </a:p>
          <a:p>
            <a:pPr marL="457200" lvl="0" indent="-406400">
              <a:spcBef>
                <a:spcPts val="560"/>
              </a:spcBef>
              <a:buSzPts val="2800"/>
            </a:pPr>
            <a:endParaRPr lang="en-US" dirty="0" smtClean="0">
              <a:latin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Form Actions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5" name="Shape 841"/>
          <p:cNvPicPr preferRelativeResize="0"/>
          <p:nvPr/>
        </p:nvPicPr>
        <p:blipFill rotWithShape="1">
          <a:blip r:embed="rId3">
            <a:alphaModFix/>
          </a:blip>
          <a:srcRect b="35817"/>
          <a:stretch/>
        </p:blipFill>
        <p:spPr>
          <a:xfrm>
            <a:off x="8882649" y="1425878"/>
            <a:ext cx="1481137" cy="1057440"/>
          </a:xfrm>
          <a:prstGeom prst="rect">
            <a:avLst/>
          </a:prstGeom>
          <a:noFill/>
          <a:ln>
            <a:noFill/>
          </a:ln>
        </p:spPr>
      </p:pic>
      <p:sp>
        <p:nvSpPr>
          <p:cNvPr id="6" name="TextBox 5"/>
          <p:cNvSpPr txBox="1"/>
          <p:nvPr/>
        </p:nvSpPr>
        <p:spPr>
          <a:xfrm>
            <a:off x="8903369" y="2415942"/>
            <a:ext cx="1530418" cy="587141"/>
          </a:xfrm>
          <a:prstGeom prst="rect">
            <a:avLst/>
          </a:prstGeom>
          <a:noFill/>
        </p:spPr>
        <p:txBody>
          <a:bodyPr wrap="square" lIns="91440" tIns="91440" rIns="91440" bIns="91440" rtlCol="0">
            <a:noAutofit/>
          </a:bodyPr>
          <a:lstStyle/>
          <a:p>
            <a:pPr algn="ctr">
              <a:lnSpc>
                <a:spcPct val="95000"/>
              </a:lnSpc>
              <a:spcAft>
                <a:spcPts val="600"/>
              </a:spcAft>
            </a:pPr>
            <a:r>
              <a:rPr lang="en-US" sz="1600" b="1" dirty="0" smtClean="0">
                <a:latin typeface="Century Gothic"/>
              </a:rPr>
              <a:t>Business Components</a:t>
            </a:r>
            <a:endParaRPr lang="en-US" sz="1600" b="1" dirty="0">
              <a:latin typeface="Century Gothic"/>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spcBef>
                <a:spcPts val="0"/>
              </a:spcBef>
              <a:buSzPts val="2800"/>
            </a:pPr>
            <a:r>
              <a:rPr lang="fr-FR" dirty="0" err="1" smtClean="0">
                <a:solidFill>
                  <a:srgbClr val="4E4E4E"/>
                </a:solidFill>
                <a:latin typeface="Century Gothic"/>
                <a:ea typeface="Century Gothic"/>
                <a:sym typeface="Century Gothic"/>
              </a:rPr>
              <a:t>Role</a:t>
            </a:r>
            <a:r>
              <a:rPr lang="fr-FR" dirty="0" smtClean="0">
                <a:solidFill>
                  <a:srgbClr val="4E4E4E"/>
                </a:solidFill>
                <a:latin typeface="Century Gothic"/>
                <a:ea typeface="Century Gothic"/>
                <a:sym typeface="Century Gothic"/>
              </a:rPr>
              <a:t> Menu</a:t>
            </a:r>
          </a:p>
          <a:p>
            <a:pPr lvl="0">
              <a:spcBef>
                <a:spcPts val="560"/>
              </a:spcBef>
              <a:buSzPts val="2800"/>
            </a:pPr>
            <a:r>
              <a:rPr lang="fr-FR" dirty="0" smtClean="0">
                <a:solidFill>
                  <a:srgbClr val="4E4E4E"/>
                </a:solidFill>
                <a:latin typeface="Century Gothic"/>
                <a:ea typeface="Century Gothic"/>
                <a:sym typeface="Century Gothic"/>
              </a:rPr>
              <a:t>Favorite Menu</a:t>
            </a:r>
          </a:p>
          <a:p>
            <a:pPr lvl="0">
              <a:spcBef>
                <a:spcPts val="560"/>
              </a:spcBef>
              <a:buSzPts val="2800"/>
            </a:pPr>
            <a:r>
              <a:rPr lang="fr-FR" dirty="0" smtClean="0">
                <a:solidFill>
                  <a:srgbClr val="4E4E4E"/>
                </a:solidFill>
                <a:latin typeface="Century Gothic"/>
                <a:ea typeface="Century Gothic"/>
                <a:sym typeface="Century Gothic"/>
              </a:rPr>
              <a:t>Menu </a:t>
            </a:r>
            <a:r>
              <a:rPr lang="fr-FR" dirty="0" err="1" smtClean="0">
                <a:solidFill>
                  <a:srgbClr val="4E4E4E"/>
                </a:solidFill>
                <a:latin typeface="Century Gothic"/>
                <a:ea typeface="Century Gothic"/>
                <a:sym typeface="Century Gothic"/>
              </a:rPr>
              <a:t>Search</a:t>
            </a:r>
            <a:endParaRPr lang="fr-FR" dirty="0" smtClean="0">
              <a:solidFill>
                <a:srgbClr val="4E4E4E"/>
              </a:solidFill>
              <a:latin typeface="Century Gothic"/>
              <a:ea typeface="Century Gothic"/>
              <a:sym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Menu</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6" name="Shape 924" descr="C:\Users\lrr\Documents\security\images\menu-gray.png"/>
          <p:cNvPicPr preferRelativeResize="0"/>
          <p:nvPr/>
        </p:nvPicPr>
        <p:blipFill rotWithShape="1">
          <a:blip r:embed="rId3">
            <a:alphaModFix/>
          </a:blip>
          <a:srcRect/>
          <a:stretch/>
        </p:blipFill>
        <p:spPr>
          <a:xfrm>
            <a:off x="4741238" y="1461914"/>
            <a:ext cx="417540" cy="365125"/>
          </a:xfrm>
          <a:prstGeom prst="rect">
            <a:avLst/>
          </a:prstGeom>
          <a:noFill/>
          <a:ln>
            <a:noFill/>
          </a:ln>
        </p:spPr>
      </p:pic>
      <p:grpSp>
        <p:nvGrpSpPr>
          <p:cNvPr id="5" name="Shape 925"/>
          <p:cNvGrpSpPr/>
          <p:nvPr/>
        </p:nvGrpSpPr>
        <p:grpSpPr>
          <a:xfrm>
            <a:off x="4727383" y="1999900"/>
            <a:ext cx="493740" cy="449263"/>
            <a:chOff x="3468660" y="1920875"/>
            <a:chExt cx="493740" cy="449263"/>
          </a:xfrm>
        </p:grpSpPr>
        <p:pic>
          <p:nvPicPr>
            <p:cNvPr id="8" name="Shape 926" descr="C:\Users\lrr\Documents\security\images\menu-gray.png"/>
            <p:cNvPicPr preferRelativeResize="0"/>
            <p:nvPr/>
          </p:nvPicPr>
          <p:blipFill rotWithShape="1">
            <a:blip r:embed="rId3">
              <a:alphaModFix/>
            </a:blip>
            <a:srcRect/>
            <a:stretch/>
          </p:blipFill>
          <p:spPr>
            <a:xfrm>
              <a:off x="3468660" y="1920875"/>
              <a:ext cx="417540" cy="365125"/>
            </a:xfrm>
            <a:prstGeom prst="rect">
              <a:avLst/>
            </a:prstGeom>
            <a:noFill/>
            <a:ln>
              <a:noFill/>
            </a:ln>
          </p:spPr>
        </p:pic>
        <p:pic>
          <p:nvPicPr>
            <p:cNvPr id="9" name="Shape 927" descr="C:\Users\lrr\Documents\Snagit\security training update\lab2\star.png"/>
            <p:cNvPicPr preferRelativeResize="0"/>
            <p:nvPr/>
          </p:nvPicPr>
          <p:blipFill rotWithShape="1">
            <a:blip r:embed="rId4">
              <a:alphaModFix/>
            </a:blip>
            <a:srcRect/>
            <a:stretch/>
          </p:blipFill>
          <p:spPr>
            <a:xfrm>
              <a:off x="3733800" y="2133600"/>
              <a:ext cx="228600" cy="236538"/>
            </a:xfrm>
            <a:prstGeom prst="rect">
              <a:avLst/>
            </a:prstGeom>
            <a:noFill/>
            <a:ln>
              <a:noFill/>
            </a:ln>
          </p:spPr>
        </p:pic>
      </p:grpSp>
      <p:grpSp>
        <p:nvGrpSpPr>
          <p:cNvPr id="7" name="Shape 928"/>
          <p:cNvGrpSpPr/>
          <p:nvPr/>
        </p:nvGrpSpPr>
        <p:grpSpPr>
          <a:xfrm>
            <a:off x="4727385" y="2533298"/>
            <a:ext cx="534047" cy="441324"/>
            <a:chOff x="3468660" y="2454275"/>
            <a:chExt cx="534047" cy="441324"/>
          </a:xfrm>
        </p:grpSpPr>
        <p:pic>
          <p:nvPicPr>
            <p:cNvPr id="11" name="Shape 929" descr="C:\Users\lrr\Documents\security\images\menu-gray.png"/>
            <p:cNvPicPr preferRelativeResize="0"/>
            <p:nvPr/>
          </p:nvPicPr>
          <p:blipFill rotWithShape="1">
            <a:blip r:embed="rId3">
              <a:alphaModFix/>
            </a:blip>
            <a:srcRect/>
            <a:stretch/>
          </p:blipFill>
          <p:spPr>
            <a:xfrm>
              <a:off x="3468660" y="2454275"/>
              <a:ext cx="417540" cy="365125"/>
            </a:xfrm>
            <a:prstGeom prst="rect">
              <a:avLst/>
            </a:prstGeom>
            <a:noFill/>
            <a:ln>
              <a:noFill/>
            </a:ln>
          </p:spPr>
        </p:pic>
        <p:pic>
          <p:nvPicPr>
            <p:cNvPr id="12" name="Shape 930" descr="C:\Users\lrr\Documents\Snagit\security training update\lab2\search.png"/>
            <p:cNvPicPr preferRelativeResize="0"/>
            <p:nvPr/>
          </p:nvPicPr>
          <p:blipFill rotWithShape="1">
            <a:blip r:embed="rId5">
              <a:alphaModFix/>
            </a:blip>
            <a:srcRect/>
            <a:stretch/>
          </p:blipFill>
          <p:spPr>
            <a:xfrm>
              <a:off x="3733801" y="2590800"/>
              <a:ext cx="268906" cy="304799"/>
            </a:xfrm>
            <a:prstGeom prst="rect">
              <a:avLst/>
            </a:prstGeom>
            <a:noFill/>
            <a:ln>
              <a:noFill/>
            </a:ln>
          </p:spPr>
        </p:pic>
      </p:grpSp>
      <p:pic>
        <p:nvPicPr>
          <p:cNvPr id="21506" name="Picture 2" descr="C:\Users\xcm\AppData\Local\Temp\SNAGHTML137dd19d.PNG"/>
          <p:cNvPicPr>
            <a:picLocks noChangeAspect="1" noChangeArrowheads="1"/>
          </p:cNvPicPr>
          <p:nvPr/>
        </p:nvPicPr>
        <p:blipFill>
          <a:blip r:embed="rId6"/>
          <a:srcRect/>
          <a:stretch>
            <a:fillRect/>
          </a:stretch>
        </p:blipFill>
        <p:spPr bwMode="auto">
          <a:xfrm>
            <a:off x="684965" y="3823869"/>
            <a:ext cx="9005017" cy="913875"/>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en-US" dirty="0" smtClean="0">
                <a:latin typeface="Century Gothic"/>
              </a:rPr>
              <a:t>Menu items always refer to a secure resource</a:t>
            </a:r>
          </a:p>
          <a:p>
            <a:pPr lvl="0"/>
            <a:r>
              <a:rPr lang="en-US" dirty="0" smtClean="0">
                <a:latin typeface="Century Gothic"/>
              </a:rPr>
              <a:t>Menu eligible resources are stored in the Menu Resource table</a:t>
            </a:r>
          </a:p>
          <a:p>
            <a:pPr lvl="0"/>
            <a:r>
              <a:rPr lang="en-US" dirty="0" smtClean="0">
                <a:latin typeface="Century Gothic"/>
              </a:rPr>
              <a:t>Menus </a:t>
            </a:r>
            <a:r>
              <a:rPr lang="en-US" dirty="0" smtClean="0">
                <a:latin typeface="Century Gothic"/>
              </a:rPr>
              <a:t>are organized </a:t>
            </a:r>
            <a:r>
              <a:rPr lang="en-US" dirty="0" smtClean="0">
                <a:latin typeface="Century Gothic"/>
              </a:rPr>
              <a:t>in two-level hierarchy </a:t>
            </a:r>
          </a:p>
          <a:p>
            <a:pPr lvl="0"/>
            <a:r>
              <a:rPr lang="en-US" dirty="0" smtClean="0">
                <a:latin typeface="Century Gothic"/>
              </a:rPr>
              <a:t>Role or favorite menus only</a:t>
            </a:r>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Menu Security</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Set Up User</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sp>
        <p:nvSpPr>
          <p:cNvPr id="9" name="Content Placeholder 2"/>
          <p:cNvSpPr>
            <a:spLocks noGrp="1"/>
          </p:cNvSpPr>
          <p:nvPr>
            <p:ph idx="1"/>
          </p:nvPr>
        </p:nvSpPr>
        <p:spPr>
          <a:xfrm>
            <a:off x="419100" y="1562100"/>
            <a:ext cx="11353800" cy="4779532"/>
          </a:xfrm>
        </p:spPr>
        <p:txBody>
          <a:bodyPr/>
          <a:lstStyle/>
          <a:p>
            <a:endParaRPr lang="en-US" dirty="0">
              <a:latin typeface="Century Gothic"/>
            </a:endParaRPr>
          </a:p>
        </p:txBody>
      </p:sp>
      <p:pic>
        <p:nvPicPr>
          <p:cNvPr id="83972" name="Picture 4" descr="C:\Users\xcm\AppData\Local\Temp\SNAGHTML13bca386.PNG"/>
          <p:cNvPicPr>
            <a:picLocks noChangeAspect="1" noChangeArrowheads="1"/>
          </p:cNvPicPr>
          <p:nvPr/>
        </p:nvPicPr>
        <p:blipFill>
          <a:blip r:embed="rId3"/>
          <a:srcRect/>
          <a:stretch>
            <a:fillRect/>
          </a:stretch>
        </p:blipFill>
        <p:spPr bwMode="auto">
          <a:xfrm>
            <a:off x="0" y="1551187"/>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Set Up Role</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sp>
        <p:nvSpPr>
          <p:cNvPr id="5" name="Content Placeholder 2"/>
          <p:cNvSpPr>
            <a:spLocks noGrp="1"/>
          </p:cNvSpPr>
          <p:nvPr>
            <p:ph idx="1"/>
          </p:nvPr>
        </p:nvSpPr>
        <p:spPr>
          <a:xfrm>
            <a:off x="419100" y="1562100"/>
            <a:ext cx="11353800" cy="4779532"/>
          </a:xfrm>
        </p:spPr>
        <p:txBody>
          <a:bodyPr/>
          <a:lstStyle/>
          <a:p>
            <a:endParaRPr lang="en-US" dirty="0">
              <a:latin typeface="Century Gothic"/>
            </a:endParaRPr>
          </a:p>
        </p:txBody>
      </p:sp>
      <p:pic>
        <p:nvPicPr>
          <p:cNvPr id="81922" name="Picture 2" descr="C:\Users\xcm\AppData\Local\Temp\SNAGHTML13c3cdff.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sym typeface="Century Gothic"/>
              </a:rPr>
              <a:t>Role-Based Access Control</a:t>
            </a:r>
          </a:p>
          <a:p>
            <a:r>
              <a:rPr lang="en-US" dirty="0" smtClean="0">
                <a:latin typeface="Century Gothic"/>
              </a:rPr>
              <a:t>Users, Roles, Role Membership</a:t>
            </a:r>
          </a:p>
          <a:p>
            <a:r>
              <a:rPr lang="en-US" dirty="0" smtClean="0">
                <a:latin typeface="Century Gothic"/>
              </a:rPr>
              <a:t>Role Permissions</a:t>
            </a:r>
          </a:p>
          <a:p>
            <a:r>
              <a:rPr lang="en-US" dirty="0" smtClean="0">
                <a:latin typeface="Century Gothic"/>
              </a:rPr>
              <a:t>Resource</a:t>
            </a:r>
          </a:p>
          <a:p>
            <a:r>
              <a:rPr lang="en-US" dirty="0" smtClean="0">
                <a:latin typeface="Century Gothic"/>
              </a:rPr>
              <a:t>Set Up User, Role, Role Membership</a:t>
            </a:r>
          </a:p>
          <a:p>
            <a:r>
              <a:rPr lang="en-US" dirty="0" smtClean="0">
                <a:latin typeface="Century Gothic"/>
              </a:rPr>
              <a:t>Role Permissions</a:t>
            </a:r>
          </a:p>
          <a:p>
            <a:r>
              <a:rPr lang="en-US" dirty="0" smtClean="0">
                <a:latin typeface="Century Gothic"/>
              </a:rPr>
              <a:t>User Access</a:t>
            </a:r>
          </a:p>
          <a:p>
            <a:r>
              <a:rPr lang="en-US" dirty="0" smtClean="0">
                <a:latin typeface="Century Gothic"/>
              </a:rPr>
              <a:t>Menus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Set Up </a:t>
            </a:r>
            <a:r>
              <a:rPr lang="en-US" altLang="zh-CN" dirty="0" smtClean="0">
                <a:latin typeface="Century Gothic"/>
              </a:rPr>
              <a:t>Menus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sp>
        <p:nvSpPr>
          <p:cNvPr id="5" name="Content Placeholder 2"/>
          <p:cNvSpPr>
            <a:spLocks noGrp="1"/>
          </p:cNvSpPr>
          <p:nvPr>
            <p:ph idx="1"/>
          </p:nvPr>
        </p:nvSpPr>
        <p:spPr>
          <a:xfrm>
            <a:off x="419100" y="1562100"/>
            <a:ext cx="11353800" cy="4779532"/>
          </a:xfrm>
        </p:spPr>
        <p:txBody>
          <a:bodyPr/>
          <a:lstStyle/>
          <a:p>
            <a:endParaRPr lang="en-US" dirty="0">
              <a:latin typeface="Century Gothic"/>
            </a:endParaRPr>
          </a:p>
        </p:txBody>
      </p:sp>
      <p:pic>
        <p:nvPicPr>
          <p:cNvPr id="79876" name="Picture 4" descr="C:\Users\xcm\AppData\Local\Temp\SNAGHTML13d1486f.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Set Up Menus Role Permissions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sp>
        <p:nvSpPr>
          <p:cNvPr id="5" name="Content Placeholder 2"/>
          <p:cNvSpPr>
            <a:spLocks noGrp="1"/>
          </p:cNvSpPr>
          <p:nvPr>
            <p:ph idx="1"/>
          </p:nvPr>
        </p:nvSpPr>
        <p:spPr>
          <a:xfrm>
            <a:off x="419100" y="1562100"/>
            <a:ext cx="11353800" cy="4779532"/>
          </a:xfrm>
        </p:spPr>
        <p:txBody>
          <a:bodyPr/>
          <a:lstStyle/>
          <a:p>
            <a:endParaRPr lang="en-US" dirty="0"/>
          </a:p>
        </p:txBody>
      </p:sp>
      <p:pic>
        <p:nvPicPr>
          <p:cNvPr id="77826" name="Picture 2" descr="C:\Users\xcm\AppData\Local\Temp\SNAGHTML13d49ad7.PNG"/>
          <p:cNvPicPr>
            <a:picLocks noChangeAspect="1" noChangeArrowheads="1"/>
          </p:cNvPicPr>
          <p:nvPr/>
        </p:nvPicPr>
        <p:blipFill>
          <a:blip r:embed="rId3"/>
          <a:srcRect/>
          <a:stretch>
            <a:fillRect/>
          </a:stretch>
        </p:blipFill>
        <p:spPr bwMode="auto">
          <a:xfrm>
            <a:off x="0" y="1570440"/>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Set Up User Access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sp>
        <p:nvSpPr>
          <p:cNvPr id="5" name="Content Placeholder 2"/>
          <p:cNvSpPr>
            <a:spLocks noGrp="1"/>
          </p:cNvSpPr>
          <p:nvPr>
            <p:ph idx="1"/>
          </p:nvPr>
        </p:nvSpPr>
        <p:spPr>
          <a:xfrm>
            <a:off x="419100" y="1562100"/>
            <a:ext cx="11353800" cy="4779532"/>
          </a:xfrm>
        </p:spPr>
        <p:txBody>
          <a:bodyPr/>
          <a:lstStyle/>
          <a:p>
            <a:endParaRPr lang="en-US" dirty="0"/>
          </a:p>
        </p:txBody>
      </p:sp>
      <p:pic>
        <p:nvPicPr>
          <p:cNvPr id="23554" name="Picture 2" descr="C:\Users\xcm\AppData\Local\Temp\SNAGHTML1755d833.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Set Up User Default Domain</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sp>
        <p:nvSpPr>
          <p:cNvPr id="5" name="Content Placeholder 2"/>
          <p:cNvSpPr>
            <a:spLocks noGrp="1"/>
          </p:cNvSpPr>
          <p:nvPr>
            <p:ph idx="1"/>
          </p:nvPr>
        </p:nvSpPr>
        <p:spPr>
          <a:xfrm>
            <a:off x="419100" y="1562100"/>
            <a:ext cx="11353800" cy="4779532"/>
          </a:xfrm>
        </p:spPr>
        <p:txBody>
          <a:bodyPr/>
          <a:lstStyle/>
          <a:p>
            <a:endParaRPr lang="en-US" dirty="0"/>
          </a:p>
        </p:txBody>
      </p:sp>
      <p:pic>
        <p:nvPicPr>
          <p:cNvPr id="90114" name="Picture 2" descr="C:\Users\xcm\AppData\Local\Temp\SNAGHTML13dbae3d.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altLang="zh-CN" dirty="0" smtClean="0">
                <a:latin typeface="Century Gothic"/>
              </a:rPr>
              <a:t>Role Permissions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15362" name="Picture 2" descr="C:\Users\xcm\AppData\Local\Temp\SNAGHTML138cef3e.PNG"/>
          <p:cNvPicPr>
            <a:picLocks noChangeAspect="1" noChangeArrowheads="1"/>
          </p:cNvPicPr>
          <p:nvPr/>
        </p:nvPicPr>
        <p:blipFill>
          <a:blip r:embed="rId3"/>
          <a:srcRect/>
          <a:stretch>
            <a:fillRect/>
          </a:stretch>
        </p:blipFill>
        <p:spPr bwMode="auto">
          <a:xfrm>
            <a:off x="0" y="15609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solidFill>
                  <a:schemeClr val="tx1"/>
                </a:solidFill>
                <a:latin typeface="Century Gothic"/>
              </a:rPr>
              <a:t>New User Login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7170" name="Picture 2" descr="C:\Users\xcm\AppData\Local\Temp\SNAGHTML1758383b.PNG"/>
          <p:cNvPicPr>
            <a:picLocks noChangeAspect="1" noChangeArrowheads="1"/>
          </p:cNvPicPr>
          <p:nvPr/>
        </p:nvPicPr>
        <p:blipFill>
          <a:blip r:embed="rId3"/>
          <a:srcRect/>
          <a:stretch>
            <a:fillRect/>
          </a:stretch>
        </p:blipFill>
        <p:spPr bwMode="auto">
          <a:xfrm>
            <a:off x="-15296"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solidFill>
                  <a:srgbClr val="4E4E4E"/>
                </a:solidFill>
                <a:latin typeface="Century Gothic"/>
                <a:ea typeface="Century Gothic"/>
                <a:sym typeface="Century Gothic"/>
              </a:rPr>
              <a:t>Role-Based Access Control</a:t>
            </a:r>
          </a:p>
          <a:p>
            <a:r>
              <a:rPr lang="en-US" dirty="0" smtClean="0">
                <a:latin typeface="Century Gothic"/>
              </a:rPr>
              <a:t>Users, Roles, Role Membership</a:t>
            </a:r>
          </a:p>
          <a:p>
            <a:r>
              <a:rPr lang="en-US" dirty="0" smtClean="0">
                <a:latin typeface="Century Gothic"/>
              </a:rPr>
              <a:t>Role Permissions</a:t>
            </a:r>
          </a:p>
          <a:p>
            <a:r>
              <a:rPr lang="en-US" dirty="0" smtClean="0">
                <a:latin typeface="Century Gothic"/>
              </a:rPr>
              <a:t>Resource</a:t>
            </a:r>
          </a:p>
          <a:p>
            <a:r>
              <a:rPr lang="en-US" dirty="0" smtClean="0">
                <a:latin typeface="Century Gothic"/>
              </a:rPr>
              <a:t>Set Up User, Role, Role Membership</a:t>
            </a:r>
          </a:p>
          <a:p>
            <a:r>
              <a:rPr lang="en-US" dirty="0" smtClean="0">
                <a:latin typeface="Century Gothic"/>
              </a:rPr>
              <a:t>Role Permissions</a:t>
            </a:r>
          </a:p>
          <a:p>
            <a:r>
              <a:rPr lang="en-US" dirty="0" smtClean="0">
                <a:latin typeface="Century Gothic"/>
              </a:rPr>
              <a:t>User Access</a:t>
            </a:r>
          </a:p>
          <a:p>
            <a:r>
              <a:rPr lang="en-US" dirty="0" smtClean="0">
                <a:latin typeface="Century Gothic"/>
              </a:rPr>
              <a:t>Menus</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27</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Security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pPr lvl="0"/>
            <a:r>
              <a:rPr lang="en-US" dirty="0" smtClean="0">
                <a:solidFill>
                  <a:srgbClr val="4E4E4E"/>
                </a:solidFill>
                <a:latin typeface="Century Gothic"/>
                <a:ea typeface="Century Gothic"/>
                <a:sym typeface="Century Gothic"/>
              </a:rPr>
              <a:t>Validates identity of user</a:t>
            </a:r>
          </a:p>
          <a:p>
            <a:pPr lvl="1"/>
            <a:r>
              <a:rPr lang="en-US" dirty="0" smtClean="0">
                <a:latin typeface="Century Gothic"/>
              </a:rPr>
              <a:t>UI authentication – Form-based authentication</a:t>
            </a:r>
          </a:p>
          <a:p>
            <a:pPr lvl="1"/>
            <a:r>
              <a:rPr lang="en-US" dirty="0" smtClean="0">
                <a:latin typeface="Century Gothic"/>
              </a:rPr>
              <a:t>API authentication – HTTP basic authentication</a:t>
            </a:r>
            <a:endParaRPr lang="en-US" dirty="0">
              <a:latin typeface="Century Gothic"/>
            </a:endParaRPr>
          </a:p>
        </p:txBody>
      </p:sp>
      <p:sp>
        <p:nvSpPr>
          <p:cNvPr id="4"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Authentication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cxnSp>
        <p:nvCxnSpPr>
          <p:cNvPr id="12" name="Shape 168"/>
          <p:cNvCxnSpPr/>
          <p:nvPr/>
        </p:nvCxnSpPr>
        <p:spPr>
          <a:xfrm>
            <a:off x="5393418" y="4760166"/>
            <a:ext cx="891540" cy="0"/>
          </a:xfrm>
          <a:prstGeom prst="straightConnector1">
            <a:avLst/>
          </a:prstGeom>
          <a:noFill/>
          <a:ln w="28575" cap="flat" cmpd="sng">
            <a:solidFill>
              <a:srgbClr val="4E4E4E"/>
            </a:solidFill>
            <a:prstDash val="solid"/>
            <a:round/>
            <a:headEnd type="none" w="sm" len="sm"/>
            <a:tailEnd type="stealth" w="med" len="med"/>
          </a:ln>
        </p:spPr>
      </p:cxnSp>
      <p:pic>
        <p:nvPicPr>
          <p:cNvPr id="48132" name="Picture 4" descr="C:\Users\xcm\AppData\Local\Temp\SNAGHTML13773991.PNG"/>
          <p:cNvPicPr>
            <a:picLocks noChangeAspect="1" noChangeArrowheads="1"/>
          </p:cNvPicPr>
          <p:nvPr/>
        </p:nvPicPr>
        <p:blipFill>
          <a:blip r:embed="rId3"/>
          <a:srcRect/>
          <a:stretch>
            <a:fillRect/>
          </a:stretch>
        </p:blipFill>
        <p:spPr bwMode="auto">
          <a:xfrm>
            <a:off x="1926623" y="3147377"/>
            <a:ext cx="2541020" cy="3217138"/>
          </a:xfrm>
          <a:prstGeom prst="rect">
            <a:avLst/>
          </a:prstGeom>
          <a:noFill/>
        </p:spPr>
      </p:pic>
      <p:pic>
        <p:nvPicPr>
          <p:cNvPr id="48134" name="Picture 6" descr="C:\Users\xcm\AppData\Local\Temp\SNAGHTML1378321a.PNG"/>
          <p:cNvPicPr>
            <a:picLocks noChangeAspect="1" noChangeArrowheads="1"/>
          </p:cNvPicPr>
          <p:nvPr/>
        </p:nvPicPr>
        <p:blipFill>
          <a:blip r:embed="rId4"/>
          <a:srcRect/>
          <a:stretch>
            <a:fillRect/>
          </a:stretch>
        </p:blipFill>
        <p:spPr bwMode="auto">
          <a:xfrm>
            <a:off x="7066515" y="3830273"/>
            <a:ext cx="3284007" cy="1902050"/>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pPr lvl="0"/>
            <a:r>
              <a:rPr lang="en-US" dirty="0" smtClean="0">
                <a:solidFill>
                  <a:srgbClr val="4E4E4E"/>
                </a:solidFill>
                <a:latin typeface="Century Gothic"/>
                <a:ea typeface="Century Gothic"/>
                <a:sym typeface="Century Gothic"/>
              </a:rPr>
              <a:t>How an authenticated user is granted access to a resource</a:t>
            </a:r>
            <a:endParaRPr lang="en-US" dirty="0">
              <a:latin typeface="Century Gothic"/>
            </a:endParaRPr>
          </a:p>
        </p:txBody>
      </p:sp>
      <p:sp>
        <p:nvSpPr>
          <p:cNvPr id="4"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Authorization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grpSp>
        <p:nvGrpSpPr>
          <p:cNvPr id="6" name="Shape 178"/>
          <p:cNvGrpSpPr/>
          <p:nvPr/>
        </p:nvGrpSpPr>
        <p:grpSpPr>
          <a:xfrm>
            <a:off x="4801933" y="2540400"/>
            <a:ext cx="1828800" cy="1440180"/>
            <a:chOff x="3657600" y="2895600"/>
            <a:chExt cx="1143000" cy="1600200"/>
          </a:xfrm>
        </p:grpSpPr>
        <p:pic>
          <p:nvPicPr>
            <p:cNvPr id="24" name="Shape 179" descr="C:\Users\lrr\AppData\Local\Microsoft\Windows\INetCache\IE\Y341YFA7\user-male-icon-wearing-hat-15951-large[1].png"/>
            <p:cNvPicPr preferRelativeResize="0"/>
            <p:nvPr/>
          </p:nvPicPr>
          <p:blipFill rotWithShape="1">
            <a:blip r:embed="rId3">
              <a:alphaModFix/>
            </a:blip>
            <a:srcRect/>
            <a:stretch/>
          </p:blipFill>
          <p:spPr>
            <a:xfrm>
              <a:off x="3934025" y="2895600"/>
              <a:ext cx="866575" cy="1320039"/>
            </a:xfrm>
            <a:prstGeom prst="rect">
              <a:avLst/>
            </a:prstGeom>
            <a:noFill/>
            <a:ln>
              <a:noFill/>
            </a:ln>
          </p:spPr>
        </p:pic>
        <p:pic>
          <p:nvPicPr>
            <p:cNvPr id="25" name="Shape 180" descr="C:\Users\lrr\AppData\Local\Microsoft\Windows\INetCache\IE\Y341YFA7\user-male-icon-wearing-hat-15951-large[1].png"/>
            <p:cNvPicPr preferRelativeResize="0"/>
            <p:nvPr/>
          </p:nvPicPr>
          <p:blipFill rotWithShape="1">
            <a:blip r:embed="rId3">
              <a:alphaModFix/>
            </a:blip>
            <a:srcRect/>
            <a:stretch/>
          </p:blipFill>
          <p:spPr>
            <a:xfrm>
              <a:off x="3810000" y="3048000"/>
              <a:ext cx="866575" cy="1320039"/>
            </a:xfrm>
            <a:prstGeom prst="rect">
              <a:avLst/>
            </a:prstGeom>
            <a:noFill/>
            <a:ln>
              <a:noFill/>
            </a:ln>
          </p:spPr>
        </p:pic>
        <p:pic>
          <p:nvPicPr>
            <p:cNvPr id="26" name="Shape 181" descr="C:\Users\lrr\AppData\Local\Microsoft\Windows\INetCache\IE\Y341YFA7\user-male-icon-wearing-hat-15951-large[1].png"/>
            <p:cNvPicPr preferRelativeResize="0"/>
            <p:nvPr/>
          </p:nvPicPr>
          <p:blipFill rotWithShape="1">
            <a:blip r:embed="rId3">
              <a:alphaModFix/>
            </a:blip>
            <a:srcRect/>
            <a:stretch/>
          </p:blipFill>
          <p:spPr>
            <a:xfrm>
              <a:off x="3657600" y="3175761"/>
              <a:ext cx="866575" cy="1320039"/>
            </a:xfrm>
            <a:prstGeom prst="rect">
              <a:avLst/>
            </a:prstGeom>
            <a:noFill/>
            <a:ln>
              <a:noFill/>
            </a:ln>
          </p:spPr>
        </p:pic>
      </p:grpSp>
      <p:pic>
        <p:nvPicPr>
          <p:cNvPr id="27" name="Shape 182" descr="C:\Users\lrr\AppData\Local\Microsoft\Windows\INetCache\IE\0SZ10DIF\User_font_awesome.svg[1].png"/>
          <p:cNvPicPr preferRelativeResize="0"/>
          <p:nvPr/>
        </p:nvPicPr>
        <p:blipFill rotWithShape="1">
          <a:blip r:embed="rId4">
            <a:alphaModFix/>
          </a:blip>
          <a:srcRect/>
          <a:stretch/>
        </p:blipFill>
        <p:spPr>
          <a:xfrm>
            <a:off x="839167" y="2698936"/>
            <a:ext cx="2245063" cy="1262848"/>
          </a:xfrm>
          <a:prstGeom prst="rect">
            <a:avLst/>
          </a:prstGeom>
          <a:noFill/>
          <a:ln>
            <a:noFill/>
          </a:ln>
        </p:spPr>
      </p:pic>
      <p:grpSp>
        <p:nvGrpSpPr>
          <p:cNvPr id="7" name="Shape 184"/>
          <p:cNvGrpSpPr/>
          <p:nvPr/>
        </p:nvGrpSpPr>
        <p:grpSpPr>
          <a:xfrm>
            <a:off x="8195733" y="2806700"/>
            <a:ext cx="2926080" cy="1028700"/>
            <a:chOff x="5486400" y="3200400"/>
            <a:chExt cx="1828800" cy="1143000"/>
          </a:xfrm>
        </p:grpSpPr>
        <p:sp>
          <p:nvSpPr>
            <p:cNvPr id="29" name="Shape 185"/>
            <p:cNvSpPr/>
            <p:nvPr/>
          </p:nvSpPr>
          <p:spPr>
            <a:xfrm>
              <a:off x="5638800" y="3200400"/>
              <a:ext cx="1676400" cy="9906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Permission</a:t>
              </a:r>
              <a:endParaRPr sz="1400" b="0" i="0" u="none" strike="noStrike" cap="none">
                <a:solidFill>
                  <a:schemeClr val="dk1"/>
                </a:solidFill>
                <a:latin typeface="Arial"/>
                <a:ea typeface="Arial"/>
                <a:cs typeface="Arial"/>
                <a:sym typeface="Arial"/>
              </a:endParaRPr>
            </a:p>
          </p:txBody>
        </p:sp>
        <p:sp>
          <p:nvSpPr>
            <p:cNvPr id="30" name="Shape 186"/>
            <p:cNvSpPr/>
            <p:nvPr/>
          </p:nvSpPr>
          <p:spPr>
            <a:xfrm>
              <a:off x="5562600" y="3276600"/>
              <a:ext cx="1676400" cy="9906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dk1"/>
                  </a:solidFill>
                  <a:latin typeface="Arial"/>
                  <a:ea typeface="Arial"/>
                  <a:cs typeface="Arial"/>
                  <a:sym typeface="Arial"/>
                </a:rPr>
                <a:t>Permission</a:t>
              </a:r>
              <a:endParaRPr sz="1400" b="0" i="0" u="none" strike="noStrike" cap="none">
                <a:solidFill>
                  <a:schemeClr val="dk1"/>
                </a:solidFill>
                <a:latin typeface="Arial"/>
                <a:ea typeface="Arial"/>
                <a:cs typeface="Arial"/>
                <a:sym typeface="Arial"/>
              </a:endParaRPr>
            </a:p>
          </p:txBody>
        </p:sp>
        <p:sp>
          <p:nvSpPr>
            <p:cNvPr id="31" name="Shape 187"/>
            <p:cNvSpPr/>
            <p:nvPr/>
          </p:nvSpPr>
          <p:spPr>
            <a:xfrm>
              <a:off x="5486400" y="3352800"/>
              <a:ext cx="1676400" cy="9906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b="0" i="0" u="none" strike="noStrike" cap="none" dirty="0">
                  <a:solidFill>
                    <a:schemeClr val="dk1"/>
                  </a:solidFill>
                  <a:latin typeface="Arial"/>
                  <a:ea typeface="Arial"/>
                  <a:cs typeface="Arial"/>
                  <a:sym typeface="Arial"/>
                </a:rPr>
                <a:t>Permission</a:t>
              </a:r>
              <a:endParaRPr b="0" i="0" u="none" strike="noStrike" cap="none" dirty="0">
                <a:solidFill>
                  <a:schemeClr val="dk1"/>
                </a:solidFill>
                <a:latin typeface="Arial"/>
                <a:ea typeface="Arial"/>
                <a:cs typeface="Arial"/>
                <a:sym typeface="Arial"/>
              </a:endParaRPr>
            </a:p>
          </p:txBody>
        </p:sp>
      </p:grpSp>
      <p:sp>
        <p:nvSpPr>
          <p:cNvPr id="32" name="Shape 188"/>
          <p:cNvSpPr txBox="1"/>
          <p:nvPr/>
        </p:nvSpPr>
        <p:spPr>
          <a:xfrm>
            <a:off x="1424102" y="4102102"/>
            <a:ext cx="1023871" cy="30469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600" b="1" i="0" u="none" strike="noStrike" cap="none" dirty="0">
                <a:solidFill>
                  <a:srgbClr val="000000"/>
                </a:solidFill>
                <a:latin typeface="Century Gothic"/>
                <a:ea typeface="Arial"/>
                <a:cs typeface="Arial"/>
                <a:sym typeface="Arial"/>
              </a:rPr>
              <a:t>User</a:t>
            </a:r>
            <a:endParaRPr sz="1600" b="1" i="0" u="none" strike="noStrike" cap="none" dirty="0">
              <a:solidFill>
                <a:srgbClr val="000000"/>
              </a:solidFill>
              <a:latin typeface="Century Gothic"/>
              <a:ea typeface="Arial"/>
              <a:cs typeface="Arial"/>
              <a:sym typeface="Arial"/>
            </a:endParaRPr>
          </a:p>
        </p:txBody>
      </p:sp>
      <p:sp>
        <p:nvSpPr>
          <p:cNvPr id="33" name="Shape 189"/>
          <p:cNvSpPr txBox="1"/>
          <p:nvPr/>
        </p:nvSpPr>
        <p:spPr>
          <a:xfrm>
            <a:off x="5249967" y="4102102"/>
            <a:ext cx="1005917" cy="30469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600" b="1" i="0" u="none" strike="noStrike" cap="none" dirty="0">
                <a:solidFill>
                  <a:srgbClr val="000000"/>
                </a:solidFill>
                <a:latin typeface="Century Gothic"/>
                <a:ea typeface="Arial"/>
                <a:cs typeface="Arial"/>
                <a:sym typeface="Arial"/>
              </a:rPr>
              <a:t>Role</a:t>
            </a:r>
            <a:endParaRPr sz="1600" b="1" i="0" u="none" strike="noStrike" cap="none" dirty="0">
              <a:solidFill>
                <a:srgbClr val="000000"/>
              </a:solidFill>
              <a:latin typeface="Century Gothic"/>
              <a:ea typeface="Arial"/>
              <a:cs typeface="Arial"/>
              <a:sym typeface="Arial"/>
            </a:endParaRPr>
          </a:p>
        </p:txBody>
      </p:sp>
      <p:cxnSp>
        <p:nvCxnSpPr>
          <p:cNvPr id="34" name="Shape 190"/>
          <p:cNvCxnSpPr/>
          <p:nvPr/>
        </p:nvCxnSpPr>
        <p:spPr>
          <a:xfrm>
            <a:off x="6977250" y="3416300"/>
            <a:ext cx="731520" cy="0"/>
          </a:xfrm>
          <a:prstGeom prst="straightConnector1">
            <a:avLst/>
          </a:prstGeom>
          <a:noFill/>
          <a:ln w="9525" cap="flat" cmpd="sng">
            <a:solidFill>
              <a:srgbClr val="4A7DBA"/>
            </a:solidFill>
            <a:prstDash val="solid"/>
            <a:round/>
            <a:headEnd type="none" w="sm" len="sm"/>
            <a:tailEnd type="stealth" w="med" len="med"/>
          </a:ln>
        </p:spPr>
      </p:cxnSp>
      <p:cxnSp>
        <p:nvCxnSpPr>
          <p:cNvPr id="35" name="Shape 191"/>
          <p:cNvCxnSpPr/>
          <p:nvPr/>
        </p:nvCxnSpPr>
        <p:spPr>
          <a:xfrm>
            <a:off x="3334258" y="3416300"/>
            <a:ext cx="731520" cy="0"/>
          </a:xfrm>
          <a:prstGeom prst="straightConnector1">
            <a:avLst/>
          </a:prstGeom>
          <a:noFill/>
          <a:ln w="9525" cap="flat" cmpd="sng">
            <a:solidFill>
              <a:srgbClr val="4A7DBA"/>
            </a:solidFill>
            <a:prstDash val="solid"/>
            <a:round/>
            <a:headEnd type="none" w="sm" len="sm"/>
            <a:tailEnd type="stealth" w="med" len="med"/>
          </a:ln>
        </p:spPr>
      </p:cxnSp>
      <p:sp>
        <p:nvSpPr>
          <p:cNvPr id="36" name="Shape 193"/>
          <p:cNvSpPr txBox="1"/>
          <p:nvPr/>
        </p:nvSpPr>
        <p:spPr>
          <a:xfrm>
            <a:off x="3281493" y="3502927"/>
            <a:ext cx="1226491" cy="235449"/>
          </a:xfrm>
          <a:prstGeom prst="rect">
            <a:avLst/>
          </a:prstGeom>
          <a:noFill/>
          <a:ln>
            <a:noFill/>
          </a:ln>
        </p:spPr>
        <p:txBody>
          <a:bodyPr spcFirstLastPara="1" wrap="square" lIns="91425" tIns="45700" rIns="91425" bIns="45700" anchor="t" anchorCtr="0">
            <a:noAutofit/>
          </a:bodyPr>
          <a:lstStyle/>
          <a:p>
            <a:r>
              <a:rPr lang="en-US" sz="1200" dirty="0" smtClean="0">
                <a:solidFill>
                  <a:srgbClr val="000000"/>
                </a:solidFill>
                <a:latin typeface="Century Gothic"/>
                <a:ea typeface="Arial"/>
                <a:cs typeface="Arial"/>
                <a:sym typeface="Arial"/>
              </a:rPr>
              <a:t>Assigned</a:t>
            </a:r>
            <a:endParaRPr lang="en-US" sz="1200" dirty="0">
              <a:solidFill>
                <a:srgbClr val="000000"/>
              </a:solidFill>
              <a:latin typeface="Century Gothic"/>
              <a:ea typeface="Arial"/>
              <a:cs typeface="Arial"/>
              <a:sym typeface="Arial"/>
            </a:endParaRPr>
          </a:p>
        </p:txBody>
      </p:sp>
      <p:sp>
        <p:nvSpPr>
          <p:cNvPr id="37" name="Shape 194"/>
          <p:cNvSpPr txBox="1"/>
          <p:nvPr/>
        </p:nvSpPr>
        <p:spPr>
          <a:xfrm>
            <a:off x="6948466" y="3483677"/>
            <a:ext cx="1226491" cy="23544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0" i="0" u="none" strike="noStrike" cap="none" dirty="0">
                <a:solidFill>
                  <a:srgbClr val="000000"/>
                </a:solidFill>
                <a:latin typeface="Century Gothic"/>
                <a:ea typeface="Arial"/>
                <a:cs typeface="Arial"/>
                <a:sym typeface="Arial"/>
              </a:rPr>
              <a:t>Assigned</a:t>
            </a:r>
            <a:endParaRPr sz="1200" b="0" i="0" u="none" strike="noStrike" cap="none" dirty="0">
              <a:solidFill>
                <a:srgbClr val="000000"/>
              </a:solidFill>
              <a:latin typeface="Century Gothic"/>
              <a:ea typeface="Arial"/>
              <a:cs typeface="Arial"/>
              <a:sym typeface="Arial"/>
            </a:endParaRPr>
          </a:p>
        </p:txBody>
      </p:sp>
      <p:sp>
        <p:nvSpPr>
          <p:cNvPr id="38" name="Shape 183"/>
          <p:cNvSpPr/>
          <p:nvPr/>
        </p:nvSpPr>
        <p:spPr>
          <a:xfrm>
            <a:off x="8530835" y="4669100"/>
            <a:ext cx="2016111" cy="1138763"/>
          </a:xfrm>
          <a:prstGeom prst="flowChartMultidocument">
            <a:avLst/>
          </a:prstGeom>
          <a:solidFill>
            <a:srgbClr val="CCECFF"/>
          </a:solidFill>
          <a:ln w="9525" cap="flat" cmpd="sng">
            <a:solidFill>
              <a:srgbClr val="4A7DBA"/>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1">
            <a:noAutofit/>
          </a:bodyPr>
          <a:lstStyle/>
          <a:p>
            <a:pPr marL="0" marR="0" lvl="0" indent="0" algn="ctr" rtl="0">
              <a:lnSpc>
                <a:spcPct val="100000"/>
              </a:lnSpc>
              <a:spcBef>
                <a:spcPts val="0"/>
              </a:spcBef>
              <a:spcAft>
                <a:spcPts val="0"/>
              </a:spcAft>
              <a:buClr>
                <a:srgbClr val="000000"/>
              </a:buClr>
              <a:buSzPts val="1000"/>
              <a:buFont typeface="Arial"/>
              <a:buNone/>
            </a:pPr>
            <a:r>
              <a:rPr lang="en-US" sz="1600" b="1" i="0" u="none" strike="noStrike" cap="none" dirty="0">
                <a:solidFill>
                  <a:schemeClr val="dk1"/>
                </a:solidFill>
                <a:latin typeface="Century Gothic"/>
                <a:ea typeface="Lucida Sans"/>
                <a:cs typeface="Lucida Sans"/>
                <a:sym typeface="Lucida Sans"/>
              </a:rPr>
              <a:t>Resource</a:t>
            </a:r>
            <a:endParaRPr sz="2800" b="0" i="0" u="none" strike="noStrike" cap="none" dirty="0">
              <a:solidFill>
                <a:srgbClr val="000000"/>
              </a:solidFill>
              <a:latin typeface="Century Gothic"/>
              <a:ea typeface="Arial"/>
              <a:cs typeface="Arial"/>
              <a:sym typeface="Arial"/>
            </a:endParaRPr>
          </a:p>
        </p:txBody>
      </p:sp>
      <p:cxnSp>
        <p:nvCxnSpPr>
          <p:cNvPr id="40" name="Straight Arrow Connector 39"/>
          <p:cNvCxnSpPr/>
          <p:nvPr/>
        </p:nvCxnSpPr>
        <p:spPr>
          <a:xfrm>
            <a:off x="9652000" y="4015475"/>
            <a:ext cx="0" cy="51173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fontScale="85000" lnSpcReduction="20000"/>
          </a:bodyPr>
          <a:lstStyle/>
          <a:p>
            <a:pPr lvl="0"/>
            <a:r>
              <a:rPr lang="en-US" b="1" dirty="0" smtClean="0">
                <a:solidFill>
                  <a:srgbClr val="4E4E4E"/>
                </a:solidFill>
                <a:latin typeface="Century Gothic"/>
                <a:ea typeface="Century Gothic"/>
                <a:sym typeface="Century Gothic"/>
              </a:rPr>
              <a:t>RBAC</a:t>
            </a:r>
            <a:r>
              <a:rPr lang="en-US" dirty="0" smtClean="0">
                <a:solidFill>
                  <a:srgbClr val="4E4E4E"/>
                </a:solidFill>
                <a:latin typeface="Century Gothic"/>
                <a:ea typeface="Century Gothic"/>
                <a:sym typeface="Century Gothic"/>
              </a:rPr>
              <a:t> is an approach to restricting system resources access to authorized users</a:t>
            </a:r>
          </a:p>
          <a:p>
            <a:pPr marL="800100" lvl="1" indent="-306069">
              <a:spcBef>
                <a:spcPts val="4200"/>
              </a:spcBef>
              <a:buSzPts val="2220"/>
              <a:buFont typeface="Merriweather Sans"/>
              <a:buChar char="•"/>
            </a:pPr>
            <a:r>
              <a:rPr lang="en-US" sz="2000" dirty="0" smtClean="0">
                <a:solidFill>
                  <a:srgbClr val="4E4E4E"/>
                </a:solidFill>
                <a:latin typeface="Century Gothic"/>
                <a:ea typeface="Century Gothic"/>
                <a:sym typeface="Century Gothic"/>
              </a:rPr>
              <a:t>Roles are defined at the system level</a:t>
            </a:r>
            <a:endParaRPr lang="en-US" sz="2000" dirty="0" smtClean="0">
              <a:latin typeface="Century Gothic"/>
            </a:endParaRPr>
          </a:p>
          <a:p>
            <a:pPr marL="800100" lvl="1" indent="-165100">
              <a:spcBef>
                <a:spcPts val="0"/>
              </a:spcBef>
              <a:buSzPts val="2220"/>
              <a:buNone/>
            </a:pPr>
            <a:endParaRPr lang="en-US" sz="1820" dirty="0" smtClean="0">
              <a:solidFill>
                <a:srgbClr val="4E4E4E"/>
              </a:solidFill>
              <a:latin typeface="Century Gothic"/>
              <a:ea typeface="Century Gothic"/>
              <a:sym typeface="Century Gothic"/>
            </a:endParaRPr>
          </a:p>
          <a:p>
            <a:pPr marL="800100" lvl="1" indent="-165100">
              <a:spcBef>
                <a:spcPts val="0"/>
              </a:spcBef>
              <a:buSzPts val="2220"/>
              <a:buNone/>
            </a:pPr>
            <a:endParaRPr lang="en-US" sz="1820" dirty="0" smtClean="0">
              <a:solidFill>
                <a:srgbClr val="4E4E4E"/>
              </a:solidFill>
              <a:latin typeface="Century Gothic"/>
              <a:ea typeface="Century Gothic"/>
              <a:sym typeface="Century Gothic"/>
            </a:endParaRPr>
          </a:p>
          <a:p>
            <a:pPr marL="800100" lvl="1" indent="-165100">
              <a:spcBef>
                <a:spcPts val="0"/>
              </a:spcBef>
              <a:buSzPts val="2220"/>
              <a:buNone/>
            </a:pPr>
            <a:endParaRPr lang="en-US" sz="1820" dirty="0" smtClean="0">
              <a:solidFill>
                <a:srgbClr val="4E4E4E"/>
              </a:solidFill>
              <a:latin typeface="Century Gothic"/>
              <a:ea typeface="Century Gothic"/>
              <a:sym typeface="Century Gothic"/>
            </a:endParaRPr>
          </a:p>
          <a:p>
            <a:pPr marL="800100" lvl="1" indent="-165100">
              <a:spcBef>
                <a:spcPts val="0"/>
              </a:spcBef>
              <a:buSzPts val="2220"/>
              <a:buNone/>
            </a:pPr>
            <a:endParaRPr lang="en-US" sz="1820" dirty="0" smtClean="0">
              <a:solidFill>
                <a:srgbClr val="4E4E4E"/>
              </a:solidFill>
              <a:latin typeface="Century Gothic"/>
              <a:ea typeface="Century Gothic"/>
              <a:sym typeface="Century Gothic"/>
            </a:endParaRPr>
          </a:p>
          <a:p>
            <a:pPr marL="800100" lvl="1" indent="-306069">
              <a:spcBef>
                <a:spcPts val="1800"/>
              </a:spcBef>
              <a:buSzPts val="2220"/>
              <a:buFont typeface="Merriweather Sans"/>
              <a:buChar char="•"/>
            </a:pPr>
            <a:r>
              <a:rPr lang="en-US" sz="2000" dirty="0" smtClean="0">
                <a:solidFill>
                  <a:srgbClr val="4E4E4E"/>
                </a:solidFill>
                <a:latin typeface="Century Gothic"/>
                <a:ea typeface="Century Gothic"/>
                <a:sym typeface="Century Gothic"/>
              </a:rPr>
              <a:t>Users are members of a role based on security </a:t>
            </a:r>
            <a:r>
              <a:rPr lang="en-US" sz="2000" dirty="0" smtClean="0">
                <a:solidFill>
                  <a:srgbClr val="4E4E4E"/>
                </a:solidFill>
                <a:latin typeface="Century Gothic"/>
                <a:ea typeface="Century Gothic"/>
                <a:sym typeface="Century Gothic"/>
              </a:rPr>
              <a:t/>
            </a:r>
            <a:br>
              <a:rPr lang="en-US" sz="2000" dirty="0" smtClean="0">
                <a:solidFill>
                  <a:srgbClr val="4E4E4E"/>
                </a:solidFill>
                <a:latin typeface="Century Gothic"/>
                <a:ea typeface="Century Gothic"/>
                <a:sym typeface="Century Gothic"/>
              </a:rPr>
            </a:br>
            <a:r>
              <a:rPr lang="en-US" sz="2000" dirty="0" smtClean="0">
                <a:solidFill>
                  <a:srgbClr val="4E4E4E"/>
                </a:solidFill>
                <a:latin typeface="Century Gothic"/>
                <a:ea typeface="Century Gothic"/>
                <a:sym typeface="Century Gothic"/>
              </a:rPr>
              <a:t>context</a:t>
            </a:r>
            <a:endParaRPr lang="en-US" sz="2000" dirty="0" smtClean="0">
              <a:latin typeface="Century Gothic"/>
            </a:endParaRPr>
          </a:p>
          <a:p>
            <a:pPr marL="1257300" lvl="2" indent="-306069">
              <a:spcBef>
                <a:spcPts val="0"/>
              </a:spcBef>
              <a:buSzPts val="2220"/>
            </a:pPr>
            <a:r>
              <a:rPr lang="en-US" sz="1700" dirty="0" smtClean="0">
                <a:solidFill>
                  <a:srgbClr val="4E4E4E"/>
                </a:solidFill>
                <a:latin typeface="Century Gothic"/>
                <a:ea typeface="Century Gothic"/>
                <a:sym typeface="Century Gothic"/>
              </a:rPr>
              <a:t>System, Domain, Entity, Site</a:t>
            </a:r>
          </a:p>
          <a:p>
            <a:pPr marL="800100" lvl="1" indent="-306069">
              <a:spcBef>
                <a:spcPts val="0"/>
              </a:spcBef>
              <a:buSzPts val="2220"/>
              <a:buNone/>
            </a:pPr>
            <a:endParaRPr lang="en-US" sz="1820" dirty="0" smtClean="0">
              <a:solidFill>
                <a:srgbClr val="4E4E4E"/>
              </a:solidFill>
              <a:latin typeface="Century Gothic"/>
              <a:ea typeface="Century Gothic"/>
              <a:sym typeface="Century Gothic"/>
            </a:endParaRPr>
          </a:p>
          <a:p>
            <a:pPr marL="800100" lvl="1" indent="-165100">
              <a:spcBef>
                <a:spcPts val="0"/>
              </a:spcBef>
              <a:buSzPts val="2220"/>
              <a:buNone/>
            </a:pPr>
            <a:endParaRPr lang="en-US" sz="1820" dirty="0" smtClean="0">
              <a:solidFill>
                <a:srgbClr val="4E4E4E"/>
              </a:solidFill>
              <a:latin typeface="Century Gothic"/>
              <a:ea typeface="Century Gothic"/>
              <a:sym typeface="Century Gothic"/>
            </a:endParaRPr>
          </a:p>
          <a:p>
            <a:pPr marL="800100" lvl="1" indent="-306069">
              <a:spcBef>
                <a:spcPts val="0"/>
              </a:spcBef>
              <a:buSzPts val="2220"/>
              <a:buNone/>
            </a:pPr>
            <a:endParaRPr lang="en-US" sz="1820" dirty="0" smtClean="0">
              <a:solidFill>
                <a:srgbClr val="4E4E4E"/>
              </a:solidFill>
              <a:latin typeface="Century Gothic"/>
              <a:ea typeface="Century Gothic"/>
              <a:sym typeface="Century Gothic"/>
            </a:endParaRPr>
          </a:p>
          <a:p>
            <a:pPr marL="800100" lvl="1" indent="-306069">
              <a:spcBef>
                <a:spcPts val="0"/>
              </a:spcBef>
              <a:buSzPts val="2220"/>
              <a:buFont typeface="Merriweather Sans"/>
              <a:buChar char="•"/>
            </a:pPr>
            <a:endParaRPr lang="en-US" sz="1820" dirty="0" smtClean="0">
              <a:solidFill>
                <a:srgbClr val="4E4E4E"/>
              </a:solidFill>
              <a:latin typeface="Century Gothic"/>
              <a:ea typeface="Century Gothic"/>
              <a:sym typeface="Century Gothic"/>
            </a:endParaRPr>
          </a:p>
          <a:p>
            <a:pPr marL="800100" lvl="1" indent="-306069">
              <a:spcBef>
                <a:spcPts val="1200"/>
              </a:spcBef>
              <a:buSzPts val="2220"/>
              <a:buFont typeface="Merriweather Sans"/>
              <a:buChar char="•"/>
            </a:pPr>
            <a:r>
              <a:rPr lang="en-US" sz="2000" dirty="0" smtClean="0">
                <a:solidFill>
                  <a:srgbClr val="4E4E4E"/>
                </a:solidFill>
                <a:latin typeface="Century Gothic"/>
                <a:ea typeface="Century Gothic"/>
                <a:sym typeface="Century Gothic"/>
              </a:rPr>
              <a:t>Permissions are associated with roles, not users</a:t>
            </a:r>
            <a:endParaRPr lang="en-US" sz="2000" dirty="0" smtClean="0">
              <a:latin typeface="Century Gothic"/>
            </a:endParaRPr>
          </a:p>
          <a:p>
            <a:pPr lvl="0"/>
            <a:endParaRPr lang="en-US" dirty="0">
              <a:latin typeface="Century Gothic"/>
            </a:endParaRPr>
          </a:p>
        </p:txBody>
      </p:sp>
      <p:sp>
        <p:nvSpPr>
          <p:cNvPr id="4"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Role-Based Access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6" name="Shape 241"/>
          <p:cNvPicPr preferRelativeResize="0"/>
          <p:nvPr/>
        </p:nvPicPr>
        <p:blipFill rotWithShape="1">
          <a:blip r:embed="rId3">
            <a:alphaModFix/>
          </a:blip>
          <a:srcRect/>
          <a:stretch/>
        </p:blipFill>
        <p:spPr>
          <a:xfrm>
            <a:off x="7523744" y="4146346"/>
            <a:ext cx="1219200" cy="838200"/>
          </a:xfrm>
          <a:prstGeom prst="rect">
            <a:avLst/>
          </a:prstGeom>
          <a:noFill/>
          <a:ln>
            <a:noFill/>
          </a:ln>
        </p:spPr>
      </p:pic>
      <p:grpSp>
        <p:nvGrpSpPr>
          <p:cNvPr id="7" name="Shape 242"/>
          <p:cNvGrpSpPr/>
          <p:nvPr/>
        </p:nvGrpSpPr>
        <p:grpSpPr>
          <a:xfrm>
            <a:off x="10368544" y="4070146"/>
            <a:ext cx="914400" cy="990600"/>
            <a:chOff x="4419600" y="4038600"/>
            <a:chExt cx="685800" cy="990600"/>
          </a:xfrm>
        </p:grpSpPr>
        <p:pic>
          <p:nvPicPr>
            <p:cNvPr id="8" name="Shape 243" descr="C:\Users\lrr\AppData\Local\Microsoft\Windows\INetCache\IE\0SZ10DIF\man-156837_960_720[1].png"/>
            <p:cNvPicPr preferRelativeResize="0"/>
            <p:nvPr/>
          </p:nvPicPr>
          <p:blipFill rotWithShape="1">
            <a:blip r:embed="rId4">
              <a:alphaModFix/>
            </a:blip>
            <a:srcRect/>
            <a:stretch/>
          </p:blipFill>
          <p:spPr>
            <a:xfrm>
              <a:off x="4419600" y="4038600"/>
              <a:ext cx="457200" cy="838200"/>
            </a:xfrm>
            <a:prstGeom prst="rect">
              <a:avLst/>
            </a:prstGeom>
            <a:noFill/>
            <a:ln>
              <a:noFill/>
            </a:ln>
          </p:spPr>
        </p:pic>
        <p:pic>
          <p:nvPicPr>
            <p:cNvPr id="9" name="Shape 244" descr="C:\Users\lrr\AppData\Local\Microsoft\Windows\INetCache\IE\Y341YFA7\user-male-icon-wearing-hat-15951-large[1].png"/>
            <p:cNvPicPr preferRelativeResize="0"/>
            <p:nvPr/>
          </p:nvPicPr>
          <p:blipFill rotWithShape="1">
            <a:blip r:embed="rId5">
              <a:alphaModFix/>
            </a:blip>
            <a:srcRect/>
            <a:stretch/>
          </p:blipFill>
          <p:spPr>
            <a:xfrm>
              <a:off x="4572000" y="4114800"/>
              <a:ext cx="533400" cy="914400"/>
            </a:xfrm>
            <a:prstGeom prst="rect">
              <a:avLst/>
            </a:prstGeom>
            <a:noFill/>
            <a:ln>
              <a:noFill/>
            </a:ln>
          </p:spPr>
        </p:pic>
      </p:grpSp>
      <p:grpSp>
        <p:nvGrpSpPr>
          <p:cNvPr id="10" name="Shape 245"/>
          <p:cNvGrpSpPr/>
          <p:nvPr/>
        </p:nvGrpSpPr>
        <p:grpSpPr>
          <a:xfrm>
            <a:off x="7591477" y="5591071"/>
            <a:ext cx="1117600" cy="762000"/>
            <a:chOff x="2438400" y="5410200"/>
            <a:chExt cx="838200" cy="762000"/>
          </a:xfrm>
        </p:grpSpPr>
        <p:grpSp>
          <p:nvGrpSpPr>
            <p:cNvPr id="11" name="Shape 246"/>
            <p:cNvGrpSpPr/>
            <p:nvPr/>
          </p:nvGrpSpPr>
          <p:grpSpPr>
            <a:xfrm>
              <a:off x="2590800" y="5410200"/>
              <a:ext cx="685800" cy="609600"/>
              <a:chOff x="1219200" y="4767044"/>
              <a:chExt cx="685800" cy="609600"/>
            </a:xfrm>
          </p:grpSpPr>
          <p:sp>
            <p:nvSpPr>
              <p:cNvPr id="18" name="Shape 247"/>
              <p:cNvSpPr/>
              <p:nvPr/>
            </p:nvSpPr>
            <p:spPr>
              <a:xfrm>
                <a:off x="1219200" y="4800600"/>
                <a:ext cx="685800" cy="5334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pic>
            <p:nvPicPr>
              <p:cNvPr id="19" name="Shape 248" descr="C:\Users\lrr\Documents\security\Database Security\images\cyber-security-1915628_1280.png"/>
              <p:cNvPicPr preferRelativeResize="0"/>
              <p:nvPr/>
            </p:nvPicPr>
            <p:blipFill rotWithShape="1">
              <a:blip r:embed="rId6">
                <a:alphaModFix/>
              </a:blip>
              <a:srcRect/>
              <a:stretch/>
            </p:blipFill>
            <p:spPr>
              <a:xfrm>
                <a:off x="1244367" y="4767044"/>
                <a:ext cx="609600" cy="609600"/>
              </a:xfrm>
              <a:prstGeom prst="rect">
                <a:avLst/>
              </a:prstGeom>
              <a:noFill/>
              <a:ln>
                <a:noFill/>
              </a:ln>
            </p:spPr>
          </p:pic>
        </p:grpSp>
        <p:grpSp>
          <p:nvGrpSpPr>
            <p:cNvPr id="12" name="Shape 249"/>
            <p:cNvGrpSpPr/>
            <p:nvPr/>
          </p:nvGrpSpPr>
          <p:grpSpPr>
            <a:xfrm>
              <a:off x="2514600" y="5486400"/>
              <a:ext cx="685800" cy="609600"/>
              <a:chOff x="1219200" y="4767044"/>
              <a:chExt cx="685800" cy="609600"/>
            </a:xfrm>
          </p:grpSpPr>
          <p:sp>
            <p:nvSpPr>
              <p:cNvPr id="16" name="Shape 250"/>
              <p:cNvSpPr/>
              <p:nvPr/>
            </p:nvSpPr>
            <p:spPr>
              <a:xfrm>
                <a:off x="1219200" y="4800600"/>
                <a:ext cx="685800" cy="5334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pic>
            <p:nvPicPr>
              <p:cNvPr id="17" name="Shape 251" descr="C:\Users\lrr\Documents\security\Database Security\images\cyber-security-1915628_1280.png"/>
              <p:cNvPicPr preferRelativeResize="0"/>
              <p:nvPr/>
            </p:nvPicPr>
            <p:blipFill rotWithShape="1">
              <a:blip r:embed="rId6">
                <a:alphaModFix/>
              </a:blip>
              <a:srcRect/>
              <a:stretch/>
            </p:blipFill>
            <p:spPr>
              <a:xfrm>
                <a:off x="1244367" y="4767044"/>
                <a:ext cx="609600" cy="609600"/>
              </a:xfrm>
              <a:prstGeom prst="rect">
                <a:avLst/>
              </a:prstGeom>
              <a:noFill/>
              <a:ln>
                <a:noFill/>
              </a:ln>
            </p:spPr>
          </p:pic>
        </p:grpSp>
        <p:grpSp>
          <p:nvGrpSpPr>
            <p:cNvPr id="13" name="Shape 252"/>
            <p:cNvGrpSpPr/>
            <p:nvPr/>
          </p:nvGrpSpPr>
          <p:grpSpPr>
            <a:xfrm>
              <a:off x="2438400" y="5562600"/>
              <a:ext cx="685800" cy="609600"/>
              <a:chOff x="1219200" y="4767044"/>
              <a:chExt cx="685800" cy="609600"/>
            </a:xfrm>
          </p:grpSpPr>
          <p:sp>
            <p:nvSpPr>
              <p:cNvPr id="14" name="Shape 253"/>
              <p:cNvSpPr/>
              <p:nvPr/>
            </p:nvSpPr>
            <p:spPr>
              <a:xfrm>
                <a:off x="1219200" y="4800600"/>
                <a:ext cx="685800" cy="5334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pic>
            <p:nvPicPr>
              <p:cNvPr id="15" name="Shape 254" descr="C:\Users\lrr\Documents\security\Database Security\images\cyber-security-1915628_1280.png"/>
              <p:cNvPicPr preferRelativeResize="0"/>
              <p:nvPr/>
            </p:nvPicPr>
            <p:blipFill rotWithShape="1">
              <a:blip r:embed="rId6">
                <a:alphaModFix/>
              </a:blip>
              <a:srcRect/>
              <a:stretch/>
            </p:blipFill>
            <p:spPr>
              <a:xfrm>
                <a:off x="1244367" y="4767044"/>
                <a:ext cx="609600" cy="609600"/>
              </a:xfrm>
              <a:prstGeom prst="rect">
                <a:avLst/>
              </a:prstGeom>
              <a:noFill/>
              <a:ln>
                <a:noFill/>
              </a:ln>
            </p:spPr>
          </p:pic>
        </p:grpSp>
      </p:grpSp>
      <p:pic>
        <p:nvPicPr>
          <p:cNvPr id="20" name="Shape 256" descr="C:\Users\lrr\AppData\Local\Microsoft\Windows\INetCache\IE\0SZ10DIF\man-156837_960_720[1].png"/>
          <p:cNvPicPr preferRelativeResize="0"/>
          <p:nvPr/>
        </p:nvPicPr>
        <p:blipFill rotWithShape="1">
          <a:blip r:embed="rId4">
            <a:alphaModFix/>
          </a:blip>
          <a:srcRect/>
          <a:stretch/>
        </p:blipFill>
        <p:spPr>
          <a:xfrm>
            <a:off x="7726944" y="2578896"/>
            <a:ext cx="711200" cy="914400"/>
          </a:xfrm>
          <a:prstGeom prst="rect">
            <a:avLst/>
          </a:prstGeom>
          <a:noFill/>
          <a:ln>
            <a:noFill/>
          </a:ln>
        </p:spPr>
      </p:pic>
      <p:pic>
        <p:nvPicPr>
          <p:cNvPr id="21" name="Shape 257" descr="C:\Users\lrr\AppData\Local\Microsoft\Windows\INetCache\IE\Y341YFA7\PngMedium-male-user-icon-phone-ear-headset-16064[1].gif"/>
          <p:cNvPicPr preferRelativeResize="0"/>
          <p:nvPr/>
        </p:nvPicPr>
        <p:blipFill rotWithShape="1">
          <a:blip r:embed="rId7">
            <a:alphaModFix/>
          </a:blip>
          <a:srcRect/>
          <a:stretch/>
        </p:blipFill>
        <p:spPr>
          <a:xfrm>
            <a:off x="10572583" y="2599170"/>
            <a:ext cx="710361" cy="894126"/>
          </a:xfrm>
          <a:prstGeom prst="rect">
            <a:avLst/>
          </a:prstGeom>
          <a:noFill/>
          <a:ln>
            <a:noFill/>
          </a:ln>
        </p:spPr>
      </p:pic>
      <p:pic>
        <p:nvPicPr>
          <p:cNvPr id="22" name="Shape 258" descr="C:\Users\lrr\AppData\Local\Microsoft\Windows\INetCache\IE\Y341YFA7\user-male-icon-wearing-hat-15951-large[1].png"/>
          <p:cNvPicPr preferRelativeResize="0"/>
          <p:nvPr/>
        </p:nvPicPr>
        <p:blipFill rotWithShape="1">
          <a:blip r:embed="rId5">
            <a:alphaModFix/>
          </a:blip>
          <a:srcRect/>
          <a:stretch/>
        </p:blipFill>
        <p:spPr>
          <a:xfrm>
            <a:off x="9149344" y="2578896"/>
            <a:ext cx="711200" cy="914400"/>
          </a:xfrm>
          <a:prstGeom prst="rect">
            <a:avLst/>
          </a:prstGeom>
          <a:noFill/>
          <a:ln>
            <a:noFill/>
          </a:ln>
        </p:spPr>
      </p:pic>
      <p:pic>
        <p:nvPicPr>
          <p:cNvPr id="23" name="Shape 259" descr="C:\Users\lrr\AppData\Local\Microsoft\Windows\INetCache\IE\Y341YFA7\user-male-icon-wearing-hat-15951-large[1].png"/>
          <p:cNvPicPr preferRelativeResize="0"/>
          <p:nvPr/>
        </p:nvPicPr>
        <p:blipFill rotWithShape="1">
          <a:blip r:embed="rId5">
            <a:alphaModFix/>
          </a:blip>
          <a:srcRect/>
          <a:stretch/>
        </p:blipFill>
        <p:spPr>
          <a:xfrm>
            <a:off x="10590431" y="5514871"/>
            <a:ext cx="711200" cy="914400"/>
          </a:xfrm>
          <a:prstGeom prst="rect">
            <a:avLst/>
          </a:prstGeom>
          <a:noFill/>
          <a:ln>
            <a:noFill/>
          </a:ln>
        </p:spPr>
      </p:pic>
      <p:cxnSp>
        <p:nvCxnSpPr>
          <p:cNvPr id="24" name="Shape 260"/>
          <p:cNvCxnSpPr/>
          <p:nvPr/>
        </p:nvCxnSpPr>
        <p:spPr>
          <a:xfrm>
            <a:off x="8641344" y="4603546"/>
            <a:ext cx="1625600" cy="0"/>
          </a:xfrm>
          <a:prstGeom prst="straightConnector1">
            <a:avLst/>
          </a:prstGeom>
          <a:noFill/>
          <a:ln w="9525" cap="flat" cmpd="sng">
            <a:solidFill>
              <a:srgbClr val="4A7DBA"/>
            </a:solidFill>
            <a:prstDash val="solid"/>
            <a:round/>
            <a:headEnd type="none" w="sm" len="sm"/>
            <a:tailEnd type="stealth" w="med" len="med"/>
          </a:ln>
        </p:spPr>
      </p:cxnSp>
      <p:cxnSp>
        <p:nvCxnSpPr>
          <p:cNvPr id="25" name="Shape 261"/>
          <p:cNvCxnSpPr/>
          <p:nvPr/>
        </p:nvCxnSpPr>
        <p:spPr>
          <a:xfrm>
            <a:off x="8810677" y="5972071"/>
            <a:ext cx="1625600" cy="0"/>
          </a:xfrm>
          <a:prstGeom prst="straightConnector1">
            <a:avLst/>
          </a:prstGeom>
          <a:noFill/>
          <a:ln w="9525" cap="flat" cmpd="sng">
            <a:solidFill>
              <a:srgbClr val="4A7DBA"/>
            </a:solidFill>
            <a:prstDash val="solid"/>
            <a:round/>
            <a:headEnd type="none" w="sm" len="sm"/>
            <a:tailEnd type="stealth" w="med" len="med"/>
          </a:ln>
        </p:spPr>
      </p:cxn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lvl="0" indent="-406400">
              <a:spcBef>
                <a:spcPts val="560"/>
              </a:spcBef>
              <a:buSzPts val="2800"/>
            </a:pPr>
            <a:r>
              <a:rPr lang="en-US" dirty="0" smtClean="0">
                <a:solidFill>
                  <a:srgbClr val="4E4E4E"/>
                </a:solidFill>
                <a:latin typeface="Century Gothic"/>
                <a:ea typeface="Century Gothic"/>
                <a:sym typeface="Century Gothic"/>
              </a:rPr>
              <a:t>Users defined by administrator</a:t>
            </a:r>
            <a:endParaRPr lang="en-US" dirty="0" smtClean="0">
              <a:latin typeface="Century Gothic"/>
            </a:endParaRPr>
          </a:p>
          <a:p>
            <a:pPr marL="457200" lvl="8" indent="-406400">
              <a:spcBef>
                <a:spcPts val="560"/>
              </a:spcBef>
              <a:buClr>
                <a:schemeClr val="accent6"/>
              </a:buClr>
              <a:buSzPts val="2800"/>
            </a:pPr>
            <a:r>
              <a:rPr lang="en-US" sz="2800" dirty="0" smtClean="0">
                <a:solidFill>
                  <a:srgbClr val="4E4E4E"/>
                </a:solidFill>
                <a:latin typeface="Century Gothic"/>
                <a:ea typeface="Century Gothic"/>
                <a:cs typeface="Century Gothic"/>
                <a:sym typeface="Century Gothic"/>
              </a:rPr>
              <a:t>Must have webui_user role for </a:t>
            </a:r>
            <a:r>
              <a:rPr lang="en-US" sz="2800" dirty="0" smtClean="0">
                <a:solidFill>
                  <a:srgbClr val="4E4E4E"/>
                </a:solidFill>
                <a:latin typeface="Century Gothic"/>
                <a:ea typeface="Century Gothic"/>
                <a:cs typeface="Century Gothic"/>
                <a:sym typeface="Century Gothic"/>
              </a:rPr>
              <a:t>Web UI access</a:t>
            </a:r>
            <a:endParaRPr lang="en-US" dirty="0" smtClean="0">
              <a:latin typeface="Century Gothic"/>
            </a:endParaRPr>
          </a:p>
          <a:p>
            <a:pPr marL="457200" lvl="8" indent="-406400">
              <a:spcBef>
                <a:spcPts val="560"/>
              </a:spcBef>
              <a:buClr>
                <a:schemeClr val="accent6"/>
              </a:buClr>
              <a:buSzPts val="2800"/>
            </a:pPr>
            <a:r>
              <a:rPr lang="en-US" sz="2800" dirty="0" smtClean="0">
                <a:solidFill>
                  <a:srgbClr val="4E4E4E"/>
                </a:solidFill>
                <a:latin typeface="Century Gothic"/>
                <a:ea typeface="Century Gothic"/>
                <a:cs typeface="Century Gothic"/>
                <a:sym typeface="Century Gothic"/>
              </a:rPr>
              <a:t>Must be assigned roles for their specific job </a:t>
            </a:r>
            <a:r>
              <a:rPr lang="en-US" sz="2800" dirty="0" smtClean="0">
                <a:solidFill>
                  <a:srgbClr val="4E4E4E"/>
                </a:solidFill>
                <a:latin typeface="Century Gothic"/>
                <a:ea typeface="Century Gothic"/>
                <a:cs typeface="Century Gothic"/>
                <a:sym typeface="Century Gothic"/>
              </a:rPr>
              <a:t>functions</a:t>
            </a:r>
            <a:endParaRPr lang="en-US" sz="2800" dirty="0" smtClean="0">
              <a:solidFill>
                <a:srgbClr val="4E4E4E"/>
              </a:solidFill>
              <a:latin typeface="Century Gothic"/>
              <a:ea typeface="Century Gothic"/>
              <a:cs typeface="Century Gothic"/>
              <a:sym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Users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p>
        </p:txBody>
      </p:sp>
      <p:grpSp>
        <p:nvGrpSpPr>
          <p:cNvPr id="5" name="Shape 336"/>
          <p:cNvGrpSpPr/>
          <p:nvPr/>
        </p:nvGrpSpPr>
        <p:grpSpPr>
          <a:xfrm>
            <a:off x="3775493" y="3397772"/>
            <a:ext cx="4715287" cy="2798184"/>
            <a:chOff x="1803400" y="2182234"/>
            <a:chExt cx="5407030" cy="3575050"/>
          </a:xfrm>
        </p:grpSpPr>
        <p:sp>
          <p:nvSpPr>
            <p:cNvPr id="6" name="Shape 337"/>
            <p:cNvSpPr/>
            <p:nvPr/>
          </p:nvSpPr>
          <p:spPr>
            <a:xfrm>
              <a:off x="1822450" y="2182234"/>
              <a:ext cx="5334000" cy="3575050"/>
            </a:xfrm>
            <a:prstGeom prst="roundRect">
              <a:avLst>
                <a:gd name="adj" fmla="val 16667"/>
              </a:avLst>
            </a:prstGeom>
            <a:gradFill>
              <a:gsLst>
                <a:gs pos="0">
                  <a:schemeClr val="lt1"/>
                </a:gs>
                <a:gs pos="100000">
                  <a:srgbClr val="B7CCE4"/>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1">
              <a:noAutofit/>
            </a:bodyPr>
            <a:lstStyle/>
            <a:p>
              <a:pPr marL="0" marR="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p:txBody>
        </p:sp>
        <p:sp>
          <p:nvSpPr>
            <p:cNvPr id="7" name="Shape 338"/>
            <p:cNvSpPr txBox="1"/>
            <p:nvPr/>
          </p:nvSpPr>
          <p:spPr>
            <a:xfrm>
              <a:off x="3289300" y="5289550"/>
              <a:ext cx="2425186" cy="368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dirty="0">
                  <a:solidFill>
                    <a:schemeClr val="dk1"/>
                  </a:solidFill>
                  <a:latin typeface="Century Gothic"/>
                  <a:ea typeface="Century Gothic"/>
                  <a:cs typeface="Century Gothic"/>
                  <a:sym typeface="Century Gothic"/>
                </a:rPr>
                <a:t>Users</a:t>
              </a:r>
              <a:endParaRPr sz="1800" b="1" dirty="0">
                <a:solidFill>
                  <a:schemeClr val="dk1"/>
                </a:solidFill>
                <a:latin typeface="Century Gothic"/>
                <a:ea typeface="Century Gothic"/>
                <a:cs typeface="Century Gothic"/>
                <a:sym typeface="Century Gothic"/>
              </a:endParaRPr>
            </a:p>
          </p:txBody>
        </p:sp>
        <p:pic>
          <p:nvPicPr>
            <p:cNvPr id="8" name="Shape 339" descr="C:\Users\lrr\AppData\Local\Microsoft\Windows\INetCache\IE\0SZ10DIF\User_font_awesome.svg[1].png"/>
            <p:cNvPicPr preferRelativeResize="0"/>
            <p:nvPr/>
          </p:nvPicPr>
          <p:blipFill rotWithShape="1">
            <a:blip r:embed="rId3">
              <a:alphaModFix/>
            </a:blip>
            <a:srcRect/>
            <a:stretch/>
          </p:blipFill>
          <p:spPr>
            <a:xfrm>
              <a:off x="1803400" y="2959100"/>
              <a:ext cx="1978030" cy="1978030"/>
            </a:xfrm>
            <a:prstGeom prst="rect">
              <a:avLst/>
            </a:prstGeom>
            <a:noFill/>
            <a:ln>
              <a:noFill/>
            </a:ln>
          </p:spPr>
        </p:pic>
        <p:pic>
          <p:nvPicPr>
            <p:cNvPr id="9" name="Shape 340" descr="C:\Users\lrr\AppData\Local\Microsoft\Windows\INetCache\IE\0SZ10DIF\User_font_awesome.svg[1].png"/>
            <p:cNvPicPr preferRelativeResize="0"/>
            <p:nvPr/>
          </p:nvPicPr>
          <p:blipFill rotWithShape="1">
            <a:blip r:embed="rId3">
              <a:alphaModFix/>
            </a:blip>
            <a:srcRect/>
            <a:stretch/>
          </p:blipFill>
          <p:spPr>
            <a:xfrm>
              <a:off x="3517900" y="2959100"/>
              <a:ext cx="1978030" cy="1978030"/>
            </a:xfrm>
            <a:prstGeom prst="rect">
              <a:avLst/>
            </a:prstGeom>
            <a:noFill/>
            <a:ln>
              <a:noFill/>
            </a:ln>
          </p:spPr>
        </p:pic>
        <p:pic>
          <p:nvPicPr>
            <p:cNvPr id="10" name="Shape 341" descr="C:\Users\lrr\AppData\Local\Microsoft\Windows\INetCache\IE\0SZ10DIF\User_font_awesome.svg[1].png"/>
            <p:cNvPicPr preferRelativeResize="0"/>
            <p:nvPr/>
          </p:nvPicPr>
          <p:blipFill rotWithShape="1">
            <a:blip r:embed="rId3">
              <a:alphaModFix/>
            </a:blip>
            <a:srcRect/>
            <a:stretch/>
          </p:blipFill>
          <p:spPr>
            <a:xfrm>
              <a:off x="5232400" y="2959100"/>
              <a:ext cx="1978030" cy="1978030"/>
            </a:xfrm>
            <a:prstGeom prst="rect">
              <a:avLst/>
            </a:prstGeom>
            <a:noFill/>
            <a:ln>
              <a:noFill/>
            </a:ln>
          </p:spPr>
        </p:pic>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lvl="0" indent="-406400">
              <a:spcBef>
                <a:spcPts val="560"/>
              </a:spcBef>
              <a:buSzPts val="2800"/>
            </a:pPr>
            <a:r>
              <a:rPr lang="en-US" sz="2400" dirty="0" smtClean="0">
                <a:solidFill>
                  <a:srgbClr val="4E4E4E"/>
                </a:solidFill>
                <a:latin typeface="Century Gothic"/>
                <a:ea typeface="Century Gothic"/>
                <a:sym typeface="Century Gothic"/>
              </a:rPr>
              <a:t>Allows admin to configure user </a:t>
            </a:r>
            <a:r>
              <a:rPr lang="en-US" sz="2400" dirty="0" smtClean="0">
                <a:solidFill>
                  <a:srgbClr val="4E4E4E"/>
                </a:solidFill>
                <a:latin typeface="Century Gothic"/>
                <a:ea typeface="Century Gothic"/>
                <a:sym typeface="Century Gothic"/>
              </a:rPr>
              <a:t>access:</a:t>
            </a:r>
            <a:endParaRPr lang="en-US" sz="2400" dirty="0" smtClean="0">
              <a:latin typeface="Century Gothic"/>
            </a:endParaRPr>
          </a:p>
          <a:p>
            <a:pPr marL="914400" lvl="1" indent="-381000">
              <a:spcBef>
                <a:spcPts val="480"/>
              </a:spcBef>
              <a:buSzPts val="2400"/>
              <a:buFont typeface="Merriweather Sans"/>
              <a:buChar char="-"/>
            </a:pPr>
            <a:r>
              <a:rPr lang="en-US" sz="2000" dirty="0" smtClean="0">
                <a:solidFill>
                  <a:srgbClr val="4E4E4E"/>
                </a:solidFill>
                <a:latin typeface="Century Gothic"/>
                <a:ea typeface="Century Gothic"/>
                <a:sym typeface="Century Gothic"/>
              </a:rPr>
              <a:t>System</a:t>
            </a:r>
            <a:endParaRPr lang="en-US" sz="2000" dirty="0" smtClean="0">
              <a:latin typeface="Century Gothic"/>
            </a:endParaRPr>
          </a:p>
          <a:p>
            <a:pPr marL="914400" lvl="1" indent="-381000">
              <a:spcBef>
                <a:spcPts val="480"/>
              </a:spcBef>
              <a:buSzPts val="2400"/>
              <a:buFont typeface="Merriweather Sans"/>
              <a:buChar char="-"/>
            </a:pPr>
            <a:r>
              <a:rPr lang="en-US" sz="2000" dirty="0" smtClean="0">
                <a:solidFill>
                  <a:srgbClr val="4E4E4E"/>
                </a:solidFill>
                <a:latin typeface="Century Gothic"/>
                <a:ea typeface="Century Gothic"/>
                <a:sym typeface="Century Gothic"/>
              </a:rPr>
              <a:t>Domain </a:t>
            </a:r>
            <a:endParaRPr lang="en-US" sz="2000" dirty="0" smtClean="0">
              <a:latin typeface="Century Gothic"/>
            </a:endParaRPr>
          </a:p>
          <a:p>
            <a:pPr marL="914400" lvl="1" indent="-381000">
              <a:spcBef>
                <a:spcPts val="480"/>
              </a:spcBef>
              <a:buSzPts val="2400"/>
              <a:buFont typeface="Merriweather Sans"/>
              <a:buChar char="-"/>
            </a:pPr>
            <a:r>
              <a:rPr lang="en-US" sz="2000" dirty="0" smtClean="0">
                <a:solidFill>
                  <a:srgbClr val="4E4E4E"/>
                </a:solidFill>
                <a:latin typeface="Century Gothic"/>
                <a:ea typeface="Century Gothic"/>
                <a:sym typeface="Century Gothic"/>
              </a:rPr>
              <a:t>Entities</a:t>
            </a:r>
            <a:endParaRPr lang="en-US" sz="2000" dirty="0" smtClean="0">
              <a:latin typeface="Century Gothic"/>
            </a:endParaRPr>
          </a:p>
          <a:p>
            <a:pPr marL="914400" lvl="1" indent="-381000">
              <a:spcBef>
                <a:spcPts val="480"/>
              </a:spcBef>
              <a:buSzPts val="2400"/>
              <a:buFont typeface="Merriweather Sans"/>
              <a:buChar char="-"/>
            </a:pPr>
            <a:r>
              <a:rPr lang="en-US" sz="2000" dirty="0" smtClean="0">
                <a:solidFill>
                  <a:srgbClr val="4E4E4E"/>
                </a:solidFill>
                <a:latin typeface="Century Gothic"/>
                <a:ea typeface="Century Gothic"/>
                <a:sym typeface="Century Gothic"/>
              </a:rPr>
              <a:t>Sites </a:t>
            </a:r>
            <a:endParaRPr lang="en-US" sz="2000" dirty="0" smtClean="0">
              <a:latin typeface="Century Gothic"/>
            </a:endParaRPr>
          </a:p>
          <a:p>
            <a:pPr marL="914400" lvl="1" indent="-381000">
              <a:spcBef>
                <a:spcPts val="480"/>
              </a:spcBef>
              <a:buSzPts val="2400"/>
              <a:buFont typeface="Merriweather Sans"/>
              <a:buChar char="-"/>
            </a:pPr>
            <a:r>
              <a:rPr lang="en-US" sz="2000" dirty="0" smtClean="0">
                <a:solidFill>
                  <a:srgbClr val="4E4E4E"/>
                </a:solidFill>
                <a:latin typeface="Century Gothic"/>
                <a:ea typeface="Century Gothic"/>
                <a:sym typeface="Century Gothic"/>
              </a:rPr>
              <a:t>Role assignment</a:t>
            </a:r>
            <a:endParaRPr lang="en-US" sz="2000" dirty="0" smtClean="0">
              <a:latin typeface="Century Gothic"/>
            </a:endParaRPr>
          </a:p>
          <a:p>
            <a:pPr marL="457200" lvl="0" indent="-406400">
              <a:spcBef>
                <a:spcPts val="560"/>
              </a:spcBef>
              <a:buSzPts val="2800"/>
            </a:pPr>
            <a:r>
              <a:rPr lang="en-US" sz="2400" dirty="0" smtClean="0">
                <a:solidFill>
                  <a:srgbClr val="4E4E4E"/>
                </a:solidFill>
                <a:latin typeface="Century Gothic"/>
                <a:ea typeface="Century Gothic"/>
                <a:sym typeface="Century Gothic"/>
              </a:rPr>
              <a:t>Combines User domain/entity access</a:t>
            </a:r>
          </a:p>
          <a:p>
            <a:pPr marL="457200" lvl="0" indent="-406400">
              <a:spcBef>
                <a:spcPts val="560"/>
              </a:spcBef>
              <a:buSzPts val="2800"/>
            </a:pPr>
            <a:r>
              <a:rPr lang="en-US" sz="2400" dirty="0" smtClean="0">
                <a:solidFill>
                  <a:srgbClr val="4E4E4E"/>
                </a:solidFill>
                <a:latin typeface="Century Gothic"/>
                <a:ea typeface="Century Gothic"/>
                <a:sym typeface="Century Gothic"/>
              </a:rPr>
              <a:t>Maintain role membership from EE</a:t>
            </a:r>
            <a:endParaRPr lang="en-US" sz="2400" dirty="0" smtClean="0">
              <a:latin typeface="Century Gothic"/>
            </a:endParaRPr>
          </a:p>
          <a:p>
            <a:pPr marL="457200" lvl="0" indent="-406400">
              <a:spcBef>
                <a:spcPts val="560"/>
              </a:spcBef>
              <a:buSzPts val="2800"/>
            </a:pPr>
            <a:r>
              <a:rPr lang="en-US" sz="2400" dirty="0" smtClean="0">
                <a:solidFill>
                  <a:srgbClr val="4E4E4E"/>
                </a:solidFill>
                <a:latin typeface="Century Gothic"/>
                <a:ea typeface="Century Gothic"/>
                <a:sym typeface="Century Gothic"/>
              </a:rPr>
              <a:t>Hierarchy tree structure</a:t>
            </a:r>
            <a:endParaRPr lang="en-US" sz="2400" dirty="0" smtClean="0">
              <a:latin typeface="Century Gothic"/>
            </a:endParaRPr>
          </a:p>
          <a:p>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User Access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grpSp>
        <p:nvGrpSpPr>
          <p:cNvPr id="5" name="Shape 347"/>
          <p:cNvGrpSpPr/>
          <p:nvPr/>
        </p:nvGrpSpPr>
        <p:grpSpPr>
          <a:xfrm>
            <a:off x="1730970" y="5705085"/>
            <a:ext cx="8120460" cy="658415"/>
            <a:chOff x="2827" y="166092"/>
            <a:chExt cx="6090345" cy="658415"/>
          </a:xfrm>
        </p:grpSpPr>
        <p:sp>
          <p:nvSpPr>
            <p:cNvPr id="6" name="Shape 348"/>
            <p:cNvSpPr/>
            <p:nvPr/>
          </p:nvSpPr>
          <p:spPr>
            <a:xfrm>
              <a:off x="2827" y="166092"/>
              <a:ext cx="1646039" cy="658415"/>
            </a:xfrm>
            <a:prstGeom prst="chevron">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Shape 349"/>
            <p:cNvSpPr txBox="1"/>
            <p:nvPr/>
          </p:nvSpPr>
          <p:spPr>
            <a:xfrm>
              <a:off x="2827" y="166092"/>
              <a:ext cx="1646039" cy="658415"/>
            </a:xfrm>
            <a:prstGeom prst="rect">
              <a:avLst/>
            </a:prstGeom>
            <a:noFill/>
            <a:ln>
              <a:noFill/>
            </a:ln>
          </p:spPr>
          <p:txBody>
            <a:bodyPr spcFirstLastPara="1" wrap="square" lIns="80000" tIns="26650" rIns="26650" bIns="26650" anchor="ctr" anchorCtr="0">
              <a:noAutofit/>
            </a:bodyPr>
            <a:lstStyle/>
            <a:p>
              <a:pPr marL="0" marR="0" lvl="0" indent="0" algn="ctr" rtl="0">
                <a:lnSpc>
                  <a:spcPct val="90000"/>
                </a:lnSpc>
                <a:spcBef>
                  <a:spcPts val="0"/>
                </a:spcBef>
                <a:spcAft>
                  <a:spcPts val="0"/>
                </a:spcAft>
                <a:buNone/>
              </a:pPr>
              <a:r>
                <a:rPr lang="en-US" sz="2000" b="0" i="0" u="none" strike="noStrike" cap="none">
                  <a:solidFill>
                    <a:schemeClr val="lt1"/>
                  </a:solidFill>
                  <a:latin typeface="Arial"/>
                  <a:ea typeface="Arial"/>
                  <a:cs typeface="Arial"/>
                  <a:sym typeface="Arial"/>
                </a:rPr>
                <a:t>System</a:t>
              </a:r>
              <a:endParaRPr sz="2000" b="0" i="0" u="none" strike="noStrike" cap="none">
                <a:solidFill>
                  <a:schemeClr val="lt1"/>
                </a:solidFill>
                <a:latin typeface="Arial"/>
                <a:ea typeface="Arial"/>
                <a:cs typeface="Arial"/>
                <a:sym typeface="Arial"/>
              </a:endParaRPr>
            </a:p>
          </p:txBody>
        </p:sp>
        <p:sp>
          <p:nvSpPr>
            <p:cNvPr id="8" name="Shape 350"/>
            <p:cNvSpPr/>
            <p:nvPr/>
          </p:nvSpPr>
          <p:spPr>
            <a:xfrm>
              <a:off x="1484262" y="166092"/>
              <a:ext cx="1646039" cy="658415"/>
            </a:xfrm>
            <a:prstGeom prst="chevron">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 name="Shape 351"/>
            <p:cNvSpPr txBox="1"/>
            <p:nvPr/>
          </p:nvSpPr>
          <p:spPr>
            <a:xfrm>
              <a:off x="1484262" y="166092"/>
              <a:ext cx="1646039" cy="658415"/>
            </a:xfrm>
            <a:prstGeom prst="rect">
              <a:avLst/>
            </a:prstGeom>
            <a:noFill/>
            <a:ln>
              <a:noFill/>
            </a:ln>
          </p:spPr>
          <p:txBody>
            <a:bodyPr spcFirstLastPara="1" wrap="square" lIns="80000" tIns="26650" rIns="26650" bIns="26650" anchor="ctr" anchorCtr="0">
              <a:noAutofit/>
            </a:bodyPr>
            <a:lstStyle/>
            <a:p>
              <a:pPr marL="0" marR="0" lvl="0" indent="0" algn="ctr" rtl="0">
                <a:lnSpc>
                  <a:spcPct val="90000"/>
                </a:lnSpc>
                <a:spcBef>
                  <a:spcPts val="0"/>
                </a:spcBef>
                <a:spcAft>
                  <a:spcPts val="0"/>
                </a:spcAft>
                <a:buNone/>
              </a:pPr>
              <a:r>
                <a:rPr lang="en-US" sz="2000" b="0" i="0" u="none" strike="noStrike" cap="none">
                  <a:solidFill>
                    <a:schemeClr val="lt1"/>
                  </a:solidFill>
                  <a:latin typeface="Arial"/>
                  <a:ea typeface="Arial"/>
                  <a:cs typeface="Arial"/>
                  <a:sym typeface="Arial"/>
                </a:rPr>
                <a:t>Domain</a:t>
              </a:r>
              <a:endParaRPr sz="2000" b="0" i="0" u="none" strike="noStrike" cap="none">
                <a:solidFill>
                  <a:schemeClr val="lt1"/>
                </a:solidFill>
                <a:latin typeface="Arial"/>
                <a:ea typeface="Arial"/>
                <a:cs typeface="Arial"/>
                <a:sym typeface="Arial"/>
              </a:endParaRPr>
            </a:p>
          </p:txBody>
        </p:sp>
        <p:sp>
          <p:nvSpPr>
            <p:cNvPr id="10" name="Shape 352"/>
            <p:cNvSpPr/>
            <p:nvPr/>
          </p:nvSpPr>
          <p:spPr>
            <a:xfrm>
              <a:off x="2965698" y="166092"/>
              <a:ext cx="1646039" cy="658415"/>
            </a:xfrm>
            <a:prstGeom prst="chevron">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Shape 353"/>
            <p:cNvSpPr txBox="1"/>
            <p:nvPr/>
          </p:nvSpPr>
          <p:spPr>
            <a:xfrm>
              <a:off x="2965698" y="166092"/>
              <a:ext cx="1646039" cy="658415"/>
            </a:xfrm>
            <a:prstGeom prst="rect">
              <a:avLst/>
            </a:prstGeom>
            <a:noFill/>
            <a:ln>
              <a:noFill/>
            </a:ln>
          </p:spPr>
          <p:txBody>
            <a:bodyPr spcFirstLastPara="1" wrap="square" lIns="80000" tIns="26650" rIns="26650" bIns="26650" anchor="ctr" anchorCtr="0">
              <a:noAutofit/>
            </a:bodyPr>
            <a:lstStyle/>
            <a:p>
              <a:pPr marL="0" marR="0" lvl="0" indent="0" algn="ctr" rtl="0">
                <a:lnSpc>
                  <a:spcPct val="90000"/>
                </a:lnSpc>
                <a:spcBef>
                  <a:spcPts val="0"/>
                </a:spcBef>
                <a:spcAft>
                  <a:spcPts val="0"/>
                </a:spcAft>
                <a:buNone/>
              </a:pPr>
              <a:r>
                <a:rPr lang="en-US" sz="2000" b="0" i="0" u="none" strike="noStrike" cap="none">
                  <a:solidFill>
                    <a:schemeClr val="lt1"/>
                  </a:solidFill>
                  <a:latin typeface="Arial"/>
                  <a:ea typeface="Arial"/>
                  <a:cs typeface="Arial"/>
                  <a:sym typeface="Arial"/>
                </a:rPr>
                <a:t>Entity</a:t>
              </a:r>
              <a:endParaRPr sz="2000" b="0" i="0" u="none" strike="noStrike" cap="none">
                <a:solidFill>
                  <a:schemeClr val="lt1"/>
                </a:solidFill>
                <a:latin typeface="Arial"/>
                <a:ea typeface="Arial"/>
                <a:cs typeface="Arial"/>
                <a:sym typeface="Arial"/>
              </a:endParaRPr>
            </a:p>
          </p:txBody>
        </p:sp>
        <p:sp>
          <p:nvSpPr>
            <p:cNvPr id="12" name="Shape 354"/>
            <p:cNvSpPr/>
            <p:nvPr/>
          </p:nvSpPr>
          <p:spPr>
            <a:xfrm>
              <a:off x="4447133" y="166092"/>
              <a:ext cx="1646039" cy="658415"/>
            </a:xfrm>
            <a:prstGeom prst="chevron">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 name="Shape 355"/>
            <p:cNvSpPr txBox="1"/>
            <p:nvPr/>
          </p:nvSpPr>
          <p:spPr>
            <a:xfrm>
              <a:off x="4447133" y="166092"/>
              <a:ext cx="1646039" cy="658415"/>
            </a:xfrm>
            <a:prstGeom prst="rect">
              <a:avLst/>
            </a:prstGeom>
            <a:noFill/>
            <a:ln>
              <a:noFill/>
            </a:ln>
          </p:spPr>
          <p:txBody>
            <a:bodyPr spcFirstLastPara="1" wrap="square" lIns="80000" tIns="26650" rIns="26650" bIns="26650" anchor="ctr" anchorCtr="0">
              <a:noAutofit/>
            </a:bodyPr>
            <a:lstStyle/>
            <a:p>
              <a:pPr marL="0" marR="0" lvl="0" indent="0" algn="ctr" rtl="0">
                <a:lnSpc>
                  <a:spcPct val="90000"/>
                </a:lnSpc>
                <a:spcBef>
                  <a:spcPts val="0"/>
                </a:spcBef>
                <a:spcAft>
                  <a:spcPts val="0"/>
                </a:spcAft>
                <a:buNone/>
              </a:pPr>
              <a:r>
                <a:rPr lang="en-US" sz="2000" b="0" i="0" u="none" strike="noStrike" cap="none">
                  <a:solidFill>
                    <a:schemeClr val="lt1"/>
                  </a:solidFill>
                  <a:latin typeface="Arial"/>
                  <a:ea typeface="Arial"/>
                  <a:cs typeface="Arial"/>
                  <a:sym typeface="Arial"/>
                </a:rPr>
                <a:t>Site</a:t>
              </a:r>
              <a:endParaRPr sz="2000" b="0" i="0" u="none" strike="noStrike" cap="none">
                <a:solidFill>
                  <a:schemeClr val="lt1"/>
                </a:solidFill>
                <a:latin typeface="Arial"/>
                <a:ea typeface="Arial"/>
                <a:cs typeface="Arial"/>
                <a:sym typeface="Arial"/>
              </a:endParaRPr>
            </a:p>
          </p:txBody>
        </p:sp>
      </p:gr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Century Gothic"/>
              </a:rPr>
              <a:t>Used to </a:t>
            </a:r>
            <a:r>
              <a:rPr lang="en-US" dirty="0" smtClean="0">
                <a:latin typeface="Century Gothic"/>
              </a:rPr>
              <a:t>model the business processes that exist within a business </a:t>
            </a:r>
            <a:r>
              <a:rPr lang="en-US" dirty="0" smtClean="0">
                <a:latin typeface="Century Gothic"/>
              </a:rPr>
              <a:t>enterprise</a:t>
            </a:r>
            <a:endParaRPr lang="en-US" dirty="0" smtClean="0">
              <a:latin typeface="Century Gothic"/>
            </a:endParaRPr>
          </a:p>
          <a:p>
            <a:r>
              <a:rPr lang="en-US" dirty="0" smtClean="0">
                <a:latin typeface="Century Gothic"/>
              </a:rPr>
              <a:t>Determine the set of application resources that display for that user when they access their permitted </a:t>
            </a:r>
            <a:r>
              <a:rPr lang="en-US" dirty="0" smtClean="0">
                <a:latin typeface="Century Gothic"/>
              </a:rPr>
              <a:t>workspaces</a:t>
            </a:r>
            <a:endParaRPr lang="en-US" dirty="0" smtClean="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Roles</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sp>
        <p:nvSpPr>
          <p:cNvPr id="6" name="Shape 350"/>
          <p:cNvSpPr/>
          <p:nvPr/>
        </p:nvSpPr>
        <p:spPr>
          <a:xfrm>
            <a:off x="3184309" y="3784204"/>
            <a:ext cx="5137888" cy="1985336"/>
          </a:xfrm>
          <a:prstGeom prst="roundRect">
            <a:avLst>
              <a:gd name="adj" fmla="val 16667"/>
            </a:avLst>
          </a:prstGeom>
          <a:gradFill>
            <a:gsLst>
              <a:gs pos="0">
                <a:schemeClr val="lt1"/>
              </a:gs>
              <a:gs pos="100000">
                <a:srgbClr val="B7CCE4"/>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1">
            <a:noAutofit/>
          </a:bodyPr>
          <a:lstStyle/>
          <a:p>
            <a:pPr marL="0" marR="0" lvl="0" indent="0" algn="l" rtl="0">
              <a:spcBef>
                <a:spcPts val="0"/>
              </a:spcBef>
              <a:spcAft>
                <a:spcPts val="0"/>
              </a:spcAft>
              <a:buNone/>
            </a:pPr>
            <a:endParaRPr sz="900">
              <a:solidFill>
                <a:schemeClr val="dk1"/>
              </a:solidFill>
              <a:latin typeface="Century Gothic"/>
              <a:ea typeface="Century Gothic"/>
              <a:cs typeface="Century Gothic"/>
              <a:sym typeface="Century Gothic"/>
            </a:endParaRPr>
          </a:p>
        </p:txBody>
      </p:sp>
      <p:sp>
        <p:nvSpPr>
          <p:cNvPr id="7" name="Shape 351"/>
          <p:cNvSpPr txBox="1"/>
          <p:nvPr/>
        </p:nvSpPr>
        <p:spPr>
          <a:xfrm>
            <a:off x="4314050" y="5855264"/>
            <a:ext cx="3290695" cy="22949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b="1" dirty="0">
                <a:solidFill>
                  <a:schemeClr val="dk1"/>
                </a:solidFill>
                <a:latin typeface="Century Gothic"/>
                <a:ea typeface="Century Gothic"/>
                <a:cs typeface="Century Gothic"/>
                <a:sym typeface="Century Gothic"/>
              </a:rPr>
              <a:t>Roles</a:t>
            </a:r>
            <a:endParaRPr sz="1600" dirty="0">
              <a:latin typeface="Century Gothic"/>
            </a:endParaRPr>
          </a:p>
        </p:txBody>
      </p:sp>
      <p:pic>
        <p:nvPicPr>
          <p:cNvPr id="8" name="Shape 352" descr="C:\Users\lrr\AppData\Local\Microsoft\Windows\INetCache\IE\Y341YFA7\user-male-icon-wearing-hat-15951-large[1].png"/>
          <p:cNvPicPr preferRelativeResize="0"/>
          <p:nvPr/>
        </p:nvPicPr>
        <p:blipFill rotWithShape="1">
          <a:blip r:embed="rId3">
            <a:alphaModFix/>
          </a:blip>
          <a:srcRect/>
          <a:stretch/>
        </p:blipFill>
        <p:spPr>
          <a:xfrm>
            <a:off x="3398463" y="4107285"/>
            <a:ext cx="1376824" cy="1352977"/>
          </a:xfrm>
          <a:prstGeom prst="rect">
            <a:avLst/>
          </a:prstGeom>
          <a:noFill/>
          <a:ln>
            <a:noFill/>
          </a:ln>
        </p:spPr>
      </p:pic>
      <p:pic>
        <p:nvPicPr>
          <p:cNvPr id="9" name="Shape 353" descr="C:\Users\lrr\AppData\Local\Microsoft\Windows\INetCache\IE\Y341YFA7\PngMedium-male-user-icon-phone-ear-headset-16064[1].gif"/>
          <p:cNvPicPr preferRelativeResize="0"/>
          <p:nvPr/>
        </p:nvPicPr>
        <p:blipFill rotWithShape="1">
          <a:blip r:embed="rId4">
            <a:alphaModFix/>
          </a:blip>
          <a:srcRect/>
          <a:stretch/>
        </p:blipFill>
        <p:spPr>
          <a:xfrm>
            <a:off x="5166434" y="4159223"/>
            <a:ext cx="1193684" cy="1273174"/>
          </a:xfrm>
          <a:prstGeom prst="rect">
            <a:avLst/>
          </a:prstGeom>
          <a:noFill/>
          <a:ln>
            <a:noFill/>
          </a:ln>
        </p:spPr>
      </p:pic>
      <p:pic>
        <p:nvPicPr>
          <p:cNvPr id="10" name="Shape 354" descr="C:\Users\lrr\AppData\Local\Microsoft\Windows\INetCache\IE\0SZ10DIF\man-156837_960_720[1].png"/>
          <p:cNvPicPr preferRelativeResize="0"/>
          <p:nvPr/>
        </p:nvPicPr>
        <p:blipFill rotWithShape="1">
          <a:blip r:embed="rId5">
            <a:alphaModFix/>
          </a:blip>
          <a:srcRect/>
          <a:stretch/>
        </p:blipFill>
        <p:spPr>
          <a:xfrm>
            <a:off x="6816958" y="4126596"/>
            <a:ext cx="1268431" cy="1355862"/>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indent="-377825">
              <a:lnSpc>
                <a:spcPct val="90000"/>
              </a:lnSpc>
              <a:spcBef>
                <a:spcPts val="0"/>
              </a:spcBef>
              <a:buSzPts val="2400"/>
            </a:pPr>
            <a:r>
              <a:rPr lang="en-US" dirty="0" smtClean="0">
                <a:latin typeface="Century Gothic"/>
                <a:sym typeface="Century Gothic"/>
              </a:rPr>
              <a:t>Defines </a:t>
            </a:r>
            <a:r>
              <a:rPr lang="en-US" dirty="0" smtClean="0">
                <a:latin typeface="Century Gothic"/>
              </a:rPr>
              <a:t>u</a:t>
            </a:r>
            <a:r>
              <a:rPr lang="en-US" dirty="0" smtClean="0">
                <a:latin typeface="Century Gothic"/>
                <a:sym typeface="Century Gothic"/>
              </a:rPr>
              <a:t>sers as members of a </a:t>
            </a:r>
            <a:r>
              <a:rPr lang="en-US" dirty="0" smtClean="0">
                <a:latin typeface="Century Gothic"/>
              </a:rPr>
              <a:t>r</a:t>
            </a:r>
            <a:r>
              <a:rPr lang="en-US" dirty="0" smtClean="0">
                <a:latin typeface="Century Gothic"/>
                <a:sym typeface="Century Gothic"/>
              </a:rPr>
              <a:t>ole</a:t>
            </a:r>
          </a:p>
          <a:p>
            <a:pPr lvl="0" indent="-377825">
              <a:lnSpc>
                <a:spcPct val="90000"/>
              </a:lnSpc>
              <a:spcBef>
                <a:spcPts val="0"/>
              </a:spcBef>
              <a:buSzPts val="2400"/>
            </a:pPr>
            <a:r>
              <a:rPr lang="en-US" dirty="0" smtClean="0">
                <a:latin typeface="Century Gothic"/>
              </a:rPr>
              <a:t>Role membership is based on security context </a:t>
            </a:r>
          </a:p>
          <a:p>
            <a:pPr lvl="0" indent="-377825">
              <a:lnSpc>
                <a:spcPct val="90000"/>
              </a:lnSpc>
              <a:spcBef>
                <a:spcPts val="0"/>
              </a:spcBef>
              <a:buSzPts val="2400"/>
            </a:pPr>
            <a:r>
              <a:rPr lang="en-US" dirty="0" smtClean="0">
                <a:latin typeface="Century Gothic"/>
              </a:rPr>
              <a:t>Explicit security context - Entity</a:t>
            </a:r>
          </a:p>
          <a:p>
            <a:pPr lvl="0" indent="-377825">
              <a:lnSpc>
                <a:spcPct val="90000"/>
              </a:lnSpc>
              <a:spcBef>
                <a:spcPts val="0"/>
              </a:spcBef>
              <a:buSzPts val="2400"/>
            </a:pPr>
            <a:r>
              <a:rPr lang="en-US" dirty="0" smtClean="0">
                <a:latin typeface="Century Gothic"/>
              </a:rPr>
              <a:t>Implicit security context - System, domain</a:t>
            </a:r>
            <a:endParaRPr lang="en-US" dirty="0">
              <a:latin typeface="Century Gothic"/>
            </a:endParaRPr>
          </a:p>
        </p:txBody>
      </p:sp>
      <p:sp>
        <p:nvSpPr>
          <p:cNvPr id="3" name="myTitle"/>
          <p:cNvSpPr>
            <a:spLocks noGrp="1"/>
          </p:cNvSpPr>
          <p:nvPr>
            <p:ph type="title"/>
          </p:nvPr>
        </p:nvSpPr>
        <p:spPr/>
        <p:txBody>
          <a:bodyPr/>
          <a:lstStyle/>
          <a:p>
            <a:r>
              <a:rPr lang="en-US" dirty="0" smtClean="0">
                <a:solidFill>
                  <a:srgbClr val="4E4E4E"/>
                </a:solidFill>
                <a:latin typeface="Century Gothic"/>
                <a:ea typeface="Century Gothic"/>
                <a:sym typeface="Century Gothic"/>
              </a:rPr>
              <a:t>Role Membership</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Security</a:t>
            </a:r>
            <a:endParaRPr lang="en-US" dirty="0">
              <a:latin typeface="Century Gothic"/>
            </a:endParaRPr>
          </a:p>
        </p:txBody>
      </p:sp>
      <p:pic>
        <p:nvPicPr>
          <p:cNvPr id="5" name="Shape 368" descr="C:\Users\lrr\AppData\Local\Microsoft\Windows\INetCache\IE\Y341YFA7\user-male-icon-wearing-hat-15951-large[1].png"/>
          <p:cNvPicPr preferRelativeResize="0"/>
          <p:nvPr/>
        </p:nvPicPr>
        <p:blipFill rotWithShape="1">
          <a:blip r:embed="rId3">
            <a:alphaModFix/>
          </a:blip>
          <a:srcRect/>
          <a:stretch/>
        </p:blipFill>
        <p:spPr>
          <a:xfrm>
            <a:off x="4485410" y="3930076"/>
            <a:ext cx="952159" cy="1016430"/>
          </a:xfrm>
          <a:prstGeom prst="rect">
            <a:avLst/>
          </a:prstGeom>
          <a:noFill/>
          <a:ln>
            <a:noFill/>
          </a:ln>
        </p:spPr>
      </p:pic>
      <p:sp>
        <p:nvSpPr>
          <p:cNvPr id="6" name="Shape 369"/>
          <p:cNvSpPr txBox="1"/>
          <p:nvPr/>
        </p:nvSpPr>
        <p:spPr>
          <a:xfrm>
            <a:off x="2305971" y="5276825"/>
            <a:ext cx="1285552" cy="2871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dirty="0">
                <a:solidFill>
                  <a:schemeClr val="dk1"/>
                </a:solidFill>
                <a:latin typeface="Century Gothic"/>
                <a:ea typeface="Century Gothic"/>
                <a:cs typeface="Century Gothic"/>
                <a:sym typeface="Century Gothic"/>
              </a:rPr>
              <a:t>User</a:t>
            </a:r>
            <a:endParaRPr sz="1800" b="1" dirty="0">
              <a:solidFill>
                <a:schemeClr val="dk1"/>
              </a:solidFill>
              <a:latin typeface="Century Gothic"/>
              <a:ea typeface="Century Gothic"/>
              <a:cs typeface="Century Gothic"/>
              <a:sym typeface="Century Gothic"/>
            </a:endParaRPr>
          </a:p>
        </p:txBody>
      </p:sp>
      <p:sp>
        <p:nvSpPr>
          <p:cNvPr id="7" name="Shape 370"/>
          <p:cNvSpPr txBox="1"/>
          <p:nvPr/>
        </p:nvSpPr>
        <p:spPr>
          <a:xfrm>
            <a:off x="4548522" y="5279639"/>
            <a:ext cx="1310412" cy="28436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dirty="0">
                <a:solidFill>
                  <a:schemeClr val="dk1"/>
                </a:solidFill>
                <a:latin typeface="Century Gothic"/>
                <a:ea typeface="Century Gothic"/>
                <a:cs typeface="Century Gothic"/>
                <a:sym typeface="Century Gothic"/>
              </a:rPr>
              <a:t>Roles</a:t>
            </a:r>
            <a:endParaRPr sz="1800" b="1" dirty="0">
              <a:solidFill>
                <a:schemeClr val="dk1"/>
              </a:solidFill>
              <a:latin typeface="Century Gothic"/>
              <a:ea typeface="Century Gothic"/>
              <a:cs typeface="Century Gothic"/>
              <a:sym typeface="Century Gothic"/>
            </a:endParaRPr>
          </a:p>
        </p:txBody>
      </p:sp>
      <p:grpSp>
        <p:nvGrpSpPr>
          <p:cNvPr id="8" name="Shape 371"/>
          <p:cNvGrpSpPr/>
          <p:nvPr/>
        </p:nvGrpSpPr>
        <p:grpSpPr>
          <a:xfrm>
            <a:off x="6369549" y="3905950"/>
            <a:ext cx="3600276" cy="1082168"/>
            <a:chOff x="4848248" y="4196526"/>
            <a:chExt cx="3272979" cy="1405413"/>
          </a:xfrm>
        </p:grpSpPr>
        <p:sp>
          <p:nvSpPr>
            <p:cNvPr id="9" name="Shape 372"/>
            <p:cNvSpPr/>
            <p:nvPr/>
          </p:nvSpPr>
          <p:spPr>
            <a:xfrm>
              <a:off x="4848248" y="4196526"/>
              <a:ext cx="3272979" cy="1405413"/>
            </a:xfrm>
            <a:prstGeom prst="roundRect">
              <a:avLst>
                <a:gd name="adj" fmla="val 16667"/>
              </a:avLst>
            </a:prstGeom>
            <a:gradFill>
              <a:gsLst>
                <a:gs pos="0">
                  <a:schemeClr val="lt1"/>
                </a:gs>
                <a:gs pos="100000">
                  <a:srgbClr val="B7CCE4"/>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1">
              <a:noAutofit/>
            </a:bodyPr>
            <a:lstStyle/>
            <a:p>
              <a:pPr marL="0" marR="0" lvl="0" indent="0" algn="l" rtl="0">
                <a:spcBef>
                  <a:spcPts val="0"/>
                </a:spcBef>
                <a:spcAft>
                  <a:spcPts val="0"/>
                </a:spcAft>
                <a:buNone/>
              </a:pPr>
              <a:endParaRPr sz="1000">
                <a:solidFill>
                  <a:schemeClr val="dk1"/>
                </a:solidFill>
                <a:latin typeface="Century Gothic"/>
                <a:ea typeface="Century Gothic"/>
                <a:cs typeface="Century Gothic"/>
                <a:sym typeface="Century Gothic"/>
              </a:endParaRPr>
            </a:p>
          </p:txBody>
        </p:sp>
        <p:sp>
          <p:nvSpPr>
            <p:cNvPr id="10" name="Shape 373"/>
            <p:cNvSpPr/>
            <p:nvPr/>
          </p:nvSpPr>
          <p:spPr>
            <a:xfrm>
              <a:off x="6488440" y="4354418"/>
              <a:ext cx="1537959" cy="453837"/>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1">
              <a:noAutofit/>
            </a:bodyPr>
            <a:lstStyle/>
            <a:p>
              <a:pPr marL="0" marR="0" lvl="0" indent="0" algn="l" rtl="0">
                <a:spcBef>
                  <a:spcPts val="0"/>
                </a:spcBef>
                <a:spcAft>
                  <a:spcPts val="0"/>
                </a:spcAft>
                <a:buNone/>
              </a:pPr>
              <a:r>
                <a:rPr lang="en-US" sz="1000" b="1">
                  <a:solidFill>
                    <a:schemeClr val="dk1"/>
                  </a:solidFill>
                  <a:latin typeface="Lucida Sans"/>
                  <a:ea typeface="Lucida Sans"/>
                  <a:cs typeface="Lucida Sans"/>
                  <a:sym typeface="Lucida Sans"/>
                </a:rPr>
                <a:t>Access </a:t>
              </a:r>
              <a:endParaRPr/>
            </a:p>
            <a:p>
              <a:pPr marL="0" marR="0" lvl="0" indent="0" algn="l" rtl="0">
                <a:spcBef>
                  <a:spcPts val="0"/>
                </a:spcBef>
                <a:spcAft>
                  <a:spcPts val="0"/>
                </a:spcAft>
                <a:buNone/>
              </a:pPr>
              <a:r>
                <a:rPr lang="en-US" sz="1000" b="1">
                  <a:solidFill>
                    <a:schemeClr val="dk1"/>
                  </a:solidFill>
                  <a:latin typeface="Lucida Sans"/>
                  <a:ea typeface="Lucida Sans"/>
                  <a:cs typeface="Lucida Sans"/>
                  <a:sym typeface="Lucida Sans"/>
                </a:rPr>
                <a:t>Control List</a:t>
              </a:r>
              <a:endParaRPr/>
            </a:p>
          </p:txBody>
        </p:sp>
        <p:sp>
          <p:nvSpPr>
            <p:cNvPr id="11" name="Shape 374"/>
            <p:cNvSpPr/>
            <p:nvPr/>
          </p:nvSpPr>
          <p:spPr>
            <a:xfrm>
              <a:off x="6488440" y="4964080"/>
              <a:ext cx="1537959" cy="453837"/>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1">
              <a:noAutofit/>
            </a:bodyPr>
            <a:lstStyle/>
            <a:p>
              <a:pPr marL="0" marR="0" lvl="0" indent="0" algn="l" rtl="0">
                <a:spcBef>
                  <a:spcPts val="0"/>
                </a:spcBef>
                <a:spcAft>
                  <a:spcPts val="0"/>
                </a:spcAft>
                <a:buNone/>
              </a:pPr>
              <a:r>
                <a:rPr lang="en-US" sz="1000" b="1">
                  <a:solidFill>
                    <a:schemeClr val="dk1"/>
                  </a:solidFill>
                  <a:latin typeface="Lucida Sans"/>
                  <a:ea typeface="Lucida Sans"/>
                  <a:cs typeface="Lucida Sans"/>
                  <a:sym typeface="Lucida Sans"/>
                </a:rPr>
                <a:t>Security Identifier</a:t>
              </a:r>
              <a:endParaRPr/>
            </a:p>
          </p:txBody>
        </p:sp>
        <p:cxnSp>
          <p:nvCxnSpPr>
            <p:cNvPr id="12" name="Shape 375"/>
            <p:cNvCxnSpPr>
              <a:endCxn id="10" idx="1"/>
            </p:cNvCxnSpPr>
            <p:nvPr/>
          </p:nvCxnSpPr>
          <p:spPr>
            <a:xfrm rot="10800000" flipH="1">
              <a:off x="6232540" y="4581336"/>
              <a:ext cx="255900" cy="280800"/>
            </a:xfrm>
            <a:prstGeom prst="straightConnector1">
              <a:avLst/>
            </a:prstGeom>
            <a:noFill/>
            <a:ln w="9525" cap="flat" cmpd="sng">
              <a:solidFill>
                <a:srgbClr val="A1A1A1"/>
              </a:solidFill>
              <a:prstDash val="solid"/>
              <a:round/>
              <a:headEnd type="none" w="sm" len="sm"/>
              <a:tailEnd type="none" w="sm" len="sm"/>
            </a:ln>
          </p:spPr>
        </p:cxnSp>
        <p:cxnSp>
          <p:nvCxnSpPr>
            <p:cNvPr id="13" name="Shape 376"/>
            <p:cNvCxnSpPr>
              <a:endCxn id="11" idx="1"/>
            </p:cNvCxnSpPr>
            <p:nvPr/>
          </p:nvCxnSpPr>
          <p:spPr>
            <a:xfrm>
              <a:off x="6232540" y="4862199"/>
              <a:ext cx="255900" cy="328800"/>
            </a:xfrm>
            <a:prstGeom prst="straightConnector1">
              <a:avLst/>
            </a:prstGeom>
            <a:noFill/>
            <a:ln w="9525" cap="flat" cmpd="sng">
              <a:solidFill>
                <a:srgbClr val="A1A1A1"/>
              </a:solidFill>
              <a:prstDash val="solid"/>
              <a:round/>
              <a:headEnd type="none" w="sm" len="sm"/>
              <a:tailEnd type="none" w="sm" len="sm"/>
            </a:ln>
          </p:spPr>
        </p:cxnSp>
        <p:sp>
          <p:nvSpPr>
            <p:cNvPr id="14" name="Shape 377"/>
            <p:cNvSpPr/>
            <p:nvPr/>
          </p:nvSpPr>
          <p:spPr>
            <a:xfrm>
              <a:off x="4936298" y="4635303"/>
              <a:ext cx="1357234" cy="453837"/>
            </a:xfrm>
            <a:prstGeom prst="roundRect">
              <a:avLst>
                <a:gd name="adj" fmla="val 16667"/>
              </a:avLst>
            </a:prstGeom>
            <a:gradFill>
              <a:gsLst>
                <a:gs pos="0">
                  <a:srgbClr val="D8D8D8"/>
                </a:gs>
                <a:gs pos="35000">
                  <a:srgbClr val="E3E3E3"/>
                </a:gs>
                <a:gs pos="100000">
                  <a:srgbClr val="F4F4F4"/>
                </a:gs>
              </a:gsLst>
              <a:lin ang="16200000" scaled="0"/>
            </a:gradFill>
            <a:ln w="9525" cap="flat" cmpd="sng">
              <a:solidFill>
                <a:srgbClr val="A1A1A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1">
              <a:noAutofit/>
            </a:bodyPr>
            <a:lstStyle/>
            <a:p>
              <a:pPr marL="0" marR="0" lvl="0" indent="0" algn="l" rtl="0">
                <a:spcBef>
                  <a:spcPts val="0"/>
                </a:spcBef>
                <a:spcAft>
                  <a:spcPts val="0"/>
                </a:spcAft>
                <a:buNone/>
              </a:pPr>
              <a:r>
                <a:rPr lang="en-US" sz="1000" b="1">
                  <a:solidFill>
                    <a:schemeClr val="dk1"/>
                  </a:solidFill>
                  <a:latin typeface="Lucida Sans"/>
                  <a:ea typeface="Lucida Sans"/>
                  <a:cs typeface="Lucida Sans"/>
                  <a:sym typeface="Lucida Sans"/>
                </a:rPr>
                <a:t>Access </a:t>
              </a:r>
              <a:endParaRPr/>
            </a:p>
            <a:p>
              <a:pPr marL="0" marR="0" lvl="0" indent="0" algn="l" rtl="0">
                <a:spcBef>
                  <a:spcPts val="0"/>
                </a:spcBef>
                <a:spcAft>
                  <a:spcPts val="0"/>
                </a:spcAft>
                <a:buNone/>
              </a:pPr>
              <a:r>
                <a:rPr lang="en-US" sz="1000" b="1">
                  <a:solidFill>
                    <a:schemeClr val="dk1"/>
                  </a:solidFill>
                  <a:latin typeface="Lucida Sans"/>
                  <a:ea typeface="Lucida Sans"/>
                  <a:cs typeface="Lucida Sans"/>
                  <a:sym typeface="Lucida Sans"/>
                </a:rPr>
                <a:t>Control Entry</a:t>
              </a:r>
              <a:endParaRPr/>
            </a:p>
          </p:txBody>
        </p:sp>
      </p:grpSp>
      <p:sp>
        <p:nvSpPr>
          <p:cNvPr id="15" name="Shape 378"/>
          <p:cNvSpPr txBox="1"/>
          <p:nvPr/>
        </p:nvSpPr>
        <p:spPr>
          <a:xfrm>
            <a:off x="7000955" y="5154439"/>
            <a:ext cx="2471552" cy="28436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dirty="0">
                <a:solidFill>
                  <a:schemeClr val="dk1"/>
                </a:solidFill>
                <a:latin typeface="Century Gothic"/>
                <a:ea typeface="Century Gothic"/>
                <a:cs typeface="Century Gothic"/>
                <a:sym typeface="Century Gothic"/>
              </a:rPr>
              <a:t>Resource Permissions</a:t>
            </a:r>
            <a:endParaRPr sz="1800" b="1" dirty="0">
              <a:solidFill>
                <a:schemeClr val="dk1"/>
              </a:solidFill>
              <a:latin typeface="Century Gothic"/>
              <a:ea typeface="Century Gothic"/>
              <a:cs typeface="Century Gothic"/>
              <a:sym typeface="Century Gothic"/>
            </a:endParaRPr>
          </a:p>
        </p:txBody>
      </p:sp>
      <p:cxnSp>
        <p:nvCxnSpPr>
          <p:cNvPr id="16" name="Shape 379"/>
          <p:cNvCxnSpPr/>
          <p:nvPr/>
        </p:nvCxnSpPr>
        <p:spPr>
          <a:xfrm flipV="1">
            <a:off x="3507525" y="4607560"/>
            <a:ext cx="878484" cy="848"/>
          </a:xfrm>
          <a:prstGeom prst="straightConnector1">
            <a:avLst/>
          </a:prstGeom>
          <a:noFill/>
          <a:ln w="28575" cap="flat" cmpd="sng">
            <a:solidFill>
              <a:schemeClr val="dk2"/>
            </a:solidFill>
            <a:prstDash val="solid"/>
            <a:round/>
            <a:headEnd type="none" w="med" len="med"/>
            <a:tailEnd type="triangle" w="med" len="med"/>
          </a:ln>
        </p:spPr>
      </p:cxnSp>
      <p:cxnSp>
        <p:nvCxnSpPr>
          <p:cNvPr id="17" name="Shape 381"/>
          <p:cNvCxnSpPr/>
          <p:nvPr/>
        </p:nvCxnSpPr>
        <p:spPr>
          <a:xfrm>
            <a:off x="5505302" y="4629045"/>
            <a:ext cx="757149" cy="1713"/>
          </a:xfrm>
          <a:prstGeom prst="straightConnector1">
            <a:avLst/>
          </a:prstGeom>
          <a:noFill/>
          <a:ln w="28575" cap="flat" cmpd="sng">
            <a:solidFill>
              <a:schemeClr val="dk2"/>
            </a:solidFill>
            <a:prstDash val="solid"/>
            <a:round/>
            <a:headEnd type="none" w="med" len="med"/>
            <a:tailEnd type="triangle" w="med" len="med"/>
          </a:ln>
        </p:spPr>
      </p:cxnSp>
      <p:pic>
        <p:nvPicPr>
          <p:cNvPr id="18" name="Shape 380"/>
          <p:cNvPicPr preferRelativeResize="0"/>
          <p:nvPr/>
        </p:nvPicPr>
        <p:blipFill>
          <a:blip r:embed="rId4">
            <a:alphaModFix/>
          </a:blip>
          <a:stretch>
            <a:fillRect/>
          </a:stretch>
        </p:blipFill>
        <p:spPr>
          <a:xfrm>
            <a:off x="1766709" y="3956752"/>
            <a:ext cx="1892548" cy="1003943"/>
          </a:xfrm>
          <a:prstGeom prst="rect">
            <a:avLst/>
          </a:prstGeom>
          <a:noFill/>
          <a:ln>
            <a:noFill/>
          </a:ln>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714</TotalTime>
  <Words>2325</Words>
  <Application>Microsoft Office PowerPoint</Application>
  <PresentationFormat>Custom</PresentationFormat>
  <Paragraphs>411</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QAD 2019</vt:lpstr>
      <vt:lpstr>Security</vt:lpstr>
      <vt:lpstr>Overview</vt:lpstr>
      <vt:lpstr>Authentication</vt:lpstr>
      <vt:lpstr>Authorization</vt:lpstr>
      <vt:lpstr>Role-Based Access Control</vt:lpstr>
      <vt:lpstr>Users</vt:lpstr>
      <vt:lpstr>User Access</vt:lpstr>
      <vt:lpstr>Roles</vt:lpstr>
      <vt:lpstr>Role Membership</vt:lpstr>
      <vt:lpstr>Security Context</vt:lpstr>
      <vt:lpstr>Role Permissions</vt:lpstr>
      <vt:lpstr>Resources</vt:lpstr>
      <vt:lpstr>Resource Hierarchy</vt:lpstr>
      <vt:lpstr>Secure Resources Permissions</vt:lpstr>
      <vt:lpstr>Form Actions</vt:lpstr>
      <vt:lpstr>Menu</vt:lpstr>
      <vt:lpstr>Menu Security</vt:lpstr>
      <vt:lpstr>Set Up User</vt:lpstr>
      <vt:lpstr>Set Up Role</vt:lpstr>
      <vt:lpstr>Set Up Menus</vt:lpstr>
      <vt:lpstr>Set Up Menus Role Permissions</vt:lpstr>
      <vt:lpstr>Set Up User Access</vt:lpstr>
      <vt:lpstr>Set Up User Default Domain</vt:lpstr>
      <vt:lpstr>Role Permissions</vt:lpstr>
      <vt:lpstr>New User Login</vt:lpstr>
      <vt:lpstr>Review</vt:lpstr>
      <vt:lpstr>Exercise: Security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94</cp:revision>
  <dcterms:created xsi:type="dcterms:W3CDTF">2019-01-24T21:41:32Z</dcterms:created>
  <dcterms:modified xsi:type="dcterms:W3CDTF">2020-04-07T15:21:01Z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