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56" r:id="rId2"/>
    <p:sldId id="259" r:id="rId3"/>
    <p:sldId id="260" r:id="rId4"/>
    <p:sldId id="277"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6" r:id="rId20"/>
    <p:sldId id="274" r:id="rId21"/>
    <p:sldId id="258"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58660" autoAdjust="0"/>
  </p:normalViewPr>
  <p:slideViewPr>
    <p:cSldViewPr snapToGrid="0">
      <p:cViewPr varScale="1">
        <p:scale>
          <a:sx n="66" d="100"/>
          <a:sy n="66" d="100"/>
        </p:scale>
        <p:origin x="-2214" y="-108"/>
      </p:cViewPr>
      <p:guideLst>
        <p:guide orient="horz" pos="2160"/>
        <p:guide pos="3840"/>
      </p:guideLst>
    </p:cSldViewPr>
  </p:slideViewPr>
  <p:notesTextViewPr>
    <p:cViewPr>
      <p:scale>
        <a:sx n="1" d="1"/>
        <a:sy n="1" d="1"/>
      </p:scale>
      <p:origin x="0" y="0"/>
    </p:cViewPr>
  </p:notesTextViewPr>
  <p:sorterViewPr>
    <p:cViewPr>
      <p:scale>
        <a:sx n="66" d="100"/>
        <a:sy n="66" d="100"/>
      </p:scale>
      <p:origin x="0" y="148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27T15:13:30.366" idx="1">
    <p:pos x="2712"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27T15:16:42.944" idx="10">
    <p:pos x="4362" y="42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27T15:16:54.575" idx="11">
    <p:pos x="3684"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27T15:17:05.432" idx="12">
    <p:pos x="4716" y="42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27T15:17:20.447" idx="13">
    <p:pos x="4716" y="426"/>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27T15:17:33.807" idx="14">
    <p:pos x="4716" y="42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27T15:17:44.527" idx="15">
    <p:pos x="5280" y="42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27T15:17:54.447" idx="16">
    <p:pos x="3822"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4:00:34.230" idx="17">
    <p:pos x="3822" y="42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27T15:18:19.761" idx="18">
    <p:pos x="3822" y="42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27T15:18:35.766" idx="19">
    <p:pos x="3822" y="426"/>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27T15:14:03.797"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27T15:18:49.647" idx="20">
    <p:pos x="1224" y="42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27T15:19:03.007" idx="21">
    <p:pos x="3768" y="450"/>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27T15:14:50.346" idx="3">
    <p:pos x="3624" y="420"/>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27T15:15:04.655" idx="4">
    <p:pos x="5274"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27T15:15:17.374" idx="5">
    <p:pos x="3354"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27T15:15:42.743" idx="6">
    <p:pos x="3168"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27T15:16:01.015" idx="7">
    <p:pos x="3870" y="42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27T15:16:14.806" idx="8">
    <p:pos x="4506" y="42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27T15:16:31.598" idx="9">
    <p:pos x="4320" y="42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Requisition Control, assign the approval sequence NRM in the Approval Sequence field.</a:t>
            </a:r>
          </a:p>
          <a:p>
            <a:endParaRPr lang="en-US" dirty="0" smtClean="0"/>
          </a:p>
          <a:p>
            <a:r>
              <a:rPr lang="en-US" dirty="0" smtClean="0"/>
              <a:t>This setting will also display in the Purchase Requisition Control in the </a:t>
            </a:r>
            <a:r>
              <a:rPr lang="en-US" dirty="0" smtClean="0"/>
              <a:t>Web UI</a:t>
            </a:r>
            <a:r>
              <a:rPr lang="en-US" dirty="0" smtClean="0"/>
              <a:t>.</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dirty="0" smtClean="0"/>
              <a:t>Assign the </a:t>
            </a:r>
            <a:r>
              <a:rPr lang="en-US" dirty="0" smtClean="0"/>
              <a:t>Requisition Sequence NRM ID in the Requisition</a:t>
            </a:r>
            <a:r>
              <a:rPr lang="en-US" baseline="0" dirty="0" smtClean="0"/>
              <a:t> Sequence field. </a:t>
            </a:r>
            <a:r>
              <a:rPr lang="en-US" dirty="0" smtClean="0"/>
              <a:t>The system will generate the requisition number based on the Requisition Sequence NRM ID.</a:t>
            </a:r>
          </a:p>
          <a:p>
            <a:endParaRPr lang="en-US" dirty="0" smtClean="0"/>
          </a:p>
          <a:p>
            <a:r>
              <a:rPr lang="en-US" sz="1200" b="0" i="0" kern="1200" dirty="0" smtClean="0">
                <a:solidFill>
                  <a:schemeClr val="tx1"/>
                </a:solidFill>
                <a:latin typeface="+mn-lt"/>
                <a:ea typeface="+mn-ea"/>
                <a:cs typeface="+mn-cs"/>
              </a:rPr>
              <a:t>Specify a Direct Admin Buyer and a MRO Admin Buyer as the default buyers to the </a:t>
            </a:r>
            <a:r>
              <a:rPr lang="en-US" sz="1200" b="0" i="0" kern="1200" dirty="0" smtClean="0">
                <a:solidFill>
                  <a:schemeClr val="tx1"/>
                </a:solidFill>
                <a:latin typeface="+mn-lt"/>
                <a:ea typeface="+mn-ea"/>
                <a:cs typeface="+mn-cs"/>
              </a:rPr>
              <a:t>requisition </a:t>
            </a:r>
            <a:r>
              <a:rPr lang="en-US" sz="1200" b="0" i="0" kern="1200" dirty="0" smtClean="0">
                <a:solidFill>
                  <a:schemeClr val="tx1"/>
                </a:solidFill>
                <a:latin typeface="+mn-lt"/>
                <a:ea typeface="+mn-ea"/>
                <a:cs typeface="+mn-cs"/>
              </a:rPr>
              <a:t>header in case there is no manual entry or buyer associated with the supplier.</a:t>
            </a:r>
            <a:endParaRPr lang="en-US" dirty="0" smtClean="0"/>
          </a:p>
          <a:p>
            <a:endParaRPr lang="en-US" dirty="0" smtClean="0"/>
          </a:p>
          <a:p>
            <a:r>
              <a:rPr lang="en-US" sz="1200" b="0" i="0" kern="1200" dirty="0" smtClean="0">
                <a:solidFill>
                  <a:schemeClr val="tx1"/>
                </a:solidFill>
                <a:latin typeface="+mn-lt"/>
                <a:ea typeface="+mn-ea"/>
                <a:cs typeface="+mn-cs"/>
              </a:rPr>
              <a:t>If choose Single Site Requisition, specify a site value in the requisition header and the site field at line level will be disabled to prevent different site values at line level.</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Site Exceptions panel,</a:t>
            </a:r>
            <a:r>
              <a:rPr lang="en-US" sz="1200" b="0" i="0" kern="1200" baseline="0" dirty="0" smtClean="0">
                <a:solidFill>
                  <a:schemeClr val="tx1"/>
                </a:solidFill>
                <a:latin typeface="+mn-lt"/>
                <a:ea typeface="+mn-ea"/>
                <a:cs typeface="+mn-cs"/>
              </a:rPr>
              <a:t> you </a:t>
            </a:r>
            <a:r>
              <a:rPr lang="en-US" sz="1200" b="0" i="0" kern="1200" dirty="0" smtClean="0">
                <a:solidFill>
                  <a:schemeClr val="tx1"/>
                </a:solidFill>
                <a:latin typeface="+mn-lt"/>
                <a:ea typeface="+mn-ea"/>
                <a:cs typeface="+mn-cs"/>
              </a:rPr>
              <a:t>can specify</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different default buyers for specific sites. The Direct Admin Buyer and MRO Admin Buyer in the Site Exceptions panel will default</a:t>
            </a:r>
            <a:r>
              <a:rPr lang="en-US" sz="1200" b="0" i="0" kern="1200" baseline="0" dirty="0" smtClean="0">
                <a:solidFill>
                  <a:schemeClr val="tx1"/>
                </a:solidFill>
                <a:latin typeface="+mn-lt"/>
                <a:ea typeface="+mn-ea"/>
                <a:cs typeface="+mn-cs"/>
              </a:rPr>
              <a:t> from the</a:t>
            </a:r>
            <a:r>
              <a:rPr lang="en-US" sz="1200" b="0" i="0" kern="1200" dirty="0" smtClean="0">
                <a:solidFill>
                  <a:schemeClr val="tx1"/>
                </a:solidFill>
                <a:latin typeface="+mn-lt"/>
                <a:ea typeface="+mn-ea"/>
                <a:cs typeface="+mn-cs"/>
              </a:rPr>
              <a:t> buyers specified in the Requisition panel.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see the Approval Sequence NRM ID in the Requisition Approval </a:t>
            </a:r>
            <a:r>
              <a:rPr lang="en-US" sz="1200" b="0" i="0" kern="1200" dirty="0" smtClean="0">
                <a:solidFill>
                  <a:schemeClr val="tx1"/>
                </a:solidFill>
                <a:latin typeface="+mn-lt"/>
                <a:ea typeface="+mn-ea"/>
                <a:cs typeface="+mn-cs"/>
              </a:rPr>
              <a:t>panel, </a:t>
            </a:r>
            <a:r>
              <a:rPr lang="en-US" sz="1200" b="0" i="0" kern="1200" dirty="0" smtClean="0">
                <a:solidFill>
                  <a:schemeClr val="tx1"/>
                </a:solidFill>
                <a:latin typeface="+mn-lt"/>
                <a:ea typeface="+mn-ea"/>
                <a:cs typeface="+mn-cs"/>
              </a:rPr>
              <a:t>but it is read only.</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Buyer</a:t>
            </a:r>
            <a:r>
              <a:rPr lang="en-US" sz="1200" b="0" i="0" kern="1200" baseline="0" dirty="0" smtClean="0">
                <a:solidFill>
                  <a:schemeClr val="tx1"/>
                </a:solidFill>
                <a:latin typeface="+mn-lt"/>
                <a:ea typeface="+mn-ea"/>
                <a:cs typeface="+mn-cs"/>
              </a:rPr>
              <a:t> T</a:t>
            </a:r>
            <a:r>
              <a:rPr lang="en-US" sz="1200" b="0" i="0" kern="1200" dirty="0" smtClean="0">
                <a:solidFill>
                  <a:schemeClr val="tx1"/>
                </a:solidFill>
                <a:latin typeface="+mn-lt"/>
                <a:ea typeface="+mn-ea"/>
                <a:cs typeface="+mn-cs"/>
              </a:rPr>
              <a:t>olerance Limits settings control the degree to which the buyer can change item cost while placing requisition lines on a purchase order.</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Tolerance limits give purchasing managers and financial controllers control over how much an order line unit cost can be adjusted when buyers are placing authorized requisition lines on purchase orders. When the buyer changes a cost enough to make requisition lines go out of tolerance, the lines must be reauthorized according to the updated line unit price and total cost. When this feature is enabled, buyers are only allowed to update the unit price for authorized requisition lines within the tolerance limits specified in setup data.</a:t>
            </a:r>
          </a:p>
          <a:p>
            <a:pPr rtl="0"/>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You can enable tolerance % or tolerance amount or both. If the line unit cost is adjusted beyond the buyer tolerance limits, the system prompts the buyer with an out-of-tolerance message. When the buyer confirms that the line should go out of tolerance by clicking Continue, the system sets the requisition line approval status as Out-of-Tolerance and routes the requisition line back to the requester. The requestor can update the line unit cost information and resubmit the requisition for approval. If the buyer responds with Cancel to the confirmation prompt, the system resets the line unit cost to the original requisition line value.</a:t>
            </a:r>
            <a:endParaRPr lang="en-US" sz="1200" b="0" i="0" kern="1200" dirty="0">
              <a:solidFill>
                <a:schemeClr val="tx1"/>
              </a:solidFill>
              <a:latin typeface="+mn-lt"/>
              <a:ea typeface="+mn-ea"/>
              <a:cs typeface="+mn-cs"/>
            </a:endParaRPr>
          </a:p>
        </p:txBody>
      </p:sp>
      <p:sp>
        <p:nvSpPr>
          <p:cNvPr id="4" name="myNotes"/>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baseline="0" dirty="0" smtClean="0">
                <a:solidFill>
                  <a:schemeClr val="tx1"/>
                </a:solidFill>
                <a:latin typeface="+mn-lt"/>
                <a:ea typeface="+mn-ea"/>
                <a:cs typeface="+mn-cs"/>
              </a:rPr>
              <a:t>If a user will be </a:t>
            </a:r>
            <a:r>
              <a:rPr lang="en-US" sz="1200" b="0" i="0" kern="1200" baseline="0" dirty="0" smtClean="0">
                <a:solidFill>
                  <a:schemeClr val="tx1"/>
                </a:solidFill>
                <a:latin typeface="+mn-lt"/>
                <a:ea typeface="+mn-ea"/>
                <a:cs typeface="+mn-cs"/>
              </a:rPr>
              <a:t>routed </a:t>
            </a:r>
            <a:r>
              <a:rPr lang="en-US" sz="1200" b="0" i="0" kern="1200" baseline="0" dirty="0" smtClean="0">
                <a:solidFill>
                  <a:schemeClr val="tx1"/>
                </a:solidFill>
                <a:latin typeface="+mn-lt"/>
                <a:ea typeface="+mn-ea"/>
                <a:cs typeface="+mn-cs"/>
              </a:rPr>
              <a:t>to for requisition approval, the user must be a member of a role that has </a:t>
            </a:r>
            <a:r>
              <a:rPr lang="en-US" sz="1200" b="0" i="0" kern="1200" baseline="0" dirty="0" smtClean="0">
                <a:solidFill>
                  <a:schemeClr val="tx1"/>
                </a:solidFill>
                <a:latin typeface="+mn-lt"/>
                <a:ea typeface="+mn-ea"/>
                <a:cs typeface="+mn-cs"/>
              </a:rPr>
              <a:t>Approve permission for the </a:t>
            </a:r>
            <a:r>
              <a:rPr lang="en-US" sz="1200" b="0" i="0" kern="1200" baseline="0" dirty="0" smtClean="0">
                <a:solidFill>
                  <a:schemeClr val="tx1"/>
                </a:solidFill>
                <a:latin typeface="+mn-lt"/>
                <a:ea typeface="+mn-ea"/>
                <a:cs typeface="+mn-cs"/>
              </a:rPr>
              <a:t>Requisition Approval business entity.</a:t>
            </a:r>
          </a:p>
          <a:p>
            <a:endParaRPr lang="en-US" sz="1200" b="0" i="0" kern="1200" baseline="0" dirty="0" smtClean="0">
              <a:solidFill>
                <a:schemeClr val="tx1"/>
              </a:solidFill>
              <a:latin typeface="+mn-lt"/>
              <a:ea typeface="+mn-ea"/>
              <a:cs typeface="+mn-cs"/>
            </a:endParaRPr>
          </a:p>
          <a:p>
            <a:r>
              <a:rPr lang="en-US" dirty="0" smtClean="0"/>
              <a:t>The following </a:t>
            </a:r>
            <a:r>
              <a:rPr lang="en-US" dirty="0" smtClean="0"/>
              <a:t>roles </a:t>
            </a:r>
            <a:r>
              <a:rPr lang="en-US" dirty="0" smtClean="0"/>
              <a:t>already have the above permission by default:</a:t>
            </a:r>
          </a:p>
          <a:p>
            <a:pPr>
              <a:buFont typeface="Arial" pitchFamily="34" charset="0"/>
              <a:buChar char="•"/>
            </a:pPr>
            <a:r>
              <a:rPr lang="en-US" dirty="0" smtClean="0"/>
              <a:t> Purchasing </a:t>
            </a:r>
            <a:r>
              <a:rPr lang="en-US" dirty="0" smtClean="0"/>
              <a:t>Manager</a:t>
            </a:r>
          </a:p>
          <a:p>
            <a:pPr>
              <a:buFont typeface="Arial" pitchFamily="34" charset="0"/>
              <a:buChar char="•"/>
            </a:pPr>
            <a:r>
              <a:rPr lang="en-US" dirty="0" smtClean="0"/>
              <a:t> Finance </a:t>
            </a:r>
            <a:r>
              <a:rPr lang="en-US" dirty="0" smtClean="0"/>
              <a:t>Controller</a:t>
            </a:r>
          </a:p>
          <a:p>
            <a:pPr>
              <a:buFont typeface="Arial" pitchFamily="34" charset="0"/>
              <a:buChar char="•"/>
            </a:pPr>
            <a:r>
              <a:rPr lang="en-US" dirty="0" smtClean="0"/>
              <a:t> VP </a:t>
            </a:r>
            <a:r>
              <a:rPr lang="en-US" dirty="0" smtClean="0"/>
              <a:t>Sales &amp; Manager Roles</a:t>
            </a:r>
          </a:p>
          <a:p>
            <a:pPr>
              <a:buFont typeface="Arial" pitchFamily="34" charset="0"/>
              <a:buChar char="•"/>
            </a:pPr>
            <a:r>
              <a:rPr lang="en-US" dirty="0" smtClean="0"/>
              <a:t> VP </a:t>
            </a:r>
            <a:r>
              <a:rPr lang="en-US" dirty="0" smtClean="0"/>
              <a:t>Supply Chain</a:t>
            </a:r>
          </a:p>
          <a:p>
            <a:pPr>
              <a:buFont typeface="Arial" pitchFamily="34" charset="0"/>
              <a:buChar char="•"/>
            </a:pPr>
            <a:r>
              <a:rPr lang="en-US" dirty="0" smtClean="0"/>
              <a:t> VP </a:t>
            </a:r>
            <a:r>
              <a:rPr lang="en-US" dirty="0" smtClean="0"/>
              <a:t>Logistics</a:t>
            </a:r>
          </a:p>
          <a:p>
            <a:pPr>
              <a:buFont typeface="Arial" pitchFamily="34" charset="0"/>
              <a:buChar char="•"/>
            </a:pPr>
            <a:r>
              <a:rPr lang="en-US" dirty="0" smtClean="0"/>
              <a:t> Logistics </a:t>
            </a:r>
            <a:r>
              <a:rPr lang="en-US" dirty="0" smtClean="0"/>
              <a:t>Manager</a:t>
            </a:r>
          </a:p>
          <a:p>
            <a:pPr>
              <a:buFont typeface="Arial" pitchFamily="34" charset="0"/>
              <a:buChar char="•"/>
            </a:pPr>
            <a:r>
              <a:rPr lang="en-US" dirty="0" smtClean="0"/>
              <a:t> Director </a:t>
            </a:r>
            <a:r>
              <a:rPr lang="en-US" dirty="0" smtClean="0"/>
              <a:t>of Materials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r>
              <a:rPr lang="en-US" sz="1200" b="0" i="0" kern="1200" dirty="0" smtClean="0">
                <a:solidFill>
                  <a:schemeClr val="tx1"/>
                </a:solidFill>
                <a:latin typeface="+mn-lt"/>
                <a:ea typeface="+mn-ea"/>
                <a:cs typeface="+mn-cs"/>
              </a:rPr>
              <a:t>A requisition approval can be processed either through requisition functions or through </a:t>
            </a:r>
            <a:r>
              <a:rPr lang="en-US" sz="1200" b="0" i="0" kern="1200" dirty="0" smtClean="0">
                <a:solidFill>
                  <a:schemeClr val="tx1"/>
                </a:solidFill>
                <a:latin typeface="+mn-lt"/>
                <a:ea typeface="+mn-ea"/>
                <a:cs typeface="+mn-cs"/>
              </a:rPr>
              <a:t>generic approval </a:t>
            </a:r>
            <a:r>
              <a:rPr lang="en-US" sz="1200" b="0" i="0" kern="1200" dirty="0" smtClean="0">
                <a:solidFill>
                  <a:schemeClr val="tx1"/>
                </a:solidFill>
                <a:latin typeface="+mn-lt"/>
                <a:ea typeface="+mn-ea"/>
                <a:cs typeface="+mn-cs"/>
              </a:rPr>
              <a:t>functions.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generic approval </a:t>
            </a:r>
            <a:r>
              <a:rPr lang="en-US" sz="1200" b="0" i="0" kern="1200" dirty="0" smtClean="0">
                <a:solidFill>
                  <a:schemeClr val="tx1"/>
                </a:solidFill>
                <a:latin typeface="+mn-lt"/>
                <a:ea typeface="+mn-ea"/>
                <a:cs typeface="+mn-cs"/>
              </a:rPr>
              <a:t>functions can process approval for not only </a:t>
            </a:r>
            <a:r>
              <a:rPr lang="en-US" sz="1200" b="0" i="0" kern="1200" dirty="0" smtClean="0">
                <a:solidFill>
                  <a:schemeClr val="tx1"/>
                </a:solidFill>
                <a:latin typeface="+mn-lt"/>
                <a:ea typeface="+mn-ea"/>
                <a:cs typeface="+mn-cs"/>
              </a:rPr>
              <a:t>requisitions, </a:t>
            </a:r>
            <a:r>
              <a:rPr lang="en-US" sz="1200" b="0" i="0" kern="1200" dirty="0" smtClean="0">
                <a:solidFill>
                  <a:schemeClr val="tx1"/>
                </a:solidFill>
                <a:latin typeface="+mn-lt"/>
                <a:ea typeface="+mn-ea"/>
                <a:cs typeface="+mn-cs"/>
              </a:rPr>
              <a:t>but also purchase </a:t>
            </a:r>
            <a:r>
              <a:rPr lang="en-US" sz="1200" b="0" i="0" kern="1200" dirty="0" smtClean="0">
                <a:solidFill>
                  <a:schemeClr val="tx1"/>
                </a:solidFill>
                <a:latin typeface="+mn-lt"/>
                <a:ea typeface="+mn-ea"/>
                <a:cs typeface="+mn-cs"/>
              </a:rPr>
              <a:t>orders, </a:t>
            </a:r>
            <a:r>
              <a:rPr lang="en-US" sz="1200" b="0" i="0" kern="1200" dirty="0" smtClean="0">
                <a:solidFill>
                  <a:schemeClr val="tx1"/>
                </a:solidFill>
                <a:latin typeface="+mn-lt"/>
                <a:ea typeface="+mn-ea"/>
                <a:cs typeface="+mn-cs"/>
              </a:rPr>
              <a:t>supplier </a:t>
            </a:r>
            <a:r>
              <a:rPr lang="en-US" sz="1200" b="0" i="0" kern="1200" dirty="0" smtClean="0">
                <a:solidFill>
                  <a:schemeClr val="tx1"/>
                </a:solidFill>
                <a:latin typeface="+mn-lt"/>
                <a:ea typeface="+mn-ea"/>
                <a:cs typeface="+mn-cs"/>
              </a:rPr>
              <a:t>invoices, </a:t>
            </a:r>
            <a:r>
              <a:rPr lang="en-US" sz="1200" b="0" i="0" kern="1200" dirty="0" smtClean="0">
                <a:solidFill>
                  <a:schemeClr val="tx1"/>
                </a:solidFill>
                <a:latin typeface="+mn-lt"/>
                <a:ea typeface="+mn-ea"/>
                <a:cs typeface="+mn-cs"/>
              </a:rPr>
              <a:t>supplier payment </a:t>
            </a:r>
            <a:r>
              <a:rPr lang="en-US" sz="1200" b="0" i="0" kern="1200" dirty="0" smtClean="0">
                <a:solidFill>
                  <a:schemeClr val="tx1"/>
                </a:solidFill>
                <a:latin typeface="+mn-lt"/>
                <a:ea typeface="+mn-ea"/>
                <a:cs typeface="+mn-cs"/>
              </a:rPr>
              <a:t>selections,</a:t>
            </a:r>
            <a:r>
              <a:rPr lang="en-US" sz="1200" b="0" i="0"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etc.</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Use Approval Configuration to set up</a:t>
            </a:r>
            <a:r>
              <a:rPr lang="en-US" sz="1200" b="0" i="0" kern="1200" baseline="0" dirty="0" smtClean="0">
                <a:solidFill>
                  <a:schemeClr val="tx1"/>
                </a:solidFill>
                <a:latin typeface="+mn-lt"/>
                <a:ea typeface="+mn-ea"/>
                <a:cs typeface="+mn-cs"/>
              </a:rPr>
              <a:t> the </a:t>
            </a:r>
            <a:r>
              <a:rPr lang="en-US" sz="1200" b="0" i="0" kern="1200" baseline="0" dirty="0" smtClean="0">
                <a:solidFill>
                  <a:schemeClr val="tx1"/>
                </a:solidFill>
                <a:latin typeface="+mn-lt"/>
                <a:ea typeface="+mn-ea"/>
                <a:cs typeface="+mn-cs"/>
              </a:rPr>
              <a:t>generic approval function </a:t>
            </a:r>
            <a:r>
              <a:rPr lang="en-US" sz="1200" b="0" i="0" kern="1200" baseline="0" dirty="0" smtClean="0">
                <a:solidFill>
                  <a:schemeClr val="tx1"/>
                </a:solidFill>
                <a:latin typeface="+mn-lt"/>
                <a:ea typeface="+mn-ea"/>
                <a:cs typeface="+mn-cs"/>
              </a:rPr>
              <a:t>for requisition. Select the </a:t>
            </a:r>
            <a:r>
              <a:rPr lang="en-US" sz="1200" b="0" i="0" kern="1200" baseline="0" dirty="0" smtClean="0">
                <a:solidFill>
                  <a:schemeClr val="tx1"/>
                </a:solidFill>
                <a:latin typeface="+mn-lt"/>
                <a:ea typeface="+mn-ea"/>
                <a:cs typeface="+mn-cs"/>
              </a:rPr>
              <a:t>requisition approval </a:t>
            </a:r>
            <a:r>
              <a:rPr lang="en-US" sz="1200" b="0" i="0" kern="1200" baseline="0" dirty="0" smtClean="0">
                <a:solidFill>
                  <a:schemeClr val="tx1"/>
                </a:solidFill>
                <a:latin typeface="+mn-lt"/>
                <a:ea typeface="+mn-ea"/>
                <a:cs typeface="+mn-cs"/>
              </a:rPr>
              <a:t>line in the Approval Configuration view. Click Edit </a:t>
            </a:r>
            <a:r>
              <a:rPr lang="en-US" sz="1200" b="0" i="0" kern="1200" baseline="0" dirty="0" smtClean="0">
                <a:solidFill>
                  <a:schemeClr val="tx1"/>
                </a:solidFill>
                <a:latin typeface="+mn-lt"/>
                <a:ea typeface="+mn-ea"/>
                <a:cs typeface="+mn-cs"/>
              </a:rPr>
              <a:t>and </a:t>
            </a:r>
            <a:r>
              <a:rPr lang="en-US" sz="1200" b="0" i="0" kern="1200" baseline="0" dirty="0" smtClean="0">
                <a:solidFill>
                  <a:schemeClr val="tx1"/>
                </a:solidFill>
                <a:latin typeface="+mn-lt"/>
                <a:ea typeface="+mn-ea"/>
                <a:cs typeface="+mn-cs"/>
              </a:rPr>
              <a:t>choose Is Enabled in the form to enable the requisition approval.</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Is Enabled is not set to Yes for the </a:t>
            </a:r>
            <a:r>
              <a:rPr lang="en-US" sz="1200" b="0" i="0" kern="1200" dirty="0" smtClean="0">
                <a:solidFill>
                  <a:schemeClr val="tx1"/>
                </a:solidFill>
                <a:latin typeface="+mn-lt"/>
                <a:ea typeface="+mn-ea"/>
                <a:cs typeface="+mn-cs"/>
              </a:rPr>
              <a:t>requisition approval </a:t>
            </a:r>
            <a:r>
              <a:rPr lang="en-US" sz="1200" b="0" i="0" kern="1200" dirty="0" smtClean="0">
                <a:solidFill>
                  <a:schemeClr val="tx1"/>
                </a:solidFill>
                <a:latin typeface="+mn-lt"/>
                <a:ea typeface="+mn-ea"/>
                <a:cs typeface="+mn-cs"/>
              </a:rPr>
              <a:t>type, requisition approvals can still be done in requisition functions.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Require</a:t>
            </a:r>
            <a:r>
              <a:rPr lang="en-US" sz="1200" b="0" i="0" kern="1200" baseline="0" dirty="0" smtClean="0">
                <a:solidFill>
                  <a:schemeClr val="tx1"/>
                </a:solidFill>
                <a:latin typeface="+mn-lt"/>
                <a:ea typeface="+mn-ea"/>
                <a:cs typeface="+mn-cs"/>
              </a:rPr>
              <a:t> Authentication</a:t>
            </a:r>
            <a:r>
              <a:rPr lang="en-US" sz="1200" b="0" i="0" kern="1200" dirty="0" smtClean="0">
                <a:solidFill>
                  <a:schemeClr val="tx1"/>
                </a:solidFill>
                <a:latin typeface="+mn-lt"/>
                <a:ea typeface="+mn-ea"/>
                <a:cs typeface="+mn-cs"/>
              </a:rPr>
              <a:t> is set to Yes, approvers are required to provide credentials when clicking an action in the approval screen. If No, no authentication is required when choosing an action.</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 the Approvers panel, enter the subject of the notification email that is sent to an approver. You can include key fields as tokens. You can find some of the key fields from the Approval Fields and Task Fields panels.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body of the notification email that is sent to an approver. You can include key fields as tokens. You can find some of the key fields from the Approval Fields and Task Fields panels.</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sz="1200" b="0" i="0" kern="120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Mass Approvals tab shows the fields that will be displayed in a grid during mass approval. You can do the mass approvals in your</a:t>
            </a:r>
            <a:r>
              <a:rPr lang="en-US" sz="1200" b="0" i="0" kern="1200" baseline="0" dirty="0" smtClean="0">
                <a:solidFill>
                  <a:schemeClr val="tx1"/>
                </a:solidFill>
                <a:latin typeface="+mn-lt"/>
                <a:ea typeface="+mn-ea"/>
                <a:cs typeface="+mn-cs"/>
              </a:rPr>
              <a:t> Inbox by select tasks and click </a:t>
            </a:r>
            <a:r>
              <a:rPr lang="en-US" sz="1200" b="0" i="0" kern="1200" baseline="0" dirty="0" smtClean="0">
                <a:solidFill>
                  <a:schemeClr val="tx1"/>
                </a:solidFill>
                <a:latin typeface="+mn-lt"/>
                <a:ea typeface="+mn-ea"/>
                <a:cs typeface="+mn-cs"/>
              </a:rPr>
              <a:t>Approve in the </a:t>
            </a:r>
            <a:r>
              <a:rPr lang="en-US" sz="1200" b="0" i="0" kern="1200" baseline="0" dirty="0" smtClean="0">
                <a:solidFill>
                  <a:schemeClr val="tx1"/>
                </a:solidFill>
                <a:latin typeface="+mn-lt"/>
                <a:ea typeface="+mn-ea"/>
                <a:cs typeface="+mn-cs"/>
              </a:rPr>
              <a:t>Actions drop-down.</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 the Mass Approvals panel, you can select or delete fields and you can also define the mass approval label. </a:t>
            </a:r>
          </a:p>
        </p:txBody>
      </p:sp>
      <p:sp>
        <p:nvSpPr>
          <p:cNvPr id="4" name="myNotes"/>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Approval Updates tab shows the fields that can be updated during approve/deny. They are shown in the popup window for approve/deny. </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In Requisition Accounting Control, you can set: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number of approvers who must approve a requisition for MRP direct materials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The minimum horizontal approvers </a:t>
            </a:r>
            <a:r>
              <a:rPr lang="en-US" sz="1200" baseline="0" dirty="0" smtClean="0"/>
              <a:t>who must approve each category of a requisition before the requisition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number of vertical (organization) or job approvers who must approve a requisition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Whether to allow changes to approved requisitions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An approval level within GRS is defined as the maximum amount of approval currency a person assigned that level is authorized to approve. You define approval levels in Approval Level Maintenance.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Define a level with a two-digit number. At initial system setup, you should consider establishing the levels in increments of 5 or 10 so that you can later insert intermediate levels.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Approval Level 00 is system-reserved and indicates that a person is not an approver or reviewer. Individuals with this level are not included when reports are generated. Although you can route requisitions to zero-level approvers, their approvals do not count toward the number of required approvals specified in Requisition Accounting Control.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Enter the monetary amount that a person assigned this level is authorized to approve or required to review. </a:t>
            </a:r>
            <a:r>
              <a:rPr lang="en-US" sz="800" smtClean="0"/>
              <a:t>This amount is expressed in the approval currency defined in Requisition Accounting Control. </a:t>
            </a:r>
            <a:endParaRPr lang="en-US" sz="80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Before you begin using the setup maintenance programs, you should consider how your company manages requisition approvals. You should set up approvers based on the way your company wants to manage the approval process. You can set up four types of approvers--vertical, horizontal, job, and product line--using the four Approver Maintenance programs. </a:t>
            </a:r>
          </a:p>
          <a:p>
            <a:endParaRPr lang="en-US" dirty="0" smtClean="0"/>
          </a:p>
          <a:p>
            <a:r>
              <a:rPr lang="en-US" dirty="0" smtClean="0"/>
              <a:t>Product lines group items for reporting, planning, and accounting purposes. This type of approver typically authorizes inventory purchases associated with specific sites and product lines. A person who approves direct material purchases must be defined as a product line approver. </a:t>
            </a:r>
          </a:p>
          <a:p>
            <a:endParaRPr lang="en-US" dirty="0" smtClean="0"/>
          </a:p>
          <a:p>
            <a:r>
              <a:rPr lang="en-US" dirty="0" smtClean="0"/>
              <a:t>Use Horizontal Approver Maintenance to assign requisition approval authority for a category, which is a set of general ledger account numbers defined in Category Maintenance. </a:t>
            </a:r>
            <a:br>
              <a:rPr lang="en-US" dirty="0" smtClean="0"/>
            </a:br>
            <a:endParaRPr lang="en-US" dirty="0" smtClean="0"/>
          </a:p>
          <a:p>
            <a:r>
              <a:rPr lang="en-US" dirty="0" smtClean="0"/>
              <a:t>Use Vertical Approver Maintenance to assign requisition approval authority for an organization within your company.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Number Range Maintenance to create a requisition sequence NRM. This NRM will generate the sequence number for the </a:t>
            </a:r>
            <a:r>
              <a:rPr lang="en-US" sz="1200" kern="1200" dirty="0" smtClean="0">
                <a:solidFill>
                  <a:schemeClr val="tx1"/>
                </a:solidFill>
                <a:latin typeface="+mn-lt"/>
                <a:ea typeface="+mn-ea"/>
                <a:cs typeface="+mn-cs"/>
              </a:rPr>
              <a:t>Web UI</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requisitions. The </a:t>
            </a:r>
            <a:r>
              <a:rPr lang="en-US" sz="1200" kern="1200" dirty="0" smtClean="0">
                <a:solidFill>
                  <a:schemeClr val="tx1"/>
                </a:solidFill>
                <a:latin typeface="+mn-lt"/>
                <a:ea typeface="+mn-ea"/>
                <a:cs typeface="+mn-cs"/>
              </a:rPr>
              <a:t>Target Dataset</a:t>
            </a:r>
            <a:r>
              <a:rPr lang="en-US" sz="1200" kern="1200" baseline="0" dirty="0" smtClean="0">
                <a:solidFill>
                  <a:schemeClr val="tx1"/>
                </a:solidFill>
                <a:latin typeface="+mn-lt"/>
                <a:ea typeface="+mn-ea"/>
                <a:cs typeface="+mn-cs"/>
              </a:rPr>
              <a:t> can be </a:t>
            </a:r>
            <a:r>
              <a:rPr lang="en-US" sz="1200" kern="1200" dirty="0" smtClean="0">
                <a:solidFill>
                  <a:schemeClr val="tx1"/>
                </a:solidFill>
                <a:latin typeface="+mn-lt"/>
                <a:ea typeface="+mn-ea"/>
                <a:cs typeface="+mn-cs"/>
              </a:rPr>
              <a:t>blank.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will assign this NRM in the Purchase Requisition Control in </a:t>
            </a:r>
            <a:r>
              <a:rPr lang="en-US" sz="1200" kern="1200" dirty="0" smtClean="0">
                <a:solidFill>
                  <a:schemeClr val="tx1"/>
                </a:solidFill>
                <a:latin typeface="+mn-lt"/>
                <a:ea typeface="+mn-ea"/>
                <a:cs typeface="+mn-cs"/>
              </a:rPr>
              <a:t>Web UI</a:t>
            </a:r>
            <a:r>
              <a:rPr lang="en-US"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Number Range Maintenance to create a requisition approval sequence NRM. This NRM will generate the approval sequence number for the </a:t>
            </a:r>
            <a:r>
              <a:rPr lang="en-US" sz="1200" kern="1200" dirty="0" smtClean="0">
                <a:solidFill>
                  <a:schemeClr val="tx1"/>
                </a:solidFill>
                <a:latin typeface="+mn-lt"/>
                <a:ea typeface="+mn-ea"/>
                <a:cs typeface="+mn-cs"/>
              </a:rPr>
              <a:t>Web UI</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requisitions. The </a:t>
            </a:r>
            <a:r>
              <a:rPr lang="en-US" sz="1200" kern="1200" dirty="0" smtClean="0">
                <a:solidFill>
                  <a:schemeClr val="tx1"/>
                </a:solidFill>
                <a:latin typeface="+mn-lt"/>
                <a:ea typeface="+mn-ea"/>
                <a:cs typeface="+mn-cs"/>
              </a:rPr>
              <a:t>Target Dataset</a:t>
            </a:r>
            <a:r>
              <a:rPr lang="en-US" sz="1200" kern="1200" baseline="0" dirty="0" smtClean="0">
                <a:solidFill>
                  <a:schemeClr val="tx1"/>
                </a:solidFill>
                <a:latin typeface="+mn-lt"/>
                <a:ea typeface="+mn-ea"/>
                <a:cs typeface="+mn-cs"/>
              </a:rPr>
              <a:t> can be </a:t>
            </a:r>
            <a:r>
              <a:rPr lang="en-US" sz="1200" kern="1200" dirty="0" smtClean="0">
                <a:solidFill>
                  <a:schemeClr val="tx1"/>
                </a:solidFill>
                <a:latin typeface="+mn-lt"/>
                <a:ea typeface="+mn-ea"/>
                <a:cs typeface="+mn-cs"/>
              </a:rPr>
              <a:t>blank.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will assign this NRM in the Requisition Control.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Requisition Setup</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Assign Approval Sequence Field</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4578" name="Picture 2" descr="C:\Users\xcm\AppData\Local\Temp\SNAGHTML5ab02d9e.PNG"/>
          <p:cNvPicPr>
            <a:picLocks noChangeAspect="1" noChangeArrowheads="1"/>
          </p:cNvPicPr>
          <p:nvPr/>
        </p:nvPicPr>
        <p:blipFill>
          <a:blip r:embed="rId3"/>
          <a:srcRect/>
          <a:stretch>
            <a:fillRect/>
          </a:stretch>
        </p:blipFill>
        <p:spPr bwMode="auto">
          <a:xfrm>
            <a:off x="417096" y="1566441"/>
            <a:ext cx="4339051" cy="3477185"/>
          </a:xfrm>
          <a:prstGeom prst="rect">
            <a:avLst/>
          </a:prstGeom>
          <a:noFill/>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lstStyle/>
          <a:p>
            <a:r>
              <a:rPr lang="en-US" dirty="0" smtClean="0">
                <a:latin typeface="Century Gothic"/>
              </a:rPr>
              <a:t>Set up Purchase Requisition Control</a:t>
            </a:r>
          </a:p>
          <a:p>
            <a:r>
              <a:rPr lang="en-US" dirty="0" smtClean="0">
                <a:latin typeface="Century Gothic"/>
              </a:rPr>
              <a:t>Role </a:t>
            </a:r>
            <a:r>
              <a:rPr lang="en-US" dirty="0" smtClean="0">
                <a:latin typeface="Century Gothic"/>
              </a:rPr>
              <a:t>permission </a:t>
            </a:r>
            <a:r>
              <a:rPr lang="en-US" dirty="0" smtClean="0">
                <a:latin typeface="Century Gothic"/>
              </a:rPr>
              <a:t>for </a:t>
            </a:r>
            <a:r>
              <a:rPr lang="en-US" dirty="0" smtClean="0">
                <a:latin typeface="Century Gothic"/>
              </a:rPr>
              <a:t>requisition approval</a:t>
            </a:r>
            <a:endParaRPr lang="en-US" dirty="0" smtClean="0">
              <a:latin typeface="Century Gothic"/>
            </a:endParaRPr>
          </a:p>
          <a:p>
            <a:r>
              <a:rPr lang="en-US" dirty="0" smtClean="0">
                <a:latin typeface="Century Gothic"/>
              </a:rPr>
              <a:t>Enable </a:t>
            </a:r>
            <a:r>
              <a:rPr lang="en-US" dirty="0" smtClean="0">
                <a:latin typeface="Century Gothic"/>
              </a:rPr>
              <a:t>requisition approval</a:t>
            </a:r>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Requisition in </a:t>
            </a:r>
            <a:r>
              <a:rPr lang="en-US" dirty="0" smtClean="0">
                <a:latin typeface="Century Gothic"/>
              </a:rPr>
              <a:t>Web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Purchase Requisition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16386" name="Picture 2" descr="C:\Users\xcm\AppData\Local\Temp\SNAGHTML44060551.PNG"/>
          <p:cNvPicPr>
            <a:picLocks noChangeAspect="1" noChangeArrowheads="1"/>
          </p:cNvPicPr>
          <p:nvPr/>
        </p:nvPicPr>
        <p:blipFill>
          <a:blip r:embed="rId3"/>
          <a:srcRect/>
          <a:stretch>
            <a:fillRect/>
          </a:stretch>
        </p:blipFill>
        <p:spPr bwMode="auto">
          <a:xfrm>
            <a:off x="0" y="1561553"/>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Purchase Requisition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14338" name="Picture 2" descr="C:\Users\xcm\AppData\Local\Temp\SNAGHTML440ae07b.PNG"/>
          <p:cNvPicPr>
            <a:picLocks noChangeAspect="1" noChangeArrowheads="1"/>
          </p:cNvPicPr>
          <p:nvPr/>
        </p:nvPicPr>
        <p:blipFill>
          <a:blip r:embed="rId3"/>
          <a:srcRect/>
          <a:stretch>
            <a:fillRect/>
          </a:stretch>
        </p:blipFill>
        <p:spPr bwMode="auto">
          <a:xfrm>
            <a:off x="0" y="1572815"/>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Purchase Requisition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12290" name="Picture 2" descr="C:\Users\xcm\AppData\Local\Temp\SNAGHTML440d4788.PNG"/>
          <p:cNvPicPr>
            <a:picLocks noChangeAspect="1" noChangeArrowheads="1"/>
          </p:cNvPicPr>
          <p:nvPr/>
        </p:nvPicPr>
        <p:blipFill>
          <a:blip r:embed="rId3"/>
          <a:srcRect/>
          <a:stretch>
            <a:fillRect/>
          </a:stretch>
        </p:blipFill>
        <p:spPr bwMode="auto">
          <a:xfrm>
            <a:off x="0" y="1560812"/>
            <a:ext cx="12207296" cy="4948301"/>
          </a:xfrm>
          <a:prstGeom prst="rect">
            <a:avLst/>
          </a:prstGeom>
          <a:noFill/>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Role Permission for Requisition Approval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10242" name="Picture 2" descr="C:\Users\xcm\AppData\Local\Temp\SNAGHTML4444a9c1.PNG"/>
          <p:cNvPicPr>
            <a:picLocks noChangeAspect="1" noChangeArrowheads="1"/>
          </p:cNvPicPr>
          <p:nvPr/>
        </p:nvPicPr>
        <p:blipFill>
          <a:blip r:embed="rId3"/>
          <a:srcRect/>
          <a:stretch>
            <a:fillRect/>
          </a:stretch>
        </p:blipFill>
        <p:spPr bwMode="auto">
          <a:xfrm>
            <a:off x="-5671" y="1560814"/>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Enable Requisition Approval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8194" name="Picture 2" descr="C:\Users\xcm\AppData\Local\Temp\SNAGHTML4448d3ac.PNG"/>
          <p:cNvPicPr>
            <a:picLocks noChangeAspect="1" noChangeArrowheads="1"/>
          </p:cNvPicPr>
          <p:nvPr/>
        </p:nvPicPr>
        <p:blipFill>
          <a:blip r:embed="rId3"/>
          <a:srcRect/>
          <a:stretch>
            <a:fillRect/>
          </a:stretch>
        </p:blipFill>
        <p:spPr bwMode="auto">
          <a:xfrm>
            <a:off x="0" y="1582440"/>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Enable Requisition Approval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6146" name="Picture 2" descr="C:\Users\xcm\AppData\Local\Temp\SNAGHTML444ca9e9.PNG"/>
          <p:cNvPicPr>
            <a:picLocks noChangeAspect="1" noChangeArrowheads="1"/>
          </p:cNvPicPr>
          <p:nvPr/>
        </p:nvPicPr>
        <p:blipFill>
          <a:blip r:embed="rId3"/>
          <a:srcRect/>
          <a:stretch>
            <a:fillRect/>
          </a:stretch>
        </p:blipFill>
        <p:spPr bwMode="auto">
          <a:xfrm>
            <a:off x="0" y="1563190"/>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Enable Requisition Approval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60418" name="Picture 2" descr="C:\Users\xcm\AppData\Local\Temp\SNAGHTML444e7f94.PNG"/>
          <p:cNvPicPr>
            <a:picLocks noChangeAspect="1" noChangeArrowheads="1"/>
          </p:cNvPicPr>
          <p:nvPr/>
        </p:nvPicPr>
        <p:blipFill>
          <a:blip r:embed="rId3"/>
          <a:srcRect/>
          <a:stretch>
            <a:fillRect/>
          </a:stretch>
        </p:blipFill>
        <p:spPr bwMode="auto">
          <a:xfrm>
            <a:off x="0" y="1564089"/>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Enable Requisition Approval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58370" name="Picture 2" descr="C:\Users\xcm\AppData\Local\Temp\SNAGHTML444f77fe.PNG"/>
          <p:cNvPicPr>
            <a:picLocks noChangeAspect="1" noChangeArrowheads="1"/>
          </p:cNvPicPr>
          <p:nvPr/>
        </p:nvPicPr>
        <p:blipFill>
          <a:blip r:embed="rId3"/>
          <a:srcRect/>
          <a:stretch>
            <a:fillRect/>
          </a:stretch>
        </p:blipFill>
        <p:spPr bwMode="auto">
          <a:xfrm>
            <a:off x="0" y="1572816"/>
            <a:ext cx="12207296" cy="4948301"/>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Set up </a:t>
            </a:r>
            <a:r>
              <a:rPr lang="en-US" dirty="0" smtClean="0">
                <a:latin typeface="Century Gothic"/>
              </a:rPr>
              <a:t>requisition </a:t>
            </a:r>
            <a:r>
              <a:rPr lang="en-US" dirty="0" smtClean="0">
                <a:latin typeface="Century Gothic"/>
              </a:rPr>
              <a:t>in .</a:t>
            </a:r>
            <a:r>
              <a:rPr lang="en-US" dirty="0" smtClean="0">
                <a:latin typeface="Century Gothic"/>
              </a:rPr>
              <a:t>NET UI</a:t>
            </a:r>
            <a:endParaRPr lang="en-US" dirty="0" smtClean="0">
              <a:latin typeface="Century Gothic"/>
            </a:endParaRPr>
          </a:p>
          <a:p>
            <a:r>
              <a:rPr lang="en-US" dirty="0" smtClean="0">
                <a:latin typeface="Century Gothic"/>
              </a:rPr>
              <a:t>Set up </a:t>
            </a:r>
            <a:r>
              <a:rPr lang="en-US" dirty="0" smtClean="0">
                <a:latin typeface="Century Gothic"/>
              </a:rPr>
              <a:t>requisition </a:t>
            </a:r>
            <a:r>
              <a:rPr lang="en-US" dirty="0" smtClean="0">
                <a:latin typeface="Century Gothic"/>
              </a:rPr>
              <a:t>in </a:t>
            </a:r>
            <a:r>
              <a:rPr lang="en-US" dirty="0" smtClean="0">
                <a:latin typeface="Century Gothic"/>
              </a:rPr>
              <a:t>Web UI</a:t>
            </a:r>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Set up </a:t>
            </a:r>
            <a:r>
              <a:rPr lang="en-US" dirty="0" smtClean="0">
                <a:latin typeface="Century Gothic"/>
              </a:rPr>
              <a:t>requisition </a:t>
            </a:r>
            <a:r>
              <a:rPr lang="en-US" dirty="0" smtClean="0">
                <a:latin typeface="Century Gothic"/>
              </a:rPr>
              <a:t>in .</a:t>
            </a:r>
            <a:r>
              <a:rPr lang="en-US" dirty="0" smtClean="0">
                <a:latin typeface="Century Gothic"/>
              </a:rPr>
              <a:t>NET UI</a:t>
            </a:r>
            <a:endParaRPr lang="en-US" dirty="0" smtClean="0">
              <a:latin typeface="Century Gothic"/>
            </a:endParaRPr>
          </a:p>
          <a:p>
            <a:r>
              <a:rPr lang="en-US" dirty="0" smtClean="0">
                <a:latin typeface="Century Gothic"/>
              </a:rPr>
              <a:t>Set up </a:t>
            </a:r>
            <a:r>
              <a:rPr lang="en-US" dirty="0" smtClean="0">
                <a:latin typeface="Century Gothic"/>
              </a:rPr>
              <a:t>requisition </a:t>
            </a:r>
            <a:r>
              <a:rPr lang="en-US" dirty="0" smtClean="0">
                <a:latin typeface="Century Gothic"/>
              </a:rPr>
              <a:t>in </a:t>
            </a:r>
            <a:r>
              <a:rPr lang="en-US" dirty="0" smtClean="0">
                <a:latin typeface="Century Gothic"/>
              </a:rPr>
              <a:t>Web UI</a:t>
            </a:r>
            <a:endParaRPr lang="en-US" dirty="0" smtClean="0">
              <a:latin typeface="Century Gothic"/>
            </a:endParaRP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Requisition Setup</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lstStyle/>
          <a:p>
            <a:r>
              <a:rPr lang="en-US" dirty="0" smtClean="0">
                <a:latin typeface="Century Gothic"/>
              </a:rPr>
              <a:t>Set up Requisition Accounting Control</a:t>
            </a:r>
          </a:p>
          <a:p>
            <a:r>
              <a:rPr lang="en-US" dirty="0" smtClean="0">
                <a:latin typeface="Century Gothic"/>
              </a:rPr>
              <a:t>Set up </a:t>
            </a:r>
            <a:r>
              <a:rPr lang="en-US" dirty="0" smtClean="0">
                <a:latin typeface="Century Gothic"/>
              </a:rPr>
              <a:t>approval levels</a:t>
            </a:r>
            <a:endParaRPr lang="en-US" dirty="0" smtClean="0">
              <a:latin typeface="Century Gothic"/>
            </a:endParaRPr>
          </a:p>
          <a:p>
            <a:r>
              <a:rPr lang="en-US" dirty="0" smtClean="0">
                <a:latin typeface="Century Gothic"/>
              </a:rPr>
              <a:t>Set up </a:t>
            </a:r>
            <a:r>
              <a:rPr lang="en-US" dirty="0" smtClean="0">
                <a:latin typeface="Century Gothic"/>
              </a:rPr>
              <a:t>requisition approvers</a:t>
            </a:r>
            <a:endParaRPr lang="en-US" dirty="0" smtClean="0">
              <a:latin typeface="Century Gothic"/>
            </a:endParaRPr>
          </a:p>
          <a:p>
            <a:r>
              <a:rPr lang="en-US" dirty="0" smtClean="0">
                <a:latin typeface="Century Gothic"/>
              </a:rPr>
              <a:t>Set up </a:t>
            </a:r>
            <a:r>
              <a:rPr lang="en-US" smtClean="0">
                <a:latin typeface="Century Gothic"/>
              </a:rPr>
              <a:t>requisition sequence </a:t>
            </a:r>
            <a:r>
              <a:rPr lang="en-US" dirty="0" smtClean="0">
                <a:latin typeface="Century Gothic"/>
              </a:rPr>
              <a:t>NRM</a:t>
            </a:r>
          </a:p>
          <a:p>
            <a:r>
              <a:rPr lang="en-US" dirty="0" smtClean="0">
                <a:latin typeface="Century Gothic"/>
              </a:rPr>
              <a:t>Set up </a:t>
            </a:r>
            <a:r>
              <a:rPr lang="en-US" dirty="0" smtClean="0">
                <a:latin typeface="Century Gothic"/>
              </a:rPr>
              <a:t>approval sequence </a:t>
            </a:r>
            <a:r>
              <a:rPr lang="en-US" dirty="0" smtClean="0">
                <a:latin typeface="Century Gothic"/>
              </a:rPr>
              <a:t>NRM</a:t>
            </a:r>
          </a:p>
          <a:p>
            <a:r>
              <a:rPr lang="en-US" dirty="0" smtClean="0">
                <a:latin typeface="Century Gothic"/>
              </a:rPr>
              <a:t>Assign Approval Sequence </a:t>
            </a:r>
            <a:r>
              <a:rPr lang="en-US" dirty="0" smtClean="0">
                <a:latin typeface="Century Gothic"/>
              </a:rPr>
              <a:t>field</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Set Up </a:t>
            </a:r>
            <a:r>
              <a:rPr lang="en-US" dirty="0" smtClean="0">
                <a:latin typeface="Century Gothic"/>
              </a:rPr>
              <a:t>Requisition in .</a:t>
            </a:r>
            <a:r>
              <a:rPr lang="en-US" dirty="0" smtClean="0">
                <a:latin typeface="Century Gothic"/>
              </a:rPr>
              <a:t>NET UI</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sp>
        <p:nvSpPr>
          <p:cNvPr id="5" name="myTitle"/>
          <p:cNvSpPr>
            <a:spLocks noGrp="1"/>
          </p:cNvSpPr>
          <p:nvPr>
            <p:ph type="title"/>
          </p:nvPr>
        </p:nvSpPr>
        <p:spPr/>
        <p:txBody>
          <a:bodyPr/>
          <a:lstStyle/>
          <a:p>
            <a:r>
              <a:rPr lang="en-US" dirty="0" smtClean="0">
                <a:latin typeface="Century Gothic"/>
              </a:rPr>
              <a:t>Requisition Setup </a:t>
            </a:r>
            <a:r>
              <a:rPr lang="en-US" altLang="zh-CN" dirty="0" smtClean="0">
                <a:latin typeface="Century Gothic"/>
              </a:rPr>
              <a:t>Process Flow </a:t>
            </a:r>
            <a:r>
              <a:rPr lang="en-US" dirty="0" smtClean="0">
                <a:latin typeface="Century Gothic"/>
              </a:rPr>
              <a:t>in .</a:t>
            </a:r>
            <a:r>
              <a:rPr lang="en-US" dirty="0" smtClean="0">
                <a:latin typeface="Century Gothic"/>
              </a:rPr>
              <a:t>NET UI </a:t>
            </a:r>
            <a:endParaRPr lang="en-US" dirty="0">
              <a:latin typeface="Century Gothic"/>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Requisition Accounting Control</a:t>
            </a:r>
            <a:endParaRPr lang="en-US" sz="2000" b="0" i="0" u="none" strike="noStrike" kern="1200" spc="0" baseline="0" dirty="0" smtClean="0">
              <a:solidFill>
                <a:srgbClr val="FFFFFF"/>
              </a:solidFill>
              <a:latin typeface="Century Gothic"/>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Approval Levels</a:t>
            </a:r>
            <a:endParaRPr lang="en-US" sz="2000" b="0" i="0" u="none" strike="noStrike" kern="1200" spc="0" baseline="0" dirty="0" smtClean="0">
              <a:solidFill>
                <a:srgbClr val="FFFFFF"/>
              </a:solidFill>
              <a:latin typeface="Century Gothic"/>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Requisition Approvers</a:t>
            </a:r>
            <a:endParaRPr lang="en-US" sz="2000" b="0" i="0" u="none" strike="noStrike" kern="1200" spc="0" baseline="0" dirty="0" smtClean="0">
              <a:solidFill>
                <a:srgbClr val="FFFFFF"/>
              </a:solidFill>
              <a:latin typeface="Century Gothic"/>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Requisition Sequence NRM</a:t>
            </a:r>
            <a:endParaRPr lang="en-US" sz="2000" b="0" i="0" u="none" strike="noStrike" kern="1200" spc="0" baseline="0" dirty="0" smtClean="0">
              <a:solidFill>
                <a:srgbClr val="FFFFFF"/>
              </a:solidFill>
              <a:latin typeface="Century Gothic"/>
              <a:ea typeface="+mn-ea"/>
              <a:cs typeface="+mn-cs"/>
            </a:endParaRPr>
          </a:p>
        </p:txBody>
      </p:sp>
      <p:sp>
        <p:nvSpPr>
          <p:cNvPr id="11" name="Rectangle 10"/>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Approval Sequence NRM</a:t>
            </a:r>
            <a:endParaRPr lang="en-US" sz="2000" b="0" i="0" u="none" strike="noStrike" kern="1200" spc="0" baseline="0" dirty="0" smtClean="0">
              <a:solidFill>
                <a:srgbClr val="FFFFFF"/>
              </a:solidFill>
              <a:latin typeface="Century Gothic"/>
              <a:ea typeface="+mn-ea"/>
              <a:cs typeface="+mn-cs"/>
            </a:endParaRPr>
          </a:p>
        </p:txBody>
      </p:sp>
      <p:sp>
        <p:nvSpPr>
          <p:cNvPr id="12" name="Rectangle 11"/>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Requisition Control</a:t>
            </a:r>
            <a:endParaRPr lang="en-US" sz="2000" b="0" i="0" u="none" strike="noStrike" kern="1200" spc="0" baseline="0" dirty="0" smtClean="0">
              <a:solidFill>
                <a:srgbClr val="FFFFFF"/>
              </a:solidFill>
              <a:latin typeface="Century Gothic"/>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4" name="Shape 23"/>
          <p:cNvCxnSpPr>
            <a:stCxn id="10" idx="2"/>
            <a:endCxn id="11"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3"/>
            <a:endCxn id="12"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Requisition Accounting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7650" name="Picture 2" descr="C:\Users\xcm\AppData\Local\Temp\SNAGHTML69bf3d9d.PNG"/>
          <p:cNvPicPr>
            <a:picLocks noChangeAspect="1" noChangeArrowheads="1"/>
          </p:cNvPicPr>
          <p:nvPr/>
        </p:nvPicPr>
        <p:blipFill>
          <a:blip r:embed="rId3"/>
          <a:srcRect/>
          <a:stretch>
            <a:fillRect/>
          </a:stretch>
        </p:blipFill>
        <p:spPr bwMode="auto">
          <a:xfrm>
            <a:off x="410544" y="1566439"/>
            <a:ext cx="6768622" cy="4079005"/>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Approval Levels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052" name="Picture 4" descr="C:\Users\xcm\AppData\Local\Temp\SNAGHTML5a6e9169.PNG"/>
          <p:cNvPicPr>
            <a:picLocks noChangeAspect="1" noChangeArrowheads="1"/>
          </p:cNvPicPr>
          <p:nvPr/>
        </p:nvPicPr>
        <p:blipFill>
          <a:blip r:embed="rId3"/>
          <a:srcRect/>
          <a:stretch>
            <a:fillRect/>
          </a:stretch>
        </p:blipFill>
        <p:spPr bwMode="auto">
          <a:xfrm>
            <a:off x="426720" y="1556815"/>
            <a:ext cx="5795308" cy="2548450"/>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Requisition Approvers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3554" name="Picture 2" descr="C:\Users\xcm\AppData\Local\Temp\SNAGHTML63c70f32.PNG"/>
          <p:cNvPicPr>
            <a:picLocks noChangeAspect="1" noChangeArrowheads="1"/>
          </p:cNvPicPr>
          <p:nvPr/>
        </p:nvPicPr>
        <p:blipFill>
          <a:blip r:embed="rId3"/>
          <a:srcRect/>
          <a:stretch>
            <a:fillRect/>
          </a:stretch>
        </p:blipFill>
        <p:spPr bwMode="auto">
          <a:xfrm>
            <a:off x="436345" y="1566440"/>
            <a:ext cx="7667638" cy="433905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Requisition Sequence NRM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6626" name="Picture 2" descr="C:\Users\xcm\AppData\Local\Temp\SNAGHTML5a939936.PNG"/>
          <p:cNvPicPr>
            <a:picLocks noChangeAspect="1" noChangeArrowheads="1"/>
          </p:cNvPicPr>
          <p:nvPr/>
        </p:nvPicPr>
        <p:blipFill>
          <a:blip r:embed="rId3"/>
          <a:srcRect/>
          <a:stretch>
            <a:fillRect/>
          </a:stretch>
        </p:blipFill>
        <p:spPr bwMode="auto">
          <a:xfrm>
            <a:off x="426721" y="1566441"/>
            <a:ext cx="8336327" cy="4093865"/>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myTitle"/>
          <p:cNvSpPr>
            <a:spLocks noGrp="1"/>
          </p:cNvSpPr>
          <p:nvPr>
            <p:ph type="title"/>
          </p:nvPr>
        </p:nvSpPr>
        <p:spPr/>
        <p:txBody>
          <a:bodyPr/>
          <a:lstStyle/>
          <a:p>
            <a:r>
              <a:rPr lang="en-US" dirty="0" smtClean="0">
                <a:latin typeface="Century Gothic"/>
              </a:rPr>
              <a:t>Set </a:t>
            </a:r>
            <a:r>
              <a:rPr lang="en-US" dirty="0" smtClean="0">
                <a:latin typeface="Century Gothic"/>
              </a:rPr>
              <a:t>Up </a:t>
            </a:r>
            <a:r>
              <a:rPr lang="en-US" dirty="0" smtClean="0">
                <a:latin typeface="Century Gothic"/>
              </a:rPr>
              <a:t>Approval Sequence NRM</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Requisition Setup</a:t>
            </a:r>
            <a:endParaRPr lang="en-US" dirty="0">
              <a:latin typeface="Century Gothic"/>
            </a:endParaRPr>
          </a:p>
        </p:txBody>
      </p:sp>
      <p:pic>
        <p:nvPicPr>
          <p:cNvPr id="25602" name="Picture 2" descr="C:\Users\xcm\AppData\Local\Temp\SNAGHTML5aa22063.PNG"/>
          <p:cNvPicPr>
            <a:picLocks noChangeAspect="1" noChangeArrowheads="1"/>
          </p:cNvPicPr>
          <p:nvPr/>
        </p:nvPicPr>
        <p:blipFill>
          <a:blip r:embed="rId3"/>
          <a:srcRect/>
          <a:stretch>
            <a:fillRect/>
          </a:stretch>
        </p:blipFill>
        <p:spPr bwMode="auto">
          <a:xfrm>
            <a:off x="436346" y="1566440"/>
            <a:ext cx="8239739" cy="4093865"/>
          </a:xfrm>
          <a:prstGeom prst="rect">
            <a:avLst/>
          </a:prstGeom>
          <a:noFill/>
        </p:spPr>
      </p:pic>
    </p:spTree>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1396</TotalTime>
  <Words>1457</Words>
  <Application>Microsoft Office PowerPoint</Application>
  <PresentationFormat>Custom</PresentationFormat>
  <Paragraphs>168</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QAD 2019</vt:lpstr>
      <vt:lpstr>Requisition Setup</vt:lpstr>
      <vt:lpstr>Overview</vt:lpstr>
      <vt:lpstr>Set Up Requisition in .NET UI</vt:lpstr>
      <vt:lpstr>Requisition Setup Process Flow in .NET UI </vt:lpstr>
      <vt:lpstr>Set Up Requisition Accounting Control</vt:lpstr>
      <vt:lpstr>Set Up Approval Levels</vt:lpstr>
      <vt:lpstr>Set Up Requisition Approvers</vt:lpstr>
      <vt:lpstr>Set Up Requisition Sequence NRM</vt:lpstr>
      <vt:lpstr>Set Up Approval Sequence NRM</vt:lpstr>
      <vt:lpstr>Assign Approval Sequence Field</vt:lpstr>
      <vt:lpstr>Set Up Requisition in Web UI</vt:lpstr>
      <vt:lpstr>Set Up Purchase Requisition Control</vt:lpstr>
      <vt:lpstr>Set Up Purchase Requisition Control</vt:lpstr>
      <vt:lpstr>Set Up Purchase Requisition Control</vt:lpstr>
      <vt:lpstr>Role Permission for Requisition Approval</vt:lpstr>
      <vt:lpstr>Enable Requisition Approval</vt:lpstr>
      <vt:lpstr>Enable Requisition Approval</vt:lpstr>
      <vt:lpstr>Enable Requisition Approval</vt:lpstr>
      <vt:lpstr>Enable Requisition Approval</vt:lpstr>
      <vt:lpstr>Review</vt:lpstr>
      <vt:lpstr>Exercise: Requisition Setup</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90</cp:revision>
  <dcterms:created xsi:type="dcterms:W3CDTF">2019-01-24T21:41:32Z</dcterms:created>
  <dcterms:modified xsi:type="dcterms:W3CDTF">2020-04-08T13:15:33Z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