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ppt/comments/comment22.xml" ContentType="application/vnd.openxmlformats-officedocument.presentationml.comments+xml"/>
  <Override PartName="/ppt/notesSlides/notesSlide2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Default Extension="jpeg" ContentType="image/jpeg"/>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Override PartName="/ppt/comments/comment25.xml" ContentType="application/vnd.openxmlformats-officedocument.presentationml.comment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handoutMasterIdLst>
    <p:handoutMasterId r:id="rId28"/>
  </p:handout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58" r:id="rId26"/>
  </p:sldIdLst>
  <p:sldSz cx="12192000" cy="6858000"/>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27"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6014" autoAdjust="0"/>
    <p:restoredTop sz="80180" autoAdjust="0"/>
  </p:normalViewPr>
  <p:slideViewPr>
    <p:cSldViewPr snapToGrid="0">
      <p:cViewPr varScale="1">
        <p:scale>
          <a:sx n="116" d="100"/>
          <a:sy n="116" d="100"/>
        </p:scale>
        <p:origin x="-312" y="-102"/>
      </p:cViewPr>
      <p:guideLst>
        <p:guide orient="horz" pos="2160"/>
        <p:guide pos="3840"/>
      </p:guideLst>
    </p:cSldViewPr>
  </p:slideViewPr>
  <p:notesTextViewPr>
    <p:cViewPr>
      <p:scale>
        <a:sx n="1" d="1"/>
        <a:sy n="1" d="1"/>
      </p:scale>
      <p:origin x="0" y="0"/>
    </p:cViewPr>
  </p:notesTextViewPr>
  <p:sorterViewPr>
    <p:cViewPr>
      <p:scale>
        <a:sx n="66" d="100"/>
        <a:sy n="66" d="100"/>
      </p:scale>
      <p:origin x="0" y="1536"/>
    </p:cViewPr>
  </p:sorterViewPr>
  <p:notesViewPr>
    <p:cSldViewPr snapToGrid="0" showGuides="1">
      <p:cViewPr varScale="1">
        <p:scale>
          <a:sx n="88" d="100"/>
          <a:sy n="88" d="100"/>
        </p:scale>
        <p:origin x="-3810" y="-108"/>
      </p:cViewPr>
      <p:guideLst>
        <p:guide orient="horz" pos="2880"/>
        <p:guide pos="2160"/>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9-03-18T14:59:54.489" idx="26">
    <p:pos x="2571" y="2474"/>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9-02-27T15:54:00.666" idx="10">
    <p:pos x="3010" y="453"/>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9-02-27T15:54:07.755" idx="11">
    <p:pos x="1275" y="453"/>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9-02-27T15:54:15.055" idx="12">
    <p:pos x="3998" y="453"/>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9-02-27T15:54:22.444" idx="13">
    <p:pos x="3669" y="453"/>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9-02-27T15:54:29.851" idx="14">
    <p:pos x="2818" y="453"/>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9-03-05T13:21:08.339" idx="15">
    <p:pos x="3984" y="453"/>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9-03-05T13:20:50.840" idx="16">
    <p:pos x="2057" y="453"/>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9-02-27T15:54:56.401" idx="17">
    <p:pos x="1447" y="453"/>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9-02-27T15:55:04.801" idx="18">
    <p:pos x="4142" y="453"/>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9-02-27T15:55:12.402" idx="19">
    <p:pos x="1995" y="453"/>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9-03-04T15:20:06.604" idx="2">
    <p:pos x="1591" y="453"/>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9-02-27T15:55:24.153" idx="20">
    <p:pos x="1995" y="453"/>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9-02-27T15:55:32.406" idx="21">
    <p:pos x="4135" y="453"/>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9-02-27T15:55:40.032" idx="22">
    <p:pos x="1673" y="453"/>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9-02-27T15:55:47.282" idx="23">
    <p:pos x="2407" y="453"/>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9-02-27T15:55:54.850" idx="24">
    <p:pos x="1303" y="453"/>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9-03-18T15:00:39.843" idx="27">
    <p:pos x="2916" y="430"/>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9-02-27T15:53:05.177" idx="3">
    <p:pos x="2688" y="453"/>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9-02-27T15:53:12.805" idx="4">
    <p:pos x="3339" y="453"/>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9-02-27T15:53:22.103" idx="5">
    <p:pos x="3339" y="453"/>
    <p:text>H2S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9-02-27T15:53:30.400" idx="6">
    <p:pos x="3977" y="453"/>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9-02-27T15:53:38.047" idx="7">
    <p:pos x="1845" y="453"/>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9-02-27T15:53:45.645" idx="8">
    <p:pos x="1947" y="453"/>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9-02-27T15:53:52.894" idx="9">
    <p:pos x="3895" y="453"/>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4/7/2020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4/7/2020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Invoice Status Code Create to create codes used to: </a:t>
            </a:r>
          </a:p>
          <a:p>
            <a:r>
              <a:rPr lang="en-US" dirty="0" smtClean="0"/>
              <a:t>- Manage the approval, allocation status, and payment of invoices for suppliers. </a:t>
            </a:r>
          </a:p>
          <a:p>
            <a:r>
              <a:rPr lang="en-US" dirty="0" smtClean="0"/>
              <a:t>- Identify contested invoices for filtering reports and managing finance charge calculation for customers. </a:t>
            </a:r>
          </a:p>
          <a:p>
            <a:r>
              <a:rPr lang="en-US" dirty="0" smtClean="0"/>
              <a:t>- Associate a default invoice status with each customer and supplier record. </a:t>
            </a:r>
          </a:p>
          <a:p>
            <a:endParaRPr lang="en-US" dirty="0" smtClean="0"/>
          </a:p>
          <a:p>
            <a:r>
              <a:rPr lang="en-US" dirty="0" smtClean="0"/>
              <a:t>Invoice status codes are primarily used with suppliers. You approve supplier invoices and release them for payment by modifying the invoice status code applied to the invoice. You also control when and how postings occur by specifying an invoice status code with a different allocation status. </a:t>
            </a:r>
          </a:p>
          <a:p>
            <a:endParaRPr lang="en-US" dirty="0" smtClean="0"/>
          </a:p>
          <a:p>
            <a:r>
              <a:rPr lang="en-US" dirty="0" smtClean="0"/>
              <a:t>The allocation status is typically changed after receiver matching, and you can specify the status the system should use after matching by linking two codes together. This linking is used to provide defaults during the processing of supplier invoices when receiver matching is done as a separate step. The defaults can be </a:t>
            </a:r>
            <a:r>
              <a:rPr lang="en-US" dirty="0" smtClean="0"/>
              <a:t>changed, </a:t>
            </a:r>
            <a:r>
              <a:rPr lang="en-US" dirty="0" smtClean="0"/>
              <a:t>as needed.</a:t>
            </a:r>
          </a:p>
        </p:txBody>
      </p:sp>
      <p:sp>
        <p:nvSpPr>
          <p:cNvPr id="4" name="myNotes"/>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Profile Create to create profiles. You use profiles to identify the relationships between records in shared sets of different types. You may need only one profile of each type. However, there are cases when you may want more than one. For example, it is a common practice to have different AR and AP accounts for domestic and international trade. This requires defining a different profile code for each type. </a:t>
            </a:r>
          </a:p>
          <a:p>
            <a:endParaRPr lang="en-US" dirty="0" smtClean="0"/>
          </a:p>
          <a:p>
            <a:r>
              <a:rPr lang="en-US" dirty="0" smtClean="0"/>
              <a:t>You can create profiles of the following types: </a:t>
            </a:r>
          </a:p>
          <a:p>
            <a:r>
              <a:rPr lang="en-US" dirty="0" smtClean="0"/>
              <a:t>- Banking Entry Daybook </a:t>
            </a:r>
          </a:p>
          <a:p>
            <a:r>
              <a:rPr lang="en-US" dirty="0" smtClean="0"/>
              <a:t>- Cash Paid Daybook </a:t>
            </a:r>
          </a:p>
          <a:p>
            <a:r>
              <a:rPr lang="en-US" dirty="0" smtClean="0"/>
              <a:t>- Cash Received Daybook </a:t>
            </a:r>
          </a:p>
          <a:p>
            <a:r>
              <a:rPr lang="en-US" dirty="0" smtClean="0"/>
              <a:t>- Cost Center </a:t>
            </a:r>
          </a:p>
          <a:p>
            <a:r>
              <a:rPr lang="en-US" dirty="0" smtClean="0"/>
              <a:t>- Customer Account </a:t>
            </a:r>
          </a:p>
          <a:p>
            <a:r>
              <a:rPr lang="en-US" dirty="0" smtClean="0"/>
              <a:t>- Project </a:t>
            </a:r>
          </a:p>
          <a:p>
            <a:r>
              <a:rPr lang="en-US" dirty="0" smtClean="0"/>
              <a:t>- Purchase Account </a:t>
            </a:r>
          </a:p>
          <a:p>
            <a:r>
              <a:rPr lang="en-US" dirty="0" smtClean="0"/>
              <a:t>- Sales Account </a:t>
            </a:r>
          </a:p>
          <a:p>
            <a:r>
              <a:rPr lang="en-US" dirty="0" smtClean="0"/>
              <a:t>- Sub-Account </a:t>
            </a:r>
          </a:p>
          <a:p>
            <a:r>
              <a:rPr lang="en-US" dirty="0" smtClean="0"/>
              <a:t>- Supplier Account</a:t>
            </a:r>
          </a:p>
        </p:txBody>
      </p:sp>
      <p:sp>
        <p:nvSpPr>
          <p:cNvPr id="4" name="myNotes"/>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Customer Domain Settings to complete operational data for each company that purchases your products. Customer records and associated financial data are created in the base module and reference a business relation for address details and tax defaults.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Generalized Codes to define values for the fields that only accept predefined codes.</a:t>
            </a:r>
          </a:p>
          <a:p>
            <a:endParaRPr lang="en-US" dirty="0" smtClean="0"/>
          </a:p>
          <a:p>
            <a:r>
              <a:rPr lang="en-US" dirty="0" smtClean="0"/>
              <a:t>Enter field name,</a:t>
            </a:r>
            <a:r>
              <a:rPr lang="en-US" baseline="0" dirty="0" smtClean="0"/>
              <a:t> </a:t>
            </a:r>
            <a:r>
              <a:rPr lang="en-US" dirty="0" smtClean="0"/>
              <a:t>value,</a:t>
            </a:r>
            <a:r>
              <a:rPr lang="en-US" baseline="0" dirty="0" smtClean="0"/>
              <a:t> and o</a:t>
            </a:r>
            <a:r>
              <a:rPr lang="en-US" dirty="0" smtClean="0"/>
              <a:t>ptionally a comment.</a:t>
            </a:r>
            <a:r>
              <a:rPr lang="en-US" baseline="0" dirty="0" smtClean="0"/>
              <a:t> </a:t>
            </a:r>
            <a:r>
              <a:rPr lang="en-US" dirty="0" smtClean="0"/>
              <a:t>If you have permission, specify the generalized code group that this generalized code belongs to.</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Work Center Maintenance to define work centers, which are production areas with one or more people or machines having identical capabilities. </a:t>
            </a:r>
          </a:p>
          <a:p>
            <a:endParaRPr lang="en-US" dirty="0" smtClean="0"/>
          </a:p>
          <a:p>
            <a:r>
              <a:rPr lang="en-US" dirty="0" smtClean="0"/>
              <a:t>A work center and machine code identify a work center. Machine can be blank. Specify a machine only if there is more than one machine in the work center and they cannot be used interchangeably (that is, each machine is different or dedicated to different items). </a:t>
            </a:r>
          </a:p>
          <a:p>
            <a:endParaRPr lang="en-US" dirty="0" smtClean="0"/>
          </a:p>
          <a:p>
            <a:r>
              <a:rPr lang="en-US" dirty="0" smtClean="0"/>
              <a:t>If you specify a machine code, each operation must be assigned to a particular machine. Capacity and load can be reviewed by machine or aggregated by work center. </a:t>
            </a:r>
          </a:p>
          <a:p>
            <a:endParaRPr lang="en-US" dirty="0" smtClean="0"/>
          </a:p>
          <a:p>
            <a:r>
              <a:rPr lang="en-US" dirty="0" smtClean="0"/>
              <a:t>When a subcontractor is used, set up a work center for each type of subcontract operation or supplier, leaving costs zero.</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Routing Maintenance to specify the sequence of operations used to produce a finished product or subassembly. </a:t>
            </a:r>
          </a:p>
          <a:p>
            <a:endParaRPr lang="en-US" dirty="0" smtClean="0"/>
          </a:p>
          <a:p>
            <a:r>
              <a:rPr lang="en-US" dirty="0" smtClean="0"/>
              <a:t>Each routing consists of one or more operations. Operation information consists almost entirely of control data, specifying where and how work is done, how long it should take, and how much it should cost. </a:t>
            </a:r>
          </a:p>
          <a:p>
            <a:endParaRPr lang="en-US" dirty="0" smtClean="0"/>
          </a:p>
          <a:p>
            <a:r>
              <a:rPr lang="en-US" dirty="0" smtClean="0"/>
              <a:t>The routing code is typically the item number of the manufactured item, but can be different for alternate routings or for similar routings or processes at different sites. When different, specify the default routing code in Item Planning Maintenance or Item-Site Planning Maintenance. </a:t>
            </a:r>
          </a:p>
          <a:p>
            <a:endParaRPr lang="en-US" dirty="0" smtClean="0"/>
          </a:p>
          <a:p>
            <a:r>
              <a:rPr lang="en-US" dirty="0" smtClean="0"/>
              <a:t>Each operation specifies a work center and machine, determining where the operation occurs. For in-house operations, specify run time, setup time, and move time. If subcontracted, specify the preferred supplier and subcontract cost.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GL Accounts to create GL accounts. </a:t>
            </a:r>
          </a:p>
          <a:p>
            <a:endParaRPr lang="en-US" dirty="0" smtClean="0"/>
          </a:p>
          <a:p>
            <a:r>
              <a:rPr lang="en-US" dirty="0" smtClean="0"/>
              <a:t>You can create the following types of accounts: Bank, Cash, Closing, Cross-Company Control, Customer Control, Customer Payment, Fixed Assets, Inventory Control, Open Items, Standard, Supplier Control, Supplier Payment, System, Tax, and WIP Control. </a:t>
            </a:r>
          </a:p>
          <a:p>
            <a:endParaRPr lang="en-US" dirty="0" smtClean="0"/>
          </a:p>
          <a:p>
            <a:r>
              <a:rPr lang="en-US" dirty="0" smtClean="0"/>
              <a:t>System accounts are used for system-wide </a:t>
            </a:r>
            <a:r>
              <a:rPr lang="en-US" dirty="0" smtClean="0"/>
              <a:t>functions </a:t>
            </a:r>
            <a:r>
              <a:rPr lang="en-US" dirty="0" smtClean="0"/>
              <a:t>such as rounding differences or exchange rate gains and losses. The System Type drop-down list in the GL Account screen is enabled when you specify a system account. </a:t>
            </a:r>
          </a:p>
          <a:p>
            <a:endParaRPr lang="en-US" dirty="0" smtClean="0"/>
          </a:p>
          <a:p>
            <a:r>
              <a:rPr lang="en-US" dirty="0" smtClean="0"/>
              <a:t>GL Accounts includes seven panels: Main, Posting, Currency, Analysis, Banking, Cash, and SAF Defaults.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the Cost Centers to create cost centers that provide an additional reporting level for the GL account and sub-account. Typically, a cost center can be a department or profit center within the entity for which you want to generate separate reports.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Daybook Create (25.8.1.1) to create daybooks. </a:t>
            </a:r>
          </a:p>
          <a:p>
            <a:endParaRPr lang="en-US" dirty="0" smtClean="0"/>
          </a:p>
          <a:p>
            <a:r>
              <a:rPr lang="en-US" dirty="0" smtClean="0"/>
              <a:t>You can create the following types of daybooks: Banking Entries, Cash Entry, Consolidation, Customer, Journal Entries, Matching Daybook, Revaluation, Periodic Costing, Reversing Entries, Supplier, and Year-End Closing. </a:t>
            </a:r>
          </a:p>
          <a:p>
            <a:endParaRPr lang="en-US" dirty="0" smtClean="0"/>
          </a:p>
          <a:p>
            <a:r>
              <a:rPr lang="en-US" dirty="0" smtClean="0"/>
              <a:t>Daybooks contain the transaction posting lines, and control the posting of transactions because each daybook must be linked to an accounting layer. In addition, each daybook is associated with a daybook control type, which separate postings based on their source. </a:t>
            </a:r>
          </a:p>
          <a:p>
            <a:endParaRPr lang="en-US" dirty="0" smtClean="0"/>
          </a:p>
          <a:p>
            <a:r>
              <a:rPr lang="en-US" dirty="0" smtClean="0"/>
              <a:t>Daybooks define the accounting layers to use for posting: official, management, or transient. For example, IFRS adjustment postings can be applied to the management layer to make the books conform to an IFRS standard. Therefore, transactions that require verification can be easily grouped and isolated. </a:t>
            </a:r>
          </a:p>
          <a:p>
            <a:endParaRPr lang="en-US" dirty="0" smtClean="0"/>
          </a:p>
          <a:p>
            <a:r>
              <a:rPr lang="en-US" dirty="0" smtClean="0"/>
              <a:t>Depending upon the daybook type, the layer codes available for selection can be limited. Each posting belongs to a single daybook and each daybook is linked to a single layer type.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lnSpcReduction="10000"/>
          </a:bodyPr>
          <a:lstStyle/>
          <a:p>
            <a:pPr marL="0" algn="l" defTabSz="914400" rtl="0" eaLnBrk="1" latinLnBrk="0" hangingPunct="1"/>
            <a:r>
              <a:rPr lang="en-US" sz="1200" kern="1200" baseline="0" dirty="0" smtClean="0">
                <a:solidFill>
                  <a:schemeClr val="tx1"/>
                </a:solidFill>
                <a:latin typeface="+mn-lt"/>
                <a:ea typeface="+mn-ea"/>
                <a:cs typeface="+mn-cs"/>
              </a:rPr>
              <a:t>Use Exchange Rate Create (26.4.1) to create exchange rates, which are applied to multiple-currency transactions. Exchange rates are stored at the shared set level. Therefore, any changes made to exchange rates in a domain affect all other domains using the same shared set.</a:t>
            </a:r>
          </a:p>
          <a:p>
            <a:pPr marL="0" algn="l" defTabSz="914400" rtl="0" eaLnBrk="1" latinLnBrk="0" hangingPunct="1"/>
            <a:endParaRPr lang="en-US" sz="1200" kern="1200" baseline="0" dirty="0" smtClean="0">
              <a:solidFill>
                <a:schemeClr val="tx1"/>
              </a:solidFill>
              <a:latin typeface="+mn-lt"/>
              <a:ea typeface="+mn-ea"/>
              <a:cs typeface="+mn-cs"/>
            </a:endParaRPr>
          </a:p>
          <a:p>
            <a:pPr marL="0" algn="l" defTabSz="914400" rtl="0" eaLnBrk="1" latinLnBrk="0" hangingPunct="1"/>
            <a:r>
              <a:rPr lang="en-US" sz="1200" kern="1200" baseline="0" dirty="0" smtClean="0">
                <a:solidFill>
                  <a:schemeClr val="tx1"/>
                </a:solidFill>
                <a:latin typeface="+mn-lt"/>
                <a:ea typeface="+mn-ea"/>
                <a:cs typeface="+mn-cs"/>
              </a:rPr>
              <a:t>Exchange rates are specified as the amount by which you multiply a single unit of a From Currency to reach the equivalent number of the To Currency units. Exchange rates can be expressed in up to 10 decimal places. </a:t>
            </a:r>
          </a:p>
          <a:p>
            <a:pPr marL="0" algn="l" defTabSz="914400" rtl="0" eaLnBrk="1" latinLnBrk="0" hangingPunct="1"/>
            <a:endParaRPr lang="en-US" sz="1200" kern="1200" baseline="0" dirty="0" smtClean="0">
              <a:solidFill>
                <a:schemeClr val="tx1"/>
              </a:solidFill>
              <a:latin typeface="+mn-lt"/>
              <a:ea typeface="+mn-ea"/>
              <a:cs typeface="+mn-cs"/>
            </a:endParaRPr>
          </a:p>
          <a:p>
            <a:pPr marL="0" algn="l" defTabSz="914400" rtl="0" eaLnBrk="1" latinLnBrk="0" hangingPunct="1"/>
            <a:r>
              <a:rPr lang="en-US" sz="1200" kern="1200" baseline="0" dirty="0" smtClean="0">
                <a:solidFill>
                  <a:schemeClr val="tx1"/>
                </a:solidFill>
                <a:latin typeface="+mn-lt"/>
                <a:ea typeface="+mn-ea"/>
                <a:cs typeface="+mn-cs"/>
              </a:rPr>
              <a:t>You can create an exchange rate in only a single direction; you cannot create both an exchange rate and a reciprocal rate. </a:t>
            </a:r>
          </a:p>
          <a:p>
            <a:pPr marL="0" algn="l" defTabSz="914400" rtl="0" eaLnBrk="1" latinLnBrk="0" hangingPunct="1"/>
            <a:endParaRPr lang="en-US" sz="1200" kern="1200" baseline="0" dirty="0" smtClean="0">
              <a:solidFill>
                <a:schemeClr val="tx1"/>
              </a:solidFill>
              <a:latin typeface="+mn-lt"/>
              <a:ea typeface="+mn-ea"/>
              <a:cs typeface="+mn-cs"/>
            </a:endParaRPr>
          </a:p>
          <a:p>
            <a:pPr marL="0" algn="l" defTabSz="914400" rtl="0" eaLnBrk="1" latinLnBrk="0" hangingPunct="1"/>
            <a:r>
              <a:rPr lang="en-US" sz="1200" kern="1200" baseline="0" dirty="0" smtClean="0">
                <a:solidFill>
                  <a:schemeClr val="tx1"/>
                </a:solidFill>
                <a:latin typeface="+mn-lt"/>
                <a:ea typeface="+mn-ea"/>
                <a:cs typeface="+mn-cs"/>
              </a:rPr>
              <a:t>Exchange rates can have both a start date and an end date. An exchange rate between two currencies is superseded by an exchange rate of the same type between the same two currencies with a later start date. Exchange rates can also have a scaling factor. Use scaling factors for currencies that have a very small value relative to other currencies. The actual exchange rate used is the product of the entered exchange rate and the scaling factor. The scaling factor can have up to seven decimal places.</a:t>
            </a:r>
          </a:p>
        </p:txBody>
      </p:sp>
      <p:sp>
        <p:nvSpPr>
          <p:cNvPr id="4" name="myNotes"/>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Shared sets provide great flexibility in how a system can be set up. Default shared set codes are supplied with the system. However, you can create as many shared sets as necessary.</a:t>
            </a:r>
          </a:p>
          <a:p>
            <a:endParaRPr lang="en-US" dirty="0" smtClean="0"/>
          </a:p>
          <a:p>
            <a:r>
              <a:rPr lang="en-US" dirty="0" smtClean="0"/>
              <a:t>Use Shared Sets to create shared set codes. Enter a shared set code and description. Select a shared set type for the shared set code.</a:t>
            </a:r>
          </a:p>
          <a:p>
            <a:endParaRPr lang="en-US" dirty="0" smtClean="0"/>
          </a:p>
          <a:p>
            <a:r>
              <a:rPr lang="en-US" dirty="0" smtClean="0"/>
              <a:t>The following types of data can be shared:</a:t>
            </a:r>
          </a:p>
          <a:p>
            <a:r>
              <a:rPr lang="en-US" dirty="0" smtClean="0"/>
              <a:t>- Customers</a:t>
            </a:r>
          </a:p>
          <a:p>
            <a:r>
              <a:rPr lang="en-US" dirty="0" smtClean="0"/>
              <a:t>- Suppliers</a:t>
            </a:r>
          </a:p>
          <a:p>
            <a:r>
              <a:rPr lang="en-US" dirty="0" smtClean="0"/>
              <a:t>- Accounts</a:t>
            </a:r>
          </a:p>
          <a:p>
            <a:r>
              <a:rPr lang="en-US" dirty="0" smtClean="0"/>
              <a:t>- Sub-accounts</a:t>
            </a:r>
          </a:p>
          <a:p>
            <a:r>
              <a:rPr lang="en-US" dirty="0" smtClean="0"/>
              <a:t>- Sub-account COA mask</a:t>
            </a:r>
          </a:p>
          <a:p>
            <a:r>
              <a:rPr lang="en-US" dirty="0" smtClean="0"/>
              <a:t>- Cost centers</a:t>
            </a:r>
          </a:p>
          <a:p>
            <a:r>
              <a:rPr lang="en-US" dirty="0" smtClean="0"/>
              <a:t>- Cost center COA masks</a:t>
            </a:r>
          </a:p>
          <a:p>
            <a:r>
              <a:rPr lang="en-US" dirty="0" smtClean="0"/>
              <a:t>- Projects</a:t>
            </a:r>
          </a:p>
          <a:p>
            <a:r>
              <a:rPr lang="en-US" dirty="0" smtClean="0"/>
              <a:t>- Project COA masks</a:t>
            </a:r>
          </a:p>
          <a:p>
            <a:r>
              <a:rPr lang="en-US" dirty="0" smtClean="0"/>
              <a:t>- Exchange rates</a:t>
            </a:r>
          </a:p>
          <a:p>
            <a:r>
              <a:rPr lang="en-US" dirty="0" smtClean="0"/>
              <a:t>- Daybooks</a:t>
            </a:r>
          </a:p>
          <a:p>
            <a:endParaRPr lang="en-US" dirty="0" smtClean="0"/>
          </a:p>
          <a:p>
            <a:r>
              <a:rPr lang="en-US" b="1" dirty="0" smtClean="0"/>
              <a:t>Example</a:t>
            </a:r>
            <a:r>
              <a:rPr lang="en-US" dirty="0" smtClean="0"/>
              <a:t>: Three US domains can use the same chart of accounts, while two other domains in China use another accounts shared set. Using shared sets streamlines and standardizes the use of accounts across the enterprise.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2856594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 xmlns:a14="http://schemas.microsoft.com/office/drawing/2010/main"/>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 xmlns:p14="http://schemas.microsoft.com/office/powerpoint/2010/main" val="28098870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2607181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87263671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125833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249144255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90192743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98787819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5318445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 xmlns:p14="http://schemas.microsoft.com/office/powerpoint/2010/main" val="240589951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 xmlns:p14="http://schemas.microsoft.com/office/powerpoint/2010/main" val="2196513436"/>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 xmlns:p14="http://schemas.microsoft.com/office/powerpoint/2010/main" val="385096972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 xmlns:p14="http://schemas.microsoft.com/office/powerpoint/2010/main" val="228227615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342082953"/>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115916207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3922155818"/>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omments" Target="../comments/comment23.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24.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comments" Target="../comments/comment25.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a:extLst>
              <a:ext uri="{FF2B5EF4-FFF2-40B4-BE49-F238E27FC236}">
                <a16:creationId xmlns="" xmlns:a16="http://schemas.microsoft.com/office/drawing/2014/main" id="{54CE0DCB-D864-404B-AFD4-AB9E8A25FDA2}"/>
              </a:ext>
            </a:extLst>
          </p:cNvPr>
          <p:cNvSpPr>
            <a:spLocks noGrp="1"/>
          </p:cNvSpPr>
          <p:nvPr>
            <p:ph type="ctrTitle"/>
          </p:nvPr>
        </p:nvSpPr>
        <p:spPr/>
        <p:txBody>
          <a:bodyPr/>
          <a:lstStyle/>
          <a:p>
            <a:r>
              <a:rPr lang="en-US" dirty="0" smtClean="0">
                <a:latin typeface="Century Gothic"/>
              </a:rPr>
              <a:t>Setup Considerations</a:t>
            </a:r>
            <a:endParaRPr lang="en-US" dirty="0">
              <a:latin typeface="Century Gothic"/>
            </a:endParaRPr>
          </a:p>
        </p:txBody>
      </p:sp>
      <p:sp>
        <p:nvSpPr>
          <p:cNvPr id="3" name="Subtitle 2">
            <a:extLst>
              <a:ext uri="{FF2B5EF4-FFF2-40B4-BE49-F238E27FC236}">
                <a16:creationId xmlns="" xmlns:a16="http://schemas.microsoft.com/office/drawing/2014/main" id="{92EF489B-5D97-416C-B13F-E7DD1022DAD0}"/>
              </a:ext>
            </a:extLst>
          </p:cNvPr>
          <p:cNvSpPr>
            <a:spLocks noGrp="1"/>
          </p:cNvSpPr>
          <p:nvPr>
            <p:ph type="subTitle" idx="1"/>
          </p:nvPr>
        </p:nvSpPr>
        <p:spPr/>
        <p:txBody>
          <a:bodyPr/>
          <a:lstStyle/>
          <a:p>
            <a:r>
              <a:rPr lang="en-US" dirty="0" smtClean="0">
                <a:solidFill>
                  <a:srgbClr val="4F4F4F"/>
                </a:solidFill>
                <a:latin typeface="Century Gothic"/>
                <a:cs typeface="Century Gothic" pitchFamily="34" charset="0"/>
              </a:rPr>
              <a:t>CI Quick Start</a:t>
            </a:r>
            <a:endParaRPr lang="en-US" dirty="0" smtClean="0">
              <a:latin typeface="Century Gothic"/>
            </a:endParaRPr>
          </a:p>
          <a:p>
            <a:endParaRPr lang="en-US" dirty="0">
              <a:latin typeface="Century Gothic"/>
            </a:endParaRPr>
          </a:p>
        </p:txBody>
      </p:sp>
      <p:sp>
        <p:nvSpPr>
          <p:cNvPr id="4" name="Slide Number Placeholder 3">
            <a:extLst>
              <a:ext uri="{FF2B5EF4-FFF2-40B4-BE49-F238E27FC236}">
                <a16:creationId xmlns="" xmlns:a16="http://schemas.microsoft.com/office/drawing/2014/main" id="{340096DC-3BB6-47D4-B0B5-F66BDAC17467}"/>
              </a:ext>
            </a:extLst>
          </p:cNvPr>
          <p:cNvSpPr>
            <a:spLocks noGrp="1"/>
          </p:cNvSpPr>
          <p:nvPr>
            <p:ph type="sldNum" sz="quarter" idx="12"/>
          </p:nvPr>
        </p:nvSpPr>
        <p:spPr/>
        <p:txBody>
          <a:bodyPr/>
          <a:lstStyle/>
          <a:p>
            <a:fld id="{3253438A-7C34-4C00-93F5-28C2DC00B0E3}" type="slidenum">
              <a:rPr lang="en-US" smtClean="0">
                <a:latin typeface="Century Gothic"/>
              </a:rPr>
              <a:pPr/>
              <a:t>1</a:t>
            </a:fld>
            <a:endParaRPr lang="en-US">
              <a:latin typeface="Century Gothic"/>
            </a:endParaRPr>
          </a:p>
        </p:txBody>
      </p:sp>
      <p:sp>
        <p:nvSpPr>
          <p:cNvPr id="5" name="Picture Placeholder 4">
            <a:extLst>
              <a:ext uri="{FF2B5EF4-FFF2-40B4-BE49-F238E27FC236}">
                <a16:creationId xmlns="" xmlns:a16="http://schemas.microsoft.com/office/drawing/2014/main" id="{53C26803-E860-4A6E-8463-513A5A40DB90}"/>
              </a:ext>
            </a:extLst>
          </p:cNvPr>
          <p:cNvSpPr>
            <a:spLocks noGrp="1"/>
          </p:cNvSpPr>
          <p:nvPr>
            <p:ph type="pic" sz="quarter" idx="13"/>
          </p:nvPr>
        </p:nvSpPr>
        <p:spPr/>
      </p:sp>
    </p:spTree>
    <p:extLst>
      <p:ext uri="{BB962C8B-B14F-4D97-AF65-F5344CB8AC3E}">
        <p14:creationId xmlns="" xmlns:p14="http://schemas.microsoft.com/office/powerpoint/2010/main" val="178486632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10</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Invoice Status Codes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pic>
        <p:nvPicPr>
          <p:cNvPr id="17412" name="Picture 4" descr="C:\Users\xcm\AppData\Local\Temp\SNAGHTML34dd63e9.PNG"/>
          <p:cNvPicPr>
            <a:picLocks noChangeAspect="1" noChangeArrowheads="1"/>
          </p:cNvPicPr>
          <p:nvPr/>
        </p:nvPicPr>
        <p:blipFill>
          <a:blip r:embed="rId3"/>
          <a:srcRect/>
          <a:stretch>
            <a:fillRect/>
          </a:stretch>
        </p:blipFill>
        <p:spPr bwMode="auto">
          <a:xfrm>
            <a:off x="609600" y="1316183"/>
            <a:ext cx="7241659" cy="4368771"/>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11</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Profiles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pic>
        <p:nvPicPr>
          <p:cNvPr id="16386" name="Picture 2" descr="C:\Users\xcm\AppData\Local\Temp\SNAGHTML34e319d3.PNG"/>
          <p:cNvPicPr>
            <a:picLocks noChangeAspect="1" noChangeArrowheads="1"/>
          </p:cNvPicPr>
          <p:nvPr/>
        </p:nvPicPr>
        <p:blipFill>
          <a:blip r:embed="rId3"/>
          <a:srcRect/>
          <a:stretch>
            <a:fillRect/>
          </a:stretch>
        </p:blipFill>
        <p:spPr bwMode="auto">
          <a:xfrm>
            <a:off x="609600" y="1316183"/>
            <a:ext cx="8727635" cy="4465359"/>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12</a:t>
            </a:fld>
            <a:endParaRPr lang="en-US" dirty="0">
              <a:latin typeface="Century Gothic"/>
            </a:endParaRPr>
          </a:p>
        </p:txBody>
      </p:sp>
      <p:sp>
        <p:nvSpPr>
          <p:cNvPr id="3" name="Content Placeholder 2"/>
          <p:cNvSpPr>
            <a:spLocks noGrp="1"/>
          </p:cNvSpPr>
          <p:nvPr>
            <p:ph idx="1"/>
          </p:nvPr>
        </p:nvSpPr>
        <p:spPr>
          <a:xfrm>
            <a:off x="609601" y="1316183"/>
            <a:ext cx="5457372" cy="4999951"/>
          </a:xfrm>
        </p:spPr>
        <p:txBody>
          <a:bodyPr>
            <a:normAutofit/>
          </a:bodyPr>
          <a:lstStyle/>
          <a:p>
            <a:r>
              <a:rPr lang="en-US" dirty="0" smtClean="0">
                <a:latin typeface="Century Gothic"/>
              </a:rPr>
              <a:t>Sites</a:t>
            </a:r>
          </a:p>
          <a:p>
            <a:r>
              <a:rPr lang="en-US" dirty="0" smtClean="0">
                <a:latin typeface="Century Gothic"/>
              </a:rPr>
              <a:t>Locations</a:t>
            </a:r>
          </a:p>
          <a:p>
            <a:r>
              <a:rPr lang="en-US" dirty="0" smtClean="0">
                <a:latin typeface="Century Gothic"/>
              </a:rPr>
              <a:t>Item Status C</a:t>
            </a:r>
            <a:r>
              <a:rPr lang="en-US" altLang="zh-CN" dirty="0" smtClean="0">
                <a:latin typeface="Century Gothic"/>
              </a:rPr>
              <a:t>odes</a:t>
            </a:r>
            <a:endParaRPr lang="en-US" dirty="0" smtClean="0">
              <a:latin typeface="Century Gothic"/>
            </a:endParaRPr>
          </a:p>
          <a:p>
            <a:r>
              <a:rPr lang="en-US" dirty="0" smtClean="0">
                <a:latin typeface="Century Gothic"/>
              </a:rPr>
              <a:t>Items</a:t>
            </a:r>
          </a:p>
          <a:p>
            <a:r>
              <a:rPr lang="en-US" dirty="0" smtClean="0">
                <a:latin typeface="Century Gothic"/>
              </a:rPr>
              <a:t>Units of M</a:t>
            </a:r>
            <a:r>
              <a:rPr lang="en-US" altLang="zh-CN" dirty="0" smtClean="0">
                <a:latin typeface="Century Gothic"/>
              </a:rPr>
              <a:t>easure</a:t>
            </a:r>
            <a:endParaRPr lang="en-US" dirty="0" smtClean="0">
              <a:latin typeface="Century Gothic"/>
            </a:endParaRPr>
          </a:p>
          <a:p>
            <a:r>
              <a:rPr lang="en-US" dirty="0" smtClean="0">
                <a:latin typeface="Century Gothic"/>
              </a:rPr>
              <a:t>Product Structures</a:t>
            </a:r>
          </a:p>
          <a:p>
            <a:r>
              <a:rPr lang="en-US" dirty="0" smtClean="0">
                <a:latin typeface="Century Gothic"/>
              </a:rPr>
              <a:t>Production Lines</a:t>
            </a:r>
          </a:p>
          <a:p>
            <a:r>
              <a:rPr lang="en-US" dirty="0" smtClean="0">
                <a:latin typeface="Century Gothic"/>
              </a:rPr>
              <a:t>Commodity Codes</a:t>
            </a:r>
          </a:p>
          <a:p>
            <a:r>
              <a:rPr lang="en-US" dirty="0" smtClean="0">
                <a:latin typeface="Century Gothic"/>
              </a:rPr>
              <a:t>Employees</a:t>
            </a:r>
          </a:p>
          <a:p>
            <a:endParaRPr lang="en-US" dirty="0" smtClean="0">
              <a:latin typeface="Century Gothic"/>
            </a:endParaRPr>
          </a:p>
          <a:p>
            <a:endParaRPr lang="en-US" dirty="0" smtClean="0">
              <a:latin typeface="Century Gothic"/>
            </a:endParaRPr>
          </a:p>
          <a:p>
            <a:endParaRPr lang="en-US" dirty="0" smtClean="0">
              <a:latin typeface="Century Gothic"/>
            </a:endParaRPr>
          </a:p>
        </p:txBody>
      </p:sp>
      <p:sp>
        <p:nvSpPr>
          <p:cNvPr id="4" name="myTitle"/>
          <p:cNvSpPr>
            <a:spLocks noGrp="1"/>
          </p:cNvSpPr>
          <p:nvPr>
            <p:ph type="title"/>
          </p:nvPr>
        </p:nvSpPr>
        <p:spPr/>
        <p:txBody>
          <a:bodyPr/>
          <a:lstStyle/>
          <a:p>
            <a:r>
              <a:rPr lang="en-US" dirty="0" smtClean="0">
                <a:latin typeface="Century Gothic"/>
              </a:rPr>
              <a:t>Domain Data Setup in Web UI</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sp>
        <p:nvSpPr>
          <p:cNvPr id="6" name="Content Placeholder 2"/>
          <p:cNvSpPr txBox="1">
            <a:spLocks/>
          </p:cNvSpPr>
          <p:nvPr/>
        </p:nvSpPr>
        <p:spPr>
          <a:xfrm>
            <a:off x="6125029" y="1316183"/>
            <a:ext cx="5457372" cy="4999951"/>
          </a:xfrm>
          <a:prstGeom prst="rect">
            <a:avLst/>
          </a:prstGeom>
        </p:spPr>
        <p:txBody>
          <a:bodyPr vert="horz" lIns="91440" tIns="45720" rIns="91440" bIns="45720" rtlCol="0">
            <a:normAutofit/>
          </a:bodyPr>
          <a:lstStyle/>
          <a:p>
            <a:pPr marL="342900" lvl="0" indent="-3429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Restricted Transactions</a:t>
            </a:r>
          </a:p>
          <a:p>
            <a:pPr marL="342900" lvl="0" indent="-3429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Blocked Customer/Suppliers</a:t>
            </a:r>
          </a:p>
          <a:p>
            <a:pPr marL="342900" lvl="0" indent="-3429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Customer Domain Settings</a:t>
            </a:r>
          </a:p>
          <a:p>
            <a:pPr marL="342900" indent="-342900">
              <a:spcBef>
                <a:spcPct val="20000"/>
              </a:spcBef>
              <a:buClr>
                <a:schemeClr val="accent6"/>
              </a:buClr>
              <a:buFont typeface="Arial"/>
              <a:buChar char="•"/>
            </a:pPr>
            <a:r>
              <a:rPr lang="en-US" sz="2800" dirty="0" smtClean="0">
                <a:latin typeface="Century Gothic"/>
              </a:rPr>
              <a:t>Generalized Codes</a:t>
            </a:r>
          </a:p>
          <a:p>
            <a:pPr marL="342900" lvl="0" indent="-342900">
              <a:spcBef>
                <a:spcPct val="20000"/>
              </a:spcBef>
              <a:buClr>
                <a:schemeClr val="accent6"/>
              </a:buClr>
              <a:buFont typeface="Arial"/>
              <a:buChar char="•"/>
            </a:pPr>
            <a:endParaRPr lang="en-US" sz="2800" dirty="0" smtClean="0">
              <a:solidFill>
                <a:schemeClr val="tx1">
                  <a:lumMod val="75000"/>
                  <a:lumOff val="25000"/>
                </a:schemeClr>
              </a:solidFill>
              <a:latin typeface="Century Gothic"/>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Customer Domain Settings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a:t>
            </a:r>
            <a:endParaRPr lang="en-US" dirty="0">
              <a:latin typeface="Century Gothic"/>
            </a:endParaRPr>
          </a:p>
        </p:txBody>
      </p:sp>
      <p:pic>
        <p:nvPicPr>
          <p:cNvPr id="27650" name="Picture 2" descr="C:\Users\xcm\AppData\Local\Temp\SNAGHTML130ebf59.PNG"/>
          <p:cNvPicPr>
            <a:picLocks noChangeAspect="1" noChangeArrowheads="1"/>
          </p:cNvPicPr>
          <p:nvPr/>
        </p:nvPicPr>
        <p:blipFill>
          <a:blip r:embed="rId3"/>
          <a:srcRect/>
          <a:stretch>
            <a:fillRect/>
          </a:stretch>
        </p:blipFill>
        <p:spPr bwMode="auto">
          <a:xfrm>
            <a:off x="0" y="1560816"/>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Generalized Codes</a:t>
            </a: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pic>
        <p:nvPicPr>
          <p:cNvPr id="25602" name="Picture 2" descr="C:\Users\xcm\AppData\Local\Temp\SNAGHTML13129b34.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15</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Domains</a:t>
            </a:r>
          </a:p>
          <a:p>
            <a:r>
              <a:rPr lang="en-US" dirty="0" smtClean="0">
                <a:latin typeface="Century Gothic"/>
              </a:rPr>
              <a:t>Entities</a:t>
            </a:r>
          </a:p>
          <a:p>
            <a:r>
              <a:rPr lang="en-US" dirty="0" smtClean="0">
                <a:latin typeface="Century Gothic"/>
              </a:rPr>
              <a:t>Inventory Status Codes</a:t>
            </a:r>
          </a:p>
          <a:p>
            <a:r>
              <a:rPr lang="en-US" dirty="0" smtClean="0">
                <a:latin typeface="Century Gothic"/>
              </a:rPr>
              <a:t>Shop Floor Calendar</a:t>
            </a:r>
          </a:p>
          <a:p>
            <a:r>
              <a:rPr lang="en-US" dirty="0" smtClean="0">
                <a:latin typeface="Century Gothic"/>
              </a:rPr>
              <a:t>Departments</a:t>
            </a:r>
          </a:p>
          <a:p>
            <a:r>
              <a:rPr lang="en-US" dirty="0" smtClean="0">
                <a:latin typeface="Century Gothic"/>
              </a:rPr>
              <a:t>Work Centers</a:t>
            </a:r>
          </a:p>
          <a:p>
            <a:r>
              <a:rPr lang="en-US" dirty="0" smtClean="0">
                <a:latin typeface="Century Gothic"/>
              </a:rPr>
              <a:t>Routines</a:t>
            </a:r>
          </a:p>
          <a:p>
            <a:endParaRPr lang="en-US" dirty="0" smtClean="0">
              <a:latin typeface="Century Gothic"/>
            </a:endParaRPr>
          </a:p>
          <a:p>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Domain Data Setup in .NET UI</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16</a:t>
            </a:fld>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Work Centers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pic>
        <p:nvPicPr>
          <p:cNvPr id="11268" name="Picture 4" descr="C:\Users\xcm\AppData\Local\Temp\SNAGHTML34e8e2f7.PNG"/>
          <p:cNvPicPr>
            <a:picLocks noChangeAspect="1" noChangeArrowheads="1"/>
          </p:cNvPicPr>
          <p:nvPr/>
        </p:nvPicPr>
        <p:blipFill>
          <a:blip r:embed="rId3"/>
          <a:srcRect/>
          <a:stretch>
            <a:fillRect/>
          </a:stretch>
        </p:blipFill>
        <p:spPr bwMode="auto">
          <a:xfrm>
            <a:off x="609601" y="1316183"/>
            <a:ext cx="9837164"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17</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Routings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pic>
        <p:nvPicPr>
          <p:cNvPr id="10244" name="Picture 4" descr="C:\Users\xcm\AppData\Local\Temp\SNAGHTML34eb7049.PNG"/>
          <p:cNvPicPr>
            <a:picLocks noChangeAspect="1" noChangeArrowheads="1"/>
          </p:cNvPicPr>
          <p:nvPr/>
        </p:nvPicPr>
        <p:blipFill>
          <a:blip r:embed="rId3"/>
          <a:srcRect/>
          <a:stretch>
            <a:fillRect/>
          </a:stretch>
        </p:blipFill>
        <p:spPr bwMode="auto">
          <a:xfrm>
            <a:off x="609600" y="1316181"/>
            <a:ext cx="8809173" cy="5143002"/>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18</a:t>
            </a:fld>
            <a:endParaRPr lang="en-US" dirty="0">
              <a:latin typeface="Century Gothic"/>
            </a:endParaRPr>
          </a:p>
        </p:txBody>
      </p:sp>
      <p:sp>
        <p:nvSpPr>
          <p:cNvPr id="3" name="Content Placeholder 2"/>
          <p:cNvSpPr>
            <a:spLocks noGrp="1"/>
          </p:cNvSpPr>
          <p:nvPr>
            <p:ph idx="1"/>
          </p:nvPr>
        </p:nvSpPr>
        <p:spPr>
          <a:xfrm>
            <a:off x="609601" y="1316183"/>
            <a:ext cx="5457372" cy="4999951"/>
          </a:xfrm>
        </p:spPr>
        <p:txBody>
          <a:bodyPr>
            <a:normAutofit/>
          </a:bodyPr>
          <a:lstStyle/>
          <a:p>
            <a:r>
              <a:rPr lang="en-US" dirty="0" smtClean="0">
                <a:latin typeface="Century Gothic"/>
              </a:rPr>
              <a:t>Customer Types</a:t>
            </a:r>
          </a:p>
          <a:p>
            <a:r>
              <a:rPr lang="en-US" dirty="0" smtClean="0">
                <a:latin typeface="Century Gothic"/>
              </a:rPr>
              <a:t>Customers</a:t>
            </a:r>
          </a:p>
          <a:p>
            <a:r>
              <a:rPr lang="en-US" dirty="0" smtClean="0">
                <a:latin typeface="Century Gothic"/>
              </a:rPr>
              <a:t>Customer </a:t>
            </a:r>
            <a:r>
              <a:rPr lang="en-US" dirty="0" smtClean="0">
                <a:latin typeface="Century Gothic"/>
              </a:rPr>
              <a:t>Ship-Tos</a:t>
            </a:r>
            <a:endParaRPr lang="en-US" dirty="0" smtClean="0">
              <a:latin typeface="Century Gothic"/>
            </a:endParaRPr>
          </a:p>
          <a:p>
            <a:r>
              <a:rPr lang="en-US" dirty="0" smtClean="0">
                <a:latin typeface="Century Gothic"/>
              </a:rPr>
              <a:t>Docks</a:t>
            </a:r>
          </a:p>
          <a:p>
            <a:r>
              <a:rPr lang="en-US" dirty="0" smtClean="0">
                <a:latin typeface="Century Gothic"/>
              </a:rPr>
              <a:t>End Users</a:t>
            </a:r>
          </a:p>
          <a:p>
            <a:r>
              <a:rPr lang="en-US" dirty="0" smtClean="0">
                <a:latin typeface="Century Gothic"/>
              </a:rPr>
              <a:t>Supplier Types</a:t>
            </a:r>
          </a:p>
          <a:p>
            <a:r>
              <a:rPr lang="en-US" dirty="0" smtClean="0">
                <a:latin typeface="Century Gothic"/>
              </a:rPr>
              <a:t>Suppliers</a:t>
            </a:r>
          </a:p>
          <a:p>
            <a:r>
              <a:rPr lang="en-US" dirty="0" smtClean="0">
                <a:latin typeface="Century Gothic"/>
              </a:rPr>
              <a:t>Remittance/Reminder </a:t>
            </a:r>
            <a:r>
              <a:rPr lang="en-US" dirty="0" smtClean="0">
                <a:latin typeface="Century Gothic"/>
              </a:rPr>
              <a:t>Addresses</a:t>
            </a:r>
          </a:p>
          <a:p>
            <a:r>
              <a:rPr lang="en-US" dirty="0" smtClean="0">
                <a:latin typeface="Century Gothic"/>
              </a:rPr>
              <a:t>Item Supplier Certifications</a:t>
            </a:r>
          </a:p>
          <a:p>
            <a:endParaRPr lang="en-US" dirty="0" smtClean="0">
              <a:latin typeface="Century Gothic"/>
            </a:endParaRPr>
          </a:p>
          <a:p>
            <a:endParaRPr lang="en-US" dirty="0" smtClean="0">
              <a:latin typeface="Century Gothic"/>
            </a:endParaRPr>
          </a:p>
          <a:p>
            <a:endParaRPr lang="en-US" dirty="0" smtClean="0">
              <a:latin typeface="Century Gothic"/>
            </a:endParaRPr>
          </a:p>
        </p:txBody>
      </p:sp>
      <p:sp>
        <p:nvSpPr>
          <p:cNvPr id="4" name="myTitle"/>
          <p:cNvSpPr>
            <a:spLocks noGrp="1"/>
          </p:cNvSpPr>
          <p:nvPr>
            <p:ph type="title"/>
          </p:nvPr>
        </p:nvSpPr>
        <p:spPr/>
        <p:txBody>
          <a:bodyPr/>
          <a:lstStyle/>
          <a:p>
            <a:r>
              <a:rPr lang="en-US" dirty="0" smtClean="0">
                <a:latin typeface="Century Gothic"/>
              </a:rPr>
              <a:t>Financial Data Setup </a:t>
            </a:r>
            <a:r>
              <a:rPr lang="en-US" altLang="zh-CN" dirty="0" smtClean="0">
                <a:latin typeface="Century Gothic"/>
              </a:rPr>
              <a:t>in Web UI</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sp>
        <p:nvSpPr>
          <p:cNvPr id="6" name="Content Placeholder 2"/>
          <p:cNvSpPr txBox="1">
            <a:spLocks/>
          </p:cNvSpPr>
          <p:nvPr/>
        </p:nvSpPr>
        <p:spPr>
          <a:xfrm>
            <a:off x="6125029" y="1316183"/>
            <a:ext cx="5457372" cy="4999951"/>
          </a:xfrm>
          <a:prstGeom prst="rect">
            <a:avLst/>
          </a:prstGeom>
        </p:spPr>
        <p:txBody>
          <a:bodyPr vert="horz" lIns="91440" tIns="45720" rIns="91440" bIns="45720" rtlCol="0">
            <a:normAutofit/>
          </a:bodyPr>
          <a:lstStyle/>
          <a:p>
            <a:pPr marL="342900" lvl="0" indent="-3429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Daybook Sets</a:t>
            </a:r>
          </a:p>
          <a:p>
            <a:pPr marL="342900" lvl="0" indent="-3429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Default Daybooks</a:t>
            </a:r>
          </a:p>
          <a:p>
            <a:pPr marL="342900" indent="-3429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GL Accounts</a:t>
            </a:r>
          </a:p>
          <a:p>
            <a:pPr marL="342900" indent="-3429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Sub-accounts</a:t>
            </a:r>
          </a:p>
          <a:p>
            <a:pPr marL="342900" indent="-3429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Cost Centers</a:t>
            </a:r>
          </a:p>
          <a:p>
            <a:pPr marL="342900" indent="-342900">
              <a:spcBef>
                <a:spcPct val="20000"/>
              </a:spcBef>
              <a:buClr>
                <a:schemeClr val="accent6"/>
              </a:buClr>
              <a:buFont typeface="Arial"/>
              <a:buChar char="•"/>
            </a:pPr>
            <a:r>
              <a:rPr lang="en-US" sz="2800" dirty="0" smtClean="0">
                <a:solidFill>
                  <a:schemeClr val="tx1">
                    <a:lumMod val="75000"/>
                    <a:lumOff val="25000"/>
                  </a:schemeClr>
                </a:solidFill>
                <a:latin typeface="Century Gothic"/>
                <a:cs typeface="Century Gothic"/>
              </a:rPr>
              <a:t>Projects</a:t>
            </a: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GL Accounts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pic>
        <p:nvPicPr>
          <p:cNvPr id="15362" name="Picture 2" descr="C:\Users\xcm\AppData\Local\Temp\SNAGHTML131a6bd0.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System Data Setup</a:t>
            </a:r>
          </a:p>
          <a:p>
            <a:r>
              <a:rPr lang="en-US" dirty="0" smtClean="0">
                <a:latin typeface="Century Gothic"/>
              </a:rPr>
              <a:t>Domain Data Setup</a:t>
            </a:r>
          </a:p>
          <a:p>
            <a:r>
              <a:rPr lang="en-US" dirty="0" smtClean="0">
                <a:latin typeface="Century Gothic"/>
              </a:rPr>
              <a:t>Financial Setup</a:t>
            </a:r>
          </a:p>
        </p:txBody>
      </p:sp>
      <p:sp>
        <p:nvSpPr>
          <p:cNvPr id="4" name="myTitle"/>
          <p:cNvSpPr>
            <a:spLocks noGrp="1"/>
          </p:cNvSpPr>
          <p:nvPr>
            <p:ph type="title"/>
          </p:nvPr>
        </p:nvSpPr>
        <p:spPr/>
        <p:txBody>
          <a:bodyPr/>
          <a:lstStyle/>
          <a:p>
            <a:r>
              <a:rPr lang="en-US" dirty="0" smtClean="0">
                <a:latin typeface="Century Gothic"/>
              </a:rPr>
              <a:t>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Cost Centers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pic>
        <p:nvPicPr>
          <p:cNvPr id="13314" name="Picture 2" descr="C:\Users\xcm\AppData\Local\Temp\SNAGHTML131cf605.PNG"/>
          <p:cNvPicPr>
            <a:picLocks noChangeAspect="1" noChangeArrowheads="1"/>
          </p:cNvPicPr>
          <p:nvPr/>
        </p:nvPicPr>
        <p:blipFill>
          <a:blip r:embed="rId3"/>
          <a:srcRect/>
          <a:stretch>
            <a:fillRect/>
          </a:stretch>
        </p:blipFill>
        <p:spPr bwMode="auto">
          <a:xfrm>
            <a:off x="0" y="1560813"/>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21</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GL Calendars</a:t>
            </a:r>
          </a:p>
          <a:p>
            <a:r>
              <a:rPr lang="en-US" dirty="0" smtClean="0">
                <a:latin typeface="Century Gothic"/>
              </a:rPr>
              <a:t>GL Periods</a:t>
            </a:r>
          </a:p>
          <a:p>
            <a:r>
              <a:rPr lang="en-US" dirty="0" smtClean="0">
                <a:latin typeface="Century Gothic"/>
              </a:rPr>
              <a:t>Daybooks</a:t>
            </a:r>
          </a:p>
          <a:p>
            <a:r>
              <a:rPr lang="en-US" dirty="0" smtClean="0">
                <a:latin typeface="Century Gothic"/>
              </a:rPr>
              <a:t>Exchange Rates</a:t>
            </a:r>
          </a:p>
          <a:p>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Financial Data Setup </a:t>
            </a:r>
            <a:r>
              <a:rPr lang="en-US" altLang="zh-CN" dirty="0" smtClean="0">
                <a:latin typeface="Century Gothic"/>
              </a:rPr>
              <a:t>in .NET UI</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22</a:t>
            </a:fld>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Daybooks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pic>
        <p:nvPicPr>
          <p:cNvPr id="5122" name="Picture 2" descr="C:\Users\xcm\AppData\Local\Temp\SNAGHTML34f3b049.PNG"/>
          <p:cNvPicPr>
            <a:picLocks noChangeAspect="1" noChangeArrowheads="1"/>
          </p:cNvPicPr>
          <p:nvPr/>
        </p:nvPicPr>
        <p:blipFill>
          <a:blip r:embed="rId3"/>
          <a:srcRect/>
          <a:stretch>
            <a:fillRect/>
          </a:stretch>
        </p:blipFill>
        <p:spPr bwMode="auto">
          <a:xfrm>
            <a:off x="609600" y="1316184"/>
            <a:ext cx="8014365" cy="4079005"/>
          </a:xfrm>
          <a:prstGeom prst="rect">
            <a:avLst/>
          </a:prstGeom>
          <a:noFill/>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23</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Exchange Rates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pic>
        <p:nvPicPr>
          <p:cNvPr id="4098" name="Picture 2" descr="C:\Users\xcm\AppData\Local\Temp\SNAGHTML34f78b0a.PNG"/>
          <p:cNvPicPr>
            <a:picLocks noChangeAspect="1" noChangeArrowheads="1"/>
          </p:cNvPicPr>
          <p:nvPr/>
        </p:nvPicPr>
        <p:blipFill>
          <a:blip r:embed="rId3"/>
          <a:srcRect/>
          <a:stretch>
            <a:fillRect/>
          </a:stretch>
        </p:blipFill>
        <p:spPr bwMode="auto">
          <a:xfrm>
            <a:off x="609600" y="1316182"/>
            <a:ext cx="8351187" cy="3700082"/>
          </a:xfrm>
          <a:prstGeom prst="rect">
            <a:avLst/>
          </a:prstGeom>
          <a:noFill/>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24</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System Data Setup</a:t>
            </a:r>
          </a:p>
          <a:p>
            <a:r>
              <a:rPr lang="en-US" dirty="0" smtClean="0">
                <a:latin typeface="Century Gothic"/>
              </a:rPr>
              <a:t>Domain Data Setup</a:t>
            </a:r>
          </a:p>
          <a:p>
            <a:r>
              <a:rPr lang="en-US" dirty="0" smtClean="0">
                <a:latin typeface="Century Gothic"/>
              </a:rPr>
              <a:t>Financial Setup</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Review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25</a:t>
            </a:fld>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Exercise: Setup Considerations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System-Wide Data</a:t>
            </a:r>
          </a:p>
          <a:p>
            <a:r>
              <a:rPr lang="en-US" dirty="0" smtClean="0">
                <a:latin typeface="Century Gothic"/>
              </a:rPr>
              <a:t>Shared Set Data</a:t>
            </a:r>
          </a:p>
          <a:p>
            <a:r>
              <a:rPr lang="en-US" dirty="0" smtClean="0">
                <a:latin typeface="Century Gothic"/>
              </a:rPr>
              <a:t>Domain Data </a:t>
            </a:r>
          </a:p>
          <a:p>
            <a:r>
              <a:rPr lang="en-US" dirty="0" smtClean="0">
                <a:latin typeface="Century Gothic"/>
              </a:rPr>
              <a:t>Entity Data</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Four Types of Data</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pic>
        <p:nvPicPr>
          <p:cNvPr id="8" name="Picture 7" descr="QAD-Data.jpg"/>
          <p:cNvPicPr>
            <a:picLocks noChangeAspect="1"/>
          </p:cNvPicPr>
          <p:nvPr/>
        </p:nvPicPr>
        <p:blipFill>
          <a:blip r:embed="rId3"/>
          <a:stretch>
            <a:fillRect/>
          </a:stretch>
        </p:blipFill>
        <p:spPr>
          <a:xfrm>
            <a:off x="6104239" y="1988853"/>
            <a:ext cx="4526989" cy="3456360"/>
          </a:xfrm>
          <a:prstGeom prst="rect">
            <a:avLst/>
          </a:prstGeom>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4</a:t>
            </a:fld>
            <a:endParaRPr lang="en-US" dirty="0">
              <a:latin typeface="Century Gothic"/>
            </a:endParaRPr>
          </a:p>
        </p:txBody>
      </p:sp>
      <p:graphicFrame>
        <p:nvGraphicFramePr>
          <p:cNvPr id="7" name="Content Placeholder 6"/>
          <p:cNvGraphicFramePr>
            <a:graphicFrameLocks noGrp="1"/>
          </p:cNvGraphicFramePr>
          <p:nvPr>
            <p:ph idx="1"/>
          </p:nvPr>
        </p:nvGraphicFramePr>
        <p:xfrm>
          <a:off x="609601" y="1316038"/>
          <a:ext cx="10986977" cy="4352250"/>
        </p:xfrm>
        <a:graphic>
          <a:graphicData uri="http://schemas.openxmlformats.org/drawingml/2006/table">
            <a:tbl>
              <a:tblPr firstRow="1" bandRow="1">
                <a:tableStyleId>{5C22544A-7EE6-4342-B048-85BDC9FD1C3A}</a:tableStyleId>
              </a:tblPr>
              <a:tblGrid>
                <a:gridCol w="1573619"/>
                <a:gridCol w="3076353"/>
                <a:gridCol w="6337005"/>
              </a:tblGrid>
              <a:tr h="450810">
                <a:tc>
                  <a:txBody>
                    <a:bodyPr/>
                    <a:lstStyle/>
                    <a:p>
                      <a:r>
                        <a:rPr lang="en-US" dirty="0" smtClean="0"/>
                        <a:t>Level</a:t>
                      </a:r>
                      <a:endParaRPr lang="en-US" dirty="0"/>
                    </a:p>
                  </a:txBody>
                  <a:tcPr marL="121920" marR="121920"/>
                </a:tc>
                <a:tc>
                  <a:txBody>
                    <a:bodyPr/>
                    <a:lstStyle/>
                    <a:p>
                      <a:r>
                        <a:rPr lang="en-US" dirty="0" smtClean="0"/>
                        <a:t>Category</a:t>
                      </a:r>
                      <a:endParaRPr lang="en-US" dirty="0"/>
                    </a:p>
                  </a:txBody>
                  <a:tcPr marL="121920" marR="121920"/>
                </a:tc>
                <a:tc>
                  <a:txBody>
                    <a:bodyPr/>
                    <a:lstStyle/>
                    <a:p>
                      <a:r>
                        <a:rPr lang="en-US" dirty="0" smtClean="0"/>
                        <a:t>Detailed Data Types</a:t>
                      </a:r>
                      <a:endParaRPr lang="en-US" dirty="0"/>
                    </a:p>
                  </a:txBody>
                  <a:tcPr marL="121920" marR="121920"/>
                </a:tc>
              </a:tr>
              <a:tr h="2573013">
                <a:tc>
                  <a:txBody>
                    <a:bodyPr/>
                    <a:lstStyle/>
                    <a:p>
                      <a:r>
                        <a:rPr lang="en-US" sz="1600" dirty="0" smtClean="0"/>
                        <a:t>System-wide</a:t>
                      </a:r>
                      <a:endParaRPr lang="en-US" sz="1600" dirty="0"/>
                    </a:p>
                  </a:txBody>
                  <a:tcPr marL="36576" marR="0" marT="0" marB="0"/>
                </a:tc>
                <a:tc>
                  <a:txBody>
                    <a:bodyPr/>
                    <a:lstStyle/>
                    <a:p>
                      <a:r>
                        <a:rPr lang="en-US" sz="1600" dirty="0" smtClean="0"/>
                        <a:t>Business relations and address-</a:t>
                      </a:r>
                      <a:r>
                        <a:rPr lang="en-US" sz="1600" kern="1200" dirty="0" smtClean="0">
                          <a:solidFill>
                            <a:schemeClr val="dk1"/>
                          </a:solidFill>
                          <a:latin typeface="+mn-lt"/>
                          <a:ea typeface="+mn-ea"/>
                          <a:cs typeface="+mn-cs"/>
                        </a:rPr>
                        <a:t>related</a:t>
                      </a:r>
                      <a:r>
                        <a:rPr lang="en-US" sz="1600" dirty="0" smtClean="0"/>
                        <a:t> data</a:t>
                      </a:r>
                    </a:p>
                    <a:p>
                      <a:r>
                        <a:rPr lang="en-US" sz="1600" dirty="0" smtClean="0"/>
                        <a:t/>
                      </a:r>
                      <a:br>
                        <a:rPr lang="en-US" sz="1600" dirty="0" smtClean="0"/>
                      </a:br>
                      <a:r>
                        <a:rPr lang="en-US" sz="1600" dirty="0" smtClean="0"/>
                        <a:t>Address-related tax data</a:t>
                      </a:r>
                    </a:p>
                    <a:p>
                      <a:r>
                        <a:rPr lang="en-US" sz="1600" dirty="0" smtClean="0"/>
                        <a:t/>
                      </a:r>
                      <a:br>
                        <a:rPr lang="en-US" sz="1600" dirty="0" smtClean="0"/>
                      </a:br>
                      <a:r>
                        <a:rPr lang="en-US" sz="1600" dirty="0" smtClean="0"/>
                        <a:t/>
                      </a:r>
                      <a:br>
                        <a:rPr lang="en-US" sz="1600" dirty="0" smtClean="0"/>
                      </a:br>
                      <a:r>
                        <a:rPr lang="en-US" sz="1600" dirty="0" smtClean="0"/>
                        <a:t>Financial codes</a:t>
                      </a:r>
                      <a:br>
                        <a:rPr lang="en-US" sz="1600" dirty="0" smtClean="0"/>
                      </a:br>
                      <a:r>
                        <a:rPr lang="en-US" sz="1600" dirty="0" smtClean="0"/>
                        <a:t/>
                      </a:r>
                      <a:br>
                        <a:rPr lang="en-US" sz="1600" dirty="0" smtClean="0"/>
                      </a:br>
                      <a:r>
                        <a:rPr lang="en-US" sz="1600" dirty="0" smtClean="0"/>
                        <a:t/>
                      </a:r>
                      <a:br>
                        <a:rPr lang="en-US" sz="1600" dirty="0" smtClean="0"/>
                      </a:br>
                      <a:r>
                        <a:rPr lang="en-US" sz="1600" dirty="0" smtClean="0"/>
                        <a:t>Security data</a:t>
                      </a:r>
                    </a:p>
                    <a:p>
                      <a:r>
                        <a:rPr lang="en-US" sz="1600" dirty="0" smtClean="0"/>
                        <a:t/>
                      </a:r>
                      <a:br>
                        <a:rPr lang="en-US" sz="1600" dirty="0" smtClean="0"/>
                      </a:br>
                      <a:r>
                        <a:rPr lang="en-US" sz="1600" dirty="0" smtClean="0"/>
                        <a:t>Administrative data</a:t>
                      </a:r>
                    </a:p>
                    <a:p>
                      <a:endParaRPr lang="en-GB" sz="1600" dirty="0" smtClean="0"/>
                    </a:p>
                    <a:p>
                      <a:endParaRPr lang="en-US" sz="1600" dirty="0" smtClean="0"/>
                    </a:p>
                    <a:p>
                      <a:r>
                        <a:rPr lang="en-US" sz="1600" dirty="0" smtClean="0"/>
                        <a:t>User interface data</a:t>
                      </a:r>
                    </a:p>
                  </a:txBody>
                  <a:tcPr marL="36576" marR="0" marT="0" marB="0"/>
                </a:tc>
                <a:tc>
                  <a:txBody>
                    <a:bodyPr/>
                    <a:lstStyle/>
                    <a:p>
                      <a:pPr marL="174625" indent="-174625">
                        <a:buFont typeface="Arial" pitchFamily="34" charset="0"/>
                        <a:buChar char="•"/>
                      </a:pPr>
                      <a:r>
                        <a:rPr lang="en-US" sz="1600" dirty="0" smtClean="0"/>
                        <a:t>Address types, corporate groups, currencies, rounding methods, languages, counties, countries, states</a:t>
                      </a:r>
                      <a:br>
                        <a:rPr lang="en-US" sz="1600" dirty="0" smtClean="0"/>
                      </a:br>
                      <a:endParaRPr lang="en-US" sz="1600" dirty="0" smtClean="0"/>
                    </a:p>
                    <a:p>
                      <a:pPr marL="174625" indent="-174625">
                        <a:buFont typeface="Arial" pitchFamily="34" charset="0"/>
                        <a:buChar char="•"/>
                      </a:pPr>
                      <a:r>
                        <a:rPr lang="en-US" sz="1600" dirty="0" smtClean="0"/>
                        <a:t>Tax zones, tax environments, tax classes, tax usage codes, tax types</a:t>
                      </a:r>
                      <a:br>
                        <a:rPr lang="en-US" sz="1600" dirty="0" smtClean="0"/>
                      </a:br>
                      <a:endParaRPr lang="en-US" sz="1600" dirty="0" smtClean="0"/>
                    </a:p>
                    <a:p>
                      <a:pPr marL="174625" indent="-174625">
                        <a:buFont typeface="Arial" pitchFamily="34" charset="0"/>
                        <a:buChar char="•"/>
                      </a:pPr>
                      <a:r>
                        <a:rPr lang="en-US" sz="1600" dirty="0" smtClean="0"/>
                        <a:t>Shared set codes, credit terms, invoice statuses, profiles, and Supplementary Analysis Fields (SAFs)</a:t>
                      </a:r>
                      <a:br>
                        <a:rPr lang="en-US" sz="1600" dirty="0" smtClean="0"/>
                      </a:br>
                      <a:endParaRPr lang="en-US" sz="1600" dirty="0" smtClean="0"/>
                    </a:p>
                    <a:p>
                      <a:pPr>
                        <a:buFont typeface="Arial" pitchFamily="34" charset="0"/>
                        <a:buChar char="•"/>
                      </a:pPr>
                      <a:r>
                        <a:rPr lang="en-US" sz="1600" dirty="0" smtClean="0"/>
                        <a:t>  Users, roles</a:t>
                      </a:r>
                      <a:br>
                        <a:rPr lang="en-US" sz="1600" dirty="0" smtClean="0"/>
                      </a:br>
                      <a:endParaRPr lang="en-US" sz="1600" dirty="0" smtClean="0"/>
                    </a:p>
                    <a:p>
                      <a:pPr marL="174625" indent="-174625">
                        <a:buFont typeface="Arial" pitchFamily="34" charset="0"/>
                        <a:buChar char="•"/>
                      </a:pPr>
                      <a:r>
                        <a:rPr lang="en-US" sz="1600" dirty="0" smtClean="0"/>
                        <a:t>E-mail definitions, printers, some EDI and eCommerce setup data</a:t>
                      </a:r>
                      <a:br>
                        <a:rPr lang="en-US" sz="1600" dirty="0" smtClean="0"/>
                      </a:br>
                      <a:endParaRPr lang="en-US" sz="1600" dirty="0" smtClean="0"/>
                    </a:p>
                    <a:p>
                      <a:pPr>
                        <a:buFont typeface="Arial" pitchFamily="34" charset="0"/>
                        <a:buChar char="•"/>
                      </a:pPr>
                      <a:r>
                        <a:rPr lang="en-US" sz="1600" dirty="0" smtClean="0"/>
                        <a:t>  Labels, menus, messages, lookup definitions</a:t>
                      </a:r>
                      <a:br>
                        <a:rPr lang="en-US" sz="1600" dirty="0" smtClean="0"/>
                      </a:br>
                      <a:endParaRPr lang="en-US" sz="1600" dirty="0" smtClean="0"/>
                    </a:p>
                  </a:txBody>
                  <a:tcPr marL="36576" marR="0" marT="0" marB="0"/>
                </a:tc>
              </a:tr>
            </a:tbl>
          </a:graphicData>
        </a:graphic>
      </p:graphicFrame>
      <p:sp>
        <p:nvSpPr>
          <p:cNvPr id="4" name="myTitle"/>
          <p:cNvSpPr>
            <a:spLocks noGrp="1"/>
          </p:cNvSpPr>
          <p:nvPr>
            <p:ph type="title"/>
          </p:nvPr>
        </p:nvSpPr>
        <p:spPr/>
        <p:txBody>
          <a:bodyPr/>
          <a:lstStyle/>
          <a:p>
            <a:r>
              <a:rPr lang="en-US" dirty="0" smtClean="0">
                <a:latin typeface="Century Gothic"/>
              </a:rPr>
              <a:t>Business Data Summary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5</a:t>
            </a:fld>
            <a:endParaRPr lang="en-US" dirty="0">
              <a:latin typeface="Century Gothic"/>
            </a:endParaRPr>
          </a:p>
        </p:txBody>
      </p:sp>
      <p:graphicFrame>
        <p:nvGraphicFramePr>
          <p:cNvPr id="6" name="Content Placeholder 5"/>
          <p:cNvGraphicFramePr>
            <a:graphicFrameLocks noGrp="1"/>
          </p:cNvGraphicFramePr>
          <p:nvPr>
            <p:ph idx="1"/>
          </p:nvPr>
        </p:nvGraphicFramePr>
        <p:xfrm>
          <a:off x="614775" y="1316182"/>
          <a:ext cx="10953448" cy="4936212"/>
        </p:xfrm>
        <a:graphic>
          <a:graphicData uri="http://schemas.openxmlformats.org/drawingml/2006/table">
            <a:tbl>
              <a:tblPr firstRow="1" bandRow="1">
                <a:tableStyleId>{5C22544A-7EE6-4342-B048-85BDC9FD1C3A}</a:tableStyleId>
              </a:tblPr>
              <a:tblGrid>
                <a:gridCol w="1575469"/>
                <a:gridCol w="3060383"/>
                <a:gridCol w="6317596"/>
              </a:tblGrid>
              <a:tr h="450810">
                <a:tc>
                  <a:txBody>
                    <a:bodyPr/>
                    <a:lstStyle/>
                    <a:p>
                      <a:r>
                        <a:rPr lang="en-US" dirty="0" smtClean="0"/>
                        <a:t>Level</a:t>
                      </a:r>
                      <a:endParaRPr lang="en-US" dirty="0"/>
                    </a:p>
                  </a:txBody>
                  <a:tcPr marL="121920" marR="121920"/>
                </a:tc>
                <a:tc>
                  <a:txBody>
                    <a:bodyPr/>
                    <a:lstStyle/>
                    <a:p>
                      <a:r>
                        <a:rPr lang="en-US" dirty="0" smtClean="0"/>
                        <a:t>Category</a:t>
                      </a:r>
                      <a:endParaRPr lang="en-US" dirty="0"/>
                    </a:p>
                  </a:txBody>
                  <a:tcPr marL="121920" marR="121920"/>
                </a:tc>
                <a:tc>
                  <a:txBody>
                    <a:bodyPr/>
                    <a:lstStyle/>
                    <a:p>
                      <a:r>
                        <a:rPr lang="en-US" dirty="0" smtClean="0"/>
                        <a:t>Detailed Data Types</a:t>
                      </a:r>
                      <a:endParaRPr lang="en-US" dirty="0"/>
                    </a:p>
                  </a:txBody>
                  <a:tcPr marL="121920" marR="121920"/>
                </a:tc>
              </a:tr>
              <a:tr h="1066824">
                <a:tc>
                  <a:txBody>
                    <a:bodyPr/>
                    <a:lstStyle/>
                    <a:p>
                      <a:r>
                        <a:rPr lang="en-US" sz="1600" dirty="0" smtClean="0"/>
                        <a:t>Shared sets</a:t>
                      </a:r>
                      <a:endParaRPr lang="en-US" sz="1600" dirty="0"/>
                    </a:p>
                  </a:txBody>
                  <a:tcPr marL="36576" marR="0" marT="0" marB="0"/>
                </a:tc>
                <a:tc>
                  <a:txBody>
                    <a:bodyPr/>
                    <a:lstStyle/>
                    <a:p>
                      <a:r>
                        <a:rPr lang="en-US" sz="1600" dirty="0" smtClean="0"/>
                        <a:t>Financial data</a:t>
                      </a:r>
                      <a:br>
                        <a:rPr lang="en-US" sz="1600" dirty="0" smtClean="0"/>
                      </a:br>
                      <a:endParaRPr lang="en-US" sz="1600" dirty="0" smtClean="0"/>
                    </a:p>
                    <a:p>
                      <a:pPr>
                        <a:spcAft>
                          <a:spcPts val="600"/>
                        </a:spcAft>
                      </a:pPr>
                      <a:r>
                        <a:rPr lang="en-US" sz="1600" dirty="0" smtClean="0"/>
                        <a:t/>
                      </a:r>
                      <a:br>
                        <a:rPr lang="en-US" sz="1600" dirty="0" smtClean="0"/>
                      </a:br>
                      <a:r>
                        <a:rPr lang="en-US" sz="1600" dirty="0" smtClean="0"/>
                        <a:t>Business relations</a:t>
                      </a:r>
                    </a:p>
                  </a:txBody>
                  <a:tcPr marL="36576" marR="0" marT="0" marB="0"/>
                </a:tc>
                <a:tc>
                  <a:txBody>
                    <a:bodyPr/>
                    <a:lstStyle/>
                    <a:p>
                      <a:pPr marL="174625" indent="-174625" algn="l" defTabSz="457200" rtl="0" eaLnBrk="1" latinLnBrk="0" hangingPunct="1">
                        <a:buFont typeface="Arial" pitchFamily="34" charset="0"/>
                        <a:buChar char="•"/>
                      </a:pPr>
                      <a:r>
                        <a:rPr lang="en-US" sz="1600" kern="1200" dirty="0" smtClean="0">
                          <a:solidFill>
                            <a:schemeClr val="dk1"/>
                          </a:solidFill>
                          <a:latin typeface="+mn-lt"/>
                          <a:ea typeface="+mn-ea"/>
                          <a:cs typeface="+mn-cs"/>
                        </a:rPr>
                        <a:t>Accounts, sub-accounts, cost centers,   projects, daybooks, exchange rates</a:t>
                      </a:r>
                    </a:p>
                    <a:p>
                      <a:pPr algn="l" defTabSz="457200" rtl="0" eaLnBrk="1" latinLnBrk="0" hangingPunct="1">
                        <a:buFont typeface="Arial" pitchFamily="34" charset="0"/>
                        <a:buChar char="•"/>
                      </a:pPr>
                      <a:endParaRPr lang="en-US" sz="1600" kern="1200" dirty="0" smtClean="0">
                        <a:solidFill>
                          <a:schemeClr val="dk1"/>
                        </a:solidFill>
                        <a:latin typeface="+mn-lt"/>
                        <a:ea typeface="+mn-ea"/>
                        <a:cs typeface="+mn-cs"/>
                      </a:endParaRPr>
                    </a:p>
                    <a:p>
                      <a:pPr algn="l" defTabSz="457200" rtl="0" eaLnBrk="1" latinLnBrk="0" hangingPunct="1">
                        <a:buFont typeface="Arial" pitchFamily="34" charset="0"/>
                        <a:buChar char="•"/>
                      </a:pPr>
                      <a:r>
                        <a:rPr lang="en-US" sz="1600" kern="1200" dirty="0" smtClean="0">
                          <a:solidFill>
                            <a:schemeClr val="dk1"/>
                          </a:solidFill>
                          <a:latin typeface="+mn-lt"/>
                          <a:ea typeface="+mn-ea"/>
                          <a:cs typeface="+mn-cs"/>
                        </a:rPr>
                        <a:t>  Customers, suppliers</a:t>
                      </a:r>
                    </a:p>
                  </a:txBody>
                  <a:tcPr marL="36576" marR="0" marT="0" marB="0"/>
                </a:tc>
              </a:tr>
              <a:tr h="1871330">
                <a:tc>
                  <a:txBody>
                    <a:bodyPr/>
                    <a:lstStyle/>
                    <a:p>
                      <a:r>
                        <a:rPr lang="en-US" sz="1600" dirty="0" smtClean="0"/>
                        <a:t>Domain</a:t>
                      </a:r>
                      <a:endParaRPr lang="en-US" sz="1600" dirty="0"/>
                    </a:p>
                  </a:txBody>
                  <a:tcPr marL="36576" marR="0" marT="0" marB="0"/>
                </a:tc>
                <a:tc>
                  <a:txBody>
                    <a:bodyPr/>
                    <a:lstStyle/>
                    <a:p>
                      <a:r>
                        <a:rPr lang="en-US" sz="1600" dirty="0" smtClean="0"/>
                        <a:t>Financial data</a:t>
                      </a:r>
                    </a:p>
                    <a:p>
                      <a:endParaRPr lang="en-US" sz="1600" dirty="0" smtClean="0"/>
                    </a:p>
                    <a:p>
                      <a:endParaRPr lang="en-US" sz="1600" dirty="0" smtClean="0"/>
                    </a:p>
                    <a:p>
                      <a:r>
                        <a:rPr lang="en-US" sz="1600" dirty="0" smtClean="0"/>
                        <a:t>Operational data</a:t>
                      </a:r>
                    </a:p>
                    <a:p>
                      <a:endParaRPr lang="en-US" sz="1600" dirty="0" smtClean="0"/>
                    </a:p>
                    <a:p>
                      <a:endParaRPr lang="en-US" sz="1600" dirty="0" smtClean="0"/>
                    </a:p>
                    <a:p>
                      <a:r>
                        <a:rPr lang="en-US" sz="1600" dirty="0" smtClean="0"/>
                        <a:t>Orders</a:t>
                      </a:r>
                    </a:p>
                  </a:txBody>
                  <a:tcPr marL="36576" marR="0" marT="0" marB="0"/>
                </a:tc>
                <a:tc>
                  <a:txBody>
                    <a:bodyPr/>
                    <a:lstStyle/>
                    <a:p>
                      <a:pPr marL="174625" indent="-174625">
                        <a:buFont typeface="Arial" pitchFamily="34" charset="0"/>
                        <a:buChar char="•"/>
                      </a:pPr>
                      <a:r>
                        <a:rPr lang="en-US" sz="1600" dirty="0" smtClean="0"/>
                        <a:t>COA mask (combination of account/sub-account/cost center/project), GL periods</a:t>
                      </a:r>
                    </a:p>
                    <a:p>
                      <a:endParaRPr lang="en-US" sz="1600" dirty="0" smtClean="0"/>
                    </a:p>
                    <a:p>
                      <a:pPr marL="174625" indent="-174625">
                        <a:buFont typeface="Arial" pitchFamily="34" charset="0"/>
                        <a:buChar char="•"/>
                      </a:pPr>
                      <a:r>
                        <a:rPr lang="en-US" sz="1600" dirty="0" smtClean="0"/>
                        <a:t>Sites, locations, items, default accounts, generalized codes</a:t>
                      </a:r>
                    </a:p>
                    <a:p>
                      <a:endParaRPr lang="en-US" sz="1600" dirty="0" smtClean="0"/>
                    </a:p>
                    <a:p>
                      <a:pPr marL="174625" indent="-174625">
                        <a:buFont typeface="Arial" pitchFamily="34" charset="0"/>
                        <a:buChar char="•"/>
                      </a:pPr>
                      <a:r>
                        <a:rPr lang="en-US" sz="1600" dirty="0" smtClean="0"/>
                        <a:t>Purchase orders, sales orders, work orders, distribution orders, service calls</a:t>
                      </a:r>
                    </a:p>
                  </a:txBody>
                  <a:tcPr marL="36576" marR="0" marT="0" marB="0"/>
                </a:tc>
              </a:tr>
              <a:tr h="1547248">
                <a:tc>
                  <a:txBody>
                    <a:bodyPr/>
                    <a:lstStyle/>
                    <a:p>
                      <a:r>
                        <a:rPr lang="en-US" sz="1600" dirty="0" smtClean="0"/>
                        <a:t>Entity</a:t>
                      </a:r>
                      <a:endParaRPr lang="en-US" sz="1600" dirty="0"/>
                    </a:p>
                  </a:txBody>
                  <a:tcPr marL="36576" marR="0" marT="0" marB="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smtClean="0"/>
                        <a:t>Financial data</a:t>
                      </a:r>
                    </a:p>
                  </a:txBody>
                  <a:tcPr marL="36576" marR="0" marT="0" marB="0"/>
                </a:tc>
                <a:tc>
                  <a: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600" dirty="0" smtClean="0"/>
                        <a:t>  Employees</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600" dirty="0" smtClean="0"/>
                        <a:t>  Bank account numbers</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600" dirty="0" smtClean="0"/>
                        <a:t>  Period closing statuses</a:t>
                      </a:r>
                    </a:p>
                    <a:p>
                      <a:pPr marL="174625" marR="0" indent="-174625"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600" dirty="0" smtClean="0"/>
                        <a:t>General ledger and sub-ledger transactions and balances</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600" dirty="0" smtClean="0"/>
                        <a:t>  Transaction numbering</a:t>
                      </a:r>
                    </a:p>
                  </a:txBody>
                  <a:tcPr marL="36576" marR="0" marT="0" marB="0"/>
                </a:tc>
              </a:tr>
            </a:tbl>
          </a:graphicData>
        </a:graphic>
      </p:graphicFrame>
      <p:sp>
        <p:nvSpPr>
          <p:cNvPr id="4" name="myTitle"/>
          <p:cNvSpPr>
            <a:spLocks noGrp="1"/>
          </p:cNvSpPr>
          <p:nvPr>
            <p:ph type="title"/>
          </p:nvPr>
        </p:nvSpPr>
        <p:spPr/>
        <p:txBody>
          <a:bodyPr/>
          <a:lstStyle/>
          <a:p>
            <a:r>
              <a:rPr lang="en-US" dirty="0" smtClean="0">
                <a:latin typeface="Century Gothic"/>
              </a:rPr>
              <a:t>Business Data Summary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6</a:t>
            </a:fld>
            <a:endParaRPr lang="en-US" dirty="0">
              <a:latin typeface="Century Gothic"/>
            </a:endParaRPr>
          </a:p>
        </p:txBody>
      </p:sp>
      <p:sp>
        <p:nvSpPr>
          <p:cNvPr id="3" name="Content Placeholder 2"/>
          <p:cNvSpPr>
            <a:spLocks noGrp="1"/>
          </p:cNvSpPr>
          <p:nvPr>
            <p:ph idx="1"/>
          </p:nvPr>
        </p:nvSpPr>
        <p:spPr>
          <a:xfrm>
            <a:off x="609601" y="1316183"/>
            <a:ext cx="5457372" cy="4999951"/>
          </a:xfrm>
        </p:spPr>
        <p:txBody>
          <a:bodyPr>
            <a:normAutofit/>
          </a:bodyPr>
          <a:lstStyle/>
          <a:p>
            <a:r>
              <a:rPr lang="en-US" dirty="0" smtClean="0">
                <a:latin typeface="Century Gothic"/>
              </a:rPr>
              <a:t>Address Types</a:t>
            </a:r>
          </a:p>
          <a:p>
            <a:r>
              <a:rPr lang="en-US" dirty="0" smtClean="0">
                <a:latin typeface="Century Gothic"/>
              </a:rPr>
              <a:t>Corporate Groups</a:t>
            </a:r>
          </a:p>
          <a:p>
            <a:r>
              <a:rPr lang="en-US" dirty="0" smtClean="0">
                <a:latin typeface="Century Gothic"/>
              </a:rPr>
              <a:t>Currencies</a:t>
            </a:r>
          </a:p>
          <a:p>
            <a:r>
              <a:rPr lang="en-US" dirty="0" smtClean="0">
                <a:latin typeface="Century Gothic"/>
              </a:rPr>
              <a:t>Rounding Methods</a:t>
            </a:r>
          </a:p>
          <a:p>
            <a:r>
              <a:rPr lang="en-US" dirty="0" smtClean="0">
                <a:latin typeface="Century Gothic"/>
              </a:rPr>
              <a:t>Languages</a:t>
            </a:r>
          </a:p>
          <a:p>
            <a:r>
              <a:rPr lang="en-US" dirty="0" smtClean="0">
                <a:latin typeface="Century Gothic"/>
              </a:rPr>
              <a:t>Counties</a:t>
            </a:r>
          </a:p>
          <a:p>
            <a:r>
              <a:rPr lang="en-US" dirty="0" smtClean="0">
                <a:latin typeface="Century Gothic"/>
              </a:rPr>
              <a:t>Countries</a:t>
            </a:r>
          </a:p>
          <a:p>
            <a:r>
              <a:rPr lang="en-US" dirty="0" smtClean="0">
                <a:latin typeface="Century Gothic"/>
              </a:rPr>
              <a:t>States</a:t>
            </a:r>
          </a:p>
          <a:p>
            <a:endParaRPr lang="en-US" dirty="0" smtClean="0">
              <a:latin typeface="Century Gothic"/>
            </a:endParaRPr>
          </a:p>
          <a:p>
            <a:endParaRPr lang="en-US" dirty="0" smtClean="0">
              <a:latin typeface="Century Gothic"/>
            </a:endParaRPr>
          </a:p>
          <a:p>
            <a:endParaRPr lang="en-US" dirty="0" smtClean="0">
              <a:latin typeface="Century Gothic"/>
            </a:endParaRPr>
          </a:p>
        </p:txBody>
      </p:sp>
      <p:sp>
        <p:nvSpPr>
          <p:cNvPr id="4" name="myTitle"/>
          <p:cNvSpPr>
            <a:spLocks noGrp="1"/>
          </p:cNvSpPr>
          <p:nvPr>
            <p:ph type="title"/>
          </p:nvPr>
        </p:nvSpPr>
        <p:spPr/>
        <p:txBody>
          <a:bodyPr/>
          <a:lstStyle/>
          <a:p>
            <a:r>
              <a:rPr lang="en-US" dirty="0" smtClean="0">
                <a:latin typeface="Century Gothic"/>
              </a:rPr>
              <a:t>System Data Setup in </a:t>
            </a:r>
            <a:r>
              <a:rPr lang="en-US" dirty="0" smtClean="0">
                <a:latin typeface="Century Gothic"/>
              </a:rPr>
              <a:t>Web </a:t>
            </a:r>
            <a:r>
              <a:rPr lang="en-US" dirty="0" smtClean="0">
                <a:latin typeface="Century Gothic"/>
              </a:rPr>
              <a:t>UI</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sp>
        <p:nvSpPr>
          <p:cNvPr id="6" name="Content Placeholder 2"/>
          <p:cNvSpPr txBox="1">
            <a:spLocks/>
          </p:cNvSpPr>
          <p:nvPr/>
        </p:nvSpPr>
        <p:spPr>
          <a:xfrm>
            <a:off x="6125029" y="1316183"/>
            <a:ext cx="5457372" cy="4999951"/>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Users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Roles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SAF</a:t>
            </a: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a:t>
            </a: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SAF Concepts      </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SAF Structures </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Shared Sets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Credit Terms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Shared Sets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pic>
        <p:nvPicPr>
          <p:cNvPr id="39938" name="Picture 2" descr="C:\Users\xcm\AppData\Local\Temp\SNAGHTML12fa6748.PNG"/>
          <p:cNvPicPr>
            <a:picLocks noChangeAspect="1" noChangeArrowheads="1"/>
          </p:cNvPicPr>
          <p:nvPr/>
        </p:nvPicPr>
        <p:blipFill>
          <a:blip r:embed="rId3"/>
          <a:srcRect/>
          <a:stretch>
            <a:fillRect/>
          </a:stretch>
        </p:blipFill>
        <p:spPr bwMode="auto">
          <a:xfrm>
            <a:off x="0" y="155929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Credit Terms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pic>
        <p:nvPicPr>
          <p:cNvPr id="37890" name="Picture 2" descr="C:\Users\xcm\AppData\Local\Temp\SNAGHTML12ff4550.PNG"/>
          <p:cNvPicPr>
            <a:picLocks noChangeAspect="1" noChangeArrowheads="1"/>
          </p:cNvPicPr>
          <p:nvPr/>
        </p:nvPicPr>
        <p:blipFill>
          <a:blip r:embed="rId3"/>
          <a:srcRect/>
          <a:stretch>
            <a:fillRect/>
          </a:stretch>
        </p:blipFill>
        <p:spPr bwMode="auto">
          <a:xfrm>
            <a:off x="0" y="1560816"/>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9</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Tax Zones</a:t>
            </a:r>
          </a:p>
          <a:p>
            <a:r>
              <a:rPr lang="en-US" dirty="0" smtClean="0">
                <a:latin typeface="Century Gothic"/>
              </a:rPr>
              <a:t>Tax Environments</a:t>
            </a:r>
          </a:p>
          <a:p>
            <a:r>
              <a:rPr lang="en-US" dirty="0" smtClean="0">
                <a:latin typeface="Century Gothic"/>
              </a:rPr>
              <a:t>Tax Classes</a:t>
            </a:r>
          </a:p>
          <a:p>
            <a:r>
              <a:rPr lang="en-US" dirty="0" smtClean="0">
                <a:latin typeface="Century Gothic"/>
              </a:rPr>
              <a:t>Tax Usages</a:t>
            </a:r>
          </a:p>
          <a:p>
            <a:r>
              <a:rPr lang="en-US" dirty="0" smtClean="0">
                <a:latin typeface="Century Gothic"/>
              </a:rPr>
              <a:t>Tax Types</a:t>
            </a:r>
          </a:p>
          <a:p>
            <a:r>
              <a:rPr lang="en-US" dirty="0" smtClean="0">
                <a:latin typeface="Century Gothic"/>
              </a:rPr>
              <a:t>Invoice Status Codes</a:t>
            </a:r>
          </a:p>
          <a:p>
            <a:r>
              <a:rPr lang="en-US" dirty="0" smtClean="0">
                <a:latin typeface="Century Gothic"/>
              </a:rPr>
              <a:t>Profiles</a:t>
            </a:r>
          </a:p>
          <a:p>
            <a:endParaRPr lang="en-US" dirty="0" smtClean="0">
              <a:latin typeface="Century Gothic"/>
            </a:endParaRPr>
          </a:p>
          <a:p>
            <a:endParaRPr lang="en-US" dirty="0" smtClean="0">
              <a:latin typeface="Century Gothic"/>
            </a:endParaRP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System Data Setup in .NET UI</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Setup Considerations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232</TotalTime>
  <Words>1762</Words>
  <Application>Microsoft Office PowerPoint</Application>
  <PresentationFormat>Custom</PresentationFormat>
  <Paragraphs>303</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QAD 2019</vt:lpstr>
      <vt:lpstr>Setup Considerations</vt:lpstr>
      <vt:lpstr>Overview</vt:lpstr>
      <vt:lpstr>Four Types of Data</vt:lpstr>
      <vt:lpstr>Business Data Summary</vt:lpstr>
      <vt:lpstr>Business Data Summary</vt:lpstr>
      <vt:lpstr>System Data Setup in Web UI</vt:lpstr>
      <vt:lpstr>Shared Sets</vt:lpstr>
      <vt:lpstr>Credit Terms</vt:lpstr>
      <vt:lpstr>System Data Setup in .NET UI</vt:lpstr>
      <vt:lpstr>Invoice Status Codes</vt:lpstr>
      <vt:lpstr>Profiles</vt:lpstr>
      <vt:lpstr>Domain Data Setup in Web UI</vt:lpstr>
      <vt:lpstr>Customer Domain Settings</vt:lpstr>
      <vt:lpstr>Generalized Codes</vt:lpstr>
      <vt:lpstr>Domain Data Setup in .NET UI</vt:lpstr>
      <vt:lpstr>Work Centers</vt:lpstr>
      <vt:lpstr>Routings</vt:lpstr>
      <vt:lpstr>Financial Data Setup in Web UI</vt:lpstr>
      <vt:lpstr>GL Accounts</vt:lpstr>
      <vt:lpstr>Cost Centers</vt:lpstr>
      <vt:lpstr>Financial Data Setup in .NET UI</vt:lpstr>
      <vt:lpstr>Daybooks</vt:lpstr>
      <vt:lpstr>Exchange Rates</vt:lpstr>
      <vt:lpstr>Review</vt:lpstr>
      <vt:lpstr>Exercise: Setup Considerations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21</cp:revision>
  <dcterms:created xsi:type="dcterms:W3CDTF">2019-01-24T21:41:32Z</dcterms:created>
  <dcterms:modified xsi:type="dcterms:W3CDTF">2020-04-07T15:00:12Z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