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Default Extension="jpeg" ContentType="image/jpeg"/>
  <Override PartName="/ppt/comments/comment34.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2" r:id="rId34"/>
    <p:sldId id="258" r:id="rId35"/>
  </p:sldIdLst>
  <p:sldSz cx="12192000" cy="6858000"/>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72402" autoAdjust="0"/>
  </p:normalViewPr>
  <p:slideViewPr>
    <p:cSldViewPr snapToGrid="0">
      <p:cViewPr varScale="1">
        <p:scale>
          <a:sx n="83" d="100"/>
          <a:sy n="83" d="100"/>
        </p:scale>
        <p:origin x="-1554" y="-78"/>
      </p:cViewPr>
      <p:guideLst>
        <p:guide orient="horz" pos="2160"/>
        <p:guide pos="3840"/>
      </p:guideLst>
    </p:cSldViewPr>
  </p:slideViewPr>
  <p:notesTextViewPr>
    <p:cViewPr>
      <p:scale>
        <a:sx n="1" d="1"/>
        <a:sy n="1" d="1"/>
      </p:scale>
      <p:origin x="0" y="0"/>
    </p:cViewPr>
  </p:notesTextViewPr>
  <p:sorterViewPr>
    <p:cViewPr>
      <p:scale>
        <a:sx n="66" d="100"/>
        <a:sy n="66" d="100"/>
      </p:scale>
      <p:origin x="0" y="3392"/>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6:10:59.484" idx="36">
    <p:pos x="2225"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3-01T10:49:22.660" idx="10">
    <p:pos x="3110" y="449"/>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3-01T10:49:29.597" idx="11">
    <p:pos x="3110" y="449"/>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3-01T10:49:36.350" idx="12">
    <p:pos x="1940" y="449"/>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3-01T10:49:45.148" idx="13">
    <p:pos x="1946" y="467"/>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3-01T10:49:52.605" idx="14">
    <p:pos x="1940" y="449"/>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3-01T10:50:03.119" idx="15">
    <p:pos x="1940" y="449"/>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3-01T10:50:10.757" idx="16">
    <p:pos x="1940" y="455"/>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3-01T10:50:17.525" idx="17">
    <p:pos x="1940" y="449"/>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3-01T10:50:25.565" idx="18">
    <p:pos x="1940" y="449"/>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3-01T10:50:33.085" idx="19">
    <p:pos x="1940" y="449"/>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6:55:55.216" idx="2">
    <p:pos x="1595" y="4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3-01T10:50:41.693" idx="20">
    <p:pos x="1940" y="449"/>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3-01T10:50:48.589" idx="21">
    <p:pos x="1940" y="449"/>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3-01T10:50:55.996" idx="22">
    <p:pos x="1940" y="449"/>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9-03-01T10:51:03.366" idx="23">
    <p:pos x="1940" y="449"/>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9-03-01T10:51:12.895" idx="24">
    <p:pos x="1940" y="449"/>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9-03-01T10:51:22.372" idx="25">
    <p:pos x="1940" y="449"/>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9-03-01T10:51:28.797" idx="26">
    <p:pos x="4590" y="449"/>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9-03-01T10:51:41.148" idx="27">
    <p:pos x="4590" y="449"/>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9-03-01T10:51:48.685" idx="28">
    <p:pos x="4590" y="449"/>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9-03-01T10:51:56.909" idx="29">
    <p:pos x="4790" y="449"/>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3-04T16:56:03.326" idx="3">
    <p:pos x="3068" y="442"/>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9-03-01T10:52:04.397" idx="30">
    <p:pos x="4790" y="449"/>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9-03-01T10:52:13.179" idx="31">
    <p:pos x="4790" y="449"/>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9-03-01T10:52:22.508" idx="32">
    <p:pos x="5457" y="449"/>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9-03-01T10:52:45.517" idx="34">
    <p:pos x="1304" y="449"/>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9-03-18T16:11:25.377" idx="37">
    <p:pos x="3183" y="430"/>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3-04T16:56:10.782" idx="4">
    <p:pos x="1049" y="449"/>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3-04T16:56:17.663" idx="5">
    <p:pos x="3711" y="44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3-01T10:48:52.580" idx="6">
    <p:pos x="1819" y="449"/>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3-01T10:48:59.389" idx="7">
    <p:pos x="3110" y="449"/>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3-01T10:49:07.173" idx="8">
    <p:pos x="3110" y="449"/>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3-01T10:49:15.286" idx="9">
    <p:pos x="3110" y="449"/>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Click the Choose File button to choose the</a:t>
            </a:r>
            <a:r>
              <a:rPr lang="en-US" baseline="0" dirty="0" smtClean="0"/>
              <a:t> fields </a:t>
            </a:r>
            <a:r>
              <a:rPr lang="en-US" sz="1200" kern="1200" dirty="0" smtClean="0">
                <a:solidFill>
                  <a:schemeClr val="tx1"/>
                </a:solidFill>
                <a:latin typeface="+mn-lt"/>
                <a:ea typeface="+mn-ea"/>
                <a:cs typeface="+mn-cs"/>
              </a:rPr>
              <a:t>definition Excel file from your local drive. Click the Import button to finish the import.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Review the imported fields definition and specify the </a:t>
            </a:r>
            <a:r>
              <a:rPr lang="en-US" sz="1200" kern="1200" dirty="0" smtClean="0">
                <a:solidFill>
                  <a:schemeClr val="tx1"/>
                </a:solidFill>
                <a:latin typeface="+mn-lt"/>
                <a:ea typeface="+mn-ea"/>
                <a:cs typeface="+mn-cs"/>
              </a:rPr>
              <a:t>proper numerical order</a:t>
            </a:r>
            <a:r>
              <a:rPr lang="en-US" dirty="0" smtClean="0"/>
              <a:t> for the primary key fields in the Fields</a:t>
            </a:r>
            <a:r>
              <a:rPr lang="en-US" baseline="0" dirty="0" smtClean="0"/>
              <a:t> frame.</a:t>
            </a:r>
          </a:p>
          <a:p>
            <a:endParaRPr lang="en-US" baseline="0" dirty="0" smtClean="0"/>
          </a:p>
          <a:p>
            <a:r>
              <a:rPr lang="en-US" baseline="0" dirty="0" smtClean="0"/>
              <a:t>For our example, the Machine Code is the primary key, so we enter 1 in the Primary Key field.</a:t>
            </a:r>
          </a:p>
          <a:p>
            <a:endParaRPr lang="en-US" baseline="0" dirty="0" smtClean="0"/>
          </a:p>
          <a:p>
            <a:r>
              <a:rPr lang="en-US" baseline="0" dirty="0" smtClean="0"/>
              <a:t>Click the Save button to save the </a:t>
            </a:r>
            <a:r>
              <a:rPr lang="en-US" baseline="0" dirty="0" smtClean="0"/>
              <a:t>business component </a:t>
            </a:r>
            <a:r>
              <a:rPr lang="en-US" baseline="0" dirty="0" smtClean="0"/>
              <a:t>data.</a:t>
            </a:r>
          </a:p>
          <a:p>
            <a:endParaRPr lang="en-US" baseline="0" dirty="0" smtClean="0"/>
          </a:p>
          <a:p>
            <a:r>
              <a:rPr lang="en-US" baseline="0" dirty="0" smtClean="0"/>
              <a:t>So </a:t>
            </a:r>
            <a:r>
              <a:rPr lang="en-US" baseline="0" dirty="0" smtClean="0"/>
              <a:t>far, </a:t>
            </a:r>
            <a:r>
              <a:rPr lang="en-US" baseline="0" dirty="0" smtClean="0"/>
              <a:t>we have done part of the </a:t>
            </a:r>
            <a:r>
              <a:rPr lang="en-US" baseline="0" dirty="0" smtClean="0"/>
              <a:t>business component </a:t>
            </a:r>
            <a:r>
              <a:rPr lang="en-US" baseline="0" dirty="0" smtClean="0"/>
              <a:t>setting and will add more data and deploy it later 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lnSpcReduction="10000"/>
          </a:bodyPr>
          <a:lstStyle/>
          <a:p>
            <a:r>
              <a:rPr lang="en-US" sz="1200" kern="1200" dirty="0" smtClean="0">
                <a:solidFill>
                  <a:schemeClr val="tx1"/>
                </a:solidFill>
                <a:latin typeface="+mn-lt"/>
                <a:ea typeface="+mn-ea"/>
                <a:cs typeface="+mn-cs"/>
              </a:rPr>
              <a:t>The Form functionality allows you to build views for visual representation of your </a:t>
            </a:r>
            <a:r>
              <a:rPr lang="en-US" sz="1200" kern="1200" dirty="0" smtClean="0">
                <a:solidFill>
                  <a:schemeClr val="tx1"/>
                </a:solidFill>
                <a:latin typeface="+mn-lt"/>
                <a:ea typeface="+mn-ea"/>
                <a:cs typeface="+mn-cs"/>
              </a:rPr>
              <a:t>business components</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Form view allows you to create and organize the forms users will use to interact with your </a:t>
            </a:r>
            <a:r>
              <a:rPr lang="en-US" sz="1200" kern="1200" dirty="0" smtClean="0">
                <a:solidFill>
                  <a:schemeClr val="tx1"/>
                </a:solidFill>
                <a:latin typeface="+mn-lt"/>
                <a:ea typeface="+mn-ea"/>
                <a:cs typeface="+mn-cs"/>
              </a:rPr>
              <a:t>business component.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It </a:t>
            </a:r>
            <a:r>
              <a:rPr lang="en-US" sz="1200" kern="1200" dirty="0" smtClean="0">
                <a:solidFill>
                  <a:schemeClr val="tx1"/>
                </a:solidFill>
                <a:latin typeface="+mn-lt"/>
                <a:ea typeface="+mn-ea"/>
                <a:cs typeface="+mn-cs"/>
              </a:rPr>
              <a:t>also allows you to define the hybrid view and define the browse that should be used for selecting your </a:t>
            </a:r>
            <a:r>
              <a:rPr lang="en-US" sz="1200" kern="1200" dirty="0" smtClean="0">
                <a:solidFill>
                  <a:schemeClr val="tx1"/>
                </a:solidFill>
                <a:latin typeface="+mn-lt"/>
                <a:ea typeface="+mn-ea"/>
                <a:cs typeface="+mn-cs"/>
              </a:rPr>
              <a:t>business component </a:t>
            </a:r>
            <a:r>
              <a:rPr lang="en-US" sz="1200" kern="1200" dirty="0" smtClean="0">
                <a:solidFill>
                  <a:schemeClr val="tx1"/>
                </a:solidFill>
                <a:latin typeface="+mn-lt"/>
                <a:ea typeface="+mn-ea"/>
                <a:cs typeface="+mn-cs"/>
              </a:rPr>
              <a:t>from the menu.</a:t>
            </a:r>
          </a:p>
          <a:p>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Form</a:t>
            </a:r>
            <a:r>
              <a:rPr lang="en-US" sz="1200" kern="1200" baseline="0" dirty="0" smtClean="0">
                <a:solidFill>
                  <a:schemeClr val="tx1"/>
                </a:solidFill>
                <a:latin typeface="+mn-lt"/>
                <a:ea typeface="+mn-ea"/>
                <a:cs typeface="+mn-cs"/>
              </a:rPr>
              <a:t>, you can build the </a:t>
            </a:r>
            <a:r>
              <a:rPr lang="en-US" sz="1200" kern="1200" dirty="0" smtClean="0">
                <a:solidFill>
                  <a:schemeClr val="tx1"/>
                </a:solidFill>
                <a:latin typeface="+mn-lt"/>
                <a:ea typeface="+mn-ea"/>
                <a:cs typeface="+mn-cs"/>
              </a:rPr>
              <a:t>business component’s </a:t>
            </a:r>
            <a:r>
              <a:rPr lang="en-US" sz="1200" kern="1200" baseline="0" dirty="0" smtClean="0">
                <a:solidFill>
                  <a:schemeClr val="tx1"/>
                </a:solidFill>
                <a:latin typeface="+mn-lt"/>
                <a:ea typeface="+mn-ea"/>
                <a:cs typeface="+mn-cs"/>
              </a:rPr>
              <a:t>form </a:t>
            </a:r>
            <a:r>
              <a:rPr lang="en-US" sz="1200" kern="1200" baseline="0" dirty="0" smtClean="0">
                <a:solidFill>
                  <a:schemeClr val="tx1"/>
                </a:solidFill>
                <a:latin typeface="+mn-lt"/>
                <a:ea typeface="+mn-ea"/>
                <a:cs typeface="+mn-cs"/>
              </a:rPr>
              <a:t>and hybrid views. </a:t>
            </a:r>
            <a:r>
              <a:rPr lang="en-US" sz="1200" dirty="0" smtClean="0"/>
              <a:t>A hybrid view is a view that brings together a form and a browse. </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the maintenance screen, the top line </a:t>
            </a:r>
            <a:r>
              <a:rPr lang="en-US" sz="1200" kern="1200" baseline="0" dirty="0" smtClean="0">
                <a:solidFill>
                  <a:schemeClr val="tx1"/>
                </a:solidFill>
                <a:latin typeface="+mn-lt"/>
                <a:ea typeface="+mn-ea"/>
                <a:cs typeface="+mn-cs"/>
              </a:rPr>
              <a:t>contains the </a:t>
            </a:r>
            <a:r>
              <a:rPr lang="en-US" sz="1200" kern="1200" dirty="0" smtClean="0">
                <a:solidFill>
                  <a:schemeClr val="tx1"/>
                </a:solidFill>
                <a:latin typeface="+mn-lt"/>
                <a:ea typeface="+mn-ea"/>
                <a:cs typeface="+mn-cs"/>
              </a:rPr>
              <a:t>business component </a:t>
            </a:r>
            <a:r>
              <a:rPr lang="en-US" sz="1200" kern="1200" baseline="0" dirty="0" smtClean="0">
                <a:solidFill>
                  <a:schemeClr val="tx1"/>
                </a:solidFill>
                <a:latin typeface="+mn-lt"/>
                <a:ea typeface="+mn-ea"/>
                <a:cs typeface="+mn-cs"/>
              </a:rPr>
              <a:t>name</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app </a:t>
            </a:r>
            <a:r>
              <a:rPr lang="en-US" sz="1200" kern="1200" baseline="0" dirty="0" smtClean="0">
                <a:solidFill>
                  <a:schemeClr val="tx1"/>
                </a:solidFill>
                <a:latin typeface="+mn-lt"/>
                <a:ea typeface="+mn-ea"/>
                <a:cs typeface="+mn-cs"/>
              </a:rPr>
              <a:t>name, </a:t>
            </a:r>
            <a:r>
              <a:rPr lang="en-US" sz="1200" kern="1200" baseline="0" dirty="0" smtClean="0">
                <a:solidFill>
                  <a:schemeClr val="tx1"/>
                </a:solidFill>
                <a:latin typeface="+mn-lt"/>
                <a:ea typeface="+mn-ea"/>
                <a:cs typeface="+mn-cs"/>
              </a:rPr>
              <a:t>form built </a:t>
            </a:r>
            <a:r>
              <a:rPr lang="en-US" sz="1200" kern="1200" baseline="0" dirty="0" smtClean="0">
                <a:solidFill>
                  <a:schemeClr val="tx1"/>
                </a:solidFill>
                <a:latin typeface="+mn-lt"/>
                <a:ea typeface="+mn-ea"/>
                <a:cs typeface="+mn-cs"/>
              </a:rPr>
              <a:t>status, and the </a:t>
            </a:r>
            <a:r>
              <a:rPr lang="en-US" sz="1200" kern="1200" baseline="0" dirty="0" smtClean="0">
                <a:solidFill>
                  <a:schemeClr val="tx1"/>
                </a:solidFill>
                <a:latin typeface="+mn-lt"/>
                <a:ea typeface="+mn-ea"/>
                <a:cs typeface="+mn-cs"/>
              </a:rPr>
              <a:t>parent </a:t>
            </a:r>
            <a:r>
              <a:rPr lang="en-US" sz="1200" kern="1200" dirty="0" smtClean="0">
                <a:solidFill>
                  <a:schemeClr val="tx1"/>
                </a:solidFill>
                <a:latin typeface="+mn-lt"/>
                <a:ea typeface="+mn-ea"/>
                <a:cs typeface="+mn-cs"/>
              </a:rPr>
              <a:t>business component </a:t>
            </a:r>
            <a:r>
              <a:rPr lang="en-US" sz="1200" kern="1200" baseline="0" dirty="0" smtClean="0">
                <a:solidFill>
                  <a:schemeClr val="tx1"/>
                </a:solidFill>
                <a:latin typeface="+mn-lt"/>
                <a:ea typeface="+mn-ea"/>
                <a:cs typeface="+mn-cs"/>
              </a:rPr>
              <a:t>name</a:t>
            </a:r>
            <a:r>
              <a:rPr lang="en-US" sz="1200" kern="1200" baseline="0" dirty="0" smtClean="0">
                <a:solidFill>
                  <a:schemeClr val="tx1"/>
                </a:solidFill>
                <a:latin typeface="+mn-lt"/>
                <a:ea typeface="+mn-ea"/>
                <a:cs typeface="+mn-cs"/>
              </a:rPr>
              <a:t>.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our example, the </a:t>
            </a:r>
            <a:r>
              <a:rPr lang="en-US" sz="1200" kern="1200" dirty="0" smtClean="0">
                <a:solidFill>
                  <a:schemeClr val="tx1"/>
                </a:solidFill>
                <a:latin typeface="+mn-lt"/>
                <a:ea typeface="+mn-ea"/>
                <a:cs typeface="+mn-cs"/>
              </a:rPr>
              <a:t>business component </a:t>
            </a:r>
            <a:r>
              <a:rPr lang="en-US" sz="1200" kern="1200" baseline="0" dirty="0" smtClean="0">
                <a:solidFill>
                  <a:schemeClr val="tx1"/>
                </a:solidFill>
                <a:latin typeface="+mn-lt"/>
                <a:ea typeface="+mn-ea"/>
                <a:cs typeface="+mn-cs"/>
              </a:rPr>
              <a:t>name </a:t>
            </a:r>
            <a:r>
              <a:rPr lang="en-US" sz="1200" kern="1200" baseline="0" dirty="0" smtClean="0">
                <a:solidFill>
                  <a:schemeClr val="tx1"/>
                </a:solidFill>
                <a:latin typeface="+mn-lt"/>
                <a:ea typeface="+mn-ea"/>
                <a:cs typeface="+mn-cs"/>
              </a:rPr>
              <a:t>is Machines, the </a:t>
            </a:r>
            <a:r>
              <a:rPr lang="en-US" sz="1200" kern="1200" baseline="0" dirty="0" smtClean="0">
                <a:solidFill>
                  <a:schemeClr val="tx1"/>
                </a:solidFill>
                <a:latin typeface="+mn-lt"/>
                <a:ea typeface="+mn-ea"/>
                <a:cs typeface="+mn-cs"/>
              </a:rPr>
              <a:t>app </a:t>
            </a:r>
            <a:r>
              <a:rPr lang="en-US" sz="1200" kern="1200" baseline="0" dirty="0" smtClean="0">
                <a:solidFill>
                  <a:schemeClr val="tx1"/>
                </a:solidFill>
                <a:latin typeface="+mn-lt"/>
                <a:ea typeface="+mn-ea"/>
                <a:cs typeface="+mn-cs"/>
              </a:rPr>
              <a:t>name is MachineTracking-app, the </a:t>
            </a:r>
            <a:r>
              <a:rPr lang="en-US" sz="1200" kern="1200" baseline="0" dirty="0" smtClean="0">
                <a:solidFill>
                  <a:schemeClr val="tx1"/>
                </a:solidFill>
                <a:latin typeface="+mn-lt"/>
                <a:ea typeface="+mn-ea"/>
                <a:cs typeface="+mn-cs"/>
              </a:rPr>
              <a:t>form built </a:t>
            </a:r>
            <a:r>
              <a:rPr lang="en-US" sz="1200" kern="1200" baseline="0" dirty="0" smtClean="0">
                <a:solidFill>
                  <a:schemeClr val="tx1"/>
                </a:solidFill>
                <a:latin typeface="+mn-lt"/>
                <a:ea typeface="+mn-ea"/>
                <a:cs typeface="+mn-cs"/>
              </a:rPr>
              <a:t>status is No, and the </a:t>
            </a:r>
            <a:r>
              <a:rPr lang="en-US" sz="1200" kern="1200" baseline="0" dirty="0" smtClean="0">
                <a:solidFill>
                  <a:schemeClr val="tx1"/>
                </a:solidFill>
                <a:latin typeface="+mn-lt"/>
                <a:ea typeface="+mn-ea"/>
                <a:cs typeface="+mn-cs"/>
              </a:rPr>
              <a:t>parent </a:t>
            </a:r>
            <a:r>
              <a:rPr lang="en-US" sz="1200" kern="1200" dirty="0" smtClean="0">
                <a:solidFill>
                  <a:schemeClr val="tx1"/>
                </a:solidFill>
                <a:latin typeface="+mn-lt"/>
                <a:ea typeface="+mn-ea"/>
                <a:cs typeface="+mn-cs"/>
              </a:rPr>
              <a:t>business component </a:t>
            </a:r>
            <a:r>
              <a:rPr lang="en-US" sz="1200" kern="1200" baseline="0" dirty="0" smtClean="0">
                <a:solidFill>
                  <a:schemeClr val="tx1"/>
                </a:solidFill>
                <a:latin typeface="+mn-lt"/>
                <a:ea typeface="+mn-ea"/>
                <a:cs typeface="+mn-cs"/>
              </a:rPr>
              <a:t>name is </a:t>
            </a:r>
            <a:r>
              <a:rPr lang="en-US" sz="1200" kern="1200" baseline="0" dirty="0" smtClean="0">
                <a:solidFill>
                  <a:schemeClr val="tx1"/>
                </a:solidFill>
                <a:latin typeface="+mn-lt"/>
                <a:ea typeface="+mn-ea"/>
                <a:cs typeface="+mn-cs"/>
              </a:rPr>
              <a:t>none.</a:t>
            </a:r>
          </a:p>
          <a:p>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a:t>
            </a:r>
            <a:r>
              <a:rPr lang="en-US" sz="1200" kern="1200" baseline="0" dirty="0" smtClean="0">
                <a:solidFill>
                  <a:schemeClr val="tx1"/>
                </a:solidFill>
                <a:latin typeface="+mn-lt"/>
                <a:ea typeface="+mn-ea"/>
                <a:cs typeface="+mn-cs"/>
              </a:rPr>
              <a:t>Form frame, the </a:t>
            </a:r>
            <a:r>
              <a:rPr lang="en-US" sz="1200" b="0" dirty="0" smtClean="0"/>
              <a:t>Existing Form</a:t>
            </a:r>
            <a:r>
              <a:rPr lang="en-US" sz="1200" b="1" baseline="0" dirty="0" smtClean="0"/>
              <a:t> </a:t>
            </a:r>
            <a:r>
              <a:rPr lang="en-US" sz="1200" dirty="0" smtClean="0"/>
              <a:t>is </a:t>
            </a:r>
            <a:r>
              <a:rPr lang="en-US" sz="1200" dirty="0" smtClean="0"/>
              <a:t>read only</a:t>
            </a:r>
            <a:r>
              <a:rPr lang="en-US" sz="1200" baseline="0" dirty="0" smtClean="0"/>
              <a:t> </a:t>
            </a:r>
            <a:r>
              <a:rPr lang="en-US" sz="1200" baseline="0" dirty="0" smtClean="0"/>
              <a:t>and i</a:t>
            </a:r>
            <a:r>
              <a:rPr lang="en-US" sz="1200" dirty="0" smtClean="0"/>
              <a:t>ndicates whether or not a form has already been created for the selected </a:t>
            </a:r>
            <a:r>
              <a:rPr lang="en-US" sz="1200" kern="1200" dirty="0" smtClean="0">
                <a:solidFill>
                  <a:schemeClr val="tx1"/>
                </a:solidFill>
                <a:latin typeface="+mn-lt"/>
                <a:ea typeface="+mn-ea"/>
                <a:cs typeface="+mn-cs"/>
              </a:rPr>
              <a:t>business component</a:t>
            </a:r>
            <a:r>
              <a:rPr lang="en-US" sz="1200" dirty="0" smtClean="0"/>
              <a:t>. </a:t>
            </a:r>
            <a:r>
              <a:rPr lang="en-US" sz="1200" dirty="0" smtClean="0"/>
              <a:t>The right side button may display Build Form or Edit </a:t>
            </a:r>
            <a:r>
              <a:rPr lang="en-US" sz="1200" dirty="0" smtClean="0"/>
              <a:t>Form, </a:t>
            </a:r>
            <a:r>
              <a:rPr lang="en-US" sz="1200" dirty="0" smtClean="0"/>
              <a:t>based on the value of the Existing Form</a:t>
            </a:r>
            <a:r>
              <a:rPr lang="en-US" sz="1200" baseline="0" dirty="0" smtClean="0"/>
              <a:t> field.</a:t>
            </a:r>
            <a:endParaRPr lang="en-US" sz="1200" dirty="0" smtClean="0"/>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Existing Form is No, you can click the Build Form button to add a new form for the </a:t>
            </a:r>
            <a:r>
              <a:rPr lang="en-US" sz="1200" kern="1200" dirty="0" smtClean="0">
                <a:solidFill>
                  <a:schemeClr val="tx1"/>
                </a:solidFill>
                <a:latin typeface="+mn-lt"/>
                <a:ea typeface="+mn-ea"/>
                <a:cs typeface="+mn-cs"/>
              </a:rPr>
              <a:t>business component</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If the Existing Form is Yes, you can click the Edit Form button to update the form for the </a:t>
            </a:r>
            <a:r>
              <a:rPr lang="en-US" sz="1200" kern="1200" dirty="0" smtClean="0">
                <a:solidFill>
                  <a:schemeClr val="tx1"/>
                </a:solidFill>
                <a:latin typeface="+mn-lt"/>
                <a:ea typeface="+mn-ea"/>
                <a:cs typeface="+mn-cs"/>
              </a:rPr>
              <a:t>business component</a:t>
            </a:r>
            <a:r>
              <a:rPr lang="en-US" sz="1200" kern="1200" baseline="0" dirty="0" smtClean="0">
                <a:solidFill>
                  <a:schemeClr val="tx1"/>
                </a:solidFill>
                <a:latin typeface="+mn-lt"/>
                <a:ea typeface="+mn-ea"/>
                <a:cs typeface="+mn-cs"/>
              </a:rPr>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altLang="zh-CN" dirty="0" smtClean="0"/>
              <a:t>In the Build Form maintenance</a:t>
            </a:r>
            <a:r>
              <a:rPr lang="en-US" altLang="zh-CN" baseline="0" dirty="0" smtClean="0"/>
              <a:t> </a:t>
            </a:r>
            <a:r>
              <a:rPr lang="en-US" altLang="zh-CN" dirty="0" smtClean="0"/>
              <a:t>screen,</a:t>
            </a:r>
            <a:r>
              <a:rPr lang="en-US" altLang="zh-CN" baseline="0" dirty="0" smtClean="0"/>
              <a:t> the left side includes the summary panel and detail panel area. You can design the new form layout there</a:t>
            </a:r>
            <a:r>
              <a:rPr lang="en-US" altLang="zh-CN" baseline="0" dirty="0" smtClean="0"/>
              <a:t>. </a:t>
            </a:r>
            <a:r>
              <a:rPr lang="en-US" altLang="zh-CN" baseline="0" dirty="0" smtClean="0"/>
              <a:t>The right side is for setting the layout and panel properties. </a:t>
            </a:r>
          </a:p>
          <a:p>
            <a:endParaRPr lang="en-US" baseline="0" dirty="0" smtClean="0"/>
          </a:p>
          <a:p>
            <a:r>
              <a:rPr lang="en-US" dirty="0" smtClean="0"/>
              <a:t>In the Set Layout Properties frame, the App and</a:t>
            </a:r>
            <a:r>
              <a:rPr lang="en-US" baseline="0" dirty="0" smtClean="0"/>
              <a:t> </a:t>
            </a:r>
            <a:r>
              <a:rPr lang="en-US" dirty="0" smtClean="0"/>
              <a:t>Business Component </a:t>
            </a:r>
            <a:r>
              <a:rPr lang="en-US" dirty="0" smtClean="0"/>
              <a:t>fields are read only</a:t>
            </a:r>
            <a:r>
              <a:rPr lang="en-US" dirty="0" smtClean="0"/>
              <a:t>. The </a:t>
            </a:r>
            <a:r>
              <a:rPr lang="en-US" dirty="0" smtClean="0"/>
              <a:t>App field </a:t>
            </a:r>
            <a:r>
              <a:rPr lang="en-US" dirty="0" smtClean="0"/>
              <a:t>displays the app to which the form will be stored. The Business </a:t>
            </a:r>
            <a:r>
              <a:rPr lang="en-US" dirty="0" smtClean="0"/>
              <a:t>Component field </a:t>
            </a:r>
            <a:r>
              <a:rPr lang="en-US" dirty="0" smtClean="0"/>
              <a:t>displays the </a:t>
            </a:r>
            <a:r>
              <a:rPr lang="en-US" dirty="0" smtClean="0"/>
              <a:t>business component </a:t>
            </a:r>
            <a:r>
              <a:rPr lang="en-US" dirty="0" smtClean="0"/>
              <a:t>for which the form is being built. You</a:t>
            </a:r>
            <a:r>
              <a:rPr lang="en-US" baseline="0" dirty="0" smtClean="0"/>
              <a:t> can click the </a:t>
            </a:r>
            <a:r>
              <a:rPr lang="en-US" dirty="0" smtClean="0"/>
              <a:t>Hide summary panel</a:t>
            </a:r>
            <a:r>
              <a:rPr lang="en-US" baseline="0" dirty="0" smtClean="0"/>
              <a:t> to </a:t>
            </a:r>
            <a:r>
              <a:rPr lang="en-US" dirty="0" smtClean="0"/>
              <a:t>hide</a:t>
            </a:r>
            <a:r>
              <a:rPr lang="en-US" baseline="0" dirty="0" smtClean="0"/>
              <a:t> the</a:t>
            </a:r>
            <a:r>
              <a:rPr lang="en-US" dirty="0" smtClean="0"/>
              <a:t> summary panel from the form.</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To add a</a:t>
            </a:r>
            <a:r>
              <a:rPr lang="en-US" sz="1200" kern="1200" baseline="0" dirty="0" smtClean="0">
                <a:solidFill>
                  <a:schemeClr val="tx1"/>
                </a:solidFill>
                <a:latin typeface="+mn-lt"/>
                <a:ea typeface="+mn-ea"/>
                <a:cs typeface="+mn-cs"/>
              </a:rPr>
              <a:t> new panel in the form, i</a:t>
            </a:r>
            <a:r>
              <a:rPr lang="en-US" sz="1200" kern="1200" dirty="0" smtClean="0">
                <a:solidFill>
                  <a:schemeClr val="tx1"/>
                </a:solidFill>
                <a:latin typeface="+mn-lt"/>
                <a:ea typeface="+mn-ea"/>
                <a:cs typeface="+mn-cs"/>
              </a:rPr>
              <a:t>n the Add to Layout frame, you can drag and drop the Panel icon</a:t>
            </a:r>
            <a:r>
              <a:rPr lang="en-US" sz="1200" kern="1200" baseline="0" dirty="0" smtClean="0">
                <a:solidFill>
                  <a:schemeClr val="tx1"/>
                </a:solidFill>
                <a:latin typeface="+mn-lt"/>
                <a:ea typeface="+mn-ea"/>
                <a:cs typeface="+mn-cs"/>
              </a:rPr>
              <a:t> from the </a:t>
            </a:r>
            <a:r>
              <a:rPr lang="en-US" sz="1200" kern="1200" dirty="0" smtClean="0">
                <a:solidFill>
                  <a:schemeClr val="tx1"/>
                </a:solidFill>
                <a:latin typeface="+mn-lt"/>
                <a:ea typeface="+mn-ea"/>
                <a:cs typeface="+mn-cs"/>
              </a:rPr>
              <a:t>Form Elements to the left-side </a:t>
            </a:r>
            <a:r>
              <a:rPr lang="en-US" sz="1200" kern="1200" baseline="0" dirty="0" smtClean="0">
                <a:solidFill>
                  <a:schemeClr val="tx1"/>
                </a:solidFill>
                <a:latin typeface="+mn-lt"/>
                <a:ea typeface="+mn-ea"/>
                <a:cs typeface="+mn-cs"/>
              </a:rPr>
              <a:t>detail panel area. If needed, you can also add new </a:t>
            </a:r>
            <a:r>
              <a:rPr lang="en-US" sz="1200" kern="1200" baseline="0" dirty="0" smtClean="0">
                <a:solidFill>
                  <a:schemeClr val="tx1"/>
                </a:solidFill>
                <a:latin typeface="+mn-lt"/>
                <a:ea typeface="+mn-ea"/>
                <a:cs typeface="+mn-cs"/>
              </a:rPr>
              <a:t>button</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label</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grid</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group</a:t>
            </a:r>
            <a:r>
              <a:rPr lang="en-US" sz="1200" kern="1200" baseline="0" dirty="0" smtClean="0">
                <a:solidFill>
                  <a:schemeClr val="tx1"/>
                </a:solidFill>
                <a:latin typeface="+mn-lt"/>
                <a:ea typeface="+mn-ea"/>
                <a:cs typeface="+mn-cs"/>
              </a:rPr>
              <a:t>, and </a:t>
            </a:r>
            <a:r>
              <a:rPr lang="en-US" sz="1200" kern="1200" baseline="0" dirty="0" smtClean="0">
                <a:solidFill>
                  <a:schemeClr val="tx1"/>
                </a:solidFill>
                <a:latin typeface="+mn-lt"/>
                <a:ea typeface="+mn-ea"/>
                <a:cs typeface="+mn-cs"/>
              </a:rPr>
              <a:t>field </a:t>
            </a:r>
            <a:r>
              <a:rPr lang="en-US" sz="1200" kern="1200" baseline="0" dirty="0" smtClean="0">
                <a:solidFill>
                  <a:schemeClr val="tx1"/>
                </a:solidFill>
                <a:latin typeface="+mn-lt"/>
                <a:ea typeface="+mn-ea"/>
                <a:cs typeface="+mn-cs"/>
              </a:rPr>
              <a:t>values.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a panel is selected on the form, panel properties display on the right.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see </a:t>
            </a:r>
            <a:r>
              <a:rPr lang="en-US" sz="1200" kern="1200" baseline="0" dirty="0" smtClean="0">
                <a:solidFill>
                  <a:schemeClr val="tx1"/>
                </a:solidFill>
                <a:latin typeface="+mn-lt"/>
                <a:ea typeface="+mn-ea"/>
                <a:cs typeface="+mn-cs"/>
              </a:rPr>
              <a:t>a new panel group name is created by </a:t>
            </a:r>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system automatically. </a:t>
            </a:r>
            <a:r>
              <a:rPr lang="en-US" sz="1200" kern="1200" dirty="0" smtClean="0">
                <a:solidFill>
                  <a:schemeClr val="tx1"/>
                </a:solidFill>
                <a:latin typeface="+mn-lt"/>
                <a:ea typeface="+mn-ea"/>
                <a:cs typeface="+mn-cs"/>
              </a:rPr>
              <a:t>The Display Label</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field contains the </a:t>
            </a:r>
            <a:r>
              <a:rPr lang="en-US" sz="1200" kern="1200" dirty="0" smtClean="0">
                <a:solidFill>
                  <a:schemeClr val="tx1"/>
                </a:solidFill>
                <a:latin typeface="+mn-lt"/>
                <a:ea typeface="+mn-ea"/>
                <a:cs typeface="+mn-cs"/>
              </a:rPr>
              <a:t>label for the panel and</a:t>
            </a:r>
            <a:r>
              <a:rPr lang="en-US" sz="1200" kern="1200" baseline="0" dirty="0" smtClean="0">
                <a:solidFill>
                  <a:schemeClr val="tx1"/>
                </a:solidFill>
                <a:latin typeface="+mn-lt"/>
                <a:ea typeface="+mn-ea"/>
                <a:cs typeface="+mn-cs"/>
              </a:rPr>
              <a:t> it is updatable.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add fields to the panel by </a:t>
            </a:r>
            <a:r>
              <a:rPr lang="en-US" dirty="0" smtClean="0"/>
              <a:t>dragging and dropping </a:t>
            </a:r>
            <a:r>
              <a:rPr lang="en-US" dirty="0" smtClean="0"/>
              <a:t>the plus sign field to the new panel area.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a:t>
            </a:r>
            <a:r>
              <a:rPr lang="en-US" baseline="0" dirty="0" smtClean="0"/>
              <a:t> our example, you drag and drop the Machine Code, Description, Location, and Service Date</a:t>
            </a:r>
            <a:r>
              <a:rPr lang="en-US" altLang="zh-CN" baseline="0" dirty="0" smtClean="0"/>
              <a:t> fields to the Main panel.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 dropping the fields into the panel, the</a:t>
            </a:r>
            <a:r>
              <a:rPr lang="en-US" baseline="0" dirty="0" smtClean="0"/>
              <a:t> </a:t>
            </a:r>
            <a:r>
              <a:rPr lang="en-US" dirty="0" smtClean="0"/>
              <a:t>plus signs on the fields become</a:t>
            </a:r>
            <a:r>
              <a:rPr lang="en-US" baseline="0" dirty="0" smtClean="0"/>
              <a:t> check marks.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When a field is selected on the panel, the</a:t>
            </a:r>
            <a:r>
              <a:rPr lang="en-US" baseline="0" dirty="0" smtClean="0"/>
              <a:t> f</a:t>
            </a:r>
            <a:r>
              <a:rPr lang="en-US" dirty="0" smtClean="0"/>
              <a:t>ield properties are displayed in the Set Properties frame on the right side.</a:t>
            </a:r>
          </a:p>
          <a:p>
            <a:endParaRPr lang="en-US" dirty="0" smtClean="0"/>
          </a:p>
          <a:p>
            <a:r>
              <a:rPr lang="en-US" dirty="0" smtClean="0"/>
              <a:t>Field properties are defined in the Business Components screen. Any changes must be done on that screen, and cannot be made from here. This is for viewing only.</a:t>
            </a:r>
          </a:p>
          <a:p>
            <a:endParaRPr lang="en-US" dirty="0" smtClean="0"/>
          </a:p>
          <a:p>
            <a:r>
              <a:rPr lang="en-US" altLang="zh-CN" dirty="0" smtClean="0"/>
              <a:t>If you want to remove </a:t>
            </a:r>
            <a:r>
              <a:rPr lang="en-US" altLang="zh-CN" dirty="0" smtClean="0"/>
              <a:t>a field</a:t>
            </a:r>
            <a:r>
              <a:rPr lang="en-US" altLang="zh-CN" dirty="0" smtClean="0"/>
              <a:t>, click the red minus sign.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If you want to remove the panel, select the panel and click the red minus sign </a:t>
            </a:r>
            <a:r>
              <a:rPr lang="en-US" dirty="0" smtClean="0"/>
              <a:t>beside </a:t>
            </a:r>
            <a:r>
              <a:rPr lang="en-US" dirty="0" smtClean="0"/>
              <a:t>the panel label.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the same way, you can add </a:t>
            </a:r>
            <a:r>
              <a:rPr lang="en-US" baseline="0" dirty="0" smtClean="0"/>
              <a:t>another </a:t>
            </a:r>
            <a:r>
              <a:rPr lang="en-US" baseline="0" dirty="0" smtClean="0"/>
              <a:t>new panel and add other fields to it.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You can also drag and drop some</a:t>
            </a:r>
            <a:r>
              <a:rPr lang="en-US" baseline="0" dirty="0" smtClean="0"/>
              <a:t> fields to the summary panel. Click the Save button to save the update.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baseline="0" dirty="0" smtClean="0"/>
              <a:t>If you want to d</a:t>
            </a:r>
            <a:r>
              <a:rPr lang="en-US" dirty="0" smtClean="0"/>
              <a:t>elete a previously built form, select</a:t>
            </a:r>
            <a:r>
              <a:rPr lang="en-US" baseline="0" dirty="0" smtClean="0"/>
              <a:t> </a:t>
            </a:r>
            <a:r>
              <a:rPr lang="en-US" dirty="0" smtClean="0"/>
              <a:t>Delete Form from the </a:t>
            </a:r>
            <a:r>
              <a:rPr lang="en-US" sz="1200" kern="1200" baseline="0" dirty="0" smtClean="0">
                <a:solidFill>
                  <a:schemeClr val="tx1"/>
                </a:solidFill>
                <a:latin typeface="+mn-lt"/>
                <a:ea typeface="+mn-ea"/>
                <a:cs typeface="+mn-cs"/>
              </a:rPr>
              <a:t>ellipsis icon</a:t>
            </a:r>
            <a:r>
              <a:rPr lang="en-US" dirty="0" smtClean="0"/>
              <a:t> (...) on the toolbar.</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Deleting a form will also delete all hybrid views created using that form, even if those hybrid views are in use. A confirmation message will ask the user if they would like to continue with the delete. </a:t>
            </a:r>
            <a:r>
              <a:rPr lang="en-US" dirty="0" smtClean="0"/>
              <a:t>In our </a:t>
            </a:r>
            <a:r>
              <a:rPr lang="en-US" dirty="0" smtClean="0"/>
              <a:t>example, you click Cancel to keep the built form.</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View Builder maintenance screen, you will </a:t>
            </a:r>
            <a:r>
              <a:rPr lang="en-US" dirty="0" smtClean="0"/>
              <a:t>see that the Existing </a:t>
            </a:r>
            <a:r>
              <a:rPr lang="en-US" dirty="0" smtClean="0"/>
              <a:t>Form and Form Build </a:t>
            </a:r>
            <a:r>
              <a:rPr lang="en-US" dirty="0" smtClean="0"/>
              <a:t>fields now</a:t>
            </a:r>
            <a:r>
              <a:rPr lang="en-US" baseline="0" dirty="0" smtClean="0"/>
              <a:t> contain </a:t>
            </a:r>
            <a:r>
              <a:rPr lang="en-US" dirty="0" smtClean="0"/>
              <a:t>Yes</a:t>
            </a:r>
            <a:r>
              <a:rPr lang="en-US" dirty="0" smtClean="0"/>
              <a:t>. </a:t>
            </a:r>
            <a:r>
              <a:rPr lang="en-US" dirty="0" smtClean="0"/>
              <a:t>The </a:t>
            </a:r>
            <a:r>
              <a:rPr lang="en-US" baseline="0" dirty="0" smtClean="0"/>
              <a:t>button </a:t>
            </a:r>
            <a:r>
              <a:rPr lang="en-US" baseline="0" dirty="0" smtClean="0"/>
              <a:t>on the right side of Existing Form now </a:t>
            </a:r>
            <a:r>
              <a:rPr lang="en-US" baseline="0" dirty="0" smtClean="0"/>
              <a:t>displays Edit </a:t>
            </a:r>
            <a:r>
              <a:rPr lang="en-US" baseline="0" dirty="0" smtClean="0"/>
              <a:t>Form.</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Once a form has been built, hybrid views can be created using that form. The buttons in this panel are disabled until a form has been built.</a:t>
            </a:r>
          </a:p>
          <a:p>
            <a:endParaRPr lang="en-US" dirty="0" smtClean="0"/>
          </a:p>
          <a:p>
            <a:r>
              <a:rPr lang="en-US" dirty="0" smtClean="0"/>
              <a:t>Click the New icon to create a new </a:t>
            </a:r>
            <a:r>
              <a:rPr lang="en-US" dirty="0" smtClean="0"/>
              <a:t>hybrid view</a:t>
            </a:r>
            <a:r>
              <a:rPr lang="en-US" dirty="0" smtClean="0"/>
              <a:t>.</a:t>
            </a:r>
          </a:p>
          <a:p>
            <a:endParaRPr lang="en-US" dirty="0" smtClean="0"/>
          </a:p>
          <a:p>
            <a:r>
              <a:rPr lang="en-US" dirty="0" smtClean="0"/>
              <a:t>Click the Details</a:t>
            </a:r>
            <a:r>
              <a:rPr lang="en-US" baseline="0" dirty="0" smtClean="0"/>
              <a:t> icon to o</a:t>
            </a:r>
            <a:r>
              <a:rPr lang="en-US" dirty="0" smtClean="0"/>
              <a:t>pen the Hybrid Views details modal in Edit mode for the selected row. If no row is selected, the system opens the modal in New mode.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Hybrid View Main frame,</a:t>
            </a:r>
            <a:r>
              <a:rPr lang="en-US" baseline="0" dirty="0" smtClean="0"/>
              <a:t> </a:t>
            </a:r>
            <a:r>
              <a:rPr lang="en-US" baseline="0" dirty="0" smtClean="0"/>
              <a:t>enter values in </a:t>
            </a:r>
            <a:r>
              <a:rPr lang="en-US" baseline="0" dirty="0" smtClean="0"/>
              <a:t>the Name and Browse fields.</a:t>
            </a:r>
          </a:p>
          <a:p>
            <a:endParaRPr lang="en-US" dirty="0" smtClean="0"/>
          </a:p>
          <a:p>
            <a:r>
              <a:rPr lang="en-US" dirty="0" smtClean="0"/>
              <a:t>The Name</a:t>
            </a:r>
            <a:r>
              <a:rPr lang="en-US" baseline="0" dirty="0" smtClean="0"/>
              <a:t> field p</a:t>
            </a:r>
            <a:r>
              <a:rPr lang="en-US" dirty="0" smtClean="0"/>
              <a:t>rovides a name for the hybrid view to differentiate from additional hybrid views for that </a:t>
            </a:r>
            <a:r>
              <a:rPr lang="en-US" dirty="0" smtClean="0"/>
              <a:t>business component</a:t>
            </a:r>
            <a:r>
              <a:rPr lang="en-US" dirty="0" smtClean="0"/>
              <a:t>.</a:t>
            </a:r>
          </a:p>
          <a:p>
            <a:endParaRPr lang="en-US" dirty="0" smtClean="0"/>
          </a:p>
          <a:p>
            <a:r>
              <a:rPr lang="en-US" dirty="0" smtClean="0"/>
              <a:t>The</a:t>
            </a:r>
            <a:r>
              <a:rPr lang="en-US" baseline="0" dirty="0" smtClean="0"/>
              <a:t> </a:t>
            </a:r>
            <a:r>
              <a:rPr lang="en-US" dirty="0" smtClean="0"/>
              <a:t>Browse field</a:t>
            </a:r>
            <a:r>
              <a:rPr lang="en-US" baseline="0" dirty="0" smtClean="0"/>
              <a:t> lets </a:t>
            </a:r>
            <a:r>
              <a:rPr lang="en-US" dirty="0" smtClean="0"/>
              <a:t>you select a browse to associate with the form. When you build</a:t>
            </a:r>
            <a:r>
              <a:rPr lang="en-US" baseline="0" dirty="0" smtClean="0"/>
              <a:t> the </a:t>
            </a:r>
            <a:r>
              <a:rPr lang="en-US" baseline="0" dirty="0" smtClean="0"/>
              <a:t>business component</a:t>
            </a:r>
            <a:r>
              <a:rPr lang="en-US" baseline="0" dirty="0" smtClean="0"/>
              <a:t>, the browse will be created automatically.</a:t>
            </a:r>
            <a:endParaRPr lang="en-US" dirty="0" smtClean="0"/>
          </a:p>
          <a:p>
            <a:endParaRPr lang="en-US" dirty="0" smtClean="0"/>
          </a:p>
          <a:p>
            <a:r>
              <a:rPr lang="en-US" dirty="0" smtClean="0"/>
              <a:t>The Form</a:t>
            </a:r>
            <a:r>
              <a:rPr lang="en-US" baseline="0" dirty="0" smtClean="0"/>
              <a:t> field </a:t>
            </a:r>
            <a:r>
              <a:rPr lang="en-US" dirty="0" smtClean="0"/>
              <a:t>defaults to the currently </a:t>
            </a:r>
            <a:r>
              <a:rPr lang="en-US" dirty="0" smtClean="0"/>
              <a:t>selected business component</a:t>
            </a:r>
            <a:r>
              <a:rPr lang="en-US" dirty="0" smtClean="0"/>
              <a:t>.</a:t>
            </a:r>
          </a:p>
          <a:p>
            <a:endParaRPr lang="en-US" dirty="0" smtClean="0"/>
          </a:p>
          <a:p>
            <a:r>
              <a:rPr lang="en-US" dirty="0" smtClean="0"/>
              <a:t>The Eligible for Menu field determines if the hybrid view should be eligible for the menu. If this is checked, the hybrid view will be available from the menu search as soon as the view is saved.</a:t>
            </a:r>
          </a:p>
          <a:p>
            <a:endParaRPr lang="en-US" dirty="0" smtClean="0"/>
          </a:p>
          <a:p>
            <a:r>
              <a:rPr lang="en-US" dirty="0" smtClean="0"/>
              <a:t>The View URI</a:t>
            </a:r>
            <a:r>
              <a:rPr lang="en-US" baseline="0" dirty="0" smtClean="0"/>
              <a:t> is </a:t>
            </a:r>
            <a:r>
              <a:rPr lang="en-US" baseline="0" dirty="0" smtClean="0"/>
              <a:t>r</a:t>
            </a:r>
            <a:r>
              <a:rPr lang="en-US" dirty="0" smtClean="0"/>
              <a:t>ead only</a:t>
            </a:r>
            <a:r>
              <a:rPr lang="en-US" dirty="0" smtClean="0"/>
              <a:t>. This is where </a:t>
            </a:r>
            <a:r>
              <a:rPr lang="en-US" baseline="0" dirty="0" smtClean="0"/>
              <a:t>the </a:t>
            </a:r>
            <a:r>
              <a:rPr lang="en-US" baseline="0" dirty="0" smtClean="0"/>
              <a:t>view </a:t>
            </a:r>
            <a:r>
              <a:rPr lang="en-US" baseline="0" dirty="0" smtClean="0"/>
              <a:t>data is stored.</a:t>
            </a:r>
          </a:p>
          <a:p>
            <a:endParaRPr lang="en-US" dirty="0" smtClean="0"/>
          </a:p>
          <a:p>
            <a:r>
              <a:rPr lang="en-US" dirty="0" smtClean="0"/>
              <a:t>The Secure URI</a:t>
            </a:r>
            <a:r>
              <a:rPr lang="en-US" baseline="0" dirty="0" smtClean="0"/>
              <a:t> is </a:t>
            </a:r>
            <a:r>
              <a:rPr lang="en-US" baseline="0" dirty="0" smtClean="0"/>
              <a:t>r</a:t>
            </a:r>
            <a:r>
              <a:rPr lang="en-US" dirty="0" smtClean="0"/>
              <a:t>ead only</a:t>
            </a:r>
            <a:r>
              <a:rPr lang="en-US" dirty="0" smtClean="0"/>
              <a:t>.</a:t>
            </a:r>
            <a:r>
              <a:rPr lang="en-US" baseline="0" dirty="0" smtClean="0"/>
              <a:t> This is where the </a:t>
            </a:r>
            <a:r>
              <a:rPr lang="en-US" baseline="0" dirty="0" smtClean="0"/>
              <a:t>secure </a:t>
            </a:r>
            <a:r>
              <a:rPr lang="en-US" baseline="0" dirty="0" smtClean="0"/>
              <a:t>data is stored.</a:t>
            </a:r>
          </a:p>
          <a:p>
            <a:endParaRPr lang="en-US" dirty="0" smtClean="0"/>
          </a:p>
          <a:p>
            <a:r>
              <a:rPr lang="en-US" dirty="0" smtClean="0"/>
              <a:t>The App </a:t>
            </a:r>
            <a:r>
              <a:rPr lang="en-US" dirty="0" smtClean="0"/>
              <a:t>field is read only </a:t>
            </a:r>
            <a:r>
              <a:rPr lang="en-US" dirty="0" smtClean="0"/>
              <a:t>and defaults from the user’s active app.</a:t>
            </a:r>
            <a:r>
              <a:rPr lang="en-US" baseline="0" dirty="0" smtClean="0"/>
              <a:t> It </a:t>
            </a:r>
            <a:r>
              <a:rPr lang="en-US" dirty="0" smtClean="0"/>
              <a:t>cannot be changed. </a:t>
            </a:r>
          </a:p>
          <a:p>
            <a:endParaRPr lang="en-US" dirty="0" smtClean="0"/>
          </a:p>
          <a:p>
            <a:r>
              <a:rPr lang="en-US" dirty="0" smtClean="0"/>
              <a:t>App URI</a:t>
            </a:r>
            <a:r>
              <a:rPr lang="en-US" baseline="0" dirty="0" smtClean="0"/>
              <a:t> is </a:t>
            </a:r>
            <a:r>
              <a:rPr lang="en-US" baseline="0" dirty="0" smtClean="0"/>
              <a:t>r</a:t>
            </a:r>
            <a:r>
              <a:rPr lang="en-US" dirty="0" smtClean="0"/>
              <a:t>ead only </a:t>
            </a:r>
            <a:r>
              <a:rPr lang="en-US" dirty="0" smtClean="0"/>
              <a:t>and defaults from the user’s active app.</a:t>
            </a:r>
            <a:r>
              <a:rPr lang="en-US" baseline="0" dirty="0" smtClean="0"/>
              <a:t> It c</a:t>
            </a:r>
            <a:r>
              <a:rPr lang="en-US" dirty="0" smtClean="0"/>
              <a:t>annot be changed. This is where the </a:t>
            </a:r>
            <a:r>
              <a:rPr lang="en-US" dirty="0" smtClean="0"/>
              <a:t>app </a:t>
            </a:r>
            <a:r>
              <a:rPr lang="en-US" dirty="0" smtClean="0"/>
              <a:t>data is stored.</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Browse</a:t>
            </a:r>
            <a:r>
              <a:rPr lang="en-US" baseline="0" dirty="0" smtClean="0"/>
              <a:t> frame, </a:t>
            </a:r>
            <a:r>
              <a:rPr lang="en-US" altLang="zh-CN" baseline="0" dirty="0" smtClean="0"/>
              <a:t>select </a:t>
            </a:r>
            <a:r>
              <a:rPr lang="en-US" baseline="0" dirty="0" smtClean="0"/>
              <a:t>the fields for the browse columns. The k</a:t>
            </a:r>
            <a:r>
              <a:rPr lang="en-US" dirty="0" smtClean="0"/>
              <a:t>ey field selection boxes</a:t>
            </a:r>
            <a:r>
              <a:rPr lang="en-US" baseline="0" dirty="0" smtClean="0"/>
              <a:t> are </a:t>
            </a:r>
            <a:r>
              <a:rPr lang="en-US" baseline="0" dirty="0" smtClean="0"/>
              <a:t>r</a:t>
            </a:r>
            <a:r>
              <a:rPr lang="en-US" dirty="0" smtClean="0"/>
              <a:t>ead only</a:t>
            </a:r>
            <a:r>
              <a:rPr lang="en-US" baseline="0" dirty="0" smtClean="0"/>
              <a:t> </a:t>
            </a:r>
            <a:r>
              <a:rPr lang="en-US" baseline="0" dirty="0" smtClean="0"/>
              <a:t>and </a:t>
            </a:r>
            <a:r>
              <a:rPr lang="en-US" dirty="0" smtClean="0"/>
              <a:t>they are selected automatically.</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 the Save button to save the </a:t>
            </a:r>
            <a:r>
              <a:rPr lang="en-US" baseline="0" dirty="0" smtClean="0"/>
              <a:t>hybrid view </a:t>
            </a:r>
            <a:r>
              <a:rPr lang="en-US" baseline="0" dirty="0" smtClean="0"/>
              <a:t>data.</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You can copy</a:t>
            </a:r>
            <a:r>
              <a:rPr lang="en-US" sz="1200" baseline="0" dirty="0" smtClean="0"/>
              <a:t> a</a:t>
            </a:r>
            <a:r>
              <a:rPr lang="en-US" sz="1200" dirty="0" smtClean="0"/>
              <a:t> </a:t>
            </a:r>
            <a:r>
              <a:rPr lang="en-US" sz="1200" dirty="0" smtClean="0"/>
              <a:t>hybrid view </a:t>
            </a:r>
            <a:r>
              <a:rPr lang="en-US" sz="1200" dirty="0" smtClean="0"/>
              <a:t>by selecting the Copy from Actions menu</a:t>
            </a:r>
            <a:r>
              <a:rPr lang="en-US" sz="1200" baseline="0" dirty="0" smtClean="0"/>
              <a:t> </a:t>
            </a:r>
            <a:r>
              <a:rPr lang="en-US" sz="1200" dirty="0" smtClean="0"/>
              <a:t>in the Details modal. </a:t>
            </a:r>
            <a:r>
              <a:rPr lang="en-US" sz="1200" dirty="0" smtClean="0"/>
              <a:t>Or, click</a:t>
            </a:r>
            <a:r>
              <a:rPr lang="en-US" sz="1200" baseline="0" dirty="0" smtClean="0"/>
              <a:t> </a:t>
            </a:r>
            <a:r>
              <a:rPr lang="en-US" sz="1200" baseline="0" dirty="0" smtClean="0"/>
              <a:t>Delete in the top menu to delete the selected </a:t>
            </a:r>
            <a:r>
              <a:rPr lang="en-US" sz="1200" baseline="0" dirty="0" smtClean="0"/>
              <a:t>hybrid view</a:t>
            </a:r>
            <a:r>
              <a:rPr lang="en-US" sz="1200" baseline="0" dirty="0" smtClean="0"/>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select</a:t>
            </a:r>
            <a:r>
              <a:rPr lang="en-US" baseline="0" dirty="0" smtClean="0"/>
              <a:t> one </a:t>
            </a:r>
            <a:r>
              <a:rPr lang="en-US" baseline="0" dirty="0" smtClean="0"/>
              <a:t>hybrid view </a:t>
            </a:r>
            <a:r>
              <a:rPr lang="en-US" baseline="0" dirty="0" smtClean="0"/>
              <a:t>record and click the Edit or Detail icon to review or update the data.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select</a:t>
            </a:r>
            <a:r>
              <a:rPr lang="en-US" baseline="0" dirty="0" smtClean="0"/>
              <a:t> one </a:t>
            </a:r>
            <a:r>
              <a:rPr lang="en-US" baseline="0" dirty="0" smtClean="0"/>
              <a:t>hybrid view </a:t>
            </a:r>
            <a:r>
              <a:rPr lang="en-US" baseline="0" dirty="0" smtClean="0"/>
              <a:t>record and c</a:t>
            </a:r>
            <a:r>
              <a:rPr lang="en-US" dirty="0" smtClean="0"/>
              <a:t>lick the Preview</a:t>
            </a:r>
            <a:r>
              <a:rPr lang="en-US" baseline="0" dirty="0" smtClean="0"/>
              <a:t> icon to l</a:t>
            </a:r>
            <a:r>
              <a:rPr lang="en-US" dirty="0" smtClean="0"/>
              <a:t>aunch the hybrid view in a new browser tab. The </a:t>
            </a:r>
            <a:r>
              <a:rPr lang="en-US" dirty="0" smtClean="0"/>
              <a:t>business component </a:t>
            </a:r>
            <a:r>
              <a:rPr lang="en-US" dirty="0" smtClean="0"/>
              <a:t>must be deployed in the Business Components Builder</a:t>
            </a:r>
            <a:r>
              <a:rPr lang="en-US" baseline="0" dirty="0" smtClean="0"/>
              <a:t> </a:t>
            </a:r>
            <a:r>
              <a:rPr lang="en-US" dirty="0" smtClean="0"/>
              <a:t>screen before it can be previewed.</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Deployment of a </a:t>
            </a:r>
            <a:r>
              <a:rPr lang="en-US" sz="1200" kern="1200" dirty="0" smtClean="0">
                <a:solidFill>
                  <a:schemeClr val="tx1"/>
                </a:solidFill>
                <a:latin typeface="+mn-lt"/>
                <a:ea typeface="+mn-ea"/>
                <a:cs typeface="+mn-cs"/>
              </a:rPr>
              <a:t>business component </a:t>
            </a:r>
            <a:r>
              <a:rPr lang="en-US" sz="1200" kern="1200" dirty="0" smtClean="0">
                <a:solidFill>
                  <a:schemeClr val="tx1"/>
                </a:solidFill>
                <a:latin typeface="+mn-lt"/>
                <a:ea typeface="+mn-ea"/>
                <a:cs typeface="+mn-cs"/>
              </a:rPr>
              <a:t>is a process of verifying if everything is available and correctly defined for the </a:t>
            </a:r>
            <a:r>
              <a:rPr lang="en-US" sz="1200" kern="1200" dirty="0" smtClean="0">
                <a:solidFill>
                  <a:schemeClr val="tx1"/>
                </a:solidFill>
                <a:latin typeface="+mn-lt"/>
                <a:ea typeface="+mn-ea"/>
                <a:cs typeface="+mn-cs"/>
              </a:rPr>
              <a:t>business component.</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T</a:t>
            </a:r>
            <a:r>
              <a:rPr lang="en-US" sz="1200" kern="1200" dirty="0" smtClean="0">
                <a:solidFill>
                  <a:schemeClr val="tx1"/>
                </a:solidFill>
                <a:latin typeface="+mn-lt"/>
                <a:ea typeface="+mn-ea"/>
                <a:cs typeface="+mn-cs"/>
              </a:rPr>
              <a:t>his includes having available view and view resources available.</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Select a </a:t>
            </a:r>
            <a:r>
              <a:rPr lang="en-US" sz="1200" kern="1200" dirty="0" smtClean="0">
                <a:solidFill>
                  <a:schemeClr val="tx1"/>
                </a:solidFill>
                <a:latin typeface="+mn-lt"/>
                <a:ea typeface="+mn-ea"/>
                <a:cs typeface="+mn-cs"/>
              </a:rPr>
              <a:t>data store </a:t>
            </a:r>
            <a:r>
              <a:rPr lang="en-US" sz="1200" kern="1200" dirty="0" smtClean="0">
                <a:solidFill>
                  <a:schemeClr val="tx1"/>
                </a:solidFill>
                <a:latin typeface="+mn-lt"/>
                <a:ea typeface="+mn-ea"/>
                <a:cs typeface="+mn-cs"/>
              </a:rPr>
              <a:t>URI to indicate the URI of the data store that is used to store the schema and the data of the </a:t>
            </a:r>
            <a:r>
              <a:rPr lang="en-US" sz="1200" kern="1200" dirty="0" smtClean="0">
                <a:solidFill>
                  <a:schemeClr val="tx1"/>
                </a:solidFill>
                <a:latin typeface="+mn-lt"/>
                <a:ea typeface="+mn-ea"/>
                <a:cs typeface="+mn-cs"/>
              </a:rPr>
              <a:t>business component.</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Select Import data to import data from the data source the </a:t>
            </a:r>
            <a:r>
              <a:rPr lang="en-US" sz="1200" kern="1200" dirty="0" smtClean="0">
                <a:solidFill>
                  <a:schemeClr val="tx1"/>
                </a:solidFill>
                <a:latin typeface="+mn-lt"/>
                <a:ea typeface="+mn-ea"/>
                <a:cs typeface="+mn-cs"/>
              </a:rPr>
              <a:t>business component definition </a:t>
            </a:r>
            <a:r>
              <a:rPr lang="en-US" sz="1200" kern="1200" dirty="0" smtClean="0">
                <a:solidFill>
                  <a:schemeClr val="tx1"/>
                </a:solidFill>
                <a:latin typeface="+mn-lt"/>
                <a:ea typeface="+mn-ea"/>
                <a:cs typeface="+mn-cs"/>
              </a:rPr>
              <a:t>has been loaded from. If the </a:t>
            </a:r>
            <a:r>
              <a:rPr lang="en-US" sz="1200" kern="1200" dirty="0" smtClean="0">
                <a:solidFill>
                  <a:schemeClr val="tx1"/>
                </a:solidFill>
                <a:latin typeface="+mn-lt"/>
                <a:ea typeface="+mn-ea"/>
                <a:cs typeface="+mn-cs"/>
              </a:rPr>
              <a:t>business component definition </a:t>
            </a:r>
            <a:r>
              <a:rPr lang="en-US" sz="1200" kern="1200" dirty="0" smtClean="0">
                <a:solidFill>
                  <a:schemeClr val="tx1"/>
                </a:solidFill>
                <a:latin typeface="+mn-lt"/>
                <a:ea typeface="+mn-ea"/>
                <a:cs typeface="+mn-cs"/>
              </a:rPr>
              <a:t>is not loaded from a</a:t>
            </a:r>
            <a:r>
              <a:rPr lang="en-US" sz="1200" kern="1200" baseline="0" dirty="0" smtClean="0">
                <a:solidFill>
                  <a:schemeClr val="tx1"/>
                </a:solidFill>
                <a:latin typeface="+mn-lt"/>
                <a:ea typeface="+mn-ea"/>
                <a:cs typeface="+mn-cs"/>
              </a:rPr>
              <a:t> file, you cannot select this field.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Click the</a:t>
            </a:r>
            <a:r>
              <a:rPr lang="en-US" sz="1200" kern="1200" baseline="0" dirty="0" smtClean="0">
                <a:solidFill>
                  <a:schemeClr val="tx1"/>
                </a:solidFill>
                <a:latin typeface="+mn-lt"/>
                <a:ea typeface="+mn-ea"/>
                <a:cs typeface="+mn-cs"/>
              </a:rPr>
              <a:t> Deploy button</a:t>
            </a:r>
            <a:r>
              <a:rPr lang="en-US" sz="1200" kern="1200" dirty="0" smtClean="0">
                <a:solidFill>
                  <a:schemeClr val="tx1"/>
                </a:solidFill>
                <a:latin typeface="+mn-lt"/>
                <a:ea typeface="+mn-ea"/>
                <a:cs typeface="+mn-cs"/>
              </a:rPr>
              <a:t> to deploy the </a:t>
            </a:r>
            <a:r>
              <a:rPr lang="en-US" sz="1200" kern="1200" dirty="0" smtClean="0">
                <a:solidFill>
                  <a:schemeClr val="tx1"/>
                </a:solidFill>
                <a:latin typeface="+mn-lt"/>
                <a:ea typeface="+mn-ea"/>
                <a:cs typeface="+mn-cs"/>
              </a:rPr>
              <a:t>business component.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Now, </a:t>
            </a:r>
            <a:r>
              <a:rPr lang="en-US" sz="1200" b="0" i="0" kern="1200" dirty="0" smtClean="0">
                <a:solidFill>
                  <a:schemeClr val="tx1"/>
                </a:solidFill>
                <a:latin typeface="+mn-lt"/>
                <a:ea typeface="+mn-ea"/>
                <a:cs typeface="+mn-cs"/>
              </a:rPr>
              <a:t>this </a:t>
            </a:r>
            <a:r>
              <a:rPr lang="en-US" sz="1200" kern="1200" dirty="0" smtClean="0">
                <a:solidFill>
                  <a:schemeClr val="tx1"/>
                </a:solidFill>
                <a:latin typeface="+mn-lt"/>
                <a:ea typeface="+mn-ea"/>
                <a:cs typeface="+mn-cs"/>
              </a:rPr>
              <a:t>business component </a:t>
            </a:r>
            <a:r>
              <a:rPr lang="en-US" sz="1200" b="0" i="0" kern="1200" dirty="0" smtClean="0">
                <a:solidFill>
                  <a:schemeClr val="tx1"/>
                </a:solidFill>
                <a:latin typeface="+mn-lt"/>
                <a:ea typeface="+mn-ea"/>
                <a:cs typeface="+mn-cs"/>
              </a:rPr>
              <a:t>has </a:t>
            </a:r>
            <a:r>
              <a:rPr lang="en-US" sz="1200" b="0" i="0" kern="1200" dirty="0" smtClean="0">
                <a:solidFill>
                  <a:schemeClr val="tx1"/>
                </a:solidFill>
                <a:latin typeface="+mn-lt"/>
                <a:ea typeface="+mn-ea"/>
                <a:cs typeface="+mn-cs"/>
              </a:rPr>
              <a:t>been deployed and can be run from the menu.</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search the Machines menu in the menu search now.</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view machines and machine</a:t>
            </a:r>
            <a:r>
              <a:rPr lang="en-US" baseline="0" dirty="0" smtClean="0"/>
              <a:t> operators information in the Web UI.</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this example, you open the Machines view and browse machines information. The initial lines are imported from the Excel file.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baseline="0" dirty="0" smtClean="0"/>
              <a:t>In some cases, there is </a:t>
            </a:r>
            <a:r>
              <a:rPr lang="en-US" dirty="0" smtClean="0"/>
              <a:t>a link between </a:t>
            </a:r>
            <a:r>
              <a:rPr lang="en-US" sz="1200" kern="1200" dirty="0" smtClean="0">
                <a:solidFill>
                  <a:schemeClr val="tx1"/>
                </a:solidFill>
                <a:latin typeface="+mn-lt"/>
                <a:ea typeface="+mn-ea"/>
                <a:cs typeface="+mn-cs"/>
              </a:rPr>
              <a:t>business components</a:t>
            </a:r>
            <a:r>
              <a:rPr lang="en-US" baseline="0" dirty="0" smtClean="0"/>
              <a:t>. </a:t>
            </a:r>
            <a:r>
              <a:rPr lang="en-US" dirty="0" smtClean="0"/>
              <a:t>For our example, the</a:t>
            </a:r>
            <a:r>
              <a:rPr lang="en-US" baseline="0" dirty="0" smtClean="0"/>
              <a:t> </a:t>
            </a:r>
            <a:r>
              <a:rPr lang="en-US" altLang="zh-CN" baseline="0" dirty="0" smtClean="0"/>
              <a:t>Machine</a:t>
            </a:r>
            <a:r>
              <a:rPr lang="zh-CN" altLang="en-US" baseline="0" dirty="0" smtClean="0"/>
              <a:t> </a:t>
            </a:r>
            <a:r>
              <a:rPr lang="en-US" altLang="zh-CN" baseline="0" dirty="0" smtClean="0"/>
              <a:t>Code</a:t>
            </a:r>
            <a:r>
              <a:rPr lang="en-US" dirty="0" smtClean="0"/>
              <a:t> is a link between </a:t>
            </a:r>
            <a:r>
              <a:rPr lang="en-US" baseline="0" dirty="0" smtClean="0"/>
              <a:t>Machines and Machines Operators, </a:t>
            </a:r>
            <a:r>
              <a:rPr lang="en-US" dirty="0" smtClean="0"/>
              <a:t>and we call the link a relationship. You can set up the relationship in</a:t>
            </a:r>
            <a:r>
              <a:rPr lang="en-US" baseline="0" dirty="0" smtClean="0"/>
              <a:t> the</a:t>
            </a:r>
            <a:r>
              <a:rPr lang="en-US" dirty="0" smtClean="0"/>
              <a:t> Business Components</a:t>
            </a:r>
            <a:r>
              <a:rPr lang="en-US" baseline="0" dirty="0" smtClean="0"/>
              <a:t> builder.</a:t>
            </a:r>
            <a:endParaRPr lang="en-US" dirty="0" smtClean="0"/>
          </a:p>
          <a:p>
            <a:endParaRPr lang="en-US" dirty="0" smtClean="0"/>
          </a:p>
          <a:p>
            <a:r>
              <a:rPr lang="en-US" dirty="0" smtClean="0"/>
              <a:t>In the Business Components form</a:t>
            </a:r>
            <a:r>
              <a:rPr lang="en-US" baseline="0" dirty="0" smtClean="0"/>
              <a:t> </a:t>
            </a:r>
            <a:r>
              <a:rPr lang="en-US" altLang="zh-CN" baseline="0" dirty="0" smtClean="0"/>
              <a:t>Relationships panel, c</a:t>
            </a:r>
            <a:r>
              <a:rPr lang="en-US" dirty="0" smtClean="0"/>
              <a:t>lick the New icon to add</a:t>
            </a:r>
            <a:r>
              <a:rPr lang="en-US" baseline="0" dirty="0" smtClean="0"/>
              <a:t> a new relationship between the current </a:t>
            </a:r>
            <a:r>
              <a:rPr lang="en-US" sz="1200" kern="1200" dirty="0" smtClean="0">
                <a:solidFill>
                  <a:schemeClr val="tx1"/>
                </a:solidFill>
                <a:latin typeface="+mn-lt"/>
                <a:ea typeface="+mn-ea"/>
                <a:cs typeface="+mn-cs"/>
              </a:rPr>
              <a:t>business component </a:t>
            </a:r>
            <a:r>
              <a:rPr lang="en-US" baseline="0" dirty="0" smtClean="0"/>
              <a:t>and </a:t>
            </a:r>
            <a:r>
              <a:rPr lang="en-US" baseline="0" dirty="0" smtClean="0"/>
              <a:t>another </a:t>
            </a:r>
            <a:r>
              <a:rPr lang="en-US" sz="1200" kern="1200" dirty="0" smtClean="0">
                <a:solidFill>
                  <a:schemeClr val="tx1"/>
                </a:solidFill>
                <a:latin typeface="+mn-lt"/>
                <a:ea typeface="+mn-ea"/>
                <a:cs typeface="+mn-cs"/>
              </a:rPr>
              <a:t>business component</a:t>
            </a:r>
            <a:r>
              <a:rPr lang="en-US" baseline="0" dirty="0" smtClean="0"/>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The QAD Platform allows you to extend the QAD product by adding a new </a:t>
            </a:r>
            <a:r>
              <a:rPr lang="en-US" dirty="0" smtClean="0"/>
              <a:t>business component</a:t>
            </a:r>
            <a:r>
              <a:rPr lang="en-US" dirty="0" smtClean="0"/>
              <a:t>.</a:t>
            </a:r>
          </a:p>
          <a:p>
            <a:endParaRPr lang="en-US" dirty="0" smtClean="0"/>
          </a:p>
          <a:p>
            <a:r>
              <a:rPr lang="en-US" dirty="0" smtClean="0"/>
              <a:t>The QAD Platform includes </a:t>
            </a:r>
            <a:r>
              <a:rPr lang="en-US" dirty="0" smtClean="0"/>
              <a:t>data stores</a:t>
            </a:r>
            <a:r>
              <a:rPr lang="en-US" dirty="0" smtClean="0"/>
              <a:t>, </a:t>
            </a:r>
            <a:r>
              <a:rPr lang="en-US" dirty="0" smtClean="0"/>
              <a:t>apps,the </a:t>
            </a:r>
            <a:r>
              <a:rPr lang="en-US" dirty="0" smtClean="0"/>
              <a:t>Entity </a:t>
            </a:r>
            <a:r>
              <a:rPr lang="en-US" dirty="0" smtClean="0"/>
              <a:t>Builder, </a:t>
            </a:r>
            <a:r>
              <a:rPr lang="en-US" dirty="0" smtClean="0"/>
              <a:t>and </a:t>
            </a:r>
            <a:r>
              <a:rPr lang="en-US" dirty="0" smtClean="0"/>
              <a:t>the View Builder.</a:t>
            </a:r>
            <a:r>
              <a:rPr lang="en-US" baseline="0" dirty="0" smtClean="0"/>
              <a:t> </a:t>
            </a:r>
            <a:r>
              <a:rPr lang="en-US" dirty="0" smtClean="0"/>
              <a:t>Use the </a:t>
            </a:r>
            <a:r>
              <a:rPr lang="en-US" dirty="0" smtClean="0"/>
              <a:t>View Builder to create views, allowing users to interact with new </a:t>
            </a:r>
            <a:r>
              <a:rPr lang="en-US" dirty="0" smtClean="0"/>
              <a:t>business components.</a:t>
            </a:r>
            <a:endParaRPr lang="en-US" dirty="0" smtClean="0"/>
          </a:p>
          <a:p>
            <a:endParaRPr lang="en-US" dirty="0" smtClean="0"/>
          </a:p>
          <a:p>
            <a:r>
              <a:rPr lang="en-US" dirty="0" smtClean="0"/>
              <a:t>The process starts with creating</a:t>
            </a:r>
            <a:r>
              <a:rPr lang="en-US" baseline="0" dirty="0" smtClean="0"/>
              <a:t> an app and then </a:t>
            </a:r>
            <a:r>
              <a:rPr lang="en-US" sz="1200" kern="1200" dirty="0" smtClean="0">
                <a:solidFill>
                  <a:schemeClr val="tx1"/>
                </a:solidFill>
                <a:latin typeface="+mn-lt"/>
                <a:ea typeface="+mn-ea"/>
                <a:cs typeface="+mn-cs"/>
              </a:rPr>
              <a:t>defining the data stores in the system. Next,</a:t>
            </a:r>
            <a:r>
              <a:rPr lang="en-US" sz="1200" kern="1200" baseline="0" dirty="0" smtClean="0">
                <a:solidFill>
                  <a:schemeClr val="tx1"/>
                </a:solidFill>
                <a:latin typeface="+mn-lt"/>
                <a:ea typeface="+mn-ea"/>
                <a:cs typeface="+mn-cs"/>
              </a:rPr>
              <a:t> you can create a </a:t>
            </a:r>
            <a:r>
              <a:rPr lang="en-US" dirty="0" smtClean="0"/>
              <a:t>business component </a:t>
            </a:r>
            <a:r>
              <a:rPr lang="en-US" sz="1200" kern="1200" baseline="0" dirty="0" smtClean="0">
                <a:solidFill>
                  <a:schemeClr val="tx1"/>
                </a:solidFill>
                <a:latin typeface="+mn-lt"/>
                <a:ea typeface="+mn-ea"/>
                <a:cs typeface="+mn-cs"/>
              </a:rPr>
              <a:t>and </a:t>
            </a:r>
            <a:r>
              <a:rPr lang="en-US" sz="1200" kern="1200" baseline="0" dirty="0" smtClean="0">
                <a:solidFill>
                  <a:schemeClr val="tx1"/>
                </a:solidFill>
                <a:latin typeface="+mn-lt"/>
                <a:ea typeface="+mn-ea"/>
                <a:cs typeface="+mn-cs"/>
              </a:rPr>
              <a:t>build a view and form for it. After you have deployed the </a:t>
            </a:r>
            <a:r>
              <a:rPr lang="en-US" dirty="0" smtClean="0"/>
              <a:t>business component</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you can access and run it. You can also set up relationships for some </a:t>
            </a:r>
            <a:r>
              <a:rPr lang="en-US" sz="1200" kern="1200" baseline="0" dirty="0" smtClean="0">
                <a:solidFill>
                  <a:schemeClr val="tx1"/>
                </a:solidFill>
                <a:latin typeface="+mn-lt"/>
                <a:ea typeface="+mn-ea"/>
                <a:cs typeface="+mn-cs"/>
              </a:rPr>
              <a:t>business components</a:t>
            </a:r>
            <a:r>
              <a:rPr lang="en-US" sz="120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Select the related </a:t>
            </a:r>
            <a:r>
              <a:rPr lang="en-US" sz="1200" kern="1200" dirty="0" smtClean="0">
                <a:solidFill>
                  <a:schemeClr val="tx1"/>
                </a:solidFill>
                <a:latin typeface="+mn-lt"/>
                <a:ea typeface="+mn-ea"/>
                <a:cs typeface="+mn-cs"/>
              </a:rPr>
              <a:t>business component </a:t>
            </a:r>
            <a:r>
              <a:rPr lang="en-US" dirty="0" smtClean="0"/>
              <a:t>from </a:t>
            </a:r>
            <a:r>
              <a:rPr lang="en-US" dirty="0" smtClean="0"/>
              <a:t>the </a:t>
            </a:r>
            <a:r>
              <a:rPr lang="en-US" altLang="zh-CN" dirty="0" smtClean="0"/>
              <a:t>Related Entity</a:t>
            </a:r>
            <a:r>
              <a:rPr lang="en-US" altLang="zh-CN" baseline="0" dirty="0" smtClean="0"/>
              <a:t> URI field.</a:t>
            </a:r>
          </a:p>
          <a:p>
            <a:endParaRPr lang="en-US" baseline="0" dirty="0" smtClean="0"/>
          </a:p>
          <a:p>
            <a:r>
              <a:rPr lang="en-US" baseline="0" dirty="0" smtClean="0"/>
              <a:t>You can select Drill Down to create the related </a:t>
            </a:r>
            <a:r>
              <a:rPr lang="en-US" sz="1200" kern="1200" dirty="0" smtClean="0">
                <a:solidFill>
                  <a:schemeClr val="tx1"/>
                </a:solidFill>
                <a:latin typeface="+mn-lt"/>
                <a:ea typeface="+mn-ea"/>
                <a:cs typeface="+mn-cs"/>
              </a:rPr>
              <a:t>business component </a:t>
            </a:r>
            <a:r>
              <a:rPr lang="en-US" baseline="0" dirty="0" smtClean="0"/>
              <a:t>drill-down links </a:t>
            </a:r>
            <a:r>
              <a:rPr lang="en-US" baseline="0" dirty="0" smtClean="0"/>
              <a:t>for the current </a:t>
            </a:r>
            <a:r>
              <a:rPr lang="en-US" sz="1200" kern="1200" dirty="0" smtClean="0">
                <a:solidFill>
                  <a:schemeClr val="tx1"/>
                </a:solidFill>
                <a:latin typeface="+mn-lt"/>
                <a:ea typeface="+mn-ea"/>
                <a:cs typeface="+mn-cs"/>
              </a:rPr>
              <a:t>business component</a:t>
            </a:r>
            <a:r>
              <a:rPr lang="en-US" baseline="0" dirty="0" smtClean="0"/>
              <a:t>.</a:t>
            </a:r>
            <a:endParaRPr lang="en-US" baseline="0" dirty="0" smtClean="0"/>
          </a:p>
          <a:p>
            <a:endParaRPr lang="en-US" baseline="0" dirty="0" smtClean="0"/>
          </a:p>
          <a:p>
            <a:r>
              <a:rPr lang="en-US" baseline="0" dirty="0" smtClean="0"/>
              <a:t>You can choose a cardinality--either 1-1, 1-N, or N-1.</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Field</a:t>
            </a:r>
            <a:r>
              <a:rPr lang="en-US" baseline="0" dirty="0" smtClean="0"/>
              <a:t> Mapping frame, select the Related Field for the Source Field.</a:t>
            </a:r>
            <a:endParaRPr lang="en-US" dirty="0" smtClean="0"/>
          </a:p>
          <a:p>
            <a:endParaRPr lang="en-US" dirty="0" smtClean="0"/>
          </a:p>
          <a:p>
            <a:r>
              <a:rPr lang="en-US" baseline="0" dirty="0" smtClean="0"/>
              <a:t>Click the Save button to save the relationships setup.</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a:t>
            </a:r>
            <a:r>
              <a:rPr lang="en-US" dirty="0" smtClean="0"/>
              <a:t>if you open the Machines view, you will see there is a drill-down link on the right side.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An </a:t>
            </a:r>
            <a:r>
              <a:rPr lang="en-US" sz="1200" kern="1200" baseline="0" dirty="0" smtClean="0">
                <a:solidFill>
                  <a:schemeClr val="tx1"/>
                </a:solidFill>
                <a:latin typeface="+mn-lt"/>
                <a:ea typeface="+mn-ea"/>
                <a:cs typeface="+mn-cs"/>
              </a:rPr>
              <a:t>app </a:t>
            </a:r>
            <a:r>
              <a:rPr lang="en-US" sz="1200" kern="1200" baseline="0" dirty="0" smtClean="0">
                <a:solidFill>
                  <a:schemeClr val="tx1"/>
                </a:solidFill>
                <a:latin typeface="+mn-lt"/>
                <a:ea typeface="+mn-ea"/>
                <a:cs typeface="+mn-cs"/>
              </a:rPr>
              <a:t>is a container </a:t>
            </a:r>
            <a:r>
              <a:rPr lang="en-US" sz="1200" kern="1200" baseline="0" dirty="0" smtClean="0">
                <a:solidFill>
                  <a:schemeClr val="tx1"/>
                </a:solidFill>
                <a:latin typeface="+mn-lt"/>
                <a:ea typeface="+mn-ea"/>
                <a:cs typeface="+mn-cs"/>
              </a:rPr>
              <a:t>for all </a:t>
            </a:r>
            <a:r>
              <a:rPr lang="en-US" sz="1200" kern="1200" baseline="0" dirty="0" smtClean="0">
                <a:solidFill>
                  <a:schemeClr val="tx1"/>
                </a:solidFill>
                <a:latin typeface="+mn-lt"/>
                <a:ea typeface="+mn-ea"/>
                <a:cs typeface="+mn-cs"/>
              </a:rPr>
              <a:t>your specific development artifacts for extensions. </a:t>
            </a:r>
            <a:r>
              <a:rPr lang="en-US" sz="1200" kern="1200" dirty="0" smtClean="0">
                <a:solidFill>
                  <a:schemeClr val="tx1"/>
                </a:solidFill>
                <a:latin typeface="+mn-lt"/>
                <a:ea typeface="+mn-ea"/>
                <a:cs typeface="+mn-cs"/>
              </a:rPr>
              <a:t>For example, you can create an app for tracking machines and machine operators information.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Apps </a:t>
            </a:r>
            <a:r>
              <a:rPr lang="en-US" sz="1200" kern="1200" baseline="0" dirty="0" smtClean="0">
                <a:solidFill>
                  <a:schemeClr val="tx1"/>
                </a:solidFill>
                <a:latin typeface="+mn-lt"/>
                <a:ea typeface="+mn-ea"/>
                <a:cs typeface="+mn-cs"/>
              </a:rPr>
              <a:t>maintenance </a:t>
            </a:r>
            <a:r>
              <a:rPr lang="en-US" sz="1200" kern="1200" dirty="0" smtClean="0">
                <a:solidFill>
                  <a:schemeClr val="tx1"/>
                </a:solidFill>
                <a:latin typeface="+mn-lt"/>
                <a:ea typeface="+mn-ea"/>
                <a:cs typeface="+mn-cs"/>
              </a:rPr>
              <a:t>form</a:t>
            </a:r>
            <a:r>
              <a:rPr lang="en-US" sz="1200" kern="1200" baseline="0" dirty="0" smtClean="0">
                <a:solidFill>
                  <a:schemeClr val="tx1"/>
                </a:solidFill>
                <a:latin typeface="+mn-lt"/>
                <a:ea typeface="+mn-ea"/>
                <a:cs typeface="+mn-cs"/>
              </a:rPr>
              <a:t>, you can enter the </a:t>
            </a:r>
            <a:r>
              <a:rPr lang="en-US" sz="1200" kern="1200" baseline="0" dirty="0" smtClean="0">
                <a:solidFill>
                  <a:schemeClr val="tx1"/>
                </a:solidFill>
                <a:latin typeface="+mn-lt"/>
                <a:ea typeface="+mn-ea"/>
                <a:cs typeface="+mn-cs"/>
              </a:rPr>
              <a:t>app </a:t>
            </a:r>
            <a:r>
              <a:rPr lang="en-US" sz="1200" kern="1200" baseline="0" dirty="0" smtClean="0">
                <a:solidFill>
                  <a:schemeClr val="tx1"/>
                </a:solidFill>
                <a:latin typeface="+mn-lt"/>
                <a:ea typeface="+mn-ea"/>
                <a:cs typeface="+mn-cs"/>
              </a:rPr>
              <a:t>name in the App field. A new app always belongs to what we call the “environment namespace”. This is defined at install time of the environment and cannot be changed.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app URI will automatically </a:t>
            </a:r>
            <a:r>
              <a:rPr lang="en-US" sz="1200" kern="1200" baseline="0" dirty="0" smtClean="0">
                <a:solidFill>
                  <a:schemeClr val="tx1"/>
                </a:solidFill>
                <a:latin typeface="+mn-lt"/>
                <a:ea typeface="+mn-ea"/>
                <a:cs typeface="+mn-cs"/>
              </a:rPr>
              <a:t>populate, </a:t>
            </a:r>
            <a:r>
              <a:rPr lang="en-US" sz="1200" kern="1200" baseline="0" dirty="0" smtClean="0">
                <a:solidFill>
                  <a:schemeClr val="tx1"/>
                </a:solidFill>
                <a:latin typeface="+mn-lt"/>
                <a:ea typeface="+mn-ea"/>
                <a:cs typeface="+mn-cs"/>
              </a:rPr>
              <a:t>based on the entry in the App field. The App URI </a:t>
            </a:r>
            <a:r>
              <a:rPr lang="en-US" sz="1200" kern="1200" baseline="0" dirty="0" smtClean="0">
                <a:solidFill>
                  <a:schemeClr val="tx1"/>
                </a:solidFill>
                <a:latin typeface="+mn-lt"/>
                <a:ea typeface="+mn-ea"/>
                <a:cs typeface="+mn-cs"/>
              </a:rPr>
              <a:t>field is </a:t>
            </a:r>
            <a:r>
              <a:rPr lang="en-US" sz="1200" kern="1200" baseline="0" dirty="0" smtClean="0">
                <a:solidFill>
                  <a:schemeClr val="tx1"/>
                </a:solidFill>
                <a:latin typeface="+mn-lt"/>
                <a:ea typeface="+mn-ea"/>
                <a:cs typeface="+mn-cs"/>
              </a:rPr>
              <a:t>read only as it is the unique system data associated to the app. This is the namespace for this app only.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You can enter the display label for the app. The display label determines how the label associated with this app displays from the browse.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Enter a brief description of your app.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Select the </a:t>
            </a:r>
            <a:r>
              <a:rPr lang="en-US" sz="1200" kern="1200" baseline="0" dirty="0" smtClean="0">
                <a:solidFill>
                  <a:schemeClr val="tx1"/>
                </a:solidFill>
                <a:latin typeface="+mn-lt"/>
                <a:ea typeface="+mn-ea"/>
                <a:cs typeface="+mn-cs"/>
              </a:rPr>
              <a:t>System Default </a:t>
            </a:r>
            <a:r>
              <a:rPr lang="en-US" sz="1200" kern="1200" baseline="0" dirty="0" smtClean="0">
                <a:solidFill>
                  <a:schemeClr val="tx1"/>
                </a:solidFill>
                <a:latin typeface="+mn-lt"/>
                <a:ea typeface="+mn-ea"/>
                <a:cs typeface="+mn-cs"/>
              </a:rPr>
              <a:t>field to make this app a system default; all created system data will be associated with this app from this point. There is only one default app in the system at a time.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An app can have implicit or explicit dependencies on other apps. Any implicit dependencies are listed automatically. If you know that the new app will be dependent on another app, you can add that app here as an explicit dependency. For example, if the new app extends the capabilities of an existing app, then you can identify that existing app as an explicit app dependency.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When new data is created, it is automatically stored in the current user's Active </a:t>
            </a:r>
            <a:r>
              <a:rPr lang="en-US" sz="1200" b="0" i="0" kern="1200" dirty="0" smtClean="0">
                <a:solidFill>
                  <a:schemeClr val="tx1"/>
                </a:solidFill>
                <a:latin typeface="+mn-lt"/>
                <a:ea typeface="+mn-ea"/>
                <a:cs typeface="+mn-cs"/>
              </a:rPr>
              <a:t>App field.</a:t>
            </a:r>
            <a:r>
              <a:rPr lang="en-US" sz="1200" b="0" i="0" kern="1200" dirty="0" smtClean="0">
                <a:solidFill>
                  <a:schemeClr val="tx1"/>
                </a:solidFill>
                <a:latin typeface="+mn-lt"/>
                <a:ea typeface="+mn-ea"/>
                <a:cs typeface="+mn-cs"/>
              </a:rPr>
              <a:t> Every user's </a:t>
            </a:r>
            <a:r>
              <a:rPr lang="en-US" sz="1200" b="0" i="0" kern="1200" dirty="0" smtClean="0">
                <a:solidFill>
                  <a:schemeClr val="tx1"/>
                </a:solidFill>
                <a:latin typeface="+mn-lt"/>
                <a:ea typeface="+mn-ea"/>
                <a:cs typeface="+mn-cs"/>
              </a:rPr>
              <a:t>active app </a:t>
            </a:r>
            <a:r>
              <a:rPr lang="en-US" sz="1200" b="0" i="0" kern="1200" dirty="0" smtClean="0">
                <a:solidFill>
                  <a:schemeClr val="tx1"/>
                </a:solidFill>
                <a:latin typeface="+mn-lt"/>
                <a:ea typeface="+mn-ea"/>
                <a:cs typeface="+mn-cs"/>
              </a:rPr>
              <a:t>will default to the system default </a:t>
            </a:r>
            <a:r>
              <a:rPr lang="en-US" sz="1200" b="0" i="0" kern="1200" dirty="0" smtClean="0">
                <a:solidFill>
                  <a:schemeClr val="tx1"/>
                </a:solidFill>
                <a:latin typeface="+mn-lt"/>
                <a:ea typeface="+mn-ea"/>
                <a:cs typeface="+mn-cs"/>
              </a:rPr>
              <a:t>app</a:t>
            </a: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but the user can change it.</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An individual user may want to override the default app set by an administrator. To do this, the user can open the My Developer Settings and select the desired </a:t>
            </a:r>
            <a:r>
              <a:rPr lang="en-US" sz="1200" b="0" i="0" kern="1200" dirty="0" smtClean="0">
                <a:solidFill>
                  <a:schemeClr val="tx1"/>
                </a:solidFill>
                <a:latin typeface="+mn-lt"/>
                <a:ea typeface="+mn-ea"/>
                <a:cs typeface="+mn-cs"/>
              </a:rPr>
              <a:t>active app</a:t>
            </a:r>
            <a:r>
              <a:rPr lang="en-US" sz="1200" b="0" i="0" kern="1200" dirty="0" smtClean="0">
                <a:solidFill>
                  <a:schemeClr val="tx1"/>
                </a:solidFill>
                <a:latin typeface="+mn-lt"/>
                <a:ea typeface="+mn-ea"/>
                <a:cs typeface="+mn-cs"/>
              </a:rPr>
              <a:t>. </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can launch </a:t>
            </a:r>
            <a:r>
              <a:rPr lang="en-US" sz="1200" b="0" i="0" kern="1200" dirty="0" smtClean="0">
                <a:solidFill>
                  <a:schemeClr val="tx1"/>
                </a:solidFill>
                <a:latin typeface="+mn-lt"/>
                <a:ea typeface="+mn-ea"/>
                <a:cs typeface="+mn-cs"/>
              </a:rPr>
              <a:t>My Developer Settings</a:t>
            </a:r>
            <a:r>
              <a:rPr lang="en-US" sz="1200" kern="1200" dirty="0" smtClean="0">
                <a:solidFill>
                  <a:schemeClr val="tx1"/>
                </a:solidFill>
                <a:latin typeface="+mn-lt"/>
                <a:ea typeface="+mn-ea"/>
                <a:cs typeface="+mn-cs"/>
              </a:rPr>
              <a:t> from the top menu. </a:t>
            </a:r>
            <a:r>
              <a:rPr lang="en-US" dirty="0" smtClean="0"/>
              <a:t>In the Active App field,</a:t>
            </a:r>
            <a:r>
              <a:rPr lang="en-US" baseline="0" dirty="0" smtClean="0"/>
              <a:t> you choose another app as the current user’s active app.</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 </a:t>
            </a:r>
            <a:r>
              <a:rPr lang="en-US" sz="1200" kern="1200" dirty="0" smtClean="0">
                <a:solidFill>
                  <a:schemeClr val="tx1"/>
                </a:solidFill>
                <a:latin typeface="+mn-lt"/>
                <a:ea typeface="+mn-ea"/>
                <a:cs typeface="+mn-cs"/>
              </a:rPr>
              <a:t>data</a:t>
            </a:r>
            <a:r>
              <a:rPr lang="en-US" sz="1200" kern="1200" baseline="0" dirty="0" smtClean="0">
                <a:solidFill>
                  <a:schemeClr val="tx1"/>
                </a:solidFill>
                <a:latin typeface="+mn-lt"/>
                <a:ea typeface="+mn-ea"/>
                <a:cs typeface="+mn-cs"/>
              </a:rPr>
              <a:t> store </a:t>
            </a:r>
            <a:r>
              <a:rPr lang="en-US" sz="1200" kern="1200" dirty="0" smtClean="0">
                <a:solidFill>
                  <a:schemeClr val="tx1"/>
                </a:solidFill>
                <a:latin typeface="+mn-lt"/>
                <a:ea typeface="+mn-ea"/>
                <a:cs typeface="+mn-cs"/>
              </a:rPr>
              <a:t>is </a:t>
            </a:r>
            <a:r>
              <a:rPr lang="en-US" sz="1200" kern="1200" dirty="0" smtClean="0">
                <a:solidFill>
                  <a:schemeClr val="tx1"/>
                </a:solidFill>
                <a:latin typeface="+mn-lt"/>
                <a:ea typeface="+mn-ea"/>
                <a:cs typeface="+mn-cs"/>
              </a:rPr>
              <a:t>where data is stored and retrieved in the system. When you define a </a:t>
            </a:r>
            <a:r>
              <a:rPr lang="en-US" sz="1200" kern="1200" dirty="0" smtClean="0">
                <a:solidFill>
                  <a:schemeClr val="tx1"/>
                </a:solidFill>
                <a:latin typeface="+mn-lt"/>
                <a:ea typeface="+mn-ea"/>
                <a:cs typeface="+mn-cs"/>
              </a:rPr>
              <a:t>business component</a:t>
            </a:r>
            <a:r>
              <a:rPr lang="en-US" sz="1200" kern="1200" dirty="0" smtClean="0">
                <a:solidFill>
                  <a:schemeClr val="tx1"/>
                </a:solidFill>
                <a:latin typeface="+mn-lt"/>
                <a:ea typeface="+mn-ea"/>
                <a:cs typeface="+mn-cs"/>
              </a:rPr>
              <a:t>, the system will need to know where to store the structure and data of the </a:t>
            </a:r>
            <a:r>
              <a:rPr lang="en-US" sz="1200" kern="1200" dirty="0" smtClean="0">
                <a:solidFill>
                  <a:schemeClr val="tx1"/>
                </a:solidFill>
                <a:latin typeface="+mn-lt"/>
                <a:ea typeface="+mn-ea"/>
                <a:cs typeface="+mn-cs"/>
              </a:rPr>
              <a:t>business component</a:t>
            </a:r>
            <a:r>
              <a:rPr lang="en-US" sz="1200" kern="1200" dirty="0" smtClean="0">
                <a:solidFill>
                  <a:schemeClr val="tx1"/>
                </a:solidFill>
                <a:latin typeface="+mn-lt"/>
                <a:ea typeface="+mn-ea"/>
                <a:cs typeface="+mn-cs"/>
              </a:rPr>
              <a:t>.  </a:t>
            </a:r>
          </a:p>
          <a:p>
            <a:endParaRPr lang="en-US" dirty="0" smtClean="0"/>
          </a:p>
          <a:p>
            <a:r>
              <a:rPr lang="en-US" sz="1200" kern="1200" dirty="0" smtClean="0">
                <a:solidFill>
                  <a:schemeClr val="tx1"/>
                </a:solidFill>
                <a:latin typeface="+mn-lt"/>
                <a:ea typeface="+mn-ea"/>
                <a:cs typeface="+mn-cs"/>
              </a:rPr>
              <a:t>Normally, </a:t>
            </a:r>
            <a:r>
              <a:rPr lang="en-US" sz="1200" kern="1200" dirty="0" smtClean="0">
                <a:solidFill>
                  <a:schemeClr val="tx1"/>
                </a:solidFill>
                <a:latin typeface="+mn-lt"/>
                <a:ea typeface="+mn-ea"/>
                <a:cs typeface="+mn-cs"/>
              </a:rPr>
              <a:t>after the system </a:t>
            </a:r>
            <a:r>
              <a:rPr lang="en-US" sz="1200" kern="1200" dirty="0" smtClean="0">
                <a:solidFill>
                  <a:schemeClr val="tx1"/>
                </a:solidFill>
                <a:latin typeface="+mn-lt"/>
                <a:ea typeface="+mn-ea"/>
                <a:cs typeface="+mn-cs"/>
              </a:rPr>
              <a:t>is installed</a:t>
            </a:r>
            <a:r>
              <a:rPr lang="en-US" sz="1200" kern="1200" dirty="0" smtClean="0">
                <a:solidFill>
                  <a:schemeClr val="tx1"/>
                </a:solidFill>
                <a:latin typeface="+mn-lt"/>
                <a:ea typeface="+mn-ea"/>
                <a:cs typeface="+mn-cs"/>
              </a:rPr>
              <a:t>, the extension data store will be created automatically</a:t>
            </a:r>
            <a:r>
              <a:rPr lang="en-US" sz="1200" kern="1200" baseline="0" dirty="0" smtClean="0">
                <a:solidFill>
                  <a:schemeClr val="tx1"/>
                </a:solidFill>
                <a:latin typeface="+mn-lt"/>
                <a:ea typeface="+mn-ea"/>
                <a:cs typeface="+mn-cs"/>
              </a:rPr>
              <a:t> by YAB. You can use it to store newly created </a:t>
            </a:r>
            <a:r>
              <a:rPr lang="en-US" sz="1200" kern="1200" baseline="0" dirty="0" smtClean="0">
                <a:solidFill>
                  <a:schemeClr val="tx1"/>
                </a:solidFill>
                <a:latin typeface="+mn-lt"/>
                <a:ea typeface="+mn-ea"/>
                <a:cs typeface="+mn-cs"/>
              </a:rPr>
              <a:t>business components</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use YAB commands to enable the data store and create the data store record for other customization databases.</a:t>
            </a:r>
          </a:p>
          <a:p>
            <a:endParaRPr lang="en-US" sz="1200" kern="1200" baseline="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Note</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The mode of the data store</a:t>
            </a:r>
            <a:r>
              <a:rPr lang="en-US" sz="1200" b="0" i="0" kern="1200" baseline="0" dirty="0" smtClean="0">
                <a:solidFill>
                  <a:schemeClr val="tx1"/>
                </a:solidFill>
                <a:latin typeface="+mn-lt"/>
                <a:ea typeface="+mn-ea"/>
                <a:cs typeface="+mn-cs"/>
              </a:rPr>
              <a:t> is</a:t>
            </a:r>
            <a:r>
              <a:rPr lang="en-US" sz="1200" b="0" i="0" kern="1200" dirty="0" smtClean="0">
                <a:solidFill>
                  <a:schemeClr val="tx1"/>
                </a:solidFill>
                <a:latin typeface="+mn-lt"/>
                <a:ea typeface="+mn-ea"/>
                <a:cs typeface="+mn-cs"/>
              </a:rPr>
              <a:t> DEVELOPMENT or PRODUCTION. Business components can be deployed only to data stores in DEVELOPMENT mode.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a:t>
            </a:r>
            <a:r>
              <a:rPr lang="en-US" sz="1200" b="0" i="0" kern="1200" dirty="0" smtClean="0">
                <a:solidFill>
                  <a:schemeClr val="tx1"/>
                </a:solidFill>
                <a:latin typeface="+mn-lt"/>
                <a:ea typeface="+mn-ea"/>
                <a:cs typeface="+mn-cs"/>
              </a:rPr>
              <a:t>business component encapsulates </a:t>
            </a:r>
            <a:r>
              <a:rPr lang="en-US" sz="1200" b="0" i="0" kern="1200" dirty="0" smtClean="0">
                <a:solidFill>
                  <a:schemeClr val="tx1"/>
                </a:solidFill>
                <a:latin typeface="+mn-lt"/>
                <a:ea typeface="+mn-ea"/>
                <a:cs typeface="+mn-cs"/>
              </a:rPr>
              <a:t>the business logic and data necessary to represent business activities, such as sales orders, within the application.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Business Component Builder is a hybrid view that shows all </a:t>
            </a:r>
            <a:r>
              <a:rPr lang="en-US" sz="1200" b="0" i="0" kern="1200" dirty="0" smtClean="0">
                <a:solidFill>
                  <a:schemeClr val="tx1"/>
                </a:solidFill>
                <a:latin typeface="+mn-lt"/>
                <a:ea typeface="+mn-ea"/>
                <a:cs typeface="+mn-cs"/>
              </a:rPr>
              <a:t>business components</a:t>
            </a:r>
            <a:r>
              <a:rPr lang="en-US" sz="1200" b="0" i="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that </a:t>
            </a:r>
            <a:r>
              <a:rPr lang="en-US" sz="1200" kern="1200" dirty="0" smtClean="0">
                <a:solidFill>
                  <a:schemeClr val="tx1"/>
                </a:solidFill>
                <a:latin typeface="+mn-lt"/>
                <a:ea typeface="+mn-ea"/>
                <a:cs typeface="+mn-cs"/>
              </a:rPr>
              <a:t>exist in the system. This is a mixture of </a:t>
            </a:r>
            <a:r>
              <a:rPr lang="en-US" sz="1200" b="0" i="0" kern="1200" dirty="0" smtClean="0">
                <a:solidFill>
                  <a:schemeClr val="tx1"/>
                </a:solidFill>
                <a:latin typeface="+mn-lt"/>
                <a:ea typeface="+mn-ea"/>
                <a:cs typeface="+mn-cs"/>
              </a:rPr>
              <a:t>business components</a:t>
            </a:r>
            <a:r>
              <a:rPr lang="en-US" sz="1200" b="0" i="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that </a:t>
            </a:r>
            <a:r>
              <a:rPr lang="en-US" sz="1200" kern="1200" dirty="0" smtClean="0">
                <a:solidFill>
                  <a:schemeClr val="tx1"/>
                </a:solidFill>
                <a:latin typeface="+mn-lt"/>
                <a:ea typeface="+mn-ea"/>
                <a:cs typeface="+mn-cs"/>
              </a:rPr>
              <a:t>can be controlled in the current environment and </a:t>
            </a:r>
            <a:r>
              <a:rPr lang="en-US" sz="1200" b="0" i="0" kern="1200" dirty="0" smtClean="0">
                <a:solidFill>
                  <a:schemeClr val="tx1"/>
                </a:solidFill>
                <a:latin typeface="+mn-lt"/>
                <a:ea typeface="+mn-ea"/>
                <a:cs typeface="+mn-cs"/>
              </a:rPr>
              <a:t>business components</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that have been installed as part of other app packages.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Business Components maintenance form contains the Main, Fields, Field Groups, Relationships, Options, and Deployment panels.</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Main panel, </a:t>
            </a:r>
            <a:r>
              <a:rPr lang="en-US" sz="1200" kern="1200" dirty="0" smtClean="0">
                <a:solidFill>
                  <a:schemeClr val="tx1"/>
                </a:solidFill>
                <a:latin typeface="+mn-lt"/>
                <a:ea typeface="+mn-ea"/>
                <a:cs typeface="+mn-cs"/>
              </a:rPr>
              <a:t>the </a:t>
            </a:r>
            <a:r>
              <a:rPr lang="en-US" sz="1200" kern="1200" dirty="0" smtClean="0">
                <a:solidFill>
                  <a:schemeClr val="tx1"/>
                </a:solidFill>
                <a:latin typeface="+mn-lt"/>
                <a:ea typeface="+mn-ea"/>
                <a:cs typeface="+mn-cs"/>
              </a:rPr>
              <a:t>app </a:t>
            </a:r>
            <a:r>
              <a:rPr lang="en-US" sz="1200" kern="1200" dirty="0" smtClean="0">
                <a:solidFill>
                  <a:schemeClr val="tx1"/>
                </a:solidFill>
                <a:latin typeface="+mn-lt"/>
                <a:ea typeface="+mn-ea"/>
                <a:cs typeface="+mn-cs"/>
              </a:rPr>
              <a:t>URI is set to the default app in the system, or the active </a:t>
            </a:r>
            <a:r>
              <a:rPr lang="en-US" sz="1200" kern="1200" dirty="0" smtClean="0">
                <a:solidFill>
                  <a:schemeClr val="tx1"/>
                </a:solidFill>
                <a:latin typeface="+mn-lt"/>
                <a:ea typeface="+mn-ea"/>
                <a:cs typeface="+mn-cs"/>
              </a:rPr>
              <a:t>app, </a:t>
            </a:r>
            <a:r>
              <a:rPr lang="en-US" sz="1200" kern="1200" dirty="0" smtClean="0">
                <a:solidFill>
                  <a:schemeClr val="tx1"/>
                </a:solidFill>
                <a:latin typeface="+mn-lt"/>
                <a:ea typeface="+mn-ea"/>
                <a:cs typeface="+mn-cs"/>
              </a:rPr>
              <a:t>if one is set for the current user.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Enter the name of your </a:t>
            </a:r>
            <a:r>
              <a:rPr lang="en-US" sz="1200" b="0" i="0" kern="1200" dirty="0" smtClean="0">
                <a:solidFill>
                  <a:schemeClr val="tx1"/>
                </a:solidFill>
                <a:latin typeface="+mn-lt"/>
                <a:ea typeface="+mn-ea"/>
                <a:cs typeface="+mn-cs"/>
              </a:rPr>
              <a:t>business component</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a:t>
            </a:r>
            <a:r>
              <a:rPr lang="en-US" sz="1200" b="0" i="0" kern="1200" dirty="0" smtClean="0">
                <a:solidFill>
                  <a:schemeClr val="tx1"/>
                </a:solidFill>
                <a:latin typeface="+mn-lt"/>
                <a:ea typeface="+mn-ea"/>
                <a:cs typeface="+mn-cs"/>
              </a:rPr>
              <a:t>business component </a:t>
            </a:r>
            <a:r>
              <a:rPr lang="en-US" sz="1200" kern="1200" dirty="0" smtClean="0">
                <a:solidFill>
                  <a:schemeClr val="tx1"/>
                </a:solidFill>
                <a:latin typeface="+mn-lt"/>
                <a:ea typeface="+mn-ea"/>
                <a:cs typeface="+mn-cs"/>
              </a:rPr>
              <a:t>code </a:t>
            </a:r>
            <a:r>
              <a:rPr lang="en-US" sz="1200" kern="1200" dirty="0" smtClean="0">
                <a:solidFill>
                  <a:schemeClr val="tx1"/>
                </a:solidFill>
                <a:latin typeface="+mn-lt"/>
                <a:ea typeface="+mn-ea"/>
                <a:cs typeface="+mn-cs"/>
              </a:rPr>
              <a:t>and URI will be generated automatically based on the </a:t>
            </a:r>
            <a:r>
              <a:rPr lang="en-US" sz="1200" kern="1200" dirty="0" smtClean="0">
                <a:solidFill>
                  <a:schemeClr val="tx1"/>
                </a:solidFill>
                <a:latin typeface="+mn-lt"/>
                <a:ea typeface="+mn-ea"/>
                <a:cs typeface="+mn-cs"/>
              </a:rPr>
              <a:t>app </a:t>
            </a:r>
            <a:r>
              <a:rPr lang="en-US" sz="1200" kern="1200" dirty="0" smtClean="0">
                <a:solidFill>
                  <a:schemeClr val="tx1"/>
                </a:solidFill>
                <a:latin typeface="+mn-lt"/>
                <a:ea typeface="+mn-ea"/>
                <a:cs typeface="+mn-cs"/>
              </a:rPr>
              <a:t>URI and </a:t>
            </a:r>
            <a:r>
              <a:rPr lang="en-US" sz="1200" b="0" i="0" kern="1200" dirty="0" smtClean="0">
                <a:solidFill>
                  <a:schemeClr val="tx1"/>
                </a:solidFill>
                <a:latin typeface="+mn-lt"/>
                <a:ea typeface="+mn-ea"/>
                <a:cs typeface="+mn-cs"/>
              </a:rPr>
              <a:t>business component </a:t>
            </a:r>
            <a:r>
              <a:rPr lang="en-US" sz="1200" kern="1200" dirty="0" smtClean="0">
                <a:solidFill>
                  <a:schemeClr val="tx1"/>
                </a:solidFill>
                <a:latin typeface="+mn-lt"/>
                <a:ea typeface="+mn-ea"/>
                <a:cs typeface="+mn-cs"/>
              </a:rPr>
              <a:t>name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can enter label,</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description, and s</a:t>
            </a:r>
            <a:r>
              <a:rPr lang="en-US" altLang="zh-CN" sz="1200" kern="1200" dirty="0" smtClean="0">
                <a:solidFill>
                  <a:schemeClr val="tx1"/>
                </a:solidFill>
                <a:latin typeface="+mn-lt"/>
                <a:ea typeface="+mn-ea"/>
                <a:cs typeface="+mn-cs"/>
              </a:rPr>
              <a:t>elect a scope</a:t>
            </a:r>
            <a:r>
              <a:rPr lang="en-US" sz="1200" kern="1200" dirty="0" smtClean="0">
                <a:solidFill>
                  <a:schemeClr val="tx1"/>
                </a:solidFill>
                <a:latin typeface="+mn-lt"/>
                <a:ea typeface="+mn-ea"/>
                <a:cs typeface="+mn-cs"/>
              </a:rPr>
              <a:t> for the </a:t>
            </a:r>
            <a:r>
              <a:rPr lang="en-US" sz="1200" b="0" i="0" kern="1200" dirty="0" smtClean="0">
                <a:solidFill>
                  <a:schemeClr val="tx1"/>
                </a:solidFill>
                <a:latin typeface="+mn-lt"/>
                <a:ea typeface="+mn-ea"/>
                <a:cs typeface="+mn-cs"/>
              </a:rPr>
              <a:t>business component</a:t>
            </a:r>
            <a:r>
              <a:rPr lang="en-US" altLang="zh-CN" sz="1200" kern="1200" dirty="0" smtClean="0">
                <a:solidFill>
                  <a:schemeClr val="tx1"/>
                </a:solidFill>
                <a:latin typeface="+mn-lt"/>
                <a:ea typeface="+mn-ea"/>
                <a:cs typeface="+mn-cs"/>
              </a:rPr>
              <a:t>. </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When a business component </a:t>
            </a:r>
            <a:r>
              <a:rPr lang="en-US" sz="1200" kern="1200" dirty="0" smtClean="0">
                <a:solidFill>
                  <a:schemeClr val="tx1"/>
                </a:solidFill>
                <a:latin typeface="+mn-lt"/>
                <a:ea typeface="+mn-ea"/>
                <a:cs typeface="+mn-cs"/>
              </a:rPr>
              <a:t>is defined in a QAD-owned app, the QAD standard will be selected. These apps always belong to namespace “com.qad”.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Fields panel, you can click the</a:t>
            </a:r>
            <a:r>
              <a:rPr lang="en-US" baseline="0" dirty="0" smtClean="0"/>
              <a:t> N</a:t>
            </a:r>
            <a:r>
              <a:rPr lang="en-US" dirty="0" smtClean="0"/>
              <a:t>ew icon to add new fields for the </a:t>
            </a:r>
            <a:r>
              <a:rPr lang="en-US" dirty="0" smtClean="0"/>
              <a:t>business component</a:t>
            </a:r>
            <a:r>
              <a:rPr lang="en-US" dirty="0" smtClean="0"/>
              <a:t>.</a:t>
            </a:r>
            <a:r>
              <a:rPr lang="en-US" baseline="0" dirty="0" smtClean="0"/>
              <a:t> </a:t>
            </a:r>
            <a:r>
              <a:rPr lang="en-US" baseline="0" dirty="0" smtClean="0"/>
              <a:t>Or, </a:t>
            </a:r>
            <a:r>
              <a:rPr lang="en-US" baseline="0" dirty="0" smtClean="0"/>
              <a:t>you can click the Import icon to add fields from an Excel file.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baseline="0" dirty="0" smtClean="0"/>
              <a:t>In the Excel file, enter the field names in the first line. Enter field values in the following lines. </a:t>
            </a:r>
          </a:p>
          <a:p>
            <a:endParaRPr lang="en-US" baseline="0" dirty="0" smtClean="0"/>
          </a:p>
          <a:p>
            <a:r>
              <a:rPr lang="en-US" baseline="0" dirty="0" smtClean="0"/>
              <a:t>The system will determine the field </a:t>
            </a:r>
            <a:r>
              <a:rPr lang="en-US" baseline="0" dirty="0" smtClean="0"/>
              <a:t>type, </a:t>
            </a:r>
            <a:r>
              <a:rPr lang="en-US" baseline="0" dirty="0" smtClean="0"/>
              <a:t>based on the field value.</a:t>
            </a:r>
          </a:p>
          <a:p>
            <a:endParaRPr lang="en-US" baseline="0" dirty="0" smtClean="0"/>
          </a:p>
          <a:p>
            <a:r>
              <a:rPr lang="en-US" baseline="0" dirty="0" smtClean="0"/>
              <a:t>This is a </a:t>
            </a:r>
            <a:r>
              <a:rPr lang="en-US" baseline="0" dirty="0" smtClean="0"/>
              <a:t>field </a:t>
            </a:r>
            <a:r>
              <a:rPr lang="en-US" baseline="0" dirty="0" smtClean="0"/>
              <a:t>example for the Machines </a:t>
            </a:r>
            <a:r>
              <a:rPr lang="en-US" baseline="0" dirty="0" smtClean="0"/>
              <a:t>business component</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QAD Platform</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9c3d016.PNG"/>
          <p:cNvPicPr>
            <a:picLocks noChangeAspect="1" noChangeArrowheads="1"/>
          </p:cNvPicPr>
          <p:nvPr/>
        </p:nvPicPr>
        <p:blipFill>
          <a:blip r:embed="rId3"/>
          <a:srcRect/>
          <a:stretch>
            <a:fillRect/>
          </a:stretch>
        </p:blipFill>
        <p:spPr bwMode="auto">
          <a:xfrm>
            <a:off x="0" y="1570441"/>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9c66094.PNG"/>
          <p:cNvPicPr>
            <a:picLocks noChangeAspect="1" noChangeArrowheads="1"/>
          </p:cNvPicPr>
          <p:nvPr/>
        </p:nvPicPr>
        <p:blipFill>
          <a:blip r:embed="rId3"/>
          <a:srcRect/>
          <a:stretch>
            <a:fillRect/>
          </a:stretch>
        </p:blipFill>
        <p:spPr bwMode="auto">
          <a:xfrm>
            <a:off x="0" y="15689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50178" name="Picture 2" descr="C:\Users\xcm\AppData\Local\Temp\SNAGHTMLa06e1c3.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48130" name="Picture 2" descr="C:\Users\xcm\AppData\Local\Temp\SNAGHTMLa0d4449.PNG"/>
          <p:cNvPicPr>
            <a:picLocks noChangeAspect="1" noChangeArrowheads="1"/>
          </p:cNvPicPr>
          <p:nvPr/>
        </p:nvPicPr>
        <p:blipFill>
          <a:blip r:embed="rId3"/>
          <a:srcRect/>
          <a:stretch>
            <a:fillRect/>
          </a:stretch>
        </p:blipFill>
        <p:spPr bwMode="auto">
          <a:xfrm>
            <a:off x="0" y="15689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46084" name="Picture 4" descr="C:\Users\xcm\AppData\Local\Temp\SNAGHTMLa160763.PNG"/>
          <p:cNvPicPr>
            <a:picLocks noChangeAspect="1" noChangeArrowheads="1"/>
          </p:cNvPicPr>
          <p:nvPr/>
        </p:nvPicPr>
        <p:blipFill>
          <a:blip r:embed="rId3"/>
          <a:srcRect/>
          <a:stretch>
            <a:fillRect/>
          </a:stretch>
        </p:blipFill>
        <p:spPr bwMode="auto">
          <a:xfrm>
            <a:off x="-15296" y="156111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1952f4.PNG"/>
          <p:cNvPicPr>
            <a:picLocks noChangeAspect="1" noChangeArrowheads="1"/>
          </p:cNvPicPr>
          <p:nvPr/>
        </p:nvPicPr>
        <p:blipFill>
          <a:blip r:embed="rId3"/>
          <a:srcRect/>
          <a:stretch>
            <a:fillRect/>
          </a:stretch>
        </p:blipFill>
        <p:spPr bwMode="auto">
          <a:xfrm>
            <a:off x="0" y="156615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1c9e09.PNG"/>
          <p:cNvPicPr>
            <a:picLocks noChangeAspect="1" noChangeArrowheads="1"/>
          </p:cNvPicPr>
          <p:nvPr/>
        </p:nvPicPr>
        <p:blipFill>
          <a:blip r:embed="rId3"/>
          <a:srcRect/>
          <a:stretch>
            <a:fillRect/>
          </a:stretch>
        </p:blipFill>
        <p:spPr bwMode="auto">
          <a:xfrm>
            <a:off x="0" y="155642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1ecdc9.PNG"/>
          <p:cNvPicPr>
            <a:picLocks noChangeAspect="1" noChangeArrowheads="1"/>
          </p:cNvPicPr>
          <p:nvPr/>
        </p:nvPicPr>
        <p:blipFill>
          <a:blip r:embed="rId3"/>
          <a:srcRect/>
          <a:stretch>
            <a:fillRect/>
          </a:stretch>
        </p:blipFill>
        <p:spPr bwMode="auto">
          <a:xfrm>
            <a:off x="0" y="1556427"/>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208e17.PNG"/>
          <p:cNvPicPr>
            <a:picLocks noChangeAspect="1" noChangeArrowheads="1"/>
          </p:cNvPicPr>
          <p:nvPr/>
        </p:nvPicPr>
        <p:blipFill>
          <a:blip r:embed="rId3"/>
          <a:srcRect/>
          <a:stretch>
            <a:fillRect/>
          </a:stretch>
        </p:blipFill>
        <p:spPr bwMode="auto">
          <a:xfrm>
            <a:off x="0" y="156112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2338f4.PNG"/>
          <p:cNvPicPr>
            <a:picLocks noChangeAspect="1" noChangeArrowheads="1"/>
          </p:cNvPicPr>
          <p:nvPr/>
        </p:nvPicPr>
        <p:blipFill>
          <a:blip r:embed="rId3"/>
          <a:srcRect/>
          <a:stretch>
            <a:fillRect/>
          </a:stretch>
        </p:blipFill>
        <p:spPr bwMode="auto">
          <a:xfrm>
            <a:off x="0" y="155720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Platform Process Flow</a:t>
            </a:r>
          </a:p>
          <a:p>
            <a:r>
              <a:rPr lang="en-US" dirty="0" smtClean="0">
                <a:latin typeface="Century Gothic"/>
              </a:rPr>
              <a:t>Apps</a:t>
            </a:r>
          </a:p>
          <a:p>
            <a:r>
              <a:rPr lang="en-US" dirty="0" smtClean="0">
                <a:latin typeface="Century Gothic"/>
              </a:rPr>
              <a:t>Data Stores</a:t>
            </a:r>
          </a:p>
          <a:p>
            <a:r>
              <a:rPr lang="en-US" dirty="0" smtClean="0">
                <a:latin typeface="Century Gothic"/>
              </a:rPr>
              <a:t>Business Components</a:t>
            </a:r>
          </a:p>
          <a:p>
            <a:r>
              <a:rPr lang="en-US" dirty="0" smtClean="0">
                <a:latin typeface="Century Gothic"/>
              </a:rPr>
              <a:t>View Builder</a:t>
            </a:r>
          </a:p>
          <a:p>
            <a:r>
              <a:rPr lang="en-US" dirty="0" smtClean="0">
                <a:latin typeface="Century Gothic"/>
              </a:rPr>
              <a:t>Business Components Deployment</a:t>
            </a:r>
          </a:p>
          <a:p>
            <a:r>
              <a:rPr lang="en-US" dirty="0" smtClean="0">
                <a:latin typeface="Century Gothic"/>
              </a:rPr>
              <a:t>Business Components Relationships</a:t>
            </a: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251af2.PNG"/>
          <p:cNvPicPr>
            <a:picLocks noChangeAspect="1" noChangeArrowheads="1"/>
          </p:cNvPicPr>
          <p:nvPr/>
        </p:nvPicPr>
        <p:blipFill>
          <a:blip r:embed="rId3"/>
          <a:srcRect/>
          <a:stretch>
            <a:fillRect/>
          </a:stretch>
        </p:blipFill>
        <p:spPr bwMode="auto">
          <a:xfrm>
            <a:off x="0" y="157084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3bce1a.PNG"/>
          <p:cNvPicPr>
            <a:picLocks noChangeAspect="1" noChangeArrowheads="1"/>
          </p:cNvPicPr>
          <p:nvPr/>
        </p:nvPicPr>
        <p:blipFill>
          <a:blip r:embed="rId3"/>
          <a:srcRect/>
          <a:stretch>
            <a:fillRect/>
          </a:stretch>
        </p:blipFill>
        <p:spPr bwMode="auto">
          <a:xfrm>
            <a:off x="0" y="1566152"/>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29700" name="Picture 4" descr="C:\Users\xcm\AppData\Local\Temp\SNAGHTMLa4396a8.PNG"/>
          <p:cNvPicPr>
            <a:picLocks noChangeAspect="1" noChangeArrowheads="1"/>
          </p:cNvPicPr>
          <p:nvPr/>
        </p:nvPicPr>
        <p:blipFill>
          <a:blip r:embed="rId3"/>
          <a:srcRect/>
          <a:stretch>
            <a:fillRect/>
          </a:stretch>
        </p:blipFill>
        <p:spPr bwMode="auto">
          <a:xfrm>
            <a:off x="0" y="1556422"/>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45dbe5.PNG"/>
          <p:cNvPicPr>
            <a:picLocks noChangeAspect="1" noChangeArrowheads="1"/>
          </p:cNvPicPr>
          <p:nvPr/>
        </p:nvPicPr>
        <p:blipFill>
          <a:blip r:embed="rId3"/>
          <a:srcRect/>
          <a:stretch>
            <a:fillRect/>
          </a:stretch>
        </p:blipFill>
        <p:spPr bwMode="auto">
          <a:xfrm>
            <a:off x="-15296" y="155720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4871f1.PNG"/>
          <p:cNvPicPr>
            <a:picLocks noChangeAspect="1" noChangeArrowheads="1"/>
          </p:cNvPicPr>
          <p:nvPr/>
        </p:nvPicPr>
        <p:blipFill>
          <a:blip r:embed="rId3"/>
          <a:srcRect/>
          <a:stretch>
            <a:fillRect/>
          </a:stretch>
        </p:blipFill>
        <p:spPr bwMode="auto">
          <a:xfrm>
            <a:off x="-15296" y="155720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View Builder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4c8bcf.PNG"/>
          <p:cNvPicPr>
            <a:picLocks noChangeAspect="1" noChangeArrowheads="1"/>
          </p:cNvPicPr>
          <p:nvPr/>
        </p:nvPicPr>
        <p:blipFill>
          <a:blip r:embed="rId3"/>
          <a:srcRect/>
          <a:stretch>
            <a:fillRect/>
          </a:stretch>
        </p:blipFill>
        <p:spPr bwMode="auto">
          <a:xfrm>
            <a:off x="0" y="156615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 Deployment</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a4f8865.PNG"/>
          <p:cNvPicPr>
            <a:picLocks noChangeAspect="1" noChangeArrowheads="1"/>
          </p:cNvPicPr>
          <p:nvPr/>
        </p:nvPicPr>
        <p:blipFill>
          <a:blip r:embed="rId3"/>
          <a:srcRect/>
          <a:stretch>
            <a:fillRect/>
          </a:stretch>
        </p:blipFill>
        <p:spPr bwMode="auto">
          <a:xfrm>
            <a:off x="0" y="156112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 Deployment</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19458" name="Picture 2" descr="C:\Users\xcm\AppData\Local\Temp\SNAGHTMLa53c319.PNG"/>
          <p:cNvPicPr>
            <a:picLocks noChangeAspect="1" noChangeArrowheads="1"/>
          </p:cNvPicPr>
          <p:nvPr/>
        </p:nvPicPr>
        <p:blipFill>
          <a:blip r:embed="rId3"/>
          <a:srcRect/>
          <a:stretch>
            <a:fillRect/>
          </a:stretch>
        </p:blipFill>
        <p:spPr bwMode="auto">
          <a:xfrm>
            <a:off x="0" y="1561119"/>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 Deployment</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17410" name="Picture 2" descr="C:\Users\xcm\AppData\Local\Temp\SNAGHTMLa58ed5d.PNG"/>
          <p:cNvPicPr>
            <a:picLocks noChangeAspect="1" noChangeArrowheads="1"/>
          </p:cNvPicPr>
          <p:nvPr/>
        </p:nvPicPr>
        <p:blipFill>
          <a:blip r:embed="rId3"/>
          <a:srcRect/>
          <a:stretch>
            <a:fillRect/>
          </a:stretch>
        </p:blipFill>
        <p:spPr bwMode="auto">
          <a:xfrm>
            <a:off x="-5568" y="155642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Business Components Relationships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15362" name="Picture 2" descr="C:\Users\xcm\AppData\Local\Temp\SNAGHTMLdfc6859.PNG"/>
          <p:cNvPicPr>
            <a:picLocks noChangeAspect="1" noChangeArrowheads="1"/>
          </p:cNvPicPr>
          <p:nvPr/>
        </p:nvPicPr>
        <p:blipFill>
          <a:blip r:embed="rId3"/>
          <a:srcRect/>
          <a:stretch>
            <a:fillRect/>
          </a:stretch>
        </p:blipFill>
        <p:spPr bwMode="auto">
          <a:xfrm>
            <a:off x="0" y="156111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Create New Apps</a:t>
            </a:r>
          </a:p>
          <a:p>
            <a:r>
              <a:rPr lang="en-US" dirty="0" smtClean="0">
                <a:latin typeface="Century Gothic"/>
              </a:rPr>
              <a:t>Define Data Stores</a:t>
            </a:r>
          </a:p>
          <a:p>
            <a:r>
              <a:rPr lang="en-US" dirty="0" smtClean="0">
                <a:latin typeface="Century Gothic"/>
              </a:rPr>
              <a:t>Create Business Components</a:t>
            </a:r>
          </a:p>
          <a:p>
            <a:r>
              <a:rPr lang="en-US" dirty="0" smtClean="0">
                <a:latin typeface="Century Gothic"/>
              </a:rPr>
              <a:t>Build Views</a:t>
            </a:r>
          </a:p>
          <a:p>
            <a:r>
              <a:rPr lang="en-US" dirty="0" smtClean="0">
                <a:latin typeface="Century Gothic"/>
              </a:rPr>
              <a:t>Deploy Business Components</a:t>
            </a:r>
          </a:p>
          <a:p>
            <a:r>
              <a:rPr lang="en-US" dirty="0" smtClean="0">
                <a:latin typeface="Century Gothic"/>
              </a:rPr>
              <a:t>Set Up Business Components Relationships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Platform Process Flow</a:t>
            </a: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Business Components Relationships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13316" name="Picture 4" descr="C:\Users\xcm\AppData\Local\Temp\SNAGHTMLe32dd54.PNG"/>
          <p:cNvPicPr>
            <a:picLocks noChangeAspect="1" noChangeArrowheads="1"/>
          </p:cNvPicPr>
          <p:nvPr/>
        </p:nvPicPr>
        <p:blipFill>
          <a:blip r:embed="rId3"/>
          <a:srcRect/>
          <a:stretch>
            <a:fillRect/>
          </a:stretch>
        </p:blipFill>
        <p:spPr bwMode="auto">
          <a:xfrm>
            <a:off x="0" y="155720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Business Components Relationships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11268" name="Picture 4" descr="C:\Users\xcm\AppData\Local\Temp\SNAGHTMLe337975.PNG"/>
          <p:cNvPicPr>
            <a:picLocks noChangeAspect="1" noChangeArrowheads="1"/>
          </p:cNvPicPr>
          <p:nvPr/>
        </p:nvPicPr>
        <p:blipFill>
          <a:blip r:embed="rId3"/>
          <a:srcRect/>
          <a:stretch>
            <a:fillRect/>
          </a:stretch>
        </p:blipFill>
        <p:spPr bwMode="auto">
          <a:xfrm>
            <a:off x="0" y="1566149"/>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Build Business Components Relationships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9218" name="Picture 2" descr="C:\Users\xcm\AppData\Local\Temp\SNAGHTMLe3e386f.PNG"/>
          <p:cNvPicPr>
            <a:picLocks noChangeAspect="1" noChangeArrowheads="1"/>
          </p:cNvPicPr>
          <p:nvPr/>
        </p:nvPicPr>
        <p:blipFill>
          <a:blip r:embed="rId3"/>
          <a:srcRect/>
          <a:stretch>
            <a:fillRect/>
          </a:stretch>
        </p:blipFill>
        <p:spPr bwMode="auto">
          <a:xfrm>
            <a:off x="0" y="156111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Platform Process Flow</a:t>
            </a:r>
          </a:p>
          <a:p>
            <a:r>
              <a:rPr lang="en-US" dirty="0" smtClean="0">
                <a:latin typeface="Century Gothic"/>
              </a:rPr>
              <a:t>Apps</a:t>
            </a:r>
          </a:p>
          <a:p>
            <a:r>
              <a:rPr lang="en-US" dirty="0" smtClean="0">
                <a:latin typeface="Century Gothic"/>
              </a:rPr>
              <a:t>Data Stores</a:t>
            </a:r>
          </a:p>
          <a:p>
            <a:r>
              <a:rPr lang="en-US" dirty="0" smtClean="0">
                <a:latin typeface="Century Gothic"/>
              </a:rPr>
              <a:t>Business Components</a:t>
            </a:r>
          </a:p>
          <a:p>
            <a:r>
              <a:rPr lang="en-US" dirty="0" smtClean="0">
                <a:latin typeface="Century Gothic"/>
              </a:rPr>
              <a:t>View Builder</a:t>
            </a:r>
          </a:p>
          <a:p>
            <a:r>
              <a:rPr lang="en-US" dirty="0" smtClean="0">
                <a:latin typeface="Century Gothic"/>
              </a:rPr>
              <a:t>Business Components Deployment</a:t>
            </a:r>
          </a:p>
          <a:p>
            <a:r>
              <a:rPr lang="en-US" dirty="0" smtClean="0">
                <a:latin typeface="Century Gothic"/>
              </a:rPr>
              <a:t>Business Components Relationships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34</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QAD Platform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Apps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6562" name="Picture 2" descr="C:\Users\xcm\AppData\Local\Temp\SNAGHTML995bceb.PNG"/>
          <p:cNvPicPr>
            <a:picLocks noChangeAspect="1" noChangeArrowheads="1"/>
          </p:cNvPicPr>
          <p:nvPr/>
        </p:nvPicPr>
        <p:blipFill>
          <a:blip r:embed="rId3"/>
          <a:srcRect/>
          <a:stretch>
            <a:fillRect/>
          </a:stretch>
        </p:blipFill>
        <p:spPr bwMode="auto">
          <a:xfrm>
            <a:off x="0" y="157044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altLang="zh-CN" dirty="0" smtClean="0">
                <a:latin typeface="Century Gothic"/>
              </a:rPr>
              <a:t>My</a:t>
            </a:r>
            <a:r>
              <a:rPr lang="en-US" dirty="0" smtClean="0">
                <a:latin typeface="Century Gothic"/>
              </a:rPr>
              <a:t> Developer Settings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4514" name="Picture 2" descr="C:\Users\xcm\AppData\Local\Temp\SNAGHTML99a52cf.PNG"/>
          <p:cNvPicPr>
            <a:picLocks noChangeAspect="1" noChangeArrowheads="1"/>
          </p:cNvPicPr>
          <p:nvPr/>
        </p:nvPicPr>
        <p:blipFill>
          <a:blip r:embed="rId3"/>
          <a:srcRect/>
          <a:stretch>
            <a:fillRect/>
          </a:stretch>
        </p:blipFill>
        <p:spPr bwMode="auto">
          <a:xfrm>
            <a:off x="0" y="155929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Data </a:t>
            </a:r>
            <a:r>
              <a:rPr lang="en-US" altLang="zh-CN" dirty="0" smtClean="0">
                <a:solidFill>
                  <a:schemeClr val="tx1"/>
                </a:solidFill>
                <a:latin typeface="Century Gothic"/>
              </a:rPr>
              <a:t>Stores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2466" name="Picture 2" descr="C:\Users\xcm\AppData\Local\Temp\SNAGHTML9a325b8.PNG"/>
          <p:cNvPicPr>
            <a:picLocks noChangeAspect="1" noChangeArrowheads="1"/>
          </p:cNvPicPr>
          <p:nvPr/>
        </p:nvPicPr>
        <p:blipFill>
          <a:blip r:embed="rId3"/>
          <a:srcRect/>
          <a:stretch>
            <a:fillRect/>
          </a:stretch>
        </p:blipFill>
        <p:spPr bwMode="auto">
          <a:xfrm>
            <a:off x="0" y="155929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0420" name="Picture 4" descr="C:\Users\xcm\AppData\Local\Temp\SNAGHTML9cb9884.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58370" name="Picture 2" descr="C:\Users\xcm\AppData\Local\Temp\SNAGHTMLd39af34e.PNG"/>
          <p:cNvPicPr>
            <a:picLocks noChangeAspect="1" noChangeArrowheads="1"/>
          </p:cNvPicPr>
          <p:nvPr/>
        </p:nvPicPr>
        <p:blipFill>
          <a:blip r:embed="rId3"/>
          <a:srcRect/>
          <a:stretch>
            <a:fillRect/>
          </a:stretch>
        </p:blipFill>
        <p:spPr bwMode="auto">
          <a:xfrm>
            <a:off x="1" y="1316183"/>
            <a:ext cx="12194913" cy="5104329"/>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Business Components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QAD Platform</a:t>
            </a:r>
            <a:endParaRPr lang="en-US" dirty="0">
              <a:latin typeface="Century Gothic"/>
            </a:endParaRPr>
          </a:p>
        </p:txBody>
      </p:sp>
      <p:pic>
        <p:nvPicPr>
          <p:cNvPr id="6" name="Picture 2" descr="C:\Users\xcm\AppData\Local\Temp\SNAGHTML67fd618c.PNG"/>
          <p:cNvPicPr>
            <a:picLocks noChangeAspect="1" noChangeArrowheads="1"/>
          </p:cNvPicPr>
          <p:nvPr/>
        </p:nvPicPr>
        <p:blipFill>
          <a:blip r:embed="rId3"/>
          <a:srcRect/>
          <a:stretch>
            <a:fillRect/>
          </a:stretch>
        </p:blipFill>
        <p:spPr bwMode="auto">
          <a:xfrm>
            <a:off x="1" y="1316183"/>
            <a:ext cx="12290168" cy="5213364"/>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510</TotalTime>
  <Words>2655</Words>
  <Application>Microsoft Office PowerPoint</Application>
  <PresentationFormat>Custom</PresentationFormat>
  <Paragraphs>306</Paragraphs>
  <Slides>34</Slides>
  <Notes>34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QAD 2019</vt:lpstr>
      <vt:lpstr>QAD Platform</vt:lpstr>
      <vt:lpstr>Overview</vt:lpstr>
      <vt:lpstr>Platform Process Flow</vt:lpstr>
      <vt:lpstr>Apps</vt:lpstr>
      <vt:lpstr>My Developer Settings</vt:lpstr>
      <vt:lpstr>Data Stores</vt:lpstr>
      <vt:lpstr>Business Components</vt:lpstr>
      <vt:lpstr>Business Components</vt:lpstr>
      <vt:lpstr>Business Components</vt:lpstr>
      <vt:lpstr>Business Components</vt:lpstr>
      <vt:lpstr>Business Components</vt:lpstr>
      <vt:lpstr>View Builder</vt:lpstr>
      <vt:lpstr>View Builder</vt:lpstr>
      <vt:lpstr>View Builder</vt:lpstr>
      <vt:lpstr>View Builder</vt:lpstr>
      <vt:lpstr>View Builder</vt:lpstr>
      <vt:lpstr>View Builder</vt:lpstr>
      <vt:lpstr>View Builder</vt:lpstr>
      <vt:lpstr>View Builder</vt:lpstr>
      <vt:lpstr>View Builder</vt:lpstr>
      <vt:lpstr>View Builder</vt:lpstr>
      <vt:lpstr>View Builder</vt:lpstr>
      <vt:lpstr>View Builder</vt:lpstr>
      <vt:lpstr>View Builder</vt:lpstr>
      <vt:lpstr>View Builder</vt:lpstr>
      <vt:lpstr>Business Component Deployment</vt:lpstr>
      <vt:lpstr>Business Component Deployment</vt:lpstr>
      <vt:lpstr>Business Component Deployment</vt:lpstr>
      <vt:lpstr>Business Components Relationships</vt:lpstr>
      <vt:lpstr>Business Components Relationships</vt:lpstr>
      <vt:lpstr>Business Components Relationships</vt:lpstr>
      <vt:lpstr>Build Business Components Relationships</vt:lpstr>
      <vt:lpstr>Review</vt:lpstr>
      <vt:lpstr>Exercise: QAD Platform</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75</cp:revision>
  <dcterms:created xsi:type="dcterms:W3CDTF">2019-01-24T21:41:32Z</dcterms:created>
  <dcterms:modified xsi:type="dcterms:W3CDTF">2020-04-07T16:59:32Z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