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259" r:id="rId3"/>
    <p:sldId id="283" r:id="rId4"/>
    <p:sldId id="260" r:id="rId5"/>
    <p:sldId id="261" r:id="rId6"/>
    <p:sldId id="262" r:id="rId7"/>
    <p:sldId id="280" r:id="rId8"/>
    <p:sldId id="282" r:id="rId9"/>
    <p:sldId id="278" r:id="rId10"/>
    <p:sldId id="279" r:id="rId11"/>
    <p:sldId id="277" r:id="rId12"/>
    <p:sldId id="281" r:id="rId13"/>
    <p:sldId id="263" r:id="rId14"/>
    <p:sldId id="264" r:id="rId15"/>
    <p:sldId id="265" r:id="rId16"/>
    <p:sldId id="276" r:id="rId17"/>
    <p:sldId id="266" r:id="rId18"/>
    <p:sldId id="267" r:id="rId19"/>
    <p:sldId id="275" r:id="rId20"/>
    <p:sldId id="258" r:id="rId21"/>
  </p:sldIdLst>
  <p:sldSz cx="12192000" cy="6858000"/>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59931" autoAdjust="0"/>
  </p:normalViewPr>
  <p:slideViewPr>
    <p:cSldViewPr snapToGrid="0">
      <p:cViewPr varScale="1">
        <p:scale>
          <a:sx n="68" d="100"/>
          <a:sy n="68" d="100"/>
        </p:scale>
        <p:origin x="-2154" y="-90"/>
      </p:cViewPr>
      <p:guideLst>
        <p:guide orient="horz" pos="2160"/>
        <p:guide pos="3840"/>
      </p:guideLst>
    </p:cSldViewPr>
  </p:slideViewPr>
  <p:notesTextViewPr>
    <p:cViewPr>
      <p:scale>
        <a:sx n="1" d="1"/>
        <a:sy n="1" d="1"/>
      </p:scale>
      <p:origin x="0" y="0"/>
    </p:cViewPr>
  </p:notesTextViewPr>
  <p:sorterViewPr>
    <p:cViewPr>
      <p:scale>
        <a:sx n="100" d="100"/>
        <a:sy n="100" d="100"/>
      </p:scale>
      <p:origin x="0" y="5912"/>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1:17:15.934" idx="1">
    <p:pos x="2472"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1:18:45.660" idx="10">
    <p:pos x="1422"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1:18:53.355" idx="11">
    <p:pos x="1182"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11:19:01.453" idx="12">
    <p:pos x="1182" y="42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30T11:19:08.741" idx="13">
    <p:pos x="2658"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30T11:19:15.719" idx="14">
    <p:pos x="1596" y="42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30T11:19:23.615" idx="15">
    <p:pos x="2550" y="42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30T11:19:30.894" idx="16">
    <p:pos x="2046"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1:19:39.517" idx="17">
    <p:pos x="1878"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30T11:19:47.228" idx="18">
    <p:pos x="2946" y="42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30T11:19:58.652" idx="19">
    <p:pos x="1224"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1:17:31.364"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30T11:20:06.412" idx="20">
    <p:pos x="3408"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1:17:39.380" idx="3">
    <p:pos x="2862"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1:17:57.114" idx="4">
    <p:pos x="1680"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1:18:04.644" idx="5">
    <p:pos x="1770"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1:18:12.505" idx="6">
    <p:pos x="1200"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1:18:19.815" idx="7">
    <p:pos x="2556" y="42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1:18:28.532" idx="8">
    <p:pos x="2556"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1:18:37.195" idx="9">
    <p:pos x="1422" y="42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On the Shared Set tab in the domain record, specify a code for each shared set type. You can modify the domain shared set data until the domain setup is confirmed.</a:t>
            </a:r>
          </a:p>
          <a:p>
            <a:endParaRPr lang="en-US" dirty="0" smtClean="0"/>
          </a:p>
          <a:p>
            <a:r>
              <a:rPr lang="en-US" dirty="0" smtClean="0"/>
              <a:t>Each entity in the domain will use the same shared sets.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Entities represent independent financial units within a business for which you assess taxes and generate separate balance sheets and income statements. Each entity within a domain inherits the domain base currency, and uses the same shared set data.</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Select the Setup Complete field after all the necessary domain data has been set up and you consider the settings permanent. After selecting the Setup Complete field and saving, the shared set codes, linked entities, and the base currency cannot be modified. The domain is only available to operational functions after its setup is complete.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10000"/>
          </a:bodyPr>
          <a:lstStyle/>
          <a:p>
            <a:r>
              <a:rPr lang="en-US" dirty="0" smtClean="0"/>
              <a:t>Accounting layers provide different ways of segregating transactions within a single GL account. The posting of transactions is controlled by associating daybook types with one of the three system-defined accounting layers: primary, secondary, and transient</a:t>
            </a:r>
          </a:p>
          <a:p>
            <a:endParaRPr lang="en-US" dirty="0" smtClean="0"/>
          </a:p>
          <a:p>
            <a:r>
              <a:rPr lang="en-US" dirty="0" smtClean="0"/>
              <a:t>The primary layer is mandatory and system defined. All official postings are posted to the primary layer, and cannot be deleted or transferred to another layer. The primary layer is used for statutory postings; for example, fiscal stock valuation or fiscal depreciation.</a:t>
            </a:r>
          </a:p>
          <a:p>
            <a:endParaRPr lang="en-US" dirty="0" smtClean="0"/>
          </a:p>
          <a:p>
            <a:r>
              <a:rPr lang="en-US" dirty="0" smtClean="0"/>
              <a:t>The secondary layer is usually used for management accounts. Types of posting suitable for the secondary layer include accruals, stock valuation, elimination postings for consolidation, auditing adjustments, and IFRS- and GAAP-specific requirements. The secondary layer is also optional, and you can define custom secondary layers, which behave in the same way as the system-defined layer. Postings to the secondary layer do not update account balances.</a:t>
            </a:r>
          </a:p>
          <a:p>
            <a:endParaRPr lang="en-US" dirty="0" smtClean="0"/>
          </a:p>
          <a:p>
            <a:r>
              <a:rPr lang="en-US" dirty="0" smtClean="0"/>
              <a:t>The transient layer is used for postings for internal use only, and should be separate from legal accounting. Certain transactions can, for example, require approval by management before being officially posted. Accounting transactions can be registered in transient layers and then transferred to primary or secondary layers. Reporting can be applied to combinations of layers to produce a complete record of transaction records.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Daybooks, also known as journals, are system- or user-defined views of the general ledger, and contain all transactions. The use of daybooks is mandatory in all modules. Daybooks provide many advantages in terms of analysis, segregation of transactions, numbering, and consequently, speed of period close.</a:t>
            </a:r>
          </a:p>
          <a:p>
            <a:endParaRPr lang="en-US" dirty="0" smtClean="0"/>
          </a:p>
          <a:p>
            <a:r>
              <a:rPr lang="en-US" dirty="0" smtClean="0"/>
              <a:t>Using different types of daybooks lets you group GL transactions to satisfy legal reporting requirements or to ensure that GL reporting is consistent with common business practices:</a:t>
            </a:r>
          </a:p>
          <a:p>
            <a:r>
              <a:rPr lang="en-US" dirty="0" smtClean="0"/>
              <a:t>• Financial daybooks accept postings that originate from financial functions such as the general ledger, AR, and AP.</a:t>
            </a:r>
          </a:p>
          <a:p>
            <a:r>
              <a:rPr lang="en-US" dirty="0" smtClean="0"/>
              <a:t>• Operational daybooks are used for postings that originate from operational functions such as Sales, Inventory Control, Fixed Assets, and Manufacturing.</a:t>
            </a:r>
          </a:p>
          <a:p>
            <a:r>
              <a:rPr lang="en-US" dirty="0" smtClean="0"/>
              <a:t>• External daybooks can be used with an interface to external systems such as payroll systems.</a:t>
            </a:r>
          </a:p>
          <a:p>
            <a:endParaRPr lang="en-US" dirty="0" smtClean="0"/>
          </a:p>
          <a:p>
            <a:r>
              <a:rPr lang="en-US" dirty="0" smtClean="0"/>
              <a:t>Daybooks can be used to distinguish between different types of journal entries such as </a:t>
            </a:r>
            <a:r>
              <a:rPr lang="en-US" dirty="0" smtClean="0"/>
              <a:t>auditor</a:t>
            </a:r>
            <a:r>
              <a:rPr lang="en-US" baseline="0" dirty="0" smtClean="0"/>
              <a:t> </a:t>
            </a:r>
            <a:r>
              <a:rPr lang="en-US" dirty="0" smtClean="0"/>
              <a:t>adjustments</a:t>
            </a:r>
            <a:r>
              <a:rPr lang="en-US" dirty="0" smtClean="0"/>
              <a:t>, payroll entries, GAAP adjustments, and manually prepared accruals.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Default Daybooks to assign the following type of operational GL transactions to daybooks:</a:t>
            </a:r>
          </a:p>
          <a:p>
            <a:r>
              <a:rPr lang="en-US" dirty="0" smtClean="0"/>
              <a:t>• Fixed Assets (FA)</a:t>
            </a:r>
          </a:p>
          <a:p>
            <a:r>
              <a:rPr lang="en-US" dirty="0" smtClean="0"/>
              <a:t>• Inventory Control (IC)</a:t>
            </a:r>
          </a:p>
          <a:p>
            <a:r>
              <a:rPr lang="en-US" dirty="0" smtClean="0"/>
              <a:t>• Sales Orders (SO - non-invoice transactions only; invoice daybooks are controlled by daybook sets)</a:t>
            </a:r>
          </a:p>
          <a:p>
            <a:r>
              <a:rPr lang="en-US" dirty="0" smtClean="0"/>
              <a:t>• Work Orders (WO)</a:t>
            </a:r>
          </a:p>
          <a:p>
            <a:endParaRPr lang="en-US" dirty="0" smtClean="0"/>
          </a:p>
          <a:p>
            <a:r>
              <a:rPr lang="en-US" dirty="0" smtClean="0"/>
              <a:t>At a minimum, you must create a system daybook record, which has a transaction type, a document type, and a blank entity range. This daybook is used when the system cannot find a record that matches an operational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QAD Financials lets you create daybook sets for both AR and AP transactions.</a:t>
            </a:r>
          </a:p>
          <a:p>
            <a:endParaRPr lang="en-US" dirty="0" smtClean="0"/>
          </a:p>
          <a:p>
            <a:r>
              <a:rPr lang="en-US" dirty="0" smtClean="0"/>
              <a:t>Use daybook sets to control which daybooks are assigned to specific kinds of AR and AP transactions created when sales order invoices and purchase order receipts are posted. Separate menu programs let you define daybook sets for the entire domain or for specified sites.</a:t>
            </a:r>
          </a:p>
          <a:p>
            <a:endParaRPr lang="en-US" dirty="0" smtClean="0"/>
          </a:p>
          <a:p>
            <a:r>
              <a:rPr lang="en-US" dirty="0" smtClean="0"/>
              <a:t>Depending on your company’s business requirements, you can define daybook sets either for the entire domain or for individual sites. For AR daybooks, this is configured in Sales Order Accounting Control (36.9.6) and, for AP daybooks, in Purchasing Accounting Control. The </a:t>
            </a:r>
            <a:r>
              <a:rPr lang="en-US" dirty="0" smtClean="0"/>
              <a:t>site-based </a:t>
            </a:r>
            <a:r>
              <a:rPr lang="en-US" dirty="0" smtClean="0"/>
              <a:t>method supports the legal requirement in some countries, where you must use a different invoice sequence for each shipping and receiving site.</a:t>
            </a:r>
          </a:p>
          <a:p>
            <a:endParaRPr lang="en-US" dirty="0" smtClean="0"/>
          </a:p>
          <a:p>
            <a:r>
              <a:rPr lang="en-US" b="1" dirty="0" smtClean="0"/>
              <a:t>Note</a:t>
            </a:r>
            <a:r>
              <a:rPr lang="en-US" dirty="0" smtClean="0"/>
              <a:t>: Regardless of which method you use, you must define at least one daybook set each for AR and AP. These are needed as the defaults for new customer and supplier records.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Credit terms are used to calculate invoice due dates and to apply settlement discounts on early payments. You can also use credit terms to define staged payments, which allow multiple payments to be made in stages, based on invoice percentages. Credit terms are linked to customers and suppliers, and default when invoices are created.</a:t>
            </a:r>
          </a:p>
          <a:p>
            <a:endParaRPr lang="en-US" dirty="0" smtClean="0"/>
          </a:p>
          <a:p>
            <a:r>
              <a:rPr lang="en-US" dirty="0" smtClean="0"/>
              <a:t>Payment Type. Select the type of payment, Normal or Staged. The payment type determines which tabs can be used to configure the credit terms code. Normal and discount payments are used with Normal payment types; staged payments are used with the Staged payment type.</a:t>
            </a:r>
          </a:p>
          <a:p>
            <a:endParaRPr lang="en-US" dirty="0" smtClean="0"/>
          </a:p>
          <a:p>
            <a:r>
              <a:rPr lang="en-US" dirty="0" smtClean="0"/>
              <a:t>Period Type. Choose the period type from the drop-down list. The options are days, weeks, fortnights, and months.</a:t>
            </a:r>
          </a:p>
          <a:p>
            <a:endParaRPr lang="en-US" dirty="0" smtClean="0"/>
          </a:p>
          <a:p>
            <a:r>
              <a:rPr lang="en-US" dirty="0" smtClean="0"/>
              <a:t>No of Periods. Enter the number of periods to take into account when calculating the due date.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a:bodyPr>
          <a:lstStyle/>
          <a:p>
            <a:r>
              <a:rPr lang="en-US" sz="1200" kern="1200" baseline="0" dirty="0" smtClean="0">
                <a:solidFill>
                  <a:schemeClr val="tx1"/>
                </a:solidFill>
                <a:latin typeface="+mn-lt"/>
                <a:ea typeface="+mn-ea"/>
                <a:cs typeface="+mn-cs"/>
              </a:rPr>
              <a:t>Invoice status codes are primarily used with suppliers. You approve supplier invoices and release them for payment by modifying the invoice status code applied to the invoice. You can also control how postings occur by specifying an invoice status code with a different allocation status.</a:t>
            </a:r>
          </a:p>
          <a:p>
            <a:endParaRPr lang="en-US" sz="1200" kern="1200" baseline="0" dirty="0" smtClean="0">
              <a:solidFill>
                <a:schemeClr val="tx1"/>
              </a:solidFill>
              <a:latin typeface="+mn-lt"/>
              <a:ea typeface="+mn-ea"/>
              <a:cs typeface="+mn-cs"/>
            </a:endParaRPr>
          </a:p>
          <a:p>
            <a:r>
              <a:rPr lang="en-US" dirty="0" smtClean="0"/>
              <a:t>Locked for Payment. Use this option to prevent invoices from being included in payment selections.</a:t>
            </a:r>
          </a:p>
          <a:p>
            <a:endParaRPr lang="en-US" dirty="0" smtClean="0"/>
          </a:p>
          <a:p>
            <a:r>
              <a:rPr lang="en-US" dirty="0" smtClean="0"/>
              <a:t>Invoice Approved. Use this option to determine whether an invoice is approved for payment.</a:t>
            </a:r>
          </a:p>
          <a:p>
            <a:endParaRPr lang="en-US" dirty="0" smtClean="0"/>
          </a:p>
          <a:p>
            <a:r>
              <a:rPr lang="en-US" dirty="0" smtClean="0"/>
              <a:t>Allocation Status. The options are Allocation, No Allocation, Transient Allocation, and </a:t>
            </a:r>
            <a:r>
              <a:rPr lang="en-US" dirty="0" smtClean="0"/>
              <a:t>Initial </a:t>
            </a:r>
            <a:r>
              <a:rPr lang="en-US" dirty="0" smtClean="0"/>
              <a:t>Status. Use this setting for initial invoices that are locked for payment, unapproved, or that have a status of No Allocation.</a:t>
            </a:r>
          </a:p>
          <a:p>
            <a:endParaRPr lang="en-US" dirty="0" smtClean="0"/>
          </a:p>
          <a:p>
            <a:r>
              <a:rPr lang="en-US" dirty="0" smtClean="0"/>
              <a:t>Receiver Matching. Use this option for invoice status codes used in receiver matching.</a:t>
            </a:r>
          </a:p>
          <a:p>
            <a:endParaRPr lang="en-US" dirty="0" smtClean="0"/>
          </a:p>
          <a:p>
            <a:r>
              <a:rPr lang="en-US" dirty="0" smtClean="0"/>
              <a:t>Status After Match. When no allocation and receiver matching are selected, specify the invoice status code to apply to the invoice after it has been matched. This code must have the Allocation and Receiver Matching field selected.</a:t>
            </a:r>
          </a:p>
          <a:p>
            <a:endParaRPr lang="en-US" dirty="0" smtClean="0"/>
          </a:p>
          <a:p>
            <a:r>
              <a:rPr lang="en-US" dirty="0" smtClean="0"/>
              <a:t>Do not Increment Reminder Count. Select this field to create an invoice status code that prevents reminder levels on customer reminder letters from incrementing. You can use these status codes to create invoices that remain at the same reminder level for each print run.</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Currencies </a:t>
            </a:r>
            <a:r>
              <a:rPr lang="en-US" dirty="0" smtClean="0"/>
              <a:t>are </a:t>
            </a:r>
            <a:r>
              <a:rPr lang="en-US" dirty="0" smtClean="0"/>
              <a:t>system</a:t>
            </a:r>
            <a:r>
              <a:rPr lang="en-US" baseline="0" dirty="0" smtClean="0"/>
              <a:t>-wide</a:t>
            </a:r>
            <a:r>
              <a:rPr lang="en-US" dirty="0" smtClean="0"/>
              <a:t> </a:t>
            </a:r>
            <a:r>
              <a:rPr lang="en-US" dirty="0" smtClean="0"/>
              <a:t>data </a:t>
            </a:r>
            <a:r>
              <a:rPr lang="en-US" dirty="0" smtClean="0"/>
              <a:t>that </a:t>
            </a:r>
            <a:r>
              <a:rPr lang="en-US" baseline="0" dirty="0" smtClean="0"/>
              <a:t>cross </a:t>
            </a:r>
            <a:r>
              <a:rPr lang="en-US" baseline="0" dirty="0" smtClean="0"/>
              <a:t>domains. </a:t>
            </a:r>
          </a:p>
          <a:p>
            <a:endParaRPr lang="en-US" baseline="0" dirty="0" smtClean="0"/>
          </a:p>
          <a:p>
            <a:r>
              <a:rPr lang="en-US" baseline="0" dirty="0" smtClean="0"/>
              <a:t>You can use Rounding Methods to create all needed rounding methods beforehand.</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Shared Sets to create shared sets codes. Shared sets</a:t>
            </a:r>
            <a:r>
              <a:rPr lang="en-US" baseline="0" dirty="0" smtClean="0"/>
              <a:t> </a:t>
            </a:r>
            <a:r>
              <a:rPr lang="en-US" dirty="0" smtClean="0"/>
              <a:t>identify financial data that can be shared across selected domains. Set up as many shared set codes as required for your financial structure. </a:t>
            </a:r>
          </a:p>
          <a:p>
            <a:endParaRPr lang="en-US" dirty="0" smtClean="0"/>
          </a:p>
          <a:p>
            <a:r>
              <a:rPr lang="en-US" dirty="0" smtClean="0"/>
              <a:t>In the system, you must set up at</a:t>
            </a:r>
            <a:r>
              <a:rPr lang="en-US" baseline="0" dirty="0" smtClean="0"/>
              <a:t> least one shared set code of each type. </a:t>
            </a:r>
            <a:r>
              <a:rPr lang="en-US" dirty="0" smtClean="0"/>
              <a:t>Use profiles to link one shared set type to data in another shared set type. For example: customers and suppliers link to control accounts.</a:t>
            </a:r>
          </a:p>
          <a:p>
            <a:endParaRPr lang="en-US" dirty="0" smtClean="0"/>
          </a:p>
          <a:p>
            <a:r>
              <a:rPr lang="en-US" dirty="0" smtClean="0"/>
              <a:t>Shared Set Types:</a:t>
            </a:r>
          </a:p>
          <a:p>
            <a:pPr>
              <a:buFont typeface="Arial" pitchFamily="34" charset="0"/>
              <a:buChar char="•"/>
            </a:pPr>
            <a:r>
              <a:rPr lang="en-US" dirty="0" smtClean="0"/>
              <a:t> Exchange </a:t>
            </a:r>
            <a:r>
              <a:rPr lang="en-US" dirty="0" smtClean="0"/>
              <a:t>rates</a:t>
            </a:r>
          </a:p>
          <a:p>
            <a:pPr>
              <a:buFont typeface="Arial" pitchFamily="34" charset="0"/>
              <a:buChar char="•"/>
            </a:pPr>
            <a:r>
              <a:rPr lang="en-US" dirty="0" smtClean="0"/>
              <a:t> GL </a:t>
            </a:r>
            <a:r>
              <a:rPr lang="en-US" dirty="0" smtClean="0"/>
              <a:t>accounts</a:t>
            </a:r>
          </a:p>
          <a:p>
            <a:pPr>
              <a:buFont typeface="Arial" pitchFamily="34" charset="0"/>
              <a:buChar char="•"/>
            </a:pPr>
            <a:r>
              <a:rPr lang="en-US" dirty="0" smtClean="0"/>
              <a:t> Sub-accounts</a:t>
            </a:r>
            <a:endParaRPr lang="en-US" dirty="0" smtClean="0"/>
          </a:p>
          <a:p>
            <a:pPr>
              <a:buFont typeface="Arial" pitchFamily="34" charset="0"/>
              <a:buChar char="•"/>
            </a:pPr>
            <a:r>
              <a:rPr lang="en-US" dirty="0" smtClean="0"/>
              <a:t> Sub-account </a:t>
            </a:r>
            <a:r>
              <a:rPr lang="en-US" dirty="0" smtClean="0"/>
              <a:t>mask</a:t>
            </a:r>
          </a:p>
          <a:p>
            <a:pPr>
              <a:buFont typeface="Arial" pitchFamily="34" charset="0"/>
              <a:buChar char="•"/>
            </a:pPr>
            <a:r>
              <a:rPr lang="en-US" dirty="0" smtClean="0"/>
              <a:t> Cost </a:t>
            </a:r>
            <a:r>
              <a:rPr lang="en-US" dirty="0" smtClean="0"/>
              <a:t>centers</a:t>
            </a:r>
          </a:p>
          <a:p>
            <a:pPr>
              <a:buFont typeface="Arial" pitchFamily="34" charset="0"/>
              <a:buChar char="•"/>
            </a:pPr>
            <a:r>
              <a:rPr lang="en-US" dirty="0" smtClean="0"/>
              <a:t> Cost </a:t>
            </a:r>
            <a:r>
              <a:rPr lang="en-US" dirty="0" smtClean="0"/>
              <a:t>center mask</a:t>
            </a:r>
          </a:p>
          <a:p>
            <a:pPr>
              <a:buFont typeface="Arial" pitchFamily="34" charset="0"/>
              <a:buChar char="•"/>
            </a:pPr>
            <a:r>
              <a:rPr lang="en-US" dirty="0" smtClean="0"/>
              <a:t> Projects</a:t>
            </a:r>
            <a:endParaRPr lang="en-US" dirty="0" smtClean="0"/>
          </a:p>
          <a:p>
            <a:pPr>
              <a:buFont typeface="Arial" pitchFamily="34" charset="0"/>
              <a:buChar char="•"/>
            </a:pPr>
            <a:r>
              <a:rPr lang="en-US" dirty="0" smtClean="0"/>
              <a:t> Project </a:t>
            </a:r>
            <a:r>
              <a:rPr lang="en-US" dirty="0" smtClean="0"/>
              <a:t>mask</a:t>
            </a:r>
          </a:p>
          <a:p>
            <a:pPr>
              <a:buFont typeface="Arial" pitchFamily="34" charset="0"/>
              <a:buChar char="•"/>
            </a:pPr>
            <a:r>
              <a:rPr lang="en-US" dirty="0" smtClean="0"/>
              <a:t> Daybooks</a:t>
            </a:r>
            <a:endParaRPr lang="en-US" dirty="0" smtClean="0"/>
          </a:p>
          <a:p>
            <a:pPr>
              <a:buFont typeface="Arial" pitchFamily="34" charset="0"/>
              <a:buChar char="•"/>
            </a:pPr>
            <a:r>
              <a:rPr lang="en-US" dirty="0" smtClean="0"/>
              <a:t> Suppliers</a:t>
            </a:r>
            <a:endParaRPr lang="en-US" dirty="0" smtClean="0"/>
          </a:p>
          <a:p>
            <a:pPr>
              <a:buFont typeface="Arial" pitchFamily="34" charset="0"/>
              <a:buChar char="•"/>
            </a:pPr>
            <a:r>
              <a:rPr lang="en-US" dirty="0" smtClean="0"/>
              <a:t> Customers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Profiles are used to link data in one shared set type to data in another shared set type in order to solve the one-to-many relationship issues that can arise. Only specific combinations are possible, and are defined by profile types.</a:t>
            </a:r>
          </a:p>
          <a:p>
            <a:endParaRPr lang="en-US" sz="1200" kern="1200" baseline="0" dirty="0" smtClean="0">
              <a:solidFill>
                <a:schemeClr val="tx1"/>
              </a:solidFill>
              <a:latin typeface="+mn-lt"/>
              <a:ea typeface="+mn-ea"/>
              <a:cs typeface="+mn-cs"/>
            </a:endParaRPr>
          </a:p>
          <a:p>
            <a:r>
              <a:rPr lang="en-US" dirty="0" smtClean="0"/>
              <a:t>Profile Types:</a:t>
            </a:r>
          </a:p>
          <a:p>
            <a:r>
              <a:rPr lang="en-US" dirty="0" smtClean="0"/>
              <a:t>Daybook and GL account</a:t>
            </a:r>
          </a:p>
          <a:p>
            <a:pPr>
              <a:buFont typeface="Arial" pitchFamily="34" charset="0"/>
              <a:buNone/>
            </a:pPr>
            <a:r>
              <a:rPr lang="en-US" dirty="0" smtClean="0"/>
              <a:t>- Banking entry</a:t>
            </a:r>
          </a:p>
          <a:p>
            <a:pPr>
              <a:buFont typeface="Arial" pitchFamily="34" charset="0"/>
              <a:buNone/>
            </a:pPr>
            <a:r>
              <a:rPr lang="en-US" dirty="0" smtClean="0"/>
              <a:t>- Cash Paid and Cash Received daybooks</a:t>
            </a:r>
          </a:p>
          <a:p>
            <a:endParaRPr lang="en-US" dirty="0" smtClean="0"/>
          </a:p>
          <a:p>
            <a:r>
              <a:rPr lang="en-US" dirty="0" smtClean="0"/>
              <a:t>GL account and customer</a:t>
            </a:r>
          </a:p>
          <a:p>
            <a:pPr>
              <a:buFont typeface="Arial" pitchFamily="34" charset="0"/>
              <a:buNone/>
            </a:pPr>
            <a:r>
              <a:rPr lang="en-US" dirty="0" smtClean="0"/>
              <a:t>- Customer account</a:t>
            </a:r>
          </a:p>
          <a:p>
            <a:pPr>
              <a:buFont typeface="Arial" pitchFamily="34" charset="0"/>
              <a:buNone/>
            </a:pPr>
            <a:r>
              <a:rPr lang="en-US" dirty="0" smtClean="0"/>
              <a:t>- Sales account</a:t>
            </a:r>
          </a:p>
          <a:p>
            <a:endParaRPr lang="en-US" dirty="0" smtClean="0"/>
          </a:p>
          <a:p>
            <a:r>
              <a:rPr lang="en-US" dirty="0" smtClean="0"/>
              <a:t>GL account and supplier</a:t>
            </a:r>
          </a:p>
          <a:p>
            <a:pPr>
              <a:buFont typeface="Arial" pitchFamily="34" charset="0"/>
              <a:buNone/>
            </a:pPr>
            <a:r>
              <a:rPr lang="en-US" dirty="0" smtClean="0"/>
              <a:t>- Supplier account</a:t>
            </a:r>
          </a:p>
          <a:p>
            <a:pPr>
              <a:buFont typeface="Arial" pitchFamily="34" charset="0"/>
              <a:buNone/>
            </a:pPr>
            <a:r>
              <a:rPr lang="en-US" dirty="0" smtClean="0"/>
              <a:t>- Purchase account</a:t>
            </a:r>
          </a:p>
          <a:p>
            <a:endParaRPr lang="en-US" dirty="0" smtClean="0"/>
          </a:p>
          <a:p>
            <a:r>
              <a:rPr lang="en-US" dirty="0" smtClean="0"/>
              <a:t>GL account and default values</a:t>
            </a:r>
          </a:p>
          <a:p>
            <a:pPr>
              <a:buFont typeface="Arial" pitchFamily="34" charset="0"/>
              <a:buNone/>
            </a:pPr>
            <a:r>
              <a:rPr lang="en-US" dirty="0" smtClean="0"/>
              <a:t>- Sub-account</a:t>
            </a:r>
          </a:p>
          <a:p>
            <a:pPr>
              <a:buFont typeface="Arial" pitchFamily="34" charset="0"/>
              <a:buNone/>
            </a:pPr>
            <a:r>
              <a:rPr lang="en-US" dirty="0" smtClean="0"/>
              <a:t>- Cost center</a:t>
            </a:r>
          </a:p>
          <a:p>
            <a:pPr>
              <a:buFont typeface="Arial" pitchFamily="34" charset="0"/>
              <a:buNone/>
            </a:pPr>
            <a:r>
              <a:rPr lang="en-US" dirty="0" smtClean="0"/>
              <a:t>- Project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Business relations are defined at database or, alternatively, at domain level, and are a prerequisite to creating entity, employee, customer, end user, or supplier records.</a:t>
            </a:r>
          </a:p>
          <a:p>
            <a:endParaRPr lang="en-US" dirty="0" smtClean="0"/>
          </a:p>
          <a:p>
            <a:r>
              <a:rPr lang="en-US" dirty="0" smtClean="0"/>
              <a:t>When you use the entity, employee, customer, end user, or supplier programs to create a new record, you can also create a new business </a:t>
            </a:r>
            <a:r>
              <a:rPr lang="en-US" dirty="0" smtClean="0"/>
              <a:t>relation, </a:t>
            </a:r>
            <a:r>
              <a:rPr lang="en-US" dirty="0" smtClean="0"/>
              <a:t>as required.</a:t>
            </a:r>
          </a:p>
          <a:p>
            <a:endParaRPr lang="en-US" dirty="0" smtClean="0"/>
          </a:p>
          <a:p>
            <a:r>
              <a:rPr lang="en-US" dirty="0" smtClean="0"/>
              <a:t>Business relations can have different types of address:</a:t>
            </a:r>
          </a:p>
          <a:p>
            <a:pPr>
              <a:buFont typeface="Arial" pitchFamily="34" charset="0"/>
              <a:buChar char="•"/>
            </a:pPr>
            <a:r>
              <a:rPr lang="en-US" dirty="0" smtClean="0"/>
              <a:t> Head </a:t>
            </a:r>
            <a:r>
              <a:rPr lang="en-US" dirty="0" smtClean="0"/>
              <a:t>office</a:t>
            </a:r>
          </a:p>
          <a:p>
            <a:pPr>
              <a:buFont typeface="Arial" pitchFamily="34" charset="0"/>
              <a:buChar char="•"/>
            </a:pPr>
            <a:r>
              <a:rPr lang="en-US" dirty="0" smtClean="0"/>
              <a:t> Reminder</a:t>
            </a:r>
            <a:endParaRPr lang="en-US" dirty="0" smtClean="0"/>
          </a:p>
          <a:p>
            <a:pPr>
              <a:buFont typeface="Arial" pitchFamily="34" charset="0"/>
              <a:buChar char="•"/>
            </a:pPr>
            <a:r>
              <a:rPr lang="en-US" dirty="0" smtClean="0"/>
              <a:t> Remittance</a:t>
            </a:r>
            <a:endParaRPr lang="en-US" dirty="0" smtClean="0"/>
          </a:p>
          <a:p>
            <a:pPr>
              <a:buFont typeface="Arial" pitchFamily="34" charset="0"/>
              <a:buChar char="•"/>
            </a:pPr>
            <a:r>
              <a:rPr lang="en-US" dirty="0" smtClean="0"/>
              <a:t> Ship-to</a:t>
            </a:r>
            <a:endParaRPr lang="en-US" dirty="0" smtClean="0"/>
          </a:p>
          <a:p>
            <a:pPr>
              <a:buFont typeface="Arial" pitchFamily="34" charset="0"/>
              <a:buChar char="•"/>
            </a:pPr>
            <a:r>
              <a:rPr lang="en-US" dirty="0" smtClean="0"/>
              <a:t> Dock</a:t>
            </a:r>
            <a:endParaRPr lang="en-US" dirty="0" smtClean="0"/>
          </a:p>
          <a:p>
            <a:pPr>
              <a:buFont typeface="Arial" pitchFamily="34" charset="0"/>
              <a:buChar char="•"/>
            </a:pPr>
            <a:r>
              <a:rPr lang="en-US" dirty="0" smtClean="0"/>
              <a:t> End </a:t>
            </a:r>
            <a:r>
              <a:rPr lang="en-US" dirty="0" smtClean="0"/>
              <a:t>User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Intercompany:</a:t>
            </a:r>
            <a:r>
              <a:rPr lang="en-US" baseline="0" dirty="0" smtClean="0"/>
              <a:t> </a:t>
            </a:r>
            <a:r>
              <a:rPr lang="en-US" dirty="0" smtClean="0"/>
              <a:t>Indicate </a:t>
            </a:r>
            <a:r>
              <a:rPr lang="en-US" dirty="0" smtClean="0"/>
              <a:t>if the business relation identifies an entity that is a member of a group of entities that trade with each other. When selected, you can enter an intercompany code in the Intercompany Code field.</a:t>
            </a:r>
          </a:p>
          <a:p>
            <a:endParaRPr lang="en-US" dirty="0" smtClean="0"/>
          </a:p>
          <a:p>
            <a:r>
              <a:rPr lang="en-US" b="1" dirty="0" smtClean="0"/>
              <a:t>Note</a:t>
            </a:r>
            <a:r>
              <a:rPr lang="en-US" dirty="0" smtClean="0"/>
              <a:t>: </a:t>
            </a:r>
            <a:r>
              <a:rPr lang="en-US" dirty="0" smtClean="0"/>
              <a:t>Intercompany transactions are not the same as cross-company transactions, which are always posted to the cross-company accounts associated with the domain. Intercompany transactions are typically recorded for entities that are not defined in your current database.</a:t>
            </a:r>
          </a:p>
          <a:p>
            <a:endParaRPr lang="en-US" dirty="0" smtClean="0"/>
          </a:p>
          <a:p>
            <a:r>
              <a:rPr lang="en-US" dirty="0" smtClean="0"/>
              <a:t>If the business relation is identified as an internal entity, the Intercompany field is automatically selected and you cannot change it.</a:t>
            </a:r>
          </a:p>
          <a:p>
            <a:endParaRPr lang="en-US" dirty="0" smtClean="0"/>
          </a:p>
          <a:p>
            <a:r>
              <a:rPr lang="en-US" dirty="0" smtClean="0"/>
              <a:t>Internal </a:t>
            </a:r>
            <a:r>
              <a:rPr lang="en-US" dirty="0" smtClean="0"/>
              <a:t>Entity:</a:t>
            </a:r>
            <a:r>
              <a:rPr lang="en-US" baseline="0" dirty="0" smtClean="0"/>
              <a:t> </a:t>
            </a:r>
            <a:r>
              <a:rPr lang="en-US" dirty="0" smtClean="0"/>
              <a:t>Indicate </a:t>
            </a:r>
            <a:r>
              <a:rPr lang="en-US" dirty="0" smtClean="0"/>
              <a:t>if the business relation identifies one of your entities within this database. Only records marked as internal display for selection as the address for a new entity.</a:t>
            </a:r>
          </a:p>
          <a:p>
            <a:endParaRPr lang="en-US" dirty="0" smtClean="0"/>
          </a:p>
          <a:p>
            <a:r>
              <a:rPr lang="en-US" dirty="0" smtClean="0"/>
              <a:t>If this is an internal entity, you can also update the Tax Report, Name Control, and Last Filing fields, which are used for filing 1099-MISC reports in the US.</a:t>
            </a:r>
          </a:p>
          <a:p>
            <a:endParaRPr lang="en-US" dirty="0" smtClean="0"/>
          </a:p>
          <a:p>
            <a:r>
              <a:rPr lang="en-US" dirty="0" smtClean="0"/>
              <a:t>For internal entities, the Intercompany field defaults to selected, and cannot be changed. You must specify an intercompany code to be referenced in intercompany and cross-company transactions.</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Domains to define domain data, including the base currency, statutory currency, and shared set codes. You can specify values in fields, such as Primary Entity, after the entities have been defined.</a:t>
            </a:r>
          </a:p>
          <a:p>
            <a:endParaRPr lang="en-US" dirty="0" smtClean="0"/>
          </a:p>
          <a:p>
            <a:r>
              <a:rPr lang="en-US" dirty="0" smtClean="0"/>
              <a:t>Select the Setup Complete field after all the necessary domain data has been set up and you consider the settings permanent. After selecting the Setup Complete field and saving, the shared set codes, linked entities, and the base currency cannot be modified. The domain is only available to operational functions after its setup is complete.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2" Type="http://schemas.openxmlformats.org/officeDocument/2006/relationships/comments" Target="../comments/comment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altLang="zh-CN" dirty="0" smtClean="0">
                <a:latin typeface="Century Gothic"/>
              </a:rPr>
              <a:t>Financial Setup</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Domains</a:t>
            </a:r>
            <a:endParaRPr lang="en-US" dirty="0">
              <a:latin typeface="Century Gothic"/>
            </a:endParaRPr>
          </a:p>
        </p:txBody>
      </p:sp>
      <p:pic>
        <p:nvPicPr>
          <p:cNvPr id="54274" name="Picture 2" descr="C:\Users\xcm\AppData\Local\Temp\SNAGHTML523ac6f6.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Entities</a:t>
            </a:r>
            <a:endParaRPr lang="en-US" dirty="0">
              <a:latin typeface="Century Gothic"/>
            </a:endParaRPr>
          </a:p>
        </p:txBody>
      </p:sp>
      <p:pic>
        <p:nvPicPr>
          <p:cNvPr id="20482" name="Picture 2" descr="C:\Users\xcm\AppData\Local\Temp\SNAGHTML55eff5fd.PNG"/>
          <p:cNvPicPr>
            <a:picLocks noChangeAspect="1" noChangeArrowheads="1"/>
          </p:cNvPicPr>
          <p:nvPr/>
        </p:nvPicPr>
        <p:blipFill>
          <a:blip r:embed="rId3"/>
          <a:srcRect/>
          <a:stretch>
            <a:fillRect/>
          </a:stretch>
        </p:blipFill>
        <p:spPr bwMode="auto">
          <a:xfrm>
            <a:off x="0" y="1565742"/>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Entities</a:t>
            </a:r>
            <a:endParaRPr lang="en-US" dirty="0">
              <a:latin typeface="Century Gothic"/>
            </a:endParaRPr>
          </a:p>
        </p:txBody>
      </p:sp>
      <p:pic>
        <p:nvPicPr>
          <p:cNvPr id="18436" name="Picture 4" descr="C:\Users\xcm\AppData\Local\Temp\SNAGHTML55f3133b.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Accounting Layers</a:t>
            </a:r>
            <a:endParaRPr lang="en-US" dirty="0">
              <a:latin typeface="Century Gothic"/>
            </a:endParaRPr>
          </a:p>
        </p:txBody>
      </p:sp>
      <p:pic>
        <p:nvPicPr>
          <p:cNvPr id="8194" name="Picture 2" descr="C:\Users\xcm\AppData\Local\Temp\SNAGHTML516b774e.PNG"/>
          <p:cNvPicPr>
            <a:picLocks noChangeAspect="1" noChangeArrowheads="1"/>
          </p:cNvPicPr>
          <p:nvPr/>
        </p:nvPicPr>
        <p:blipFill>
          <a:blip r:embed="rId3"/>
          <a:srcRect/>
          <a:stretch>
            <a:fillRect/>
          </a:stretch>
        </p:blipFill>
        <p:spPr bwMode="auto">
          <a:xfrm>
            <a:off x="422275" y="1566862"/>
            <a:ext cx="5648325" cy="3048001"/>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Daybooks</a:t>
            </a:r>
            <a:endParaRPr lang="en-US" dirty="0">
              <a:latin typeface="Century Gothic"/>
            </a:endParaRPr>
          </a:p>
        </p:txBody>
      </p:sp>
      <p:pic>
        <p:nvPicPr>
          <p:cNvPr id="7170" name="Picture 2" descr="C:\Users\xcm\AppData\Local\Temp\SNAGHTML5198dd22.PNG"/>
          <p:cNvPicPr>
            <a:picLocks noChangeAspect="1" noChangeArrowheads="1"/>
          </p:cNvPicPr>
          <p:nvPr/>
        </p:nvPicPr>
        <p:blipFill>
          <a:blip r:embed="rId3"/>
          <a:srcRect/>
          <a:stretch>
            <a:fillRect/>
          </a:stretch>
        </p:blipFill>
        <p:spPr bwMode="auto">
          <a:xfrm>
            <a:off x="403225" y="1571625"/>
            <a:ext cx="5448300" cy="3819525"/>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Default Daybooks</a:t>
            </a:r>
            <a:endParaRPr lang="en-US" dirty="0">
              <a:latin typeface="Century Gothic"/>
            </a:endParaRPr>
          </a:p>
        </p:txBody>
      </p:sp>
      <p:pic>
        <p:nvPicPr>
          <p:cNvPr id="6146" name="Picture 2" descr="C:\Users\xcm\AppData\Local\Temp\SNAGHTML51a05a10.PNG"/>
          <p:cNvPicPr>
            <a:picLocks noChangeAspect="1" noChangeArrowheads="1"/>
          </p:cNvPicPr>
          <p:nvPr/>
        </p:nvPicPr>
        <p:blipFill>
          <a:blip r:embed="rId3"/>
          <a:srcRect/>
          <a:stretch>
            <a:fillRect/>
          </a:stretch>
        </p:blipFill>
        <p:spPr bwMode="auto">
          <a:xfrm>
            <a:off x="0" y="15621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Daybook Sets</a:t>
            </a:r>
            <a:endParaRPr lang="en-US" dirty="0">
              <a:latin typeface="Century Gothic"/>
            </a:endParaRPr>
          </a:p>
        </p:txBody>
      </p:sp>
      <p:pic>
        <p:nvPicPr>
          <p:cNvPr id="37890" name="Picture 2" descr="C:\Users\xcm\AppData\Local\Temp\SNAGHTML51a6f038.PNG"/>
          <p:cNvPicPr>
            <a:picLocks noChangeAspect="1" noChangeArrowheads="1"/>
          </p:cNvPicPr>
          <p:nvPr/>
        </p:nvPicPr>
        <p:blipFill>
          <a:blip r:embed="rId3"/>
          <a:srcRect/>
          <a:stretch>
            <a:fillRect/>
          </a:stretch>
        </p:blipFill>
        <p:spPr bwMode="auto">
          <a:xfrm>
            <a:off x="0" y="1560168"/>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Credit Terms</a:t>
            </a:r>
            <a:endParaRPr lang="en-US" dirty="0">
              <a:latin typeface="Century Gothic"/>
            </a:endParaRPr>
          </a:p>
        </p:txBody>
      </p:sp>
      <p:pic>
        <p:nvPicPr>
          <p:cNvPr id="48130" name="Picture 2" descr="C:\Users\xcm\AppData\Local\Temp\SNAGHTML51b59241.PNG"/>
          <p:cNvPicPr>
            <a:picLocks noChangeAspect="1" noChangeArrowheads="1"/>
          </p:cNvPicPr>
          <p:nvPr/>
        </p:nvPicPr>
        <p:blipFill>
          <a:blip r:embed="rId3"/>
          <a:srcRect/>
          <a:stretch>
            <a:fillRect/>
          </a:stretch>
        </p:blipFill>
        <p:spPr bwMode="auto">
          <a:xfrm>
            <a:off x="0" y="156210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Invoice Status Codes</a:t>
            </a:r>
            <a:endParaRPr lang="en-US" dirty="0">
              <a:latin typeface="Century Gothic"/>
            </a:endParaRPr>
          </a:p>
        </p:txBody>
      </p:sp>
      <p:pic>
        <p:nvPicPr>
          <p:cNvPr id="47106" name="Picture 2" descr="C:\Users\xcm\AppData\Local\Temp\SNAGHTML51bd050d.PNG"/>
          <p:cNvPicPr>
            <a:picLocks noChangeAspect="1" noChangeArrowheads="1"/>
          </p:cNvPicPr>
          <p:nvPr/>
        </p:nvPicPr>
        <p:blipFill>
          <a:blip r:embed="rId3"/>
          <a:srcRect/>
          <a:stretch>
            <a:fillRect/>
          </a:stretch>
        </p:blipFill>
        <p:spPr bwMode="auto">
          <a:xfrm>
            <a:off x="393568" y="1538093"/>
            <a:ext cx="6162675" cy="4219575"/>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a:p>
        </p:txBody>
      </p:sp>
      <p:sp>
        <p:nvSpPr>
          <p:cNvPr id="3" name="Content Placeholder 2"/>
          <p:cNvSpPr>
            <a:spLocks noGrp="1"/>
          </p:cNvSpPr>
          <p:nvPr>
            <p:ph idx="1"/>
          </p:nvPr>
        </p:nvSpPr>
        <p:spPr/>
        <p:txBody>
          <a:bodyPr/>
          <a:lstStyle/>
          <a:p>
            <a:r>
              <a:rPr lang="en-US" sz="2300" dirty="0" smtClean="0"/>
              <a:t>Currencies</a:t>
            </a:r>
          </a:p>
          <a:p>
            <a:r>
              <a:rPr lang="en-US" sz="2300" dirty="0" smtClean="0"/>
              <a:t>Shared </a:t>
            </a:r>
            <a:r>
              <a:rPr lang="en-US" sz="2300" dirty="0" smtClean="0"/>
              <a:t>sets</a:t>
            </a:r>
            <a:endParaRPr lang="en-US" sz="2300" dirty="0" smtClean="0"/>
          </a:p>
          <a:p>
            <a:r>
              <a:rPr lang="en-US" altLang="zh-CN" sz="2300" dirty="0" smtClean="0"/>
              <a:t>Profiles</a:t>
            </a:r>
          </a:p>
          <a:p>
            <a:r>
              <a:rPr lang="en-US" altLang="zh-CN" sz="2300" dirty="0" smtClean="0"/>
              <a:t>Business </a:t>
            </a:r>
            <a:r>
              <a:rPr lang="en-US" altLang="zh-CN" sz="2300" dirty="0" smtClean="0"/>
              <a:t>relations</a:t>
            </a:r>
            <a:endParaRPr lang="en-US" altLang="zh-CN" sz="2300" dirty="0" smtClean="0"/>
          </a:p>
          <a:p>
            <a:r>
              <a:rPr lang="en-US" altLang="zh-CN" sz="2300" dirty="0" smtClean="0"/>
              <a:t>Domains</a:t>
            </a:r>
          </a:p>
          <a:p>
            <a:r>
              <a:rPr lang="en-US" altLang="zh-CN" sz="2300" dirty="0" smtClean="0"/>
              <a:t>Entities</a:t>
            </a:r>
          </a:p>
          <a:p>
            <a:r>
              <a:rPr lang="en-US" sz="2300" dirty="0" smtClean="0"/>
              <a:t>Accounting </a:t>
            </a:r>
            <a:r>
              <a:rPr lang="en-US" sz="2300" dirty="0" smtClean="0"/>
              <a:t>layers</a:t>
            </a:r>
            <a:endParaRPr lang="en-US" sz="2300" dirty="0" smtClean="0"/>
          </a:p>
          <a:p>
            <a:r>
              <a:rPr lang="en-US" sz="2300" dirty="0" smtClean="0"/>
              <a:t>Daybooks</a:t>
            </a:r>
          </a:p>
          <a:p>
            <a:r>
              <a:rPr lang="en-US" sz="2300" dirty="0" smtClean="0"/>
              <a:t>Default </a:t>
            </a:r>
            <a:r>
              <a:rPr lang="en-US" sz="2300" dirty="0" smtClean="0"/>
              <a:t>daybooks</a:t>
            </a:r>
            <a:endParaRPr lang="en-US" sz="2300" dirty="0" smtClean="0"/>
          </a:p>
          <a:p>
            <a:r>
              <a:rPr lang="en-US" sz="2300" dirty="0" smtClean="0"/>
              <a:t>Daybook </a:t>
            </a:r>
            <a:r>
              <a:rPr lang="en-US" sz="2300" dirty="0" smtClean="0"/>
              <a:t>sets</a:t>
            </a:r>
            <a:endParaRPr lang="en-US" sz="2300" dirty="0" smtClean="0"/>
          </a:p>
          <a:p>
            <a:r>
              <a:rPr lang="en-US" sz="2300" dirty="0" smtClean="0"/>
              <a:t>Credit </a:t>
            </a:r>
            <a:r>
              <a:rPr lang="en-US" sz="2300" dirty="0" smtClean="0"/>
              <a:t>terms</a:t>
            </a:r>
            <a:endParaRPr lang="en-US" sz="2300" dirty="0" smtClean="0"/>
          </a:p>
          <a:p>
            <a:r>
              <a:rPr lang="en-US" sz="2300" smtClean="0"/>
              <a:t>Invoice </a:t>
            </a:r>
            <a:r>
              <a:rPr lang="en-US" sz="2300" smtClean="0"/>
              <a:t>status </a:t>
            </a:r>
            <a:r>
              <a:rPr lang="en-US" sz="2300" dirty="0" smtClean="0"/>
              <a:t>codes</a:t>
            </a:r>
            <a:endParaRPr lang="en-US" sz="2300" dirty="0" smtClean="0"/>
          </a:p>
          <a:p>
            <a:endParaRPr lang="en-US" sz="2300" dirty="0"/>
          </a:p>
        </p:txBody>
      </p:sp>
      <p:sp>
        <p:nvSpPr>
          <p:cNvPr id="4" name="Text Placeholder 3"/>
          <p:cNvSpPr>
            <a:spLocks noGrp="1"/>
          </p:cNvSpPr>
          <p:nvPr>
            <p:ph type="body" sz="quarter" idx="11"/>
          </p:nvPr>
        </p:nvSpPr>
        <p:spPr/>
        <p:txBody>
          <a:bodyPr/>
          <a:lstStyle/>
          <a:p>
            <a:r>
              <a:rPr lang="en-US" altLang="zh-CN" dirty="0" smtClean="0"/>
              <a:t>Financial Setup</a:t>
            </a:r>
            <a:endParaRPr lang="en-US" dirty="0" smtClean="0"/>
          </a:p>
        </p:txBody>
      </p:sp>
      <p:sp>
        <p:nvSpPr>
          <p:cNvPr id="5" name="Title 4"/>
          <p:cNvSpPr>
            <a:spLocks noGrp="1"/>
          </p:cNvSpPr>
          <p:nvPr>
            <p:ph type="title"/>
          </p:nvPr>
        </p:nvSpPr>
        <p:spPr/>
        <p:txBody>
          <a:bodyPr/>
          <a:lstStyle/>
          <a:p>
            <a:r>
              <a:rPr lang="en-US" dirty="0" smtClean="0"/>
              <a:t>Review</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a:latin typeface="Century Gothic"/>
            </a:endParaRPr>
          </a:p>
        </p:txBody>
      </p:sp>
      <p:sp>
        <p:nvSpPr>
          <p:cNvPr id="3" name="Content Placeholder 2"/>
          <p:cNvSpPr>
            <a:spLocks noGrp="1"/>
          </p:cNvSpPr>
          <p:nvPr>
            <p:ph idx="1"/>
          </p:nvPr>
        </p:nvSpPr>
        <p:spPr/>
        <p:txBody>
          <a:bodyPr/>
          <a:lstStyle/>
          <a:p>
            <a:r>
              <a:rPr lang="en-US" sz="2300" dirty="0" smtClean="0">
                <a:latin typeface="Century Gothic"/>
              </a:rPr>
              <a:t>Currencies</a:t>
            </a:r>
          </a:p>
          <a:p>
            <a:r>
              <a:rPr lang="en-US" sz="2300" dirty="0" smtClean="0">
                <a:latin typeface="Century Gothic"/>
              </a:rPr>
              <a:t>Shared Sets</a:t>
            </a:r>
          </a:p>
          <a:p>
            <a:r>
              <a:rPr lang="en-US" altLang="zh-CN" sz="2300" dirty="0" smtClean="0">
                <a:latin typeface="Century Gothic"/>
              </a:rPr>
              <a:t>Profiles</a:t>
            </a:r>
          </a:p>
          <a:p>
            <a:r>
              <a:rPr lang="en-US" altLang="zh-CN" sz="2300" dirty="0" smtClean="0">
                <a:latin typeface="Century Gothic"/>
              </a:rPr>
              <a:t>Business </a:t>
            </a:r>
            <a:r>
              <a:rPr lang="en-US" altLang="zh-CN" sz="2300" dirty="0" smtClean="0">
                <a:latin typeface="Century Gothic"/>
              </a:rPr>
              <a:t>relations</a:t>
            </a:r>
            <a:endParaRPr lang="en-US" altLang="zh-CN" sz="2300" dirty="0" smtClean="0">
              <a:latin typeface="Century Gothic"/>
            </a:endParaRPr>
          </a:p>
          <a:p>
            <a:r>
              <a:rPr lang="en-US" altLang="zh-CN" sz="2300" dirty="0" smtClean="0">
                <a:latin typeface="Century Gothic"/>
              </a:rPr>
              <a:t>Domains</a:t>
            </a:r>
          </a:p>
          <a:p>
            <a:r>
              <a:rPr lang="en-US" altLang="zh-CN" sz="2300" dirty="0" smtClean="0">
                <a:latin typeface="Century Gothic"/>
              </a:rPr>
              <a:t>Entities</a:t>
            </a:r>
          </a:p>
          <a:p>
            <a:r>
              <a:rPr lang="en-US" sz="2300" dirty="0" smtClean="0">
                <a:latin typeface="Century Gothic"/>
              </a:rPr>
              <a:t>Accounting </a:t>
            </a:r>
            <a:r>
              <a:rPr lang="en-US" sz="2300" dirty="0" smtClean="0">
                <a:latin typeface="Century Gothic"/>
              </a:rPr>
              <a:t>layers</a:t>
            </a:r>
            <a:endParaRPr lang="en-US" sz="2300" dirty="0" smtClean="0">
              <a:latin typeface="Century Gothic"/>
            </a:endParaRPr>
          </a:p>
          <a:p>
            <a:r>
              <a:rPr lang="en-US" sz="2300" dirty="0" smtClean="0">
                <a:latin typeface="Century Gothic"/>
              </a:rPr>
              <a:t>Daybooks</a:t>
            </a:r>
          </a:p>
          <a:p>
            <a:r>
              <a:rPr lang="en-US" sz="2300" dirty="0" smtClean="0">
                <a:latin typeface="Century Gothic"/>
              </a:rPr>
              <a:t>Default </a:t>
            </a:r>
            <a:r>
              <a:rPr lang="en-US" sz="2300" dirty="0" smtClean="0">
                <a:latin typeface="Century Gothic"/>
              </a:rPr>
              <a:t>daybooks</a:t>
            </a:r>
            <a:endParaRPr lang="en-US" sz="2300" dirty="0" smtClean="0">
              <a:latin typeface="Century Gothic"/>
            </a:endParaRPr>
          </a:p>
          <a:p>
            <a:r>
              <a:rPr lang="en-US" sz="2300" dirty="0" smtClean="0">
                <a:latin typeface="Century Gothic"/>
              </a:rPr>
              <a:t>Daybook </a:t>
            </a:r>
            <a:r>
              <a:rPr lang="en-US" sz="2300" dirty="0" smtClean="0">
                <a:latin typeface="Century Gothic"/>
              </a:rPr>
              <a:t>sets</a:t>
            </a:r>
            <a:endParaRPr lang="en-US" sz="2300" dirty="0" smtClean="0">
              <a:latin typeface="Century Gothic"/>
            </a:endParaRPr>
          </a:p>
          <a:p>
            <a:r>
              <a:rPr lang="en-US" sz="2300" dirty="0" smtClean="0">
                <a:latin typeface="Century Gothic"/>
              </a:rPr>
              <a:t>Credit </a:t>
            </a:r>
            <a:r>
              <a:rPr lang="en-US" sz="2300" dirty="0" smtClean="0">
                <a:latin typeface="Century Gothic"/>
              </a:rPr>
              <a:t>terms</a:t>
            </a:r>
            <a:endParaRPr lang="en-US" sz="2300" dirty="0" smtClean="0">
              <a:latin typeface="Century Gothic"/>
            </a:endParaRPr>
          </a:p>
          <a:p>
            <a:r>
              <a:rPr lang="en-US" sz="2300" dirty="0" smtClean="0">
                <a:latin typeface="Century Gothic"/>
              </a:rPr>
              <a:t>Invoice </a:t>
            </a:r>
            <a:r>
              <a:rPr lang="en-US" sz="2300" dirty="0" smtClean="0">
                <a:latin typeface="Century Gothic"/>
              </a:rPr>
              <a:t>status codes</a:t>
            </a:r>
            <a:endParaRPr lang="en-US" sz="2300"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a:latin typeface="Century Gothic"/>
            </a:endParaRPr>
          </a:p>
        </p:txBody>
      </p:sp>
      <p:sp>
        <p:nvSpPr>
          <p:cNvPr id="5"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4" name="myTitle"/>
          <p:cNvSpPr>
            <a:spLocks noGrp="1"/>
          </p:cNvSpPr>
          <p:nvPr>
            <p:ph type="title"/>
          </p:nvPr>
        </p:nvSpPr>
        <p:spPr/>
        <p:txBody>
          <a:bodyPr>
            <a:normAutofit/>
          </a:bodyPr>
          <a:lstStyle/>
          <a:p>
            <a:r>
              <a:rPr lang="en-US" dirty="0" smtClean="0"/>
              <a:t>Exercise: </a:t>
            </a:r>
            <a:r>
              <a:rPr lang="en-US" altLang="zh-CN" dirty="0" smtClean="0"/>
              <a:t>Financial Setup</a:t>
            </a:r>
            <a:endParaRPr lang="en-US" dirty="0"/>
          </a:p>
        </p:txBody>
      </p:sp>
      <p:sp>
        <p:nvSpPr>
          <p:cNvPr id="5" name="Text Placeholder 4"/>
          <p:cNvSpPr>
            <a:spLocks noGrp="1"/>
          </p:cNvSpPr>
          <p:nvPr>
            <p:ph type="body" sz="quarter" idx="11"/>
          </p:nvPr>
        </p:nvSpPr>
        <p:spPr/>
        <p:txBody>
          <a:bodyPr/>
          <a:lstStyle/>
          <a:p>
            <a:r>
              <a:rPr lang="en-US" altLang="zh-CN" dirty="0" smtClean="0"/>
              <a:t>Financial Setup</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Financial Setup Flow</a:t>
            </a:r>
            <a:endParaRPr lang="en-US" dirty="0">
              <a:latin typeface="Century Gothic"/>
            </a:endParaRPr>
          </a:p>
        </p:txBody>
      </p:sp>
      <p:sp>
        <p:nvSpPr>
          <p:cNvPr id="7" name="Rectangle 6"/>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Currencies</a:t>
            </a:r>
            <a:endParaRPr lang="en-US" sz="2000" b="0" i="0" u="none" strike="noStrike" kern="1200" spc="0" baseline="0" dirty="0" smtClean="0">
              <a:solidFill>
                <a:srgbClr val="FFFFFF"/>
              </a:solidFill>
              <a:latin typeface="Century Gothic"/>
              <a:ea typeface="+mn-ea"/>
              <a:cs typeface="+mn-cs"/>
            </a:endParaRPr>
          </a:p>
        </p:txBody>
      </p:sp>
      <p:sp>
        <p:nvSpPr>
          <p:cNvPr id="8" name="Rectangle 7"/>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Shared Sets</a:t>
            </a:r>
            <a:endParaRPr lang="en-US" sz="2000" b="0" i="0" u="none" strike="noStrike" kern="1200" spc="0" baseline="0" dirty="0" smtClean="0">
              <a:solidFill>
                <a:srgbClr val="FFFFFF"/>
              </a:solidFill>
              <a:latin typeface="Century Gothic"/>
              <a:ea typeface="+mn-ea"/>
              <a:cs typeface="+mn-cs"/>
            </a:endParaRPr>
          </a:p>
        </p:txBody>
      </p:sp>
      <p:sp>
        <p:nvSpPr>
          <p:cNvPr id="9" name="Rectangle 8"/>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latin typeface="Century Gothic"/>
              </a:rPr>
              <a:t>Profiles</a:t>
            </a:r>
            <a:endParaRPr lang="en-US" sz="2000" b="0" i="0" u="none" strike="noStrike" kern="1200" spc="0" baseline="0" dirty="0" smtClean="0">
              <a:solidFill>
                <a:srgbClr val="FFFFFF"/>
              </a:solidFill>
              <a:latin typeface="Century Gothic"/>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latin typeface="Century Gothic"/>
              </a:rPr>
              <a:t>Business Relations</a:t>
            </a:r>
            <a:endParaRPr lang="en-US" sz="2000" b="0" i="0" u="none" strike="noStrike" kern="1200" spc="0" baseline="0" dirty="0" smtClean="0">
              <a:solidFill>
                <a:srgbClr val="FFFFFF"/>
              </a:solidFill>
              <a:latin typeface="Century Gothic"/>
              <a:ea typeface="+mn-ea"/>
              <a:cs typeface="+mn-cs"/>
            </a:endParaRPr>
          </a:p>
        </p:txBody>
      </p:sp>
      <p:sp>
        <p:nvSpPr>
          <p:cNvPr id="11" name="Rectangle 10"/>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latin typeface="Century Gothic"/>
              </a:rPr>
              <a:t>Domains</a:t>
            </a:r>
            <a:endParaRPr lang="en-US" sz="2000" b="0" i="0" u="none" strike="noStrike" kern="1200" spc="0" baseline="0" dirty="0" smtClean="0">
              <a:solidFill>
                <a:srgbClr val="FFFFFF"/>
              </a:solidFill>
              <a:latin typeface="Century Gothic"/>
              <a:ea typeface="+mn-ea"/>
              <a:cs typeface="+mn-cs"/>
            </a:endParaRPr>
          </a:p>
        </p:txBody>
      </p:sp>
      <p:sp>
        <p:nvSpPr>
          <p:cNvPr id="12" name="Rectangle 11"/>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latin typeface="Century Gothic"/>
              </a:rPr>
              <a:t>Entities</a:t>
            </a:r>
            <a:endParaRPr lang="en-US" sz="2000" b="0" i="0" u="none" strike="noStrike" kern="1200" spc="0" baseline="0" dirty="0" smtClean="0">
              <a:solidFill>
                <a:srgbClr val="FFFFFF"/>
              </a:solidFill>
              <a:latin typeface="Century Gothic"/>
              <a:ea typeface="+mn-ea"/>
              <a:cs typeface="+mn-cs"/>
            </a:endParaRPr>
          </a:p>
        </p:txBody>
      </p:sp>
      <p:cxnSp>
        <p:nvCxnSpPr>
          <p:cNvPr id="13" name="Elbow Connector 12"/>
          <p:cNvCxnSpPr>
            <a:stCxn id="7" idx="3"/>
            <a:endCxn id="8"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8" idx="3"/>
            <a:endCxn id="9"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9"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Shape 23"/>
          <p:cNvCxnSpPr>
            <a:stCxn id="10" idx="2"/>
            <a:endCxn id="11"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1" idx="3"/>
            <a:endCxn id="12"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515161" y="3343586"/>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Accounting Layers</a:t>
            </a:r>
            <a:endParaRPr lang="en-US" sz="2000" b="0" i="0" u="none" strike="noStrike" kern="1200" spc="0" baseline="0" dirty="0" smtClean="0">
              <a:solidFill>
                <a:srgbClr val="FFFFFF"/>
              </a:solidFill>
              <a:latin typeface="Century Gothic"/>
              <a:ea typeface="+mn-ea"/>
              <a:cs typeface="+mn-cs"/>
            </a:endParaRPr>
          </a:p>
        </p:txBody>
      </p:sp>
      <p:cxnSp>
        <p:nvCxnSpPr>
          <p:cNvPr id="19" name="Elbow Connector 18"/>
          <p:cNvCxnSpPr>
            <a:stCxn id="12" idx="3"/>
            <a:endCxn id="18" idx="1"/>
          </p:cNvCxnSpPr>
          <p:nvPr/>
        </p:nvCxnSpPr>
        <p:spPr>
          <a:xfrm flipV="1">
            <a:off x="5691404" y="3897768"/>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9547615" y="334196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Daybooks</a:t>
            </a:r>
            <a:endParaRPr lang="en-US" sz="2000" b="0" i="0" u="none" strike="noStrike" kern="1200" spc="0" baseline="0" dirty="0" smtClean="0">
              <a:solidFill>
                <a:srgbClr val="FFFFFF"/>
              </a:solidFill>
              <a:latin typeface="Century Gothic"/>
              <a:ea typeface="+mn-ea"/>
              <a:cs typeface="+mn-cs"/>
            </a:endParaRPr>
          </a:p>
        </p:txBody>
      </p:sp>
      <p:cxnSp>
        <p:nvCxnSpPr>
          <p:cNvPr id="22" name="Elbow Connector 21"/>
          <p:cNvCxnSpPr>
            <a:stCxn id="18" idx="3"/>
            <a:endCxn id="20" idx="1"/>
          </p:cNvCxnSpPr>
          <p:nvPr/>
        </p:nvCxnSpPr>
        <p:spPr>
          <a:xfrm flipV="1">
            <a:off x="8758726" y="3896150"/>
            <a:ext cx="788889" cy="1618"/>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427110" y="516568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Default Daybooks</a:t>
            </a:r>
            <a:endParaRPr lang="en-US" sz="2000" b="0" i="0" u="none" strike="noStrike" kern="1200" spc="0" baseline="0" dirty="0" smtClean="0">
              <a:solidFill>
                <a:srgbClr val="FFFFFF"/>
              </a:solidFill>
              <a:latin typeface="Century Gothic"/>
              <a:ea typeface="+mn-ea"/>
              <a:cs typeface="+mn-cs"/>
            </a:endParaRPr>
          </a:p>
        </p:txBody>
      </p:sp>
      <p:sp>
        <p:nvSpPr>
          <p:cNvPr id="24" name="Rectangle 23"/>
          <p:cNvSpPr/>
          <p:nvPr/>
        </p:nvSpPr>
        <p:spPr>
          <a:xfrm>
            <a:off x="3447839" y="5164084"/>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Daybook Sets</a:t>
            </a:r>
            <a:endParaRPr lang="en-US" sz="2000" b="0" i="0" u="none" strike="noStrike" kern="1200" spc="0" baseline="0" dirty="0" smtClean="0">
              <a:solidFill>
                <a:srgbClr val="FFFFFF"/>
              </a:solidFill>
              <a:latin typeface="Century Gothic"/>
              <a:ea typeface="+mn-ea"/>
              <a:cs typeface="+mn-cs"/>
            </a:endParaRPr>
          </a:p>
        </p:txBody>
      </p:sp>
      <p:cxnSp>
        <p:nvCxnSpPr>
          <p:cNvPr id="25" name="Elbow Connector 24"/>
          <p:cNvCxnSpPr>
            <a:stCxn id="23" idx="3"/>
            <a:endCxn id="24" idx="1"/>
          </p:cNvCxnSpPr>
          <p:nvPr/>
        </p:nvCxnSpPr>
        <p:spPr>
          <a:xfrm flipV="1">
            <a:off x="2670675" y="5718266"/>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515161" y="5162861"/>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Credit Terms</a:t>
            </a:r>
            <a:endParaRPr lang="en-US" sz="2000" b="0" i="0" u="none" strike="noStrike" kern="1200" spc="0" baseline="0" dirty="0" smtClean="0">
              <a:solidFill>
                <a:srgbClr val="FFFFFF"/>
              </a:solidFill>
              <a:latin typeface="Century Gothic"/>
              <a:ea typeface="+mn-ea"/>
              <a:cs typeface="+mn-cs"/>
            </a:endParaRPr>
          </a:p>
        </p:txBody>
      </p:sp>
      <p:cxnSp>
        <p:nvCxnSpPr>
          <p:cNvPr id="27" name="Elbow Connector 26"/>
          <p:cNvCxnSpPr>
            <a:stCxn id="24" idx="3"/>
            <a:endCxn id="26" idx="1"/>
          </p:cNvCxnSpPr>
          <p:nvPr/>
        </p:nvCxnSpPr>
        <p:spPr>
          <a:xfrm flipV="1">
            <a:off x="5691404" y="5717043"/>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9547615" y="516124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Invoice Status Codes</a:t>
            </a:r>
            <a:endParaRPr lang="en-US" sz="2000" b="0" i="0" u="none" strike="noStrike" kern="1200" spc="0" baseline="0" dirty="0" smtClean="0">
              <a:solidFill>
                <a:srgbClr val="FFFFFF"/>
              </a:solidFill>
              <a:latin typeface="Century Gothic"/>
              <a:ea typeface="+mn-ea"/>
              <a:cs typeface="+mn-cs"/>
            </a:endParaRPr>
          </a:p>
        </p:txBody>
      </p:sp>
      <p:cxnSp>
        <p:nvCxnSpPr>
          <p:cNvPr id="29" name="Elbow Connector 28"/>
          <p:cNvCxnSpPr>
            <a:stCxn id="26" idx="3"/>
            <a:endCxn id="28" idx="1"/>
          </p:cNvCxnSpPr>
          <p:nvPr/>
        </p:nvCxnSpPr>
        <p:spPr>
          <a:xfrm flipV="1">
            <a:off x="8758726" y="5715425"/>
            <a:ext cx="788889" cy="1618"/>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20" idx="2"/>
            <a:endCxn id="23" idx="0"/>
          </p:cNvCxnSpPr>
          <p:nvPr/>
        </p:nvCxnSpPr>
        <p:spPr>
          <a:xfrm rot="5400000">
            <a:off x="5751468" y="247758"/>
            <a:ext cx="715356" cy="912050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Currencies</a:t>
            </a:r>
            <a:endParaRPr lang="en-US" dirty="0">
              <a:latin typeface="Century Gothic"/>
            </a:endParaRPr>
          </a:p>
        </p:txBody>
      </p:sp>
      <p:pic>
        <p:nvPicPr>
          <p:cNvPr id="6146" name="Picture 2" descr="C:\Users\xcm\AppData\Local\Temp\SNAGHTML4cd2ecd9.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Shared Sets</a:t>
            </a:r>
            <a:endParaRPr lang="en-US" dirty="0">
              <a:latin typeface="Century Gothic"/>
            </a:endParaRPr>
          </a:p>
        </p:txBody>
      </p:sp>
      <p:pic>
        <p:nvPicPr>
          <p:cNvPr id="5122" name="Picture 2" descr="C:\Users\xcm\AppData\Local\Temp\SNAGHTML4cf0d3a2.PNG"/>
          <p:cNvPicPr>
            <a:picLocks noChangeAspect="1" noChangeArrowheads="1"/>
          </p:cNvPicPr>
          <p:nvPr/>
        </p:nvPicPr>
        <p:blipFill>
          <a:blip r:embed="rId3"/>
          <a:srcRect/>
          <a:stretch>
            <a:fillRect/>
          </a:stretch>
        </p:blipFill>
        <p:spPr bwMode="auto">
          <a:xfrm>
            <a:off x="0" y="1563609"/>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Profiles</a:t>
            </a:r>
            <a:endParaRPr lang="en-US" dirty="0">
              <a:latin typeface="Century Gothic"/>
            </a:endParaRPr>
          </a:p>
        </p:txBody>
      </p:sp>
      <p:pic>
        <p:nvPicPr>
          <p:cNvPr id="6" name="Picture 7"/>
          <p:cNvPicPr>
            <a:picLocks noChangeAspect="1" noChangeArrowheads="1"/>
          </p:cNvPicPr>
          <p:nvPr/>
        </p:nvPicPr>
        <p:blipFill>
          <a:blip r:embed="rId3" cstate="print"/>
          <a:srcRect/>
          <a:stretch>
            <a:fillRect/>
          </a:stretch>
        </p:blipFill>
        <p:spPr bwMode="auto">
          <a:xfrm>
            <a:off x="379535" y="1557704"/>
            <a:ext cx="5524500" cy="3228975"/>
          </a:xfrm>
          <a:prstGeom prst="rect">
            <a:avLst/>
          </a:prstGeom>
          <a:noFill/>
          <a:ln w="9525" algn="ctr">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Business Relations</a:t>
            </a:r>
            <a:endParaRPr lang="en-US" dirty="0">
              <a:latin typeface="Century Gothic"/>
            </a:endParaRPr>
          </a:p>
        </p:txBody>
      </p:sp>
      <p:pic>
        <p:nvPicPr>
          <p:cNvPr id="53250" name="Picture 2" descr="C:\Users\xcm\AppData\Local\Temp\SNAGHTML526fcef3.PNG"/>
          <p:cNvPicPr>
            <a:picLocks noChangeAspect="1" noChangeArrowheads="1"/>
          </p:cNvPicPr>
          <p:nvPr/>
        </p:nvPicPr>
        <p:blipFill>
          <a:blip r:embed="rId3"/>
          <a:srcRect/>
          <a:stretch>
            <a:fillRect/>
          </a:stretch>
        </p:blipFill>
        <p:spPr bwMode="auto">
          <a:xfrm>
            <a:off x="0" y="1565529"/>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Business Relations</a:t>
            </a:r>
            <a:endParaRPr lang="en-US" dirty="0">
              <a:latin typeface="Century Gothic"/>
            </a:endParaRPr>
          </a:p>
        </p:txBody>
      </p:sp>
      <p:pic>
        <p:nvPicPr>
          <p:cNvPr id="2050" name="Picture 2" descr="C:\Users\xcm\AppData\Local\Temp\SNAGHTML6b8b72f6.PNG"/>
          <p:cNvPicPr>
            <a:picLocks noChangeAspect="1" noChangeArrowheads="1"/>
          </p:cNvPicPr>
          <p:nvPr/>
        </p:nvPicPr>
        <p:blipFill>
          <a:blip r:embed="rId3"/>
          <a:srcRect/>
          <a:stretch>
            <a:fillRect/>
          </a:stretch>
        </p:blipFill>
        <p:spPr bwMode="auto">
          <a:xfrm>
            <a:off x="5443" y="1568467"/>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altLang="zh-CN" dirty="0" smtClean="0">
                <a:latin typeface="Century Gothic"/>
              </a:rPr>
              <a:t>Financial Setup</a:t>
            </a:r>
            <a:endParaRPr lang="en-US" dirty="0" smtClean="0">
              <a:latin typeface="Century Gothic"/>
            </a:endParaRPr>
          </a:p>
        </p:txBody>
      </p:sp>
      <p:sp>
        <p:nvSpPr>
          <p:cNvPr id="5" name="myTitle"/>
          <p:cNvSpPr>
            <a:spLocks noGrp="1"/>
          </p:cNvSpPr>
          <p:nvPr>
            <p:ph type="title"/>
          </p:nvPr>
        </p:nvSpPr>
        <p:spPr/>
        <p:txBody>
          <a:bodyPr/>
          <a:lstStyle/>
          <a:p>
            <a:r>
              <a:rPr lang="en-US" dirty="0" smtClean="0">
                <a:latin typeface="Century Gothic"/>
              </a:rPr>
              <a:t>Domains</a:t>
            </a:r>
            <a:endParaRPr lang="en-US" dirty="0">
              <a:latin typeface="Century Gothic"/>
            </a:endParaRPr>
          </a:p>
        </p:txBody>
      </p:sp>
      <p:pic>
        <p:nvPicPr>
          <p:cNvPr id="55298" name="Picture 2" descr="C:\Users\xcm\AppData\Local\Temp\SNAGHTML523646ec.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717</TotalTime>
  <Words>1989</Words>
  <Application>Microsoft Office PowerPoint</Application>
  <PresentationFormat>Custom</PresentationFormat>
  <Paragraphs>231</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2019</vt:lpstr>
      <vt:lpstr>Financial Setup</vt:lpstr>
      <vt:lpstr>Overview</vt:lpstr>
      <vt:lpstr>Financial Setup Flow</vt:lpstr>
      <vt:lpstr>Currencies</vt:lpstr>
      <vt:lpstr>Shared Sets</vt:lpstr>
      <vt:lpstr>Profiles</vt:lpstr>
      <vt:lpstr>Business Relations</vt:lpstr>
      <vt:lpstr>Business Relations</vt:lpstr>
      <vt:lpstr>Domains</vt:lpstr>
      <vt:lpstr>Domains</vt:lpstr>
      <vt:lpstr>Entities</vt:lpstr>
      <vt:lpstr>Entities</vt:lpstr>
      <vt:lpstr>Accounting Layers</vt:lpstr>
      <vt:lpstr>Daybooks</vt:lpstr>
      <vt:lpstr>Default Daybooks</vt:lpstr>
      <vt:lpstr>Daybook Sets</vt:lpstr>
      <vt:lpstr>Credit Terms</vt:lpstr>
      <vt:lpstr>Invoice Status Codes</vt:lpstr>
      <vt:lpstr>Review</vt:lpstr>
      <vt:lpstr>Exercise: Financial Setup</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84</cp:revision>
  <dcterms:created xsi:type="dcterms:W3CDTF">2019-01-24T21:41:32Z</dcterms:created>
  <dcterms:modified xsi:type="dcterms:W3CDTF">2020-04-09T07:50:45Z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