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3.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4.xml" ContentType="application/vnd.openxmlformats-officedocument.presentationml.comments+xml"/>
  <Override PartName="/ppt/notesSlides/notesSlide10.xml" ContentType="application/vnd.openxmlformats-officedocument.presentationml.notesSlide+xml"/>
  <Override PartName="/ppt/comments/comment5.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6.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7.xml" ContentType="application/vnd.openxmlformats-officedocument.presentationml.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comment8.xml" ContentType="application/vnd.openxmlformats-officedocument.presentationml.comment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omments/comment9.xml" ContentType="application/vnd.openxmlformats-officedocument.presentationml.comment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handoutMasterIdLst>
    <p:handoutMasterId r:id="rId56"/>
  </p:handoutMasterIdLst>
  <p:sldIdLst>
    <p:sldId id="257" r:id="rId2"/>
    <p:sldId id="259" r:id="rId3"/>
    <p:sldId id="260" r:id="rId4"/>
    <p:sldId id="261" r:id="rId5"/>
    <p:sldId id="280" r:id="rId6"/>
    <p:sldId id="262" r:id="rId7"/>
    <p:sldId id="263" r:id="rId8"/>
    <p:sldId id="265" r:id="rId9"/>
    <p:sldId id="264" r:id="rId10"/>
    <p:sldId id="266" r:id="rId11"/>
    <p:sldId id="267" r:id="rId12"/>
    <p:sldId id="268" r:id="rId13"/>
    <p:sldId id="269" r:id="rId14"/>
    <p:sldId id="270" r:id="rId15"/>
    <p:sldId id="271" r:id="rId16"/>
    <p:sldId id="272" r:id="rId17"/>
    <p:sldId id="273" r:id="rId18"/>
    <p:sldId id="274" r:id="rId19"/>
    <p:sldId id="275" r:id="rId20"/>
    <p:sldId id="281" r:id="rId21"/>
    <p:sldId id="276" r:id="rId22"/>
    <p:sldId id="282" r:id="rId23"/>
    <p:sldId id="283" r:id="rId24"/>
    <p:sldId id="277" r:id="rId25"/>
    <p:sldId id="300"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310" r:id="rId39"/>
    <p:sldId id="297" r:id="rId40"/>
    <p:sldId id="298" r:id="rId41"/>
    <p:sldId id="299" r:id="rId42"/>
    <p:sldId id="278" r:id="rId43"/>
    <p:sldId id="279" r:id="rId44"/>
    <p:sldId id="301" r:id="rId45"/>
    <p:sldId id="302" r:id="rId46"/>
    <p:sldId id="303" r:id="rId47"/>
    <p:sldId id="304" r:id="rId48"/>
    <p:sldId id="305" r:id="rId49"/>
    <p:sldId id="306" r:id="rId50"/>
    <p:sldId id="307" r:id="rId51"/>
    <p:sldId id="308" r:id="rId52"/>
    <p:sldId id="309" r:id="rId53"/>
    <p:sldId id="258" r:id="rId54"/>
  </p:sldIdLst>
  <p:sldSz cx="12192000" cy="6858000"/>
  <p:notesSz cx="6858000" cy="9144000"/>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Chao Ma" initials="XM" lastIdx="9" clrIdx="0">
    <p:extLst>
      <p:ext uri="{19B8F6BF-5375-455C-9EA6-DF929625EA0E}">
        <p15:presenceInfo xmlns:p15="http://schemas.microsoft.com/office/powerpoint/2012/main" userId="XinChao 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98" autoAdjust="0"/>
    <p:restoredTop sz="75253" autoAdjust="0"/>
  </p:normalViewPr>
  <p:slideViewPr>
    <p:cSldViewPr snapToGrid="0">
      <p:cViewPr varScale="1">
        <p:scale>
          <a:sx n="60" d="100"/>
          <a:sy n="60" d="100"/>
        </p:scale>
        <p:origin x="816" y="32"/>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5356"/>
    </p:cViewPr>
  </p:sorterViewPr>
  <p:notesViewPr>
    <p:cSldViewPr snapToGrid="0" showGuides="1">
      <p:cViewPr varScale="1">
        <p:scale>
          <a:sx n="113" d="100"/>
          <a:sy n="113" d="100"/>
        </p:scale>
        <p:origin x="4092" y="11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16T14:28:26.467" idx="1">
    <p:pos x="2268" y="2476"/>
    <p:text>U</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16T14:28:40.202" idx="2">
    <p:pos x="1516" y="432"/>
    <p:text>H1</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7-16T14:29:14.294" idx="3">
    <p:pos x="4737" y="432"/>
    <p:text>H2S</p:text>
    <p:extLst>
      <p:ext uri="{C676402C-5697-4E1C-873F-D02D1690AC5C}">
        <p15:threadingInfo xmlns:p15="http://schemas.microsoft.com/office/powerpoint/2012/main" timeZoneBias="-48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1-07-16T14:29:37.962" idx="4">
    <p:pos x="1008" y="432"/>
    <p:text>H2S</p:text>
    <p:extLst>
      <p:ext uri="{C676402C-5697-4E1C-873F-D02D1690AC5C}">
        <p15:threadingInfo xmlns:p15="http://schemas.microsoft.com/office/powerpoint/2012/main" timeZoneBias="-48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1-07-16T14:29:50.983" idx="5">
    <p:pos x="1008" y="432"/>
    <p:text>H2S</p:text>
    <p:extLst>
      <p:ext uri="{C676402C-5697-4E1C-873F-D02D1690AC5C}">
        <p15:threadingInfo xmlns:p15="http://schemas.microsoft.com/office/powerpoint/2012/main" timeZoneBias="-48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21-07-16T14:30:27.770" idx="6">
    <p:pos x="4191" y="432"/>
    <p:text>H2S</p:text>
    <p:extLst>
      <p:ext uri="{C676402C-5697-4E1C-873F-D02D1690AC5C}">
        <p15:threadingInfo xmlns:p15="http://schemas.microsoft.com/office/powerpoint/2012/main" timeZoneBias="-48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21-07-16T14:45:27.235" idx="7">
    <p:pos x="2928" y="428"/>
    <p:text>H2S</p:text>
    <p:extLst>
      <p:ext uri="{C676402C-5697-4E1C-873F-D02D1690AC5C}">
        <p15:threadingInfo xmlns:p15="http://schemas.microsoft.com/office/powerpoint/2012/main" timeZoneBias="-48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1" dt="2021-07-16T14:46:08.567" idx="8">
    <p:pos x="1857" y="432"/>
    <p:text>H2S</p:text>
    <p:extLst>
      <p:ext uri="{C676402C-5697-4E1C-873F-D02D1690AC5C}">
        <p15:threadingInfo xmlns:p15="http://schemas.microsoft.com/office/powerpoint/2012/main" timeZoneBias="-48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1" dt="2021-07-16T14:47:42.588" idx="9">
    <p:pos x="2137" y="432"/>
    <p:text>H2S</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t>9/18/2021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t>‹#›</a:t>
            </a:fld>
            <a:endParaRPr lang="en-US"/>
          </a:p>
        </p:txBody>
      </p:sp>
    </p:spTree>
    <p:extLst>
      <p:ext uri="{BB962C8B-B14F-4D97-AF65-F5344CB8AC3E}">
        <p14:creationId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t>9/18/2021</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t>‹#›</a:t>
            </a:fld>
            <a:endParaRPr lang="en-US"/>
          </a:p>
        </p:txBody>
      </p:sp>
    </p:spTree>
    <p:extLst>
      <p:ext uri="{BB962C8B-B14F-4D97-AF65-F5344CB8AC3E}">
        <p14:creationId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1</a:t>
            </a:fld>
            <a:endParaRPr lang="en-US"/>
          </a:p>
        </p:txBody>
      </p:sp>
    </p:spTree>
    <p:extLst>
      <p:ext uri="{BB962C8B-B14F-4D97-AF65-F5344CB8AC3E}">
        <p14:creationId xmlns:p14="http://schemas.microsoft.com/office/powerpoint/2010/main" val="4174150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Issue Policy. Specify how the system issues inventory quantities for the item to production, and whether they appear on functions such as Product Order Receipt, Operation Activity Transaction, and Production Order Component Issue. </a:t>
            </a:r>
          </a:p>
          <a:p>
            <a:endParaRPr lang="en-US" dirty="0" smtClean="0"/>
          </a:p>
          <a:p>
            <a:r>
              <a:rPr lang="en-US" dirty="0" err="1" smtClean="0"/>
              <a:t>Backflsh</a:t>
            </a:r>
            <a:r>
              <a:rPr lang="en-US" dirty="0" smtClean="0"/>
              <a:t> (default): Backflush. Inventory for the item to a production order. Use this for production component items that are </a:t>
            </a:r>
            <a:r>
              <a:rPr lang="en-US" dirty="0" err="1" smtClean="0"/>
              <a:t>backflushed</a:t>
            </a:r>
            <a:r>
              <a:rPr lang="en-US" dirty="0" smtClean="0"/>
              <a:t> from inventory for a production order (operation). Items with Issue Policy </a:t>
            </a:r>
            <a:r>
              <a:rPr lang="en-US" dirty="0" err="1" smtClean="0"/>
              <a:t>Backflsh</a:t>
            </a:r>
            <a:r>
              <a:rPr lang="en-US" dirty="0" smtClean="0"/>
              <a:t> appear when processing a backflush transaction for a production order (operation) using functions such as Product Order Receipt and Operation Activity Transaction. </a:t>
            </a:r>
          </a:p>
          <a:p>
            <a:endParaRPr lang="en-US" dirty="0" smtClean="0"/>
          </a:p>
          <a:p>
            <a:r>
              <a:rPr lang="en-US" dirty="0" smtClean="0"/>
              <a:t>Direct: Issue Direct to Order. Use this to issue component items directly to a production order (as opposed to </a:t>
            </a:r>
            <a:r>
              <a:rPr lang="en-US" dirty="0" err="1" smtClean="0"/>
              <a:t>backflushed</a:t>
            </a:r>
            <a:r>
              <a:rPr lang="en-US" dirty="0" smtClean="0"/>
              <a:t>). Items with this Issue Policy display in Production Order Picklist Issue and Production Order Component Issue. </a:t>
            </a:r>
          </a:p>
          <a:p>
            <a:endParaRPr lang="en-US" dirty="0" smtClean="0"/>
          </a:p>
          <a:p>
            <a:r>
              <a:rPr lang="en-US" dirty="0" smtClean="0"/>
              <a:t>No Issue: Do not issue. Use this for expense items such as cleaning supplies that are not controlled in inventory with inventory balances, but handled as floor stock. When a production order is processed by the accounting close function, the cost of such items is debited to WIP and credited to the Floor Stock account specified on the order.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10</a:t>
            </a:fld>
            <a:endParaRPr lang="en-US"/>
          </a:p>
        </p:txBody>
      </p:sp>
    </p:spTree>
    <p:extLst>
      <p:ext uri="{BB962C8B-B14F-4D97-AF65-F5344CB8AC3E}">
        <p14:creationId xmlns:p14="http://schemas.microsoft.com/office/powerpoint/2010/main" val="2744786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This example shows the difference in how a product structure coded as a purchased part rolls up compared to a product structure that is coded as a manufactured or routable part.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item A has a </a:t>
            </a:r>
            <a:r>
              <a:rPr lang="en-US" sz="1200" kern="1200" dirty="0" err="1" smtClean="0">
                <a:solidFill>
                  <a:schemeClr val="tx1"/>
                </a:solidFill>
                <a:effectLst/>
                <a:latin typeface="+mn-lt"/>
                <a:ea typeface="+mn-ea"/>
                <a:cs typeface="+mn-cs"/>
              </a:rPr>
              <a:t>Pur</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Mfg</a:t>
            </a:r>
            <a:r>
              <a:rPr lang="en-US" sz="1200" kern="1200" dirty="0" smtClean="0">
                <a:solidFill>
                  <a:schemeClr val="tx1"/>
                </a:solidFill>
                <a:effectLst/>
                <a:latin typeface="+mn-lt"/>
                <a:ea typeface="+mn-ea"/>
                <a:cs typeface="+mn-cs"/>
              </a:rPr>
              <a:t> code of [M]</a:t>
            </a:r>
            <a:r>
              <a:rPr lang="en-US" sz="1200" kern="1200" dirty="0" err="1" smtClean="0">
                <a:solidFill>
                  <a:schemeClr val="tx1"/>
                </a:solidFill>
                <a:effectLst/>
                <a:latin typeface="+mn-lt"/>
                <a:ea typeface="+mn-ea"/>
                <a:cs typeface="+mn-cs"/>
              </a:rPr>
              <a:t>anufactured</a:t>
            </a:r>
            <a:r>
              <a:rPr lang="en-US" sz="1200" kern="1200" dirty="0" smtClean="0">
                <a:solidFill>
                  <a:schemeClr val="tx1"/>
                </a:solidFill>
                <a:effectLst/>
                <a:latin typeface="+mn-lt"/>
                <a:ea typeface="+mn-ea"/>
                <a:cs typeface="+mn-cs"/>
              </a:rPr>
              <a:t> or [R]</a:t>
            </a:r>
            <a:r>
              <a:rPr lang="en-US" sz="1200" kern="1200" dirty="0" err="1" smtClean="0">
                <a:solidFill>
                  <a:schemeClr val="tx1"/>
                </a:solidFill>
                <a:effectLst/>
                <a:latin typeface="+mn-lt"/>
                <a:ea typeface="+mn-ea"/>
                <a:cs typeface="+mn-cs"/>
              </a:rPr>
              <a:t>outable</a:t>
            </a:r>
            <a:r>
              <a:rPr lang="en-US" sz="1200" kern="1200" dirty="0" smtClean="0">
                <a:solidFill>
                  <a:schemeClr val="tx1"/>
                </a:solidFill>
                <a:effectLst/>
                <a:latin typeface="+mn-lt"/>
                <a:ea typeface="+mn-ea"/>
                <a:cs typeface="+mn-cs"/>
              </a:rPr>
              <a:t> and blank structure type in the product structure for components B and C, all lower-level costs for material, labor, burden, overhead, and subcontract roll up correctly from the routing and product structure cost roll-up functions. This would also happen if you were to change the code to [R]</a:t>
            </a:r>
            <a:r>
              <a:rPr lang="en-US" sz="1200" kern="1200" dirty="0" err="1" smtClean="0">
                <a:solidFill>
                  <a:schemeClr val="tx1"/>
                </a:solidFill>
                <a:effectLst/>
                <a:latin typeface="+mn-lt"/>
                <a:ea typeface="+mn-ea"/>
                <a:cs typeface="+mn-cs"/>
              </a:rPr>
              <a:t>outable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 </a:t>
            </a:r>
            <a:r>
              <a:rPr lang="en-US" sz="1200" kern="1200" dirty="0" err="1" smtClean="0">
                <a:solidFill>
                  <a:schemeClr val="tx1"/>
                </a:solidFill>
                <a:effectLst/>
                <a:latin typeface="+mn-lt"/>
                <a:ea typeface="+mn-ea"/>
                <a:cs typeface="+mn-cs"/>
              </a:rPr>
              <a:t>Pur</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Mfg</a:t>
            </a:r>
            <a:r>
              <a:rPr lang="en-US" sz="1200" kern="1200" dirty="0" smtClean="0">
                <a:solidFill>
                  <a:schemeClr val="tx1"/>
                </a:solidFill>
                <a:effectLst/>
                <a:latin typeface="+mn-lt"/>
                <a:ea typeface="+mn-ea"/>
                <a:cs typeface="+mn-cs"/>
              </a:rPr>
              <a:t> code were incorrectly changed to [P]</a:t>
            </a:r>
            <a:r>
              <a:rPr lang="en-US" sz="1200" kern="1200" dirty="0" err="1" smtClean="0">
                <a:solidFill>
                  <a:schemeClr val="tx1"/>
                </a:solidFill>
                <a:effectLst/>
                <a:latin typeface="+mn-lt"/>
                <a:ea typeface="+mn-ea"/>
                <a:cs typeface="+mn-cs"/>
              </a:rPr>
              <a:t>urchased</a:t>
            </a:r>
            <a:r>
              <a:rPr lang="en-US" sz="1200" kern="1200" dirty="0" smtClean="0">
                <a:solidFill>
                  <a:schemeClr val="tx1"/>
                </a:solidFill>
                <a:effectLst/>
                <a:latin typeface="+mn-lt"/>
                <a:ea typeface="+mn-ea"/>
                <a:cs typeface="+mn-cs"/>
              </a:rPr>
              <a:t> for a manufactured item, and the routing and product structure roll-ups were performed, all lower-level costs for material, labor, burden, overhead, and subcontract would be zeroed out. Additionally, this-level costs for labor and burden would also be zeroed out. This would also happen if you were to change the code to [D]RP.</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we had not rolled up the routing in the second set of data, then this-level labor and burden costs would have remained as they were in the first set of data. Remember, only a routing cost roll-up will affect this-level labor and burden for an item.</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11</a:t>
            </a:fld>
            <a:endParaRPr lang="en-US"/>
          </a:p>
        </p:txBody>
      </p:sp>
    </p:spTree>
    <p:extLst>
      <p:ext uri="{BB962C8B-B14F-4D97-AF65-F5344CB8AC3E}">
        <p14:creationId xmlns:p14="http://schemas.microsoft.com/office/powerpoint/2010/main" val="4119276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Whether an item is treated like a phantom or not is determined by the Phantom field in the item data menu: Items.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Phantom field set to No</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The figure above shows material and other costs at the lower level for all the components in the structure. Component B is an assembly with one component (D) that reports to it. Component C is a purchased part. In this first figure of two, we see the cost structure as a standard manufactured item (Phantom field = No).</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12</a:t>
            </a:fld>
            <a:endParaRPr lang="en-US"/>
          </a:p>
        </p:txBody>
      </p:sp>
    </p:spTree>
    <p:extLst>
      <p:ext uri="{BB962C8B-B14F-4D97-AF65-F5344CB8AC3E}">
        <p14:creationId xmlns:p14="http://schemas.microsoft.com/office/powerpoint/2010/main" val="1740212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When you set the phantom field in the item data to Yes, that indicates the item is a “global” phantom and is to be treated as a phantom for all product structures it reports to.</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other way that you can set a phantom in a structure is to change the structure type code to Phantom in Product Structures &amp; Formulas, which indicates that the item is a local phantom and is to be treated as a phantom only in that specific product structure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Routing Cost Roll-Up will roll up global phantom items. However, the labor, burden, and subcontract costs of a global phantom item are not included in the parent item’s cost when the product structure cost roll-up is performed. If you need to build and stock a phantom item, the routing roll-up and the product structure roll-up for the phantom item correctly cost it at this level.</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In the figure shown above, we see the difference in cost when the phantom field is set to Yes in the item data. Notice that when B is a phantom, all of item B’s this-level costs are excluded from the roll-up.</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Warning  </a:t>
            </a:r>
            <a:r>
              <a:rPr lang="en-US" sz="1200" kern="1200" dirty="0" smtClean="0">
                <a:solidFill>
                  <a:schemeClr val="tx1"/>
                </a:solidFill>
                <a:effectLst/>
                <a:latin typeface="+mn-lt"/>
                <a:ea typeface="+mn-ea"/>
                <a:cs typeface="+mn-cs"/>
              </a:rPr>
              <a:t>Local phantoms (coded as Phantom in the product structure) do have their this-level labor and overhead costs roll up into the parent’s costs, which is enabled in Inventory Control. The use of local phantoms should be discouraged for this and other reasons. They do not support use-up logic.</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Phantom use-up logic, which will be discussed later, whether for global or local phantoms, is not possible in the Repetitive type of production orders.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13</a:t>
            </a:fld>
            <a:endParaRPr lang="en-US"/>
          </a:p>
        </p:txBody>
      </p:sp>
    </p:spTree>
    <p:extLst>
      <p:ext uri="{BB962C8B-B14F-4D97-AF65-F5344CB8AC3E}">
        <p14:creationId xmlns:p14="http://schemas.microsoft.com/office/powerpoint/2010/main" val="990440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Enter the item number in Items and scroll through the Item GL screens until you reach the current cost data frame. Enter purchased material costs in the this-level field of the current cost set.</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It is recommended that you initially enter costs in the current cost set so that the GL is not affected. As with any change to the GL cost set, if you have inventory on-hand, you will cause an inventory value change in the GL.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you have reviewed the cost entries, move the costs from current to GL by using Current Cost Set Move to GL Set.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Fixed Overhead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Fixed overhead costs are usually allocated to each item based on an estimated production volume. You can enter them manually as a fixed cost per unit for each item by using one of the item data menus or they can be calculated as a percentage of material, labor, burden, and/or subcontract costs by using Item Overhead Cost Update.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Other than overhead, you should not manually enter costs for manufactured items, only purchased items. If you do enter costs for manufactured items, you cannot use the roll-up functions to update these costs.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14</a:t>
            </a:fld>
            <a:endParaRPr lang="en-US"/>
          </a:p>
        </p:txBody>
      </p:sp>
    </p:spTree>
    <p:extLst>
      <p:ext uri="{BB962C8B-B14F-4D97-AF65-F5344CB8AC3E}">
        <p14:creationId xmlns:p14="http://schemas.microsoft.com/office/powerpoint/2010/main" val="3118157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graphic shows the effect of using Item-Element Cost Calculation (shown on the next graphic) to update overhead costs to 150% of the This Level Material cost.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15</a:t>
            </a:fld>
            <a:endParaRPr lang="en-US"/>
          </a:p>
        </p:txBody>
      </p:sp>
    </p:spTree>
    <p:extLst>
      <p:ext uri="{BB962C8B-B14F-4D97-AF65-F5344CB8AC3E}">
        <p14:creationId xmlns:p14="http://schemas.microsoft.com/office/powerpoint/2010/main" val="3045624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rgbClr val="FF0000"/>
                </a:solidFill>
                <a:effectLst/>
                <a:latin typeface="+mn-lt"/>
                <a:ea typeface="+mn-ea"/>
                <a:cs typeface="+mn-cs"/>
              </a:rPr>
              <a:t>You can calculate overhead and burden as a percentage of lower-level costs by using Item-Element Cost Calculation. This is useful for companies that calculate overhead and burden based on material cost rather than labor cost.</a:t>
            </a:r>
          </a:p>
          <a:p>
            <a:r>
              <a:rPr lang="en-US" sz="1200" kern="1200" dirty="0" smtClean="0">
                <a:solidFill>
                  <a:srgbClr val="FF0000"/>
                </a:solidFill>
                <a:effectLst/>
                <a:latin typeface="+mn-lt"/>
                <a:ea typeface="+mn-ea"/>
                <a:cs typeface="+mn-cs"/>
              </a:rPr>
              <a:t> </a:t>
            </a:r>
          </a:p>
          <a:p>
            <a:r>
              <a:rPr lang="en-US" sz="1200" kern="1200" dirty="0" smtClean="0">
                <a:solidFill>
                  <a:srgbClr val="FF0000"/>
                </a:solidFill>
                <a:effectLst/>
                <a:latin typeface="+mn-lt"/>
                <a:ea typeface="+mn-ea"/>
                <a:cs typeface="+mn-cs"/>
              </a:rPr>
              <a:t> </a:t>
            </a:r>
          </a:p>
          <a:p>
            <a:r>
              <a:rPr lang="en-US" sz="1200" b="1" kern="1200" dirty="0" smtClean="0">
                <a:solidFill>
                  <a:srgbClr val="FF0000"/>
                </a:solidFill>
                <a:effectLst/>
                <a:latin typeface="+mn-lt"/>
                <a:ea typeface="+mn-ea"/>
                <a:cs typeface="+mn-cs"/>
              </a:rPr>
              <a:t>Calculate Overhead and Burden in Three Steps</a:t>
            </a:r>
            <a:endParaRPr lang="en-US" sz="1200" kern="1200" dirty="0" smtClean="0">
              <a:solidFill>
                <a:srgbClr val="FF0000"/>
              </a:solidFill>
              <a:effectLst/>
              <a:latin typeface="+mn-lt"/>
              <a:ea typeface="+mn-ea"/>
              <a:cs typeface="+mn-cs"/>
            </a:endParaRPr>
          </a:p>
          <a:p>
            <a:r>
              <a:rPr lang="en-US" sz="1200" kern="1200" dirty="0" smtClean="0">
                <a:solidFill>
                  <a:srgbClr val="FF0000"/>
                </a:solidFill>
                <a:effectLst/>
                <a:latin typeface="+mn-lt"/>
                <a:ea typeface="+mn-ea"/>
                <a:cs typeface="+mn-cs"/>
              </a:rPr>
              <a:t> </a:t>
            </a:r>
          </a:p>
          <a:p>
            <a:r>
              <a:rPr lang="en-US" sz="1200" b="1" kern="1200" dirty="0" smtClean="0">
                <a:solidFill>
                  <a:srgbClr val="FF0000"/>
                </a:solidFill>
                <a:effectLst/>
                <a:latin typeface="+mn-lt"/>
                <a:ea typeface="+mn-ea"/>
                <a:cs typeface="+mn-cs"/>
              </a:rPr>
              <a:t>1,</a:t>
            </a:r>
            <a:r>
              <a:rPr lang="en-US" sz="1200" b="1" kern="1200" baseline="0" dirty="0" smtClean="0">
                <a:solidFill>
                  <a:srgbClr val="FF0000"/>
                </a:solidFill>
                <a:effectLst/>
                <a:latin typeface="+mn-lt"/>
                <a:ea typeface="+mn-ea"/>
                <a:cs typeface="+mn-cs"/>
              </a:rPr>
              <a:t> </a:t>
            </a:r>
            <a:r>
              <a:rPr lang="en-US" sz="1200" kern="1200" dirty="0" smtClean="0">
                <a:solidFill>
                  <a:srgbClr val="FF0000"/>
                </a:solidFill>
                <a:effectLst/>
                <a:latin typeface="+mn-lt"/>
                <a:ea typeface="+mn-ea"/>
                <a:cs typeface="+mn-cs"/>
              </a:rPr>
              <a:t>Roll up product structure costs to ensure that you calculate overhead (OH) from accurate lower-level costs. Use Product Structure Cost Roll-Up.</a:t>
            </a:r>
          </a:p>
          <a:p>
            <a:r>
              <a:rPr lang="en-US" sz="1200" kern="1200" dirty="0" smtClean="0">
                <a:solidFill>
                  <a:srgbClr val="FF0000"/>
                </a:solidFill>
                <a:effectLst/>
                <a:latin typeface="+mn-lt"/>
                <a:ea typeface="+mn-ea"/>
                <a:cs typeface="+mn-cs"/>
              </a:rPr>
              <a:t> </a:t>
            </a:r>
          </a:p>
          <a:p>
            <a:r>
              <a:rPr lang="en-US" sz="1200" b="1" kern="1200" dirty="0" smtClean="0">
                <a:solidFill>
                  <a:srgbClr val="FF0000"/>
                </a:solidFill>
                <a:effectLst/>
                <a:latin typeface="+mn-lt"/>
                <a:ea typeface="+mn-ea"/>
                <a:cs typeface="+mn-cs"/>
              </a:rPr>
              <a:t>2,</a:t>
            </a:r>
            <a:r>
              <a:rPr lang="en-US" sz="1200" b="1" kern="1200" baseline="0" dirty="0" smtClean="0">
                <a:solidFill>
                  <a:srgbClr val="FF0000"/>
                </a:solidFill>
                <a:effectLst/>
                <a:latin typeface="+mn-lt"/>
                <a:ea typeface="+mn-ea"/>
                <a:cs typeface="+mn-cs"/>
              </a:rPr>
              <a:t> </a:t>
            </a:r>
            <a:r>
              <a:rPr lang="en-US" sz="1200" kern="1200" dirty="0" smtClean="0">
                <a:solidFill>
                  <a:srgbClr val="FF0000"/>
                </a:solidFill>
                <a:effectLst/>
                <a:latin typeface="+mn-lt"/>
                <a:ea typeface="+mn-ea"/>
                <a:cs typeface="+mn-cs"/>
              </a:rPr>
              <a:t>Calculate this-level item overhead costs for the lower-level items by using Item-Element Cost Calculation.</a:t>
            </a:r>
          </a:p>
          <a:p>
            <a:r>
              <a:rPr lang="en-US" sz="1200" kern="1200" dirty="0" smtClean="0">
                <a:solidFill>
                  <a:srgbClr val="FF0000"/>
                </a:solidFill>
                <a:effectLst/>
                <a:latin typeface="+mn-lt"/>
                <a:ea typeface="+mn-ea"/>
                <a:cs typeface="+mn-cs"/>
              </a:rPr>
              <a:t> </a:t>
            </a:r>
          </a:p>
          <a:p>
            <a:r>
              <a:rPr lang="en-US" sz="1200" b="1" kern="1200" dirty="0" smtClean="0">
                <a:solidFill>
                  <a:srgbClr val="FF0000"/>
                </a:solidFill>
                <a:effectLst/>
                <a:latin typeface="+mn-lt"/>
                <a:ea typeface="+mn-ea"/>
                <a:cs typeface="+mn-cs"/>
              </a:rPr>
              <a:t>3,</a:t>
            </a:r>
            <a:r>
              <a:rPr lang="en-US" sz="1200" b="1" kern="1200" baseline="0" dirty="0" smtClean="0">
                <a:solidFill>
                  <a:srgbClr val="FF0000"/>
                </a:solidFill>
                <a:effectLst/>
                <a:latin typeface="+mn-lt"/>
                <a:ea typeface="+mn-ea"/>
                <a:cs typeface="+mn-cs"/>
              </a:rPr>
              <a:t> </a:t>
            </a:r>
            <a:r>
              <a:rPr lang="en-US" sz="1200" kern="1200" dirty="0" smtClean="0">
                <a:solidFill>
                  <a:srgbClr val="FF0000"/>
                </a:solidFill>
                <a:effectLst/>
                <a:latin typeface="+mn-lt"/>
                <a:ea typeface="+mn-ea"/>
                <a:cs typeface="+mn-cs"/>
              </a:rPr>
              <a:t>Roll up the product structure costs again to add the calculated overhead to the lower-level costs.</a:t>
            </a:r>
            <a:endParaRPr lang="en-US" dirty="0">
              <a:solidFill>
                <a:srgbClr val="FF0000"/>
              </a:solidFill>
            </a:endParaRPr>
          </a:p>
        </p:txBody>
      </p:sp>
      <p:sp>
        <p:nvSpPr>
          <p:cNvPr id="4" name="myNotes"/>
          <p:cNvSpPr>
            <a:spLocks noGrp="1"/>
          </p:cNvSpPr>
          <p:nvPr>
            <p:ph type="sldNum" sz="quarter" idx="10"/>
          </p:nvPr>
        </p:nvSpPr>
        <p:spPr/>
        <p:txBody>
          <a:bodyPr/>
          <a:lstStyle/>
          <a:p>
            <a:fld id="{D19C3D6E-2AFE-42F9-8E48-04913595993F}" type="slidenum">
              <a:rPr lang="en-US" smtClean="0"/>
              <a:t>16</a:t>
            </a:fld>
            <a:endParaRPr lang="en-US"/>
          </a:p>
        </p:txBody>
      </p:sp>
    </p:spTree>
    <p:extLst>
      <p:ext uri="{BB962C8B-B14F-4D97-AF65-F5344CB8AC3E}">
        <p14:creationId xmlns:p14="http://schemas.microsoft.com/office/powerpoint/2010/main" val="30123440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 department is used to group similar work centers. It can have many work centers, but a work center can only report to one department.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Set up departments so that you can review capacity load and costing in a meaningful way. For example, departments can group work centers performing common functions. In a job shop, there can be one department for lathes and another for welding.</a:t>
            </a:r>
          </a:p>
          <a:p>
            <a:endParaRPr lang="en-US" dirty="0" smtClean="0"/>
          </a:p>
          <a:p>
            <a:r>
              <a:rPr lang="en-US" sz="1200" kern="1200" dirty="0" smtClean="0">
                <a:solidFill>
                  <a:schemeClr val="tx1"/>
                </a:solidFill>
                <a:effectLst/>
                <a:latin typeface="+mn-lt"/>
                <a:ea typeface="+mn-ea"/>
                <a:cs typeface="+mn-cs"/>
              </a:rPr>
              <a:t>Default GL accounts are set in the Base Control. They can be changed here, to allow you to see GL transactions by department.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system creates GL transactions using the accounts associated with the department code. By changing the department code, different accounts can be used for the GL transactions created by these functions.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17</a:t>
            </a:fld>
            <a:endParaRPr lang="en-US"/>
          </a:p>
        </p:txBody>
      </p:sp>
    </p:spTree>
    <p:extLst>
      <p:ext uri="{BB962C8B-B14F-4D97-AF65-F5344CB8AC3E}">
        <p14:creationId xmlns:p14="http://schemas.microsoft.com/office/powerpoint/2010/main" val="905074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 work center identifies a group of resources (people, machines, production lines, and so on) that are capable of doing the same processes.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Rates are specified at the work-center level. These include the standard labor rates per hour for both setup and run operations, and the variable burden rates that apply to all work done in that work center.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Most of the fields in Work Centers are important from a costing perspective: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Machine per Operation. </a:t>
            </a:r>
            <a:r>
              <a:rPr lang="en-US" sz="1200" kern="1200" dirty="0" smtClean="0">
                <a:solidFill>
                  <a:schemeClr val="tx1"/>
                </a:solidFill>
                <a:effectLst/>
                <a:latin typeface="+mn-lt"/>
                <a:ea typeface="+mn-ea"/>
                <a:cs typeface="+mn-cs"/>
              </a:rPr>
              <a:t>Used in calculating burden costs. This value indicates how many machines are to be set up to produce this item. The setup cost will be multiplied by this number to determine the machine burden from setup cost. This is the default value for the same field in Routing Maintenance.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Mach Burden Rate. </a:t>
            </a:r>
            <a:r>
              <a:rPr lang="en-US" sz="1200" kern="1200" dirty="0" smtClean="0">
                <a:solidFill>
                  <a:schemeClr val="tx1"/>
                </a:solidFill>
                <a:effectLst/>
                <a:latin typeface="+mn-lt"/>
                <a:ea typeface="+mn-ea"/>
                <a:cs typeface="+mn-cs"/>
              </a:rPr>
              <a:t>Used in calculating burden costs. This is the burden rate per hour applicable to machine run time and setup at this work center.</a:t>
            </a:r>
          </a:p>
          <a:p>
            <a:r>
              <a:rPr lang="en-US" sz="1200" kern="1200" dirty="0" smtClean="0">
                <a:solidFill>
                  <a:schemeClr val="tx1"/>
                </a:solidFill>
                <a:effectLst/>
                <a:latin typeface="+mn-lt"/>
                <a:ea typeface="+mn-ea"/>
                <a:cs typeface="+mn-cs"/>
              </a:rPr>
              <a:t>This value is used by item cost calculations and by labor feedback functions to calculate and post actual costs and variances. It applies to all operations carried out at this work center and cannot be changed for individual operations.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Setup Rate. </a:t>
            </a:r>
            <a:r>
              <a:rPr lang="en-US" sz="1200" kern="1200" dirty="0" smtClean="0">
                <a:solidFill>
                  <a:schemeClr val="tx1"/>
                </a:solidFill>
                <a:effectLst/>
                <a:latin typeface="+mn-lt"/>
                <a:ea typeface="+mn-ea"/>
                <a:cs typeface="+mn-cs"/>
              </a:rPr>
              <a:t>The total work center labor cost paid per labor hour to set up this work center. Used in calculating labor and labor burden costs.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Labor Rate. </a:t>
            </a:r>
            <a:r>
              <a:rPr lang="en-US" sz="1200" kern="1200" dirty="0" smtClean="0">
                <a:solidFill>
                  <a:schemeClr val="tx1"/>
                </a:solidFill>
                <a:effectLst/>
                <a:latin typeface="+mn-lt"/>
                <a:ea typeface="+mn-ea"/>
                <a:cs typeface="+mn-cs"/>
              </a:rPr>
              <a:t>The total work center labor cost paid per labor hour to run this work center. Used in calculating labor and labor burden costs.</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If there are two employees in the work center (Run Crew = 2) and one employee earns</a:t>
            </a:r>
          </a:p>
          <a:p>
            <a:r>
              <a:rPr lang="en-US" sz="1200" kern="1200" dirty="0" smtClean="0">
                <a:solidFill>
                  <a:schemeClr val="tx1"/>
                </a:solidFill>
                <a:effectLst/>
                <a:latin typeface="+mn-lt"/>
                <a:ea typeface="+mn-ea"/>
                <a:cs typeface="+mn-cs"/>
              </a:rPr>
              <a:t>$10 per hour and the other employee earns $12 per hour, the labor rate entered would be $22. If both employees earn $12 per hour, then the labor rate entered would be $24</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Labor Burden Rate or Percent. </a:t>
            </a:r>
            <a:r>
              <a:rPr lang="en-US" sz="1200" kern="1200" dirty="0" smtClean="0">
                <a:solidFill>
                  <a:schemeClr val="tx1"/>
                </a:solidFill>
                <a:effectLst/>
                <a:latin typeface="+mn-lt"/>
                <a:ea typeface="+mn-ea"/>
                <a:cs typeface="+mn-cs"/>
              </a:rPr>
              <a:t>The labor burden rate or percentage per hour applicable to both setup and run time at this work center.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18</a:t>
            </a:fld>
            <a:endParaRPr lang="en-US"/>
          </a:p>
        </p:txBody>
      </p:sp>
    </p:spTree>
    <p:extLst>
      <p:ext uri="{BB962C8B-B14F-4D97-AF65-F5344CB8AC3E}">
        <p14:creationId xmlns:p14="http://schemas.microsoft.com/office/powerpoint/2010/main" val="7421008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Routings are used to define the steps that a product passes through during the manufacturing process. More importantly, from a costing perspective, routings provide manufacturing setup and run times per operation, machines per operation, and operation yield percent or yield at each operation. Subcontract cost per unit is entered for each subcontracted operation.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Each routing operation is associated with a particular work center, so it is not necessary to enter labor or burden rates for each operation.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Routings, enter a routing code, which is typically the item number, and the first operation. The important fields for costing are: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Work Center. </a:t>
            </a:r>
            <a:r>
              <a:rPr lang="en-US" sz="1200" kern="1200" dirty="0" smtClean="0">
                <a:solidFill>
                  <a:schemeClr val="tx1"/>
                </a:solidFill>
                <a:effectLst/>
                <a:latin typeface="+mn-lt"/>
                <a:ea typeface="+mn-ea"/>
                <a:cs typeface="+mn-cs"/>
              </a:rPr>
              <a:t>Defines the setup, labor, and burden rates to be used in calculating cost at this operation</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Machines per Op. </a:t>
            </a:r>
            <a:r>
              <a:rPr lang="en-US" sz="1200" kern="1200" dirty="0" smtClean="0">
                <a:solidFill>
                  <a:schemeClr val="tx1"/>
                </a:solidFill>
                <a:effectLst/>
                <a:latin typeface="+mn-lt"/>
                <a:ea typeface="+mn-ea"/>
                <a:cs typeface="+mn-cs"/>
              </a:rPr>
              <a:t>Used in cost calculations. Defaults from work center and can be modified. Affects setup cost only; does not affect run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Setup Time. </a:t>
            </a:r>
            <a:r>
              <a:rPr lang="en-US" sz="1200" kern="1200" dirty="0" smtClean="0">
                <a:solidFill>
                  <a:schemeClr val="tx1"/>
                </a:solidFill>
                <a:effectLst/>
                <a:latin typeface="+mn-lt"/>
                <a:ea typeface="+mn-ea"/>
                <a:cs typeface="+mn-cs"/>
              </a:rPr>
              <a:t>The amount of time in decimal hours that it takes to set up the work center to run the standard lot size of this product.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you are using setup times, you need to distribute the cost of the setup normally over more than one unit of product. You can do this by determining a standard lot size for the product and then entering that lot size in the Order Quantity field of item planning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data in Items.</a:t>
            </a:r>
          </a:p>
          <a:p>
            <a:r>
              <a:rPr lang="en-US" sz="1200" kern="1200" dirty="0" smtClean="0">
                <a:solidFill>
                  <a:schemeClr val="tx1"/>
                </a:solidFill>
                <a:effectLst/>
                <a:latin typeface="+mn-lt"/>
                <a:ea typeface="+mn-ea"/>
                <a:cs typeface="+mn-cs"/>
              </a:rPr>
              <a: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setup is not to be included in the cost, leave this setting (or setup rate) at 0.00</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Run Time. </a:t>
            </a:r>
            <a:r>
              <a:rPr lang="en-US" sz="1200" kern="1200" dirty="0" smtClean="0">
                <a:solidFill>
                  <a:schemeClr val="tx1"/>
                </a:solidFill>
                <a:effectLst/>
                <a:latin typeface="+mn-lt"/>
                <a:ea typeface="+mn-ea"/>
                <a:cs typeface="+mn-cs"/>
              </a:rPr>
              <a:t>The amount of time in decimal hours that it takes to produce one unit of this product. Note: You can use Routings to specify units per hour rather than run time).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Start Date/End Date. </a:t>
            </a:r>
            <a:r>
              <a:rPr lang="en-US" sz="1200" kern="1200" dirty="0" smtClean="0">
                <a:solidFill>
                  <a:schemeClr val="tx1"/>
                </a:solidFill>
                <a:effectLst/>
                <a:latin typeface="+mn-lt"/>
                <a:ea typeface="+mn-ea"/>
                <a:cs typeface="+mn-cs"/>
              </a:rPr>
              <a:t>Used to move old operations out and new ones into a routing for historical purposes. The roll-up process will roll up costs for only those operations in effect for the date specified in the roll-up screen.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19</a:t>
            </a:fld>
            <a:endParaRPr lang="en-US"/>
          </a:p>
        </p:txBody>
      </p:sp>
    </p:spTree>
    <p:extLst>
      <p:ext uri="{BB962C8B-B14F-4D97-AF65-F5344CB8AC3E}">
        <p14:creationId xmlns:p14="http://schemas.microsoft.com/office/powerpoint/2010/main" val="1372466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2</a:t>
            </a:fld>
            <a:endParaRPr lang="en-US"/>
          </a:p>
        </p:txBody>
      </p:sp>
    </p:spTree>
    <p:extLst>
      <p:ext uri="{BB962C8B-B14F-4D97-AF65-F5344CB8AC3E}">
        <p14:creationId xmlns:p14="http://schemas.microsoft.com/office/powerpoint/2010/main" val="32934098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Milestone Operation. </a:t>
            </a:r>
            <a:r>
              <a:rPr lang="en-US" sz="1200" kern="1200" dirty="0" smtClean="0">
                <a:solidFill>
                  <a:schemeClr val="tx1"/>
                </a:solidFill>
                <a:effectLst/>
                <a:latin typeface="+mn-lt"/>
                <a:ea typeface="+mn-ea"/>
                <a:cs typeface="+mn-cs"/>
              </a:rPr>
              <a:t>Used only in Repetitive type production orders to identify operations for labor and material. If Yes, then reporting of completions, labor, and non-standard components is permitted. Prior non-milestone operations will also be </a:t>
            </a:r>
            <a:r>
              <a:rPr lang="en-US" sz="1200" kern="1200" dirty="0" err="1" smtClean="0">
                <a:solidFill>
                  <a:schemeClr val="tx1"/>
                </a:solidFill>
                <a:effectLst/>
                <a:latin typeface="+mn-lt"/>
                <a:ea typeface="+mn-ea"/>
                <a:cs typeface="+mn-cs"/>
              </a:rPr>
              <a:t>backflushed</a:t>
            </a:r>
            <a:r>
              <a:rPr lang="en-US" sz="1200" kern="1200" dirty="0" smtClean="0">
                <a:solidFill>
                  <a:schemeClr val="tx1"/>
                </a:solidFill>
                <a:effectLst/>
                <a:latin typeface="+mn-lt"/>
                <a:ea typeface="+mn-ea"/>
                <a:cs typeface="+mn-cs"/>
              </a:rPr>
              <a:t> for labor and components. </a:t>
            </a:r>
          </a:p>
          <a:p>
            <a:endParaRPr lang="en-US" dirty="0" smtClean="0"/>
          </a:p>
          <a:p>
            <a:r>
              <a:rPr lang="en-US" sz="1200" i="1" kern="1200" dirty="0" smtClean="0">
                <a:solidFill>
                  <a:schemeClr val="tx1"/>
                </a:solidFill>
                <a:effectLst/>
                <a:latin typeface="+mn-lt"/>
                <a:ea typeface="+mn-ea"/>
                <a:cs typeface="+mn-cs"/>
              </a:rPr>
              <a:t>Yield%. </a:t>
            </a:r>
            <a:r>
              <a:rPr lang="en-US" sz="1200" kern="1200" dirty="0" smtClean="0">
                <a:solidFill>
                  <a:schemeClr val="tx1"/>
                </a:solidFill>
                <a:effectLst/>
                <a:latin typeface="+mn-lt"/>
                <a:ea typeface="+mn-ea"/>
                <a:cs typeface="+mn-cs"/>
              </a:rPr>
              <a:t>The expected percentage of acceptable units that will be completed at this operation. The expected yield for an operation can be expressed as: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Yield = (Acceptable Units at Operation Completion / Units at Operation Start) * 100</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total manufacturing yield for a product is determined by multiplying the yield percentages for each of its operations.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Manufacturing Yield = Yield% for Op 10 * Yield for Op 20 *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effect of yield on the costing process is discussed in more detail on later pages.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Subcontract Cost. </a:t>
            </a:r>
            <a:r>
              <a:rPr lang="en-US" sz="1200" kern="1200" dirty="0" smtClean="0">
                <a:solidFill>
                  <a:schemeClr val="tx1"/>
                </a:solidFill>
                <a:effectLst/>
                <a:latin typeface="+mn-lt"/>
                <a:ea typeface="+mn-ea"/>
                <a:cs typeface="+mn-cs"/>
              </a:rPr>
              <a:t>The standard cost per unit that subcontractors charge to perform this operation. Subcontract Cost is discussed in more detail later in the course.</a:t>
            </a:r>
          </a:p>
          <a:p>
            <a:endParaRPr lang="en-US" dirty="0" smtClean="0"/>
          </a:p>
          <a:p>
            <a:r>
              <a:rPr lang="en-US" sz="1200" kern="1200" dirty="0" smtClean="0">
                <a:solidFill>
                  <a:schemeClr val="tx1"/>
                </a:solidFill>
                <a:effectLst/>
                <a:latin typeface="+mn-lt"/>
                <a:ea typeface="+mn-ea"/>
                <a:cs typeface="+mn-cs"/>
              </a:rPr>
              <a:t>Use Items to specify the Routing Code to be used for an item. For example it is common for the same item manufactured at two sites to use site specific routes, which might call for different work centers or different run times.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20</a:t>
            </a:fld>
            <a:endParaRPr lang="en-US"/>
          </a:p>
        </p:txBody>
      </p:sp>
    </p:spTree>
    <p:extLst>
      <p:ext uri="{BB962C8B-B14F-4D97-AF65-F5344CB8AC3E}">
        <p14:creationId xmlns:p14="http://schemas.microsoft.com/office/powerpoint/2010/main" val="41825946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What Labor Costs per Operation Are Based 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Labor costs are calculated from the item’s routing. The total labor cost is the combined cost to set up the operation and the cost to run that operation.</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Setup cost is the setup time multiplied by the setup rate at the work center. Since the work center only has to be set up once, the total setup cost is divided over all of the items in a batch - identified by the item’s order quantity specified in Items. If no order quantity is entered for an item, it defaults to one.</a:t>
            </a:r>
          </a:p>
          <a:p>
            <a:pPr marL="171450" indent="-171450">
              <a:buFontTx/>
              <a:buChar char="-"/>
            </a:pP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Run Time is expressed per unit,</a:t>
            </a:r>
            <a:r>
              <a:rPr lang="en-US" sz="1200" b="0" kern="1200" baseline="0" dirty="0" smtClean="0">
                <a:solidFill>
                  <a:schemeClr val="tx1"/>
                </a:solidFill>
                <a:effectLst/>
                <a:latin typeface="+mn-lt"/>
                <a:ea typeface="+mn-ea"/>
                <a:cs typeface="+mn-cs"/>
              </a:rPr>
              <a:t> so labor cost per unit is simply the run time per unit multiplied by the labor rate at the work center.</a:t>
            </a:r>
          </a:p>
          <a:p>
            <a:endParaRPr lang="en-US" sz="1200" b="0" kern="1200" baseline="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Setup Cost = </a:t>
            </a:r>
            <a:r>
              <a:rPr lang="en-US" sz="1200" i="1" kern="1200" dirty="0" smtClean="0">
                <a:solidFill>
                  <a:schemeClr val="tx1"/>
                </a:solidFill>
                <a:effectLst/>
                <a:latin typeface="+mn-lt"/>
                <a:ea typeface="+mn-ea"/>
                <a:cs typeface="+mn-cs"/>
              </a:rPr>
              <a:t>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/Order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WC Setup Rate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Run Cost = </a:t>
            </a:r>
            <a:r>
              <a:rPr lang="en-US" sz="1200" i="1" kern="1200" dirty="0" smtClean="0">
                <a:solidFill>
                  <a:schemeClr val="tx1"/>
                </a:solidFill>
                <a:effectLst/>
                <a:latin typeface="+mn-lt"/>
                <a:ea typeface="+mn-ea"/>
                <a:cs typeface="+mn-cs"/>
              </a:rPr>
              <a:t>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per unit * WC Labor Rate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Total Labor Cost = </a:t>
            </a:r>
            <a:r>
              <a:rPr lang="en-US" sz="1200" i="1" kern="1200" dirty="0" smtClean="0">
                <a:solidFill>
                  <a:schemeClr val="tx1"/>
                </a:solidFill>
                <a:effectLst/>
                <a:latin typeface="+mn-lt"/>
                <a:ea typeface="+mn-ea"/>
                <a:cs typeface="+mn-cs"/>
              </a:rPr>
              <a:t>Setup Cost + Run Cost</a:t>
            </a:r>
            <a:endParaRPr lang="en-US" b="0" dirty="0"/>
          </a:p>
        </p:txBody>
      </p:sp>
      <p:sp>
        <p:nvSpPr>
          <p:cNvPr id="4" name="myNotes"/>
          <p:cNvSpPr>
            <a:spLocks noGrp="1"/>
          </p:cNvSpPr>
          <p:nvPr>
            <p:ph type="sldNum" sz="quarter" idx="10"/>
          </p:nvPr>
        </p:nvSpPr>
        <p:spPr/>
        <p:txBody>
          <a:bodyPr/>
          <a:lstStyle/>
          <a:p>
            <a:fld id="{D19C3D6E-2AFE-42F9-8E48-04913595993F}" type="slidenum">
              <a:rPr lang="en-US" smtClean="0"/>
              <a:t>21</a:t>
            </a:fld>
            <a:endParaRPr lang="en-US"/>
          </a:p>
        </p:txBody>
      </p:sp>
    </p:spTree>
    <p:extLst>
      <p:ext uri="{BB962C8B-B14F-4D97-AF65-F5344CB8AC3E}">
        <p14:creationId xmlns:p14="http://schemas.microsoft.com/office/powerpoint/2010/main" val="29230555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What Labor Burden Costs Are Based 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Burden costs apply to both setup and run time. Labor burden is calculated as a rate per labor hour and/or a percentage of the total labor cost. This is most commonly used in a labor-intensive environment. Both types of burden can be applied: as a rate per hour and/or as a percentage of labor cost.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Setup Labor Burden Rate =</a:t>
            </a:r>
          </a:p>
          <a:p>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Order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Work </a:t>
            </a:r>
            <a:r>
              <a:rPr lang="en-US" sz="1200" i="1" kern="1200" dirty="0" err="1" smtClean="0">
                <a:solidFill>
                  <a:schemeClr val="tx1"/>
                </a:solidFill>
                <a:effectLst/>
                <a:latin typeface="+mn-lt"/>
                <a:ea typeface="+mn-ea"/>
                <a:cs typeface="+mn-cs"/>
              </a:rPr>
              <a:t>Ctr</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Lbr</a:t>
            </a:r>
            <a:r>
              <a:rPr lang="en-US" sz="1200" i="1" kern="1200" dirty="0" smtClean="0">
                <a:solidFill>
                  <a:schemeClr val="tx1"/>
                </a:solidFill>
                <a:effectLst/>
                <a:latin typeface="+mn-lt"/>
                <a:ea typeface="+mn-ea"/>
                <a:cs typeface="+mn-cs"/>
              </a:rPr>
              <a:t> Burden Rate] / Item Yield%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Setup Labor Burden Percent = </a:t>
            </a:r>
          </a:p>
          <a:p>
            <a:r>
              <a:rPr lang="en-US" sz="1200" i="1" kern="1200" dirty="0" smtClean="0">
                <a:solidFill>
                  <a:schemeClr val="tx1"/>
                </a:solidFill>
                <a:effectLst/>
                <a:latin typeface="+mn-lt"/>
                <a:ea typeface="+mn-ea"/>
                <a:cs typeface="+mn-cs"/>
              </a:rPr>
              <a:t>[(Setup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Order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Work </a:t>
            </a:r>
            <a:r>
              <a:rPr lang="en-US" sz="1200" i="1" kern="1200" dirty="0" err="1" smtClean="0">
                <a:solidFill>
                  <a:schemeClr val="tx1"/>
                </a:solidFill>
                <a:effectLst/>
                <a:latin typeface="+mn-lt"/>
                <a:ea typeface="+mn-ea"/>
                <a:cs typeface="+mn-cs"/>
              </a:rPr>
              <a:t>Ctr</a:t>
            </a:r>
            <a:r>
              <a:rPr lang="en-US" sz="1200" i="1" kern="1200" dirty="0" smtClean="0">
                <a:solidFill>
                  <a:schemeClr val="tx1"/>
                </a:solidFill>
                <a:effectLst/>
                <a:latin typeface="+mn-lt"/>
                <a:ea typeface="+mn-ea"/>
                <a:cs typeface="+mn-cs"/>
              </a:rPr>
              <a:t> Setup Rate * Work </a:t>
            </a:r>
            <a:r>
              <a:rPr lang="en-US" sz="1200" i="1" kern="1200" dirty="0" err="1" smtClean="0">
                <a:solidFill>
                  <a:schemeClr val="tx1"/>
                </a:solidFill>
                <a:effectLst/>
                <a:latin typeface="+mn-lt"/>
                <a:ea typeface="+mn-ea"/>
                <a:cs typeface="+mn-cs"/>
              </a:rPr>
              <a:t>Ctr</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Lbr</a:t>
            </a:r>
            <a:r>
              <a:rPr lang="en-US" sz="1200" i="1" kern="1200" dirty="0" smtClean="0">
                <a:solidFill>
                  <a:schemeClr val="tx1"/>
                </a:solidFill>
                <a:effectLst/>
                <a:latin typeface="+mn-lt"/>
                <a:ea typeface="+mn-ea"/>
                <a:cs typeface="+mn-cs"/>
              </a:rPr>
              <a:t> Burden%] / Item Yield%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Run Labor Burden Rate = </a:t>
            </a:r>
          </a:p>
          <a:p>
            <a:r>
              <a:rPr lang="en-US" sz="1200" i="1" kern="1200" dirty="0" smtClean="0">
                <a:solidFill>
                  <a:schemeClr val="tx1"/>
                </a:solidFill>
                <a:effectLst/>
                <a:latin typeface="+mn-lt"/>
                <a:ea typeface="+mn-ea"/>
                <a:cs typeface="+mn-cs"/>
              </a:rPr>
              <a:t>(Run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Work </a:t>
            </a:r>
            <a:r>
              <a:rPr lang="en-US" sz="1200" i="1" kern="1200" dirty="0" err="1" smtClean="0">
                <a:solidFill>
                  <a:schemeClr val="tx1"/>
                </a:solidFill>
                <a:effectLst/>
                <a:latin typeface="+mn-lt"/>
                <a:ea typeface="+mn-ea"/>
                <a:cs typeface="+mn-cs"/>
              </a:rPr>
              <a:t>Ctr</a:t>
            </a:r>
            <a:r>
              <a:rPr lang="en-US" sz="1200" i="1" kern="1200" dirty="0" smtClean="0">
                <a:solidFill>
                  <a:schemeClr val="tx1"/>
                </a:solidFill>
                <a:effectLst/>
                <a:latin typeface="+mn-lt"/>
                <a:ea typeface="+mn-ea"/>
                <a:cs typeface="+mn-cs"/>
              </a:rPr>
              <a:t> Labor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Item Yield%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Run Labor Burden Percent = </a:t>
            </a:r>
          </a:p>
          <a:p>
            <a:r>
              <a:rPr lang="en-US" sz="1200" i="1" kern="1200" dirty="0" smtClean="0">
                <a:solidFill>
                  <a:schemeClr val="tx1"/>
                </a:solidFill>
                <a:effectLst/>
                <a:latin typeface="+mn-lt"/>
                <a:ea typeface="+mn-ea"/>
                <a:cs typeface="+mn-cs"/>
              </a:rPr>
              <a:t>(Run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Work </a:t>
            </a:r>
            <a:r>
              <a:rPr lang="en-US" sz="1200" i="1" kern="1200" dirty="0" err="1" smtClean="0">
                <a:solidFill>
                  <a:schemeClr val="tx1"/>
                </a:solidFill>
                <a:effectLst/>
                <a:latin typeface="+mn-lt"/>
                <a:ea typeface="+mn-ea"/>
                <a:cs typeface="+mn-cs"/>
              </a:rPr>
              <a:t>Ctr</a:t>
            </a:r>
            <a:r>
              <a:rPr lang="en-US" sz="1200" i="1" kern="1200" dirty="0" smtClean="0">
                <a:solidFill>
                  <a:schemeClr val="tx1"/>
                </a:solidFill>
                <a:effectLst/>
                <a:latin typeface="+mn-lt"/>
                <a:ea typeface="+mn-ea"/>
                <a:cs typeface="+mn-cs"/>
              </a:rPr>
              <a:t> Labor Rate * Work </a:t>
            </a:r>
            <a:r>
              <a:rPr lang="en-US" sz="1200" i="1" kern="1200" dirty="0" err="1" smtClean="0">
                <a:solidFill>
                  <a:schemeClr val="tx1"/>
                </a:solidFill>
                <a:effectLst/>
                <a:latin typeface="+mn-lt"/>
                <a:ea typeface="+mn-ea"/>
                <a:cs typeface="+mn-cs"/>
              </a:rPr>
              <a:t>Ctr</a:t>
            </a:r>
            <a:r>
              <a:rPr lang="en-US" sz="1200" i="1" kern="1200" dirty="0" smtClean="0">
                <a:solidFill>
                  <a:schemeClr val="tx1"/>
                </a:solidFill>
                <a:effectLst/>
                <a:latin typeface="+mn-lt"/>
                <a:ea typeface="+mn-ea"/>
                <a:cs typeface="+mn-cs"/>
              </a:rPr>
              <a:t> Labor Burden%) / Item Yield%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22</a:t>
            </a:fld>
            <a:endParaRPr lang="en-US"/>
          </a:p>
        </p:txBody>
      </p:sp>
    </p:spTree>
    <p:extLst>
      <p:ext uri="{BB962C8B-B14F-4D97-AF65-F5344CB8AC3E}">
        <p14:creationId xmlns:p14="http://schemas.microsoft.com/office/powerpoint/2010/main" val="2360270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What Machine Burden Costs Are Based 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final source of burden is machine burden. This is calculated based on the number of hours the machine is in use - both while it is being set up and while products are being run. As in the other burden cost calculations, the machine burden cost associated with set up is divided over the item’s order quantity. When there are multiple machines per operation, any machine setup burden cost is applied to each individual machine. This is most commonly used in a machine-intensive environment.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Machine Setup Burden = </a:t>
            </a:r>
            <a:r>
              <a:rPr lang="en-US" sz="1200" i="1" kern="1200" dirty="0" smtClean="0">
                <a:solidFill>
                  <a:schemeClr val="tx1"/>
                </a:solidFill>
                <a:effectLst/>
                <a:latin typeface="+mn-lt"/>
                <a:ea typeface="+mn-ea"/>
                <a:cs typeface="+mn-cs"/>
              </a:rPr>
              <a:t>[(Setup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Order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Mach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Machines / Op] / Item Yield%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Machine Run Burden = </a:t>
            </a:r>
            <a:r>
              <a:rPr lang="en-US" sz="1200" i="1" kern="1200" dirty="0" smtClean="0">
                <a:solidFill>
                  <a:schemeClr val="tx1"/>
                </a:solidFill>
                <a:effectLst/>
                <a:latin typeface="+mn-lt"/>
                <a:ea typeface="+mn-ea"/>
                <a:cs typeface="+mn-cs"/>
              </a:rPr>
              <a:t>(Run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Mach Burden Rate) / Item Yield%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Machine Burden = </a:t>
            </a:r>
            <a:r>
              <a:rPr lang="en-US" sz="1200" i="1" kern="1200" dirty="0" smtClean="0">
                <a:solidFill>
                  <a:schemeClr val="tx1"/>
                </a:solidFill>
                <a:effectLst/>
                <a:latin typeface="+mn-lt"/>
                <a:ea typeface="+mn-ea"/>
                <a:cs typeface="+mn-cs"/>
              </a:rPr>
              <a:t>Machine Setup Burden + Machine Run Burden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There is only one field for run time on the routing. It is not split into machine time and labor time. For burden calculations, the machine and the labor are both assumed to be in use for the entire run time.</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To report strictly by machine-based hours, an employee record needs to be created for that machine. Use Employees.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23</a:t>
            </a:fld>
            <a:endParaRPr lang="en-US"/>
          </a:p>
        </p:txBody>
      </p:sp>
    </p:spTree>
    <p:extLst>
      <p:ext uri="{BB962C8B-B14F-4D97-AF65-F5344CB8AC3E}">
        <p14:creationId xmlns:p14="http://schemas.microsoft.com/office/powerpoint/2010/main" val="27787864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Subcontract costs are entered in Routings at the step or operation at which the outside processing will be performed. The cost is entered as the standard charge from your subcontract supplier for performing the work. You can have multiple subcontract operations in a routing.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Actual management of subcontract processing requires that the production order be linked to a subcontract purchase order if you want to have charges applied to specific production orders. When the purchase order is received, the inventory accounts are not affected. Instead the standard subcontract cost is debited to Work in Process, and the PO amount is credited to PO Receipts. Any variance between the standard subcontract cost and the PO amount is calculated as a subcontract rate variance and posted accordingly.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you open a subcontract purchase order and don’t link it to a specific production order, then the cost of the subcontract will be debited to Cost of Production instead of Work in Process.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24</a:t>
            </a:fld>
            <a:endParaRPr lang="en-US"/>
          </a:p>
        </p:txBody>
      </p:sp>
    </p:spTree>
    <p:extLst>
      <p:ext uri="{BB962C8B-B14F-4D97-AF65-F5344CB8AC3E}">
        <p14:creationId xmlns:p14="http://schemas.microsoft.com/office/powerpoint/2010/main" val="407755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Routing Costs report displays the costs calculated by operation for selected routings. These routings might or might not be attached to an item, so it is always necessary to specify an Order Quantity against which setup costs can be amortized. These reports can optionally display all operations for a work center.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25</a:t>
            </a:fld>
            <a:endParaRPr lang="en-US"/>
          </a:p>
        </p:txBody>
      </p:sp>
    </p:spTree>
    <p:extLst>
      <p:ext uri="{BB962C8B-B14F-4D97-AF65-F5344CB8AC3E}">
        <p14:creationId xmlns:p14="http://schemas.microsoft.com/office/powerpoint/2010/main" val="2857380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Item Routing Costs report shows all routing costs for an item and/or work center.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26</a:t>
            </a:fld>
            <a:endParaRPr lang="en-US"/>
          </a:p>
        </p:txBody>
      </p:sp>
    </p:spTree>
    <p:extLst>
      <p:ext uri="{BB962C8B-B14F-4D97-AF65-F5344CB8AC3E}">
        <p14:creationId xmlns:p14="http://schemas.microsoft.com/office/powerpoint/2010/main" val="41831052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Product structures attach the components to the parent and define the quantity to use. As you will see in the next chapter, QAD system uses the product structure cost roll-up process to calculate lower-level costs.</a:t>
            </a:r>
          </a:p>
          <a:p>
            <a:endParaRPr lang="en-US" dirty="0" smtClean="0"/>
          </a:p>
          <a:p>
            <a:r>
              <a:rPr lang="en-US" sz="1200" i="1" kern="1200" dirty="0" smtClean="0">
                <a:solidFill>
                  <a:schemeClr val="tx1"/>
                </a:solidFill>
                <a:effectLst/>
                <a:latin typeface="+mn-lt"/>
                <a:ea typeface="+mn-ea"/>
                <a:cs typeface="+mn-cs"/>
              </a:rPr>
              <a:t>Effective, </a:t>
            </a:r>
            <a:r>
              <a:rPr lang="en-US" altLang="zh-CN" sz="1200" i="1" kern="1200" dirty="0" smtClean="0">
                <a:solidFill>
                  <a:schemeClr val="tx1"/>
                </a:solidFill>
                <a:effectLst/>
                <a:latin typeface="+mn-lt"/>
                <a:ea typeface="+mn-ea"/>
                <a:cs typeface="+mn-cs"/>
              </a:rPr>
              <a:t>start</a:t>
            </a:r>
            <a:r>
              <a:rPr lang="en-US" sz="1200" i="1" kern="1200" dirty="0" smtClean="0">
                <a:solidFill>
                  <a:schemeClr val="tx1"/>
                </a:solidFill>
                <a:effectLst/>
                <a:latin typeface="+mn-lt"/>
                <a:ea typeface="+mn-ea"/>
                <a:cs typeface="+mn-cs"/>
              </a:rPr>
              <a:t>/end. </a:t>
            </a:r>
            <a:r>
              <a:rPr lang="en-US" sz="1200" kern="1200" dirty="0" smtClean="0">
                <a:solidFill>
                  <a:schemeClr val="tx1"/>
                </a:solidFill>
                <a:effectLst/>
                <a:latin typeface="+mn-lt"/>
                <a:ea typeface="+mn-ea"/>
                <a:cs typeface="+mn-cs"/>
              </a:rPr>
              <a:t>Provides date effectivity. Only those items effective for the date selected will be costed.</a:t>
            </a:r>
          </a:p>
          <a:p>
            <a:r>
              <a:rPr lang="en-US" sz="1200" kern="1200" dirty="0" smtClean="0">
                <a:solidFill>
                  <a:schemeClr val="tx1"/>
                </a:solidFill>
                <a:effectLst/>
                <a:latin typeface="+mn-lt"/>
                <a:ea typeface="+mn-ea"/>
                <a:cs typeface="+mn-cs"/>
              </a:rPr>
              <a:t>Next year’s structure changes can be input with effective dates of next year so as to not impact this year’s costs.</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Product structure cost roll-up can be performed as a specific effective date and most cost reports can be run by effective date as well.</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Quantity Per. </a:t>
            </a:r>
            <a:r>
              <a:rPr lang="en-US" sz="1200" kern="1200" dirty="0" smtClean="0">
                <a:solidFill>
                  <a:schemeClr val="tx1"/>
                </a:solidFill>
                <a:effectLst/>
                <a:latin typeface="+mn-lt"/>
                <a:ea typeface="+mn-ea"/>
                <a:cs typeface="+mn-cs"/>
              </a:rPr>
              <a:t>Defines how many of the component, in its unit of measure, are required to make one of the parent, in its unit of measure.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Structure Type. </a:t>
            </a:r>
            <a:r>
              <a:rPr lang="en-US" sz="1200" kern="1200" dirty="0" smtClean="0">
                <a:solidFill>
                  <a:schemeClr val="tx1"/>
                </a:solidFill>
                <a:effectLst/>
                <a:latin typeface="+mn-lt"/>
                <a:ea typeface="+mn-ea"/>
                <a:cs typeface="+mn-cs"/>
              </a:rPr>
              <a:t>The structure type defines how this parent/component or BOM/Formula relationship is used. Values can be blank, Configured, Document, Phantom, or Planning.</a:t>
            </a:r>
          </a:p>
          <a:p>
            <a:r>
              <a:rPr lang="en-US" sz="1200" kern="1200" dirty="0" smtClean="0">
                <a:solidFill>
                  <a:schemeClr val="tx1"/>
                </a:solidFill>
                <a:effectLst/>
                <a:latin typeface="+mn-lt"/>
                <a:ea typeface="+mn-ea"/>
                <a:cs typeface="+mn-cs"/>
              </a:rPr>
              <a:t>[blank]: Normal product structure relationship. The Structure Type field normally should be left blank on most parent/component or BOM/Formula relationships. These structures are used by manufacturing planning and control, and product costing. The cost roll-up process will not add the cost of this component to the parent if a value of Document, or Planning is entered.</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[Documentation]: only in the structure. Is not rolled up for costing.</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[Phantom]: Local phantom. Adds this-level cost to the parent, as well as its component’s cost. (A global phantom adds only lower-level costs to the parent.) Phantom codes are discussed in “Effect of Phantom Field Settings”.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[Planning</a:t>
            </a:r>
            <a:r>
              <a:rPr lang="en-US" altLang="zh-CN"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item on a planning bill: Costs for items with this code are not included in rolled costs.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Scrap. </a:t>
            </a:r>
            <a:r>
              <a:rPr lang="en-US" sz="1200" kern="1200" dirty="0" smtClean="0">
                <a:solidFill>
                  <a:schemeClr val="tx1"/>
                </a:solidFill>
                <a:effectLst/>
                <a:latin typeface="+mn-lt"/>
                <a:ea typeface="+mn-ea"/>
                <a:cs typeface="+mn-cs"/>
              </a:rPr>
              <a:t>Scrap is the inverse of yield and is used here to indicate the expected additional quantity of this item required to produce the parent.</a:t>
            </a:r>
          </a:p>
          <a:p>
            <a:r>
              <a:rPr lang="en-US" sz="1200" kern="1200" dirty="0" smtClean="0">
                <a:solidFill>
                  <a:schemeClr val="tx1"/>
                </a:solidFill>
                <a:effectLst/>
                <a:latin typeface="+mn-lt"/>
                <a:ea typeface="+mn-ea"/>
                <a:cs typeface="+mn-cs"/>
              </a:rPr>
              <a:t>Use scrap percentage carefully, especially on discrete items, since both MRP and inventory backflush calculations use it. If you put a 2% scrap rate on a discrete item - for example, an engine - and you have a requirement for 80 engines, the system calculates the demand quantity to be 81.6. You can enter an Order Multiple in Items to ensure you get discrete order quantities. Also note that the production order BOM and repetitive backflush component requirement and issue quantities are inflated by the Scrap percentage.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Scrap is by specific component and is always costed as:</a:t>
            </a:r>
          </a:p>
          <a:p>
            <a:r>
              <a:rPr lang="en-US" sz="1200" i="1" kern="1200" dirty="0" smtClean="0">
                <a:solidFill>
                  <a:schemeClr val="tx1"/>
                </a:solidFill>
                <a:effectLst/>
                <a:latin typeface="+mn-lt"/>
                <a:ea typeface="+mn-ea"/>
                <a:cs typeface="+mn-cs"/>
              </a:rPr>
              <a:t>Component Cost / (100% - Scrap%) * Quantity Per = Extended Total / Component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Operation. </a:t>
            </a:r>
            <a:r>
              <a:rPr lang="en-US" sz="1200" kern="1200" dirty="0" smtClean="0">
                <a:solidFill>
                  <a:schemeClr val="tx1"/>
                </a:solidFill>
                <a:effectLst/>
                <a:latin typeface="+mn-lt"/>
                <a:ea typeface="+mn-ea"/>
                <a:cs typeface="+mn-cs"/>
              </a:rPr>
              <a:t>The routing or process operation at which this component is used. Do not leave this blank if you are using “loss” costing or Repetitive</a:t>
            </a:r>
            <a:r>
              <a:rPr lang="en-US" sz="1200" kern="1200" baseline="0" dirty="0" smtClean="0">
                <a:solidFill>
                  <a:schemeClr val="tx1"/>
                </a:solidFill>
                <a:effectLst/>
                <a:latin typeface="+mn-lt"/>
                <a:ea typeface="+mn-ea"/>
                <a:cs typeface="+mn-cs"/>
              </a:rPr>
              <a:t> type production orders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Repetitive</a:t>
            </a:r>
            <a:r>
              <a:rPr lang="en-US" sz="1200" kern="1200" baseline="0" dirty="0" smtClean="0">
                <a:solidFill>
                  <a:schemeClr val="tx1"/>
                </a:solidFill>
                <a:effectLst/>
                <a:latin typeface="+mn-lt"/>
                <a:ea typeface="+mn-ea"/>
                <a:cs typeface="+mn-cs"/>
              </a:rPr>
              <a:t> type production orders</a:t>
            </a:r>
            <a:r>
              <a:rPr lang="en-US" sz="1200" kern="1200" dirty="0" smtClean="0">
                <a:solidFill>
                  <a:schemeClr val="tx1"/>
                </a:solidFill>
                <a:effectLst/>
                <a:latin typeface="+mn-lt"/>
                <a:ea typeface="+mn-ea"/>
                <a:cs typeface="+mn-cs"/>
              </a:rPr>
              <a:t> environments: Determines whether this component is </a:t>
            </a:r>
            <a:r>
              <a:rPr lang="en-US" sz="1200" kern="1200" dirty="0" err="1" smtClean="0">
                <a:solidFill>
                  <a:schemeClr val="tx1"/>
                </a:solidFill>
                <a:effectLst/>
                <a:latin typeface="+mn-lt"/>
                <a:ea typeface="+mn-ea"/>
                <a:cs typeface="+mn-cs"/>
              </a:rPr>
              <a:t>backflushed</a:t>
            </a:r>
            <a:r>
              <a:rPr lang="en-US" sz="1200" kern="1200" dirty="0" smtClean="0">
                <a:solidFill>
                  <a:schemeClr val="tx1"/>
                </a:solidFill>
                <a:effectLst/>
                <a:latin typeface="+mn-lt"/>
                <a:ea typeface="+mn-ea"/>
                <a:cs typeface="+mn-cs"/>
              </a:rPr>
              <a:t>. If you enter the operation number here, this component is automatically issued (</a:t>
            </a:r>
            <a:r>
              <a:rPr lang="en-US" sz="1200" kern="1200" dirty="0" err="1" smtClean="0">
                <a:solidFill>
                  <a:schemeClr val="tx1"/>
                </a:solidFill>
                <a:effectLst/>
                <a:latin typeface="+mn-lt"/>
                <a:ea typeface="+mn-ea"/>
                <a:cs typeface="+mn-cs"/>
              </a:rPr>
              <a:t>backflushed</a:t>
            </a:r>
            <a:r>
              <a:rPr lang="en-US" sz="1200" kern="1200" dirty="0" smtClean="0">
                <a:solidFill>
                  <a:schemeClr val="tx1"/>
                </a:solidFill>
                <a:effectLst/>
                <a:latin typeface="+mn-lt"/>
                <a:ea typeface="+mn-ea"/>
                <a:cs typeface="+mn-cs"/>
              </a:rPr>
              <a:t>) when you report quantities for the parent in Repetitive and Repetitive labor and scrap reporting transactions. If Op</a:t>
            </a:r>
            <a:r>
              <a:rPr lang="en-US" altLang="zh-CN" sz="1200" kern="1200" dirty="0" smtClean="0">
                <a:solidFill>
                  <a:schemeClr val="tx1"/>
                </a:solidFill>
                <a:effectLst/>
                <a:latin typeface="+mn-lt"/>
                <a:ea typeface="+mn-ea"/>
                <a:cs typeface="+mn-cs"/>
              </a:rPr>
              <a:t>eration</a:t>
            </a:r>
            <a:r>
              <a:rPr lang="en-US" sz="1200" kern="1200" dirty="0" smtClean="0">
                <a:solidFill>
                  <a:schemeClr val="tx1"/>
                </a:solidFill>
                <a:effectLst/>
                <a:latin typeface="+mn-lt"/>
                <a:ea typeface="+mn-ea"/>
                <a:cs typeface="+mn-cs"/>
              </a:rPr>
              <a:t> is [blank], or does not match a defined operation, this component is not </a:t>
            </a:r>
            <a:r>
              <a:rPr lang="en-US" sz="1200" kern="1200" dirty="0" err="1" smtClean="0">
                <a:solidFill>
                  <a:schemeClr val="tx1"/>
                </a:solidFill>
                <a:effectLst/>
                <a:latin typeface="+mn-lt"/>
                <a:ea typeface="+mn-ea"/>
                <a:cs typeface="+mn-cs"/>
              </a:rPr>
              <a:t>backflushed</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loss costing: This field enables component yield cost calculations. Both Product Structure Cost Roll-Up and Routing Cost Roll Up use this field when calculating material costs: if the operation yield is less than 100% in Routings, then material costs are increased to reflect yield loss. If Operation is [blank], QAD Enterprise Applications assumes components are issued at the first operation.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Basic Product Structure Material Cost Calculations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each component in the structure: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Quantity Per * Component Cost = Extended Total / Component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27</a:t>
            </a:fld>
            <a:endParaRPr lang="en-US"/>
          </a:p>
        </p:txBody>
      </p:sp>
    </p:spTree>
    <p:extLst>
      <p:ext uri="{BB962C8B-B14F-4D97-AF65-F5344CB8AC3E}">
        <p14:creationId xmlns:p14="http://schemas.microsoft.com/office/powerpoint/2010/main" val="26286134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Effectivity Dates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components need to be added or deleted from a product structure, you should manage this with the start and end effective dates in Product Structures &amp; Formulas.</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Important  </a:t>
            </a:r>
            <a:r>
              <a:rPr lang="en-US" sz="1200" kern="1200" dirty="0" smtClean="0">
                <a:solidFill>
                  <a:schemeClr val="tx1"/>
                </a:solidFill>
                <a:effectLst/>
                <a:latin typeface="+mn-lt"/>
                <a:ea typeface="+mn-ea"/>
                <a:cs typeface="+mn-cs"/>
              </a:rPr>
              <a:t>Do not delete an item from a product structure if you need to maintain history on product structure over time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specify when the old component will no longer be used in the product and when the new component will start being used. Product Structure Cost Roll Up can be performed as of a specific effective date, and most cost reports can be run by effective date as well.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Another way to phase-in engineering changes is with phantom use-up logic, which is described on the next page.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28</a:t>
            </a:fld>
            <a:endParaRPr lang="en-US"/>
          </a:p>
        </p:txBody>
      </p:sp>
    </p:spTree>
    <p:extLst>
      <p:ext uri="{BB962C8B-B14F-4D97-AF65-F5344CB8AC3E}">
        <p14:creationId xmlns:p14="http://schemas.microsoft.com/office/powerpoint/2010/main" val="1900392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Sometimes it is difficult to project when you will run out of a component that you will replace with a new component. In order to simplify the planning control of this item, phantom use-up logic can be applied. Basically, you create a product structure record for the old component, which has the new component reporting to it, and make the old component a phantom by setting the Phantom field to Yes in Items. As long as the old component is on-hand, planning and production orders will continue to use it up.</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Phantom use-up logic must be applied globally, rather than locally, wherever the old component is used, with the Phantom field set to Yes. This can have an effect on cost.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the product structure is rolled up, the cost of the new component is used even though you might not actually be issuing it yet.</a:t>
            </a:r>
          </a:p>
          <a:p>
            <a:r>
              <a:rPr lang="en-US" sz="1200" kern="1200" dirty="0" smtClean="0">
                <a:solidFill>
                  <a:schemeClr val="tx1"/>
                </a:solidFill>
                <a:effectLst/>
                <a:latin typeface="+mn-lt"/>
                <a:ea typeface="+mn-ea"/>
                <a:cs typeface="+mn-cs"/>
              </a:rPr>
              <a:t>If the product structure is not rolled up, you will have a cost variance as soon as the new component is used, unless, of course, your new component cost equals the old component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Example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slide, item A’s component B is going to be replaced by component D when B has been used up. So a product structure for component B is created, calling for component D at a Quantity Per of one and the Phantom field on component B is changed in the item planning data to Yes. Item B also has a </a:t>
            </a:r>
            <a:r>
              <a:rPr lang="en-US" sz="1200" kern="1200" dirty="0" err="1" smtClean="0">
                <a:solidFill>
                  <a:schemeClr val="tx1"/>
                </a:solidFill>
                <a:effectLst/>
                <a:latin typeface="+mn-lt"/>
                <a:ea typeface="+mn-ea"/>
                <a:cs typeface="+mn-cs"/>
              </a:rPr>
              <a:t>Pur</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Mfg</a:t>
            </a:r>
            <a:r>
              <a:rPr lang="en-US" sz="1200" kern="1200" dirty="0" smtClean="0">
                <a:solidFill>
                  <a:schemeClr val="tx1"/>
                </a:solidFill>
                <a:effectLst/>
                <a:latin typeface="+mn-lt"/>
                <a:ea typeface="+mn-ea"/>
                <a:cs typeface="+mn-cs"/>
              </a:rPr>
              <a:t> code of [M]</a:t>
            </a:r>
            <a:r>
              <a:rPr lang="en-US" sz="1200" kern="1200" dirty="0" err="1" smtClean="0">
                <a:solidFill>
                  <a:schemeClr val="tx1"/>
                </a:solidFill>
                <a:effectLst/>
                <a:latin typeface="+mn-lt"/>
                <a:ea typeface="+mn-ea"/>
                <a:cs typeface="+mn-cs"/>
              </a:rPr>
              <a:t>anufactured</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data in the slide shows how the product cost for A will change if the routing and structure are rolled up after the Phantom field is set.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this-level cost of B is not included any longer in the cost of A. It has been replaced by the cost of D. (Use care if you are replacing a manufactured item, which has lower-level costs, with a purchased item.)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you are still issuing B, you will incur an unfavorable material variance in the production order in this example. If you do not roll up the costs due to frozen standards, then when you start using D, you will incur a favorable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29</a:t>
            </a:fld>
            <a:endParaRPr lang="en-US"/>
          </a:p>
        </p:txBody>
      </p:sp>
    </p:spTree>
    <p:extLst>
      <p:ext uri="{BB962C8B-B14F-4D97-AF65-F5344CB8AC3E}">
        <p14:creationId xmlns:p14="http://schemas.microsoft.com/office/powerpoint/2010/main" val="2074468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3</a:t>
            </a:fld>
            <a:endParaRPr lang="en-US"/>
          </a:p>
        </p:txBody>
      </p:sp>
    </p:spTree>
    <p:extLst>
      <p:ext uri="{BB962C8B-B14F-4D97-AF65-F5344CB8AC3E}">
        <p14:creationId xmlns:p14="http://schemas.microsoft.com/office/powerpoint/2010/main" val="2015698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This example shows the difference in how a component in a product structure is affected by its structure code and type.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item A has a Purchase/Manufacture code of Manufactured and both components have blank structure type codes, all lower-level costs roll up correctly</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component B has its structure type code changed to Document, only the lower- level costs for component C are rolled up to item A; lower-level costs for component B are not rolled up to item A. The same effect occurs if the structure code for a component is set to Planning.</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30</a:t>
            </a:fld>
            <a:endParaRPr lang="en-US"/>
          </a:p>
        </p:txBody>
      </p:sp>
    </p:spTree>
    <p:extLst>
      <p:ext uri="{BB962C8B-B14F-4D97-AF65-F5344CB8AC3E}">
        <p14:creationId xmlns:p14="http://schemas.microsoft.com/office/powerpoint/2010/main" val="816980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In all of the calculations so far we have assumed that the production yield is 100%. But what happens if it is not? How do cost calculations account for yield losses? You have three options for accounting for losses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Reporting scrap in Production Operation Reporting</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Planning yield on order quantities in Routings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Planning scrap on component issues in Product Structures &amp; Formulas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functionality can be categorized into two distinct methods, however: loss costing and reject costing. It is advisable to review the effects of yield versus scrap and select one method on a higher level basis (per product line, site, or domain).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important to keep in mind that yield and scrap are used for planning purposes (to ensure that you buy enough components to make enough product), which then requires special costing consideration.</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Manually changing the Yield% field in the Item Planning screen for manufactured items will result in unexplained method variances if the planning yield does not equal the yield of the rolled-up routing and product structure.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31</a:t>
            </a:fld>
            <a:endParaRPr lang="en-US"/>
          </a:p>
        </p:txBody>
      </p:sp>
    </p:spTree>
    <p:extLst>
      <p:ext uri="{BB962C8B-B14F-4D97-AF65-F5344CB8AC3E}">
        <p14:creationId xmlns:p14="http://schemas.microsoft.com/office/powerpoint/2010/main" val="5138829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Loss costing means that the costs of lost items are factored into the good items received after production.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QAD Enterprise Applications you can specify a yield% in Routings for each operation—the percentage of good items you expect to receive complete from the operation. If an operation has an 80% yield and you start with 100 items, you only expect to complete 80. However, from a cost perspective, you expect to issue enough materials and to incur enough labor, burden, and subcontract costs to make all 100. Using the yield percentage, you can factor these costs into the parent item.</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32</a:t>
            </a:fld>
            <a:endParaRPr lang="en-US"/>
          </a:p>
        </p:txBody>
      </p:sp>
    </p:spTree>
    <p:extLst>
      <p:ext uri="{BB962C8B-B14F-4D97-AF65-F5344CB8AC3E}">
        <p14:creationId xmlns:p14="http://schemas.microsoft.com/office/powerpoint/2010/main" val="22038191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Loss costing is reflected in either: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Yield% in Routings Specified as the expected percentage of good assemblies produced</a:t>
            </a:r>
          </a:p>
          <a:p>
            <a:r>
              <a:rPr lang="en-US" sz="1200" kern="1200" dirty="0" smtClean="0">
                <a:solidFill>
                  <a:schemeClr val="tx1"/>
                </a:solidFill>
                <a:effectLst/>
                <a:latin typeface="+mn-lt"/>
                <a:ea typeface="+mn-ea"/>
                <a:cs typeface="+mn-cs"/>
              </a:rPr>
              <a:t>Used when an assembly is scrapped during the manufacturing process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Scrap% in Product Structures &amp; Formulas Specified as a percent of a component</a:t>
            </a:r>
          </a:p>
          <a:p>
            <a:r>
              <a:rPr lang="en-US" sz="1200" kern="1200" dirty="0" smtClean="0">
                <a:solidFill>
                  <a:schemeClr val="tx1"/>
                </a:solidFill>
                <a:effectLst/>
                <a:latin typeface="+mn-lt"/>
                <a:ea typeface="+mn-ea"/>
                <a:cs typeface="+mn-cs"/>
              </a:rPr>
              <a:t>Used if components are scrapped during the manufacturing process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QAD Enterprise Applications, loss costing affects either: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yield percentages in the routing</a:t>
            </a:r>
          </a:p>
          <a:p>
            <a:r>
              <a:rPr lang="en-US" sz="1200" kern="1200" dirty="0" smtClean="0">
                <a:solidFill>
                  <a:schemeClr val="tx1"/>
                </a:solidFill>
                <a:effectLst/>
                <a:latin typeface="+mn-lt"/>
                <a:ea typeface="+mn-ea"/>
                <a:cs typeface="+mn-cs"/>
              </a:rPr>
              <a:t>Whenever there are losses of parent items occurring in the production process, use yield in</a:t>
            </a:r>
          </a:p>
          <a:p>
            <a:r>
              <a:rPr lang="en-US" sz="1200" kern="1200" dirty="0" smtClean="0">
                <a:solidFill>
                  <a:schemeClr val="tx1"/>
                </a:solidFill>
                <a:effectLst/>
                <a:latin typeface="+mn-lt"/>
                <a:ea typeface="+mn-ea"/>
                <a:cs typeface="+mn-cs"/>
              </a:rPr>
              <a:t>Routings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Or, the scrap percentages in the product structure</a:t>
            </a:r>
          </a:p>
          <a:p>
            <a:r>
              <a:rPr lang="en-US" sz="1200" kern="1200" dirty="0" smtClean="0">
                <a:solidFill>
                  <a:schemeClr val="tx1"/>
                </a:solidFill>
                <a:effectLst/>
                <a:latin typeface="+mn-lt"/>
                <a:ea typeface="+mn-ea"/>
                <a:cs typeface="+mn-cs"/>
              </a:rPr>
              <a:t>For a component, you can specify a percent in Product Structures &amp; Formulas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33</a:t>
            </a:fld>
            <a:endParaRPr lang="en-US"/>
          </a:p>
        </p:txBody>
      </p:sp>
    </p:spTree>
    <p:extLst>
      <p:ext uri="{BB962C8B-B14F-4D97-AF65-F5344CB8AC3E}">
        <p14:creationId xmlns:p14="http://schemas.microsoft.com/office/powerpoint/2010/main" val="42344730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Loss costing using yield percent is expressed as a percentage of usable parts produced in the manufacturing process and the yield is entered in Routings.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Routing Cost Roll-Up multiplies individual operation yield percentages and posts the manufacturing yield to item data, Items, and Production Orders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MRP is to plan for increased requirements due to the yield being less than 100%, then the Yield% field in item planning, Items, must be set manually; or set the Roll-Up Item Yield field to Yes in Routing Cost Roll-Up</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Manufacturing yield is calculated as: </a:t>
            </a:r>
          </a:p>
          <a:p>
            <a:r>
              <a:rPr lang="en-US" sz="1200" i="1" kern="1200" dirty="0" smtClean="0">
                <a:solidFill>
                  <a:schemeClr val="tx1"/>
                </a:solidFill>
                <a:effectLst/>
                <a:latin typeface="+mn-lt"/>
                <a:ea typeface="+mn-ea"/>
                <a:cs typeface="+mn-cs"/>
              </a:rPr>
              <a:t>Yield% for Op 10 * Yield% for Op 20 * Yield% for Op n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34</a:t>
            </a:fld>
            <a:endParaRPr lang="en-US"/>
          </a:p>
        </p:txBody>
      </p:sp>
    </p:spTree>
    <p:extLst>
      <p:ext uri="{BB962C8B-B14F-4D97-AF65-F5344CB8AC3E}">
        <p14:creationId xmlns:p14="http://schemas.microsoft.com/office/powerpoint/2010/main" val="74859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Lower-level and this-level material, labor, burden, and subcontract costs increase when yield is less than 100%, as shown in the example in the figure above.</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The example shown above and used on the next few pages is based on an order for 10 units of item 01020, which is manufactured in three operations. The yield at operation 10 is 90% and the yield at operation 20 is 80%, the yield at operation 30 is 100%.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report for item 01020 with 100% yield (the lower image) the lower level material cost is 371.95263. The report for 72% yield shows lower level material cost as 516.27032. 371.95263/.72 = 516.27032. The same logic applies to the other lower-level costs.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35</a:t>
            </a:fld>
            <a:endParaRPr lang="en-US"/>
          </a:p>
        </p:txBody>
      </p:sp>
    </p:spTree>
    <p:extLst>
      <p:ext uri="{BB962C8B-B14F-4D97-AF65-F5344CB8AC3E}">
        <p14:creationId xmlns:p14="http://schemas.microsoft.com/office/powerpoint/2010/main" val="23010879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Yield losses affect both lower-level and this-level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At the lower level, you lose components, increasing lower-level material, labor, and burden costs. Lower-level costs are calculated, for each component, as: </a:t>
            </a:r>
          </a:p>
          <a:p>
            <a:r>
              <a:rPr lang="en-US" sz="1200" i="1" kern="1200" dirty="0" smtClean="0">
                <a:solidFill>
                  <a:schemeClr val="tx1"/>
                </a:solidFill>
                <a:effectLst/>
                <a:latin typeface="+mn-lt"/>
                <a:ea typeface="+mn-ea"/>
                <a:cs typeface="+mn-cs"/>
              </a:rPr>
              <a:t>(Material Cost / Yield%) + (Labor Cost / Yield%) + (Burden Cost / Yield%) + (Subcontract / Yield%) + (OH/ Yield%)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At this level, you lose parent items, increasing this-level labor, burden, and subcontract costs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Total costs are simply the sum of this level and lower level costs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example in the figure above, the lower-level costs for item 01020 are: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Material = (55.27516 / 72%) + (28.75 / 72%) + (275.00 / 72%) + (0.85 / 72%) = 499.49605 (LL) + 0 (TL) = 499.49605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Labor and Burden are calculated in the same manner.</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(Note: yield percentage does not affect </a:t>
            </a:r>
            <a:r>
              <a:rPr lang="en-US" sz="1200" b="1" i="1" kern="1200" dirty="0" smtClean="0">
                <a:solidFill>
                  <a:schemeClr val="tx1"/>
                </a:solidFill>
                <a:effectLst/>
                <a:latin typeface="+mn-lt"/>
                <a:ea typeface="+mn-ea"/>
                <a:cs typeface="+mn-cs"/>
              </a:rPr>
              <a:t>this-level </a:t>
            </a:r>
            <a:r>
              <a:rPr lang="en-US" sz="1200" i="1" kern="1200" dirty="0" smtClean="0">
                <a:solidFill>
                  <a:schemeClr val="tx1"/>
                </a:solidFill>
                <a:effectLst/>
                <a:latin typeface="+mn-lt"/>
                <a:ea typeface="+mn-ea"/>
                <a:cs typeface="+mn-cs"/>
              </a:rPr>
              <a:t>overhead or subcontract)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36</a:t>
            </a:fld>
            <a:endParaRPr lang="en-US"/>
          </a:p>
        </p:txBody>
      </p:sp>
    </p:spTree>
    <p:extLst>
      <p:ext uri="{BB962C8B-B14F-4D97-AF65-F5344CB8AC3E}">
        <p14:creationId xmlns:p14="http://schemas.microsoft.com/office/powerpoint/2010/main" val="28378650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Usage and Method Variances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increased number of assemblies needed to produce the required quantity of good units results in a material usage variance for lower-level components and a method change variance for this- level items affecting material, labor, and burden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Lower-Level Material Usage Variance is calculated for each component as: </a:t>
            </a:r>
          </a:p>
          <a:p>
            <a:r>
              <a:rPr lang="en-US" sz="1200" kern="1200" dirty="0" smtClean="0">
                <a:solidFill>
                  <a:schemeClr val="tx1"/>
                </a:solidFill>
                <a:effectLst/>
                <a:latin typeface="+mn-lt"/>
                <a:ea typeface="+mn-ea"/>
                <a:cs typeface="+mn-cs"/>
              </a:rPr>
              <a:t>{ [ LL Material - (LL Material / Yield %) ]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 { [ LL Labor - (LL Labor / Yield %) ]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 LL Burden - (LL Burden / Yield %) ]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Method Change Variance is calculated for this level as: </a:t>
            </a:r>
          </a:p>
          <a:p>
            <a:r>
              <a:rPr lang="en-US" sz="1200" kern="1200" dirty="0" smtClean="0">
                <a:solidFill>
                  <a:schemeClr val="tx1"/>
                </a:solidFill>
                <a:effectLst/>
                <a:latin typeface="+mn-lt"/>
                <a:ea typeface="+mn-ea"/>
                <a:cs typeface="+mn-cs"/>
              </a:rPr>
              <a:t>{ [ TL Material - (TL Material / Yield %) ]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 { [ TL Labor - (TL Labor / Yield %) ]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 TL Burden - (TL Burden / Yield %) ]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37</a:t>
            </a:fld>
            <a:endParaRPr lang="en-US"/>
          </a:p>
        </p:txBody>
      </p:sp>
    </p:spTree>
    <p:extLst>
      <p:ext uri="{BB962C8B-B14F-4D97-AF65-F5344CB8AC3E}">
        <p14:creationId xmlns:p14="http://schemas.microsoft.com/office/powerpoint/2010/main" val="5415469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Inventory Transactions</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Inventory Transactions, shows that the cost of the items lost in production is left in WIP as variances until Production Order Accounting Close.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In the figure above, the item’s cost when its yield is 100% is $960 and $1,333.30 when its yield is 72%. The difference between them is $373.30, which is the total of the Material Usage and Method Change variances shown in the figure on the preceding page.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38</a:t>
            </a:fld>
            <a:endParaRPr lang="en-US"/>
          </a:p>
        </p:txBody>
      </p:sp>
    </p:spTree>
    <p:extLst>
      <p:ext uri="{BB962C8B-B14F-4D97-AF65-F5344CB8AC3E}">
        <p14:creationId xmlns:p14="http://schemas.microsoft.com/office/powerpoint/2010/main" val="27907267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Loss Costing: Scrap Percent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Loss costing using scrap percent is the inverse of loss costing using yield percent and is used to indicate the expected additional quantities of this component required to produce the parent. The scrap percent is entered in Product Structures &amp; Formulas.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Quantity per and scrap percentage are used by the Product Structure Cost Roll-Up, for calculating the cost of the parent item</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 Operation field is left blank, then the system assumes that all components are issued at the first operation; therefore cumulative yield losses apply to all components. This is normally the case on all BOMs that will be used with machining or processing production orders.</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an operation code is entered in the Operation field, then, for cost calculations, the system considers the operation at which the components are normally issued. Cumulative yield loss applies only to those components that have been issued up through that operation. This is appropriate for assembly type BOMs where components are used at various stages in the routing.</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39</a:t>
            </a:fld>
            <a:endParaRPr lang="en-US"/>
          </a:p>
        </p:txBody>
      </p:sp>
    </p:spTree>
    <p:extLst>
      <p:ext uri="{BB962C8B-B14F-4D97-AF65-F5344CB8AC3E}">
        <p14:creationId xmlns:p14="http://schemas.microsoft.com/office/powerpoint/2010/main" val="1281982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steps that are covered in this chapter are summarized below.</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Review accounts</a:t>
            </a:r>
          </a:p>
          <a:p>
            <a:r>
              <a:rPr lang="en-US" sz="1200" kern="1200" dirty="0" smtClean="0">
                <a:solidFill>
                  <a:schemeClr val="tx1"/>
                </a:solidFill>
                <a:effectLst/>
                <a:latin typeface="+mn-lt"/>
                <a:ea typeface="+mn-ea"/>
                <a:cs typeface="+mn-cs"/>
              </a:rPr>
              <a:t>These accounts are discussed in detail in chapter 2 on Account Structures.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Set up production order and inventory control programs</a:t>
            </a:r>
          </a:p>
          <a:p>
            <a:r>
              <a:rPr lang="en-US" sz="1200" kern="1200" dirty="0" smtClean="0">
                <a:solidFill>
                  <a:schemeClr val="tx1"/>
                </a:solidFill>
                <a:effectLst/>
                <a:latin typeface="+mn-lt"/>
                <a:ea typeface="+mn-ea"/>
                <a:cs typeface="+mn-cs"/>
              </a:rPr>
              <a:t>Several fields pertain to cost accounting in these control programs, including how current costs are maintained (as average, last, or none) and the accounts for </a:t>
            </a:r>
            <a:r>
              <a:rPr lang="en-US" sz="1200" kern="1200" dirty="0" err="1" smtClean="0">
                <a:solidFill>
                  <a:schemeClr val="tx1"/>
                </a:solidFill>
                <a:effectLst/>
                <a:latin typeface="+mn-lt"/>
                <a:ea typeface="+mn-ea"/>
                <a:cs typeface="+mn-cs"/>
              </a:rPr>
              <a:t>intersite</a:t>
            </a:r>
            <a:r>
              <a:rPr lang="en-US" sz="1200" kern="1200" dirty="0" smtClean="0">
                <a:solidFill>
                  <a:schemeClr val="tx1"/>
                </a:solidFill>
                <a:effectLst/>
                <a:latin typeface="+mn-lt"/>
                <a:ea typeface="+mn-ea"/>
                <a:cs typeface="+mn-cs"/>
              </a:rPr>
              <a:t> transfers; both are set in Inventory Control. Another important setting is in Production Control, which lets you determine when labor and burden rate and usage variances get posted if you are reporting labor in the Shop Floor Control module.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Enter/review data in Items</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Manually enter this-level costs (purchased materials and associated overhead) in the current cost set using Items.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Fields particularly relevant to item costing in the item planning frame are order quantity (identifies the standard order size for setup cost allocation), purchase/manufacture field, phantom field, and yield percent.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Set up departments in Departments</a:t>
            </a:r>
          </a:p>
          <a:p>
            <a:r>
              <a:rPr lang="en-US" sz="1200" kern="1200" dirty="0" smtClean="0">
                <a:solidFill>
                  <a:schemeClr val="tx1"/>
                </a:solidFill>
                <a:effectLst/>
                <a:latin typeface="+mn-lt"/>
                <a:ea typeface="+mn-ea"/>
                <a:cs typeface="+mn-cs"/>
              </a:rPr>
              <a:t>The system creates general ledger transactions using the accounts associated with the department code to collect labor, burden, and subcontract costs. (The individual department accounts are discussed in detail in chapter 2 on Account Structures)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Set up work centers in Work Centers</a:t>
            </a:r>
          </a:p>
          <a:p>
            <a:r>
              <a:rPr lang="en-US" sz="1200" kern="1200" dirty="0" smtClean="0">
                <a:solidFill>
                  <a:schemeClr val="tx1"/>
                </a:solidFill>
                <a:effectLst/>
                <a:latin typeface="+mn-lt"/>
                <a:ea typeface="+mn-ea"/>
                <a:cs typeface="+mn-cs"/>
              </a:rPr>
              <a:t>The work center provides hourly labor rates, labor burden rates, labor burden percent, and machine burden rates, which are used in routing cost roll-ups.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Set up routings in Routings</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Routings provide setup and run times per operation, machines per operation, and operation yield percent. Subcontract cost per unit is entered for each subcontracted operation.</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Set up product structure in Product Structures </a:t>
            </a:r>
            <a:r>
              <a:rPr lang="en-US" altLang="zh-CN" sz="1200" b="1" kern="1200" dirty="0" smtClean="0">
                <a:solidFill>
                  <a:schemeClr val="tx1"/>
                </a:solidFill>
                <a:effectLst/>
                <a:latin typeface="+mn-lt"/>
                <a:ea typeface="+mn-ea"/>
                <a:cs typeface="+mn-cs"/>
              </a:rPr>
              <a:t>&amp; Formulas</a:t>
            </a:r>
          </a:p>
          <a:p>
            <a:r>
              <a:rPr lang="en-US" sz="1200" kern="1200" dirty="0" smtClean="0">
                <a:solidFill>
                  <a:schemeClr val="tx1"/>
                </a:solidFill>
                <a:effectLst/>
                <a:latin typeface="+mn-lt"/>
                <a:ea typeface="+mn-ea"/>
                <a:cs typeface="+mn-cs"/>
              </a:rPr>
              <a:t>The product structure attaches components to the parent item and defines the quantity per. Scrap rates are entered. Product structure type codes are entered.</a:t>
            </a:r>
            <a:endParaRPr lang="en-US" b="0" dirty="0"/>
          </a:p>
        </p:txBody>
      </p:sp>
      <p:sp>
        <p:nvSpPr>
          <p:cNvPr id="4" name="Slide Number Placeholder 3"/>
          <p:cNvSpPr>
            <a:spLocks noGrp="1"/>
          </p:cNvSpPr>
          <p:nvPr>
            <p:ph type="sldNum" sz="quarter" idx="10"/>
          </p:nvPr>
        </p:nvSpPr>
        <p:spPr/>
        <p:txBody>
          <a:bodyPr/>
          <a:lstStyle/>
          <a:p>
            <a:fld id="{D19C3D6E-2AFE-42F9-8E48-04913595993F}" type="slidenum">
              <a:rPr lang="en-US" smtClean="0"/>
              <a:t>4</a:t>
            </a:fld>
            <a:endParaRPr lang="en-US"/>
          </a:p>
        </p:txBody>
      </p:sp>
    </p:spTree>
    <p:extLst>
      <p:ext uri="{BB962C8B-B14F-4D97-AF65-F5344CB8AC3E}">
        <p14:creationId xmlns:p14="http://schemas.microsoft.com/office/powerpoint/2010/main" val="26937270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Lower-Level and Total Costs Calculations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The lower-level and total costs shown in the figure above are based on 10% scrap for item 01020. The calculations are given below.</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Lower Level Material</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[Material for Component A / (100% - Scrap%) ] + Material for Component N + ...</a:t>
            </a:r>
          </a:p>
          <a:p>
            <a:r>
              <a:rPr lang="en-US" sz="1200" kern="1200" dirty="0" smtClean="0">
                <a:solidFill>
                  <a:schemeClr val="tx1"/>
                </a:solidFill>
                <a:effectLst/>
                <a:latin typeface="+mn-lt"/>
                <a:ea typeface="+mn-ea"/>
                <a:cs typeface="+mn-cs"/>
              </a:rPr>
              <a:t> </a:t>
            </a:r>
            <a:r>
              <a:rPr lang="en-US" altLang="en-US" sz="1200" dirty="0" smtClean="0">
                <a:latin typeface="Arial" panose="020B0604020202020204" pitchFamily="34" charset="0"/>
              </a:rPr>
              <a:t>55.27516 + [ 31.94444 / (100% - </a:t>
            </a:r>
            <a:r>
              <a:rPr lang="en-US" altLang="en-US" sz="1200" b="1" dirty="0" smtClean="0">
                <a:latin typeface="Arial" panose="020B0604020202020204" pitchFamily="34" charset="0"/>
              </a:rPr>
              <a:t>10% </a:t>
            </a:r>
            <a:r>
              <a:rPr lang="en-US" altLang="en-US" sz="1200" dirty="0" smtClean="0">
                <a:latin typeface="Arial" panose="020B0604020202020204" pitchFamily="34" charset="0"/>
              </a:rPr>
              <a:t>)] + 275.00 + 0.85 = 499.49605</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Lower Level Labor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[Labor for Component A / (100% - Scrap%) ] + Labor for Component N + ... </a:t>
            </a:r>
          </a:p>
          <a:p>
            <a:r>
              <a:rPr lang="en-US" sz="1200" kern="1200" dirty="0" smtClean="0">
                <a:solidFill>
                  <a:schemeClr val="tx1"/>
                </a:solidFill>
                <a:effectLst/>
                <a:latin typeface="+mn-lt"/>
                <a:ea typeface="+mn-ea"/>
                <a:cs typeface="+mn-cs"/>
              </a:rPr>
              <a:t>[ 11.71124 / (100% - 10%) ] + 0 + 0 = 16.26561</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Lower Level Burden</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Burden for Component A / (100% - Scrap%) ] + Burden for Component N + ... </a:t>
            </a:r>
          </a:p>
          <a:p>
            <a:r>
              <a:rPr lang="en-US" sz="1200" kern="1200" dirty="0" smtClean="0">
                <a:solidFill>
                  <a:schemeClr val="tx1"/>
                </a:solidFill>
                <a:effectLst/>
                <a:latin typeface="+mn-lt"/>
                <a:ea typeface="+mn-ea"/>
                <a:cs typeface="+mn-cs"/>
              </a:rPr>
              <a:t>[</a:t>
            </a:r>
            <a:r>
              <a:rPr lang="en-US" dirty="0" smtClean="0"/>
              <a:t>0.16623</a:t>
            </a:r>
            <a:r>
              <a:rPr lang="en-US" sz="1200" kern="1200" dirty="0" smtClean="0">
                <a:solidFill>
                  <a:schemeClr val="tx1"/>
                </a:solidFill>
                <a:effectLst/>
                <a:latin typeface="+mn-lt"/>
                <a:ea typeface="+mn-ea"/>
                <a:cs typeface="+mn-cs"/>
              </a:rPr>
              <a:t> / (100% - 10%) ] + 0 + 0 = </a:t>
            </a:r>
            <a:r>
              <a:rPr lang="en-US" dirty="0" smtClean="0"/>
              <a:t>0.23088</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Lower Level Subcontract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Subcontract for Component A / (100% - Scrap%) ] + Subcontract for Component N + ... </a:t>
            </a:r>
          </a:p>
          <a:p>
            <a:r>
              <a:rPr lang="en-US" sz="1200" kern="1200" dirty="0" smtClean="0">
                <a:solidFill>
                  <a:schemeClr val="tx1"/>
                </a:solidFill>
                <a:effectLst/>
                <a:latin typeface="+mn-lt"/>
                <a:ea typeface="+mn-ea"/>
                <a:cs typeface="+mn-cs"/>
              </a:rPr>
              <a:t>[</a:t>
            </a:r>
            <a:r>
              <a:rPr lang="en-US" dirty="0" smtClean="0"/>
              <a:t>0.20</a:t>
            </a:r>
            <a:r>
              <a:rPr lang="en-US" sz="1200" kern="1200" dirty="0" smtClean="0">
                <a:solidFill>
                  <a:schemeClr val="tx1"/>
                </a:solidFill>
                <a:effectLst/>
                <a:latin typeface="+mn-lt"/>
                <a:ea typeface="+mn-ea"/>
                <a:cs typeface="+mn-cs"/>
              </a:rPr>
              <a:t> / (100% - 10%) ] + 0 + 0 = </a:t>
            </a:r>
            <a:r>
              <a:rPr lang="en-US" dirty="0" smtClean="0"/>
              <a:t>0.27778</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Total Material</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Lower Level + This Level </a:t>
            </a:r>
          </a:p>
          <a:p>
            <a:r>
              <a:rPr lang="en-US" dirty="0" smtClean="0"/>
              <a:t>499.49605</a:t>
            </a:r>
            <a:r>
              <a:rPr lang="en-US" sz="1200" kern="1200" dirty="0" smtClean="0">
                <a:solidFill>
                  <a:schemeClr val="tx1"/>
                </a:solidFill>
                <a:effectLst/>
                <a:latin typeface="+mn-lt"/>
                <a:ea typeface="+mn-ea"/>
                <a:cs typeface="+mn-cs"/>
              </a:rPr>
              <a:t> + 0 = </a:t>
            </a:r>
            <a:r>
              <a:rPr lang="en-US" dirty="0" smtClean="0"/>
              <a:t>499.49605</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Total Labor </a:t>
            </a:r>
          </a:p>
          <a:p>
            <a:r>
              <a:rPr lang="en-US" dirty="0" smtClean="0"/>
              <a:t>16.26561</a:t>
            </a:r>
            <a:r>
              <a:rPr lang="en-US" sz="1200" kern="1200" dirty="0" smtClean="0">
                <a:solidFill>
                  <a:schemeClr val="tx1"/>
                </a:solidFill>
                <a:effectLst/>
                <a:latin typeface="+mn-lt"/>
                <a:ea typeface="+mn-ea"/>
                <a:cs typeface="+mn-cs"/>
              </a:rPr>
              <a:t> + </a:t>
            </a:r>
            <a:r>
              <a:rPr lang="en-US" dirty="0" smtClean="0"/>
              <a:t>2,992.36111</a:t>
            </a:r>
            <a:r>
              <a:rPr lang="en-US" sz="1200" kern="1200" dirty="0" smtClean="0">
                <a:solidFill>
                  <a:schemeClr val="tx1"/>
                </a:solidFill>
                <a:effectLst/>
                <a:latin typeface="+mn-lt"/>
                <a:ea typeface="+mn-ea"/>
                <a:cs typeface="+mn-cs"/>
              </a:rPr>
              <a:t> = </a:t>
            </a:r>
            <a:r>
              <a:rPr lang="en-US" dirty="0" smtClean="0"/>
              <a:t>3,008.62672</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Total Burden </a:t>
            </a:r>
          </a:p>
          <a:p>
            <a:r>
              <a:rPr lang="en-US" dirty="0" smtClean="0"/>
              <a:t>0.23088</a:t>
            </a:r>
            <a:r>
              <a:rPr lang="en-US" sz="1200" kern="1200" dirty="0" smtClean="0">
                <a:solidFill>
                  <a:schemeClr val="tx1"/>
                </a:solidFill>
                <a:effectLst/>
                <a:latin typeface="+mn-lt"/>
                <a:ea typeface="+mn-ea"/>
                <a:cs typeface="+mn-cs"/>
              </a:rPr>
              <a:t> + </a:t>
            </a:r>
            <a:r>
              <a:rPr lang="en-US" dirty="0" smtClean="0"/>
              <a:t>9.44785</a:t>
            </a:r>
            <a:r>
              <a:rPr lang="en-US" sz="1200" kern="1200" dirty="0" smtClean="0">
                <a:solidFill>
                  <a:schemeClr val="tx1"/>
                </a:solidFill>
                <a:effectLst/>
                <a:latin typeface="+mn-lt"/>
                <a:ea typeface="+mn-ea"/>
                <a:cs typeface="+mn-cs"/>
              </a:rPr>
              <a:t> = </a:t>
            </a:r>
            <a:r>
              <a:rPr lang="en-US" dirty="0" smtClean="0"/>
              <a:t>9.67873</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Total Subcontract </a:t>
            </a:r>
          </a:p>
          <a:p>
            <a:r>
              <a:rPr lang="en-US" sz="1200" kern="1200" dirty="0" smtClean="0">
                <a:solidFill>
                  <a:schemeClr val="tx1"/>
                </a:solidFill>
                <a:effectLst/>
                <a:latin typeface="+mn-lt"/>
                <a:ea typeface="+mn-ea"/>
                <a:cs typeface="+mn-cs"/>
              </a:rPr>
              <a:t>0.27778 + 0 = </a:t>
            </a:r>
            <a:r>
              <a:rPr lang="en-US" dirty="0" smtClean="0"/>
              <a:t>0.27778</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40</a:t>
            </a:fld>
            <a:endParaRPr lang="en-US"/>
          </a:p>
        </p:txBody>
      </p:sp>
    </p:spTree>
    <p:extLst>
      <p:ext uri="{BB962C8B-B14F-4D97-AF65-F5344CB8AC3E}">
        <p14:creationId xmlns:p14="http://schemas.microsoft.com/office/powerpoint/2010/main" val="18388895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Transactions Detail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Transactions Detail, shows that the cost of the items lost in production stays in WIP until </a:t>
            </a:r>
            <a:r>
              <a:rPr lang="en-US" sz="1200" kern="1200" dirty="0" err="1" smtClean="0">
                <a:solidFill>
                  <a:schemeClr val="tx1"/>
                </a:solidFill>
                <a:effectLst/>
                <a:latin typeface="+mn-lt"/>
                <a:ea typeface="+mn-ea"/>
                <a:cs typeface="+mn-cs"/>
              </a:rPr>
              <a:t>Productioin</a:t>
            </a:r>
            <a:r>
              <a:rPr lang="en-US" sz="1200" kern="1200" dirty="0" smtClean="0">
                <a:solidFill>
                  <a:schemeClr val="tx1"/>
                </a:solidFill>
                <a:effectLst/>
                <a:latin typeface="+mn-lt"/>
                <a:ea typeface="+mn-ea"/>
                <a:cs typeface="+mn-cs"/>
              </a:rPr>
              <a:t> Order Accounting Close. How the value of the lost items is included, though, is different than in the earlier example using yield percent. In that case, the value of lost items is included in material usage and method change variances. But when scrap percent is used, the value is reflected in the increased quantity, thus increased cost, of a component required to produce a parent item—quantity of 1.1111 of component is now required versus standard quantity of 1.</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41</a:t>
            </a:fld>
            <a:endParaRPr lang="en-US"/>
          </a:p>
        </p:txBody>
      </p:sp>
    </p:spTree>
    <p:extLst>
      <p:ext uri="{BB962C8B-B14F-4D97-AF65-F5344CB8AC3E}">
        <p14:creationId xmlns:p14="http://schemas.microsoft.com/office/powerpoint/2010/main" val="25081384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reject costing, you do not specify any yield percentages in the operations. Instead, the costs of scrap are tracked in a special Scrap account. Unlike when using loss costing, in reject costing you are reporting the actual scrap occurring in the production process.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42</a:t>
            </a:fld>
            <a:endParaRPr lang="en-US"/>
          </a:p>
        </p:txBody>
      </p:sp>
    </p:spTree>
    <p:extLst>
      <p:ext uri="{BB962C8B-B14F-4D97-AF65-F5344CB8AC3E}">
        <p14:creationId xmlns:p14="http://schemas.microsoft.com/office/powerpoint/2010/main" val="10479285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In QAD Enterprise Applications, reject costing can affect: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Production Order Receipt report scrap</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Production Operation Report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Shop Floor Control</a:t>
            </a:r>
          </a:p>
          <a:p>
            <a:r>
              <a:rPr lang="en-US" sz="1200" kern="1200" dirty="0" smtClean="0">
                <a:solidFill>
                  <a:schemeClr val="tx1"/>
                </a:solidFill>
                <a:effectLst/>
                <a:latin typeface="+mn-lt"/>
                <a:ea typeface="+mn-ea"/>
                <a:cs typeface="+mn-cs"/>
              </a:rPr>
              <a:t>When recording rejects in SFC, only those units that are recorded as rejects in both SFC and in one of the production order receipt transactions have corresponding transactions reflecting that loss for the GL. (An entry is created to debit Scrap and Credit WIP.) Rejects recorded in SFC alone are recorded for reporting purposes only and have no consequence for the GL.</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Unplanned Issues </a:t>
            </a:r>
          </a:p>
          <a:p>
            <a:r>
              <a:rPr lang="en-US" sz="1200" kern="1200" dirty="0" smtClean="0">
                <a:solidFill>
                  <a:schemeClr val="tx1"/>
                </a:solidFill>
                <a:effectLst/>
                <a:latin typeface="+mn-lt"/>
                <a:ea typeface="+mn-ea"/>
                <a:cs typeface="+mn-cs"/>
              </a:rPr>
              <a:t>Another way of sending something to scrap is to use unplanned issue to scrap, which means that you must change the default accounts to the Scrap account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Quality Management</a:t>
            </a:r>
          </a:p>
          <a:p>
            <a:r>
              <a:rPr lang="en-US" sz="1200" kern="1200" dirty="0" smtClean="0">
                <a:solidFill>
                  <a:schemeClr val="tx1"/>
                </a:solidFill>
                <a:effectLst/>
                <a:latin typeface="+mn-lt"/>
                <a:ea typeface="+mn-ea"/>
                <a:cs typeface="+mn-cs"/>
              </a:rPr>
              <a:t>Quality order items that fail inspection are scrapped. The Scrap account for the product line is debited and the Inventory account defined in Inventory Account Maintenance for the product line at the inspection site and location is credited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43</a:t>
            </a:fld>
            <a:endParaRPr lang="en-US"/>
          </a:p>
        </p:txBody>
      </p:sp>
    </p:spTree>
    <p:extLst>
      <p:ext uri="{BB962C8B-B14F-4D97-AF65-F5344CB8AC3E}">
        <p14:creationId xmlns:p14="http://schemas.microsoft.com/office/powerpoint/2010/main" val="20778317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Transactions Detail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At production order issue and during manufacturing, WIP is debited the full standard quantity standard cost (for each lower-level component and this-level item)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Total GL Cost x Standard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(0.51 x 1,000) + (0.13 x 1,000) + (0.32 x 1,000) + (0.00 x 1,000) = $960</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Upon completion of production, Inventory is debited the actual quantity of good units</a:t>
            </a:r>
          </a:p>
          <a:p>
            <a:r>
              <a:rPr lang="en-US" sz="1200" kern="1200" dirty="0" smtClean="0">
                <a:solidFill>
                  <a:schemeClr val="tx1"/>
                </a:solidFill>
                <a:effectLst/>
                <a:latin typeface="+mn-lt"/>
                <a:ea typeface="+mn-ea"/>
                <a:cs typeface="+mn-cs"/>
              </a:rPr>
              <a:t>(standard quantity - scrapped quantity)	standard cost (see RCT-WO in figure above)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(Standard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 Scrapped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x Standard Cost </a:t>
            </a:r>
          </a:p>
          <a:p>
            <a:r>
              <a:rPr lang="en-US" sz="1200" kern="1200" dirty="0" smtClean="0">
                <a:solidFill>
                  <a:schemeClr val="tx1"/>
                </a:solidFill>
                <a:effectLst/>
                <a:latin typeface="+mn-lt"/>
                <a:ea typeface="+mn-ea"/>
                <a:cs typeface="+mn-cs"/>
              </a:rPr>
              <a:t>(1000 - 10) x $0.96 = $950.40</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Scrapping is booked by crediting for the number of scrapped units</a:t>
            </a:r>
          </a:p>
          <a:p>
            <a:r>
              <a:rPr lang="en-US" sz="1200" kern="1200" dirty="0" smtClean="0">
                <a:solidFill>
                  <a:schemeClr val="tx1"/>
                </a:solidFill>
                <a:effectLst/>
                <a:latin typeface="+mn-lt"/>
                <a:ea typeface="+mn-ea"/>
                <a:cs typeface="+mn-cs"/>
              </a:rPr>
              <a:t>(standard cost - overhead), and debiting the Scrap account for the same amount</a:t>
            </a:r>
          </a:p>
          <a:p>
            <a:r>
              <a:rPr lang="en-US" sz="1200" kern="1200" dirty="0" smtClean="0">
                <a:solidFill>
                  <a:schemeClr val="tx1"/>
                </a:solidFill>
                <a:effectLst/>
                <a:latin typeface="+mn-lt"/>
                <a:ea typeface="+mn-ea"/>
                <a:cs typeface="+mn-cs"/>
              </a:rPr>
              <a:t>(see RJCT-WO in figure on the preceding page)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Number of Scrapped Units </a:t>
            </a:r>
            <a:r>
              <a:rPr lang="en-US" altLang="zh-CN" sz="1200" kern="1200" dirty="0" smtClean="0">
                <a:solidFill>
                  <a:schemeClr val="tx1"/>
                </a:solidFill>
                <a:effectLst/>
                <a:latin typeface="+mn-lt"/>
                <a:ea typeface="+mn-ea"/>
                <a:cs typeface="+mn-cs"/>
              </a:rPr>
              <a:t>x </a:t>
            </a:r>
            <a:r>
              <a:rPr lang="en-US" sz="1200" kern="1200" dirty="0" smtClean="0">
                <a:solidFill>
                  <a:schemeClr val="tx1"/>
                </a:solidFill>
                <a:effectLst/>
                <a:latin typeface="+mn-lt"/>
                <a:ea typeface="+mn-ea"/>
                <a:cs typeface="+mn-cs"/>
              </a:rPr>
              <a:t>(Standard Cost - Overhead) </a:t>
            </a:r>
          </a:p>
          <a:p>
            <a:r>
              <a:rPr lang="en-US" sz="1200" kern="1200" dirty="0" smtClean="0">
                <a:solidFill>
                  <a:schemeClr val="tx1"/>
                </a:solidFill>
                <a:effectLst/>
                <a:latin typeface="+mn-lt"/>
                <a:ea typeface="+mn-ea"/>
                <a:cs typeface="+mn-cs"/>
              </a:rPr>
              <a:t>10 x ($0.96 - 0) = $9.60</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disadvantage of using scrap with production order type of production orders is that scrap incurred at all stages of manufacture is valued at full GL cost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Repetitive type of production orders, scrap is valued at the cumulative cost up to the operation where the scrap is incurred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Summary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you can see, loss costing and reject costing lead to different item costs. In the case of loss costing, the item costs will be higher. This also has an influence on margin calculations and on the calculations of Cost of Goods Sold. Please note this when making the decision between scrap and yield costing.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important that you notice that loss and reject costing should not be used at the same time. You will have to decide which of the two methods fits your business environment best.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44</a:t>
            </a:fld>
            <a:endParaRPr lang="en-US"/>
          </a:p>
        </p:txBody>
      </p:sp>
    </p:spTree>
    <p:extLst>
      <p:ext uri="{BB962C8B-B14F-4D97-AF65-F5344CB8AC3E}">
        <p14:creationId xmlns:p14="http://schemas.microsoft.com/office/powerpoint/2010/main" val="39427646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45</a:t>
            </a:fld>
            <a:endParaRPr lang="en-US"/>
          </a:p>
        </p:txBody>
      </p:sp>
    </p:spTree>
    <p:extLst>
      <p:ext uri="{BB962C8B-B14F-4D97-AF65-F5344CB8AC3E}">
        <p14:creationId xmlns:p14="http://schemas.microsoft.com/office/powerpoint/2010/main" val="26974921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46</a:t>
            </a:fld>
            <a:endParaRPr lang="en-US"/>
          </a:p>
        </p:txBody>
      </p:sp>
    </p:spTree>
    <p:extLst>
      <p:ext uri="{BB962C8B-B14F-4D97-AF65-F5344CB8AC3E}">
        <p14:creationId xmlns:p14="http://schemas.microsoft.com/office/powerpoint/2010/main" val="34515331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47</a:t>
            </a:fld>
            <a:endParaRPr lang="en-US"/>
          </a:p>
        </p:txBody>
      </p:sp>
    </p:spTree>
    <p:extLst>
      <p:ext uri="{BB962C8B-B14F-4D97-AF65-F5344CB8AC3E}">
        <p14:creationId xmlns:p14="http://schemas.microsoft.com/office/powerpoint/2010/main" val="6696625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48</a:t>
            </a:fld>
            <a:endParaRPr lang="en-US"/>
          </a:p>
        </p:txBody>
      </p:sp>
    </p:spTree>
    <p:extLst>
      <p:ext uri="{BB962C8B-B14F-4D97-AF65-F5344CB8AC3E}">
        <p14:creationId xmlns:p14="http://schemas.microsoft.com/office/powerpoint/2010/main" val="30192709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49</a:t>
            </a:fld>
            <a:endParaRPr lang="en-US"/>
          </a:p>
        </p:txBody>
      </p:sp>
    </p:spTree>
    <p:extLst>
      <p:ext uri="{BB962C8B-B14F-4D97-AF65-F5344CB8AC3E}">
        <p14:creationId xmlns:p14="http://schemas.microsoft.com/office/powerpoint/2010/main" val="3138540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Accounts are discussed in detail in chapter 2 on Cost Account Structures.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5</a:t>
            </a:fld>
            <a:endParaRPr lang="en-US"/>
          </a:p>
        </p:txBody>
      </p:sp>
    </p:spTree>
    <p:extLst>
      <p:ext uri="{BB962C8B-B14F-4D97-AF65-F5344CB8AC3E}">
        <p14:creationId xmlns:p14="http://schemas.microsoft.com/office/powerpoint/2010/main" val="1019608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50</a:t>
            </a:fld>
            <a:endParaRPr lang="en-US"/>
          </a:p>
        </p:txBody>
      </p:sp>
    </p:spTree>
    <p:extLst>
      <p:ext uri="{BB962C8B-B14F-4D97-AF65-F5344CB8AC3E}">
        <p14:creationId xmlns:p14="http://schemas.microsoft.com/office/powerpoint/2010/main" val="8791833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51</a:t>
            </a:fld>
            <a:endParaRPr lang="en-US"/>
          </a:p>
        </p:txBody>
      </p:sp>
    </p:spTree>
    <p:extLst>
      <p:ext uri="{BB962C8B-B14F-4D97-AF65-F5344CB8AC3E}">
        <p14:creationId xmlns:p14="http://schemas.microsoft.com/office/powerpoint/2010/main" val="21931158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52</a:t>
            </a:fld>
            <a:endParaRPr lang="en-US"/>
          </a:p>
        </p:txBody>
      </p:sp>
    </p:spTree>
    <p:extLst>
      <p:ext uri="{BB962C8B-B14F-4D97-AF65-F5344CB8AC3E}">
        <p14:creationId xmlns:p14="http://schemas.microsoft.com/office/powerpoint/2010/main" val="2860854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53</a:t>
            </a:fld>
            <a:endParaRPr lang="en-US"/>
          </a:p>
        </p:txBody>
      </p:sp>
    </p:spTree>
    <p:extLst>
      <p:ext uri="{BB962C8B-B14F-4D97-AF65-F5344CB8AC3E}">
        <p14:creationId xmlns:p14="http://schemas.microsoft.com/office/powerpoint/2010/main" val="3870904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i="1" kern="1200" dirty="0" smtClean="0">
                <a:solidFill>
                  <a:schemeClr val="tx1"/>
                </a:solidFill>
                <a:effectLst/>
                <a:latin typeface="+mn-lt"/>
                <a:ea typeface="+mn-ea"/>
                <a:cs typeface="+mn-cs"/>
              </a:rPr>
              <a:t>Current Cost. </a:t>
            </a:r>
            <a:r>
              <a:rPr lang="en-US" sz="1200" kern="1200" dirty="0" smtClean="0">
                <a:solidFill>
                  <a:schemeClr val="tx1"/>
                </a:solidFill>
                <a:effectLst/>
                <a:latin typeface="+mn-lt"/>
                <a:ea typeface="+mn-ea"/>
                <a:cs typeface="+mn-cs"/>
              </a:rPr>
              <a:t>Current material, labor, and burden costs are maintained as Average, Last, or None.</a:t>
            </a:r>
          </a:p>
          <a:p>
            <a:r>
              <a:rPr lang="en-US" sz="1200" kern="1200" dirty="0" smtClean="0">
                <a:solidFill>
                  <a:schemeClr val="tx1"/>
                </a:solidFill>
                <a:effectLst/>
                <a:latin typeface="+mn-lt"/>
                <a:ea typeface="+mn-ea"/>
                <a:cs typeface="+mn-cs"/>
              </a:rPr>
              <a:t>None: Current costs are not maintained by the system. This must be done manually. Even if purchase line items have the field Update </a:t>
            </a:r>
            <a:r>
              <a:rPr lang="en-US" sz="1200" kern="1200" dirty="0" err="1" smtClean="0">
                <a:solidFill>
                  <a:schemeClr val="tx1"/>
                </a:solidFill>
                <a:effectLst/>
                <a:latin typeface="+mn-lt"/>
                <a:ea typeface="+mn-ea"/>
                <a:cs typeface="+mn-cs"/>
              </a:rPr>
              <a:t>Avg</a:t>
            </a:r>
            <a:r>
              <a:rPr lang="en-US" sz="1200" kern="1200" dirty="0" smtClean="0">
                <a:solidFill>
                  <a:schemeClr val="tx1"/>
                </a:solidFill>
                <a:effectLst/>
                <a:latin typeface="+mn-lt"/>
                <a:ea typeface="+mn-ea"/>
                <a:cs typeface="+mn-cs"/>
              </a:rPr>
              <a:t>/Last Cost set to Yes, an Inventory Control setting of None takes precedence, so no update will occur.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Average: Current costs are updated using a simple weighted average. This occurs for purchased items when the purchase order is received. For manufactured items, labor and burden are updated by the production order accounting close to reflect the actual hours spent.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Last: The current cost is simply set to the last cost on the purchase order or production order.</a:t>
            </a:r>
          </a:p>
          <a:p>
            <a:r>
              <a:rPr lang="en-US" sz="1200" kern="1200" dirty="0" smtClean="0">
                <a:solidFill>
                  <a:schemeClr val="tx1"/>
                </a:solidFill>
                <a:effectLst/>
                <a:latin typeface="+mn-lt"/>
                <a:ea typeface="+mn-ea"/>
                <a:cs typeface="+mn-cs"/>
              </a:rPr>
              <a:t>This is a domain-wide setting; all current costs for any site in the domain will be maintained using the setting selected None, Average, or Last unless you use the Cost Management module.</a:t>
            </a:r>
          </a:p>
          <a:p>
            <a:endParaRPr lang="en-US" sz="1200" b="1" i="1"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With the Cost Management module, you can use different cost sets with different costing methods at each site. Then use cost set to site assignment to specify which sites use which cost sets.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Sum Lower Level Costs into Material Cost. </a:t>
            </a:r>
            <a:r>
              <a:rPr lang="en-US" sz="1200" kern="1200" dirty="0" smtClean="0">
                <a:solidFill>
                  <a:schemeClr val="tx1"/>
                </a:solidFill>
                <a:effectLst/>
                <a:latin typeface="+mn-lt"/>
                <a:ea typeface="+mn-ea"/>
                <a:cs typeface="+mn-cs"/>
              </a:rPr>
              <a:t>Cost of Goods Sold (COGS) is posted to the GL as the total (this-level plus lower-level) cost for each of the five cost categories: material, labor, burden, overhead, and subcontract. To report all lower-level costs as COGS-Material (as if all components were bought from outside suppliers), set Sum LL into </a:t>
            </a:r>
            <a:r>
              <a:rPr lang="en-US" sz="1200" kern="1200" dirty="0" err="1" smtClean="0">
                <a:solidFill>
                  <a:schemeClr val="tx1"/>
                </a:solidFill>
                <a:effectLst/>
                <a:latin typeface="+mn-lt"/>
                <a:ea typeface="+mn-ea"/>
                <a:cs typeface="+mn-cs"/>
              </a:rPr>
              <a:t>Mtl</a:t>
            </a:r>
            <a:r>
              <a:rPr lang="en-US" sz="1200" kern="1200" dirty="0" smtClean="0">
                <a:solidFill>
                  <a:schemeClr val="tx1"/>
                </a:solidFill>
                <a:effectLst/>
                <a:latin typeface="+mn-lt"/>
                <a:ea typeface="+mn-ea"/>
                <a:cs typeface="+mn-cs"/>
              </a:rPr>
              <a:t> Cost to Yes.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Usually this field is set to No. Cost of goods sold amounts are maintained separately for each cost component. However, in some companies, the material cost for an end item is considered to include all costs associated with purchasing or manufacturing components, as well as any direct material costs. Then this field is set to Yes.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Current Cost from AP. </a:t>
            </a:r>
            <a:r>
              <a:rPr lang="en-US" sz="1200" kern="1200" dirty="0" smtClean="0">
                <a:solidFill>
                  <a:schemeClr val="tx1"/>
                </a:solidFill>
                <a:effectLst/>
                <a:latin typeface="+mn-lt"/>
                <a:ea typeface="+mn-ea"/>
                <a:cs typeface="+mn-cs"/>
              </a:rPr>
              <a:t>If the Current Cost from AP field is set to Yes, then the current material cost is updated at vouchering. If the invoice price differs from the purchase order price, the current material cost is adjusted.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Transfer Clearing Account. </a:t>
            </a:r>
            <a:r>
              <a:rPr lang="en-US" sz="1200" kern="1200" dirty="0" smtClean="0">
                <a:solidFill>
                  <a:schemeClr val="tx1"/>
                </a:solidFill>
                <a:effectLst/>
                <a:latin typeface="+mn-lt"/>
                <a:ea typeface="+mn-ea"/>
                <a:cs typeface="+mn-cs"/>
              </a:rPr>
              <a:t>Enter the general ledger (GL) account code used to track transfers within a site or between sites in the same entity. This field cannot be blank when multiple sites are defined. This must be a valid, active account of type Standard.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Transfers between sites in different entities are tracked using the Cross-Company Inventory Control account defined for the domain and the intercompany codes of the appropriate entities. In a single-site environment, the Purchase account is used when this field is blank.</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Create GL Transactions. </a:t>
            </a:r>
            <a:r>
              <a:rPr lang="en-US" sz="1200" kern="1200" dirty="0" smtClean="0">
                <a:solidFill>
                  <a:schemeClr val="tx1"/>
                </a:solidFill>
                <a:effectLst/>
                <a:latin typeface="+mn-lt"/>
                <a:ea typeface="+mn-ea"/>
                <a:cs typeface="+mn-cs"/>
              </a:rPr>
              <a:t>Indicates if general ledger transactions are to be created by inventory activities.</a:t>
            </a:r>
          </a:p>
          <a:p>
            <a:r>
              <a:rPr lang="en-US" sz="1200" kern="1200" dirty="0" smtClean="0">
                <a:solidFill>
                  <a:schemeClr val="tx1"/>
                </a:solidFill>
                <a:effectLst/>
                <a:latin typeface="+mn-lt"/>
                <a:ea typeface="+mn-ea"/>
                <a:cs typeface="+mn-cs"/>
              </a:rPr>
              <a:t>Yes: All inventory issues, receipts, count adjustments, and transfers will create a general ledger transaction reflecting the change in inventory asset balances. In addition, any transactions that affect work-in-process inventory will create general ledger transactions. This includes production order issues and receipts.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 General ledger transactions will not be created by any of these activities.</a:t>
            </a:r>
          </a:p>
          <a:p>
            <a:r>
              <a:rPr lang="en-US" sz="1200" kern="1200" dirty="0" smtClean="0">
                <a:solidFill>
                  <a:schemeClr val="tx1"/>
                </a:solidFill>
                <a:effectLst/>
                <a:latin typeface="+mn-lt"/>
                <a:ea typeface="+mn-ea"/>
                <a:cs typeface="+mn-cs"/>
              </a:rPr>
              <a:t>This field does not impact Memo item transactions. These do not create inventory GL transactions regardless of this field.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Companies that do perpetual inventory accounting should set this field to Yes, taking advantage of the automatic journal transactions created by the system.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Companies using period inventory accounting normally set this field to No. With period accounting, the accountant manually calculates ending inventory based on beginning inventory plus purchases less cost of goods sold. Manual journal entries must be made to post the purchases and cost of goods sold amounts, since these will not be posted automatically by the system.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Within Inventory Control, you can control whether to roll up local phantom this-level costs when running Product Structure Cost Roll-Up.</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Roll Up Local Phantom’s TL Costs. </a:t>
            </a:r>
            <a:r>
              <a:rPr lang="en-US" sz="1200" kern="1200" dirty="0" smtClean="0">
                <a:solidFill>
                  <a:schemeClr val="tx1"/>
                </a:solidFill>
                <a:effectLst/>
                <a:latin typeface="+mn-lt"/>
                <a:ea typeface="+mn-ea"/>
                <a:cs typeface="+mn-cs"/>
              </a:rPr>
              <a:t>Specify whether to roll up local phantom this-level costs when running Product Structure Cost Roll-Up.</a:t>
            </a:r>
          </a:p>
          <a:p>
            <a:r>
              <a:rPr lang="en-US" sz="1200" kern="1200" dirty="0" smtClean="0">
                <a:solidFill>
                  <a:schemeClr val="tx1"/>
                </a:solidFill>
                <a:effectLst/>
                <a:latin typeface="+mn-lt"/>
                <a:ea typeface="+mn-ea"/>
                <a:cs typeface="+mn-cs"/>
              </a:rPr>
              <a:t>Yes: The Product Structure Cost Roll-Up program rolls up this-level costs of the local phantom items to the parent item.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 The Product Structure Cost Roll-Up program does not roll up this-level costs of the local phantom items to the parent item.</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6</a:t>
            </a:fld>
            <a:endParaRPr lang="en-US"/>
          </a:p>
        </p:txBody>
      </p:sp>
    </p:spTree>
    <p:extLst>
      <p:ext uri="{BB962C8B-B14F-4D97-AF65-F5344CB8AC3E}">
        <p14:creationId xmlns:p14="http://schemas.microsoft.com/office/powerpoint/2010/main" val="295232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Specify Yes to have the system post the value of the scrap quantity from a work-in-process operation queue to GL. </a:t>
            </a:r>
          </a:p>
          <a:p>
            <a:endParaRPr lang="en-US" dirty="0" smtClean="0"/>
          </a:p>
          <a:p>
            <a:r>
              <a:rPr lang="en-US" dirty="0" smtClean="0"/>
              <a:t>The system determines the value of scrap at the operation based on the production order, the production order routing, and bill. It calculates the cost of scrap by rolling up the material, run-time labor, burden, and subcontract costs. When the quantity is scrapped from the output queue or reject queue of an operation, the system determines the value of scrap by including the costs for that operation. When the quantity is scrapped from the input queue of an operation, the system determines the value of scrap as the value of the prior operation. For standard costing and co/by-products, the setup time is not included when the system determines the value of scrap because setup costs have already been accounted for in the quantities previously reported as completed. For average costing and co/by-products, the setup time is included when determining the value of scrap. </a:t>
            </a:r>
          </a:p>
        </p:txBody>
      </p:sp>
      <p:sp>
        <p:nvSpPr>
          <p:cNvPr id="4" name="Slide Number Placeholder 3"/>
          <p:cNvSpPr>
            <a:spLocks noGrp="1"/>
          </p:cNvSpPr>
          <p:nvPr>
            <p:ph type="sldNum" sz="quarter" idx="10"/>
          </p:nvPr>
        </p:nvSpPr>
        <p:spPr/>
        <p:txBody>
          <a:bodyPr/>
          <a:lstStyle/>
          <a:p>
            <a:fld id="{D19C3D6E-2AFE-42F9-8E48-04913595993F}" type="slidenum">
              <a:rPr lang="en-US" smtClean="0"/>
              <a:t>7</a:t>
            </a:fld>
            <a:endParaRPr lang="en-US"/>
          </a:p>
        </p:txBody>
      </p:sp>
    </p:spTree>
    <p:extLst>
      <p:ext uri="{BB962C8B-B14F-4D97-AF65-F5344CB8AC3E}">
        <p14:creationId xmlns:p14="http://schemas.microsoft.com/office/powerpoint/2010/main" val="3008378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 costing purposes, the important fields in the planning frame of Items are the following.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Order Quantity. </a:t>
            </a:r>
            <a:r>
              <a:rPr lang="en-US" sz="1200" kern="1200" dirty="0" smtClean="0">
                <a:solidFill>
                  <a:schemeClr val="tx1"/>
                </a:solidFill>
                <a:effectLst/>
                <a:latin typeface="+mn-lt"/>
                <a:ea typeface="+mn-ea"/>
                <a:cs typeface="+mn-cs"/>
              </a:rPr>
              <a:t>The normal order quantity for this item. When manufacturing costs are calculated using Routing Cost Roll-Up (14.13.13), setup costs are divided by this order quantity. If this quantity is left as zero, the system assumes an order quantity of one for cost calculations only.</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Purchase/Manufacture. </a:t>
            </a:r>
            <a:r>
              <a:rPr lang="en-US" sz="1200" kern="1200" dirty="0" smtClean="0">
                <a:solidFill>
                  <a:schemeClr val="tx1"/>
                </a:solidFill>
                <a:effectLst/>
                <a:latin typeface="+mn-lt"/>
                <a:ea typeface="+mn-ea"/>
                <a:cs typeface="+mn-cs"/>
              </a:rPr>
              <a:t>Product Structure Cost Roll-Up will be affected by the </a:t>
            </a:r>
            <a:r>
              <a:rPr lang="en-US" sz="1200" kern="1200" dirty="0" err="1" smtClean="0">
                <a:solidFill>
                  <a:schemeClr val="tx1"/>
                </a:solidFill>
                <a:effectLst/>
                <a:latin typeface="+mn-lt"/>
                <a:ea typeface="+mn-ea"/>
                <a:cs typeface="+mn-cs"/>
              </a:rPr>
              <a:t>Pur</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Mfg</a:t>
            </a:r>
            <a:r>
              <a:rPr lang="en-US" sz="1200" kern="1200" dirty="0" smtClean="0">
                <a:solidFill>
                  <a:schemeClr val="tx1"/>
                </a:solidFill>
                <a:effectLst/>
                <a:latin typeface="+mn-lt"/>
                <a:ea typeface="+mn-ea"/>
                <a:cs typeface="+mn-cs"/>
              </a:rPr>
              <a:t> code you assign to the item. The system assumes blank </a:t>
            </a:r>
            <a:r>
              <a:rPr lang="en-US" sz="1200" kern="1200" dirty="0" err="1" smtClean="0">
                <a:solidFill>
                  <a:schemeClr val="tx1"/>
                </a:solidFill>
                <a:effectLst/>
                <a:latin typeface="+mn-lt"/>
                <a:ea typeface="+mn-ea"/>
                <a:cs typeface="+mn-cs"/>
              </a:rPr>
              <a:t>Pur</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Mfg</a:t>
            </a:r>
            <a:r>
              <a:rPr lang="en-US" sz="1200" kern="1200" dirty="0" smtClean="0">
                <a:solidFill>
                  <a:schemeClr val="tx1"/>
                </a:solidFill>
                <a:effectLst/>
                <a:latin typeface="+mn-lt"/>
                <a:ea typeface="+mn-ea"/>
                <a:cs typeface="+mn-cs"/>
              </a:rPr>
              <a:t> codes are [M]</a:t>
            </a:r>
            <a:r>
              <a:rPr lang="en-US" sz="1200" kern="1200" dirty="0" err="1" smtClean="0">
                <a:solidFill>
                  <a:schemeClr val="tx1"/>
                </a:solidFill>
                <a:effectLst/>
                <a:latin typeface="+mn-lt"/>
                <a:ea typeface="+mn-ea"/>
                <a:cs typeface="+mn-cs"/>
              </a:rPr>
              <a:t>anufactured</a:t>
            </a:r>
            <a:r>
              <a:rPr lang="en-US" sz="1200" kern="1200" dirty="0" smtClean="0">
                <a:solidFill>
                  <a:schemeClr val="tx1"/>
                </a:solidFill>
                <a:effectLst/>
                <a:latin typeface="+mn-lt"/>
                <a:ea typeface="+mn-ea"/>
                <a:cs typeface="+mn-cs"/>
              </a:rPr>
              <a:t> items.</a:t>
            </a:r>
          </a:p>
          <a:p>
            <a:r>
              <a:rPr lang="en-US" sz="1200" kern="1200" dirty="0" smtClean="0">
                <a:solidFill>
                  <a:schemeClr val="tx1"/>
                </a:solidFill>
                <a:effectLst/>
                <a:latin typeface="+mn-lt"/>
                <a:ea typeface="+mn-ea"/>
                <a:cs typeface="+mn-cs"/>
              </a:rPr>
              <a:t>[P]</a:t>
            </a:r>
            <a:r>
              <a:rPr lang="en-US" sz="1200" kern="1200" dirty="0" err="1" smtClean="0">
                <a:solidFill>
                  <a:schemeClr val="tx1"/>
                </a:solidFill>
                <a:effectLst/>
                <a:latin typeface="+mn-lt"/>
                <a:ea typeface="+mn-ea"/>
                <a:cs typeface="+mn-cs"/>
              </a:rPr>
              <a:t>urchased</a:t>
            </a:r>
            <a:r>
              <a:rPr lang="en-US" sz="1200" kern="1200" dirty="0" smtClean="0">
                <a:solidFill>
                  <a:schemeClr val="tx1"/>
                </a:solidFill>
                <a:effectLst/>
                <a:latin typeface="+mn-lt"/>
                <a:ea typeface="+mn-ea"/>
                <a:cs typeface="+mn-cs"/>
              </a:rPr>
              <a:t> Item. If your purchased item has a product structure and/or routing associated to it, it is not used in cost roll-up calculations. Instead, this-level labor, burden, and subcontract costs are zeroed out at the next roll-up. All lower-level costs are also zeroed out.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[D]RP item. The same cost calculation logic applies to these items as to purchased items. Any routing or product structure information is for reference only. If you have costed it as a manufactured item and then change it to a DRP (Distribution Requirements Planning) item, the next roll-up zeroes out all rolled costs from lower levels for this site (the default site specified in Items), in addition to this-level costs for routing-controlled categories.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a:t>
            </a:r>
            <a:r>
              <a:rPr lang="en-US" sz="1200" kern="1200" dirty="0" err="1" smtClean="0">
                <a:solidFill>
                  <a:schemeClr val="tx1"/>
                </a:solidFill>
                <a:effectLst/>
                <a:latin typeface="+mn-lt"/>
                <a:ea typeface="+mn-ea"/>
                <a:cs typeface="+mn-cs"/>
              </a:rPr>
              <a:t>anufactured</a:t>
            </a:r>
            <a:r>
              <a:rPr lang="en-US" sz="1200" kern="1200" dirty="0" smtClean="0">
                <a:solidFill>
                  <a:schemeClr val="tx1"/>
                </a:solidFill>
                <a:effectLst/>
                <a:latin typeface="+mn-lt"/>
                <a:ea typeface="+mn-ea"/>
                <a:cs typeface="+mn-cs"/>
              </a:rPr>
              <a:t> item. Costs are calculated from routing and product structure roll-ups.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a:t>
            </a:r>
            <a:r>
              <a:rPr lang="en-US" sz="1200" kern="1200" dirty="0" err="1" smtClean="0">
                <a:solidFill>
                  <a:schemeClr val="tx1"/>
                </a:solidFill>
                <a:effectLst/>
                <a:latin typeface="+mn-lt"/>
                <a:ea typeface="+mn-ea"/>
                <a:cs typeface="+mn-cs"/>
              </a:rPr>
              <a:t>outable</a:t>
            </a:r>
            <a:r>
              <a:rPr lang="en-US" sz="1200" kern="1200" dirty="0" smtClean="0">
                <a:solidFill>
                  <a:schemeClr val="tx1"/>
                </a:solidFill>
                <a:effectLst/>
                <a:latin typeface="+mn-lt"/>
                <a:ea typeface="+mn-ea"/>
                <a:cs typeface="+mn-cs"/>
              </a:rPr>
              <a:t> item. Functions like manufactured item during cost roll-up.</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a:t>
            </a:r>
            <a:r>
              <a:rPr lang="en-US" sz="1200" kern="1200" dirty="0" err="1" smtClean="0">
                <a:solidFill>
                  <a:schemeClr val="tx1"/>
                </a:solidFill>
                <a:effectLst/>
                <a:latin typeface="+mn-lt"/>
                <a:ea typeface="+mn-ea"/>
                <a:cs typeface="+mn-cs"/>
              </a:rPr>
              <a:t>onfigured</a:t>
            </a:r>
            <a:r>
              <a:rPr lang="en-US" sz="1200" kern="1200" dirty="0" smtClean="0">
                <a:solidFill>
                  <a:schemeClr val="tx1"/>
                </a:solidFill>
                <a:effectLst/>
                <a:latin typeface="+mn-lt"/>
                <a:ea typeface="+mn-ea"/>
                <a:cs typeface="+mn-cs"/>
              </a:rPr>
              <a:t> item. Costs are calculated from Product Structure Cost Roll-Ups if the components on the structure have a structure type code of blank. Configured products have costs calculated during sales order entry for margin calculations.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a:t>
            </a:r>
            <a:r>
              <a:rPr lang="en-US" sz="1200" kern="1200" dirty="0" err="1" smtClean="0">
                <a:solidFill>
                  <a:schemeClr val="tx1"/>
                </a:solidFill>
                <a:effectLst/>
                <a:latin typeface="+mn-lt"/>
                <a:ea typeface="+mn-ea"/>
                <a:cs typeface="+mn-cs"/>
              </a:rPr>
              <a:t>amily</a:t>
            </a:r>
            <a:r>
              <a:rPr lang="en-US" sz="1200" kern="1200" dirty="0" smtClean="0">
                <a:solidFill>
                  <a:schemeClr val="tx1"/>
                </a:solidFill>
                <a:effectLst/>
                <a:latin typeface="+mn-lt"/>
                <a:ea typeface="+mn-ea"/>
                <a:cs typeface="+mn-cs"/>
              </a:rPr>
              <a:t> Planning item. Costs are calculated from product structures and routings if the structure type on the components is blank.</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Phantom. </a:t>
            </a:r>
            <a:r>
              <a:rPr lang="en-US" sz="1200" kern="1200" dirty="0" smtClean="0">
                <a:solidFill>
                  <a:schemeClr val="tx1"/>
                </a:solidFill>
                <a:effectLst/>
                <a:latin typeface="+mn-lt"/>
                <a:ea typeface="+mn-ea"/>
                <a:cs typeface="+mn-cs"/>
              </a:rPr>
              <a:t>Phantoms are often used for transient assemblies or intermediate products - ones that are not (and often cannot) be received into stock but instead go directly into the next higher assembly or product. Phantoms are often used for service items.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Phantom set to Yes identifies this item and its product structure as a phantom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effect of this setting on cost is discussed on page Engineering Changes.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8</a:t>
            </a:fld>
            <a:endParaRPr lang="en-US"/>
          </a:p>
        </p:txBody>
      </p:sp>
    </p:spTree>
    <p:extLst>
      <p:ext uri="{BB962C8B-B14F-4D97-AF65-F5344CB8AC3E}">
        <p14:creationId xmlns:p14="http://schemas.microsoft.com/office/powerpoint/2010/main" val="1022317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i="1" kern="1200" dirty="0" smtClean="0">
                <a:solidFill>
                  <a:schemeClr val="tx1"/>
                </a:solidFill>
                <a:effectLst/>
                <a:latin typeface="+mn-lt"/>
                <a:ea typeface="+mn-ea"/>
                <a:cs typeface="+mn-cs"/>
              </a:rPr>
              <a:t>Operation Based Yield. </a:t>
            </a:r>
            <a:r>
              <a:rPr lang="en-US" sz="1200" i="0" kern="1200" dirty="0" smtClean="0">
                <a:solidFill>
                  <a:schemeClr val="tx1"/>
                </a:solidFill>
                <a:effectLst/>
                <a:latin typeface="+mn-lt"/>
                <a:ea typeface="+mn-ea"/>
                <a:cs typeface="+mn-cs"/>
              </a:rPr>
              <a:t>This field determines how the system calculates yield for components of this item when product structures and routings are exploded in Material Requirements Planning (MRP) programs, production orders, and configured products. </a:t>
            </a:r>
          </a:p>
          <a:p>
            <a:r>
              <a:rPr lang="en-US" sz="1200" i="0" kern="1200" dirty="0" smtClean="0">
                <a:solidFill>
                  <a:schemeClr val="tx1"/>
                </a:solidFill>
                <a:effectLst/>
                <a:latin typeface="+mn-lt"/>
                <a:ea typeface="+mn-ea"/>
                <a:cs typeface="+mn-cs"/>
              </a:rPr>
              <a:t>No: The system uses the Yield % field associated with the parent item in Item Planning Maintenance or Item-Site Planning Maintenance to calculate component requirements. </a:t>
            </a:r>
          </a:p>
          <a:p>
            <a:endParaRPr lang="en-US" sz="1200" i="0" kern="1200" dirty="0" smtClean="0">
              <a:solidFill>
                <a:schemeClr val="tx1"/>
              </a:solidFill>
              <a:effectLst/>
              <a:latin typeface="+mn-lt"/>
              <a:ea typeface="+mn-ea"/>
              <a:cs typeface="+mn-cs"/>
            </a:endParaRPr>
          </a:p>
          <a:p>
            <a:r>
              <a:rPr lang="en-US" sz="1200" i="0" kern="1200" dirty="0" smtClean="0">
                <a:solidFill>
                  <a:schemeClr val="tx1"/>
                </a:solidFill>
                <a:effectLst/>
                <a:latin typeface="+mn-lt"/>
                <a:ea typeface="+mn-ea"/>
                <a:cs typeface="+mn-cs"/>
              </a:rPr>
              <a:t>Yes: The system derives the yield percentage amount for components from operations on the parent item's routing. The Yield % field associated with the item is used for the parent item only, not the components. </a:t>
            </a: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Yield%. </a:t>
            </a:r>
            <a:r>
              <a:rPr lang="en-US" sz="1200" kern="1200" dirty="0" smtClean="0">
                <a:solidFill>
                  <a:schemeClr val="tx1"/>
                </a:solidFill>
                <a:effectLst/>
                <a:latin typeface="+mn-lt"/>
                <a:ea typeface="+mn-ea"/>
                <a:cs typeface="+mn-cs"/>
              </a:rPr>
              <a:t>Percentage of any order that is expected to be usable. Can be updated automatically by Routing Cost Roll-up.</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Routing Code. </a:t>
            </a:r>
            <a:r>
              <a:rPr lang="en-US" sz="1200" kern="1200" dirty="0" smtClean="0">
                <a:solidFill>
                  <a:schemeClr val="tx1"/>
                </a:solidFill>
                <a:effectLst/>
                <a:latin typeface="+mn-lt"/>
                <a:ea typeface="+mn-ea"/>
                <a:cs typeface="+mn-cs"/>
              </a:rPr>
              <a:t>A code identifying the routing or process normally used in the manufacture of this item. Used only for manufactured items whose default routing/process definition is not stored under the item number.</a:t>
            </a:r>
          </a:p>
          <a:p>
            <a:r>
              <a:rPr lang="en-US" sz="1200" kern="1200" dirty="0" smtClean="0">
                <a:solidFill>
                  <a:schemeClr val="tx1"/>
                </a:solidFill>
                <a:effectLst/>
                <a:latin typeface="+mn-lt"/>
                <a:ea typeface="+mn-ea"/>
                <a:cs typeface="+mn-cs"/>
              </a:rPr>
              <a:t>Use of an alternate can cause a method variance to be calculated at Accounting Close. Usage and rate variances are calculated based upon the production order bill and routing used. If the alternate routing or bill calculates a value different from the standard, a method variance will be charged for the difference. If the values of the primary and alternates are of equal value, there will be no method variance calculated.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BOM/Formula. </a:t>
            </a:r>
            <a:r>
              <a:rPr lang="en-US" sz="1200" kern="1200" dirty="0" smtClean="0">
                <a:solidFill>
                  <a:schemeClr val="tx1"/>
                </a:solidFill>
                <a:effectLst/>
                <a:latin typeface="+mn-lt"/>
                <a:ea typeface="+mn-ea"/>
                <a:cs typeface="+mn-cs"/>
              </a:rPr>
              <a:t>A code identifying the product structure, formula, and/or co-product/by- product structure normally used to manufacture this item. (For co-products/by-products, this is the base process code.) Used only for manufactured items whose default product structure/formula is not stored under the item number.</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9</a:t>
            </a:fld>
            <a:endParaRPr lang="en-US"/>
          </a:p>
        </p:txBody>
      </p:sp>
    </p:spTree>
    <p:extLst>
      <p:ext uri="{BB962C8B-B14F-4D97-AF65-F5344CB8AC3E}">
        <p14:creationId xmlns:p14="http://schemas.microsoft.com/office/powerpoint/2010/main" val="27816215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0" y="0"/>
            <a:ext cx="12193200" cy="2678933"/>
            <a:chOff x="0" y="0"/>
            <a:chExt cx="12193200"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12" name="Rounded Rectangle 7"/>
            <p:cNvSpPr/>
            <p:nvPr userDrawn="1"/>
          </p:nvSpPr>
          <p:spPr bwMode="gray">
            <a:xfrm>
              <a:off x="0" y="2570933"/>
              <a:ext cx="12193200"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28565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1159162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Left Side Header Dark BG">
    <p:bg>
      <p:bgPr>
        <a:solidFill>
          <a:srgbClr val="38639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rgbClr val="FFFFFF"/>
                </a:solidFill>
              </a:defRPr>
            </a:lvl1pPr>
          </a:lstStyle>
          <a:p>
            <a:r>
              <a:rPr lang="en-US" dirty="0"/>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rgbClr val="FFFFFF"/>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rgbClr val="FFFFFF"/>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lvl1pPr>
              <a:defRPr>
                <a:solidFill>
                  <a:srgbClr val="38639F"/>
                </a:solidFill>
              </a:defRPr>
            </a:lvl1pPr>
          </a:lstStyle>
          <a:p>
            <a:fld id="{3253438A-7C34-4C00-93F5-28C2DC00B0E3}" type="slidenum">
              <a:rPr lang="en-US" smtClean="0"/>
              <a:pPr/>
              <a:t>‹#›</a:t>
            </a:fld>
            <a:endParaRPr lang="en-US"/>
          </a:p>
        </p:txBody>
      </p:sp>
    </p:spTree>
    <p:extLst>
      <p:ext uri="{BB962C8B-B14F-4D97-AF65-F5344CB8AC3E}">
        <p14:creationId xmlns:p14="http://schemas.microsoft.com/office/powerpoint/2010/main" val="1052224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392215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grpSp>
        <p:nvGrpSpPr>
          <p:cNvPr id="2" name="Group 1"/>
          <p:cNvGrpSpPr/>
          <p:nvPr userDrawn="1"/>
        </p:nvGrpSpPr>
        <p:grpSpPr>
          <a:xfrm>
            <a:off x="0" y="0"/>
            <a:ext cx="12192000" cy="4125113"/>
            <a:chOff x="0" y="0"/>
            <a:chExt cx="12192000" cy="4125113"/>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003308" y="962991"/>
              <a:ext cx="2199130" cy="2199130"/>
            </a:xfrm>
            <a:prstGeom prst="rect">
              <a:avLst/>
            </a:prstGeom>
            <a:effectLst/>
          </p:spPr>
        </p:pic>
      </p:grpSp>
    </p:spTree>
    <p:extLst>
      <p:ext uri="{BB962C8B-B14F-4D97-AF65-F5344CB8AC3E}">
        <p14:creationId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1139378"/>
            <a:ext cx="11353800" cy="4579244"/>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smtClean="0">
                <a:solidFill>
                  <a:schemeClr val="tx1">
                    <a:lumMod val="75000"/>
                    <a:lumOff val="25000"/>
                  </a:schemeClr>
                </a:solidFill>
              </a:rPr>
              <a:t>SUCCESS STORY</a:t>
            </a:r>
            <a:r>
              <a:rPr lang="en-US" sz="11500" b="1" dirty="0">
                <a:solidFill>
                  <a:schemeClr val="tx1">
                    <a:lumMod val="75000"/>
                    <a:lumOff val="25000"/>
                  </a:schemeClr>
                </a:solidFill>
              </a:rPr>
              <a:t/>
            </a:r>
            <a:br>
              <a:rPr lang="en-US" sz="11500" b="1" dirty="0">
                <a:solidFill>
                  <a:schemeClr val="tx1">
                    <a:lumMod val="75000"/>
                    <a:lumOff val="25000"/>
                  </a:schemeClr>
                </a:solidFill>
              </a:rPr>
            </a:br>
            <a:r>
              <a:rPr lang="en-US" sz="11500" b="1" dirty="0" smtClean="0">
                <a:solidFill>
                  <a:schemeClr val="tx1">
                    <a:lumMod val="75000"/>
                    <a:lumOff val="25000"/>
                  </a:schemeClr>
                </a:solidFill>
              </a:rPr>
              <a:t>SLIDES</a:t>
            </a:r>
            <a:endParaRPr lang="en-US" sz="11500" b="1" dirty="0">
              <a:solidFill>
                <a:schemeClr val="tx1">
                  <a:lumMod val="75000"/>
                  <a:lumOff val="25000"/>
                </a:schemeClr>
              </a:solidFill>
            </a:endParaRPr>
          </a:p>
        </p:txBody>
      </p:sp>
    </p:spTree>
    <p:extLst>
      <p:ext uri="{BB962C8B-B14F-4D97-AF65-F5344CB8AC3E}">
        <p14:creationId xmlns:p14="http://schemas.microsoft.com/office/powerpoint/2010/main" val="280988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ccess Story Cover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14800" y="2623822"/>
            <a:ext cx="7721600" cy="173736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4117974" y="4809820"/>
            <a:ext cx="7718425" cy="1680212"/>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14800" y="2298702"/>
            <a:ext cx="77216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4114800" y="4490097"/>
            <a:ext cx="7722892"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
        <p:nvSpPr>
          <p:cNvPr id="7" name="Picture Placeholder 6"/>
          <p:cNvSpPr>
            <a:spLocks noGrp="1"/>
          </p:cNvSpPr>
          <p:nvPr>
            <p:ph type="pic" sz="quarter" idx="17" hasCustomPrompt="1"/>
          </p:nvPr>
        </p:nvSpPr>
        <p:spPr>
          <a:xfrm>
            <a:off x="4114800" y="1562100"/>
            <a:ext cx="1214438" cy="647700"/>
          </a:xfrm>
        </p:spPr>
        <p:txBody>
          <a:bodyPr/>
          <a:lstStyle>
            <a:lvl1pPr marL="0" indent="0" algn="l">
              <a:buNone/>
              <a:defRPr sz="1200"/>
            </a:lvl1pPr>
          </a:lstStyle>
          <a:p>
            <a:r>
              <a:rPr lang="en-US" dirty="0" smtClean="0"/>
              <a:t>Customer Logo</a:t>
            </a:r>
            <a:br>
              <a:rPr lang="en-US" dirty="0" smtClean="0"/>
            </a:br>
            <a:r>
              <a:rPr lang="en-US" dirty="0" smtClean="0"/>
              <a:t>Crop to fit</a:t>
            </a:r>
            <a:endParaRPr lang="en-US" dirty="0"/>
          </a:p>
        </p:txBody>
      </p:sp>
    </p:spTree>
    <p:extLst>
      <p:ext uri="{BB962C8B-B14F-4D97-AF65-F5344CB8AC3E}">
        <p14:creationId xmlns:p14="http://schemas.microsoft.com/office/powerpoint/2010/main" val="4153314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ccess Story Content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910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628311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9100" y="1515425"/>
            <a:ext cx="54864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6283325" y="1515425"/>
            <a:ext cx="5489575"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Tree>
    <p:extLst>
      <p:ext uri="{BB962C8B-B14F-4D97-AF65-F5344CB8AC3E}">
        <p14:creationId xmlns:p14="http://schemas.microsoft.com/office/powerpoint/2010/main" val="32373381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ADDITIONAL VERTICAL </a:t>
            </a:r>
            <a:br>
              <a:rPr lang="en-US" sz="11500" b="1" dirty="0">
                <a:solidFill>
                  <a:schemeClr val="tx1">
                    <a:lumMod val="75000"/>
                    <a:lumOff val="25000"/>
                  </a:schemeClr>
                </a:solidFill>
              </a:rPr>
            </a:br>
            <a:r>
              <a:rPr lang="en-US" sz="11500" b="1" dirty="0">
                <a:solidFill>
                  <a:schemeClr val="tx1">
                    <a:lumMod val="75000"/>
                    <a:lumOff val="25000"/>
                  </a:schemeClr>
                </a:solidFill>
              </a:rPr>
              <a:t>TITLE SLIDES</a:t>
            </a:r>
          </a:p>
        </p:txBody>
      </p:sp>
    </p:spTree>
    <p:extLst>
      <p:ext uri="{BB962C8B-B14F-4D97-AF65-F5344CB8AC3E}">
        <p14:creationId xmlns:p14="http://schemas.microsoft.com/office/powerpoint/2010/main" val="3807539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utomotive Title Slide">
    <p:spTree>
      <p:nvGrpSpPr>
        <p:cNvPr id="1" name=""/>
        <p:cNvGrpSpPr/>
        <p:nvPr/>
      </p:nvGrpSpPr>
      <p:grpSpPr>
        <a:xfrm>
          <a:off x="0" y="0"/>
          <a:ext cx="0" cy="0"/>
          <a:chOff x="0" y="0"/>
          <a:chExt cx="0" cy="0"/>
        </a:xfrm>
      </p:grpSpPr>
      <p:sp>
        <p:nvSpPr>
          <p:cNvPr id="5" name="Rectangle 4"/>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4" y="0"/>
            <a:ext cx="12191996" cy="2678933"/>
            <a:chOff x="4" y="0"/>
            <a:chExt cx="12191996" cy="2678933"/>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2191990" cy="2629645"/>
            </a:xfrm>
            <a:prstGeom prst="rect">
              <a:avLst/>
            </a:prstGeom>
          </p:spPr>
        </p:pic>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26071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sumer Products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2" y="0"/>
            <a:ext cx="12191998" cy="2678933"/>
            <a:chOff x="2" y="0"/>
            <a:chExt cx="12191998"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87263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val="2196513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od and Beverage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1258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igh Tech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49144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dustri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901927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dustrial Packaging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17982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fe Sciences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98787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edic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0"/>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36725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arehouse and Distribution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6"/>
            </a:xfrm>
            <a:prstGeom prst="rect">
              <a:avLst/>
            </a:prstGeom>
          </p:spPr>
        </p:pic>
        <p:sp>
          <p:nvSpPr>
            <p:cNvPr id="13" name="Rounded Rectangle 7"/>
            <p:cNvSpPr/>
            <p:nvPr userDrawn="1"/>
          </p:nvSpPr>
          <p:spPr bwMode="gray">
            <a:xfrm>
              <a:off x="1524" y="2570933"/>
              <a:ext cx="12191676" cy="108000"/>
            </a:xfrm>
            <a:prstGeom prst="rect">
              <a:avLst/>
            </a:prstGeom>
            <a:solidFill>
              <a:srgbClr val="377A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21787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eneric Title Slide">
    <p:spTree>
      <p:nvGrpSpPr>
        <p:cNvPr id="1" name=""/>
        <p:cNvGrpSpPr/>
        <p:nvPr/>
      </p:nvGrpSpPr>
      <p:grpSpPr>
        <a:xfrm>
          <a:off x="0" y="0"/>
          <a:ext cx="0" cy="0"/>
          <a:chOff x="0" y="0"/>
          <a:chExt cx="0" cy="0"/>
        </a:xfrm>
      </p:grpSpPr>
      <p:sp>
        <p:nvSpPr>
          <p:cNvPr id="9" name="Rectangle 8"/>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5318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R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BEBA8EAE-BF5A-486C-A8C5-ECC9F3942E4B}">
                  <a14:imgProps xmlns:a14="http://schemas.microsoft.com/office/drawing/2010/main">
                    <a14:imgLayer r:embed="rId3">
                      <a14:imgEffect>
                        <a14:saturation sat="90000"/>
                      </a14:imgEffect>
                    </a14:imgLayer>
                  </a14:imgProps>
                </a:ext>
                <a:ext uri="{28A0092B-C50C-407E-A947-70E740481C1C}">
                  <a14:useLocalDpi xmlns:a14="http://schemas.microsoft.com/office/drawing/2010/main" val="0"/>
                </a:ext>
              </a:extLst>
            </a:blip>
            <a:stretch>
              <a:fillRect/>
            </a:stretch>
          </p:blipFill>
          <p:spPr>
            <a:xfrm>
              <a:off x="1527" y="-1"/>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6826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val="2405899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val="3850969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val="2282276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Dark BG">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solidFill>
                  <a:srgbClr val="38639F"/>
                </a:solidFill>
              </a:defRPr>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buClr>
                <a:srgbClr val="FFFFFF"/>
              </a:buClr>
              <a:defRPr>
                <a:solidFill>
                  <a:srgbClr val="FFFFFF"/>
                </a:solidFill>
              </a:defRPr>
            </a:lvl1pPr>
            <a:lvl2pPr>
              <a:buClr>
                <a:srgbClr val="FFFFFF"/>
              </a:buClr>
              <a:defRPr>
                <a:solidFill>
                  <a:srgbClr val="FFFFFF"/>
                </a:solidFill>
              </a:defRPr>
            </a:lvl2pPr>
            <a:lvl3pPr>
              <a:buClr>
                <a:srgbClr val="FFFFFF"/>
              </a:buClr>
              <a:defRPr>
                <a:solidFill>
                  <a:srgbClr val="FFFFFF"/>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rgbClr val="FFFFFF"/>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solidFill>
                  <a:srgbClr val="FFFFFF"/>
                </a:solidFill>
              </a:defRPr>
            </a:lvl1pPr>
          </a:lstStyle>
          <a:p>
            <a:r>
              <a:rPr lang="en-US" dirty="0"/>
              <a:t>Click Here to Edit Title</a:t>
            </a:r>
          </a:p>
        </p:txBody>
      </p:sp>
    </p:spTree>
    <p:extLst>
      <p:ext uri="{BB962C8B-B14F-4D97-AF65-F5344CB8AC3E}">
        <p14:creationId xmlns:p14="http://schemas.microsoft.com/office/powerpoint/2010/main" val="1805247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Dark BG">
    <p:bg>
      <p:bgPr>
        <a:solidFill>
          <a:srgbClr val="38639F"/>
        </a:solidFill>
        <a:effectLst/>
      </p:bgPr>
    </p:bg>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lvl1pPr>
              <a:defRPr>
                <a:solidFill>
                  <a:srgbClr val="38639F"/>
                </a:solidFill>
              </a:defRPr>
            </a:lvl1p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rgbClr val="FFFFFF"/>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rgbClr val="FFFFFF"/>
                </a:solidFill>
              </a:defRPr>
            </a:lvl1pPr>
          </a:lstStyle>
          <a:p>
            <a:pPr lvl="0"/>
            <a:r>
              <a:rPr lang="en-US" dirty="0"/>
              <a:t>Click Here to Edit Section Header</a:t>
            </a:r>
          </a:p>
        </p:txBody>
      </p:sp>
    </p:spTree>
    <p:extLst>
      <p:ext uri="{BB962C8B-B14F-4D97-AF65-F5344CB8AC3E}">
        <p14:creationId xmlns:p14="http://schemas.microsoft.com/office/powerpoint/2010/main" val="3244862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9135517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342082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16" r:id="rId3"/>
    <p:sldLayoutId id="2147483708" r:id="rId4"/>
    <p:sldLayoutId id="2147483730" r:id="rId5"/>
    <p:sldLayoutId id="2147483723" r:id="rId6"/>
    <p:sldLayoutId id="2147483721" r:id="rId7"/>
    <p:sldLayoutId id="2147483697" r:id="rId8"/>
    <p:sldLayoutId id="2147483701" r:id="rId9"/>
    <p:sldLayoutId id="2147483693" r:id="rId10"/>
    <p:sldLayoutId id="2147483722" r:id="rId11"/>
    <p:sldLayoutId id="2147483655" r:id="rId12"/>
    <p:sldLayoutId id="2147483692" r:id="rId13"/>
    <p:sldLayoutId id="2147483705" r:id="rId14"/>
    <p:sldLayoutId id="2147483731" r:id="rId15"/>
    <p:sldLayoutId id="2147483725" r:id="rId16"/>
    <p:sldLayoutId id="2147483729" r:id="rId17"/>
    <p:sldLayoutId id="2147483662" r:id="rId18"/>
    <p:sldLayoutId id="2147483713" r:id="rId19"/>
    <p:sldLayoutId id="2147483712" r:id="rId20"/>
    <p:sldLayoutId id="2147483715" r:id="rId21"/>
    <p:sldLayoutId id="2147483663" r:id="rId22"/>
    <p:sldLayoutId id="2147483727" r:id="rId23"/>
    <p:sldLayoutId id="2147483710" r:id="rId24"/>
    <p:sldLayoutId id="2147483728" r:id="rId25"/>
    <p:sldLayoutId id="2147483720" r:id="rId26"/>
    <p:sldLayoutId id="2147483717" r:id="rId27"/>
    <p:sldLayoutId id="2147483718" r:id="rId28"/>
    <p:sldLayoutId id="2147483706" r:id="rId2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p:cNvSpPr>
            <a:spLocks noGrp="1"/>
          </p:cNvSpPr>
          <p:nvPr>
            <p:ph type="ctrTitle"/>
          </p:nvPr>
        </p:nvSpPr>
        <p:spPr/>
        <p:txBody>
          <a:bodyPr/>
          <a:lstStyle/>
          <a:p>
            <a:r>
              <a:rPr lang="en-GB" dirty="0" smtClean="0">
                <a:latin typeface="Century Gothic" panose="020B0502020202020204" pitchFamily="34" charset="0"/>
              </a:rPr>
              <a:t>Costing Setup</a:t>
            </a:r>
            <a:endParaRPr lang="en-GB" dirty="0">
              <a:latin typeface="Century Gothic" panose="020B0502020202020204" pitchFamily="34" charset="0"/>
            </a:endParaRPr>
          </a:p>
        </p:txBody>
      </p:sp>
      <p:sp>
        <p:nvSpPr>
          <p:cNvPr id="3" name="Subtitle 2"/>
          <p:cNvSpPr>
            <a:spLocks noGrp="1"/>
          </p:cNvSpPr>
          <p:nvPr>
            <p:ph type="subTitle" idx="1"/>
          </p:nvPr>
        </p:nvSpPr>
        <p:spPr/>
        <p:txBody>
          <a:bodyPr/>
          <a:lstStyle/>
          <a:p>
            <a:endParaRPr lang="en-GB">
              <a:latin typeface="Century Gothic" panose="020B0502020202020204" pitchFamily="34" charset="0"/>
            </a:endParaRPr>
          </a:p>
        </p:txBody>
      </p:sp>
      <p:sp>
        <p:nvSpPr>
          <p:cNvPr id="4" name="Slide Number Placeholder 3"/>
          <p:cNvSpPr>
            <a:spLocks noGrp="1"/>
          </p:cNvSpPr>
          <p:nvPr>
            <p:ph type="sldNum" sz="quarter" idx="12"/>
          </p:nvPr>
        </p:nvSpPr>
        <p:spPr/>
        <p:txBody>
          <a:bodyPr/>
          <a:lstStyle/>
          <a:p>
            <a:fld id="{3253438A-7C34-4C00-93F5-28C2DC00B0E3}" type="slidenum">
              <a:rPr lang="en-US" smtClean="0">
                <a:latin typeface="Century Gothic" panose="020B0502020202020204" pitchFamily="34" charset="0"/>
              </a:rPr>
              <a:t>1</a:t>
            </a:fld>
            <a:endParaRPr lang="en-US">
              <a:latin typeface="Century Gothic" panose="020B0502020202020204" pitchFamily="34" charset="0"/>
            </a:endParaRPr>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370221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Items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809159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Effect of </a:t>
            </a:r>
            <a:r>
              <a:rPr lang="en-US" dirty="0" smtClean="0">
                <a:latin typeface="Century Gothic" panose="020B0502020202020204" pitchFamily="34" charset="0"/>
              </a:rPr>
              <a:t>Purchase/Manufacture </a:t>
            </a:r>
            <a:r>
              <a:rPr lang="en-US" dirty="0">
                <a:latin typeface="Century Gothic" panose="020B0502020202020204" pitchFamily="34" charset="0"/>
              </a:rPr>
              <a:t>Code on Cost</a:t>
            </a:r>
          </a:p>
        </p:txBody>
      </p:sp>
      <p:sp>
        <p:nvSpPr>
          <p:cNvPr id="6" name="Text Box 4"/>
          <p:cNvSpPr txBox="1">
            <a:spLocks noChangeArrowheads="1"/>
          </p:cNvSpPr>
          <p:nvPr/>
        </p:nvSpPr>
        <p:spPr bwMode="auto">
          <a:xfrm>
            <a:off x="763990" y="1464281"/>
            <a:ext cx="4048125"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Item A: </a:t>
            </a:r>
            <a:r>
              <a:rPr kumimoji="0" lang="en-US" sz="1700" b="1" i="0" u="none" strike="noStrike" kern="0" cap="none" spc="0" normalizeH="0" baseline="0" noProof="0" dirty="0" err="1" smtClean="0">
                <a:ln>
                  <a:noFill/>
                </a:ln>
                <a:solidFill>
                  <a:srgbClr val="141414"/>
                </a:solidFill>
                <a:effectLst/>
                <a:uLnTx/>
                <a:uFillTx/>
                <a:latin typeface="Century Gothic" panose="020B0502020202020204" pitchFamily="34" charset="0"/>
              </a:rPr>
              <a:t>Pur</a:t>
            </a: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/Mfg Code =  M   or R</a:t>
            </a:r>
            <a:endPar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7" name="Rectangle 5"/>
          <p:cNvSpPr>
            <a:spLocks noChangeArrowheads="1"/>
          </p:cNvSpPr>
          <p:nvPr/>
        </p:nvSpPr>
        <p:spPr bwMode="auto">
          <a:xfrm>
            <a:off x="4250140" y="2607281"/>
            <a:ext cx="1028700" cy="781050"/>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8" name="Text Box 10"/>
          <p:cNvSpPr txBox="1">
            <a:spLocks noChangeArrowheads="1"/>
          </p:cNvSpPr>
          <p:nvPr/>
        </p:nvSpPr>
        <p:spPr bwMode="auto">
          <a:xfrm>
            <a:off x="4269190" y="2759681"/>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A</a:t>
            </a:r>
          </a:p>
        </p:txBody>
      </p:sp>
      <p:sp>
        <p:nvSpPr>
          <p:cNvPr id="9" name="Text Box 11"/>
          <p:cNvSpPr txBox="1">
            <a:spLocks noChangeArrowheads="1"/>
          </p:cNvSpPr>
          <p:nvPr/>
        </p:nvSpPr>
        <p:spPr bwMode="auto">
          <a:xfrm>
            <a:off x="3259540" y="4740881"/>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5.00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0" name="Text Box 12"/>
          <p:cNvSpPr txBox="1">
            <a:spLocks noChangeArrowheads="1"/>
          </p:cNvSpPr>
          <p:nvPr/>
        </p:nvSpPr>
        <p:spPr bwMode="auto">
          <a:xfrm>
            <a:off x="5335990" y="4740881"/>
            <a:ext cx="9144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1" name="Text Box 13"/>
          <p:cNvSpPr txBox="1">
            <a:spLocks noChangeArrowheads="1"/>
          </p:cNvSpPr>
          <p:nvPr/>
        </p:nvSpPr>
        <p:spPr bwMode="auto">
          <a:xfrm>
            <a:off x="2459440" y="4740881"/>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12" name="Text Box 14"/>
          <p:cNvSpPr txBox="1">
            <a:spLocks noChangeArrowheads="1"/>
          </p:cNvSpPr>
          <p:nvPr/>
        </p:nvSpPr>
        <p:spPr bwMode="auto">
          <a:xfrm>
            <a:off x="1221190" y="2188181"/>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3" name="Text Box 15"/>
          <p:cNvSpPr txBox="1">
            <a:spLocks noChangeArrowheads="1"/>
          </p:cNvSpPr>
          <p:nvPr/>
        </p:nvSpPr>
        <p:spPr bwMode="auto">
          <a:xfrm>
            <a:off x="421090" y="2188181"/>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14" name="Text Box 16"/>
          <p:cNvSpPr txBox="1">
            <a:spLocks noChangeArrowheads="1"/>
          </p:cNvSpPr>
          <p:nvPr/>
        </p:nvSpPr>
        <p:spPr bwMode="auto">
          <a:xfrm>
            <a:off x="2002240" y="2188181"/>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15.00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5" name="Text Box 17"/>
          <p:cNvSpPr txBox="1">
            <a:spLocks noChangeArrowheads="1"/>
          </p:cNvSpPr>
          <p:nvPr/>
        </p:nvSpPr>
        <p:spPr bwMode="auto">
          <a:xfrm>
            <a:off x="2707090" y="2188181"/>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15.00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6.50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6.00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6" name="Text Box 18"/>
          <p:cNvSpPr txBox="1">
            <a:spLocks noChangeArrowheads="1"/>
          </p:cNvSpPr>
          <p:nvPr/>
        </p:nvSpPr>
        <p:spPr bwMode="auto">
          <a:xfrm>
            <a:off x="1545040" y="1873856"/>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7" name="Text Box 19"/>
          <p:cNvSpPr txBox="1">
            <a:spLocks noChangeArrowheads="1"/>
          </p:cNvSpPr>
          <p:nvPr/>
        </p:nvSpPr>
        <p:spPr bwMode="auto">
          <a:xfrm>
            <a:off x="2302278" y="1873856"/>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8" name="Text Box 20"/>
          <p:cNvSpPr txBox="1">
            <a:spLocks noChangeArrowheads="1"/>
          </p:cNvSpPr>
          <p:nvPr/>
        </p:nvSpPr>
        <p:spPr bwMode="auto">
          <a:xfrm>
            <a:off x="2945215" y="1869094"/>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9" name="Line 21"/>
          <p:cNvSpPr>
            <a:spLocks noChangeShapeType="1"/>
          </p:cNvSpPr>
          <p:nvPr/>
        </p:nvSpPr>
        <p:spPr bwMode="auto">
          <a:xfrm>
            <a:off x="830665" y="2173894"/>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0" name="Text Box 22"/>
          <p:cNvSpPr txBox="1">
            <a:spLocks noChangeArrowheads="1"/>
          </p:cNvSpPr>
          <p:nvPr/>
        </p:nvSpPr>
        <p:spPr bwMode="auto">
          <a:xfrm>
            <a:off x="5586361" y="1464281"/>
            <a:ext cx="3683454" cy="353939"/>
          </a:xfrm>
          <a:prstGeom prst="rect">
            <a:avLst/>
          </a:prstGeom>
          <a:noFill/>
          <a:ln w="38100">
            <a:noFill/>
            <a:miter lim="800000"/>
            <a:headEnd/>
            <a:tailEnd/>
          </a:ln>
        </p:spPr>
        <p:txBody>
          <a:bodyPr wrap="square"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Item A:  </a:t>
            </a:r>
            <a:r>
              <a:rPr kumimoji="0" lang="en-US" sz="1700" b="1" i="0" u="none" strike="noStrike" kern="0" cap="none" spc="0" normalizeH="0" baseline="0" noProof="0" dirty="0" err="1" smtClean="0">
                <a:ln>
                  <a:noFill/>
                </a:ln>
                <a:solidFill>
                  <a:srgbClr val="141414"/>
                </a:solidFill>
                <a:effectLst/>
                <a:uLnTx/>
                <a:uFillTx/>
                <a:latin typeface="Century Gothic" panose="020B0502020202020204" pitchFamily="34" charset="0"/>
              </a:rPr>
              <a:t>Pur</a:t>
            </a: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/Mfg Code =  P   or D</a:t>
            </a:r>
            <a:endPar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21" name="Text Box 23"/>
          <p:cNvSpPr txBox="1">
            <a:spLocks noChangeArrowheads="1"/>
          </p:cNvSpPr>
          <p:nvPr/>
        </p:nvSpPr>
        <p:spPr bwMode="auto">
          <a:xfrm>
            <a:off x="6269440" y="2188181"/>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2" name="Text Box 24"/>
          <p:cNvSpPr txBox="1">
            <a:spLocks noChangeArrowheads="1"/>
          </p:cNvSpPr>
          <p:nvPr/>
        </p:nvSpPr>
        <p:spPr bwMode="auto">
          <a:xfrm>
            <a:off x="5469340" y="2188181"/>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23" name="Text Box 25"/>
          <p:cNvSpPr txBox="1">
            <a:spLocks noChangeArrowheads="1"/>
          </p:cNvSpPr>
          <p:nvPr/>
        </p:nvSpPr>
        <p:spPr bwMode="auto">
          <a:xfrm>
            <a:off x="7050490" y="2188181"/>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4" name="Text Box 26"/>
          <p:cNvSpPr txBox="1">
            <a:spLocks noChangeArrowheads="1"/>
          </p:cNvSpPr>
          <p:nvPr/>
        </p:nvSpPr>
        <p:spPr bwMode="auto">
          <a:xfrm>
            <a:off x="7755340" y="2188181"/>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5" name="Text Box 27"/>
          <p:cNvSpPr txBox="1">
            <a:spLocks noChangeArrowheads="1"/>
          </p:cNvSpPr>
          <p:nvPr/>
        </p:nvSpPr>
        <p:spPr bwMode="auto">
          <a:xfrm>
            <a:off x="6593290" y="1873856"/>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6" name="Text Box 28"/>
          <p:cNvSpPr txBox="1">
            <a:spLocks noChangeArrowheads="1"/>
          </p:cNvSpPr>
          <p:nvPr/>
        </p:nvSpPr>
        <p:spPr bwMode="auto">
          <a:xfrm>
            <a:off x="7350528" y="1873856"/>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7" name="Text Box 29"/>
          <p:cNvSpPr txBox="1">
            <a:spLocks noChangeArrowheads="1"/>
          </p:cNvSpPr>
          <p:nvPr/>
        </p:nvSpPr>
        <p:spPr bwMode="auto">
          <a:xfrm>
            <a:off x="7993465" y="1869094"/>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8" name="Line 30"/>
          <p:cNvSpPr>
            <a:spLocks noChangeShapeType="1"/>
          </p:cNvSpPr>
          <p:nvPr/>
        </p:nvSpPr>
        <p:spPr bwMode="auto">
          <a:xfrm>
            <a:off x="5878915" y="2173894"/>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9" name="Rectangle 31"/>
          <p:cNvSpPr>
            <a:spLocks noChangeArrowheads="1"/>
          </p:cNvSpPr>
          <p:nvPr/>
        </p:nvSpPr>
        <p:spPr bwMode="auto">
          <a:xfrm>
            <a:off x="2192740" y="1826231"/>
            <a:ext cx="6858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0" name="Rectangle 32"/>
          <p:cNvSpPr>
            <a:spLocks noChangeArrowheads="1"/>
          </p:cNvSpPr>
          <p:nvPr/>
        </p:nvSpPr>
        <p:spPr bwMode="auto">
          <a:xfrm>
            <a:off x="7221940" y="1826231"/>
            <a:ext cx="6858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1" name="Rectangle 33"/>
          <p:cNvSpPr>
            <a:spLocks noChangeArrowheads="1"/>
          </p:cNvSpPr>
          <p:nvPr/>
        </p:nvSpPr>
        <p:spPr bwMode="auto">
          <a:xfrm>
            <a:off x="5755090" y="2473931"/>
            <a:ext cx="1333500" cy="51435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2" name="Text Box 34"/>
          <p:cNvSpPr txBox="1">
            <a:spLocks noChangeArrowheads="1"/>
          </p:cNvSpPr>
          <p:nvPr/>
        </p:nvSpPr>
        <p:spPr bwMode="auto">
          <a:xfrm>
            <a:off x="408720" y="4001155"/>
            <a:ext cx="1745920" cy="1246491"/>
          </a:xfrm>
          <a:prstGeom prst="rect">
            <a:avLst/>
          </a:prstGeom>
          <a:noFill/>
          <a:ln w="9525">
            <a:noFill/>
            <a:miter lim="800000"/>
            <a:headEnd/>
            <a:tailEnd/>
          </a:ln>
        </p:spPr>
        <p:txBody>
          <a:bodyPr wrap="square" lIns="91436" tIns="45718" rIns="91436" bIns="45718">
            <a:spAutoFit/>
          </a:bodyPr>
          <a:lstStyle/>
          <a:p>
            <a:pPr marL="0" marR="0" lvl="0" indent="0" algn="r" defTabSz="914400" eaLnBrk="0" fontAlgn="base" latinLnBrk="0" hangingPunct="0">
              <a:lnSpc>
                <a:spcPct val="100000"/>
              </a:lnSpc>
              <a:spcBef>
                <a:spcPct val="0"/>
              </a:spcBef>
              <a:spcAft>
                <a:spcPct val="0"/>
              </a:spcAft>
              <a:buClrTx/>
              <a:buSzTx/>
              <a:buFontTx/>
              <a:buNone/>
              <a:tabLst>
                <a:tab pos="112713" algn="l"/>
              </a:tabLst>
              <a:defRPr/>
            </a:pPr>
            <a:r>
              <a:rPr kumimoji="0" lang="en-US" sz="1500" b="1" i="0" u="none" strike="noStrike" kern="0" cap="none" spc="0" normalizeH="0" baseline="0" noProof="0" dirty="0" smtClean="0">
                <a:ln>
                  <a:noFill/>
                </a:ln>
                <a:solidFill>
                  <a:srgbClr val="141414"/>
                </a:solidFill>
                <a:effectLst/>
                <a:uLnTx/>
                <a:uFillTx/>
                <a:latin typeface="Century Gothic" panose="020B0502020202020204" pitchFamily="34" charset="0"/>
              </a:rPr>
              <a:t>Costs for component B and C are rolled up  to A’s lower-level  cost</a:t>
            </a:r>
          </a:p>
        </p:txBody>
      </p:sp>
      <p:sp>
        <p:nvSpPr>
          <p:cNvPr id="33" name="Rectangle 35"/>
          <p:cNvSpPr>
            <a:spLocks noChangeArrowheads="1"/>
          </p:cNvSpPr>
          <p:nvPr/>
        </p:nvSpPr>
        <p:spPr bwMode="auto">
          <a:xfrm>
            <a:off x="706840" y="2473931"/>
            <a:ext cx="1333500" cy="51435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4" name="Text Box 36"/>
          <p:cNvSpPr txBox="1">
            <a:spLocks noChangeArrowheads="1"/>
          </p:cNvSpPr>
          <p:nvPr/>
        </p:nvSpPr>
        <p:spPr bwMode="auto">
          <a:xfrm>
            <a:off x="7129164" y="3996450"/>
            <a:ext cx="1924050" cy="2400653"/>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0"/>
              </a:spcBef>
              <a:spcAft>
                <a:spcPct val="0"/>
              </a:spcAft>
              <a:buClrTx/>
              <a:buSzTx/>
              <a:buFontTx/>
              <a:buNone/>
              <a:tabLst>
                <a:tab pos="112713" algn="l"/>
              </a:tabLst>
              <a:defRPr/>
            </a:pPr>
            <a:r>
              <a:rPr kumimoji="0" lang="en-US" sz="15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500" b="1" i="0" u="none" strike="noStrike" kern="0" cap="none" spc="0" normalizeH="0" baseline="0" noProof="0" dirty="0" smtClean="0">
                <a:ln>
                  <a:noFill/>
                </a:ln>
                <a:solidFill>
                  <a:srgbClr val="141414"/>
                </a:solidFill>
                <a:effectLst/>
                <a:uLnTx/>
                <a:uFillTx/>
                <a:latin typeface="Century Gothic" panose="020B0502020202020204" pitchFamily="34" charset="0"/>
              </a:rPr>
              <a:t>Costs for components</a:t>
            </a:r>
            <a:r>
              <a:rPr kumimoji="0" lang="en-US" sz="15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500" b="1" i="0" u="none" strike="noStrike" kern="0" cap="none" spc="0" normalizeH="0" baseline="0" noProof="0" dirty="0" smtClean="0">
                <a:ln>
                  <a:noFill/>
                </a:ln>
                <a:solidFill>
                  <a:srgbClr val="141414"/>
                </a:solidFill>
                <a:effectLst/>
                <a:uLnTx/>
                <a:uFillTx/>
                <a:latin typeface="Century Gothic" panose="020B0502020202020204" pitchFamily="34" charset="0"/>
              </a:rPr>
              <a:t>B and  C are </a:t>
            </a:r>
            <a:r>
              <a:rPr kumimoji="0" lang="en-US" sz="1500" b="1" i="0" u="sng" strike="noStrike" kern="0" cap="none" spc="0" normalizeH="0" baseline="0" noProof="0" dirty="0" smtClean="0">
                <a:ln>
                  <a:noFill/>
                </a:ln>
                <a:solidFill>
                  <a:srgbClr val="141414"/>
                </a:solidFill>
                <a:effectLst/>
                <a:uLnTx/>
                <a:uFillTx/>
                <a:latin typeface="Century Gothic" panose="020B0502020202020204" pitchFamily="34" charset="0"/>
              </a:rPr>
              <a:t>not</a:t>
            </a:r>
            <a:r>
              <a:rPr kumimoji="0" lang="en-US" sz="1500" b="1" i="0" u="none" strike="noStrike" kern="0" cap="none" spc="0" normalizeH="0" baseline="0" noProof="0" dirty="0" smtClean="0">
                <a:ln>
                  <a:noFill/>
                </a:ln>
                <a:solidFill>
                  <a:srgbClr val="141414"/>
                </a:solidFill>
                <a:effectLst/>
                <a:uLnTx/>
                <a:uFillTx/>
                <a:latin typeface="Century Gothic" panose="020B0502020202020204" pitchFamily="34" charset="0"/>
              </a:rPr>
              <a:t> rolled up to A’s lower-level cost</a:t>
            </a:r>
            <a:br>
              <a:rPr kumimoji="0" lang="en-US" sz="1500" b="1" i="0" u="none" strike="noStrike" kern="0" cap="none" spc="0" normalizeH="0" baseline="0" noProof="0" dirty="0" smtClean="0">
                <a:ln>
                  <a:noFill/>
                </a:ln>
                <a:solidFill>
                  <a:srgbClr val="141414"/>
                </a:solidFill>
                <a:effectLst/>
                <a:uLnTx/>
                <a:uFillTx/>
                <a:latin typeface="Century Gothic" panose="020B0502020202020204" pitchFamily="34" charset="0"/>
              </a:rPr>
            </a:br>
            <a:endParaRPr kumimoji="0" lang="en-US" sz="1500" b="1" i="0" u="none" strike="noStrike" kern="0" cap="none" spc="0" normalizeH="0" baseline="0" noProof="0" dirty="0" smtClean="0">
              <a:ln>
                <a:noFill/>
              </a:ln>
              <a:solidFill>
                <a:srgbClr val="141414"/>
              </a:solidFill>
              <a:effectLst/>
              <a:uLnTx/>
              <a:uFillTx/>
              <a:latin typeface="Century Gothic" panose="020B0502020202020204" pitchFamily="34" charset="0"/>
            </a:endParaRPr>
          </a:p>
          <a:p>
            <a:pPr marL="0" marR="0" lvl="0" indent="0" defTabSz="914400" eaLnBrk="0" fontAlgn="base" latinLnBrk="0" hangingPunct="0">
              <a:lnSpc>
                <a:spcPct val="100000"/>
              </a:lnSpc>
              <a:spcBef>
                <a:spcPct val="0"/>
              </a:spcBef>
              <a:spcAft>
                <a:spcPct val="0"/>
              </a:spcAft>
              <a:buClrTx/>
              <a:buSzTx/>
              <a:buFontTx/>
              <a:buNone/>
              <a:tabLst>
                <a:tab pos="112713" algn="l"/>
              </a:tabLst>
              <a:defRPr/>
            </a:pPr>
            <a:r>
              <a:rPr kumimoji="0" lang="en-US" sz="1500" b="1" i="0" u="none" strike="noStrike" kern="0" cap="none" spc="0" normalizeH="0" baseline="0" noProof="0" dirty="0" smtClean="0">
                <a:ln>
                  <a:noFill/>
                </a:ln>
                <a:solidFill>
                  <a:srgbClr val="141414"/>
                </a:solidFill>
                <a:effectLst/>
                <a:uLnTx/>
                <a:uFillTx/>
                <a:latin typeface="Century Gothic" panose="020B0502020202020204" pitchFamily="34" charset="0"/>
              </a:rPr>
              <a:t>Parent item A’s this-level labor and burden costs  are </a:t>
            </a:r>
            <a:r>
              <a:rPr kumimoji="0" lang="en-US" sz="1500" b="1" i="0" u="sng" strike="noStrike" kern="0" cap="none" spc="0" normalizeH="0" baseline="0" noProof="0" dirty="0" smtClean="0">
                <a:ln>
                  <a:noFill/>
                </a:ln>
                <a:solidFill>
                  <a:srgbClr val="141414"/>
                </a:solidFill>
                <a:effectLst/>
                <a:uLnTx/>
                <a:uFillTx/>
                <a:latin typeface="Century Gothic" panose="020B0502020202020204" pitchFamily="34" charset="0"/>
              </a:rPr>
              <a:t>zeroed out</a:t>
            </a:r>
            <a:endParaRPr kumimoji="0" lang="en-US" sz="15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35" name="Rectangle 37"/>
          <p:cNvSpPr>
            <a:spLocks noChangeArrowheads="1"/>
          </p:cNvSpPr>
          <p:nvPr/>
        </p:nvSpPr>
        <p:spPr bwMode="auto">
          <a:xfrm>
            <a:off x="2516590" y="4417031"/>
            <a:ext cx="4381500" cy="16764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6" name="Rectangle 38"/>
          <p:cNvSpPr>
            <a:spLocks noChangeArrowheads="1"/>
          </p:cNvSpPr>
          <p:nvPr/>
        </p:nvSpPr>
        <p:spPr bwMode="auto">
          <a:xfrm>
            <a:off x="3240490" y="3940781"/>
            <a:ext cx="1028700" cy="781050"/>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7" name="Rectangle 39"/>
          <p:cNvSpPr>
            <a:spLocks noChangeArrowheads="1"/>
          </p:cNvSpPr>
          <p:nvPr/>
        </p:nvSpPr>
        <p:spPr bwMode="auto">
          <a:xfrm>
            <a:off x="5316940" y="3940781"/>
            <a:ext cx="1028700" cy="781050"/>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8" name="Text Box 40"/>
          <p:cNvSpPr txBox="1">
            <a:spLocks noChangeArrowheads="1"/>
          </p:cNvSpPr>
          <p:nvPr/>
        </p:nvSpPr>
        <p:spPr bwMode="auto">
          <a:xfrm>
            <a:off x="3221440" y="4093181"/>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B</a:t>
            </a:r>
          </a:p>
        </p:txBody>
      </p:sp>
      <p:sp>
        <p:nvSpPr>
          <p:cNvPr id="39" name="Text Box 41"/>
          <p:cNvSpPr txBox="1">
            <a:spLocks noChangeArrowheads="1"/>
          </p:cNvSpPr>
          <p:nvPr/>
        </p:nvSpPr>
        <p:spPr bwMode="auto">
          <a:xfrm>
            <a:off x="5297890" y="4093181"/>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C</a:t>
            </a:r>
          </a:p>
        </p:txBody>
      </p:sp>
      <p:cxnSp>
        <p:nvCxnSpPr>
          <p:cNvPr id="40" name="AutoShape 42"/>
          <p:cNvCxnSpPr>
            <a:cxnSpLocks noChangeShapeType="1"/>
            <a:stCxn id="35" idx="1"/>
            <a:endCxn id="29" idx="2"/>
          </p:cNvCxnSpPr>
          <p:nvPr/>
        </p:nvCxnSpPr>
        <p:spPr bwMode="auto">
          <a:xfrm rot="10800000" flipH="1">
            <a:off x="2497540" y="3559781"/>
            <a:ext cx="38100" cy="1695450"/>
          </a:xfrm>
          <a:prstGeom prst="bentConnector4">
            <a:avLst>
              <a:gd name="adj1" fmla="val -550000"/>
              <a:gd name="adj2" fmla="val 75282"/>
            </a:avLst>
          </a:prstGeom>
          <a:noFill/>
          <a:ln w="38100">
            <a:solidFill>
              <a:srgbClr val="FF3300"/>
            </a:solidFill>
            <a:miter lim="800000"/>
            <a:headEnd/>
            <a:tailEnd type="triangle" w="med" len="med"/>
          </a:ln>
        </p:spPr>
      </p:cxnSp>
      <p:sp>
        <p:nvSpPr>
          <p:cNvPr id="41" name="Oval 43"/>
          <p:cNvSpPr>
            <a:spLocks noChangeArrowheads="1"/>
          </p:cNvSpPr>
          <p:nvPr/>
        </p:nvSpPr>
        <p:spPr bwMode="auto">
          <a:xfrm>
            <a:off x="3311615" y="1445231"/>
            <a:ext cx="381000" cy="38100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2" name="Oval 44"/>
          <p:cNvSpPr>
            <a:spLocks noChangeArrowheads="1"/>
          </p:cNvSpPr>
          <p:nvPr/>
        </p:nvSpPr>
        <p:spPr bwMode="auto">
          <a:xfrm>
            <a:off x="8193490" y="1449931"/>
            <a:ext cx="381000" cy="38100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3" name="Text Box 46"/>
          <p:cNvSpPr txBox="1">
            <a:spLocks noChangeArrowheads="1"/>
          </p:cNvSpPr>
          <p:nvPr/>
        </p:nvSpPr>
        <p:spPr bwMode="auto">
          <a:xfrm>
            <a:off x="592540" y="5293331"/>
            <a:ext cx="1600200" cy="646113"/>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 After Routing and 	Product Structure 	Cost Roll-Ups</a:t>
            </a:r>
          </a:p>
        </p:txBody>
      </p:sp>
      <p:sp>
        <p:nvSpPr>
          <p:cNvPr id="44" name="Text Box 47"/>
          <p:cNvSpPr txBox="1">
            <a:spLocks noChangeArrowheads="1"/>
          </p:cNvSpPr>
          <p:nvPr/>
        </p:nvSpPr>
        <p:spPr bwMode="auto">
          <a:xfrm>
            <a:off x="4318403" y="2188181"/>
            <a:ext cx="89535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FF3300"/>
                </a:solidFill>
                <a:effectLst/>
                <a:uLnTx/>
                <a:uFillTx/>
                <a:latin typeface="Century Gothic" panose="020B0502020202020204" pitchFamily="34" charset="0"/>
              </a:rPr>
              <a:t>or</a:t>
            </a:r>
          </a:p>
        </p:txBody>
      </p:sp>
      <p:sp>
        <p:nvSpPr>
          <p:cNvPr id="45" name="Line 48"/>
          <p:cNvSpPr>
            <a:spLocks noChangeShapeType="1"/>
          </p:cNvSpPr>
          <p:nvPr/>
        </p:nvSpPr>
        <p:spPr bwMode="auto">
          <a:xfrm>
            <a:off x="4948640" y="2378681"/>
            <a:ext cx="323850" cy="0"/>
          </a:xfrm>
          <a:prstGeom prst="line">
            <a:avLst/>
          </a:prstGeom>
          <a:noFill/>
          <a:ln w="38100">
            <a:solidFill>
              <a:srgbClr val="FF3300"/>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6" name="Line 49"/>
          <p:cNvSpPr>
            <a:spLocks noChangeShapeType="1"/>
          </p:cNvSpPr>
          <p:nvPr/>
        </p:nvSpPr>
        <p:spPr bwMode="auto">
          <a:xfrm flipH="1">
            <a:off x="4250140" y="2378681"/>
            <a:ext cx="323850" cy="0"/>
          </a:xfrm>
          <a:prstGeom prst="line">
            <a:avLst/>
          </a:prstGeom>
          <a:noFill/>
          <a:ln w="38100">
            <a:solidFill>
              <a:srgbClr val="FF3300"/>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7" name="Text Box 50"/>
          <p:cNvSpPr txBox="1">
            <a:spLocks noChangeArrowheads="1"/>
          </p:cNvSpPr>
          <p:nvPr/>
        </p:nvSpPr>
        <p:spPr bwMode="auto">
          <a:xfrm>
            <a:off x="708428" y="5960081"/>
            <a:ext cx="2703512" cy="54927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000" b="1" i="0" u="none" strike="noStrike" kern="0" cap="none" spc="0" normalizeH="0" baseline="0" noProof="0" dirty="0" smtClean="0">
                <a:ln>
                  <a:noFill/>
                </a:ln>
                <a:solidFill>
                  <a:srgbClr val="141414"/>
                </a:solidFill>
                <a:effectLst/>
                <a:uLnTx/>
                <a:uFillTx/>
                <a:latin typeface="Century Gothic" panose="020B0502020202020204" pitchFamily="34" charset="0"/>
              </a:rPr>
              <a:t>M = Manufactured</a:t>
            </a:r>
            <a:br>
              <a:rPr kumimoji="0" lang="en-US" sz="10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dirty="0" smtClean="0">
                <a:ln>
                  <a:noFill/>
                </a:ln>
                <a:solidFill>
                  <a:srgbClr val="141414"/>
                </a:solidFill>
                <a:effectLst/>
                <a:uLnTx/>
                <a:uFillTx/>
                <a:latin typeface="Century Gothic" panose="020B0502020202020204" pitchFamily="34" charset="0"/>
              </a:rPr>
              <a:t>P = Purchased</a:t>
            </a:r>
            <a:br>
              <a:rPr kumimoji="0" lang="en-US" sz="10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dirty="0" smtClean="0">
                <a:ln>
                  <a:noFill/>
                </a:ln>
                <a:solidFill>
                  <a:srgbClr val="141414"/>
                </a:solidFill>
                <a:effectLst/>
                <a:uLnTx/>
                <a:uFillTx/>
                <a:latin typeface="Century Gothic" panose="020B0502020202020204" pitchFamily="34" charset="0"/>
              </a:rPr>
              <a:t>TL = This Level; LL = Lower Level</a:t>
            </a:r>
          </a:p>
        </p:txBody>
      </p:sp>
      <p:cxnSp>
        <p:nvCxnSpPr>
          <p:cNvPr id="48" name="AutoShape 51"/>
          <p:cNvCxnSpPr>
            <a:cxnSpLocks noChangeShapeType="1"/>
            <a:stCxn id="36" idx="0"/>
            <a:endCxn id="7" idx="2"/>
          </p:cNvCxnSpPr>
          <p:nvPr/>
        </p:nvCxnSpPr>
        <p:spPr bwMode="auto">
          <a:xfrm rot="16200000">
            <a:off x="4002490" y="3159731"/>
            <a:ext cx="514350" cy="1009650"/>
          </a:xfrm>
          <a:prstGeom prst="bentConnector3">
            <a:avLst>
              <a:gd name="adj1" fmla="val 50000"/>
            </a:avLst>
          </a:prstGeom>
          <a:noFill/>
          <a:ln w="38100">
            <a:solidFill>
              <a:srgbClr val="43699C"/>
            </a:solidFill>
            <a:miter lim="800000"/>
            <a:headEnd/>
            <a:tailEnd/>
          </a:ln>
        </p:spPr>
      </p:cxnSp>
      <p:cxnSp>
        <p:nvCxnSpPr>
          <p:cNvPr id="49" name="AutoShape 52"/>
          <p:cNvCxnSpPr>
            <a:cxnSpLocks noChangeShapeType="1"/>
            <a:stCxn id="37" idx="0"/>
            <a:endCxn id="7" idx="2"/>
          </p:cNvCxnSpPr>
          <p:nvPr/>
        </p:nvCxnSpPr>
        <p:spPr bwMode="auto">
          <a:xfrm rot="5400000" flipH="1">
            <a:off x="5040715" y="3131156"/>
            <a:ext cx="514350" cy="1066800"/>
          </a:xfrm>
          <a:prstGeom prst="bentConnector3">
            <a:avLst>
              <a:gd name="adj1" fmla="val 50000"/>
            </a:avLst>
          </a:prstGeom>
          <a:noFill/>
          <a:ln w="38100">
            <a:solidFill>
              <a:srgbClr val="43699C"/>
            </a:solidFill>
            <a:miter lim="800000"/>
            <a:headEnd/>
            <a:tailEnd/>
          </a:ln>
        </p:spPr>
      </p:cxnSp>
    </p:spTree>
    <p:extLst>
      <p:ext uri="{BB962C8B-B14F-4D97-AF65-F5344CB8AC3E}">
        <p14:creationId xmlns:p14="http://schemas.microsoft.com/office/powerpoint/2010/main" val="3712274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12</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smtClean="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smtClean="0">
                <a:latin typeface="Century Gothic" panose="020B0502020202020204" pitchFamily="34" charset="0"/>
              </a:rPr>
              <a:t>Effect of Phantom Field Setting</a:t>
            </a:r>
            <a:endParaRPr lang="en-US" dirty="0">
              <a:latin typeface="Century Gothic" panose="020B0502020202020204" pitchFamily="34" charset="0"/>
            </a:endParaRPr>
          </a:p>
        </p:txBody>
      </p:sp>
      <p:sp>
        <p:nvSpPr>
          <p:cNvPr id="6" name="Text Box 4"/>
          <p:cNvSpPr txBox="1">
            <a:spLocks noChangeArrowheads="1"/>
          </p:cNvSpPr>
          <p:nvPr/>
        </p:nvSpPr>
        <p:spPr bwMode="auto">
          <a:xfrm>
            <a:off x="4488015" y="168650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7" name="Text Box 5"/>
          <p:cNvSpPr txBox="1">
            <a:spLocks noChangeArrowheads="1"/>
          </p:cNvSpPr>
          <p:nvPr/>
        </p:nvSpPr>
        <p:spPr bwMode="auto">
          <a:xfrm>
            <a:off x="3687915" y="1686504"/>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8" name="Text Box 6"/>
          <p:cNvSpPr txBox="1">
            <a:spLocks noChangeArrowheads="1"/>
          </p:cNvSpPr>
          <p:nvPr/>
        </p:nvSpPr>
        <p:spPr bwMode="auto">
          <a:xfrm>
            <a:off x="5269065" y="168650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6.00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9" name="Text Box 7"/>
          <p:cNvSpPr txBox="1">
            <a:spLocks noChangeArrowheads="1"/>
          </p:cNvSpPr>
          <p:nvPr/>
        </p:nvSpPr>
        <p:spPr bwMode="auto">
          <a:xfrm>
            <a:off x="5973915" y="168650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0" name="Text Box 8"/>
          <p:cNvSpPr txBox="1">
            <a:spLocks noChangeArrowheads="1"/>
          </p:cNvSpPr>
          <p:nvPr/>
        </p:nvSpPr>
        <p:spPr bwMode="auto">
          <a:xfrm>
            <a:off x="4811865" y="1372179"/>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1" name="Text Box 9"/>
          <p:cNvSpPr txBox="1">
            <a:spLocks noChangeArrowheads="1"/>
          </p:cNvSpPr>
          <p:nvPr/>
        </p:nvSpPr>
        <p:spPr bwMode="auto">
          <a:xfrm>
            <a:off x="5569103" y="1372179"/>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2" name="Text Box 10"/>
          <p:cNvSpPr txBox="1">
            <a:spLocks noChangeArrowheads="1"/>
          </p:cNvSpPr>
          <p:nvPr/>
        </p:nvSpPr>
        <p:spPr bwMode="auto">
          <a:xfrm>
            <a:off x="6212040" y="1367417"/>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3" name="Line 11"/>
          <p:cNvSpPr>
            <a:spLocks noChangeShapeType="1"/>
          </p:cNvSpPr>
          <p:nvPr/>
        </p:nvSpPr>
        <p:spPr bwMode="auto">
          <a:xfrm>
            <a:off x="4097490" y="1672217"/>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4" name="Rectangle 12"/>
          <p:cNvSpPr>
            <a:spLocks noChangeArrowheads="1"/>
          </p:cNvSpPr>
          <p:nvPr/>
        </p:nvSpPr>
        <p:spPr bwMode="auto">
          <a:xfrm>
            <a:off x="5459565" y="1324554"/>
            <a:ext cx="6858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5" name="Text Box 14"/>
          <p:cNvSpPr txBox="1">
            <a:spLocks noChangeArrowheads="1"/>
          </p:cNvSpPr>
          <p:nvPr/>
        </p:nvSpPr>
        <p:spPr bwMode="auto">
          <a:xfrm>
            <a:off x="3516465" y="5420304"/>
            <a:ext cx="857250" cy="132343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Mtl</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Lbr</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Bdn</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Ovhd</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Sub</a:t>
            </a:r>
          </a:p>
        </p:txBody>
      </p:sp>
      <p:sp>
        <p:nvSpPr>
          <p:cNvPr id="16" name="Text Box 15"/>
          <p:cNvSpPr txBox="1">
            <a:spLocks noChangeArrowheads="1"/>
          </p:cNvSpPr>
          <p:nvPr/>
        </p:nvSpPr>
        <p:spPr bwMode="auto">
          <a:xfrm>
            <a:off x="7326465" y="385820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7" name="Text Box 16"/>
          <p:cNvSpPr txBox="1">
            <a:spLocks noChangeArrowheads="1"/>
          </p:cNvSpPr>
          <p:nvPr/>
        </p:nvSpPr>
        <p:spPr bwMode="auto">
          <a:xfrm>
            <a:off x="6526365" y="3820104"/>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18" name="Rectangle 17"/>
          <p:cNvSpPr>
            <a:spLocks noChangeArrowheads="1"/>
          </p:cNvSpPr>
          <p:nvPr/>
        </p:nvSpPr>
        <p:spPr bwMode="auto">
          <a:xfrm>
            <a:off x="7497915" y="3839154"/>
            <a:ext cx="685800" cy="131445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9" name="Rectangle 18"/>
          <p:cNvSpPr>
            <a:spLocks noChangeArrowheads="1"/>
          </p:cNvSpPr>
          <p:nvPr/>
        </p:nvSpPr>
        <p:spPr bwMode="auto">
          <a:xfrm>
            <a:off x="4468965" y="5420304"/>
            <a:ext cx="685800" cy="1276350"/>
          </a:xfrm>
          <a:prstGeom prst="rect">
            <a:avLst/>
          </a:prstGeom>
          <a:noFill/>
          <a:ln w="38100">
            <a:solidFill>
              <a:srgbClr val="FF3300"/>
            </a:solidFill>
            <a:miter lim="800000"/>
            <a:headEnd/>
            <a:tailEnd/>
          </a:ln>
        </p:spPr>
        <p:txBody>
          <a:bodyPr wrap="none" lIns="91436" tIns="45718" rIns="91436" bIns="45718" anchor="ct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8.00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2.00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p>
        </p:txBody>
      </p:sp>
      <p:sp>
        <p:nvSpPr>
          <p:cNvPr id="20" name="Text Box 19"/>
          <p:cNvSpPr txBox="1">
            <a:spLocks noChangeArrowheads="1"/>
          </p:cNvSpPr>
          <p:nvPr/>
        </p:nvSpPr>
        <p:spPr bwMode="auto">
          <a:xfrm>
            <a:off x="3535515" y="385820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1" name="Text Box 20"/>
          <p:cNvSpPr txBox="1">
            <a:spLocks noChangeArrowheads="1"/>
          </p:cNvSpPr>
          <p:nvPr/>
        </p:nvSpPr>
        <p:spPr bwMode="auto">
          <a:xfrm>
            <a:off x="2735415" y="3858204"/>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22" name="Text Box 21"/>
          <p:cNvSpPr txBox="1">
            <a:spLocks noChangeArrowheads="1"/>
          </p:cNvSpPr>
          <p:nvPr/>
        </p:nvSpPr>
        <p:spPr bwMode="auto">
          <a:xfrm>
            <a:off x="4316565" y="385820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3" name="Text Box 22"/>
          <p:cNvSpPr txBox="1">
            <a:spLocks noChangeArrowheads="1"/>
          </p:cNvSpPr>
          <p:nvPr/>
        </p:nvSpPr>
        <p:spPr bwMode="auto">
          <a:xfrm>
            <a:off x="5021415" y="385820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4" name="Text Box 23"/>
          <p:cNvSpPr txBox="1">
            <a:spLocks noChangeArrowheads="1"/>
          </p:cNvSpPr>
          <p:nvPr/>
        </p:nvSpPr>
        <p:spPr bwMode="auto">
          <a:xfrm>
            <a:off x="3859365" y="3543879"/>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5" name="Text Box 24"/>
          <p:cNvSpPr txBox="1">
            <a:spLocks noChangeArrowheads="1"/>
          </p:cNvSpPr>
          <p:nvPr/>
        </p:nvSpPr>
        <p:spPr bwMode="auto">
          <a:xfrm>
            <a:off x="4616603" y="3543879"/>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6" name="Text Box 25"/>
          <p:cNvSpPr txBox="1">
            <a:spLocks noChangeArrowheads="1"/>
          </p:cNvSpPr>
          <p:nvPr/>
        </p:nvSpPr>
        <p:spPr bwMode="auto">
          <a:xfrm>
            <a:off x="5259540" y="3539117"/>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7" name="Line 26"/>
          <p:cNvSpPr>
            <a:spLocks noChangeShapeType="1"/>
          </p:cNvSpPr>
          <p:nvPr/>
        </p:nvSpPr>
        <p:spPr bwMode="auto">
          <a:xfrm>
            <a:off x="3144990" y="3843917"/>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8" name="Rectangle 27"/>
          <p:cNvSpPr>
            <a:spLocks noChangeArrowheads="1"/>
          </p:cNvSpPr>
          <p:nvPr/>
        </p:nvSpPr>
        <p:spPr bwMode="auto">
          <a:xfrm>
            <a:off x="3573615" y="3496254"/>
            <a:ext cx="22860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9" name="Rectangle 28"/>
          <p:cNvSpPr>
            <a:spLocks noChangeArrowheads="1"/>
          </p:cNvSpPr>
          <p:nvPr/>
        </p:nvSpPr>
        <p:spPr bwMode="auto">
          <a:xfrm>
            <a:off x="4545165" y="3496254"/>
            <a:ext cx="685800" cy="1714500"/>
          </a:xfrm>
          <a:prstGeom prst="rect">
            <a:avLst/>
          </a:prstGeom>
          <a:noFill/>
          <a:ln w="38100">
            <a:no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0" name="Rectangle 29"/>
          <p:cNvSpPr>
            <a:spLocks noChangeArrowheads="1"/>
          </p:cNvSpPr>
          <p:nvPr/>
        </p:nvSpPr>
        <p:spPr bwMode="auto">
          <a:xfrm>
            <a:off x="3192615" y="1572204"/>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1" name="Text Box 30"/>
          <p:cNvSpPr txBox="1">
            <a:spLocks noChangeArrowheads="1"/>
          </p:cNvSpPr>
          <p:nvPr/>
        </p:nvSpPr>
        <p:spPr bwMode="auto">
          <a:xfrm>
            <a:off x="2964015" y="1572204"/>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A</a:t>
            </a:r>
          </a:p>
        </p:txBody>
      </p:sp>
      <p:sp>
        <p:nvSpPr>
          <p:cNvPr id="32" name="Rectangle 31"/>
          <p:cNvSpPr>
            <a:spLocks noChangeArrowheads="1"/>
          </p:cNvSpPr>
          <p:nvPr/>
        </p:nvSpPr>
        <p:spPr bwMode="auto">
          <a:xfrm>
            <a:off x="2278215" y="3648654"/>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3" name="Text Box 32"/>
          <p:cNvSpPr txBox="1">
            <a:spLocks noChangeArrowheads="1"/>
          </p:cNvSpPr>
          <p:nvPr/>
        </p:nvSpPr>
        <p:spPr bwMode="auto">
          <a:xfrm>
            <a:off x="2049615" y="3648654"/>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B</a:t>
            </a:r>
          </a:p>
        </p:txBody>
      </p:sp>
      <p:sp>
        <p:nvSpPr>
          <p:cNvPr id="34" name="Rectangle 33"/>
          <p:cNvSpPr>
            <a:spLocks noChangeArrowheads="1"/>
          </p:cNvSpPr>
          <p:nvPr/>
        </p:nvSpPr>
        <p:spPr bwMode="auto">
          <a:xfrm>
            <a:off x="6221565" y="3648654"/>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5" name="Text Box 34"/>
          <p:cNvSpPr txBox="1">
            <a:spLocks noChangeArrowheads="1"/>
          </p:cNvSpPr>
          <p:nvPr/>
        </p:nvSpPr>
        <p:spPr bwMode="auto">
          <a:xfrm>
            <a:off x="5992965" y="3648654"/>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C</a:t>
            </a:r>
          </a:p>
        </p:txBody>
      </p:sp>
      <p:sp>
        <p:nvSpPr>
          <p:cNvPr id="36" name="Rectangle 35"/>
          <p:cNvSpPr>
            <a:spLocks noChangeArrowheads="1"/>
          </p:cNvSpPr>
          <p:nvPr/>
        </p:nvSpPr>
        <p:spPr bwMode="auto">
          <a:xfrm>
            <a:off x="2278215" y="5439354"/>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7" name="Text Box 36"/>
          <p:cNvSpPr txBox="1">
            <a:spLocks noChangeArrowheads="1"/>
          </p:cNvSpPr>
          <p:nvPr/>
        </p:nvSpPr>
        <p:spPr bwMode="auto">
          <a:xfrm>
            <a:off x="2049615" y="5439354"/>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D</a:t>
            </a:r>
          </a:p>
        </p:txBody>
      </p:sp>
      <p:cxnSp>
        <p:nvCxnSpPr>
          <p:cNvPr id="38" name="AutoShape 37"/>
          <p:cNvCxnSpPr>
            <a:cxnSpLocks noChangeShapeType="1"/>
            <a:stCxn id="18" idx="0"/>
            <a:endCxn id="14" idx="2"/>
          </p:cNvCxnSpPr>
          <p:nvPr/>
        </p:nvCxnSpPr>
        <p:spPr bwMode="auto">
          <a:xfrm rot="5400000" flipH="1">
            <a:off x="6440640" y="2419929"/>
            <a:ext cx="762000" cy="2038350"/>
          </a:xfrm>
          <a:prstGeom prst="bentConnector3">
            <a:avLst>
              <a:gd name="adj1" fmla="val 72500"/>
            </a:avLst>
          </a:prstGeom>
          <a:noFill/>
          <a:ln w="38100">
            <a:solidFill>
              <a:srgbClr val="FF3300"/>
            </a:solidFill>
            <a:miter lim="800000"/>
            <a:headEnd/>
            <a:tailEnd type="triangle" w="med" len="med"/>
          </a:ln>
        </p:spPr>
      </p:cxnSp>
      <p:cxnSp>
        <p:nvCxnSpPr>
          <p:cNvPr id="39" name="AutoShape 38"/>
          <p:cNvCxnSpPr>
            <a:cxnSpLocks noChangeShapeType="1"/>
            <a:stCxn id="28" idx="0"/>
            <a:endCxn id="14" idx="2"/>
          </p:cNvCxnSpPr>
          <p:nvPr/>
        </p:nvCxnSpPr>
        <p:spPr bwMode="auto">
          <a:xfrm rot="16200000">
            <a:off x="5049990" y="2724729"/>
            <a:ext cx="419100" cy="1085850"/>
          </a:xfrm>
          <a:prstGeom prst="bentConnector3">
            <a:avLst>
              <a:gd name="adj1" fmla="val 50000"/>
            </a:avLst>
          </a:prstGeom>
          <a:noFill/>
          <a:ln w="38100">
            <a:solidFill>
              <a:srgbClr val="FF3300"/>
            </a:solidFill>
            <a:miter lim="800000"/>
            <a:headEnd/>
            <a:tailEnd type="triangle" w="med" len="med"/>
          </a:ln>
        </p:spPr>
      </p:cxnSp>
      <p:sp>
        <p:nvSpPr>
          <p:cNvPr id="40" name="Rectangle 39"/>
          <p:cNvSpPr>
            <a:spLocks noChangeArrowheads="1"/>
          </p:cNvSpPr>
          <p:nvPr/>
        </p:nvSpPr>
        <p:spPr bwMode="auto">
          <a:xfrm>
            <a:off x="4468965" y="3496254"/>
            <a:ext cx="685800" cy="1714500"/>
          </a:xfrm>
          <a:prstGeom prst="rect">
            <a:avLst/>
          </a:prstGeom>
          <a:noFill/>
          <a:ln w="38100">
            <a:no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cxnSp>
        <p:nvCxnSpPr>
          <p:cNvPr id="41" name="AutoShape 40"/>
          <p:cNvCxnSpPr>
            <a:cxnSpLocks noChangeShapeType="1"/>
            <a:stCxn id="19" idx="0"/>
            <a:endCxn id="40" idx="2"/>
          </p:cNvCxnSpPr>
          <p:nvPr/>
        </p:nvCxnSpPr>
        <p:spPr bwMode="auto">
          <a:xfrm flipV="1">
            <a:off x="4811865" y="5210754"/>
            <a:ext cx="0" cy="190500"/>
          </a:xfrm>
          <a:prstGeom prst="straightConnector1">
            <a:avLst/>
          </a:prstGeom>
          <a:noFill/>
          <a:ln w="38100">
            <a:solidFill>
              <a:srgbClr val="FF3300"/>
            </a:solidFill>
            <a:round/>
            <a:headEnd/>
            <a:tailEnd type="triangle" w="med" len="med"/>
          </a:ln>
        </p:spPr>
      </p:cxnSp>
      <p:sp>
        <p:nvSpPr>
          <p:cNvPr id="42" name="Rectangle 46"/>
          <p:cNvSpPr>
            <a:spLocks noChangeArrowheads="1"/>
          </p:cNvSpPr>
          <p:nvPr/>
        </p:nvSpPr>
        <p:spPr bwMode="auto">
          <a:xfrm>
            <a:off x="778028" y="2588204"/>
            <a:ext cx="590550" cy="449263"/>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3" name="Text Box 47"/>
          <p:cNvSpPr txBox="1">
            <a:spLocks noChangeArrowheads="1"/>
          </p:cNvSpPr>
          <p:nvPr/>
        </p:nvSpPr>
        <p:spPr bwMode="auto">
          <a:xfrm>
            <a:off x="654203" y="2608842"/>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B</a:t>
            </a:r>
          </a:p>
        </p:txBody>
      </p:sp>
      <p:sp>
        <p:nvSpPr>
          <p:cNvPr id="44" name="Rectangle 48"/>
          <p:cNvSpPr>
            <a:spLocks noChangeArrowheads="1"/>
          </p:cNvSpPr>
          <p:nvPr/>
        </p:nvSpPr>
        <p:spPr bwMode="auto">
          <a:xfrm>
            <a:off x="1901978" y="2597729"/>
            <a:ext cx="588962" cy="449263"/>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5" name="Text Box 49"/>
          <p:cNvSpPr txBox="1">
            <a:spLocks noChangeArrowheads="1"/>
          </p:cNvSpPr>
          <p:nvPr/>
        </p:nvSpPr>
        <p:spPr bwMode="auto">
          <a:xfrm>
            <a:off x="1776565" y="2599317"/>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C</a:t>
            </a:r>
          </a:p>
        </p:txBody>
      </p:sp>
      <p:sp>
        <p:nvSpPr>
          <p:cNvPr id="46" name="Rectangle 50"/>
          <p:cNvSpPr>
            <a:spLocks noChangeArrowheads="1"/>
          </p:cNvSpPr>
          <p:nvPr/>
        </p:nvSpPr>
        <p:spPr bwMode="auto">
          <a:xfrm>
            <a:off x="735165" y="3294642"/>
            <a:ext cx="590550" cy="447675"/>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7" name="Text Box 51"/>
          <p:cNvSpPr txBox="1">
            <a:spLocks noChangeArrowheads="1"/>
          </p:cNvSpPr>
          <p:nvPr/>
        </p:nvSpPr>
        <p:spPr bwMode="auto">
          <a:xfrm>
            <a:off x="658965" y="3294642"/>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D</a:t>
            </a:r>
          </a:p>
        </p:txBody>
      </p:sp>
      <p:sp>
        <p:nvSpPr>
          <p:cNvPr id="48" name="Rectangle 52"/>
          <p:cNvSpPr>
            <a:spLocks noChangeArrowheads="1"/>
          </p:cNvSpPr>
          <p:nvPr/>
        </p:nvSpPr>
        <p:spPr bwMode="auto">
          <a:xfrm>
            <a:off x="1340003" y="1667454"/>
            <a:ext cx="590550" cy="449263"/>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9" name="Text Box 53"/>
          <p:cNvSpPr txBox="1">
            <a:spLocks noChangeArrowheads="1"/>
          </p:cNvSpPr>
          <p:nvPr/>
        </p:nvSpPr>
        <p:spPr bwMode="auto">
          <a:xfrm>
            <a:off x="1254278" y="1667454"/>
            <a:ext cx="804862"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A</a:t>
            </a:r>
          </a:p>
        </p:txBody>
      </p:sp>
      <p:sp>
        <p:nvSpPr>
          <p:cNvPr id="50" name="Text Box 54"/>
          <p:cNvSpPr txBox="1">
            <a:spLocks noChangeArrowheads="1"/>
          </p:cNvSpPr>
          <p:nvPr/>
        </p:nvSpPr>
        <p:spPr bwMode="auto">
          <a:xfrm>
            <a:off x="6964515" y="1553154"/>
            <a:ext cx="1752600" cy="1662113"/>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*Components B &amp; C’s total costs are rolled up to parent item A’s LL costs</a:t>
            </a:r>
          </a:p>
        </p:txBody>
      </p:sp>
      <p:sp>
        <p:nvSpPr>
          <p:cNvPr id="51" name="Text Box 55"/>
          <p:cNvSpPr txBox="1">
            <a:spLocks noChangeArrowheads="1"/>
          </p:cNvSpPr>
          <p:nvPr/>
        </p:nvSpPr>
        <p:spPr bwMode="auto">
          <a:xfrm>
            <a:off x="5288115" y="5325054"/>
            <a:ext cx="2114550" cy="877888"/>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Component D’s cost are rolled up to B’s LL costs</a:t>
            </a:r>
          </a:p>
        </p:txBody>
      </p:sp>
      <p:sp>
        <p:nvSpPr>
          <p:cNvPr id="52" name="Text Box 56"/>
          <p:cNvSpPr txBox="1">
            <a:spLocks noChangeArrowheads="1"/>
          </p:cNvSpPr>
          <p:nvPr/>
        </p:nvSpPr>
        <p:spPr bwMode="auto">
          <a:xfrm>
            <a:off x="2211540" y="4182054"/>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M</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3" name="Oval 57"/>
          <p:cNvSpPr>
            <a:spLocks noChangeArrowheads="1"/>
          </p:cNvSpPr>
          <p:nvPr/>
        </p:nvSpPr>
        <p:spPr bwMode="auto">
          <a:xfrm>
            <a:off x="2430615" y="4191579"/>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grpSp>
        <p:nvGrpSpPr>
          <p:cNvPr id="54" name="Group 59"/>
          <p:cNvGrpSpPr>
            <a:grpSpLocks/>
          </p:cNvGrpSpPr>
          <p:nvPr/>
        </p:nvGrpSpPr>
        <p:grpSpPr bwMode="auto">
          <a:xfrm>
            <a:off x="6164415" y="4182054"/>
            <a:ext cx="762000" cy="369888"/>
            <a:chOff x="600" y="2640"/>
            <a:chExt cx="480" cy="233"/>
          </a:xfrm>
        </p:grpSpPr>
        <p:sp>
          <p:nvSpPr>
            <p:cNvPr id="55" name="Text Box 60"/>
            <p:cNvSpPr txBox="1">
              <a:spLocks noChangeArrowheads="1"/>
            </p:cNvSpPr>
            <p:nvPr/>
          </p:nvSpPr>
          <p:spPr bwMode="auto">
            <a:xfrm>
              <a:off x="600" y="2640"/>
              <a:ext cx="480" cy="233"/>
            </a:xfrm>
            <a:prstGeom prst="rect">
              <a:avLst/>
            </a:prstGeom>
            <a:noFill/>
            <a:ln w="9525">
              <a:noFill/>
              <a:miter lim="800000"/>
              <a:headEnd/>
              <a:tailEnd/>
            </a:ln>
          </p:spPr>
          <p:txBody>
            <a:bodyPr>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rPr>
                <a:t>P</a:t>
              </a:r>
              <a:endParaRPr kumimoji="0" lang="en-US" sz="2300" b="0" i="0" u="none" strike="noStrike" kern="0" cap="none" spc="0" normalizeH="0" baseline="0" noProof="0" smtClean="0">
                <a:ln>
                  <a:noFill/>
                </a:ln>
                <a:solidFill>
                  <a:srgbClr val="141414"/>
                </a:solidFill>
                <a:effectLst/>
                <a:uLnTx/>
                <a:uFillTx/>
              </a:endParaRPr>
            </a:p>
          </p:txBody>
        </p:sp>
        <p:sp>
          <p:nvSpPr>
            <p:cNvPr id="56" name="Oval 61"/>
            <p:cNvSpPr>
              <a:spLocks noChangeArrowheads="1"/>
            </p:cNvSpPr>
            <p:nvPr/>
          </p:nvSpPr>
          <p:spPr bwMode="auto">
            <a:xfrm>
              <a:off x="726" y="2646"/>
              <a:ext cx="204" cy="204"/>
            </a:xfrm>
            <a:prstGeom prst="ellipse">
              <a:avLst/>
            </a:prstGeom>
            <a:noFill/>
            <a:ln w="38100">
              <a:solidFill>
                <a:srgbClr val="FF33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endParaRPr>
            </a:p>
          </p:txBody>
        </p:sp>
      </p:grpSp>
      <p:sp>
        <p:nvSpPr>
          <p:cNvPr id="57" name="Text Box 63"/>
          <p:cNvSpPr txBox="1">
            <a:spLocks noChangeArrowheads="1"/>
          </p:cNvSpPr>
          <p:nvPr/>
        </p:nvSpPr>
        <p:spPr bwMode="auto">
          <a:xfrm>
            <a:off x="2182965" y="5972754"/>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P</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8" name="Oval 64"/>
          <p:cNvSpPr>
            <a:spLocks noChangeArrowheads="1"/>
          </p:cNvSpPr>
          <p:nvPr/>
        </p:nvSpPr>
        <p:spPr bwMode="auto">
          <a:xfrm>
            <a:off x="2382990" y="5982279"/>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9" name="Text Box 66"/>
          <p:cNvSpPr txBox="1">
            <a:spLocks noChangeArrowheads="1"/>
          </p:cNvSpPr>
          <p:nvPr/>
        </p:nvSpPr>
        <p:spPr bwMode="auto">
          <a:xfrm>
            <a:off x="3116415" y="2067504"/>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M</a:t>
            </a:r>
            <a:endParaRPr kumimoji="0" lang="en-US" sz="23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60" name="Oval 67"/>
          <p:cNvSpPr>
            <a:spLocks noChangeArrowheads="1"/>
          </p:cNvSpPr>
          <p:nvPr/>
        </p:nvSpPr>
        <p:spPr bwMode="auto">
          <a:xfrm>
            <a:off x="3335490" y="2077029"/>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1" name="Text Box 69"/>
          <p:cNvSpPr txBox="1">
            <a:spLocks noChangeArrowheads="1"/>
          </p:cNvSpPr>
          <p:nvPr/>
        </p:nvSpPr>
        <p:spPr bwMode="auto">
          <a:xfrm>
            <a:off x="449415" y="5325054"/>
            <a:ext cx="1600200" cy="646113"/>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200" b="1" i="0" u="none" strike="noStrike" kern="0" cap="none" spc="0" normalizeH="0" baseline="0" noProof="0" smtClean="0">
                <a:ln>
                  <a:noFill/>
                </a:ln>
                <a:solidFill>
                  <a:srgbClr val="141414"/>
                </a:solidFill>
                <a:effectLst/>
                <a:uLnTx/>
                <a:uFillTx/>
                <a:latin typeface="Century Gothic" panose="020B0502020202020204" pitchFamily="34" charset="0"/>
              </a:rPr>
              <a:t>* After Routing and 	Product Structure 	Cost Roll-Ups</a:t>
            </a:r>
          </a:p>
        </p:txBody>
      </p:sp>
      <p:sp>
        <p:nvSpPr>
          <p:cNvPr id="62" name="Text Box 71"/>
          <p:cNvSpPr txBox="1">
            <a:spLocks noChangeArrowheads="1"/>
          </p:cNvSpPr>
          <p:nvPr/>
        </p:nvSpPr>
        <p:spPr bwMode="auto">
          <a:xfrm>
            <a:off x="565303" y="5991804"/>
            <a:ext cx="2703512" cy="54927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M = Manufactured</a:t>
            </a:r>
            <a:b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P = Purchased</a:t>
            </a:r>
            <a:b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TL = This Level; LL = Lower Level</a:t>
            </a:r>
          </a:p>
        </p:txBody>
      </p:sp>
      <p:sp>
        <p:nvSpPr>
          <p:cNvPr id="63" name="Text Box 72"/>
          <p:cNvSpPr txBox="1">
            <a:spLocks noChangeArrowheads="1"/>
          </p:cNvSpPr>
          <p:nvPr/>
        </p:nvSpPr>
        <p:spPr bwMode="auto">
          <a:xfrm>
            <a:off x="8515146" y="3254466"/>
            <a:ext cx="3272042" cy="461657"/>
          </a:xfrm>
          <a:prstGeom prst="rect">
            <a:avLst/>
          </a:prstGeom>
          <a:noFill/>
          <a:ln w="9525" algn="ctr">
            <a:solidFill>
              <a:srgbClr val="141414"/>
            </a:solidFill>
            <a:miter lim="800000"/>
            <a:headEnd/>
            <a:tailEnd/>
          </a:ln>
        </p:spPr>
        <p:txBody>
          <a:bodyPr wrap="none" lIns="91436" tIns="91436" rIns="91436" bIns="91436">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smtClean="0">
                <a:ln>
                  <a:noFill/>
                </a:ln>
                <a:solidFill>
                  <a:srgbClr val="5A87C6"/>
                </a:solidFill>
                <a:effectLst/>
                <a:uLnTx/>
                <a:uFillTx/>
                <a:latin typeface="Century Gothic" panose="020B0502020202020204" pitchFamily="34" charset="0"/>
              </a:rPr>
              <a:t>Item B’s Phantom Field = No</a:t>
            </a:r>
          </a:p>
        </p:txBody>
      </p:sp>
      <p:cxnSp>
        <p:nvCxnSpPr>
          <p:cNvPr id="64" name="AutoShape 73"/>
          <p:cNvCxnSpPr>
            <a:cxnSpLocks noChangeShapeType="1"/>
            <a:stCxn id="43" idx="0"/>
            <a:endCxn id="49" idx="2"/>
          </p:cNvCxnSpPr>
          <p:nvPr/>
        </p:nvCxnSpPr>
        <p:spPr bwMode="auto">
          <a:xfrm rot="16200000">
            <a:off x="1115372" y="2066710"/>
            <a:ext cx="484188" cy="600075"/>
          </a:xfrm>
          <a:prstGeom prst="bentConnector3">
            <a:avLst>
              <a:gd name="adj1" fmla="val 47866"/>
            </a:avLst>
          </a:prstGeom>
          <a:noFill/>
          <a:ln w="38100">
            <a:solidFill>
              <a:srgbClr val="43699C"/>
            </a:solidFill>
            <a:miter lim="800000"/>
            <a:headEnd/>
            <a:tailEnd/>
          </a:ln>
        </p:spPr>
      </p:cxnSp>
      <p:cxnSp>
        <p:nvCxnSpPr>
          <p:cNvPr id="65" name="AutoShape 74"/>
          <p:cNvCxnSpPr>
            <a:cxnSpLocks noChangeShapeType="1"/>
          </p:cNvCxnSpPr>
          <p:nvPr/>
        </p:nvCxnSpPr>
        <p:spPr bwMode="auto">
          <a:xfrm rot="5400000" flipH="1">
            <a:off x="1681315" y="2100842"/>
            <a:ext cx="474663" cy="522287"/>
          </a:xfrm>
          <a:prstGeom prst="bentConnector3">
            <a:avLst>
              <a:gd name="adj1" fmla="val 46819"/>
            </a:avLst>
          </a:prstGeom>
          <a:noFill/>
          <a:ln w="38100">
            <a:solidFill>
              <a:srgbClr val="43699C"/>
            </a:solidFill>
            <a:miter lim="800000"/>
            <a:headEnd/>
            <a:tailEnd/>
          </a:ln>
        </p:spPr>
      </p:cxnSp>
      <p:cxnSp>
        <p:nvCxnSpPr>
          <p:cNvPr id="66" name="AutoShape 75"/>
          <p:cNvCxnSpPr>
            <a:cxnSpLocks noChangeShapeType="1"/>
            <a:stCxn id="43" idx="2"/>
            <a:endCxn id="47" idx="0"/>
          </p:cNvCxnSpPr>
          <p:nvPr/>
        </p:nvCxnSpPr>
        <p:spPr bwMode="auto">
          <a:xfrm rot="16200000" flipH="1">
            <a:off x="945509" y="3177961"/>
            <a:ext cx="228600" cy="4762"/>
          </a:xfrm>
          <a:prstGeom prst="bentConnector3">
            <a:avLst>
              <a:gd name="adj1" fmla="val 50000"/>
            </a:avLst>
          </a:prstGeom>
          <a:noFill/>
          <a:ln w="38100">
            <a:solidFill>
              <a:srgbClr val="43699C"/>
            </a:solidFill>
            <a:miter lim="800000"/>
            <a:headEnd/>
            <a:tailEnd/>
          </a:ln>
        </p:spPr>
      </p:cxnSp>
    </p:spTree>
    <p:extLst>
      <p:ext uri="{BB962C8B-B14F-4D97-AF65-F5344CB8AC3E}">
        <p14:creationId xmlns:p14="http://schemas.microsoft.com/office/powerpoint/2010/main" val="8263843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Effect of Phantom Field Setting*</a:t>
            </a:r>
          </a:p>
        </p:txBody>
      </p:sp>
      <p:sp>
        <p:nvSpPr>
          <p:cNvPr id="6" name="Text Box 4"/>
          <p:cNvSpPr txBox="1">
            <a:spLocks noChangeArrowheads="1"/>
          </p:cNvSpPr>
          <p:nvPr/>
        </p:nvSpPr>
        <p:spPr bwMode="auto">
          <a:xfrm>
            <a:off x="4464161" y="167391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7" name="Text Box 5"/>
          <p:cNvSpPr txBox="1">
            <a:spLocks noChangeArrowheads="1"/>
          </p:cNvSpPr>
          <p:nvPr/>
        </p:nvSpPr>
        <p:spPr bwMode="auto">
          <a:xfrm>
            <a:off x="3664061" y="1673915"/>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8" name="Text Box 6"/>
          <p:cNvSpPr txBox="1">
            <a:spLocks noChangeArrowheads="1"/>
          </p:cNvSpPr>
          <p:nvPr/>
        </p:nvSpPr>
        <p:spPr bwMode="auto">
          <a:xfrm>
            <a:off x="5245211" y="167391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9" name="Text Box 7"/>
          <p:cNvSpPr txBox="1">
            <a:spLocks noChangeArrowheads="1"/>
          </p:cNvSpPr>
          <p:nvPr/>
        </p:nvSpPr>
        <p:spPr bwMode="auto">
          <a:xfrm>
            <a:off x="5950061" y="167391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6.00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0" name="Text Box 8"/>
          <p:cNvSpPr txBox="1">
            <a:spLocks noChangeArrowheads="1"/>
          </p:cNvSpPr>
          <p:nvPr/>
        </p:nvSpPr>
        <p:spPr bwMode="auto">
          <a:xfrm>
            <a:off x="4788011" y="1359590"/>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1" name="Text Box 9"/>
          <p:cNvSpPr txBox="1">
            <a:spLocks noChangeArrowheads="1"/>
          </p:cNvSpPr>
          <p:nvPr/>
        </p:nvSpPr>
        <p:spPr bwMode="auto">
          <a:xfrm>
            <a:off x="5545249" y="1359590"/>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2" name="Text Box 10"/>
          <p:cNvSpPr txBox="1">
            <a:spLocks noChangeArrowheads="1"/>
          </p:cNvSpPr>
          <p:nvPr/>
        </p:nvSpPr>
        <p:spPr bwMode="auto">
          <a:xfrm>
            <a:off x="6188186" y="1354828"/>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3" name="Line 11"/>
          <p:cNvSpPr>
            <a:spLocks noChangeShapeType="1"/>
          </p:cNvSpPr>
          <p:nvPr/>
        </p:nvSpPr>
        <p:spPr bwMode="auto">
          <a:xfrm>
            <a:off x="4073636" y="1659628"/>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4" name="Rectangle 12"/>
          <p:cNvSpPr>
            <a:spLocks noChangeArrowheads="1"/>
          </p:cNvSpPr>
          <p:nvPr/>
        </p:nvSpPr>
        <p:spPr bwMode="auto">
          <a:xfrm>
            <a:off x="5435711" y="1311965"/>
            <a:ext cx="6858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5" name="Text Box 14"/>
          <p:cNvSpPr txBox="1">
            <a:spLocks noChangeArrowheads="1"/>
          </p:cNvSpPr>
          <p:nvPr/>
        </p:nvSpPr>
        <p:spPr bwMode="auto">
          <a:xfrm>
            <a:off x="3559286" y="5398190"/>
            <a:ext cx="857250" cy="132343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Mtl</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Lbr</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Bdn</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Ovhd</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Sub</a:t>
            </a:r>
          </a:p>
        </p:txBody>
      </p:sp>
      <p:sp>
        <p:nvSpPr>
          <p:cNvPr id="16" name="Text Box 15"/>
          <p:cNvSpPr txBox="1">
            <a:spLocks noChangeArrowheads="1"/>
          </p:cNvSpPr>
          <p:nvPr/>
        </p:nvSpPr>
        <p:spPr bwMode="auto">
          <a:xfrm>
            <a:off x="7302611" y="384561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7" name="Text Box 16"/>
          <p:cNvSpPr txBox="1">
            <a:spLocks noChangeArrowheads="1"/>
          </p:cNvSpPr>
          <p:nvPr/>
        </p:nvSpPr>
        <p:spPr bwMode="auto">
          <a:xfrm>
            <a:off x="6502511" y="3807515"/>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18" name="Rectangle 17"/>
          <p:cNvSpPr>
            <a:spLocks noChangeArrowheads="1"/>
          </p:cNvSpPr>
          <p:nvPr/>
        </p:nvSpPr>
        <p:spPr bwMode="auto">
          <a:xfrm>
            <a:off x="7474061" y="3826565"/>
            <a:ext cx="685800" cy="131445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9" name="Rectangle 18"/>
          <p:cNvSpPr>
            <a:spLocks noChangeArrowheads="1"/>
          </p:cNvSpPr>
          <p:nvPr/>
        </p:nvSpPr>
        <p:spPr bwMode="auto">
          <a:xfrm>
            <a:off x="4445111" y="5407715"/>
            <a:ext cx="685800" cy="1276350"/>
          </a:xfrm>
          <a:prstGeom prst="rect">
            <a:avLst/>
          </a:prstGeom>
          <a:noFill/>
          <a:ln w="38100">
            <a:solidFill>
              <a:srgbClr val="FF3300"/>
            </a:solidFill>
            <a:miter lim="800000"/>
            <a:headEnd/>
            <a:tailEnd/>
          </a:ln>
        </p:spPr>
        <p:txBody>
          <a:bodyPr wrap="none" lIns="91436" tIns="45718" rIns="91436" bIns="45718" anchor="ct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8.00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2.00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p>
        </p:txBody>
      </p:sp>
      <p:sp>
        <p:nvSpPr>
          <p:cNvPr id="20" name="Text Box 19"/>
          <p:cNvSpPr txBox="1">
            <a:spLocks noChangeArrowheads="1"/>
          </p:cNvSpPr>
          <p:nvPr/>
        </p:nvSpPr>
        <p:spPr bwMode="auto">
          <a:xfrm>
            <a:off x="3511661" y="384561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1" name="Text Box 20"/>
          <p:cNvSpPr txBox="1">
            <a:spLocks noChangeArrowheads="1"/>
          </p:cNvSpPr>
          <p:nvPr/>
        </p:nvSpPr>
        <p:spPr bwMode="auto">
          <a:xfrm>
            <a:off x="2711561" y="3845615"/>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22" name="Text Box 21"/>
          <p:cNvSpPr txBox="1">
            <a:spLocks noChangeArrowheads="1"/>
          </p:cNvSpPr>
          <p:nvPr/>
        </p:nvSpPr>
        <p:spPr bwMode="auto">
          <a:xfrm>
            <a:off x="4292711" y="384561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3" name="Text Box 22"/>
          <p:cNvSpPr txBox="1">
            <a:spLocks noChangeArrowheads="1"/>
          </p:cNvSpPr>
          <p:nvPr/>
        </p:nvSpPr>
        <p:spPr bwMode="auto">
          <a:xfrm>
            <a:off x="4997561" y="384561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4" name="Text Box 23"/>
          <p:cNvSpPr txBox="1">
            <a:spLocks noChangeArrowheads="1"/>
          </p:cNvSpPr>
          <p:nvPr/>
        </p:nvSpPr>
        <p:spPr bwMode="auto">
          <a:xfrm>
            <a:off x="3835511" y="3531290"/>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5" name="Text Box 24"/>
          <p:cNvSpPr txBox="1">
            <a:spLocks noChangeArrowheads="1"/>
          </p:cNvSpPr>
          <p:nvPr/>
        </p:nvSpPr>
        <p:spPr bwMode="auto">
          <a:xfrm>
            <a:off x="4592749" y="3531290"/>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6" name="Text Box 25"/>
          <p:cNvSpPr txBox="1">
            <a:spLocks noChangeArrowheads="1"/>
          </p:cNvSpPr>
          <p:nvPr/>
        </p:nvSpPr>
        <p:spPr bwMode="auto">
          <a:xfrm>
            <a:off x="5235686" y="3526528"/>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7" name="Line 26"/>
          <p:cNvSpPr>
            <a:spLocks noChangeShapeType="1"/>
          </p:cNvSpPr>
          <p:nvPr/>
        </p:nvSpPr>
        <p:spPr bwMode="auto">
          <a:xfrm>
            <a:off x="3121136" y="3831328"/>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8" name="Rectangle 27"/>
          <p:cNvSpPr>
            <a:spLocks noChangeArrowheads="1"/>
          </p:cNvSpPr>
          <p:nvPr/>
        </p:nvSpPr>
        <p:spPr bwMode="auto">
          <a:xfrm>
            <a:off x="4521311" y="3483665"/>
            <a:ext cx="685800" cy="1714500"/>
          </a:xfrm>
          <a:prstGeom prst="rect">
            <a:avLst/>
          </a:prstGeom>
          <a:noFill/>
          <a:ln w="38100">
            <a:no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9" name="Rectangle 28"/>
          <p:cNvSpPr>
            <a:spLocks noChangeArrowheads="1"/>
          </p:cNvSpPr>
          <p:nvPr/>
        </p:nvSpPr>
        <p:spPr bwMode="auto">
          <a:xfrm>
            <a:off x="3168761" y="1559615"/>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0" name="Text Box 29"/>
          <p:cNvSpPr txBox="1">
            <a:spLocks noChangeArrowheads="1"/>
          </p:cNvSpPr>
          <p:nvPr/>
        </p:nvSpPr>
        <p:spPr bwMode="auto">
          <a:xfrm>
            <a:off x="2940161" y="1559615"/>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A</a:t>
            </a:r>
          </a:p>
        </p:txBody>
      </p:sp>
      <p:sp>
        <p:nvSpPr>
          <p:cNvPr id="31" name="Rectangle 30"/>
          <p:cNvSpPr>
            <a:spLocks noChangeArrowheads="1"/>
          </p:cNvSpPr>
          <p:nvPr/>
        </p:nvSpPr>
        <p:spPr bwMode="auto">
          <a:xfrm>
            <a:off x="2254361" y="3636065"/>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2" name="Text Box 31"/>
          <p:cNvSpPr txBox="1">
            <a:spLocks noChangeArrowheads="1"/>
          </p:cNvSpPr>
          <p:nvPr/>
        </p:nvSpPr>
        <p:spPr bwMode="auto">
          <a:xfrm>
            <a:off x="2025761" y="3636065"/>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B</a:t>
            </a:r>
          </a:p>
        </p:txBody>
      </p:sp>
      <p:sp>
        <p:nvSpPr>
          <p:cNvPr id="33" name="Rectangle 32"/>
          <p:cNvSpPr>
            <a:spLocks noChangeArrowheads="1"/>
          </p:cNvSpPr>
          <p:nvPr/>
        </p:nvSpPr>
        <p:spPr bwMode="auto">
          <a:xfrm>
            <a:off x="6197711" y="3636065"/>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4" name="Text Box 33"/>
          <p:cNvSpPr txBox="1">
            <a:spLocks noChangeArrowheads="1"/>
          </p:cNvSpPr>
          <p:nvPr/>
        </p:nvSpPr>
        <p:spPr bwMode="auto">
          <a:xfrm>
            <a:off x="5969111" y="3636065"/>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C</a:t>
            </a:r>
            <a:endParaRPr kumimoji="0" lang="en-US" sz="2300" b="1"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5" name="Rectangle 34"/>
          <p:cNvSpPr>
            <a:spLocks noChangeArrowheads="1"/>
          </p:cNvSpPr>
          <p:nvPr/>
        </p:nvSpPr>
        <p:spPr bwMode="auto">
          <a:xfrm>
            <a:off x="2254361" y="5426765"/>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6" name="Text Box 35"/>
          <p:cNvSpPr txBox="1">
            <a:spLocks noChangeArrowheads="1"/>
          </p:cNvSpPr>
          <p:nvPr/>
        </p:nvSpPr>
        <p:spPr bwMode="auto">
          <a:xfrm>
            <a:off x="2025761" y="5426765"/>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D</a:t>
            </a:r>
            <a:endParaRPr kumimoji="0" lang="en-US" sz="2300" b="1" i="0" u="none" strike="noStrike" kern="0" cap="none" spc="0" normalizeH="0" baseline="0" noProof="0" smtClean="0">
              <a:ln>
                <a:noFill/>
              </a:ln>
              <a:solidFill>
                <a:srgbClr val="141414"/>
              </a:solidFill>
              <a:effectLst/>
              <a:uLnTx/>
              <a:uFillTx/>
              <a:latin typeface="Century Gothic" panose="020B0502020202020204" pitchFamily="34" charset="0"/>
            </a:endParaRPr>
          </a:p>
        </p:txBody>
      </p:sp>
      <p:cxnSp>
        <p:nvCxnSpPr>
          <p:cNvPr id="37" name="AutoShape 36"/>
          <p:cNvCxnSpPr>
            <a:cxnSpLocks noChangeShapeType="1"/>
            <a:stCxn id="18" idx="0"/>
            <a:endCxn id="14" idx="2"/>
          </p:cNvCxnSpPr>
          <p:nvPr/>
        </p:nvCxnSpPr>
        <p:spPr bwMode="auto">
          <a:xfrm rot="5400000" flipH="1">
            <a:off x="6416786" y="2407340"/>
            <a:ext cx="762000" cy="2038350"/>
          </a:xfrm>
          <a:prstGeom prst="bentConnector3">
            <a:avLst>
              <a:gd name="adj1" fmla="val 50000"/>
            </a:avLst>
          </a:prstGeom>
          <a:noFill/>
          <a:ln w="38100">
            <a:solidFill>
              <a:srgbClr val="FF3300"/>
            </a:solidFill>
            <a:miter lim="800000"/>
            <a:headEnd/>
            <a:tailEnd type="triangle" w="med" len="med"/>
          </a:ln>
        </p:spPr>
      </p:cxnSp>
      <p:cxnSp>
        <p:nvCxnSpPr>
          <p:cNvPr id="38" name="AutoShape 37"/>
          <p:cNvCxnSpPr>
            <a:cxnSpLocks noChangeShapeType="1"/>
            <a:endCxn id="14" idx="2"/>
          </p:cNvCxnSpPr>
          <p:nvPr/>
        </p:nvCxnSpPr>
        <p:spPr bwMode="auto">
          <a:xfrm rot="16200000">
            <a:off x="5083286" y="2769290"/>
            <a:ext cx="419100" cy="971550"/>
          </a:xfrm>
          <a:prstGeom prst="bentConnector3">
            <a:avLst>
              <a:gd name="adj1" fmla="val 50000"/>
            </a:avLst>
          </a:prstGeom>
          <a:noFill/>
          <a:ln w="38100">
            <a:solidFill>
              <a:srgbClr val="FF3300"/>
            </a:solidFill>
            <a:miter lim="800000"/>
            <a:headEnd/>
            <a:tailEnd type="triangle" w="med" len="med"/>
          </a:ln>
        </p:spPr>
      </p:cxnSp>
      <p:sp>
        <p:nvSpPr>
          <p:cNvPr id="39" name="Rectangle 38"/>
          <p:cNvSpPr>
            <a:spLocks noChangeArrowheads="1"/>
          </p:cNvSpPr>
          <p:nvPr/>
        </p:nvSpPr>
        <p:spPr bwMode="auto">
          <a:xfrm>
            <a:off x="4426061" y="3483665"/>
            <a:ext cx="6858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cxnSp>
        <p:nvCxnSpPr>
          <p:cNvPr id="40" name="AutoShape 39"/>
          <p:cNvCxnSpPr>
            <a:cxnSpLocks noChangeShapeType="1"/>
            <a:stCxn id="19" idx="0"/>
            <a:endCxn id="39" idx="2"/>
          </p:cNvCxnSpPr>
          <p:nvPr/>
        </p:nvCxnSpPr>
        <p:spPr bwMode="auto">
          <a:xfrm flipH="1" flipV="1">
            <a:off x="4768961" y="5217215"/>
            <a:ext cx="19050" cy="171450"/>
          </a:xfrm>
          <a:prstGeom prst="straightConnector1">
            <a:avLst/>
          </a:prstGeom>
          <a:noFill/>
          <a:ln w="38100">
            <a:solidFill>
              <a:srgbClr val="FF3300"/>
            </a:solidFill>
            <a:round/>
            <a:headEnd/>
            <a:tailEnd type="triangle" w="med" len="med"/>
          </a:ln>
        </p:spPr>
      </p:cxnSp>
      <p:sp>
        <p:nvSpPr>
          <p:cNvPr id="41" name="Rectangle 45" descr="50%"/>
          <p:cNvSpPr>
            <a:spLocks noChangeArrowheads="1"/>
          </p:cNvSpPr>
          <p:nvPr/>
        </p:nvSpPr>
        <p:spPr bwMode="auto">
          <a:xfrm>
            <a:off x="754174" y="2575615"/>
            <a:ext cx="590550" cy="449263"/>
          </a:xfrm>
          <a:prstGeom prst="rect">
            <a:avLst/>
          </a:prstGeom>
          <a:pattFill prst="pct50">
            <a:fgClr>
              <a:srgbClr val="F79646"/>
            </a:fgClr>
            <a:bgClr>
              <a:srgbClr val="FFFFFF"/>
            </a:bgClr>
          </a:patt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2" name="Text Box 46"/>
          <p:cNvSpPr txBox="1">
            <a:spLocks noChangeArrowheads="1"/>
          </p:cNvSpPr>
          <p:nvPr/>
        </p:nvSpPr>
        <p:spPr bwMode="auto">
          <a:xfrm>
            <a:off x="630349" y="2596253"/>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B</a:t>
            </a:r>
          </a:p>
        </p:txBody>
      </p:sp>
      <p:sp>
        <p:nvSpPr>
          <p:cNvPr id="43" name="Rectangle 47"/>
          <p:cNvSpPr>
            <a:spLocks noChangeArrowheads="1"/>
          </p:cNvSpPr>
          <p:nvPr/>
        </p:nvSpPr>
        <p:spPr bwMode="auto">
          <a:xfrm>
            <a:off x="1878124" y="2575615"/>
            <a:ext cx="588962" cy="449263"/>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4" name="Text Box 48"/>
          <p:cNvSpPr txBox="1">
            <a:spLocks noChangeArrowheads="1"/>
          </p:cNvSpPr>
          <p:nvPr/>
        </p:nvSpPr>
        <p:spPr bwMode="auto">
          <a:xfrm>
            <a:off x="1752711" y="2593078"/>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C</a:t>
            </a:r>
          </a:p>
        </p:txBody>
      </p:sp>
      <p:sp>
        <p:nvSpPr>
          <p:cNvPr id="45" name="Rectangle 49"/>
          <p:cNvSpPr>
            <a:spLocks noChangeArrowheads="1"/>
          </p:cNvSpPr>
          <p:nvPr/>
        </p:nvSpPr>
        <p:spPr bwMode="auto">
          <a:xfrm>
            <a:off x="739886" y="3282053"/>
            <a:ext cx="590550" cy="447675"/>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6" name="Text Box 50"/>
          <p:cNvSpPr txBox="1">
            <a:spLocks noChangeArrowheads="1"/>
          </p:cNvSpPr>
          <p:nvPr/>
        </p:nvSpPr>
        <p:spPr bwMode="auto">
          <a:xfrm>
            <a:off x="630349" y="3282053"/>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D</a:t>
            </a:r>
          </a:p>
        </p:txBody>
      </p:sp>
      <p:sp>
        <p:nvSpPr>
          <p:cNvPr id="47" name="Rectangle 51"/>
          <p:cNvSpPr>
            <a:spLocks noChangeArrowheads="1"/>
          </p:cNvSpPr>
          <p:nvPr/>
        </p:nvSpPr>
        <p:spPr bwMode="auto">
          <a:xfrm>
            <a:off x="1316149" y="1654865"/>
            <a:ext cx="590550" cy="449263"/>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8" name="Text Box 52"/>
          <p:cNvSpPr txBox="1">
            <a:spLocks noChangeArrowheads="1"/>
          </p:cNvSpPr>
          <p:nvPr/>
        </p:nvSpPr>
        <p:spPr bwMode="auto">
          <a:xfrm>
            <a:off x="1230424" y="1654865"/>
            <a:ext cx="804862"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A</a:t>
            </a:r>
          </a:p>
        </p:txBody>
      </p:sp>
      <p:sp>
        <p:nvSpPr>
          <p:cNvPr id="49" name="Text Box 53"/>
          <p:cNvSpPr txBox="1">
            <a:spLocks noChangeArrowheads="1"/>
          </p:cNvSpPr>
          <p:nvPr/>
        </p:nvSpPr>
        <p:spPr bwMode="auto">
          <a:xfrm>
            <a:off x="6959711" y="1578665"/>
            <a:ext cx="1866900" cy="1138238"/>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*Component B’s </a:t>
            </a:r>
            <a:r>
              <a:rPr kumimoji="0" lang="en-US" sz="1700" b="1" i="0" u="sng" strike="noStrike" kern="0" cap="none" spc="0" normalizeH="0" baseline="0" noProof="0" smtClean="0">
                <a:ln>
                  <a:noFill/>
                </a:ln>
                <a:solidFill>
                  <a:srgbClr val="141414"/>
                </a:solidFill>
                <a:effectLst/>
                <a:uLnTx/>
                <a:uFillTx/>
                <a:latin typeface="Century Gothic" panose="020B0502020202020204" pitchFamily="34" charset="0"/>
              </a:rPr>
              <a:t>TL costs</a:t>
            </a: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 are </a:t>
            </a:r>
            <a:r>
              <a:rPr kumimoji="0" lang="en-US" sz="1700" b="1" i="0" u="sng" strike="noStrike" kern="0" cap="none" spc="0" normalizeH="0" baseline="0" noProof="0" smtClean="0">
                <a:ln>
                  <a:noFill/>
                </a:ln>
                <a:solidFill>
                  <a:srgbClr val="141414"/>
                </a:solidFill>
                <a:effectLst/>
                <a:uLnTx/>
                <a:uFillTx/>
                <a:latin typeface="Century Gothic" panose="020B0502020202020204" pitchFamily="34" charset="0"/>
              </a:rPr>
              <a:t>not</a:t>
            </a: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 rolled up to A’s LL costs</a:t>
            </a:r>
          </a:p>
        </p:txBody>
      </p:sp>
      <p:sp>
        <p:nvSpPr>
          <p:cNvPr id="50" name="Text Box 54"/>
          <p:cNvSpPr txBox="1">
            <a:spLocks noChangeArrowheads="1"/>
          </p:cNvSpPr>
          <p:nvPr/>
        </p:nvSpPr>
        <p:spPr bwMode="auto">
          <a:xfrm>
            <a:off x="5264261" y="5331515"/>
            <a:ext cx="2343150" cy="877888"/>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Component D’s cost are rolled up to B’s LL costs</a:t>
            </a:r>
          </a:p>
        </p:txBody>
      </p:sp>
      <p:sp>
        <p:nvSpPr>
          <p:cNvPr id="51" name="Text Box 56"/>
          <p:cNvSpPr txBox="1">
            <a:spLocks noChangeArrowheads="1"/>
          </p:cNvSpPr>
          <p:nvPr/>
        </p:nvSpPr>
        <p:spPr bwMode="auto">
          <a:xfrm>
            <a:off x="2178161" y="4169465"/>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M</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2" name="Oval 57"/>
          <p:cNvSpPr>
            <a:spLocks noChangeArrowheads="1"/>
          </p:cNvSpPr>
          <p:nvPr/>
        </p:nvSpPr>
        <p:spPr bwMode="auto">
          <a:xfrm>
            <a:off x="2378186" y="4178990"/>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3" name="Text Box 58"/>
          <p:cNvSpPr txBox="1">
            <a:spLocks noChangeArrowheads="1"/>
          </p:cNvSpPr>
          <p:nvPr/>
        </p:nvSpPr>
        <p:spPr bwMode="auto">
          <a:xfrm>
            <a:off x="2178161" y="5922065"/>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P</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4" name="Oval 59"/>
          <p:cNvSpPr>
            <a:spLocks noChangeArrowheads="1"/>
          </p:cNvSpPr>
          <p:nvPr/>
        </p:nvSpPr>
        <p:spPr bwMode="auto">
          <a:xfrm>
            <a:off x="2378186" y="5931590"/>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5" name="Text Box 60"/>
          <p:cNvSpPr txBox="1">
            <a:spLocks noChangeArrowheads="1"/>
          </p:cNvSpPr>
          <p:nvPr/>
        </p:nvSpPr>
        <p:spPr bwMode="auto">
          <a:xfrm>
            <a:off x="6121511" y="4131365"/>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P</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6" name="Oval 61"/>
          <p:cNvSpPr>
            <a:spLocks noChangeArrowheads="1"/>
          </p:cNvSpPr>
          <p:nvPr/>
        </p:nvSpPr>
        <p:spPr bwMode="auto">
          <a:xfrm>
            <a:off x="6321536" y="4140890"/>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7" name="Text Box 62"/>
          <p:cNvSpPr txBox="1">
            <a:spLocks noChangeArrowheads="1"/>
          </p:cNvSpPr>
          <p:nvPr/>
        </p:nvSpPr>
        <p:spPr bwMode="auto">
          <a:xfrm>
            <a:off x="3092561" y="2054915"/>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M</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8" name="Oval 63"/>
          <p:cNvSpPr>
            <a:spLocks noChangeArrowheads="1"/>
          </p:cNvSpPr>
          <p:nvPr/>
        </p:nvSpPr>
        <p:spPr bwMode="auto">
          <a:xfrm>
            <a:off x="3292586" y="2064440"/>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9" name="Text Box 66"/>
          <p:cNvSpPr txBox="1">
            <a:spLocks noChangeArrowheads="1"/>
          </p:cNvSpPr>
          <p:nvPr/>
        </p:nvSpPr>
        <p:spPr bwMode="auto">
          <a:xfrm>
            <a:off x="425561" y="5312465"/>
            <a:ext cx="1600200" cy="646113"/>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200" b="1" i="0" u="none" strike="noStrike" kern="0" cap="none" spc="0" normalizeH="0" baseline="0" noProof="0" smtClean="0">
                <a:ln>
                  <a:noFill/>
                </a:ln>
                <a:solidFill>
                  <a:srgbClr val="141414"/>
                </a:solidFill>
                <a:effectLst/>
                <a:uLnTx/>
                <a:uFillTx/>
                <a:latin typeface="Century Gothic" panose="020B0502020202020204" pitchFamily="34" charset="0"/>
              </a:rPr>
              <a:t>* After Routing and 	Product Structure 	Cost Roll-Ups</a:t>
            </a:r>
          </a:p>
        </p:txBody>
      </p:sp>
      <p:sp>
        <p:nvSpPr>
          <p:cNvPr id="60" name="Text Box 68"/>
          <p:cNvSpPr txBox="1">
            <a:spLocks noChangeArrowheads="1"/>
          </p:cNvSpPr>
          <p:nvPr/>
        </p:nvSpPr>
        <p:spPr bwMode="auto">
          <a:xfrm>
            <a:off x="541449" y="5979215"/>
            <a:ext cx="2703512" cy="54927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M = Manufactured</a:t>
            </a:r>
            <a:b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P = Purchased</a:t>
            </a:r>
            <a:b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TL = This Level; LL = Lower Level</a:t>
            </a:r>
          </a:p>
        </p:txBody>
      </p:sp>
      <p:cxnSp>
        <p:nvCxnSpPr>
          <p:cNvPr id="61" name="AutoShape 69"/>
          <p:cNvCxnSpPr>
            <a:cxnSpLocks noChangeShapeType="1"/>
            <a:stCxn id="46" idx="0"/>
            <a:endCxn id="42" idx="2"/>
          </p:cNvCxnSpPr>
          <p:nvPr/>
        </p:nvCxnSpPr>
        <p:spPr bwMode="auto">
          <a:xfrm rot="16200000">
            <a:off x="919274" y="3167753"/>
            <a:ext cx="228600" cy="0"/>
          </a:xfrm>
          <a:prstGeom prst="straightConnector1">
            <a:avLst/>
          </a:prstGeom>
          <a:noFill/>
          <a:ln w="38100">
            <a:solidFill>
              <a:srgbClr val="43699C"/>
            </a:solidFill>
            <a:round/>
            <a:headEnd/>
            <a:tailEnd/>
          </a:ln>
        </p:spPr>
      </p:cxnSp>
      <p:cxnSp>
        <p:nvCxnSpPr>
          <p:cNvPr id="62" name="AutoShape 70"/>
          <p:cNvCxnSpPr>
            <a:cxnSpLocks noChangeShapeType="1"/>
            <a:stCxn id="42" idx="0"/>
            <a:endCxn id="48" idx="2"/>
          </p:cNvCxnSpPr>
          <p:nvPr/>
        </p:nvCxnSpPr>
        <p:spPr bwMode="auto">
          <a:xfrm rot="16200000">
            <a:off x="1091518" y="2054121"/>
            <a:ext cx="484188" cy="600075"/>
          </a:xfrm>
          <a:prstGeom prst="bentConnector3">
            <a:avLst>
              <a:gd name="adj1" fmla="val 49838"/>
            </a:avLst>
          </a:prstGeom>
          <a:noFill/>
          <a:ln w="38100">
            <a:solidFill>
              <a:srgbClr val="43699C"/>
            </a:solidFill>
            <a:miter lim="800000"/>
            <a:headEnd/>
            <a:tailEnd/>
          </a:ln>
        </p:spPr>
      </p:cxnSp>
      <p:cxnSp>
        <p:nvCxnSpPr>
          <p:cNvPr id="63" name="AutoShape 71"/>
          <p:cNvCxnSpPr>
            <a:cxnSpLocks noChangeShapeType="1"/>
            <a:stCxn id="44" idx="0"/>
            <a:endCxn id="48" idx="2"/>
          </p:cNvCxnSpPr>
          <p:nvPr/>
        </p:nvCxnSpPr>
        <p:spPr bwMode="auto">
          <a:xfrm rot="5400000" flipH="1">
            <a:off x="1654286" y="2091428"/>
            <a:ext cx="481013" cy="522287"/>
          </a:xfrm>
          <a:prstGeom prst="bentConnector3">
            <a:avLst>
              <a:gd name="adj1" fmla="val 49833"/>
            </a:avLst>
          </a:prstGeom>
          <a:noFill/>
          <a:ln w="38100">
            <a:solidFill>
              <a:srgbClr val="43699C"/>
            </a:solidFill>
            <a:miter lim="800000"/>
            <a:headEnd/>
            <a:tailEnd/>
          </a:ln>
        </p:spPr>
      </p:cxnSp>
      <p:sp>
        <p:nvSpPr>
          <p:cNvPr id="64" name="Text Box 72"/>
          <p:cNvSpPr txBox="1">
            <a:spLocks noChangeArrowheads="1"/>
          </p:cNvSpPr>
          <p:nvPr/>
        </p:nvSpPr>
        <p:spPr bwMode="auto">
          <a:xfrm>
            <a:off x="8600977" y="3399347"/>
            <a:ext cx="3179067" cy="446268"/>
          </a:xfrm>
          <a:prstGeom prst="rect">
            <a:avLst/>
          </a:prstGeom>
          <a:noFill/>
          <a:ln w="9525" algn="ctr">
            <a:solidFill>
              <a:srgbClr val="141414"/>
            </a:solidFill>
            <a:miter lim="800000"/>
            <a:headEnd/>
            <a:tailEnd/>
          </a:ln>
        </p:spPr>
        <p:txBody>
          <a:bodyPr wrap="none" lIns="91436" tIns="91436" rIns="91436" bIns="91436">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700" b="1" i="0" u="none" strike="noStrike" kern="0" cap="none" spc="0" normalizeH="0" baseline="0" noProof="0" dirty="0" smtClean="0">
                <a:ln>
                  <a:noFill/>
                </a:ln>
                <a:solidFill>
                  <a:srgbClr val="5A87C6"/>
                </a:solidFill>
                <a:effectLst/>
                <a:uLnTx/>
                <a:uFillTx/>
                <a:latin typeface="Century Gothic" panose="020B0502020202020204" pitchFamily="34" charset="0"/>
              </a:rPr>
              <a:t>Item B’s Phantom Field = Yes</a:t>
            </a:r>
          </a:p>
        </p:txBody>
      </p:sp>
    </p:spTree>
    <p:extLst>
      <p:ext uri="{BB962C8B-B14F-4D97-AF65-F5344CB8AC3E}">
        <p14:creationId xmlns:p14="http://schemas.microsoft.com/office/powerpoint/2010/main" val="2022504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Items Cost Enter</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70051"/>
            <a:ext cx="12185006" cy="4918582"/>
          </a:xfrm>
          <a:prstGeom prst="rect">
            <a:avLst/>
          </a:prstGeom>
        </p:spPr>
      </p:pic>
    </p:spTree>
    <p:extLst>
      <p:ext uri="{BB962C8B-B14F-4D97-AF65-F5344CB8AC3E}">
        <p14:creationId xmlns:p14="http://schemas.microsoft.com/office/powerpoint/2010/main" val="34480698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Overhead and Burden Cost Update</a:t>
            </a:r>
          </a:p>
        </p:txBody>
      </p:sp>
      <p:sp>
        <p:nvSpPr>
          <p:cNvPr id="6" name="Rectangle 4"/>
          <p:cNvSpPr>
            <a:spLocks noChangeArrowheads="1"/>
          </p:cNvSpPr>
          <p:nvPr/>
        </p:nvSpPr>
        <p:spPr bwMode="auto">
          <a:xfrm>
            <a:off x="2428875" y="1641445"/>
            <a:ext cx="628650" cy="590550"/>
          </a:xfrm>
          <a:prstGeom prst="rect">
            <a:avLst/>
          </a:prstGeom>
          <a:solidFill>
            <a:sysClr val="window" lastClr="FFFFFF"/>
          </a:solidFill>
          <a:ln w="9525">
            <a:solidFill>
              <a:srgbClr val="141414"/>
            </a:solidFill>
            <a:miter lim="800000"/>
            <a:headEnd/>
            <a:tailEnd/>
          </a:ln>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rgbClr val="141414"/>
                </a:solidFill>
                <a:effectLst/>
                <a:uLnTx/>
                <a:uFillTx/>
                <a:latin typeface="Century Gothic" panose="020B0502020202020204" pitchFamily="34" charset="0"/>
              </a:rPr>
              <a:t>A</a:t>
            </a:r>
            <a:endParaRPr kumimoji="0" lang="en-US" sz="28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7" name="Text Box 26"/>
          <p:cNvSpPr txBox="1">
            <a:spLocks noChangeArrowheads="1"/>
          </p:cNvSpPr>
          <p:nvPr/>
        </p:nvSpPr>
        <p:spPr bwMode="auto">
          <a:xfrm>
            <a:off x="2428875" y="2241520"/>
            <a:ext cx="628650" cy="374650"/>
          </a:xfrm>
          <a:prstGeom prst="rect">
            <a:avLst/>
          </a:prstGeom>
          <a:noFill/>
          <a:ln w="9525">
            <a:noFill/>
            <a:miter lim="800000"/>
            <a:headEnd/>
            <a:tailEnd/>
          </a:ln>
        </p:spPr>
        <p:txBody>
          <a:bodyPr wrap="square"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$10</a:t>
            </a:r>
          </a:p>
        </p:txBody>
      </p:sp>
      <p:sp>
        <p:nvSpPr>
          <p:cNvPr id="8" name="Text Box 29"/>
          <p:cNvSpPr txBox="1">
            <a:spLocks noChangeArrowheads="1"/>
          </p:cNvSpPr>
          <p:nvPr/>
        </p:nvSpPr>
        <p:spPr bwMode="auto">
          <a:xfrm>
            <a:off x="1190625" y="3651220"/>
            <a:ext cx="628650" cy="374650"/>
          </a:xfrm>
          <a:prstGeom prst="rect">
            <a:avLst/>
          </a:prstGeom>
          <a:noFill/>
          <a:ln w="9525">
            <a:noFill/>
            <a:miter lim="800000"/>
            <a:headEnd/>
            <a:tailEnd/>
          </a:ln>
        </p:spPr>
        <p:txBody>
          <a:bodyPr wrap="square"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$3</a:t>
            </a:r>
          </a:p>
        </p:txBody>
      </p:sp>
      <p:sp>
        <p:nvSpPr>
          <p:cNvPr id="9" name="Text Box 31"/>
          <p:cNvSpPr txBox="1">
            <a:spLocks noChangeArrowheads="1"/>
          </p:cNvSpPr>
          <p:nvPr/>
        </p:nvSpPr>
        <p:spPr bwMode="auto">
          <a:xfrm>
            <a:off x="3648075" y="3651220"/>
            <a:ext cx="628650" cy="374650"/>
          </a:xfrm>
          <a:prstGeom prst="rect">
            <a:avLst/>
          </a:prstGeom>
          <a:noFill/>
          <a:ln w="9525">
            <a:noFill/>
            <a:miter lim="800000"/>
            <a:headEnd/>
            <a:tailEnd/>
          </a:ln>
        </p:spPr>
        <p:txBody>
          <a:bodyPr wrap="square"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$7</a:t>
            </a:r>
          </a:p>
        </p:txBody>
      </p:sp>
      <p:sp>
        <p:nvSpPr>
          <p:cNvPr id="10" name="Text Box 33"/>
          <p:cNvSpPr txBox="1">
            <a:spLocks noChangeArrowheads="1"/>
          </p:cNvSpPr>
          <p:nvPr/>
        </p:nvSpPr>
        <p:spPr bwMode="auto">
          <a:xfrm>
            <a:off x="590550" y="5013295"/>
            <a:ext cx="628650" cy="374650"/>
          </a:xfrm>
          <a:prstGeom prst="rect">
            <a:avLst/>
          </a:prstGeom>
          <a:noFill/>
          <a:ln w="9525">
            <a:noFill/>
            <a:miter lim="800000"/>
            <a:headEnd/>
            <a:tailEnd/>
          </a:ln>
        </p:spPr>
        <p:txBody>
          <a:bodyPr wrap="square"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$1</a:t>
            </a:r>
          </a:p>
        </p:txBody>
      </p:sp>
      <p:sp>
        <p:nvSpPr>
          <p:cNvPr id="11" name="Text Box 35"/>
          <p:cNvSpPr txBox="1">
            <a:spLocks noChangeArrowheads="1"/>
          </p:cNvSpPr>
          <p:nvPr/>
        </p:nvSpPr>
        <p:spPr bwMode="auto">
          <a:xfrm>
            <a:off x="1790700" y="5032345"/>
            <a:ext cx="628650" cy="374650"/>
          </a:xfrm>
          <a:prstGeom prst="rect">
            <a:avLst/>
          </a:prstGeom>
          <a:noFill/>
          <a:ln w="9525">
            <a:noFill/>
            <a:miter lim="800000"/>
            <a:headEnd/>
            <a:tailEnd/>
          </a:ln>
        </p:spPr>
        <p:txBody>
          <a:bodyPr wrap="square"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$2</a:t>
            </a:r>
          </a:p>
        </p:txBody>
      </p:sp>
      <p:sp>
        <p:nvSpPr>
          <p:cNvPr id="12" name="Text Box 39"/>
          <p:cNvSpPr txBox="1">
            <a:spLocks noChangeArrowheads="1"/>
          </p:cNvSpPr>
          <p:nvPr/>
        </p:nvSpPr>
        <p:spPr bwMode="auto">
          <a:xfrm>
            <a:off x="3048000" y="4994245"/>
            <a:ext cx="628650" cy="374650"/>
          </a:xfrm>
          <a:prstGeom prst="rect">
            <a:avLst/>
          </a:prstGeom>
          <a:noFill/>
          <a:ln w="9525">
            <a:noFill/>
            <a:miter lim="800000"/>
            <a:headEnd/>
            <a:tailEnd/>
          </a:ln>
        </p:spPr>
        <p:txBody>
          <a:bodyPr wrap="square"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$3</a:t>
            </a:r>
          </a:p>
        </p:txBody>
      </p:sp>
      <p:sp>
        <p:nvSpPr>
          <p:cNvPr id="13" name="Text Box 41"/>
          <p:cNvSpPr txBox="1">
            <a:spLocks noChangeArrowheads="1"/>
          </p:cNvSpPr>
          <p:nvPr/>
        </p:nvSpPr>
        <p:spPr bwMode="auto">
          <a:xfrm>
            <a:off x="4248150" y="5013295"/>
            <a:ext cx="628650" cy="374650"/>
          </a:xfrm>
          <a:prstGeom prst="rect">
            <a:avLst/>
          </a:prstGeom>
          <a:noFill/>
          <a:ln w="9525">
            <a:noFill/>
            <a:miter lim="800000"/>
            <a:headEnd/>
            <a:tailEnd/>
          </a:ln>
        </p:spPr>
        <p:txBody>
          <a:bodyPr wrap="square"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$4</a:t>
            </a:r>
          </a:p>
        </p:txBody>
      </p:sp>
      <p:cxnSp>
        <p:nvCxnSpPr>
          <p:cNvPr id="14" name="AutoShape 43"/>
          <p:cNvCxnSpPr>
            <a:cxnSpLocks noChangeShapeType="1"/>
            <a:stCxn id="8" idx="2"/>
            <a:endCxn id="18" idx="0"/>
          </p:cNvCxnSpPr>
          <p:nvPr/>
        </p:nvCxnSpPr>
        <p:spPr bwMode="auto">
          <a:xfrm rot="5400000">
            <a:off x="1012032" y="3918714"/>
            <a:ext cx="385763" cy="600075"/>
          </a:xfrm>
          <a:prstGeom prst="straightConnector1">
            <a:avLst/>
          </a:prstGeom>
          <a:noFill/>
          <a:ln w="38100">
            <a:solidFill>
              <a:srgbClr val="FF3300"/>
            </a:solidFill>
            <a:round/>
            <a:headEnd/>
            <a:tailEnd/>
          </a:ln>
        </p:spPr>
      </p:cxnSp>
      <p:cxnSp>
        <p:nvCxnSpPr>
          <p:cNvPr id="15" name="AutoShape 44"/>
          <p:cNvCxnSpPr>
            <a:cxnSpLocks noChangeShapeType="1"/>
            <a:stCxn id="8" idx="2"/>
            <a:endCxn id="19" idx="0"/>
          </p:cNvCxnSpPr>
          <p:nvPr/>
        </p:nvCxnSpPr>
        <p:spPr bwMode="auto">
          <a:xfrm rot="16200000" flipH="1">
            <a:off x="1602581" y="3928238"/>
            <a:ext cx="404813" cy="600075"/>
          </a:xfrm>
          <a:prstGeom prst="straightConnector1">
            <a:avLst/>
          </a:prstGeom>
          <a:noFill/>
          <a:ln w="38100">
            <a:solidFill>
              <a:srgbClr val="FF3300"/>
            </a:solidFill>
            <a:round/>
            <a:headEnd/>
            <a:tailEnd/>
          </a:ln>
        </p:spPr>
      </p:cxnSp>
      <p:cxnSp>
        <p:nvCxnSpPr>
          <p:cNvPr id="16" name="AutoShape 46"/>
          <p:cNvCxnSpPr>
            <a:cxnSpLocks noChangeShapeType="1"/>
            <a:stCxn id="9" idx="2"/>
            <a:endCxn id="20" idx="0"/>
          </p:cNvCxnSpPr>
          <p:nvPr/>
        </p:nvCxnSpPr>
        <p:spPr bwMode="auto">
          <a:xfrm rot="5400000">
            <a:off x="3479007" y="3909189"/>
            <a:ext cx="366713" cy="600075"/>
          </a:xfrm>
          <a:prstGeom prst="straightConnector1">
            <a:avLst/>
          </a:prstGeom>
          <a:noFill/>
          <a:ln w="38100">
            <a:solidFill>
              <a:srgbClr val="FF3300"/>
            </a:solidFill>
            <a:round/>
            <a:headEnd/>
            <a:tailEnd/>
          </a:ln>
        </p:spPr>
      </p:cxnSp>
      <p:cxnSp>
        <p:nvCxnSpPr>
          <p:cNvPr id="17" name="AutoShape 47"/>
          <p:cNvCxnSpPr>
            <a:cxnSpLocks noChangeShapeType="1"/>
            <a:stCxn id="9" idx="2"/>
            <a:endCxn id="21" idx="0"/>
          </p:cNvCxnSpPr>
          <p:nvPr/>
        </p:nvCxnSpPr>
        <p:spPr bwMode="auto">
          <a:xfrm rot="16200000" flipH="1">
            <a:off x="4069556" y="3918713"/>
            <a:ext cx="385763" cy="600075"/>
          </a:xfrm>
          <a:prstGeom prst="straightConnector1">
            <a:avLst/>
          </a:prstGeom>
          <a:noFill/>
          <a:ln w="38100">
            <a:solidFill>
              <a:srgbClr val="FF3300"/>
            </a:solidFill>
            <a:round/>
            <a:headEnd/>
            <a:tailEnd/>
          </a:ln>
        </p:spPr>
      </p:cxnSp>
      <p:sp>
        <p:nvSpPr>
          <p:cNvPr id="18" name="Rectangle 7"/>
          <p:cNvSpPr>
            <a:spLocks noChangeArrowheads="1"/>
          </p:cNvSpPr>
          <p:nvPr/>
        </p:nvSpPr>
        <p:spPr bwMode="auto">
          <a:xfrm>
            <a:off x="590550" y="4411633"/>
            <a:ext cx="628650" cy="590550"/>
          </a:xfrm>
          <a:prstGeom prst="rect">
            <a:avLst/>
          </a:prstGeom>
          <a:solidFill>
            <a:sysClr val="window" lastClr="FFFFFF"/>
          </a:solidFill>
          <a:ln w="9525">
            <a:solidFill>
              <a:srgbClr val="141414"/>
            </a:solidFill>
            <a:miter lim="800000"/>
            <a:headEnd/>
            <a:tailEnd/>
          </a:ln>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rgbClr val="141414"/>
                </a:solidFill>
                <a:effectLst/>
                <a:uLnTx/>
                <a:uFillTx/>
                <a:latin typeface="Century Gothic" panose="020B0502020202020204" pitchFamily="34" charset="0"/>
              </a:rPr>
              <a:t>D</a:t>
            </a:r>
            <a:endParaRPr kumimoji="0" lang="en-US" sz="28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19" name="Rectangle 8"/>
          <p:cNvSpPr>
            <a:spLocks noChangeArrowheads="1"/>
          </p:cNvSpPr>
          <p:nvPr/>
        </p:nvSpPr>
        <p:spPr bwMode="auto">
          <a:xfrm>
            <a:off x="1790700" y="4430683"/>
            <a:ext cx="628650" cy="590550"/>
          </a:xfrm>
          <a:prstGeom prst="rect">
            <a:avLst/>
          </a:prstGeom>
          <a:solidFill>
            <a:sysClr val="window" lastClr="FFFFFF"/>
          </a:solidFill>
          <a:ln w="9525">
            <a:solidFill>
              <a:srgbClr val="141414"/>
            </a:solidFill>
            <a:miter lim="800000"/>
            <a:headEnd/>
            <a:tailEnd/>
          </a:ln>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rgbClr val="141414"/>
                </a:solidFill>
                <a:effectLst/>
                <a:uLnTx/>
                <a:uFillTx/>
                <a:latin typeface="Century Gothic" panose="020B0502020202020204" pitchFamily="34" charset="0"/>
              </a:rPr>
              <a:t>E</a:t>
            </a:r>
            <a:endParaRPr kumimoji="0" lang="en-US" sz="28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20" name="Rectangle 11"/>
          <p:cNvSpPr>
            <a:spLocks noChangeArrowheads="1"/>
          </p:cNvSpPr>
          <p:nvPr/>
        </p:nvSpPr>
        <p:spPr bwMode="auto">
          <a:xfrm>
            <a:off x="3048000" y="4392583"/>
            <a:ext cx="628650" cy="590550"/>
          </a:xfrm>
          <a:prstGeom prst="rect">
            <a:avLst/>
          </a:prstGeom>
          <a:solidFill>
            <a:sysClr val="window" lastClr="FFFFFF"/>
          </a:solidFill>
          <a:ln w="9525">
            <a:solidFill>
              <a:srgbClr val="141414"/>
            </a:solidFill>
            <a:miter lim="800000"/>
            <a:headEnd/>
            <a:tailEnd/>
          </a:ln>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rgbClr val="141414"/>
                </a:solidFill>
                <a:effectLst/>
                <a:uLnTx/>
                <a:uFillTx/>
                <a:latin typeface="Century Gothic" panose="020B0502020202020204" pitchFamily="34" charset="0"/>
              </a:rPr>
              <a:t>F</a:t>
            </a:r>
            <a:endParaRPr kumimoji="0" lang="en-US" sz="28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21" name="Rectangle 12"/>
          <p:cNvSpPr>
            <a:spLocks noChangeArrowheads="1"/>
          </p:cNvSpPr>
          <p:nvPr/>
        </p:nvSpPr>
        <p:spPr bwMode="auto">
          <a:xfrm>
            <a:off x="4248150" y="4411633"/>
            <a:ext cx="628650" cy="590550"/>
          </a:xfrm>
          <a:prstGeom prst="rect">
            <a:avLst/>
          </a:prstGeom>
          <a:solidFill>
            <a:sysClr val="window" lastClr="FFFFFF"/>
          </a:solidFill>
          <a:ln w="9525">
            <a:solidFill>
              <a:srgbClr val="141414"/>
            </a:solidFill>
            <a:miter lim="800000"/>
            <a:headEnd/>
            <a:tailEnd/>
          </a:ln>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rgbClr val="141414"/>
                </a:solidFill>
                <a:effectLst/>
                <a:uLnTx/>
                <a:uFillTx/>
                <a:latin typeface="Century Gothic" panose="020B0502020202020204" pitchFamily="34" charset="0"/>
              </a:rPr>
              <a:t>G</a:t>
            </a:r>
            <a:endParaRPr kumimoji="0" lang="en-US" sz="2800" b="1" i="0" u="none" strike="noStrike" kern="0" cap="none" spc="0" normalizeH="0" baseline="0" noProof="0" dirty="0">
              <a:ln>
                <a:noFill/>
              </a:ln>
              <a:solidFill>
                <a:srgbClr val="141414"/>
              </a:solidFill>
              <a:effectLst/>
              <a:uLnTx/>
              <a:uFillTx/>
              <a:latin typeface="Century Gothic" panose="020B0502020202020204" pitchFamily="34" charset="0"/>
            </a:endParaRPr>
          </a:p>
        </p:txBody>
      </p:sp>
      <p:cxnSp>
        <p:nvCxnSpPr>
          <p:cNvPr id="22" name="AutoShape 49"/>
          <p:cNvCxnSpPr>
            <a:cxnSpLocks noChangeShapeType="1"/>
            <a:stCxn id="7" idx="2"/>
            <a:endCxn id="24" idx="0"/>
          </p:cNvCxnSpPr>
          <p:nvPr/>
        </p:nvCxnSpPr>
        <p:spPr bwMode="auto">
          <a:xfrm rot="5400000">
            <a:off x="1906588" y="2214532"/>
            <a:ext cx="434975" cy="1238250"/>
          </a:xfrm>
          <a:prstGeom prst="straightConnector1">
            <a:avLst/>
          </a:prstGeom>
          <a:noFill/>
          <a:ln w="38100">
            <a:solidFill>
              <a:srgbClr val="FF3300"/>
            </a:solidFill>
            <a:round/>
            <a:headEnd/>
            <a:tailEnd/>
          </a:ln>
        </p:spPr>
      </p:cxnSp>
      <p:cxnSp>
        <p:nvCxnSpPr>
          <p:cNvPr id="23" name="AutoShape 50"/>
          <p:cNvCxnSpPr>
            <a:cxnSpLocks noChangeShapeType="1"/>
            <a:stCxn id="7" idx="2"/>
            <a:endCxn id="25" idx="0"/>
          </p:cNvCxnSpPr>
          <p:nvPr/>
        </p:nvCxnSpPr>
        <p:spPr bwMode="auto">
          <a:xfrm rot="16200000" flipH="1">
            <a:off x="3135313" y="2224057"/>
            <a:ext cx="434975" cy="1219200"/>
          </a:xfrm>
          <a:prstGeom prst="straightConnector1">
            <a:avLst/>
          </a:prstGeom>
          <a:noFill/>
          <a:ln w="38100">
            <a:solidFill>
              <a:srgbClr val="FF3300"/>
            </a:solidFill>
            <a:round/>
            <a:headEnd/>
            <a:tailEnd/>
          </a:ln>
        </p:spPr>
      </p:cxnSp>
      <p:sp>
        <p:nvSpPr>
          <p:cNvPr id="24" name="Rectangle 5"/>
          <p:cNvSpPr>
            <a:spLocks noChangeArrowheads="1"/>
          </p:cNvSpPr>
          <p:nvPr/>
        </p:nvSpPr>
        <p:spPr bwMode="auto">
          <a:xfrm>
            <a:off x="1190625" y="3051145"/>
            <a:ext cx="628650" cy="590550"/>
          </a:xfrm>
          <a:prstGeom prst="rect">
            <a:avLst/>
          </a:prstGeom>
          <a:solidFill>
            <a:sysClr val="window" lastClr="FFFFFF"/>
          </a:solidFill>
          <a:ln w="9525">
            <a:solidFill>
              <a:srgbClr val="141414"/>
            </a:solidFill>
            <a:miter lim="800000"/>
            <a:headEnd/>
            <a:tailEnd/>
          </a:ln>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rgbClr val="141414"/>
                </a:solidFill>
                <a:effectLst/>
                <a:uLnTx/>
                <a:uFillTx/>
                <a:latin typeface="Century Gothic" panose="020B0502020202020204" pitchFamily="34" charset="0"/>
              </a:rPr>
              <a:t>B</a:t>
            </a:r>
            <a:endParaRPr kumimoji="0" lang="en-US" sz="28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25" name="Rectangle 6"/>
          <p:cNvSpPr>
            <a:spLocks noChangeArrowheads="1"/>
          </p:cNvSpPr>
          <p:nvPr/>
        </p:nvSpPr>
        <p:spPr bwMode="auto">
          <a:xfrm>
            <a:off x="3648075" y="3051145"/>
            <a:ext cx="628650" cy="590550"/>
          </a:xfrm>
          <a:prstGeom prst="rect">
            <a:avLst/>
          </a:prstGeom>
          <a:solidFill>
            <a:sysClr val="window" lastClr="FFFFFF"/>
          </a:solidFill>
          <a:ln w="9525">
            <a:solidFill>
              <a:srgbClr val="141414"/>
            </a:solidFill>
            <a:miter lim="800000"/>
            <a:headEnd/>
            <a:tailEnd/>
          </a:ln>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rgbClr val="141414"/>
                </a:solidFill>
                <a:effectLst/>
                <a:uLnTx/>
                <a:uFillTx/>
                <a:latin typeface="Century Gothic" panose="020B0502020202020204" pitchFamily="34" charset="0"/>
              </a:rPr>
              <a:t>C</a:t>
            </a:r>
            <a:endParaRPr kumimoji="0" lang="en-US" sz="28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26" name="Text Box 51"/>
          <p:cNvSpPr txBox="1">
            <a:spLocks noChangeArrowheads="1"/>
          </p:cNvSpPr>
          <p:nvPr/>
        </p:nvSpPr>
        <p:spPr bwMode="auto">
          <a:xfrm>
            <a:off x="5662613" y="2778095"/>
            <a:ext cx="647700" cy="1200150"/>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10</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3</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7</a:t>
            </a:r>
          </a:p>
        </p:txBody>
      </p:sp>
      <p:sp>
        <p:nvSpPr>
          <p:cNvPr id="27" name="Text Box 52"/>
          <p:cNvSpPr txBox="1">
            <a:spLocks noChangeArrowheads="1"/>
          </p:cNvSpPr>
          <p:nvPr/>
        </p:nvSpPr>
        <p:spPr bwMode="auto">
          <a:xfrm>
            <a:off x="5905500" y="2778095"/>
            <a:ext cx="647700" cy="1200150"/>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x</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x</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x</a:t>
            </a:r>
          </a:p>
        </p:txBody>
      </p:sp>
      <p:sp>
        <p:nvSpPr>
          <p:cNvPr id="28" name="Text Box 53"/>
          <p:cNvSpPr txBox="1">
            <a:spLocks noChangeArrowheads="1"/>
          </p:cNvSpPr>
          <p:nvPr/>
        </p:nvSpPr>
        <p:spPr bwMode="auto">
          <a:xfrm>
            <a:off x="6210300" y="2778095"/>
            <a:ext cx="1155700" cy="1200150"/>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150%</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150%</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150%</a:t>
            </a:r>
          </a:p>
        </p:txBody>
      </p:sp>
      <p:sp>
        <p:nvSpPr>
          <p:cNvPr id="29" name="Text Box 54"/>
          <p:cNvSpPr txBox="1">
            <a:spLocks noChangeArrowheads="1"/>
          </p:cNvSpPr>
          <p:nvPr/>
        </p:nvSpPr>
        <p:spPr bwMode="auto">
          <a:xfrm>
            <a:off x="6996113" y="2778095"/>
            <a:ext cx="895350" cy="12001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a:t>
            </a:r>
          </a:p>
        </p:txBody>
      </p:sp>
      <p:sp>
        <p:nvSpPr>
          <p:cNvPr id="30" name="Text Box 55"/>
          <p:cNvSpPr txBox="1">
            <a:spLocks noChangeArrowheads="1"/>
          </p:cNvSpPr>
          <p:nvPr/>
        </p:nvSpPr>
        <p:spPr bwMode="auto">
          <a:xfrm>
            <a:off x="7562850" y="2778095"/>
            <a:ext cx="895350" cy="1200150"/>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15.00</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4.50</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10.50</a:t>
            </a:r>
          </a:p>
        </p:txBody>
      </p:sp>
      <p:sp>
        <p:nvSpPr>
          <p:cNvPr id="31" name="Text Box 56"/>
          <p:cNvSpPr txBox="1">
            <a:spLocks noChangeArrowheads="1"/>
          </p:cNvSpPr>
          <p:nvPr/>
        </p:nvSpPr>
        <p:spPr bwMode="auto">
          <a:xfrm>
            <a:off x="4991100" y="2778095"/>
            <a:ext cx="647700" cy="1200150"/>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A</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B</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C</a:t>
            </a:r>
          </a:p>
        </p:txBody>
      </p:sp>
      <p:sp>
        <p:nvSpPr>
          <p:cNvPr id="32" name="Text Box 57"/>
          <p:cNvSpPr txBox="1">
            <a:spLocks noChangeArrowheads="1"/>
          </p:cNvSpPr>
          <p:nvPr/>
        </p:nvSpPr>
        <p:spPr bwMode="auto">
          <a:xfrm>
            <a:off x="4953000" y="2168495"/>
            <a:ext cx="100965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Item</a:t>
            </a:r>
          </a:p>
        </p:txBody>
      </p:sp>
      <p:sp>
        <p:nvSpPr>
          <p:cNvPr id="33" name="Text Box 58"/>
          <p:cNvSpPr txBox="1">
            <a:spLocks noChangeArrowheads="1"/>
          </p:cNvSpPr>
          <p:nvPr/>
        </p:nvSpPr>
        <p:spPr bwMode="auto">
          <a:xfrm>
            <a:off x="5829300" y="2170083"/>
            <a:ext cx="1524000" cy="657225"/>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This-Level</a:t>
            </a:r>
            <a:b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Material</a:t>
            </a:r>
          </a:p>
        </p:txBody>
      </p:sp>
      <p:sp>
        <p:nvSpPr>
          <p:cNvPr id="34" name="Text Box 59"/>
          <p:cNvSpPr txBox="1">
            <a:spLocks noChangeArrowheads="1"/>
          </p:cNvSpPr>
          <p:nvPr/>
        </p:nvSpPr>
        <p:spPr bwMode="auto">
          <a:xfrm>
            <a:off x="7048500" y="2165320"/>
            <a:ext cx="1524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Overhead</a:t>
            </a:r>
          </a:p>
        </p:txBody>
      </p:sp>
      <p:sp>
        <p:nvSpPr>
          <p:cNvPr id="35" name="Line 60"/>
          <p:cNvSpPr>
            <a:spLocks noChangeShapeType="1"/>
          </p:cNvSpPr>
          <p:nvPr/>
        </p:nvSpPr>
        <p:spPr bwMode="auto">
          <a:xfrm>
            <a:off x="5181600" y="2174845"/>
            <a:ext cx="3352800" cy="0"/>
          </a:xfrm>
          <a:prstGeom prst="line">
            <a:avLst/>
          </a:prstGeom>
          <a:noFill/>
          <a:ln w="19050">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6" name="Line 61"/>
          <p:cNvSpPr>
            <a:spLocks noChangeShapeType="1"/>
          </p:cNvSpPr>
          <p:nvPr/>
        </p:nvSpPr>
        <p:spPr bwMode="auto">
          <a:xfrm>
            <a:off x="5187950" y="2797145"/>
            <a:ext cx="3352800" cy="0"/>
          </a:xfrm>
          <a:prstGeom prst="line">
            <a:avLst/>
          </a:prstGeom>
          <a:noFill/>
          <a:ln w="19050">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7" name="Line 62"/>
          <p:cNvSpPr>
            <a:spLocks noChangeShapeType="1"/>
          </p:cNvSpPr>
          <p:nvPr/>
        </p:nvSpPr>
        <p:spPr bwMode="auto">
          <a:xfrm>
            <a:off x="5168900" y="4016345"/>
            <a:ext cx="3352800" cy="0"/>
          </a:xfrm>
          <a:prstGeom prst="line">
            <a:avLst/>
          </a:prstGeom>
          <a:noFill/>
          <a:ln w="19050">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8" name="Text Box 65"/>
          <p:cNvSpPr txBox="1">
            <a:spLocks noChangeArrowheads="1"/>
          </p:cNvSpPr>
          <p:nvPr/>
        </p:nvSpPr>
        <p:spPr bwMode="auto">
          <a:xfrm>
            <a:off x="5124450" y="1577945"/>
            <a:ext cx="3867150" cy="65722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Example: </a:t>
            </a:r>
            <a:b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OH set at 150% of </a:t>
            </a:r>
            <a:r>
              <a:rPr kumimoji="0" lang="en-US" sz="1800" b="1" i="0" u="none" strike="noStrike" kern="0" cap="none" spc="0" normalizeH="0" baseline="0" noProof="0" dirty="0" err="1" smtClean="0">
                <a:ln>
                  <a:noFill/>
                </a:ln>
                <a:solidFill>
                  <a:srgbClr val="141414"/>
                </a:solidFill>
                <a:effectLst/>
                <a:uLnTx/>
                <a:uFillTx/>
                <a:latin typeface="Century Gothic" panose="020B0502020202020204" pitchFamily="34" charset="0"/>
              </a:rPr>
              <a:t>Mat’l</a:t>
            </a:r>
            <a:endPar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4948596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16</a:t>
            </a:fld>
            <a:endParaRPr lang="en-US">
              <a:latin typeface="Century Gothic" panose="020B0502020202020204" pitchFamily="34" charset="0"/>
            </a:endParaRPr>
          </a:p>
        </p:txBody>
      </p:sp>
      <p:sp>
        <p:nvSpPr>
          <p:cNvPr id="14" name="Content Placeholder 13"/>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smtClean="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smtClean="0">
                <a:latin typeface="Century Gothic" panose="020B0502020202020204" pitchFamily="34" charset="0"/>
              </a:rPr>
              <a:t>Item Overhead Cost Update</a:t>
            </a:r>
            <a:endParaRPr lang="en-US" dirty="0">
              <a:latin typeface="Century Gothic" panose="020B0502020202020204" pitchFamily="34" charset="0"/>
            </a:endParaRPr>
          </a:p>
        </p:txBody>
      </p:sp>
      <p:pic>
        <p:nvPicPr>
          <p:cNvPr id="15" name="Picture 14"/>
          <p:cNvPicPr>
            <a:picLocks noChangeAspect="1"/>
          </p:cNvPicPr>
          <p:nvPr/>
        </p:nvPicPr>
        <p:blipFill>
          <a:blip r:embed="rId3"/>
          <a:stretch>
            <a:fillRect/>
          </a:stretch>
        </p:blipFill>
        <p:spPr>
          <a:xfrm>
            <a:off x="0" y="1562100"/>
            <a:ext cx="12185006" cy="4911152"/>
          </a:xfrm>
          <a:prstGeom prst="rect">
            <a:avLst/>
          </a:prstGeom>
        </p:spPr>
      </p:pic>
    </p:spTree>
    <p:extLst>
      <p:ext uri="{BB962C8B-B14F-4D97-AF65-F5344CB8AC3E}">
        <p14:creationId xmlns:p14="http://schemas.microsoft.com/office/powerpoint/2010/main" val="26378576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Departments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1813280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Work Centers</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6667678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Routings &amp; Processes</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6994" y="1570051"/>
            <a:ext cx="12185006" cy="4918582"/>
          </a:xfrm>
          <a:prstGeom prst="rect">
            <a:avLst/>
          </a:prstGeom>
        </p:spPr>
      </p:pic>
    </p:spTree>
    <p:extLst>
      <p:ext uri="{BB962C8B-B14F-4D97-AF65-F5344CB8AC3E}">
        <p14:creationId xmlns:p14="http://schemas.microsoft.com/office/powerpoint/2010/main" val="10421450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smtClean="0">
                <a:latin typeface="Century Gothic" panose="020B0502020202020204" pitchFamily="34" charset="0"/>
              </a:rPr>
              <a:t>Setup Overview</a:t>
            </a:r>
          </a:p>
          <a:p>
            <a:r>
              <a:rPr lang="en-US" altLang="zh-CN" dirty="0" smtClean="0">
                <a:latin typeface="Century Gothic" panose="020B0502020202020204" pitchFamily="34" charset="0"/>
              </a:rPr>
              <a:t>Inventory &amp; Production Control</a:t>
            </a:r>
          </a:p>
          <a:p>
            <a:r>
              <a:rPr lang="en-US" altLang="zh-CN" dirty="0" smtClean="0">
                <a:latin typeface="Century Gothic" panose="020B0502020202020204" pitchFamily="34" charset="0"/>
              </a:rPr>
              <a:t>Items Setup &amp; Effects</a:t>
            </a:r>
          </a:p>
          <a:p>
            <a:r>
              <a:rPr lang="en-US" altLang="zh-CN" dirty="0" smtClean="0">
                <a:latin typeface="Century Gothic" panose="020B0502020202020204" pitchFamily="34" charset="0"/>
              </a:rPr>
              <a:t>Departments</a:t>
            </a:r>
          </a:p>
          <a:p>
            <a:r>
              <a:rPr lang="en-US" altLang="zh-CN" dirty="0" smtClean="0">
                <a:latin typeface="Century Gothic" panose="020B0502020202020204" pitchFamily="34" charset="0"/>
              </a:rPr>
              <a:t>Work Centers</a:t>
            </a:r>
          </a:p>
          <a:p>
            <a:r>
              <a:rPr lang="en-US" altLang="zh-CN" dirty="0" smtClean="0">
                <a:latin typeface="Century Gothic" panose="020B0502020202020204" pitchFamily="34" charset="0"/>
              </a:rPr>
              <a:t>Routings</a:t>
            </a:r>
          </a:p>
          <a:p>
            <a:r>
              <a:rPr lang="en-US" altLang="zh-CN" dirty="0">
                <a:latin typeface="Century Gothic" panose="020B0502020202020204" pitchFamily="34" charset="0"/>
              </a:rPr>
              <a:t>Product Structures &amp; Formulas</a:t>
            </a:r>
            <a:endParaRPr lang="en-US" altLang="zh-CN" dirty="0" smtClean="0">
              <a:latin typeface="Century Gothic" panose="020B0502020202020204" pitchFamily="34" charset="0"/>
            </a:endParaRPr>
          </a:p>
          <a:p>
            <a:r>
              <a:rPr lang="en-US" dirty="0">
                <a:latin typeface="Century Gothic" panose="020B0502020202020204" pitchFamily="34" charset="0"/>
              </a:rPr>
              <a:t>Reject and Loss Costing</a:t>
            </a:r>
            <a:endParaRPr lang="en-US" altLang="zh-CN" dirty="0" smtClean="0">
              <a:latin typeface="Century Gothic" panose="020B0502020202020204" pitchFamily="34" charset="0"/>
            </a:endParaRPr>
          </a:p>
          <a:p>
            <a:endParaRPr lang="en-US" altLang="zh-CN" dirty="0" smtClean="0">
              <a:latin typeface="Century Gothic" panose="020B0502020202020204" pitchFamily="34" charset="0"/>
            </a:endParaRP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Overview</a:t>
            </a:r>
            <a:endParaRPr lang="en-US" dirty="0">
              <a:latin typeface="Century Gothic" panose="020B0502020202020204" pitchFamily="34" charset="0"/>
            </a:endParaRPr>
          </a:p>
        </p:txBody>
      </p:sp>
    </p:spTree>
    <p:extLst>
      <p:ext uri="{BB962C8B-B14F-4D97-AF65-F5344CB8AC3E}">
        <p14:creationId xmlns:p14="http://schemas.microsoft.com/office/powerpoint/2010/main" val="863917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Routings &amp; Processes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70051"/>
            <a:ext cx="12185006" cy="4918582"/>
          </a:xfrm>
          <a:prstGeom prst="rect">
            <a:avLst/>
          </a:prstGeom>
        </p:spPr>
      </p:pic>
    </p:spTree>
    <p:extLst>
      <p:ext uri="{BB962C8B-B14F-4D97-AF65-F5344CB8AC3E}">
        <p14:creationId xmlns:p14="http://schemas.microsoft.com/office/powerpoint/2010/main" val="23526306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smtClean="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smtClean="0">
                <a:latin typeface="Century Gothic" panose="020B0502020202020204" pitchFamily="34" charset="0"/>
              </a:rPr>
              <a:t>Labor Cost Per Operation</a:t>
            </a:r>
            <a:endParaRPr lang="en-US" dirty="0">
              <a:latin typeface="Century Gothic" panose="020B0502020202020204" pitchFamily="34" charset="0"/>
            </a:endParaRPr>
          </a:p>
        </p:txBody>
      </p:sp>
      <p:pic>
        <p:nvPicPr>
          <p:cNvPr id="25" name="Picture 24"/>
          <p:cNvPicPr>
            <a:picLocks noChangeAspect="1"/>
          </p:cNvPicPr>
          <p:nvPr/>
        </p:nvPicPr>
        <p:blipFill rotWithShape="1">
          <a:blip r:embed="rId3"/>
          <a:srcRect r="71411" b="47373"/>
          <a:stretch/>
        </p:blipFill>
        <p:spPr>
          <a:xfrm>
            <a:off x="419100" y="1562100"/>
            <a:ext cx="3483629" cy="2588481"/>
          </a:xfrm>
          <a:prstGeom prst="rect">
            <a:avLst/>
          </a:prstGeom>
          <a:ln>
            <a:solidFill>
              <a:srgbClr val="141414"/>
            </a:solidFill>
          </a:ln>
        </p:spPr>
      </p:pic>
      <p:pic>
        <p:nvPicPr>
          <p:cNvPr id="26" name="Picture 25"/>
          <p:cNvPicPr>
            <a:picLocks noChangeAspect="1"/>
          </p:cNvPicPr>
          <p:nvPr/>
        </p:nvPicPr>
        <p:blipFill rotWithShape="1">
          <a:blip r:embed="rId4"/>
          <a:srcRect l="1647" t="9703" r="61664" b="37512"/>
          <a:stretch/>
        </p:blipFill>
        <p:spPr>
          <a:xfrm>
            <a:off x="3860725" y="2013856"/>
            <a:ext cx="4470550" cy="2596244"/>
          </a:xfrm>
          <a:prstGeom prst="rect">
            <a:avLst/>
          </a:prstGeom>
          <a:ln>
            <a:solidFill>
              <a:srgbClr val="141414"/>
            </a:solidFill>
          </a:ln>
        </p:spPr>
      </p:pic>
      <p:pic>
        <p:nvPicPr>
          <p:cNvPr id="27" name="Picture 26"/>
          <p:cNvPicPr>
            <a:picLocks noChangeAspect="1"/>
          </p:cNvPicPr>
          <p:nvPr/>
        </p:nvPicPr>
        <p:blipFill rotWithShape="1">
          <a:blip r:embed="rId5"/>
          <a:srcRect r="69437" b="24565"/>
          <a:stretch/>
        </p:blipFill>
        <p:spPr>
          <a:xfrm>
            <a:off x="8124249" y="2357544"/>
            <a:ext cx="3724090" cy="3710322"/>
          </a:xfrm>
          <a:prstGeom prst="rect">
            <a:avLst/>
          </a:prstGeom>
          <a:ln>
            <a:solidFill>
              <a:srgbClr val="141414"/>
            </a:solidFill>
          </a:ln>
        </p:spPr>
      </p:pic>
      <p:sp>
        <p:nvSpPr>
          <p:cNvPr id="28" name="Text Box 4"/>
          <p:cNvSpPr txBox="1">
            <a:spLocks noChangeArrowheads="1"/>
          </p:cNvSpPr>
          <p:nvPr/>
        </p:nvSpPr>
        <p:spPr bwMode="auto">
          <a:xfrm>
            <a:off x="347539" y="4788341"/>
            <a:ext cx="550545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600" b="1" dirty="0" smtClean="0">
                <a:solidFill>
                  <a:srgbClr val="000000"/>
                </a:solidFill>
                <a:latin typeface="Century Gothic" panose="020B0502020202020204" pitchFamily="34" charset="0"/>
              </a:rPr>
              <a:t>Labor Cost per Operation</a:t>
            </a:r>
            <a:r>
              <a:rPr lang="en-US" altLang="en-US" b="1" dirty="0" smtClean="0">
                <a:solidFill>
                  <a:srgbClr val="000000"/>
                </a:solidFill>
                <a:latin typeface="Century Gothic" panose="020B0502020202020204" pitchFamily="34" charset="0"/>
              </a:rPr>
              <a:t/>
            </a:r>
            <a:br>
              <a:rPr lang="en-US" altLang="en-US" b="1" dirty="0" smtClean="0">
                <a:solidFill>
                  <a:srgbClr val="000000"/>
                </a:solidFill>
                <a:latin typeface="Century Gothic" panose="020B0502020202020204" pitchFamily="34" charset="0"/>
              </a:rPr>
            </a:br>
            <a:r>
              <a:rPr lang="en-US" altLang="en-US" sz="1600" dirty="0" smtClean="0">
                <a:solidFill>
                  <a:srgbClr val="000000"/>
                </a:solidFill>
                <a:latin typeface="Century Gothic" panose="020B0502020202020204" pitchFamily="34" charset="0"/>
              </a:rPr>
              <a:t>Set-up Cost = Set-up </a:t>
            </a:r>
            <a:r>
              <a:rPr lang="en-US" altLang="en-US" sz="1600" dirty="0" err="1" smtClean="0">
                <a:solidFill>
                  <a:srgbClr val="000000"/>
                </a:solidFill>
                <a:latin typeface="Century Gothic" panose="020B0502020202020204" pitchFamily="34" charset="0"/>
              </a:rPr>
              <a:t>Hrs</a:t>
            </a:r>
            <a:r>
              <a:rPr lang="en-US" altLang="en-US" sz="1600" dirty="0" smtClean="0">
                <a:solidFill>
                  <a:srgbClr val="000000"/>
                </a:solidFill>
                <a:latin typeface="Century Gothic" panose="020B0502020202020204" pitchFamily="34" charset="0"/>
              </a:rPr>
              <a:t>/Order </a:t>
            </a:r>
            <a:r>
              <a:rPr lang="en-US" altLang="en-US" sz="1600" dirty="0" err="1" smtClean="0">
                <a:solidFill>
                  <a:srgbClr val="000000"/>
                </a:solidFill>
                <a:latin typeface="Century Gothic" panose="020B0502020202020204" pitchFamily="34" charset="0"/>
              </a:rPr>
              <a:t>Qty</a:t>
            </a:r>
            <a:r>
              <a:rPr lang="en-US" altLang="en-US" sz="1600" dirty="0" smtClean="0">
                <a:solidFill>
                  <a:srgbClr val="000000"/>
                </a:solidFill>
                <a:latin typeface="Century Gothic" panose="020B0502020202020204" pitchFamily="34" charset="0"/>
              </a:rPr>
              <a:t> x WC Set-up Rate</a:t>
            </a:r>
            <a:br>
              <a:rPr lang="en-US" altLang="en-US" sz="1600" dirty="0" smtClean="0">
                <a:solidFill>
                  <a:srgbClr val="000000"/>
                </a:solidFill>
                <a:latin typeface="Century Gothic" panose="020B0502020202020204" pitchFamily="34" charset="0"/>
              </a:rPr>
            </a:br>
            <a:r>
              <a:rPr lang="en-US" altLang="en-US" sz="1600" dirty="0" smtClean="0">
                <a:solidFill>
                  <a:srgbClr val="000000"/>
                </a:solidFill>
                <a:latin typeface="Century Gothic" panose="020B0502020202020204" pitchFamily="34" charset="0"/>
              </a:rPr>
              <a:t>Run Cost = Run </a:t>
            </a:r>
            <a:r>
              <a:rPr lang="en-US" altLang="en-US" sz="1600" dirty="0" err="1" smtClean="0">
                <a:solidFill>
                  <a:srgbClr val="000000"/>
                </a:solidFill>
                <a:latin typeface="Century Gothic" panose="020B0502020202020204" pitchFamily="34" charset="0"/>
              </a:rPr>
              <a:t>Hrs</a:t>
            </a:r>
            <a:r>
              <a:rPr lang="en-US" altLang="en-US" sz="1600" dirty="0" smtClean="0">
                <a:solidFill>
                  <a:srgbClr val="000000"/>
                </a:solidFill>
                <a:latin typeface="Century Gothic" panose="020B0502020202020204" pitchFamily="34" charset="0"/>
              </a:rPr>
              <a:t> / Unit x WC Labor Rate</a:t>
            </a:r>
          </a:p>
        </p:txBody>
      </p:sp>
      <p:sp>
        <p:nvSpPr>
          <p:cNvPr id="29" name="Text Box 7"/>
          <p:cNvSpPr txBox="1">
            <a:spLocks noChangeArrowheads="1"/>
          </p:cNvSpPr>
          <p:nvPr/>
        </p:nvSpPr>
        <p:spPr bwMode="auto">
          <a:xfrm>
            <a:off x="5865463" y="5102666"/>
            <a:ext cx="24368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400" dirty="0" smtClean="0">
                <a:solidFill>
                  <a:srgbClr val="000000"/>
                </a:solidFill>
                <a:latin typeface="Century Gothic" panose="020B0502020202020204" pitchFamily="34" charset="0"/>
              </a:rPr>
              <a:t>1 / 1,000 x $10 = $0.01 </a:t>
            </a:r>
            <a:endParaRPr lang="en-US" altLang="en-US" sz="1400" b="1" dirty="0" smtClean="0">
              <a:solidFill>
                <a:srgbClr val="000000"/>
              </a:solidFill>
              <a:latin typeface="Century Gothic" panose="020B0502020202020204" pitchFamily="34" charset="0"/>
            </a:endParaRPr>
          </a:p>
        </p:txBody>
      </p:sp>
      <p:sp>
        <p:nvSpPr>
          <p:cNvPr id="30" name="Text Box 15"/>
          <p:cNvSpPr txBox="1">
            <a:spLocks noChangeArrowheads="1"/>
          </p:cNvSpPr>
          <p:nvPr/>
        </p:nvSpPr>
        <p:spPr bwMode="auto">
          <a:xfrm>
            <a:off x="5865463" y="5340791"/>
            <a:ext cx="24368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400" dirty="0">
                <a:solidFill>
                  <a:srgbClr val="000000"/>
                </a:solidFill>
                <a:latin typeface="Century Gothic" panose="020B0502020202020204" pitchFamily="34" charset="0"/>
              </a:rPr>
              <a:t>1</a:t>
            </a:r>
            <a:r>
              <a:rPr lang="en-US" altLang="en-US" sz="1400" dirty="0" smtClean="0">
                <a:solidFill>
                  <a:srgbClr val="000000"/>
                </a:solidFill>
                <a:latin typeface="Century Gothic" panose="020B0502020202020204" pitchFamily="34" charset="0"/>
              </a:rPr>
              <a:t> x $10 = $10</a:t>
            </a:r>
            <a:endParaRPr lang="en-US" altLang="en-US" sz="1400" b="1" dirty="0" smtClean="0">
              <a:solidFill>
                <a:srgbClr val="000000"/>
              </a:solidFill>
              <a:latin typeface="Century Gothic" panose="020B0502020202020204" pitchFamily="34" charset="0"/>
            </a:endParaRPr>
          </a:p>
        </p:txBody>
      </p:sp>
      <p:sp>
        <p:nvSpPr>
          <p:cNvPr id="31" name="Text Box 18"/>
          <p:cNvSpPr txBox="1">
            <a:spLocks noChangeArrowheads="1"/>
          </p:cNvSpPr>
          <p:nvPr/>
        </p:nvSpPr>
        <p:spPr bwMode="auto">
          <a:xfrm>
            <a:off x="347539" y="5731316"/>
            <a:ext cx="4229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600" smtClean="0">
                <a:solidFill>
                  <a:srgbClr val="000000"/>
                </a:solidFill>
                <a:latin typeface="Century Gothic" panose="020B0502020202020204" pitchFamily="34" charset="0"/>
              </a:rPr>
              <a:t>Total Labor = Set-up Cost + Run Cost</a:t>
            </a:r>
            <a:endParaRPr lang="en-US" altLang="en-US" b="1" smtClean="0">
              <a:solidFill>
                <a:srgbClr val="000000"/>
              </a:solidFill>
              <a:latin typeface="Century Gothic" panose="020B0502020202020204" pitchFamily="34" charset="0"/>
            </a:endParaRPr>
          </a:p>
        </p:txBody>
      </p:sp>
      <p:sp>
        <p:nvSpPr>
          <p:cNvPr id="32" name="Text Box 19"/>
          <p:cNvSpPr txBox="1">
            <a:spLocks noChangeArrowheads="1"/>
          </p:cNvSpPr>
          <p:nvPr/>
        </p:nvSpPr>
        <p:spPr bwMode="auto">
          <a:xfrm>
            <a:off x="5865463" y="5731316"/>
            <a:ext cx="22463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400" dirty="0" smtClean="0">
                <a:solidFill>
                  <a:srgbClr val="000000"/>
                </a:solidFill>
                <a:latin typeface="Century Gothic" panose="020B0502020202020204" pitchFamily="34" charset="0"/>
              </a:rPr>
              <a:t>$0.01 + $10 = $10.01</a:t>
            </a:r>
            <a:endParaRPr lang="en-US" altLang="en-US" sz="1400" b="1" dirty="0" smtClean="0">
              <a:solidFill>
                <a:srgbClr val="000000"/>
              </a:solidFill>
              <a:latin typeface="Century Gothic" panose="020B0502020202020204" pitchFamily="34" charset="0"/>
            </a:endParaRPr>
          </a:p>
        </p:txBody>
      </p:sp>
      <p:sp>
        <p:nvSpPr>
          <p:cNvPr id="33" name="Text Box 54"/>
          <p:cNvSpPr txBox="1">
            <a:spLocks noChangeArrowheads="1"/>
          </p:cNvSpPr>
          <p:nvPr/>
        </p:nvSpPr>
        <p:spPr bwMode="auto">
          <a:xfrm>
            <a:off x="5865463" y="4788341"/>
            <a:ext cx="2151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600" b="1" dirty="0" smtClean="0">
                <a:solidFill>
                  <a:srgbClr val="000000"/>
                </a:solidFill>
                <a:latin typeface="Century Gothic" panose="020B0502020202020204" pitchFamily="34" charset="0"/>
              </a:rPr>
              <a:t>Example</a:t>
            </a:r>
            <a:endParaRPr lang="en-US" altLang="en-US" sz="1400" b="1" dirty="0" smtClean="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39339191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22</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smtClean="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Burden Cost Per Operation</a:t>
            </a:r>
          </a:p>
        </p:txBody>
      </p:sp>
      <p:pic>
        <p:nvPicPr>
          <p:cNvPr id="25" name="Picture 24"/>
          <p:cNvPicPr>
            <a:picLocks noChangeAspect="1"/>
          </p:cNvPicPr>
          <p:nvPr/>
        </p:nvPicPr>
        <p:blipFill rotWithShape="1">
          <a:blip r:embed="rId3"/>
          <a:srcRect r="71411" b="47373"/>
          <a:stretch/>
        </p:blipFill>
        <p:spPr>
          <a:xfrm>
            <a:off x="419100" y="1562100"/>
            <a:ext cx="3483629" cy="2588481"/>
          </a:xfrm>
          <a:prstGeom prst="rect">
            <a:avLst/>
          </a:prstGeom>
          <a:ln>
            <a:solidFill>
              <a:srgbClr val="141414"/>
            </a:solidFill>
          </a:ln>
        </p:spPr>
      </p:pic>
      <p:pic>
        <p:nvPicPr>
          <p:cNvPr id="26" name="Picture 25"/>
          <p:cNvPicPr>
            <a:picLocks noChangeAspect="1"/>
          </p:cNvPicPr>
          <p:nvPr/>
        </p:nvPicPr>
        <p:blipFill rotWithShape="1">
          <a:blip r:embed="rId4"/>
          <a:srcRect l="1647" t="9703" r="61664" b="37512"/>
          <a:stretch/>
        </p:blipFill>
        <p:spPr>
          <a:xfrm>
            <a:off x="3860725" y="2013856"/>
            <a:ext cx="4470550" cy="2596244"/>
          </a:xfrm>
          <a:prstGeom prst="rect">
            <a:avLst/>
          </a:prstGeom>
          <a:ln>
            <a:solidFill>
              <a:srgbClr val="141414"/>
            </a:solidFill>
          </a:ln>
        </p:spPr>
      </p:pic>
      <p:pic>
        <p:nvPicPr>
          <p:cNvPr id="3" name="Picture 2"/>
          <p:cNvPicPr>
            <a:picLocks noChangeAspect="1"/>
          </p:cNvPicPr>
          <p:nvPr/>
        </p:nvPicPr>
        <p:blipFill rotWithShape="1">
          <a:blip r:embed="rId5"/>
          <a:srcRect l="-1" r="68954" b="20250"/>
          <a:stretch/>
        </p:blipFill>
        <p:spPr>
          <a:xfrm>
            <a:off x="8028999" y="2416370"/>
            <a:ext cx="3782992" cy="3922594"/>
          </a:xfrm>
          <a:prstGeom prst="rect">
            <a:avLst/>
          </a:prstGeom>
          <a:ln>
            <a:solidFill>
              <a:srgbClr val="141414"/>
            </a:solidFill>
          </a:ln>
        </p:spPr>
      </p:pic>
      <p:sp>
        <p:nvSpPr>
          <p:cNvPr id="15" name="Text Box 3"/>
          <p:cNvSpPr txBox="1">
            <a:spLocks noChangeArrowheads="1"/>
          </p:cNvSpPr>
          <p:nvPr/>
        </p:nvSpPr>
        <p:spPr bwMode="auto">
          <a:xfrm>
            <a:off x="304800" y="4624511"/>
            <a:ext cx="4823791"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600" b="1" dirty="0">
                <a:latin typeface="Century Gothic" panose="020B0502020202020204" pitchFamily="34" charset="0"/>
              </a:rPr>
              <a:t>Set-up Burden</a:t>
            </a:r>
            <a:r>
              <a:rPr lang="en-US" altLang="en-US" sz="1800" dirty="0">
                <a:latin typeface="Century Gothic" panose="020B0502020202020204" pitchFamily="34" charset="0"/>
              </a:rPr>
              <a:t> </a:t>
            </a:r>
            <a:br>
              <a:rPr lang="en-US" altLang="en-US" sz="1800" dirty="0">
                <a:latin typeface="Century Gothic" panose="020B0502020202020204" pitchFamily="34" charset="0"/>
              </a:rPr>
            </a:br>
            <a:r>
              <a:rPr lang="en-US" altLang="en-US" sz="1500" dirty="0" err="1">
                <a:latin typeface="Century Gothic" panose="020B0502020202020204" pitchFamily="34" charset="0"/>
              </a:rPr>
              <a:t>Burden</a:t>
            </a:r>
            <a:r>
              <a:rPr lang="en-US" altLang="en-US" sz="1500" dirty="0">
                <a:latin typeface="Century Gothic" panose="020B0502020202020204" pitchFamily="34" charset="0"/>
              </a:rPr>
              <a:t> = [(Set-up </a:t>
            </a:r>
            <a:r>
              <a:rPr lang="en-US" altLang="en-US" sz="1500" dirty="0" err="1">
                <a:latin typeface="Century Gothic" panose="020B0502020202020204" pitchFamily="34" charset="0"/>
              </a:rPr>
              <a:t>Hrs</a:t>
            </a:r>
            <a:r>
              <a:rPr lang="en-US" altLang="en-US" sz="1500" dirty="0">
                <a:latin typeface="Century Gothic" panose="020B0502020202020204" pitchFamily="34" charset="0"/>
              </a:rPr>
              <a:t>/Order </a:t>
            </a:r>
            <a:r>
              <a:rPr lang="en-US" altLang="en-US" sz="1500" dirty="0" err="1">
                <a:latin typeface="Century Gothic" panose="020B0502020202020204" pitchFamily="34" charset="0"/>
              </a:rPr>
              <a:t>Qty</a:t>
            </a:r>
            <a:r>
              <a:rPr lang="en-US" altLang="en-US" sz="1500" dirty="0">
                <a:latin typeface="Century Gothic" panose="020B0502020202020204" pitchFamily="34" charset="0"/>
              </a:rPr>
              <a:t>) x WC </a:t>
            </a:r>
            <a:r>
              <a:rPr lang="en-US" altLang="en-US" sz="1500" dirty="0" err="1">
                <a:latin typeface="Century Gothic" panose="020B0502020202020204" pitchFamily="34" charset="0"/>
              </a:rPr>
              <a:t>Lbr</a:t>
            </a:r>
            <a:r>
              <a:rPr lang="en-US" altLang="en-US" sz="1500" dirty="0">
                <a:latin typeface="Century Gothic" panose="020B0502020202020204" pitchFamily="34" charset="0"/>
              </a:rPr>
              <a:t> </a:t>
            </a:r>
            <a:r>
              <a:rPr lang="en-US" altLang="en-US" sz="1500" dirty="0" err="1">
                <a:latin typeface="Century Gothic" panose="020B0502020202020204" pitchFamily="34" charset="0"/>
              </a:rPr>
              <a:t>Bdn</a:t>
            </a:r>
            <a:r>
              <a:rPr lang="en-US" altLang="en-US" sz="1500" dirty="0">
                <a:latin typeface="Century Gothic" panose="020B0502020202020204" pitchFamily="34" charset="0"/>
              </a:rPr>
              <a:t> Rate]</a:t>
            </a:r>
            <a:br>
              <a:rPr lang="en-US" altLang="en-US" sz="1500" dirty="0">
                <a:latin typeface="Century Gothic" panose="020B0502020202020204" pitchFamily="34" charset="0"/>
              </a:rPr>
            </a:br>
            <a:r>
              <a:rPr lang="en-US" altLang="en-US" sz="1500" dirty="0">
                <a:latin typeface="Century Gothic" panose="020B0502020202020204" pitchFamily="34" charset="0"/>
              </a:rPr>
              <a:t>Burden% = [(Set-up </a:t>
            </a:r>
            <a:r>
              <a:rPr lang="en-US" altLang="en-US" sz="1500" dirty="0" err="1">
                <a:latin typeface="Century Gothic" panose="020B0502020202020204" pitchFamily="34" charset="0"/>
              </a:rPr>
              <a:t>Hrs</a:t>
            </a:r>
            <a:r>
              <a:rPr lang="en-US" altLang="en-US" sz="1500" dirty="0">
                <a:latin typeface="Century Gothic" panose="020B0502020202020204" pitchFamily="34" charset="0"/>
              </a:rPr>
              <a:t>/Order </a:t>
            </a:r>
            <a:r>
              <a:rPr lang="en-US" altLang="en-US" sz="1500" dirty="0" err="1">
                <a:latin typeface="Century Gothic" panose="020B0502020202020204" pitchFamily="34" charset="0"/>
              </a:rPr>
              <a:t>Qty</a:t>
            </a:r>
            <a:r>
              <a:rPr lang="en-US" altLang="en-US" sz="1500" dirty="0">
                <a:latin typeface="Century Gothic" panose="020B0502020202020204" pitchFamily="34" charset="0"/>
              </a:rPr>
              <a:t>) x WC Set-up Rate </a:t>
            </a:r>
            <a:r>
              <a:rPr lang="en-US" altLang="en-US" sz="1500" dirty="0" smtClean="0">
                <a:latin typeface="Century Gothic" panose="020B0502020202020204" pitchFamily="34" charset="0"/>
              </a:rPr>
              <a:t>        	x </a:t>
            </a:r>
            <a:r>
              <a:rPr lang="en-US" altLang="en-US" sz="1500" dirty="0">
                <a:latin typeface="Century Gothic" panose="020B0502020202020204" pitchFamily="34" charset="0"/>
              </a:rPr>
              <a:t>WC </a:t>
            </a:r>
            <a:r>
              <a:rPr lang="en-US" altLang="en-US" sz="1500" dirty="0" err="1">
                <a:latin typeface="Century Gothic" panose="020B0502020202020204" pitchFamily="34" charset="0"/>
              </a:rPr>
              <a:t>Lbr</a:t>
            </a:r>
            <a:r>
              <a:rPr lang="en-US" altLang="en-US" sz="1500" dirty="0">
                <a:latin typeface="Century Gothic" panose="020B0502020202020204" pitchFamily="34" charset="0"/>
              </a:rPr>
              <a:t> </a:t>
            </a:r>
            <a:r>
              <a:rPr lang="en-US" altLang="en-US" sz="1500" dirty="0" err="1">
                <a:latin typeface="Century Gothic" panose="020B0502020202020204" pitchFamily="34" charset="0"/>
              </a:rPr>
              <a:t>Bdn</a:t>
            </a:r>
            <a:r>
              <a:rPr lang="en-US" altLang="en-US" sz="1500" dirty="0">
                <a:latin typeface="Century Gothic" panose="020B0502020202020204" pitchFamily="34" charset="0"/>
              </a:rPr>
              <a:t>%]</a:t>
            </a:r>
            <a:endParaRPr lang="en-US" altLang="en-US" sz="1800" b="1" dirty="0">
              <a:latin typeface="Century Gothic" panose="020B0502020202020204" pitchFamily="34" charset="0"/>
            </a:endParaRPr>
          </a:p>
        </p:txBody>
      </p:sp>
      <p:sp>
        <p:nvSpPr>
          <p:cNvPr id="16" name="Text Box 5"/>
          <p:cNvSpPr txBox="1">
            <a:spLocks noChangeArrowheads="1"/>
          </p:cNvSpPr>
          <p:nvPr/>
        </p:nvSpPr>
        <p:spPr bwMode="auto">
          <a:xfrm>
            <a:off x="5298647" y="4926136"/>
            <a:ext cx="24082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dirty="0" smtClean="0">
                <a:latin typeface="Century Gothic" panose="020B0502020202020204" pitchFamily="34" charset="0"/>
              </a:rPr>
              <a:t>1.0 </a:t>
            </a:r>
            <a:r>
              <a:rPr lang="en-US" altLang="en-US" sz="1400" dirty="0">
                <a:latin typeface="Century Gothic" panose="020B0502020202020204" pitchFamily="34" charset="0"/>
              </a:rPr>
              <a:t>/ 1,000 x </a:t>
            </a:r>
            <a:r>
              <a:rPr lang="en-US" altLang="zh-CN" sz="1400" dirty="0" smtClean="0">
                <a:latin typeface="Century Gothic" panose="020B0502020202020204" pitchFamily="34" charset="0"/>
              </a:rPr>
              <a:t>2</a:t>
            </a:r>
            <a:r>
              <a:rPr lang="en-US" altLang="en-US" sz="1400" dirty="0" smtClean="0">
                <a:latin typeface="Century Gothic" panose="020B0502020202020204" pitchFamily="34" charset="0"/>
              </a:rPr>
              <a:t>0 </a:t>
            </a:r>
            <a:r>
              <a:rPr lang="en-US" altLang="en-US" sz="1400" dirty="0">
                <a:latin typeface="Century Gothic" panose="020B0502020202020204" pitchFamily="34" charset="0"/>
              </a:rPr>
              <a:t>= </a:t>
            </a:r>
            <a:r>
              <a:rPr lang="en-US" altLang="en-US" sz="1400" dirty="0" smtClean="0">
                <a:latin typeface="Century Gothic" panose="020B0502020202020204" pitchFamily="34" charset="0"/>
              </a:rPr>
              <a:t>0</a:t>
            </a:r>
            <a:r>
              <a:rPr lang="en-US" altLang="zh-CN" sz="1400" dirty="0" smtClean="0">
                <a:latin typeface="Century Gothic" panose="020B0502020202020204" pitchFamily="34" charset="0"/>
              </a:rPr>
              <a:t>.02</a:t>
            </a:r>
            <a:r>
              <a:rPr lang="en-US" altLang="en-US" sz="1600" dirty="0" smtClean="0">
                <a:latin typeface="Century Gothic" panose="020B0502020202020204" pitchFamily="34" charset="0"/>
              </a:rPr>
              <a:t> </a:t>
            </a:r>
            <a:endParaRPr lang="en-US" altLang="en-US" sz="1600" b="1" dirty="0">
              <a:latin typeface="Century Gothic" panose="020B0502020202020204" pitchFamily="34" charset="0"/>
            </a:endParaRPr>
          </a:p>
        </p:txBody>
      </p:sp>
      <p:sp>
        <p:nvSpPr>
          <p:cNvPr id="17" name="Text Box 16"/>
          <p:cNvSpPr txBox="1">
            <a:spLocks noChangeArrowheads="1"/>
          </p:cNvSpPr>
          <p:nvPr/>
        </p:nvSpPr>
        <p:spPr bwMode="auto">
          <a:xfrm>
            <a:off x="295275" y="5621737"/>
            <a:ext cx="6629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dirty="0">
                <a:latin typeface="Century Gothic" panose="020B0502020202020204" pitchFamily="34" charset="0"/>
              </a:rPr>
              <a:t>Run Burden</a:t>
            </a:r>
            <a:r>
              <a:rPr lang="en-US" altLang="en-US" sz="1800" dirty="0">
                <a:latin typeface="Century Gothic" panose="020B0502020202020204" pitchFamily="34" charset="0"/>
              </a:rPr>
              <a:t> </a:t>
            </a:r>
            <a:br>
              <a:rPr lang="en-US" altLang="en-US" sz="1800" dirty="0">
                <a:latin typeface="Century Gothic" panose="020B0502020202020204" pitchFamily="34" charset="0"/>
              </a:rPr>
            </a:br>
            <a:r>
              <a:rPr lang="en-US" altLang="en-US" sz="1500" dirty="0" err="1">
                <a:latin typeface="Century Gothic" panose="020B0502020202020204" pitchFamily="34" charset="0"/>
              </a:rPr>
              <a:t>Burden</a:t>
            </a:r>
            <a:r>
              <a:rPr lang="en-US" altLang="en-US" sz="1500" dirty="0">
                <a:latin typeface="Century Gothic" panose="020B0502020202020204" pitchFamily="34" charset="0"/>
              </a:rPr>
              <a:t> = Run </a:t>
            </a:r>
            <a:r>
              <a:rPr lang="en-US" altLang="en-US" sz="1500" dirty="0" err="1">
                <a:latin typeface="Century Gothic" panose="020B0502020202020204" pitchFamily="34" charset="0"/>
              </a:rPr>
              <a:t>Hrs</a:t>
            </a:r>
            <a:r>
              <a:rPr lang="en-US" altLang="en-US" sz="1500" dirty="0">
                <a:latin typeface="Century Gothic" panose="020B0502020202020204" pitchFamily="34" charset="0"/>
              </a:rPr>
              <a:t> x WC </a:t>
            </a:r>
            <a:r>
              <a:rPr lang="en-US" altLang="en-US" sz="1500" dirty="0" err="1">
                <a:latin typeface="Century Gothic" panose="020B0502020202020204" pitchFamily="34" charset="0"/>
              </a:rPr>
              <a:t>Lbr</a:t>
            </a:r>
            <a:r>
              <a:rPr lang="en-US" altLang="en-US" sz="1500" dirty="0">
                <a:latin typeface="Century Gothic" panose="020B0502020202020204" pitchFamily="34" charset="0"/>
              </a:rPr>
              <a:t> </a:t>
            </a:r>
            <a:r>
              <a:rPr lang="en-US" altLang="en-US" sz="1500" dirty="0" err="1">
                <a:latin typeface="Century Gothic" panose="020B0502020202020204" pitchFamily="34" charset="0"/>
              </a:rPr>
              <a:t>Bdn</a:t>
            </a:r>
            <a:r>
              <a:rPr lang="en-US" altLang="en-US" sz="1500" dirty="0">
                <a:latin typeface="Century Gothic" panose="020B0502020202020204" pitchFamily="34" charset="0"/>
              </a:rPr>
              <a:t> Rate</a:t>
            </a:r>
            <a:br>
              <a:rPr lang="en-US" altLang="en-US" sz="1500" dirty="0">
                <a:latin typeface="Century Gothic" panose="020B0502020202020204" pitchFamily="34" charset="0"/>
              </a:rPr>
            </a:br>
            <a:r>
              <a:rPr lang="en-US" altLang="en-US" sz="1500" dirty="0">
                <a:latin typeface="Century Gothic" panose="020B0502020202020204" pitchFamily="34" charset="0"/>
              </a:rPr>
              <a:t>Burden% = Run </a:t>
            </a:r>
            <a:r>
              <a:rPr lang="en-US" altLang="en-US" sz="1500" dirty="0" err="1">
                <a:latin typeface="Century Gothic" panose="020B0502020202020204" pitchFamily="34" charset="0"/>
              </a:rPr>
              <a:t>Hrs</a:t>
            </a:r>
            <a:r>
              <a:rPr lang="en-US" altLang="en-US" sz="1500" dirty="0">
                <a:latin typeface="Century Gothic" panose="020B0502020202020204" pitchFamily="34" charset="0"/>
              </a:rPr>
              <a:t> x WC Labor Rate x WC </a:t>
            </a:r>
            <a:r>
              <a:rPr lang="en-US" altLang="en-US" sz="1500" dirty="0" err="1">
                <a:latin typeface="Century Gothic" panose="020B0502020202020204" pitchFamily="34" charset="0"/>
              </a:rPr>
              <a:t>Lbr</a:t>
            </a:r>
            <a:r>
              <a:rPr lang="en-US" altLang="en-US" sz="1500" dirty="0">
                <a:latin typeface="Century Gothic" panose="020B0502020202020204" pitchFamily="34" charset="0"/>
              </a:rPr>
              <a:t> </a:t>
            </a:r>
            <a:r>
              <a:rPr lang="en-US" altLang="en-US" sz="1500" dirty="0" err="1">
                <a:latin typeface="Century Gothic" panose="020B0502020202020204" pitchFamily="34" charset="0"/>
              </a:rPr>
              <a:t>Bdn</a:t>
            </a:r>
            <a:r>
              <a:rPr lang="en-US" altLang="en-US" sz="1500" dirty="0">
                <a:latin typeface="Century Gothic" panose="020B0502020202020204" pitchFamily="34" charset="0"/>
              </a:rPr>
              <a:t>%</a:t>
            </a:r>
            <a:endParaRPr lang="en-US" altLang="en-US" sz="1500" b="1" dirty="0">
              <a:latin typeface="Century Gothic" panose="020B0502020202020204" pitchFamily="34" charset="0"/>
            </a:endParaRPr>
          </a:p>
        </p:txBody>
      </p:sp>
      <p:sp>
        <p:nvSpPr>
          <p:cNvPr id="18" name="Text Box 18"/>
          <p:cNvSpPr txBox="1">
            <a:spLocks noChangeArrowheads="1"/>
          </p:cNvSpPr>
          <p:nvPr/>
        </p:nvSpPr>
        <p:spPr bwMode="auto">
          <a:xfrm>
            <a:off x="5316109" y="5161086"/>
            <a:ext cx="2667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dirty="0" smtClean="0">
                <a:latin typeface="Century Gothic" panose="020B0502020202020204" pitchFamily="34" charset="0"/>
              </a:rPr>
              <a:t>1.0 </a:t>
            </a:r>
            <a:r>
              <a:rPr lang="en-US" altLang="en-US" sz="1400" dirty="0">
                <a:latin typeface="Century Gothic" panose="020B0502020202020204" pitchFamily="34" charset="0"/>
              </a:rPr>
              <a:t>/ 1,000 x 10 x </a:t>
            </a:r>
            <a:r>
              <a:rPr lang="en-US" altLang="en-US" sz="1400" dirty="0" smtClean="0">
                <a:latin typeface="Century Gothic" panose="020B0502020202020204" pitchFamily="34" charset="0"/>
              </a:rPr>
              <a:t>0.00</a:t>
            </a:r>
            <a:r>
              <a:rPr lang="en-US" altLang="en-US" sz="1400" dirty="0">
                <a:latin typeface="Century Gothic" panose="020B0502020202020204" pitchFamily="34" charset="0"/>
              </a:rPr>
              <a:t>% = </a:t>
            </a:r>
            <a:r>
              <a:rPr lang="en-US" altLang="en-US" sz="1400" dirty="0" smtClean="0">
                <a:latin typeface="Century Gothic" panose="020B0502020202020204" pitchFamily="34" charset="0"/>
              </a:rPr>
              <a:t>0 </a:t>
            </a:r>
            <a:endParaRPr lang="en-US" altLang="en-US" sz="1400" b="1" dirty="0">
              <a:latin typeface="Century Gothic" panose="020B0502020202020204" pitchFamily="34" charset="0"/>
            </a:endParaRPr>
          </a:p>
        </p:txBody>
      </p:sp>
      <p:sp>
        <p:nvSpPr>
          <p:cNvPr id="19" name="Text Box 20"/>
          <p:cNvSpPr txBox="1">
            <a:spLocks noChangeArrowheads="1"/>
          </p:cNvSpPr>
          <p:nvPr/>
        </p:nvSpPr>
        <p:spPr bwMode="auto">
          <a:xfrm>
            <a:off x="5333604" y="5939237"/>
            <a:ext cx="241141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dirty="0" smtClean="0">
                <a:latin typeface="Century Gothic" panose="020B0502020202020204" pitchFamily="34" charset="0"/>
              </a:rPr>
              <a:t>1.0 </a:t>
            </a:r>
            <a:r>
              <a:rPr lang="en-US" altLang="en-US" sz="1400" dirty="0">
                <a:latin typeface="Century Gothic" panose="020B0502020202020204" pitchFamily="34" charset="0"/>
              </a:rPr>
              <a:t>x 2</a:t>
            </a:r>
            <a:r>
              <a:rPr lang="en-US" altLang="en-US" sz="1400" dirty="0" smtClean="0">
                <a:latin typeface="Century Gothic" panose="020B0502020202020204" pitchFamily="34" charset="0"/>
              </a:rPr>
              <a:t>0 </a:t>
            </a:r>
            <a:r>
              <a:rPr lang="en-US" altLang="en-US" sz="1400" dirty="0">
                <a:latin typeface="Century Gothic" panose="020B0502020202020204" pitchFamily="34" charset="0"/>
              </a:rPr>
              <a:t>= 2</a:t>
            </a:r>
            <a:r>
              <a:rPr lang="en-US" altLang="en-US" sz="1400" dirty="0" smtClean="0">
                <a:latin typeface="Century Gothic" panose="020B0502020202020204" pitchFamily="34" charset="0"/>
              </a:rPr>
              <a:t>0</a:t>
            </a:r>
            <a:r>
              <a:rPr lang="en-US" altLang="en-US" sz="1600" dirty="0" smtClean="0">
                <a:latin typeface="Century Gothic" panose="020B0502020202020204" pitchFamily="34" charset="0"/>
              </a:rPr>
              <a:t> </a:t>
            </a:r>
            <a:endParaRPr lang="en-US" altLang="en-US" sz="1600" b="1" dirty="0">
              <a:latin typeface="Century Gothic" panose="020B0502020202020204" pitchFamily="34" charset="0"/>
            </a:endParaRPr>
          </a:p>
        </p:txBody>
      </p:sp>
      <p:sp>
        <p:nvSpPr>
          <p:cNvPr id="20" name="Text Box 21"/>
          <p:cNvSpPr txBox="1">
            <a:spLocks noChangeArrowheads="1"/>
          </p:cNvSpPr>
          <p:nvPr/>
        </p:nvSpPr>
        <p:spPr bwMode="auto">
          <a:xfrm>
            <a:off x="5341541" y="6174187"/>
            <a:ext cx="2422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dirty="0" smtClean="0">
                <a:latin typeface="Century Gothic" panose="020B0502020202020204" pitchFamily="34" charset="0"/>
              </a:rPr>
              <a:t>1.0 </a:t>
            </a:r>
            <a:r>
              <a:rPr lang="en-US" altLang="en-US" sz="1400" dirty="0">
                <a:latin typeface="Century Gothic" panose="020B0502020202020204" pitchFamily="34" charset="0"/>
              </a:rPr>
              <a:t>x 10 x </a:t>
            </a:r>
            <a:r>
              <a:rPr lang="en-US" altLang="en-US" sz="1400" dirty="0" smtClean="0">
                <a:latin typeface="Century Gothic" panose="020B0502020202020204" pitchFamily="34" charset="0"/>
              </a:rPr>
              <a:t>0.00</a:t>
            </a:r>
            <a:r>
              <a:rPr lang="en-US" altLang="en-US" sz="1400" dirty="0">
                <a:latin typeface="Century Gothic" panose="020B0502020202020204" pitchFamily="34" charset="0"/>
              </a:rPr>
              <a:t>% = </a:t>
            </a:r>
            <a:r>
              <a:rPr lang="en-US" altLang="en-US" sz="1400" dirty="0" smtClean="0">
                <a:latin typeface="Century Gothic" panose="020B0502020202020204" pitchFamily="34" charset="0"/>
              </a:rPr>
              <a:t>0</a:t>
            </a:r>
            <a:endParaRPr lang="en-US" altLang="en-US" sz="1400" b="1" dirty="0">
              <a:latin typeface="Century Gothic" panose="020B0502020202020204" pitchFamily="34" charset="0"/>
            </a:endParaRPr>
          </a:p>
        </p:txBody>
      </p:sp>
      <p:sp>
        <p:nvSpPr>
          <p:cNvPr id="21" name="Text Box 45"/>
          <p:cNvSpPr txBox="1">
            <a:spLocks noChangeArrowheads="1"/>
          </p:cNvSpPr>
          <p:nvPr/>
        </p:nvSpPr>
        <p:spPr bwMode="auto">
          <a:xfrm>
            <a:off x="5298647" y="4605461"/>
            <a:ext cx="16938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latin typeface="Century Gothic" panose="020B0502020202020204" pitchFamily="34" charset="0"/>
              </a:rPr>
              <a:t>Example</a:t>
            </a:r>
            <a:endParaRPr lang="en-US" altLang="en-US" sz="1400" b="1">
              <a:latin typeface="Century Gothic" panose="020B0502020202020204" pitchFamily="34" charset="0"/>
            </a:endParaRPr>
          </a:p>
        </p:txBody>
      </p:sp>
    </p:spTree>
    <p:extLst>
      <p:ext uri="{BB962C8B-B14F-4D97-AF65-F5344CB8AC3E}">
        <p14:creationId xmlns:p14="http://schemas.microsoft.com/office/powerpoint/2010/main" val="28244921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smtClean="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Machine </a:t>
            </a:r>
            <a:r>
              <a:rPr lang="en-US" dirty="0">
                <a:latin typeface="Century Gothic" panose="020B0502020202020204" pitchFamily="34" charset="0"/>
              </a:rPr>
              <a:t>Burden Cost Per Operation</a:t>
            </a:r>
          </a:p>
        </p:txBody>
      </p:sp>
      <p:pic>
        <p:nvPicPr>
          <p:cNvPr id="25" name="Picture 24"/>
          <p:cNvPicPr>
            <a:picLocks noChangeAspect="1"/>
          </p:cNvPicPr>
          <p:nvPr/>
        </p:nvPicPr>
        <p:blipFill rotWithShape="1">
          <a:blip r:embed="rId3"/>
          <a:srcRect r="71411" b="47373"/>
          <a:stretch/>
        </p:blipFill>
        <p:spPr>
          <a:xfrm>
            <a:off x="419100" y="1562100"/>
            <a:ext cx="3483629" cy="2588481"/>
          </a:xfrm>
          <a:prstGeom prst="rect">
            <a:avLst/>
          </a:prstGeom>
          <a:ln>
            <a:solidFill>
              <a:srgbClr val="141414"/>
            </a:solidFill>
          </a:ln>
        </p:spPr>
      </p:pic>
      <p:pic>
        <p:nvPicPr>
          <p:cNvPr id="7" name="Picture 6"/>
          <p:cNvPicPr>
            <a:picLocks noChangeAspect="1"/>
          </p:cNvPicPr>
          <p:nvPr/>
        </p:nvPicPr>
        <p:blipFill rotWithShape="1">
          <a:blip r:embed="rId4"/>
          <a:srcRect l="1551" t="9704" r="60257" b="29234"/>
          <a:stretch/>
        </p:blipFill>
        <p:spPr>
          <a:xfrm>
            <a:off x="3746919" y="1764551"/>
            <a:ext cx="4653643" cy="3003392"/>
          </a:xfrm>
          <a:prstGeom prst="rect">
            <a:avLst/>
          </a:prstGeom>
          <a:ln>
            <a:solidFill>
              <a:srgbClr val="141414"/>
            </a:solidFill>
          </a:ln>
        </p:spPr>
      </p:pic>
      <p:pic>
        <p:nvPicPr>
          <p:cNvPr id="6" name="Picture 5"/>
          <p:cNvPicPr>
            <a:picLocks noChangeAspect="1"/>
          </p:cNvPicPr>
          <p:nvPr/>
        </p:nvPicPr>
        <p:blipFill rotWithShape="1">
          <a:blip r:embed="rId5"/>
          <a:srcRect r="71045" b="31473"/>
          <a:stretch/>
        </p:blipFill>
        <p:spPr>
          <a:xfrm>
            <a:off x="8332217" y="1977034"/>
            <a:ext cx="3528148" cy="3370573"/>
          </a:xfrm>
          <a:prstGeom prst="rect">
            <a:avLst/>
          </a:prstGeom>
          <a:ln>
            <a:solidFill>
              <a:srgbClr val="141414"/>
            </a:solidFill>
          </a:ln>
        </p:spPr>
      </p:pic>
      <p:sp>
        <p:nvSpPr>
          <p:cNvPr id="22" name="Text Box 3"/>
          <p:cNvSpPr txBox="1">
            <a:spLocks noChangeArrowheads="1"/>
          </p:cNvSpPr>
          <p:nvPr/>
        </p:nvSpPr>
        <p:spPr bwMode="auto">
          <a:xfrm>
            <a:off x="266700" y="5117491"/>
            <a:ext cx="66294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dirty="0">
                <a:latin typeface="Century Gothic" panose="020B0502020202020204" pitchFamily="34" charset="0"/>
              </a:rPr>
              <a:t>Machine Burden Cost per Operation</a:t>
            </a:r>
            <a:r>
              <a:rPr lang="en-US" altLang="en-US" sz="1800" dirty="0">
                <a:latin typeface="Century Gothic" panose="020B0502020202020204" pitchFamily="34" charset="0"/>
              </a:rPr>
              <a:t> </a:t>
            </a:r>
            <a:br>
              <a:rPr lang="en-US" altLang="en-US" sz="1800" dirty="0">
                <a:latin typeface="Century Gothic" panose="020B0502020202020204" pitchFamily="34" charset="0"/>
              </a:rPr>
            </a:br>
            <a:r>
              <a:rPr lang="en-US" altLang="en-US" sz="1600" dirty="0">
                <a:latin typeface="Century Gothic" panose="020B0502020202020204" pitchFamily="34" charset="0"/>
              </a:rPr>
              <a:t>Set-up = (Set-up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/Order </a:t>
            </a:r>
            <a:r>
              <a:rPr lang="en-US" altLang="en-US" sz="1600" dirty="0" err="1">
                <a:latin typeface="Century Gothic" panose="020B0502020202020204" pitchFamily="34" charset="0"/>
              </a:rPr>
              <a:t>Qty</a:t>
            </a:r>
            <a:r>
              <a:rPr lang="en-US" altLang="en-US" sz="1600" dirty="0">
                <a:latin typeface="Century Gothic" panose="020B0502020202020204" pitchFamily="34" charset="0"/>
              </a:rPr>
              <a:t>) x Mach/Op x Mach </a:t>
            </a:r>
            <a:r>
              <a:rPr lang="en-US" altLang="en-US" sz="1600" dirty="0" err="1">
                <a:latin typeface="Century Gothic" panose="020B0502020202020204" pitchFamily="34" charset="0"/>
              </a:rPr>
              <a:t>Bdn</a:t>
            </a:r>
            <a:r>
              <a:rPr lang="en-US" altLang="en-US" sz="1600" dirty="0">
                <a:latin typeface="Century Gothic" panose="020B0502020202020204" pitchFamily="34" charset="0"/>
              </a:rPr>
              <a:t> Rate</a:t>
            </a:r>
            <a:br>
              <a:rPr lang="en-US" altLang="en-US" sz="1600" dirty="0">
                <a:latin typeface="Century Gothic" panose="020B0502020202020204" pitchFamily="34" charset="0"/>
              </a:rPr>
            </a:br>
            <a:r>
              <a:rPr lang="en-US" altLang="en-US" sz="1600" dirty="0">
                <a:latin typeface="Century Gothic" panose="020B0502020202020204" pitchFamily="34" charset="0"/>
              </a:rPr>
              <a:t>Run = Run </a:t>
            </a:r>
            <a:r>
              <a:rPr lang="en-US" altLang="en-US" sz="1600" dirty="0" err="1">
                <a:latin typeface="Century Gothic" panose="020B0502020202020204" pitchFamily="34" charset="0"/>
              </a:rPr>
              <a:t>Hrs</a:t>
            </a:r>
            <a:r>
              <a:rPr lang="en-US" altLang="en-US" sz="1600" dirty="0">
                <a:latin typeface="Century Gothic" panose="020B0502020202020204" pitchFamily="34" charset="0"/>
              </a:rPr>
              <a:t> x Mach </a:t>
            </a:r>
            <a:r>
              <a:rPr lang="en-US" altLang="en-US" sz="1600" dirty="0" err="1">
                <a:latin typeface="Century Gothic" panose="020B0502020202020204" pitchFamily="34" charset="0"/>
              </a:rPr>
              <a:t>Bdn</a:t>
            </a:r>
            <a:r>
              <a:rPr lang="en-US" altLang="en-US" sz="1600" dirty="0">
                <a:latin typeface="Century Gothic" panose="020B0502020202020204" pitchFamily="34" charset="0"/>
              </a:rPr>
              <a:t> Rate</a:t>
            </a:r>
          </a:p>
        </p:txBody>
      </p:sp>
      <p:sp>
        <p:nvSpPr>
          <p:cNvPr id="23" name="Text Box 5"/>
          <p:cNvSpPr txBox="1">
            <a:spLocks noChangeArrowheads="1"/>
          </p:cNvSpPr>
          <p:nvPr/>
        </p:nvSpPr>
        <p:spPr bwMode="auto">
          <a:xfrm>
            <a:off x="6459538" y="5400066"/>
            <a:ext cx="23701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dirty="0" smtClean="0">
                <a:latin typeface="Century Gothic" panose="020B0502020202020204" pitchFamily="34" charset="0"/>
              </a:rPr>
              <a:t>1.0 </a:t>
            </a:r>
            <a:r>
              <a:rPr lang="en-US" altLang="en-US" sz="1400" dirty="0">
                <a:latin typeface="Century Gothic" panose="020B0502020202020204" pitchFamily="34" charset="0"/>
              </a:rPr>
              <a:t>/ 1,000 x 1 </a:t>
            </a:r>
            <a:r>
              <a:rPr lang="en-US" altLang="en-US" sz="1600" dirty="0">
                <a:latin typeface="Century Gothic" panose="020B0502020202020204" pitchFamily="34" charset="0"/>
              </a:rPr>
              <a:t>x</a:t>
            </a:r>
            <a:r>
              <a:rPr lang="en-US" altLang="en-US" sz="1400" dirty="0">
                <a:latin typeface="Century Gothic" panose="020B0502020202020204" pitchFamily="34" charset="0"/>
              </a:rPr>
              <a:t> </a:t>
            </a:r>
            <a:r>
              <a:rPr lang="en-US" altLang="en-US" sz="1400" dirty="0" smtClean="0">
                <a:latin typeface="Century Gothic" panose="020B0502020202020204" pitchFamily="34" charset="0"/>
              </a:rPr>
              <a:t>$20 </a:t>
            </a:r>
            <a:r>
              <a:rPr lang="en-US" altLang="en-US" sz="1400" dirty="0">
                <a:latin typeface="Century Gothic" panose="020B0502020202020204" pitchFamily="34" charset="0"/>
              </a:rPr>
              <a:t>= </a:t>
            </a:r>
            <a:r>
              <a:rPr lang="en-US" altLang="en-US" sz="1400" dirty="0" smtClean="0">
                <a:latin typeface="Century Gothic" panose="020B0502020202020204" pitchFamily="34" charset="0"/>
              </a:rPr>
              <a:t>0.02</a:t>
            </a:r>
            <a:r>
              <a:rPr lang="en-US" altLang="en-US" sz="1600" dirty="0" smtClean="0">
                <a:latin typeface="Century Gothic" panose="020B0502020202020204" pitchFamily="34" charset="0"/>
              </a:rPr>
              <a:t> </a:t>
            </a:r>
            <a:endParaRPr lang="en-US" altLang="en-US" sz="1600" dirty="0">
              <a:latin typeface="Century Gothic" panose="020B0502020202020204" pitchFamily="34" charset="0"/>
            </a:endParaRPr>
          </a:p>
        </p:txBody>
      </p:sp>
      <p:sp>
        <p:nvSpPr>
          <p:cNvPr id="24" name="Text Box 13"/>
          <p:cNvSpPr txBox="1">
            <a:spLocks noChangeArrowheads="1"/>
          </p:cNvSpPr>
          <p:nvPr/>
        </p:nvSpPr>
        <p:spPr bwMode="auto">
          <a:xfrm>
            <a:off x="6459538" y="5635016"/>
            <a:ext cx="2351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dirty="0" smtClean="0">
                <a:latin typeface="Century Gothic" panose="020B0502020202020204" pitchFamily="34" charset="0"/>
              </a:rPr>
              <a:t>1.0 </a:t>
            </a:r>
            <a:r>
              <a:rPr lang="en-US" altLang="en-US" sz="1600" dirty="0">
                <a:latin typeface="Century Gothic" panose="020B0502020202020204" pitchFamily="34" charset="0"/>
              </a:rPr>
              <a:t>x</a:t>
            </a:r>
            <a:r>
              <a:rPr lang="en-US" altLang="en-US" sz="1400" dirty="0">
                <a:latin typeface="Century Gothic" panose="020B0502020202020204" pitchFamily="34" charset="0"/>
              </a:rPr>
              <a:t> </a:t>
            </a:r>
            <a:r>
              <a:rPr lang="en-US" altLang="en-US" sz="1400" dirty="0" smtClean="0">
                <a:latin typeface="Century Gothic" panose="020B0502020202020204" pitchFamily="34" charset="0"/>
              </a:rPr>
              <a:t>$20 = 20.00 </a:t>
            </a:r>
            <a:endParaRPr lang="en-US" altLang="en-US" sz="1400" dirty="0">
              <a:latin typeface="Century Gothic" panose="020B0502020202020204" pitchFamily="34" charset="0"/>
            </a:endParaRPr>
          </a:p>
        </p:txBody>
      </p:sp>
      <p:sp>
        <p:nvSpPr>
          <p:cNvPr id="27" name="Text Box 41"/>
          <p:cNvSpPr txBox="1">
            <a:spLocks noChangeArrowheads="1"/>
          </p:cNvSpPr>
          <p:nvPr/>
        </p:nvSpPr>
        <p:spPr bwMode="auto">
          <a:xfrm>
            <a:off x="6459538" y="5117491"/>
            <a:ext cx="16938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latin typeface="Century Gothic" panose="020B0502020202020204" pitchFamily="34" charset="0"/>
              </a:rPr>
              <a:t>Example</a:t>
            </a:r>
            <a:endParaRPr lang="en-US" altLang="en-US" sz="1400" b="1">
              <a:latin typeface="Century Gothic" panose="020B0502020202020204" pitchFamily="34" charset="0"/>
            </a:endParaRPr>
          </a:p>
        </p:txBody>
      </p:sp>
      <p:sp>
        <p:nvSpPr>
          <p:cNvPr id="28" name="Text Box 42"/>
          <p:cNvSpPr txBox="1">
            <a:spLocks noChangeArrowheads="1"/>
          </p:cNvSpPr>
          <p:nvPr/>
        </p:nvSpPr>
        <p:spPr bwMode="auto">
          <a:xfrm>
            <a:off x="266700" y="6133491"/>
            <a:ext cx="6629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latin typeface="Century Gothic" panose="020B0502020202020204" pitchFamily="34" charset="0"/>
              </a:rPr>
              <a:t>Note</a:t>
            </a:r>
            <a:r>
              <a:rPr lang="en-US" altLang="en-US" sz="1600">
                <a:latin typeface="Century Gothic" panose="020B0502020202020204" pitchFamily="34" charset="0"/>
              </a:rPr>
              <a:t>: </a:t>
            </a:r>
            <a:r>
              <a:rPr lang="en-US" altLang="en-US" sz="1600" i="1">
                <a:latin typeface="Century Gothic" panose="020B0502020202020204" pitchFamily="34" charset="0"/>
              </a:rPr>
              <a:t>Run time for burden does not consider number of machines</a:t>
            </a:r>
            <a:endParaRPr lang="en-US" altLang="en-US" sz="1800" b="1">
              <a:latin typeface="Century Gothic" panose="020B0502020202020204" pitchFamily="34" charset="0"/>
            </a:endParaRPr>
          </a:p>
        </p:txBody>
      </p:sp>
    </p:spTree>
    <p:extLst>
      <p:ext uri="{BB962C8B-B14F-4D97-AF65-F5344CB8AC3E}">
        <p14:creationId xmlns:p14="http://schemas.microsoft.com/office/powerpoint/2010/main" val="2029426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Subcontract Cost per Unit</a:t>
            </a:r>
          </a:p>
        </p:txBody>
      </p:sp>
      <p:pic>
        <p:nvPicPr>
          <p:cNvPr id="6" name="Picture 5"/>
          <p:cNvPicPr>
            <a:picLocks noChangeAspect="1"/>
          </p:cNvPicPr>
          <p:nvPr/>
        </p:nvPicPr>
        <p:blipFill>
          <a:blip r:embed="rId3"/>
          <a:stretch>
            <a:fillRect/>
          </a:stretch>
        </p:blipFill>
        <p:spPr>
          <a:xfrm>
            <a:off x="0" y="1570051"/>
            <a:ext cx="12185006" cy="4918582"/>
          </a:xfrm>
          <a:prstGeom prst="rect">
            <a:avLst/>
          </a:prstGeom>
        </p:spPr>
      </p:pic>
    </p:spTree>
    <p:extLst>
      <p:ext uri="{BB962C8B-B14F-4D97-AF65-F5344CB8AC3E}">
        <p14:creationId xmlns:p14="http://schemas.microsoft.com/office/powerpoint/2010/main" val="6127409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Routing </a:t>
            </a:r>
            <a:r>
              <a:rPr lang="en-US" dirty="0" smtClean="0">
                <a:latin typeface="Century Gothic" panose="020B0502020202020204" pitchFamily="34" charset="0"/>
              </a:rPr>
              <a:t>Costs</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0" y="1570051"/>
            <a:ext cx="12185006" cy="4918582"/>
          </a:xfrm>
          <a:prstGeom prst="rect">
            <a:avLst/>
          </a:prstGeom>
        </p:spPr>
      </p:pic>
    </p:spTree>
    <p:extLst>
      <p:ext uri="{BB962C8B-B14F-4D97-AF65-F5344CB8AC3E}">
        <p14:creationId xmlns:p14="http://schemas.microsoft.com/office/powerpoint/2010/main" val="6735938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Item Routing Costs</a:t>
            </a:r>
          </a:p>
        </p:txBody>
      </p:sp>
      <p:pic>
        <p:nvPicPr>
          <p:cNvPr id="6" name="Picture 5"/>
          <p:cNvPicPr>
            <a:picLocks noChangeAspect="1"/>
          </p:cNvPicPr>
          <p:nvPr/>
        </p:nvPicPr>
        <p:blipFill>
          <a:blip r:embed="rId3"/>
          <a:stretch>
            <a:fillRect/>
          </a:stretch>
        </p:blipFill>
        <p:spPr>
          <a:xfrm>
            <a:off x="0" y="1570051"/>
            <a:ext cx="12185006" cy="4918582"/>
          </a:xfrm>
          <a:prstGeom prst="rect">
            <a:avLst/>
          </a:prstGeom>
        </p:spPr>
      </p:pic>
    </p:spTree>
    <p:extLst>
      <p:ext uri="{BB962C8B-B14F-4D97-AF65-F5344CB8AC3E}">
        <p14:creationId xmlns:p14="http://schemas.microsoft.com/office/powerpoint/2010/main" val="41840385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870937" y="6529477"/>
            <a:ext cx="2025652" cy="274320"/>
          </a:xfrm>
        </p:spPr>
        <p:txBody>
          <a:bodyPr/>
          <a:lstStyle/>
          <a:p>
            <a:fld id="{D295FD85-0E9A-9A4B-AEA4-CF6493BFD0E6}" type="slidenum">
              <a:rPr lang="en-US" smtClean="0">
                <a:latin typeface="Century Gothic" panose="020B0502020202020204" pitchFamily="34" charset="0"/>
              </a:rPr>
              <a:pPr/>
              <a:t>27</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 Structures &amp; Formulas</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6994" y="1570051"/>
            <a:ext cx="12185006" cy="4918582"/>
          </a:xfrm>
          <a:prstGeom prst="rect">
            <a:avLst/>
          </a:prstGeom>
        </p:spPr>
      </p:pic>
      <p:sp>
        <p:nvSpPr>
          <p:cNvPr id="10" name="Text Box 28"/>
          <p:cNvSpPr txBox="1">
            <a:spLocks noChangeArrowheads="1"/>
          </p:cNvSpPr>
          <p:nvPr/>
        </p:nvSpPr>
        <p:spPr bwMode="auto">
          <a:xfrm>
            <a:off x="9859562" y="3580874"/>
            <a:ext cx="1415259" cy="5232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marL="114300">
              <a:tabLst>
                <a:tab pos="114300" algn="l"/>
              </a:tabLst>
              <a:defRPr sz="2400">
                <a:solidFill>
                  <a:schemeClr val="tx1"/>
                </a:solidFill>
                <a:latin typeface="Times New Roman" panose="02020603050405020304" pitchFamily="18" charset="0"/>
              </a:defRPr>
            </a:lvl2pPr>
            <a:lvl3pPr marL="2571750">
              <a:tabLst>
                <a:tab pos="114300" algn="l"/>
              </a:tabLst>
              <a:defRPr sz="2400">
                <a:solidFill>
                  <a:schemeClr val="tx1"/>
                </a:solidFill>
                <a:latin typeface="Times New Roman" panose="02020603050405020304" pitchFamily="18" charset="0"/>
              </a:defRPr>
            </a:lvl3pPr>
            <a:lvl4pPr marL="2686050">
              <a:tabLst>
                <a:tab pos="114300" algn="l"/>
              </a:tabLst>
              <a:defRPr sz="2400">
                <a:solidFill>
                  <a:schemeClr val="tx1"/>
                </a:solidFill>
                <a:latin typeface="Times New Roman" panose="02020603050405020304" pitchFamily="18" charset="0"/>
              </a:defRPr>
            </a:lvl4pPr>
            <a:lvl5pPr marL="2800350">
              <a:tabLst>
                <a:tab pos="114300" algn="l"/>
              </a:tabLst>
              <a:defRPr sz="2400">
                <a:solidFill>
                  <a:schemeClr val="tx1"/>
                </a:solidFill>
                <a:latin typeface="Times New Roman" panose="02020603050405020304" pitchFamily="18" charset="0"/>
              </a:defRPr>
            </a:lvl5pPr>
            <a:lvl6pPr marL="32575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marL="37147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marL="41719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marL="46291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400" dirty="0" smtClean="0">
                <a:solidFill>
                  <a:srgbClr val="000000"/>
                </a:solidFill>
                <a:latin typeface="Century Gothic" panose="020B0502020202020204" pitchFamily="34" charset="0"/>
              </a:rPr>
              <a:t>Important for “loss” costing</a:t>
            </a:r>
            <a:endParaRPr lang="en-US" altLang="en-US" sz="1600" dirty="0" smtClean="0">
              <a:solidFill>
                <a:srgbClr val="000000"/>
              </a:solidFill>
              <a:latin typeface="Century Gothic" panose="020B0502020202020204" pitchFamily="34" charset="0"/>
            </a:endParaRPr>
          </a:p>
        </p:txBody>
      </p:sp>
      <p:cxnSp>
        <p:nvCxnSpPr>
          <p:cNvPr id="12" name="Straight Connector 11"/>
          <p:cNvCxnSpPr>
            <a:stCxn id="10" idx="1"/>
          </p:cNvCxnSpPr>
          <p:nvPr/>
        </p:nvCxnSpPr>
        <p:spPr>
          <a:xfrm flipH="1">
            <a:off x="9175806" y="3842484"/>
            <a:ext cx="683756" cy="99974"/>
          </a:xfrm>
          <a:prstGeom prst="line">
            <a:avLst/>
          </a:prstGeom>
          <a:ln w="19050" cap="rnd">
            <a:solidFill>
              <a:srgbClr val="7F7F7F"/>
            </a:solidFill>
            <a:round/>
            <a:tailEnd type="none"/>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9593263" y="4952957"/>
            <a:ext cx="2015641" cy="9541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marL="114300">
              <a:tabLst>
                <a:tab pos="114300" algn="l"/>
              </a:tabLst>
              <a:defRPr sz="2400">
                <a:solidFill>
                  <a:schemeClr val="tx1"/>
                </a:solidFill>
                <a:latin typeface="Times New Roman" panose="02020603050405020304" pitchFamily="18" charset="0"/>
              </a:defRPr>
            </a:lvl2pPr>
            <a:lvl3pPr marL="2571750">
              <a:tabLst>
                <a:tab pos="114300" algn="l"/>
              </a:tabLst>
              <a:defRPr sz="2400">
                <a:solidFill>
                  <a:schemeClr val="tx1"/>
                </a:solidFill>
                <a:latin typeface="Times New Roman" panose="02020603050405020304" pitchFamily="18" charset="0"/>
              </a:defRPr>
            </a:lvl3pPr>
            <a:lvl4pPr marL="2686050">
              <a:tabLst>
                <a:tab pos="114300" algn="l"/>
              </a:tabLst>
              <a:defRPr sz="2400">
                <a:solidFill>
                  <a:schemeClr val="tx1"/>
                </a:solidFill>
                <a:latin typeface="Times New Roman" panose="02020603050405020304" pitchFamily="18" charset="0"/>
              </a:defRPr>
            </a:lvl4pPr>
            <a:lvl5pPr marL="2800350">
              <a:tabLst>
                <a:tab pos="114300" algn="l"/>
              </a:tabLst>
              <a:defRPr sz="2400">
                <a:solidFill>
                  <a:schemeClr val="tx1"/>
                </a:solidFill>
                <a:latin typeface="Times New Roman" panose="02020603050405020304" pitchFamily="18" charset="0"/>
              </a:defRPr>
            </a:lvl5pPr>
            <a:lvl6pPr marL="32575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marL="37147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marL="41719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marL="46291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400" dirty="0" smtClean="0">
                <a:solidFill>
                  <a:srgbClr val="000000"/>
                </a:solidFill>
                <a:latin typeface="Century Gothic" panose="020B0502020202020204" pitchFamily="34" charset="0"/>
              </a:rPr>
              <a:t>Important for “loss” 	costing and </a:t>
            </a:r>
            <a:br>
              <a:rPr lang="en-US" altLang="en-US" sz="1400" dirty="0" smtClean="0">
                <a:solidFill>
                  <a:srgbClr val="000000"/>
                </a:solidFill>
                <a:latin typeface="Century Gothic" panose="020B0502020202020204" pitchFamily="34" charset="0"/>
              </a:rPr>
            </a:br>
            <a:r>
              <a:rPr lang="en-US" altLang="en-US" sz="1400" dirty="0" smtClean="0">
                <a:solidFill>
                  <a:srgbClr val="000000"/>
                </a:solidFill>
                <a:latin typeface="Century Gothic" panose="020B0502020202020204" pitchFamily="34" charset="0"/>
              </a:rPr>
              <a:t>Repetitive type production</a:t>
            </a:r>
            <a:endParaRPr lang="en-US" altLang="en-US" sz="1600" dirty="0" smtClean="0">
              <a:solidFill>
                <a:srgbClr val="000000"/>
              </a:solidFill>
              <a:latin typeface="Century Gothic" panose="020B0502020202020204" pitchFamily="34" charset="0"/>
            </a:endParaRPr>
          </a:p>
        </p:txBody>
      </p:sp>
      <p:cxnSp>
        <p:nvCxnSpPr>
          <p:cNvPr id="15" name="Straight Connector 14"/>
          <p:cNvCxnSpPr>
            <a:endCxn id="22" idx="3"/>
          </p:cNvCxnSpPr>
          <p:nvPr/>
        </p:nvCxnSpPr>
        <p:spPr>
          <a:xfrm flipH="1" flipV="1">
            <a:off x="7158472" y="4211816"/>
            <a:ext cx="291900" cy="466500"/>
          </a:xfrm>
          <a:prstGeom prst="line">
            <a:avLst/>
          </a:prstGeom>
          <a:ln w="19050" cap="rnd">
            <a:solidFill>
              <a:srgbClr val="7F7F7F"/>
            </a:solidFill>
            <a:round/>
            <a:tailEnd type="none"/>
          </a:ln>
        </p:spPr>
        <p:style>
          <a:lnRef idx="1">
            <a:schemeClr val="accent1"/>
          </a:lnRef>
          <a:fillRef idx="0">
            <a:schemeClr val="accent1"/>
          </a:fillRef>
          <a:effectRef idx="0">
            <a:schemeClr val="accent1"/>
          </a:effectRef>
          <a:fontRef idx="minor">
            <a:schemeClr val="tx1"/>
          </a:fontRef>
        </p:style>
      </p:cxnSp>
      <p:sp>
        <p:nvSpPr>
          <p:cNvPr id="18" name="Text Box 9"/>
          <p:cNvSpPr txBox="1">
            <a:spLocks noChangeArrowheads="1"/>
          </p:cNvSpPr>
          <p:nvPr/>
        </p:nvSpPr>
        <p:spPr bwMode="auto">
          <a:xfrm>
            <a:off x="5129916" y="5454138"/>
            <a:ext cx="2138901" cy="73866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114300">
              <a:defRPr sz="2400">
                <a:solidFill>
                  <a:schemeClr val="tx1"/>
                </a:solidFill>
                <a:latin typeface="Times New Roman" panose="02020603050405020304" pitchFamily="18" charset="0"/>
              </a:defRPr>
            </a:lvl2pPr>
            <a:lvl3pPr marL="2571750">
              <a:defRPr sz="2400">
                <a:solidFill>
                  <a:schemeClr val="tx1"/>
                </a:solidFill>
                <a:latin typeface="Times New Roman" panose="02020603050405020304" pitchFamily="18" charset="0"/>
              </a:defRPr>
            </a:lvl3pPr>
            <a:lvl4pPr marL="2686050">
              <a:defRPr sz="2400">
                <a:solidFill>
                  <a:schemeClr val="tx1"/>
                </a:solidFill>
                <a:latin typeface="Times New Roman" panose="02020603050405020304" pitchFamily="18" charset="0"/>
              </a:defRPr>
            </a:lvl4pPr>
            <a:lvl5pPr marL="2800350">
              <a:defRPr sz="2400">
                <a:solidFill>
                  <a:schemeClr val="tx1"/>
                </a:solidFill>
                <a:latin typeface="Times New Roman" panose="02020603050405020304" pitchFamily="18" charset="0"/>
              </a:defRPr>
            </a:lvl5pPr>
            <a:lvl6pPr marL="3257550" eaLnBrk="0" fontAlgn="base" hangingPunct="0">
              <a:spcBef>
                <a:spcPct val="0"/>
              </a:spcBef>
              <a:spcAft>
                <a:spcPct val="0"/>
              </a:spcAft>
              <a:defRPr sz="2400">
                <a:solidFill>
                  <a:schemeClr val="tx1"/>
                </a:solidFill>
                <a:latin typeface="Times New Roman" panose="02020603050405020304" pitchFamily="18" charset="0"/>
              </a:defRPr>
            </a:lvl6pPr>
            <a:lvl7pPr marL="3714750" eaLnBrk="0" fontAlgn="base" hangingPunct="0">
              <a:spcBef>
                <a:spcPct val="0"/>
              </a:spcBef>
              <a:spcAft>
                <a:spcPct val="0"/>
              </a:spcAft>
              <a:defRPr sz="2400">
                <a:solidFill>
                  <a:schemeClr val="tx1"/>
                </a:solidFill>
                <a:latin typeface="Times New Roman" panose="02020603050405020304" pitchFamily="18" charset="0"/>
              </a:defRPr>
            </a:lvl7pPr>
            <a:lvl8pPr marL="4171950" eaLnBrk="0" fontAlgn="base" hangingPunct="0">
              <a:spcBef>
                <a:spcPct val="0"/>
              </a:spcBef>
              <a:spcAft>
                <a:spcPct val="0"/>
              </a:spcAft>
              <a:defRPr sz="2400">
                <a:solidFill>
                  <a:schemeClr val="tx1"/>
                </a:solidFill>
                <a:latin typeface="Times New Roman" panose="02020603050405020304" pitchFamily="18" charset="0"/>
              </a:defRPr>
            </a:lvl8pPr>
            <a:lvl9pPr marL="4629150" eaLnBrk="0" fontAlgn="base" hangingPunct="0">
              <a:spcBef>
                <a:spcPct val="0"/>
              </a:spcBef>
              <a:spcAft>
                <a:spcPct val="0"/>
              </a:spcAf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400" dirty="0" smtClean="0">
                <a:solidFill>
                  <a:srgbClr val="000000"/>
                </a:solidFill>
                <a:latin typeface="Century Gothic" panose="020B0502020202020204" pitchFamily="34" charset="0"/>
              </a:rPr>
              <a:t>Usually blank; non-blank types are generally not rolled up</a:t>
            </a:r>
            <a:endParaRPr lang="en-US" altLang="en-US" sz="1600" b="1" dirty="0" smtClean="0">
              <a:solidFill>
                <a:srgbClr val="000000"/>
              </a:solidFill>
              <a:latin typeface="Century Gothic" panose="020B0502020202020204" pitchFamily="34" charset="0"/>
            </a:endParaRPr>
          </a:p>
        </p:txBody>
      </p:sp>
      <p:cxnSp>
        <p:nvCxnSpPr>
          <p:cNvPr id="19" name="Straight Connector 18"/>
          <p:cNvCxnSpPr>
            <a:stCxn id="18" idx="1"/>
          </p:cNvCxnSpPr>
          <p:nvPr/>
        </p:nvCxnSpPr>
        <p:spPr>
          <a:xfrm flipH="1" flipV="1">
            <a:off x="4731026" y="5518205"/>
            <a:ext cx="398890" cy="305265"/>
          </a:xfrm>
          <a:prstGeom prst="line">
            <a:avLst/>
          </a:prstGeom>
          <a:ln w="19050" cap="rnd">
            <a:solidFill>
              <a:srgbClr val="7F7F7F"/>
            </a:solidFill>
            <a:round/>
            <a:tailEnd type="none"/>
          </a:ln>
        </p:spPr>
        <p:style>
          <a:lnRef idx="1">
            <a:schemeClr val="accent1"/>
          </a:lnRef>
          <a:fillRef idx="0">
            <a:schemeClr val="accent1"/>
          </a:fillRef>
          <a:effectRef idx="0">
            <a:schemeClr val="accent1"/>
          </a:effectRef>
          <a:fontRef idx="minor">
            <a:schemeClr val="tx1"/>
          </a:fontRef>
        </p:style>
      </p:cxnSp>
      <p:sp>
        <p:nvSpPr>
          <p:cNvPr id="22" name="Text Box 11"/>
          <p:cNvSpPr txBox="1">
            <a:spLocks noChangeArrowheads="1"/>
          </p:cNvSpPr>
          <p:nvPr/>
        </p:nvSpPr>
        <p:spPr bwMode="auto">
          <a:xfrm>
            <a:off x="5240259" y="3627040"/>
            <a:ext cx="1918213" cy="116955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marL="114300">
              <a:tabLst>
                <a:tab pos="114300" algn="l"/>
              </a:tabLst>
              <a:defRPr sz="2400">
                <a:solidFill>
                  <a:schemeClr val="tx1"/>
                </a:solidFill>
                <a:latin typeface="Times New Roman" panose="02020603050405020304" pitchFamily="18" charset="0"/>
              </a:defRPr>
            </a:lvl2pPr>
            <a:lvl3pPr marL="2571750">
              <a:tabLst>
                <a:tab pos="114300" algn="l"/>
              </a:tabLst>
              <a:defRPr sz="2400">
                <a:solidFill>
                  <a:schemeClr val="tx1"/>
                </a:solidFill>
                <a:latin typeface="Times New Roman" panose="02020603050405020304" pitchFamily="18" charset="0"/>
              </a:defRPr>
            </a:lvl3pPr>
            <a:lvl4pPr marL="2686050">
              <a:tabLst>
                <a:tab pos="114300" algn="l"/>
              </a:tabLst>
              <a:defRPr sz="2400">
                <a:solidFill>
                  <a:schemeClr val="tx1"/>
                </a:solidFill>
                <a:latin typeface="Times New Roman" panose="02020603050405020304" pitchFamily="18" charset="0"/>
              </a:defRPr>
            </a:lvl4pPr>
            <a:lvl5pPr marL="2800350">
              <a:tabLst>
                <a:tab pos="114300" algn="l"/>
              </a:tabLst>
              <a:defRPr sz="2400">
                <a:solidFill>
                  <a:schemeClr val="tx1"/>
                </a:solidFill>
                <a:latin typeface="Times New Roman" panose="02020603050405020304" pitchFamily="18" charset="0"/>
              </a:defRPr>
            </a:lvl5pPr>
            <a:lvl6pPr marL="32575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marL="37147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marL="41719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marL="46291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400" dirty="0" smtClean="0">
                <a:solidFill>
                  <a:srgbClr val="000000"/>
                </a:solidFill>
                <a:latin typeface="Century Gothic" panose="020B0502020202020204" pitchFamily="34" charset="0"/>
              </a:rPr>
              <a:t>Can implement product and structure type changes based on effectivity dates</a:t>
            </a:r>
            <a:endParaRPr lang="en-US" altLang="en-US" sz="1600" b="1" dirty="0" smtClean="0">
              <a:solidFill>
                <a:srgbClr val="000000"/>
              </a:solidFill>
              <a:latin typeface="Century Gothic" panose="020B0502020202020204" pitchFamily="34" charset="0"/>
            </a:endParaRPr>
          </a:p>
        </p:txBody>
      </p:sp>
      <p:cxnSp>
        <p:nvCxnSpPr>
          <p:cNvPr id="23" name="Straight Connector 22"/>
          <p:cNvCxnSpPr>
            <a:stCxn id="14" idx="1"/>
          </p:cNvCxnSpPr>
          <p:nvPr/>
        </p:nvCxnSpPr>
        <p:spPr>
          <a:xfrm flipH="1" flipV="1">
            <a:off x="9175807" y="5049079"/>
            <a:ext cx="417456" cy="380932"/>
          </a:xfrm>
          <a:prstGeom prst="line">
            <a:avLst/>
          </a:prstGeom>
          <a:ln w="19050" cap="rnd">
            <a:solidFill>
              <a:srgbClr val="7F7F7F"/>
            </a:solidFill>
            <a:roun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3075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28</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Engineering Change: Two Options</a:t>
            </a:r>
          </a:p>
        </p:txBody>
      </p:sp>
      <p:sp>
        <p:nvSpPr>
          <p:cNvPr id="6" name="Rectangle 16"/>
          <p:cNvSpPr>
            <a:spLocks noChangeArrowheads="1"/>
          </p:cNvSpPr>
          <p:nvPr/>
        </p:nvSpPr>
        <p:spPr bwMode="auto">
          <a:xfrm>
            <a:off x="895350" y="2061208"/>
            <a:ext cx="3200400" cy="4267200"/>
          </a:xfrm>
          <a:prstGeom prst="rect">
            <a:avLst/>
          </a:prstGeom>
          <a:noFill/>
          <a:ln w="38100" cap="rnd">
            <a:solidFill>
              <a:srgbClr val="141414"/>
            </a:solidFill>
            <a:prstDash val="sysDot"/>
            <a:miter lim="800000"/>
            <a:headEnd/>
            <a:tailEnd/>
          </a:ln>
        </p:spPr>
        <p:txBody>
          <a:bodyPr wrap="none" lIns="91436" tIns="45718" rIns="91436" bIns="45718"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 name="Rectangle 17"/>
          <p:cNvSpPr>
            <a:spLocks noChangeArrowheads="1"/>
          </p:cNvSpPr>
          <p:nvPr/>
        </p:nvSpPr>
        <p:spPr bwMode="auto">
          <a:xfrm>
            <a:off x="5002213" y="2061208"/>
            <a:ext cx="3200400" cy="4267200"/>
          </a:xfrm>
          <a:prstGeom prst="rect">
            <a:avLst/>
          </a:prstGeom>
          <a:noFill/>
          <a:ln w="38100" cap="rnd">
            <a:solidFill>
              <a:srgbClr val="141414"/>
            </a:solidFill>
            <a:prstDash val="sysDot"/>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8" name="Text Box 19"/>
          <p:cNvSpPr txBox="1">
            <a:spLocks noChangeArrowheads="1"/>
          </p:cNvSpPr>
          <p:nvPr/>
        </p:nvSpPr>
        <p:spPr bwMode="auto">
          <a:xfrm>
            <a:off x="906463" y="1573846"/>
            <a:ext cx="314325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Effectivity Dates</a:t>
            </a:r>
          </a:p>
        </p:txBody>
      </p:sp>
      <p:sp>
        <p:nvSpPr>
          <p:cNvPr id="9" name="Text Box 20"/>
          <p:cNvSpPr txBox="1">
            <a:spLocks noChangeArrowheads="1"/>
          </p:cNvSpPr>
          <p:nvPr/>
        </p:nvSpPr>
        <p:spPr bwMode="auto">
          <a:xfrm>
            <a:off x="5029200" y="1573846"/>
            <a:ext cx="3184525"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Phantom Use-Up Logic</a:t>
            </a:r>
          </a:p>
        </p:txBody>
      </p:sp>
      <p:sp>
        <p:nvSpPr>
          <p:cNvPr id="10" name="Rectangle 21"/>
          <p:cNvSpPr>
            <a:spLocks noChangeArrowheads="1"/>
          </p:cNvSpPr>
          <p:nvPr/>
        </p:nvSpPr>
        <p:spPr bwMode="auto">
          <a:xfrm>
            <a:off x="1463675" y="2480308"/>
            <a:ext cx="2011363" cy="666750"/>
          </a:xfrm>
          <a:prstGeom prst="rect">
            <a:avLst/>
          </a:prstGeom>
          <a:solidFill>
            <a:sysClr val="window" lastClr="FFFFFF"/>
          </a:solidFill>
          <a:ln w="9525">
            <a:solidFill>
              <a:srgbClr val="141414"/>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Parent Item</a:t>
            </a:r>
            <a:endParaRPr kumimoji="0" lang="en-US" sz="1600" b="0"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11" name="Rectangle 25"/>
          <p:cNvSpPr>
            <a:spLocks noChangeArrowheads="1"/>
          </p:cNvSpPr>
          <p:nvPr/>
        </p:nvSpPr>
        <p:spPr bwMode="auto">
          <a:xfrm>
            <a:off x="1809750" y="4663121"/>
            <a:ext cx="2011363" cy="1181100"/>
          </a:xfrm>
          <a:prstGeom prst="rect">
            <a:avLst/>
          </a:prstGeom>
          <a:solidFill>
            <a:sysClr val="window" lastClr="FFFFFF"/>
          </a:solidFill>
          <a:ln w="9525">
            <a:solidFill>
              <a:srgbClr val="141414"/>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Component B1</a:t>
            </a:r>
            <a:b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br>
            <a:r>
              <a:rPr kumimoji="0" lang="en-US" sz="1400" b="0" i="0" u="none" strike="noStrike" kern="0" cap="none" spc="0" normalizeH="0" baseline="0" noProof="0" dirty="0">
                <a:ln>
                  <a:noFill/>
                </a:ln>
                <a:solidFill>
                  <a:srgbClr val="141414"/>
                </a:solidFill>
                <a:effectLst/>
                <a:uLnTx/>
                <a:uFillTx/>
                <a:latin typeface="Century Gothic" panose="020B0502020202020204" pitchFamily="34" charset="0"/>
              </a:rPr>
              <a:t>(replacement)</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1" i="0" u="none" strike="noStrike" kern="0" cap="none" spc="0" normalizeH="0" baseline="0" noProof="0" dirty="0">
                <a:ln>
                  <a:noFill/>
                </a:ln>
                <a:solidFill>
                  <a:srgbClr val="141414"/>
                </a:solidFill>
                <a:effectLst/>
                <a:uLnTx/>
                <a:uFillTx/>
                <a:latin typeface="Century Gothic" panose="020B0502020202020204" pitchFamily="34" charset="0"/>
              </a:rPr>
              <a:t>Start effective 4 / 1</a:t>
            </a:r>
            <a:endParaRPr kumimoji="0" lang="en-US" sz="1400" b="0" i="0" u="none" strike="noStrike" kern="0" cap="none" spc="0" normalizeH="0" baseline="0" noProof="0" dirty="0">
              <a:ln>
                <a:noFill/>
              </a:ln>
              <a:solidFill>
                <a:srgbClr val="141414"/>
              </a:solidFill>
              <a:effectLst/>
              <a:uLnTx/>
              <a:uFillTx/>
              <a:latin typeface="Century Gothic" panose="020B0502020202020204" pitchFamily="34" charset="0"/>
            </a:endParaRPr>
          </a:p>
        </p:txBody>
      </p:sp>
      <p:cxnSp>
        <p:nvCxnSpPr>
          <p:cNvPr id="12" name="AutoShape 28"/>
          <p:cNvCxnSpPr>
            <a:cxnSpLocks noChangeShapeType="1"/>
            <a:stCxn id="10" idx="2"/>
            <a:endCxn id="19" idx="0"/>
          </p:cNvCxnSpPr>
          <p:nvPr/>
        </p:nvCxnSpPr>
        <p:spPr bwMode="auto">
          <a:xfrm rot="5400000">
            <a:off x="2364582" y="3252627"/>
            <a:ext cx="209550" cy="1587"/>
          </a:xfrm>
          <a:prstGeom prst="straightConnector1">
            <a:avLst/>
          </a:prstGeom>
          <a:noFill/>
          <a:ln w="19050">
            <a:solidFill>
              <a:srgbClr val="141414"/>
            </a:solidFill>
            <a:round/>
            <a:headEnd/>
            <a:tailEnd/>
          </a:ln>
        </p:spPr>
      </p:cxnSp>
      <p:sp>
        <p:nvSpPr>
          <p:cNvPr id="13" name="Rectangle 29"/>
          <p:cNvSpPr>
            <a:spLocks noChangeArrowheads="1"/>
          </p:cNvSpPr>
          <p:nvPr/>
        </p:nvSpPr>
        <p:spPr bwMode="auto">
          <a:xfrm>
            <a:off x="5649913" y="2478721"/>
            <a:ext cx="2011362" cy="666750"/>
          </a:xfrm>
          <a:prstGeom prst="rect">
            <a:avLst/>
          </a:prstGeom>
          <a:solidFill>
            <a:sysClr val="window" lastClr="FFFFFF"/>
          </a:solidFill>
          <a:ln w="9525">
            <a:solidFill>
              <a:srgbClr val="141414"/>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Parent Item</a:t>
            </a:r>
            <a:endParaRPr kumimoji="0" lang="en-US" sz="1600" b="0" i="0" u="none" strike="noStrike" kern="0" cap="none" spc="0" normalizeH="0" baseline="0" noProof="0" dirty="0">
              <a:ln>
                <a:noFill/>
              </a:ln>
              <a:solidFill>
                <a:srgbClr val="141414"/>
              </a:solidFill>
              <a:effectLst/>
              <a:uLnTx/>
              <a:uFillTx/>
              <a:latin typeface="Century Gothic" panose="020B0502020202020204" pitchFamily="34" charset="0"/>
            </a:endParaRPr>
          </a:p>
        </p:txBody>
      </p:sp>
      <p:cxnSp>
        <p:nvCxnSpPr>
          <p:cNvPr id="14" name="AutoShape 35"/>
          <p:cNvCxnSpPr>
            <a:cxnSpLocks noChangeShapeType="1"/>
            <a:stCxn id="13" idx="2"/>
            <a:endCxn id="20" idx="0"/>
          </p:cNvCxnSpPr>
          <p:nvPr/>
        </p:nvCxnSpPr>
        <p:spPr bwMode="auto">
          <a:xfrm rot="5400000">
            <a:off x="6540500" y="3259771"/>
            <a:ext cx="230187" cy="1588"/>
          </a:xfrm>
          <a:prstGeom prst="straightConnector1">
            <a:avLst/>
          </a:prstGeom>
          <a:noFill/>
          <a:ln w="19050">
            <a:solidFill>
              <a:srgbClr val="141414"/>
            </a:solidFill>
            <a:round/>
            <a:headEnd/>
            <a:tailEnd/>
          </a:ln>
        </p:spPr>
      </p:cxnSp>
      <p:sp>
        <p:nvSpPr>
          <p:cNvPr id="16" name="Text Box 36"/>
          <p:cNvSpPr txBox="1">
            <a:spLocks noChangeArrowheads="1"/>
          </p:cNvSpPr>
          <p:nvPr/>
        </p:nvSpPr>
        <p:spPr bwMode="auto">
          <a:xfrm>
            <a:off x="4113213" y="1573846"/>
            <a:ext cx="89535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or</a:t>
            </a:r>
          </a:p>
        </p:txBody>
      </p:sp>
      <p:sp>
        <p:nvSpPr>
          <p:cNvPr id="17" name="Text Box 37"/>
          <p:cNvSpPr txBox="1">
            <a:spLocks noChangeArrowheads="1"/>
          </p:cNvSpPr>
          <p:nvPr/>
        </p:nvSpPr>
        <p:spPr bwMode="auto">
          <a:xfrm>
            <a:off x="4930775" y="4839333"/>
            <a:ext cx="2613025" cy="354013"/>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When B is used up...</a:t>
            </a:r>
            <a:endParaRPr kumimoji="0" lang="en-US" sz="2300" b="1"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8" name="Rectangle 31"/>
          <p:cNvSpPr>
            <a:spLocks noChangeArrowheads="1"/>
          </p:cNvSpPr>
          <p:nvPr/>
        </p:nvSpPr>
        <p:spPr bwMode="auto">
          <a:xfrm>
            <a:off x="5649913" y="5318758"/>
            <a:ext cx="2011362" cy="742950"/>
          </a:xfrm>
          <a:prstGeom prst="rect">
            <a:avLst/>
          </a:prstGeom>
          <a:solidFill>
            <a:sysClr val="window" lastClr="FFFFFF"/>
          </a:solidFill>
          <a:ln w="9525">
            <a:solidFill>
              <a:srgbClr val="141414"/>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Component B1</a:t>
            </a:r>
            <a:b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br>
            <a:r>
              <a:rPr kumimoji="0" lang="en-US" sz="1400" b="0" i="0" u="none" strike="noStrike" kern="0" cap="none" spc="0" normalizeH="0" baseline="0" noProof="0" dirty="0">
                <a:ln>
                  <a:noFill/>
                </a:ln>
                <a:solidFill>
                  <a:srgbClr val="141414"/>
                </a:solidFill>
                <a:effectLst/>
                <a:uLnTx/>
                <a:uFillTx/>
                <a:latin typeface="Century Gothic" panose="020B0502020202020204" pitchFamily="34" charset="0"/>
              </a:rPr>
              <a:t>(replacement)</a:t>
            </a:r>
          </a:p>
        </p:txBody>
      </p:sp>
      <p:sp>
        <p:nvSpPr>
          <p:cNvPr id="19" name="Rectangle 23"/>
          <p:cNvSpPr>
            <a:spLocks noChangeArrowheads="1"/>
          </p:cNvSpPr>
          <p:nvPr/>
        </p:nvSpPr>
        <p:spPr bwMode="auto">
          <a:xfrm>
            <a:off x="1463675" y="3356608"/>
            <a:ext cx="2011363" cy="1371600"/>
          </a:xfrm>
          <a:prstGeom prst="rect">
            <a:avLst/>
          </a:prstGeom>
          <a:solidFill>
            <a:sysClr val="window" lastClr="FFFFFF"/>
          </a:solidFill>
          <a:ln w="9525">
            <a:solidFill>
              <a:srgbClr val="141414"/>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Component B</a:t>
            </a:r>
            <a:b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br>
            <a:r>
              <a:rPr kumimoji="0" lang="en-US" sz="1400" b="0" i="0" u="none" strike="noStrike" kern="0" cap="none" spc="0" normalizeH="0" baseline="0" noProof="0" dirty="0">
                <a:ln>
                  <a:noFill/>
                </a:ln>
                <a:solidFill>
                  <a:srgbClr val="141414"/>
                </a:solidFill>
                <a:effectLst/>
                <a:uLnTx/>
                <a:uFillTx/>
                <a:latin typeface="Century Gothic" panose="020B0502020202020204" pitchFamily="34" charset="0"/>
              </a:rPr>
              <a:t>(old item)</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1" i="0" u="none" strike="noStrike" kern="0" cap="none" spc="0" normalizeH="0" baseline="0" noProof="0" dirty="0">
                <a:ln>
                  <a:noFill/>
                </a:ln>
                <a:solidFill>
                  <a:srgbClr val="141414"/>
                </a:solidFill>
                <a:effectLst/>
                <a:uLnTx/>
                <a:uFillTx/>
                <a:latin typeface="Century Gothic" panose="020B0502020202020204" pitchFamily="34" charset="0"/>
              </a:rPr>
              <a:t>End effective 3 / 31</a:t>
            </a:r>
            <a:endParaRPr kumimoji="0" lang="en-US" sz="1400" b="0"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20" name="Rectangle 33"/>
          <p:cNvSpPr>
            <a:spLocks noChangeArrowheads="1"/>
          </p:cNvSpPr>
          <p:nvPr/>
        </p:nvSpPr>
        <p:spPr bwMode="auto">
          <a:xfrm>
            <a:off x="5649913" y="3375658"/>
            <a:ext cx="2011362" cy="1447800"/>
          </a:xfrm>
          <a:prstGeom prst="rect">
            <a:avLst/>
          </a:prstGeom>
          <a:solidFill>
            <a:sysClr val="window" lastClr="FFFFFF"/>
          </a:solidFill>
          <a:ln w="9525">
            <a:solidFill>
              <a:srgbClr val="141414"/>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000" b="1" i="0" u="none" strike="noStrike" kern="0" cap="none" spc="0" normalizeH="0" baseline="0" noProof="0" dirty="0">
                <a:ln>
                  <a:noFill/>
                </a:ln>
                <a:solidFill>
                  <a:srgbClr val="141414"/>
                </a:solidFill>
                <a:effectLst/>
                <a:uLnTx/>
                <a:uFillTx/>
                <a:latin typeface="Century Gothic" panose="020B0502020202020204" pitchFamily="34" charset="0"/>
              </a:rPr>
              <a:t>Component B</a:t>
            </a: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
            </a:r>
            <a:b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br>
            <a:r>
              <a:rPr kumimoji="0" lang="en-US" sz="1400" b="0" i="0" u="none" strike="noStrike" kern="0" cap="none" spc="0" normalizeH="0" baseline="0" noProof="0" dirty="0">
                <a:ln>
                  <a:noFill/>
                </a:ln>
                <a:solidFill>
                  <a:srgbClr val="141414"/>
                </a:solidFill>
                <a:effectLst/>
                <a:uLnTx/>
                <a:uFillTx/>
                <a:latin typeface="Century Gothic" panose="020B0502020202020204" pitchFamily="34" charset="0"/>
              </a:rPr>
              <a:t>(old item)</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1" i="0" u="none" strike="noStrike" kern="0" cap="none" spc="0" normalizeH="0" baseline="0" noProof="0" dirty="0">
                <a:ln>
                  <a:noFill/>
                </a:ln>
                <a:solidFill>
                  <a:srgbClr val="141414"/>
                </a:solidFill>
                <a:effectLst/>
                <a:uLnTx/>
                <a:uFillTx/>
                <a:latin typeface="Century Gothic" panose="020B0502020202020204" pitchFamily="34" charset="0"/>
              </a:rPr>
              <a:t>Phantom = Yes</a:t>
            </a:r>
            <a:br>
              <a:rPr kumimoji="0" lang="en-US" sz="1400" b="1" i="0" u="none" strike="noStrike" kern="0" cap="none" spc="0" normalizeH="0" baseline="0" noProof="0" dirty="0">
                <a:ln>
                  <a:noFill/>
                </a:ln>
                <a:solidFill>
                  <a:srgbClr val="141414"/>
                </a:solidFill>
                <a:effectLst/>
                <a:uLnTx/>
                <a:uFillTx/>
                <a:latin typeface="Century Gothic" panose="020B0502020202020204" pitchFamily="34" charset="0"/>
              </a:rPr>
            </a:br>
            <a:r>
              <a:rPr kumimoji="0" lang="en-US" sz="1400" b="1" i="0" u="none" strike="noStrike" kern="0" cap="none" spc="0" normalizeH="0" baseline="0" noProof="0" dirty="0" err="1">
                <a:ln>
                  <a:noFill/>
                </a:ln>
                <a:solidFill>
                  <a:srgbClr val="141414"/>
                </a:solidFill>
                <a:effectLst/>
                <a:uLnTx/>
                <a:uFillTx/>
                <a:latin typeface="Century Gothic" panose="020B0502020202020204" pitchFamily="34" charset="0"/>
              </a:rPr>
              <a:t>Pur</a:t>
            </a:r>
            <a:r>
              <a:rPr kumimoji="0" lang="en-US" sz="1400" b="1" i="0" u="none" strike="noStrike" kern="0" cap="none" spc="0" normalizeH="0" baseline="0" noProof="0" dirty="0">
                <a:ln>
                  <a:noFill/>
                </a:ln>
                <a:solidFill>
                  <a:srgbClr val="141414"/>
                </a:solidFill>
                <a:effectLst/>
                <a:uLnTx/>
                <a:uFillTx/>
                <a:latin typeface="Century Gothic" panose="020B0502020202020204" pitchFamily="34" charset="0"/>
              </a:rPr>
              <a:t>/Mfg = M</a:t>
            </a:r>
            <a:br>
              <a:rPr kumimoji="0" lang="en-US" sz="1400" b="1" i="0" u="none" strike="noStrike" kern="0" cap="none" spc="0" normalizeH="0" baseline="0" noProof="0" dirty="0">
                <a:ln>
                  <a:noFill/>
                </a:ln>
                <a:solidFill>
                  <a:srgbClr val="141414"/>
                </a:solidFill>
                <a:effectLst/>
                <a:uLnTx/>
                <a:uFillTx/>
                <a:latin typeface="Century Gothic" panose="020B0502020202020204" pitchFamily="34" charset="0"/>
              </a:rPr>
            </a:br>
            <a:r>
              <a:rPr kumimoji="0" lang="en-US" sz="1400" b="1" i="0" u="none" strike="noStrike" kern="0" cap="none" spc="0" normalizeH="0" baseline="0" noProof="0" dirty="0">
                <a:ln>
                  <a:noFill/>
                </a:ln>
                <a:solidFill>
                  <a:srgbClr val="141414"/>
                </a:solidFill>
                <a:effectLst/>
                <a:uLnTx/>
                <a:uFillTx/>
                <a:latin typeface="Century Gothic" panose="020B0502020202020204" pitchFamily="34" charset="0"/>
              </a:rPr>
              <a:t>in </a:t>
            </a:r>
            <a:r>
              <a:rPr kumimoji="0" lang="en-US" sz="1400" b="1" i="0" u="none" strike="noStrike" kern="0" cap="none" spc="0" normalizeH="0" baseline="0" noProof="0" dirty="0" smtClean="0">
                <a:ln>
                  <a:noFill/>
                </a:ln>
                <a:solidFill>
                  <a:srgbClr val="141414"/>
                </a:solidFill>
                <a:effectLst/>
                <a:uLnTx/>
                <a:uFillTx/>
                <a:latin typeface="Century Gothic" panose="020B0502020202020204" pitchFamily="34" charset="0"/>
              </a:rPr>
              <a:t>Items</a:t>
            </a:r>
            <a:endParaRPr kumimoji="0" lang="en-US" sz="1400" b="0" i="0" u="none" strike="noStrike" kern="0" cap="none" spc="0" normalizeH="0" baseline="0" noProof="0" dirty="0">
              <a:ln>
                <a:noFill/>
              </a:ln>
              <a:solidFill>
                <a:srgbClr val="141414"/>
              </a:solidFill>
              <a:effectLst/>
              <a:uLnTx/>
              <a:uFillTx/>
              <a:latin typeface="Century Gothic" panose="020B0502020202020204" pitchFamily="34" charset="0"/>
            </a:endParaRPr>
          </a:p>
        </p:txBody>
      </p:sp>
      <p:cxnSp>
        <p:nvCxnSpPr>
          <p:cNvPr id="21" name="AutoShape 35"/>
          <p:cNvCxnSpPr>
            <a:cxnSpLocks noChangeShapeType="1"/>
            <a:stCxn id="20" idx="2"/>
            <a:endCxn id="18" idx="0"/>
          </p:cNvCxnSpPr>
          <p:nvPr/>
        </p:nvCxnSpPr>
        <p:spPr bwMode="auto">
          <a:xfrm rot="5400000">
            <a:off x="6407944" y="5071902"/>
            <a:ext cx="495300" cy="1588"/>
          </a:xfrm>
          <a:prstGeom prst="straightConnector1">
            <a:avLst/>
          </a:prstGeom>
          <a:noFill/>
          <a:ln w="19050">
            <a:solidFill>
              <a:srgbClr val="141414"/>
            </a:solidFill>
            <a:round/>
            <a:headEnd/>
            <a:tailEnd/>
          </a:ln>
        </p:spPr>
      </p:cxnSp>
    </p:spTree>
    <p:extLst>
      <p:ext uri="{BB962C8B-B14F-4D97-AF65-F5344CB8AC3E}">
        <p14:creationId xmlns:p14="http://schemas.microsoft.com/office/powerpoint/2010/main" val="33935206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29</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Phantom Use-Up Logic*</a:t>
            </a:r>
          </a:p>
        </p:txBody>
      </p:sp>
      <p:sp>
        <p:nvSpPr>
          <p:cNvPr id="6" name="Text Box 3"/>
          <p:cNvSpPr txBox="1">
            <a:spLocks noChangeArrowheads="1"/>
          </p:cNvSpPr>
          <p:nvPr/>
        </p:nvSpPr>
        <p:spPr bwMode="auto">
          <a:xfrm>
            <a:off x="4472111" y="168335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7" name="Text Box 4"/>
          <p:cNvSpPr txBox="1">
            <a:spLocks noChangeArrowheads="1"/>
          </p:cNvSpPr>
          <p:nvPr/>
        </p:nvSpPr>
        <p:spPr bwMode="auto">
          <a:xfrm>
            <a:off x="3672011" y="1683354"/>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8" name="Text Box 5"/>
          <p:cNvSpPr txBox="1">
            <a:spLocks noChangeArrowheads="1"/>
          </p:cNvSpPr>
          <p:nvPr/>
        </p:nvSpPr>
        <p:spPr bwMode="auto">
          <a:xfrm>
            <a:off x="5253161" y="168335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9" name="Text Box 6"/>
          <p:cNvSpPr txBox="1">
            <a:spLocks noChangeArrowheads="1"/>
          </p:cNvSpPr>
          <p:nvPr/>
        </p:nvSpPr>
        <p:spPr bwMode="auto">
          <a:xfrm>
            <a:off x="5958011" y="168335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0" name="Text Box 7"/>
          <p:cNvSpPr txBox="1">
            <a:spLocks noChangeArrowheads="1"/>
          </p:cNvSpPr>
          <p:nvPr/>
        </p:nvSpPr>
        <p:spPr bwMode="auto">
          <a:xfrm>
            <a:off x="4795961" y="1369029"/>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1" name="Text Box 8"/>
          <p:cNvSpPr txBox="1">
            <a:spLocks noChangeArrowheads="1"/>
          </p:cNvSpPr>
          <p:nvPr/>
        </p:nvSpPr>
        <p:spPr bwMode="auto">
          <a:xfrm>
            <a:off x="5553199" y="1369029"/>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2" name="Text Box 9"/>
          <p:cNvSpPr txBox="1">
            <a:spLocks noChangeArrowheads="1"/>
          </p:cNvSpPr>
          <p:nvPr/>
        </p:nvSpPr>
        <p:spPr bwMode="auto">
          <a:xfrm>
            <a:off x="6196136" y="1364267"/>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3" name="Line 10"/>
          <p:cNvSpPr>
            <a:spLocks noChangeShapeType="1"/>
          </p:cNvSpPr>
          <p:nvPr/>
        </p:nvSpPr>
        <p:spPr bwMode="auto">
          <a:xfrm>
            <a:off x="4081586" y="1669067"/>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4" name="Rectangle 11"/>
          <p:cNvSpPr>
            <a:spLocks noChangeArrowheads="1"/>
          </p:cNvSpPr>
          <p:nvPr/>
        </p:nvSpPr>
        <p:spPr bwMode="auto">
          <a:xfrm>
            <a:off x="5443661" y="1321404"/>
            <a:ext cx="6858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5" name="Text Box 13"/>
          <p:cNvSpPr txBox="1">
            <a:spLocks noChangeArrowheads="1"/>
          </p:cNvSpPr>
          <p:nvPr/>
        </p:nvSpPr>
        <p:spPr bwMode="auto">
          <a:xfrm>
            <a:off x="3500561" y="5417154"/>
            <a:ext cx="857250" cy="132343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Mtl</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Lbr</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Bdn</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Ovhd</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Sub</a:t>
            </a:r>
          </a:p>
        </p:txBody>
      </p:sp>
      <p:sp>
        <p:nvSpPr>
          <p:cNvPr id="16" name="Text Box 14"/>
          <p:cNvSpPr txBox="1">
            <a:spLocks noChangeArrowheads="1"/>
          </p:cNvSpPr>
          <p:nvPr/>
        </p:nvSpPr>
        <p:spPr bwMode="auto">
          <a:xfrm>
            <a:off x="7310561" y="358835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7" name="Text Box 15"/>
          <p:cNvSpPr txBox="1">
            <a:spLocks noChangeArrowheads="1"/>
          </p:cNvSpPr>
          <p:nvPr/>
        </p:nvSpPr>
        <p:spPr bwMode="auto">
          <a:xfrm>
            <a:off x="6510461" y="3550254"/>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18" name="Rectangle 16"/>
          <p:cNvSpPr>
            <a:spLocks noChangeArrowheads="1"/>
          </p:cNvSpPr>
          <p:nvPr/>
        </p:nvSpPr>
        <p:spPr bwMode="auto">
          <a:xfrm>
            <a:off x="7482011" y="3569304"/>
            <a:ext cx="685800" cy="131445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9" name="Rectangle 17"/>
          <p:cNvSpPr>
            <a:spLocks noChangeArrowheads="1"/>
          </p:cNvSpPr>
          <p:nvPr/>
        </p:nvSpPr>
        <p:spPr bwMode="auto">
          <a:xfrm>
            <a:off x="4453061" y="5417154"/>
            <a:ext cx="685800" cy="1276350"/>
          </a:xfrm>
          <a:prstGeom prst="rect">
            <a:avLst/>
          </a:prstGeom>
          <a:noFill/>
          <a:ln w="38100">
            <a:solidFill>
              <a:srgbClr val="FF3300"/>
            </a:solidFill>
            <a:miter lim="800000"/>
            <a:headEnd/>
            <a:tailEnd/>
          </a:ln>
        </p:spPr>
        <p:txBody>
          <a:bodyPr wrap="none" lIns="91436" tIns="45718" rIns="91436" bIns="45718" anchor="ct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8.00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0.00</a:t>
            </a:r>
          </a:p>
        </p:txBody>
      </p:sp>
      <p:sp>
        <p:nvSpPr>
          <p:cNvPr id="20" name="Text Box 19"/>
          <p:cNvSpPr txBox="1">
            <a:spLocks noChangeArrowheads="1"/>
          </p:cNvSpPr>
          <p:nvPr/>
        </p:nvSpPr>
        <p:spPr bwMode="auto">
          <a:xfrm>
            <a:off x="3481511" y="3588354"/>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21" name="Text Box 20"/>
          <p:cNvSpPr txBox="1">
            <a:spLocks noChangeArrowheads="1"/>
          </p:cNvSpPr>
          <p:nvPr/>
        </p:nvSpPr>
        <p:spPr bwMode="auto">
          <a:xfrm>
            <a:off x="4300661" y="3588354"/>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8.00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2" name="Rectangle 26"/>
          <p:cNvSpPr>
            <a:spLocks noChangeArrowheads="1"/>
          </p:cNvSpPr>
          <p:nvPr/>
        </p:nvSpPr>
        <p:spPr bwMode="auto">
          <a:xfrm>
            <a:off x="4529261" y="3493104"/>
            <a:ext cx="685800" cy="1714500"/>
          </a:xfrm>
          <a:prstGeom prst="rect">
            <a:avLst/>
          </a:prstGeom>
          <a:noFill/>
          <a:ln w="38100">
            <a:no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3" name="Rectangle 27"/>
          <p:cNvSpPr>
            <a:spLocks noChangeArrowheads="1"/>
          </p:cNvSpPr>
          <p:nvPr/>
        </p:nvSpPr>
        <p:spPr bwMode="auto">
          <a:xfrm>
            <a:off x="3176711" y="1569054"/>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24" name="Text Box 28"/>
          <p:cNvSpPr txBox="1">
            <a:spLocks noChangeArrowheads="1"/>
          </p:cNvSpPr>
          <p:nvPr/>
        </p:nvSpPr>
        <p:spPr bwMode="auto">
          <a:xfrm>
            <a:off x="2948111" y="1569054"/>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A</a:t>
            </a:r>
          </a:p>
        </p:txBody>
      </p:sp>
      <p:sp>
        <p:nvSpPr>
          <p:cNvPr id="25" name="Rectangle 29"/>
          <p:cNvSpPr>
            <a:spLocks noChangeArrowheads="1"/>
          </p:cNvSpPr>
          <p:nvPr/>
        </p:nvSpPr>
        <p:spPr bwMode="auto">
          <a:xfrm>
            <a:off x="2890961" y="3645504"/>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26" name="Text Box 30"/>
          <p:cNvSpPr txBox="1">
            <a:spLocks noChangeArrowheads="1"/>
          </p:cNvSpPr>
          <p:nvPr/>
        </p:nvSpPr>
        <p:spPr bwMode="auto">
          <a:xfrm>
            <a:off x="2662361" y="3645504"/>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B</a:t>
            </a:r>
          </a:p>
        </p:txBody>
      </p:sp>
      <p:sp>
        <p:nvSpPr>
          <p:cNvPr id="27" name="Rectangle 31"/>
          <p:cNvSpPr>
            <a:spLocks noChangeArrowheads="1"/>
          </p:cNvSpPr>
          <p:nvPr/>
        </p:nvSpPr>
        <p:spPr bwMode="auto">
          <a:xfrm>
            <a:off x="6091361" y="3645504"/>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28" name="Text Box 32"/>
          <p:cNvSpPr txBox="1">
            <a:spLocks noChangeArrowheads="1"/>
          </p:cNvSpPr>
          <p:nvPr/>
        </p:nvSpPr>
        <p:spPr bwMode="auto">
          <a:xfrm>
            <a:off x="5862761" y="3645504"/>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C</a:t>
            </a:r>
            <a:endParaRPr kumimoji="0" lang="en-US" sz="2300" b="1"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9" name="Rectangle 33"/>
          <p:cNvSpPr>
            <a:spLocks noChangeArrowheads="1"/>
          </p:cNvSpPr>
          <p:nvPr/>
        </p:nvSpPr>
        <p:spPr bwMode="auto">
          <a:xfrm>
            <a:off x="2890961" y="5436204"/>
            <a:ext cx="590550" cy="449263"/>
          </a:xfrm>
          <a:prstGeom prst="rect">
            <a:avLst/>
          </a:prstGeom>
          <a:solidFill>
            <a:srgbClr val="5A87C6"/>
          </a:solidFill>
          <a:ln w="38100">
            <a:solidFill>
              <a:srgbClr val="43699C"/>
            </a:solidFill>
            <a:miter lim="800000"/>
            <a:headEnd/>
            <a:tailEnd/>
          </a:ln>
          <a:effectLst>
            <a:outerShdw dist="107763" dir="18900000" algn="ctr" rotWithShape="0">
              <a:srgbClr val="FFFFFF"/>
            </a:outerShdw>
          </a:effectLst>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30" name="Text Box 34"/>
          <p:cNvSpPr txBox="1">
            <a:spLocks noChangeArrowheads="1"/>
          </p:cNvSpPr>
          <p:nvPr/>
        </p:nvSpPr>
        <p:spPr bwMode="auto">
          <a:xfrm>
            <a:off x="2662361" y="5436204"/>
            <a:ext cx="106680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D</a:t>
            </a:r>
            <a:endParaRPr kumimoji="0" lang="en-US" sz="2300" b="1" i="0" u="none" strike="noStrike" kern="0" cap="none" spc="0" normalizeH="0" baseline="0" noProof="0" smtClean="0">
              <a:ln>
                <a:noFill/>
              </a:ln>
              <a:solidFill>
                <a:srgbClr val="141414"/>
              </a:solidFill>
              <a:effectLst/>
              <a:uLnTx/>
              <a:uFillTx/>
              <a:latin typeface="Century Gothic" panose="020B0502020202020204" pitchFamily="34" charset="0"/>
            </a:endParaRPr>
          </a:p>
        </p:txBody>
      </p:sp>
      <p:cxnSp>
        <p:nvCxnSpPr>
          <p:cNvPr id="31" name="AutoShape 35"/>
          <p:cNvCxnSpPr>
            <a:cxnSpLocks noChangeShapeType="1"/>
            <a:stCxn id="18" idx="0"/>
            <a:endCxn id="14" idx="2"/>
          </p:cNvCxnSpPr>
          <p:nvPr/>
        </p:nvCxnSpPr>
        <p:spPr bwMode="auto">
          <a:xfrm rot="5400000" flipH="1">
            <a:off x="6558086" y="2283429"/>
            <a:ext cx="495300" cy="2038350"/>
          </a:xfrm>
          <a:prstGeom prst="bentConnector3">
            <a:avLst>
              <a:gd name="adj1" fmla="val 50000"/>
            </a:avLst>
          </a:prstGeom>
          <a:noFill/>
          <a:ln w="38100">
            <a:solidFill>
              <a:srgbClr val="FF3300"/>
            </a:solidFill>
            <a:miter lim="800000"/>
            <a:headEnd/>
            <a:tailEnd type="triangle" w="med" len="med"/>
          </a:ln>
        </p:spPr>
      </p:cxnSp>
      <p:sp>
        <p:nvSpPr>
          <p:cNvPr id="32" name="Line 39"/>
          <p:cNvSpPr>
            <a:spLocks noChangeShapeType="1"/>
          </p:cNvSpPr>
          <p:nvPr/>
        </p:nvSpPr>
        <p:spPr bwMode="auto">
          <a:xfrm>
            <a:off x="1079624" y="2427892"/>
            <a:ext cx="1122362" cy="0"/>
          </a:xfrm>
          <a:prstGeom prst="line">
            <a:avLst/>
          </a:prstGeom>
          <a:noFill/>
          <a:ln w="38100">
            <a:solidFill>
              <a:srgbClr val="F79646"/>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3" name="Line 40"/>
          <p:cNvSpPr>
            <a:spLocks noChangeShapeType="1"/>
          </p:cNvSpPr>
          <p:nvPr/>
        </p:nvSpPr>
        <p:spPr bwMode="auto">
          <a:xfrm>
            <a:off x="1079624" y="2413604"/>
            <a:ext cx="0" cy="185738"/>
          </a:xfrm>
          <a:prstGeom prst="line">
            <a:avLst/>
          </a:prstGeom>
          <a:noFill/>
          <a:ln w="38100">
            <a:solidFill>
              <a:srgbClr val="F79646"/>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4" name="Line 41"/>
          <p:cNvSpPr>
            <a:spLocks noChangeShapeType="1"/>
          </p:cNvSpPr>
          <p:nvPr/>
        </p:nvSpPr>
        <p:spPr bwMode="auto">
          <a:xfrm flipH="1">
            <a:off x="2208336" y="2413604"/>
            <a:ext cx="1588" cy="190500"/>
          </a:xfrm>
          <a:prstGeom prst="line">
            <a:avLst/>
          </a:prstGeom>
          <a:noFill/>
          <a:ln w="38100">
            <a:solidFill>
              <a:srgbClr val="F79646"/>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5" name="Line 42"/>
          <p:cNvSpPr>
            <a:spLocks noChangeShapeType="1"/>
          </p:cNvSpPr>
          <p:nvPr/>
        </p:nvSpPr>
        <p:spPr bwMode="auto">
          <a:xfrm flipV="1">
            <a:off x="1641599" y="2081817"/>
            <a:ext cx="0" cy="331787"/>
          </a:xfrm>
          <a:prstGeom prst="line">
            <a:avLst/>
          </a:prstGeom>
          <a:noFill/>
          <a:ln w="38100">
            <a:solidFill>
              <a:srgbClr val="F79646"/>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6" name="Line 43"/>
          <p:cNvSpPr>
            <a:spLocks noChangeShapeType="1"/>
          </p:cNvSpPr>
          <p:nvPr/>
        </p:nvSpPr>
        <p:spPr bwMode="auto">
          <a:xfrm>
            <a:off x="1051049" y="3032729"/>
            <a:ext cx="0" cy="633413"/>
          </a:xfrm>
          <a:prstGeom prst="line">
            <a:avLst/>
          </a:prstGeom>
          <a:noFill/>
          <a:ln w="38100">
            <a:solidFill>
              <a:srgbClr val="F79646"/>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7" name="Rectangle 44" descr="50%"/>
          <p:cNvSpPr>
            <a:spLocks noChangeArrowheads="1"/>
          </p:cNvSpPr>
          <p:nvPr/>
        </p:nvSpPr>
        <p:spPr bwMode="auto">
          <a:xfrm>
            <a:off x="762124" y="2585054"/>
            <a:ext cx="590550" cy="449263"/>
          </a:xfrm>
          <a:prstGeom prst="rect">
            <a:avLst/>
          </a:prstGeom>
          <a:pattFill prst="pct50">
            <a:fgClr>
              <a:srgbClr val="F79646"/>
            </a:fgClr>
            <a:bgClr>
              <a:srgbClr val="FFFFFF"/>
            </a:bgClr>
          </a:pattFill>
          <a:ln w="38100">
            <a:solidFill>
              <a:srgbClr val="F79646"/>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8" name="Text Box 45"/>
          <p:cNvSpPr txBox="1">
            <a:spLocks noChangeArrowheads="1"/>
          </p:cNvSpPr>
          <p:nvPr/>
        </p:nvSpPr>
        <p:spPr bwMode="auto">
          <a:xfrm>
            <a:off x="638299" y="2605692"/>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B</a:t>
            </a:r>
          </a:p>
        </p:txBody>
      </p:sp>
      <p:sp>
        <p:nvSpPr>
          <p:cNvPr id="39" name="Rectangle 46"/>
          <p:cNvSpPr>
            <a:spLocks noChangeArrowheads="1"/>
          </p:cNvSpPr>
          <p:nvPr/>
        </p:nvSpPr>
        <p:spPr bwMode="auto">
          <a:xfrm>
            <a:off x="1886074" y="2585054"/>
            <a:ext cx="588962" cy="449263"/>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0" name="Text Box 47"/>
          <p:cNvSpPr txBox="1">
            <a:spLocks noChangeArrowheads="1"/>
          </p:cNvSpPr>
          <p:nvPr/>
        </p:nvSpPr>
        <p:spPr bwMode="auto">
          <a:xfrm>
            <a:off x="1760661" y="2586642"/>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C</a:t>
            </a:r>
          </a:p>
        </p:txBody>
      </p:sp>
      <p:sp>
        <p:nvSpPr>
          <p:cNvPr id="41" name="Rectangle 48"/>
          <p:cNvSpPr>
            <a:spLocks noChangeArrowheads="1"/>
          </p:cNvSpPr>
          <p:nvPr/>
        </p:nvSpPr>
        <p:spPr bwMode="auto">
          <a:xfrm>
            <a:off x="747836" y="3291492"/>
            <a:ext cx="590550" cy="447675"/>
          </a:xfrm>
          <a:prstGeom prst="rect">
            <a:avLst/>
          </a:prstGeom>
          <a:solidFill>
            <a:srgbClr val="3333CC"/>
          </a:solidFill>
          <a:ln w="38100">
            <a:solidFill>
              <a:srgbClr val="00CC99"/>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2" name="Text Box 49"/>
          <p:cNvSpPr txBox="1">
            <a:spLocks noChangeArrowheads="1"/>
          </p:cNvSpPr>
          <p:nvPr/>
        </p:nvSpPr>
        <p:spPr bwMode="auto">
          <a:xfrm>
            <a:off x="662111" y="3291492"/>
            <a:ext cx="806450"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D</a:t>
            </a:r>
          </a:p>
        </p:txBody>
      </p:sp>
      <p:sp>
        <p:nvSpPr>
          <p:cNvPr id="43" name="Rectangle 50"/>
          <p:cNvSpPr>
            <a:spLocks noChangeArrowheads="1"/>
          </p:cNvSpPr>
          <p:nvPr/>
        </p:nvSpPr>
        <p:spPr bwMode="auto">
          <a:xfrm>
            <a:off x="1324099" y="1664304"/>
            <a:ext cx="590550" cy="449263"/>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4" name="Text Box 51"/>
          <p:cNvSpPr txBox="1">
            <a:spLocks noChangeArrowheads="1"/>
          </p:cNvSpPr>
          <p:nvPr/>
        </p:nvSpPr>
        <p:spPr bwMode="auto">
          <a:xfrm>
            <a:off x="1238374" y="1664304"/>
            <a:ext cx="804862" cy="457200"/>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2300" b="1" i="0" u="none" strike="noStrike" kern="0" cap="none" spc="0" normalizeH="0" baseline="0" noProof="0" smtClean="0">
                <a:ln>
                  <a:noFill/>
                </a:ln>
                <a:solidFill>
                  <a:prstClr val="white"/>
                </a:solidFill>
                <a:effectLst/>
                <a:uLnTx/>
                <a:uFillTx/>
                <a:latin typeface="Century Gothic" panose="020B0502020202020204" pitchFamily="34" charset="0"/>
              </a:rPr>
              <a:t>A</a:t>
            </a:r>
          </a:p>
        </p:txBody>
      </p:sp>
      <p:sp>
        <p:nvSpPr>
          <p:cNvPr id="45" name="Text Box 52"/>
          <p:cNvSpPr txBox="1">
            <a:spLocks noChangeArrowheads="1"/>
          </p:cNvSpPr>
          <p:nvPr/>
        </p:nvSpPr>
        <p:spPr bwMode="auto">
          <a:xfrm>
            <a:off x="6967661" y="1588104"/>
            <a:ext cx="1866900" cy="1400379"/>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B’s </a:t>
            </a:r>
            <a:r>
              <a:rPr kumimoji="0" lang="en-US" sz="1700" b="1" i="0" u="sng" strike="noStrike" kern="0" cap="none" spc="0" normalizeH="0" baseline="0" noProof="0" smtClean="0">
                <a:ln>
                  <a:noFill/>
                </a:ln>
                <a:solidFill>
                  <a:srgbClr val="141414"/>
                </a:solidFill>
                <a:effectLst/>
                <a:uLnTx/>
                <a:uFillTx/>
                <a:latin typeface="Century Gothic" panose="020B0502020202020204" pitchFamily="34" charset="0"/>
              </a:rPr>
              <a:t>costs</a:t>
            </a: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 are </a:t>
            </a:r>
            <a:r>
              <a:rPr kumimoji="0" lang="en-US" sz="1700" b="1" i="0" u="sng" strike="noStrike" kern="0" cap="none" spc="0" normalizeH="0" baseline="0" noProof="0" smtClean="0">
                <a:ln>
                  <a:noFill/>
                </a:ln>
                <a:solidFill>
                  <a:srgbClr val="141414"/>
                </a:solidFill>
                <a:effectLst/>
                <a:uLnTx/>
                <a:uFillTx/>
                <a:latin typeface="Century Gothic" panose="020B0502020202020204" pitchFamily="34" charset="0"/>
              </a:rPr>
              <a:t>not</a:t>
            </a: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 rolled up to A’s LL costs; instead D’s costs are rolled up</a:t>
            </a:r>
          </a:p>
        </p:txBody>
      </p:sp>
      <p:sp>
        <p:nvSpPr>
          <p:cNvPr id="46" name="Text Box 53"/>
          <p:cNvSpPr txBox="1">
            <a:spLocks noChangeArrowheads="1"/>
          </p:cNvSpPr>
          <p:nvPr/>
        </p:nvSpPr>
        <p:spPr bwMode="auto">
          <a:xfrm>
            <a:off x="5272211" y="5340954"/>
            <a:ext cx="2343150" cy="609600"/>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D’s cost are rolled up to A’s LL costs</a:t>
            </a:r>
          </a:p>
        </p:txBody>
      </p:sp>
      <p:sp>
        <p:nvSpPr>
          <p:cNvPr id="47" name="Text Box 54"/>
          <p:cNvSpPr txBox="1">
            <a:spLocks noChangeArrowheads="1"/>
          </p:cNvSpPr>
          <p:nvPr/>
        </p:nvSpPr>
        <p:spPr bwMode="auto">
          <a:xfrm>
            <a:off x="2814761" y="4178904"/>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M</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8" name="Oval 55"/>
          <p:cNvSpPr>
            <a:spLocks noChangeArrowheads="1"/>
          </p:cNvSpPr>
          <p:nvPr/>
        </p:nvSpPr>
        <p:spPr bwMode="auto">
          <a:xfrm>
            <a:off x="3014786" y="4188429"/>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9" name="Text Box 56"/>
          <p:cNvSpPr txBox="1">
            <a:spLocks noChangeArrowheads="1"/>
          </p:cNvSpPr>
          <p:nvPr/>
        </p:nvSpPr>
        <p:spPr bwMode="auto">
          <a:xfrm>
            <a:off x="2814761" y="5931504"/>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P</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0" name="Oval 57"/>
          <p:cNvSpPr>
            <a:spLocks noChangeArrowheads="1"/>
          </p:cNvSpPr>
          <p:nvPr/>
        </p:nvSpPr>
        <p:spPr bwMode="auto">
          <a:xfrm>
            <a:off x="3014786" y="5941029"/>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1" name="Text Box 58"/>
          <p:cNvSpPr txBox="1">
            <a:spLocks noChangeArrowheads="1"/>
          </p:cNvSpPr>
          <p:nvPr/>
        </p:nvSpPr>
        <p:spPr bwMode="auto">
          <a:xfrm>
            <a:off x="6015161" y="4140804"/>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P</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2" name="Oval 59"/>
          <p:cNvSpPr>
            <a:spLocks noChangeArrowheads="1"/>
          </p:cNvSpPr>
          <p:nvPr/>
        </p:nvSpPr>
        <p:spPr bwMode="auto">
          <a:xfrm>
            <a:off x="6215186" y="4150329"/>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3" name="Text Box 60"/>
          <p:cNvSpPr txBox="1">
            <a:spLocks noChangeArrowheads="1"/>
          </p:cNvSpPr>
          <p:nvPr/>
        </p:nvSpPr>
        <p:spPr bwMode="auto">
          <a:xfrm>
            <a:off x="3100511" y="2064354"/>
            <a:ext cx="76200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M</a:t>
            </a:r>
            <a:endParaRPr kumimoji="0" lang="en-US" sz="23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4" name="Oval 61"/>
          <p:cNvSpPr>
            <a:spLocks noChangeArrowheads="1"/>
          </p:cNvSpPr>
          <p:nvPr/>
        </p:nvSpPr>
        <p:spPr bwMode="auto">
          <a:xfrm>
            <a:off x="3300536" y="2073879"/>
            <a:ext cx="323850" cy="323850"/>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cxnSp>
        <p:nvCxnSpPr>
          <p:cNvPr id="55" name="AutoShape 65"/>
          <p:cNvCxnSpPr>
            <a:cxnSpLocks noChangeShapeType="1"/>
            <a:stCxn id="19" idx="0"/>
            <a:endCxn id="14" idx="2"/>
          </p:cNvCxnSpPr>
          <p:nvPr/>
        </p:nvCxnSpPr>
        <p:spPr bwMode="auto">
          <a:xfrm rot="16200000">
            <a:off x="4119686" y="3731229"/>
            <a:ext cx="2343150" cy="990600"/>
          </a:xfrm>
          <a:prstGeom prst="bentConnector3">
            <a:avLst>
              <a:gd name="adj1" fmla="val 7722"/>
            </a:avLst>
          </a:prstGeom>
          <a:noFill/>
          <a:ln w="38100">
            <a:solidFill>
              <a:srgbClr val="FF3300"/>
            </a:solidFill>
            <a:miter lim="800000"/>
            <a:headEnd/>
            <a:tailEnd type="triangle" w="med" len="med"/>
          </a:ln>
        </p:spPr>
      </p:cxnSp>
      <p:sp>
        <p:nvSpPr>
          <p:cNvPr id="56" name="Text Box 66"/>
          <p:cNvSpPr txBox="1">
            <a:spLocks noChangeArrowheads="1"/>
          </p:cNvSpPr>
          <p:nvPr/>
        </p:nvSpPr>
        <p:spPr bwMode="auto">
          <a:xfrm>
            <a:off x="433511" y="5321904"/>
            <a:ext cx="1600200" cy="646113"/>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200" b="1" i="0" u="none" strike="noStrike" kern="0" cap="none" spc="0" normalizeH="0" baseline="0" noProof="0" smtClean="0">
                <a:ln>
                  <a:noFill/>
                </a:ln>
                <a:solidFill>
                  <a:srgbClr val="141414"/>
                </a:solidFill>
                <a:effectLst/>
                <a:uLnTx/>
                <a:uFillTx/>
                <a:latin typeface="Century Gothic" panose="020B0502020202020204" pitchFamily="34" charset="0"/>
              </a:rPr>
              <a:t>* After Routing and 	Product Structure 	Cost Roll-Ups</a:t>
            </a:r>
          </a:p>
        </p:txBody>
      </p:sp>
      <p:grpSp>
        <p:nvGrpSpPr>
          <p:cNvPr id="57" name="Group 72"/>
          <p:cNvGrpSpPr>
            <a:grpSpLocks/>
          </p:cNvGrpSpPr>
          <p:nvPr/>
        </p:nvGrpSpPr>
        <p:grpSpPr bwMode="auto">
          <a:xfrm>
            <a:off x="8757041" y="3649439"/>
            <a:ext cx="3101584" cy="615950"/>
            <a:chOff x="3348" y="412"/>
            <a:chExt cx="1784" cy="388"/>
          </a:xfrm>
        </p:grpSpPr>
        <p:sp>
          <p:nvSpPr>
            <p:cNvPr id="58" name="Text Box 68"/>
            <p:cNvSpPr txBox="1">
              <a:spLocks noChangeArrowheads="1"/>
            </p:cNvSpPr>
            <p:nvPr/>
          </p:nvSpPr>
          <p:spPr bwMode="auto">
            <a:xfrm>
              <a:off x="3348" y="412"/>
              <a:ext cx="1784" cy="388"/>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rPr>
                <a:t>Item B: </a:t>
              </a:r>
              <a:r>
                <a:rPr kumimoji="0" lang="en-US" sz="1700" b="1" i="0" u="none" strike="noStrike" kern="0" cap="none" spc="0" normalizeH="0" baseline="0" noProof="0" dirty="0" err="1" smtClean="0">
                  <a:ln>
                    <a:noFill/>
                  </a:ln>
                  <a:solidFill>
                    <a:srgbClr val="141414"/>
                  </a:solidFill>
                  <a:effectLst/>
                  <a:uLnTx/>
                  <a:uFillTx/>
                </a:rPr>
                <a:t>Pur</a:t>
              </a:r>
              <a:r>
                <a:rPr kumimoji="0" lang="en-US" sz="1700" b="1" i="0" u="none" strike="noStrike" kern="0" cap="none" spc="0" normalizeH="0" baseline="0" noProof="0" dirty="0" smtClean="0">
                  <a:ln>
                    <a:noFill/>
                  </a:ln>
                  <a:solidFill>
                    <a:srgbClr val="141414"/>
                  </a:solidFill>
                  <a:effectLst/>
                  <a:uLnTx/>
                  <a:uFillTx/>
                </a:rPr>
                <a:t>/Mfg Code =   M</a:t>
              </a:r>
              <a:endParaRPr kumimoji="0" lang="en-US" sz="1700" b="0" i="0" u="none" strike="noStrike" kern="0" cap="none" spc="0" normalizeH="0" baseline="0" noProof="0" dirty="0" smtClean="0">
                <a:ln>
                  <a:noFill/>
                </a:ln>
                <a:solidFill>
                  <a:srgbClr val="141414"/>
                </a:solidFill>
                <a:effectLst/>
                <a:uLnTx/>
                <a:uFillTx/>
              </a:endParaRPr>
            </a:p>
          </p:txBody>
        </p:sp>
        <p:sp>
          <p:nvSpPr>
            <p:cNvPr id="59" name="Oval 69"/>
            <p:cNvSpPr>
              <a:spLocks noChangeArrowheads="1"/>
            </p:cNvSpPr>
            <p:nvPr/>
          </p:nvSpPr>
          <p:spPr bwMode="auto">
            <a:xfrm>
              <a:off x="4870" y="431"/>
              <a:ext cx="165" cy="165"/>
            </a:xfrm>
            <a:prstGeom prst="ellipse">
              <a:avLst/>
            </a:prstGeom>
            <a:noFill/>
            <a:ln w="38100">
              <a:solidFill>
                <a:srgbClr val="FF33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endParaRPr>
            </a:p>
          </p:txBody>
        </p:sp>
      </p:grpSp>
      <p:sp>
        <p:nvSpPr>
          <p:cNvPr id="60" name="Text Box 73"/>
          <p:cNvSpPr txBox="1">
            <a:spLocks noChangeArrowheads="1"/>
          </p:cNvSpPr>
          <p:nvPr/>
        </p:nvSpPr>
        <p:spPr bwMode="auto">
          <a:xfrm>
            <a:off x="549399" y="5988654"/>
            <a:ext cx="2703512" cy="54927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M = Manufactured</a:t>
            </a:r>
            <a:b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P = Purchased</a:t>
            </a:r>
            <a:b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TL = This Level; LL = Lower Level</a:t>
            </a:r>
          </a:p>
        </p:txBody>
      </p:sp>
      <p:sp>
        <p:nvSpPr>
          <p:cNvPr id="61" name="Text Box 74"/>
          <p:cNvSpPr txBox="1">
            <a:spLocks noChangeArrowheads="1"/>
          </p:cNvSpPr>
          <p:nvPr/>
        </p:nvSpPr>
        <p:spPr bwMode="auto">
          <a:xfrm>
            <a:off x="8765748" y="2820708"/>
            <a:ext cx="3130977" cy="446268"/>
          </a:xfrm>
          <a:prstGeom prst="rect">
            <a:avLst/>
          </a:prstGeom>
          <a:noFill/>
          <a:ln w="9525" algn="ctr">
            <a:solidFill>
              <a:schemeClr val="tx1"/>
            </a:solidFill>
            <a:miter lim="800000"/>
            <a:headEnd/>
            <a:tailEnd/>
          </a:ln>
        </p:spPr>
        <p:txBody>
          <a:bodyPr wrap="none" lIns="91436" tIns="91436" rIns="91436" bIns="91436">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700" b="1" i="0" u="none" strike="noStrike" kern="0" cap="none" spc="0" normalizeH="0" baseline="0" noProof="0" dirty="0" smtClean="0">
                <a:ln>
                  <a:noFill/>
                </a:ln>
                <a:solidFill>
                  <a:srgbClr val="5A87C6"/>
                </a:solidFill>
                <a:effectLst/>
                <a:uLnTx/>
                <a:uFillTx/>
                <a:latin typeface="Century Gothic" panose="020B0502020202020204" pitchFamily="34" charset="0"/>
              </a:rPr>
              <a:t>Item B’s Phantom Flag = Yes</a:t>
            </a:r>
          </a:p>
        </p:txBody>
      </p:sp>
    </p:spTree>
    <p:extLst>
      <p:ext uri="{BB962C8B-B14F-4D97-AF65-F5344CB8AC3E}">
        <p14:creationId xmlns:p14="http://schemas.microsoft.com/office/powerpoint/2010/main" val="37158621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smtClean="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 Costing Setup Process Flow</a:t>
            </a:r>
            <a:endParaRPr lang="en-US" dirty="0">
              <a:latin typeface="Century Gothic" panose="020B0502020202020204" pitchFamily="34" charset="0"/>
            </a:endParaRPr>
          </a:p>
        </p:txBody>
      </p:sp>
      <p:sp>
        <p:nvSpPr>
          <p:cNvPr id="32" name="Rectangle 1044"/>
          <p:cNvSpPr>
            <a:spLocks noChangeArrowheads="1"/>
          </p:cNvSpPr>
          <p:nvPr/>
        </p:nvSpPr>
        <p:spPr bwMode="auto">
          <a:xfrm>
            <a:off x="668517" y="3489849"/>
            <a:ext cx="1176338" cy="8064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 Work Center</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Rates/Burden</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3" name="Rectangle 1045"/>
          <p:cNvSpPr>
            <a:spLocks noChangeArrowheads="1"/>
          </p:cNvSpPr>
          <p:nvPr/>
        </p:nvSpPr>
        <p:spPr bwMode="auto">
          <a:xfrm>
            <a:off x="4186417" y="2981808"/>
            <a:ext cx="1176338"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Product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Structure</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Roll-Up</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4" name="Freeform 1046"/>
          <p:cNvSpPr>
            <a:spLocks/>
          </p:cNvSpPr>
          <p:nvPr/>
        </p:nvSpPr>
        <p:spPr bwMode="auto">
          <a:xfrm>
            <a:off x="1840092" y="1913420"/>
            <a:ext cx="222250" cy="946150"/>
          </a:xfrm>
          <a:custGeom>
            <a:avLst/>
            <a:gdLst>
              <a:gd name="T0" fmla="*/ 0 w 141"/>
              <a:gd name="T1" fmla="*/ 2147483647 h 938"/>
              <a:gd name="T2" fmla="*/ 2147483647 w 141"/>
              <a:gd name="T3" fmla="*/ 2147483647 h 938"/>
              <a:gd name="T4" fmla="*/ 2147483647 w 141"/>
              <a:gd name="T5" fmla="*/ 0 h 938"/>
              <a:gd name="T6" fmla="*/ 0 w 141"/>
              <a:gd name="T7" fmla="*/ 0 h 938"/>
              <a:gd name="T8" fmla="*/ 0 60000 65536"/>
              <a:gd name="T9" fmla="*/ 0 60000 65536"/>
              <a:gd name="T10" fmla="*/ 0 60000 65536"/>
              <a:gd name="T11" fmla="*/ 0 60000 65536"/>
              <a:gd name="T12" fmla="*/ 0 w 141"/>
              <a:gd name="T13" fmla="*/ 0 h 938"/>
              <a:gd name="T14" fmla="*/ 141 w 141"/>
              <a:gd name="T15" fmla="*/ 938 h 938"/>
            </a:gdLst>
            <a:ahLst/>
            <a:cxnLst>
              <a:cxn ang="T8">
                <a:pos x="T0" y="T1"/>
              </a:cxn>
              <a:cxn ang="T9">
                <a:pos x="T2" y="T3"/>
              </a:cxn>
              <a:cxn ang="T10">
                <a:pos x="T4" y="T5"/>
              </a:cxn>
              <a:cxn ang="T11">
                <a:pos x="T6" y="T7"/>
              </a:cxn>
            </a:cxnLst>
            <a:rect l="T12" t="T13" r="T14" b="T15"/>
            <a:pathLst>
              <a:path w="141" h="938">
                <a:moveTo>
                  <a:pt x="0" y="937"/>
                </a:moveTo>
                <a:lnTo>
                  <a:pt x="140" y="937"/>
                </a:lnTo>
                <a:lnTo>
                  <a:pt x="140" y="0"/>
                </a:lnTo>
                <a:lnTo>
                  <a:pt x="0" y="0"/>
                </a:lnTo>
              </a:path>
            </a:pathLst>
          </a:custGeom>
          <a:noFill/>
          <a:ln w="28575" cap="rnd">
            <a:solidFill>
              <a:srgbClr val="141414"/>
            </a:solidFill>
            <a:round/>
            <a:headEnd/>
            <a:tailEnd/>
          </a:ln>
        </p:spPr>
        <p:txBody>
          <a:bodyPr lIns="91436" tIns="45718" rIns="91436" bIns="45718"/>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5" name="Rectangle 1047"/>
          <p:cNvSpPr>
            <a:spLocks noChangeArrowheads="1"/>
          </p:cNvSpPr>
          <p:nvPr/>
        </p:nvSpPr>
        <p:spPr bwMode="auto">
          <a:xfrm>
            <a:off x="5851705" y="2981808"/>
            <a:ext cx="1176337"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Move</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Current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Costs to</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GL </a:t>
            </a: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Costs</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6" name="Rectangle 1048"/>
          <p:cNvSpPr>
            <a:spLocks noChangeArrowheads="1"/>
          </p:cNvSpPr>
          <p:nvPr/>
        </p:nvSpPr>
        <p:spPr bwMode="auto">
          <a:xfrm>
            <a:off x="2430642" y="4416908"/>
            <a:ext cx="1176338"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Routing</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Roll-Up</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7" name="Line 1049"/>
          <p:cNvSpPr>
            <a:spLocks noChangeShapeType="1"/>
          </p:cNvSpPr>
          <p:nvPr/>
        </p:nvSpPr>
        <p:spPr bwMode="auto">
          <a:xfrm>
            <a:off x="3832405" y="3465995"/>
            <a:ext cx="317500" cy="0"/>
          </a:xfrm>
          <a:prstGeom prst="line">
            <a:avLst/>
          </a:prstGeom>
          <a:noFill/>
          <a:ln w="28575">
            <a:solidFill>
              <a:srgbClr val="141414"/>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8" name="Rectangle 1050"/>
          <p:cNvSpPr>
            <a:spLocks noChangeArrowheads="1"/>
          </p:cNvSpPr>
          <p:nvPr/>
        </p:nvSpPr>
        <p:spPr bwMode="auto">
          <a:xfrm>
            <a:off x="678042" y="2555820"/>
            <a:ext cx="1176338" cy="673623"/>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 Product</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Structures</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39" name="Freeform 1051"/>
          <p:cNvSpPr>
            <a:spLocks/>
          </p:cNvSpPr>
          <p:nvPr/>
        </p:nvSpPr>
        <p:spPr bwMode="auto">
          <a:xfrm>
            <a:off x="7259817" y="2419833"/>
            <a:ext cx="414338" cy="3321050"/>
          </a:xfrm>
          <a:custGeom>
            <a:avLst/>
            <a:gdLst>
              <a:gd name="T0" fmla="*/ 2147483647 w 261"/>
              <a:gd name="T1" fmla="*/ 2147483647 h 2230"/>
              <a:gd name="T2" fmla="*/ 0 w 261"/>
              <a:gd name="T3" fmla="*/ 2147483647 h 2230"/>
              <a:gd name="T4" fmla="*/ 0 w 261"/>
              <a:gd name="T5" fmla="*/ 0 h 2230"/>
              <a:gd name="T6" fmla="*/ 2147483647 w 261"/>
              <a:gd name="T7" fmla="*/ 0 h 2230"/>
              <a:gd name="T8" fmla="*/ 0 60000 65536"/>
              <a:gd name="T9" fmla="*/ 0 60000 65536"/>
              <a:gd name="T10" fmla="*/ 0 60000 65536"/>
              <a:gd name="T11" fmla="*/ 0 60000 65536"/>
              <a:gd name="T12" fmla="*/ 0 w 261"/>
              <a:gd name="T13" fmla="*/ 0 h 2230"/>
              <a:gd name="T14" fmla="*/ 261 w 261"/>
              <a:gd name="T15" fmla="*/ 2230 h 2230"/>
            </a:gdLst>
            <a:ahLst/>
            <a:cxnLst>
              <a:cxn ang="T8">
                <a:pos x="T0" y="T1"/>
              </a:cxn>
              <a:cxn ang="T9">
                <a:pos x="T2" y="T3"/>
              </a:cxn>
              <a:cxn ang="T10">
                <a:pos x="T4" y="T5"/>
              </a:cxn>
              <a:cxn ang="T11">
                <a:pos x="T6" y="T7"/>
              </a:cxn>
            </a:cxnLst>
            <a:rect l="T12" t="T13" r="T14" b="T15"/>
            <a:pathLst>
              <a:path w="261" h="2230">
                <a:moveTo>
                  <a:pt x="260" y="2229"/>
                </a:moveTo>
                <a:lnTo>
                  <a:pt x="0" y="2229"/>
                </a:lnTo>
                <a:lnTo>
                  <a:pt x="0" y="0"/>
                </a:lnTo>
                <a:lnTo>
                  <a:pt x="260" y="0"/>
                </a:lnTo>
              </a:path>
            </a:pathLst>
          </a:custGeom>
          <a:noFill/>
          <a:ln w="28575" cap="rnd">
            <a:solidFill>
              <a:srgbClr val="141414"/>
            </a:solidFill>
            <a:round/>
            <a:headEnd type="triangle" w="med" len="med"/>
            <a:tailEnd type="triangle" w="med" len="med"/>
          </a:ln>
        </p:spPr>
        <p:txBody>
          <a:bodyPr lIns="91436" tIns="45718" rIns="91436" bIns="45718"/>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0" name="Rectangle 1052"/>
          <p:cNvSpPr>
            <a:spLocks noChangeArrowheads="1"/>
          </p:cNvSpPr>
          <p:nvPr/>
        </p:nvSpPr>
        <p:spPr bwMode="auto">
          <a:xfrm>
            <a:off x="7675742" y="1913420"/>
            <a:ext cx="1176338"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 Roll-Up</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Freeze/Unfreeze</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41" name="Rectangle 1053"/>
          <p:cNvSpPr>
            <a:spLocks noChangeArrowheads="1"/>
          </p:cNvSpPr>
          <p:nvPr/>
        </p:nvSpPr>
        <p:spPr bwMode="auto">
          <a:xfrm>
            <a:off x="7680505" y="4174020"/>
            <a:ext cx="1176337"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Revalue</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WIP Material</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Cost</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42" name="Freeform 1054"/>
          <p:cNvSpPr>
            <a:spLocks/>
          </p:cNvSpPr>
          <p:nvPr/>
        </p:nvSpPr>
        <p:spPr bwMode="auto">
          <a:xfrm>
            <a:off x="1865492" y="3927958"/>
            <a:ext cx="258763" cy="1968500"/>
          </a:xfrm>
          <a:custGeom>
            <a:avLst/>
            <a:gdLst>
              <a:gd name="T0" fmla="*/ 0 w 148"/>
              <a:gd name="T1" fmla="*/ 2147483647 h 1406"/>
              <a:gd name="T2" fmla="*/ 2147483647 w 148"/>
              <a:gd name="T3" fmla="*/ 2147483647 h 1406"/>
              <a:gd name="T4" fmla="*/ 2147483647 w 148"/>
              <a:gd name="T5" fmla="*/ 0 h 1406"/>
              <a:gd name="T6" fmla="*/ 0 w 148"/>
              <a:gd name="T7" fmla="*/ 0 h 1406"/>
              <a:gd name="T8" fmla="*/ 0 60000 65536"/>
              <a:gd name="T9" fmla="*/ 0 60000 65536"/>
              <a:gd name="T10" fmla="*/ 0 60000 65536"/>
              <a:gd name="T11" fmla="*/ 0 60000 65536"/>
              <a:gd name="T12" fmla="*/ 0 w 148"/>
              <a:gd name="T13" fmla="*/ 0 h 1406"/>
              <a:gd name="T14" fmla="*/ 148 w 148"/>
              <a:gd name="T15" fmla="*/ 1406 h 1406"/>
            </a:gdLst>
            <a:ahLst/>
            <a:cxnLst>
              <a:cxn ang="T8">
                <a:pos x="T0" y="T1"/>
              </a:cxn>
              <a:cxn ang="T9">
                <a:pos x="T2" y="T3"/>
              </a:cxn>
              <a:cxn ang="T10">
                <a:pos x="T4" y="T5"/>
              </a:cxn>
              <a:cxn ang="T11">
                <a:pos x="T6" y="T7"/>
              </a:cxn>
            </a:cxnLst>
            <a:rect l="T12" t="T13" r="T14" b="T15"/>
            <a:pathLst>
              <a:path w="148" h="1406">
                <a:moveTo>
                  <a:pt x="0" y="1405"/>
                </a:moveTo>
                <a:lnTo>
                  <a:pt x="147" y="1405"/>
                </a:lnTo>
                <a:lnTo>
                  <a:pt x="147" y="0"/>
                </a:lnTo>
                <a:lnTo>
                  <a:pt x="0" y="0"/>
                </a:lnTo>
              </a:path>
            </a:pathLst>
          </a:custGeom>
          <a:noFill/>
          <a:ln w="28575" cap="rnd">
            <a:solidFill>
              <a:srgbClr val="141414"/>
            </a:solidFill>
            <a:round/>
            <a:headEnd/>
            <a:tailEnd/>
          </a:ln>
        </p:spPr>
        <p:txBody>
          <a:bodyPr lIns="91436" tIns="45718" rIns="91436" bIns="45718"/>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3" name="Line 1055"/>
          <p:cNvSpPr>
            <a:spLocks noChangeShapeType="1"/>
          </p:cNvSpPr>
          <p:nvPr/>
        </p:nvSpPr>
        <p:spPr bwMode="auto">
          <a:xfrm flipV="1">
            <a:off x="1840092" y="4902834"/>
            <a:ext cx="558800" cy="17295"/>
          </a:xfrm>
          <a:prstGeom prst="line">
            <a:avLst/>
          </a:prstGeom>
          <a:noFill/>
          <a:ln w="28575">
            <a:solidFill>
              <a:srgbClr val="141414"/>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4" name="Line 1056"/>
          <p:cNvSpPr>
            <a:spLocks noChangeShapeType="1"/>
          </p:cNvSpPr>
          <p:nvPr/>
        </p:nvSpPr>
        <p:spPr bwMode="auto">
          <a:xfrm>
            <a:off x="2065517" y="2237270"/>
            <a:ext cx="1752600" cy="0"/>
          </a:xfrm>
          <a:prstGeom prst="line">
            <a:avLst/>
          </a:prstGeom>
          <a:noFill/>
          <a:ln w="285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5" name="Line 1057"/>
          <p:cNvSpPr>
            <a:spLocks noChangeShapeType="1"/>
          </p:cNvSpPr>
          <p:nvPr/>
        </p:nvSpPr>
        <p:spPr bwMode="auto">
          <a:xfrm flipV="1">
            <a:off x="3824467" y="2230920"/>
            <a:ext cx="0" cy="2578100"/>
          </a:xfrm>
          <a:prstGeom prst="line">
            <a:avLst/>
          </a:prstGeom>
          <a:noFill/>
          <a:ln w="285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6" name="Line 1058"/>
          <p:cNvSpPr>
            <a:spLocks noChangeShapeType="1"/>
          </p:cNvSpPr>
          <p:nvPr/>
        </p:nvSpPr>
        <p:spPr bwMode="auto">
          <a:xfrm>
            <a:off x="3653017" y="4802670"/>
            <a:ext cx="177800" cy="0"/>
          </a:xfrm>
          <a:prstGeom prst="line">
            <a:avLst/>
          </a:prstGeom>
          <a:noFill/>
          <a:ln w="285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7" name="Line 1059"/>
          <p:cNvSpPr>
            <a:spLocks noChangeShapeType="1"/>
          </p:cNvSpPr>
          <p:nvPr/>
        </p:nvSpPr>
        <p:spPr bwMode="auto">
          <a:xfrm>
            <a:off x="5443717" y="3456470"/>
            <a:ext cx="393700" cy="0"/>
          </a:xfrm>
          <a:prstGeom prst="line">
            <a:avLst/>
          </a:prstGeom>
          <a:noFill/>
          <a:ln w="28575">
            <a:solidFill>
              <a:srgbClr val="141414"/>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8" name="Line 1060"/>
          <p:cNvSpPr>
            <a:spLocks noChangeShapeType="1"/>
          </p:cNvSpPr>
          <p:nvPr/>
        </p:nvSpPr>
        <p:spPr bwMode="auto">
          <a:xfrm>
            <a:off x="7056617" y="3469170"/>
            <a:ext cx="203200" cy="0"/>
          </a:xfrm>
          <a:prstGeom prst="line">
            <a:avLst/>
          </a:prstGeom>
          <a:noFill/>
          <a:ln w="285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9" name="Rectangle 1061"/>
          <p:cNvSpPr>
            <a:spLocks noChangeArrowheads="1"/>
          </p:cNvSpPr>
          <p:nvPr/>
        </p:nvSpPr>
        <p:spPr bwMode="auto">
          <a:xfrm>
            <a:off x="676455" y="1565953"/>
            <a:ext cx="1176337" cy="726552"/>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 Item</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Costs</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Material, </a:t>
            </a: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OVH</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50" name="Rectangle 1064"/>
          <p:cNvSpPr>
            <a:spLocks noChangeArrowheads="1"/>
          </p:cNvSpPr>
          <p:nvPr/>
        </p:nvSpPr>
        <p:spPr bwMode="auto">
          <a:xfrm>
            <a:off x="663755" y="4501046"/>
            <a:ext cx="1176337" cy="841374"/>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 Routing</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Setup/Run</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Time</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51" name="Rectangle 1065"/>
          <p:cNvSpPr>
            <a:spLocks noChangeArrowheads="1"/>
          </p:cNvSpPr>
          <p:nvPr/>
        </p:nvSpPr>
        <p:spPr bwMode="auto">
          <a:xfrm>
            <a:off x="676455" y="5498672"/>
            <a:ext cx="1176338" cy="795572"/>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Enter</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Standard</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Order </a:t>
            </a: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Quantity</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52" name="Rectangle 1066"/>
          <p:cNvSpPr>
            <a:spLocks noChangeArrowheads="1"/>
          </p:cNvSpPr>
          <p:nvPr/>
        </p:nvSpPr>
        <p:spPr bwMode="auto">
          <a:xfrm>
            <a:off x="7699555" y="5278920"/>
            <a:ext cx="1176337" cy="946150"/>
          </a:xfrm>
          <a:prstGeom prst="rect">
            <a:avLst/>
          </a:prstGeom>
          <a:solidFill>
            <a:sysClr val="window" lastClr="FFFFFF"/>
          </a:solidFill>
          <a:ln w="28575">
            <a:solidFill>
              <a:srgbClr val="141414"/>
            </a:solidFill>
            <a:miter lim="800000"/>
            <a:headEnd/>
            <a:tailEnd/>
          </a:ln>
          <a:effectLst>
            <a:outerShdw dist="53882" dir="2700000" algn="ctr" rotWithShape="0">
              <a:srgbClr val="FFFFFF"/>
            </a:outerShdw>
          </a:effectLst>
        </p:spPr>
        <p:txBody>
          <a:bodyPr wrap="none" lIns="95246" tIns="47623" rIns="95246" bIns="47623" anchor="ctr"/>
          <a:lstStyle/>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Revalue</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rPr>
              <a:t>Sales Order</a:t>
            </a:r>
          </a:p>
          <a:p>
            <a:pPr marL="0" marR="0" lvl="0" indent="0" algn="ctr" defTabSz="977861"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Cost</a:t>
            </a:r>
            <a:endParaRPr kumimoji="0" lang="en-US" sz="12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53" name="Line 1067"/>
          <p:cNvSpPr>
            <a:spLocks noChangeShapeType="1"/>
          </p:cNvSpPr>
          <p:nvPr/>
        </p:nvSpPr>
        <p:spPr bwMode="auto">
          <a:xfrm>
            <a:off x="7253467" y="4685195"/>
            <a:ext cx="393700" cy="0"/>
          </a:xfrm>
          <a:prstGeom prst="line">
            <a:avLst/>
          </a:prstGeom>
          <a:noFill/>
          <a:ln w="28575">
            <a:solidFill>
              <a:srgbClr val="141414"/>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35555817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30</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Effect of Structure Type on Cost*</a:t>
            </a:r>
          </a:p>
        </p:txBody>
      </p:sp>
      <p:sp>
        <p:nvSpPr>
          <p:cNvPr id="6" name="Text Box 4"/>
          <p:cNvSpPr txBox="1">
            <a:spLocks noChangeArrowheads="1"/>
          </p:cNvSpPr>
          <p:nvPr/>
        </p:nvSpPr>
        <p:spPr bwMode="auto">
          <a:xfrm>
            <a:off x="779890" y="1243635"/>
            <a:ext cx="4191000" cy="615950"/>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Item A: </a:t>
            </a:r>
            <a:r>
              <a:rPr kumimoji="0" lang="en-US" sz="1700" b="1" i="0" u="none" strike="noStrike" kern="0" cap="none" spc="0" normalizeH="0" baseline="0" noProof="0" dirty="0" err="1" smtClean="0">
                <a:ln>
                  <a:noFill/>
                </a:ln>
                <a:solidFill>
                  <a:srgbClr val="141414"/>
                </a:solidFill>
                <a:effectLst/>
                <a:uLnTx/>
                <a:uFillTx/>
                <a:latin typeface="Century Gothic" panose="020B0502020202020204" pitchFamily="34" charset="0"/>
              </a:rPr>
              <a:t>Pur</a:t>
            </a: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/Mfg Code =  M</a:t>
            </a:r>
            <a:b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Items B &amp; C: Structure Type = [blank]</a:t>
            </a:r>
            <a:endPar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7" name="Rectangle 5"/>
          <p:cNvSpPr>
            <a:spLocks noChangeArrowheads="1"/>
          </p:cNvSpPr>
          <p:nvPr/>
        </p:nvSpPr>
        <p:spPr bwMode="auto">
          <a:xfrm>
            <a:off x="4266040" y="2881935"/>
            <a:ext cx="1028700" cy="781050"/>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8" name="Text Box 6"/>
          <p:cNvSpPr txBox="1">
            <a:spLocks noChangeArrowheads="1"/>
          </p:cNvSpPr>
          <p:nvPr/>
        </p:nvSpPr>
        <p:spPr bwMode="auto">
          <a:xfrm>
            <a:off x="4285090" y="2948610"/>
            <a:ext cx="990600" cy="646327"/>
          </a:xfrm>
          <a:prstGeom prst="rect">
            <a:avLst/>
          </a:prstGeom>
          <a:noFill/>
          <a:ln w="38100">
            <a:noFill/>
            <a:miter lim="800000"/>
            <a:headEnd/>
            <a:tailEnd/>
          </a:ln>
        </p:spPr>
        <p:txBody>
          <a:bodyPr wrap="square"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Century Gothic" panose="020B0502020202020204" pitchFamily="34" charset="0"/>
              </a:rPr>
              <a:t>A</a:t>
            </a:r>
          </a:p>
        </p:txBody>
      </p:sp>
      <p:sp>
        <p:nvSpPr>
          <p:cNvPr id="9" name="Text Box 7"/>
          <p:cNvSpPr txBox="1">
            <a:spLocks noChangeArrowheads="1"/>
          </p:cNvSpPr>
          <p:nvPr/>
        </p:nvSpPr>
        <p:spPr bwMode="auto">
          <a:xfrm>
            <a:off x="3275440" y="501553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5.00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0" name="Text Box 8"/>
          <p:cNvSpPr txBox="1">
            <a:spLocks noChangeArrowheads="1"/>
          </p:cNvSpPr>
          <p:nvPr/>
        </p:nvSpPr>
        <p:spPr bwMode="auto">
          <a:xfrm>
            <a:off x="5228065" y="5015535"/>
            <a:ext cx="9144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1" name="Text Box 9"/>
          <p:cNvSpPr txBox="1">
            <a:spLocks noChangeArrowheads="1"/>
          </p:cNvSpPr>
          <p:nvPr/>
        </p:nvSpPr>
        <p:spPr bwMode="auto">
          <a:xfrm>
            <a:off x="2475340" y="5015535"/>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12" name="Text Box 10"/>
          <p:cNvSpPr txBox="1">
            <a:spLocks noChangeArrowheads="1"/>
          </p:cNvSpPr>
          <p:nvPr/>
        </p:nvSpPr>
        <p:spPr bwMode="auto">
          <a:xfrm>
            <a:off x="1237090" y="246283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2.50</a:t>
            </a:r>
            <a:b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0.00</a:t>
            </a:r>
          </a:p>
        </p:txBody>
      </p:sp>
      <p:sp>
        <p:nvSpPr>
          <p:cNvPr id="13" name="Text Box 11"/>
          <p:cNvSpPr txBox="1">
            <a:spLocks noChangeArrowheads="1"/>
          </p:cNvSpPr>
          <p:nvPr/>
        </p:nvSpPr>
        <p:spPr bwMode="auto">
          <a:xfrm>
            <a:off x="436990" y="2462835"/>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14" name="Text Box 12"/>
          <p:cNvSpPr txBox="1">
            <a:spLocks noChangeArrowheads="1"/>
          </p:cNvSpPr>
          <p:nvPr/>
        </p:nvSpPr>
        <p:spPr bwMode="auto">
          <a:xfrm>
            <a:off x="2018140" y="246283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15.00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5" name="Text Box 13"/>
          <p:cNvSpPr txBox="1">
            <a:spLocks noChangeArrowheads="1"/>
          </p:cNvSpPr>
          <p:nvPr/>
        </p:nvSpPr>
        <p:spPr bwMode="auto">
          <a:xfrm>
            <a:off x="2722990" y="246283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15.00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6.50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6.00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16" name="Text Box 14"/>
          <p:cNvSpPr txBox="1">
            <a:spLocks noChangeArrowheads="1"/>
          </p:cNvSpPr>
          <p:nvPr/>
        </p:nvSpPr>
        <p:spPr bwMode="auto">
          <a:xfrm>
            <a:off x="1560940" y="2148510"/>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7" name="Text Box 15"/>
          <p:cNvSpPr txBox="1">
            <a:spLocks noChangeArrowheads="1"/>
          </p:cNvSpPr>
          <p:nvPr/>
        </p:nvSpPr>
        <p:spPr bwMode="auto">
          <a:xfrm>
            <a:off x="2318178" y="2148510"/>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8" name="Text Box 16"/>
          <p:cNvSpPr txBox="1">
            <a:spLocks noChangeArrowheads="1"/>
          </p:cNvSpPr>
          <p:nvPr/>
        </p:nvSpPr>
        <p:spPr bwMode="auto">
          <a:xfrm>
            <a:off x="2961115" y="2143748"/>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9" name="Line 17"/>
          <p:cNvSpPr>
            <a:spLocks noChangeShapeType="1"/>
          </p:cNvSpPr>
          <p:nvPr/>
        </p:nvSpPr>
        <p:spPr bwMode="auto">
          <a:xfrm>
            <a:off x="846565" y="2448548"/>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0" name="Rectangle 18"/>
          <p:cNvSpPr>
            <a:spLocks noChangeArrowheads="1"/>
          </p:cNvSpPr>
          <p:nvPr/>
        </p:nvSpPr>
        <p:spPr bwMode="auto">
          <a:xfrm>
            <a:off x="2208640" y="2100885"/>
            <a:ext cx="6858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1" name="Text Box 19"/>
          <p:cNvSpPr txBox="1">
            <a:spLocks noChangeArrowheads="1"/>
          </p:cNvSpPr>
          <p:nvPr/>
        </p:nvSpPr>
        <p:spPr bwMode="auto">
          <a:xfrm>
            <a:off x="6285340" y="246283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2" name="Text Box 20"/>
          <p:cNvSpPr txBox="1">
            <a:spLocks noChangeArrowheads="1"/>
          </p:cNvSpPr>
          <p:nvPr/>
        </p:nvSpPr>
        <p:spPr bwMode="auto">
          <a:xfrm>
            <a:off x="5485240" y="2462835"/>
            <a:ext cx="85725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Mtl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Lbr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Bdn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Ovhd </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 Sub</a:t>
            </a:r>
          </a:p>
        </p:txBody>
      </p:sp>
      <p:sp>
        <p:nvSpPr>
          <p:cNvPr id="23" name="Text Box 21"/>
          <p:cNvSpPr txBox="1">
            <a:spLocks noChangeArrowheads="1"/>
          </p:cNvSpPr>
          <p:nvPr/>
        </p:nvSpPr>
        <p:spPr bwMode="auto">
          <a:xfrm>
            <a:off x="7066390" y="246283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2.00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4" name="Text Box 22"/>
          <p:cNvSpPr txBox="1">
            <a:spLocks noChangeArrowheads="1"/>
          </p:cNvSpPr>
          <p:nvPr/>
        </p:nvSpPr>
        <p:spPr bwMode="auto">
          <a:xfrm>
            <a:off x="7771240" y="2462835"/>
            <a:ext cx="838200" cy="1400175"/>
          </a:xfrm>
          <a:prstGeom prst="rect">
            <a:avLst/>
          </a:prstGeom>
          <a:noFill/>
          <a:ln w="38100">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10.00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5.50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3.00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4.00</a:t>
            </a:r>
            <a:b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rPr>
              <a:t>0.00</a:t>
            </a:r>
          </a:p>
        </p:txBody>
      </p:sp>
      <p:sp>
        <p:nvSpPr>
          <p:cNvPr id="25" name="Text Box 23"/>
          <p:cNvSpPr txBox="1">
            <a:spLocks noChangeArrowheads="1"/>
          </p:cNvSpPr>
          <p:nvPr/>
        </p:nvSpPr>
        <p:spPr bwMode="auto">
          <a:xfrm>
            <a:off x="6609190" y="2148510"/>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6" name="Text Box 24"/>
          <p:cNvSpPr txBox="1">
            <a:spLocks noChangeArrowheads="1"/>
          </p:cNvSpPr>
          <p:nvPr/>
        </p:nvSpPr>
        <p:spPr bwMode="auto">
          <a:xfrm>
            <a:off x="7366428" y="2148510"/>
            <a:ext cx="552450" cy="354013"/>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LL</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7" name="Text Box 25"/>
          <p:cNvSpPr txBox="1">
            <a:spLocks noChangeArrowheads="1"/>
          </p:cNvSpPr>
          <p:nvPr/>
        </p:nvSpPr>
        <p:spPr bwMode="auto">
          <a:xfrm>
            <a:off x="8009365" y="2143748"/>
            <a:ext cx="762000" cy="354012"/>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TOT</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8" name="Line 26"/>
          <p:cNvSpPr>
            <a:spLocks noChangeShapeType="1"/>
          </p:cNvSpPr>
          <p:nvPr/>
        </p:nvSpPr>
        <p:spPr bwMode="auto">
          <a:xfrm>
            <a:off x="5894815" y="2448548"/>
            <a:ext cx="2628900" cy="0"/>
          </a:xfrm>
          <a:prstGeom prst="line">
            <a:avLst/>
          </a:prstGeom>
          <a:noFill/>
          <a:ln w="3175">
            <a:solidFill>
              <a:srgbClr val="141414"/>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9" name="Rectangle 27"/>
          <p:cNvSpPr>
            <a:spLocks noChangeArrowheads="1"/>
          </p:cNvSpPr>
          <p:nvPr/>
        </p:nvSpPr>
        <p:spPr bwMode="auto">
          <a:xfrm>
            <a:off x="7237840" y="2100885"/>
            <a:ext cx="685800" cy="17145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0" name="Text Box 28"/>
          <p:cNvSpPr txBox="1">
            <a:spLocks noChangeArrowheads="1"/>
          </p:cNvSpPr>
          <p:nvPr/>
        </p:nvSpPr>
        <p:spPr bwMode="auto">
          <a:xfrm>
            <a:off x="5561440" y="1224585"/>
            <a:ext cx="3467100" cy="877888"/>
          </a:xfrm>
          <a:prstGeom prst="rect">
            <a:avLst/>
          </a:prstGeom>
          <a:noFill/>
          <a:ln w="38100">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Item A: Pur/Mfg Code =   M</a:t>
            </a:r>
            <a:b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Item B: Structure Type =  D</a:t>
            </a:r>
            <a:b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700" b="1" i="0" u="none" strike="noStrike" kern="0" cap="none" spc="0" normalizeH="0" baseline="0" noProof="0" smtClean="0">
                <a:ln>
                  <a:noFill/>
                </a:ln>
                <a:solidFill>
                  <a:srgbClr val="141414"/>
                </a:solidFill>
                <a:effectLst/>
                <a:uLnTx/>
                <a:uFillTx/>
                <a:latin typeface="Century Gothic" panose="020B0502020202020204" pitchFamily="34" charset="0"/>
              </a:rPr>
              <a:t>Item C: Structure Type = [blank]</a:t>
            </a:r>
            <a:endParaRPr kumimoji="0" lang="en-US" sz="17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1" name="Rectangle 29"/>
          <p:cNvSpPr>
            <a:spLocks noChangeArrowheads="1"/>
          </p:cNvSpPr>
          <p:nvPr/>
        </p:nvSpPr>
        <p:spPr bwMode="auto">
          <a:xfrm>
            <a:off x="2532490" y="4748835"/>
            <a:ext cx="4381500" cy="1676400"/>
          </a:xfrm>
          <a:prstGeom prst="rect">
            <a:avLst/>
          </a:prstGeom>
          <a:noFill/>
          <a:ln w="38100">
            <a:solidFill>
              <a:srgbClr val="FF3300"/>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2" name="Text Box 30"/>
          <p:cNvSpPr txBox="1">
            <a:spLocks noChangeArrowheads="1"/>
          </p:cNvSpPr>
          <p:nvPr/>
        </p:nvSpPr>
        <p:spPr bwMode="auto">
          <a:xfrm>
            <a:off x="703690" y="4507535"/>
            <a:ext cx="1657350" cy="77787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Char char="•"/>
              <a:tabLst>
                <a:tab pos="112713" algn="l"/>
              </a:tabLst>
              <a:defRPr/>
            </a:pPr>
            <a:r>
              <a:rPr kumimoji="0" lang="en-US" sz="1500" b="1" i="0" u="none" strike="noStrike" kern="0" cap="none" spc="0" normalizeH="0" baseline="0" noProof="0" smtClean="0">
                <a:ln>
                  <a:noFill/>
                </a:ln>
                <a:solidFill>
                  <a:srgbClr val="141414"/>
                </a:solidFill>
                <a:effectLst/>
                <a:uLnTx/>
                <a:uFillTx/>
                <a:latin typeface="Century Gothic" panose="020B0502020202020204" pitchFamily="34" charset="0"/>
              </a:rPr>
              <a:t> B &amp; C’s costs 	are rolled up 	to A’s LL cost</a:t>
            </a:r>
          </a:p>
        </p:txBody>
      </p:sp>
      <p:sp>
        <p:nvSpPr>
          <p:cNvPr id="33" name="Text Box 31"/>
          <p:cNvSpPr txBox="1">
            <a:spLocks noChangeArrowheads="1"/>
          </p:cNvSpPr>
          <p:nvPr/>
        </p:nvSpPr>
        <p:spPr bwMode="auto">
          <a:xfrm>
            <a:off x="7599790" y="4691685"/>
            <a:ext cx="1543050" cy="1708156"/>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0"/>
              </a:spcBef>
              <a:spcAft>
                <a:spcPct val="0"/>
              </a:spcAft>
              <a:buClrTx/>
              <a:buSzTx/>
              <a:buFontTx/>
              <a:buChar char="•"/>
              <a:tabLst>
                <a:tab pos="112713" algn="l"/>
              </a:tabLst>
              <a:defRPr/>
            </a:pPr>
            <a:r>
              <a:rPr kumimoji="0" lang="en-US" sz="1500" b="1" i="0" u="none" strike="noStrike" kern="0" cap="none" spc="0" normalizeH="0" baseline="0" noProof="0" smtClean="0">
                <a:ln>
                  <a:noFill/>
                </a:ln>
                <a:solidFill>
                  <a:srgbClr val="141414"/>
                </a:solidFill>
                <a:effectLst/>
                <a:uLnTx/>
                <a:uFillTx/>
                <a:latin typeface="Century Gothic" panose="020B0502020202020204" pitchFamily="34" charset="0"/>
              </a:rPr>
              <a:t> C’s costs are 	rolled up to 	A’s LL cost</a:t>
            </a:r>
            <a:br>
              <a:rPr kumimoji="0" lang="en-US" sz="1500" b="1" i="0" u="none" strike="noStrike" kern="0" cap="none" spc="0" normalizeH="0" baseline="0" noProof="0" smtClean="0">
                <a:ln>
                  <a:noFill/>
                </a:ln>
                <a:solidFill>
                  <a:srgbClr val="141414"/>
                </a:solidFill>
                <a:effectLst/>
                <a:uLnTx/>
                <a:uFillTx/>
                <a:latin typeface="Century Gothic" panose="020B0502020202020204" pitchFamily="34" charset="0"/>
              </a:rPr>
            </a:br>
            <a:endParaRPr kumimoji="0" lang="en-US" sz="1500" b="1" i="0" u="none" strike="noStrike" kern="0" cap="none" spc="0" normalizeH="0" baseline="0" noProof="0" smtClean="0">
              <a:ln>
                <a:noFill/>
              </a:ln>
              <a:solidFill>
                <a:srgbClr val="141414"/>
              </a:solidFill>
              <a:effectLst/>
              <a:uLnTx/>
              <a:uFillTx/>
              <a:latin typeface="Century Gothic" panose="020B0502020202020204" pitchFamily="34" charset="0"/>
            </a:endParaRPr>
          </a:p>
          <a:p>
            <a:pPr marL="0" marR="0" lvl="0" indent="0" defTabSz="914400" eaLnBrk="0" fontAlgn="base" latinLnBrk="0" hangingPunct="0">
              <a:lnSpc>
                <a:spcPct val="100000"/>
              </a:lnSpc>
              <a:spcBef>
                <a:spcPct val="0"/>
              </a:spcBef>
              <a:spcAft>
                <a:spcPct val="0"/>
              </a:spcAft>
              <a:buClrTx/>
              <a:buSzTx/>
              <a:buFontTx/>
              <a:buChar char="•"/>
              <a:tabLst>
                <a:tab pos="112713" algn="l"/>
              </a:tabLst>
              <a:defRPr/>
            </a:pPr>
            <a:r>
              <a:rPr kumimoji="0" lang="en-US" sz="1500" b="1" i="0" u="none" strike="noStrike" kern="0" cap="none" spc="0" normalizeH="0" baseline="0" noProof="0" smtClean="0">
                <a:ln>
                  <a:noFill/>
                </a:ln>
                <a:solidFill>
                  <a:srgbClr val="141414"/>
                </a:solidFill>
                <a:effectLst/>
                <a:uLnTx/>
                <a:uFillTx/>
                <a:latin typeface="Century Gothic" panose="020B0502020202020204" pitchFamily="34" charset="0"/>
              </a:rPr>
              <a:t> B’s costs are 	</a:t>
            </a:r>
            <a:r>
              <a:rPr kumimoji="0" lang="en-US" sz="1500" b="1" i="0" u="sng" strike="noStrike" kern="0" cap="none" spc="0" normalizeH="0" baseline="0" noProof="0" smtClean="0">
                <a:ln>
                  <a:noFill/>
                </a:ln>
                <a:solidFill>
                  <a:srgbClr val="141414"/>
                </a:solidFill>
                <a:effectLst/>
                <a:uLnTx/>
                <a:uFillTx/>
                <a:latin typeface="Century Gothic" panose="020B0502020202020204" pitchFamily="34" charset="0"/>
              </a:rPr>
              <a:t>not</a:t>
            </a:r>
            <a:r>
              <a:rPr kumimoji="0" lang="en-US" sz="1500" b="1" i="0" u="none" strike="noStrike" kern="0" cap="none" spc="0" normalizeH="0" baseline="0" noProof="0" smtClean="0">
                <a:ln>
                  <a:noFill/>
                </a:ln>
                <a:solidFill>
                  <a:srgbClr val="141414"/>
                </a:solidFill>
                <a:effectLst/>
                <a:uLnTx/>
                <a:uFillTx/>
                <a:latin typeface="Century Gothic" panose="020B0502020202020204" pitchFamily="34" charset="0"/>
              </a:rPr>
              <a:t> rolled up 	to A’s LL 	cost</a:t>
            </a:r>
          </a:p>
        </p:txBody>
      </p:sp>
      <p:sp>
        <p:nvSpPr>
          <p:cNvPr id="34" name="Rectangle 34"/>
          <p:cNvSpPr>
            <a:spLocks noChangeArrowheads="1"/>
          </p:cNvSpPr>
          <p:nvPr/>
        </p:nvSpPr>
        <p:spPr bwMode="auto">
          <a:xfrm>
            <a:off x="3256390" y="4215435"/>
            <a:ext cx="1028700" cy="781050"/>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5" name="Rectangle 36"/>
          <p:cNvSpPr>
            <a:spLocks noChangeArrowheads="1"/>
          </p:cNvSpPr>
          <p:nvPr/>
        </p:nvSpPr>
        <p:spPr bwMode="auto">
          <a:xfrm>
            <a:off x="5209015" y="4215435"/>
            <a:ext cx="1028700" cy="781050"/>
          </a:xfrm>
          <a:prstGeom prst="rect">
            <a:avLst/>
          </a:prstGeom>
          <a:solidFill>
            <a:srgbClr val="5A87C6"/>
          </a:solidFill>
          <a:ln w="38100">
            <a:solidFill>
              <a:srgbClr val="43699C"/>
            </a:solid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6" name="Text Box 38"/>
          <p:cNvSpPr txBox="1">
            <a:spLocks noChangeArrowheads="1"/>
          </p:cNvSpPr>
          <p:nvPr/>
        </p:nvSpPr>
        <p:spPr bwMode="auto">
          <a:xfrm>
            <a:off x="3237340" y="4282110"/>
            <a:ext cx="1066800" cy="646327"/>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3600" b="1" i="0" u="none" strike="noStrike" kern="0" cap="none" spc="0" normalizeH="0" baseline="0" noProof="0" smtClean="0">
                <a:ln>
                  <a:noFill/>
                </a:ln>
                <a:solidFill>
                  <a:prstClr val="white"/>
                </a:solidFill>
                <a:effectLst/>
                <a:uLnTx/>
                <a:uFillTx/>
                <a:latin typeface="Century Gothic" panose="020B0502020202020204" pitchFamily="34" charset="0"/>
              </a:rPr>
              <a:t>B</a:t>
            </a:r>
          </a:p>
        </p:txBody>
      </p:sp>
      <p:sp>
        <p:nvSpPr>
          <p:cNvPr id="37" name="Text Box 39"/>
          <p:cNvSpPr txBox="1">
            <a:spLocks noChangeArrowheads="1"/>
          </p:cNvSpPr>
          <p:nvPr/>
        </p:nvSpPr>
        <p:spPr bwMode="auto">
          <a:xfrm>
            <a:off x="5189965" y="4282110"/>
            <a:ext cx="1066800" cy="646327"/>
          </a:xfrm>
          <a:prstGeom prst="rect">
            <a:avLst/>
          </a:prstGeom>
          <a:noFill/>
          <a:ln w="38100">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Century Gothic" panose="020B0502020202020204" pitchFamily="34" charset="0"/>
              </a:rPr>
              <a:t>C</a:t>
            </a:r>
          </a:p>
        </p:txBody>
      </p:sp>
      <p:cxnSp>
        <p:nvCxnSpPr>
          <p:cNvPr id="38" name="AutoShape 40"/>
          <p:cNvCxnSpPr>
            <a:cxnSpLocks noChangeShapeType="1"/>
            <a:stCxn id="31" idx="1"/>
            <a:endCxn id="20" idx="2"/>
          </p:cNvCxnSpPr>
          <p:nvPr/>
        </p:nvCxnSpPr>
        <p:spPr bwMode="auto">
          <a:xfrm rot="10800000" flipH="1">
            <a:off x="2513440" y="3834435"/>
            <a:ext cx="38100" cy="1752600"/>
          </a:xfrm>
          <a:prstGeom prst="bentConnector4">
            <a:avLst>
              <a:gd name="adj1" fmla="val -550000"/>
              <a:gd name="adj2" fmla="val 74458"/>
            </a:avLst>
          </a:prstGeom>
          <a:noFill/>
          <a:ln w="38100">
            <a:solidFill>
              <a:srgbClr val="FF3300"/>
            </a:solidFill>
            <a:miter lim="800000"/>
            <a:headEnd/>
            <a:tailEnd type="triangle" w="med" len="med"/>
          </a:ln>
        </p:spPr>
      </p:cxnSp>
      <p:sp>
        <p:nvSpPr>
          <p:cNvPr id="39" name="Rectangle 41"/>
          <p:cNvSpPr>
            <a:spLocks noChangeArrowheads="1"/>
          </p:cNvSpPr>
          <p:nvPr/>
        </p:nvSpPr>
        <p:spPr bwMode="auto">
          <a:xfrm>
            <a:off x="5494765" y="5034585"/>
            <a:ext cx="685800" cy="1295400"/>
          </a:xfrm>
          <a:prstGeom prst="rect">
            <a:avLst/>
          </a:prstGeom>
          <a:noFill/>
          <a:ln w="12700" cap="rnd">
            <a:solidFill>
              <a:srgbClr val="FF3300"/>
            </a:solidFill>
            <a:prstDash val="sysDot"/>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cxnSp>
        <p:nvCxnSpPr>
          <p:cNvPr id="40" name="AutoShape 42"/>
          <p:cNvCxnSpPr>
            <a:cxnSpLocks noChangeShapeType="1"/>
            <a:stCxn id="39" idx="3"/>
            <a:endCxn id="29" idx="2"/>
          </p:cNvCxnSpPr>
          <p:nvPr/>
        </p:nvCxnSpPr>
        <p:spPr bwMode="auto">
          <a:xfrm flipV="1">
            <a:off x="6180565" y="3834435"/>
            <a:ext cx="1400175" cy="1847850"/>
          </a:xfrm>
          <a:prstGeom prst="bentConnector2">
            <a:avLst/>
          </a:prstGeom>
          <a:noFill/>
          <a:ln w="38100">
            <a:solidFill>
              <a:srgbClr val="FF3300"/>
            </a:solidFill>
            <a:miter lim="800000"/>
            <a:headEnd/>
            <a:tailEnd type="triangle" w="med" len="med"/>
          </a:ln>
        </p:spPr>
      </p:cxnSp>
      <p:sp>
        <p:nvSpPr>
          <p:cNvPr id="41" name="Oval 43"/>
          <p:cNvSpPr>
            <a:spLocks noChangeArrowheads="1"/>
          </p:cNvSpPr>
          <p:nvPr/>
        </p:nvSpPr>
        <p:spPr bwMode="auto">
          <a:xfrm>
            <a:off x="8245853" y="1254748"/>
            <a:ext cx="261937" cy="261937"/>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2" name="Oval 44"/>
          <p:cNvSpPr>
            <a:spLocks noChangeArrowheads="1"/>
          </p:cNvSpPr>
          <p:nvPr/>
        </p:nvSpPr>
        <p:spPr bwMode="auto">
          <a:xfrm>
            <a:off x="3407471" y="1286497"/>
            <a:ext cx="276225" cy="276225"/>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3" name="Oval 45"/>
          <p:cNvSpPr>
            <a:spLocks noChangeArrowheads="1"/>
          </p:cNvSpPr>
          <p:nvPr/>
        </p:nvSpPr>
        <p:spPr bwMode="auto">
          <a:xfrm>
            <a:off x="8129453" y="1524623"/>
            <a:ext cx="242887" cy="242887"/>
          </a:xfrm>
          <a:prstGeom prst="ellipse">
            <a:avLst/>
          </a:prstGeom>
          <a:noFill/>
          <a:ln w="38100">
            <a:solidFill>
              <a:srgbClr val="FF3300"/>
            </a:solidFill>
            <a:round/>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4" name="Rectangle 46"/>
          <p:cNvSpPr>
            <a:spLocks noChangeArrowheads="1"/>
          </p:cNvSpPr>
          <p:nvPr/>
        </p:nvSpPr>
        <p:spPr bwMode="auto">
          <a:xfrm>
            <a:off x="8761840" y="5701335"/>
            <a:ext cx="266700" cy="209550"/>
          </a:xfrm>
          <a:prstGeom prst="rect">
            <a:avLst/>
          </a:prstGeom>
          <a:noFill/>
          <a:ln w="9525">
            <a:no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5" name="Rectangle 50"/>
          <p:cNvSpPr>
            <a:spLocks noChangeArrowheads="1"/>
          </p:cNvSpPr>
          <p:nvPr/>
        </p:nvSpPr>
        <p:spPr bwMode="auto">
          <a:xfrm>
            <a:off x="722740" y="1548435"/>
            <a:ext cx="323850" cy="209550"/>
          </a:xfrm>
          <a:prstGeom prst="rect">
            <a:avLst/>
          </a:prstGeom>
          <a:noFill/>
          <a:ln w="9525">
            <a:no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6" name="Rectangle 51"/>
          <p:cNvSpPr>
            <a:spLocks noChangeArrowheads="1"/>
          </p:cNvSpPr>
          <p:nvPr/>
        </p:nvSpPr>
        <p:spPr bwMode="auto">
          <a:xfrm>
            <a:off x="760840" y="4564685"/>
            <a:ext cx="323850" cy="209550"/>
          </a:xfrm>
          <a:prstGeom prst="rect">
            <a:avLst/>
          </a:prstGeom>
          <a:noFill/>
          <a:ln w="9525">
            <a:noFill/>
            <a:miter lim="800000"/>
            <a:headEnd/>
            <a:tailEn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7" name="Text Box 55"/>
          <p:cNvSpPr txBox="1">
            <a:spLocks noChangeArrowheads="1"/>
          </p:cNvSpPr>
          <p:nvPr/>
        </p:nvSpPr>
        <p:spPr bwMode="auto">
          <a:xfrm>
            <a:off x="4334303" y="2215185"/>
            <a:ext cx="895350" cy="374650"/>
          </a:xfrm>
          <a:prstGeom prst="rect">
            <a:avLst/>
          </a:prstGeom>
          <a:noFill/>
          <a:ln w="9525">
            <a:noFill/>
            <a:miter lim="800000"/>
            <a:headEnd/>
            <a:tailEnd/>
          </a:ln>
        </p:spPr>
        <p:txBody>
          <a:bodyPr lIns="91436" tIns="45718" rIns="91436" bIns="45718">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FF3300"/>
                </a:solidFill>
                <a:effectLst/>
                <a:uLnTx/>
                <a:uFillTx/>
                <a:latin typeface="Century Gothic" panose="020B0502020202020204" pitchFamily="34" charset="0"/>
              </a:rPr>
              <a:t>or</a:t>
            </a:r>
          </a:p>
        </p:txBody>
      </p:sp>
      <p:sp>
        <p:nvSpPr>
          <p:cNvPr id="48" name="Line 56"/>
          <p:cNvSpPr>
            <a:spLocks noChangeShapeType="1"/>
          </p:cNvSpPr>
          <p:nvPr/>
        </p:nvSpPr>
        <p:spPr bwMode="auto">
          <a:xfrm>
            <a:off x="4964540" y="2405685"/>
            <a:ext cx="323850" cy="0"/>
          </a:xfrm>
          <a:prstGeom prst="line">
            <a:avLst/>
          </a:prstGeom>
          <a:noFill/>
          <a:ln w="38100">
            <a:solidFill>
              <a:srgbClr val="FF3300"/>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9" name="Line 57"/>
          <p:cNvSpPr>
            <a:spLocks noChangeShapeType="1"/>
          </p:cNvSpPr>
          <p:nvPr/>
        </p:nvSpPr>
        <p:spPr bwMode="auto">
          <a:xfrm flipH="1">
            <a:off x="4266040" y="2405685"/>
            <a:ext cx="323850" cy="0"/>
          </a:xfrm>
          <a:prstGeom prst="line">
            <a:avLst/>
          </a:prstGeom>
          <a:noFill/>
          <a:ln w="38100">
            <a:solidFill>
              <a:srgbClr val="FF3300"/>
            </a:solidFill>
            <a:round/>
            <a:headEnd/>
            <a:tailEnd type="triangle" w="med" len="med"/>
          </a:ln>
        </p:spPr>
        <p:txBody>
          <a:bodyPr wrap="none" lIns="91436" tIns="45718" rIns="91436" bIns="45718"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50" name="Text Box 58"/>
          <p:cNvSpPr txBox="1">
            <a:spLocks noChangeArrowheads="1"/>
          </p:cNvSpPr>
          <p:nvPr/>
        </p:nvSpPr>
        <p:spPr bwMode="auto">
          <a:xfrm>
            <a:off x="608440" y="5326685"/>
            <a:ext cx="1600200" cy="646113"/>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200" b="1" i="0" u="none" strike="noStrike" kern="0" cap="none" spc="0" normalizeH="0" baseline="0" noProof="0" smtClean="0">
                <a:ln>
                  <a:noFill/>
                </a:ln>
                <a:solidFill>
                  <a:srgbClr val="141414"/>
                </a:solidFill>
                <a:effectLst/>
                <a:uLnTx/>
                <a:uFillTx/>
                <a:latin typeface="Century Gothic" panose="020B0502020202020204" pitchFamily="34" charset="0"/>
              </a:rPr>
              <a:t>* After Routing and 	Product Structure 	Cost Roll-Ups</a:t>
            </a:r>
          </a:p>
        </p:txBody>
      </p:sp>
      <p:sp>
        <p:nvSpPr>
          <p:cNvPr id="51" name="Text Box 59"/>
          <p:cNvSpPr txBox="1">
            <a:spLocks noChangeArrowheads="1"/>
          </p:cNvSpPr>
          <p:nvPr/>
        </p:nvSpPr>
        <p:spPr bwMode="auto">
          <a:xfrm>
            <a:off x="724328" y="5993435"/>
            <a:ext cx="1484312" cy="54927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M = Manufactured</a:t>
            </a:r>
            <a:b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P = Purchased</a:t>
            </a:r>
            <a:b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br>
            <a:r>
              <a:rPr kumimoji="0" lang="en-US" sz="1000" b="1" i="0" u="none" strike="noStrike" kern="0" cap="none" spc="0" normalizeH="0" baseline="0" noProof="0" smtClean="0">
                <a:ln>
                  <a:noFill/>
                </a:ln>
                <a:solidFill>
                  <a:srgbClr val="141414"/>
                </a:solidFill>
                <a:effectLst/>
                <a:uLnTx/>
                <a:uFillTx/>
                <a:latin typeface="Century Gothic" panose="020B0502020202020204" pitchFamily="34" charset="0"/>
              </a:rPr>
              <a:t>D = Documentation</a:t>
            </a:r>
          </a:p>
        </p:txBody>
      </p:sp>
      <p:cxnSp>
        <p:nvCxnSpPr>
          <p:cNvPr id="52" name="AutoShape 60"/>
          <p:cNvCxnSpPr>
            <a:cxnSpLocks noChangeShapeType="1"/>
            <a:stCxn id="34" idx="0"/>
            <a:endCxn id="7" idx="2"/>
          </p:cNvCxnSpPr>
          <p:nvPr/>
        </p:nvCxnSpPr>
        <p:spPr bwMode="auto">
          <a:xfrm rot="16200000">
            <a:off x="4018390" y="3434385"/>
            <a:ext cx="514350" cy="1009650"/>
          </a:xfrm>
          <a:prstGeom prst="bentConnector3">
            <a:avLst>
              <a:gd name="adj1" fmla="val 50000"/>
            </a:avLst>
          </a:prstGeom>
          <a:noFill/>
          <a:ln w="38100">
            <a:solidFill>
              <a:srgbClr val="43699C"/>
            </a:solidFill>
            <a:miter lim="800000"/>
            <a:headEnd/>
            <a:tailEnd/>
          </a:ln>
        </p:spPr>
      </p:cxnSp>
      <p:cxnSp>
        <p:nvCxnSpPr>
          <p:cNvPr id="53" name="AutoShape 61"/>
          <p:cNvCxnSpPr>
            <a:cxnSpLocks noChangeShapeType="1"/>
            <a:stCxn id="35" idx="0"/>
            <a:endCxn id="7" idx="2"/>
          </p:cNvCxnSpPr>
          <p:nvPr/>
        </p:nvCxnSpPr>
        <p:spPr bwMode="auto">
          <a:xfrm rot="5400000" flipH="1">
            <a:off x="4994703" y="3467722"/>
            <a:ext cx="514350" cy="942975"/>
          </a:xfrm>
          <a:prstGeom prst="bentConnector3">
            <a:avLst>
              <a:gd name="adj1" fmla="val 50000"/>
            </a:avLst>
          </a:prstGeom>
          <a:noFill/>
          <a:ln w="38100">
            <a:solidFill>
              <a:srgbClr val="43699C"/>
            </a:solidFill>
            <a:miter lim="800000"/>
            <a:headEnd/>
            <a:tailEnd/>
          </a:ln>
        </p:spPr>
      </p:cxnSp>
    </p:spTree>
    <p:extLst>
      <p:ext uri="{BB962C8B-B14F-4D97-AF65-F5344CB8AC3E}">
        <p14:creationId xmlns:p14="http://schemas.microsoft.com/office/powerpoint/2010/main" val="9238355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Two distinct methods, three options</a:t>
            </a:r>
          </a:p>
          <a:p>
            <a:pPr lvl="1"/>
            <a:r>
              <a:rPr lang="en-US" dirty="0">
                <a:latin typeface="Century Gothic" panose="020B0502020202020204" pitchFamily="34" charset="0"/>
              </a:rPr>
              <a:t>Loss costing (method 1)</a:t>
            </a:r>
          </a:p>
          <a:p>
            <a:pPr lvl="2"/>
            <a:r>
              <a:rPr lang="en-US" dirty="0">
                <a:latin typeface="Century Gothic" panose="020B0502020202020204" pitchFamily="34" charset="0"/>
              </a:rPr>
              <a:t>Planning yield on order quantities </a:t>
            </a:r>
            <a:r>
              <a:rPr lang="en-US" dirty="0" smtClean="0">
                <a:latin typeface="Century Gothic" panose="020B0502020202020204" pitchFamily="34" charset="0"/>
              </a:rPr>
              <a:t>(Routings &amp; Processes) </a:t>
            </a:r>
            <a:r>
              <a:rPr lang="en-US" dirty="0">
                <a:latin typeface="Century Gothic" panose="020B0502020202020204" pitchFamily="34" charset="0"/>
              </a:rPr>
              <a:t>(option 2)</a:t>
            </a:r>
          </a:p>
          <a:p>
            <a:pPr lvl="2"/>
            <a:r>
              <a:rPr lang="en-US" dirty="0">
                <a:latin typeface="Century Gothic" panose="020B0502020202020204" pitchFamily="34" charset="0"/>
              </a:rPr>
              <a:t>Planning scrap on component issues </a:t>
            </a:r>
            <a:r>
              <a:rPr lang="en-US" dirty="0" smtClean="0">
                <a:latin typeface="Century Gothic" panose="020B0502020202020204" pitchFamily="34" charset="0"/>
              </a:rPr>
              <a:t>(</a:t>
            </a:r>
            <a:r>
              <a:rPr lang="en-US" dirty="0">
                <a:latin typeface="Century Gothic" panose="020B0502020202020204" pitchFamily="34" charset="0"/>
              </a:rPr>
              <a:t>Product </a:t>
            </a:r>
            <a:r>
              <a:rPr lang="en-US" dirty="0" smtClean="0">
                <a:latin typeface="Century Gothic" panose="020B0502020202020204" pitchFamily="34" charset="0"/>
              </a:rPr>
              <a:t>Structures &amp; Formulas) </a:t>
            </a:r>
            <a:r>
              <a:rPr lang="en-US" dirty="0">
                <a:latin typeface="Century Gothic" panose="020B0502020202020204" pitchFamily="34" charset="0"/>
              </a:rPr>
              <a:t>(option 3)</a:t>
            </a:r>
          </a:p>
          <a:p>
            <a:pPr lvl="1"/>
            <a:r>
              <a:rPr lang="en-US" dirty="0">
                <a:latin typeface="Century Gothic" panose="020B0502020202020204" pitchFamily="34" charset="0"/>
              </a:rPr>
              <a:t>Reject costing (method 2)</a:t>
            </a:r>
          </a:p>
          <a:p>
            <a:pPr lvl="2"/>
            <a:r>
              <a:rPr lang="en-US" dirty="0">
                <a:latin typeface="Century Gothic" panose="020B0502020202020204" pitchFamily="34" charset="0"/>
              </a:rPr>
              <a:t>Reporting scrap </a:t>
            </a:r>
            <a:r>
              <a:rPr lang="en-US" dirty="0" smtClean="0">
                <a:latin typeface="Century Gothic" panose="020B0502020202020204" pitchFamily="34" charset="0"/>
              </a:rPr>
              <a:t>(</a:t>
            </a:r>
            <a:r>
              <a:rPr lang="en-US" dirty="0">
                <a:latin typeface="Century Gothic" panose="020B0502020202020204" pitchFamily="34" charset="0"/>
              </a:rPr>
              <a:t>Production Operations Reporting</a:t>
            </a:r>
            <a:r>
              <a:rPr lang="en-US" dirty="0" smtClean="0">
                <a:latin typeface="Century Gothic" panose="020B0502020202020204" pitchFamily="34" charset="0"/>
              </a:rPr>
              <a:t>) </a:t>
            </a:r>
            <a:r>
              <a:rPr lang="en-US" dirty="0">
                <a:latin typeface="Century Gothic" panose="020B0502020202020204" pitchFamily="34" charset="0"/>
              </a:rPr>
              <a:t>(option 1)</a:t>
            </a:r>
          </a:p>
          <a:p>
            <a:r>
              <a:rPr lang="en-US" dirty="0">
                <a:latin typeface="Century Gothic" panose="020B0502020202020204" pitchFamily="34" charset="0"/>
              </a:rPr>
              <a:t>Remember: Scrap and Yield are used for planning </a:t>
            </a:r>
            <a:r>
              <a:rPr lang="en-US" dirty="0" smtClean="0">
                <a:latin typeface="Century Gothic" panose="020B0502020202020204" pitchFamily="34" charset="0"/>
              </a:rPr>
              <a:t>purposes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Reject and Loss Costing</a:t>
            </a:r>
          </a:p>
        </p:txBody>
      </p:sp>
    </p:spTree>
    <p:extLst>
      <p:ext uri="{BB962C8B-B14F-4D97-AF65-F5344CB8AC3E}">
        <p14:creationId xmlns:p14="http://schemas.microsoft.com/office/powerpoint/2010/main" val="21349658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Item cost is inflated for yield (parent item)</a:t>
            </a:r>
          </a:p>
          <a:p>
            <a:r>
              <a:rPr lang="en-US" dirty="0">
                <a:latin typeface="Century Gothic" panose="020B0502020202020204" pitchFamily="34" charset="0"/>
              </a:rPr>
              <a:t>Expected yield (planned for)</a:t>
            </a:r>
          </a:p>
          <a:p>
            <a:r>
              <a:rPr lang="en-US" dirty="0">
                <a:latin typeface="Century Gothic" panose="020B0502020202020204" pitchFamily="34" charset="0"/>
              </a:rPr>
              <a:t>Cost of expected lost items included in inventory</a:t>
            </a:r>
          </a:p>
          <a:p>
            <a:r>
              <a:rPr lang="en-US" dirty="0">
                <a:latin typeface="Century Gothic" panose="020B0502020202020204" pitchFamily="34" charset="0"/>
              </a:rPr>
              <a:t>Variances against expected yield in material usage variance (when reported</a:t>
            </a:r>
            <a:r>
              <a:rPr lang="en-US" dirty="0" smtClean="0">
                <a:latin typeface="Century Gothic" panose="020B0502020202020204" pitchFamily="34" charset="0"/>
              </a:rPr>
              <a:t>)</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Loss Costing</a:t>
            </a:r>
          </a:p>
        </p:txBody>
      </p:sp>
    </p:spTree>
    <p:extLst>
      <p:ext uri="{BB962C8B-B14F-4D97-AF65-F5344CB8AC3E}">
        <p14:creationId xmlns:p14="http://schemas.microsoft.com/office/powerpoint/2010/main" val="11873659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Loss costing reflected in either:</a:t>
            </a:r>
          </a:p>
          <a:p>
            <a:pPr lvl="1"/>
            <a:r>
              <a:rPr lang="en-US" dirty="0">
                <a:latin typeface="Century Gothic" panose="020B0502020202020204" pitchFamily="34" charset="0"/>
              </a:rPr>
              <a:t> Yield % in </a:t>
            </a:r>
            <a:r>
              <a:rPr lang="en-US" dirty="0" smtClean="0">
                <a:latin typeface="Century Gothic" panose="020B0502020202020204" pitchFamily="34" charset="0"/>
              </a:rPr>
              <a:t>Routings &amp; Processes</a:t>
            </a:r>
          </a:p>
          <a:p>
            <a:pPr lvl="2"/>
            <a:r>
              <a:rPr lang="en-US" dirty="0" smtClean="0">
                <a:latin typeface="Century Gothic" panose="020B0502020202020204" pitchFamily="34" charset="0"/>
              </a:rPr>
              <a:t> Specified as the expected percentage of good assemblies produced</a:t>
            </a:r>
          </a:p>
          <a:p>
            <a:pPr lvl="2"/>
            <a:r>
              <a:rPr lang="en-US" dirty="0" smtClean="0">
                <a:latin typeface="Century Gothic" panose="020B0502020202020204" pitchFamily="34" charset="0"/>
              </a:rPr>
              <a:t> </a:t>
            </a:r>
            <a:r>
              <a:rPr lang="en-US" dirty="0">
                <a:latin typeface="Century Gothic" panose="020B0502020202020204" pitchFamily="34" charset="0"/>
              </a:rPr>
              <a:t>Used when an assembly is scrapped during the </a:t>
            </a:r>
            <a:r>
              <a:rPr lang="en-US" dirty="0" smtClean="0">
                <a:latin typeface="Century Gothic" panose="020B0502020202020204" pitchFamily="34" charset="0"/>
              </a:rPr>
              <a:t>manufacturing </a:t>
            </a:r>
            <a:r>
              <a:rPr lang="en-US" dirty="0">
                <a:latin typeface="Century Gothic" panose="020B0502020202020204" pitchFamily="34" charset="0"/>
              </a:rPr>
              <a:t>process</a:t>
            </a:r>
          </a:p>
          <a:p>
            <a:pPr lvl="1"/>
            <a:r>
              <a:rPr lang="en-US" dirty="0">
                <a:latin typeface="Century Gothic" panose="020B0502020202020204" pitchFamily="34" charset="0"/>
              </a:rPr>
              <a:t> Scrap % in </a:t>
            </a:r>
            <a:r>
              <a:rPr lang="en-US" dirty="0" smtClean="0">
                <a:latin typeface="Century Gothic" panose="020B0502020202020204" pitchFamily="34" charset="0"/>
              </a:rPr>
              <a:t>Product Structures &amp; Formulas</a:t>
            </a:r>
            <a:endParaRPr lang="en-US" dirty="0">
              <a:latin typeface="Century Gothic" panose="020B0502020202020204" pitchFamily="34" charset="0"/>
            </a:endParaRPr>
          </a:p>
          <a:p>
            <a:pPr lvl="2"/>
            <a:r>
              <a:rPr lang="en-US" dirty="0">
                <a:latin typeface="Century Gothic" panose="020B0502020202020204" pitchFamily="34" charset="0"/>
              </a:rPr>
              <a:t> Specified as a percent of a component</a:t>
            </a:r>
          </a:p>
          <a:p>
            <a:pPr lvl="2"/>
            <a:r>
              <a:rPr lang="en-US" dirty="0">
                <a:latin typeface="Century Gothic" panose="020B0502020202020204" pitchFamily="34" charset="0"/>
              </a:rPr>
              <a:t> Used if components are scrapped during the </a:t>
            </a:r>
            <a:r>
              <a:rPr lang="en-US" dirty="0" smtClean="0">
                <a:latin typeface="Century Gothic" panose="020B0502020202020204" pitchFamily="34" charset="0"/>
              </a:rPr>
              <a:t>manufacturing </a:t>
            </a:r>
            <a:r>
              <a:rPr lang="en-US" dirty="0">
                <a:latin typeface="Century Gothic" panose="020B0502020202020204" pitchFamily="34" charset="0"/>
              </a:rPr>
              <a:t>process</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Loss Costing</a:t>
            </a:r>
          </a:p>
        </p:txBody>
      </p:sp>
    </p:spTree>
    <p:extLst>
      <p:ext uri="{BB962C8B-B14F-4D97-AF65-F5344CB8AC3E}">
        <p14:creationId xmlns:p14="http://schemas.microsoft.com/office/powerpoint/2010/main" val="39430266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Implementing Loss Costing (Yield Percent)</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
        <p:nvSpPr>
          <p:cNvPr id="7" name="Rectangle 6"/>
          <p:cNvSpPr/>
          <p:nvPr/>
        </p:nvSpPr>
        <p:spPr>
          <a:xfrm>
            <a:off x="4033159" y="5133370"/>
            <a:ext cx="7739741" cy="800219"/>
          </a:xfrm>
          <a:prstGeom prst="rect">
            <a:avLst/>
          </a:prstGeom>
          <a:ln>
            <a:solidFill>
              <a:schemeClr val="tx1"/>
            </a:solidFill>
          </a:ln>
        </p:spPr>
        <p:txBody>
          <a:bodyPr wrap="square">
            <a:spAutoFit/>
          </a:bodyPr>
          <a:lstStyle/>
          <a:p>
            <a:pPr lvl="0" eaLnBrk="0" fontAlgn="base" hangingPunct="0">
              <a:spcBef>
                <a:spcPct val="50000"/>
              </a:spcBef>
              <a:spcAft>
                <a:spcPct val="0"/>
              </a:spcAft>
              <a:buClr>
                <a:srgbClr val="0033CC"/>
              </a:buClr>
            </a:pPr>
            <a:r>
              <a:rPr lang="en-US" altLang="en-US" sz="1400" b="1" dirty="0">
                <a:solidFill>
                  <a:srgbClr val="000000"/>
                </a:solidFill>
                <a:latin typeface="Century Gothic" panose="020B0502020202020204" pitchFamily="34" charset="0"/>
              </a:rPr>
              <a:t>Each operation’s yield </a:t>
            </a:r>
            <a:r>
              <a:rPr lang="en-US" altLang="en-US" sz="1400" b="1" dirty="0" smtClean="0">
                <a:solidFill>
                  <a:srgbClr val="000000"/>
                </a:solidFill>
                <a:latin typeface="Century Gothic" panose="020B0502020202020204" pitchFamily="34" charset="0"/>
              </a:rPr>
              <a:t>percentage </a:t>
            </a:r>
            <a:r>
              <a:rPr lang="en-US" altLang="en-US" sz="1400" b="1" dirty="0">
                <a:solidFill>
                  <a:srgbClr val="000000"/>
                </a:solidFill>
                <a:latin typeface="Century Gothic" panose="020B0502020202020204" pitchFamily="34" charset="0"/>
              </a:rPr>
              <a:t>is multiplied together, giving the </a:t>
            </a:r>
            <a:r>
              <a:rPr lang="en-US" altLang="en-US" sz="1400" b="1" dirty="0" smtClean="0">
                <a:solidFill>
                  <a:srgbClr val="000000"/>
                </a:solidFill>
                <a:latin typeface="Century Gothic" panose="020B0502020202020204" pitchFamily="34" charset="0"/>
              </a:rPr>
              <a:t>expected </a:t>
            </a:r>
            <a:r>
              <a:rPr lang="en-US" altLang="en-US" sz="1400" b="1" dirty="0">
                <a:solidFill>
                  <a:srgbClr val="000000"/>
                </a:solidFill>
                <a:latin typeface="Century Gothic" panose="020B0502020202020204" pitchFamily="34" charset="0"/>
              </a:rPr>
              <a:t>item yield </a:t>
            </a:r>
          </a:p>
          <a:p>
            <a:pPr eaLnBrk="0" fontAlgn="base" hangingPunct="0">
              <a:spcBef>
                <a:spcPct val="50000"/>
              </a:spcBef>
              <a:spcAft>
                <a:spcPct val="0"/>
              </a:spcAft>
              <a:buClr>
                <a:srgbClr val="FF0000"/>
              </a:buClr>
              <a:buSzPct val="150000"/>
              <a:buFontTx/>
              <a:buChar char="–"/>
            </a:pPr>
            <a:r>
              <a:rPr lang="en-US" altLang="en-US" sz="1200" b="1" dirty="0">
                <a:solidFill>
                  <a:srgbClr val="000000"/>
                </a:solidFill>
                <a:latin typeface="Century Gothic" panose="020B0502020202020204" pitchFamily="34" charset="0"/>
              </a:rPr>
              <a:t> Total manufacturing yield in this example = 72% ( based on 90% x 80%)</a:t>
            </a:r>
          </a:p>
        </p:txBody>
      </p:sp>
    </p:spTree>
    <p:extLst>
      <p:ext uri="{BB962C8B-B14F-4D97-AF65-F5344CB8AC3E}">
        <p14:creationId xmlns:p14="http://schemas.microsoft.com/office/powerpoint/2010/main" val="35090166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Calculation of Costs for Yield</a:t>
            </a:r>
          </a:p>
        </p:txBody>
      </p:sp>
      <p:sp>
        <p:nvSpPr>
          <p:cNvPr id="8" name="Text Box 7"/>
          <p:cNvSpPr txBox="1">
            <a:spLocks noChangeArrowheads="1"/>
          </p:cNvSpPr>
          <p:nvPr/>
        </p:nvSpPr>
        <p:spPr bwMode="auto">
          <a:xfrm>
            <a:off x="2959790" y="3700752"/>
            <a:ext cx="22383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200" b="1" dirty="0" smtClean="0">
                <a:solidFill>
                  <a:srgbClr val="000000"/>
                </a:solidFill>
                <a:latin typeface="Century Gothic" panose="020B0502020202020204" pitchFamily="34" charset="0"/>
              </a:rPr>
              <a:t>359.87516 / 72% = 499.49605</a:t>
            </a:r>
          </a:p>
        </p:txBody>
      </p:sp>
      <p:sp>
        <p:nvSpPr>
          <p:cNvPr id="9" name="Text Box 8"/>
          <p:cNvSpPr txBox="1">
            <a:spLocks noChangeArrowheads="1"/>
          </p:cNvSpPr>
          <p:nvPr/>
        </p:nvSpPr>
        <p:spPr bwMode="auto">
          <a:xfrm>
            <a:off x="5350041" y="3710277"/>
            <a:ext cx="223837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200" b="1" dirty="0" smtClean="0">
                <a:solidFill>
                  <a:srgbClr val="000000"/>
                </a:solidFill>
                <a:latin typeface="Century Gothic" panose="020B0502020202020204" pitchFamily="34" charset="0"/>
              </a:rPr>
              <a:t>11.71124 / 72% = 16.26561</a:t>
            </a:r>
          </a:p>
        </p:txBody>
      </p:sp>
      <p:sp>
        <p:nvSpPr>
          <p:cNvPr id="10" name="Text Box 9"/>
          <p:cNvSpPr txBox="1">
            <a:spLocks noChangeArrowheads="1"/>
          </p:cNvSpPr>
          <p:nvPr/>
        </p:nvSpPr>
        <p:spPr bwMode="auto">
          <a:xfrm>
            <a:off x="7657106" y="3713452"/>
            <a:ext cx="20885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200" b="1" dirty="0" smtClean="0">
                <a:solidFill>
                  <a:srgbClr val="000000"/>
                </a:solidFill>
                <a:latin typeface="Century Gothic" panose="020B0502020202020204" pitchFamily="34" charset="0"/>
              </a:rPr>
              <a:t>0.16823 / 72% = 0.23088</a:t>
            </a:r>
          </a:p>
        </p:txBody>
      </p:sp>
      <p:sp>
        <p:nvSpPr>
          <p:cNvPr id="11" name="Text Box 28"/>
          <p:cNvSpPr txBox="1">
            <a:spLocks noChangeArrowheads="1"/>
          </p:cNvSpPr>
          <p:nvPr/>
        </p:nvSpPr>
        <p:spPr bwMode="auto">
          <a:xfrm>
            <a:off x="734253" y="1729077"/>
            <a:ext cx="1626429"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fontAlgn="base" hangingPunct="0">
              <a:spcBef>
                <a:spcPct val="50000"/>
              </a:spcBef>
              <a:spcAft>
                <a:spcPct val="0"/>
              </a:spcAft>
            </a:pPr>
            <a:r>
              <a:rPr lang="en-US" altLang="en-US" sz="1600" b="1" dirty="0" smtClean="0">
                <a:solidFill>
                  <a:srgbClr val="000000"/>
                </a:solidFill>
                <a:latin typeface="Century Gothic" panose="020B0502020202020204" pitchFamily="34" charset="0"/>
              </a:rPr>
              <a:t>Example:</a:t>
            </a:r>
            <a:br>
              <a:rPr lang="en-US" altLang="en-US" sz="1600" b="1" dirty="0" smtClean="0">
                <a:solidFill>
                  <a:srgbClr val="000000"/>
                </a:solidFill>
                <a:latin typeface="Century Gothic" panose="020B0502020202020204" pitchFamily="34" charset="0"/>
              </a:rPr>
            </a:br>
            <a:r>
              <a:rPr lang="en-US" altLang="en-US" sz="1600" b="1" dirty="0" smtClean="0">
                <a:solidFill>
                  <a:srgbClr val="000000"/>
                </a:solidFill>
                <a:latin typeface="Century Gothic" panose="020B0502020202020204" pitchFamily="34" charset="0"/>
              </a:rPr>
              <a:t>Lower-level</a:t>
            </a:r>
            <a:br>
              <a:rPr lang="en-US" altLang="en-US" sz="1600" b="1" dirty="0" smtClean="0">
                <a:solidFill>
                  <a:srgbClr val="000000"/>
                </a:solidFill>
                <a:latin typeface="Century Gothic" panose="020B0502020202020204" pitchFamily="34" charset="0"/>
              </a:rPr>
            </a:br>
            <a:r>
              <a:rPr lang="en-US" altLang="en-US" sz="1600" b="1" dirty="0" smtClean="0">
                <a:solidFill>
                  <a:srgbClr val="000000"/>
                </a:solidFill>
                <a:latin typeface="Century Gothic" panose="020B0502020202020204" pitchFamily="34" charset="0"/>
              </a:rPr>
              <a:t>costs when </a:t>
            </a:r>
            <a:r>
              <a:rPr lang="en-US" altLang="en-US" sz="1600" b="1" dirty="0" err="1" smtClean="0">
                <a:solidFill>
                  <a:srgbClr val="000000"/>
                </a:solidFill>
                <a:latin typeface="Century Gothic" panose="020B0502020202020204" pitchFamily="34" charset="0"/>
              </a:rPr>
              <a:t>yld</a:t>
            </a:r>
            <a:r>
              <a:rPr lang="en-US" altLang="en-US" sz="1600" b="1" dirty="0" smtClean="0">
                <a:solidFill>
                  <a:srgbClr val="000000"/>
                </a:solidFill>
                <a:latin typeface="Century Gothic" panose="020B0502020202020204" pitchFamily="34" charset="0"/>
              </a:rPr>
              <a:t> = 72% </a:t>
            </a:r>
            <a:br>
              <a:rPr lang="en-US" altLang="en-US" sz="1600" b="1" dirty="0" smtClean="0">
                <a:solidFill>
                  <a:srgbClr val="000000"/>
                </a:solidFill>
                <a:latin typeface="Century Gothic" panose="020B0502020202020204" pitchFamily="34" charset="0"/>
              </a:rPr>
            </a:br>
            <a:r>
              <a:rPr lang="en-US" altLang="en-US" sz="1600" b="1" dirty="0" smtClean="0">
                <a:solidFill>
                  <a:srgbClr val="000000"/>
                </a:solidFill>
                <a:latin typeface="Century Gothic" panose="020B0502020202020204" pitchFamily="34" charset="0"/>
              </a:rPr>
              <a:t>= $516.27032</a:t>
            </a:r>
            <a:br>
              <a:rPr lang="en-US" altLang="en-US" sz="1600" b="1" dirty="0" smtClean="0">
                <a:solidFill>
                  <a:srgbClr val="000000"/>
                </a:solidFill>
                <a:latin typeface="Century Gothic" panose="020B0502020202020204" pitchFamily="34" charset="0"/>
              </a:rPr>
            </a:br>
            <a:r>
              <a:rPr lang="en-US" altLang="en-US" sz="1200" dirty="0" smtClean="0">
                <a:solidFill>
                  <a:srgbClr val="000000"/>
                </a:solidFill>
                <a:latin typeface="Century Gothic" panose="020B0502020202020204" pitchFamily="34" charset="0"/>
              </a:rPr>
              <a:t>(based on </a:t>
            </a:r>
            <a:br>
              <a:rPr lang="en-US" altLang="en-US" sz="1200" dirty="0" smtClean="0">
                <a:solidFill>
                  <a:srgbClr val="000000"/>
                </a:solidFill>
                <a:latin typeface="Century Gothic" panose="020B0502020202020204" pitchFamily="34" charset="0"/>
              </a:rPr>
            </a:br>
            <a:r>
              <a:rPr lang="en-US" altLang="en-US" sz="1200" dirty="0" smtClean="0">
                <a:solidFill>
                  <a:srgbClr val="000000"/>
                </a:solidFill>
                <a:latin typeface="Century Gothic" panose="020B0502020202020204" pitchFamily="34" charset="0"/>
              </a:rPr>
              <a:t>80% op 20 x </a:t>
            </a:r>
            <a:br>
              <a:rPr lang="en-US" altLang="en-US" sz="1200" dirty="0" smtClean="0">
                <a:solidFill>
                  <a:srgbClr val="000000"/>
                </a:solidFill>
                <a:latin typeface="Century Gothic" panose="020B0502020202020204" pitchFamily="34" charset="0"/>
              </a:rPr>
            </a:br>
            <a:r>
              <a:rPr lang="en-US" altLang="en-US" sz="1200" dirty="0" smtClean="0">
                <a:solidFill>
                  <a:srgbClr val="000000"/>
                </a:solidFill>
                <a:latin typeface="Century Gothic" panose="020B0502020202020204" pitchFamily="34" charset="0"/>
              </a:rPr>
              <a:t>90% op 10)</a:t>
            </a:r>
          </a:p>
        </p:txBody>
      </p:sp>
      <p:sp>
        <p:nvSpPr>
          <p:cNvPr id="12" name="Text Box 29"/>
          <p:cNvSpPr txBox="1">
            <a:spLocks noChangeArrowheads="1"/>
          </p:cNvSpPr>
          <p:nvPr/>
        </p:nvSpPr>
        <p:spPr bwMode="auto">
          <a:xfrm>
            <a:off x="610429" y="4148427"/>
            <a:ext cx="15049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US" sz="1600" b="1" dirty="0" smtClean="0">
                <a:solidFill>
                  <a:srgbClr val="000000"/>
                </a:solidFill>
                <a:latin typeface="Century Gothic" panose="020B0502020202020204" pitchFamily="34" charset="0"/>
              </a:rPr>
              <a:t>Lower-level costs when </a:t>
            </a:r>
            <a:r>
              <a:rPr lang="en-US" altLang="en-US" sz="1600" b="1" dirty="0" err="1" smtClean="0">
                <a:solidFill>
                  <a:srgbClr val="000000"/>
                </a:solidFill>
                <a:latin typeface="Century Gothic" panose="020B0502020202020204" pitchFamily="34" charset="0"/>
              </a:rPr>
              <a:t>yld</a:t>
            </a:r>
            <a:r>
              <a:rPr lang="en-US" altLang="en-US" sz="1600" b="1" dirty="0" smtClean="0">
                <a:solidFill>
                  <a:srgbClr val="000000"/>
                </a:solidFill>
                <a:latin typeface="Century Gothic" panose="020B0502020202020204" pitchFamily="34" charset="0"/>
              </a:rPr>
              <a:t> = 100% </a:t>
            </a:r>
            <a:br>
              <a:rPr lang="en-US" altLang="en-US" sz="1600" b="1" dirty="0" smtClean="0">
                <a:solidFill>
                  <a:srgbClr val="000000"/>
                </a:solidFill>
                <a:latin typeface="Century Gothic" panose="020B0502020202020204" pitchFamily="34" charset="0"/>
              </a:rPr>
            </a:br>
            <a:r>
              <a:rPr lang="en-US" altLang="en-US" sz="1600" b="1" dirty="0" smtClean="0">
                <a:solidFill>
                  <a:srgbClr val="000000"/>
                </a:solidFill>
                <a:latin typeface="Century Gothic" panose="020B0502020202020204" pitchFamily="34" charset="0"/>
              </a:rPr>
              <a:t>= $371.95263</a:t>
            </a:r>
            <a:endParaRPr lang="en-US" altLang="en-US" sz="1200" dirty="0" smtClean="0">
              <a:solidFill>
                <a:srgbClr val="000000"/>
              </a:solidFill>
              <a:latin typeface="Century Gothic" panose="020B0502020202020204" pitchFamily="34" charset="0"/>
            </a:endParaRPr>
          </a:p>
        </p:txBody>
      </p:sp>
      <p:pic>
        <p:nvPicPr>
          <p:cNvPr id="13" name="Picture 12"/>
          <p:cNvPicPr>
            <a:picLocks noChangeAspect="1"/>
          </p:cNvPicPr>
          <p:nvPr/>
        </p:nvPicPr>
        <p:blipFill rotWithShape="1">
          <a:blip r:embed="rId3"/>
          <a:srcRect l="17501" t="8721" r="18443" b="52695"/>
          <a:stretch/>
        </p:blipFill>
        <p:spPr>
          <a:xfrm>
            <a:off x="3381432" y="4181243"/>
            <a:ext cx="7805228" cy="1897786"/>
          </a:xfrm>
          <a:prstGeom prst="rect">
            <a:avLst/>
          </a:prstGeom>
          <a:ln>
            <a:solidFill>
              <a:schemeClr val="tx1"/>
            </a:solidFill>
          </a:ln>
        </p:spPr>
      </p:pic>
      <p:pic>
        <p:nvPicPr>
          <p:cNvPr id="14" name="Picture 13"/>
          <p:cNvPicPr>
            <a:picLocks noChangeAspect="1"/>
          </p:cNvPicPr>
          <p:nvPr/>
        </p:nvPicPr>
        <p:blipFill>
          <a:blip r:embed="rId4"/>
          <a:stretch>
            <a:fillRect/>
          </a:stretch>
        </p:blipFill>
        <p:spPr>
          <a:xfrm>
            <a:off x="3375929" y="1554149"/>
            <a:ext cx="7816235" cy="1864900"/>
          </a:xfrm>
          <a:prstGeom prst="rect">
            <a:avLst/>
          </a:prstGeom>
          <a:ln>
            <a:solidFill>
              <a:schemeClr val="tx1"/>
            </a:solidFill>
          </a:ln>
        </p:spPr>
      </p:pic>
      <p:sp>
        <p:nvSpPr>
          <p:cNvPr id="15" name="Text Box 9"/>
          <p:cNvSpPr txBox="1">
            <a:spLocks noChangeArrowheads="1"/>
          </p:cNvSpPr>
          <p:nvPr/>
        </p:nvSpPr>
        <p:spPr bwMode="auto">
          <a:xfrm>
            <a:off x="9805283" y="3710277"/>
            <a:ext cx="20885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200" b="1" dirty="0" smtClean="0">
                <a:solidFill>
                  <a:srgbClr val="000000"/>
                </a:solidFill>
                <a:latin typeface="Century Gothic" panose="020B0502020202020204" pitchFamily="34" charset="0"/>
              </a:rPr>
              <a:t>0.20 / 72% = 0.27778</a:t>
            </a:r>
          </a:p>
        </p:txBody>
      </p:sp>
    </p:spTree>
    <p:extLst>
      <p:ext uri="{BB962C8B-B14F-4D97-AF65-F5344CB8AC3E}">
        <p14:creationId xmlns:p14="http://schemas.microsoft.com/office/powerpoint/2010/main" val="29261070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36</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Effect of Yield Losses on This-Level </a:t>
            </a:r>
            <a:r>
              <a:rPr lang="en-US" altLang="en-US" dirty="0" smtClean="0">
                <a:latin typeface="Century Gothic" panose="020B0502020202020204" pitchFamily="34" charset="0"/>
              </a:rPr>
              <a:t>&amp; </a:t>
            </a:r>
            <a:r>
              <a:rPr lang="en-US" altLang="en-US" dirty="0">
                <a:latin typeface="Century Gothic" panose="020B0502020202020204" pitchFamily="34" charset="0"/>
              </a:rPr>
              <a:t>Lower-Level </a:t>
            </a:r>
            <a:r>
              <a:rPr lang="en-US" altLang="en-US" dirty="0" smtClean="0">
                <a:latin typeface="Century Gothic" panose="020B0502020202020204" pitchFamily="34" charset="0"/>
              </a:rPr>
              <a:t>Costs</a:t>
            </a:r>
            <a:endParaRPr lang="en-US" dirty="0">
              <a:latin typeface="Century Gothic" panose="020B0502020202020204" pitchFamily="34" charset="0"/>
            </a:endParaRPr>
          </a:p>
        </p:txBody>
      </p:sp>
      <p:pic>
        <p:nvPicPr>
          <p:cNvPr id="6" name="Picture 5"/>
          <p:cNvPicPr>
            <a:picLocks noChangeAspect="1"/>
          </p:cNvPicPr>
          <p:nvPr/>
        </p:nvPicPr>
        <p:blipFill rotWithShape="1">
          <a:blip r:embed="rId3"/>
          <a:srcRect l="20446" t="8707" r="21731"/>
          <a:stretch/>
        </p:blipFill>
        <p:spPr>
          <a:xfrm>
            <a:off x="422130" y="1562100"/>
            <a:ext cx="7045779" cy="4490303"/>
          </a:xfrm>
          <a:prstGeom prst="rect">
            <a:avLst/>
          </a:prstGeom>
          <a:ln>
            <a:solidFill>
              <a:schemeClr val="tx1"/>
            </a:solidFill>
          </a:ln>
        </p:spPr>
      </p:pic>
      <p:sp>
        <p:nvSpPr>
          <p:cNvPr id="7" name="Rectangle 31"/>
          <p:cNvSpPr>
            <a:spLocks noChangeArrowheads="1"/>
          </p:cNvSpPr>
          <p:nvPr/>
        </p:nvSpPr>
        <p:spPr bwMode="auto">
          <a:xfrm>
            <a:off x="7367712" y="2555848"/>
            <a:ext cx="1752600" cy="304800"/>
          </a:xfrm>
          <a:prstGeom prst="rect">
            <a:avLst/>
          </a:prstGeom>
          <a:solidFill>
            <a:srgbClr val="FFFFFF"/>
          </a:solidFill>
          <a:ln w="9525">
            <a:solidFill>
              <a:srgbClr val="000000"/>
            </a:solidFill>
            <a:miter lim="800000"/>
            <a:headEnd/>
            <a:tailEnd/>
          </a:ln>
          <a:effectLst>
            <a:outerShdw dist="107763" dir="18900000" algn="ctr" rotWithShape="0">
              <a:srgbClr val="808080"/>
            </a:outerShdw>
          </a:effec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smtClean="0">
              <a:ln>
                <a:noFill/>
              </a:ln>
              <a:solidFill>
                <a:srgbClr val="000000"/>
              </a:solidFill>
              <a:effectLst/>
              <a:uLnTx/>
              <a:uFillTx/>
              <a:latin typeface="Century Gothic" panose="020B0502020202020204" pitchFamily="34" charset="0"/>
            </a:endParaRPr>
          </a:p>
        </p:txBody>
      </p:sp>
      <p:sp>
        <p:nvSpPr>
          <p:cNvPr id="8" name="Rectangle 32"/>
          <p:cNvSpPr>
            <a:spLocks noChangeArrowheads="1"/>
          </p:cNvSpPr>
          <p:nvPr/>
        </p:nvSpPr>
        <p:spPr bwMode="auto">
          <a:xfrm>
            <a:off x="7367712" y="3108298"/>
            <a:ext cx="1733550" cy="304800"/>
          </a:xfrm>
          <a:prstGeom prst="rect">
            <a:avLst/>
          </a:prstGeom>
          <a:solidFill>
            <a:srgbClr val="FFFFFF"/>
          </a:solidFill>
          <a:ln w="9525">
            <a:solidFill>
              <a:srgbClr val="000000"/>
            </a:solidFill>
            <a:miter lim="800000"/>
            <a:headEnd/>
            <a:tailEnd/>
          </a:ln>
          <a:effectLst>
            <a:outerShdw dist="107763" dir="18900000" algn="ctr" rotWithShape="0">
              <a:srgbClr val="808080"/>
            </a:outerShdw>
          </a:effec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smtClean="0">
              <a:ln>
                <a:noFill/>
              </a:ln>
              <a:solidFill>
                <a:srgbClr val="000000"/>
              </a:solidFill>
              <a:effectLst/>
              <a:uLnTx/>
              <a:uFillTx/>
              <a:latin typeface="Century Gothic" panose="020B0502020202020204" pitchFamily="34" charset="0"/>
            </a:endParaRPr>
          </a:p>
        </p:txBody>
      </p:sp>
      <p:sp>
        <p:nvSpPr>
          <p:cNvPr id="9" name="Text Box 18"/>
          <p:cNvSpPr txBox="1">
            <a:spLocks noChangeArrowheads="1"/>
          </p:cNvSpPr>
          <p:nvPr/>
        </p:nvSpPr>
        <p:spPr bwMode="auto">
          <a:xfrm>
            <a:off x="7377237" y="2574898"/>
            <a:ext cx="177165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400" b="1" smtClean="0">
                <a:solidFill>
                  <a:srgbClr val="000000"/>
                </a:solidFill>
                <a:latin typeface="Century Gothic" panose="020B0502020202020204" pitchFamily="34" charset="0"/>
              </a:rPr>
              <a:t>This-Level Costs</a:t>
            </a:r>
          </a:p>
        </p:txBody>
      </p:sp>
      <p:sp>
        <p:nvSpPr>
          <p:cNvPr id="10" name="Text Box 19"/>
          <p:cNvSpPr txBox="1">
            <a:spLocks noChangeArrowheads="1"/>
          </p:cNvSpPr>
          <p:nvPr/>
        </p:nvSpPr>
        <p:spPr bwMode="auto">
          <a:xfrm>
            <a:off x="7358187" y="3127348"/>
            <a:ext cx="1771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400" b="1" smtClean="0">
                <a:solidFill>
                  <a:srgbClr val="000000"/>
                </a:solidFill>
                <a:latin typeface="Century Gothic" panose="020B0502020202020204" pitchFamily="34" charset="0"/>
              </a:rPr>
              <a:t>Lower-Level Costs</a:t>
            </a:r>
          </a:p>
        </p:txBody>
      </p:sp>
      <p:sp>
        <p:nvSpPr>
          <p:cNvPr id="11" name="Rectangle 34"/>
          <p:cNvSpPr>
            <a:spLocks noChangeArrowheads="1"/>
          </p:cNvSpPr>
          <p:nvPr/>
        </p:nvSpPr>
        <p:spPr bwMode="auto">
          <a:xfrm>
            <a:off x="7545388" y="4502095"/>
            <a:ext cx="4227512" cy="1295400"/>
          </a:xfrm>
          <a:prstGeom prst="rect">
            <a:avLst/>
          </a:prstGeom>
          <a:solidFill>
            <a:srgbClr val="FFFFFF"/>
          </a:solidFill>
          <a:ln w="9525">
            <a:solidFill>
              <a:srgbClr val="000000"/>
            </a:solidFill>
            <a:miter lim="800000"/>
            <a:headEnd/>
            <a:tailEnd/>
          </a:ln>
          <a:effectLst>
            <a:outerShdw dist="107763" dir="18900000" algn="ctr" rotWithShape="0">
              <a:srgbClr val="808080"/>
            </a:outerShdw>
          </a:effec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smtClean="0">
              <a:ln>
                <a:noFill/>
              </a:ln>
              <a:solidFill>
                <a:srgbClr val="000000"/>
              </a:solidFill>
              <a:effectLst/>
              <a:uLnTx/>
              <a:uFillTx/>
              <a:latin typeface="Century Gothic" panose="020B0502020202020204" pitchFamily="34" charset="0"/>
            </a:endParaRPr>
          </a:p>
        </p:txBody>
      </p:sp>
      <p:sp>
        <p:nvSpPr>
          <p:cNvPr id="12" name="Text Box 33"/>
          <p:cNvSpPr txBox="1">
            <a:spLocks noChangeArrowheads="1"/>
          </p:cNvSpPr>
          <p:nvPr/>
        </p:nvSpPr>
        <p:spPr bwMode="auto">
          <a:xfrm>
            <a:off x="7545388" y="4578295"/>
            <a:ext cx="4456112"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1600" b="1" dirty="0" smtClean="0">
                <a:solidFill>
                  <a:srgbClr val="000000"/>
                </a:solidFill>
                <a:latin typeface="Century Gothic" panose="020B0502020202020204" pitchFamily="34" charset="0"/>
              </a:rPr>
              <a:t>Example: Material</a:t>
            </a:r>
            <a:r>
              <a:rPr lang="en-US" altLang="en-US" sz="1600" b="1" u="sng" dirty="0" smtClean="0">
                <a:solidFill>
                  <a:srgbClr val="000000"/>
                </a:solidFill>
                <a:latin typeface="Century Gothic" panose="020B0502020202020204" pitchFamily="34" charset="0"/>
              </a:rPr>
              <a:t> </a:t>
            </a:r>
            <a:r>
              <a:rPr lang="en-US" altLang="en-US" sz="1600" b="1" dirty="0" smtClean="0">
                <a:solidFill>
                  <a:srgbClr val="000000"/>
                </a:solidFill>
                <a:latin typeface="Century Gothic" panose="020B0502020202020204" pitchFamily="34" charset="0"/>
              </a:rPr>
              <a:t>costs for item 01020</a:t>
            </a:r>
            <a:r>
              <a:rPr lang="en-US" altLang="en-US" dirty="0" smtClean="0">
                <a:solidFill>
                  <a:srgbClr val="000000"/>
                </a:solidFill>
                <a:latin typeface="Century Gothic" panose="020B0502020202020204" pitchFamily="34" charset="0"/>
              </a:rPr>
              <a:t> </a:t>
            </a:r>
            <a:r>
              <a:rPr lang="en-US" altLang="en-US" b="1" dirty="0" smtClean="0">
                <a:solidFill>
                  <a:srgbClr val="000000"/>
                </a:solidFill>
                <a:latin typeface="Century Gothic" panose="020B0502020202020204" pitchFamily="34" charset="0"/>
              </a:rPr>
              <a:t/>
            </a:r>
            <a:br>
              <a:rPr lang="en-US" altLang="en-US" b="1" dirty="0" smtClean="0">
                <a:solidFill>
                  <a:srgbClr val="000000"/>
                </a:solidFill>
                <a:latin typeface="Century Gothic" panose="020B0502020202020204" pitchFamily="34" charset="0"/>
              </a:rPr>
            </a:br>
            <a:r>
              <a:rPr lang="en-US" altLang="en-US" sz="1500" dirty="0" smtClean="0">
                <a:solidFill>
                  <a:srgbClr val="000000"/>
                </a:solidFill>
                <a:latin typeface="Century Gothic" panose="020B0502020202020204" pitchFamily="34" charset="0"/>
              </a:rPr>
              <a:t>Lower Level (LL) + This Level (TL) = </a:t>
            </a:r>
            <a:br>
              <a:rPr lang="en-US" altLang="en-US" sz="1500" dirty="0" smtClean="0">
                <a:solidFill>
                  <a:srgbClr val="000000"/>
                </a:solidFill>
                <a:latin typeface="Century Gothic" panose="020B0502020202020204" pitchFamily="34" charset="0"/>
              </a:rPr>
            </a:br>
            <a:r>
              <a:rPr lang="en-US" altLang="en-US" sz="1500" dirty="0" smtClean="0">
                <a:solidFill>
                  <a:srgbClr val="000000"/>
                </a:solidFill>
                <a:latin typeface="Century Gothic" panose="020B0502020202020204" pitchFamily="34" charset="0"/>
              </a:rPr>
              <a:t>(55.27516 / 72%) + (28.75 / 72%) + (275.00 / 72%) + (0.85 / 72%) = 499.49605 (LL) + 0 (TL) = </a:t>
            </a:r>
            <a:r>
              <a:rPr lang="en-US" altLang="en-US" sz="1500" dirty="0">
                <a:solidFill>
                  <a:srgbClr val="000000"/>
                </a:solidFill>
                <a:latin typeface="Century Gothic" panose="020B0502020202020204" pitchFamily="34" charset="0"/>
              </a:rPr>
              <a:t>499.49605 </a:t>
            </a:r>
            <a:endParaRPr lang="en-US" altLang="en-US" sz="1500" dirty="0" smtClean="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17960585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Usage and Method Variances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
        <p:nvSpPr>
          <p:cNvPr id="7" name="Rectangle 6"/>
          <p:cNvSpPr>
            <a:spLocks noChangeArrowheads="1"/>
          </p:cNvSpPr>
          <p:nvPr/>
        </p:nvSpPr>
        <p:spPr bwMode="auto">
          <a:xfrm>
            <a:off x="5800091" y="5621456"/>
            <a:ext cx="621411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171450">
              <a:tabLst>
                <a:tab pos="114300" algn="l"/>
              </a:tabLst>
              <a:defRPr sz="2400">
                <a:solidFill>
                  <a:schemeClr val="tx1"/>
                </a:solidFill>
                <a:latin typeface="Times New Roman" panose="02020603050405020304" pitchFamily="18" charset="0"/>
              </a:defRPr>
            </a:lvl1pPr>
            <a:lvl2pPr defTabSz="171450">
              <a:tabLst>
                <a:tab pos="114300" algn="l"/>
              </a:tabLst>
              <a:defRPr sz="2400">
                <a:solidFill>
                  <a:schemeClr val="tx1"/>
                </a:solidFill>
                <a:latin typeface="Times New Roman" panose="02020603050405020304" pitchFamily="18" charset="0"/>
              </a:defRPr>
            </a:lvl2pPr>
            <a:lvl3pPr defTabSz="171450">
              <a:tabLst>
                <a:tab pos="114300" algn="l"/>
              </a:tabLst>
              <a:defRPr sz="2400">
                <a:solidFill>
                  <a:schemeClr val="tx1"/>
                </a:solidFill>
                <a:latin typeface="Times New Roman" panose="02020603050405020304" pitchFamily="18" charset="0"/>
              </a:defRPr>
            </a:lvl3pPr>
            <a:lvl4pPr defTabSz="171450">
              <a:tabLst>
                <a:tab pos="114300" algn="l"/>
              </a:tabLst>
              <a:defRPr sz="2400">
                <a:solidFill>
                  <a:schemeClr val="tx1"/>
                </a:solidFill>
                <a:latin typeface="Times New Roman" panose="02020603050405020304" pitchFamily="18" charset="0"/>
              </a:defRPr>
            </a:lvl4pPr>
            <a:lvl5pPr defTabSz="171450">
              <a:tabLst>
                <a:tab pos="114300" algn="l"/>
              </a:tabLst>
              <a:defRPr sz="2400">
                <a:solidFill>
                  <a:schemeClr val="tx1"/>
                </a:solidFill>
                <a:latin typeface="Times New Roman" panose="02020603050405020304" pitchFamily="18" charset="0"/>
              </a:defRPr>
            </a:lvl5pPr>
            <a:lvl6pPr defTabSz="1714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defTabSz="1714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defTabSz="1714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defTabSz="171450"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0"/>
              </a:spcBef>
              <a:spcAft>
                <a:spcPct val="0"/>
              </a:spcAft>
              <a:buFontTx/>
              <a:buChar char="•"/>
            </a:pPr>
            <a:r>
              <a:rPr lang="en-US" altLang="en-US" sz="1100" b="1" dirty="0" smtClean="0">
                <a:solidFill>
                  <a:srgbClr val="000000"/>
                </a:solidFill>
                <a:latin typeface="Century Gothic" panose="020B0502020202020204" pitchFamily="34" charset="0"/>
              </a:rPr>
              <a:t> </a:t>
            </a:r>
            <a:r>
              <a:rPr lang="en-US" altLang="en-US" sz="1100" b="1" u="sng" dirty="0" smtClean="0">
                <a:solidFill>
                  <a:srgbClr val="000000"/>
                </a:solidFill>
                <a:latin typeface="Century Gothic" panose="020B0502020202020204" pitchFamily="34" charset="0"/>
              </a:rPr>
              <a:t>Meth Change </a:t>
            </a:r>
            <a:r>
              <a:rPr lang="en-US" altLang="en-US" sz="1100" b="1" u="sng" dirty="0" err="1" smtClean="0">
                <a:solidFill>
                  <a:srgbClr val="000000"/>
                </a:solidFill>
                <a:latin typeface="Century Gothic" panose="020B0502020202020204" pitchFamily="34" charset="0"/>
              </a:rPr>
              <a:t>Var</a:t>
            </a:r>
            <a:r>
              <a:rPr lang="en-US" altLang="en-US" sz="1100" b="1" dirty="0" smtClean="0">
                <a:solidFill>
                  <a:srgbClr val="000000"/>
                </a:solidFill>
                <a:latin typeface="Century Gothic" panose="020B0502020202020204" pitchFamily="34" charset="0"/>
              </a:rPr>
              <a:t>: = { </a:t>
            </a:r>
            <a:r>
              <a:rPr lang="en-US" altLang="en-US" sz="1100" b="1" dirty="0">
                <a:solidFill>
                  <a:srgbClr val="000000"/>
                </a:solidFill>
                <a:latin typeface="Century Gothic" panose="020B0502020202020204" pitchFamily="34" charset="0"/>
              </a:rPr>
              <a:t>[TL </a:t>
            </a:r>
            <a:r>
              <a:rPr lang="en-US" altLang="en-US" sz="1100" b="1" dirty="0" err="1">
                <a:solidFill>
                  <a:srgbClr val="000000"/>
                </a:solidFill>
                <a:latin typeface="Century Gothic" panose="020B0502020202020204" pitchFamily="34" charset="0"/>
              </a:rPr>
              <a:t>Lbr</a:t>
            </a:r>
            <a:r>
              <a:rPr lang="en-US" altLang="en-US" sz="1100" b="1" dirty="0">
                <a:solidFill>
                  <a:srgbClr val="000000"/>
                </a:solidFill>
                <a:latin typeface="Century Gothic" panose="020B0502020202020204" pitchFamily="34" charset="0"/>
              </a:rPr>
              <a:t> - (</a:t>
            </a:r>
            <a:r>
              <a:rPr lang="en-US" altLang="en-US" sz="1100" b="1" dirty="0" smtClean="0">
                <a:solidFill>
                  <a:srgbClr val="000000"/>
                </a:solidFill>
                <a:latin typeface="Century Gothic" panose="020B0502020202020204" pitchFamily="34" charset="0"/>
              </a:rPr>
              <a:t>Op n </a:t>
            </a:r>
            <a:r>
              <a:rPr lang="en-US" altLang="en-US" sz="1100" b="1" dirty="0" err="1" smtClean="0">
                <a:solidFill>
                  <a:srgbClr val="000000"/>
                </a:solidFill>
                <a:latin typeface="Century Gothic" panose="020B0502020202020204" pitchFamily="34" charset="0"/>
              </a:rPr>
              <a:t>Lbr</a:t>
            </a:r>
            <a:r>
              <a:rPr lang="en-US" altLang="en-US" sz="1100" b="1" dirty="0" smtClean="0">
                <a:solidFill>
                  <a:srgbClr val="000000"/>
                </a:solidFill>
                <a:latin typeface="Century Gothic" panose="020B0502020202020204" pitchFamily="34" charset="0"/>
              </a:rPr>
              <a:t> / </a:t>
            </a:r>
            <a:r>
              <a:rPr lang="en-US" altLang="en-US" sz="1100" b="1" dirty="0" err="1" smtClean="0">
                <a:solidFill>
                  <a:srgbClr val="000000"/>
                </a:solidFill>
                <a:latin typeface="Century Gothic" panose="020B0502020202020204" pitchFamily="34" charset="0"/>
              </a:rPr>
              <a:t>Yld</a:t>
            </a:r>
            <a:r>
              <a:rPr lang="en-US" altLang="en-US" sz="1100" b="1" dirty="0" smtClean="0">
                <a:solidFill>
                  <a:srgbClr val="000000"/>
                </a:solidFill>
                <a:latin typeface="Century Gothic" panose="020B0502020202020204" pitchFamily="34" charset="0"/>
              </a:rPr>
              <a:t> % + Op n+1 </a:t>
            </a:r>
            <a:r>
              <a:rPr lang="en-US" altLang="en-US" sz="1100" b="1" dirty="0" err="1" smtClean="0">
                <a:solidFill>
                  <a:srgbClr val="000000"/>
                </a:solidFill>
                <a:latin typeface="Century Gothic" panose="020B0502020202020204" pitchFamily="34" charset="0"/>
              </a:rPr>
              <a:t>Lbr</a:t>
            </a:r>
            <a:r>
              <a:rPr lang="en-US" altLang="en-US" sz="1100" b="1" dirty="0" smtClean="0">
                <a:solidFill>
                  <a:srgbClr val="000000"/>
                </a:solidFill>
                <a:latin typeface="Century Gothic" panose="020B0502020202020204" pitchFamily="34" charset="0"/>
              </a:rPr>
              <a:t> / Yield % )] x </a:t>
            </a:r>
            <a:r>
              <a:rPr lang="en-US" altLang="en-US" sz="1100" b="1" dirty="0" err="1" smtClean="0">
                <a:solidFill>
                  <a:srgbClr val="000000"/>
                </a:solidFill>
                <a:latin typeface="Century Gothic" panose="020B0502020202020204" pitchFamily="34" charset="0"/>
              </a:rPr>
              <a:t>Qty</a:t>
            </a:r>
            <a:r>
              <a:rPr lang="en-US" altLang="en-US" sz="1100" b="1" dirty="0" smtClean="0">
                <a:solidFill>
                  <a:srgbClr val="000000"/>
                </a:solidFill>
                <a:latin typeface="Century Gothic" panose="020B0502020202020204" pitchFamily="34" charset="0"/>
              </a:rPr>
              <a:t> } +</a:t>
            </a:r>
            <a:br>
              <a:rPr lang="en-US" altLang="en-US" sz="1100" b="1" dirty="0" smtClean="0">
                <a:solidFill>
                  <a:srgbClr val="000000"/>
                </a:solidFill>
                <a:latin typeface="Century Gothic" panose="020B0502020202020204" pitchFamily="34" charset="0"/>
              </a:rPr>
            </a:br>
            <a:r>
              <a:rPr lang="en-US" altLang="en-US" sz="1100" b="1" dirty="0" smtClean="0">
                <a:solidFill>
                  <a:srgbClr val="000000"/>
                </a:solidFill>
                <a:latin typeface="Century Gothic" panose="020B0502020202020204" pitchFamily="34" charset="0"/>
              </a:rPr>
              <a:t>	{ </a:t>
            </a:r>
            <a:r>
              <a:rPr lang="en-US" altLang="en-US" sz="1100" b="1" dirty="0">
                <a:solidFill>
                  <a:srgbClr val="000000"/>
                </a:solidFill>
                <a:latin typeface="Century Gothic" panose="020B0502020202020204" pitchFamily="34" charset="0"/>
              </a:rPr>
              <a:t>[TL </a:t>
            </a:r>
            <a:r>
              <a:rPr lang="en-US" altLang="en-US" sz="1100" b="1" dirty="0" err="1">
                <a:solidFill>
                  <a:srgbClr val="000000"/>
                </a:solidFill>
                <a:latin typeface="Century Gothic" panose="020B0502020202020204" pitchFamily="34" charset="0"/>
              </a:rPr>
              <a:t>Bdn</a:t>
            </a:r>
            <a:r>
              <a:rPr lang="en-US" altLang="en-US" sz="1100" b="1" dirty="0">
                <a:solidFill>
                  <a:srgbClr val="000000"/>
                </a:solidFill>
                <a:latin typeface="Century Gothic" panose="020B0502020202020204" pitchFamily="34" charset="0"/>
              </a:rPr>
              <a:t> - </a:t>
            </a:r>
            <a:r>
              <a:rPr lang="en-US" altLang="en-US" sz="1100" b="1" dirty="0" smtClean="0">
                <a:solidFill>
                  <a:srgbClr val="000000"/>
                </a:solidFill>
                <a:latin typeface="Century Gothic" panose="020B0502020202020204" pitchFamily="34" charset="0"/>
              </a:rPr>
              <a:t>(Op n </a:t>
            </a:r>
            <a:r>
              <a:rPr lang="en-US" altLang="en-US" sz="1100" b="1" dirty="0" err="1" smtClean="0">
                <a:solidFill>
                  <a:srgbClr val="000000"/>
                </a:solidFill>
                <a:latin typeface="Century Gothic" panose="020B0502020202020204" pitchFamily="34" charset="0"/>
              </a:rPr>
              <a:t>Bdn</a:t>
            </a:r>
            <a:r>
              <a:rPr lang="en-US" altLang="en-US" sz="1100" b="1" dirty="0" smtClean="0">
                <a:solidFill>
                  <a:srgbClr val="000000"/>
                </a:solidFill>
                <a:latin typeface="Century Gothic" panose="020B0502020202020204" pitchFamily="34" charset="0"/>
              </a:rPr>
              <a:t> / </a:t>
            </a:r>
            <a:r>
              <a:rPr lang="en-US" altLang="en-US" sz="1100" b="1" dirty="0" err="1" smtClean="0">
                <a:solidFill>
                  <a:srgbClr val="000000"/>
                </a:solidFill>
                <a:latin typeface="Century Gothic" panose="020B0502020202020204" pitchFamily="34" charset="0"/>
              </a:rPr>
              <a:t>Yld</a:t>
            </a:r>
            <a:r>
              <a:rPr lang="en-US" altLang="en-US" sz="1100" b="1" dirty="0" smtClean="0">
                <a:solidFill>
                  <a:srgbClr val="000000"/>
                </a:solidFill>
                <a:latin typeface="Century Gothic" panose="020B0502020202020204" pitchFamily="34" charset="0"/>
              </a:rPr>
              <a:t> %  + Op n+1 </a:t>
            </a:r>
            <a:r>
              <a:rPr lang="en-US" altLang="en-US" sz="1100" b="1" dirty="0" err="1" smtClean="0">
                <a:solidFill>
                  <a:srgbClr val="000000"/>
                </a:solidFill>
                <a:latin typeface="Century Gothic" panose="020B0502020202020204" pitchFamily="34" charset="0"/>
              </a:rPr>
              <a:t>Bdn</a:t>
            </a:r>
            <a:r>
              <a:rPr lang="en-US" altLang="en-US" sz="1100" b="1" dirty="0" smtClean="0">
                <a:solidFill>
                  <a:srgbClr val="000000"/>
                </a:solidFill>
                <a:latin typeface="Century Gothic" panose="020B0502020202020204" pitchFamily="34" charset="0"/>
              </a:rPr>
              <a:t> / Yield %)] x </a:t>
            </a:r>
            <a:r>
              <a:rPr lang="en-US" altLang="en-US" sz="1100" b="1" dirty="0" err="1" smtClean="0">
                <a:solidFill>
                  <a:srgbClr val="000000"/>
                </a:solidFill>
                <a:latin typeface="Century Gothic" panose="020B0502020202020204" pitchFamily="34" charset="0"/>
              </a:rPr>
              <a:t>Qty</a:t>
            </a:r>
            <a:r>
              <a:rPr lang="en-US" altLang="en-US" sz="1100" b="1" dirty="0" smtClean="0">
                <a:solidFill>
                  <a:srgbClr val="000000"/>
                </a:solidFill>
                <a:latin typeface="Century Gothic" panose="020B0502020202020204" pitchFamily="34" charset="0"/>
              </a:rPr>
              <a:t> }</a:t>
            </a:r>
            <a:br>
              <a:rPr lang="en-US" altLang="en-US" sz="1100" b="1" dirty="0" smtClean="0">
                <a:solidFill>
                  <a:srgbClr val="000000"/>
                </a:solidFill>
                <a:latin typeface="Century Gothic" panose="020B0502020202020204" pitchFamily="34" charset="0"/>
              </a:rPr>
            </a:br>
            <a:r>
              <a:rPr lang="en-US" altLang="en-US" sz="1100" dirty="0" smtClean="0">
                <a:solidFill>
                  <a:srgbClr val="000000"/>
                </a:solidFill>
                <a:latin typeface="Century Gothic" panose="020B0502020202020204" pitchFamily="34" charset="0"/>
              </a:rPr>
              <a:t>	{</a:t>
            </a:r>
            <a:r>
              <a:rPr lang="en-US" altLang="en-US" sz="1100" b="1" dirty="0" smtClean="0">
                <a:solidFill>
                  <a:srgbClr val="000000"/>
                </a:solidFill>
                <a:latin typeface="Century Gothic" panose="020B0502020202020204" pitchFamily="34" charset="0"/>
              </a:rPr>
              <a:t> </a:t>
            </a:r>
            <a:r>
              <a:rPr lang="en-US" altLang="en-US" sz="1100" dirty="0" smtClean="0">
                <a:solidFill>
                  <a:srgbClr val="000000"/>
                </a:solidFill>
                <a:latin typeface="Century Gothic" panose="020B0502020202020204" pitchFamily="34" charset="0"/>
              </a:rPr>
              <a:t>[ 0.11 - (Op 10 </a:t>
            </a:r>
            <a:r>
              <a:rPr lang="en-US" altLang="en-US" sz="1100" dirty="0" err="1" smtClean="0">
                <a:solidFill>
                  <a:srgbClr val="000000"/>
                </a:solidFill>
                <a:latin typeface="Century Gothic" panose="020B0502020202020204" pitchFamily="34" charset="0"/>
              </a:rPr>
              <a:t>Lbr</a:t>
            </a:r>
            <a:r>
              <a:rPr lang="en-US" altLang="en-US" sz="1100" dirty="0" smtClean="0">
                <a:solidFill>
                  <a:srgbClr val="000000"/>
                </a:solidFill>
                <a:latin typeface="Century Gothic" panose="020B0502020202020204" pitchFamily="34" charset="0"/>
              </a:rPr>
              <a:t> 0.06 / 72% ) + (Op 20 </a:t>
            </a:r>
            <a:r>
              <a:rPr lang="en-US" altLang="en-US" sz="1100" dirty="0" err="1" smtClean="0">
                <a:solidFill>
                  <a:srgbClr val="000000"/>
                </a:solidFill>
                <a:latin typeface="Century Gothic" panose="020B0502020202020204" pitchFamily="34" charset="0"/>
              </a:rPr>
              <a:t>Lbr</a:t>
            </a:r>
            <a:r>
              <a:rPr lang="en-US" altLang="en-US" sz="1100" dirty="0" smtClean="0">
                <a:solidFill>
                  <a:srgbClr val="000000"/>
                </a:solidFill>
                <a:latin typeface="Century Gothic" panose="020B0502020202020204" pitchFamily="34" charset="0"/>
              </a:rPr>
              <a:t> 0.05 / 80%) ]  x 1,000 } + </a:t>
            </a:r>
            <a:br>
              <a:rPr lang="en-US" altLang="en-US" sz="1100" dirty="0" smtClean="0">
                <a:solidFill>
                  <a:srgbClr val="000000"/>
                </a:solidFill>
                <a:latin typeface="Century Gothic" panose="020B0502020202020204" pitchFamily="34" charset="0"/>
              </a:rPr>
            </a:br>
            <a:r>
              <a:rPr lang="en-US" altLang="en-US" sz="1100" dirty="0" smtClean="0">
                <a:solidFill>
                  <a:srgbClr val="000000"/>
                </a:solidFill>
                <a:latin typeface="Century Gothic" panose="020B0502020202020204" pitchFamily="34" charset="0"/>
              </a:rPr>
              <a:t>	{ [ 0.28 - (Op 10 </a:t>
            </a:r>
            <a:r>
              <a:rPr lang="en-US" altLang="en-US" sz="1100" dirty="0" err="1" smtClean="0">
                <a:solidFill>
                  <a:srgbClr val="000000"/>
                </a:solidFill>
                <a:latin typeface="Century Gothic" panose="020B0502020202020204" pitchFamily="34" charset="0"/>
              </a:rPr>
              <a:t>Bdn</a:t>
            </a:r>
            <a:r>
              <a:rPr lang="en-US" altLang="en-US" sz="1100" dirty="0" smtClean="0">
                <a:solidFill>
                  <a:srgbClr val="000000"/>
                </a:solidFill>
                <a:latin typeface="Century Gothic" panose="020B0502020202020204" pitchFamily="34" charset="0"/>
              </a:rPr>
              <a:t> 0.18 / 72% ) + (Op 20 </a:t>
            </a:r>
            <a:r>
              <a:rPr lang="en-US" altLang="en-US" sz="1100" dirty="0" err="1" smtClean="0">
                <a:solidFill>
                  <a:srgbClr val="000000"/>
                </a:solidFill>
                <a:latin typeface="Century Gothic" panose="020B0502020202020204" pitchFamily="34" charset="0"/>
              </a:rPr>
              <a:t>Bdn</a:t>
            </a:r>
            <a:r>
              <a:rPr lang="en-US" altLang="en-US" sz="1100" dirty="0" smtClean="0">
                <a:solidFill>
                  <a:srgbClr val="000000"/>
                </a:solidFill>
                <a:latin typeface="Century Gothic" panose="020B0502020202020204" pitchFamily="34" charset="0"/>
              </a:rPr>
              <a:t> 0.1 / 80% ) ] x 1,000 } = </a:t>
            </a:r>
            <a:r>
              <a:rPr lang="en-US" altLang="en-US" sz="1100" b="1" dirty="0" smtClean="0">
                <a:solidFill>
                  <a:srgbClr val="000000"/>
                </a:solidFill>
                <a:latin typeface="Century Gothic" panose="020B0502020202020204" pitchFamily="34" charset="0"/>
              </a:rPr>
              <a:t>- </a:t>
            </a:r>
            <a:r>
              <a:rPr lang="en-US" altLang="en-US" sz="1100" b="1" u="sng" dirty="0" smtClean="0">
                <a:solidFill>
                  <a:srgbClr val="000000"/>
                </a:solidFill>
                <a:latin typeface="Century Gothic" panose="020B0502020202020204" pitchFamily="34" charset="0"/>
              </a:rPr>
              <a:t>130.84</a:t>
            </a:r>
          </a:p>
        </p:txBody>
      </p:sp>
      <p:sp>
        <p:nvSpPr>
          <p:cNvPr id="8" name="Rectangle 15"/>
          <p:cNvSpPr>
            <a:spLocks noChangeArrowheads="1"/>
          </p:cNvSpPr>
          <p:nvPr/>
        </p:nvSpPr>
        <p:spPr bwMode="auto">
          <a:xfrm>
            <a:off x="5793740" y="4603551"/>
            <a:ext cx="707390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0"/>
              </a:spcBef>
              <a:spcAft>
                <a:spcPct val="0"/>
              </a:spcAft>
              <a:buFontTx/>
              <a:buChar char="•"/>
            </a:pPr>
            <a:r>
              <a:rPr lang="en-US" altLang="en-US" sz="1100" b="1" dirty="0" smtClean="0">
                <a:solidFill>
                  <a:srgbClr val="000000"/>
                </a:solidFill>
                <a:latin typeface="Century Gothic" panose="020B0502020202020204" pitchFamily="34" charset="0"/>
              </a:rPr>
              <a:t> </a:t>
            </a:r>
            <a:r>
              <a:rPr lang="en-US" altLang="en-US" sz="1100" b="1" u="sng" dirty="0" smtClean="0">
                <a:solidFill>
                  <a:srgbClr val="000000"/>
                </a:solidFill>
                <a:latin typeface="Century Gothic" panose="020B0502020202020204" pitchFamily="34" charset="0"/>
              </a:rPr>
              <a:t>Material Usage Variance (component 04-0005)</a:t>
            </a:r>
            <a:r>
              <a:rPr lang="en-US" altLang="en-US" sz="1100" b="1" dirty="0" smtClean="0">
                <a:solidFill>
                  <a:srgbClr val="000000"/>
                </a:solidFill>
                <a:latin typeface="Century Gothic" panose="020B0502020202020204" pitchFamily="34" charset="0"/>
              </a:rPr>
              <a:t>: { </a:t>
            </a:r>
            <a:r>
              <a:rPr lang="en-US" altLang="en-US" sz="1100" b="1" dirty="0">
                <a:solidFill>
                  <a:srgbClr val="000000"/>
                </a:solidFill>
                <a:latin typeface="Century Gothic" panose="020B0502020202020204" pitchFamily="34" charset="0"/>
              </a:rPr>
              <a:t>[LL </a:t>
            </a:r>
            <a:r>
              <a:rPr lang="en-US" altLang="en-US" sz="1100" b="1" dirty="0" err="1">
                <a:solidFill>
                  <a:srgbClr val="000000"/>
                </a:solidFill>
                <a:latin typeface="Century Gothic" panose="020B0502020202020204" pitchFamily="34" charset="0"/>
              </a:rPr>
              <a:t>Mat’l</a:t>
            </a:r>
            <a:r>
              <a:rPr lang="en-US" altLang="en-US" sz="1100" b="1" dirty="0">
                <a:solidFill>
                  <a:srgbClr val="000000"/>
                </a:solidFill>
                <a:latin typeface="Century Gothic" panose="020B0502020202020204" pitchFamily="34" charset="0"/>
              </a:rPr>
              <a:t> </a:t>
            </a:r>
            <a:r>
              <a:rPr lang="en-US" altLang="en-US" sz="1100" b="1" dirty="0" smtClean="0">
                <a:solidFill>
                  <a:srgbClr val="000000"/>
                </a:solidFill>
                <a:latin typeface="Century Gothic" panose="020B0502020202020204" pitchFamily="34" charset="0"/>
              </a:rPr>
              <a:t>- </a:t>
            </a:r>
            <a:r>
              <a:rPr lang="en-US" altLang="en-US" sz="1100" b="1" dirty="0">
                <a:solidFill>
                  <a:srgbClr val="000000"/>
                </a:solidFill>
                <a:latin typeface="Century Gothic" panose="020B0502020202020204" pitchFamily="34" charset="0"/>
              </a:rPr>
              <a:t>(</a:t>
            </a:r>
            <a:r>
              <a:rPr lang="en-US" altLang="en-US" sz="1100" b="1" dirty="0" smtClean="0">
                <a:solidFill>
                  <a:srgbClr val="000000"/>
                </a:solidFill>
                <a:latin typeface="Century Gothic" panose="020B0502020202020204" pitchFamily="34" charset="0"/>
              </a:rPr>
              <a:t>LL </a:t>
            </a:r>
            <a:r>
              <a:rPr lang="en-US" altLang="en-US" sz="1100" b="1" dirty="0" err="1" smtClean="0">
                <a:solidFill>
                  <a:srgbClr val="000000"/>
                </a:solidFill>
                <a:latin typeface="Century Gothic" panose="020B0502020202020204" pitchFamily="34" charset="0"/>
              </a:rPr>
              <a:t>Mat’l</a:t>
            </a:r>
            <a:r>
              <a:rPr lang="en-US" altLang="en-US" sz="1100" b="1" dirty="0" smtClean="0">
                <a:solidFill>
                  <a:srgbClr val="000000"/>
                </a:solidFill>
                <a:latin typeface="Century Gothic" panose="020B0502020202020204" pitchFamily="34" charset="0"/>
              </a:rPr>
              <a:t> / Yield %)] </a:t>
            </a:r>
            <a:r>
              <a:rPr lang="en-US" altLang="en-US" sz="1100" b="1" dirty="0">
                <a:solidFill>
                  <a:srgbClr val="000000"/>
                </a:solidFill>
                <a:latin typeface="Century Gothic" panose="020B0502020202020204" pitchFamily="34" charset="0"/>
              </a:rPr>
              <a:t>x </a:t>
            </a:r>
            <a:r>
              <a:rPr lang="en-US" altLang="en-US" sz="1100" b="1" dirty="0" err="1">
                <a:solidFill>
                  <a:srgbClr val="000000"/>
                </a:solidFill>
                <a:latin typeface="Century Gothic" panose="020B0502020202020204" pitchFamily="34" charset="0"/>
              </a:rPr>
              <a:t>Qty</a:t>
            </a:r>
            <a:r>
              <a:rPr lang="en-US" altLang="en-US" sz="1100" b="1" dirty="0">
                <a:solidFill>
                  <a:srgbClr val="000000"/>
                </a:solidFill>
                <a:latin typeface="Century Gothic" panose="020B0502020202020204" pitchFamily="34" charset="0"/>
              </a:rPr>
              <a:t>} </a:t>
            </a:r>
            <a:r>
              <a:rPr lang="en-US" altLang="en-US" sz="1100" b="1" dirty="0" smtClean="0">
                <a:solidFill>
                  <a:srgbClr val="000000"/>
                </a:solidFill>
                <a:latin typeface="Century Gothic" panose="020B0502020202020204" pitchFamily="34" charset="0"/>
              </a:rPr>
              <a:t>+ </a:t>
            </a:r>
            <a:br>
              <a:rPr lang="en-US" altLang="en-US" sz="1100" b="1" dirty="0" smtClean="0">
                <a:solidFill>
                  <a:srgbClr val="000000"/>
                </a:solidFill>
                <a:latin typeface="Century Gothic" panose="020B0502020202020204" pitchFamily="34" charset="0"/>
              </a:rPr>
            </a:br>
            <a:r>
              <a:rPr lang="en-US" altLang="en-US" sz="1100" b="1" dirty="0" smtClean="0">
                <a:solidFill>
                  <a:srgbClr val="000000"/>
                </a:solidFill>
                <a:latin typeface="Century Gothic" panose="020B0502020202020204" pitchFamily="34" charset="0"/>
              </a:rPr>
              <a:t>	{ </a:t>
            </a:r>
            <a:r>
              <a:rPr lang="en-US" altLang="en-US" sz="1100" b="1" dirty="0">
                <a:solidFill>
                  <a:srgbClr val="000000"/>
                </a:solidFill>
                <a:latin typeface="Century Gothic" panose="020B0502020202020204" pitchFamily="34" charset="0"/>
              </a:rPr>
              <a:t>[LL </a:t>
            </a:r>
            <a:r>
              <a:rPr lang="en-US" altLang="en-US" sz="1100" b="1" dirty="0" err="1">
                <a:solidFill>
                  <a:srgbClr val="000000"/>
                </a:solidFill>
                <a:latin typeface="Century Gothic" panose="020B0502020202020204" pitchFamily="34" charset="0"/>
              </a:rPr>
              <a:t>Lbr</a:t>
            </a:r>
            <a:r>
              <a:rPr lang="en-US" altLang="en-US" sz="1100" b="1" dirty="0">
                <a:solidFill>
                  <a:srgbClr val="000000"/>
                </a:solidFill>
                <a:latin typeface="Century Gothic" panose="020B0502020202020204" pitchFamily="34" charset="0"/>
              </a:rPr>
              <a:t> - </a:t>
            </a:r>
            <a:r>
              <a:rPr lang="en-US" altLang="en-US" sz="1100" b="1" dirty="0" smtClean="0">
                <a:solidFill>
                  <a:srgbClr val="000000"/>
                </a:solidFill>
                <a:latin typeface="Century Gothic" panose="020B0502020202020204" pitchFamily="34" charset="0"/>
              </a:rPr>
              <a:t>(LL </a:t>
            </a:r>
            <a:r>
              <a:rPr lang="en-US" altLang="en-US" sz="1100" b="1" dirty="0" err="1" smtClean="0">
                <a:solidFill>
                  <a:srgbClr val="000000"/>
                </a:solidFill>
                <a:latin typeface="Century Gothic" panose="020B0502020202020204" pitchFamily="34" charset="0"/>
              </a:rPr>
              <a:t>Lbr</a:t>
            </a:r>
            <a:r>
              <a:rPr lang="en-US" altLang="en-US" sz="1100" b="1" dirty="0" smtClean="0">
                <a:solidFill>
                  <a:srgbClr val="000000"/>
                </a:solidFill>
                <a:latin typeface="Century Gothic" panose="020B0502020202020204" pitchFamily="34" charset="0"/>
              </a:rPr>
              <a:t> / Yield % )] x </a:t>
            </a:r>
            <a:r>
              <a:rPr lang="en-US" altLang="en-US" sz="1100" b="1" dirty="0" err="1" smtClean="0">
                <a:solidFill>
                  <a:srgbClr val="000000"/>
                </a:solidFill>
                <a:latin typeface="Century Gothic" panose="020B0502020202020204" pitchFamily="34" charset="0"/>
              </a:rPr>
              <a:t>Qty</a:t>
            </a:r>
            <a:r>
              <a:rPr lang="en-US" altLang="en-US" sz="1100" b="1" dirty="0" smtClean="0">
                <a:solidFill>
                  <a:srgbClr val="000000"/>
                </a:solidFill>
                <a:latin typeface="Century Gothic" panose="020B0502020202020204" pitchFamily="34" charset="0"/>
              </a:rPr>
              <a:t> } + </a:t>
            </a:r>
            <a:r>
              <a:rPr lang="en-US" altLang="en-US" sz="1100" b="1" dirty="0">
                <a:solidFill>
                  <a:srgbClr val="000000"/>
                </a:solidFill>
                <a:latin typeface="Century Gothic" panose="020B0502020202020204" pitchFamily="34" charset="0"/>
              </a:rPr>
              <a:t>{ [LL </a:t>
            </a:r>
            <a:r>
              <a:rPr lang="en-US" altLang="en-US" sz="1100" b="1" dirty="0" err="1">
                <a:solidFill>
                  <a:srgbClr val="000000"/>
                </a:solidFill>
                <a:latin typeface="Century Gothic" panose="020B0502020202020204" pitchFamily="34" charset="0"/>
              </a:rPr>
              <a:t>Bdn</a:t>
            </a:r>
            <a:r>
              <a:rPr lang="en-US" altLang="en-US" sz="1100" b="1" dirty="0">
                <a:solidFill>
                  <a:srgbClr val="000000"/>
                </a:solidFill>
                <a:latin typeface="Century Gothic" panose="020B0502020202020204" pitchFamily="34" charset="0"/>
              </a:rPr>
              <a:t> - </a:t>
            </a:r>
            <a:r>
              <a:rPr lang="en-US" altLang="en-US" sz="1100" b="1" dirty="0" smtClean="0">
                <a:solidFill>
                  <a:srgbClr val="000000"/>
                </a:solidFill>
                <a:latin typeface="Century Gothic" panose="020B0502020202020204" pitchFamily="34" charset="0"/>
              </a:rPr>
              <a:t>(LL </a:t>
            </a:r>
            <a:r>
              <a:rPr lang="en-US" altLang="en-US" sz="1100" b="1" dirty="0" err="1" smtClean="0">
                <a:solidFill>
                  <a:srgbClr val="000000"/>
                </a:solidFill>
                <a:latin typeface="Century Gothic" panose="020B0502020202020204" pitchFamily="34" charset="0"/>
              </a:rPr>
              <a:t>Bdn</a:t>
            </a:r>
            <a:r>
              <a:rPr lang="en-US" altLang="en-US" sz="1100" b="1" dirty="0" smtClean="0">
                <a:solidFill>
                  <a:srgbClr val="000000"/>
                </a:solidFill>
                <a:latin typeface="Century Gothic" panose="020B0502020202020204" pitchFamily="34" charset="0"/>
              </a:rPr>
              <a:t> / Yield %)] x </a:t>
            </a:r>
            <a:r>
              <a:rPr lang="en-US" altLang="en-US" sz="1100" b="1" dirty="0" err="1" smtClean="0">
                <a:solidFill>
                  <a:srgbClr val="000000"/>
                </a:solidFill>
                <a:latin typeface="Century Gothic" panose="020B0502020202020204" pitchFamily="34" charset="0"/>
              </a:rPr>
              <a:t>Qty</a:t>
            </a:r>
            <a:r>
              <a:rPr lang="en-US" altLang="en-US" sz="1100" b="1" dirty="0" smtClean="0">
                <a:solidFill>
                  <a:srgbClr val="000000"/>
                </a:solidFill>
                <a:latin typeface="Century Gothic" panose="020B0502020202020204" pitchFamily="34" charset="0"/>
              </a:rPr>
              <a:t> }	</a:t>
            </a:r>
          </a:p>
          <a:p>
            <a:pPr eaLnBrk="0" fontAlgn="base" hangingPunct="0">
              <a:spcBef>
                <a:spcPct val="0"/>
              </a:spcBef>
              <a:spcAft>
                <a:spcPct val="0"/>
              </a:spcAft>
            </a:pPr>
            <a:r>
              <a:rPr lang="en-US" altLang="en-US" sz="1100" b="1" dirty="0">
                <a:solidFill>
                  <a:srgbClr val="000000"/>
                </a:solidFill>
                <a:latin typeface="Century Gothic" panose="020B0502020202020204" pitchFamily="34" charset="0"/>
              </a:rPr>
              <a:t> </a:t>
            </a:r>
            <a:r>
              <a:rPr lang="en-US" altLang="en-US" sz="1100" b="1" dirty="0" smtClean="0">
                <a:solidFill>
                  <a:srgbClr val="000000"/>
                </a:solidFill>
                <a:latin typeface="Century Gothic" panose="020B0502020202020204" pitchFamily="34" charset="0"/>
              </a:rPr>
              <a:t>  </a:t>
            </a:r>
            <a:r>
              <a:rPr lang="en-US" altLang="en-US" sz="1100" dirty="0" smtClean="0">
                <a:solidFill>
                  <a:srgbClr val="000000"/>
                </a:solidFill>
                <a:latin typeface="Century Gothic" panose="020B0502020202020204" pitchFamily="34" charset="0"/>
              </a:rPr>
              <a:t>{ [0.47 - (0.47 / 72%) ] x 1,000 } + </a:t>
            </a:r>
          </a:p>
          <a:p>
            <a:pPr eaLnBrk="0" fontAlgn="base" hangingPunct="0">
              <a:spcBef>
                <a:spcPct val="0"/>
              </a:spcBef>
              <a:spcAft>
                <a:spcPct val="0"/>
              </a:spcAft>
            </a:pPr>
            <a:r>
              <a:rPr lang="en-US" altLang="en-US" sz="1100" dirty="0">
                <a:solidFill>
                  <a:srgbClr val="000000"/>
                </a:solidFill>
                <a:latin typeface="Century Gothic" panose="020B0502020202020204" pitchFamily="34" charset="0"/>
              </a:rPr>
              <a:t> </a:t>
            </a:r>
            <a:r>
              <a:rPr lang="en-US" altLang="en-US" sz="1100" dirty="0" smtClean="0">
                <a:solidFill>
                  <a:srgbClr val="000000"/>
                </a:solidFill>
                <a:latin typeface="Century Gothic" panose="020B0502020202020204" pitchFamily="34" charset="0"/>
              </a:rPr>
              <a:t>  { [0.02 - (0.02 / 72%) ] x 1,000 } + { [0.04 - (0.04 / 72%) ] x 1,000 } = </a:t>
            </a:r>
            <a:r>
              <a:rPr lang="en-US" altLang="en-US" sz="1100" b="1" dirty="0" smtClean="0">
                <a:solidFill>
                  <a:srgbClr val="000000"/>
                </a:solidFill>
                <a:latin typeface="Century Gothic" panose="020B0502020202020204" pitchFamily="34" charset="0"/>
              </a:rPr>
              <a:t>-</a:t>
            </a:r>
            <a:r>
              <a:rPr lang="en-US" altLang="en-US" sz="1100" dirty="0" smtClean="0">
                <a:solidFill>
                  <a:srgbClr val="000000"/>
                </a:solidFill>
                <a:latin typeface="Century Gothic" panose="020B0502020202020204" pitchFamily="34" charset="0"/>
              </a:rPr>
              <a:t> </a:t>
            </a:r>
            <a:r>
              <a:rPr lang="en-US" altLang="en-US" sz="1100" b="1" u="sng" dirty="0" smtClean="0">
                <a:solidFill>
                  <a:srgbClr val="000000"/>
                </a:solidFill>
                <a:latin typeface="Century Gothic" panose="020B0502020202020204" pitchFamily="34" charset="0"/>
              </a:rPr>
              <a:t>206.11</a:t>
            </a:r>
          </a:p>
          <a:p>
            <a:pPr eaLnBrk="0" fontAlgn="base" hangingPunct="0">
              <a:spcBef>
                <a:spcPct val="0"/>
              </a:spcBef>
              <a:spcAft>
                <a:spcPct val="0"/>
              </a:spcAft>
            </a:pPr>
            <a:endParaRPr lang="en-US" altLang="en-US" sz="1100" b="1" u="sng" dirty="0" smtClean="0">
              <a:solidFill>
                <a:srgbClr val="000000"/>
              </a:solidFill>
              <a:latin typeface="Century Gothic" panose="020B0502020202020204" pitchFamily="34" charset="0"/>
            </a:endParaRPr>
          </a:p>
          <a:p>
            <a:pPr eaLnBrk="0" fontAlgn="base" hangingPunct="0">
              <a:spcBef>
                <a:spcPct val="0"/>
              </a:spcBef>
              <a:spcAft>
                <a:spcPct val="0"/>
              </a:spcAft>
            </a:pPr>
            <a:endParaRPr lang="en-US" altLang="en-US" sz="1100" b="1" u="sng" dirty="0" smtClean="0">
              <a:solidFill>
                <a:srgbClr val="000000"/>
              </a:solidFill>
              <a:latin typeface="Century Gothic" panose="020B0502020202020204" pitchFamily="34" charset="0"/>
            </a:endParaRPr>
          </a:p>
        </p:txBody>
      </p:sp>
      <p:sp>
        <p:nvSpPr>
          <p:cNvPr id="9" name="Rectangle 22"/>
          <p:cNvSpPr>
            <a:spLocks noChangeArrowheads="1"/>
          </p:cNvSpPr>
          <p:nvPr/>
        </p:nvSpPr>
        <p:spPr bwMode="auto">
          <a:xfrm>
            <a:off x="5793740" y="4338538"/>
            <a:ext cx="205994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0"/>
              </a:spcBef>
              <a:spcAft>
                <a:spcPct val="0"/>
              </a:spcAft>
            </a:pPr>
            <a:r>
              <a:rPr lang="en-US" altLang="en-US" sz="1400" b="1" dirty="0" smtClean="0">
                <a:solidFill>
                  <a:srgbClr val="000000"/>
                </a:solidFill>
                <a:latin typeface="Century Gothic" panose="020B0502020202020204" pitchFamily="34" charset="0"/>
              </a:rPr>
              <a:t> Example</a:t>
            </a:r>
            <a:endParaRPr lang="en-US" altLang="en-US" sz="1400" dirty="0" smtClean="0">
              <a:solidFill>
                <a:srgbClr val="000000"/>
              </a:solidFill>
              <a:latin typeface="Century Gothic" panose="020B0502020202020204" pitchFamily="34" charset="0"/>
            </a:endParaRPr>
          </a:p>
        </p:txBody>
      </p:sp>
      <p:pic>
        <p:nvPicPr>
          <p:cNvPr id="10" name="Picture 4" descr="I:\test\mfgpro90\training_guides\Cost_Std_tg\Tif\CS-SU-340.tif"/>
          <p:cNvPicPr>
            <a:picLocks noChangeAspect="1" noChangeArrowheads="1"/>
          </p:cNvPicPr>
          <p:nvPr/>
        </p:nvPicPr>
        <p:blipFill rotWithShape="1">
          <a:blip r:embed="rId4">
            <a:extLst>
              <a:ext uri="{28A0092B-C50C-407E-A947-70E740481C1C}">
                <a14:useLocalDpi xmlns:a14="http://schemas.microsoft.com/office/drawing/2010/main" val="0"/>
              </a:ext>
            </a:extLst>
          </a:blip>
          <a:srcRect l="3441" t="27931" r="3125" b="32851"/>
          <a:stretch/>
        </p:blipFill>
        <p:spPr bwMode="auto">
          <a:xfrm>
            <a:off x="4267200" y="2275839"/>
            <a:ext cx="6836410" cy="2069465"/>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 name="Rectangle 18"/>
          <p:cNvSpPr>
            <a:spLocks noChangeArrowheads="1"/>
          </p:cNvSpPr>
          <p:nvPr/>
        </p:nvSpPr>
        <p:spPr bwMode="auto">
          <a:xfrm>
            <a:off x="4226560" y="3713480"/>
            <a:ext cx="6908800" cy="5207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2" name="Rectangle 19"/>
          <p:cNvSpPr>
            <a:spLocks noChangeArrowheads="1"/>
          </p:cNvSpPr>
          <p:nvPr/>
        </p:nvSpPr>
        <p:spPr bwMode="auto">
          <a:xfrm>
            <a:off x="5483860" y="2459355"/>
            <a:ext cx="533400" cy="1905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3" name="Text Box 21"/>
          <p:cNvSpPr txBox="1">
            <a:spLocks noChangeArrowheads="1"/>
          </p:cNvSpPr>
          <p:nvPr/>
        </p:nvSpPr>
        <p:spPr bwMode="auto">
          <a:xfrm>
            <a:off x="11170921" y="3772515"/>
            <a:ext cx="8763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200" b="1" dirty="0">
                <a:latin typeface="Century Gothic" panose="020B0502020202020204" pitchFamily="34" charset="0"/>
              </a:rPr>
              <a:t>Total = </a:t>
            </a:r>
            <a:br>
              <a:rPr lang="en-US" altLang="en-US" sz="1200" b="1" dirty="0">
                <a:latin typeface="Century Gothic" panose="020B0502020202020204" pitchFamily="34" charset="0"/>
              </a:rPr>
            </a:br>
            <a:r>
              <a:rPr lang="en-US" altLang="en-US" sz="1200" b="1" dirty="0">
                <a:latin typeface="Century Gothic" panose="020B0502020202020204" pitchFamily="34" charset="0"/>
              </a:rPr>
              <a:t>- $352.50</a:t>
            </a:r>
            <a:endParaRPr lang="en-US" altLang="en-US" sz="1600" dirty="0">
              <a:latin typeface="Century Gothic" panose="020B0502020202020204" pitchFamily="34" charset="0"/>
            </a:endParaRPr>
          </a:p>
        </p:txBody>
      </p:sp>
      <p:pic>
        <p:nvPicPr>
          <p:cNvPr id="1026" name="Picture 2" descr="C:\Users\xcm\AppData\Local\Temp\SNAGHTML73a17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96208" y="2497452"/>
            <a:ext cx="476274" cy="114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6693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38</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Cost of Lost Items Stays in </a:t>
            </a:r>
            <a:r>
              <a:rPr lang="en-US" altLang="en-US" dirty="0" smtClean="0">
                <a:latin typeface="Century Gothic" panose="020B0502020202020204" pitchFamily="34" charset="0"/>
              </a:rPr>
              <a:t>WIP</a:t>
            </a:r>
            <a:endParaRPr lang="en-US" dirty="0">
              <a:latin typeface="Century Gothic" panose="020B0502020202020204" pitchFamily="34" charset="0"/>
            </a:endParaRPr>
          </a:p>
        </p:txBody>
      </p:sp>
      <p:sp>
        <p:nvSpPr>
          <p:cNvPr id="6" name="Rectangle 10"/>
          <p:cNvSpPr>
            <a:spLocks noChangeArrowheads="1"/>
          </p:cNvSpPr>
          <p:nvPr/>
        </p:nvSpPr>
        <p:spPr bwMode="auto">
          <a:xfrm>
            <a:off x="4000500" y="5563235"/>
            <a:ext cx="498475" cy="37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sp>
        <p:nvSpPr>
          <p:cNvPr id="8" name="Text Box 19"/>
          <p:cNvSpPr txBox="1">
            <a:spLocks noChangeArrowheads="1"/>
          </p:cNvSpPr>
          <p:nvPr/>
        </p:nvSpPr>
        <p:spPr bwMode="auto">
          <a:xfrm>
            <a:off x="6400800" y="4302760"/>
            <a:ext cx="2571750" cy="140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600" b="1" u="sng" dirty="0" smtClean="0">
                <a:solidFill>
                  <a:srgbClr val="000000"/>
                </a:solidFill>
                <a:latin typeface="Century Gothic" panose="020B0502020202020204" pitchFamily="34" charset="0"/>
              </a:rPr>
              <a:t>RCT - WO</a:t>
            </a:r>
            <a:r>
              <a:rPr lang="en-US" altLang="en-US" sz="1600" b="1" dirty="0" smtClean="0">
                <a:solidFill>
                  <a:srgbClr val="000000"/>
                </a:solidFill>
                <a:latin typeface="Century Gothic" panose="020B0502020202020204" pitchFamily="34" charset="0"/>
              </a:rPr>
              <a:t> </a:t>
            </a:r>
          </a:p>
          <a:p>
            <a:pPr eaLnBrk="0" fontAlgn="base" hangingPunct="0">
              <a:spcBef>
                <a:spcPct val="50000"/>
              </a:spcBef>
              <a:spcAft>
                <a:spcPct val="0"/>
              </a:spcAft>
            </a:pPr>
            <a:r>
              <a:rPr lang="en-US" altLang="en-US" sz="1200" b="1" dirty="0" smtClean="0">
                <a:solidFill>
                  <a:srgbClr val="000000"/>
                </a:solidFill>
                <a:latin typeface="Century Gothic" panose="020B0502020202020204" pitchFamily="34" charset="0"/>
              </a:rPr>
              <a:t>DR 1500 (Inventory)</a:t>
            </a:r>
            <a:br>
              <a:rPr lang="en-US" altLang="en-US" sz="1200" b="1" dirty="0" smtClean="0">
                <a:solidFill>
                  <a:srgbClr val="000000"/>
                </a:solidFill>
                <a:latin typeface="Century Gothic" panose="020B0502020202020204" pitchFamily="34" charset="0"/>
              </a:rPr>
            </a:br>
            <a:r>
              <a:rPr lang="en-US" altLang="en-US" sz="1200" b="1" dirty="0" smtClean="0">
                <a:solidFill>
                  <a:srgbClr val="000000"/>
                </a:solidFill>
                <a:latin typeface="Century Gothic" panose="020B0502020202020204" pitchFamily="34" charset="0"/>
              </a:rPr>
              <a:t>CR 1550 (WIP)</a:t>
            </a:r>
            <a:endParaRPr lang="en-US" altLang="en-US" sz="1600" b="1" dirty="0" smtClean="0">
              <a:solidFill>
                <a:srgbClr val="000000"/>
              </a:solidFill>
              <a:latin typeface="Century Gothic" panose="020B0502020202020204" pitchFamily="34" charset="0"/>
            </a:endParaRPr>
          </a:p>
          <a:p>
            <a:pPr eaLnBrk="0" fontAlgn="base" hangingPunct="0">
              <a:spcBef>
                <a:spcPct val="50000"/>
              </a:spcBef>
              <a:spcAft>
                <a:spcPct val="0"/>
              </a:spcAft>
            </a:pPr>
            <a:r>
              <a:rPr lang="en-US" altLang="en-US" sz="1600" b="1" dirty="0" err="1" smtClean="0">
                <a:solidFill>
                  <a:srgbClr val="000000"/>
                </a:solidFill>
                <a:latin typeface="Century Gothic" panose="020B0502020202020204" pitchFamily="34" charset="0"/>
              </a:rPr>
              <a:t>Qty</a:t>
            </a:r>
            <a:r>
              <a:rPr lang="en-US" altLang="en-US" sz="1600" b="1" dirty="0" smtClean="0">
                <a:solidFill>
                  <a:srgbClr val="000000"/>
                </a:solidFill>
                <a:latin typeface="Century Gothic" panose="020B0502020202020204" pitchFamily="34" charset="0"/>
              </a:rPr>
              <a:t> x (Total GL Cost)</a:t>
            </a:r>
            <a:br>
              <a:rPr lang="en-US" altLang="en-US" sz="1600" b="1" dirty="0" smtClean="0">
                <a:solidFill>
                  <a:srgbClr val="000000"/>
                </a:solidFill>
                <a:latin typeface="Century Gothic" panose="020B0502020202020204" pitchFamily="34" charset="0"/>
              </a:rPr>
            </a:br>
            <a:r>
              <a:rPr lang="en-US" altLang="en-US" sz="1600" b="1" dirty="0" smtClean="0">
                <a:solidFill>
                  <a:srgbClr val="000000"/>
                </a:solidFill>
                <a:latin typeface="Century Gothic" panose="020B0502020202020204" pitchFamily="34" charset="0"/>
              </a:rPr>
              <a:t>1,000 x 0.96 = $960</a:t>
            </a:r>
          </a:p>
        </p:txBody>
      </p:sp>
      <p:sp>
        <p:nvSpPr>
          <p:cNvPr id="13" name="Text Box 24"/>
          <p:cNvSpPr txBox="1">
            <a:spLocks noChangeArrowheads="1"/>
          </p:cNvSpPr>
          <p:nvPr/>
        </p:nvSpPr>
        <p:spPr bwMode="auto">
          <a:xfrm>
            <a:off x="6367462" y="1864360"/>
            <a:ext cx="3248025" cy="140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600" b="1" u="sng" dirty="0" smtClean="0">
                <a:solidFill>
                  <a:srgbClr val="000000"/>
                </a:solidFill>
                <a:latin typeface="Century Gothic" panose="020B0502020202020204" pitchFamily="34" charset="0"/>
              </a:rPr>
              <a:t>RCT - WO</a:t>
            </a:r>
            <a:r>
              <a:rPr lang="en-US" altLang="en-US" sz="1600" b="1" dirty="0" smtClean="0">
                <a:solidFill>
                  <a:srgbClr val="000000"/>
                </a:solidFill>
                <a:latin typeface="Century Gothic" panose="020B0502020202020204" pitchFamily="34" charset="0"/>
              </a:rPr>
              <a:t> </a:t>
            </a:r>
          </a:p>
          <a:p>
            <a:pPr eaLnBrk="0" fontAlgn="base" hangingPunct="0">
              <a:spcBef>
                <a:spcPct val="50000"/>
              </a:spcBef>
              <a:spcAft>
                <a:spcPct val="0"/>
              </a:spcAft>
            </a:pPr>
            <a:r>
              <a:rPr lang="en-US" altLang="en-US" sz="1200" b="1" dirty="0" smtClean="0">
                <a:solidFill>
                  <a:srgbClr val="000000"/>
                </a:solidFill>
                <a:latin typeface="Century Gothic" panose="020B0502020202020204" pitchFamily="34" charset="0"/>
              </a:rPr>
              <a:t>DR 1500 (Inventory)</a:t>
            </a:r>
            <a:br>
              <a:rPr lang="en-US" altLang="en-US" sz="1200" b="1" dirty="0" smtClean="0">
                <a:solidFill>
                  <a:srgbClr val="000000"/>
                </a:solidFill>
                <a:latin typeface="Century Gothic" panose="020B0502020202020204" pitchFamily="34" charset="0"/>
              </a:rPr>
            </a:br>
            <a:r>
              <a:rPr lang="en-US" altLang="en-US" sz="1200" b="1" dirty="0" smtClean="0">
                <a:solidFill>
                  <a:srgbClr val="000000"/>
                </a:solidFill>
                <a:latin typeface="Century Gothic" panose="020B0502020202020204" pitchFamily="34" charset="0"/>
              </a:rPr>
              <a:t>CR 1550 (WIP)</a:t>
            </a:r>
            <a:endParaRPr lang="en-US" altLang="en-US" sz="1600" b="1" dirty="0" smtClean="0">
              <a:solidFill>
                <a:srgbClr val="000000"/>
              </a:solidFill>
              <a:latin typeface="Century Gothic" panose="020B0502020202020204" pitchFamily="34" charset="0"/>
            </a:endParaRPr>
          </a:p>
          <a:p>
            <a:pPr eaLnBrk="0" fontAlgn="base" hangingPunct="0">
              <a:spcBef>
                <a:spcPct val="50000"/>
              </a:spcBef>
              <a:spcAft>
                <a:spcPct val="0"/>
              </a:spcAft>
            </a:pPr>
            <a:r>
              <a:rPr lang="en-US" altLang="en-US" sz="1600" b="1" dirty="0" err="1" smtClean="0">
                <a:solidFill>
                  <a:srgbClr val="000000"/>
                </a:solidFill>
                <a:latin typeface="Century Gothic" panose="020B0502020202020204" pitchFamily="34" charset="0"/>
              </a:rPr>
              <a:t>Qty</a:t>
            </a:r>
            <a:r>
              <a:rPr lang="en-US" altLang="en-US" sz="1600" b="1" dirty="0" smtClean="0">
                <a:solidFill>
                  <a:srgbClr val="000000"/>
                </a:solidFill>
                <a:latin typeface="Century Gothic" panose="020B0502020202020204" pitchFamily="34" charset="0"/>
              </a:rPr>
              <a:t> x (Total GL Cost)</a:t>
            </a:r>
            <a:br>
              <a:rPr lang="en-US" altLang="en-US" sz="1600" b="1" dirty="0" smtClean="0">
                <a:solidFill>
                  <a:srgbClr val="000000"/>
                </a:solidFill>
                <a:latin typeface="Century Gothic" panose="020B0502020202020204" pitchFamily="34" charset="0"/>
              </a:rPr>
            </a:br>
            <a:r>
              <a:rPr lang="en-US" altLang="en-US" sz="1600" b="1" dirty="0" smtClean="0">
                <a:solidFill>
                  <a:srgbClr val="000000"/>
                </a:solidFill>
                <a:latin typeface="Century Gothic" panose="020B0502020202020204" pitchFamily="34" charset="0"/>
              </a:rPr>
              <a:t>1,000 x 1.33333 = $1,333.30</a:t>
            </a:r>
          </a:p>
        </p:txBody>
      </p:sp>
      <p:sp>
        <p:nvSpPr>
          <p:cNvPr id="16" name="Text Box 27"/>
          <p:cNvSpPr txBox="1">
            <a:spLocks noChangeArrowheads="1"/>
          </p:cNvSpPr>
          <p:nvPr/>
        </p:nvSpPr>
        <p:spPr bwMode="auto">
          <a:xfrm>
            <a:off x="754063" y="1572260"/>
            <a:ext cx="21796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2000" b="1" smtClean="0">
                <a:solidFill>
                  <a:srgbClr val="000000"/>
                </a:solidFill>
                <a:latin typeface="Century Gothic" panose="020B0502020202020204" pitchFamily="34" charset="0"/>
              </a:rPr>
              <a:t>Yield % = 72%</a:t>
            </a:r>
            <a:endParaRPr lang="en-US" altLang="en-US" sz="2400" smtClean="0">
              <a:solidFill>
                <a:srgbClr val="000000"/>
              </a:solidFill>
              <a:latin typeface="Century Gothic" panose="020B0502020202020204" pitchFamily="34" charset="0"/>
            </a:endParaRPr>
          </a:p>
        </p:txBody>
      </p:sp>
      <p:sp>
        <p:nvSpPr>
          <p:cNvPr id="17" name="Text Box 28"/>
          <p:cNvSpPr txBox="1">
            <a:spLocks noChangeArrowheads="1"/>
          </p:cNvSpPr>
          <p:nvPr/>
        </p:nvSpPr>
        <p:spPr bwMode="auto">
          <a:xfrm>
            <a:off x="754063" y="4010660"/>
            <a:ext cx="21796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2000" b="1" smtClean="0">
                <a:solidFill>
                  <a:srgbClr val="000000"/>
                </a:solidFill>
                <a:latin typeface="Century Gothic" panose="020B0502020202020204" pitchFamily="34" charset="0"/>
              </a:rPr>
              <a:t>Yield % = 100%</a:t>
            </a:r>
            <a:endParaRPr lang="en-US" altLang="en-US" sz="2400" smtClean="0">
              <a:solidFill>
                <a:srgbClr val="000000"/>
              </a:solidFill>
              <a:latin typeface="Century Gothic" panose="020B0502020202020204" pitchFamily="34" charset="0"/>
            </a:endParaRPr>
          </a:p>
        </p:txBody>
      </p:sp>
      <p:sp>
        <p:nvSpPr>
          <p:cNvPr id="18" name="Text Box 32"/>
          <p:cNvSpPr txBox="1">
            <a:spLocks noChangeArrowheads="1"/>
          </p:cNvSpPr>
          <p:nvPr/>
        </p:nvSpPr>
        <p:spPr bwMode="auto">
          <a:xfrm>
            <a:off x="6286500" y="3896360"/>
            <a:ext cx="2552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400" b="1" dirty="0" smtClean="0">
                <a:solidFill>
                  <a:srgbClr val="000000"/>
                </a:solidFill>
                <a:latin typeface="Century Gothic" panose="020B0502020202020204" pitchFamily="34" charset="0"/>
              </a:rPr>
              <a:t>Difference = $373.30 = </a:t>
            </a:r>
            <a:r>
              <a:rPr lang="en-US" altLang="en-US" sz="1400" b="1" dirty="0" err="1" smtClean="0">
                <a:solidFill>
                  <a:srgbClr val="000000"/>
                </a:solidFill>
                <a:latin typeface="Century Gothic" panose="020B0502020202020204" pitchFamily="34" charset="0"/>
              </a:rPr>
              <a:t>var</a:t>
            </a:r>
            <a:endParaRPr lang="en-US" altLang="en-US" sz="2400" dirty="0" smtClean="0">
              <a:solidFill>
                <a:srgbClr val="000000"/>
              </a:solidFill>
              <a:latin typeface="Century Gothic" panose="020B0502020202020204" pitchFamily="34" charset="0"/>
            </a:endParaRPr>
          </a:p>
        </p:txBody>
      </p:sp>
      <p:sp>
        <p:nvSpPr>
          <p:cNvPr id="20" name="Rectangle 34"/>
          <p:cNvSpPr>
            <a:spLocks noChangeArrowheads="1"/>
          </p:cNvSpPr>
          <p:nvPr/>
        </p:nvSpPr>
        <p:spPr bwMode="auto">
          <a:xfrm>
            <a:off x="6362700" y="3934460"/>
            <a:ext cx="1714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cxnSp>
        <p:nvCxnSpPr>
          <p:cNvPr id="21" name="AutoShape 37"/>
          <p:cNvCxnSpPr>
            <a:cxnSpLocks noChangeShapeType="1"/>
            <a:stCxn id="20" idx="1"/>
            <a:endCxn id="32" idx="3"/>
          </p:cNvCxnSpPr>
          <p:nvPr/>
        </p:nvCxnSpPr>
        <p:spPr bwMode="auto">
          <a:xfrm rot="10800000" flipV="1">
            <a:off x="5787892" y="4058284"/>
            <a:ext cx="574809" cy="1787471"/>
          </a:xfrm>
          <a:prstGeom prst="bentConnector3">
            <a:avLst>
              <a:gd name="adj1" fmla="val 50000"/>
            </a:avLst>
          </a:prstGeom>
          <a:noFill/>
          <a:ln w="381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38"/>
          <p:cNvCxnSpPr>
            <a:cxnSpLocks noChangeShapeType="1"/>
            <a:endCxn id="42" idx="3"/>
          </p:cNvCxnSpPr>
          <p:nvPr/>
        </p:nvCxnSpPr>
        <p:spPr bwMode="auto">
          <a:xfrm rot="10800000">
            <a:off x="5760244" y="3575726"/>
            <a:ext cx="583277" cy="482558"/>
          </a:xfrm>
          <a:prstGeom prst="bentConnector3">
            <a:avLst>
              <a:gd name="adj1" fmla="val 45645"/>
            </a:avLst>
          </a:prstGeom>
          <a:noFill/>
          <a:ln w="381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 Box 40"/>
          <p:cNvSpPr txBox="1">
            <a:spLocks noChangeArrowheads="1"/>
          </p:cNvSpPr>
          <p:nvPr/>
        </p:nvSpPr>
        <p:spPr bwMode="auto">
          <a:xfrm>
            <a:off x="6357937" y="3229610"/>
            <a:ext cx="2667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600" smtClean="0">
                <a:solidFill>
                  <a:srgbClr val="000000"/>
                </a:solidFill>
                <a:latin typeface="Century Gothic" panose="020B0502020202020204" pitchFamily="34" charset="0"/>
              </a:rPr>
              <a:t>Item cost inflated to include cost of items lost</a:t>
            </a:r>
          </a:p>
        </p:txBody>
      </p:sp>
      <p:sp>
        <p:nvSpPr>
          <p:cNvPr id="24" name="Line 41"/>
          <p:cNvSpPr>
            <a:spLocks noChangeShapeType="1"/>
          </p:cNvSpPr>
          <p:nvPr/>
        </p:nvSpPr>
        <p:spPr bwMode="auto">
          <a:xfrm flipV="1">
            <a:off x="8147050" y="3229610"/>
            <a:ext cx="1003300" cy="1016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sp>
        <p:nvSpPr>
          <p:cNvPr id="25" name="Line 42"/>
          <p:cNvSpPr>
            <a:spLocks noChangeShapeType="1"/>
          </p:cNvSpPr>
          <p:nvPr/>
        </p:nvSpPr>
        <p:spPr bwMode="auto">
          <a:xfrm>
            <a:off x="7880350" y="5692458"/>
            <a:ext cx="43815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pic>
        <p:nvPicPr>
          <p:cNvPr id="31" name="Picture 30"/>
          <p:cNvPicPr>
            <a:picLocks noChangeAspect="1"/>
          </p:cNvPicPr>
          <p:nvPr/>
        </p:nvPicPr>
        <p:blipFill>
          <a:blip r:embed="rId3"/>
          <a:stretch>
            <a:fillRect/>
          </a:stretch>
        </p:blipFill>
        <p:spPr>
          <a:xfrm>
            <a:off x="542522" y="4472406"/>
            <a:ext cx="5226319" cy="1651085"/>
          </a:xfrm>
          <a:prstGeom prst="rect">
            <a:avLst/>
          </a:prstGeom>
          <a:ln>
            <a:solidFill>
              <a:schemeClr val="accent1"/>
            </a:solidFill>
          </a:ln>
        </p:spPr>
      </p:pic>
      <p:sp>
        <p:nvSpPr>
          <p:cNvPr id="32" name="Rectangle 25"/>
          <p:cNvSpPr>
            <a:spLocks noChangeArrowheads="1"/>
          </p:cNvSpPr>
          <p:nvPr/>
        </p:nvSpPr>
        <p:spPr bwMode="auto">
          <a:xfrm>
            <a:off x="4159116" y="5612393"/>
            <a:ext cx="1628775" cy="4667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sp>
        <p:nvSpPr>
          <p:cNvPr id="35" name="Rectangle 23"/>
          <p:cNvSpPr>
            <a:spLocks noChangeArrowheads="1"/>
          </p:cNvSpPr>
          <p:nvPr/>
        </p:nvSpPr>
        <p:spPr bwMode="auto">
          <a:xfrm>
            <a:off x="981074" y="4475058"/>
            <a:ext cx="1711325" cy="186477"/>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sp>
        <p:nvSpPr>
          <p:cNvPr id="36" name="Rectangle 25"/>
          <p:cNvSpPr>
            <a:spLocks noChangeArrowheads="1"/>
          </p:cNvSpPr>
          <p:nvPr/>
        </p:nvSpPr>
        <p:spPr bwMode="auto">
          <a:xfrm>
            <a:off x="563428" y="5622080"/>
            <a:ext cx="1894022" cy="4667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pic>
        <p:nvPicPr>
          <p:cNvPr id="37" name="Picture 36"/>
          <p:cNvPicPr>
            <a:picLocks noChangeAspect="1"/>
          </p:cNvPicPr>
          <p:nvPr/>
        </p:nvPicPr>
        <p:blipFill>
          <a:blip r:embed="rId4"/>
          <a:stretch>
            <a:fillRect/>
          </a:stretch>
        </p:blipFill>
        <p:spPr>
          <a:xfrm>
            <a:off x="495822" y="2170705"/>
            <a:ext cx="5264421" cy="1638384"/>
          </a:xfrm>
          <a:prstGeom prst="rect">
            <a:avLst/>
          </a:prstGeom>
          <a:ln>
            <a:solidFill>
              <a:schemeClr val="accent1"/>
            </a:solidFill>
          </a:ln>
        </p:spPr>
      </p:pic>
      <p:sp>
        <p:nvSpPr>
          <p:cNvPr id="40" name="Rectangle 25"/>
          <p:cNvSpPr>
            <a:spLocks noChangeArrowheads="1"/>
          </p:cNvSpPr>
          <p:nvPr/>
        </p:nvSpPr>
        <p:spPr bwMode="auto">
          <a:xfrm>
            <a:off x="557078" y="3342364"/>
            <a:ext cx="1894022" cy="4667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sp>
        <p:nvSpPr>
          <p:cNvPr id="42" name="Rectangle 25"/>
          <p:cNvSpPr>
            <a:spLocks noChangeArrowheads="1"/>
          </p:cNvSpPr>
          <p:nvPr/>
        </p:nvSpPr>
        <p:spPr bwMode="auto">
          <a:xfrm>
            <a:off x="4131468" y="3342363"/>
            <a:ext cx="1628775" cy="4667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sp>
        <p:nvSpPr>
          <p:cNvPr id="43" name="Rectangle 23"/>
          <p:cNvSpPr>
            <a:spLocks noChangeArrowheads="1"/>
          </p:cNvSpPr>
          <p:nvPr/>
        </p:nvSpPr>
        <p:spPr bwMode="auto">
          <a:xfrm>
            <a:off x="981073" y="2170011"/>
            <a:ext cx="1711325" cy="186477"/>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smtClean="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17926905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39</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Loss Costing (Scrap</a:t>
            </a:r>
            <a:r>
              <a:rPr lang="en-US" altLang="en-US" dirty="0" smtClean="0">
                <a:latin typeface="Century Gothic" panose="020B0502020202020204" pitchFamily="34" charset="0"/>
              </a:rPr>
              <a:t>%)</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36458"/>
            <a:ext cx="12185006" cy="4918582"/>
          </a:xfrm>
          <a:prstGeom prst="rect">
            <a:avLst/>
          </a:prstGeom>
        </p:spPr>
      </p:pic>
      <p:sp>
        <p:nvSpPr>
          <p:cNvPr id="7" name="Text Box 25"/>
          <p:cNvSpPr txBox="1">
            <a:spLocks noChangeArrowheads="1"/>
          </p:cNvSpPr>
          <p:nvPr/>
        </p:nvSpPr>
        <p:spPr bwMode="auto">
          <a:xfrm>
            <a:off x="6977380" y="3091538"/>
            <a:ext cx="2659380" cy="600160"/>
          </a:xfrm>
          <a:prstGeom prst="rect">
            <a:avLst/>
          </a:prstGeom>
          <a:noFill/>
          <a:ln w="9525">
            <a:solidFill>
              <a:srgbClr val="000000"/>
            </a:solidFill>
            <a:miter lim="800000"/>
            <a:headEnd/>
            <a:tailEnd/>
          </a:ln>
        </p:spPr>
        <p:txBody>
          <a:bodyPr wrap="square" lIns="91436" tIns="45718" rIns="91436" bIns="45718">
            <a:spAutoFit/>
          </a:bodyPr>
          <a:lstStyle/>
          <a:p>
            <a:pPr algn="l" eaLnBrk="0" hangingPunct="0">
              <a:spcBef>
                <a:spcPct val="50000"/>
              </a:spcBef>
              <a:tabLst>
                <a:tab pos="112713" algn="l"/>
              </a:tabLst>
            </a:pPr>
            <a:r>
              <a:rPr lang="en-US" sz="1100" b="1" dirty="0">
                <a:latin typeface="Century Gothic" panose="020B0502020202020204" pitchFamily="34" charset="0"/>
              </a:rPr>
              <a:t>Enter planned scrap % in Product </a:t>
            </a:r>
            <a:r>
              <a:rPr lang="en-US" sz="1100" b="1" dirty="0" smtClean="0">
                <a:latin typeface="Century Gothic" panose="020B0502020202020204" pitchFamily="34" charset="0"/>
              </a:rPr>
              <a:t>Structures &amp; Formulas, </a:t>
            </a:r>
            <a:r>
              <a:rPr lang="en-US" sz="1100" b="1" dirty="0">
                <a:latin typeface="Century Gothic" panose="020B0502020202020204" pitchFamily="34" charset="0"/>
              </a:rPr>
              <a:t>MRP will plan to compensate for the scrap. </a:t>
            </a:r>
          </a:p>
        </p:txBody>
      </p:sp>
      <p:sp>
        <p:nvSpPr>
          <p:cNvPr id="8" name="Text Box 25"/>
          <p:cNvSpPr txBox="1">
            <a:spLocks noChangeArrowheads="1"/>
          </p:cNvSpPr>
          <p:nvPr/>
        </p:nvSpPr>
        <p:spPr bwMode="auto">
          <a:xfrm>
            <a:off x="7409180" y="6002196"/>
            <a:ext cx="3675380" cy="430883"/>
          </a:xfrm>
          <a:prstGeom prst="rect">
            <a:avLst/>
          </a:prstGeom>
          <a:noFill/>
          <a:ln w="9525">
            <a:solidFill>
              <a:srgbClr val="000000"/>
            </a:solidFill>
            <a:miter lim="800000"/>
            <a:headEnd/>
            <a:tailEnd/>
          </a:ln>
        </p:spPr>
        <p:txBody>
          <a:bodyPr wrap="square" lIns="91436" tIns="45718" rIns="91436" bIns="45718">
            <a:spAutoFit/>
          </a:bodyPr>
          <a:lstStyle/>
          <a:p>
            <a:pPr algn="l" eaLnBrk="0" hangingPunct="0">
              <a:spcBef>
                <a:spcPct val="50000"/>
              </a:spcBef>
              <a:tabLst>
                <a:tab pos="112713" algn="l"/>
              </a:tabLst>
            </a:pPr>
            <a:r>
              <a:rPr lang="en-US" sz="1100" b="1" dirty="0" smtClean="0">
                <a:latin typeface="Century Gothic" panose="020B0502020202020204" pitchFamily="34" charset="0"/>
              </a:rPr>
              <a:t>Specify </a:t>
            </a:r>
            <a:r>
              <a:rPr lang="en-US" sz="1100" b="1" dirty="0">
                <a:latin typeface="Century Gothic" panose="020B0502020202020204" pitchFamily="34" charset="0"/>
              </a:rPr>
              <a:t>the operation at which the scrap occurs particularly if using </a:t>
            </a:r>
            <a:r>
              <a:rPr lang="en-US" sz="1100" b="1" dirty="0" smtClean="0">
                <a:latin typeface="Century Gothic" panose="020B0502020202020204" pitchFamily="34" charset="0"/>
              </a:rPr>
              <a:t>repetitive type of production. </a:t>
            </a:r>
            <a:endParaRPr lang="en-US" sz="1100" b="1" dirty="0">
              <a:latin typeface="Century Gothic" panose="020B0502020202020204" pitchFamily="34" charset="0"/>
            </a:endParaRPr>
          </a:p>
        </p:txBody>
      </p:sp>
      <p:cxnSp>
        <p:nvCxnSpPr>
          <p:cNvPr id="10" name="Straight Connector 9"/>
          <p:cNvCxnSpPr>
            <a:stCxn id="7" idx="2"/>
          </p:cNvCxnSpPr>
          <p:nvPr/>
        </p:nvCxnSpPr>
        <p:spPr>
          <a:xfrm>
            <a:off x="8307070" y="3691698"/>
            <a:ext cx="0" cy="1489902"/>
          </a:xfrm>
          <a:prstGeom prst="line">
            <a:avLst/>
          </a:prstGeom>
          <a:ln w="19050" cap="rnd">
            <a:solidFill>
              <a:srgbClr val="7F7F7F"/>
            </a:solidFill>
            <a:round/>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endCxn id="8" idx="0"/>
          </p:cNvCxnSpPr>
          <p:nvPr/>
        </p:nvCxnSpPr>
        <p:spPr>
          <a:xfrm>
            <a:off x="9246870" y="5445760"/>
            <a:ext cx="0" cy="556436"/>
          </a:xfrm>
          <a:prstGeom prst="line">
            <a:avLst/>
          </a:prstGeom>
          <a:ln w="19050" cap="rnd">
            <a:solidFill>
              <a:srgbClr val="7F7F7F"/>
            </a:solidFill>
            <a:roun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38356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Costing Setup Process Flow</a:t>
            </a: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Review </a:t>
            </a:r>
            <a:br>
              <a:rPr lang="en-US" altLang="zh-CN" sz="2000" dirty="0">
                <a:solidFill>
                  <a:srgbClr val="FFFFFF"/>
                </a:solidFill>
                <a:latin typeface="Century Gothic" panose="020B0502020202020204" pitchFamily="34" charset="0"/>
              </a:rPr>
            </a:br>
            <a:r>
              <a:rPr lang="en-US" altLang="zh-CN" sz="2000" dirty="0">
                <a:solidFill>
                  <a:srgbClr val="FFFFFF"/>
                </a:solidFill>
                <a:latin typeface="Century Gothic" panose="020B0502020202020204" pitchFamily="34" charset="0"/>
              </a:rPr>
              <a:t>Accounts</a:t>
            </a: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Inventory</a:t>
            </a:r>
            <a:br>
              <a:rPr lang="en-US" altLang="zh-CN" sz="2000" dirty="0">
                <a:solidFill>
                  <a:srgbClr val="FFFFFF"/>
                </a:solidFill>
                <a:latin typeface="Century Gothic" panose="020B0502020202020204" pitchFamily="34" charset="0"/>
              </a:rPr>
            </a:br>
            <a:r>
              <a:rPr lang="en-US" altLang="zh-CN" sz="2000" dirty="0" smtClean="0">
                <a:solidFill>
                  <a:srgbClr val="FFFFFF"/>
                </a:solidFill>
                <a:latin typeface="Century Gothic" panose="020B0502020202020204" pitchFamily="34" charset="0"/>
              </a:rPr>
              <a:t>Control </a:t>
            </a:r>
            <a:endParaRPr lang="en-US" sz="2000" dirty="0" smtClean="0">
              <a:solidFill>
                <a:srgbClr val="FFFFFF"/>
              </a:solidFill>
              <a:latin typeface="Century Gothic" panose="020B0502020202020204" pitchFamily="34" charset="0"/>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Production Control</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sp>
        <p:nvSpPr>
          <p:cNvPr id="9" name="Rectangle 8"/>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solidFill>
                  <a:srgbClr val="FFFFFF"/>
                </a:solidFill>
                <a:latin typeface="Century Gothic" panose="020B0502020202020204" pitchFamily="34" charset="0"/>
              </a:rPr>
              <a:t>Items</a:t>
            </a:r>
            <a:endParaRPr lang="en-US" sz="2000" dirty="0" smtClean="0">
              <a:solidFill>
                <a:srgbClr val="FFFFFF"/>
              </a:solidFill>
              <a:latin typeface="Century Gothic" panose="020B0502020202020204" pitchFamily="34" charset="0"/>
            </a:endParaRPr>
          </a:p>
        </p:txBody>
      </p:sp>
      <p:sp>
        <p:nvSpPr>
          <p:cNvPr id="10" name="Rectangle 9"/>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Departments</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sp>
        <p:nvSpPr>
          <p:cNvPr id="11" name="Rectangle 10"/>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Work Centers</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cxnSp>
        <p:nvCxnSpPr>
          <p:cNvPr id="12" name="Elbow Connector 11"/>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8" idx="3"/>
            <a:endCxn id="9"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5" name="Shape 23"/>
          <p:cNvCxnSpPr>
            <a:stCxn id="9" idx="2"/>
            <a:endCxn id="10"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10" idx="3"/>
            <a:endCxn id="11"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515161" y="3343586"/>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Routings</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cxnSp>
        <p:nvCxnSpPr>
          <p:cNvPr id="18" name="Elbow Connector 17"/>
          <p:cNvCxnSpPr>
            <a:stCxn id="11" idx="3"/>
            <a:endCxn id="17" idx="1"/>
          </p:cNvCxnSpPr>
          <p:nvPr/>
        </p:nvCxnSpPr>
        <p:spPr>
          <a:xfrm flipV="1">
            <a:off x="5691404" y="3897768"/>
            <a:ext cx="823757" cy="1223"/>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9528236" y="334146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solidFill>
                  <a:srgbClr val="FFFFFF"/>
                </a:solidFill>
                <a:latin typeface="Century Gothic" panose="020B0502020202020204" pitchFamily="34" charset="0"/>
              </a:rPr>
              <a:t>Product Structures &amp; Formulas</a:t>
            </a:r>
            <a:endParaRPr lang="en-US" sz="2000" b="0" i="0" u="none" strike="noStrike" kern="1200" spc="0" baseline="0" dirty="0" smtClean="0">
              <a:solidFill>
                <a:srgbClr val="FFFFFF"/>
              </a:solidFill>
              <a:latin typeface="Century Gothic" panose="020B0502020202020204" pitchFamily="34" charset="0"/>
            </a:endParaRPr>
          </a:p>
        </p:txBody>
      </p:sp>
      <p:cxnSp>
        <p:nvCxnSpPr>
          <p:cNvPr id="23" name="Elbow Connector 22"/>
          <p:cNvCxnSpPr>
            <a:stCxn id="17" idx="3"/>
            <a:endCxn id="19" idx="1"/>
          </p:cNvCxnSpPr>
          <p:nvPr/>
        </p:nvCxnSpPr>
        <p:spPr>
          <a:xfrm flipV="1">
            <a:off x="8758726" y="3895651"/>
            <a:ext cx="769510" cy="2117"/>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7946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40</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Lower-Level &amp; Total </a:t>
            </a:r>
            <a:r>
              <a:rPr lang="en-US" altLang="en-US" dirty="0" smtClean="0">
                <a:latin typeface="Century Gothic" panose="020B0502020202020204" pitchFamily="34" charset="0"/>
              </a:rPr>
              <a:t>Costs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419100" y="1562100"/>
            <a:ext cx="7036098" cy="4502509"/>
          </a:xfrm>
          <a:prstGeom prst="rect">
            <a:avLst/>
          </a:prstGeom>
          <a:ln>
            <a:solidFill>
              <a:srgbClr val="000000"/>
            </a:solidFill>
          </a:ln>
        </p:spPr>
      </p:pic>
      <p:sp>
        <p:nvSpPr>
          <p:cNvPr id="11" name="Rectangle 7"/>
          <p:cNvSpPr>
            <a:spLocks noChangeArrowheads="1"/>
          </p:cNvSpPr>
          <p:nvPr/>
        </p:nvSpPr>
        <p:spPr bwMode="auto">
          <a:xfrm>
            <a:off x="7791450" y="1902870"/>
            <a:ext cx="3699510"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buFontTx/>
              <a:buChar char="•"/>
            </a:pPr>
            <a:r>
              <a:rPr lang="en-US" altLang="en-US" sz="1050" b="1" dirty="0">
                <a:latin typeface="Century Gothic" panose="020B0502020202020204" pitchFamily="34" charset="0"/>
              </a:rPr>
              <a:t> </a:t>
            </a:r>
            <a:r>
              <a:rPr lang="en-US" altLang="en-US" sz="1050" b="1" u="sng" dirty="0">
                <a:latin typeface="Century Gothic" panose="020B0502020202020204" pitchFamily="34" charset="0"/>
              </a:rPr>
              <a:t>Lower Level Material Cost</a:t>
            </a:r>
            <a:r>
              <a:rPr lang="en-US" altLang="en-US" sz="1050" b="1" dirty="0" smtClean="0">
                <a:latin typeface="Century Gothic" panose="020B0502020202020204" pitchFamily="34" charset="0"/>
              </a:rPr>
              <a:t>:</a:t>
            </a:r>
          </a:p>
          <a:p>
            <a:r>
              <a:rPr lang="en-US" altLang="en-US" sz="1050" b="1" dirty="0" smtClean="0">
                <a:latin typeface="Century Gothic" panose="020B0502020202020204" pitchFamily="34" charset="0"/>
              </a:rPr>
              <a:t>  </a:t>
            </a:r>
            <a:r>
              <a:rPr lang="en-US" altLang="en-US" sz="1050" b="1" dirty="0">
                <a:latin typeface="Century Gothic" panose="020B0502020202020204" pitchFamily="34" charset="0"/>
              </a:rPr>
              <a:t>[ </a:t>
            </a:r>
            <a:r>
              <a:rPr lang="en-US" altLang="en-US" sz="1050" b="1" dirty="0" err="1">
                <a:latin typeface="Century Gothic" panose="020B0502020202020204" pitchFamily="34" charset="0"/>
              </a:rPr>
              <a:t>Mat’l</a:t>
            </a:r>
            <a:r>
              <a:rPr lang="en-US" altLang="en-US" sz="1050" b="1" dirty="0">
                <a:latin typeface="Century Gothic" panose="020B0502020202020204" pitchFamily="34" charset="0"/>
              </a:rPr>
              <a:t> for Component A / ( 100% - Scrap % ) ] </a:t>
            </a:r>
            <a:endParaRPr lang="en-US" altLang="en-US" sz="1050" b="1" dirty="0" smtClean="0">
              <a:latin typeface="Century Gothic" panose="020B0502020202020204" pitchFamily="34" charset="0"/>
            </a:endParaRPr>
          </a:p>
          <a:p>
            <a:r>
              <a:rPr lang="en-US" altLang="en-US" sz="1050" b="1" dirty="0">
                <a:latin typeface="Century Gothic" panose="020B0502020202020204" pitchFamily="34" charset="0"/>
              </a:rPr>
              <a:t> </a:t>
            </a:r>
            <a:r>
              <a:rPr lang="en-US" altLang="en-US" sz="1050" b="1" dirty="0" smtClean="0">
                <a:latin typeface="Century Gothic" panose="020B0502020202020204" pitchFamily="34" charset="0"/>
              </a:rPr>
              <a:t>  + </a:t>
            </a:r>
            <a:r>
              <a:rPr lang="en-US" altLang="en-US" sz="1050" b="1" dirty="0" err="1">
                <a:latin typeface="Century Gothic" panose="020B0502020202020204" pitchFamily="34" charset="0"/>
              </a:rPr>
              <a:t>Mat’l</a:t>
            </a:r>
            <a:r>
              <a:rPr lang="en-US" altLang="en-US" sz="1050" b="1" dirty="0">
                <a:latin typeface="Century Gothic" panose="020B0502020202020204" pitchFamily="34" charset="0"/>
              </a:rPr>
              <a:t> for Component N + ... </a:t>
            </a:r>
            <a:br>
              <a:rPr lang="en-US" altLang="en-US" sz="1050" b="1" dirty="0">
                <a:latin typeface="Century Gothic" panose="020B0502020202020204" pitchFamily="34" charset="0"/>
              </a:rPr>
            </a:br>
            <a:r>
              <a:rPr lang="en-US" altLang="en-US" sz="1050" dirty="0">
                <a:latin typeface="Century Gothic" panose="020B0502020202020204" pitchFamily="34" charset="0"/>
              </a:rPr>
              <a:t>	</a:t>
            </a:r>
            <a:r>
              <a:rPr lang="en-US" altLang="en-US" sz="1050" dirty="0" smtClean="0">
                <a:latin typeface="Century Gothic" panose="020B0502020202020204" pitchFamily="34" charset="0"/>
              </a:rPr>
              <a:t>55.27516 + [ 31.94444 </a:t>
            </a:r>
            <a:r>
              <a:rPr lang="en-US" altLang="en-US" sz="1050" dirty="0">
                <a:latin typeface="Century Gothic" panose="020B0502020202020204" pitchFamily="34" charset="0"/>
              </a:rPr>
              <a:t>/ (100% - </a:t>
            </a:r>
            <a:r>
              <a:rPr lang="en-US" altLang="en-US" sz="1050" b="1" dirty="0">
                <a:latin typeface="Century Gothic" panose="020B0502020202020204" pitchFamily="34" charset="0"/>
              </a:rPr>
              <a:t>10% </a:t>
            </a:r>
            <a:r>
              <a:rPr lang="en-US" altLang="en-US" sz="1050" dirty="0">
                <a:latin typeface="Century Gothic" panose="020B0502020202020204" pitchFamily="34" charset="0"/>
              </a:rPr>
              <a:t>)] + </a:t>
            </a:r>
            <a:r>
              <a:rPr lang="en-US" altLang="en-US" sz="1050" dirty="0" smtClean="0">
                <a:latin typeface="Century Gothic" panose="020B0502020202020204" pitchFamily="34" charset="0"/>
              </a:rPr>
              <a:t>275.00 </a:t>
            </a:r>
            <a:r>
              <a:rPr lang="en-US" altLang="en-US" sz="1050" dirty="0">
                <a:latin typeface="Century Gothic" panose="020B0502020202020204" pitchFamily="34" charset="0"/>
              </a:rPr>
              <a:t>+ </a:t>
            </a:r>
            <a:r>
              <a:rPr lang="en-US" altLang="en-US" sz="1050" dirty="0" smtClean="0">
                <a:latin typeface="Century Gothic" panose="020B0502020202020204" pitchFamily="34" charset="0"/>
              </a:rPr>
              <a:t>0.85 </a:t>
            </a:r>
          </a:p>
          <a:p>
            <a:r>
              <a:rPr lang="en-US" altLang="en-US" sz="1050" dirty="0">
                <a:latin typeface="Century Gothic" panose="020B0502020202020204" pitchFamily="34" charset="0"/>
              </a:rPr>
              <a:t> </a:t>
            </a:r>
            <a:r>
              <a:rPr lang="en-US" altLang="en-US" sz="1050" dirty="0" smtClean="0">
                <a:latin typeface="Century Gothic" panose="020B0502020202020204" pitchFamily="34" charset="0"/>
              </a:rPr>
              <a:t>  = 499.49605</a:t>
            </a:r>
            <a:r>
              <a:rPr lang="en-US" altLang="en-US" sz="1050" dirty="0">
                <a:latin typeface="Century Gothic" panose="020B0502020202020204" pitchFamily="34" charset="0"/>
              </a:rPr>
              <a:t>	</a:t>
            </a:r>
          </a:p>
        </p:txBody>
      </p:sp>
      <p:sp>
        <p:nvSpPr>
          <p:cNvPr id="12" name="Rectangle 28"/>
          <p:cNvSpPr>
            <a:spLocks noChangeArrowheads="1"/>
          </p:cNvSpPr>
          <p:nvPr/>
        </p:nvSpPr>
        <p:spPr bwMode="auto">
          <a:xfrm>
            <a:off x="7804150" y="3156678"/>
            <a:ext cx="320929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buFontTx/>
              <a:buChar char="•"/>
            </a:pPr>
            <a:r>
              <a:rPr lang="en-US" altLang="en-US" sz="1050" b="1" dirty="0">
                <a:latin typeface="Century Gothic" panose="020B0502020202020204" pitchFamily="34" charset="0"/>
              </a:rPr>
              <a:t> </a:t>
            </a:r>
            <a:r>
              <a:rPr lang="en-US" altLang="en-US" sz="1050" b="1" u="sng" dirty="0">
                <a:latin typeface="Century Gothic" panose="020B0502020202020204" pitchFamily="34" charset="0"/>
              </a:rPr>
              <a:t>Total Material Cost</a:t>
            </a:r>
            <a:r>
              <a:rPr lang="en-US" altLang="en-US" sz="1050" b="1" dirty="0">
                <a:latin typeface="Century Gothic" panose="020B0502020202020204" pitchFamily="34" charset="0"/>
              </a:rPr>
              <a:t>: Lower Level + This Level </a:t>
            </a:r>
            <a:br>
              <a:rPr lang="en-US" altLang="en-US" sz="1050" b="1" dirty="0">
                <a:latin typeface="Century Gothic" panose="020B0502020202020204" pitchFamily="34" charset="0"/>
              </a:rPr>
            </a:br>
            <a:r>
              <a:rPr lang="en-US" altLang="en-US" sz="1050" b="1" dirty="0">
                <a:latin typeface="Century Gothic" panose="020B0502020202020204" pitchFamily="34" charset="0"/>
              </a:rPr>
              <a:t>	</a:t>
            </a:r>
            <a:r>
              <a:rPr lang="en-US" altLang="en-US" sz="1050" dirty="0">
                <a:latin typeface="Century Gothic" panose="020B0502020202020204" pitchFamily="34" charset="0"/>
              </a:rPr>
              <a:t> 499.49605</a:t>
            </a:r>
            <a:r>
              <a:rPr lang="en-US" altLang="en-US" sz="1050" dirty="0" smtClean="0">
                <a:latin typeface="Century Gothic" panose="020B0502020202020204" pitchFamily="34" charset="0"/>
              </a:rPr>
              <a:t> </a:t>
            </a:r>
            <a:r>
              <a:rPr lang="en-US" altLang="en-US" sz="1050" dirty="0">
                <a:latin typeface="Century Gothic" panose="020B0502020202020204" pitchFamily="34" charset="0"/>
              </a:rPr>
              <a:t>+ 0 = 499.49605</a:t>
            </a:r>
          </a:p>
        </p:txBody>
      </p:sp>
      <p:sp>
        <p:nvSpPr>
          <p:cNvPr id="13" name="Rectangle 40"/>
          <p:cNvSpPr>
            <a:spLocks noChangeArrowheads="1"/>
          </p:cNvSpPr>
          <p:nvPr/>
        </p:nvSpPr>
        <p:spPr bwMode="auto">
          <a:xfrm>
            <a:off x="7791450" y="1566320"/>
            <a:ext cx="149479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r>
              <a:rPr lang="en-US" altLang="en-US" sz="1200" b="1" dirty="0">
                <a:latin typeface="Century Gothic" panose="020B0502020202020204" pitchFamily="34" charset="0"/>
              </a:rPr>
              <a:t> Example</a:t>
            </a:r>
            <a:endParaRPr lang="en-US" altLang="en-US" sz="1200" dirty="0">
              <a:latin typeface="Century Gothic" panose="020B0502020202020204" pitchFamily="34" charset="0"/>
            </a:endParaRPr>
          </a:p>
        </p:txBody>
      </p:sp>
    </p:spTree>
    <p:extLst>
      <p:ext uri="{BB962C8B-B14F-4D97-AF65-F5344CB8AC3E}">
        <p14:creationId xmlns:p14="http://schemas.microsoft.com/office/powerpoint/2010/main" val="15332433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Cost of Lost Component Stays in </a:t>
            </a:r>
            <a:r>
              <a:rPr lang="en-US" altLang="en-US" dirty="0" smtClean="0">
                <a:latin typeface="Century Gothic" panose="020B0502020202020204" pitchFamily="34" charset="0"/>
              </a:rPr>
              <a:t>WIP</a:t>
            </a:r>
            <a:endParaRPr lang="en-US" dirty="0">
              <a:latin typeface="Century Gothic" panose="020B0502020202020204" pitchFamily="34" charset="0"/>
            </a:endParaRPr>
          </a:p>
        </p:txBody>
      </p:sp>
      <p:pic>
        <p:nvPicPr>
          <p:cNvPr id="6" name="Picture 5" descr="I:\test\mfgpro90\training_guides\Cost_Std_tg\Tif\CS-SU-410.tif"/>
          <p:cNvPicPr>
            <a:picLocks noChangeAspect="1" noChangeArrowheads="1"/>
          </p:cNvPicPr>
          <p:nvPr/>
        </p:nvPicPr>
        <p:blipFill>
          <a:blip r:embed="rId3">
            <a:extLst>
              <a:ext uri="{28A0092B-C50C-407E-A947-70E740481C1C}">
                <a14:useLocalDpi xmlns:a14="http://schemas.microsoft.com/office/drawing/2010/main" val="0"/>
              </a:ext>
            </a:extLst>
          </a:blip>
          <a:srcRect l="963" t="41191" r="13800" b="24870"/>
          <a:stretch>
            <a:fillRect/>
          </a:stretch>
        </p:blipFill>
        <p:spPr bwMode="auto">
          <a:xfrm>
            <a:off x="803275" y="1949450"/>
            <a:ext cx="5059363" cy="16637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p:cNvSpPr>
            <a:spLocks noChangeArrowheads="1"/>
          </p:cNvSpPr>
          <p:nvPr/>
        </p:nvSpPr>
        <p:spPr bwMode="auto">
          <a:xfrm>
            <a:off x="3848100" y="3371850"/>
            <a:ext cx="1143000" cy="1905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8" name="Text Box 7"/>
          <p:cNvSpPr txBox="1">
            <a:spLocks noChangeArrowheads="1"/>
          </p:cNvSpPr>
          <p:nvPr/>
        </p:nvSpPr>
        <p:spPr bwMode="auto">
          <a:xfrm>
            <a:off x="6010275" y="1892300"/>
            <a:ext cx="3133725" cy="140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a:spcBef>
                <a:spcPct val="50000"/>
              </a:spcBef>
            </a:pPr>
            <a:r>
              <a:rPr lang="en-US" altLang="en-US" sz="1600" b="1" u="sng">
                <a:latin typeface="Century Gothic" panose="020B0502020202020204" pitchFamily="34" charset="0"/>
              </a:rPr>
              <a:t>RCT - WO</a:t>
            </a:r>
            <a:r>
              <a:rPr lang="en-US" altLang="en-US" sz="1600" b="1">
                <a:latin typeface="Century Gothic" panose="020B0502020202020204" pitchFamily="34" charset="0"/>
              </a:rPr>
              <a:t> </a:t>
            </a:r>
          </a:p>
          <a:p>
            <a:pPr>
              <a:spcBef>
                <a:spcPct val="50000"/>
              </a:spcBef>
            </a:pPr>
            <a:r>
              <a:rPr lang="en-US" altLang="en-US" sz="1200" b="1">
                <a:latin typeface="Century Gothic" panose="020B0502020202020204" pitchFamily="34" charset="0"/>
              </a:rPr>
              <a:t>DR 1500 (Inventory)</a:t>
            </a:r>
            <a:br>
              <a:rPr lang="en-US" altLang="en-US" sz="1200" b="1">
                <a:latin typeface="Century Gothic" panose="020B0502020202020204" pitchFamily="34" charset="0"/>
              </a:rPr>
            </a:br>
            <a:r>
              <a:rPr lang="en-US" altLang="en-US" sz="1200" b="1">
                <a:latin typeface="Century Gothic" panose="020B0502020202020204" pitchFamily="34" charset="0"/>
              </a:rPr>
              <a:t>CR 1600 (WIP)</a:t>
            </a:r>
            <a:endParaRPr lang="en-US" altLang="en-US" sz="1600" b="1">
              <a:latin typeface="Century Gothic" panose="020B0502020202020204" pitchFamily="34" charset="0"/>
            </a:endParaRPr>
          </a:p>
          <a:p>
            <a:pPr>
              <a:spcBef>
                <a:spcPct val="50000"/>
              </a:spcBef>
            </a:pPr>
            <a:r>
              <a:rPr lang="en-US" altLang="en-US" sz="1600" b="1">
                <a:latin typeface="Century Gothic" panose="020B0502020202020204" pitchFamily="34" charset="0"/>
              </a:rPr>
              <a:t>Qty x (Total GL Cost)</a:t>
            </a:r>
            <a:br>
              <a:rPr lang="en-US" altLang="en-US" sz="1600" b="1">
                <a:latin typeface="Century Gothic" panose="020B0502020202020204" pitchFamily="34" charset="0"/>
              </a:rPr>
            </a:br>
            <a:r>
              <a:rPr lang="en-US" altLang="en-US" sz="1600" b="1">
                <a:latin typeface="Century Gothic" panose="020B0502020202020204" pitchFamily="34" charset="0"/>
              </a:rPr>
              <a:t>1,000 x 1.01889 = $1,018.89</a:t>
            </a:r>
            <a:endParaRPr lang="en-US" altLang="en-US" sz="1200" b="1">
              <a:latin typeface="Century Gothic" panose="020B0502020202020204" pitchFamily="34" charset="0"/>
            </a:endParaRPr>
          </a:p>
        </p:txBody>
      </p:sp>
      <p:sp>
        <p:nvSpPr>
          <p:cNvPr id="9" name="Rectangle 8"/>
          <p:cNvSpPr>
            <a:spLocks noChangeArrowheads="1"/>
          </p:cNvSpPr>
          <p:nvPr/>
        </p:nvSpPr>
        <p:spPr bwMode="auto">
          <a:xfrm>
            <a:off x="4000500" y="1590675"/>
            <a:ext cx="498475" cy="37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0" name="Rectangle 9"/>
          <p:cNvSpPr>
            <a:spLocks noChangeArrowheads="1"/>
          </p:cNvSpPr>
          <p:nvPr/>
        </p:nvSpPr>
        <p:spPr bwMode="auto">
          <a:xfrm>
            <a:off x="3781425" y="2133600"/>
            <a:ext cx="1628775" cy="4667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1" name="Rectangle 12"/>
          <p:cNvSpPr>
            <a:spLocks noChangeArrowheads="1"/>
          </p:cNvSpPr>
          <p:nvPr/>
        </p:nvSpPr>
        <p:spPr bwMode="auto">
          <a:xfrm>
            <a:off x="1047750" y="3371850"/>
            <a:ext cx="1333500" cy="1905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2" name="Rectangle 20"/>
          <p:cNvSpPr>
            <a:spLocks noChangeArrowheads="1"/>
          </p:cNvSpPr>
          <p:nvPr/>
        </p:nvSpPr>
        <p:spPr bwMode="auto">
          <a:xfrm>
            <a:off x="4000500" y="5857875"/>
            <a:ext cx="498475" cy="37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pic>
        <p:nvPicPr>
          <p:cNvPr id="13" name="Picture 21" descr="I:\test\mfgpro90\training_guides\Cost_Std_tg\Tif\CS-SU-480.tif"/>
          <p:cNvPicPr>
            <a:picLocks noChangeAspect="1" noChangeArrowheads="1"/>
          </p:cNvPicPr>
          <p:nvPr/>
        </p:nvPicPr>
        <p:blipFill>
          <a:blip r:embed="rId4">
            <a:extLst>
              <a:ext uri="{28A0092B-C50C-407E-A947-70E740481C1C}">
                <a14:useLocalDpi xmlns:a14="http://schemas.microsoft.com/office/drawing/2010/main" val="0"/>
              </a:ext>
            </a:extLst>
          </a:blip>
          <a:srcRect l="963" t="41191" r="13800" b="24094"/>
          <a:stretch>
            <a:fillRect/>
          </a:stretch>
        </p:blipFill>
        <p:spPr bwMode="auto">
          <a:xfrm>
            <a:off x="809943" y="4406900"/>
            <a:ext cx="5059362" cy="1701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4" name="Text Box 22"/>
          <p:cNvSpPr txBox="1">
            <a:spLocks noChangeArrowheads="1"/>
          </p:cNvSpPr>
          <p:nvPr/>
        </p:nvSpPr>
        <p:spPr bwMode="auto">
          <a:xfrm>
            <a:off x="6038850" y="4372610"/>
            <a:ext cx="2571750" cy="140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a:spcBef>
                <a:spcPct val="50000"/>
              </a:spcBef>
            </a:pPr>
            <a:r>
              <a:rPr lang="en-US" altLang="en-US" sz="1600" b="1" u="sng" dirty="0">
                <a:latin typeface="Century Gothic" panose="020B0502020202020204" pitchFamily="34" charset="0"/>
              </a:rPr>
              <a:t>RCT - WO</a:t>
            </a:r>
            <a:r>
              <a:rPr lang="en-US" altLang="en-US" sz="1600" b="1" dirty="0">
                <a:latin typeface="Century Gothic" panose="020B0502020202020204" pitchFamily="34" charset="0"/>
              </a:rPr>
              <a:t> </a:t>
            </a:r>
          </a:p>
          <a:p>
            <a:pPr>
              <a:spcBef>
                <a:spcPct val="50000"/>
              </a:spcBef>
            </a:pPr>
            <a:r>
              <a:rPr lang="en-US" altLang="en-US" sz="1200" b="1" dirty="0">
                <a:latin typeface="Century Gothic" panose="020B0502020202020204" pitchFamily="34" charset="0"/>
              </a:rPr>
              <a:t>DR 1500 (Inventory)</a:t>
            </a:r>
            <a:br>
              <a:rPr lang="en-US" altLang="en-US" sz="1200" b="1" dirty="0">
                <a:latin typeface="Century Gothic" panose="020B0502020202020204" pitchFamily="34" charset="0"/>
              </a:rPr>
            </a:br>
            <a:r>
              <a:rPr lang="en-US" altLang="en-US" sz="1200" b="1" dirty="0">
                <a:latin typeface="Century Gothic" panose="020B0502020202020204" pitchFamily="34" charset="0"/>
              </a:rPr>
              <a:t>CR 1600 (WIP)</a:t>
            </a:r>
            <a:endParaRPr lang="en-US" altLang="en-US" sz="1600" b="1" dirty="0">
              <a:latin typeface="Century Gothic" panose="020B0502020202020204" pitchFamily="34" charset="0"/>
            </a:endParaRPr>
          </a:p>
          <a:p>
            <a:pPr>
              <a:spcBef>
                <a:spcPct val="50000"/>
              </a:spcBef>
            </a:pPr>
            <a:r>
              <a:rPr lang="en-US" altLang="en-US" sz="1600" b="1" dirty="0" err="1">
                <a:latin typeface="Century Gothic" panose="020B0502020202020204" pitchFamily="34" charset="0"/>
              </a:rPr>
              <a:t>Qty</a:t>
            </a:r>
            <a:r>
              <a:rPr lang="en-US" altLang="en-US" sz="1600" b="1" dirty="0">
                <a:latin typeface="Century Gothic" panose="020B0502020202020204" pitchFamily="34" charset="0"/>
              </a:rPr>
              <a:t> x (Total GL Cost)</a:t>
            </a:r>
            <a:br>
              <a:rPr lang="en-US" altLang="en-US" sz="1600" b="1" dirty="0">
                <a:latin typeface="Century Gothic" panose="020B0502020202020204" pitchFamily="34" charset="0"/>
              </a:rPr>
            </a:br>
            <a:r>
              <a:rPr lang="en-US" altLang="en-US" sz="1600" b="1" dirty="0">
                <a:latin typeface="Century Gothic" panose="020B0502020202020204" pitchFamily="34" charset="0"/>
              </a:rPr>
              <a:t>1,000 x 0.96 = $960</a:t>
            </a:r>
            <a:endParaRPr lang="en-US" altLang="en-US" sz="1200" b="1" dirty="0">
              <a:latin typeface="Century Gothic" panose="020B0502020202020204" pitchFamily="34" charset="0"/>
            </a:endParaRPr>
          </a:p>
        </p:txBody>
      </p:sp>
      <p:sp>
        <p:nvSpPr>
          <p:cNvPr id="15" name="Rectangle 23"/>
          <p:cNvSpPr>
            <a:spLocks noChangeArrowheads="1"/>
          </p:cNvSpPr>
          <p:nvPr/>
        </p:nvSpPr>
        <p:spPr bwMode="auto">
          <a:xfrm>
            <a:off x="1026795" y="5829300"/>
            <a:ext cx="1333500" cy="17145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6" name="Rectangle 24"/>
          <p:cNvSpPr>
            <a:spLocks noChangeArrowheads="1"/>
          </p:cNvSpPr>
          <p:nvPr/>
        </p:nvSpPr>
        <p:spPr bwMode="auto">
          <a:xfrm>
            <a:off x="3808095" y="5819775"/>
            <a:ext cx="1143000" cy="1905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7" name="Text Box 25"/>
          <p:cNvSpPr txBox="1">
            <a:spLocks noChangeArrowheads="1"/>
          </p:cNvSpPr>
          <p:nvPr/>
        </p:nvSpPr>
        <p:spPr bwMode="auto">
          <a:xfrm>
            <a:off x="761683" y="4019550"/>
            <a:ext cx="21796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a:latin typeface="Century Gothic" panose="020B0502020202020204" pitchFamily="34" charset="0"/>
              </a:rPr>
              <a:t>Scrap % = 0%</a:t>
            </a:r>
            <a:endParaRPr lang="en-US" altLang="en-US">
              <a:latin typeface="Century Gothic" panose="020B0502020202020204" pitchFamily="34" charset="0"/>
            </a:endParaRPr>
          </a:p>
        </p:txBody>
      </p:sp>
      <p:sp>
        <p:nvSpPr>
          <p:cNvPr id="18" name="Rectangle 26"/>
          <p:cNvSpPr>
            <a:spLocks noChangeArrowheads="1"/>
          </p:cNvSpPr>
          <p:nvPr/>
        </p:nvSpPr>
        <p:spPr bwMode="auto">
          <a:xfrm>
            <a:off x="3712845" y="4552950"/>
            <a:ext cx="1628775" cy="4667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9" name="Text Box 29"/>
          <p:cNvSpPr txBox="1">
            <a:spLocks noChangeArrowheads="1"/>
          </p:cNvSpPr>
          <p:nvPr/>
        </p:nvSpPr>
        <p:spPr bwMode="auto">
          <a:xfrm>
            <a:off x="696913" y="1562100"/>
            <a:ext cx="21796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a:latin typeface="Century Gothic" panose="020B0502020202020204" pitchFamily="34" charset="0"/>
              </a:rPr>
              <a:t>Scrap % = 10%</a:t>
            </a:r>
            <a:endParaRPr lang="en-US" altLang="en-US">
              <a:latin typeface="Century Gothic" panose="020B0502020202020204" pitchFamily="34" charset="0"/>
            </a:endParaRPr>
          </a:p>
        </p:txBody>
      </p:sp>
      <p:sp>
        <p:nvSpPr>
          <p:cNvPr id="20" name="Line 31"/>
          <p:cNvSpPr>
            <a:spLocks noChangeShapeType="1"/>
          </p:cNvSpPr>
          <p:nvPr/>
        </p:nvSpPr>
        <p:spPr bwMode="auto">
          <a:xfrm>
            <a:off x="7829550" y="3257550"/>
            <a:ext cx="85725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21" name="Line 32"/>
          <p:cNvSpPr>
            <a:spLocks noChangeShapeType="1"/>
          </p:cNvSpPr>
          <p:nvPr/>
        </p:nvSpPr>
        <p:spPr bwMode="auto">
          <a:xfrm>
            <a:off x="7399020" y="5695950"/>
            <a:ext cx="4572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22" name="Text Box 33"/>
          <p:cNvSpPr txBox="1">
            <a:spLocks noChangeArrowheads="1"/>
          </p:cNvSpPr>
          <p:nvPr/>
        </p:nvSpPr>
        <p:spPr bwMode="auto">
          <a:xfrm>
            <a:off x="6057900" y="3390900"/>
            <a:ext cx="2667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Century Gothic" panose="020B0502020202020204" pitchFamily="34" charset="0"/>
              </a:rPr>
              <a:t>Item cost inflated to include cost of items scrapped</a:t>
            </a:r>
          </a:p>
        </p:txBody>
      </p:sp>
    </p:spTree>
    <p:extLst>
      <p:ext uri="{BB962C8B-B14F-4D97-AF65-F5344CB8AC3E}">
        <p14:creationId xmlns:p14="http://schemas.microsoft.com/office/powerpoint/2010/main" val="21787306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Item cost is not inflated</a:t>
            </a:r>
          </a:p>
          <a:p>
            <a:pPr lvl="1"/>
            <a:r>
              <a:rPr lang="en-US" dirty="0">
                <a:latin typeface="Century Gothic" panose="020B0502020202020204" pitchFamily="34" charset="0"/>
              </a:rPr>
              <a:t>No changes to route or product structure</a:t>
            </a:r>
          </a:p>
          <a:p>
            <a:r>
              <a:rPr lang="en-US" dirty="0">
                <a:latin typeface="Century Gothic" panose="020B0502020202020204" pitchFamily="34" charset="0"/>
              </a:rPr>
              <a:t>Planned yield (100%)</a:t>
            </a:r>
          </a:p>
          <a:p>
            <a:r>
              <a:rPr lang="en-US" dirty="0">
                <a:latin typeface="Century Gothic" panose="020B0502020202020204" pitchFamily="34" charset="0"/>
              </a:rPr>
              <a:t>Cost of scrap tracked in GL Scrap account</a:t>
            </a:r>
          </a:p>
          <a:p>
            <a:r>
              <a:rPr lang="en-US" dirty="0">
                <a:latin typeface="Century Gothic" panose="020B0502020202020204" pitchFamily="34" charset="0"/>
              </a:rPr>
              <a:t>Scrap is Reported at</a:t>
            </a:r>
          </a:p>
          <a:p>
            <a:pPr lvl="1"/>
            <a:r>
              <a:rPr lang="en-US" dirty="0">
                <a:latin typeface="Century Gothic" panose="020B0502020202020204" pitchFamily="34" charset="0"/>
              </a:rPr>
              <a:t>Shop Floor Control, </a:t>
            </a:r>
            <a:r>
              <a:rPr lang="en-US" dirty="0" smtClean="0">
                <a:latin typeface="Century Gothic" panose="020B0502020202020204" pitchFamily="34" charset="0"/>
              </a:rPr>
              <a:t>Production Order </a:t>
            </a:r>
            <a:r>
              <a:rPr lang="en-US" dirty="0">
                <a:latin typeface="Century Gothic" panose="020B0502020202020204" pitchFamily="34" charset="0"/>
              </a:rPr>
              <a:t>Receipt, Unplanned Issue, or Quality Management</a:t>
            </a:r>
          </a:p>
          <a:p>
            <a:r>
              <a:rPr lang="en-US" dirty="0">
                <a:latin typeface="Century Gothic" panose="020B0502020202020204" pitchFamily="34" charset="0"/>
              </a:rPr>
              <a:t>Issue to decide…</a:t>
            </a:r>
          </a:p>
          <a:p>
            <a:pPr lvl="1"/>
            <a:r>
              <a:rPr lang="en-US" dirty="0">
                <a:latin typeface="Century Gothic" panose="020B0502020202020204" pitchFamily="34" charset="0"/>
              </a:rPr>
              <a:t>Report as COGS or Expense?</a:t>
            </a:r>
          </a:p>
          <a:p>
            <a:pPr lvl="1"/>
            <a:r>
              <a:rPr lang="en-US" dirty="0">
                <a:latin typeface="Century Gothic" panose="020B0502020202020204" pitchFamily="34" charset="0"/>
              </a:rPr>
              <a:t>Do not use reject and loss costing at the same </a:t>
            </a:r>
            <a:r>
              <a:rPr lang="en-US" dirty="0" smtClean="0">
                <a:latin typeface="Century Gothic" panose="020B0502020202020204" pitchFamily="34" charset="0"/>
              </a:rPr>
              <a:t>time</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Reject </a:t>
            </a:r>
            <a:r>
              <a:rPr lang="en-US" altLang="en-US" dirty="0" smtClean="0">
                <a:latin typeface="Century Gothic" panose="020B0502020202020204" pitchFamily="34" charset="0"/>
              </a:rPr>
              <a:t>Costing</a:t>
            </a:r>
            <a:endParaRPr lang="en-US" dirty="0">
              <a:latin typeface="Century Gothic" panose="020B0502020202020204" pitchFamily="34" charset="0"/>
            </a:endParaRPr>
          </a:p>
        </p:txBody>
      </p:sp>
    </p:spTree>
    <p:extLst>
      <p:ext uri="{BB962C8B-B14F-4D97-AF65-F5344CB8AC3E}">
        <p14:creationId xmlns:p14="http://schemas.microsoft.com/office/powerpoint/2010/main" val="32551671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smtClean="0">
                <a:latin typeface="Century Gothic" panose="020B0502020202020204" pitchFamily="34" charset="0"/>
              </a:rPr>
              <a:t>Reject Costing</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7180"/>
            <a:ext cx="12185006" cy="4918582"/>
          </a:xfrm>
          <a:prstGeom prst="rect">
            <a:avLst/>
          </a:prstGeom>
        </p:spPr>
      </p:pic>
      <p:sp>
        <p:nvSpPr>
          <p:cNvPr id="7" name="Text Box 9"/>
          <p:cNvSpPr txBox="1">
            <a:spLocks noChangeArrowheads="1"/>
          </p:cNvSpPr>
          <p:nvPr/>
        </p:nvSpPr>
        <p:spPr bwMode="auto">
          <a:xfrm>
            <a:off x="3004816" y="5385055"/>
            <a:ext cx="6429374" cy="761746"/>
          </a:xfrm>
          <a:prstGeom prst="rect">
            <a:avLst/>
          </a:prstGeom>
          <a:ln>
            <a:solidFill>
              <a:srgbClr val="000000"/>
            </a:solidFill>
          </a:ln>
        </p:spPr>
        <p:txBody>
          <a:bodyPr vert="horz" lIns="91440" tIns="45720" rIns="91440" bIns="45720" rtlCol="0">
            <a:normAutofit lnSpcReduction="10000"/>
          </a:bodyPr>
          <a:lstStyle/>
          <a:p>
            <a:pPr marL="114300" indent="-114300" algn="l" defTabSz="457200">
              <a:spcBef>
                <a:spcPct val="20000"/>
              </a:spcBef>
              <a:buClr>
                <a:schemeClr val="accent6"/>
              </a:buClr>
              <a:buFont typeface="Arial"/>
              <a:buChar char="•"/>
            </a:pPr>
            <a:r>
              <a:rPr lang="en-US" sz="1400" b="1" dirty="0" smtClean="0">
                <a:latin typeface="Century Gothic" panose="020B0502020202020204" pitchFamily="34" charset="0"/>
                <a:cs typeface="Century Gothic"/>
              </a:rPr>
              <a:t>Used </a:t>
            </a:r>
            <a:r>
              <a:rPr lang="en-US" sz="1400" b="1" dirty="0">
                <a:latin typeface="Century Gothic" panose="020B0502020202020204" pitchFamily="34" charset="0"/>
                <a:cs typeface="Century Gothic"/>
              </a:rPr>
              <a:t>for product lost in process</a:t>
            </a:r>
          </a:p>
          <a:p>
            <a:pPr marL="114300" indent="-114300" algn="l" defTabSz="457200">
              <a:spcBef>
                <a:spcPct val="20000"/>
              </a:spcBef>
              <a:buClr>
                <a:schemeClr val="accent6"/>
              </a:buClr>
              <a:buFont typeface="Arial"/>
              <a:buChar char="•"/>
            </a:pPr>
            <a:r>
              <a:rPr lang="en-US" sz="1400" b="1" dirty="0">
                <a:latin typeface="Century Gothic" panose="020B0502020202020204" pitchFamily="34" charset="0"/>
                <a:cs typeface="Century Gothic"/>
              </a:rPr>
              <a:t>The quantity lost can be reported as Scrapped Qty in the </a:t>
            </a:r>
            <a:r>
              <a:rPr lang="en-US" sz="1400" b="1" dirty="0" smtClean="0">
                <a:latin typeface="Century Gothic" panose="020B0502020202020204" pitchFamily="34" charset="0"/>
                <a:cs typeface="Century Gothic"/>
              </a:rPr>
              <a:t>Production </a:t>
            </a:r>
            <a:r>
              <a:rPr lang="en-US" sz="1400" b="1" dirty="0">
                <a:latin typeface="Century Gothic" panose="020B0502020202020204" pitchFamily="34" charset="0"/>
                <a:cs typeface="Century Gothic"/>
              </a:rPr>
              <a:t>Order </a:t>
            </a:r>
            <a:r>
              <a:rPr lang="en-US" sz="1400" b="1" dirty="0" smtClean="0">
                <a:latin typeface="Century Gothic" panose="020B0502020202020204" pitchFamily="34" charset="0"/>
                <a:cs typeface="Century Gothic"/>
              </a:rPr>
              <a:t>Receipts and </a:t>
            </a:r>
            <a:r>
              <a:rPr lang="en-US" sz="1400" b="1" dirty="0">
                <a:latin typeface="Century Gothic" panose="020B0502020202020204" pitchFamily="34" charset="0"/>
                <a:cs typeface="Century Gothic"/>
              </a:rPr>
              <a:t>written off to the Scrap account</a:t>
            </a:r>
          </a:p>
        </p:txBody>
      </p:sp>
    </p:spTree>
    <p:extLst>
      <p:ext uri="{BB962C8B-B14F-4D97-AF65-F5344CB8AC3E}">
        <p14:creationId xmlns:p14="http://schemas.microsoft.com/office/powerpoint/2010/main" val="7245157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t>
            </a:r>
            <a:r>
              <a:rPr lang="en-GB" dirty="0" smtClean="0">
                <a:latin typeface="Century Gothic" panose="020B0502020202020204" pitchFamily="34" charset="0"/>
              </a:rPr>
              <a:t>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Using Scrap Account</a:t>
            </a:r>
          </a:p>
        </p:txBody>
      </p:sp>
      <p:sp>
        <p:nvSpPr>
          <p:cNvPr id="6" name="Text Box 17"/>
          <p:cNvSpPr txBox="1">
            <a:spLocks noChangeArrowheads="1"/>
          </p:cNvSpPr>
          <p:nvPr/>
        </p:nvSpPr>
        <p:spPr bwMode="auto">
          <a:xfrm>
            <a:off x="5670550" y="4366260"/>
            <a:ext cx="2828925"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a:spcBef>
                <a:spcPct val="50000"/>
              </a:spcBef>
            </a:pPr>
            <a:r>
              <a:rPr lang="en-US" altLang="en-US" sz="1600" b="1" u="sng">
                <a:latin typeface="Century Gothic" panose="020B0502020202020204" pitchFamily="34" charset="0"/>
              </a:rPr>
              <a:t>RJCT - WO</a:t>
            </a:r>
            <a:r>
              <a:rPr lang="en-US" altLang="en-US" sz="1600" b="1">
                <a:latin typeface="Century Gothic" panose="020B0502020202020204" pitchFamily="34" charset="0"/>
              </a:rPr>
              <a:t> </a:t>
            </a:r>
          </a:p>
          <a:p>
            <a:pPr>
              <a:spcBef>
                <a:spcPct val="50000"/>
              </a:spcBef>
            </a:pPr>
            <a:r>
              <a:rPr lang="en-US" altLang="en-US" sz="1600" b="1">
                <a:latin typeface="Century Gothic" panose="020B0502020202020204" pitchFamily="34" charset="0"/>
              </a:rPr>
              <a:t>DR 5800 (Scrap)</a:t>
            </a:r>
            <a:br>
              <a:rPr lang="en-US" altLang="en-US" sz="1600" b="1">
                <a:latin typeface="Century Gothic" panose="020B0502020202020204" pitchFamily="34" charset="0"/>
              </a:rPr>
            </a:br>
            <a:r>
              <a:rPr lang="en-US" altLang="en-US" sz="1600" b="1">
                <a:latin typeface="Century Gothic" panose="020B0502020202020204" pitchFamily="34" charset="0"/>
              </a:rPr>
              <a:t>CR 1600 (WIP)</a:t>
            </a:r>
          </a:p>
          <a:p>
            <a:pPr>
              <a:spcBef>
                <a:spcPct val="50000"/>
              </a:spcBef>
            </a:pPr>
            <a:r>
              <a:rPr lang="en-US" altLang="en-US" sz="1200" b="1">
                <a:latin typeface="Century Gothic" panose="020B0502020202020204" pitchFamily="34" charset="0"/>
              </a:rPr>
              <a:t>Qty Scrapped x (Total GL Cost - OH)</a:t>
            </a:r>
            <a:br>
              <a:rPr lang="en-US" altLang="en-US" sz="1200" b="1">
                <a:latin typeface="Century Gothic" panose="020B0502020202020204" pitchFamily="34" charset="0"/>
              </a:rPr>
            </a:br>
            <a:r>
              <a:rPr lang="en-US" altLang="en-US" sz="1200" b="1">
                <a:latin typeface="Century Gothic" panose="020B0502020202020204" pitchFamily="34" charset="0"/>
              </a:rPr>
              <a:t>10 x (0.96 - 0) = $9.60</a:t>
            </a:r>
          </a:p>
        </p:txBody>
      </p:sp>
      <p:sp>
        <p:nvSpPr>
          <p:cNvPr id="7" name="Text Box 18"/>
          <p:cNvSpPr txBox="1">
            <a:spLocks noChangeArrowheads="1"/>
          </p:cNvSpPr>
          <p:nvPr/>
        </p:nvSpPr>
        <p:spPr bwMode="auto">
          <a:xfrm>
            <a:off x="5667375" y="2594610"/>
            <a:ext cx="3209925" cy="140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150" algn="l"/>
              </a:tabLst>
              <a:defRPr sz="2400">
                <a:solidFill>
                  <a:schemeClr val="tx1"/>
                </a:solidFill>
                <a:latin typeface="Times New Roman" panose="02020603050405020304" pitchFamily="18" charset="0"/>
              </a:defRPr>
            </a:lvl1pPr>
            <a:lvl2pPr>
              <a:tabLst>
                <a:tab pos="57150" algn="l"/>
              </a:tabLst>
              <a:defRPr sz="2400">
                <a:solidFill>
                  <a:schemeClr val="tx1"/>
                </a:solidFill>
                <a:latin typeface="Times New Roman" panose="02020603050405020304" pitchFamily="18" charset="0"/>
              </a:defRPr>
            </a:lvl2pPr>
            <a:lvl3pPr>
              <a:tabLst>
                <a:tab pos="57150" algn="l"/>
              </a:tabLst>
              <a:defRPr sz="2400">
                <a:solidFill>
                  <a:schemeClr val="tx1"/>
                </a:solidFill>
                <a:latin typeface="Times New Roman" panose="02020603050405020304" pitchFamily="18" charset="0"/>
              </a:defRPr>
            </a:lvl3pPr>
            <a:lvl4pPr>
              <a:tabLst>
                <a:tab pos="57150" algn="l"/>
              </a:tabLst>
              <a:defRPr sz="2400">
                <a:solidFill>
                  <a:schemeClr val="tx1"/>
                </a:solidFill>
                <a:latin typeface="Times New Roman" panose="02020603050405020304" pitchFamily="18" charset="0"/>
              </a:defRPr>
            </a:lvl4pPr>
            <a:lvl5pPr>
              <a:tabLst>
                <a:tab pos="571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57150" algn="l"/>
              </a:tabLst>
              <a:defRPr sz="2400">
                <a:solidFill>
                  <a:schemeClr val="tx1"/>
                </a:solidFill>
                <a:latin typeface="Times New Roman" panose="02020603050405020304" pitchFamily="18" charset="0"/>
              </a:defRPr>
            </a:lvl9pPr>
          </a:lstStyle>
          <a:p>
            <a:pPr>
              <a:spcBef>
                <a:spcPct val="50000"/>
              </a:spcBef>
            </a:pPr>
            <a:r>
              <a:rPr lang="en-US" altLang="en-US" sz="1600" b="1" u="sng">
                <a:latin typeface="Century Gothic" panose="020B0502020202020204" pitchFamily="34" charset="0"/>
              </a:rPr>
              <a:t>RCT - WO</a:t>
            </a:r>
            <a:r>
              <a:rPr lang="en-US" altLang="en-US" sz="1600" b="1">
                <a:latin typeface="Century Gothic" panose="020B0502020202020204" pitchFamily="34" charset="0"/>
              </a:rPr>
              <a:t> </a:t>
            </a:r>
          </a:p>
          <a:p>
            <a:pPr>
              <a:spcBef>
                <a:spcPct val="50000"/>
              </a:spcBef>
            </a:pPr>
            <a:r>
              <a:rPr lang="en-US" altLang="en-US" sz="1600" b="1">
                <a:latin typeface="Century Gothic" panose="020B0502020202020204" pitchFamily="34" charset="0"/>
              </a:rPr>
              <a:t>DR 1500 (Inventory)</a:t>
            </a:r>
            <a:br>
              <a:rPr lang="en-US" altLang="en-US" sz="1600" b="1">
                <a:latin typeface="Century Gothic" panose="020B0502020202020204" pitchFamily="34" charset="0"/>
              </a:rPr>
            </a:br>
            <a:r>
              <a:rPr lang="en-US" altLang="en-US" sz="1600" b="1">
                <a:latin typeface="Century Gothic" panose="020B0502020202020204" pitchFamily="34" charset="0"/>
              </a:rPr>
              <a:t>CR 1600 (WIP)</a:t>
            </a:r>
          </a:p>
          <a:p>
            <a:pPr>
              <a:spcBef>
                <a:spcPct val="50000"/>
              </a:spcBef>
            </a:pPr>
            <a:r>
              <a:rPr lang="en-US" altLang="en-US" sz="1200" b="1">
                <a:latin typeface="Century Gothic" panose="020B0502020202020204" pitchFamily="34" charset="0"/>
              </a:rPr>
              <a:t>(Std Qty - Scrapped Qty) x Total GL Cost</a:t>
            </a:r>
            <a:br>
              <a:rPr lang="en-US" altLang="en-US" sz="1200" b="1">
                <a:latin typeface="Century Gothic" panose="020B0502020202020204" pitchFamily="34" charset="0"/>
              </a:rPr>
            </a:br>
            <a:r>
              <a:rPr lang="en-US" altLang="en-US" sz="1200" b="1">
                <a:latin typeface="Century Gothic" panose="020B0502020202020204" pitchFamily="34" charset="0"/>
              </a:rPr>
              <a:t>(1000 - 10) x 0.96 = $950.40</a:t>
            </a:r>
          </a:p>
        </p:txBody>
      </p:sp>
      <p:pic>
        <p:nvPicPr>
          <p:cNvPr id="8" name="Picture 29" descr="I:\test\mfgpro90\training_guides\Cost_Std_tg\Tif\CS-SU-460.tif"/>
          <p:cNvPicPr>
            <a:picLocks noChangeAspect="1" noChangeArrowheads="1"/>
          </p:cNvPicPr>
          <p:nvPr/>
        </p:nvPicPr>
        <p:blipFill>
          <a:blip r:embed="rId3">
            <a:extLst>
              <a:ext uri="{28A0092B-C50C-407E-A947-70E740481C1C}">
                <a14:useLocalDpi xmlns:a14="http://schemas.microsoft.com/office/drawing/2010/main" val="0"/>
              </a:ext>
            </a:extLst>
          </a:blip>
          <a:srcRect l="963" t="18652" r="13800" b="24481"/>
          <a:stretch>
            <a:fillRect/>
          </a:stretch>
        </p:blipFill>
        <p:spPr bwMode="auto">
          <a:xfrm>
            <a:off x="520700" y="1565910"/>
            <a:ext cx="5059363" cy="278765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Rectangle 21"/>
          <p:cNvSpPr>
            <a:spLocks noChangeArrowheads="1"/>
          </p:cNvSpPr>
          <p:nvPr/>
        </p:nvSpPr>
        <p:spPr bwMode="auto">
          <a:xfrm>
            <a:off x="3752850" y="2921635"/>
            <a:ext cx="498475" cy="37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0" name="Rectangle 23"/>
          <p:cNvSpPr>
            <a:spLocks noChangeArrowheads="1"/>
          </p:cNvSpPr>
          <p:nvPr/>
        </p:nvSpPr>
        <p:spPr bwMode="auto">
          <a:xfrm>
            <a:off x="3390900" y="2854960"/>
            <a:ext cx="1628775" cy="4667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1" name="Rectangle 24"/>
          <p:cNvSpPr>
            <a:spLocks noChangeArrowheads="1"/>
          </p:cNvSpPr>
          <p:nvPr/>
        </p:nvSpPr>
        <p:spPr bwMode="auto">
          <a:xfrm>
            <a:off x="3019425" y="2254885"/>
            <a:ext cx="1457325" cy="1524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pic>
        <p:nvPicPr>
          <p:cNvPr id="12" name="Picture 30" descr="I:\test\mfgpro90\training_guides\Cost_Std_tg\Tif\CS-SU-470.tif"/>
          <p:cNvPicPr>
            <a:picLocks noChangeAspect="1" noChangeArrowheads="1"/>
          </p:cNvPicPr>
          <p:nvPr/>
        </p:nvPicPr>
        <p:blipFill>
          <a:blip r:embed="rId4">
            <a:extLst>
              <a:ext uri="{28A0092B-C50C-407E-A947-70E740481C1C}">
                <a14:useLocalDpi xmlns:a14="http://schemas.microsoft.com/office/drawing/2010/main" val="0"/>
              </a:ext>
            </a:extLst>
          </a:blip>
          <a:srcRect l="1283" t="40804" r="13800" b="24094"/>
          <a:stretch>
            <a:fillRect/>
          </a:stretch>
        </p:blipFill>
        <p:spPr bwMode="auto">
          <a:xfrm>
            <a:off x="539750" y="4423410"/>
            <a:ext cx="5040313" cy="172085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Rectangle 22"/>
          <p:cNvSpPr>
            <a:spLocks noChangeArrowheads="1"/>
          </p:cNvSpPr>
          <p:nvPr/>
        </p:nvSpPr>
        <p:spPr bwMode="auto">
          <a:xfrm>
            <a:off x="3429000" y="4588510"/>
            <a:ext cx="1628775" cy="4667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4" name="Rectangle 25"/>
          <p:cNvSpPr>
            <a:spLocks noChangeArrowheads="1"/>
          </p:cNvSpPr>
          <p:nvPr/>
        </p:nvSpPr>
        <p:spPr bwMode="auto">
          <a:xfrm>
            <a:off x="3467100" y="4102735"/>
            <a:ext cx="1257300" cy="17145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5" name="Rectangle 26"/>
          <p:cNvSpPr>
            <a:spLocks noChangeArrowheads="1"/>
          </p:cNvSpPr>
          <p:nvPr/>
        </p:nvSpPr>
        <p:spPr bwMode="auto">
          <a:xfrm>
            <a:off x="752475" y="4102735"/>
            <a:ext cx="1333500" cy="17145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6" name="Rectangle 27"/>
          <p:cNvSpPr>
            <a:spLocks noChangeArrowheads="1"/>
          </p:cNvSpPr>
          <p:nvPr/>
        </p:nvSpPr>
        <p:spPr bwMode="auto">
          <a:xfrm>
            <a:off x="3524250" y="5874385"/>
            <a:ext cx="990600" cy="18097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7" name="Rectangle 34"/>
          <p:cNvSpPr>
            <a:spLocks noChangeArrowheads="1"/>
          </p:cNvSpPr>
          <p:nvPr/>
        </p:nvSpPr>
        <p:spPr bwMode="auto">
          <a:xfrm>
            <a:off x="7296150" y="3731260"/>
            <a:ext cx="2095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cxnSp>
        <p:nvCxnSpPr>
          <p:cNvPr id="18" name="AutoShape 35"/>
          <p:cNvCxnSpPr>
            <a:cxnSpLocks noChangeShapeType="1"/>
            <a:stCxn id="17" idx="2"/>
            <a:endCxn id="14" idx="3"/>
          </p:cNvCxnSpPr>
          <p:nvPr/>
        </p:nvCxnSpPr>
        <p:spPr bwMode="auto">
          <a:xfrm rot="5400000">
            <a:off x="5967413" y="2754947"/>
            <a:ext cx="209550" cy="2657475"/>
          </a:xfrm>
          <a:prstGeom prst="bentConnector2">
            <a:avLst/>
          </a:prstGeom>
          <a:noFill/>
          <a:ln w="38100">
            <a:solidFill>
              <a:srgbClr val="FF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Rectangle 36"/>
          <p:cNvSpPr>
            <a:spLocks noChangeArrowheads="1"/>
          </p:cNvSpPr>
          <p:nvPr/>
        </p:nvSpPr>
        <p:spPr bwMode="auto">
          <a:xfrm>
            <a:off x="6991350" y="5502910"/>
            <a:ext cx="2095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cxnSp>
        <p:nvCxnSpPr>
          <p:cNvPr id="20" name="AutoShape 37"/>
          <p:cNvCxnSpPr>
            <a:cxnSpLocks noChangeShapeType="1"/>
            <a:stCxn id="19" idx="2"/>
            <a:endCxn id="16" idx="3"/>
          </p:cNvCxnSpPr>
          <p:nvPr/>
        </p:nvCxnSpPr>
        <p:spPr bwMode="auto">
          <a:xfrm rot="5400000">
            <a:off x="5707856" y="4576604"/>
            <a:ext cx="214313" cy="2562225"/>
          </a:xfrm>
          <a:prstGeom prst="bentConnector2">
            <a:avLst/>
          </a:prstGeom>
          <a:noFill/>
          <a:ln w="38100">
            <a:solidFill>
              <a:srgbClr val="FF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ctangle 38"/>
          <p:cNvSpPr>
            <a:spLocks noChangeArrowheads="1"/>
          </p:cNvSpPr>
          <p:nvPr/>
        </p:nvSpPr>
        <p:spPr bwMode="auto">
          <a:xfrm>
            <a:off x="5676900" y="3121660"/>
            <a:ext cx="2095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22" name="Rectangle 39"/>
          <p:cNvSpPr>
            <a:spLocks noChangeArrowheads="1"/>
          </p:cNvSpPr>
          <p:nvPr/>
        </p:nvSpPr>
        <p:spPr bwMode="auto">
          <a:xfrm>
            <a:off x="5695950" y="4893310"/>
            <a:ext cx="2095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cxnSp>
        <p:nvCxnSpPr>
          <p:cNvPr id="23" name="AutoShape 40"/>
          <p:cNvCxnSpPr>
            <a:cxnSpLocks noChangeShapeType="1"/>
            <a:stCxn id="21" idx="1"/>
            <a:endCxn id="10" idx="3"/>
          </p:cNvCxnSpPr>
          <p:nvPr/>
        </p:nvCxnSpPr>
        <p:spPr bwMode="auto">
          <a:xfrm rot="10800000">
            <a:off x="5038725" y="3088323"/>
            <a:ext cx="638175" cy="157162"/>
          </a:xfrm>
          <a:prstGeom prst="bentConnector3">
            <a:avLst>
              <a:gd name="adj1" fmla="val 51491"/>
            </a:avLst>
          </a:prstGeom>
          <a:noFill/>
          <a:ln w="38100">
            <a:solidFill>
              <a:srgbClr val="FF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41"/>
          <p:cNvCxnSpPr>
            <a:cxnSpLocks noChangeShapeType="1"/>
            <a:stCxn id="22" idx="1"/>
            <a:endCxn id="13" idx="3"/>
          </p:cNvCxnSpPr>
          <p:nvPr/>
        </p:nvCxnSpPr>
        <p:spPr bwMode="auto">
          <a:xfrm rot="10800000">
            <a:off x="5076825" y="4821873"/>
            <a:ext cx="619125" cy="195262"/>
          </a:xfrm>
          <a:prstGeom prst="bentConnector3">
            <a:avLst>
              <a:gd name="adj1" fmla="val 51537"/>
            </a:avLst>
          </a:prstGeom>
          <a:noFill/>
          <a:ln w="38100">
            <a:solidFill>
              <a:srgbClr val="FF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36512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t>
            </a:r>
            <a:r>
              <a:rPr lang="en-GB" dirty="0" smtClean="0">
                <a:latin typeface="Century Gothic" panose="020B0502020202020204" pitchFamily="34" charset="0"/>
              </a:rPr>
              <a:t>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Components of Item </a:t>
            </a:r>
            <a:r>
              <a:rPr lang="en-US" dirty="0" smtClean="0">
                <a:latin typeface="Century Gothic" panose="020B0502020202020204" pitchFamily="34" charset="0"/>
              </a:rPr>
              <a:t>Cost Summary: </a:t>
            </a:r>
            <a:r>
              <a:rPr lang="en-US" dirty="0">
                <a:latin typeface="Century Gothic" panose="020B0502020202020204" pitchFamily="34" charset="0"/>
              </a:rPr>
              <a:t>Material</a:t>
            </a:r>
          </a:p>
        </p:txBody>
      </p:sp>
      <p:sp>
        <p:nvSpPr>
          <p:cNvPr id="6" name="Text Box 3"/>
          <p:cNvSpPr txBox="1">
            <a:spLocks noChangeArrowheads="1"/>
          </p:cNvSpPr>
          <p:nvPr/>
        </p:nvSpPr>
        <p:spPr bwMode="auto">
          <a:xfrm>
            <a:off x="673418" y="1565275"/>
            <a:ext cx="2544762" cy="374650"/>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sng" strike="noStrike" kern="0" cap="none" spc="0" normalizeH="0" baseline="0" noProof="0" smtClean="0">
                <a:ln>
                  <a:noFill/>
                </a:ln>
                <a:solidFill>
                  <a:srgbClr val="141414"/>
                </a:solidFill>
                <a:effectLst/>
                <a:uLnTx/>
                <a:uFillTx/>
                <a:latin typeface="Century Gothic" panose="020B0502020202020204" pitchFamily="34" charset="0"/>
              </a:rPr>
              <a:t>Dependent On</a:t>
            </a:r>
          </a:p>
        </p:txBody>
      </p:sp>
      <p:sp>
        <p:nvSpPr>
          <p:cNvPr id="7" name="Text Box 4"/>
          <p:cNvSpPr txBox="1">
            <a:spLocks noChangeArrowheads="1"/>
          </p:cNvSpPr>
          <p:nvPr/>
        </p:nvSpPr>
        <p:spPr bwMode="auto">
          <a:xfrm>
            <a:off x="3388043" y="1565275"/>
            <a:ext cx="2592387" cy="374650"/>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1" i="0" u="sng" strike="noStrike" kern="0" cap="none" spc="0" normalizeH="0" baseline="0" noProof="0" smtClean="0">
                <a:ln>
                  <a:noFill/>
                </a:ln>
                <a:solidFill>
                  <a:srgbClr val="141414"/>
                </a:solidFill>
                <a:effectLst/>
                <a:uLnTx/>
                <a:uFillTx/>
                <a:latin typeface="Century Gothic" panose="020B0502020202020204" pitchFamily="34" charset="0"/>
              </a:rPr>
              <a:t>Defined In</a:t>
            </a:r>
          </a:p>
        </p:txBody>
      </p:sp>
      <p:sp>
        <p:nvSpPr>
          <p:cNvPr id="8" name="Text Box 6"/>
          <p:cNvSpPr txBox="1">
            <a:spLocks noChangeArrowheads="1"/>
          </p:cNvSpPr>
          <p:nvPr/>
        </p:nvSpPr>
        <p:spPr bwMode="auto">
          <a:xfrm>
            <a:off x="436880" y="1944688"/>
            <a:ext cx="2809875" cy="3492500"/>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Material/purchase price</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Quantity Per</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Scrap %</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Phantom</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err="1" smtClean="0">
                <a:ln>
                  <a:noFill/>
                </a:ln>
                <a:solidFill>
                  <a:srgbClr val="141414"/>
                </a:solidFill>
                <a:effectLst/>
                <a:uLnTx/>
                <a:uFillTx/>
                <a:latin typeface="Century Gothic" panose="020B0502020202020204" pitchFamily="34" charset="0"/>
              </a:rPr>
              <a:t>Pur</a:t>
            </a: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/Mfg</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Structure Type</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Yield %</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Issue Policy</a:t>
            </a:r>
          </a:p>
          <a:p>
            <a:pPr marL="0" marR="0" lvl="0" indent="0" algn="r" defTabSz="914400" eaLnBrk="0" fontAlgn="base" latinLnBrk="0" hangingPunct="0">
              <a:lnSpc>
                <a:spcPct val="100000"/>
              </a:lnSpc>
              <a:spcBef>
                <a:spcPct val="50000"/>
              </a:spcBef>
              <a:spcAft>
                <a:spcPct val="0"/>
              </a:spcAft>
              <a:buClrTx/>
              <a:buSzTx/>
              <a:buFontTx/>
              <a:buNone/>
              <a:tabLst/>
              <a:defRPr/>
            </a:pPr>
            <a:endPar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9" name="Text Box 7"/>
          <p:cNvSpPr txBox="1">
            <a:spLocks noChangeArrowheads="1"/>
          </p:cNvSpPr>
          <p:nvPr/>
        </p:nvSpPr>
        <p:spPr bwMode="auto">
          <a:xfrm>
            <a:off x="3386455" y="1973263"/>
            <a:ext cx="5651500" cy="310084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Items</a:t>
            </a: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Product Structures &amp; Formulas</a:t>
            </a:r>
          </a:p>
          <a:p>
            <a:pPr eaLnBrk="0" fontAlgn="base" hangingPunct="0">
              <a:spcBef>
                <a:spcPct val="50000"/>
              </a:spcBef>
              <a:spcAft>
                <a:spcPct val="0"/>
              </a:spcAft>
              <a:tabLst>
                <a:tab pos="112713" algn="l"/>
              </a:tabLst>
            </a:pPr>
            <a:r>
              <a:rPr lang="en-US" sz="1700" kern="0" dirty="0">
                <a:solidFill>
                  <a:srgbClr val="141414"/>
                </a:solidFill>
                <a:latin typeface="Century Gothic" panose="020B0502020202020204" pitchFamily="34" charset="0"/>
              </a:rPr>
              <a:t>Product Structures &amp; </a:t>
            </a:r>
            <a:r>
              <a:rPr lang="en-US" sz="1700" kern="0" dirty="0" smtClean="0">
                <a:solidFill>
                  <a:srgbClr val="141414"/>
                </a:solidFill>
                <a:latin typeface="Century Gothic" panose="020B0502020202020204" pitchFamily="34" charset="0"/>
              </a:rPr>
              <a:t>Formulas</a:t>
            </a:r>
            <a:endPar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endParaRP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Items</a:t>
            </a: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Items</a:t>
            </a:r>
          </a:p>
          <a:p>
            <a:pPr lvl="0" eaLnBrk="0" fontAlgn="base" hangingPunct="0">
              <a:spcBef>
                <a:spcPct val="50000"/>
              </a:spcBef>
              <a:spcAft>
                <a:spcPct val="0"/>
              </a:spcAft>
              <a:tabLst>
                <a:tab pos="112713" algn="l"/>
              </a:tabLst>
            </a:pPr>
            <a:r>
              <a:rPr lang="en-US" sz="1700" kern="0" dirty="0">
                <a:solidFill>
                  <a:srgbClr val="141414"/>
                </a:solidFill>
                <a:latin typeface="Century Gothic" panose="020B0502020202020204" pitchFamily="34" charset="0"/>
              </a:rPr>
              <a:t>Product Structures &amp; </a:t>
            </a:r>
            <a:r>
              <a:rPr lang="en-US" sz="1700" kern="0" dirty="0" smtClean="0">
                <a:solidFill>
                  <a:srgbClr val="141414"/>
                </a:solidFill>
                <a:latin typeface="Century Gothic" panose="020B0502020202020204" pitchFamily="34" charset="0"/>
              </a:rPr>
              <a:t>Formulas</a:t>
            </a:r>
            <a:endPar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endParaRP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Routings </a:t>
            </a: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Items</a:t>
            </a:r>
          </a:p>
        </p:txBody>
      </p:sp>
    </p:spTree>
    <p:extLst>
      <p:ext uri="{BB962C8B-B14F-4D97-AF65-F5344CB8AC3E}">
        <p14:creationId xmlns:p14="http://schemas.microsoft.com/office/powerpoint/2010/main" val="12478833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46</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t>
            </a:r>
            <a:r>
              <a:rPr lang="en-GB" dirty="0" smtClean="0">
                <a:latin typeface="Century Gothic" panose="020B0502020202020204" pitchFamily="34" charset="0"/>
              </a:rPr>
              <a:t>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Components of Item </a:t>
            </a:r>
            <a:r>
              <a:rPr lang="en-US" dirty="0" smtClean="0">
                <a:latin typeface="Century Gothic" panose="020B0502020202020204" pitchFamily="34" charset="0"/>
              </a:rPr>
              <a:t>Cost Summary: Labor</a:t>
            </a:r>
            <a:endParaRPr lang="en-US" dirty="0">
              <a:latin typeface="Century Gothic" panose="020B0502020202020204" pitchFamily="34" charset="0"/>
            </a:endParaRPr>
          </a:p>
        </p:txBody>
      </p:sp>
      <p:sp>
        <p:nvSpPr>
          <p:cNvPr id="6" name="Text Box 3"/>
          <p:cNvSpPr txBox="1">
            <a:spLocks noChangeArrowheads="1"/>
          </p:cNvSpPr>
          <p:nvPr/>
        </p:nvSpPr>
        <p:spPr bwMode="auto">
          <a:xfrm>
            <a:off x="1002665" y="1566545"/>
            <a:ext cx="2552700" cy="374650"/>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800" b="1" i="0" u="sng" strike="noStrike" kern="0" cap="none" spc="0" normalizeH="0" baseline="0" noProof="0" dirty="0" smtClean="0">
                <a:ln>
                  <a:noFill/>
                </a:ln>
                <a:solidFill>
                  <a:srgbClr val="141414"/>
                </a:solidFill>
                <a:effectLst/>
                <a:uLnTx/>
                <a:uFillTx/>
                <a:latin typeface="Century Gothic" panose="020B0502020202020204" pitchFamily="34" charset="0"/>
              </a:rPr>
              <a:t>Dependent On</a:t>
            </a:r>
          </a:p>
        </p:txBody>
      </p:sp>
      <p:sp>
        <p:nvSpPr>
          <p:cNvPr id="7" name="Text Box 4"/>
          <p:cNvSpPr txBox="1">
            <a:spLocks noChangeArrowheads="1"/>
          </p:cNvSpPr>
          <p:nvPr/>
        </p:nvSpPr>
        <p:spPr bwMode="auto">
          <a:xfrm>
            <a:off x="3750628" y="1566545"/>
            <a:ext cx="2719387" cy="374650"/>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1" i="0" u="sng" strike="noStrike" kern="0" cap="none" spc="0" normalizeH="0" baseline="0" noProof="0" dirty="0" smtClean="0">
                <a:ln>
                  <a:noFill/>
                </a:ln>
                <a:solidFill>
                  <a:srgbClr val="141414"/>
                </a:solidFill>
                <a:effectLst/>
                <a:uLnTx/>
                <a:uFillTx/>
                <a:latin typeface="Century Gothic" panose="020B0502020202020204" pitchFamily="34" charset="0"/>
              </a:rPr>
              <a:t>Defined In</a:t>
            </a:r>
          </a:p>
        </p:txBody>
      </p:sp>
      <p:sp>
        <p:nvSpPr>
          <p:cNvPr id="8" name="Text Box 5"/>
          <p:cNvSpPr txBox="1">
            <a:spLocks noChangeArrowheads="1"/>
          </p:cNvSpPr>
          <p:nvPr/>
        </p:nvSpPr>
        <p:spPr bwMode="auto">
          <a:xfrm>
            <a:off x="412115" y="1945958"/>
            <a:ext cx="3143250" cy="2316162"/>
          </a:xfrm>
          <a:prstGeom prst="rect">
            <a:avLst/>
          </a:prstGeom>
          <a:noFill/>
          <a:ln w="9525">
            <a:noFill/>
            <a:miter lim="800000"/>
            <a:headEnd/>
            <a:tailEnd/>
          </a:ln>
        </p:spPr>
        <p:txBody>
          <a:bodyPr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Work Center Labor Rates</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Work Center Setup Rates</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Run Time per Unit</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Setup Time per Lot/Batch</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Order Quantity</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700" b="1" i="0" u="none" strike="noStrike" kern="0" cap="none" spc="0" normalizeH="0" baseline="0" noProof="0" dirty="0" smtClean="0">
                <a:ln>
                  <a:noFill/>
                </a:ln>
                <a:solidFill>
                  <a:srgbClr val="141414"/>
                </a:solidFill>
                <a:effectLst/>
                <a:uLnTx/>
                <a:uFillTx/>
                <a:latin typeface="Century Gothic" panose="020B0502020202020204" pitchFamily="34" charset="0"/>
              </a:rPr>
              <a:t>Subcontract Cost</a:t>
            </a:r>
          </a:p>
        </p:txBody>
      </p:sp>
      <p:sp>
        <p:nvSpPr>
          <p:cNvPr id="9" name="Text Box 6"/>
          <p:cNvSpPr txBox="1">
            <a:spLocks noChangeArrowheads="1"/>
          </p:cNvSpPr>
          <p:nvPr/>
        </p:nvSpPr>
        <p:spPr bwMode="auto">
          <a:xfrm>
            <a:off x="3755390" y="1955483"/>
            <a:ext cx="5514975" cy="2316015"/>
          </a:xfrm>
          <a:prstGeom prst="rect">
            <a:avLst/>
          </a:prstGeom>
          <a:noFill/>
          <a:ln w="9525">
            <a:noFill/>
            <a:miter lim="800000"/>
            <a:headEnd/>
            <a:tailEnd/>
          </a:ln>
        </p:spPr>
        <p:txBody>
          <a:bodyPr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Work Centers</a:t>
            </a: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Work Centers</a:t>
            </a: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Routings</a:t>
            </a: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Routings</a:t>
            </a: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Items</a:t>
            </a:r>
          </a:p>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700" b="0" i="0" u="none" strike="noStrike" kern="0" cap="none" spc="0" normalizeH="0" baseline="0" noProof="0" dirty="0" smtClean="0">
                <a:ln>
                  <a:noFill/>
                </a:ln>
                <a:solidFill>
                  <a:srgbClr val="141414"/>
                </a:solidFill>
                <a:effectLst/>
                <a:uLnTx/>
                <a:uFillTx/>
                <a:latin typeface="Century Gothic" panose="020B0502020202020204" pitchFamily="34" charset="0"/>
              </a:rPr>
              <a:t>Routings</a:t>
            </a:r>
          </a:p>
        </p:txBody>
      </p:sp>
    </p:spTree>
    <p:extLst>
      <p:ext uri="{BB962C8B-B14F-4D97-AF65-F5344CB8AC3E}">
        <p14:creationId xmlns:p14="http://schemas.microsoft.com/office/powerpoint/2010/main" val="7815878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47</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t>
            </a:r>
            <a:r>
              <a:rPr lang="en-GB" dirty="0" smtClean="0">
                <a:latin typeface="Century Gothic" panose="020B0502020202020204" pitchFamily="34" charset="0"/>
              </a:rPr>
              <a:t>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Components of Item </a:t>
            </a:r>
            <a:r>
              <a:rPr lang="en-US" dirty="0" smtClean="0">
                <a:latin typeface="Century Gothic" panose="020B0502020202020204" pitchFamily="34" charset="0"/>
              </a:rPr>
              <a:t>Cost Summary: Burden</a:t>
            </a:r>
            <a:endParaRPr lang="en-US" dirty="0">
              <a:latin typeface="Century Gothic" panose="020B0502020202020204" pitchFamily="34" charset="0"/>
            </a:endParaRPr>
          </a:p>
        </p:txBody>
      </p:sp>
      <p:sp>
        <p:nvSpPr>
          <p:cNvPr id="6" name="Text Box 3"/>
          <p:cNvSpPr txBox="1">
            <a:spLocks noChangeArrowheads="1"/>
          </p:cNvSpPr>
          <p:nvPr/>
        </p:nvSpPr>
        <p:spPr bwMode="auto">
          <a:xfrm>
            <a:off x="416560" y="1565275"/>
            <a:ext cx="4480560" cy="338550"/>
          </a:xfrm>
          <a:prstGeom prst="rect">
            <a:avLst/>
          </a:prstGeom>
          <a:noFill/>
          <a:ln w="9525">
            <a:noFill/>
            <a:miter lim="800000"/>
            <a:headEnd/>
            <a:tailEnd/>
          </a:ln>
        </p:spPr>
        <p:txBody>
          <a:bodyPr wrap="square"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sng" strike="noStrike" kern="0" cap="none" spc="0" normalizeH="0" baseline="0" noProof="0" dirty="0" smtClean="0">
                <a:ln>
                  <a:noFill/>
                </a:ln>
                <a:solidFill>
                  <a:srgbClr val="141414"/>
                </a:solidFill>
                <a:effectLst/>
                <a:uLnTx/>
                <a:uFillTx/>
                <a:latin typeface="Century Gothic" panose="020B0502020202020204" pitchFamily="34" charset="0"/>
              </a:rPr>
              <a:t>Dependent On</a:t>
            </a:r>
          </a:p>
        </p:txBody>
      </p:sp>
      <p:sp>
        <p:nvSpPr>
          <p:cNvPr id="7" name="Text Box 4"/>
          <p:cNvSpPr txBox="1">
            <a:spLocks noChangeArrowheads="1"/>
          </p:cNvSpPr>
          <p:nvPr/>
        </p:nvSpPr>
        <p:spPr bwMode="auto">
          <a:xfrm>
            <a:off x="5080000" y="1565275"/>
            <a:ext cx="4480560" cy="338550"/>
          </a:xfrm>
          <a:prstGeom prst="rect">
            <a:avLst/>
          </a:prstGeom>
          <a:noFill/>
          <a:ln w="9525">
            <a:noFill/>
            <a:miter lim="800000"/>
            <a:headEnd/>
            <a:tailEnd/>
          </a:ln>
        </p:spPr>
        <p:txBody>
          <a:bodyPr wrap="square"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sng" strike="noStrike" kern="0" cap="none" spc="0" normalizeH="0" baseline="0" noProof="0" dirty="0" smtClean="0">
                <a:ln>
                  <a:noFill/>
                </a:ln>
                <a:solidFill>
                  <a:srgbClr val="141414"/>
                </a:solidFill>
                <a:effectLst/>
                <a:uLnTx/>
                <a:uFillTx/>
                <a:latin typeface="Century Gothic" panose="020B0502020202020204" pitchFamily="34" charset="0"/>
              </a:rPr>
              <a:t>Defined In</a:t>
            </a:r>
          </a:p>
        </p:txBody>
      </p:sp>
      <p:sp>
        <p:nvSpPr>
          <p:cNvPr id="8" name="Text Box 5"/>
          <p:cNvSpPr txBox="1">
            <a:spLocks noChangeArrowheads="1"/>
          </p:cNvSpPr>
          <p:nvPr/>
        </p:nvSpPr>
        <p:spPr bwMode="auto">
          <a:xfrm>
            <a:off x="416560" y="1944688"/>
            <a:ext cx="4480560" cy="2062099"/>
          </a:xfrm>
          <a:prstGeom prst="rect">
            <a:avLst/>
          </a:prstGeom>
          <a:noFill/>
          <a:ln w="9525">
            <a:noFill/>
            <a:miter lim="800000"/>
            <a:headEnd/>
            <a:tailEnd/>
          </a:ln>
        </p:spPr>
        <p:txBody>
          <a:bodyPr wrap="square" lIns="91436" tIns="45718" rIns="91436" bIns="45718">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Work Center Labor Burden Rates</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Work Center Labor Burden Percent</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Work Center Machine Burden Rate</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Machines/Operation</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(plus all of the items listed under Labor, except Subcontract)</a:t>
            </a:r>
          </a:p>
        </p:txBody>
      </p:sp>
      <p:sp>
        <p:nvSpPr>
          <p:cNvPr id="9" name="Text Box 6"/>
          <p:cNvSpPr txBox="1">
            <a:spLocks noChangeArrowheads="1"/>
          </p:cNvSpPr>
          <p:nvPr/>
        </p:nvSpPr>
        <p:spPr bwMode="auto">
          <a:xfrm>
            <a:off x="5083810" y="1954213"/>
            <a:ext cx="2449830" cy="1446546"/>
          </a:xfrm>
          <a:prstGeom prst="rect">
            <a:avLst/>
          </a:prstGeom>
          <a:noFill/>
          <a:ln w="9525">
            <a:noFill/>
            <a:miter lim="800000"/>
            <a:headEnd/>
            <a:tailEnd/>
          </a:ln>
        </p:spPr>
        <p:txBody>
          <a:bodyPr wrap="square" lIns="91436" tIns="45718" rIns="91436" bIns="45718">
            <a:spAutoFit/>
          </a:bodyPr>
          <a:lstStyle/>
          <a:p>
            <a:pPr marL="0" marR="0" lvl="0" indent="0" defTabSz="914400" eaLnBrk="0" fontAlgn="base" latinLnBrk="0" hangingPunct="0">
              <a:lnSpc>
                <a:spcPct val="100000"/>
              </a:lnSpc>
              <a:spcBef>
                <a:spcPct val="50000"/>
              </a:spcBef>
              <a:spcAft>
                <a:spcPct val="0"/>
              </a:spcAft>
              <a:buClrTx/>
              <a:buSzTx/>
              <a:buFontTx/>
              <a:buNone/>
              <a:tabLst>
                <a:tab pos="112713" algn="l"/>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Work Centers</a:t>
            </a:r>
          </a:p>
          <a:p>
            <a:pPr lvl="0" eaLnBrk="0" fontAlgn="base" hangingPunct="0">
              <a:spcBef>
                <a:spcPct val="50000"/>
              </a:spcBef>
              <a:spcAft>
                <a:spcPct val="0"/>
              </a:spcAft>
              <a:tabLst>
                <a:tab pos="112713" algn="l"/>
              </a:tabLst>
              <a:defRPr/>
            </a:pPr>
            <a:r>
              <a:rPr lang="en-US" sz="1600" kern="0" dirty="0">
                <a:solidFill>
                  <a:srgbClr val="141414"/>
                </a:solidFill>
                <a:latin typeface="Century Gothic" panose="020B0502020202020204" pitchFamily="34" charset="0"/>
              </a:rPr>
              <a:t>Work </a:t>
            </a:r>
            <a:r>
              <a:rPr lang="en-US" sz="1600" kern="0" dirty="0" smtClean="0">
                <a:solidFill>
                  <a:srgbClr val="141414"/>
                </a:solidFill>
                <a:latin typeface="Century Gothic" panose="020B0502020202020204" pitchFamily="34" charset="0"/>
              </a:rPr>
              <a:t>Centers</a:t>
            </a:r>
          </a:p>
          <a:p>
            <a:pPr lvl="0" eaLnBrk="0" fontAlgn="base" hangingPunct="0">
              <a:spcBef>
                <a:spcPct val="50000"/>
              </a:spcBef>
              <a:spcAft>
                <a:spcPct val="0"/>
              </a:spcAft>
              <a:tabLst>
                <a:tab pos="112713" algn="l"/>
              </a:tabLst>
              <a:defRPr/>
            </a:pPr>
            <a:r>
              <a:rPr lang="en-US" sz="1600" kern="0" dirty="0" smtClean="0">
                <a:solidFill>
                  <a:srgbClr val="141414"/>
                </a:solidFill>
                <a:latin typeface="Century Gothic" panose="020B0502020202020204" pitchFamily="34" charset="0"/>
              </a:rPr>
              <a:t>Work </a:t>
            </a:r>
            <a:r>
              <a:rPr lang="en-US" sz="1600" kern="0" dirty="0">
                <a:solidFill>
                  <a:srgbClr val="141414"/>
                </a:solidFill>
                <a:latin typeface="Century Gothic" panose="020B0502020202020204" pitchFamily="34" charset="0"/>
              </a:rPr>
              <a:t>Centers</a:t>
            </a:r>
          </a:p>
          <a:p>
            <a:pPr lvl="0" eaLnBrk="0" fontAlgn="base" hangingPunct="0">
              <a:spcBef>
                <a:spcPct val="50000"/>
              </a:spcBef>
              <a:spcAft>
                <a:spcPct val="0"/>
              </a:spcAft>
              <a:tabLst>
                <a:tab pos="112713" algn="l"/>
              </a:tabLst>
            </a:pPr>
            <a:r>
              <a:rPr lang="en-US" sz="1600" kern="0" dirty="0">
                <a:solidFill>
                  <a:srgbClr val="141414"/>
                </a:solidFill>
                <a:latin typeface="Century Gothic" panose="020B0502020202020204" pitchFamily="34" charset="0"/>
              </a:rPr>
              <a:t>Work </a:t>
            </a:r>
            <a:r>
              <a:rPr lang="en-US" sz="1600" kern="0" dirty="0" smtClean="0">
                <a:solidFill>
                  <a:srgbClr val="141414"/>
                </a:solidFill>
                <a:latin typeface="Century Gothic" panose="020B0502020202020204" pitchFamily="34" charset="0"/>
              </a:rPr>
              <a:t>Centers, Routings </a:t>
            </a:r>
            <a:endPar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2770907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48</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t>
            </a:r>
            <a:r>
              <a:rPr lang="en-GB" dirty="0" smtClean="0">
                <a:latin typeface="Century Gothic" panose="020B0502020202020204" pitchFamily="34" charset="0"/>
              </a:rPr>
              <a:t>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Routing Cost Calculations: Review</a:t>
            </a:r>
            <a:endParaRPr lang="en-US" dirty="0">
              <a:latin typeface="Century Gothic" panose="020B0502020202020204" pitchFamily="34" charset="0"/>
            </a:endParaRPr>
          </a:p>
        </p:txBody>
      </p:sp>
      <p:sp>
        <p:nvSpPr>
          <p:cNvPr id="6" name="Text Box 5"/>
          <p:cNvSpPr txBox="1">
            <a:spLocks noChangeArrowheads="1"/>
          </p:cNvSpPr>
          <p:nvPr/>
        </p:nvSpPr>
        <p:spPr bwMode="auto">
          <a:xfrm>
            <a:off x="486410" y="1559878"/>
            <a:ext cx="7086600" cy="125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2000" b="1" smtClean="0">
                <a:solidFill>
                  <a:srgbClr val="000000"/>
                </a:solidFill>
                <a:latin typeface="Century Gothic" panose="020B0502020202020204" pitchFamily="34" charset="0"/>
              </a:rPr>
              <a:t>Labor Cost Per Operation</a:t>
            </a:r>
          </a:p>
          <a:p>
            <a:pPr eaLnBrk="0" fontAlgn="base" hangingPunct="0">
              <a:spcBef>
                <a:spcPct val="50000"/>
              </a:spcBef>
              <a:spcAft>
                <a:spcPct val="0"/>
              </a:spcAft>
            </a:pPr>
            <a:r>
              <a:rPr lang="en-US" altLang="en-US" sz="1600" smtClean="0">
                <a:solidFill>
                  <a:srgbClr val="000000"/>
                </a:solidFill>
                <a:latin typeface="Century Gothic" panose="020B0502020202020204" pitchFamily="34" charset="0"/>
              </a:rPr>
              <a:t>Set-Up Cost = (Set-Up Hrs / Order Qty) x WC Set-Up Rate</a:t>
            </a:r>
            <a:br>
              <a:rPr lang="en-US" altLang="en-US" sz="1600" smtClean="0">
                <a:solidFill>
                  <a:srgbClr val="000000"/>
                </a:solidFill>
                <a:latin typeface="Century Gothic" panose="020B0502020202020204" pitchFamily="34" charset="0"/>
              </a:rPr>
            </a:br>
            <a:r>
              <a:rPr lang="en-US" altLang="en-US" sz="1600" smtClean="0">
                <a:solidFill>
                  <a:srgbClr val="000000"/>
                </a:solidFill>
                <a:latin typeface="Century Gothic" panose="020B0502020202020204" pitchFamily="34" charset="0"/>
              </a:rPr>
              <a:t>Run Cost = Run Hrs x WC Labor Rate</a:t>
            </a:r>
            <a:br>
              <a:rPr lang="en-US" altLang="en-US" sz="1600" smtClean="0">
                <a:solidFill>
                  <a:srgbClr val="000000"/>
                </a:solidFill>
                <a:latin typeface="Century Gothic" panose="020B0502020202020204" pitchFamily="34" charset="0"/>
              </a:rPr>
            </a:br>
            <a:r>
              <a:rPr lang="en-US" altLang="en-US" sz="1600" smtClean="0">
                <a:solidFill>
                  <a:srgbClr val="000000"/>
                </a:solidFill>
                <a:latin typeface="Century Gothic" panose="020B0502020202020204" pitchFamily="34" charset="0"/>
              </a:rPr>
              <a:t>Labor Cost = Set-Up Cost + Run Cost</a:t>
            </a:r>
          </a:p>
        </p:txBody>
      </p:sp>
      <p:sp>
        <p:nvSpPr>
          <p:cNvPr id="7" name="Text Box 9"/>
          <p:cNvSpPr txBox="1">
            <a:spLocks noChangeArrowheads="1"/>
          </p:cNvSpPr>
          <p:nvPr/>
        </p:nvSpPr>
        <p:spPr bwMode="auto">
          <a:xfrm>
            <a:off x="486410" y="2893378"/>
            <a:ext cx="7086600" cy="210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2000" b="1" smtClean="0">
                <a:solidFill>
                  <a:srgbClr val="000000"/>
                </a:solidFill>
                <a:latin typeface="Century Gothic" panose="020B0502020202020204" pitchFamily="34" charset="0"/>
              </a:rPr>
              <a:t>Labor Burden Cost Per Operation</a:t>
            </a:r>
          </a:p>
          <a:p>
            <a:pPr eaLnBrk="0" fontAlgn="base" hangingPunct="0">
              <a:spcBef>
                <a:spcPct val="50000"/>
              </a:spcBef>
              <a:spcAft>
                <a:spcPct val="0"/>
              </a:spcAft>
            </a:pPr>
            <a:r>
              <a:rPr lang="en-US" altLang="en-US" sz="1600" u="sng" smtClean="0">
                <a:solidFill>
                  <a:srgbClr val="000000"/>
                </a:solidFill>
                <a:latin typeface="Century Gothic" panose="020B0502020202020204" pitchFamily="34" charset="0"/>
              </a:rPr>
              <a:t>Set-Up Burden</a:t>
            </a:r>
            <a:r>
              <a:rPr lang="en-US" altLang="en-US" sz="1600" smtClean="0">
                <a:solidFill>
                  <a:srgbClr val="000000"/>
                </a:solidFill>
                <a:latin typeface="Century Gothic" panose="020B0502020202020204" pitchFamily="34" charset="0"/>
              </a:rPr>
              <a:t/>
            </a:r>
            <a:br>
              <a:rPr lang="en-US" altLang="en-US" sz="1600" smtClean="0">
                <a:solidFill>
                  <a:srgbClr val="000000"/>
                </a:solidFill>
                <a:latin typeface="Century Gothic" panose="020B0502020202020204" pitchFamily="34" charset="0"/>
              </a:rPr>
            </a:br>
            <a:r>
              <a:rPr lang="en-US" altLang="en-US" sz="1600" smtClean="0">
                <a:solidFill>
                  <a:srgbClr val="000000"/>
                </a:solidFill>
                <a:latin typeface="Century Gothic" panose="020B0502020202020204" pitchFamily="34" charset="0"/>
              </a:rPr>
              <a:t>Burden = (Set-Up Hrs / Order Qty) x WC Lbr Bdn Rate</a:t>
            </a:r>
            <a:br>
              <a:rPr lang="en-US" altLang="en-US" sz="1600" smtClean="0">
                <a:solidFill>
                  <a:srgbClr val="000000"/>
                </a:solidFill>
                <a:latin typeface="Century Gothic" panose="020B0502020202020204" pitchFamily="34" charset="0"/>
              </a:rPr>
            </a:br>
            <a:r>
              <a:rPr lang="en-US" altLang="en-US" sz="1600" smtClean="0">
                <a:solidFill>
                  <a:srgbClr val="000000"/>
                </a:solidFill>
                <a:latin typeface="Century Gothic" panose="020B0502020202020204" pitchFamily="34" charset="0"/>
              </a:rPr>
              <a:t>Burden % = (Set-Up Hrs / Order Qty) x WC Set-Up Rate x WC Lbr Bdn%</a:t>
            </a:r>
          </a:p>
          <a:p>
            <a:pPr eaLnBrk="0" fontAlgn="base" hangingPunct="0">
              <a:spcBef>
                <a:spcPct val="50000"/>
              </a:spcBef>
              <a:spcAft>
                <a:spcPct val="0"/>
              </a:spcAft>
            </a:pPr>
            <a:r>
              <a:rPr lang="en-US" altLang="en-US" sz="1600" u="sng" smtClean="0">
                <a:solidFill>
                  <a:srgbClr val="000000"/>
                </a:solidFill>
                <a:latin typeface="Century Gothic" panose="020B0502020202020204" pitchFamily="34" charset="0"/>
              </a:rPr>
              <a:t>Run Cost Burden</a:t>
            </a:r>
            <a:r>
              <a:rPr lang="en-US" altLang="en-US" sz="1600" smtClean="0">
                <a:solidFill>
                  <a:srgbClr val="000000"/>
                </a:solidFill>
                <a:latin typeface="Century Gothic" panose="020B0502020202020204" pitchFamily="34" charset="0"/>
              </a:rPr>
              <a:t/>
            </a:r>
            <a:br>
              <a:rPr lang="en-US" altLang="en-US" sz="1600" smtClean="0">
                <a:solidFill>
                  <a:srgbClr val="000000"/>
                </a:solidFill>
                <a:latin typeface="Century Gothic" panose="020B0502020202020204" pitchFamily="34" charset="0"/>
              </a:rPr>
            </a:br>
            <a:r>
              <a:rPr lang="en-US" altLang="en-US" sz="1600" smtClean="0">
                <a:solidFill>
                  <a:srgbClr val="000000"/>
                </a:solidFill>
                <a:latin typeface="Century Gothic" panose="020B0502020202020204" pitchFamily="34" charset="0"/>
              </a:rPr>
              <a:t>Burden = Run Hrs x WC Lbr Bdn Rate</a:t>
            </a:r>
            <a:br>
              <a:rPr lang="en-US" altLang="en-US" sz="1600" smtClean="0">
                <a:solidFill>
                  <a:srgbClr val="000000"/>
                </a:solidFill>
                <a:latin typeface="Century Gothic" panose="020B0502020202020204" pitchFamily="34" charset="0"/>
              </a:rPr>
            </a:br>
            <a:r>
              <a:rPr lang="en-US" altLang="en-US" sz="1600" smtClean="0">
                <a:solidFill>
                  <a:srgbClr val="000000"/>
                </a:solidFill>
                <a:latin typeface="Century Gothic" panose="020B0502020202020204" pitchFamily="34" charset="0"/>
              </a:rPr>
              <a:t>Burden % = Run Hrs x WC Lbr Rate x WC Lbr Bdn%</a:t>
            </a:r>
          </a:p>
        </p:txBody>
      </p:sp>
      <p:sp>
        <p:nvSpPr>
          <p:cNvPr id="8" name="Text Box 12"/>
          <p:cNvSpPr txBox="1">
            <a:spLocks noChangeArrowheads="1"/>
          </p:cNvSpPr>
          <p:nvPr/>
        </p:nvSpPr>
        <p:spPr bwMode="auto">
          <a:xfrm>
            <a:off x="486410" y="5103178"/>
            <a:ext cx="7086600" cy="100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2000" b="1" smtClean="0">
                <a:solidFill>
                  <a:srgbClr val="000000"/>
                </a:solidFill>
                <a:latin typeface="Century Gothic" panose="020B0502020202020204" pitchFamily="34" charset="0"/>
              </a:rPr>
              <a:t>Machine Burden Cost Per Operation</a:t>
            </a:r>
          </a:p>
          <a:p>
            <a:pPr eaLnBrk="0" fontAlgn="base" hangingPunct="0">
              <a:spcBef>
                <a:spcPct val="50000"/>
              </a:spcBef>
              <a:spcAft>
                <a:spcPct val="0"/>
              </a:spcAft>
            </a:pPr>
            <a:r>
              <a:rPr lang="en-US" altLang="en-US" sz="1600" smtClean="0">
                <a:solidFill>
                  <a:srgbClr val="000000"/>
                </a:solidFill>
                <a:latin typeface="Century Gothic" panose="020B0502020202020204" pitchFamily="34" charset="0"/>
              </a:rPr>
              <a:t>Set-Up = (Set-Up Hrs / Order Qty) x (Mach / Op) x WC Mach Bdn Rate</a:t>
            </a:r>
            <a:br>
              <a:rPr lang="en-US" altLang="en-US" sz="1600" smtClean="0">
                <a:solidFill>
                  <a:srgbClr val="000000"/>
                </a:solidFill>
                <a:latin typeface="Century Gothic" panose="020B0502020202020204" pitchFamily="34" charset="0"/>
              </a:rPr>
            </a:br>
            <a:r>
              <a:rPr lang="en-US" altLang="en-US" sz="1600" smtClean="0">
                <a:solidFill>
                  <a:srgbClr val="000000"/>
                </a:solidFill>
                <a:latin typeface="Century Gothic" panose="020B0502020202020204" pitchFamily="34" charset="0"/>
              </a:rPr>
              <a:t>Run = Run Hrs x WC Mach Bdn Rate</a:t>
            </a:r>
          </a:p>
        </p:txBody>
      </p:sp>
    </p:spTree>
    <p:extLst>
      <p:ext uri="{BB962C8B-B14F-4D97-AF65-F5344CB8AC3E}">
        <p14:creationId xmlns:p14="http://schemas.microsoft.com/office/powerpoint/2010/main" val="26844137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Setup Overview</a:t>
            </a:r>
          </a:p>
          <a:p>
            <a:r>
              <a:rPr lang="en-US" altLang="zh-CN" dirty="0">
                <a:latin typeface="Century Gothic" panose="020B0502020202020204" pitchFamily="34" charset="0"/>
              </a:rPr>
              <a:t>Inventory &amp; Production Control</a:t>
            </a:r>
          </a:p>
          <a:p>
            <a:r>
              <a:rPr lang="en-US" altLang="zh-CN" dirty="0">
                <a:latin typeface="Century Gothic" panose="020B0502020202020204" pitchFamily="34" charset="0"/>
              </a:rPr>
              <a:t>Items Setup &amp; Effects</a:t>
            </a:r>
          </a:p>
          <a:p>
            <a:r>
              <a:rPr lang="en-US" altLang="zh-CN" dirty="0">
                <a:latin typeface="Century Gothic" panose="020B0502020202020204" pitchFamily="34" charset="0"/>
              </a:rPr>
              <a:t>Departments</a:t>
            </a:r>
          </a:p>
          <a:p>
            <a:r>
              <a:rPr lang="en-US" altLang="zh-CN" dirty="0">
                <a:latin typeface="Century Gothic" panose="020B0502020202020204" pitchFamily="34" charset="0"/>
              </a:rPr>
              <a:t>Work Centers</a:t>
            </a:r>
          </a:p>
          <a:p>
            <a:r>
              <a:rPr lang="en-US" altLang="zh-CN" dirty="0">
                <a:latin typeface="Century Gothic" panose="020B0502020202020204" pitchFamily="34" charset="0"/>
              </a:rPr>
              <a:t>Routings</a:t>
            </a:r>
          </a:p>
          <a:p>
            <a:r>
              <a:rPr lang="en-US" altLang="zh-CN" dirty="0">
                <a:latin typeface="Century Gothic" panose="020B0502020202020204" pitchFamily="34" charset="0"/>
              </a:rPr>
              <a:t>Product Structures &amp; Formulas</a:t>
            </a:r>
          </a:p>
          <a:p>
            <a:r>
              <a:rPr lang="en-US" dirty="0">
                <a:latin typeface="Century Gothic" panose="020B0502020202020204" pitchFamily="34" charset="0"/>
              </a:rPr>
              <a:t>Reject and Loss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t>
            </a:r>
            <a:r>
              <a:rPr lang="en-GB" dirty="0" smtClean="0">
                <a:latin typeface="Century Gothic" panose="020B0502020202020204" pitchFamily="34" charset="0"/>
              </a:rPr>
              <a:t>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Review</a:t>
            </a:r>
            <a:endParaRPr lang="en-US" dirty="0">
              <a:latin typeface="Century Gothic" panose="020B0502020202020204" pitchFamily="34" charset="0"/>
            </a:endParaRPr>
          </a:p>
        </p:txBody>
      </p:sp>
    </p:spTree>
    <p:extLst>
      <p:ext uri="{BB962C8B-B14F-4D97-AF65-F5344CB8AC3E}">
        <p14:creationId xmlns:p14="http://schemas.microsoft.com/office/powerpoint/2010/main" val="9286140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Review Accounts</a:t>
            </a:r>
          </a:p>
        </p:txBody>
      </p:sp>
      <p:sp>
        <p:nvSpPr>
          <p:cNvPr id="6" name="Text Box 5"/>
          <p:cNvSpPr txBox="1">
            <a:spLocks noChangeArrowheads="1"/>
          </p:cNvSpPr>
          <p:nvPr/>
        </p:nvSpPr>
        <p:spPr bwMode="auto">
          <a:xfrm>
            <a:off x="427038" y="1570744"/>
            <a:ext cx="2876550" cy="366713"/>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Product Line Accounts</a:t>
            </a:r>
            <a:endPar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 name="Text Box 7"/>
          <p:cNvSpPr txBox="1">
            <a:spLocks noChangeArrowheads="1"/>
          </p:cNvSpPr>
          <p:nvPr/>
        </p:nvSpPr>
        <p:spPr bwMode="auto">
          <a:xfrm>
            <a:off x="465138" y="1948216"/>
            <a:ext cx="1295400" cy="4216539"/>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Sales</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Sales </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Sales Discount</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Exempt Sales</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Material</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Labor</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Burden</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Overhead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Subcontract</a:t>
            </a:r>
          </a:p>
        </p:txBody>
      </p:sp>
      <p:sp>
        <p:nvSpPr>
          <p:cNvPr id="8" name="Text Box 9"/>
          <p:cNvSpPr txBox="1">
            <a:spLocks noChangeArrowheads="1"/>
          </p:cNvSpPr>
          <p:nvPr/>
        </p:nvSpPr>
        <p:spPr bwMode="auto">
          <a:xfrm>
            <a:off x="1951038" y="1946452"/>
            <a:ext cx="1916112" cy="3462486"/>
          </a:xfrm>
          <a:prstGeom prst="rect">
            <a:avLst/>
          </a:prstGeom>
          <a:noFill/>
          <a:ln w="9525">
            <a:noFill/>
            <a:miter lim="800000"/>
            <a:headEnd/>
            <a:tailEnd/>
          </a:ln>
        </p:spPr>
        <p:txBody>
          <a:bodyPr wrap="square">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altLang="zh-CN" sz="1600" b="1" i="0" u="none" strike="noStrike" kern="0" cap="none" spc="0" normalizeH="0" baseline="0" noProof="0" dirty="0" smtClean="0">
                <a:ln>
                  <a:noFill/>
                </a:ln>
                <a:solidFill>
                  <a:srgbClr val="141414"/>
                </a:solidFill>
                <a:effectLst/>
                <a:uLnTx/>
                <a:uFillTx/>
                <a:latin typeface="Century Gothic" panose="020B0502020202020204" pitchFamily="34" charset="0"/>
              </a:rPr>
              <a:t>Production</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Order</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Floor Stock</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Material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Material Rate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Mix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Cost of Production</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Subcontract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Subcontract Rate Variance</a:t>
            </a:r>
          </a:p>
        </p:txBody>
      </p:sp>
      <p:sp>
        <p:nvSpPr>
          <p:cNvPr id="9" name="Text Box 11"/>
          <p:cNvSpPr txBox="1">
            <a:spLocks noChangeArrowheads="1"/>
          </p:cNvSpPr>
          <p:nvPr/>
        </p:nvSpPr>
        <p:spPr bwMode="auto">
          <a:xfrm>
            <a:off x="4014788" y="1948216"/>
            <a:ext cx="1295400" cy="2923877"/>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Inventory</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Inventory</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Inventory Discrepancy</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Scrap</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WIP</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Method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Cost Revalue</a:t>
            </a:r>
          </a:p>
        </p:txBody>
      </p:sp>
      <p:sp>
        <p:nvSpPr>
          <p:cNvPr id="10" name="Text Box 13"/>
          <p:cNvSpPr txBox="1">
            <a:spLocks noChangeArrowheads="1"/>
          </p:cNvSpPr>
          <p:nvPr/>
        </p:nvSpPr>
        <p:spPr bwMode="auto">
          <a:xfrm>
            <a:off x="5557838" y="1948216"/>
            <a:ext cx="1295400" cy="3139321"/>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Purchasing</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Purchases</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PO Receipts</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Overhead Applied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PO Price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AP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AP Rate Variance</a:t>
            </a:r>
          </a:p>
        </p:txBody>
      </p:sp>
      <p:sp>
        <p:nvSpPr>
          <p:cNvPr id="11" name="Text Box 15"/>
          <p:cNvSpPr txBox="1">
            <a:spLocks noChangeArrowheads="1"/>
          </p:cNvSpPr>
          <p:nvPr/>
        </p:nvSpPr>
        <p:spPr bwMode="auto">
          <a:xfrm>
            <a:off x="7507288" y="1948216"/>
            <a:ext cx="1457325" cy="4108817"/>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Department</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Cost of Production</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Labor Absorbed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Burden Absorbed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Labor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Labor Rate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Burden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Burden Rate Variance</a:t>
            </a:r>
          </a:p>
        </p:txBody>
      </p:sp>
      <p:sp>
        <p:nvSpPr>
          <p:cNvPr id="12" name="Text Box 16"/>
          <p:cNvSpPr txBox="1">
            <a:spLocks noChangeArrowheads="1"/>
          </p:cNvSpPr>
          <p:nvPr/>
        </p:nvSpPr>
        <p:spPr bwMode="auto">
          <a:xfrm>
            <a:off x="7526338" y="1570744"/>
            <a:ext cx="2152650" cy="366713"/>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Dept.  Accounts</a:t>
            </a:r>
            <a:endPar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3" name="Line 17"/>
          <p:cNvSpPr>
            <a:spLocks noChangeShapeType="1"/>
          </p:cNvSpPr>
          <p:nvPr/>
        </p:nvSpPr>
        <p:spPr bwMode="auto">
          <a:xfrm flipV="1">
            <a:off x="544513" y="1937457"/>
            <a:ext cx="6326187" cy="9965"/>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4" name="Line 18"/>
          <p:cNvSpPr>
            <a:spLocks noChangeShapeType="1"/>
          </p:cNvSpPr>
          <p:nvPr/>
        </p:nvSpPr>
        <p:spPr bwMode="auto">
          <a:xfrm>
            <a:off x="7602538" y="1947422"/>
            <a:ext cx="1790700" cy="0"/>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2213160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a:latin typeface="Century Gothic" panose="020B0502020202020204" pitchFamily="34" charset="0"/>
              </a:rPr>
              <a:t>Which of the following is the correct manufacturing costing setup sequence</a:t>
            </a:r>
            <a:r>
              <a:rPr lang="en-US" dirty="0" smtClean="0">
                <a:latin typeface="Century Gothic" panose="020B0502020202020204" pitchFamily="34" charset="0"/>
              </a:rPr>
              <a:t>?</a:t>
            </a:r>
          </a:p>
          <a:p>
            <a:pPr marL="796925" lvl="1" indent="-514350">
              <a:buFont typeface="+mj-lt"/>
              <a:buAutoNum type="alphaUcPeriod"/>
            </a:pPr>
            <a:r>
              <a:rPr lang="en-US" sz="2800" dirty="0">
                <a:latin typeface="Century Gothic" panose="020B0502020202020204" pitchFamily="34" charset="0"/>
              </a:rPr>
              <a:t>Departments, Work Centers, Machines, Routings</a:t>
            </a:r>
          </a:p>
          <a:p>
            <a:pPr marL="796925" lvl="1" indent="-514350">
              <a:buFont typeface="+mj-lt"/>
              <a:buAutoNum type="alphaUcPeriod"/>
            </a:pPr>
            <a:r>
              <a:rPr lang="en-US" sz="2800" dirty="0">
                <a:latin typeface="Century Gothic" panose="020B0502020202020204" pitchFamily="34" charset="0"/>
              </a:rPr>
              <a:t>Work Centers, Machines, Departments, Routings</a:t>
            </a:r>
          </a:p>
          <a:p>
            <a:pPr marL="796925" lvl="1" indent="-514350">
              <a:buFont typeface="+mj-lt"/>
              <a:buAutoNum type="alphaUcPeriod"/>
            </a:pPr>
            <a:r>
              <a:rPr lang="en-US" sz="2800" dirty="0">
                <a:latin typeface="Century Gothic" panose="020B0502020202020204" pitchFamily="34" charset="0"/>
              </a:rPr>
              <a:t>Departments, Routings, Work Centers, Machines</a:t>
            </a:r>
          </a:p>
          <a:p>
            <a:pPr marL="796925" lvl="1" indent="-514350">
              <a:buFont typeface="+mj-lt"/>
              <a:buAutoNum type="alphaUcPeriod"/>
            </a:pPr>
            <a:r>
              <a:rPr lang="en-US" sz="2800" dirty="0">
                <a:latin typeface="Century Gothic" panose="020B0502020202020204" pitchFamily="34" charset="0"/>
              </a:rPr>
              <a:t>Routings, Departments, Work Centers, Machines</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Setup</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7956830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2"/>
            </a:pPr>
            <a:r>
              <a:rPr lang="en-US" dirty="0">
                <a:latin typeface="Century Gothic" panose="020B0502020202020204" pitchFamily="34" charset="0"/>
              </a:rPr>
              <a:t>Which of the following is NOT a source of cost information that the system uses to calculate cost? </a:t>
            </a:r>
          </a:p>
          <a:p>
            <a:pPr marL="796925" lvl="1" indent="-514350">
              <a:buFont typeface="+mj-lt"/>
              <a:buAutoNum type="alphaUcPeriod"/>
            </a:pPr>
            <a:r>
              <a:rPr lang="en-US" sz="2800" dirty="0">
                <a:latin typeface="Century Gothic" panose="020B0502020202020204" pitchFamily="34" charset="0"/>
              </a:rPr>
              <a:t>Yield at each operation	</a:t>
            </a:r>
          </a:p>
          <a:p>
            <a:pPr marL="796925" lvl="1" indent="-514350">
              <a:buFont typeface="+mj-lt"/>
              <a:buAutoNum type="alphaUcPeriod"/>
            </a:pPr>
            <a:r>
              <a:rPr lang="en-US" sz="2800" dirty="0">
                <a:latin typeface="Century Gothic" panose="020B0502020202020204" pitchFamily="34" charset="0"/>
              </a:rPr>
              <a:t>Item order quantity	</a:t>
            </a:r>
          </a:p>
          <a:p>
            <a:pPr marL="796925" lvl="1" indent="-514350">
              <a:buFont typeface="+mj-lt"/>
              <a:buAutoNum type="alphaUcPeriod"/>
            </a:pPr>
            <a:r>
              <a:rPr lang="en-US" sz="2800" dirty="0">
                <a:latin typeface="Century Gothic" panose="020B0502020202020204" pitchFamily="34" charset="0"/>
              </a:rPr>
              <a:t>Efficiency and utility of each machine	</a:t>
            </a:r>
          </a:p>
          <a:p>
            <a:pPr marL="796925" lvl="1" indent="-514350">
              <a:buFont typeface="+mj-lt"/>
              <a:buAutoNum type="alphaUcPeriod"/>
            </a:pPr>
            <a:r>
              <a:rPr lang="en-US" sz="2800" dirty="0">
                <a:latin typeface="Century Gothic" panose="020B0502020202020204" pitchFamily="34" charset="0"/>
              </a:rPr>
              <a:t>Labor and setup rates for each work </a:t>
            </a:r>
            <a:r>
              <a:rPr lang="en-US" sz="2800" dirty="0" smtClean="0">
                <a:latin typeface="Century Gothic" panose="020B0502020202020204" pitchFamily="34" charset="0"/>
              </a:rPr>
              <a:t>center</a:t>
            </a:r>
          </a:p>
          <a:p>
            <a:pPr marL="796925" lvl="1" indent="-514350">
              <a:buFont typeface="+mj-lt"/>
              <a:buAutoNum type="alphaUcPeriod"/>
            </a:pPr>
            <a:r>
              <a:rPr lang="en-US" sz="2800" dirty="0">
                <a:latin typeface="Century Gothic" panose="020B0502020202020204" pitchFamily="34" charset="0"/>
              </a:rPr>
              <a:t>Variable burden at each work center</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Setup</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3568389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3"/>
            </a:pPr>
            <a:r>
              <a:rPr lang="en-US" dirty="0">
                <a:latin typeface="Century Gothic" panose="020B0502020202020204" pitchFamily="34" charset="0"/>
              </a:rPr>
              <a:t>Routing Cost Roll-Up </a:t>
            </a:r>
            <a:r>
              <a:rPr lang="en-US" dirty="0" smtClean="0">
                <a:latin typeface="Century Gothic" panose="020B0502020202020204" pitchFamily="34" charset="0"/>
              </a:rPr>
              <a:t>roll </a:t>
            </a:r>
            <a:r>
              <a:rPr lang="en-US" dirty="0">
                <a:latin typeface="Century Gothic" panose="020B0502020202020204" pitchFamily="34" charset="0"/>
              </a:rPr>
              <a:t>up all phantom </a:t>
            </a:r>
            <a:r>
              <a:rPr lang="en-US" dirty="0" smtClean="0">
                <a:latin typeface="Century Gothic" panose="020B0502020202020204" pitchFamily="34" charset="0"/>
              </a:rPr>
              <a:t>items but </a:t>
            </a:r>
            <a:r>
              <a:rPr lang="en-US" dirty="0">
                <a:latin typeface="Century Gothic" panose="020B0502020202020204" pitchFamily="34" charset="0"/>
              </a:rPr>
              <a:t>the labor, burden, and subcontract costs of </a:t>
            </a:r>
            <a:r>
              <a:rPr lang="en-US" dirty="0" smtClean="0">
                <a:latin typeface="Century Gothic" panose="020B0502020202020204" pitchFamily="34" charset="0"/>
              </a:rPr>
              <a:t>them are </a:t>
            </a:r>
            <a:r>
              <a:rPr lang="en-US" dirty="0">
                <a:latin typeface="Century Gothic" panose="020B0502020202020204" pitchFamily="34" charset="0"/>
              </a:rPr>
              <a:t>not included in the parent item’s </a:t>
            </a:r>
            <a:r>
              <a:rPr lang="en-US" dirty="0" smtClean="0">
                <a:latin typeface="Century Gothic" panose="020B0502020202020204" pitchFamily="34" charset="0"/>
              </a:rPr>
              <a:t>cost.</a:t>
            </a:r>
          </a:p>
          <a:p>
            <a:pPr marL="796925" lvl="1" indent="-514350">
              <a:buFont typeface="+mj-lt"/>
              <a:buAutoNum type="alphaUcPeriod"/>
            </a:pPr>
            <a:r>
              <a:rPr lang="en-US" sz="2800" dirty="0">
                <a:latin typeface="Century Gothic" panose="020B0502020202020204" pitchFamily="34" charset="0"/>
              </a:rPr>
              <a:t>True</a:t>
            </a:r>
          </a:p>
          <a:p>
            <a:pPr marL="796925" lvl="1" indent="-514350">
              <a:buFont typeface="+mj-lt"/>
              <a:buAutoNum type="alphaUcPeriod"/>
            </a:pPr>
            <a:r>
              <a:rPr lang="en-US" sz="2800" dirty="0">
                <a:latin typeface="Century Gothic" panose="020B0502020202020204" pitchFamily="34" charset="0"/>
              </a:rPr>
              <a:t>False</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Setup</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33433579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53</a:t>
            </a:fld>
            <a:endParaRPr lang="en-US" dirty="0">
              <a:latin typeface="Century Gothic" panose="020B0502020202020204" pitchFamily="34" charset="0"/>
            </a:endParaRPr>
          </a:p>
        </p:txBody>
      </p:sp>
      <p:sp>
        <p:nvSpPr>
          <p:cNvPr id="4" name="myTitle"/>
          <p:cNvSpPr>
            <a:spLocks noGrp="1"/>
          </p:cNvSpPr>
          <p:nvPr>
            <p:ph type="title"/>
          </p:nvPr>
        </p:nvSpPr>
        <p:spPr/>
        <p:txBody>
          <a:bodyPr>
            <a:normAutofit/>
          </a:bodyPr>
          <a:lstStyle/>
          <a:p>
            <a:r>
              <a:rPr lang="en-US" dirty="0" smtClean="0">
                <a:latin typeface="Century Gothic" panose="020B0502020202020204" pitchFamily="34" charset="0"/>
              </a:rPr>
              <a:t>Exercise: </a:t>
            </a:r>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Text Placeholder 4"/>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extLst>
      <p:ext uri="{BB962C8B-B14F-4D97-AF65-F5344CB8AC3E}">
        <p14:creationId xmlns:p14="http://schemas.microsoft.com/office/powerpoint/2010/main" val="366509768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Inventory Control</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0" y="1562100"/>
            <a:ext cx="12185006" cy="4918582"/>
          </a:xfrm>
          <a:prstGeom prst="rect">
            <a:avLst/>
          </a:prstGeom>
        </p:spPr>
      </p:pic>
      <p:sp>
        <p:nvSpPr>
          <p:cNvPr id="8" name="Text Box 7"/>
          <p:cNvSpPr txBox="1">
            <a:spLocks noChangeArrowheads="1"/>
          </p:cNvSpPr>
          <p:nvPr/>
        </p:nvSpPr>
        <p:spPr bwMode="auto">
          <a:xfrm>
            <a:off x="4461782" y="5221826"/>
            <a:ext cx="7311118" cy="1049518"/>
          </a:xfrm>
          <a:prstGeom prst="rect">
            <a:avLst/>
          </a:prstGeom>
          <a:solidFill>
            <a:schemeClr val="bg1"/>
          </a:solidFill>
          <a:ln w="9525">
            <a:solidFill>
              <a:schemeClr val="tx1"/>
            </a:solidFill>
            <a:miter lim="800000"/>
            <a:headEnd/>
            <a:tailEnd/>
          </a:ln>
          <a:effectLst>
            <a:outerShdw blurRad="50800" dist="38100" dir="2700000" algn="tl" rotWithShape="0">
              <a:schemeClr val="bg1">
                <a:alpha val="40000"/>
              </a:schemeClr>
            </a:outerShdw>
          </a:effectLst>
        </p:spPr>
        <p:txBody>
          <a:bodyPr wrap="square" lIns="182880" tIns="182880" rIns="182880" bIns="182880">
            <a:spAutoFit/>
          </a:bodyPr>
          <a:lstStyle/>
          <a:p>
            <a:pPr algn="l" eaLnBrk="0" hangingPunct="0">
              <a:lnSpc>
                <a:spcPct val="80000"/>
              </a:lnSpc>
              <a:spcBef>
                <a:spcPct val="50000"/>
              </a:spcBef>
              <a:buFontTx/>
              <a:buChar char="•"/>
              <a:tabLst>
                <a:tab pos="112713" algn="l"/>
              </a:tabLst>
              <a:defRPr/>
            </a:pPr>
            <a:r>
              <a:rPr lang="en-US" sz="1300" b="1" dirty="0">
                <a:latin typeface="Century Gothic" panose="020B0502020202020204" pitchFamily="34" charset="0"/>
              </a:rPr>
              <a:t> Current Cost</a:t>
            </a:r>
            <a:r>
              <a:rPr lang="en-US" sz="1300" dirty="0">
                <a:latin typeface="Century Gothic" panose="020B0502020202020204" pitchFamily="34" charset="0"/>
              </a:rPr>
              <a:t>: Current cost update method</a:t>
            </a:r>
          </a:p>
          <a:p>
            <a:pPr algn="l" eaLnBrk="0" hangingPunct="0">
              <a:lnSpc>
                <a:spcPct val="80000"/>
              </a:lnSpc>
              <a:spcBef>
                <a:spcPct val="50000"/>
              </a:spcBef>
              <a:buFontTx/>
              <a:buChar char="•"/>
              <a:tabLst>
                <a:tab pos="112713" algn="l"/>
              </a:tabLst>
              <a:defRPr/>
            </a:pPr>
            <a:r>
              <a:rPr lang="en-US" sz="1300" dirty="0">
                <a:latin typeface="Century Gothic" panose="020B0502020202020204" pitchFamily="34" charset="0"/>
              </a:rPr>
              <a:t> </a:t>
            </a:r>
            <a:r>
              <a:rPr lang="en-US" sz="1300" b="1" dirty="0">
                <a:latin typeface="Century Gothic" panose="020B0502020202020204" pitchFamily="34" charset="0"/>
              </a:rPr>
              <a:t>Sum LL Costs into </a:t>
            </a:r>
            <a:r>
              <a:rPr lang="en-US" sz="1300" b="1" dirty="0" err="1">
                <a:latin typeface="Century Gothic" panose="020B0502020202020204" pitchFamily="34" charset="0"/>
              </a:rPr>
              <a:t>Mat’l</a:t>
            </a:r>
            <a:r>
              <a:rPr lang="en-US" sz="1300" b="1" dirty="0">
                <a:latin typeface="Century Gothic" panose="020B0502020202020204" pitchFamily="34" charset="0"/>
              </a:rPr>
              <a:t> Cost</a:t>
            </a:r>
            <a:r>
              <a:rPr lang="en-US" sz="1300" dirty="0">
                <a:latin typeface="Century Gothic" panose="020B0502020202020204" pitchFamily="34" charset="0"/>
              </a:rPr>
              <a:t>: Cost of sales calculation; reporting only, not costing</a:t>
            </a:r>
          </a:p>
          <a:p>
            <a:pPr algn="l" eaLnBrk="0" hangingPunct="0">
              <a:lnSpc>
                <a:spcPct val="80000"/>
              </a:lnSpc>
              <a:spcBef>
                <a:spcPct val="50000"/>
              </a:spcBef>
              <a:buFontTx/>
              <a:buChar char="•"/>
              <a:tabLst>
                <a:tab pos="112713" algn="l"/>
              </a:tabLst>
              <a:defRPr/>
            </a:pPr>
            <a:r>
              <a:rPr lang="en-US" sz="1300" dirty="0">
                <a:latin typeface="Century Gothic" panose="020B0502020202020204" pitchFamily="34" charset="0"/>
              </a:rPr>
              <a:t> </a:t>
            </a:r>
            <a:r>
              <a:rPr lang="en-US" sz="1300" b="1" dirty="0">
                <a:latin typeface="Century Gothic" panose="020B0502020202020204" pitchFamily="34" charset="0"/>
              </a:rPr>
              <a:t>Current Cost from AP</a:t>
            </a:r>
            <a:r>
              <a:rPr lang="en-US" sz="1300" dirty="0">
                <a:latin typeface="Century Gothic" panose="020B0502020202020204" pitchFamily="34" charset="0"/>
              </a:rPr>
              <a:t>: If </a:t>
            </a:r>
            <a:r>
              <a:rPr lang="en-US" sz="1300" dirty="0" smtClean="0">
                <a:latin typeface="Century Gothic" panose="020B0502020202020204" pitchFamily="34" charset="0"/>
              </a:rPr>
              <a:t>Yes</a:t>
            </a:r>
            <a:r>
              <a:rPr lang="en-US" sz="1300" dirty="0">
                <a:latin typeface="Century Gothic" panose="020B0502020202020204" pitchFamily="34" charset="0"/>
              </a:rPr>
              <a:t>, current material cost updated at </a:t>
            </a:r>
            <a:r>
              <a:rPr lang="en-US" sz="1300" dirty="0" smtClean="0">
                <a:latin typeface="Century Gothic" panose="020B0502020202020204" pitchFamily="34" charset="0"/>
              </a:rPr>
              <a:t>receiver matching</a:t>
            </a:r>
            <a:endParaRPr lang="en-US" sz="1300" dirty="0">
              <a:latin typeface="Century Gothic" panose="020B0502020202020204" pitchFamily="34" charset="0"/>
            </a:endParaRPr>
          </a:p>
        </p:txBody>
      </p:sp>
      <p:sp>
        <p:nvSpPr>
          <p:cNvPr id="9" name="Text Box 9"/>
          <p:cNvSpPr txBox="1">
            <a:spLocks noChangeArrowheads="1"/>
          </p:cNvSpPr>
          <p:nvPr/>
        </p:nvSpPr>
        <p:spPr bwMode="auto">
          <a:xfrm>
            <a:off x="9019208" y="2974626"/>
            <a:ext cx="2162021" cy="160813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buFontTx/>
              <a:buChar char="•"/>
            </a:pPr>
            <a:r>
              <a:rPr lang="en-US" altLang="en-US" sz="1400" dirty="0" smtClean="0">
                <a:solidFill>
                  <a:srgbClr val="000000"/>
                </a:solidFill>
                <a:latin typeface="Century Gothic" panose="020B0502020202020204" pitchFamily="34" charset="0"/>
              </a:rPr>
              <a:t> </a:t>
            </a:r>
            <a:r>
              <a:rPr lang="en-US" altLang="en-US" sz="1300" b="1" dirty="0" smtClean="0">
                <a:solidFill>
                  <a:srgbClr val="000000"/>
                </a:solidFill>
                <a:latin typeface="Century Gothic" panose="020B0502020202020204" pitchFamily="34" charset="0"/>
                <a:cs typeface="Arial" panose="020B0604020202020204" pitchFamily="34" charset="0"/>
              </a:rPr>
              <a:t>Create GL Trans</a:t>
            </a:r>
            <a:r>
              <a:rPr lang="en-US" altLang="en-US" sz="1300" dirty="0" smtClean="0">
                <a:solidFill>
                  <a:srgbClr val="000000"/>
                </a:solidFill>
                <a:latin typeface="Century Gothic" panose="020B0502020202020204" pitchFamily="34" charset="0"/>
                <a:cs typeface="Arial" panose="020B0604020202020204" pitchFamily="34" charset="0"/>
              </a:rPr>
              <a:t>: 		Perpetual inventory  		accounting</a:t>
            </a:r>
          </a:p>
          <a:p>
            <a:pPr eaLnBrk="0" fontAlgn="base" hangingPunct="0">
              <a:spcBef>
                <a:spcPct val="50000"/>
              </a:spcBef>
              <a:spcAft>
                <a:spcPct val="0"/>
              </a:spcAft>
              <a:buFontTx/>
              <a:buChar char="•"/>
            </a:pPr>
            <a:r>
              <a:rPr lang="en-US" altLang="en-US" sz="1300" dirty="0" smtClean="0">
                <a:solidFill>
                  <a:srgbClr val="000000"/>
                </a:solidFill>
                <a:latin typeface="Century Gothic" panose="020B0502020202020204" pitchFamily="34" charset="0"/>
                <a:cs typeface="Arial" panose="020B0604020202020204" pitchFamily="34" charset="0"/>
              </a:rPr>
              <a:t> </a:t>
            </a:r>
            <a:r>
              <a:rPr lang="en-US" altLang="en-US" sz="1300" b="1" dirty="0" smtClean="0">
                <a:solidFill>
                  <a:srgbClr val="000000"/>
                </a:solidFill>
                <a:latin typeface="Century Gothic" panose="020B0502020202020204" pitchFamily="34" charset="0"/>
                <a:cs typeface="Arial" panose="020B0604020202020204" pitchFamily="34" charset="0"/>
              </a:rPr>
              <a:t>Transfer Clearing</a:t>
            </a:r>
            <a:r>
              <a:rPr lang="en-US" altLang="en-US" sz="1300" dirty="0" smtClean="0">
                <a:solidFill>
                  <a:srgbClr val="000000"/>
                </a:solidFill>
                <a:latin typeface="Century Gothic" panose="020B0502020202020204" pitchFamily="34" charset="0"/>
                <a:cs typeface="Arial" panose="020B0604020202020204" pitchFamily="34" charset="0"/>
              </a:rPr>
              <a:t>: Acct 	for transfers between 		sites in same entity</a:t>
            </a:r>
            <a:endParaRPr lang="en-US" altLang="en-US" sz="1400" dirty="0" smtClean="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33445651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Production Control</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2249012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zh-CN" dirty="0" smtClean="0">
                <a:latin typeface="Century Gothic" panose="020B0502020202020204" pitchFamily="34" charset="0"/>
              </a:rPr>
              <a:t>Items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1483697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Setup</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Items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39837976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QAD20_CORP_TEMP.potx" id="{96B37B99-3CE6-4C7E-9AFF-491DB0F10938}" vid="{DFFF866D-AEE6-44D9-8172-B2EE3A93A839}"/>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12891</TotalTime>
  <Words>11988</Words>
  <Application>Microsoft Office PowerPoint</Application>
  <PresentationFormat>Widescreen</PresentationFormat>
  <Paragraphs>1147</Paragraphs>
  <Slides>53</Slides>
  <Notes>53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53</vt:i4>
      </vt:variant>
    </vt:vector>
  </HeadingPairs>
  <TitlesOfParts>
    <vt:vector size="57" baseType="lpstr">
      <vt:lpstr>宋体</vt:lpstr>
      <vt:lpstr>Arial</vt:lpstr>
      <vt:lpstr>Century Gothic</vt:lpstr>
      <vt:lpstr>QAD 2019</vt:lpstr>
      <vt:lpstr>Costing Setup</vt:lpstr>
      <vt:lpstr>Overview</vt:lpstr>
      <vt:lpstr>Product Costing Setup Process Flow</vt:lpstr>
      <vt:lpstr>Product Costing Setup Process Flow</vt:lpstr>
      <vt:lpstr>Review Accounts</vt:lpstr>
      <vt:lpstr>Inventory Control</vt:lpstr>
      <vt:lpstr>Production Control</vt:lpstr>
      <vt:lpstr>Items</vt:lpstr>
      <vt:lpstr>Items</vt:lpstr>
      <vt:lpstr>Items</vt:lpstr>
      <vt:lpstr>Effect of Purchase/Manufacture Code on Cost</vt:lpstr>
      <vt:lpstr>Effect of Phantom Field Setting</vt:lpstr>
      <vt:lpstr>Effect of Phantom Field Setting*</vt:lpstr>
      <vt:lpstr>Items Cost Enter</vt:lpstr>
      <vt:lpstr>Overhead and Burden Cost Update</vt:lpstr>
      <vt:lpstr>Item Overhead Cost Update</vt:lpstr>
      <vt:lpstr>Departments</vt:lpstr>
      <vt:lpstr>Work Centers</vt:lpstr>
      <vt:lpstr>Routings &amp; Processes</vt:lpstr>
      <vt:lpstr>Routings &amp; Processes</vt:lpstr>
      <vt:lpstr>Labor Cost Per Operation</vt:lpstr>
      <vt:lpstr>Labor Burden Cost Per Operation</vt:lpstr>
      <vt:lpstr>Machine Burden Cost Per Operation</vt:lpstr>
      <vt:lpstr>Subcontract Cost per Unit</vt:lpstr>
      <vt:lpstr>Routing Costs</vt:lpstr>
      <vt:lpstr>Item Routing Costs</vt:lpstr>
      <vt:lpstr>Product Structures &amp; Formulas</vt:lpstr>
      <vt:lpstr>Engineering Change: Two Options</vt:lpstr>
      <vt:lpstr>Phantom Use-Up Logic*</vt:lpstr>
      <vt:lpstr>Effect of Structure Type on Cost*</vt:lpstr>
      <vt:lpstr>Reject and Loss Costing</vt:lpstr>
      <vt:lpstr>Loss Costing</vt:lpstr>
      <vt:lpstr>Loss Costing</vt:lpstr>
      <vt:lpstr>Implementing Loss Costing (Yield Percent)</vt:lpstr>
      <vt:lpstr>Calculation of Costs for Yield</vt:lpstr>
      <vt:lpstr>Effect of Yield Losses on This-Level &amp; Lower-Level Costs</vt:lpstr>
      <vt:lpstr>Usage and Method Variances</vt:lpstr>
      <vt:lpstr>Cost of Lost Items Stays in WIP</vt:lpstr>
      <vt:lpstr>Loss Costing (Scrap%)</vt:lpstr>
      <vt:lpstr>Lower-Level &amp; Total Costs</vt:lpstr>
      <vt:lpstr>Cost of Lost Component Stays in WIP</vt:lpstr>
      <vt:lpstr>Reject Costing</vt:lpstr>
      <vt:lpstr>Reject Costing</vt:lpstr>
      <vt:lpstr>Using Scrap Account</vt:lpstr>
      <vt:lpstr>Components of Item Cost Summary: Material</vt:lpstr>
      <vt:lpstr>Components of Item Cost Summary: Labor</vt:lpstr>
      <vt:lpstr>Components of Item Cost Summary: Burden</vt:lpstr>
      <vt:lpstr>Routing Cost Calculations: Review</vt:lpstr>
      <vt:lpstr>Review</vt:lpstr>
      <vt:lpstr>Mastery Question – Multiple Choice</vt:lpstr>
      <vt:lpstr>Mastery Question – Multiple Choice</vt:lpstr>
      <vt:lpstr>Mastery Question – Multiple Choice</vt:lpstr>
      <vt:lpstr>Exercise: Costing Setup</vt:lpstr>
    </vt:vector>
  </TitlesOfParts>
  <Company>QAD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XinChao Ma</dc:creator>
  <cp:lastModifiedBy>XinChao Ma</cp:lastModifiedBy>
  <cp:revision>136</cp:revision>
  <dcterms:created xsi:type="dcterms:W3CDTF">2021-05-06T02:16:55Z</dcterms:created>
  <dcterms:modified xsi:type="dcterms:W3CDTF">2021-09-18T03:39:32Z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