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comments/comment3.xml" ContentType="application/vnd.openxmlformats-officedocument.presentationml.comments+xml"/>
  <Override PartName="/ppt/notesSlides/notesSlide4.xml" ContentType="application/vnd.openxmlformats-officedocument.presentationml.notesSlide+xml"/>
  <Override PartName="/ppt/comments/comment4.xml" ContentType="application/vnd.openxmlformats-officedocument.presentationml.comments+xml"/>
  <Override PartName="/ppt/notesSlides/notesSlide5.xml" ContentType="application/vnd.openxmlformats-officedocument.presentationml.notesSlide+xml"/>
  <Override PartName="/ppt/comments/comment5.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comment6.xml" ContentType="application/vnd.openxmlformats-officedocument.presentationml.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handoutMasterIdLst>
    <p:handoutMasterId r:id="rId40"/>
  </p:handoutMasterIdLst>
  <p:sldIdLst>
    <p:sldId id="257" r:id="rId2"/>
    <p:sldId id="259" r:id="rId3"/>
    <p:sldId id="260" r:id="rId4"/>
    <p:sldId id="261" r:id="rId5"/>
    <p:sldId id="266" r:id="rId6"/>
    <p:sldId id="267" r:id="rId7"/>
    <p:sldId id="268" r:id="rId8"/>
    <p:sldId id="269" r:id="rId9"/>
    <p:sldId id="270" r:id="rId10"/>
    <p:sldId id="271" r:id="rId11"/>
    <p:sldId id="272" r:id="rId12"/>
    <p:sldId id="273" r:id="rId13"/>
    <p:sldId id="274" r:id="rId14"/>
    <p:sldId id="275" r:id="rId15"/>
    <p:sldId id="276" r:id="rId16"/>
    <p:sldId id="285" r:id="rId17"/>
    <p:sldId id="277" r:id="rId18"/>
    <p:sldId id="278" r:id="rId19"/>
    <p:sldId id="279" r:id="rId20"/>
    <p:sldId id="280" r:id="rId21"/>
    <p:sldId id="281" r:id="rId22"/>
    <p:sldId id="282" r:id="rId23"/>
    <p:sldId id="283" r:id="rId24"/>
    <p:sldId id="284" r:id="rId25"/>
    <p:sldId id="286" r:id="rId26"/>
    <p:sldId id="287" r:id="rId27"/>
    <p:sldId id="288" r:id="rId28"/>
    <p:sldId id="289" r:id="rId29"/>
    <p:sldId id="290" r:id="rId30"/>
    <p:sldId id="291" r:id="rId31"/>
    <p:sldId id="294" r:id="rId32"/>
    <p:sldId id="292" r:id="rId33"/>
    <p:sldId id="295" r:id="rId34"/>
    <p:sldId id="297" r:id="rId35"/>
    <p:sldId id="298" r:id="rId36"/>
    <p:sldId id="299" r:id="rId37"/>
    <p:sldId id="296" r:id="rId38"/>
  </p:sldIdLst>
  <p:sldSz cx="12192000" cy="6858000"/>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Chao Ma" initials="XM" lastIdx="7" clrIdx="0">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7" autoAdjust="0"/>
    <p:restoredTop sz="94826" autoAdjust="0"/>
  </p:normalViewPr>
  <p:slideViewPr>
    <p:cSldViewPr snapToGrid="0">
      <p:cViewPr varScale="1">
        <p:scale>
          <a:sx n="80" d="100"/>
          <a:sy n="80" d="100"/>
        </p:scale>
        <p:origin x="108" y="40"/>
      </p:cViewPr>
      <p:guideLst>
        <p:guide pos="3840"/>
        <p:guide orient="horz" pos="216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tags" Target="tags/tag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15T15:11:43.971" idx="2">
    <p:pos x="4678" y="2477"/>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6T10:28:47.633" idx="6">
    <p:pos x="10" y="10"/>
    <p:text>H1S</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7-16T10:29:43.469" idx="7">
    <p:pos x="1395" y="429"/>
    <p:text>H1S</p:text>
    <p:extLst>
      <p:ext uri="{C676402C-5697-4E1C-873F-D02D1690AC5C}">
        <p15:threadingInfo xmlns:p15="http://schemas.microsoft.com/office/powerpoint/2012/main" timeZoneBias="-48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1-07-15T15:26:11.206" idx="5">
    <p:pos x="3378" y="431"/>
    <p:text>H1</p:text>
    <p:extLst>
      <p:ext uri="{C676402C-5697-4E1C-873F-D02D1690AC5C}">
        <p15:threadingInfo xmlns:p15="http://schemas.microsoft.com/office/powerpoint/2012/main" timeZoneBias="-48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1-07-15T15:15:00.476" idx="3">
    <p:pos x="1515" y="431"/>
    <p:text>H1</p:text>
    <p:extLst>
      <p:ext uri="{C676402C-5697-4E1C-873F-D02D1690AC5C}">
        <p15:threadingInfo xmlns:p15="http://schemas.microsoft.com/office/powerpoint/2012/main" timeZoneBias="-48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1-07-15T15:16:09.486" idx="4">
    <p:pos x="1094" y="429"/>
    <p:text>H2S</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8/23/2021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8/23/2021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580464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Because the standard is only a target or estimate of what an item will cost, the costs incurred rarely match the standard exactly. In order to account for the difference between standard costs and actual costs, variances are calculated and recorded.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Variances are calculated as the difference between Standard and Actual costs and are defined as Total Variance. Total Variance can be subdivided into Price and Efficiency components called Rate and Usage in QAD Enterprise Applications (see figure above).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Price or rate variance occurs when the actual purchase cost of a resource differs from the standard rate and is calculated based on the actual quantity purchased.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Usage or efficiency variance occurs when the actual quantity transacted is different than the standard quantity that was defined and calculated using the standard cost. For example, if quantities of components issued are different than those defined and calculated using the standard BOM, or additional non-standard components are issued.</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An adverse variance is not necessarily an indication of underachievement. For example, a corporation can make allowances in its operating budget for unfavorable variances if standard costs cover a long period of time. Conversely, a purchasing department can be sent a budgeted favorable price variance to achieve when operating in a “cost down” environment with its customers and suppliers.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3723401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0" kern="1200" dirty="0" smtClean="0">
                <a:solidFill>
                  <a:schemeClr val="tx1"/>
                </a:solidFill>
                <a:effectLst/>
                <a:latin typeface="+mn-lt"/>
                <a:ea typeface="+mn-ea"/>
                <a:cs typeface="+mn-cs"/>
              </a:rPr>
              <a:t>Example</a:t>
            </a:r>
          </a:p>
          <a:p>
            <a:r>
              <a:rPr lang="en-US" sz="1200" kern="1200" dirty="0" smtClean="0">
                <a:solidFill>
                  <a:schemeClr val="tx1"/>
                </a:solidFill>
                <a:effectLst/>
                <a:latin typeface="+mn-lt"/>
                <a:ea typeface="+mn-ea"/>
                <a:cs typeface="+mn-cs"/>
              </a:rPr>
              <a:t>The example in the figure above shows how the general ledger uses variances to balance standard and actual costs. An item has a GL cost of 10. A purchase order is issued to purchase one for 12; its PO cost. When the invoice arrives, the supplier has charged 13.</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 Receipt</a:t>
            </a:r>
          </a:p>
          <a:p>
            <a:r>
              <a:rPr lang="en-US" sz="1200" kern="1200" dirty="0" smtClean="0">
                <a:solidFill>
                  <a:schemeClr val="tx1"/>
                </a:solidFill>
                <a:effectLst/>
                <a:latin typeface="+mn-lt"/>
                <a:ea typeface="+mn-ea"/>
                <a:cs typeface="+mn-cs"/>
              </a:rPr>
              <a:t>When the item arrives, the Inventory account is debited for the 10 GL cost and the PO Receipts account is credited 10. The Purchase Price Variance account is debited 2 (the difference between the item’s PO cost and its GL cost) and the PO Receipts account is credited 2.</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Supplier Invoice Maintenance</a:t>
            </a:r>
          </a:p>
          <a:p>
            <a:r>
              <a:rPr lang="en-US" sz="1200" kern="1200" dirty="0" smtClean="0">
                <a:solidFill>
                  <a:schemeClr val="tx1"/>
                </a:solidFill>
                <a:effectLst/>
                <a:latin typeface="+mn-lt"/>
                <a:ea typeface="+mn-ea"/>
                <a:cs typeface="+mn-cs"/>
              </a:rPr>
              <a:t>An invoice is received and the supplier has charged 13 (1 over the PO cost) for the item. If it is decided to accept this increase and continue vouchering, the PO Receipts account is debited 12 (PO cost). The Accounts Payable account is credited 13 (invoice cost) and the Accounts Payable Rate Variance account is debited 1 (the difference between the PO cost and invoice cost).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1073304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When items are taken from inventory and issued to manufacturing or shipped to a customer, the value of inventory is decreased at GL cost. Let’s see what happens when the purchased pens are issued.</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Manufacturing</a:t>
            </a:r>
          </a:p>
          <a:p>
            <a:r>
              <a:rPr lang="en-US" sz="1200" kern="1200" dirty="0" smtClean="0">
                <a:solidFill>
                  <a:schemeClr val="tx1"/>
                </a:solidFill>
                <a:effectLst/>
                <a:latin typeface="+mn-lt"/>
                <a:ea typeface="+mn-ea"/>
                <a:cs typeface="+mn-cs"/>
              </a:rPr>
              <a:t>The item is issued to the production order. Inventory is credited 10 (issued to the production order). Work in Process (WIP) is debited 10. The cost of the process of 5 is added to component cost so that the end item cost is 15. WIP is debited and a recovery account (Labor/Burden/Overhead Absorption) is credited with 5. Inventory is debited and WIP is credited 15 at Production Order receipt time.</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Sales shipment</a:t>
            </a:r>
          </a:p>
          <a:p>
            <a:r>
              <a:rPr lang="en-US" sz="1200" kern="1200" dirty="0" smtClean="0">
                <a:solidFill>
                  <a:schemeClr val="tx1"/>
                </a:solidFill>
                <a:effectLst/>
                <a:latin typeface="+mn-lt"/>
                <a:ea typeface="+mn-ea"/>
                <a:cs typeface="+mn-cs"/>
              </a:rPr>
              <a:t>Items shipped from stock decrease (credit) the inventory value by 15. Cost of goods is debited 15. The actual selling price of 25 is not recorded until the invoice is created. The difference of 10 is the gross margin.</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Invoice</a:t>
            </a:r>
          </a:p>
          <a:p>
            <a:r>
              <a:rPr lang="en-US" sz="1200" kern="1200" dirty="0" smtClean="0">
                <a:solidFill>
                  <a:schemeClr val="tx1"/>
                </a:solidFill>
                <a:effectLst/>
                <a:latin typeface="+mn-lt"/>
                <a:ea typeface="+mn-ea"/>
                <a:cs typeface="+mn-cs"/>
              </a:rPr>
              <a:t>When you print and then post the invoice, you debit Accounts Receivable 25 and credit Sales 25.</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3663721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average cost method simply keeps a running average of what an item is costing rather than estimate what an item should cost as standard costing does.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Average Costing Defined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With the average costing method, the average cost of goods available for sale is not predefined by you; rather it is computed and the units in both the cost of goods sold and ending inventory are costed at this average cost. It is a weighted average. That is, each unit cost is weighted by the number of units with that cost. In QAD Enterprise Applications, a new average unit cost is calculated after each receipt and optionally during supplier invoicing.</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Only receipts update the average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purchased items, the quantity received is multiplied by the purchase order price and added to the quantity on-hand multiplied by the current average material cost. This sum is divided by the new quantity on-hand to determine the new average material cost. The value of inventory is adjusted to reflect this new average cost. (See example in figure.)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time an item is received, the average cost is recalculated as: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[(opening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on-hand * opening </a:t>
            </a:r>
            <a:r>
              <a:rPr lang="en-US" sz="1200" i="1" kern="1200" dirty="0" err="1" smtClean="0">
                <a:solidFill>
                  <a:schemeClr val="tx1"/>
                </a:solidFill>
                <a:effectLst/>
                <a:latin typeface="+mn-lt"/>
                <a:ea typeface="+mn-ea"/>
                <a:cs typeface="+mn-cs"/>
              </a:rPr>
              <a:t>avg</a:t>
            </a:r>
            <a:r>
              <a:rPr lang="en-US" sz="1200" i="1" kern="1200" dirty="0" smtClean="0">
                <a:solidFill>
                  <a:schemeClr val="tx1"/>
                </a:solidFill>
                <a:effectLst/>
                <a:latin typeface="+mn-lt"/>
                <a:ea typeface="+mn-ea"/>
                <a:cs typeface="+mn-cs"/>
              </a:rPr>
              <a:t> cost)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rec’d * rec’d cost)] / (opening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on-hand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If you use the average costing method for GL costs, you must use the Cost Management module. Average Costing is described in more detail in </a:t>
            </a:r>
            <a:r>
              <a:rPr lang="en-US" sz="1200" i="0" kern="1200" dirty="0" smtClean="0">
                <a:solidFill>
                  <a:schemeClr val="tx1"/>
                </a:solidFill>
                <a:effectLst/>
                <a:latin typeface="+mn-lt"/>
                <a:ea typeface="+mn-ea"/>
                <a:cs typeface="+mn-cs"/>
              </a:rPr>
              <a:t>chapter: Average Costing.</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73078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Period costs are determined by tracking the beginning inventory balance, adding purchased material and value added to inventory (labor costs), and then deducting the ending inventory. No perpetual inventory records are maintained; the GL handles tracking and reporting. Accounting records are updated periodically.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use QAD Enterprise Applications for period costing, all inventory-related transactions are turned off in the Inventory Control, so that all issues, transfers, and receipt transactions do not create GL transactions. The valuation of inventory and cost of goods sold is calculated from physical inventory counts, and purchase and sales transactions from Accounts Payable. Period costing is a method usually not used by QAD Enterprise Applications customers for financial valuation.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293427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Periodic costing is a cost method for inventory valuation that calculates periodic item unit costs based on inventory and shop floor transactions. Periodic costing uses cost-calculation formulas such as weighted average (WAVG), and first in first out (FIFO) that support: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Local legal requirements for certain countries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International financial Reporting Standards (IFRS) guidelines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Business practices in corporations with regards to inventory valuations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Periodic Costing menu programs optionally calculate the cost of an item based on recorded data, such as inventory transactions, BOMs, routings, purchase prices, and labor/burden expenses over a certain user-defined period. The period can be any length, up to an entire GL period. Under most circumstances, periodic costing considers the beginning balance of the item while it is performing calculations. It then batch generates GL transactions based on the calculations.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Study Questions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are the two cost methods supported by QAD?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is a major difference between standard average costing and periodic weighted average?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6859551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few key terms are defined and concepts described in this section.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2035307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figure above provides a quick orientation to reading the cost information in item maintenance screens: Items.</a:t>
            </a:r>
          </a:p>
          <a:p>
            <a:endParaRPr lang="en-US" sz="1200"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A/O (Add On) column is not currently in use. It is a placeholder for future costing enhancements.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2809936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term cost set is used to identify cost records in the system. QAD Enterprise Applications has two default cost sets—GL and Current—that are available for each site, but it can have additional cost sets, too. Cost sets have multiple uses.</a:t>
            </a:r>
          </a:p>
          <a:p>
            <a:endParaRPr lang="en-US" dirty="0" smtClean="0"/>
          </a:p>
          <a:p>
            <a:r>
              <a:rPr lang="en-US" sz="1200" kern="1200" dirty="0" smtClean="0">
                <a:solidFill>
                  <a:schemeClr val="tx1"/>
                </a:solidFill>
                <a:effectLst/>
                <a:latin typeface="+mn-lt"/>
                <a:ea typeface="+mn-ea"/>
                <a:cs typeface="+mn-cs"/>
              </a:rPr>
              <a:t>Maintain General Ledger Item Costs (GL Cost Set)</a:t>
            </a:r>
          </a:p>
          <a:p>
            <a:r>
              <a:rPr lang="en-US" sz="1200" kern="1200" dirty="0" smtClean="0">
                <a:solidFill>
                  <a:schemeClr val="tx1"/>
                </a:solidFill>
                <a:effectLst/>
                <a:latin typeface="+mn-lt"/>
                <a:ea typeface="+mn-ea"/>
                <a:cs typeface="+mn-cs"/>
              </a:rPr>
              <a:t>GL cost is a term that distinguishes costs used for valuing inventory and for determining cost of goods sold from other costs such as current costs. GL costs can be based on either a standard or an average cost method.</a:t>
            </a:r>
          </a:p>
          <a:p>
            <a:endParaRPr lang="en-US" dirty="0" smtClean="0"/>
          </a:p>
          <a:p>
            <a:r>
              <a:rPr lang="en-US" sz="1200" kern="1200" dirty="0" smtClean="0">
                <a:solidFill>
                  <a:schemeClr val="tx1"/>
                </a:solidFill>
                <a:effectLst/>
                <a:latin typeface="+mn-lt"/>
                <a:ea typeface="+mn-ea"/>
                <a:cs typeface="+mn-cs"/>
              </a:rPr>
              <a:t>Maintain Historical Item Costs</a:t>
            </a:r>
          </a:p>
          <a:p>
            <a:r>
              <a:rPr lang="en-US" sz="1200" kern="1200" dirty="0" smtClean="0">
                <a:solidFill>
                  <a:schemeClr val="tx1"/>
                </a:solidFill>
                <a:effectLst/>
                <a:latin typeface="+mn-lt"/>
                <a:ea typeface="+mn-ea"/>
                <a:cs typeface="+mn-cs"/>
              </a:rPr>
              <a:t>Historical costs (standard or current) are costs from prior periods that are used for comparison purposes. These costs are stored in one of the additional cost sets of the Cost Management module.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Develop Simulated Item Costs</a:t>
            </a:r>
          </a:p>
          <a:p>
            <a:r>
              <a:rPr lang="en-US" sz="1200" kern="1200" dirty="0" smtClean="0">
                <a:solidFill>
                  <a:schemeClr val="tx1"/>
                </a:solidFill>
                <a:effectLst/>
                <a:latin typeface="+mn-lt"/>
                <a:ea typeface="+mn-ea"/>
                <a:cs typeface="+mn-cs"/>
              </a:rPr>
              <a:t>Simulated costs are costs used for planning purposes to evaluate the effects of differing scenarios of, for example, material price inflation, or batch size, labor and burden rate changes. These costs are stored in one of the additional cost sets of the Cost Management module.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Maintain Frozen Standard Costs</a:t>
            </a:r>
          </a:p>
          <a:p>
            <a:r>
              <a:rPr lang="en-US" sz="1200" kern="1200" dirty="0" smtClean="0">
                <a:solidFill>
                  <a:schemeClr val="tx1"/>
                </a:solidFill>
                <a:effectLst/>
                <a:latin typeface="+mn-lt"/>
                <a:ea typeface="+mn-ea"/>
                <a:cs typeface="+mn-cs"/>
              </a:rPr>
              <a:t>Once standard costs are established, you can freeze them to prevent costs from being recalculated. Any cost set can be frozen. Running the Cost Roll-Up Freeze/Unfreeze (13.12.1) marks item costs for this cost set and site as frozen. When QAD Enterprise Applications routing and product structure cost roll-up functions see that an item cost has been frozen, the roll-up simply uses the existing frozen cost; it does not recalculate it.</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Only one set of GL and Current costs are allowed per site.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2317811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Maintain Current Item Costs (Current Cost Set)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current cost of an item is normally based upon recent production and/or purchases. Current costs are the actual costs from inventory receipts and production order labor transactions.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the method used for the GL cost set is standard costing, the current cost set can be used to track the running average or last cost for use in determining next year’s standard cost or for providing a record of recent actual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Methods that can be used with current are Last, Average or None</a:t>
            </a:r>
          </a:p>
          <a:p>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Last: Each receipt sets the current cost to the last cost of that item. In the case of purchased material, this is the purchase or invoice price.</a:t>
            </a:r>
          </a:p>
          <a:p>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Average: Whenever an item is received, the new average cost is calculated and stored in the cost set</a:t>
            </a:r>
          </a:p>
          <a:p>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None: Current costs are maintained manually in the system or not used.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19</a:t>
            </a:fld>
            <a:endParaRPr lang="en-US"/>
          </a:p>
        </p:txBody>
      </p:sp>
    </p:spTree>
    <p:extLst>
      <p:ext uri="{BB962C8B-B14F-4D97-AF65-F5344CB8AC3E}">
        <p14:creationId xmlns:p14="http://schemas.microsoft.com/office/powerpoint/2010/main" val="1442565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BA5588B-8B28-41B8-88FD-AD32BA10D387}" type="slidenum">
              <a:rPr lang="en-US"/>
              <a:pPr/>
              <a:t>2</a:t>
            </a:fld>
            <a:endParaRPr lang="en-US"/>
          </a:p>
        </p:txBody>
      </p:sp>
      <p:sp>
        <p:nvSpPr>
          <p:cNvPr id="19459" name="Rectangle 2"/>
          <p:cNvSpPr>
            <a:spLocks noGrp="1" noRot="1" noChangeAspect="1" noChangeArrowheads="1" noTextEdit="1"/>
          </p:cNvSpPr>
          <p:nvPr>
            <p:ph type="sldImg"/>
          </p:nvPr>
        </p:nvSpPr>
        <p:spPr>
          <a:xfrm>
            <a:off x="382588" y="685800"/>
            <a:ext cx="6094412" cy="3429000"/>
          </a:xfrm>
          <a:solidFill>
            <a:srgbClr val="FFFFFF"/>
          </a:solidFill>
          <a:ln/>
        </p:spPr>
      </p:sp>
      <p:sp>
        <p:nvSpPr>
          <p:cNvPr id="19460" name="Rectangle 3"/>
          <p:cNvSpPr>
            <a:spLocks noGrp="1" noChangeArrowheads="1"/>
          </p:cNvSpPr>
          <p:nvPr>
            <p:ph type="body" idx="1"/>
          </p:nvPr>
        </p:nvSpPr>
        <p:spPr>
          <a:xfrm>
            <a:off x="457823" y="4342893"/>
            <a:ext cx="5942354" cy="4344455"/>
          </a:xfrm>
          <a:solidFill>
            <a:srgbClr val="FFFFFF"/>
          </a:solidFill>
          <a:ln>
            <a:solidFill>
              <a:srgbClr val="000000"/>
            </a:solidFill>
          </a:ln>
        </p:spPr>
        <p:txBody>
          <a:bodyPr lIns="91425" tIns="45713" rIns="91425" bIns="45713"/>
          <a:lstStyle/>
          <a:p>
            <a:endParaRPr lang="en-US" smtClean="0"/>
          </a:p>
        </p:txBody>
      </p:sp>
    </p:spTree>
    <p:extLst>
      <p:ext uri="{BB962C8B-B14F-4D97-AF65-F5344CB8AC3E}">
        <p14:creationId xmlns:p14="http://schemas.microsoft.com/office/powerpoint/2010/main" val="1324944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There are five categories of costs tracked for each cost set. These categories, described below, are tracked for both this-level and lower-level costs in QAD Enterprise Applications and contain cost elements that, by default, have the same name as the category. (“This level” refers to costs incurred at the level at which you define the item; “lower level” refers to costs associated with the item’s components or manufactured items in the BOM.)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Material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Represents the cost of purchased materials.</a:t>
            </a:r>
          </a:p>
          <a:p>
            <a:r>
              <a:rPr lang="en-US" sz="1200" kern="1200" dirty="0" smtClean="0">
                <a:solidFill>
                  <a:schemeClr val="tx1"/>
                </a:solidFill>
                <a:effectLst/>
                <a:latin typeface="+mn-lt"/>
                <a:ea typeface="+mn-ea"/>
                <a:cs typeface="+mn-cs"/>
              </a:rPr>
              <a:t>For purchased items, the material cost is maintained in the This Level Material field by manually entering the data in the item cost maintenance screens: Items, or Item Site Costs.</a:t>
            </a:r>
          </a:p>
          <a:p>
            <a:r>
              <a:rPr lang="en-US" sz="1200" kern="1200" dirty="0" smtClean="0">
                <a:solidFill>
                  <a:schemeClr val="tx1"/>
                </a:solidFill>
                <a:effectLst/>
                <a:latin typeface="+mn-lt"/>
                <a:ea typeface="+mn-ea"/>
                <a:cs typeface="+mn-cs"/>
              </a:rPr>
              <a:t>For manufactured items, the material cost is maintained in the Lower Level Material field by rolling up the product structure costs using Product Structure Cost Roll-Up.</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Labor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Represents the direct labor cost applied to this product, including setup labor. Labor cost is calculated from labor rates and run/setup hours at each operation in a product’s routing.</a:t>
            </a:r>
          </a:p>
          <a:p>
            <a:r>
              <a:rPr lang="en-US" sz="1200" kern="1200" dirty="0" smtClean="0">
                <a:solidFill>
                  <a:schemeClr val="tx1"/>
                </a:solidFill>
                <a:effectLst/>
                <a:latin typeface="+mn-lt"/>
                <a:ea typeface="+mn-ea"/>
                <a:cs typeface="+mn-cs"/>
              </a:rPr>
              <a:t>It is updated at This Level by running a Routing Cost Roll-Up and updated for Lower Levels by running a Product Structure Cost Roll Up. You would not expect to have labor costs for purchased items.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Burden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Represents the variable overhead cost applied to this product, based on labor and/or machine burden rates.</a:t>
            </a:r>
          </a:p>
          <a:p>
            <a:r>
              <a:rPr lang="en-US" sz="1200" kern="1200" dirty="0" smtClean="0">
                <a:solidFill>
                  <a:schemeClr val="tx1"/>
                </a:solidFill>
                <a:effectLst/>
                <a:latin typeface="+mn-lt"/>
                <a:ea typeface="+mn-ea"/>
                <a:cs typeface="+mn-cs"/>
              </a:rPr>
              <a:t>As with labor, burden cost is maintained for This Level through Routing Cost Roll-Up. Burden cost is updated for Lower Levels by running a Product Structure Cost Roll- Up. You would not expect to have burden costs for purchased items. Burden costs can also be updated by using Item-Element Cost Calculation.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Overhead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Represents the fixed overhead cost for this item - for example, utilities. Another example would be the expense of operating purchase or supplier logistics functions, which could be recovered as fixed overhead on all purchased items based on a percentage of their cost. This is often a better solution than the arbitrary addition of such costs to general burden.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Overhead cost is maintained manually for each item in item cost maintenance screens: Items or Item Site Costs. Or it can be maintained by assigning it as a percentage of other cost categories in Item-Element Cost Calculation.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purchased materials, you would normally see only This Level overhead costs, but for manufactured items, you might have both This Level and Lower Level overhead costs. Overhead cost is updated for lower levels by running a Product Structure Cost Roll-Up.</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Subcontract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Represents the cost of outside processing as entered in each routing operation for manufactured items in Routings.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Subcontract cost is updated by Routing Cost Roll-Up for This Level, and Product Structure Cost Roll-Up for Lower Level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20</a:t>
            </a:fld>
            <a:endParaRPr lang="en-US"/>
          </a:p>
        </p:txBody>
      </p:sp>
    </p:spTree>
    <p:extLst>
      <p:ext uri="{BB962C8B-B14F-4D97-AF65-F5344CB8AC3E}">
        <p14:creationId xmlns:p14="http://schemas.microsoft.com/office/powerpoint/2010/main" val="1919724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Cost elements group different types of costs within a single cost category.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All costs are associated with a cost category: material, labor, burden, overhead, or subcontract. When item costs are rolled up, totals are maintained for each category. Each cost category must have at least one cost element.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default cost elements - material, labor, burden, overhead, and subcontract - are created whenever costs are copied from a current or GL cost set</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Other cost elements can be added by using the Cost Management module. The additional cost elements can record different types of costs or further subdivide these categories. For example, if material costs include purchasing unit cost, purchase overhead, and transportation charges, a separate cost element can be set up for transportation charges, allowing you to track costs and simulate the effect of changes. (See Cost Management Course.) These new cost elements still belong to one of the five cost categories, which control posting to the GL.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Study Questions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are the five cost categories in QAD applications?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are the two default cost set names in QAD applications?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is the point of the two cost sets in a standard cost system?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you want to retain a cost set reflecting the prior years ending cost what module would you use?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21</a:t>
            </a:fld>
            <a:endParaRPr lang="en-US"/>
          </a:p>
        </p:txBody>
      </p:sp>
    </p:spTree>
    <p:extLst>
      <p:ext uri="{BB962C8B-B14F-4D97-AF65-F5344CB8AC3E}">
        <p14:creationId xmlns:p14="http://schemas.microsoft.com/office/powerpoint/2010/main" val="2286328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Costs added at the current stage of manufacturing are called This Level costs (level 0); costs added at prior stages of manufacturing are called Lower Level costs (levels 1 through 99). These are discussed in more detail on the following page.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22</a:t>
            </a:fld>
            <a:endParaRPr lang="en-US"/>
          </a:p>
        </p:txBody>
      </p:sp>
    </p:spTree>
    <p:extLst>
      <p:ext uri="{BB962C8B-B14F-4D97-AF65-F5344CB8AC3E}">
        <p14:creationId xmlns:p14="http://schemas.microsoft.com/office/powerpoint/2010/main" val="910899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This Level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Level costs are the costs to either obtain or produce an item. Thus, a purchased item has This Level material (and optionally material overhead) cost, but it has no Lower Level costs. Likewise, a manufactured part has This Level labor, subcontract, burden, and overhead cost, but normally no This Level material cost. The manufactured item will, however, have Lower Level material cost for components and possibly Lower Level labor, material, subcontract, burden and overhead if the structure has more than two levels.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Lower Level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Lower Level costs represent costs that are added at prior stages of manufacturing. Lower Level material costs are the costs of all purchased materials used in the final manufactured product and any subassemblies. Lower Level labor, burden, and subcontract costs are developed from the cost of making any lower-level subassemblies.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23</a:t>
            </a:fld>
            <a:endParaRPr lang="en-US"/>
          </a:p>
        </p:txBody>
      </p:sp>
    </p:spTree>
    <p:extLst>
      <p:ext uri="{BB962C8B-B14F-4D97-AF65-F5344CB8AC3E}">
        <p14:creationId xmlns:p14="http://schemas.microsoft.com/office/powerpoint/2010/main" val="4220877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Phantom items are used in manufacturing to define items that are made and consumed in the production process without being inventoried. They represent a method of defining bills of material and formulas to satisfy design/engineering, cost, and production. They can be set as Local phantoms, Global phantoms, or both.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Global Phantoms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Global Phantoms are defined in Items and identify this item as a phantom on all bills of material.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Local Phantoms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Local phantoms are defined by an Phantom</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Structure Type field in Product Structures &amp; Formulas for each bill of material where this item is to be considered a phantom. Local phantoms can cause manufacturing variances if they have This Level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Phantoms are discussed in more detail later in the course.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24</a:t>
            </a:fld>
            <a:endParaRPr lang="en-US"/>
          </a:p>
        </p:txBody>
      </p:sp>
    </p:spTree>
    <p:extLst>
      <p:ext uri="{BB962C8B-B14F-4D97-AF65-F5344CB8AC3E}">
        <p14:creationId xmlns:p14="http://schemas.microsoft.com/office/powerpoint/2010/main" val="3456004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i="1" kern="1200" dirty="0" smtClean="0">
                <a:solidFill>
                  <a:schemeClr val="tx1"/>
                </a:solidFill>
                <a:effectLst/>
                <a:latin typeface="+mn-lt"/>
                <a:ea typeface="+mn-ea"/>
                <a:cs typeface="+mn-cs"/>
              </a:rPr>
              <a:t>Domain. </a:t>
            </a:r>
            <a:r>
              <a:rPr lang="en-US" sz="1200" kern="1200" dirty="0" smtClean="0">
                <a:solidFill>
                  <a:schemeClr val="tx1"/>
                </a:solidFill>
                <a:effectLst/>
                <a:latin typeface="+mn-lt"/>
                <a:ea typeface="+mn-ea"/>
                <a:cs typeface="+mn-cs"/>
              </a:rPr>
              <a:t>A domain is a high-level corporate structure that can have many entities. It can be used to provide an accounting template for the entities.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Entity. </a:t>
            </a:r>
            <a:r>
              <a:rPr lang="en-US" sz="1200" kern="1200" dirty="0" smtClean="0">
                <a:solidFill>
                  <a:schemeClr val="tx1"/>
                </a:solidFill>
                <a:effectLst/>
                <a:latin typeface="+mn-lt"/>
                <a:ea typeface="+mn-ea"/>
                <a:cs typeface="+mn-cs"/>
              </a:rPr>
              <a:t>An entity is an independent unit for financial reporting purposes, a separate balance sheet and income statement are generated by entity, budgets are planned by entity, and taxes are assessed by entity. All GL transactions are posted by entity.</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Site. </a:t>
            </a:r>
            <a:r>
              <a:rPr lang="en-US" sz="1200" kern="1200" dirty="0" smtClean="0">
                <a:solidFill>
                  <a:schemeClr val="tx1"/>
                </a:solidFill>
                <a:effectLst/>
                <a:latin typeface="+mn-lt"/>
                <a:ea typeface="+mn-ea"/>
                <a:cs typeface="+mn-cs"/>
              </a:rPr>
              <a:t>A site is an inventory and planning concept. All inventory is stored by site and all planning is done by site. Each site belongs to one and only one entity, but each entity can have more than one site. Site 10-100 is an examples of a site.</a:t>
            </a:r>
          </a:p>
          <a:p>
            <a:r>
              <a:rPr lang="en-US" sz="1200" kern="1200" dirty="0" smtClean="0">
                <a:solidFill>
                  <a:schemeClr val="tx1"/>
                </a:solidFill>
                <a:effectLst/>
                <a:latin typeface="+mn-lt"/>
                <a:ea typeface="+mn-ea"/>
                <a:cs typeface="+mn-cs"/>
              </a:rPr>
              <a:t>Because each site is attached to an entity, the site on any transaction is used to determine which entity to post the inventory transaction to in the GL.</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Location. </a:t>
            </a:r>
            <a:r>
              <a:rPr lang="en-US" sz="1200" kern="1200" dirty="0" smtClean="0">
                <a:solidFill>
                  <a:schemeClr val="tx1"/>
                </a:solidFill>
                <a:effectLst/>
                <a:latin typeface="+mn-lt"/>
                <a:ea typeface="+mn-ea"/>
                <a:cs typeface="+mn-cs"/>
              </a:rPr>
              <a:t>A location is a specific inventory storage area. Each site can have as many locations as needed. Location 010 is an example</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Balance sheets cannot be produced by site, only by entity unless you have a single entity for each site in the system. However, you can use sub-accounts or cost centers to get profit/loss statements and activity reports by site. If you have multiple sites in a single entity, you cannot generate a balance sheet by site, because retained earnings and year-to-date profit/loss are only maintained in aggregate by entity.</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25</a:t>
            </a:fld>
            <a:endParaRPr lang="en-US"/>
          </a:p>
        </p:txBody>
      </p:sp>
    </p:spTree>
    <p:extLst>
      <p:ext uri="{BB962C8B-B14F-4D97-AF65-F5344CB8AC3E}">
        <p14:creationId xmlns:p14="http://schemas.microsoft.com/office/powerpoint/2010/main" val="42446652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Product lines group items for reporting, planning, and accounting purposes: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Reports can be selected and sorted by product line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Product Line Planning and MRP/DRP can plan by product line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can track sales, costs, inventory values and variances in the general ledger by product line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Every item belongs to only one product line. The item’s product line determines whether it is included on a report, or in calculations, and which GL accounts to post to. (Some GL accounts can be taken from the product line or further specified by site, location, or customer type.)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Different departments can have different criteria for grouping items; marketing might want product lines to reflect target markets, manufacturing to reflect production method. Or you might want to establish different product lines for not easily grouped items like raw materials or common components to separate them from finished goods.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See Chapter 2, “Account Structures” for more details on product lines.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26</a:t>
            </a:fld>
            <a:endParaRPr lang="en-US"/>
          </a:p>
        </p:txBody>
      </p:sp>
    </p:spTree>
    <p:extLst>
      <p:ext uri="{BB962C8B-B14F-4D97-AF65-F5344CB8AC3E}">
        <p14:creationId xmlns:p14="http://schemas.microsoft.com/office/powerpoint/2010/main" val="1287731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terms “direct” and “indirect” relate to the traceability of costs. Conceptually, any cost that can be traced to a single product is a direct cost of that product. This includes the cost of all material and labor that goes into making the product, as well as the cost of any subcontract operations. All production costs other than direct costs are considered indirect, or an overhead.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27</a:t>
            </a:fld>
            <a:endParaRPr lang="en-US"/>
          </a:p>
        </p:txBody>
      </p:sp>
    </p:spTree>
    <p:extLst>
      <p:ext uri="{BB962C8B-B14F-4D97-AF65-F5344CB8AC3E}">
        <p14:creationId xmlns:p14="http://schemas.microsoft.com/office/powerpoint/2010/main" val="35650062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terms “fixed” and “variable” relate to the behavior of costs as production volume fluctuates. Variable costs increase directly with increase in volume. Fixed costs, such as rent and utilities costs, do not change, at least in the short term. For example, you still have to pay to heat and light your factory, regardless of the volume of production.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28</a:t>
            </a:fld>
            <a:endParaRPr lang="en-US"/>
          </a:p>
        </p:txBody>
      </p:sp>
    </p:spTree>
    <p:extLst>
      <p:ext uri="{BB962C8B-B14F-4D97-AF65-F5344CB8AC3E}">
        <p14:creationId xmlns:p14="http://schemas.microsoft.com/office/powerpoint/2010/main" val="7262396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As production is reported, burden costs are absorbed; that is, the standard per unit costs are credited to the burden absorption account based on actual shop floor activity.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finished items are received, the standard per unit overhead cost is credited to the Applied</a:t>
            </a:r>
          </a:p>
          <a:p>
            <a:r>
              <a:rPr lang="en-US" sz="1200" kern="1200" dirty="0" smtClean="0">
                <a:solidFill>
                  <a:schemeClr val="tx1"/>
                </a:solidFill>
                <a:effectLst/>
                <a:latin typeface="+mn-lt"/>
                <a:ea typeface="+mn-ea"/>
                <a:cs typeface="+mn-cs"/>
              </a:rPr>
              <a:t>Overhead account.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predetermined burden and overhead rates are used, the actual amount absorbed to production in a given month is likely to differ from the total amount of overhead cost actually incurred. This is because production volumes vary from the volume estimates used to determine these rates.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29</a:t>
            </a:fld>
            <a:endParaRPr lang="en-US"/>
          </a:p>
        </p:txBody>
      </p:sp>
    </p:spTree>
    <p:extLst>
      <p:ext uri="{BB962C8B-B14F-4D97-AF65-F5344CB8AC3E}">
        <p14:creationId xmlns:p14="http://schemas.microsoft.com/office/powerpoint/2010/main" val="1807977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460375" y="230188"/>
            <a:ext cx="6092825" cy="3427412"/>
          </a:xfrm>
          <a:solidFill>
            <a:srgbClr val="FFFFFF"/>
          </a:solidFill>
          <a:ln/>
        </p:spPr>
      </p:sp>
      <p:sp>
        <p:nvSpPr>
          <p:cNvPr id="20484" name="Rectangle 3"/>
          <p:cNvSpPr>
            <a:spLocks noGrp="1" noChangeArrowheads="1"/>
          </p:cNvSpPr>
          <p:nvPr>
            <p:ph type="body" idx="1"/>
          </p:nvPr>
        </p:nvSpPr>
        <p:spPr>
          <a:xfrm>
            <a:off x="914089" y="3732979"/>
            <a:ext cx="5029823" cy="5029435"/>
          </a:xfrm>
          <a:solidFill>
            <a:srgbClr val="FFFFFF"/>
          </a:solidFill>
          <a:ln>
            <a:solidFill>
              <a:srgbClr val="000000"/>
            </a:solidFill>
          </a:ln>
        </p:spPr>
        <p:txBody>
          <a:bodyPr lIns="91218" tIns="45610" rIns="91218" bIns="45610"/>
          <a:lstStyle/>
          <a:p>
            <a:endParaRPr lang="en-US" sz="800" dirty="0" smtClean="0"/>
          </a:p>
        </p:txBody>
      </p:sp>
    </p:spTree>
    <p:extLst>
      <p:ext uri="{BB962C8B-B14F-4D97-AF65-F5344CB8AC3E}">
        <p14:creationId xmlns:p14="http://schemas.microsoft.com/office/powerpoint/2010/main" val="18446955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Burden is the variable portion of overhead cost. In a standard cost system, standard burden per unit is usually calculated based on predetermined burden rates, typically based on labor or machine hours and/or labor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Overhead is the fixed portion of overhead cost. In a standard cost system, a portion of fixed overhead cost per unit is usually allocated to each item, either manually or as a percentage of some other cost category. For example, fixed overhead can be set to a percentage of material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Characteristics of fixed overhead: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Fixed amount within a relevant product output range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Manually calculated by dividing the annual expected overhead costs by the annual expected number of units to be produced. Because total overhead is fixed, as output increases, the cost per unit must decrease.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Management-level decision on incurrence starts at executive level vs. operating supervisors</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Depreciation, rent, insurance, real property taxes, patent amortization, wages for production executives, watchmen, firemen, janitors, maintenance and repairs, insurance, rent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Characteristics of variable overhead: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Variable amount in direct proportion to output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Calculated by QAD Enterprise Applications by multiplying the actual number of units produced by a pre-determined burden rate. Because total burden is variable, as output increases, cost per unit is constant.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Easily assignable to operating departments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Incurrence decision rests at department level</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Supplies, fuel, power, small tools, spoilage/salvage/reclamation expense, receiving costs, royalties, factory travel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30</a:t>
            </a:fld>
            <a:endParaRPr lang="en-US"/>
          </a:p>
        </p:txBody>
      </p:sp>
    </p:spTree>
    <p:extLst>
      <p:ext uri="{BB962C8B-B14F-4D97-AF65-F5344CB8AC3E}">
        <p14:creationId xmlns:p14="http://schemas.microsoft.com/office/powerpoint/2010/main" val="3097015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 summary of key differences between Burden and Overhead is shown in the figure above.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Study Questions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are some examples of an indirect fixed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Is the maintenance cost of a machine that must be serviced every 5,000 parts, burden or overhead? Fixed or variable?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31</a:t>
            </a:fld>
            <a:endParaRPr lang="en-US"/>
          </a:p>
        </p:txBody>
      </p:sp>
    </p:spTree>
    <p:extLst>
      <p:ext uri="{BB962C8B-B14F-4D97-AF65-F5344CB8AC3E}">
        <p14:creationId xmlns:p14="http://schemas.microsoft.com/office/powerpoint/2010/main" val="36916480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32</a:t>
            </a:fld>
            <a:endParaRPr lang="en-US"/>
          </a:p>
        </p:txBody>
      </p:sp>
    </p:spTree>
    <p:extLst>
      <p:ext uri="{BB962C8B-B14F-4D97-AF65-F5344CB8AC3E}">
        <p14:creationId xmlns:p14="http://schemas.microsoft.com/office/powerpoint/2010/main" val="23696767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33</a:t>
            </a:fld>
            <a:endParaRPr lang="en-US"/>
          </a:p>
        </p:txBody>
      </p:sp>
    </p:spTree>
    <p:extLst>
      <p:ext uri="{BB962C8B-B14F-4D97-AF65-F5344CB8AC3E}">
        <p14:creationId xmlns:p14="http://schemas.microsoft.com/office/powerpoint/2010/main" val="12182532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34</a:t>
            </a:fld>
            <a:endParaRPr lang="en-US"/>
          </a:p>
        </p:txBody>
      </p:sp>
    </p:spTree>
    <p:extLst>
      <p:ext uri="{BB962C8B-B14F-4D97-AF65-F5344CB8AC3E}">
        <p14:creationId xmlns:p14="http://schemas.microsoft.com/office/powerpoint/2010/main" val="12345569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35</a:t>
            </a:fld>
            <a:endParaRPr lang="en-US"/>
          </a:p>
        </p:txBody>
      </p:sp>
    </p:spTree>
    <p:extLst>
      <p:ext uri="{BB962C8B-B14F-4D97-AF65-F5344CB8AC3E}">
        <p14:creationId xmlns:p14="http://schemas.microsoft.com/office/powerpoint/2010/main" val="13360042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36</a:t>
            </a:fld>
            <a:endParaRPr lang="en-US"/>
          </a:p>
        </p:txBody>
      </p:sp>
    </p:spTree>
    <p:extLst>
      <p:ext uri="{BB962C8B-B14F-4D97-AF65-F5344CB8AC3E}">
        <p14:creationId xmlns:p14="http://schemas.microsoft.com/office/powerpoint/2010/main" val="15785900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37</a:t>
            </a:fld>
            <a:endParaRPr lang="en-US"/>
          </a:p>
        </p:txBody>
      </p:sp>
    </p:spTree>
    <p:extLst>
      <p:ext uri="{BB962C8B-B14F-4D97-AF65-F5344CB8AC3E}">
        <p14:creationId xmlns:p14="http://schemas.microsoft.com/office/powerpoint/2010/main" val="795098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4</a:t>
            </a:fld>
            <a:endParaRPr lang="en-US"/>
          </a:p>
        </p:txBody>
      </p:sp>
    </p:spTree>
    <p:extLst>
      <p:ext uri="{BB962C8B-B14F-4D97-AF65-F5344CB8AC3E}">
        <p14:creationId xmlns:p14="http://schemas.microsoft.com/office/powerpoint/2010/main" val="366973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580529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3415357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Study Questions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are the two primary uses of a standard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 take an item out of finished goods inventory, issue it to WIP, disassemble it, and put the components back into inventory, what are the cost impacts?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2286876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Below is a summary of the QAD Enterprise Applications costing methods. Each method is described in more detail on the pages that follow this summary.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Standard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Costs are pre-established and all transactions valued at that cost. Deviations between base settings and actuals transacted are reported as variances.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Average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Costs are recalculated as they occur. The costs associated with a transaction are weighted with the existing costs to provide a new average cost. The average cost can be used for valuation as a GL cost for information only as a current cost.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Period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costing method omits the valuation of inventory type transactions and uses the values of the incoming GL transaction from Accounts Payable functions, along with changes to inventory balances between accounting periods. This can be set in Inventory Control.</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Periodic Costing</a:t>
            </a:r>
            <a:endParaRPr lang="en-US" sz="1200" kern="1200" dirty="0" smtClean="0">
              <a:solidFill>
                <a:schemeClr val="tx1"/>
              </a:solidFill>
              <a:effectLst/>
              <a:latin typeface="+mn-lt"/>
              <a:ea typeface="+mn-ea"/>
              <a:cs typeface="+mn-cs"/>
            </a:endParaRPr>
          </a:p>
          <a:p>
            <a:r>
              <a:rPr lang="en-US" sz="1200" b="0" kern="1200" dirty="0" smtClean="0">
                <a:solidFill>
                  <a:schemeClr val="tx1"/>
                </a:solidFill>
                <a:latin typeface="Arial" charset="0"/>
                <a:ea typeface="+mn-ea"/>
                <a:cs typeface="+mn-cs"/>
              </a:rPr>
              <a:t>Periodic Costing </a:t>
            </a:r>
            <a:r>
              <a:rPr lang="en-US" sz="1200" kern="1200" dirty="0" smtClean="0">
                <a:solidFill>
                  <a:schemeClr val="tx1"/>
                </a:solidFill>
                <a:latin typeface="Arial" charset="0"/>
                <a:ea typeface="+mn-ea"/>
                <a:cs typeface="+mn-cs"/>
              </a:rPr>
              <a:t>is a cost method for inventory valuation that calculates item unit costs based on inventory and shop floor transactions.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Periodic Costing does not substitute for, overlap with, or conflict with current costing methods in QAD solutions such as standard costing or average costing. The goal of Periodic Costing is to use the actual costs from the actual transactions, invoices, BOM, routings, purchase prices, expenses, labor costs, and other actual costs.</a:t>
            </a:r>
          </a:p>
          <a:p>
            <a:endParaRPr lang="en-US" sz="1200" kern="120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Periodic Costing does not use the concept of variances because it always calculates based on actual values; that is, because costs are recalculated for each period, and a new actual cost is defined according to what happened during that period, all value is posted to inventory and WIP accounts. Periodic Costing calculations take into consideration transactions that affect the value of inventory and WIP.</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Periodic Costing uses the following cost-calculation formulas: Weighted Average (WAVG), First ln First </a:t>
            </a:r>
            <a:r>
              <a:rPr lang="en-GB" sz="1200" kern="1200" dirty="0" smtClean="0">
                <a:solidFill>
                  <a:schemeClr val="tx1"/>
                </a:solidFill>
                <a:latin typeface="Arial" charset="0"/>
                <a:ea typeface="+mn-ea"/>
                <a:cs typeface="+mn-cs"/>
              </a:rPr>
              <a:t>Out</a:t>
            </a:r>
            <a:r>
              <a:rPr lang="en-US" sz="1200" kern="1200" dirty="0" smtClean="0">
                <a:solidFill>
                  <a:schemeClr val="tx1"/>
                </a:solidFill>
                <a:latin typeface="Arial" charset="0"/>
                <a:ea typeface="+mn-ea"/>
                <a:cs typeface="+mn-cs"/>
              </a:rPr>
              <a:t> (FIFO).</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Periodic Costing is discussed in separated training guide.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2582739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 standard cost for a product consists of a price standard (price for material; rate for labor and manufacturing burden) and a quantity standard (quantity for material; time for labor; quantity or volume for manufacturing burden). The combination of price and quantity yields what is planned or expected for a specific interval of time and set of conditions. Cost for Overhead and Subcontract costs are set up and included in the Inventory value.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Setting standards for price and quantity involves management judgements, industrial engineering studies, work measurement studies, vendor analyses, as well as a number of other techniques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set, the standard cost of an item is used as the basis for all accounting entries for inventory related transactions (see figure above). Standard costs cover a specific period, usually a year. They can evaluated and changed at any time.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11857994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10972800" y="6638544"/>
            <a:ext cx="1219200" cy="219456"/>
          </a:xfrm>
          <a:prstGeom prst="rect">
            <a:avLst/>
          </a:prstGeom>
        </p:spPr>
        <p:txBody>
          <a:bodyPr/>
          <a:lstStyle/>
          <a:p>
            <a:pPr>
              <a:defRPr/>
            </a:pPr>
            <a:r>
              <a:rPr lang="en-US" smtClean="0"/>
              <a:t>QS-IN-</a:t>
            </a:r>
            <a:endParaRPr lang="en-US"/>
          </a:p>
        </p:txBody>
      </p:sp>
    </p:spTree>
    <p:extLst>
      <p:ext uri="{BB962C8B-B14F-4D97-AF65-F5344CB8AC3E}">
        <p14:creationId xmlns:p14="http://schemas.microsoft.com/office/powerpoint/2010/main" val="4099262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 id="2147483732" r:id="rId30"/>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3.xml"/><Relationship Id="rId1" Type="http://schemas.openxmlformats.org/officeDocument/2006/relationships/slideLayout" Target="../slideLayouts/slideLayout30.xml"/><Relationship Id="rId5" Type="http://schemas.openxmlformats.org/officeDocument/2006/relationships/comments" Target="../comments/comment3.xml"/><Relationship Id="rId4" Type="http://schemas.openxmlformats.org/officeDocument/2006/relationships/image" Target="../media/image18.w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US" dirty="0">
                <a:latin typeface="Century Gothic" panose="020B0502020202020204" pitchFamily="34" charset="0"/>
              </a:rPr>
              <a:t>Introduction to Product Costing</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Standard Rate &amp; Usage Variances</a:t>
            </a:r>
          </a:p>
        </p:txBody>
      </p:sp>
      <p:sp>
        <p:nvSpPr>
          <p:cNvPr id="60" name="Line 3"/>
          <p:cNvSpPr>
            <a:spLocks noChangeShapeType="1"/>
          </p:cNvSpPr>
          <p:nvPr/>
        </p:nvSpPr>
        <p:spPr bwMode="auto">
          <a:xfrm>
            <a:off x="2117831" y="3515185"/>
            <a:ext cx="2168525" cy="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1" name="Line 4"/>
          <p:cNvSpPr>
            <a:spLocks noChangeShapeType="1"/>
          </p:cNvSpPr>
          <p:nvPr/>
        </p:nvSpPr>
        <p:spPr bwMode="auto">
          <a:xfrm flipV="1">
            <a:off x="4283181" y="3123072"/>
            <a:ext cx="0" cy="39370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2" name="Line 5"/>
          <p:cNvSpPr>
            <a:spLocks noChangeShapeType="1"/>
          </p:cNvSpPr>
          <p:nvPr/>
        </p:nvSpPr>
        <p:spPr bwMode="auto">
          <a:xfrm flipV="1">
            <a:off x="2122594" y="3116722"/>
            <a:ext cx="0" cy="39370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3" name="Line 6"/>
          <p:cNvSpPr>
            <a:spLocks noChangeShapeType="1"/>
          </p:cNvSpPr>
          <p:nvPr/>
        </p:nvSpPr>
        <p:spPr bwMode="auto">
          <a:xfrm>
            <a:off x="5072169" y="3527885"/>
            <a:ext cx="2168525" cy="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4" name="Line 7"/>
          <p:cNvSpPr>
            <a:spLocks noChangeShapeType="1"/>
          </p:cNvSpPr>
          <p:nvPr/>
        </p:nvSpPr>
        <p:spPr bwMode="auto">
          <a:xfrm flipV="1">
            <a:off x="7231169" y="3129422"/>
            <a:ext cx="0" cy="39370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5" name="Line 8"/>
          <p:cNvSpPr>
            <a:spLocks noChangeShapeType="1"/>
          </p:cNvSpPr>
          <p:nvPr/>
        </p:nvSpPr>
        <p:spPr bwMode="auto">
          <a:xfrm flipV="1">
            <a:off x="5080106" y="3129422"/>
            <a:ext cx="0" cy="393700"/>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6" name="Rectangle 9"/>
          <p:cNvSpPr>
            <a:spLocks noChangeArrowheads="1"/>
          </p:cNvSpPr>
          <p:nvPr/>
        </p:nvSpPr>
        <p:spPr bwMode="auto">
          <a:xfrm>
            <a:off x="1524106" y="3581860"/>
            <a:ext cx="3138488" cy="333375"/>
          </a:xfrm>
          <a:prstGeom prst="rect">
            <a:avLst/>
          </a:prstGeom>
          <a:noFill/>
          <a:ln w="12700" cmpd="dbl">
            <a:noFill/>
            <a:miter lim="800000"/>
            <a:headEnd/>
            <a:tailEnd/>
          </a:ln>
        </p:spPr>
        <p:txBody>
          <a:bodyPr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Mat’l Rate Variance 11 F</a:t>
            </a:r>
          </a:p>
        </p:txBody>
      </p:sp>
      <p:sp>
        <p:nvSpPr>
          <p:cNvPr id="67" name="Rectangle 10"/>
          <p:cNvSpPr>
            <a:spLocks noChangeArrowheads="1"/>
          </p:cNvSpPr>
          <p:nvPr/>
        </p:nvSpPr>
        <p:spPr bwMode="auto">
          <a:xfrm>
            <a:off x="4662594" y="3581860"/>
            <a:ext cx="3276600" cy="333375"/>
          </a:xfrm>
          <a:prstGeom prst="rect">
            <a:avLst/>
          </a:prstGeom>
          <a:noFill/>
          <a:ln w="12700" cmpd="dbl">
            <a:noFill/>
            <a:miter lim="800000"/>
            <a:headEnd/>
            <a:tailEnd/>
          </a:ln>
        </p:spPr>
        <p:txBody>
          <a:bodyPr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Mat’l Usage Variance 10 U</a:t>
            </a:r>
          </a:p>
        </p:txBody>
      </p:sp>
      <p:sp>
        <p:nvSpPr>
          <p:cNvPr id="68" name="Rectangle 11"/>
          <p:cNvSpPr>
            <a:spLocks noChangeArrowheads="1"/>
          </p:cNvSpPr>
          <p:nvPr/>
        </p:nvSpPr>
        <p:spPr bwMode="auto">
          <a:xfrm>
            <a:off x="819256" y="2132472"/>
            <a:ext cx="2178050" cy="944563"/>
          </a:xfrm>
          <a:prstGeom prst="rect">
            <a:avLst/>
          </a:prstGeom>
          <a:noFill/>
          <a:ln w="12700" cmpd="dbl">
            <a:noFill/>
            <a:miter lim="800000"/>
            <a:headEnd/>
            <a:tailEnd/>
          </a:ln>
        </p:spPr>
        <p:txBody>
          <a:bodyPr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Actual cost 9</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X</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Actual quantity 11</a:t>
            </a:r>
          </a:p>
        </p:txBody>
      </p:sp>
      <p:sp>
        <p:nvSpPr>
          <p:cNvPr id="69" name="Rectangle 12"/>
          <p:cNvSpPr>
            <a:spLocks noChangeArrowheads="1"/>
          </p:cNvSpPr>
          <p:nvPr/>
        </p:nvSpPr>
        <p:spPr bwMode="auto">
          <a:xfrm>
            <a:off x="6134562" y="2132472"/>
            <a:ext cx="2511425" cy="944563"/>
          </a:xfrm>
          <a:prstGeom prst="rect">
            <a:avLst/>
          </a:prstGeom>
          <a:noFill/>
          <a:ln w="12700" cmpd="dbl">
            <a:noFill/>
            <a:miter lim="800000"/>
            <a:headEnd/>
            <a:tailEnd/>
          </a:ln>
        </p:spPr>
        <p:txBody>
          <a:bodyPr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Standard cost 10</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X</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Standard quantity 10</a:t>
            </a:r>
          </a:p>
        </p:txBody>
      </p:sp>
      <p:sp>
        <p:nvSpPr>
          <p:cNvPr id="70" name="Rectangle 13"/>
          <p:cNvSpPr>
            <a:spLocks noChangeArrowheads="1"/>
          </p:cNvSpPr>
          <p:nvPr/>
        </p:nvSpPr>
        <p:spPr bwMode="auto">
          <a:xfrm>
            <a:off x="3492606" y="2110247"/>
            <a:ext cx="2319338" cy="944563"/>
          </a:xfrm>
          <a:prstGeom prst="rect">
            <a:avLst/>
          </a:prstGeom>
          <a:noFill/>
          <a:ln w="12700" cmpd="dbl">
            <a:noFill/>
            <a:miter lim="800000"/>
            <a:headEnd/>
            <a:tailEnd/>
          </a:ln>
        </p:spPr>
        <p:txBody>
          <a:bodyPr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Standard cost 10 </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X</a:t>
            </a:r>
            <a:b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Actual quantity 11</a:t>
            </a:r>
          </a:p>
        </p:txBody>
      </p:sp>
      <p:sp>
        <p:nvSpPr>
          <p:cNvPr id="71" name="Freeform 15"/>
          <p:cNvSpPr>
            <a:spLocks/>
          </p:cNvSpPr>
          <p:nvPr/>
        </p:nvSpPr>
        <p:spPr bwMode="auto">
          <a:xfrm>
            <a:off x="3124306" y="3934285"/>
            <a:ext cx="2933700" cy="360362"/>
          </a:xfrm>
          <a:custGeom>
            <a:avLst/>
            <a:gdLst>
              <a:gd name="T0" fmla="*/ 0 w 2002"/>
              <a:gd name="T1" fmla="*/ 0 h 227"/>
              <a:gd name="T2" fmla="*/ 0 w 2002"/>
              <a:gd name="T3" fmla="*/ 569554568 h 227"/>
              <a:gd name="T4" fmla="*/ 2147483647 w 2002"/>
              <a:gd name="T5" fmla="*/ 569554568 h 227"/>
              <a:gd name="T6" fmla="*/ 2147483647 w 2002"/>
              <a:gd name="T7" fmla="*/ 0 h 227"/>
              <a:gd name="T8" fmla="*/ 0 60000 65536"/>
              <a:gd name="T9" fmla="*/ 0 60000 65536"/>
              <a:gd name="T10" fmla="*/ 0 60000 65536"/>
              <a:gd name="T11" fmla="*/ 0 60000 65536"/>
              <a:gd name="T12" fmla="*/ 0 w 2002"/>
              <a:gd name="T13" fmla="*/ 0 h 227"/>
              <a:gd name="T14" fmla="*/ 2002 w 2002"/>
              <a:gd name="T15" fmla="*/ 227 h 227"/>
            </a:gdLst>
            <a:ahLst/>
            <a:cxnLst>
              <a:cxn ang="T8">
                <a:pos x="T0" y="T1"/>
              </a:cxn>
              <a:cxn ang="T9">
                <a:pos x="T2" y="T3"/>
              </a:cxn>
              <a:cxn ang="T10">
                <a:pos x="T4" y="T5"/>
              </a:cxn>
              <a:cxn ang="T11">
                <a:pos x="T6" y="T7"/>
              </a:cxn>
            </a:cxnLst>
            <a:rect l="T12" t="T13" r="T14" b="T15"/>
            <a:pathLst>
              <a:path w="2002" h="227">
                <a:moveTo>
                  <a:pt x="0" y="0"/>
                </a:moveTo>
                <a:lnTo>
                  <a:pt x="0" y="226"/>
                </a:lnTo>
                <a:lnTo>
                  <a:pt x="2001" y="226"/>
                </a:lnTo>
                <a:lnTo>
                  <a:pt x="2001" y="0"/>
                </a:lnTo>
              </a:path>
            </a:pathLst>
          </a:custGeom>
          <a:noFill/>
          <a:ln w="38100" cap="rnd">
            <a:solidFill>
              <a:srgbClr val="FF0000"/>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2" name="Line 16"/>
          <p:cNvSpPr>
            <a:spLocks noChangeShapeType="1"/>
          </p:cNvSpPr>
          <p:nvPr/>
        </p:nvSpPr>
        <p:spPr bwMode="auto">
          <a:xfrm>
            <a:off x="4643014" y="4312110"/>
            <a:ext cx="0" cy="258762"/>
          </a:xfrm>
          <a:prstGeom prst="line">
            <a:avLst/>
          </a:prstGeom>
          <a:noFill/>
          <a:ln w="38100">
            <a:solidFill>
              <a:srgbClr val="FF0000"/>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3" name="Rectangle 17"/>
          <p:cNvSpPr>
            <a:spLocks noChangeArrowheads="1"/>
          </p:cNvSpPr>
          <p:nvPr/>
        </p:nvSpPr>
        <p:spPr bwMode="auto">
          <a:xfrm>
            <a:off x="2754419" y="4620085"/>
            <a:ext cx="3795712" cy="333375"/>
          </a:xfrm>
          <a:prstGeom prst="rect">
            <a:avLst/>
          </a:prstGeom>
          <a:noFill/>
          <a:ln w="12700" cmpd="dbl">
            <a:noFill/>
            <a:miter lim="800000"/>
            <a:headEnd/>
            <a:tailEnd/>
          </a:ln>
        </p:spPr>
        <p:txBody>
          <a:bodyPr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Total Materials Variance 1 F</a:t>
            </a:r>
          </a:p>
        </p:txBody>
      </p:sp>
      <p:sp>
        <p:nvSpPr>
          <p:cNvPr id="74" name="Rectangle 18"/>
          <p:cNvSpPr>
            <a:spLocks noChangeArrowheads="1"/>
          </p:cNvSpPr>
          <p:nvPr/>
        </p:nvSpPr>
        <p:spPr bwMode="auto">
          <a:xfrm>
            <a:off x="6604614" y="1565735"/>
            <a:ext cx="1587294" cy="338554"/>
          </a:xfrm>
          <a:prstGeom prst="rect">
            <a:avLst/>
          </a:prstGeom>
          <a:noFill/>
          <a:ln w="38100" cmpd="dbl">
            <a:noFill/>
            <a:miter lim="800000"/>
            <a:headEnd/>
            <a:tailEnd/>
          </a:ln>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Standard Cost</a:t>
            </a:r>
          </a:p>
        </p:txBody>
      </p:sp>
      <p:sp>
        <p:nvSpPr>
          <p:cNvPr id="75" name="Rectangle 19"/>
          <p:cNvSpPr>
            <a:spLocks noChangeArrowheads="1"/>
          </p:cNvSpPr>
          <p:nvPr/>
        </p:nvSpPr>
        <p:spPr bwMode="auto">
          <a:xfrm>
            <a:off x="3576744" y="1546685"/>
            <a:ext cx="2137124" cy="584775"/>
          </a:xfrm>
          <a:prstGeom prst="rect">
            <a:avLst/>
          </a:prstGeom>
          <a:noFill/>
          <a:ln w="38100" cmpd="dbl">
            <a:noFill/>
            <a:miter lim="800000"/>
            <a:headEnd/>
            <a:tailEnd/>
          </a:ln>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Manufacturing Cost</a:t>
            </a:r>
            <a:b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Incurred @ Std.</a:t>
            </a:r>
          </a:p>
        </p:txBody>
      </p:sp>
      <p:sp>
        <p:nvSpPr>
          <p:cNvPr id="76" name="Rectangle 20"/>
          <p:cNvSpPr>
            <a:spLocks noChangeArrowheads="1"/>
          </p:cNvSpPr>
          <p:nvPr/>
        </p:nvSpPr>
        <p:spPr bwMode="auto">
          <a:xfrm>
            <a:off x="1087544" y="1565735"/>
            <a:ext cx="1617662" cy="581025"/>
          </a:xfrm>
          <a:prstGeom prst="rect">
            <a:avLst/>
          </a:prstGeom>
          <a:noFill/>
          <a:ln w="38100" cmpd="dbl">
            <a:noFill/>
            <a:miter lim="800000"/>
            <a:headEnd/>
            <a:tailEnd/>
          </a:ln>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Purchase</a:t>
            </a:r>
            <a:b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Costs Incurred</a:t>
            </a:r>
          </a:p>
        </p:txBody>
      </p:sp>
      <p:sp>
        <p:nvSpPr>
          <p:cNvPr id="77" name="Text Box 21"/>
          <p:cNvSpPr txBox="1">
            <a:spLocks noChangeArrowheads="1"/>
          </p:cNvSpPr>
          <p:nvPr/>
        </p:nvSpPr>
        <p:spPr bwMode="auto">
          <a:xfrm>
            <a:off x="2192444" y="3123072"/>
            <a:ext cx="774700" cy="336550"/>
          </a:xfrm>
          <a:prstGeom prst="rect">
            <a:avLst/>
          </a:prstGeom>
          <a:noFill/>
          <a:ln w="38100" cmpd="dbl">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99</a:t>
            </a:r>
          </a:p>
        </p:txBody>
      </p:sp>
      <p:sp>
        <p:nvSpPr>
          <p:cNvPr id="78" name="Text Box 22"/>
          <p:cNvSpPr txBox="1">
            <a:spLocks noChangeArrowheads="1"/>
          </p:cNvSpPr>
          <p:nvPr/>
        </p:nvSpPr>
        <p:spPr bwMode="auto">
          <a:xfrm>
            <a:off x="3598969" y="3123072"/>
            <a:ext cx="844550" cy="336550"/>
          </a:xfrm>
          <a:prstGeom prst="rect">
            <a:avLst/>
          </a:prstGeom>
          <a:noFill/>
          <a:ln w="38100" cmpd="dbl">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110</a:t>
            </a:r>
          </a:p>
        </p:txBody>
      </p:sp>
      <p:sp>
        <p:nvSpPr>
          <p:cNvPr id="79" name="Text Box 23"/>
          <p:cNvSpPr txBox="1">
            <a:spLocks noChangeArrowheads="1"/>
          </p:cNvSpPr>
          <p:nvPr/>
        </p:nvSpPr>
        <p:spPr bwMode="auto">
          <a:xfrm>
            <a:off x="5076931" y="3118310"/>
            <a:ext cx="844550" cy="336550"/>
          </a:xfrm>
          <a:prstGeom prst="rect">
            <a:avLst/>
          </a:prstGeom>
          <a:noFill/>
          <a:ln w="38100" cmpd="dbl">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110</a:t>
            </a:r>
          </a:p>
        </p:txBody>
      </p:sp>
      <p:sp>
        <p:nvSpPr>
          <p:cNvPr id="80" name="Text Box 24"/>
          <p:cNvSpPr txBox="1">
            <a:spLocks noChangeArrowheads="1"/>
          </p:cNvSpPr>
          <p:nvPr/>
        </p:nvSpPr>
        <p:spPr bwMode="auto">
          <a:xfrm>
            <a:off x="6624744" y="3123072"/>
            <a:ext cx="842962" cy="336550"/>
          </a:xfrm>
          <a:prstGeom prst="rect">
            <a:avLst/>
          </a:prstGeom>
          <a:noFill/>
          <a:ln w="38100" cmpd="dbl">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100</a:t>
            </a:r>
          </a:p>
        </p:txBody>
      </p:sp>
      <p:sp>
        <p:nvSpPr>
          <p:cNvPr id="81" name="Rectangle 35"/>
          <p:cNvSpPr>
            <a:spLocks noChangeArrowheads="1"/>
          </p:cNvSpPr>
          <p:nvPr/>
        </p:nvSpPr>
        <p:spPr bwMode="auto">
          <a:xfrm>
            <a:off x="416031" y="5209047"/>
            <a:ext cx="8343900" cy="1181100"/>
          </a:xfrm>
          <a:prstGeom prst="rect">
            <a:avLst/>
          </a:prstGeom>
          <a:solidFill>
            <a:sysClr val="window" lastClr="FFFFFF"/>
          </a:solidFill>
          <a:ln w="12700">
            <a:solidFill>
              <a:srgbClr val="141414"/>
            </a:solidFill>
            <a:miter lim="800000"/>
            <a:headEnd/>
            <a:tailEnd/>
          </a:ln>
          <a:effectLst>
            <a:outerShdw dist="107763" dir="18900000" algn="ctr" rotWithShape="0">
              <a:srgbClr val="FFFFFF"/>
            </a:outerShdw>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41414"/>
              </a:solidFill>
              <a:effectLst/>
              <a:uLnTx/>
              <a:uFillTx/>
              <a:latin typeface="Century Gothic" panose="020B0502020202020204" pitchFamily="34" charset="0"/>
            </a:endParaRPr>
          </a:p>
        </p:txBody>
      </p:sp>
      <p:sp>
        <p:nvSpPr>
          <p:cNvPr id="82" name="Rectangle 25"/>
          <p:cNvSpPr>
            <a:spLocks noChangeArrowheads="1"/>
          </p:cNvSpPr>
          <p:nvPr/>
        </p:nvSpPr>
        <p:spPr bwMode="auto">
          <a:xfrm>
            <a:off x="604944" y="6028197"/>
            <a:ext cx="5222875" cy="333375"/>
          </a:xfrm>
          <a:prstGeom prst="rect">
            <a:avLst/>
          </a:prstGeom>
          <a:noFill/>
          <a:ln w="12700" cmpd="dbl">
            <a:noFill/>
            <a:miter lim="800000"/>
            <a:headEnd/>
            <a:tailEnd/>
          </a:ln>
        </p:spPr>
        <p:txBody>
          <a:bodyPr lIns="90488" tIns="44450" rIns="90488" bIns="44450">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1" u="none" strike="noStrike" kern="0" cap="none" spc="0" normalizeH="0" baseline="0" noProof="0" smtClean="0">
                <a:ln>
                  <a:noFill/>
                </a:ln>
                <a:solidFill>
                  <a:srgbClr val="141414"/>
                </a:solidFill>
                <a:effectLst/>
                <a:uLnTx/>
                <a:uFillTx/>
                <a:latin typeface="Century Gothic" panose="020B0502020202020204" pitchFamily="34" charset="0"/>
              </a:rPr>
              <a:t>F = Favorable; U = Unfavorable</a:t>
            </a:r>
          </a:p>
        </p:txBody>
      </p:sp>
      <p:sp>
        <p:nvSpPr>
          <p:cNvPr id="83" name="Rectangle 27"/>
          <p:cNvSpPr>
            <a:spLocks noChangeArrowheads="1"/>
          </p:cNvSpPr>
          <p:nvPr/>
        </p:nvSpPr>
        <p:spPr bwMode="auto">
          <a:xfrm>
            <a:off x="525569" y="5256672"/>
            <a:ext cx="8461375" cy="333375"/>
          </a:xfrm>
          <a:prstGeom prst="rect">
            <a:avLst/>
          </a:prstGeom>
          <a:noFill/>
          <a:ln w="12700" cmpd="dbl">
            <a:noFill/>
            <a:miter lim="800000"/>
            <a:headEnd/>
            <a:tailEnd/>
          </a:ln>
        </p:spPr>
        <p:txBody>
          <a:bodyPr lIns="90488" tIns="44450" rIns="90488" bIns="44450">
            <a:spAutoFit/>
          </a:bodyPr>
          <a:lstStyle/>
          <a:p>
            <a:pPr marL="0" marR="0" lvl="0" indent="0" defTabSz="914400" eaLnBrk="0" fontAlgn="base" latinLnBrk="0" hangingPunct="0">
              <a:lnSpc>
                <a:spcPct val="100000"/>
              </a:lnSpc>
              <a:spcBef>
                <a:spcPct val="50000"/>
              </a:spcBef>
              <a:spcAft>
                <a:spcPct val="0"/>
              </a:spcAft>
              <a:buClrTx/>
              <a:buSzTx/>
              <a:buFontTx/>
              <a:buChar char="•"/>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1" i="0" u="none" strike="noStrike" kern="0" cap="none" spc="0" normalizeH="0" baseline="0" noProof="0" dirty="0" err="1" smtClean="0">
                <a:ln>
                  <a:noFill/>
                </a:ln>
                <a:solidFill>
                  <a:srgbClr val="141414"/>
                </a:solidFill>
                <a:effectLst/>
                <a:uLnTx/>
                <a:uFillTx/>
                <a:latin typeface="Century Gothic" panose="020B0502020202020204" pitchFamily="34" charset="0"/>
              </a:rPr>
              <a:t>Mat’l</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Rate </a:t>
            </a:r>
            <a:r>
              <a:rPr kumimoji="0" lang="en-US" sz="1600" b="1" i="0" u="none" strike="noStrike" kern="0" cap="none" spc="0" normalizeH="0" baseline="0" noProof="0" dirty="0" err="1" smtClean="0">
                <a:ln>
                  <a:noFill/>
                </a:ln>
                <a:solidFill>
                  <a:srgbClr val="141414"/>
                </a:solidFill>
                <a:effectLst/>
                <a:uLnTx/>
                <a:uFillTx/>
                <a:latin typeface="Century Gothic" panose="020B0502020202020204" pitchFamily="34" charset="0"/>
              </a:rPr>
              <a:t>Var</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 Actual Qty Used x (Actual Price - Std Price) = 11 x (9 - 10) = 11 F</a:t>
            </a:r>
          </a:p>
        </p:txBody>
      </p:sp>
      <p:sp>
        <p:nvSpPr>
          <p:cNvPr id="84" name="Rectangle 28"/>
          <p:cNvSpPr>
            <a:spLocks noChangeArrowheads="1"/>
          </p:cNvSpPr>
          <p:nvPr/>
        </p:nvSpPr>
        <p:spPr bwMode="auto">
          <a:xfrm>
            <a:off x="517631" y="5637672"/>
            <a:ext cx="8442325" cy="333375"/>
          </a:xfrm>
          <a:prstGeom prst="rect">
            <a:avLst/>
          </a:prstGeom>
          <a:noFill/>
          <a:ln w="12700" cmpd="dbl">
            <a:noFill/>
            <a:miter lim="800000"/>
            <a:headEnd/>
            <a:tailEnd/>
          </a:ln>
        </p:spPr>
        <p:txBody>
          <a:bodyPr lIns="90488" tIns="44450" rIns="90488" bIns="44450">
            <a:spAutoFit/>
          </a:bodyPr>
          <a:lstStyle/>
          <a:p>
            <a:pPr marL="0" marR="0" lvl="0" indent="0" defTabSz="914400" eaLnBrk="0" fontAlgn="base" latinLnBrk="0" hangingPunct="0">
              <a:lnSpc>
                <a:spcPct val="100000"/>
              </a:lnSpc>
              <a:spcBef>
                <a:spcPct val="50000"/>
              </a:spcBef>
              <a:spcAft>
                <a:spcPct val="0"/>
              </a:spcAft>
              <a:buClrTx/>
              <a:buSzTx/>
              <a:buFontTx/>
              <a:buChar char="•"/>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 </a:t>
            </a: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Mat’l Usage Var</a:t>
            </a: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 = Std Price x (Actual Qty - Std Qty) = 10 x (11 - 10) = 10 U</a:t>
            </a:r>
          </a:p>
        </p:txBody>
      </p:sp>
      <p:sp>
        <p:nvSpPr>
          <p:cNvPr id="85" name="Line 33"/>
          <p:cNvSpPr>
            <a:spLocks noChangeShapeType="1"/>
          </p:cNvSpPr>
          <p:nvPr/>
        </p:nvSpPr>
        <p:spPr bwMode="auto">
          <a:xfrm>
            <a:off x="3032231" y="3278647"/>
            <a:ext cx="190500" cy="0"/>
          </a:xfrm>
          <a:prstGeom prst="line">
            <a:avLst/>
          </a:prstGeom>
          <a:noFill/>
          <a:ln w="1905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86" name="Line 34"/>
          <p:cNvSpPr>
            <a:spLocks noChangeShapeType="1"/>
          </p:cNvSpPr>
          <p:nvPr/>
        </p:nvSpPr>
        <p:spPr bwMode="auto">
          <a:xfrm>
            <a:off x="6073881" y="3278647"/>
            <a:ext cx="190500" cy="0"/>
          </a:xfrm>
          <a:prstGeom prst="line">
            <a:avLst/>
          </a:prstGeom>
          <a:noFill/>
          <a:ln w="1905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3151973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Standard (GL) Cost: Account Flow</a:t>
            </a:r>
          </a:p>
        </p:txBody>
      </p:sp>
      <p:cxnSp>
        <p:nvCxnSpPr>
          <p:cNvPr id="6" name="Elbow Connector 5"/>
          <p:cNvCxnSpPr>
            <a:stCxn id="14" idx="2"/>
            <a:endCxn id="12" idx="0"/>
          </p:cNvCxnSpPr>
          <p:nvPr/>
        </p:nvCxnSpPr>
        <p:spPr>
          <a:xfrm rot="5400000">
            <a:off x="1685531" y="3139993"/>
            <a:ext cx="2085975" cy="1588"/>
          </a:xfrm>
          <a:prstGeom prst="bentConnector3">
            <a:avLst>
              <a:gd name="adj1" fmla="val 50000"/>
            </a:avLst>
          </a:prstGeom>
          <a:noFill/>
          <a:ln w="38100">
            <a:solidFill>
              <a:srgbClr val="FF0000"/>
            </a:solidFill>
            <a:round/>
            <a:headEnd/>
            <a:tailEnd type="triangle" w="med" len="med"/>
          </a:ln>
        </p:spPr>
      </p:cxnSp>
      <p:sp>
        <p:nvSpPr>
          <p:cNvPr id="7" name="Rectangle 1035"/>
          <p:cNvSpPr>
            <a:spLocks noChangeArrowheads="1"/>
          </p:cNvSpPr>
          <p:nvPr/>
        </p:nvSpPr>
        <p:spPr bwMode="auto">
          <a:xfrm>
            <a:off x="5014518" y="4317743"/>
            <a:ext cx="2834640" cy="274050"/>
          </a:xfrm>
          <a:prstGeom prst="rect">
            <a:avLst/>
          </a:prstGeom>
          <a:noFill/>
          <a:ln w="38100">
            <a:noFill/>
            <a:miter lim="800000"/>
            <a:headEnd/>
            <a:tailEnd/>
          </a:ln>
          <a:effectLst/>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DR PO Receipts 12 (PO cost)</a:t>
            </a:r>
          </a:p>
        </p:txBody>
      </p:sp>
      <p:sp>
        <p:nvSpPr>
          <p:cNvPr id="8" name="Rectangle 1036"/>
          <p:cNvSpPr>
            <a:spLocks noChangeArrowheads="1"/>
          </p:cNvSpPr>
          <p:nvPr/>
        </p:nvSpPr>
        <p:spPr bwMode="auto">
          <a:xfrm>
            <a:off x="5014518" y="4581796"/>
            <a:ext cx="2834640" cy="530225"/>
          </a:xfrm>
          <a:prstGeom prst="rect">
            <a:avLst/>
          </a:prstGeom>
          <a:noFill/>
          <a:ln w="38100">
            <a:noFill/>
            <a:miter lim="800000"/>
            <a:headEnd/>
            <a:tailEnd/>
          </a:ln>
          <a:effectLst/>
        </p:spPr>
        <p:txBody>
          <a:bodyPr lIns="19211" tIns="7684" rIns="19211" bIns="7684">
            <a:spAutoFit/>
          </a:bodyPr>
          <a:lstStyle/>
          <a:p>
            <a:pPr marL="0" marR="0" lvl="0" indent="0"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DR AP Rate Variance 1</a:t>
            </a:r>
            <a:b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(Invoice - PO cost)</a:t>
            </a:r>
            <a:endParaRPr kumimoji="0" lang="en-US" sz="11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9" name="Rectangle 1039"/>
          <p:cNvSpPr>
            <a:spLocks noChangeArrowheads="1"/>
          </p:cNvSpPr>
          <p:nvPr/>
        </p:nvSpPr>
        <p:spPr bwMode="auto">
          <a:xfrm>
            <a:off x="5014518" y="2831490"/>
            <a:ext cx="2834640" cy="530225"/>
          </a:xfrm>
          <a:prstGeom prst="rect">
            <a:avLst/>
          </a:prstGeom>
          <a:noFill/>
          <a:ln w="38100">
            <a:noFill/>
            <a:miter lim="800000"/>
            <a:headEnd/>
            <a:tailEnd/>
          </a:ln>
          <a:effectLst/>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DR Inv 10 (GL cost)</a:t>
            </a:r>
          </a:p>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CR PO Receipts 10</a:t>
            </a:r>
          </a:p>
        </p:txBody>
      </p:sp>
      <p:sp>
        <p:nvSpPr>
          <p:cNvPr id="10" name="Rectangle 1041"/>
          <p:cNvSpPr>
            <a:spLocks noChangeArrowheads="1"/>
          </p:cNvSpPr>
          <p:nvPr/>
        </p:nvSpPr>
        <p:spPr bwMode="auto">
          <a:xfrm>
            <a:off x="5014518" y="3380059"/>
            <a:ext cx="2834640" cy="530225"/>
          </a:xfrm>
          <a:prstGeom prst="rect">
            <a:avLst/>
          </a:prstGeom>
          <a:noFill/>
          <a:ln w="38100">
            <a:noFill/>
            <a:miter lim="800000"/>
            <a:headEnd/>
            <a:tailEnd/>
          </a:ln>
          <a:effectLst/>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DR PPV 2 (GL - PO cost)</a:t>
            </a:r>
          </a:p>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CR PO Receipts 2</a:t>
            </a:r>
          </a:p>
        </p:txBody>
      </p:sp>
      <p:sp>
        <p:nvSpPr>
          <p:cNvPr id="11" name="Rectangle 1065"/>
          <p:cNvSpPr>
            <a:spLocks noChangeArrowheads="1"/>
          </p:cNvSpPr>
          <p:nvPr/>
        </p:nvSpPr>
        <p:spPr bwMode="auto">
          <a:xfrm>
            <a:off x="5014518" y="5127190"/>
            <a:ext cx="2834640" cy="530225"/>
          </a:xfrm>
          <a:prstGeom prst="rect">
            <a:avLst/>
          </a:prstGeom>
          <a:noFill/>
          <a:ln w="38100">
            <a:noFill/>
            <a:miter lim="800000"/>
            <a:headEnd/>
            <a:tailEnd/>
          </a:ln>
          <a:effectLst/>
        </p:spPr>
        <p:txBody>
          <a:bodyPr lIns="19211" tIns="7684" rIns="19211" bIns="7684">
            <a:spAutoFit/>
          </a:bodyPr>
          <a:lstStyle/>
          <a:p>
            <a:pPr marL="0" marR="0" lvl="0" indent="0"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CR Accounts Payable 13 (Invoice cost)</a:t>
            </a:r>
            <a:endParaRPr kumimoji="0" lang="en-US" sz="11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2" name="Rectangle 1047"/>
          <p:cNvSpPr>
            <a:spLocks noChangeArrowheads="1"/>
          </p:cNvSpPr>
          <p:nvPr/>
        </p:nvSpPr>
        <p:spPr bwMode="auto">
          <a:xfrm>
            <a:off x="1356918" y="4182981"/>
            <a:ext cx="2743200" cy="530225"/>
          </a:xfrm>
          <a:prstGeom prst="rect">
            <a:avLst/>
          </a:prstGeom>
          <a:solidFill>
            <a:sysClr val="window" lastClr="FFFFFF"/>
          </a:solidFill>
          <a:ln w="3175">
            <a:solidFill>
              <a:srgbClr val="141414"/>
            </a:solidFill>
            <a:miter lim="800000"/>
            <a:headEnd/>
            <a:tailEnd/>
          </a:ln>
          <a:effectLst/>
        </p:spPr>
        <p:txBody>
          <a:bodyPr lIns="19211" tIns="7684" rIns="19211" bIns="7684">
            <a:spAutoFit/>
          </a:bodyPr>
          <a:lstStyle/>
          <a:p>
            <a:pPr marL="0" marR="0" lvl="0" indent="0" algn="ctr" defTabSz="866775" eaLnBrk="0" fontAlgn="base" latinLnBrk="0" hangingPunct="0">
              <a:lnSpc>
                <a:spcPct val="99000"/>
              </a:lnSpc>
              <a:spcBef>
                <a:spcPct val="0"/>
              </a:spcBef>
              <a:spcAft>
                <a:spcPct val="25000"/>
              </a:spcAft>
              <a:buClrTx/>
              <a:buSzTx/>
              <a:buFontTx/>
              <a:buNone/>
              <a:tabLst/>
              <a:defRPr/>
            </a:pPr>
            <a:r>
              <a:rPr kumimoji="0" lang="en-US" sz="1700" b="1" i="0" u="none" strike="noStrike" kern="0" cap="none" spc="0" normalizeH="0" baseline="0" noProof="0">
                <a:ln>
                  <a:noFill/>
                </a:ln>
                <a:solidFill>
                  <a:srgbClr val="141414"/>
                </a:solidFill>
                <a:effectLst/>
                <a:uLnTx/>
                <a:uFillTx/>
                <a:latin typeface="Century Gothic" panose="020B0502020202020204" pitchFamily="34" charset="0"/>
              </a:rPr>
              <a:t>Voucher PO: </a:t>
            </a:r>
            <a:br>
              <a:rPr kumimoji="0" lang="en-US" sz="1700" b="1" i="0" u="none" strike="noStrike" kern="0" cap="none" spc="0" normalizeH="0" baseline="0" noProof="0">
                <a:ln>
                  <a:noFill/>
                </a:ln>
                <a:solidFill>
                  <a:srgbClr val="141414"/>
                </a:solidFill>
                <a:effectLst/>
                <a:uLnTx/>
                <a:uFillTx/>
                <a:latin typeface="Century Gothic" panose="020B0502020202020204" pitchFamily="34" charset="0"/>
              </a:rPr>
            </a:br>
            <a:r>
              <a:rPr kumimoji="0" lang="en-US" sz="1700" b="1" i="0" u="none" strike="noStrike" kern="0" cap="none" spc="0" normalizeH="0" baseline="0" noProof="0">
                <a:ln>
                  <a:noFill/>
                </a:ln>
                <a:solidFill>
                  <a:srgbClr val="141414"/>
                </a:solidFill>
                <a:effectLst/>
                <a:uLnTx/>
                <a:uFillTx/>
                <a:latin typeface="Century Gothic" panose="020B0502020202020204" pitchFamily="34" charset="0"/>
              </a:rPr>
              <a:t>1 @ 13 (Invoice cost)</a:t>
            </a:r>
          </a:p>
        </p:txBody>
      </p:sp>
      <p:sp>
        <p:nvSpPr>
          <p:cNvPr id="13" name="Rectangle 1048"/>
          <p:cNvSpPr>
            <a:spLocks noChangeArrowheads="1"/>
          </p:cNvSpPr>
          <p:nvPr/>
        </p:nvSpPr>
        <p:spPr bwMode="auto">
          <a:xfrm>
            <a:off x="1356918" y="2798681"/>
            <a:ext cx="2743200" cy="595312"/>
          </a:xfrm>
          <a:prstGeom prst="rect">
            <a:avLst/>
          </a:prstGeom>
          <a:solidFill>
            <a:sysClr val="window" lastClr="FFFFFF"/>
          </a:solidFill>
          <a:ln w="3175">
            <a:solidFill>
              <a:srgbClr val="141414"/>
            </a:solidFill>
            <a:miter lim="800000"/>
            <a:headEnd/>
            <a:tailEnd/>
          </a:ln>
          <a:effectLst/>
        </p:spPr>
        <p:txBody>
          <a:bodyPr lIns="19211" tIns="7684" rIns="19211" bIns="7684">
            <a:spAutoFit/>
          </a:bodyPr>
          <a:lstStyle/>
          <a:p>
            <a:pPr marL="325438" marR="0" lvl="0" indent="-325438" algn="ctr" defTabSz="866775" eaLnBrk="0" fontAlgn="base" latinLnBrk="0" hangingPunct="0">
              <a:lnSpc>
                <a:spcPct val="99000"/>
              </a:lnSpc>
              <a:spcBef>
                <a:spcPct val="0"/>
              </a:spcBef>
              <a:spcAft>
                <a:spcPct val="25000"/>
              </a:spcAft>
              <a:buClrTx/>
              <a:buSzTx/>
              <a:buFontTx/>
              <a:buNone/>
              <a:tabLst/>
              <a:defRPr/>
            </a:pPr>
            <a:r>
              <a:rPr kumimoji="0" lang="en-US" sz="1700" b="1" i="0" u="none" strike="noStrike" kern="0" cap="none" spc="0" normalizeH="0" baseline="0" noProof="0" dirty="0">
                <a:ln>
                  <a:noFill/>
                </a:ln>
                <a:solidFill>
                  <a:srgbClr val="141414"/>
                </a:solidFill>
                <a:effectLst/>
                <a:uLnTx/>
                <a:uFillTx/>
                <a:latin typeface="Century Gothic" panose="020B0502020202020204" pitchFamily="34" charset="0"/>
              </a:rPr>
              <a:t>Receive PO Item:</a:t>
            </a:r>
          </a:p>
          <a:p>
            <a:pPr marL="325438" marR="0" lvl="0" indent="-325438" algn="ctr" defTabSz="866775" eaLnBrk="0" fontAlgn="base" latinLnBrk="0" hangingPunct="0">
              <a:lnSpc>
                <a:spcPct val="99000"/>
              </a:lnSpc>
              <a:spcBef>
                <a:spcPct val="0"/>
              </a:spcBef>
              <a:spcAft>
                <a:spcPct val="25000"/>
              </a:spcAft>
              <a:buClrTx/>
              <a:buSzTx/>
              <a:buFontTx/>
              <a:buNone/>
              <a:tabLst/>
              <a:defRPr/>
            </a:pPr>
            <a:r>
              <a:rPr kumimoji="0" lang="en-US" sz="1700" b="1" i="0" u="none" strike="noStrike" kern="0" cap="none" spc="0" normalizeH="0" baseline="0" noProof="0" dirty="0">
                <a:ln>
                  <a:noFill/>
                </a:ln>
                <a:solidFill>
                  <a:srgbClr val="141414"/>
                </a:solidFill>
                <a:effectLst/>
                <a:uLnTx/>
                <a:uFillTx/>
                <a:latin typeface="Century Gothic" panose="020B0502020202020204" pitchFamily="34" charset="0"/>
              </a:rPr>
              <a:t>1 @ 10 (GL cost)</a:t>
            </a:r>
          </a:p>
        </p:txBody>
      </p:sp>
      <p:sp>
        <p:nvSpPr>
          <p:cNvPr id="14" name="Rectangle 1053"/>
          <p:cNvSpPr>
            <a:spLocks noChangeArrowheads="1"/>
          </p:cNvSpPr>
          <p:nvPr/>
        </p:nvSpPr>
        <p:spPr bwMode="auto">
          <a:xfrm>
            <a:off x="1356918" y="1566781"/>
            <a:ext cx="2743200" cy="530225"/>
          </a:xfrm>
          <a:prstGeom prst="rect">
            <a:avLst/>
          </a:prstGeom>
          <a:solidFill>
            <a:sysClr val="window" lastClr="FFFFFF"/>
          </a:solidFill>
          <a:ln w="3175">
            <a:solidFill>
              <a:srgbClr val="141414"/>
            </a:solidFill>
            <a:miter lim="800000"/>
            <a:headEnd/>
            <a:tailEnd/>
          </a:ln>
          <a:effectLst/>
        </p:spPr>
        <p:txBody>
          <a:bodyPr lIns="19211" tIns="7684" rIns="19211" bIns="7684">
            <a:spAutoFit/>
          </a:bodyPr>
          <a:lstStyle/>
          <a:p>
            <a:pPr marL="0" marR="0" lvl="0" indent="0" algn="ctr" defTabSz="866775" eaLnBrk="0" fontAlgn="base" latinLnBrk="0" hangingPunct="0">
              <a:lnSpc>
                <a:spcPct val="99000"/>
              </a:lnSpc>
              <a:spcBef>
                <a:spcPct val="0"/>
              </a:spcBef>
              <a:spcAft>
                <a:spcPct val="25000"/>
              </a:spcAft>
              <a:buClrTx/>
              <a:buSzTx/>
              <a:buFontTx/>
              <a:buNone/>
              <a:tabLst/>
              <a:defRPr/>
            </a:pPr>
            <a:r>
              <a:rPr kumimoji="0" lang="en-US" sz="1700" b="1" i="0" u="none" strike="noStrike" kern="0" cap="none" spc="0" normalizeH="0" baseline="0" noProof="0">
                <a:ln>
                  <a:noFill/>
                </a:ln>
                <a:solidFill>
                  <a:srgbClr val="141414"/>
                </a:solidFill>
                <a:effectLst/>
                <a:uLnTx/>
                <a:uFillTx/>
                <a:latin typeface="Century Gothic" panose="020B0502020202020204" pitchFamily="34" charset="0"/>
              </a:rPr>
              <a:t>Enter PO Item: </a:t>
            </a:r>
            <a:br>
              <a:rPr kumimoji="0" lang="en-US" sz="1700" b="1" i="0" u="none" strike="noStrike" kern="0" cap="none" spc="0" normalizeH="0" baseline="0" noProof="0">
                <a:ln>
                  <a:noFill/>
                </a:ln>
                <a:solidFill>
                  <a:srgbClr val="141414"/>
                </a:solidFill>
                <a:effectLst/>
                <a:uLnTx/>
                <a:uFillTx/>
                <a:latin typeface="Century Gothic" panose="020B0502020202020204" pitchFamily="34" charset="0"/>
              </a:rPr>
            </a:br>
            <a:r>
              <a:rPr kumimoji="0" lang="en-US" sz="1700" b="1" i="0" u="none" strike="noStrike" kern="0" cap="none" spc="0" normalizeH="0" baseline="0" noProof="0">
                <a:ln>
                  <a:noFill/>
                </a:ln>
                <a:solidFill>
                  <a:srgbClr val="141414"/>
                </a:solidFill>
                <a:effectLst/>
                <a:uLnTx/>
                <a:uFillTx/>
                <a:latin typeface="Century Gothic" panose="020B0502020202020204" pitchFamily="34" charset="0"/>
              </a:rPr>
              <a:t>1 @ 12 (PO cost)</a:t>
            </a:r>
          </a:p>
        </p:txBody>
      </p:sp>
      <p:cxnSp>
        <p:nvCxnSpPr>
          <p:cNvPr id="15" name="Elbow Connector 14"/>
          <p:cNvCxnSpPr>
            <a:stCxn id="13" idx="3"/>
            <a:endCxn id="9" idx="1"/>
          </p:cNvCxnSpPr>
          <p:nvPr/>
        </p:nvCxnSpPr>
        <p:spPr>
          <a:xfrm>
            <a:off x="4100118" y="3096337"/>
            <a:ext cx="914400" cy="266"/>
          </a:xfrm>
          <a:prstGeom prst="bentConnector3">
            <a:avLst>
              <a:gd name="adj1" fmla="val 50000"/>
            </a:avLst>
          </a:prstGeom>
          <a:noFill/>
          <a:ln w="38100">
            <a:solidFill>
              <a:srgbClr val="FF0000"/>
            </a:solidFill>
            <a:round/>
            <a:headEnd/>
            <a:tailEnd type="triangle" w="med" len="med"/>
          </a:ln>
        </p:spPr>
      </p:cxnSp>
      <p:cxnSp>
        <p:nvCxnSpPr>
          <p:cNvPr id="16" name="Elbow Connector 15"/>
          <p:cNvCxnSpPr>
            <a:stCxn id="13" idx="3"/>
            <a:endCxn id="10" idx="1"/>
          </p:cNvCxnSpPr>
          <p:nvPr/>
        </p:nvCxnSpPr>
        <p:spPr>
          <a:xfrm>
            <a:off x="4100118" y="3096337"/>
            <a:ext cx="914400" cy="548835"/>
          </a:xfrm>
          <a:prstGeom prst="bentConnector3">
            <a:avLst>
              <a:gd name="adj1" fmla="val 50000"/>
            </a:avLst>
          </a:prstGeom>
          <a:noFill/>
          <a:ln w="38100">
            <a:solidFill>
              <a:srgbClr val="FF0000"/>
            </a:solidFill>
            <a:round/>
            <a:headEnd/>
            <a:tailEnd type="triangle" w="med" len="med"/>
          </a:ln>
        </p:spPr>
      </p:cxnSp>
      <p:cxnSp>
        <p:nvCxnSpPr>
          <p:cNvPr id="17" name="Elbow Connector 16"/>
          <p:cNvCxnSpPr>
            <a:stCxn id="12" idx="3"/>
            <a:endCxn id="7" idx="1"/>
          </p:cNvCxnSpPr>
          <p:nvPr/>
        </p:nvCxnSpPr>
        <p:spPr>
          <a:xfrm>
            <a:off x="4100118" y="4448094"/>
            <a:ext cx="914400" cy="6674"/>
          </a:xfrm>
          <a:prstGeom prst="bentConnector3">
            <a:avLst>
              <a:gd name="adj1" fmla="val 50000"/>
            </a:avLst>
          </a:prstGeom>
          <a:noFill/>
          <a:ln w="38100">
            <a:solidFill>
              <a:srgbClr val="FF0000"/>
            </a:solidFill>
            <a:round/>
            <a:headEnd/>
            <a:tailEnd type="triangle" w="med" len="med"/>
          </a:ln>
        </p:spPr>
      </p:cxnSp>
      <p:cxnSp>
        <p:nvCxnSpPr>
          <p:cNvPr id="18" name="Elbow Connector 17"/>
          <p:cNvCxnSpPr>
            <a:stCxn id="12" idx="3"/>
            <a:endCxn id="8" idx="1"/>
          </p:cNvCxnSpPr>
          <p:nvPr/>
        </p:nvCxnSpPr>
        <p:spPr>
          <a:xfrm>
            <a:off x="4100118" y="4448094"/>
            <a:ext cx="914400" cy="398815"/>
          </a:xfrm>
          <a:prstGeom prst="bentConnector3">
            <a:avLst>
              <a:gd name="adj1" fmla="val 50000"/>
            </a:avLst>
          </a:prstGeom>
          <a:noFill/>
          <a:ln w="38100">
            <a:solidFill>
              <a:srgbClr val="FF0000"/>
            </a:solidFill>
            <a:round/>
            <a:headEnd/>
            <a:tailEnd type="triangle" w="med" len="med"/>
          </a:ln>
        </p:spPr>
      </p:cxnSp>
      <p:cxnSp>
        <p:nvCxnSpPr>
          <p:cNvPr id="19" name="Elbow Connector 18"/>
          <p:cNvCxnSpPr>
            <a:stCxn id="12" idx="3"/>
            <a:endCxn id="11" idx="1"/>
          </p:cNvCxnSpPr>
          <p:nvPr/>
        </p:nvCxnSpPr>
        <p:spPr>
          <a:xfrm>
            <a:off x="4100118" y="4448094"/>
            <a:ext cx="914400" cy="944209"/>
          </a:xfrm>
          <a:prstGeom prst="bentConnector3">
            <a:avLst>
              <a:gd name="adj1" fmla="val 50000"/>
            </a:avLst>
          </a:prstGeom>
          <a:noFill/>
          <a:ln w="38100">
            <a:solidFill>
              <a:srgbClr val="FF0000"/>
            </a:solidFill>
            <a:round/>
            <a:headEnd/>
            <a:tailEnd type="triangle" w="med" len="med"/>
          </a:ln>
        </p:spPr>
      </p:cxnSp>
    </p:spTree>
    <p:extLst>
      <p:ext uri="{BB962C8B-B14F-4D97-AF65-F5344CB8AC3E}">
        <p14:creationId xmlns:p14="http://schemas.microsoft.com/office/powerpoint/2010/main" val="14506379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Standard (GL) Cost: Account Flow, cont.</a:t>
            </a:r>
          </a:p>
        </p:txBody>
      </p:sp>
      <p:cxnSp>
        <p:nvCxnSpPr>
          <p:cNvPr id="30" name="Elbow Connector 29"/>
          <p:cNvCxnSpPr>
            <a:stCxn id="43" idx="2"/>
            <a:endCxn id="42" idx="0"/>
          </p:cNvCxnSpPr>
          <p:nvPr/>
        </p:nvCxnSpPr>
        <p:spPr>
          <a:xfrm rot="5400000">
            <a:off x="2368737" y="3350417"/>
            <a:ext cx="2573215" cy="12700"/>
          </a:xfrm>
          <a:prstGeom prst="bentConnector3">
            <a:avLst>
              <a:gd name="adj1" fmla="val 50000"/>
            </a:avLst>
          </a:prstGeom>
          <a:noFill/>
          <a:ln w="38100">
            <a:solidFill>
              <a:srgbClr val="FF0000"/>
            </a:solidFill>
            <a:round/>
            <a:headEnd/>
            <a:tailEnd type="triangle" w="med" len="med"/>
          </a:ln>
        </p:spPr>
      </p:cxnSp>
      <p:sp>
        <p:nvSpPr>
          <p:cNvPr id="31" name="Rectangle 3"/>
          <p:cNvSpPr>
            <a:spLocks noChangeArrowheads="1"/>
          </p:cNvSpPr>
          <p:nvPr/>
        </p:nvSpPr>
        <p:spPr bwMode="auto">
          <a:xfrm>
            <a:off x="2709863" y="1845504"/>
            <a:ext cx="840299" cy="538738"/>
          </a:xfrm>
          <a:prstGeom prst="rect">
            <a:avLst/>
          </a:prstGeom>
          <a:noFill/>
          <a:ln w="12700">
            <a:noFill/>
            <a:miter lim="800000"/>
            <a:headEnd/>
            <a:tailEnd/>
          </a:ln>
        </p:spPr>
        <p:txBody>
          <a:bodyPr wrap="none" lIns="19211" tIns="7684" rIns="19211" bIns="7684">
            <a:spAutoFit/>
          </a:bodyPr>
          <a:lstStyle/>
          <a:p>
            <a:pPr marL="0" marR="0" lvl="0" indent="0" algn="ctr" defTabSz="866775" eaLnBrk="0" fontAlgn="base" latinLnBrk="0" hangingPunct="0">
              <a:lnSpc>
                <a:spcPct val="100000"/>
              </a:lnSpc>
              <a:spcBef>
                <a:spcPct val="0"/>
              </a:spcBef>
              <a:spcAft>
                <a:spcPct val="0"/>
              </a:spcAft>
              <a:buClrTx/>
              <a:buSzTx/>
              <a:buFontTx/>
              <a:buNone/>
              <a:tabLst/>
              <a:defRPr/>
            </a:pPr>
            <a:r>
              <a:rPr kumimoji="0" lang="en-US" sz="3400" b="1" i="0" u="none" strike="noStrike" kern="0" cap="none" spc="0" normalizeH="0" baseline="0" noProof="0" smtClean="0">
                <a:ln>
                  <a:noFill/>
                </a:ln>
                <a:solidFill>
                  <a:prstClr val="white"/>
                </a:solidFill>
                <a:effectLst/>
                <a:uLnTx/>
                <a:uFillTx/>
                <a:latin typeface="Century Gothic" panose="020B0502020202020204" pitchFamily="34" charset="0"/>
              </a:rPr>
              <a:t>Title</a:t>
            </a:r>
          </a:p>
        </p:txBody>
      </p:sp>
      <p:sp>
        <p:nvSpPr>
          <p:cNvPr id="32" name="Rectangle 11"/>
          <p:cNvSpPr>
            <a:spLocks noChangeArrowheads="1"/>
          </p:cNvSpPr>
          <p:nvPr/>
        </p:nvSpPr>
        <p:spPr bwMode="auto">
          <a:xfrm>
            <a:off x="5758464" y="1692222"/>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DR WIP 10</a:t>
            </a:r>
          </a:p>
        </p:txBody>
      </p:sp>
      <p:sp>
        <p:nvSpPr>
          <p:cNvPr id="33" name="Rectangle 21"/>
          <p:cNvSpPr>
            <a:spLocks noChangeArrowheads="1"/>
          </p:cNvSpPr>
          <p:nvPr/>
        </p:nvSpPr>
        <p:spPr bwMode="auto">
          <a:xfrm>
            <a:off x="5758464" y="3674298"/>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DR COGS 15</a:t>
            </a:r>
          </a:p>
        </p:txBody>
      </p:sp>
      <p:sp>
        <p:nvSpPr>
          <p:cNvPr id="34" name="Rectangle 22"/>
          <p:cNvSpPr>
            <a:spLocks noChangeArrowheads="1"/>
          </p:cNvSpPr>
          <p:nvPr/>
        </p:nvSpPr>
        <p:spPr bwMode="auto">
          <a:xfrm>
            <a:off x="5758464" y="3972218"/>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CR Inv 15</a:t>
            </a:r>
            <a:endPar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35" name="Rectangle 23"/>
          <p:cNvSpPr>
            <a:spLocks noChangeArrowheads="1"/>
          </p:cNvSpPr>
          <p:nvPr/>
        </p:nvSpPr>
        <p:spPr bwMode="auto">
          <a:xfrm>
            <a:off x="5758464" y="4636320"/>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DR AR 25</a:t>
            </a:r>
          </a:p>
        </p:txBody>
      </p:sp>
      <p:sp>
        <p:nvSpPr>
          <p:cNvPr id="36" name="Rectangle 24"/>
          <p:cNvSpPr>
            <a:spLocks noChangeArrowheads="1"/>
          </p:cNvSpPr>
          <p:nvPr/>
        </p:nvSpPr>
        <p:spPr bwMode="auto">
          <a:xfrm>
            <a:off x="5758464" y="4928420"/>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CR Sales 25</a:t>
            </a:r>
          </a:p>
        </p:txBody>
      </p:sp>
      <p:sp>
        <p:nvSpPr>
          <p:cNvPr id="37" name="Rectangle 29"/>
          <p:cNvSpPr>
            <a:spLocks noChangeArrowheads="1"/>
          </p:cNvSpPr>
          <p:nvPr/>
        </p:nvSpPr>
        <p:spPr bwMode="auto">
          <a:xfrm>
            <a:off x="5758464" y="2719329"/>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DR Inv 15</a:t>
            </a:r>
          </a:p>
        </p:txBody>
      </p:sp>
      <p:sp>
        <p:nvSpPr>
          <p:cNvPr id="38" name="Rectangle 33"/>
          <p:cNvSpPr>
            <a:spLocks noChangeArrowheads="1"/>
          </p:cNvSpPr>
          <p:nvPr/>
        </p:nvSpPr>
        <p:spPr bwMode="auto">
          <a:xfrm>
            <a:off x="5758464" y="3012487"/>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CR WIP 15</a:t>
            </a:r>
          </a:p>
        </p:txBody>
      </p:sp>
      <p:sp>
        <p:nvSpPr>
          <p:cNvPr id="39" name="Rectangle 38"/>
          <p:cNvSpPr>
            <a:spLocks noChangeArrowheads="1"/>
          </p:cNvSpPr>
          <p:nvPr/>
        </p:nvSpPr>
        <p:spPr bwMode="auto">
          <a:xfrm>
            <a:off x="5758464" y="1982029"/>
            <a:ext cx="1280160" cy="274320"/>
          </a:xfrm>
          <a:prstGeom prst="rect">
            <a:avLst/>
          </a:prstGeom>
          <a:noFill/>
          <a:ln w="38100">
            <a:noFill/>
            <a:miter lim="800000"/>
            <a:headEnd/>
            <a:tailEnd/>
          </a:ln>
        </p:spPr>
        <p:txBody>
          <a:bodyPr lIns="19211" tIns="7684" rIns="19211" bIns="7684">
            <a:spAutoFit/>
          </a:bodyPr>
          <a:lstStyle/>
          <a:p>
            <a:pPr marL="325438" marR="0" lvl="0" indent="-325438" defTabSz="866775" eaLnBrk="0" fontAlgn="base" latinLnBrk="0" hangingPunct="0">
              <a:lnSpc>
                <a:spcPct val="105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CR Inv 10</a:t>
            </a:r>
          </a:p>
        </p:txBody>
      </p:sp>
      <p:sp>
        <p:nvSpPr>
          <p:cNvPr id="40" name="Rectangle 6"/>
          <p:cNvSpPr>
            <a:spLocks noChangeArrowheads="1"/>
          </p:cNvSpPr>
          <p:nvPr/>
        </p:nvSpPr>
        <p:spPr bwMode="auto">
          <a:xfrm>
            <a:off x="2192304" y="3539535"/>
            <a:ext cx="2926080" cy="507961"/>
          </a:xfrm>
          <a:prstGeom prst="rect">
            <a:avLst/>
          </a:prstGeom>
          <a:solidFill>
            <a:sysClr val="window" lastClr="FFFFFF"/>
          </a:solidFill>
          <a:ln w="3175">
            <a:solidFill>
              <a:srgbClr val="141414"/>
            </a:solidFill>
            <a:miter lim="800000"/>
            <a:headEnd/>
            <a:tailEnd/>
          </a:ln>
          <a:effectLst/>
        </p:spPr>
        <p:txBody>
          <a:bodyPr lIns="19211" tIns="7684" rIns="19211" bIns="7684">
            <a:spAutoFit/>
          </a:bodyPr>
          <a:lstStyle/>
          <a:p>
            <a:pPr marL="0" marR="0" lvl="0" indent="0" algn="ctr" defTabSz="866775" eaLnBrk="0" fontAlgn="base" latinLnBrk="0" hangingPunct="0">
              <a:lnSpc>
                <a:spcPct val="100000"/>
              </a:lnSpc>
              <a:spcBef>
                <a:spcPct val="0"/>
              </a:spcBef>
              <a:spcAft>
                <a:spcPct val="2500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Items shipped directly to customer: 1 @ 25</a:t>
            </a:r>
          </a:p>
        </p:txBody>
      </p:sp>
      <p:sp>
        <p:nvSpPr>
          <p:cNvPr id="41" name="Rectangle 28"/>
          <p:cNvSpPr>
            <a:spLocks noChangeArrowheads="1"/>
          </p:cNvSpPr>
          <p:nvPr/>
        </p:nvSpPr>
        <p:spPr bwMode="auto">
          <a:xfrm>
            <a:off x="2192304" y="2722504"/>
            <a:ext cx="2926080" cy="259303"/>
          </a:xfrm>
          <a:prstGeom prst="rect">
            <a:avLst/>
          </a:prstGeom>
          <a:solidFill>
            <a:sysClr val="window" lastClr="FFFFFF"/>
          </a:solidFill>
          <a:ln w="3175">
            <a:solidFill>
              <a:srgbClr val="141414"/>
            </a:solidFill>
            <a:miter lim="800000"/>
            <a:headEnd/>
            <a:tailEnd/>
          </a:ln>
          <a:effectLst/>
        </p:spPr>
        <p:txBody>
          <a:bodyPr lIns="19211" tIns="7684" rIns="19211" bIns="7684">
            <a:spAutoFit/>
          </a:bodyPr>
          <a:lstStyle/>
          <a:p>
            <a:pPr marL="325438" marR="0" lvl="0" indent="-325438" algn="ctr" defTabSz="866775" eaLnBrk="0" fontAlgn="base" latinLnBrk="0" hangingPunct="0">
              <a:lnSpc>
                <a:spcPct val="99000"/>
              </a:lnSpc>
              <a:spcBef>
                <a:spcPct val="0"/>
              </a:spcBef>
              <a:spcAft>
                <a:spcPct val="2500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Items rec’d to stock: 1 @  15</a:t>
            </a:r>
          </a:p>
        </p:txBody>
      </p:sp>
      <p:sp>
        <p:nvSpPr>
          <p:cNvPr id="42" name="Rectangle 7"/>
          <p:cNvSpPr>
            <a:spLocks noChangeArrowheads="1"/>
          </p:cNvSpPr>
          <p:nvPr/>
        </p:nvSpPr>
        <p:spPr bwMode="auto">
          <a:xfrm>
            <a:off x="2192304" y="4637025"/>
            <a:ext cx="2926080" cy="261739"/>
          </a:xfrm>
          <a:prstGeom prst="rect">
            <a:avLst/>
          </a:prstGeom>
          <a:solidFill>
            <a:sysClr val="window" lastClr="FFFFFF"/>
          </a:solidFill>
          <a:ln w="3175">
            <a:solidFill>
              <a:srgbClr val="141414"/>
            </a:solidFill>
            <a:miter lim="800000"/>
            <a:headEnd/>
            <a:tailEnd/>
          </a:ln>
          <a:effectLst/>
        </p:spPr>
        <p:txBody>
          <a:bodyPr lIns="19211" tIns="7684" rIns="19211" bIns="7684">
            <a:spAutoFit/>
          </a:bodyPr>
          <a:lstStyle/>
          <a:p>
            <a:pPr marL="0" marR="0" lvl="0" indent="0" algn="ctr" defTabSz="866775" eaLnBrk="0" fontAlgn="base" latinLnBrk="0" hangingPunct="0">
              <a:lnSpc>
                <a:spcPct val="100000"/>
              </a:lnSpc>
              <a:spcBef>
                <a:spcPct val="0"/>
              </a:spcBef>
              <a:spcAft>
                <a:spcPct val="2500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Invoice: 1 @ 25</a:t>
            </a:r>
            <a:endParaRPr kumimoji="0" lang="en-US" sz="1600" b="0"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43" name="Rectangle 5"/>
          <p:cNvSpPr>
            <a:spLocks noChangeArrowheads="1"/>
          </p:cNvSpPr>
          <p:nvPr/>
        </p:nvSpPr>
        <p:spPr bwMode="auto">
          <a:xfrm>
            <a:off x="2192304" y="1560723"/>
            <a:ext cx="2926080" cy="503087"/>
          </a:xfrm>
          <a:prstGeom prst="rect">
            <a:avLst/>
          </a:prstGeom>
          <a:solidFill>
            <a:sysClr val="window" lastClr="FFFFFF"/>
          </a:solidFill>
          <a:ln w="3175">
            <a:solidFill>
              <a:srgbClr val="141414"/>
            </a:solidFill>
            <a:miter lim="800000"/>
            <a:headEnd/>
            <a:tailEnd/>
          </a:ln>
          <a:effectLst/>
        </p:spPr>
        <p:txBody>
          <a:bodyPr lIns="19211" tIns="7684" rIns="19211" bIns="7684">
            <a:spAutoFit/>
          </a:bodyPr>
          <a:lstStyle/>
          <a:p>
            <a:pPr marL="325438" marR="0" lvl="0" indent="-325438" algn="ctr" defTabSz="866775" eaLnBrk="0" fontAlgn="base" latinLnBrk="0" hangingPunct="0">
              <a:lnSpc>
                <a:spcPct val="99000"/>
              </a:lnSpc>
              <a:spcBef>
                <a:spcPct val="0"/>
              </a:spcBef>
              <a:spcAft>
                <a:spcPct val="25000"/>
              </a:spcAft>
              <a:buClrTx/>
              <a:buSzTx/>
              <a:buFontTx/>
              <a:buNone/>
              <a:tabLst/>
              <a:defRPr/>
            </a:pP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Item used in MFG order as </a:t>
            </a:r>
            <a:b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a:ln>
                  <a:noFill/>
                </a:ln>
                <a:solidFill>
                  <a:srgbClr val="141414"/>
                </a:solidFill>
                <a:effectLst/>
                <a:uLnTx/>
                <a:uFillTx/>
                <a:latin typeface="Century Gothic" panose="020B0502020202020204" pitchFamily="34" charset="0"/>
              </a:rPr>
              <a:t>components: 1 @  10</a:t>
            </a:r>
          </a:p>
        </p:txBody>
      </p:sp>
      <p:sp>
        <p:nvSpPr>
          <p:cNvPr id="44" name="AutoShape 2"/>
          <p:cNvSpPr>
            <a:spLocks/>
          </p:cNvSpPr>
          <p:nvPr/>
        </p:nvSpPr>
        <p:spPr bwMode="auto">
          <a:xfrm>
            <a:off x="7101947" y="3433710"/>
            <a:ext cx="404812" cy="2162175"/>
          </a:xfrm>
          <a:prstGeom prst="rightBrace">
            <a:avLst>
              <a:gd name="adj1" fmla="val 44510"/>
              <a:gd name="adj2" fmla="val 50000"/>
            </a:avLst>
          </a:prstGeom>
          <a:noFill/>
          <a:ln w="28575">
            <a:solidFill>
              <a:srgbClr val="3366FF"/>
            </a:solidFill>
            <a:round/>
            <a:headEnd/>
            <a:tailEnd type="triangle" w="med" len="med"/>
          </a:ln>
        </p:spPr>
        <p:txBody>
          <a:bodyPr wrap="none" tIns="91440" bIns="9144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5" name="Text Box 4"/>
          <p:cNvSpPr txBox="1">
            <a:spLocks noChangeArrowheads="1"/>
          </p:cNvSpPr>
          <p:nvPr/>
        </p:nvSpPr>
        <p:spPr bwMode="auto">
          <a:xfrm>
            <a:off x="7735714" y="3994097"/>
            <a:ext cx="973138" cy="917575"/>
          </a:xfrm>
          <a:prstGeom prst="rect">
            <a:avLst/>
          </a:prstGeom>
          <a:noFill/>
          <a:ln w="9525" algn="ctr">
            <a:noFill/>
            <a:miter lim="800000"/>
            <a:headEnd/>
            <a:tailEnd/>
          </a:ln>
        </p:spPr>
        <p:txBody>
          <a:bodyPr tIns="91440" bIns="9144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Gross Margin</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10</a:t>
            </a:r>
          </a:p>
        </p:txBody>
      </p:sp>
      <p:cxnSp>
        <p:nvCxnSpPr>
          <p:cNvPr id="46" name="Elbow Connector 45"/>
          <p:cNvCxnSpPr>
            <a:stCxn id="43" idx="3"/>
            <a:endCxn id="32" idx="1"/>
          </p:cNvCxnSpPr>
          <p:nvPr/>
        </p:nvCxnSpPr>
        <p:spPr>
          <a:xfrm>
            <a:off x="5118384" y="1812267"/>
            <a:ext cx="640080" cy="17115"/>
          </a:xfrm>
          <a:prstGeom prst="bentConnector3">
            <a:avLst>
              <a:gd name="adj1" fmla="val 50000"/>
            </a:avLst>
          </a:prstGeom>
          <a:noFill/>
          <a:ln w="38100">
            <a:solidFill>
              <a:srgbClr val="FF0000"/>
            </a:solidFill>
            <a:round/>
            <a:headEnd/>
            <a:tailEnd type="triangle" w="med" len="med"/>
          </a:ln>
        </p:spPr>
      </p:cxnSp>
      <p:cxnSp>
        <p:nvCxnSpPr>
          <p:cNvPr id="47" name="Elbow Connector 46"/>
          <p:cNvCxnSpPr>
            <a:stCxn id="43" idx="3"/>
            <a:endCxn id="39" idx="1"/>
          </p:cNvCxnSpPr>
          <p:nvPr/>
        </p:nvCxnSpPr>
        <p:spPr>
          <a:xfrm>
            <a:off x="5118384" y="1812267"/>
            <a:ext cx="640080" cy="306922"/>
          </a:xfrm>
          <a:prstGeom prst="bentConnector3">
            <a:avLst>
              <a:gd name="adj1" fmla="val 50000"/>
            </a:avLst>
          </a:prstGeom>
          <a:noFill/>
          <a:ln w="38100">
            <a:solidFill>
              <a:srgbClr val="FF0000"/>
            </a:solidFill>
            <a:round/>
            <a:headEnd/>
            <a:tailEnd type="triangle" w="med" len="med"/>
          </a:ln>
        </p:spPr>
      </p:cxnSp>
      <p:cxnSp>
        <p:nvCxnSpPr>
          <p:cNvPr id="48" name="Elbow Connector 47"/>
          <p:cNvCxnSpPr>
            <a:stCxn id="41" idx="3"/>
            <a:endCxn id="37" idx="1"/>
          </p:cNvCxnSpPr>
          <p:nvPr/>
        </p:nvCxnSpPr>
        <p:spPr>
          <a:xfrm>
            <a:off x="5118384" y="2852156"/>
            <a:ext cx="640080" cy="4333"/>
          </a:xfrm>
          <a:prstGeom prst="bentConnector3">
            <a:avLst>
              <a:gd name="adj1" fmla="val 50000"/>
            </a:avLst>
          </a:prstGeom>
          <a:noFill/>
          <a:ln w="38100">
            <a:solidFill>
              <a:srgbClr val="FF0000"/>
            </a:solidFill>
            <a:round/>
            <a:headEnd/>
            <a:tailEnd type="triangle" w="med" len="med"/>
          </a:ln>
        </p:spPr>
      </p:cxnSp>
      <p:cxnSp>
        <p:nvCxnSpPr>
          <p:cNvPr id="49" name="Elbow Connector 48"/>
          <p:cNvCxnSpPr>
            <a:stCxn id="41" idx="3"/>
            <a:endCxn id="38" idx="1"/>
          </p:cNvCxnSpPr>
          <p:nvPr/>
        </p:nvCxnSpPr>
        <p:spPr>
          <a:xfrm>
            <a:off x="5118384" y="2852156"/>
            <a:ext cx="640080" cy="297491"/>
          </a:xfrm>
          <a:prstGeom prst="bentConnector3">
            <a:avLst>
              <a:gd name="adj1" fmla="val 50000"/>
            </a:avLst>
          </a:prstGeom>
          <a:noFill/>
          <a:ln w="38100">
            <a:solidFill>
              <a:srgbClr val="FF0000"/>
            </a:solidFill>
            <a:round/>
            <a:headEnd/>
            <a:tailEnd type="triangle" w="med" len="med"/>
          </a:ln>
        </p:spPr>
      </p:cxnSp>
      <p:cxnSp>
        <p:nvCxnSpPr>
          <p:cNvPr id="50" name="Elbow Connector 49"/>
          <p:cNvCxnSpPr>
            <a:stCxn id="40" idx="3"/>
            <a:endCxn id="33" idx="1"/>
          </p:cNvCxnSpPr>
          <p:nvPr/>
        </p:nvCxnSpPr>
        <p:spPr>
          <a:xfrm>
            <a:off x="5118384" y="3793516"/>
            <a:ext cx="640080" cy="17942"/>
          </a:xfrm>
          <a:prstGeom prst="bentConnector3">
            <a:avLst>
              <a:gd name="adj1" fmla="val 50000"/>
            </a:avLst>
          </a:prstGeom>
          <a:noFill/>
          <a:ln w="38100">
            <a:solidFill>
              <a:srgbClr val="FF0000"/>
            </a:solidFill>
            <a:round/>
            <a:headEnd/>
            <a:tailEnd type="triangle" w="med" len="med"/>
          </a:ln>
        </p:spPr>
      </p:cxnSp>
      <p:cxnSp>
        <p:nvCxnSpPr>
          <p:cNvPr id="51" name="Elbow Connector 50"/>
          <p:cNvCxnSpPr>
            <a:stCxn id="40" idx="3"/>
            <a:endCxn id="34" idx="1"/>
          </p:cNvCxnSpPr>
          <p:nvPr/>
        </p:nvCxnSpPr>
        <p:spPr>
          <a:xfrm>
            <a:off x="5118384" y="3793516"/>
            <a:ext cx="640080" cy="315862"/>
          </a:xfrm>
          <a:prstGeom prst="bentConnector3">
            <a:avLst>
              <a:gd name="adj1" fmla="val 50000"/>
            </a:avLst>
          </a:prstGeom>
          <a:noFill/>
          <a:ln w="38100">
            <a:solidFill>
              <a:srgbClr val="FF0000"/>
            </a:solidFill>
            <a:round/>
            <a:headEnd/>
            <a:tailEnd type="triangle" w="med" len="med"/>
          </a:ln>
        </p:spPr>
      </p:cxnSp>
      <p:cxnSp>
        <p:nvCxnSpPr>
          <p:cNvPr id="52" name="Elbow Connector 51"/>
          <p:cNvCxnSpPr>
            <a:stCxn id="42" idx="3"/>
            <a:endCxn id="35" idx="1"/>
          </p:cNvCxnSpPr>
          <p:nvPr/>
        </p:nvCxnSpPr>
        <p:spPr>
          <a:xfrm>
            <a:off x="5118384" y="4767895"/>
            <a:ext cx="640080" cy="5585"/>
          </a:xfrm>
          <a:prstGeom prst="bentConnector3">
            <a:avLst>
              <a:gd name="adj1" fmla="val 50000"/>
            </a:avLst>
          </a:prstGeom>
          <a:noFill/>
          <a:ln w="38100">
            <a:solidFill>
              <a:srgbClr val="FF0000"/>
            </a:solidFill>
            <a:round/>
            <a:headEnd/>
            <a:tailEnd type="triangle" w="med" len="med"/>
          </a:ln>
        </p:spPr>
      </p:cxnSp>
      <p:cxnSp>
        <p:nvCxnSpPr>
          <p:cNvPr id="53" name="Elbow Connector 52"/>
          <p:cNvCxnSpPr>
            <a:stCxn id="42" idx="3"/>
            <a:endCxn id="36" idx="1"/>
          </p:cNvCxnSpPr>
          <p:nvPr/>
        </p:nvCxnSpPr>
        <p:spPr>
          <a:xfrm>
            <a:off x="5118384" y="4767895"/>
            <a:ext cx="640080" cy="297685"/>
          </a:xfrm>
          <a:prstGeom prst="bentConnector3">
            <a:avLst>
              <a:gd name="adj1" fmla="val 50000"/>
            </a:avLst>
          </a:prstGeom>
          <a:noFill/>
          <a:ln w="38100">
            <a:solidFill>
              <a:srgbClr val="FF0000"/>
            </a:solidFill>
            <a:round/>
            <a:headEnd/>
            <a:tailEnd type="triangle" w="med" len="med"/>
          </a:ln>
        </p:spPr>
      </p:cxnSp>
    </p:spTree>
    <p:extLst>
      <p:ext uri="{BB962C8B-B14F-4D97-AF65-F5344CB8AC3E}">
        <p14:creationId xmlns:p14="http://schemas.microsoft.com/office/powerpoint/2010/main" val="26487296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400" dirty="0">
                <a:latin typeface="Century Gothic" panose="020B0502020202020204" pitchFamily="34" charset="0"/>
              </a:rPr>
              <a:t>Comparison of Standard and Average Costing </a:t>
            </a:r>
            <a:r>
              <a:rPr lang="en-US" sz="2400" dirty="0" smtClean="0">
                <a:latin typeface="Century Gothic" panose="020B0502020202020204" pitchFamily="34" charset="0"/>
              </a:rPr>
              <a:t>Methods</a:t>
            </a:r>
            <a:endParaRPr lang="en-US" sz="24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Average Costing: Example</a:t>
            </a:r>
          </a:p>
        </p:txBody>
      </p:sp>
      <p:sp>
        <p:nvSpPr>
          <p:cNvPr id="6" name="Text Box 4"/>
          <p:cNvSpPr txBox="1">
            <a:spLocks noChangeArrowheads="1"/>
          </p:cNvSpPr>
          <p:nvPr/>
        </p:nvSpPr>
        <p:spPr bwMode="auto">
          <a:xfrm>
            <a:off x="745760" y="2643526"/>
            <a:ext cx="2228850" cy="581025"/>
          </a:xfrm>
          <a:prstGeom prst="rect">
            <a:avLst/>
          </a:prstGeom>
          <a:noFill/>
          <a:ln w="38100">
            <a:noFill/>
            <a:miter lim="800000"/>
            <a:headEnd/>
            <a:tailEnd/>
          </a:ln>
        </p:spPr>
        <p:txBody>
          <a:bodyPr>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Purchase 5 at cost of 10/unit</a:t>
            </a:r>
          </a:p>
        </p:txBody>
      </p:sp>
      <p:sp>
        <p:nvSpPr>
          <p:cNvPr id="7" name="Text Box 5"/>
          <p:cNvSpPr txBox="1">
            <a:spLocks noChangeArrowheads="1"/>
          </p:cNvSpPr>
          <p:nvPr/>
        </p:nvSpPr>
        <p:spPr bwMode="auto">
          <a:xfrm>
            <a:off x="3253305" y="3407114"/>
            <a:ext cx="91440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60</a:t>
            </a:r>
            <a:endParaRPr kumimoji="0" lang="en-US" sz="14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8" name="Text Box 6"/>
          <p:cNvSpPr txBox="1">
            <a:spLocks noChangeArrowheads="1"/>
          </p:cNvSpPr>
          <p:nvPr/>
        </p:nvSpPr>
        <p:spPr bwMode="auto">
          <a:xfrm>
            <a:off x="4456698" y="2649876"/>
            <a:ext cx="91440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5</a:t>
            </a:r>
          </a:p>
        </p:txBody>
      </p:sp>
      <p:sp>
        <p:nvSpPr>
          <p:cNvPr id="9" name="Text Box 7"/>
          <p:cNvSpPr txBox="1">
            <a:spLocks noChangeArrowheads="1"/>
          </p:cNvSpPr>
          <p:nvPr/>
        </p:nvSpPr>
        <p:spPr bwMode="auto">
          <a:xfrm>
            <a:off x="3253305" y="2100601"/>
            <a:ext cx="91440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Value</a:t>
            </a:r>
          </a:p>
        </p:txBody>
      </p:sp>
      <p:sp>
        <p:nvSpPr>
          <p:cNvPr id="10" name="Text Box 8"/>
          <p:cNvSpPr txBox="1">
            <a:spLocks noChangeArrowheads="1"/>
          </p:cNvSpPr>
          <p:nvPr/>
        </p:nvSpPr>
        <p:spPr bwMode="auto">
          <a:xfrm>
            <a:off x="4456698" y="2100601"/>
            <a:ext cx="133985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Total Units</a:t>
            </a:r>
          </a:p>
        </p:txBody>
      </p:sp>
      <p:sp>
        <p:nvSpPr>
          <p:cNvPr id="11" name="Text Box 10"/>
          <p:cNvSpPr txBox="1">
            <a:spLocks noChangeArrowheads="1"/>
          </p:cNvSpPr>
          <p:nvPr/>
        </p:nvSpPr>
        <p:spPr bwMode="auto">
          <a:xfrm>
            <a:off x="2732868" y="5481976"/>
            <a:ext cx="7310034" cy="707886"/>
          </a:xfrm>
          <a:prstGeom prst="rect">
            <a:avLst/>
          </a:prstGeom>
          <a:noFill/>
          <a:ln w="38100">
            <a:noFill/>
            <a:miter lim="800000"/>
            <a:headEnd/>
            <a:tailEnd/>
          </a:ln>
        </p:spPr>
        <p:txBody>
          <a:bodyPr wrap="square">
            <a:spAutoFit/>
          </a:bodyPr>
          <a:lstStyle/>
          <a:p>
            <a:pPr eaLnBrk="0" fontAlgn="base" hangingPunct="0">
              <a:spcBef>
                <a:spcPct val="50000"/>
              </a:spcBef>
              <a:spcAft>
                <a:spcPct val="0"/>
              </a:spcAft>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600" b="1" i="0" u="none" strike="noStrike" kern="0" cap="none" spc="0" normalizeH="0" noProof="0" dirty="0" smtClean="0">
                <a:ln>
                  <a:noFill/>
                </a:ln>
                <a:solidFill>
                  <a:srgbClr val="141414"/>
                </a:solidFill>
                <a:effectLst/>
                <a:uLnTx/>
                <a:uFillTx/>
                <a:latin typeface="Century Gothic" panose="020B0502020202020204" pitchFamily="34" charset="0"/>
              </a:rPr>
              <a:t> </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a:t>
            </a:r>
            <a:r>
              <a:rPr lang="en-US" sz="1600" kern="0" dirty="0" smtClean="0">
                <a:solidFill>
                  <a:srgbClr val="141414"/>
                </a:solidFill>
                <a:latin typeface="Century Gothic" panose="020B0502020202020204" pitchFamily="34" charset="0"/>
              </a:rPr>
              <a:t>(</a:t>
            </a:r>
            <a:r>
              <a:rPr lang="en-US" sz="1600" kern="0" dirty="0">
                <a:solidFill>
                  <a:srgbClr val="141414"/>
                </a:solidFill>
                <a:latin typeface="Century Gothic" panose="020B0502020202020204" pitchFamily="34" charset="0"/>
              </a:rPr>
              <a:t>opening </a:t>
            </a:r>
            <a:r>
              <a:rPr lang="en-US" sz="1600" kern="0" dirty="0" err="1">
                <a:solidFill>
                  <a:srgbClr val="141414"/>
                </a:solidFill>
                <a:latin typeface="Century Gothic" panose="020B0502020202020204" pitchFamily="34" charset="0"/>
              </a:rPr>
              <a:t>qty</a:t>
            </a:r>
            <a:r>
              <a:rPr lang="en-US" sz="1600" kern="0" dirty="0">
                <a:solidFill>
                  <a:srgbClr val="141414"/>
                </a:solidFill>
                <a:latin typeface="Century Gothic" panose="020B0502020202020204" pitchFamily="34" charset="0"/>
              </a:rPr>
              <a:t> on hand x opening </a:t>
            </a:r>
            <a:r>
              <a:rPr lang="en-US" sz="1600" kern="0" dirty="0" err="1">
                <a:solidFill>
                  <a:srgbClr val="141414"/>
                </a:solidFill>
                <a:latin typeface="Century Gothic" panose="020B0502020202020204" pitchFamily="34" charset="0"/>
              </a:rPr>
              <a:t>avg</a:t>
            </a:r>
            <a:r>
              <a:rPr lang="en-US" sz="1600" kern="0" dirty="0">
                <a:solidFill>
                  <a:srgbClr val="141414"/>
                </a:solidFill>
                <a:latin typeface="Century Gothic" panose="020B0502020202020204" pitchFamily="34" charset="0"/>
              </a:rPr>
              <a:t> cost)  + ( </a:t>
            </a:r>
            <a:r>
              <a:rPr lang="en-US" sz="1600" kern="0" dirty="0" err="1">
                <a:solidFill>
                  <a:srgbClr val="141414"/>
                </a:solidFill>
                <a:latin typeface="Century Gothic" panose="020B0502020202020204" pitchFamily="34" charset="0"/>
              </a:rPr>
              <a:t>qty</a:t>
            </a:r>
            <a:r>
              <a:rPr lang="en-US" sz="1600" kern="0" dirty="0">
                <a:solidFill>
                  <a:srgbClr val="141414"/>
                </a:solidFill>
                <a:latin typeface="Century Gothic" panose="020B0502020202020204" pitchFamily="34" charset="0"/>
              </a:rPr>
              <a:t> rec’d x rec’d cost)</a:t>
            </a:r>
            <a:r>
              <a:rPr lang="en-US" sz="1600" b="1" kern="0" dirty="0">
                <a:solidFill>
                  <a:srgbClr val="141414"/>
                </a:solidFill>
                <a:latin typeface="Century Gothic" panose="020B0502020202020204" pitchFamily="34" charset="0"/>
              </a:rPr>
              <a:t> </a:t>
            </a:r>
          </a:p>
          <a:p>
            <a:pPr lvl="0" eaLnBrk="0" fontAlgn="base" hangingPunct="0">
              <a:spcBef>
                <a:spcPct val="50000"/>
              </a:spcBef>
              <a:spcAft>
                <a:spcPct val="0"/>
              </a:spcAft>
            </a:pPr>
            <a:r>
              <a:rPr lang="en-US" sz="1600" b="1" kern="0" dirty="0">
                <a:solidFill>
                  <a:srgbClr val="141414"/>
                </a:solidFill>
                <a:latin typeface="Century Gothic" panose="020B0502020202020204" pitchFamily="34" charset="0"/>
              </a:rPr>
              <a:t> </a:t>
            </a:r>
            <a:endPar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2" name="Text Box 15"/>
          <p:cNvSpPr txBox="1">
            <a:spLocks noChangeArrowheads="1"/>
          </p:cNvSpPr>
          <p:nvPr/>
        </p:nvSpPr>
        <p:spPr bwMode="auto">
          <a:xfrm>
            <a:off x="974360" y="4275476"/>
            <a:ext cx="2006600" cy="581025"/>
          </a:xfrm>
          <a:prstGeom prst="rect">
            <a:avLst/>
          </a:prstGeom>
          <a:noFill/>
          <a:ln w="38100">
            <a:noFill/>
            <a:miter lim="800000"/>
            <a:headEnd/>
            <a:tailEnd/>
          </a:ln>
        </p:spPr>
        <p:txBody>
          <a:bodyPr>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Use 4 at cost of 13.75/unit</a:t>
            </a:r>
          </a:p>
        </p:txBody>
      </p:sp>
      <p:sp>
        <p:nvSpPr>
          <p:cNvPr id="13" name="Line 18"/>
          <p:cNvSpPr>
            <a:spLocks noChangeShapeType="1"/>
          </p:cNvSpPr>
          <p:nvPr/>
        </p:nvSpPr>
        <p:spPr bwMode="auto">
          <a:xfrm>
            <a:off x="2980960" y="5844526"/>
            <a:ext cx="6949440" cy="0"/>
          </a:xfrm>
          <a:prstGeom prst="line">
            <a:avLst/>
          </a:prstGeom>
          <a:noFill/>
          <a:ln w="1905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4" name="Text Box 19"/>
          <p:cNvSpPr txBox="1">
            <a:spLocks noChangeArrowheads="1"/>
          </p:cNvSpPr>
          <p:nvPr/>
        </p:nvSpPr>
        <p:spPr bwMode="auto">
          <a:xfrm>
            <a:off x="4384450" y="5856704"/>
            <a:ext cx="3602343" cy="338554"/>
          </a:xfrm>
          <a:prstGeom prst="rect">
            <a:avLst/>
          </a:prstGeom>
          <a:noFill/>
          <a:ln w="38100">
            <a:noFill/>
            <a:miter lim="800000"/>
            <a:headEnd/>
            <a:tailEnd/>
          </a:ln>
        </p:spPr>
        <p:txBody>
          <a:bodyPr wrap="square">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(opening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qty</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on hand + </a:t>
            </a:r>
            <a:r>
              <a:rPr kumimoji="0" lang="en-US" sz="1600" b="0" i="0" u="none" strike="noStrike" kern="0" cap="none" spc="0" normalizeH="0" baseline="0" noProof="0" dirty="0" err="1" smtClean="0">
                <a:ln>
                  <a:noFill/>
                </a:ln>
                <a:solidFill>
                  <a:srgbClr val="141414"/>
                </a:solidFill>
                <a:effectLst/>
                <a:uLnTx/>
                <a:uFillTx/>
                <a:latin typeface="Century Gothic" panose="020B0502020202020204" pitchFamily="34" charset="0"/>
              </a:rPr>
              <a:t>qty</a:t>
            </a: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 rec’d)</a:t>
            </a:r>
            <a:endPar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5" name="Text Box 28"/>
          <p:cNvSpPr txBox="1">
            <a:spLocks noChangeArrowheads="1"/>
          </p:cNvSpPr>
          <p:nvPr/>
        </p:nvSpPr>
        <p:spPr bwMode="auto">
          <a:xfrm>
            <a:off x="3253305" y="2645114"/>
            <a:ext cx="914400" cy="338554"/>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50</a:t>
            </a:r>
            <a:endParaRPr kumimoji="0" lang="en-US" sz="24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6" name="Text Box 29"/>
          <p:cNvSpPr txBox="1">
            <a:spLocks noChangeArrowheads="1"/>
          </p:cNvSpPr>
          <p:nvPr/>
        </p:nvSpPr>
        <p:spPr bwMode="auto">
          <a:xfrm>
            <a:off x="3253305" y="4275476"/>
            <a:ext cx="91440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55</a:t>
            </a:r>
            <a:endPar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7" name="Text Box 31"/>
          <p:cNvSpPr txBox="1">
            <a:spLocks noChangeArrowheads="1"/>
          </p:cNvSpPr>
          <p:nvPr/>
        </p:nvSpPr>
        <p:spPr bwMode="auto">
          <a:xfrm>
            <a:off x="5726697" y="2649876"/>
            <a:ext cx="100584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50</a:t>
            </a:r>
            <a:endPar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8" name="Text Box 32"/>
          <p:cNvSpPr txBox="1">
            <a:spLocks noChangeArrowheads="1"/>
          </p:cNvSpPr>
          <p:nvPr/>
        </p:nvSpPr>
        <p:spPr bwMode="auto">
          <a:xfrm>
            <a:off x="7098297" y="2649876"/>
            <a:ext cx="155448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10</a:t>
            </a:r>
            <a:endPar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19" name="Text Box 33"/>
          <p:cNvSpPr txBox="1">
            <a:spLocks noChangeArrowheads="1"/>
          </p:cNvSpPr>
          <p:nvPr/>
        </p:nvSpPr>
        <p:spPr bwMode="auto">
          <a:xfrm>
            <a:off x="5726697" y="2100601"/>
            <a:ext cx="133985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Total Value</a:t>
            </a:r>
          </a:p>
        </p:txBody>
      </p:sp>
      <p:sp>
        <p:nvSpPr>
          <p:cNvPr id="20" name="Text Box 34"/>
          <p:cNvSpPr txBox="1">
            <a:spLocks noChangeArrowheads="1"/>
          </p:cNvSpPr>
          <p:nvPr/>
        </p:nvSpPr>
        <p:spPr bwMode="auto">
          <a:xfrm>
            <a:off x="7098297" y="2100601"/>
            <a:ext cx="155448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Average Cost</a:t>
            </a:r>
          </a:p>
        </p:txBody>
      </p:sp>
      <p:sp>
        <p:nvSpPr>
          <p:cNvPr id="21" name="Text Box 35"/>
          <p:cNvSpPr txBox="1">
            <a:spLocks noChangeArrowheads="1"/>
          </p:cNvSpPr>
          <p:nvPr/>
        </p:nvSpPr>
        <p:spPr bwMode="auto">
          <a:xfrm>
            <a:off x="4456698" y="3411876"/>
            <a:ext cx="91440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8</a:t>
            </a:r>
          </a:p>
        </p:txBody>
      </p:sp>
      <p:sp>
        <p:nvSpPr>
          <p:cNvPr id="22" name="Text Box 36"/>
          <p:cNvSpPr txBox="1">
            <a:spLocks noChangeArrowheads="1"/>
          </p:cNvSpPr>
          <p:nvPr/>
        </p:nvSpPr>
        <p:spPr bwMode="auto">
          <a:xfrm>
            <a:off x="4456698" y="4275476"/>
            <a:ext cx="91440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4</a:t>
            </a:r>
          </a:p>
        </p:txBody>
      </p:sp>
      <p:sp>
        <p:nvSpPr>
          <p:cNvPr id="23" name="Text Box 37"/>
          <p:cNvSpPr txBox="1">
            <a:spLocks noChangeArrowheads="1"/>
          </p:cNvSpPr>
          <p:nvPr/>
        </p:nvSpPr>
        <p:spPr bwMode="auto">
          <a:xfrm>
            <a:off x="5726697" y="3411876"/>
            <a:ext cx="100584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 110</a:t>
            </a:r>
            <a:endParaRPr kumimoji="0" lang="en-US" sz="14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4" name="Text Box 38"/>
          <p:cNvSpPr txBox="1">
            <a:spLocks noChangeArrowheads="1"/>
          </p:cNvSpPr>
          <p:nvPr/>
        </p:nvSpPr>
        <p:spPr bwMode="auto">
          <a:xfrm>
            <a:off x="5726697" y="4288176"/>
            <a:ext cx="100584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   55</a:t>
            </a:r>
            <a:endParaRPr kumimoji="0" lang="en-US" sz="14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5" name="Text Box 39"/>
          <p:cNvSpPr txBox="1">
            <a:spLocks noChangeArrowheads="1"/>
          </p:cNvSpPr>
          <p:nvPr/>
        </p:nvSpPr>
        <p:spPr bwMode="auto">
          <a:xfrm>
            <a:off x="7098297" y="3411876"/>
            <a:ext cx="155448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13.75</a:t>
            </a:r>
            <a:endParaRPr kumimoji="0" lang="en-US" sz="14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6" name="Text Box 40"/>
          <p:cNvSpPr txBox="1">
            <a:spLocks noChangeArrowheads="1"/>
          </p:cNvSpPr>
          <p:nvPr/>
        </p:nvSpPr>
        <p:spPr bwMode="auto">
          <a:xfrm>
            <a:off x="7098297" y="4275476"/>
            <a:ext cx="1554480" cy="336550"/>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13.75</a:t>
            </a:r>
            <a:endPar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27" name="Text Box 41"/>
          <p:cNvSpPr txBox="1">
            <a:spLocks noChangeArrowheads="1"/>
          </p:cNvSpPr>
          <p:nvPr/>
        </p:nvSpPr>
        <p:spPr bwMode="auto">
          <a:xfrm>
            <a:off x="745760" y="3392826"/>
            <a:ext cx="2228850" cy="581025"/>
          </a:xfrm>
          <a:prstGeom prst="rect">
            <a:avLst/>
          </a:prstGeom>
          <a:noFill/>
          <a:ln w="38100">
            <a:noFill/>
            <a:miter lim="800000"/>
            <a:headEnd/>
            <a:tailEnd/>
          </a:ln>
        </p:spPr>
        <p:txBody>
          <a:bodyPr>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Purchase 3 at cost of 20/unit</a:t>
            </a:r>
          </a:p>
        </p:txBody>
      </p:sp>
      <p:sp>
        <p:nvSpPr>
          <p:cNvPr id="28" name="Line 42"/>
          <p:cNvSpPr>
            <a:spLocks noChangeShapeType="1"/>
          </p:cNvSpPr>
          <p:nvPr/>
        </p:nvSpPr>
        <p:spPr bwMode="auto">
          <a:xfrm>
            <a:off x="716122" y="2522876"/>
            <a:ext cx="8013700" cy="0"/>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9" name="Text Box 43"/>
          <p:cNvSpPr txBox="1">
            <a:spLocks noChangeArrowheads="1"/>
          </p:cNvSpPr>
          <p:nvPr/>
        </p:nvSpPr>
        <p:spPr bwMode="auto">
          <a:xfrm>
            <a:off x="3253305" y="2911814"/>
            <a:ext cx="91440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(10 x 5)</a:t>
            </a:r>
          </a:p>
        </p:txBody>
      </p:sp>
      <p:sp>
        <p:nvSpPr>
          <p:cNvPr id="30" name="Text Box 44"/>
          <p:cNvSpPr txBox="1">
            <a:spLocks noChangeArrowheads="1"/>
          </p:cNvSpPr>
          <p:nvPr/>
        </p:nvSpPr>
        <p:spPr bwMode="auto">
          <a:xfrm>
            <a:off x="7098297" y="2945681"/>
            <a:ext cx="155448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(50 ¸ 5)</a:t>
            </a:r>
          </a:p>
        </p:txBody>
      </p:sp>
      <p:sp>
        <p:nvSpPr>
          <p:cNvPr id="31" name="Text Box 45"/>
          <p:cNvSpPr txBox="1">
            <a:spLocks noChangeArrowheads="1"/>
          </p:cNvSpPr>
          <p:nvPr/>
        </p:nvSpPr>
        <p:spPr bwMode="auto">
          <a:xfrm>
            <a:off x="3253305" y="3673814"/>
            <a:ext cx="91440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smtClean="0">
                <a:ln>
                  <a:noFill/>
                </a:ln>
                <a:solidFill>
                  <a:srgbClr val="141414"/>
                </a:solidFill>
                <a:effectLst/>
                <a:uLnTx/>
                <a:uFillTx/>
                <a:latin typeface="Century Gothic" panose="020B0502020202020204" pitchFamily="34" charset="0"/>
              </a:rPr>
              <a:t>(20 x 3)</a:t>
            </a:r>
          </a:p>
        </p:txBody>
      </p:sp>
      <p:sp>
        <p:nvSpPr>
          <p:cNvPr id="32" name="Text Box 46"/>
          <p:cNvSpPr txBox="1">
            <a:spLocks noChangeArrowheads="1"/>
          </p:cNvSpPr>
          <p:nvPr/>
        </p:nvSpPr>
        <p:spPr bwMode="auto">
          <a:xfrm>
            <a:off x="7098297" y="3707681"/>
            <a:ext cx="155448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(110 ¸ 8)</a:t>
            </a:r>
          </a:p>
        </p:txBody>
      </p:sp>
      <p:sp>
        <p:nvSpPr>
          <p:cNvPr id="33" name="Text Box 47"/>
          <p:cNvSpPr txBox="1">
            <a:spLocks noChangeArrowheads="1"/>
          </p:cNvSpPr>
          <p:nvPr/>
        </p:nvSpPr>
        <p:spPr bwMode="auto">
          <a:xfrm>
            <a:off x="4456698" y="3673814"/>
            <a:ext cx="91440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smtClean="0">
                <a:ln>
                  <a:noFill/>
                </a:ln>
                <a:solidFill>
                  <a:srgbClr val="141414"/>
                </a:solidFill>
                <a:effectLst/>
                <a:uLnTx/>
                <a:uFillTx/>
                <a:latin typeface="Century Gothic" panose="020B0502020202020204" pitchFamily="34" charset="0"/>
              </a:rPr>
              <a:t>(5 + 3)</a:t>
            </a:r>
          </a:p>
        </p:txBody>
      </p:sp>
      <p:sp>
        <p:nvSpPr>
          <p:cNvPr id="34" name="Text Box 48"/>
          <p:cNvSpPr txBox="1">
            <a:spLocks noChangeArrowheads="1"/>
          </p:cNvSpPr>
          <p:nvPr/>
        </p:nvSpPr>
        <p:spPr bwMode="auto">
          <a:xfrm>
            <a:off x="5828298" y="3673814"/>
            <a:ext cx="100584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smtClean="0">
                <a:ln>
                  <a:noFill/>
                </a:ln>
                <a:solidFill>
                  <a:srgbClr val="141414"/>
                </a:solidFill>
                <a:effectLst/>
                <a:uLnTx/>
                <a:uFillTx/>
                <a:latin typeface="Century Gothic" panose="020B0502020202020204" pitchFamily="34" charset="0"/>
              </a:rPr>
              <a:t>(50+ 60)</a:t>
            </a:r>
          </a:p>
        </p:txBody>
      </p:sp>
      <p:sp>
        <p:nvSpPr>
          <p:cNvPr id="35" name="Text Box 49"/>
          <p:cNvSpPr txBox="1">
            <a:spLocks noChangeArrowheads="1"/>
          </p:cNvSpPr>
          <p:nvPr/>
        </p:nvSpPr>
        <p:spPr bwMode="auto">
          <a:xfrm>
            <a:off x="3253304" y="4550114"/>
            <a:ext cx="929917" cy="274637"/>
          </a:xfrm>
          <a:prstGeom prst="rect">
            <a:avLst/>
          </a:prstGeom>
          <a:noFill/>
          <a:ln w="38100">
            <a:noFill/>
            <a:miter lim="800000"/>
            <a:headEnd/>
            <a:tailEnd/>
          </a:ln>
        </p:spPr>
        <p:txBody>
          <a:bodyPr wrap="square">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(13.75 x 4)</a:t>
            </a:r>
          </a:p>
        </p:txBody>
      </p:sp>
      <p:sp>
        <p:nvSpPr>
          <p:cNvPr id="36" name="Text Box 50"/>
          <p:cNvSpPr txBox="1">
            <a:spLocks noChangeArrowheads="1"/>
          </p:cNvSpPr>
          <p:nvPr/>
        </p:nvSpPr>
        <p:spPr bwMode="auto">
          <a:xfrm>
            <a:off x="7098297" y="4583981"/>
            <a:ext cx="155448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smtClean="0">
                <a:ln>
                  <a:noFill/>
                </a:ln>
                <a:solidFill>
                  <a:srgbClr val="141414"/>
                </a:solidFill>
                <a:effectLst/>
                <a:uLnTx/>
                <a:uFillTx/>
                <a:latin typeface="Century Gothic" panose="020B0502020202020204" pitchFamily="34" charset="0"/>
              </a:rPr>
              <a:t>(55 ¸ 4)</a:t>
            </a:r>
          </a:p>
        </p:txBody>
      </p:sp>
      <p:sp>
        <p:nvSpPr>
          <p:cNvPr id="37" name="Text Box 51"/>
          <p:cNvSpPr txBox="1">
            <a:spLocks noChangeArrowheads="1"/>
          </p:cNvSpPr>
          <p:nvPr/>
        </p:nvSpPr>
        <p:spPr bwMode="auto">
          <a:xfrm>
            <a:off x="4456698" y="4550114"/>
            <a:ext cx="91440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smtClean="0">
                <a:ln>
                  <a:noFill/>
                </a:ln>
                <a:solidFill>
                  <a:srgbClr val="141414"/>
                </a:solidFill>
                <a:effectLst/>
                <a:uLnTx/>
                <a:uFillTx/>
                <a:latin typeface="Century Gothic" panose="020B0502020202020204" pitchFamily="34" charset="0"/>
              </a:rPr>
              <a:t>(8 - 4)</a:t>
            </a:r>
          </a:p>
        </p:txBody>
      </p:sp>
      <p:sp>
        <p:nvSpPr>
          <p:cNvPr id="38" name="Text Box 52"/>
          <p:cNvSpPr txBox="1">
            <a:spLocks noChangeArrowheads="1"/>
          </p:cNvSpPr>
          <p:nvPr/>
        </p:nvSpPr>
        <p:spPr bwMode="auto">
          <a:xfrm>
            <a:off x="5726697" y="4550114"/>
            <a:ext cx="1005840" cy="274637"/>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smtClean="0">
                <a:ln>
                  <a:noFill/>
                </a:ln>
                <a:solidFill>
                  <a:srgbClr val="141414"/>
                </a:solidFill>
                <a:effectLst/>
                <a:uLnTx/>
                <a:uFillTx/>
                <a:latin typeface="Century Gothic" panose="020B0502020202020204" pitchFamily="34" charset="0"/>
              </a:rPr>
              <a:t>(110 - 55)</a:t>
            </a:r>
          </a:p>
        </p:txBody>
      </p:sp>
      <p:sp>
        <p:nvSpPr>
          <p:cNvPr id="39" name="Line 53"/>
          <p:cNvSpPr>
            <a:spLocks noChangeShapeType="1"/>
          </p:cNvSpPr>
          <p:nvPr/>
        </p:nvSpPr>
        <p:spPr bwMode="auto">
          <a:xfrm>
            <a:off x="716122" y="5380376"/>
            <a:ext cx="8013700" cy="0"/>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40" name="Rectangle 39"/>
          <p:cNvSpPr/>
          <p:nvPr/>
        </p:nvSpPr>
        <p:spPr>
          <a:xfrm>
            <a:off x="871377" y="5672873"/>
            <a:ext cx="1988373" cy="615553"/>
          </a:xfrm>
          <a:prstGeom prst="rect">
            <a:avLst/>
          </a:prstGeom>
        </p:spPr>
        <p:txBody>
          <a:bodyPr wrap="square">
            <a:spAutoFit/>
          </a:bodyPr>
          <a:lstStyle/>
          <a:p>
            <a:r>
              <a:rPr lang="en-US" sz="1600" b="1" kern="0" dirty="0">
                <a:solidFill>
                  <a:srgbClr val="141414"/>
                </a:solidFill>
                <a:latin typeface="Century Gothic" panose="020B0502020202020204" pitchFamily="34" charset="0"/>
              </a:rPr>
              <a:t>* Average Cost =</a:t>
            </a:r>
            <a:br>
              <a:rPr lang="en-US" sz="1600" b="1" kern="0" dirty="0">
                <a:solidFill>
                  <a:srgbClr val="141414"/>
                </a:solidFill>
                <a:latin typeface="Century Gothic" panose="020B0502020202020204" pitchFamily="34" charset="0"/>
              </a:rPr>
            </a:br>
            <a:endParaRPr lang="en-US" dirty="0">
              <a:latin typeface="Century Gothic" panose="020B0502020202020204" pitchFamily="34" charset="0"/>
            </a:endParaRPr>
          </a:p>
        </p:txBody>
      </p:sp>
    </p:spTree>
    <p:extLst>
      <p:ext uri="{BB962C8B-B14F-4D97-AF65-F5344CB8AC3E}">
        <p14:creationId xmlns:p14="http://schemas.microsoft.com/office/powerpoint/2010/main" val="17274040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Costs are expensed in period incurred</a:t>
            </a:r>
          </a:p>
          <a:p>
            <a:r>
              <a:rPr lang="en-US" dirty="0">
                <a:latin typeface="Century Gothic" panose="020B0502020202020204" pitchFamily="34" charset="0"/>
              </a:rPr>
              <a:t>Perpetual inventory not used</a:t>
            </a:r>
          </a:p>
          <a:p>
            <a:r>
              <a:rPr lang="en-US" dirty="0">
                <a:latin typeface="Century Gothic" panose="020B0502020202020204" pitchFamily="34" charset="0"/>
              </a:rPr>
              <a:t>Inventory valuation by transactions is turned off by setting Create GL Transactions to No in Inventory </a:t>
            </a:r>
            <a:r>
              <a:rPr lang="en-US" dirty="0" smtClean="0">
                <a:latin typeface="Century Gothic" panose="020B0502020202020204" pitchFamily="34" charset="0"/>
              </a:rPr>
              <a:t>Control </a:t>
            </a:r>
          </a:p>
          <a:p>
            <a:r>
              <a:rPr lang="en-US" dirty="0" smtClean="0">
                <a:latin typeface="Century Gothic" panose="020B0502020202020204" pitchFamily="34" charset="0"/>
              </a:rPr>
              <a:t>Valuation </a:t>
            </a:r>
            <a:r>
              <a:rPr lang="en-US" dirty="0">
                <a:latin typeface="Century Gothic" panose="020B0502020202020204" pitchFamily="34" charset="0"/>
              </a:rPr>
              <a:t>of inventory and Costs of Goods Sold calculated from physical inventory counts and from purchase </a:t>
            </a:r>
            <a:r>
              <a:rPr lang="en-US" dirty="0" smtClean="0">
                <a:latin typeface="Century Gothic" panose="020B0502020202020204" pitchFamily="34" charset="0"/>
              </a:rPr>
              <a:t>transactions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Period Costing</a:t>
            </a:r>
          </a:p>
        </p:txBody>
      </p:sp>
    </p:spTree>
    <p:extLst>
      <p:ext uri="{BB962C8B-B14F-4D97-AF65-F5344CB8AC3E}">
        <p14:creationId xmlns:p14="http://schemas.microsoft.com/office/powerpoint/2010/main" val="37172076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Calculates inventory valuation based on</a:t>
            </a:r>
          </a:p>
          <a:p>
            <a:pPr lvl="1"/>
            <a:r>
              <a:rPr lang="en-US" dirty="0">
                <a:latin typeface="Century Gothic" panose="020B0502020202020204" pitchFamily="34" charset="0"/>
              </a:rPr>
              <a:t>Inventory transactions</a:t>
            </a:r>
          </a:p>
          <a:p>
            <a:pPr lvl="1"/>
            <a:r>
              <a:rPr lang="en-US" dirty="0">
                <a:latin typeface="Century Gothic" panose="020B0502020202020204" pitchFamily="34" charset="0"/>
              </a:rPr>
              <a:t>Shop floor transactions</a:t>
            </a:r>
          </a:p>
          <a:p>
            <a:r>
              <a:rPr lang="en-US" dirty="0">
                <a:latin typeface="Century Gothic" panose="020B0502020202020204" pitchFamily="34" charset="0"/>
              </a:rPr>
              <a:t>Calculations include</a:t>
            </a:r>
          </a:p>
          <a:p>
            <a:pPr lvl="1"/>
            <a:r>
              <a:rPr lang="en-US" dirty="0">
                <a:latin typeface="Century Gothic" panose="020B0502020202020204" pitchFamily="34" charset="0"/>
              </a:rPr>
              <a:t>WAVG – </a:t>
            </a:r>
            <a:r>
              <a:rPr lang="en-US" dirty="0" smtClean="0">
                <a:latin typeface="Century Gothic" panose="020B0502020202020204" pitchFamily="34" charset="0"/>
              </a:rPr>
              <a:t>Weighted average</a:t>
            </a:r>
            <a:endParaRPr lang="en-US" dirty="0">
              <a:latin typeface="Century Gothic" panose="020B0502020202020204" pitchFamily="34" charset="0"/>
            </a:endParaRPr>
          </a:p>
          <a:p>
            <a:pPr lvl="1"/>
            <a:r>
              <a:rPr lang="en-US" dirty="0">
                <a:latin typeface="Century Gothic" panose="020B0502020202020204" pitchFamily="34" charset="0"/>
              </a:rPr>
              <a:t>FIFI – </a:t>
            </a:r>
            <a:r>
              <a:rPr lang="en-US" dirty="0" smtClean="0">
                <a:latin typeface="Century Gothic" panose="020B0502020202020204" pitchFamily="34" charset="0"/>
              </a:rPr>
              <a:t>First </a:t>
            </a:r>
            <a:r>
              <a:rPr lang="en-US" dirty="0">
                <a:latin typeface="Century Gothic" panose="020B0502020202020204" pitchFamily="34" charset="0"/>
              </a:rPr>
              <a:t>in first </a:t>
            </a:r>
            <a:r>
              <a:rPr lang="en-US" dirty="0" smtClean="0">
                <a:latin typeface="Century Gothic" panose="020B0502020202020204" pitchFamily="34" charset="0"/>
              </a:rPr>
              <a:t>out</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Periodic Costing</a:t>
            </a:r>
          </a:p>
        </p:txBody>
      </p:sp>
    </p:spTree>
    <p:extLst>
      <p:ext uri="{BB962C8B-B14F-4D97-AF65-F5344CB8AC3E}">
        <p14:creationId xmlns:p14="http://schemas.microsoft.com/office/powerpoint/2010/main" val="6868158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3" name="Content Placeholder 2"/>
          <p:cNvSpPr>
            <a:spLocks noGrp="1"/>
          </p:cNvSpPr>
          <p:nvPr>
            <p:ph idx="1"/>
          </p:nvPr>
        </p:nvSpPr>
        <p:spPr>
          <a:xfrm>
            <a:off x="419100" y="1562100"/>
            <a:ext cx="5477203" cy="4779532"/>
          </a:xfrm>
        </p:spPr>
        <p:txBody>
          <a:bodyPr/>
          <a:lstStyle/>
          <a:p>
            <a:r>
              <a:rPr lang="en-US" dirty="0">
                <a:latin typeface="Century Gothic" panose="020B0502020202020204" pitchFamily="34" charset="0"/>
              </a:rPr>
              <a:t>Reading the cost screens</a:t>
            </a:r>
          </a:p>
          <a:p>
            <a:r>
              <a:rPr lang="en-US" dirty="0">
                <a:latin typeface="Century Gothic" panose="020B0502020202020204" pitchFamily="34" charset="0"/>
              </a:rPr>
              <a:t>Cost Sets</a:t>
            </a:r>
          </a:p>
          <a:p>
            <a:r>
              <a:rPr lang="en-US" dirty="0">
                <a:latin typeface="Century Gothic" panose="020B0502020202020204" pitchFamily="34" charset="0"/>
              </a:rPr>
              <a:t>Cost Categories</a:t>
            </a:r>
          </a:p>
          <a:p>
            <a:r>
              <a:rPr lang="en-US" dirty="0">
                <a:latin typeface="Century Gothic" panose="020B0502020202020204" pitchFamily="34" charset="0"/>
              </a:rPr>
              <a:t>Cost Elements</a:t>
            </a:r>
          </a:p>
          <a:p>
            <a:r>
              <a:rPr lang="en-US" dirty="0">
                <a:latin typeface="Century Gothic" panose="020B0502020202020204" pitchFamily="34" charset="0"/>
              </a:rPr>
              <a:t>Level Codes</a:t>
            </a:r>
          </a:p>
          <a:p>
            <a:r>
              <a:rPr lang="en-US" dirty="0">
                <a:latin typeface="Century Gothic" panose="020B0502020202020204" pitchFamily="34" charset="0"/>
              </a:rPr>
              <a:t>Phantom </a:t>
            </a:r>
            <a:r>
              <a:rPr lang="en-US" dirty="0" smtClean="0">
                <a:latin typeface="Century Gothic" panose="020B0502020202020204" pitchFamily="34" charset="0"/>
              </a:rPr>
              <a:t>Structures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Terminology and Basic Concepts</a:t>
            </a:r>
          </a:p>
        </p:txBody>
      </p:sp>
      <p:sp>
        <p:nvSpPr>
          <p:cNvPr id="6" name="Content Placeholder 2"/>
          <p:cNvSpPr txBox="1">
            <a:spLocks/>
          </p:cNvSpPr>
          <p:nvPr/>
        </p:nvSpPr>
        <p:spPr>
          <a:xfrm>
            <a:off x="5938345" y="1562100"/>
            <a:ext cx="5265682" cy="4779532"/>
          </a:xfrm>
          <a:prstGeom prst="rect">
            <a:avLst/>
          </a:prstGeom>
        </p:spPr>
        <p:txBody>
          <a:bodyPr vert="horz" lIns="0" tIns="0" rIns="0" bIns="0" rtlCol="0">
            <a:noAutofit/>
          </a:bodyPr>
          <a:lst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lumMod val="75000"/>
                  </a:schemeClr>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lumMod val="75000"/>
                  </a:schemeClr>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lumMod val="75000"/>
                  </a:schemeClr>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a:lstStyle>
          <a:p>
            <a:r>
              <a:rPr lang="en-US" dirty="0">
                <a:latin typeface="Century Gothic" panose="020B0502020202020204" pitchFamily="34" charset="0"/>
              </a:rPr>
              <a:t>Sites and Entities </a:t>
            </a:r>
          </a:p>
          <a:p>
            <a:r>
              <a:rPr lang="en-US" dirty="0">
                <a:latin typeface="Century Gothic" panose="020B0502020202020204" pitchFamily="34" charset="0"/>
              </a:rPr>
              <a:t>Product Line</a:t>
            </a:r>
          </a:p>
          <a:p>
            <a:r>
              <a:rPr lang="en-US" dirty="0">
                <a:latin typeface="Century Gothic" panose="020B0502020202020204" pitchFamily="34" charset="0"/>
              </a:rPr>
              <a:t>Direct vs. Indirect</a:t>
            </a:r>
          </a:p>
          <a:p>
            <a:r>
              <a:rPr lang="en-US" dirty="0">
                <a:latin typeface="Century Gothic" panose="020B0502020202020204" pitchFamily="34" charset="0"/>
              </a:rPr>
              <a:t>Fixed vs. Variable</a:t>
            </a:r>
          </a:p>
          <a:p>
            <a:r>
              <a:rPr lang="en-US" dirty="0">
                <a:latin typeface="Century Gothic" panose="020B0502020202020204" pitchFamily="34" charset="0"/>
              </a:rPr>
              <a:t>Burden vs. Overhead</a:t>
            </a:r>
          </a:p>
          <a:p>
            <a:r>
              <a:rPr lang="en-US" dirty="0">
                <a:latin typeface="Century Gothic" panose="020B0502020202020204" pitchFamily="34" charset="0"/>
              </a:rPr>
              <a:t>Absorbed vs. Applied</a:t>
            </a:r>
            <a:r>
              <a:rPr lang="en-US" dirty="0" smtClean="0">
                <a:latin typeface="Century Gothic" panose="020B0502020202020204" pitchFamily="34" charset="0"/>
              </a:rPr>
              <a:t> </a:t>
            </a:r>
            <a:endParaRPr lang="en-US" dirty="0">
              <a:latin typeface="Century Gothic" panose="020B0502020202020204" pitchFamily="34" charset="0"/>
            </a:endParaRPr>
          </a:p>
          <a:p>
            <a:endParaRPr lang="en-US" dirty="0">
              <a:latin typeface="Century Gothic" panose="020B0502020202020204" pitchFamily="34" charset="0"/>
            </a:endParaRPr>
          </a:p>
        </p:txBody>
      </p:sp>
    </p:spTree>
    <p:extLst>
      <p:ext uri="{BB962C8B-B14F-4D97-AF65-F5344CB8AC3E}">
        <p14:creationId xmlns:p14="http://schemas.microsoft.com/office/powerpoint/2010/main" val="12735467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Reading the Screen</a:t>
            </a:r>
          </a:p>
        </p:txBody>
      </p:sp>
      <p:pic>
        <p:nvPicPr>
          <p:cNvPr id="9" name="Picture 8"/>
          <p:cNvPicPr>
            <a:picLocks noChangeAspect="1"/>
          </p:cNvPicPr>
          <p:nvPr/>
        </p:nvPicPr>
        <p:blipFill>
          <a:blip r:embed="rId3"/>
          <a:stretch>
            <a:fillRect/>
          </a:stretch>
        </p:blipFill>
        <p:spPr>
          <a:xfrm>
            <a:off x="6994" y="1567266"/>
            <a:ext cx="12185006" cy="4918582"/>
          </a:xfrm>
          <a:prstGeom prst="rect">
            <a:avLst/>
          </a:prstGeom>
          <a:ln>
            <a:headEnd/>
            <a:tailEnd/>
          </a:ln>
        </p:spPr>
      </p:pic>
      <p:sp>
        <p:nvSpPr>
          <p:cNvPr id="10" name="Text Box 16"/>
          <p:cNvSpPr txBox="1">
            <a:spLocks noChangeArrowheads="1"/>
          </p:cNvSpPr>
          <p:nvPr/>
        </p:nvSpPr>
        <p:spPr bwMode="auto">
          <a:xfrm>
            <a:off x="9918700" y="3642814"/>
            <a:ext cx="604649"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defPPr>
              <a:defRPr lang="en-US"/>
            </a:defPPr>
            <a:lvl1pPr eaLnBrk="0" hangingPunct="0">
              <a:spcBef>
                <a:spcPct val="50000"/>
              </a:spcBef>
              <a:tabLst>
                <a:tab pos="114300" algn="l"/>
              </a:tabLst>
              <a:defRPr sz="1050" b="1">
                <a:solidFill>
                  <a:schemeClr val="dk1"/>
                </a:solidFill>
                <a:latin typeface="+mj-lt"/>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latin typeface="Century Gothic" panose="020B0502020202020204" pitchFamily="34" charset="0"/>
              </a:rPr>
              <a:t>Totals</a:t>
            </a:r>
          </a:p>
        </p:txBody>
      </p:sp>
      <p:sp>
        <p:nvSpPr>
          <p:cNvPr id="12" name="Text Box 11"/>
          <p:cNvSpPr txBox="1">
            <a:spLocks noChangeArrowheads="1"/>
          </p:cNvSpPr>
          <p:nvPr/>
        </p:nvSpPr>
        <p:spPr bwMode="auto">
          <a:xfrm rot="5056">
            <a:off x="5065797" y="5897111"/>
            <a:ext cx="1499000" cy="51552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defPPr>
              <a:defRPr lang="en-US"/>
            </a:defPPr>
            <a:lvl1pPr eaLnBrk="0" hangingPunct="0">
              <a:spcBef>
                <a:spcPct val="50000"/>
              </a:spcBef>
              <a:tabLst>
                <a:tab pos="114300" algn="l"/>
              </a:tabLst>
              <a:defRPr sz="1050" b="1">
                <a:solidFill>
                  <a:schemeClr val="dk1"/>
                </a:solidFill>
                <a:latin typeface="+mj-lt"/>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latin typeface="Century Gothic" panose="020B0502020202020204" pitchFamily="34" charset="0"/>
              </a:rPr>
              <a:t>Add up columns</a:t>
            </a:r>
          </a:p>
          <a:p>
            <a:r>
              <a:rPr lang="en-US" dirty="0">
                <a:latin typeface="Century Gothic" panose="020B0502020202020204" pitchFamily="34" charset="0"/>
              </a:rPr>
              <a:t> Total cost by level</a:t>
            </a:r>
          </a:p>
        </p:txBody>
      </p:sp>
      <p:sp>
        <p:nvSpPr>
          <p:cNvPr id="13" name="Text Box 11"/>
          <p:cNvSpPr txBox="1">
            <a:spLocks noChangeArrowheads="1"/>
          </p:cNvSpPr>
          <p:nvPr/>
        </p:nvSpPr>
        <p:spPr bwMode="auto">
          <a:xfrm rot="5056">
            <a:off x="7212311" y="5897328"/>
            <a:ext cx="1792192" cy="51552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defPPr>
              <a:defRPr lang="en-US"/>
            </a:defPPr>
            <a:lvl1pPr eaLnBrk="0" hangingPunct="0">
              <a:spcBef>
                <a:spcPct val="50000"/>
              </a:spcBef>
              <a:tabLst>
                <a:tab pos="114300" algn="l"/>
              </a:tabLst>
              <a:defRPr sz="1050" b="1">
                <a:solidFill>
                  <a:schemeClr val="dk1"/>
                </a:solidFill>
                <a:latin typeface="+mj-lt"/>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latin typeface="Century Gothic" panose="020B0502020202020204" pitchFamily="34" charset="0"/>
              </a:rPr>
              <a:t>Add across rows</a:t>
            </a:r>
          </a:p>
          <a:p>
            <a:r>
              <a:rPr lang="en-US" dirty="0">
                <a:latin typeface="Century Gothic" panose="020B0502020202020204" pitchFamily="34" charset="0"/>
              </a:rPr>
              <a:t> Total cost by element</a:t>
            </a:r>
          </a:p>
        </p:txBody>
      </p:sp>
    </p:spTree>
    <p:extLst>
      <p:ext uri="{BB962C8B-B14F-4D97-AF65-F5344CB8AC3E}">
        <p14:creationId xmlns:p14="http://schemas.microsoft.com/office/powerpoint/2010/main" val="29417128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GL Cost Set</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6994" y="1567266"/>
            <a:ext cx="12185006" cy="4918582"/>
          </a:xfrm>
          <a:prstGeom prst="rect">
            <a:avLst/>
          </a:prstGeom>
        </p:spPr>
      </p:pic>
      <p:sp>
        <p:nvSpPr>
          <p:cNvPr id="8" name="Text Box 6"/>
          <p:cNvSpPr txBox="1">
            <a:spLocks noChangeArrowheads="1"/>
          </p:cNvSpPr>
          <p:nvPr/>
        </p:nvSpPr>
        <p:spPr bwMode="auto">
          <a:xfrm>
            <a:off x="5106745" y="3395008"/>
            <a:ext cx="1908821" cy="727122"/>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defPPr>
              <a:defRPr lang="en-US"/>
            </a:defPPr>
            <a:lvl1pPr eaLnBrk="0" hangingPunct="0">
              <a:spcBef>
                <a:spcPct val="50000"/>
              </a:spcBef>
              <a:tabLst>
                <a:tab pos="114300" algn="l"/>
              </a:tabLst>
              <a:defRPr sz="1050" b="1">
                <a:solidFill>
                  <a:schemeClr val="dk1"/>
                </a:solidFill>
                <a:latin typeface="+mj-lt"/>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latin typeface="Century Gothic" panose="020B0502020202020204" pitchFamily="34" charset="0"/>
              </a:rPr>
              <a:t>GL Cost Set</a:t>
            </a:r>
          </a:p>
          <a:p>
            <a:pPr indent="-171450">
              <a:buFontTx/>
              <a:buChar char="•"/>
              <a:defRPr/>
            </a:pPr>
            <a:r>
              <a:rPr lang="en-US" dirty="0">
                <a:latin typeface="Century Gothic" panose="020B0502020202020204" pitchFamily="34" charset="0"/>
              </a:rPr>
              <a:t> </a:t>
            </a:r>
            <a:r>
              <a:rPr lang="en-US" sz="1000" dirty="0">
                <a:latin typeface="Century Gothic" panose="020B0502020202020204" pitchFamily="34" charset="0"/>
              </a:rPr>
              <a:t>Valuation of inventory</a:t>
            </a:r>
          </a:p>
          <a:p>
            <a:pPr indent="-171450">
              <a:buFontTx/>
              <a:buChar char="•"/>
              <a:defRPr/>
            </a:pPr>
            <a:r>
              <a:rPr lang="en-US" sz="1000" dirty="0">
                <a:latin typeface="Century Gothic" panose="020B0502020202020204" pitchFamily="34" charset="0"/>
              </a:rPr>
              <a:t> Standard or Average</a:t>
            </a:r>
          </a:p>
        </p:txBody>
      </p:sp>
    </p:spTree>
    <p:extLst>
      <p:ext uri="{BB962C8B-B14F-4D97-AF65-F5344CB8AC3E}">
        <p14:creationId xmlns:p14="http://schemas.microsoft.com/office/powerpoint/2010/main" val="23225291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Current Cost Set</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
        <p:nvSpPr>
          <p:cNvPr id="7" name="Text Box 12"/>
          <p:cNvSpPr txBox="1">
            <a:spLocks noChangeArrowheads="1"/>
          </p:cNvSpPr>
          <p:nvPr/>
        </p:nvSpPr>
        <p:spPr bwMode="auto">
          <a:xfrm>
            <a:off x="5134997" y="3226847"/>
            <a:ext cx="2092379" cy="102335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tabLst>
                <a:tab pos="114300" algn="l"/>
              </a:tabLst>
              <a:defRPr/>
            </a:pPr>
            <a:r>
              <a:rPr lang="en-US" sz="1050" b="1" dirty="0">
                <a:latin typeface="Century Gothic" panose="020B0502020202020204" pitchFamily="34" charset="0"/>
              </a:rPr>
              <a:t>Current Cost Set</a:t>
            </a:r>
            <a:endParaRPr lang="en-US" sz="1050" dirty="0">
              <a:latin typeface="Century Gothic" panose="020B0502020202020204" pitchFamily="34" charset="0"/>
            </a:endParaRPr>
          </a:p>
          <a:p>
            <a:pPr algn="l" eaLnBrk="0" hangingPunct="0">
              <a:spcBef>
                <a:spcPct val="50000"/>
              </a:spcBef>
              <a:buFontTx/>
              <a:buChar char="•"/>
              <a:tabLst>
                <a:tab pos="114300" algn="l"/>
              </a:tabLst>
              <a:defRPr/>
            </a:pPr>
            <a:r>
              <a:rPr lang="en-US" sz="1000" dirty="0">
                <a:latin typeface="Century Gothic" panose="020B0502020202020204" pitchFamily="34" charset="0"/>
              </a:rPr>
              <a:t> </a:t>
            </a:r>
            <a:r>
              <a:rPr lang="en-US" sz="1000" b="1" dirty="0">
                <a:latin typeface="Century Gothic" panose="020B0502020202020204" pitchFamily="34" charset="0"/>
              </a:rPr>
              <a:t>Tracking and 		comparison</a:t>
            </a:r>
          </a:p>
          <a:p>
            <a:pPr eaLnBrk="0" hangingPunct="0">
              <a:spcBef>
                <a:spcPct val="50000"/>
              </a:spcBef>
              <a:buFontTx/>
              <a:buChar char="•"/>
              <a:tabLst>
                <a:tab pos="114300" algn="l"/>
              </a:tabLst>
              <a:defRPr/>
            </a:pPr>
            <a:r>
              <a:rPr lang="en-US" sz="1000" b="1" dirty="0">
                <a:latin typeface="Century Gothic" panose="020B0502020202020204" pitchFamily="34" charset="0"/>
              </a:rPr>
              <a:t> Maintained as </a:t>
            </a:r>
            <a:r>
              <a:rPr lang="en-US" sz="1000" b="1" dirty="0" err="1">
                <a:latin typeface="Century Gothic" panose="020B0502020202020204" pitchFamily="34" charset="0"/>
              </a:rPr>
              <a:t>Avg</a:t>
            </a:r>
            <a:r>
              <a:rPr lang="en-US" sz="1000" b="1" dirty="0">
                <a:latin typeface="Century Gothic" panose="020B0502020202020204" pitchFamily="34" charset="0"/>
              </a:rPr>
              <a:t>, Last or </a:t>
            </a:r>
            <a:r>
              <a:rPr lang="en-US" sz="1000" b="1" dirty="0" smtClean="0">
                <a:latin typeface="Century Gothic" panose="020B0502020202020204" pitchFamily="34" charset="0"/>
              </a:rPr>
              <a:t>	None</a:t>
            </a:r>
            <a:endParaRPr lang="en-US" sz="1000" b="1" dirty="0">
              <a:latin typeface="Century Gothic" panose="020B0502020202020204" pitchFamily="34" charset="0"/>
            </a:endParaRPr>
          </a:p>
        </p:txBody>
      </p:sp>
    </p:spTree>
    <p:extLst>
      <p:ext uri="{BB962C8B-B14F-4D97-AF65-F5344CB8AC3E}">
        <p14:creationId xmlns:p14="http://schemas.microsoft.com/office/powerpoint/2010/main" val="32973810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027"/>
          <p:cNvSpPr>
            <a:spLocks noChangeArrowheads="1"/>
          </p:cNvSpPr>
          <p:nvPr/>
        </p:nvSpPr>
        <p:spPr bwMode="auto">
          <a:xfrm>
            <a:off x="609600" y="139818"/>
            <a:ext cx="10871200" cy="6176139"/>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2020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smtClean="0">
                <a:latin typeface="+mj-lt"/>
              </a:rPr>
              <a:t>https://</a:t>
            </a:r>
            <a:r>
              <a:rPr lang="en-US" sz="1600" dirty="0">
                <a:latin typeface="+mj-lt"/>
              </a:rPr>
              <a:t>www.qad.com</a:t>
            </a:r>
          </a:p>
        </p:txBody>
      </p:sp>
    </p:spTree>
    <p:extLst>
      <p:ext uri="{BB962C8B-B14F-4D97-AF65-F5344CB8AC3E}">
        <p14:creationId xmlns:p14="http://schemas.microsoft.com/office/powerpoint/2010/main" val="73552343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Cost Categories</a:t>
            </a:r>
          </a:p>
        </p:txBody>
      </p:sp>
      <p:pic>
        <p:nvPicPr>
          <p:cNvPr id="6" name="Picture 5"/>
          <p:cNvPicPr>
            <a:picLocks noChangeAspect="1"/>
          </p:cNvPicPr>
          <p:nvPr/>
        </p:nvPicPr>
        <p:blipFill>
          <a:blip r:embed="rId3"/>
          <a:stretch>
            <a:fillRect/>
          </a:stretch>
        </p:blipFill>
        <p:spPr>
          <a:xfrm>
            <a:off x="0" y="1567266"/>
            <a:ext cx="12185006" cy="4918582"/>
          </a:xfrm>
          <a:prstGeom prst="rect">
            <a:avLst/>
          </a:prstGeom>
        </p:spPr>
      </p:pic>
    </p:spTree>
    <p:extLst>
      <p:ext uri="{BB962C8B-B14F-4D97-AF65-F5344CB8AC3E}">
        <p14:creationId xmlns:p14="http://schemas.microsoft.com/office/powerpoint/2010/main" val="33317931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Cost Elements</a:t>
            </a:r>
          </a:p>
        </p:txBody>
      </p:sp>
      <p:pic>
        <p:nvPicPr>
          <p:cNvPr id="6" name="Picture 5"/>
          <p:cNvPicPr>
            <a:picLocks noChangeAspect="1"/>
          </p:cNvPicPr>
          <p:nvPr/>
        </p:nvPicPr>
        <p:blipFill>
          <a:blip r:embed="rId3"/>
          <a:stretch>
            <a:fillRect/>
          </a:stretch>
        </p:blipFill>
        <p:spPr>
          <a:xfrm>
            <a:off x="6994" y="1567266"/>
            <a:ext cx="12185006" cy="4918582"/>
          </a:xfrm>
          <a:prstGeom prst="rect">
            <a:avLst/>
          </a:prstGeom>
        </p:spPr>
      </p:pic>
    </p:spTree>
    <p:extLst>
      <p:ext uri="{BB962C8B-B14F-4D97-AF65-F5344CB8AC3E}">
        <p14:creationId xmlns:p14="http://schemas.microsoft.com/office/powerpoint/2010/main" val="4747779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Levels</a:t>
            </a:r>
          </a:p>
        </p:txBody>
      </p:sp>
      <p:pic>
        <p:nvPicPr>
          <p:cNvPr id="6" name="Picture 5"/>
          <p:cNvPicPr>
            <a:picLocks noChangeAspect="1"/>
          </p:cNvPicPr>
          <p:nvPr/>
        </p:nvPicPr>
        <p:blipFill>
          <a:blip r:embed="rId3"/>
          <a:stretch>
            <a:fillRect/>
          </a:stretch>
        </p:blipFill>
        <p:spPr>
          <a:xfrm>
            <a:off x="6994" y="1567266"/>
            <a:ext cx="12185006" cy="4918582"/>
          </a:xfrm>
          <a:prstGeom prst="rect">
            <a:avLst/>
          </a:prstGeom>
        </p:spPr>
      </p:pic>
      <p:sp>
        <p:nvSpPr>
          <p:cNvPr id="7" name="Text Box 10"/>
          <p:cNvSpPr txBox="1">
            <a:spLocks noChangeArrowheads="1"/>
          </p:cNvSpPr>
          <p:nvPr/>
        </p:nvSpPr>
        <p:spPr bwMode="auto">
          <a:xfrm>
            <a:off x="2592340" y="6049575"/>
            <a:ext cx="2056037" cy="4001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defRPr/>
            </a:pPr>
            <a:r>
              <a:rPr lang="en-US" sz="1000" dirty="0">
                <a:latin typeface="Century Gothic" panose="020B0502020202020204" pitchFamily="34" charset="0"/>
              </a:rPr>
              <a:t>Costs added at this stage of manufacturing</a:t>
            </a:r>
          </a:p>
        </p:txBody>
      </p:sp>
      <p:sp>
        <p:nvSpPr>
          <p:cNvPr id="8" name="Text Box 11"/>
          <p:cNvSpPr txBox="1">
            <a:spLocks noChangeArrowheads="1"/>
          </p:cNvSpPr>
          <p:nvPr/>
        </p:nvSpPr>
        <p:spPr bwMode="auto">
          <a:xfrm>
            <a:off x="7361653" y="6049575"/>
            <a:ext cx="1898936" cy="4001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defRPr/>
            </a:pPr>
            <a:r>
              <a:rPr lang="en-US" sz="1000" dirty="0">
                <a:latin typeface="Century Gothic" panose="020B0502020202020204" pitchFamily="34" charset="0"/>
              </a:rPr>
              <a:t>Costs added at prior stages of manufacturing</a:t>
            </a:r>
          </a:p>
        </p:txBody>
      </p:sp>
      <p:cxnSp>
        <p:nvCxnSpPr>
          <p:cNvPr id="12" name="Elbow Connector 11"/>
          <p:cNvCxnSpPr>
            <a:stCxn id="7" idx="0"/>
          </p:cNvCxnSpPr>
          <p:nvPr/>
        </p:nvCxnSpPr>
        <p:spPr>
          <a:xfrm rot="5400000" flipH="1" flipV="1">
            <a:off x="3757764" y="5054526"/>
            <a:ext cx="857644" cy="1132455"/>
          </a:xfrm>
          <a:prstGeom prst="bentConnector2">
            <a:avLst/>
          </a:prstGeom>
          <a:ln w="19050" cap="rnd">
            <a:solidFill>
              <a:srgbClr val="7F7F7F"/>
            </a:solidFill>
            <a:round/>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8" idx="0"/>
          </p:cNvCxnSpPr>
          <p:nvPr/>
        </p:nvCxnSpPr>
        <p:spPr>
          <a:xfrm rot="16200000" flipV="1">
            <a:off x="7384340" y="5122793"/>
            <a:ext cx="857643" cy="995921"/>
          </a:xfrm>
          <a:prstGeom prst="bentConnector2">
            <a:avLst/>
          </a:prstGeom>
          <a:ln w="19050" cap="rnd">
            <a:solidFill>
              <a:srgbClr val="7F7F7F"/>
            </a:solidFill>
            <a:rou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6615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Levels</a:t>
            </a:r>
          </a:p>
        </p:txBody>
      </p:sp>
      <p:cxnSp>
        <p:nvCxnSpPr>
          <p:cNvPr id="6" name="Elbow Connector 35"/>
          <p:cNvCxnSpPr>
            <a:cxnSpLocks noChangeShapeType="1"/>
            <a:stCxn id="11" idx="0"/>
            <a:endCxn id="10" idx="2"/>
          </p:cNvCxnSpPr>
          <p:nvPr/>
        </p:nvCxnSpPr>
        <p:spPr bwMode="auto">
          <a:xfrm rot="5400000" flipH="1" flipV="1">
            <a:off x="3244956" y="2306891"/>
            <a:ext cx="704850" cy="1009650"/>
          </a:xfrm>
          <a:prstGeom prst="bentConnector3">
            <a:avLst>
              <a:gd name="adj1" fmla="val 50000"/>
            </a:avLst>
          </a:prstGeom>
          <a:noFill/>
          <a:ln w="38100" algn="ctr">
            <a:solidFill>
              <a:srgbClr val="141414"/>
            </a:solidFill>
            <a:round/>
            <a:headEnd/>
            <a:tailEnd/>
          </a:ln>
        </p:spPr>
      </p:cxnSp>
      <p:cxnSp>
        <p:nvCxnSpPr>
          <p:cNvPr id="7" name="Elbow Connector 36"/>
          <p:cNvCxnSpPr>
            <a:cxnSpLocks noChangeShapeType="1"/>
            <a:stCxn id="12" idx="0"/>
            <a:endCxn id="10" idx="2"/>
          </p:cNvCxnSpPr>
          <p:nvPr/>
        </p:nvCxnSpPr>
        <p:spPr bwMode="auto">
          <a:xfrm rot="16200000" flipV="1">
            <a:off x="4283181" y="2278316"/>
            <a:ext cx="704850" cy="1066800"/>
          </a:xfrm>
          <a:prstGeom prst="bentConnector3">
            <a:avLst>
              <a:gd name="adj1" fmla="val 50000"/>
            </a:avLst>
          </a:prstGeom>
          <a:noFill/>
          <a:ln w="38100" algn="ctr">
            <a:solidFill>
              <a:srgbClr val="141414"/>
            </a:solidFill>
            <a:round/>
            <a:headEnd/>
            <a:tailEnd/>
          </a:ln>
        </p:spPr>
      </p:cxnSp>
      <p:cxnSp>
        <p:nvCxnSpPr>
          <p:cNvPr id="8" name="Elbow Connector 39"/>
          <p:cNvCxnSpPr>
            <a:cxnSpLocks noChangeShapeType="1"/>
            <a:stCxn id="13" idx="0"/>
            <a:endCxn id="12" idx="2"/>
          </p:cNvCxnSpPr>
          <p:nvPr/>
        </p:nvCxnSpPr>
        <p:spPr bwMode="auto">
          <a:xfrm rot="5400000" flipH="1" flipV="1">
            <a:off x="4302231" y="3745166"/>
            <a:ext cx="666750" cy="1066800"/>
          </a:xfrm>
          <a:prstGeom prst="bentConnector3">
            <a:avLst>
              <a:gd name="adj1" fmla="val 50000"/>
            </a:avLst>
          </a:prstGeom>
          <a:noFill/>
          <a:ln w="38100" algn="ctr">
            <a:solidFill>
              <a:srgbClr val="141414"/>
            </a:solidFill>
            <a:round/>
            <a:headEnd/>
            <a:tailEnd/>
          </a:ln>
        </p:spPr>
      </p:cxnSp>
      <p:cxnSp>
        <p:nvCxnSpPr>
          <p:cNvPr id="9" name="Elbow Connector 42"/>
          <p:cNvCxnSpPr>
            <a:cxnSpLocks noChangeShapeType="1"/>
            <a:stCxn id="14" idx="0"/>
            <a:endCxn id="12" idx="2"/>
          </p:cNvCxnSpPr>
          <p:nvPr/>
        </p:nvCxnSpPr>
        <p:spPr bwMode="auto">
          <a:xfrm rot="16200000" flipV="1">
            <a:off x="5340456" y="3773741"/>
            <a:ext cx="666750" cy="1009650"/>
          </a:xfrm>
          <a:prstGeom prst="bentConnector3">
            <a:avLst>
              <a:gd name="adj1" fmla="val 50000"/>
            </a:avLst>
          </a:prstGeom>
          <a:noFill/>
          <a:ln w="38100" algn="ctr">
            <a:solidFill>
              <a:srgbClr val="141414"/>
            </a:solidFill>
            <a:round/>
            <a:headEnd/>
            <a:tailEnd/>
          </a:ln>
        </p:spPr>
      </p:cxnSp>
      <p:sp>
        <p:nvSpPr>
          <p:cNvPr id="10" name="Rectangle 1028"/>
          <p:cNvSpPr>
            <a:spLocks noChangeArrowheads="1"/>
          </p:cNvSpPr>
          <p:nvPr/>
        </p:nvSpPr>
        <p:spPr bwMode="auto">
          <a:xfrm>
            <a:off x="3587856" y="1678241"/>
            <a:ext cx="1028700" cy="781050"/>
          </a:xfrm>
          <a:prstGeom prst="rect">
            <a:avLst/>
          </a:prstGeom>
          <a:solidFill>
            <a:sysClr val="window" lastClr="FFFFFF"/>
          </a:solidFill>
          <a:ln w="12700">
            <a:solidFill>
              <a:srgbClr val="141414"/>
            </a:solidFill>
            <a:miter lim="800000"/>
            <a:headEnd/>
            <a:tailEnd/>
          </a:ln>
          <a:effectLst>
            <a:outerShdw dist="38100" dir="2700000" algn="tl" rotWithShape="0">
              <a:srgbClr val="FFFFFF"/>
            </a:outerShdw>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srgbClr val="141414"/>
                </a:solidFill>
                <a:effectLst/>
                <a:uLnTx/>
                <a:uFillTx/>
                <a:latin typeface="Century Gothic" panose="020B0502020202020204" pitchFamily="34" charset="0"/>
              </a:rPr>
              <a:t>A</a:t>
            </a:r>
          </a:p>
        </p:txBody>
      </p:sp>
      <p:sp>
        <p:nvSpPr>
          <p:cNvPr id="11" name="Rectangle 1030"/>
          <p:cNvSpPr>
            <a:spLocks noChangeArrowheads="1"/>
          </p:cNvSpPr>
          <p:nvPr/>
        </p:nvSpPr>
        <p:spPr bwMode="auto">
          <a:xfrm>
            <a:off x="2578206" y="3164141"/>
            <a:ext cx="1028700" cy="781050"/>
          </a:xfrm>
          <a:prstGeom prst="rect">
            <a:avLst/>
          </a:prstGeom>
          <a:solidFill>
            <a:sysClr val="window" lastClr="FFFFFF"/>
          </a:solidFill>
          <a:ln w="12700">
            <a:solidFill>
              <a:srgbClr val="141414"/>
            </a:solidFill>
            <a:miter lim="800000"/>
            <a:headEnd/>
            <a:tailEnd/>
          </a:ln>
          <a:effectLst>
            <a:outerShdw dist="38100" dir="2700000" algn="tl" rotWithShape="0">
              <a:srgbClr val="FFFFFF"/>
            </a:outerShdw>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141414"/>
                </a:solidFill>
                <a:effectLst/>
                <a:uLnTx/>
                <a:uFillTx/>
                <a:latin typeface="Century Gothic" panose="020B0502020202020204" pitchFamily="34" charset="0"/>
              </a:rPr>
              <a:t>B</a:t>
            </a:r>
            <a:endParaRPr kumimoji="0" lang="en-US" sz="20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12" name="Rectangle 1031"/>
          <p:cNvSpPr>
            <a:spLocks noChangeArrowheads="1"/>
          </p:cNvSpPr>
          <p:nvPr/>
        </p:nvSpPr>
        <p:spPr bwMode="auto">
          <a:xfrm>
            <a:off x="4654656" y="3164141"/>
            <a:ext cx="1028700" cy="781050"/>
          </a:xfrm>
          <a:prstGeom prst="rect">
            <a:avLst/>
          </a:prstGeom>
          <a:solidFill>
            <a:sysClr val="window" lastClr="FFFFFF"/>
          </a:solidFill>
          <a:ln w="12700">
            <a:solidFill>
              <a:srgbClr val="141414"/>
            </a:solidFill>
            <a:miter lim="800000"/>
            <a:headEnd/>
            <a:tailEnd/>
          </a:ln>
          <a:effectLst>
            <a:outerShdw dist="38100" dir="2700000" algn="tl" rotWithShape="0">
              <a:srgbClr val="FFFFFF"/>
            </a:outerShdw>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141414"/>
                </a:solidFill>
                <a:effectLst/>
                <a:uLnTx/>
                <a:uFillTx/>
                <a:latin typeface="Century Gothic" panose="020B0502020202020204" pitchFamily="34" charset="0"/>
              </a:rPr>
              <a:t>C</a:t>
            </a:r>
            <a:endParaRPr kumimoji="0" lang="en-US" sz="20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13" name="Rectangle 1034"/>
          <p:cNvSpPr>
            <a:spLocks noChangeArrowheads="1"/>
          </p:cNvSpPr>
          <p:nvPr/>
        </p:nvSpPr>
        <p:spPr bwMode="auto">
          <a:xfrm>
            <a:off x="3587856" y="4611941"/>
            <a:ext cx="1028700" cy="781050"/>
          </a:xfrm>
          <a:prstGeom prst="rect">
            <a:avLst/>
          </a:prstGeom>
          <a:solidFill>
            <a:sysClr val="window" lastClr="FFFFFF"/>
          </a:solidFill>
          <a:ln w="12700">
            <a:solidFill>
              <a:srgbClr val="141414"/>
            </a:solidFill>
            <a:miter lim="800000"/>
            <a:headEnd/>
            <a:tailEnd/>
          </a:ln>
          <a:effectLst>
            <a:outerShdw dist="38100" dir="2700000" algn="tl" rotWithShape="0">
              <a:srgbClr val="FFFFFF"/>
            </a:outerShdw>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141414"/>
                </a:solidFill>
                <a:effectLst/>
                <a:uLnTx/>
                <a:uFillTx/>
                <a:latin typeface="Century Gothic" panose="020B0502020202020204" pitchFamily="34" charset="0"/>
              </a:rPr>
              <a:t>D</a:t>
            </a:r>
            <a:endParaRPr kumimoji="0" lang="en-US" sz="20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14" name="Rectangle 1035"/>
          <p:cNvSpPr>
            <a:spLocks noChangeArrowheads="1"/>
          </p:cNvSpPr>
          <p:nvPr/>
        </p:nvSpPr>
        <p:spPr bwMode="auto">
          <a:xfrm>
            <a:off x="5664306" y="4611941"/>
            <a:ext cx="1028700" cy="781050"/>
          </a:xfrm>
          <a:prstGeom prst="rect">
            <a:avLst/>
          </a:prstGeom>
          <a:solidFill>
            <a:sysClr val="window" lastClr="FFFFFF"/>
          </a:solidFill>
          <a:ln w="12700">
            <a:solidFill>
              <a:srgbClr val="141414"/>
            </a:solidFill>
            <a:miter lim="800000"/>
            <a:headEnd/>
            <a:tailEnd/>
          </a:ln>
          <a:effectLst>
            <a:outerShdw dist="38100" dir="2700000" algn="tl" rotWithShape="0">
              <a:srgbClr val="FFFFFF"/>
            </a:outerShdw>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141414"/>
                </a:solidFill>
                <a:effectLst/>
                <a:uLnTx/>
                <a:uFillTx/>
                <a:latin typeface="Century Gothic" panose="020B0502020202020204" pitchFamily="34" charset="0"/>
              </a:rPr>
              <a:t>E</a:t>
            </a:r>
            <a:endParaRPr kumimoji="0" lang="en-US" sz="2000" b="1" i="0" u="none" strike="noStrike" kern="0" cap="none" spc="0" normalizeH="0" baseline="0" noProof="0" dirty="0">
              <a:ln>
                <a:noFill/>
              </a:ln>
              <a:solidFill>
                <a:srgbClr val="141414"/>
              </a:solidFill>
              <a:effectLst/>
              <a:uLnTx/>
              <a:uFillTx/>
              <a:latin typeface="Century Gothic" panose="020B0502020202020204" pitchFamily="34" charset="0"/>
            </a:endParaRPr>
          </a:p>
        </p:txBody>
      </p:sp>
      <p:sp>
        <p:nvSpPr>
          <p:cNvPr id="15" name="Line 1039"/>
          <p:cNvSpPr>
            <a:spLocks noChangeShapeType="1"/>
          </p:cNvSpPr>
          <p:nvPr/>
        </p:nvSpPr>
        <p:spPr bwMode="auto">
          <a:xfrm>
            <a:off x="3092556" y="2897441"/>
            <a:ext cx="0" cy="247650"/>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6" name="Text Box 1045"/>
          <p:cNvSpPr txBox="1">
            <a:spLocks noChangeArrowheads="1"/>
          </p:cNvSpPr>
          <p:nvPr/>
        </p:nvSpPr>
        <p:spPr bwMode="auto">
          <a:xfrm>
            <a:off x="4826106" y="1563941"/>
            <a:ext cx="3562350" cy="1200329"/>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Item A = Manufactured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This Level Labor, Burden, Subcontract, and/or Overhead costs</a:t>
            </a:r>
          </a:p>
        </p:txBody>
      </p:sp>
      <p:sp>
        <p:nvSpPr>
          <p:cNvPr id="17" name="Text Box 1052"/>
          <p:cNvSpPr txBox="1">
            <a:spLocks noChangeArrowheads="1"/>
          </p:cNvSpPr>
          <p:nvPr/>
        </p:nvSpPr>
        <p:spPr bwMode="auto">
          <a:xfrm>
            <a:off x="444606" y="3964241"/>
            <a:ext cx="3238500" cy="703263"/>
          </a:xfrm>
          <a:prstGeom prst="rect">
            <a:avLst/>
          </a:prstGeom>
          <a:noFill/>
          <a:ln w="38100">
            <a:noFill/>
            <a:miter lim="800000"/>
            <a:headEnd/>
            <a:tailEnd/>
          </a:ln>
        </p:spPr>
        <p:txBody>
          <a:bodyPr>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Item B = Purchased</a:t>
            </a:r>
          </a:p>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Lower Level Material cost</a:t>
            </a:r>
          </a:p>
        </p:txBody>
      </p:sp>
      <p:sp>
        <p:nvSpPr>
          <p:cNvPr id="18" name="Text Box 1053"/>
          <p:cNvSpPr txBox="1">
            <a:spLocks noChangeArrowheads="1"/>
          </p:cNvSpPr>
          <p:nvPr/>
        </p:nvSpPr>
        <p:spPr bwMode="auto">
          <a:xfrm>
            <a:off x="3511656" y="5583491"/>
            <a:ext cx="3238500" cy="703263"/>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Items D and E = Purchased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Lower Level Material costs</a:t>
            </a:r>
          </a:p>
        </p:txBody>
      </p:sp>
      <p:sp>
        <p:nvSpPr>
          <p:cNvPr id="19" name="Text Box 1054"/>
          <p:cNvSpPr txBox="1">
            <a:spLocks noChangeArrowheads="1"/>
          </p:cNvSpPr>
          <p:nvPr/>
        </p:nvSpPr>
        <p:spPr bwMode="auto">
          <a:xfrm>
            <a:off x="5873856" y="3087941"/>
            <a:ext cx="2781300" cy="1192213"/>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smtClean="0">
                <a:ln>
                  <a:noFill/>
                </a:ln>
                <a:solidFill>
                  <a:srgbClr val="141414"/>
                </a:solidFill>
                <a:effectLst/>
                <a:uLnTx/>
                <a:uFillTx/>
                <a:latin typeface="Century Gothic" panose="020B0502020202020204" pitchFamily="34" charset="0"/>
              </a:rPr>
              <a:t>Item C = Manufactured</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0" i="0" u="none" strike="noStrike" kern="0" cap="none" spc="0" normalizeH="0" baseline="0" noProof="0" smtClean="0">
                <a:ln>
                  <a:noFill/>
                </a:ln>
                <a:solidFill>
                  <a:srgbClr val="141414"/>
                </a:solidFill>
                <a:effectLst/>
                <a:uLnTx/>
                <a:uFillTx/>
                <a:latin typeface="Century Gothic" panose="020B0502020202020204" pitchFamily="34" charset="0"/>
              </a:rPr>
              <a:t>Lower Level Labor, Burden, Subcontract, and/or Overhead costs</a:t>
            </a:r>
          </a:p>
        </p:txBody>
      </p:sp>
      <p:sp>
        <p:nvSpPr>
          <p:cNvPr id="20" name="Text Box 1055"/>
          <p:cNvSpPr txBox="1">
            <a:spLocks noChangeArrowheads="1"/>
          </p:cNvSpPr>
          <p:nvPr/>
        </p:nvSpPr>
        <p:spPr bwMode="auto">
          <a:xfrm>
            <a:off x="787506" y="1602041"/>
            <a:ext cx="1866900" cy="396875"/>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2000" b="1" i="0" u="none" strike="noStrike" kern="0" cap="none" spc="0" normalizeH="0" baseline="0" noProof="0" smtClean="0">
                <a:ln>
                  <a:noFill/>
                </a:ln>
                <a:solidFill>
                  <a:srgbClr val="141414"/>
                </a:solidFill>
                <a:effectLst/>
                <a:uLnTx/>
                <a:uFillTx/>
                <a:latin typeface="Century Gothic" panose="020B0502020202020204" pitchFamily="34" charset="0"/>
              </a:rPr>
              <a:t>This Level</a:t>
            </a: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1" name="Line 1059"/>
          <p:cNvSpPr>
            <a:spLocks noChangeShapeType="1"/>
          </p:cNvSpPr>
          <p:nvPr/>
        </p:nvSpPr>
        <p:spPr bwMode="auto">
          <a:xfrm>
            <a:off x="863706" y="2687891"/>
            <a:ext cx="7734300" cy="0"/>
          </a:xfrm>
          <a:prstGeom prst="line">
            <a:avLst/>
          </a:prstGeom>
          <a:noFill/>
          <a:ln w="38100" cap="rnd">
            <a:solidFill>
              <a:srgbClr val="141414"/>
            </a:solidFill>
            <a:prstDash val="sysDot"/>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2" name="Text Box 1062"/>
          <p:cNvSpPr txBox="1">
            <a:spLocks noChangeArrowheads="1"/>
          </p:cNvSpPr>
          <p:nvPr/>
        </p:nvSpPr>
        <p:spPr bwMode="auto">
          <a:xfrm>
            <a:off x="776394" y="3064129"/>
            <a:ext cx="1866900" cy="396875"/>
          </a:xfrm>
          <a:prstGeom prst="rect">
            <a:avLst/>
          </a:prstGeom>
          <a:noFill/>
          <a:ln w="38100">
            <a:noFill/>
            <a:miter lim="800000"/>
            <a:headEnd/>
            <a:tailEnd/>
          </a:ln>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2000" b="1" i="0" u="none" strike="noStrike" kern="0" cap="none" spc="0" normalizeH="0" baseline="0" noProof="0" smtClean="0">
                <a:ln>
                  <a:noFill/>
                </a:ln>
                <a:solidFill>
                  <a:srgbClr val="141414"/>
                </a:solidFill>
                <a:effectLst/>
                <a:uLnTx/>
                <a:uFillTx/>
                <a:latin typeface="Century Gothic" panose="020B0502020202020204" pitchFamily="34" charset="0"/>
              </a:rPr>
              <a:t>Lower Levels</a:t>
            </a:r>
            <a:endParaRPr kumimoji="0" lang="en-US" sz="28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3" name="Text Box 1064"/>
          <p:cNvSpPr txBox="1">
            <a:spLocks noChangeArrowheads="1"/>
          </p:cNvSpPr>
          <p:nvPr/>
        </p:nvSpPr>
        <p:spPr bwMode="auto">
          <a:xfrm>
            <a:off x="457306" y="2084641"/>
            <a:ext cx="990600" cy="336550"/>
          </a:xfrm>
          <a:prstGeom prst="rect">
            <a:avLst/>
          </a:prstGeom>
          <a:noFill/>
          <a:ln w="38100">
            <a:noFill/>
            <a:miter lim="800000"/>
            <a:headEnd/>
            <a:tailEnd/>
          </a:ln>
        </p:spPr>
        <p:txBody>
          <a:bodyPr>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1" u="none" strike="noStrike" kern="0" cap="none" spc="0" normalizeH="0" baseline="0" noProof="0" smtClean="0">
                <a:ln>
                  <a:noFill/>
                </a:ln>
                <a:solidFill>
                  <a:srgbClr val="141414"/>
                </a:solidFill>
                <a:effectLst/>
                <a:uLnTx/>
                <a:uFillTx/>
                <a:latin typeface="Century Gothic" panose="020B0502020202020204" pitchFamily="34" charset="0"/>
              </a:rPr>
              <a:t>Level 0</a:t>
            </a:r>
            <a:endParaRPr kumimoji="0" lang="en-US" sz="1600" b="0" i="1"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4" name="Text Box 1065"/>
          <p:cNvSpPr txBox="1">
            <a:spLocks noChangeArrowheads="1"/>
          </p:cNvSpPr>
          <p:nvPr/>
        </p:nvSpPr>
        <p:spPr bwMode="auto">
          <a:xfrm>
            <a:off x="457306" y="3532441"/>
            <a:ext cx="990600" cy="336550"/>
          </a:xfrm>
          <a:prstGeom prst="rect">
            <a:avLst/>
          </a:prstGeom>
          <a:noFill/>
          <a:ln w="38100">
            <a:noFill/>
            <a:miter lim="800000"/>
            <a:headEnd/>
            <a:tailEnd/>
          </a:ln>
        </p:spPr>
        <p:txBody>
          <a:bodyPr>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1" u="none" strike="noStrike" kern="0" cap="none" spc="0" normalizeH="0" baseline="0" noProof="0" smtClean="0">
                <a:ln>
                  <a:noFill/>
                </a:ln>
                <a:solidFill>
                  <a:srgbClr val="141414"/>
                </a:solidFill>
                <a:effectLst/>
                <a:uLnTx/>
                <a:uFillTx/>
                <a:latin typeface="Century Gothic" panose="020B0502020202020204" pitchFamily="34" charset="0"/>
              </a:rPr>
              <a:t>Level 1</a:t>
            </a:r>
            <a:endParaRPr kumimoji="0" lang="en-US" sz="1600" b="0" i="1"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5" name="Text Box 1066"/>
          <p:cNvSpPr txBox="1">
            <a:spLocks noChangeArrowheads="1"/>
          </p:cNvSpPr>
          <p:nvPr/>
        </p:nvSpPr>
        <p:spPr bwMode="auto">
          <a:xfrm>
            <a:off x="457306" y="4942141"/>
            <a:ext cx="990600" cy="336550"/>
          </a:xfrm>
          <a:prstGeom prst="rect">
            <a:avLst/>
          </a:prstGeom>
          <a:noFill/>
          <a:ln w="38100">
            <a:noFill/>
            <a:miter lim="800000"/>
            <a:headEnd/>
            <a:tailEnd/>
          </a:ln>
        </p:spPr>
        <p:txBody>
          <a:bodyPr>
            <a:spAutoFit/>
          </a:bodyPr>
          <a:lstStyle/>
          <a:p>
            <a:pPr marL="0" marR="0" lvl="0" indent="0" algn="r" defTabSz="914400" eaLnBrk="0" fontAlgn="base" latinLnBrk="0" hangingPunct="0">
              <a:lnSpc>
                <a:spcPct val="100000"/>
              </a:lnSpc>
              <a:spcBef>
                <a:spcPct val="50000"/>
              </a:spcBef>
              <a:spcAft>
                <a:spcPct val="0"/>
              </a:spcAft>
              <a:buClrTx/>
              <a:buSzTx/>
              <a:buFontTx/>
              <a:buNone/>
              <a:tabLst/>
              <a:defRPr/>
            </a:pPr>
            <a:r>
              <a:rPr kumimoji="0" lang="en-US" sz="1600" b="1" i="1" u="none" strike="noStrike" kern="0" cap="none" spc="0" normalizeH="0" baseline="0" noProof="0" smtClean="0">
                <a:ln>
                  <a:noFill/>
                </a:ln>
                <a:solidFill>
                  <a:srgbClr val="141414"/>
                </a:solidFill>
                <a:effectLst/>
                <a:uLnTx/>
                <a:uFillTx/>
                <a:latin typeface="Century Gothic" panose="020B0502020202020204" pitchFamily="34" charset="0"/>
              </a:rPr>
              <a:t>Level 2</a:t>
            </a:r>
            <a:endParaRPr kumimoji="0" lang="en-US" sz="1600" b="0" i="1"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18753952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Phantom Structures</a:t>
            </a:r>
          </a:p>
        </p:txBody>
      </p:sp>
      <p:sp>
        <p:nvSpPr>
          <p:cNvPr id="6" name="Text Box 5"/>
          <p:cNvSpPr txBox="1">
            <a:spLocks noChangeArrowheads="1"/>
          </p:cNvSpPr>
          <p:nvPr/>
        </p:nvSpPr>
        <p:spPr bwMode="auto">
          <a:xfrm>
            <a:off x="1633591" y="1564475"/>
            <a:ext cx="6045246" cy="461665"/>
          </a:xfrm>
          <a:prstGeom prst="rect">
            <a:avLst/>
          </a:prstGeom>
          <a:noFill/>
          <a:ln w="12700">
            <a:noFill/>
            <a:miter lim="800000"/>
            <a:headEnd/>
            <a:tailEnd/>
          </a:ln>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2400" b="1" i="0" u="sng" strike="noStrike" kern="0" cap="none" spc="0" normalizeH="0" baseline="0" noProof="0" dirty="0" smtClean="0">
                <a:ln>
                  <a:noFill/>
                </a:ln>
                <a:solidFill>
                  <a:srgbClr val="141414"/>
                </a:solidFill>
                <a:effectLst/>
                <a:uLnTx/>
                <a:uFillTx/>
                <a:latin typeface="Century Gothic" panose="020B0502020202020204" pitchFamily="34" charset="0"/>
              </a:rPr>
              <a:t>Phantom</a:t>
            </a:r>
            <a:r>
              <a:rPr kumimoji="0" lang="en-US" sz="2400" b="1" i="0" u="none" strike="noStrike" kern="0" cap="none" spc="0" normalizeH="0" baseline="0" noProof="0" dirty="0" smtClean="0">
                <a:ln>
                  <a:noFill/>
                </a:ln>
                <a:solidFill>
                  <a:srgbClr val="141414"/>
                </a:solidFill>
                <a:effectLst/>
                <a:uLnTx/>
                <a:uFillTx/>
                <a:latin typeface="Century Gothic" panose="020B0502020202020204" pitchFamily="34" charset="0"/>
              </a:rPr>
              <a:t>: A non-stocked sub-assembly</a:t>
            </a:r>
          </a:p>
        </p:txBody>
      </p:sp>
      <p:sp>
        <p:nvSpPr>
          <p:cNvPr id="7" name="Text Box 6"/>
          <p:cNvSpPr txBox="1">
            <a:spLocks noChangeArrowheads="1"/>
          </p:cNvSpPr>
          <p:nvPr/>
        </p:nvSpPr>
        <p:spPr bwMode="auto">
          <a:xfrm>
            <a:off x="439791" y="2528795"/>
            <a:ext cx="882650" cy="366713"/>
          </a:xfrm>
          <a:prstGeom prst="rect">
            <a:avLst/>
          </a:prstGeom>
          <a:noFill/>
          <a:ln w="12700">
            <a:noFill/>
            <a:miter lim="800000"/>
            <a:headEnd/>
            <a:tailEnd/>
          </a:ln>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What?</a:t>
            </a:r>
          </a:p>
        </p:txBody>
      </p:sp>
      <p:grpSp>
        <p:nvGrpSpPr>
          <p:cNvPr id="8" name="Group 7"/>
          <p:cNvGrpSpPr/>
          <p:nvPr/>
        </p:nvGrpSpPr>
        <p:grpSpPr>
          <a:xfrm>
            <a:off x="4483860" y="2530359"/>
            <a:ext cx="2117725" cy="1670954"/>
            <a:chOff x="4442532" y="1953475"/>
            <a:chExt cx="2117725" cy="1670954"/>
          </a:xfrm>
        </p:grpSpPr>
        <p:grpSp>
          <p:nvGrpSpPr>
            <p:cNvPr id="9" name="Group 7"/>
            <p:cNvGrpSpPr>
              <a:grpSpLocks/>
            </p:cNvGrpSpPr>
            <p:nvPr/>
          </p:nvGrpSpPr>
          <p:grpSpPr bwMode="auto">
            <a:xfrm>
              <a:off x="4518025" y="2892592"/>
              <a:ext cx="1547813" cy="731837"/>
              <a:chOff x="2198" y="1715"/>
              <a:chExt cx="975" cy="461"/>
            </a:xfrm>
          </p:grpSpPr>
          <p:sp>
            <p:nvSpPr>
              <p:cNvPr id="19" name="Rectangle 8"/>
              <p:cNvSpPr>
                <a:spLocks noChangeArrowheads="1"/>
              </p:cNvSpPr>
              <p:nvPr/>
            </p:nvSpPr>
            <p:spPr bwMode="auto">
              <a:xfrm>
                <a:off x="2198" y="1763"/>
                <a:ext cx="975" cy="413"/>
              </a:xfrm>
              <a:prstGeom prst="rect">
                <a:avLst/>
              </a:prstGeom>
              <a:solidFill>
                <a:srgbClr val="FFE5E5"/>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E5E5"/>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0" name="Rectangle 9"/>
              <p:cNvSpPr>
                <a:spLocks noChangeArrowheads="1"/>
              </p:cNvSpPr>
              <p:nvPr/>
            </p:nvSpPr>
            <p:spPr bwMode="auto">
              <a:xfrm>
                <a:off x="2367" y="1730"/>
                <a:ext cx="638" cy="64"/>
              </a:xfrm>
              <a:prstGeom prst="rect">
                <a:avLst/>
              </a:prstGeom>
              <a:solidFill>
                <a:srgbClr val="141414"/>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141414"/>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grpSp>
            <p:nvGrpSpPr>
              <p:cNvPr id="21" name="Group 10"/>
              <p:cNvGrpSpPr>
                <a:grpSpLocks/>
              </p:cNvGrpSpPr>
              <p:nvPr/>
            </p:nvGrpSpPr>
            <p:grpSpPr bwMode="auto">
              <a:xfrm>
                <a:off x="2424" y="1715"/>
                <a:ext cx="523" cy="30"/>
                <a:chOff x="1435" y="3300"/>
                <a:chExt cx="749" cy="144"/>
              </a:xfrm>
            </p:grpSpPr>
            <p:sp>
              <p:nvSpPr>
                <p:cNvPr id="22" name="Rectangle 11"/>
                <p:cNvSpPr>
                  <a:spLocks noChangeArrowheads="1"/>
                </p:cNvSpPr>
                <p:nvPr/>
              </p:nvSpPr>
              <p:spPr bwMode="auto">
                <a:xfrm>
                  <a:off x="1435" y="3300"/>
                  <a:ext cx="47" cy="144"/>
                </a:xfrm>
                <a:prstGeom prst="rect">
                  <a:avLst/>
                </a:prstGeom>
                <a:noFill/>
                <a:ln w="12700">
                  <a:solidFill>
                    <a:srgbClr val="141414"/>
                  </a:solidFill>
                  <a:miter lim="800000"/>
                  <a:headEnd/>
                  <a:tailEnd/>
                </a:ln>
                <a:scene3d>
                  <a:camera prst="legacyObliqueTopRight"/>
                  <a:lightRig rig="legacyFlat3" dir="b"/>
                </a:scene3d>
                <a:sp3d extrusionH="430200" prstMaterial="legacyMatte">
                  <a:bevelT w="13500" h="13500" prst="angle"/>
                  <a:bevelB w="13500" h="13500" prst="angle"/>
                  <a:extrusionClr>
                    <a:srgbClr val="141414"/>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3" name="Rectangle 12"/>
                <p:cNvSpPr>
                  <a:spLocks noChangeArrowheads="1"/>
                </p:cNvSpPr>
                <p:nvPr/>
              </p:nvSpPr>
              <p:spPr bwMode="auto">
                <a:xfrm>
                  <a:off x="1575" y="3300"/>
                  <a:ext cx="47" cy="144"/>
                </a:xfrm>
                <a:prstGeom prst="rect">
                  <a:avLst/>
                </a:prstGeom>
                <a:noFill/>
                <a:ln w="12700">
                  <a:solidFill>
                    <a:srgbClr val="141414"/>
                  </a:solidFill>
                  <a:miter lim="800000"/>
                  <a:headEnd/>
                  <a:tailEnd/>
                </a:ln>
                <a:scene3d>
                  <a:camera prst="legacyObliqueTopRight"/>
                  <a:lightRig rig="legacyFlat3" dir="b"/>
                </a:scene3d>
                <a:sp3d extrusionH="430200" prstMaterial="legacyMatte">
                  <a:bevelT w="13500" h="13500" prst="angle"/>
                  <a:bevelB w="13500" h="13500" prst="angle"/>
                  <a:extrusionClr>
                    <a:srgbClr val="141414"/>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4" name="Rectangle 13"/>
                <p:cNvSpPr>
                  <a:spLocks noChangeArrowheads="1"/>
                </p:cNvSpPr>
                <p:nvPr/>
              </p:nvSpPr>
              <p:spPr bwMode="auto">
                <a:xfrm>
                  <a:off x="1715" y="3300"/>
                  <a:ext cx="47" cy="144"/>
                </a:xfrm>
                <a:prstGeom prst="rect">
                  <a:avLst/>
                </a:prstGeom>
                <a:noFill/>
                <a:ln w="12700">
                  <a:solidFill>
                    <a:srgbClr val="141414"/>
                  </a:solidFill>
                  <a:miter lim="800000"/>
                  <a:headEnd/>
                  <a:tailEnd/>
                </a:ln>
                <a:scene3d>
                  <a:camera prst="legacyObliqueTopRight"/>
                  <a:lightRig rig="legacyFlat3" dir="b"/>
                </a:scene3d>
                <a:sp3d extrusionH="430200" prstMaterial="legacyMatte">
                  <a:bevelT w="13500" h="13500" prst="angle"/>
                  <a:bevelB w="13500" h="13500" prst="angle"/>
                  <a:extrusionClr>
                    <a:srgbClr val="141414"/>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5" name="Rectangle 14"/>
                <p:cNvSpPr>
                  <a:spLocks noChangeArrowheads="1"/>
                </p:cNvSpPr>
                <p:nvPr/>
              </p:nvSpPr>
              <p:spPr bwMode="auto">
                <a:xfrm>
                  <a:off x="1856" y="3300"/>
                  <a:ext cx="47" cy="144"/>
                </a:xfrm>
                <a:prstGeom prst="rect">
                  <a:avLst/>
                </a:prstGeom>
                <a:noFill/>
                <a:ln w="12700">
                  <a:solidFill>
                    <a:srgbClr val="141414"/>
                  </a:solidFill>
                  <a:miter lim="800000"/>
                  <a:headEnd/>
                  <a:tailEnd/>
                </a:ln>
                <a:scene3d>
                  <a:camera prst="legacyObliqueTopRight"/>
                  <a:lightRig rig="legacyFlat3" dir="b"/>
                </a:scene3d>
                <a:sp3d extrusionH="430200" prstMaterial="legacyMatte">
                  <a:bevelT w="13500" h="13500" prst="angle"/>
                  <a:bevelB w="13500" h="13500" prst="angle"/>
                  <a:extrusionClr>
                    <a:srgbClr val="141414"/>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6" name="Rectangle 15"/>
                <p:cNvSpPr>
                  <a:spLocks noChangeArrowheads="1"/>
                </p:cNvSpPr>
                <p:nvPr/>
              </p:nvSpPr>
              <p:spPr bwMode="auto">
                <a:xfrm>
                  <a:off x="1996" y="3300"/>
                  <a:ext cx="47" cy="144"/>
                </a:xfrm>
                <a:prstGeom prst="rect">
                  <a:avLst/>
                </a:prstGeom>
                <a:noFill/>
                <a:ln w="12700">
                  <a:solidFill>
                    <a:srgbClr val="141414"/>
                  </a:solidFill>
                  <a:miter lim="800000"/>
                  <a:headEnd/>
                  <a:tailEnd/>
                </a:ln>
                <a:scene3d>
                  <a:camera prst="legacyObliqueTopRight"/>
                  <a:lightRig rig="legacyFlat3" dir="b"/>
                </a:scene3d>
                <a:sp3d extrusionH="430200" prstMaterial="legacyMatte">
                  <a:bevelT w="13500" h="13500" prst="angle"/>
                  <a:bevelB w="13500" h="13500" prst="angle"/>
                  <a:extrusionClr>
                    <a:srgbClr val="141414"/>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7" name="Rectangle 16"/>
                <p:cNvSpPr>
                  <a:spLocks noChangeArrowheads="1"/>
                </p:cNvSpPr>
                <p:nvPr/>
              </p:nvSpPr>
              <p:spPr bwMode="auto">
                <a:xfrm>
                  <a:off x="2137" y="3300"/>
                  <a:ext cx="47" cy="144"/>
                </a:xfrm>
                <a:prstGeom prst="rect">
                  <a:avLst/>
                </a:prstGeom>
                <a:noFill/>
                <a:ln w="12700">
                  <a:solidFill>
                    <a:srgbClr val="141414"/>
                  </a:solidFill>
                  <a:miter lim="800000"/>
                  <a:headEnd/>
                  <a:tailEnd/>
                </a:ln>
                <a:scene3d>
                  <a:camera prst="legacyObliqueTopRight"/>
                  <a:lightRig rig="legacyFlat3" dir="b"/>
                </a:scene3d>
                <a:sp3d extrusionH="430200" prstMaterial="legacyMatte">
                  <a:bevelT w="13500" h="13500" prst="angle"/>
                  <a:bevelB w="13500" h="13500" prst="angle"/>
                  <a:extrusionClr>
                    <a:srgbClr val="141414"/>
                  </a:extrusionClr>
                </a:sp3d>
              </p:spPr>
              <p:txBody>
                <a:bodyPr wrap="none" anchor="ctr">
                  <a:flatTx/>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grpSp>
        </p:grpSp>
        <p:grpSp>
          <p:nvGrpSpPr>
            <p:cNvPr id="10" name="Group 17"/>
            <p:cNvGrpSpPr>
              <a:grpSpLocks/>
            </p:cNvGrpSpPr>
            <p:nvPr/>
          </p:nvGrpSpPr>
          <p:grpSpPr bwMode="auto">
            <a:xfrm>
              <a:off x="4442532" y="2026486"/>
              <a:ext cx="763588" cy="735013"/>
              <a:chOff x="2724" y="577"/>
              <a:chExt cx="481" cy="463"/>
            </a:xfrm>
          </p:grpSpPr>
          <p:cxnSp>
            <p:nvCxnSpPr>
              <p:cNvPr id="17" name="AutoShape 18"/>
              <p:cNvCxnSpPr>
                <a:cxnSpLocks noChangeShapeType="1"/>
                <a:stCxn id="22" idx="0"/>
              </p:cNvCxnSpPr>
              <p:nvPr/>
            </p:nvCxnSpPr>
            <p:spPr bwMode="auto">
              <a:xfrm rot="5400000" flipH="1">
                <a:off x="2813" y="746"/>
                <a:ext cx="205" cy="383"/>
              </a:xfrm>
              <a:prstGeom prst="curvedConnector2">
                <a:avLst/>
              </a:prstGeom>
              <a:noFill/>
              <a:ln w="12700">
                <a:solidFill>
                  <a:srgbClr val="4F81BD"/>
                </a:solidFill>
                <a:round/>
                <a:headEnd/>
                <a:tailEnd/>
              </a:ln>
            </p:spPr>
          </p:cxnSp>
          <p:cxnSp>
            <p:nvCxnSpPr>
              <p:cNvPr id="18" name="AutoShape 19"/>
              <p:cNvCxnSpPr>
                <a:cxnSpLocks noChangeShapeType="1"/>
                <a:stCxn id="23" idx="0"/>
              </p:cNvCxnSpPr>
              <p:nvPr/>
            </p:nvCxnSpPr>
            <p:spPr bwMode="auto">
              <a:xfrm rot="5400000" flipH="1">
                <a:off x="2781" y="616"/>
                <a:ext cx="463" cy="385"/>
              </a:xfrm>
              <a:prstGeom prst="curvedConnector2">
                <a:avLst/>
              </a:prstGeom>
              <a:noFill/>
              <a:ln w="12700">
                <a:solidFill>
                  <a:srgbClr val="141414"/>
                </a:solidFill>
                <a:round/>
                <a:headEnd/>
                <a:tailEnd/>
              </a:ln>
            </p:spPr>
          </p:cxnSp>
        </p:grpSp>
        <p:grpSp>
          <p:nvGrpSpPr>
            <p:cNvPr id="11" name="Group 20"/>
            <p:cNvGrpSpPr>
              <a:grpSpLocks/>
            </p:cNvGrpSpPr>
            <p:nvPr/>
          </p:nvGrpSpPr>
          <p:grpSpPr bwMode="auto">
            <a:xfrm>
              <a:off x="4999745" y="1953475"/>
              <a:ext cx="958850" cy="808038"/>
              <a:chOff x="3075" y="531"/>
              <a:chExt cx="604" cy="509"/>
            </a:xfrm>
          </p:grpSpPr>
          <p:cxnSp>
            <p:nvCxnSpPr>
              <p:cNvPr id="15" name="AutoShape 21"/>
              <p:cNvCxnSpPr>
                <a:cxnSpLocks noChangeShapeType="1"/>
                <a:stCxn id="24" idx="0"/>
              </p:cNvCxnSpPr>
              <p:nvPr/>
            </p:nvCxnSpPr>
            <p:spPr bwMode="auto">
              <a:xfrm rot="5400000" flipH="1">
                <a:off x="2934" y="672"/>
                <a:ext cx="509" cy="227"/>
              </a:xfrm>
              <a:prstGeom prst="curvedConnector3">
                <a:avLst>
                  <a:gd name="adj1" fmla="val 49750"/>
                </a:avLst>
              </a:prstGeom>
              <a:noFill/>
              <a:ln w="12700">
                <a:solidFill>
                  <a:srgbClr val="FFFFFF"/>
                </a:solidFill>
                <a:round/>
                <a:headEnd/>
                <a:tailEnd/>
              </a:ln>
            </p:spPr>
          </p:cxnSp>
          <p:cxnSp>
            <p:nvCxnSpPr>
              <p:cNvPr id="16" name="AutoShape 22"/>
              <p:cNvCxnSpPr>
                <a:cxnSpLocks noChangeShapeType="1"/>
                <a:stCxn id="26" idx="0"/>
              </p:cNvCxnSpPr>
              <p:nvPr/>
            </p:nvCxnSpPr>
            <p:spPr bwMode="auto">
              <a:xfrm rot="16200000">
                <a:off x="3366" y="727"/>
                <a:ext cx="446" cy="180"/>
              </a:xfrm>
              <a:prstGeom prst="curvedConnector3">
                <a:avLst>
                  <a:gd name="adj1" fmla="val 50000"/>
                </a:avLst>
              </a:prstGeom>
              <a:noFill/>
              <a:ln w="12700">
                <a:solidFill>
                  <a:srgbClr val="F79646"/>
                </a:solidFill>
                <a:round/>
                <a:headEnd/>
                <a:tailEnd/>
              </a:ln>
            </p:spPr>
          </p:cxnSp>
        </p:grpSp>
        <p:grpSp>
          <p:nvGrpSpPr>
            <p:cNvPr id="12" name="Group 23"/>
            <p:cNvGrpSpPr>
              <a:grpSpLocks/>
            </p:cNvGrpSpPr>
            <p:nvPr/>
          </p:nvGrpSpPr>
          <p:grpSpPr bwMode="auto">
            <a:xfrm>
              <a:off x="5517270" y="1977297"/>
              <a:ext cx="1042987" cy="784225"/>
              <a:chOff x="3401" y="546"/>
              <a:chExt cx="657" cy="494"/>
            </a:xfrm>
          </p:grpSpPr>
          <p:cxnSp>
            <p:nvCxnSpPr>
              <p:cNvPr id="13" name="AutoShape 24"/>
              <p:cNvCxnSpPr>
                <a:cxnSpLocks noChangeShapeType="1"/>
                <a:stCxn id="25" idx="0"/>
              </p:cNvCxnSpPr>
              <p:nvPr/>
            </p:nvCxnSpPr>
            <p:spPr bwMode="auto">
              <a:xfrm rot="16200000">
                <a:off x="3210" y="737"/>
                <a:ext cx="494" cy="111"/>
              </a:xfrm>
              <a:prstGeom prst="curvedConnector3">
                <a:avLst>
                  <a:gd name="adj1" fmla="val 49745"/>
                </a:avLst>
              </a:prstGeom>
              <a:noFill/>
              <a:ln w="12700">
                <a:solidFill>
                  <a:srgbClr val="FF3300"/>
                </a:solidFill>
                <a:round/>
                <a:headEnd/>
                <a:tailEnd/>
              </a:ln>
            </p:spPr>
          </p:cxnSp>
          <p:cxnSp>
            <p:nvCxnSpPr>
              <p:cNvPr id="14" name="AutoShape 25"/>
              <p:cNvCxnSpPr>
                <a:cxnSpLocks noChangeShapeType="1"/>
                <a:stCxn id="27" idx="0"/>
              </p:cNvCxnSpPr>
              <p:nvPr/>
            </p:nvCxnSpPr>
            <p:spPr bwMode="auto">
              <a:xfrm rot="16200000">
                <a:off x="3714" y="695"/>
                <a:ext cx="228" cy="461"/>
              </a:xfrm>
              <a:prstGeom prst="curvedConnector2">
                <a:avLst/>
              </a:prstGeom>
              <a:noFill/>
              <a:ln w="12700">
                <a:solidFill>
                  <a:srgbClr val="4F81BD"/>
                </a:solidFill>
                <a:round/>
                <a:headEnd/>
                <a:tailEnd/>
              </a:ln>
            </p:spPr>
          </p:cxnSp>
        </p:grpSp>
      </p:grpSp>
      <p:sp>
        <p:nvSpPr>
          <p:cNvPr id="28" name="Text Box 26"/>
          <p:cNvSpPr txBox="1">
            <a:spLocks noChangeArrowheads="1"/>
          </p:cNvSpPr>
          <p:nvPr/>
        </p:nvSpPr>
        <p:spPr bwMode="auto">
          <a:xfrm>
            <a:off x="687441" y="2963416"/>
            <a:ext cx="3681412" cy="1190625"/>
          </a:xfrm>
          <a:prstGeom prst="rect">
            <a:avLst/>
          </a:prstGeom>
          <a:noFill/>
          <a:ln w="12700">
            <a:noFill/>
            <a:miter lim="800000"/>
            <a:headEnd/>
            <a:tailEnd/>
          </a:ln>
        </p:spPr>
        <p:txBody>
          <a:bodyPr>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Example 1</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A wire harness that exists only briefly on the assembly line as a separate sub-assembly</a:t>
            </a:r>
          </a:p>
        </p:txBody>
      </p:sp>
      <p:sp>
        <p:nvSpPr>
          <p:cNvPr id="29" name="Text Box 27"/>
          <p:cNvSpPr txBox="1">
            <a:spLocks noChangeArrowheads="1"/>
          </p:cNvSpPr>
          <p:nvPr/>
        </p:nvSpPr>
        <p:spPr bwMode="auto">
          <a:xfrm>
            <a:off x="608066" y="4928915"/>
            <a:ext cx="8001000" cy="915987"/>
          </a:xfrm>
          <a:prstGeom prst="rect">
            <a:avLst/>
          </a:prstGeom>
          <a:noFill/>
          <a:ln w="12700">
            <a:noFill/>
            <a:miter lim="800000"/>
            <a:headEnd/>
            <a:tailEnd/>
          </a:ln>
        </p:spPr>
        <p:txBody>
          <a:bodyPr>
            <a:spAutoFit/>
          </a:bodyPr>
          <a:lstStyle/>
          <a:p>
            <a:pPr marL="227013" marR="0" lvl="0" indent="-227013"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1. Engineering needs to isolate this sub-assembly in their plans</a:t>
            </a:r>
          </a:p>
          <a:p>
            <a:pPr marL="227013" marR="0" lvl="0" indent="-227013"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2. The service department may need to issue work orders to make some for repairs</a:t>
            </a:r>
          </a:p>
        </p:txBody>
      </p:sp>
      <p:sp>
        <p:nvSpPr>
          <p:cNvPr id="30" name="Text Box 28"/>
          <p:cNvSpPr txBox="1">
            <a:spLocks noChangeArrowheads="1"/>
          </p:cNvSpPr>
          <p:nvPr/>
        </p:nvSpPr>
        <p:spPr bwMode="auto">
          <a:xfrm>
            <a:off x="439791" y="4496587"/>
            <a:ext cx="806450" cy="366713"/>
          </a:xfrm>
          <a:prstGeom prst="rect">
            <a:avLst/>
          </a:prstGeom>
          <a:noFill/>
          <a:ln w="12700">
            <a:noFill/>
            <a:miter lim="800000"/>
            <a:headEnd/>
            <a:tailEnd/>
          </a:ln>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Why?</a:t>
            </a:r>
          </a:p>
        </p:txBody>
      </p:sp>
      <p:sp>
        <p:nvSpPr>
          <p:cNvPr id="31" name="Text Box 29"/>
          <p:cNvSpPr txBox="1">
            <a:spLocks noChangeArrowheads="1"/>
          </p:cNvSpPr>
          <p:nvPr/>
        </p:nvSpPr>
        <p:spPr bwMode="auto">
          <a:xfrm>
            <a:off x="6554841" y="2478876"/>
            <a:ext cx="2333625" cy="1203325"/>
          </a:xfrm>
          <a:prstGeom prst="rect">
            <a:avLst/>
          </a:prstGeom>
          <a:noFill/>
          <a:ln w="12700">
            <a:solidFill>
              <a:srgbClr val="141414"/>
            </a:solidFill>
            <a:miter lim="800000"/>
            <a:headEnd/>
            <a:tailEnd/>
          </a:ln>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Also called</a:t>
            </a:r>
          </a:p>
          <a:p>
            <a:pPr marL="0" marR="0" lvl="0" indent="0" defTabSz="914400" eaLnBrk="0" fontAlgn="base" latinLnBrk="0" hangingPunct="0">
              <a:lnSpc>
                <a:spcPct val="100000"/>
              </a:lnSpc>
              <a:spcBef>
                <a:spcPct val="0"/>
              </a:spcBef>
              <a:spcAft>
                <a:spcPct val="0"/>
              </a:spcAft>
              <a:buClrTx/>
              <a:buSzTx/>
              <a:buFontTx/>
              <a:buChar char="•"/>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Pseudo Part</a:t>
            </a:r>
          </a:p>
          <a:p>
            <a:pPr marL="0" marR="0" lvl="0" indent="0" defTabSz="914400" eaLnBrk="0" fontAlgn="base" latinLnBrk="0" hangingPunct="0">
              <a:lnSpc>
                <a:spcPct val="100000"/>
              </a:lnSpc>
              <a:spcBef>
                <a:spcPct val="0"/>
              </a:spcBef>
              <a:spcAft>
                <a:spcPct val="0"/>
              </a:spcAft>
              <a:buClrTx/>
              <a:buSzTx/>
              <a:buFontTx/>
              <a:buChar char="•"/>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Transient Part</a:t>
            </a:r>
          </a:p>
          <a:p>
            <a:pPr marL="0" marR="0" lvl="0" indent="0" defTabSz="914400" eaLnBrk="0" fontAlgn="base" latinLnBrk="0" hangingPunct="0">
              <a:lnSpc>
                <a:spcPct val="100000"/>
              </a:lnSpc>
              <a:spcBef>
                <a:spcPct val="0"/>
              </a:spcBef>
              <a:spcAft>
                <a:spcPct val="0"/>
              </a:spcAft>
              <a:buClrTx/>
              <a:buSzTx/>
              <a:buFontTx/>
              <a:buChar char="•"/>
              <a:tabLst/>
              <a:defRPr/>
            </a:pPr>
            <a:r>
              <a:rPr kumimoji="0" lang="en-US" sz="1800" b="1" i="0" u="none" strike="noStrike" kern="0" cap="none" spc="0" normalizeH="0" baseline="0" noProof="0" smtClean="0">
                <a:ln>
                  <a:noFill/>
                </a:ln>
                <a:solidFill>
                  <a:srgbClr val="141414"/>
                </a:solidFill>
                <a:effectLst/>
                <a:uLnTx/>
                <a:uFillTx/>
                <a:latin typeface="Century Gothic" panose="020B0502020202020204" pitchFamily="34" charset="0"/>
              </a:rPr>
              <a:t>Blow-Through Part</a:t>
            </a:r>
          </a:p>
        </p:txBody>
      </p:sp>
      <p:cxnSp>
        <p:nvCxnSpPr>
          <p:cNvPr id="32" name="AutoShape 30"/>
          <p:cNvCxnSpPr>
            <a:cxnSpLocks noChangeShapeType="1"/>
            <a:stCxn id="31" idx="0"/>
            <a:endCxn id="6" idx="1"/>
          </p:cNvCxnSpPr>
          <p:nvPr/>
        </p:nvCxnSpPr>
        <p:spPr bwMode="auto">
          <a:xfrm rot="16200000" flipV="1">
            <a:off x="4335839" y="-906940"/>
            <a:ext cx="683568" cy="6088063"/>
          </a:xfrm>
          <a:prstGeom prst="curvedConnector4">
            <a:avLst>
              <a:gd name="adj1" fmla="val 33116"/>
              <a:gd name="adj2" fmla="val 103755"/>
            </a:avLst>
          </a:prstGeom>
          <a:noFill/>
          <a:ln w="57150">
            <a:solidFill>
              <a:srgbClr val="141414"/>
            </a:solidFill>
            <a:round/>
            <a:headEnd/>
            <a:tailEnd/>
          </a:ln>
        </p:spPr>
      </p:cxnSp>
    </p:spTree>
    <p:extLst>
      <p:ext uri="{BB962C8B-B14F-4D97-AF65-F5344CB8AC3E}">
        <p14:creationId xmlns:p14="http://schemas.microsoft.com/office/powerpoint/2010/main" val="12034642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Domain, Sites, Entities, and Locations</a:t>
            </a:r>
          </a:p>
        </p:txBody>
      </p:sp>
      <p:sp>
        <p:nvSpPr>
          <p:cNvPr id="6" name="Rectangle 2"/>
          <p:cNvSpPr>
            <a:spLocks noChangeArrowheads="1"/>
          </p:cNvSpPr>
          <p:nvPr/>
        </p:nvSpPr>
        <p:spPr bwMode="auto">
          <a:xfrm>
            <a:off x="863600" y="3908987"/>
            <a:ext cx="6702425" cy="2414102"/>
          </a:xfrm>
          <a:prstGeom prst="rect">
            <a:avLst/>
          </a:prstGeom>
          <a:solidFill>
            <a:sysClr val="window" lastClr="FFFFFF"/>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 name="Rectangle 4"/>
          <p:cNvSpPr>
            <a:spLocks noChangeArrowheads="1"/>
          </p:cNvSpPr>
          <p:nvPr/>
        </p:nvSpPr>
        <p:spPr bwMode="auto">
          <a:xfrm>
            <a:off x="869075" y="1565882"/>
            <a:ext cx="3223702" cy="2164291"/>
          </a:xfrm>
          <a:prstGeom prst="rect">
            <a:avLst/>
          </a:prstGeom>
          <a:solidFill>
            <a:sysClr val="window" lastClr="FFFFFF"/>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grpSp>
        <p:nvGrpSpPr>
          <p:cNvPr id="8" name="Group 5"/>
          <p:cNvGrpSpPr>
            <a:grpSpLocks/>
          </p:cNvGrpSpPr>
          <p:nvPr/>
        </p:nvGrpSpPr>
        <p:grpSpPr bwMode="auto">
          <a:xfrm>
            <a:off x="4808540" y="4777043"/>
            <a:ext cx="2678113" cy="798513"/>
            <a:chOff x="2796" y="2750"/>
            <a:chExt cx="1687" cy="503"/>
          </a:xfrm>
        </p:grpSpPr>
        <p:sp>
          <p:nvSpPr>
            <p:cNvPr id="9" name="Freeform 6"/>
            <p:cNvSpPr>
              <a:spLocks/>
            </p:cNvSpPr>
            <p:nvPr/>
          </p:nvSpPr>
          <p:spPr bwMode="auto">
            <a:xfrm>
              <a:off x="3748" y="2993"/>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ysClr val="window" lastClr="FFFFFF">
                <a:lumMod val="75000"/>
              </a:sysClr>
            </a:solidFill>
            <a:ln w="12700" cap="rnd">
              <a:no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0" name="AutoShape 7"/>
            <p:cNvSpPr>
              <a:spLocks noChangeArrowheads="1"/>
            </p:cNvSpPr>
            <p:nvPr/>
          </p:nvSpPr>
          <p:spPr bwMode="auto">
            <a:xfrm>
              <a:off x="2800" y="2754"/>
              <a:ext cx="1174" cy="484"/>
            </a:xfrm>
            <a:prstGeom prst="cube">
              <a:avLst>
                <a:gd name="adj" fmla="val 24995"/>
              </a:avLst>
            </a:prstGeom>
            <a:solidFill>
              <a:srgbClr val="BAB7A4"/>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1" name="Freeform 8" descr="Dark vertical"/>
            <p:cNvSpPr>
              <a:spLocks/>
            </p:cNvSpPr>
            <p:nvPr/>
          </p:nvSpPr>
          <p:spPr bwMode="auto">
            <a:xfrm>
              <a:off x="2796" y="2874"/>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ysClr val="window" lastClr="FFFFFF"/>
              </a:bgClr>
            </a:patt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2" name="Freeform 9" descr="Narrow vertical"/>
            <p:cNvSpPr>
              <a:spLocks/>
            </p:cNvSpPr>
            <p:nvPr/>
          </p:nvSpPr>
          <p:spPr bwMode="auto">
            <a:xfrm>
              <a:off x="3858" y="2750"/>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ysClr val="window" lastClr="FFFFFF"/>
              </a:bgClr>
            </a:patt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3" name="AutoShape 10"/>
            <p:cNvSpPr>
              <a:spLocks noChangeArrowheads="1"/>
            </p:cNvSpPr>
            <p:nvPr/>
          </p:nvSpPr>
          <p:spPr bwMode="auto">
            <a:xfrm>
              <a:off x="3052" y="2939"/>
              <a:ext cx="536" cy="297"/>
            </a:xfrm>
            <a:prstGeom prst="roundRect">
              <a:avLst>
                <a:gd name="adj" fmla="val 12495"/>
              </a:avLst>
            </a:prstGeom>
            <a:solidFill>
              <a:srgbClr val="B5C5CF"/>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4" name="AutoShape 11"/>
            <p:cNvSpPr>
              <a:spLocks noChangeArrowheads="1"/>
            </p:cNvSpPr>
            <p:nvPr/>
          </p:nvSpPr>
          <p:spPr bwMode="auto">
            <a:xfrm>
              <a:off x="3082" y="2970"/>
              <a:ext cx="476" cy="268"/>
            </a:xfrm>
            <a:prstGeom prst="roundRect">
              <a:avLst>
                <a:gd name="adj" fmla="val 12495"/>
              </a:avLst>
            </a:prstGeom>
            <a:solidFill>
              <a:srgbClr val="C3C7AD"/>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5" name="Line 12"/>
            <p:cNvSpPr>
              <a:spLocks noChangeShapeType="1"/>
            </p:cNvSpPr>
            <p:nvPr/>
          </p:nvSpPr>
          <p:spPr bwMode="auto">
            <a:xfrm>
              <a:off x="3317" y="2976"/>
              <a:ext cx="0" cy="262"/>
            </a:xfrm>
            <a:prstGeom prst="line">
              <a:avLst/>
            </a:prstGeom>
            <a:no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6" name="Oval 13"/>
            <p:cNvSpPr>
              <a:spLocks noChangeArrowheads="1"/>
            </p:cNvSpPr>
            <p:nvPr/>
          </p:nvSpPr>
          <p:spPr bwMode="auto">
            <a:xfrm>
              <a:off x="3125" y="3024"/>
              <a:ext cx="129" cy="57"/>
            </a:xfrm>
            <a:prstGeom prst="ellipse">
              <a:avLst/>
            </a:prstGeom>
            <a:solidFill>
              <a:srgbClr val="FEEED4"/>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7" name="Oval 14"/>
            <p:cNvSpPr>
              <a:spLocks noChangeArrowheads="1"/>
            </p:cNvSpPr>
            <p:nvPr/>
          </p:nvSpPr>
          <p:spPr bwMode="auto">
            <a:xfrm>
              <a:off x="3359" y="3028"/>
              <a:ext cx="129" cy="55"/>
            </a:xfrm>
            <a:prstGeom prst="ellipse">
              <a:avLst/>
            </a:prstGeom>
            <a:solidFill>
              <a:srgbClr val="FEEED4"/>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8" name="Rectangle 15"/>
            <p:cNvSpPr>
              <a:spLocks noChangeArrowheads="1"/>
            </p:cNvSpPr>
            <p:nvPr/>
          </p:nvSpPr>
          <p:spPr bwMode="auto">
            <a:xfrm>
              <a:off x="2852" y="3108"/>
              <a:ext cx="73" cy="131"/>
            </a:xfrm>
            <a:prstGeom prst="rect">
              <a:avLst/>
            </a:prstGeom>
            <a:solidFill>
              <a:srgbClr val="B5C5CF"/>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19" name="Freeform 16"/>
            <p:cNvSpPr>
              <a:spLocks/>
            </p:cNvSpPr>
            <p:nvPr/>
          </p:nvSpPr>
          <p:spPr bwMode="auto">
            <a:xfrm>
              <a:off x="3894" y="2853"/>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0" name="AutoShape 17"/>
            <p:cNvSpPr>
              <a:spLocks noChangeArrowheads="1"/>
            </p:cNvSpPr>
            <p:nvPr/>
          </p:nvSpPr>
          <p:spPr bwMode="auto">
            <a:xfrm>
              <a:off x="4106" y="3095"/>
              <a:ext cx="82" cy="34"/>
            </a:xfrm>
            <a:prstGeom prst="cube">
              <a:avLst>
                <a:gd name="adj" fmla="val 24995"/>
              </a:avLst>
            </a:prstGeom>
            <a:solidFill>
              <a:srgbClr val="F76673"/>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1" name="AutoShape 18"/>
            <p:cNvSpPr>
              <a:spLocks noChangeArrowheads="1"/>
            </p:cNvSpPr>
            <p:nvPr/>
          </p:nvSpPr>
          <p:spPr bwMode="auto">
            <a:xfrm>
              <a:off x="4106" y="3070"/>
              <a:ext cx="82" cy="31"/>
            </a:xfrm>
            <a:prstGeom prst="cube">
              <a:avLst>
                <a:gd name="adj" fmla="val 24995"/>
              </a:avLst>
            </a:prstGeom>
            <a:solidFill>
              <a:srgbClr val="F76673"/>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2" name="AutoShape 19"/>
            <p:cNvSpPr>
              <a:spLocks noChangeArrowheads="1"/>
            </p:cNvSpPr>
            <p:nvPr/>
          </p:nvSpPr>
          <p:spPr bwMode="auto">
            <a:xfrm>
              <a:off x="4103" y="3042"/>
              <a:ext cx="85" cy="29"/>
            </a:xfrm>
            <a:prstGeom prst="cube">
              <a:avLst>
                <a:gd name="adj" fmla="val 24995"/>
              </a:avLst>
            </a:prstGeom>
            <a:solidFill>
              <a:srgbClr val="F76673"/>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23" name="AutoShape 20"/>
            <p:cNvSpPr>
              <a:spLocks noChangeArrowheads="1"/>
            </p:cNvSpPr>
            <p:nvPr/>
          </p:nvSpPr>
          <p:spPr bwMode="auto">
            <a:xfrm>
              <a:off x="4106" y="3013"/>
              <a:ext cx="82" cy="32"/>
            </a:xfrm>
            <a:prstGeom prst="cube">
              <a:avLst>
                <a:gd name="adj" fmla="val 24995"/>
              </a:avLst>
            </a:prstGeom>
            <a:solidFill>
              <a:srgbClr val="F76673"/>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pic>
          <p:nvPicPr>
            <p:cNvPr id="24" name="Picture 21"/>
            <p:cNvPicPr>
              <a:picLocks noChangeArrowheads="1"/>
            </p:cNvPicPr>
            <p:nvPr/>
          </p:nvPicPr>
          <p:blipFill>
            <a:blip r:embed="rId3" cstate="print"/>
            <a:srcRect/>
            <a:stretch>
              <a:fillRect/>
            </a:stretch>
          </p:blipFill>
          <p:spPr bwMode="auto">
            <a:xfrm>
              <a:off x="3905" y="3031"/>
              <a:ext cx="259" cy="182"/>
            </a:xfrm>
            <a:prstGeom prst="rect">
              <a:avLst/>
            </a:prstGeom>
            <a:noFill/>
            <a:ln w="12700">
              <a:noFill/>
              <a:miter lim="800000"/>
              <a:headEnd/>
              <a:tailEnd/>
            </a:ln>
          </p:spPr>
        </p:pic>
      </p:grpSp>
      <p:sp>
        <p:nvSpPr>
          <p:cNvPr id="25" name="Rectangle 22"/>
          <p:cNvSpPr>
            <a:spLocks noChangeArrowheads="1"/>
          </p:cNvSpPr>
          <p:nvPr/>
        </p:nvSpPr>
        <p:spPr bwMode="auto">
          <a:xfrm>
            <a:off x="1163042" y="3333389"/>
            <a:ext cx="1436293" cy="364844"/>
          </a:xfrm>
          <a:prstGeom prst="rect">
            <a:avLst/>
          </a:prstGeom>
          <a:solidFill>
            <a:sysClr val="window" lastClr="FFFFFF"/>
          </a:solidFill>
          <a:ln w="12700">
            <a:noFill/>
            <a:miter lim="800000"/>
            <a:headEnd/>
            <a:tailEnd/>
          </a:ln>
        </p:spPr>
        <p:txBody>
          <a:bodyPr wrap="none" lIns="115888" tIns="58738" rIns="115888" bIns="58738">
            <a:spAutoFit/>
          </a:bodyPr>
          <a:lstStyle/>
          <a:p>
            <a:pPr lvl="0" algn="ctr" defTabSz="1487488" eaLnBrk="0" fontAlgn="base" hangingPunct="0">
              <a:spcBef>
                <a:spcPct val="0"/>
              </a:spcBef>
              <a:spcAft>
                <a:spcPct val="0"/>
              </a:spcAft>
            </a:pPr>
            <a:r>
              <a:rPr lang="en-US" sz="1600" b="1" kern="0" dirty="0">
                <a:solidFill>
                  <a:srgbClr val="141414"/>
                </a:solidFill>
                <a:latin typeface="Century Gothic" panose="020B0502020202020204" pitchFamily="34" charset="0"/>
              </a:rPr>
              <a:t>USA </a:t>
            </a:r>
            <a:r>
              <a:rPr lang="en-US" sz="1600" b="1" kern="0" dirty="0" smtClean="0">
                <a:solidFill>
                  <a:srgbClr val="141414"/>
                </a:solidFill>
                <a:latin typeface="Century Gothic" panose="020B0502020202020204" pitchFamily="34" charset="0"/>
              </a:rPr>
              <a:t>Division</a:t>
            </a:r>
            <a:endPar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26" name="Freeform 24"/>
          <p:cNvSpPr>
            <a:spLocks/>
          </p:cNvSpPr>
          <p:nvPr/>
        </p:nvSpPr>
        <p:spPr bwMode="auto">
          <a:xfrm>
            <a:off x="2319306" y="2792634"/>
            <a:ext cx="1117600" cy="484342"/>
          </a:xfrm>
          <a:custGeom>
            <a:avLst/>
            <a:gdLst>
              <a:gd name="T0" fmla="*/ 0 w 704"/>
              <a:gd name="T1" fmla="*/ 851812111 h 339"/>
              <a:gd name="T2" fmla="*/ 342741230 w 704"/>
              <a:gd name="T3" fmla="*/ 78123974 h 339"/>
              <a:gd name="T4" fmla="*/ 1771670817 w 704"/>
              <a:gd name="T5" fmla="*/ 0 h 339"/>
              <a:gd name="T6" fmla="*/ 1771670817 w 704"/>
              <a:gd name="T7" fmla="*/ 337700601 h 339"/>
              <a:gd name="T8" fmla="*/ 282257501 w 704"/>
              <a:gd name="T9" fmla="*/ 851812111 h 339"/>
              <a:gd name="T10" fmla="*/ 0 w 704"/>
              <a:gd name="T11" fmla="*/ 851812111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ysClr val="window" lastClr="FFFFFF">
              <a:lumMod val="75000"/>
            </a:sysClr>
          </a:solidFill>
          <a:ln w="12700" cap="rnd">
            <a:no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7" name="AutoShape 26"/>
          <p:cNvSpPr>
            <a:spLocks noChangeArrowheads="1"/>
          </p:cNvSpPr>
          <p:nvPr/>
        </p:nvSpPr>
        <p:spPr bwMode="auto">
          <a:xfrm>
            <a:off x="1335790" y="2035238"/>
            <a:ext cx="1436687" cy="1236599"/>
          </a:xfrm>
          <a:prstGeom prst="cube">
            <a:avLst>
              <a:gd name="adj" fmla="val 24995"/>
            </a:avLst>
          </a:prstGeom>
          <a:solidFill>
            <a:srgbClr val="FEEED4"/>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8" name="AutoShape 27"/>
          <p:cNvSpPr>
            <a:spLocks noChangeArrowheads="1"/>
          </p:cNvSpPr>
          <p:nvPr/>
        </p:nvSpPr>
        <p:spPr bwMode="auto">
          <a:xfrm>
            <a:off x="2115252" y="2362613"/>
            <a:ext cx="273050"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9" name="AutoShape 28"/>
          <p:cNvSpPr>
            <a:spLocks noChangeArrowheads="1"/>
          </p:cNvSpPr>
          <p:nvPr/>
        </p:nvSpPr>
        <p:spPr bwMode="auto">
          <a:xfrm>
            <a:off x="1748540" y="2362613"/>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30" name="AutoShape 31"/>
          <p:cNvSpPr>
            <a:spLocks noChangeArrowheads="1"/>
          </p:cNvSpPr>
          <p:nvPr/>
        </p:nvSpPr>
        <p:spPr bwMode="auto">
          <a:xfrm>
            <a:off x="1383415" y="2362613"/>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grpSp>
        <p:nvGrpSpPr>
          <p:cNvPr id="31" name="Group 37"/>
          <p:cNvGrpSpPr>
            <a:grpSpLocks/>
          </p:cNvGrpSpPr>
          <p:nvPr/>
        </p:nvGrpSpPr>
        <p:grpSpPr bwMode="auto">
          <a:xfrm>
            <a:off x="1282700" y="4791151"/>
            <a:ext cx="3011488" cy="760413"/>
            <a:chOff x="808" y="2732"/>
            <a:chExt cx="1897" cy="479"/>
          </a:xfrm>
        </p:grpSpPr>
        <p:grpSp>
          <p:nvGrpSpPr>
            <p:cNvPr id="32" name="Group 38"/>
            <p:cNvGrpSpPr>
              <a:grpSpLocks/>
            </p:cNvGrpSpPr>
            <p:nvPr/>
          </p:nvGrpSpPr>
          <p:grpSpPr bwMode="auto">
            <a:xfrm>
              <a:off x="2482" y="3131"/>
              <a:ext cx="223" cy="73"/>
              <a:chOff x="2482" y="3131"/>
              <a:chExt cx="223" cy="73"/>
            </a:xfrm>
          </p:grpSpPr>
          <p:sp>
            <p:nvSpPr>
              <p:cNvPr id="59" name="Freeform 39"/>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366092"/>
              </a:solidFill>
              <a:ln w="12700" cap="rnd">
                <a:no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60" name="Freeform 40"/>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ysClr val="window" lastClr="FFFFFF">
                  <a:lumMod val="75000"/>
                </a:sysClr>
              </a:solidFill>
              <a:ln w="12700" cap="rnd">
                <a:no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grpSp>
        <p:sp>
          <p:nvSpPr>
            <p:cNvPr id="33" name="Freeform 41"/>
            <p:cNvSpPr>
              <a:spLocks/>
            </p:cNvSpPr>
            <p:nvPr/>
          </p:nvSpPr>
          <p:spPr bwMode="auto">
            <a:xfrm>
              <a:off x="1685" y="3053"/>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ysClr val="window" lastClr="FFFFFF">
                <a:lumMod val="75000"/>
              </a:sysClr>
            </a:solidFill>
            <a:ln w="12700" cap="rnd">
              <a:no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34" name="AutoShape 42" descr="Horizontal brick"/>
            <p:cNvSpPr>
              <a:spLocks noChangeArrowheads="1"/>
            </p:cNvSpPr>
            <p:nvPr/>
          </p:nvSpPr>
          <p:spPr bwMode="auto">
            <a:xfrm>
              <a:off x="808" y="2736"/>
              <a:ext cx="994" cy="470"/>
            </a:xfrm>
            <a:prstGeom prst="cube">
              <a:avLst>
                <a:gd name="adj" fmla="val 24995"/>
              </a:avLst>
            </a:prstGeom>
            <a:pattFill prst="horzBrick">
              <a:fgClr>
                <a:srgbClr val="FDDDAD"/>
              </a:fgClr>
              <a:bgClr>
                <a:sysClr val="window" lastClr="FFFFFF"/>
              </a:bgClr>
            </a:patt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35" name="Freeform 43"/>
            <p:cNvSpPr>
              <a:spLocks/>
            </p:cNvSpPr>
            <p:nvPr/>
          </p:nvSpPr>
          <p:spPr bwMode="auto">
            <a:xfrm>
              <a:off x="1685" y="2732"/>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36" name="AutoShape 44"/>
            <p:cNvSpPr>
              <a:spLocks noChangeArrowheads="1"/>
            </p:cNvSpPr>
            <p:nvPr/>
          </p:nvSpPr>
          <p:spPr bwMode="auto">
            <a:xfrm>
              <a:off x="854" y="2908"/>
              <a:ext cx="155" cy="71"/>
            </a:xfrm>
            <a:prstGeom prst="roundRect">
              <a:avLst>
                <a:gd name="adj" fmla="val 12495"/>
              </a:avLst>
            </a:prstGeom>
            <a:solidFill>
              <a:srgbClr val="EF9100"/>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37" name="AutoShape 45"/>
            <p:cNvSpPr>
              <a:spLocks noChangeArrowheads="1"/>
            </p:cNvSpPr>
            <p:nvPr/>
          </p:nvSpPr>
          <p:spPr bwMode="auto">
            <a:xfrm>
              <a:off x="1076" y="2908"/>
              <a:ext cx="156" cy="71"/>
            </a:xfrm>
            <a:prstGeom prst="roundRect">
              <a:avLst>
                <a:gd name="adj" fmla="val 12495"/>
              </a:avLst>
            </a:prstGeom>
            <a:solidFill>
              <a:srgbClr val="EF9100"/>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38" name="Freeform 46"/>
            <p:cNvSpPr>
              <a:spLocks/>
            </p:cNvSpPr>
            <p:nvPr/>
          </p:nvSpPr>
          <p:spPr bwMode="auto">
            <a:xfrm>
              <a:off x="1720" y="2844"/>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39" name="Rectangle 47"/>
            <p:cNvSpPr>
              <a:spLocks noChangeArrowheads="1"/>
            </p:cNvSpPr>
            <p:nvPr/>
          </p:nvSpPr>
          <p:spPr bwMode="auto">
            <a:xfrm>
              <a:off x="1724" y="3028"/>
              <a:ext cx="42" cy="93"/>
            </a:xfrm>
            <a:prstGeom prst="rect">
              <a:avLst/>
            </a:prstGeom>
            <a:solidFill>
              <a:srgbClr val="EF9100"/>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0" name="AutoShape 48"/>
            <p:cNvSpPr>
              <a:spLocks noChangeArrowheads="1"/>
            </p:cNvSpPr>
            <p:nvPr/>
          </p:nvSpPr>
          <p:spPr bwMode="auto">
            <a:xfrm>
              <a:off x="1720" y="3028"/>
              <a:ext cx="406" cy="94"/>
            </a:xfrm>
            <a:prstGeom prst="cube">
              <a:avLst>
                <a:gd name="adj" fmla="val 24995"/>
              </a:avLst>
            </a:prstGeom>
            <a:solidFill>
              <a:srgbClr val="EF9100"/>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1" name="AutoShape 49"/>
            <p:cNvSpPr>
              <a:spLocks noChangeArrowheads="1"/>
            </p:cNvSpPr>
            <p:nvPr/>
          </p:nvSpPr>
          <p:spPr bwMode="auto">
            <a:xfrm>
              <a:off x="1761" y="2974"/>
              <a:ext cx="81" cy="70"/>
            </a:xfrm>
            <a:prstGeom prst="cube">
              <a:avLst>
                <a:gd name="adj" fmla="val 24995"/>
              </a:avLst>
            </a:prstGeom>
            <a:solidFill>
              <a:srgbClr val="90C4A1"/>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2" name="AutoShape 50"/>
            <p:cNvSpPr>
              <a:spLocks noChangeArrowheads="1"/>
            </p:cNvSpPr>
            <p:nvPr/>
          </p:nvSpPr>
          <p:spPr bwMode="auto">
            <a:xfrm>
              <a:off x="1918" y="2970"/>
              <a:ext cx="82" cy="74"/>
            </a:xfrm>
            <a:prstGeom prst="cube">
              <a:avLst>
                <a:gd name="adj" fmla="val 24995"/>
              </a:avLst>
            </a:prstGeom>
            <a:solidFill>
              <a:srgbClr val="90C4A1"/>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grpSp>
          <p:nvGrpSpPr>
            <p:cNvPr id="43" name="Group 51"/>
            <p:cNvGrpSpPr>
              <a:grpSpLocks/>
            </p:cNvGrpSpPr>
            <p:nvPr/>
          </p:nvGrpSpPr>
          <p:grpSpPr bwMode="auto">
            <a:xfrm>
              <a:off x="2091" y="3029"/>
              <a:ext cx="477" cy="176"/>
              <a:chOff x="2091" y="3029"/>
              <a:chExt cx="477" cy="176"/>
            </a:xfrm>
          </p:grpSpPr>
          <p:sp>
            <p:nvSpPr>
              <p:cNvPr id="53" name="Freeform 52"/>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rgbClr val="FFFFFF"/>
              </a:solidFill>
              <a:ln w="12700" cap="rnd">
                <a:no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4" name="AutoShape 53"/>
              <p:cNvSpPr>
                <a:spLocks noChangeArrowheads="1"/>
              </p:cNvSpPr>
              <p:nvPr/>
            </p:nvSpPr>
            <p:spPr bwMode="auto">
              <a:xfrm>
                <a:off x="2115" y="3033"/>
                <a:ext cx="398" cy="172"/>
              </a:xfrm>
              <a:prstGeom prst="cube">
                <a:avLst>
                  <a:gd name="adj" fmla="val 24995"/>
                </a:avLst>
              </a:prstGeom>
              <a:solidFill>
                <a:srgbClr val="BC3700"/>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5" name="Freeform 54"/>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6" name="Freeform 55"/>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7" name="Line 56"/>
              <p:cNvSpPr>
                <a:spLocks noChangeShapeType="1"/>
              </p:cNvSpPr>
              <p:nvPr/>
            </p:nvSpPr>
            <p:spPr bwMode="auto">
              <a:xfrm>
                <a:off x="2171" y="3033"/>
                <a:ext cx="0" cy="36"/>
              </a:xfrm>
              <a:prstGeom prst="line">
                <a:avLst/>
              </a:prstGeom>
              <a:no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8" name="Freeform 57"/>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grpSp>
        <p:sp>
          <p:nvSpPr>
            <p:cNvPr id="44" name="AutoShape 58"/>
            <p:cNvSpPr>
              <a:spLocks noChangeArrowheads="1"/>
            </p:cNvSpPr>
            <p:nvPr/>
          </p:nvSpPr>
          <p:spPr bwMode="auto">
            <a:xfrm rot="2580000">
              <a:off x="2103" y="2981"/>
              <a:ext cx="81" cy="71"/>
            </a:xfrm>
            <a:prstGeom prst="cube">
              <a:avLst>
                <a:gd name="adj" fmla="val 24995"/>
              </a:avLst>
            </a:prstGeom>
            <a:solidFill>
              <a:srgbClr val="90C4A1"/>
            </a:solidFill>
            <a:ln w="12700">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5" name="Freeform 59"/>
            <p:cNvSpPr>
              <a:spLocks/>
            </p:cNvSpPr>
            <p:nvPr/>
          </p:nvSpPr>
          <p:spPr bwMode="auto">
            <a:xfrm>
              <a:off x="808" y="2732"/>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rgbClr val="141414"/>
              </a:solidFill>
              <a:round/>
              <a:headEnd/>
              <a:tailEnd/>
            </a:ln>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6" name="AutoShape 60"/>
            <p:cNvSpPr>
              <a:spLocks noChangeArrowheads="1"/>
            </p:cNvSpPr>
            <p:nvPr/>
          </p:nvSpPr>
          <p:spPr bwMode="auto">
            <a:xfrm>
              <a:off x="1317" y="2897"/>
              <a:ext cx="318" cy="105"/>
            </a:xfrm>
            <a:prstGeom prst="roundRect">
              <a:avLst>
                <a:gd name="adj" fmla="val 12495"/>
              </a:avLst>
            </a:prstGeom>
            <a:solidFill>
              <a:srgbClr val="EF9100"/>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7" name="AutoShape 61"/>
            <p:cNvSpPr>
              <a:spLocks noChangeArrowheads="1"/>
            </p:cNvSpPr>
            <p:nvPr/>
          </p:nvSpPr>
          <p:spPr bwMode="auto">
            <a:xfrm>
              <a:off x="940" y="3052"/>
              <a:ext cx="490" cy="154"/>
            </a:xfrm>
            <a:prstGeom prst="roundRect">
              <a:avLst>
                <a:gd name="adj" fmla="val 12495"/>
              </a:avLst>
            </a:prstGeom>
            <a:solidFill>
              <a:srgbClr val="EF9100"/>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8" name="AutoShape 62"/>
            <p:cNvSpPr>
              <a:spLocks noChangeArrowheads="1"/>
            </p:cNvSpPr>
            <p:nvPr/>
          </p:nvSpPr>
          <p:spPr bwMode="auto">
            <a:xfrm>
              <a:off x="975" y="3072"/>
              <a:ext cx="423" cy="130"/>
            </a:xfrm>
            <a:prstGeom prst="roundRect">
              <a:avLst>
                <a:gd name="adj" fmla="val 12495"/>
              </a:avLst>
            </a:prstGeom>
            <a:solidFill>
              <a:srgbClr val="009688"/>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49" name="AutoShape 63"/>
            <p:cNvSpPr>
              <a:spLocks noChangeArrowheads="1"/>
            </p:cNvSpPr>
            <p:nvPr/>
          </p:nvSpPr>
          <p:spPr bwMode="auto">
            <a:xfrm>
              <a:off x="1330" y="2905"/>
              <a:ext cx="290" cy="87"/>
            </a:xfrm>
            <a:prstGeom prst="roundRect">
              <a:avLst>
                <a:gd name="adj" fmla="val 12495"/>
              </a:avLst>
            </a:prstGeom>
            <a:solidFill>
              <a:srgbClr val="009688"/>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0" name="AutoShape 64"/>
            <p:cNvSpPr>
              <a:spLocks noChangeArrowheads="1"/>
            </p:cNvSpPr>
            <p:nvPr/>
          </p:nvSpPr>
          <p:spPr bwMode="auto">
            <a:xfrm>
              <a:off x="1090" y="2922"/>
              <a:ext cx="129" cy="46"/>
            </a:xfrm>
            <a:prstGeom prst="roundRect">
              <a:avLst>
                <a:gd name="adj" fmla="val 12495"/>
              </a:avLst>
            </a:prstGeom>
            <a:solidFill>
              <a:srgbClr val="009688"/>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1" name="Rectangle 65"/>
            <p:cNvSpPr>
              <a:spLocks noChangeArrowheads="1"/>
            </p:cNvSpPr>
            <p:nvPr/>
          </p:nvSpPr>
          <p:spPr bwMode="auto">
            <a:xfrm>
              <a:off x="1726" y="3030"/>
              <a:ext cx="15" cy="17"/>
            </a:xfrm>
            <a:prstGeom prst="rect">
              <a:avLst/>
            </a:prstGeom>
            <a:solidFill>
              <a:srgbClr val="EF9100"/>
            </a:solidFill>
            <a:ln w="12700">
              <a:no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sp>
          <p:nvSpPr>
            <p:cNvPr id="52" name="AutoShape 66"/>
            <p:cNvSpPr>
              <a:spLocks noChangeArrowheads="1"/>
            </p:cNvSpPr>
            <p:nvPr/>
          </p:nvSpPr>
          <p:spPr bwMode="auto">
            <a:xfrm>
              <a:off x="866" y="2922"/>
              <a:ext cx="127" cy="46"/>
            </a:xfrm>
            <a:prstGeom prst="roundRect">
              <a:avLst>
                <a:gd name="adj" fmla="val 12495"/>
              </a:avLst>
            </a:prstGeom>
            <a:solidFill>
              <a:srgbClr val="009688"/>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Tahoma" pitchFamily="34" charset="0"/>
              </a:endParaRPr>
            </a:p>
          </p:txBody>
        </p:sp>
      </p:grpSp>
      <p:sp>
        <p:nvSpPr>
          <p:cNvPr id="61" name="Rectangle 67"/>
          <p:cNvSpPr>
            <a:spLocks noChangeArrowheads="1"/>
          </p:cNvSpPr>
          <p:nvPr/>
        </p:nvSpPr>
        <p:spPr bwMode="auto">
          <a:xfrm>
            <a:off x="4864343" y="5686501"/>
            <a:ext cx="1755289" cy="611066"/>
          </a:xfrm>
          <a:prstGeom prst="rect">
            <a:avLst/>
          </a:prstGeom>
          <a:solidFill>
            <a:sysClr val="window" lastClr="FFFFFF"/>
          </a:solidFill>
          <a:ln w="12700">
            <a:noFill/>
            <a:miter lim="800000"/>
            <a:headEnd/>
            <a:tailEnd/>
          </a:ln>
        </p:spPr>
        <p:txBody>
          <a:bodyPr wrap="none" lIns="115888" tIns="58738" rIns="115888" bIns="58738">
            <a:spAutoFit/>
          </a:bodyPr>
          <a:lstStyle/>
          <a:p>
            <a:pPr defTabSz="1487488" eaLnBrk="0" fontAlgn="base" hangingPunct="0">
              <a:spcBef>
                <a:spcPct val="0"/>
              </a:spcBef>
              <a:spcAft>
                <a:spcPct val="0"/>
              </a:spcAft>
            </a:pPr>
            <a:r>
              <a:rPr lang="en-US" sz="1600" b="1" kern="0" dirty="0">
                <a:solidFill>
                  <a:srgbClr val="141414"/>
                </a:solidFill>
                <a:latin typeface="Century Gothic" panose="020B0502020202020204" pitchFamily="34" charset="0"/>
              </a:rPr>
              <a:t>Location = 010</a:t>
            </a:r>
          </a:p>
          <a:p>
            <a:pPr defTabSz="1487488" eaLnBrk="0" fontAlgn="base" hangingPunct="0">
              <a:spcBef>
                <a:spcPct val="0"/>
              </a:spcBef>
              <a:spcAft>
                <a:spcPct val="0"/>
              </a:spcAft>
            </a:pPr>
            <a:r>
              <a:rPr lang="en-US" sz="1600" b="1" kern="0" dirty="0">
                <a:solidFill>
                  <a:srgbClr val="141414"/>
                </a:solidFill>
                <a:latin typeface="Century Gothic" panose="020B0502020202020204" pitchFamily="34" charset="0"/>
              </a:rPr>
              <a:t>Finished Goods</a:t>
            </a:r>
          </a:p>
        </p:txBody>
      </p:sp>
      <p:sp>
        <p:nvSpPr>
          <p:cNvPr id="62" name="Rectangle 68"/>
          <p:cNvSpPr>
            <a:spLocks noChangeArrowheads="1"/>
          </p:cNvSpPr>
          <p:nvPr/>
        </p:nvSpPr>
        <p:spPr bwMode="auto">
          <a:xfrm>
            <a:off x="1096463" y="5656339"/>
            <a:ext cx="2401299" cy="611066"/>
          </a:xfrm>
          <a:prstGeom prst="rect">
            <a:avLst/>
          </a:prstGeom>
          <a:solidFill>
            <a:sysClr val="window" lastClr="FFFFFF"/>
          </a:solidFill>
          <a:ln w="12700">
            <a:noFill/>
            <a:miter lim="800000"/>
            <a:headEnd/>
            <a:tailEnd/>
          </a:ln>
        </p:spPr>
        <p:txBody>
          <a:bodyPr wrap="none" lIns="115888" tIns="58738" rIns="115888" bIns="58738">
            <a:spAutoFit/>
          </a:bodyPr>
          <a:lstStyle/>
          <a:p>
            <a:pPr defTabSz="1487488" eaLnBrk="0" fontAlgn="base" hangingPunct="0">
              <a:spcBef>
                <a:spcPct val="0"/>
              </a:spcBef>
              <a:spcAft>
                <a:spcPct val="0"/>
              </a:spcAft>
            </a:pPr>
            <a:r>
              <a:rPr lang="en-US" sz="1600" b="1" kern="0" dirty="0">
                <a:solidFill>
                  <a:srgbClr val="141414"/>
                </a:solidFill>
                <a:latin typeface="Century Gothic" panose="020B0502020202020204" pitchFamily="34" charset="0"/>
              </a:rPr>
              <a:t>Site = 10-100</a:t>
            </a:r>
          </a:p>
          <a:p>
            <a:pPr defTabSz="1487488" eaLnBrk="0" fontAlgn="base" hangingPunct="0">
              <a:spcBef>
                <a:spcPct val="0"/>
              </a:spcBef>
              <a:spcAft>
                <a:spcPct val="0"/>
              </a:spcAft>
            </a:pPr>
            <a:r>
              <a:rPr lang="en-US" sz="1600" b="1" kern="0" dirty="0">
                <a:solidFill>
                  <a:srgbClr val="141414"/>
                </a:solidFill>
                <a:latin typeface="Century Gothic" panose="020B0502020202020204" pitchFamily="34" charset="0"/>
              </a:rPr>
              <a:t>Ultrasound Equipment</a:t>
            </a:r>
          </a:p>
        </p:txBody>
      </p:sp>
      <p:sp>
        <p:nvSpPr>
          <p:cNvPr id="63" name="Rectangle 70"/>
          <p:cNvSpPr>
            <a:spLocks noChangeArrowheads="1"/>
          </p:cNvSpPr>
          <p:nvPr/>
        </p:nvSpPr>
        <p:spPr bwMode="auto">
          <a:xfrm>
            <a:off x="4104743" y="1565882"/>
            <a:ext cx="4327525" cy="2421176"/>
          </a:xfrm>
          <a:prstGeom prst="rect">
            <a:avLst/>
          </a:prstGeom>
          <a:noFill/>
          <a:ln w="12700">
            <a:noFill/>
            <a:miter lim="800000"/>
            <a:headEnd/>
            <a:tailEnd/>
          </a:ln>
        </p:spPr>
        <p:txBody>
          <a:bodyPr lIns="90488" tIns="44450" rIns="90488" bIns="44450">
            <a:spAutoFit/>
          </a:bodyPr>
          <a:lstStyle/>
          <a:p>
            <a:pPr marL="344488" marR="0" lvl="0" indent="-285750" defTabSz="914400" eaLnBrk="0" fontAlgn="base" latinLnBrk="0" hangingPunct="0">
              <a:lnSpc>
                <a:spcPct val="100000"/>
              </a:lnSpc>
              <a:spcBef>
                <a:spcPts val="300"/>
              </a:spcBef>
              <a:spcAft>
                <a:spcPct val="0"/>
              </a:spcAft>
              <a:buClrTx/>
              <a:buSzTx/>
              <a:buFont typeface="Arial" pitchFamily="34" charset="0"/>
              <a:buChar char="•"/>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A </a:t>
            </a:r>
            <a:r>
              <a:rPr kumimoji="0" lang="en-US" sz="1600" b="1" i="1" u="none" strike="noStrike" kern="0" cap="none" spc="0" normalizeH="0" baseline="0" noProof="0" dirty="0" smtClean="0">
                <a:ln>
                  <a:noFill/>
                </a:ln>
                <a:solidFill>
                  <a:srgbClr val="141414"/>
                </a:solidFill>
                <a:effectLst/>
                <a:uLnTx/>
                <a:uFillTx/>
                <a:latin typeface="Century Gothic" panose="020B0502020202020204" pitchFamily="34" charset="0"/>
              </a:rPr>
              <a:t>domain</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is business unit that may have several entities</a:t>
            </a:r>
          </a:p>
          <a:p>
            <a:pPr marL="344488" marR="0" lvl="0" indent="-285750" defTabSz="914400" eaLnBrk="0" fontAlgn="base" latinLnBrk="0" hangingPunct="0">
              <a:lnSpc>
                <a:spcPct val="100000"/>
              </a:lnSpc>
              <a:spcBef>
                <a:spcPts val="300"/>
              </a:spcBef>
              <a:spcAft>
                <a:spcPct val="0"/>
              </a:spcAft>
              <a:buClrTx/>
              <a:buSzTx/>
              <a:buFont typeface="Arial" pitchFamily="34" charset="0"/>
              <a:buChar char="•"/>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An </a:t>
            </a:r>
            <a:r>
              <a:rPr kumimoji="0" lang="en-US" sz="1600" b="1" i="1" u="none" strike="noStrike" kern="0" cap="none" spc="0" normalizeH="0" baseline="0" noProof="0" dirty="0" smtClean="0">
                <a:ln>
                  <a:noFill/>
                </a:ln>
                <a:solidFill>
                  <a:srgbClr val="141414"/>
                </a:solidFill>
                <a:effectLst/>
                <a:uLnTx/>
                <a:uFillTx/>
                <a:latin typeface="Century Gothic" panose="020B0502020202020204" pitchFamily="34" charset="0"/>
              </a:rPr>
              <a:t>entity</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is a business that publishes financial statements and files tax returns</a:t>
            </a:r>
          </a:p>
          <a:p>
            <a:pPr marL="344488" marR="0" lvl="0" indent="-285750" defTabSz="914400" eaLnBrk="0" fontAlgn="base" latinLnBrk="0" hangingPunct="0">
              <a:lnSpc>
                <a:spcPct val="100000"/>
              </a:lnSpc>
              <a:spcBef>
                <a:spcPts val="300"/>
              </a:spcBef>
              <a:spcAft>
                <a:spcPct val="0"/>
              </a:spcAft>
              <a:buClrTx/>
              <a:buSzTx/>
              <a:buFont typeface="Arial" pitchFamily="34" charset="0"/>
              <a:buChar char="•"/>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A </a:t>
            </a:r>
            <a:r>
              <a:rPr kumimoji="0" lang="en-US" sz="1600" b="1" i="1" u="none" strike="noStrike" kern="0" cap="none" spc="0" normalizeH="0" baseline="0" noProof="0" dirty="0" smtClean="0">
                <a:ln>
                  <a:noFill/>
                </a:ln>
                <a:solidFill>
                  <a:srgbClr val="141414"/>
                </a:solidFill>
                <a:effectLst/>
                <a:uLnTx/>
                <a:uFillTx/>
                <a:latin typeface="Century Gothic" panose="020B0502020202020204" pitchFamily="34" charset="0"/>
              </a:rPr>
              <a:t>site</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is a unit used for inventory  planning and control</a:t>
            </a:r>
          </a:p>
          <a:p>
            <a:pPr marL="344488" marR="0" lvl="0" indent="-285750" defTabSz="914400" eaLnBrk="0" fontAlgn="base" latinLnBrk="0" hangingPunct="0">
              <a:lnSpc>
                <a:spcPct val="100000"/>
              </a:lnSpc>
              <a:spcBef>
                <a:spcPts val="300"/>
              </a:spcBef>
              <a:spcAft>
                <a:spcPct val="0"/>
              </a:spcAft>
              <a:buClrTx/>
              <a:buSzTx/>
              <a:buFont typeface="Arial" pitchFamily="34" charset="0"/>
              <a:buChar char="•"/>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A </a:t>
            </a:r>
            <a:r>
              <a:rPr kumimoji="0" lang="en-US" sz="1600" b="1" i="1" u="none" strike="noStrike" kern="0" cap="none" spc="0" normalizeH="0" baseline="0" noProof="0" dirty="0" smtClean="0">
                <a:ln>
                  <a:noFill/>
                </a:ln>
                <a:solidFill>
                  <a:srgbClr val="141414"/>
                </a:solidFill>
                <a:effectLst/>
                <a:uLnTx/>
                <a:uFillTx/>
                <a:latin typeface="Century Gothic" panose="020B0502020202020204" pitchFamily="34" charset="0"/>
              </a:rPr>
              <a:t>location</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is a specific inventory area</a:t>
            </a:r>
          </a:p>
          <a:p>
            <a:pPr marL="344488" marR="0" lvl="0" indent="-285750" defTabSz="914400" eaLnBrk="0" fontAlgn="base" latinLnBrk="0" hangingPunct="0">
              <a:lnSpc>
                <a:spcPct val="100000"/>
              </a:lnSpc>
              <a:spcBef>
                <a:spcPct val="0"/>
              </a:spcBef>
              <a:spcAft>
                <a:spcPct val="0"/>
              </a:spcAft>
              <a:buClrTx/>
              <a:buSzTx/>
              <a:buFontTx/>
              <a:buNone/>
              <a:tabLst/>
              <a:defRPr/>
            </a:pPr>
            <a:endPar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64" name="Rectangle 71"/>
          <p:cNvSpPr>
            <a:spLocks noChangeArrowheads="1"/>
          </p:cNvSpPr>
          <p:nvPr/>
        </p:nvSpPr>
        <p:spPr bwMode="auto">
          <a:xfrm>
            <a:off x="1072748" y="3965651"/>
            <a:ext cx="2216955" cy="364844"/>
          </a:xfrm>
          <a:prstGeom prst="rect">
            <a:avLst/>
          </a:prstGeom>
          <a:solidFill>
            <a:sysClr val="window" lastClr="FFFFFF"/>
          </a:solidFill>
          <a:ln w="12700">
            <a:noFill/>
            <a:miter lim="800000"/>
            <a:headEnd/>
            <a:tailEnd/>
          </a:ln>
        </p:spPr>
        <p:txBody>
          <a:bodyPr wrap="none" lIns="115888" tIns="58738" rIns="115888" bIns="58738">
            <a:spAutoFit/>
          </a:bodyPr>
          <a:lstStyle/>
          <a:p>
            <a:pPr marL="0" marR="0" lvl="0" indent="0" algn="ctr" defTabSz="1487488"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USA Entity 10USACO</a:t>
            </a:r>
          </a:p>
        </p:txBody>
      </p:sp>
      <p:sp>
        <p:nvSpPr>
          <p:cNvPr id="65" name="AutoShape 17"/>
          <p:cNvSpPr>
            <a:spLocks noChangeArrowheads="1"/>
          </p:cNvSpPr>
          <p:nvPr/>
        </p:nvSpPr>
        <p:spPr bwMode="auto">
          <a:xfrm>
            <a:off x="2115252" y="2961101"/>
            <a:ext cx="273050"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6" name="AutoShape 18"/>
          <p:cNvSpPr>
            <a:spLocks noChangeArrowheads="1"/>
          </p:cNvSpPr>
          <p:nvPr/>
        </p:nvSpPr>
        <p:spPr bwMode="auto">
          <a:xfrm>
            <a:off x="1748540" y="2961101"/>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7" name="AutoShape 19"/>
          <p:cNvSpPr>
            <a:spLocks noChangeArrowheads="1"/>
          </p:cNvSpPr>
          <p:nvPr/>
        </p:nvSpPr>
        <p:spPr bwMode="auto">
          <a:xfrm>
            <a:off x="1383415" y="2961101"/>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8" name="AutoShape 20"/>
          <p:cNvSpPr>
            <a:spLocks noChangeArrowheads="1"/>
          </p:cNvSpPr>
          <p:nvPr/>
        </p:nvSpPr>
        <p:spPr bwMode="auto">
          <a:xfrm>
            <a:off x="2115252" y="3110326"/>
            <a:ext cx="273050"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69" name="AutoShape 21"/>
          <p:cNvSpPr>
            <a:spLocks noChangeArrowheads="1"/>
          </p:cNvSpPr>
          <p:nvPr/>
        </p:nvSpPr>
        <p:spPr bwMode="auto">
          <a:xfrm>
            <a:off x="1748540" y="3110326"/>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0" name="AutoShape 22"/>
          <p:cNvSpPr>
            <a:spLocks noChangeArrowheads="1"/>
          </p:cNvSpPr>
          <p:nvPr/>
        </p:nvSpPr>
        <p:spPr bwMode="auto">
          <a:xfrm>
            <a:off x="1383415" y="3110326"/>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1" name="AutoShape 23"/>
          <p:cNvSpPr>
            <a:spLocks noChangeArrowheads="1"/>
          </p:cNvSpPr>
          <p:nvPr/>
        </p:nvSpPr>
        <p:spPr bwMode="auto">
          <a:xfrm>
            <a:off x="2115252" y="2511838"/>
            <a:ext cx="273050"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2" name="AutoShape 24"/>
          <p:cNvSpPr>
            <a:spLocks noChangeArrowheads="1"/>
          </p:cNvSpPr>
          <p:nvPr/>
        </p:nvSpPr>
        <p:spPr bwMode="auto">
          <a:xfrm>
            <a:off x="1748540" y="2511838"/>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3" name="AutoShape 25"/>
          <p:cNvSpPr>
            <a:spLocks noChangeArrowheads="1"/>
          </p:cNvSpPr>
          <p:nvPr/>
        </p:nvSpPr>
        <p:spPr bwMode="auto">
          <a:xfrm>
            <a:off x="1383415" y="2511838"/>
            <a:ext cx="274637" cy="82865"/>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4" name="AutoShape 26"/>
          <p:cNvSpPr>
            <a:spLocks noChangeArrowheads="1"/>
          </p:cNvSpPr>
          <p:nvPr/>
        </p:nvSpPr>
        <p:spPr bwMode="auto">
          <a:xfrm>
            <a:off x="2115252" y="2662651"/>
            <a:ext cx="273050" cy="81437"/>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5" name="AutoShape 27"/>
          <p:cNvSpPr>
            <a:spLocks noChangeArrowheads="1"/>
          </p:cNvSpPr>
          <p:nvPr/>
        </p:nvSpPr>
        <p:spPr bwMode="auto">
          <a:xfrm>
            <a:off x="1748540" y="2662651"/>
            <a:ext cx="274637" cy="81437"/>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6" name="AutoShape 28"/>
          <p:cNvSpPr>
            <a:spLocks noChangeArrowheads="1"/>
          </p:cNvSpPr>
          <p:nvPr/>
        </p:nvSpPr>
        <p:spPr bwMode="auto">
          <a:xfrm>
            <a:off x="1383415" y="2662651"/>
            <a:ext cx="274637" cy="81437"/>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7" name="AutoShape 29"/>
          <p:cNvSpPr>
            <a:spLocks noChangeArrowheads="1"/>
          </p:cNvSpPr>
          <p:nvPr/>
        </p:nvSpPr>
        <p:spPr bwMode="auto">
          <a:xfrm>
            <a:off x="2115252" y="2811876"/>
            <a:ext cx="273050" cy="81437"/>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8" name="AutoShape 30"/>
          <p:cNvSpPr>
            <a:spLocks noChangeArrowheads="1"/>
          </p:cNvSpPr>
          <p:nvPr/>
        </p:nvSpPr>
        <p:spPr bwMode="auto">
          <a:xfrm>
            <a:off x="1748540" y="2811876"/>
            <a:ext cx="274637" cy="81437"/>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79" name="AutoShape 31"/>
          <p:cNvSpPr>
            <a:spLocks noChangeArrowheads="1"/>
          </p:cNvSpPr>
          <p:nvPr/>
        </p:nvSpPr>
        <p:spPr bwMode="auto">
          <a:xfrm>
            <a:off x="1383415" y="2811876"/>
            <a:ext cx="274637" cy="81437"/>
          </a:xfrm>
          <a:prstGeom prst="roundRect">
            <a:avLst>
              <a:gd name="adj" fmla="val 12495"/>
            </a:avLst>
          </a:prstGeom>
          <a:solidFill>
            <a:srgbClr val="627196"/>
          </a:solidFill>
          <a:ln w="127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80" name="Rectangle 3"/>
          <p:cNvSpPr>
            <a:spLocks noChangeArrowheads="1"/>
          </p:cNvSpPr>
          <p:nvPr/>
        </p:nvSpPr>
        <p:spPr bwMode="auto">
          <a:xfrm>
            <a:off x="948908" y="1576732"/>
            <a:ext cx="2453899" cy="364844"/>
          </a:xfrm>
          <a:prstGeom prst="rect">
            <a:avLst/>
          </a:prstGeom>
          <a:solidFill>
            <a:sysClr val="window" lastClr="FFFFFF"/>
          </a:solidFill>
          <a:ln w="12700">
            <a:noFill/>
            <a:miter lim="800000"/>
            <a:headEnd/>
            <a:tailEnd/>
          </a:ln>
        </p:spPr>
        <p:txBody>
          <a:bodyPr wrap="square" lIns="115888" tIns="58738" rIns="115888" bIns="58738">
            <a:spAutoFit/>
          </a:bodyPr>
          <a:lstStyle/>
          <a:p>
            <a:pPr marL="0" marR="0" lvl="0" indent="0" algn="ctr" defTabSz="1487488"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USA Domain 10USA</a:t>
            </a:r>
          </a:p>
        </p:txBody>
      </p:sp>
    </p:spTree>
    <p:extLst>
      <p:ext uri="{BB962C8B-B14F-4D97-AF65-F5344CB8AC3E}">
        <p14:creationId xmlns:p14="http://schemas.microsoft.com/office/powerpoint/2010/main" val="32343016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Product lines group items by similarities in manufacture or application</a:t>
            </a:r>
          </a:p>
          <a:p>
            <a:r>
              <a:rPr lang="en-US" dirty="0">
                <a:latin typeface="Century Gothic" panose="020B0502020202020204" pitchFamily="34" charset="0"/>
              </a:rPr>
              <a:t>Items must belong to only one product line</a:t>
            </a:r>
          </a:p>
          <a:p>
            <a:r>
              <a:rPr lang="en-US" dirty="0">
                <a:latin typeface="Century Gothic" panose="020B0502020202020204" pitchFamily="34" charset="0"/>
              </a:rPr>
              <a:t>Product lines identify which GL accounts will be used for sales, inventory, purchasing, work orders, or service </a:t>
            </a:r>
            <a:r>
              <a:rPr lang="en-US" dirty="0" smtClean="0">
                <a:latin typeface="Century Gothic" panose="020B0502020202020204" pitchFamily="34" charset="0"/>
              </a:rPr>
              <a:t>transactions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Lines</a:t>
            </a:r>
          </a:p>
        </p:txBody>
      </p:sp>
    </p:spTree>
    <p:extLst>
      <p:ext uri="{BB962C8B-B14F-4D97-AF65-F5344CB8AC3E}">
        <p14:creationId xmlns:p14="http://schemas.microsoft.com/office/powerpoint/2010/main" val="28006630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Direct costs are those costs that can be attributed to a single unit of production</a:t>
            </a:r>
          </a:p>
          <a:p>
            <a:r>
              <a:rPr lang="en-US" dirty="0">
                <a:latin typeface="Century Gothic" panose="020B0502020202020204" pitchFamily="34" charset="0"/>
              </a:rPr>
              <a:t>Indirect costs, or overhead, are production costs that cannot or will not be directly traced to a single unit of </a:t>
            </a:r>
            <a:r>
              <a:rPr lang="en-US" dirty="0" smtClean="0">
                <a:latin typeface="Century Gothic" panose="020B0502020202020204" pitchFamily="34" charset="0"/>
              </a:rPr>
              <a:t>production</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Direct and Indirect Costs</a:t>
            </a:r>
          </a:p>
        </p:txBody>
      </p:sp>
    </p:spTree>
    <p:extLst>
      <p:ext uri="{BB962C8B-B14F-4D97-AF65-F5344CB8AC3E}">
        <p14:creationId xmlns:p14="http://schemas.microsoft.com/office/powerpoint/2010/main" val="33844164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Variable costs tend to vary in direct proportion to the level of activity</a:t>
            </a:r>
          </a:p>
          <a:p>
            <a:pPr lvl="1"/>
            <a:r>
              <a:rPr lang="en-US" dirty="0">
                <a:latin typeface="Century Gothic" panose="020B0502020202020204" pitchFamily="34" charset="0"/>
              </a:rPr>
              <a:t>Labor is an example</a:t>
            </a:r>
          </a:p>
          <a:p>
            <a:r>
              <a:rPr lang="en-US" dirty="0">
                <a:latin typeface="Century Gothic" panose="020B0502020202020204" pitchFamily="34" charset="0"/>
              </a:rPr>
              <a:t>Fixed costs do not vary in relation to the level of activity</a:t>
            </a:r>
          </a:p>
          <a:p>
            <a:pPr lvl="1"/>
            <a:r>
              <a:rPr lang="en-US" dirty="0">
                <a:latin typeface="Century Gothic" panose="020B0502020202020204" pitchFamily="34" charset="0"/>
              </a:rPr>
              <a:t>Rent is an </a:t>
            </a:r>
            <a:r>
              <a:rPr lang="en-US" dirty="0" smtClean="0">
                <a:latin typeface="Century Gothic" panose="020B0502020202020204" pitchFamily="34" charset="0"/>
              </a:rPr>
              <a:t>example</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Fixed and Variable Costs</a:t>
            </a:r>
          </a:p>
        </p:txBody>
      </p:sp>
    </p:spTree>
    <p:extLst>
      <p:ext uri="{BB962C8B-B14F-4D97-AF65-F5344CB8AC3E}">
        <p14:creationId xmlns:p14="http://schemas.microsoft.com/office/powerpoint/2010/main" val="1093595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Burden is absorbed based on activity on the </a:t>
            </a:r>
            <a:r>
              <a:rPr lang="en-US" dirty="0" smtClean="0">
                <a:latin typeface="Century Gothic" panose="020B0502020202020204" pitchFamily="34" charset="0"/>
              </a:rPr>
              <a:t>shop </a:t>
            </a:r>
            <a:r>
              <a:rPr lang="en-US" dirty="0">
                <a:latin typeface="Century Gothic" panose="020B0502020202020204" pitchFamily="34" charset="0"/>
              </a:rPr>
              <a:t>floor</a:t>
            </a:r>
          </a:p>
          <a:p>
            <a:r>
              <a:rPr lang="en-US" dirty="0">
                <a:latin typeface="Century Gothic" panose="020B0502020202020204" pitchFamily="34" charset="0"/>
              </a:rPr>
              <a:t>Overhead is applied based on the number of units received through manufacturing or </a:t>
            </a:r>
            <a:r>
              <a:rPr lang="en-US" dirty="0" smtClean="0">
                <a:latin typeface="Century Gothic" panose="020B0502020202020204" pitchFamily="34" charset="0"/>
              </a:rPr>
              <a:t>purchasing</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Absorbed vs. Applied Amounts</a:t>
            </a:r>
          </a:p>
        </p:txBody>
      </p:sp>
    </p:spTree>
    <p:extLst>
      <p:ext uri="{BB962C8B-B14F-4D97-AF65-F5344CB8AC3E}">
        <p14:creationId xmlns:p14="http://schemas.microsoft.com/office/powerpoint/2010/main" val="27516401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dirty="0" smtClean="0">
                <a:latin typeface="Century Gothic" panose="020B0502020202020204" pitchFamily="34" charset="0"/>
              </a:rPr>
              <a:t>Facilities</a:t>
            </a:r>
          </a:p>
        </p:txBody>
      </p:sp>
      <p:grpSp>
        <p:nvGrpSpPr>
          <p:cNvPr id="68" name="Group 67"/>
          <p:cNvGrpSpPr>
            <a:grpSpLocks/>
          </p:cNvGrpSpPr>
          <p:nvPr/>
        </p:nvGrpSpPr>
        <p:grpSpPr bwMode="auto">
          <a:xfrm>
            <a:off x="2236920" y="1453462"/>
            <a:ext cx="7559676" cy="4816474"/>
            <a:chOff x="314" y="729"/>
            <a:chExt cx="4996" cy="3208"/>
          </a:xfrm>
        </p:grpSpPr>
        <p:grpSp>
          <p:nvGrpSpPr>
            <p:cNvPr id="69" name="Group 5"/>
            <p:cNvGrpSpPr>
              <a:grpSpLocks/>
            </p:cNvGrpSpPr>
            <p:nvPr/>
          </p:nvGrpSpPr>
          <p:grpSpPr bwMode="auto">
            <a:xfrm>
              <a:off x="314" y="729"/>
              <a:ext cx="1167" cy="1000"/>
              <a:chOff x="314" y="912"/>
              <a:chExt cx="1167" cy="1000"/>
            </a:xfrm>
          </p:grpSpPr>
          <p:pic>
            <p:nvPicPr>
              <p:cNvPr id="1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70" name="Group 8"/>
            <p:cNvGrpSpPr>
              <a:grpSpLocks/>
            </p:cNvGrpSpPr>
            <p:nvPr/>
          </p:nvGrpSpPr>
          <p:grpSpPr bwMode="auto">
            <a:xfrm>
              <a:off x="2439" y="767"/>
              <a:ext cx="917" cy="962"/>
              <a:chOff x="2439" y="950"/>
              <a:chExt cx="917" cy="962"/>
            </a:xfrm>
          </p:grpSpPr>
          <p:pic>
            <p:nvPicPr>
              <p:cNvPr id="1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72" name="Group 12"/>
            <p:cNvGrpSpPr>
              <a:grpSpLocks/>
            </p:cNvGrpSpPr>
            <p:nvPr/>
          </p:nvGrpSpPr>
          <p:grpSpPr bwMode="auto">
            <a:xfrm>
              <a:off x="490" y="1872"/>
              <a:ext cx="816" cy="913"/>
              <a:chOff x="490" y="1872"/>
              <a:chExt cx="816" cy="913"/>
            </a:xfrm>
          </p:grpSpPr>
          <p:sp>
            <p:nvSpPr>
              <p:cNvPr id="1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123" name="Group 14"/>
              <p:cNvGrpSpPr>
                <a:grpSpLocks/>
              </p:cNvGrpSpPr>
              <p:nvPr/>
            </p:nvGrpSpPr>
            <p:grpSpPr bwMode="auto">
              <a:xfrm>
                <a:off x="567" y="1872"/>
                <a:ext cx="681" cy="679"/>
                <a:chOff x="567" y="1891"/>
                <a:chExt cx="681" cy="679"/>
              </a:xfrm>
            </p:grpSpPr>
            <p:sp>
              <p:nvSpPr>
                <p:cNvPr id="1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25" name="Group 16"/>
                <p:cNvGrpSpPr>
                  <a:grpSpLocks/>
                </p:cNvGrpSpPr>
                <p:nvPr/>
              </p:nvGrpSpPr>
              <p:grpSpPr bwMode="auto">
                <a:xfrm>
                  <a:off x="658" y="2064"/>
                  <a:ext cx="494" cy="366"/>
                  <a:chOff x="1581" y="2706"/>
                  <a:chExt cx="494" cy="366"/>
                </a:xfrm>
              </p:grpSpPr>
              <p:sp>
                <p:nvSpPr>
                  <p:cNvPr id="1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3" name="Group 20"/>
            <p:cNvGrpSpPr>
              <a:grpSpLocks/>
            </p:cNvGrpSpPr>
            <p:nvPr/>
          </p:nvGrpSpPr>
          <p:grpSpPr bwMode="auto">
            <a:xfrm>
              <a:off x="2535" y="1872"/>
              <a:ext cx="681" cy="908"/>
              <a:chOff x="2535" y="1872"/>
              <a:chExt cx="681" cy="908"/>
            </a:xfrm>
          </p:grpSpPr>
          <p:sp>
            <p:nvSpPr>
              <p:cNvPr id="1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115" name="Group 22"/>
              <p:cNvGrpSpPr>
                <a:grpSpLocks/>
              </p:cNvGrpSpPr>
              <p:nvPr/>
            </p:nvGrpSpPr>
            <p:grpSpPr bwMode="auto">
              <a:xfrm>
                <a:off x="2535" y="1872"/>
                <a:ext cx="681" cy="679"/>
                <a:chOff x="2535" y="1872"/>
                <a:chExt cx="681" cy="679"/>
              </a:xfrm>
            </p:grpSpPr>
            <p:sp>
              <p:nvSpPr>
                <p:cNvPr id="1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7" name="Group 24"/>
                <p:cNvGrpSpPr>
                  <a:grpSpLocks/>
                </p:cNvGrpSpPr>
                <p:nvPr/>
              </p:nvGrpSpPr>
              <p:grpSpPr bwMode="auto">
                <a:xfrm>
                  <a:off x="2615" y="2064"/>
                  <a:ext cx="505" cy="295"/>
                  <a:chOff x="2643" y="2080"/>
                  <a:chExt cx="505" cy="295"/>
                </a:xfrm>
              </p:grpSpPr>
              <p:sp>
                <p:nvSpPr>
                  <p:cNvPr id="1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9" name="Group 26"/>
                  <p:cNvGrpSpPr>
                    <a:grpSpLocks/>
                  </p:cNvGrpSpPr>
                  <p:nvPr/>
                </p:nvGrpSpPr>
                <p:grpSpPr bwMode="auto">
                  <a:xfrm>
                    <a:off x="2754" y="2080"/>
                    <a:ext cx="373" cy="234"/>
                    <a:chOff x="2754" y="2080"/>
                    <a:chExt cx="373" cy="234"/>
                  </a:xfrm>
                </p:grpSpPr>
                <p:sp>
                  <p:nvSpPr>
                    <p:cNvPr id="1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74" name="Group 29"/>
            <p:cNvGrpSpPr>
              <a:grpSpLocks/>
            </p:cNvGrpSpPr>
            <p:nvPr/>
          </p:nvGrpSpPr>
          <p:grpSpPr bwMode="auto">
            <a:xfrm>
              <a:off x="4389" y="768"/>
              <a:ext cx="921" cy="961"/>
              <a:chOff x="4389" y="768"/>
              <a:chExt cx="921" cy="961"/>
            </a:xfrm>
          </p:grpSpPr>
          <p:sp>
            <p:nvSpPr>
              <p:cNvPr id="1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11" name="Group 31"/>
              <p:cNvGrpSpPr>
                <a:grpSpLocks/>
              </p:cNvGrpSpPr>
              <p:nvPr/>
            </p:nvGrpSpPr>
            <p:grpSpPr bwMode="auto">
              <a:xfrm>
                <a:off x="4503" y="768"/>
                <a:ext cx="681" cy="679"/>
                <a:chOff x="3639" y="768"/>
                <a:chExt cx="681" cy="679"/>
              </a:xfrm>
            </p:grpSpPr>
            <p:sp>
              <p:nvSpPr>
                <p:cNvPr id="1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75" name="Group 34"/>
            <p:cNvGrpSpPr>
              <a:grpSpLocks/>
            </p:cNvGrpSpPr>
            <p:nvPr/>
          </p:nvGrpSpPr>
          <p:grpSpPr bwMode="auto">
            <a:xfrm>
              <a:off x="4488" y="3000"/>
              <a:ext cx="724" cy="935"/>
              <a:chOff x="4488" y="2928"/>
              <a:chExt cx="724" cy="935"/>
            </a:xfrm>
          </p:grpSpPr>
          <p:sp>
            <p:nvSpPr>
              <p:cNvPr id="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96" name="Group 36"/>
              <p:cNvGrpSpPr>
                <a:grpSpLocks/>
              </p:cNvGrpSpPr>
              <p:nvPr/>
            </p:nvGrpSpPr>
            <p:grpSpPr bwMode="auto">
              <a:xfrm>
                <a:off x="4512" y="2928"/>
                <a:ext cx="681" cy="679"/>
                <a:chOff x="3504" y="3024"/>
                <a:chExt cx="681" cy="679"/>
              </a:xfrm>
            </p:grpSpPr>
            <p:sp>
              <p:nvSpPr>
                <p:cNvPr id="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8" name="Group 38"/>
                <p:cNvGrpSpPr>
                  <a:grpSpLocks/>
                </p:cNvGrpSpPr>
                <p:nvPr/>
              </p:nvGrpSpPr>
              <p:grpSpPr bwMode="auto">
                <a:xfrm>
                  <a:off x="3587" y="3100"/>
                  <a:ext cx="541" cy="548"/>
                  <a:chOff x="4578" y="3040"/>
                  <a:chExt cx="541" cy="548"/>
                </a:xfrm>
              </p:grpSpPr>
              <p:grpSp>
                <p:nvGrpSpPr>
                  <p:cNvPr id="99" name="Group 39"/>
                  <p:cNvGrpSpPr>
                    <a:grpSpLocks/>
                  </p:cNvGrpSpPr>
                  <p:nvPr/>
                </p:nvGrpSpPr>
                <p:grpSpPr bwMode="auto">
                  <a:xfrm>
                    <a:off x="4682" y="3171"/>
                    <a:ext cx="337" cy="213"/>
                    <a:chOff x="4682" y="3171"/>
                    <a:chExt cx="337" cy="213"/>
                  </a:xfrm>
                </p:grpSpPr>
                <p:grpSp>
                  <p:nvGrpSpPr>
                    <p:cNvPr id="103" name="Group 40"/>
                    <p:cNvGrpSpPr>
                      <a:grpSpLocks/>
                    </p:cNvGrpSpPr>
                    <p:nvPr/>
                  </p:nvGrpSpPr>
                  <p:grpSpPr bwMode="auto">
                    <a:xfrm>
                      <a:off x="4682" y="3335"/>
                      <a:ext cx="337" cy="49"/>
                      <a:chOff x="4682" y="3335"/>
                      <a:chExt cx="337" cy="49"/>
                    </a:xfrm>
                  </p:grpSpPr>
                  <p:sp>
                    <p:nvSpPr>
                      <p:cNvPr id="1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04" name="Group 44"/>
                    <p:cNvGrpSpPr>
                      <a:grpSpLocks/>
                    </p:cNvGrpSpPr>
                    <p:nvPr/>
                  </p:nvGrpSpPr>
                  <p:grpSpPr bwMode="auto">
                    <a:xfrm>
                      <a:off x="4822" y="3171"/>
                      <a:ext cx="197" cy="158"/>
                      <a:chOff x="4822" y="3171"/>
                      <a:chExt cx="197" cy="158"/>
                    </a:xfrm>
                  </p:grpSpPr>
                  <p:sp>
                    <p:nvSpPr>
                      <p:cNvPr id="1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00" name="Group 47"/>
                  <p:cNvGrpSpPr>
                    <a:grpSpLocks/>
                  </p:cNvGrpSpPr>
                  <p:nvPr/>
                </p:nvGrpSpPr>
                <p:grpSpPr bwMode="auto">
                  <a:xfrm>
                    <a:off x="4578" y="3040"/>
                    <a:ext cx="541" cy="548"/>
                    <a:chOff x="4578" y="3040"/>
                    <a:chExt cx="541" cy="548"/>
                  </a:xfrm>
                </p:grpSpPr>
                <p:sp>
                  <p:nvSpPr>
                    <p:cNvPr id="1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76" name="Group 50"/>
            <p:cNvGrpSpPr>
              <a:grpSpLocks/>
            </p:cNvGrpSpPr>
            <p:nvPr/>
          </p:nvGrpSpPr>
          <p:grpSpPr bwMode="auto">
            <a:xfrm>
              <a:off x="2544" y="3017"/>
              <a:ext cx="681" cy="918"/>
              <a:chOff x="2544" y="3017"/>
              <a:chExt cx="681" cy="918"/>
            </a:xfrm>
          </p:grpSpPr>
          <p:sp>
            <p:nvSpPr>
              <p:cNvPr id="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90" name="Group 52"/>
              <p:cNvGrpSpPr>
                <a:grpSpLocks/>
              </p:cNvGrpSpPr>
              <p:nvPr/>
            </p:nvGrpSpPr>
            <p:grpSpPr bwMode="auto">
              <a:xfrm>
                <a:off x="2544" y="3017"/>
                <a:ext cx="681" cy="679"/>
                <a:chOff x="2544" y="3017"/>
                <a:chExt cx="681" cy="679"/>
              </a:xfrm>
            </p:grpSpPr>
            <p:sp>
              <p:nvSpPr>
                <p:cNvPr id="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2" name="Group 54"/>
                <p:cNvGrpSpPr>
                  <a:grpSpLocks/>
                </p:cNvGrpSpPr>
                <p:nvPr/>
              </p:nvGrpSpPr>
              <p:grpSpPr bwMode="auto">
                <a:xfrm>
                  <a:off x="2697" y="3120"/>
                  <a:ext cx="375" cy="497"/>
                  <a:chOff x="2712" y="3093"/>
                  <a:chExt cx="375" cy="497"/>
                </a:xfrm>
              </p:grpSpPr>
              <p:sp>
                <p:nvSpPr>
                  <p:cNvPr id="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7" name="Group 57"/>
            <p:cNvGrpSpPr>
              <a:grpSpLocks/>
            </p:cNvGrpSpPr>
            <p:nvPr/>
          </p:nvGrpSpPr>
          <p:grpSpPr bwMode="auto">
            <a:xfrm>
              <a:off x="481" y="3024"/>
              <a:ext cx="833" cy="913"/>
              <a:chOff x="481" y="3024"/>
              <a:chExt cx="833" cy="913"/>
            </a:xfrm>
          </p:grpSpPr>
          <p:sp>
            <p:nvSpPr>
              <p:cNvPr id="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79" name="Group 59"/>
              <p:cNvGrpSpPr>
                <a:grpSpLocks/>
              </p:cNvGrpSpPr>
              <p:nvPr/>
            </p:nvGrpSpPr>
            <p:grpSpPr bwMode="auto">
              <a:xfrm>
                <a:off x="567" y="3024"/>
                <a:ext cx="681" cy="679"/>
                <a:chOff x="1440" y="3024"/>
                <a:chExt cx="681" cy="679"/>
              </a:xfrm>
            </p:grpSpPr>
            <p:sp>
              <p:nvSpPr>
                <p:cNvPr id="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1" name="Group 61"/>
                <p:cNvGrpSpPr>
                  <a:grpSpLocks/>
                </p:cNvGrpSpPr>
                <p:nvPr/>
              </p:nvGrpSpPr>
              <p:grpSpPr bwMode="auto">
                <a:xfrm>
                  <a:off x="1505" y="3103"/>
                  <a:ext cx="559" cy="545"/>
                  <a:chOff x="625" y="3069"/>
                  <a:chExt cx="559" cy="545"/>
                </a:xfrm>
              </p:grpSpPr>
              <p:grpSp>
                <p:nvGrpSpPr>
                  <p:cNvPr id="82" name="Group 62"/>
                  <p:cNvGrpSpPr>
                    <a:grpSpLocks/>
                  </p:cNvGrpSpPr>
                  <p:nvPr/>
                </p:nvGrpSpPr>
                <p:grpSpPr bwMode="auto">
                  <a:xfrm>
                    <a:off x="625" y="3075"/>
                    <a:ext cx="209" cy="539"/>
                    <a:chOff x="625" y="3075"/>
                    <a:chExt cx="209" cy="539"/>
                  </a:xfrm>
                </p:grpSpPr>
                <p:sp>
                  <p:nvSpPr>
                    <p:cNvPr id="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83" name="Group 65"/>
                  <p:cNvGrpSpPr>
                    <a:grpSpLocks/>
                  </p:cNvGrpSpPr>
                  <p:nvPr/>
                </p:nvGrpSpPr>
                <p:grpSpPr bwMode="auto">
                  <a:xfrm>
                    <a:off x="934" y="3075"/>
                    <a:ext cx="250" cy="538"/>
                    <a:chOff x="934" y="3075"/>
                    <a:chExt cx="250" cy="538"/>
                  </a:xfrm>
                </p:grpSpPr>
                <p:sp>
                  <p:nvSpPr>
                    <p:cNvPr id="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extLst>
      <p:ext uri="{BB962C8B-B14F-4D97-AF65-F5344CB8AC3E}">
        <p14:creationId xmlns:p14="http://schemas.microsoft.com/office/powerpoint/2010/main" val="7340122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Overhead, as it is used in QAD </a:t>
            </a:r>
            <a:r>
              <a:rPr lang="en-US" dirty="0" smtClean="0">
                <a:latin typeface="Century Gothic" panose="020B0502020202020204" pitchFamily="34" charset="0"/>
              </a:rPr>
              <a:t>system, </a:t>
            </a:r>
            <a:r>
              <a:rPr lang="en-US" dirty="0">
                <a:latin typeface="Century Gothic" panose="020B0502020202020204" pitchFamily="34" charset="0"/>
              </a:rPr>
              <a:t>is split into two parts:</a:t>
            </a:r>
          </a:p>
          <a:p>
            <a:pPr lvl="1"/>
            <a:r>
              <a:rPr lang="en-US" dirty="0">
                <a:latin typeface="Century Gothic" panose="020B0502020202020204" pitchFamily="34" charset="0"/>
              </a:rPr>
              <a:t>Burden (variable overhead)</a:t>
            </a:r>
          </a:p>
          <a:p>
            <a:pPr lvl="1"/>
            <a:r>
              <a:rPr lang="en-US" dirty="0">
                <a:latin typeface="Century Gothic" panose="020B0502020202020204" pitchFamily="34" charset="0"/>
              </a:rPr>
              <a:t>Overhead (fixed overhead)</a:t>
            </a:r>
          </a:p>
          <a:p>
            <a:pPr lvl="2"/>
            <a:r>
              <a:rPr lang="en-US" dirty="0">
                <a:latin typeface="Century Gothic" panose="020B0502020202020204" pitchFamily="34" charset="0"/>
              </a:rPr>
              <a:t>Fixed overhead set </a:t>
            </a:r>
            <a:r>
              <a:rPr lang="en-US" dirty="0" smtClean="0">
                <a:latin typeface="Century Gothic" panose="020B0502020202020204" pitchFamily="34" charset="0"/>
              </a:rPr>
              <a:t>manually or </a:t>
            </a:r>
            <a:r>
              <a:rPr lang="en-US" dirty="0">
                <a:latin typeface="Century Gothic" panose="020B0502020202020204" pitchFamily="34" charset="0"/>
              </a:rPr>
              <a:t>as a percentage of some other cost </a:t>
            </a:r>
            <a:r>
              <a:rPr lang="en-US" dirty="0" smtClean="0">
                <a:latin typeface="Century Gothic" panose="020B0502020202020204" pitchFamily="34" charset="0"/>
              </a:rPr>
              <a:t>category</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Burden vs. Overhead (1 of 2)</a:t>
            </a:r>
          </a:p>
        </p:txBody>
      </p:sp>
    </p:spTree>
    <p:extLst>
      <p:ext uri="{BB962C8B-B14F-4D97-AF65-F5344CB8AC3E}">
        <p14:creationId xmlns:p14="http://schemas.microsoft.com/office/powerpoint/2010/main" val="4668772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31</a:t>
            </a:fld>
            <a:endParaRPr lang="en-US">
              <a:latin typeface="Century Gothic" panose="020B0502020202020204" pitchFamily="34" charset="0"/>
            </a:endParaRPr>
          </a:p>
        </p:txBody>
      </p:sp>
      <p:sp>
        <p:nvSpPr>
          <p:cNvPr id="3" name="Content Placeholder 2"/>
          <p:cNvSpPr>
            <a:spLocks noGrp="1"/>
          </p:cNvSpPr>
          <p:nvPr>
            <p:ph idx="1"/>
          </p:nvPr>
        </p:nvSpPr>
        <p:spPr>
          <a:xfrm>
            <a:off x="419100" y="1562100"/>
            <a:ext cx="5477203" cy="4779532"/>
          </a:xfrm>
        </p:spPr>
        <p:txBody>
          <a:bodyPr/>
          <a:lstStyle/>
          <a:p>
            <a:r>
              <a:rPr lang="en-US" dirty="0">
                <a:latin typeface="Century Gothic" panose="020B0502020202020204" pitchFamily="34" charset="0"/>
              </a:rPr>
              <a:t>Burden*</a:t>
            </a:r>
          </a:p>
          <a:p>
            <a:pPr lvl="1"/>
            <a:r>
              <a:rPr lang="en-US" dirty="0">
                <a:latin typeface="Century Gothic" panose="020B0502020202020204" pitchFamily="34" charset="0"/>
              </a:rPr>
              <a:t>Direct</a:t>
            </a:r>
          </a:p>
          <a:p>
            <a:pPr lvl="1"/>
            <a:r>
              <a:rPr lang="en-US" dirty="0">
                <a:latin typeface="Century Gothic" panose="020B0502020202020204" pitchFamily="34" charset="0"/>
              </a:rPr>
              <a:t>Variable</a:t>
            </a:r>
          </a:p>
          <a:p>
            <a:pPr lvl="1"/>
            <a:r>
              <a:rPr lang="en-US" dirty="0">
                <a:latin typeface="Century Gothic" panose="020B0502020202020204" pitchFamily="34" charset="0"/>
              </a:rPr>
              <a:t>Absorbed</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Burden vs Overhead (2 of 2)</a:t>
            </a:r>
          </a:p>
        </p:txBody>
      </p:sp>
      <p:sp>
        <p:nvSpPr>
          <p:cNvPr id="6" name="Content Placeholder 2"/>
          <p:cNvSpPr txBox="1">
            <a:spLocks/>
          </p:cNvSpPr>
          <p:nvPr/>
        </p:nvSpPr>
        <p:spPr>
          <a:xfrm>
            <a:off x="5938345" y="1562100"/>
            <a:ext cx="5265682" cy="4779532"/>
          </a:xfrm>
          <a:prstGeom prst="rect">
            <a:avLst/>
          </a:prstGeom>
        </p:spPr>
        <p:txBody>
          <a:bodyPr vert="horz" lIns="0" tIns="0" rIns="0" bIns="0" rtlCol="0">
            <a:noAutofit/>
          </a:bodyPr>
          <a:lst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lumMod val="75000"/>
                  </a:schemeClr>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lumMod val="75000"/>
                  </a:schemeClr>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lumMod val="75000"/>
                  </a:schemeClr>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a:lstStyle>
          <a:p>
            <a:r>
              <a:rPr lang="en-US" dirty="0">
                <a:latin typeface="Century Gothic" panose="020B0502020202020204" pitchFamily="34" charset="0"/>
              </a:rPr>
              <a:t>Overhead*</a:t>
            </a:r>
          </a:p>
          <a:p>
            <a:pPr lvl="1"/>
            <a:r>
              <a:rPr lang="en-US" dirty="0">
                <a:latin typeface="Century Gothic" panose="020B0502020202020204" pitchFamily="34" charset="0"/>
              </a:rPr>
              <a:t>Indirect</a:t>
            </a:r>
          </a:p>
          <a:p>
            <a:pPr lvl="1"/>
            <a:r>
              <a:rPr lang="en-US" dirty="0">
                <a:latin typeface="Century Gothic" panose="020B0502020202020204" pitchFamily="34" charset="0"/>
              </a:rPr>
              <a:t>Fixed</a:t>
            </a:r>
          </a:p>
          <a:p>
            <a:pPr lvl="1"/>
            <a:r>
              <a:rPr lang="en-US" dirty="0">
                <a:latin typeface="Century Gothic" panose="020B0502020202020204" pitchFamily="34" charset="0"/>
              </a:rPr>
              <a:t>Applied</a:t>
            </a:r>
          </a:p>
          <a:p>
            <a:endParaRPr lang="en-US" dirty="0">
              <a:latin typeface="Century Gothic" panose="020B0502020202020204" pitchFamily="34" charset="0"/>
            </a:endParaRPr>
          </a:p>
        </p:txBody>
      </p:sp>
      <p:sp>
        <p:nvSpPr>
          <p:cNvPr id="8" name="Rectangle 1031"/>
          <p:cNvSpPr>
            <a:spLocks noChangeArrowheads="1"/>
          </p:cNvSpPr>
          <p:nvPr/>
        </p:nvSpPr>
        <p:spPr bwMode="auto">
          <a:xfrm>
            <a:off x="549275" y="3821113"/>
            <a:ext cx="8532732" cy="979487"/>
          </a:xfrm>
          <a:prstGeom prst="rect">
            <a:avLst/>
          </a:prstGeom>
          <a:noFill/>
          <a:ln w="9525">
            <a:noFill/>
            <a:miter lim="800000"/>
            <a:headEnd/>
            <a:tailEnd/>
          </a:ln>
        </p:spPr>
        <p:txBody>
          <a:bodyPr/>
          <a:lstStyle/>
          <a:p>
            <a:pPr marL="342900" marR="0" lvl="0" indent="-342900" defTabSz="914400" eaLnBrk="1" fontAlgn="base" latinLnBrk="0" hangingPunct="1">
              <a:lnSpc>
                <a:spcPct val="90000"/>
              </a:lnSpc>
              <a:spcBef>
                <a:spcPct val="50000"/>
              </a:spcBef>
              <a:spcAft>
                <a:spcPct val="0"/>
              </a:spcAft>
              <a:buClr>
                <a:srgbClr val="890C4C"/>
              </a:buClr>
              <a:buSzPct val="50000"/>
              <a:buFont typeface="Wingdings" pitchFamily="2" charset="2"/>
              <a:buNone/>
              <a:tabLst/>
              <a:defRPr/>
            </a:pPr>
            <a: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t>* As used throughout this course and as it pertains to QAD Enterprise Applications</a:t>
            </a:r>
          </a:p>
        </p:txBody>
      </p:sp>
    </p:spTree>
    <p:extLst>
      <p:ext uri="{BB962C8B-B14F-4D97-AF65-F5344CB8AC3E}">
        <p14:creationId xmlns:p14="http://schemas.microsoft.com/office/powerpoint/2010/main" val="18303610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 Costing method </a:t>
            </a:r>
          </a:p>
          <a:p>
            <a:r>
              <a:rPr lang="en-US" dirty="0">
                <a:latin typeface="Century Gothic" panose="020B0502020202020204" pitchFamily="34" charset="0"/>
              </a:rPr>
              <a:t> Multiple sites/entities</a:t>
            </a:r>
          </a:p>
          <a:p>
            <a:r>
              <a:rPr lang="en-US" dirty="0">
                <a:latin typeface="Century Gothic" panose="020B0502020202020204" pitchFamily="34" charset="0"/>
              </a:rPr>
              <a:t> Work order or repetitive environment</a:t>
            </a:r>
          </a:p>
          <a:p>
            <a:r>
              <a:rPr lang="en-US" dirty="0">
                <a:latin typeface="Century Gothic" panose="020B0502020202020204" pitchFamily="34" charset="0"/>
              </a:rPr>
              <a:t> Discreet or process production</a:t>
            </a:r>
          </a:p>
          <a:p>
            <a:r>
              <a:rPr lang="en-US" dirty="0">
                <a:latin typeface="Century Gothic" panose="020B0502020202020204" pitchFamily="34" charset="0"/>
              </a:rPr>
              <a:t> Product changes</a:t>
            </a:r>
          </a:p>
          <a:p>
            <a:r>
              <a:rPr lang="en-US" dirty="0">
                <a:latin typeface="Century Gothic" panose="020B0502020202020204" pitchFamily="34" charset="0"/>
              </a:rPr>
              <a:t> Configured products</a:t>
            </a:r>
          </a:p>
          <a:p>
            <a:r>
              <a:rPr lang="en-US" dirty="0">
                <a:latin typeface="Century Gothic" panose="020B0502020202020204" pitchFamily="34" charset="0"/>
              </a:rPr>
              <a:t> Overhead and burden</a:t>
            </a:r>
          </a:p>
          <a:p>
            <a:r>
              <a:rPr lang="en-US" dirty="0">
                <a:latin typeface="Century Gothic" panose="020B0502020202020204" pitchFamily="34" charset="0"/>
              </a:rPr>
              <a:t> Scrap and </a:t>
            </a:r>
            <a:r>
              <a:rPr lang="en-US" dirty="0" smtClean="0">
                <a:latin typeface="Century Gothic" panose="020B0502020202020204" pitchFamily="34" charset="0"/>
              </a:rPr>
              <a:t>yield</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Business Issues</a:t>
            </a:r>
          </a:p>
        </p:txBody>
      </p:sp>
    </p:spTree>
    <p:extLst>
      <p:ext uri="{BB962C8B-B14F-4D97-AF65-F5344CB8AC3E}">
        <p14:creationId xmlns:p14="http://schemas.microsoft.com/office/powerpoint/2010/main" val="37753535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33</a:t>
            </a:fld>
            <a:endParaRPr lang="en-US">
              <a:latin typeface="Century Gothic" panose="020B0502020202020204" pitchFamily="34" charset="0"/>
            </a:endParaRPr>
          </a:p>
        </p:txBody>
      </p:sp>
      <p:sp>
        <p:nvSpPr>
          <p:cNvPr id="3" name="Content Placeholder 2"/>
          <p:cNvSpPr>
            <a:spLocks noGrp="1"/>
          </p:cNvSpPr>
          <p:nvPr>
            <p:ph idx="1"/>
          </p:nvPr>
        </p:nvSpPr>
        <p:spPr>
          <a:xfrm>
            <a:off x="419100" y="1562100"/>
            <a:ext cx="5477203" cy="4779532"/>
          </a:xfrm>
        </p:spPr>
        <p:txBody>
          <a:bodyPr/>
          <a:lstStyle/>
          <a:p>
            <a:r>
              <a:rPr lang="en-US" dirty="0" smtClean="0">
                <a:latin typeface="Century Gothic" panose="020B0502020202020204" pitchFamily="34" charset="0"/>
              </a:rPr>
              <a:t>Introduction</a:t>
            </a:r>
          </a:p>
          <a:p>
            <a:pPr lvl="1"/>
            <a:r>
              <a:rPr lang="en-US" dirty="0">
                <a:latin typeface="Century Gothic" panose="020B0502020202020204" pitchFamily="34" charset="0"/>
              </a:rPr>
              <a:t>Concepts and Definitions</a:t>
            </a:r>
          </a:p>
          <a:p>
            <a:pPr lvl="1"/>
            <a:r>
              <a:rPr lang="en-US" dirty="0">
                <a:latin typeface="Century Gothic" panose="020B0502020202020204" pitchFamily="34" charset="0"/>
              </a:rPr>
              <a:t>Purpose of Costing</a:t>
            </a:r>
          </a:p>
          <a:p>
            <a:pPr lvl="1"/>
            <a:r>
              <a:rPr lang="en-US" dirty="0">
                <a:latin typeface="Century Gothic" panose="020B0502020202020204" pitchFamily="34" charset="0"/>
              </a:rPr>
              <a:t>Cost Flows</a:t>
            </a:r>
            <a:endParaRPr lang="en-US" dirty="0" smtClean="0">
              <a:latin typeface="Century Gothic" panose="020B0502020202020204" pitchFamily="34" charset="0"/>
            </a:endParaRPr>
          </a:p>
          <a:p>
            <a:r>
              <a:rPr lang="en-US" dirty="0">
                <a:latin typeface="Century Gothic" panose="020B0502020202020204" pitchFamily="34" charset="0"/>
              </a:rPr>
              <a:t>Cost </a:t>
            </a:r>
            <a:r>
              <a:rPr lang="en-US" dirty="0" smtClean="0">
                <a:latin typeface="Century Gothic" panose="020B0502020202020204" pitchFamily="34" charset="0"/>
              </a:rPr>
              <a:t>Methods</a:t>
            </a:r>
          </a:p>
          <a:p>
            <a:pPr lvl="1"/>
            <a:r>
              <a:rPr lang="en-US" dirty="0">
                <a:latin typeface="Century Gothic" panose="020B0502020202020204" pitchFamily="34" charset="0"/>
              </a:rPr>
              <a:t>Standard Cost</a:t>
            </a:r>
          </a:p>
          <a:p>
            <a:pPr lvl="1"/>
            <a:r>
              <a:rPr lang="en-US" dirty="0">
                <a:latin typeface="Century Gothic" panose="020B0502020202020204" pitchFamily="34" charset="0"/>
              </a:rPr>
              <a:t>Average Cost</a:t>
            </a:r>
          </a:p>
          <a:p>
            <a:pPr lvl="1"/>
            <a:r>
              <a:rPr lang="en-US" dirty="0">
                <a:latin typeface="Century Gothic" panose="020B0502020202020204" pitchFamily="34" charset="0"/>
              </a:rPr>
              <a:t>Period Cost</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Review</a:t>
            </a:r>
            <a:endParaRPr lang="en-US" dirty="0">
              <a:latin typeface="Century Gothic" panose="020B0502020202020204" pitchFamily="34" charset="0"/>
            </a:endParaRPr>
          </a:p>
        </p:txBody>
      </p:sp>
      <p:sp>
        <p:nvSpPr>
          <p:cNvPr id="6" name="Content Placeholder 2"/>
          <p:cNvSpPr txBox="1">
            <a:spLocks/>
          </p:cNvSpPr>
          <p:nvPr/>
        </p:nvSpPr>
        <p:spPr>
          <a:xfrm>
            <a:off x="5938345" y="1562100"/>
            <a:ext cx="5265682" cy="4779532"/>
          </a:xfrm>
          <a:prstGeom prst="rect">
            <a:avLst/>
          </a:prstGeom>
        </p:spPr>
        <p:txBody>
          <a:bodyPr vert="horz" lIns="0" tIns="0" rIns="0" bIns="0" rtlCol="0">
            <a:noAutofit/>
          </a:bodyPr>
          <a:lst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lumMod val="75000"/>
                  </a:schemeClr>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lumMod val="75000"/>
                  </a:schemeClr>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lumMod val="75000"/>
                  </a:schemeClr>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a:lstStyle>
          <a:p>
            <a:r>
              <a:rPr lang="en-US" dirty="0">
                <a:latin typeface="Century Gothic" panose="020B0502020202020204" pitchFamily="34" charset="0"/>
              </a:rPr>
              <a:t>Cost Screens</a:t>
            </a:r>
          </a:p>
          <a:p>
            <a:pPr lvl="1"/>
            <a:r>
              <a:rPr lang="en-US" dirty="0">
                <a:latin typeface="Century Gothic" panose="020B0502020202020204" pitchFamily="34" charset="0"/>
              </a:rPr>
              <a:t>Cost Sets</a:t>
            </a:r>
          </a:p>
          <a:p>
            <a:pPr lvl="1"/>
            <a:r>
              <a:rPr lang="en-US" dirty="0">
                <a:latin typeface="Century Gothic" panose="020B0502020202020204" pitchFamily="34" charset="0"/>
              </a:rPr>
              <a:t>Cost Categories/Elements</a:t>
            </a:r>
          </a:p>
          <a:p>
            <a:pPr lvl="1"/>
            <a:r>
              <a:rPr lang="en-US" dirty="0">
                <a:latin typeface="Century Gothic" panose="020B0502020202020204" pitchFamily="34" charset="0"/>
              </a:rPr>
              <a:t>Cost Levels</a:t>
            </a:r>
          </a:p>
          <a:p>
            <a:r>
              <a:rPr lang="en-US" dirty="0">
                <a:latin typeface="Century Gothic" panose="020B0502020202020204" pitchFamily="34" charset="0"/>
              </a:rPr>
              <a:t>Account Structures</a:t>
            </a:r>
          </a:p>
          <a:p>
            <a:pPr lvl="1"/>
            <a:r>
              <a:rPr lang="en-US" dirty="0">
                <a:latin typeface="Century Gothic" panose="020B0502020202020204" pitchFamily="34" charset="0"/>
              </a:rPr>
              <a:t>Product Line Accounts</a:t>
            </a:r>
          </a:p>
          <a:p>
            <a:pPr lvl="1"/>
            <a:r>
              <a:rPr lang="en-US" dirty="0">
                <a:latin typeface="Century Gothic" panose="020B0502020202020204" pitchFamily="34" charset="0"/>
              </a:rPr>
              <a:t>Department Accounts</a:t>
            </a:r>
          </a:p>
          <a:p>
            <a:pPr lvl="1"/>
            <a:r>
              <a:rPr lang="en-US" dirty="0">
                <a:latin typeface="Century Gothic" panose="020B0502020202020204" pitchFamily="34" charset="0"/>
              </a:rPr>
              <a:t>Site Accounts </a:t>
            </a:r>
          </a:p>
          <a:p>
            <a:endParaRPr lang="en-US" dirty="0">
              <a:latin typeface="Century Gothic" panose="020B0502020202020204" pitchFamily="34" charset="0"/>
            </a:endParaRPr>
          </a:p>
        </p:txBody>
      </p:sp>
    </p:spTree>
    <p:extLst>
      <p:ext uri="{BB962C8B-B14F-4D97-AF65-F5344CB8AC3E}">
        <p14:creationId xmlns:p14="http://schemas.microsoft.com/office/powerpoint/2010/main" val="6574572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a:latin typeface="Century Gothic" panose="020B0502020202020204" pitchFamily="34" charset="0"/>
              </a:rPr>
              <a:t>What of following costing method can be applied to the current cost set</a:t>
            </a:r>
            <a:r>
              <a:rPr lang="en-US" dirty="0" smtClean="0">
                <a:latin typeface="Century Gothic" panose="020B0502020202020204" pitchFamily="34" charset="0"/>
              </a:rPr>
              <a:t>?</a:t>
            </a:r>
          </a:p>
          <a:p>
            <a:pPr marL="796925" lvl="1" indent="-514350">
              <a:buFont typeface="+mj-lt"/>
              <a:buAutoNum type="alphaUcPeriod"/>
            </a:pPr>
            <a:r>
              <a:rPr lang="en-US" sz="2800" dirty="0" smtClean="0">
                <a:latin typeface="Century Gothic" panose="020B0502020202020204" pitchFamily="34" charset="0"/>
              </a:rPr>
              <a:t>Average</a:t>
            </a:r>
          </a:p>
          <a:p>
            <a:pPr marL="796925" lvl="1" indent="-514350">
              <a:buFont typeface="+mj-lt"/>
              <a:buAutoNum type="alphaUcPeriod"/>
            </a:pPr>
            <a:r>
              <a:rPr lang="en-US" sz="2800" dirty="0" smtClean="0">
                <a:latin typeface="Century Gothic" panose="020B0502020202020204" pitchFamily="34" charset="0"/>
              </a:rPr>
              <a:t>Last</a:t>
            </a:r>
          </a:p>
          <a:p>
            <a:pPr marL="796925" lvl="1" indent="-514350">
              <a:buFont typeface="+mj-lt"/>
              <a:buAutoNum type="alphaUcPeriod"/>
            </a:pPr>
            <a:r>
              <a:rPr lang="en-US" sz="2800" dirty="0" smtClean="0">
                <a:latin typeface="Century Gothic" panose="020B0502020202020204" pitchFamily="34" charset="0"/>
              </a:rPr>
              <a:t>None</a:t>
            </a:r>
          </a:p>
          <a:p>
            <a:pPr marL="796925" lvl="1" indent="-514350">
              <a:buFont typeface="+mj-lt"/>
              <a:buAutoNum type="alphaUcPeriod"/>
            </a:pPr>
            <a:r>
              <a:rPr lang="en-US" sz="2800" dirty="0" smtClean="0">
                <a:latin typeface="Century Gothic" panose="020B0502020202020204" pitchFamily="34" charset="0"/>
              </a:rPr>
              <a:t>FIFO</a:t>
            </a:r>
            <a:endParaRPr lang="en-US" sz="28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Costing</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All That Apply</a:t>
            </a:r>
          </a:p>
        </p:txBody>
      </p:sp>
    </p:spTree>
    <p:extLst>
      <p:ext uri="{BB962C8B-B14F-4D97-AF65-F5344CB8AC3E}">
        <p14:creationId xmlns:p14="http://schemas.microsoft.com/office/powerpoint/2010/main" val="8886721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a:latin typeface="Century Gothic" panose="020B0502020202020204" pitchFamily="34" charset="0"/>
              </a:rPr>
              <a:t>Phantom items are used in manufacturing to define items that are made and consumed in the production process. But they are not stocked</a:t>
            </a:r>
            <a:r>
              <a:rPr lang="en-US" dirty="0" smtClean="0">
                <a:latin typeface="Century Gothic" panose="020B0502020202020204" pitchFamily="34" charset="0"/>
              </a:rPr>
              <a:t>.</a:t>
            </a:r>
          </a:p>
          <a:p>
            <a:pPr marL="796925" lvl="1" indent="-514350">
              <a:buFont typeface="+mj-lt"/>
              <a:buAutoNum type="alphaUcPeriod"/>
            </a:pPr>
            <a:r>
              <a:rPr lang="en-US" sz="2800" dirty="0" smtClean="0">
                <a:latin typeface="Century Gothic" panose="020B0502020202020204" pitchFamily="34" charset="0"/>
              </a:rPr>
              <a:t>True</a:t>
            </a:r>
          </a:p>
          <a:p>
            <a:pPr marL="796925" lvl="1" indent="-514350">
              <a:buFont typeface="+mj-lt"/>
              <a:buAutoNum type="alphaUcPeriod"/>
            </a:pPr>
            <a:r>
              <a:rPr lang="en-US" sz="2800" dirty="0" smtClean="0">
                <a:latin typeface="Century Gothic" panose="020B0502020202020204" pitchFamily="34" charset="0"/>
              </a:rPr>
              <a:t>False</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Costing</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True False</a:t>
            </a:r>
          </a:p>
        </p:txBody>
      </p:sp>
    </p:spTree>
    <p:extLst>
      <p:ext uri="{BB962C8B-B14F-4D97-AF65-F5344CB8AC3E}">
        <p14:creationId xmlns:p14="http://schemas.microsoft.com/office/powerpoint/2010/main" val="33298589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a:latin typeface="Century Gothic" panose="020B0502020202020204" pitchFamily="34" charset="0"/>
              </a:rPr>
              <a:t>What of following </a:t>
            </a:r>
            <a:r>
              <a:rPr lang="en-US" dirty="0" smtClean="0">
                <a:latin typeface="Century Gothic" panose="020B0502020202020204" pitchFamily="34" charset="0"/>
              </a:rPr>
              <a:t>statement is incorrect?</a:t>
            </a:r>
          </a:p>
          <a:p>
            <a:pPr marL="796925" lvl="1" indent="-514350">
              <a:buFont typeface="+mj-lt"/>
              <a:buAutoNum type="alphaUcPeriod"/>
            </a:pPr>
            <a:r>
              <a:rPr lang="en-US" sz="2800" dirty="0">
                <a:latin typeface="Century Gothic" panose="020B0502020202020204" pitchFamily="34" charset="0"/>
              </a:rPr>
              <a:t>Purchased item has This Level material (and optionally material overhead) cost, but it has no Lower Level </a:t>
            </a:r>
            <a:r>
              <a:rPr lang="en-US" sz="2800" dirty="0" smtClean="0">
                <a:latin typeface="Century Gothic" panose="020B0502020202020204" pitchFamily="34" charset="0"/>
              </a:rPr>
              <a:t>costs </a:t>
            </a:r>
            <a:endParaRPr lang="en-US" sz="2800" dirty="0">
              <a:latin typeface="Century Gothic" panose="020B0502020202020204" pitchFamily="34" charset="0"/>
            </a:endParaRPr>
          </a:p>
          <a:p>
            <a:pPr marL="796925" lvl="1" indent="-514350">
              <a:buFont typeface="+mj-lt"/>
              <a:buAutoNum type="alphaUcPeriod"/>
            </a:pPr>
            <a:r>
              <a:rPr lang="en-US" sz="2800" dirty="0">
                <a:latin typeface="Century Gothic" panose="020B0502020202020204" pitchFamily="34" charset="0"/>
              </a:rPr>
              <a:t>Overhead cost can be attributed to a single unit of production</a:t>
            </a:r>
          </a:p>
          <a:p>
            <a:pPr marL="796925" lvl="1" indent="-514350">
              <a:buFont typeface="+mj-lt"/>
              <a:buAutoNum type="alphaUcPeriod"/>
            </a:pPr>
            <a:r>
              <a:rPr lang="en-US" sz="2800" dirty="0">
                <a:latin typeface="Century Gothic" panose="020B0502020202020204" pitchFamily="34" charset="0"/>
              </a:rPr>
              <a:t>Variable costs tend to vary in direct proportion to the level of activity</a:t>
            </a:r>
          </a:p>
          <a:p>
            <a:pPr marL="796925" lvl="1" indent="-514350">
              <a:buFont typeface="+mj-lt"/>
              <a:buAutoNum type="alphaUcPeriod"/>
            </a:pPr>
            <a:r>
              <a:rPr lang="en-US" sz="2800" dirty="0">
                <a:latin typeface="Century Gothic" panose="020B0502020202020204" pitchFamily="34" charset="0"/>
              </a:rPr>
              <a:t>Burden is absorbed based on activity on the shop </a:t>
            </a:r>
            <a:r>
              <a:rPr lang="en-US" sz="2800" dirty="0" smtClean="0">
                <a:latin typeface="Century Gothic" panose="020B0502020202020204" pitchFamily="34" charset="0"/>
              </a:rPr>
              <a:t>floor</a:t>
            </a:r>
            <a:endParaRPr lang="en-US" sz="28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Costing</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1485844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37</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a:t>
            </a:r>
            <a:r>
              <a:rPr lang="en-GB" dirty="0">
                <a:latin typeface="Century Gothic" panose="020B0502020202020204" pitchFamily="34" charset="0"/>
              </a:rPr>
              <a:t>Introduction to Product </a:t>
            </a:r>
            <a:r>
              <a:rPr lang="en-GB"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Text Placeholder 4"/>
          <p:cNvSpPr>
            <a:spLocks noGrp="1"/>
          </p:cNvSpPr>
          <p:nvPr>
            <p:ph type="body" sz="quarter" idx="11"/>
          </p:nvPr>
        </p:nvSpPr>
        <p:spPr/>
        <p:txBody>
          <a:bodyPr/>
          <a:lstStyle/>
          <a:p>
            <a:r>
              <a:rPr lang="en-US" dirty="0">
                <a:latin typeface="Century Gothic" panose="020B0502020202020204" pitchFamily="34" charset="0"/>
              </a:rPr>
              <a:t>Introduction to Product Costing</a:t>
            </a: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77437477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smtClean="0">
                <a:latin typeface="Century Gothic" panose="020B0502020202020204" pitchFamily="34" charset="0"/>
              </a:rPr>
              <a:t>Introduction </a:t>
            </a:r>
            <a:r>
              <a:rPr lang="en-US" dirty="0">
                <a:latin typeface="Century Gothic" panose="020B0502020202020204" pitchFamily="34" charset="0"/>
              </a:rPr>
              <a:t>to Product Costing</a:t>
            </a:r>
          </a:p>
          <a:p>
            <a:r>
              <a:rPr lang="en-US" dirty="0">
                <a:latin typeface="Century Gothic" panose="020B0502020202020204" pitchFamily="34" charset="0"/>
              </a:rPr>
              <a:t>Product </a:t>
            </a:r>
            <a:r>
              <a:rPr lang="en-US" dirty="0" smtClean="0">
                <a:latin typeface="Century Gothic" panose="020B0502020202020204" pitchFamily="34" charset="0"/>
              </a:rPr>
              <a:t>Costing</a:t>
            </a:r>
            <a:endParaRPr lang="en-US" dirty="0">
              <a:latin typeface="Century Gothic" panose="020B0502020202020204" pitchFamily="34" charset="0"/>
            </a:endParaRPr>
          </a:p>
          <a:p>
            <a:r>
              <a:rPr lang="en-US" dirty="0">
                <a:latin typeface="Century Gothic" panose="020B0502020202020204" pitchFamily="34" charset="0"/>
              </a:rPr>
              <a:t>Purchase Order Costing</a:t>
            </a:r>
          </a:p>
          <a:p>
            <a:r>
              <a:rPr lang="en-US" dirty="0" smtClean="0">
                <a:latin typeface="Century Gothic" panose="020B0502020202020204" pitchFamily="34" charset="0"/>
              </a:rPr>
              <a:t>Production Order Costing</a:t>
            </a:r>
          </a:p>
          <a:p>
            <a:r>
              <a:rPr lang="en-US" dirty="0">
                <a:latin typeface="Century Gothic" panose="020B0502020202020204" pitchFamily="34" charset="0"/>
              </a:rPr>
              <a:t>Cost Management</a:t>
            </a:r>
          </a:p>
          <a:p>
            <a:r>
              <a:rPr lang="en-US" dirty="0" smtClean="0">
                <a:latin typeface="Century Gothic" panose="020B0502020202020204" pitchFamily="34" charset="0"/>
              </a:rPr>
              <a:t>Average </a:t>
            </a:r>
            <a:r>
              <a:rPr lang="en-US" dirty="0">
                <a:latin typeface="Century Gothic" panose="020B0502020202020204" pitchFamily="34" charset="0"/>
              </a:rPr>
              <a:t>Costing</a:t>
            </a:r>
          </a:p>
          <a:p>
            <a:r>
              <a:rPr lang="en-US" dirty="0">
                <a:latin typeface="Century Gothic" panose="020B0502020202020204" pitchFamily="34" charset="0"/>
              </a:rPr>
              <a:t>Co/By-Product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Costing</a:t>
            </a:r>
          </a:p>
        </p:txBody>
      </p:sp>
      <p:sp>
        <p:nvSpPr>
          <p:cNvPr id="5" name="myTitle"/>
          <p:cNvSpPr>
            <a:spLocks noGrp="1"/>
          </p:cNvSpPr>
          <p:nvPr>
            <p:ph type="title"/>
          </p:nvPr>
        </p:nvSpPr>
        <p:spPr/>
        <p:txBody>
          <a:bodyPr/>
          <a:lstStyle/>
          <a:p>
            <a:r>
              <a:rPr lang="en-US" dirty="0">
                <a:latin typeface="Century Gothic" panose="020B0502020202020204" pitchFamily="34" charset="0"/>
              </a:rPr>
              <a:t>Product Costing </a:t>
            </a:r>
            <a:r>
              <a:rPr lang="en-US" dirty="0" smtClean="0">
                <a:latin typeface="Century Gothic" panose="020B0502020202020204" pitchFamily="34" charset="0"/>
              </a:rPr>
              <a:t>Courses</a:t>
            </a:r>
            <a:endParaRPr lang="en-US" dirty="0">
              <a:latin typeface="Century Gothic" panose="020B0502020202020204" pitchFamily="34" charset="0"/>
            </a:endParaRPr>
          </a:p>
        </p:txBody>
      </p:sp>
    </p:spTree>
    <p:extLst>
      <p:ext uri="{BB962C8B-B14F-4D97-AF65-F5344CB8AC3E}">
        <p14:creationId xmlns:p14="http://schemas.microsoft.com/office/powerpoint/2010/main" val="6065426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a:latin typeface="Century Gothic" panose="020B0502020202020204" pitchFamily="34" charset="0"/>
            </a:endParaRPr>
          </a:p>
        </p:txBody>
      </p:sp>
      <p:sp>
        <p:nvSpPr>
          <p:cNvPr id="3" name="Content Placeholder 2"/>
          <p:cNvSpPr>
            <a:spLocks noGrp="1"/>
          </p:cNvSpPr>
          <p:nvPr>
            <p:ph idx="1"/>
          </p:nvPr>
        </p:nvSpPr>
        <p:spPr>
          <a:xfrm>
            <a:off x="419100" y="1562100"/>
            <a:ext cx="5477203" cy="4779532"/>
          </a:xfrm>
        </p:spPr>
        <p:txBody>
          <a:bodyPr/>
          <a:lstStyle/>
          <a:p>
            <a:r>
              <a:rPr lang="en-US" dirty="0" smtClean="0">
                <a:latin typeface="Century Gothic" panose="020B0502020202020204" pitchFamily="34" charset="0"/>
              </a:rPr>
              <a:t>Introduction</a:t>
            </a:r>
          </a:p>
          <a:p>
            <a:pPr lvl="1"/>
            <a:r>
              <a:rPr lang="en-US" dirty="0">
                <a:latin typeface="Century Gothic" panose="020B0502020202020204" pitchFamily="34" charset="0"/>
              </a:rPr>
              <a:t>Concepts and Definitions</a:t>
            </a:r>
          </a:p>
          <a:p>
            <a:pPr lvl="1"/>
            <a:r>
              <a:rPr lang="en-US" dirty="0">
                <a:latin typeface="Century Gothic" panose="020B0502020202020204" pitchFamily="34" charset="0"/>
              </a:rPr>
              <a:t>Purpose of Costing</a:t>
            </a:r>
          </a:p>
          <a:p>
            <a:pPr lvl="1"/>
            <a:r>
              <a:rPr lang="en-US" dirty="0">
                <a:latin typeface="Century Gothic" panose="020B0502020202020204" pitchFamily="34" charset="0"/>
              </a:rPr>
              <a:t>Cost Flows</a:t>
            </a:r>
            <a:endParaRPr lang="en-US" dirty="0" smtClean="0">
              <a:latin typeface="Century Gothic" panose="020B0502020202020204" pitchFamily="34" charset="0"/>
            </a:endParaRPr>
          </a:p>
          <a:p>
            <a:r>
              <a:rPr lang="en-US" dirty="0">
                <a:latin typeface="Century Gothic" panose="020B0502020202020204" pitchFamily="34" charset="0"/>
              </a:rPr>
              <a:t>Cost </a:t>
            </a:r>
            <a:r>
              <a:rPr lang="en-US" dirty="0" smtClean="0">
                <a:latin typeface="Century Gothic" panose="020B0502020202020204" pitchFamily="34" charset="0"/>
              </a:rPr>
              <a:t>Methods</a:t>
            </a:r>
          </a:p>
          <a:p>
            <a:pPr lvl="1"/>
            <a:r>
              <a:rPr lang="en-US" dirty="0">
                <a:latin typeface="Century Gothic" panose="020B0502020202020204" pitchFamily="34" charset="0"/>
              </a:rPr>
              <a:t>Standard Cost</a:t>
            </a:r>
          </a:p>
          <a:p>
            <a:pPr lvl="1"/>
            <a:r>
              <a:rPr lang="en-US" dirty="0">
                <a:latin typeface="Century Gothic" panose="020B0502020202020204" pitchFamily="34" charset="0"/>
              </a:rPr>
              <a:t>Average Cost</a:t>
            </a:r>
          </a:p>
          <a:p>
            <a:pPr lvl="1"/>
            <a:r>
              <a:rPr lang="en-US" dirty="0">
                <a:latin typeface="Century Gothic" panose="020B0502020202020204" pitchFamily="34" charset="0"/>
              </a:rPr>
              <a:t>Period Cost</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Overview</a:t>
            </a:r>
            <a:endParaRPr lang="en-US" dirty="0">
              <a:latin typeface="Century Gothic" panose="020B0502020202020204" pitchFamily="34" charset="0"/>
            </a:endParaRPr>
          </a:p>
        </p:txBody>
      </p:sp>
      <p:sp>
        <p:nvSpPr>
          <p:cNvPr id="6" name="Content Placeholder 2"/>
          <p:cNvSpPr txBox="1">
            <a:spLocks/>
          </p:cNvSpPr>
          <p:nvPr/>
        </p:nvSpPr>
        <p:spPr>
          <a:xfrm>
            <a:off x="5938345" y="1562100"/>
            <a:ext cx="5265682" cy="4779532"/>
          </a:xfrm>
          <a:prstGeom prst="rect">
            <a:avLst/>
          </a:prstGeom>
        </p:spPr>
        <p:txBody>
          <a:bodyPr vert="horz" lIns="0" tIns="0" rIns="0" bIns="0" rtlCol="0">
            <a:noAutofit/>
          </a:bodyPr>
          <a:lst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lumMod val="75000"/>
                  </a:schemeClr>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lumMod val="75000"/>
                  </a:schemeClr>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lumMod val="75000"/>
                  </a:schemeClr>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a:lstStyle>
          <a:p>
            <a:r>
              <a:rPr lang="en-US" dirty="0">
                <a:latin typeface="Century Gothic" panose="020B0502020202020204" pitchFamily="34" charset="0"/>
              </a:rPr>
              <a:t>Cost Screens</a:t>
            </a:r>
          </a:p>
          <a:p>
            <a:pPr lvl="1"/>
            <a:r>
              <a:rPr lang="en-US" dirty="0">
                <a:latin typeface="Century Gothic" panose="020B0502020202020204" pitchFamily="34" charset="0"/>
              </a:rPr>
              <a:t>Cost Sets</a:t>
            </a:r>
          </a:p>
          <a:p>
            <a:pPr lvl="1"/>
            <a:r>
              <a:rPr lang="en-US" dirty="0">
                <a:latin typeface="Century Gothic" panose="020B0502020202020204" pitchFamily="34" charset="0"/>
              </a:rPr>
              <a:t>Cost Categories/Elements</a:t>
            </a:r>
          </a:p>
          <a:p>
            <a:pPr lvl="1"/>
            <a:r>
              <a:rPr lang="en-US" dirty="0">
                <a:latin typeface="Century Gothic" panose="020B0502020202020204" pitchFamily="34" charset="0"/>
              </a:rPr>
              <a:t>Cost Levels</a:t>
            </a:r>
          </a:p>
          <a:p>
            <a:r>
              <a:rPr lang="en-US" dirty="0">
                <a:latin typeface="Century Gothic" panose="020B0502020202020204" pitchFamily="34" charset="0"/>
              </a:rPr>
              <a:t>Account Structures</a:t>
            </a:r>
          </a:p>
          <a:p>
            <a:pPr lvl="1"/>
            <a:r>
              <a:rPr lang="en-US" dirty="0">
                <a:latin typeface="Century Gothic" panose="020B0502020202020204" pitchFamily="34" charset="0"/>
              </a:rPr>
              <a:t>Product Line Accounts</a:t>
            </a:r>
          </a:p>
          <a:p>
            <a:pPr lvl="1"/>
            <a:r>
              <a:rPr lang="en-US" dirty="0">
                <a:latin typeface="Century Gothic" panose="020B0502020202020204" pitchFamily="34" charset="0"/>
              </a:rPr>
              <a:t>Department Accounts</a:t>
            </a:r>
          </a:p>
          <a:p>
            <a:pPr lvl="1"/>
            <a:r>
              <a:rPr lang="en-US" dirty="0">
                <a:latin typeface="Century Gothic" panose="020B0502020202020204" pitchFamily="34" charset="0"/>
              </a:rPr>
              <a:t>Site Accounts </a:t>
            </a:r>
          </a:p>
          <a:p>
            <a:endParaRPr lang="en-US" dirty="0">
              <a:latin typeface="Century Gothic" panose="020B0502020202020204" pitchFamily="34" charset="0"/>
            </a:endParaRPr>
          </a:p>
        </p:txBody>
      </p:sp>
    </p:spTree>
    <p:extLst>
      <p:ext uri="{BB962C8B-B14F-4D97-AF65-F5344CB8AC3E}">
        <p14:creationId xmlns:p14="http://schemas.microsoft.com/office/powerpoint/2010/main" val="3173485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400" dirty="0">
                <a:latin typeface="Century Gothic" panose="020B0502020202020204" pitchFamily="34" charset="0"/>
              </a:rPr>
              <a:t>Determination of product costs for</a:t>
            </a:r>
          </a:p>
          <a:p>
            <a:pPr lvl="1"/>
            <a:r>
              <a:rPr lang="en-US" sz="2000" dirty="0">
                <a:latin typeface="Century Gothic" panose="020B0502020202020204" pitchFamily="34" charset="0"/>
              </a:rPr>
              <a:t>Inventory valuation</a:t>
            </a:r>
          </a:p>
          <a:p>
            <a:pPr lvl="1"/>
            <a:r>
              <a:rPr lang="en-US" sz="2000" dirty="0">
                <a:latin typeface="Century Gothic" panose="020B0502020202020204" pitchFamily="34" charset="0"/>
              </a:rPr>
              <a:t>COGS</a:t>
            </a:r>
          </a:p>
          <a:p>
            <a:pPr lvl="1"/>
            <a:r>
              <a:rPr lang="en-US" sz="2000" dirty="0">
                <a:latin typeface="Century Gothic" panose="020B0502020202020204" pitchFamily="34" charset="0"/>
              </a:rPr>
              <a:t>Cost-plus product pricing models</a:t>
            </a:r>
          </a:p>
          <a:p>
            <a:r>
              <a:rPr lang="en-US" sz="2400" dirty="0">
                <a:latin typeface="Century Gothic" panose="020B0502020202020204" pitchFamily="34" charset="0"/>
              </a:rPr>
              <a:t>Determination of costs for other units of activity</a:t>
            </a:r>
          </a:p>
          <a:p>
            <a:pPr lvl="1"/>
            <a:r>
              <a:rPr lang="en-US" sz="2000" dirty="0">
                <a:latin typeface="Century Gothic" panose="020B0502020202020204" pitchFamily="34" charset="0"/>
              </a:rPr>
              <a:t>Departments</a:t>
            </a:r>
          </a:p>
          <a:p>
            <a:pPr lvl="1"/>
            <a:r>
              <a:rPr lang="en-US" sz="2000" dirty="0">
                <a:latin typeface="Century Gothic" panose="020B0502020202020204" pitchFamily="34" charset="0"/>
              </a:rPr>
              <a:t>Sales territories</a:t>
            </a:r>
          </a:p>
          <a:p>
            <a:pPr lvl="1"/>
            <a:r>
              <a:rPr lang="en-US" sz="2000" dirty="0">
                <a:latin typeface="Century Gothic" panose="020B0502020202020204" pitchFamily="34" charset="0"/>
              </a:rPr>
              <a:t>Customer/industry groups</a:t>
            </a:r>
          </a:p>
          <a:p>
            <a:pPr lvl="1"/>
            <a:r>
              <a:rPr lang="en-US" sz="2000" dirty="0">
                <a:latin typeface="Century Gothic" panose="020B0502020202020204" pitchFamily="34" charset="0"/>
              </a:rPr>
              <a:t>Distribution channels</a:t>
            </a:r>
          </a:p>
          <a:p>
            <a:r>
              <a:rPr lang="en-US" sz="2400" dirty="0">
                <a:latin typeface="Century Gothic" panose="020B0502020202020204" pitchFamily="34" charset="0"/>
              </a:rPr>
              <a:t>Internal performance measurement</a:t>
            </a:r>
          </a:p>
          <a:p>
            <a:r>
              <a:rPr lang="en-US" sz="2400" dirty="0">
                <a:latin typeface="Century Gothic" panose="020B0502020202020204" pitchFamily="34" charset="0"/>
              </a:rPr>
              <a:t>Control and </a:t>
            </a:r>
            <a:r>
              <a:rPr lang="en-US" sz="2400" dirty="0" smtClean="0">
                <a:latin typeface="Century Gothic" panose="020B0502020202020204" pitchFamily="34" charset="0"/>
              </a:rPr>
              <a:t>planning</a:t>
            </a:r>
            <a:endParaRPr lang="en-US" sz="24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Purpose of Cost Accounting</a:t>
            </a:r>
          </a:p>
        </p:txBody>
      </p:sp>
    </p:spTree>
    <p:extLst>
      <p:ext uri="{BB962C8B-B14F-4D97-AF65-F5344CB8AC3E}">
        <p14:creationId xmlns:p14="http://schemas.microsoft.com/office/powerpoint/2010/main" val="18194866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smtClean="0">
                <a:latin typeface="Century Gothic" panose="020B0502020202020204" pitchFamily="34" charset="0"/>
              </a:rPr>
              <a:t>Introduction to Product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smtClean="0">
                <a:latin typeface="Century Gothic" panose="020B0502020202020204" pitchFamily="34" charset="0"/>
              </a:rPr>
              <a:t>Manufacturing Cost Flow</a:t>
            </a:r>
            <a:endParaRPr lang="en-US" dirty="0">
              <a:latin typeface="Century Gothic" panose="020B0502020202020204" pitchFamily="34" charset="0"/>
            </a:endParaRPr>
          </a:p>
        </p:txBody>
      </p:sp>
      <p:cxnSp>
        <p:nvCxnSpPr>
          <p:cNvPr id="47" name="AutoShape 1039"/>
          <p:cNvCxnSpPr>
            <a:cxnSpLocks noChangeShapeType="1"/>
            <a:stCxn id="62" idx="3"/>
            <a:endCxn id="71" idx="1"/>
          </p:cNvCxnSpPr>
          <p:nvPr/>
        </p:nvCxnSpPr>
        <p:spPr bwMode="auto">
          <a:xfrm>
            <a:off x="4525362" y="4095877"/>
            <a:ext cx="329850" cy="1588"/>
          </a:xfrm>
          <a:prstGeom prst="straightConnector1">
            <a:avLst/>
          </a:prstGeom>
          <a:noFill/>
          <a:ln w="38100">
            <a:solidFill>
              <a:srgbClr val="141414"/>
            </a:solidFill>
            <a:round/>
            <a:headEnd/>
            <a:tailEnd type="triangle" w="med" len="med"/>
          </a:ln>
        </p:spPr>
      </p:cxnSp>
      <p:cxnSp>
        <p:nvCxnSpPr>
          <p:cNvPr id="48" name="AutoShape 1040"/>
          <p:cNvCxnSpPr>
            <a:cxnSpLocks noChangeShapeType="1"/>
            <a:stCxn id="54" idx="3"/>
            <a:endCxn id="62" idx="1"/>
          </p:cNvCxnSpPr>
          <p:nvPr/>
        </p:nvCxnSpPr>
        <p:spPr bwMode="auto">
          <a:xfrm>
            <a:off x="2366712" y="4095877"/>
            <a:ext cx="329850" cy="1588"/>
          </a:xfrm>
          <a:prstGeom prst="straightConnector1">
            <a:avLst/>
          </a:prstGeom>
          <a:noFill/>
          <a:ln w="38100">
            <a:solidFill>
              <a:srgbClr val="141414"/>
            </a:solidFill>
            <a:round/>
            <a:headEnd/>
            <a:tailEnd type="triangle" w="med" len="med"/>
          </a:ln>
        </p:spPr>
      </p:cxnSp>
      <p:sp>
        <p:nvSpPr>
          <p:cNvPr id="49" name="Line 1044"/>
          <p:cNvSpPr>
            <a:spLocks noChangeShapeType="1"/>
          </p:cNvSpPr>
          <p:nvPr/>
        </p:nvSpPr>
        <p:spPr bwMode="auto">
          <a:xfrm>
            <a:off x="541794" y="1795589"/>
            <a:ext cx="5695950" cy="0"/>
          </a:xfrm>
          <a:prstGeom prst="line">
            <a:avLst/>
          </a:prstGeom>
          <a:noFill/>
          <a:ln w="57150">
            <a:solidFill>
              <a:srgbClr val="141414"/>
            </a:solidFill>
            <a:round/>
            <a:headEnd/>
            <a:tailEnd type="triangle" w="med" len="me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grpSp>
        <p:nvGrpSpPr>
          <p:cNvPr id="50" name="Group 49"/>
          <p:cNvGrpSpPr/>
          <p:nvPr/>
        </p:nvGrpSpPr>
        <p:grpSpPr>
          <a:xfrm>
            <a:off x="421144" y="4610225"/>
            <a:ext cx="6400800" cy="278606"/>
            <a:chOff x="647700" y="4274427"/>
            <a:chExt cx="6400800" cy="278606"/>
          </a:xfrm>
        </p:grpSpPr>
        <p:sp>
          <p:nvSpPr>
            <p:cNvPr id="51" name="Line 1057"/>
            <p:cNvSpPr>
              <a:spLocks noChangeShapeType="1"/>
            </p:cNvSpPr>
            <p:nvPr/>
          </p:nvSpPr>
          <p:spPr bwMode="auto">
            <a:xfrm>
              <a:off x="647700" y="4531604"/>
              <a:ext cx="6400800" cy="2296"/>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endParaRPr>
            </a:p>
          </p:txBody>
        </p:sp>
        <p:sp>
          <p:nvSpPr>
            <p:cNvPr id="52" name="Line 1058"/>
            <p:cNvSpPr>
              <a:spLocks noChangeShapeType="1"/>
            </p:cNvSpPr>
            <p:nvPr/>
          </p:nvSpPr>
          <p:spPr bwMode="auto">
            <a:xfrm flipV="1">
              <a:off x="666754" y="4274427"/>
              <a:ext cx="0" cy="276225"/>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endParaRPr>
            </a:p>
          </p:txBody>
        </p:sp>
        <p:sp>
          <p:nvSpPr>
            <p:cNvPr id="53" name="Line 1059"/>
            <p:cNvSpPr>
              <a:spLocks noChangeShapeType="1"/>
            </p:cNvSpPr>
            <p:nvPr/>
          </p:nvSpPr>
          <p:spPr bwMode="auto">
            <a:xfrm flipV="1">
              <a:off x="7030228" y="4276808"/>
              <a:ext cx="0" cy="276225"/>
            </a:xfrm>
            <a:prstGeom prst="line">
              <a:avLst/>
            </a:prstGeom>
            <a:noFill/>
            <a:ln w="38100">
              <a:solidFill>
                <a:srgbClr val="141414"/>
              </a:solidFill>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endParaRPr>
            </a:p>
          </p:txBody>
        </p:sp>
      </p:grpSp>
      <p:sp>
        <p:nvSpPr>
          <p:cNvPr id="54" name="Rectangle 1029"/>
          <p:cNvSpPr>
            <a:spLocks noChangeArrowheads="1"/>
          </p:cNvSpPr>
          <p:nvPr/>
        </p:nvSpPr>
        <p:spPr bwMode="auto">
          <a:xfrm>
            <a:off x="537912" y="3648202"/>
            <a:ext cx="1828800" cy="89535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Raw Materials</a:t>
            </a:r>
          </a:p>
        </p:txBody>
      </p:sp>
      <p:sp>
        <p:nvSpPr>
          <p:cNvPr id="55" name="Text Box 1038"/>
          <p:cNvSpPr txBox="1">
            <a:spLocks noChangeArrowheads="1"/>
          </p:cNvSpPr>
          <p:nvPr/>
        </p:nvSpPr>
        <p:spPr bwMode="auto">
          <a:xfrm>
            <a:off x="537912" y="2164598"/>
            <a:ext cx="1828800" cy="655638"/>
          </a:xfrm>
          <a:prstGeom prst="rect">
            <a:avLst/>
          </a:prstGeom>
          <a:noFill/>
          <a:ln w="9525">
            <a:noFill/>
            <a:miter lim="800000"/>
            <a:headEnd/>
            <a:tailEnd/>
          </a:ln>
        </p:spPr>
        <p:txBody>
          <a:bodyPr wrap="none">
            <a:spAutoFit/>
          </a:bodyPr>
          <a:lstStyle/>
          <a:p>
            <a:pPr marL="0" marR="0" lvl="0" indent="0" defTabSz="914400" eaLnBrk="0" fontAlgn="base" latinLnBrk="0" hangingPunct="0">
              <a:lnSpc>
                <a:spcPct val="100000"/>
              </a:lnSpc>
              <a:spcBef>
                <a:spcPct val="50000"/>
              </a:spcBef>
              <a:spcAft>
                <a:spcPct val="0"/>
              </a:spcAft>
              <a:buClrTx/>
              <a:buSzTx/>
              <a:buFontTx/>
              <a:buChar char="•"/>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Direct Material</a:t>
            </a:r>
          </a:p>
          <a:p>
            <a:pPr marL="0" marR="0" lvl="0" indent="0" defTabSz="914400" eaLnBrk="0" fontAlgn="base" latinLnBrk="0" hangingPunct="0">
              <a:lnSpc>
                <a:spcPct val="100000"/>
              </a:lnSpc>
              <a:spcBef>
                <a:spcPct val="50000"/>
              </a:spcBef>
              <a:spcAft>
                <a:spcPct val="0"/>
              </a:spcAft>
              <a:buClrTx/>
              <a:buSzTx/>
              <a:buFontTx/>
              <a:buChar char="•"/>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Overhead (fixed)</a:t>
            </a:r>
          </a:p>
        </p:txBody>
      </p:sp>
      <p:sp>
        <p:nvSpPr>
          <p:cNvPr id="56" name="Rectangle 1045"/>
          <p:cNvSpPr>
            <a:spLocks noChangeArrowheads="1"/>
          </p:cNvSpPr>
          <p:nvPr/>
        </p:nvSpPr>
        <p:spPr bwMode="auto">
          <a:xfrm>
            <a:off x="537912" y="1562224"/>
            <a:ext cx="1828800" cy="36195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Value Increasing</a:t>
            </a:r>
          </a:p>
        </p:txBody>
      </p:sp>
      <p:sp>
        <p:nvSpPr>
          <p:cNvPr id="57" name="Text Box 1048"/>
          <p:cNvSpPr txBox="1">
            <a:spLocks noChangeArrowheads="1"/>
          </p:cNvSpPr>
          <p:nvPr/>
        </p:nvSpPr>
        <p:spPr bwMode="auto">
          <a:xfrm>
            <a:off x="1129146" y="1932114"/>
            <a:ext cx="646331" cy="307777"/>
          </a:xfrm>
          <a:prstGeom prst="rect">
            <a:avLst/>
          </a:prstGeom>
          <a:noFill/>
          <a:ln w="9525">
            <a:noFill/>
            <a:miter lim="800000"/>
            <a:headEnd/>
            <a:tailEnd/>
          </a:ln>
        </p:spPr>
        <p:txBody>
          <a:bodyPr wrap="none">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0" i="0" u="sng" strike="noStrike" kern="0" cap="none" spc="0" normalizeH="0" baseline="0" noProof="0" dirty="0" smtClean="0">
                <a:ln>
                  <a:noFill/>
                </a:ln>
                <a:solidFill>
                  <a:srgbClr val="141414"/>
                </a:solidFill>
                <a:effectLst/>
                <a:uLnTx/>
                <a:uFillTx/>
                <a:latin typeface="Century Gothic" panose="020B0502020202020204" pitchFamily="34" charset="0"/>
              </a:rPr>
              <a:t>Costs</a:t>
            </a:r>
            <a:endPar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grpSp>
        <p:nvGrpSpPr>
          <p:cNvPr id="58" name="Group 57"/>
          <p:cNvGrpSpPr/>
          <p:nvPr/>
        </p:nvGrpSpPr>
        <p:grpSpPr>
          <a:xfrm>
            <a:off x="1135561" y="3094164"/>
            <a:ext cx="628650" cy="419100"/>
            <a:chOff x="1512049" y="2758366"/>
            <a:chExt cx="628650" cy="419100"/>
          </a:xfrm>
        </p:grpSpPr>
        <p:sp>
          <p:nvSpPr>
            <p:cNvPr id="59" name="AutoShape 1042"/>
            <p:cNvSpPr>
              <a:spLocks noChangeArrowheads="1"/>
            </p:cNvSpPr>
            <p:nvPr/>
          </p:nvSpPr>
          <p:spPr bwMode="auto">
            <a:xfrm flipV="1">
              <a:off x="1581106" y="2758366"/>
              <a:ext cx="495300" cy="419100"/>
            </a:xfrm>
            <a:prstGeom prst="upArrow">
              <a:avLst>
                <a:gd name="adj1" fmla="val 50000"/>
                <a:gd name="adj2" fmla="val 25000"/>
              </a:avLst>
            </a:prstGeom>
            <a:solidFill>
              <a:srgbClr val="141414"/>
            </a:solidFill>
            <a:ln w="9525">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endParaRPr>
            </a:p>
          </p:txBody>
        </p:sp>
        <p:sp>
          <p:nvSpPr>
            <p:cNvPr id="60" name="Text Box 1054"/>
            <p:cNvSpPr txBox="1">
              <a:spLocks noChangeArrowheads="1"/>
            </p:cNvSpPr>
            <p:nvPr/>
          </p:nvSpPr>
          <p:spPr bwMode="auto">
            <a:xfrm>
              <a:off x="1512049" y="2758366"/>
              <a:ext cx="628650" cy="366713"/>
            </a:xfrm>
            <a:prstGeom prst="rect">
              <a:avLst/>
            </a:prstGeom>
            <a:noFill/>
            <a:ln w="9525">
              <a:noFill/>
              <a:miter lim="800000"/>
              <a:headEnd/>
              <a:tailEnd/>
            </a:ln>
          </p:spPr>
          <p:txBody>
            <a:bodyPr>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prstClr val="white"/>
                  </a:solidFill>
                  <a:effectLst/>
                  <a:uLnTx/>
                  <a:uFillTx/>
                </a:rPr>
                <a:t>$</a:t>
              </a:r>
              <a:endParaRPr kumimoji="0" lang="en-US" sz="1600" b="1" i="0" u="none" strike="noStrike" kern="0" cap="none" spc="0" normalizeH="0" baseline="0" noProof="0" dirty="0" smtClean="0">
                <a:ln>
                  <a:noFill/>
                </a:ln>
                <a:solidFill>
                  <a:prstClr val="white"/>
                </a:solidFill>
                <a:effectLst/>
                <a:uLnTx/>
                <a:uFillTx/>
              </a:endParaRPr>
            </a:p>
          </p:txBody>
        </p:sp>
      </p:grpSp>
      <p:sp>
        <p:nvSpPr>
          <p:cNvPr id="61" name="Text Box 1062"/>
          <p:cNvSpPr txBox="1">
            <a:spLocks noChangeArrowheads="1"/>
          </p:cNvSpPr>
          <p:nvPr/>
        </p:nvSpPr>
        <p:spPr bwMode="auto">
          <a:xfrm>
            <a:off x="537912" y="5182118"/>
            <a:ext cx="1279517" cy="584775"/>
          </a:xfrm>
          <a:prstGeom prst="rect">
            <a:avLst/>
          </a:prstGeom>
          <a:noFill/>
          <a:ln w="9525">
            <a:noFill/>
            <a:miter lim="800000"/>
            <a:headEnd/>
            <a:tailEnd/>
          </a:ln>
        </p:spPr>
        <p:txBody>
          <a:bodyPr wrap="none">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Purchasing</a:t>
            </a:r>
            <a:b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AP</a:t>
            </a:r>
          </a:p>
        </p:txBody>
      </p:sp>
      <p:sp>
        <p:nvSpPr>
          <p:cNvPr id="62" name="Rectangle 1030"/>
          <p:cNvSpPr>
            <a:spLocks noChangeArrowheads="1"/>
          </p:cNvSpPr>
          <p:nvPr/>
        </p:nvSpPr>
        <p:spPr bwMode="auto">
          <a:xfrm>
            <a:off x="2696562" y="3648202"/>
            <a:ext cx="1828800" cy="89535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WIP</a:t>
            </a:r>
          </a:p>
        </p:txBody>
      </p:sp>
      <p:sp>
        <p:nvSpPr>
          <p:cNvPr id="63" name="Text Box 1037"/>
          <p:cNvSpPr txBox="1">
            <a:spLocks noChangeArrowheads="1"/>
          </p:cNvSpPr>
          <p:nvPr/>
        </p:nvSpPr>
        <p:spPr bwMode="auto">
          <a:xfrm>
            <a:off x="2696562" y="2164598"/>
            <a:ext cx="1828800" cy="661720"/>
          </a:xfrm>
          <a:prstGeom prst="rect">
            <a:avLst/>
          </a:prstGeom>
          <a:noFill/>
          <a:ln w="9525">
            <a:noFill/>
            <a:miter lim="800000"/>
            <a:headEnd/>
            <a:tailEnd/>
          </a:ln>
        </p:spPr>
        <p:txBody>
          <a:bodyPr wrap="none" lIns="91440" rIns="0">
            <a:noAutofit/>
          </a:bodyPr>
          <a:lstStyle/>
          <a:p>
            <a:pPr marL="0" marR="0" lvl="0" indent="0" defTabSz="914400" eaLnBrk="0" fontAlgn="base" latinLnBrk="0" hangingPunct="0">
              <a:lnSpc>
                <a:spcPct val="100000"/>
              </a:lnSpc>
              <a:spcBef>
                <a:spcPct val="50000"/>
              </a:spcBef>
              <a:spcAft>
                <a:spcPct val="0"/>
              </a:spcAft>
              <a:buClrTx/>
              <a:buSzTx/>
              <a:buFontTx/>
              <a:buChar char="•"/>
              <a:tabLst>
                <a:tab pos="114300" algn="l"/>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Direct Labor</a:t>
            </a:r>
          </a:p>
          <a:p>
            <a:pPr marL="114300" marR="0" lvl="0" indent="-114300" defTabSz="914400" eaLnBrk="0" fontAlgn="base" latinLnBrk="0" hangingPunct="0">
              <a:lnSpc>
                <a:spcPct val="100000"/>
              </a:lnSpc>
              <a:spcBef>
                <a:spcPct val="50000"/>
              </a:spcBef>
              <a:spcAft>
                <a:spcPct val="0"/>
              </a:spcAft>
              <a:buClrTx/>
              <a:buSzTx/>
              <a:buFontTx/>
              <a:buChar char="•"/>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Manufacturing OH </a:t>
            </a:r>
            <a:b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(fixed &amp; variable)</a:t>
            </a:r>
          </a:p>
        </p:txBody>
      </p:sp>
      <p:sp>
        <p:nvSpPr>
          <p:cNvPr id="64" name="Text Box 1049"/>
          <p:cNvSpPr txBox="1">
            <a:spLocks noChangeArrowheads="1"/>
          </p:cNvSpPr>
          <p:nvPr/>
        </p:nvSpPr>
        <p:spPr bwMode="auto">
          <a:xfrm>
            <a:off x="3287796" y="1932112"/>
            <a:ext cx="646331" cy="307777"/>
          </a:xfrm>
          <a:prstGeom prst="rect">
            <a:avLst/>
          </a:prstGeom>
          <a:noFill/>
          <a:ln w="9525">
            <a:noFill/>
            <a:miter lim="800000"/>
            <a:headEnd/>
            <a:tailEnd/>
          </a:ln>
        </p:spPr>
        <p:txBody>
          <a:bodyPr wrap="none">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0" i="0" u="sng" strike="noStrike" kern="0" cap="none" spc="0" normalizeH="0" baseline="0" noProof="0" dirty="0" smtClean="0">
                <a:ln>
                  <a:noFill/>
                </a:ln>
                <a:solidFill>
                  <a:srgbClr val="141414"/>
                </a:solidFill>
                <a:effectLst/>
                <a:uLnTx/>
                <a:uFillTx/>
                <a:latin typeface="Century Gothic" panose="020B0502020202020204" pitchFamily="34" charset="0"/>
              </a:rPr>
              <a:t>Costs</a:t>
            </a:r>
            <a:endPar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grpSp>
        <p:nvGrpSpPr>
          <p:cNvPr id="65" name="Group 64"/>
          <p:cNvGrpSpPr/>
          <p:nvPr/>
        </p:nvGrpSpPr>
        <p:grpSpPr>
          <a:xfrm>
            <a:off x="3295843" y="3094164"/>
            <a:ext cx="628650" cy="419100"/>
            <a:chOff x="3342481" y="2758366"/>
            <a:chExt cx="628650" cy="419100"/>
          </a:xfrm>
        </p:grpSpPr>
        <p:sp>
          <p:nvSpPr>
            <p:cNvPr id="66" name="AutoShape 1043"/>
            <p:cNvSpPr>
              <a:spLocks noChangeArrowheads="1"/>
            </p:cNvSpPr>
            <p:nvPr/>
          </p:nvSpPr>
          <p:spPr bwMode="auto">
            <a:xfrm flipV="1">
              <a:off x="3407569" y="2758366"/>
              <a:ext cx="495300" cy="419100"/>
            </a:xfrm>
            <a:prstGeom prst="upArrow">
              <a:avLst>
                <a:gd name="adj1" fmla="val 50000"/>
                <a:gd name="adj2" fmla="val 25000"/>
              </a:avLst>
            </a:prstGeom>
            <a:solidFill>
              <a:srgbClr val="141414"/>
            </a:solidFill>
            <a:ln w="9525">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endParaRPr>
            </a:p>
          </p:txBody>
        </p:sp>
        <p:sp>
          <p:nvSpPr>
            <p:cNvPr id="67" name="Text Box 1055"/>
            <p:cNvSpPr txBox="1">
              <a:spLocks noChangeArrowheads="1"/>
            </p:cNvSpPr>
            <p:nvPr/>
          </p:nvSpPr>
          <p:spPr bwMode="auto">
            <a:xfrm>
              <a:off x="3342481" y="2758366"/>
              <a:ext cx="628650" cy="366713"/>
            </a:xfrm>
            <a:prstGeom prst="rect">
              <a:avLst/>
            </a:prstGeom>
            <a:noFill/>
            <a:ln w="9525">
              <a:noFill/>
              <a:miter lim="800000"/>
              <a:headEnd/>
              <a:tailEnd/>
            </a:ln>
          </p:spPr>
          <p:txBody>
            <a:bodyPr>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prstClr val="white"/>
                  </a:solidFill>
                  <a:effectLst/>
                  <a:uLnTx/>
                  <a:uFillTx/>
                </a:rPr>
                <a:t>$</a:t>
              </a:r>
              <a:endParaRPr kumimoji="0" lang="en-US" sz="1600" b="1" i="0" u="none" strike="noStrike" kern="0" cap="none" spc="0" normalizeH="0" baseline="0" noProof="0" dirty="0" smtClean="0">
                <a:ln>
                  <a:noFill/>
                </a:ln>
                <a:solidFill>
                  <a:prstClr val="white"/>
                </a:solidFill>
                <a:effectLst/>
                <a:uLnTx/>
                <a:uFillTx/>
              </a:endParaRPr>
            </a:p>
          </p:txBody>
        </p:sp>
      </p:grpSp>
      <p:sp>
        <p:nvSpPr>
          <p:cNvPr id="68" name="Rectangle 1060"/>
          <p:cNvSpPr>
            <a:spLocks noChangeArrowheads="1"/>
          </p:cNvSpPr>
          <p:nvPr/>
        </p:nvSpPr>
        <p:spPr bwMode="auto">
          <a:xfrm>
            <a:off x="2696562" y="4734052"/>
            <a:ext cx="1828800" cy="34290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Inventory</a:t>
            </a:r>
          </a:p>
        </p:txBody>
      </p:sp>
      <p:sp>
        <p:nvSpPr>
          <p:cNvPr id="69" name="Text Box 1063"/>
          <p:cNvSpPr txBox="1">
            <a:spLocks noChangeArrowheads="1"/>
          </p:cNvSpPr>
          <p:nvPr/>
        </p:nvSpPr>
        <p:spPr bwMode="auto">
          <a:xfrm>
            <a:off x="2696562" y="5182118"/>
            <a:ext cx="1973617" cy="830997"/>
          </a:xfrm>
          <a:prstGeom prst="rect">
            <a:avLst/>
          </a:prstGeom>
          <a:noFill/>
          <a:ln w="9525">
            <a:noFill/>
            <a:miter lim="800000"/>
            <a:headEnd/>
            <a:tailEnd/>
          </a:ln>
        </p:spPr>
        <p:txBody>
          <a:bodyPr wrap="none">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altLang="zh-CN" sz="1600" b="1" i="0" u="none" strike="noStrike" kern="0" cap="none" spc="0" normalizeH="0" baseline="0" noProof="0" dirty="0" smtClean="0">
                <a:ln>
                  <a:noFill/>
                </a:ln>
                <a:solidFill>
                  <a:srgbClr val="141414"/>
                </a:solidFill>
                <a:effectLst/>
                <a:uLnTx/>
                <a:uFillTx/>
                <a:latin typeface="Century Gothic" panose="020B0502020202020204" pitchFamily="34" charset="0"/>
              </a:rPr>
              <a:t>Production</a:t>
            </a: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 Orders</a:t>
            </a:r>
            <a:b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SFC</a:t>
            </a:r>
            <a:b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Co/By-Products</a:t>
            </a:r>
          </a:p>
        </p:txBody>
      </p:sp>
      <p:sp>
        <p:nvSpPr>
          <p:cNvPr id="70" name="Rectangle 1027"/>
          <p:cNvSpPr>
            <a:spLocks noChangeArrowheads="1"/>
          </p:cNvSpPr>
          <p:nvPr/>
        </p:nvSpPr>
        <p:spPr bwMode="auto">
          <a:xfrm>
            <a:off x="5024962" y="3324352"/>
            <a:ext cx="1828800" cy="895350"/>
          </a:xfrm>
          <a:prstGeom prst="rect">
            <a:avLst/>
          </a:prstGeom>
          <a:solidFill>
            <a:sysClr val="window" lastClr="FFFFFF"/>
          </a:solidFill>
          <a:ln w="9525">
            <a:solidFill>
              <a:srgbClr val="141414"/>
            </a:solidFill>
            <a:miter lim="800000"/>
            <a:headEnd/>
            <a:tailEnd/>
          </a:ln>
          <a:effectLst/>
        </p:spPr>
        <p:txBody>
          <a:bodyPr wrap="none" tIns="45720" anchor="t" anchorCtr="0"/>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COGS</a:t>
            </a:r>
          </a:p>
        </p:txBody>
      </p:sp>
      <p:sp>
        <p:nvSpPr>
          <p:cNvPr id="71" name="Rectangle 1031"/>
          <p:cNvSpPr>
            <a:spLocks noChangeArrowheads="1"/>
          </p:cNvSpPr>
          <p:nvPr/>
        </p:nvSpPr>
        <p:spPr bwMode="auto">
          <a:xfrm>
            <a:off x="4855212" y="3648202"/>
            <a:ext cx="1828800" cy="89535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Finished Goods</a:t>
            </a:r>
          </a:p>
        </p:txBody>
      </p:sp>
      <p:sp>
        <p:nvSpPr>
          <p:cNvPr id="72" name="Text Box 1050"/>
          <p:cNvSpPr txBox="1">
            <a:spLocks noChangeArrowheads="1"/>
          </p:cNvSpPr>
          <p:nvPr/>
        </p:nvSpPr>
        <p:spPr bwMode="auto">
          <a:xfrm>
            <a:off x="5446446" y="1932110"/>
            <a:ext cx="646331" cy="307777"/>
          </a:xfrm>
          <a:prstGeom prst="rect">
            <a:avLst/>
          </a:prstGeom>
          <a:noFill/>
          <a:ln w="9525">
            <a:noFill/>
            <a:miter lim="800000"/>
            <a:headEnd/>
            <a:tailEnd/>
          </a:ln>
        </p:spPr>
        <p:txBody>
          <a:bodyPr wrap="none">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0" i="0" u="sng" strike="noStrike" kern="0" cap="none" spc="0" normalizeH="0" baseline="0" noProof="0" dirty="0" smtClean="0">
                <a:ln>
                  <a:noFill/>
                </a:ln>
                <a:solidFill>
                  <a:srgbClr val="141414"/>
                </a:solidFill>
                <a:effectLst/>
                <a:uLnTx/>
                <a:uFillTx/>
                <a:latin typeface="Century Gothic" panose="020B0502020202020204" pitchFamily="34" charset="0"/>
              </a:rPr>
              <a:t>Costs</a:t>
            </a:r>
            <a:endPar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73" name="Text Box 1052"/>
          <p:cNvSpPr txBox="1">
            <a:spLocks noChangeArrowheads="1"/>
          </p:cNvSpPr>
          <p:nvPr/>
        </p:nvSpPr>
        <p:spPr bwMode="auto">
          <a:xfrm>
            <a:off x="4855212" y="2164598"/>
            <a:ext cx="1828800" cy="307777"/>
          </a:xfrm>
          <a:prstGeom prst="rect">
            <a:avLst/>
          </a:prstGeom>
          <a:noFill/>
          <a:ln w="9525">
            <a:noFill/>
            <a:miter lim="800000"/>
            <a:headEnd/>
            <a:tailEnd/>
          </a:ln>
        </p:spPr>
        <p:txBody>
          <a:bodyPr wrap="none">
            <a:spAutoFit/>
          </a:bodyPr>
          <a:lstStyle/>
          <a:p>
            <a:pPr marL="0" marR="0" lvl="0" indent="0" defTabSz="914400" eaLnBrk="0" fontAlgn="base" latinLnBrk="0" hangingPunct="0">
              <a:lnSpc>
                <a:spcPct val="100000"/>
              </a:lnSpc>
              <a:spcBef>
                <a:spcPct val="50000"/>
              </a:spcBef>
              <a:spcAft>
                <a:spcPct val="0"/>
              </a:spcAft>
              <a:buClrTx/>
              <a:buSzTx/>
              <a:buFontTx/>
              <a:buChar char="•"/>
              <a:tabLst/>
              <a:defRPr/>
            </a:pPr>
            <a:r>
              <a:rPr kumimoji="0" lang="en-US" sz="1400" b="0" i="0" u="none" strike="noStrike" kern="0" cap="none" spc="0" normalizeH="0" baseline="0" noProof="0" dirty="0" smtClean="0">
                <a:ln>
                  <a:noFill/>
                </a:ln>
                <a:solidFill>
                  <a:srgbClr val="141414"/>
                </a:solidFill>
                <a:effectLst/>
                <a:uLnTx/>
                <a:uFillTx/>
                <a:latin typeface="Century Gothic" panose="020B0502020202020204" pitchFamily="34" charset="0"/>
              </a:rPr>
              <a:t> Overhead (fixed)</a:t>
            </a:r>
          </a:p>
        </p:txBody>
      </p:sp>
      <p:grpSp>
        <p:nvGrpSpPr>
          <p:cNvPr id="74" name="Group 73"/>
          <p:cNvGrpSpPr/>
          <p:nvPr/>
        </p:nvGrpSpPr>
        <p:grpSpPr>
          <a:xfrm>
            <a:off x="5521960" y="2858411"/>
            <a:ext cx="495300" cy="419100"/>
            <a:chOff x="6153149" y="2522613"/>
            <a:chExt cx="495300" cy="419100"/>
          </a:xfrm>
        </p:grpSpPr>
        <p:sp>
          <p:nvSpPr>
            <p:cNvPr id="75" name="AutoShape 1053"/>
            <p:cNvSpPr>
              <a:spLocks noChangeArrowheads="1"/>
            </p:cNvSpPr>
            <p:nvPr/>
          </p:nvSpPr>
          <p:spPr bwMode="auto">
            <a:xfrm flipV="1">
              <a:off x="6153149" y="2522613"/>
              <a:ext cx="495300" cy="419100"/>
            </a:xfrm>
            <a:prstGeom prst="upArrow">
              <a:avLst>
                <a:gd name="adj1" fmla="val 50000"/>
                <a:gd name="adj2" fmla="val 25000"/>
              </a:avLst>
            </a:prstGeom>
            <a:solidFill>
              <a:srgbClr val="141414"/>
            </a:solidFill>
            <a:ln w="9525">
              <a:solidFill>
                <a:srgbClr val="141414"/>
              </a:solidFill>
              <a:miter lim="800000"/>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141414"/>
                </a:solidFill>
                <a:effectLst/>
                <a:uLnTx/>
                <a:uFillTx/>
              </a:endParaRPr>
            </a:p>
          </p:txBody>
        </p:sp>
        <p:sp>
          <p:nvSpPr>
            <p:cNvPr id="76" name="Text Box 1056"/>
            <p:cNvSpPr txBox="1">
              <a:spLocks noChangeArrowheads="1"/>
            </p:cNvSpPr>
            <p:nvPr/>
          </p:nvSpPr>
          <p:spPr bwMode="auto">
            <a:xfrm>
              <a:off x="6248665" y="2527375"/>
              <a:ext cx="304801" cy="366713"/>
            </a:xfrm>
            <a:prstGeom prst="rect">
              <a:avLst/>
            </a:prstGeom>
            <a:noFill/>
            <a:ln w="9525">
              <a:noFill/>
              <a:miter lim="800000"/>
              <a:headEnd/>
              <a:tailEnd/>
            </a:ln>
          </p:spPr>
          <p:txBody>
            <a:bodyPr wrap="square">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prstClr val="white"/>
                  </a:solidFill>
                  <a:effectLst/>
                  <a:uLnTx/>
                  <a:uFillTx/>
                </a:rPr>
                <a:t>$</a:t>
              </a:r>
              <a:endParaRPr kumimoji="0" lang="en-US" sz="1600" b="1" i="0" u="none" strike="noStrike" kern="0" cap="none" spc="0" normalizeH="0" baseline="0" noProof="0" dirty="0" smtClean="0">
                <a:ln>
                  <a:noFill/>
                </a:ln>
                <a:solidFill>
                  <a:prstClr val="white"/>
                </a:solidFill>
                <a:effectLst/>
                <a:uLnTx/>
                <a:uFillTx/>
              </a:endParaRPr>
            </a:p>
          </p:txBody>
        </p:sp>
      </p:grpSp>
      <p:sp>
        <p:nvSpPr>
          <p:cNvPr id="77" name="Text Box 1064"/>
          <p:cNvSpPr txBox="1">
            <a:spLocks noChangeArrowheads="1"/>
          </p:cNvSpPr>
          <p:nvPr/>
        </p:nvSpPr>
        <p:spPr bwMode="auto">
          <a:xfrm>
            <a:off x="4855212" y="5182118"/>
            <a:ext cx="1963999" cy="584775"/>
          </a:xfrm>
          <a:prstGeom prst="rect">
            <a:avLst/>
          </a:prstGeom>
          <a:noFill/>
          <a:ln w="9525">
            <a:noFill/>
            <a:miter lim="800000"/>
            <a:headEnd/>
            <a:tailEnd/>
          </a:ln>
        </p:spPr>
        <p:txBody>
          <a:bodyPr wrap="none">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Sales Orders</a:t>
            </a:r>
            <a:b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(Configured Prod)</a:t>
            </a:r>
          </a:p>
        </p:txBody>
      </p:sp>
      <p:sp>
        <p:nvSpPr>
          <p:cNvPr id="78" name="Rectangle 1032"/>
          <p:cNvSpPr>
            <a:spLocks noChangeArrowheads="1"/>
          </p:cNvSpPr>
          <p:nvPr/>
        </p:nvSpPr>
        <p:spPr bwMode="auto">
          <a:xfrm>
            <a:off x="7013862" y="3648202"/>
            <a:ext cx="1828800" cy="89535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Margin</a:t>
            </a:r>
          </a:p>
        </p:txBody>
      </p:sp>
      <p:sp>
        <p:nvSpPr>
          <p:cNvPr id="79" name="Text Box 1051"/>
          <p:cNvSpPr txBox="1">
            <a:spLocks noChangeArrowheads="1"/>
          </p:cNvSpPr>
          <p:nvPr/>
        </p:nvSpPr>
        <p:spPr bwMode="auto">
          <a:xfrm>
            <a:off x="7447201" y="1932108"/>
            <a:ext cx="962122" cy="307777"/>
          </a:xfrm>
          <a:prstGeom prst="rect">
            <a:avLst/>
          </a:prstGeom>
          <a:noFill/>
          <a:ln w="9525">
            <a:noFill/>
            <a:miter lim="800000"/>
            <a:headEnd/>
            <a:tailEnd/>
          </a:ln>
        </p:spPr>
        <p:txBody>
          <a:bodyPr wrap="none">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400" b="0" i="0" u="sng" strike="noStrike" kern="0" cap="none" spc="0" normalizeH="0" baseline="0" noProof="0" dirty="0" smtClean="0">
                <a:ln>
                  <a:noFill/>
                </a:ln>
                <a:solidFill>
                  <a:srgbClr val="141414"/>
                </a:solidFill>
                <a:effectLst/>
                <a:uLnTx/>
                <a:uFillTx/>
                <a:latin typeface="Century Gothic" panose="020B0502020202020204" pitchFamily="34" charset="0"/>
              </a:rPr>
              <a:t>Revenue</a:t>
            </a:r>
            <a:endPar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endParaRPr>
          </a:p>
        </p:txBody>
      </p:sp>
      <p:sp>
        <p:nvSpPr>
          <p:cNvPr id="80" name="Text Box 1065"/>
          <p:cNvSpPr txBox="1">
            <a:spLocks noChangeArrowheads="1"/>
          </p:cNvSpPr>
          <p:nvPr/>
        </p:nvSpPr>
        <p:spPr bwMode="auto">
          <a:xfrm>
            <a:off x="7218773" y="6094222"/>
            <a:ext cx="1418978" cy="338554"/>
          </a:xfrm>
          <a:prstGeom prst="rect">
            <a:avLst/>
          </a:prstGeom>
          <a:noFill/>
          <a:ln w="9525">
            <a:noFill/>
            <a:miter lim="800000"/>
            <a:headEnd/>
            <a:tailEnd/>
          </a:ln>
        </p:spPr>
        <p:txBody>
          <a:bodyPr wrap="none">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smtClean="0">
                <a:ln>
                  <a:noFill/>
                </a:ln>
                <a:solidFill>
                  <a:srgbClr val="141414"/>
                </a:solidFill>
                <a:effectLst/>
                <a:uLnTx/>
                <a:uFillTx/>
                <a:latin typeface="Century Gothic" panose="020B0502020202020204" pitchFamily="34" charset="0"/>
              </a:rPr>
              <a:t>Sales Orders</a:t>
            </a:r>
          </a:p>
        </p:txBody>
      </p:sp>
      <p:sp>
        <p:nvSpPr>
          <p:cNvPr id="81" name="Rectangle 1066"/>
          <p:cNvSpPr>
            <a:spLocks noChangeArrowheads="1"/>
          </p:cNvSpPr>
          <p:nvPr/>
        </p:nvSpPr>
        <p:spPr bwMode="auto">
          <a:xfrm>
            <a:off x="7013862" y="5182118"/>
            <a:ext cx="1828800" cy="895350"/>
          </a:xfrm>
          <a:prstGeom prst="rect">
            <a:avLst/>
          </a:prstGeom>
          <a:solidFill>
            <a:sysClr val="window" lastClr="FFFFFF"/>
          </a:solidFill>
          <a:ln w="9525">
            <a:solidFill>
              <a:srgbClr val="141414"/>
            </a:solidFill>
            <a:miter lim="800000"/>
            <a:headEnd/>
            <a:tailEnd/>
          </a:ln>
          <a:effectLst/>
        </p:spPr>
        <p:txBody>
          <a:bodyPr wrap="none" anchor="ct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141414"/>
                </a:solidFill>
                <a:effectLst/>
                <a:uLnTx/>
                <a:uFillTx/>
                <a:latin typeface="Century Gothic" panose="020B0502020202020204" pitchFamily="34" charset="0"/>
              </a:rPr>
              <a:t>Customer</a:t>
            </a:r>
          </a:p>
        </p:txBody>
      </p:sp>
      <p:cxnSp>
        <p:nvCxnSpPr>
          <p:cNvPr id="82" name="AutoShape 1068"/>
          <p:cNvCxnSpPr>
            <a:cxnSpLocks noChangeShapeType="1"/>
            <a:stCxn id="81" idx="0"/>
            <a:endCxn id="78" idx="2"/>
          </p:cNvCxnSpPr>
          <p:nvPr/>
        </p:nvCxnSpPr>
        <p:spPr bwMode="auto">
          <a:xfrm rot="5400000" flipH="1" flipV="1">
            <a:off x="7608979" y="4862835"/>
            <a:ext cx="638566" cy="1588"/>
          </a:xfrm>
          <a:prstGeom prst="straightConnector1">
            <a:avLst/>
          </a:prstGeom>
          <a:noFill/>
          <a:ln w="38100">
            <a:solidFill>
              <a:srgbClr val="141414"/>
            </a:solidFill>
            <a:round/>
            <a:headEnd/>
            <a:tailEnd type="triangle" w="med" len="med"/>
          </a:ln>
        </p:spPr>
      </p:cxnSp>
      <p:cxnSp>
        <p:nvCxnSpPr>
          <p:cNvPr id="83" name="AutoShape 1041"/>
          <p:cNvCxnSpPr>
            <a:cxnSpLocks noChangeShapeType="1"/>
            <a:stCxn id="71" idx="3"/>
            <a:endCxn id="78" idx="1"/>
          </p:cNvCxnSpPr>
          <p:nvPr/>
        </p:nvCxnSpPr>
        <p:spPr bwMode="auto">
          <a:xfrm>
            <a:off x="6684012" y="4095877"/>
            <a:ext cx="329850" cy="1588"/>
          </a:xfrm>
          <a:prstGeom prst="straightConnector1">
            <a:avLst/>
          </a:prstGeom>
          <a:noFill/>
          <a:ln w="38100">
            <a:solidFill>
              <a:srgbClr val="141414"/>
            </a:solidFill>
            <a:round/>
            <a:headEnd/>
            <a:tailEnd type="triangle" w="med" len="med"/>
          </a:ln>
        </p:spPr>
      </p:cxnSp>
    </p:spTree>
    <p:extLst>
      <p:ext uri="{BB962C8B-B14F-4D97-AF65-F5344CB8AC3E}">
        <p14:creationId xmlns:p14="http://schemas.microsoft.com/office/powerpoint/2010/main" val="33809091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400" dirty="0">
                <a:latin typeface="Century Gothic" panose="020B0502020202020204" pitchFamily="34" charset="0"/>
              </a:rPr>
              <a:t>Standard </a:t>
            </a:r>
          </a:p>
          <a:p>
            <a:pPr lvl="1"/>
            <a:r>
              <a:rPr lang="en-US" sz="2000" dirty="0">
                <a:latin typeface="Century Gothic" panose="020B0502020202020204" pitchFamily="34" charset="0"/>
              </a:rPr>
              <a:t>Costs are pre-established and all transactions valued at that cost.</a:t>
            </a:r>
          </a:p>
          <a:p>
            <a:pPr lvl="1"/>
            <a:r>
              <a:rPr lang="en-US" sz="2000" dirty="0">
                <a:latin typeface="Century Gothic" panose="020B0502020202020204" pitchFamily="34" charset="0"/>
              </a:rPr>
              <a:t>Deviations reported as variances.</a:t>
            </a:r>
          </a:p>
          <a:p>
            <a:r>
              <a:rPr lang="en-US" sz="2400" dirty="0">
                <a:latin typeface="Century Gothic" panose="020B0502020202020204" pitchFamily="34" charset="0"/>
              </a:rPr>
              <a:t>Average</a:t>
            </a:r>
          </a:p>
          <a:p>
            <a:pPr lvl="1"/>
            <a:r>
              <a:rPr lang="en-US" sz="2000" dirty="0">
                <a:latin typeface="Century Gothic" panose="020B0502020202020204" pitchFamily="34" charset="0"/>
              </a:rPr>
              <a:t>Costs are re-calculated (averaged) as they occur</a:t>
            </a:r>
          </a:p>
          <a:p>
            <a:pPr lvl="1"/>
            <a:r>
              <a:rPr lang="en-US" sz="2000" dirty="0">
                <a:latin typeface="Century Gothic" panose="020B0502020202020204" pitchFamily="34" charset="0"/>
              </a:rPr>
              <a:t>No variances </a:t>
            </a:r>
          </a:p>
          <a:p>
            <a:r>
              <a:rPr lang="en-US" sz="2400" dirty="0">
                <a:latin typeface="Century Gothic" panose="020B0502020202020204" pitchFamily="34" charset="0"/>
              </a:rPr>
              <a:t>Period</a:t>
            </a:r>
          </a:p>
          <a:p>
            <a:pPr lvl="1"/>
            <a:r>
              <a:rPr lang="en-US" sz="2000" dirty="0">
                <a:latin typeface="Century Gothic" panose="020B0502020202020204" pitchFamily="34" charset="0"/>
              </a:rPr>
              <a:t>Uses values of incoming and outgoing GL transactions from AP and changes to inventory balances between periods</a:t>
            </a:r>
          </a:p>
          <a:p>
            <a:pPr lvl="1"/>
            <a:r>
              <a:rPr lang="en-US" sz="2000" dirty="0">
                <a:latin typeface="Century Gothic" panose="020B0502020202020204" pitchFamily="34" charset="0"/>
              </a:rPr>
              <a:t>Differences written off as change in inventory value</a:t>
            </a:r>
          </a:p>
          <a:p>
            <a:r>
              <a:rPr lang="en-US" sz="2400" dirty="0">
                <a:latin typeface="Century Gothic" panose="020B0502020202020204" pitchFamily="34" charset="0"/>
              </a:rPr>
              <a:t>Periodic</a:t>
            </a:r>
          </a:p>
          <a:p>
            <a:pPr lvl="1"/>
            <a:r>
              <a:rPr lang="en-US" sz="2000" dirty="0">
                <a:latin typeface="Century Gothic" panose="020B0502020202020204" pitchFamily="34" charset="0"/>
              </a:rPr>
              <a:t>Calculates periodic costs using WAVG, </a:t>
            </a:r>
            <a:r>
              <a:rPr lang="en-US" sz="2000" dirty="0" smtClean="0">
                <a:latin typeface="Century Gothic" panose="020B0502020202020204" pitchFamily="34" charset="0"/>
              </a:rPr>
              <a:t>FIFO</a:t>
            </a:r>
            <a:endParaRPr lang="en-US" sz="20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QAD Enterprise Applications Costing Methods</a:t>
            </a:r>
          </a:p>
        </p:txBody>
      </p:sp>
    </p:spTree>
    <p:extLst>
      <p:ext uri="{BB962C8B-B14F-4D97-AF65-F5344CB8AC3E}">
        <p14:creationId xmlns:p14="http://schemas.microsoft.com/office/powerpoint/2010/main" val="40049481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400" dirty="0">
                <a:latin typeface="Century Gothic" panose="020B0502020202020204" pitchFamily="34" charset="0"/>
              </a:rPr>
              <a:t>Comparison of Standard and Average Costing Methods</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Introduction to Product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Standard Costing: Example</a:t>
            </a:r>
          </a:p>
        </p:txBody>
      </p:sp>
      <p:sp>
        <p:nvSpPr>
          <p:cNvPr id="6" name="Text Box 8"/>
          <p:cNvSpPr txBox="1">
            <a:spLocks noChangeArrowheads="1"/>
          </p:cNvSpPr>
          <p:nvPr/>
        </p:nvSpPr>
        <p:spPr bwMode="auto">
          <a:xfrm>
            <a:off x="5306715" y="2575006"/>
            <a:ext cx="3733800" cy="1495425"/>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Century Gothic" panose="020B0502020202020204" pitchFamily="34" charset="0"/>
              </a:rPr>
              <a:t>50</a:t>
            </a:r>
            <a:br>
              <a:rPr lang="en-US" sz="1600" b="1" dirty="0">
                <a:latin typeface="Century Gothic" panose="020B0502020202020204" pitchFamily="34" charset="0"/>
              </a:rPr>
            </a:br>
            <a:r>
              <a:rPr lang="en-US" sz="1400" dirty="0">
                <a:latin typeface="Century Gothic" panose="020B0502020202020204" pitchFamily="34" charset="0"/>
              </a:rPr>
              <a:t>5 x 10 = 50</a:t>
            </a:r>
          </a:p>
          <a:p>
            <a:pPr algn="l" eaLnBrk="0" hangingPunct="0">
              <a:spcBef>
                <a:spcPct val="50000"/>
              </a:spcBef>
            </a:pPr>
            <a:endParaRPr lang="en-US" sz="1600" b="1" dirty="0">
              <a:latin typeface="Century Gothic" panose="020B0502020202020204" pitchFamily="34" charset="0"/>
            </a:endParaRPr>
          </a:p>
          <a:p>
            <a:pPr algn="l" eaLnBrk="0" hangingPunct="0">
              <a:spcBef>
                <a:spcPct val="50000"/>
              </a:spcBef>
            </a:pPr>
            <a:r>
              <a:rPr lang="en-US" sz="1600" b="1" dirty="0">
                <a:latin typeface="Century Gothic" panose="020B0502020202020204" pitchFamily="34" charset="0"/>
              </a:rPr>
              <a:t>80</a:t>
            </a:r>
            <a:br>
              <a:rPr lang="en-US" sz="1600" b="1" dirty="0">
                <a:latin typeface="Century Gothic" panose="020B0502020202020204" pitchFamily="34" charset="0"/>
              </a:rPr>
            </a:br>
            <a:r>
              <a:rPr lang="en-US" sz="1400" dirty="0">
                <a:latin typeface="Century Gothic" panose="020B0502020202020204" pitchFamily="34" charset="0"/>
              </a:rPr>
              <a:t>(5 + 3) x 10 = 80</a:t>
            </a:r>
            <a:endParaRPr lang="en-US" sz="1600" dirty="0">
              <a:latin typeface="Century Gothic" panose="020B0502020202020204" pitchFamily="34" charset="0"/>
            </a:endParaRPr>
          </a:p>
        </p:txBody>
      </p:sp>
      <p:sp>
        <p:nvSpPr>
          <p:cNvPr id="7" name="Rectangle 15"/>
          <p:cNvSpPr>
            <a:spLocks noChangeArrowheads="1"/>
          </p:cNvSpPr>
          <p:nvPr/>
        </p:nvSpPr>
        <p:spPr bwMode="auto">
          <a:xfrm>
            <a:off x="1020465" y="2422606"/>
            <a:ext cx="2286000" cy="2876550"/>
          </a:xfrm>
          <a:prstGeom prst="rect">
            <a:avLst/>
          </a:prstGeom>
          <a:noFill/>
          <a:ln w="38100">
            <a:noFill/>
            <a:miter lim="800000"/>
            <a:headEnd/>
            <a:tailEnd/>
          </a:ln>
        </p:spPr>
        <p:txBody>
          <a:bodyPr wrap="none" anchor="ctr"/>
          <a:lstStyle/>
          <a:p>
            <a:endParaRPr lang="en-US">
              <a:latin typeface="Century Gothic" panose="020B0502020202020204" pitchFamily="34" charset="0"/>
            </a:endParaRPr>
          </a:p>
        </p:txBody>
      </p:sp>
      <p:sp>
        <p:nvSpPr>
          <p:cNvPr id="8" name="Text Box 5"/>
          <p:cNvSpPr txBox="1">
            <a:spLocks noChangeArrowheads="1"/>
          </p:cNvSpPr>
          <p:nvPr/>
        </p:nvSpPr>
        <p:spPr bwMode="auto">
          <a:xfrm>
            <a:off x="410865" y="2555956"/>
            <a:ext cx="2762250" cy="2536825"/>
          </a:xfrm>
          <a:prstGeom prst="rect">
            <a:avLst/>
          </a:prstGeom>
          <a:noFill/>
          <a:ln w="38100">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Qty on hand = 5 units</a:t>
            </a:r>
          </a:p>
          <a:p>
            <a:pPr algn="r" eaLnBrk="0" hangingPunct="0">
              <a:spcBef>
                <a:spcPct val="50000"/>
              </a:spcBef>
            </a:pPr>
            <a:endParaRPr lang="en-US" sz="1600" b="1">
              <a:latin typeface="Century Gothic" panose="020B0502020202020204" pitchFamily="34" charset="0"/>
            </a:endParaRPr>
          </a:p>
          <a:p>
            <a:pPr algn="r" eaLnBrk="0" hangingPunct="0">
              <a:spcBef>
                <a:spcPct val="50000"/>
              </a:spcBef>
            </a:pP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Purchase 3 units </a:t>
            </a:r>
            <a:br>
              <a:rPr lang="en-US" sz="1600" b="1">
                <a:latin typeface="Century Gothic" panose="020B0502020202020204" pitchFamily="34" charset="0"/>
              </a:rPr>
            </a:br>
            <a:r>
              <a:rPr lang="en-US" sz="1600" b="1">
                <a:latin typeface="Century Gothic" panose="020B0502020202020204" pitchFamily="34" charset="0"/>
              </a:rPr>
              <a:t>at cost of 20/unit</a:t>
            </a:r>
          </a:p>
          <a:p>
            <a:pPr algn="r" eaLnBrk="0" hangingPunct="0">
              <a:spcBef>
                <a:spcPct val="50000"/>
              </a:spcBef>
            </a:pPr>
            <a:endParaRPr lang="en-US" sz="1600" b="1">
              <a:latin typeface="Century Gothic" panose="020B0502020202020204" pitchFamily="34" charset="0"/>
            </a:endParaRPr>
          </a:p>
          <a:p>
            <a:pPr algn="r" eaLnBrk="0" hangingPunct="0">
              <a:spcBef>
                <a:spcPct val="50000"/>
              </a:spcBef>
            </a:pPr>
            <a:r>
              <a:rPr lang="en-US" sz="1600" b="1">
                <a:latin typeface="Century Gothic" panose="020B0502020202020204" pitchFamily="34" charset="0"/>
              </a:rPr>
              <a:t/>
            </a:r>
            <a:br>
              <a:rPr lang="en-US" sz="1600" b="1">
                <a:latin typeface="Century Gothic" panose="020B0502020202020204" pitchFamily="34" charset="0"/>
              </a:rPr>
            </a:br>
            <a:endParaRPr lang="en-US" sz="1600" b="1">
              <a:latin typeface="Century Gothic" panose="020B0502020202020204" pitchFamily="34" charset="0"/>
            </a:endParaRPr>
          </a:p>
        </p:txBody>
      </p:sp>
      <p:sp>
        <p:nvSpPr>
          <p:cNvPr id="9" name="Text Box 6"/>
          <p:cNvSpPr txBox="1">
            <a:spLocks noChangeArrowheads="1"/>
          </p:cNvSpPr>
          <p:nvPr/>
        </p:nvSpPr>
        <p:spPr bwMode="auto">
          <a:xfrm>
            <a:off x="3630315" y="2555956"/>
            <a:ext cx="1562100" cy="2414587"/>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Century Gothic" panose="020B0502020202020204" pitchFamily="34" charset="0"/>
              </a:rPr>
              <a:t>10 / unit</a:t>
            </a:r>
            <a:br>
              <a:rPr lang="en-US" sz="1600" b="1" dirty="0">
                <a:latin typeface="Century Gothic" panose="020B0502020202020204" pitchFamily="34" charset="0"/>
              </a:rPr>
            </a:br>
            <a:endParaRPr lang="en-US" sz="1600" b="1" dirty="0">
              <a:latin typeface="Century Gothic" panose="020B0502020202020204" pitchFamily="34" charset="0"/>
            </a:endParaRPr>
          </a:p>
          <a:p>
            <a:pPr algn="l" eaLnBrk="0" hangingPunct="0">
              <a:spcBef>
                <a:spcPct val="50000"/>
              </a:spcBef>
            </a:pPr>
            <a:endParaRPr lang="en-US" sz="1600" b="1" dirty="0">
              <a:latin typeface="Century Gothic" panose="020B0502020202020204" pitchFamily="34" charset="0"/>
            </a:endParaRPr>
          </a:p>
          <a:p>
            <a:pPr algn="l" eaLnBrk="0" hangingPunct="0">
              <a:spcBef>
                <a:spcPct val="50000"/>
              </a:spcBef>
            </a:pPr>
            <a:r>
              <a:rPr lang="en-US" sz="1600" b="1" dirty="0">
                <a:latin typeface="Century Gothic" panose="020B0502020202020204" pitchFamily="34" charset="0"/>
              </a:rPr>
              <a:t>10 / unit</a:t>
            </a:r>
          </a:p>
          <a:p>
            <a:pPr algn="l" eaLnBrk="0" hangingPunct="0">
              <a:spcBef>
                <a:spcPct val="50000"/>
              </a:spcBef>
            </a:pPr>
            <a:r>
              <a:rPr lang="en-US" sz="1600" b="1" dirty="0">
                <a:latin typeface="Century Gothic" panose="020B0502020202020204" pitchFamily="34" charset="0"/>
              </a:rPr>
              <a:t/>
            </a:r>
            <a:br>
              <a:rPr lang="en-US" sz="1600" b="1" dirty="0">
                <a:latin typeface="Century Gothic" panose="020B0502020202020204" pitchFamily="34" charset="0"/>
              </a:rPr>
            </a:br>
            <a:r>
              <a:rPr lang="en-US" sz="1600" b="1" dirty="0">
                <a:latin typeface="Century Gothic" panose="020B0502020202020204" pitchFamily="34" charset="0"/>
              </a:rPr>
              <a:t/>
            </a:r>
            <a:br>
              <a:rPr lang="en-US" sz="1600" b="1" dirty="0">
                <a:latin typeface="Century Gothic" panose="020B0502020202020204" pitchFamily="34" charset="0"/>
              </a:rPr>
            </a:br>
            <a:r>
              <a:rPr lang="en-US" sz="1600" b="1" dirty="0">
                <a:latin typeface="Century Gothic" panose="020B0502020202020204" pitchFamily="34" charset="0"/>
              </a:rPr>
              <a:t/>
            </a:r>
            <a:br>
              <a:rPr lang="en-US" sz="1600" b="1" dirty="0">
                <a:latin typeface="Century Gothic" panose="020B0502020202020204" pitchFamily="34" charset="0"/>
              </a:rPr>
            </a:br>
            <a:r>
              <a:rPr lang="en-US" sz="1600" b="1" dirty="0">
                <a:latin typeface="Century Gothic" panose="020B0502020202020204" pitchFamily="34" charset="0"/>
              </a:rPr>
              <a:t>10 / unit</a:t>
            </a:r>
          </a:p>
        </p:txBody>
      </p:sp>
      <p:sp>
        <p:nvSpPr>
          <p:cNvPr id="10" name="Text Box 11"/>
          <p:cNvSpPr txBox="1">
            <a:spLocks noChangeArrowheads="1"/>
          </p:cNvSpPr>
          <p:nvPr/>
        </p:nvSpPr>
        <p:spPr bwMode="auto">
          <a:xfrm>
            <a:off x="3516015" y="2022556"/>
            <a:ext cx="17335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Century Gothic" panose="020B0502020202020204" pitchFamily="34" charset="0"/>
              </a:rPr>
              <a:t>Standard Cost</a:t>
            </a:r>
          </a:p>
        </p:txBody>
      </p:sp>
      <p:sp>
        <p:nvSpPr>
          <p:cNvPr id="11" name="Text Box 12"/>
          <p:cNvSpPr txBox="1">
            <a:spLocks noChangeArrowheads="1"/>
          </p:cNvSpPr>
          <p:nvPr/>
        </p:nvSpPr>
        <p:spPr bwMode="auto">
          <a:xfrm>
            <a:off x="5287665" y="2022556"/>
            <a:ext cx="2473325"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Century Gothic" panose="020B0502020202020204" pitchFamily="34" charset="0"/>
              </a:rPr>
              <a:t>Inventory Value</a:t>
            </a:r>
          </a:p>
        </p:txBody>
      </p:sp>
      <p:sp>
        <p:nvSpPr>
          <p:cNvPr id="12" name="Line 13"/>
          <p:cNvSpPr>
            <a:spLocks noChangeShapeType="1"/>
          </p:cNvSpPr>
          <p:nvPr/>
        </p:nvSpPr>
        <p:spPr bwMode="auto">
          <a:xfrm>
            <a:off x="3573165" y="2403556"/>
            <a:ext cx="4876800" cy="0"/>
          </a:xfrm>
          <a:prstGeom prst="line">
            <a:avLst/>
          </a:prstGeom>
          <a:noFill/>
          <a:ln w="38100">
            <a:solidFill>
              <a:schemeClr val="tx2"/>
            </a:solidFill>
            <a:round/>
            <a:headEnd/>
            <a:tailEnd/>
          </a:ln>
        </p:spPr>
        <p:txBody>
          <a:bodyPr wrap="none" anchor="ctr"/>
          <a:lstStyle/>
          <a:p>
            <a:endParaRPr lang="en-US">
              <a:latin typeface="Century Gothic" panose="020B0502020202020204" pitchFamily="34" charset="0"/>
            </a:endParaRPr>
          </a:p>
        </p:txBody>
      </p:sp>
      <p:sp>
        <p:nvSpPr>
          <p:cNvPr id="13" name="Line 16"/>
          <p:cNvSpPr>
            <a:spLocks noChangeShapeType="1"/>
          </p:cNvSpPr>
          <p:nvPr/>
        </p:nvSpPr>
        <p:spPr bwMode="auto">
          <a:xfrm>
            <a:off x="1058565" y="5470606"/>
            <a:ext cx="7391400" cy="0"/>
          </a:xfrm>
          <a:prstGeom prst="line">
            <a:avLst/>
          </a:prstGeom>
          <a:noFill/>
          <a:ln w="38100">
            <a:solidFill>
              <a:schemeClr val="tx2"/>
            </a:solidFill>
            <a:round/>
            <a:headEnd/>
            <a:tailEnd/>
          </a:ln>
        </p:spPr>
        <p:txBody>
          <a:bodyPr wrap="none" anchor="ctr"/>
          <a:lstStyle/>
          <a:p>
            <a:endParaRPr lang="en-US">
              <a:latin typeface="Century Gothic" panose="020B0502020202020204" pitchFamily="34" charset="0"/>
            </a:endParaRPr>
          </a:p>
        </p:txBody>
      </p:sp>
      <p:sp>
        <p:nvSpPr>
          <p:cNvPr id="14" name="Text Box 17"/>
          <p:cNvSpPr txBox="1">
            <a:spLocks noChangeArrowheads="1"/>
          </p:cNvSpPr>
          <p:nvPr/>
        </p:nvSpPr>
        <p:spPr bwMode="auto">
          <a:xfrm>
            <a:off x="982365" y="5584906"/>
            <a:ext cx="7086600" cy="825500"/>
          </a:xfrm>
          <a:prstGeom prst="rect">
            <a:avLst/>
          </a:prstGeom>
          <a:noFill/>
          <a:ln w="38100">
            <a:noFill/>
            <a:miter lim="800000"/>
            <a:headEnd/>
            <a:tailEnd/>
          </a:ln>
        </p:spPr>
        <p:txBody>
          <a:bodyPr>
            <a:spAutoFit/>
          </a:bodyPr>
          <a:lstStyle/>
          <a:p>
            <a:pPr algn="l" eaLnBrk="0" hangingPunct="0">
              <a:spcBef>
                <a:spcPct val="50000"/>
              </a:spcBef>
            </a:pPr>
            <a:r>
              <a:rPr lang="en-US" sz="1600" b="1">
                <a:latin typeface="Century Gothic" panose="020B0502020202020204" pitchFamily="34" charset="0"/>
              </a:rPr>
              <a:t>This would cause a Purchase Price Variance in this example:</a:t>
            </a:r>
            <a:br>
              <a:rPr lang="en-US" sz="1600" b="1">
                <a:latin typeface="Century Gothic" panose="020B0502020202020204" pitchFamily="34" charset="0"/>
              </a:rPr>
            </a:br>
            <a:r>
              <a:rPr lang="en-US" sz="1600">
                <a:latin typeface="Century Gothic" panose="020B0502020202020204" pitchFamily="34" charset="0"/>
              </a:rPr>
              <a:t>(Standard Material Cost - PO Cost) x Quantity Received</a:t>
            </a:r>
            <a:br>
              <a:rPr lang="en-US" sz="1600">
                <a:latin typeface="Century Gothic" panose="020B0502020202020204" pitchFamily="34" charset="0"/>
              </a:rPr>
            </a:br>
            <a:r>
              <a:rPr lang="en-US" sz="1600">
                <a:latin typeface="Century Gothic" panose="020B0502020202020204" pitchFamily="34" charset="0"/>
              </a:rPr>
              <a:t>(10 - 20) x 3 = 30 unfavorable variance</a:t>
            </a:r>
          </a:p>
        </p:txBody>
      </p:sp>
      <p:sp>
        <p:nvSpPr>
          <p:cNvPr id="15" name="Text Box 18"/>
          <p:cNvSpPr txBox="1">
            <a:spLocks noChangeArrowheads="1"/>
          </p:cNvSpPr>
          <p:nvPr/>
        </p:nvSpPr>
        <p:spPr bwMode="auto">
          <a:xfrm>
            <a:off x="1153815" y="4632406"/>
            <a:ext cx="1981200" cy="336550"/>
          </a:xfrm>
          <a:prstGeom prst="rect">
            <a:avLst/>
          </a:prstGeom>
          <a:noFill/>
          <a:ln w="38100">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Use 4 units</a:t>
            </a:r>
            <a:endParaRPr lang="en-US" sz="2400">
              <a:latin typeface="Century Gothic" panose="020B0502020202020204" pitchFamily="34" charset="0"/>
            </a:endParaRPr>
          </a:p>
        </p:txBody>
      </p:sp>
      <p:sp>
        <p:nvSpPr>
          <p:cNvPr id="16" name="Rectangle 21"/>
          <p:cNvSpPr>
            <a:spLocks noChangeArrowheads="1"/>
          </p:cNvSpPr>
          <p:nvPr/>
        </p:nvSpPr>
        <p:spPr bwMode="auto">
          <a:xfrm>
            <a:off x="887115" y="3608468"/>
            <a:ext cx="228600" cy="228600"/>
          </a:xfrm>
          <a:prstGeom prst="rect">
            <a:avLst/>
          </a:prstGeom>
          <a:noFill/>
          <a:ln w="38100">
            <a:noFill/>
            <a:miter lim="800000"/>
            <a:headEnd/>
            <a:tailEnd/>
          </a:ln>
        </p:spPr>
        <p:txBody>
          <a:bodyPr wrap="none" anchor="ctr"/>
          <a:lstStyle/>
          <a:p>
            <a:endParaRPr lang="en-US">
              <a:latin typeface="Century Gothic" panose="020B0502020202020204" pitchFamily="34" charset="0"/>
            </a:endParaRPr>
          </a:p>
        </p:txBody>
      </p:sp>
      <p:cxnSp>
        <p:nvCxnSpPr>
          <p:cNvPr id="17" name="AutoShape 22"/>
          <p:cNvCxnSpPr>
            <a:cxnSpLocks noChangeShapeType="1"/>
            <a:stCxn id="16" idx="1"/>
            <a:endCxn id="14" idx="1"/>
          </p:cNvCxnSpPr>
          <p:nvPr/>
        </p:nvCxnSpPr>
        <p:spPr bwMode="auto">
          <a:xfrm rot="10800000" flipH="1" flipV="1">
            <a:off x="887115" y="3722768"/>
            <a:ext cx="95250" cy="2274888"/>
          </a:xfrm>
          <a:prstGeom prst="bentConnector3">
            <a:avLst>
              <a:gd name="adj1" fmla="val -240000"/>
            </a:avLst>
          </a:prstGeom>
          <a:noFill/>
          <a:ln w="38100">
            <a:solidFill>
              <a:srgbClr val="FF0000"/>
            </a:solidFill>
            <a:miter lim="800000"/>
            <a:headEnd/>
            <a:tailEnd type="triangle" w="med" len="med"/>
          </a:ln>
        </p:spPr>
      </p:cxnSp>
      <p:sp>
        <p:nvSpPr>
          <p:cNvPr id="18" name="Text Box 29"/>
          <p:cNvSpPr txBox="1">
            <a:spLocks noChangeArrowheads="1"/>
          </p:cNvSpPr>
          <p:nvPr/>
        </p:nvSpPr>
        <p:spPr bwMode="auto">
          <a:xfrm>
            <a:off x="5306715" y="4675268"/>
            <a:ext cx="3619500" cy="549275"/>
          </a:xfrm>
          <a:prstGeom prst="rect">
            <a:avLst/>
          </a:prstGeom>
          <a:noFill/>
          <a:ln w="38100">
            <a:noFill/>
            <a:miter lim="800000"/>
            <a:headEnd/>
            <a:tailEnd/>
          </a:ln>
        </p:spPr>
        <p:txBody>
          <a:bodyPr>
            <a:spAutoFit/>
          </a:bodyPr>
          <a:lstStyle/>
          <a:p>
            <a:pPr algn="l" eaLnBrk="0" hangingPunct="0">
              <a:spcBef>
                <a:spcPct val="50000"/>
              </a:spcBef>
            </a:pPr>
            <a:r>
              <a:rPr lang="en-US" sz="1600" b="1">
                <a:latin typeface="Century Gothic" panose="020B0502020202020204" pitchFamily="34" charset="0"/>
              </a:rPr>
              <a:t>40</a:t>
            </a:r>
            <a:br>
              <a:rPr lang="en-US" sz="1600" b="1">
                <a:latin typeface="Century Gothic" panose="020B0502020202020204" pitchFamily="34" charset="0"/>
              </a:rPr>
            </a:br>
            <a:r>
              <a:rPr lang="en-US" sz="1400">
                <a:latin typeface="Century Gothic" panose="020B0502020202020204" pitchFamily="34" charset="0"/>
              </a:rPr>
              <a:t>(8 - 4) x 10 = 40</a:t>
            </a:r>
          </a:p>
        </p:txBody>
      </p:sp>
    </p:spTree>
    <p:extLst>
      <p:ext uri="{BB962C8B-B14F-4D97-AF65-F5344CB8AC3E}">
        <p14:creationId xmlns:p14="http://schemas.microsoft.com/office/powerpoint/2010/main" val="1528853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1367</TotalTime>
  <Words>6414</Words>
  <Application>Microsoft Office PowerPoint</Application>
  <PresentationFormat>Widescreen</PresentationFormat>
  <Paragraphs>690</Paragraphs>
  <Slides>37</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宋体</vt:lpstr>
      <vt:lpstr>Arial</vt:lpstr>
      <vt:lpstr>Century Gothic</vt:lpstr>
      <vt:lpstr>Tahoma</vt:lpstr>
      <vt:lpstr>Webdings</vt:lpstr>
      <vt:lpstr>Wingdings</vt:lpstr>
      <vt:lpstr>QAD 2019</vt:lpstr>
      <vt:lpstr>Introduction to Product Costing</vt:lpstr>
      <vt:lpstr>PowerPoint Presentation</vt:lpstr>
      <vt:lpstr>Facilities</vt:lpstr>
      <vt:lpstr>Product Costing Courses</vt:lpstr>
      <vt:lpstr>Overview</vt:lpstr>
      <vt:lpstr>Purpose of Cost Accounting</vt:lpstr>
      <vt:lpstr>Manufacturing Cost Flow</vt:lpstr>
      <vt:lpstr>QAD Enterprise Applications Costing Methods</vt:lpstr>
      <vt:lpstr>Standard Costing: Example</vt:lpstr>
      <vt:lpstr>Standard Rate &amp; Usage Variances</vt:lpstr>
      <vt:lpstr>Standard (GL) Cost: Account Flow</vt:lpstr>
      <vt:lpstr>Standard (GL) Cost: Account Flow, cont.</vt:lpstr>
      <vt:lpstr>Average Costing: Example</vt:lpstr>
      <vt:lpstr>Period Costing</vt:lpstr>
      <vt:lpstr>Periodic Costing</vt:lpstr>
      <vt:lpstr>Terminology and Basic Concepts</vt:lpstr>
      <vt:lpstr>Reading the Screen</vt:lpstr>
      <vt:lpstr>GL Cost Set</vt:lpstr>
      <vt:lpstr>Current Cost Set</vt:lpstr>
      <vt:lpstr>Cost Categories</vt:lpstr>
      <vt:lpstr>Cost Elements</vt:lpstr>
      <vt:lpstr>Levels</vt:lpstr>
      <vt:lpstr>Levels</vt:lpstr>
      <vt:lpstr>Phantom Structures</vt:lpstr>
      <vt:lpstr>Domain, Sites, Entities, and Locations</vt:lpstr>
      <vt:lpstr>Product Lines</vt:lpstr>
      <vt:lpstr>Direct and Indirect Costs</vt:lpstr>
      <vt:lpstr>Fixed and Variable Costs</vt:lpstr>
      <vt:lpstr>Absorbed vs. Applied Amounts</vt:lpstr>
      <vt:lpstr>Burden vs. Overhead (1 of 2)</vt:lpstr>
      <vt:lpstr>Burden vs Overhead (2 of 2)</vt:lpstr>
      <vt:lpstr>Business Issues</vt:lpstr>
      <vt:lpstr>Review</vt:lpstr>
      <vt:lpstr>Mastery Question – All That Apply</vt:lpstr>
      <vt:lpstr>Mastery Question – True False</vt:lpstr>
      <vt:lpstr>Mastery Question – Multiple Choice</vt:lpstr>
      <vt:lpstr>Exercise: Introduction to Product Costing</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63</cp:revision>
  <dcterms:created xsi:type="dcterms:W3CDTF">2021-05-06T02:16:55Z</dcterms:created>
  <dcterms:modified xsi:type="dcterms:W3CDTF">2021-08-23T05:39:37Z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