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58" r:id="rId21"/>
  </p:sldIdLst>
  <p:sldSz cx="12192000" cy="6858000"/>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Chao Ma" initials="XM" lastIdx="2" clrIdx="0">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826" autoAdjust="0"/>
  </p:normalViewPr>
  <p:slideViewPr>
    <p:cSldViewPr snapToGrid="0">
      <p:cViewPr varScale="1">
        <p:scale>
          <a:sx n="80" d="100"/>
          <a:sy n="80" d="100"/>
        </p:scale>
        <p:origin x="60" y="40"/>
      </p:cViewPr>
      <p:guideLst>
        <p:guide pos="3840"/>
        <p:guide orient="horz" pos="2160"/>
      </p:guideLst>
    </p:cSldViewPr>
  </p:slideViewPr>
  <p:notesTextViewPr>
    <p:cViewPr>
      <p:scale>
        <a:sx n="1" d="1"/>
        <a:sy n="1" d="1"/>
      </p:scale>
      <p:origin x="0" y="0"/>
    </p:cViewPr>
  </p:notesTextViewPr>
  <p:sorterViewPr>
    <p:cViewPr>
      <p:scale>
        <a:sx n="100" d="100"/>
        <a:sy n="100" d="100"/>
      </p:scale>
      <p:origin x="0" y="-4920"/>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9-07T09:40:25.295" idx="1">
    <p:pos x="2625" y="2474"/>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9-07T09:40:55.207" idx="2">
    <p:pos x="1448" y="431"/>
    <p:text>H1</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9/18/2021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9/18/2021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1936078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In a standard costing environment, all amounts are posted at standard and variances track differences between actual and standard. In an average costing environment, this is not the case. Everything posts at actual costs. If these are different than the GL cost, the cost is re-averaged. This ensures that all production order costs are reflected in inventory.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GL and current cost is re-averaged by the Production Order Receipt function by the following rules: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Only Lower-Level Material cost is re-averaged. This-Level Material cost is not.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Overhead is considered fixed. It is not re-averaged.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Costs are always recalculated on a category-by-category basis, even when the totals are the same, in order to cover the situation when items that are usually purchased are made in-house (or when items that are usually made in-house are purchased).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Subcontract cost for an item is normally not re-averaged until Production Order Receipt. However, if the PO receipt does not specify a valid production order and operation, subcontract cost for the item will be re-averaged at that time.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Average cost calculations include only costs that have been reported before the production order receipt is processed. Costs posted after the receipt are included in the averaging calculation done by the next receipt.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Operation Completion transaction will post operation costs at standard if none are reported. Be sure to run this before you process receipts. Unlike under standard costing, the accounting close does not complete unreported operations at standard.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3317671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We will first look at a simple example, followed by more complicated situations.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There are three units in stock with a total GL cost of $2.50 each. We have a production order for 10 units: $10 of material is issued to this production order and $20 of labor. A production order receipt is processed for all 10 units.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new average cost is calculated as follows:</a:t>
            </a:r>
          </a:p>
          <a:p>
            <a:r>
              <a:rPr lang="en-US" sz="1200" kern="1200" dirty="0" smtClean="0">
                <a:solidFill>
                  <a:schemeClr val="tx1"/>
                </a:solidFill>
                <a:effectLst/>
                <a:latin typeface="+mn-lt"/>
                <a:ea typeface="+mn-ea"/>
                <a:cs typeface="+mn-cs"/>
              </a:rPr>
              <a:t>The unit cost of the items in WIP = $30 / 10 units = $3</a:t>
            </a:r>
          </a:p>
          <a:p>
            <a:r>
              <a:rPr lang="en-US" sz="1200" kern="1200" dirty="0" smtClean="0">
                <a:solidFill>
                  <a:schemeClr val="tx1"/>
                </a:solidFill>
                <a:effectLst/>
                <a:latin typeface="+mn-lt"/>
                <a:ea typeface="+mn-ea"/>
                <a:cs typeface="+mn-cs"/>
              </a:rPr>
              <a:t>The new average cost = [(3 units * $2.50) + (10 units * $3)] / 13 units = $2.89</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Rejects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 rejects get factored into average costs? As in a standard costing environment, it depends upon how you report them; as rejects or as in-process losses.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Rejects are reported on the Production Order Receipt. For example, if we received 9 units, rejected 1 unit, and closed the production order, the result would be:</a:t>
            </a:r>
          </a:p>
          <a:p>
            <a:r>
              <a:rPr lang="en-US" sz="1200" kern="1200" dirty="0" smtClean="0">
                <a:solidFill>
                  <a:schemeClr val="tx1"/>
                </a:solidFill>
                <a:effectLst/>
                <a:latin typeface="+mn-lt"/>
                <a:ea typeface="+mn-ea"/>
                <a:cs typeface="+mn-cs"/>
              </a:rPr>
              <a:t>The unit cost of the items in WIP = $30 / 10 units = $3</a:t>
            </a:r>
          </a:p>
          <a:p>
            <a:r>
              <a:rPr lang="en-US" sz="1200" kern="1200" dirty="0" smtClean="0">
                <a:solidFill>
                  <a:schemeClr val="tx1"/>
                </a:solidFill>
                <a:effectLst/>
                <a:latin typeface="+mn-lt"/>
                <a:ea typeface="+mn-ea"/>
                <a:cs typeface="+mn-cs"/>
              </a:rPr>
              <a:t>The new average cost = [(3 units * $2.50) + (9 units * $3)] / 12 units = $2.88</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In-process losses are not reported as rejects. On the production order receipt, you would receive 9 units and close the production order. The result:</a:t>
            </a:r>
          </a:p>
          <a:p>
            <a:r>
              <a:rPr lang="en-US" sz="1200" kern="1200" dirty="0" smtClean="0">
                <a:solidFill>
                  <a:schemeClr val="tx1"/>
                </a:solidFill>
                <a:effectLst/>
                <a:latin typeface="+mn-lt"/>
                <a:ea typeface="+mn-ea"/>
                <a:cs typeface="+mn-cs"/>
              </a:rPr>
              <a:t>The unit cost of the items in WIP = $30 / 9 units = $3.33</a:t>
            </a:r>
          </a:p>
          <a:p>
            <a:r>
              <a:rPr lang="en-US" sz="1200" kern="1200" dirty="0" smtClean="0">
                <a:solidFill>
                  <a:schemeClr val="tx1"/>
                </a:solidFill>
                <a:effectLst/>
                <a:latin typeface="+mn-lt"/>
                <a:ea typeface="+mn-ea"/>
                <a:cs typeface="+mn-cs"/>
              </a:rPr>
              <a:t>The new average cost = [(3 units * $2.50) + (9 units * $3.33)] / 12 units = $3.12</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4247304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Because QAD Enterprise Applications allows partial receipts, average cost calculations use a modified process costing algorithm. In a process cost system, costs are not identified with specific units; instead, all costs are accumulated and divided by the total number of units produced to arrive at an average cost. Because partial receipts might have included some of the cost, the amount to apply to inventory equals the sum of:</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[remaining cost </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being received / remaining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at each operation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1.</a:t>
            </a:r>
            <a:r>
              <a:rPr lang="en-US" sz="1200" b="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 will use the same example of the production order for 10 units. The WIP cost of $30 represents work at a single operation for all 10 units. No receipts have been processed. Now, process a receipt for one finished unit. Because we received only one of the 10 items manufactured at that operation, it seems logical that only one-tenth of the WIP cost will be used to re-average the cost.</a:t>
            </a:r>
          </a:p>
          <a:p>
            <a:r>
              <a:rPr lang="en-US" sz="1200" kern="1200" dirty="0" smtClean="0">
                <a:solidFill>
                  <a:schemeClr val="tx1"/>
                </a:solidFill>
                <a:effectLst/>
                <a:latin typeface="+mn-lt"/>
                <a:ea typeface="+mn-ea"/>
                <a:cs typeface="+mn-cs"/>
              </a:rPr>
              <a:t>The unit cost of the items in WIP = $30 / 10 units = $3</a:t>
            </a:r>
          </a:p>
          <a:p>
            <a:r>
              <a:rPr lang="en-US" sz="1200" kern="1200" dirty="0" smtClean="0">
                <a:solidFill>
                  <a:schemeClr val="tx1"/>
                </a:solidFill>
                <a:effectLst/>
                <a:latin typeface="+mn-lt"/>
                <a:ea typeface="+mn-ea"/>
                <a:cs typeface="+mn-cs"/>
              </a:rPr>
              <a:t>The new average cost = [(3 units * $2.50) + (1 unit ´ $3)] / 4 units = $2.63</a:t>
            </a:r>
          </a:p>
          <a:p>
            <a:r>
              <a:rPr lang="en-US" sz="120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2.</a:t>
            </a:r>
            <a:r>
              <a:rPr lang="en-US" sz="1200" b="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Now add another $10 of Labor to WIP. Total WIP cost is $40. But some of this has already been averaged into inventory. When you receive additional units on this production order, this must be factored in before you can re-average cost.</a:t>
            </a:r>
          </a:p>
          <a:p>
            <a:r>
              <a:rPr lang="en-US" sz="1200" kern="1200" dirty="0" smtClean="0">
                <a:solidFill>
                  <a:schemeClr val="tx1"/>
                </a:solidFill>
                <a:effectLst/>
                <a:latin typeface="+mn-lt"/>
                <a:ea typeface="+mn-ea"/>
                <a:cs typeface="+mn-cs"/>
              </a:rPr>
              <a:t>WIP cost remaining to be averaged = $10 + [(9 / 10) * $30] = $37</a:t>
            </a:r>
          </a:p>
          <a:p>
            <a:r>
              <a:rPr lang="en-US" sz="1200" kern="1200" dirty="0" smtClean="0">
                <a:solidFill>
                  <a:schemeClr val="tx1"/>
                </a:solidFill>
                <a:effectLst/>
                <a:latin typeface="+mn-lt"/>
                <a:ea typeface="+mn-ea"/>
                <a:cs typeface="+mn-cs"/>
              </a:rPr>
              <a:t>The unit cost of items in WIP = $37 / 9 units = $4.11</a:t>
            </a:r>
          </a:p>
          <a:p>
            <a:r>
              <a:rPr lang="en-US" sz="1200" kern="1200" dirty="0" smtClean="0">
                <a:solidFill>
                  <a:schemeClr val="tx1"/>
                </a:solidFill>
                <a:effectLst/>
                <a:latin typeface="+mn-lt"/>
                <a:ea typeface="+mn-ea"/>
                <a:cs typeface="+mn-cs"/>
              </a:rPr>
              <a:t>The new average cost = [(4 units * $2.63) + (1 unit * $4.11)] / 5 units = $2.93</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Because production order quantity can be changed, it is not used in these calculations. The system uses only quantity completed at each operation and production order receipt quantity.</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1596664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Generally, when a production order has been fully received, all production order costs are posted to inventory. However, this cannot happen if:</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More units have been completed at an operation than have been received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More materials have been issued than needed for the quantity received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Additional labor is reported or material issued after production order has been fully received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show the production order as closed when processing the final Production Order Receipt, excess labor and material costs are simply averaged into Inventory.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close the production order by setting the status to [C] (Closed) in production orders or if additional labor and material are reported after production order receipt, then the resulting balance in WIP at accounting close is handled as follows: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quantity on-hand at production order site is not less than production order quantity received, then excess is added to Inventory and the average cost recalculated.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quantity on-hand at the production order site is less than the production order quantity, then only part of the production order quantity can be averaged into Inventory. The remainder is posted as an Inventory Discrepancy.</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4274712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Accounting for inventory transfers that take place between two sites using different costing methods looks the same from a GL perspective. The same debits and credits are created, for the same accounts. The only difference is the amounts and how they are determined.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example, we have two sites, A and B. Both have a beginning on-hand quantity of 10 units. Site A is a standard cost site. The standard cost for Material is $5 and Overhead $2 (total standard cost= $7). Site B is an average cost site. At this time the average material cost is $10. There is no overhead cost.</a:t>
            </a:r>
          </a:p>
          <a:p>
            <a:r>
              <a:rPr lang="en-US" sz="120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If we transfer all 10 units from site A to site B, we will get the following GL transactions:</a:t>
            </a:r>
          </a:p>
          <a:p>
            <a:r>
              <a:rPr lang="en-US" sz="1200" b="0" kern="1200" dirty="0" smtClean="0">
                <a:solidFill>
                  <a:schemeClr val="tx1"/>
                </a:solidFill>
                <a:effectLst/>
                <a:latin typeface="+mn-lt"/>
                <a:ea typeface="+mn-ea"/>
                <a:cs typeface="+mn-cs"/>
              </a:rPr>
              <a:t>1.</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Issue the units from inventory at site A</a:t>
            </a:r>
          </a:p>
          <a:p>
            <a:r>
              <a:rPr lang="en-US" sz="1200" b="0" kern="1200" dirty="0" smtClean="0">
                <a:solidFill>
                  <a:schemeClr val="tx1"/>
                </a:solidFill>
                <a:effectLst/>
                <a:latin typeface="+mn-lt"/>
                <a:ea typeface="+mn-ea"/>
                <a:cs typeface="+mn-cs"/>
              </a:rPr>
              <a:t>	DR	Inventory	$70	CR	Inventory	$70</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2. Transfer the units to site B</a:t>
            </a:r>
          </a:p>
          <a:p>
            <a:r>
              <a:rPr lang="en-US" sz="1200" b="0" kern="1200" dirty="0" smtClean="0">
                <a:solidFill>
                  <a:schemeClr val="tx1"/>
                </a:solidFill>
                <a:effectLst/>
                <a:latin typeface="+mn-lt"/>
                <a:ea typeface="+mn-ea"/>
                <a:cs typeface="+mn-cs"/>
              </a:rPr>
              <a:t> 	DR	Transfer Variance   $70	CR    Intercompany	$70</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3. Process the receipt at site B. First, average cost is re-averaged:</a:t>
            </a:r>
          </a:p>
          <a:p>
            <a:r>
              <a:rPr lang="en-US" sz="1200" b="0" kern="1200" dirty="0" smtClean="0">
                <a:solidFill>
                  <a:schemeClr val="tx1"/>
                </a:solidFill>
                <a:effectLst/>
                <a:latin typeface="+mn-lt"/>
                <a:ea typeface="+mn-ea"/>
                <a:cs typeface="+mn-cs"/>
              </a:rPr>
              <a:t>Cost Re-average = [(10 units * $10) + (10 units * $5)] / 20 units = $7.50</a:t>
            </a:r>
          </a:p>
          <a:p>
            <a:r>
              <a:rPr lang="en-US" sz="1200" b="0" kern="1200" dirty="0" smtClean="0">
                <a:solidFill>
                  <a:schemeClr val="tx1"/>
                </a:solidFill>
                <a:effectLst/>
                <a:latin typeface="+mn-lt"/>
                <a:ea typeface="+mn-ea"/>
                <a:cs typeface="+mn-cs"/>
              </a:rPr>
              <a:t> </a:t>
            </a:r>
          </a:p>
          <a:p>
            <a:r>
              <a:rPr lang="en-US" sz="1200" b="0" i="1" kern="1200" dirty="0" smtClean="0">
                <a:solidFill>
                  <a:schemeClr val="tx1"/>
                </a:solidFill>
                <a:effectLst/>
                <a:latin typeface="+mn-lt"/>
                <a:ea typeface="+mn-ea"/>
                <a:cs typeface="+mn-cs"/>
              </a:rPr>
              <a:t>Note  </a:t>
            </a:r>
            <a:r>
              <a:rPr lang="en-US" sz="1200" b="0" kern="1200" dirty="0" smtClean="0">
                <a:solidFill>
                  <a:schemeClr val="tx1"/>
                </a:solidFill>
                <a:effectLst/>
                <a:latin typeface="+mn-lt"/>
                <a:ea typeface="+mn-ea"/>
                <a:cs typeface="+mn-cs"/>
              </a:rPr>
              <a:t>Average cost calculations do not include Overhead amounts. Overhead is assumed to be fixed and is not re-averaged.</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4. Update inventory to reflect the items received</a:t>
            </a:r>
          </a:p>
          <a:p>
            <a:r>
              <a:rPr lang="en-US" sz="1200" b="0" kern="1200" dirty="0" smtClean="0">
                <a:solidFill>
                  <a:schemeClr val="tx1"/>
                </a:solidFill>
                <a:effectLst/>
                <a:latin typeface="+mn-lt"/>
                <a:ea typeface="+mn-ea"/>
                <a:cs typeface="+mn-cs"/>
              </a:rPr>
              <a:t>After the receipt of 10 units, the new value of inventory will be $150 (20 units at $7.50 each). Right now the inventory value is only $100 (10 units at $10 each). In order to bring inventory up to the correct value, the system creates the following GL transaction:</a:t>
            </a:r>
          </a:p>
          <a:p>
            <a:r>
              <a:rPr lang="en-US" sz="1200" b="0" kern="1200" dirty="0" smtClean="0">
                <a:solidFill>
                  <a:schemeClr val="tx1"/>
                </a:solidFill>
                <a:effectLst/>
                <a:latin typeface="+mn-lt"/>
                <a:ea typeface="+mn-ea"/>
                <a:cs typeface="+mn-cs"/>
              </a:rPr>
              <a:t>	DR	Inventory   $50	CR    Transfer Variance	$50</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The result of this process is a new average cost of $7.50, an inventory value of $150, and a transfer variance of $50. Because the difference in material costs was simply absorbed into inventory, the transfer variance reflects only the Overhead amount. If there had been no Overhead cost, you would have seen only one GL transaction at the receiving site.</a:t>
            </a:r>
          </a:p>
          <a:p>
            <a:r>
              <a:rPr lang="en-US" sz="1200" b="0" kern="1200" dirty="0" smtClean="0">
                <a:solidFill>
                  <a:schemeClr val="tx1"/>
                </a:solidFill>
                <a:effectLst/>
                <a:latin typeface="+mn-lt"/>
                <a:ea typeface="+mn-ea"/>
                <a:cs typeface="+mn-cs"/>
              </a:rPr>
              <a:t>	DR	Inventory   $50	CR    Intercompany	$50</a:t>
            </a:r>
            <a:endParaRPr lang="en-US" b="0"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2544432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0" kern="1200" dirty="0" smtClean="0">
                <a:solidFill>
                  <a:schemeClr val="tx1"/>
                </a:solidFill>
                <a:effectLst/>
                <a:latin typeface="+mn-lt"/>
                <a:ea typeface="+mn-ea"/>
                <a:cs typeface="+mn-cs"/>
              </a:rPr>
              <a:t>When you understand how average costs are calculated, it should be apparent that you would get undesirable results in the following cases.</a:t>
            </a:r>
          </a:p>
          <a:p>
            <a:r>
              <a:rPr lang="en-US" sz="1200" b="0" kern="1200" dirty="0" smtClean="0">
                <a:solidFill>
                  <a:schemeClr val="tx1"/>
                </a:solidFill>
                <a:effectLst/>
                <a:latin typeface="+mn-lt"/>
                <a:ea typeface="+mn-ea"/>
                <a:cs typeface="+mn-cs"/>
              </a:rPr>
              <a:t>• Beginning quantity is less than zero</a:t>
            </a:r>
          </a:p>
          <a:p>
            <a:r>
              <a:rPr lang="en-US" sz="1200" b="0" kern="1200" dirty="0" smtClean="0">
                <a:solidFill>
                  <a:schemeClr val="tx1"/>
                </a:solidFill>
                <a:effectLst/>
                <a:latin typeface="+mn-lt"/>
                <a:ea typeface="+mn-ea"/>
                <a:cs typeface="+mn-cs"/>
              </a:rPr>
              <a:t>• Receipt quantity is less than zero, resulting in an ending quantity less than zero</a:t>
            </a:r>
          </a:p>
          <a:p>
            <a:r>
              <a:rPr lang="en-US" sz="1200" b="0" kern="1200" dirty="0" smtClean="0">
                <a:solidFill>
                  <a:schemeClr val="tx1"/>
                </a:solidFill>
                <a:effectLst/>
                <a:latin typeface="+mn-lt"/>
                <a:ea typeface="+mn-ea"/>
                <a:cs typeface="+mn-cs"/>
              </a:rPr>
              <a:t>• The cost of the items returned to the supplier results in a negative cost</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To account for such situations, QAD average costing does the following:</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1.</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If the ending quantity is less than zero, the system assumes that the new average cost is the same as the new unit receipt cost. To account for this, the amount of:</a:t>
            </a:r>
          </a:p>
          <a:p>
            <a:r>
              <a:rPr lang="en-US" sz="1200" b="0" kern="1200" dirty="0" smtClean="0">
                <a:solidFill>
                  <a:schemeClr val="tx1"/>
                </a:solidFill>
                <a:effectLst/>
                <a:latin typeface="+mn-lt"/>
                <a:ea typeface="+mn-ea"/>
                <a:cs typeface="+mn-cs"/>
              </a:rPr>
              <a:t>(New Average Cost - Old Average Cost)</a:t>
            </a:r>
            <a:r>
              <a:rPr lang="en-US" sz="1200" b="0" kern="1200" baseline="0" dirty="0" smtClean="0">
                <a:solidFill>
                  <a:schemeClr val="tx1"/>
                </a:solidFill>
                <a:effectLst/>
                <a:latin typeface="+mn-lt"/>
                <a:ea typeface="+mn-ea"/>
                <a:cs typeface="+mn-cs"/>
              </a:rPr>
              <a:t> x </a:t>
            </a:r>
            <a:r>
              <a:rPr lang="en-US" sz="1200" b="0" kern="1200" dirty="0" smtClean="0">
                <a:solidFill>
                  <a:schemeClr val="tx1"/>
                </a:solidFill>
                <a:effectLst/>
                <a:latin typeface="+mn-lt"/>
                <a:ea typeface="+mn-ea"/>
                <a:cs typeface="+mn-cs"/>
              </a:rPr>
              <a:t>(Old </a:t>
            </a:r>
            <a:r>
              <a:rPr lang="en-US" sz="1200" b="0" kern="1200" dirty="0" err="1" smtClean="0">
                <a:solidFill>
                  <a:schemeClr val="tx1"/>
                </a:solidFill>
                <a:effectLst/>
                <a:latin typeface="+mn-lt"/>
                <a:ea typeface="+mn-ea"/>
                <a:cs typeface="+mn-cs"/>
              </a:rPr>
              <a:t>Qty</a:t>
            </a:r>
            <a:r>
              <a:rPr lang="en-US" sz="1200" b="0" kern="1200" dirty="0" smtClean="0">
                <a:solidFill>
                  <a:schemeClr val="tx1"/>
                </a:solidFill>
                <a:effectLst/>
                <a:latin typeface="+mn-lt"/>
                <a:ea typeface="+mn-ea"/>
                <a:cs typeface="+mn-cs"/>
              </a:rPr>
              <a:t> On-hand)</a:t>
            </a:r>
          </a:p>
          <a:p>
            <a:r>
              <a:rPr lang="en-US" sz="1200" b="0" kern="1200" dirty="0" smtClean="0">
                <a:solidFill>
                  <a:schemeClr val="tx1"/>
                </a:solidFill>
                <a:effectLst/>
                <a:latin typeface="+mn-lt"/>
                <a:ea typeface="+mn-ea"/>
                <a:cs typeface="+mn-cs"/>
              </a:rPr>
              <a:t>is debited to Inventory and credited to the Discrepancy account before the receipt is posted. The new average cost will be the new unit receipt cost.</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2.</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If a receipt (positive or negative) will result in a large distortion in average cost—for example, the quantity to be received is less than zero and the ending quantity is less than or equal to zero—this is considered an exception condition and is handled as noted above.</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In both of these situations, the discrepancy is created so that you can manually manage it by making an adjusting entry.</a:t>
            </a:r>
          </a:p>
          <a:p>
            <a:r>
              <a:rPr lang="en-US" sz="1200" b="0" kern="1200" dirty="0" smtClean="0">
                <a:solidFill>
                  <a:schemeClr val="tx1"/>
                </a:solidFill>
                <a:effectLst/>
                <a:latin typeface="+mn-lt"/>
                <a:ea typeface="+mn-ea"/>
                <a:cs typeface="+mn-cs"/>
              </a:rPr>
              <a:t> </a:t>
            </a:r>
          </a:p>
          <a:p>
            <a:r>
              <a:rPr lang="en-US" sz="1200" b="0" kern="1200" dirty="0" smtClean="0">
                <a:solidFill>
                  <a:schemeClr val="tx1"/>
                </a:solidFill>
                <a:effectLst/>
                <a:latin typeface="+mn-lt"/>
                <a:ea typeface="+mn-ea"/>
                <a:cs typeface="+mn-cs"/>
              </a:rPr>
              <a:t>Average cost will not correct previously entered transactions. That is why the sequence is so important.</a:t>
            </a:r>
            <a:endParaRPr lang="en-US" b="0" dirty="0"/>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1336308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1576062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4270929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2719693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1460443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3782585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What Is Average Costing?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Average costing simply keeps a running average of what an item is costing. This is much different than standard costing, which predicts what an item should cost. With the average cost method, the average cost of the goods available for sale is not predefined by you; rather it is computed and the units in both cost of goods sold and ending inventory are costed at this average cost. It is a weighted average: Each unit cost is weighted by the number of units with that cost (see figure above). In QAD Enterprise Applications, a new average unit cost is calculated after each receipt and optionally by AP supplier invoices.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How to Set Up Average Costing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QAD Enterprise Applications Cost Management to set the GL cost set to have a costing method of Average Cost. To create a cost set type GL with its method set to Average, it is necessary to create a new cost set by using Cost Sets because you cannot modify the default GL Standard cost set. You can only set the cost set type when adding a new cost set. When you have created the new cost set of the type GL with the method Average, you can populate it with data, if you choose, by copying another cost set using Cost Set Copy to Cost Set. This new GL Average cost set can now be assigned to the appropriate sites by using Cost Set to Site Assignment.</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Average Cost Considerations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order to successfully use average costing, you need to maintain perpetual inventory balances, both in terms of quantity and for accounting purposes. The system assumes that the following is true.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must maintain physical inventory on a perpetual basis. When items are issued from inventory, the on-hand quantity is immediately decreased. When items are received on purchase orders or manufacturing orders, the on-hand quantity is immediately increased.</a:t>
            </a:r>
          </a:p>
          <a:p>
            <a:r>
              <a:rPr lang="en-US" sz="1200" kern="1200" dirty="0" smtClean="0">
                <a:solidFill>
                  <a:schemeClr val="tx1"/>
                </a:solidFill>
                <a:effectLst/>
                <a:latin typeface="+mn-lt"/>
                <a:ea typeface="+mn-ea"/>
                <a:cs typeface="+mn-cs"/>
              </a:rPr>
              <a:t>The timing of transaction entry is absolutely vital. Because averaging is done based on quantity on-hand, these quantities must be accurate. Also, if you are using Production Order Cost</a:t>
            </a:r>
            <a:r>
              <a:rPr lang="en-US" sz="1200" kern="1200" baseline="0" dirty="0" smtClean="0">
                <a:solidFill>
                  <a:schemeClr val="tx1"/>
                </a:solidFill>
                <a:effectLst/>
                <a:latin typeface="+mn-lt"/>
                <a:ea typeface="+mn-ea"/>
                <a:cs typeface="+mn-cs"/>
              </a:rPr>
              <a:t> Report</a:t>
            </a:r>
            <a:r>
              <a:rPr lang="en-US" sz="1200" kern="1200" dirty="0" smtClean="0">
                <a:solidFill>
                  <a:schemeClr val="tx1"/>
                </a:solidFill>
                <a:effectLst/>
                <a:latin typeface="+mn-lt"/>
                <a:ea typeface="+mn-ea"/>
                <a:cs typeface="+mn-cs"/>
              </a:rPr>
              <a:t>, all components should be issued for the entire production order quantity prior to moving work to the next operation; otherwise costs will be misstated on this report.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must maintain accounting inventory on a perpetual basis. When items are issued from inventory, the Inventory account is immediately credited and the WIP or COGS accounts are debited. When items are received on purchase orders or manufacturing orders, the Inventory account is immediately debited and the WIP or PO Receipts account is immediately credited.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must not allow negative inventory balances. Use Inventory Status to prevent </a:t>
            </a:r>
            <a:r>
              <a:rPr lang="en-US" sz="1200" kern="1200" dirty="0" err="1" smtClean="0">
                <a:solidFill>
                  <a:schemeClr val="tx1"/>
                </a:solidFill>
                <a:effectLst/>
                <a:latin typeface="+mn-lt"/>
                <a:ea typeface="+mn-ea"/>
                <a:cs typeface="+mn-cs"/>
              </a:rPr>
              <a:t>overissuing</a:t>
            </a:r>
            <a:r>
              <a:rPr lang="en-US" sz="1200" kern="1200" dirty="0" smtClean="0">
                <a:solidFill>
                  <a:schemeClr val="tx1"/>
                </a:solidFill>
                <a:effectLst/>
                <a:latin typeface="+mn-lt"/>
                <a:ea typeface="+mn-ea"/>
                <a:cs typeface="+mn-cs"/>
              </a:rPr>
              <a:t>. As you can see from the calculation a negative balance times the old average cost will yield a negative cost which when averaged with the new items at their cost will result in an answer that does not make sense. To prevent this in the case of a negative on-hand the system uses the current receipt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again, timing is important. If GL transactions are not generated immediately, they will not pick up the correct cost because cost changes each time a receipt is processed.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accounting balance for inventory should at all times be equal to the quantity in inventory multiplied by today’s average cost for the item. This ensures that the Inventory subsidiary ledger always balances to the general ledger.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3</a:t>
            </a:fld>
            <a:endParaRPr lang="en-US"/>
          </a:p>
        </p:txBody>
      </p:sp>
    </p:spTree>
    <p:extLst>
      <p:ext uri="{BB962C8B-B14F-4D97-AF65-F5344CB8AC3E}">
        <p14:creationId xmlns:p14="http://schemas.microsoft.com/office/powerpoint/2010/main" val="2502501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Average costing is primarily used in two situations: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Hyperinflationary economies (where it might be a legal requirement)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Commodity-based manufacturing environments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both of these situations, it is almost impossible to predict what item costs should be (standard cost). In a hyperinflationary economy, prices rise explosively with inflation. In a commodity-based environment, commodity prices can fluctuate wildly. This is the case for many process manufacturers.</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A food processing company whose major ingredient is sugar can choose not to use standard costing because sugar prices normally cannot be predicted very accurately from one day to the next. Yet the company still needs to track sugar’s actual price to accurately cost products and determine revenues.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these types of environments, average costs are used. They track the movement of costs, on average, and provide a more realistic view of what inventory values and cost of sales actually are.</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Be aware that, as with any actual costing technique, average costing requires much more reporting detail than standard costing and requires much stricter procedural controls.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3798279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A company has an initial inventory of 5,000 items that cost 10.00 each for an on-hand value of 50,000.00. This is a commodity item whose purchase price varies widely. The company wants to compare the difference affects of standard versus average costing. The beginning balance of 50,000.00 is the same for either method.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the company uses standard costing, with the standard set at 10.00 and purchases an addition 3,000 units at a cost of 20.00 each the value of inventory is 80,000.00, that is 8,000 units at the standard cost of 10.00. There is a purchase price variance of 30,000.00.</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cost of manufacturing would be understated (and revenue would be overstated). Under an average cost system, the cost is re-averaged at the time of receipt.</a:t>
            </a:r>
          </a:p>
          <a:p>
            <a:r>
              <a:rPr lang="en-US" sz="1200" i="1" kern="1200" dirty="0" smtClean="0">
                <a:solidFill>
                  <a:schemeClr val="tx1"/>
                </a:solidFill>
                <a:effectLst/>
                <a:latin typeface="+mn-lt"/>
                <a:ea typeface="+mn-ea"/>
                <a:cs typeface="+mn-cs"/>
              </a:rPr>
              <a:t>[(5,000 * 10.00) + (3,000 * 20.00] / (5,000 + 3,000) = 13.75</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new value in inventory would be (13.75 * 8,000) or 110,000.00; a more accurate reflection of its cost.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Issues from inventory do not change the average value of the items just the total value on-hand. Standard costs can be used in an inflationary or commodity-based environment, but it is necessary to change standards very frequently (perhaps weekly or monthly).</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1424594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For purchased items, the quantity received is multiplied by the purchase order price and added to the quantity on-hand multiplied by the current average material cost. This sum is divided by the new quantity on-hand to determine the new average material cost. The value of inventory is adjusted to reflect this new average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calculate average costs for materials, the following equation is used:</a:t>
            </a:r>
          </a:p>
          <a:p>
            <a:r>
              <a:rPr lang="en-US" sz="1200" kern="1200" dirty="0" smtClean="0">
                <a:solidFill>
                  <a:schemeClr val="tx1"/>
                </a:solidFill>
                <a:effectLst/>
                <a:latin typeface="+mn-lt"/>
                <a:ea typeface="+mn-ea"/>
                <a:cs typeface="+mn-cs"/>
              </a:rPr>
              <a:t> </a:t>
            </a:r>
          </a:p>
          <a:p>
            <a:r>
              <a:rPr lang="en-US" sz="1200" i="1" kern="1200" baseline="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[(Receipt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Receipt Cost) + (Item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On-hand </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Current Material Cost)] / New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On- hand</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4263931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For manufactured items, the averaging process is more complex. When finished items are received, the average cost is calculated for the production order using the actual amounts that have been recorded in WIP. This average production order cost is used to calculate a new average cost for the item.</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Average Cost Calculation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Average production order cost is calculated for material, labor, burden, and subcontract. Overhead is not included in the average cost calculation; it is considered a fixed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calculate average costs for manufactured items, the following equation is used: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(Item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Received / Cumulative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Completed at the Operation) </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Operation’s Cumulative WIP Cost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2618575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Assembly A has three components: Comp1, Comp2, and Comp3.</a:t>
            </a:r>
          </a:p>
          <a:p>
            <a:pPr marL="0" indent="0">
              <a:buFont typeface="+mj-lt"/>
              <a:buNone/>
            </a:pPr>
            <a:endParaRPr lang="en-US" sz="1200" kern="1200" dirty="0" smtClean="0">
              <a:solidFill>
                <a:schemeClr val="tx1"/>
              </a:solidFill>
              <a:effectLst/>
              <a:latin typeface="+mn-lt"/>
              <a:ea typeface="+mn-ea"/>
              <a:cs typeface="+mn-cs"/>
            </a:endParaRPr>
          </a:p>
          <a:p>
            <a:pPr marL="0" indent="0">
              <a:buFont typeface="+mj-lt"/>
              <a:buNone/>
            </a:pPr>
            <a:r>
              <a:rPr lang="en-US" sz="1200" kern="1200" dirty="0" smtClean="0">
                <a:solidFill>
                  <a:schemeClr val="tx1"/>
                </a:solidFill>
                <a:effectLst/>
                <a:latin typeface="+mn-lt"/>
                <a:ea typeface="+mn-ea"/>
                <a:cs typeface="+mn-cs"/>
              </a:rPr>
              <a:t>A quantity of 20 is received for an Assembly A production order. First, the labor, burden, and subcontract cost categories are calculated. The table below uses Labor as an example.</a:t>
            </a:r>
          </a:p>
          <a:p>
            <a:pPr marL="0" indent="0">
              <a:buFont typeface="+mj-lt"/>
              <a:buNone/>
            </a:pPr>
            <a:endParaRPr lang="en-US" sz="1200" kern="1200" dirty="0" smtClean="0">
              <a:solidFill>
                <a:schemeClr val="tx1"/>
              </a:solidFill>
              <a:effectLst/>
              <a:latin typeface="+mn-lt"/>
              <a:ea typeface="+mn-ea"/>
              <a:cs typeface="+mn-cs"/>
            </a:endParaRPr>
          </a:p>
          <a:p>
            <a:pPr marL="0" indent="0">
              <a:buFont typeface="+mj-lt"/>
              <a:buNone/>
            </a:pPr>
            <a:r>
              <a:rPr lang="en-US" sz="1200" kern="1200" dirty="0" smtClean="0">
                <a:solidFill>
                  <a:schemeClr val="tx1"/>
                </a:solidFill>
                <a:effectLst/>
                <a:latin typeface="+mn-lt"/>
                <a:ea typeface="+mn-ea"/>
                <a:cs typeface="+mn-cs"/>
              </a:rPr>
              <a:t>Next material cost is calculated for the three components used as shown below.</a:t>
            </a:r>
          </a:p>
          <a:p>
            <a:pPr marL="300355" marR="201930" indent="-228600">
              <a:lnSpc>
                <a:spcPct val="102000"/>
              </a:lnSpc>
              <a:spcBef>
                <a:spcPts val="155"/>
              </a:spcBef>
              <a:spcAft>
                <a:spcPts val="0"/>
              </a:spcAft>
              <a:tabLst>
                <a:tab pos="292100" algn="l"/>
              </a:tabLst>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the production order receipt is re-averaged. There are 10 units in stock at an average unit cost of $12 each.</a:t>
            </a:r>
          </a:p>
          <a:p>
            <a:r>
              <a:rPr lang="en-US" sz="1200" kern="1200" dirty="0" smtClean="0">
                <a:solidFill>
                  <a:schemeClr val="tx1"/>
                </a:solidFill>
                <a:effectLst/>
                <a:latin typeface="+mn-lt"/>
                <a:ea typeface="+mn-ea"/>
                <a:cs typeface="+mn-cs"/>
              </a:rPr>
              <a:t>Cost for 20 units received = ($93 + 160) / 20 = $12.65</a:t>
            </a:r>
          </a:p>
          <a:p>
            <a:r>
              <a:rPr lang="en-US" sz="1200" kern="1200" dirty="0" smtClean="0">
                <a:solidFill>
                  <a:schemeClr val="tx1"/>
                </a:solidFill>
                <a:effectLst/>
                <a:latin typeface="+mn-lt"/>
                <a:ea typeface="+mn-ea"/>
                <a:cs typeface="+mn-cs"/>
              </a:rPr>
              <a:t>New average cost will be:</a:t>
            </a:r>
          </a:p>
          <a:p>
            <a:r>
              <a:rPr lang="en-US" sz="1200" kern="1200" dirty="0" smtClean="0">
                <a:solidFill>
                  <a:schemeClr val="tx1"/>
                </a:solidFill>
                <a:effectLst/>
                <a:latin typeface="+mn-lt"/>
                <a:ea typeface="+mn-ea"/>
                <a:cs typeface="+mn-cs"/>
              </a:rPr>
              <a:t>(10 * $12) + (20 * $12.65) / (10 + 20) = $12.43</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1914816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Earlier, we saw how Purchasing and Accounts Payable functions operate in a standard costing environment: All amounts are posted to the GL at standard and any difference between actual and standard costs are posted as variances. In an average costing environment, this is not the case. All amounts are posted to the GL at the actual cost. If the PO cost is different than the GL cost, the GL cost is simply re-averaged.</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An item has a GL Material cost of $20 and a GL Overhead cost of $3. With a beginning inventory of zero, you receive one unit at a PO cost of $25. The result is that the GL cost is re- averaged; now the GL Material cost will be $25. (GL Overhead cost is unchanged.)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following equation is used (which calculates average costs for materials):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[(Receipt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 Receipt Cost) + (Item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On-hand ´ Current Material Cost)] / New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On-hand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[(1 * $25) + (0 * $20)] / 1 = $25</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PO receipt created the following GL transactions: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DR 	Inventory $25    	CR 	PO Receipts	$25</a:t>
            </a:r>
          </a:p>
          <a:p>
            <a:r>
              <a:rPr lang="en-US" sz="1200" kern="1200" dirty="0" smtClean="0">
                <a:solidFill>
                  <a:schemeClr val="tx1"/>
                </a:solidFill>
                <a:effectLst/>
                <a:latin typeface="+mn-lt"/>
                <a:ea typeface="+mn-ea"/>
                <a:cs typeface="+mn-cs"/>
              </a:rPr>
              <a:t>DR	Inventory $3		CR	Applied </a:t>
            </a:r>
            <a:r>
              <a:rPr lang="en-US" sz="1200" kern="1200" dirty="0" err="1" smtClean="0">
                <a:solidFill>
                  <a:schemeClr val="tx1"/>
                </a:solidFill>
                <a:effectLst/>
                <a:latin typeface="+mn-lt"/>
                <a:ea typeface="+mn-ea"/>
                <a:cs typeface="+mn-cs"/>
              </a:rPr>
              <a:t>Ovh</a:t>
            </a:r>
            <a:r>
              <a:rPr lang="en-US" sz="1200" kern="1200" dirty="0" smtClean="0">
                <a:solidFill>
                  <a:schemeClr val="tx1"/>
                </a:solidFill>
                <a:effectLst/>
                <a:latin typeface="+mn-lt"/>
                <a:ea typeface="+mn-ea"/>
                <a:cs typeface="+mn-cs"/>
              </a:rPr>
              <a:t>	$3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with any other inventory type transaction, the GL transaction type is IC, but the transaction description is RCT-AVG </a:t>
            </a:r>
            <a:r>
              <a:rPr lang="en-US" sz="1200" kern="1200" dirty="0" err="1" smtClean="0">
                <a:solidFill>
                  <a:schemeClr val="tx1"/>
                </a:solidFill>
                <a:effectLst/>
                <a:latin typeface="+mn-lt"/>
                <a:ea typeface="+mn-ea"/>
                <a:cs typeface="+mn-cs"/>
              </a:rPr>
              <a:t>po</a:t>
            </a:r>
            <a:r>
              <a:rPr lang="en-US" sz="1200" kern="1200" dirty="0" smtClean="0">
                <a:solidFill>
                  <a:schemeClr val="tx1"/>
                </a:solidFill>
                <a:effectLst/>
                <a:latin typeface="+mn-lt"/>
                <a:ea typeface="+mn-ea"/>
                <a:cs typeface="+mn-cs"/>
              </a:rPr>
              <a:t> #. This indicates that this receipt caused the cost to be re-averaged.</a:t>
            </a:r>
          </a:p>
          <a:p>
            <a:endParaRPr lang="en-US" sz="1200"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err="1" smtClean="0">
                <a:solidFill>
                  <a:schemeClr val="tx1"/>
                </a:solidFill>
                <a:effectLst/>
                <a:latin typeface="+mn-lt"/>
                <a:ea typeface="+mn-ea"/>
                <a:cs typeface="+mn-cs"/>
              </a:rPr>
              <a:t>Reaveraging</a:t>
            </a:r>
            <a:r>
              <a:rPr lang="en-US" sz="1200" kern="1200" dirty="0" smtClean="0">
                <a:solidFill>
                  <a:schemeClr val="tx1"/>
                </a:solidFill>
                <a:effectLst/>
                <a:latin typeface="+mn-lt"/>
                <a:ea typeface="+mn-ea"/>
                <a:cs typeface="+mn-cs"/>
              </a:rPr>
              <a:t> only happens if the PO specifies Update </a:t>
            </a:r>
            <a:r>
              <a:rPr lang="en-US" sz="1200" kern="1200" dirty="0" err="1" smtClean="0">
                <a:solidFill>
                  <a:schemeClr val="tx1"/>
                </a:solidFill>
                <a:effectLst/>
                <a:latin typeface="+mn-lt"/>
                <a:ea typeface="+mn-ea"/>
                <a:cs typeface="+mn-cs"/>
              </a:rPr>
              <a:t>Avg</a:t>
            </a:r>
            <a:r>
              <a:rPr lang="en-US" sz="1200" kern="1200" dirty="0" smtClean="0">
                <a:solidFill>
                  <a:schemeClr val="tx1"/>
                </a:solidFill>
                <a:effectLst/>
                <a:latin typeface="+mn-lt"/>
                <a:ea typeface="+mn-ea"/>
                <a:cs typeface="+mn-cs"/>
              </a:rPr>
              <a:t>/Last = Yes. If set to No, the standard costing algorithms apply, even if the GL costs are Average. PO returns are considered issues, not receipts and do not re-average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this PO is vouchered at a cost of $30 at the time of entry, you have the option of posting the extra $5 to a variance account or to inventory. If you choose variance, the $5 is posted to the AP Rate Variance account. If you choose Inventory, the $5 is posted to Inventory and the cost is re-averaged (from $25 to $30).</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39542627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GB" dirty="0" smtClean="0">
                <a:latin typeface="Century Gothic" panose="020B0502020202020204" pitchFamily="34" charset="0"/>
              </a:rPr>
              <a:t>Average Costing</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Standard Cost</a:t>
            </a:r>
          </a:p>
          <a:p>
            <a:pPr lvl="1"/>
            <a:r>
              <a:rPr lang="en-US" dirty="0">
                <a:latin typeface="Century Gothic" panose="020B0502020202020204" pitchFamily="34" charset="0"/>
              </a:rPr>
              <a:t>GL transactions at standard</a:t>
            </a:r>
          </a:p>
          <a:p>
            <a:pPr lvl="1"/>
            <a:r>
              <a:rPr lang="en-US" dirty="0">
                <a:latin typeface="Century Gothic" panose="020B0502020202020204" pitchFamily="34" charset="0"/>
              </a:rPr>
              <a:t>Overhead is applied</a:t>
            </a:r>
          </a:p>
          <a:p>
            <a:pPr lvl="1"/>
            <a:r>
              <a:rPr lang="en-US" dirty="0">
                <a:latin typeface="Century Gothic" panose="020B0502020202020204" pitchFamily="34" charset="0"/>
              </a:rPr>
              <a:t>Variances calculated</a:t>
            </a:r>
          </a:p>
          <a:p>
            <a:r>
              <a:rPr lang="en-US" dirty="0">
                <a:latin typeface="Century Gothic" panose="020B0502020202020204" pitchFamily="34" charset="0"/>
              </a:rPr>
              <a:t>Average Cost</a:t>
            </a:r>
          </a:p>
          <a:p>
            <a:pPr lvl="1"/>
            <a:r>
              <a:rPr lang="en-US" dirty="0">
                <a:latin typeface="Century Gothic" panose="020B0502020202020204" pitchFamily="34" charset="0"/>
              </a:rPr>
              <a:t>GL transactions at actual</a:t>
            </a:r>
          </a:p>
          <a:p>
            <a:pPr lvl="1"/>
            <a:r>
              <a:rPr lang="en-US" dirty="0">
                <a:latin typeface="Century Gothic" panose="020B0502020202020204" pitchFamily="34" charset="0"/>
              </a:rPr>
              <a:t>Overhead is applied (not re-averaged)</a:t>
            </a:r>
          </a:p>
          <a:p>
            <a:pPr lvl="1"/>
            <a:r>
              <a:rPr lang="en-US" dirty="0">
                <a:latin typeface="Century Gothic" panose="020B0502020202020204" pitchFamily="34" charset="0"/>
              </a:rPr>
              <a:t>No variance calculated</a:t>
            </a:r>
          </a:p>
          <a:p>
            <a:pPr lvl="1"/>
            <a:r>
              <a:rPr lang="en-US" dirty="0">
                <a:latin typeface="Century Gothic" panose="020B0502020202020204" pitchFamily="34" charset="0"/>
              </a:rPr>
              <a:t>Receipt re-averages GL cost (&amp; adjusts inventory value</a:t>
            </a:r>
            <a:r>
              <a:rPr lang="en-US" dirty="0" smtClean="0">
                <a:latin typeface="Century Gothic" panose="020B0502020202020204" pitchFamily="34" charset="0"/>
              </a:rPr>
              <a:t>)</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Order </a:t>
            </a:r>
            <a:r>
              <a:rPr lang="en-US" dirty="0">
                <a:latin typeface="Century Gothic" panose="020B0502020202020204" pitchFamily="34" charset="0"/>
              </a:rPr>
              <a:t>Receipts: Standard vs Average</a:t>
            </a:r>
          </a:p>
        </p:txBody>
      </p:sp>
    </p:spTree>
    <p:extLst>
      <p:ext uri="{BB962C8B-B14F-4D97-AF65-F5344CB8AC3E}">
        <p14:creationId xmlns:p14="http://schemas.microsoft.com/office/powerpoint/2010/main" val="1516635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Example: </a:t>
            </a:r>
            <a:r>
              <a:rPr lang="en-US" altLang="zh-CN" dirty="0" smtClean="0">
                <a:latin typeface="Century Gothic" panose="020B0502020202020204" pitchFamily="34" charset="0"/>
              </a:rPr>
              <a:t>Production </a:t>
            </a:r>
            <a:r>
              <a:rPr lang="en-US" dirty="0" smtClean="0">
                <a:latin typeface="Century Gothic" panose="020B0502020202020204" pitchFamily="34" charset="0"/>
              </a:rPr>
              <a:t>Order </a:t>
            </a:r>
            <a:r>
              <a:rPr lang="en-US" dirty="0">
                <a:latin typeface="Century Gothic" panose="020B0502020202020204" pitchFamily="34" charset="0"/>
              </a:rPr>
              <a:t>Receipts</a:t>
            </a:r>
          </a:p>
        </p:txBody>
      </p:sp>
      <p:sp>
        <p:nvSpPr>
          <p:cNvPr id="6" name="Rectangle 13"/>
          <p:cNvSpPr>
            <a:spLocks noChangeArrowheads="1"/>
          </p:cNvSpPr>
          <p:nvPr/>
        </p:nvSpPr>
        <p:spPr bwMode="auto">
          <a:xfrm>
            <a:off x="804683" y="1394154"/>
            <a:ext cx="7239000" cy="4982322"/>
          </a:xfrm>
          <a:prstGeom prst="rect">
            <a:avLst/>
          </a:prstGeom>
          <a:noFill/>
          <a:ln w="12700" cmpd="dbl">
            <a:noFill/>
            <a:miter lim="800000"/>
            <a:headEnd/>
            <a:tailEnd/>
          </a:ln>
          <a:effectLst/>
        </p:spPr>
        <p:txBody>
          <a:bodyPr lIns="90488" tIns="44450" rIns="90488" bIns="44450"/>
          <a:lstStyle/>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t/>
            </a:r>
            <a:b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On Hand =   3        Average Cost = $2.50  </a:t>
            </a:r>
            <a:b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WO Qty. =  10       WIP Cost (Mat + Labor)  = $3</a:t>
            </a: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endParaRPr kumimoji="0" lang="en-US" sz="1800" b="0" i="1"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r>
              <a:rPr kumimoji="0" lang="en-US" sz="1600" b="0" i="1" u="none" strike="noStrike" kern="0" cap="none" spc="0" normalizeH="0" baseline="0" noProof="0" dirty="0" smtClean="0">
                <a:ln>
                  <a:noFill/>
                </a:ln>
                <a:solidFill>
                  <a:srgbClr val="141414"/>
                </a:solidFill>
                <a:effectLst/>
                <a:uLnTx/>
                <a:uFillTx/>
                <a:latin typeface="Century Gothic" panose="020B0502020202020204" pitchFamily="34" charset="0"/>
              </a:rPr>
              <a:t>Note: The three examples below are independent, not cumulative.</a:t>
            </a: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endPar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1. Receive 10 units complete</a:t>
            </a:r>
            <a: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t> </a:t>
            </a:r>
            <a:b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800" b="0" i="0" u="none" strike="noStrike" kern="0" cap="none" spc="0" normalizeH="0" baseline="0" noProof="0" dirty="0" err="1" smtClean="0">
                <a:ln>
                  <a:noFill/>
                </a:ln>
                <a:solidFill>
                  <a:srgbClr val="141414"/>
                </a:solidFill>
                <a:effectLst/>
                <a:uLnTx/>
                <a:uFillTx/>
                <a:latin typeface="Century Gothic" panose="020B0502020202020204" pitchFamily="34" charset="0"/>
              </a:rPr>
              <a:t>Avg</a:t>
            </a: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 (3 X 2.50) + (10 X 3.00) = $2.89</a:t>
            </a:r>
            <a:r>
              <a:rPr kumimoji="0" lang="en-US" sz="1800" b="0" i="0" u="none" strike="noStrike" kern="0" cap="none" spc="0" normalizeH="0" baseline="0" noProof="0" dirty="0" smtClean="0">
                <a:ln>
                  <a:noFill/>
                </a:ln>
                <a:solidFill>
                  <a:srgbClr val="141414"/>
                </a:solidFill>
                <a:effectLst>
                  <a:outerShdw blurRad="38100" dist="38100" dir="2700000" algn="tl">
                    <a:srgbClr val="C0C0C0"/>
                  </a:outerShdw>
                </a:effectLst>
                <a:uLnTx/>
                <a:uFillTx/>
                <a:latin typeface="Century Gothic" panose="020B0502020202020204" pitchFamily="34" charset="0"/>
              </a:rPr>
              <a:t/>
            </a:r>
            <a:br>
              <a:rPr kumimoji="0" lang="en-US" sz="1800" b="0" i="0" u="none" strike="noStrike" kern="0" cap="none" spc="0" normalizeH="0" baseline="0" noProof="0" dirty="0" smtClean="0">
                <a:ln>
                  <a:noFill/>
                </a:ln>
                <a:solidFill>
                  <a:srgbClr val="141414"/>
                </a:solidFill>
                <a:effectLst>
                  <a:outerShdw blurRad="38100" dist="38100" dir="2700000" algn="tl">
                    <a:srgbClr val="C0C0C0"/>
                  </a:outerShdw>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13</a:t>
            </a: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endPar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2. Receive 9 units complete, reject 1, close production order</a:t>
            </a:r>
            <a: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t/>
            </a:r>
            <a:b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800" b="0" i="0" u="none" strike="noStrike" kern="0" cap="none" spc="0" normalizeH="0" baseline="0" noProof="0" dirty="0" err="1" smtClean="0">
                <a:ln>
                  <a:noFill/>
                </a:ln>
                <a:solidFill>
                  <a:srgbClr val="141414"/>
                </a:solidFill>
                <a:effectLst/>
                <a:uLnTx/>
                <a:uFillTx/>
                <a:latin typeface="Century Gothic" panose="020B0502020202020204" pitchFamily="34" charset="0"/>
              </a:rPr>
              <a:t>Avg</a:t>
            </a: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 (3 X 2.50) + (9 X 3.00) = $2.88</a:t>
            </a:r>
            <a:b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12</a:t>
            </a:r>
          </a:p>
          <a:p>
            <a:pPr marL="285750" marR="0" lvl="0" indent="-285750" defTabSz="914400" eaLnBrk="1" fontAlgn="base" latinLnBrk="0" hangingPunct="1">
              <a:lnSpc>
                <a:spcPct val="90000"/>
              </a:lnSpc>
              <a:spcBef>
                <a:spcPct val="30000"/>
              </a:spcBef>
              <a:spcAft>
                <a:spcPct val="0"/>
              </a:spcAft>
              <a:buClr>
                <a:srgbClr val="890C4C"/>
              </a:buClr>
              <a:buSzTx/>
              <a:buFont typeface="Webdings" pitchFamily="18" charset="2"/>
              <a:buNone/>
              <a:tabLst>
                <a:tab pos="5429250" algn="l"/>
              </a:tabLst>
              <a:defRPr/>
            </a:pPr>
            <a:endPar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285750" lvl="0" indent="-285750" fontAlgn="base">
              <a:lnSpc>
                <a:spcPct val="90000"/>
              </a:lnSpc>
              <a:spcBef>
                <a:spcPct val="30000"/>
              </a:spcBef>
              <a:spcAft>
                <a:spcPct val="0"/>
              </a:spcAft>
              <a:buClr>
                <a:srgbClr val="890C4C"/>
              </a:buClr>
              <a:tabLst>
                <a:tab pos="5429250" algn="l"/>
              </a:tabLst>
            </a:pPr>
            <a:r>
              <a:rPr kumimoji="0" lang="en-US" sz="1600" b="0" i="0" u="none" strike="noStrike" kern="0" cap="none" spc="0" normalizeH="0" baseline="0" noProof="0" dirty="0" smtClean="0">
                <a:ln>
                  <a:noFill/>
                </a:ln>
                <a:solidFill>
                  <a:srgbClr val="141414"/>
                </a:solidFill>
                <a:effectLst/>
                <a:uLnTx/>
                <a:uFillTx/>
                <a:latin typeface="Century Gothic" panose="020B0502020202020204" pitchFamily="34" charset="0"/>
              </a:rPr>
              <a:t>3. Receive 9 units complete, </a:t>
            </a:r>
            <a:r>
              <a:rPr lang="en-US" sz="1600" kern="0" dirty="0">
                <a:solidFill>
                  <a:srgbClr val="141414"/>
                </a:solidFill>
                <a:latin typeface="Century Gothic" panose="020B0502020202020204" pitchFamily="34" charset="0"/>
              </a:rPr>
              <a:t>close production order</a:t>
            </a:r>
            <a: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t/>
            </a:r>
            <a:br>
              <a:rPr kumimoji="0" lang="en-US" sz="24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a:t>
            </a:r>
            <a:r>
              <a:rPr kumimoji="0" lang="en-US" sz="1800" b="0" i="0" u="none" strike="noStrike" kern="0" cap="none" spc="0" normalizeH="0" baseline="0" noProof="0" dirty="0" err="1" smtClean="0">
                <a:ln>
                  <a:noFill/>
                </a:ln>
                <a:solidFill>
                  <a:srgbClr val="141414"/>
                </a:solidFill>
                <a:effectLst/>
                <a:uLnTx/>
                <a:uFillTx/>
                <a:latin typeface="Century Gothic" panose="020B0502020202020204" pitchFamily="34" charset="0"/>
              </a:rPr>
              <a:t>Avg</a:t>
            </a: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 (3 X 2.50) + (9 X 3.33) = $3.12</a:t>
            </a:r>
            <a:b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b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                                   12</a:t>
            </a:r>
          </a:p>
        </p:txBody>
      </p:sp>
      <p:sp>
        <p:nvSpPr>
          <p:cNvPr id="7" name="Line 14"/>
          <p:cNvSpPr>
            <a:spLocks noChangeShapeType="1"/>
          </p:cNvSpPr>
          <p:nvPr/>
        </p:nvSpPr>
        <p:spPr bwMode="auto">
          <a:xfrm>
            <a:off x="1592083" y="6067909"/>
            <a:ext cx="4152900" cy="0"/>
          </a:xfrm>
          <a:prstGeom prst="line">
            <a:avLst/>
          </a:prstGeom>
          <a:noFill/>
          <a:ln w="28575">
            <a:solidFill>
              <a:srgbClr val="141414"/>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8" name="Line 15"/>
          <p:cNvSpPr>
            <a:spLocks noChangeShapeType="1"/>
          </p:cNvSpPr>
          <p:nvPr/>
        </p:nvSpPr>
        <p:spPr bwMode="auto">
          <a:xfrm>
            <a:off x="1680983" y="4995034"/>
            <a:ext cx="4152900" cy="0"/>
          </a:xfrm>
          <a:prstGeom prst="line">
            <a:avLst/>
          </a:prstGeom>
          <a:noFill/>
          <a:ln w="28575">
            <a:solidFill>
              <a:srgbClr val="141414"/>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9" name="Line 16"/>
          <p:cNvSpPr>
            <a:spLocks noChangeShapeType="1"/>
          </p:cNvSpPr>
          <p:nvPr/>
        </p:nvSpPr>
        <p:spPr bwMode="auto">
          <a:xfrm flipV="1">
            <a:off x="1658758" y="3905984"/>
            <a:ext cx="4184650" cy="0"/>
          </a:xfrm>
          <a:prstGeom prst="line">
            <a:avLst/>
          </a:prstGeom>
          <a:noFill/>
          <a:ln w="28575">
            <a:solidFill>
              <a:srgbClr val="141414"/>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0" name="Text Box 17"/>
          <p:cNvSpPr txBox="1">
            <a:spLocks noChangeArrowheads="1"/>
          </p:cNvSpPr>
          <p:nvPr/>
        </p:nvSpPr>
        <p:spPr bwMode="auto">
          <a:xfrm>
            <a:off x="7598024" y="4387139"/>
            <a:ext cx="2222500" cy="641350"/>
          </a:xfrm>
          <a:prstGeom prst="rect">
            <a:avLst/>
          </a:prstGeom>
          <a:noFill/>
          <a:ln w="9525">
            <a:noFill/>
            <a:miter lim="800000"/>
            <a:headEnd/>
            <a:tailEnd/>
          </a:ln>
          <a:effectLst/>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Reject posted to Scrap account</a:t>
            </a:r>
          </a:p>
        </p:txBody>
      </p:sp>
      <p:sp>
        <p:nvSpPr>
          <p:cNvPr id="11" name="Text Box 18"/>
          <p:cNvSpPr txBox="1">
            <a:spLocks noChangeArrowheads="1"/>
          </p:cNvSpPr>
          <p:nvPr/>
        </p:nvSpPr>
        <p:spPr bwMode="auto">
          <a:xfrm>
            <a:off x="7636124" y="5579064"/>
            <a:ext cx="1879600" cy="366713"/>
          </a:xfrm>
          <a:prstGeom prst="rect">
            <a:avLst/>
          </a:prstGeom>
          <a:noFill/>
          <a:ln w="9525">
            <a:noFill/>
            <a:miter lim="800000"/>
            <a:headEnd/>
            <a:tailEnd/>
          </a:ln>
          <a:effectLst/>
        </p:spPr>
        <p:txBody>
          <a:bodyPr>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In-process loss</a:t>
            </a:r>
          </a:p>
        </p:txBody>
      </p:sp>
    </p:spTree>
    <p:extLst>
      <p:ext uri="{BB962C8B-B14F-4D97-AF65-F5344CB8AC3E}">
        <p14:creationId xmlns:p14="http://schemas.microsoft.com/office/powerpoint/2010/main" val="31009310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Partial Production </a:t>
            </a:r>
            <a:r>
              <a:rPr lang="en-US" dirty="0">
                <a:latin typeface="Century Gothic" panose="020B0502020202020204" pitchFamily="34" charset="0"/>
              </a:rPr>
              <a:t>Order Receipts</a:t>
            </a:r>
          </a:p>
        </p:txBody>
      </p:sp>
      <p:sp>
        <p:nvSpPr>
          <p:cNvPr id="6" name="Rectangle 1029"/>
          <p:cNvSpPr>
            <a:spLocks noChangeArrowheads="1"/>
          </p:cNvSpPr>
          <p:nvPr/>
        </p:nvSpPr>
        <p:spPr bwMode="auto">
          <a:xfrm>
            <a:off x="911225" y="1568588"/>
            <a:ext cx="7321550" cy="1492250"/>
          </a:xfrm>
          <a:prstGeom prst="rect">
            <a:avLst/>
          </a:prstGeom>
          <a:solidFill>
            <a:schemeClr val="bg1"/>
          </a:solidFill>
          <a:ln w="12700">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7" name="Rectangle 1030"/>
          <p:cNvSpPr>
            <a:spLocks noChangeArrowheads="1"/>
          </p:cNvSpPr>
          <p:nvPr/>
        </p:nvSpPr>
        <p:spPr bwMode="auto">
          <a:xfrm>
            <a:off x="914399" y="1657488"/>
            <a:ext cx="7305675" cy="3810000"/>
          </a:xfrm>
          <a:prstGeom prst="rect">
            <a:avLst/>
          </a:prstGeom>
          <a:noFill/>
          <a:ln w="12700" cmpd="dbl">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dirty="0">
                <a:latin typeface="Century Gothic" panose="020B0502020202020204" pitchFamily="34" charset="0"/>
              </a:rPr>
              <a:t>Amount to apply to inventory equals:</a:t>
            </a:r>
            <a:endParaRPr lang="en-US" sz="2000" dirty="0">
              <a:latin typeface="Century Gothic" panose="020B0502020202020204" pitchFamily="34" charset="0"/>
            </a:endParaRPr>
          </a:p>
          <a:p>
            <a:pPr marL="285750" indent="-285750" algn="l">
              <a:lnSpc>
                <a:spcPct val="90000"/>
              </a:lnSpc>
              <a:spcBef>
                <a:spcPct val="30000"/>
              </a:spcBef>
              <a:buClr>
                <a:srgbClr val="890C4C"/>
              </a:buClr>
              <a:buFont typeface="Webdings" pitchFamily="18" charset="2"/>
              <a:buNone/>
              <a:tabLst>
                <a:tab pos="5429250" algn="l"/>
              </a:tabLst>
            </a:pPr>
            <a:r>
              <a:rPr lang="en-US" sz="2000" dirty="0">
                <a:latin typeface="Century Gothic" panose="020B0502020202020204" pitchFamily="34" charset="0"/>
              </a:rPr>
              <a:t>       </a:t>
            </a:r>
            <a:r>
              <a:rPr lang="en-US" sz="1800" dirty="0">
                <a:latin typeface="Century Gothic" panose="020B0502020202020204" pitchFamily="34" charset="0"/>
              </a:rPr>
              <a:t> (op)   </a:t>
            </a:r>
            <a:r>
              <a:rPr lang="en-US" sz="1400" dirty="0">
                <a:latin typeface="Century Gothic" panose="020B0502020202020204" pitchFamily="34" charset="0"/>
              </a:rPr>
              <a:t> </a:t>
            </a:r>
            <a:r>
              <a:rPr lang="en-US" sz="1600" dirty="0">
                <a:latin typeface="Century Gothic" panose="020B0502020202020204" pitchFamily="34" charset="0"/>
              </a:rPr>
              <a:t>Remaining Cost    X</a:t>
            </a:r>
            <a:r>
              <a:rPr lang="en-US" sz="1200" dirty="0">
                <a:latin typeface="Century Gothic" panose="020B0502020202020204" pitchFamily="34" charset="0"/>
              </a:rPr>
              <a:t>          </a:t>
            </a:r>
            <a:r>
              <a:rPr lang="en-US" sz="1600" dirty="0">
                <a:latin typeface="Century Gothic" panose="020B0502020202020204" pitchFamily="34" charset="0"/>
              </a:rPr>
              <a:t>Qty being Received  </a:t>
            </a:r>
            <a:br>
              <a:rPr lang="en-US" sz="1600" dirty="0">
                <a:latin typeface="Century Gothic" panose="020B0502020202020204" pitchFamily="34" charset="0"/>
              </a:rPr>
            </a:br>
            <a:r>
              <a:rPr lang="en-US" sz="1600" dirty="0">
                <a:latin typeface="Century Gothic" panose="020B0502020202020204" pitchFamily="34" charset="0"/>
              </a:rPr>
              <a:t>                                                        </a:t>
            </a:r>
            <a:r>
              <a:rPr lang="en-US" sz="1600" dirty="0" smtClean="0">
                <a:latin typeface="Century Gothic" panose="020B0502020202020204" pitchFamily="34" charset="0"/>
              </a:rPr>
              <a:t>    Qty </a:t>
            </a:r>
            <a:r>
              <a:rPr lang="en-US" sz="1600" dirty="0">
                <a:latin typeface="Century Gothic" panose="020B0502020202020204" pitchFamily="34" charset="0"/>
              </a:rPr>
              <a:t>Remaining         </a:t>
            </a:r>
          </a:p>
          <a:p>
            <a:pPr marL="285750" indent="-285750" algn="l">
              <a:lnSpc>
                <a:spcPct val="90000"/>
              </a:lnSpc>
              <a:spcBef>
                <a:spcPct val="30000"/>
              </a:spcBef>
              <a:buClr>
                <a:srgbClr val="890C4C"/>
              </a:buClr>
              <a:buFont typeface="Webdings" pitchFamily="18" charset="2"/>
              <a:buNone/>
              <a:tabLst>
                <a:tab pos="5429250" algn="l"/>
              </a:tabLst>
            </a:pPr>
            <a:r>
              <a:rPr lang="en-US" sz="1600" dirty="0">
                <a:latin typeface="Century Gothic" panose="020B0502020202020204" pitchFamily="34" charset="0"/>
              </a:rPr>
              <a:t>where Qty Remaining = Op. Qty Complete - Qty Already Received</a:t>
            </a:r>
            <a:endParaRPr lang="en-US" sz="2000" dirty="0">
              <a:latin typeface="Century Gothic" panose="020B0502020202020204" pitchFamily="34" charset="0"/>
            </a:endParaRPr>
          </a:p>
          <a:p>
            <a:pPr marL="285750" indent="-285750" algn="l">
              <a:lnSpc>
                <a:spcPct val="90000"/>
              </a:lnSpc>
              <a:spcBef>
                <a:spcPct val="30000"/>
              </a:spcBef>
              <a:buClr>
                <a:srgbClr val="890C4C"/>
              </a:buClr>
              <a:buFont typeface="Webdings" pitchFamily="18" charset="2"/>
              <a:buNone/>
              <a:tabLst>
                <a:tab pos="5429250" algn="l"/>
              </a:tabLst>
            </a:pPr>
            <a:r>
              <a:rPr lang="en-US" sz="2000" dirty="0">
                <a:latin typeface="Century Gothic" panose="020B0502020202020204" pitchFamily="34" charset="0"/>
              </a:rPr>
              <a:t/>
            </a:r>
            <a:br>
              <a:rPr lang="en-US" sz="2000" dirty="0">
                <a:latin typeface="Century Gothic" panose="020B0502020202020204" pitchFamily="34" charset="0"/>
              </a:rPr>
            </a:br>
            <a:r>
              <a:rPr lang="en-US" sz="1800" dirty="0">
                <a:latin typeface="Century Gothic" panose="020B0502020202020204" pitchFamily="34" charset="0"/>
              </a:rPr>
              <a:t>Example:</a:t>
            </a:r>
            <a:r>
              <a:rPr lang="en-US" sz="2000" dirty="0">
                <a:latin typeface="Century Gothic" panose="020B0502020202020204" pitchFamily="34" charset="0"/>
              </a:rPr>
              <a:t> </a:t>
            </a:r>
            <a:r>
              <a:rPr lang="en-US" sz="1600" dirty="0">
                <a:latin typeface="Century Gothic" panose="020B0502020202020204" pitchFamily="34" charset="0"/>
              </a:rPr>
              <a:t>On-hand =   3        Average Cost = $2.50  </a:t>
            </a:r>
            <a:br>
              <a:rPr lang="en-US" sz="1600" dirty="0">
                <a:latin typeface="Century Gothic" panose="020B0502020202020204" pitchFamily="34" charset="0"/>
              </a:rPr>
            </a:br>
            <a:r>
              <a:rPr lang="en-US" sz="1600" dirty="0">
                <a:latin typeface="Century Gothic" panose="020B0502020202020204" pitchFamily="34" charset="0"/>
              </a:rPr>
              <a:t>                  WO Qty. =  10       WIP Cost (Mat + Labor)  = $30</a:t>
            </a:r>
          </a:p>
          <a:p>
            <a:pPr marL="285750" indent="-285750" algn="l">
              <a:lnSpc>
                <a:spcPct val="90000"/>
              </a:lnSpc>
              <a:spcBef>
                <a:spcPct val="30000"/>
              </a:spcBef>
              <a:buClr>
                <a:srgbClr val="890C4C"/>
              </a:buClr>
              <a:buFont typeface="Webdings" pitchFamily="18" charset="2"/>
              <a:buNone/>
              <a:tabLst>
                <a:tab pos="5429250" algn="l"/>
              </a:tabLst>
            </a:pPr>
            <a:r>
              <a:rPr lang="en-US" sz="1400" dirty="0" smtClean="0">
                <a:latin typeface="Century Gothic" panose="020B0502020202020204" pitchFamily="34" charset="0"/>
              </a:rPr>
              <a:t>1. Receive </a:t>
            </a:r>
            <a:r>
              <a:rPr lang="en-US" sz="1400" dirty="0">
                <a:latin typeface="Century Gothic" panose="020B0502020202020204" pitchFamily="34" charset="0"/>
              </a:rPr>
              <a:t>1 unit complete</a:t>
            </a:r>
            <a:r>
              <a:rPr lang="en-US" sz="2000" dirty="0">
                <a:latin typeface="Century Gothic" panose="020B0502020202020204" pitchFamily="34" charset="0"/>
              </a:rPr>
              <a:t/>
            </a:r>
            <a:br>
              <a:rPr lang="en-US" sz="2000" dirty="0">
                <a:latin typeface="Century Gothic" panose="020B0502020202020204" pitchFamily="34" charset="0"/>
              </a:rPr>
            </a:br>
            <a:r>
              <a:rPr lang="en-US" sz="1600" dirty="0">
                <a:latin typeface="Century Gothic" panose="020B0502020202020204" pitchFamily="34" charset="0"/>
              </a:rPr>
              <a:t>          </a:t>
            </a:r>
            <a:r>
              <a:rPr lang="en-US" sz="1600" dirty="0" err="1">
                <a:latin typeface="Century Gothic" panose="020B0502020202020204" pitchFamily="34" charset="0"/>
              </a:rPr>
              <a:t>Avg</a:t>
            </a:r>
            <a:r>
              <a:rPr lang="en-US" sz="1600" dirty="0">
                <a:latin typeface="Century Gothic" panose="020B0502020202020204" pitchFamily="34" charset="0"/>
              </a:rPr>
              <a:t> = (3 </a:t>
            </a:r>
            <a:r>
              <a:rPr lang="en-US" b="1" dirty="0">
                <a:latin typeface="Century Gothic" panose="020B0502020202020204" pitchFamily="34" charset="0"/>
              </a:rPr>
              <a:t> </a:t>
            </a:r>
            <a:r>
              <a:rPr lang="en-US" dirty="0" smtClean="0">
                <a:latin typeface="Century Gothic" panose="020B0502020202020204" pitchFamily="34" charset="0"/>
              </a:rPr>
              <a:t>x</a:t>
            </a:r>
            <a:r>
              <a:rPr lang="en-US" b="1" dirty="0" smtClean="0">
                <a:latin typeface="Century Gothic" panose="020B0502020202020204" pitchFamily="34" charset="0"/>
              </a:rPr>
              <a:t> </a:t>
            </a:r>
            <a:r>
              <a:rPr lang="en-US" sz="1600" dirty="0" smtClean="0">
                <a:latin typeface="Century Gothic" panose="020B0502020202020204" pitchFamily="34" charset="0"/>
              </a:rPr>
              <a:t>2.50</a:t>
            </a:r>
            <a:r>
              <a:rPr lang="en-US" sz="1600" dirty="0">
                <a:latin typeface="Century Gothic" panose="020B0502020202020204" pitchFamily="34" charset="0"/>
              </a:rPr>
              <a:t>) + (1 </a:t>
            </a:r>
            <a:r>
              <a:rPr lang="en-US" dirty="0" smtClean="0">
                <a:latin typeface="Century Gothic" panose="020B0502020202020204" pitchFamily="34" charset="0"/>
              </a:rPr>
              <a:t>x </a:t>
            </a:r>
            <a:r>
              <a:rPr lang="en-US" sz="1600" dirty="0" smtClean="0">
                <a:latin typeface="Century Gothic" panose="020B0502020202020204" pitchFamily="34" charset="0"/>
              </a:rPr>
              <a:t>3.00</a:t>
            </a:r>
            <a:r>
              <a:rPr lang="en-US" sz="1600" dirty="0">
                <a:latin typeface="Century Gothic" panose="020B0502020202020204" pitchFamily="34" charset="0"/>
              </a:rPr>
              <a:t>) </a:t>
            </a:r>
            <a:r>
              <a:rPr lang="en-US" sz="1600" dirty="0" smtClean="0">
                <a:latin typeface="Century Gothic" panose="020B0502020202020204" pitchFamily="34" charset="0"/>
              </a:rPr>
              <a:t>	= $2.63</a:t>
            </a:r>
            <a:r>
              <a:rPr lang="en-US" sz="1600" dirty="0" smtClean="0">
                <a:effectLst>
                  <a:outerShdw blurRad="38100" dist="38100" dir="2700000" algn="tl">
                    <a:srgbClr val="C0C0C0"/>
                  </a:outerShdw>
                </a:effectLst>
                <a:latin typeface="Century Gothic" panose="020B0502020202020204" pitchFamily="34" charset="0"/>
              </a:rPr>
              <a:t/>
            </a:r>
            <a:br>
              <a:rPr lang="en-US" sz="1600" dirty="0" smtClean="0">
                <a:effectLst>
                  <a:outerShdw blurRad="38100" dist="38100" dir="2700000" algn="tl">
                    <a:srgbClr val="C0C0C0"/>
                  </a:outerShdw>
                </a:effectLst>
                <a:latin typeface="Century Gothic" panose="020B0502020202020204" pitchFamily="34" charset="0"/>
              </a:rPr>
            </a:br>
            <a:r>
              <a:rPr lang="en-US" sz="1600" dirty="0" smtClean="0">
                <a:latin typeface="Century Gothic" panose="020B0502020202020204" pitchFamily="34" charset="0"/>
              </a:rPr>
              <a:t>                                   4</a:t>
            </a:r>
            <a:endParaRPr lang="en-US" sz="1600" dirty="0">
              <a:latin typeface="Century Gothic" panose="020B0502020202020204" pitchFamily="34" charset="0"/>
            </a:endParaRPr>
          </a:p>
          <a:p>
            <a:pPr marL="285750" indent="-285750" algn="l">
              <a:lnSpc>
                <a:spcPct val="90000"/>
              </a:lnSpc>
              <a:spcBef>
                <a:spcPct val="30000"/>
              </a:spcBef>
              <a:buClr>
                <a:srgbClr val="890C4C"/>
              </a:buClr>
              <a:buFont typeface="Webdings" pitchFamily="18" charset="2"/>
              <a:buNone/>
              <a:tabLst>
                <a:tab pos="5429250" algn="l"/>
              </a:tabLst>
            </a:pPr>
            <a:r>
              <a:rPr lang="en-US" sz="1400" dirty="0">
                <a:latin typeface="Century Gothic" panose="020B0502020202020204" pitchFamily="34" charset="0"/>
              </a:rPr>
              <a:t>2. Add $10 to WIP and receive another unit</a:t>
            </a:r>
            <a:r>
              <a:rPr lang="en-US" sz="2000" dirty="0">
                <a:latin typeface="Century Gothic" panose="020B0502020202020204" pitchFamily="34" charset="0"/>
              </a:rPr>
              <a:t/>
            </a:r>
            <a:br>
              <a:rPr lang="en-US" sz="2000" dirty="0">
                <a:latin typeface="Century Gothic" panose="020B0502020202020204" pitchFamily="34" charset="0"/>
              </a:rPr>
            </a:br>
            <a:r>
              <a:rPr lang="en-US" sz="1600" dirty="0">
                <a:latin typeface="Century Gothic" panose="020B0502020202020204" pitchFamily="34" charset="0"/>
              </a:rPr>
              <a:t>          </a:t>
            </a:r>
            <a:r>
              <a:rPr lang="en-US" sz="1600" dirty="0" err="1">
                <a:latin typeface="Century Gothic" panose="020B0502020202020204" pitchFamily="34" charset="0"/>
              </a:rPr>
              <a:t>Avg</a:t>
            </a:r>
            <a:r>
              <a:rPr lang="en-US" sz="1600" dirty="0">
                <a:latin typeface="Century Gothic" panose="020B0502020202020204" pitchFamily="34" charset="0"/>
              </a:rPr>
              <a:t> = (4 </a:t>
            </a:r>
            <a:r>
              <a:rPr lang="en-US" dirty="0" smtClean="0">
                <a:latin typeface="Century Gothic" panose="020B0502020202020204" pitchFamily="34" charset="0"/>
              </a:rPr>
              <a:t>x</a:t>
            </a:r>
            <a:r>
              <a:rPr lang="en-US" b="1" dirty="0" smtClean="0">
                <a:latin typeface="Century Gothic" panose="020B0502020202020204" pitchFamily="34" charset="0"/>
              </a:rPr>
              <a:t> </a:t>
            </a:r>
            <a:r>
              <a:rPr lang="en-US" sz="1600" dirty="0" smtClean="0">
                <a:latin typeface="Century Gothic" panose="020B0502020202020204" pitchFamily="34" charset="0"/>
              </a:rPr>
              <a:t>2.63</a:t>
            </a:r>
            <a:r>
              <a:rPr lang="en-US" sz="1600" dirty="0">
                <a:latin typeface="Century Gothic" panose="020B0502020202020204" pitchFamily="34" charset="0"/>
              </a:rPr>
              <a:t>) + (1 </a:t>
            </a:r>
            <a:r>
              <a:rPr lang="en-US" dirty="0" smtClean="0">
                <a:latin typeface="Century Gothic" panose="020B0502020202020204" pitchFamily="34" charset="0"/>
              </a:rPr>
              <a:t>x</a:t>
            </a:r>
            <a:r>
              <a:rPr lang="en-US" b="1" dirty="0" smtClean="0">
                <a:latin typeface="Century Gothic" panose="020B0502020202020204" pitchFamily="34" charset="0"/>
              </a:rPr>
              <a:t> </a:t>
            </a:r>
            <a:r>
              <a:rPr lang="en-US" sz="1600" dirty="0" smtClean="0">
                <a:latin typeface="Century Gothic" panose="020B0502020202020204" pitchFamily="34" charset="0"/>
              </a:rPr>
              <a:t>4.11</a:t>
            </a:r>
            <a:r>
              <a:rPr lang="en-US" sz="1600" dirty="0">
                <a:latin typeface="Century Gothic" panose="020B0502020202020204" pitchFamily="34" charset="0"/>
              </a:rPr>
              <a:t>) </a:t>
            </a:r>
            <a:r>
              <a:rPr lang="en-US" sz="1600" dirty="0" smtClean="0">
                <a:latin typeface="Century Gothic" panose="020B0502020202020204" pitchFamily="34" charset="0"/>
              </a:rPr>
              <a:t>	= $2.93</a:t>
            </a:r>
            <a:r>
              <a:rPr lang="en-US" sz="1600" dirty="0" smtClean="0">
                <a:effectLst>
                  <a:outerShdw blurRad="38100" dist="38100" dir="2700000" algn="tl">
                    <a:srgbClr val="C0C0C0"/>
                  </a:outerShdw>
                </a:effectLst>
                <a:latin typeface="Century Gothic" panose="020B0502020202020204" pitchFamily="34" charset="0"/>
              </a:rPr>
              <a:t/>
            </a:r>
            <a:br>
              <a:rPr lang="en-US" sz="1600" dirty="0" smtClean="0">
                <a:effectLst>
                  <a:outerShdw blurRad="38100" dist="38100" dir="2700000" algn="tl">
                    <a:srgbClr val="C0C0C0"/>
                  </a:outerShdw>
                </a:effectLst>
                <a:latin typeface="Century Gothic" panose="020B0502020202020204" pitchFamily="34" charset="0"/>
              </a:rPr>
            </a:br>
            <a:r>
              <a:rPr lang="en-US" sz="1600" dirty="0" smtClean="0">
                <a:latin typeface="Century Gothic" panose="020B0502020202020204" pitchFamily="34" charset="0"/>
              </a:rPr>
              <a:t>                                   </a:t>
            </a:r>
            <a:r>
              <a:rPr lang="en-US" sz="1600" dirty="0">
                <a:latin typeface="Century Gothic" panose="020B0502020202020204" pitchFamily="34" charset="0"/>
              </a:rPr>
              <a:t>5</a:t>
            </a:r>
          </a:p>
          <a:p>
            <a:pPr marL="285750" indent="-285750" algn="l">
              <a:lnSpc>
                <a:spcPct val="90000"/>
              </a:lnSpc>
              <a:spcBef>
                <a:spcPct val="30000"/>
              </a:spcBef>
              <a:buClr>
                <a:srgbClr val="890C4C"/>
              </a:buClr>
              <a:buFont typeface="Webdings" pitchFamily="18" charset="2"/>
              <a:buNone/>
              <a:tabLst>
                <a:tab pos="5429250" algn="l"/>
              </a:tabLst>
            </a:pPr>
            <a:endParaRPr lang="en-US" sz="1600" dirty="0">
              <a:latin typeface="Century Gothic" panose="020B0502020202020204" pitchFamily="34" charset="0"/>
            </a:endParaRPr>
          </a:p>
        </p:txBody>
      </p:sp>
      <p:sp>
        <p:nvSpPr>
          <p:cNvPr id="8" name="Line 1041"/>
          <p:cNvSpPr>
            <a:spLocks noChangeShapeType="1"/>
          </p:cNvSpPr>
          <p:nvPr/>
        </p:nvSpPr>
        <p:spPr bwMode="auto">
          <a:xfrm>
            <a:off x="1638300" y="4194313"/>
            <a:ext cx="3721100" cy="0"/>
          </a:xfrm>
          <a:prstGeom prst="line">
            <a:avLst/>
          </a:prstGeom>
          <a:noFill/>
          <a:ln w="1905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9" name="Line 1042"/>
          <p:cNvSpPr>
            <a:spLocks noChangeShapeType="1"/>
          </p:cNvSpPr>
          <p:nvPr/>
        </p:nvSpPr>
        <p:spPr bwMode="auto">
          <a:xfrm>
            <a:off x="1641475" y="4905513"/>
            <a:ext cx="3721100" cy="0"/>
          </a:xfrm>
          <a:prstGeom prst="line">
            <a:avLst/>
          </a:prstGeom>
          <a:noFill/>
          <a:ln w="1905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10" name="Line 1043"/>
          <p:cNvSpPr>
            <a:spLocks noChangeShapeType="1"/>
          </p:cNvSpPr>
          <p:nvPr/>
        </p:nvSpPr>
        <p:spPr bwMode="auto">
          <a:xfrm>
            <a:off x="4467225" y="2321063"/>
            <a:ext cx="2120900" cy="0"/>
          </a:xfrm>
          <a:prstGeom prst="line">
            <a:avLst/>
          </a:prstGeom>
          <a:noFill/>
          <a:ln w="1905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11" name="Text Box 1044"/>
          <p:cNvSpPr txBox="1">
            <a:spLocks noChangeArrowheads="1"/>
          </p:cNvSpPr>
          <p:nvPr/>
        </p:nvSpPr>
        <p:spPr bwMode="auto">
          <a:xfrm>
            <a:off x="930275" y="2197238"/>
            <a:ext cx="6731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a:latin typeface="Century Gothic" panose="020B0502020202020204" pitchFamily="34" charset="0"/>
              </a:rPr>
              <a:t>Sum</a:t>
            </a:r>
            <a:endParaRPr lang="en-US" sz="1600">
              <a:latin typeface="Century Gothic" panose="020B0502020202020204" pitchFamily="34" charset="0"/>
            </a:endParaRPr>
          </a:p>
        </p:txBody>
      </p:sp>
      <p:sp>
        <p:nvSpPr>
          <p:cNvPr id="12" name="Text Box 1045"/>
          <p:cNvSpPr txBox="1">
            <a:spLocks noChangeArrowheads="1"/>
          </p:cNvSpPr>
          <p:nvPr/>
        </p:nvSpPr>
        <p:spPr bwMode="auto">
          <a:xfrm>
            <a:off x="1292225" y="2098813"/>
            <a:ext cx="762000" cy="553998"/>
          </a:xfrm>
          <a:prstGeom prst="rect">
            <a:avLst/>
          </a:prstGeom>
          <a:noFill/>
          <a:ln w="9525">
            <a:noFill/>
            <a:miter lim="800000"/>
            <a:headEnd/>
            <a:tailEnd/>
          </a:ln>
          <a:effectLst/>
        </p:spPr>
        <p:txBody>
          <a:bodyPr>
            <a:spAutoFit/>
          </a:bodyPr>
          <a:lstStyle/>
          <a:p>
            <a:pPr algn="l" eaLnBrk="0" hangingPunct="0">
              <a:spcBef>
                <a:spcPct val="50000"/>
              </a:spcBef>
            </a:pPr>
            <a:r>
              <a:rPr lang="en-US" sz="3000" dirty="0">
                <a:latin typeface="Century Gothic" panose="020B0502020202020204" pitchFamily="34" charset="0"/>
              </a:rPr>
              <a:t>S</a:t>
            </a:r>
          </a:p>
        </p:txBody>
      </p:sp>
      <p:sp>
        <p:nvSpPr>
          <p:cNvPr id="13" name="AutoShape 1046"/>
          <p:cNvSpPr>
            <a:spLocks/>
          </p:cNvSpPr>
          <p:nvPr/>
        </p:nvSpPr>
        <p:spPr bwMode="auto">
          <a:xfrm>
            <a:off x="4400550" y="2041663"/>
            <a:ext cx="76200" cy="547688"/>
          </a:xfrm>
          <a:prstGeom prst="leftBracket">
            <a:avLst>
              <a:gd name="adj" fmla="val 59896"/>
            </a:avLst>
          </a:prstGeom>
          <a:noFill/>
          <a:ln w="9525">
            <a:solidFill>
              <a:schemeClr val="tx1"/>
            </a:solidFill>
            <a:round/>
            <a:headEnd/>
            <a:tailEnd/>
          </a:ln>
          <a:effectLst/>
        </p:spPr>
        <p:txBody>
          <a:bodyPr wrap="none" tIns="91440" bIns="91440" anchor="ctr"/>
          <a:lstStyle/>
          <a:p>
            <a:endParaRPr lang="en-US">
              <a:latin typeface="Century Gothic" panose="020B0502020202020204" pitchFamily="34" charset="0"/>
            </a:endParaRPr>
          </a:p>
        </p:txBody>
      </p:sp>
      <p:sp>
        <p:nvSpPr>
          <p:cNvPr id="14" name="AutoShape 1047"/>
          <p:cNvSpPr>
            <a:spLocks/>
          </p:cNvSpPr>
          <p:nvPr/>
        </p:nvSpPr>
        <p:spPr bwMode="auto">
          <a:xfrm>
            <a:off x="6553200" y="2032138"/>
            <a:ext cx="76200" cy="547688"/>
          </a:xfrm>
          <a:prstGeom prst="rightBracket">
            <a:avLst>
              <a:gd name="adj" fmla="val 59896"/>
            </a:avLst>
          </a:prstGeom>
          <a:noFill/>
          <a:ln w="9525">
            <a:solidFill>
              <a:schemeClr val="tx1"/>
            </a:solidFill>
            <a:round/>
            <a:headEnd/>
            <a:tailEnd/>
          </a:ln>
          <a:effectLst/>
        </p:spPr>
        <p:txBody>
          <a:bodyPr wrap="none" tIns="91440" bIns="91440" anchor="ctr"/>
          <a:lstStyle/>
          <a:p>
            <a:endParaRPr lang="en-US">
              <a:latin typeface="Century Gothic" panose="020B0502020202020204" pitchFamily="34" charset="0"/>
            </a:endParaRPr>
          </a:p>
        </p:txBody>
      </p:sp>
    </p:spTree>
    <p:extLst>
      <p:ext uri="{BB962C8B-B14F-4D97-AF65-F5344CB8AC3E}">
        <p14:creationId xmlns:p14="http://schemas.microsoft.com/office/powerpoint/2010/main" val="11533603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Order </a:t>
            </a:r>
            <a:r>
              <a:rPr lang="en-US" dirty="0">
                <a:latin typeface="Century Gothic" panose="020B0502020202020204" pitchFamily="34" charset="0"/>
              </a:rPr>
              <a:t>Accounting Close</a:t>
            </a:r>
          </a:p>
        </p:txBody>
      </p:sp>
      <p:sp>
        <p:nvSpPr>
          <p:cNvPr id="6" name="Rectangle 13"/>
          <p:cNvSpPr>
            <a:spLocks noChangeArrowheads="1"/>
          </p:cNvSpPr>
          <p:nvPr/>
        </p:nvSpPr>
        <p:spPr bwMode="auto">
          <a:xfrm>
            <a:off x="1054100" y="1551277"/>
            <a:ext cx="9481378" cy="1416050"/>
          </a:xfrm>
          <a:prstGeom prst="rect">
            <a:avLst/>
          </a:prstGeom>
          <a:solidFill>
            <a:schemeClr val="bg1"/>
          </a:solidFill>
          <a:ln w="12700">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7" name="Rectangle 14"/>
          <p:cNvSpPr>
            <a:spLocks noChangeArrowheads="1"/>
          </p:cNvSpPr>
          <p:nvPr/>
        </p:nvSpPr>
        <p:spPr bwMode="auto">
          <a:xfrm>
            <a:off x="1057273" y="1640177"/>
            <a:ext cx="9597475" cy="4631765"/>
          </a:xfrm>
          <a:prstGeom prst="rect">
            <a:avLst/>
          </a:prstGeom>
          <a:noFill/>
          <a:ln w="12700" cmpd="dbl">
            <a:noFill/>
            <a:miter lim="800000"/>
            <a:headEnd/>
            <a:tailEnd/>
          </a:ln>
          <a:effectLst/>
        </p:spPr>
        <p:txBody>
          <a:bodyPr lIns="90488" tIns="44450" rIns="90488" bIns="44450"/>
          <a:lstStyle/>
          <a:p>
            <a:pPr marL="285750" indent="-285750" algn="l">
              <a:lnSpc>
                <a:spcPct val="90000"/>
              </a:lnSpc>
              <a:spcBef>
                <a:spcPct val="30000"/>
              </a:spcBef>
              <a:buClr>
                <a:srgbClr val="5A87C6"/>
              </a:buClr>
              <a:buFont typeface="Wingdings" pitchFamily="2" charset="2"/>
              <a:buChar char="l"/>
              <a:tabLst>
                <a:tab pos="5429250" algn="l"/>
              </a:tabLst>
            </a:pPr>
            <a:r>
              <a:rPr lang="en-US" sz="1800" dirty="0">
                <a:latin typeface="Century Gothic" panose="020B0502020202020204" pitchFamily="34" charset="0"/>
              </a:rPr>
              <a:t>On Receipt: Excess posts to Inventory and Re-averaged </a:t>
            </a:r>
          </a:p>
          <a:p>
            <a:pPr marL="285750" indent="-285750" algn="l">
              <a:lnSpc>
                <a:spcPct val="90000"/>
              </a:lnSpc>
              <a:spcBef>
                <a:spcPct val="30000"/>
              </a:spcBef>
              <a:buClr>
                <a:srgbClr val="5A87C6"/>
              </a:buClr>
              <a:buFont typeface="Wingdings" pitchFamily="2" charset="2"/>
              <a:buChar char="l"/>
              <a:tabLst>
                <a:tab pos="5429250" algn="l"/>
              </a:tabLst>
            </a:pPr>
            <a:r>
              <a:rPr lang="en-US" sz="1800" dirty="0">
                <a:latin typeface="Century Gothic" panose="020B0502020202020204" pitchFamily="34" charset="0"/>
              </a:rPr>
              <a:t>On </a:t>
            </a:r>
            <a:r>
              <a:rPr lang="en-US" sz="1800" dirty="0" smtClean="0">
                <a:latin typeface="Century Gothic" panose="020B0502020202020204" pitchFamily="34" charset="0"/>
              </a:rPr>
              <a:t>Accounting </a:t>
            </a:r>
            <a:r>
              <a:rPr lang="en-US" sz="1800" dirty="0">
                <a:latin typeface="Century Gothic" panose="020B0502020202020204" pitchFamily="34" charset="0"/>
              </a:rPr>
              <a:t>Close: Costs posted after </a:t>
            </a:r>
            <a:r>
              <a:rPr lang="en-US" dirty="0">
                <a:latin typeface="Century Gothic" panose="020B0502020202020204" pitchFamily="34" charset="0"/>
              </a:rPr>
              <a:t>p</a:t>
            </a:r>
            <a:r>
              <a:rPr lang="en-US" sz="1800" dirty="0" smtClean="0">
                <a:latin typeface="Century Gothic" panose="020B0502020202020204" pitchFamily="34" charset="0"/>
              </a:rPr>
              <a:t>roduction </a:t>
            </a:r>
            <a:r>
              <a:rPr lang="en-US" dirty="0">
                <a:latin typeface="Century Gothic" panose="020B0502020202020204" pitchFamily="34" charset="0"/>
              </a:rPr>
              <a:t>o</a:t>
            </a:r>
            <a:r>
              <a:rPr lang="en-US" sz="1800" dirty="0" smtClean="0">
                <a:latin typeface="Century Gothic" panose="020B0502020202020204" pitchFamily="34" charset="0"/>
              </a:rPr>
              <a:t>rder </a:t>
            </a:r>
            <a:r>
              <a:rPr lang="en-US" sz="1800" dirty="0">
                <a:latin typeface="Century Gothic" panose="020B0502020202020204" pitchFamily="34" charset="0"/>
              </a:rPr>
              <a:t>is closed; also </a:t>
            </a:r>
            <a:br>
              <a:rPr lang="en-US" sz="1800" dirty="0">
                <a:latin typeface="Century Gothic" panose="020B0502020202020204" pitchFamily="34" charset="0"/>
              </a:rPr>
            </a:br>
            <a:r>
              <a:rPr lang="en-US" sz="1800" dirty="0">
                <a:latin typeface="Century Gothic" panose="020B0502020202020204" pitchFamily="34" charset="0"/>
              </a:rPr>
              <a:t>re-averaged unless QOH&lt;Receipt Qty. (Part of cost is </a:t>
            </a:r>
            <a:br>
              <a:rPr lang="en-US" sz="1800" dirty="0">
                <a:latin typeface="Century Gothic" panose="020B0502020202020204" pitchFamily="34" charset="0"/>
              </a:rPr>
            </a:br>
            <a:r>
              <a:rPr lang="en-US" sz="1800" dirty="0">
                <a:latin typeface="Century Gothic" panose="020B0502020202020204" pitchFamily="34" charset="0"/>
              </a:rPr>
              <a:t>re-averaged; the rest is Inventory Discrepancy)</a:t>
            </a:r>
            <a:r>
              <a:rPr lang="en-US" sz="2000" dirty="0">
                <a:effectLst>
                  <a:outerShdw blurRad="38100" dist="38100" dir="2700000" algn="tl">
                    <a:srgbClr val="C0C0C0"/>
                  </a:outerShdw>
                </a:effectLst>
                <a:latin typeface="Century Gothic" panose="020B0502020202020204" pitchFamily="34" charset="0"/>
              </a:rPr>
              <a:t/>
            </a:r>
            <a:br>
              <a:rPr lang="en-US" sz="2000" dirty="0">
                <a:effectLst>
                  <a:outerShdw blurRad="38100" dist="38100" dir="2700000" algn="tl">
                    <a:srgbClr val="C0C0C0"/>
                  </a:outerShdw>
                </a:effectLst>
                <a:latin typeface="Century Gothic" panose="020B0502020202020204" pitchFamily="34" charset="0"/>
              </a:rPr>
            </a:br>
            <a:endParaRPr lang="en-US" sz="2000" dirty="0">
              <a:latin typeface="Century Gothic" panose="020B0502020202020204" pitchFamily="34" charset="0"/>
            </a:endParaRPr>
          </a:p>
          <a:p>
            <a:pPr marL="285750" indent="-285750" algn="l">
              <a:spcBef>
                <a:spcPct val="30000"/>
              </a:spcBef>
              <a:buClr>
                <a:srgbClr val="5A87C6"/>
              </a:buClr>
              <a:buFont typeface="Webdings" pitchFamily="18" charset="2"/>
              <a:buNone/>
              <a:tabLst>
                <a:tab pos="5429250" algn="l"/>
              </a:tabLst>
            </a:pPr>
            <a:r>
              <a:rPr lang="en-US" sz="1800" dirty="0">
                <a:latin typeface="Century Gothic" panose="020B0502020202020204" pitchFamily="34" charset="0"/>
              </a:rPr>
              <a:t>Example: </a:t>
            </a:r>
            <a:endParaRPr lang="en-US" sz="1800" dirty="0" smtClean="0">
              <a:latin typeface="Century Gothic" panose="020B0502020202020204" pitchFamily="34" charset="0"/>
            </a:endParaRPr>
          </a:p>
          <a:p>
            <a:pPr marL="342900" indent="-342900" algn="l">
              <a:spcBef>
                <a:spcPct val="30000"/>
              </a:spcBef>
              <a:buClr>
                <a:srgbClr val="5A87C6"/>
              </a:buClr>
              <a:buFont typeface="+mj-lt"/>
              <a:buAutoNum type="arabicPeriod"/>
              <a:tabLst>
                <a:tab pos="5429250" algn="l"/>
              </a:tabLst>
            </a:pPr>
            <a:r>
              <a:rPr lang="en-US" sz="1800" dirty="0" smtClean="0">
                <a:latin typeface="Century Gothic" panose="020B0502020202020204" pitchFamily="34" charset="0"/>
              </a:rPr>
              <a:t>Transfer 100 units from WO123 to FG @ </a:t>
            </a:r>
            <a:r>
              <a:rPr lang="en-US" sz="1800" dirty="0">
                <a:latin typeface="Century Gothic" panose="020B0502020202020204" pitchFamily="34" charset="0"/>
              </a:rPr>
              <a:t>This-Level Labor = $</a:t>
            </a:r>
            <a:r>
              <a:rPr lang="en-US" sz="1800" dirty="0" smtClean="0">
                <a:latin typeface="Century Gothic" panose="020B0502020202020204" pitchFamily="34" charset="0"/>
              </a:rPr>
              <a:t>2</a:t>
            </a:r>
          </a:p>
          <a:p>
            <a:pPr marL="342900" indent="-342900" algn="l">
              <a:spcBef>
                <a:spcPct val="30000"/>
              </a:spcBef>
              <a:buClr>
                <a:srgbClr val="5A87C6"/>
              </a:buClr>
              <a:buFont typeface="+mj-lt"/>
              <a:buAutoNum type="arabicPeriod"/>
              <a:tabLst>
                <a:tab pos="5429250" algn="l"/>
              </a:tabLst>
            </a:pPr>
            <a:r>
              <a:rPr lang="en-US" sz="1800" dirty="0" smtClean="0">
                <a:latin typeface="Century Gothic" panose="020B0502020202020204" pitchFamily="34" charset="0"/>
              </a:rPr>
              <a:t>Sell 25 of these units </a:t>
            </a:r>
            <a:r>
              <a:rPr lang="en-US" sz="1800" dirty="0">
                <a:latin typeface="Century Gothic" panose="020B0502020202020204" pitchFamily="34" charset="0"/>
              </a:rPr>
              <a:t>from </a:t>
            </a:r>
            <a:r>
              <a:rPr lang="en-US" sz="1800" dirty="0" smtClean="0">
                <a:latin typeface="Century Gothic" panose="020B0502020202020204" pitchFamily="34" charset="0"/>
              </a:rPr>
              <a:t>FG @TL Labor $2</a:t>
            </a:r>
            <a:endParaRPr lang="en-US" sz="1800" dirty="0">
              <a:latin typeface="Century Gothic" panose="020B0502020202020204" pitchFamily="34" charset="0"/>
            </a:endParaRPr>
          </a:p>
          <a:p>
            <a:pPr marL="342900" indent="-342900" algn="l">
              <a:spcBef>
                <a:spcPct val="30000"/>
              </a:spcBef>
              <a:buClr>
                <a:srgbClr val="5A87C6"/>
              </a:buClr>
              <a:buFont typeface="+mj-lt"/>
              <a:buAutoNum type="arabicPeriod"/>
              <a:tabLst>
                <a:tab pos="5429250" algn="l"/>
              </a:tabLst>
            </a:pPr>
            <a:r>
              <a:rPr lang="en-US" sz="1800" dirty="0" smtClean="0">
                <a:latin typeface="Century Gothic" panose="020B0502020202020204" pitchFamily="34" charset="0"/>
              </a:rPr>
              <a:t>Before Production Order Accounting Close, add further </a:t>
            </a:r>
            <a:r>
              <a:rPr lang="en-US" sz="1800" dirty="0">
                <a:latin typeface="Century Gothic" panose="020B0502020202020204" pitchFamily="34" charset="0"/>
              </a:rPr>
              <a:t>$</a:t>
            </a:r>
            <a:r>
              <a:rPr lang="en-US" sz="1800" dirty="0" smtClean="0">
                <a:latin typeface="Century Gothic" panose="020B0502020202020204" pitchFamily="34" charset="0"/>
              </a:rPr>
              <a:t>250 Labor to WO123</a:t>
            </a:r>
          </a:p>
          <a:p>
            <a:pPr marL="342900" indent="-342900">
              <a:spcBef>
                <a:spcPct val="30000"/>
              </a:spcBef>
              <a:buClr>
                <a:srgbClr val="5A87C6"/>
              </a:buClr>
              <a:buFont typeface="+mj-lt"/>
              <a:buAutoNum type="arabicPeriod"/>
              <a:tabLst>
                <a:tab pos="5429250" algn="l"/>
              </a:tabLst>
            </a:pPr>
            <a:r>
              <a:rPr lang="en-US" dirty="0">
                <a:latin typeface="Century Gothic" panose="020B0502020202020204" pitchFamily="34" charset="0"/>
              </a:rPr>
              <a:t>Production Order</a:t>
            </a:r>
            <a:r>
              <a:rPr lang="en-US" sz="1800" dirty="0" smtClean="0">
                <a:latin typeface="Century Gothic" panose="020B0502020202020204" pitchFamily="34" charset="0"/>
              </a:rPr>
              <a:t> Accounting </a:t>
            </a:r>
            <a:r>
              <a:rPr lang="en-US" sz="1800" dirty="0">
                <a:latin typeface="Century Gothic" panose="020B0502020202020204" pitchFamily="34" charset="0"/>
              </a:rPr>
              <a:t>Close </a:t>
            </a:r>
            <a:r>
              <a:rPr lang="en-US" sz="1800" dirty="0" smtClean="0">
                <a:latin typeface="Century Gothic" panose="020B0502020202020204" pitchFamily="34" charset="0"/>
              </a:rPr>
              <a:t>recognizes QOH 75 &lt; Receipt Qty 100, so averages 75/100 x $250 = $187.50 over 75 in stock; </a:t>
            </a:r>
            <a:br>
              <a:rPr lang="en-US" sz="1800" dirty="0" smtClean="0">
                <a:latin typeface="Century Gothic" panose="020B0502020202020204" pitchFamily="34" charset="0"/>
              </a:rPr>
            </a:br>
            <a:r>
              <a:rPr lang="en-US" sz="1800" dirty="0" smtClean="0">
                <a:latin typeface="Century Gothic" panose="020B0502020202020204" pitchFamily="34" charset="0"/>
              </a:rPr>
              <a:t>new Labor Cost = ((75 x $2)+$187.50)/75 = $4.50; and posts Inventory Discrepancy of 25/100 x $250 = $62.50</a:t>
            </a:r>
            <a:endParaRPr lang="en-US" sz="1800" dirty="0">
              <a:latin typeface="Century Gothic" panose="020B0502020202020204" pitchFamily="34" charset="0"/>
            </a:endParaRPr>
          </a:p>
        </p:txBody>
      </p:sp>
    </p:spTree>
    <p:extLst>
      <p:ext uri="{BB962C8B-B14F-4D97-AF65-F5344CB8AC3E}">
        <p14:creationId xmlns:p14="http://schemas.microsoft.com/office/powerpoint/2010/main" val="35663366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Multi-Site Transfers</a:t>
            </a:r>
          </a:p>
        </p:txBody>
      </p:sp>
      <p:sp>
        <p:nvSpPr>
          <p:cNvPr id="6" name="Rectangle 7"/>
          <p:cNvSpPr>
            <a:spLocks noChangeArrowheads="1"/>
          </p:cNvSpPr>
          <p:nvPr/>
        </p:nvSpPr>
        <p:spPr bwMode="auto">
          <a:xfrm>
            <a:off x="981075" y="2133600"/>
            <a:ext cx="9429750" cy="850900"/>
          </a:xfrm>
          <a:prstGeom prst="rect">
            <a:avLst/>
          </a:prstGeom>
          <a:solidFill>
            <a:schemeClr val="bg1"/>
          </a:solidFill>
          <a:ln w="12700">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7" name="Rectangle 8"/>
          <p:cNvSpPr>
            <a:spLocks noChangeArrowheads="1"/>
          </p:cNvSpPr>
          <p:nvPr/>
        </p:nvSpPr>
        <p:spPr bwMode="auto">
          <a:xfrm>
            <a:off x="1044575" y="2181225"/>
            <a:ext cx="9366250" cy="762000"/>
          </a:xfrm>
          <a:prstGeom prst="rect">
            <a:avLst/>
          </a:prstGeom>
          <a:noFill/>
          <a:ln w="12700" cmpd="dbl">
            <a:noFill/>
            <a:miter lim="800000"/>
            <a:headEnd/>
            <a:tailEnd/>
          </a:ln>
          <a:effectLst/>
        </p:spPr>
        <p:txBody>
          <a:bodyPr lIns="90488" tIns="44450" rIns="90488" bIns="44450"/>
          <a:lstStyle/>
          <a:p>
            <a:pPr algn="l">
              <a:lnSpc>
                <a:spcPct val="90000"/>
              </a:lnSpc>
              <a:spcBef>
                <a:spcPct val="30000"/>
              </a:spcBef>
              <a:buClr>
                <a:srgbClr val="890C4C"/>
              </a:buClr>
              <a:buFont typeface="Wingdings" pitchFamily="2" charset="2"/>
              <a:buNone/>
              <a:tabLst>
                <a:tab pos="5429250" algn="l"/>
              </a:tabLst>
            </a:pPr>
            <a:r>
              <a:rPr lang="en-US" sz="2400" dirty="0">
                <a:latin typeface="Century Gothic" panose="020B0502020202020204" pitchFamily="34" charset="0"/>
              </a:rPr>
              <a:t>Any difference in total standard cost is posted to the Transfer Variance Account at receiving site</a:t>
            </a:r>
            <a:endParaRPr lang="en-US" sz="2800" dirty="0">
              <a:latin typeface="Century Gothic" panose="020B0502020202020204" pitchFamily="34" charset="0"/>
            </a:endParaRPr>
          </a:p>
        </p:txBody>
      </p:sp>
      <p:sp>
        <p:nvSpPr>
          <p:cNvPr id="8" name="Rectangle 9"/>
          <p:cNvSpPr>
            <a:spLocks noChangeArrowheads="1"/>
          </p:cNvSpPr>
          <p:nvPr/>
        </p:nvSpPr>
        <p:spPr bwMode="auto">
          <a:xfrm>
            <a:off x="981075" y="4314825"/>
            <a:ext cx="9429750" cy="1653950"/>
          </a:xfrm>
          <a:prstGeom prst="rect">
            <a:avLst/>
          </a:prstGeom>
          <a:solidFill>
            <a:schemeClr val="bg1"/>
          </a:solidFill>
          <a:ln w="12700">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9" name="Rectangle 10"/>
          <p:cNvSpPr>
            <a:spLocks noChangeArrowheads="1"/>
          </p:cNvSpPr>
          <p:nvPr/>
        </p:nvSpPr>
        <p:spPr bwMode="auto">
          <a:xfrm>
            <a:off x="1050925" y="4403724"/>
            <a:ext cx="9359900" cy="1565051"/>
          </a:xfrm>
          <a:prstGeom prst="rect">
            <a:avLst/>
          </a:prstGeom>
          <a:noFill/>
          <a:ln w="12700" cmpd="dbl">
            <a:noFill/>
            <a:miter lim="800000"/>
            <a:headEnd/>
            <a:tailEnd/>
          </a:ln>
          <a:effectLst/>
        </p:spPr>
        <p:txBody>
          <a:bodyPr lIns="90488" tIns="44450" rIns="90488" bIns="44450"/>
          <a:lstStyle/>
          <a:p>
            <a:pPr algn="l">
              <a:lnSpc>
                <a:spcPct val="90000"/>
              </a:lnSpc>
              <a:spcBef>
                <a:spcPct val="30000"/>
              </a:spcBef>
              <a:buClr>
                <a:srgbClr val="890C4C"/>
              </a:buClr>
              <a:buFont typeface="Wingdings" pitchFamily="2" charset="2"/>
              <a:buNone/>
              <a:tabLst>
                <a:tab pos="5429250" algn="l"/>
              </a:tabLst>
            </a:pPr>
            <a:r>
              <a:rPr lang="en-US" sz="2400" dirty="0">
                <a:latin typeface="Century Gothic" panose="020B0502020202020204" pitchFamily="34" charset="0"/>
              </a:rPr>
              <a:t>Any difference in Material, Labor, Burden, or Subcontract cost causes the Average cost at the receiving site to be re-averaged. Only Overhead cost posts to the Transfer Variance Account</a:t>
            </a:r>
            <a:endParaRPr lang="en-US" sz="2800" dirty="0">
              <a:latin typeface="Century Gothic" panose="020B0502020202020204" pitchFamily="34" charset="0"/>
            </a:endParaRPr>
          </a:p>
        </p:txBody>
      </p:sp>
      <p:sp>
        <p:nvSpPr>
          <p:cNvPr id="10" name="Rectangle 11"/>
          <p:cNvSpPr>
            <a:spLocks noChangeArrowheads="1"/>
          </p:cNvSpPr>
          <p:nvPr/>
        </p:nvSpPr>
        <p:spPr bwMode="auto">
          <a:xfrm>
            <a:off x="904875" y="1420813"/>
            <a:ext cx="9086850" cy="609600"/>
          </a:xfrm>
          <a:prstGeom prst="rect">
            <a:avLst/>
          </a:prstGeom>
          <a:noFill/>
          <a:ln w="12700" cmpd="dbl">
            <a:noFill/>
            <a:miter lim="800000"/>
            <a:headEnd/>
            <a:tailEnd/>
          </a:ln>
          <a:effectLst/>
        </p:spPr>
        <p:txBody>
          <a:bodyPr lIns="90488" tIns="44450" rIns="90488" bIns="44450" anchor="ctr"/>
          <a:lstStyle/>
          <a:p>
            <a:pPr marL="1143000" indent="-1143000" algn="l">
              <a:lnSpc>
                <a:spcPct val="90000"/>
              </a:lnSpc>
            </a:pPr>
            <a:r>
              <a:rPr lang="en-US" sz="2400" b="1" dirty="0">
                <a:solidFill>
                  <a:srgbClr val="5A87C6"/>
                </a:solidFill>
                <a:latin typeface="Century Gothic" panose="020B0502020202020204" pitchFamily="34" charset="0"/>
              </a:rPr>
              <a:t>Standard to Standard or Average to Standard</a:t>
            </a:r>
            <a:endParaRPr lang="en-US" sz="3600" b="1" dirty="0">
              <a:solidFill>
                <a:srgbClr val="5A87C6"/>
              </a:solidFill>
              <a:latin typeface="Century Gothic" panose="020B0502020202020204" pitchFamily="34" charset="0"/>
            </a:endParaRPr>
          </a:p>
        </p:txBody>
      </p:sp>
      <p:sp>
        <p:nvSpPr>
          <p:cNvPr id="11" name="Rectangle 12"/>
          <p:cNvSpPr>
            <a:spLocks noChangeArrowheads="1"/>
          </p:cNvSpPr>
          <p:nvPr/>
        </p:nvSpPr>
        <p:spPr bwMode="auto">
          <a:xfrm>
            <a:off x="904875" y="3581400"/>
            <a:ext cx="4667250" cy="609600"/>
          </a:xfrm>
          <a:prstGeom prst="rect">
            <a:avLst/>
          </a:prstGeom>
          <a:noFill/>
          <a:ln w="12700" cmpd="dbl">
            <a:noFill/>
            <a:miter lim="800000"/>
            <a:headEnd/>
            <a:tailEnd/>
          </a:ln>
          <a:effectLst/>
        </p:spPr>
        <p:txBody>
          <a:bodyPr lIns="90488" tIns="44450" rIns="90488" bIns="44450" anchor="ctr"/>
          <a:lstStyle/>
          <a:p>
            <a:pPr marL="1143000" indent="-1143000" algn="l">
              <a:lnSpc>
                <a:spcPct val="90000"/>
              </a:lnSpc>
            </a:pPr>
            <a:r>
              <a:rPr lang="en-US" sz="2400" b="1" dirty="0">
                <a:solidFill>
                  <a:srgbClr val="5A87C6"/>
                </a:solidFill>
                <a:latin typeface="Century Gothic" panose="020B0502020202020204" pitchFamily="34" charset="0"/>
              </a:rPr>
              <a:t>Standard to Average</a:t>
            </a:r>
            <a:endParaRPr lang="en-US" sz="3600" b="1" dirty="0">
              <a:solidFill>
                <a:srgbClr val="5A87C6"/>
              </a:solidFill>
              <a:latin typeface="Century Gothic" panose="020B0502020202020204" pitchFamily="34" charset="0"/>
            </a:endParaRPr>
          </a:p>
        </p:txBody>
      </p:sp>
    </p:spTree>
    <p:extLst>
      <p:ext uri="{BB962C8B-B14F-4D97-AF65-F5344CB8AC3E}">
        <p14:creationId xmlns:p14="http://schemas.microsoft.com/office/powerpoint/2010/main" val="24368256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*Beginning quantity less than zero (negative inventory)</a:t>
            </a:r>
          </a:p>
          <a:p>
            <a:r>
              <a:rPr lang="en-US" dirty="0">
                <a:latin typeface="Century Gothic" panose="020B0502020202020204" pitchFamily="34" charset="0"/>
              </a:rPr>
              <a:t>*Receipt quantity less than zero, resulting in a negative ending quantity on-hand</a:t>
            </a:r>
          </a:p>
          <a:p>
            <a:r>
              <a:rPr lang="en-US" dirty="0">
                <a:latin typeface="Century Gothic" panose="020B0502020202020204" pitchFamily="34" charset="0"/>
              </a:rPr>
              <a:t>Cost of items returned to a supplier is large enough to result in a negative </a:t>
            </a:r>
            <a:r>
              <a:rPr lang="en-US" dirty="0" smtClean="0">
                <a:latin typeface="Century Gothic" panose="020B0502020202020204" pitchFamily="34" charset="0"/>
              </a:rPr>
              <a:t>cost</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Average Costing Exceptions</a:t>
            </a:r>
          </a:p>
        </p:txBody>
      </p:sp>
      <p:sp>
        <p:nvSpPr>
          <p:cNvPr id="6" name="Text Box 8"/>
          <p:cNvSpPr txBox="1">
            <a:spLocks noChangeArrowheads="1"/>
          </p:cNvSpPr>
          <p:nvPr/>
        </p:nvSpPr>
        <p:spPr bwMode="auto">
          <a:xfrm>
            <a:off x="784019" y="5699125"/>
            <a:ext cx="5384800" cy="457200"/>
          </a:xfrm>
          <a:prstGeom prst="rect">
            <a:avLst/>
          </a:prstGeom>
          <a:noFill/>
          <a:ln w="9525">
            <a:noFill/>
            <a:miter lim="800000"/>
            <a:headEnd/>
            <a:tailEnd/>
          </a:ln>
          <a:effectLst/>
        </p:spPr>
        <p:txBody>
          <a:bodyPr>
            <a:spAutoFit/>
          </a:bodyPr>
          <a:lstStyle/>
          <a:p>
            <a:pPr algn="l" eaLnBrk="0" hangingPunct="0">
              <a:spcBef>
                <a:spcPct val="50000"/>
              </a:spcBef>
            </a:pPr>
            <a:r>
              <a:rPr lang="en-US" sz="2400" dirty="0">
                <a:latin typeface="Century Gothic" panose="020B0502020202020204" pitchFamily="34" charset="0"/>
              </a:rPr>
              <a:t>*</a:t>
            </a:r>
            <a:r>
              <a:rPr lang="en-US" sz="2000" dirty="0">
                <a:latin typeface="Century Gothic" panose="020B0502020202020204" pitchFamily="34" charset="0"/>
              </a:rPr>
              <a:t>New average will be receipt cost</a:t>
            </a:r>
          </a:p>
        </p:txBody>
      </p:sp>
      <p:sp>
        <p:nvSpPr>
          <p:cNvPr id="7" name="Rectangle 7"/>
          <p:cNvSpPr>
            <a:spLocks noChangeArrowheads="1"/>
          </p:cNvSpPr>
          <p:nvPr/>
        </p:nvSpPr>
        <p:spPr bwMode="auto">
          <a:xfrm>
            <a:off x="720408" y="4101866"/>
            <a:ext cx="7544426" cy="7202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a:lnSpc>
                <a:spcPct val="90000"/>
              </a:lnSpc>
              <a:spcBef>
                <a:spcPct val="60000"/>
              </a:spcBef>
              <a:buClr>
                <a:srgbClr val="890C4C"/>
              </a:buClr>
              <a:buFont typeface="r_symbol" pitchFamily="49" charset="2"/>
              <a:buNone/>
            </a:pPr>
            <a:r>
              <a:rPr lang="en-US" sz="2000" b="1" dirty="0" smtClean="0">
                <a:latin typeface="Century Gothic" panose="020B0502020202020204" pitchFamily="34" charset="0"/>
              </a:rPr>
              <a:t>Must make a manual adjusting entry to correct or resolve</a:t>
            </a:r>
            <a:endParaRPr lang="en-US" sz="2000" b="1" dirty="0">
              <a:latin typeface="Century Gothic" panose="020B0502020202020204" pitchFamily="34" charset="0"/>
            </a:endParaRPr>
          </a:p>
        </p:txBody>
      </p:sp>
    </p:spTree>
    <p:extLst>
      <p:ext uri="{BB962C8B-B14F-4D97-AF65-F5344CB8AC3E}">
        <p14:creationId xmlns:p14="http://schemas.microsoft.com/office/powerpoint/2010/main" val="15185439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Average Costing</a:t>
            </a:r>
          </a:p>
          <a:p>
            <a:r>
              <a:rPr lang="en-US" dirty="0">
                <a:latin typeface="Century Gothic" panose="020B0502020202020204" pitchFamily="34" charset="0"/>
              </a:rPr>
              <a:t>Why Use Average Costing?</a:t>
            </a:r>
          </a:p>
          <a:p>
            <a:r>
              <a:rPr lang="en-US" dirty="0">
                <a:latin typeface="Century Gothic" panose="020B0502020202020204" pitchFamily="34" charset="0"/>
              </a:rPr>
              <a:t>Example: Standard vs Average</a:t>
            </a:r>
          </a:p>
          <a:p>
            <a:r>
              <a:rPr lang="en-US" dirty="0">
                <a:latin typeface="Century Gothic" panose="020B0502020202020204" pitchFamily="34" charset="0"/>
              </a:rPr>
              <a:t>Average Cost for Purchased Items &amp; Manufactured Items</a:t>
            </a:r>
          </a:p>
          <a:p>
            <a:r>
              <a:rPr lang="en-US" dirty="0">
                <a:latin typeface="Century Gothic" panose="020B0502020202020204" pitchFamily="34" charset="0"/>
              </a:rPr>
              <a:t>Purchase Order Receipts: Standard vs Average</a:t>
            </a:r>
          </a:p>
          <a:p>
            <a:r>
              <a:rPr lang="en-US" dirty="0">
                <a:latin typeface="Century Gothic" panose="020B0502020202020204" pitchFamily="34" charset="0"/>
              </a:rPr>
              <a:t>Production Order Receipts: Standard vs Average</a:t>
            </a:r>
          </a:p>
          <a:p>
            <a:r>
              <a:rPr lang="en-US" altLang="zh-CN" dirty="0">
                <a:latin typeface="Century Gothic" panose="020B0502020202020204" pitchFamily="34" charset="0"/>
              </a:rPr>
              <a:t>Partial Production </a:t>
            </a:r>
            <a:r>
              <a:rPr lang="en-US" dirty="0">
                <a:latin typeface="Century Gothic" panose="020B0502020202020204" pitchFamily="34" charset="0"/>
              </a:rPr>
              <a:t>Order Receipts</a:t>
            </a:r>
          </a:p>
          <a:p>
            <a:r>
              <a:rPr lang="en-US" dirty="0">
                <a:latin typeface="Century Gothic" panose="020B0502020202020204" pitchFamily="34" charset="0"/>
              </a:rPr>
              <a:t>Production Order Accounting Close</a:t>
            </a:r>
          </a:p>
          <a:p>
            <a:r>
              <a:rPr lang="en-US" dirty="0">
                <a:latin typeface="Century Gothic" panose="020B0502020202020204" pitchFamily="34" charset="0"/>
              </a:rPr>
              <a:t>Multi-Site Transfers</a:t>
            </a:r>
          </a:p>
          <a:p>
            <a:r>
              <a:rPr lang="en-US" dirty="0">
                <a:latin typeface="Century Gothic" panose="020B0502020202020204" pitchFamily="34" charset="0"/>
              </a:rPr>
              <a:t>Average Costing Exceptions</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3077061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a:latin typeface="Century Gothic" panose="020B0502020202020204" pitchFamily="34" charset="0"/>
              </a:rPr>
              <a:t>If </a:t>
            </a:r>
            <a:r>
              <a:rPr lang="en-US" dirty="0" smtClean="0">
                <a:latin typeface="Century Gothic" panose="020B0502020202020204" pitchFamily="34" charset="0"/>
              </a:rPr>
              <a:t>you using </a:t>
            </a:r>
            <a:r>
              <a:rPr lang="en-US" dirty="0">
                <a:latin typeface="Century Gothic" panose="020B0502020202020204" pitchFamily="34" charset="0"/>
              </a:rPr>
              <a:t>the average cost </a:t>
            </a:r>
            <a:r>
              <a:rPr lang="en-US" dirty="0" smtClean="0">
                <a:latin typeface="Century Gothic" panose="020B0502020202020204" pitchFamily="34" charset="0"/>
              </a:rPr>
              <a:t>method for Current </a:t>
            </a:r>
            <a:r>
              <a:rPr lang="en-US" dirty="0">
                <a:latin typeface="Century Gothic" panose="020B0502020202020204" pitchFamily="34" charset="0"/>
              </a:rPr>
              <a:t>C</a:t>
            </a:r>
            <a:r>
              <a:rPr lang="en-US" dirty="0" smtClean="0">
                <a:latin typeface="Century Gothic" panose="020B0502020202020204" pitchFamily="34" charset="0"/>
              </a:rPr>
              <a:t>ost, you need to use </a:t>
            </a:r>
            <a:r>
              <a:rPr lang="en-US" dirty="0">
                <a:latin typeface="Century Gothic" panose="020B0502020202020204" pitchFamily="34" charset="0"/>
              </a:rPr>
              <a:t>Cost Sets to set Average for the Current cost set</a:t>
            </a:r>
          </a:p>
          <a:p>
            <a:pPr marL="796925" lvl="1" indent="-514350">
              <a:buFont typeface="+mj-lt"/>
              <a:buAutoNum type="alphaUcPeriod"/>
            </a:pPr>
            <a:r>
              <a:rPr lang="en-US" sz="2800" dirty="0">
                <a:latin typeface="Century Gothic" panose="020B0502020202020204" pitchFamily="34" charset="0"/>
              </a:rPr>
              <a:t>True</a:t>
            </a:r>
          </a:p>
          <a:p>
            <a:pPr marL="796925" lvl="1" indent="-514350">
              <a:buFont typeface="+mj-lt"/>
              <a:buAutoNum type="alphaUcPeriod"/>
            </a:pPr>
            <a:r>
              <a:rPr lang="en-US" sz="2800" dirty="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True False</a:t>
            </a:r>
          </a:p>
        </p:txBody>
      </p:sp>
    </p:spTree>
    <p:extLst>
      <p:ext uri="{BB962C8B-B14F-4D97-AF65-F5344CB8AC3E}">
        <p14:creationId xmlns:p14="http://schemas.microsoft.com/office/powerpoint/2010/main" val="1116069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smtClean="0">
                <a:latin typeface="Century Gothic" panose="020B0502020202020204" pitchFamily="34" charset="0"/>
              </a:rPr>
              <a:t>In the case of using Average cost method for GL cost set, all the purchase amount will be posted to inventory account even if the PO cost is different than GL cost. </a:t>
            </a:r>
          </a:p>
          <a:p>
            <a:pPr marL="796925" lvl="1" indent="-514350">
              <a:buFont typeface="+mj-lt"/>
              <a:buAutoNum type="alphaUcPeriod"/>
            </a:pPr>
            <a:r>
              <a:rPr lang="en-US" sz="2800" dirty="0">
                <a:latin typeface="Century Gothic" panose="020B0502020202020204" pitchFamily="34" charset="0"/>
              </a:rPr>
              <a:t>True</a:t>
            </a:r>
          </a:p>
          <a:p>
            <a:pPr marL="796925" lvl="1" indent="-514350">
              <a:buFont typeface="+mj-lt"/>
              <a:buAutoNum type="alphaUcPeriod"/>
            </a:pPr>
            <a:r>
              <a:rPr lang="en-US" sz="2800" dirty="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True False</a:t>
            </a:r>
          </a:p>
        </p:txBody>
      </p:sp>
    </p:spTree>
    <p:extLst>
      <p:ext uri="{BB962C8B-B14F-4D97-AF65-F5344CB8AC3E}">
        <p14:creationId xmlns:p14="http://schemas.microsoft.com/office/powerpoint/2010/main" val="2844594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smtClean="0">
                <a:latin typeface="Century Gothic" panose="020B0502020202020204" pitchFamily="34" charset="0"/>
              </a:rPr>
              <a:t>Which of following do you use QAD Average Costing method for?</a:t>
            </a:r>
          </a:p>
          <a:p>
            <a:pPr marL="796925" lvl="1" indent="-514350">
              <a:buFont typeface="+mj-lt"/>
              <a:buAutoNum type="alphaUcPeriod"/>
            </a:pPr>
            <a:r>
              <a:rPr lang="en-US" sz="2800" dirty="0" smtClean="0">
                <a:latin typeface="Century Gothic" panose="020B0502020202020204" pitchFamily="34" charset="0"/>
              </a:rPr>
              <a:t>Legal requirement</a:t>
            </a:r>
            <a:endParaRPr lang="en-US" sz="2800" dirty="0">
              <a:latin typeface="Century Gothic" panose="020B0502020202020204" pitchFamily="34" charset="0"/>
            </a:endParaRPr>
          </a:p>
          <a:p>
            <a:pPr marL="796925" lvl="1" indent="-514350">
              <a:buFont typeface="+mj-lt"/>
              <a:buAutoNum type="alphaUcPeriod"/>
            </a:pPr>
            <a:r>
              <a:rPr lang="en-US" altLang="zh-CN" sz="2800" dirty="0">
                <a:latin typeface="Century Gothic" panose="020B0502020202020204" pitchFamily="34" charset="0"/>
              </a:rPr>
              <a:t>B</a:t>
            </a:r>
            <a:r>
              <a:rPr lang="en-US" sz="2800" dirty="0" smtClean="0">
                <a:latin typeface="Century Gothic" panose="020B0502020202020204" pitchFamily="34" charset="0"/>
              </a:rPr>
              <a:t>usiness practice</a:t>
            </a:r>
          </a:p>
          <a:p>
            <a:pPr marL="796925" lvl="1" indent="-514350">
              <a:buFont typeface="+mj-lt"/>
              <a:buAutoNum type="alphaUcPeriod"/>
            </a:pPr>
            <a:r>
              <a:rPr lang="en-US" sz="2800" dirty="0" smtClean="0">
                <a:latin typeface="Century Gothic" panose="020B0502020202020204" pitchFamily="34" charset="0"/>
              </a:rPr>
              <a:t>Legal requirement and business practice</a:t>
            </a:r>
          </a:p>
          <a:p>
            <a:pPr marL="796925" lvl="1" indent="-514350">
              <a:buFont typeface="+mj-lt"/>
              <a:buAutoNum type="alphaUcPeriod"/>
            </a:pPr>
            <a:r>
              <a:rPr lang="en-US" sz="2800" dirty="0" smtClean="0">
                <a:latin typeface="Century Gothic" panose="020B0502020202020204" pitchFamily="34" charset="0"/>
              </a:rPr>
              <a:t>None of above</a:t>
            </a:r>
            <a:endParaRPr lang="en-US" sz="28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t>
            </a:r>
            <a:r>
              <a:rPr lang="en-US" dirty="0" smtClean="0">
                <a:latin typeface="Century Gothic" panose="020B0502020202020204" pitchFamily="34" charset="0"/>
              </a:rPr>
              <a:t>Multiple Choice</a:t>
            </a:r>
            <a:endParaRPr lang="en-US" dirty="0">
              <a:latin typeface="Century Gothic" panose="020B0502020202020204" pitchFamily="34" charset="0"/>
            </a:endParaRPr>
          </a:p>
        </p:txBody>
      </p:sp>
    </p:spTree>
    <p:extLst>
      <p:ext uri="{BB962C8B-B14F-4D97-AF65-F5344CB8AC3E}">
        <p14:creationId xmlns:p14="http://schemas.microsoft.com/office/powerpoint/2010/main" val="774497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Average </a:t>
            </a:r>
            <a:r>
              <a:rPr lang="en-US" dirty="0" smtClean="0">
                <a:latin typeface="Century Gothic" panose="020B0502020202020204" pitchFamily="34" charset="0"/>
              </a:rPr>
              <a:t>Costing</a:t>
            </a:r>
          </a:p>
          <a:p>
            <a:r>
              <a:rPr lang="en-US" dirty="0">
                <a:latin typeface="Century Gothic" panose="020B0502020202020204" pitchFamily="34" charset="0"/>
              </a:rPr>
              <a:t>Why Use Average Costing</a:t>
            </a:r>
            <a:r>
              <a:rPr lang="en-US" dirty="0" smtClean="0">
                <a:latin typeface="Century Gothic" panose="020B0502020202020204" pitchFamily="34" charset="0"/>
              </a:rPr>
              <a:t>?</a:t>
            </a:r>
          </a:p>
          <a:p>
            <a:r>
              <a:rPr lang="en-US" dirty="0">
                <a:latin typeface="Century Gothic" panose="020B0502020202020204" pitchFamily="34" charset="0"/>
              </a:rPr>
              <a:t>Example: Standard vs </a:t>
            </a:r>
            <a:r>
              <a:rPr lang="en-US" dirty="0" smtClean="0">
                <a:latin typeface="Century Gothic" panose="020B0502020202020204" pitchFamily="34" charset="0"/>
              </a:rPr>
              <a:t>Average</a:t>
            </a:r>
          </a:p>
          <a:p>
            <a:r>
              <a:rPr lang="en-US" dirty="0">
                <a:latin typeface="Century Gothic" panose="020B0502020202020204" pitchFamily="34" charset="0"/>
              </a:rPr>
              <a:t>Average Cost for Purchased </a:t>
            </a:r>
            <a:r>
              <a:rPr lang="en-US" dirty="0" smtClean="0">
                <a:latin typeface="Century Gothic" panose="020B0502020202020204" pitchFamily="34" charset="0"/>
              </a:rPr>
              <a:t>Items &amp; </a:t>
            </a:r>
            <a:r>
              <a:rPr lang="en-US" dirty="0">
                <a:latin typeface="Century Gothic" panose="020B0502020202020204" pitchFamily="34" charset="0"/>
              </a:rPr>
              <a:t>Manufactured Items</a:t>
            </a:r>
            <a:endParaRPr lang="en-US" dirty="0" smtClean="0">
              <a:latin typeface="Century Gothic" panose="020B0502020202020204" pitchFamily="34" charset="0"/>
            </a:endParaRPr>
          </a:p>
          <a:p>
            <a:r>
              <a:rPr lang="en-US" dirty="0">
                <a:latin typeface="Century Gothic" panose="020B0502020202020204" pitchFamily="34" charset="0"/>
              </a:rPr>
              <a:t>Purchase Order Receipts: Standard vs </a:t>
            </a:r>
            <a:r>
              <a:rPr lang="en-US" dirty="0" smtClean="0">
                <a:latin typeface="Century Gothic" panose="020B0502020202020204" pitchFamily="34" charset="0"/>
              </a:rPr>
              <a:t>Average</a:t>
            </a:r>
          </a:p>
          <a:p>
            <a:r>
              <a:rPr lang="en-US" dirty="0">
                <a:latin typeface="Century Gothic" panose="020B0502020202020204" pitchFamily="34" charset="0"/>
              </a:rPr>
              <a:t>Production Order Receipts: Standard vs </a:t>
            </a:r>
            <a:r>
              <a:rPr lang="en-US" dirty="0" smtClean="0">
                <a:latin typeface="Century Gothic" panose="020B0502020202020204" pitchFamily="34" charset="0"/>
              </a:rPr>
              <a:t>Average</a:t>
            </a:r>
          </a:p>
          <a:p>
            <a:r>
              <a:rPr lang="en-US" altLang="zh-CN" dirty="0">
                <a:latin typeface="Century Gothic" panose="020B0502020202020204" pitchFamily="34" charset="0"/>
              </a:rPr>
              <a:t>Partial Production </a:t>
            </a:r>
            <a:r>
              <a:rPr lang="en-US" dirty="0">
                <a:latin typeface="Century Gothic" panose="020B0502020202020204" pitchFamily="34" charset="0"/>
              </a:rPr>
              <a:t>Order </a:t>
            </a:r>
            <a:r>
              <a:rPr lang="en-US" dirty="0" smtClean="0">
                <a:latin typeface="Century Gothic" panose="020B0502020202020204" pitchFamily="34" charset="0"/>
              </a:rPr>
              <a:t>Receipts</a:t>
            </a:r>
          </a:p>
          <a:p>
            <a:r>
              <a:rPr lang="en-US" dirty="0">
                <a:latin typeface="Century Gothic" panose="020B0502020202020204" pitchFamily="34" charset="0"/>
              </a:rPr>
              <a:t>Production Order Accounting </a:t>
            </a:r>
            <a:r>
              <a:rPr lang="en-US" dirty="0" smtClean="0">
                <a:latin typeface="Century Gothic" panose="020B0502020202020204" pitchFamily="34" charset="0"/>
              </a:rPr>
              <a:t>Close</a:t>
            </a:r>
          </a:p>
          <a:p>
            <a:r>
              <a:rPr lang="en-US" dirty="0">
                <a:latin typeface="Century Gothic" panose="020B0502020202020204" pitchFamily="34" charset="0"/>
              </a:rPr>
              <a:t>Multi-Site </a:t>
            </a:r>
            <a:r>
              <a:rPr lang="en-US" dirty="0" smtClean="0">
                <a:latin typeface="Century Gothic" panose="020B0502020202020204" pitchFamily="34" charset="0"/>
              </a:rPr>
              <a:t>Transfers</a:t>
            </a:r>
          </a:p>
          <a:p>
            <a:r>
              <a:rPr lang="en-US" dirty="0">
                <a:latin typeface="Century Gothic" panose="020B0502020202020204" pitchFamily="34" charset="0"/>
              </a:rPr>
              <a:t>Average Costing Exceptions</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2960855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20</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US" dirty="0">
                <a:latin typeface="Century Gothic" panose="020B0502020202020204" pitchFamily="34" charset="0"/>
              </a:rPr>
              <a:t>Average Costing</a:t>
            </a:r>
          </a:p>
        </p:txBody>
      </p:sp>
      <p:sp>
        <p:nvSpPr>
          <p:cNvPr id="5" name="Text Placeholder 4"/>
          <p:cNvSpPr>
            <a:spLocks noGrp="1"/>
          </p:cNvSpPr>
          <p:nvPr>
            <p:ph type="body" sz="quarter" idx="11"/>
          </p:nvPr>
        </p:nvSpPr>
        <p:spPr/>
        <p:txBody>
          <a:bodyPr/>
          <a:lstStyle/>
          <a:p>
            <a:r>
              <a:rPr lang="en-US" dirty="0">
                <a:latin typeface="Century Gothic" panose="020B0502020202020204" pitchFamily="34" charset="0"/>
              </a:rPr>
              <a:t>Average Costing</a:t>
            </a: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Timing/procedure of transactions critical</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Average Costing (Weighted Average)</a:t>
            </a:r>
          </a:p>
        </p:txBody>
      </p:sp>
      <p:pic>
        <p:nvPicPr>
          <p:cNvPr id="6" name="Picture 5"/>
          <p:cNvPicPr>
            <a:picLocks noChangeAspect="1"/>
          </p:cNvPicPr>
          <p:nvPr/>
        </p:nvPicPr>
        <p:blipFill>
          <a:blip r:embed="rId3"/>
          <a:stretch>
            <a:fillRect/>
          </a:stretch>
        </p:blipFill>
        <p:spPr>
          <a:xfrm>
            <a:off x="888723" y="2352962"/>
            <a:ext cx="8394920" cy="2152075"/>
          </a:xfrm>
          <a:prstGeom prst="rect">
            <a:avLst/>
          </a:prstGeom>
        </p:spPr>
      </p:pic>
    </p:spTree>
    <p:extLst>
      <p:ext uri="{BB962C8B-B14F-4D97-AF65-F5344CB8AC3E}">
        <p14:creationId xmlns:p14="http://schemas.microsoft.com/office/powerpoint/2010/main" val="18633076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Hyperinflation / legal requirement</a:t>
            </a:r>
          </a:p>
          <a:p>
            <a:r>
              <a:rPr lang="en-US" dirty="0">
                <a:latin typeface="Century Gothic" panose="020B0502020202020204" pitchFamily="34" charset="0"/>
              </a:rPr>
              <a:t>Radical fluctuation or unpredictability of cost components (commodity prices)</a:t>
            </a:r>
          </a:p>
          <a:p>
            <a:r>
              <a:rPr lang="en-US" dirty="0">
                <a:latin typeface="Century Gothic" panose="020B0502020202020204" pitchFamily="34" charset="0"/>
              </a:rPr>
              <a:t>Business practice (philosophy)</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Why Use Average Costing?</a:t>
            </a:r>
          </a:p>
        </p:txBody>
      </p:sp>
      <p:sp>
        <p:nvSpPr>
          <p:cNvPr id="6" name="Rectangle 5"/>
          <p:cNvSpPr>
            <a:spLocks noChangeArrowheads="1"/>
          </p:cNvSpPr>
          <p:nvPr/>
        </p:nvSpPr>
        <p:spPr bwMode="auto">
          <a:xfrm>
            <a:off x="701040" y="3914775"/>
            <a:ext cx="8411155" cy="952500"/>
          </a:xfrm>
          <a:prstGeom prst="rect">
            <a:avLst/>
          </a:prstGeom>
          <a:solidFill>
            <a:schemeClr val="bg1"/>
          </a:solidFill>
          <a:ln w="25400">
            <a:solidFill>
              <a:schemeClr val="tx1"/>
            </a:solidFill>
            <a:miter lim="800000"/>
            <a:headEnd/>
            <a:tailEnd/>
          </a:ln>
          <a:effectLst/>
        </p:spPr>
        <p:txBody>
          <a:bodyPr wrap="square" lIns="91440" rIns="91440" anchor="ctr" anchorCtr="0"/>
          <a:lstStyle/>
          <a:p>
            <a:pPr marL="0" lvl="1">
              <a:lnSpc>
                <a:spcPct val="90000"/>
              </a:lnSpc>
              <a:spcBef>
                <a:spcPct val="60000"/>
              </a:spcBef>
              <a:buClr>
                <a:srgbClr val="890C4C"/>
              </a:buClr>
              <a:buFont typeface="r_symbol" pitchFamily="49" charset="2"/>
              <a:buNone/>
            </a:pPr>
            <a:r>
              <a:rPr lang="en-US" sz="2400" b="1" dirty="0" smtClean="0">
                <a:latin typeface="Century Gothic" panose="020B0502020202020204" pitchFamily="34" charset="0"/>
              </a:rPr>
              <a:t>Requires more attention to detail and procedures</a:t>
            </a:r>
            <a:endParaRPr lang="en-US" sz="2400" b="1" dirty="0">
              <a:latin typeface="Century Gothic" panose="020B0502020202020204" pitchFamily="34" charset="0"/>
            </a:endParaRPr>
          </a:p>
        </p:txBody>
      </p:sp>
    </p:spTree>
    <p:extLst>
      <p:ext uri="{BB962C8B-B14F-4D97-AF65-F5344CB8AC3E}">
        <p14:creationId xmlns:p14="http://schemas.microsoft.com/office/powerpoint/2010/main" val="32900050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Example: Standard vs Average</a:t>
            </a:r>
          </a:p>
        </p:txBody>
      </p:sp>
      <p:sp>
        <p:nvSpPr>
          <p:cNvPr id="6" name="Rectangle 17"/>
          <p:cNvSpPr>
            <a:spLocks noChangeArrowheads="1"/>
          </p:cNvSpPr>
          <p:nvPr/>
        </p:nvSpPr>
        <p:spPr bwMode="auto">
          <a:xfrm>
            <a:off x="6330424" y="1911353"/>
            <a:ext cx="2501900" cy="3035300"/>
          </a:xfrm>
          <a:prstGeom prst="rect">
            <a:avLst/>
          </a:prstGeom>
          <a:solidFill>
            <a:schemeClr val="bg1"/>
          </a:solidFill>
          <a:ln w="12700">
            <a:solidFill>
              <a:schemeClr val="tx1"/>
            </a:solidFill>
            <a:miter lim="800000"/>
            <a:headEnd/>
            <a:tailEnd/>
          </a:ln>
          <a:effectLst/>
        </p:spPr>
        <p:txBody>
          <a:bodyPr wrap="none" anchor="ctr"/>
          <a:lstStyle/>
          <a:p>
            <a:endParaRPr lang="en-US">
              <a:latin typeface="Century Gothic" panose="020B0502020202020204" pitchFamily="34" charset="0"/>
            </a:endParaRPr>
          </a:p>
        </p:txBody>
      </p:sp>
      <p:sp>
        <p:nvSpPr>
          <p:cNvPr id="7" name="Line 18"/>
          <p:cNvSpPr>
            <a:spLocks noChangeShapeType="1"/>
          </p:cNvSpPr>
          <p:nvPr/>
        </p:nvSpPr>
        <p:spPr bwMode="auto">
          <a:xfrm>
            <a:off x="6330424" y="2667003"/>
            <a:ext cx="2501900" cy="0"/>
          </a:xfrm>
          <a:prstGeom prst="line">
            <a:avLst/>
          </a:prstGeom>
          <a:noFill/>
          <a:ln w="127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8" name="Line 19"/>
          <p:cNvSpPr>
            <a:spLocks noChangeShapeType="1"/>
          </p:cNvSpPr>
          <p:nvPr/>
        </p:nvSpPr>
        <p:spPr bwMode="auto">
          <a:xfrm>
            <a:off x="7411511" y="1911353"/>
            <a:ext cx="0" cy="3035300"/>
          </a:xfrm>
          <a:prstGeom prst="line">
            <a:avLst/>
          </a:prstGeom>
          <a:noFill/>
          <a:ln w="127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9" name="Rectangle 20"/>
          <p:cNvSpPr>
            <a:spLocks noChangeArrowheads="1"/>
          </p:cNvSpPr>
          <p:nvPr/>
        </p:nvSpPr>
        <p:spPr bwMode="auto">
          <a:xfrm>
            <a:off x="3337986" y="1919291"/>
            <a:ext cx="2501900" cy="3035300"/>
          </a:xfrm>
          <a:prstGeom prst="rect">
            <a:avLst/>
          </a:prstGeom>
          <a:solidFill>
            <a:schemeClr val="bg1"/>
          </a:solidFill>
          <a:ln w="12700">
            <a:solidFill>
              <a:schemeClr val="tx1"/>
            </a:solidFill>
            <a:miter lim="800000"/>
            <a:headEnd/>
            <a:tailEnd/>
          </a:ln>
          <a:effectLst/>
        </p:spPr>
        <p:txBody>
          <a:bodyPr wrap="none" anchor="ctr"/>
          <a:lstStyle/>
          <a:p>
            <a:endParaRPr lang="en-US">
              <a:latin typeface="Century Gothic" panose="020B0502020202020204" pitchFamily="34" charset="0"/>
            </a:endParaRPr>
          </a:p>
        </p:txBody>
      </p:sp>
      <p:sp>
        <p:nvSpPr>
          <p:cNvPr id="10" name="Line 21"/>
          <p:cNvSpPr>
            <a:spLocks noChangeShapeType="1"/>
          </p:cNvSpPr>
          <p:nvPr/>
        </p:nvSpPr>
        <p:spPr bwMode="auto">
          <a:xfrm>
            <a:off x="3325286" y="2674941"/>
            <a:ext cx="2501900" cy="0"/>
          </a:xfrm>
          <a:prstGeom prst="line">
            <a:avLst/>
          </a:prstGeom>
          <a:noFill/>
          <a:ln w="127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11" name="Rectangle 22"/>
          <p:cNvSpPr>
            <a:spLocks noChangeArrowheads="1"/>
          </p:cNvSpPr>
          <p:nvPr/>
        </p:nvSpPr>
        <p:spPr bwMode="auto">
          <a:xfrm>
            <a:off x="4887386" y="1906591"/>
            <a:ext cx="4568825" cy="2835275"/>
          </a:xfrm>
          <a:prstGeom prst="rect">
            <a:avLst/>
          </a:prstGeom>
          <a:noFill/>
          <a:ln w="12700" cmpd="dbl">
            <a:noFill/>
            <a:miter lim="800000"/>
            <a:headEnd/>
            <a:tailEnd/>
          </a:ln>
          <a:effectLst/>
        </p:spPr>
        <p:txBody>
          <a:bodyPr lIns="90488" tIns="44450" rIns="90488" bIns="44450">
            <a:spAutoFit/>
          </a:bodyPr>
          <a:lstStyle/>
          <a:p>
            <a:pPr marL="800100" lvl="4" indent="114300" algn="l" eaLnBrk="0" hangingPunct="0">
              <a:tabLst>
                <a:tab pos="2228850" algn="r"/>
                <a:tab pos="3771900" algn="r"/>
              </a:tabLst>
            </a:pPr>
            <a:r>
              <a:rPr lang="en-US" sz="1800" dirty="0">
                <a:latin typeface="Century Gothic" panose="020B0502020202020204" pitchFamily="34" charset="0"/>
              </a:rPr>
              <a:t>        Average      Inventory </a:t>
            </a:r>
            <a:br>
              <a:rPr lang="en-US" sz="1800" dirty="0">
                <a:latin typeface="Century Gothic" panose="020B0502020202020204" pitchFamily="34" charset="0"/>
              </a:rPr>
            </a:br>
            <a:r>
              <a:rPr lang="en-US" sz="1800" dirty="0">
                <a:latin typeface="Century Gothic" panose="020B0502020202020204" pitchFamily="34" charset="0"/>
              </a:rPr>
              <a:t>            Cost	             Value</a:t>
            </a:r>
            <a:br>
              <a:rPr lang="en-US" sz="1800" dirty="0">
                <a:latin typeface="Century Gothic" panose="020B0502020202020204" pitchFamily="34" charset="0"/>
              </a:rPr>
            </a:br>
            <a:r>
              <a:rPr lang="en-US" sz="1800" dirty="0">
                <a:latin typeface="Century Gothic" panose="020B0502020202020204" pitchFamily="34" charset="0"/>
              </a:rPr>
              <a:t/>
            </a:r>
            <a:br>
              <a:rPr lang="en-US" sz="1800" dirty="0">
                <a:latin typeface="Century Gothic" panose="020B0502020202020204" pitchFamily="34" charset="0"/>
              </a:rPr>
            </a:br>
            <a:r>
              <a:rPr lang="en-US" sz="1800" dirty="0">
                <a:latin typeface="Century Gothic" panose="020B0502020202020204" pitchFamily="34" charset="0"/>
              </a:rPr>
              <a:t/>
            </a:r>
            <a:br>
              <a:rPr lang="en-US" sz="1800" dirty="0">
                <a:latin typeface="Century Gothic" panose="020B0502020202020204" pitchFamily="34" charset="0"/>
              </a:rPr>
            </a:br>
            <a:r>
              <a:rPr lang="en-US" sz="1800" dirty="0">
                <a:latin typeface="Century Gothic" panose="020B0502020202020204" pitchFamily="34" charset="0"/>
              </a:rPr>
              <a:t>	10.00	50,000.00</a:t>
            </a:r>
          </a:p>
          <a:p>
            <a:pPr marL="685800" lvl="3" algn="l" eaLnBrk="0" hangingPunct="0">
              <a:tabLst>
                <a:tab pos="2228850" algn="r"/>
                <a:tab pos="3771900" algn="r"/>
              </a:tabLst>
            </a:pPr>
            <a:endParaRPr lang="en-US" sz="1800" dirty="0">
              <a:latin typeface="Century Gothic" panose="020B0502020202020204" pitchFamily="34" charset="0"/>
            </a:endParaRPr>
          </a:p>
          <a:p>
            <a:pPr marL="800100" lvl="4" indent="114300" algn="l" eaLnBrk="0" hangingPunct="0">
              <a:tabLst>
                <a:tab pos="2228850" algn="r"/>
                <a:tab pos="3771900" algn="r"/>
              </a:tabLst>
            </a:pPr>
            <a:r>
              <a:rPr lang="en-US" sz="1800" dirty="0">
                <a:latin typeface="Century Gothic" panose="020B0502020202020204" pitchFamily="34" charset="0"/>
              </a:rPr>
              <a:t>           13.75		110,000.00</a:t>
            </a:r>
            <a:br>
              <a:rPr lang="en-US" sz="1800" dirty="0">
                <a:latin typeface="Century Gothic" panose="020B0502020202020204" pitchFamily="34" charset="0"/>
              </a:rPr>
            </a:br>
            <a:endParaRPr lang="en-US" sz="1800" dirty="0">
              <a:latin typeface="Century Gothic" panose="020B0502020202020204" pitchFamily="34" charset="0"/>
            </a:endParaRPr>
          </a:p>
          <a:p>
            <a:pPr marL="685800" lvl="3" algn="l" eaLnBrk="0" hangingPunct="0">
              <a:tabLst>
                <a:tab pos="2228850" algn="r"/>
                <a:tab pos="3771900" algn="r"/>
              </a:tabLst>
            </a:pPr>
            <a:endParaRPr lang="en-US" sz="1800" dirty="0">
              <a:latin typeface="Century Gothic" panose="020B0502020202020204" pitchFamily="34" charset="0"/>
            </a:endParaRPr>
          </a:p>
          <a:p>
            <a:pPr marL="685800" lvl="3" algn="l" eaLnBrk="0" hangingPunct="0">
              <a:tabLst>
                <a:tab pos="2228850" algn="r"/>
                <a:tab pos="3771900" algn="r"/>
              </a:tabLst>
            </a:pPr>
            <a:r>
              <a:rPr lang="en-US" sz="1800" dirty="0">
                <a:latin typeface="Century Gothic" panose="020B0502020202020204" pitchFamily="34" charset="0"/>
              </a:rPr>
              <a:t> 	13.75	55,000.00</a:t>
            </a:r>
          </a:p>
        </p:txBody>
      </p:sp>
      <p:sp>
        <p:nvSpPr>
          <p:cNvPr id="12" name="Rectangle 23"/>
          <p:cNvSpPr>
            <a:spLocks noChangeArrowheads="1"/>
          </p:cNvSpPr>
          <p:nvPr/>
        </p:nvSpPr>
        <p:spPr bwMode="auto">
          <a:xfrm>
            <a:off x="423336" y="1897066"/>
            <a:ext cx="6497638" cy="2835275"/>
          </a:xfrm>
          <a:prstGeom prst="rect">
            <a:avLst/>
          </a:prstGeom>
          <a:noFill/>
          <a:ln w="12700" cmpd="dbl">
            <a:noFill/>
            <a:miter lim="800000"/>
            <a:headEnd/>
            <a:tailEnd/>
          </a:ln>
          <a:effectLst/>
        </p:spPr>
        <p:txBody>
          <a:bodyPr lIns="90488" tIns="44450" rIns="90488" bIns="44450">
            <a:spAutoFit/>
          </a:bodyPr>
          <a:lstStyle/>
          <a:p>
            <a:pPr marL="457200" lvl="4" algn="l" eaLnBrk="0" hangingPunct="0">
              <a:tabLst>
                <a:tab pos="3829050" algn="r"/>
                <a:tab pos="5257800" algn="r"/>
              </a:tabLst>
            </a:pPr>
            <a:r>
              <a:rPr lang="en-US" sz="1800" dirty="0">
                <a:latin typeface="Century Gothic" panose="020B0502020202020204" pitchFamily="34" charset="0"/>
              </a:rPr>
              <a:t>                                        Standard     Inventory </a:t>
            </a:r>
            <a:br>
              <a:rPr lang="en-US" sz="1800" dirty="0">
                <a:latin typeface="Century Gothic" panose="020B0502020202020204" pitchFamily="34" charset="0"/>
              </a:rPr>
            </a:br>
            <a:r>
              <a:rPr lang="en-US" sz="1800" dirty="0">
                <a:latin typeface="Century Gothic" panose="020B0502020202020204" pitchFamily="34" charset="0"/>
              </a:rPr>
              <a:t>                                           Cost            Value</a:t>
            </a:r>
            <a:br>
              <a:rPr lang="en-US" sz="1800" dirty="0">
                <a:latin typeface="Century Gothic" panose="020B0502020202020204" pitchFamily="34" charset="0"/>
              </a:rPr>
            </a:br>
            <a:r>
              <a:rPr lang="en-US" sz="1800" dirty="0">
                <a:latin typeface="Century Gothic" panose="020B0502020202020204" pitchFamily="34" charset="0"/>
              </a:rPr>
              <a:t/>
            </a:r>
            <a:br>
              <a:rPr lang="en-US" sz="1800" dirty="0">
                <a:latin typeface="Century Gothic" panose="020B0502020202020204" pitchFamily="34" charset="0"/>
              </a:rPr>
            </a:br>
            <a:endParaRPr lang="en-US" sz="1800" dirty="0">
              <a:latin typeface="Century Gothic" panose="020B0502020202020204" pitchFamily="34" charset="0"/>
            </a:endParaRPr>
          </a:p>
          <a:p>
            <a:pPr marL="457200" lvl="4" algn="l" eaLnBrk="0" hangingPunct="0">
              <a:tabLst>
                <a:tab pos="3829050" algn="r"/>
                <a:tab pos="5257800" algn="r"/>
              </a:tabLst>
            </a:pPr>
            <a:r>
              <a:rPr lang="en-US" sz="1800" dirty="0">
                <a:latin typeface="Century Gothic" panose="020B0502020202020204" pitchFamily="34" charset="0"/>
              </a:rPr>
              <a:t>Qty on Hand  5,000 	10.00	50,000.00</a:t>
            </a:r>
          </a:p>
          <a:p>
            <a:pPr marL="342900" lvl="3" algn="l" eaLnBrk="0" hangingPunct="0">
              <a:tabLst>
                <a:tab pos="3829050" algn="r"/>
                <a:tab pos="5257800" algn="r"/>
              </a:tabLst>
            </a:pPr>
            <a:endParaRPr lang="en-US" sz="1800" dirty="0">
              <a:latin typeface="Century Gothic" panose="020B0502020202020204" pitchFamily="34" charset="0"/>
            </a:endParaRPr>
          </a:p>
          <a:p>
            <a:pPr marL="342900" lvl="3" algn="l" eaLnBrk="0" hangingPunct="0">
              <a:tabLst>
                <a:tab pos="3829050" algn="r"/>
                <a:tab pos="5257800" algn="r"/>
              </a:tabLst>
            </a:pPr>
            <a:r>
              <a:rPr lang="en-US" sz="1800" dirty="0">
                <a:latin typeface="Century Gothic" panose="020B0502020202020204" pitchFamily="34" charset="0"/>
              </a:rPr>
              <a:t>  Purchase  3,000 	10.00	80,000.00</a:t>
            </a:r>
            <a:br>
              <a:rPr lang="en-US" sz="1800" dirty="0">
                <a:latin typeface="Century Gothic" panose="020B0502020202020204" pitchFamily="34" charset="0"/>
              </a:rPr>
            </a:br>
            <a:r>
              <a:rPr lang="en-US" sz="1800" dirty="0">
                <a:latin typeface="Century Gothic" panose="020B0502020202020204" pitchFamily="34" charset="0"/>
              </a:rPr>
              <a:t>  (@20.00)</a:t>
            </a:r>
            <a:br>
              <a:rPr lang="en-US" sz="1800" dirty="0">
                <a:latin typeface="Century Gothic" panose="020B0502020202020204" pitchFamily="34" charset="0"/>
              </a:rPr>
            </a:br>
            <a:r>
              <a:rPr lang="en-US" sz="1800" dirty="0">
                <a:latin typeface="Century Gothic" panose="020B0502020202020204" pitchFamily="34" charset="0"/>
              </a:rPr>
              <a:t/>
            </a:r>
            <a:br>
              <a:rPr lang="en-US" sz="1800" dirty="0">
                <a:latin typeface="Century Gothic" panose="020B0502020202020204" pitchFamily="34" charset="0"/>
              </a:rPr>
            </a:br>
            <a:r>
              <a:rPr lang="en-US" sz="1800" dirty="0">
                <a:latin typeface="Century Gothic" panose="020B0502020202020204" pitchFamily="34" charset="0"/>
              </a:rPr>
              <a:t>  Use 4,000 	10.00	40,000.00</a:t>
            </a:r>
          </a:p>
        </p:txBody>
      </p:sp>
      <p:sp>
        <p:nvSpPr>
          <p:cNvPr id="13" name="Line 24"/>
          <p:cNvSpPr>
            <a:spLocks noChangeShapeType="1"/>
          </p:cNvSpPr>
          <p:nvPr/>
        </p:nvSpPr>
        <p:spPr bwMode="auto">
          <a:xfrm>
            <a:off x="4547661" y="1917703"/>
            <a:ext cx="0" cy="3035300"/>
          </a:xfrm>
          <a:prstGeom prst="line">
            <a:avLst/>
          </a:prstGeom>
          <a:noFill/>
          <a:ln w="127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14" name="Rectangle 26"/>
          <p:cNvSpPr>
            <a:spLocks noChangeArrowheads="1"/>
          </p:cNvSpPr>
          <p:nvPr/>
        </p:nvSpPr>
        <p:spPr bwMode="auto">
          <a:xfrm>
            <a:off x="3607861" y="1393828"/>
            <a:ext cx="2463800" cy="609600"/>
          </a:xfrm>
          <a:prstGeom prst="rect">
            <a:avLst/>
          </a:prstGeom>
          <a:noFill/>
          <a:ln w="12700" cmpd="dbl">
            <a:noFill/>
            <a:miter lim="800000"/>
            <a:headEnd/>
            <a:tailEnd/>
          </a:ln>
          <a:effectLst/>
        </p:spPr>
        <p:txBody>
          <a:bodyPr lIns="90488" tIns="44450" rIns="90488" bIns="44450" anchor="ctr"/>
          <a:lstStyle/>
          <a:p>
            <a:pPr marL="1143000" indent="-1143000" algn="l">
              <a:lnSpc>
                <a:spcPct val="90000"/>
              </a:lnSpc>
            </a:pPr>
            <a:r>
              <a:rPr lang="en-US" sz="1600" b="1">
                <a:solidFill>
                  <a:srgbClr val="5A87C6"/>
                </a:solidFill>
                <a:latin typeface="Century Gothic" panose="020B0502020202020204" pitchFamily="34" charset="0"/>
              </a:rPr>
              <a:t>Standard Costing</a:t>
            </a:r>
            <a:endParaRPr lang="en-US" sz="2400" b="1">
              <a:solidFill>
                <a:srgbClr val="5A87C6"/>
              </a:solidFill>
              <a:latin typeface="Century Gothic" panose="020B0502020202020204" pitchFamily="34" charset="0"/>
            </a:endParaRPr>
          </a:p>
        </p:txBody>
      </p:sp>
      <p:sp>
        <p:nvSpPr>
          <p:cNvPr id="15" name="Rectangle 27"/>
          <p:cNvSpPr>
            <a:spLocks noChangeArrowheads="1"/>
          </p:cNvSpPr>
          <p:nvPr/>
        </p:nvSpPr>
        <p:spPr bwMode="auto">
          <a:xfrm>
            <a:off x="6630461" y="1393828"/>
            <a:ext cx="2463800" cy="609600"/>
          </a:xfrm>
          <a:prstGeom prst="rect">
            <a:avLst/>
          </a:prstGeom>
          <a:noFill/>
          <a:ln w="12700" cmpd="dbl">
            <a:noFill/>
            <a:miter lim="800000"/>
            <a:headEnd/>
            <a:tailEnd/>
          </a:ln>
          <a:effectLst/>
        </p:spPr>
        <p:txBody>
          <a:bodyPr lIns="90488" tIns="44450" rIns="90488" bIns="44450" anchor="ctr"/>
          <a:lstStyle/>
          <a:p>
            <a:pPr marL="1143000" indent="-1143000" algn="l">
              <a:lnSpc>
                <a:spcPct val="90000"/>
              </a:lnSpc>
            </a:pPr>
            <a:r>
              <a:rPr lang="en-US" sz="1600" b="1">
                <a:solidFill>
                  <a:srgbClr val="5A87C6"/>
                </a:solidFill>
                <a:latin typeface="Century Gothic" panose="020B0502020202020204" pitchFamily="34" charset="0"/>
              </a:rPr>
              <a:t>Average Costing</a:t>
            </a:r>
            <a:endParaRPr lang="en-US" sz="2400" b="1">
              <a:solidFill>
                <a:srgbClr val="5A87C6"/>
              </a:solidFill>
              <a:latin typeface="Century Gothic" panose="020B0502020202020204" pitchFamily="34" charset="0"/>
            </a:endParaRPr>
          </a:p>
        </p:txBody>
      </p:sp>
      <p:sp>
        <p:nvSpPr>
          <p:cNvPr id="16" name="Text Box 30"/>
          <p:cNvSpPr txBox="1">
            <a:spLocks noChangeArrowheads="1"/>
          </p:cNvSpPr>
          <p:nvPr/>
        </p:nvSpPr>
        <p:spPr bwMode="auto">
          <a:xfrm>
            <a:off x="3077636" y="4987928"/>
            <a:ext cx="3111500" cy="630942"/>
          </a:xfrm>
          <a:prstGeom prst="rect">
            <a:avLst/>
          </a:prstGeom>
          <a:noFill/>
          <a:ln w="9525">
            <a:noFill/>
            <a:miter lim="800000"/>
            <a:headEnd/>
            <a:tailEnd/>
          </a:ln>
          <a:effectLst/>
        </p:spPr>
        <p:txBody>
          <a:bodyPr>
            <a:spAutoFit/>
          </a:bodyPr>
          <a:lstStyle/>
          <a:p>
            <a:pPr algn="l" eaLnBrk="0" hangingPunct="0">
              <a:spcBef>
                <a:spcPct val="50000"/>
              </a:spcBef>
            </a:pPr>
            <a:r>
              <a:rPr lang="en-US" sz="1400" b="1" dirty="0">
                <a:latin typeface="Century Gothic" panose="020B0502020202020204" pitchFamily="34" charset="0"/>
              </a:rPr>
              <a:t>Differences posted to variances</a:t>
            </a:r>
          </a:p>
          <a:p>
            <a:pPr algn="l" eaLnBrk="0" hangingPunct="0">
              <a:spcBef>
                <a:spcPct val="50000"/>
              </a:spcBef>
            </a:pPr>
            <a:r>
              <a:rPr lang="en-US" sz="1400" dirty="0">
                <a:latin typeface="Century Gothic" panose="020B0502020202020204" pitchFamily="34" charset="0"/>
              </a:rPr>
              <a:t>PPV = 30,000</a:t>
            </a:r>
          </a:p>
        </p:txBody>
      </p:sp>
      <p:sp>
        <p:nvSpPr>
          <p:cNvPr id="17" name="Text Box 31"/>
          <p:cNvSpPr txBox="1">
            <a:spLocks noChangeArrowheads="1"/>
          </p:cNvSpPr>
          <p:nvPr/>
        </p:nvSpPr>
        <p:spPr bwMode="auto">
          <a:xfrm>
            <a:off x="6281211" y="4987928"/>
            <a:ext cx="2825750" cy="304800"/>
          </a:xfrm>
          <a:prstGeom prst="rect">
            <a:avLst/>
          </a:prstGeom>
          <a:noFill/>
          <a:ln w="9525">
            <a:noFill/>
            <a:miter lim="800000"/>
            <a:headEnd/>
            <a:tailEnd/>
          </a:ln>
          <a:effectLst/>
        </p:spPr>
        <p:txBody>
          <a:bodyPr>
            <a:spAutoFit/>
          </a:bodyPr>
          <a:lstStyle/>
          <a:p>
            <a:pPr algn="l" eaLnBrk="0" hangingPunct="0">
              <a:spcBef>
                <a:spcPct val="50000"/>
              </a:spcBef>
            </a:pPr>
            <a:r>
              <a:rPr lang="en-US" sz="1400" b="1" dirty="0">
                <a:latin typeface="Century Gothic" panose="020B0502020202020204" pitchFamily="34" charset="0"/>
              </a:rPr>
              <a:t>Costs chosen reflect actual</a:t>
            </a:r>
          </a:p>
        </p:txBody>
      </p:sp>
      <p:sp>
        <p:nvSpPr>
          <p:cNvPr id="18" name="Rectangle 33"/>
          <p:cNvSpPr>
            <a:spLocks noChangeArrowheads="1"/>
          </p:cNvSpPr>
          <p:nvPr/>
        </p:nvSpPr>
        <p:spPr bwMode="auto">
          <a:xfrm>
            <a:off x="6267984" y="5295370"/>
            <a:ext cx="3376612" cy="305212"/>
          </a:xfrm>
          <a:prstGeom prst="rect">
            <a:avLst/>
          </a:prstGeom>
          <a:noFill/>
          <a:ln w="12700" cmpd="dbl">
            <a:noFill/>
            <a:miter lim="800000"/>
            <a:headEnd/>
            <a:tailEnd/>
          </a:ln>
          <a:effectLst/>
        </p:spPr>
        <p:txBody>
          <a:bodyPr lIns="90488" tIns="44450" rIns="90488" bIns="44450">
            <a:spAutoFit/>
          </a:bodyPr>
          <a:lstStyle/>
          <a:p>
            <a:pPr eaLnBrk="0" hangingPunct="0">
              <a:spcBef>
                <a:spcPct val="50000"/>
              </a:spcBef>
            </a:pPr>
            <a:r>
              <a:rPr lang="en-US" sz="1400" dirty="0">
                <a:latin typeface="Century Gothic" panose="020B0502020202020204" pitchFamily="34" charset="0"/>
              </a:rPr>
              <a:t>(5,000 x 10.00) + (3,000 x 20.00)</a:t>
            </a:r>
          </a:p>
        </p:txBody>
      </p:sp>
      <p:sp>
        <p:nvSpPr>
          <p:cNvPr id="19" name="Rectangle 34"/>
          <p:cNvSpPr>
            <a:spLocks noChangeArrowheads="1"/>
          </p:cNvSpPr>
          <p:nvPr/>
        </p:nvSpPr>
        <p:spPr bwMode="auto">
          <a:xfrm>
            <a:off x="6829959" y="5676370"/>
            <a:ext cx="2006600" cy="305212"/>
          </a:xfrm>
          <a:prstGeom prst="rect">
            <a:avLst/>
          </a:prstGeom>
          <a:noFill/>
          <a:ln w="12700" cmpd="dbl">
            <a:noFill/>
            <a:miter lim="800000"/>
            <a:headEnd/>
            <a:tailEnd/>
          </a:ln>
          <a:effectLst/>
        </p:spPr>
        <p:txBody>
          <a:bodyPr lIns="90488" tIns="44450" rIns="90488" bIns="44450">
            <a:spAutoFit/>
          </a:bodyPr>
          <a:lstStyle/>
          <a:p>
            <a:pPr eaLnBrk="0" hangingPunct="0">
              <a:spcBef>
                <a:spcPct val="50000"/>
              </a:spcBef>
            </a:pPr>
            <a:r>
              <a:rPr lang="en-US" sz="1400">
                <a:latin typeface="Century Gothic" panose="020B0502020202020204" pitchFamily="34" charset="0"/>
              </a:rPr>
              <a:t>(5,000 + 3,000)</a:t>
            </a:r>
          </a:p>
        </p:txBody>
      </p:sp>
      <p:sp>
        <p:nvSpPr>
          <p:cNvPr id="20" name="Line 35"/>
          <p:cNvSpPr>
            <a:spLocks noChangeShapeType="1"/>
          </p:cNvSpPr>
          <p:nvPr/>
        </p:nvSpPr>
        <p:spPr bwMode="auto">
          <a:xfrm>
            <a:off x="6418793" y="5666845"/>
            <a:ext cx="2559051" cy="9525"/>
          </a:xfrm>
          <a:prstGeom prst="line">
            <a:avLst/>
          </a:prstGeom>
          <a:noFill/>
          <a:ln w="127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21" name="Text Box 36"/>
          <p:cNvSpPr txBox="1">
            <a:spLocks noChangeArrowheads="1"/>
          </p:cNvSpPr>
          <p:nvPr/>
        </p:nvSpPr>
        <p:spPr bwMode="auto">
          <a:xfrm>
            <a:off x="9028646" y="5430307"/>
            <a:ext cx="1428750" cy="396875"/>
          </a:xfrm>
          <a:prstGeom prst="rect">
            <a:avLst/>
          </a:prstGeom>
          <a:noFill/>
          <a:ln w="9525" algn="ctr">
            <a:noFill/>
            <a:miter lim="800000"/>
            <a:headEnd/>
            <a:tailEnd/>
          </a:ln>
          <a:effectLst/>
        </p:spPr>
        <p:txBody>
          <a:bodyPr tIns="91440" bIns="91440">
            <a:spAutoFit/>
          </a:bodyPr>
          <a:lstStyle/>
          <a:p>
            <a:pPr>
              <a:spcBef>
                <a:spcPct val="50000"/>
              </a:spcBef>
            </a:pPr>
            <a:r>
              <a:rPr lang="en-US" sz="1400">
                <a:latin typeface="Century Gothic" panose="020B0502020202020204" pitchFamily="34" charset="0"/>
              </a:rPr>
              <a:t>= 13.75 </a:t>
            </a:r>
          </a:p>
        </p:txBody>
      </p:sp>
    </p:spTree>
    <p:extLst>
      <p:ext uri="{BB962C8B-B14F-4D97-AF65-F5344CB8AC3E}">
        <p14:creationId xmlns:p14="http://schemas.microsoft.com/office/powerpoint/2010/main" val="1105716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17" name="Content Placeholder 16"/>
          <p:cNvSpPr>
            <a:spLocks noGrp="1"/>
          </p:cNvSpPr>
          <p:nvPr>
            <p:ph idx="1"/>
          </p:nvPr>
        </p:nvSpPr>
        <p:spPr/>
        <p:txBody>
          <a:bodyPr/>
          <a:lstStyle/>
          <a:p>
            <a:r>
              <a:rPr lang="en-US" kern="0" spc="0" dirty="0">
                <a:solidFill>
                  <a:srgbClr val="141414"/>
                </a:solidFill>
                <a:latin typeface="Century Gothic" panose="020B0502020202020204" pitchFamily="34" charset="0"/>
              </a:rPr>
              <a:t>The system calculates the average cost for materials by using the equation</a:t>
            </a:r>
            <a:r>
              <a:rPr lang="en-US" kern="0" spc="0" dirty="0" smtClean="0">
                <a:solidFill>
                  <a:srgbClr val="141414"/>
                </a:solidFill>
                <a:latin typeface="Century Gothic" panose="020B0502020202020204" pitchFamily="34" charset="0"/>
              </a:rPr>
              <a:t>:</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smtClean="0">
                <a:latin typeface="Century Gothic" panose="020B0502020202020204" pitchFamily="34" charset="0"/>
              </a:rPr>
              <a:t>Average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Average Cost for Purchased Items</a:t>
            </a:r>
            <a:endParaRPr lang="en-US" dirty="0">
              <a:latin typeface="Century Gothic" panose="020B0502020202020204" pitchFamily="34" charset="0"/>
            </a:endParaRPr>
          </a:p>
        </p:txBody>
      </p:sp>
      <p:sp>
        <p:nvSpPr>
          <p:cNvPr id="10" name="Rectangle 14"/>
          <p:cNvSpPr>
            <a:spLocks noChangeArrowheads="1"/>
          </p:cNvSpPr>
          <p:nvPr/>
        </p:nvSpPr>
        <p:spPr bwMode="auto">
          <a:xfrm>
            <a:off x="830691" y="2658483"/>
            <a:ext cx="8707437" cy="366767"/>
          </a:xfrm>
          <a:prstGeom prst="rect">
            <a:avLst/>
          </a:prstGeom>
          <a:noFill/>
          <a:ln w="12700" cmpd="dbl">
            <a:noFill/>
            <a:miter lim="800000"/>
            <a:headEnd/>
            <a:tailEnd/>
          </a:ln>
          <a:effectLst/>
        </p:spPr>
        <p:txBody>
          <a:bodyPr wrap="square"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[(Receipt Qty x Receipt Cost) + (Item Qty On-hand x Current Material Cost)]</a:t>
            </a:r>
          </a:p>
        </p:txBody>
      </p:sp>
      <p:sp>
        <p:nvSpPr>
          <p:cNvPr id="11" name="Rectangle 15"/>
          <p:cNvSpPr>
            <a:spLocks noChangeArrowheads="1"/>
          </p:cNvSpPr>
          <p:nvPr/>
        </p:nvSpPr>
        <p:spPr bwMode="auto">
          <a:xfrm>
            <a:off x="1627616" y="3023608"/>
            <a:ext cx="7121525" cy="363537"/>
          </a:xfrm>
          <a:prstGeom prst="rect">
            <a:avLst/>
          </a:prstGeom>
          <a:noFill/>
          <a:ln w="12700" cmpd="dbl">
            <a:noFill/>
            <a:miter lim="800000"/>
            <a:headEnd/>
            <a:tailEnd/>
          </a:ln>
          <a:effectLst/>
        </p:spPr>
        <p:txBody>
          <a:bodyPr lIns="90488" tIns="44450" rIns="90488" bIns="44450">
            <a:spAutoFit/>
          </a:body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New Qty On-hand</a:t>
            </a:r>
          </a:p>
        </p:txBody>
      </p:sp>
      <p:sp>
        <p:nvSpPr>
          <p:cNvPr id="12" name="Line 16"/>
          <p:cNvSpPr>
            <a:spLocks noChangeShapeType="1"/>
          </p:cNvSpPr>
          <p:nvPr/>
        </p:nvSpPr>
        <p:spPr bwMode="auto">
          <a:xfrm>
            <a:off x="965629" y="3022020"/>
            <a:ext cx="8412480" cy="1588"/>
          </a:xfrm>
          <a:prstGeom prst="line">
            <a:avLst/>
          </a:prstGeom>
          <a:noFill/>
          <a:ln w="12700">
            <a:solidFill>
              <a:srgbClr val="141414"/>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Tree>
    <p:extLst>
      <p:ext uri="{BB962C8B-B14F-4D97-AF65-F5344CB8AC3E}">
        <p14:creationId xmlns:p14="http://schemas.microsoft.com/office/powerpoint/2010/main" val="304142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Average Costs for Manufactured Items</a:t>
            </a:r>
          </a:p>
        </p:txBody>
      </p:sp>
      <p:sp>
        <p:nvSpPr>
          <p:cNvPr id="6" name="Rectangle 5"/>
          <p:cNvSpPr>
            <a:spLocks noChangeArrowheads="1"/>
          </p:cNvSpPr>
          <p:nvPr/>
        </p:nvSpPr>
        <p:spPr bwMode="auto">
          <a:xfrm>
            <a:off x="885825" y="1658179"/>
            <a:ext cx="1645920" cy="596900"/>
          </a:xfrm>
          <a:prstGeom prst="rect">
            <a:avLst/>
          </a:prstGeom>
          <a:solidFill>
            <a:sysClr val="window" lastClr="FFFFFF"/>
          </a:solidFill>
          <a:ln w="12700">
            <a:solidFill>
              <a:srgbClr val="141414"/>
            </a:solidFill>
            <a:miter lim="800000"/>
            <a:headEnd/>
            <a:tailEnd/>
          </a:ln>
          <a:effectLst>
            <a:outerShdw dist="107763" dir="2700000" algn="ctr" rotWithShape="0">
              <a:srgbClr val="FFFFFF"/>
            </a:outerShdw>
          </a:effectLst>
        </p:spPr>
        <p:txBody>
          <a:bodyPr wrap="none" lIns="90488" tIns="44450" rIns="90488" bIns="4445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Actual</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Labor costs</a:t>
            </a:r>
          </a:p>
        </p:txBody>
      </p:sp>
      <p:sp>
        <p:nvSpPr>
          <p:cNvPr id="7" name="Rectangle 6"/>
          <p:cNvSpPr>
            <a:spLocks noChangeArrowheads="1"/>
          </p:cNvSpPr>
          <p:nvPr/>
        </p:nvSpPr>
        <p:spPr bwMode="auto">
          <a:xfrm>
            <a:off x="885825" y="2801179"/>
            <a:ext cx="1645920" cy="596900"/>
          </a:xfrm>
          <a:prstGeom prst="rect">
            <a:avLst/>
          </a:prstGeom>
          <a:solidFill>
            <a:sysClr val="window" lastClr="FFFFFF"/>
          </a:solidFill>
          <a:ln w="12700">
            <a:solidFill>
              <a:srgbClr val="141414"/>
            </a:solidFill>
            <a:miter lim="800000"/>
            <a:headEnd/>
            <a:tailEnd/>
          </a:ln>
          <a:effectLst>
            <a:outerShdw dist="107763" dir="2700000" algn="ctr" rotWithShape="0">
              <a:srgbClr val="FFFFFF"/>
            </a:outerShdw>
          </a:effectLst>
        </p:spPr>
        <p:txBody>
          <a:bodyPr wrap="none" lIns="90488" tIns="44450" rIns="90488" bIns="4445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Components </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Value at AVG.</a:t>
            </a:r>
          </a:p>
        </p:txBody>
      </p:sp>
      <p:sp>
        <p:nvSpPr>
          <p:cNvPr id="8" name="Rectangle 7"/>
          <p:cNvSpPr>
            <a:spLocks noChangeArrowheads="1"/>
          </p:cNvSpPr>
          <p:nvPr/>
        </p:nvSpPr>
        <p:spPr bwMode="auto">
          <a:xfrm>
            <a:off x="885825" y="4020379"/>
            <a:ext cx="1645920" cy="596900"/>
          </a:xfrm>
          <a:prstGeom prst="rect">
            <a:avLst/>
          </a:prstGeom>
          <a:solidFill>
            <a:sysClr val="window" lastClr="FFFFFF"/>
          </a:solidFill>
          <a:ln w="12700">
            <a:solidFill>
              <a:srgbClr val="141414"/>
            </a:solidFill>
            <a:miter lim="800000"/>
            <a:headEnd/>
            <a:tailEnd/>
          </a:ln>
          <a:effectLst>
            <a:outerShdw dist="107763" dir="2700000" algn="ctr" rotWithShape="0">
              <a:srgbClr val="FFFFFF"/>
            </a:outerShdw>
          </a:effectLst>
        </p:spPr>
        <p:txBody>
          <a:bodyPr wrap="none" lIns="90488" tIns="44450" rIns="90488" bIns="4445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Burden Rates </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x Actual hrs.</a:t>
            </a:r>
          </a:p>
        </p:txBody>
      </p:sp>
      <p:sp>
        <p:nvSpPr>
          <p:cNvPr id="9" name="Rectangle 8"/>
          <p:cNvSpPr>
            <a:spLocks noChangeArrowheads="1"/>
          </p:cNvSpPr>
          <p:nvPr/>
        </p:nvSpPr>
        <p:spPr bwMode="auto">
          <a:xfrm>
            <a:off x="6600825" y="4020379"/>
            <a:ext cx="1645920" cy="596900"/>
          </a:xfrm>
          <a:prstGeom prst="rect">
            <a:avLst/>
          </a:prstGeom>
          <a:solidFill>
            <a:sysClr val="window" lastClr="FFFFFF"/>
          </a:solidFill>
          <a:ln w="12700">
            <a:solidFill>
              <a:srgbClr val="141414"/>
            </a:solidFill>
            <a:miter lim="800000"/>
            <a:headEnd/>
            <a:tailEnd/>
          </a:ln>
          <a:effectLst>
            <a:outerShdw dist="107763" dir="2700000" algn="ctr" rotWithShape="0">
              <a:srgbClr val="FFFFFF"/>
            </a:outerShdw>
          </a:effectLst>
        </p:spPr>
        <p:txBody>
          <a:bodyPr wrap="none" lIns="90488" tIns="44450" rIns="90488" bIns="4445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Finished</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smtClean="0">
                <a:ln>
                  <a:noFill/>
                </a:ln>
                <a:solidFill>
                  <a:srgbClr val="141414"/>
                </a:solidFill>
                <a:effectLst/>
                <a:uLnTx/>
                <a:uFillTx/>
                <a:latin typeface="Century Gothic" panose="020B0502020202020204" pitchFamily="34" charset="0"/>
              </a:rPr>
              <a:t>Goods</a:t>
            </a:r>
          </a:p>
        </p:txBody>
      </p:sp>
      <p:grpSp>
        <p:nvGrpSpPr>
          <p:cNvPr id="10" name="Group 9"/>
          <p:cNvGrpSpPr>
            <a:grpSpLocks/>
          </p:cNvGrpSpPr>
          <p:nvPr/>
        </p:nvGrpSpPr>
        <p:grpSpPr bwMode="auto">
          <a:xfrm>
            <a:off x="3473450" y="1629604"/>
            <a:ext cx="2016125" cy="1152525"/>
            <a:chOff x="2504" y="1570"/>
            <a:chExt cx="1270" cy="726"/>
          </a:xfrm>
        </p:grpSpPr>
        <p:sp>
          <p:nvSpPr>
            <p:cNvPr id="11" name="Line 10"/>
            <p:cNvSpPr>
              <a:spLocks noChangeShapeType="1"/>
            </p:cNvSpPr>
            <p:nvPr/>
          </p:nvSpPr>
          <p:spPr bwMode="auto">
            <a:xfrm>
              <a:off x="2504" y="1824"/>
              <a:ext cx="1232" cy="0"/>
            </a:xfrm>
            <a:prstGeom prst="line">
              <a:avLst/>
            </a:prstGeom>
            <a:noFill/>
            <a:ln w="25400">
              <a:solidFill>
                <a:srgbClr val="141414"/>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endParaRPr>
            </a:p>
          </p:txBody>
        </p:sp>
        <p:sp>
          <p:nvSpPr>
            <p:cNvPr id="12" name="Line 11"/>
            <p:cNvSpPr>
              <a:spLocks noChangeShapeType="1"/>
            </p:cNvSpPr>
            <p:nvPr/>
          </p:nvSpPr>
          <p:spPr bwMode="auto">
            <a:xfrm>
              <a:off x="3168" y="1832"/>
              <a:ext cx="0" cy="464"/>
            </a:xfrm>
            <a:prstGeom prst="line">
              <a:avLst/>
            </a:prstGeom>
            <a:noFill/>
            <a:ln w="25400">
              <a:solidFill>
                <a:srgbClr val="141414"/>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endParaRPr>
            </a:p>
          </p:txBody>
        </p:sp>
        <p:sp>
          <p:nvSpPr>
            <p:cNvPr id="13" name="Rectangle 12"/>
            <p:cNvSpPr>
              <a:spLocks noChangeArrowheads="1"/>
            </p:cNvSpPr>
            <p:nvPr/>
          </p:nvSpPr>
          <p:spPr bwMode="auto">
            <a:xfrm>
              <a:off x="2583" y="1570"/>
              <a:ext cx="1191" cy="231"/>
            </a:xfrm>
            <a:prstGeom prst="rect">
              <a:avLst/>
            </a:prstGeom>
            <a:noFill/>
            <a:ln w="12700" cmpd="dbl">
              <a:noFill/>
              <a:miter lim="800000"/>
              <a:headEnd/>
              <a:tailEnd/>
            </a:ln>
            <a:effectLst/>
          </p:spPr>
          <p:txBody>
            <a:bodyPr wrap="none" lIns="90488" tIns="44450" rIns="90488" bIns="4445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rPr>
                <a:t>Work in Process</a:t>
              </a:r>
            </a:p>
          </p:txBody>
        </p:sp>
      </p:grpSp>
      <p:sp>
        <p:nvSpPr>
          <p:cNvPr id="14" name="Line 13"/>
          <p:cNvSpPr>
            <a:spLocks noChangeShapeType="1"/>
          </p:cNvSpPr>
          <p:nvPr/>
        </p:nvSpPr>
        <p:spPr bwMode="auto">
          <a:xfrm>
            <a:off x="2531744" y="1944594"/>
            <a:ext cx="1151255" cy="234285"/>
          </a:xfrm>
          <a:prstGeom prst="line">
            <a:avLst/>
          </a:prstGeom>
          <a:noFill/>
          <a:ln w="28575">
            <a:solidFill>
              <a:srgbClr val="FF0000"/>
            </a:solidFill>
            <a:round/>
            <a:headEnd/>
            <a:tailEnd type="triangl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5" name="Line 14"/>
          <p:cNvSpPr>
            <a:spLocks noChangeShapeType="1"/>
          </p:cNvSpPr>
          <p:nvPr/>
        </p:nvSpPr>
        <p:spPr bwMode="auto">
          <a:xfrm flipV="1">
            <a:off x="2531744" y="2407479"/>
            <a:ext cx="1151256" cy="663381"/>
          </a:xfrm>
          <a:prstGeom prst="line">
            <a:avLst/>
          </a:prstGeom>
          <a:noFill/>
          <a:ln w="28575">
            <a:solidFill>
              <a:srgbClr val="FF0000"/>
            </a:solidFill>
            <a:round/>
            <a:headEnd/>
            <a:tailEnd type="triangl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6" name="Line 15"/>
          <p:cNvSpPr>
            <a:spLocks noChangeShapeType="1"/>
          </p:cNvSpPr>
          <p:nvPr/>
        </p:nvSpPr>
        <p:spPr bwMode="auto">
          <a:xfrm flipV="1">
            <a:off x="2531744" y="2712279"/>
            <a:ext cx="1151256" cy="1621182"/>
          </a:xfrm>
          <a:prstGeom prst="line">
            <a:avLst/>
          </a:prstGeom>
          <a:noFill/>
          <a:ln w="28575">
            <a:solidFill>
              <a:srgbClr val="FF0000"/>
            </a:solidFill>
            <a:round/>
            <a:headEnd/>
            <a:tailEnd type="triangl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17" name="Rectangle 16"/>
          <p:cNvSpPr>
            <a:spLocks noChangeArrowheads="1"/>
          </p:cNvSpPr>
          <p:nvPr/>
        </p:nvSpPr>
        <p:spPr bwMode="auto">
          <a:xfrm>
            <a:off x="3690938" y="2034417"/>
            <a:ext cx="758825" cy="820737"/>
          </a:xfrm>
          <a:prstGeom prst="rect">
            <a:avLst/>
          </a:prstGeom>
          <a:noFill/>
          <a:ln w="12700" cmpd="dbl">
            <a:noFill/>
            <a:miter lim="800000"/>
            <a:headEnd/>
            <a:tailEnd/>
          </a:ln>
          <a:effectLst/>
        </p:spPr>
        <p:txBody>
          <a:bodyPr lIns="90488" tIns="44450" rIns="90488" bIns="44450">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 XX.XX</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 XX.XX</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dirty="0" smtClean="0">
                <a:ln>
                  <a:noFill/>
                </a:ln>
                <a:solidFill>
                  <a:srgbClr val="141414"/>
                </a:solidFill>
                <a:effectLst/>
                <a:uLnTx/>
                <a:uFillTx/>
                <a:latin typeface="Century Gothic" panose="020B0502020202020204" pitchFamily="34" charset="0"/>
              </a:rPr>
              <a:t>$ XX.XX</a:t>
            </a:r>
          </a:p>
        </p:txBody>
      </p:sp>
      <p:sp>
        <p:nvSpPr>
          <p:cNvPr id="18" name="Rectangle 17"/>
          <p:cNvSpPr>
            <a:spLocks noChangeArrowheads="1"/>
          </p:cNvSpPr>
          <p:nvPr/>
        </p:nvSpPr>
        <p:spPr bwMode="auto">
          <a:xfrm>
            <a:off x="4605338" y="2339217"/>
            <a:ext cx="758825" cy="274434"/>
          </a:xfrm>
          <a:prstGeom prst="rect">
            <a:avLst/>
          </a:prstGeom>
          <a:noFill/>
          <a:ln w="12700" cmpd="dbl">
            <a:noFill/>
            <a:miter lim="800000"/>
            <a:headEnd/>
            <a:tailEnd/>
          </a:ln>
          <a:effectLst/>
        </p:spPr>
        <p:txBody>
          <a:bodyPr lIns="90488" tIns="44450" rIns="90488" bIns="44450">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200" b="0" i="0" u="none" strike="noStrike" kern="0" cap="none" spc="0" normalizeH="0" baseline="0" noProof="0" smtClean="0">
                <a:ln>
                  <a:noFill/>
                </a:ln>
                <a:solidFill>
                  <a:srgbClr val="141414"/>
                </a:solidFill>
                <a:effectLst/>
                <a:uLnTx/>
                <a:uFillTx/>
                <a:latin typeface="Century Gothic" panose="020B0502020202020204" pitchFamily="34" charset="0"/>
              </a:rPr>
              <a:t>$ XX.XX</a:t>
            </a:r>
          </a:p>
        </p:txBody>
      </p:sp>
      <p:sp>
        <p:nvSpPr>
          <p:cNvPr id="19" name="Line 18"/>
          <p:cNvSpPr>
            <a:spLocks noChangeShapeType="1"/>
          </p:cNvSpPr>
          <p:nvPr/>
        </p:nvSpPr>
        <p:spPr bwMode="auto">
          <a:xfrm>
            <a:off x="5372100" y="2496379"/>
            <a:ext cx="2044700" cy="1511300"/>
          </a:xfrm>
          <a:prstGeom prst="line">
            <a:avLst/>
          </a:prstGeom>
          <a:noFill/>
          <a:ln w="28575">
            <a:solidFill>
              <a:srgbClr val="FF0000"/>
            </a:solidFill>
            <a:round/>
            <a:headEnd/>
            <a:tailEnd type="triangl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0" name="Rectangle 19"/>
          <p:cNvSpPr>
            <a:spLocks noChangeArrowheads="1"/>
          </p:cNvSpPr>
          <p:nvPr/>
        </p:nvSpPr>
        <p:spPr bwMode="auto">
          <a:xfrm>
            <a:off x="6129338" y="2415417"/>
            <a:ext cx="2054225" cy="628377"/>
          </a:xfrm>
          <a:prstGeom prst="rect">
            <a:avLst/>
          </a:prstGeom>
          <a:noFill/>
          <a:ln w="12700" cmpd="dbl">
            <a:noFill/>
            <a:miter lim="800000"/>
            <a:headEnd/>
            <a:tailEnd/>
          </a:ln>
          <a:effectLst/>
        </p:spPr>
        <p:txBody>
          <a:bodyPr lIns="90488" tIns="44450" rIns="90488" bIns="44450">
            <a:spAutoFit/>
          </a:body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1" i="0" u="sng" strike="noStrike" kern="0" cap="none" spc="0" normalizeH="0" baseline="0" noProof="0" smtClean="0">
                <a:ln>
                  <a:noFill/>
                </a:ln>
                <a:solidFill>
                  <a:srgbClr val="141414"/>
                </a:solidFill>
                <a:effectLst/>
                <a:uLnTx/>
                <a:uFillTx/>
                <a:latin typeface="Century Gothic" panose="020B0502020202020204" pitchFamily="34" charset="0"/>
              </a:rPr>
              <a:t>Total Costs in WIP</a:t>
            </a:r>
          </a:p>
          <a:p>
            <a:pPr marL="0" marR="0" lvl="0" indent="0" defTabSz="91440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smtClean="0">
                <a:ln>
                  <a:noFill/>
                </a:ln>
                <a:solidFill>
                  <a:srgbClr val="141414"/>
                </a:solidFill>
                <a:effectLst/>
                <a:uLnTx/>
                <a:uFillTx/>
                <a:latin typeface="Century Gothic" panose="020B0502020202020204" pitchFamily="34" charset="0"/>
              </a:rPr>
              <a:t>Quantity Received</a:t>
            </a:r>
          </a:p>
        </p:txBody>
      </p:sp>
      <p:sp>
        <p:nvSpPr>
          <p:cNvPr id="21" name="Rectangle 20"/>
          <p:cNvSpPr>
            <a:spLocks noChangeArrowheads="1"/>
          </p:cNvSpPr>
          <p:nvPr/>
        </p:nvSpPr>
        <p:spPr bwMode="auto">
          <a:xfrm>
            <a:off x="4435075" y="3867787"/>
            <a:ext cx="1633462" cy="920765"/>
          </a:xfrm>
          <a:prstGeom prst="rect">
            <a:avLst/>
          </a:prstGeom>
          <a:noFill/>
          <a:ln w="12700" cmpd="dbl">
            <a:noFill/>
            <a:miter lim="800000"/>
            <a:headEnd/>
            <a:tailEnd/>
          </a:ln>
          <a:effectLst/>
        </p:spPr>
        <p:txBody>
          <a:bodyPr wrap="none" lIns="90488" tIns="44450" rIns="90488" bIns="4445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err="1" smtClean="0">
                <a:ln>
                  <a:noFill/>
                </a:ln>
                <a:solidFill>
                  <a:srgbClr val="141414"/>
                </a:solidFill>
                <a:effectLst/>
                <a:uLnTx/>
                <a:uFillTx/>
                <a:latin typeface="Century Gothic" panose="020B0502020202020204" pitchFamily="34" charset="0"/>
              </a:rPr>
              <a:t>Reaveraging</a:t>
            </a:r>
            <a:endPar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takes place </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141414"/>
                </a:solidFill>
                <a:effectLst/>
                <a:uLnTx/>
                <a:uFillTx/>
                <a:latin typeface="Century Gothic" panose="020B0502020202020204" pitchFamily="34" charset="0"/>
              </a:rPr>
              <a:t>in F.G. stock</a:t>
            </a:r>
          </a:p>
        </p:txBody>
      </p:sp>
      <p:sp>
        <p:nvSpPr>
          <p:cNvPr id="22" name="Line 21"/>
          <p:cNvSpPr>
            <a:spLocks noChangeShapeType="1"/>
          </p:cNvSpPr>
          <p:nvPr/>
        </p:nvSpPr>
        <p:spPr bwMode="auto">
          <a:xfrm>
            <a:off x="6086394" y="4183935"/>
            <a:ext cx="520700" cy="0"/>
          </a:xfrm>
          <a:prstGeom prst="line">
            <a:avLst/>
          </a:prstGeom>
          <a:noFill/>
          <a:ln w="28575">
            <a:solidFill>
              <a:srgbClr val="FF0000"/>
            </a:solidFill>
            <a:round/>
            <a:headEnd/>
            <a:tailEnd type="triangle" w="med" len="me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smtClean="0">
              <a:ln>
                <a:noFill/>
              </a:ln>
              <a:solidFill>
                <a:srgbClr val="141414"/>
              </a:solidFill>
              <a:effectLst/>
              <a:uLnTx/>
              <a:uFillTx/>
              <a:latin typeface="Century Gothic" panose="020B0502020202020204" pitchFamily="34" charset="0"/>
            </a:endParaRPr>
          </a:p>
        </p:txBody>
      </p:sp>
      <p:sp>
        <p:nvSpPr>
          <p:cNvPr id="23" name="Rectangle 22"/>
          <p:cNvSpPr>
            <a:spLocks noChangeArrowheads="1"/>
          </p:cNvSpPr>
          <p:nvPr/>
        </p:nvSpPr>
        <p:spPr bwMode="auto">
          <a:xfrm>
            <a:off x="1479550" y="5284029"/>
            <a:ext cx="6437313" cy="441325"/>
          </a:xfrm>
          <a:prstGeom prst="rect">
            <a:avLst/>
          </a:prstGeom>
          <a:noFill/>
          <a:ln w="12700">
            <a:noFill/>
            <a:miter lim="800000"/>
            <a:headEnd/>
            <a:tailEnd/>
          </a:ln>
          <a:effectLst/>
        </p:spPr>
        <p:txBody>
          <a:bodyPr lIns="90488" tIns="44450" rIns="90488" bIns="44450"/>
          <a:lstStyle/>
          <a:p>
            <a:pPr marL="285750" marR="0" lvl="0" indent="-285750" defTabSz="914400" eaLnBrk="1" fontAlgn="base" latinLnBrk="0" hangingPunct="1">
              <a:lnSpc>
                <a:spcPct val="90000"/>
              </a:lnSpc>
              <a:spcBef>
                <a:spcPct val="60000"/>
              </a:spcBef>
              <a:spcAft>
                <a:spcPct val="0"/>
              </a:spcAft>
              <a:buClr>
                <a:srgbClr val="5A87C6"/>
              </a:buClr>
              <a:buSzTx/>
              <a:buFontTx/>
              <a:buChar char="•"/>
              <a:tabLst/>
              <a:defRPr/>
            </a:pPr>
            <a:r>
              <a:rPr kumimoji="0" lang="en-US" sz="2000" b="0" i="0" u="none" strike="noStrike" kern="0" cap="none" spc="0" normalizeH="0" baseline="0" noProof="0" dirty="0" smtClean="0">
                <a:ln>
                  <a:noFill/>
                </a:ln>
                <a:solidFill>
                  <a:srgbClr val="141414"/>
                </a:solidFill>
                <a:effectLst/>
                <a:uLnTx/>
                <a:uFillTx/>
                <a:latin typeface="Century Gothic" panose="020B0502020202020204" pitchFamily="34" charset="0"/>
              </a:rPr>
              <a:t>Overhead is not re-averaged</a:t>
            </a:r>
          </a:p>
        </p:txBody>
      </p:sp>
    </p:spTree>
    <p:extLst>
      <p:ext uri="{BB962C8B-B14F-4D97-AF65-F5344CB8AC3E}">
        <p14:creationId xmlns:p14="http://schemas.microsoft.com/office/powerpoint/2010/main" val="4729477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dirty="0">
              <a:latin typeface="Century Gothic" panose="020B050202020202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7871636"/>
              </p:ext>
            </p:extLst>
          </p:nvPr>
        </p:nvGraphicFramePr>
        <p:xfrm>
          <a:off x="419100" y="2024015"/>
          <a:ext cx="11353800" cy="2222058"/>
        </p:xfrm>
        <a:graphic>
          <a:graphicData uri="http://schemas.openxmlformats.org/drawingml/2006/table">
            <a:tbl>
              <a:tblPr firstRow="1" bandRow="1">
                <a:tableStyleId>{5C22544A-7EE6-4342-B048-85BDC9FD1C3A}</a:tableStyleId>
              </a:tblPr>
              <a:tblGrid>
                <a:gridCol w="1377895">
                  <a:extLst>
                    <a:ext uri="{9D8B030D-6E8A-4147-A177-3AD203B41FA5}">
                      <a16:colId xmlns:a16="http://schemas.microsoft.com/office/drawing/2014/main" val="1952627492"/>
                    </a:ext>
                  </a:extLst>
                </a:gridCol>
                <a:gridCol w="2600076">
                  <a:extLst>
                    <a:ext uri="{9D8B030D-6E8A-4147-A177-3AD203B41FA5}">
                      <a16:colId xmlns:a16="http://schemas.microsoft.com/office/drawing/2014/main" val="3572766264"/>
                    </a:ext>
                  </a:extLst>
                </a:gridCol>
                <a:gridCol w="3283889">
                  <a:extLst>
                    <a:ext uri="{9D8B030D-6E8A-4147-A177-3AD203B41FA5}">
                      <a16:colId xmlns:a16="http://schemas.microsoft.com/office/drawing/2014/main" val="2995204050"/>
                    </a:ext>
                  </a:extLst>
                </a:gridCol>
                <a:gridCol w="4091940">
                  <a:extLst>
                    <a:ext uri="{9D8B030D-6E8A-4147-A177-3AD203B41FA5}">
                      <a16:colId xmlns:a16="http://schemas.microsoft.com/office/drawing/2014/main" val="1158085791"/>
                    </a:ext>
                  </a:extLst>
                </a:gridCol>
              </a:tblGrid>
              <a:tr h="370840">
                <a:tc>
                  <a:txBody>
                    <a:bodyPr/>
                    <a:lstStyle/>
                    <a:p>
                      <a:r>
                        <a:rPr lang="en-US" sz="1800" b="1" kern="1200" dirty="0" smtClean="0">
                          <a:solidFill>
                            <a:schemeClr val="lt1"/>
                          </a:solidFill>
                          <a:effectLst/>
                          <a:latin typeface="+mn-lt"/>
                          <a:ea typeface="+mn-ea"/>
                          <a:cs typeface="+mn-cs"/>
                        </a:rPr>
                        <a:t>Operation</a:t>
                      </a:r>
                      <a:endParaRPr lang="en-US" dirty="0"/>
                    </a:p>
                  </a:txBody>
                  <a:tcPr/>
                </a:tc>
                <a:tc>
                  <a:txBody>
                    <a:bodyPr/>
                    <a:lstStyle/>
                    <a:p>
                      <a:r>
                        <a:rPr lang="en-US" sz="1800" b="1" kern="1200" dirty="0" smtClean="0">
                          <a:solidFill>
                            <a:schemeClr val="lt1"/>
                          </a:solidFill>
                          <a:effectLst/>
                          <a:latin typeface="+mn-lt"/>
                          <a:ea typeface="+mn-ea"/>
                          <a:cs typeface="+mn-cs"/>
                        </a:rPr>
                        <a:t>Cum </a:t>
                      </a:r>
                      <a:r>
                        <a:rPr lang="en-US" sz="1800" b="1" kern="1200" dirty="0" err="1" smtClean="0">
                          <a:solidFill>
                            <a:schemeClr val="lt1"/>
                          </a:solidFill>
                          <a:effectLst/>
                          <a:latin typeface="+mn-lt"/>
                          <a:ea typeface="+mn-ea"/>
                          <a:cs typeface="+mn-cs"/>
                        </a:rPr>
                        <a:t>Qty</a:t>
                      </a:r>
                      <a:r>
                        <a:rPr lang="en-US" sz="1800" b="1" kern="1200" dirty="0" smtClean="0">
                          <a:solidFill>
                            <a:schemeClr val="lt1"/>
                          </a:solidFill>
                          <a:effectLst/>
                          <a:latin typeface="+mn-lt"/>
                          <a:ea typeface="+mn-ea"/>
                          <a:cs typeface="+mn-cs"/>
                        </a:rPr>
                        <a:t> Completed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effectLst/>
                          <a:latin typeface="+mn-lt"/>
                          <a:ea typeface="+mn-ea"/>
                          <a:cs typeface="+mn-cs"/>
                        </a:rPr>
                        <a:t>Cum WIP Labor Cost, $</a:t>
                      </a:r>
                      <a:endParaRPr lang="en-US" dirty="0"/>
                    </a:p>
                  </a:txBody>
                  <a:tcPr/>
                </a:tc>
                <a:tc>
                  <a:txBody>
                    <a:bodyPr/>
                    <a:lstStyle/>
                    <a:p>
                      <a:r>
                        <a:rPr lang="en-US" sz="1800" b="1" kern="1200" dirty="0" smtClean="0">
                          <a:solidFill>
                            <a:schemeClr val="lt1"/>
                          </a:solidFill>
                          <a:effectLst/>
                          <a:latin typeface="+mn-lt"/>
                          <a:ea typeface="+mn-ea"/>
                          <a:cs typeface="+mn-cs"/>
                        </a:rPr>
                        <a:t>WO Receipt Cost Calculation, $</a:t>
                      </a:r>
                      <a:endParaRPr lang="en-US" dirty="0"/>
                    </a:p>
                  </a:txBody>
                  <a:tcPr/>
                </a:tc>
                <a:extLst>
                  <a:ext uri="{0D108BD9-81ED-4DB2-BD59-A6C34878D82A}">
                    <a16:rowId xmlns:a16="http://schemas.microsoft.com/office/drawing/2014/main" val="3504131107"/>
                  </a:ext>
                </a:extLst>
              </a:tr>
              <a:tr h="370840">
                <a:tc>
                  <a:txBody>
                    <a:bodyPr/>
                    <a:lstStyle/>
                    <a:p>
                      <a:r>
                        <a:rPr lang="en-US" smtClean="0"/>
                        <a:t>10</a:t>
                      </a:r>
                      <a:endParaRPr lang="en-US"/>
                    </a:p>
                  </a:txBody>
                  <a:tcPr/>
                </a:tc>
                <a:tc>
                  <a:txBody>
                    <a:bodyPr/>
                    <a:lstStyle/>
                    <a:p>
                      <a:r>
                        <a:rPr lang="en-US" dirty="0" smtClean="0"/>
                        <a:t>100</a:t>
                      </a:r>
                      <a:endParaRPr lang="en-US" dirty="0"/>
                    </a:p>
                  </a:txBody>
                  <a:tcPr/>
                </a:tc>
                <a:tc>
                  <a:txBody>
                    <a:bodyPr/>
                    <a:lstStyle/>
                    <a:p>
                      <a:r>
                        <a:rPr lang="en-US" dirty="0" smtClean="0"/>
                        <a:t>100</a:t>
                      </a:r>
                      <a:endParaRPr lang="en-US" dirty="0"/>
                    </a:p>
                  </a:txBody>
                  <a:tcPr/>
                </a:tc>
                <a:tc>
                  <a:txBody>
                    <a:bodyPr/>
                    <a:lstStyle/>
                    <a:p>
                      <a:r>
                        <a:rPr lang="en-US" dirty="0" smtClean="0"/>
                        <a:t>20 / 100 * 100 = 20</a:t>
                      </a:r>
                      <a:endParaRPr lang="en-US" dirty="0"/>
                    </a:p>
                  </a:txBody>
                  <a:tcPr/>
                </a:tc>
                <a:extLst>
                  <a:ext uri="{0D108BD9-81ED-4DB2-BD59-A6C34878D82A}">
                    <a16:rowId xmlns:a16="http://schemas.microsoft.com/office/drawing/2014/main" val="1814405040"/>
                  </a:ext>
                </a:extLst>
              </a:tr>
              <a:tr h="367858">
                <a:tc>
                  <a:txBody>
                    <a:bodyPr/>
                    <a:lstStyle/>
                    <a:p>
                      <a:r>
                        <a:rPr lang="en-US" dirty="0" smtClean="0"/>
                        <a:t>20</a:t>
                      </a:r>
                      <a:endParaRPr lang="en-US" dirty="0"/>
                    </a:p>
                  </a:txBody>
                  <a:tcPr/>
                </a:tc>
                <a:tc>
                  <a:txBody>
                    <a:bodyPr/>
                    <a:lstStyle/>
                    <a:p>
                      <a:r>
                        <a:rPr lang="en-US" dirty="0" smtClean="0"/>
                        <a:t>75</a:t>
                      </a:r>
                      <a:endParaRPr lang="en-US" dirty="0"/>
                    </a:p>
                  </a:txBody>
                  <a:tcPr/>
                </a:tc>
                <a:tc>
                  <a:txBody>
                    <a:bodyPr/>
                    <a:lstStyle/>
                    <a:p>
                      <a:r>
                        <a:rPr lang="en-US" dirty="0" smtClean="0"/>
                        <a:t>150</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20 / 75 * 150 = 40</a:t>
                      </a:r>
                      <a:endParaRPr lang="en-US" dirty="0"/>
                    </a:p>
                  </a:txBody>
                  <a:tcPr/>
                </a:tc>
                <a:extLst>
                  <a:ext uri="{0D108BD9-81ED-4DB2-BD59-A6C34878D82A}">
                    <a16:rowId xmlns:a16="http://schemas.microsoft.com/office/drawing/2014/main" val="1177361392"/>
                  </a:ext>
                </a:extLst>
              </a:tr>
              <a:tr h="370840">
                <a:tc>
                  <a:txBody>
                    <a:bodyPr/>
                    <a:lstStyle/>
                    <a:p>
                      <a:r>
                        <a:rPr lang="en-US" dirty="0" smtClean="0"/>
                        <a:t>30</a:t>
                      </a:r>
                      <a:endParaRPr lang="en-US" dirty="0"/>
                    </a:p>
                  </a:txBody>
                  <a:tcPr/>
                </a:tc>
                <a:tc>
                  <a:txBody>
                    <a:bodyPr/>
                    <a:lstStyle/>
                    <a:p>
                      <a:r>
                        <a:rPr lang="en-US" dirty="0" smtClean="0"/>
                        <a:t>50</a:t>
                      </a:r>
                      <a:endParaRPr lang="en-US" dirty="0"/>
                    </a:p>
                  </a:txBody>
                  <a:tcPr/>
                </a:tc>
                <a:tc>
                  <a:txBody>
                    <a:bodyPr/>
                    <a:lstStyle/>
                    <a:p>
                      <a:r>
                        <a:rPr lang="en-US" dirty="0" smtClean="0"/>
                        <a:t>20</a:t>
                      </a:r>
                      <a:endParaRPr lang="en-US" dirty="0"/>
                    </a:p>
                  </a:txBody>
                  <a:tcPr/>
                </a:tc>
                <a:tc>
                  <a:txBody>
                    <a:bodyPr/>
                    <a:lstStyle/>
                    <a:p>
                      <a:r>
                        <a:rPr lang="en-US" smtClean="0"/>
                        <a:t>20 / 50 * 20 = 8</a:t>
                      </a:r>
                      <a:endParaRPr lang="en-US"/>
                    </a:p>
                  </a:txBody>
                  <a:tcPr/>
                </a:tc>
                <a:extLst>
                  <a:ext uri="{0D108BD9-81ED-4DB2-BD59-A6C34878D82A}">
                    <a16:rowId xmlns:a16="http://schemas.microsoft.com/office/drawing/2014/main" val="4191563637"/>
                  </a:ext>
                </a:extLst>
              </a:tr>
              <a:tr h="370840">
                <a:tc>
                  <a:txBody>
                    <a:bodyPr/>
                    <a:lstStyle/>
                    <a:p>
                      <a:r>
                        <a:rPr lang="en-US" dirty="0" smtClean="0"/>
                        <a:t>40</a:t>
                      </a:r>
                      <a:endParaRPr lang="en-US" dirty="0"/>
                    </a:p>
                  </a:txBody>
                  <a:tcPr/>
                </a:tc>
                <a:tc>
                  <a:txBody>
                    <a:bodyPr/>
                    <a:lstStyle/>
                    <a:p>
                      <a:r>
                        <a:rPr lang="en-US" dirty="0" smtClean="0"/>
                        <a:t>40</a:t>
                      </a:r>
                      <a:endParaRPr lang="en-US" dirty="0"/>
                    </a:p>
                  </a:txBody>
                  <a:tcPr/>
                </a:tc>
                <a:tc>
                  <a:txBody>
                    <a:bodyPr/>
                    <a:lstStyle/>
                    <a:p>
                      <a:r>
                        <a:rPr lang="en-US" dirty="0" smtClean="0"/>
                        <a:t>50</a:t>
                      </a:r>
                      <a:endParaRPr lang="en-US" dirty="0"/>
                    </a:p>
                  </a:txBody>
                  <a:tcPr/>
                </a:tc>
                <a:tc>
                  <a:txBody>
                    <a:bodyPr/>
                    <a:lstStyle/>
                    <a:p>
                      <a:r>
                        <a:rPr lang="en-US" dirty="0" smtClean="0"/>
                        <a:t>20 / 40 * 50 = 25</a:t>
                      </a:r>
                      <a:endParaRPr lang="en-US" dirty="0"/>
                    </a:p>
                  </a:txBody>
                  <a:tcPr/>
                </a:tc>
                <a:extLst>
                  <a:ext uri="{0D108BD9-81ED-4DB2-BD59-A6C34878D82A}">
                    <a16:rowId xmlns:a16="http://schemas.microsoft.com/office/drawing/2014/main" val="4088691027"/>
                  </a:ext>
                </a:extLst>
              </a:tr>
              <a:tr h="370840">
                <a:tc gridSpan="3">
                  <a:txBody>
                    <a:bodyPr/>
                    <a:lstStyle/>
                    <a:p>
                      <a:r>
                        <a:rPr lang="en-US" dirty="0" smtClean="0"/>
                        <a:t>Total labor cost for 20 units:</a:t>
                      </a:r>
                      <a:endParaRPr lang="en-US" dirty="0"/>
                    </a:p>
                  </a:txBody>
                  <a:tcPr/>
                </a:tc>
                <a:tc hMerge="1">
                  <a:txBody>
                    <a:bodyPr/>
                    <a:lstStyle/>
                    <a:p>
                      <a:endParaRPr lang="en-US" dirty="0"/>
                    </a:p>
                  </a:txBody>
                  <a:tcPr/>
                </a:tc>
                <a:tc hMerge="1">
                  <a:txBody>
                    <a:bodyPr/>
                    <a:lstStyle/>
                    <a:p>
                      <a:endParaRPr lang="en-US" dirty="0"/>
                    </a:p>
                  </a:txBody>
                  <a:tcPr/>
                </a:tc>
                <a:tc>
                  <a:txBody>
                    <a:bodyPr/>
                    <a:lstStyle/>
                    <a:p>
                      <a:r>
                        <a:rPr lang="en-US" dirty="0" smtClean="0"/>
                        <a:t>93</a:t>
                      </a:r>
                      <a:endParaRPr lang="en-US" dirty="0"/>
                    </a:p>
                  </a:txBody>
                  <a:tcPr/>
                </a:tc>
                <a:extLst>
                  <a:ext uri="{0D108BD9-81ED-4DB2-BD59-A6C34878D82A}">
                    <a16:rowId xmlns:a16="http://schemas.microsoft.com/office/drawing/2014/main" val="3479879776"/>
                  </a:ext>
                </a:extLst>
              </a:tr>
            </a:tbl>
          </a:graphicData>
        </a:graphic>
      </p:graphicFrame>
      <p:sp>
        <p:nvSpPr>
          <p:cNvPr id="4" name="Text Placeholder 3"/>
          <p:cNvSpPr>
            <a:spLocks noGrp="1"/>
          </p:cNvSpPr>
          <p:nvPr>
            <p:ph type="body" sz="quarter" idx="11"/>
          </p:nvPr>
        </p:nvSpPr>
        <p:spPr/>
        <p:txBody>
          <a:bodyPr/>
          <a:lstStyle/>
          <a:p>
            <a:r>
              <a:rPr lang="en-US" smtClean="0">
                <a:latin typeface="Century Gothic" panose="020B0502020202020204" pitchFamily="34" charset="0"/>
              </a:rPr>
              <a:t>Average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smtClean="0">
                <a:latin typeface="Century Gothic" panose="020B0502020202020204" pitchFamily="34" charset="0"/>
              </a:rPr>
              <a:t>Average Costs for Manufactured Items Example</a:t>
            </a:r>
            <a:endParaRPr lang="en-US" dirty="0">
              <a:latin typeface="Century Gothic" panose="020B0502020202020204" pitchFamily="34"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1211508568"/>
              </p:ext>
            </p:extLst>
          </p:nvPr>
        </p:nvGraphicFramePr>
        <p:xfrm>
          <a:off x="419100" y="4621892"/>
          <a:ext cx="11353800" cy="1851218"/>
        </p:xfrm>
        <a:graphic>
          <a:graphicData uri="http://schemas.openxmlformats.org/drawingml/2006/table">
            <a:tbl>
              <a:tblPr firstRow="1" bandRow="1">
                <a:tableStyleId>{5C22544A-7EE6-4342-B048-85BDC9FD1C3A}</a:tableStyleId>
              </a:tblPr>
              <a:tblGrid>
                <a:gridCol w="3540158">
                  <a:extLst>
                    <a:ext uri="{9D8B030D-6E8A-4147-A177-3AD203B41FA5}">
                      <a16:colId xmlns:a16="http://schemas.microsoft.com/office/drawing/2014/main" val="1952627492"/>
                    </a:ext>
                  </a:extLst>
                </a:gridCol>
                <a:gridCol w="2136742">
                  <a:extLst>
                    <a:ext uri="{9D8B030D-6E8A-4147-A177-3AD203B41FA5}">
                      <a16:colId xmlns:a16="http://schemas.microsoft.com/office/drawing/2014/main" val="3572766264"/>
                    </a:ext>
                  </a:extLst>
                </a:gridCol>
                <a:gridCol w="1370029">
                  <a:extLst>
                    <a:ext uri="{9D8B030D-6E8A-4147-A177-3AD203B41FA5}">
                      <a16:colId xmlns:a16="http://schemas.microsoft.com/office/drawing/2014/main" val="2995204050"/>
                    </a:ext>
                  </a:extLst>
                </a:gridCol>
                <a:gridCol w="4306871">
                  <a:extLst>
                    <a:ext uri="{9D8B030D-6E8A-4147-A177-3AD203B41FA5}">
                      <a16:colId xmlns:a16="http://schemas.microsoft.com/office/drawing/2014/main" val="1158085791"/>
                    </a:ext>
                  </a:extLst>
                </a:gridCol>
              </a:tblGrid>
              <a:tr h="370840">
                <a:tc>
                  <a:txBody>
                    <a:bodyPr/>
                    <a:lstStyle/>
                    <a:p>
                      <a:r>
                        <a:rPr lang="en-US" dirty="0" err="1" smtClean="0"/>
                        <a:t>Qty</a:t>
                      </a:r>
                      <a:r>
                        <a:rPr lang="en-US" dirty="0" smtClean="0"/>
                        <a:t> Per Component Assembly</a:t>
                      </a:r>
                      <a:endParaRPr lang="en-US" dirty="0"/>
                    </a:p>
                  </a:txBody>
                  <a:tcPr/>
                </a:tc>
                <a:tc>
                  <a:txBody>
                    <a:bodyPr/>
                    <a:lstStyle/>
                    <a:p>
                      <a:r>
                        <a:rPr lang="en-US" dirty="0" err="1" smtClean="0"/>
                        <a:t>Qty</a:t>
                      </a:r>
                      <a:r>
                        <a:rPr lang="en-US" dirty="0" smtClean="0"/>
                        <a:t> Per Assembly</a:t>
                      </a:r>
                      <a:endParaRPr lang="en-US" dirty="0"/>
                    </a:p>
                  </a:txBody>
                  <a:tcPr/>
                </a:tc>
                <a:tc>
                  <a:txBody>
                    <a:bodyPr/>
                    <a:lstStyle/>
                    <a:p>
                      <a:r>
                        <a:rPr lang="en-US" dirty="0" smtClean="0"/>
                        <a:t>Unit Cost</a:t>
                      </a:r>
                      <a:endParaRPr lang="en-US" dirty="0"/>
                    </a:p>
                  </a:txBody>
                  <a:tcPr/>
                </a:tc>
                <a:tc>
                  <a:txBody>
                    <a:bodyPr/>
                    <a:lstStyle/>
                    <a:p>
                      <a:r>
                        <a:rPr lang="en-US" dirty="0" smtClean="0"/>
                        <a:t>WO Receipt Cost Calculation, $</a:t>
                      </a:r>
                      <a:endParaRPr lang="en-US" dirty="0"/>
                    </a:p>
                  </a:txBody>
                  <a:tcPr/>
                </a:tc>
                <a:extLst>
                  <a:ext uri="{0D108BD9-81ED-4DB2-BD59-A6C34878D82A}">
                    <a16:rowId xmlns:a16="http://schemas.microsoft.com/office/drawing/2014/main" val="3504131107"/>
                  </a:ext>
                </a:extLst>
              </a:tr>
              <a:tr h="370840">
                <a:tc>
                  <a:txBody>
                    <a:bodyPr/>
                    <a:lstStyle/>
                    <a:p>
                      <a:r>
                        <a:rPr lang="en-US" dirty="0" smtClean="0"/>
                        <a:t>Comp 1</a:t>
                      </a:r>
                      <a:endParaRPr lang="en-US" dirty="0"/>
                    </a:p>
                  </a:txBody>
                  <a:tcPr/>
                </a:tc>
                <a:tc>
                  <a:txBody>
                    <a:bodyPr/>
                    <a:lstStyle/>
                    <a:p>
                      <a:r>
                        <a:rPr lang="en-US" dirty="0" smtClean="0"/>
                        <a:t>1</a:t>
                      </a:r>
                      <a:endParaRPr lang="en-US" dirty="0"/>
                    </a:p>
                  </a:txBody>
                  <a:tcPr/>
                </a:tc>
                <a:tc>
                  <a:txBody>
                    <a:bodyPr/>
                    <a:lstStyle/>
                    <a:p>
                      <a:r>
                        <a:rPr lang="en-US" dirty="0" smtClean="0"/>
                        <a:t>5</a:t>
                      </a:r>
                      <a:endParaRPr lang="en-US" dirty="0"/>
                    </a:p>
                  </a:txBody>
                  <a:tcPr/>
                </a:tc>
                <a:tc>
                  <a:txBody>
                    <a:bodyPr/>
                    <a:lstStyle/>
                    <a:p>
                      <a:r>
                        <a:rPr lang="en-US" dirty="0" smtClean="0"/>
                        <a:t>(20 x 1) * 5 = 100</a:t>
                      </a:r>
                      <a:endParaRPr lang="en-US" dirty="0"/>
                    </a:p>
                  </a:txBody>
                  <a:tcPr/>
                </a:tc>
                <a:extLst>
                  <a:ext uri="{0D108BD9-81ED-4DB2-BD59-A6C34878D82A}">
                    <a16:rowId xmlns:a16="http://schemas.microsoft.com/office/drawing/2014/main" val="1814405040"/>
                  </a:ext>
                </a:extLst>
              </a:tr>
              <a:tr h="3678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Comp 2</a:t>
                      </a:r>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(20 x 1) * 1 = 20</a:t>
                      </a:r>
                      <a:endParaRPr lang="en-US" dirty="0"/>
                    </a:p>
                  </a:txBody>
                  <a:tcPr/>
                </a:tc>
                <a:extLst>
                  <a:ext uri="{0D108BD9-81ED-4DB2-BD59-A6C34878D82A}">
                    <a16:rowId xmlns:a16="http://schemas.microsoft.com/office/drawing/2014/main" val="11773613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Comp 3</a:t>
                      </a:r>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(20 x 1) * 1 = 40</a:t>
                      </a:r>
                      <a:endParaRPr lang="en-US" dirty="0"/>
                    </a:p>
                  </a:txBody>
                  <a:tcPr/>
                </a:tc>
                <a:extLst>
                  <a:ext uri="{0D108BD9-81ED-4DB2-BD59-A6C34878D82A}">
                    <a16:rowId xmlns:a16="http://schemas.microsoft.com/office/drawing/2014/main" val="4191563637"/>
                  </a:ext>
                </a:extLst>
              </a:tr>
              <a:tr h="370840">
                <a:tc gridSpan="3">
                  <a:txBody>
                    <a:bodyPr/>
                    <a:lstStyle/>
                    <a:p>
                      <a:r>
                        <a:rPr lang="en-US" dirty="0" smtClean="0"/>
                        <a:t>Total material cost for 20 units:</a:t>
                      </a:r>
                      <a:endParaRPr lang="en-US" dirty="0"/>
                    </a:p>
                  </a:txBody>
                  <a:tcPr/>
                </a:tc>
                <a:tc hMerge="1">
                  <a:txBody>
                    <a:bodyPr/>
                    <a:lstStyle/>
                    <a:p>
                      <a:endParaRPr lang="en-US" dirty="0"/>
                    </a:p>
                  </a:txBody>
                  <a:tcPr/>
                </a:tc>
                <a:tc hMerge="1">
                  <a:txBody>
                    <a:bodyPr/>
                    <a:lstStyle/>
                    <a:p>
                      <a:endParaRPr lang="en-US" dirty="0"/>
                    </a:p>
                  </a:txBody>
                  <a:tcPr/>
                </a:tc>
                <a:tc>
                  <a:txBody>
                    <a:bodyPr/>
                    <a:lstStyle/>
                    <a:p>
                      <a:r>
                        <a:rPr lang="en-US" dirty="0" smtClean="0"/>
                        <a:t>160</a:t>
                      </a:r>
                      <a:endParaRPr lang="en-US" dirty="0"/>
                    </a:p>
                  </a:txBody>
                  <a:tcPr/>
                </a:tc>
                <a:extLst>
                  <a:ext uri="{0D108BD9-81ED-4DB2-BD59-A6C34878D82A}">
                    <a16:rowId xmlns:a16="http://schemas.microsoft.com/office/drawing/2014/main" val="3479879776"/>
                  </a:ext>
                </a:extLst>
              </a:tr>
            </a:tbl>
          </a:graphicData>
        </a:graphic>
      </p:graphicFrame>
      <p:sp>
        <p:nvSpPr>
          <p:cNvPr id="12" name="TextBox 11"/>
          <p:cNvSpPr txBox="1"/>
          <p:nvPr/>
        </p:nvSpPr>
        <p:spPr>
          <a:xfrm>
            <a:off x="419099" y="1454831"/>
            <a:ext cx="10327457" cy="504334"/>
          </a:xfrm>
          <a:prstGeom prst="rect">
            <a:avLst/>
          </a:prstGeom>
          <a:noFill/>
        </p:spPr>
        <p:txBody>
          <a:bodyPr wrap="none" lIns="91440" tIns="91440" rIns="91440" bIns="91440" rtlCol="0">
            <a:noAutofit/>
          </a:bodyPr>
          <a:lstStyle/>
          <a:p>
            <a:pPr>
              <a:lnSpc>
                <a:spcPct val="95000"/>
              </a:lnSpc>
              <a:spcAft>
                <a:spcPts val="600"/>
              </a:spcAft>
            </a:pPr>
            <a:r>
              <a:rPr lang="en-US" sz="2400" dirty="0">
                <a:latin typeface="Century Gothic" panose="020B0502020202020204" pitchFamily="34" charset="0"/>
              </a:rPr>
              <a:t>A quantity of 20 is received for an </a:t>
            </a:r>
            <a:r>
              <a:rPr lang="en-US" sz="2400" dirty="0" smtClean="0">
                <a:latin typeface="Century Gothic" panose="020B0502020202020204" pitchFamily="34" charset="0"/>
              </a:rPr>
              <a:t>assembly production </a:t>
            </a:r>
            <a:r>
              <a:rPr lang="en-US" sz="2400" dirty="0">
                <a:latin typeface="Century Gothic" panose="020B0502020202020204" pitchFamily="34" charset="0"/>
              </a:rPr>
              <a:t>order.</a:t>
            </a:r>
          </a:p>
        </p:txBody>
      </p:sp>
    </p:spTree>
    <p:extLst>
      <p:ext uri="{BB962C8B-B14F-4D97-AF65-F5344CB8AC3E}">
        <p14:creationId xmlns:p14="http://schemas.microsoft.com/office/powerpoint/2010/main" val="19204151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Standard Cost</a:t>
            </a:r>
          </a:p>
          <a:p>
            <a:pPr lvl="1"/>
            <a:r>
              <a:rPr lang="en-US" dirty="0">
                <a:latin typeface="Century Gothic" panose="020B0502020202020204" pitchFamily="34" charset="0"/>
              </a:rPr>
              <a:t>GL transactions at standard</a:t>
            </a:r>
          </a:p>
          <a:p>
            <a:pPr lvl="1"/>
            <a:r>
              <a:rPr lang="en-US" dirty="0">
                <a:latin typeface="Century Gothic" panose="020B0502020202020204" pitchFamily="34" charset="0"/>
              </a:rPr>
              <a:t>Overhead is applied</a:t>
            </a:r>
          </a:p>
          <a:p>
            <a:pPr lvl="1"/>
            <a:r>
              <a:rPr lang="en-US" dirty="0">
                <a:latin typeface="Century Gothic" panose="020B0502020202020204" pitchFamily="34" charset="0"/>
              </a:rPr>
              <a:t>Variances calculated</a:t>
            </a:r>
          </a:p>
          <a:p>
            <a:r>
              <a:rPr lang="en-US" dirty="0">
                <a:latin typeface="Century Gothic" panose="020B0502020202020204" pitchFamily="34" charset="0"/>
              </a:rPr>
              <a:t>Average Cost</a:t>
            </a:r>
          </a:p>
          <a:p>
            <a:pPr lvl="1"/>
            <a:r>
              <a:rPr lang="en-US" dirty="0">
                <a:latin typeface="Century Gothic" panose="020B0502020202020204" pitchFamily="34" charset="0"/>
              </a:rPr>
              <a:t>GL transactions at actual</a:t>
            </a:r>
          </a:p>
          <a:p>
            <a:pPr lvl="1"/>
            <a:r>
              <a:rPr lang="en-US" dirty="0">
                <a:latin typeface="Century Gothic" panose="020B0502020202020204" pitchFamily="34" charset="0"/>
              </a:rPr>
              <a:t>Overhead is applied (not re-averaged)</a:t>
            </a:r>
          </a:p>
          <a:p>
            <a:pPr lvl="1"/>
            <a:r>
              <a:rPr lang="en-US" dirty="0">
                <a:latin typeface="Century Gothic" panose="020B0502020202020204" pitchFamily="34" charset="0"/>
              </a:rPr>
              <a:t>No variance calculated</a:t>
            </a:r>
          </a:p>
          <a:p>
            <a:pPr lvl="1"/>
            <a:r>
              <a:rPr lang="en-US" dirty="0">
                <a:latin typeface="Century Gothic" panose="020B0502020202020204" pitchFamily="34" charset="0"/>
              </a:rPr>
              <a:t>Receipt re-averages GL cost (&amp; adjusts inventory value)</a:t>
            </a:r>
          </a:p>
          <a:p>
            <a:pPr lvl="1"/>
            <a:r>
              <a:rPr lang="en-US" dirty="0">
                <a:latin typeface="Century Gothic" panose="020B0502020202020204" pitchFamily="34" charset="0"/>
              </a:rPr>
              <a:t>AP variances optionally re-average GL cost &amp; inventory</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Average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Purchase Order </a:t>
            </a:r>
            <a:r>
              <a:rPr lang="en-US" dirty="0">
                <a:latin typeface="Century Gothic" panose="020B0502020202020204" pitchFamily="34" charset="0"/>
              </a:rPr>
              <a:t>Receipts: Standard vs Average</a:t>
            </a:r>
          </a:p>
        </p:txBody>
      </p:sp>
    </p:spTree>
    <p:extLst>
      <p:ext uri="{BB962C8B-B14F-4D97-AF65-F5344CB8AC3E}">
        <p14:creationId xmlns:p14="http://schemas.microsoft.com/office/powerpoint/2010/main" val="3068463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2355</TotalTime>
  <Words>4933</Words>
  <Application>Microsoft Office PowerPoint</Application>
  <PresentationFormat>Widescreen</PresentationFormat>
  <Paragraphs>420</Paragraphs>
  <Slides>20</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r_symbol</vt:lpstr>
      <vt:lpstr>宋体</vt:lpstr>
      <vt:lpstr>Arial</vt:lpstr>
      <vt:lpstr>Century Gothic</vt:lpstr>
      <vt:lpstr>Webdings</vt:lpstr>
      <vt:lpstr>Wingdings</vt:lpstr>
      <vt:lpstr>QAD 2019</vt:lpstr>
      <vt:lpstr>Average Costing</vt:lpstr>
      <vt:lpstr>Overview</vt:lpstr>
      <vt:lpstr>Average Costing (Weighted Average)</vt:lpstr>
      <vt:lpstr>Why Use Average Costing?</vt:lpstr>
      <vt:lpstr>Example: Standard vs Average</vt:lpstr>
      <vt:lpstr>Average Cost for Purchased Items</vt:lpstr>
      <vt:lpstr>Average Costs for Manufactured Items</vt:lpstr>
      <vt:lpstr>Average Costs for Manufactured Items Example</vt:lpstr>
      <vt:lpstr>Purchase Order Receipts: Standard vs Average</vt:lpstr>
      <vt:lpstr>Production Order Receipts: Standard vs Average</vt:lpstr>
      <vt:lpstr>Example: Production Order Receipts</vt:lpstr>
      <vt:lpstr>Partial Production Order Receipts</vt:lpstr>
      <vt:lpstr>Production Order Accounting Close</vt:lpstr>
      <vt:lpstr>Multi-Site Transfers</vt:lpstr>
      <vt:lpstr>Average Costing Exceptions</vt:lpstr>
      <vt:lpstr>Review</vt:lpstr>
      <vt:lpstr>Mastery Question – True False</vt:lpstr>
      <vt:lpstr>Mastery Question – True False</vt:lpstr>
      <vt:lpstr>Mastery Question – Multiple Choice</vt:lpstr>
      <vt:lpstr>Exercise: Average Costing</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43</cp:revision>
  <dcterms:created xsi:type="dcterms:W3CDTF">2021-05-06T02:16:55Z</dcterms:created>
  <dcterms:modified xsi:type="dcterms:W3CDTF">2021-09-18T06:59:20Z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