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comments/comment2.xml" ContentType="application/vnd.openxmlformats-officedocument.presentationml.comments+xml"/>
  <Override PartName="/ppt/notesSlides/notesSlide3.xml" ContentType="application/vnd.openxmlformats-officedocument.presentationml.notesSlide+xml"/>
  <Override PartName="/ppt/comments/comment3.xml" ContentType="application/vnd.openxmlformats-officedocument.presentationml.comments+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comment4.xml" ContentType="application/vnd.openxmlformats-officedocument.presentationml.comments+xml"/>
  <Override PartName="/ppt/notesSlides/notesSlide6.xml" ContentType="application/vnd.openxmlformats-officedocument.presentationml.notesSlide+xml"/>
  <Override PartName="/ppt/comments/comment5.xml" ContentType="application/vnd.openxmlformats-officedocument.presentationml.comment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2"/>
  </p:notesMasterIdLst>
  <p:handoutMasterIdLst>
    <p:handoutMasterId r:id="rId33"/>
  </p:handoutMasterIdLst>
  <p:sldIdLst>
    <p:sldId id="257" r:id="rId2"/>
    <p:sldId id="259" r:id="rId3"/>
    <p:sldId id="294" r:id="rId4"/>
    <p:sldId id="260" r:id="rId5"/>
    <p:sldId id="262" r:id="rId6"/>
    <p:sldId id="261" r:id="rId7"/>
    <p:sldId id="263" r:id="rId8"/>
    <p:sldId id="264" r:id="rId9"/>
    <p:sldId id="265" r:id="rId10"/>
    <p:sldId id="266" r:id="rId11"/>
    <p:sldId id="269" r:id="rId12"/>
    <p:sldId id="267" r:id="rId13"/>
    <p:sldId id="268"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93" r:id="rId27"/>
    <p:sldId id="295" r:id="rId28"/>
    <p:sldId id="296" r:id="rId29"/>
    <p:sldId id="297" r:id="rId30"/>
    <p:sldId id="258" r:id="rId31"/>
  </p:sldIdLst>
  <p:sldSz cx="12192000" cy="6858000"/>
  <p:notesSz cx="6858000" cy="9144000"/>
  <p:custDataLst>
    <p:tags r:id="rId3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p15:clr>
            <a:srgbClr val="A4A3A4"/>
          </p15:clr>
        </p15:guide>
        <p15:guide id="3" orient="horz" pos="216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4" clrIdx="0"/>
  <p:cmAuthor id="1" name="XinChao Ma" initials="XM" lastIdx="4" clrIdx="1">
    <p:extLst>
      <p:ext uri="{19B8F6BF-5375-455C-9EA6-DF929625EA0E}">
        <p15:presenceInfo xmlns:p15="http://schemas.microsoft.com/office/powerpoint/2012/main" userId="XinChao M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15" autoAdjust="0"/>
    <p:restoredTop sz="80990" autoAdjust="0"/>
  </p:normalViewPr>
  <p:slideViewPr>
    <p:cSldViewPr snapToGrid="0">
      <p:cViewPr varScale="1">
        <p:scale>
          <a:sx n="65" d="100"/>
          <a:sy n="65" d="100"/>
        </p:scale>
        <p:origin x="644" y="32"/>
      </p:cViewPr>
      <p:guideLst>
        <p:guide pos="3840"/>
        <p:guide orient="horz" pos="2160"/>
      </p:guideLst>
    </p:cSldViewPr>
  </p:slideViewPr>
  <p:notesTextViewPr>
    <p:cViewPr>
      <p:scale>
        <a:sx n="1" d="1"/>
        <a:sy n="1" d="1"/>
      </p:scale>
      <p:origin x="0" y="0"/>
    </p:cViewPr>
  </p:notesTextViewPr>
  <p:sorterViewPr>
    <p:cViewPr>
      <p:scale>
        <a:sx n="100" d="100"/>
        <a:sy n="100" d="100"/>
      </p:scale>
      <p:origin x="0" y="-4188"/>
    </p:cViewPr>
  </p:sorterViewPr>
  <p:notesViewPr>
    <p:cSldViewPr snapToGrid="0" showGuides="1">
      <p:cViewPr varScale="1">
        <p:scale>
          <a:sx n="113" d="100"/>
          <a:sy n="113" d="100"/>
        </p:scale>
        <p:origin x="4092" y="11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7-21T15:53:47.120" idx="3">
    <p:pos x="2775" y="2474"/>
    <p:text>U</p:text>
    <p:extLst>
      <p:ext uri="{C676402C-5697-4E1C-873F-D02D1690AC5C}">
        <p15:threadingInfo xmlns:p15="http://schemas.microsoft.com/office/powerpoint/2012/main" timeZoneBias="-48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1-07-21T15:54:04.001" idx="4">
    <p:pos x="1521" y="427"/>
    <p:text>H1</p:text>
    <p:extLst>
      <p:ext uri="{C676402C-5697-4E1C-873F-D02D1690AC5C}">
        <p15:threadingInfo xmlns:p15="http://schemas.microsoft.com/office/powerpoint/2012/main" timeZoneBias="-48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0" dt="2020-03-27T16:22:42.623" idx="4">
    <p:pos x="4038" y="426"/>
    <p:text>H2</p:text>
  </p:cm>
</p:cmLst>
</file>

<file path=ppt/comments/comment4.xml><?xml version="1.0" encoding="utf-8"?>
<p:cmLst xmlns:a="http://schemas.openxmlformats.org/drawingml/2006/main" xmlns:r="http://schemas.openxmlformats.org/officeDocument/2006/relationships" xmlns:p="http://schemas.openxmlformats.org/presentationml/2006/main">
  <p:cm authorId="1" dt="2021-07-21T14:22:40.780" idx="1">
    <p:pos x="3017" y="428"/>
    <p:text>H2S</p:text>
    <p:extLst>
      <p:ext uri="{C676402C-5697-4E1C-873F-D02D1690AC5C}">
        <p15:threadingInfo xmlns:p15="http://schemas.microsoft.com/office/powerpoint/2012/main" timeZoneBias="-480"/>
      </p:ext>
    </p:extLst>
  </p:cm>
</p:cmLst>
</file>

<file path=ppt/comments/comment5.xml><?xml version="1.0" encoding="utf-8"?>
<p:cmLst xmlns:a="http://schemas.openxmlformats.org/drawingml/2006/main" xmlns:r="http://schemas.openxmlformats.org/officeDocument/2006/relationships" xmlns:p="http://schemas.openxmlformats.org/presentationml/2006/main">
  <p:cm authorId="1" dt="2021-07-21T14:23:04.335" idx="2">
    <p:pos x="3016" y="427"/>
    <p:text>H2S</p:text>
    <p:extLst>
      <p:ext uri="{C676402C-5697-4E1C-873F-D02D1690AC5C}">
        <p15:threadingInfo xmlns:p15="http://schemas.microsoft.com/office/powerpoint/2012/main" timeZoneBias="-48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3019A13-B009-4E72-87BC-AF1F545DBEAA}" type="datetimeFigureOut">
              <a:rPr lang="en-US"/>
              <a:t>9/18/2021</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21FD978-EB6F-43F0-AF06-547F3FE0E93E}" type="slidenum">
              <a:rPr lang="en-US"/>
              <a:t>‹#›</a:t>
            </a:fld>
            <a:endParaRPr lang="en-US"/>
          </a:p>
        </p:txBody>
      </p:sp>
    </p:spTree>
    <p:extLst>
      <p:ext uri="{BB962C8B-B14F-4D97-AF65-F5344CB8AC3E}">
        <p14:creationId xmlns:p14="http://schemas.microsoft.com/office/powerpoint/2010/main" val="19816267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A0309D-29A5-41EB-A21C-AA04AB83B0BF}" type="datetimeFigureOut">
              <a:rPr lang="en-US"/>
              <a:t>9/18/2021</a:t>
            </a:fld>
            <a:endParaRPr lang="en-US"/>
          </a:p>
        </p:txBody>
      </p:sp>
      <p:sp>
        <p:nvSpPr>
          <p:cNvPr id="4" name="Slide Image Placeholder 3"/>
          <p:cNvSpPr>
            <a:spLocks noGrp="1" noRot="1" noChangeAspect="1"/>
          </p:cNvSpPr>
          <p:nvPr>
            <p:ph type="sldImg" idx="2"/>
          </p:nvPr>
        </p:nvSpPr>
        <p:spPr>
          <a:xfrm>
            <a:off x="685800" y="630237"/>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3887785"/>
            <a:ext cx="5486400" cy="462597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9C3D6E-2AFE-42F9-8E48-04913595993F}" type="slidenum">
              <a:rPr lang="en-US"/>
              <a:t>‹#›</a:t>
            </a:fld>
            <a:endParaRPr lang="en-US"/>
          </a:p>
        </p:txBody>
      </p:sp>
    </p:spTree>
    <p:extLst>
      <p:ext uri="{BB962C8B-B14F-4D97-AF65-F5344CB8AC3E}">
        <p14:creationId xmlns:p14="http://schemas.microsoft.com/office/powerpoint/2010/main" val="2621728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1</a:t>
            </a:fld>
            <a:endParaRPr lang="en-US"/>
          </a:p>
        </p:txBody>
      </p:sp>
    </p:spTree>
    <p:extLst>
      <p:ext uri="{BB962C8B-B14F-4D97-AF65-F5344CB8AC3E}">
        <p14:creationId xmlns:p14="http://schemas.microsoft.com/office/powerpoint/2010/main" val="40953660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For the average current cost update, the current quantity on-hand is multiplied by the current cost, and the receipt quantity is multiplied by the PO cost. This total is divided by the new total quantity on-hand to obtain the new average cost.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As in the previous example, you can elect not to update your current cost during purchase order entry, but the AP Supplier Invoice will update the costs here if the Current Cost from AP field has been set to Yes in Inventory Control.</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10</a:t>
            </a:fld>
            <a:endParaRPr lang="en-US"/>
          </a:p>
        </p:txBody>
      </p:sp>
    </p:spTree>
    <p:extLst>
      <p:ext uri="{BB962C8B-B14F-4D97-AF65-F5344CB8AC3E}">
        <p14:creationId xmlns:p14="http://schemas.microsoft.com/office/powerpoint/2010/main" val="3838062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0" i="0" kern="1200" dirty="0" smtClean="0">
                <a:solidFill>
                  <a:schemeClr val="tx1"/>
                </a:solidFill>
                <a:effectLst/>
                <a:latin typeface="+mn-lt"/>
                <a:ea typeface="+mn-ea"/>
                <a:cs typeface="+mn-cs"/>
              </a:rPr>
              <a:t>Purchase Price Variance (PPV) is the difference between the actual price paid to buy an item and the standard price, multiplied by the actual quantity of units purchased. </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In</a:t>
            </a:r>
            <a:r>
              <a:rPr lang="en-US" sz="1200" b="0" i="0" kern="1200" baseline="0" dirty="0" smtClean="0">
                <a:solidFill>
                  <a:schemeClr val="tx1"/>
                </a:solidFill>
                <a:effectLst/>
                <a:latin typeface="+mn-lt"/>
                <a:ea typeface="+mn-ea"/>
                <a:cs typeface="+mn-cs"/>
              </a:rPr>
              <a:t> the </a:t>
            </a:r>
            <a:r>
              <a:rPr lang="en-US" sz="1200" b="0" i="0" kern="1200" dirty="0" smtClean="0">
                <a:solidFill>
                  <a:schemeClr val="tx1"/>
                </a:solidFill>
                <a:effectLst/>
                <a:latin typeface="+mn-lt"/>
                <a:ea typeface="+mn-ea"/>
                <a:cs typeface="+mn-cs"/>
              </a:rPr>
              <a:t>tax setting, if tax accrual at receipt, the non-recoverable tax will be recorded in Purchase Price Variance (PPV) account.</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11</a:t>
            </a:fld>
            <a:endParaRPr lang="en-US"/>
          </a:p>
        </p:txBody>
      </p:sp>
    </p:spTree>
    <p:extLst>
      <p:ext uri="{BB962C8B-B14F-4D97-AF65-F5344CB8AC3E}">
        <p14:creationId xmlns:p14="http://schemas.microsoft.com/office/powerpoint/2010/main" val="25945627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Purchase Transactions: Example</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following example illustrates the sequence of functions used and the accounts affected when purchasing and receiving items.</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Example  </a:t>
            </a:r>
            <a:r>
              <a:rPr lang="en-US" sz="1200" kern="1200" dirty="0" smtClean="0">
                <a:solidFill>
                  <a:schemeClr val="tx1"/>
                </a:solidFill>
                <a:effectLst/>
                <a:latin typeface="+mn-lt"/>
                <a:ea typeface="+mn-ea"/>
                <a:cs typeface="+mn-cs"/>
              </a:rPr>
              <a:t>A purchase order is issued for 100 cushion (item 09011) at $0.30 per cushion (Purchase Orders).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total standard cost for this item is $0.35 as shown in Items —the GL material cost of $0.25 plus the Overhead amount of $0.10</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Because the PO unit cost is different than the standard GL cost, it will generate a Purchase Price Variance upon PO receipt</a:t>
            </a:r>
          </a:p>
          <a:p>
            <a:r>
              <a:rPr lang="en-US" sz="1200" b="1" kern="1200" dirty="0" smtClean="0">
                <a:solidFill>
                  <a:schemeClr val="tx1"/>
                </a:solidFill>
                <a:effectLst/>
                <a:latin typeface="+mn-lt"/>
                <a:ea typeface="+mn-ea"/>
                <a:cs typeface="+mn-cs"/>
              </a:rPr>
              <a:t>• </a:t>
            </a:r>
            <a:r>
              <a:rPr lang="en-US" sz="1200" b="0" kern="1200" dirty="0" smtClean="0">
                <a:solidFill>
                  <a:schemeClr val="tx1"/>
                </a:solidFill>
                <a:effectLst/>
                <a:latin typeface="+mn-lt"/>
                <a:ea typeface="+mn-ea"/>
                <a:cs typeface="+mn-cs"/>
              </a:rPr>
              <a:t>The total non-recoverable tax amount is $2.25 </a:t>
            </a:r>
            <a:endParaRPr lang="en-US" b="0" dirty="0"/>
          </a:p>
        </p:txBody>
      </p:sp>
      <p:sp>
        <p:nvSpPr>
          <p:cNvPr id="4" name="myNotes"/>
          <p:cNvSpPr>
            <a:spLocks noGrp="1"/>
          </p:cNvSpPr>
          <p:nvPr>
            <p:ph type="sldNum" sz="quarter" idx="10"/>
          </p:nvPr>
        </p:nvSpPr>
        <p:spPr/>
        <p:txBody>
          <a:bodyPr/>
          <a:lstStyle/>
          <a:p>
            <a:fld id="{D19C3D6E-2AFE-42F9-8E48-04913595993F}" type="slidenum">
              <a:rPr lang="en-US" smtClean="0"/>
              <a:t>12</a:t>
            </a:fld>
            <a:endParaRPr lang="en-US"/>
          </a:p>
        </p:txBody>
      </p:sp>
    </p:spTree>
    <p:extLst>
      <p:ext uri="{BB962C8B-B14F-4D97-AF65-F5344CB8AC3E}">
        <p14:creationId xmlns:p14="http://schemas.microsoft.com/office/powerpoint/2010/main" val="35653177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Purchasing—Transactions Detail</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You can review the transactions by using Inventory Transactions. The resulting account debits and credits are shown for each transaction.</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this example, upon purchase order receipt (RCT-PO), the system:</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Receives the item into inventory at standard cost less overhead</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Qty</a:t>
            </a:r>
            <a:r>
              <a:rPr lang="en-US" sz="1200" kern="1200" dirty="0" smtClean="0">
                <a:solidFill>
                  <a:schemeClr val="tx1"/>
                </a:solidFill>
                <a:effectLst/>
                <a:latin typeface="+mn-lt"/>
                <a:ea typeface="+mn-ea"/>
                <a:cs typeface="+mn-cs"/>
              </a:rPr>
              <a:t> rec’d x (standard GL cost - overhead)</a:t>
            </a:r>
          </a:p>
          <a:p>
            <a:r>
              <a:rPr lang="en-US" sz="1200" kern="1200" dirty="0" smtClean="0">
                <a:solidFill>
                  <a:schemeClr val="tx1"/>
                </a:solidFill>
                <a:effectLst/>
                <a:latin typeface="+mn-lt"/>
                <a:ea typeface="+mn-ea"/>
                <a:cs typeface="+mn-cs"/>
              </a:rPr>
              <a:t>100 x (0.35 - 0.10) = $25</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Applies the overhead amount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Qty</a:t>
            </a:r>
            <a:r>
              <a:rPr lang="en-US" sz="1200" kern="1200" dirty="0" smtClean="0">
                <a:solidFill>
                  <a:schemeClr val="tx1"/>
                </a:solidFill>
                <a:effectLst/>
                <a:latin typeface="+mn-lt"/>
                <a:ea typeface="+mn-ea"/>
                <a:cs typeface="+mn-cs"/>
              </a:rPr>
              <a:t> rec’d x Overhead</a:t>
            </a:r>
          </a:p>
          <a:p>
            <a:r>
              <a:rPr lang="en-US" sz="1200" kern="1200" dirty="0" smtClean="0">
                <a:solidFill>
                  <a:schemeClr val="tx1"/>
                </a:solidFill>
                <a:effectLst/>
                <a:latin typeface="+mn-lt"/>
                <a:ea typeface="+mn-ea"/>
                <a:cs typeface="+mn-cs"/>
              </a:rPr>
              <a:t>100 x 0.10 = $10</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Calculates the Purchase Price Variance (PPV)</a:t>
            </a:r>
          </a:p>
          <a:p>
            <a:r>
              <a:rPr lang="en-US" sz="1200" kern="1200" dirty="0" smtClean="0">
                <a:solidFill>
                  <a:schemeClr val="tx1"/>
                </a:solidFill>
                <a:effectLst/>
                <a:latin typeface="+mn-lt"/>
                <a:ea typeface="+mn-ea"/>
                <a:cs typeface="+mn-cs"/>
              </a:rPr>
              <a:t> [PO Cost - (GL Cost - Overhead)] x PO </a:t>
            </a:r>
            <a:r>
              <a:rPr lang="en-US" sz="1200" kern="1200" dirty="0" err="1" smtClean="0">
                <a:solidFill>
                  <a:schemeClr val="tx1"/>
                </a:solidFill>
                <a:effectLst/>
                <a:latin typeface="+mn-lt"/>
                <a:ea typeface="+mn-ea"/>
                <a:cs typeface="+mn-cs"/>
              </a:rPr>
              <a:t>Qty</a:t>
            </a:r>
            <a:r>
              <a:rPr lang="en-US" sz="1200" kern="1200" dirty="0" smtClean="0">
                <a:solidFill>
                  <a:schemeClr val="tx1"/>
                </a:solidFill>
                <a:effectLst/>
                <a:latin typeface="+mn-lt"/>
                <a:ea typeface="+mn-ea"/>
                <a:cs typeface="+mn-cs"/>
              </a:rPr>
              <a:t> Received + tax</a:t>
            </a:r>
          </a:p>
          <a:p>
            <a:r>
              <a:rPr lang="en-US" sz="1200" kern="1200" dirty="0" smtClean="0">
                <a:solidFill>
                  <a:schemeClr val="tx1"/>
                </a:solidFill>
                <a:effectLst/>
                <a:latin typeface="+mn-lt"/>
                <a:ea typeface="+mn-ea"/>
                <a:cs typeface="+mn-cs"/>
              </a:rPr>
              <a:t>[0.30 - (0.35 - 0.10)] x 100 + 2.25 = $7.25</a:t>
            </a:r>
          </a:p>
          <a:p>
            <a:r>
              <a:rPr lang="en-US" sz="1200" kern="1200" dirty="0" smtClean="0">
                <a:solidFill>
                  <a:schemeClr val="tx1"/>
                </a:solidFill>
                <a:effectLst/>
                <a:latin typeface="+mn-lt"/>
                <a:ea typeface="+mn-ea"/>
                <a:cs typeface="+mn-cs"/>
              </a:rPr>
              <a:t>Negative result = favorable variance; Positive result = unfavorable variance</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13</a:t>
            </a:fld>
            <a:endParaRPr lang="en-US"/>
          </a:p>
        </p:txBody>
      </p:sp>
    </p:spTree>
    <p:extLst>
      <p:ext uri="{BB962C8B-B14F-4D97-AF65-F5344CB8AC3E}">
        <p14:creationId xmlns:p14="http://schemas.microsoft.com/office/powerpoint/2010/main" val="21970693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PO Returns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Returns to suppliers are processed in Purchase Orders action Return Order. The purchase order does not have to be open but must exist in the database for a return to be processed. The return transaction reverses the inventory and GL effects of the receipt, if any, and can optionally reopen the PO or PO line.</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14</a:t>
            </a:fld>
            <a:endParaRPr lang="en-US"/>
          </a:p>
        </p:txBody>
      </p:sp>
    </p:spTree>
    <p:extLst>
      <p:ext uri="{BB962C8B-B14F-4D97-AF65-F5344CB8AC3E}">
        <p14:creationId xmlns:p14="http://schemas.microsoft.com/office/powerpoint/2010/main" val="3782631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PO Returns—Transactions Detail</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calculations and GL entries for PO returns are listed below.</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ISS-PRV (for PO Return to Vendor)</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DR Inventory with a negative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CR PO Receipts with a negative</a:t>
            </a:r>
          </a:p>
          <a:p>
            <a:endParaRPr lang="en-US" dirty="0" smtClean="0"/>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DR Inventory with a negative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CR Overhead Applied with a negative</a:t>
            </a:r>
          </a:p>
          <a:p>
            <a:endParaRPr lang="en-US" dirty="0" smtClean="0"/>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DR PPV with a negative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CR PO Receipts with a negative</a:t>
            </a:r>
          </a:p>
        </p:txBody>
      </p:sp>
      <p:sp>
        <p:nvSpPr>
          <p:cNvPr id="4" name="myNotes"/>
          <p:cNvSpPr>
            <a:spLocks noGrp="1"/>
          </p:cNvSpPr>
          <p:nvPr>
            <p:ph type="sldNum" sz="quarter" idx="10"/>
          </p:nvPr>
        </p:nvSpPr>
        <p:spPr/>
        <p:txBody>
          <a:bodyPr/>
          <a:lstStyle/>
          <a:p>
            <a:fld id="{D19C3D6E-2AFE-42F9-8E48-04913595993F}" type="slidenum">
              <a:rPr lang="en-US" smtClean="0"/>
              <a:t>15</a:t>
            </a:fld>
            <a:endParaRPr lang="en-US"/>
          </a:p>
        </p:txBody>
      </p:sp>
    </p:spTree>
    <p:extLst>
      <p:ext uri="{BB962C8B-B14F-4D97-AF65-F5344CB8AC3E}">
        <p14:creationId xmlns:p14="http://schemas.microsoft.com/office/powerpoint/2010/main" val="38696187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Subcontract POs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Subcontract POs reference a valid item number, but rather than receiving the item into inventory, they receive it into manufacturing as a cost of production. If no production order number is specified, the process stops here. The entire PO cost is reported as a cost of production and accrued. However, if the PO references a valid production order and operation, additional transactions are generated to issue the cost to WIP and to calculate variances, if any.</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Tip: </a:t>
            </a:r>
            <a:r>
              <a:rPr lang="en-US" sz="1200" kern="1200" dirty="0" smtClean="0">
                <a:solidFill>
                  <a:schemeClr val="tx1"/>
                </a:solidFill>
                <a:effectLst/>
                <a:latin typeface="+mn-lt"/>
                <a:ea typeface="+mn-ea"/>
                <a:cs typeface="+mn-cs"/>
              </a:rPr>
              <a:t>For advanced repetitive type of production order,</a:t>
            </a:r>
            <a:r>
              <a:rPr lang="en-US" sz="1200" kern="1200" baseline="0" dirty="0" smtClean="0">
                <a:solidFill>
                  <a:schemeClr val="tx1"/>
                </a:solidFill>
                <a:effectLst/>
                <a:latin typeface="+mn-lt"/>
                <a:ea typeface="+mn-ea"/>
                <a:cs typeface="+mn-cs"/>
              </a:rPr>
              <a:t> enter the cumulative production order number and ID in the order line.</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16</a:t>
            </a:fld>
            <a:endParaRPr lang="en-US"/>
          </a:p>
        </p:txBody>
      </p:sp>
    </p:spTree>
    <p:extLst>
      <p:ext uri="{BB962C8B-B14F-4D97-AF65-F5344CB8AC3E}">
        <p14:creationId xmlns:p14="http://schemas.microsoft.com/office/powerpoint/2010/main" val="8277743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Subcontract (PO Receipt)—Transactions Detail</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PO Receipts transaction uses the PO unit cost as the GL amount.</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 subcontract rate variance accounts for any difference between the PO unit cost and the standard unit cost for this operation as recorded on the production orders routing</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(see page after).</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 subcontract usage variance accounts for any non-recoverable tax accrual at receipt.</a:t>
            </a:r>
            <a:endParaRPr lang="en-US" sz="1200" kern="1200" dirty="0">
              <a:solidFill>
                <a:schemeClr val="tx1"/>
              </a:solidFill>
              <a:effectLst/>
              <a:latin typeface="+mn-lt"/>
              <a:ea typeface="+mn-ea"/>
              <a:cs typeface="+mn-cs"/>
            </a:endParaRPr>
          </a:p>
        </p:txBody>
      </p:sp>
      <p:sp>
        <p:nvSpPr>
          <p:cNvPr id="4" name="myNotes"/>
          <p:cNvSpPr>
            <a:spLocks noGrp="1"/>
          </p:cNvSpPr>
          <p:nvPr>
            <p:ph type="sldNum" sz="quarter" idx="10"/>
          </p:nvPr>
        </p:nvSpPr>
        <p:spPr/>
        <p:txBody>
          <a:bodyPr/>
          <a:lstStyle/>
          <a:p>
            <a:fld id="{D19C3D6E-2AFE-42F9-8E48-04913595993F}" type="slidenum">
              <a:rPr lang="en-US" smtClean="0"/>
              <a:t>17</a:t>
            </a:fld>
            <a:endParaRPr lang="en-US"/>
          </a:p>
        </p:txBody>
      </p:sp>
    </p:spTree>
    <p:extLst>
      <p:ext uri="{BB962C8B-B14F-4D97-AF65-F5344CB8AC3E}">
        <p14:creationId xmlns:p14="http://schemas.microsoft.com/office/powerpoint/2010/main" val="31372412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dirty="0" smtClean="0"/>
              <a:t>Any components issued from the subcontract operation.</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18</a:t>
            </a:fld>
            <a:endParaRPr lang="en-US"/>
          </a:p>
        </p:txBody>
      </p:sp>
    </p:spTree>
    <p:extLst>
      <p:ext uri="{BB962C8B-B14F-4D97-AF65-F5344CB8AC3E}">
        <p14:creationId xmlns:p14="http://schemas.microsoft.com/office/powerpoint/2010/main" val="33127119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Subcontract Transactions: Issue to WIP</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final transactions are </a:t>
            </a:r>
            <a:r>
              <a:rPr lang="en-US" sz="1200" kern="1200" smtClean="0">
                <a:solidFill>
                  <a:schemeClr val="tx1"/>
                </a:solidFill>
                <a:effectLst/>
                <a:latin typeface="+mn-lt"/>
                <a:ea typeface="+mn-ea"/>
                <a:cs typeface="+mn-cs"/>
              </a:rPr>
              <a:t>actually production order </a:t>
            </a:r>
            <a:r>
              <a:rPr lang="en-US" sz="1200" kern="1200" dirty="0" smtClean="0">
                <a:solidFill>
                  <a:schemeClr val="tx1"/>
                </a:solidFill>
                <a:effectLst/>
                <a:latin typeface="+mn-lt"/>
                <a:ea typeface="+mn-ea"/>
                <a:cs typeface="+mn-cs"/>
              </a:rPr>
              <a:t>transactions. As such, they create GL transactions of type WO with a description of SUB [op number] where [op number] is the production order operation. </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19</a:t>
            </a:fld>
            <a:endParaRPr lang="en-US"/>
          </a:p>
        </p:txBody>
      </p:sp>
    </p:spTree>
    <p:extLst>
      <p:ext uri="{BB962C8B-B14F-4D97-AF65-F5344CB8AC3E}">
        <p14:creationId xmlns:p14="http://schemas.microsoft.com/office/powerpoint/2010/main" val="18244677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2</a:t>
            </a:fld>
            <a:endParaRPr lang="en-US"/>
          </a:p>
        </p:txBody>
      </p:sp>
    </p:spTree>
    <p:extLst>
      <p:ext uri="{BB962C8B-B14F-4D97-AF65-F5344CB8AC3E}">
        <p14:creationId xmlns:p14="http://schemas.microsoft.com/office/powerpoint/2010/main" val="19521694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Purchase Price Variance</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Upon PO receipt, a variance is calculated that is later reflected in AP reporting. Purchase price variance (PPV) is calculated when the item’s PO unit cost does not match its standard cost (GL unit cost).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formula for PPV is:</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[PO Unit Cost - (GL Unit Cost - Overhead)] * PO Quantity Received</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Negative result = favorable variance; positive result = unfavorable variance</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GL Effects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At PO Receipt, the system debits Inventory for the item’s standard GL cost minus overhead and credits PO Receipts for the item’s PO cost. Because the two costs are different, QAD Enterprise Applications creates a balancing entry for the PPV account.</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20</a:t>
            </a:fld>
            <a:endParaRPr lang="en-US"/>
          </a:p>
        </p:txBody>
      </p:sp>
    </p:spTree>
    <p:extLst>
      <p:ext uri="{BB962C8B-B14F-4D97-AF65-F5344CB8AC3E}">
        <p14:creationId xmlns:p14="http://schemas.microsoft.com/office/powerpoint/2010/main" val="29705038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Purchasing—GL Effect</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default general ledger entry:</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Debits Inventory</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Credits Applied Overhead</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Debits Purchase Price Variance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Credits PO Receipts Accrual</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Because this is the purchase of an inventory item, these accounts are accessed based on the product line of the purchased item—the Purchases account on the PO is not used.</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When the supplier invoice is created for the PO,</a:t>
            </a:r>
            <a:r>
              <a:rPr lang="en-US" sz="1200" kern="1200" baseline="0" dirty="0" smtClean="0">
                <a:solidFill>
                  <a:schemeClr val="tx1"/>
                </a:solidFill>
                <a:effectLst/>
                <a:latin typeface="+mn-lt"/>
                <a:ea typeface="+mn-ea"/>
                <a:cs typeface="+mn-cs"/>
              </a:rPr>
              <a:t> QAD system </a:t>
            </a:r>
            <a:r>
              <a:rPr lang="en-US" sz="1200" kern="1200" dirty="0" smtClean="0">
                <a:solidFill>
                  <a:schemeClr val="tx1"/>
                </a:solidFill>
                <a:effectLst/>
                <a:latin typeface="+mn-lt"/>
                <a:ea typeface="+mn-ea"/>
                <a:cs typeface="+mn-cs"/>
              </a:rPr>
              <a:t>calculates Accounts Payable rate and usage variances (and price variances due to exchange rate fluctuation). This is discussed in the next section.</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21</a:t>
            </a:fld>
            <a:endParaRPr lang="en-US"/>
          </a:p>
        </p:txBody>
      </p:sp>
    </p:spTree>
    <p:extLst>
      <p:ext uri="{BB962C8B-B14F-4D97-AF65-F5344CB8AC3E}">
        <p14:creationId xmlns:p14="http://schemas.microsoft.com/office/powerpoint/2010/main" val="18299171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Accounts Payable</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Supplier Invoice, which authorize payments, are normally used at the end of the purchasing cycle after goods are received. The supplier invoice is entered into Accounts Payable and matched with the receiver information. Variances are calculated and the receivers are flagged as closed. This process is commonly known as a three-way match.</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Example of AP Transactions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To show the AP process, we will continue with the example given on previous page.</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Example  </a:t>
            </a:r>
            <a:r>
              <a:rPr lang="en-US" sz="1200" kern="1200" dirty="0" smtClean="0">
                <a:solidFill>
                  <a:schemeClr val="tx1"/>
                </a:solidFill>
                <a:effectLst/>
                <a:latin typeface="+mn-lt"/>
                <a:ea typeface="+mn-ea"/>
                <a:cs typeface="+mn-cs"/>
              </a:rPr>
              <a:t>The supplier charges you for 90 cartridges at $0.40 per cartridge instead of for the 100 received at the PO unit cost of $0.30.</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Supplier Invoices, you enter the invoice quantity of 90 and cost of $0.40</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Because the invoice quantity is less than the quantity actually received, this generates a favorable AP usage variance (negative amount)</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Because the invoice cost is higher than that on the PO, this generates an unfavorable</a:t>
            </a:r>
          </a:p>
          <a:p>
            <a:r>
              <a:rPr lang="en-US" sz="1200" kern="1200" dirty="0" smtClean="0">
                <a:solidFill>
                  <a:schemeClr val="tx1"/>
                </a:solidFill>
                <a:effectLst/>
                <a:latin typeface="+mn-lt"/>
                <a:ea typeface="+mn-ea"/>
                <a:cs typeface="+mn-cs"/>
              </a:rPr>
              <a:t>AP rate variance (positive amount)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When the supplier voice is confirmed, the system:</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Clears out the purchase accrual account (amount accrued at time of receipt)</a:t>
            </a:r>
          </a:p>
          <a:p>
            <a:r>
              <a:rPr lang="en-US" sz="1200" kern="1200" dirty="0" smtClean="0">
                <a:solidFill>
                  <a:schemeClr val="tx1"/>
                </a:solidFill>
                <a:effectLst/>
                <a:latin typeface="+mn-lt"/>
                <a:ea typeface="+mn-ea"/>
                <a:cs typeface="+mn-cs"/>
              </a:rPr>
              <a:t> </a:t>
            </a:r>
          </a:p>
          <a:p>
            <a:r>
              <a:rPr lang="en-US" sz="1200" kern="1200" dirty="0" err="1" smtClean="0">
                <a:solidFill>
                  <a:schemeClr val="tx1"/>
                </a:solidFill>
                <a:effectLst/>
                <a:latin typeface="+mn-lt"/>
                <a:ea typeface="+mn-ea"/>
                <a:cs typeface="+mn-cs"/>
              </a:rPr>
              <a:t>Qty</a:t>
            </a:r>
            <a:r>
              <a:rPr lang="en-US" sz="1200" kern="1200" dirty="0" smtClean="0">
                <a:solidFill>
                  <a:schemeClr val="tx1"/>
                </a:solidFill>
                <a:effectLst/>
                <a:latin typeface="+mn-lt"/>
                <a:ea typeface="+mn-ea"/>
                <a:cs typeface="+mn-cs"/>
              </a:rPr>
              <a:t> Received x PO Unit Cost</a:t>
            </a:r>
          </a:p>
          <a:p>
            <a:r>
              <a:rPr lang="en-US" sz="1200" kern="1200" dirty="0" smtClean="0">
                <a:solidFill>
                  <a:schemeClr val="tx1"/>
                </a:solidFill>
                <a:effectLst/>
                <a:latin typeface="+mn-lt"/>
                <a:ea typeface="+mn-ea"/>
                <a:cs typeface="+mn-cs"/>
              </a:rPr>
              <a:t>Example: 100 x 0.30 = $30</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Accounts for the difference between the PO unit cost and the price listed on the invoice</a:t>
            </a:r>
          </a:p>
          <a:p>
            <a:r>
              <a:rPr lang="en-US" sz="1200" kern="1200" dirty="0" smtClean="0">
                <a:solidFill>
                  <a:schemeClr val="tx1"/>
                </a:solidFill>
                <a:effectLst/>
                <a:latin typeface="+mn-lt"/>
                <a:ea typeface="+mn-ea"/>
                <a:cs typeface="+mn-cs"/>
              </a:rPr>
              <a:t>(AP rate variance)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(Invoice Unit Cost - PO Unit Cost) x Invoice </a:t>
            </a:r>
            <a:r>
              <a:rPr lang="en-US" sz="1200" kern="1200" dirty="0" err="1" smtClean="0">
                <a:solidFill>
                  <a:schemeClr val="tx1"/>
                </a:solidFill>
                <a:effectLst/>
                <a:latin typeface="+mn-lt"/>
                <a:ea typeface="+mn-ea"/>
                <a:cs typeface="+mn-cs"/>
              </a:rPr>
              <a:t>Qty</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Example: (0.40 - 0.30) x 90 = $9</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Accounts for any difference between the quantity received and the quantity invoiced</a:t>
            </a:r>
          </a:p>
          <a:p>
            <a:r>
              <a:rPr lang="en-US" sz="1200" kern="1200" dirty="0" smtClean="0">
                <a:solidFill>
                  <a:schemeClr val="tx1"/>
                </a:solidFill>
                <a:effectLst/>
                <a:latin typeface="+mn-lt"/>
                <a:ea typeface="+mn-ea"/>
                <a:cs typeface="+mn-cs"/>
              </a:rPr>
              <a:t>(AP usage variance)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(Invoice </a:t>
            </a:r>
            <a:r>
              <a:rPr lang="en-US" sz="1200" kern="1200" dirty="0" err="1" smtClean="0">
                <a:solidFill>
                  <a:schemeClr val="tx1"/>
                </a:solidFill>
                <a:effectLst/>
                <a:latin typeface="+mn-lt"/>
                <a:ea typeface="+mn-ea"/>
                <a:cs typeface="+mn-cs"/>
              </a:rPr>
              <a:t>Qty</a:t>
            </a:r>
            <a:r>
              <a:rPr lang="en-US" sz="1200" kern="1200" dirty="0" smtClean="0">
                <a:solidFill>
                  <a:schemeClr val="tx1"/>
                </a:solidFill>
                <a:effectLst/>
                <a:latin typeface="+mn-lt"/>
                <a:ea typeface="+mn-ea"/>
                <a:cs typeface="+mn-cs"/>
              </a:rPr>
              <a:t> - </a:t>
            </a:r>
            <a:r>
              <a:rPr lang="en-US" sz="1200" kern="1200" dirty="0" err="1" smtClean="0">
                <a:solidFill>
                  <a:schemeClr val="tx1"/>
                </a:solidFill>
                <a:effectLst/>
                <a:latin typeface="+mn-lt"/>
                <a:ea typeface="+mn-ea"/>
                <a:cs typeface="+mn-cs"/>
              </a:rPr>
              <a:t>Qty</a:t>
            </a:r>
            <a:r>
              <a:rPr lang="en-US" sz="1200" kern="1200" dirty="0" smtClean="0">
                <a:solidFill>
                  <a:schemeClr val="tx1"/>
                </a:solidFill>
                <a:effectLst/>
                <a:latin typeface="+mn-lt"/>
                <a:ea typeface="+mn-ea"/>
                <a:cs typeface="+mn-cs"/>
              </a:rPr>
              <a:t> Received) x PO Unit Cost</a:t>
            </a:r>
          </a:p>
          <a:p>
            <a:r>
              <a:rPr lang="en-US" sz="1200" kern="1200" dirty="0" smtClean="0">
                <a:solidFill>
                  <a:schemeClr val="tx1"/>
                </a:solidFill>
                <a:effectLst/>
                <a:latin typeface="+mn-lt"/>
                <a:ea typeface="+mn-ea"/>
                <a:cs typeface="+mn-cs"/>
              </a:rPr>
              <a:t>Example: (90 - 100) x 0.30 = - $3</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Reports entire invoice amount to the Accounts Payable account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Invoice </a:t>
            </a:r>
            <a:r>
              <a:rPr lang="en-US" sz="1200" kern="1200" dirty="0" err="1" smtClean="0">
                <a:solidFill>
                  <a:schemeClr val="tx1"/>
                </a:solidFill>
                <a:effectLst/>
                <a:latin typeface="+mn-lt"/>
                <a:ea typeface="+mn-ea"/>
                <a:cs typeface="+mn-cs"/>
              </a:rPr>
              <a:t>Qty</a:t>
            </a:r>
            <a:r>
              <a:rPr lang="en-US" sz="1200" kern="1200" dirty="0" smtClean="0">
                <a:solidFill>
                  <a:schemeClr val="tx1"/>
                </a:solidFill>
                <a:effectLst/>
                <a:latin typeface="+mn-lt"/>
                <a:ea typeface="+mn-ea"/>
                <a:cs typeface="+mn-cs"/>
              </a:rPr>
              <a:t> x Invoice Unit Cost</a:t>
            </a:r>
          </a:p>
          <a:p>
            <a:r>
              <a:rPr lang="en-US" sz="1200" kern="1200" dirty="0" smtClean="0">
                <a:solidFill>
                  <a:schemeClr val="tx1"/>
                </a:solidFill>
                <a:effectLst/>
                <a:latin typeface="+mn-lt"/>
                <a:ea typeface="+mn-ea"/>
                <a:cs typeface="+mn-cs"/>
              </a:rPr>
              <a:t>Example: 90 x 0.40 = $36</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If you do not want to calculate AP rate or usage variances for non-inventory (memo) purchases, set Use Expensed Item </a:t>
            </a:r>
            <a:r>
              <a:rPr lang="en-US" sz="1200" kern="1200" dirty="0" err="1" smtClean="0">
                <a:solidFill>
                  <a:schemeClr val="tx1"/>
                </a:solidFill>
                <a:effectLst/>
                <a:latin typeface="+mn-lt"/>
                <a:ea typeface="+mn-ea"/>
                <a:cs typeface="+mn-cs"/>
              </a:rPr>
              <a:t>Var</a:t>
            </a:r>
            <a:r>
              <a:rPr lang="en-US" sz="1200" kern="1200" dirty="0" smtClean="0">
                <a:solidFill>
                  <a:schemeClr val="tx1"/>
                </a:solidFill>
                <a:effectLst/>
                <a:latin typeface="+mn-lt"/>
                <a:ea typeface="+mn-ea"/>
                <a:cs typeface="+mn-cs"/>
              </a:rPr>
              <a:t> Accts to No in the Financial Control and any variances are simply expensed.</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22</a:t>
            </a:fld>
            <a:endParaRPr lang="en-US"/>
          </a:p>
        </p:txBody>
      </p:sp>
    </p:spTree>
    <p:extLst>
      <p:ext uri="{BB962C8B-B14F-4D97-AF65-F5344CB8AC3E}">
        <p14:creationId xmlns:p14="http://schemas.microsoft.com/office/powerpoint/2010/main" val="28653722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AP-Related Variances—Summary</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AP Rate Variance</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AP Rate Variance occurs if there is a discrepancy between an item’s PO cost and its invoice cost. AP Rate Variances can be caused by a variety of things, the most common being errors made during PO entry or incorrect quotes received from suppliers.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AP Rate Variance is calculated at Supplier Invoices, as: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(Invoice Unit Cost - PO Unit Cost) x Invoice Quantity</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AP Usage Variance</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AP Usage Variance occurs if there is a discrepancy between an item’s PO receipt quantity and its invoice quantity. This can be caused if you close a receiver with a quantity still open or with an invoice quantity greater than the PO receipt quantity.</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AP Usage Variance is calculated at Supplier Invoices, as: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(Invoice Quantity - PO Receipt Quantity) x PO Unit Cost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Purchase Gain/Loss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Purchase Gain/Loss account is used to track variances resulting from exchange rate fluctuations between the effective dates of the PO receipt and the vouchering of the supplier invoice. It is calculated when the invoice is vouchered, the account number defaults from Currencies. Purchase cost variances due to exchange rate fluctuations are usually kept separate from purchase price variances. Because they cannot be controlled by the supplier, they should not influence performance evaluation.</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Managing Variances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Variances can arise because the supplier quote is incorrect. You can review and change these quotes in Supplier Item Maintenance, 1.19.</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When an unfavorable variance is calculated during vouchering, MFG/PRO automatically assumes that you will be disputing the amount with the supplier and records the variance as a hold amount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Reports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dirty="0" smtClean="0"/>
              <a:t>The Matching Variances report is</a:t>
            </a:r>
            <a:r>
              <a:rPr lang="en-US" baseline="0" dirty="0" smtClean="0"/>
              <a:t> used to view all the AP variance.</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23</a:t>
            </a:fld>
            <a:endParaRPr lang="en-US"/>
          </a:p>
        </p:txBody>
      </p:sp>
    </p:spTree>
    <p:extLst>
      <p:ext uri="{BB962C8B-B14F-4D97-AF65-F5344CB8AC3E}">
        <p14:creationId xmlns:p14="http://schemas.microsoft.com/office/powerpoint/2010/main" val="7394749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AP—GL Effect</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default general ledger entry when vouchering against a purchase order (excluding the GL effects of direct taxes):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Debits the PO Receipts account from the product line for inventory items and Base Control</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Debits the AP Usage Variance account and the AP Rate Variance account from the product line for inventory items and System/Account Control File. Negative amounts indicate a favorable variance; positive amounts indicate an unfavorable variance.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Credits the Accounts Payable account from the Suppliers</a:t>
            </a:r>
            <a:endParaRPr lang="en-US" sz="1200" kern="1200" dirty="0">
              <a:solidFill>
                <a:schemeClr val="tx1"/>
              </a:solidFill>
              <a:effectLst/>
              <a:latin typeface="+mn-lt"/>
              <a:ea typeface="+mn-ea"/>
              <a:cs typeface="+mn-cs"/>
            </a:endParaRPr>
          </a:p>
        </p:txBody>
      </p:sp>
      <p:sp>
        <p:nvSpPr>
          <p:cNvPr id="4" name="myNotes"/>
          <p:cNvSpPr>
            <a:spLocks noGrp="1"/>
          </p:cNvSpPr>
          <p:nvPr>
            <p:ph type="sldNum" sz="quarter" idx="10"/>
          </p:nvPr>
        </p:nvSpPr>
        <p:spPr/>
        <p:txBody>
          <a:bodyPr/>
          <a:lstStyle/>
          <a:p>
            <a:fld id="{D19C3D6E-2AFE-42F9-8E48-04913595993F}" type="slidenum">
              <a:rPr lang="en-US" smtClean="0"/>
              <a:t>24</a:t>
            </a:fld>
            <a:endParaRPr lang="en-US"/>
          </a:p>
        </p:txBody>
      </p:sp>
    </p:spTree>
    <p:extLst>
      <p:ext uri="{BB962C8B-B14F-4D97-AF65-F5344CB8AC3E}">
        <p14:creationId xmlns:p14="http://schemas.microsoft.com/office/powerpoint/2010/main" val="3535262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Material Variances—Summary</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At this point, we have examined two of the three sources of material variance—Purchasing and</a:t>
            </a:r>
          </a:p>
          <a:p>
            <a:r>
              <a:rPr lang="en-US" sz="1200" kern="1200" dirty="0" smtClean="0">
                <a:solidFill>
                  <a:schemeClr val="tx1"/>
                </a:solidFill>
                <a:effectLst/>
                <a:latin typeface="+mn-lt"/>
                <a:ea typeface="+mn-ea"/>
                <a:cs typeface="+mn-cs"/>
              </a:rPr>
              <a:t>Accounts Payable.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Purchasing, material variances are identified as purchase variances—Purchase Price Variance and Purchase Gain/Loss due to exchange rate fluctuations. Both of these indicate that the cost of the material purchased did not match the established standards.</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Accounts Payable, material variances are identified as AP variances—AP Rate and AP Usage Variance. The AP Rate Variance indicates that the cost on the supplier’s invoice did not match the price on the PO; the AP Usage Variance indicates that the quantity on the supplier’s invoice did not match the quantity received.</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Another source of material variance is manufacturing. In manufacturing, material variances occur when the cost or quantity of material issued to a manufacturing order does not match what was called for on that order. These are identified as material rate and usage variances.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Next, we will review how costs and variances are reported in the manufacturing modules.</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t>25</a:t>
            </a:fld>
            <a:endParaRPr lang="en-US"/>
          </a:p>
        </p:txBody>
      </p:sp>
    </p:spTree>
    <p:extLst>
      <p:ext uri="{BB962C8B-B14F-4D97-AF65-F5344CB8AC3E}">
        <p14:creationId xmlns:p14="http://schemas.microsoft.com/office/powerpoint/2010/main" val="39460525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a:p>
        </p:txBody>
      </p:sp>
      <p:sp>
        <p:nvSpPr>
          <p:cNvPr id="4" name="myNotes"/>
          <p:cNvSpPr>
            <a:spLocks noGrp="1"/>
          </p:cNvSpPr>
          <p:nvPr>
            <p:ph type="sldNum" sz="quarter" idx="10"/>
          </p:nvPr>
        </p:nvSpPr>
        <p:spPr/>
        <p:txBody>
          <a:bodyPr/>
          <a:lstStyle/>
          <a:p>
            <a:fld id="{D19C3D6E-2AFE-42F9-8E48-04913595993F}" type="slidenum">
              <a:rPr lang="en-US" smtClean="0"/>
              <a:t>26</a:t>
            </a:fld>
            <a:endParaRPr lang="en-US"/>
          </a:p>
        </p:txBody>
      </p:sp>
    </p:spTree>
    <p:extLst>
      <p:ext uri="{BB962C8B-B14F-4D97-AF65-F5344CB8AC3E}">
        <p14:creationId xmlns:p14="http://schemas.microsoft.com/office/powerpoint/2010/main" val="23055793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dirty="0"/>
          </a:p>
        </p:txBody>
      </p:sp>
      <p:sp>
        <p:nvSpPr>
          <p:cNvPr id="4" name="myNotes"/>
          <p:cNvSpPr>
            <a:spLocks noGrp="1"/>
          </p:cNvSpPr>
          <p:nvPr>
            <p:ph type="sldNum" sz="quarter" idx="10"/>
          </p:nvPr>
        </p:nvSpPr>
        <p:spPr/>
        <p:txBody>
          <a:bodyPr/>
          <a:lstStyle/>
          <a:p>
            <a:fld id="{D19C3D6E-2AFE-42F9-8E48-04913595993F}" type="slidenum">
              <a:rPr lang="en-US" smtClean="0"/>
              <a:t>27</a:t>
            </a:fld>
            <a:endParaRPr lang="en-US"/>
          </a:p>
        </p:txBody>
      </p:sp>
    </p:spTree>
    <p:extLst>
      <p:ext uri="{BB962C8B-B14F-4D97-AF65-F5344CB8AC3E}">
        <p14:creationId xmlns:p14="http://schemas.microsoft.com/office/powerpoint/2010/main" val="21135900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dirty="0"/>
          </a:p>
        </p:txBody>
      </p:sp>
      <p:sp>
        <p:nvSpPr>
          <p:cNvPr id="4" name="myNotes"/>
          <p:cNvSpPr>
            <a:spLocks noGrp="1"/>
          </p:cNvSpPr>
          <p:nvPr>
            <p:ph type="sldNum" sz="quarter" idx="10"/>
          </p:nvPr>
        </p:nvSpPr>
        <p:spPr/>
        <p:txBody>
          <a:bodyPr/>
          <a:lstStyle/>
          <a:p>
            <a:fld id="{D19C3D6E-2AFE-42F9-8E48-04913595993F}" type="slidenum">
              <a:rPr lang="en-US" smtClean="0"/>
              <a:t>28</a:t>
            </a:fld>
            <a:endParaRPr lang="en-US"/>
          </a:p>
        </p:txBody>
      </p:sp>
    </p:spTree>
    <p:extLst>
      <p:ext uri="{BB962C8B-B14F-4D97-AF65-F5344CB8AC3E}">
        <p14:creationId xmlns:p14="http://schemas.microsoft.com/office/powerpoint/2010/main" val="25080458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dirty="0"/>
          </a:p>
        </p:txBody>
      </p:sp>
      <p:sp>
        <p:nvSpPr>
          <p:cNvPr id="4" name="myNotes"/>
          <p:cNvSpPr>
            <a:spLocks noGrp="1"/>
          </p:cNvSpPr>
          <p:nvPr>
            <p:ph type="sldNum" sz="quarter" idx="10"/>
          </p:nvPr>
        </p:nvSpPr>
        <p:spPr/>
        <p:txBody>
          <a:bodyPr/>
          <a:lstStyle/>
          <a:p>
            <a:fld id="{D19C3D6E-2AFE-42F9-8E48-04913595993F}" type="slidenum">
              <a:rPr lang="en-US" smtClean="0"/>
              <a:t>29</a:t>
            </a:fld>
            <a:endParaRPr lang="en-US"/>
          </a:p>
        </p:txBody>
      </p:sp>
    </p:spTree>
    <p:extLst>
      <p:ext uri="{BB962C8B-B14F-4D97-AF65-F5344CB8AC3E}">
        <p14:creationId xmlns:p14="http://schemas.microsoft.com/office/powerpoint/2010/main" val="27052395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Functions in both Purchasing and Accounts Payable modules affect costs and generate variances. On the purchasing side, costs are not affected and general ledger transactions are not created until you actually record a purchase receipt or return. At this point, Inventory (or Expense) is updated and the purchase amount accrued.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a standard cost system, a PO receipt is booked at standard cost and the accrual is booked at actual. Any difference is a variance. On non-base currency POs, some of this variance can be a result of exchange rate fluctuations. The rest is booked as a Purchase Price Variance. Returns do the reverse.</a:t>
            </a:r>
          </a:p>
          <a:p>
            <a:r>
              <a:rPr lang="en-US" sz="1200" kern="1200" dirty="0" smtClean="0">
                <a:solidFill>
                  <a:schemeClr val="tx1"/>
                </a:solidFill>
                <a:effectLst/>
                <a:latin typeface="+mn-lt"/>
                <a:ea typeface="+mn-ea"/>
                <a:cs typeface="+mn-cs"/>
              </a:rPr>
              <a:t> </a:t>
            </a:r>
          </a:p>
          <a:p>
            <a:r>
              <a:rPr lang="en-US" sz="1200" b="1" i="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Return to Supplier (RTS) functions in the Service/Support Management module can have the same effect as purchasing receipt and return functions if they update inventory. These functions are not covered separately here.</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3</a:t>
            </a:fld>
            <a:endParaRPr lang="en-US"/>
          </a:p>
        </p:txBody>
      </p:sp>
    </p:spTree>
    <p:extLst>
      <p:ext uri="{BB962C8B-B14F-4D97-AF65-F5344CB8AC3E}">
        <p14:creationId xmlns:p14="http://schemas.microsoft.com/office/powerpoint/2010/main" val="192151608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955F40EC-4A45-4BA0-88E8-AEAD7F90807E}" type="slidenum">
              <a:rPr lang="en-US" smtClean="0"/>
              <a:pPr/>
              <a:t>30</a:t>
            </a:fld>
            <a:endParaRPr lang="en-US"/>
          </a:p>
        </p:txBody>
      </p:sp>
    </p:spTree>
    <p:extLst>
      <p:ext uri="{BB962C8B-B14F-4D97-AF65-F5344CB8AC3E}">
        <p14:creationId xmlns:p14="http://schemas.microsoft.com/office/powerpoint/2010/main" val="38709045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i="1" kern="1200" dirty="0" smtClean="0">
                <a:solidFill>
                  <a:schemeClr val="tx1"/>
                </a:solidFill>
                <a:effectLst/>
                <a:latin typeface="+mn-lt"/>
                <a:ea typeface="+mn-ea"/>
                <a:cs typeface="+mn-cs"/>
              </a:rPr>
              <a:t>Site. </a:t>
            </a:r>
            <a:r>
              <a:rPr lang="en-US" sz="1200" kern="1200" dirty="0" smtClean="0">
                <a:solidFill>
                  <a:schemeClr val="tx1"/>
                </a:solidFill>
                <a:effectLst/>
                <a:latin typeface="+mn-lt"/>
                <a:ea typeface="+mn-ea"/>
                <a:cs typeface="+mn-cs"/>
              </a:rPr>
              <a:t>Each purchase order is associated with a site for inventory reporting. In turn each site is assigned to an entity for financial and tax reporting. GL transactions for sites are posted to the entity for the site.</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During AP Supplier Invoice create, GL transactions for AP are created for the site (entity) identified on the PO</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If you do not enter a site in the header (the first frame), you must manually enter a site for each line item. The site in the header frame is the site from which the PO was issued. The site in the next frame, the line item frame, is the site to which the line item quantity will be delivered.</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Also AP will be posted to the default entity specified in the Base Control.</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Whenever line items are shipped to sites assigned to different entities, QAD Enterprise Applications creates intercompany transactions. If a PO header site is specified, intercompany transactions are created during PO receipt for the inventory intercompany accounts setup in the financial system. If a PO header site is not specified, intercompany transactions are created during AP supplier invoicing for the AP intercompany account. (Intercompany transactions are discussed in the financial documentation.)</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4</a:t>
            </a:fld>
            <a:endParaRPr lang="en-US"/>
          </a:p>
        </p:txBody>
      </p:sp>
    </p:spTree>
    <p:extLst>
      <p:ext uri="{BB962C8B-B14F-4D97-AF65-F5344CB8AC3E}">
        <p14:creationId xmlns:p14="http://schemas.microsoft.com/office/powerpoint/2010/main" val="40097294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smtClean="0">
                <a:solidFill>
                  <a:schemeClr val="tx1"/>
                </a:solidFill>
                <a:effectLst/>
                <a:latin typeface="+mn-lt"/>
                <a:ea typeface="+mn-ea"/>
                <a:cs typeface="+mn-cs"/>
              </a:rPr>
              <a:t>Update </a:t>
            </a:r>
            <a:r>
              <a:rPr lang="en-US" sz="1200" i="1" kern="1200" dirty="0" err="1" smtClean="0">
                <a:solidFill>
                  <a:schemeClr val="tx1"/>
                </a:solidFill>
                <a:effectLst/>
                <a:latin typeface="+mn-lt"/>
                <a:ea typeface="+mn-ea"/>
                <a:cs typeface="+mn-cs"/>
              </a:rPr>
              <a:t>Avg</a:t>
            </a:r>
            <a:r>
              <a:rPr lang="en-US" sz="1200" i="1" kern="1200" dirty="0" smtClean="0">
                <a:solidFill>
                  <a:schemeClr val="tx1"/>
                </a:solidFill>
                <a:effectLst/>
                <a:latin typeface="+mn-lt"/>
                <a:ea typeface="+mn-ea"/>
                <a:cs typeface="+mn-cs"/>
              </a:rPr>
              <a:t>/Last Cost. </a:t>
            </a:r>
            <a:r>
              <a:rPr lang="en-US" sz="1200" kern="1200" dirty="0" smtClean="0">
                <a:solidFill>
                  <a:schemeClr val="tx1"/>
                </a:solidFill>
                <a:effectLst/>
                <a:latin typeface="+mn-lt"/>
                <a:ea typeface="+mn-ea"/>
                <a:cs typeface="+mn-cs"/>
              </a:rPr>
              <a:t>The Update </a:t>
            </a:r>
            <a:r>
              <a:rPr lang="en-US" sz="1200" kern="1200" dirty="0" err="1" smtClean="0">
                <a:solidFill>
                  <a:schemeClr val="tx1"/>
                </a:solidFill>
                <a:effectLst/>
                <a:latin typeface="+mn-lt"/>
                <a:ea typeface="+mn-ea"/>
                <a:cs typeface="+mn-cs"/>
              </a:rPr>
              <a:t>Avg</a:t>
            </a:r>
            <a:r>
              <a:rPr lang="en-US" sz="1200" kern="1200" dirty="0" smtClean="0">
                <a:solidFill>
                  <a:schemeClr val="tx1"/>
                </a:solidFill>
                <a:effectLst/>
                <a:latin typeface="+mn-lt"/>
                <a:ea typeface="+mn-ea"/>
                <a:cs typeface="+mn-cs"/>
              </a:rPr>
              <a:t>/Last Cost field applies to Current costs only. It can be used to change the current cost at receipt time or to not let the change go through to current cost for this PO line item receipt.</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5</a:t>
            </a:fld>
            <a:endParaRPr lang="en-US"/>
          </a:p>
        </p:txBody>
      </p:sp>
    </p:spTree>
    <p:extLst>
      <p:ext uri="{BB962C8B-B14F-4D97-AF65-F5344CB8AC3E}">
        <p14:creationId xmlns:p14="http://schemas.microsoft.com/office/powerpoint/2010/main" val="16487876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i="1" kern="1200" dirty="0" smtClean="0">
                <a:solidFill>
                  <a:schemeClr val="tx1"/>
                </a:solidFill>
                <a:effectLst/>
                <a:latin typeface="+mn-lt"/>
                <a:ea typeface="+mn-ea"/>
                <a:cs typeface="+mn-cs"/>
              </a:rPr>
              <a:t>Receive Type. </a:t>
            </a:r>
            <a:r>
              <a:rPr lang="en-US" sz="1200" kern="1200" dirty="0" smtClean="0">
                <a:solidFill>
                  <a:schemeClr val="tx1"/>
                </a:solidFill>
                <a:effectLst/>
                <a:latin typeface="+mn-lt"/>
                <a:ea typeface="+mn-ea"/>
                <a:cs typeface="+mn-cs"/>
              </a:rPr>
              <a:t>The line item type controls the accounting processes. The receive type can be Inventory, Memo, or Subcontract. If the receive type is Inventory, this is considered a normal inventory purchase subject to variances if using the standard costing method or averaging if using the average costing method. </a:t>
            </a:r>
          </a:p>
          <a:p>
            <a:endParaRPr lang="en-US"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Purchase Account. </a:t>
            </a:r>
            <a:r>
              <a:rPr lang="en-US" sz="1200" kern="1200" dirty="0" smtClean="0">
                <a:solidFill>
                  <a:schemeClr val="tx1"/>
                </a:solidFill>
                <a:effectLst/>
                <a:latin typeface="+mn-lt"/>
                <a:ea typeface="+mn-ea"/>
                <a:cs typeface="+mn-cs"/>
              </a:rPr>
              <a:t>Purchase orders do not create GL entries until purchase order receipt, but the receipt and subsequent supplier invoicing use accounts maintained in the purchase order for memo items or the product line for most inventory items.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usage and origin of the Purchases account varies depending on the kind of PO line item.</a:t>
            </a: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Non-inventory (memo) items: Used as debit account in purchase order receipts. (PO receipts debit the Purchase account and credits Expensed Item Receipts.) The account defaults from the requisition</a:t>
            </a:r>
            <a:r>
              <a:rPr lang="en-US" sz="1200" kern="1200" baseline="0" dirty="0" smtClean="0">
                <a:solidFill>
                  <a:schemeClr val="tx1"/>
                </a:solidFill>
                <a:effectLst/>
                <a:latin typeface="+mn-lt"/>
                <a:ea typeface="+mn-ea"/>
                <a:cs typeface="+mn-cs"/>
              </a:rPr>
              <a:t> in</a:t>
            </a:r>
            <a:r>
              <a:rPr lang="en-US" sz="1200" kern="1200" dirty="0" smtClean="0">
                <a:solidFill>
                  <a:schemeClr val="tx1"/>
                </a:solidFill>
                <a:effectLst/>
                <a:latin typeface="+mn-lt"/>
                <a:ea typeface="+mn-ea"/>
                <a:cs typeface="+mn-cs"/>
              </a:rPr>
              <a:t> Requisitions, if one exists, or the account associated with the supplier record</a:t>
            </a:r>
            <a:r>
              <a:rPr lang="en-US" sz="1200" kern="1200" baseline="0" dirty="0" smtClean="0">
                <a:solidFill>
                  <a:schemeClr val="tx1"/>
                </a:solidFill>
                <a:effectLst/>
                <a:latin typeface="+mn-lt"/>
                <a:ea typeface="+mn-ea"/>
                <a:cs typeface="+mn-cs"/>
              </a:rPr>
              <a:t> in </a:t>
            </a:r>
            <a:r>
              <a:rPr lang="en-US" sz="1200" kern="1200" dirty="0" smtClean="0">
                <a:solidFill>
                  <a:schemeClr val="tx1"/>
                </a:solidFill>
                <a:effectLst/>
                <a:latin typeface="+mn-lt"/>
                <a:ea typeface="+mn-ea"/>
                <a:cs typeface="+mn-cs"/>
              </a:rPr>
              <a:t>Suppliers, if it does not.</a:t>
            </a:r>
          </a:p>
          <a:p>
            <a:endParaRPr lang="en-US" sz="1200" b="1"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Inventory items (PO receive type = Inventory): Not used. In purchase order receipts, the debit account is the Inventory account for the item’s product line, Product Lines or Inventory Accounts.</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Inventory items (PO receive type = memo): Used as debit account in purchase order receipts. If an inventory item is purchased as a memo item, the Purchase account defaults from the product line Purchases account, Product Lines.</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Project. </a:t>
            </a:r>
            <a:r>
              <a:rPr lang="en-US" sz="1200" kern="1200" dirty="0" smtClean="0">
                <a:solidFill>
                  <a:schemeClr val="tx1"/>
                </a:solidFill>
                <a:effectLst/>
                <a:latin typeface="+mn-lt"/>
                <a:ea typeface="+mn-ea"/>
                <a:cs typeface="+mn-cs"/>
              </a:rPr>
              <a:t>You can use an optional project to track orders or individual line items purchased to support specific company activities. The project in the order header displays as the default for line items but can be changed for individual lines.</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6</a:t>
            </a:fld>
            <a:endParaRPr lang="en-US"/>
          </a:p>
        </p:txBody>
      </p:sp>
    </p:spTree>
    <p:extLst>
      <p:ext uri="{BB962C8B-B14F-4D97-AF65-F5344CB8AC3E}">
        <p14:creationId xmlns:p14="http://schemas.microsoft.com/office/powerpoint/2010/main" val="11644537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kern="1200" dirty="0" smtClean="0">
                <a:solidFill>
                  <a:schemeClr val="tx1"/>
                </a:solidFill>
                <a:effectLst/>
                <a:latin typeface="+mn-lt"/>
                <a:ea typeface="+mn-ea"/>
                <a:cs typeface="+mn-cs"/>
              </a:rPr>
              <a:t>Purchase order line items are categorized by type, set by the system when you enter the item. Type determines whether the receipt affects inventory and which GL transactions are created.</a:t>
            </a:r>
          </a:p>
          <a:p>
            <a:r>
              <a:rPr lang="en-US" sz="1200" kern="1200" dirty="0" smtClean="0">
                <a:solidFill>
                  <a:schemeClr val="tx1"/>
                </a:solidFill>
                <a:effectLst/>
                <a:latin typeface="+mn-lt"/>
                <a:ea typeface="+mn-ea"/>
                <a:cs typeface="+mn-cs"/>
              </a:rPr>
              <a:t> </a:t>
            </a:r>
          </a:p>
          <a:p>
            <a:r>
              <a:rPr lang="en-US" altLang="zh-CN" sz="1200" i="1" kern="1200" dirty="0" smtClean="0">
                <a:solidFill>
                  <a:schemeClr val="tx1"/>
                </a:solidFill>
                <a:effectLst/>
                <a:latin typeface="+mn-lt"/>
                <a:ea typeface="+mn-ea"/>
                <a:cs typeface="+mn-cs"/>
              </a:rPr>
              <a:t>Inventory</a:t>
            </a:r>
            <a:r>
              <a:rPr lang="en-US" sz="1200" i="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normal type of purchase order is an inventory purchase. On these, Type is Inventory. When the items are received, they are put into inventory, valued at standard or average cost, and a purchase accrual is created. Both the purchase accrual (PO receipts) and inventory accounts come from the product line of the purchased item: either Product Lines or Inventory Accounts.</a:t>
            </a:r>
          </a:p>
          <a:p>
            <a:r>
              <a:rPr lang="en-US" sz="1200" b="1" i="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The item number specified on the line must be valid.</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Memo. </a:t>
            </a:r>
            <a:r>
              <a:rPr lang="en-US" sz="1200" kern="1200" dirty="0" smtClean="0">
                <a:solidFill>
                  <a:schemeClr val="tx1"/>
                </a:solidFill>
                <a:effectLst/>
                <a:latin typeface="+mn-lt"/>
                <a:ea typeface="+mn-ea"/>
                <a:cs typeface="+mn-cs"/>
              </a:rPr>
              <a:t>When you enter PO lines for non-inventory items (for example, purchases of office supplies or services), the system automatically flags these as type Memo. These items are set up in Items with the Memo Order Type set to a code other than Inventory. Memo lines do not affect inventory. The expensed Purchases account (from the supplier record) on the PO line item is the default debit account, but you can change it to another expense or asset account. If you purchase parts that have valid item numbers for non- production use (for example, for experimental or prototype purposes), then you must manually set the PO line type to M; the Purchases account defaults from the product line record.</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Subcontract. </a:t>
            </a:r>
            <a:r>
              <a:rPr lang="en-US" sz="1200" kern="1200" dirty="0" smtClean="0">
                <a:solidFill>
                  <a:schemeClr val="tx1"/>
                </a:solidFill>
                <a:effectLst/>
                <a:latin typeface="+mn-lt"/>
                <a:ea typeface="+mn-ea"/>
                <a:cs typeface="+mn-cs"/>
              </a:rPr>
              <a:t>Another type of purchase is a purchase of subcontract manufacturing operations. Like inventory items, subcontract services are set up in the item master; however, they are received to production orders rather than to inventory. During order entry, the system prompts you to enter the production order number, production order ID, and operation for the subcontract item. See “Subcontract POs” for further discussion of subcontract purchases.</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t>7</a:t>
            </a:fld>
            <a:endParaRPr lang="en-US"/>
          </a:p>
        </p:txBody>
      </p:sp>
    </p:spTree>
    <p:extLst>
      <p:ext uri="{BB962C8B-B14F-4D97-AF65-F5344CB8AC3E}">
        <p14:creationId xmlns:p14="http://schemas.microsoft.com/office/powerpoint/2010/main" val="9337967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i="1" kern="1200" dirty="0" smtClean="0">
                <a:solidFill>
                  <a:schemeClr val="tx1"/>
                </a:solidFill>
                <a:effectLst/>
                <a:latin typeface="+mn-lt"/>
                <a:ea typeface="+mn-ea"/>
                <a:cs typeface="+mn-cs"/>
              </a:rPr>
              <a:t>Note  </a:t>
            </a:r>
            <a:r>
              <a:rPr lang="en-US" sz="1200" kern="1200" dirty="0" smtClean="0">
                <a:solidFill>
                  <a:schemeClr val="tx1"/>
                </a:solidFill>
                <a:effectLst/>
                <a:latin typeface="+mn-lt"/>
                <a:ea typeface="+mn-ea"/>
                <a:cs typeface="+mn-cs"/>
              </a:rPr>
              <a:t>Current cost is used for comparative analysis only. Current cost and the extended value of inventory at GL cost can be reviewed in the Inventory </a:t>
            </a:r>
            <a:r>
              <a:rPr lang="en-US" sz="1200" kern="1200" smtClean="0">
                <a:solidFill>
                  <a:schemeClr val="tx1"/>
                </a:solidFill>
                <a:effectLst/>
                <a:latin typeface="+mn-lt"/>
                <a:ea typeface="+mn-ea"/>
                <a:cs typeface="+mn-cs"/>
              </a:rPr>
              <a:t>Valuation Report.</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Purchase order receipts update the current cost information if you have set the current method to Average or Last in the Inventory Control.</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Current Cost Set to Last</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When you set your current cost method to Last, the update is very simple. Upon each PO receipt, the purchase order cost for that receipt is set as the new current cost for the item.</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Optionally, you can also update the current cost upon each receiver matching transaction for the item, which will use the supplier invoice amount to update the current cost.</a:t>
            </a:r>
          </a:p>
        </p:txBody>
      </p:sp>
      <p:sp>
        <p:nvSpPr>
          <p:cNvPr id="4" name="Slide Number Placeholder 3"/>
          <p:cNvSpPr>
            <a:spLocks noGrp="1"/>
          </p:cNvSpPr>
          <p:nvPr>
            <p:ph type="sldNum" sz="quarter" idx="10"/>
          </p:nvPr>
        </p:nvSpPr>
        <p:spPr/>
        <p:txBody>
          <a:bodyPr/>
          <a:lstStyle/>
          <a:p>
            <a:fld id="{D19C3D6E-2AFE-42F9-8E48-04913595993F}" type="slidenum">
              <a:rPr lang="en-US" smtClean="0"/>
              <a:t>8</a:t>
            </a:fld>
            <a:endParaRPr lang="en-US"/>
          </a:p>
        </p:txBody>
      </p:sp>
    </p:spTree>
    <p:extLst>
      <p:ext uri="{BB962C8B-B14F-4D97-AF65-F5344CB8AC3E}">
        <p14:creationId xmlns:p14="http://schemas.microsoft.com/office/powerpoint/2010/main" val="7240837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lstStyle/>
          <a:p>
            <a:r>
              <a:rPr lang="en-US" sz="1200" b="1" kern="1200" dirty="0" smtClean="0">
                <a:solidFill>
                  <a:schemeClr val="tx1"/>
                </a:solidFill>
                <a:effectLst/>
                <a:latin typeface="+mn-lt"/>
                <a:ea typeface="+mn-ea"/>
                <a:cs typeface="+mn-cs"/>
              </a:rPr>
              <a:t>Update </a:t>
            </a:r>
            <a:r>
              <a:rPr lang="en-US" sz="1200" b="1" kern="1200" dirty="0" err="1" smtClean="0">
                <a:solidFill>
                  <a:schemeClr val="tx1"/>
                </a:solidFill>
                <a:effectLst/>
                <a:latin typeface="+mn-lt"/>
                <a:ea typeface="+mn-ea"/>
                <a:cs typeface="+mn-cs"/>
              </a:rPr>
              <a:t>Avg</a:t>
            </a:r>
            <a:r>
              <a:rPr lang="en-US" sz="1200" b="1" kern="1200" dirty="0" smtClean="0">
                <a:solidFill>
                  <a:schemeClr val="tx1"/>
                </a:solidFill>
                <a:effectLst/>
                <a:latin typeface="+mn-lt"/>
                <a:ea typeface="+mn-ea"/>
                <a:cs typeface="+mn-cs"/>
              </a:rPr>
              <a:t>/Last Set to No</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There may be times when you do not want to update the current cost based on a specific PO transaction. This may be due to having to pay an unusual price for the item because of a short-term change in business conditions. In this case, in Purchase</a:t>
            </a:r>
            <a:r>
              <a:rPr lang="en-US" sz="1200" kern="1200" baseline="0" dirty="0" smtClean="0">
                <a:solidFill>
                  <a:schemeClr val="tx1"/>
                </a:solidFill>
                <a:effectLst/>
                <a:latin typeface="+mn-lt"/>
                <a:ea typeface="+mn-ea"/>
                <a:cs typeface="+mn-cs"/>
              </a:rPr>
              <a:t> Orders</a:t>
            </a:r>
            <a:r>
              <a:rPr lang="en-US" sz="1200" kern="1200" dirty="0" smtClean="0">
                <a:solidFill>
                  <a:schemeClr val="tx1"/>
                </a:solidFill>
                <a:effectLst/>
                <a:latin typeface="+mn-lt"/>
                <a:ea typeface="+mn-ea"/>
                <a:cs typeface="+mn-cs"/>
              </a:rPr>
              <a:t>, you can set the PO line so that it does not update based on the </a:t>
            </a:r>
            <a:r>
              <a:rPr lang="en-US" sz="1200" kern="1200" dirty="0" err="1" smtClean="0">
                <a:solidFill>
                  <a:schemeClr val="tx1"/>
                </a:solidFill>
                <a:effectLst/>
                <a:latin typeface="+mn-lt"/>
                <a:ea typeface="+mn-ea"/>
                <a:cs typeface="+mn-cs"/>
              </a:rPr>
              <a:t>Avg</a:t>
            </a:r>
            <a:r>
              <a:rPr lang="en-US" sz="1200" kern="1200" dirty="0" smtClean="0">
                <a:solidFill>
                  <a:schemeClr val="tx1"/>
                </a:solidFill>
                <a:effectLst/>
                <a:latin typeface="+mn-lt"/>
                <a:ea typeface="+mn-ea"/>
                <a:cs typeface="+mn-cs"/>
              </a:rPr>
              <a:t>/Last cost.</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Warning  </a:t>
            </a:r>
            <a:r>
              <a:rPr lang="en-US" sz="1200" kern="1200" dirty="0" smtClean="0">
                <a:solidFill>
                  <a:schemeClr val="tx1"/>
                </a:solidFill>
                <a:effectLst/>
                <a:latin typeface="+mn-lt"/>
                <a:ea typeface="+mn-ea"/>
                <a:cs typeface="+mn-cs"/>
              </a:rPr>
              <a:t>If you also have the Update from AP flag set to Yes in the Inventory Control then, even though the PO receipt does not update the current cost, the AP supplier invoice transaction will update the current cost.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19C3D6E-2AFE-42F9-8E48-04913595993F}" type="slidenum">
              <a:rPr lang="en-US" smtClean="0"/>
              <a:t>9</a:t>
            </a:fld>
            <a:endParaRPr lang="en-US"/>
          </a:p>
        </p:txBody>
      </p:sp>
    </p:spTree>
    <p:extLst>
      <p:ext uri="{BB962C8B-B14F-4D97-AF65-F5344CB8AC3E}">
        <p14:creationId xmlns:p14="http://schemas.microsoft.com/office/powerpoint/2010/main" val="36135313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3" name="Rectangle 12"/>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0" y="0"/>
            <a:ext cx="12193200" cy="2678933"/>
            <a:chOff x="0" y="0"/>
            <a:chExt cx="12193200" cy="2678933"/>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0"/>
              <a:ext cx="12191995" cy="2629646"/>
            </a:xfrm>
            <a:prstGeom prst="rect">
              <a:avLst/>
            </a:prstGeom>
          </p:spPr>
        </p:pic>
        <p:sp>
          <p:nvSpPr>
            <p:cNvPr id="12" name="Rounded Rectangle 7"/>
            <p:cNvSpPr/>
            <p:nvPr userDrawn="1"/>
          </p:nvSpPr>
          <p:spPr bwMode="gray">
            <a:xfrm>
              <a:off x="0" y="2570933"/>
              <a:ext cx="12193200"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1285659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Left Side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3134" y="2895344"/>
            <a:ext cx="5071826" cy="3276856"/>
          </a:xfrm>
        </p:spPr>
        <p:txBody>
          <a:bodyPr>
            <a:noAutofit/>
          </a:bodyPr>
          <a:lstStyle>
            <a:lvl1pPr algn="ctr">
              <a:lnSpc>
                <a:spcPct val="90000"/>
              </a:lnSpc>
              <a:defRPr baseline="0">
                <a:solidFill>
                  <a:schemeClr val="tx1"/>
                </a:solidFill>
              </a:defRPr>
            </a:lvl1pPr>
          </a:lstStyle>
          <a:p>
            <a:r>
              <a:rPr lang="en-US"/>
              <a:t>Click to Edit Title</a:t>
            </a:r>
          </a:p>
        </p:txBody>
      </p:sp>
      <p:sp>
        <p:nvSpPr>
          <p:cNvPr id="3" name="Text Placeholder 2"/>
          <p:cNvSpPr>
            <a:spLocks noGrp="1"/>
          </p:cNvSpPr>
          <p:nvPr>
            <p:ph type="body" idx="1" hasCustomPrompt="1"/>
          </p:nvPr>
        </p:nvSpPr>
        <p:spPr>
          <a:xfrm>
            <a:off x="323134" y="381001"/>
            <a:ext cx="5071826" cy="2447562"/>
          </a:xfrm>
        </p:spPr>
        <p:txBody>
          <a:bodyPr anchor="b">
            <a:noAutofit/>
          </a:bodyPr>
          <a:lstStyle>
            <a:lvl1pPr marL="0" indent="0" algn="ctr">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5672030" y="381002"/>
            <a:ext cx="6100870" cy="5791198"/>
          </a:xfrm>
        </p:spPr>
        <p:txBody>
          <a:bodyPr bIns="0" anchor="ctr" anchorCtr="0">
            <a:noAutofit/>
          </a:bodyPr>
          <a:lstStyle>
            <a:lvl1pPr marL="0" indent="0" algn="ctr">
              <a:buFont typeface="Arial" panose="020B0604020202020204" pitchFamily="34" charset="0"/>
              <a:buChar char="​"/>
              <a:defRPr sz="2800">
                <a:solidFill>
                  <a:schemeClr val="tx1"/>
                </a:solidFill>
              </a:defRPr>
            </a:lvl1pPr>
            <a:lvl2pPr marL="0" indent="0" algn="ctr">
              <a:buFont typeface="Arial" panose="020B0604020202020204" pitchFamily="34" charset="0"/>
              <a:buChar char="​"/>
              <a:defRPr sz="2400">
                <a:solidFill>
                  <a:schemeClr val="tx1"/>
                </a:solidFill>
              </a:defRPr>
            </a:lvl2pPr>
            <a:lvl3pPr marL="0" indent="0" algn="ctr">
              <a:buFont typeface="Arial" panose="020B0604020202020204" pitchFamily="34" charset="0"/>
              <a:buChar char="​"/>
              <a:defRPr sz="2000">
                <a:solidFill>
                  <a:schemeClr val="tx1"/>
                </a:solidFill>
              </a:defRPr>
            </a:lvl3pPr>
            <a:lvl4pPr marL="0" indent="0" algn="ctr">
              <a:buFont typeface="Arial" panose="020B0604020202020204" pitchFamily="34" charset="0"/>
              <a:buChar char="​"/>
              <a:defRPr sz="2000"/>
            </a:lvl4pPr>
            <a:lvl5pPr marL="0" indent="0" algn="ctr">
              <a:buFont typeface="Arial" panose="020B0604020202020204" pitchFamily="34" charset="0"/>
              <a:buChar char="​"/>
              <a:defRPr sz="2000"/>
            </a:lvl5pPr>
            <a:lvl6pPr marL="0" indent="0" algn="ctr">
              <a:buFont typeface="Arial" panose="020B0604020202020204" pitchFamily="34" charset="0"/>
              <a:buChar char="​"/>
              <a:defRPr sz="2000"/>
            </a:lvl6pPr>
            <a:lvl7pPr marL="0" indent="0" algn="ctr">
              <a:buFont typeface="Arial" panose="020B0604020202020204" pitchFamily="34" charset="0"/>
              <a:buChar char="​"/>
              <a:defRPr sz="2000"/>
            </a:lvl7pPr>
            <a:lvl8pPr marL="0" indent="0" algn="ctr">
              <a:buFont typeface="Arial" panose="020B0604020202020204" pitchFamily="34" charset="0"/>
              <a:buChar char="​"/>
              <a:defRPr sz="2000"/>
            </a:lvl8pPr>
            <a:lvl9pPr marL="0" indent="0" algn="ctr">
              <a:buFont typeface="Arial" panose="020B0604020202020204" pitchFamily="34" charset="0"/>
              <a:buChar char="​"/>
              <a:defRPr sz="2000"/>
            </a:lvl9pPr>
          </a:lstStyle>
          <a:p>
            <a:pPr lvl="0"/>
            <a:r>
              <a:rPr lang="en-US" dirty="0"/>
              <a:t>Click icon to add content</a:t>
            </a:r>
          </a:p>
        </p:txBody>
      </p:sp>
      <p:sp>
        <p:nvSpPr>
          <p:cNvPr id="9" name="Slide Number Placeholder 8"/>
          <p:cNvSpPr>
            <a:spLocks noGrp="1"/>
          </p:cNvSpPr>
          <p:nvPr>
            <p:ph type="sldNum" sz="quarter" idx="12"/>
          </p:nvPr>
        </p:nvSpPr>
        <p:spPr/>
        <p:txBody>
          <a:bodyPr/>
          <a:lstStyle/>
          <a:p>
            <a:fld id="{3253438A-7C34-4C00-93F5-28C2DC00B0E3}" type="slidenum">
              <a:rPr lang="en-US"/>
              <a:t>‹#›</a:t>
            </a:fld>
            <a:endParaRPr lang="en-US"/>
          </a:p>
        </p:txBody>
      </p:sp>
    </p:spTree>
    <p:extLst>
      <p:ext uri="{BB962C8B-B14F-4D97-AF65-F5344CB8AC3E}">
        <p14:creationId xmlns:p14="http://schemas.microsoft.com/office/powerpoint/2010/main" val="11591620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Left Side Header Dark BG">
    <p:bg>
      <p:bgPr>
        <a:solidFill>
          <a:srgbClr val="38639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3134" y="2895344"/>
            <a:ext cx="5071826" cy="3276856"/>
          </a:xfrm>
        </p:spPr>
        <p:txBody>
          <a:bodyPr>
            <a:noAutofit/>
          </a:bodyPr>
          <a:lstStyle>
            <a:lvl1pPr algn="ctr">
              <a:lnSpc>
                <a:spcPct val="90000"/>
              </a:lnSpc>
              <a:defRPr baseline="0">
                <a:solidFill>
                  <a:srgbClr val="FFFFFF"/>
                </a:solidFill>
              </a:defRPr>
            </a:lvl1pPr>
          </a:lstStyle>
          <a:p>
            <a:r>
              <a:rPr lang="en-US" dirty="0"/>
              <a:t>Click to Edit Title</a:t>
            </a:r>
          </a:p>
        </p:txBody>
      </p:sp>
      <p:sp>
        <p:nvSpPr>
          <p:cNvPr id="3" name="Text Placeholder 2"/>
          <p:cNvSpPr>
            <a:spLocks noGrp="1"/>
          </p:cNvSpPr>
          <p:nvPr>
            <p:ph type="body" idx="1" hasCustomPrompt="1"/>
          </p:nvPr>
        </p:nvSpPr>
        <p:spPr>
          <a:xfrm>
            <a:off x="323134" y="381001"/>
            <a:ext cx="5071826" cy="2447562"/>
          </a:xfrm>
        </p:spPr>
        <p:txBody>
          <a:bodyPr anchor="b">
            <a:noAutofit/>
          </a:bodyPr>
          <a:lstStyle>
            <a:lvl1pPr marL="0" indent="0" algn="ctr">
              <a:buNone/>
              <a:defRPr sz="1800" b="0" cap="none" spc="-30" baseline="0">
                <a:solidFill>
                  <a:srgbClr val="FFFFFF"/>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5672030" y="381002"/>
            <a:ext cx="6100870" cy="5791198"/>
          </a:xfrm>
        </p:spPr>
        <p:txBody>
          <a:bodyPr bIns="0" anchor="ctr" anchorCtr="0">
            <a:noAutofit/>
          </a:bodyPr>
          <a:lstStyle>
            <a:lvl1pPr marL="0" indent="0" algn="ctr">
              <a:buFont typeface="Arial" panose="020B0604020202020204" pitchFamily="34" charset="0"/>
              <a:buChar char="​"/>
              <a:defRPr sz="2800">
                <a:solidFill>
                  <a:srgbClr val="FFFFFF"/>
                </a:solidFill>
              </a:defRPr>
            </a:lvl1pPr>
            <a:lvl2pPr marL="0" indent="0" algn="ctr">
              <a:buFont typeface="Arial" panose="020B0604020202020204" pitchFamily="34" charset="0"/>
              <a:buChar char="​"/>
              <a:defRPr sz="2400">
                <a:solidFill>
                  <a:schemeClr val="tx1"/>
                </a:solidFill>
              </a:defRPr>
            </a:lvl2pPr>
            <a:lvl3pPr marL="0" indent="0" algn="ctr">
              <a:buFont typeface="Arial" panose="020B0604020202020204" pitchFamily="34" charset="0"/>
              <a:buChar char="​"/>
              <a:defRPr sz="2000">
                <a:solidFill>
                  <a:schemeClr val="tx1"/>
                </a:solidFill>
              </a:defRPr>
            </a:lvl3pPr>
            <a:lvl4pPr marL="0" indent="0" algn="ctr">
              <a:buFont typeface="Arial" panose="020B0604020202020204" pitchFamily="34" charset="0"/>
              <a:buChar char="​"/>
              <a:defRPr sz="2000"/>
            </a:lvl4pPr>
            <a:lvl5pPr marL="0" indent="0" algn="ctr">
              <a:buFont typeface="Arial" panose="020B0604020202020204" pitchFamily="34" charset="0"/>
              <a:buChar char="​"/>
              <a:defRPr sz="2000"/>
            </a:lvl5pPr>
            <a:lvl6pPr marL="0" indent="0" algn="ctr">
              <a:buFont typeface="Arial" panose="020B0604020202020204" pitchFamily="34" charset="0"/>
              <a:buChar char="​"/>
              <a:defRPr sz="2000"/>
            </a:lvl6pPr>
            <a:lvl7pPr marL="0" indent="0" algn="ctr">
              <a:buFont typeface="Arial" panose="020B0604020202020204" pitchFamily="34" charset="0"/>
              <a:buChar char="​"/>
              <a:defRPr sz="2000"/>
            </a:lvl7pPr>
            <a:lvl8pPr marL="0" indent="0" algn="ctr">
              <a:buFont typeface="Arial" panose="020B0604020202020204" pitchFamily="34" charset="0"/>
              <a:buChar char="​"/>
              <a:defRPr sz="2000"/>
            </a:lvl8pPr>
            <a:lvl9pPr marL="0" indent="0" algn="ctr">
              <a:buFont typeface="Arial" panose="020B0604020202020204" pitchFamily="34" charset="0"/>
              <a:buChar char="​"/>
              <a:defRPr sz="2000"/>
            </a:lvl9pPr>
          </a:lstStyle>
          <a:p>
            <a:pPr lvl="0"/>
            <a:r>
              <a:rPr lang="en-US" dirty="0"/>
              <a:t>Click icon to add content</a:t>
            </a:r>
          </a:p>
        </p:txBody>
      </p:sp>
      <p:sp>
        <p:nvSpPr>
          <p:cNvPr id="9" name="Slide Number Placeholder 8"/>
          <p:cNvSpPr>
            <a:spLocks noGrp="1"/>
          </p:cNvSpPr>
          <p:nvPr>
            <p:ph type="sldNum" sz="quarter" idx="12"/>
          </p:nvPr>
        </p:nvSpPr>
        <p:spPr/>
        <p:txBody>
          <a:bodyPr/>
          <a:lstStyle>
            <a:lvl1pPr>
              <a:defRPr>
                <a:solidFill>
                  <a:srgbClr val="38639F"/>
                </a:solidFill>
              </a:defRPr>
            </a:lvl1pPr>
          </a:lstStyle>
          <a:p>
            <a:fld id="{3253438A-7C34-4C00-93F5-28C2DC00B0E3}" type="slidenum">
              <a:rPr lang="en-US" smtClean="0"/>
              <a:pPr/>
              <a:t>‹#›</a:t>
            </a:fld>
            <a:endParaRPr lang="en-US"/>
          </a:p>
        </p:txBody>
      </p:sp>
    </p:spTree>
    <p:extLst>
      <p:ext uri="{BB962C8B-B14F-4D97-AF65-F5344CB8AC3E}">
        <p14:creationId xmlns:p14="http://schemas.microsoft.com/office/powerpoint/2010/main" val="10522248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253438A-7C34-4C00-93F5-28C2DC00B0E3}" type="slidenum">
              <a:rPr lang="en-US"/>
              <a:t>‹#›</a:t>
            </a:fld>
            <a:endParaRPr lang="en-US"/>
          </a:p>
        </p:txBody>
      </p:sp>
    </p:spTree>
    <p:extLst>
      <p:ext uri="{BB962C8B-B14F-4D97-AF65-F5344CB8AC3E}">
        <p14:creationId xmlns:p14="http://schemas.microsoft.com/office/powerpoint/2010/main" val="39221558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Logo Web Slide">
    <p:bg>
      <p:bgPr>
        <a:solidFill>
          <a:schemeClr val="tx1"/>
        </a:solidFill>
        <a:effectLst/>
      </p:bgPr>
    </p:bg>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bwMode="hidden"/>
        <p:txBody>
          <a:bodyPr/>
          <a:lstStyle>
            <a:lvl1pPr>
              <a:defRPr>
                <a:solidFill>
                  <a:schemeClr val="tx1"/>
                </a:solidFill>
              </a:defRPr>
            </a:lvl1pPr>
          </a:lstStyle>
          <a:p>
            <a:fld id="{3253438A-7C34-4C00-93F5-28C2DC00B0E3}" type="slidenum">
              <a:rPr lang="en-US" smtClean="0"/>
              <a:pPr/>
              <a:t>‹#›</a:t>
            </a:fld>
            <a:endParaRPr lang="en-US"/>
          </a:p>
        </p:txBody>
      </p:sp>
      <p:sp>
        <p:nvSpPr>
          <p:cNvPr id="7" name="Rectangle 6"/>
          <p:cNvSpPr/>
          <p:nvPr userDrawn="1"/>
        </p:nvSpPr>
        <p:spPr>
          <a:xfrm>
            <a:off x="3054873" y="4778256"/>
            <a:ext cx="6096000" cy="1393944"/>
          </a:xfrm>
          <a:prstGeom prst="rect">
            <a:avLst/>
          </a:prstGeom>
        </p:spPr>
        <p:txBody>
          <a:bodyPr>
            <a:noAutofit/>
          </a:bodyPr>
          <a:lstStyle/>
          <a:p>
            <a:pPr algn="ctr">
              <a:spcAft>
                <a:spcPts val="1200"/>
              </a:spcAft>
            </a:pPr>
            <a:r>
              <a:rPr lang="en-GB" altLang="en-US" sz="3600" spc="100" baseline="0" dirty="0">
                <a:solidFill>
                  <a:srgbClr val="5A87C5"/>
                </a:solidFill>
              </a:rPr>
              <a:t>www.qad.com</a:t>
            </a:r>
          </a:p>
          <a:p>
            <a:pPr algn="ctr">
              <a:spcAft>
                <a:spcPts val="1200"/>
              </a:spcAft>
            </a:pPr>
            <a:r>
              <a:rPr lang="en-GB" altLang="en-US" spc="0" baseline="0" dirty="0">
                <a:solidFill>
                  <a:srgbClr val="5A87C5"/>
                </a:solidFill>
              </a:rPr>
              <a:t>© QAD </a:t>
            </a:r>
            <a:r>
              <a:rPr lang="en-GB" altLang="en-US" spc="0" baseline="0" dirty="0" err="1">
                <a:solidFill>
                  <a:srgbClr val="5A87C5"/>
                </a:solidFill>
              </a:rPr>
              <a:t>Inc</a:t>
            </a:r>
            <a:endParaRPr lang="en-GB" altLang="en-US" spc="0" baseline="0" dirty="0">
              <a:solidFill>
                <a:srgbClr val="5A87C5"/>
              </a:solidFill>
            </a:endParaRPr>
          </a:p>
        </p:txBody>
      </p:sp>
      <p:grpSp>
        <p:nvGrpSpPr>
          <p:cNvPr id="2" name="Group 1"/>
          <p:cNvGrpSpPr/>
          <p:nvPr userDrawn="1"/>
        </p:nvGrpSpPr>
        <p:grpSpPr>
          <a:xfrm>
            <a:off x="0" y="0"/>
            <a:ext cx="12192000" cy="4125113"/>
            <a:chOff x="0" y="0"/>
            <a:chExt cx="12192000" cy="4125113"/>
          </a:xfrm>
        </p:grpSpPr>
        <p:sp>
          <p:nvSpPr>
            <p:cNvPr id="4" name="Rectangle 3"/>
            <p:cNvSpPr/>
            <p:nvPr userDrawn="1"/>
          </p:nvSpPr>
          <p:spPr>
            <a:xfrm>
              <a:off x="0" y="0"/>
              <a:ext cx="12192000" cy="4125113"/>
            </a:xfrm>
            <a:prstGeom prst="rect">
              <a:avLst/>
            </a:prstGeom>
            <a:solidFill>
              <a:schemeClr val="bg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000" b="0" i="0" u="none" strike="noStrike" kern="1200" spc="0" baseline="0">
                <a:solidFill>
                  <a:srgbClr val="FFFFFF"/>
                </a:solidFill>
                <a:latin typeface="+mn-lt"/>
                <a:ea typeface="+mn-ea"/>
                <a:cs typeface="+mn-cs"/>
              </a:endParaRPr>
            </a:p>
          </p:txBody>
        </p:sp>
        <p:pic>
          <p:nvPicPr>
            <p:cNvPr id="5" name="Picture 4"/>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5003308" y="962991"/>
              <a:ext cx="2199130" cy="2199130"/>
            </a:xfrm>
            <a:prstGeom prst="rect">
              <a:avLst/>
            </a:prstGeom>
            <a:effectLst/>
          </p:spPr>
        </p:pic>
      </p:grpSp>
    </p:spTree>
    <p:extLst>
      <p:ext uri="{BB962C8B-B14F-4D97-AF65-F5344CB8AC3E}">
        <p14:creationId xmlns:p14="http://schemas.microsoft.com/office/powerpoint/2010/main" val="16850885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a16="http://schemas.microsoft.com/office/drawing/2014/main" id="{7984D4A0-B732-4C9D-BFA9-F13361DB8D85}"/>
              </a:ext>
            </a:extLst>
          </p:cNvPr>
          <p:cNvSpPr txBox="1"/>
          <p:nvPr/>
        </p:nvSpPr>
        <p:spPr>
          <a:xfrm>
            <a:off x="419100" y="1139378"/>
            <a:ext cx="11353800" cy="4579244"/>
          </a:xfrm>
          <a:prstGeom prst="rect">
            <a:avLst/>
          </a:prstGeom>
          <a:noFill/>
        </p:spPr>
        <p:txBody>
          <a:bodyPr wrap="square" lIns="0" tIns="0" rIns="0" bIns="0" rtlCol="0" anchor="ctr" anchorCtr="0">
            <a:noAutofit/>
          </a:bodyPr>
          <a:lstStyle/>
          <a:p>
            <a:pPr algn="ctr">
              <a:lnSpc>
                <a:spcPct val="95000"/>
              </a:lnSpc>
              <a:spcAft>
                <a:spcPts val="600"/>
              </a:spcAft>
            </a:pPr>
            <a:r>
              <a:rPr lang="en-US" sz="11500" b="1" dirty="0" smtClean="0">
                <a:solidFill>
                  <a:schemeClr val="tx1">
                    <a:lumMod val="75000"/>
                    <a:lumOff val="25000"/>
                  </a:schemeClr>
                </a:solidFill>
              </a:rPr>
              <a:t>SUCCESS STORY</a:t>
            </a:r>
            <a:r>
              <a:rPr lang="en-US" sz="11500" b="1" dirty="0">
                <a:solidFill>
                  <a:schemeClr val="tx1">
                    <a:lumMod val="75000"/>
                    <a:lumOff val="25000"/>
                  </a:schemeClr>
                </a:solidFill>
              </a:rPr>
              <a:t/>
            </a:r>
            <a:br>
              <a:rPr lang="en-US" sz="11500" b="1" dirty="0">
                <a:solidFill>
                  <a:schemeClr val="tx1">
                    <a:lumMod val="75000"/>
                    <a:lumOff val="25000"/>
                  </a:schemeClr>
                </a:solidFill>
              </a:rPr>
            </a:br>
            <a:r>
              <a:rPr lang="en-US" sz="11500" b="1" dirty="0" smtClean="0">
                <a:solidFill>
                  <a:schemeClr val="tx1">
                    <a:lumMod val="75000"/>
                    <a:lumOff val="25000"/>
                  </a:schemeClr>
                </a:solidFill>
              </a:rPr>
              <a:t>SLIDES</a:t>
            </a:r>
            <a:endParaRPr lang="en-US" sz="11500" b="1" dirty="0">
              <a:solidFill>
                <a:schemeClr val="tx1">
                  <a:lumMod val="75000"/>
                  <a:lumOff val="25000"/>
                </a:schemeClr>
              </a:solidFill>
            </a:endParaRPr>
          </a:p>
        </p:txBody>
      </p:sp>
    </p:spTree>
    <p:extLst>
      <p:ext uri="{BB962C8B-B14F-4D97-AF65-F5344CB8AC3E}">
        <p14:creationId xmlns:p14="http://schemas.microsoft.com/office/powerpoint/2010/main" val="2809887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uccess Story Cover Slide">
    <p:spTree>
      <p:nvGrpSpPr>
        <p:cNvPr id="1" name=""/>
        <p:cNvGrpSpPr/>
        <p:nvPr/>
      </p:nvGrpSpPr>
      <p:grpSpPr>
        <a:xfrm>
          <a:off x="0" y="0"/>
          <a:ext cx="0" cy="0"/>
          <a:chOff x="0" y="0"/>
          <a:chExt cx="0" cy="0"/>
        </a:xfrm>
      </p:grpSpPr>
      <p:grpSp>
        <p:nvGrpSpPr>
          <p:cNvPr id="19" name="Group 18"/>
          <p:cNvGrpSpPr/>
          <p:nvPr userDrawn="1"/>
        </p:nvGrpSpPr>
        <p:grpSpPr>
          <a:xfrm>
            <a:off x="0" y="6172200"/>
            <a:ext cx="12192000" cy="685800"/>
            <a:chOff x="0" y="6172200"/>
            <a:chExt cx="12192000" cy="685800"/>
          </a:xfrm>
        </p:grpSpPr>
        <p:sp>
          <p:nvSpPr>
            <p:cNvPr id="20" name="Rectangle 19"/>
            <p:cNvSpPr/>
            <p:nvPr userDrawn="1"/>
          </p:nvSpPr>
          <p:spPr>
            <a:xfrm>
              <a:off x="0" y="6172200"/>
              <a:ext cx="12192000" cy="685800"/>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grpSp>
          <p:nvGrpSpPr>
            <p:cNvPr id="21" name="Group 20"/>
            <p:cNvGrpSpPr/>
            <p:nvPr userDrawn="1"/>
          </p:nvGrpSpPr>
          <p:grpSpPr>
            <a:xfrm>
              <a:off x="0" y="6739128"/>
              <a:ext cx="12192000" cy="118872"/>
              <a:chOff x="0" y="6739128"/>
              <a:chExt cx="12192000" cy="91440"/>
            </a:xfrm>
          </p:grpSpPr>
          <p:sp>
            <p:nvSpPr>
              <p:cNvPr id="22" name="Rectangle 21"/>
              <p:cNvSpPr/>
              <p:nvPr/>
            </p:nvSpPr>
            <p:spPr>
              <a:xfrm>
                <a:off x="10160000" y="6739128"/>
                <a:ext cx="2032000" cy="91440"/>
              </a:xfrm>
              <a:prstGeom prst="rect">
                <a:avLst/>
              </a:prstGeom>
              <a:solidFill>
                <a:srgbClr val="38639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endParaRPr>
              </a:p>
            </p:txBody>
          </p:sp>
          <p:sp>
            <p:nvSpPr>
              <p:cNvPr id="23" name="Rectangle 22"/>
              <p:cNvSpPr/>
              <p:nvPr/>
            </p:nvSpPr>
            <p:spPr>
              <a:xfrm>
                <a:off x="8128000" y="6739128"/>
                <a:ext cx="2032000" cy="91440"/>
              </a:xfrm>
              <a:prstGeom prst="rect">
                <a:avLst/>
              </a:prstGeom>
              <a:solidFill>
                <a:srgbClr val="7CB854"/>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4" name="Rectangle 23"/>
              <p:cNvSpPr/>
              <p:nvPr/>
            </p:nvSpPr>
            <p:spPr>
              <a:xfrm>
                <a:off x="6096000" y="6739128"/>
                <a:ext cx="2032000" cy="91440"/>
              </a:xfrm>
              <a:prstGeom prst="rect">
                <a:avLst/>
              </a:prstGeom>
              <a:solidFill>
                <a:srgbClr val="995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endParaRPr>
              </a:p>
            </p:txBody>
          </p:sp>
          <p:sp>
            <p:nvSpPr>
              <p:cNvPr id="25" name="Rectangle 24"/>
              <p:cNvSpPr/>
              <p:nvPr/>
            </p:nvSpPr>
            <p:spPr>
              <a:xfrm>
                <a:off x="4064000" y="6739128"/>
                <a:ext cx="2032000" cy="91440"/>
              </a:xfrm>
              <a:prstGeom prst="rect">
                <a:avLst/>
              </a:prstGeom>
              <a:solidFill>
                <a:srgbClr val="F1C410"/>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6" name="Rectangle 25"/>
              <p:cNvSpPr/>
              <p:nvPr/>
            </p:nvSpPr>
            <p:spPr>
              <a:xfrm>
                <a:off x="2032000" y="6739128"/>
                <a:ext cx="2032000" cy="9144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7" name="Rectangle 26"/>
              <p:cNvSpPr/>
              <p:nvPr/>
            </p:nvSpPr>
            <p:spPr>
              <a:xfrm>
                <a:off x="0" y="6739128"/>
                <a:ext cx="2032000" cy="91440"/>
              </a:xfrm>
              <a:prstGeom prst="rect">
                <a:avLst/>
              </a:prstGeom>
              <a:solidFill>
                <a:srgbClr val="C13A2B"/>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grpSp>
      </p:grpSp>
      <p:sp>
        <p:nvSpPr>
          <p:cNvPr id="16" name="Rectangle 15"/>
          <p:cNvSpPr/>
          <p:nvPr userDrawn="1"/>
        </p:nvSpPr>
        <p:spPr>
          <a:xfrm>
            <a:off x="0" y="0"/>
            <a:ext cx="12192000" cy="1188720"/>
          </a:xfrm>
          <a:prstGeom prst="rect">
            <a:avLst/>
          </a:prstGeom>
          <a:solidFill>
            <a:schemeClr val="tx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411480" tIns="182880" rIns="457200" bIns="91440" rtlCol="0" anchor="ctr" anchorCtr="0"/>
          <a:lstStyle/>
          <a:p>
            <a:endParaRPr lang="en-GB" sz="2600" b="0" i="0" u="none" strike="noStrike" kern="1200" cap="all" spc="0" dirty="0" smtClean="0">
              <a:solidFill>
                <a:srgbClr val="404040"/>
              </a:solidFill>
            </a:endParaRPr>
          </a:p>
        </p:txBody>
      </p:sp>
      <p:sp>
        <p:nvSpPr>
          <p:cNvPr id="5" name="Do not remove" hidden="1">
            <a:extLst>
              <a:ext uri="{FF2B5EF4-FFF2-40B4-BE49-F238E27FC236}">
                <a16:creationId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3" name="Content Placeholder 2"/>
          <p:cNvSpPr>
            <a:spLocks noGrp="1"/>
          </p:cNvSpPr>
          <p:nvPr>
            <p:ph sz="half" idx="1" hasCustomPrompt="1"/>
          </p:nvPr>
        </p:nvSpPr>
        <p:spPr>
          <a:xfrm>
            <a:off x="4114800" y="2623822"/>
            <a:ext cx="7721600" cy="1737360"/>
          </a:xfrm>
        </p:spPr>
        <p:txBody>
          <a:bodyPr>
            <a:noAutofit/>
          </a:bodyPr>
          <a:lstStyle>
            <a:lvl1pPr marL="169863" indent="-169863">
              <a:lnSpc>
                <a:spcPct val="100000"/>
              </a:lnSpc>
              <a:spcAft>
                <a:spcPts val="400"/>
              </a:spcAft>
              <a:defRPr sz="1400">
                <a:solidFill>
                  <a:schemeClr val="tx1">
                    <a:lumMod val="75000"/>
                  </a:schemeClr>
                </a:solidFill>
              </a:defRPr>
            </a:lvl1pPr>
            <a:lvl2pPr marL="346075" indent="-176213">
              <a:lnSpc>
                <a:spcPct val="100000"/>
              </a:lnSpc>
              <a:spcAft>
                <a:spcPts val="400"/>
              </a:spcAft>
              <a:defRPr sz="1400">
                <a:solidFill>
                  <a:schemeClr val="tx1">
                    <a:lumMod val="75000"/>
                  </a:schemeClr>
                </a:solidFill>
              </a:defRPr>
            </a:lvl2pPr>
            <a:lvl3pPr>
              <a:defRPr sz="18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smtClean="0"/>
              <a:t>Click </a:t>
            </a:r>
            <a:r>
              <a:rPr lang="en-US" dirty="0"/>
              <a:t>to </a:t>
            </a:r>
            <a:r>
              <a:rPr lang="en-US" dirty="0" smtClean="0"/>
              <a:t>add content</a:t>
            </a:r>
            <a:endParaRPr lang="en-US" dirty="0"/>
          </a:p>
          <a:p>
            <a:pPr lvl="1"/>
            <a:r>
              <a:rPr lang="en-US" dirty="0"/>
              <a:t>Second </a:t>
            </a:r>
            <a:r>
              <a:rPr lang="en-US" dirty="0" smtClean="0"/>
              <a:t>level</a:t>
            </a:r>
            <a:endParaRPr lang="en-US" dirty="0"/>
          </a:p>
        </p:txBody>
      </p:sp>
      <p:sp>
        <p:nvSpPr>
          <p:cNvPr id="4" name="Content Placeholder 3"/>
          <p:cNvSpPr>
            <a:spLocks noGrp="1"/>
          </p:cNvSpPr>
          <p:nvPr>
            <p:ph sz="half" idx="2" hasCustomPrompt="1"/>
          </p:nvPr>
        </p:nvSpPr>
        <p:spPr>
          <a:xfrm>
            <a:off x="4117974" y="4809820"/>
            <a:ext cx="7718425" cy="1680212"/>
          </a:xfrm>
        </p:spPr>
        <p:txBody>
          <a:bodyPr>
            <a:noAutofit/>
          </a:bodyPr>
          <a:lstStyle>
            <a:lvl1pPr marL="169863" indent="-169863">
              <a:lnSpc>
                <a:spcPct val="100000"/>
              </a:lnSpc>
              <a:spcAft>
                <a:spcPts val="400"/>
              </a:spcAft>
              <a:defRPr sz="1400">
                <a:solidFill>
                  <a:schemeClr val="tx1">
                    <a:lumMod val="75000"/>
                  </a:schemeClr>
                </a:solidFill>
              </a:defRPr>
            </a:lvl1pPr>
            <a:lvl2pPr marL="346075" indent="-176213">
              <a:lnSpc>
                <a:spcPct val="100000"/>
              </a:lnSpc>
              <a:spcAft>
                <a:spcPts val="400"/>
              </a:spcAft>
              <a:defRPr sz="1400">
                <a:solidFill>
                  <a:schemeClr val="tx1">
                    <a:lumMod val="75000"/>
                  </a:schemeClr>
                </a:solidFill>
              </a:defRPr>
            </a:lvl2pPr>
            <a:lvl3pPr>
              <a:defRPr sz="18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a:t>
            </a:r>
            <a:r>
              <a:rPr lang="en-US" dirty="0" smtClean="0"/>
              <a:t>add content</a:t>
            </a:r>
            <a:endParaRPr lang="en-US" dirty="0"/>
          </a:p>
          <a:p>
            <a:pPr lvl="1"/>
            <a:r>
              <a:rPr lang="en-US" dirty="0"/>
              <a:t>Second </a:t>
            </a:r>
            <a:r>
              <a:rPr lang="en-US" dirty="0" smtClean="0"/>
              <a:t>level</a:t>
            </a:r>
            <a:endParaRPr lang="en-US" dirty="0"/>
          </a:p>
        </p:txBody>
      </p:sp>
      <p:sp>
        <p:nvSpPr>
          <p:cNvPr id="2" name="Title 1"/>
          <p:cNvSpPr>
            <a:spLocks noGrp="1"/>
          </p:cNvSpPr>
          <p:nvPr>
            <p:ph type="title" hasCustomPrompt="1"/>
          </p:nvPr>
        </p:nvSpPr>
        <p:spPr>
          <a:xfrm>
            <a:off x="419100" y="605169"/>
            <a:ext cx="11330940" cy="457200"/>
          </a:xfrm>
        </p:spPr>
        <p:txBody>
          <a:bodyPr/>
          <a:lstStyle>
            <a:lvl1pPr>
              <a:defRPr sz="2400" b="0" cap="all" spc="30" baseline="0">
                <a:solidFill>
                  <a:srgbClr val="404040"/>
                </a:solidFill>
              </a:defRPr>
            </a:lvl1pPr>
          </a:lstStyle>
          <a:p>
            <a:r>
              <a:rPr lang="en-US" dirty="0" smtClean="0"/>
              <a:t>CLICK HERE TO EDIT TITLE</a:t>
            </a:r>
            <a:endParaRPr lang="en-US" dirty="0"/>
          </a:p>
        </p:txBody>
      </p:sp>
      <p:sp>
        <p:nvSpPr>
          <p:cNvPr id="8" name="Text Placeholder 15"/>
          <p:cNvSpPr>
            <a:spLocks noGrp="1"/>
          </p:cNvSpPr>
          <p:nvPr>
            <p:ph type="body" sz="quarter" idx="13" hasCustomPrompt="1"/>
          </p:nvPr>
        </p:nvSpPr>
        <p:spPr>
          <a:xfrm>
            <a:off x="419100" y="262888"/>
            <a:ext cx="11330940" cy="274320"/>
          </a:xfrm>
        </p:spPr>
        <p:txBody>
          <a:bodyPr anchor="b" anchorCtr="0">
            <a:noAutofit/>
          </a:bodyPr>
          <a:lstStyle>
            <a:lvl1pPr marL="0" indent="0">
              <a:buFontTx/>
              <a:buNone/>
              <a:defRPr sz="1400" b="0" cap="all" spc="30" baseline="0">
                <a:solidFill>
                  <a:srgbClr val="5A87C5"/>
                </a:solidFill>
              </a:defRPr>
            </a:lvl1pPr>
          </a:lstStyle>
          <a:p>
            <a:pPr lvl="0"/>
            <a:r>
              <a:rPr lang="en-US" dirty="0" smtClean="0"/>
              <a:t>Customer success story</a:t>
            </a:r>
            <a:endParaRPr lang="en-US" dirty="0"/>
          </a:p>
        </p:txBody>
      </p:sp>
      <p:pic>
        <p:nvPicPr>
          <p:cNvPr id="17" name="Picture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087100" y="248923"/>
            <a:ext cx="685800" cy="690874"/>
          </a:xfrm>
          <a:prstGeom prst="rect">
            <a:avLst/>
          </a:prstGeom>
        </p:spPr>
      </p:pic>
      <p:sp>
        <p:nvSpPr>
          <p:cNvPr id="10" name="Text Placeholder 9"/>
          <p:cNvSpPr>
            <a:spLocks noGrp="1"/>
          </p:cNvSpPr>
          <p:nvPr>
            <p:ph type="body" sz="quarter" idx="14" hasCustomPrompt="1"/>
          </p:nvPr>
        </p:nvSpPr>
        <p:spPr>
          <a:xfrm>
            <a:off x="4114800" y="2298702"/>
            <a:ext cx="7721600" cy="274320"/>
          </a:xfrm>
        </p:spPr>
        <p:txBody>
          <a:bodyPr/>
          <a:lstStyle>
            <a:lvl1pPr marL="0" indent="0">
              <a:buNone/>
              <a:defRPr sz="1600" b="1" cap="all" baseline="0">
                <a:solidFill>
                  <a:srgbClr val="5A87C5"/>
                </a:solidFill>
              </a:defRPr>
            </a:lvl1pPr>
          </a:lstStyle>
          <a:p>
            <a:pPr lvl="0"/>
            <a:r>
              <a:rPr lang="en-GB" dirty="0" smtClean="0"/>
              <a:t>CLICK TO ADD SUBHEAD</a:t>
            </a:r>
            <a:endParaRPr lang="en-GB" dirty="0"/>
          </a:p>
        </p:txBody>
      </p:sp>
      <p:sp>
        <p:nvSpPr>
          <p:cNvPr id="13" name="Text Placeholder 12"/>
          <p:cNvSpPr>
            <a:spLocks noGrp="1"/>
          </p:cNvSpPr>
          <p:nvPr>
            <p:ph type="body" sz="quarter" idx="15" hasCustomPrompt="1"/>
          </p:nvPr>
        </p:nvSpPr>
        <p:spPr>
          <a:xfrm>
            <a:off x="4114800" y="4490097"/>
            <a:ext cx="7722892" cy="274320"/>
          </a:xfrm>
        </p:spPr>
        <p:txBody>
          <a:bodyPr/>
          <a:lstStyle>
            <a:lvl1pPr marL="0" indent="0">
              <a:buNone/>
              <a:defRPr sz="1600" b="1" cap="all" baseline="0">
                <a:solidFill>
                  <a:srgbClr val="5A87C5"/>
                </a:solidFill>
              </a:defRPr>
            </a:lvl1pPr>
          </a:lstStyle>
          <a:p>
            <a:pPr lvl="0"/>
            <a:r>
              <a:rPr lang="en-US" dirty="0" smtClean="0"/>
              <a:t>CLICK TO ADD SUBHEAD</a:t>
            </a:r>
            <a:endParaRPr lang="en-GB" dirty="0"/>
          </a:p>
        </p:txBody>
      </p:sp>
      <p:sp>
        <p:nvSpPr>
          <p:cNvPr id="7" name="Picture Placeholder 6"/>
          <p:cNvSpPr>
            <a:spLocks noGrp="1"/>
          </p:cNvSpPr>
          <p:nvPr>
            <p:ph type="pic" sz="quarter" idx="17" hasCustomPrompt="1"/>
          </p:nvPr>
        </p:nvSpPr>
        <p:spPr>
          <a:xfrm>
            <a:off x="4114800" y="1562100"/>
            <a:ext cx="1214438" cy="647700"/>
          </a:xfrm>
        </p:spPr>
        <p:txBody>
          <a:bodyPr/>
          <a:lstStyle>
            <a:lvl1pPr marL="0" indent="0" algn="l">
              <a:buNone/>
              <a:defRPr sz="1200"/>
            </a:lvl1pPr>
          </a:lstStyle>
          <a:p>
            <a:r>
              <a:rPr lang="en-US" dirty="0" smtClean="0"/>
              <a:t>Customer Logo</a:t>
            </a:r>
            <a:br>
              <a:rPr lang="en-US" dirty="0" smtClean="0"/>
            </a:br>
            <a:r>
              <a:rPr lang="en-US" dirty="0" smtClean="0"/>
              <a:t>Crop to fit</a:t>
            </a:r>
            <a:endParaRPr lang="en-US" dirty="0"/>
          </a:p>
        </p:txBody>
      </p:sp>
    </p:spTree>
    <p:extLst>
      <p:ext uri="{BB962C8B-B14F-4D97-AF65-F5344CB8AC3E}">
        <p14:creationId xmlns:p14="http://schemas.microsoft.com/office/powerpoint/2010/main" val="41533141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uccess Story Content Slide">
    <p:spTree>
      <p:nvGrpSpPr>
        <p:cNvPr id="1" name=""/>
        <p:cNvGrpSpPr/>
        <p:nvPr/>
      </p:nvGrpSpPr>
      <p:grpSpPr>
        <a:xfrm>
          <a:off x="0" y="0"/>
          <a:ext cx="0" cy="0"/>
          <a:chOff x="0" y="0"/>
          <a:chExt cx="0" cy="0"/>
        </a:xfrm>
      </p:grpSpPr>
      <p:grpSp>
        <p:nvGrpSpPr>
          <p:cNvPr id="19" name="Group 18"/>
          <p:cNvGrpSpPr/>
          <p:nvPr userDrawn="1"/>
        </p:nvGrpSpPr>
        <p:grpSpPr>
          <a:xfrm>
            <a:off x="0" y="6172200"/>
            <a:ext cx="12192000" cy="685800"/>
            <a:chOff x="0" y="6172200"/>
            <a:chExt cx="12192000" cy="685800"/>
          </a:xfrm>
        </p:grpSpPr>
        <p:sp>
          <p:nvSpPr>
            <p:cNvPr id="20" name="Rectangle 19"/>
            <p:cNvSpPr/>
            <p:nvPr userDrawn="1"/>
          </p:nvSpPr>
          <p:spPr>
            <a:xfrm>
              <a:off x="0" y="6172200"/>
              <a:ext cx="12192000" cy="685800"/>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grpSp>
          <p:nvGrpSpPr>
            <p:cNvPr id="21" name="Group 20"/>
            <p:cNvGrpSpPr/>
            <p:nvPr userDrawn="1"/>
          </p:nvGrpSpPr>
          <p:grpSpPr>
            <a:xfrm>
              <a:off x="0" y="6739128"/>
              <a:ext cx="12192000" cy="118872"/>
              <a:chOff x="0" y="6739128"/>
              <a:chExt cx="12192000" cy="91440"/>
            </a:xfrm>
          </p:grpSpPr>
          <p:sp>
            <p:nvSpPr>
              <p:cNvPr id="22" name="Rectangle 21"/>
              <p:cNvSpPr/>
              <p:nvPr/>
            </p:nvSpPr>
            <p:spPr>
              <a:xfrm>
                <a:off x="10160000" y="6739128"/>
                <a:ext cx="2032000" cy="91440"/>
              </a:xfrm>
              <a:prstGeom prst="rect">
                <a:avLst/>
              </a:prstGeom>
              <a:solidFill>
                <a:srgbClr val="38639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endParaRPr>
              </a:p>
            </p:txBody>
          </p:sp>
          <p:sp>
            <p:nvSpPr>
              <p:cNvPr id="23" name="Rectangle 22"/>
              <p:cNvSpPr/>
              <p:nvPr/>
            </p:nvSpPr>
            <p:spPr>
              <a:xfrm>
                <a:off x="8128000" y="6739128"/>
                <a:ext cx="2032000" cy="91440"/>
              </a:xfrm>
              <a:prstGeom prst="rect">
                <a:avLst/>
              </a:prstGeom>
              <a:solidFill>
                <a:srgbClr val="7CB854"/>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4" name="Rectangle 23"/>
              <p:cNvSpPr/>
              <p:nvPr/>
            </p:nvSpPr>
            <p:spPr>
              <a:xfrm>
                <a:off x="6096000" y="6739128"/>
                <a:ext cx="2032000" cy="91440"/>
              </a:xfrm>
              <a:prstGeom prst="rect">
                <a:avLst/>
              </a:prstGeom>
              <a:solidFill>
                <a:srgbClr val="995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endParaRPr>
              </a:p>
            </p:txBody>
          </p:sp>
          <p:sp>
            <p:nvSpPr>
              <p:cNvPr id="25" name="Rectangle 24"/>
              <p:cNvSpPr/>
              <p:nvPr/>
            </p:nvSpPr>
            <p:spPr>
              <a:xfrm>
                <a:off x="4064000" y="6739128"/>
                <a:ext cx="2032000" cy="91440"/>
              </a:xfrm>
              <a:prstGeom prst="rect">
                <a:avLst/>
              </a:prstGeom>
              <a:solidFill>
                <a:srgbClr val="F1C410"/>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6" name="Rectangle 25"/>
              <p:cNvSpPr/>
              <p:nvPr/>
            </p:nvSpPr>
            <p:spPr>
              <a:xfrm>
                <a:off x="2032000" y="6739128"/>
                <a:ext cx="2032000" cy="9144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sp>
            <p:nvSpPr>
              <p:cNvPr id="27" name="Rectangle 26"/>
              <p:cNvSpPr/>
              <p:nvPr/>
            </p:nvSpPr>
            <p:spPr>
              <a:xfrm>
                <a:off x="0" y="6739128"/>
                <a:ext cx="2032000" cy="91440"/>
              </a:xfrm>
              <a:prstGeom prst="rect">
                <a:avLst/>
              </a:prstGeom>
              <a:solidFill>
                <a:srgbClr val="C13A2B"/>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0" rIns="91440" bIns="91440" rtlCol="0" anchor="t" anchorCtr="0"/>
              <a:lstStyle/>
              <a:p>
                <a:pPr algn="ctr"/>
                <a:endParaRPr lang="en-GB" sz="1400" b="0" i="0" u="none" strike="noStrike" kern="1200" spc="0" baseline="0" dirty="0">
                  <a:solidFill>
                    <a:srgbClr val="FFFFFF"/>
                  </a:solidFill>
                  <a:latin typeface="+mn-lt"/>
                  <a:ea typeface="+mn-ea"/>
                  <a:cs typeface="+mn-cs"/>
                </a:endParaRPr>
              </a:p>
            </p:txBody>
          </p:sp>
        </p:grpSp>
      </p:grpSp>
      <p:sp>
        <p:nvSpPr>
          <p:cNvPr id="16" name="Rectangle 15"/>
          <p:cNvSpPr/>
          <p:nvPr userDrawn="1"/>
        </p:nvSpPr>
        <p:spPr>
          <a:xfrm>
            <a:off x="0" y="0"/>
            <a:ext cx="12192000" cy="1188720"/>
          </a:xfrm>
          <a:prstGeom prst="rect">
            <a:avLst/>
          </a:prstGeom>
          <a:solidFill>
            <a:schemeClr val="tx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411480" tIns="182880" rIns="457200" bIns="91440" rtlCol="0" anchor="ctr" anchorCtr="0"/>
          <a:lstStyle/>
          <a:p>
            <a:endParaRPr lang="en-GB" sz="2600" b="0" i="0" u="none" strike="noStrike" kern="1200" cap="all" spc="0" dirty="0" smtClean="0">
              <a:solidFill>
                <a:srgbClr val="404040"/>
              </a:solidFill>
            </a:endParaRPr>
          </a:p>
        </p:txBody>
      </p:sp>
      <p:sp>
        <p:nvSpPr>
          <p:cNvPr id="5" name="Do not remove" hidden="1">
            <a:extLst>
              <a:ext uri="{FF2B5EF4-FFF2-40B4-BE49-F238E27FC236}">
                <a16:creationId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3" name="Content Placeholder 2"/>
          <p:cNvSpPr>
            <a:spLocks noGrp="1"/>
          </p:cNvSpPr>
          <p:nvPr>
            <p:ph sz="half" idx="1" hasCustomPrompt="1"/>
          </p:nvPr>
        </p:nvSpPr>
        <p:spPr>
          <a:xfrm>
            <a:off x="419100" y="1889760"/>
            <a:ext cx="5486400" cy="4610100"/>
          </a:xfrm>
        </p:spPr>
        <p:txBody>
          <a:bodyPr>
            <a:noAutofit/>
          </a:bodyPr>
          <a:lstStyle>
            <a:lvl1pPr marL="169863" indent="-169863">
              <a:lnSpc>
                <a:spcPct val="100000"/>
              </a:lnSpc>
              <a:spcAft>
                <a:spcPts val="400"/>
              </a:spcAft>
              <a:defRPr sz="1400">
                <a:solidFill>
                  <a:schemeClr val="tx1">
                    <a:lumMod val="75000"/>
                  </a:schemeClr>
                </a:solidFill>
              </a:defRPr>
            </a:lvl1pPr>
            <a:lvl2pPr marL="346075" indent="-176213">
              <a:lnSpc>
                <a:spcPct val="100000"/>
              </a:lnSpc>
              <a:spcAft>
                <a:spcPts val="400"/>
              </a:spcAft>
              <a:defRPr sz="1400">
                <a:solidFill>
                  <a:schemeClr val="tx1">
                    <a:lumMod val="75000"/>
                  </a:schemeClr>
                </a:solidFill>
              </a:defRPr>
            </a:lvl2pPr>
            <a:lvl3pPr>
              <a:defRPr sz="18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smtClean="0"/>
              <a:t>Click </a:t>
            </a:r>
            <a:r>
              <a:rPr lang="en-US" dirty="0"/>
              <a:t>to </a:t>
            </a:r>
            <a:r>
              <a:rPr lang="en-US" dirty="0" smtClean="0"/>
              <a:t>add content</a:t>
            </a:r>
            <a:endParaRPr lang="en-US" dirty="0"/>
          </a:p>
          <a:p>
            <a:pPr lvl="1"/>
            <a:r>
              <a:rPr lang="en-US" dirty="0"/>
              <a:t>Second </a:t>
            </a:r>
            <a:r>
              <a:rPr lang="en-US" dirty="0" smtClean="0"/>
              <a:t>level</a:t>
            </a:r>
            <a:endParaRPr lang="en-US" dirty="0"/>
          </a:p>
        </p:txBody>
      </p:sp>
      <p:sp>
        <p:nvSpPr>
          <p:cNvPr id="4" name="Content Placeholder 3"/>
          <p:cNvSpPr>
            <a:spLocks noGrp="1"/>
          </p:cNvSpPr>
          <p:nvPr>
            <p:ph sz="half" idx="2" hasCustomPrompt="1"/>
          </p:nvPr>
        </p:nvSpPr>
        <p:spPr>
          <a:xfrm>
            <a:off x="6283110" y="1889760"/>
            <a:ext cx="5486400" cy="4610100"/>
          </a:xfrm>
        </p:spPr>
        <p:txBody>
          <a:bodyPr>
            <a:noAutofit/>
          </a:bodyPr>
          <a:lstStyle>
            <a:lvl1pPr marL="169863" indent="-169863">
              <a:lnSpc>
                <a:spcPct val="100000"/>
              </a:lnSpc>
              <a:spcAft>
                <a:spcPts val="400"/>
              </a:spcAft>
              <a:defRPr sz="1400">
                <a:solidFill>
                  <a:schemeClr val="tx1">
                    <a:lumMod val="75000"/>
                  </a:schemeClr>
                </a:solidFill>
              </a:defRPr>
            </a:lvl1pPr>
            <a:lvl2pPr marL="346075" indent="-176213">
              <a:lnSpc>
                <a:spcPct val="100000"/>
              </a:lnSpc>
              <a:spcAft>
                <a:spcPts val="400"/>
              </a:spcAft>
              <a:defRPr sz="1400">
                <a:solidFill>
                  <a:schemeClr val="tx1">
                    <a:lumMod val="75000"/>
                  </a:schemeClr>
                </a:solidFill>
              </a:defRPr>
            </a:lvl2pPr>
            <a:lvl3pPr>
              <a:defRPr sz="18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a:t>
            </a:r>
            <a:r>
              <a:rPr lang="en-US" dirty="0" smtClean="0"/>
              <a:t>add content</a:t>
            </a:r>
            <a:endParaRPr lang="en-US" dirty="0"/>
          </a:p>
          <a:p>
            <a:pPr lvl="1"/>
            <a:r>
              <a:rPr lang="en-US" dirty="0"/>
              <a:t>Second </a:t>
            </a:r>
            <a:r>
              <a:rPr lang="en-US" dirty="0" smtClean="0"/>
              <a:t>level</a:t>
            </a:r>
            <a:endParaRPr lang="en-US" dirty="0"/>
          </a:p>
        </p:txBody>
      </p:sp>
      <p:sp>
        <p:nvSpPr>
          <p:cNvPr id="2" name="Title 1"/>
          <p:cNvSpPr>
            <a:spLocks noGrp="1"/>
          </p:cNvSpPr>
          <p:nvPr>
            <p:ph type="title" hasCustomPrompt="1"/>
          </p:nvPr>
        </p:nvSpPr>
        <p:spPr>
          <a:xfrm>
            <a:off x="419100" y="605169"/>
            <a:ext cx="11330940" cy="457200"/>
          </a:xfrm>
        </p:spPr>
        <p:txBody>
          <a:bodyPr/>
          <a:lstStyle>
            <a:lvl1pPr>
              <a:defRPr sz="2400" b="0" cap="all" spc="30" baseline="0">
                <a:solidFill>
                  <a:srgbClr val="404040"/>
                </a:solidFill>
              </a:defRPr>
            </a:lvl1pPr>
          </a:lstStyle>
          <a:p>
            <a:r>
              <a:rPr lang="en-US" dirty="0" smtClean="0"/>
              <a:t>CLICK HERE TO EDIT TITLE</a:t>
            </a:r>
            <a:endParaRPr lang="en-US" dirty="0"/>
          </a:p>
        </p:txBody>
      </p:sp>
      <p:sp>
        <p:nvSpPr>
          <p:cNvPr id="8" name="Text Placeholder 15"/>
          <p:cNvSpPr>
            <a:spLocks noGrp="1"/>
          </p:cNvSpPr>
          <p:nvPr>
            <p:ph type="body" sz="quarter" idx="13" hasCustomPrompt="1"/>
          </p:nvPr>
        </p:nvSpPr>
        <p:spPr>
          <a:xfrm>
            <a:off x="419100" y="262888"/>
            <a:ext cx="11330940" cy="274320"/>
          </a:xfrm>
        </p:spPr>
        <p:txBody>
          <a:bodyPr anchor="b" anchorCtr="0">
            <a:noAutofit/>
          </a:bodyPr>
          <a:lstStyle>
            <a:lvl1pPr marL="0" indent="0">
              <a:buFontTx/>
              <a:buNone/>
              <a:defRPr sz="1400" b="0" cap="all" spc="30" baseline="0">
                <a:solidFill>
                  <a:srgbClr val="5A87C5"/>
                </a:solidFill>
              </a:defRPr>
            </a:lvl1pPr>
          </a:lstStyle>
          <a:p>
            <a:pPr lvl="0"/>
            <a:r>
              <a:rPr lang="en-US" dirty="0" smtClean="0"/>
              <a:t>Customer success story</a:t>
            </a:r>
            <a:endParaRPr lang="en-US" dirty="0"/>
          </a:p>
        </p:txBody>
      </p:sp>
      <p:pic>
        <p:nvPicPr>
          <p:cNvPr id="17" name="Picture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087100" y="248923"/>
            <a:ext cx="685800" cy="690874"/>
          </a:xfrm>
          <a:prstGeom prst="rect">
            <a:avLst/>
          </a:prstGeom>
        </p:spPr>
      </p:pic>
      <p:sp>
        <p:nvSpPr>
          <p:cNvPr id="10" name="Text Placeholder 9"/>
          <p:cNvSpPr>
            <a:spLocks noGrp="1"/>
          </p:cNvSpPr>
          <p:nvPr>
            <p:ph type="body" sz="quarter" idx="14" hasCustomPrompt="1"/>
          </p:nvPr>
        </p:nvSpPr>
        <p:spPr>
          <a:xfrm>
            <a:off x="419100" y="1515425"/>
            <a:ext cx="5486400" cy="274320"/>
          </a:xfrm>
        </p:spPr>
        <p:txBody>
          <a:bodyPr/>
          <a:lstStyle>
            <a:lvl1pPr marL="0" indent="0">
              <a:buNone/>
              <a:defRPr sz="1600" b="1" cap="all" baseline="0">
                <a:solidFill>
                  <a:srgbClr val="5A87C5"/>
                </a:solidFill>
              </a:defRPr>
            </a:lvl1pPr>
          </a:lstStyle>
          <a:p>
            <a:pPr lvl="0"/>
            <a:r>
              <a:rPr lang="en-GB" dirty="0" smtClean="0"/>
              <a:t>CLICK TO ADD SUBHEAD</a:t>
            </a:r>
            <a:endParaRPr lang="en-GB" dirty="0"/>
          </a:p>
        </p:txBody>
      </p:sp>
      <p:sp>
        <p:nvSpPr>
          <p:cNvPr id="13" name="Text Placeholder 12"/>
          <p:cNvSpPr>
            <a:spLocks noGrp="1"/>
          </p:cNvSpPr>
          <p:nvPr>
            <p:ph type="body" sz="quarter" idx="15" hasCustomPrompt="1"/>
          </p:nvPr>
        </p:nvSpPr>
        <p:spPr>
          <a:xfrm>
            <a:off x="6283325" y="1515425"/>
            <a:ext cx="5489575" cy="274320"/>
          </a:xfrm>
        </p:spPr>
        <p:txBody>
          <a:bodyPr/>
          <a:lstStyle>
            <a:lvl1pPr marL="0" indent="0">
              <a:buNone/>
              <a:defRPr sz="1600" b="1" cap="all" baseline="0">
                <a:solidFill>
                  <a:srgbClr val="5A87C5"/>
                </a:solidFill>
              </a:defRPr>
            </a:lvl1pPr>
          </a:lstStyle>
          <a:p>
            <a:pPr lvl="0"/>
            <a:r>
              <a:rPr lang="en-US" dirty="0" smtClean="0"/>
              <a:t>CLICK TO ADD SUBHEAD</a:t>
            </a:r>
            <a:endParaRPr lang="en-GB" dirty="0"/>
          </a:p>
        </p:txBody>
      </p:sp>
    </p:spTree>
    <p:extLst>
      <p:ext uri="{BB962C8B-B14F-4D97-AF65-F5344CB8AC3E}">
        <p14:creationId xmlns:p14="http://schemas.microsoft.com/office/powerpoint/2010/main" val="323733814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1_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a16="http://schemas.microsoft.com/office/drawing/2014/main" id="{7984D4A0-B732-4C9D-BFA9-F13361DB8D85}"/>
              </a:ext>
            </a:extLst>
          </p:cNvPr>
          <p:cNvSpPr txBox="1"/>
          <p:nvPr/>
        </p:nvSpPr>
        <p:spPr>
          <a:xfrm>
            <a:off x="419100" y="907156"/>
            <a:ext cx="11353800" cy="5043688"/>
          </a:xfrm>
          <a:prstGeom prst="rect">
            <a:avLst/>
          </a:prstGeom>
          <a:noFill/>
        </p:spPr>
        <p:txBody>
          <a:bodyPr wrap="square" lIns="0" tIns="0" rIns="0" bIns="0" rtlCol="0" anchor="ctr" anchorCtr="0">
            <a:noAutofit/>
          </a:bodyPr>
          <a:lstStyle/>
          <a:p>
            <a:pPr algn="ctr">
              <a:lnSpc>
                <a:spcPct val="95000"/>
              </a:lnSpc>
              <a:spcAft>
                <a:spcPts val="600"/>
              </a:spcAft>
            </a:pPr>
            <a:r>
              <a:rPr lang="en-US" sz="11500" b="1" dirty="0">
                <a:solidFill>
                  <a:schemeClr val="tx1">
                    <a:lumMod val="75000"/>
                    <a:lumOff val="25000"/>
                  </a:schemeClr>
                </a:solidFill>
              </a:rPr>
              <a:t>ADDITIONAL VERTICAL </a:t>
            </a:r>
            <a:br>
              <a:rPr lang="en-US" sz="11500" b="1" dirty="0">
                <a:solidFill>
                  <a:schemeClr val="tx1">
                    <a:lumMod val="75000"/>
                    <a:lumOff val="25000"/>
                  </a:schemeClr>
                </a:solidFill>
              </a:rPr>
            </a:br>
            <a:r>
              <a:rPr lang="en-US" sz="11500" b="1" dirty="0">
                <a:solidFill>
                  <a:schemeClr val="tx1">
                    <a:lumMod val="75000"/>
                    <a:lumOff val="25000"/>
                  </a:schemeClr>
                </a:solidFill>
              </a:rPr>
              <a:t>TITLE SLIDES</a:t>
            </a:r>
          </a:p>
        </p:txBody>
      </p:sp>
    </p:spTree>
    <p:extLst>
      <p:ext uri="{BB962C8B-B14F-4D97-AF65-F5344CB8AC3E}">
        <p14:creationId xmlns:p14="http://schemas.microsoft.com/office/powerpoint/2010/main" val="38075398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Automotive Title Slide">
    <p:spTree>
      <p:nvGrpSpPr>
        <p:cNvPr id="1" name=""/>
        <p:cNvGrpSpPr/>
        <p:nvPr/>
      </p:nvGrpSpPr>
      <p:grpSpPr>
        <a:xfrm>
          <a:off x="0" y="0"/>
          <a:ext cx="0" cy="0"/>
          <a:chOff x="0" y="0"/>
          <a:chExt cx="0" cy="0"/>
        </a:xfrm>
      </p:grpSpPr>
      <p:sp>
        <p:nvSpPr>
          <p:cNvPr id="5" name="Rectangle 4"/>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4" y="0"/>
            <a:ext cx="12191996" cy="2678933"/>
            <a:chOff x="4" y="0"/>
            <a:chExt cx="12191996" cy="2678933"/>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 y="0"/>
              <a:ext cx="12191990" cy="2629645"/>
            </a:xfrm>
            <a:prstGeom prst="rect">
              <a:avLst/>
            </a:prstGeom>
          </p:spPr>
        </p:pic>
        <p:sp>
          <p:nvSpPr>
            <p:cNvPr id="8" name="Rounded Rectangle 7"/>
            <p:cNvSpPr/>
            <p:nvPr/>
          </p:nvSpPr>
          <p:spPr bwMode="gray">
            <a:xfrm>
              <a:off x="1524" y="2570933"/>
              <a:ext cx="12190476" cy="108000"/>
            </a:xfrm>
            <a:prstGeom prst="rect">
              <a:avLst/>
            </a:prstGeom>
            <a:solidFill>
              <a:srgbClr val="C13A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1" name="Picture 10"/>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11260718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onsumer Products Title Slide">
    <p:spTree>
      <p:nvGrpSpPr>
        <p:cNvPr id="1" name=""/>
        <p:cNvGrpSpPr/>
        <p:nvPr/>
      </p:nvGrpSpPr>
      <p:grpSpPr>
        <a:xfrm>
          <a:off x="0" y="0"/>
          <a:ext cx="0" cy="0"/>
          <a:chOff x="0" y="0"/>
          <a:chExt cx="0" cy="0"/>
        </a:xfrm>
      </p:grpSpPr>
      <p:sp>
        <p:nvSpPr>
          <p:cNvPr id="11" name="Rectangle 10"/>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2" y="0"/>
            <a:ext cx="12191998" cy="2678933"/>
            <a:chOff x="2" y="0"/>
            <a:chExt cx="12191998" cy="2678933"/>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0"/>
              <a:ext cx="12191995" cy="2629646"/>
            </a:xfrm>
            <a:prstGeom prst="rect">
              <a:avLst/>
            </a:prstGeom>
          </p:spPr>
        </p:pic>
        <p:sp>
          <p:nvSpPr>
            <p:cNvPr id="8" name="Rounded Rectangle 7"/>
            <p:cNvSpPr/>
            <p:nvPr/>
          </p:nvSpPr>
          <p:spPr bwMode="gray">
            <a:xfrm>
              <a:off x="1524" y="2570933"/>
              <a:ext cx="12190476" cy="108000"/>
            </a:xfrm>
            <a:prstGeom prst="rect">
              <a:avLst/>
            </a:prstGeom>
            <a:solidFill>
              <a:srgbClr val="E67F2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9" name="Picture 8"/>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38726367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1800" b="0"/>
            </a:lvl1pPr>
          </a:lstStyle>
          <a:p>
            <a:fld id="{D295FD85-0E9A-9A4B-AEA4-CF6493BFD0E6}" type="slidenum">
              <a:rPr lang="en-US" smtClean="0"/>
              <a:pPr/>
              <a:t>‹#›</a:t>
            </a:fld>
            <a:endParaRPr lang="en-US"/>
          </a:p>
        </p:txBody>
      </p:sp>
      <p:sp>
        <p:nvSpPr>
          <p:cNvPr id="3" name="Content Placeholder 2"/>
          <p:cNvSpPr>
            <a:spLocks noGrp="1"/>
          </p:cNvSpPr>
          <p:nvPr>
            <p:ph idx="1" hasCustomPrompt="1"/>
          </p:nvPr>
        </p:nvSpPr>
        <p:spPr>
          <a:xfrm>
            <a:off x="419100" y="1562100"/>
            <a:ext cx="11353800" cy="4779532"/>
          </a:xfrm>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solidFill>
              </a:defRPr>
            </a:lvl4pPr>
            <a:lvl5pPr>
              <a:defRPr>
                <a:solidFill>
                  <a:schemeClr val="tx1"/>
                </a:solidFill>
              </a:defRPr>
            </a:lvl5pPr>
          </a:lstStyle>
          <a:p>
            <a:pPr lvl="0"/>
            <a:r>
              <a:rPr lang="en-US" dirty="0"/>
              <a:t>Click to add text or choose icon below to </a:t>
            </a:r>
            <a:r>
              <a:rPr lang="en-US" dirty="0" smtClean="0"/>
              <a:t>insert </a:t>
            </a:r>
            <a:r>
              <a:rPr lang="en-US" dirty="0"/>
              <a:t>content</a:t>
            </a:r>
          </a:p>
          <a:p>
            <a:pPr lvl="1"/>
            <a:r>
              <a:rPr lang="en-US" dirty="0"/>
              <a:t>Second level</a:t>
            </a:r>
          </a:p>
          <a:p>
            <a:pPr lvl="2"/>
            <a:r>
              <a:rPr lang="en-US" dirty="0"/>
              <a:t>Third level</a:t>
            </a:r>
          </a:p>
        </p:txBody>
      </p:sp>
      <p:sp>
        <p:nvSpPr>
          <p:cNvPr id="16" name="Text Placeholder 15"/>
          <p:cNvSpPr>
            <a:spLocks noGrp="1"/>
          </p:cNvSpPr>
          <p:nvPr>
            <p:ph type="body" sz="quarter" idx="11"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 </a:t>
            </a:r>
          </a:p>
        </p:txBody>
      </p:sp>
      <p:sp>
        <p:nvSpPr>
          <p:cNvPr id="7" name="Title 6">
            <a:extLst>
              <a:ext uri="{FF2B5EF4-FFF2-40B4-BE49-F238E27FC236}">
                <a16:creationId xmlns:a16="http://schemas.microsoft.com/office/drawing/2014/main" id="{05055C74-50FE-442E-B00D-27CCC9271A0E}"/>
              </a:ext>
            </a:extLst>
          </p:cNvPr>
          <p:cNvSpPr>
            <a:spLocks noGrp="1"/>
          </p:cNvSpPr>
          <p:nvPr>
            <p:ph type="title" hasCustomPrompt="1"/>
          </p:nvPr>
        </p:nvSpPr>
        <p:spPr>
          <a:xfrm>
            <a:off x="419100" y="680944"/>
            <a:ext cx="11353800" cy="457200"/>
          </a:xfrm>
        </p:spPr>
        <p:txBody>
          <a:bodyPr/>
          <a:lstStyle>
            <a:lvl1pPr>
              <a:defRPr baseline="0"/>
            </a:lvl1pPr>
          </a:lstStyle>
          <a:p>
            <a:r>
              <a:rPr lang="en-US" dirty="0"/>
              <a:t>Click Here to Edit Title</a:t>
            </a:r>
          </a:p>
        </p:txBody>
      </p:sp>
    </p:spTree>
    <p:extLst>
      <p:ext uri="{BB962C8B-B14F-4D97-AF65-F5344CB8AC3E}">
        <p14:creationId xmlns:p14="http://schemas.microsoft.com/office/powerpoint/2010/main" val="21965134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Food and Beverage Title Slide">
    <p:spTree>
      <p:nvGrpSpPr>
        <p:cNvPr id="1" name=""/>
        <p:cNvGrpSpPr/>
        <p:nvPr/>
      </p:nvGrpSpPr>
      <p:grpSpPr>
        <a:xfrm>
          <a:off x="0" y="0"/>
          <a:ext cx="0" cy="0"/>
          <a:chOff x="0" y="0"/>
          <a:chExt cx="0" cy="0"/>
        </a:xfrm>
      </p:grpSpPr>
      <p:sp>
        <p:nvSpPr>
          <p:cNvPr id="11" name="Rectangle 10"/>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0476" cy="2678934"/>
            <a:chOff x="1524" y="-1"/>
            <a:chExt cx="121904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1"/>
              <a:ext cx="12190476" cy="2629317"/>
            </a:xfrm>
            <a:prstGeom prst="rect">
              <a:avLst/>
            </a:prstGeom>
          </p:spPr>
        </p:pic>
        <p:sp>
          <p:nvSpPr>
            <p:cNvPr id="8" name="Rounded Rectangle 7"/>
            <p:cNvSpPr/>
            <p:nvPr/>
          </p:nvSpPr>
          <p:spPr bwMode="gray">
            <a:xfrm>
              <a:off x="1524" y="2570933"/>
              <a:ext cx="12190476" cy="108000"/>
            </a:xfrm>
            <a:prstGeom prst="rect">
              <a:avLst/>
            </a:prstGeom>
            <a:solidFill>
              <a:srgbClr val="F1C4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9" name="Picture 8"/>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1112583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High Tech Title Slide">
    <p:spTree>
      <p:nvGrpSpPr>
        <p:cNvPr id="1" name=""/>
        <p:cNvGrpSpPr/>
        <p:nvPr/>
      </p:nvGrpSpPr>
      <p:grpSpPr>
        <a:xfrm>
          <a:off x="0" y="0"/>
          <a:ext cx="0" cy="0"/>
          <a:chOff x="0" y="0"/>
          <a:chExt cx="0" cy="0"/>
        </a:xfrm>
      </p:grpSpPr>
      <p:sp>
        <p:nvSpPr>
          <p:cNvPr id="11" name="Rectangle 10"/>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0476" cy="2678934"/>
            <a:chOff x="1524" y="-1"/>
            <a:chExt cx="121904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7" y="-1"/>
              <a:ext cx="12190469" cy="2629317"/>
            </a:xfrm>
            <a:prstGeom prst="rect">
              <a:avLst/>
            </a:prstGeom>
          </p:spPr>
        </p:pic>
        <p:sp>
          <p:nvSpPr>
            <p:cNvPr id="8" name="Rounded Rectangle 7"/>
            <p:cNvSpPr/>
            <p:nvPr/>
          </p:nvSpPr>
          <p:spPr bwMode="gray">
            <a:xfrm>
              <a:off x="1524" y="2570933"/>
              <a:ext cx="12190476" cy="108000"/>
            </a:xfrm>
            <a:prstGeom prst="rect">
              <a:avLst/>
            </a:prstGeom>
            <a:solidFill>
              <a:srgbClr val="9959B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9" name="Picture 8"/>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24914425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Industrial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1676" cy="2678934"/>
            <a:chOff x="1524" y="-1"/>
            <a:chExt cx="121916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1"/>
              <a:ext cx="12190476" cy="2629317"/>
            </a:xfrm>
            <a:prstGeom prst="rect">
              <a:avLst/>
            </a:prstGeom>
          </p:spPr>
        </p:pic>
        <p:sp>
          <p:nvSpPr>
            <p:cNvPr id="13" name="Rounded Rectangle 7"/>
            <p:cNvSpPr/>
            <p:nvPr userDrawn="1"/>
          </p:nvSpPr>
          <p:spPr bwMode="gray">
            <a:xfrm>
              <a:off x="1524" y="2570933"/>
              <a:ext cx="12191676" cy="108000"/>
            </a:xfrm>
            <a:prstGeom prst="rect">
              <a:avLst/>
            </a:prstGeom>
            <a:solidFill>
              <a:srgbClr val="7CB8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90192743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Industrial Packaging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1676" cy="2678934"/>
            <a:chOff x="1524" y="-1"/>
            <a:chExt cx="121916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7" y="-1"/>
              <a:ext cx="12190469" cy="2629317"/>
            </a:xfrm>
            <a:prstGeom prst="rect">
              <a:avLst/>
            </a:prstGeom>
          </p:spPr>
        </p:pic>
        <p:sp>
          <p:nvSpPr>
            <p:cNvPr id="13" name="Rounded Rectangle 7"/>
            <p:cNvSpPr/>
            <p:nvPr userDrawn="1"/>
          </p:nvSpPr>
          <p:spPr bwMode="gray">
            <a:xfrm>
              <a:off x="1524" y="2570933"/>
              <a:ext cx="12191676" cy="108000"/>
            </a:xfrm>
            <a:prstGeom prst="rect">
              <a:avLst/>
            </a:prstGeom>
            <a:solidFill>
              <a:srgbClr val="7CB8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21798270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Life Sciences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0"/>
            <a:ext cx="12191676" cy="2678933"/>
            <a:chOff x="1524" y="0"/>
            <a:chExt cx="12191676" cy="2678933"/>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0"/>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3863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398787819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Medical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0"/>
            <a:ext cx="12191676" cy="2678933"/>
            <a:chOff x="1524" y="0"/>
            <a:chExt cx="12191676" cy="2678933"/>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7" y="0"/>
              <a:ext cx="12191670" cy="2629576"/>
            </a:xfrm>
            <a:prstGeom prst="rect">
              <a:avLst/>
            </a:prstGeom>
          </p:spPr>
        </p:pic>
        <p:sp>
          <p:nvSpPr>
            <p:cNvPr id="13" name="Rounded Rectangle 7"/>
            <p:cNvSpPr/>
            <p:nvPr userDrawn="1"/>
          </p:nvSpPr>
          <p:spPr bwMode="gray">
            <a:xfrm>
              <a:off x="1524" y="2570933"/>
              <a:ext cx="12191676" cy="108000"/>
            </a:xfrm>
            <a:prstGeom prst="rect">
              <a:avLst/>
            </a:prstGeom>
            <a:solidFill>
              <a:srgbClr val="3863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23672579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Warehouse and Distribution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1676" cy="2678934"/>
            <a:chOff x="1524" y="-1"/>
            <a:chExt cx="121916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7" y="-1"/>
              <a:ext cx="12190469" cy="2629316"/>
            </a:xfrm>
            <a:prstGeom prst="rect">
              <a:avLst/>
            </a:prstGeom>
          </p:spPr>
        </p:pic>
        <p:sp>
          <p:nvSpPr>
            <p:cNvPr id="13" name="Rounded Rectangle 7"/>
            <p:cNvSpPr/>
            <p:nvPr userDrawn="1"/>
          </p:nvSpPr>
          <p:spPr bwMode="gray">
            <a:xfrm>
              <a:off x="1524" y="2570933"/>
              <a:ext cx="12191676" cy="108000"/>
            </a:xfrm>
            <a:prstGeom prst="rect">
              <a:avLst/>
            </a:prstGeom>
            <a:solidFill>
              <a:srgbClr val="377A8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7217872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Generic Title Slide">
    <p:spTree>
      <p:nvGrpSpPr>
        <p:cNvPr id="1" name=""/>
        <p:cNvGrpSpPr/>
        <p:nvPr/>
      </p:nvGrpSpPr>
      <p:grpSpPr>
        <a:xfrm>
          <a:off x="0" y="0"/>
          <a:ext cx="0" cy="0"/>
          <a:chOff x="0" y="0"/>
          <a:chExt cx="0" cy="0"/>
        </a:xfrm>
      </p:grpSpPr>
      <p:sp>
        <p:nvSpPr>
          <p:cNvPr id="9" name="Rectangle 8"/>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1676" cy="2678934"/>
            <a:chOff x="1524" y="-1"/>
            <a:chExt cx="12191676" cy="2678934"/>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1"/>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11531844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HR Title Slide">
    <p:spTree>
      <p:nvGrpSpPr>
        <p:cNvPr id="1" name=""/>
        <p:cNvGrpSpPr/>
        <p:nvPr/>
      </p:nvGrpSpPr>
      <p:grpSpPr>
        <a:xfrm>
          <a:off x="0" y="0"/>
          <a:ext cx="0" cy="0"/>
          <a:chOff x="0" y="0"/>
          <a:chExt cx="0" cy="0"/>
        </a:xfrm>
      </p:grpSpPr>
      <p:sp>
        <p:nvSpPr>
          <p:cNvPr id="12" name="Rectangle 11"/>
          <p:cNvSpPr/>
          <p:nvPr userDrawn="1"/>
        </p:nvSpPr>
        <p:spPr>
          <a:xfrm>
            <a:off x="0" y="6488853"/>
            <a:ext cx="12192000" cy="369147"/>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400" b="0" i="0" u="none" strike="noStrike" kern="1200" spc="0" baseline="0" dirty="0" smtClean="0">
              <a:solidFill>
                <a:srgbClr val="FFFFFF"/>
              </a:solidFill>
              <a:latin typeface="+mn-lt"/>
              <a:ea typeface="+mn-ea"/>
              <a:cs typeface="+mn-cs"/>
            </a:endParaRPr>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grpSp>
        <p:nvGrpSpPr>
          <p:cNvPr id="4" name="Group 3"/>
          <p:cNvGrpSpPr/>
          <p:nvPr userDrawn="1"/>
        </p:nvGrpSpPr>
        <p:grpSpPr>
          <a:xfrm>
            <a:off x="1524" y="-1"/>
            <a:ext cx="12191676" cy="2678934"/>
            <a:chOff x="1524" y="-1"/>
            <a:chExt cx="12191676" cy="2678934"/>
          </a:xfrm>
        </p:grpSpPr>
        <p:pic>
          <p:nvPicPr>
            <p:cNvPr id="5" name="Picture 4"/>
            <p:cNvPicPr>
              <a:picLocks noChangeAspect="1"/>
            </p:cNvPicPr>
            <p:nvPr userDrawn="1"/>
          </p:nvPicPr>
          <p:blipFill>
            <a:blip r:embed="rId2">
              <a:extLst>
                <a:ext uri="{BEBA8EAE-BF5A-486C-A8C5-ECC9F3942E4B}">
                  <a14:imgProps xmlns:a14="http://schemas.microsoft.com/office/drawing/2010/main">
                    <a14:imgLayer r:embed="rId3">
                      <a14:imgEffect>
                        <a14:saturation sat="90000"/>
                      </a14:imgEffect>
                    </a14:imgLayer>
                  </a14:imgProps>
                </a:ext>
                <a:ext uri="{28A0092B-C50C-407E-A947-70E740481C1C}">
                  <a14:useLocalDpi xmlns:a14="http://schemas.microsoft.com/office/drawing/2010/main" val="0"/>
                </a:ext>
              </a:extLst>
            </a:blip>
            <a:stretch>
              <a:fillRect/>
            </a:stretch>
          </p:blipFill>
          <p:spPr>
            <a:xfrm>
              <a:off x="1527" y="-1"/>
              <a:ext cx="12191670" cy="2629576"/>
            </a:xfrm>
            <a:prstGeom prst="rect">
              <a:avLst/>
            </a:prstGeom>
          </p:spPr>
        </p:pic>
        <p:sp>
          <p:nvSpPr>
            <p:cNvPr id="13" name="Rounded Rectangle 7"/>
            <p:cNvSpPr/>
            <p:nvPr userDrawn="1"/>
          </p:nvSpPr>
          <p:spPr bwMode="gray">
            <a:xfrm>
              <a:off x="1524" y="2570933"/>
              <a:ext cx="12191676"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4" cstate="hqprint">
              <a:extLst>
                <a:ext uri="{28A0092B-C50C-407E-A947-70E740481C1C}">
                  <a14:useLocalDpi xmlns:a14="http://schemas.microsoft.com/office/drawing/2010/main"/>
                </a:ext>
              </a:extLst>
            </a:blip>
            <a:stretch>
              <a:fillRect/>
            </a:stretch>
          </p:blipFill>
          <p:spPr>
            <a:xfrm>
              <a:off x="419100" y="381000"/>
              <a:ext cx="1136650" cy="1136650"/>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7682663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a16="http://schemas.microsoft.com/office/drawing/2014/main" id="{7984D4A0-B732-4C9D-BFA9-F13361DB8D85}"/>
              </a:ext>
            </a:extLst>
          </p:cNvPr>
          <p:cNvSpPr txBox="1"/>
          <p:nvPr/>
        </p:nvSpPr>
        <p:spPr>
          <a:xfrm>
            <a:off x="419100" y="907156"/>
            <a:ext cx="11353800" cy="5043688"/>
          </a:xfrm>
          <a:prstGeom prst="rect">
            <a:avLst/>
          </a:prstGeom>
          <a:noFill/>
        </p:spPr>
        <p:txBody>
          <a:bodyPr wrap="square" lIns="0" tIns="0" rIns="0" bIns="0" rtlCol="0" anchor="ctr" anchorCtr="0">
            <a:noAutofit/>
          </a:bodyPr>
          <a:lstStyle/>
          <a:p>
            <a:pPr algn="ctr">
              <a:lnSpc>
                <a:spcPct val="95000"/>
              </a:lnSpc>
              <a:spcAft>
                <a:spcPts val="600"/>
              </a:spcAft>
            </a:pPr>
            <a:r>
              <a:rPr lang="en-US" sz="11500" b="1" dirty="0">
                <a:solidFill>
                  <a:schemeClr val="tx1">
                    <a:lumMod val="75000"/>
                    <a:lumOff val="25000"/>
                  </a:schemeClr>
                </a:solidFill>
              </a:rPr>
              <a:t>DO NOT USE ANY LAYOUTS AFTER THIS</a:t>
            </a:r>
          </a:p>
        </p:txBody>
      </p:sp>
    </p:spTree>
    <p:extLst>
      <p:ext uri="{BB962C8B-B14F-4D97-AF65-F5344CB8AC3E}">
        <p14:creationId xmlns:p14="http://schemas.microsoft.com/office/powerpoint/2010/main" val="24058995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Do not remove" hidden="1">
            <a:extLst>
              <a:ext uri="{FF2B5EF4-FFF2-40B4-BE49-F238E27FC236}">
                <a16:creationId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hasCustomPrompt="1"/>
          </p:nvPr>
        </p:nvSpPr>
        <p:spPr>
          <a:xfrm>
            <a:off x="41910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hasCustomPrompt="1"/>
          </p:nvPr>
        </p:nvSpPr>
        <p:spPr>
          <a:xfrm>
            <a:off x="619506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2" name="Title 1"/>
          <p:cNvSpPr>
            <a:spLocks noGrp="1"/>
          </p:cNvSpPr>
          <p:nvPr>
            <p:ph type="title" hasCustomPrompt="1"/>
          </p:nvPr>
        </p:nvSpPr>
        <p:spPr/>
        <p:txBody>
          <a:bodyPr/>
          <a:lstStyle>
            <a:lvl1pPr>
              <a:defRPr>
                <a:solidFill>
                  <a:schemeClr val="tx1">
                    <a:lumMod val="75000"/>
                  </a:schemeClr>
                </a:solidFill>
              </a:defRPr>
            </a:lvl1pPr>
          </a:lstStyle>
          <a:p>
            <a:r>
              <a:rPr lang="en-US" dirty="0"/>
              <a:t>Click Here to Edit Title</a:t>
            </a:r>
          </a:p>
        </p:txBody>
      </p:sp>
      <p:sp>
        <p:nvSpPr>
          <p:cNvPr id="8" name="Text Placeholder 15"/>
          <p:cNvSpPr>
            <a:spLocks noGrp="1"/>
          </p:cNvSpPr>
          <p:nvPr>
            <p:ph type="body" sz="quarter" idx="13" hasCustomPrompt="1"/>
          </p:nvPr>
        </p:nvSpPr>
        <p:spPr>
          <a:xfrm>
            <a:off x="419100" y="203200"/>
            <a:ext cx="11330940" cy="365760"/>
          </a:xfrm>
        </p:spPr>
        <p:txBody>
          <a:bodyPr anchor="b" anchorCtr="0">
            <a:noAutofit/>
          </a:bodyPr>
          <a:lstStyle>
            <a:lvl1pPr marL="0" indent="0">
              <a:buFontTx/>
              <a:buNone/>
              <a:defRPr sz="1800" b="0" spc="-30" baseline="0">
                <a:solidFill>
                  <a:schemeClr val="tx1"/>
                </a:solidFill>
              </a:defRPr>
            </a:lvl1pPr>
          </a:lstStyle>
          <a:p>
            <a:pPr lvl="0"/>
            <a:r>
              <a:rPr lang="en-US" dirty="0"/>
              <a:t>Click Here to Edit Section Header</a:t>
            </a:r>
          </a:p>
        </p:txBody>
      </p:sp>
    </p:spTree>
    <p:extLst>
      <p:ext uri="{BB962C8B-B14F-4D97-AF65-F5344CB8AC3E}">
        <p14:creationId xmlns:p14="http://schemas.microsoft.com/office/powerpoint/2010/main" val="38509697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o not remove" hidden="1">
            <a:extLst>
              <a:ext uri="{FF2B5EF4-FFF2-40B4-BE49-F238E27FC236}">
                <a16:creationId xmlns:a16="http://schemas.microsoft.com/office/drawing/2014/main" id="{806BABD6-553A-4DA8-A7D5-8683352EC768}"/>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2" name="Title 1"/>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
        <p:nvSpPr>
          <p:cNvPr id="6" name="Text Placeholder 15"/>
          <p:cNvSpPr>
            <a:spLocks noGrp="1"/>
          </p:cNvSpPr>
          <p:nvPr>
            <p:ph type="body" sz="quarter" idx="13" hasCustomPrompt="1"/>
          </p:nvPr>
        </p:nvSpPr>
        <p:spPr>
          <a:xfrm>
            <a:off x="419100" y="203200"/>
            <a:ext cx="11353800" cy="365760"/>
          </a:xfrm>
        </p:spPr>
        <p:txBody>
          <a:bodyPr anchor="b">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4" name="Slide Number Placeholder 5"/>
          <p:cNvSpPr>
            <a:spLocks noGrp="1"/>
          </p:cNvSpPr>
          <p:nvPr>
            <p:ph type="sldNum" sz="quarter" idx="14"/>
          </p:nvPr>
        </p:nvSpPr>
        <p:spPr/>
        <p:txBody>
          <a:bodyPr/>
          <a:lstStyle>
            <a:lvl1pPr>
              <a:defRPr/>
            </a:lvl1pPr>
          </a:lstStyle>
          <a:p>
            <a:fld id="{E24082F4-053A-445D-80E9-D47974E285C2}" type="slidenum">
              <a:rPr lang="en-US" altLang="en-US"/>
              <a:pPr/>
              <a:t>‹#›</a:t>
            </a:fld>
            <a:endParaRPr lang="en-US" altLang="en-US"/>
          </a:p>
        </p:txBody>
      </p:sp>
    </p:spTree>
    <p:extLst>
      <p:ext uri="{BB962C8B-B14F-4D97-AF65-F5344CB8AC3E}">
        <p14:creationId xmlns:p14="http://schemas.microsoft.com/office/powerpoint/2010/main" val="22822761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Title and Content Dark BG">
    <p:bg>
      <p:bgPr>
        <a:solidFill>
          <a:srgbClr val="38639F"/>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1800" b="0">
                <a:solidFill>
                  <a:srgbClr val="38639F"/>
                </a:solidFill>
              </a:defRPr>
            </a:lvl1pPr>
          </a:lstStyle>
          <a:p>
            <a:fld id="{D295FD85-0E9A-9A4B-AEA4-CF6493BFD0E6}" type="slidenum">
              <a:rPr lang="en-US" smtClean="0"/>
              <a:pPr/>
              <a:t>‹#›</a:t>
            </a:fld>
            <a:endParaRPr lang="en-US"/>
          </a:p>
        </p:txBody>
      </p:sp>
      <p:sp>
        <p:nvSpPr>
          <p:cNvPr id="3" name="Content Placeholder 2"/>
          <p:cNvSpPr>
            <a:spLocks noGrp="1"/>
          </p:cNvSpPr>
          <p:nvPr>
            <p:ph idx="1" hasCustomPrompt="1"/>
          </p:nvPr>
        </p:nvSpPr>
        <p:spPr>
          <a:xfrm>
            <a:off x="419100" y="1562100"/>
            <a:ext cx="11353800" cy="4779532"/>
          </a:xfrm>
        </p:spPr>
        <p:txBody>
          <a:bodyPr/>
          <a:lstStyle>
            <a:lvl1pPr>
              <a:buClr>
                <a:srgbClr val="FFFFFF"/>
              </a:buClr>
              <a:defRPr>
                <a:solidFill>
                  <a:srgbClr val="FFFFFF"/>
                </a:solidFill>
              </a:defRPr>
            </a:lvl1pPr>
            <a:lvl2pPr>
              <a:buClr>
                <a:srgbClr val="FFFFFF"/>
              </a:buClr>
              <a:defRPr>
                <a:solidFill>
                  <a:srgbClr val="FFFFFF"/>
                </a:solidFill>
              </a:defRPr>
            </a:lvl2pPr>
            <a:lvl3pPr>
              <a:buClr>
                <a:srgbClr val="FFFFFF"/>
              </a:buClr>
              <a:defRPr>
                <a:solidFill>
                  <a:srgbClr val="FFFFFF"/>
                </a:solidFill>
              </a:defRPr>
            </a:lvl3pPr>
            <a:lvl4pPr>
              <a:defRPr>
                <a:solidFill>
                  <a:schemeClr val="tx1"/>
                </a:solidFill>
              </a:defRPr>
            </a:lvl4pPr>
            <a:lvl5pPr>
              <a:defRPr>
                <a:solidFill>
                  <a:schemeClr val="tx1"/>
                </a:solidFill>
              </a:defRPr>
            </a:lvl5pPr>
          </a:lstStyle>
          <a:p>
            <a:pPr lvl="0"/>
            <a:r>
              <a:rPr lang="en-US" dirty="0"/>
              <a:t>Click to add text or choose icon below to </a:t>
            </a:r>
            <a:r>
              <a:rPr lang="en-US" dirty="0" smtClean="0"/>
              <a:t>insert </a:t>
            </a:r>
            <a:r>
              <a:rPr lang="en-US" dirty="0"/>
              <a:t>content</a:t>
            </a:r>
          </a:p>
          <a:p>
            <a:pPr lvl="1"/>
            <a:r>
              <a:rPr lang="en-US" dirty="0"/>
              <a:t>Second level</a:t>
            </a:r>
          </a:p>
          <a:p>
            <a:pPr lvl="2"/>
            <a:r>
              <a:rPr lang="en-US" dirty="0"/>
              <a:t>Third level</a:t>
            </a:r>
          </a:p>
        </p:txBody>
      </p:sp>
      <p:sp>
        <p:nvSpPr>
          <p:cNvPr id="16" name="Text Placeholder 15"/>
          <p:cNvSpPr>
            <a:spLocks noGrp="1"/>
          </p:cNvSpPr>
          <p:nvPr>
            <p:ph type="body" sz="quarter" idx="11"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rgbClr val="FFFFFF"/>
                </a:solidFill>
              </a:defRPr>
            </a:lvl1pPr>
          </a:lstStyle>
          <a:p>
            <a:pPr lvl="0"/>
            <a:r>
              <a:rPr lang="en-US" dirty="0"/>
              <a:t>Click Here to Edit Section Header </a:t>
            </a:r>
          </a:p>
        </p:txBody>
      </p:sp>
      <p:sp>
        <p:nvSpPr>
          <p:cNvPr id="7" name="Title 6">
            <a:extLst>
              <a:ext uri="{FF2B5EF4-FFF2-40B4-BE49-F238E27FC236}">
                <a16:creationId xmlns:a16="http://schemas.microsoft.com/office/drawing/2014/main" id="{05055C74-50FE-442E-B00D-27CCC9271A0E}"/>
              </a:ext>
            </a:extLst>
          </p:cNvPr>
          <p:cNvSpPr>
            <a:spLocks noGrp="1"/>
          </p:cNvSpPr>
          <p:nvPr>
            <p:ph type="title" hasCustomPrompt="1"/>
          </p:nvPr>
        </p:nvSpPr>
        <p:spPr>
          <a:xfrm>
            <a:off x="419100" y="680944"/>
            <a:ext cx="11353800" cy="457200"/>
          </a:xfrm>
        </p:spPr>
        <p:txBody>
          <a:bodyPr/>
          <a:lstStyle>
            <a:lvl1pPr>
              <a:defRPr baseline="0">
                <a:solidFill>
                  <a:srgbClr val="FFFFFF"/>
                </a:solidFill>
              </a:defRPr>
            </a:lvl1pPr>
          </a:lstStyle>
          <a:p>
            <a:r>
              <a:rPr lang="en-US" dirty="0"/>
              <a:t>Click Here to Edit Title</a:t>
            </a:r>
          </a:p>
        </p:txBody>
      </p:sp>
    </p:spTree>
    <p:extLst>
      <p:ext uri="{BB962C8B-B14F-4D97-AF65-F5344CB8AC3E}">
        <p14:creationId xmlns:p14="http://schemas.microsoft.com/office/powerpoint/2010/main" val="180524732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wo Content Dark BG">
    <p:bg>
      <p:bgPr>
        <a:solidFill>
          <a:srgbClr val="38639F"/>
        </a:solidFill>
        <a:effectLst/>
      </p:bgPr>
    </p:bg>
    <p:spTree>
      <p:nvGrpSpPr>
        <p:cNvPr id="1" name=""/>
        <p:cNvGrpSpPr/>
        <p:nvPr/>
      </p:nvGrpSpPr>
      <p:grpSpPr>
        <a:xfrm>
          <a:off x="0" y="0"/>
          <a:ext cx="0" cy="0"/>
          <a:chOff x="0" y="0"/>
          <a:chExt cx="0" cy="0"/>
        </a:xfrm>
      </p:grpSpPr>
      <p:sp>
        <p:nvSpPr>
          <p:cNvPr id="5" name="Do not remove" hidden="1">
            <a:extLst>
              <a:ext uri="{FF2B5EF4-FFF2-40B4-BE49-F238E27FC236}">
                <a16:creationId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7" name="Slide Number Placeholder 6"/>
          <p:cNvSpPr>
            <a:spLocks noGrp="1"/>
          </p:cNvSpPr>
          <p:nvPr>
            <p:ph type="sldNum" sz="quarter" idx="12"/>
          </p:nvPr>
        </p:nvSpPr>
        <p:spPr/>
        <p:txBody>
          <a:bodyPr/>
          <a:lstStyle>
            <a:lvl1pPr>
              <a:defRPr>
                <a:solidFill>
                  <a:srgbClr val="38639F"/>
                </a:solidFill>
              </a:defRPr>
            </a:lvl1pPr>
          </a:lstStyle>
          <a:p>
            <a:fld id="{D295FD85-0E9A-9A4B-AEA4-CF6493BFD0E6}" type="slidenum">
              <a:rPr lang="en-US" smtClean="0"/>
              <a:pPr/>
              <a:t>‹#›</a:t>
            </a:fld>
            <a:endParaRPr lang="en-US" dirty="0"/>
          </a:p>
        </p:txBody>
      </p:sp>
      <p:sp>
        <p:nvSpPr>
          <p:cNvPr id="3" name="Content Placeholder 2"/>
          <p:cNvSpPr>
            <a:spLocks noGrp="1"/>
          </p:cNvSpPr>
          <p:nvPr>
            <p:ph sz="half" idx="1" hasCustomPrompt="1"/>
          </p:nvPr>
        </p:nvSpPr>
        <p:spPr>
          <a:xfrm>
            <a:off x="419100" y="1562100"/>
            <a:ext cx="5577840" cy="4806248"/>
          </a:xfrm>
        </p:spPr>
        <p:txBody>
          <a:bodyPr>
            <a:noAutofit/>
          </a:bodyPr>
          <a:lstStyle>
            <a:lvl1pPr>
              <a:buClr>
                <a:srgbClr val="FFFFFF"/>
              </a:buClr>
              <a:defRPr sz="2800">
                <a:solidFill>
                  <a:srgbClr val="FFFFFF"/>
                </a:solidFill>
              </a:defRPr>
            </a:lvl1pPr>
            <a:lvl2pPr>
              <a:buClr>
                <a:srgbClr val="FFFFFF"/>
              </a:buClr>
              <a:defRPr sz="2400">
                <a:solidFill>
                  <a:srgbClr val="FFFFFF"/>
                </a:solidFill>
              </a:defRPr>
            </a:lvl2pPr>
            <a:lvl3pPr>
              <a:buClr>
                <a:srgbClr val="FFFFFF"/>
              </a:buClr>
              <a:defRPr sz="2000">
                <a:solidFill>
                  <a:srgbClr val="FFFFFF"/>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hasCustomPrompt="1"/>
          </p:nvPr>
        </p:nvSpPr>
        <p:spPr>
          <a:xfrm>
            <a:off x="6195060" y="1562100"/>
            <a:ext cx="5577840" cy="4806248"/>
          </a:xfrm>
        </p:spPr>
        <p:txBody>
          <a:bodyPr>
            <a:noAutofit/>
          </a:bodyPr>
          <a:lstStyle>
            <a:lvl1pPr>
              <a:buClr>
                <a:srgbClr val="FFFFFF"/>
              </a:buClr>
              <a:defRPr sz="2800">
                <a:solidFill>
                  <a:srgbClr val="FFFFFF"/>
                </a:solidFill>
              </a:defRPr>
            </a:lvl1pPr>
            <a:lvl2pPr>
              <a:buClr>
                <a:srgbClr val="FFFFFF"/>
              </a:buClr>
              <a:defRPr sz="2400">
                <a:solidFill>
                  <a:srgbClr val="FFFFFF"/>
                </a:solidFill>
              </a:defRPr>
            </a:lvl2pPr>
            <a:lvl3pPr>
              <a:buClr>
                <a:srgbClr val="FFFFFF"/>
              </a:buClr>
              <a:defRPr sz="2000">
                <a:solidFill>
                  <a:srgbClr val="FFFFFF"/>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2" name="Title 1"/>
          <p:cNvSpPr>
            <a:spLocks noGrp="1"/>
          </p:cNvSpPr>
          <p:nvPr>
            <p:ph type="title" hasCustomPrompt="1"/>
          </p:nvPr>
        </p:nvSpPr>
        <p:spPr/>
        <p:txBody>
          <a:bodyPr/>
          <a:lstStyle>
            <a:lvl1pPr>
              <a:defRPr>
                <a:solidFill>
                  <a:srgbClr val="FFFFFF"/>
                </a:solidFill>
              </a:defRPr>
            </a:lvl1pPr>
          </a:lstStyle>
          <a:p>
            <a:r>
              <a:rPr lang="en-US" dirty="0"/>
              <a:t>Click Here to Edit Title</a:t>
            </a:r>
          </a:p>
        </p:txBody>
      </p:sp>
      <p:sp>
        <p:nvSpPr>
          <p:cNvPr id="8" name="Text Placeholder 15"/>
          <p:cNvSpPr>
            <a:spLocks noGrp="1"/>
          </p:cNvSpPr>
          <p:nvPr>
            <p:ph type="body" sz="quarter" idx="13" hasCustomPrompt="1"/>
          </p:nvPr>
        </p:nvSpPr>
        <p:spPr>
          <a:xfrm>
            <a:off x="419100" y="203200"/>
            <a:ext cx="11330940" cy="365760"/>
          </a:xfrm>
        </p:spPr>
        <p:txBody>
          <a:bodyPr anchor="b" anchorCtr="0">
            <a:noAutofit/>
          </a:bodyPr>
          <a:lstStyle>
            <a:lvl1pPr marL="0" indent="0">
              <a:buFontTx/>
              <a:buNone/>
              <a:defRPr sz="1800" b="0" spc="-30" baseline="0">
                <a:solidFill>
                  <a:srgbClr val="FFFFFF"/>
                </a:solidFill>
              </a:defRPr>
            </a:lvl1pPr>
          </a:lstStyle>
          <a:p>
            <a:pPr lvl="0"/>
            <a:r>
              <a:rPr lang="en-US" dirty="0"/>
              <a:t>Click Here to Edit Section Header</a:t>
            </a:r>
          </a:p>
        </p:txBody>
      </p:sp>
    </p:spTree>
    <p:extLst>
      <p:ext uri="{BB962C8B-B14F-4D97-AF65-F5344CB8AC3E}">
        <p14:creationId xmlns:p14="http://schemas.microsoft.com/office/powerpoint/2010/main" val="32448621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Only Dark BG">
    <p:bg>
      <p:bgPr>
        <a:solidFill>
          <a:srgbClr val="38639F"/>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19100" y="203200"/>
            <a:ext cx="11330940" cy="365760"/>
          </a:xfrm>
        </p:spPr>
        <p:txBody>
          <a:bodyPr anchor="b">
            <a:noAutofit/>
          </a:bodyPr>
          <a:lstStyle>
            <a:lvl1pPr marL="0" indent="0">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9" name="Slide Number Placeholder 8"/>
          <p:cNvSpPr>
            <a:spLocks noGrp="1"/>
          </p:cNvSpPr>
          <p:nvPr>
            <p:ph type="sldNum" sz="quarter" idx="12"/>
          </p:nvPr>
        </p:nvSpPr>
        <p:spPr bwMode="hidden"/>
        <p:txBody>
          <a:bodyPr/>
          <a:lstStyle>
            <a:lvl1pPr>
              <a:defRPr>
                <a:solidFill>
                  <a:schemeClr val="accent1"/>
                </a:solidFill>
              </a:defRPr>
            </a:lvl1pPr>
          </a:lstStyle>
          <a:p>
            <a:fld id="{3253438A-7C34-4C00-93F5-28C2DC00B0E3}" type="slidenum">
              <a:rPr lang="en-US"/>
              <a:pPr/>
              <a:t>‹#›</a:t>
            </a:fld>
            <a:endParaRPr lang="en-US" dirty="0"/>
          </a:p>
        </p:txBody>
      </p:sp>
      <p:sp>
        <p:nvSpPr>
          <p:cNvPr id="5" name="Title 4">
            <a:extLst>
              <a:ext uri="{FF2B5EF4-FFF2-40B4-BE49-F238E27FC236}">
                <a16:creationId xmlns:a16="http://schemas.microsoft.com/office/drawing/2014/main" id="{01BF302C-8174-4A35-8899-28A2601F7029}"/>
              </a:ext>
            </a:extLst>
          </p:cNvPr>
          <p:cNvSpPr>
            <a:spLocks noGrp="1"/>
          </p:cNvSpPr>
          <p:nvPr>
            <p:ph type="title" hasCustomPrompt="1"/>
          </p:nvPr>
        </p:nvSpPr>
        <p:spPr>
          <a:xfrm>
            <a:off x="419100" y="680944"/>
            <a:ext cx="1133094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p14="http://schemas.microsoft.com/office/powerpoint/2010/main" val="191355173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rgbClr val="38639F"/>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bwMode="hidden"/>
        <p:txBody>
          <a:bodyPr/>
          <a:lstStyle>
            <a:lvl1pPr>
              <a:defRPr>
                <a:solidFill>
                  <a:srgbClr val="38639F"/>
                </a:solidFill>
              </a:defRPr>
            </a:lvl1pPr>
          </a:lstStyle>
          <a:p>
            <a:fld id="{D295FD85-0E9A-9A4B-AEA4-CF6493BFD0E6}" type="slidenum">
              <a:rPr lang="en-US"/>
              <a:pPr/>
              <a:t>‹#›</a:t>
            </a:fld>
            <a:endParaRPr lang="en-US"/>
          </a:p>
        </p:txBody>
      </p:sp>
      <p:sp>
        <p:nvSpPr>
          <p:cNvPr id="8" name="Text Placeholder 13"/>
          <p:cNvSpPr>
            <a:spLocks noGrp="1"/>
          </p:cNvSpPr>
          <p:nvPr>
            <p:ph type="body" sz="quarter" idx="10" hasCustomPrompt="1"/>
          </p:nvPr>
        </p:nvSpPr>
        <p:spPr>
          <a:xfrm>
            <a:off x="609600" y="3585118"/>
            <a:ext cx="10972800" cy="1988611"/>
          </a:xfrm>
        </p:spPr>
        <p:txBody>
          <a:bodyPr>
            <a:noAutofit/>
          </a:bodyPr>
          <a:lstStyle>
            <a:lvl1pPr marL="0" indent="0" algn="ctr">
              <a:buFontTx/>
              <a:buNone/>
              <a:defRPr sz="2000" b="0" spc="-30" baseline="0">
                <a:solidFill>
                  <a:schemeClr val="tx1"/>
                </a:solidFill>
              </a:defRPr>
            </a:lvl1pPr>
          </a:lstStyle>
          <a:p>
            <a:pPr lvl="0"/>
            <a:r>
              <a:rPr lang="en-US" dirty="0"/>
              <a:t>Author/Date</a:t>
            </a:r>
          </a:p>
        </p:txBody>
      </p:sp>
      <p:sp>
        <p:nvSpPr>
          <p:cNvPr id="7" name="Title Placeholder 1"/>
          <p:cNvSpPr>
            <a:spLocks noGrp="1"/>
          </p:cNvSpPr>
          <p:nvPr>
            <p:ph type="title" hasCustomPrompt="1"/>
          </p:nvPr>
        </p:nvSpPr>
        <p:spPr>
          <a:xfrm>
            <a:off x="609600" y="2049593"/>
            <a:ext cx="10972800" cy="1450342"/>
          </a:xfrm>
          <a:prstGeom prst="rect">
            <a:avLst/>
          </a:prstGeom>
        </p:spPr>
        <p:txBody>
          <a:bodyPr vert="horz" lIns="91440" tIns="45720" rIns="91440" bIns="45720" rtlCol="0" anchor="t" anchorCtr="0">
            <a:noAutofit/>
          </a:bodyPr>
          <a:lstStyle>
            <a:lvl1pPr algn="ctr">
              <a:lnSpc>
                <a:spcPct val="100000"/>
              </a:lnSpc>
              <a:defRPr sz="3600" baseline="0">
                <a:solidFill>
                  <a:schemeClr val="tx1"/>
                </a:solidFill>
              </a:defRPr>
            </a:lvl1pPr>
          </a:lstStyle>
          <a:p>
            <a:r>
              <a:rPr lang="en-US" dirty="0"/>
              <a:t>Click Here to Edit Title</a:t>
            </a:r>
          </a:p>
        </p:txBody>
      </p:sp>
      <p:sp>
        <p:nvSpPr>
          <p:cNvPr id="9" name="Text Placeholder 15"/>
          <p:cNvSpPr>
            <a:spLocks noGrp="1"/>
          </p:cNvSpPr>
          <p:nvPr>
            <p:ph type="body" sz="quarter" idx="11" hasCustomPrompt="1"/>
          </p:nvPr>
        </p:nvSpPr>
        <p:spPr>
          <a:xfrm>
            <a:off x="609600" y="1554480"/>
            <a:ext cx="10972800" cy="428625"/>
          </a:xfrm>
        </p:spPr>
        <p:txBody>
          <a:bodyPr lIns="0" rIns="0" anchor="b" anchorCtr="0">
            <a:noAutofit/>
          </a:bodyPr>
          <a:lstStyle>
            <a:lvl1pPr marL="0" indent="0" algn="ctr">
              <a:buFontTx/>
              <a:buNone/>
              <a:defRPr sz="1800" b="0" spc="-30" baseline="0">
                <a:solidFill>
                  <a:schemeClr val="tx1"/>
                </a:solidFill>
              </a:defRPr>
            </a:lvl1pPr>
          </a:lstStyle>
          <a:p>
            <a:pPr lvl="0"/>
            <a:r>
              <a:rPr lang="en-US" dirty="0"/>
              <a:t>Edit master text styles</a:t>
            </a:r>
          </a:p>
        </p:txBody>
      </p:sp>
    </p:spTree>
    <p:extLst>
      <p:ext uri="{BB962C8B-B14F-4D97-AF65-F5344CB8AC3E}">
        <p14:creationId xmlns:p14="http://schemas.microsoft.com/office/powerpoint/2010/main" val="25214143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a:pPr/>
              <a:t>‹#›</a:t>
            </a:fld>
            <a:endParaRPr lang="en-US"/>
          </a:p>
        </p:txBody>
      </p:sp>
      <p:sp>
        <p:nvSpPr>
          <p:cNvPr id="8" name="Content Placeholder 3"/>
          <p:cNvSpPr>
            <a:spLocks noGrp="1"/>
          </p:cNvSpPr>
          <p:nvPr>
            <p:ph sz="half" idx="16" hasCustomPrompt="1"/>
          </p:nvPr>
        </p:nvSpPr>
        <p:spPr>
          <a:xfrm>
            <a:off x="8038731" y="1562100"/>
            <a:ext cx="3734169"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9" name="Content Placeholder 3"/>
          <p:cNvSpPr>
            <a:spLocks noGrp="1"/>
          </p:cNvSpPr>
          <p:nvPr>
            <p:ph sz="half" idx="17" hasCustomPrompt="1"/>
          </p:nvPr>
        </p:nvSpPr>
        <p:spPr>
          <a:xfrm>
            <a:off x="4314682" y="1562100"/>
            <a:ext cx="3533913"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7" name="Content Placeholder 3"/>
          <p:cNvSpPr>
            <a:spLocks noGrp="1"/>
          </p:cNvSpPr>
          <p:nvPr>
            <p:ph sz="half" idx="15" hasCustomPrompt="1"/>
          </p:nvPr>
        </p:nvSpPr>
        <p:spPr>
          <a:xfrm>
            <a:off x="419100" y="1562100"/>
            <a:ext cx="3705445" cy="4774692"/>
          </a:xfrm>
          <a:prstGeom prst="rect">
            <a:avLst/>
          </a:prstGeom>
        </p:spPr>
        <p:txBody>
          <a:bodyPr>
            <a:noAutofit/>
          </a:bodyPr>
          <a:lstStyle>
            <a:lvl1pPr marL="0" indent="0">
              <a:spcBef>
                <a:spcPts val="0"/>
              </a:spcBef>
              <a:buClr>
                <a:schemeClr val="accent6"/>
              </a:buClr>
              <a:buFont typeface="Arial" panose="020B0604020202020204" pitchFamily="34" charset="0"/>
              <a:buNone/>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6" name="Text Placeholder 15"/>
          <p:cNvSpPr>
            <a:spLocks noGrp="1"/>
          </p:cNvSpPr>
          <p:nvPr>
            <p:ph type="body" sz="quarter" idx="13"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3" name="Title 2">
            <a:extLst>
              <a:ext uri="{FF2B5EF4-FFF2-40B4-BE49-F238E27FC236}">
                <a16:creationId xmlns:a16="http://schemas.microsoft.com/office/drawing/2014/main" id="{ADCEA576-9606-4290-9ACE-FF0A990B8E66}"/>
              </a:ext>
            </a:extLst>
          </p:cNvPr>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p14="http://schemas.microsoft.com/office/powerpoint/2010/main" val="13420829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ounded Rectangle 6"/>
          <p:cNvSpPr/>
          <p:nvPr/>
        </p:nvSpPr>
        <p:spPr bwMode="gray">
          <a:xfrm>
            <a:off x="0" y="6492240"/>
            <a:ext cx="12192000" cy="36576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169048" y="6533797"/>
            <a:ext cx="977624" cy="282646"/>
          </a:xfrm>
          <a:prstGeom prst="rect">
            <a:avLst/>
          </a:prstGeom>
        </p:spPr>
      </p:pic>
      <p:sp>
        <p:nvSpPr>
          <p:cNvPr id="2" name="Title Placeholder 1"/>
          <p:cNvSpPr>
            <a:spLocks noGrp="1"/>
          </p:cNvSpPr>
          <p:nvPr>
            <p:ph type="title"/>
          </p:nvPr>
        </p:nvSpPr>
        <p:spPr>
          <a:xfrm>
            <a:off x="419100" y="680944"/>
            <a:ext cx="11330940" cy="457200"/>
          </a:xfrm>
          <a:prstGeom prst="rect">
            <a:avLst/>
          </a:prstGeom>
        </p:spPr>
        <p:txBody>
          <a:bodyPr vert="horz" lIns="0" tIns="0" rIns="0" bIns="0" rtlCol="0" anchor="t" anchorCtr="0">
            <a:noAutofit/>
          </a:bodyPr>
          <a:lstStyle/>
          <a:p>
            <a:r>
              <a:rPr lang="en-US" dirty="0"/>
              <a:t>Click Here to Edit Title</a:t>
            </a:r>
          </a:p>
        </p:txBody>
      </p:sp>
      <p:sp>
        <p:nvSpPr>
          <p:cNvPr id="3" name="Text Placeholder 2"/>
          <p:cNvSpPr>
            <a:spLocks noGrp="1"/>
          </p:cNvSpPr>
          <p:nvPr>
            <p:ph type="body" idx="1"/>
          </p:nvPr>
        </p:nvSpPr>
        <p:spPr>
          <a:xfrm>
            <a:off x="419100" y="1562100"/>
            <a:ext cx="11353800" cy="4771912"/>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6" name="Slide Number Placeholder 5"/>
          <p:cNvSpPr>
            <a:spLocks noGrp="1"/>
          </p:cNvSpPr>
          <p:nvPr>
            <p:ph type="sldNum" sz="quarter" idx="4"/>
          </p:nvPr>
        </p:nvSpPr>
        <p:spPr bwMode="white">
          <a:xfrm>
            <a:off x="9918700" y="6537960"/>
            <a:ext cx="2025652" cy="274320"/>
          </a:xfrm>
          <a:prstGeom prst="rect">
            <a:avLst/>
          </a:prstGeom>
        </p:spPr>
        <p:txBody>
          <a:bodyPr vert="horz" lIns="0" tIns="45720" rIns="0" bIns="45720" rtlCol="0" anchor="ctr"/>
          <a:lstStyle>
            <a:lvl1pPr algn="r">
              <a:defRPr sz="1800">
                <a:solidFill>
                  <a:schemeClr val="bg1"/>
                </a:solidFill>
              </a:defRPr>
            </a:lvl1pPr>
          </a:lstStyle>
          <a:p>
            <a:fld id="{3253438A-7C34-4C00-93F5-28C2DC00B0E3}" type="slidenum">
              <a:rPr lang="en-US"/>
              <a:pPr/>
              <a:t>‹#›</a:t>
            </a:fld>
            <a:endParaRPr lang="en-US" dirty="0"/>
          </a:p>
        </p:txBody>
      </p:sp>
    </p:spTree>
    <p:extLst>
      <p:ext uri="{BB962C8B-B14F-4D97-AF65-F5344CB8AC3E}">
        <p14:creationId xmlns:p14="http://schemas.microsoft.com/office/powerpoint/2010/main" val="477395174"/>
      </p:ext>
    </p:extLst>
  </p:cSld>
  <p:clrMap bg1="lt1" tx1="dk1" bg2="lt2" tx2="dk2" accent1="accent1" accent2="accent2" accent3="accent3" accent4="accent4" accent5="accent5" accent6="accent6" hlink="hlink" folHlink="folHlink"/>
  <p:sldLayoutIdLst>
    <p:sldLayoutId id="2147483649" r:id="rId1"/>
    <p:sldLayoutId id="2147483704" r:id="rId2"/>
    <p:sldLayoutId id="2147483716" r:id="rId3"/>
    <p:sldLayoutId id="2147483708" r:id="rId4"/>
    <p:sldLayoutId id="2147483730" r:id="rId5"/>
    <p:sldLayoutId id="2147483723" r:id="rId6"/>
    <p:sldLayoutId id="2147483721" r:id="rId7"/>
    <p:sldLayoutId id="2147483697" r:id="rId8"/>
    <p:sldLayoutId id="2147483701" r:id="rId9"/>
    <p:sldLayoutId id="2147483693" r:id="rId10"/>
    <p:sldLayoutId id="2147483722" r:id="rId11"/>
    <p:sldLayoutId id="2147483655" r:id="rId12"/>
    <p:sldLayoutId id="2147483692" r:id="rId13"/>
    <p:sldLayoutId id="2147483705" r:id="rId14"/>
    <p:sldLayoutId id="2147483731" r:id="rId15"/>
    <p:sldLayoutId id="2147483725" r:id="rId16"/>
    <p:sldLayoutId id="2147483729" r:id="rId17"/>
    <p:sldLayoutId id="2147483662" r:id="rId18"/>
    <p:sldLayoutId id="2147483713" r:id="rId19"/>
    <p:sldLayoutId id="2147483712" r:id="rId20"/>
    <p:sldLayoutId id="2147483715" r:id="rId21"/>
    <p:sldLayoutId id="2147483663" r:id="rId22"/>
    <p:sldLayoutId id="2147483727" r:id="rId23"/>
    <p:sldLayoutId id="2147483710" r:id="rId24"/>
    <p:sldLayoutId id="2147483728" r:id="rId25"/>
    <p:sldLayoutId id="2147483720" r:id="rId26"/>
    <p:sldLayoutId id="2147483717" r:id="rId27"/>
    <p:sldLayoutId id="2147483718" r:id="rId28"/>
    <p:sldLayoutId id="2147483706" r:id="rId29"/>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914400" rtl="0" eaLnBrk="1" latinLnBrk="0" hangingPunct="1">
        <a:lnSpc>
          <a:spcPct val="90000"/>
        </a:lnSpc>
        <a:spcBef>
          <a:spcPct val="0"/>
        </a:spcBef>
        <a:buNone/>
        <a:defRPr sz="3200" b="1" kern="1200" cap="none" spc="10" baseline="0">
          <a:solidFill>
            <a:srgbClr val="000000"/>
          </a:solidFill>
          <a:latin typeface="+mj-lt"/>
          <a:ea typeface="+mj-ea"/>
          <a:cs typeface="+mj-cs"/>
        </a:defRPr>
      </a:lvl1pPr>
    </p:titleStyle>
    <p:bodyStyle>
      <a:lvl1pPr marL="287338" indent="-287338" algn="l" defTabSz="914400" rtl="0" eaLnBrk="1" latinLnBrk="0" hangingPunct="1">
        <a:lnSpc>
          <a:spcPct val="100000"/>
        </a:lnSpc>
        <a:spcBef>
          <a:spcPts val="0"/>
        </a:spcBef>
        <a:spcAft>
          <a:spcPts val="600"/>
        </a:spcAft>
        <a:buClr>
          <a:schemeClr val="accent6"/>
        </a:buClr>
        <a:buFont typeface="Arial" panose="020B0604020202020204" pitchFamily="34" charset="0"/>
        <a:buChar char="•"/>
        <a:defRPr sz="2800" kern="1200" spc="20" baseline="0">
          <a:solidFill>
            <a:schemeClr val="tx1"/>
          </a:solidFill>
          <a:latin typeface="+mn-lt"/>
          <a:ea typeface="+mn-ea"/>
          <a:cs typeface="+mn-cs"/>
        </a:defRPr>
      </a:lvl1pPr>
      <a:lvl2pPr marL="569913" indent="-225425"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400" kern="1200" spc="20" baseline="0">
          <a:solidFill>
            <a:schemeClr val="tx1"/>
          </a:solidFill>
          <a:latin typeface="+mn-lt"/>
          <a:ea typeface="+mn-ea"/>
          <a:cs typeface="+mn-cs"/>
        </a:defRPr>
      </a:lvl2pPr>
      <a:lvl3pPr marL="857250" indent="-230188"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spc="20" baseline="0">
          <a:solidFill>
            <a:schemeClr val="tx1"/>
          </a:solidFill>
          <a:latin typeface="+mn-lt"/>
          <a:ea typeface="+mn-ea"/>
          <a:cs typeface="+mn-cs"/>
        </a:defRPr>
      </a:lvl3pPr>
      <a:lvl4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4pPr>
      <a:lvl5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5pPr>
      <a:lvl6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6pPr>
      <a:lvl7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7pPr>
      <a:lvl8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8pPr>
      <a:lvl9pPr marL="859536" indent="-228600" algn="l" defTabSz="914400" rtl="0" eaLnBrk="1" latinLnBrk="0" hangingPunct="1">
        <a:lnSpc>
          <a:spcPct val="100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840" userDrawn="1">
          <p15:clr>
            <a:srgbClr val="C35EA4"/>
          </p15:clr>
        </p15:guide>
        <p15:guide id="2" pos="264" userDrawn="1">
          <p15:clr>
            <a:srgbClr val="C35EA4"/>
          </p15:clr>
        </p15:guide>
        <p15:guide id="3" pos="7416" userDrawn="1">
          <p15:clr>
            <a:srgbClr val="C35EA4"/>
          </p15:clr>
        </p15:guide>
        <p15:guide id="4" orient="horz" pos="984" userDrawn="1">
          <p15:clr>
            <a:srgbClr val="C35EA4"/>
          </p15:clr>
        </p15:guide>
        <p15:guide id="5" orient="horz" pos="3888" userDrawn="1">
          <p15:clr>
            <a:srgbClr val="C35EA4"/>
          </p15:clr>
        </p15:guide>
        <p15:guide id="6" orient="horz" pos="216" userDrawn="1">
          <p15:clr>
            <a:srgbClr val="C35EA4"/>
          </p15:clr>
        </p15:guide>
        <p15:guide id="7" orient="horz" pos="648" userDrawn="1">
          <p15:clr>
            <a:srgbClr val="C35EA4"/>
          </p15:clr>
        </p15:guide>
        <p15:guide id="8" orient="horz" pos="432" userDrawn="1">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comments" Target="../comments/comment4.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omments" Target="../comments/commen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yTitle"/>
          <p:cNvSpPr>
            <a:spLocks noGrp="1"/>
          </p:cNvSpPr>
          <p:nvPr>
            <p:ph type="ctrTitle"/>
          </p:nvPr>
        </p:nvSpPr>
        <p:spPr/>
        <p:txBody>
          <a:bodyPr/>
          <a:lstStyle/>
          <a:p>
            <a:r>
              <a:rPr lang="en-GB" dirty="0" smtClean="0">
                <a:latin typeface="Century Gothic" panose="020B0502020202020204" pitchFamily="34" charset="0"/>
              </a:rPr>
              <a:t>Purchase Costing</a:t>
            </a:r>
            <a:endParaRPr lang="en-GB" dirty="0">
              <a:latin typeface="Century Gothic" panose="020B0502020202020204" pitchFamily="34" charset="0"/>
            </a:endParaRPr>
          </a:p>
        </p:txBody>
      </p:sp>
      <p:sp>
        <p:nvSpPr>
          <p:cNvPr id="3" name="Subtitle 2"/>
          <p:cNvSpPr>
            <a:spLocks noGrp="1"/>
          </p:cNvSpPr>
          <p:nvPr>
            <p:ph type="subTitle" idx="1"/>
          </p:nvPr>
        </p:nvSpPr>
        <p:spPr/>
        <p:txBody>
          <a:bodyPr/>
          <a:lstStyle/>
          <a:p>
            <a:endParaRPr lang="en-GB">
              <a:latin typeface="Century Gothic" panose="020B0502020202020204" pitchFamily="34" charset="0"/>
            </a:endParaRPr>
          </a:p>
        </p:txBody>
      </p:sp>
      <p:sp>
        <p:nvSpPr>
          <p:cNvPr id="4" name="Slide Number Placeholder 3"/>
          <p:cNvSpPr>
            <a:spLocks noGrp="1"/>
          </p:cNvSpPr>
          <p:nvPr>
            <p:ph type="sldNum" sz="quarter" idx="12"/>
          </p:nvPr>
        </p:nvSpPr>
        <p:spPr/>
        <p:txBody>
          <a:bodyPr/>
          <a:lstStyle/>
          <a:p>
            <a:fld id="{3253438A-7C34-4C00-93F5-28C2DC00B0E3}" type="slidenum">
              <a:rPr lang="en-US" smtClean="0">
                <a:latin typeface="Century Gothic" panose="020B0502020202020204" pitchFamily="34" charset="0"/>
              </a:rPr>
              <a:t>1</a:t>
            </a:fld>
            <a:endParaRPr lang="en-US">
              <a:latin typeface="Century Gothic" panose="020B0502020202020204" pitchFamily="34" charset="0"/>
            </a:endParaRPr>
          </a:p>
        </p:txBody>
      </p:sp>
      <p:sp>
        <p:nvSpPr>
          <p:cNvPr id="5" name="Picture Placeholder 4"/>
          <p:cNvSpPr>
            <a:spLocks noGrp="1"/>
          </p:cNvSpPr>
          <p:nvPr>
            <p:ph type="pic" sz="quarter" idx="13"/>
          </p:nvPr>
        </p:nvSpPr>
        <p:spPr/>
      </p:sp>
    </p:spTree>
    <p:extLst>
      <p:ext uri="{BB962C8B-B14F-4D97-AF65-F5344CB8AC3E}">
        <p14:creationId xmlns:p14="http://schemas.microsoft.com/office/powerpoint/2010/main" val="37022179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10</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Purchase Costing</a:t>
            </a:r>
          </a:p>
        </p:txBody>
      </p:sp>
      <p:sp>
        <p:nvSpPr>
          <p:cNvPr id="5" name="myTitle"/>
          <p:cNvSpPr>
            <a:spLocks noGrp="1"/>
          </p:cNvSpPr>
          <p:nvPr>
            <p:ph type="title"/>
          </p:nvPr>
        </p:nvSpPr>
        <p:spPr/>
        <p:txBody>
          <a:bodyPr/>
          <a:lstStyle/>
          <a:p>
            <a:r>
              <a:rPr lang="en-US" dirty="0">
                <a:latin typeface="Century Gothic" panose="020B0502020202020204" pitchFamily="34" charset="0"/>
              </a:rPr>
              <a:t>Updating Current Costs: </a:t>
            </a:r>
            <a:r>
              <a:rPr lang="en-US" dirty="0" smtClean="0">
                <a:latin typeface="Century Gothic" panose="020B0502020202020204" pitchFamily="34" charset="0"/>
              </a:rPr>
              <a:t>Average</a:t>
            </a:r>
            <a:endParaRPr lang="en-US" dirty="0">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a:off x="6994" y="1562100"/>
            <a:ext cx="12185006" cy="4918582"/>
          </a:xfrm>
          <a:prstGeom prst="rect">
            <a:avLst/>
          </a:prstGeom>
        </p:spPr>
      </p:pic>
      <p:sp>
        <p:nvSpPr>
          <p:cNvPr id="9" name="Rectangle 24"/>
          <p:cNvSpPr>
            <a:spLocks noChangeArrowheads="1"/>
          </p:cNvSpPr>
          <p:nvPr/>
        </p:nvSpPr>
        <p:spPr bwMode="auto">
          <a:xfrm>
            <a:off x="7784326" y="4167560"/>
            <a:ext cx="3924300" cy="1895475"/>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endParaRPr lang="en-US">
              <a:latin typeface="Century Gothic" panose="020B0502020202020204" pitchFamily="34" charset="0"/>
            </a:endParaRPr>
          </a:p>
        </p:txBody>
      </p:sp>
      <p:sp>
        <p:nvSpPr>
          <p:cNvPr id="10" name="Text Box 7"/>
          <p:cNvSpPr txBox="1">
            <a:spLocks noChangeArrowheads="1"/>
          </p:cNvSpPr>
          <p:nvPr/>
        </p:nvSpPr>
        <p:spPr bwMode="auto">
          <a:xfrm>
            <a:off x="7908151" y="4177085"/>
            <a:ext cx="3686175"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14300" algn="l"/>
              </a:tabLst>
              <a:defRPr sz="2400">
                <a:solidFill>
                  <a:schemeClr val="tx1"/>
                </a:solidFill>
                <a:latin typeface="Times New Roman" panose="02020603050405020304" pitchFamily="18" charset="0"/>
              </a:defRPr>
            </a:lvl1pPr>
            <a:lvl2pPr>
              <a:tabLst>
                <a:tab pos="114300" algn="l"/>
              </a:tabLst>
              <a:defRPr sz="2400">
                <a:solidFill>
                  <a:schemeClr val="tx1"/>
                </a:solidFill>
                <a:latin typeface="Times New Roman" panose="02020603050405020304" pitchFamily="18" charset="0"/>
              </a:defRPr>
            </a:lvl2pPr>
            <a:lvl3pPr>
              <a:tabLst>
                <a:tab pos="114300" algn="l"/>
              </a:tabLst>
              <a:defRPr sz="2400">
                <a:solidFill>
                  <a:schemeClr val="tx1"/>
                </a:solidFill>
                <a:latin typeface="Times New Roman" panose="02020603050405020304" pitchFamily="18" charset="0"/>
              </a:defRPr>
            </a:lvl3pPr>
            <a:lvl4pPr>
              <a:tabLst>
                <a:tab pos="114300" algn="l"/>
              </a:tabLst>
              <a:defRPr sz="2400">
                <a:solidFill>
                  <a:schemeClr val="tx1"/>
                </a:solidFill>
                <a:latin typeface="Times New Roman" panose="02020603050405020304" pitchFamily="18" charset="0"/>
              </a:defRPr>
            </a:lvl4pPr>
            <a:lvl5pPr>
              <a:tabLst>
                <a:tab pos="1143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9pPr>
          </a:lstStyle>
          <a:p>
            <a:pPr>
              <a:spcBef>
                <a:spcPct val="50000"/>
              </a:spcBef>
            </a:pPr>
            <a:r>
              <a:rPr lang="en-US" altLang="en-US" sz="1600" b="1">
                <a:latin typeface="Century Gothic" panose="020B0502020202020204" pitchFamily="34" charset="0"/>
              </a:rPr>
              <a:t>Current Cost from AP = Yes</a:t>
            </a:r>
          </a:p>
          <a:p>
            <a:pPr>
              <a:spcBef>
                <a:spcPct val="50000"/>
              </a:spcBef>
              <a:buFontTx/>
              <a:buChar char="•"/>
            </a:pPr>
            <a:r>
              <a:rPr lang="en-US" altLang="en-US" sz="1600">
                <a:latin typeface="Century Gothic" panose="020B0502020202020204" pitchFamily="34" charset="0"/>
              </a:rPr>
              <a:t> If the supplier invoice is vouchered 	for 100 at $9.45, then the current 	cost would now be $9.725:</a:t>
            </a:r>
          </a:p>
          <a:p>
            <a:pPr>
              <a:spcBef>
                <a:spcPct val="50000"/>
              </a:spcBef>
            </a:pPr>
            <a:r>
              <a:rPr lang="en-US" altLang="en-US" sz="1600">
                <a:latin typeface="Century Gothic" panose="020B0502020202020204" pitchFamily="34" charset="0"/>
              </a:rPr>
              <a:t>  </a:t>
            </a:r>
          </a:p>
        </p:txBody>
      </p:sp>
      <p:sp>
        <p:nvSpPr>
          <p:cNvPr id="11" name="Text Box 11"/>
          <p:cNvSpPr txBox="1">
            <a:spLocks noChangeArrowheads="1"/>
          </p:cNvSpPr>
          <p:nvPr/>
        </p:nvSpPr>
        <p:spPr bwMode="auto">
          <a:xfrm>
            <a:off x="9451201" y="5701085"/>
            <a:ext cx="7239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14300" algn="l"/>
              </a:tabLst>
              <a:defRPr sz="2400">
                <a:solidFill>
                  <a:schemeClr val="tx1"/>
                </a:solidFill>
                <a:latin typeface="Times New Roman" panose="02020603050405020304" pitchFamily="18" charset="0"/>
              </a:defRPr>
            </a:lvl1pPr>
            <a:lvl2pPr>
              <a:tabLst>
                <a:tab pos="114300" algn="l"/>
              </a:tabLst>
              <a:defRPr sz="2400">
                <a:solidFill>
                  <a:schemeClr val="tx1"/>
                </a:solidFill>
                <a:latin typeface="Times New Roman" panose="02020603050405020304" pitchFamily="18" charset="0"/>
              </a:defRPr>
            </a:lvl2pPr>
            <a:lvl3pPr>
              <a:tabLst>
                <a:tab pos="114300" algn="l"/>
              </a:tabLst>
              <a:defRPr sz="2400">
                <a:solidFill>
                  <a:schemeClr val="tx1"/>
                </a:solidFill>
                <a:latin typeface="Times New Roman" panose="02020603050405020304" pitchFamily="18" charset="0"/>
              </a:defRPr>
            </a:lvl3pPr>
            <a:lvl4pPr>
              <a:tabLst>
                <a:tab pos="114300" algn="l"/>
              </a:tabLst>
              <a:defRPr sz="2400">
                <a:solidFill>
                  <a:schemeClr val="tx1"/>
                </a:solidFill>
                <a:latin typeface="Times New Roman" panose="02020603050405020304" pitchFamily="18" charset="0"/>
              </a:defRPr>
            </a:lvl4pPr>
            <a:lvl5pPr>
              <a:tabLst>
                <a:tab pos="1143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9pPr>
          </a:lstStyle>
          <a:p>
            <a:pPr algn="ctr">
              <a:spcBef>
                <a:spcPct val="50000"/>
              </a:spcBef>
            </a:pPr>
            <a:r>
              <a:rPr lang="en-US" altLang="en-US" sz="1600">
                <a:latin typeface="Century Gothic" panose="020B0502020202020204" pitchFamily="34" charset="0"/>
              </a:rPr>
              <a:t>200</a:t>
            </a:r>
          </a:p>
        </p:txBody>
      </p:sp>
      <p:sp>
        <p:nvSpPr>
          <p:cNvPr id="12" name="Text Box 12"/>
          <p:cNvSpPr txBox="1">
            <a:spLocks noChangeArrowheads="1"/>
          </p:cNvSpPr>
          <p:nvPr/>
        </p:nvSpPr>
        <p:spPr bwMode="auto">
          <a:xfrm>
            <a:off x="10718026" y="5510585"/>
            <a:ext cx="11049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14300" algn="l"/>
              </a:tabLst>
              <a:defRPr sz="2400">
                <a:solidFill>
                  <a:schemeClr val="tx1"/>
                </a:solidFill>
                <a:latin typeface="Times New Roman" panose="02020603050405020304" pitchFamily="18" charset="0"/>
              </a:defRPr>
            </a:lvl1pPr>
            <a:lvl2pPr>
              <a:tabLst>
                <a:tab pos="114300" algn="l"/>
              </a:tabLst>
              <a:defRPr sz="2400">
                <a:solidFill>
                  <a:schemeClr val="tx1"/>
                </a:solidFill>
                <a:latin typeface="Times New Roman" panose="02020603050405020304" pitchFamily="18" charset="0"/>
              </a:defRPr>
            </a:lvl2pPr>
            <a:lvl3pPr>
              <a:tabLst>
                <a:tab pos="114300" algn="l"/>
              </a:tabLst>
              <a:defRPr sz="2400">
                <a:solidFill>
                  <a:schemeClr val="tx1"/>
                </a:solidFill>
                <a:latin typeface="Times New Roman" panose="02020603050405020304" pitchFamily="18" charset="0"/>
              </a:defRPr>
            </a:lvl3pPr>
            <a:lvl4pPr>
              <a:tabLst>
                <a:tab pos="114300" algn="l"/>
              </a:tabLst>
              <a:defRPr sz="2400">
                <a:solidFill>
                  <a:schemeClr val="tx1"/>
                </a:solidFill>
                <a:latin typeface="Times New Roman" panose="02020603050405020304" pitchFamily="18" charset="0"/>
              </a:defRPr>
            </a:lvl4pPr>
            <a:lvl5pPr>
              <a:tabLst>
                <a:tab pos="1143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9pPr>
          </a:lstStyle>
          <a:p>
            <a:pPr>
              <a:spcBef>
                <a:spcPct val="50000"/>
              </a:spcBef>
            </a:pPr>
            <a:r>
              <a:rPr lang="en-US" altLang="en-US" sz="1600">
                <a:latin typeface="Century Gothic" panose="020B0502020202020204" pitchFamily="34" charset="0"/>
              </a:rPr>
              <a:t>= $9.725</a:t>
            </a:r>
          </a:p>
        </p:txBody>
      </p:sp>
      <p:sp>
        <p:nvSpPr>
          <p:cNvPr id="13" name="Line 13"/>
          <p:cNvSpPr>
            <a:spLocks noChangeShapeType="1"/>
          </p:cNvSpPr>
          <p:nvPr/>
        </p:nvSpPr>
        <p:spPr bwMode="auto">
          <a:xfrm>
            <a:off x="8774926" y="5701085"/>
            <a:ext cx="19621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entury Gothic" panose="020B0502020202020204" pitchFamily="34" charset="0"/>
            </a:endParaRPr>
          </a:p>
        </p:txBody>
      </p:sp>
      <p:sp>
        <p:nvSpPr>
          <p:cNvPr id="14" name="Rectangle 18"/>
          <p:cNvSpPr>
            <a:spLocks noChangeArrowheads="1"/>
          </p:cNvSpPr>
          <p:nvPr/>
        </p:nvSpPr>
        <p:spPr bwMode="auto">
          <a:xfrm>
            <a:off x="7955776" y="4215185"/>
            <a:ext cx="2781300"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entury Gothic" panose="020B0502020202020204" pitchFamily="34" charset="0"/>
            </a:endParaRPr>
          </a:p>
        </p:txBody>
      </p:sp>
      <p:sp>
        <p:nvSpPr>
          <p:cNvPr id="15" name="Text Box 21"/>
          <p:cNvSpPr txBox="1">
            <a:spLocks noChangeArrowheads="1"/>
          </p:cNvSpPr>
          <p:nvPr/>
        </p:nvSpPr>
        <p:spPr bwMode="auto">
          <a:xfrm>
            <a:off x="8574901" y="5377235"/>
            <a:ext cx="23431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1600">
                <a:latin typeface="Century Gothic" panose="020B0502020202020204" pitchFamily="34" charset="0"/>
              </a:rPr>
              <a:t>[100 x ($9.50 - 9.45)]</a:t>
            </a:r>
            <a:endParaRPr lang="en-US" altLang="en-US" sz="1600" b="1">
              <a:latin typeface="Century Gothic" panose="020B0502020202020204" pitchFamily="34" charset="0"/>
            </a:endParaRPr>
          </a:p>
        </p:txBody>
      </p:sp>
      <p:sp>
        <p:nvSpPr>
          <p:cNvPr id="16" name="Text Box 22"/>
          <p:cNvSpPr txBox="1">
            <a:spLocks noChangeArrowheads="1"/>
          </p:cNvSpPr>
          <p:nvPr/>
        </p:nvSpPr>
        <p:spPr bwMode="auto">
          <a:xfrm>
            <a:off x="7974826" y="5510585"/>
            <a:ext cx="9239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latin typeface="Century Gothic" panose="020B0502020202020204" pitchFamily="34" charset="0"/>
              </a:rPr>
              <a:t>$9.75 -</a:t>
            </a:r>
          </a:p>
        </p:txBody>
      </p:sp>
      <p:sp>
        <p:nvSpPr>
          <p:cNvPr id="17" name="Rectangle 5"/>
          <p:cNvSpPr>
            <a:spLocks noChangeArrowheads="1"/>
          </p:cNvSpPr>
          <p:nvPr/>
        </p:nvSpPr>
        <p:spPr bwMode="auto">
          <a:xfrm>
            <a:off x="3093057" y="4144700"/>
            <a:ext cx="3924300" cy="2238375"/>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endParaRPr lang="en-US">
              <a:latin typeface="Century Gothic" panose="020B0502020202020204" pitchFamily="34" charset="0"/>
            </a:endParaRPr>
          </a:p>
        </p:txBody>
      </p:sp>
      <p:sp>
        <p:nvSpPr>
          <p:cNvPr id="18" name="Text Box 6"/>
          <p:cNvSpPr txBox="1">
            <a:spLocks noChangeArrowheads="1"/>
          </p:cNvSpPr>
          <p:nvPr/>
        </p:nvSpPr>
        <p:spPr bwMode="auto">
          <a:xfrm>
            <a:off x="3150207" y="4220900"/>
            <a:ext cx="3867150"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14300" algn="l"/>
              </a:tabLst>
              <a:defRPr sz="2400">
                <a:solidFill>
                  <a:schemeClr val="tx1"/>
                </a:solidFill>
                <a:latin typeface="Times New Roman" panose="02020603050405020304" pitchFamily="18" charset="0"/>
              </a:defRPr>
            </a:lvl1pPr>
            <a:lvl2pPr>
              <a:tabLst>
                <a:tab pos="114300" algn="l"/>
              </a:tabLst>
              <a:defRPr sz="2400">
                <a:solidFill>
                  <a:schemeClr val="tx1"/>
                </a:solidFill>
                <a:latin typeface="Times New Roman" panose="02020603050405020304" pitchFamily="18" charset="0"/>
              </a:defRPr>
            </a:lvl2pPr>
            <a:lvl3pPr>
              <a:tabLst>
                <a:tab pos="114300" algn="l"/>
              </a:tabLst>
              <a:defRPr sz="2400">
                <a:solidFill>
                  <a:schemeClr val="tx1"/>
                </a:solidFill>
                <a:latin typeface="Times New Roman" panose="02020603050405020304" pitchFamily="18" charset="0"/>
              </a:defRPr>
            </a:lvl3pPr>
            <a:lvl4pPr>
              <a:tabLst>
                <a:tab pos="114300" algn="l"/>
              </a:tabLst>
              <a:defRPr sz="2400">
                <a:solidFill>
                  <a:schemeClr val="tx1"/>
                </a:solidFill>
                <a:latin typeface="Times New Roman" panose="02020603050405020304" pitchFamily="18" charset="0"/>
              </a:defRPr>
            </a:lvl4pPr>
            <a:lvl5pPr>
              <a:tabLst>
                <a:tab pos="1143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9pPr>
          </a:lstStyle>
          <a:p>
            <a:pPr>
              <a:spcBef>
                <a:spcPct val="50000"/>
              </a:spcBef>
            </a:pPr>
            <a:r>
              <a:rPr lang="en-US" altLang="en-US" sz="1600" b="1">
                <a:latin typeface="Century Gothic" panose="020B0502020202020204" pitchFamily="34" charset="0"/>
              </a:rPr>
              <a:t>Current Cost = Average </a:t>
            </a:r>
          </a:p>
          <a:p>
            <a:pPr>
              <a:spcBef>
                <a:spcPct val="50000"/>
              </a:spcBef>
              <a:buFontTx/>
              <a:buChar char="•"/>
            </a:pPr>
            <a:r>
              <a:rPr lang="en-US" altLang="en-US" sz="1600">
                <a:latin typeface="Century Gothic" panose="020B0502020202020204" pitchFamily="34" charset="0"/>
              </a:rPr>
              <a:t> If there are 100 units of item A with a 		current cost of $10 and a PO for 100 is 	received with a PO price of $9.50, then 	the Current cost would now be $9.75:</a:t>
            </a:r>
          </a:p>
          <a:p>
            <a:pPr>
              <a:spcBef>
                <a:spcPct val="50000"/>
              </a:spcBef>
            </a:pPr>
            <a:r>
              <a:rPr lang="en-US" altLang="en-US" sz="1600">
                <a:latin typeface="Century Gothic" panose="020B0502020202020204" pitchFamily="34" charset="0"/>
              </a:rPr>
              <a:t>   (100 x $10) + (100 x $9.50)</a:t>
            </a:r>
          </a:p>
        </p:txBody>
      </p:sp>
      <p:sp>
        <p:nvSpPr>
          <p:cNvPr id="19" name="Text Box 8"/>
          <p:cNvSpPr txBox="1">
            <a:spLocks noChangeArrowheads="1"/>
          </p:cNvSpPr>
          <p:nvPr/>
        </p:nvSpPr>
        <p:spPr bwMode="auto">
          <a:xfrm>
            <a:off x="4464657" y="6021125"/>
            <a:ext cx="7239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14300" algn="l"/>
              </a:tabLst>
              <a:defRPr sz="2400">
                <a:solidFill>
                  <a:schemeClr val="tx1"/>
                </a:solidFill>
                <a:latin typeface="Times New Roman" panose="02020603050405020304" pitchFamily="18" charset="0"/>
              </a:defRPr>
            </a:lvl1pPr>
            <a:lvl2pPr>
              <a:tabLst>
                <a:tab pos="114300" algn="l"/>
              </a:tabLst>
              <a:defRPr sz="2400">
                <a:solidFill>
                  <a:schemeClr val="tx1"/>
                </a:solidFill>
                <a:latin typeface="Times New Roman" panose="02020603050405020304" pitchFamily="18" charset="0"/>
              </a:defRPr>
            </a:lvl2pPr>
            <a:lvl3pPr>
              <a:tabLst>
                <a:tab pos="114300" algn="l"/>
              </a:tabLst>
              <a:defRPr sz="2400">
                <a:solidFill>
                  <a:schemeClr val="tx1"/>
                </a:solidFill>
                <a:latin typeface="Times New Roman" panose="02020603050405020304" pitchFamily="18" charset="0"/>
              </a:defRPr>
            </a:lvl3pPr>
            <a:lvl4pPr>
              <a:tabLst>
                <a:tab pos="114300" algn="l"/>
              </a:tabLst>
              <a:defRPr sz="2400">
                <a:solidFill>
                  <a:schemeClr val="tx1"/>
                </a:solidFill>
                <a:latin typeface="Times New Roman" panose="02020603050405020304" pitchFamily="18" charset="0"/>
              </a:defRPr>
            </a:lvl4pPr>
            <a:lvl5pPr>
              <a:tabLst>
                <a:tab pos="1143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9pPr>
          </a:lstStyle>
          <a:p>
            <a:pPr>
              <a:spcBef>
                <a:spcPct val="50000"/>
              </a:spcBef>
            </a:pPr>
            <a:r>
              <a:rPr lang="en-US" altLang="en-US" sz="1600">
                <a:latin typeface="Century Gothic" panose="020B0502020202020204" pitchFamily="34" charset="0"/>
              </a:rPr>
              <a:t>200</a:t>
            </a:r>
          </a:p>
        </p:txBody>
      </p:sp>
      <p:sp>
        <p:nvSpPr>
          <p:cNvPr id="20" name="Text Box 9"/>
          <p:cNvSpPr txBox="1">
            <a:spLocks noChangeArrowheads="1"/>
          </p:cNvSpPr>
          <p:nvPr/>
        </p:nvSpPr>
        <p:spPr bwMode="auto">
          <a:xfrm>
            <a:off x="5855307" y="5830625"/>
            <a:ext cx="11049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14300" algn="l"/>
              </a:tabLst>
              <a:defRPr sz="2400">
                <a:solidFill>
                  <a:schemeClr val="tx1"/>
                </a:solidFill>
                <a:latin typeface="Times New Roman" panose="02020603050405020304" pitchFamily="18" charset="0"/>
              </a:defRPr>
            </a:lvl1pPr>
            <a:lvl2pPr>
              <a:tabLst>
                <a:tab pos="114300" algn="l"/>
              </a:tabLst>
              <a:defRPr sz="2400">
                <a:solidFill>
                  <a:schemeClr val="tx1"/>
                </a:solidFill>
                <a:latin typeface="Times New Roman" panose="02020603050405020304" pitchFamily="18" charset="0"/>
              </a:defRPr>
            </a:lvl2pPr>
            <a:lvl3pPr>
              <a:tabLst>
                <a:tab pos="114300" algn="l"/>
              </a:tabLst>
              <a:defRPr sz="2400">
                <a:solidFill>
                  <a:schemeClr val="tx1"/>
                </a:solidFill>
                <a:latin typeface="Times New Roman" panose="02020603050405020304" pitchFamily="18" charset="0"/>
              </a:defRPr>
            </a:lvl3pPr>
            <a:lvl4pPr>
              <a:tabLst>
                <a:tab pos="114300" algn="l"/>
              </a:tabLst>
              <a:defRPr sz="2400">
                <a:solidFill>
                  <a:schemeClr val="tx1"/>
                </a:solidFill>
                <a:latin typeface="Times New Roman" panose="02020603050405020304" pitchFamily="18" charset="0"/>
              </a:defRPr>
            </a:lvl4pPr>
            <a:lvl5pPr>
              <a:tabLst>
                <a:tab pos="1143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9pPr>
          </a:lstStyle>
          <a:p>
            <a:pPr>
              <a:spcBef>
                <a:spcPct val="50000"/>
              </a:spcBef>
            </a:pPr>
            <a:r>
              <a:rPr lang="en-US" altLang="en-US" sz="1600">
                <a:latin typeface="Century Gothic" panose="020B0502020202020204" pitchFamily="34" charset="0"/>
              </a:rPr>
              <a:t>= $9.75</a:t>
            </a:r>
          </a:p>
        </p:txBody>
      </p:sp>
      <p:sp>
        <p:nvSpPr>
          <p:cNvPr id="21" name="Line 10"/>
          <p:cNvSpPr>
            <a:spLocks noChangeShapeType="1"/>
          </p:cNvSpPr>
          <p:nvPr/>
        </p:nvSpPr>
        <p:spPr bwMode="auto">
          <a:xfrm>
            <a:off x="3455007" y="6021125"/>
            <a:ext cx="23812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entury Gothic" panose="020B0502020202020204" pitchFamily="34" charset="0"/>
            </a:endParaRPr>
          </a:p>
        </p:txBody>
      </p:sp>
      <p:sp>
        <p:nvSpPr>
          <p:cNvPr id="22" name="Rectangle 17"/>
          <p:cNvSpPr>
            <a:spLocks noChangeArrowheads="1"/>
          </p:cNvSpPr>
          <p:nvPr/>
        </p:nvSpPr>
        <p:spPr bwMode="auto">
          <a:xfrm>
            <a:off x="3188307" y="4439975"/>
            <a:ext cx="2400300" cy="266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entury Gothic" panose="020B0502020202020204" pitchFamily="34" charset="0"/>
            </a:endParaRPr>
          </a:p>
        </p:txBody>
      </p:sp>
      <p:cxnSp>
        <p:nvCxnSpPr>
          <p:cNvPr id="24" name="Elbow Connector 23"/>
          <p:cNvCxnSpPr>
            <a:stCxn id="17" idx="0"/>
          </p:cNvCxnSpPr>
          <p:nvPr/>
        </p:nvCxnSpPr>
        <p:spPr>
          <a:xfrm rot="16200000" flipV="1">
            <a:off x="3341578" y="2431071"/>
            <a:ext cx="1123204" cy="2304054"/>
          </a:xfrm>
          <a:prstGeom prst="bentConnector2">
            <a:avLst/>
          </a:prstGeom>
          <a:ln w="19050" cap="rnd">
            <a:solidFill>
              <a:srgbClr val="7F7F7F"/>
            </a:solidFill>
            <a:round/>
            <a:tailEnd type="triangle"/>
          </a:ln>
        </p:spPr>
        <p:style>
          <a:lnRef idx="1">
            <a:schemeClr val="accent1"/>
          </a:lnRef>
          <a:fillRef idx="0">
            <a:schemeClr val="accent1"/>
          </a:fillRef>
          <a:effectRef idx="0">
            <a:schemeClr val="accent1"/>
          </a:effectRef>
          <a:fontRef idx="minor">
            <a:schemeClr val="tx1"/>
          </a:fontRef>
        </p:style>
      </p:cxnSp>
      <p:cxnSp>
        <p:nvCxnSpPr>
          <p:cNvPr id="26" name="Elbow Connector 25"/>
          <p:cNvCxnSpPr>
            <a:stCxn id="10" idx="0"/>
          </p:cNvCxnSpPr>
          <p:nvPr/>
        </p:nvCxnSpPr>
        <p:spPr>
          <a:xfrm rot="16200000" flipV="1">
            <a:off x="8379121" y="2804967"/>
            <a:ext cx="901148" cy="1843088"/>
          </a:xfrm>
          <a:prstGeom prst="bentConnector2">
            <a:avLst/>
          </a:prstGeom>
          <a:ln w="19050" cap="rnd">
            <a:solidFill>
              <a:srgbClr val="7F7F7F"/>
            </a:solidFill>
            <a:roun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66446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11</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Purchase Costing</a:t>
            </a:r>
          </a:p>
        </p:txBody>
      </p:sp>
      <p:sp>
        <p:nvSpPr>
          <p:cNvPr id="5" name="myTitle"/>
          <p:cNvSpPr>
            <a:spLocks noGrp="1"/>
          </p:cNvSpPr>
          <p:nvPr>
            <p:ph type="title"/>
          </p:nvPr>
        </p:nvSpPr>
        <p:spPr/>
        <p:txBody>
          <a:bodyPr/>
          <a:lstStyle/>
          <a:p>
            <a:r>
              <a:rPr lang="en-US" altLang="en-US" dirty="0">
                <a:latin typeface="Century Gothic" panose="020B0502020202020204" pitchFamily="34" charset="0"/>
              </a:rPr>
              <a:t>Purchase Price Variance</a:t>
            </a:r>
            <a:endParaRPr lang="en-US" dirty="0">
              <a:latin typeface="Century Gothic" panose="020B0502020202020204" pitchFamily="34" charset="0"/>
            </a:endParaRPr>
          </a:p>
        </p:txBody>
      </p:sp>
      <p:pic>
        <p:nvPicPr>
          <p:cNvPr id="7" name="Picture 6"/>
          <p:cNvPicPr>
            <a:picLocks noChangeAspect="1"/>
          </p:cNvPicPr>
          <p:nvPr/>
        </p:nvPicPr>
        <p:blipFill>
          <a:blip r:embed="rId3"/>
          <a:stretch>
            <a:fillRect/>
          </a:stretch>
        </p:blipFill>
        <p:spPr>
          <a:xfrm>
            <a:off x="6994" y="1562100"/>
            <a:ext cx="12185006" cy="4918582"/>
          </a:xfrm>
          <a:prstGeom prst="rect">
            <a:avLst/>
          </a:prstGeom>
        </p:spPr>
      </p:pic>
      <p:sp>
        <p:nvSpPr>
          <p:cNvPr id="10" name="Rectangle 5"/>
          <p:cNvSpPr>
            <a:spLocks noChangeArrowheads="1"/>
          </p:cNvSpPr>
          <p:nvPr/>
        </p:nvSpPr>
        <p:spPr bwMode="auto">
          <a:xfrm>
            <a:off x="2932118" y="4359012"/>
            <a:ext cx="2664059" cy="1143937"/>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endParaRPr lang="en-US">
              <a:latin typeface="Century Gothic" panose="020B0502020202020204" pitchFamily="34" charset="0"/>
            </a:endParaRPr>
          </a:p>
        </p:txBody>
      </p:sp>
      <p:sp>
        <p:nvSpPr>
          <p:cNvPr id="11" name="Text Box 6"/>
          <p:cNvSpPr txBox="1">
            <a:spLocks noChangeArrowheads="1"/>
          </p:cNvSpPr>
          <p:nvPr/>
        </p:nvSpPr>
        <p:spPr bwMode="auto">
          <a:xfrm>
            <a:off x="2932118" y="4414009"/>
            <a:ext cx="2288896"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tabLst>
                <a:tab pos="114300" algn="l"/>
              </a:tabLst>
              <a:defRPr sz="2400">
                <a:solidFill>
                  <a:schemeClr val="tx1"/>
                </a:solidFill>
                <a:latin typeface="Times New Roman" panose="02020603050405020304" pitchFamily="18" charset="0"/>
              </a:defRPr>
            </a:lvl1pPr>
            <a:lvl2pPr>
              <a:tabLst>
                <a:tab pos="114300" algn="l"/>
              </a:tabLst>
              <a:defRPr sz="2400">
                <a:solidFill>
                  <a:schemeClr val="tx1"/>
                </a:solidFill>
                <a:latin typeface="Times New Roman" panose="02020603050405020304" pitchFamily="18" charset="0"/>
              </a:defRPr>
            </a:lvl2pPr>
            <a:lvl3pPr>
              <a:tabLst>
                <a:tab pos="114300" algn="l"/>
              </a:tabLst>
              <a:defRPr sz="2400">
                <a:solidFill>
                  <a:schemeClr val="tx1"/>
                </a:solidFill>
                <a:latin typeface="Times New Roman" panose="02020603050405020304" pitchFamily="18" charset="0"/>
              </a:defRPr>
            </a:lvl3pPr>
            <a:lvl4pPr>
              <a:tabLst>
                <a:tab pos="114300" algn="l"/>
              </a:tabLst>
              <a:defRPr sz="2400">
                <a:solidFill>
                  <a:schemeClr val="tx1"/>
                </a:solidFill>
                <a:latin typeface="Times New Roman" panose="02020603050405020304" pitchFamily="18" charset="0"/>
              </a:defRPr>
            </a:lvl4pPr>
            <a:lvl5pPr>
              <a:tabLst>
                <a:tab pos="1143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9pPr>
          </a:lstStyle>
          <a:p>
            <a:pPr>
              <a:spcBef>
                <a:spcPct val="50000"/>
              </a:spcBef>
            </a:pPr>
            <a:r>
              <a:rPr lang="en-US" altLang="en-US" sz="1200" b="1" dirty="0" smtClean="0">
                <a:latin typeface="Century Gothic" panose="020B0502020202020204" pitchFamily="34" charset="0"/>
              </a:rPr>
              <a:t>Non-Recoverable Tax </a:t>
            </a:r>
            <a:endParaRPr lang="en-US" altLang="en-US" sz="1200" b="1" dirty="0">
              <a:latin typeface="Century Gothic" panose="020B0502020202020204" pitchFamily="34" charset="0"/>
            </a:endParaRPr>
          </a:p>
          <a:p>
            <a:pPr>
              <a:spcBef>
                <a:spcPct val="50000"/>
              </a:spcBef>
              <a:buFontTx/>
              <a:buChar char="•"/>
            </a:pPr>
            <a:r>
              <a:rPr lang="en-US" altLang="en-US" sz="1200" dirty="0">
                <a:latin typeface="Century Gothic" panose="020B0502020202020204" pitchFamily="34" charset="0"/>
              </a:rPr>
              <a:t> </a:t>
            </a:r>
            <a:r>
              <a:rPr lang="en-US" altLang="en-US" sz="1200" dirty="0" smtClean="0">
                <a:latin typeface="Century Gothic" panose="020B0502020202020204" pitchFamily="34" charset="0"/>
              </a:rPr>
              <a:t>Accrual tax at receipt</a:t>
            </a:r>
            <a:endParaRPr lang="en-US" altLang="en-US" sz="1200" dirty="0">
              <a:latin typeface="Century Gothic" panose="020B0502020202020204" pitchFamily="34" charset="0"/>
            </a:endParaRPr>
          </a:p>
        </p:txBody>
      </p:sp>
      <p:sp>
        <p:nvSpPr>
          <p:cNvPr id="13" name="Text Box 9"/>
          <p:cNvSpPr txBox="1">
            <a:spLocks noChangeArrowheads="1"/>
          </p:cNvSpPr>
          <p:nvPr/>
        </p:nvSpPr>
        <p:spPr bwMode="auto">
          <a:xfrm>
            <a:off x="3005264" y="4954395"/>
            <a:ext cx="2668584"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tabLst>
                <a:tab pos="114300" algn="l"/>
              </a:tabLst>
              <a:defRPr sz="2400">
                <a:solidFill>
                  <a:schemeClr val="tx1"/>
                </a:solidFill>
                <a:latin typeface="Times New Roman" panose="02020603050405020304" pitchFamily="18" charset="0"/>
              </a:defRPr>
            </a:lvl1pPr>
            <a:lvl2pPr>
              <a:tabLst>
                <a:tab pos="114300" algn="l"/>
              </a:tabLst>
              <a:defRPr sz="2400">
                <a:solidFill>
                  <a:schemeClr val="tx1"/>
                </a:solidFill>
                <a:latin typeface="Times New Roman" panose="02020603050405020304" pitchFamily="18" charset="0"/>
              </a:defRPr>
            </a:lvl2pPr>
            <a:lvl3pPr>
              <a:tabLst>
                <a:tab pos="114300" algn="l"/>
              </a:tabLst>
              <a:defRPr sz="2400">
                <a:solidFill>
                  <a:schemeClr val="tx1"/>
                </a:solidFill>
                <a:latin typeface="Times New Roman" panose="02020603050405020304" pitchFamily="18" charset="0"/>
              </a:defRPr>
            </a:lvl3pPr>
            <a:lvl4pPr>
              <a:tabLst>
                <a:tab pos="114300" algn="l"/>
              </a:tabLst>
              <a:defRPr sz="2400">
                <a:solidFill>
                  <a:schemeClr val="tx1"/>
                </a:solidFill>
                <a:latin typeface="Times New Roman" panose="02020603050405020304" pitchFamily="18" charset="0"/>
              </a:defRPr>
            </a:lvl4pPr>
            <a:lvl5pPr>
              <a:tabLst>
                <a:tab pos="1143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9pPr>
          </a:lstStyle>
          <a:p>
            <a:pPr>
              <a:spcBef>
                <a:spcPct val="50000"/>
              </a:spcBef>
            </a:pPr>
            <a:r>
              <a:rPr lang="en-US" altLang="en-US" sz="1000" dirty="0" smtClean="0">
                <a:latin typeface="Century Gothic" panose="020B0502020202020204" pitchFamily="34" charset="0"/>
              </a:rPr>
              <a:t>Debit	Purchase Price Variance Credit	Purchase Order Receipts</a:t>
            </a:r>
            <a:r>
              <a:rPr lang="en-US" altLang="en-US" sz="1200" dirty="0" smtClean="0">
                <a:latin typeface="Century Gothic" panose="020B0502020202020204" pitchFamily="34" charset="0"/>
              </a:rPr>
              <a:t>       </a:t>
            </a:r>
            <a:endParaRPr lang="en-US" altLang="en-US" sz="1200" dirty="0">
              <a:latin typeface="Century Gothic" panose="020B0502020202020204" pitchFamily="34" charset="0"/>
            </a:endParaRPr>
          </a:p>
        </p:txBody>
      </p:sp>
      <p:sp>
        <p:nvSpPr>
          <p:cNvPr id="15" name="Rectangle 17"/>
          <p:cNvSpPr>
            <a:spLocks noChangeArrowheads="1"/>
          </p:cNvSpPr>
          <p:nvPr/>
        </p:nvSpPr>
        <p:spPr bwMode="auto">
          <a:xfrm>
            <a:off x="3351218" y="4560844"/>
            <a:ext cx="2400300" cy="266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entury Gothic" panose="020B0502020202020204" pitchFamily="34" charset="0"/>
            </a:endParaRPr>
          </a:p>
        </p:txBody>
      </p:sp>
    </p:spTree>
    <p:extLst>
      <p:ext uri="{BB962C8B-B14F-4D97-AF65-F5344CB8AC3E}">
        <p14:creationId xmlns:p14="http://schemas.microsoft.com/office/powerpoint/2010/main" val="1364579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12</a:t>
            </a:fld>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Purchase Costing</a:t>
            </a:r>
          </a:p>
        </p:txBody>
      </p:sp>
      <p:sp>
        <p:nvSpPr>
          <p:cNvPr id="5" name="myTitle"/>
          <p:cNvSpPr>
            <a:spLocks noGrp="1"/>
          </p:cNvSpPr>
          <p:nvPr>
            <p:ph type="title"/>
          </p:nvPr>
        </p:nvSpPr>
        <p:spPr/>
        <p:txBody>
          <a:bodyPr/>
          <a:lstStyle/>
          <a:p>
            <a:r>
              <a:rPr lang="en-US" altLang="en-US" dirty="0">
                <a:latin typeface="Century Gothic" panose="020B0502020202020204" pitchFamily="34" charset="0"/>
              </a:rPr>
              <a:t>Purchase Transactions</a:t>
            </a:r>
            <a:endParaRPr lang="en-US" dirty="0">
              <a:latin typeface="Century Gothic" panose="020B0502020202020204" pitchFamily="34" charset="0"/>
            </a:endParaRPr>
          </a:p>
        </p:txBody>
      </p:sp>
      <p:pic>
        <p:nvPicPr>
          <p:cNvPr id="6" name="Picture 5"/>
          <p:cNvPicPr>
            <a:picLocks noChangeAspect="1"/>
          </p:cNvPicPr>
          <p:nvPr/>
        </p:nvPicPr>
        <p:blipFill rotWithShape="1">
          <a:blip r:embed="rId3"/>
          <a:srcRect l="17825" r="48972" b="27152"/>
          <a:stretch/>
        </p:blipFill>
        <p:spPr>
          <a:xfrm>
            <a:off x="419100" y="1562100"/>
            <a:ext cx="3457903" cy="3062452"/>
          </a:xfrm>
          <a:prstGeom prst="rect">
            <a:avLst/>
          </a:prstGeom>
          <a:ln>
            <a:solidFill>
              <a:schemeClr val="accent1"/>
            </a:solidFill>
          </a:ln>
        </p:spPr>
      </p:pic>
      <p:pic>
        <p:nvPicPr>
          <p:cNvPr id="8" name="Picture 7"/>
          <p:cNvPicPr>
            <a:picLocks noChangeAspect="1"/>
          </p:cNvPicPr>
          <p:nvPr/>
        </p:nvPicPr>
        <p:blipFill rotWithShape="1">
          <a:blip r:embed="rId4"/>
          <a:srcRect l="17621" r="45508" b="38937"/>
          <a:stretch/>
        </p:blipFill>
        <p:spPr>
          <a:xfrm>
            <a:off x="3825764" y="2766245"/>
            <a:ext cx="3839865" cy="2567041"/>
          </a:xfrm>
          <a:prstGeom prst="rect">
            <a:avLst/>
          </a:prstGeom>
          <a:ln>
            <a:solidFill>
              <a:schemeClr val="accent1"/>
            </a:solidFill>
          </a:ln>
        </p:spPr>
      </p:pic>
      <p:pic>
        <p:nvPicPr>
          <p:cNvPr id="9" name="Picture 8"/>
          <p:cNvPicPr>
            <a:picLocks noChangeAspect="1"/>
          </p:cNvPicPr>
          <p:nvPr/>
        </p:nvPicPr>
        <p:blipFill rotWithShape="1">
          <a:blip r:embed="rId5"/>
          <a:srcRect l="1766" t="5685" r="63523" b="17812"/>
          <a:stretch/>
        </p:blipFill>
        <p:spPr>
          <a:xfrm>
            <a:off x="7665629" y="2839571"/>
            <a:ext cx="3614951" cy="3216167"/>
          </a:xfrm>
          <a:prstGeom prst="rect">
            <a:avLst/>
          </a:prstGeom>
          <a:ln>
            <a:solidFill>
              <a:schemeClr val="accent1"/>
            </a:solidFill>
          </a:ln>
        </p:spPr>
      </p:pic>
      <p:sp>
        <p:nvSpPr>
          <p:cNvPr id="10" name="Text Box 9"/>
          <p:cNvSpPr txBox="1">
            <a:spLocks noChangeArrowheads="1"/>
          </p:cNvSpPr>
          <p:nvPr/>
        </p:nvSpPr>
        <p:spPr bwMode="auto">
          <a:xfrm>
            <a:off x="626460" y="4843328"/>
            <a:ext cx="2124075" cy="64633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200">
                <a:latin typeface="Century Gothic" panose="020B0502020202020204" pitchFamily="34" charset="0"/>
              </a:rPr>
              <a:t>GL Material cost = 0.25</a:t>
            </a:r>
            <a:br>
              <a:rPr lang="en-US" altLang="en-US" sz="1200">
                <a:latin typeface="Century Gothic" panose="020B0502020202020204" pitchFamily="34" charset="0"/>
              </a:rPr>
            </a:br>
            <a:r>
              <a:rPr lang="en-US" altLang="en-US" sz="1200">
                <a:latin typeface="Century Gothic" panose="020B0502020202020204" pitchFamily="34" charset="0"/>
              </a:rPr>
              <a:t>GL Overhead cost = 0.10</a:t>
            </a:r>
            <a:r>
              <a:rPr lang="en-US" altLang="en-US" sz="1200" b="1">
                <a:latin typeface="Century Gothic" panose="020B0502020202020204" pitchFamily="34" charset="0"/>
              </a:rPr>
              <a:t/>
            </a:r>
            <a:br>
              <a:rPr lang="en-US" altLang="en-US" sz="1200" b="1">
                <a:latin typeface="Century Gothic" panose="020B0502020202020204" pitchFamily="34" charset="0"/>
              </a:rPr>
            </a:br>
            <a:r>
              <a:rPr lang="en-US" altLang="en-US" sz="1200" b="1">
                <a:latin typeface="Century Gothic" panose="020B0502020202020204" pitchFamily="34" charset="0"/>
              </a:rPr>
              <a:t>Total GL cost = 0.35</a:t>
            </a:r>
            <a:endParaRPr lang="en-US" altLang="en-US" sz="1600" b="1">
              <a:latin typeface="Century Gothic" panose="020B0502020202020204" pitchFamily="34" charset="0"/>
            </a:endParaRPr>
          </a:p>
        </p:txBody>
      </p:sp>
      <p:sp>
        <p:nvSpPr>
          <p:cNvPr id="11" name="Text Box 14"/>
          <p:cNvSpPr txBox="1">
            <a:spLocks noChangeArrowheads="1"/>
          </p:cNvSpPr>
          <p:nvPr/>
        </p:nvSpPr>
        <p:spPr bwMode="auto">
          <a:xfrm>
            <a:off x="4245960" y="5608364"/>
            <a:ext cx="2070100" cy="5492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200" b="1" dirty="0" err="1">
                <a:latin typeface="Century Gothic" panose="020B0502020202020204" pitchFamily="34" charset="0"/>
              </a:rPr>
              <a:t>Qty</a:t>
            </a:r>
            <a:r>
              <a:rPr lang="en-US" altLang="en-US" sz="1200" b="1" dirty="0">
                <a:latin typeface="Century Gothic" panose="020B0502020202020204" pitchFamily="34" charset="0"/>
              </a:rPr>
              <a:t> Ordered = 100</a:t>
            </a:r>
          </a:p>
          <a:p>
            <a:pPr>
              <a:spcBef>
                <a:spcPct val="50000"/>
              </a:spcBef>
            </a:pPr>
            <a:r>
              <a:rPr lang="en-US" altLang="en-US" sz="1200" b="1" dirty="0">
                <a:latin typeface="Century Gothic" panose="020B0502020202020204" pitchFamily="34" charset="0"/>
              </a:rPr>
              <a:t>PO Unit Cost = 0.30</a:t>
            </a:r>
            <a:endParaRPr lang="en-US" altLang="en-US" sz="1600" b="1" dirty="0">
              <a:latin typeface="Century Gothic" panose="020B0502020202020204" pitchFamily="34" charset="0"/>
            </a:endParaRPr>
          </a:p>
        </p:txBody>
      </p:sp>
      <p:sp>
        <p:nvSpPr>
          <p:cNvPr id="12" name="Text Box 17"/>
          <p:cNvSpPr txBox="1">
            <a:spLocks noChangeArrowheads="1"/>
          </p:cNvSpPr>
          <p:nvPr/>
        </p:nvSpPr>
        <p:spPr bwMode="auto">
          <a:xfrm>
            <a:off x="8513983" y="6155400"/>
            <a:ext cx="1600200" cy="27463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200" b="1">
                <a:latin typeface="Century Gothic" panose="020B0502020202020204" pitchFamily="34" charset="0"/>
              </a:rPr>
              <a:t>Received = 100</a:t>
            </a:r>
            <a:endParaRPr lang="en-US" altLang="en-US" sz="1600" b="1">
              <a:latin typeface="Century Gothic" panose="020B0502020202020204" pitchFamily="34" charset="0"/>
            </a:endParaRPr>
          </a:p>
        </p:txBody>
      </p:sp>
      <p:pic>
        <p:nvPicPr>
          <p:cNvPr id="13" name="Picture 12"/>
          <p:cNvPicPr>
            <a:picLocks noChangeAspect="1"/>
          </p:cNvPicPr>
          <p:nvPr/>
        </p:nvPicPr>
        <p:blipFill>
          <a:blip r:embed="rId6"/>
          <a:stretch>
            <a:fillRect/>
          </a:stretch>
        </p:blipFill>
        <p:spPr>
          <a:xfrm>
            <a:off x="4479866" y="1788472"/>
            <a:ext cx="4559534" cy="1136708"/>
          </a:xfrm>
          <a:prstGeom prst="rect">
            <a:avLst/>
          </a:prstGeom>
          <a:ln>
            <a:solidFill>
              <a:schemeClr val="tx1"/>
            </a:solidFill>
          </a:ln>
        </p:spPr>
      </p:pic>
      <p:sp>
        <p:nvSpPr>
          <p:cNvPr id="14" name="Text Box 17"/>
          <p:cNvSpPr txBox="1">
            <a:spLocks noChangeArrowheads="1"/>
          </p:cNvSpPr>
          <p:nvPr/>
        </p:nvSpPr>
        <p:spPr bwMode="auto">
          <a:xfrm>
            <a:off x="9642263" y="2082189"/>
            <a:ext cx="1600200" cy="27463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200" b="1" dirty="0" smtClean="0">
                <a:latin typeface="Century Gothic" panose="020B0502020202020204" pitchFamily="34" charset="0"/>
              </a:rPr>
              <a:t>Tax Amount </a:t>
            </a:r>
            <a:r>
              <a:rPr lang="en-US" altLang="en-US" sz="1200" b="1" dirty="0">
                <a:latin typeface="Century Gothic" panose="020B0502020202020204" pitchFamily="34" charset="0"/>
              </a:rPr>
              <a:t>= </a:t>
            </a:r>
            <a:r>
              <a:rPr lang="en-US" altLang="en-US" sz="1200" b="1" dirty="0" smtClean="0">
                <a:latin typeface="Century Gothic" panose="020B0502020202020204" pitchFamily="34" charset="0"/>
              </a:rPr>
              <a:t>2.25</a:t>
            </a:r>
            <a:endParaRPr lang="en-US" altLang="en-US" sz="1600" b="1" dirty="0">
              <a:latin typeface="Century Gothic" panose="020B0502020202020204" pitchFamily="34" charset="0"/>
            </a:endParaRPr>
          </a:p>
        </p:txBody>
      </p:sp>
    </p:spTree>
    <p:extLst>
      <p:ext uri="{BB962C8B-B14F-4D97-AF65-F5344CB8AC3E}">
        <p14:creationId xmlns:p14="http://schemas.microsoft.com/office/powerpoint/2010/main" val="32318009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9937640" y="6491268"/>
            <a:ext cx="2025652" cy="274320"/>
          </a:xfrm>
        </p:spPr>
        <p:txBody>
          <a:bodyPr/>
          <a:lstStyle/>
          <a:p>
            <a:fld id="{D295FD85-0E9A-9A4B-AEA4-CF6493BFD0E6}" type="slidenum">
              <a:rPr lang="en-US" smtClean="0">
                <a:latin typeface="Century Gothic" panose="020B0502020202020204" pitchFamily="34" charset="0"/>
              </a:rPr>
              <a:pPr/>
              <a:t>13</a:t>
            </a:fld>
            <a:endParaRPr lang="en-US" dirty="0">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Purchase Costing</a:t>
            </a:r>
          </a:p>
        </p:txBody>
      </p:sp>
      <p:sp>
        <p:nvSpPr>
          <p:cNvPr id="5" name="myTitle"/>
          <p:cNvSpPr>
            <a:spLocks noGrp="1"/>
          </p:cNvSpPr>
          <p:nvPr>
            <p:ph type="title"/>
          </p:nvPr>
        </p:nvSpPr>
        <p:spPr/>
        <p:txBody>
          <a:bodyPr/>
          <a:lstStyle/>
          <a:p>
            <a:r>
              <a:rPr lang="en-US" altLang="en-US" dirty="0">
                <a:latin typeface="Century Gothic" panose="020B0502020202020204" pitchFamily="34" charset="0"/>
              </a:rPr>
              <a:t>Purchasing – Transactions Detail</a:t>
            </a:r>
            <a:endParaRPr lang="en-US" dirty="0">
              <a:latin typeface="Century Gothic" panose="020B0502020202020204" pitchFamily="34" charset="0"/>
            </a:endParaRPr>
          </a:p>
        </p:txBody>
      </p:sp>
      <p:pic>
        <p:nvPicPr>
          <p:cNvPr id="6" name="Picture 5"/>
          <p:cNvPicPr>
            <a:picLocks noChangeAspect="1"/>
          </p:cNvPicPr>
          <p:nvPr/>
        </p:nvPicPr>
        <p:blipFill rotWithShape="1">
          <a:blip r:embed="rId3"/>
          <a:srcRect l="1" r="-1394"/>
          <a:stretch/>
        </p:blipFill>
        <p:spPr>
          <a:xfrm>
            <a:off x="0" y="1562100"/>
            <a:ext cx="12354910" cy="4918582"/>
          </a:xfrm>
          <a:prstGeom prst="rect">
            <a:avLst/>
          </a:prstGeom>
        </p:spPr>
      </p:pic>
      <p:sp>
        <p:nvSpPr>
          <p:cNvPr id="7" name="Text Box 4"/>
          <p:cNvSpPr txBox="1">
            <a:spLocks noChangeArrowheads="1"/>
          </p:cNvSpPr>
          <p:nvPr/>
        </p:nvSpPr>
        <p:spPr bwMode="auto">
          <a:xfrm>
            <a:off x="3229961" y="5585991"/>
            <a:ext cx="1806466" cy="715581"/>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900" b="1" dirty="0" smtClean="0">
                <a:latin typeface="Century Gothic" panose="020B0502020202020204" pitchFamily="34" charset="0"/>
              </a:rPr>
              <a:t>DR </a:t>
            </a:r>
            <a:r>
              <a:rPr lang="en-US" altLang="en-US" sz="900" b="1" dirty="0">
                <a:latin typeface="Century Gothic" panose="020B0502020202020204" pitchFamily="34" charset="0"/>
              </a:rPr>
              <a:t>1500 (Inventory) $25</a:t>
            </a:r>
            <a:br>
              <a:rPr lang="en-US" altLang="en-US" sz="900" b="1" dirty="0">
                <a:latin typeface="Century Gothic" panose="020B0502020202020204" pitchFamily="34" charset="0"/>
              </a:rPr>
            </a:br>
            <a:r>
              <a:rPr lang="en-US" altLang="en-US" sz="900" dirty="0">
                <a:latin typeface="Century Gothic" panose="020B0502020202020204" pitchFamily="34" charset="0"/>
              </a:rPr>
              <a:t>100 x (0.35 - 0.10) = $25</a:t>
            </a:r>
            <a:br>
              <a:rPr lang="en-US" altLang="en-US" sz="900" dirty="0">
                <a:latin typeface="Century Gothic" panose="020B0502020202020204" pitchFamily="34" charset="0"/>
              </a:rPr>
            </a:br>
            <a:r>
              <a:rPr lang="en-US" altLang="en-US" sz="900" dirty="0" err="1">
                <a:latin typeface="Century Gothic" panose="020B0502020202020204" pitchFamily="34" charset="0"/>
              </a:rPr>
              <a:t>Qty</a:t>
            </a:r>
            <a:r>
              <a:rPr lang="en-US" altLang="en-US" sz="900" dirty="0">
                <a:latin typeface="Century Gothic" panose="020B0502020202020204" pitchFamily="34" charset="0"/>
              </a:rPr>
              <a:t> Rec’d x (GL Cost - OH)</a:t>
            </a:r>
          </a:p>
          <a:p>
            <a:pPr>
              <a:spcBef>
                <a:spcPct val="50000"/>
              </a:spcBef>
            </a:pPr>
            <a:r>
              <a:rPr lang="en-US" altLang="en-US" sz="900" b="1" dirty="0">
                <a:latin typeface="Century Gothic" panose="020B0502020202020204" pitchFamily="34" charset="0"/>
              </a:rPr>
              <a:t>CR 2200 (PO Receipts) $25</a:t>
            </a:r>
          </a:p>
        </p:txBody>
      </p:sp>
      <p:sp>
        <p:nvSpPr>
          <p:cNvPr id="8" name="Text Box 7"/>
          <p:cNvSpPr txBox="1">
            <a:spLocks noChangeArrowheads="1"/>
          </p:cNvSpPr>
          <p:nvPr/>
        </p:nvSpPr>
        <p:spPr bwMode="auto">
          <a:xfrm>
            <a:off x="5322176" y="5580602"/>
            <a:ext cx="2192721" cy="71558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900" b="1" dirty="0">
                <a:latin typeface="Century Gothic" panose="020B0502020202020204" pitchFamily="34" charset="0"/>
              </a:rPr>
              <a:t>DR 1500 (Inventory) $10</a:t>
            </a:r>
          </a:p>
          <a:p>
            <a:pPr>
              <a:spcBef>
                <a:spcPct val="50000"/>
              </a:spcBef>
            </a:pPr>
            <a:r>
              <a:rPr lang="en-US" altLang="en-US" sz="900" b="1" dirty="0">
                <a:latin typeface="Century Gothic" panose="020B0502020202020204" pitchFamily="34" charset="0"/>
              </a:rPr>
              <a:t>CR 6490 (Overhead Applied) $10</a:t>
            </a:r>
            <a:br>
              <a:rPr lang="en-US" altLang="en-US" sz="900" b="1" dirty="0">
                <a:latin typeface="Century Gothic" panose="020B0502020202020204" pitchFamily="34" charset="0"/>
              </a:rPr>
            </a:br>
            <a:r>
              <a:rPr lang="en-US" altLang="en-US" sz="900" dirty="0">
                <a:latin typeface="Century Gothic" panose="020B0502020202020204" pitchFamily="34" charset="0"/>
              </a:rPr>
              <a:t>100 x 0.10 = $10</a:t>
            </a:r>
            <a:br>
              <a:rPr lang="en-US" altLang="en-US" sz="900" dirty="0">
                <a:latin typeface="Century Gothic" panose="020B0502020202020204" pitchFamily="34" charset="0"/>
              </a:rPr>
            </a:br>
            <a:r>
              <a:rPr lang="en-US" altLang="en-US" sz="900" dirty="0" err="1">
                <a:latin typeface="Century Gothic" panose="020B0502020202020204" pitchFamily="34" charset="0"/>
              </a:rPr>
              <a:t>Qty</a:t>
            </a:r>
            <a:r>
              <a:rPr lang="en-US" altLang="en-US" sz="900" dirty="0">
                <a:latin typeface="Century Gothic" panose="020B0502020202020204" pitchFamily="34" charset="0"/>
              </a:rPr>
              <a:t> Rec’d x OH</a:t>
            </a:r>
            <a:endParaRPr lang="en-US" altLang="en-US" sz="1050" b="1" dirty="0">
              <a:latin typeface="Century Gothic" panose="020B0502020202020204" pitchFamily="34" charset="0"/>
            </a:endParaRPr>
          </a:p>
        </p:txBody>
      </p:sp>
      <p:sp>
        <p:nvSpPr>
          <p:cNvPr id="9" name="Text Box 6"/>
          <p:cNvSpPr txBox="1">
            <a:spLocks noChangeArrowheads="1"/>
          </p:cNvSpPr>
          <p:nvPr/>
        </p:nvSpPr>
        <p:spPr bwMode="auto">
          <a:xfrm>
            <a:off x="7802946" y="5580602"/>
            <a:ext cx="3353785" cy="71558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900" b="1" dirty="0">
                <a:latin typeface="Century Gothic" panose="020B0502020202020204" pitchFamily="34" charset="0"/>
              </a:rPr>
              <a:t>DR 5000 (Purchase Price Variance) </a:t>
            </a:r>
            <a:r>
              <a:rPr lang="en-US" altLang="en-US" sz="900" b="1" dirty="0" smtClean="0">
                <a:latin typeface="Century Gothic" panose="020B0502020202020204" pitchFamily="34" charset="0"/>
              </a:rPr>
              <a:t>$7.25</a:t>
            </a:r>
            <a:r>
              <a:rPr lang="en-US" altLang="en-US" sz="900" b="1" dirty="0">
                <a:latin typeface="Century Gothic" panose="020B0502020202020204" pitchFamily="34" charset="0"/>
              </a:rPr>
              <a:t/>
            </a:r>
            <a:br>
              <a:rPr lang="en-US" altLang="en-US" sz="900" b="1" dirty="0">
                <a:latin typeface="Century Gothic" panose="020B0502020202020204" pitchFamily="34" charset="0"/>
              </a:rPr>
            </a:br>
            <a:r>
              <a:rPr lang="en-US" altLang="en-US" sz="900" dirty="0">
                <a:latin typeface="Century Gothic" panose="020B0502020202020204" pitchFamily="34" charset="0"/>
              </a:rPr>
              <a:t>[0.30 - (0.35 - 0.10)] x 100 </a:t>
            </a:r>
            <a:r>
              <a:rPr lang="en-US" altLang="en-US" sz="900" dirty="0" smtClean="0">
                <a:latin typeface="Century Gothic" panose="020B0502020202020204" pitchFamily="34" charset="0"/>
              </a:rPr>
              <a:t>+ 2.25 = $7.25</a:t>
            </a:r>
            <a:r>
              <a:rPr lang="en-US" altLang="en-US" sz="900" dirty="0">
                <a:latin typeface="Century Gothic" panose="020B0502020202020204" pitchFamily="34" charset="0"/>
              </a:rPr>
              <a:t/>
            </a:r>
            <a:br>
              <a:rPr lang="en-US" altLang="en-US" sz="900" dirty="0">
                <a:latin typeface="Century Gothic" panose="020B0502020202020204" pitchFamily="34" charset="0"/>
              </a:rPr>
            </a:br>
            <a:r>
              <a:rPr lang="en-US" altLang="en-US" sz="900" dirty="0">
                <a:latin typeface="Century Gothic" panose="020B0502020202020204" pitchFamily="34" charset="0"/>
              </a:rPr>
              <a:t>[PO Unit Cost - (GL Unit Cost - OH)] x PO </a:t>
            </a:r>
            <a:r>
              <a:rPr lang="en-US" altLang="en-US" sz="900" dirty="0" err="1">
                <a:latin typeface="Century Gothic" panose="020B0502020202020204" pitchFamily="34" charset="0"/>
              </a:rPr>
              <a:t>Qty</a:t>
            </a:r>
            <a:r>
              <a:rPr lang="en-US" altLang="en-US" sz="900" dirty="0">
                <a:latin typeface="Century Gothic" panose="020B0502020202020204" pitchFamily="34" charset="0"/>
              </a:rPr>
              <a:t> </a:t>
            </a:r>
            <a:r>
              <a:rPr lang="en-US" altLang="en-US" sz="900" dirty="0" smtClean="0">
                <a:latin typeface="Century Gothic" panose="020B0502020202020204" pitchFamily="34" charset="0"/>
              </a:rPr>
              <a:t>Rec’d + Tax</a:t>
            </a:r>
            <a:endParaRPr lang="en-US" altLang="en-US" sz="900" b="1" dirty="0">
              <a:latin typeface="Century Gothic" panose="020B0502020202020204" pitchFamily="34" charset="0"/>
            </a:endParaRPr>
          </a:p>
          <a:p>
            <a:pPr>
              <a:spcBef>
                <a:spcPct val="50000"/>
              </a:spcBef>
            </a:pPr>
            <a:r>
              <a:rPr lang="en-US" altLang="en-US" sz="900" b="1" dirty="0">
                <a:latin typeface="Century Gothic" panose="020B0502020202020204" pitchFamily="34" charset="0"/>
              </a:rPr>
              <a:t>CR 2200 (PO Receipts) </a:t>
            </a:r>
            <a:r>
              <a:rPr lang="en-US" altLang="en-US" sz="900" b="1" dirty="0" smtClean="0">
                <a:latin typeface="Century Gothic" panose="020B0502020202020204" pitchFamily="34" charset="0"/>
              </a:rPr>
              <a:t>$7.25</a:t>
            </a:r>
            <a:endParaRPr lang="en-US" altLang="en-US" sz="900" b="1" dirty="0">
              <a:latin typeface="Century Gothic" panose="020B0502020202020204" pitchFamily="34" charset="0"/>
            </a:endParaRPr>
          </a:p>
        </p:txBody>
      </p:sp>
    </p:spTree>
    <p:extLst>
      <p:ext uri="{BB962C8B-B14F-4D97-AF65-F5344CB8AC3E}">
        <p14:creationId xmlns:p14="http://schemas.microsoft.com/office/powerpoint/2010/main" val="14228176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14</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Purchase Costing</a:t>
            </a:r>
          </a:p>
        </p:txBody>
      </p:sp>
      <p:sp>
        <p:nvSpPr>
          <p:cNvPr id="5" name="myTitle"/>
          <p:cNvSpPr>
            <a:spLocks noGrp="1"/>
          </p:cNvSpPr>
          <p:nvPr>
            <p:ph type="title"/>
          </p:nvPr>
        </p:nvSpPr>
        <p:spPr/>
        <p:txBody>
          <a:bodyPr/>
          <a:lstStyle/>
          <a:p>
            <a:r>
              <a:rPr lang="en-US" dirty="0">
                <a:latin typeface="Century Gothic" panose="020B0502020202020204" pitchFamily="34" charset="0"/>
              </a:rPr>
              <a:t>PO Returns</a:t>
            </a:r>
          </a:p>
        </p:txBody>
      </p:sp>
      <p:pic>
        <p:nvPicPr>
          <p:cNvPr id="6" name="Picture 5"/>
          <p:cNvPicPr>
            <a:picLocks noChangeAspect="1"/>
          </p:cNvPicPr>
          <p:nvPr/>
        </p:nvPicPr>
        <p:blipFill>
          <a:blip r:embed="rId3"/>
          <a:stretch>
            <a:fillRect/>
          </a:stretch>
        </p:blipFill>
        <p:spPr>
          <a:xfrm>
            <a:off x="6994" y="1567355"/>
            <a:ext cx="12185006" cy="4918582"/>
          </a:xfrm>
          <a:prstGeom prst="rect">
            <a:avLst/>
          </a:prstGeom>
        </p:spPr>
      </p:pic>
    </p:spTree>
    <p:extLst>
      <p:ext uri="{BB962C8B-B14F-4D97-AF65-F5344CB8AC3E}">
        <p14:creationId xmlns:p14="http://schemas.microsoft.com/office/powerpoint/2010/main" val="2383164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a:off x="0" y="1562100"/>
            <a:ext cx="12185006" cy="4918582"/>
          </a:xfrm>
          <a:prstGeom prst="rect">
            <a:avLst/>
          </a:prstGeom>
        </p:spPr>
      </p:pic>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15</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Purchase Costing</a:t>
            </a:r>
          </a:p>
        </p:txBody>
      </p:sp>
      <p:sp>
        <p:nvSpPr>
          <p:cNvPr id="5" name="myTitle"/>
          <p:cNvSpPr>
            <a:spLocks noGrp="1"/>
          </p:cNvSpPr>
          <p:nvPr>
            <p:ph type="title"/>
          </p:nvPr>
        </p:nvSpPr>
        <p:spPr/>
        <p:txBody>
          <a:bodyPr/>
          <a:lstStyle/>
          <a:p>
            <a:r>
              <a:rPr lang="en-US" altLang="en-US" dirty="0">
                <a:latin typeface="Century Gothic" panose="020B0502020202020204" pitchFamily="34" charset="0"/>
              </a:rPr>
              <a:t>PO Returns – Transactions Detail</a:t>
            </a:r>
            <a:endParaRPr lang="en-US" dirty="0">
              <a:latin typeface="Century Gothic" panose="020B0502020202020204" pitchFamily="34" charset="0"/>
            </a:endParaRPr>
          </a:p>
        </p:txBody>
      </p:sp>
      <p:sp>
        <p:nvSpPr>
          <p:cNvPr id="7" name="Text Box 4"/>
          <p:cNvSpPr txBox="1">
            <a:spLocks noChangeArrowheads="1"/>
          </p:cNvSpPr>
          <p:nvPr/>
        </p:nvSpPr>
        <p:spPr bwMode="auto">
          <a:xfrm>
            <a:off x="3229960" y="3110796"/>
            <a:ext cx="1951639" cy="715581"/>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900" b="1" dirty="0" smtClean="0">
                <a:latin typeface="Century Gothic" panose="020B0502020202020204" pitchFamily="34" charset="0"/>
              </a:rPr>
              <a:t>DR </a:t>
            </a:r>
            <a:r>
              <a:rPr lang="en-US" altLang="en-US" sz="900" b="1" dirty="0">
                <a:latin typeface="Century Gothic" panose="020B0502020202020204" pitchFamily="34" charset="0"/>
              </a:rPr>
              <a:t>1500 (Inventory) </a:t>
            </a:r>
            <a:r>
              <a:rPr lang="en-US" altLang="en-US" sz="900" b="1" dirty="0" smtClean="0">
                <a:latin typeface="Century Gothic" panose="020B0502020202020204" pitchFamily="34" charset="0"/>
              </a:rPr>
              <a:t>$-100</a:t>
            </a:r>
            <a:r>
              <a:rPr lang="en-US" altLang="en-US" sz="900" b="1" dirty="0">
                <a:latin typeface="Century Gothic" panose="020B0502020202020204" pitchFamily="34" charset="0"/>
              </a:rPr>
              <a:t/>
            </a:r>
            <a:br>
              <a:rPr lang="en-US" altLang="en-US" sz="900" b="1" dirty="0">
                <a:latin typeface="Century Gothic" panose="020B0502020202020204" pitchFamily="34" charset="0"/>
              </a:rPr>
            </a:br>
            <a:r>
              <a:rPr lang="en-US" altLang="en-US" sz="900" dirty="0" smtClean="0">
                <a:latin typeface="Century Gothic" panose="020B0502020202020204" pitchFamily="34" charset="0"/>
              </a:rPr>
              <a:t>100 </a:t>
            </a:r>
            <a:r>
              <a:rPr lang="en-US" altLang="en-US" sz="900" dirty="0">
                <a:latin typeface="Century Gothic" panose="020B0502020202020204" pitchFamily="34" charset="0"/>
              </a:rPr>
              <a:t>x </a:t>
            </a:r>
            <a:r>
              <a:rPr lang="en-US" altLang="en-US" sz="900" dirty="0" smtClean="0">
                <a:latin typeface="Century Gothic" panose="020B0502020202020204" pitchFamily="34" charset="0"/>
              </a:rPr>
              <a:t>(10) x -1 </a:t>
            </a:r>
            <a:r>
              <a:rPr lang="en-US" altLang="en-US" sz="900" dirty="0">
                <a:latin typeface="Century Gothic" panose="020B0502020202020204" pitchFamily="34" charset="0"/>
              </a:rPr>
              <a:t>= </a:t>
            </a:r>
            <a:r>
              <a:rPr lang="en-US" altLang="en-US" sz="900" dirty="0" smtClean="0">
                <a:latin typeface="Century Gothic" panose="020B0502020202020204" pitchFamily="34" charset="0"/>
              </a:rPr>
              <a:t>$-100</a:t>
            </a:r>
            <a:r>
              <a:rPr lang="en-US" altLang="en-US" sz="900" dirty="0">
                <a:latin typeface="Century Gothic" panose="020B0502020202020204" pitchFamily="34" charset="0"/>
              </a:rPr>
              <a:t/>
            </a:r>
            <a:br>
              <a:rPr lang="en-US" altLang="en-US" sz="900" dirty="0">
                <a:latin typeface="Century Gothic" panose="020B0502020202020204" pitchFamily="34" charset="0"/>
              </a:rPr>
            </a:br>
            <a:r>
              <a:rPr lang="en-US" altLang="en-US" sz="900" dirty="0" err="1">
                <a:latin typeface="Century Gothic" panose="020B0502020202020204" pitchFamily="34" charset="0"/>
              </a:rPr>
              <a:t>Qty</a:t>
            </a:r>
            <a:r>
              <a:rPr lang="en-US" altLang="en-US" sz="900" dirty="0">
                <a:latin typeface="Century Gothic" panose="020B0502020202020204" pitchFamily="34" charset="0"/>
              </a:rPr>
              <a:t> Rec’d x (GL Cost - OH</a:t>
            </a:r>
            <a:r>
              <a:rPr lang="en-US" altLang="en-US" sz="900" dirty="0" smtClean="0">
                <a:latin typeface="Century Gothic" panose="020B0502020202020204" pitchFamily="34" charset="0"/>
              </a:rPr>
              <a:t>) x -1</a:t>
            </a:r>
            <a:endParaRPr lang="en-US" altLang="en-US" sz="900" dirty="0">
              <a:latin typeface="Century Gothic" panose="020B0502020202020204" pitchFamily="34" charset="0"/>
            </a:endParaRPr>
          </a:p>
          <a:p>
            <a:pPr>
              <a:spcBef>
                <a:spcPct val="50000"/>
              </a:spcBef>
            </a:pPr>
            <a:r>
              <a:rPr lang="en-US" altLang="en-US" sz="900" b="1" dirty="0">
                <a:latin typeface="Century Gothic" panose="020B0502020202020204" pitchFamily="34" charset="0"/>
              </a:rPr>
              <a:t>CR </a:t>
            </a:r>
            <a:r>
              <a:rPr lang="en-US" altLang="en-US" sz="900" b="1" dirty="0" smtClean="0">
                <a:latin typeface="Century Gothic" panose="020B0502020202020204" pitchFamily="34" charset="0"/>
              </a:rPr>
              <a:t>2520 </a:t>
            </a:r>
            <a:r>
              <a:rPr lang="en-US" altLang="en-US" sz="900" b="1" dirty="0">
                <a:latin typeface="Century Gothic" panose="020B0502020202020204" pitchFamily="34" charset="0"/>
              </a:rPr>
              <a:t>(PO Receipts) </a:t>
            </a:r>
            <a:r>
              <a:rPr lang="en-US" altLang="en-US" sz="900" b="1" dirty="0" smtClean="0">
                <a:latin typeface="Century Gothic" panose="020B0502020202020204" pitchFamily="34" charset="0"/>
              </a:rPr>
              <a:t>$-100</a:t>
            </a:r>
            <a:endParaRPr lang="en-US" altLang="en-US" sz="900" b="1" dirty="0">
              <a:latin typeface="Century Gothic" panose="020B0502020202020204" pitchFamily="34" charset="0"/>
            </a:endParaRPr>
          </a:p>
        </p:txBody>
      </p:sp>
      <p:sp>
        <p:nvSpPr>
          <p:cNvPr id="9" name="Text Box 6"/>
          <p:cNvSpPr txBox="1">
            <a:spLocks noChangeArrowheads="1"/>
          </p:cNvSpPr>
          <p:nvPr/>
        </p:nvSpPr>
        <p:spPr bwMode="auto">
          <a:xfrm>
            <a:off x="7196668" y="3105407"/>
            <a:ext cx="4175526" cy="71558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900" b="1" dirty="0">
                <a:latin typeface="Century Gothic" panose="020B0502020202020204" pitchFamily="34" charset="0"/>
              </a:rPr>
              <a:t>DR </a:t>
            </a:r>
            <a:r>
              <a:rPr lang="en-US" altLang="en-US" sz="900" b="1" dirty="0" smtClean="0">
                <a:latin typeface="Century Gothic" panose="020B0502020202020204" pitchFamily="34" charset="0"/>
              </a:rPr>
              <a:t>6710 </a:t>
            </a:r>
            <a:r>
              <a:rPr lang="en-US" altLang="en-US" sz="900" b="1" dirty="0">
                <a:latin typeface="Century Gothic" panose="020B0502020202020204" pitchFamily="34" charset="0"/>
              </a:rPr>
              <a:t>(Purchase Price Variance) </a:t>
            </a:r>
            <a:r>
              <a:rPr lang="en-US" altLang="en-US" sz="900" b="1" dirty="0" smtClean="0">
                <a:latin typeface="Century Gothic" panose="020B0502020202020204" pitchFamily="34" charset="0"/>
              </a:rPr>
              <a:t>$-7.5</a:t>
            </a:r>
            <a:r>
              <a:rPr lang="en-US" altLang="en-US" sz="900" b="1" dirty="0">
                <a:latin typeface="Century Gothic" panose="020B0502020202020204" pitchFamily="34" charset="0"/>
              </a:rPr>
              <a:t/>
            </a:r>
            <a:br>
              <a:rPr lang="en-US" altLang="en-US" sz="900" b="1" dirty="0">
                <a:latin typeface="Century Gothic" panose="020B0502020202020204" pitchFamily="34" charset="0"/>
              </a:rPr>
            </a:br>
            <a:r>
              <a:rPr lang="en-US" altLang="en-US" sz="900" b="1" dirty="0" smtClean="0">
                <a:latin typeface="Century Gothic" panose="020B0502020202020204" pitchFamily="34" charset="0"/>
              </a:rPr>
              <a:t>(</a:t>
            </a:r>
            <a:r>
              <a:rPr lang="en-US" altLang="en-US" sz="900" dirty="0" smtClean="0">
                <a:latin typeface="Century Gothic" panose="020B0502020202020204" pitchFamily="34" charset="0"/>
              </a:rPr>
              <a:t>[10 </a:t>
            </a:r>
            <a:r>
              <a:rPr lang="en-US" altLang="en-US" sz="900" dirty="0">
                <a:latin typeface="Century Gothic" panose="020B0502020202020204" pitchFamily="34" charset="0"/>
              </a:rPr>
              <a:t>- </a:t>
            </a:r>
            <a:r>
              <a:rPr lang="en-US" altLang="en-US" sz="900" dirty="0" smtClean="0">
                <a:latin typeface="Century Gothic" panose="020B0502020202020204" pitchFamily="34" charset="0"/>
              </a:rPr>
              <a:t>(10 </a:t>
            </a:r>
            <a:r>
              <a:rPr lang="en-US" altLang="en-US" sz="900" dirty="0">
                <a:latin typeface="Century Gothic" panose="020B0502020202020204" pitchFamily="34" charset="0"/>
              </a:rPr>
              <a:t>- </a:t>
            </a:r>
            <a:r>
              <a:rPr lang="en-US" altLang="en-US" sz="900" dirty="0" smtClean="0">
                <a:latin typeface="Century Gothic" panose="020B0502020202020204" pitchFamily="34" charset="0"/>
              </a:rPr>
              <a:t>0)] </a:t>
            </a:r>
            <a:r>
              <a:rPr lang="en-US" altLang="en-US" sz="900" dirty="0">
                <a:latin typeface="Century Gothic" panose="020B0502020202020204" pitchFamily="34" charset="0"/>
              </a:rPr>
              <a:t>x </a:t>
            </a:r>
            <a:r>
              <a:rPr lang="en-US" altLang="en-US" sz="900" dirty="0" smtClean="0">
                <a:latin typeface="Century Gothic" panose="020B0502020202020204" pitchFamily="34" charset="0"/>
              </a:rPr>
              <a:t>10 + 7.5) x -1 = $-7.5</a:t>
            </a:r>
            <a:r>
              <a:rPr lang="en-US" altLang="en-US" sz="900" dirty="0">
                <a:latin typeface="Century Gothic" panose="020B0502020202020204" pitchFamily="34" charset="0"/>
              </a:rPr>
              <a:t/>
            </a:r>
            <a:br>
              <a:rPr lang="en-US" altLang="en-US" sz="900" dirty="0">
                <a:latin typeface="Century Gothic" panose="020B0502020202020204" pitchFamily="34" charset="0"/>
              </a:rPr>
            </a:br>
            <a:r>
              <a:rPr lang="en-US" altLang="en-US" sz="900" dirty="0" smtClean="0">
                <a:latin typeface="Century Gothic" panose="020B0502020202020204" pitchFamily="34" charset="0"/>
              </a:rPr>
              <a:t>([</a:t>
            </a:r>
            <a:r>
              <a:rPr lang="en-US" altLang="en-US" sz="900" dirty="0">
                <a:latin typeface="Century Gothic" panose="020B0502020202020204" pitchFamily="34" charset="0"/>
              </a:rPr>
              <a:t>PO Unit Cost - (GL Unit Cost - OH)] x PO </a:t>
            </a:r>
            <a:r>
              <a:rPr lang="en-US" altLang="en-US" sz="900" dirty="0" err="1">
                <a:latin typeface="Century Gothic" panose="020B0502020202020204" pitchFamily="34" charset="0"/>
              </a:rPr>
              <a:t>Qty</a:t>
            </a:r>
            <a:r>
              <a:rPr lang="en-US" altLang="en-US" sz="900" dirty="0">
                <a:latin typeface="Century Gothic" panose="020B0502020202020204" pitchFamily="34" charset="0"/>
              </a:rPr>
              <a:t> </a:t>
            </a:r>
            <a:r>
              <a:rPr lang="en-US" altLang="en-US" sz="900" dirty="0" smtClean="0">
                <a:latin typeface="Century Gothic" panose="020B0502020202020204" pitchFamily="34" charset="0"/>
              </a:rPr>
              <a:t>Rec’d + Tax) x -1</a:t>
            </a:r>
            <a:endParaRPr lang="en-US" altLang="en-US" sz="900" b="1" dirty="0">
              <a:latin typeface="Century Gothic" panose="020B0502020202020204" pitchFamily="34" charset="0"/>
            </a:endParaRPr>
          </a:p>
          <a:p>
            <a:pPr>
              <a:spcBef>
                <a:spcPct val="50000"/>
              </a:spcBef>
            </a:pPr>
            <a:r>
              <a:rPr lang="en-US" altLang="en-US" sz="900" b="1" dirty="0">
                <a:latin typeface="Century Gothic" panose="020B0502020202020204" pitchFamily="34" charset="0"/>
              </a:rPr>
              <a:t>CR </a:t>
            </a:r>
            <a:r>
              <a:rPr lang="en-US" altLang="en-US" sz="900" b="1" dirty="0" smtClean="0">
                <a:latin typeface="Century Gothic" panose="020B0502020202020204" pitchFamily="34" charset="0"/>
              </a:rPr>
              <a:t>25200 </a:t>
            </a:r>
            <a:r>
              <a:rPr lang="en-US" altLang="en-US" sz="900" b="1" dirty="0">
                <a:latin typeface="Century Gothic" panose="020B0502020202020204" pitchFamily="34" charset="0"/>
              </a:rPr>
              <a:t>(PO Receipts) </a:t>
            </a:r>
            <a:r>
              <a:rPr lang="en-US" altLang="en-US" sz="900" b="1" dirty="0" smtClean="0">
                <a:latin typeface="Century Gothic" panose="020B0502020202020204" pitchFamily="34" charset="0"/>
              </a:rPr>
              <a:t>$-7.5</a:t>
            </a:r>
            <a:endParaRPr lang="en-US" altLang="en-US" sz="900" b="1" dirty="0">
              <a:latin typeface="Century Gothic" panose="020B0502020202020204" pitchFamily="34" charset="0"/>
            </a:endParaRPr>
          </a:p>
        </p:txBody>
      </p:sp>
    </p:spTree>
    <p:extLst>
      <p:ext uri="{BB962C8B-B14F-4D97-AF65-F5344CB8AC3E}">
        <p14:creationId xmlns:p14="http://schemas.microsoft.com/office/powerpoint/2010/main" val="7995487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16</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Purchase Costing</a:t>
            </a:r>
          </a:p>
        </p:txBody>
      </p:sp>
      <p:sp>
        <p:nvSpPr>
          <p:cNvPr id="5" name="myTitle"/>
          <p:cNvSpPr>
            <a:spLocks noGrp="1"/>
          </p:cNvSpPr>
          <p:nvPr>
            <p:ph type="title"/>
          </p:nvPr>
        </p:nvSpPr>
        <p:spPr/>
        <p:txBody>
          <a:bodyPr/>
          <a:lstStyle/>
          <a:p>
            <a:r>
              <a:rPr lang="en-US" dirty="0">
                <a:latin typeface="Century Gothic" panose="020B0502020202020204" pitchFamily="34" charset="0"/>
              </a:rPr>
              <a:t>Subcontract POs </a:t>
            </a:r>
          </a:p>
        </p:txBody>
      </p:sp>
      <p:pic>
        <p:nvPicPr>
          <p:cNvPr id="6" name="Picture 5"/>
          <p:cNvPicPr>
            <a:picLocks noChangeAspect="1"/>
          </p:cNvPicPr>
          <p:nvPr/>
        </p:nvPicPr>
        <p:blipFill>
          <a:blip r:embed="rId3"/>
          <a:stretch>
            <a:fillRect/>
          </a:stretch>
        </p:blipFill>
        <p:spPr>
          <a:xfrm>
            <a:off x="22105" y="1562100"/>
            <a:ext cx="12185006" cy="4918582"/>
          </a:xfrm>
          <a:prstGeom prst="rect">
            <a:avLst/>
          </a:prstGeom>
        </p:spPr>
      </p:pic>
      <p:pic>
        <p:nvPicPr>
          <p:cNvPr id="8" name="Picture 7"/>
          <p:cNvPicPr>
            <a:picLocks noChangeAspect="1"/>
          </p:cNvPicPr>
          <p:nvPr/>
        </p:nvPicPr>
        <p:blipFill>
          <a:blip r:embed="rId4"/>
          <a:stretch>
            <a:fillRect/>
          </a:stretch>
        </p:blipFill>
        <p:spPr>
          <a:xfrm>
            <a:off x="8873079" y="4461871"/>
            <a:ext cx="2749057" cy="1879761"/>
          </a:xfrm>
          <a:prstGeom prst="rect">
            <a:avLst/>
          </a:prstGeom>
          <a:ln>
            <a:solidFill>
              <a:schemeClr val="tx1"/>
            </a:solidFill>
          </a:ln>
        </p:spPr>
      </p:pic>
    </p:spTree>
    <p:extLst>
      <p:ext uri="{BB962C8B-B14F-4D97-AF65-F5344CB8AC3E}">
        <p14:creationId xmlns:p14="http://schemas.microsoft.com/office/powerpoint/2010/main" val="8817442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9942554" y="6565790"/>
            <a:ext cx="2025652" cy="274320"/>
          </a:xfrm>
        </p:spPr>
        <p:txBody>
          <a:bodyPr/>
          <a:lstStyle/>
          <a:p>
            <a:fld id="{D295FD85-0E9A-9A4B-AEA4-CF6493BFD0E6}" type="slidenum">
              <a:rPr lang="en-US" smtClean="0">
                <a:latin typeface="Century Gothic" panose="020B0502020202020204" pitchFamily="34" charset="0"/>
              </a:rPr>
              <a:pPr/>
              <a:t>17</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Purchase Costing</a:t>
            </a:r>
          </a:p>
        </p:txBody>
      </p:sp>
      <p:sp>
        <p:nvSpPr>
          <p:cNvPr id="5" name="myTitle"/>
          <p:cNvSpPr>
            <a:spLocks noGrp="1"/>
          </p:cNvSpPr>
          <p:nvPr>
            <p:ph type="title"/>
          </p:nvPr>
        </p:nvSpPr>
        <p:spPr/>
        <p:txBody>
          <a:bodyPr/>
          <a:lstStyle/>
          <a:p>
            <a:r>
              <a:rPr lang="en-US" altLang="en-US" dirty="0">
                <a:latin typeface="Century Gothic" panose="020B0502020202020204" pitchFamily="34" charset="0"/>
              </a:rPr>
              <a:t>Subcontract (PO Receipt) – </a:t>
            </a:r>
            <a:r>
              <a:rPr lang="en-US" altLang="en-US" dirty="0" smtClean="0">
                <a:latin typeface="Century Gothic" panose="020B0502020202020204" pitchFamily="34" charset="0"/>
              </a:rPr>
              <a:t>Transactions </a:t>
            </a:r>
            <a:r>
              <a:rPr lang="en-US" altLang="en-US" dirty="0">
                <a:latin typeface="Century Gothic" panose="020B0502020202020204" pitchFamily="34" charset="0"/>
              </a:rPr>
              <a:t>Detail</a:t>
            </a:r>
            <a:endParaRPr lang="en-US" dirty="0">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a:off x="0" y="1562100"/>
            <a:ext cx="12185006" cy="4926011"/>
          </a:xfrm>
          <a:prstGeom prst="rect">
            <a:avLst/>
          </a:prstGeom>
        </p:spPr>
      </p:pic>
      <p:sp>
        <p:nvSpPr>
          <p:cNvPr id="7" name="Text Box 4"/>
          <p:cNvSpPr txBox="1">
            <a:spLocks noChangeArrowheads="1"/>
          </p:cNvSpPr>
          <p:nvPr/>
        </p:nvSpPr>
        <p:spPr bwMode="auto">
          <a:xfrm>
            <a:off x="4027104" y="3115253"/>
            <a:ext cx="2221296" cy="93871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1000" b="1" u="sng" dirty="0">
                <a:latin typeface="Century Gothic" panose="020B0502020202020204" pitchFamily="34" charset="0"/>
              </a:rPr>
              <a:t>RCT - PO</a:t>
            </a:r>
            <a:r>
              <a:rPr lang="en-US" altLang="en-US" sz="1000" b="1" dirty="0">
                <a:latin typeface="Century Gothic" panose="020B0502020202020204" pitchFamily="34" charset="0"/>
              </a:rPr>
              <a:t> </a:t>
            </a:r>
          </a:p>
          <a:p>
            <a:pPr>
              <a:spcBef>
                <a:spcPct val="50000"/>
              </a:spcBef>
            </a:pPr>
            <a:r>
              <a:rPr lang="en-US" altLang="en-US" sz="1000" b="1" dirty="0">
                <a:latin typeface="Century Gothic" panose="020B0502020202020204" pitchFamily="34" charset="0"/>
              </a:rPr>
              <a:t>DR </a:t>
            </a:r>
            <a:r>
              <a:rPr lang="en-US" altLang="en-US" sz="1000" b="1" dirty="0" smtClean="0">
                <a:latin typeface="Century Gothic" panose="020B0502020202020204" pitchFamily="34" charset="0"/>
              </a:rPr>
              <a:t>5770 (Cost of Production) 	$80</a:t>
            </a:r>
            <a:r>
              <a:rPr lang="en-US" altLang="en-US" sz="1000" b="1" dirty="0">
                <a:latin typeface="Century Gothic" panose="020B0502020202020204" pitchFamily="34" charset="0"/>
              </a:rPr>
              <a:t/>
            </a:r>
            <a:br>
              <a:rPr lang="en-US" altLang="en-US" sz="1000" b="1" dirty="0">
                <a:latin typeface="Century Gothic" panose="020B0502020202020204" pitchFamily="34" charset="0"/>
              </a:rPr>
            </a:br>
            <a:r>
              <a:rPr lang="en-US" altLang="en-US" sz="1000" b="1" dirty="0">
                <a:latin typeface="Century Gothic" panose="020B0502020202020204" pitchFamily="34" charset="0"/>
              </a:rPr>
              <a:t>CR </a:t>
            </a:r>
            <a:r>
              <a:rPr lang="en-US" altLang="en-US" sz="1000" b="1" dirty="0" smtClean="0">
                <a:latin typeface="Century Gothic" panose="020B0502020202020204" pitchFamily="34" charset="0"/>
              </a:rPr>
              <a:t>2520 </a:t>
            </a:r>
            <a:r>
              <a:rPr lang="en-US" altLang="en-US" sz="1000" b="1" dirty="0">
                <a:latin typeface="Century Gothic" panose="020B0502020202020204" pitchFamily="34" charset="0"/>
              </a:rPr>
              <a:t>(PO Receipts) </a:t>
            </a:r>
            <a:r>
              <a:rPr lang="en-US" altLang="en-US" sz="1000" b="1" dirty="0" smtClean="0">
                <a:latin typeface="Century Gothic" panose="020B0502020202020204" pitchFamily="34" charset="0"/>
              </a:rPr>
              <a:t>	$80</a:t>
            </a:r>
            <a:endParaRPr lang="en-US" altLang="en-US" sz="1000" b="1" dirty="0">
              <a:latin typeface="Century Gothic" panose="020B0502020202020204" pitchFamily="34" charset="0"/>
            </a:endParaRPr>
          </a:p>
        </p:txBody>
      </p:sp>
      <p:sp>
        <p:nvSpPr>
          <p:cNvPr id="9" name="Text Box 4"/>
          <p:cNvSpPr txBox="1">
            <a:spLocks noChangeArrowheads="1"/>
          </p:cNvSpPr>
          <p:nvPr/>
        </p:nvSpPr>
        <p:spPr bwMode="auto">
          <a:xfrm>
            <a:off x="6891173" y="3115253"/>
            <a:ext cx="3209268" cy="63094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1000" b="1" u="sng" dirty="0">
                <a:latin typeface="Century Gothic" panose="020B0502020202020204" pitchFamily="34" charset="0"/>
              </a:rPr>
              <a:t>RCT - PO</a:t>
            </a:r>
            <a:r>
              <a:rPr lang="en-US" altLang="en-US" sz="1000" b="1" dirty="0">
                <a:latin typeface="Century Gothic" panose="020B0502020202020204" pitchFamily="34" charset="0"/>
              </a:rPr>
              <a:t> </a:t>
            </a:r>
          </a:p>
          <a:p>
            <a:pPr>
              <a:spcBef>
                <a:spcPct val="50000"/>
              </a:spcBef>
            </a:pPr>
            <a:r>
              <a:rPr lang="en-US" altLang="en-US" sz="1000" b="1" dirty="0">
                <a:latin typeface="Century Gothic" panose="020B0502020202020204" pitchFamily="34" charset="0"/>
              </a:rPr>
              <a:t>DR </a:t>
            </a:r>
            <a:r>
              <a:rPr lang="en-US" altLang="en-US" sz="1000" b="1" dirty="0" smtClean="0">
                <a:latin typeface="Century Gothic" panose="020B0502020202020204" pitchFamily="34" charset="0"/>
              </a:rPr>
              <a:t>5450 (Subcontract Rate Variance) 	$6</a:t>
            </a:r>
            <a:r>
              <a:rPr lang="en-US" altLang="en-US" sz="1000" b="1" dirty="0">
                <a:latin typeface="Century Gothic" panose="020B0502020202020204" pitchFamily="34" charset="0"/>
              </a:rPr>
              <a:t/>
            </a:r>
            <a:br>
              <a:rPr lang="en-US" altLang="en-US" sz="1000" b="1" dirty="0">
                <a:latin typeface="Century Gothic" panose="020B0502020202020204" pitchFamily="34" charset="0"/>
              </a:rPr>
            </a:br>
            <a:r>
              <a:rPr lang="en-US" altLang="en-US" sz="1000" b="1" dirty="0">
                <a:latin typeface="Century Gothic" panose="020B0502020202020204" pitchFamily="34" charset="0"/>
              </a:rPr>
              <a:t>CR </a:t>
            </a:r>
            <a:r>
              <a:rPr lang="en-US" altLang="en-US" sz="1000" b="1" dirty="0" smtClean="0">
                <a:latin typeface="Century Gothic" panose="020B0502020202020204" pitchFamily="34" charset="0"/>
              </a:rPr>
              <a:t>2520 </a:t>
            </a:r>
            <a:r>
              <a:rPr lang="en-US" altLang="en-US" sz="1000" b="1" dirty="0">
                <a:latin typeface="Century Gothic" panose="020B0502020202020204" pitchFamily="34" charset="0"/>
              </a:rPr>
              <a:t>(PO Receipts) </a:t>
            </a:r>
            <a:r>
              <a:rPr lang="en-US" altLang="en-US" sz="1000" b="1" dirty="0" smtClean="0">
                <a:latin typeface="Century Gothic" panose="020B0502020202020204" pitchFamily="34" charset="0"/>
              </a:rPr>
              <a:t>	                	$6</a:t>
            </a:r>
            <a:endParaRPr lang="en-US" altLang="en-US" sz="1000" b="1" dirty="0">
              <a:latin typeface="Century Gothic" panose="020B0502020202020204" pitchFamily="34" charset="0"/>
            </a:endParaRPr>
          </a:p>
        </p:txBody>
      </p:sp>
    </p:spTree>
    <p:extLst>
      <p:ext uri="{BB962C8B-B14F-4D97-AF65-F5344CB8AC3E}">
        <p14:creationId xmlns:p14="http://schemas.microsoft.com/office/powerpoint/2010/main" val="84261187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18</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Purchase Costing</a:t>
            </a:r>
          </a:p>
        </p:txBody>
      </p:sp>
      <p:sp>
        <p:nvSpPr>
          <p:cNvPr id="5" name="myTitle"/>
          <p:cNvSpPr>
            <a:spLocks noGrp="1"/>
          </p:cNvSpPr>
          <p:nvPr>
            <p:ph type="title"/>
          </p:nvPr>
        </p:nvSpPr>
        <p:spPr/>
        <p:txBody>
          <a:bodyPr/>
          <a:lstStyle/>
          <a:p>
            <a:r>
              <a:rPr lang="en-US" altLang="en-US" dirty="0">
                <a:latin typeface="Century Gothic" panose="020B0502020202020204" pitchFamily="34" charset="0"/>
              </a:rPr>
              <a:t>Subcontract </a:t>
            </a:r>
            <a:r>
              <a:rPr lang="en-US" altLang="en-US" dirty="0" smtClean="0">
                <a:latin typeface="Century Gothic" panose="020B0502020202020204" pitchFamily="34" charset="0"/>
              </a:rPr>
              <a:t>(Component Issue) </a:t>
            </a:r>
            <a:r>
              <a:rPr lang="en-US" altLang="en-US" dirty="0">
                <a:latin typeface="Century Gothic" panose="020B0502020202020204" pitchFamily="34" charset="0"/>
              </a:rPr>
              <a:t>– Transactions Detail</a:t>
            </a:r>
            <a:endParaRPr lang="en-US" dirty="0">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a:off x="0" y="1562100"/>
            <a:ext cx="12185006" cy="4926011"/>
          </a:xfrm>
          <a:prstGeom prst="rect">
            <a:avLst/>
          </a:prstGeom>
        </p:spPr>
      </p:pic>
      <p:sp>
        <p:nvSpPr>
          <p:cNvPr id="7" name="Text Box 4"/>
          <p:cNvSpPr txBox="1">
            <a:spLocks noChangeArrowheads="1"/>
          </p:cNvSpPr>
          <p:nvPr/>
        </p:nvSpPr>
        <p:spPr bwMode="auto">
          <a:xfrm>
            <a:off x="5235792" y="5049156"/>
            <a:ext cx="2294869" cy="93871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1000" b="1" u="sng" dirty="0" smtClean="0">
                <a:latin typeface="Century Gothic" panose="020B0502020202020204" pitchFamily="34" charset="0"/>
              </a:rPr>
              <a:t>Component Issue</a:t>
            </a:r>
            <a:r>
              <a:rPr lang="en-US" altLang="en-US" sz="1000" b="1" dirty="0" smtClean="0">
                <a:latin typeface="Century Gothic" panose="020B0502020202020204" pitchFamily="34" charset="0"/>
              </a:rPr>
              <a:t> </a:t>
            </a:r>
            <a:endParaRPr lang="en-US" altLang="en-US" sz="1000" b="1" dirty="0">
              <a:latin typeface="Century Gothic" panose="020B0502020202020204" pitchFamily="34" charset="0"/>
            </a:endParaRPr>
          </a:p>
          <a:p>
            <a:pPr>
              <a:spcBef>
                <a:spcPct val="50000"/>
              </a:spcBef>
            </a:pPr>
            <a:r>
              <a:rPr lang="en-US" altLang="en-US" sz="1000" b="1" dirty="0">
                <a:latin typeface="Century Gothic" panose="020B0502020202020204" pitchFamily="34" charset="0"/>
              </a:rPr>
              <a:t>DR </a:t>
            </a:r>
            <a:r>
              <a:rPr lang="en-US" altLang="en-US" sz="1000" b="1" dirty="0" smtClean="0">
                <a:latin typeface="Century Gothic" panose="020B0502020202020204" pitchFamily="34" charset="0"/>
              </a:rPr>
              <a:t>1550 (Work In Process) 	$100</a:t>
            </a:r>
            <a:r>
              <a:rPr lang="en-US" altLang="en-US" sz="1000" b="1" dirty="0">
                <a:latin typeface="Century Gothic" panose="020B0502020202020204" pitchFamily="34" charset="0"/>
              </a:rPr>
              <a:t/>
            </a:r>
            <a:br>
              <a:rPr lang="en-US" altLang="en-US" sz="1000" b="1" dirty="0">
                <a:latin typeface="Century Gothic" panose="020B0502020202020204" pitchFamily="34" charset="0"/>
              </a:rPr>
            </a:br>
            <a:r>
              <a:rPr lang="en-US" altLang="en-US" sz="1000" b="1" dirty="0">
                <a:latin typeface="Century Gothic" panose="020B0502020202020204" pitchFamily="34" charset="0"/>
              </a:rPr>
              <a:t>CR </a:t>
            </a:r>
            <a:r>
              <a:rPr lang="en-US" altLang="en-US" sz="1000" b="1" dirty="0" smtClean="0">
                <a:latin typeface="Century Gothic" panose="020B0502020202020204" pitchFamily="34" charset="0"/>
              </a:rPr>
              <a:t>1500 (Inventory) 	$100</a:t>
            </a:r>
            <a:endParaRPr lang="en-US" altLang="en-US" sz="1000" b="1" dirty="0">
              <a:latin typeface="Century Gothic" panose="020B0502020202020204" pitchFamily="34" charset="0"/>
            </a:endParaRPr>
          </a:p>
        </p:txBody>
      </p:sp>
    </p:spTree>
    <p:extLst>
      <p:ext uri="{BB962C8B-B14F-4D97-AF65-F5344CB8AC3E}">
        <p14:creationId xmlns:p14="http://schemas.microsoft.com/office/powerpoint/2010/main" val="10251522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19</a:t>
            </a:fld>
            <a:endParaRPr lang="en-US" dirty="0">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Purchase Costing</a:t>
            </a:r>
          </a:p>
        </p:txBody>
      </p:sp>
      <p:sp>
        <p:nvSpPr>
          <p:cNvPr id="5" name="myTitle"/>
          <p:cNvSpPr>
            <a:spLocks noGrp="1"/>
          </p:cNvSpPr>
          <p:nvPr>
            <p:ph type="title"/>
          </p:nvPr>
        </p:nvSpPr>
        <p:spPr/>
        <p:txBody>
          <a:bodyPr/>
          <a:lstStyle/>
          <a:p>
            <a:r>
              <a:rPr lang="en-US" altLang="en-US" dirty="0">
                <a:latin typeface="Century Gothic" panose="020B0502020202020204" pitchFamily="34" charset="0"/>
              </a:rPr>
              <a:t>Subcontract – Issue to WIP</a:t>
            </a:r>
            <a:endParaRPr lang="en-US" dirty="0">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a:off x="0" y="1562100"/>
            <a:ext cx="12185006" cy="4926011"/>
          </a:xfrm>
          <a:prstGeom prst="rect">
            <a:avLst/>
          </a:prstGeom>
        </p:spPr>
      </p:pic>
      <p:sp>
        <p:nvSpPr>
          <p:cNvPr id="7" name="Text Box 4"/>
          <p:cNvSpPr txBox="1">
            <a:spLocks noChangeArrowheads="1"/>
          </p:cNvSpPr>
          <p:nvPr/>
        </p:nvSpPr>
        <p:spPr bwMode="auto">
          <a:xfrm>
            <a:off x="5577379" y="4891501"/>
            <a:ext cx="2221296" cy="93871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1000" b="1" u="sng" dirty="0" smtClean="0">
                <a:latin typeface="Century Gothic" panose="020B0502020202020204" pitchFamily="34" charset="0"/>
              </a:rPr>
              <a:t>Backflush</a:t>
            </a:r>
            <a:r>
              <a:rPr lang="en-US" altLang="en-US" sz="1000" b="1" dirty="0" smtClean="0">
                <a:latin typeface="Century Gothic" panose="020B0502020202020204" pitchFamily="34" charset="0"/>
              </a:rPr>
              <a:t> </a:t>
            </a:r>
            <a:endParaRPr lang="en-US" altLang="en-US" sz="1000" b="1" dirty="0">
              <a:latin typeface="Century Gothic" panose="020B0502020202020204" pitchFamily="34" charset="0"/>
            </a:endParaRPr>
          </a:p>
          <a:p>
            <a:pPr>
              <a:spcBef>
                <a:spcPct val="50000"/>
              </a:spcBef>
            </a:pPr>
            <a:r>
              <a:rPr lang="en-US" altLang="en-US" sz="1000" b="1" dirty="0">
                <a:latin typeface="Century Gothic" panose="020B0502020202020204" pitchFamily="34" charset="0"/>
              </a:rPr>
              <a:t>DR </a:t>
            </a:r>
            <a:r>
              <a:rPr lang="en-US" altLang="en-US" sz="1000" b="1" dirty="0" smtClean="0">
                <a:latin typeface="Century Gothic" panose="020B0502020202020204" pitchFamily="34" charset="0"/>
              </a:rPr>
              <a:t>1550 (Work In Process) 	$80</a:t>
            </a:r>
            <a:r>
              <a:rPr lang="en-US" altLang="en-US" sz="1000" b="1" dirty="0">
                <a:latin typeface="Century Gothic" panose="020B0502020202020204" pitchFamily="34" charset="0"/>
              </a:rPr>
              <a:t/>
            </a:r>
            <a:br>
              <a:rPr lang="en-US" altLang="en-US" sz="1000" b="1" dirty="0">
                <a:latin typeface="Century Gothic" panose="020B0502020202020204" pitchFamily="34" charset="0"/>
              </a:rPr>
            </a:br>
            <a:r>
              <a:rPr lang="en-US" altLang="en-US" sz="1000" b="1" dirty="0">
                <a:latin typeface="Century Gothic" panose="020B0502020202020204" pitchFamily="34" charset="0"/>
              </a:rPr>
              <a:t>CR 5770 (Cost of Production) </a:t>
            </a:r>
            <a:r>
              <a:rPr lang="en-US" altLang="en-US" sz="1000" b="1" dirty="0" smtClean="0">
                <a:latin typeface="Century Gothic" panose="020B0502020202020204" pitchFamily="34" charset="0"/>
              </a:rPr>
              <a:t>	$80</a:t>
            </a:r>
            <a:endParaRPr lang="en-US" altLang="en-US" sz="1000" b="1" dirty="0">
              <a:latin typeface="Century Gothic" panose="020B0502020202020204" pitchFamily="34" charset="0"/>
            </a:endParaRPr>
          </a:p>
        </p:txBody>
      </p:sp>
    </p:spTree>
    <p:extLst>
      <p:ext uri="{BB962C8B-B14F-4D97-AF65-F5344CB8AC3E}">
        <p14:creationId xmlns:p14="http://schemas.microsoft.com/office/powerpoint/2010/main" val="6440854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dirty="0">
                <a:latin typeface="Century Gothic" panose="020B0502020202020204" pitchFamily="34" charset="0"/>
              </a:rPr>
              <a:t>Purchasing/AP Life Cycle</a:t>
            </a:r>
          </a:p>
          <a:p>
            <a:r>
              <a:rPr lang="en-US" dirty="0">
                <a:latin typeface="Century Gothic" panose="020B0502020202020204" pitchFamily="34" charset="0"/>
              </a:rPr>
              <a:t>Purchase Order Entry</a:t>
            </a:r>
          </a:p>
          <a:p>
            <a:r>
              <a:rPr lang="en-US" dirty="0">
                <a:latin typeface="Century Gothic" panose="020B0502020202020204" pitchFamily="34" charset="0"/>
              </a:rPr>
              <a:t>Purchase Order Line Types</a:t>
            </a:r>
          </a:p>
          <a:p>
            <a:r>
              <a:rPr lang="en-US" dirty="0">
                <a:latin typeface="Century Gothic" panose="020B0502020202020204" pitchFamily="34" charset="0"/>
              </a:rPr>
              <a:t>Automatically Updating Current Costs</a:t>
            </a:r>
          </a:p>
          <a:p>
            <a:r>
              <a:rPr lang="en-US" dirty="0">
                <a:latin typeface="Century Gothic" panose="020B0502020202020204" pitchFamily="34" charset="0"/>
              </a:rPr>
              <a:t>Purchase Price Variance</a:t>
            </a:r>
          </a:p>
          <a:p>
            <a:r>
              <a:rPr lang="en-US" dirty="0">
                <a:latin typeface="Century Gothic" panose="020B0502020202020204" pitchFamily="34" charset="0"/>
              </a:rPr>
              <a:t>Purchase Transaction</a:t>
            </a:r>
          </a:p>
          <a:p>
            <a:r>
              <a:rPr lang="en-US" dirty="0">
                <a:latin typeface="Century Gothic" panose="020B0502020202020204" pitchFamily="34" charset="0"/>
              </a:rPr>
              <a:t>Purchase-Related Variance</a:t>
            </a:r>
          </a:p>
          <a:p>
            <a:r>
              <a:rPr lang="en-US" dirty="0">
                <a:latin typeface="Century Gothic" panose="020B0502020202020204" pitchFamily="34" charset="0"/>
              </a:rPr>
              <a:t>AP Transactions</a:t>
            </a:r>
          </a:p>
          <a:p>
            <a:r>
              <a:rPr lang="en-US" dirty="0">
                <a:latin typeface="Century Gothic" panose="020B0502020202020204" pitchFamily="34" charset="0"/>
              </a:rPr>
              <a:t>AP-Related Variances</a:t>
            </a: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Purchase Costing</a:t>
            </a:r>
          </a:p>
        </p:txBody>
      </p:sp>
      <p:sp>
        <p:nvSpPr>
          <p:cNvPr id="5" name="myTitle"/>
          <p:cNvSpPr>
            <a:spLocks noGrp="1"/>
          </p:cNvSpPr>
          <p:nvPr>
            <p:ph type="title"/>
          </p:nvPr>
        </p:nvSpPr>
        <p:spPr/>
        <p:txBody>
          <a:bodyPr/>
          <a:lstStyle/>
          <a:p>
            <a:r>
              <a:rPr lang="en-US" dirty="0" smtClean="0">
                <a:latin typeface="Century Gothic" panose="020B0502020202020204" pitchFamily="34" charset="0"/>
              </a:rPr>
              <a:t>Overview</a:t>
            </a:r>
            <a:endParaRPr lang="en-US" dirty="0">
              <a:latin typeface="Century Gothic" panose="020B0502020202020204" pitchFamily="34" charset="0"/>
            </a:endParaRPr>
          </a:p>
        </p:txBody>
      </p:sp>
    </p:spTree>
    <p:extLst>
      <p:ext uri="{BB962C8B-B14F-4D97-AF65-F5344CB8AC3E}">
        <p14:creationId xmlns:p14="http://schemas.microsoft.com/office/powerpoint/2010/main" val="176167892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20</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Purchase Costing</a:t>
            </a:r>
          </a:p>
        </p:txBody>
      </p:sp>
      <p:sp>
        <p:nvSpPr>
          <p:cNvPr id="5" name="myTitle"/>
          <p:cNvSpPr>
            <a:spLocks noGrp="1"/>
          </p:cNvSpPr>
          <p:nvPr>
            <p:ph type="title"/>
          </p:nvPr>
        </p:nvSpPr>
        <p:spPr/>
        <p:txBody>
          <a:bodyPr/>
          <a:lstStyle/>
          <a:p>
            <a:r>
              <a:rPr lang="en-US" dirty="0">
                <a:latin typeface="Century Gothic" panose="020B0502020202020204" pitchFamily="34" charset="0"/>
              </a:rPr>
              <a:t>Purchase-Related Variance</a:t>
            </a:r>
          </a:p>
        </p:txBody>
      </p:sp>
      <p:sp>
        <p:nvSpPr>
          <p:cNvPr id="6" name="Text Box 3"/>
          <p:cNvSpPr txBox="1">
            <a:spLocks noChangeArrowheads="1"/>
          </p:cNvSpPr>
          <p:nvPr/>
        </p:nvSpPr>
        <p:spPr bwMode="auto">
          <a:xfrm>
            <a:off x="588580" y="1590675"/>
            <a:ext cx="1809750" cy="400110"/>
          </a:xfrm>
          <a:prstGeom prst="rect">
            <a:avLst/>
          </a:prstGeom>
          <a:noFill/>
          <a:ln w="9525">
            <a:noFill/>
            <a:miter lim="800000"/>
            <a:headEnd/>
            <a:tailEnd/>
          </a:ln>
          <a:effectLst/>
        </p:spPr>
        <p:txBody>
          <a:bodyPr>
            <a:spAutoFit/>
          </a:bodyPr>
          <a:lstStyle/>
          <a:p>
            <a:pPr algn="r" eaLnBrk="0" hangingPunct="0">
              <a:spcBef>
                <a:spcPct val="50000"/>
              </a:spcBef>
            </a:pPr>
            <a:r>
              <a:rPr lang="en-US" sz="2000" b="1" u="sng" dirty="0">
                <a:latin typeface="Century Gothic" panose="020B0502020202020204" pitchFamily="34" charset="0"/>
              </a:rPr>
              <a:t>Variance</a:t>
            </a:r>
          </a:p>
        </p:txBody>
      </p:sp>
      <p:sp>
        <p:nvSpPr>
          <p:cNvPr id="7" name="Text Box 4"/>
          <p:cNvSpPr txBox="1">
            <a:spLocks noChangeArrowheads="1"/>
          </p:cNvSpPr>
          <p:nvPr/>
        </p:nvSpPr>
        <p:spPr bwMode="auto">
          <a:xfrm>
            <a:off x="2712655" y="1590675"/>
            <a:ext cx="2743200" cy="400110"/>
          </a:xfrm>
          <a:prstGeom prst="rect">
            <a:avLst/>
          </a:prstGeom>
          <a:noFill/>
          <a:ln w="9525">
            <a:noFill/>
            <a:miter lim="800000"/>
            <a:headEnd/>
            <a:tailEnd/>
          </a:ln>
          <a:effectLst/>
        </p:spPr>
        <p:txBody>
          <a:bodyPr>
            <a:spAutoFit/>
          </a:bodyPr>
          <a:lstStyle/>
          <a:p>
            <a:pPr algn="l" eaLnBrk="0" hangingPunct="0">
              <a:spcBef>
                <a:spcPct val="50000"/>
              </a:spcBef>
            </a:pPr>
            <a:r>
              <a:rPr lang="en-US" sz="2000" b="1" u="sng">
                <a:latin typeface="Century Gothic" panose="020B0502020202020204" pitchFamily="34" charset="0"/>
              </a:rPr>
              <a:t>When Calculated</a:t>
            </a:r>
          </a:p>
        </p:txBody>
      </p:sp>
      <p:sp>
        <p:nvSpPr>
          <p:cNvPr id="8" name="Text Box 5"/>
          <p:cNvSpPr txBox="1">
            <a:spLocks noChangeArrowheads="1"/>
          </p:cNvSpPr>
          <p:nvPr/>
        </p:nvSpPr>
        <p:spPr bwMode="auto">
          <a:xfrm>
            <a:off x="445705" y="2276475"/>
            <a:ext cx="1933575" cy="338554"/>
          </a:xfrm>
          <a:prstGeom prst="rect">
            <a:avLst/>
          </a:prstGeom>
          <a:noFill/>
          <a:ln w="9525">
            <a:noFill/>
            <a:miter lim="800000"/>
            <a:headEnd/>
            <a:tailEnd/>
          </a:ln>
          <a:effectLst/>
        </p:spPr>
        <p:txBody>
          <a:bodyPr>
            <a:spAutoFit/>
          </a:bodyPr>
          <a:lstStyle/>
          <a:p>
            <a:pPr algn="r" eaLnBrk="0" hangingPunct="0">
              <a:spcBef>
                <a:spcPct val="50000"/>
              </a:spcBef>
            </a:pPr>
            <a:r>
              <a:rPr lang="en-US" sz="1600" b="1" dirty="0">
                <a:latin typeface="Century Gothic" panose="020B0502020202020204" pitchFamily="34" charset="0"/>
              </a:rPr>
              <a:t>Purchase Price</a:t>
            </a:r>
          </a:p>
        </p:txBody>
      </p:sp>
      <p:sp>
        <p:nvSpPr>
          <p:cNvPr id="9" name="Text Box 6"/>
          <p:cNvSpPr txBox="1">
            <a:spLocks noChangeArrowheads="1"/>
          </p:cNvSpPr>
          <p:nvPr/>
        </p:nvSpPr>
        <p:spPr bwMode="auto">
          <a:xfrm>
            <a:off x="2712655" y="2276475"/>
            <a:ext cx="2495550" cy="338554"/>
          </a:xfrm>
          <a:prstGeom prst="rect">
            <a:avLst/>
          </a:prstGeom>
          <a:noFill/>
          <a:ln w="9525">
            <a:noFill/>
            <a:miter lim="800000"/>
            <a:headEnd/>
            <a:tailEnd/>
          </a:ln>
          <a:effectLst/>
        </p:spPr>
        <p:txBody>
          <a:bodyPr>
            <a:spAutoFit/>
          </a:bodyPr>
          <a:lstStyle/>
          <a:p>
            <a:pPr algn="l" eaLnBrk="0" hangingPunct="0">
              <a:spcBef>
                <a:spcPct val="50000"/>
              </a:spcBef>
              <a:tabLst>
                <a:tab pos="114300" algn="l"/>
              </a:tabLst>
            </a:pPr>
            <a:r>
              <a:rPr lang="en-US" sz="1600" b="1" dirty="0">
                <a:latin typeface="Century Gothic" panose="020B0502020202020204" pitchFamily="34" charset="0"/>
              </a:rPr>
              <a:t>PO </a:t>
            </a:r>
            <a:r>
              <a:rPr lang="en-US" sz="1600" b="1" dirty="0" smtClean="0">
                <a:latin typeface="Century Gothic" panose="020B0502020202020204" pitchFamily="34" charset="0"/>
              </a:rPr>
              <a:t>Receipts</a:t>
            </a:r>
            <a:endParaRPr lang="en-US" sz="1600" b="1" dirty="0">
              <a:latin typeface="Century Gothic" panose="020B0502020202020204" pitchFamily="34" charset="0"/>
            </a:endParaRPr>
          </a:p>
        </p:txBody>
      </p:sp>
      <p:sp>
        <p:nvSpPr>
          <p:cNvPr id="10" name="Text Box 7"/>
          <p:cNvSpPr txBox="1">
            <a:spLocks noChangeArrowheads="1"/>
          </p:cNvSpPr>
          <p:nvPr/>
        </p:nvSpPr>
        <p:spPr bwMode="auto">
          <a:xfrm>
            <a:off x="5436805" y="1590675"/>
            <a:ext cx="2552700" cy="400110"/>
          </a:xfrm>
          <a:prstGeom prst="rect">
            <a:avLst/>
          </a:prstGeom>
          <a:noFill/>
          <a:ln w="9525">
            <a:noFill/>
            <a:miter lim="800000"/>
            <a:headEnd/>
            <a:tailEnd/>
          </a:ln>
          <a:effectLst/>
        </p:spPr>
        <p:txBody>
          <a:bodyPr>
            <a:spAutoFit/>
          </a:bodyPr>
          <a:lstStyle/>
          <a:p>
            <a:pPr algn="l" eaLnBrk="0" hangingPunct="0">
              <a:spcBef>
                <a:spcPct val="50000"/>
              </a:spcBef>
            </a:pPr>
            <a:r>
              <a:rPr lang="en-US" sz="2000" b="1" u="sng">
                <a:latin typeface="Century Gothic" panose="020B0502020202020204" pitchFamily="34" charset="0"/>
              </a:rPr>
              <a:t>Cause</a:t>
            </a:r>
          </a:p>
        </p:txBody>
      </p:sp>
      <p:sp>
        <p:nvSpPr>
          <p:cNvPr id="11" name="Text Box 8"/>
          <p:cNvSpPr txBox="1">
            <a:spLocks noChangeArrowheads="1"/>
          </p:cNvSpPr>
          <p:nvPr/>
        </p:nvSpPr>
        <p:spPr bwMode="auto">
          <a:xfrm>
            <a:off x="5436805" y="2276475"/>
            <a:ext cx="3848100" cy="830997"/>
          </a:xfrm>
          <a:prstGeom prst="rect">
            <a:avLst/>
          </a:prstGeom>
          <a:noFill/>
          <a:ln w="9525">
            <a:noFill/>
            <a:miter lim="800000"/>
            <a:headEnd/>
            <a:tailEnd/>
          </a:ln>
          <a:effectLst/>
        </p:spPr>
        <p:txBody>
          <a:bodyPr>
            <a:spAutoFit/>
          </a:bodyPr>
          <a:lstStyle/>
          <a:p>
            <a:pPr algn="l" eaLnBrk="0" hangingPunct="0">
              <a:spcBef>
                <a:spcPct val="50000"/>
              </a:spcBef>
              <a:tabLst>
                <a:tab pos="114300" algn="l"/>
              </a:tabLst>
            </a:pPr>
            <a:r>
              <a:rPr lang="en-US" sz="1600" b="1">
                <a:latin typeface="Century Gothic" panose="020B0502020202020204" pitchFamily="34" charset="0"/>
              </a:rPr>
              <a:t>Difference between an item’s PO cost and its GL cost excluding GL this-level overhead</a:t>
            </a:r>
          </a:p>
        </p:txBody>
      </p:sp>
      <p:sp>
        <p:nvSpPr>
          <p:cNvPr id="12" name="Text Box 9"/>
          <p:cNvSpPr txBox="1">
            <a:spLocks noChangeArrowheads="1"/>
          </p:cNvSpPr>
          <p:nvPr/>
        </p:nvSpPr>
        <p:spPr bwMode="auto">
          <a:xfrm>
            <a:off x="2731705" y="3409950"/>
            <a:ext cx="6172200" cy="830997"/>
          </a:xfrm>
          <a:prstGeom prst="rect">
            <a:avLst/>
          </a:prstGeom>
          <a:noFill/>
          <a:ln w="9525">
            <a:noFill/>
            <a:miter lim="800000"/>
            <a:headEnd/>
            <a:tailEnd/>
          </a:ln>
          <a:effectLst/>
        </p:spPr>
        <p:txBody>
          <a:bodyPr>
            <a:spAutoFit/>
          </a:bodyPr>
          <a:lstStyle/>
          <a:p>
            <a:pPr algn="l" eaLnBrk="0" hangingPunct="0">
              <a:spcBef>
                <a:spcPct val="50000"/>
              </a:spcBef>
            </a:pPr>
            <a:r>
              <a:rPr lang="en-US" sz="1600" b="1" i="1">
                <a:latin typeface="Century Gothic" panose="020B0502020202020204" pitchFamily="34" charset="0"/>
              </a:rPr>
              <a:t>[PO Unit Cost - (GL Unit Cost - OH)] x PO Qty Received</a:t>
            </a:r>
            <a:br>
              <a:rPr lang="en-US" sz="1600" b="1" i="1">
                <a:latin typeface="Century Gothic" panose="020B0502020202020204" pitchFamily="34" charset="0"/>
              </a:rPr>
            </a:br>
            <a:r>
              <a:rPr lang="en-US" sz="1600" b="1" i="1">
                <a:latin typeface="Century Gothic" panose="020B0502020202020204" pitchFamily="34" charset="0"/>
              </a:rPr>
              <a:t>Negative result = favorable variance; </a:t>
            </a:r>
            <a:br>
              <a:rPr lang="en-US" sz="1600" b="1" i="1">
                <a:latin typeface="Century Gothic" panose="020B0502020202020204" pitchFamily="34" charset="0"/>
              </a:rPr>
            </a:br>
            <a:r>
              <a:rPr lang="en-US" sz="1600" b="1" i="1">
                <a:latin typeface="Century Gothic" panose="020B0502020202020204" pitchFamily="34" charset="0"/>
              </a:rPr>
              <a:t>Positive result = unfavorable variance</a:t>
            </a:r>
          </a:p>
        </p:txBody>
      </p:sp>
      <p:sp>
        <p:nvSpPr>
          <p:cNvPr id="13" name="Text Box 10"/>
          <p:cNvSpPr txBox="1">
            <a:spLocks noChangeArrowheads="1"/>
          </p:cNvSpPr>
          <p:nvPr/>
        </p:nvSpPr>
        <p:spPr bwMode="auto">
          <a:xfrm>
            <a:off x="969580" y="3381375"/>
            <a:ext cx="1390650" cy="338554"/>
          </a:xfrm>
          <a:prstGeom prst="rect">
            <a:avLst/>
          </a:prstGeom>
          <a:noFill/>
          <a:ln w="9525">
            <a:noFill/>
            <a:miter lim="800000"/>
            <a:headEnd/>
            <a:tailEnd/>
          </a:ln>
          <a:effectLst/>
        </p:spPr>
        <p:txBody>
          <a:bodyPr>
            <a:spAutoFit/>
          </a:bodyPr>
          <a:lstStyle/>
          <a:p>
            <a:pPr algn="r" eaLnBrk="0" hangingPunct="0">
              <a:spcBef>
                <a:spcPct val="50000"/>
              </a:spcBef>
            </a:pPr>
            <a:r>
              <a:rPr lang="en-US" sz="1600" b="1" i="1">
                <a:latin typeface="Century Gothic" panose="020B0502020202020204" pitchFamily="34" charset="0"/>
              </a:rPr>
              <a:t>Formula</a:t>
            </a:r>
            <a:endParaRPr lang="en-US" sz="1600" b="1">
              <a:latin typeface="Century Gothic" panose="020B0502020202020204" pitchFamily="34" charset="0"/>
            </a:endParaRPr>
          </a:p>
        </p:txBody>
      </p:sp>
      <p:sp>
        <p:nvSpPr>
          <p:cNvPr id="14" name="Text Box 12"/>
          <p:cNvSpPr txBox="1">
            <a:spLocks noChangeArrowheads="1"/>
          </p:cNvSpPr>
          <p:nvPr/>
        </p:nvSpPr>
        <p:spPr bwMode="auto">
          <a:xfrm>
            <a:off x="2750755" y="4572000"/>
            <a:ext cx="5305425" cy="338554"/>
          </a:xfrm>
          <a:prstGeom prst="rect">
            <a:avLst/>
          </a:prstGeom>
          <a:noFill/>
          <a:ln w="9525">
            <a:noFill/>
            <a:miter lim="800000"/>
            <a:headEnd/>
            <a:tailEnd/>
          </a:ln>
          <a:effectLst/>
        </p:spPr>
        <p:txBody>
          <a:bodyPr>
            <a:spAutoFit/>
          </a:bodyPr>
          <a:lstStyle/>
          <a:p>
            <a:pPr algn="l" eaLnBrk="0" hangingPunct="0">
              <a:spcBef>
                <a:spcPct val="50000"/>
              </a:spcBef>
            </a:pPr>
            <a:r>
              <a:rPr lang="en-US" sz="1600" b="1" i="1" dirty="0">
                <a:latin typeface="Century Gothic" panose="020B0502020202020204" pitchFamily="34" charset="0"/>
              </a:rPr>
              <a:t>Purchase Receipt </a:t>
            </a:r>
            <a:r>
              <a:rPr lang="en-US" sz="1600" b="1" i="1" dirty="0" smtClean="0">
                <a:latin typeface="Century Gothic" panose="020B0502020202020204" pitchFamily="34" charset="0"/>
              </a:rPr>
              <a:t>Report</a:t>
            </a:r>
            <a:endParaRPr lang="en-US" sz="1600" b="1" i="1" dirty="0">
              <a:latin typeface="Century Gothic" panose="020B0502020202020204" pitchFamily="34" charset="0"/>
            </a:endParaRPr>
          </a:p>
        </p:txBody>
      </p:sp>
      <p:sp>
        <p:nvSpPr>
          <p:cNvPr id="15" name="Text Box 13"/>
          <p:cNvSpPr txBox="1">
            <a:spLocks noChangeArrowheads="1"/>
          </p:cNvSpPr>
          <p:nvPr/>
        </p:nvSpPr>
        <p:spPr bwMode="auto">
          <a:xfrm>
            <a:off x="531430" y="4570413"/>
            <a:ext cx="1824038" cy="338554"/>
          </a:xfrm>
          <a:prstGeom prst="rect">
            <a:avLst/>
          </a:prstGeom>
          <a:noFill/>
          <a:ln w="9525">
            <a:noFill/>
            <a:miter lim="800000"/>
            <a:headEnd/>
            <a:tailEnd/>
          </a:ln>
          <a:effectLst/>
        </p:spPr>
        <p:txBody>
          <a:bodyPr>
            <a:spAutoFit/>
          </a:bodyPr>
          <a:lstStyle/>
          <a:p>
            <a:pPr algn="r" eaLnBrk="0" hangingPunct="0">
              <a:spcBef>
                <a:spcPct val="50000"/>
              </a:spcBef>
            </a:pPr>
            <a:r>
              <a:rPr lang="en-US" sz="1600" b="1" i="1">
                <a:latin typeface="Century Gothic" panose="020B0502020202020204" pitchFamily="34" charset="0"/>
              </a:rPr>
              <a:t>View in Report</a:t>
            </a:r>
            <a:endParaRPr lang="en-US" sz="1600" b="1">
              <a:latin typeface="Century Gothic" panose="020B0502020202020204" pitchFamily="34" charset="0"/>
            </a:endParaRPr>
          </a:p>
        </p:txBody>
      </p:sp>
    </p:spTree>
    <p:extLst>
      <p:ext uri="{BB962C8B-B14F-4D97-AF65-F5344CB8AC3E}">
        <p14:creationId xmlns:p14="http://schemas.microsoft.com/office/powerpoint/2010/main" val="23323264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21</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Purchase Costing</a:t>
            </a:r>
          </a:p>
        </p:txBody>
      </p:sp>
      <p:sp>
        <p:nvSpPr>
          <p:cNvPr id="5" name="myTitle"/>
          <p:cNvSpPr>
            <a:spLocks noGrp="1"/>
          </p:cNvSpPr>
          <p:nvPr>
            <p:ph type="title"/>
          </p:nvPr>
        </p:nvSpPr>
        <p:spPr/>
        <p:txBody>
          <a:bodyPr/>
          <a:lstStyle/>
          <a:p>
            <a:r>
              <a:rPr lang="en-US" dirty="0">
                <a:latin typeface="Century Gothic" panose="020B0502020202020204" pitchFamily="34" charset="0"/>
              </a:rPr>
              <a:t>Purchasing – GL Effect</a:t>
            </a:r>
          </a:p>
        </p:txBody>
      </p:sp>
      <p:sp>
        <p:nvSpPr>
          <p:cNvPr id="6" name="Text Box 3"/>
          <p:cNvSpPr txBox="1">
            <a:spLocks noChangeArrowheads="1"/>
          </p:cNvSpPr>
          <p:nvPr/>
        </p:nvSpPr>
        <p:spPr bwMode="auto">
          <a:xfrm>
            <a:off x="538656" y="1569655"/>
            <a:ext cx="7905750" cy="3070225"/>
          </a:xfrm>
          <a:prstGeom prst="rect">
            <a:avLst/>
          </a:prstGeom>
          <a:noFill/>
          <a:ln w="9525">
            <a:noFill/>
            <a:miter lim="800000"/>
            <a:headEnd/>
            <a:tailEnd/>
          </a:ln>
          <a:effectLst/>
        </p:spPr>
        <p:txBody>
          <a:bodyPr>
            <a:spAutoFit/>
          </a:bodyPr>
          <a:lstStyle/>
          <a:p>
            <a:pPr algn="l" eaLnBrk="0" hangingPunct="0">
              <a:spcBef>
                <a:spcPct val="50000"/>
              </a:spcBef>
              <a:tabLst>
                <a:tab pos="114300" algn="l"/>
                <a:tab pos="571500" algn="l"/>
              </a:tabLst>
            </a:pPr>
            <a:r>
              <a:rPr lang="en-US" sz="2000" b="1" u="sng" dirty="0">
                <a:latin typeface="Century Gothic" panose="020B0502020202020204" pitchFamily="34" charset="0"/>
              </a:rPr>
              <a:t> PO Receipt (Inventory Item)</a:t>
            </a:r>
            <a:r>
              <a:rPr lang="en-US" sz="1800" b="1" dirty="0">
                <a:latin typeface="Century Gothic" panose="020B0502020202020204" pitchFamily="34" charset="0"/>
              </a:rPr>
              <a:t>	</a:t>
            </a:r>
            <a:r>
              <a:rPr lang="en-US" sz="1800" b="1" dirty="0" smtClean="0">
                <a:latin typeface="Century Gothic" panose="020B0502020202020204" pitchFamily="34" charset="0"/>
              </a:rPr>
              <a:t>	</a:t>
            </a:r>
            <a:r>
              <a:rPr lang="en-US" sz="2000" b="1" u="sng" dirty="0" smtClean="0">
                <a:latin typeface="Century Gothic" panose="020B0502020202020204" pitchFamily="34" charset="0"/>
              </a:rPr>
              <a:t>GL </a:t>
            </a:r>
            <a:r>
              <a:rPr lang="en-US" sz="2000" b="1" u="sng" dirty="0">
                <a:latin typeface="Century Gothic" panose="020B0502020202020204" pitchFamily="34" charset="0"/>
              </a:rPr>
              <a:t>Trans Type</a:t>
            </a:r>
            <a:endParaRPr lang="en-US" sz="1800" b="1" dirty="0">
              <a:latin typeface="Century Gothic" panose="020B0502020202020204" pitchFamily="34" charset="0"/>
            </a:endParaRPr>
          </a:p>
          <a:p>
            <a:pPr algn="l" eaLnBrk="0" hangingPunct="0">
              <a:spcBef>
                <a:spcPct val="50000"/>
              </a:spcBef>
              <a:tabLst>
                <a:tab pos="114300" algn="l"/>
                <a:tab pos="571500" algn="l"/>
              </a:tabLst>
            </a:pPr>
            <a:r>
              <a:rPr lang="en-US" sz="1800" b="1" dirty="0">
                <a:latin typeface="Century Gothic" panose="020B0502020202020204" pitchFamily="34" charset="0"/>
              </a:rPr>
              <a:t>		DR Inventory				IC</a:t>
            </a:r>
            <a:br>
              <a:rPr lang="en-US" sz="1800" b="1" dirty="0">
                <a:latin typeface="Century Gothic" panose="020B0502020202020204" pitchFamily="34" charset="0"/>
              </a:rPr>
            </a:br>
            <a:r>
              <a:rPr lang="en-US" sz="1800" b="1" dirty="0">
                <a:latin typeface="Century Gothic" panose="020B0502020202020204" pitchFamily="34" charset="0"/>
              </a:rPr>
              <a:t>		CR PO Receipts</a:t>
            </a:r>
            <a:endParaRPr lang="en-US" sz="1600" dirty="0">
              <a:latin typeface="Century Gothic" panose="020B0502020202020204" pitchFamily="34" charset="0"/>
            </a:endParaRPr>
          </a:p>
          <a:p>
            <a:pPr algn="l" eaLnBrk="0" hangingPunct="0">
              <a:spcBef>
                <a:spcPct val="50000"/>
              </a:spcBef>
              <a:tabLst>
                <a:tab pos="114300" algn="l"/>
                <a:tab pos="571500" algn="l"/>
              </a:tabLst>
            </a:pPr>
            <a:r>
              <a:rPr lang="en-US" sz="1800" b="1" dirty="0">
                <a:latin typeface="Century Gothic" panose="020B0502020202020204" pitchFamily="34" charset="0"/>
              </a:rPr>
              <a:t>		DR Inventory				IC</a:t>
            </a:r>
            <a:br>
              <a:rPr lang="en-US" sz="1800" b="1" dirty="0">
                <a:latin typeface="Century Gothic" panose="020B0502020202020204" pitchFamily="34" charset="0"/>
              </a:rPr>
            </a:br>
            <a:r>
              <a:rPr lang="en-US" sz="1800" b="1" dirty="0">
                <a:latin typeface="Century Gothic" panose="020B0502020202020204" pitchFamily="34" charset="0"/>
              </a:rPr>
              <a:t>		CR Applied Overhead</a:t>
            </a:r>
            <a:endParaRPr lang="en-US" sz="1600" dirty="0">
              <a:latin typeface="Century Gothic" panose="020B0502020202020204" pitchFamily="34" charset="0"/>
            </a:endParaRPr>
          </a:p>
          <a:p>
            <a:pPr algn="l" eaLnBrk="0" hangingPunct="0">
              <a:spcBef>
                <a:spcPct val="50000"/>
              </a:spcBef>
              <a:tabLst>
                <a:tab pos="114300" algn="l"/>
                <a:tab pos="571500" algn="l"/>
              </a:tabLst>
            </a:pPr>
            <a:r>
              <a:rPr lang="en-US" sz="1800" b="1" dirty="0">
                <a:latin typeface="Century Gothic" panose="020B0502020202020204" pitchFamily="34" charset="0"/>
              </a:rPr>
              <a:t>		DR PPV </a:t>
            </a:r>
            <a:r>
              <a:rPr lang="en-US" sz="1800" dirty="0">
                <a:latin typeface="Century Gothic" panose="020B0502020202020204" pitchFamily="34" charset="0"/>
              </a:rPr>
              <a:t>(Material category only)</a:t>
            </a:r>
            <a:r>
              <a:rPr lang="en-US" sz="1800" b="1" dirty="0">
                <a:latin typeface="Century Gothic" panose="020B0502020202020204" pitchFamily="34" charset="0"/>
              </a:rPr>
              <a:t>		IC</a:t>
            </a:r>
            <a:br>
              <a:rPr lang="en-US" sz="1800" b="1" dirty="0">
                <a:latin typeface="Century Gothic" panose="020B0502020202020204" pitchFamily="34" charset="0"/>
              </a:rPr>
            </a:br>
            <a:r>
              <a:rPr lang="en-US" sz="1800" b="1" dirty="0">
                <a:latin typeface="Century Gothic" panose="020B0502020202020204" pitchFamily="34" charset="0"/>
              </a:rPr>
              <a:t>		CR PO Receipts</a:t>
            </a:r>
            <a:endParaRPr lang="en-US" sz="1600" dirty="0">
              <a:latin typeface="Century Gothic" panose="020B0502020202020204" pitchFamily="34" charset="0"/>
            </a:endParaRPr>
          </a:p>
          <a:p>
            <a:pPr algn="l" eaLnBrk="0" hangingPunct="0">
              <a:spcBef>
                <a:spcPct val="50000"/>
              </a:spcBef>
              <a:tabLst>
                <a:tab pos="114300" algn="l"/>
                <a:tab pos="571500" algn="l"/>
              </a:tabLst>
            </a:pPr>
            <a:r>
              <a:rPr lang="en-US" sz="1600" dirty="0">
                <a:latin typeface="Century Gothic" panose="020B0502020202020204" pitchFamily="34" charset="0"/>
              </a:rPr>
              <a:t>		</a:t>
            </a:r>
            <a:r>
              <a:rPr lang="en-US" sz="1600" b="1" dirty="0">
                <a:latin typeface="Century Gothic" panose="020B0502020202020204" pitchFamily="34" charset="0"/>
              </a:rPr>
              <a:t>Positive Amount = Unfavorable Variance;</a:t>
            </a:r>
            <a:br>
              <a:rPr lang="en-US" sz="1600" b="1" dirty="0">
                <a:latin typeface="Century Gothic" panose="020B0502020202020204" pitchFamily="34" charset="0"/>
              </a:rPr>
            </a:br>
            <a:r>
              <a:rPr lang="en-US" sz="1600" b="1" dirty="0">
                <a:latin typeface="Century Gothic" panose="020B0502020202020204" pitchFamily="34" charset="0"/>
              </a:rPr>
              <a:t>		Negative Amount = Favorable Variance</a:t>
            </a:r>
            <a:endParaRPr lang="en-US" sz="1800" b="1" dirty="0">
              <a:latin typeface="Century Gothic" panose="020B0502020202020204" pitchFamily="34" charset="0"/>
            </a:endParaRPr>
          </a:p>
        </p:txBody>
      </p:sp>
      <p:sp>
        <p:nvSpPr>
          <p:cNvPr id="7" name="Text Box 5"/>
          <p:cNvSpPr txBox="1">
            <a:spLocks noChangeArrowheads="1"/>
          </p:cNvSpPr>
          <p:nvPr/>
        </p:nvSpPr>
        <p:spPr bwMode="auto">
          <a:xfrm>
            <a:off x="545006" y="3404805"/>
            <a:ext cx="736600" cy="336550"/>
          </a:xfrm>
          <a:prstGeom prst="rect">
            <a:avLst/>
          </a:prstGeom>
          <a:noFill/>
          <a:ln w="9525">
            <a:noFill/>
            <a:miter lim="800000"/>
            <a:headEnd/>
            <a:tailEnd/>
          </a:ln>
          <a:effectLst/>
        </p:spPr>
        <p:txBody>
          <a:bodyPr>
            <a:spAutoFit/>
          </a:bodyPr>
          <a:lstStyle/>
          <a:p>
            <a:pPr algn="r" eaLnBrk="0" hangingPunct="0">
              <a:spcBef>
                <a:spcPct val="50000"/>
              </a:spcBef>
            </a:pPr>
            <a:r>
              <a:rPr lang="en-US" sz="1600" b="1">
                <a:latin typeface="Century Gothic" panose="020B0502020202020204" pitchFamily="34" charset="0"/>
              </a:rPr>
              <a:t>*</a:t>
            </a:r>
          </a:p>
        </p:txBody>
      </p:sp>
      <p:sp>
        <p:nvSpPr>
          <p:cNvPr id="8" name="Text Box 6"/>
          <p:cNvSpPr txBox="1">
            <a:spLocks noChangeArrowheads="1"/>
          </p:cNvSpPr>
          <p:nvPr/>
        </p:nvSpPr>
        <p:spPr bwMode="auto">
          <a:xfrm>
            <a:off x="535481" y="4058855"/>
            <a:ext cx="736600" cy="336550"/>
          </a:xfrm>
          <a:prstGeom prst="rect">
            <a:avLst/>
          </a:prstGeom>
          <a:noFill/>
          <a:ln w="9525">
            <a:noFill/>
            <a:miter lim="800000"/>
            <a:headEnd/>
            <a:tailEnd/>
          </a:ln>
          <a:effectLst/>
        </p:spPr>
        <p:txBody>
          <a:bodyPr>
            <a:spAutoFit/>
          </a:bodyPr>
          <a:lstStyle/>
          <a:p>
            <a:pPr algn="r" eaLnBrk="0" hangingPunct="0">
              <a:spcBef>
                <a:spcPct val="50000"/>
              </a:spcBef>
            </a:pPr>
            <a:r>
              <a:rPr lang="en-US" sz="1600" b="1">
                <a:latin typeface="Century Gothic" panose="020B0502020202020204" pitchFamily="34" charset="0"/>
              </a:rPr>
              <a:t>*</a:t>
            </a:r>
          </a:p>
        </p:txBody>
      </p:sp>
    </p:spTree>
    <p:extLst>
      <p:ext uri="{BB962C8B-B14F-4D97-AF65-F5344CB8AC3E}">
        <p14:creationId xmlns:p14="http://schemas.microsoft.com/office/powerpoint/2010/main" val="40807918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22</a:t>
            </a:fld>
            <a:endParaRPr lang="en-US" dirty="0">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Purchase Costing</a:t>
            </a:r>
          </a:p>
        </p:txBody>
      </p:sp>
      <p:sp>
        <p:nvSpPr>
          <p:cNvPr id="5" name="myTitle"/>
          <p:cNvSpPr>
            <a:spLocks noGrp="1"/>
          </p:cNvSpPr>
          <p:nvPr>
            <p:ph type="title"/>
          </p:nvPr>
        </p:nvSpPr>
        <p:spPr/>
        <p:txBody>
          <a:bodyPr/>
          <a:lstStyle/>
          <a:p>
            <a:r>
              <a:rPr lang="en-US" dirty="0">
                <a:latin typeface="Century Gothic" panose="020B0502020202020204" pitchFamily="34" charset="0"/>
              </a:rPr>
              <a:t>AP Transactions</a:t>
            </a:r>
          </a:p>
        </p:txBody>
      </p:sp>
      <p:pic>
        <p:nvPicPr>
          <p:cNvPr id="6" name="Picture 5"/>
          <p:cNvPicPr>
            <a:picLocks noChangeAspect="1"/>
          </p:cNvPicPr>
          <p:nvPr/>
        </p:nvPicPr>
        <p:blipFill>
          <a:blip r:embed="rId3"/>
          <a:stretch>
            <a:fillRect/>
          </a:stretch>
        </p:blipFill>
        <p:spPr>
          <a:xfrm>
            <a:off x="0" y="1562100"/>
            <a:ext cx="12185006" cy="4926011"/>
          </a:xfrm>
          <a:prstGeom prst="rect">
            <a:avLst/>
          </a:prstGeom>
        </p:spPr>
      </p:pic>
      <p:sp>
        <p:nvSpPr>
          <p:cNvPr id="7" name="Text Box 4"/>
          <p:cNvSpPr txBox="1">
            <a:spLocks noChangeArrowheads="1"/>
          </p:cNvSpPr>
          <p:nvPr/>
        </p:nvSpPr>
        <p:spPr bwMode="auto">
          <a:xfrm>
            <a:off x="1635673" y="3254297"/>
            <a:ext cx="1664575" cy="55399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1000" b="1" dirty="0" smtClean="0">
                <a:latin typeface="Century Gothic" panose="020B0502020202020204" pitchFamily="34" charset="0"/>
              </a:rPr>
              <a:t>CR </a:t>
            </a:r>
            <a:r>
              <a:rPr lang="en-US" altLang="en-US" sz="1000" b="1" dirty="0">
                <a:latin typeface="Century Gothic" panose="020B0502020202020204" pitchFamily="34" charset="0"/>
              </a:rPr>
              <a:t>Accounts </a:t>
            </a:r>
            <a:r>
              <a:rPr lang="en-US" altLang="en-US" sz="1000" b="1" dirty="0" smtClean="0">
                <a:latin typeface="Century Gothic" panose="020B0502020202020204" pitchFamily="34" charset="0"/>
              </a:rPr>
              <a:t>Payable </a:t>
            </a:r>
            <a:r>
              <a:rPr lang="en-US" altLang="en-US" sz="1000" dirty="0" err="1" smtClean="0">
                <a:latin typeface="Century Gothic" panose="020B0502020202020204" pitchFamily="34" charset="0"/>
              </a:rPr>
              <a:t>Inv</a:t>
            </a:r>
            <a:r>
              <a:rPr lang="en-US" altLang="en-US" sz="1000" dirty="0" smtClean="0">
                <a:latin typeface="Century Gothic" panose="020B0502020202020204" pitchFamily="34" charset="0"/>
              </a:rPr>
              <a:t> </a:t>
            </a:r>
            <a:r>
              <a:rPr lang="en-US" altLang="en-US" sz="1000" dirty="0" err="1">
                <a:latin typeface="Century Gothic" panose="020B0502020202020204" pitchFamily="34" charset="0"/>
              </a:rPr>
              <a:t>Qty</a:t>
            </a:r>
            <a:r>
              <a:rPr lang="en-US" altLang="en-US" sz="1000" dirty="0">
                <a:latin typeface="Century Gothic" panose="020B0502020202020204" pitchFamily="34" charset="0"/>
              </a:rPr>
              <a:t> x </a:t>
            </a:r>
            <a:r>
              <a:rPr lang="en-US" altLang="en-US" sz="1000" dirty="0" err="1">
                <a:latin typeface="Century Gothic" panose="020B0502020202020204" pitchFamily="34" charset="0"/>
              </a:rPr>
              <a:t>Inv</a:t>
            </a:r>
            <a:r>
              <a:rPr lang="en-US" altLang="en-US" sz="1000" dirty="0">
                <a:latin typeface="Century Gothic" panose="020B0502020202020204" pitchFamily="34" charset="0"/>
              </a:rPr>
              <a:t> Cost</a:t>
            </a:r>
            <a:br>
              <a:rPr lang="en-US" altLang="en-US" sz="1000" dirty="0">
                <a:latin typeface="Century Gothic" panose="020B0502020202020204" pitchFamily="34" charset="0"/>
              </a:rPr>
            </a:br>
            <a:r>
              <a:rPr lang="en-US" altLang="en-US" sz="1000" dirty="0">
                <a:latin typeface="Century Gothic" panose="020B0502020202020204" pitchFamily="34" charset="0"/>
              </a:rPr>
              <a:t>90 x 0.40 = 36.00</a:t>
            </a:r>
          </a:p>
        </p:txBody>
      </p:sp>
      <p:sp>
        <p:nvSpPr>
          <p:cNvPr id="8" name="Text Box 4"/>
          <p:cNvSpPr txBox="1">
            <a:spLocks noChangeArrowheads="1"/>
          </p:cNvSpPr>
          <p:nvPr/>
        </p:nvSpPr>
        <p:spPr bwMode="auto">
          <a:xfrm>
            <a:off x="3750881" y="3254297"/>
            <a:ext cx="1688222" cy="70788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1000" b="1" dirty="0">
                <a:latin typeface="Century Gothic" panose="020B0502020202020204" pitchFamily="34" charset="0"/>
              </a:rPr>
              <a:t>DR </a:t>
            </a:r>
            <a:r>
              <a:rPr lang="en-US" altLang="en-US" sz="1000" b="1" dirty="0" smtClean="0">
                <a:latin typeface="Century Gothic" panose="020B0502020202020204" pitchFamily="34" charset="0"/>
              </a:rPr>
              <a:t>PO Receipts</a:t>
            </a:r>
            <a:r>
              <a:rPr lang="en-US" altLang="en-US" sz="1000" b="1" dirty="0">
                <a:latin typeface="Century Gothic" panose="020B0502020202020204" pitchFamily="34" charset="0"/>
              </a:rPr>
              <a:t/>
            </a:r>
            <a:br>
              <a:rPr lang="en-US" altLang="en-US" sz="1000" b="1" dirty="0">
                <a:latin typeface="Century Gothic" panose="020B0502020202020204" pitchFamily="34" charset="0"/>
              </a:rPr>
            </a:br>
            <a:r>
              <a:rPr lang="en-US" altLang="en-US" sz="1000" dirty="0" err="1">
                <a:latin typeface="Century Gothic" panose="020B0502020202020204" pitchFamily="34" charset="0"/>
              </a:rPr>
              <a:t>Qty</a:t>
            </a:r>
            <a:r>
              <a:rPr lang="en-US" altLang="en-US" sz="1000" dirty="0">
                <a:latin typeface="Century Gothic" panose="020B0502020202020204" pitchFamily="34" charset="0"/>
              </a:rPr>
              <a:t> Rec’d x PO Unit Cost</a:t>
            </a:r>
            <a:r>
              <a:rPr lang="en-US" altLang="en-US" sz="1000" b="1" dirty="0">
                <a:latin typeface="Century Gothic" panose="020B0502020202020204" pitchFamily="34" charset="0"/>
              </a:rPr>
              <a:t/>
            </a:r>
            <a:br>
              <a:rPr lang="en-US" altLang="en-US" sz="1000" b="1" dirty="0">
                <a:latin typeface="Century Gothic" panose="020B0502020202020204" pitchFamily="34" charset="0"/>
              </a:rPr>
            </a:br>
            <a:r>
              <a:rPr lang="en-US" altLang="en-US" sz="1000" dirty="0">
                <a:latin typeface="Century Gothic" panose="020B0502020202020204" pitchFamily="34" charset="0"/>
              </a:rPr>
              <a:t>100 x 0.30 = $30</a:t>
            </a:r>
            <a:endParaRPr lang="en-US" altLang="en-US" sz="1000" b="1" dirty="0">
              <a:latin typeface="Century Gothic" panose="020B0502020202020204" pitchFamily="34" charset="0"/>
            </a:endParaRPr>
          </a:p>
        </p:txBody>
      </p:sp>
      <p:sp>
        <p:nvSpPr>
          <p:cNvPr id="9" name="Text Box 4"/>
          <p:cNvSpPr txBox="1">
            <a:spLocks noChangeArrowheads="1"/>
          </p:cNvSpPr>
          <p:nvPr/>
        </p:nvSpPr>
        <p:spPr bwMode="auto">
          <a:xfrm>
            <a:off x="5800397" y="3254297"/>
            <a:ext cx="2444969" cy="70788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1000" b="1" dirty="0">
                <a:latin typeface="Century Gothic" panose="020B0502020202020204" pitchFamily="34" charset="0"/>
              </a:rPr>
              <a:t>DR </a:t>
            </a:r>
            <a:r>
              <a:rPr lang="en-US" altLang="en-US" sz="1000" b="1" dirty="0" smtClean="0">
                <a:latin typeface="Century Gothic" panose="020B0502020202020204" pitchFamily="34" charset="0"/>
              </a:rPr>
              <a:t>AP </a:t>
            </a:r>
            <a:r>
              <a:rPr lang="en-US" altLang="en-US" sz="1000" b="1" dirty="0">
                <a:latin typeface="Century Gothic" panose="020B0502020202020204" pitchFamily="34" charset="0"/>
              </a:rPr>
              <a:t>Rate </a:t>
            </a:r>
            <a:r>
              <a:rPr lang="en-US" altLang="en-US" sz="1000" b="1" dirty="0" smtClean="0">
                <a:latin typeface="Century Gothic" panose="020B0502020202020204" pitchFamily="34" charset="0"/>
              </a:rPr>
              <a:t>Variance</a:t>
            </a:r>
            <a:r>
              <a:rPr lang="en-US" altLang="en-US" sz="1000" b="1" dirty="0">
                <a:latin typeface="Century Gothic" panose="020B0502020202020204" pitchFamily="34" charset="0"/>
              </a:rPr>
              <a:t/>
            </a:r>
            <a:br>
              <a:rPr lang="en-US" altLang="en-US" sz="1000" b="1" dirty="0">
                <a:latin typeface="Century Gothic" panose="020B0502020202020204" pitchFamily="34" charset="0"/>
              </a:rPr>
            </a:br>
            <a:r>
              <a:rPr lang="en-US" altLang="en-US" sz="1000" dirty="0">
                <a:latin typeface="Century Gothic" panose="020B0502020202020204" pitchFamily="34" charset="0"/>
              </a:rPr>
              <a:t>(</a:t>
            </a:r>
            <a:r>
              <a:rPr lang="en-US" altLang="en-US" sz="1000" dirty="0" err="1">
                <a:latin typeface="Century Gothic" panose="020B0502020202020204" pitchFamily="34" charset="0"/>
              </a:rPr>
              <a:t>Inv</a:t>
            </a:r>
            <a:r>
              <a:rPr lang="en-US" altLang="en-US" sz="1000" dirty="0">
                <a:latin typeface="Century Gothic" panose="020B0502020202020204" pitchFamily="34" charset="0"/>
              </a:rPr>
              <a:t> Unit Cost - PO Unit Cost) x </a:t>
            </a:r>
            <a:r>
              <a:rPr lang="en-US" altLang="en-US" sz="1000" dirty="0" err="1">
                <a:latin typeface="Century Gothic" panose="020B0502020202020204" pitchFamily="34" charset="0"/>
              </a:rPr>
              <a:t>Inv</a:t>
            </a:r>
            <a:r>
              <a:rPr lang="en-US" altLang="en-US" sz="1000" dirty="0">
                <a:latin typeface="Century Gothic" panose="020B0502020202020204" pitchFamily="34" charset="0"/>
              </a:rPr>
              <a:t> </a:t>
            </a:r>
            <a:r>
              <a:rPr lang="en-US" altLang="en-US" sz="1000" dirty="0" err="1">
                <a:latin typeface="Century Gothic" panose="020B0502020202020204" pitchFamily="34" charset="0"/>
              </a:rPr>
              <a:t>Qty</a:t>
            </a:r>
            <a:r>
              <a:rPr lang="en-US" altLang="en-US" sz="1000" dirty="0">
                <a:latin typeface="Century Gothic" panose="020B0502020202020204" pitchFamily="34" charset="0"/>
              </a:rPr>
              <a:t> </a:t>
            </a:r>
            <a:r>
              <a:rPr lang="en-US" altLang="en-US" sz="1000" b="1" dirty="0">
                <a:latin typeface="Century Gothic" panose="020B0502020202020204" pitchFamily="34" charset="0"/>
              </a:rPr>
              <a:t/>
            </a:r>
            <a:br>
              <a:rPr lang="en-US" altLang="en-US" sz="1000" b="1" dirty="0">
                <a:latin typeface="Century Gothic" panose="020B0502020202020204" pitchFamily="34" charset="0"/>
              </a:rPr>
            </a:br>
            <a:r>
              <a:rPr lang="en-US" altLang="en-US" sz="1000" dirty="0">
                <a:latin typeface="Century Gothic" panose="020B0502020202020204" pitchFamily="34" charset="0"/>
              </a:rPr>
              <a:t>(0.40 - 0.30) x 90 = $9</a:t>
            </a:r>
            <a:endParaRPr lang="en-US" altLang="en-US" sz="1000" b="1" dirty="0">
              <a:latin typeface="Century Gothic" panose="020B0502020202020204" pitchFamily="34" charset="0"/>
            </a:endParaRPr>
          </a:p>
        </p:txBody>
      </p:sp>
      <p:sp>
        <p:nvSpPr>
          <p:cNvPr id="10" name="Text Box 4"/>
          <p:cNvSpPr txBox="1">
            <a:spLocks noChangeArrowheads="1"/>
          </p:cNvSpPr>
          <p:nvPr/>
        </p:nvSpPr>
        <p:spPr bwMode="auto">
          <a:xfrm>
            <a:off x="8644211" y="3254297"/>
            <a:ext cx="2444969" cy="55399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1000" b="1" dirty="0">
                <a:latin typeface="Century Gothic" panose="020B0502020202020204" pitchFamily="34" charset="0"/>
              </a:rPr>
              <a:t>CR </a:t>
            </a:r>
            <a:r>
              <a:rPr lang="en-US" altLang="en-US" sz="1000" b="1" dirty="0" smtClean="0">
                <a:latin typeface="Century Gothic" panose="020B0502020202020204" pitchFamily="34" charset="0"/>
              </a:rPr>
              <a:t>AP </a:t>
            </a:r>
            <a:r>
              <a:rPr lang="en-US" altLang="en-US" sz="1000" b="1" dirty="0">
                <a:latin typeface="Century Gothic" panose="020B0502020202020204" pitchFamily="34" charset="0"/>
              </a:rPr>
              <a:t>Usage </a:t>
            </a:r>
            <a:r>
              <a:rPr lang="en-US" altLang="en-US" sz="1000" b="1" dirty="0" smtClean="0">
                <a:latin typeface="Century Gothic" panose="020B0502020202020204" pitchFamily="34" charset="0"/>
              </a:rPr>
              <a:t>Variance</a:t>
            </a:r>
            <a:r>
              <a:rPr lang="en-US" altLang="en-US" sz="1000" b="1" dirty="0">
                <a:latin typeface="Century Gothic" panose="020B0502020202020204" pitchFamily="34" charset="0"/>
              </a:rPr>
              <a:t/>
            </a:r>
            <a:br>
              <a:rPr lang="en-US" altLang="en-US" sz="1000" b="1" dirty="0">
                <a:latin typeface="Century Gothic" panose="020B0502020202020204" pitchFamily="34" charset="0"/>
              </a:rPr>
            </a:br>
            <a:r>
              <a:rPr lang="en-US" altLang="en-US" sz="1000" dirty="0">
                <a:latin typeface="Century Gothic" panose="020B0502020202020204" pitchFamily="34" charset="0"/>
              </a:rPr>
              <a:t>(</a:t>
            </a:r>
            <a:r>
              <a:rPr lang="en-US" altLang="en-US" sz="1000" dirty="0" err="1">
                <a:latin typeface="Century Gothic" panose="020B0502020202020204" pitchFamily="34" charset="0"/>
              </a:rPr>
              <a:t>Inv</a:t>
            </a:r>
            <a:r>
              <a:rPr lang="en-US" altLang="en-US" sz="1000" dirty="0">
                <a:latin typeface="Century Gothic" panose="020B0502020202020204" pitchFamily="34" charset="0"/>
              </a:rPr>
              <a:t> </a:t>
            </a:r>
            <a:r>
              <a:rPr lang="en-US" altLang="en-US" sz="1000" dirty="0" err="1">
                <a:latin typeface="Century Gothic" panose="020B0502020202020204" pitchFamily="34" charset="0"/>
              </a:rPr>
              <a:t>Qty</a:t>
            </a:r>
            <a:r>
              <a:rPr lang="en-US" altLang="en-US" sz="1000" dirty="0">
                <a:latin typeface="Century Gothic" panose="020B0502020202020204" pitchFamily="34" charset="0"/>
              </a:rPr>
              <a:t> - </a:t>
            </a:r>
            <a:r>
              <a:rPr lang="en-US" altLang="en-US" sz="1000" dirty="0" err="1">
                <a:latin typeface="Century Gothic" panose="020B0502020202020204" pitchFamily="34" charset="0"/>
              </a:rPr>
              <a:t>Qty</a:t>
            </a:r>
            <a:r>
              <a:rPr lang="en-US" altLang="en-US" sz="1000" dirty="0">
                <a:latin typeface="Century Gothic" panose="020B0502020202020204" pitchFamily="34" charset="0"/>
              </a:rPr>
              <a:t> Rec’d) x PO Unit Cost</a:t>
            </a:r>
            <a:r>
              <a:rPr lang="en-US" altLang="en-US" sz="1000" b="1" dirty="0">
                <a:latin typeface="Century Gothic" panose="020B0502020202020204" pitchFamily="34" charset="0"/>
              </a:rPr>
              <a:t/>
            </a:r>
            <a:br>
              <a:rPr lang="en-US" altLang="en-US" sz="1000" b="1" dirty="0">
                <a:latin typeface="Century Gothic" panose="020B0502020202020204" pitchFamily="34" charset="0"/>
              </a:rPr>
            </a:br>
            <a:r>
              <a:rPr lang="en-US" altLang="en-US" sz="1000" dirty="0">
                <a:latin typeface="Century Gothic" panose="020B0502020202020204" pitchFamily="34" charset="0"/>
              </a:rPr>
              <a:t>(90 - 100) x 0.30 = - $3</a:t>
            </a:r>
          </a:p>
        </p:txBody>
      </p:sp>
    </p:spTree>
    <p:extLst>
      <p:ext uri="{BB962C8B-B14F-4D97-AF65-F5344CB8AC3E}">
        <p14:creationId xmlns:p14="http://schemas.microsoft.com/office/powerpoint/2010/main" val="295749877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23</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Purchase Costing</a:t>
            </a:r>
          </a:p>
        </p:txBody>
      </p:sp>
      <p:sp>
        <p:nvSpPr>
          <p:cNvPr id="5" name="myTitle"/>
          <p:cNvSpPr>
            <a:spLocks noGrp="1"/>
          </p:cNvSpPr>
          <p:nvPr>
            <p:ph type="title"/>
          </p:nvPr>
        </p:nvSpPr>
        <p:spPr/>
        <p:txBody>
          <a:bodyPr/>
          <a:lstStyle/>
          <a:p>
            <a:r>
              <a:rPr lang="en-US" dirty="0">
                <a:latin typeface="Century Gothic" panose="020B0502020202020204" pitchFamily="34" charset="0"/>
              </a:rPr>
              <a:t>AP-Related Variances</a:t>
            </a:r>
          </a:p>
        </p:txBody>
      </p:sp>
      <p:sp>
        <p:nvSpPr>
          <p:cNvPr id="6" name="Text Box 3"/>
          <p:cNvSpPr txBox="1">
            <a:spLocks noChangeArrowheads="1"/>
          </p:cNvSpPr>
          <p:nvPr/>
        </p:nvSpPr>
        <p:spPr bwMode="auto">
          <a:xfrm>
            <a:off x="475263" y="1568999"/>
            <a:ext cx="2028825" cy="366713"/>
          </a:xfrm>
          <a:prstGeom prst="rect">
            <a:avLst/>
          </a:prstGeom>
          <a:noFill/>
          <a:ln w="9525">
            <a:noFill/>
            <a:miter lim="800000"/>
            <a:headEnd/>
            <a:tailEnd/>
          </a:ln>
          <a:effectLst/>
        </p:spPr>
        <p:txBody>
          <a:bodyPr wrap="square">
            <a:spAutoFit/>
          </a:bodyPr>
          <a:lstStyle/>
          <a:p>
            <a:pPr algn="r" eaLnBrk="0" hangingPunct="0">
              <a:spcBef>
                <a:spcPct val="50000"/>
              </a:spcBef>
            </a:pPr>
            <a:r>
              <a:rPr lang="en-US" sz="1800" b="1" u="sng" dirty="0">
                <a:latin typeface="Century Gothic" panose="020B0502020202020204" pitchFamily="34" charset="0"/>
              </a:rPr>
              <a:t>Variance</a:t>
            </a:r>
          </a:p>
        </p:txBody>
      </p:sp>
      <p:sp>
        <p:nvSpPr>
          <p:cNvPr id="7" name="Text Box 4"/>
          <p:cNvSpPr txBox="1">
            <a:spLocks noChangeArrowheads="1"/>
          </p:cNvSpPr>
          <p:nvPr/>
        </p:nvSpPr>
        <p:spPr bwMode="auto">
          <a:xfrm>
            <a:off x="2866039" y="1559474"/>
            <a:ext cx="2552700" cy="366713"/>
          </a:xfrm>
          <a:prstGeom prst="rect">
            <a:avLst/>
          </a:prstGeom>
          <a:noFill/>
          <a:ln w="9525">
            <a:noFill/>
            <a:miter lim="800000"/>
            <a:headEnd/>
            <a:tailEnd/>
          </a:ln>
          <a:effectLst/>
        </p:spPr>
        <p:txBody>
          <a:bodyPr>
            <a:spAutoFit/>
          </a:bodyPr>
          <a:lstStyle/>
          <a:p>
            <a:pPr algn="l" eaLnBrk="0" hangingPunct="0">
              <a:spcBef>
                <a:spcPct val="50000"/>
              </a:spcBef>
            </a:pPr>
            <a:r>
              <a:rPr lang="en-US" sz="1800" b="1" u="sng">
                <a:latin typeface="Century Gothic" panose="020B0502020202020204" pitchFamily="34" charset="0"/>
              </a:rPr>
              <a:t>When Calculated</a:t>
            </a:r>
          </a:p>
        </p:txBody>
      </p:sp>
      <p:sp>
        <p:nvSpPr>
          <p:cNvPr id="8" name="Text Box 5"/>
          <p:cNvSpPr txBox="1">
            <a:spLocks noChangeArrowheads="1"/>
          </p:cNvSpPr>
          <p:nvPr/>
        </p:nvSpPr>
        <p:spPr bwMode="auto">
          <a:xfrm>
            <a:off x="637189" y="1959524"/>
            <a:ext cx="1847850" cy="336550"/>
          </a:xfrm>
          <a:prstGeom prst="rect">
            <a:avLst/>
          </a:prstGeom>
          <a:noFill/>
          <a:ln w="9525">
            <a:noFill/>
            <a:miter lim="800000"/>
            <a:headEnd/>
            <a:tailEnd/>
          </a:ln>
          <a:effectLst/>
        </p:spPr>
        <p:txBody>
          <a:bodyPr>
            <a:spAutoFit/>
          </a:bodyPr>
          <a:lstStyle/>
          <a:p>
            <a:pPr algn="r" eaLnBrk="0" hangingPunct="0">
              <a:spcBef>
                <a:spcPct val="50000"/>
              </a:spcBef>
            </a:pPr>
            <a:r>
              <a:rPr lang="en-US" sz="1600" b="1">
                <a:latin typeface="Century Gothic" panose="020B0502020202020204" pitchFamily="34" charset="0"/>
              </a:rPr>
              <a:t>AP Rate</a:t>
            </a:r>
          </a:p>
        </p:txBody>
      </p:sp>
      <p:sp>
        <p:nvSpPr>
          <p:cNvPr id="9" name="Text Box 6"/>
          <p:cNvSpPr txBox="1">
            <a:spLocks noChangeArrowheads="1"/>
          </p:cNvSpPr>
          <p:nvPr/>
        </p:nvSpPr>
        <p:spPr bwMode="auto">
          <a:xfrm>
            <a:off x="2866039" y="1978574"/>
            <a:ext cx="2495550" cy="307777"/>
          </a:xfrm>
          <a:prstGeom prst="rect">
            <a:avLst/>
          </a:prstGeom>
          <a:noFill/>
          <a:ln w="9525">
            <a:noFill/>
            <a:miter lim="800000"/>
            <a:headEnd/>
            <a:tailEnd/>
          </a:ln>
          <a:effectLst/>
        </p:spPr>
        <p:txBody>
          <a:bodyPr>
            <a:spAutoFit/>
          </a:bodyPr>
          <a:lstStyle/>
          <a:p>
            <a:pPr algn="l" eaLnBrk="0" hangingPunct="0">
              <a:spcBef>
                <a:spcPct val="50000"/>
              </a:spcBef>
              <a:tabLst>
                <a:tab pos="114300" algn="l"/>
              </a:tabLst>
            </a:pPr>
            <a:r>
              <a:rPr lang="en-US" sz="1400" dirty="0">
                <a:latin typeface="Century Gothic" panose="020B0502020202020204" pitchFamily="34" charset="0"/>
              </a:rPr>
              <a:t>Supplier </a:t>
            </a:r>
            <a:r>
              <a:rPr lang="en-US" sz="1400" dirty="0" smtClean="0">
                <a:latin typeface="Century Gothic" panose="020B0502020202020204" pitchFamily="34" charset="0"/>
              </a:rPr>
              <a:t>Invoices</a:t>
            </a:r>
            <a:endParaRPr lang="en-US" sz="1400" dirty="0">
              <a:latin typeface="Century Gothic" panose="020B0502020202020204" pitchFamily="34" charset="0"/>
            </a:endParaRPr>
          </a:p>
        </p:txBody>
      </p:sp>
      <p:sp>
        <p:nvSpPr>
          <p:cNvPr id="10" name="Text Box 7"/>
          <p:cNvSpPr txBox="1">
            <a:spLocks noChangeArrowheads="1"/>
          </p:cNvSpPr>
          <p:nvPr/>
        </p:nvSpPr>
        <p:spPr bwMode="auto">
          <a:xfrm>
            <a:off x="5590189" y="1559474"/>
            <a:ext cx="2552700" cy="366713"/>
          </a:xfrm>
          <a:prstGeom prst="rect">
            <a:avLst/>
          </a:prstGeom>
          <a:noFill/>
          <a:ln w="9525">
            <a:noFill/>
            <a:miter lim="800000"/>
            <a:headEnd/>
            <a:tailEnd/>
          </a:ln>
          <a:effectLst/>
        </p:spPr>
        <p:txBody>
          <a:bodyPr>
            <a:spAutoFit/>
          </a:bodyPr>
          <a:lstStyle/>
          <a:p>
            <a:pPr algn="l" eaLnBrk="0" hangingPunct="0">
              <a:spcBef>
                <a:spcPct val="50000"/>
              </a:spcBef>
            </a:pPr>
            <a:r>
              <a:rPr lang="en-US" sz="1800" b="1" u="sng">
                <a:latin typeface="Century Gothic" panose="020B0502020202020204" pitchFamily="34" charset="0"/>
              </a:rPr>
              <a:t>Cause</a:t>
            </a:r>
          </a:p>
        </p:txBody>
      </p:sp>
      <p:sp>
        <p:nvSpPr>
          <p:cNvPr id="11" name="Text Box 8"/>
          <p:cNvSpPr txBox="1">
            <a:spLocks noChangeArrowheads="1"/>
          </p:cNvSpPr>
          <p:nvPr/>
        </p:nvSpPr>
        <p:spPr bwMode="auto">
          <a:xfrm>
            <a:off x="5590189" y="1978574"/>
            <a:ext cx="3848100" cy="1277273"/>
          </a:xfrm>
          <a:prstGeom prst="rect">
            <a:avLst/>
          </a:prstGeom>
          <a:noFill/>
          <a:ln w="9525">
            <a:noFill/>
            <a:miter lim="800000"/>
            <a:headEnd/>
            <a:tailEnd/>
          </a:ln>
          <a:effectLst/>
        </p:spPr>
        <p:txBody>
          <a:bodyPr>
            <a:spAutoFit/>
          </a:bodyPr>
          <a:lstStyle/>
          <a:p>
            <a:pPr algn="l" eaLnBrk="0" hangingPunct="0">
              <a:spcBef>
                <a:spcPct val="50000"/>
              </a:spcBef>
              <a:tabLst>
                <a:tab pos="114300" algn="l"/>
              </a:tabLst>
            </a:pPr>
            <a:r>
              <a:rPr lang="en-US" sz="1400">
                <a:latin typeface="Century Gothic" panose="020B0502020202020204" pitchFamily="34" charset="0"/>
              </a:rPr>
              <a:t>Difference between an item’s PO cost and its invoice cost.</a:t>
            </a:r>
          </a:p>
          <a:p>
            <a:pPr algn="l" eaLnBrk="0" hangingPunct="0">
              <a:spcBef>
                <a:spcPct val="50000"/>
              </a:spcBef>
              <a:buFontTx/>
              <a:buChar char="•"/>
              <a:tabLst>
                <a:tab pos="114300" algn="l"/>
              </a:tabLst>
            </a:pPr>
            <a:r>
              <a:rPr lang="en-US" sz="1400">
                <a:latin typeface="Century Gothic" panose="020B0502020202020204" pitchFamily="34" charset="0"/>
              </a:rPr>
              <a:t> Can be caused by errors made 		during PO entry or incorrect quotes 	received from suppliers, for example.</a:t>
            </a:r>
          </a:p>
        </p:txBody>
      </p:sp>
      <p:sp>
        <p:nvSpPr>
          <p:cNvPr id="12" name="Text Box 9"/>
          <p:cNvSpPr txBox="1">
            <a:spLocks noChangeArrowheads="1"/>
          </p:cNvSpPr>
          <p:nvPr/>
        </p:nvSpPr>
        <p:spPr bwMode="auto">
          <a:xfrm>
            <a:off x="932464" y="3616874"/>
            <a:ext cx="1552575" cy="336550"/>
          </a:xfrm>
          <a:prstGeom prst="rect">
            <a:avLst/>
          </a:prstGeom>
          <a:noFill/>
          <a:ln w="9525">
            <a:noFill/>
            <a:miter lim="800000"/>
            <a:headEnd/>
            <a:tailEnd/>
          </a:ln>
          <a:effectLst/>
        </p:spPr>
        <p:txBody>
          <a:bodyPr>
            <a:spAutoFit/>
          </a:bodyPr>
          <a:lstStyle/>
          <a:p>
            <a:pPr algn="r" eaLnBrk="0" hangingPunct="0">
              <a:spcBef>
                <a:spcPct val="50000"/>
              </a:spcBef>
            </a:pPr>
            <a:r>
              <a:rPr lang="en-US" sz="1600" b="1">
                <a:latin typeface="Century Gothic" panose="020B0502020202020204" pitchFamily="34" charset="0"/>
              </a:rPr>
              <a:t>AP Usage</a:t>
            </a:r>
          </a:p>
        </p:txBody>
      </p:sp>
      <p:sp>
        <p:nvSpPr>
          <p:cNvPr id="13" name="Text Box 11"/>
          <p:cNvSpPr txBox="1">
            <a:spLocks noChangeArrowheads="1"/>
          </p:cNvSpPr>
          <p:nvPr/>
        </p:nvSpPr>
        <p:spPr bwMode="auto">
          <a:xfrm>
            <a:off x="5590189" y="3635924"/>
            <a:ext cx="3143250" cy="738664"/>
          </a:xfrm>
          <a:prstGeom prst="rect">
            <a:avLst/>
          </a:prstGeom>
          <a:noFill/>
          <a:ln w="9525">
            <a:noFill/>
            <a:miter lim="800000"/>
            <a:headEnd/>
            <a:tailEnd/>
          </a:ln>
          <a:effectLst/>
        </p:spPr>
        <p:txBody>
          <a:bodyPr>
            <a:spAutoFit/>
          </a:bodyPr>
          <a:lstStyle/>
          <a:p>
            <a:pPr algn="l" eaLnBrk="0" hangingPunct="0">
              <a:spcBef>
                <a:spcPct val="50000"/>
              </a:spcBef>
              <a:tabLst>
                <a:tab pos="114300" algn="l"/>
              </a:tabLst>
            </a:pPr>
            <a:r>
              <a:rPr lang="en-US" sz="1400">
                <a:latin typeface="Century Gothic" panose="020B0502020202020204" pitchFamily="34" charset="0"/>
              </a:rPr>
              <a:t>Difference between an item’s PO receipt quantity and its invoice quantity.</a:t>
            </a:r>
          </a:p>
        </p:txBody>
      </p:sp>
      <p:sp>
        <p:nvSpPr>
          <p:cNvPr id="14" name="Text Box 12"/>
          <p:cNvSpPr txBox="1">
            <a:spLocks noChangeArrowheads="1"/>
          </p:cNvSpPr>
          <p:nvPr/>
        </p:nvSpPr>
        <p:spPr bwMode="auto">
          <a:xfrm>
            <a:off x="2837464" y="3207299"/>
            <a:ext cx="5324475" cy="304800"/>
          </a:xfrm>
          <a:prstGeom prst="rect">
            <a:avLst/>
          </a:prstGeom>
          <a:noFill/>
          <a:ln w="9525">
            <a:noFill/>
            <a:miter lim="800000"/>
            <a:headEnd/>
            <a:tailEnd/>
          </a:ln>
          <a:effectLst/>
        </p:spPr>
        <p:txBody>
          <a:bodyPr>
            <a:spAutoFit/>
          </a:bodyPr>
          <a:lstStyle/>
          <a:p>
            <a:pPr algn="l" eaLnBrk="0" hangingPunct="0">
              <a:spcBef>
                <a:spcPct val="50000"/>
              </a:spcBef>
            </a:pPr>
            <a:r>
              <a:rPr lang="en-US" sz="1400" i="1">
                <a:latin typeface="Century Gothic" panose="020B0502020202020204" pitchFamily="34" charset="0"/>
              </a:rPr>
              <a:t>(Invoice Unit Cost - PO Unit Cost) x Invoice Quantity</a:t>
            </a:r>
          </a:p>
        </p:txBody>
      </p:sp>
      <p:sp>
        <p:nvSpPr>
          <p:cNvPr id="15" name="Text Box 13"/>
          <p:cNvSpPr txBox="1">
            <a:spLocks noChangeArrowheads="1"/>
          </p:cNvSpPr>
          <p:nvPr/>
        </p:nvSpPr>
        <p:spPr bwMode="auto">
          <a:xfrm>
            <a:off x="2808889" y="4350299"/>
            <a:ext cx="5324475" cy="304800"/>
          </a:xfrm>
          <a:prstGeom prst="rect">
            <a:avLst/>
          </a:prstGeom>
          <a:noFill/>
          <a:ln w="9525">
            <a:noFill/>
            <a:miter lim="800000"/>
            <a:headEnd/>
            <a:tailEnd/>
          </a:ln>
          <a:effectLst/>
        </p:spPr>
        <p:txBody>
          <a:bodyPr>
            <a:spAutoFit/>
          </a:bodyPr>
          <a:lstStyle/>
          <a:p>
            <a:pPr algn="l" eaLnBrk="0" hangingPunct="0">
              <a:spcBef>
                <a:spcPct val="50000"/>
              </a:spcBef>
            </a:pPr>
            <a:r>
              <a:rPr lang="en-US" sz="1400" i="1">
                <a:latin typeface="Century Gothic" panose="020B0502020202020204" pitchFamily="34" charset="0"/>
              </a:rPr>
              <a:t>(Invoice Quantity - PO Receipt Quantity) x PO Unit Cost</a:t>
            </a:r>
          </a:p>
        </p:txBody>
      </p:sp>
      <p:sp>
        <p:nvSpPr>
          <p:cNvPr id="16" name="Text Box 14"/>
          <p:cNvSpPr txBox="1">
            <a:spLocks noChangeArrowheads="1"/>
          </p:cNvSpPr>
          <p:nvPr/>
        </p:nvSpPr>
        <p:spPr bwMode="auto">
          <a:xfrm>
            <a:off x="1075339" y="3188249"/>
            <a:ext cx="1390650" cy="336550"/>
          </a:xfrm>
          <a:prstGeom prst="rect">
            <a:avLst/>
          </a:prstGeom>
          <a:noFill/>
          <a:ln w="9525">
            <a:noFill/>
            <a:miter lim="800000"/>
            <a:headEnd/>
            <a:tailEnd/>
          </a:ln>
          <a:effectLst/>
        </p:spPr>
        <p:txBody>
          <a:bodyPr>
            <a:spAutoFit/>
          </a:bodyPr>
          <a:lstStyle/>
          <a:p>
            <a:pPr algn="r" eaLnBrk="0" hangingPunct="0">
              <a:spcBef>
                <a:spcPct val="50000"/>
              </a:spcBef>
            </a:pPr>
            <a:r>
              <a:rPr lang="en-US" sz="1600" i="1">
                <a:latin typeface="Century Gothic" panose="020B0502020202020204" pitchFamily="34" charset="0"/>
              </a:rPr>
              <a:t>Formula</a:t>
            </a:r>
            <a:endParaRPr lang="en-US" sz="1600" b="1">
              <a:latin typeface="Century Gothic" panose="020B0502020202020204" pitchFamily="34" charset="0"/>
            </a:endParaRPr>
          </a:p>
        </p:txBody>
      </p:sp>
      <p:sp>
        <p:nvSpPr>
          <p:cNvPr id="17" name="Text Box 15"/>
          <p:cNvSpPr txBox="1">
            <a:spLocks noChangeArrowheads="1"/>
          </p:cNvSpPr>
          <p:nvPr/>
        </p:nvSpPr>
        <p:spPr bwMode="auto">
          <a:xfrm>
            <a:off x="1094389" y="4321724"/>
            <a:ext cx="1390650" cy="336550"/>
          </a:xfrm>
          <a:prstGeom prst="rect">
            <a:avLst/>
          </a:prstGeom>
          <a:noFill/>
          <a:ln w="9525">
            <a:noFill/>
            <a:miter lim="800000"/>
            <a:headEnd/>
            <a:tailEnd/>
          </a:ln>
          <a:effectLst/>
        </p:spPr>
        <p:txBody>
          <a:bodyPr>
            <a:spAutoFit/>
          </a:bodyPr>
          <a:lstStyle/>
          <a:p>
            <a:pPr algn="r" eaLnBrk="0" hangingPunct="0">
              <a:spcBef>
                <a:spcPct val="50000"/>
              </a:spcBef>
            </a:pPr>
            <a:r>
              <a:rPr lang="en-US" sz="1600" i="1">
                <a:latin typeface="Century Gothic" panose="020B0502020202020204" pitchFamily="34" charset="0"/>
              </a:rPr>
              <a:t>Formula</a:t>
            </a:r>
            <a:endParaRPr lang="en-US" sz="1600" b="1">
              <a:latin typeface="Century Gothic" panose="020B0502020202020204" pitchFamily="34" charset="0"/>
            </a:endParaRPr>
          </a:p>
        </p:txBody>
      </p:sp>
      <p:sp>
        <p:nvSpPr>
          <p:cNvPr id="18" name="Text Box 16"/>
          <p:cNvSpPr txBox="1">
            <a:spLocks noChangeArrowheads="1"/>
          </p:cNvSpPr>
          <p:nvPr/>
        </p:nvSpPr>
        <p:spPr bwMode="auto">
          <a:xfrm>
            <a:off x="665764" y="4874174"/>
            <a:ext cx="1800225" cy="581025"/>
          </a:xfrm>
          <a:prstGeom prst="rect">
            <a:avLst/>
          </a:prstGeom>
          <a:noFill/>
          <a:ln w="9525">
            <a:noFill/>
            <a:miter lim="800000"/>
            <a:headEnd/>
            <a:tailEnd/>
          </a:ln>
          <a:effectLst/>
        </p:spPr>
        <p:txBody>
          <a:bodyPr>
            <a:spAutoFit/>
          </a:bodyPr>
          <a:lstStyle/>
          <a:p>
            <a:pPr algn="r" eaLnBrk="0" hangingPunct="0">
              <a:spcBef>
                <a:spcPct val="50000"/>
              </a:spcBef>
            </a:pPr>
            <a:r>
              <a:rPr lang="en-US" sz="1600" b="1">
                <a:latin typeface="Century Gothic" panose="020B0502020202020204" pitchFamily="34" charset="0"/>
              </a:rPr>
              <a:t>Purchase </a:t>
            </a:r>
            <a:br>
              <a:rPr lang="en-US" sz="1600" b="1">
                <a:latin typeface="Century Gothic" panose="020B0502020202020204" pitchFamily="34" charset="0"/>
              </a:rPr>
            </a:br>
            <a:r>
              <a:rPr lang="en-US" sz="1600" b="1">
                <a:latin typeface="Century Gothic" panose="020B0502020202020204" pitchFamily="34" charset="0"/>
              </a:rPr>
              <a:t>Gain/Loss</a:t>
            </a:r>
          </a:p>
        </p:txBody>
      </p:sp>
      <p:sp>
        <p:nvSpPr>
          <p:cNvPr id="19" name="Text Box 18"/>
          <p:cNvSpPr txBox="1">
            <a:spLocks noChangeArrowheads="1"/>
          </p:cNvSpPr>
          <p:nvPr/>
        </p:nvSpPr>
        <p:spPr bwMode="auto">
          <a:xfrm>
            <a:off x="5571139" y="4893224"/>
            <a:ext cx="3867150" cy="954107"/>
          </a:xfrm>
          <a:prstGeom prst="rect">
            <a:avLst/>
          </a:prstGeom>
          <a:noFill/>
          <a:ln w="9525">
            <a:noFill/>
            <a:miter lim="800000"/>
            <a:headEnd/>
            <a:tailEnd/>
          </a:ln>
          <a:effectLst/>
        </p:spPr>
        <p:txBody>
          <a:bodyPr>
            <a:spAutoFit/>
          </a:bodyPr>
          <a:lstStyle/>
          <a:p>
            <a:pPr algn="l" eaLnBrk="0" hangingPunct="0">
              <a:spcBef>
                <a:spcPct val="50000"/>
              </a:spcBef>
              <a:tabLst>
                <a:tab pos="114300" algn="l"/>
              </a:tabLst>
            </a:pPr>
            <a:r>
              <a:rPr lang="en-US" sz="1400" dirty="0">
                <a:latin typeface="Century Gothic" panose="020B0502020202020204" pitchFamily="34" charset="0"/>
              </a:rPr>
              <a:t>Exchange rate fluctuations between the time an order is received and when it is invoiced. Goes into account defined in Purchase Gain/Loss </a:t>
            </a:r>
            <a:r>
              <a:rPr lang="en-US" sz="1400" dirty="0" smtClean="0">
                <a:latin typeface="Century Gothic" panose="020B0502020202020204" pitchFamily="34" charset="0"/>
              </a:rPr>
              <a:t>Acct</a:t>
            </a:r>
            <a:r>
              <a:rPr lang="en-US" sz="1400" dirty="0">
                <a:latin typeface="Century Gothic" panose="020B0502020202020204" pitchFamily="34" charset="0"/>
              </a:rPr>
              <a:t>.</a:t>
            </a:r>
          </a:p>
        </p:txBody>
      </p:sp>
      <p:sp>
        <p:nvSpPr>
          <p:cNvPr id="20" name="Text Box 20"/>
          <p:cNvSpPr txBox="1">
            <a:spLocks noChangeArrowheads="1"/>
          </p:cNvSpPr>
          <p:nvPr/>
        </p:nvSpPr>
        <p:spPr bwMode="auto">
          <a:xfrm>
            <a:off x="2856514" y="5969549"/>
            <a:ext cx="5305425" cy="304800"/>
          </a:xfrm>
          <a:prstGeom prst="rect">
            <a:avLst/>
          </a:prstGeom>
          <a:noFill/>
          <a:ln w="9525">
            <a:noFill/>
            <a:miter lim="800000"/>
            <a:headEnd/>
            <a:tailEnd/>
          </a:ln>
          <a:effectLst/>
        </p:spPr>
        <p:txBody>
          <a:bodyPr>
            <a:spAutoFit/>
          </a:bodyPr>
          <a:lstStyle/>
          <a:p>
            <a:pPr algn="l" eaLnBrk="0" hangingPunct="0">
              <a:spcBef>
                <a:spcPct val="50000"/>
              </a:spcBef>
            </a:pPr>
            <a:r>
              <a:rPr lang="en-US" sz="1400" i="1" dirty="0">
                <a:latin typeface="Century Gothic" panose="020B0502020202020204" pitchFamily="34" charset="0"/>
              </a:rPr>
              <a:t>Matching Variance r</a:t>
            </a:r>
            <a:r>
              <a:rPr lang="en-US" sz="1400" i="1" dirty="0" smtClean="0">
                <a:latin typeface="Century Gothic" panose="020B0502020202020204" pitchFamily="34" charset="0"/>
              </a:rPr>
              <a:t>eport</a:t>
            </a:r>
            <a:endParaRPr lang="en-US" sz="1400" i="1" dirty="0">
              <a:latin typeface="Century Gothic" panose="020B0502020202020204" pitchFamily="34" charset="0"/>
            </a:endParaRPr>
          </a:p>
        </p:txBody>
      </p:sp>
      <p:sp>
        <p:nvSpPr>
          <p:cNvPr id="21" name="Text Box 21"/>
          <p:cNvSpPr txBox="1">
            <a:spLocks noChangeArrowheads="1"/>
          </p:cNvSpPr>
          <p:nvPr/>
        </p:nvSpPr>
        <p:spPr bwMode="auto">
          <a:xfrm>
            <a:off x="637189" y="5967962"/>
            <a:ext cx="1824038" cy="336550"/>
          </a:xfrm>
          <a:prstGeom prst="rect">
            <a:avLst/>
          </a:prstGeom>
          <a:noFill/>
          <a:ln w="9525">
            <a:noFill/>
            <a:miter lim="800000"/>
            <a:headEnd/>
            <a:tailEnd/>
          </a:ln>
          <a:effectLst/>
        </p:spPr>
        <p:txBody>
          <a:bodyPr>
            <a:spAutoFit/>
          </a:bodyPr>
          <a:lstStyle/>
          <a:p>
            <a:pPr algn="r" eaLnBrk="0" hangingPunct="0">
              <a:spcBef>
                <a:spcPct val="50000"/>
              </a:spcBef>
            </a:pPr>
            <a:r>
              <a:rPr lang="en-US" sz="1600" i="1">
                <a:latin typeface="Century Gothic" panose="020B0502020202020204" pitchFamily="34" charset="0"/>
              </a:rPr>
              <a:t>View in Report</a:t>
            </a:r>
            <a:endParaRPr lang="en-US" sz="1600" b="1">
              <a:latin typeface="Century Gothic" panose="020B0502020202020204" pitchFamily="34" charset="0"/>
            </a:endParaRPr>
          </a:p>
        </p:txBody>
      </p:sp>
      <p:sp>
        <p:nvSpPr>
          <p:cNvPr id="22" name="Text Box 2"/>
          <p:cNvSpPr txBox="1">
            <a:spLocks noChangeArrowheads="1"/>
          </p:cNvSpPr>
          <p:nvPr/>
        </p:nvSpPr>
        <p:spPr bwMode="auto">
          <a:xfrm>
            <a:off x="2923189" y="3635924"/>
            <a:ext cx="2495550" cy="307777"/>
          </a:xfrm>
          <a:prstGeom prst="rect">
            <a:avLst/>
          </a:prstGeom>
          <a:noFill/>
          <a:ln w="9525">
            <a:noFill/>
            <a:miter lim="800000"/>
            <a:headEnd/>
            <a:tailEnd/>
          </a:ln>
          <a:effectLst/>
        </p:spPr>
        <p:txBody>
          <a:bodyPr>
            <a:spAutoFit/>
          </a:bodyPr>
          <a:lstStyle/>
          <a:p>
            <a:pPr algn="l" eaLnBrk="0" hangingPunct="0">
              <a:spcBef>
                <a:spcPct val="50000"/>
              </a:spcBef>
              <a:tabLst>
                <a:tab pos="114300" algn="l"/>
              </a:tabLst>
            </a:pPr>
            <a:r>
              <a:rPr lang="en-US" sz="1400" dirty="0">
                <a:latin typeface="Century Gothic" panose="020B0502020202020204" pitchFamily="34" charset="0"/>
              </a:rPr>
              <a:t>Supplier </a:t>
            </a:r>
            <a:r>
              <a:rPr lang="en-US" sz="1400" dirty="0" smtClean="0">
                <a:latin typeface="Century Gothic" panose="020B0502020202020204" pitchFamily="34" charset="0"/>
              </a:rPr>
              <a:t>Invoices</a:t>
            </a:r>
            <a:endParaRPr lang="en-US" sz="1400" dirty="0">
              <a:latin typeface="Century Gothic" panose="020B0502020202020204" pitchFamily="34" charset="0"/>
            </a:endParaRPr>
          </a:p>
        </p:txBody>
      </p:sp>
      <p:sp>
        <p:nvSpPr>
          <p:cNvPr id="23" name="Text Box 3"/>
          <p:cNvSpPr txBox="1">
            <a:spLocks noChangeArrowheads="1"/>
          </p:cNvSpPr>
          <p:nvPr/>
        </p:nvSpPr>
        <p:spPr bwMode="auto">
          <a:xfrm>
            <a:off x="3008914" y="4969424"/>
            <a:ext cx="2495550" cy="307777"/>
          </a:xfrm>
          <a:prstGeom prst="rect">
            <a:avLst/>
          </a:prstGeom>
          <a:noFill/>
          <a:ln w="9525">
            <a:noFill/>
            <a:miter lim="800000"/>
            <a:headEnd/>
            <a:tailEnd/>
          </a:ln>
          <a:effectLst/>
        </p:spPr>
        <p:txBody>
          <a:bodyPr>
            <a:spAutoFit/>
          </a:bodyPr>
          <a:lstStyle/>
          <a:p>
            <a:pPr algn="l" eaLnBrk="0" hangingPunct="0">
              <a:spcBef>
                <a:spcPct val="50000"/>
              </a:spcBef>
              <a:tabLst>
                <a:tab pos="114300" algn="l"/>
              </a:tabLst>
            </a:pPr>
            <a:r>
              <a:rPr lang="en-US" sz="1400" dirty="0">
                <a:latin typeface="Century Gothic" panose="020B0502020202020204" pitchFamily="34" charset="0"/>
              </a:rPr>
              <a:t>Supplier </a:t>
            </a:r>
            <a:r>
              <a:rPr lang="en-US" sz="1400" dirty="0" smtClean="0">
                <a:latin typeface="Century Gothic" panose="020B0502020202020204" pitchFamily="34" charset="0"/>
              </a:rPr>
              <a:t>Invoices</a:t>
            </a:r>
            <a:endParaRPr lang="en-US" sz="1400" dirty="0">
              <a:latin typeface="Century Gothic" panose="020B0502020202020204" pitchFamily="34" charset="0"/>
            </a:endParaRPr>
          </a:p>
        </p:txBody>
      </p:sp>
    </p:spTree>
    <p:extLst>
      <p:ext uri="{BB962C8B-B14F-4D97-AF65-F5344CB8AC3E}">
        <p14:creationId xmlns:p14="http://schemas.microsoft.com/office/powerpoint/2010/main" val="16615217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24</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Purchase Costing</a:t>
            </a:r>
          </a:p>
        </p:txBody>
      </p:sp>
      <p:sp>
        <p:nvSpPr>
          <p:cNvPr id="5" name="myTitle"/>
          <p:cNvSpPr>
            <a:spLocks noGrp="1"/>
          </p:cNvSpPr>
          <p:nvPr>
            <p:ph type="title"/>
          </p:nvPr>
        </p:nvSpPr>
        <p:spPr/>
        <p:txBody>
          <a:bodyPr/>
          <a:lstStyle/>
          <a:p>
            <a:r>
              <a:rPr lang="en-US" dirty="0">
                <a:latin typeface="Century Gothic" panose="020B0502020202020204" pitchFamily="34" charset="0"/>
              </a:rPr>
              <a:t>AP – GL Effect</a:t>
            </a:r>
          </a:p>
        </p:txBody>
      </p:sp>
      <p:sp>
        <p:nvSpPr>
          <p:cNvPr id="6" name="Text Box 3"/>
          <p:cNvSpPr txBox="1">
            <a:spLocks noChangeArrowheads="1"/>
          </p:cNvSpPr>
          <p:nvPr/>
        </p:nvSpPr>
        <p:spPr bwMode="auto">
          <a:xfrm>
            <a:off x="1179787" y="1564399"/>
            <a:ext cx="6534150" cy="3270250"/>
          </a:xfrm>
          <a:prstGeom prst="rect">
            <a:avLst/>
          </a:prstGeom>
          <a:noFill/>
          <a:ln w="9525">
            <a:noFill/>
            <a:miter lim="800000"/>
            <a:headEnd/>
            <a:tailEnd/>
          </a:ln>
          <a:effectLst/>
        </p:spPr>
        <p:txBody>
          <a:bodyPr>
            <a:spAutoFit/>
          </a:bodyPr>
          <a:lstStyle/>
          <a:p>
            <a:pPr algn="l" eaLnBrk="0" hangingPunct="0">
              <a:spcBef>
                <a:spcPct val="50000"/>
              </a:spcBef>
              <a:tabLst>
                <a:tab pos="114300" algn="l"/>
                <a:tab pos="571500" algn="l"/>
              </a:tabLst>
            </a:pPr>
            <a:r>
              <a:rPr lang="en-US" sz="1600" b="1" u="sng">
                <a:latin typeface="Century Gothic" panose="020B0502020202020204" pitchFamily="34" charset="0"/>
              </a:rPr>
              <a:t>Accounts Payable	</a:t>
            </a:r>
            <a:r>
              <a:rPr lang="en-US" sz="1600" b="1">
                <a:latin typeface="Century Gothic" panose="020B0502020202020204" pitchFamily="34" charset="0"/>
              </a:rPr>
              <a:t>			</a:t>
            </a:r>
            <a:r>
              <a:rPr lang="en-US" sz="1600" b="1" u="sng">
                <a:latin typeface="Century Gothic" panose="020B0502020202020204" pitchFamily="34" charset="0"/>
              </a:rPr>
              <a:t>GL Trans Type</a:t>
            </a:r>
            <a:endParaRPr lang="en-US" sz="1600" b="1">
              <a:latin typeface="Century Gothic" panose="020B0502020202020204" pitchFamily="34" charset="0"/>
            </a:endParaRPr>
          </a:p>
          <a:p>
            <a:pPr algn="l" eaLnBrk="0" hangingPunct="0">
              <a:spcBef>
                <a:spcPct val="50000"/>
              </a:spcBef>
              <a:tabLst>
                <a:tab pos="114300" algn="l"/>
                <a:tab pos="571500" algn="l"/>
              </a:tabLst>
            </a:pPr>
            <a:r>
              <a:rPr lang="en-US" sz="1600" b="1">
                <a:latin typeface="Century Gothic" panose="020B0502020202020204" pitchFamily="34" charset="0"/>
              </a:rPr>
              <a:t>		DR PO Receipts				AP</a:t>
            </a:r>
            <a:br>
              <a:rPr lang="en-US" sz="1600" b="1">
                <a:latin typeface="Century Gothic" panose="020B0502020202020204" pitchFamily="34" charset="0"/>
              </a:rPr>
            </a:br>
            <a:r>
              <a:rPr lang="en-US" sz="1600" b="1">
                <a:latin typeface="Century Gothic" panose="020B0502020202020204" pitchFamily="34" charset="0"/>
              </a:rPr>
              <a:t>		(or Expensed Item Receipts)</a:t>
            </a:r>
            <a:br>
              <a:rPr lang="en-US" sz="1600" b="1">
                <a:latin typeface="Century Gothic" panose="020B0502020202020204" pitchFamily="34" charset="0"/>
              </a:rPr>
            </a:br>
            <a:r>
              <a:rPr lang="en-US" sz="1600" b="1">
                <a:latin typeface="Century Gothic" panose="020B0502020202020204" pitchFamily="34" charset="0"/>
              </a:rPr>
              <a:t/>
            </a:r>
            <a:br>
              <a:rPr lang="en-US" sz="1600" b="1">
                <a:latin typeface="Century Gothic" panose="020B0502020202020204" pitchFamily="34" charset="0"/>
              </a:rPr>
            </a:br>
            <a:r>
              <a:rPr lang="en-US" sz="1600" b="1">
                <a:latin typeface="Century Gothic" panose="020B0502020202020204" pitchFamily="34" charset="0"/>
              </a:rPr>
              <a:t>		DR AP Rate Variance				AP</a:t>
            </a:r>
            <a:br>
              <a:rPr lang="en-US" sz="1600" b="1">
                <a:latin typeface="Century Gothic" panose="020B0502020202020204" pitchFamily="34" charset="0"/>
              </a:rPr>
            </a:br>
            <a:r>
              <a:rPr lang="en-US" sz="1600" b="1">
                <a:latin typeface="Century Gothic" panose="020B0502020202020204" pitchFamily="34" charset="0"/>
              </a:rPr>
              <a:t>		(or *Expensed Item Rate Variance)</a:t>
            </a:r>
          </a:p>
          <a:p>
            <a:pPr algn="l" eaLnBrk="0" hangingPunct="0">
              <a:spcBef>
                <a:spcPct val="50000"/>
              </a:spcBef>
              <a:tabLst>
                <a:tab pos="114300" algn="l"/>
                <a:tab pos="571500" algn="l"/>
              </a:tabLst>
            </a:pPr>
            <a:r>
              <a:rPr lang="en-US" sz="1600" b="1">
                <a:latin typeface="Century Gothic" panose="020B0502020202020204" pitchFamily="34" charset="0"/>
              </a:rPr>
              <a:t>		DR AP Usage Variance			AP</a:t>
            </a:r>
            <a:br>
              <a:rPr lang="en-US" sz="1600" b="1">
                <a:latin typeface="Century Gothic" panose="020B0502020202020204" pitchFamily="34" charset="0"/>
              </a:rPr>
            </a:br>
            <a:r>
              <a:rPr lang="en-US" sz="1600" b="1">
                <a:latin typeface="Century Gothic" panose="020B0502020202020204" pitchFamily="34" charset="0"/>
              </a:rPr>
              <a:t>		(or *Expensed Item Usage Variance)</a:t>
            </a:r>
          </a:p>
          <a:p>
            <a:pPr algn="l" eaLnBrk="0" hangingPunct="0">
              <a:spcBef>
                <a:spcPct val="50000"/>
              </a:spcBef>
              <a:tabLst>
                <a:tab pos="114300" algn="l"/>
                <a:tab pos="571500" algn="l"/>
              </a:tabLst>
            </a:pPr>
            <a:r>
              <a:rPr lang="en-US" sz="1600" b="1">
                <a:latin typeface="Century Gothic" panose="020B0502020202020204" pitchFamily="34" charset="0"/>
              </a:rPr>
              <a:t>		CR Accounts Payable				AP</a:t>
            </a:r>
          </a:p>
          <a:p>
            <a:pPr algn="l" eaLnBrk="0" hangingPunct="0">
              <a:spcBef>
                <a:spcPct val="50000"/>
              </a:spcBef>
              <a:tabLst>
                <a:tab pos="114300" algn="l"/>
                <a:tab pos="571500" algn="l"/>
              </a:tabLst>
            </a:pPr>
            <a:r>
              <a:rPr lang="en-US" sz="1600" b="1">
                <a:latin typeface="Century Gothic" panose="020B0502020202020204" pitchFamily="34" charset="0"/>
              </a:rPr>
              <a:t>		DR Purchase Gain/Loss			AP</a:t>
            </a:r>
            <a:br>
              <a:rPr lang="en-US" sz="1600" b="1">
                <a:latin typeface="Century Gothic" panose="020B0502020202020204" pitchFamily="34" charset="0"/>
              </a:rPr>
            </a:br>
            <a:r>
              <a:rPr lang="en-US" sz="1600" b="1">
                <a:latin typeface="Century Gothic" panose="020B0502020202020204" pitchFamily="34" charset="0"/>
              </a:rPr>
              <a:t>		CR PO Receipts</a:t>
            </a:r>
          </a:p>
        </p:txBody>
      </p:sp>
      <p:sp>
        <p:nvSpPr>
          <p:cNvPr id="7" name="Text Box 4"/>
          <p:cNvSpPr txBox="1">
            <a:spLocks noChangeArrowheads="1"/>
          </p:cNvSpPr>
          <p:nvPr/>
        </p:nvSpPr>
        <p:spPr bwMode="auto">
          <a:xfrm>
            <a:off x="513037" y="4974349"/>
            <a:ext cx="8496300" cy="1061829"/>
          </a:xfrm>
          <a:prstGeom prst="rect">
            <a:avLst/>
          </a:prstGeom>
          <a:noFill/>
          <a:ln w="9525">
            <a:noFill/>
            <a:miter lim="800000"/>
            <a:headEnd/>
            <a:tailEnd/>
          </a:ln>
          <a:effectLst/>
        </p:spPr>
        <p:txBody>
          <a:bodyPr>
            <a:spAutoFit/>
          </a:bodyPr>
          <a:lstStyle/>
          <a:p>
            <a:pPr eaLnBrk="0" hangingPunct="0">
              <a:spcBef>
                <a:spcPct val="50000"/>
              </a:spcBef>
              <a:tabLst>
                <a:tab pos="114300" algn="l"/>
              </a:tabLst>
            </a:pPr>
            <a:r>
              <a:rPr lang="en-US" sz="1400" dirty="0">
                <a:latin typeface="Century Gothic" panose="020B0502020202020204" pitchFamily="34" charset="0"/>
              </a:rPr>
              <a:t>* If you don’t want to calculate AP rate and usage variance amounts for non-inventory (memo) purchases, </a:t>
            </a:r>
            <a:r>
              <a:rPr lang="en-US" sz="1400" dirty="0" smtClean="0">
                <a:latin typeface="Century Gothic" panose="020B0502020202020204" pitchFamily="34" charset="0"/>
              </a:rPr>
              <a:t>set </a:t>
            </a:r>
            <a:r>
              <a:rPr lang="en-US" sz="1400" dirty="0">
                <a:latin typeface="Century Gothic" panose="020B0502020202020204" pitchFamily="34" charset="0"/>
              </a:rPr>
              <a:t>Use Expensed Item </a:t>
            </a:r>
            <a:r>
              <a:rPr lang="en-US" sz="1400" dirty="0" err="1">
                <a:latin typeface="Century Gothic" panose="020B0502020202020204" pitchFamily="34" charset="0"/>
              </a:rPr>
              <a:t>Var</a:t>
            </a:r>
            <a:r>
              <a:rPr lang="en-US" sz="1400" dirty="0">
                <a:latin typeface="Century Gothic" panose="020B0502020202020204" pitchFamily="34" charset="0"/>
              </a:rPr>
              <a:t> Accts to No in the </a:t>
            </a:r>
            <a:r>
              <a:rPr lang="en-US" sz="1400" dirty="0" smtClean="0">
                <a:latin typeface="Century Gothic" panose="020B0502020202020204" pitchFamily="34" charset="0"/>
              </a:rPr>
              <a:t>Financial Control (</a:t>
            </a:r>
            <a:r>
              <a:rPr lang="en-US" sz="1400" dirty="0">
                <a:latin typeface="Century Gothic" panose="020B0502020202020204" pitchFamily="34" charset="0"/>
              </a:rPr>
              <a:t>Supplier </a:t>
            </a:r>
            <a:r>
              <a:rPr lang="en-US" sz="1400" dirty="0" smtClean="0">
                <a:latin typeface="Century Gothic" panose="020B0502020202020204" pitchFamily="34" charset="0"/>
              </a:rPr>
              <a:t>Invoices), and </a:t>
            </a:r>
            <a:r>
              <a:rPr lang="en-US" sz="1400" dirty="0">
                <a:latin typeface="Century Gothic" panose="020B0502020202020204" pitchFamily="34" charset="0"/>
              </a:rPr>
              <a:t>any variances are simply expensed. </a:t>
            </a:r>
          </a:p>
          <a:p>
            <a:pPr algn="l" eaLnBrk="0" hangingPunct="0">
              <a:spcBef>
                <a:spcPct val="50000"/>
              </a:spcBef>
              <a:tabLst>
                <a:tab pos="114300" algn="l"/>
              </a:tabLst>
            </a:pPr>
            <a:r>
              <a:rPr lang="en-US" sz="1400" dirty="0">
                <a:latin typeface="Century Gothic" panose="020B0502020202020204" pitchFamily="34" charset="0"/>
              </a:rPr>
              <a:t>** Positive amount = unfavorable variance; Negative amount = favorable variance</a:t>
            </a:r>
            <a:endParaRPr lang="en-US" sz="1400" b="1" dirty="0">
              <a:latin typeface="Century Gothic" panose="020B0502020202020204" pitchFamily="34" charset="0"/>
            </a:endParaRPr>
          </a:p>
        </p:txBody>
      </p:sp>
      <p:sp>
        <p:nvSpPr>
          <p:cNvPr id="8" name="Text Box 6"/>
          <p:cNvSpPr txBox="1">
            <a:spLocks noChangeArrowheads="1"/>
          </p:cNvSpPr>
          <p:nvPr/>
        </p:nvSpPr>
        <p:spPr bwMode="auto">
          <a:xfrm>
            <a:off x="1275037" y="4294899"/>
            <a:ext cx="609600" cy="336550"/>
          </a:xfrm>
          <a:prstGeom prst="rect">
            <a:avLst/>
          </a:prstGeom>
          <a:noFill/>
          <a:ln w="9525">
            <a:noFill/>
            <a:miter lim="800000"/>
            <a:headEnd/>
            <a:tailEnd/>
          </a:ln>
          <a:effectLst/>
        </p:spPr>
        <p:txBody>
          <a:bodyPr>
            <a:spAutoFit/>
          </a:bodyPr>
          <a:lstStyle/>
          <a:p>
            <a:pPr algn="r" eaLnBrk="0" hangingPunct="0">
              <a:spcBef>
                <a:spcPct val="50000"/>
              </a:spcBef>
            </a:pPr>
            <a:r>
              <a:rPr lang="en-US" sz="1600" b="1">
                <a:latin typeface="Century Gothic" panose="020B0502020202020204" pitchFamily="34" charset="0"/>
              </a:rPr>
              <a:t>**</a:t>
            </a:r>
          </a:p>
        </p:txBody>
      </p:sp>
      <p:sp>
        <p:nvSpPr>
          <p:cNvPr id="9" name="Text Box 7"/>
          <p:cNvSpPr txBox="1">
            <a:spLocks noChangeArrowheads="1"/>
          </p:cNvSpPr>
          <p:nvPr/>
        </p:nvSpPr>
        <p:spPr bwMode="auto">
          <a:xfrm>
            <a:off x="1294087" y="3348749"/>
            <a:ext cx="609600" cy="336550"/>
          </a:xfrm>
          <a:prstGeom prst="rect">
            <a:avLst/>
          </a:prstGeom>
          <a:noFill/>
          <a:ln w="9525">
            <a:noFill/>
            <a:miter lim="800000"/>
            <a:headEnd/>
            <a:tailEnd/>
          </a:ln>
          <a:effectLst/>
        </p:spPr>
        <p:txBody>
          <a:bodyPr>
            <a:spAutoFit/>
          </a:bodyPr>
          <a:lstStyle/>
          <a:p>
            <a:pPr algn="r" eaLnBrk="0" hangingPunct="0">
              <a:spcBef>
                <a:spcPct val="50000"/>
              </a:spcBef>
            </a:pPr>
            <a:r>
              <a:rPr lang="en-US" sz="1600" b="1">
                <a:latin typeface="Century Gothic" panose="020B0502020202020204" pitchFamily="34" charset="0"/>
              </a:rPr>
              <a:t>**</a:t>
            </a:r>
          </a:p>
        </p:txBody>
      </p:sp>
      <p:sp>
        <p:nvSpPr>
          <p:cNvPr id="10" name="Text Box 8"/>
          <p:cNvSpPr txBox="1">
            <a:spLocks noChangeArrowheads="1"/>
          </p:cNvSpPr>
          <p:nvPr/>
        </p:nvSpPr>
        <p:spPr bwMode="auto">
          <a:xfrm>
            <a:off x="1294087" y="2675649"/>
            <a:ext cx="609600" cy="336550"/>
          </a:xfrm>
          <a:prstGeom prst="rect">
            <a:avLst/>
          </a:prstGeom>
          <a:noFill/>
          <a:ln w="9525">
            <a:noFill/>
            <a:miter lim="800000"/>
            <a:headEnd/>
            <a:tailEnd/>
          </a:ln>
          <a:effectLst/>
        </p:spPr>
        <p:txBody>
          <a:bodyPr>
            <a:spAutoFit/>
          </a:bodyPr>
          <a:lstStyle/>
          <a:p>
            <a:pPr algn="r" eaLnBrk="0" hangingPunct="0">
              <a:spcBef>
                <a:spcPct val="50000"/>
              </a:spcBef>
            </a:pPr>
            <a:r>
              <a:rPr lang="en-US" sz="1600" b="1">
                <a:latin typeface="Century Gothic" panose="020B0502020202020204" pitchFamily="34" charset="0"/>
              </a:rPr>
              <a:t>**</a:t>
            </a:r>
          </a:p>
        </p:txBody>
      </p:sp>
    </p:spTree>
    <p:extLst>
      <p:ext uri="{BB962C8B-B14F-4D97-AF65-F5344CB8AC3E}">
        <p14:creationId xmlns:p14="http://schemas.microsoft.com/office/powerpoint/2010/main" val="13707383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25</a:t>
            </a:fld>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Purchase Costing</a:t>
            </a:r>
          </a:p>
        </p:txBody>
      </p:sp>
      <p:sp>
        <p:nvSpPr>
          <p:cNvPr id="5" name="myTitle"/>
          <p:cNvSpPr>
            <a:spLocks noGrp="1"/>
          </p:cNvSpPr>
          <p:nvPr>
            <p:ph type="title"/>
          </p:nvPr>
        </p:nvSpPr>
        <p:spPr/>
        <p:txBody>
          <a:bodyPr/>
          <a:lstStyle/>
          <a:p>
            <a:r>
              <a:rPr lang="en-US" dirty="0">
                <a:latin typeface="Century Gothic" panose="020B0502020202020204" pitchFamily="34" charset="0"/>
              </a:rPr>
              <a:t>Material Variances</a:t>
            </a:r>
          </a:p>
        </p:txBody>
      </p:sp>
      <p:sp>
        <p:nvSpPr>
          <p:cNvPr id="6" name="Text Box 4"/>
          <p:cNvSpPr txBox="1">
            <a:spLocks noChangeArrowheads="1"/>
          </p:cNvSpPr>
          <p:nvPr/>
        </p:nvSpPr>
        <p:spPr bwMode="auto">
          <a:xfrm>
            <a:off x="583980" y="1566040"/>
            <a:ext cx="4838700" cy="366713"/>
          </a:xfrm>
          <a:prstGeom prst="rect">
            <a:avLst/>
          </a:prstGeom>
          <a:noFill/>
          <a:ln w="9525">
            <a:noFill/>
            <a:miter lim="800000"/>
            <a:headEnd/>
            <a:tailEnd/>
          </a:ln>
          <a:effectLst/>
        </p:spPr>
        <p:txBody>
          <a:bodyPr>
            <a:spAutoFit/>
          </a:bodyPr>
          <a:lstStyle/>
          <a:p>
            <a:pPr algn="l" eaLnBrk="0" hangingPunct="0">
              <a:spcBef>
                <a:spcPct val="50000"/>
              </a:spcBef>
            </a:pPr>
            <a:r>
              <a:rPr lang="en-US" sz="1800" b="1">
                <a:latin typeface="Century Gothic" panose="020B0502020202020204" pitchFamily="34" charset="0"/>
              </a:rPr>
              <a:t>Three sources of material variances:</a:t>
            </a:r>
          </a:p>
        </p:txBody>
      </p:sp>
      <p:sp>
        <p:nvSpPr>
          <p:cNvPr id="7" name="Text Box 5"/>
          <p:cNvSpPr txBox="1">
            <a:spLocks noChangeArrowheads="1"/>
          </p:cNvSpPr>
          <p:nvPr/>
        </p:nvSpPr>
        <p:spPr bwMode="auto">
          <a:xfrm>
            <a:off x="720505" y="2270890"/>
            <a:ext cx="2463800" cy="396875"/>
          </a:xfrm>
          <a:prstGeom prst="rect">
            <a:avLst/>
          </a:prstGeom>
          <a:solidFill>
            <a:srgbClr val="5A87C6"/>
          </a:solidFill>
          <a:ln w="9525">
            <a:noFill/>
            <a:miter lim="800000"/>
            <a:headEnd/>
            <a:tailEnd/>
          </a:ln>
          <a:effectLst/>
        </p:spPr>
        <p:txBody>
          <a:bodyPr>
            <a:spAutoFit/>
          </a:bodyPr>
          <a:lstStyle/>
          <a:p>
            <a:pPr eaLnBrk="0" hangingPunct="0">
              <a:spcBef>
                <a:spcPct val="50000"/>
              </a:spcBef>
            </a:pPr>
            <a:r>
              <a:rPr lang="en-US" sz="2000" b="1">
                <a:solidFill>
                  <a:schemeClr val="bg1"/>
                </a:solidFill>
                <a:latin typeface="Century Gothic" panose="020B0502020202020204" pitchFamily="34" charset="0"/>
              </a:rPr>
              <a:t>Purchasing</a:t>
            </a:r>
          </a:p>
        </p:txBody>
      </p:sp>
      <p:sp>
        <p:nvSpPr>
          <p:cNvPr id="8" name="AutoShape 6"/>
          <p:cNvSpPr>
            <a:spLocks noChangeArrowheads="1"/>
          </p:cNvSpPr>
          <p:nvPr/>
        </p:nvSpPr>
        <p:spPr bwMode="auto">
          <a:xfrm rot="5400000" flipH="1">
            <a:off x="3397030" y="2147065"/>
            <a:ext cx="571500" cy="628650"/>
          </a:xfrm>
          <a:prstGeom prst="upArrow">
            <a:avLst>
              <a:gd name="adj1" fmla="val 50000"/>
              <a:gd name="adj2" fmla="val 27500"/>
            </a:avLst>
          </a:prstGeom>
          <a:solidFill>
            <a:srgbClr val="5A87C6"/>
          </a:solidFill>
          <a:ln w="9525">
            <a:solidFill>
              <a:schemeClr val="tx1"/>
            </a:solidFill>
            <a:miter lim="800000"/>
            <a:headEnd/>
            <a:tailEnd/>
          </a:ln>
          <a:effectLst/>
        </p:spPr>
        <p:txBody>
          <a:bodyPr wrap="none" anchor="ctr"/>
          <a:lstStyle/>
          <a:p>
            <a:endParaRPr lang="en-US">
              <a:latin typeface="Century Gothic" panose="020B0502020202020204" pitchFamily="34" charset="0"/>
            </a:endParaRPr>
          </a:p>
        </p:txBody>
      </p:sp>
      <p:sp>
        <p:nvSpPr>
          <p:cNvPr id="9" name="Text Box 7"/>
          <p:cNvSpPr txBox="1">
            <a:spLocks noChangeArrowheads="1"/>
          </p:cNvSpPr>
          <p:nvPr/>
        </p:nvSpPr>
        <p:spPr bwMode="auto">
          <a:xfrm>
            <a:off x="710980" y="3233688"/>
            <a:ext cx="2463800" cy="701675"/>
          </a:xfrm>
          <a:prstGeom prst="rect">
            <a:avLst/>
          </a:prstGeom>
          <a:solidFill>
            <a:srgbClr val="5A87C6"/>
          </a:solidFill>
          <a:ln w="9525">
            <a:noFill/>
            <a:miter lim="800000"/>
            <a:headEnd/>
            <a:tailEnd/>
          </a:ln>
          <a:effectLst/>
        </p:spPr>
        <p:txBody>
          <a:bodyPr>
            <a:spAutoFit/>
          </a:bodyPr>
          <a:lstStyle/>
          <a:p>
            <a:pPr eaLnBrk="0" hangingPunct="0">
              <a:spcBef>
                <a:spcPct val="50000"/>
              </a:spcBef>
            </a:pPr>
            <a:r>
              <a:rPr lang="en-US" sz="2000" b="1">
                <a:solidFill>
                  <a:schemeClr val="bg1"/>
                </a:solidFill>
                <a:latin typeface="Century Gothic" panose="020B0502020202020204" pitchFamily="34" charset="0"/>
              </a:rPr>
              <a:t>AP Supplier Invoicing</a:t>
            </a:r>
          </a:p>
        </p:txBody>
      </p:sp>
      <p:sp>
        <p:nvSpPr>
          <p:cNvPr id="10" name="AutoShape 8"/>
          <p:cNvSpPr>
            <a:spLocks noChangeArrowheads="1"/>
          </p:cNvSpPr>
          <p:nvPr/>
        </p:nvSpPr>
        <p:spPr bwMode="auto">
          <a:xfrm rot="5400000" flipH="1">
            <a:off x="3397030" y="3251965"/>
            <a:ext cx="571500" cy="628650"/>
          </a:xfrm>
          <a:prstGeom prst="upArrow">
            <a:avLst>
              <a:gd name="adj1" fmla="val 50000"/>
              <a:gd name="adj2" fmla="val 27500"/>
            </a:avLst>
          </a:prstGeom>
          <a:solidFill>
            <a:srgbClr val="5A87C6"/>
          </a:solidFill>
          <a:ln w="9525">
            <a:solidFill>
              <a:schemeClr val="tx1"/>
            </a:solidFill>
            <a:miter lim="800000"/>
            <a:headEnd/>
            <a:tailEnd/>
          </a:ln>
          <a:effectLst/>
        </p:spPr>
        <p:txBody>
          <a:bodyPr wrap="none" anchor="ctr"/>
          <a:lstStyle/>
          <a:p>
            <a:endParaRPr lang="en-US">
              <a:latin typeface="Century Gothic" panose="020B0502020202020204" pitchFamily="34" charset="0"/>
            </a:endParaRPr>
          </a:p>
        </p:txBody>
      </p:sp>
      <p:sp>
        <p:nvSpPr>
          <p:cNvPr id="11" name="Text Box 9"/>
          <p:cNvSpPr txBox="1">
            <a:spLocks noChangeArrowheads="1"/>
          </p:cNvSpPr>
          <p:nvPr/>
        </p:nvSpPr>
        <p:spPr bwMode="auto">
          <a:xfrm>
            <a:off x="710980" y="4461640"/>
            <a:ext cx="2463800" cy="396875"/>
          </a:xfrm>
          <a:prstGeom prst="rect">
            <a:avLst/>
          </a:prstGeom>
          <a:solidFill>
            <a:srgbClr val="5A87C6"/>
          </a:solidFill>
          <a:ln w="9525">
            <a:noFill/>
            <a:miter lim="800000"/>
            <a:headEnd/>
            <a:tailEnd/>
          </a:ln>
          <a:effectLst/>
        </p:spPr>
        <p:txBody>
          <a:bodyPr>
            <a:spAutoFit/>
          </a:bodyPr>
          <a:lstStyle/>
          <a:p>
            <a:pPr eaLnBrk="0" hangingPunct="0">
              <a:spcBef>
                <a:spcPct val="50000"/>
              </a:spcBef>
            </a:pPr>
            <a:r>
              <a:rPr lang="en-US" sz="2000" b="1" dirty="0">
                <a:solidFill>
                  <a:schemeClr val="bg1"/>
                </a:solidFill>
                <a:latin typeface="Century Gothic" panose="020B0502020202020204" pitchFamily="34" charset="0"/>
              </a:rPr>
              <a:t>Manufacturing</a:t>
            </a:r>
          </a:p>
        </p:txBody>
      </p:sp>
      <p:sp>
        <p:nvSpPr>
          <p:cNvPr id="12" name="AutoShape 10"/>
          <p:cNvSpPr>
            <a:spLocks noChangeArrowheads="1"/>
          </p:cNvSpPr>
          <p:nvPr/>
        </p:nvSpPr>
        <p:spPr bwMode="auto">
          <a:xfrm rot="5400000" flipH="1">
            <a:off x="3387505" y="4318765"/>
            <a:ext cx="571500" cy="628650"/>
          </a:xfrm>
          <a:prstGeom prst="upArrow">
            <a:avLst>
              <a:gd name="adj1" fmla="val 50000"/>
              <a:gd name="adj2" fmla="val 27500"/>
            </a:avLst>
          </a:prstGeom>
          <a:solidFill>
            <a:srgbClr val="5A87C6"/>
          </a:solidFill>
          <a:ln w="9525">
            <a:solidFill>
              <a:schemeClr val="tx1"/>
            </a:solidFill>
            <a:miter lim="800000"/>
            <a:headEnd/>
            <a:tailEnd/>
          </a:ln>
          <a:effectLst/>
        </p:spPr>
        <p:txBody>
          <a:bodyPr wrap="none" anchor="ctr"/>
          <a:lstStyle/>
          <a:p>
            <a:endParaRPr lang="en-US">
              <a:latin typeface="Century Gothic" panose="020B0502020202020204" pitchFamily="34" charset="0"/>
            </a:endParaRPr>
          </a:p>
        </p:txBody>
      </p:sp>
      <p:sp>
        <p:nvSpPr>
          <p:cNvPr id="13" name="Text Box 11"/>
          <p:cNvSpPr txBox="1">
            <a:spLocks noChangeArrowheads="1"/>
          </p:cNvSpPr>
          <p:nvPr/>
        </p:nvSpPr>
        <p:spPr bwMode="auto">
          <a:xfrm>
            <a:off x="4384455" y="2118490"/>
            <a:ext cx="3971925" cy="846386"/>
          </a:xfrm>
          <a:prstGeom prst="rect">
            <a:avLst/>
          </a:prstGeom>
          <a:noFill/>
          <a:ln w="9525">
            <a:noFill/>
            <a:miter lim="800000"/>
            <a:headEnd/>
            <a:tailEnd/>
          </a:ln>
          <a:effectLst/>
        </p:spPr>
        <p:txBody>
          <a:bodyPr>
            <a:spAutoFit/>
          </a:bodyPr>
          <a:lstStyle/>
          <a:p>
            <a:pPr algn="l" eaLnBrk="0" hangingPunct="0">
              <a:spcBef>
                <a:spcPct val="50000"/>
              </a:spcBef>
              <a:buFontTx/>
              <a:buChar char="•"/>
              <a:tabLst>
                <a:tab pos="114300" algn="l"/>
              </a:tabLst>
            </a:pPr>
            <a:r>
              <a:rPr lang="en-US" sz="1400" b="1">
                <a:latin typeface="Century Gothic" panose="020B0502020202020204" pitchFamily="34" charset="0"/>
              </a:rPr>
              <a:t> Purchase Price Variance (PPV)</a:t>
            </a:r>
          </a:p>
          <a:p>
            <a:pPr algn="l" eaLnBrk="0" hangingPunct="0">
              <a:spcBef>
                <a:spcPct val="50000"/>
              </a:spcBef>
              <a:buFontTx/>
              <a:buChar char="•"/>
              <a:tabLst>
                <a:tab pos="114300" algn="l"/>
              </a:tabLst>
            </a:pPr>
            <a:r>
              <a:rPr lang="en-US" sz="1400" b="1">
                <a:latin typeface="Century Gothic" panose="020B0502020202020204" pitchFamily="34" charset="0"/>
              </a:rPr>
              <a:t> Purchase Gain/Loss </a:t>
            </a:r>
            <a:br>
              <a:rPr lang="en-US" sz="1400" b="1">
                <a:latin typeface="Century Gothic" panose="020B0502020202020204" pitchFamily="34" charset="0"/>
              </a:rPr>
            </a:br>
            <a:r>
              <a:rPr lang="en-US" sz="1400" b="1">
                <a:latin typeface="Century Gothic" panose="020B0502020202020204" pitchFamily="34" charset="0"/>
              </a:rPr>
              <a:t>	(due to change in exchange rates)</a:t>
            </a:r>
          </a:p>
        </p:txBody>
      </p:sp>
      <p:sp>
        <p:nvSpPr>
          <p:cNvPr id="14" name="Text Box 12"/>
          <p:cNvSpPr txBox="1">
            <a:spLocks noChangeArrowheads="1"/>
          </p:cNvSpPr>
          <p:nvPr/>
        </p:nvSpPr>
        <p:spPr bwMode="auto">
          <a:xfrm>
            <a:off x="4384455" y="3251965"/>
            <a:ext cx="2085975" cy="630942"/>
          </a:xfrm>
          <a:prstGeom prst="rect">
            <a:avLst/>
          </a:prstGeom>
          <a:noFill/>
          <a:ln w="9525">
            <a:noFill/>
            <a:miter lim="800000"/>
            <a:headEnd/>
            <a:tailEnd/>
          </a:ln>
          <a:effectLst/>
        </p:spPr>
        <p:txBody>
          <a:bodyPr>
            <a:spAutoFit/>
          </a:bodyPr>
          <a:lstStyle/>
          <a:p>
            <a:pPr algn="l" eaLnBrk="0" hangingPunct="0">
              <a:spcBef>
                <a:spcPct val="50000"/>
              </a:spcBef>
              <a:buFontTx/>
              <a:buChar char="•"/>
              <a:tabLst>
                <a:tab pos="114300" algn="l"/>
              </a:tabLst>
            </a:pPr>
            <a:r>
              <a:rPr lang="en-US" sz="1400" b="1">
                <a:latin typeface="Century Gothic" panose="020B0502020202020204" pitchFamily="34" charset="0"/>
              </a:rPr>
              <a:t> AP Rate Variance</a:t>
            </a:r>
          </a:p>
          <a:p>
            <a:pPr algn="l" eaLnBrk="0" hangingPunct="0">
              <a:spcBef>
                <a:spcPct val="50000"/>
              </a:spcBef>
              <a:buFontTx/>
              <a:buChar char="•"/>
              <a:tabLst>
                <a:tab pos="114300" algn="l"/>
              </a:tabLst>
            </a:pPr>
            <a:r>
              <a:rPr lang="en-US" sz="1400" b="1">
                <a:latin typeface="Century Gothic" panose="020B0502020202020204" pitchFamily="34" charset="0"/>
              </a:rPr>
              <a:t> AP Usage Variance</a:t>
            </a:r>
          </a:p>
        </p:txBody>
      </p:sp>
      <p:sp>
        <p:nvSpPr>
          <p:cNvPr id="15" name="Text Box 13"/>
          <p:cNvSpPr txBox="1">
            <a:spLocks noChangeArrowheads="1"/>
          </p:cNvSpPr>
          <p:nvPr/>
        </p:nvSpPr>
        <p:spPr bwMode="auto">
          <a:xfrm>
            <a:off x="4384455" y="4318765"/>
            <a:ext cx="3724275" cy="630942"/>
          </a:xfrm>
          <a:prstGeom prst="rect">
            <a:avLst/>
          </a:prstGeom>
          <a:noFill/>
          <a:ln w="9525">
            <a:noFill/>
            <a:miter lim="800000"/>
            <a:headEnd/>
            <a:tailEnd/>
          </a:ln>
          <a:effectLst/>
        </p:spPr>
        <p:txBody>
          <a:bodyPr>
            <a:spAutoFit/>
          </a:bodyPr>
          <a:lstStyle/>
          <a:p>
            <a:pPr algn="l" eaLnBrk="0" hangingPunct="0">
              <a:spcBef>
                <a:spcPct val="50000"/>
              </a:spcBef>
              <a:buFontTx/>
              <a:buChar char="•"/>
              <a:tabLst>
                <a:tab pos="114300" algn="l"/>
              </a:tabLst>
            </a:pPr>
            <a:r>
              <a:rPr lang="en-US" sz="1400" b="1">
                <a:latin typeface="Century Gothic" panose="020B0502020202020204" pitchFamily="34" charset="0"/>
              </a:rPr>
              <a:t> Material Rate Variance (price/cost)</a:t>
            </a:r>
          </a:p>
          <a:p>
            <a:pPr algn="l" eaLnBrk="0" hangingPunct="0">
              <a:spcBef>
                <a:spcPct val="50000"/>
              </a:spcBef>
              <a:buFontTx/>
              <a:buChar char="•"/>
              <a:tabLst>
                <a:tab pos="114300" algn="l"/>
              </a:tabLst>
            </a:pPr>
            <a:r>
              <a:rPr lang="en-US" sz="1400" b="1">
                <a:latin typeface="Century Gothic" panose="020B0502020202020204" pitchFamily="34" charset="0"/>
              </a:rPr>
              <a:t> Material Usage Variance (quantity)</a:t>
            </a:r>
          </a:p>
        </p:txBody>
      </p:sp>
    </p:spTree>
    <p:extLst>
      <p:ext uri="{BB962C8B-B14F-4D97-AF65-F5344CB8AC3E}">
        <p14:creationId xmlns:p14="http://schemas.microsoft.com/office/powerpoint/2010/main" val="37570018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26</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r>
              <a:rPr lang="en-US" dirty="0">
                <a:latin typeface="Century Gothic" panose="020B0502020202020204" pitchFamily="34" charset="0"/>
              </a:rPr>
              <a:t>Purchasing/AP Life Cycle</a:t>
            </a:r>
          </a:p>
          <a:p>
            <a:r>
              <a:rPr lang="en-US" dirty="0">
                <a:latin typeface="Century Gothic" panose="020B0502020202020204" pitchFamily="34" charset="0"/>
              </a:rPr>
              <a:t>Purchase Order Entry</a:t>
            </a:r>
          </a:p>
          <a:p>
            <a:r>
              <a:rPr lang="en-US" dirty="0">
                <a:latin typeface="Century Gothic" panose="020B0502020202020204" pitchFamily="34" charset="0"/>
              </a:rPr>
              <a:t>Purchase Order Line Types</a:t>
            </a:r>
          </a:p>
          <a:p>
            <a:r>
              <a:rPr lang="en-US" dirty="0">
                <a:latin typeface="Century Gothic" panose="020B0502020202020204" pitchFamily="34" charset="0"/>
              </a:rPr>
              <a:t>Automatically Updating Current Costs</a:t>
            </a:r>
          </a:p>
          <a:p>
            <a:r>
              <a:rPr lang="en-US" dirty="0">
                <a:latin typeface="Century Gothic" panose="020B0502020202020204" pitchFamily="34" charset="0"/>
              </a:rPr>
              <a:t>Purchase Price Variance</a:t>
            </a:r>
          </a:p>
          <a:p>
            <a:r>
              <a:rPr lang="en-US" dirty="0">
                <a:latin typeface="Century Gothic" panose="020B0502020202020204" pitchFamily="34" charset="0"/>
              </a:rPr>
              <a:t>Purchase Transaction</a:t>
            </a:r>
          </a:p>
          <a:p>
            <a:r>
              <a:rPr lang="en-US" dirty="0">
                <a:latin typeface="Century Gothic" panose="020B0502020202020204" pitchFamily="34" charset="0"/>
              </a:rPr>
              <a:t>Purchase-Related Variance</a:t>
            </a:r>
          </a:p>
          <a:p>
            <a:r>
              <a:rPr lang="en-US" dirty="0">
                <a:latin typeface="Century Gothic" panose="020B0502020202020204" pitchFamily="34" charset="0"/>
              </a:rPr>
              <a:t>AP Transactions</a:t>
            </a:r>
          </a:p>
          <a:p>
            <a:r>
              <a:rPr lang="en-US" dirty="0">
                <a:latin typeface="Century Gothic" panose="020B0502020202020204" pitchFamily="34" charset="0"/>
              </a:rPr>
              <a:t>AP-Related </a:t>
            </a:r>
            <a:r>
              <a:rPr lang="en-US" dirty="0" smtClean="0">
                <a:latin typeface="Century Gothic" panose="020B0502020202020204" pitchFamily="34" charset="0"/>
              </a:rPr>
              <a:t>Variances</a:t>
            </a:r>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Purchase Costing</a:t>
            </a:r>
          </a:p>
        </p:txBody>
      </p:sp>
      <p:sp>
        <p:nvSpPr>
          <p:cNvPr id="5" name="myTitle"/>
          <p:cNvSpPr>
            <a:spLocks noGrp="1"/>
          </p:cNvSpPr>
          <p:nvPr>
            <p:ph type="title"/>
          </p:nvPr>
        </p:nvSpPr>
        <p:spPr/>
        <p:txBody>
          <a:bodyPr/>
          <a:lstStyle/>
          <a:p>
            <a:r>
              <a:rPr lang="en-US" dirty="0" smtClean="0">
                <a:latin typeface="Century Gothic" panose="020B0502020202020204" pitchFamily="34" charset="0"/>
              </a:rPr>
              <a:t>Review</a:t>
            </a:r>
            <a:endParaRPr lang="en-US" dirty="0">
              <a:latin typeface="Century Gothic" panose="020B0502020202020204" pitchFamily="34" charset="0"/>
            </a:endParaRPr>
          </a:p>
        </p:txBody>
      </p:sp>
    </p:spTree>
    <p:extLst>
      <p:ext uri="{BB962C8B-B14F-4D97-AF65-F5344CB8AC3E}">
        <p14:creationId xmlns:p14="http://schemas.microsoft.com/office/powerpoint/2010/main" val="24326800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27</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latin typeface="Century Gothic" panose="020B0502020202020204" pitchFamily="34" charset="0"/>
              </a:rPr>
              <a:t>When you receive a purchase order item into stock, which of following will be the debit account?</a:t>
            </a:r>
          </a:p>
          <a:p>
            <a:pPr marL="796925" lvl="1" indent="-514350">
              <a:buFont typeface="+mj-lt"/>
              <a:buAutoNum type="alphaUcPeriod"/>
            </a:pPr>
            <a:r>
              <a:rPr lang="en-US" sz="2800" dirty="0" smtClean="0">
                <a:latin typeface="Century Gothic" panose="020B0502020202020204" pitchFamily="34" charset="0"/>
              </a:rPr>
              <a:t>Purchase</a:t>
            </a:r>
          </a:p>
          <a:p>
            <a:pPr marL="796925" lvl="1" indent="-514350">
              <a:buFont typeface="+mj-lt"/>
              <a:buAutoNum type="alphaUcPeriod"/>
            </a:pPr>
            <a:r>
              <a:rPr lang="en-US" sz="2800" dirty="0" smtClean="0">
                <a:latin typeface="Century Gothic" panose="020B0502020202020204" pitchFamily="34" charset="0"/>
              </a:rPr>
              <a:t>PO Receipts</a:t>
            </a:r>
          </a:p>
          <a:p>
            <a:pPr marL="796925" lvl="1" indent="-514350">
              <a:buFont typeface="+mj-lt"/>
              <a:buAutoNum type="alphaUcPeriod"/>
            </a:pPr>
            <a:r>
              <a:rPr lang="en-US" sz="2800" dirty="0" smtClean="0">
                <a:latin typeface="Century Gothic" panose="020B0502020202020204" pitchFamily="34" charset="0"/>
              </a:rPr>
              <a:t>Cost of Production</a:t>
            </a:r>
          </a:p>
          <a:p>
            <a:pPr marL="796925" lvl="1" indent="-514350">
              <a:buFont typeface="+mj-lt"/>
              <a:buAutoNum type="alphaUcPeriod"/>
            </a:pPr>
            <a:r>
              <a:rPr lang="en-US" sz="2800" dirty="0" smtClean="0">
                <a:latin typeface="Century Gothic" panose="020B0502020202020204" pitchFamily="34" charset="0"/>
              </a:rPr>
              <a:t>Inventory</a:t>
            </a:r>
            <a:r>
              <a:rPr lang="en-US" sz="2800" dirty="0">
                <a:latin typeface="Century Gothic" panose="020B0502020202020204" pitchFamily="34" charset="0"/>
              </a:rPr>
              <a:t>	</a:t>
            </a: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Purchase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Mastery Question – Multiple Choice</a:t>
            </a:r>
          </a:p>
        </p:txBody>
      </p:sp>
    </p:spTree>
    <p:extLst>
      <p:ext uri="{BB962C8B-B14F-4D97-AF65-F5344CB8AC3E}">
        <p14:creationId xmlns:p14="http://schemas.microsoft.com/office/powerpoint/2010/main" val="23521588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28</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pPr marL="514350" indent="-514350">
              <a:buFont typeface="+mj-lt"/>
              <a:buAutoNum type="arabicPeriod" startAt="2"/>
            </a:pPr>
            <a:r>
              <a:rPr lang="en-US" dirty="0" smtClean="0">
                <a:latin typeface="Century Gothic" panose="020B0502020202020204" pitchFamily="34" charset="0"/>
              </a:rPr>
              <a:t>Which of following situation cause the </a:t>
            </a:r>
            <a:r>
              <a:rPr lang="en-US" dirty="0">
                <a:solidFill>
                  <a:schemeClr val="tx1"/>
                </a:solidFill>
                <a:latin typeface="Century Gothic" panose="020B0502020202020204" pitchFamily="34" charset="0"/>
              </a:rPr>
              <a:t>Purchase Price Variance (PPV</a:t>
            </a:r>
            <a:r>
              <a:rPr lang="en-US" dirty="0" smtClean="0">
                <a:solidFill>
                  <a:schemeClr val="tx1"/>
                </a:solidFill>
                <a:latin typeface="Century Gothic" panose="020B0502020202020204" pitchFamily="34" charset="0"/>
              </a:rPr>
              <a:t>)</a:t>
            </a:r>
            <a:r>
              <a:rPr lang="en-US" altLang="zh-CN" dirty="0" smtClean="0">
                <a:solidFill>
                  <a:schemeClr val="tx1"/>
                </a:solidFill>
                <a:latin typeface="Century Gothic" panose="020B0502020202020204" pitchFamily="34" charset="0"/>
              </a:rPr>
              <a:t>?</a:t>
            </a:r>
            <a:endParaRPr lang="en-US" dirty="0" smtClean="0">
              <a:latin typeface="Century Gothic" panose="020B0502020202020204" pitchFamily="34" charset="0"/>
            </a:endParaRPr>
          </a:p>
          <a:p>
            <a:pPr marL="796925" lvl="1" indent="-514350">
              <a:buFont typeface="+mj-lt"/>
              <a:buAutoNum type="alphaUcPeriod"/>
            </a:pPr>
            <a:r>
              <a:rPr lang="en-US" altLang="zh-CN" sz="2800" dirty="0" smtClean="0">
                <a:latin typeface="Century Gothic" panose="020B0502020202020204" pitchFamily="34" charset="0"/>
              </a:rPr>
              <a:t>PO cost difference from the item’s GL cost</a:t>
            </a:r>
          </a:p>
          <a:p>
            <a:pPr marL="796925" lvl="1" indent="-514350">
              <a:buFont typeface="+mj-lt"/>
              <a:buAutoNum type="alphaUcPeriod"/>
            </a:pPr>
            <a:r>
              <a:rPr lang="en-US" sz="2800" dirty="0" smtClean="0">
                <a:latin typeface="Century Gothic" panose="020B0502020202020204" pitchFamily="34" charset="0"/>
              </a:rPr>
              <a:t>PO price difference from the item’s price list</a:t>
            </a:r>
          </a:p>
          <a:p>
            <a:pPr marL="796925" lvl="1" indent="-514350">
              <a:buFont typeface="+mj-lt"/>
              <a:buAutoNum type="alphaUcPeriod"/>
            </a:pPr>
            <a:r>
              <a:rPr lang="en-US" sz="2800" dirty="0" smtClean="0">
                <a:latin typeface="Century Gothic" panose="020B0502020202020204" pitchFamily="34" charset="0"/>
              </a:rPr>
              <a:t>Exchange </a:t>
            </a:r>
            <a:r>
              <a:rPr lang="en-US" sz="2800" dirty="0">
                <a:latin typeface="Century Gothic" panose="020B0502020202020204" pitchFamily="34" charset="0"/>
              </a:rPr>
              <a:t>rate </a:t>
            </a:r>
            <a:r>
              <a:rPr lang="en-US" sz="2800" dirty="0" smtClean="0">
                <a:latin typeface="Century Gothic" panose="020B0502020202020204" pitchFamily="34" charset="0"/>
              </a:rPr>
              <a:t>difference between </a:t>
            </a:r>
            <a:r>
              <a:rPr lang="en-US" sz="2800" dirty="0">
                <a:latin typeface="Century Gothic" panose="020B0502020202020204" pitchFamily="34" charset="0"/>
              </a:rPr>
              <a:t>Purchase </a:t>
            </a:r>
            <a:r>
              <a:rPr lang="en-US" sz="2800" dirty="0" smtClean="0">
                <a:latin typeface="Century Gothic" panose="020B0502020202020204" pitchFamily="34" charset="0"/>
              </a:rPr>
              <a:t>Order and PO receipts</a:t>
            </a:r>
          </a:p>
          <a:p>
            <a:pPr marL="796925" lvl="1" indent="-514350">
              <a:buFont typeface="+mj-lt"/>
              <a:buAutoNum type="alphaUcPeriod"/>
            </a:pPr>
            <a:r>
              <a:rPr lang="en-US" sz="2800" dirty="0">
                <a:latin typeface="Century Gothic" panose="020B0502020202020204" pitchFamily="34" charset="0"/>
              </a:rPr>
              <a:t>Non-recoverable tax accrual at receipt	</a:t>
            </a: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Purchase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Mastery Question – All That Apply</a:t>
            </a:r>
          </a:p>
        </p:txBody>
      </p:sp>
    </p:spTree>
    <p:extLst>
      <p:ext uri="{BB962C8B-B14F-4D97-AF65-F5344CB8AC3E}">
        <p14:creationId xmlns:p14="http://schemas.microsoft.com/office/powerpoint/2010/main" val="255245180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29</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pPr marL="514350" indent="-514350">
              <a:buFont typeface="+mj-lt"/>
              <a:buAutoNum type="arabicPeriod" startAt="3"/>
            </a:pPr>
            <a:r>
              <a:rPr lang="en-US" dirty="0" smtClean="0">
                <a:latin typeface="Century Gothic" panose="020B0502020202020204" pitchFamily="34" charset="0"/>
              </a:rPr>
              <a:t>If you create a subcontract purchase order for a AR type production order, which of following you need to specify?</a:t>
            </a:r>
          </a:p>
          <a:p>
            <a:pPr marL="796925" lvl="1" indent="-514350">
              <a:buFont typeface="+mj-lt"/>
              <a:buAutoNum type="alphaUcPeriod"/>
            </a:pPr>
            <a:r>
              <a:rPr lang="en-US" sz="2800" dirty="0" smtClean="0">
                <a:latin typeface="Century Gothic" panose="020B0502020202020204" pitchFamily="34" charset="0"/>
              </a:rPr>
              <a:t>Cumulative </a:t>
            </a:r>
            <a:r>
              <a:rPr lang="en-US" altLang="zh-CN" sz="2800" dirty="0" smtClean="0">
                <a:latin typeface="Century Gothic" panose="020B0502020202020204" pitchFamily="34" charset="0"/>
              </a:rPr>
              <a:t>Order number</a:t>
            </a:r>
          </a:p>
          <a:p>
            <a:pPr marL="796925" lvl="1" indent="-514350">
              <a:buFont typeface="+mj-lt"/>
              <a:buAutoNum type="alphaUcPeriod"/>
            </a:pPr>
            <a:r>
              <a:rPr lang="en-US" sz="2800" dirty="0" smtClean="0">
                <a:latin typeface="Century Gothic" panose="020B0502020202020204" pitchFamily="34" charset="0"/>
              </a:rPr>
              <a:t>Production Order number</a:t>
            </a:r>
          </a:p>
          <a:p>
            <a:pPr marL="796925" lvl="1" indent="-514350">
              <a:buFont typeface="+mj-lt"/>
              <a:buAutoNum type="alphaUcPeriod"/>
            </a:pPr>
            <a:r>
              <a:rPr lang="en-US" sz="2800" dirty="0">
                <a:latin typeface="Century Gothic" panose="020B0502020202020204" pitchFamily="34" charset="0"/>
              </a:rPr>
              <a:t>Production Order </a:t>
            </a:r>
            <a:r>
              <a:rPr lang="en-US" sz="2800" dirty="0" smtClean="0">
                <a:latin typeface="Century Gothic" panose="020B0502020202020204" pitchFamily="34" charset="0"/>
              </a:rPr>
              <a:t>quantity</a:t>
            </a:r>
          </a:p>
          <a:p>
            <a:pPr marL="796925" lvl="1" indent="-514350">
              <a:buFont typeface="+mj-lt"/>
              <a:buAutoNum type="alphaUcPeriod"/>
            </a:pPr>
            <a:r>
              <a:rPr lang="en-US" sz="2800" dirty="0" smtClean="0">
                <a:latin typeface="Century Gothic" panose="020B0502020202020204" pitchFamily="34" charset="0"/>
              </a:rPr>
              <a:t>Operation</a:t>
            </a:r>
            <a:endParaRPr lang="en-US" sz="2800"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smtClean="0">
                <a:latin typeface="Century Gothic" panose="020B0502020202020204" pitchFamily="34" charset="0"/>
              </a:rPr>
              <a:t>Purchase Costing</a:t>
            </a:r>
            <a:endParaRPr lang="en-US" dirty="0">
              <a:latin typeface="Century Gothic" panose="020B0502020202020204" pitchFamily="34" charset="0"/>
            </a:endParaRPr>
          </a:p>
        </p:txBody>
      </p:sp>
      <p:sp>
        <p:nvSpPr>
          <p:cNvPr id="5" name="myTitle"/>
          <p:cNvSpPr>
            <a:spLocks noGrp="1"/>
          </p:cNvSpPr>
          <p:nvPr>
            <p:ph type="title"/>
          </p:nvPr>
        </p:nvSpPr>
        <p:spPr/>
        <p:txBody>
          <a:bodyPr/>
          <a:lstStyle/>
          <a:p>
            <a:r>
              <a:rPr lang="en-US" dirty="0">
                <a:latin typeface="Century Gothic" panose="020B0502020202020204" pitchFamily="34" charset="0"/>
              </a:rPr>
              <a:t>Mastery Question – All That Apply</a:t>
            </a:r>
          </a:p>
        </p:txBody>
      </p:sp>
    </p:spTree>
    <p:extLst>
      <p:ext uri="{BB962C8B-B14F-4D97-AF65-F5344CB8AC3E}">
        <p14:creationId xmlns:p14="http://schemas.microsoft.com/office/powerpoint/2010/main" val="36880543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a:t>
            </a:fld>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Purchase Costing</a:t>
            </a:r>
          </a:p>
        </p:txBody>
      </p:sp>
      <p:sp>
        <p:nvSpPr>
          <p:cNvPr id="5" name="myTitle"/>
          <p:cNvSpPr>
            <a:spLocks noGrp="1"/>
          </p:cNvSpPr>
          <p:nvPr>
            <p:ph type="title"/>
          </p:nvPr>
        </p:nvSpPr>
        <p:spPr/>
        <p:txBody>
          <a:bodyPr/>
          <a:lstStyle/>
          <a:p>
            <a:r>
              <a:rPr lang="en-US" dirty="0">
                <a:latin typeface="Century Gothic" panose="020B0502020202020204" pitchFamily="34" charset="0"/>
              </a:rPr>
              <a:t>Purchasing/AP Life Cycle</a:t>
            </a:r>
          </a:p>
        </p:txBody>
      </p:sp>
      <p:sp>
        <p:nvSpPr>
          <p:cNvPr id="6" name="Rectangle 5"/>
          <p:cNvSpPr/>
          <p:nvPr/>
        </p:nvSpPr>
        <p:spPr>
          <a:xfrm>
            <a:off x="427110" y="15557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sz="2000" dirty="0" smtClean="0">
                <a:latin typeface="Century Gothic" panose="020B0502020202020204" pitchFamily="34" charset="0"/>
              </a:rPr>
              <a:t>Create Purchase Orders</a:t>
            </a:r>
            <a:endParaRPr lang="en-US" sz="2000" b="0" i="0" u="none" strike="noStrike" kern="1200" spc="0" baseline="0" dirty="0" smtClean="0">
              <a:solidFill>
                <a:srgbClr val="FFFFFF"/>
              </a:solidFill>
              <a:latin typeface="Century Gothic" panose="020B0502020202020204" pitchFamily="34" charset="0"/>
            </a:endParaRPr>
          </a:p>
        </p:txBody>
      </p:sp>
      <p:sp>
        <p:nvSpPr>
          <p:cNvPr id="7" name="Rectangle 6"/>
          <p:cNvSpPr/>
          <p:nvPr/>
        </p:nvSpPr>
        <p:spPr>
          <a:xfrm>
            <a:off x="3447839" y="1554109"/>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sz="2000" dirty="0" smtClean="0">
                <a:latin typeface="Century Gothic" panose="020B0502020202020204" pitchFamily="34" charset="0"/>
              </a:rPr>
              <a:t>Route Purchase Orders</a:t>
            </a:r>
          </a:p>
        </p:txBody>
      </p:sp>
      <p:sp>
        <p:nvSpPr>
          <p:cNvPr id="8" name="Rectangle 7"/>
          <p:cNvSpPr/>
          <p:nvPr/>
        </p:nvSpPr>
        <p:spPr>
          <a:xfrm>
            <a:off x="6489421" y="1556648"/>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sz="2000" dirty="0" smtClean="0">
                <a:latin typeface="Century Gothic" panose="020B0502020202020204" pitchFamily="34" charset="0"/>
              </a:rPr>
              <a:t>Approve Purchase Orders</a:t>
            </a:r>
          </a:p>
        </p:txBody>
      </p:sp>
      <p:sp>
        <p:nvSpPr>
          <p:cNvPr id="10" name="Rectangle 9"/>
          <p:cNvSpPr/>
          <p:nvPr/>
        </p:nvSpPr>
        <p:spPr>
          <a:xfrm>
            <a:off x="9545710" y="15557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sz="2000" dirty="0" smtClean="0">
                <a:latin typeface="Century Gothic" panose="020B0502020202020204" pitchFamily="34" charset="0"/>
              </a:rPr>
              <a:t>Receive Purchase Orders</a:t>
            </a:r>
            <a:endParaRPr lang="en-US" sz="2000" b="0" i="0" u="none" strike="noStrike" kern="1200" spc="0" baseline="0" dirty="0" smtClean="0">
              <a:solidFill>
                <a:srgbClr val="FFFFFF"/>
              </a:solidFill>
              <a:latin typeface="Century Gothic" panose="020B0502020202020204" pitchFamily="34" charset="0"/>
            </a:endParaRPr>
          </a:p>
        </p:txBody>
      </p:sp>
      <p:cxnSp>
        <p:nvCxnSpPr>
          <p:cNvPr id="14" name="Elbow Connector 13"/>
          <p:cNvCxnSpPr>
            <a:stCxn id="6" idx="3"/>
            <a:endCxn id="7" idx="1"/>
          </p:cNvCxnSpPr>
          <p:nvPr/>
        </p:nvCxnSpPr>
        <p:spPr>
          <a:xfrm flipV="1">
            <a:off x="2670675" y="2108291"/>
            <a:ext cx="777164" cy="1604"/>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16" name="Elbow Connector 15"/>
          <p:cNvCxnSpPr>
            <a:stCxn id="7" idx="3"/>
            <a:endCxn id="8" idx="1"/>
          </p:cNvCxnSpPr>
          <p:nvPr/>
        </p:nvCxnSpPr>
        <p:spPr>
          <a:xfrm>
            <a:off x="5691404" y="2108291"/>
            <a:ext cx="798017" cy="2539"/>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20" name="Elbow Connector 19"/>
          <p:cNvCxnSpPr>
            <a:stCxn id="8" idx="3"/>
            <a:endCxn id="10" idx="1"/>
          </p:cNvCxnSpPr>
          <p:nvPr/>
        </p:nvCxnSpPr>
        <p:spPr>
          <a:xfrm flipV="1">
            <a:off x="8732986" y="2109895"/>
            <a:ext cx="812724" cy="935"/>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427110" y="33464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b="0" i="0" u="none" strike="noStrike" kern="1200" spc="0" baseline="0" dirty="0" smtClean="0">
                <a:solidFill>
                  <a:srgbClr val="FFFFFF"/>
                </a:solidFill>
                <a:latin typeface="Century Gothic" panose="020B0502020202020204" pitchFamily="34" charset="0"/>
                <a:ea typeface="+mn-ea"/>
                <a:cs typeface="+mn-cs"/>
              </a:rPr>
              <a:t>Return Purchase Orders</a:t>
            </a:r>
            <a:endParaRPr lang="en-US" sz="2000" b="0" i="0" u="none" strike="noStrike" kern="1200" spc="0" baseline="0" dirty="0" smtClean="0">
              <a:solidFill>
                <a:srgbClr val="FFFFFF"/>
              </a:solidFill>
              <a:latin typeface="Century Gothic" panose="020B0502020202020204" pitchFamily="34" charset="0"/>
              <a:ea typeface="+mn-ea"/>
              <a:cs typeface="+mn-cs"/>
            </a:endParaRPr>
          </a:p>
        </p:txBody>
      </p:sp>
      <p:sp>
        <p:nvSpPr>
          <p:cNvPr id="13" name="Rectangle 12"/>
          <p:cNvSpPr/>
          <p:nvPr/>
        </p:nvSpPr>
        <p:spPr>
          <a:xfrm>
            <a:off x="3447839" y="3344809"/>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b="0" i="0" u="none" strike="noStrike" kern="1200" spc="0" baseline="0" dirty="0" smtClean="0">
                <a:solidFill>
                  <a:srgbClr val="FFFFFF"/>
                </a:solidFill>
                <a:latin typeface="Century Gothic" panose="020B0502020202020204" pitchFamily="34" charset="0"/>
                <a:ea typeface="+mn-ea"/>
                <a:cs typeface="+mn-cs"/>
              </a:rPr>
              <a:t>Enter Supplier Invoice</a:t>
            </a:r>
            <a:endParaRPr lang="en-US" sz="2000" b="0" i="0" u="none" strike="noStrike" kern="1200" spc="0" baseline="0" dirty="0" smtClean="0">
              <a:solidFill>
                <a:srgbClr val="FFFFFF"/>
              </a:solidFill>
              <a:latin typeface="Century Gothic" panose="020B0502020202020204" pitchFamily="34" charset="0"/>
              <a:ea typeface="+mn-ea"/>
              <a:cs typeface="+mn-cs"/>
            </a:endParaRPr>
          </a:p>
        </p:txBody>
      </p:sp>
      <p:cxnSp>
        <p:nvCxnSpPr>
          <p:cNvPr id="15" name="Shape 23"/>
          <p:cNvCxnSpPr>
            <a:endCxn id="12" idx="0"/>
          </p:cNvCxnSpPr>
          <p:nvPr/>
        </p:nvCxnSpPr>
        <p:spPr>
          <a:xfrm rot="5400000">
            <a:off x="5767025" y="-1554055"/>
            <a:ext cx="682336" cy="9118600"/>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17" name="Elbow Connector 16"/>
          <p:cNvCxnSpPr>
            <a:stCxn id="12" idx="3"/>
            <a:endCxn id="13" idx="1"/>
          </p:cNvCxnSpPr>
          <p:nvPr/>
        </p:nvCxnSpPr>
        <p:spPr>
          <a:xfrm flipV="1">
            <a:off x="2670675" y="3898991"/>
            <a:ext cx="777164" cy="1604"/>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21" name="Elbow Connector 20"/>
          <p:cNvCxnSpPr>
            <a:stCxn id="10" idx="2"/>
            <a:endCxn id="13" idx="0"/>
          </p:cNvCxnSpPr>
          <p:nvPr/>
        </p:nvCxnSpPr>
        <p:spPr>
          <a:xfrm rot="5400000">
            <a:off x="7278192" y="-44492"/>
            <a:ext cx="680732" cy="6097871"/>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56270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30</a:t>
            </a:fld>
            <a:endParaRPr lang="en-US" dirty="0">
              <a:latin typeface="Century Gothic" panose="020B0502020202020204" pitchFamily="34" charset="0"/>
            </a:endParaRPr>
          </a:p>
        </p:txBody>
      </p:sp>
      <p:sp>
        <p:nvSpPr>
          <p:cNvPr id="4" name="myTitle"/>
          <p:cNvSpPr>
            <a:spLocks noGrp="1"/>
          </p:cNvSpPr>
          <p:nvPr>
            <p:ph type="title"/>
          </p:nvPr>
        </p:nvSpPr>
        <p:spPr/>
        <p:txBody>
          <a:bodyPr>
            <a:normAutofit/>
          </a:bodyPr>
          <a:lstStyle/>
          <a:p>
            <a:r>
              <a:rPr lang="en-US" dirty="0" smtClean="0">
                <a:latin typeface="Century Gothic" panose="020B0502020202020204" pitchFamily="34" charset="0"/>
              </a:rPr>
              <a:t>Exercise: </a:t>
            </a:r>
            <a:r>
              <a:rPr lang="en-US" dirty="0">
                <a:latin typeface="Century Gothic" panose="020B0502020202020204" pitchFamily="34" charset="0"/>
              </a:rPr>
              <a:t>Purchase Costing</a:t>
            </a:r>
          </a:p>
        </p:txBody>
      </p:sp>
      <p:sp>
        <p:nvSpPr>
          <p:cNvPr id="5" name="Text Placeholder 4"/>
          <p:cNvSpPr>
            <a:spLocks noGrp="1"/>
          </p:cNvSpPr>
          <p:nvPr>
            <p:ph type="body" sz="quarter" idx="11"/>
          </p:nvPr>
        </p:nvSpPr>
        <p:spPr/>
        <p:txBody>
          <a:bodyPr/>
          <a:lstStyle/>
          <a:p>
            <a:r>
              <a:rPr lang="en-US" dirty="0">
                <a:latin typeface="Century Gothic" panose="020B0502020202020204" pitchFamily="34" charset="0"/>
              </a:rPr>
              <a:t>Purchase Costing</a:t>
            </a:r>
          </a:p>
        </p:txBody>
      </p:sp>
      <p:pic>
        <p:nvPicPr>
          <p:cNvPr id="9" name="Picture 4" descr="hand"/>
          <p:cNvPicPr>
            <a:picLocks noGrp="1" noChangeAspect="1" noChangeArrowheads="1"/>
          </p:cNvPicPr>
          <p:nvPr>
            <p:ph idx="1"/>
          </p:nvPr>
        </p:nvPicPr>
        <p:blipFill>
          <a:blip r:embed="rId3" cstate="print"/>
          <a:srcRect/>
          <a:stretch>
            <a:fillRect/>
          </a:stretch>
        </p:blipFill>
        <p:spPr bwMode="auto">
          <a:xfrm>
            <a:off x="1289786" y="1994391"/>
            <a:ext cx="9606012" cy="3624668"/>
          </a:xfrm>
          <a:prstGeom prst="rect">
            <a:avLst/>
          </a:prstGeom>
          <a:noFill/>
          <a:ln w="9525">
            <a:noFill/>
            <a:miter lim="800000"/>
            <a:headEnd/>
            <a:tailEnd/>
          </a:ln>
        </p:spPr>
      </p:pic>
    </p:spTree>
    <p:extLst>
      <p:ext uri="{BB962C8B-B14F-4D97-AF65-F5344CB8AC3E}">
        <p14:creationId xmlns:p14="http://schemas.microsoft.com/office/powerpoint/2010/main" val="3665097683"/>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4</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Purchase Costing</a:t>
            </a:r>
          </a:p>
        </p:txBody>
      </p:sp>
      <p:sp>
        <p:nvSpPr>
          <p:cNvPr id="5" name="myTitle"/>
          <p:cNvSpPr>
            <a:spLocks noGrp="1"/>
          </p:cNvSpPr>
          <p:nvPr>
            <p:ph type="title"/>
          </p:nvPr>
        </p:nvSpPr>
        <p:spPr/>
        <p:txBody>
          <a:bodyPr/>
          <a:lstStyle/>
          <a:p>
            <a:r>
              <a:rPr lang="en-US" dirty="0">
                <a:latin typeface="Century Gothic" panose="020B0502020202020204" pitchFamily="34" charset="0"/>
              </a:rPr>
              <a:t>Purchase Order Entry</a:t>
            </a:r>
          </a:p>
        </p:txBody>
      </p:sp>
      <p:pic>
        <p:nvPicPr>
          <p:cNvPr id="6" name="Picture 5"/>
          <p:cNvPicPr>
            <a:picLocks noChangeAspect="1"/>
          </p:cNvPicPr>
          <p:nvPr/>
        </p:nvPicPr>
        <p:blipFill>
          <a:blip r:embed="rId3"/>
          <a:stretch>
            <a:fillRect/>
          </a:stretch>
        </p:blipFill>
        <p:spPr>
          <a:xfrm>
            <a:off x="6994" y="1576872"/>
            <a:ext cx="12185006" cy="4918582"/>
          </a:xfrm>
          <a:prstGeom prst="rect">
            <a:avLst/>
          </a:prstGeom>
        </p:spPr>
      </p:pic>
      <p:sp>
        <p:nvSpPr>
          <p:cNvPr id="7" name="Text Box 33"/>
          <p:cNvSpPr txBox="1">
            <a:spLocks noChangeArrowheads="1"/>
          </p:cNvSpPr>
          <p:nvPr/>
        </p:nvSpPr>
        <p:spPr bwMode="auto">
          <a:xfrm>
            <a:off x="3930732" y="5864545"/>
            <a:ext cx="3508375" cy="553998"/>
          </a:xfrm>
          <a:prstGeom prst="rect">
            <a:avLst/>
          </a:prstGeom>
          <a:solidFill>
            <a:schemeClr val="bg1"/>
          </a:solidFill>
          <a:ln w="3175">
            <a:solidFill>
              <a:schemeClr val="tx1"/>
            </a:solidFill>
            <a:miter lim="800000"/>
            <a:headEnd/>
            <a:tailEnd/>
          </a:ln>
          <a:effectLst>
            <a:outerShdw dist="63500" dir="3600000" algn="ctr" rotWithShape="0">
              <a:schemeClr val="bg1">
                <a:lumMod val="65000"/>
              </a:schemeClr>
            </a:outerShdw>
          </a:effectLst>
        </p:spPr>
        <p:txBody>
          <a:bodyPr wrap="square">
            <a:spAutoFit/>
          </a:bodyPr>
          <a:lstStyle/>
          <a:p>
            <a:pPr algn="l" eaLnBrk="0" hangingPunct="0">
              <a:spcBef>
                <a:spcPct val="50000"/>
              </a:spcBef>
            </a:pPr>
            <a:r>
              <a:rPr lang="en-US" sz="1600" b="1" dirty="0">
                <a:latin typeface="Century Gothic" panose="020B0502020202020204" pitchFamily="34" charset="0"/>
              </a:rPr>
              <a:t>Key field: </a:t>
            </a:r>
            <a:br>
              <a:rPr lang="en-US" sz="1600" b="1" dirty="0">
                <a:latin typeface="Century Gothic" panose="020B0502020202020204" pitchFamily="34" charset="0"/>
              </a:rPr>
            </a:br>
            <a:r>
              <a:rPr lang="en-US" sz="1400" dirty="0">
                <a:latin typeface="Century Gothic" panose="020B0502020202020204" pitchFamily="34" charset="0"/>
              </a:rPr>
              <a:t>Site (from which PO was issued)</a:t>
            </a:r>
            <a:endParaRPr lang="en-US" sz="1600" b="1" dirty="0">
              <a:latin typeface="Century Gothic" panose="020B0502020202020204" pitchFamily="34" charset="0"/>
            </a:endParaRPr>
          </a:p>
        </p:txBody>
      </p:sp>
    </p:spTree>
    <p:extLst>
      <p:ext uri="{BB962C8B-B14F-4D97-AF65-F5344CB8AC3E}">
        <p14:creationId xmlns:p14="http://schemas.microsoft.com/office/powerpoint/2010/main" val="22301770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5</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Purchase Costing</a:t>
            </a:r>
          </a:p>
        </p:txBody>
      </p:sp>
      <p:sp>
        <p:nvSpPr>
          <p:cNvPr id="5" name="myTitle"/>
          <p:cNvSpPr>
            <a:spLocks noGrp="1"/>
          </p:cNvSpPr>
          <p:nvPr>
            <p:ph type="title"/>
          </p:nvPr>
        </p:nvSpPr>
        <p:spPr/>
        <p:txBody>
          <a:bodyPr/>
          <a:lstStyle/>
          <a:p>
            <a:r>
              <a:rPr lang="en-US" dirty="0">
                <a:latin typeface="Century Gothic" panose="020B0502020202020204" pitchFamily="34" charset="0"/>
              </a:rPr>
              <a:t>Purchase Order Entry </a:t>
            </a:r>
          </a:p>
        </p:txBody>
      </p:sp>
      <p:pic>
        <p:nvPicPr>
          <p:cNvPr id="6" name="Picture 5"/>
          <p:cNvPicPr>
            <a:picLocks noChangeAspect="1"/>
          </p:cNvPicPr>
          <p:nvPr/>
        </p:nvPicPr>
        <p:blipFill>
          <a:blip r:embed="rId3"/>
          <a:stretch>
            <a:fillRect/>
          </a:stretch>
        </p:blipFill>
        <p:spPr>
          <a:xfrm>
            <a:off x="6994" y="1562100"/>
            <a:ext cx="12185006" cy="4918582"/>
          </a:xfrm>
          <a:prstGeom prst="rect">
            <a:avLst/>
          </a:prstGeom>
        </p:spPr>
      </p:pic>
      <p:sp>
        <p:nvSpPr>
          <p:cNvPr id="8" name="Text Box 33"/>
          <p:cNvSpPr txBox="1">
            <a:spLocks noChangeArrowheads="1"/>
          </p:cNvSpPr>
          <p:nvPr/>
        </p:nvSpPr>
        <p:spPr bwMode="auto">
          <a:xfrm>
            <a:off x="5870851" y="5580160"/>
            <a:ext cx="3508375" cy="769441"/>
          </a:xfrm>
          <a:prstGeom prst="rect">
            <a:avLst/>
          </a:prstGeom>
          <a:solidFill>
            <a:schemeClr val="bg1"/>
          </a:solidFill>
          <a:ln w="3175">
            <a:solidFill>
              <a:schemeClr val="tx1"/>
            </a:solidFill>
            <a:miter lim="800000"/>
            <a:headEnd/>
            <a:tailEnd/>
          </a:ln>
          <a:effectLst>
            <a:outerShdw dist="63500" dir="3600000" algn="ctr" rotWithShape="0">
              <a:schemeClr val="bg1">
                <a:lumMod val="65000"/>
              </a:schemeClr>
            </a:outerShdw>
          </a:effectLst>
        </p:spPr>
        <p:txBody>
          <a:bodyPr wrap="square">
            <a:spAutoFit/>
          </a:bodyPr>
          <a:lstStyle/>
          <a:p>
            <a:pPr eaLnBrk="0" hangingPunct="0">
              <a:spcBef>
                <a:spcPct val="50000"/>
              </a:spcBef>
            </a:pPr>
            <a:r>
              <a:rPr lang="en-US" sz="1600" b="1" dirty="0" smtClean="0">
                <a:latin typeface="Century Gothic" panose="020B0502020202020204" pitchFamily="34" charset="0"/>
              </a:rPr>
              <a:t>Key field: </a:t>
            </a:r>
            <a:br>
              <a:rPr lang="en-US" sz="1600" b="1" dirty="0" smtClean="0">
                <a:latin typeface="Century Gothic" panose="020B0502020202020204" pitchFamily="34" charset="0"/>
              </a:rPr>
            </a:br>
            <a:r>
              <a:rPr lang="en-US" sz="1400" dirty="0">
                <a:latin typeface="Century Gothic" panose="020B0502020202020204" pitchFamily="34" charset="0"/>
              </a:rPr>
              <a:t>Update </a:t>
            </a:r>
            <a:r>
              <a:rPr lang="en-US" sz="1400" dirty="0" err="1">
                <a:latin typeface="Century Gothic" panose="020B0502020202020204" pitchFamily="34" charset="0"/>
              </a:rPr>
              <a:t>Avg</a:t>
            </a:r>
            <a:r>
              <a:rPr lang="en-US" sz="1400" dirty="0">
                <a:latin typeface="Century Gothic" panose="020B0502020202020204" pitchFamily="34" charset="0"/>
              </a:rPr>
              <a:t>/Last Cost (Applies to Current </a:t>
            </a:r>
            <a:r>
              <a:rPr lang="en-US" sz="1400" dirty="0" smtClean="0">
                <a:latin typeface="Century Gothic" panose="020B0502020202020204" pitchFamily="34" charset="0"/>
              </a:rPr>
              <a:t>Cost only)</a:t>
            </a:r>
            <a:endParaRPr lang="en-US" sz="1600" b="1" dirty="0">
              <a:latin typeface="Century Gothic" panose="020B0502020202020204" pitchFamily="34" charset="0"/>
            </a:endParaRPr>
          </a:p>
        </p:txBody>
      </p:sp>
    </p:spTree>
    <p:extLst>
      <p:ext uri="{BB962C8B-B14F-4D97-AF65-F5344CB8AC3E}">
        <p14:creationId xmlns:p14="http://schemas.microsoft.com/office/powerpoint/2010/main" val="41895674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6</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Purchase Costing</a:t>
            </a:r>
          </a:p>
        </p:txBody>
      </p:sp>
      <p:sp>
        <p:nvSpPr>
          <p:cNvPr id="5" name="myTitle"/>
          <p:cNvSpPr>
            <a:spLocks noGrp="1"/>
          </p:cNvSpPr>
          <p:nvPr>
            <p:ph type="title"/>
          </p:nvPr>
        </p:nvSpPr>
        <p:spPr/>
        <p:txBody>
          <a:bodyPr/>
          <a:lstStyle/>
          <a:p>
            <a:r>
              <a:rPr lang="en-US" dirty="0" smtClean="0">
                <a:latin typeface="Century Gothic" panose="020B0502020202020204" pitchFamily="34" charset="0"/>
              </a:rPr>
              <a:t>Purchase Order Entry </a:t>
            </a:r>
            <a:endParaRPr lang="en-US" dirty="0">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a:off x="0" y="1570051"/>
            <a:ext cx="12185006" cy="4918582"/>
          </a:xfrm>
          <a:prstGeom prst="rect">
            <a:avLst/>
          </a:prstGeom>
        </p:spPr>
      </p:pic>
      <p:sp>
        <p:nvSpPr>
          <p:cNvPr id="7" name="Text Box 33"/>
          <p:cNvSpPr txBox="1">
            <a:spLocks noChangeArrowheads="1"/>
          </p:cNvSpPr>
          <p:nvPr/>
        </p:nvSpPr>
        <p:spPr bwMode="auto">
          <a:xfrm>
            <a:off x="5870851" y="5580160"/>
            <a:ext cx="3508375" cy="769441"/>
          </a:xfrm>
          <a:prstGeom prst="rect">
            <a:avLst/>
          </a:prstGeom>
          <a:solidFill>
            <a:schemeClr val="bg1"/>
          </a:solidFill>
          <a:ln w="3175">
            <a:solidFill>
              <a:schemeClr val="tx1"/>
            </a:solidFill>
            <a:miter lim="800000"/>
            <a:headEnd/>
            <a:tailEnd/>
          </a:ln>
          <a:effectLst>
            <a:outerShdw dist="63500" dir="3600000" algn="ctr" rotWithShape="0">
              <a:schemeClr val="bg1">
                <a:lumMod val="65000"/>
              </a:schemeClr>
            </a:outerShdw>
          </a:effectLst>
        </p:spPr>
        <p:txBody>
          <a:bodyPr wrap="square">
            <a:spAutoFit/>
          </a:bodyPr>
          <a:lstStyle/>
          <a:p>
            <a:pPr eaLnBrk="0" hangingPunct="0">
              <a:spcBef>
                <a:spcPct val="50000"/>
              </a:spcBef>
            </a:pPr>
            <a:r>
              <a:rPr lang="en-US" sz="1600" b="1" dirty="0" smtClean="0">
                <a:latin typeface="Century Gothic" panose="020B0502020202020204" pitchFamily="34" charset="0"/>
              </a:rPr>
              <a:t>Key field: </a:t>
            </a:r>
            <a:br>
              <a:rPr lang="en-US" sz="1600" b="1" dirty="0" smtClean="0">
                <a:latin typeface="Century Gothic" panose="020B0502020202020204" pitchFamily="34" charset="0"/>
              </a:rPr>
            </a:br>
            <a:r>
              <a:rPr lang="en-US" sz="1400" dirty="0" smtClean="0">
                <a:latin typeface="Century Gothic" panose="020B0502020202020204" pitchFamily="34" charset="0"/>
              </a:rPr>
              <a:t>Purchase Account</a:t>
            </a:r>
            <a:r>
              <a:rPr lang="en-US" sz="1400" dirty="0">
                <a:latin typeface="Century Gothic" panose="020B0502020202020204" pitchFamily="34" charset="0"/>
              </a:rPr>
              <a:t>, </a:t>
            </a:r>
            <a:r>
              <a:rPr lang="en-US" sz="1400" dirty="0" smtClean="0">
                <a:latin typeface="Century Gothic" panose="020B0502020202020204" pitchFamily="34" charset="0"/>
              </a:rPr>
              <a:t>Inventory Account, </a:t>
            </a:r>
            <a:r>
              <a:rPr lang="en-US" sz="1400" dirty="0">
                <a:latin typeface="Century Gothic" panose="020B0502020202020204" pitchFamily="34" charset="0"/>
              </a:rPr>
              <a:t>Type</a:t>
            </a:r>
            <a:endParaRPr lang="en-US" sz="1600" b="1" dirty="0">
              <a:latin typeface="Century Gothic" panose="020B0502020202020204" pitchFamily="34" charset="0"/>
            </a:endParaRPr>
          </a:p>
        </p:txBody>
      </p:sp>
      <p:sp>
        <p:nvSpPr>
          <p:cNvPr id="8" name="Text Box 10"/>
          <p:cNvSpPr txBox="1">
            <a:spLocks noChangeArrowheads="1"/>
          </p:cNvSpPr>
          <p:nvPr/>
        </p:nvSpPr>
        <p:spPr bwMode="auto">
          <a:xfrm>
            <a:off x="543256" y="3951866"/>
            <a:ext cx="1371600" cy="984885"/>
          </a:xfrm>
          <a:prstGeom prst="rect">
            <a:avLst/>
          </a:prstGeom>
          <a:solidFill>
            <a:schemeClr val="bg1"/>
          </a:solidFill>
          <a:ln w="3175">
            <a:solidFill>
              <a:schemeClr val="tx1"/>
            </a:solidFill>
            <a:miter lim="800000"/>
            <a:headEnd/>
            <a:tailEnd/>
          </a:ln>
          <a:effectLst>
            <a:outerShdw dist="63500" dir="3600000" algn="ctr" rotWithShape="0">
              <a:schemeClr val="bg1">
                <a:lumMod val="65000"/>
              </a:schemeClr>
            </a:outerShdw>
          </a:effectLst>
        </p:spPr>
        <p:txBody>
          <a:bodyPr>
            <a:spAutoFit/>
          </a:bodyPr>
          <a:lstStyle/>
          <a:p>
            <a:pPr algn="l" eaLnBrk="0" hangingPunct="0">
              <a:spcBef>
                <a:spcPct val="50000"/>
              </a:spcBef>
            </a:pPr>
            <a:r>
              <a:rPr lang="en-US" sz="1600" b="1" dirty="0" smtClean="0">
                <a:latin typeface="Century Gothic" panose="020B0502020202020204" pitchFamily="34" charset="0"/>
              </a:rPr>
              <a:t>Type:</a:t>
            </a:r>
            <a:r>
              <a:rPr lang="en-US" sz="1400" b="1" dirty="0">
                <a:latin typeface="Century Gothic" panose="020B0502020202020204" pitchFamily="34" charset="0"/>
              </a:rPr>
              <a:t/>
            </a:r>
            <a:br>
              <a:rPr lang="en-US" sz="1400" b="1" dirty="0">
                <a:latin typeface="Century Gothic" panose="020B0502020202020204" pitchFamily="34" charset="0"/>
              </a:rPr>
            </a:br>
            <a:r>
              <a:rPr lang="en-US" sz="1400" dirty="0" smtClean="0">
                <a:latin typeface="Century Gothic" panose="020B0502020202020204" pitchFamily="34" charset="0"/>
              </a:rPr>
              <a:t>Inventory, Memo</a:t>
            </a:r>
            <a:r>
              <a:rPr lang="en-US" sz="1400" dirty="0">
                <a:latin typeface="Century Gothic" panose="020B0502020202020204" pitchFamily="34" charset="0"/>
              </a:rPr>
              <a:t>, or </a:t>
            </a:r>
            <a:r>
              <a:rPr lang="en-US" sz="1400" dirty="0" smtClean="0">
                <a:latin typeface="Century Gothic" panose="020B0502020202020204" pitchFamily="34" charset="0"/>
              </a:rPr>
              <a:t>Subcontract</a:t>
            </a:r>
            <a:endParaRPr lang="en-US" dirty="0">
              <a:latin typeface="Century Gothic" panose="020B0502020202020204" pitchFamily="34" charset="0"/>
            </a:endParaRPr>
          </a:p>
        </p:txBody>
      </p:sp>
    </p:spTree>
    <p:extLst>
      <p:ext uri="{BB962C8B-B14F-4D97-AF65-F5344CB8AC3E}">
        <p14:creationId xmlns:p14="http://schemas.microsoft.com/office/powerpoint/2010/main" val="25900416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7</a:t>
            </a:fld>
            <a:endParaRPr lang="en-US" dirty="0">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Purchase Costing</a:t>
            </a:r>
          </a:p>
        </p:txBody>
      </p:sp>
      <p:sp>
        <p:nvSpPr>
          <p:cNvPr id="5" name="myTitle"/>
          <p:cNvSpPr>
            <a:spLocks noGrp="1"/>
          </p:cNvSpPr>
          <p:nvPr>
            <p:ph type="title"/>
          </p:nvPr>
        </p:nvSpPr>
        <p:spPr/>
        <p:txBody>
          <a:bodyPr/>
          <a:lstStyle/>
          <a:p>
            <a:r>
              <a:rPr lang="en-US" dirty="0">
                <a:latin typeface="Century Gothic" panose="020B0502020202020204" pitchFamily="34" charset="0"/>
              </a:rPr>
              <a:t>Purchase Order Line Types</a:t>
            </a:r>
          </a:p>
        </p:txBody>
      </p:sp>
      <p:sp>
        <p:nvSpPr>
          <p:cNvPr id="7" name="Rectangle 4"/>
          <p:cNvSpPr>
            <a:spLocks noChangeArrowheads="1"/>
          </p:cNvSpPr>
          <p:nvPr/>
        </p:nvSpPr>
        <p:spPr bwMode="auto">
          <a:xfrm>
            <a:off x="579119" y="1641444"/>
            <a:ext cx="9654210" cy="4327331"/>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endParaRPr lang="en-US">
              <a:latin typeface="Century Gothic" panose="020B0502020202020204" pitchFamily="34" charset="0"/>
            </a:endParaRPr>
          </a:p>
        </p:txBody>
      </p:sp>
      <p:sp>
        <p:nvSpPr>
          <p:cNvPr id="8" name="Text Box 5"/>
          <p:cNvSpPr txBox="1">
            <a:spLocks noChangeArrowheads="1"/>
          </p:cNvSpPr>
          <p:nvPr/>
        </p:nvSpPr>
        <p:spPr bwMode="auto">
          <a:xfrm>
            <a:off x="541020" y="1946245"/>
            <a:ext cx="13525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1600" b="1">
                <a:latin typeface="Century Gothic" panose="020B0502020202020204" pitchFamily="34" charset="0"/>
              </a:rPr>
              <a:t>Line Item</a:t>
            </a:r>
          </a:p>
        </p:txBody>
      </p:sp>
      <p:sp>
        <p:nvSpPr>
          <p:cNvPr id="9" name="Text Box 6"/>
          <p:cNvSpPr txBox="1">
            <a:spLocks noChangeArrowheads="1"/>
          </p:cNvSpPr>
          <p:nvPr/>
        </p:nvSpPr>
        <p:spPr bwMode="auto">
          <a:xfrm>
            <a:off x="2236470" y="1955770"/>
            <a:ext cx="13525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1600" b="1">
                <a:latin typeface="Century Gothic" panose="020B0502020202020204" pitchFamily="34" charset="0"/>
              </a:rPr>
              <a:t>Type</a:t>
            </a:r>
          </a:p>
        </p:txBody>
      </p:sp>
      <p:sp>
        <p:nvSpPr>
          <p:cNvPr id="10" name="Text Box 7"/>
          <p:cNvSpPr txBox="1">
            <a:spLocks noChangeArrowheads="1"/>
          </p:cNvSpPr>
          <p:nvPr/>
        </p:nvSpPr>
        <p:spPr bwMode="auto">
          <a:xfrm>
            <a:off x="3360420" y="1717645"/>
            <a:ext cx="135255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1600" b="1">
                <a:latin typeface="Century Gothic" panose="020B0502020202020204" pitchFamily="34" charset="0"/>
              </a:rPr>
              <a:t>Inventory Effect</a:t>
            </a:r>
          </a:p>
        </p:txBody>
      </p:sp>
      <p:sp>
        <p:nvSpPr>
          <p:cNvPr id="11" name="Text Box 8"/>
          <p:cNvSpPr txBox="1">
            <a:spLocks noChangeArrowheads="1"/>
          </p:cNvSpPr>
          <p:nvPr/>
        </p:nvSpPr>
        <p:spPr bwMode="auto">
          <a:xfrm>
            <a:off x="4617720" y="1946245"/>
            <a:ext cx="24765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1600" b="1">
                <a:latin typeface="Century Gothic" panose="020B0502020202020204" pitchFamily="34" charset="0"/>
              </a:rPr>
              <a:t>GL Entries at Receipt</a:t>
            </a:r>
          </a:p>
        </p:txBody>
      </p:sp>
      <p:sp>
        <p:nvSpPr>
          <p:cNvPr id="12" name="Text Box 9"/>
          <p:cNvSpPr txBox="1">
            <a:spLocks noChangeArrowheads="1"/>
          </p:cNvSpPr>
          <p:nvPr/>
        </p:nvSpPr>
        <p:spPr bwMode="auto">
          <a:xfrm>
            <a:off x="6827520" y="1955770"/>
            <a:ext cx="17049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1600" b="1">
                <a:latin typeface="Century Gothic" panose="020B0502020202020204" pitchFamily="34" charset="0"/>
              </a:rPr>
              <a:t>GL Type</a:t>
            </a:r>
          </a:p>
        </p:txBody>
      </p:sp>
      <p:sp>
        <p:nvSpPr>
          <p:cNvPr id="13" name="Text Box 10"/>
          <p:cNvSpPr txBox="1">
            <a:spLocks noChangeArrowheads="1"/>
          </p:cNvSpPr>
          <p:nvPr/>
        </p:nvSpPr>
        <p:spPr bwMode="auto">
          <a:xfrm>
            <a:off x="4751070" y="2336770"/>
            <a:ext cx="192405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400">
                <a:latin typeface="Century Gothic" panose="020B0502020202020204" pitchFamily="34" charset="0"/>
              </a:rPr>
              <a:t>DR Inventory</a:t>
            </a:r>
            <a:br>
              <a:rPr lang="en-US" altLang="en-US" sz="1400">
                <a:latin typeface="Century Gothic" panose="020B0502020202020204" pitchFamily="34" charset="0"/>
              </a:rPr>
            </a:br>
            <a:r>
              <a:rPr lang="en-US" altLang="en-US" sz="1400">
                <a:latin typeface="Century Gothic" panose="020B0502020202020204" pitchFamily="34" charset="0"/>
              </a:rPr>
              <a:t>CR PO Receipts</a:t>
            </a:r>
          </a:p>
        </p:txBody>
      </p:sp>
      <p:sp>
        <p:nvSpPr>
          <p:cNvPr id="14" name="Text Box 11"/>
          <p:cNvSpPr txBox="1">
            <a:spLocks noChangeArrowheads="1"/>
          </p:cNvSpPr>
          <p:nvPr/>
        </p:nvSpPr>
        <p:spPr bwMode="auto">
          <a:xfrm>
            <a:off x="7351395" y="2336770"/>
            <a:ext cx="6572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1400">
                <a:latin typeface="Century Gothic" panose="020B0502020202020204" pitchFamily="34" charset="0"/>
              </a:rPr>
              <a:t>IC</a:t>
            </a:r>
          </a:p>
        </p:txBody>
      </p:sp>
      <p:sp>
        <p:nvSpPr>
          <p:cNvPr id="15" name="Text Box 12"/>
          <p:cNvSpPr txBox="1">
            <a:spLocks noChangeArrowheads="1"/>
          </p:cNvSpPr>
          <p:nvPr/>
        </p:nvSpPr>
        <p:spPr bwMode="auto">
          <a:xfrm>
            <a:off x="3693795" y="2341533"/>
            <a:ext cx="6572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1400">
                <a:latin typeface="Century Gothic" panose="020B0502020202020204" pitchFamily="34" charset="0"/>
              </a:rPr>
              <a:t>Yes</a:t>
            </a:r>
          </a:p>
        </p:txBody>
      </p:sp>
      <p:sp>
        <p:nvSpPr>
          <p:cNvPr id="16" name="Text Box 13"/>
          <p:cNvSpPr txBox="1">
            <a:spLocks noChangeArrowheads="1"/>
          </p:cNvSpPr>
          <p:nvPr/>
        </p:nvSpPr>
        <p:spPr bwMode="auto">
          <a:xfrm>
            <a:off x="2160270" y="2336770"/>
            <a:ext cx="153352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US" altLang="en-US" sz="1400" dirty="0" smtClean="0">
                <a:latin typeface="Century Gothic" panose="020B0502020202020204" pitchFamily="34" charset="0"/>
              </a:rPr>
              <a:t>Inventory</a:t>
            </a:r>
            <a:endParaRPr lang="en-US" altLang="en-US" sz="1400" dirty="0">
              <a:latin typeface="Century Gothic" panose="020B0502020202020204" pitchFamily="34" charset="0"/>
            </a:endParaRPr>
          </a:p>
        </p:txBody>
      </p:sp>
      <p:sp>
        <p:nvSpPr>
          <p:cNvPr id="17" name="Text Box 14"/>
          <p:cNvSpPr txBox="1">
            <a:spLocks noChangeArrowheads="1"/>
          </p:cNvSpPr>
          <p:nvPr/>
        </p:nvSpPr>
        <p:spPr bwMode="auto">
          <a:xfrm>
            <a:off x="683895" y="2336770"/>
            <a:ext cx="13049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400">
                <a:latin typeface="Century Gothic" panose="020B0502020202020204" pitchFamily="34" charset="0"/>
              </a:rPr>
              <a:t>Inventory</a:t>
            </a:r>
          </a:p>
        </p:txBody>
      </p:sp>
      <p:sp>
        <p:nvSpPr>
          <p:cNvPr id="18" name="Text Box 15"/>
          <p:cNvSpPr txBox="1">
            <a:spLocks noChangeArrowheads="1"/>
          </p:cNvSpPr>
          <p:nvPr/>
        </p:nvSpPr>
        <p:spPr bwMode="auto">
          <a:xfrm>
            <a:off x="4760595" y="2870170"/>
            <a:ext cx="22002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400">
                <a:latin typeface="Century Gothic" panose="020B0502020202020204" pitchFamily="34" charset="0"/>
              </a:rPr>
              <a:t>DR Cost of Production</a:t>
            </a:r>
            <a:br>
              <a:rPr lang="en-US" altLang="en-US" sz="1400">
                <a:latin typeface="Century Gothic" panose="020B0502020202020204" pitchFamily="34" charset="0"/>
              </a:rPr>
            </a:br>
            <a:r>
              <a:rPr lang="en-US" altLang="en-US" sz="1400">
                <a:latin typeface="Century Gothic" panose="020B0502020202020204" pitchFamily="34" charset="0"/>
              </a:rPr>
              <a:t>CR PO Receipts</a:t>
            </a:r>
          </a:p>
        </p:txBody>
      </p:sp>
      <p:sp>
        <p:nvSpPr>
          <p:cNvPr id="19" name="Text Box 16"/>
          <p:cNvSpPr txBox="1">
            <a:spLocks noChangeArrowheads="1"/>
          </p:cNvSpPr>
          <p:nvPr/>
        </p:nvSpPr>
        <p:spPr bwMode="auto">
          <a:xfrm>
            <a:off x="7360920" y="2870170"/>
            <a:ext cx="6572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1400">
                <a:latin typeface="Century Gothic" panose="020B0502020202020204" pitchFamily="34" charset="0"/>
              </a:rPr>
              <a:t>IC</a:t>
            </a:r>
          </a:p>
        </p:txBody>
      </p:sp>
      <p:sp>
        <p:nvSpPr>
          <p:cNvPr id="20" name="Text Box 17"/>
          <p:cNvSpPr txBox="1">
            <a:spLocks noChangeArrowheads="1"/>
          </p:cNvSpPr>
          <p:nvPr/>
        </p:nvSpPr>
        <p:spPr bwMode="auto">
          <a:xfrm>
            <a:off x="3703320" y="2893983"/>
            <a:ext cx="6572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1400">
                <a:latin typeface="Century Gothic" panose="020B0502020202020204" pitchFamily="34" charset="0"/>
              </a:rPr>
              <a:t>No</a:t>
            </a:r>
          </a:p>
        </p:txBody>
      </p:sp>
      <p:sp>
        <p:nvSpPr>
          <p:cNvPr id="21" name="Text Box 18"/>
          <p:cNvSpPr txBox="1">
            <a:spLocks noChangeArrowheads="1"/>
          </p:cNvSpPr>
          <p:nvPr/>
        </p:nvSpPr>
        <p:spPr bwMode="auto">
          <a:xfrm>
            <a:off x="2284095" y="2870170"/>
            <a:ext cx="130492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US" altLang="en-US" sz="1400" dirty="0" smtClean="0">
                <a:latin typeface="Century Gothic" panose="020B0502020202020204" pitchFamily="34" charset="0"/>
              </a:rPr>
              <a:t>Subcontract</a:t>
            </a:r>
            <a:endParaRPr lang="en-US" altLang="en-US" sz="1400" dirty="0">
              <a:latin typeface="Century Gothic" panose="020B0502020202020204" pitchFamily="34" charset="0"/>
            </a:endParaRPr>
          </a:p>
        </p:txBody>
      </p:sp>
      <p:sp>
        <p:nvSpPr>
          <p:cNvPr id="22" name="Text Box 19"/>
          <p:cNvSpPr txBox="1">
            <a:spLocks noChangeArrowheads="1"/>
          </p:cNvSpPr>
          <p:nvPr/>
        </p:nvSpPr>
        <p:spPr bwMode="auto">
          <a:xfrm>
            <a:off x="693420" y="2870170"/>
            <a:ext cx="1666875"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1400" dirty="0">
                <a:latin typeface="Century Gothic" panose="020B0502020202020204" pitchFamily="34" charset="0"/>
              </a:rPr>
              <a:t>Subcontract</a:t>
            </a:r>
            <a:br>
              <a:rPr lang="en-US" altLang="en-US" sz="1400" dirty="0">
                <a:latin typeface="Century Gothic" panose="020B0502020202020204" pitchFamily="34" charset="0"/>
              </a:rPr>
            </a:br>
            <a:r>
              <a:rPr lang="en-US" altLang="en-US" sz="1400" dirty="0">
                <a:latin typeface="Century Gothic" panose="020B0502020202020204" pitchFamily="34" charset="0"/>
              </a:rPr>
              <a:t>(No </a:t>
            </a:r>
            <a:r>
              <a:rPr lang="en-US" altLang="en-US" sz="1400" dirty="0" smtClean="0">
                <a:latin typeface="Century Gothic" panose="020B0502020202020204" pitchFamily="34" charset="0"/>
              </a:rPr>
              <a:t>Production Order</a:t>
            </a:r>
            <a:r>
              <a:rPr lang="en-US" altLang="en-US" sz="1400" dirty="0">
                <a:latin typeface="Century Gothic" panose="020B0502020202020204" pitchFamily="34" charset="0"/>
              </a:rPr>
              <a:t>)</a:t>
            </a:r>
          </a:p>
        </p:txBody>
      </p:sp>
      <p:sp>
        <p:nvSpPr>
          <p:cNvPr id="23" name="Text Box 20"/>
          <p:cNvSpPr txBox="1">
            <a:spLocks noChangeArrowheads="1"/>
          </p:cNvSpPr>
          <p:nvPr/>
        </p:nvSpPr>
        <p:spPr bwMode="auto">
          <a:xfrm>
            <a:off x="4751070" y="3648403"/>
            <a:ext cx="22764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400" dirty="0">
                <a:latin typeface="Century Gothic" panose="020B0502020202020204" pitchFamily="34" charset="0"/>
              </a:rPr>
              <a:t>DR Cost of Production</a:t>
            </a:r>
            <a:br>
              <a:rPr lang="en-US" altLang="en-US" sz="1400" dirty="0">
                <a:latin typeface="Century Gothic" panose="020B0502020202020204" pitchFamily="34" charset="0"/>
              </a:rPr>
            </a:br>
            <a:r>
              <a:rPr lang="en-US" altLang="en-US" sz="1400" dirty="0">
                <a:latin typeface="Century Gothic" panose="020B0502020202020204" pitchFamily="34" charset="0"/>
              </a:rPr>
              <a:t>CR PO Receipts</a:t>
            </a:r>
          </a:p>
        </p:txBody>
      </p:sp>
      <p:sp>
        <p:nvSpPr>
          <p:cNvPr id="24" name="Text Box 21"/>
          <p:cNvSpPr txBox="1">
            <a:spLocks noChangeArrowheads="1"/>
          </p:cNvSpPr>
          <p:nvPr/>
        </p:nvSpPr>
        <p:spPr bwMode="auto">
          <a:xfrm>
            <a:off x="7351395" y="3648403"/>
            <a:ext cx="6572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1400">
                <a:latin typeface="Century Gothic" panose="020B0502020202020204" pitchFamily="34" charset="0"/>
              </a:rPr>
              <a:t>IC</a:t>
            </a:r>
          </a:p>
        </p:txBody>
      </p:sp>
      <p:sp>
        <p:nvSpPr>
          <p:cNvPr id="25" name="Text Box 22"/>
          <p:cNvSpPr txBox="1">
            <a:spLocks noChangeArrowheads="1"/>
          </p:cNvSpPr>
          <p:nvPr/>
        </p:nvSpPr>
        <p:spPr bwMode="auto">
          <a:xfrm>
            <a:off x="3693795" y="3638878"/>
            <a:ext cx="6572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1400">
                <a:latin typeface="Century Gothic" panose="020B0502020202020204" pitchFamily="34" charset="0"/>
              </a:rPr>
              <a:t>No</a:t>
            </a:r>
          </a:p>
        </p:txBody>
      </p:sp>
      <p:sp>
        <p:nvSpPr>
          <p:cNvPr id="26" name="Text Box 23"/>
          <p:cNvSpPr txBox="1">
            <a:spLocks noChangeArrowheads="1"/>
          </p:cNvSpPr>
          <p:nvPr/>
        </p:nvSpPr>
        <p:spPr bwMode="auto">
          <a:xfrm>
            <a:off x="2236470" y="3648403"/>
            <a:ext cx="138112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US" altLang="en-US" sz="1400" dirty="0" smtClean="0">
                <a:latin typeface="Century Gothic" panose="020B0502020202020204" pitchFamily="34" charset="0"/>
              </a:rPr>
              <a:t>Subcontract</a:t>
            </a:r>
            <a:endParaRPr lang="en-US" altLang="en-US" sz="1400" dirty="0">
              <a:latin typeface="Century Gothic" panose="020B0502020202020204" pitchFamily="34" charset="0"/>
            </a:endParaRPr>
          </a:p>
        </p:txBody>
      </p:sp>
      <p:sp>
        <p:nvSpPr>
          <p:cNvPr id="27" name="Text Box 24"/>
          <p:cNvSpPr txBox="1">
            <a:spLocks noChangeArrowheads="1"/>
          </p:cNvSpPr>
          <p:nvPr/>
        </p:nvSpPr>
        <p:spPr bwMode="auto">
          <a:xfrm>
            <a:off x="693420" y="3648403"/>
            <a:ext cx="17430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400" dirty="0">
                <a:latin typeface="Century Gothic" panose="020B0502020202020204" pitchFamily="34" charset="0"/>
              </a:rPr>
              <a:t>(With </a:t>
            </a:r>
            <a:r>
              <a:rPr lang="en-US" altLang="en-US" sz="1400" dirty="0" smtClean="0">
                <a:latin typeface="Century Gothic" panose="020B0502020202020204" pitchFamily="34" charset="0"/>
              </a:rPr>
              <a:t>Production </a:t>
            </a:r>
            <a:r>
              <a:rPr lang="en-US" altLang="en-US" sz="1400" dirty="0">
                <a:latin typeface="Century Gothic" panose="020B0502020202020204" pitchFamily="34" charset="0"/>
              </a:rPr>
              <a:t>Order)</a:t>
            </a:r>
          </a:p>
        </p:txBody>
      </p:sp>
      <p:sp>
        <p:nvSpPr>
          <p:cNvPr id="28" name="Text Box 25"/>
          <p:cNvSpPr txBox="1">
            <a:spLocks noChangeArrowheads="1"/>
          </p:cNvSpPr>
          <p:nvPr/>
        </p:nvSpPr>
        <p:spPr bwMode="auto">
          <a:xfrm>
            <a:off x="4751070" y="4219903"/>
            <a:ext cx="21717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400">
                <a:latin typeface="Century Gothic" panose="020B0502020202020204" pitchFamily="34" charset="0"/>
              </a:rPr>
              <a:t>DR WIP</a:t>
            </a:r>
            <a:br>
              <a:rPr lang="en-US" altLang="en-US" sz="1400">
                <a:latin typeface="Century Gothic" panose="020B0502020202020204" pitchFamily="34" charset="0"/>
              </a:rPr>
            </a:br>
            <a:r>
              <a:rPr lang="en-US" altLang="en-US" sz="1400">
                <a:latin typeface="Century Gothic" panose="020B0502020202020204" pitchFamily="34" charset="0"/>
              </a:rPr>
              <a:t>CR Cost of Production</a:t>
            </a:r>
          </a:p>
        </p:txBody>
      </p:sp>
      <p:sp>
        <p:nvSpPr>
          <p:cNvPr id="29" name="Text Box 26"/>
          <p:cNvSpPr txBox="1">
            <a:spLocks noChangeArrowheads="1"/>
          </p:cNvSpPr>
          <p:nvPr/>
        </p:nvSpPr>
        <p:spPr bwMode="auto">
          <a:xfrm>
            <a:off x="4751070" y="4791403"/>
            <a:ext cx="2447925"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400">
                <a:latin typeface="Century Gothic" panose="020B0502020202020204" pitchFamily="34" charset="0"/>
              </a:rPr>
              <a:t>DR Purchase Expense</a:t>
            </a:r>
            <a:br>
              <a:rPr lang="en-US" altLang="en-US" sz="1400">
                <a:latin typeface="Century Gothic" panose="020B0502020202020204" pitchFamily="34" charset="0"/>
              </a:rPr>
            </a:br>
            <a:r>
              <a:rPr lang="en-US" altLang="en-US" sz="1400">
                <a:latin typeface="Century Gothic" panose="020B0502020202020204" pitchFamily="34" charset="0"/>
              </a:rPr>
              <a:t>CR Expensed Item Receipts</a:t>
            </a:r>
          </a:p>
        </p:txBody>
      </p:sp>
      <p:sp>
        <p:nvSpPr>
          <p:cNvPr id="30" name="Text Box 27"/>
          <p:cNvSpPr txBox="1">
            <a:spLocks noChangeArrowheads="1"/>
          </p:cNvSpPr>
          <p:nvPr/>
        </p:nvSpPr>
        <p:spPr bwMode="auto">
          <a:xfrm>
            <a:off x="7351395" y="4791403"/>
            <a:ext cx="6572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1400">
                <a:latin typeface="Century Gothic" panose="020B0502020202020204" pitchFamily="34" charset="0"/>
              </a:rPr>
              <a:t>IC</a:t>
            </a:r>
          </a:p>
        </p:txBody>
      </p:sp>
      <p:sp>
        <p:nvSpPr>
          <p:cNvPr id="31" name="Text Box 28"/>
          <p:cNvSpPr txBox="1">
            <a:spLocks noChangeArrowheads="1"/>
          </p:cNvSpPr>
          <p:nvPr/>
        </p:nvSpPr>
        <p:spPr bwMode="auto">
          <a:xfrm>
            <a:off x="3693795" y="4791403"/>
            <a:ext cx="6572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1400">
                <a:latin typeface="Century Gothic" panose="020B0502020202020204" pitchFamily="34" charset="0"/>
              </a:rPr>
              <a:t>No</a:t>
            </a:r>
          </a:p>
        </p:txBody>
      </p:sp>
      <p:sp>
        <p:nvSpPr>
          <p:cNvPr id="32" name="Text Box 29"/>
          <p:cNvSpPr txBox="1">
            <a:spLocks noChangeArrowheads="1"/>
          </p:cNvSpPr>
          <p:nvPr/>
        </p:nvSpPr>
        <p:spPr bwMode="auto">
          <a:xfrm>
            <a:off x="2360295" y="4791403"/>
            <a:ext cx="113347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US" altLang="en-US" sz="1400" dirty="0" smtClean="0">
                <a:latin typeface="Century Gothic" panose="020B0502020202020204" pitchFamily="34" charset="0"/>
              </a:rPr>
              <a:t>Memo</a:t>
            </a:r>
            <a:endParaRPr lang="en-US" altLang="en-US" sz="1400" dirty="0">
              <a:latin typeface="Century Gothic" panose="020B0502020202020204" pitchFamily="34" charset="0"/>
            </a:endParaRPr>
          </a:p>
        </p:txBody>
      </p:sp>
      <p:sp>
        <p:nvSpPr>
          <p:cNvPr id="33" name="Text Box 30"/>
          <p:cNvSpPr txBox="1">
            <a:spLocks noChangeArrowheads="1"/>
          </p:cNvSpPr>
          <p:nvPr/>
        </p:nvSpPr>
        <p:spPr bwMode="auto">
          <a:xfrm>
            <a:off x="693420" y="4791403"/>
            <a:ext cx="130492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400">
                <a:latin typeface="Century Gothic" panose="020B0502020202020204" pitchFamily="34" charset="0"/>
              </a:rPr>
              <a:t>Expensed</a:t>
            </a:r>
            <a:br>
              <a:rPr lang="en-US" altLang="en-US" sz="1400">
                <a:latin typeface="Century Gothic" panose="020B0502020202020204" pitchFamily="34" charset="0"/>
              </a:rPr>
            </a:br>
            <a:r>
              <a:rPr lang="en-US" altLang="en-US" sz="1400">
                <a:latin typeface="Century Gothic" panose="020B0502020202020204" pitchFamily="34" charset="0"/>
              </a:rPr>
              <a:t>(memo)</a:t>
            </a:r>
          </a:p>
        </p:txBody>
      </p:sp>
      <p:sp>
        <p:nvSpPr>
          <p:cNvPr id="34" name="Line 31"/>
          <p:cNvSpPr>
            <a:spLocks noChangeShapeType="1"/>
          </p:cNvSpPr>
          <p:nvPr/>
        </p:nvSpPr>
        <p:spPr bwMode="auto">
          <a:xfrm>
            <a:off x="769620" y="2289145"/>
            <a:ext cx="74104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entury Gothic" panose="020B0502020202020204" pitchFamily="34" charset="0"/>
            </a:endParaRPr>
          </a:p>
        </p:txBody>
      </p:sp>
      <p:sp>
        <p:nvSpPr>
          <p:cNvPr id="35" name="Line 32"/>
          <p:cNvSpPr>
            <a:spLocks noChangeShapeType="1"/>
          </p:cNvSpPr>
          <p:nvPr/>
        </p:nvSpPr>
        <p:spPr bwMode="auto">
          <a:xfrm>
            <a:off x="788670" y="2860645"/>
            <a:ext cx="74104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entury Gothic" panose="020B0502020202020204" pitchFamily="34" charset="0"/>
            </a:endParaRPr>
          </a:p>
        </p:txBody>
      </p:sp>
      <p:sp>
        <p:nvSpPr>
          <p:cNvPr id="36" name="Line 33"/>
          <p:cNvSpPr>
            <a:spLocks noChangeShapeType="1"/>
          </p:cNvSpPr>
          <p:nvPr/>
        </p:nvSpPr>
        <p:spPr bwMode="auto">
          <a:xfrm>
            <a:off x="779145" y="4762828"/>
            <a:ext cx="74104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entury Gothic" panose="020B0502020202020204" pitchFamily="34" charset="0"/>
            </a:endParaRPr>
          </a:p>
        </p:txBody>
      </p:sp>
      <p:sp>
        <p:nvSpPr>
          <p:cNvPr id="37" name="Text Box 34"/>
          <p:cNvSpPr txBox="1">
            <a:spLocks noChangeArrowheads="1"/>
          </p:cNvSpPr>
          <p:nvPr/>
        </p:nvSpPr>
        <p:spPr bwMode="auto">
          <a:xfrm>
            <a:off x="7351395" y="4229428"/>
            <a:ext cx="6572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1400">
                <a:latin typeface="Century Gothic" panose="020B0502020202020204" pitchFamily="34" charset="0"/>
              </a:rPr>
              <a:t>WO</a:t>
            </a:r>
          </a:p>
        </p:txBody>
      </p:sp>
      <p:sp>
        <p:nvSpPr>
          <p:cNvPr id="38" name="Rectangle 36"/>
          <p:cNvSpPr>
            <a:spLocks noChangeArrowheads="1"/>
          </p:cNvSpPr>
          <p:nvPr/>
        </p:nvSpPr>
        <p:spPr bwMode="auto">
          <a:xfrm>
            <a:off x="6532245" y="2946370"/>
            <a:ext cx="133350"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entury Gothic" panose="020B0502020202020204" pitchFamily="34" charset="0"/>
            </a:endParaRPr>
          </a:p>
        </p:txBody>
      </p:sp>
      <p:sp>
        <p:nvSpPr>
          <p:cNvPr id="39" name="Rectangle 37"/>
          <p:cNvSpPr>
            <a:spLocks noChangeArrowheads="1"/>
          </p:cNvSpPr>
          <p:nvPr/>
        </p:nvSpPr>
        <p:spPr bwMode="auto">
          <a:xfrm>
            <a:off x="6513195" y="3734128"/>
            <a:ext cx="133350"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entury Gothic" panose="020B0502020202020204" pitchFamily="34" charset="0"/>
            </a:endParaRPr>
          </a:p>
        </p:txBody>
      </p:sp>
      <p:cxnSp>
        <p:nvCxnSpPr>
          <p:cNvPr id="40" name="AutoShape 38"/>
          <p:cNvCxnSpPr>
            <a:cxnSpLocks noChangeShapeType="1"/>
            <a:stCxn id="38" idx="3"/>
            <a:endCxn id="39" idx="3"/>
          </p:cNvCxnSpPr>
          <p:nvPr/>
        </p:nvCxnSpPr>
        <p:spPr bwMode="auto">
          <a:xfrm flipH="1">
            <a:off x="6646545" y="3027333"/>
            <a:ext cx="19050" cy="787758"/>
          </a:xfrm>
          <a:prstGeom prst="bentConnector3">
            <a:avLst>
              <a:gd name="adj1" fmla="val -1200000"/>
            </a:avLst>
          </a:prstGeom>
          <a:noFill/>
          <a:ln w="38100">
            <a:solidFill>
              <a:srgbClr val="FF3300"/>
            </a:solidFill>
            <a:miter lim="800000"/>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1" name="Text Box 39"/>
          <p:cNvSpPr txBox="1">
            <a:spLocks noChangeArrowheads="1"/>
          </p:cNvSpPr>
          <p:nvPr/>
        </p:nvSpPr>
        <p:spPr bwMode="auto">
          <a:xfrm>
            <a:off x="6484620" y="3270384"/>
            <a:ext cx="790575" cy="277813"/>
          </a:xfrm>
          <a:prstGeom prst="rect">
            <a:avLst/>
          </a:prstGeom>
          <a:solidFill>
            <a:schemeClr val="bg1"/>
          </a:solidFill>
          <a:ln w="31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200">
                <a:latin typeface="Century Gothic" panose="020B0502020202020204" pitchFamily="34" charset="0"/>
              </a:rPr>
              <a:t>clearing</a:t>
            </a:r>
          </a:p>
        </p:txBody>
      </p:sp>
    </p:spTree>
    <p:extLst>
      <p:ext uri="{BB962C8B-B14F-4D97-AF65-F5344CB8AC3E}">
        <p14:creationId xmlns:p14="http://schemas.microsoft.com/office/powerpoint/2010/main" val="33223679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8</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Purchase Costing</a:t>
            </a:r>
          </a:p>
        </p:txBody>
      </p:sp>
      <p:sp>
        <p:nvSpPr>
          <p:cNvPr id="5" name="myTitle"/>
          <p:cNvSpPr>
            <a:spLocks noGrp="1"/>
          </p:cNvSpPr>
          <p:nvPr>
            <p:ph type="title"/>
          </p:nvPr>
        </p:nvSpPr>
        <p:spPr/>
        <p:txBody>
          <a:bodyPr/>
          <a:lstStyle/>
          <a:p>
            <a:r>
              <a:rPr lang="en-US" dirty="0">
                <a:latin typeface="Century Gothic" panose="020B0502020202020204" pitchFamily="34" charset="0"/>
              </a:rPr>
              <a:t>Automatically Updating Current Costs</a:t>
            </a:r>
          </a:p>
        </p:txBody>
      </p:sp>
      <p:pic>
        <p:nvPicPr>
          <p:cNvPr id="6" name="Picture 5"/>
          <p:cNvPicPr>
            <a:picLocks noChangeAspect="1"/>
          </p:cNvPicPr>
          <p:nvPr/>
        </p:nvPicPr>
        <p:blipFill>
          <a:blip r:embed="rId3"/>
          <a:stretch>
            <a:fillRect/>
          </a:stretch>
        </p:blipFill>
        <p:spPr>
          <a:xfrm>
            <a:off x="6994" y="1562100"/>
            <a:ext cx="12185006" cy="4918582"/>
          </a:xfrm>
          <a:prstGeom prst="rect">
            <a:avLst/>
          </a:prstGeom>
        </p:spPr>
      </p:pic>
      <p:sp>
        <p:nvSpPr>
          <p:cNvPr id="7" name="Text Box 7"/>
          <p:cNvSpPr txBox="1">
            <a:spLocks noChangeArrowheads="1"/>
          </p:cNvSpPr>
          <p:nvPr/>
        </p:nvSpPr>
        <p:spPr bwMode="auto">
          <a:xfrm>
            <a:off x="3109291" y="4180840"/>
            <a:ext cx="2809875" cy="1954381"/>
          </a:xfrm>
          <a:prstGeom prst="rect">
            <a:avLst/>
          </a:prstGeom>
          <a:solidFill>
            <a:schemeClr val="bg1"/>
          </a:solidFill>
          <a:ln w="3175">
            <a:solidFill>
              <a:schemeClr val="tx1"/>
            </a:solidFill>
            <a:miter lim="800000"/>
            <a:headEnd/>
            <a:tailEnd/>
          </a:ln>
          <a:effectLst>
            <a:outerShdw dist="63500" dir="3600000" algn="ctr" rotWithShape="0">
              <a:schemeClr val="bg1">
                <a:lumMod val="65000"/>
              </a:schemeClr>
            </a:outerShdw>
          </a:effectLst>
        </p:spPr>
        <p:txBody>
          <a:bodyPr wrap="square">
            <a:spAutoFit/>
          </a:bodyPr>
          <a:lstStyle/>
          <a:p>
            <a:pPr algn="l" eaLnBrk="0" hangingPunct="0">
              <a:spcBef>
                <a:spcPct val="50000"/>
              </a:spcBef>
              <a:tabLst>
                <a:tab pos="114300" algn="l"/>
              </a:tabLst>
            </a:pPr>
            <a:r>
              <a:rPr lang="en-US" sz="1600" b="1" dirty="0">
                <a:latin typeface="Century Gothic" panose="020B0502020202020204" pitchFamily="34" charset="0"/>
              </a:rPr>
              <a:t>Current Cost = Last </a:t>
            </a:r>
          </a:p>
          <a:p>
            <a:pPr algn="l" eaLnBrk="0" hangingPunct="0">
              <a:spcBef>
                <a:spcPct val="50000"/>
              </a:spcBef>
              <a:buFontTx/>
              <a:buChar char="•"/>
              <a:tabLst>
                <a:tab pos="114300" algn="l"/>
              </a:tabLst>
            </a:pPr>
            <a:r>
              <a:rPr lang="en-US" sz="1400" dirty="0">
                <a:latin typeface="Century Gothic" panose="020B0502020202020204" pitchFamily="34" charset="0"/>
              </a:rPr>
              <a:t> If there are 100 units of item A on hand with a current cost of $10 and a PO for 100 is received with a PO price of 9.50, then the current cost for all 200 units would now be $9.50/unit</a:t>
            </a:r>
          </a:p>
        </p:txBody>
      </p:sp>
      <p:sp>
        <p:nvSpPr>
          <p:cNvPr id="8" name="Text Box 8"/>
          <p:cNvSpPr txBox="1">
            <a:spLocks noChangeArrowheads="1"/>
          </p:cNvSpPr>
          <p:nvPr/>
        </p:nvSpPr>
        <p:spPr bwMode="auto">
          <a:xfrm>
            <a:off x="8609357" y="4180840"/>
            <a:ext cx="2809875" cy="1738938"/>
          </a:xfrm>
          <a:prstGeom prst="rect">
            <a:avLst/>
          </a:prstGeom>
          <a:solidFill>
            <a:schemeClr val="bg1"/>
          </a:solidFill>
          <a:ln w="3175">
            <a:solidFill>
              <a:schemeClr val="tx1"/>
            </a:solidFill>
            <a:miter lim="800000"/>
            <a:headEnd/>
            <a:tailEnd/>
          </a:ln>
          <a:effectLst>
            <a:outerShdw dist="63500" dir="3600000" algn="ctr" rotWithShape="0">
              <a:schemeClr val="bg1">
                <a:lumMod val="65000"/>
              </a:schemeClr>
            </a:outerShdw>
          </a:effectLst>
        </p:spPr>
        <p:txBody>
          <a:bodyPr wrap="square">
            <a:spAutoFit/>
          </a:bodyPr>
          <a:lstStyle/>
          <a:p>
            <a:pPr algn="l" eaLnBrk="0" hangingPunct="0">
              <a:spcBef>
                <a:spcPct val="50000"/>
              </a:spcBef>
              <a:tabLst>
                <a:tab pos="114300" algn="l"/>
              </a:tabLst>
            </a:pPr>
            <a:r>
              <a:rPr lang="en-US" sz="1600" b="1" dirty="0">
                <a:latin typeface="Century Gothic" panose="020B0502020202020204" pitchFamily="34" charset="0"/>
              </a:rPr>
              <a:t>Current Cost from AP = Yes</a:t>
            </a:r>
          </a:p>
          <a:p>
            <a:pPr algn="l" eaLnBrk="0" hangingPunct="0">
              <a:spcBef>
                <a:spcPct val="50000"/>
              </a:spcBef>
              <a:buFontTx/>
              <a:buChar char="•"/>
              <a:tabLst>
                <a:tab pos="114300" algn="l"/>
              </a:tabLst>
            </a:pPr>
            <a:r>
              <a:rPr lang="en-US" sz="1400" dirty="0">
                <a:latin typeface="Century Gothic" panose="020B0502020202020204" pitchFamily="34" charset="0"/>
              </a:rPr>
              <a:t> If update from AP is set to Yes and the supplier invoice is </a:t>
            </a:r>
            <a:r>
              <a:rPr lang="en-US" sz="1400" dirty="0" err="1">
                <a:latin typeface="Century Gothic" panose="020B0502020202020204" pitchFamily="34" charset="0"/>
              </a:rPr>
              <a:t>vouchered</a:t>
            </a:r>
            <a:r>
              <a:rPr lang="en-US" sz="1400" dirty="0">
                <a:latin typeface="Century Gothic" panose="020B0502020202020204" pitchFamily="34" charset="0"/>
              </a:rPr>
              <a:t> for 100 at $9.45, then the current cost for all 200 units would now be $9.45/unit</a:t>
            </a:r>
          </a:p>
        </p:txBody>
      </p:sp>
      <p:cxnSp>
        <p:nvCxnSpPr>
          <p:cNvPr id="10" name="Elbow Connector 9"/>
          <p:cNvCxnSpPr>
            <a:stCxn id="7" idx="0"/>
          </p:cNvCxnSpPr>
          <p:nvPr/>
        </p:nvCxnSpPr>
        <p:spPr>
          <a:xfrm rot="16200000" flipV="1">
            <a:off x="2870138" y="2536749"/>
            <a:ext cx="1143442" cy="2144740"/>
          </a:xfrm>
          <a:prstGeom prst="bentConnector2">
            <a:avLst/>
          </a:prstGeom>
          <a:ln w="19050" cap="rnd">
            <a:solidFill>
              <a:srgbClr val="7F7F7F"/>
            </a:solidFill>
            <a:round/>
            <a:tailEnd type="triangle"/>
          </a:ln>
        </p:spPr>
        <p:style>
          <a:lnRef idx="1">
            <a:schemeClr val="accent1"/>
          </a:lnRef>
          <a:fillRef idx="0">
            <a:schemeClr val="accent1"/>
          </a:fillRef>
          <a:effectRef idx="0">
            <a:schemeClr val="accent1"/>
          </a:effectRef>
          <a:fontRef idx="minor">
            <a:schemeClr val="tx1"/>
          </a:fontRef>
        </p:style>
      </p:cxnSp>
      <p:cxnSp>
        <p:nvCxnSpPr>
          <p:cNvPr id="11" name="Elbow Connector 10"/>
          <p:cNvCxnSpPr>
            <a:stCxn id="8" idx="0"/>
          </p:cNvCxnSpPr>
          <p:nvPr/>
        </p:nvCxnSpPr>
        <p:spPr>
          <a:xfrm rot="16200000" flipV="1">
            <a:off x="8542276" y="2708820"/>
            <a:ext cx="912854" cy="2031185"/>
          </a:xfrm>
          <a:prstGeom prst="bentConnector2">
            <a:avLst/>
          </a:prstGeom>
          <a:ln w="19050" cap="rnd">
            <a:solidFill>
              <a:srgbClr val="7F7F7F"/>
            </a:solidFill>
            <a:roun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67109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panose="020B0502020202020204" pitchFamily="34" charset="0"/>
              </a:rPr>
              <a:pPr/>
              <a:t>9</a:t>
            </a:fld>
            <a:endParaRPr lang="en-US">
              <a:latin typeface="Century Gothic" panose="020B0502020202020204" pitchFamily="34" charset="0"/>
            </a:endParaRPr>
          </a:p>
        </p:txBody>
      </p:sp>
      <p:sp>
        <p:nvSpPr>
          <p:cNvPr id="3" name="Content Placeholder 2"/>
          <p:cNvSpPr>
            <a:spLocks noGrp="1"/>
          </p:cNvSpPr>
          <p:nvPr>
            <p:ph idx="1"/>
          </p:nvPr>
        </p:nvSpPr>
        <p:spPr/>
        <p:txBody>
          <a:bodyPr/>
          <a:lstStyle/>
          <a:p>
            <a:endParaRPr lang="en-US">
              <a:latin typeface="Century Gothic" panose="020B0502020202020204" pitchFamily="34" charset="0"/>
            </a:endParaRPr>
          </a:p>
        </p:txBody>
      </p:sp>
      <p:sp>
        <p:nvSpPr>
          <p:cNvPr id="4" name="Text Placeholder 3"/>
          <p:cNvSpPr>
            <a:spLocks noGrp="1"/>
          </p:cNvSpPr>
          <p:nvPr>
            <p:ph type="body" sz="quarter" idx="11"/>
          </p:nvPr>
        </p:nvSpPr>
        <p:spPr/>
        <p:txBody>
          <a:bodyPr/>
          <a:lstStyle/>
          <a:p>
            <a:r>
              <a:rPr lang="en-US" dirty="0">
                <a:latin typeface="Century Gothic" panose="020B0502020202020204" pitchFamily="34" charset="0"/>
              </a:rPr>
              <a:t>Purchase Costing</a:t>
            </a:r>
          </a:p>
        </p:txBody>
      </p:sp>
      <p:sp>
        <p:nvSpPr>
          <p:cNvPr id="5" name="myTitle"/>
          <p:cNvSpPr>
            <a:spLocks noGrp="1"/>
          </p:cNvSpPr>
          <p:nvPr>
            <p:ph type="title"/>
          </p:nvPr>
        </p:nvSpPr>
        <p:spPr/>
        <p:txBody>
          <a:bodyPr/>
          <a:lstStyle/>
          <a:p>
            <a:r>
              <a:rPr lang="en-US" dirty="0">
                <a:latin typeface="Century Gothic" panose="020B0502020202020204" pitchFamily="34" charset="0"/>
              </a:rPr>
              <a:t>PO Update </a:t>
            </a:r>
            <a:r>
              <a:rPr lang="en-US" dirty="0" err="1">
                <a:latin typeface="Century Gothic" panose="020B0502020202020204" pitchFamily="34" charset="0"/>
              </a:rPr>
              <a:t>Avg</a:t>
            </a:r>
            <a:r>
              <a:rPr lang="en-US" dirty="0">
                <a:latin typeface="Century Gothic" panose="020B0502020202020204" pitchFamily="34" charset="0"/>
              </a:rPr>
              <a:t>/Last Set to No </a:t>
            </a:r>
          </a:p>
        </p:txBody>
      </p:sp>
      <p:pic>
        <p:nvPicPr>
          <p:cNvPr id="6" name="Picture 5"/>
          <p:cNvPicPr>
            <a:picLocks noChangeAspect="1"/>
          </p:cNvPicPr>
          <p:nvPr/>
        </p:nvPicPr>
        <p:blipFill>
          <a:blip r:embed="rId3"/>
          <a:stretch>
            <a:fillRect/>
          </a:stretch>
        </p:blipFill>
        <p:spPr>
          <a:xfrm>
            <a:off x="6994" y="1570051"/>
            <a:ext cx="12185006" cy="4918582"/>
          </a:xfrm>
          <a:prstGeom prst="rect">
            <a:avLst/>
          </a:prstGeom>
        </p:spPr>
      </p:pic>
      <p:sp>
        <p:nvSpPr>
          <p:cNvPr id="7" name="Rectangle 9"/>
          <p:cNvSpPr>
            <a:spLocks noChangeArrowheads="1"/>
          </p:cNvSpPr>
          <p:nvPr/>
        </p:nvSpPr>
        <p:spPr bwMode="auto">
          <a:xfrm>
            <a:off x="6742706" y="2133057"/>
            <a:ext cx="3438525" cy="3662541"/>
          </a:xfrm>
          <a:prstGeom prst="rect">
            <a:avLst/>
          </a:prstGeom>
          <a:solidFill>
            <a:schemeClr val="bg1"/>
          </a:solidFill>
          <a:ln w="3175">
            <a:solidFill>
              <a:schemeClr val="tx1"/>
            </a:solidFill>
            <a:miter lim="800000"/>
            <a:headEnd/>
            <a:tailEnd/>
          </a:ln>
          <a:effectLst>
            <a:outerShdw dist="63500" dir="3600000" algn="ctr" rotWithShape="0">
              <a:schemeClr val="bg1">
                <a:lumMod val="65000"/>
              </a:schemeClr>
            </a:outerShdw>
          </a:effectLst>
        </p:spPr>
        <p:txBody>
          <a:bodyPr wrap="square" anchor="ctr">
            <a:spAutoFit/>
          </a:bodyPr>
          <a:lstStyle/>
          <a:p>
            <a:pPr algn="l" eaLnBrk="0" hangingPunct="0">
              <a:spcBef>
                <a:spcPct val="50000"/>
              </a:spcBef>
              <a:tabLst>
                <a:tab pos="114300" algn="l"/>
              </a:tabLst>
            </a:pPr>
            <a:r>
              <a:rPr lang="en-US" sz="1600" b="1" dirty="0" smtClean="0">
                <a:latin typeface="Century Gothic" panose="020B0502020202020204" pitchFamily="34" charset="0"/>
              </a:rPr>
              <a:t>Update </a:t>
            </a:r>
            <a:r>
              <a:rPr lang="en-US" sz="1600" b="1" dirty="0" err="1" smtClean="0">
                <a:latin typeface="Century Gothic" panose="020B0502020202020204" pitchFamily="34" charset="0"/>
              </a:rPr>
              <a:t>Avg</a:t>
            </a:r>
            <a:r>
              <a:rPr lang="en-US" sz="1600" b="1" dirty="0" smtClean="0">
                <a:latin typeface="Century Gothic" panose="020B0502020202020204" pitchFamily="34" charset="0"/>
              </a:rPr>
              <a:t>/Last Cost = No </a:t>
            </a:r>
          </a:p>
          <a:p>
            <a:pPr algn="l" eaLnBrk="0" hangingPunct="0">
              <a:spcBef>
                <a:spcPct val="50000"/>
              </a:spcBef>
              <a:buFontTx/>
              <a:buChar char="•"/>
              <a:tabLst>
                <a:tab pos="114300" algn="l"/>
              </a:tabLst>
            </a:pPr>
            <a:r>
              <a:rPr lang="en-US" sz="1600" dirty="0" smtClean="0">
                <a:latin typeface="Century Gothic" panose="020B0502020202020204" pitchFamily="34" charset="0"/>
              </a:rPr>
              <a:t> If you do not want costs to be updated based on a specific PO transaction, you can set this flag to No.</a:t>
            </a:r>
          </a:p>
          <a:p>
            <a:pPr algn="l" eaLnBrk="0" hangingPunct="0">
              <a:spcBef>
                <a:spcPct val="50000"/>
              </a:spcBef>
              <a:tabLst>
                <a:tab pos="114300" algn="l"/>
              </a:tabLst>
            </a:pPr>
            <a:r>
              <a:rPr lang="en-US" sz="1600" b="1" dirty="0" smtClean="0">
                <a:latin typeface="Century Gothic" panose="020B0502020202020204" pitchFamily="34" charset="0"/>
              </a:rPr>
              <a:t>Warning</a:t>
            </a:r>
          </a:p>
          <a:p>
            <a:pPr algn="l" eaLnBrk="0" hangingPunct="0">
              <a:spcBef>
                <a:spcPct val="50000"/>
              </a:spcBef>
              <a:buFontTx/>
              <a:buChar char="•"/>
              <a:tabLst>
                <a:tab pos="114300" algn="l"/>
              </a:tabLst>
            </a:pPr>
            <a:r>
              <a:rPr lang="en-US" sz="1600" dirty="0" smtClean="0">
                <a:latin typeface="Century Gothic" panose="020B0502020202020204" pitchFamily="34" charset="0"/>
              </a:rPr>
              <a:t> If you also have the Update from AP flag set to Yes in the Inventory Control File, then the AP supplier invoice will update current costs, even though the PO receipt does not update costs.</a:t>
            </a:r>
          </a:p>
        </p:txBody>
      </p:sp>
    </p:spTree>
    <p:extLst>
      <p:ext uri="{BB962C8B-B14F-4D97-AF65-F5344CB8AC3E}">
        <p14:creationId xmlns:p14="http://schemas.microsoft.com/office/powerpoint/2010/main" val="294621033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YEAR" val="2018"/>
</p:tagLst>
</file>

<file path=ppt/tags/tag2.xml><?xml version="1.0" encoding="utf-8"?>
<p:tagLst xmlns:a="http://schemas.openxmlformats.org/drawingml/2006/main" xmlns:r="http://schemas.openxmlformats.org/officeDocument/2006/relationships" xmlns:p="http://schemas.openxmlformats.org/presentationml/2006/main">
  <p:tag name="MM_SLIDE_TYPE" val="6"/>
</p:tagLst>
</file>

<file path=ppt/tags/tag3.xml><?xml version="1.0" encoding="utf-8"?>
<p:tagLst xmlns:a="http://schemas.openxmlformats.org/drawingml/2006/main" xmlns:r="http://schemas.openxmlformats.org/officeDocument/2006/relationships" xmlns:p="http://schemas.openxmlformats.org/presentationml/2006/main">
  <p:tag name="MM_SLIDE_TYPE" val="6"/>
</p:tagLst>
</file>

<file path=ppt/tags/tag4.xml><?xml version="1.0" encoding="utf-8"?>
<p:tagLst xmlns:a="http://schemas.openxmlformats.org/drawingml/2006/main" xmlns:r="http://schemas.openxmlformats.org/officeDocument/2006/relationships" xmlns:p="http://schemas.openxmlformats.org/presentationml/2006/main">
  <p:tag name="MM_SLIDE_TYPE" val="6"/>
</p:tagLst>
</file>

<file path=ppt/tags/tag5.xml><?xml version="1.0" encoding="utf-8"?>
<p:tagLst xmlns:a="http://schemas.openxmlformats.org/drawingml/2006/main" xmlns:r="http://schemas.openxmlformats.org/officeDocument/2006/relationships" xmlns:p="http://schemas.openxmlformats.org/presentationml/2006/main">
  <p:tag name="MM_SLIDE_TYPE" val="6"/>
</p:tagLst>
</file>

<file path=ppt/tags/tag6.xml><?xml version="1.0" encoding="utf-8"?>
<p:tagLst xmlns:a="http://schemas.openxmlformats.org/drawingml/2006/main" xmlns:r="http://schemas.openxmlformats.org/officeDocument/2006/relationships" xmlns:p="http://schemas.openxmlformats.org/presentationml/2006/main">
  <p:tag name="MM_SLIDE_TYPE" val="6"/>
</p:tagLst>
</file>

<file path=ppt/theme/theme1.xml><?xml version="1.0" encoding="utf-8"?>
<a:theme xmlns:a="http://schemas.openxmlformats.org/drawingml/2006/main" name="QAD 2019">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w="9525">
          <a:noFill/>
        </a:ln>
      </a:spPr>
      <a:bodyPr vert="horz" lIns="91440" tIns="91440" rIns="91440" bIns="91440" rtlCol="0" anchor="ctr" anchorCtr="0"/>
      <a:lstStyle>
        <a:defPPr algn="ctr">
          <a:defRPr sz="2400" b="0" i="0" u="none" strike="noStrike" kern="1200" spc="0" baseline="0" dirty="0" smtClean="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9050" cap="rnd">
          <a:solidFill>
            <a:srgbClr val="7F7F7F"/>
          </a:solidFill>
          <a:round/>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91440" tIns="91440" rIns="91440" bIns="91440" rtlCol="0">
        <a:noAutofit/>
      </a:bodyPr>
      <a:lstStyle>
        <a:defPPr algn="l">
          <a:lnSpc>
            <a:spcPct val="95000"/>
          </a:lnSpc>
          <a:spcAft>
            <a:spcPts val="600"/>
          </a:spcAft>
          <a:defRPr sz="2400" dirty="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name="QAD20_CORP_TEMP.potx" id="{96B37B99-3CE6-4C7E-9AFF-491DB0F10938}" vid="{DFFF866D-AEE6-44D9-8172-B2EE3A93A839}"/>
    </a:ext>
  </a:extLst>
</a:theme>
</file>

<file path=ppt/theme/theme2.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3758</TotalTime>
  <Words>4974</Words>
  <Application>Microsoft Office PowerPoint</Application>
  <PresentationFormat>Widescreen</PresentationFormat>
  <Paragraphs>507</Paragraphs>
  <Slides>30</Slides>
  <Notes>30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30</vt:i4>
      </vt:variant>
    </vt:vector>
  </HeadingPairs>
  <TitlesOfParts>
    <vt:vector size="34" baseType="lpstr">
      <vt:lpstr>宋体</vt:lpstr>
      <vt:lpstr>Arial</vt:lpstr>
      <vt:lpstr>Century Gothic</vt:lpstr>
      <vt:lpstr>QAD 2019</vt:lpstr>
      <vt:lpstr>Purchase Costing</vt:lpstr>
      <vt:lpstr>Overview</vt:lpstr>
      <vt:lpstr>Purchasing/AP Life Cycle</vt:lpstr>
      <vt:lpstr>Purchase Order Entry</vt:lpstr>
      <vt:lpstr>Purchase Order Entry </vt:lpstr>
      <vt:lpstr>Purchase Order Entry </vt:lpstr>
      <vt:lpstr>Purchase Order Line Types</vt:lpstr>
      <vt:lpstr>Automatically Updating Current Costs</vt:lpstr>
      <vt:lpstr>PO Update Avg/Last Set to No </vt:lpstr>
      <vt:lpstr>Updating Current Costs: Average</vt:lpstr>
      <vt:lpstr>Purchase Price Variance</vt:lpstr>
      <vt:lpstr>Purchase Transactions</vt:lpstr>
      <vt:lpstr>Purchasing – Transactions Detail</vt:lpstr>
      <vt:lpstr>PO Returns</vt:lpstr>
      <vt:lpstr>PO Returns – Transactions Detail</vt:lpstr>
      <vt:lpstr>Subcontract POs </vt:lpstr>
      <vt:lpstr>Subcontract (PO Receipt) – Transactions Detail</vt:lpstr>
      <vt:lpstr>Subcontract (Component Issue) – Transactions Detail</vt:lpstr>
      <vt:lpstr>Subcontract – Issue to WIP</vt:lpstr>
      <vt:lpstr>Purchase-Related Variance</vt:lpstr>
      <vt:lpstr>Purchasing – GL Effect</vt:lpstr>
      <vt:lpstr>AP Transactions</vt:lpstr>
      <vt:lpstr>AP-Related Variances</vt:lpstr>
      <vt:lpstr>AP – GL Effect</vt:lpstr>
      <vt:lpstr>Material Variances</vt:lpstr>
      <vt:lpstr>Review</vt:lpstr>
      <vt:lpstr>Mastery Question – Multiple Choice</vt:lpstr>
      <vt:lpstr>Mastery Question – All That Apply</vt:lpstr>
      <vt:lpstr>Mastery Question – All That Apply</vt:lpstr>
      <vt:lpstr>Exercise: Purchase Costing</vt:lpstr>
    </vt:vector>
  </TitlesOfParts>
  <Company>QAD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XinChao Ma</dc:creator>
  <cp:lastModifiedBy>XinChao Ma</cp:lastModifiedBy>
  <cp:revision>71</cp:revision>
  <dcterms:created xsi:type="dcterms:W3CDTF">2021-05-06T02:16:55Z</dcterms:created>
  <dcterms:modified xsi:type="dcterms:W3CDTF">2021-09-18T03:51:01Z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2390886</vt:lpwstr>
  </property>
  <property fmtid="{D5CDD505-2E9C-101B-9397-08002B2CF9AE}" pid="3" name="NXPowerLiteSettings">
    <vt:lpwstr>C980073804F000</vt:lpwstr>
  </property>
  <property fmtid="{D5CDD505-2E9C-101B-9397-08002B2CF9AE}" pid="4" name="NXPowerLiteVersion">
    <vt:lpwstr>D8.0.1</vt:lpwstr>
  </property>
</Properties>
</file>