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3.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handoutMasterIdLst>
    <p:handoutMasterId r:id="rId57"/>
  </p:handoutMasterIdLst>
  <p:sldIdLst>
    <p:sldId id="257" r:id="rId2"/>
    <p:sldId id="259" r:id="rId3"/>
    <p:sldId id="260" r:id="rId4"/>
    <p:sldId id="298" r:id="rId5"/>
    <p:sldId id="261" r:id="rId6"/>
    <p:sldId id="262" r:id="rId7"/>
    <p:sldId id="265" r:id="rId8"/>
    <p:sldId id="263" r:id="rId9"/>
    <p:sldId id="264" r:id="rId10"/>
    <p:sldId id="266" r:id="rId11"/>
    <p:sldId id="267" r:id="rId12"/>
    <p:sldId id="268" r:id="rId13"/>
    <p:sldId id="269" r:id="rId14"/>
    <p:sldId id="270" r:id="rId15"/>
    <p:sldId id="315"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9" r:id="rId42"/>
    <p:sldId id="296" r:id="rId43"/>
    <p:sldId id="297" r:id="rId44"/>
    <p:sldId id="300" r:id="rId45"/>
    <p:sldId id="301" r:id="rId46"/>
    <p:sldId id="302" r:id="rId47"/>
    <p:sldId id="303" r:id="rId48"/>
    <p:sldId id="304" r:id="rId49"/>
    <p:sldId id="305" r:id="rId50"/>
    <p:sldId id="311" r:id="rId51"/>
    <p:sldId id="312" r:id="rId52"/>
    <p:sldId id="313" r:id="rId53"/>
    <p:sldId id="314" r:id="rId54"/>
    <p:sldId id="258" r:id="rId55"/>
  </p:sldIdLst>
  <p:sldSz cx="12192000" cy="6858000"/>
  <p:notesSz cx="6858000" cy="9144000"/>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Chao Ma" initials="XM" lastIdx="3" clrIdx="0">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37" autoAdjust="0"/>
    <p:restoredTop sz="83577" autoAdjust="0"/>
  </p:normalViewPr>
  <p:slideViewPr>
    <p:cSldViewPr snapToGrid="0">
      <p:cViewPr varScale="1">
        <p:scale>
          <a:sx n="67" d="100"/>
          <a:sy n="67" d="100"/>
        </p:scale>
        <p:origin x="428" y="32"/>
      </p:cViewPr>
      <p:guideLst>
        <p:guide pos="3840"/>
        <p:guide orient="horz" pos="216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23T09:44:53.595" idx="1">
    <p:pos x="2959" y="2478"/>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23T09:45:05.548" idx="2">
    <p:pos x="1522" y="432"/>
    <p:text>H1</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23T09:46:44.826" idx="3">
    <p:pos x="3430" y="428"/>
    <p:text>H2S</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9/18/2021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9/18/2021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2871817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0" kern="1200" dirty="0" smtClean="0">
                <a:solidFill>
                  <a:schemeClr val="tx1"/>
                </a:solidFill>
                <a:effectLst/>
                <a:latin typeface="+mn-lt"/>
                <a:ea typeface="+mn-ea"/>
                <a:cs typeface="+mn-cs"/>
              </a:rPr>
              <a:t>Item Attributes and Linking Rules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Item attributes play a role in the data that displays in the Linked-Site Rules browse and in fields that display in the grid in the Linked-Rules panel.</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can specify a default cost source site for all items at an inventory site, or you can associate a linking rule at an inventory site with one of the following item attributes:</a:t>
            </a:r>
          </a:p>
          <a:p>
            <a:r>
              <a:rPr lang="en-US" sz="1200" b="0" i="0" kern="1200" dirty="0" smtClean="0">
                <a:solidFill>
                  <a:schemeClr val="tx1"/>
                </a:solidFill>
                <a:effectLst/>
                <a:latin typeface="+mn-lt"/>
                <a:ea typeface="+mn-ea"/>
                <a:cs typeface="+mn-cs"/>
              </a:rPr>
              <a:t>•No item attribute</a:t>
            </a:r>
          </a:p>
          <a:p>
            <a:r>
              <a:rPr lang="en-US" sz="1200" b="0" i="0" kern="1200" dirty="0" smtClean="0">
                <a:solidFill>
                  <a:schemeClr val="tx1"/>
                </a:solidFill>
                <a:effectLst/>
                <a:latin typeface="+mn-lt"/>
                <a:ea typeface="+mn-ea"/>
                <a:cs typeface="+mn-cs"/>
              </a:rPr>
              <a:t>•Product line</a:t>
            </a:r>
          </a:p>
          <a:p>
            <a:r>
              <a:rPr lang="en-US" sz="1200" b="0" i="0" kern="1200" dirty="0" smtClean="0">
                <a:solidFill>
                  <a:schemeClr val="tx1"/>
                </a:solidFill>
                <a:effectLst/>
                <a:latin typeface="+mn-lt"/>
                <a:ea typeface="+mn-ea"/>
                <a:cs typeface="+mn-cs"/>
              </a:rPr>
              <a:t>•Item type </a:t>
            </a:r>
          </a:p>
          <a:p>
            <a:r>
              <a:rPr lang="en-US" sz="1200" b="0" i="0" kern="1200" dirty="0" smtClean="0">
                <a:solidFill>
                  <a:schemeClr val="tx1"/>
                </a:solidFill>
                <a:effectLst/>
                <a:latin typeface="+mn-lt"/>
                <a:ea typeface="+mn-ea"/>
                <a:cs typeface="+mn-cs"/>
              </a:rPr>
              <a:t>•Purchase/Manufacture code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can select only one item attribute for a particular inventory site. Existing linking rules for an item attribute must be deleted before you can associate a different attribute with an inventory site.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For example, you set up linking rules for inventory site 20000 that are associated with the product line attribute. Linking rules for the item type or Purchase/Manufacture code attribute cannot be assigned as long as the product line attribute is associated with the site.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Using item attribute information in linking rules lets you determine different primary sites for different item classifications depending on your business requirements.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a linking rule is added or modified, run the Refresh Utility to update cost links.</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Linking Rule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Select one of the following linking rules:</a:t>
            </a:r>
          </a:p>
          <a:p>
            <a:r>
              <a:rPr lang="en-US" sz="1200" b="0" i="0" kern="1200" dirty="0" smtClean="0">
                <a:solidFill>
                  <a:schemeClr val="tx1"/>
                </a:solidFill>
                <a:effectLst/>
                <a:latin typeface="+mn-lt"/>
                <a:ea typeface="+mn-ea"/>
                <a:cs typeface="+mn-cs"/>
              </a:rPr>
              <a:t>• Inventory site</a:t>
            </a:r>
          </a:p>
          <a:p>
            <a:r>
              <a:rPr lang="en-US" sz="1200" b="0" i="0" kern="1200" dirty="0" smtClean="0">
                <a:solidFill>
                  <a:schemeClr val="tx1"/>
                </a:solidFill>
                <a:effectLst/>
                <a:latin typeface="+mn-lt"/>
                <a:ea typeface="+mn-ea"/>
                <a:cs typeface="+mn-cs"/>
              </a:rPr>
              <a:t>• Item master site</a:t>
            </a:r>
          </a:p>
          <a:p>
            <a:r>
              <a:rPr lang="en-US" sz="1200" b="0" i="0" kern="1200" dirty="0" smtClean="0">
                <a:solidFill>
                  <a:schemeClr val="tx1"/>
                </a:solidFill>
                <a:effectLst/>
                <a:latin typeface="+mn-lt"/>
                <a:ea typeface="+mn-ea"/>
                <a:cs typeface="+mn-cs"/>
              </a:rPr>
              <a:t>• User specified site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Use Linked-Site Rules Refresh action to update general ledger (GL) cost source sites and GL cost sets in inventory master records after you set up or change rules in Linked-Site Rules.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Note:  You should run the refresh action immediately after you make linked-site rule changes and before any transactions occur; transaction should not occur until after the refresh is complete.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Three site-linking rules determine the default GL cost source site for items:</a:t>
            </a:r>
          </a:p>
          <a:p>
            <a:r>
              <a:rPr lang="en-US" sz="1200" b="0" i="0" kern="1200" dirty="0" smtClean="0">
                <a:solidFill>
                  <a:schemeClr val="tx1"/>
                </a:solidFill>
                <a:effectLst/>
                <a:latin typeface="+mn-lt"/>
                <a:ea typeface="+mn-ea"/>
                <a:cs typeface="+mn-cs"/>
              </a:rPr>
              <a:t>• Inventory Site</a:t>
            </a:r>
          </a:p>
          <a:p>
            <a:r>
              <a:rPr lang="en-US" sz="1200" b="0" i="0" kern="1200" dirty="0" smtClean="0">
                <a:solidFill>
                  <a:schemeClr val="tx1"/>
                </a:solidFill>
                <a:effectLst/>
                <a:latin typeface="+mn-lt"/>
                <a:ea typeface="+mn-ea"/>
                <a:cs typeface="+mn-cs"/>
              </a:rPr>
              <a:t>Sets the inventory site as the default GL cost source site. The inventory site is also the default site when you are not linking costs or using linked-site costing. However, when you implement linking rules, this setting lets you retain the inventory site as the default site for some item attributes, while linking other attributes to alternate sites. For example, you may want to set up the inventory site to function as the default cost site for manufactured items (</a:t>
            </a:r>
            <a:r>
              <a:rPr lang="en-US" sz="1200" b="0" i="0" kern="1200" dirty="0" err="1" smtClean="0">
                <a:solidFill>
                  <a:schemeClr val="tx1"/>
                </a:solidFill>
                <a:effectLst/>
                <a:latin typeface="+mn-lt"/>
                <a:ea typeface="+mn-ea"/>
                <a:cs typeface="+mn-cs"/>
              </a:rPr>
              <a:t>Pur</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Mfg</a:t>
            </a:r>
            <a:r>
              <a:rPr lang="en-US" sz="1200" b="0" i="0" kern="1200" dirty="0" smtClean="0">
                <a:solidFill>
                  <a:schemeClr val="tx1"/>
                </a:solidFill>
                <a:effectLst/>
                <a:latin typeface="+mn-lt"/>
                <a:ea typeface="+mn-ea"/>
                <a:cs typeface="+mn-cs"/>
              </a:rPr>
              <a:t> code M), and set up another site as the default cost site for configured items (</a:t>
            </a:r>
            <a:r>
              <a:rPr lang="en-US" sz="1200" b="0" i="0" kern="1200" dirty="0" err="1" smtClean="0">
                <a:solidFill>
                  <a:schemeClr val="tx1"/>
                </a:solidFill>
                <a:effectLst/>
                <a:latin typeface="+mn-lt"/>
                <a:ea typeface="+mn-ea"/>
                <a:cs typeface="+mn-cs"/>
              </a:rPr>
              <a:t>Pur</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Mfg</a:t>
            </a:r>
            <a:r>
              <a:rPr lang="en-US" sz="1200" b="0" i="0" kern="1200" dirty="0" smtClean="0">
                <a:solidFill>
                  <a:schemeClr val="tx1"/>
                </a:solidFill>
                <a:effectLst/>
                <a:latin typeface="+mn-lt"/>
                <a:ea typeface="+mn-ea"/>
                <a:cs typeface="+mn-cs"/>
              </a:rPr>
              <a:t> code C).</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Item Master Site</a:t>
            </a:r>
          </a:p>
          <a:p>
            <a:r>
              <a:rPr lang="en-US" sz="1200" b="0" i="0" kern="1200" dirty="0" smtClean="0">
                <a:solidFill>
                  <a:schemeClr val="tx1"/>
                </a:solidFill>
                <a:effectLst/>
                <a:latin typeface="+mn-lt"/>
                <a:ea typeface="+mn-ea"/>
                <a:cs typeface="+mn-cs"/>
              </a:rPr>
              <a:t>Sets the site in </a:t>
            </a:r>
            <a:r>
              <a:rPr lang="en-US" sz="1200" b="1" i="0" kern="1200" dirty="0" smtClean="0">
                <a:solidFill>
                  <a:schemeClr val="tx1"/>
                </a:solidFill>
                <a:effectLst/>
                <a:latin typeface="+mn-lt"/>
                <a:ea typeface="+mn-ea"/>
                <a:cs typeface="+mn-cs"/>
              </a:rPr>
              <a:t>Items</a:t>
            </a:r>
            <a:r>
              <a:rPr lang="en-US" sz="1200" b="0" i="0" kern="1200" dirty="0" smtClean="0">
                <a:solidFill>
                  <a:schemeClr val="tx1"/>
                </a:solidFill>
                <a:effectLst/>
                <a:latin typeface="+mn-lt"/>
                <a:ea typeface="+mn-ea"/>
                <a:cs typeface="+mn-cs"/>
              </a:rPr>
              <a:t> as the default GL cost source site. This lets you set up costing on a per-item basis easily. For example, if your business manufactures lipstick at one site and distributes from several sites, you could set the manufacturing site entered </a:t>
            </a:r>
            <a:r>
              <a:rPr lang="en-US" sz="1200" b="0" i="0" kern="1200" dirty="0" err="1" smtClean="0">
                <a:solidFill>
                  <a:schemeClr val="tx1"/>
                </a:solidFill>
                <a:effectLst/>
                <a:latin typeface="+mn-lt"/>
                <a:ea typeface="+mn-ea"/>
                <a:cs typeface="+mn-cs"/>
              </a:rPr>
              <a:t>in</a:t>
            </a:r>
            <a:r>
              <a:rPr lang="en-US" sz="1200" b="1" i="0" kern="1200" dirty="0" err="1" smtClean="0">
                <a:solidFill>
                  <a:schemeClr val="tx1"/>
                </a:solidFill>
                <a:effectLst/>
                <a:latin typeface="+mn-lt"/>
                <a:ea typeface="+mn-ea"/>
                <a:cs typeface="+mn-cs"/>
              </a:rPr>
              <a:t>Items</a:t>
            </a:r>
            <a:r>
              <a:rPr lang="en-US" sz="1200" b="0" i="0" kern="1200" dirty="0" smtClean="0">
                <a:solidFill>
                  <a:schemeClr val="tx1"/>
                </a:solidFill>
                <a:effectLst/>
                <a:latin typeface="+mn-lt"/>
                <a:ea typeface="+mn-ea"/>
                <a:cs typeface="+mn-cs"/>
              </a:rPr>
              <a:t> as the default GL standard cost site for lipstick, regardless of the distribution site. This eliminates the need to set up separate GL standard costs for the same item at each distribution site.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•User-Specified Site</a:t>
            </a:r>
          </a:p>
          <a:p>
            <a:r>
              <a:rPr lang="en-US" sz="1200" b="0" i="0" kern="1200" dirty="0" smtClean="0">
                <a:solidFill>
                  <a:schemeClr val="tx1"/>
                </a:solidFill>
                <a:effectLst/>
                <a:latin typeface="+mn-lt"/>
                <a:ea typeface="+mn-ea"/>
                <a:cs typeface="+mn-cs"/>
              </a:rPr>
              <a:t>Sets any default cost site you specify for items or item attributes. For a given site, you can designate that costs for that site default from GL costs entered at another specified site for all items or for items with a specified attribute. When you select Linking Rule 3, the Default GL Cost Source field becomes active so that you can specify a site as the default GL cost source site.</a:t>
            </a:r>
            <a:endParaRPr lang="en-US" sz="1200" b="0" i="0" kern="1200" dirty="0">
              <a:solidFill>
                <a:schemeClr val="tx1"/>
              </a:solidFill>
              <a:effectLst/>
              <a:latin typeface="+mn-lt"/>
              <a:ea typeface="+mn-ea"/>
              <a:cs typeface="+mn-cs"/>
            </a:endParaRPr>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998143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solidFill>
                  <a:srgbClr val="000000"/>
                </a:solidFill>
                <a:latin typeface="Arial" panose="020B0604020202020204" pitchFamily="34" charset="0"/>
                <a:cs typeface="Times New Roman" panose="02020603050405020304" pitchFamily="18" charset="0"/>
              </a:rPr>
              <a:t>This example shows what the Items cost maintenance screen looks like with Linked-Site Costing functionality turned off. Note that the Inventory Site and GL Cost Source Site are the same, which also means that you can modify the GL Cost Data. But, you cannot change the cost data if the item site is linked to another</a:t>
            </a:r>
            <a:r>
              <a:rPr lang="en-US" altLang="en-US" sz="1200" baseline="0" dirty="0" smtClean="0">
                <a:solidFill>
                  <a:srgbClr val="000000"/>
                </a:solidFill>
                <a:latin typeface="Arial" panose="020B0604020202020204" pitchFamily="34" charset="0"/>
                <a:cs typeface="Times New Roman" panose="02020603050405020304" pitchFamily="18" charset="0"/>
              </a:rPr>
              <a:t> site and the</a:t>
            </a:r>
            <a:r>
              <a:rPr lang="en-US" altLang="en-US" sz="1200" dirty="0" smtClean="0">
                <a:solidFill>
                  <a:srgbClr val="000000"/>
                </a:solidFill>
                <a:latin typeface="Arial" panose="020B0604020202020204" pitchFamily="34" charset="0"/>
                <a:cs typeface="Times New Roman" panose="02020603050405020304" pitchFamily="18" charset="0"/>
              </a:rPr>
              <a:t> information is display only.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1098565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Product Structure Cost Roll-Up uses the costs of an item’s components and any subassemblies to calculate this-level and any lower-level costs. </a:t>
            </a:r>
          </a:p>
          <a:p>
            <a:endParaRPr lang="en-US" dirty="0" smtClean="0"/>
          </a:p>
          <a:p>
            <a:r>
              <a:rPr lang="en-US" dirty="0" smtClean="0"/>
              <a:t>Product Structure Cost Roll-Up recognizes the links for any GL cost set using the standard costing method, regardless of whether the cost set is active or inactive. </a:t>
            </a:r>
          </a:p>
          <a:p>
            <a:endParaRPr lang="en-US" dirty="0" smtClean="0"/>
          </a:p>
          <a:p>
            <a:r>
              <a:rPr lang="en-US" dirty="0" smtClean="0"/>
              <a:t>When items are linked, the system uses the cost set specified at the GL cost source site to find the cost. If the GL cost record is not found, a zero cost value is used for the linked item.</a:t>
            </a:r>
          </a:p>
          <a:p>
            <a:endParaRPr lang="en-US" dirty="0" smtClean="0"/>
          </a:p>
          <a:p>
            <a:r>
              <a:rPr lang="en-US" dirty="0" smtClean="0"/>
              <a:t>Performing a product structure cost rollup at one site does not roll up costs for a linked subassembly at another site. The GL cost for the subassembly at the source site is used to calculate the parent item’s cost at the inventory site.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56592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Routing Cost Roll-Up calculates this-level manufacturing costs, lead times, and total yield for an item at a particular site. </a:t>
            </a:r>
          </a:p>
          <a:p>
            <a:endParaRPr lang="en-US" dirty="0" smtClean="0"/>
          </a:p>
          <a:p>
            <a:r>
              <a:rPr lang="en-US" dirty="0" smtClean="0"/>
              <a:t>If a GL standard cost set is specified for the rollup, then:</a:t>
            </a:r>
          </a:p>
          <a:p>
            <a:pPr lvl="0"/>
            <a:r>
              <a:rPr lang="en-US" dirty="0" smtClean="0"/>
              <a:t>• The routing cost rollup does not update this-level costs if the item at the rollup site is linked.</a:t>
            </a:r>
          </a:p>
          <a:p>
            <a:pPr lvl="0"/>
            <a:r>
              <a:rPr lang="en-US" dirty="0" smtClean="0"/>
              <a:t>• Lead time and yield for all selected items are calculated whether they are linked or not.</a:t>
            </a:r>
          </a:p>
          <a:p>
            <a:pPr lvl="0"/>
            <a:r>
              <a:rPr lang="en-US" dirty="0" smtClean="0"/>
              <a:t>• The operation cost calculation recognizes linked costs.</a:t>
            </a:r>
          </a:p>
          <a:p>
            <a:pPr lvl="0"/>
            <a:r>
              <a:rPr lang="en-US" dirty="0" smtClean="0"/>
              <a:t>• Updating the active GL standard costs at a cost source site automatically updates the costs at target sites.</a:t>
            </a:r>
          </a:p>
          <a:p>
            <a:pPr lvl="0"/>
            <a:r>
              <a:rPr lang="en-US" dirty="0" smtClean="0"/>
              <a:t>• Routing Cost Roll-Up does not recognize links if the rollup is performed for current or simulation cost sets. In order to roll up costs correctly for linked items, you must use a GL standard cost set.</a:t>
            </a:r>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771021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Introduction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we looked at costs earlier, we pointed out that the costs for an item are always broken out into five categories—material, labor, burden, overhead, and subcontract. So far, these are the only categories that we have looked at or entered costs for. However, each of these cost categories may be subdivided into an unlimited number of component cost elements.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Some companies need to identify different types of cost within the five standard categories of cost. For example, a company may wish to identify the foreign versus domestic content of material cost. Another company might want freight to be an element of material cost. The needs vary widely, and multiple element costing allows you to break cost categories down further if you need to do so.</a:t>
            </a:r>
          </a:p>
          <a:p>
            <a:endParaRPr lang="en-US" dirty="0" smtClean="0"/>
          </a:p>
          <a:p>
            <a:r>
              <a:rPr lang="en-US" sz="1200" kern="1200" dirty="0" smtClean="0">
                <a:solidFill>
                  <a:schemeClr val="tx1"/>
                </a:solidFill>
                <a:effectLst/>
                <a:latin typeface="+mn-lt"/>
                <a:ea typeface="+mn-ea"/>
                <a:cs typeface="+mn-cs"/>
              </a:rPr>
              <a:t>The use of cost elements is optional. You only need to introduce cost elements where you wish to have additional reporting detail. If you do not add additional cost elements, you will always have at least five elements—material, labor, burden, overhead, and subcontract; one for each category.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Regardless of how many cost elements are set up, only the cost categories will post to COGS in the GL.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3811574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i="0" kern="1200" dirty="0" smtClean="0">
                <a:solidFill>
                  <a:schemeClr val="tx1"/>
                </a:solidFill>
                <a:effectLst/>
                <a:latin typeface="+mn-lt"/>
                <a:ea typeface="+mn-ea"/>
                <a:cs typeface="+mn-cs"/>
              </a:rPr>
              <a:t>Cost Accounting Managers can use Cost Category Translations to define and correct the translation for cost categories by language.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There are five different cost categories: material, labor, burden, overhead and subcontract. Each cost element in the system is associated with one of these categories. The cost category translations display in some reports and maintenance functions in the user's own language. The cost category translations form the basis of the default cost element names when new items are created and a default set of cost elements are required. You use this function to modify the current cost category translations.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Using this function, you can modify translations by:</a:t>
            </a:r>
          </a:p>
          <a:p>
            <a:r>
              <a:rPr lang="en-US" sz="1200" b="0" i="0" kern="1200" dirty="0" smtClean="0">
                <a:solidFill>
                  <a:schemeClr val="tx1"/>
                </a:solidFill>
                <a:effectLst/>
                <a:latin typeface="+mn-lt"/>
                <a:ea typeface="+mn-ea"/>
                <a:cs typeface="+mn-cs"/>
              </a:rPr>
              <a:t>• Adding new cost category translations</a:t>
            </a:r>
          </a:p>
          <a:p>
            <a:r>
              <a:rPr lang="en-US" sz="1200" b="0" i="0" kern="1200" dirty="0" smtClean="0">
                <a:solidFill>
                  <a:schemeClr val="tx1"/>
                </a:solidFill>
                <a:effectLst/>
                <a:latin typeface="+mn-lt"/>
                <a:ea typeface="+mn-ea"/>
                <a:cs typeface="+mn-cs"/>
              </a:rPr>
              <a:t>• Updating existing cost category translations</a:t>
            </a:r>
          </a:p>
          <a:p>
            <a:r>
              <a:rPr lang="en-US" sz="1200" b="0" i="0" kern="1200" dirty="0" smtClean="0">
                <a:solidFill>
                  <a:schemeClr val="tx1"/>
                </a:solidFill>
                <a:effectLst/>
                <a:latin typeface="+mn-lt"/>
                <a:ea typeface="+mn-ea"/>
                <a:cs typeface="+mn-cs"/>
              </a:rPr>
              <a:t>• Deleting cost category translations</a:t>
            </a:r>
            <a:endParaRPr lang="en-US" sz="1200" b="0" i="0" kern="1200" dirty="0">
              <a:solidFill>
                <a:schemeClr val="tx1"/>
              </a:solidFill>
              <a:effectLst/>
              <a:latin typeface="+mn-lt"/>
              <a:ea typeface="+mn-ea"/>
              <a:cs typeface="+mn-cs"/>
            </a:endParaRPr>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1067169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Multi-Element Costing: Set-Up</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First, assuming that the cost set is a new one, create a cost set in Cost Sets. Next, define the cost elements in Cost</a:t>
            </a:r>
            <a:r>
              <a:rPr lang="en-US" sz="1200" kern="1200" baseline="0" dirty="0" smtClean="0">
                <a:solidFill>
                  <a:schemeClr val="tx1"/>
                </a:solidFill>
                <a:effectLst/>
                <a:latin typeface="+mn-lt"/>
                <a:ea typeface="+mn-ea"/>
                <a:cs typeface="+mn-cs"/>
              </a:rPr>
              <a:t> Sets</a:t>
            </a:r>
            <a:r>
              <a:rPr lang="en-US" sz="1200" kern="1200" dirty="0" smtClean="0">
                <a:solidFill>
                  <a:schemeClr val="tx1"/>
                </a:solidFill>
                <a:effectLst/>
                <a:latin typeface="+mn-lt"/>
                <a:ea typeface="+mn-ea"/>
                <a:cs typeface="+mn-cs"/>
              </a:rPr>
              <a:t>, and enter costs in Item Site Costs, or use Item-Element Cost Calculation, and let the system calculate the costs. Roll up the costs in Routing Cost Roll-Up, and Product Structure Cost Roll-Up. These steps are discussed on the following pages.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304374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Create Cost Set First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Cost Sets, to define a cost set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Ensure that cost sets to be used as the GL (Standard) or Current costs at a site are entered as type GL and Current, respectively; otherwise they can only be used for simulation purposes</a:t>
            </a:r>
          </a:p>
          <a:p>
            <a:endParaRPr lang="en-US" dirty="0" smtClean="0"/>
          </a:p>
          <a:p>
            <a:r>
              <a:rPr lang="en-US" sz="1200" b="1" kern="1200" dirty="0" smtClean="0">
                <a:solidFill>
                  <a:schemeClr val="tx1"/>
                </a:solidFill>
                <a:effectLst/>
                <a:latin typeface="+mn-lt"/>
                <a:ea typeface="+mn-ea"/>
                <a:cs typeface="+mn-cs"/>
              </a:rPr>
              <a:t>Define Cost Elements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Cost Sets, to define additional cost elements for GL and Current type cost sets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will always have five cost elements to start with—material, labor, burden, overhead, and subcontract. You can add others but you cannot delete these. Each of the cost elements you add must be associated with one of the five cost categories.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can set up each current and GL cost set with its own cost elements, or each one can be set up the same. In the latter case, enter the cost elements for one cost set and then use Copy Cost Element</a:t>
            </a:r>
            <a:r>
              <a:rPr lang="en-US" sz="1200" kern="1200" baseline="0" dirty="0" smtClean="0">
                <a:solidFill>
                  <a:schemeClr val="tx1"/>
                </a:solidFill>
                <a:effectLst/>
                <a:latin typeface="+mn-lt"/>
                <a:ea typeface="+mn-ea"/>
                <a:cs typeface="+mn-cs"/>
              </a:rPr>
              <a:t> action in Cost Sets</a:t>
            </a:r>
            <a:r>
              <a:rPr lang="en-US" sz="1200" kern="1200" dirty="0" smtClean="0">
                <a:solidFill>
                  <a:schemeClr val="tx1"/>
                </a:solidFill>
                <a:effectLst/>
                <a:latin typeface="+mn-lt"/>
                <a:ea typeface="+mn-ea"/>
                <a:cs typeface="+mn-cs"/>
              </a:rPr>
              <a:t>, to copy them to other cost sets.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add a new cost element, while in the Elements frame, click New button and add the new element details in the frame. Note that elements are displayed in element sequence within each cost category.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 If the Costing Method is Average, you can only add additional elements for Material. You cannot add additional elements for the other categories.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3597492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Enter Costs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Item</a:t>
            </a:r>
            <a:r>
              <a:rPr lang="en-US" sz="1200" kern="1200" baseline="0" dirty="0" smtClean="0">
                <a:solidFill>
                  <a:schemeClr val="tx1"/>
                </a:solidFill>
                <a:effectLst/>
                <a:latin typeface="+mn-lt"/>
                <a:ea typeface="+mn-ea"/>
                <a:cs typeface="+mn-cs"/>
              </a:rPr>
              <a:t> Site</a:t>
            </a:r>
            <a:r>
              <a:rPr lang="en-US" sz="1200" kern="1200" dirty="0" smtClean="0">
                <a:solidFill>
                  <a:schemeClr val="tx1"/>
                </a:solidFill>
                <a:effectLst/>
                <a:latin typeface="+mn-lt"/>
                <a:ea typeface="+mn-ea"/>
                <a:cs typeface="+mn-cs"/>
              </a:rPr>
              <a:t> Costs, to enter costs manually, or use Item-Element Cost Calculation, to have the system calculate these costs based on other cost elements in the cost set.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There is no automatic update of multi-element costs to reflect actual transactions in the same way that Current cost set values can be updated.</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When you initially enter costs, only the five standard cost elements display. You can update costs for listed elements or add costs for any other element that has been associated with this cost set.</a:t>
            </a:r>
          </a:p>
          <a:p>
            <a:endParaRPr lang="en-US" dirty="0" smtClean="0"/>
          </a:p>
          <a:p>
            <a:r>
              <a:rPr lang="en-US" sz="1200" b="1" kern="1200" dirty="0" smtClean="0">
                <a:solidFill>
                  <a:schemeClr val="tx1"/>
                </a:solidFill>
                <a:effectLst/>
                <a:latin typeface="+mn-lt"/>
                <a:ea typeface="+mn-ea"/>
                <a:cs typeface="+mn-cs"/>
              </a:rPr>
              <a:t>Primary Element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category always has one, and only one, primary element. The primary element accrues all costs applied to the category that do not match any other element in that category, as well as the costs applied to it specifically. This only affects the routing roll-up, as you will see in the following sections.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4142528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Let System Calculate Costs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Costs can be entered manually for each individual cost element, as you have seen, or they can be calculated by the system. Item-Element Cost Calculation, allows you to calculate the value for a particular cost element as a percentage of one or more cost elements. For example, you may set Freight to 10% of Domestic Material costs and 30% of Foreign Material costs, and Duty may be 25% of Foreign Material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may specify whether the system should calculate costs as a percentage of an item’s this- level or lower-level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ability to calculate a particular cost element as a percentage of lower-level costs is especially important for companies that calculate fixed overhead as a percentage of total material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119489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2523599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Routing Cost Roll-Up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Routing Cost Roll-Up, works a bit differently than the Product Structure Cost Roll- Up. While labor, burden, and subcontract cost elements can be created and maintained manually through cost maintenance functions, Routing Cost Roll-Up calculates labor, burden, and subcontract costs and places those costs in the primary cost elements for each category. Any non- primary labor, burden, or subcontract cost elements are not affected.</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In the example in the figure above, we have a routing with two operation steps: assembly and fabrication. The Routing Cost Roll-Up uses this operation information to calculate the total labor cost for the item. This cost is stored under the primary cost element for the cost category Labor. In the example, this is the cost element Labor.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other two non-primary cost elements—Assembly Labor and Fabrication Labor—are not affected by the cost roll-up. If the total cost of labor needed to be split into assembly and fabrication, it would have to be done manually.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same process is used to calculate burden and subcontract costs. The Routing Cost Roll-Up calculates the total cost from all operations and stores it in the primary cost element for each of these categories.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3789208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Product Structure Roll-Up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indicated that the material and overhead costs for all components are accumulated and recorded as lower-level costs for the parent. But, when material costs are split into several cost elements, each of these must be rolled up separately.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 box of bananas, the parent item, consists of a box and a bunch of bananas. The cost of each of these components is split into cost elements: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Bananas cost $7, two elements: $5 Food and $2 Overhead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Cardboard boxes cost $3.75, two elements: $2.50 Packaging and $1.25 Overhead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we roll up the cost of a box of bananas (assuming a quantity of one and no scrap), the lower- level cost is $10.75, split into three elements: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Food, $5</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Package, $2.50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Overhead, $3.25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Components need not have the same set of cost elements as the parent. The roll-up records one element at the parent level for each cost element found in any of its components. If the component’s cost elements were not already on the list of elements for the parent item, the system adds them and records their cost. The cost of common cost elements is summarized and recorded on the parent.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1932205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Cost Reporting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you look at costs in detail by element, you will see them broken down much like the costs displayed in the figure above. Some reports give you the option of presenting cost information in detail by element or in summary by category. Summarized reports show only the totals for each of the five cost categories.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example in the figure above shows the difference between the information provided by a detailed report and a summarized report.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detailed report shows each of the cost elements in sequence by cost category and element. It would print each of the cost elements and their individual amounts.</a:t>
            </a:r>
          </a:p>
          <a:p>
            <a:r>
              <a:rPr lang="en-US" sz="1200" b="0" kern="1200" dirty="0" smtClean="0">
                <a:solidFill>
                  <a:schemeClr val="tx1"/>
                </a:solidFill>
                <a:effectLst/>
                <a:latin typeface="+mn-lt"/>
                <a:ea typeface="+mn-ea"/>
                <a:cs typeface="+mn-cs"/>
              </a:rPr>
              <a:t>• A summarized report shows only the totals by category. These categories are always material, labor, burden, overhead, and subcontract.</a:t>
            </a:r>
          </a:p>
          <a:p>
            <a:endParaRPr lang="en-US" sz="1200" b="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a:t>
            </a:r>
            <a:r>
              <a:rPr lang="en-US" sz="1200" b="0" kern="1200" dirty="0" smtClean="0">
                <a:solidFill>
                  <a:schemeClr val="tx1"/>
                </a:solidFill>
                <a:effectLst/>
                <a:latin typeface="+mn-lt"/>
                <a:ea typeface="+mn-ea"/>
                <a:cs typeface="+mn-cs"/>
              </a:rPr>
              <a:t>  Costs are only subdivided by cost element on cost reports, such as the Product Structure Costs, or Routing Costs. Costs are not separately identifiable by cost elements through production order processing, cost of goods sold posting, or configured sales order costing. All GL posting functions continue to work with, and only with, the total for each cost category.</a:t>
            </a:r>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3571191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3780897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Introduction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addition to current and GL cost sets, it is also possible to set up an unlimited number of simulation cost sets. These are used to develop and/or store information for: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“What If?”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Budgeted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Projected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Historical costs</a:t>
            </a:r>
          </a:p>
          <a:p>
            <a:r>
              <a:rPr lang="en-US" sz="1200" kern="1200" dirty="0" smtClean="0">
                <a:solidFill>
                  <a:schemeClr val="tx1"/>
                </a:solidFill>
                <a:effectLst/>
                <a:latin typeface="+mn-lt"/>
                <a:ea typeface="+mn-ea"/>
                <a:cs typeface="+mn-cs"/>
              </a:rPr>
              <a:t>Cost simulation functions provide you with the ability to set up different cost scenarios and test the impact of cost changes. Unlike the other cost roll-up and update functions, cost simulation calculations look at an entirely different set of cost standards. You can set up different work center labor and burden rates, different subcontract operation costs, and different item material and overhead costs. Simulation roll-up functions look at these costs rather than the standards.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Note  </a:t>
            </a:r>
            <a:r>
              <a:rPr lang="en-US" sz="1200" b="0" i="0" kern="1200" dirty="0" smtClean="0">
                <a:solidFill>
                  <a:schemeClr val="tx1"/>
                </a:solidFill>
                <a:effectLst/>
                <a:latin typeface="+mn-lt"/>
                <a:ea typeface="+mn-ea"/>
                <a:cs typeface="+mn-cs"/>
              </a:rPr>
              <a:t>The Item Site Costs screen includes all cost set types (GL, Current and Simulation). The Simulation Item Site Costs screen only includes Simulation Cost Sets. </a:t>
            </a:r>
            <a:r>
              <a:rPr lang="en-US" sz="1200" kern="1200" dirty="0" smtClean="0">
                <a:solidFill>
                  <a:schemeClr val="tx1"/>
                </a:solidFill>
                <a:effectLst/>
                <a:latin typeface="+mn-lt"/>
                <a:ea typeface="+mn-ea"/>
                <a:cs typeface="+mn-cs"/>
              </a:rPr>
              <a:t>This allows you to set up menu security so that many users can have access to the simulation functionality, while granting only a few the ability to actually affect GL cost sets.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2733390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Cost Simulation Process Overview</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develop a simulation, first set up the cost set and beginning costs, usually by copying an existing set of costs. This creates cost elements and copies the costs you specify.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you set up a new cost set manually, you will have to define the cost elements and enter the direct item costs, work center rates, and subcontract costs. Then these costs and rates can be adjusted either manually or through mass update functions.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the costs have been set up, roll-up functions calculate the simulated item costs. As in standard cost development, manufacturing costs are rolled up and then product structure costs. The roll-up process uses the BOM and routing specified for each item in Items. Simulated costs can be used to update current or GL item costs, work center rates, and subcontract costs.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Comparison of Regular Costing and Cost Simulation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Regular costing and cost simulation differ in terminology and how costs are entered.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regular costing, enter purchased material and overhead rates in Item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Site Costs. You can enter this-level costs for any cost element. In cost simulation, these are referred to as item-element costs and are entered using Simulation Item</a:t>
            </a:r>
            <a:r>
              <a:rPr lang="en-US" sz="1200" kern="1200" baseline="0" dirty="0" smtClean="0">
                <a:solidFill>
                  <a:schemeClr val="tx1"/>
                </a:solidFill>
                <a:effectLst/>
                <a:latin typeface="+mn-lt"/>
                <a:ea typeface="+mn-ea"/>
                <a:cs typeface="+mn-cs"/>
              </a:rPr>
              <a:t> Site</a:t>
            </a:r>
            <a:r>
              <a:rPr lang="en-US" sz="1200" kern="1200" dirty="0" smtClean="0">
                <a:solidFill>
                  <a:schemeClr val="tx1"/>
                </a:solidFill>
                <a:effectLst/>
                <a:latin typeface="+mn-lt"/>
                <a:ea typeface="+mn-ea"/>
                <a:cs typeface="+mn-cs"/>
              </a:rPr>
              <a:t>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regular costing, enter subcontract operation cost into the routing using Routings. In cost simulation, enter subcontract cost in Simulation Subcontract Costs. Unlike Routings, here you can subdivide subcontract costs into different cost elements.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regular costing, enter work center labor and burden rates in Work Centers. In cost simulation, enter rates in Simulation Work Center Rates. Rates can be subdivided into different cost elements.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Individual costs can be changed on a simulation, but there is no separate product structure and routing so you cannot simulate structure changes or routing changes. All cost simulation calculations use the standard BOM and routing identified in Items. If you have the same item/site combination in Items, the standard routing and BOM from Items will be used to roll up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812931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Add Simulation Cost Set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 a new cost set in Cost Sets, of type Simulation—cost simulation functions work only with cost sets of this type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Cost sets of type Simulation must have a costing method of None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Cost sets of type Simulation cannot be assigned to a site or updated by transactions, or used to value transactions. It is used to allow changes for the purpose of cost analysis only or to establish costs for future periods.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27537687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Copy Existing Cost Set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Generally, it is easier to start the simulation by copying data from one cost set and site to the simulation. This can be done using various selection criteria in Cost Set Copy to Cost Set or Simulation Cost Set Copy to Cost Set.</a:t>
            </a:r>
          </a:p>
          <a:p>
            <a:endParaRPr lang="en-US" sz="120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Cost Set Copy to Cost Set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Use Cost Set Copy to Cost Set to copy costs stored in one cost set to another cost set.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For each item and site, multiple sets of costs can be maintained. You can copy costs between different types of cost sets (GL, current, and simulation) within the same site or between different sites. This function can take a long time to process. When you use this function to update the GL cost set assigned to a site, inventory is revalued to reflect the new costs.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After costs are copied, you can adjust them manually in Item-Site Cost Maintenance or have the system calculate costs as a percentage of one or more cost elements in Item-Element Cost Calculation.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copy cost sets typically when:</a:t>
            </a:r>
          </a:p>
          <a:p>
            <a:r>
              <a:rPr lang="en-US" sz="1200" b="0" i="0" kern="1200" dirty="0" smtClean="0">
                <a:solidFill>
                  <a:schemeClr val="tx1"/>
                </a:solidFill>
                <a:effectLst/>
                <a:latin typeface="+mn-lt"/>
                <a:ea typeface="+mn-ea"/>
                <a:cs typeface="+mn-cs"/>
              </a:rPr>
              <a:t>• Costs for items used at more than one site can be entered for one site and then copied to all of the others.</a:t>
            </a:r>
          </a:p>
          <a:p>
            <a:r>
              <a:rPr lang="en-US" sz="1200" b="0" i="0" kern="1200" dirty="0" smtClean="0">
                <a:solidFill>
                  <a:schemeClr val="tx1"/>
                </a:solidFill>
                <a:effectLst/>
                <a:latin typeface="+mn-lt"/>
                <a:ea typeface="+mn-ea"/>
                <a:cs typeface="+mn-cs"/>
              </a:rPr>
              <a:t>• Generating costs for the next period, you can use the active GL or current cost set as a basis, and then make adjustments.</a:t>
            </a:r>
          </a:p>
          <a:p>
            <a:r>
              <a:rPr lang="en-US" sz="1200" b="0" i="0" kern="1200" dirty="0" smtClean="0">
                <a:solidFill>
                  <a:schemeClr val="tx1"/>
                </a:solidFill>
                <a:effectLst/>
                <a:latin typeface="+mn-lt"/>
                <a:ea typeface="+mn-ea"/>
                <a:cs typeface="+mn-cs"/>
              </a:rPr>
              <a:t>• For a simulation using costs stored in another cost set and adjusting for possible cost changes. When creating a new simulation, also run Item/Routing to Simulation Copy to initialize work center and routing costs in the simulation.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must specify both a site and cost set for the source and target cost sets. Records are selected based on the selection criteria you enter. The system first looks for item data specific for the site. If none is found, the system uses the item master record.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can enter values in the Negative Change Allowed and Positive Change Allowed % fields to indicate the percentage change to allow on all costs copied.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one cost set is copied to another, costs may already exist in the target cost set. If so, costs are updated only if the difference between the costs lies within this tolerance range.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the GL cost set assigned to a site is updated using this function, inventory is revalued to reflect the new costs. To reflect this cost change in work in process (WIP) and open sales orders, run WIP Material Cost Revaluation.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a site is the source for GL costs at other sites, updating the active GL cost set automatically generates cost adjustment (CST-ADJ) transactions at any target sites. You cannot update GL costs at a target site, since these costs are referenced from the source site.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Simulation Cost Set Copy to Cost Set</a:t>
            </a:r>
          </a:p>
          <a:p>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Costing Managers can use Simulation Cost Set Copy to Cost Set to copy direct costs from one cost set to a simulation cost set.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Simulation Cost Set Copy to Cost Set is similar to Cost Set Copy to Cost Set; the difference is that you are copying only to a simulation cost set from another cost set. So, the To Cost Set must be set to Simulation, while the From Cost Set can be any cost set.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Records are selected based on the selection criteria you enter. The system first looks for item data specific for the site. If none is found, the system uses the item master record.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can enter values in the Negative Change Allowed and Positive Change Allowed % fields to indicate the percentage change to allow on all costs copied.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one cost set is copied to another, costs may already exist in the target cost set. If so, costs are updated only if the difference between the costs lies within this tolerance range.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Notes </a:t>
            </a:r>
            <a:r>
              <a:rPr lang="en-US" sz="1200" b="0" kern="1200" dirty="0" smtClean="0">
                <a:solidFill>
                  <a:schemeClr val="tx1"/>
                </a:solidFill>
                <a:effectLst/>
                <a:latin typeface="+mn-lt"/>
                <a:ea typeface="+mn-ea"/>
                <a:cs typeface="+mn-cs"/>
              </a:rPr>
              <a:t>Leave </a:t>
            </a:r>
            <a:r>
              <a:rPr lang="en-US" sz="1200" kern="1200" dirty="0" smtClean="0">
                <a:solidFill>
                  <a:schemeClr val="tx1"/>
                </a:solidFill>
                <a:effectLst/>
                <a:latin typeface="+mn-lt"/>
                <a:ea typeface="+mn-ea"/>
                <a:cs typeface="+mn-cs"/>
              </a:rPr>
              <a:t>the Change Allowed % fields blank to disable the check for percentage difference between the two cost sets.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Cost Set Copy to Cost Set will initialize those items and cost elements copied to this set for manipulation. Additional elements may be added, but this forms the basis of the simulation process.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Typically, only purchased items and their costs are copied; manufactured costs will be calculated.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928054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Modify Cost Elements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simulation process, you may want to split subcontract or overhead into more than one sub- element. For example, you may wish to divide subcontract cost into two elements—material and labor cost—for which costs can be added and maintained separately. You can do this by using Cost Sets.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cost of any sub-elements will be added to existing direct material cost, so you will first want to zero out any existing material cost using Simulation Item Site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1444973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Enter Costs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enter costs manually, use Simulation Item Site Costs, Simulation Subcontract Costs, Simulation Work Center Rates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let the system calculate costs, use </a:t>
            </a:r>
            <a:r>
              <a:rPr lang="en-US" sz="1200" b="0" i="0" kern="1200" dirty="0" smtClean="0">
                <a:solidFill>
                  <a:schemeClr val="tx1"/>
                </a:solidFill>
                <a:effectLst/>
                <a:latin typeface="+mn-lt"/>
                <a:ea typeface="+mn-ea"/>
                <a:cs typeface="+mn-cs"/>
              </a:rPr>
              <a:t>Simulation Item-Element Cost Calculation</a:t>
            </a:r>
            <a:r>
              <a:rPr lang="en-US" sz="1200" kern="1200" dirty="0" smtClean="0">
                <a:solidFill>
                  <a:schemeClr val="tx1"/>
                </a:solidFill>
                <a:effectLst/>
                <a:latin typeface="+mn-lt"/>
                <a:ea typeface="+mn-ea"/>
                <a:cs typeface="+mn-cs"/>
              </a:rPr>
              <a:t>, Simulation Work Center Rate Update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copy costs from another source, use </a:t>
            </a:r>
            <a:r>
              <a:rPr lang="en-US" sz="1200" b="0" i="0" kern="1200" dirty="0" smtClean="0">
                <a:solidFill>
                  <a:schemeClr val="tx1"/>
                </a:solidFill>
                <a:effectLst/>
                <a:latin typeface="+mn-lt"/>
                <a:ea typeface="+mn-ea"/>
                <a:cs typeface="+mn-cs"/>
              </a:rPr>
              <a:t>Simulation Cost Set Copy to Cost Set</a:t>
            </a:r>
            <a:r>
              <a:rPr lang="en-US" sz="1200" kern="1200" dirty="0" smtClean="0">
                <a:solidFill>
                  <a:schemeClr val="tx1"/>
                </a:solidFill>
                <a:effectLst/>
                <a:latin typeface="+mn-lt"/>
                <a:ea typeface="+mn-ea"/>
                <a:cs typeface="+mn-cs"/>
              </a:rPr>
              <a:t>, Cost Set Copy to Cost Set, Item Routing To Simulation Copy</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Enter Costs Manually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a simulation cost set has been initialized, usually you want to make changes. The cost of a certain commodity may have changed (for example, gold prices may have gone up 25%), a new union contract may have increased labor rates, or you may be planning a change in overhead rates. The whole idea of cost simulation is to give you a vehicle so that you can test the effects of such changes without affecting your current or GL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With QAD system’s simulation functions, you can do the following.</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 the direct item costs in Simulation Item Site Costs (see figure above). This looks the same as Item Site Costs, but it only lets you enter costs for Simulation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type cost sets.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 work center rates in Simulation Work Center Rates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 subcontract costs in Simulation Subcontract Costs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4057694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Introduction</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With the Cost Management module, you can create additional cost elements, which provide additional reporting detail; and multiple cost sets, which enable you to keep cost history and create future costs without impacting current cost updates. These are aids to live costing and are covered in this chapter.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Cost Management also provides the ability to simulate cost changes and to modify elements of cost for “what-if” scenarios, and to develop cost plans. These topics are also covered in this chapter.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Linked Site Costing allows you to create a cost set and then link it to multiple sites.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3</a:t>
            </a:fld>
            <a:endParaRPr lang="en-US"/>
          </a:p>
        </p:txBody>
      </p:sp>
    </p:spTree>
    <p:extLst>
      <p:ext uri="{BB962C8B-B14F-4D97-AF65-F5344CB8AC3E}">
        <p14:creationId xmlns:p14="http://schemas.microsoft.com/office/powerpoint/2010/main" val="27569701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Modify Work Center Rates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Because labor or burden often make up a significant portion of total cost, it can be useful to simulate changes in these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Item Routing To Simulation Copy, to copy work center rates for labor, burden, and subcontract cost from user-specified routings into the simulation cost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Next, use Simulation Work Center Rates, to change labor, labor burden, or machine burden rates. You could, for example, evaluate the impact of a 15% increase in labor cost by multiplying the existing labor rate by 1.15 and entering that value for the labor cost element. Specify the cost elements of Labor and Burden to access the respective fields of the Simulation Work Center record. (As you will see, you can also let the system calculate and update the rates.)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 work center costs are associated with cost elements labor and burden. If you want to split labor or burden into more than one cost element, do this manually by using Simulation Item</a:t>
            </a:r>
            <a:r>
              <a:rPr lang="en-US" sz="1200" kern="1200" baseline="0" dirty="0" smtClean="0">
                <a:solidFill>
                  <a:schemeClr val="tx1"/>
                </a:solidFill>
                <a:effectLst/>
                <a:latin typeface="+mn-lt"/>
                <a:ea typeface="+mn-ea"/>
                <a:cs typeface="+mn-cs"/>
              </a:rPr>
              <a:t> Site</a:t>
            </a:r>
            <a:r>
              <a:rPr lang="en-US" sz="1200" kern="1200" dirty="0" smtClean="0">
                <a:solidFill>
                  <a:schemeClr val="tx1"/>
                </a:solidFill>
                <a:effectLst/>
                <a:latin typeface="+mn-lt"/>
                <a:ea typeface="+mn-ea"/>
                <a:cs typeface="+mn-cs"/>
              </a:rPr>
              <a:t>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each work center and machine, enter hourly rates for set-up and labor, as well as hourly rates for labor and/or machine burden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30</a:t>
            </a:fld>
            <a:endParaRPr lang="en-US"/>
          </a:p>
        </p:txBody>
      </p:sp>
    </p:spTree>
    <p:extLst>
      <p:ext uri="{BB962C8B-B14F-4D97-AF65-F5344CB8AC3E}">
        <p14:creationId xmlns:p14="http://schemas.microsoft.com/office/powerpoint/2010/main" val="2677077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Modify Subcontract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Companies that subcontract some of their production may want to compare simulated effects of changes in their subcontract costs to simulated costs of doing the work in-house instead. The Simulation Subcontract Costs, lets you run such simulations.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 subcontract costs are associated with cost element “</a:t>
            </a:r>
            <a:r>
              <a:rPr lang="en-US" sz="1200" kern="1200" dirty="0" err="1" smtClean="0">
                <a:solidFill>
                  <a:schemeClr val="tx1"/>
                </a:solidFill>
                <a:effectLst/>
                <a:latin typeface="+mn-lt"/>
                <a:ea typeface="+mn-ea"/>
                <a:cs typeface="+mn-cs"/>
              </a:rPr>
              <a:t>Subcontr</a:t>
            </a:r>
            <a:r>
              <a:rPr lang="en-US" sz="1200" kern="1200" dirty="0" smtClean="0">
                <a:solidFill>
                  <a:schemeClr val="tx1"/>
                </a:solidFill>
                <a:effectLst/>
                <a:latin typeface="+mn-lt"/>
                <a:ea typeface="+mn-ea"/>
                <a:cs typeface="+mn-cs"/>
              </a:rPr>
              <a:t>.” To split Subcontract into more than one cost element—for example, fixed and variable costs—do this manually using Simulation Subcontract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Here, you only specify the routing code, operation number, subcontract cost element, and amount. All of the other routing information (for example, set-up and run times) comes from the standard routing.</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31</a:t>
            </a:fld>
            <a:endParaRPr lang="en-US"/>
          </a:p>
        </p:txBody>
      </p:sp>
    </p:spTree>
    <p:extLst>
      <p:ext uri="{BB962C8B-B14F-4D97-AF65-F5344CB8AC3E}">
        <p14:creationId xmlns:p14="http://schemas.microsoft.com/office/powerpoint/2010/main" val="4186795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Let the System Calculate Costs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we have seen, all costs can be changed manually, but additionally, there are update functions that allow you to adjust costs up or down by a given percentage.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Simulation Work Center Rate Update, updates work center labor and/or burden rates. (Shown in figure above.)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can update all or some work centers and machines. Perhaps labor rates in one work center have gone down by 5% (enter a minus sign before the percentage change, -5%) or all costs have gone up by 10%. The cost update can quickly make the change.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Simulation Item-Element Cost Calculation, lets you adjust the cost of one or more cost elements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This can be done for all items in a cost set, or you can select them by item number, product line, and item type. For example, you may increase Freight element costs for items of type FGI (finished goods), or decrease Duty by 100% on all intra-EC sourced items, increase Factory Overhead by 5% on all Fabricated items, or increase the purchased material cost of just one item.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changed, these are the rates used for simulation cost calculations.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32</a:t>
            </a:fld>
            <a:endParaRPr lang="en-US"/>
          </a:p>
        </p:txBody>
      </p:sp>
    </p:spTree>
    <p:extLst>
      <p:ext uri="{BB962C8B-B14F-4D97-AF65-F5344CB8AC3E}">
        <p14:creationId xmlns:p14="http://schemas.microsoft.com/office/powerpoint/2010/main" val="968878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Copy Costs from Another Source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you have already seen, you can use Cost Set Copy to Cost Set </a:t>
            </a:r>
            <a:r>
              <a:rPr lang="en-US" sz="1200" b="0" i="0" kern="1200" dirty="0" smtClean="0">
                <a:solidFill>
                  <a:schemeClr val="tx1"/>
                </a:solidFill>
                <a:effectLst/>
                <a:latin typeface="+mn-lt"/>
                <a:ea typeface="+mn-ea"/>
                <a:cs typeface="+mn-cs"/>
              </a:rPr>
              <a:t>or Simulation Cost Set Copy to Cost Set, depending on the user's permissions</a:t>
            </a:r>
            <a:r>
              <a:rPr lang="en-US" sz="1200" kern="1200" dirty="0" smtClean="0">
                <a:solidFill>
                  <a:schemeClr val="tx1"/>
                </a:solidFill>
                <a:effectLst/>
                <a:latin typeface="+mn-lt"/>
                <a:ea typeface="+mn-ea"/>
                <a:cs typeface="+mn-cs"/>
              </a:rPr>
              <a:t>, to copy item costs from a GL or current cost set to a simulation.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also use the following copy functions.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Simulation Cost Set Copy to Cost Set, allows new simulations to be based on old ones. To establish a new simulation, create it in Cost Sets. Then copy the data from an existing simulation to the new one as a starting point. Item, work center, and operation (subcontract) costs can all be copied.</a:t>
            </a:r>
          </a:p>
          <a:p>
            <a:endParaRPr lang="en-US" sz="120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Note: The only difference between Simulation Cost Set Copy to Cost Set and Cost Set Copy to Cost Set is that the first one only allows you to select a Simulation Cost Set as the To Cost Set.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Item Routing to Simulation Copy, to copy work center labor and burden rates, and subcontract costs to the simulation from the production data</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33</a:t>
            </a:fld>
            <a:endParaRPr lang="en-US"/>
          </a:p>
        </p:txBody>
      </p:sp>
    </p:spTree>
    <p:extLst>
      <p:ext uri="{BB962C8B-B14F-4D97-AF65-F5344CB8AC3E}">
        <p14:creationId xmlns:p14="http://schemas.microsoft.com/office/powerpoint/2010/main" val="2966937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Simulation Cost Roll-Ups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all of the simulation costs have been established, roll-up functions are used to calculate total item cost—this-level plus lower-level costs. The calculations are exactly the same as in the regular Product Structure and Routing Cost Roll-Up functions. The only difference is that you may not process current or GL cost sets in the simulation roll-up functions.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Similar to regular cost roll-up functions, you should calculate manufacturing costs prior to calculating component costs, which means that you should run the Simulation Routing Cost Roll-Up, prior to running the Simulation Structure Cost Roll-Up (see next page)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34</a:t>
            </a:fld>
            <a:endParaRPr lang="en-US"/>
          </a:p>
        </p:txBody>
      </p:sp>
    </p:spTree>
    <p:extLst>
      <p:ext uri="{BB962C8B-B14F-4D97-AF65-F5344CB8AC3E}">
        <p14:creationId xmlns:p14="http://schemas.microsoft.com/office/powerpoint/2010/main" val="2942527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35</a:t>
            </a:fld>
            <a:endParaRPr lang="en-US"/>
          </a:p>
        </p:txBody>
      </p:sp>
    </p:spTree>
    <p:extLst>
      <p:ext uri="{BB962C8B-B14F-4D97-AF65-F5344CB8AC3E}">
        <p14:creationId xmlns:p14="http://schemas.microsoft.com/office/powerpoint/2010/main" val="18617412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Cost Set Report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Simulated costs can be reviewed using any of the standard reports and inquiries. In particular, you may want to use the following reports.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Item Costs (see figure above)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Comparative Cost Sets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(see next page)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36</a:t>
            </a:fld>
            <a:endParaRPr lang="en-US"/>
          </a:p>
        </p:txBody>
      </p:sp>
    </p:spTree>
    <p:extLst>
      <p:ext uri="{BB962C8B-B14F-4D97-AF65-F5344CB8AC3E}">
        <p14:creationId xmlns:p14="http://schemas.microsoft.com/office/powerpoint/2010/main" val="14859696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Comparative Cost Set Report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After you have made changes to item costs, rates, or routings in the Simulation cost set, you can quickly compare that cost set to the GL and Current cost sets by using Comparative Cost Sets.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37</a:t>
            </a:fld>
            <a:endParaRPr lang="en-US"/>
          </a:p>
        </p:txBody>
      </p:sp>
    </p:spTree>
    <p:extLst>
      <p:ext uri="{BB962C8B-B14F-4D97-AF65-F5344CB8AC3E}">
        <p14:creationId xmlns:p14="http://schemas.microsoft.com/office/powerpoint/2010/main" val="32116860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Update Current or GL Costs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Simulation to WC &amp; Routing Cost Copy, and Cost Set Copy to Cost Set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Copy Simulations to Items and Sites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use the simulated cost to update current or GL costs (simulated cost sets cannot be used directly as current or GL costs).</a:t>
            </a:r>
          </a:p>
          <a:p>
            <a:endParaRPr lang="en-US" dirty="0" smtClean="0"/>
          </a:p>
          <a:p>
            <a:r>
              <a:rPr lang="en-US" sz="1200" kern="1200" dirty="0" smtClean="0">
                <a:solidFill>
                  <a:schemeClr val="tx1"/>
                </a:solidFill>
                <a:effectLst/>
                <a:latin typeface="+mn-lt"/>
                <a:ea typeface="+mn-ea"/>
                <a:cs typeface="+mn-cs"/>
              </a:rPr>
              <a:t>Copy Work Center and Subcontract Costs to Production Database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Simulation to WC</a:t>
            </a:r>
            <a:r>
              <a:rPr lang="en-US" sz="1200" kern="1200" baseline="0" dirty="0" smtClean="0">
                <a:solidFill>
                  <a:schemeClr val="tx1"/>
                </a:solidFill>
                <a:effectLst/>
                <a:latin typeface="+mn-lt"/>
                <a:ea typeface="+mn-ea"/>
                <a:cs typeface="+mn-cs"/>
              </a:rPr>
              <a:t> &amp; </a:t>
            </a:r>
            <a:r>
              <a:rPr lang="en-US" sz="1200" kern="1200" dirty="0" smtClean="0">
                <a:solidFill>
                  <a:schemeClr val="tx1"/>
                </a:solidFill>
                <a:effectLst/>
                <a:latin typeface="+mn-lt"/>
                <a:ea typeface="+mn-ea"/>
                <a:cs typeface="+mn-cs"/>
              </a:rPr>
              <a:t>Routing Copy, to copy the work center and subcontract costs to the production database. The program copies the work center set-up rate, labor rate, burden rate, machine burden rate, and labor burden percentage to user-specified work center records. It also copies subcontract costs to the specified routings.</a:t>
            </a:r>
          </a:p>
          <a:p>
            <a:r>
              <a:rPr lang="en-US" sz="1200" kern="1200" dirty="0" smtClean="0">
                <a:solidFill>
                  <a:schemeClr val="tx1"/>
                </a:solidFill>
                <a:effectLst/>
                <a:latin typeface="+mn-lt"/>
                <a:ea typeface="+mn-ea"/>
                <a:cs typeface="+mn-cs"/>
              </a:rPr>
              <a:t>• You can run the Work Centers, and the Routing Costs, to verify that expected changes have been made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Copy Simulation Costs to GL Cost Set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Cost Set Copy to Cost Set, to copy the simulation data into </a:t>
            </a:r>
            <a:r>
              <a:rPr lang="en-US" sz="1200" i="1" kern="1200" dirty="0" smtClean="0">
                <a:solidFill>
                  <a:schemeClr val="tx1"/>
                </a:solidFill>
                <a:effectLst/>
                <a:latin typeface="+mn-lt"/>
                <a:ea typeface="+mn-ea"/>
                <a:cs typeface="+mn-cs"/>
              </a:rPr>
              <a:t>another </a:t>
            </a:r>
            <a:r>
              <a:rPr lang="en-US" sz="1200" kern="1200" dirty="0" smtClean="0">
                <a:solidFill>
                  <a:schemeClr val="tx1"/>
                </a:solidFill>
                <a:effectLst/>
                <a:latin typeface="+mn-lt"/>
                <a:ea typeface="+mn-ea"/>
                <a:cs typeface="+mn-cs"/>
              </a:rPr>
              <a:t>GL cost set. This ensures that you maintain a copy of your previous standard costs. Then use Cost Set to Site Assignment, to replace the standard cost set at that site with the new GL cost set. This will update the inventory value if the GL cost set is updated. All changes will cause an update to Inventory with the offset to the Cost Revalue account of the item. Once the GL cost set is updated, the WIP Material Cost Revaluation, should be run to update WIP and the production order bills for unissued material (see next page.) The Sales Orders revaluation should also be run if the sales gross margin report is used.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may use the Item Costs to review the data. The Item Costs shows both the current and GL cost data for items.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38</a:t>
            </a:fld>
            <a:endParaRPr lang="en-US"/>
          </a:p>
        </p:txBody>
      </p:sp>
    </p:spTree>
    <p:extLst>
      <p:ext uri="{BB962C8B-B14F-4D97-AF65-F5344CB8AC3E}">
        <p14:creationId xmlns:p14="http://schemas.microsoft.com/office/powerpoint/2010/main" val="2872540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Verify Changes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After moving simulation costs to the GL, use Work Centers, and Routing Cost Report, to verify that expected changes have occurred.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39</a:t>
            </a:fld>
            <a:endParaRPr lang="en-US"/>
          </a:p>
        </p:txBody>
      </p:sp>
    </p:spTree>
    <p:extLst>
      <p:ext uri="{BB962C8B-B14F-4D97-AF65-F5344CB8AC3E}">
        <p14:creationId xmlns:p14="http://schemas.microsoft.com/office/powerpoint/2010/main" val="109082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Create Multiple Cost Sets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any item, multiple sets of costs can be maintained, each identified by a cost set code, in Cost Sets. Data associated with this cost set code controls how these costs are updated and used.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cost set code is assigned a cost set type of GL, Current, or Simulated, and a costing method of Standard, Average, Last, or None. These two fields together determine how costs from this cost set are updated and used.</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Only one GL and one current cost set per site are permitted. The default GL and current cost sets cannot be maintained although the costing method can be changed in Inventory Control.</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1975102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Historical Cost Sets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may want to compare the active GL cost set with either simulated cost sets or previously active GL cost sets. For example, you may wish to compare “</a:t>
            </a:r>
            <a:r>
              <a:rPr lang="en-US" sz="1200" kern="1200" dirty="0" err="1" smtClean="0">
                <a:solidFill>
                  <a:schemeClr val="tx1"/>
                </a:solidFill>
                <a:effectLst/>
                <a:latin typeface="+mn-lt"/>
                <a:ea typeface="+mn-ea"/>
                <a:cs typeface="+mn-cs"/>
              </a:rPr>
              <a:t>Qtr</a:t>
            </a:r>
            <a:r>
              <a:rPr lang="en-US" sz="1200" kern="1200" dirty="0" smtClean="0">
                <a:solidFill>
                  <a:schemeClr val="tx1"/>
                </a:solidFill>
                <a:effectLst/>
                <a:latin typeface="+mn-lt"/>
                <a:ea typeface="+mn-ea"/>
                <a:cs typeface="+mn-cs"/>
              </a:rPr>
              <a:t> 1/20” with “</a:t>
            </a:r>
            <a:r>
              <a:rPr lang="en-US" sz="1200" kern="1200" dirty="0" err="1" smtClean="0">
                <a:solidFill>
                  <a:schemeClr val="tx1"/>
                </a:solidFill>
                <a:effectLst/>
                <a:latin typeface="+mn-lt"/>
                <a:ea typeface="+mn-ea"/>
                <a:cs typeface="+mn-cs"/>
              </a:rPr>
              <a:t>Qtr</a:t>
            </a:r>
            <a:r>
              <a:rPr lang="en-US" sz="1200" kern="1200" dirty="0" smtClean="0">
                <a:solidFill>
                  <a:schemeClr val="tx1"/>
                </a:solidFill>
                <a:effectLst/>
                <a:latin typeface="+mn-lt"/>
                <a:ea typeface="+mn-ea"/>
                <a:cs typeface="+mn-cs"/>
              </a:rPr>
              <a:t> 2/21.” The system gives you the capability to retain an unlimited number of inactive cost sets and to make comparisons between them or between them and simulated cost sets. For example, the figure above shows the screen for requesting a comparison between cost sets for two quarters.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40</a:t>
            </a:fld>
            <a:endParaRPr lang="en-US"/>
          </a:p>
        </p:txBody>
      </p:sp>
    </p:spTree>
    <p:extLst>
      <p:ext uri="{BB962C8B-B14F-4D97-AF65-F5344CB8AC3E}">
        <p14:creationId xmlns:p14="http://schemas.microsoft.com/office/powerpoint/2010/main" val="37979772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Introduction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Cost planning functions are used to phase in new costs. When you know ahead of time that costs are going to change, you can enter those costs now, but not activate them until the actual changeover date. This is useful in several situations.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During budgeting, where you can predict future costs, but you are not ready to phase them in yet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commodity-based products, where raw material costs change seasonally or on some regular basis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hyperinflationary economies, where costs increase by a certain percentage each period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order to use cost planning, simply set up a new GL cost set and use it to store the projected costs. Then use Cost Plan by Site, to identify the date on which you expect these GL costs to take effect at this site.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These costs are available for use on MRP and MPS Summary Reports, Both give you the option to use cost plans when calculating the anticipated cost of planned production. This is useful for your planners, particularly if costs are expected to change significantly. They can refer to the cost projections and reschedule production accordingly.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Entering a cost plan does not change the GL cost automatically on that date. You must run the Cost Plan by Site Update, any time after the start date for costs to change. To activate the costs earlier, use Cost Set to Site Assignment.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41</a:t>
            </a:fld>
            <a:endParaRPr lang="en-US"/>
          </a:p>
        </p:txBody>
      </p:sp>
    </p:spTree>
    <p:extLst>
      <p:ext uri="{BB962C8B-B14F-4D97-AF65-F5344CB8AC3E}">
        <p14:creationId xmlns:p14="http://schemas.microsoft.com/office/powerpoint/2010/main" val="14556546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Create New Costs Sets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Cost Sets, to create a new cost set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you know how and when costs will change, record the new costs under a new Cost Set in Cost Sets, and attach it to a site with a starting effective date in Cost Plans by Site.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Suppose you experience a 10% cost increase in the first quarter. You would create a cost set with costs that are 10% higher than normal and name it “1st </a:t>
            </a:r>
            <a:r>
              <a:rPr lang="en-US" sz="1200" kern="1200" dirty="0" err="1" smtClean="0">
                <a:solidFill>
                  <a:schemeClr val="tx1"/>
                </a:solidFill>
                <a:effectLst/>
                <a:latin typeface="+mn-lt"/>
                <a:ea typeface="+mn-ea"/>
                <a:cs typeface="+mn-cs"/>
              </a:rPr>
              <a:t>Qtr</a:t>
            </a:r>
            <a:r>
              <a:rPr lang="en-US" sz="1200" kern="1200" dirty="0" smtClean="0">
                <a:solidFill>
                  <a:schemeClr val="tx1"/>
                </a:solidFill>
                <a:effectLst/>
                <a:latin typeface="+mn-lt"/>
                <a:ea typeface="+mn-ea"/>
                <a:cs typeface="+mn-cs"/>
              </a:rPr>
              <a:t>” or whatever seems appropriate. Similarly, you might want to create a cost set for the third quarter if costs for that quarter were expected to be less than normal.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42</a:t>
            </a:fld>
            <a:endParaRPr lang="en-US"/>
          </a:p>
        </p:txBody>
      </p:sp>
    </p:spTree>
    <p:extLst>
      <p:ext uri="{BB962C8B-B14F-4D97-AF65-F5344CB8AC3E}">
        <p14:creationId xmlns:p14="http://schemas.microsoft.com/office/powerpoint/2010/main" val="14446691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Create a Cost Plan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Cost Plan</a:t>
            </a:r>
            <a:r>
              <a:rPr lang="en-US" altLang="zh-CN" sz="1200" kern="1200" dirty="0" smtClean="0">
                <a:solidFill>
                  <a:schemeClr val="tx1"/>
                </a:solidFill>
                <a:effectLst/>
                <a:latin typeface="+mn-lt"/>
                <a:ea typeface="+mn-ea"/>
                <a:cs typeface="+mn-cs"/>
              </a:rPr>
              <a:t>s</a:t>
            </a:r>
            <a:r>
              <a:rPr lang="en-US" sz="1200" kern="1200" dirty="0" smtClean="0">
                <a:solidFill>
                  <a:schemeClr val="tx1"/>
                </a:solidFill>
                <a:effectLst/>
                <a:latin typeface="+mn-lt"/>
                <a:ea typeface="+mn-ea"/>
                <a:cs typeface="+mn-cs"/>
              </a:rPr>
              <a:t> by Site, to enter the site and start date specifying when the cost set will be active.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figure above shows a cost set created to plan for an anticipated labor rate increase beginning January 1, 2022.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Recording these planned cost changes does not affect GL costs until you run Cost Plan by Site Update, on the exact date the change is to become effective. Until this date, these new costs are used by planners on costed MRP Summary report, and Master Schedule Summary.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43</a:t>
            </a:fld>
            <a:endParaRPr lang="en-US"/>
          </a:p>
        </p:txBody>
      </p:sp>
    </p:spTree>
    <p:extLst>
      <p:ext uri="{BB962C8B-B14F-4D97-AF65-F5344CB8AC3E}">
        <p14:creationId xmlns:p14="http://schemas.microsoft.com/office/powerpoint/2010/main" val="30758067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Copy Cost Set as Baseline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costs for a planning cost set are usually added by copying an existing cost set as a baseline and then adjusting the costs. Use Cost Set Copy to Cost Set. Or you could copy a cost set into a simulated cost set, modify it, and then copy the accepted simulation as your baseline.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44</a:t>
            </a:fld>
            <a:endParaRPr lang="en-US"/>
          </a:p>
        </p:txBody>
      </p:sp>
    </p:spTree>
    <p:extLst>
      <p:ext uri="{BB962C8B-B14F-4D97-AF65-F5344CB8AC3E}">
        <p14:creationId xmlns:p14="http://schemas.microsoft.com/office/powerpoint/2010/main" val="1537213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Adjust Costs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Item</a:t>
            </a:r>
            <a:r>
              <a:rPr lang="en-US" sz="1200" kern="1200" baseline="0" dirty="0" smtClean="0">
                <a:solidFill>
                  <a:schemeClr val="tx1"/>
                </a:solidFill>
                <a:effectLst/>
                <a:latin typeface="+mn-lt"/>
                <a:ea typeface="+mn-ea"/>
                <a:cs typeface="+mn-cs"/>
              </a:rPr>
              <a:t> Site</a:t>
            </a:r>
            <a:r>
              <a:rPr lang="en-US" sz="1200" kern="1200" dirty="0" smtClean="0">
                <a:solidFill>
                  <a:schemeClr val="tx1"/>
                </a:solidFill>
                <a:effectLst/>
                <a:latin typeface="+mn-lt"/>
                <a:ea typeface="+mn-ea"/>
                <a:cs typeface="+mn-cs"/>
              </a:rPr>
              <a:t> Costs, to enter new costs manually, or use Item- Element Cost Calculation, to let the system calculate new costs based on percentages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Change Baseline to Fit Plan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Item-Element Cost Calculation, you can change element costs by percentage and let the system calculate the new cost, or, in Item Site Costs, you can enter the new cost directly.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example in the figure above indicates a 20% increase in labor rates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see the effects in the MRP and MPS summary reports, you must select Update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45</a:t>
            </a:fld>
            <a:endParaRPr lang="en-US"/>
          </a:p>
        </p:txBody>
      </p:sp>
    </p:spTree>
    <p:extLst>
      <p:ext uri="{BB962C8B-B14F-4D97-AF65-F5344CB8AC3E}">
        <p14:creationId xmlns:p14="http://schemas.microsoft.com/office/powerpoint/2010/main" val="39032803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Activate Costs</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Cost Plan by Site Update, or Cost Set to Site Assignment on the exact date the cost plan is to take effect to activate the cost set</a:t>
            </a:r>
          </a:p>
          <a:p>
            <a:endParaRPr lang="en-US" dirty="0" smtClean="0"/>
          </a:p>
          <a:p>
            <a:r>
              <a:rPr lang="en-US" sz="1200" kern="1200" dirty="0" smtClean="0">
                <a:solidFill>
                  <a:schemeClr val="tx1"/>
                </a:solidFill>
                <a:effectLst/>
                <a:latin typeface="+mn-lt"/>
                <a:ea typeface="+mn-ea"/>
                <a:cs typeface="+mn-cs"/>
              </a:rPr>
              <a:t>To activate the cost set according to the cost plan, run the Cost Plan by Site Update, or Cost Set to Site Assignment any time after the start date.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addition to activating the new cost set, the program also changes the inventory to reflect the new costs and posts the cost revaluation amount to the general ledger.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Inventory account is debited and the Cost Revalue account is credited with the difference multiplied by the quantity on hand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recommended that you print the report.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GL costs are changed by mistake, you must manually re-enter the old cost in Item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Site Costs</a:t>
            </a:r>
            <a:endParaRPr lang="en-US" dirty="0" smtClean="0"/>
          </a:p>
        </p:txBody>
      </p:sp>
      <p:sp>
        <p:nvSpPr>
          <p:cNvPr id="4" name="myNotes"/>
          <p:cNvSpPr>
            <a:spLocks noGrp="1"/>
          </p:cNvSpPr>
          <p:nvPr>
            <p:ph type="sldNum" sz="quarter" idx="10"/>
          </p:nvPr>
        </p:nvSpPr>
        <p:spPr/>
        <p:txBody>
          <a:bodyPr/>
          <a:lstStyle/>
          <a:p>
            <a:fld id="{D19C3D6E-2AFE-42F9-8E48-04913595993F}" type="slidenum">
              <a:rPr lang="en-US" smtClean="0"/>
              <a:t>46</a:t>
            </a:fld>
            <a:endParaRPr lang="en-US"/>
          </a:p>
        </p:txBody>
      </p:sp>
    </p:spTree>
    <p:extLst>
      <p:ext uri="{BB962C8B-B14F-4D97-AF65-F5344CB8AC3E}">
        <p14:creationId xmlns:p14="http://schemas.microsoft.com/office/powerpoint/2010/main" val="29251069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Revalue WIP</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WIP Material Cost Revaluation, to revalue WIP based on newly activated cost set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Assuming that WIP exists, you will need to revalue it using the newly activated cost set. You can do this by using WIP Material Cost Revaluation.</a:t>
            </a:r>
          </a:p>
        </p:txBody>
      </p:sp>
      <p:sp>
        <p:nvSpPr>
          <p:cNvPr id="4" name="myNotes"/>
          <p:cNvSpPr>
            <a:spLocks noGrp="1"/>
          </p:cNvSpPr>
          <p:nvPr>
            <p:ph type="sldNum" sz="quarter" idx="10"/>
          </p:nvPr>
        </p:nvSpPr>
        <p:spPr/>
        <p:txBody>
          <a:bodyPr/>
          <a:lstStyle/>
          <a:p>
            <a:fld id="{D19C3D6E-2AFE-42F9-8E48-04913595993F}" type="slidenum">
              <a:rPr lang="en-US" smtClean="0"/>
              <a:t>47</a:t>
            </a:fld>
            <a:endParaRPr lang="en-US"/>
          </a:p>
        </p:txBody>
      </p:sp>
    </p:spTree>
    <p:extLst>
      <p:ext uri="{BB962C8B-B14F-4D97-AF65-F5344CB8AC3E}">
        <p14:creationId xmlns:p14="http://schemas.microsoft.com/office/powerpoint/2010/main" val="18294297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Sales Orders revaluation should also be run if the Sales Order Gross Margin report is used.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48</a:t>
            </a:fld>
            <a:endParaRPr lang="en-US"/>
          </a:p>
        </p:txBody>
      </p:sp>
    </p:spTree>
    <p:extLst>
      <p:ext uri="{BB962C8B-B14F-4D97-AF65-F5344CB8AC3E}">
        <p14:creationId xmlns:p14="http://schemas.microsoft.com/office/powerpoint/2010/main" val="9296241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See Effects of Cost Plans in MPS and MRP Summary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see the effects of planned changes by using the Master Schedule Summary, and the MRP Summary.</a:t>
            </a:r>
          </a:p>
          <a:p>
            <a:endParaRPr lang="en-US" sz="1200" kern="1200" dirty="0" smtClean="0">
              <a:solidFill>
                <a:schemeClr val="tx1"/>
              </a:solidFill>
              <a:effectLst/>
              <a:latin typeface="+mn-lt"/>
              <a:ea typeface="+mn-ea"/>
              <a:cs typeface="+mn-cs"/>
            </a:endParaRPr>
          </a:p>
          <a:p>
            <a:r>
              <a:rPr lang="en-US" dirty="0" smtClean="0"/>
              <a:t>In example, report shows the effect of cost plan increases, which become effective Sat, Jan 1, 2022 - first work day affected is Monday, Jan 3.</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49</a:t>
            </a:fld>
            <a:endParaRPr lang="en-US"/>
          </a:p>
        </p:txBody>
      </p:sp>
    </p:spTree>
    <p:extLst>
      <p:ext uri="{BB962C8B-B14F-4D97-AF65-F5344CB8AC3E}">
        <p14:creationId xmlns:p14="http://schemas.microsoft.com/office/powerpoint/2010/main" val="3699033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Cost Set Uses</a:t>
            </a:r>
            <a:endParaRPr lang="en-US" sz="1200" kern="1200" dirty="0" smtClean="0">
              <a:solidFill>
                <a:schemeClr val="tx1"/>
              </a:solidFill>
              <a:effectLst/>
              <a:latin typeface="+mn-lt"/>
              <a:ea typeface="+mn-ea"/>
              <a:cs typeface="+mn-cs"/>
            </a:endParaRP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Historical. </a:t>
            </a:r>
            <a:r>
              <a:rPr lang="en-US" sz="1200" kern="1200" dirty="0" smtClean="0">
                <a:solidFill>
                  <a:schemeClr val="tx1"/>
                </a:solidFill>
                <a:effectLst/>
                <a:latin typeface="+mn-lt"/>
                <a:ea typeface="+mn-ea"/>
                <a:cs typeface="+mn-cs"/>
              </a:rPr>
              <a:t>Useful for tracking costs from prior periods. If standards are changed during a fiscal year, you can track original standards set at the beginning. Or you can use historical cost sets to track standards from year to year.</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Simulated. </a:t>
            </a:r>
            <a:r>
              <a:rPr lang="en-US" sz="1200" kern="1200" dirty="0" smtClean="0">
                <a:solidFill>
                  <a:schemeClr val="tx1"/>
                </a:solidFill>
                <a:effectLst/>
                <a:latin typeface="+mn-lt"/>
                <a:ea typeface="+mn-ea"/>
                <a:cs typeface="+mn-cs"/>
              </a:rPr>
              <a:t>Useful for planning future costs or performing “what-if” analyses, such as developing costs based on different estimates of volume.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Site Specific. </a:t>
            </a:r>
            <a:r>
              <a:rPr lang="en-US" sz="1200" kern="1200" dirty="0" smtClean="0">
                <a:solidFill>
                  <a:schemeClr val="tx1"/>
                </a:solidFill>
                <a:effectLst/>
                <a:latin typeface="+mn-lt"/>
                <a:ea typeface="+mn-ea"/>
                <a:cs typeface="+mn-cs"/>
              </a:rPr>
              <a:t>Different cost sets can be assigned to each site. Note that in a </a:t>
            </a:r>
            <a:r>
              <a:rPr lang="en-US" sz="1200" kern="1200" dirty="0" smtClean="0">
                <a:solidFill>
                  <a:schemeClr val="tx1"/>
                </a:solidFill>
                <a:effectLst/>
                <a:latin typeface="+mn-lt"/>
                <a:ea typeface="+mn-ea"/>
                <a:cs typeface="+mn-cs"/>
              </a:rPr>
              <a:t>single-domain </a:t>
            </a:r>
            <a:r>
              <a:rPr lang="en-US" sz="1200" kern="1200" dirty="0" smtClean="0">
                <a:solidFill>
                  <a:schemeClr val="tx1"/>
                </a:solidFill>
                <a:effectLst/>
                <a:latin typeface="+mn-lt"/>
                <a:ea typeface="+mn-ea"/>
                <a:cs typeface="+mn-cs"/>
              </a:rPr>
              <a:t>environment, you can have only one current cost method, as this is set through the Inventory Control.</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GL Cost Set. </a:t>
            </a:r>
            <a:r>
              <a:rPr lang="en-US" sz="1200" kern="1200" dirty="0" smtClean="0">
                <a:solidFill>
                  <a:schemeClr val="tx1"/>
                </a:solidFill>
                <a:effectLst/>
                <a:latin typeface="+mn-lt"/>
                <a:ea typeface="+mn-ea"/>
                <a:cs typeface="+mn-cs"/>
              </a:rPr>
              <a:t>Defines costing method that will be used for inventory valuation.</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Current Cost Set. </a:t>
            </a:r>
            <a:r>
              <a:rPr lang="en-US" sz="1200" kern="1200" dirty="0" smtClean="0">
                <a:solidFill>
                  <a:schemeClr val="tx1"/>
                </a:solidFill>
                <a:effectLst/>
                <a:latin typeface="+mn-lt"/>
                <a:ea typeface="+mn-ea"/>
                <a:cs typeface="+mn-cs"/>
              </a:rPr>
              <a:t>Defines the current cost of an item, either last, average, or none.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you have defined the cost sets, you can assign them to each site using Cost Set to Site Assignment.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22210135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50</a:t>
            </a:fld>
            <a:endParaRPr lang="en-US"/>
          </a:p>
        </p:txBody>
      </p:sp>
    </p:spTree>
    <p:extLst>
      <p:ext uri="{BB962C8B-B14F-4D97-AF65-F5344CB8AC3E}">
        <p14:creationId xmlns:p14="http://schemas.microsoft.com/office/powerpoint/2010/main" val="6414586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51</a:t>
            </a:fld>
            <a:endParaRPr lang="en-US"/>
          </a:p>
        </p:txBody>
      </p:sp>
    </p:spTree>
    <p:extLst>
      <p:ext uri="{BB962C8B-B14F-4D97-AF65-F5344CB8AC3E}">
        <p14:creationId xmlns:p14="http://schemas.microsoft.com/office/powerpoint/2010/main" val="1557867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52</a:t>
            </a:fld>
            <a:endParaRPr lang="en-US"/>
          </a:p>
        </p:txBody>
      </p:sp>
    </p:spTree>
    <p:extLst>
      <p:ext uri="{BB962C8B-B14F-4D97-AF65-F5344CB8AC3E}">
        <p14:creationId xmlns:p14="http://schemas.microsoft.com/office/powerpoint/2010/main" val="32412212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53</a:t>
            </a:fld>
            <a:endParaRPr lang="en-US"/>
          </a:p>
        </p:txBody>
      </p:sp>
    </p:spTree>
    <p:extLst>
      <p:ext uri="{BB962C8B-B14F-4D97-AF65-F5344CB8AC3E}">
        <p14:creationId xmlns:p14="http://schemas.microsoft.com/office/powerpoint/2010/main" val="36787385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54</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Multi-Site Cost Considerations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Within QAD system, each site must be assigned a GL and a Current cost set. We saw earlier that these default to the cost sets Standard and Current. All sites are initially assigned these cost sets, but this can be easily changed. The Cost Set To Site Assignment, is used to assign a different GL and/or Current cost set to a particular site. When GL costs are changed, inventory is automatically revalued to the new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Any cost set of type GL can be assigned to a site as its GL cost set. This cost set may use a costing method of Standard or Average.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Any cost set of type Current can be assigned to a site as its Current cost set. This cost set may use costing method Average, Last, or None.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example shown on the previous page, each of the three sites (A, B, and C) are set up differently. In particular, notice the following.</a:t>
            </a:r>
          </a:p>
          <a:p>
            <a:r>
              <a:rPr lang="en-US" sz="1200" kern="1200" dirty="0" smtClean="0">
                <a:solidFill>
                  <a:schemeClr val="tx1"/>
                </a:solidFill>
                <a:effectLst/>
                <a:latin typeface="+mn-lt"/>
                <a:ea typeface="+mn-ea"/>
                <a:cs typeface="+mn-cs"/>
              </a:rPr>
              <a:t> </a:t>
            </a:r>
          </a:p>
          <a:p>
            <a:pPr marL="0" indent="0">
              <a:buFont typeface="+mj-lt"/>
              <a:buNone/>
            </a:pPr>
            <a:r>
              <a:rPr lang="en-US" sz="1200" b="1" kern="1200" dirty="0" smtClean="0">
                <a:solidFill>
                  <a:schemeClr val="tx1"/>
                </a:solidFill>
                <a:effectLst/>
                <a:latin typeface="+mn-lt"/>
                <a:ea typeface="+mn-ea"/>
                <a:cs typeface="+mn-cs"/>
              </a:rPr>
              <a:t>1</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 is possible for more than one site to use the same cost set; they don’t have to be different. For example, sites A and C share the same Current cost set.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2</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site may use a different Current costing method. For example, sites A and C use Average costing and site B uses Last.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3</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site may use a different GL cost set and costing method. If you have multiple sites making the same products, it is unlikely that they will have the same cost structure. To support this, each site may choose its own cost method. For example, sites A and C use Standard costing, while site B uses Average.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1072278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Linked-site costing lets you specify one set of GL cost site records to serve as an item's GL cost set at another inventory site. The system sets the default value for GL Cost Source Site according to three site-linking rules, that can be assigned by item type, product line, purchase/manufacture code, or none.</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costing method significantly reduces redundant data in a database, simplifies costing procedures, and decreases the chance for unexpected cost discrepancies across sites. In addition, you need only one shared GL cost set record for each inventory record instead of duplicate records for each site. Linked-site costing is useful for companies that manufacture the same product in different ways at multiple sites, or that purchase the same product from different 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altLang="en-US" dirty="0" smtClean="0">
                <a:latin typeface="Arial" panose="020B0604020202020204" pitchFamily="34" charset="0"/>
                <a:cs typeface="Times New Roman" panose="02020603050405020304" pitchFamily="18" charset="0"/>
              </a:rPr>
              <a:t>The key benefits derived from Linked Site Costing: </a:t>
            </a:r>
          </a:p>
          <a:p>
            <a:r>
              <a:rPr lang="en-US" altLang="en-US" dirty="0" smtClean="0">
                <a:latin typeface="Arial" panose="020B0604020202020204" pitchFamily="34" charset="0"/>
                <a:cs typeface="Times New Roman" panose="02020603050405020304" pitchFamily="18" charset="0"/>
              </a:rPr>
              <a:t>• It reduces redundant data in the database since one cost record can serve many sites</a:t>
            </a:r>
          </a:p>
          <a:p>
            <a:r>
              <a:rPr lang="en-US" altLang="en-US" dirty="0" smtClean="0">
                <a:latin typeface="Arial" panose="020B0604020202020204" pitchFamily="34" charset="0"/>
                <a:cs typeface="Times New Roman" panose="02020603050405020304" pitchFamily="18" charset="0"/>
              </a:rPr>
              <a:t>• It simplifies the costing process because there is less to maintain</a:t>
            </a:r>
          </a:p>
          <a:p>
            <a:r>
              <a:rPr lang="en-US" altLang="en-US" dirty="0" smtClean="0">
                <a:latin typeface="Arial" panose="020B0604020202020204" pitchFamily="34" charset="0"/>
                <a:cs typeface="Times New Roman" panose="02020603050405020304" pitchFamily="18" charset="0"/>
              </a:rPr>
              <a:t>• It minimizes errors, which can be introduced by maintaining multiple duplicate cost records</a:t>
            </a:r>
          </a:p>
          <a:p>
            <a:r>
              <a:rPr lang="en-US" altLang="en-US" dirty="0" smtClean="0">
                <a:latin typeface="Arial" panose="020B0604020202020204" pitchFamily="34" charset="0"/>
                <a:cs typeface="Times New Roman" panose="02020603050405020304" pitchFamily="18" charset="0"/>
              </a:rPr>
              <a:t>• It eliminates time consuming and redundant Cost Set Copy processes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You cannot use linked-site costing for a site if you use the average cost method for GL transactions, since average cost calculation does not consider inventory at multiple sites.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2481466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a:spcBef>
                <a:spcPct val="50000"/>
              </a:spcBef>
            </a:pPr>
            <a:r>
              <a:rPr lang="en-US" altLang="en-US" b="1" dirty="0" smtClean="0">
                <a:latin typeface="Arial" panose="020B0604020202020204" pitchFamily="34" charset="0"/>
              </a:rPr>
              <a:t>Linked Site Costing Example</a:t>
            </a:r>
          </a:p>
          <a:p>
            <a:pPr>
              <a:spcBef>
                <a:spcPct val="50000"/>
              </a:spcBef>
            </a:pPr>
            <a:endParaRPr lang="en-US" altLang="en-US" dirty="0" smtClean="0">
              <a:latin typeface="Arial" panose="020B0604020202020204" pitchFamily="34" charset="0"/>
            </a:endParaRPr>
          </a:p>
          <a:p>
            <a:pPr>
              <a:spcBef>
                <a:spcPct val="50000"/>
              </a:spcBef>
            </a:pPr>
            <a:r>
              <a:rPr lang="en-US" altLang="en-US" dirty="0" smtClean="0">
                <a:latin typeface="Arial" panose="020B0604020202020204" pitchFamily="34" charset="0"/>
              </a:rPr>
              <a:t>Imagine you have an item, in this case a scooter, at a manufacturing site and at multiple distribution sites. And the scooter has the same cost at each site. With Linked Site Costing you don’t have to maintain multiple separate GL cost records; instead you maintain one GL cost record, in this example at the manufacturing site, and the other sites use that cost record. Remember, though, that each site maintains its own Current cost record.</a:t>
            </a:r>
          </a:p>
          <a:p>
            <a:pPr>
              <a:spcBef>
                <a:spcPct val="50000"/>
              </a:spcBef>
            </a:pPr>
            <a:endParaRPr lang="en-US" altLang="en-US" dirty="0" smtClean="0">
              <a:latin typeface="Arial" panose="020B0604020202020204" pitchFamily="34" charset="0"/>
            </a:endParaRPr>
          </a:p>
          <a:p>
            <a:pPr>
              <a:spcBef>
                <a:spcPct val="50000"/>
              </a:spcBef>
            </a:pPr>
            <a:r>
              <a:rPr lang="en-US" altLang="en-US" dirty="0" smtClean="0">
                <a:latin typeface="Arial" panose="020B0604020202020204" pitchFamily="34" charset="0"/>
              </a:rPr>
              <a:t>There are a couple of new terms on this slide—Source Cost Site and Target Site. The site that is the “source” for the costs is called the Source Cost Site; and the sites that refer to the Source Cost Site for their costs are called Target Sites. We’ll discuss these terms in more detail in the next slide.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1852633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Linked-Site Costing Rules</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Inventory Site </a:t>
            </a:r>
            <a:r>
              <a:rPr lang="en-US" sz="1200" kern="1200" dirty="0" smtClean="0">
                <a:solidFill>
                  <a:schemeClr val="tx1"/>
                </a:solidFill>
                <a:effectLst/>
                <a:latin typeface="+mn-lt"/>
                <a:ea typeface="+mn-ea"/>
                <a:cs typeface="+mn-cs"/>
              </a:rPr>
              <a:t>sets the default inventory site as the GL cost source site. The inventory site is also the default site if you are not linking costs.</a:t>
            </a:r>
          </a:p>
          <a:p>
            <a:r>
              <a:rPr lang="en-US" sz="1200" b="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Item Master Site </a:t>
            </a:r>
            <a:r>
              <a:rPr lang="en-US" sz="1200" kern="1200" dirty="0" smtClean="0">
                <a:solidFill>
                  <a:schemeClr val="tx1"/>
                </a:solidFill>
                <a:effectLst/>
                <a:latin typeface="+mn-lt"/>
                <a:ea typeface="+mn-ea"/>
                <a:cs typeface="+mn-cs"/>
              </a:rPr>
              <a:t>sets the site in Items as the default GL cost source site.</a:t>
            </a:r>
          </a:p>
          <a:p>
            <a:r>
              <a:rPr lang="en-US" sz="1200" b="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User Specified Site</a:t>
            </a:r>
            <a:r>
              <a:rPr lang="en-US" sz="1200" kern="1200" dirty="0" smtClean="0">
                <a:solidFill>
                  <a:schemeClr val="tx1"/>
                </a:solidFill>
                <a:effectLst/>
                <a:latin typeface="+mn-lt"/>
                <a:ea typeface="+mn-ea"/>
                <a:cs typeface="+mn-cs"/>
              </a:rPr>
              <a:t> sets any site you designate as the default GL cost source site.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8461125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US" dirty="0">
                <a:latin typeface="Century Gothic" panose="020B0502020202020204" pitchFamily="34" charset="0"/>
              </a:rPr>
              <a:t>Cost Management</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Linked-Site </a:t>
            </a:r>
            <a:r>
              <a:rPr lang="en-US" dirty="0" smtClean="0">
                <a:latin typeface="Century Gothic" panose="020B0502020202020204" pitchFamily="34" charset="0"/>
              </a:rPr>
              <a:t>Costing Rules</a:t>
            </a:r>
            <a:endParaRPr lang="en-US" dirty="0">
              <a:latin typeface="Century Gothic" panose="020B0502020202020204" pitchFamily="34" charset="0"/>
            </a:endParaRPr>
          </a:p>
        </p:txBody>
      </p:sp>
      <p:pic>
        <p:nvPicPr>
          <p:cNvPr id="8" name="Picture 7"/>
          <p:cNvPicPr>
            <a:picLocks noChangeAspect="1"/>
          </p:cNvPicPr>
          <p:nvPr/>
        </p:nvPicPr>
        <p:blipFill>
          <a:blip r:embed="rId3"/>
          <a:stretch>
            <a:fillRect/>
          </a:stretch>
        </p:blipFill>
        <p:spPr>
          <a:xfrm>
            <a:off x="0" y="1562100"/>
            <a:ext cx="12185006" cy="4911152"/>
          </a:xfrm>
          <a:prstGeom prst="rect">
            <a:avLst/>
          </a:prstGeom>
        </p:spPr>
      </p:pic>
    </p:spTree>
    <p:extLst>
      <p:ext uri="{BB962C8B-B14F-4D97-AF65-F5344CB8AC3E}">
        <p14:creationId xmlns:p14="http://schemas.microsoft.com/office/powerpoint/2010/main" val="35622643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Items GL Cost Source Site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Tree>
    <p:extLst>
      <p:ext uri="{BB962C8B-B14F-4D97-AF65-F5344CB8AC3E}">
        <p14:creationId xmlns:p14="http://schemas.microsoft.com/office/powerpoint/2010/main" val="3908242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smtClean="0">
                <a:latin typeface="Century Gothic" panose="020B0502020202020204" pitchFamily="34" charset="0"/>
              </a:rPr>
              <a:t>Roll-Up </a:t>
            </a:r>
            <a:r>
              <a:rPr lang="en-US" sz="2400" dirty="0">
                <a:latin typeface="Century Gothic" panose="020B0502020202020204" pitchFamily="34" charset="0"/>
              </a:rPr>
              <a:t>uses the costs of an item’s components and any subassemblies to calculate this-level and any lower-level costs. </a:t>
            </a:r>
          </a:p>
          <a:p>
            <a:r>
              <a:rPr lang="en-US" sz="2400" dirty="0" smtClean="0">
                <a:latin typeface="Century Gothic" panose="020B0502020202020204" pitchFamily="34" charset="0"/>
              </a:rPr>
              <a:t>Roll-Up </a:t>
            </a:r>
            <a:r>
              <a:rPr lang="en-US" sz="2400" dirty="0">
                <a:latin typeface="Century Gothic" panose="020B0502020202020204" pitchFamily="34" charset="0"/>
              </a:rPr>
              <a:t>recognizes the links for any GL cost set using the standard costing method, regardless of whether the cost set is active or inactive. </a:t>
            </a:r>
          </a:p>
          <a:p>
            <a:r>
              <a:rPr lang="en-US" sz="2400" dirty="0">
                <a:latin typeface="Century Gothic" panose="020B0502020202020204" pitchFamily="34" charset="0"/>
              </a:rPr>
              <a:t>When items are linked, the system uses the cost set specified at the GL cost source site to find the cost. If the GL cost record is not found, a zero cost value is used for the linked item.</a:t>
            </a:r>
          </a:p>
          <a:p>
            <a:r>
              <a:rPr lang="en-US" sz="2400" dirty="0">
                <a:latin typeface="Century Gothic" panose="020B0502020202020204" pitchFamily="34" charset="0"/>
              </a:rPr>
              <a:t>Performing a </a:t>
            </a:r>
            <a:r>
              <a:rPr lang="en-US" sz="2400" dirty="0" smtClean="0">
                <a:latin typeface="Century Gothic" panose="020B0502020202020204" pitchFamily="34" charset="0"/>
              </a:rPr>
              <a:t>rollup </a:t>
            </a:r>
            <a:r>
              <a:rPr lang="en-US" sz="2400" dirty="0">
                <a:latin typeface="Century Gothic" panose="020B0502020202020204" pitchFamily="34" charset="0"/>
              </a:rPr>
              <a:t>at one site does not roll up costs for a linked subassembly at another site. The GL cost for the subassembly at the source site is used to calculate the parent item’s cost at the inventory site. </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Effect of Linking on Product Structure Cost Rollups</a:t>
            </a:r>
          </a:p>
        </p:txBody>
      </p:sp>
    </p:spTree>
    <p:extLst>
      <p:ext uri="{BB962C8B-B14F-4D97-AF65-F5344CB8AC3E}">
        <p14:creationId xmlns:p14="http://schemas.microsoft.com/office/powerpoint/2010/main" val="940615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smtClean="0">
                <a:latin typeface="Century Gothic" panose="020B0502020202020204" pitchFamily="34" charset="0"/>
              </a:rPr>
              <a:t>Roll-Up calculates </a:t>
            </a:r>
            <a:r>
              <a:rPr lang="en-US" sz="2400" dirty="0">
                <a:latin typeface="Century Gothic" panose="020B0502020202020204" pitchFamily="34" charset="0"/>
              </a:rPr>
              <a:t>this-level manufacturing costs, lead times, and total yield for an item at a particular site. </a:t>
            </a:r>
          </a:p>
          <a:p>
            <a:r>
              <a:rPr lang="en-US" sz="2400" dirty="0">
                <a:latin typeface="Century Gothic" panose="020B0502020202020204" pitchFamily="34" charset="0"/>
              </a:rPr>
              <a:t>If a GL standard cost set is specified for the </a:t>
            </a:r>
            <a:r>
              <a:rPr lang="en-US" sz="2400" dirty="0" smtClean="0">
                <a:latin typeface="Century Gothic" panose="020B0502020202020204" pitchFamily="34" charset="0"/>
              </a:rPr>
              <a:t>rollup, then:</a:t>
            </a:r>
          </a:p>
          <a:p>
            <a:pPr lvl="1"/>
            <a:r>
              <a:rPr lang="en-US" sz="2000" dirty="0" smtClean="0">
                <a:latin typeface="Century Gothic" panose="020B0502020202020204" pitchFamily="34" charset="0"/>
              </a:rPr>
              <a:t>The rollup does not update this-level costs if the item at the rollup site is linked.</a:t>
            </a:r>
          </a:p>
          <a:p>
            <a:pPr lvl="1"/>
            <a:r>
              <a:rPr lang="en-US" sz="2000" dirty="0" smtClean="0">
                <a:latin typeface="Century Gothic" panose="020B0502020202020204" pitchFamily="34" charset="0"/>
              </a:rPr>
              <a:t>Lead </a:t>
            </a:r>
            <a:r>
              <a:rPr lang="en-US" sz="2000" dirty="0">
                <a:latin typeface="Century Gothic" panose="020B0502020202020204" pitchFamily="34" charset="0"/>
              </a:rPr>
              <a:t>time and yield for all selected items are calculated whether they are linked or not.</a:t>
            </a:r>
          </a:p>
          <a:p>
            <a:pPr lvl="1"/>
            <a:r>
              <a:rPr lang="en-US" sz="2000" dirty="0">
                <a:latin typeface="Century Gothic" panose="020B0502020202020204" pitchFamily="34" charset="0"/>
              </a:rPr>
              <a:t>The operation cost calculation recognizes linked costs.</a:t>
            </a:r>
          </a:p>
          <a:p>
            <a:pPr lvl="1"/>
            <a:r>
              <a:rPr lang="en-US" sz="2000" dirty="0">
                <a:latin typeface="Century Gothic" panose="020B0502020202020204" pitchFamily="34" charset="0"/>
              </a:rPr>
              <a:t>Updating the active GL standard costs at a cost source site automatically updates the costs at target sites.</a:t>
            </a:r>
          </a:p>
          <a:p>
            <a:pPr lvl="1"/>
            <a:r>
              <a:rPr lang="en-US" sz="2000" dirty="0">
                <a:latin typeface="Century Gothic" panose="020B0502020202020204" pitchFamily="34" charset="0"/>
              </a:rPr>
              <a:t>Routing Cost Roll-Up does not recognize links if the rollup is performed for current or simulation cost sets. In order to roll up costs correctly for linked items, you must use a GL standard cost </a:t>
            </a:r>
            <a:r>
              <a:rPr lang="en-US" sz="2000" dirty="0" smtClean="0">
                <a:latin typeface="Century Gothic" panose="020B0502020202020204" pitchFamily="34" charset="0"/>
              </a:rPr>
              <a:t>set.</a:t>
            </a:r>
            <a:endParaRPr lang="en-US" sz="2000" dirty="0">
              <a:latin typeface="Century Gothic" panose="020B0502020202020204" pitchFamily="34" charset="0"/>
            </a:endParaRP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Effect of Linking on Routing Cost Rollups</a:t>
            </a:r>
          </a:p>
        </p:txBody>
      </p:sp>
    </p:spTree>
    <p:extLst>
      <p:ext uri="{BB962C8B-B14F-4D97-AF65-F5344CB8AC3E}">
        <p14:creationId xmlns:p14="http://schemas.microsoft.com/office/powerpoint/2010/main" val="38693606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00012383"/>
              </p:ext>
            </p:extLst>
          </p:nvPr>
        </p:nvGraphicFramePr>
        <p:xfrm>
          <a:off x="419100" y="1562100"/>
          <a:ext cx="11353800" cy="3596640"/>
        </p:xfrm>
        <a:graphic>
          <a:graphicData uri="http://schemas.openxmlformats.org/drawingml/2006/table">
            <a:tbl>
              <a:tblPr firstRow="1" bandRow="1">
                <a:tableStyleId>{5C22544A-7EE6-4342-B048-85BDC9FD1C3A}</a:tableStyleId>
              </a:tblPr>
              <a:tblGrid>
                <a:gridCol w="5676900">
                  <a:extLst>
                    <a:ext uri="{9D8B030D-6E8A-4147-A177-3AD203B41FA5}">
                      <a16:colId xmlns:a16="http://schemas.microsoft.com/office/drawing/2014/main" val="41959398"/>
                    </a:ext>
                  </a:extLst>
                </a:gridCol>
                <a:gridCol w="5676900">
                  <a:extLst>
                    <a:ext uri="{9D8B030D-6E8A-4147-A177-3AD203B41FA5}">
                      <a16:colId xmlns:a16="http://schemas.microsoft.com/office/drawing/2014/main" val="919693955"/>
                    </a:ext>
                  </a:extLst>
                </a:gridCol>
              </a:tblGrid>
              <a:tr h="370840">
                <a:tc>
                  <a:txBody>
                    <a:bodyPr/>
                    <a:lstStyle/>
                    <a:p>
                      <a:r>
                        <a:rPr lang="en-US" sz="2000" dirty="0" smtClean="0"/>
                        <a:t>Cost Category</a:t>
                      </a:r>
                      <a:endParaRPr lang="en-US" sz="2000" dirty="0"/>
                    </a:p>
                  </a:txBody>
                  <a:tcPr/>
                </a:tc>
                <a:tc>
                  <a:txBody>
                    <a:bodyPr/>
                    <a:lstStyle/>
                    <a:p>
                      <a:r>
                        <a:rPr lang="en-US" sz="2000" dirty="0" smtClean="0"/>
                        <a:t>Cost Element</a:t>
                      </a:r>
                      <a:endParaRPr lang="en-US" sz="2000" dirty="0"/>
                    </a:p>
                  </a:txBody>
                  <a:tcPr/>
                </a:tc>
                <a:extLst>
                  <a:ext uri="{0D108BD9-81ED-4DB2-BD59-A6C34878D82A}">
                    <a16:rowId xmlns:a16="http://schemas.microsoft.com/office/drawing/2014/main" val="3220409459"/>
                  </a:ext>
                </a:extLst>
              </a:tr>
              <a:tr h="370840">
                <a:tc>
                  <a:txBody>
                    <a:bodyPr/>
                    <a:lstStyle/>
                    <a:p>
                      <a:r>
                        <a:rPr lang="en-US" sz="2000" dirty="0" smtClean="0"/>
                        <a:t>Material</a:t>
                      </a:r>
                      <a:endParaRPr lang="en-US" sz="2000" dirty="0"/>
                    </a:p>
                  </a:txBody>
                  <a:tcPr/>
                </a:tc>
                <a:tc>
                  <a:txBody>
                    <a:bodyPr/>
                    <a:lstStyle/>
                    <a:p>
                      <a:r>
                        <a:rPr lang="en-US" sz="2000" dirty="0" smtClean="0"/>
                        <a:t>Domestic Content</a:t>
                      </a:r>
                    </a:p>
                    <a:p>
                      <a:r>
                        <a:rPr lang="en-US" sz="2000" dirty="0" smtClean="0"/>
                        <a:t>Foreign</a:t>
                      </a:r>
                      <a:r>
                        <a:rPr lang="en-US" sz="2000" baseline="0" dirty="0" smtClean="0"/>
                        <a:t> Content</a:t>
                      </a:r>
                    </a:p>
                    <a:p>
                      <a:r>
                        <a:rPr lang="en-US" sz="2000" baseline="0" dirty="0" smtClean="0"/>
                        <a:t>Packaging</a:t>
                      </a:r>
                      <a:endParaRPr lang="en-US" sz="2000" dirty="0"/>
                    </a:p>
                  </a:txBody>
                  <a:tcPr/>
                </a:tc>
                <a:extLst>
                  <a:ext uri="{0D108BD9-81ED-4DB2-BD59-A6C34878D82A}">
                    <a16:rowId xmlns:a16="http://schemas.microsoft.com/office/drawing/2014/main" val="1096113199"/>
                  </a:ext>
                </a:extLst>
              </a:tr>
              <a:tr h="370840">
                <a:tc>
                  <a:txBody>
                    <a:bodyPr/>
                    <a:lstStyle/>
                    <a:p>
                      <a:r>
                        <a:rPr lang="en-US" sz="2000" dirty="0" smtClean="0"/>
                        <a:t>Labor</a:t>
                      </a:r>
                      <a:endParaRPr lang="en-US" sz="2000" dirty="0"/>
                    </a:p>
                  </a:txBody>
                  <a:tcPr/>
                </a:tc>
                <a:tc>
                  <a:txBody>
                    <a:bodyPr/>
                    <a:lstStyle/>
                    <a:p>
                      <a:r>
                        <a:rPr lang="en-US" sz="2000" dirty="0" smtClean="0"/>
                        <a:t>Fabrication</a:t>
                      </a:r>
                    </a:p>
                    <a:p>
                      <a:r>
                        <a:rPr lang="en-US" sz="2000" dirty="0" smtClean="0"/>
                        <a:t>Assembly</a:t>
                      </a:r>
                      <a:endParaRPr lang="en-US" sz="2000" dirty="0"/>
                    </a:p>
                  </a:txBody>
                  <a:tcPr/>
                </a:tc>
                <a:extLst>
                  <a:ext uri="{0D108BD9-81ED-4DB2-BD59-A6C34878D82A}">
                    <a16:rowId xmlns:a16="http://schemas.microsoft.com/office/drawing/2014/main" val="4279668381"/>
                  </a:ext>
                </a:extLst>
              </a:tr>
              <a:tr h="370840">
                <a:tc>
                  <a:txBody>
                    <a:bodyPr/>
                    <a:lstStyle/>
                    <a:p>
                      <a:r>
                        <a:rPr lang="en-US" sz="2000" dirty="0" smtClean="0"/>
                        <a:t>Burden</a:t>
                      </a:r>
                      <a:endParaRPr lang="en-US" sz="2000" dirty="0"/>
                    </a:p>
                  </a:txBody>
                  <a:tcPr/>
                </a:tc>
                <a:tc>
                  <a:txBody>
                    <a:bodyPr/>
                    <a:lstStyle/>
                    <a:p>
                      <a:r>
                        <a:rPr lang="en-US" sz="2000" dirty="0" smtClean="0"/>
                        <a:t>Burden</a:t>
                      </a:r>
                      <a:endParaRPr lang="en-US" sz="2000" dirty="0"/>
                    </a:p>
                  </a:txBody>
                  <a:tcPr/>
                </a:tc>
                <a:extLst>
                  <a:ext uri="{0D108BD9-81ED-4DB2-BD59-A6C34878D82A}">
                    <a16:rowId xmlns:a16="http://schemas.microsoft.com/office/drawing/2014/main" val="3177886446"/>
                  </a:ext>
                </a:extLst>
              </a:tr>
              <a:tr h="370840">
                <a:tc>
                  <a:txBody>
                    <a:bodyPr/>
                    <a:lstStyle/>
                    <a:p>
                      <a:r>
                        <a:rPr lang="en-US" sz="2000" dirty="0" smtClean="0"/>
                        <a:t>Overhead</a:t>
                      </a:r>
                      <a:endParaRPr lang="en-US" sz="2000" dirty="0"/>
                    </a:p>
                  </a:txBody>
                  <a:tcPr/>
                </a:tc>
                <a:tc>
                  <a:txBody>
                    <a:bodyPr/>
                    <a:lstStyle/>
                    <a:p>
                      <a:r>
                        <a:rPr lang="en-US" sz="2000" dirty="0" smtClean="0"/>
                        <a:t>Freight, Duty &amp; Insurance</a:t>
                      </a:r>
                    </a:p>
                    <a:p>
                      <a:r>
                        <a:rPr lang="en-US" sz="2000" dirty="0" smtClean="0"/>
                        <a:t>General Factory O/H</a:t>
                      </a:r>
                      <a:endParaRPr lang="en-US" sz="2000" dirty="0"/>
                    </a:p>
                  </a:txBody>
                  <a:tcPr/>
                </a:tc>
                <a:extLst>
                  <a:ext uri="{0D108BD9-81ED-4DB2-BD59-A6C34878D82A}">
                    <a16:rowId xmlns:a16="http://schemas.microsoft.com/office/drawing/2014/main" val="3177922978"/>
                  </a:ext>
                </a:extLst>
              </a:tr>
              <a:tr h="370840">
                <a:tc>
                  <a:txBody>
                    <a:bodyPr/>
                    <a:lstStyle/>
                    <a:p>
                      <a:r>
                        <a:rPr lang="en-US" sz="2000" dirty="0" smtClean="0"/>
                        <a:t>Subcontract</a:t>
                      </a:r>
                      <a:endParaRPr lang="en-US" sz="2000" dirty="0"/>
                    </a:p>
                  </a:txBody>
                  <a:tcPr/>
                </a:tc>
                <a:tc>
                  <a:txBody>
                    <a:bodyPr/>
                    <a:lstStyle/>
                    <a:p>
                      <a:r>
                        <a:rPr lang="en-US" sz="2000" dirty="0" smtClean="0"/>
                        <a:t>Subcontract</a:t>
                      </a:r>
                      <a:endParaRPr lang="en-US" sz="2000" dirty="0"/>
                    </a:p>
                  </a:txBody>
                  <a:tcPr/>
                </a:tc>
                <a:extLst>
                  <a:ext uri="{0D108BD9-81ED-4DB2-BD59-A6C34878D82A}">
                    <a16:rowId xmlns:a16="http://schemas.microsoft.com/office/drawing/2014/main" val="768084032"/>
                  </a:ext>
                </a:extLst>
              </a:tr>
            </a:tbl>
          </a:graphicData>
        </a:graphic>
      </p:graphicFrame>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Multi-Element Costing</a:t>
            </a:r>
          </a:p>
        </p:txBody>
      </p:sp>
    </p:spTree>
    <p:extLst>
      <p:ext uri="{BB962C8B-B14F-4D97-AF65-F5344CB8AC3E}">
        <p14:creationId xmlns:p14="http://schemas.microsoft.com/office/powerpoint/2010/main" val="28406777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Category Translations</a:t>
            </a: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Tree>
    <p:extLst>
      <p:ext uri="{BB962C8B-B14F-4D97-AF65-F5344CB8AC3E}">
        <p14:creationId xmlns:p14="http://schemas.microsoft.com/office/powerpoint/2010/main" val="1599897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Multi-Element Costing: Set-Up</a:t>
            </a:r>
            <a:endParaRPr lang="en-US" dirty="0">
              <a:latin typeface="Century Gothic" panose="020B0502020202020204" pitchFamily="34" charset="0"/>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Create Cost Set</a:t>
            </a: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panose="020B0502020202020204" pitchFamily="34" charset="0"/>
              </a:rPr>
              <a:t>Define Cost Elements</a:t>
            </a:r>
            <a:endParaRPr lang="en-US" sz="2000" dirty="0" smtClean="0">
              <a:solidFill>
                <a:srgbClr val="FFFFFF"/>
              </a:solidFill>
              <a:latin typeface="Century Gothic" panose="020B0502020202020204" pitchFamily="34" charset="0"/>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Enter Costs</a:t>
            </a:r>
            <a:endParaRPr lang="en-US" sz="2000" b="0" i="0" u="none" strike="noStrike" kern="1200" spc="0" baseline="0" dirty="0" smtClean="0">
              <a:solidFill>
                <a:srgbClr val="FFFFFF"/>
              </a:solidFill>
              <a:latin typeface="Century Gothic" panose="020B0502020202020204" pitchFamily="34" charset="0"/>
            </a:endParaRP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Roll Up Costs</a:t>
            </a:r>
            <a:endParaRPr lang="en-US" sz="2000" dirty="0" smtClean="0">
              <a:solidFill>
                <a:srgbClr val="FFFFFF"/>
              </a:solidFill>
              <a:latin typeface="Century Gothic" panose="020B0502020202020204" pitchFamily="34" charset="0"/>
            </a:endParaRPr>
          </a:p>
        </p:txBody>
      </p:sp>
      <p:cxnSp>
        <p:nvCxnSpPr>
          <p:cNvPr id="10" name="Elbow Connector 9"/>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8195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Elements</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
        <p:nvSpPr>
          <p:cNvPr id="7" name="Text Box 7"/>
          <p:cNvSpPr txBox="1">
            <a:spLocks noChangeArrowheads="1"/>
          </p:cNvSpPr>
          <p:nvPr/>
        </p:nvSpPr>
        <p:spPr bwMode="auto">
          <a:xfrm>
            <a:off x="7178924" y="4761999"/>
            <a:ext cx="3365500" cy="923330"/>
          </a:xfrm>
          <a:prstGeom prst="rect">
            <a:avLst/>
          </a:prstGeom>
          <a:solidFill>
            <a:schemeClr val="bg1"/>
          </a:solidFill>
          <a:ln w="9525">
            <a:solidFill>
              <a:schemeClr val="accent1"/>
            </a:solidFill>
            <a:miter lim="800000"/>
            <a:headEnd/>
            <a:tailEnd/>
          </a:ln>
          <a:effectLst/>
        </p:spPr>
        <p:txBody>
          <a:bodyPr>
            <a:spAutoFit/>
          </a:bodyPr>
          <a:lstStyle/>
          <a:p>
            <a:pPr eaLnBrk="0" hangingPunct="0">
              <a:spcBef>
                <a:spcPct val="50000"/>
              </a:spcBef>
              <a:buClr>
                <a:srgbClr val="5A87C6"/>
              </a:buClr>
              <a:buSzPct val="150000"/>
              <a:tabLst>
                <a:tab pos="171450" algn="l"/>
                <a:tab pos="571500" algn="l"/>
              </a:tabLst>
            </a:pPr>
            <a:r>
              <a:rPr lang="en-US" sz="1200" b="1" dirty="0">
                <a:latin typeface="Century Gothic" panose="020B0502020202020204" pitchFamily="34" charset="0"/>
              </a:rPr>
              <a:t>Unlimited Cost Elements</a:t>
            </a:r>
          </a:p>
          <a:p>
            <a:pPr eaLnBrk="0" hangingPunct="0">
              <a:spcBef>
                <a:spcPct val="50000"/>
              </a:spcBef>
              <a:buClr>
                <a:srgbClr val="5A87C6"/>
              </a:buClr>
              <a:buSzPct val="150000"/>
              <a:tabLst>
                <a:tab pos="171450" algn="l"/>
                <a:tab pos="571500" algn="l"/>
              </a:tabLst>
            </a:pPr>
            <a:r>
              <a:rPr lang="en-US" sz="1200" b="1" dirty="0">
                <a:latin typeface="Century Gothic" panose="020B0502020202020204" pitchFamily="34" charset="0"/>
              </a:rPr>
              <a:t>• New cost elements must be associated with one of the five cost categories = </a:t>
            </a:r>
            <a:r>
              <a:rPr lang="en-US" sz="1200" b="1" dirty="0" err="1">
                <a:latin typeface="Century Gothic" panose="020B0502020202020204" pitchFamily="34" charset="0"/>
              </a:rPr>
              <a:t>Mat’l</a:t>
            </a:r>
            <a:r>
              <a:rPr lang="en-US" sz="1200" b="1" dirty="0">
                <a:latin typeface="Century Gothic" panose="020B0502020202020204" pitchFamily="34" charset="0"/>
              </a:rPr>
              <a:t>, </a:t>
            </a:r>
            <a:r>
              <a:rPr lang="en-US" sz="1200" b="1" dirty="0" err="1">
                <a:latin typeface="Century Gothic" panose="020B0502020202020204" pitchFamily="34" charset="0"/>
              </a:rPr>
              <a:t>Lbr</a:t>
            </a:r>
            <a:r>
              <a:rPr lang="en-US" sz="1200" b="1" dirty="0">
                <a:latin typeface="Century Gothic" panose="020B0502020202020204" pitchFamily="34" charset="0"/>
              </a:rPr>
              <a:t>, Burden, OH, Subcontract</a:t>
            </a:r>
          </a:p>
        </p:txBody>
      </p:sp>
    </p:spTree>
    <p:extLst>
      <p:ext uri="{BB962C8B-B14F-4D97-AF65-F5344CB8AC3E}">
        <p14:creationId xmlns:p14="http://schemas.microsoft.com/office/powerpoint/2010/main" val="30077973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Enter Costs Manually </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
        <p:nvSpPr>
          <p:cNvPr id="7" name="Text Box 7"/>
          <p:cNvSpPr txBox="1">
            <a:spLocks noChangeArrowheads="1"/>
          </p:cNvSpPr>
          <p:nvPr/>
        </p:nvSpPr>
        <p:spPr bwMode="auto">
          <a:xfrm>
            <a:off x="8578852" y="4682487"/>
            <a:ext cx="3365500" cy="941796"/>
          </a:xfrm>
          <a:prstGeom prst="rect">
            <a:avLst/>
          </a:prstGeom>
          <a:solidFill>
            <a:schemeClr val="bg1"/>
          </a:solidFill>
          <a:ln w="9525">
            <a:solidFill>
              <a:schemeClr val="accent1"/>
            </a:solidFill>
            <a:miter lim="800000"/>
            <a:headEnd/>
            <a:tailEnd/>
          </a:ln>
          <a:effectLst/>
        </p:spPr>
        <p:txBody>
          <a:bodyPr>
            <a:spAutoFit/>
          </a:bodyPr>
          <a:lstStyle/>
          <a:p>
            <a:pPr marL="342900" lvl="0" indent="-342900" defTabSz="457200">
              <a:spcBef>
                <a:spcPct val="20000"/>
              </a:spcBef>
              <a:buClr>
                <a:srgbClr val="F79646"/>
              </a:buClr>
            </a:pPr>
            <a:r>
              <a:rPr lang="en-US" sz="1200" b="1" dirty="0" smtClean="0">
                <a:latin typeface="Century Gothic" panose="020B0502020202020204" pitchFamily="34" charset="0"/>
              </a:rPr>
              <a:t>Add new elements</a:t>
            </a:r>
          </a:p>
          <a:p>
            <a:pPr marL="342900" lvl="0" indent="-342900" defTabSz="457200">
              <a:spcBef>
                <a:spcPct val="20000"/>
              </a:spcBef>
              <a:buClr>
                <a:srgbClr val="F79646"/>
              </a:buClr>
            </a:pPr>
            <a:r>
              <a:rPr lang="en-US" sz="1200" b="1" dirty="0" smtClean="0">
                <a:latin typeface="Century Gothic" panose="020B0502020202020204" pitchFamily="34" charset="0"/>
              </a:rPr>
              <a:t>• Enter This-Level costs</a:t>
            </a:r>
          </a:p>
          <a:p>
            <a:pPr marL="342900" lvl="0" indent="-342900" defTabSz="457200">
              <a:spcBef>
                <a:spcPct val="20000"/>
              </a:spcBef>
              <a:buClr>
                <a:srgbClr val="F79646"/>
              </a:buClr>
            </a:pPr>
            <a:r>
              <a:rPr lang="en-US" sz="1200" b="1" dirty="0">
                <a:latin typeface="Century Gothic" panose="020B0502020202020204" pitchFamily="34" charset="0"/>
              </a:rPr>
              <a:t>• Identify Primary element in each cost</a:t>
            </a:r>
          </a:p>
          <a:p>
            <a:pPr marL="342900" lvl="0" indent="-342900" defTabSz="457200">
              <a:spcBef>
                <a:spcPct val="20000"/>
              </a:spcBef>
              <a:buClr>
                <a:srgbClr val="F79646"/>
              </a:buClr>
            </a:pPr>
            <a:r>
              <a:rPr lang="en-US" sz="1200" b="1" dirty="0">
                <a:latin typeface="Century Gothic" panose="020B0502020202020204" pitchFamily="34" charset="0"/>
              </a:rPr>
              <a:t>• Elements </a:t>
            </a:r>
            <a:r>
              <a:rPr lang="en-US" sz="1200" b="1" dirty="0" smtClean="0">
                <a:latin typeface="Century Gothic" panose="020B0502020202020204" pitchFamily="34" charset="0"/>
              </a:rPr>
              <a:t>must already be defined</a:t>
            </a:r>
            <a:endParaRPr lang="en-US" sz="900" b="1" dirty="0">
              <a:latin typeface="Century Gothic" panose="020B0502020202020204" pitchFamily="34" charset="0"/>
            </a:endParaRPr>
          </a:p>
        </p:txBody>
      </p:sp>
    </p:spTree>
    <p:extLst>
      <p:ext uri="{BB962C8B-B14F-4D97-AF65-F5344CB8AC3E}">
        <p14:creationId xmlns:p14="http://schemas.microsoft.com/office/powerpoint/2010/main" val="2948857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Let System Calculate Costs</a:t>
            </a:r>
          </a:p>
        </p:txBody>
      </p:sp>
      <p:pic>
        <p:nvPicPr>
          <p:cNvPr id="7" name="Picture 6"/>
          <p:cNvPicPr>
            <a:picLocks noChangeAspect="1"/>
          </p:cNvPicPr>
          <p:nvPr/>
        </p:nvPicPr>
        <p:blipFill>
          <a:blip r:embed="rId3"/>
          <a:stretch>
            <a:fillRect/>
          </a:stretch>
        </p:blipFill>
        <p:spPr>
          <a:xfrm>
            <a:off x="0" y="1562100"/>
            <a:ext cx="12185006" cy="4911152"/>
          </a:xfrm>
          <a:prstGeom prst="rect">
            <a:avLst/>
          </a:prstGeom>
        </p:spPr>
      </p:pic>
    </p:spTree>
    <p:extLst>
      <p:ext uri="{BB962C8B-B14F-4D97-AF65-F5344CB8AC3E}">
        <p14:creationId xmlns:p14="http://schemas.microsoft.com/office/powerpoint/2010/main" val="33719723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Cost </a:t>
            </a:r>
            <a:r>
              <a:rPr lang="en-US" dirty="0" smtClean="0">
                <a:latin typeface="Century Gothic" panose="020B0502020202020204" pitchFamily="34" charset="0"/>
              </a:rPr>
              <a:t>Management Introduction</a:t>
            </a:r>
          </a:p>
          <a:p>
            <a:r>
              <a:rPr lang="en-US" dirty="0">
                <a:latin typeface="Century Gothic" panose="020B0502020202020204" pitchFamily="34" charset="0"/>
              </a:rPr>
              <a:t>Linked Site </a:t>
            </a:r>
            <a:r>
              <a:rPr lang="en-US" dirty="0" smtClean="0">
                <a:latin typeface="Century Gothic" panose="020B0502020202020204" pitchFamily="34" charset="0"/>
              </a:rPr>
              <a:t>Costing</a:t>
            </a:r>
          </a:p>
          <a:p>
            <a:r>
              <a:rPr lang="en-US" dirty="0">
                <a:latin typeface="Century Gothic" panose="020B0502020202020204" pitchFamily="34" charset="0"/>
              </a:rPr>
              <a:t>Multi-Element Costing Setup</a:t>
            </a:r>
          </a:p>
          <a:p>
            <a:r>
              <a:rPr lang="en-US" dirty="0" smtClean="0">
                <a:latin typeface="Century Gothic" panose="020B0502020202020204" pitchFamily="34" charset="0"/>
              </a:rPr>
              <a:t>Cost </a:t>
            </a:r>
            <a:r>
              <a:rPr lang="en-US" dirty="0">
                <a:latin typeface="Century Gothic" panose="020B0502020202020204" pitchFamily="34" charset="0"/>
              </a:rPr>
              <a:t>Simulation Process</a:t>
            </a:r>
          </a:p>
          <a:p>
            <a:r>
              <a:rPr lang="en-US" dirty="0">
                <a:latin typeface="Century Gothic" panose="020B0502020202020204" pitchFamily="34" charset="0"/>
              </a:rPr>
              <a:t>Cost </a:t>
            </a:r>
            <a:r>
              <a:rPr lang="en-US" dirty="0" smtClean="0">
                <a:latin typeface="Century Gothic" panose="020B0502020202020204" pitchFamily="34" charset="0"/>
              </a:rPr>
              <a:t>Planning Process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37309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Routing Cost Roll-Up</a:t>
            </a:r>
          </a:p>
        </p:txBody>
      </p:sp>
      <p:sp>
        <p:nvSpPr>
          <p:cNvPr id="6" name="Rectangle 1027"/>
          <p:cNvSpPr>
            <a:spLocks noChangeArrowheads="1"/>
          </p:cNvSpPr>
          <p:nvPr/>
        </p:nvSpPr>
        <p:spPr bwMode="auto">
          <a:xfrm>
            <a:off x="873553" y="1574096"/>
            <a:ext cx="1017907" cy="366767"/>
          </a:xfrm>
          <a:prstGeom prst="rect">
            <a:avLst/>
          </a:prstGeom>
          <a:noFill/>
          <a:ln w="12700">
            <a:noFill/>
            <a:miter lim="800000"/>
            <a:headEnd/>
            <a:tailEnd/>
          </a:ln>
          <a:effectLst/>
        </p:spPr>
        <p:txBody>
          <a:bodyPr wrap="none" lIns="90488" tIns="44450" rIns="90488" bIns="44450">
            <a:spAutoFit/>
          </a:bodyPr>
          <a:lstStyle/>
          <a:p>
            <a:pPr eaLnBrk="0" hangingPunct="0">
              <a:buClr>
                <a:srgbClr val="5A87C6"/>
              </a:buClr>
              <a:buSzPct val="150000"/>
            </a:pPr>
            <a:r>
              <a:rPr lang="en-US" sz="1800" b="1">
                <a:latin typeface="Century Gothic" panose="020B0502020202020204" pitchFamily="34" charset="0"/>
              </a:rPr>
              <a:t>Routing</a:t>
            </a:r>
          </a:p>
        </p:txBody>
      </p:sp>
      <p:sp>
        <p:nvSpPr>
          <p:cNvPr id="7" name="Rectangle 1028"/>
          <p:cNvSpPr>
            <a:spLocks noChangeArrowheads="1"/>
          </p:cNvSpPr>
          <p:nvPr/>
        </p:nvSpPr>
        <p:spPr bwMode="auto">
          <a:xfrm>
            <a:off x="4820078" y="1574096"/>
            <a:ext cx="2394887" cy="366767"/>
          </a:xfrm>
          <a:prstGeom prst="rect">
            <a:avLst/>
          </a:prstGeom>
          <a:noFill/>
          <a:ln w="12700">
            <a:noFill/>
            <a:miter lim="800000"/>
            <a:headEnd/>
            <a:tailEnd/>
          </a:ln>
          <a:effectLst/>
        </p:spPr>
        <p:txBody>
          <a:bodyPr wrap="none" lIns="90488" tIns="44450" rIns="90488" bIns="44450">
            <a:spAutoFit/>
          </a:bodyPr>
          <a:lstStyle/>
          <a:p>
            <a:pPr eaLnBrk="0" hangingPunct="0">
              <a:buClr>
                <a:srgbClr val="5A87C6"/>
              </a:buClr>
              <a:buSzPct val="150000"/>
            </a:pPr>
            <a:r>
              <a:rPr lang="en-US" sz="1800" b="1">
                <a:latin typeface="Century Gothic" panose="020B0502020202020204" pitchFamily="34" charset="0"/>
              </a:rPr>
              <a:t>Rolled-Up Item Cost</a:t>
            </a:r>
          </a:p>
        </p:txBody>
      </p:sp>
      <p:sp>
        <p:nvSpPr>
          <p:cNvPr id="8" name="Rectangle 1029"/>
          <p:cNvSpPr>
            <a:spLocks noChangeArrowheads="1"/>
          </p:cNvSpPr>
          <p:nvPr/>
        </p:nvSpPr>
        <p:spPr bwMode="auto">
          <a:xfrm>
            <a:off x="4961365" y="1983671"/>
            <a:ext cx="2445898" cy="24066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nchor="ctr"/>
          <a:lstStyle/>
          <a:p>
            <a:pPr algn="l" eaLnBrk="0" hangingPunct="0">
              <a:buClr>
                <a:srgbClr val="5A87C6"/>
              </a:buClr>
              <a:buSzPct val="150000"/>
            </a:pPr>
            <a:r>
              <a:rPr lang="en-US" sz="1600" dirty="0">
                <a:latin typeface="Century Gothic" panose="020B0502020202020204" pitchFamily="34" charset="0"/>
              </a:rPr>
              <a:t>Labor:               $30</a:t>
            </a:r>
          </a:p>
          <a:p>
            <a:pPr algn="l" eaLnBrk="0" hangingPunct="0">
              <a:buClr>
                <a:srgbClr val="5A87C6"/>
              </a:buClr>
              <a:buSzPct val="150000"/>
            </a:pPr>
            <a:r>
              <a:rPr lang="en-US" sz="1600" dirty="0">
                <a:latin typeface="Century Gothic" panose="020B0502020202020204" pitchFamily="34" charset="0"/>
              </a:rPr>
              <a:t>Category: Labor</a:t>
            </a:r>
          </a:p>
          <a:p>
            <a:pPr algn="l" eaLnBrk="0" hangingPunct="0">
              <a:buClr>
                <a:srgbClr val="5A87C6"/>
              </a:buClr>
              <a:buSzPct val="150000"/>
            </a:pPr>
            <a:endParaRPr lang="en-US" sz="1600" dirty="0">
              <a:latin typeface="Century Gothic" panose="020B0502020202020204" pitchFamily="34" charset="0"/>
            </a:endParaRPr>
          </a:p>
          <a:p>
            <a:pPr algn="l" eaLnBrk="0" hangingPunct="0">
              <a:buClr>
                <a:srgbClr val="5A87C6"/>
              </a:buClr>
              <a:buSzPct val="150000"/>
            </a:pPr>
            <a:r>
              <a:rPr lang="en-US" sz="1600" dirty="0">
                <a:latin typeface="Century Gothic" panose="020B0502020202020204" pitchFamily="34" charset="0"/>
              </a:rPr>
              <a:t>Assembly Labor    $0</a:t>
            </a:r>
            <a:br>
              <a:rPr lang="en-US" sz="1600" dirty="0">
                <a:latin typeface="Century Gothic" panose="020B0502020202020204" pitchFamily="34" charset="0"/>
              </a:rPr>
            </a:br>
            <a:r>
              <a:rPr lang="en-US" sz="1600" dirty="0">
                <a:latin typeface="Century Gothic" panose="020B0502020202020204" pitchFamily="34" charset="0"/>
              </a:rPr>
              <a:t>Category: Labor</a:t>
            </a:r>
          </a:p>
          <a:p>
            <a:pPr algn="l" eaLnBrk="0" hangingPunct="0">
              <a:buClr>
                <a:srgbClr val="5A87C6"/>
              </a:buClr>
              <a:buSzPct val="150000"/>
            </a:pPr>
            <a:endParaRPr lang="en-US" sz="1600" dirty="0">
              <a:latin typeface="Century Gothic" panose="020B0502020202020204" pitchFamily="34" charset="0"/>
            </a:endParaRPr>
          </a:p>
          <a:p>
            <a:pPr algn="l" eaLnBrk="0" hangingPunct="0">
              <a:buClr>
                <a:srgbClr val="5A87C6"/>
              </a:buClr>
              <a:buSzPct val="150000"/>
            </a:pPr>
            <a:r>
              <a:rPr lang="en-US" sz="1600" dirty="0">
                <a:latin typeface="Century Gothic" panose="020B0502020202020204" pitchFamily="34" charset="0"/>
              </a:rPr>
              <a:t>Fabrication Labor  $0</a:t>
            </a:r>
            <a:br>
              <a:rPr lang="en-US" sz="1600" dirty="0">
                <a:latin typeface="Century Gothic" panose="020B0502020202020204" pitchFamily="34" charset="0"/>
              </a:rPr>
            </a:br>
            <a:r>
              <a:rPr lang="en-US" sz="1600" dirty="0">
                <a:latin typeface="Century Gothic" panose="020B0502020202020204" pitchFamily="34" charset="0"/>
              </a:rPr>
              <a:t>Category: Labor</a:t>
            </a:r>
          </a:p>
        </p:txBody>
      </p:sp>
      <p:sp>
        <p:nvSpPr>
          <p:cNvPr id="9" name="Line 1030"/>
          <p:cNvSpPr>
            <a:spLocks noChangeShapeType="1"/>
          </p:cNvSpPr>
          <p:nvPr/>
        </p:nvSpPr>
        <p:spPr bwMode="auto">
          <a:xfrm>
            <a:off x="3108753" y="2396421"/>
            <a:ext cx="1852612" cy="0"/>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10" name="Line 1031"/>
          <p:cNvSpPr>
            <a:spLocks noChangeShapeType="1"/>
          </p:cNvSpPr>
          <p:nvPr/>
        </p:nvSpPr>
        <p:spPr bwMode="auto">
          <a:xfrm flipV="1">
            <a:off x="3096053" y="2428171"/>
            <a:ext cx="1882775" cy="2070100"/>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11" name="Rectangle 1033"/>
          <p:cNvSpPr>
            <a:spLocks noChangeArrowheads="1"/>
          </p:cNvSpPr>
          <p:nvPr/>
        </p:nvSpPr>
        <p:spPr bwMode="auto">
          <a:xfrm>
            <a:off x="3283378" y="4828471"/>
            <a:ext cx="5849937" cy="720725"/>
          </a:xfrm>
          <a:prstGeom prst="rect">
            <a:avLst/>
          </a:prstGeom>
          <a:noFill/>
          <a:ln w="12700">
            <a:noFill/>
            <a:miter lim="800000"/>
            <a:headEnd/>
            <a:tailEnd/>
          </a:ln>
          <a:effectLst/>
        </p:spPr>
        <p:txBody>
          <a:bodyPr lIns="90488" tIns="44450" rIns="90488" bIns="44450">
            <a:spAutoFit/>
          </a:bodyPr>
          <a:lstStyle/>
          <a:p>
            <a:pPr algn="l" eaLnBrk="0" hangingPunct="0">
              <a:spcBef>
                <a:spcPct val="30000"/>
              </a:spcBef>
              <a:buClr>
                <a:srgbClr val="5A87C6"/>
              </a:buClr>
              <a:buSzPct val="150000"/>
              <a:buFontTx/>
              <a:buChar char="•"/>
              <a:tabLst>
                <a:tab pos="114300" algn="l"/>
              </a:tabLst>
            </a:pPr>
            <a:r>
              <a:rPr lang="en-US" sz="1800" b="1">
                <a:latin typeface="Century Gothic" panose="020B0502020202020204" pitchFamily="34" charset="0"/>
              </a:rPr>
              <a:t> Only primary cost element is updated</a:t>
            </a:r>
          </a:p>
          <a:p>
            <a:pPr algn="l" eaLnBrk="0" hangingPunct="0">
              <a:spcBef>
                <a:spcPct val="30000"/>
              </a:spcBef>
              <a:buClr>
                <a:srgbClr val="5A87C6"/>
              </a:buClr>
              <a:buSzPct val="150000"/>
              <a:buFontTx/>
              <a:buChar char="•"/>
              <a:tabLst>
                <a:tab pos="114300" algn="l"/>
              </a:tabLst>
            </a:pPr>
            <a:r>
              <a:rPr lang="en-US" sz="1800" b="1">
                <a:latin typeface="Century Gothic" panose="020B0502020202020204" pitchFamily="34" charset="0"/>
              </a:rPr>
              <a:t> Secondary elements maintained manually</a:t>
            </a:r>
            <a:endParaRPr lang="en-US" sz="2400" b="1">
              <a:solidFill>
                <a:schemeClr val="accent2"/>
              </a:solidFill>
              <a:latin typeface="Century Gothic" panose="020B0502020202020204" pitchFamily="34" charset="0"/>
            </a:endParaRPr>
          </a:p>
        </p:txBody>
      </p:sp>
      <p:sp>
        <p:nvSpPr>
          <p:cNvPr id="12" name="Text Box 1034"/>
          <p:cNvSpPr txBox="1">
            <a:spLocks noChangeArrowheads="1"/>
          </p:cNvSpPr>
          <p:nvPr/>
        </p:nvSpPr>
        <p:spPr bwMode="auto">
          <a:xfrm>
            <a:off x="7644680" y="3237796"/>
            <a:ext cx="1409700" cy="581025"/>
          </a:xfrm>
          <a:prstGeom prst="rect">
            <a:avLst/>
          </a:prstGeom>
          <a:noFill/>
          <a:ln w="9525">
            <a:noFill/>
            <a:miter lim="800000"/>
            <a:headEnd/>
            <a:tailEnd/>
          </a:ln>
          <a:effectLst/>
        </p:spPr>
        <p:txBody>
          <a:bodyPr>
            <a:spAutoFit/>
          </a:bodyPr>
          <a:lstStyle/>
          <a:p>
            <a:pPr algn="l" eaLnBrk="0" hangingPunct="0">
              <a:spcBef>
                <a:spcPct val="50000"/>
              </a:spcBef>
              <a:buClr>
                <a:srgbClr val="5A87C6"/>
              </a:buClr>
              <a:buSzPct val="150000"/>
            </a:pPr>
            <a:r>
              <a:rPr lang="en-US" sz="1600" b="1">
                <a:latin typeface="Century Gothic" panose="020B0502020202020204" pitchFamily="34" charset="0"/>
              </a:rPr>
              <a:t>Secondary Elements</a:t>
            </a:r>
          </a:p>
        </p:txBody>
      </p:sp>
      <p:sp>
        <p:nvSpPr>
          <p:cNvPr id="13" name="Text Box 1035"/>
          <p:cNvSpPr txBox="1">
            <a:spLocks noChangeArrowheads="1"/>
          </p:cNvSpPr>
          <p:nvPr/>
        </p:nvSpPr>
        <p:spPr bwMode="auto">
          <a:xfrm>
            <a:off x="7644680" y="2137658"/>
            <a:ext cx="1409700" cy="581025"/>
          </a:xfrm>
          <a:prstGeom prst="rect">
            <a:avLst/>
          </a:prstGeom>
          <a:noFill/>
          <a:ln w="9525">
            <a:noFill/>
            <a:miter lim="800000"/>
            <a:headEnd/>
            <a:tailEnd/>
          </a:ln>
          <a:effectLst/>
        </p:spPr>
        <p:txBody>
          <a:bodyPr>
            <a:spAutoFit/>
          </a:bodyPr>
          <a:lstStyle/>
          <a:p>
            <a:pPr algn="l" eaLnBrk="0" hangingPunct="0">
              <a:spcBef>
                <a:spcPct val="50000"/>
              </a:spcBef>
              <a:buClr>
                <a:srgbClr val="5A87C6"/>
              </a:buClr>
              <a:buSzPct val="150000"/>
            </a:pPr>
            <a:r>
              <a:rPr lang="en-US" sz="1600" b="1">
                <a:latin typeface="Century Gothic" panose="020B0502020202020204" pitchFamily="34" charset="0"/>
              </a:rPr>
              <a:t>Primary Element</a:t>
            </a:r>
          </a:p>
        </p:txBody>
      </p:sp>
      <p:sp>
        <p:nvSpPr>
          <p:cNvPr id="14" name="Rectangle 1036"/>
          <p:cNvSpPr>
            <a:spLocks noChangeArrowheads="1"/>
          </p:cNvSpPr>
          <p:nvPr/>
        </p:nvSpPr>
        <p:spPr bwMode="auto">
          <a:xfrm>
            <a:off x="968803" y="1926521"/>
            <a:ext cx="2116137" cy="14922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nchor="ctr"/>
          <a:lstStyle/>
          <a:p>
            <a:pPr algn="l" eaLnBrk="0" hangingPunct="0">
              <a:buClr>
                <a:srgbClr val="5A87C6"/>
              </a:buClr>
              <a:buSzPct val="150000"/>
            </a:pPr>
            <a:r>
              <a:rPr lang="en-US" sz="1600" dirty="0">
                <a:latin typeface="Century Gothic" panose="020B0502020202020204" pitchFamily="34" charset="0"/>
              </a:rPr>
              <a:t>Operation 10:</a:t>
            </a:r>
          </a:p>
          <a:p>
            <a:pPr algn="l" eaLnBrk="0" hangingPunct="0">
              <a:buClr>
                <a:srgbClr val="5A87C6"/>
              </a:buClr>
              <a:buSzPct val="150000"/>
            </a:pPr>
            <a:endParaRPr lang="en-US" sz="1600" dirty="0">
              <a:latin typeface="Century Gothic" panose="020B0502020202020204" pitchFamily="34" charset="0"/>
            </a:endParaRPr>
          </a:p>
          <a:p>
            <a:pPr algn="l" eaLnBrk="0" hangingPunct="0">
              <a:buClr>
                <a:srgbClr val="5A87C6"/>
              </a:buClr>
              <a:buSzPct val="150000"/>
            </a:pPr>
            <a:r>
              <a:rPr lang="en-US" sz="1600" dirty="0">
                <a:latin typeface="Century Gothic" panose="020B0502020202020204" pitchFamily="34" charset="0"/>
              </a:rPr>
              <a:t>Assembly</a:t>
            </a:r>
            <a:br>
              <a:rPr lang="en-US" sz="1600" dirty="0">
                <a:latin typeface="Century Gothic" panose="020B0502020202020204" pitchFamily="34" charset="0"/>
              </a:rPr>
            </a:br>
            <a:r>
              <a:rPr lang="en-US" sz="1600" dirty="0">
                <a:latin typeface="Century Gothic" panose="020B0502020202020204" pitchFamily="34" charset="0"/>
              </a:rPr>
              <a:t>1 Hour @ $10</a:t>
            </a:r>
          </a:p>
        </p:txBody>
      </p:sp>
      <p:sp>
        <p:nvSpPr>
          <p:cNvPr id="15" name="Rectangle 1037"/>
          <p:cNvSpPr>
            <a:spLocks noChangeArrowheads="1"/>
          </p:cNvSpPr>
          <p:nvPr/>
        </p:nvSpPr>
        <p:spPr bwMode="auto">
          <a:xfrm>
            <a:off x="968803" y="3755321"/>
            <a:ext cx="2116137" cy="14922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nchor="ctr"/>
          <a:lstStyle/>
          <a:p>
            <a:pPr algn="l" eaLnBrk="0" hangingPunct="0">
              <a:buClr>
                <a:srgbClr val="5A87C6"/>
              </a:buClr>
              <a:buSzPct val="150000"/>
            </a:pPr>
            <a:r>
              <a:rPr lang="en-US" sz="1600">
                <a:latin typeface="Century Gothic" panose="020B0502020202020204" pitchFamily="34" charset="0"/>
              </a:rPr>
              <a:t>Operation 20:</a:t>
            </a:r>
          </a:p>
          <a:p>
            <a:pPr algn="l" eaLnBrk="0" hangingPunct="0">
              <a:buClr>
                <a:srgbClr val="5A87C6"/>
              </a:buClr>
              <a:buSzPct val="150000"/>
            </a:pPr>
            <a:endParaRPr lang="en-US" sz="1600">
              <a:latin typeface="Century Gothic" panose="020B0502020202020204" pitchFamily="34" charset="0"/>
            </a:endParaRPr>
          </a:p>
          <a:p>
            <a:pPr algn="l" eaLnBrk="0" hangingPunct="0">
              <a:buClr>
                <a:srgbClr val="5A87C6"/>
              </a:buClr>
              <a:buSzPct val="150000"/>
            </a:pPr>
            <a:r>
              <a:rPr lang="en-US" sz="1600">
                <a:latin typeface="Century Gothic" panose="020B0502020202020204" pitchFamily="34" charset="0"/>
              </a:rPr>
              <a:t>Fabrication</a:t>
            </a:r>
          </a:p>
          <a:p>
            <a:pPr algn="l" eaLnBrk="0" hangingPunct="0">
              <a:buClr>
                <a:srgbClr val="5A87C6"/>
              </a:buClr>
              <a:buSzPct val="150000"/>
            </a:pPr>
            <a:r>
              <a:rPr lang="en-US" sz="1600">
                <a:latin typeface="Century Gothic" panose="020B0502020202020204" pitchFamily="34" charset="0"/>
              </a:rPr>
              <a:t>2 Hours @ $10</a:t>
            </a:r>
          </a:p>
        </p:txBody>
      </p:sp>
      <p:sp>
        <p:nvSpPr>
          <p:cNvPr id="16" name="AutoShape 1038"/>
          <p:cNvSpPr>
            <a:spLocks/>
          </p:cNvSpPr>
          <p:nvPr/>
        </p:nvSpPr>
        <p:spPr bwMode="auto">
          <a:xfrm>
            <a:off x="7001743" y="2871083"/>
            <a:ext cx="304800" cy="1295400"/>
          </a:xfrm>
          <a:prstGeom prst="rightBracket">
            <a:avLst>
              <a:gd name="adj" fmla="val 35417"/>
            </a:avLst>
          </a:prstGeom>
          <a:noFill/>
          <a:ln w="38100">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17" name="Rectangle 1039"/>
          <p:cNvSpPr>
            <a:spLocks noChangeArrowheads="1"/>
          </p:cNvSpPr>
          <p:nvPr/>
        </p:nvSpPr>
        <p:spPr bwMode="auto">
          <a:xfrm>
            <a:off x="7452153" y="3409246"/>
            <a:ext cx="209550" cy="22860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cxnSp>
        <p:nvCxnSpPr>
          <p:cNvPr id="18" name="AutoShape 1040"/>
          <p:cNvCxnSpPr>
            <a:cxnSpLocks noChangeShapeType="1"/>
            <a:stCxn id="16" idx="2"/>
          </p:cNvCxnSpPr>
          <p:nvPr/>
        </p:nvCxnSpPr>
        <p:spPr bwMode="auto">
          <a:xfrm>
            <a:off x="7325593" y="3518783"/>
            <a:ext cx="381000" cy="4763"/>
          </a:xfrm>
          <a:prstGeom prst="straightConnector1">
            <a:avLst/>
          </a:prstGeom>
          <a:noFill/>
          <a:ln w="38100">
            <a:solidFill>
              <a:srgbClr val="FF0000"/>
            </a:solidFill>
            <a:round/>
            <a:headEnd/>
            <a:tailEnd type="triangle" w="med" len="med"/>
          </a:ln>
          <a:effectLst/>
        </p:spPr>
      </p:cxnSp>
    </p:spTree>
    <p:extLst>
      <p:ext uri="{BB962C8B-B14F-4D97-AF65-F5344CB8AC3E}">
        <p14:creationId xmlns:p14="http://schemas.microsoft.com/office/powerpoint/2010/main" val="41995897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Product Structure Cost Roll-Up</a:t>
            </a:r>
          </a:p>
        </p:txBody>
      </p:sp>
      <p:sp>
        <p:nvSpPr>
          <p:cNvPr id="6" name="Rectangle 4"/>
          <p:cNvSpPr>
            <a:spLocks noChangeArrowheads="1"/>
          </p:cNvSpPr>
          <p:nvPr/>
        </p:nvSpPr>
        <p:spPr bwMode="auto">
          <a:xfrm>
            <a:off x="914400" y="2050150"/>
            <a:ext cx="1737656" cy="335989"/>
          </a:xfrm>
          <a:prstGeom prst="rect">
            <a:avLst/>
          </a:prstGeom>
          <a:noFill/>
          <a:ln w="12700">
            <a:noFill/>
            <a:miter lim="800000"/>
            <a:headEnd/>
            <a:tailEnd/>
          </a:ln>
          <a:effectLst/>
        </p:spPr>
        <p:txBody>
          <a:bodyPr wrap="none" lIns="90488" tIns="44450" rIns="90488" bIns="44450">
            <a:spAutoFit/>
          </a:bodyPr>
          <a:lstStyle/>
          <a:p>
            <a:pPr eaLnBrk="0" hangingPunct="0"/>
            <a:r>
              <a:rPr lang="en-US" sz="1600" dirty="0">
                <a:latin typeface="Century Gothic" panose="020B0502020202020204" pitchFamily="34" charset="0"/>
              </a:rPr>
              <a:t>Cardboard box</a:t>
            </a:r>
          </a:p>
        </p:txBody>
      </p:sp>
      <p:sp>
        <p:nvSpPr>
          <p:cNvPr id="7" name="Rectangle 5"/>
          <p:cNvSpPr>
            <a:spLocks noChangeArrowheads="1"/>
          </p:cNvSpPr>
          <p:nvPr/>
        </p:nvSpPr>
        <p:spPr bwMode="auto">
          <a:xfrm>
            <a:off x="914400" y="4164700"/>
            <a:ext cx="1049968" cy="335989"/>
          </a:xfrm>
          <a:prstGeom prst="rect">
            <a:avLst/>
          </a:prstGeom>
          <a:noFill/>
          <a:ln w="12700">
            <a:noFill/>
            <a:miter lim="800000"/>
            <a:headEnd/>
            <a:tailEnd/>
          </a:ln>
          <a:effectLst/>
        </p:spPr>
        <p:txBody>
          <a:bodyPr wrap="none" lIns="90488" tIns="44450" rIns="90488" bIns="44450">
            <a:spAutoFit/>
          </a:bodyPr>
          <a:lstStyle/>
          <a:p>
            <a:pPr eaLnBrk="0" hangingPunct="0"/>
            <a:r>
              <a:rPr lang="en-US" sz="1600">
                <a:latin typeface="Century Gothic" panose="020B0502020202020204" pitchFamily="34" charset="0"/>
              </a:rPr>
              <a:t>Bananas</a:t>
            </a:r>
            <a:endParaRPr lang="en-US" sz="1600" b="1">
              <a:latin typeface="Century Gothic" panose="020B0502020202020204" pitchFamily="34" charset="0"/>
            </a:endParaRPr>
          </a:p>
        </p:txBody>
      </p:sp>
      <p:sp>
        <p:nvSpPr>
          <p:cNvPr id="8" name="Rectangle 6"/>
          <p:cNvSpPr>
            <a:spLocks noChangeArrowheads="1"/>
          </p:cNvSpPr>
          <p:nvPr/>
        </p:nvSpPr>
        <p:spPr bwMode="auto">
          <a:xfrm>
            <a:off x="5029200" y="2400987"/>
            <a:ext cx="1712008" cy="335989"/>
          </a:xfrm>
          <a:prstGeom prst="rect">
            <a:avLst/>
          </a:prstGeom>
          <a:noFill/>
          <a:ln w="12700">
            <a:noFill/>
            <a:miter lim="800000"/>
            <a:headEnd/>
            <a:tailEnd/>
          </a:ln>
          <a:effectLst/>
        </p:spPr>
        <p:txBody>
          <a:bodyPr wrap="none" lIns="90488" tIns="44450" rIns="90488" bIns="44450">
            <a:spAutoFit/>
          </a:bodyPr>
          <a:lstStyle/>
          <a:p>
            <a:pPr eaLnBrk="0" hangingPunct="0"/>
            <a:r>
              <a:rPr lang="en-US" sz="1600" dirty="0">
                <a:latin typeface="Century Gothic" panose="020B0502020202020204" pitchFamily="34" charset="0"/>
              </a:rPr>
              <a:t>Box of Bananas</a:t>
            </a:r>
          </a:p>
        </p:txBody>
      </p:sp>
      <p:sp>
        <p:nvSpPr>
          <p:cNvPr id="9" name="Rectangle 7"/>
          <p:cNvSpPr>
            <a:spLocks noChangeArrowheads="1"/>
          </p:cNvSpPr>
          <p:nvPr/>
        </p:nvSpPr>
        <p:spPr bwMode="auto">
          <a:xfrm>
            <a:off x="5029200" y="2732775"/>
            <a:ext cx="2286000" cy="2406650"/>
          </a:xfrm>
          <a:prstGeom prst="rect">
            <a:avLst/>
          </a:prstGeom>
          <a:solidFill>
            <a:schemeClr val="bg1"/>
          </a:solidFill>
          <a:ln w="12700">
            <a:solidFill>
              <a:schemeClr val="tx1"/>
            </a:solidFill>
            <a:miter lim="800000"/>
            <a:headEnd/>
            <a:tailEnd/>
          </a:ln>
          <a:effectLst>
            <a:outerShdw dist="63500" dir="3600000" algn="ctr" rotWithShape="0">
              <a:schemeClr val="bg1">
                <a:lumMod val="65000"/>
              </a:schemeClr>
            </a:outerShdw>
          </a:effectLst>
        </p:spPr>
        <p:txBody>
          <a:bodyPr wrap="none" lIns="90488" tIns="44450" rIns="90488" bIns="44450" anchor="ctr"/>
          <a:lstStyle/>
          <a:p>
            <a:pPr algn="l" eaLnBrk="0" hangingPunct="0"/>
            <a:r>
              <a:rPr lang="en-US" sz="1600" dirty="0">
                <a:latin typeface="Century Gothic" panose="020B0502020202020204" pitchFamily="34" charset="0"/>
              </a:rPr>
              <a:t>Package         $2.50</a:t>
            </a:r>
            <a:br>
              <a:rPr lang="en-US" sz="1600" dirty="0">
                <a:latin typeface="Century Gothic" panose="020B0502020202020204" pitchFamily="34" charset="0"/>
              </a:rPr>
            </a:br>
            <a:r>
              <a:rPr lang="en-US" sz="1600" dirty="0">
                <a:latin typeface="Century Gothic" panose="020B0502020202020204" pitchFamily="34" charset="0"/>
              </a:rPr>
              <a:t>Category:    Material</a:t>
            </a:r>
          </a:p>
          <a:p>
            <a:pPr algn="l" eaLnBrk="0" hangingPunct="0"/>
            <a:endParaRPr lang="en-US" sz="1600" dirty="0">
              <a:latin typeface="Century Gothic" panose="020B0502020202020204" pitchFamily="34" charset="0"/>
            </a:endParaRPr>
          </a:p>
          <a:p>
            <a:pPr algn="l" eaLnBrk="0" hangingPunct="0"/>
            <a:r>
              <a:rPr lang="en-US" sz="1600" dirty="0">
                <a:latin typeface="Century Gothic" panose="020B0502020202020204" pitchFamily="34" charset="0"/>
              </a:rPr>
              <a:t>Overhead       $3.25</a:t>
            </a:r>
            <a:br>
              <a:rPr lang="en-US" sz="1600" dirty="0">
                <a:latin typeface="Century Gothic" panose="020B0502020202020204" pitchFamily="34" charset="0"/>
              </a:rPr>
            </a:br>
            <a:r>
              <a:rPr lang="en-US" sz="1600" dirty="0">
                <a:latin typeface="Century Gothic" panose="020B0502020202020204" pitchFamily="34" charset="0"/>
              </a:rPr>
              <a:t>Category: </a:t>
            </a:r>
            <a:r>
              <a:rPr lang="en-US" sz="1600" dirty="0" smtClean="0">
                <a:latin typeface="Century Gothic" panose="020B0502020202020204" pitchFamily="34" charset="0"/>
              </a:rPr>
              <a:t>Overhead</a:t>
            </a:r>
            <a:endParaRPr lang="en-US" sz="1800" dirty="0" smtClean="0">
              <a:latin typeface="Century Gothic" panose="020B0502020202020204" pitchFamily="34" charset="0"/>
            </a:endParaRPr>
          </a:p>
          <a:p>
            <a:pPr algn="l" eaLnBrk="0" hangingPunct="0"/>
            <a:endParaRPr lang="en-US" sz="1800" dirty="0" smtClean="0">
              <a:latin typeface="Century Gothic" panose="020B0502020202020204" pitchFamily="34" charset="0"/>
            </a:endParaRPr>
          </a:p>
          <a:p>
            <a:pPr algn="l" eaLnBrk="0" hangingPunct="0"/>
            <a:r>
              <a:rPr lang="en-US" sz="1600" dirty="0" smtClean="0">
                <a:latin typeface="Century Gothic" panose="020B0502020202020204" pitchFamily="34" charset="0"/>
              </a:rPr>
              <a:t>Food               </a:t>
            </a:r>
            <a:r>
              <a:rPr lang="en-US" sz="1600" dirty="0">
                <a:latin typeface="Century Gothic" panose="020B0502020202020204" pitchFamily="34" charset="0"/>
              </a:rPr>
              <a:t>$5.00</a:t>
            </a:r>
          </a:p>
          <a:p>
            <a:pPr algn="l" eaLnBrk="0" hangingPunct="0"/>
            <a:r>
              <a:rPr lang="en-US" sz="1600" dirty="0">
                <a:latin typeface="Century Gothic" panose="020B0502020202020204" pitchFamily="34" charset="0"/>
              </a:rPr>
              <a:t>Category:    Material</a:t>
            </a:r>
          </a:p>
        </p:txBody>
      </p:sp>
      <p:sp>
        <p:nvSpPr>
          <p:cNvPr id="10" name="Rectangle 8"/>
          <p:cNvSpPr>
            <a:spLocks noChangeArrowheads="1"/>
          </p:cNvSpPr>
          <p:nvPr/>
        </p:nvSpPr>
        <p:spPr bwMode="auto">
          <a:xfrm>
            <a:off x="7939378" y="2807201"/>
            <a:ext cx="3749040" cy="1351652"/>
          </a:xfrm>
          <a:prstGeom prst="rect">
            <a:avLst/>
          </a:prstGeom>
          <a:noFill/>
          <a:ln w="12700">
            <a:noFill/>
            <a:miter lim="800000"/>
            <a:headEnd/>
            <a:tailEnd/>
          </a:ln>
          <a:effectLst/>
        </p:spPr>
        <p:txBody>
          <a:bodyPr wrap="square" lIns="90488" tIns="44450" rIns="90488" bIns="44450">
            <a:spAutoFit/>
          </a:bodyPr>
          <a:lstStyle/>
          <a:p>
            <a:pPr algn="l" eaLnBrk="0" hangingPunct="0">
              <a:buClr>
                <a:srgbClr val="5A87C6"/>
              </a:buClr>
              <a:buSzPct val="150000"/>
              <a:tabLst>
                <a:tab pos="114300" algn="l"/>
              </a:tabLst>
            </a:pPr>
            <a:r>
              <a:rPr lang="en-US" sz="1800" b="1" dirty="0">
                <a:solidFill>
                  <a:schemeClr val="accent1">
                    <a:lumMod val="75000"/>
                  </a:schemeClr>
                </a:solidFill>
                <a:latin typeface="Century Gothic" panose="020B0502020202020204" pitchFamily="34" charset="0"/>
              </a:rPr>
              <a:t>Roll-Up by Element</a:t>
            </a:r>
          </a:p>
          <a:p>
            <a:pPr marL="225425" indent="-225425" algn="l" eaLnBrk="0" hangingPunct="0">
              <a:buClr>
                <a:srgbClr val="5A87C6"/>
              </a:buClr>
              <a:buSzPct val="150000"/>
              <a:buFontTx/>
              <a:buChar char="•"/>
            </a:pPr>
            <a:r>
              <a:rPr lang="en-US" sz="1600" dirty="0" smtClean="0">
                <a:latin typeface="Century Gothic" panose="020B0502020202020204" pitchFamily="34" charset="0"/>
              </a:rPr>
              <a:t>Product </a:t>
            </a:r>
            <a:r>
              <a:rPr lang="en-US" sz="1600" dirty="0">
                <a:latin typeface="Century Gothic" panose="020B0502020202020204" pitchFamily="34" charset="0"/>
              </a:rPr>
              <a:t>Structure Cost Roll-Up adds elements to </a:t>
            </a:r>
            <a:r>
              <a:rPr lang="en-US" sz="1600" dirty="0" smtClean="0">
                <a:latin typeface="Century Gothic" panose="020B0502020202020204" pitchFamily="34" charset="0"/>
              </a:rPr>
              <a:t>parent </a:t>
            </a:r>
            <a:r>
              <a:rPr lang="en-US" sz="1600" dirty="0">
                <a:latin typeface="Century Gothic" panose="020B0502020202020204" pitchFamily="34" charset="0"/>
              </a:rPr>
              <a:t>where needed and summarizes existing ones</a:t>
            </a:r>
            <a:endParaRPr lang="en-US" sz="2400" b="1" dirty="0">
              <a:solidFill>
                <a:schemeClr val="accent2"/>
              </a:solidFill>
              <a:latin typeface="Century Gothic" panose="020B0502020202020204" pitchFamily="34" charset="0"/>
            </a:endParaRPr>
          </a:p>
        </p:txBody>
      </p:sp>
      <p:cxnSp>
        <p:nvCxnSpPr>
          <p:cNvPr id="11" name="AutoShape 10"/>
          <p:cNvCxnSpPr>
            <a:cxnSpLocks noChangeShapeType="1"/>
            <a:stCxn id="16" idx="3"/>
            <a:endCxn id="17" idx="1"/>
          </p:cNvCxnSpPr>
          <p:nvPr/>
        </p:nvCxnSpPr>
        <p:spPr bwMode="auto">
          <a:xfrm flipV="1">
            <a:off x="3213735" y="4725087"/>
            <a:ext cx="1815465" cy="885825"/>
          </a:xfrm>
          <a:prstGeom prst="straightConnector1">
            <a:avLst/>
          </a:prstGeom>
          <a:noFill/>
          <a:ln w="28575">
            <a:solidFill>
              <a:srgbClr val="FF0000"/>
            </a:solidFill>
            <a:round/>
            <a:headEnd/>
            <a:tailEnd type="triangle" w="med" len="med"/>
          </a:ln>
          <a:effectLst/>
        </p:spPr>
      </p:cxnSp>
      <p:sp>
        <p:nvSpPr>
          <p:cNvPr id="12" name="Rectangle 11"/>
          <p:cNvSpPr>
            <a:spLocks noChangeArrowheads="1"/>
          </p:cNvSpPr>
          <p:nvPr/>
        </p:nvSpPr>
        <p:spPr bwMode="auto">
          <a:xfrm>
            <a:off x="3108960" y="2686737"/>
            <a:ext cx="104775" cy="13335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sp>
        <p:nvSpPr>
          <p:cNvPr id="13" name="Rectangle 12"/>
          <p:cNvSpPr>
            <a:spLocks noChangeArrowheads="1"/>
          </p:cNvSpPr>
          <p:nvPr/>
        </p:nvSpPr>
        <p:spPr bwMode="auto">
          <a:xfrm>
            <a:off x="5029200" y="3124887"/>
            <a:ext cx="104775" cy="13335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cxnSp>
        <p:nvCxnSpPr>
          <p:cNvPr id="14" name="AutoShape 13"/>
          <p:cNvCxnSpPr>
            <a:cxnSpLocks noChangeShapeType="1"/>
            <a:stCxn id="12" idx="3"/>
            <a:endCxn id="13" idx="1"/>
          </p:cNvCxnSpPr>
          <p:nvPr/>
        </p:nvCxnSpPr>
        <p:spPr bwMode="auto">
          <a:xfrm>
            <a:off x="3213735" y="2753412"/>
            <a:ext cx="1815465" cy="438150"/>
          </a:xfrm>
          <a:prstGeom prst="straightConnector1">
            <a:avLst/>
          </a:prstGeom>
          <a:noFill/>
          <a:ln w="28575">
            <a:solidFill>
              <a:srgbClr val="FF0000"/>
            </a:solidFill>
            <a:round/>
            <a:headEnd/>
            <a:tailEnd type="triangle" w="med" len="med"/>
          </a:ln>
          <a:effectLst/>
        </p:spPr>
      </p:cxnSp>
      <p:sp>
        <p:nvSpPr>
          <p:cNvPr id="15" name="Rectangle 14"/>
          <p:cNvSpPr>
            <a:spLocks noChangeArrowheads="1"/>
          </p:cNvSpPr>
          <p:nvPr/>
        </p:nvSpPr>
        <p:spPr bwMode="auto">
          <a:xfrm>
            <a:off x="5010150" y="3924987"/>
            <a:ext cx="2286000" cy="64008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sp>
        <p:nvSpPr>
          <p:cNvPr id="16" name="Rectangle 16"/>
          <p:cNvSpPr>
            <a:spLocks noChangeArrowheads="1"/>
          </p:cNvSpPr>
          <p:nvPr/>
        </p:nvSpPr>
        <p:spPr bwMode="auto">
          <a:xfrm>
            <a:off x="3108960" y="5544237"/>
            <a:ext cx="104775" cy="13335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sp>
        <p:nvSpPr>
          <p:cNvPr id="17" name="Rectangle 17"/>
          <p:cNvSpPr>
            <a:spLocks noChangeArrowheads="1"/>
          </p:cNvSpPr>
          <p:nvPr/>
        </p:nvSpPr>
        <p:spPr bwMode="auto">
          <a:xfrm>
            <a:off x="5029200" y="4658412"/>
            <a:ext cx="104775" cy="133350"/>
          </a:xfrm>
          <a:prstGeom prst="rect">
            <a:avLst/>
          </a:prstGeom>
          <a:noFill/>
          <a:ln w="9525">
            <a:noFill/>
            <a:miter lim="800000"/>
            <a:headEnd/>
            <a:tailEnd/>
          </a:ln>
          <a:effectLst/>
        </p:spPr>
        <p:txBody>
          <a:bodyPr wrap="none" anchor="ctr"/>
          <a:lstStyle/>
          <a:p>
            <a:endParaRPr lang="en-US">
              <a:latin typeface="Century Gothic" panose="020B0502020202020204" pitchFamily="34" charset="0"/>
            </a:endParaRPr>
          </a:p>
        </p:txBody>
      </p:sp>
      <p:sp>
        <p:nvSpPr>
          <p:cNvPr id="18" name="Oval 18"/>
          <p:cNvSpPr>
            <a:spLocks noChangeArrowheads="1"/>
          </p:cNvSpPr>
          <p:nvPr/>
        </p:nvSpPr>
        <p:spPr bwMode="auto">
          <a:xfrm>
            <a:off x="5029200" y="3582087"/>
            <a:ext cx="2286000" cy="640080"/>
          </a:xfrm>
          <a:prstGeom prst="roundRect">
            <a:avLst/>
          </a:prstGeom>
          <a:noFill/>
          <a:ln w="28575">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19" name="Rectangle 19"/>
          <p:cNvSpPr>
            <a:spLocks noChangeArrowheads="1"/>
          </p:cNvSpPr>
          <p:nvPr/>
        </p:nvSpPr>
        <p:spPr bwMode="auto">
          <a:xfrm>
            <a:off x="914400" y="4504425"/>
            <a:ext cx="2286000" cy="1492250"/>
          </a:xfrm>
          <a:prstGeom prst="rect">
            <a:avLst/>
          </a:prstGeom>
          <a:solidFill>
            <a:schemeClr val="bg1"/>
          </a:solidFill>
          <a:ln w="12700">
            <a:solidFill>
              <a:schemeClr val="tx1"/>
            </a:solidFill>
            <a:miter lim="800000"/>
            <a:headEnd/>
            <a:tailEnd/>
          </a:ln>
          <a:effectLst>
            <a:outerShdw dist="63500" dir="3600000" algn="ctr" rotWithShape="0">
              <a:schemeClr val="bg1">
                <a:lumMod val="65000"/>
              </a:schemeClr>
            </a:outerShdw>
          </a:effectLst>
        </p:spPr>
        <p:txBody>
          <a:bodyPr wrap="none" lIns="90488" tIns="44450" rIns="90488" bIns="44450" anchor="ctr"/>
          <a:lstStyle/>
          <a:p>
            <a:pPr algn="l" eaLnBrk="0" hangingPunct="0"/>
            <a:r>
              <a:rPr lang="en-US" sz="1600" dirty="0">
                <a:latin typeface="Century Gothic" panose="020B0502020202020204" pitchFamily="34" charset="0"/>
              </a:rPr>
              <a:t>Overhead       $2.00</a:t>
            </a:r>
            <a:br>
              <a:rPr lang="en-US" sz="1600" dirty="0">
                <a:latin typeface="Century Gothic" panose="020B0502020202020204" pitchFamily="34" charset="0"/>
              </a:rPr>
            </a:br>
            <a:r>
              <a:rPr lang="en-US" sz="1600" dirty="0">
                <a:latin typeface="Century Gothic" panose="020B0502020202020204" pitchFamily="34" charset="0"/>
              </a:rPr>
              <a:t>Category: Overhead</a:t>
            </a:r>
          </a:p>
          <a:p>
            <a:pPr algn="l" eaLnBrk="0" hangingPunct="0"/>
            <a:endParaRPr lang="en-US" sz="1800" dirty="0">
              <a:latin typeface="Century Gothic" panose="020B0502020202020204" pitchFamily="34" charset="0"/>
            </a:endParaRPr>
          </a:p>
          <a:p>
            <a:pPr algn="l" eaLnBrk="0" hangingPunct="0"/>
            <a:r>
              <a:rPr lang="en-US" sz="1600" dirty="0">
                <a:latin typeface="Century Gothic" panose="020B0502020202020204" pitchFamily="34" charset="0"/>
              </a:rPr>
              <a:t>Food               $5.00</a:t>
            </a:r>
            <a:br>
              <a:rPr lang="en-US" sz="1600" dirty="0">
                <a:latin typeface="Century Gothic" panose="020B0502020202020204" pitchFamily="34" charset="0"/>
              </a:rPr>
            </a:br>
            <a:r>
              <a:rPr lang="en-US" sz="1600" dirty="0">
                <a:latin typeface="Century Gothic" panose="020B0502020202020204" pitchFamily="34" charset="0"/>
              </a:rPr>
              <a:t>Category:    Material</a:t>
            </a:r>
            <a:endParaRPr lang="en-US" sz="1800" dirty="0">
              <a:latin typeface="Century Gothic" panose="020B0502020202020204" pitchFamily="34" charset="0"/>
            </a:endParaRPr>
          </a:p>
        </p:txBody>
      </p:sp>
      <p:sp>
        <p:nvSpPr>
          <p:cNvPr id="20" name="Oval 20"/>
          <p:cNvSpPr>
            <a:spLocks noChangeArrowheads="1"/>
          </p:cNvSpPr>
          <p:nvPr/>
        </p:nvSpPr>
        <p:spPr bwMode="auto">
          <a:xfrm>
            <a:off x="914400" y="4525062"/>
            <a:ext cx="2286000" cy="640080"/>
          </a:xfrm>
          <a:prstGeom prst="roundRect">
            <a:avLst/>
          </a:prstGeom>
          <a:noFill/>
          <a:ln w="28575">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21" name="Rectangle 21"/>
          <p:cNvSpPr>
            <a:spLocks noChangeArrowheads="1"/>
          </p:cNvSpPr>
          <p:nvPr/>
        </p:nvSpPr>
        <p:spPr bwMode="auto">
          <a:xfrm>
            <a:off x="914400" y="2389875"/>
            <a:ext cx="2286000" cy="1492250"/>
          </a:xfrm>
          <a:prstGeom prst="rect">
            <a:avLst/>
          </a:prstGeom>
          <a:solidFill>
            <a:schemeClr val="bg1"/>
          </a:solidFill>
          <a:ln w="12700">
            <a:solidFill>
              <a:schemeClr val="tx1"/>
            </a:solidFill>
            <a:miter lim="800000"/>
            <a:headEnd/>
            <a:tailEnd/>
          </a:ln>
          <a:effectLst>
            <a:outerShdw dist="63500" dir="3600000" algn="ctr" rotWithShape="0">
              <a:schemeClr val="bg1">
                <a:lumMod val="65000"/>
              </a:schemeClr>
            </a:outerShdw>
          </a:effectLst>
        </p:spPr>
        <p:txBody>
          <a:bodyPr wrap="none" lIns="90488" tIns="44450" rIns="90488" bIns="44450" anchor="ctr"/>
          <a:lstStyle/>
          <a:p>
            <a:pPr algn="l" eaLnBrk="0" hangingPunct="0"/>
            <a:r>
              <a:rPr lang="en-US" sz="1600" dirty="0">
                <a:latin typeface="Century Gothic" panose="020B0502020202020204" pitchFamily="34" charset="0"/>
              </a:rPr>
              <a:t>Package         $2.50</a:t>
            </a:r>
            <a:br>
              <a:rPr lang="en-US" sz="1600" dirty="0">
                <a:latin typeface="Century Gothic" panose="020B0502020202020204" pitchFamily="34" charset="0"/>
              </a:rPr>
            </a:br>
            <a:r>
              <a:rPr lang="en-US" sz="1600" dirty="0">
                <a:latin typeface="Century Gothic" panose="020B0502020202020204" pitchFamily="34" charset="0"/>
              </a:rPr>
              <a:t>Category:    Material</a:t>
            </a:r>
            <a:br>
              <a:rPr lang="en-US" sz="1600" dirty="0">
                <a:latin typeface="Century Gothic" panose="020B0502020202020204" pitchFamily="34" charset="0"/>
              </a:rPr>
            </a:br>
            <a:r>
              <a:rPr lang="en-US" sz="1800" dirty="0">
                <a:latin typeface="Century Gothic" panose="020B0502020202020204" pitchFamily="34" charset="0"/>
              </a:rPr>
              <a:t/>
            </a:r>
            <a:br>
              <a:rPr lang="en-US" sz="1800" dirty="0">
                <a:latin typeface="Century Gothic" panose="020B0502020202020204" pitchFamily="34" charset="0"/>
              </a:rPr>
            </a:br>
            <a:r>
              <a:rPr lang="en-US" sz="1600" dirty="0">
                <a:latin typeface="Century Gothic" panose="020B0502020202020204" pitchFamily="34" charset="0"/>
              </a:rPr>
              <a:t>Overhead       $1.25</a:t>
            </a:r>
            <a:br>
              <a:rPr lang="en-US" sz="1600" dirty="0">
                <a:latin typeface="Century Gothic" panose="020B0502020202020204" pitchFamily="34" charset="0"/>
              </a:rPr>
            </a:br>
            <a:r>
              <a:rPr lang="en-US" sz="1600" dirty="0">
                <a:latin typeface="Century Gothic" panose="020B0502020202020204" pitchFamily="34" charset="0"/>
              </a:rPr>
              <a:t>Category: Overhead</a:t>
            </a:r>
            <a:endParaRPr lang="en-US" sz="1800" dirty="0">
              <a:latin typeface="Century Gothic" panose="020B0502020202020204" pitchFamily="34" charset="0"/>
            </a:endParaRPr>
          </a:p>
        </p:txBody>
      </p:sp>
      <p:sp>
        <p:nvSpPr>
          <p:cNvPr id="22" name="Oval 22"/>
          <p:cNvSpPr>
            <a:spLocks noChangeArrowheads="1"/>
          </p:cNvSpPr>
          <p:nvPr/>
        </p:nvSpPr>
        <p:spPr bwMode="auto">
          <a:xfrm>
            <a:off x="914400" y="3162987"/>
            <a:ext cx="2286000" cy="640080"/>
          </a:xfrm>
          <a:prstGeom prst="roundRect">
            <a:avLst/>
          </a:prstGeom>
          <a:noFill/>
          <a:ln w="28575">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23" name="Rectangle 23"/>
          <p:cNvSpPr>
            <a:spLocks noChangeArrowheads="1"/>
          </p:cNvSpPr>
          <p:nvPr/>
        </p:nvSpPr>
        <p:spPr bwMode="auto">
          <a:xfrm>
            <a:off x="914399" y="1567550"/>
            <a:ext cx="1780938" cy="397545"/>
          </a:xfrm>
          <a:prstGeom prst="rect">
            <a:avLst/>
          </a:prstGeom>
          <a:noFill/>
          <a:ln w="12700">
            <a:noFill/>
            <a:miter lim="800000"/>
            <a:headEnd/>
            <a:tailEnd/>
          </a:ln>
          <a:effectLst/>
        </p:spPr>
        <p:txBody>
          <a:bodyPr wrap="none" lIns="90488" tIns="44450" rIns="90488" bIns="44450">
            <a:spAutoFit/>
          </a:bodyPr>
          <a:lstStyle/>
          <a:p>
            <a:pPr eaLnBrk="0" hangingPunct="0"/>
            <a:r>
              <a:rPr lang="en-US" sz="2000" b="1" dirty="0">
                <a:latin typeface="Century Gothic" panose="020B0502020202020204" pitchFamily="34" charset="0"/>
              </a:rPr>
              <a:t>Components</a:t>
            </a:r>
          </a:p>
        </p:txBody>
      </p:sp>
      <p:sp>
        <p:nvSpPr>
          <p:cNvPr id="24" name="Rectangle 24"/>
          <p:cNvSpPr>
            <a:spLocks noChangeArrowheads="1"/>
          </p:cNvSpPr>
          <p:nvPr/>
        </p:nvSpPr>
        <p:spPr bwMode="auto">
          <a:xfrm>
            <a:off x="5029200" y="1573900"/>
            <a:ext cx="973024" cy="397545"/>
          </a:xfrm>
          <a:prstGeom prst="rect">
            <a:avLst/>
          </a:prstGeom>
          <a:noFill/>
          <a:ln w="12700">
            <a:noFill/>
            <a:miter lim="800000"/>
            <a:headEnd/>
            <a:tailEnd/>
          </a:ln>
          <a:effectLst/>
        </p:spPr>
        <p:txBody>
          <a:bodyPr wrap="none" lIns="90488" tIns="44450" rIns="90488" bIns="44450">
            <a:spAutoFit/>
          </a:bodyPr>
          <a:lstStyle/>
          <a:p>
            <a:pPr eaLnBrk="0" hangingPunct="0"/>
            <a:r>
              <a:rPr lang="en-US" sz="2000" b="1" dirty="0">
                <a:latin typeface="Century Gothic" panose="020B0502020202020204" pitchFamily="34" charset="0"/>
              </a:rPr>
              <a:t>Parent</a:t>
            </a:r>
          </a:p>
        </p:txBody>
      </p:sp>
      <p:cxnSp>
        <p:nvCxnSpPr>
          <p:cNvPr id="25" name="Elbow Connector 24"/>
          <p:cNvCxnSpPr>
            <a:stCxn id="22" idx="3"/>
            <a:endCxn id="18" idx="1"/>
          </p:cNvCxnSpPr>
          <p:nvPr/>
        </p:nvCxnSpPr>
        <p:spPr>
          <a:xfrm>
            <a:off x="3200400" y="3483027"/>
            <a:ext cx="1828800" cy="419100"/>
          </a:xfrm>
          <a:prstGeom prst="bentConnector3">
            <a:avLst>
              <a:gd name="adj1" fmla="val 50000"/>
            </a:avLst>
          </a:prstGeom>
          <a:noFill/>
          <a:ln w="28575">
            <a:solidFill>
              <a:srgbClr val="FF0000"/>
            </a:solidFill>
            <a:round/>
            <a:headEnd/>
            <a:tailEnd type="triangle" w="med" len="med"/>
          </a:ln>
          <a:effectLst/>
        </p:spPr>
      </p:cxnSp>
      <p:cxnSp>
        <p:nvCxnSpPr>
          <p:cNvPr id="26" name="Elbow Connector 25"/>
          <p:cNvCxnSpPr>
            <a:stCxn id="20" idx="3"/>
            <a:endCxn id="18" idx="1"/>
          </p:cNvCxnSpPr>
          <p:nvPr/>
        </p:nvCxnSpPr>
        <p:spPr>
          <a:xfrm flipV="1">
            <a:off x="3200400" y="3902127"/>
            <a:ext cx="1828800" cy="942975"/>
          </a:xfrm>
          <a:prstGeom prst="bentConnector3">
            <a:avLst>
              <a:gd name="adj1" fmla="val 50000"/>
            </a:avLst>
          </a:prstGeom>
          <a:noFill/>
          <a:ln w="28575">
            <a:solidFill>
              <a:srgbClr val="FF0000"/>
            </a:solidFill>
            <a:round/>
            <a:headEnd/>
            <a:tailEnd type="triangle" w="med" len="med"/>
          </a:ln>
          <a:effectLst/>
        </p:spPr>
      </p:cxnSp>
    </p:spTree>
    <p:extLst>
      <p:ext uri="{BB962C8B-B14F-4D97-AF65-F5344CB8AC3E}">
        <p14:creationId xmlns:p14="http://schemas.microsoft.com/office/powerpoint/2010/main" val="4027362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Reporting</a:t>
            </a:r>
          </a:p>
        </p:txBody>
      </p:sp>
      <p:sp>
        <p:nvSpPr>
          <p:cNvPr id="6" name="Rectangle 4"/>
          <p:cNvSpPr txBox="1">
            <a:spLocks noChangeArrowheads="1"/>
          </p:cNvSpPr>
          <p:nvPr/>
        </p:nvSpPr>
        <p:spPr>
          <a:xfrm>
            <a:off x="903120" y="1982539"/>
            <a:ext cx="2362200" cy="3094255"/>
          </a:xfrm>
          <a:prstGeom prst="rect">
            <a:avLst/>
          </a:prstGeom>
          <a:noFill/>
          <a:ln/>
        </p:spPr>
        <p:txBody>
          <a:bodyPr vert="horz" lIns="90488" tIns="44450" rIns="90488" bIns="44450" rtlCol="0">
            <a:noAutofit/>
          </a:bodyPr>
          <a:lst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a:lstStyle>
          <a:p>
            <a:pPr marL="285750" indent="-285750">
              <a:buFont typeface="Webdings" pitchFamily="18" charset="2"/>
              <a:buNone/>
              <a:tabLst>
                <a:tab pos="5429250" algn="l"/>
              </a:tabLst>
            </a:pPr>
            <a:r>
              <a:rPr lang="en-US" sz="1800" dirty="0" smtClean="0">
                <a:latin typeface="Century Gothic" panose="020B0502020202020204" pitchFamily="34" charset="0"/>
              </a:rPr>
              <a:t>Domestic content</a:t>
            </a:r>
          </a:p>
          <a:p>
            <a:pPr marL="285750" indent="-285750">
              <a:buFont typeface="Webdings" pitchFamily="18" charset="2"/>
              <a:buNone/>
              <a:tabLst>
                <a:tab pos="5429250" algn="l"/>
              </a:tabLst>
            </a:pPr>
            <a:r>
              <a:rPr lang="en-US" sz="1800" dirty="0" smtClean="0">
                <a:latin typeface="Century Gothic" panose="020B0502020202020204" pitchFamily="34" charset="0"/>
              </a:rPr>
              <a:t>Foreign content</a:t>
            </a:r>
          </a:p>
          <a:p>
            <a:pPr marL="285750" indent="-285750">
              <a:buFont typeface="Webdings" pitchFamily="18" charset="2"/>
              <a:buNone/>
              <a:tabLst>
                <a:tab pos="5429250" algn="l"/>
              </a:tabLst>
            </a:pPr>
            <a:r>
              <a:rPr lang="en-US" sz="1800" dirty="0" smtClean="0">
                <a:latin typeface="Century Gothic" panose="020B0502020202020204" pitchFamily="34" charset="0"/>
              </a:rPr>
              <a:t>Packaging</a:t>
            </a:r>
          </a:p>
          <a:p>
            <a:pPr marL="285750" indent="-285750">
              <a:buFont typeface="Webdings" pitchFamily="18" charset="2"/>
              <a:buNone/>
              <a:tabLst>
                <a:tab pos="5429250" algn="l"/>
              </a:tabLst>
            </a:pPr>
            <a:r>
              <a:rPr lang="en-US" sz="1800" dirty="0" smtClean="0">
                <a:latin typeface="Century Gothic" panose="020B0502020202020204" pitchFamily="34" charset="0"/>
              </a:rPr>
              <a:t>Assembly labor</a:t>
            </a:r>
          </a:p>
          <a:p>
            <a:pPr marL="285750" indent="-285750">
              <a:buFont typeface="Webdings" pitchFamily="18" charset="2"/>
              <a:buNone/>
              <a:tabLst>
                <a:tab pos="5429250" algn="l"/>
              </a:tabLst>
            </a:pPr>
            <a:r>
              <a:rPr lang="en-US" sz="1800" dirty="0" smtClean="0">
                <a:latin typeface="Century Gothic" panose="020B0502020202020204" pitchFamily="34" charset="0"/>
              </a:rPr>
              <a:t>Fabrication labor</a:t>
            </a:r>
          </a:p>
          <a:p>
            <a:pPr marL="285750" indent="-285750">
              <a:buFont typeface="Webdings" pitchFamily="18" charset="2"/>
              <a:buNone/>
              <a:tabLst>
                <a:tab pos="5429250" algn="l"/>
              </a:tabLst>
            </a:pPr>
            <a:r>
              <a:rPr lang="en-US" sz="1800" dirty="0" smtClean="0">
                <a:latin typeface="Century Gothic" panose="020B0502020202020204" pitchFamily="34" charset="0"/>
              </a:rPr>
              <a:t>Burden</a:t>
            </a:r>
          </a:p>
          <a:p>
            <a:pPr marL="285750" indent="-285750">
              <a:buFont typeface="Webdings" pitchFamily="18" charset="2"/>
              <a:buNone/>
              <a:tabLst>
                <a:tab pos="5429250" algn="l"/>
              </a:tabLst>
            </a:pPr>
            <a:r>
              <a:rPr lang="en-US" sz="1800" dirty="0" smtClean="0">
                <a:latin typeface="Century Gothic" panose="020B0502020202020204" pitchFamily="34" charset="0"/>
              </a:rPr>
              <a:t>Factory OH</a:t>
            </a:r>
          </a:p>
          <a:p>
            <a:pPr marL="285750" indent="-285750">
              <a:buFont typeface="Webdings" pitchFamily="18" charset="2"/>
              <a:buNone/>
              <a:tabLst>
                <a:tab pos="5429250" algn="l"/>
              </a:tabLst>
            </a:pPr>
            <a:r>
              <a:rPr lang="en-US" sz="1800" dirty="0" smtClean="0">
                <a:latin typeface="Century Gothic" panose="020B0502020202020204" pitchFamily="34" charset="0"/>
              </a:rPr>
              <a:t>Insurance</a:t>
            </a:r>
          </a:p>
          <a:p>
            <a:pPr marL="285750" indent="-285750">
              <a:buFont typeface="Webdings" pitchFamily="18" charset="2"/>
              <a:buNone/>
              <a:tabLst>
                <a:tab pos="5429250" algn="l"/>
              </a:tabLst>
            </a:pPr>
            <a:r>
              <a:rPr lang="en-US" sz="1800" dirty="0" smtClean="0">
                <a:latin typeface="Century Gothic" panose="020B0502020202020204" pitchFamily="34" charset="0"/>
              </a:rPr>
              <a:t>Subcontract</a:t>
            </a:r>
            <a:endParaRPr lang="en-US" sz="1800" dirty="0">
              <a:latin typeface="Century Gothic" panose="020B0502020202020204" pitchFamily="34" charset="0"/>
            </a:endParaRPr>
          </a:p>
        </p:txBody>
      </p:sp>
      <p:sp>
        <p:nvSpPr>
          <p:cNvPr id="7" name="Rectangle 5"/>
          <p:cNvSpPr>
            <a:spLocks noChangeArrowheads="1"/>
          </p:cNvSpPr>
          <p:nvPr/>
        </p:nvSpPr>
        <p:spPr bwMode="auto">
          <a:xfrm>
            <a:off x="4188226" y="1963147"/>
            <a:ext cx="1085850" cy="3424922"/>
          </a:xfrm>
          <a:prstGeom prst="rect">
            <a:avLst/>
          </a:prstGeom>
          <a:noFill/>
          <a:ln w="12700">
            <a:noFill/>
            <a:miter lim="800000"/>
            <a:headEnd/>
            <a:tailEnd/>
          </a:ln>
          <a:effectLst/>
        </p:spPr>
        <p:txBody>
          <a:bodyPr lIns="90488" tIns="44450" rIns="90488" bIns="44450"/>
          <a:lstStyle/>
          <a:p>
            <a:pPr marL="285750" indent="-285750">
              <a:spcAft>
                <a:spcPts val="600"/>
              </a:spcAft>
              <a:buClr>
                <a:schemeClr val="accent6"/>
              </a:buClr>
              <a:tabLst>
                <a:tab pos="5429250" algn="l"/>
              </a:tabLst>
            </a:pPr>
            <a:r>
              <a:rPr lang="en-US" spc="20" dirty="0">
                <a:latin typeface="Century Gothic" panose="020B0502020202020204" pitchFamily="34" charset="0"/>
              </a:rPr>
              <a:t>10.00</a:t>
            </a:r>
          </a:p>
          <a:p>
            <a:pPr marL="285750" indent="-285750">
              <a:spcAft>
                <a:spcPts val="600"/>
              </a:spcAft>
              <a:buClr>
                <a:schemeClr val="accent6"/>
              </a:buClr>
              <a:tabLst>
                <a:tab pos="5429250" algn="l"/>
              </a:tabLst>
            </a:pPr>
            <a:r>
              <a:rPr lang="en-US" spc="20" dirty="0">
                <a:latin typeface="Century Gothic" panose="020B0502020202020204" pitchFamily="34" charset="0"/>
              </a:rPr>
              <a:t>  5.50</a:t>
            </a:r>
          </a:p>
          <a:p>
            <a:pPr marL="285750" indent="-285750">
              <a:spcAft>
                <a:spcPts val="600"/>
              </a:spcAft>
              <a:buClr>
                <a:schemeClr val="accent6"/>
              </a:buClr>
              <a:tabLst>
                <a:tab pos="5429250" algn="l"/>
              </a:tabLst>
            </a:pPr>
            <a:r>
              <a:rPr lang="en-US" spc="20" dirty="0">
                <a:latin typeface="Century Gothic" panose="020B0502020202020204" pitchFamily="34" charset="0"/>
              </a:rPr>
              <a:t>  2.00</a:t>
            </a:r>
          </a:p>
          <a:p>
            <a:pPr marL="285750" indent="-285750">
              <a:spcAft>
                <a:spcPts val="600"/>
              </a:spcAft>
              <a:buClr>
                <a:schemeClr val="accent6"/>
              </a:buClr>
              <a:tabLst>
                <a:tab pos="5429250" algn="l"/>
              </a:tabLst>
            </a:pPr>
            <a:r>
              <a:rPr lang="en-US" spc="20" dirty="0">
                <a:latin typeface="Century Gothic" panose="020B0502020202020204" pitchFamily="34" charset="0"/>
              </a:rPr>
              <a:t>25.00</a:t>
            </a:r>
          </a:p>
          <a:p>
            <a:pPr marL="285750" indent="-285750">
              <a:spcAft>
                <a:spcPts val="600"/>
              </a:spcAft>
              <a:buClr>
                <a:schemeClr val="accent6"/>
              </a:buClr>
              <a:tabLst>
                <a:tab pos="5429250" algn="l"/>
              </a:tabLst>
            </a:pPr>
            <a:r>
              <a:rPr lang="en-US" spc="20" dirty="0">
                <a:latin typeface="Century Gothic" panose="020B0502020202020204" pitchFamily="34" charset="0"/>
              </a:rPr>
              <a:t>20.00</a:t>
            </a:r>
          </a:p>
          <a:p>
            <a:pPr marL="285750" indent="-285750">
              <a:spcAft>
                <a:spcPts val="600"/>
              </a:spcAft>
              <a:buClr>
                <a:schemeClr val="accent6"/>
              </a:buClr>
              <a:tabLst>
                <a:tab pos="5429250" algn="l"/>
              </a:tabLst>
            </a:pPr>
            <a:r>
              <a:rPr lang="en-US" spc="20" dirty="0">
                <a:latin typeface="Century Gothic" panose="020B0502020202020204" pitchFamily="34" charset="0"/>
              </a:rPr>
              <a:t>10.00</a:t>
            </a:r>
          </a:p>
          <a:p>
            <a:pPr marL="285750" indent="-285750">
              <a:spcAft>
                <a:spcPts val="600"/>
              </a:spcAft>
              <a:buClr>
                <a:schemeClr val="accent6"/>
              </a:buClr>
              <a:tabLst>
                <a:tab pos="5429250" algn="l"/>
              </a:tabLst>
            </a:pPr>
            <a:r>
              <a:rPr lang="en-US" spc="20" dirty="0">
                <a:latin typeface="Century Gothic" panose="020B0502020202020204" pitchFamily="34" charset="0"/>
              </a:rPr>
              <a:t>12.00</a:t>
            </a:r>
          </a:p>
          <a:p>
            <a:pPr marL="285750" indent="-285750">
              <a:spcAft>
                <a:spcPts val="600"/>
              </a:spcAft>
              <a:buClr>
                <a:schemeClr val="accent6"/>
              </a:buClr>
              <a:tabLst>
                <a:tab pos="5429250" algn="l"/>
              </a:tabLst>
            </a:pPr>
            <a:r>
              <a:rPr lang="en-US" spc="20" dirty="0">
                <a:latin typeface="Century Gothic" panose="020B0502020202020204" pitchFamily="34" charset="0"/>
              </a:rPr>
              <a:t>  5.00</a:t>
            </a:r>
          </a:p>
          <a:p>
            <a:pPr marL="285750" indent="-285750">
              <a:spcAft>
                <a:spcPts val="600"/>
              </a:spcAft>
              <a:buClr>
                <a:schemeClr val="accent6"/>
              </a:buClr>
              <a:tabLst>
                <a:tab pos="5429250" algn="l"/>
              </a:tabLst>
            </a:pPr>
            <a:r>
              <a:rPr lang="en-US" spc="20" dirty="0">
                <a:latin typeface="Century Gothic" panose="020B0502020202020204" pitchFamily="34" charset="0"/>
              </a:rPr>
              <a:t>  2.50</a:t>
            </a:r>
          </a:p>
        </p:txBody>
      </p:sp>
      <p:sp>
        <p:nvSpPr>
          <p:cNvPr id="8" name="Rectangle 6"/>
          <p:cNvSpPr>
            <a:spLocks noChangeArrowheads="1"/>
          </p:cNvSpPr>
          <p:nvPr/>
        </p:nvSpPr>
        <p:spPr bwMode="auto">
          <a:xfrm>
            <a:off x="5504577" y="2352645"/>
            <a:ext cx="2743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a:latin typeface="Century Gothic" panose="020B0502020202020204" pitchFamily="34" charset="0"/>
              </a:rPr>
              <a:t>17.50 Material</a:t>
            </a:r>
          </a:p>
        </p:txBody>
      </p:sp>
      <p:sp>
        <p:nvSpPr>
          <p:cNvPr id="9" name="Rectangle 7"/>
          <p:cNvSpPr>
            <a:spLocks noChangeArrowheads="1"/>
          </p:cNvSpPr>
          <p:nvPr/>
        </p:nvSpPr>
        <p:spPr bwMode="auto">
          <a:xfrm>
            <a:off x="5504577" y="3219420"/>
            <a:ext cx="2743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a:latin typeface="Century Gothic" panose="020B0502020202020204" pitchFamily="34" charset="0"/>
              </a:rPr>
              <a:t>45.00 Labor</a:t>
            </a:r>
          </a:p>
        </p:txBody>
      </p:sp>
      <p:sp>
        <p:nvSpPr>
          <p:cNvPr id="10" name="Rectangle 8"/>
          <p:cNvSpPr>
            <a:spLocks noChangeArrowheads="1"/>
          </p:cNvSpPr>
          <p:nvPr/>
        </p:nvSpPr>
        <p:spPr bwMode="auto">
          <a:xfrm>
            <a:off x="5504577" y="3744868"/>
            <a:ext cx="188595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a:latin typeface="Century Gothic" panose="020B0502020202020204" pitchFamily="34" charset="0"/>
              </a:rPr>
              <a:t>10.00 Burden</a:t>
            </a:r>
          </a:p>
        </p:txBody>
      </p:sp>
      <p:sp>
        <p:nvSpPr>
          <p:cNvPr id="11" name="Rectangle 9"/>
          <p:cNvSpPr>
            <a:spLocks noChangeArrowheads="1"/>
          </p:cNvSpPr>
          <p:nvPr/>
        </p:nvSpPr>
        <p:spPr bwMode="auto">
          <a:xfrm>
            <a:off x="5504577" y="4228371"/>
            <a:ext cx="2743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a:latin typeface="Century Gothic" panose="020B0502020202020204" pitchFamily="34" charset="0"/>
              </a:rPr>
              <a:t>17.00 Overhead</a:t>
            </a:r>
          </a:p>
        </p:txBody>
      </p:sp>
      <p:sp>
        <p:nvSpPr>
          <p:cNvPr id="12" name="Rectangle 10"/>
          <p:cNvSpPr>
            <a:spLocks noChangeArrowheads="1"/>
          </p:cNvSpPr>
          <p:nvPr/>
        </p:nvSpPr>
        <p:spPr bwMode="auto">
          <a:xfrm>
            <a:off x="5504577" y="4760635"/>
            <a:ext cx="2743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a:latin typeface="Century Gothic" panose="020B0502020202020204" pitchFamily="34" charset="0"/>
              </a:rPr>
              <a:t>  2.50 Subcontract</a:t>
            </a:r>
          </a:p>
        </p:txBody>
      </p:sp>
      <p:sp>
        <p:nvSpPr>
          <p:cNvPr id="13" name="Rectangle 11"/>
          <p:cNvSpPr>
            <a:spLocks noChangeArrowheads="1"/>
          </p:cNvSpPr>
          <p:nvPr/>
        </p:nvSpPr>
        <p:spPr bwMode="auto">
          <a:xfrm>
            <a:off x="5095002" y="2343120"/>
            <a:ext cx="3048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a:solidFill>
                  <a:srgbClr val="FF0000"/>
                </a:solidFill>
                <a:latin typeface="Century Gothic" panose="020B0502020202020204" pitchFamily="34" charset="0"/>
              </a:rPr>
              <a:t>=</a:t>
            </a:r>
          </a:p>
        </p:txBody>
      </p:sp>
      <p:sp>
        <p:nvSpPr>
          <p:cNvPr id="14" name="Rectangle 12"/>
          <p:cNvSpPr>
            <a:spLocks noChangeArrowheads="1"/>
          </p:cNvSpPr>
          <p:nvPr/>
        </p:nvSpPr>
        <p:spPr bwMode="auto">
          <a:xfrm>
            <a:off x="5095002" y="3190845"/>
            <a:ext cx="3429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a:solidFill>
                  <a:srgbClr val="FF0000"/>
                </a:solidFill>
                <a:latin typeface="Century Gothic" panose="020B0502020202020204" pitchFamily="34" charset="0"/>
              </a:rPr>
              <a:t>=</a:t>
            </a:r>
          </a:p>
        </p:txBody>
      </p:sp>
      <p:sp>
        <p:nvSpPr>
          <p:cNvPr id="15" name="Rectangle 13"/>
          <p:cNvSpPr>
            <a:spLocks noChangeArrowheads="1"/>
          </p:cNvSpPr>
          <p:nvPr/>
        </p:nvSpPr>
        <p:spPr bwMode="auto">
          <a:xfrm>
            <a:off x="5095002" y="3744868"/>
            <a:ext cx="32385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dirty="0">
                <a:solidFill>
                  <a:srgbClr val="FF0000"/>
                </a:solidFill>
                <a:latin typeface="Century Gothic" panose="020B0502020202020204" pitchFamily="34" charset="0"/>
              </a:rPr>
              <a:t>=</a:t>
            </a:r>
          </a:p>
        </p:txBody>
      </p:sp>
      <p:sp>
        <p:nvSpPr>
          <p:cNvPr id="16" name="Rectangle 14"/>
          <p:cNvSpPr>
            <a:spLocks noChangeArrowheads="1"/>
          </p:cNvSpPr>
          <p:nvPr/>
        </p:nvSpPr>
        <p:spPr bwMode="auto">
          <a:xfrm>
            <a:off x="5095002" y="4228371"/>
            <a:ext cx="3048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dirty="0">
                <a:solidFill>
                  <a:srgbClr val="FF0000"/>
                </a:solidFill>
                <a:latin typeface="Century Gothic" panose="020B0502020202020204" pitchFamily="34" charset="0"/>
              </a:rPr>
              <a:t>=</a:t>
            </a:r>
          </a:p>
        </p:txBody>
      </p:sp>
      <p:sp>
        <p:nvSpPr>
          <p:cNvPr id="17" name="Rectangle 15"/>
          <p:cNvSpPr>
            <a:spLocks noChangeArrowheads="1"/>
          </p:cNvSpPr>
          <p:nvPr/>
        </p:nvSpPr>
        <p:spPr bwMode="auto">
          <a:xfrm>
            <a:off x="5095002" y="4770160"/>
            <a:ext cx="36195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dirty="0">
                <a:solidFill>
                  <a:srgbClr val="FF0000"/>
                </a:solidFill>
                <a:latin typeface="Century Gothic" panose="020B0502020202020204" pitchFamily="34" charset="0"/>
              </a:rPr>
              <a:t>=</a:t>
            </a:r>
          </a:p>
        </p:txBody>
      </p:sp>
      <p:sp>
        <p:nvSpPr>
          <p:cNvPr id="18" name="Rectangle 16"/>
          <p:cNvSpPr>
            <a:spLocks noChangeArrowheads="1"/>
          </p:cNvSpPr>
          <p:nvPr/>
        </p:nvSpPr>
        <p:spPr bwMode="auto">
          <a:xfrm>
            <a:off x="1865145" y="1568420"/>
            <a:ext cx="825548" cy="366767"/>
          </a:xfrm>
          <a:prstGeom prst="rect">
            <a:avLst/>
          </a:prstGeom>
          <a:noFill/>
          <a:ln w="12700">
            <a:noFill/>
            <a:miter lim="800000"/>
            <a:headEnd/>
            <a:tailEnd/>
          </a:ln>
          <a:effectLst/>
        </p:spPr>
        <p:txBody>
          <a:bodyPr wrap="none" lIns="90488" tIns="44450" rIns="90488" bIns="44450">
            <a:spAutoFit/>
          </a:bodyPr>
          <a:lstStyle/>
          <a:p>
            <a:pPr eaLnBrk="0" hangingPunct="0"/>
            <a:r>
              <a:rPr lang="en-US" sz="1800" b="1">
                <a:latin typeface="Century Gothic" panose="020B0502020202020204" pitchFamily="34" charset="0"/>
              </a:rPr>
              <a:t>Detail</a:t>
            </a:r>
          </a:p>
        </p:txBody>
      </p:sp>
      <p:sp>
        <p:nvSpPr>
          <p:cNvPr id="19" name="Rectangle 17"/>
          <p:cNvSpPr>
            <a:spLocks noChangeArrowheads="1"/>
          </p:cNvSpPr>
          <p:nvPr/>
        </p:nvSpPr>
        <p:spPr bwMode="auto">
          <a:xfrm>
            <a:off x="5266452" y="1568420"/>
            <a:ext cx="2943114" cy="366767"/>
          </a:xfrm>
          <a:prstGeom prst="rect">
            <a:avLst/>
          </a:prstGeom>
          <a:noFill/>
          <a:ln w="12700">
            <a:noFill/>
            <a:miter lim="800000"/>
            <a:headEnd/>
            <a:tailEnd/>
          </a:ln>
          <a:effectLst/>
        </p:spPr>
        <p:txBody>
          <a:bodyPr wrap="none" lIns="90488" tIns="44450" rIns="90488" bIns="44450">
            <a:spAutoFit/>
          </a:bodyPr>
          <a:lstStyle/>
          <a:p>
            <a:pPr eaLnBrk="0" hangingPunct="0"/>
            <a:r>
              <a:rPr lang="en-US" sz="1800" b="1">
                <a:latin typeface="Century Gothic" panose="020B0502020202020204" pitchFamily="34" charset="0"/>
              </a:rPr>
              <a:t>Posted to GL in Summary</a:t>
            </a:r>
          </a:p>
        </p:txBody>
      </p:sp>
      <p:sp>
        <p:nvSpPr>
          <p:cNvPr id="20" name="Rectangle 18"/>
          <p:cNvSpPr>
            <a:spLocks noChangeArrowheads="1"/>
          </p:cNvSpPr>
          <p:nvPr/>
        </p:nvSpPr>
        <p:spPr bwMode="auto">
          <a:xfrm>
            <a:off x="1980574" y="5256538"/>
            <a:ext cx="1685678" cy="40005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dirty="0">
                <a:latin typeface="Century Gothic" panose="020B0502020202020204" pitchFamily="34" charset="0"/>
              </a:rPr>
              <a:t>Total </a:t>
            </a:r>
            <a:r>
              <a:rPr lang="en-US" sz="1800" dirty="0" err="1">
                <a:latin typeface="Century Gothic" panose="020B0502020202020204" pitchFamily="34" charset="0"/>
              </a:rPr>
              <a:t>Std</a:t>
            </a:r>
            <a:r>
              <a:rPr lang="en-US" sz="1800" dirty="0">
                <a:latin typeface="Century Gothic" panose="020B0502020202020204" pitchFamily="34" charset="0"/>
              </a:rPr>
              <a:t> Cost</a:t>
            </a:r>
          </a:p>
        </p:txBody>
      </p:sp>
      <p:sp>
        <p:nvSpPr>
          <p:cNvPr id="21" name="Rectangle 19"/>
          <p:cNvSpPr>
            <a:spLocks noChangeArrowheads="1"/>
          </p:cNvSpPr>
          <p:nvPr/>
        </p:nvSpPr>
        <p:spPr bwMode="auto">
          <a:xfrm>
            <a:off x="4188227" y="5219929"/>
            <a:ext cx="935104" cy="3429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dirty="0" smtClean="0">
                <a:latin typeface="Century Gothic" panose="020B0502020202020204" pitchFamily="34" charset="0"/>
              </a:rPr>
              <a:t>92.00</a:t>
            </a:r>
            <a:endParaRPr lang="en-US" sz="1800" dirty="0">
              <a:latin typeface="Century Gothic" panose="020B0502020202020204" pitchFamily="34" charset="0"/>
            </a:endParaRPr>
          </a:p>
        </p:txBody>
      </p:sp>
      <p:sp>
        <p:nvSpPr>
          <p:cNvPr id="22" name="Rectangle 20"/>
          <p:cNvSpPr>
            <a:spLocks noChangeArrowheads="1"/>
          </p:cNvSpPr>
          <p:nvPr/>
        </p:nvSpPr>
        <p:spPr bwMode="auto">
          <a:xfrm>
            <a:off x="5527432" y="5202453"/>
            <a:ext cx="977517"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dirty="0" smtClean="0">
                <a:latin typeface="Century Gothic" panose="020B0502020202020204" pitchFamily="34" charset="0"/>
              </a:rPr>
              <a:t>92.00</a:t>
            </a:r>
            <a:endParaRPr lang="en-US" sz="1800" dirty="0">
              <a:latin typeface="Century Gothic" panose="020B0502020202020204" pitchFamily="34" charset="0"/>
            </a:endParaRPr>
          </a:p>
        </p:txBody>
      </p:sp>
      <p:sp>
        <p:nvSpPr>
          <p:cNvPr id="23" name="Rectangle 21"/>
          <p:cNvSpPr>
            <a:spLocks noChangeArrowheads="1"/>
          </p:cNvSpPr>
          <p:nvPr/>
        </p:nvSpPr>
        <p:spPr bwMode="auto">
          <a:xfrm>
            <a:off x="5095002" y="5208829"/>
            <a:ext cx="36195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r>
              <a:rPr lang="en-US" sz="1800" b="1" dirty="0">
                <a:solidFill>
                  <a:srgbClr val="FF0000"/>
                </a:solidFill>
                <a:latin typeface="Century Gothic" panose="020B0502020202020204" pitchFamily="34" charset="0"/>
              </a:rPr>
              <a:t>=</a:t>
            </a:r>
          </a:p>
        </p:txBody>
      </p:sp>
      <p:sp>
        <p:nvSpPr>
          <p:cNvPr id="24" name="Line 22"/>
          <p:cNvSpPr>
            <a:spLocks noChangeShapeType="1"/>
          </p:cNvSpPr>
          <p:nvPr/>
        </p:nvSpPr>
        <p:spPr bwMode="auto">
          <a:xfrm>
            <a:off x="4115514" y="5193090"/>
            <a:ext cx="941388" cy="0"/>
          </a:xfrm>
          <a:prstGeom prst="line">
            <a:avLst/>
          </a:prstGeom>
          <a:noFill/>
          <a:ln w="381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25" name="Line 23"/>
          <p:cNvSpPr>
            <a:spLocks noChangeShapeType="1"/>
          </p:cNvSpPr>
          <p:nvPr/>
        </p:nvSpPr>
        <p:spPr bwMode="auto">
          <a:xfrm>
            <a:off x="5544264" y="5176312"/>
            <a:ext cx="742950" cy="0"/>
          </a:xfrm>
          <a:prstGeom prst="line">
            <a:avLst/>
          </a:prstGeom>
          <a:noFill/>
          <a:ln w="38100">
            <a:solidFill>
              <a:schemeClr val="tx1"/>
            </a:solidFill>
            <a:round/>
            <a:headEnd/>
            <a:tailEnd/>
          </a:ln>
          <a:effectLst/>
        </p:spPr>
        <p:txBody>
          <a:bodyPr wrap="none" anchor="ctr"/>
          <a:lstStyle/>
          <a:p>
            <a:endParaRPr lang="en-US">
              <a:latin typeface="Century Gothic" panose="020B0502020202020204" pitchFamily="34" charset="0"/>
            </a:endParaRPr>
          </a:p>
        </p:txBody>
      </p:sp>
      <p:sp>
        <p:nvSpPr>
          <p:cNvPr id="26" name="Rectangle 24"/>
          <p:cNvSpPr>
            <a:spLocks noChangeArrowheads="1"/>
          </p:cNvSpPr>
          <p:nvPr/>
        </p:nvSpPr>
        <p:spPr bwMode="auto">
          <a:xfrm>
            <a:off x="4163457" y="5135600"/>
            <a:ext cx="457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endParaRPr lang="en-US" sz="1800" dirty="0">
              <a:latin typeface="Century Gothic" panose="020B0502020202020204" pitchFamily="34" charset="0"/>
            </a:endParaRPr>
          </a:p>
        </p:txBody>
      </p:sp>
      <p:sp>
        <p:nvSpPr>
          <p:cNvPr id="28" name="Rectangle 26"/>
          <p:cNvSpPr>
            <a:spLocks noChangeArrowheads="1"/>
          </p:cNvSpPr>
          <p:nvPr/>
        </p:nvSpPr>
        <p:spPr bwMode="auto">
          <a:xfrm>
            <a:off x="5361702" y="2333595"/>
            <a:ext cx="457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endParaRPr lang="en-US" sz="1800" dirty="0">
              <a:latin typeface="Century Gothic" panose="020B0502020202020204" pitchFamily="34" charset="0"/>
            </a:endParaRPr>
          </a:p>
        </p:txBody>
      </p:sp>
      <p:sp>
        <p:nvSpPr>
          <p:cNvPr id="29" name="Rectangle 27"/>
          <p:cNvSpPr>
            <a:spLocks noChangeArrowheads="1"/>
          </p:cNvSpPr>
          <p:nvPr/>
        </p:nvSpPr>
        <p:spPr bwMode="auto">
          <a:xfrm>
            <a:off x="5465153" y="5184976"/>
            <a:ext cx="457200" cy="419100"/>
          </a:xfrm>
          <a:prstGeom prst="rect">
            <a:avLst/>
          </a:prstGeom>
          <a:noFill/>
          <a:ln w="12700">
            <a:noFill/>
            <a:miter lim="800000"/>
            <a:headEnd/>
            <a:tailEnd/>
          </a:ln>
          <a:effectLst/>
        </p:spPr>
        <p:txBody>
          <a:bodyPr lIns="90488" tIns="44450" rIns="90488" bIns="44450"/>
          <a:lstStyle/>
          <a:p>
            <a:pPr marL="285750" indent="-285750" algn="l">
              <a:lnSpc>
                <a:spcPct val="90000"/>
              </a:lnSpc>
              <a:spcBef>
                <a:spcPct val="30000"/>
              </a:spcBef>
              <a:buClr>
                <a:srgbClr val="890C4C"/>
              </a:buClr>
              <a:buFont typeface="Webdings" pitchFamily="18" charset="2"/>
              <a:buNone/>
              <a:tabLst>
                <a:tab pos="5429250" algn="l"/>
              </a:tabLst>
            </a:pPr>
            <a:endParaRPr lang="en-US" sz="1800" dirty="0">
              <a:latin typeface="Century Gothic" panose="020B0502020202020204" pitchFamily="34" charset="0"/>
            </a:endParaRPr>
          </a:p>
        </p:txBody>
      </p:sp>
      <p:sp>
        <p:nvSpPr>
          <p:cNvPr id="30" name="AutoShape 28"/>
          <p:cNvSpPr>
            <a:spLocks/>
          </p:cNvSpPr>
          <p:nvPr/>
        </p:nvSpPr>
        <p:spPr bwMode="auto">
          <a:xfrm>
            <a:off x="4972764" y="2036732"/>
            <a:ext cx="74613" cy="904875"/>
          </a:xfrm>
          <a:prstGeom prst="rightBracket">
            <a:avLst>
              <a:gd name="adj" fmla="val 101063"/>
            </a:avLst>
          </a:prstGeom>
          <a:noFill/>
          <a:ln w="38100">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31" name="AutoShape 29"/>
          <p:cNvSpPr>
            <a:spLocks/>
          </p:cNvSpPr>
          <p:nvPr/>
        </p:nvSpPr>
        <p:spPr bwMode="auto">
          <a:xfrm>
            <a:off x="4972764" y="3086055"/>
            <a:ext cx="84138" cy="562234"/>
          </a:xfrm>
          <a:prstGeom prst="rightBracket">
            <a:avLst>
              <a:gd name="adj" fmla="val 76595"/>
            </a:avLst>
          </a:prstGeom>
          <a:noFill/>
          <a:ln w="38100">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32" name="AutoShape 30"/>
          <p:cNvSpPr>
            <a:spLocks/>
          </p:cNvSpPr>
          <p:nvPr/>
        </p:nvSpPr>
        <p:spPr bwMode="auto">
          <a:xfrm>
            <a:off x="4972764" y="4180032"/>
            <a:ext cx="74613" cy="527764"/>
          </a:xfrm>
          <a:prstGeom prst="rightBracket">
            <a:avLst>
              <a:gd name="adj" fmla="val 77083"/>
            </a:avLst>
          </a:prstGeom>
          <a:noFill/>
          <a:ln w="38100">
            <a:solidFill>
              <a:srgbClr val="FF0000"/>
            </a:solidFill>
            <a:round/>
            <a:headEnd/>
            <a:tailEnd/>
          </a:ln>
          <a:effectLst/>
        </p:spPr>
        <p:txBody>
          <a:bodyPr wrap="none" anchor="ctr"/>
          <a:lstStyle/>
          <a:p>
            <a:endParaRPr lang="en-US">
              <a:latin typeface="Century Gothic" panose="020B0502020202020204" pitchFamily="34" charset="0"/>
            </a:endParaRPr>
          </a:p>
        </p:txBody>
      </p:sp>
      <p:sp>
        <p:nvSpPr>
          <p:cNvPr id="33" name="Text Box 31"/>
          <p:cNvSpPr txBox="1">
            <a:spLocks noChangeArrowheads="1"/>
          </p:cNvSpPr>
          <p:nvPr/>
        </p:nvSpPr>
        <p:spPr bwMode="auto">
          <a:xfrm>
            <a:off x="617364" y="5675282"/>
            <a:ext cx="10355435" cy="707886"/>
          </a:xfrm>
          <a:prstGeom prst="rect">
            <a:avLst/>
          </a:prstGeom>
          <a:noFill/>
          <a:ln w="9525">
            <a:noFill/>
            <a:miter lim="800000"/>
            <a:headEnd/>
            <a:tailEnd/>
          </a:ln>
          <a:effectLst/>
        </p:spPr>
        <p:txBody>
          <a:bodyPr wrap="square">
            <a:spAutoFit/>
          </a:bodyPr>
          <a:lstStyle/>
          <a:p>
            <a:pPr marL="225425" indent="-225425" algn="l" eaLnBrk="0" hangingPunct="0">
              <a:spcBef>
                <a:spcPct val="50000"/>
              </a:spcBef>
              <a:buClr>
                <a:schemeClr val="hlink"/>
              </a:buClr>
              <a:buSzPct val="150000"/>
              <a:buFontTx/>
              <a:buChar char="•"/>
            </a:pPr>
            <a:r>
              <a:rPr lang="en-US" sz="1600" b="1" dirty="0" smtClean="0">
                <a:latin typeface="Century Gothic" panose="020B0502020202020204" pitchFamily="34" charset="0"/>
              </a:rPr>
              <a:t>View </a:t>
            </a:r>
            <a:r>
              <a:rPr lang="en-US" sz="1600" b="1" dirty="0">
                <a:latin typeface="Century Gothic" panose="020B0502020202020204" pitchFamily="34" charset="0"/>
              </a:rPr>
              <a:t>by element in Product Structure </a:t>
            </a:r>
            <a:r>
              <a:rPr lang="en-US" sz="1600" b="1" dirty="0" smtClean="0">
                <a:latin typeface="Century Gothic" panose="020B0502020202020204" pitchFamily="34" charset="0"/>
              </a:rPr>
              <a:t>Cost</a:t>
            </a:r>
            <a:r>
              <a:rPr lang="en-US" altLang="zh-CN" sz="1600" b="1" dirty="0" smtClean="0">
                <a:latin typeface="Century Gothic" panose="020B0502020202020204" pitchFamily="34" charset="0"/>
              </a:rPr>
              <a:t>s</a:t>
            </a:r>
            <a:r>
              <a:rPr lang="en-US" sz="1600" b="1" dirty="0" smtClean="0">
                <a:latin typeface="Century Gothic" panose="020B0502020202020204" pitchFamily="34" charset="0"/>
              </a:rPr>
              <a:t>, </a:t>
            </a:r>
            <a:r>
              <a:rPr lang="en-US" sz="1600" b="1" dirty="0">
                <a:latin typeface="Century Gothic" panose="020B0502020202020204" pitchFamily="34" charset="0"/>
              </a:rPr>
              <a:t>or Routing </a:t>
            </a:r>
            <a:r>
              <a:rPr lang="en-US" sz="1600" b="1" dirty="0" smtClean="0">
                <a:latin typeface="Century Gothic" panose="020B0502020202020204" pitchFamily="34" charset="0"/>
              </a:rPr>
              <a:t>Costs</a:t>
            </a:r>
            <a:endParaRPr lang="en-US" sz="1600" b="1" dirty="0">
              <a:latin typeface="Century Gothic" panose="020B0502020202020204" pitchFamily="34" charset="0"/>
            </a:endParaRPr>
          </a:p>
          <a:p>
            <a:pPr marL="225425" indent="-225425" algn="l" eaLnBrk="0" hangingPunct="0">
              <a:spcBef>
                <a:spcPct val="50000"/>
              </a:spcBef>
              <a:buClr>
                <a:schemeClr val="hlink"/>
              </a:buClr>
              <a:buSzPct val="150000"/>
              <a:buFontTx/>
              <a:buChar char="•"/>
            </a:pPr>
            <a:r>
              <a:rPr lang="en-US" sz="1600" b="1" dirty="0" smtClean="0">
                <a:latin typeface="Century Gothic" panose="020B0502020202020204" pitchFamily="34" charset="0"/>
              </a:rPr>
              <a:t>No </a:t>
            </a:r>
            <a:r>
              <a:rPr lang="en-US" sz="1600" b="1" dirty="0">
                <a:latin typeface="Century Gothic" panose="020B0502020202020204" pitchFamily="34" charset="0"/>
              </a:rPr>
              <a:t>reporting to financials by elements</a:t>
            </a:r>
          </a:p>
        </p:txBody>
      </p:sp>
    </p:spTree>
    <p:extLst>
      <p:ext uri="{BB962C8B-B14F-4D97-AF65-F5344CB8AC3E}">
        <p14:creationId xmlns:p14="http://schemas.microsoft.com/office/powerpoint/2010/main" val="2825087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Product Structure </a:t>
            </a:r>
            <a:r>
              <a:rPr lang="en-US" dirty="0" smtClean="0">
                <a:latin typeface="Century Gothic" panose="020B0502020202020204" pitchFamily="34" charset="0"/>
              </a:rPr>
              <a:t>Costs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419100" y="1560308"/>
            <a:ext cx="7831095" cy="2511300"/>
          </a:xfrm>
          <a:prstGeom prst="rect">
            <a:avLst/>
          </a:prstGeom>
          <a:noFill/>
          <a:ln>
            <a:solidFill>
              <a:schemeClr val="accent1"/>
            </a:solidFill>
          </a:ln>
        </p:spPr>
      </p:pic>
      <p:pic>
        <p:nvPicPr>
          <p:cNvPr id="7" name="Picture 6"/>
          <p:cNvPicPr>
            <a:picLocks noChangeAspect="1"/>
          </p:cNvPicPr>
          <p:nvPr/>
        </p:nvPicPr>
        <p:blipFill>
          <a:blip r:embed="rId4"/>
          <a:stretch>
            <a:fillRect/>
          </a:stretch>
        </p:blipFill>
        <p:spPr>
          <a:xfrm>
            <a:off x="5079656" y="3776100"/>
            <a:ext cx="6693244" cy="2565532"/>
          </a:xfrm>
          <a:prstGeom prst="rect">
            <a:avLst/>
          </a:prstGeom>
          <a:ln>
            <a:solidFill>
              <a:schemeClr val="accent1"/>
            </a:solidFill>
          </a:ln>
        </p:spPr>
      </p:pic>
      <p:sp>
        <p:nvSpPr>
          <p:cNvPr id="8" name="Text Box 7"/>
          <p:cNvSpPr txBox="1">
            <a:spLocks noChangeArrowheads="1"/>
          </p:cNvSpPr>
          <p:nvPr/>
        </p:nvSpPr>
        <p:spPr bwMode="auto">
          <a:xfrm>
            <a:off x="2884278" y="6033855"/>
            <a:ext cx="2082004" cy="307777"/>
          </a:xfrm>
          <a:prstGeom prst="rect">
            <a:avLst/>
          </a:prstGeom>
          <a:noFill/>
          <a:ln w="9525">
            <a:noFill/>
            <a:miter lim="800000"/>
            <a:headEnd/>
            <a:tailEnd/>
          </a:ln>
          <a:effectLst/>
        </p:spPr>
        <p:txBody>
          <a:bodyPr wrap="square">
            <a:spAutoFit/>
          </a:bodyPr>
          <a:lstStyle/>
          <a:p>
            <a:pPr algn="l" eaLnBrk="0" hangingPunct="0">
              <a:spcBef>
                <a:spcPct val="50000"/>
              </a:spcBef>
              <a:buClr>
                <a:schemeClr val="hlink"/>
              </a:buClr>
              <a:buSzPct val="150000"/>
              <a:buFontTx/>
              <a:buChar char="•"/>
              <a:tabLst>
                <a:tab pos="114300" algn="l"/>
              </a:tabLst>
            </a:pPr>
            <a:r>
              <a:rPr lang="en-US" sz="1400" b="1" dirty="0">
                <a:latin typeface="Century Gothic" panose="020B0502020202020204" pitchFamily="34" charset="0"/>
              </a:rPr>
              <a:t> View by </a:t>
            </a:r>
            <a:r>
              <a:rPr lang="en-US" sz="1400" b="1" dirty="0" smtClean="0">
                <a:latin typeface="Century Gothic" panose="020B0502020202020204" pitchFamily="34" charset="0"/>
              </a:rPr>
              <a:t>element</a:t>
            </a:r>
            <a:endParaRPr lang="en-US" sz="1400" b="1" dirty="0">
              <a:latin typeface="Century Gothic" panose="020B0502020202020204" pitchFamily="34" charset="0"/>
            </a:endParaRPr>
          </a:p>
        </p:txBody>
      </p:sp>
      <p:sp>
        <p:nvSpPr>
          <p:cNvPr id="9" name="Text Box 8"/>
          <p:cNvSpPr txBox="1">
            <a:spLocks noChangeArrowheads="1"/>
          </p:cNvSpPr>
          <p:nvPr/>
        </p:nvSpPr>
        <p:spPr bwMode="auto">
          <a:xfrm>
            <a:off x="8607731" y="1560308"/>
            <a:ext cx="2621937" cy="307777"/>
          </a:xfrm>
          <a:prstGeom prst="rect">
            <a:avLst/>
          </a:prstGeom>
          <a:noFill/>
          <a:ln w="9525">
            <a:noFill/>
            <a:miter lim="800000"/>
            <a:headEnd/>
            <a:tailEnd/>
          </a:ln>
          <a:effectLst/>
        </p:spPr>
        <p:txBody>
          <a:bodyPr wrap="square">
            <a:spAutoFit/>
          </a:bodyPr>
          <a:lstStyle/>
          <a:p>
            <a:pPr algn="l" eaLnBrk="0" hangingPunct="0">
              <a:spcBef>
                <a:spcPct val="50000"/>
              </a:spcBef>
              <a:buClr>
                <a:schemeClr val="hlink"/>
              </a:buClr>
              <a:buSzPct val="150000"/>
              <a:buFontTx/>
              <a:buChar char="•"/>
              <a:tabLst>
                <a:tab pos="114300" algn="l"/>
              </a:tabLst>
            </a:pPr>
            <a:r>
              <a:rPr lang="en-US" sz="1400" b="1" dirty="0">
                <a:latin typeface="Century Gothic" panose="020B0502020202020204" pitchFamily="34" charset="0"/>
              </a:rPr>
              <a:t> View by </a:t>
            </a:r>
            <a:r>
              <a:rPr lang="en-US" sz="1400" b="1" dirty="0" smtClean="0">
                <a:latin typeface="Century Gothic" panose="020B0502020202020204" pitchFamily="34" charset="0"/>
              </a:rPr>
              <a:t>category</a:t>
            </a:r>
            <a:endParaRPr lang="en-US" sz="1400" b="1" dirty="0">
              <a:latin typeface="Century Gothic" panose="020B0502020202020204" pitchFamily="34" charset="0"/>
            </a:endParaRPr>
          </a:p>
        </p:txBody>
      </p:sp>
    </p:spTree>
    <p:extLst>
      <p:ext uri="{BB962C8B-B14F-4D97-AF65-F5344CB8AC3E}">
        <p14:creationId xmlns:p14="http://schemas.microsoft.com/office/powerpoint/2010/main" val="1083440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Simulation</a:t>
            </a:r>
          </a:p>
        </p:txBody>
      </p:sp>
      <p:sp>
        <p:nvSpPr>
          <p:cNvPr id="6" name="Rectangle 11"/>
          <p:cNvSpPr>
            <a:spLocks noChangeArrowheads="1"/>
          </p:cNvSpPr>
          <p:nvPr/>
        </p:nvSpPr>
        <p:spPr bwMode="auto">
          <a:xfrm>
            <a:off x="1038225" y="25411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7" name="Rectangle 9"/>
          <p:cNvSpPr>
            <a:spLocks noChangeArrowheads="1"/>
          </p:cNvSpPr>
          <p:nvPr/>
        </p:nvSpPr>
        <p:spPr bwMode="auto">
          <a:xfrm>
            <a:off x="771525" y="22744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8" name="Text Box 10"/>
          <p:cNvSpPr txBox="1">
            <a:spLocks noChangeArrowheads="1"/>
          </p:cNvSpPr>
          <p:nvPr/>
        </p:nvSpPr>
        <p:spPr bwMode="auto">
          <a:xfrm>
            <a:off x="828675" y="2369699"/>
            <a:ext cx="1447800" cy="701675"/>
          </a:xfrm>
          <a:prstGeom prst="rect">
            <a:avLst/>
          </a:prstGeom>
          <a:noFill/>
          <a:ln w="9525">
            <a:noFill/>
            <a:miter lim="800000"/>
            <a:headEnd/>
            <a:tailEnd/>
          </a:ln>
          <a:effectLst/>
        </p:spPr>
        <p:txBody>
          <a:bodyPr>
            <a:spAutoFit/>
          </a:bodyPr>
          <a:lstStyle/>
          <a:p>
            <a:pPr eaLnBrk="0" hangingPunct="0">
              <a:spcBef>
                <a:spcPct val="50000"/>
              </a:spcBef>
            </a:pPr>
            <a:r>
              <a:rPr lang="en-US" sz="2000" b="1">
                <a:latin typeface="Century Gothic" panose="020B0502020202020204" pitchFamily="34" charset="0"/>
              </a:rPr>
              <a:t>What-If</a:t>
            </a:r>
            <a:br>
              <a:rPr lang="en-US" sz="2000" b="1">
                <a:latin typeface="Century Gothic" panose="020B0502020202020204" pitchFamily="34" charset="0"/>
              </a:rPr>
            </a:br>
            <a:r>
              <a:rPr lang="en-US" sz="2000" b="1">
                <a:latin typeface="Century Gothic" panose="020B0502020202020204" pitchFamily="34" charset="0"/>
              </a:rPr>
              <a:t>Cost</a:t>
            </a:r>
            <a:endParaRPr lang="en-US" sz="2400">
              <a:latin typeface="Century Gothic" panose="020B0502020202020204" pitchFamily="34" charset="0"/>
            </a:endParaRPr>
          </a:p>
        </p:txBody>
      </p:sp>
      <p:sp>
        <p:nvSpPr>
          <p:cNvPr id="9" name="Rectangle 12"/>
          <p:cNvSpPr>
            <a:spLocks noChangeArrowheads="1"/>
          </p:cNvSpPr>
          <p:nvPr/>
        </p:nvSpPr>
        <p:spPr bwMode="auto">
          <a:xfrm>
            <a:off x="6276975" y="19696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0" name="Rectangle 13"/>
          <p:cNvSpPr>
            <a:spLocks noChangeArrowheads="1"/>
          </p:cNvSpPr>
          <p:nvPr/>
        </p:nvSpPr>
        <p:spPr bwMode="auto">
          <a:xfrm>
            <a:off x="5991225" y="17029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1" name="Text Box 14"/>
          <p:cNvSpPr txBox="1">
            <a:spLocks noChangeArrowheads="1"/>
          </p:cNvSpPr>
          <p:nvPr/>
        </p:nvSpPr>
        <p:spPr bwMode="auto">
          <a:xfrm>
            <a:off x="5934075" y="1798199"/>
            <a:ext cx="1695450" cy="701675"/>
          </a:xfrm>
          <a:prstGeom prst="rect">
            <a:avLst/>
          </a:prstGeom>
          <a:noFill/>
          <a:ln w="9525">
            <a:noFill/>
            <a:miter lim="800000"/>
            <a:headEnd/>
            <a:tailEnd/>
          </a:ln>
          <a:effectLst/>
        </p:spPr>
        <p:txBody>
          <a:bodyPr>
            <a:spAutoFit/>
          </a:bodyPr>
          <a:lstStyle/>
          <a:p>
            <a:pPr eaLnBrk="0" hangingPunct="0">
              <a:spcBef>
                <a:spcPct val="50000"/>
              </a:spcBef>
            </a:pPr>
            <a:r>
              <a:rPr lang="en-US" sz="2000" b="1">
                <a:latin typeface="Century Gothic" panose="020B0502020202020204" pitchFamily="34" charset="0"/>
              </a:rPr>
              <a:t>Projected</a:t>
            </a:r>
            <a:br>
              <a:rPr lang="en-US" sz="2000" b="1">
                <a:latin typeface="Century Gothic" panose="020B0502020202020204" pitchFamily="34" charset="0"/>
              </a:rPr>
            </a:br>
            <a:r>
              <a:rPr lang="en-US" sz="2000" b="1">
                <a:latin typeface="Century Gothic" panose="020B0502020202020204" pitchFamily="34" charset="0"/>
              </a:rPr>
              <a:t>Future Cost</a:t>
            </a:r>
            <a:endParaRPr lang="en-US" sz="2400">
              <a:latin typeface="Century Gothic" panose="020B0502020202020204" pitchFamily="34" charset="0"/>
            </a:endParaRPr>
          </a:p>
        </p:txBody>
      </p:sp>
      <p:sp>
        <p:nvSpPr>
          <p:cNvPr id="12" name="Rectangle 19"/>
          <p:cNvSpPr>
            <a:spLocks noChangeArrowheads="1"/>
          </p:cNvSpPr>
          <p:nvPr/>
        </p:nvSpPr>
        <p:spPr bwMode="auto">
          <a:xfrm>
            <a:off x="3592513" y="27697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3" name="Text Box 20"/>
          <p:cNvSpPr txBox="1">
            <a:spLocks noChangeArrowheads="1"/>
          </p:cNvSpPr>
          <p:nvPr/>
        </p:nvSpPr>
        <p:spPr bwMode="auto">
          <a:xfrm>
            <a:off x="3630613" y="3169799"/>
            <a:ext cx="1447800" cy="366713"/>
          </a:xfrm>
          <a:prstGeom prst="rect">
            <a:avLst/>
          </a:prstGeom>
          <a:noFill/>
          <a:ln w="9525">
            <a:noFill/>
            <a:miter lim="800000"/>
            <a:headEnd/>
            <a:tailEnd/>
          </a:ln>
          <a:effectLst/>
        </p:spPr>
        <p:txBody>
          <a:bodyPr>
            <a:spAutoFit/>
          </a:bodyPr>
          <a:lstStyle/>
          <a:p>
            <a:pPr eaLnBrk="0" hangingPunct="0">
              <a:spcBef>
                <a:spcPct val="50000"/>
              </a:spcBef>
            </a:pPr>
            <a:r>
              <a:rPr lang="en-US" sz="1800">
                <a:latin typeface="Century Gothic" panose="020B0502020202020204" pitchFamily="34" charset="0"/>
              </a:rPr>
              <a:t>Revision 2</a:t>
            </a:r>
            <a:endParaRPr lang="en-US" sz="2400">
              <a:latin typeface="Century Gothic" panose="020B0502020202020204" pitchFamily="34" charset="0"/>
            </a:endParaRPr>
          </a:p>
        </p:txBody>
      </p:sp>
      <p:sp>
        <p:nvSpPr>
          <p:cNvPr id="14" name="Rectangle 15"/>
          <p:cNvSpPr>
            <a:spLocks noChangeArrowheads="1"/>
          </p:cNvSpPr>
          <p:nvPr/>
        </p:nvSpPr>
        <p:spPr bwMode="auto">
          <a:xfrm>
            <a:off x="3287713" y="217919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5" name="Rectangle 16"/>
          <p:cNvSpPr>
            <a:spLocks noChangeArrowheads="1"/>
          </p:cNvSpPr>
          <p:nvPr/>
        </p:nvSpPr>
        <p:spPr bwMode="auto">
          <a:xfrm>
            <a:off x="2963863" y="156959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6" name="Text Box 17"/>
          <p:cNvSpPr txBox="1">
            <a:spLocks noChangeArrowheads="1"/>
          </p:cNvSpPr>
          <p:nvPr/>
        </p:nvSpPr>
        <p:spPr bwMode="auto">
          <a:xfrm>
            <a:off x="3021013" y="1664849"/>
            <a:ext cx="1447800" cy="701675"/>
          </a:xfrm>
          <a:prstGeom prst="rect">
            <a:avLst/>
          </a:prstGeom>
          <a:noFill/>
          <a:ln w="9525">
            <a:noFill/>
            <a:miter lim="800000"/>
            <a:headEnd/>
            <a:tailEnd/>
          </a:ln>
          <a:effectLst/>
        </p:spPr>
        <p:txBody>
          <a:bodyPr>
            <a:spAutoFit/>
          </a:bodyPr>
          <a:lstStyle/>
          <a:p>
            <a:pPr eaLnBrk="0" hangingPunct="0">
              <a:spcBef>
                <a:spcPct val="50000"/>
              </a:spcBef>
            </a:pPr>
            <a:r>
              <a:rPr lang="en-US" sz="2000" b="1">
                <a:latin typeface="Century Gothic" panose="020B0502020202020204" pitchFamily="34" charset="0"/>
              </a:rPr>
              <a:t>Budgeted</a:t>
            </a:r>
            <a:br>
              <a:rPr lang="en-US" sz="2000" b="1">
                <a:latin typeface="Century Gothic" panose="020B0502020202020204" pitchFamily="34" charset="0"/>
              </a:rPr>
            </a:br>
            <a:r>
              <a:rPr lang="en-US" sz="2000" b="1">
                <a:latin typeface="Century Gothic" panose="020B0502020202020204" pitchFamily="34" charset="0"/>
              </a:rPr>
              <a:t>Cost</a:t>
            </a:r>
            <a:endParaRPr lang="en-US" sz="2400">
              <a:latin typeface="Century Gothic" panose="020B0502020202020204" pitchFamily="34" charset="0"/>
            </a:endParaRPr>
          </a:p>
        </p:txBody>
      </p:sp>
      <p:sp>
        <p:nvSpPr>
          <p:cNvPr id="17" name="Text Box 18"/>
          <p:cNvSpPr txBox="1">
            <a:spLocks noChangeArrowheads="1"/>
          </p:cNvSpPr>
          <p:nvPr/>
        </p:nvSpPr>
        <p:spPr bwMode="auto">
          <a:xfrm>
            <a:off x="3325813" y="2541149"/>
            <a:ext cx="1447800" cy="366713"/>
          </a:xfrm>
          <a:prstGeom prst="rect">
            <a:avLst/>
          </a:prstGeom>
          <a:noFill/>
          <a:ln w="9525">
            <a:noFill/>
            <a:miter lim="800000"/>
            <a:headEnd/>
            <a:tailEnd/>
          </a:ln>
          <a:effectLst/>
        </p:spPr>
        <p:txBody>
          <a:bodyPr>
            <a:spAutoFit/>
          </a:bodyPr>
          <a:lstStyle/>
          <a:p>
            <a:pPr eaLnBrk="0" hangingPunct="0">
              <a:spcBef>
                <a:spcPct val="50000"/>
              </a:spcBef>
            </a:pPr>
            <a:r>
              <a:rPr lang="en-US" sz="1800">
                <a:latin typeface="Century Gothic" panose="020B0502020202020204" pitchFamily="34" charset="0"/>
              </a:rPr>
              <a:t>Revision 1</a:t>
            </a:r>
            <a:endParaRPr lang="en-US" sz="2400">
              <a:latin typeface="Century Gothic" panose="020B0502020202020204" pitchFamily="34" charset="0"/>
            </a:endParaRPr>
          </a:p>
        </p:txBody>
      </p:sp>
      <p:sp>
        <p:nvSpPr>
          <p:cNvPr id="18" name="Rectangle 24"/>
          <p:cNvSpPr>
            <a:spLocks noChangeArrowheads="1"/>
          </p:cNvSpPr>
          <p:nvPr/>
        </p:nvSpPr>
        <p:spPr bwMode="auto">
          <a:xfrm>
            <a:off x="6069013" y="322694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19" name="Rectangle 23"/>
          <p:cNvSpPr>
            <a:spLocks noChangeArrowheads="1"/>
          </p:cNvSpPr>
          <p:nvPr/>
        </p:nvSpPr>
        <p:spPr bwMode="auto">
          <a:xfrm>
            <a:off x="5707063" y="374129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20" name="Rectangle 21"/>
          <p:cNvSpPr>
            <a:spLocks noChangeArrowheads="1"/>
          </p:cNvSpPr>
          <p:nvPr/>
        </p:nvSpPr>
        <p:spPr bwMode="auto">
          <a:xfrm>
            <a:off x="5192713" y="4312799"/>
            <a:ext cx="1581150" cy="876300"/>
          </a:xfrm>
          <a:prstGeom prst="rect">
            <a:avLst/>
          </a:prstGeom>
          <a:solidFill>
            <a:schemeClr val="bg1"/>
          </a:solidFill>
          <a:ln w="9525">
            <a:solidFill>
              <a:schemeClr val="tx1"/>
            </a:solidFill>
            <a:miter lim="800000"/>
            <a:headEnd/>
            <a:tailEnd/>
          </a:ln>
          <a:effectLst>
            <a:outerShdw dist="107763" dir="2700000" algn="ctr" rotWithShape="0">
              <a:schemeClr val="folHlink"/>
            </a:outerShdw>
          </a:effectLst>
        </p:spPr>
        <p:txBody>
          <a:bodyPr wrap="none" anchor="ctr"/>
          <a:lstStyle/>
          <a:p>
            <a:endParaRPr lang="en-US">
              <a:latin typeface="Century Gothic" panose="020B0502020202020204" pitchFamily="34" charset="0"/>
            </a:endParaRPr>
          </a:p>
        </p:txBody>
      </p:sp>
      <p:sp>
        <p:nvSpPr>
          <p:cNvPr id="21" name="Text Box 22"/>
          <p:cNvSpPr txBox="1">
            <a:spLocks noChangeArrowheads="1"/>
          </p:cNvSpPr>
          <p:nvPr/>
        </p:nvSpPr>
        <p:spPr bwMode="auto">
          <a:xfrm>
            <a:off x="5230813" y="4446149"/>
            <a:ext cx="1447800" cy="701675"/>
          </a:xfrm>
          <a:prstGeom prst="rect">
            <a:avLst/>
          </a:prstGeom>
          <a:noFill/>
          <a:ln w="9525">
            <a:noFill/>
            <a:miter lim="800000"/>
            <a:headEnd/>
            <a:tailEnd/>
          </a:ln>
          <a:effectLst/>
        </p:spPr>
        <p:txBody>
          <a:bodyPr>
            <a:spAutoFit/>
          </a:bodyPr>
          <a:lstStyle/>
          <a:p>
            <a:pPr eaLnBrk="0" hangingPunct="0">
              <a:spcBef>
                <a:spcPct val="50000"/>
              </a:spcBef>
            </a:pPr>
            <a:r>
              <a:rPr lang="en-US" sz="2000" b="1">
                <a:latin typeface="Century Gothic" panose="020B0502020202020204" pitchFamily="34" charset="0"/>
              </a:rPr>
              <a:t>Historical</a:t>
            </a:r>
            <a:br>
              <a:rPr lang="en-US" sz="2000" b="1">
                <a:latin typeface="Century Gothic" panose="020B0502020202020204" pitchFamily="34" charset="0"/>
              </a:rPr>
            </a:br>
            <a:r>
              <a:rPr lang="en-US" sz="2000" b="1">
                <a:latin typeface="Century Gothic" panose="020B0502020202020204" pitchFamily="34" charset="0"/>
              </a:rPr>
              <a:t>Cost</a:t>
            </a:r>
            <a:endParaRPr lang="en-US" sz="2000">
              <a:latin typeface="Century Gothic" panose="020B0502020202020204" pitchFamily="34" charset="0"/>
            </a:endParaRPr>
          </a:p>
        </p:txBody>
      </p:sp>
      <p:sp>
        <p:nvSpPr>
          <p:cNvPr id="22" name="Text Box 25"/>
          <p:cNvSpPr txBox="1">
            <a:spLocks noChangeArrowheads="1"/>
          </p:cNvSpPr>
          <p:nvPr/>
        </p:nvSpPr>
        <p:spPr bwMode="auto">
          <a:xfrm>
            <a:off x="6126163" y="3322199"/>
            <a:ext cx="1447800" cy="366713"/>
          </a:xfrm>
          <a:prstGeom prst="rect">
            <a:avLst/>
          </a:prstGeom>
          <a:noFill/>
          <a:ln w="9525">
            <a:noFill/>
            <a:miter lim="800000"/>
            <a:headEnd/>
            <a:tailEnd/>
          </a:ln>
          <a:effectLst/>
        </p:spPr>
        <p:txBody>
          <a:bodyPr>
            <a:spAutoFit/>
          </a:bodyPr>
          <a:lstStyle/>
          <a:p>
            <a:pPr eaLnBrk="0" hangingPunct="0">
              <a:spcBef>
                <a:spcPct val="50000"/>
              </a:spcBef>
            </a:pPr>
            <a:r>
              <a:rPr lang="en-US" sz="1800">
                <a:latin typeface="Century Gothic" panose="020B0502020202020204" pitchFamily="34" charset="0"/>
              </a:rPr>
              <a:t>Year 2</a:t>
            </a:r>
            <a:endParaRPr lang="en-US" sz="2400">
              <a:latin typeface="Century Gothic" panose="020B0502020202020204" pitchFamily="34" charset="0"/>
            </a:endParaRPr>
          </a:p>
        </p:txBody>
      </p:sp>
      <p:sp>
        <p:nvSpPr>
          <p:cNvPr id="23" name="Text Box 26"/>
          <p:cNvSpPr txBox="1">
            <a:spLocks noChangeArrowheads="1"/>
          </p:cNvSpPr>
          <p:nvPr/>
        </p:nvSpPr>
        <p:spPr bwMode="auto">
          <a:xfrm>
            <a:off x="5745163" y="3893699"/>
            <a:ext cx="1447800" cy="366713"/>
          </a:xfrm>
          <a:prstGeom prst="rect">
            <a:avLst/>
          </a:prstGeom>
          <a:noFill/>
          <a:ln w="9525">
            <a:noFill/>
            <a:miter lim="800000"/>
            <a:headEnd/>
            <a:tailEnd/>
          </a:ln>
          <a:effectLst/>
        </p:spPr>
        <p:txBody>
          <a:bodyPr>
            <a:spAutoFit/>
          </a:bodyPr>
          <a:lstStyle/>
          <a:p>
            <a:pPr eaLnBrk="0" hangingPunct="0">
              <a:spcBef>
                <a:spcPct val="50000"/>
              </a:spcBef>
            </a:pPr>
            <a:r>
              <a:rPr lang="en-US" sz="1800">
                <a:latin typeface="Century Gothic" panose="020B0502020202020204" pitchFamily="34" charset="0"/>
              </a:rPr>
              <a:t>Year 1</a:t>
            </a:r>
            <a:endParaRPr lang="en-US" sz="2400">
              <a:latin typeface="Century Gothic" panose="020B0502020202020204" pitchFamily="34" charset="0"/>
            </a:endParaRPr>
          </a:p>
        </p:txBody>
      </p:sp>
      <p:sp>
        <p:nvSpPr>
          <p:cNvPr id="24" name="Text Box 27"/>
          <p:cNvSpPr txBox="1">
            <a:spLocks noChangeArrowheads="1"/>
          </p:cNvSpPr>
          <p:nvPr/>
        </p:nvSpPr>
        <p:spPr bwMode="auto">
          <a:xfrm>
            <a:off x="904875" y="4007999"/>
            <a:ext cx="4124325" cy="1768475"/>
          </a:xfrm>
          <a:prstGeom prst="rect">
            <a:avLst/>
          </a:prstGeom>
          <a:noFill/>
          <a:ln w="9525">
            <a:noFill/>
            <a:miter lim="800000"/>
            <a:headEnd/>
            <a:tailEnd/>
          </a:ln>
          <a:effectLst/>
        </p:spPr>
        <p:txBody>
          <a:bodyPr>
            <a:spAutoFit/>
          </a:bodyPr>
          <a:lstStyle/>
          <a:p>
            <a:pPr algn="l" eaLnBrk="0" hangingPunct="0">
              <a:spcBef>
                <a:spcPct val="50000"/>
              </a:spcBef>
              <a:buClr>
                <a:srgbClr val="5A87C6"/>
              </a:buClr>
              <a:buSzPct val="125000"/>
              <a:buFontTx/>
              <a:buChar char="•"/>
              <a:tabLst>
                <a:tab pos="114300" algn="l"/>
              </a:tabLst>
            </a:pPr>
            <a:r>
              <a:rPr lang="en-US" sz="2000" b="1" dirty="0">
                <a:latin typeface="Century Gothic" panose="020B0502020202020204" pitchFamily="34" charset="0"/>
              </a:rPr>
              <a:t> Multiple Simulations</a:t>
            </a:r>
          </a:p>
          <a:p>
            <a:pPr algn="l" eaLnBrk="0" hangingPunct="0">
              <a:spcBef>
                <a:spcPct val="50000"/>
              </a:spcBef>
              <a:buClr>
                <a:srgbClr val="5A87C6"/>
              </a:buClr>
              <a:buSzPct val="125000"/>
              <a:buFontTx/>
              <a:buChar char="•"/>
              <a:tabLst>
                <a:tab pos="114300" algn="l"/>
              </a:tabLst>
            </a:pPr>
            <a:r>
              <a:rPr lang="en-US" sz="2000" b="1" dirty="0">
                <a:latin typeface="Century Gothic" panose="020B0502020202020204" pitchFamily="34" charset="0"/>
              </a:rPr>
              <a:t> Simulate Cost Changes</a:t>
            </a:r>
          </a:p>
          <a:p>
            <a:pPr algn="l" eaLnBrk="0" hangingPunct="0">
              <a:spcBef>
                <a:spcPct val="50000"/>
              </a:spcBef>
              <a:buClr>
                <a:srgbClr val="5A87C6"/>
              </a:buClr>
              <a:buSzPct val="125000"/>
              <a:buFontTx/>
              <a:buChar char="•"/>
              <a:tabLst>
                <a:tab pos="114300" algn="l"/>
              </a:tabLst>
            </a:pPr>
            <a:r>
              <a:rPr lang="en-US" sz="2000" b="1" dirty="0">
                <a:latin typeface="Century Gothic" panose="020B0502020202020204" pitchFamily="34" charset="0"/>
              </a:rPr>
              <a:t> Use to Update Standards</a:t>
            </a:r>
          </a:p>
          <a:p>
            <a:pPr algn="l" eaLnBrk="0" hangingPunct="0">
              <a:spcBef>
                <a:spcPct val="50000"/>
              </a:spcBef>
              <a:buClr>
                <a:srgbClr val="5A87C6"/>
              </a:buClr>
              <a:buSzPct val="125000"/>
              <a:buFontTx/>
              <a:buChar char="•"/>
              <a:tabLst>
                <a:tab pos="114300" algn="l"/>
              </a:tabLst>
            </a:pPr>
            <a:r>
              <a:rPr lang="en-US" sz="2000" b="1" dirty="0">
                <a:latin typeface="Century Gothic" panose="020B0502020202020204" pitchFamily="34" charset="0"/>
              </a:rPr>
              <a:t> Unlimited Cost Sets</a:t>
            </a:r>
          </a:p>
        </p:txBody>
      </p:sp>
    </p:spTree>
    <p:extLst>
      <p:ext uri="{BB962C8B-B14F-4D97-AF65-F5344CB8AC3E}">
        <p14:creationId xmlns:p14="http://schemas.microsoft.com/office/powerpoint/2010/main" val="2461881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Simulation Process</a:t>
            </a: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Add Simulation Cost Set</a:t>
            </a: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Copy Existing Cost Set</a:t>
            </a:r>
            <a:endParaRPr lang="en-US" sz="2000" dirty="0" smtClean="0">
              <a:solidFill>
                <a:srgbClr val="FFFFFF"/>
              </a:solidFill>
              <a:latin typeface="Century Gothic" panose="020B0502020202020204" pitchFamily="34" charset="0"/>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Define Elements</a:t>
            </a:r>
            <a:endParaRPr lang="en-US" sz="2000" b="0" i="0" u="none" strike="noStrike" kern="1200" spc="0" baseline="0" dirty="0" smtClean="0">
              <a:solidFill>
                <a:srgbClr val="FFFFFF"/>
              </a:solidFill>
              <a:latin typeface="Century Gothic" panose="020B0502020202020204" pitchFamily="34" charset="0"/>
            </a:endParaRP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Enter Costs</a:t>
            </a:r>
            <a:endParaRPr lang="en-US" sz="2000" dirty="0" smtClean="0">
              <a:solidFill>
                <a:srgbClr val="FFFFFF"/>
              </a:solidFill>
              <a:latin typeface="Century Gothic" panose="020B0502020202020204" pitchFamily="34" charset="0"/>
            </a:endParaRPr>
          </a:p>
        </p:txBody>
      </p:sp>
      <p:sp>
        <p:nvSpPr>
          <p:cNvPr id="10" name="Rectangle 9"/>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Simulation Cost Roll-Ups</a:t>
            </a:r>
            <a:endParaRPr lang="en-US" sz="2000" b="0" i="0" u="none" strike="noStrike" kern="1200" spc="0" baseline="0" dirty="0" smtClean="0">
              <a:solidFill>
                <a:srgbClr val="FFFFFF"/>
              </a:solidFill>
              <a:latin typeface="Century Gothic" panose="020B0502020202020204" pitchFamily="34" charset="0"/>
            </a:endParaRPr>
          </a:p>
        </p:txBody>
      </p:sp>
      <p:sp>
        <p:nvSpPr>
          <p:cNvPr id="11" name="Rectangle 10"/>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Review Costs</a:t>
            </a:r>
            <a:endParaRPr lang="en-US" sz="2000" b="0" i="0" u="none" strike="noStrike" kern="1200" spc="0" baseline="0" dirty="0" smtClean="0">
              <a:solidFill>
                <a:srgbClr val="FFFFFF"/>
              </a:solidFill>
              <a:latin typeface="Century Gothic" panose="020B0502020202020204" pitchFamily="34" charset="0"/>
            </a:endParaRPr>
          </a:p>
        </p:txBody>
      </p:sp>
      <p:cxnSp>
        <p:nvCxnSpPr>
          <p:cNvPr id="12" name="Elbow Connector 11"/>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Shape 23"/>
          <p:cNvCxnSpPr>
            <a:stCxn id="9" idx="2"/>
            <a:endCxn id="10"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0" idx="3"/>
            <a:endCxn id="11"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489421"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Upgrade Current or GL Costs</a:t>
            </a:r>
            <a:endParaRPr lang="en-US" sz="2000" b="0" i="0" u="none" strike="noStrike" kern="1200" spc="0" baseline="0" dirty="0" smtClean="0">
              <a:solidFill>
                <a:srgbClr val="FFFFFF"/>
              </a:solidFill>
              <a:latin typeface="Century Gothic" panose="020B0502020202020204" pitchFamily="34" charset="0"/>
            </a:endParaRPr>
          </a:p>
        </p:txBody>
      </p:sp>
      <p:cxnSp>
        <p:nvCxnSpPr>
          <p:cNvPr id="18" name="Elbow Connector 17"/>
          <p:cNvCxnSpPr>
            <a:stCxn id="11" idx="3"/>
            <a:endCxn id="17" idx="1"/>
          </p:cNvCxnSpPr>
          <p:nvPr/>
        </p:nvCxnSpPr>
        <p:spPr>
          <a:xfrm>
            <a:off x="5691404" y="3898991"/>
            <a:ext cx="798017" cy="127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40339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Add Simulation Cost Set</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3160399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Copy Existing Cost Set</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39270718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Modify Cost Elements</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99738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Simulation Cost Update</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3168429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Unlimited Cost Sets</a:t>
            </a:r>
          </a:p>
          <a:p>
            <a:r>
              <a:rPr lang="en-US" dirty="0">
                <a:latin typeface="Century Gothic" panose="020B0502020202020204" pitchFamily="34" charset="0"/>
              </a:rPr>
              <a:t>Unlimited Cost Elements per Cost Category</a:t>
            </a:r>
          </a:p>
          <a:p>
            <a:r>
              <a:rPr lang="en-US" dirty="0">
                <a:latin typeface="Century Gothic" panose="020B0502020202020204" pitchFamily="34" charset="0"/>
              </a:rPr>
              <a:t>Cost Simulation - “What If” analysis</a:t>
            </a:r>
          </a:p>
          <a:p>
            <a:r>
              <a:rPr lang="en-US" dirty="0">
                <a:latin typeface="Century Gothic" panose="020B0502020202020204" pitchFamily="34" charset="0"/>
              </a:rPr>
              <a:t>Cost Planning – Implementing future costs</a:t>
            </a:r>
          </a:p>
          <a:p>
            <a:r>
              <a:rPr lang="en-US" dirty="0">
                <a:latin typeface="Century Gothic" panose="020B0502020202020204" pitchFamily="34" charset="0"/>
              </a:rPr>
              <a:t>Linked Site </a:t>
            </a:r>
            <a:r>
              <a:rPr lang="en-US" dirty="0" smtClean="0">
                <a:latin typeface="Century Gothic" panose="020B0502020202020204" pitchFamily="34" charset="0"/>
              </a:rPr>
              <a:t>Costing</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a:t>
            </a:r>
            <a:r>
              <a:rPr lang="en-US" dirty="0" smtClean="0">
                <a:latin typeface="Century Gothic" panose="020B0502020202020204" pitchFamily="34" charset="0"/>
              </a:rPr>
              <a:t>Management</a:t>
            </a:r>
            <a:endParaRPr lang="en-US" dirty="0">
              <a:latin typeface="Century Gothic" panose="020B0502020202020204" pitchFamily="34" charset="0"/>
            </a:endParaRPr>
          </a:p>
        </p:txBody>
      </p:sp>
    </p:spTree>
    <p:extLst>
      <p:ext uri="{BB962C8B-B14F-4D97-AF65-F5344CB8AC3E}">
        <p14:creationId xmlns:p14="http://schemas.microsoft.com/office/powerpoint/2010/main" val="35867653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Modify Work Center Rates</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0180596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Modify Subcontract Costs</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34750147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Work Center Rate Update by Percentage</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0" y="1562100"/>
            <a:ext cx="12185006" cy="4918582"/>
          </a:xfrm>
          <a:prstGeom prst="rect">
            <a:avLst/>
          </a:prstGeom>
        </p:spPr>
      </p:pic>
      <p:pic>
        <p:nvPicPr>
          <p:cNvPr id="8" name="Picture 7"/>
          <p:cNvPicPr>
            <a:picLocks noChangeAspect="1"/>
          </p:cNvPicPr>
          <p:nvPr/>
        </p:nvPicPr>
        <p:blipFill>
          <a:blip r:embed="rId4"/>
          <a:stretch>
            <a:fillRect/>
          </a:stretch>
        </p:blipFill>
        <p:spPr>
          <a:xfrm>
            <a:off x="4851037" y="4690219"/>
            <a:ext cx="7093315" cy="1720938"/>
          </a:xfrm>
          <a:prstGeom prst="rect">
            <a:avLst/>
          </a:prstGeom>
          <a:ln>
            <a:solidFill>
              <a:schemeClr val="accent1"/>
            </a:solidFill>
          </a:ln>
        </p:spPr>
      </p:pic>
    </p:spTree>
    <p:extLst>
      <p:ext uri="{BB962C8B-B14F-4D97-AF65-F5344CB8AC3E}">
        <p14:creationId xmlns:p14="http://schemas.microsoft.com/office/powerpoint/2010/main" val="3735706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Copy Costs From Another </a:t>
            </a:r>
            <a:r>
              <a:rPr lang="en-US" dirty="0" smtClean="0">
                <a:latin typeface="Century Gothic" panose="020B0502020202020204" pitchFamily="34" charset="0"/>
              </a:rPr>
              <a:t>Source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8910239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Simulation Routing Cost Roll-Up</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pic>
        <p:nvPicPr>
          <p:cNvPr id="9" name="Picture 8"/>
          <p:cNvPicPr>
            <a:picLocks noChangeAspect="1"/>
          </p:cNvPicPr>
          <p:nvPr/>
        </p:nvPicPr>
        <p:blipFill>
          <a:blip r:embed="rId4"/>
          <a:stretch>
            <a:fillRect/>
          </a:stretch>
        </p:blipFill>
        <p:spPr>
          <a:xfrm>
            <a:off x="5149510" y="4385763"/>
            <a:ext cx="6623390" cy="1568531"/>
          </a:xfrm>
          <a:prstGeom prst="rect">
            <a:avLst/>
          </a:prstGeom>
          <a:ln>
            <a:solidFill>
              <a:schemeClr val="accent1"/>
            </a:solidFill>
          </a:ln>
        </p:spPr>
      </p:pic>
    </p:spTree>
    <p:extLst>
      <p:ext uri="{BB962C8B-B14F-4D97-AF65-F5344CB8AC3E}">
        <p14:creationId xmlns:p14="http://schemas.microsoft.com/office/powerpoint/2010/main" val="17981623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Simulation Structure Cost </a:t>
            </a:r>
            <a:r>
              <a:rPr lang="en-US" dirty="0" smtClean="0">
                <a:latin typeface="Century Gothic" panose="020B0502020202020204" pitchFamily="34" charset="0"/>
              </a:rPr>
              <a:t>Roll-Up</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pic>
        <p:nvPicPr>
          <p:cNvPr id="7" name="Picture 6"/>
          <p:cNvPicPr>
            <a:picLocks noChangeAspect="1"/>
          </p:cNvPicPr>
          <p:nvPr/>
        </p:nvPicPr>
        <p:blipFill>
          <a:blip r:embed="rId4"/>
          <a:stretch>
            <a:fillRect/>
          </a:stretch>
        </p:blipFill>
        <p:spPr>
          <a:xfrm>
            <a:off x="5251108" y="4341341"/>
            <a:ext cx="6693244" cy="1352620"/>
          </a:xfrm>
          <a:prstGeom prst="rect">
            <a:avLst/>
          </a:prstGeom>
          <a:ln>
            <a:solidFill>
              <a:schemeClr val="accent1"/>
            </a:solidFill>
          </a:ln>
        </p:spPr>
      </p:pic>
    </p:spTree>
    <p:extLst>
      <p:ext uri="{BB962C8B-B14F-4D97-AF65-F5344CB8AC3E}">
        <p14:creationId xmlns:p14="http://schemas.microsoft.com/office/powerpoint/2010/main" val="24943030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Set Report</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266393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Comparative Cost Set Report </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805129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Cost Update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pic>
        <p:nvPicPr>
          <p:cNvPr id="7" name="Picture 6"/>
          <p:cNvPicPr>
            <a:picLocks noChangeAspect="1"/>
          </p:cNvPicPr>
          <p:nvPr/>
        </p:nvPicPr>
        <p:blipFill>
          <a:blip r:embed="rId4"/>
          <a:stretch>
            <a:fillRect/>
          </a:stretch>
        </p:blipFill>
        <p:spPr>
          <a:xfrm>
            <a:off x="4974066" y="3827512"/>
            <a:ext cx="6572588" cy="2038455"/>
          </a:xfrm>
          <a:prstGeom prst="rect">
            <a:avLst/>
          </a:prstGeom>
          <a:ln>
            <a:solidFill>
              <a:schemeClr val="accent1"/>
            </a:solidFill>
          </a:ln>
        </p:spPr>
      </p:pic>
    </p:spTree>
    <p:extLst>
      <p:ext uri="{BB962C8B-B14F-4D97-AF65-F5344CB8AC3E}">
        <p14:creationId xmlns:p14="http://schemas.microsoft.com/office/powerpoint/2010/main" val="24890013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Verify Changes</a:t>
            </a:r>
            <a:endParaRPr lang="en-US" dirty="0">
              <a:latin typeface="Century Gothic" panose="020B0502020202020204" pitchFamily="34" charset="0"/>
            </a:endParaRPr>
          </a:p>
        </p:txBody>
      </p:sp>
      <p:pic>
        <p:nvPicPr>
          <p:cNvPr id="6" name="Picture 5"/>
          <p:cNvPicPr>
            <a:picLocks noChangeAspect="1"/>
          </p:cNvPicPr>
          <p:nvPr/>
        </p:nvPicPr>
        <p:blipFill rotWithShape="1">
          <a:blip r:embed="rId3"/>
          <a:srcRect b="60466"/>
          <a:stretch/>
        </p:blipFill>
        <p:spPr>
          <a:xfrm>
            <a:off x="6994" y="1562100"/>
            <a:ext cx="12185006" cy="1944498"/>
          </a:xfrm>
          <a:prstGeom prst="rect">
            <a:avLst/>
          </a:prstGeom>
        </p:spPr>
      </p:pic>
      <p:pic>
        <p:nvPicPr>
          <p:cNvPr id="7" name="Picture 6"/>
          <p:cNvPicPr>
            <a:picLocks noChangeAspect="1"/>
          </p:cNvPicPr>
          <p:nvPr/>
        </p:nvPicPr>
        <p:blipFill rotWithShape="1">
          <a:blip r:embed="rId4"/>
          <a:srcRect b="3099"/>
          <a:stretch/>
        </p:blipFill>
        <p:spPr>
          <a:xfrm>
            <a:off x="2659641" y="3219680"/>
            <a:ext cx="7452171" cy="3239843"/>
          </a:xfrm>
          <a:prstGeom prst="rect">
            <a:avLst/>
          </a:prstGeom>
          <a:ln>
            <a:solidFill>
              <a:schemeClr val="accent1"/>
            </a:solidFill>
          </a:ln>
        </p:spPr>
      </p:pic>
    </p:spTree>
    <p:extLst>
      <p:ext uri="{BB962C8B-B14F-4D97-AF65-F5344CB8AC3E}">
        <p14:creationId xmlns:p14="http://schemas.microsoft.com/office/powerpoint/2010/main" val="31963103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Create Multiple Cost Sets</a:t>
            </a:r>
          </a:p>
        </p:txBody>
      </p:sp>
      <p:pic>
        <p:nvPicPr>
          <p:cNvPr id="6" name="Picture 5"/>
          <p:cNvPicPr>
            <a:picLocks noChangeAspect="1"/>
          </p:cNvPicPr>
          <p:nvPr/>
        </p:nvPicPr>
        <p:blipFill>
          <a:blip r:embed="rId3"/>
          <a:stretch>
            <a:fillRect/>
          </a:stretch>
        </p:blipFill>
        <p:spPr>
          <a:xfrm>
            <a:off x="16544" y="1562100"/>
            <a:ext cx="12185006" cy="4911152"/>
          </a:xfrm>
          <a:prstGeom prst="rect">
            <a:avLst/>
          </a:prstGeom>
        </p:spPr>
      </p:pic>
    </p:spTree>
    <p:extLst>
      <p:ext uri="{BB962C8B-B14F-4D97-AF65-F5344CB8AC3E}">
        <p14:creationId xmlns:p14="http://schemas.microsoft.com/office/powerpoint/2010/main" val="3118261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Historical Cost Sets</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23417212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Cost Planning Process</a:t>
            </a: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Create New</a:t>
            </a:r>
            <a:br>
              <a:rPr lang="en-US" altLang="zh-CN" sz="2000" dirty="0">
                <a:solidFill>
                  <a:srgbClr val="FFFFFF"/>
                </a:solidFill>
                <a:latin typeface="Century Gothic" panose="020B0502020202020204" pitchFamily="34" charset="0"/>
              </a:rPr>
            </a:br>
            <a:r>
              <a:rPr lang="en-US" altLang="zh-CN" sz="2000" dirty="0">
                <a:solidFill>
                  <a:srgbClr val="FFFFFF"/>
                </a:solidFill>
                <a:latin typeface="Century Gothic" panose="020B0502020202020204" pitchFamily="34" charset="0"/>
              </a:rPr>
              <a:t>Cost Sets</a:t>
            </a: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Create </a:t>
            </a:r>
            <a:br>
              <a:rPr lang="en-US" altLang="zh-CN" sz="2000" dirty="0">
                <a:solidFill>
                  <a:srgbClr val="FFFFFF"/>
                </a:solidFill>
                <a:latin typeface="Century Gothic" panose="020B0502020202020204" pitchFamily="34" charset="0"/>
              </a:rPr>
            </a:br>
            <a:r>
              <a:rPr lang="en-US" altLang="zh-CN" sz="2000" dirty="0">
                <a:solidFill>
                  <a:srgbClr val="FFFFFF"/>
                </a:solidFill>
                <a:latin typeface="Century Gothic" panose="020B0502020202020204" pitchFamily="34" charset="0"/>
              </a:rPr>
              <a:t>Cost Plan</a:t>
            </a: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Copy </a:t>
            </a:r>
            <a:br>
              <a:rPr lang="en-US" altLang="zh-CN" sz="2000" dirty="0">
                <a:solidFill>
                  <a:srgbClr val="FFFFFF"/>
                </a:solidFill>
                <a:latin typeface="Century Gothic" panose="020B0502020202020204" pitchFamily="34" charset="0"/>
              </a:rPr>
            </a:br>
            <a:r>
              <a:rPr lang="en-US" altLang="zh-CN" sz="2000" dirty="0">
                <a:solidFill>
                  <a:srgbClr val="FFFFFF"/>
                </a:solidFill>
                <a:latin typeface="Century Gothic" panose="020B0502020202020204" pitchFamily="34" charset="0"/>
              </a:rPr>
              <a:t>Cost Set</a:t>
            </a: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Adjust Costs</a:t>
            </a:r>
          </a:p>
        </p:txBody>
      </p:sp>
      <p:sp>
        <p:nvSpPr>
          <p:cNvPr id="10" name="Rectangle 9"/>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Activate Costs</a:t>
            </a:r>
          </a:p>
        </p:txBody>
      </p:sp>
      <p:sp>
        <p:nvSpPr>
          <p:cNvPr id="11" name="Rectangle 10"/>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Revalue WIP</a:t>
            </a:r>
          </a:p>
        </p:txBody>
      </p:sp>
      <p:cxnSp>
        <p:nvCxnSpPr>
          <p:cNvPr id="12" name="Elbow Connector 11"/>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Shape 23"/>
          <p:cNvCxnSpPr>
            <a:stCxn id="9" idx="2"/>
            <a:endCxn id="10"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0" idx="3"/>
            <a:endCxn id="11"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47838" y="5133905"/>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Revalue Sales</a:t>
            </a:r>
          </a:p>
          <a:p>
            <a:pPr algn="ctr"/>
            <a:r>
              <a:rPr lang="en-US" altLang="zh-CN" sz="2000" dirty="0">
                <a:solidFill>
                  <a:srgbClr val="FFFFFF"/>
                </a:solidFill>
                <a:latin typeface="Century Gothic" panose="020B0502020202020204" pitchFamily="34" charset="0"/>
              </a:rPr>
              <a:t>Orders</a:t>
            </a:r>
          </a:p>
        </p:txBody>
      </p:sp>
      <p:cxnSp>
        <p:nvCxnSpPr>
          <p:cNvPr id="18" name="Elbow Connector 17"/>
          <p:cNvCxnSpPr>
            <a:stCxn id="10" idx="3"/>
            <a:endCxn id="17" idx="1"/>
          </p:cNvCxnSpPr>
          <p:nvPr/>
        </p:nvCxnSpPr>
        <p:spPr>
          <a:xfrm>
            <a:off x="2670675" y="3900595"/>
            <a:ext cx="777163" cy="1787492"/>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13768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Create New Cost Set for Planning</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2590909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Create Cost Plan</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4986294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Copy Cost Set as Baseline</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pic>
        <p:nvPicPr>
          <p:cNvPr id="7" name="Picture 6"/>
          <p:cNvPicPr>
            <a:picLocks noChangeAspect="1"/>
          </p:cNvPicPr>
          <p:nvPr/>
        </p:nvPicPr>
        <p:blipFill>
          <a:blip r:embed="rId4"/>
          <a:stretch>
            <a:fillRect/>
          </a:stretch>
        </p:blipFill>
        <p:spPr>
          <a:xfrm>
            <a:off x="5606726" y="4301876"/>
            <a:ext cx="6337626" cy="1727289"/>
          </a:xfrm>
          <a:prstGeom prst="rect">
            <a:avLst/>
          </a:prstGeom>
          <a:ln>
            <a:solidFill>
              <a:schemeClr val="accent1"/>
            </a:solidFill>
          </a:ln>
        </p:spPr>
      </p:pic>
    </p:spTree>
    <p:extLst>
      <p:ext uri="{BB962C8B-B14F-4D97-AF65-F5344CB8AC3E}">
        <p14:creationId xmlns:p14="http://schemas.microsoft.com/office/powerpoint/2010/main" val="392690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Change Baseline to Fit Plan </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pic>
        <p:nvPicPr>
          <p:cNvPr id="7" name="Picture 6"/>
          <p:cNvPicPr>
            <a:picLocks noChangeAspect="1"/>
          </p:cNvPicPr>
          <p:nvPr/>
        </p:nvPicPr>
        <p:blipFill>
          <a:blip r:embed="rId4"/>
          <a:stretch>
            <a:fillRect/>
          </a:stretch>
        </p:blipFill>
        <p:spPr>
          <a:xfrm>
            <a:off x="5327319" y="3593956"/>
            <a:ext cx="6445581" cy="2203563"/>
          </a:xfrm>
          <a:prstGeom prst="rect">
            <a:avLst/>
          </a:prstGeom>
          <a:ln>
            <a:solidFill>
              <a:schemeClr val="accent1"/>
            </a:solidFill>
          </a:ln>
        </p:spPr>
      </p:pic>
    </p:spTree>
    <p:extLst>
      <p:ext uri="{BB962C8B-B14F-4D97-AF65-F5344CB8AC3E}">
        <p14:creationId xmlns:p14="http://schemas.microsoft.com/office/powerpoint/2010/main" val="39417346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Activate Cost Set</a:t>
            </a: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2812598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Revalue WIP</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35406698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Revalue Sales Orders</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2138635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See Effects in MSS and MRP Summary</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pic>
        <p:nvPicPr>
          <p:cNvPr id="7" name="Picture 6"/>
          <p:cNvPicPr>
            <a:picLocks noChangeAspect="1"/>
          </p:cNvPicPr>
          <p:nvPr/>
        </p:nvPicPr>
        <p:blipFill>
          <a:blip r:embed="rId4"/>
          <a:stretch>
            <a:fillRect/>
          </a:stretch>
        </p:blipFill>
        <p:spPr>
          <a:xfrm>
            <a:off x="4522848" y="2532759"/>
            <a:ext cx="7459602" cy="2585599"/>
          </a:xfrm>
          <a:prstGeom prst="rect">
            <a:avLst/>
          </a:prstGeom>
          <a:ln>
            <a:solidFill>
              <a:schemeClr val="accent1"/>
            </a:solidFill>
          </a:ln>
        </p:spPr>
      </p:pic>
      <p:sp>
        <p:nvSpPr>
          <p:cNvPr id="8" name="Text Box 14"/>
          <p:cNvSpPr txBox="1">
            <a:spLocks noChangeArrowheads="1"/>
          </p:cNvSpPr>
          <p:nvPr/>
        </p:nvSpPr>
        <p:spPr bwMode="auto">
          <a:xfrm>
            <a:off x="6454366" y="5227188"/>
            <a:ext cx="5080495"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600" b="1" dirty="0">
                <a:latin typeface="Century Gothic" panose="020B0502020202020204" pitchFamily="34" charset="0"/>
              </a:rPr>
              <a:t>1,000 x $1.16 = $1,160 (current costs)</a:t>
            </a:r>
          </a:p>
          <a:p>
            <a:pPr>
              <a:spcBef>
                <a:spcPct val="50000"/>
              </a:spcBef>
            </a:pPr>
            <a:r>
              <a:rPr lang="en-US" altLang="en-US" sz="1600" b="1" dirty="0">
                <a:latin typeface="Century Gothic" panose="020B0502020202020204" pitchFamily="34" charset="0"/>
              </a:rPr>
              <a:t>1,000 x $1.17 = $1,171 (cost plan reflecting 10% labor rate increase)</a:t>
            </a:r>
          </a:p>
        </p:txBody>
      </p:sp>
    </p:spTree>
    <p:extLst>
      <p:ext uri="{BB962C8B-B14F-4D97-AF65-F5344CB8AC3E}">
        <p14:creationId xmlns:p14="http://schemas.microsoft.com/office/powerpoint/2010/main" val="18842638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Multiple Cost Sets and Sites</a:t>
            </a:r>
          </a:p>
        </p:txBody>
      </p:sp>
      <p:sp>
        <p:nvSpPr>
          <p:cNvPr id="6" name="Rectangle 1029"/>
          <p:cNvSpPr>
            <a:spLocks noChangeArrowheads="1"/>
          </p:cNvSpPr>
          <p:nvPr/>
        </p:nvSpPr>
        <p:spPr bwMode="auto">
          <a:xfrm>
            <a:off x="3793257" y="1564503"/>
            <a:ext cx="2257028" cy="337015"/>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7000"/>
              </a:lnSpc>
            </a:pPr>
            <a:r>
              <a:rPr lang="en-US" sz="2000" b="1">
                <a:latin typeface="Century Gothic" panose="020B0502020202020204" pitchFamily="34" charset="0"/>
              </a:rPr>
              <a:t>Multiple Cost Sets</a:t>
            </a:r>
          </a:p>
        </p:txBody>
      </p:sp>
      <p:sp useBgFill="1">
        <p:nvSpPr>
          <p:cNvPr id="7" name="Rectangle 1030"/>
          <p:cNvSpPr>
            <a:spLocks noChangeArrowheads="1"/>
          </p:cNvSpPr>
          <p:nvPr/>
        </p:nvSpPr>
        <p:spPr bwMode="auto">
          <a:xfrm>
            <a:off x="875432" y="2228078"/>
            <a:ext cx="1358900" cy="56038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8" name="Line 1031"/>
          <p:cNvSpPr>
            <a:spLocks noChangeShapeType="1"/>
          </p:cNvSpPr>
          <p:nvPr/>
        </p:nvSpPr>
        <p:spPr bwMode="auto">
          <a:xfrm flipH="1">
            <a:off x="7279407" y="2913878"/>
            <a:ext cx="985837" cy="1649413"/>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useBgFill="1">
        <p:nvSpPr>
          <p:cNvPr id="9" name="Rectangle 1032"/>
          <p:cNvSpPr>
            <a:spLocks noChangeArrowheads="1"/>
          </p:cNvSpPr>
          <p:nvPr/>
        </p:nvSpPr>
        <p:spPr bwMode="auto">
          <a:xfrm>
            <a:off x="7620719" y="2250303"/>
            <a:ext cx="1358900" cy="56038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useBgFill="1">
        <p:nvSpPr>
          <p:cNvPr id="10" name="Rectangle 1033"/>
          <p:cNvSpPr>
            <a:spLocks noChangeArrowheads="1"/>
          </p:cNvSpPr>
          <p:nvPr/>
        </p:nvSpPr>
        <p:spPr bwMode="auto">
          <a:xfrm>
            <a:off x="5964957" y="2251891"/>
            <a:ext cx="1358900" cy="560387"/>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useBgFill="1">
        <p:nvSpPr>
          <p:cNvPr id="11" name="Rectangle 1034"/>
          <p:cNvSpPr>
            <a:spLocks noChangeArrowheads="1"/>
          </p:cNvSpPr>
          <p:nvPr/>
        </p:nvSpPr>
        <p:spPr bwMode="auto">
          <a:xfrm>
            <a:off x="2543894" y="2231253"/>
            <a:ext cx="1358900" cy="56038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useBgFill="1">
        <p:nvSpPr>
          <p:cNvPr id="12" name="Rectangle 1035"/>
          <p:cNvSpPr>
            <a:spLocks noChangeArrowheads="1"/>
          </p:cNvSpPr>
          <p:nvPr/>
        </p:nvSpPr>
        <p:spPr bwMode="auto">
          <a:xfrm>
            <a:off x="4266332" y="2248716"/>
            <a:ext cx="1358900" cy="558800"/>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13" name="Rectangle 1036"/>
          <p:cNvSpPr>
            <a:spLocks noChangeArrowheads="1"/>
          </p:cNvSpPr>
          <p:nvPr/>
        </p:nvSpPr>
        <p:spPr bwMode="auto">
          <a:xfrm>
            <a:off x="4293319" y="2242366"/>
            <a:ext cx="1298575" cy="517525"/>
          </a:xfrm>
          <a:prstGeom prst="rect">
            <a:avLst/>
          </a:prstGeom>
          <a:noFill/>
          <a:ln w="12700" cmpd="dbl">
            <a:noFill/>
            <a:miter lim="800000"/>
            <a:headEnd/>
            <a:tailEnd/>
          </a:ln>
          <a:effectLst/>
        </p:spPr>
        <p:txBody>
          <a:bodyPr lIns="47625" tIns="19050" rIns="47625" bIns="19050">
            <a:spAutoFit/>
          </a:bodyPr>
          <a:lstStyle/>
          <a:p>
            <a:pPr eaLnBrk="0" hangingPunct="0">
              <a:lnSpc>
                <a:spcPct val="98000"/>
              </a:lnSpc>
            </a:pPr>
            <a:r>
              <a:rPr lang="en-US" sz="1600" b="1">
                <a:latin typeface="Century Gothic" panose="020B0502020202020204" pitchFamily="34" charset="0"/>
              </a:rPr>
              <a:t>Cost Set </a:t>
            </a:r>
          </a:p>
          <a:p>
            <a:pPr eaLnBrk="0" hangingPunct="0">
              <a:lnSpc>
                <a:spcPct val="98000"/>
              </a:lnSpc>
            </a:pPr>
            <a:r>
              <a:rPr lang="en-US" sz="1600" b="1" i="1">
                <a:latin typeface="Century Gothic" panose="020B0502020202020204" pitchFamily="34" charset="0"/>
              </a:rPr>
              <a:t>Historical</a:t>
            </a:r>
          </a:p>
        </p:txBody>
      </p:sp>
      <p:sp>
        <p:nvSpPr>
          <p:cNvPr id="14" name="Rectangle 1037"/>
          <p:cNvSpPr>
            <a:spLocks noChangeArrowheads="1"/>
          </p:cNvSpPr>
          <p:nvPr/>
        </p:nvSpPr>
        <p:spPr bwMode="auto">
          <a:xfrm>
            <a:off x="3633977" y="3654183"/>
            <a:ext cx="1692771" cy="337015"/>
          </a:xfrm>
          <a:prstGeom prst="rect">
            <a:avLst/>
          </a:prstGeom>
          <a:noFill/>
          <a:ln w="38100">
            <a:noFill/>
            <a:miter lim="800000"/>
            <a:headEnd/>
            <a:tailEnd/>
          </a:ln>
          <a:effectLst/>
        </p:spPr>
        <p:txBody>
          <a:bodyPr wrap="none" lIns="47625" tIns="19050" rIns="47625" bIns="19050">
            <a:spAutoFit/>
          </a:bodyPr>
          <a:lstStyle/>
          <a:p>
            <a:pPr algn="l" eaLnBrk="0" hangingPunct="0">
              <a:lnSpc>
                <a:spcPct val="97000"/>
              </a:lnSpc>
            </a:pPr>
            <a:r>
              <a:rPr lang="en-US" sz="2000" b="1" dirty="0">
                <a:latin typeface="Century Gothic" panose="020B0502020202020204" pitchFamily="34" charset="0"/>
              </a:rPr>
              <a:t>Multiple Sites</a:t>
            </a:r>
          </a:p>
        </p:txBody>
      </p:sp>
      <p:sp useBgFill="1">
        <p:nvSpPr>
          <p:cNvPr id="15" name="Rectangle 1038"/>
          <p:cNvSpPr>
            <a:spLocks noChangeArrowheads="1"/>
          </p:cNvSpPr>
          <p:nvPr/>
        </p:nvSpPr>
        <p:spPr bwMode="auto">
          <a:xfrm>
            <a:off x="1913657" y="4612503"/>
            <a:ext cx="1290637" cy="533400"/>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16" name="Rectangle 1039"/>
          <p:cNvSpPr>
            <a:spLocks noChangeArrowheads="1"/>
          </p:cNvSpPr>
          <p:nvPr/>
        </p:nvSpPr>
        <p:spPr bwMode="auto">
          <a:xfrm>
            <a:off x="1934294" y="4720453"/>
            <a:ext cx="1233488" cy="274638"/>
          </a:xfrm>
          <a:prstGeom prst="rect">
            <a:avLst/>
          </a:prstGeom>
          <a:noFill/>
          <a:ln w="12700" cmpd="dbl">
            <a:noFill/>
            <a:miter lim="800000"/>
            <a:headEnd/>
            <a:tailEnd/>
          </a:ln>
          <a:effectLst/>
        </p:spPr>
        <p:txBody>
          <a:bodyPr lIns="0" tIns="19050" rIns="0" bIns="19050">
            <a:spAutoFit/>
          </a:bodyPr>
          <a:lstStyle/>
          <a:p>
            <a:pPr eaLnBrk="0" hangingPunct="0">
              <a:lnSpc>
                <a:spcPct val="97000"/>
              </a:lnSpc>
            </a:pPr>
            <a:r>
              <a:rPr lang="en-US" sz="1600" b="1">
                <a:latin typeface="Century Gothic" panose="020B0502020202020204" pitchFamily="34" charset="0"/>
              </a:rPr>
              <a:t>Site 1000</a:t>
            </a:r>
          </a:p>
        </p:txBody>
      </p:sp>
      <p:sp useBgFill="1">
        <p:nvSpPr>
          <p:cNvPr id="17" name="Rectangle 1040"/>
          <p:cNvSpPr>
            <a:spLocks noChangeArrowheads="1"/>
          </p:cNvSpPr>
          <p:nvPr/>
        </p:nvSpPr>
        <p:spPr bwMode="auto">
          <a:xfrm>
            <a:off x="3597994" y="4612503"/>
            <a:ext cx="1292225" cy="533400"/>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18" name="Rectangle 1041"/>
          <p:cNvSpPr>
            <a:spLocks noChangeArrowheads="1"/>
          </p:cNvSpPr>
          <p:nvPr/>
        </p:nvSpPr>
        <p:spPr bwMode="auto">
          <a:xfrm>
            <a:off x="3621807" y="4729978"/>
            <a:ext cx="1252537" cy="274638"/>
          </a:xfrm>
          <a:prstGeom prst="rect">
            <a:avLst/>
          </a:prstGeom>
          <a:noFill/>
          <a:ln w="12700" cmpd="dbl">
            <a:noFill/>
            <a:miter lim="800000"/>
            <a:headEnd/>
            <a:tailEnd/>
          </a:ln>
          <a:effectLst/>
        </p:spPr>
        <p:txBody>
          <a:bodyPr lIns="47625" tIns="19050" rIns="47625" bIns="19050">
            <a:spAutoFit/>
          </a:bodyPr>
          <a:lstStyle/>
          <a:p>
            <a:pPr eaLnBrk="0" hangingPunct="0">
              <a:lnSpc>
                <a:spcPct val="97000"/>
              </a:lnSpc>
            </a:pPr>
            <a:r>
              <a:rPr lang="en-US" sz="1600" b="1">
                <a:latin typeface="Century Gothic" panose="020B0502020202020204" pitchFamily="34" charset="0"/>
              </a:rPr>
              <a:t>Site 2000</a:t>
            </a:r>
          </a:p>
        </p:txBody>
      </p:sp>
      <p:sp useBgFill="1">
        <p:nvSpPr>
          <p:cNvPr id="19" name="Rectangle 1042"/>
          <p:cNvSpPr>
            <a:spLocks noChangeArrowheads="1"/>
          </p:cNvSpPr>
          <p:nvPr/>
        </p:nvSpPr>
        <p:spPr bwMode="auto">
          <a:xfrm>
            <a:off x="5228357" y="4612503"/>
            <a:ext cx="1290637" cy="533400"/>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20" name="Rectangle 1043"/>
          <p:cNvSpPr>
            <a:spLocks noChangeArrowheads="1"/>
          </p:cNvSpPr>
          <p:nvPr/>
        </p:nvSpPr>
        <p:spPr bwMode="auto">
          <a:xfrm>
            <a:off x="5241057" y="4720453"/>
            <a:ext cx="1252537" cy="274638"/>
          </a:xfrm>
          <a:prstGeom prst="rect">
            <a:avLst/>
          </a:prstGeom>
          <a:noFill/>
          <a:ln w="12700" cmpd="dbl">
            <a:noFill/>
            <a:miter lim="800000"/>
            <a:headEnd/>
            <a:tailEnd/>
          </a:ln>
          <a:effectLst/>
        </p:spPr>
        <p:txBody>
          <a:bodyPr lIns="47625" tIns="19050" rIns="47625" bIns="19050">
            <a:spAutoFit/>
          </a:bodyPr>
          <a:lstStyle/>
          <a:p>
            <a:pPr eaLnBrk="0" hangingPunct="0">
              <a:lnSpc>
                <a:spcPct val="97000"/>
              </a:lnSpc>
            </a:pPr>
            <a:r>
              <a:rPr lang="en-US" sz="1600" b="1">
                <a:latin typeface="Century Gothic" panose="020B0502020202020204" pitchFamily="34" charset="0"/>
              </a:rPr>
              <a:t>Site 3000</a:t>
            </a:r>
          </a:p>
        </p:txBody>
      </p:sp>
      <p:sp useBgFill="1">
        <p:nvSpPr>
          <p:cNvPr id="21" name="Rectangle 1044"/>
          <p:cNvSpPr>
            <a:spLocks noChangeArrowheads="1"/>
          </p:cNvSpPr>
          <p:nvPr/>
        </p:nvSpPr>
        <p:spPr bwMode="auto">
          <a:xfrm>
            <a:off x="6788869" y="4612503"/>
            <a:ext cx="1290638" cy="533400"/>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22" name="Rectangle 1045"/>
          <p:cNvSpPr>
            <a:spLocks noChangeArrowheads="1"/>
          </p:cNvSpPr>
          <p:nvPr/>
        </p:nvSpPr>
        <p:spPr bwMode="auto">
          <a:xfrm>
            <a:off x="6790457" y="4731566"/>
            <a:ext cx="1214437" cy="277320"/>
          </a:xfrm>
          <a:prstGeom prst="rect">
            <a:avLst/>
          </a:prstGeom>
          <a:noFill/>
          <a:ln w="12700" cmpd="dbl">
            <a:noFill/>
            <a:miter lim="800000"/>
            <a:headEnd/>
            <a:tailEnd/>
          </a:ln>
          <a:effectLst/>
        </p:spPr>
        <p:txBody>
          <a:bodyPr lIns="47625" tIns="19050" rIns="47625" bIns="19050">
            <a:spAutoFit/>
          </a:bodyPr>
          <a:lstStyle/>
          <a:p>
            <a:pPr eaLnBrk="0" hangingPunct="0">
              <a:lnSpc>
                <a:spcPct val="97000"/>
              </a:lnSpc>
            </a:pPr>
            <a:r>
              <a:rPr lang="en-US" sz="1600" b="1">
                <a:latin typeface="Century Gothic" panose="020B0502020202020204" pitchFamily="34" charset="0"/>
              </a:rPr>
              <a:t>Site 4000</a:t>
            </a:r>
          </a:p>
        </p:txBody>
      </p:sp>
      <p:sp>
        <p:nvSpPr>
          <p:cNvPr id="23" name="Line 1046"/>
          <p:cNvSpPr>
            <a:spLocks noChangeShapeType="1"/>
          </p:cNvSpPr>
          <p:nvPr/>
        </p:nvSpPr>
        <p:spPr bwMode="auto">
          <a:xfrm>
            <a:off x="1539536" y="2805928"/>
            <a:ext cx="839258" cy="1766888"/>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24" name="Rectangle 1047"/>
          <p:cNvSpPr>
            <a:spLocks noChangeArrowheads="1"/>
          </p:cNvSpPr>
          <p:nvPr/>
        </p:nvSpPr>
        <p:spPr bwMode="auto">
          <a:xfrm>
            <a:off x="883369" y="2226491"/>
            <a:ext cx="1341438" cy="517525"/>
          </a:xfrm>
          <a:prstGeom prst="rect">
            <a:avLst/>
          </a:prstGeom>
          <a:noFill/>
          <a:ln w="12700" cmpd="dbl">
            <a:noFill/>
            <a:miter lim="800000"/>
            <a:headEnd/>
            <a:tailEnd/>
          </a:ln>
          <a:effectLst/>
        </p:spPr>
        <p:txBody>
          <a:bodyPr lIns="47625" tIns="19050" rIns="47625" bIns="19050">
            <a:spAutoFit/>
          </a:bodyPr>
          <a:lstStyle/>
          <a:p>
            <a:pPr eaLnBrk="0" hangingPunct="0">
              <a:lnSpc>
                <a:spcPct val="98000"/>
              </a:lnSpc>
            </a:pPr>
            <a:r>
              <a:rPr lang="en-US" sz="1600" b="1" dirty="0">
                <a:latin typeface="Century Gothic" panose="020B0502020202020204" pitchFamily="34" charset="0"/>
              </a:rPr>
              <a:t>Cost Set </a:t>
            </a:r>
          </a:p>
          <a:p>
            <a:pPr eaLnBrk="0" hangingPunct="0">
              <a:lnSpc>
                <a:spcPct val="98000"/>
              </a:lnSpc>
            </a:pPr>
            <a:r>
              <a:rPr lang="en-US" sz="1600" b="1" i="1" dirty="0">
                <a:latin typeface="Century Gothic" panose="020B0502020202020204" pitchFamily="34" charset="0"/>
              </a:rPr>
              <a:t>GL</a:t>
            </a:r>
          </a:p>
        </p:txBody>
      </p:sp>
      <p:sp>
        <p:nvSpPr>
          <p:cNvPr id="25" name="Rectangle 1048"/>
          <p:cNvSpPr>
            <a:spLocks noChangeArrowheads="1"/>
          </p:cNvSpPr>
          <p:nvPr/>
        </p:nvSpPr>
        <p:spPr bwMode="auto">
          <a:xfrm>
            <a:off x="7638182" y="2264591"/>
            <a:ext cx="1341437" cy="517525"/>
          </a:xfrm>
          <a:prstGeom prst="rect">
            <a:avLst/>
          </a:prstGeom>
          <a:noFill/>
          <a:ln w="12700" cmpd="dbl">
            <a:noFill/>
            <a:miter lim="800000"/>
            <a:headEnd/>
            <a:tailEnd/>
          </a:ln>
          <a:effectLst/>
        </p:spPr>
        <p:txBody>
          <a:bodyPr lIns="47625" tIns="19050" rIns="47625" bIns="19050">
            <a:spAutoFit/>
          </a:bodyPr>
          <a:lstStyle/>
          <a:p>
            <a:pPr eaLnBrk="0" hangingPunct="0">
              <a:lnSpc>
                <a:spcPct val="98000"/>
              </a:lnSpc>
            </a:pPr>
            <a:r>
              <a:rPr lang="en-US" sz="1600" b="1">
                <a:latin typeface="Century Gothic" panose="020B0502020202020204" pitchFamily="34" charset="0"/>
              </a:rPr>
              <a:t>Cost Set </a:t>
            </a:r>
          </a:p>
          <a:p>
            <a:pPr eaLnBrk="0" hangingPunct="0">
              <a:lnSpc>
                <a:spcPct val="98000"/>
              </a:lnSpc>
            </a:pPr>
            <a:r>
              <a:rPr lang="en-US" sz="1600" b="1" i="1">
                <a:latin typeface="Century Gothic" panose="020B0502020202020204" pitchFamily="34" charset="0"/>
              </a:rPr>
              <a:t>Current</a:t>
            </a:r>
          </a:p>
        </p:txBody>
      </p:sp>
      <p:sp>
        <p:nvSpPr>
          <p:cNvPr id="26" name="Rectangle 1049"/>
          <p:cNvSpPr>
            <a:spLocks noChangeArrowheads="1"/>
          </p:cNvSpPr>
          <p:nvPr/>
        </p:nvSpPr>
        <p:spPr bwMode="auto">
          <a:xfrm>
            <a:off x="2588344" y="2212203"/>
            <a:ext cx="1289050" cy="517525"/>
          </a:xfrm>
          <a:prstGeom prst="rect">
            <a:avLst/>
          </a:prstGeom>
          <a:noFill/>
          <a:ln w="12700" cmpd="dbl">
            <a:noFill/>
            <a:miter lim="800000"/>
            <a:headEnd/>
            <a:tailEnd/>
          </a:ln>
          <a:effectLst/>
        </p:spPr>
        <p:txBody>
          <a:bodyPr lIns="0" tIns="19050" rIns="0" bIns="19050">
            <a:spAutoFit/>
          </a:bodyPr>
          <a:lstStyle/>
          <a:p>
            <a:pPr eaLnBrk="0" hangingPunct="0">
              <a:lnSpc>
                <a:spcPct val="98000"/>
              </a:lnSpc>
            </a:pPr>
            <a:r>
              <a:rPr lang="en-US" sz="1600" b="1">
                <a:latin typeface="Century Gothic" panose="020B0502020202020204" pitchFamily="34" charset="0"/>
              </a:rPr>
              <a:t>Cost Set </a:t>
            </a:r>
          </a:p>
          <a:p>
            <a:pPr eaLnBrk="0" hangingPunct="0">
              <a:lnSpc>
                <a:spcPct val="98000"/>
              </a:lnSpc>
            </a:pPr>
            <a:r>
              <a:rPr lang="en-US" sz="1600" b="1" i="1">
                <a:latin typeface="Century Gothic" panose="020B0502020202020204" pitchFamily="34" charset="0"/>
              </a:rPr>
              <a:t>Projection A</a:t>
            </a:r>
          </a:p>
        </p:txBody>
      </p:sp>
      <p:sp>
        <p:nvSpPr>
          <p:cNvPr id="27" name="Rectangle 1050"/>
          <p:cNvSpPr>
            <a:spLocks noChangeArrowheads="1"/>
          </p:cNvSpPr>
          <p:nvPr/>
        </p:nvSpPr>
        <p:spPr bwMode="auto">
          <a:xfrm>
            <a:off x="5952257" y="2264591"/>
            <a:ext cx="1266372" cy="521040"/>
          </a:xfrm>
          <a:prstGeom prst="rect">
            <a:avLst/>
          </a:prstGeom>
          <a:noFill/>
          <a:ln w="12700" cmpd="dbl">
            <a:noFill/>
            <a:miter lim="800000"/>
            <a:headEnd/>
            <a:tailEnd/>
          </a:ln>
          <a:effectLst/>
        </p:spPr>
        <p:txBody>
          <a:bodyPr wrap="none" lIns="47625" tIns="19050" rIns="47625" bIns="19050">
            <a:spAutoFit/>
          </a:bodyPr>
          <a:lstStyle/>
          <a:p>
            <a:pPr eaLnBrk="0" hangingPunct="0">
              <a:lnSpc>
                <a:spcPct val="98000"/>
              </a:lnSpc>
            </a:pPr>
            <a:r>
              <a:rPr lang="en-US" sz="1600" b="1">
                <a:latin typeface="Century Gothic" panose="020B0502020202020204" pitchFamily="34" charset="0"/>
              </a:rPr>
              <a:t>Cost Set </a:t>
            </a:r>
          </a:p>
          <a:p>
            <a:pPr eaLnBrk="0" hangingPunct="0">
              <a:lnSpc>
                <a:spcPct val="98000"/>
              </a:lnSpc>
            </a:pPr>
            <a:r>
              <a:rPr lang="en-US" sz="1600" b="1" i="1">
                <a:latin typeface="Century Gothic" panose="020B0502020202020204" pitchFamily="34" charset="0"/>
              </a:rPr>
              <a:t>Projection B</a:t>
            </a:r>
          </a:p>
        </p:txBody>
      </p:sp>
      <p:sp>
        <p:nvSpPr>
          <p:cNvPr id="28" name="Line 1051"/>
          <p:cNvSpPr>
            <a:spLocks noChangeShapeType="1"/>
          </p:cNvSpPr>
          <p:nvPr/>
        </p:nvSpPr>
        <p:spPr bwMode="auto">
          <a:xfrm>
            <a:off x="1649602" y="2814395"/>
            <a:ext cx="2462742" cy="1745721"/>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29" name="Line 1053"/>
          <p:cNvSpPr>
            <a:spLocks noChangeShapeType="1"/>
          </p:cNvSpPr>
          <p:nvPr/>
        </p:nvSpPr>
        <p:spPr bwMode="auto">
          <a:xfrm flipH="1">
            <a:off x="5761757" y="2936103"/>
            <a:ext cx="855662" cy="1622425"/>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30" name="Line 1051"/>
          <p:cNvSpPr>
            <a:spLocks noChangeShapeType="1"/>
          </p:cNvSpPr>
          <p:nvPr/>
        </p:nvSpPr>
        <p:spPr bwMode="auto">
          <a:xfrm flipH="1">
            <a:off x="2555536" y="2932928"/>
            <a:ext cx="609600" cy="1600200"/>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
        <p:nvSpPr>
          <p:cNvPr id="31" name="Line 1051"/>
          <p:cNvSpPr>
            <a:spLocks noChangeShapeType="1"/>
          </p:cNvSpPr>
          <p:nvPr/>
        </p:nvSpPr>
        <p:spPr bwMode="auto">
          <a:xfrm flipH="1">
            <a:off x="4367401" y="2907528"/>
            <a:ext cx="3539067" cy="1667933"/>
          </a:xfrm>
          <a:prstGeom prst="line">
            <a:avLst/>
          </a:prstGeom>
          <a:noFill/>
          <a:ln w="38100">
            <a:solidFill>
              <a:srgbClr val="FF0000"/>
            </a:solidFill>
            <a:round/>
            <a:headEnd/>
            <a:tailEnd type="triangle" w="med" len="med"/>
          </a:ln>
          <a:effectLst/>
        </p:spPr>
        <p:txBody>
          <a:bodyPr wrap="none" anchor="ctr"/>
          <a:lstStyle/>
          <a:p>
            <a:endParaRPr lang="en-US">
              <a:latin typeface="Century Gothic" panose="020B0502020202020204" pitchFamily="34" charset="0"/>
            </a:endParaRPr>
          </a:p>
        </p:txBody>
      </p:sp>
    </p:spTree>
    <p:extLst>
      <p:ext uri="{BB962C8B-B14F-4D97-AF65-F5344CB8AC3E}">
        <p14:creationId xmlns:p14="http://schemas.microsoft.com/office/powerpoint/2010/main" val="19806689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Cost Management Introduction</a:t>
            </a:r>
          </a:p>
          <a:p>
            <a:r>
              <a:rPr lang="en-US" dirty="0">
                <a:latin typeface="Century Gothic" panose="020B0502020202020204" pitchFamily="34" charset="0"/>
              </a:rPr>
              <a:t>Linked Site Costing</a:t>
            </a:r>
          </a:p>
          <a:p>
            <a:r>
              <a:rPr lang="en-US" dirty="0">
                <a:latin typeface="Century Gothic" panose="020B0502020202020204" pitchFamily="34" charset="0"/>
              </a:rPr>
              <a:t>Multi-Element Costing Setup</a:t>
            </a:r>
          </a:p>
          <a:p>
            <a:r>
              <a:rPr lang="en-US" dirty="0">
                <a:latin typeface="Century Gothic" panose="020B0502020202020204" pitchFamily="34" charset="0"/>
              </a:rPr>
              <a:t>Cost Simulation Process</a:t>
            </a:r>
          </a:p>
          <a:p>
            <a:r>
              <a:rPr lang="en-US" dirty="0">
                <a:latin typeface="Century Gothic" panose="020B0502020202020204" pitchFamily="34" charset="0"/>
              </a:rPr>
              <a:t>Cost Planning </a:t>
            </a:r>
            <a:r>
              <a:rPr lang="en-US" dirty="0" smtClean="0">
                <a:latin typeface="Century Gothic" panose="020B0502020202020204" pitchFamily="34" charset="0"/>
              </a:rPr>
              <a:t>Process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2236434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Century Gothic" panose="020B0502020202020204" pitchFamily="34" charset="0"/>
              </a:rPr>
              <a:t>If a site </a:t>
            </a:r>
            <a:r>
              <a:rPr lang="en-US" dirty="0" smtClean="0">
                <a:latin typeface="Century Gothic" panose="020B0502020202020204" pitchFamily="34" charset="0"/>
              </a:rPr>
              <a:t>using </a:t>
            </a:r>
            <a:r>
              <a:rPr lang="en-US" dirty="0">
                <a:latin typeface="Century Gothic" panose="020B0502020202020204" pitchFamily="34" charset="0"/>
              </a:rPr>
              <a:t>the average cost method, can you use linked-site costing for it</a:t>
            </a:r>
            <a:r>
              <a:rPr lang="en-US" dirty="0" smtClean="0">
                <a:latin typeface="Century Gothic" panose="020B0502020202020204" pitchFamily="34" charset="0"/>
              </a:rPr>
              <a:t>?</a:t>
            </a:r>
          </a:p>
          <a:p>
            <a:pPr marL="796925" lvl="1" indent="-514350">
              <a:buFont typeface="+mj-lt"/>
              <a:buAutoNum type="alphaUcPeriod"/>
            </a:pPr>
            <a:r>
              <a:rPr lang="en-US" sz="2800" dirty="0" smtClean="0">
                <a:latin typeface="Century Gothic" panose="020B0502020202020204" pitchFamily="34" charset="0"/>
              </a:rPr>
              <a:t>Yes</a:t>
            </a:r>
          </a:p>
          <a:p>
            <a:pPr marL="796925" lvl="1" indent="-514350">
              <a:buFont typeface="+mj-lt"/>
              <a:buAutoNum type="alphaUcPeriod"/>
            </a:pPr>
            <a:r>
              <a:rPr lang="en-US" sz="2800" dirty="0" smtClean="0">
                <a:latin typeface="Century Gothic" panose="020B0502020202020204" pitchFamily="34" charset="0"/>
              </a:rPr>
              <a:t>No</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Costing Management</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t>
            </a:r>
            <a:r>
              <a:rPr lang="en-US" dirty="0" smtClean="0">
                <a:latin typeface="Century Gothic" panose="020B0502020202020204" pitchFamily="34" charset="0"/>
              </a:rPr>
              <a:t>Yes No</a:t>
            </a:r>
            <a:endParaRPr lang="en-US" dirty="0">
              <a:latin typeface="Century Gothic" panose="020B0502020202020204" pitchFamily="34" charset="0"/>
            </a:endParaRPr>
          </a:p>
        </p:txBody>
      </p:sp>
    </p:spTree>
    <p:extLst>
      <p:ext uri="{BB962C8B-B14F-4D97-AF65-F5344CB8AC3E}">
        <p14:creationId xmlns:p14="http://schemas.microsoft.com/office/powerpoint/2010/main" val="22978566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a:latin typeface="Century Gothic" panose="020B0502020202020204" pitchFamily="34" charset="0"/>
              </a:rPr>
              <a:t>Which of the following </a:t>
            </a:r>
            <a:r>
              <a:rPr lang="en-US" dirty="0" smtClean="0">
                <a:latin typeface="Century Gothic" panose="020B0502020202020204" pitchFamily="34" charset="0"/>
              </a:rPr>
              <a:t>statement is NOT correct?</a:t>
            </a:r>
          </a:p>
          <a:p>
            <a:pPr marL="796925" lvl="1" indent="-514350">
              <a:buFont typeface="+mj-lt"/>
              <a:buAutoNum type="alphaUcPeriod"/>
            </a:pPr>
            <a:r>
              <a:rPr lang="en-US" sz="2800" dirty="0">
                <a:latin typeface="Century Gothic" panose="020B0502020202020204" pitchFamily="34" charset="0"/>
              </a:rPr>
              <a:t>You will always have five cost categories.</a:t>
            </a:r>
          </a:p>
          <a:p>
            <a:pPr marL="796925" lvl="1" indent="-514350">
              <a:buFont typeface="+mj-lt"/>
              <a:buAutoNum type="alphaUcPeriod"/>
            </a:pPr>
            <a:r>
              <a:rPr lang="en-US" sz="2800" dirty="0">
                <a:latin typeface="Century Gothic" panose="020B0502020202020204" pitchFamily="34" charset="0"/>
              </a:rPr>
              <a:t>You can add or delete any cost element.</a:t>
            </a:r>
          </a:p>
          <a:p>
            <a:pPr marL="796925" lvl="1" indent="-514350">
              <a:buFont typeface="+mj-lt"/>
              <a:buAutoNum type="alphaUcPeriod"/>
            </a:pPr>
            <a:r>
              <a:rPr lang="en-US" sz="2800" dirty="0">
                <a:latin typeface="Century Gothic" panose="020B0502020202020204" pitchFamily="34" charset="0"/>
              </a:rPr>
              <a:t>Each category can have multiple elements but always has one, and only one, primary element.</a:t>
            </a:r>
          </a:p>
          <a:p>
            <a:pPr marL="796925" lvl="1" indent="-514350">
              <a:buFont typeface="+mj-lt"/>
              <a:buAutoNum type="alphaUcPeriod"/>
            </a:pPr>
            <a:r>
              <a:rPr lang="en-US" sz="2800" dirty="0">
                <a:latin typeface="Century Gothic" panose="020B0502020202020204" pitchFamily="34" charset="0"/>
              </a:rPr>
              <a:t>Current and GL cost set must have the same cost element.</a:t>
            </a:r>
            <a:endParaRPr lang="en-US" sz="2800" dirty="0" smtClean="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Costing Management</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All That Apply</a:t>
            </a:r>
          </a:p>
        </p:txBody>
      </p:sp>
    </p:spTree>
    <p:extLst>
      <p:ext uri="{BB962C8B-B14F-4D97-AF65-F5344CB8AC3E}">
        <p14:creationId xmlns:p14="http://schemas.microsoft.com/office/powerpoint/2010/main" val="2794412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The planned cost changes does not affect GL costs until you </a:t>
            </a:r>
            <a:r>
              <a:rPr lang="en-US" dirty="0" smtClean="0">
                <a:latin typeface="Century Gothic" panose="020B0502020202020204" pitchFamily="34" charset="0"/>
              </a:rPr>
              <a:t>run:</a:t>
            </a:r>
          </a:p>
          <a:p>
            <a:pPr marL="796925" lvl="1" indent="-514350">
              <a:buFont typeface="+mj-lt"/>
              <a:buAutoNum type="alphaUcPeriod"/>
            </a:pPr>
            <a:r>
              <a:rPr lang="en-US" sz="2800" dirty="0">
                <a:latin typeface="Century Gothic" panose="020B0502020202020204" pitchFamily="34" charset="0"/>
              </a:rPr>
              <a:t>Cost Plan by Site Update</a:t>
            </a:r>
          </a:p>
          <a:p>
            <a:pPr marL="796925" lvl="1" indent="-514350">
              <a:buFont typeface="+mj-lt"/>
              <a:buAutoNum type="alphaUcPeriod"/>
            </a:pPr>
            <a:r>
              <a:rPr lang="en-US" sz="2800" dirty="0">
                <a:latin typeface="Century Gothic" panose="020B0502020202020204" pitchFamily="34" charset="0"/>
              </a:rPr>
              <a:t>Cost Set to Site Assignment</a:t>
            </a:r>
          </a:p>
          <a:p>
            <a:pPr marL="796925" lvl="1" indent="-514350">
              <a:buFont typeface="+mj-lt"/>
              <a:buAutoNum type="alphaUcPeriod"/>
            </a:pPr>
            <a:r>
              <a:rPr lang="en-US" sz="2800" dirty="0">
                <a:latin typeface="Century Gothic" panose="020B0502020202020204" pitchFamily="34" charset="0"/>
              </a:rPr>
              <a:t>WIP Material Cost Revaluation</a:t>
            </a:r>
          </a:p>
          <a:p>
            <a:pPr marL="796925" lvl="1" indent="-514350">
              <a:buFont typeface="+mj-lt"/>
              <a:buAutoNum type="alphaUcPeriod"/>
            </a:pPr>
            <a:r>
              <a:rPr lang="en-US" sz="2800" dirty="0">
                <a:latin typeface="Century Gothic" panose="020B0502020202020204" pitchFamily="34" charset="0"/>
              </a:rPr>
              <a:t>Item-Element Cost Calculation</a:t>
            </a:r>
            <a:endParaRPr lang="en-US" sz="2800" dirty="0" smtClean="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Costing Management</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All That Apply</a:t>
            </a:r>
          </a:p>
        </p:txBody>
      </p:sp>
    </p:spTree>
    <p:extLst>
      <p:ext uri="{BB962C8B-B14F-4D97-AF65-F5344CB8AC3E}">
        <p14:creationId xmlns:p14="http://schemas.microsoft.com/office/powerpoint/2010/main" val="38369124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54</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US" dirty="0">
                <a:latin typeface="Century Gothic" panose="020B0502020202020204" pitchFamily="34" charset="0"/>
              </a:rPr>
              <a:t>Cost Management</a:t>
            </a:r>
          </a:p>
        </p:txBody>
      </p:sp>
      <p:sp>
        <p:nvSpPr>
          <p:cNvPr id="5" name="Text Placeholder 4"/>
          <p:cNvSpPr>
            <a:spLocks noGrp="1"/>
          </p:cNvSpPr>
          <p:nvPr>
            <p:ph type="body" sz="quarter" idx="11"/>
          </p:nvPr>
        </p:nvSpPr>
        <p:spPr/>
        <p:txBody>
          <a:bodyPr/>
          <a:lstStyle/>
          <a:p>
            <a:r>
              <a:rPr lang="en-US" dirty="0">
                <a:latin typeface="Century Gothic" panose="020B0502020202020204" pitchFamily="34" charset="0"/>
              </a:rPr>
              <a:t>Cost Management</a:t>
            </a: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Multi-Site Cost Considerations</a:t>
            </a:r>
          </a:p>
        </p:txBody>
      </p:sp>
      <p:sp useBgFill="1">
        <p:nvSpPr>
          <p:cNvPr id="6" name="Rectangle 2057"/>
          <p:cNvSpPr>
            <a:spLocks noChangeArrowheads="1"/>
          </p:cNvSpPr>
          <p:nvPr/>
        </p:nvSpPr>
        <p:spPr bwMode="auto">
          <a:xfrm>
            <a:off x="1284467" y="1562541"/>
            <a:ext cx="2860675" cy="169703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7" name="Rectangle 2072"/>
          <p:cNvSpPr>
            <a:spLocks noChangeArrowheads="1"/>
          </p:cNvSpPr>
          <p:nvPr/>
        </p:nvSpPr>
        <p:spPr bwMode="auto">
          <a:xfrm>
            <a:off x="1355905" y="1635566"/>
            <a:ext cx="2646558" cy="1486176"/>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8000"/>
              </a:lnSpc>
            </a:pPr>
            <a:r>
              <a:rPr lang="en-US" sz="1600" b="1" dirty="0">
                <a:latin typeface="Century Gothic" panose="020B0502020202020204" pitchFamily="34" charset="0"/>
              </a:rPr>
              <a:t>Site A</a:t>
            </a:r>
          </a:p>
          <a:p>
            <a:pPr algn="l" eaLnBrk="0" hangingPunct="0">
              <a:lnSpc>
                <a:spcPct val="98000"/>
              </a:lnSpc>
            </a:pPr>
            <a:r>
              <a:rPr lang="en-US" sz="1600" dirty="0">
                <a:latin typeface="Century Gothic" panose="020B0502020202020204" pitchFamily="34" charset="0"/>
              </a:rPr>
              <a:t>GL Cost Set: GL-A</a:t>
            </a:r>
          </a:p>
          <a:p>
            <a:pPr algn="l" eaLnBrk="0" hangingPunct="0">
              <a:lnSpc>
                <a:spcPct val="98000"/>
              </a:lnSpc>
            </a:pPr>
            <a:r>
              <a:rPr lang="en-US" sz="1600" dirty="0">
                <a:latin typeface="Century Gothic" panose="020B0502020202020204" pitchFamily="34" charset="0"/>
              </a:rPr>
              <a:t>Cost Method:</a:t>
            </a:r>
            <a:r>
              <a:rPr lang="en-US" sz="1600" b="1" dirty="0">
                <a:latin typeface="Century Gothic" panose="020B0502020202020204" pitchFamily="34" charset="0"/>
              </a:rPr>
              <a:t> Standard</a:t>
            </a:r>
          </a:p>
          <a:p>
            <a:pPr algn="l" eaLnBrk="0" hangingPunct="0">
              <a:lnSpc>
                <a:spcPct val="98000"/>
              </a:lnSpc>
            </a:pPr>
            <a:endParaRPr lang="en-US" sz="1600" b="1" dirty="0">
              <a:latin typeface="Century Gothic" panose="020B0502020202020204" pitchFamily="34" charset="0"/>
            </a:endParaRPr>
          </a:p>
          <a:p>
            <a:pPr algn="l" eaLnBrk="0" hangingPunct="0">
              <a:lnSpc>
                <a:spcPct val="98000"/>
              </a:lnSpc>
            </a:pPr>
            <a:r>
              <a:rPr lang="en-US" sz="1600" dirty="0">
                <a:latin typeface="Century Gothic" panose="020B0502020202020204" pitchFamily="34" charset="0"/>
              </a:rPr>
              <a:t>Current Cost Set: Cur-</a:t>
            </a:r>
            <a:r>
              <a:rPr lang="en-US" sz="1600" dirty="0" err="1">
                <a:latin typeface="Century Gothic" panose="020B0502020202020204" pitchFamily="34" charset="0"/>
              </a:rPr>
              <a:t>Avg</a:t>
            </a:r>
            <a:endParaRPr lang="en-US" sz="1600" dirty="0">
              <a:latin typeface="Century Gothic" panose="020B0502020202020204" pitchFamily="34" charset="0"/>
            </a:endParaRPr>
          </a:p>
          <a:p>
            <a:pPr algn="l" eaLnBrk="0" hangingPunct="0">
              <a:lnSpc>
                <a:spcPct val="98000"/>
              </a:lnSpc>
            </a:pPr>
            <a:r>
              <a:rPr lang="en-US" sz="1600" dirty="0">
                <a:latin typeface="Century Gothic" panose="020B0502020202020204" pitchFamily="34" charset="0"/>
              </a:rPr>
              <a:t>Cost Method:</a:t>
            </a:r>
            <a:r>
              <a:rPr lang="en-US" sz="1600" b="1" dirty="0">
                <a:latin typeface="Century Gothic" panose="020B0502020202020204" pitchFamily="34" charset="0"/>
              </a:rPr>
              <a:t> AVG</a:t>
            </a:r>
            <a:endParaRPr lang="en-US" sz="1600" b="1" i="1" dirty="0">
              <a:latin typeface="Century Gothic" panose="020B0502020202020204" pitchFamily="34" charset="0"/>
            </a:endParaRPr>
          </a:p>
        </p:txBody>
      </p:sp>
      <p:sp useBgFill="1">
        <p:nvSpPr>
          <p:cNvPr id="8" name="Rectangle 2077"/>
          <p:cNvSpPr>
            <a:spLocks noChangeArrowheads="1"/>
          </p:cNvSpPr>
          <p:nvPr/>
        </p:nvSpPr>
        <p:spPr bwMode="auto">
          <a:xfrm>
            <a:off x="4942067" y="1562541"/>
            <a:ext cx="2860675" cy="169703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9" name="Rectangle 2078"/>
          <p:cNvSpPr>
            <a:spLocks noChangeArrowheads="1"/>
          </p:cNvSpPr>
          <p:nvPr/>
        </p:nvSpPr>
        <p:spPr bwMode="auto">
          <a:xfrm>
            <a:off x="5013505" y="1635566"/>
            <a:ext cx="2646558" cy="1486176"/>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8000"/>
              </a:lnSpc>
            </a:pPr>
            <a:r>
              <a:rPr lang="en-US" sz="1600" b="1">
                <a:latin typeface="Century Gothic" panose="020B0502020202020204" pitchFamily="34" charset="0"/>
              </a:rPr>
              <a:t>Site C</a:t>
            </a:r>
          </a:p>
          <a:p>
            <a:pPr algn="l" eaLnBrk="0" hangingPunct="0">
              <a:lnSpc>
                <a:spcPct val="98000"/>
              </a:lnSpc>
            </a:pPr>
            <a:r>
              <a:rPr lang="en-US" sz="1600">
                <a:latin typeface="Century Gothic" panose="020B0502020202020204" pitchFamily="34" charset="0"/>
              </a:rPr>
              <a:t>GL Cost Set: GL-C</a:t>
            </a:r>
          </a:p>
          <a:p>
            <a:pPr algn="l" eaLnBrk="0" hangingPunct="0">
              <a:lnSpc>
                <a:spcPct val="98000"/>
              </a:lnSpc>
            </a:pPr>
            <a:r>
              <a:rPr lang="en-US" sz="1600">
                <a:latin typeface="Century Gothic" panose="020B0502020202020204" pitchFamily="34" charset="0"/>
              </a:rPr>
              <a:t>Cost Method:</a:t>
            </a:r>
            <a:r>
              <a:rPr lang="en-US" sz="1600" b="1">
                <a:latin typeface="Century Gothic" panose="020B0502020202020204" pitchFamily="34" charset="0"/>
              </a:rPr>
              <a:t> Standard</a:t>
            </a:r>
          </a:p>
          <a:p>
            <a:pPr algn="l" eaLnBrk="0" hangingPunct="0">
              <a:lnSpc>
                <a:spcPct val="98000"/>
              </a:lnSpc>
            </a:pPr>
            <a:endParaRPr lang="en-US" sz="1600" b="1">
              <a:latin typeface="Century Gothic" panose="020B0502020202020204" pitchFamily="34" charset="0"/>
            </a:endParaRPr>
          </a:p>
          <a:p>
            <a:pPr algn="l" eaLnBrk="0" hangingPunct="0">
              <a:lnSpc>
                <a:spcPct val="98000"/>
              </a:lnSpc>
            </a:pPr>
            <a:r>
              <a:rPr lang="en-US" sz="1600">
                <a:latin typeface="Century Gothic" panose="020B0502020202020204" pitchFamily="34" charset="0"/>
              </a:rPr>
              <a:t>Current Cost Set: Cur-Avg</a:t>
            </a:r>
          </a:p>
          <a:p>
            <a:pPr algn="l" eaLnBrk="0" hangingPunct="0">
              <a:lnSpc>
                <a:spcPct val="98000"/>
              </a:lnSpc>
            </a:pPr>
            <a:r>
              <a:rPr lang="en-US" sz="1600">
                <a:latin typeface="Century Gothic" panose="020B0502020202020204" pitchFamily="34" charset="0"/>
              </a:rPr>
              <a:t>Cost Method:</a:t>
            </a:r>
            <a:r>
              <a:rPr lang="en-US" sz="1600" b="1">
                <a:latin typeface="Century Gothic" panose="020B0502020202020204" pitchFamily="34" charset="0"/>
              </a:rPr>
              <a:t> AVG</a:t>
            </a:r>
            <a:endParaRPr lang="en-US" sz="1600" b="1" i="1">
              <a:latin typeface="Century Gothic" panose="020B0502020202020204" pitchFamily="34" charset="0"/>
            </a:endParaRPr>
          </a:p>
        </p:txBody>
      </p:sp>
      <p:sp useBgFill="1">
        <p:nvSpPr>
          <p:cNvPr id="10" name="Rectangle 2079"/>
          <p:cNvSpPr>
            <a:spLocks noChangeArrowheads="1"/>
          </p:cNvSpPr>
          <p:nvPr/>
        </p:nvSpPr>
        <p:spPr bwMode="auto">
          <a:xfrm>
            <a:off x="3138667" y="3683441"/>
            <a:ext cx="2860675" cy="1697038"/>
          </a:xfrm>
          <a:prstGeom prst="rect">
            <a:avLst/>
          </a:prstGeom>
          <a:ln w="12700">
            <a:solidFill>
              <a:schemeClr val="tx1"/>
            </a:solidFill>
            <a:miter lim="800000"/>
            <a:headEnd/>
            <a:tailEnd/>
          </a:ln>
          <a:effectLst>
            <a:outerShdw dist="107763" dir="2700000" algn="ctr" rotWithShape="0">
              <a:schemeClr val="bg2"/>
            </a:outerShdw>
          </a:effectLst>
        </p:spPr>
        <p:txBody>
          <a:bodyPr wrap="none" anchor="ctr"/>
          <a:lstStyle/>
          <a:p>
            <a:endParaRPr lang="en-US">
              <a:latin typeface="Century Gothic" panose="020B0502020202020204" pitchFamily="34" charset="0"/>
            </a:endParaRPr>
          </a:p>
        </p:txBody>
      </p:sp>
      <p:sp>
        <p:nvSpPr>
          <p:cNvPr id="11" name="Rectangle 2080"/>
          <p:cNvSpPr>
            <a:spLocks noChangeArrowheads="1"/>
          </p:cNvSpPr>
          <p:nvPr/>
        </p:nvSpPr>
        <p:spPr bwMode="auto">
          <a:xfrm>
            <a:off x="3210105" y="3756466"/>
            <a:ext cx="2625719" cy="1486176"/>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8000"/>
              </a:lnSpc>
            </a:pPr>
            <a:r>
              <a:rPr lang="en-US" sz="1600" b="1">
                <a:latin typeface="Century Gothic" panose="020B0502020202020204" pitchFamily="34" charset="0"/>
              </a:rPr>
              <a:t>Site B</a:t>
            </a:r>
          </a:p>
          <a:p>
            <a:pPr algn="l" eaLnBrk="0" hangingPunct="0">
              <a:lnSpc>
                <a:spcPct val="98000"/>
              </a:lnSpc>
            </a:pPr>
            <a:r>
              <a:rPr lang="en-US" sz="1600">
                <a:latin typeface="Century Gothic" panose="020B0502020202020204" pitchFamily="34" charset="0"/>
              </a:rPr>
              <a:t>GL Cost Set: GL-B</a:t>
            </a:r>
          </a:p>
          <a:p>
            <a:pPr algn="l" eaLnBrk="0" hangingPunct="0">
              <a:lnSpc>
                <a:spcPct val="98000"/>
              </a:lnSpc>
            </a:pPr>
            <a:r>
              <a:rPr lang="en-US" sz="1600">
                <a:latin typeface="Century Gothic" panose="020B0502020202020204" pitchFamily="34" charset="0"/>
              </a:rPr>
              <a:t>Cost Method:</a:t>
            </a:r>
            <a:r>
              <a:rPr lang="en-US" sz="1600" b="1">
                <a:latin typeface="Century Gothic" panose="020B0502020202020204" pitchFamily="34" charset="0"/>
              </a:rPr>
              <a:t> Average</a:t>
            </a:r>
          </a:p>
          <a:p>
            <a:pPr algn="l" eaLnBrk="0" hangingPunct="0">
              <a:lnSpc>
                <a:spcPct val="98000"/>
              </a:lnSpc>
            </a:pPr>
            <a:endParaRPr lang="en-US" sz="1600" b="1">
              <a:latin typeface="Century Gothic" panose="020B0502020202020204" pitchFamily="34" charset="0"/>
            </a:endParaRPr>
          </a:p>
          <a:p>
            <a:pPr algn="l" eaLnBrk="0" hangingPunct="0">
              <a:lnSpc>
                <a:spcPct val="98000"/>
              </a:lnSpc>
            </a:pPr>
            <a:r>
              <a:rPr lang="en-US" sz="1600">
                <a:latin typeface="Century Gothic" panose="020B0502020202020204" pitchFamily="34" charset="0"/>
              </a:rPr>
              <a:t>Current Cost Set: Cur-Last</a:t>
            </a:r>
          </a:p>
          <a:p>
            <a:pPr algn="l" eaLnBrk="0" hangingPunct="0">
              <a:lnSpc>
                <a:spcPct val="98000"/>
              </a:lnSpc>
            </a:pPr>
            <a:r>
              <a:rPr lang="en-US" sz="1600">
                <a:latin typeface="Century Gothic" panose="020B0502020202020204" pitchFamily="34" charset="0"/>
              </a:rPr>
              <a:t>Cost Method:</a:t>
            </a:r>
            <a:r>
              <a:rPr lang="en-US" sz="1600" b="1">
                <a:latin typeface="Century Gothic" panose="020B0502020202020204" pitchFamily="34" charset="0"/>
              </a:rPr>
              <a:t> LAST</a:t>
            </a:r>
            <a:endParaRPr lang="en-US" sz="1600" b="1" i="1">
              <a:latin typeface="Century Gothic" panose="020B0502020202020204" pitchFamily="34" charset="0"/>
            </a:endParaRPr>
          </a:p>
        </p:txBody>
      </p:sp>
      <p:sp>
        <p:nvSpPr>
          <p:cNvPr id="12" name="Rectangle 2081"/>
          <p:cNvSpPr>
            <a:spLocks noChangeArrowheads="1"/>
          </p:cNvSpPr>
          <p:nvPr/>
        </p:nvSpPr>
        <p:spPr bwMode="auto">
          <a:xfrm>
            <a:off x="1120955" y="2513454"/>
            <a:ext cx="6953250" cy="900112"/>
          </a:xfrm>
          <a:prstGeom prst="rect">
            <a:avLst/>
          </a:prstGeom>
          <a:noFill/>
          <a:ln w="38100">
            <a:solidFill>
              <a:schemeClr val="tx1"/>
            </a:solidFill>
            <a:miter lim="800000"/>
            <a:headEnd/>
            <a:tailEnd/>
          </a:ln>
          <a:effectLst/>
        </p:spPr>
        <p:txBody>
          <a:bodyPr wrap="none" anchor="ctr"/>
          <a:lstStyle/>
          <a:p>
            <a:endParaRPr lang="en-US">
              <a:latin typeface="Century Gothic" panose="020B0502020202020204" pitchFamily="34" charset="0"/>
            </a:endParaRPr>
          </a:p>
        </p:txBody>
      </p:sp>
    </p:spTree>
    <p:extLst>
      <p:ext uri="{BB962C8B-B14F-4D97-AF65-F5344CB8AC3E}">
        <p14:creationId xmlns:p14="http://schemas.microsoft.com/office/powerpoint/2010/main" val="2099608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pPr>
              <a:lnSpc>
                <a:spcPct val="120000"/>
              </a:lnSpc>
            </a:pPr>
            <a:r>
              <a:rPr lang="en-US" dirty="0" smtClean="0">
                <a:latin typeface="Century Gothic" panose="020B0502020202020204" pitchFamily="34" charset="0"/>
              </a:rPr>
              <a:t>Specify </a:t>
            </a:r>
            <a:r>
              <a:rPr lang="en-US" dirty="0">
                <a:latin typeface="Century Gothic" panose="020B0502020202020204" pitchFamily="34" charset="0"/>
              </a:rPr>
              <a:t>a set of GL cost site records to serve as an item’s GL cost at another inventory site</a:t>
            </a:r>
          </a:p>
          <a:p>
            <a:pPr>
              <a:lnSpc>
                <a:spcPct val="120000"/>
              </a:lnSpc>
            </a:pPr>
            <a:r>
              <a:rPr lang="en-US" dirty="0" smtClean="0">
                <a:latin typeface="Century Gothic" panose="020B0502020202020204" pitchFamily="34" charset="0"/>
              </a:rPr>
              <a:t>Assign </a:t>
            </a:r>
            <a:r>
              <a:rPr lang="en-US" dirty="0">
                <a:latin typeface="Century Gothic" panose="020B0502020202020204" pitchFamily="34" charset="0"/>
              </a:rPr>
              <a:t>rules </a:t>
            </a:r>
            <a:r>
              <a:rPr lang="en-US" dirty="0" smtClean="0">
                <a:latin typeface="Century Gothic" panose="020B0502020202020204" pitchFamily="34" charset="0"/>
              </a:rPr>
              <a:t>to </a:t>
            </a:r>
            <a:r>
              <a:rPr lang="en-US" dirty="0">
                <a:latin typeface="Century Gothic" panose="020B0502020202020204" pitchFamily="34" charset="0"/>
              </a:rPr>
              <a:t>a site using Item Type, or Product Line, or Purchase/Manufacture code or by None </a:t>
            </a:r>
            <a:endParaRPr lang="en-US" dirty="0" smtClean="0">
              <a:latin typeface="Century Gothic" panose="020B0502020202020204" pitchFamily="34" charset="0"/>
            </a:endParaRPr>
          </a:p>
          <a:p>
            <a:pPr>
              <a:lnSpc>
                <a:spcPct val="120000"/>
              </a:lnSpc>
            </a:pPr>
            <a:r>
              <a:rPr lang="en-US" dirty="0" smtClean="0">
                <a:latin typeface="Century Gothic" panose="020B0502020202020204" pitchFamily="34" charset="0"/>
              </a:rPr>
              <a:t>No </a:t>
            </a:r>
            <a:r>
              <a:rPr lang="en-US" dirty="0">
                <a:latin typeface="Century Gothic" panose="020B0502020202020204" pitchFamily="34" charset="0"/>
              </a:rPr>
              <a:t>linked site rules can be assigned to the Default Site for inventory</a:t>
            </a:r>
          </a:p>
          <a:p>
            <a:pPr>
              <a:lnSpc>
                <a:spcPct val="120000"/>
              </a:lnSpc>
            </a:pPr>
            <a:r>
              <a:rPr lang="en-US" dirty="0">
                <a:latin typeface="Century Gothic" panose="020B0502020202020204" pitchFamily="34" charset="0"/>
              </a:rPr>
              <a:t>Other than the default site, each site can only have one </a:t>
            </a:r>
            <a:r>
              <a:rPr lang="en-US" dirty="0" smtClean="0">
                <a:latin typeface="Century Gothic" panose="020B0502020202020204" pitchFamily="34" charset="0"/>
              </a:rPr>
              <a:t>rule</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Linked Site Costing</a:t>
            </a:r>
            <a:endParaRPr lang="en-US" b="0" dirty="0">
              <a:latin typeface="Century Gothic" panose="020B0502020202020204" pitchFamily="34" charset="0"/>
            </a:endParaRPr>
          </a:p>
        </p:txBody>
      </p:sp>
    </p:spTree>
    <p:extLst>
      <p:ext uri="{BB962C8B-B14F-4D97-AF65-F5344CB8AC3E}">
        <p14:creationId xmlns:p14="http://schemas.microsoft.com/office/powerpoint/2010/main" val="16006781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Target Sites look to a Source Cost Site for their active GL Costs</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Linked Site </a:t>
            </a:r>
            <a:r>
              <a:rPr lang="en-US" dirty="0" smtClean="0">
                <a:latin typeface="Century Gothic" panose="020B0502020202020204" pitchFamily="34" charset="0"/>
              </a:rPr>
              <a:t>Costing Example</a:t>
            </a:r>
            <a:endParaRPr lang="en-US" dirty="0">
              <a:latin typeface="Century Gothic" panose="020B0502020202020204" pitchFamily="34" charset="0"/>
            </a:endParaRPr>
          </a:p>
        </p:txBody>
      </p:sp>
      <p:cxnSp>
        <p:nvCxnSpPr>
          <p:cNvPr id="8" name="AutoShape 59"/>
          <p:cNvCxnSpPr>
            <a:cxnSpLocks noChangeShapeType="1"/>
            <a:stCxn id="10" idx="2"/>
            <a:endCxn id="17" idx="0"/>
          </p:cNvCxnSpPr>
          <p:nvPr/>
        </p:nvCxnSpPr>
        <p:spPr bwMode="auto">
          <a:xfrm>
            <a:off x="5812440" y="3443702"/>
            <a:ext cx="8731" cy="964151"/>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 name="Picture 2" descr="D:\Jenny\Template Files\Icons\Distributionbutton.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0958" y="4652328"/>
            <a:ext cx="895350" cy="8953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6" descr="D:\Jenny\Template Files\Icons\warehousebutton.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058" y="2676939"/>
            <a:ext cx="766763" cy="7667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7" descr="D:\ _ PRESENTATIONS\Corporate Templates\QAD Template 3.00\2000 Template\Industry Icons\warehousebutton_green.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1708" y="2684877"/>
            <a:ext cx="766763" cy="7683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8" descr="D:\ _ PRESENTATIONS\Corporate Templates\QAD Template 3.00\2000 Template\Industry Icons\warehousebutton_brown.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2446" y="2676939"/>
            <a:ext cx="768350" cy="76676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9"/>
          <p:cNvSpPr>
            <a:spLocks noChangeArrowheads="1"/>
          </p:cNvSpPr>
          <p:nvPr/>
        </p:nvSpPr>
        <p:spPr bwMode="auto">
          <a:xfrm>
            <a:off x="4499997" y="6138942"/>
            <a:ext cx="26955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639763">
              <a:defRPr sz="2400">
                <a:solidFill>
                  <a:schemeClr val="tx1"/>
                </a:solidFill>
                <a:latin typeface="Times New Roman" panose="02020603050405020304" pitchFamily="18" charset="0"/>
              </a:defRPr>
            </a:lvl1pPr>
            <a:lvl2pPr marL="320675" defTabSz="639763">
              <a:defRPr sz="2400">
                <a:solidFill>
                  <a:schemeClr val="tx1"/>
                </a:solidFill>
                <a:latin typeface="Times New Roman" panose="02020603050405020304" pitchFamily="18" charset="0"/>
              </a:defRPr>
            </a:lvl2pPr>
            <a:lvl3pPr marL="639763" defTabSz="639763">
              <a:defRPr sz="2400">
                <a:solidFill>
                  <a:schemeClr val="tx1"/>
                </a:solidFill>
                <a:latin typeface="Times New Roman" panose="02020603050405020304" pitchFamily="18" charset="0"/>
              </a:defRPr>
            </a:lvl3pPr>
            <a:lvl4pPr marL="960438" defTabSz="639763">
              <a:defRPr sz="2400">
                <a:solidFill>
                  <a:schemeClr val="tx1"/>
                </a:solidFill>
                <a:latin typeface="Times New Roman" panose="02020603050405020304" pitchFamily="18" charset="0"/>
              </a:defRPr>
            </a:lvl4pPr>
            <a:lvl5pPr marL="1279525" defTabSz="639763">
              <a:defRPr sz="2400">
                <a:solidFill>
                  <a:schemeClr val="tx1"/>
                </a:solidFill>
                <a:latin typeface="Times New Roman" panose="02020603050405020304" pitchFamily="18" charset="0"/>
              </a:defRPr>
            </a:lvl5pPr>
            <a:lvl6pPr marL="1736725" defTabSz="639763" eaLnBrk="0" fontAlgn="base" hangingPunct="0">
              <a:spcBef>
                <a:spcPct val="0"/>
              </a:spcBef>
              <a:spcAft>
                <a:spcPct val="0"/>
              </a:spcAft>
              <a:defRPr sz="2400">
                <a:solidFill>
                  <a:schemeClr val="tx1"/>
                </a:solidFill>
                <a:latin typeface="Times New Roman" panose="02020603050405020304" pitchFamily="18" charset="0"/>
              </a:defRPr>
            </a:lvl6pPr>
            <a:lvl7pPr marL="2193925" defTabSz="639763" eaLnBrk="0" fontAlgn="base" hangingPunct="0">
              <a:spcBef>
                <a:spcPct val="0"/>
              </a:spcBef>
              <a:spcAft>
                <a:spcPct val="0"/>
              </a:spcAft>
              <a:defRPr sz="2400">
                <a:solidFill>
                  <a:schemeClr val="tx1"/>
                </a:solidFill>
                <a:latin typeface="Times New Roman" panose="02020603050405020304" pitchFamily="18" charset="0"/>
              </a:defRPr>
            </a:lvl7pPr>
            <a:lvl8pPr marL="2651125" defTabSz="639763" eaLnBrk="0" fontAlgn="base" hangingPunct="0">
              <a:spcBef>
                <a:spcPct val="0"/>
              </a:spcBef>
              <a:spcAft>
                <a:spcPct val="0"/>
              </a:spcAft>
              <a:defRPr sz="2400">
                <a:solidFill>
                  <a:schemeClr val="tx1"/>
                </a:solidFill>
                <a:latin typeface="Times New Roman" panose="02020603050405020304" pitchFamily="18" charset="0"/>
              </a:defRPr>
            </a:lvl8pPr>
            <a:lvl9pPr marL="3108325" defTabSz="6397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dirty="0">
                <a:solidFill>
                  <a:srgbClr val="000000"/>
                </a:solidFill>
                <a:latin typeface="Century Gothic" panose="020B0502020202020204" pitchFamily="34" charset="0"/>
              </a:rPr>
              <a:t>Scooter Manufacturing Site</a:t>
            </a:r>
            <a:endParaRPr lang="en-US" altLang="en-US" sz="1400" b="1" dirty="0">
              <a:latin typeface="Century Gothic" panose="020B0502020202020204" pitchFamily="34" charset="0"/>
            </a:endParaRPr>
          </a:p>
        </p:txBody>
      </p:sp>
      <p:sp>
        <p:nvSpPr>
          <p:cNvPr id="14" name="Rectangle 50"/>
          <p:cNvSpPr>
            <a:spLocks noChangeArrowheads="1"/>
          </p:cNvSpPr>
          <p:nvPr/>
        </p:nvSpPr>
        <p:spPr bwMode="auto">
          <a:xfrm>
            <a:off x="2876228" y="2339347"/>
            <a:ext cx="17593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639763">
              <a:defRPr sz="2400">
                <a:solidFill>
                  <a:schemeClr val="tx1"/>
                </a:solidFill>
                <a:latin typeface="Times New Roman" panose="02020603050405020304" pitchFamily="18" charset="0"/>
              </a:defRPr>
            </a:lvl1pPr>
            <a:lvl2pPr marL="320675" defTabSz="639763">
              <a:defRPr sz="2400">
                <a:solidFill>
                  <a:schemeClr val="tx1"/>
                </a:solidFill>
                <a:latin typeface="Times New Roman" panose="02020603050405020304" pitchFamily="18" charset="0"/>
              </a:defRPr>
            </a:lvl2pPr>
            <a:lvl3pPr marL="639763" defTabSz="639763">
              <a:defRPr sz="2400">
                <a:solidFill>
                  <a:schemeClr val="tx1"/>
                </a:solidFill>
                <a:latin typeface="Times New Roman" panose="02020603050405020304" pitchFamily="18" charset="0"/>
              </a:defRPr>
            </a:lvl3pPr>
            <a:lvl4pPr marL="960438" defTabSz="639763">
              <a:defRPr sz="2400">
                <a:solidFill>
                  <a:schemeClr val="tx1"/>
                </a:solidFill>
                <a:latin typeface="Times New Roman" panose="02020603050405020304" pitchFamily="18" charset="0"/>
              </a:defRPr>
            </a:lvl4pPr>
            <a:lvl5pPr marL="1279525" defTabSz="639763">
              <a:defRPr sz="2400">
                <a:solidFill>
                  <a:schemeClr val="tx1"/>
                </a:solidFill>
                <a:latin typeface="Times New Roman" panose="02020603050405020304" pitchFamily="18" charset="0"/>
              </a:defRPr>
            </a:lvl5pPr>
            <a:lvl6pPr marL="1736725" defTabSz="639763" eaLnBrk="0" fontAlgn="base" hangingPunct="0">
              <a:spcBef>
                <a:spcPct val="0"/>
              </a:spcBef>
              <a:spcAft>
                <a:spcPct val="0"/>
              </a:spcAft>
              <a:defRPr sz="2400">
                <a:solidFill>
                  <a:schemeClr val="tx1"/>
                </a:solidFill>
                <a:latin typeface="Times New Roman" panose="02020603050405020304" pitchFamily="18" charset="0"/>
              </a:defRPr>
            </a:lvl6pPr>
            <a:lvl7pPr marL="2193925" defTabSz="639763" eaLnBrk="0" fontAlgn="base" hangingPunct="0">
              <a:spcBef>
                <a:spcPct val="0"/>
              </a:spcBef>
              <a:spcAft>
                <a:spcPct val="0"/>
              </a:spcAft>
              <a:defRPr sz="2400">
                <a:solidFill>
                  <a:schemeClr val="tx1"/>
                </a:solidFill>
                <a:latin typeface="Times New Roman" panose="02020603050405020304" pitchFamily="18" charset="0"/>
              </a:defRPr>
            </a:lvl7pPr>
            <a:lvl8pPr marL="2651125" defTabSz="639763" eaLnBrk="0" fontAlgn="base" hangingPunct="0">
              <a:spcBef>
                <a:spcPct val="0"/>
              </a:spcBef>
              <a:spcAft>
                <a:spcPct val="0"/>
              </a:spcAft>
              <a:defRPr sz="2400">
                <a:solidFill>
                  <a:schemeClr val="tx1"/>
                </a:solidFill>
                <a:latin typeface="Times New Roman" panose="02020603050405020304" pitchFamily="18" charset="0"/>
              </a:defRPr>
            </a:lvl8pPr>
            <a:lvl9pPr marL="3108325" defTabSz="6397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dirty="0">
                <a:solidFill>
                  <a:srgbClr val="000000"/>
                </a:solidFill>
                <a:latin typeface="Century Gothic" panose="020B0502020202020204" pitchFamily="34" charset="0"/>
              </a:rPr>
              <a:t>Distribution Site 1</a:t>
            </a:r>
            <a:endParaRPr lang="en-US" altLang="en-US" sz="1400" b="1" dirty="0">
              <a:latin typeface="Century Gothic" panose="020B0502020202020204" pitchFamily="34" charset="0"/>
            </a:endParaRPr>
          </a:p>
        </p:txBody>
      </p:sp>
      <p:sp>
        <p:nvSpPr>
          <p:cNvPr id="15" name="Rectangle 51"/>
          <p:cNvSpPr>
            <a:spLocks noChangeArrowheads="1"/>
          </p:cNvSpPr>
          <p:nvPr/>
        </p:nvSpPr>
        <p:spPr bwMode="auto">
          <a:xfrm>
            <a:off x="7226036" y="2345848"/>
            <a:ext cx="18225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639763">
              <a:defRPr sz="2400">
                <a:solidFill>
                  <a:schemeClr val="tx1"/>
                </a:solidFill>
                <a:latin typeface="Times New Roman" panose="02020603050405020304" pitchFamily="18" charset="0"/>
              </a:defRPr>
            </a:lvl1pPr>
            <a:lvl2pPr marL="320675" defTabSz="639763">
              <a:defRPr sz="2400">
                <a:solidFill>
                  <a:schemeClr val="tx1"/>
                </a:solidFill>
                <a:latin typeface="Times New Roman" panose="02020603050405020304" pitchFamily="18" charset="0"/>
              </a:defRPr>
            </a:lvl2pPr>
            <a:lvl3pPr marL="639763" defTabSz="639763">
              <a:defRPr sz="2400">
                <a:solidFill>
                  <a:schemeClr val="tx1"/>
                </a:solidFill>
                <a:latin typeface="Times New Roman" panose="02020603050405020304" pitchFamily="18" charset="0"/>
              </a:defRPr>
            </a:lvl3pPr>
            <a:lvl4pPr marL="960438" defTabSz="639763">
              <a:defRPr sz="2400">
                <a:solidFill>
                  <a:schemeClr val="tx1"/>
                </a:solidFill>
                <a:latin typeface="Times New Roman" panose="02020603050405020304" pitchFamily="18" charset="0"/>
              </a:defRPr>
            </a:lvl4pPr>
            <a:lvl5pPr marL="1279525" defTabSz="639763">
              <a:defRPr sz="2400">
                <a:solidFill>
                  <a:schemeClr val="tx1"/>
                </a:solidFill>
                <a:latin typeface="Times New Roman" panose="02020603050405020304" pitchFamily="18" charset="0"/>
              </a:defRPr>
            </a:lvl5pPr>
            <a:lvl6pPr marL="1736725" defTabSz="639763" eaLnBrk="0" fontAlgn="base" hangingPunct="0">
              <a:spcBef>
                <a:spcPct val="0"/>
              </a:spcBef>
              <a:spcAft>
                <a:spcPct val="0"/>
              </a:spcAft>
              <a:defRPr sz="2400">
                <a:solidFill>
                  <a:schemeClr val="tx1"/>
                </a:solidFill>
                <a:latin typeface="Times New Roman" panose="02020603050405020304" pitchFamily="18" charset="0"/>
              </a:defRPr>
            </a:lvl6pPr>
            <a:lvl7pPr marL="2193925" defTabSz="639763" eaLnBrk="0" fontAlgn="base" hangingPunct="0">
              <a:spcBef>
                <a:spcPct val="0"/>
              </a:spcBef>
              <a:spcAft>
                <a:spcPct val="0"/>
              </a:spcAft>
              <a:defRPr sz="2400">
                <a:solidFill>
                  <a:schemeClr val="tx1"/>
                </a:solidFill>
                <a:latin typeface="Times New Roman" panose="02020603050405020304" pitchFamily="18" charset="0"/>
              </a:defRPr>
            </a:lvl7pPr>
            <a:lvl8pPr marL="2651125" defTabSz="639763" eaLnBrk="0" fontAlgn="base" hangingPunct="0">
              <a:spcBef>
                <a:spcPct val="0"/>
              </a:spcBef>
              <a:spcAft>
                <a:spcPct val="0"/>
              </a:spcAft>
              <a:defRPr sz="2400">
                <a:solidFill>
                  <a:schemeClr val="tx1"/>
                </a:solidFill>
                <a:latin typeface="Times New Roman" panose="02020603050405020304" pitchFamily="18" charset="0"/>
              </a:defRPr>
            </a:lvl8pPr>
            <a:lvl9pPr marL="3108325" defTabSz="6397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dirty="0">
                <a:solidFill>
                  <a:srgbClr val="000000"/>
                </a:solidFill>
                <a:latin typeface="Century Gothic" panose="020B0502020202020204" pitchFamily="34" charset="0"/>
              </a:rPr>
              <a:t>Distribution Site 3</a:t>
            </a:r>
            <a:endParaRPr lang="en-US" altLang="en-US" sz="1400" b="1" dirty="0">
              <a:latin typeface="Century Gothic" panose="020B0502020202020204" pitchFamily="34" charset="0"/>
            </a:endParaRPr>
          </a:p>
        </p:txBody>
      </p:sp>
      <p:sp>
        <p:nvSpPr>
          <p:cNvPr id="16" name="Rectangle 52"/>
          <p:cNvSpPr>
            <a:spLocks noChangeArrowheads="1"/>
          </p:cNvSpPr>
          <p:nvPr/>
        </p:nvSpPr>
        <p:spPr bwMode="auto">
          <a:xfrm>
            <a:off x="5049333" y="2322175"/>
            <a:ext cx="19005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639763">
              <a:defRPr sz="2400">
                <a:solidFill>
                  <a:schemeClr val="tx1"/>
                </a:solidFill>
                <a:latin typeface="Times New Roman" panose="02020603050405020304" pitchFamily="18" charset="0"/>
              </a:defRPr>
            </a:lvl1pPr>
            <a:lvl2pPr marL="320675" defTabSz="639763">
              <a:defRPr sz="2400">
                <a:solidFill>
                  <a:schemeClr val="tx1"/>
                </a:solidFill>
                <a:latin typeface="Times New Roman" panose="02020603050405020304" pitchFamily="18" charset="0"/>
              </a:defRPr>
            </a:lvl2pPr>
            <a:lvl3pPr marL="639763" defTabSz="639763">
              <a:defRPr sz="2400">
                <a:solidFill>
                  <a:schemeClr val="tx1"/>
                </a:solidFill>
                <a:latin typeface="Times New Roman" panose="02020603050405020304" pitchFamily="18" charset="0"/>
              </a:defRPr>
            </a:lvl3pPr>
            <a:lvl4pPr marL="960438" defTabSz="639763">
              <a:defRPr sz="2400">
                <a:solidFill>
                  <a:schemeClr val="tx1"/>
                </a:solidFill>
                <a:latin typeface="Times New Roman" panose="02020603050405020304" pitchFamily="18" charset="0"/>
              </a:defRPr>
            </a:lvl4pPr>
            <a:lvl5pPr marL="1279525" defTabSz="639763">
              <a:defRPr sz="2400">
                <a:solidFill>
                  <a:schemeClr val="tx1"/>
                </a:solidFill>
                <a:latin typeface="Times New Roman" panose="02020603050405020304" pitchFamily="18" charset="0"/>
              </a:defRPr>
            </a:lvl5pPr>
            <a:lvl6pPr marL="1736725" defTabSz="639763" eaLnBrk="0" fontAlgn="base" hangingPunct="0">
              <a:spcBef>
                <a:spcPct val="0"/>
              </a:spcBef>
              <a:spcAft>
                <a:spcPct val="0"/>
              </a:spcAft>
              <a:defRPr sz="2400">
                <a:solidFill>
                  <a:schemeClr val="tx1"/>
                </a:solidFill>
                <a:latin typeface="Times New Roman" panose="02020603050405020304" pitchFamily="18" charset="0"/>
              </a:defRPr>
            </a:lvl6pPr>
            <a:lvl7pPr marL="2193925" defTabSz="639763" eaLnBrk="0" fontAlgn="base" hangingPunct="0">
              <a:spcBef>
                <a:spcPct val="0"/>
              </a:spcBef>
              <a:spcAft>
                <a:spcPct val="0"/>
              </a:spcAft>
              <a:defRPr sz="2400">
                <a:solidFill>
                  <a:schemeClr val="tx1"/>
                </a:solidFill>
                <a:latin typeface="Times New Roman" panose="02020603050405020304" pitchFamily="18" charset="0"/>
              </a:defRPr>
            </a:lvl7pPr>
            <a:lvl8pPr marL="2651125" defTabSz="639763" eaLnBrk="0" fontAlgn="base" hangingPunct="0">
              <a:spcBef>
                <a:spcPct val="0"/>
              </a:spcBef>
              <a:spcAft>
                <a:spcPct val="0"/>
              </a:spcAft>
              <a:defRPr sz="2400">
                <a:solidFill>
                  <a:schemeClr val="tx1"/>
                </a:solidFill>
                <a:latin typeface="Times New Roman" panose="02020603050405020304" pitchFamily="18" charset="0"/>
              </a:defRPr>
            </a:lvl8pPr>
            <a:lvl9pPr marL="3108325" defTabSz="6397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dirty="0">
                <a:solidFill>
                  <a:srgbClr val="000000"/>
                </a:solidFill>
                <a:latin typeface="Century Gothic" panose="020B0502020202020204" pitchFamily="34" charset="0"/>
              </a:rPr>
              <a:t>Distribution Site 2</a:t>
            </a:r>
            <a:endParaRPr lang="en-US" altLang="en-US" sz="1400" b="1" dirty="0">
              <a:latin typeface="Century Gothic" panose="020B0502020202020204" pitchFamily="34" charset="0"/>
            </a:endParaRPr>
          </a:p>
        </p:txBody>
      </p:sp>
      <p:sp>
        <p:nvSpPr>
          <p:cNvPr id="17" name="Rectangle 53"/>
          <p:cNvSpPr>
            <a:spLocks noChangeArrowheads="1"/>
          </p:cNvSpPr>
          <p:nvPr/>
        </p:nvSpPr>
        <p:spPr bwMode="auto">
          <a:xfrm>
            <a:off x="5527483" y="4407853"/>
            <a:ext cx="587375" cy="395287"/>
          </a:xfrm>
          <a:prstGeom prst="rect">
            <a:avLst/>
          </a:prstGeom>
          <a:gradFill rotWithShape="0">
            <a:gsLst>
              <a:gs pos="0">
                <a:srgbClr val="FFEFD1"/>
              </a:gs>
              <a:gs pos="64999">
                <a:srgbClr val="F0EBD5"/>
              </a:gs>
              <a:gs pos="100000">
                <a:srgbClr val="D1C39F"/>
              </a:gs>
            </a:gsLst>
            <a:path path="shape">
              <a:fillToRect l="50000" t="50000" r="50000" b="50000"/>
            </a:path>
          </a:gradFill>
          <a:ln>
            <a:noFill/>
          </a:ln>
          <a:scene3d>
            <a:camera prst="legacyObliqueTopRight"/>
            <a:lightRig rig="legacyFlat3" dir="b"/>
          </a:scene3d>
          <a:sp3d extrusionH="100000" prstMaterial="legacyMatte">
            <a:bevelT w="13500" h="13500" prst="angle"/>
            <a:bevelB w="13500" h="13500" prst="angle"/>
            <a:extrusionClr>
              <a:srgbClr val="FFEFD1"/>
            </a:extrusionClr>
            <a:contourClr>
              <a:srgbClr val="FFEFD1"/>
            </a:contourClr>
          </a:sp3d>
          <a:extLst>
            <a:ext uri="{91240B29-F687-4F45-9708-019B960494DF}">
              <a14:hiddenLine xmlns:a14="http://schemas.microsoft.com/office/drawing/2010/main" w="3175">
                <a:noFill/>
                <a:miter lim="800000"/>
                <a:headEnd/>
                <a:tailEnd/>
              </a14:hiddenLine>
            </a:ext>
          </a:extLst>
        </p:spPr>
        <p:txBody>
          <a:bodyPr>
            <a:flatTx/>
          </a:bodyPr>
          <a:lstStyle/>
          <a:p>
            <a:endParaRPr lang="en-US">
              <a:latin typeface="Century Gothic" panose="020B0502020202020204" pitchFamily="34" charset="0"/>
            </a:endParaRPr>
          </a:p>
        </p:txBody>
      </p:sp>
      <p:sp>
        <p:nvSpPr>
          <p:cNvPr id="18" name="Text Box 54"/>
          <p:cNvSpPr txBox="1">
            <a:spLocks noChangeArrowheads="1"/>
          </p:cNvSpPr>
          <p:nvPr/>
        </p:nvSpPr>
        <p:spPr bwMode="auto">
          <a:xfrm>
            <a:off x="5151246" y="5555806"/>
            <a:ext cx="1373187" cy="276999"/>
          </a:xfrm>
          <a:prstGeom prst="rect">
            <a:avLst/>
          </a:prstGeom>
          <a:solidFill>
            <a:srgbClr val="FFCC00"/>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200" dirty="0">
                <a:latin typeface="Century Gothic" panose="020B0502020202020204" pitchFamily="34" charset="0"/>
              </a:rPr>
              <a:t>Source Cost Site</a:t>
            </a:r>
          </a:p>
        </p:txBody>
      </p:sp>
      <p:sp>
        <p:nvSpPr>
          <p:cNvPr id="19" name="Text Box 55"/>
          <p:cNvSpPr txBox="1">
            <a:spLocks noChangeArrowheads="1"/>
          </p:cNvSpPr>
          <p:nvPr/>
        </p:nvSpPr>
        <p:spPr bwMode="auto">
          <a:xfrm>
            <a:off x="7410258" y="3504027"/>
            <a:ext cx="1074738" cy="276999"/>
          </a:xfrm>
          <a:prstGeom prst="rect">
            <a:avLst/>
          </a:prstGeom>
          <a:solidFill>
            <a:srgbClr val="FFCC00"/>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200" dirty="0">
                <a:latin typeface="Century Gothic" panose="020B0502020202020204" pitchFamily="34" charset="0"/>
              </a:rPr>
              <a:t>Target Site</a:t>
            </a:r>
          </a:p>
        </p:txBody>
      </p:sp>
      <p:sp>
        <p:nvSpPr>
          <p:cNvPr id="20" name="Text Box 56"/>
          <p:cNvSpPr txBox="1">
            <a:spLocks noChangeArrowheads="1"/>
          </p:cNvSpPr>
          <p:nvPr/>
        </p:nvSpPr>
        <p:spPr bwMode="auto">
          <a:xfrm>
            <a:off x="5249671" y="3504027"/>
            <a:ext cx="1074737" cy="276999"/>
          </a:xfrm>
          <a:prstGeom prst="rect">
            <a:avLst/>
          </a:prstGeom>
          <a:solidFill>
            <a:srgbClr val="FFCC00"/>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200" dirty="0">
                <a:latin typeface="Century Gothic" panose="020B0502020202020204" pitchFamily="34" charset="0"/>
              </a:rPr>
              <a:t>Target Site</a:t>
            </a:r>
          </a:p>
        </p:txBody>
      </p:sp>
      <p:sp>
        <p:nvSpPr>
          <p:cNvPr id="21" name="Text Box 57"/>
          <p:cNvSpPr txBox="1">
            <a:spLocks noChangeArrowheads="1"/>
          </p:cNvSpPr>
          <p:nvPr/>
        </p:nvSpPr>
        <p:spPr bwMode="auto">
          <a:xfrm>
            <a:off x="3173221" y="3504027"/>
            <a:ext cx="1074737" cy="276999"/>
          </a:xfrm>
          <a:prstGeom prst="rect">
            <a:avLst/>
          </a:prstGeom>
          <a:solidFill>
            <a:srgbClr val="FFCC00"/>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200" dirty="0">
                <a:latin typeface="Century Gothic" panose="020B0502020202020204" pitchFamily="34" charset="0"/>
              </a:rPr>
              <a:t>Target Site</a:t>
            </a:r>
          </a:p>
        </p:txBody>
      </p:sp>
      <p:cxnSp>
        <p:nvCxnSpPr>
          <p:cNvPr id="22" name="AutoShape 58"/>
          <p:cNvCxnSpPr>
            <a:cxnSpLocks noChangeShapeType="1"/>
            <a:stCxn id="12" idx="3"/>
            <a:endCxn id="17" idx="1"/>
          </p:cNvCxnSpPr>
          <p:nvPr/>
        </p:nvCxnSpPr>
        <p:spPr bwMode="auto">
          <a:xfrm>
            <a:off x="4090796" y="3060321"/>
            <a:ext cx="1436687" cy="1545176"/>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60"/>
          <p:cNvCxnSpPr>
            <a:cxnSpLocks noChangeShapeType="1"/>
            <a:stCxn id="11" idx="1"/>
            <a:endCxn id="17" idx="3"/>
          </p:cNvCxnSpPr>
          <p:nvPr/>
        </p:nvCxnSpPr>
        <p:spPr bwMode="auto">
          <a:xfrm flipH="1">
            <a:off x="6114858" y="3069052"/>
            <a:ext cx="1466850" cy="1536445"/>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Rectangle 61"/>
          <p:cNvSpPr>
            <a:spLocks noChangeArrowheads="1"/>
          </p:cNvSpPr>
          <p:nvPr/>
        </p:nvSpPr>
        <p:spPr bwMode="auto">
          <a:xfrm>
            <a:off x="5532246" y="4422140"/>
            <a:ext cx="5857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39763">
              <a:defRPr sz="2400">
                <a:solidFill>
                  <a:schemeClr val="tx1"/>
                </a:solidFill>
                <a:latin typeface="Times New Roman" panose="02020603050405020304" pitchFamily="18" charset="0"/>
              </a:defRPr>
            </a:lvl1pPr>
            <a:lvl2pPr marL="320675" defTabSz="639763">
              <a:defRPr sz="2400">
                <a:solidFill>
                  <a:schemeClr val="tx1"/>
                </a:solidFill>
                <a:latin typeface="Times New Roman" panose="02020603050405020304" pitchFamily="18" charset="0"/>
              </a:defRPr>
            </a:lvl2pPr>
            <a:lvl3pPr marL="639763" defTabSz="639763">
              <a:defRPr sz="2400">
                <a:solidFill>
                  <a:schemeClr val="tx1"/>
                </a:solidFill>
                <a:latin typeface="Times New Roman" panose="02020603050405020304" pitchFamily="18" charset="0"/>
              </a:defRPr>
            </a:lvl3pPr>
            <a:lvl4pPr marL="960438" defTabSz="639763">
              <a:defRPr sz="2400">
                <a:solidFill>
                  <a:schemeClr val="tx1"/>
                </a:solidFill>
                <a:latin typeface="Times New Roman" panose="02020603050405020304" pitchFamily="18" charset="0"/>
              </a:defRPr>
            </a:lvl4pPr>
            <a:lvl5pPr marL="1279525" defTabSz="639763">
              <a:defRPr sz="2400">
                <a:solidFill>
                  <a:schemeClr val="tx1"/>
                </a:solidFill>
                <a:latin typeface="Times New Roman" panose="02020603050405020304" pitchFamily="18" charset="0"/>
              </a:defRPr>
            </a:lvl5pPr>
            <a:lvl6pPr marL="1736725" defTabSz="639763" eaLnBrk="0" fontAlgn="base" hangingPunct="0">
              <a:spcBef>
                <a:spcPct val="0"/>
              </a:spcBef>
              <a:spcAft>
                <a:spcPct val="0"/>
              </a:spcAft>
              <a:defRPr sz="2400">
                <a:solidFill>
                  <a:schemeClr val="tx1"/>
                </a:solidFill>
                <a:latin typeface="Times New Roman" panose="02020603050405020304" pitchFamily="18" charset="0"/>
              </a:defRPr>
            </a:lvl6pPr>
            <a:lvl7pPr marL="2193925" defTabSz="639763" eaLnBrk="0" fontAlgn="base" hangingPunct="0">
              <a:spcBef>
                <a:spcPct val="0"/>
              </a:spcBef>
              <a:spcAft>
                <a:spcPct val="0"/>
              </a:spcAft>
              <a:defRPr sz="2400">
                <a:solidFill>
                  <a:schemeClr val="tx1"/>
                </a:solidFill>
                <a:latin typeface="Times New Roman" panose="02020603050405020304" pitchFamily="18" charset="0"/>
              </a:defRPr>
            </a:lvl7pPr>
            <a:lvl8pPr marL="2651125" defTabSz="639763" eaLnBrk="0" fontAlgn="base" hangingPunct="0">
              <a:spcBef>
                <a:spcPct val="0"/>
              </a:spcBef>
              <a:spcAft>
                <a:spcPct val="0"/>
              </a:spcAft>
              <a:defRPr sz="2400">
                <a:solidFill>
                  <a:schemeClr val="tx1"/>
                </a:solidFill>
                <a:latin typeface="Times New Roman" panose="02020603050405020304" pitchFamily="18" charset="0"/>
              </a:defRPr>
            </a:lvl8pPr>
            <a:lvl9pPr marL="3108325" defTabSz="6397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dirty="0">
                <a:solidFill>
                  <a:srgbClr val="000000"/>
                </a:solidFill>
                <a:latin typeface="Century Gothic" panose="020B0502020202020204" pitchFamily="34" charset="0"/>
              </a:rPr>
              <a:t>GL </a:t>
            </a:r>
            <a:br>
              <a:rPr lang="en-US" altLang="en-US" sz="800" dirty="0">
                <a:solidFill>
                  <a:srgbClr val="000000"/>
                </a:solidFill>
                <a:latin typeface="Century Gothic" panose="020B0502020202020204" pitchFamily="34" charset="0"/>
              </a:rPr>
            </a:br>
            <a:r>
              <a:rPr lang="en-US" altLang="en-US" sz="800" dirty="0">
                <a:solidFill>
                  <a:srgbClr val="000000"/>
                </a:solidFill>
                <a:latin typeface="Century Gothic" panose="020B0502020202020204" pitchFamily="34" charset="0"/>
              </a:rPr>
              <a:t>Cost Record</a:t>
            </a:r>
            <a:endParaRPr lang="en-US" altLang="en-US" sz="1400" b="1" dirty="0">
              <a:latin typeface="Century Gothic" panose="020B0502020202020204" pitchFamily="34" charset="0"/>
            </a:endParaRPr>
          </a:p>
        </p:txBody>
      </p:sp>
      <p:grpSp>
        <p:nvGrpSpPr>
          <p:cNvPr id="25" name="Group 197"/>
          <p:cNvGrpSpPr>
            <a:grpSpLocks/>
          </p:cNvGrpSpPr>
          <p:nvPr/>
        </p:nvGrpSpPr>
        <p:grpSpPr bwMode="auto">
          <a:xfrm>
            <a:off x="6051358" y="5101590"/>
            <a:ext cx="533400" cy="452438"/>
            <a:chOff x="1751" y="1136"/>
            <a:chExt cx="928" cy="787"/>
          </a:xfrm>
        </p:grpSpPr>
        <p:sp>
          <p:nvSpPr>
            <p:cNvPr id="26" name="Freeform 198"/>
            <p:cNvSpPr>
              <a:spLocks/>
            </p:cNvSpPr>
            <p:nvPr/>
          </p:nvSpPr>
          <p:spPr bwMode="auto">
            <a:xfrm>
              <a:off x="2146" y="1365"/>
              <a:ext cx="79" cy="48"/>
            </a:xfrm>
            <a:custGeom>
              <a:avLst/>
              <a:gdLst>
                <a:gd name="T0" fmla="*/ 180 w 235"/>
                <a:gd name="T1" fmla="*/ 7 h 142"/>
                <a:gd name="T2" fmla="*/ 181 w 235"/>
                <a:gd name="T3" fmla="*/ 15 h 142"/>
                <a:gd name="T4" fmla="*/ 183 w 235"/>
                <a:gd name="T5" fmla="*/ 22 h 142"/>
                <a:gd name="T6" fmla="*/ 181 w 235"/>
                <a:gd name="T7" fmla="*/ 31 h 142"/>
                <a:gd name="T8" fmla="*/ 180 w 235"/>
                <a:gd name="T9" fmla="*/ 38 h 142"/>
                <a:gd name="T10" fmla="*/ 176 w 235"/>
                <a:gd name="T11" fmla="*/ 52 h 142"/>
                <a:gd name="T12" fmla="*/ 168 w 235"/>
                <a:gd name="T13" fmla="*/ 64 h 142"/>
                <a:gd name="T14" fmla="*/ 159 w 235"/>
                <a:gd name="T15" fmla="*/ 74 h 142"/>
                <a:gd name="T16" fmla="*/ 149 w 235"/>
                <a:gd name="T17" fmla="*/ 81 h 142"/>
                <a:gd name="T18" fmla="*/ 137 w 235"/>
                <a:gd name="T19" fmla="*/ 87 h 142"/>
                <a:gd name="T20" fmla="*/ 125 w 235"/>
                <a:gd name="T21" fmla="*/ 92 h 142"/>
                <a:gd name="T22" fmla="*/ 112 w 235"/>
                <a:gd name="T23" fmla="*/ 92 h 142"/>
                <a:gd name="T24" fmla="*/ 99 w 235"/>
                <a:gd name="T25" fmla="*/ 90 h 142"/>
                <a:gd name="T26" fmla="*/ 88 w 235"/>
                <a:gd name="T27" fmla="*/ 86 h 142"/>
                <a:gd name="T28" fmla="*/ 78 w 235"/>
                <a:gd name="T29" fmla="*/ 80 h 142"/>
                <a:gd name="T30" fmla="*/ 71 w 235"/>
                <a:gd name="T31" fmla="*/ 72 h 142"/>
                <a:gd name="T32" fmla="*/ 63 w 235"/>
                <a:gd name="T33" fmla="*/ 64 h 142"/>
                <a:gd name="T34" fmla="*/ 57 w 235"/>
                <a:gd name="T35" fmla="*/ 53 h 142"/>
                <a:gd name="T36" fmla="*/ 53 w 235"/>
                <a:gd name="T37" fmla="*/ 43 h 142"/>
                <a:gd name="T38" fmla="*/ 51 w 235"/>
                <a:gd name="T39" fmla="*/ 30 h 142"/>
                <a:gd name="T40" fmla="*/ 51 w 235"/>
                <a:gd name="T41" fmla="*/ 18 h 142"/>
                <a:gd name="T42" fmla="*/ 45 w 235"/>
                <a:gd name="T43" fmla="*/ 16 h 142"/>
                <a:gd name="T44" fmla="*/ 39 w 235"/>
                <a:gd name="T45" fmla="*/ 15 h 142"/>
                <a:gd name="T46" fmla="*/ 34 w 235"/>
                <a:gd name="T47" fmla="*/ 13 h 142"/>
                <a:gd name="T48" fmla="*/ 26 w 235"/>
                <a:gd name="T49" fmla="*/ 10 h 142"/>
                <a:gd name="T50" fmla="*/ 20 w 235"/>
                <a:gd name="T51" fmla="*/ 7 h 142"/>
                <a:gd name="T52" fmla="*/ 14 w 235"/>
                <a:gd name="T53" fmla="*/ 6 h 142"/>
                <a:gd name="T54" fmla="*/ 7 w 235"/>
                <a:gd name="T55" fmla="*/ 3 h 142"/>
                <a:gd name="T56" fmla="*/ 1 w 235"/>
                <a:gd name="T57" fmla="*/ 0 h 142"/>
                <a:gd name="T58" fmla="*/ 0 w 235"/>
                <a:gd name="T59" fmla="*/ 24 h 142"/>
                <a:gd name="T60" fmla="*/ 1 w 235"/>
                <a:gd name="T61" fmla="*/ 47 h 142"/>
                <a:gd name="T62" fmla="*/ 7 w 235"/>
                <a:gd name="T63" fmla="*/ 68 h 142"/>
                <a:gd name="T64" fmla="*/ 17 w 235"/>
                <a:gd name="T65" fmla="*/ 89 h 142"/>
                <a:gd name="T66" fmla="*/ 31 w 235"/>
                <a:gd name="T67" fmla="*/ 106 h 142"/>
                <a:gd name="T68" fmla="*/ 47 w 235"/>
                <a:gd name="T69" fmla="*/ 121 h 142"/>
                <a:gd name="T70" fmla="*/ 65 w 235"/>
                <a:gd name="T71" fmla="*/ 132 h 142"/>
                <a:gd name="T72" fmla="*/ 87 w 235"/>
                <a:gd name="T73" fmla="*/ 139 h 142"/>
                <a:gd name="T74" fmla="*/ 110 w 235"/>
                <a:gd name="T75" fmla="*/ 142 h 142"/>
                <a:gd name="T76" fmla="*/ 134 w 235"/>
                <a:gd name="T77" fmla="*/ 142 h 142"/>
                <a:gd name="T78" fmla="*/ 156 w 235"/>
                <a:gd name="T79" fmla="*/ 136 h 142"/>
                <a:gd name="T80" fmla="*/ 177 w 235"/>
                <a:gd name="T81" fmla="*/ 126 h 142"/>
                <a:gd name="T82" fmla="*/ 195 w 235"/>
                <a:gd name="T83" fmla="*/ 112 h 142"/>
                <a:gd name="T84" fmla="*/ 211 w 235"/>
                <a:gd name="T85" fmla="*/ 95 h 142"/>
                <a:gd name="T86" fmla="*/ 223 w 235"/>
                <a:gd name="T87" fmla="*/ 75 h 142"/>
                <a:gd name="T88" fmla="*/ 232 w 235"/>
                <a:gd name="T89" fmla="*/ 52 h 142"/>
                <a:gd name="T90" fmla="*/ 233 w 235"/>
                <a:gd name="T91" fmla="*/ 46 h 142"/>
                <a:gd name="T92" fmla="*/ 233 w 235"/>
                <a:gd name="T93" fmla="*/ 40 h 142"/>
                <a:gd name="T94" fmla="*/ 235 w 235"/>
                <a:gd name="T95" fmla="*/ 34 h 142"/>
                <a:gd name="T96" fmla="*/ 235 w 235"/>
                <a:gd name="T97" fmla="*/ 28 h 142"/>
                <a:gd name="T98" fmla="*/ 229 w 235"/>
                <a:gd name="T99" fmla="*/ 24 h 142"/>
                <a:gd name="T100" fmla="*/ 223 w 235"/>
                <a:gd name="T101" fmla="*/ 19 h 142"/>
                <a:gd name="T102" fmla="*/ 217 w 235"/>
                <a:gd name="T103" fmla="*/ 16 h 142"/>
                <a:gd name="T104" fmla="*/ 210 w 235"/>
                <a:gd name="T105" fmla="*/ 13 h 142"/>
                <a:gd name="T106" fmla="*/ 204 w 235"/>
                <a:gd name="T107" fmla="*/ 10 h 142"/>
                <a:gd name="T108" fmla="*/ 196 w 235"/>
                <a:gd name="T109" fmla="*/ 9 h 142"/>
                <a:gd name="T110" fmla="*/ 187 w 235"/>
                <a:gd name="T111" fmla="*/ 7 h 142"/>
                <a:gd name="T112" fmla="*/ 180 w 235"/>
                <a:gd name="T11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142">
                  <a:moveTo>
                    <a:pt x="180" y="7"/>
                  </a:moveTo>
                  <a:lnTo>
                    <a:pt x="181" y="15"/>
                  </a:lnTo>
                  <a:lnTo>
                    <a:pt x="183" y="22"/>
                  </a:lnTo>
                  <a:lnTo>
                    <a:pt x="181" y="31"/>
                  </a:lnTo>
                  <a:lnTo>
                    <a:pt x="180" y="38"/>
                  </a:lnTo>
                  <a:lnTo>
                    <a:pt x="176" y="52"/>
                  </a:lnTo>
                  <a:lnTo>
                    <a:pt x="168" y="64"/>
                  </a:lnTo>
                  <a:lnTo>
                    <a:pt x="159" y="74"/>
                  </a:lnTo>
                  <a:lnTo>
                    <a:pt x="149" y="81"/>
                  </a:lnTo>
                  <a:lnTo>
                    <a:pt x="137" y="87"/>
                  </a:lnTo>
                  <a:lnTo>
                    <a:pt x="125" y="92"/>
                  </a:lnTo>
                  <a:lnTo>
                    <a:pt x="112" y="92"/>
                  </a:lnTo>
                  <a:lnTo>
                    <a:pt x="99" y="90"/>
                  </a:lnTo>
                  <a:lnTo>
                    <a:pt x="88" y="86"/>
                  </a:lnTo>
                  <a:lnTo>
                    <a:pt x="78" y="80"/>
                  </a:lnTo>
                  <a:lnTo>
                    <a:pt x="71" y="72"/>
                  </a:lnTo>
                  <a:lnTo>
                    <a:pt x="63" y="64"/>
                  </a:lnTo>
                  <a:lnTo>
                    <a:pt x="57" y="53"/>
                  </a:lnTo>
                  <a:lnTo>
                    <a:pt x="53" y="43"/>
                  </a:lnTo>
                  <a:lnTo>
                    <a:pt x="51" y="30"/>
                  </a:lnTo>
                  <a:lnTo>
                    <a:pt x="51" y="18"/>
                  </a:lnTo>
                  <a:lnTo>
                    <a:pt x="45" y="16"/>
                  </a:lnTo>
                  <a:lnTo>
                    <a:pt x="39" y="15"/>
                  </a:lnTo>
                  <a:lnTo>
                    <a:pt x="34" y="13"/>
                  </a:lnTo>
                  <a:lnTo>
                    <a:pt x="26" y="10"/>
                  </a:lnTo>
                  <a:lnTo>
                    <a:pt x="20" y="7"/>
                  </a:lnTo>
                  <a:lnTo>
                    <a:pt x="14" y="6"/>
                  </a:lnTo>
                  <a:lnTo>
                    <a:pt x="7" y="3"/>
                  </a:lnTo>
                  <a:lnTo>
                    <a:pt x="1" y="0"/>
                  </a:lnTo>
                  <a:lnTo>
                    <a:pt x="0" y="24"/>
                  </a:lnTo>
                  <a:lnTo>
                    <a:pt x="1" y="47"/>
                  </a:lnTo>
                  <a:lnTo>
                    <a:pt x="7" y="68"/>
                  </a:lnTo>
                  <a:lnTo>
                    <a:pt x="17" y="89"/>
                  </a:lnTo>
                  <a:lnTo>
                    <a:pt x="31" y="106"/>
                  </a:lnTo>
                  <a:lnTo>
                    <a:pt x="47" y="121"/>
                  </a:lnTo>
                  <a:lnTo>
                    <a:pt x="65" y="132"/>
                  </a:lnTo>
                  <a:lnTo>
                    <a:pt x="87" y="139"/>
                  </a:lnTo>
                  <a:lnTo>
                    <a:pt x="110" y="142"/>
                  </a:lnTo>
                  <a:lnTo>
                    <a:pt x="134" y="142"/>
                  </a:lnTo>
                  <a:lnTo>
                    <a:pt x="156" y="136"/>
                  </a:lnTo>
                  <a:lnTo>
                    <a:pt x="177" y="126"/>
                  </a:lnTo>
                  <a:lnTo>
                    <a:pt x="195" y="112"/>
                  </a:lnTo>
                  <a:lnTo>
                    <a:pt x="211" y="95"/>
                  </a:lnTo>
                  <a:lnTo>
                    <a:pt x="223" y="75"/>
                  </a:lnTo>
                  <a:lnTo>
                    <a:pt x="232" y="52"/>
                  </a:lnTo>
                  <a:lnTo>
                    <a:pt x="233" y="46"/>
                  </a:lnTo>
                  <a:lnTo>
                    <a:pt x="233" y="40"/>
                  </a:lnTo>
                  <a:lnTo>
                    <a:pt x="235" y="34"/>
                  </a:lnTo>
                  <a:lnTo>
                    <a:pt x="235" y="28"/>
                  </a:lnTo>
                  <a:lnTo>
                    <a:pt x="229" y="24"/>
                  </a:lnTo>
                  <a:lnTo>
                    <a:pt x="223" y="19"/>
                  </a:lnTo>
                  <a:lnTo>
                    <a:pt x="217" y="16"/>
                  </a:lnTo>
                  <a:lnTo>
                    <a:pt x="210" y="13"/>
                  </a:lnTo>
                  <a:lnTo>
                    <a:pt x="204" y="10"/>
                  </a:lnTo>
                  <a:lnTo>
                    <a:pt x="196" y="9"/>
                  </a:lnTo>
                  <a:lnTo>
                    <a:pt x="187" y="7"/>
                  </a:lnTo>
                  <a:lnTo>
                    <a:pt x="180" y="7"/>
                  </a:lnTo>
                  <a:close/>
                </a:path>
              </a:pathLst>
            </a:custGeom>
            <a:solidFill>
              <a:srgbClr val="C4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99"/>
            <p:cNvSpPr>
              <a:spLocks/>
            </p:cNvSpPr>
            <p:nvPr/>
          </p:nvSpPr>
          <p:spPr bwMode="auto">
            <a:xfrm>
              <a:off x="2157" y="1749"/>
              <a:ext cx="70" cy="93"/>
            </a:xfrm>
            <a:custGeom>
              <a:avLst/>
              <a:gdLst>
                <a:gd name="T0" fmla="*/ 207 w 210"/>
                <a:gd name="T1" fmla="*/ 28 h 278"/>
                <a:gd name="T2" fmla="*/ 40 w 210"/>
                <a:gd name="T3" fmla="*/ 278 h 278"/>
                <a:gd name="T4" fmla="*/ 37 w 210"/>
                <a:gd name="T5" fmla="*/ 278 h 278"/>
                <a:gd name="T6" fmla="*/ 31 w 210"/>
                <a:gd name="T7" fmla="*/ 276 h 278"/>
                <a:gd name="T8" fmla="*/ 24 w 210"/>
                <a:gd name="T9" fmla="*/ 275 h 278"/>
                <a:gd name="T10" fmla="*/ 15 w 210"/>
                <a:gd name="T11" fmla="*/ 271 h 278"/>
                <a:gd name="T12" fmla="*/ 6 w 210"/>
                <a:gd name="T13" fmla="*/ 266 h 278"/>
                <a:gd name="T14" fmla="*/ 2 w 210"/>
                <a:gd name="T15" fmla="*/ 260 h 278"/>
                <a:gd name="T16" fmla="*/ 0 w 210"/>
                <a:gd name="T17" fmla="*/ 253 h 278"/>
                <a:gd name="T18" fmla="*/ 4 w 210"/>
                <a:gd name="T19" fmla="*/ 242 h 278"/>
                <a:gd name="T20" fmla="*/ 15 w 210"/>
                <a:gd name="T21" fmla="*/ 223 h 278"/>
                <a:gd name="T22" fmla="*/ 30 w 210"/>
                <a:gd name="T23" fmla="*/ 192 h 278"/>
                <a:gd name="T24" fmla="*/ 47 w 210"/>
                <a:gd name="T25" fmla="*/ 152 h 278"/>
                <a:gd name="T26" fmla="*/ 67 w 210"/>
                <a:gd name="T27" fmla="*/ 109 h 278"/>
                <a:gd name="T28" fmla="*/ 84 w 210"/>
                <a:gd name="T29" fmla="*/ 69 h 278"/>
                <a:gd name="T30" fmla="*/ 99 w 210"/>
                <a:gd name="T31" fmla="*/ 34 h 278"/>
                <a:gd name="T32" fmla="*/ 110 w 210"/>
                <a:gd name="T33" fmla="*/ 9 h 278"/>
                <a:gd name="T34" fmla="*/ 114 w 210"/>
                <a:gd name="T35" fmla="*/ 0 h 278"/>
                <a:gd name="T36" fmla="*/ 118 w 210"/>
                <a:gd name="T37" fmla="*/ 0 h 278"/>
                <a:gd name="T38" fmla="*/ 132 w 210"/>
                <a:gd name="T39" fmla="*/ 0 h 278"/>
                <a:gd name="T40" fmla="*/ 149 w 210"/>
                <a:gd name="T41" fmla="*/ 0 h 278"/>
                <a:gd name="T42" fmla="*/ 170 w 210"/>
                <a:gd name="T43" fmla="*/ 0 h 278"/>
                <a:gd name="T44" fmla="*/ 188 w 210"/>
                <a:gd name="T45" fmla="*/ 3 h 278"/>
                <a:gd name="T46" fmla="*/ 203 w 210"/>
                <a:gd name="T47" fmla="*/ 9 h 278"/>
                <a:gd name="T48" fmla="*/ 210 w 210"/>
                <a:gd name="T49" fmla="*/ 16 h 278"/>
                <a:gd name="T50" fmla="*/ 207 w 210"/>
                <a:gd name="T51" fmla="*/ 2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278">
                  <a:moveTo>
                    <a:pt x="207" y="28"/>
                  </a:moveTo>
                  <a:lnTo>
                    <a:pt x="40" y="278"/>
                  </a:lnTo>
                  <a:lnTo>
                    <a:pt x="37" y="278"/>
                  </a:lnTo>
                  <a:lnTo>
                    <a:pt x="31" y="276"/>
                  </a:lnTo>
                  <a:lnTo>
                    <a:pt x="24" y="275"/>
                  </a:lnTo>
                  <a:lnTo>
                    <a:pt x="15" y="271"/>
                  </a:lnTo>
                  <a:lnTo>
                    <a:pt x="6" y="266"/>
                  </a:lnTo>
                  <a:lnTo>
                    <a:pt x="2" y="260"/>
                  </a:lnTo>
                  <a:lnTo>
                    <a:pt x="0" y="253"/>
                  </a:lnTo>
                  <a:lnTo>
                    <a:pt x="4" y="242"/>
                  </a:lnTo>
                  <a:lnTo>
                    <a:pt x="15" y="223"/>
                  </a:lnTo>
                  <a:lnTo>
                    <a:pt x="30" y="192"/>
                  </a:lnTo>
                  <a:lnTo>
                    <a:pt x="47" y="152"/>
                  </a:lnTo>
                  <a:lnTo>
                    <a:pt x="67" y="109"/>
                  </a:lnTo>
                  <a:lnTo>
                    <a:pt x="84" y="69"/>
                  </a:lnTo>
                  <a:lnTo>
                    <a:pt x="99" y="34"/>
                  </a:lnTo>
                  <a:lnTo>
                    <a:pt x="110" y="9"/>
                  </a:lnTo>
                  <a:lnTo>
                    <a:pt x="114" y="0"/>
                  </a:lnTo>
                  <a:lnTo>
                    <a:pt x="118" y="0"/>
                  </a:lnTo>
                  <a:lnTo>
                    <a:pt x="132" y="0"/>
                  </a:lnTo>
                  <a:lnTo>
                    <a:pt x="149" y="0"/>
                  </a:lnTo>
                  <a:lnTo>
                    <a:pt x="170" y="0"/>
                  </a:lnTo>
                  <a:lnTo>
                    <a:pt x="188" y="3"/>
                  </a:lnTo>
                  <a:lnTo>
                    <a:pt x="203" y="9"/>
                  </a:lnTo>
                  <a:lnTo>
                    <a:pt x="210" y="16"/>
                  </a:lnTo>
                  <a:lnTo>
                    <a:pt x="207" y="28"/>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200"/>
            <p:cNvSpPr>
              <a:spLocks/>
            </p:cNvSpPr>
            <p:nvPr/>
          </p:nvSpPr>
          <p:spPr bwMode="auto">
            <a:xfrm>
              <a:off x="1849" y="1352"/>
              <a:ext cx="359" cy="142"/>
            </a:xfrm>
            <a:custGeom>
              <a:avLst/>
              <a:gdLst>
                <a:gd name="T0" fmla="*/ 765 w 1079"/>
                <a:gd name="T1" fmla="*/ 425 h 425"/>
                <a:gd name="T2" fmla="*/ 804 w 1079"/>
                <a:gd name="T3" fmla="*/ 422 h 425"/>
                <a:gd name="T4" fmla="*/ 863 w 1079"/>
                <a:gd name="T5" fmla="*/ 412 h 425"/>
                <a:gd name="T6" fmla="*/ 929 w 1079"/>
                <a:gd name="T7" fmla="*/ 394 h 425"/>
                <a:gd name="T8" fmla="*/ 984 w 1079"/>
                <a:gd name="T9" fmla="*/ 367 h 425"/>
                <a:gd name="T10" fmla="*/ 1021 w 1079"/>
                <a:gd name="T11" fmla="*/ 345 h 425"/>
                <a:gd name="T12" fmla="*/ 1045 w 1079"/>
                <a:gd name="T13" fmla="*/ 326 h 425"/>
                <a:gd name="T14" fmla="*/ 1058 w 1079"/>
                <a:gd name="T15" fmla="*/ 304 h 425"/>
                <a:gd name="T16" fmla="*/ 1067 w 1079"/>
                <a:gd name="T17" fmla="*/ 271 h 425"/>
                <a:gd name="T18" fmla="*/ 1077 w 1079"/>
                <a:gd name="T19" fmla="*/ 219 h 425"/>
                <a:gd name="T20" fmla="*/ 1079 w 1079"/>
                <a:gd name="T21" fmla="*/ 168 h 425"/>
                <a:gd name="T22" fmla="*/ 1061 w 1079"/>
                <a:gd name="T23" fmla="*/ 134 h 425"/>
                <a:gd name="T24" fmla="*/ 1030 w 1079"/>
                <a:gd name="T25" fmla="*/ 134 h 425"/>
                <a:gd name="T26" fmla="*/ 989 w 1079"/>
                <a:gd name="T27" fmla="*/ 132 h 425"/>
                <a:gd name="T28" fmla="*/ 934 w 1079"/>
                <a:gd name="T29" fmla="*/ 126 h 425"/>
                <a:gd name="T30" fmla="*/ 870 w 1079"/>
                <a:gd name="T31" fmla="*/ 119 h 425"/>
                <a:gd name="T32" fmla="*/ 802 w 1079"/>
                <a:gd name="T33" fmla="*/ 108 h 425"/>
                <a:gd name="T34" fmla="*/ 734 w 1079"/>
                <a:gd name="T35" fmla="*/ 97 h 425"/>
                <a:gd name="T36" fmla="*/ 669 w 1079"/>
                <a:gd name="T37" fmla="*/ 86 h 425"/>
                <a:gd name="T38" fmla="*/ 614 w 1079"/>
                <a:gd name="T39" fmla="*/ 77 h 425"/>
                <a:gd name="T40" fmla="*/ 549 w 1079"/>
                <a:gd name="T41" fmla="*/ 66 h 425"/>
                <a:gd name="T42" fmla="*/ 478 w 1079"/>
                <a:gd name="T43" fmla="*/ 54 h 425"/>
                <a:gd name="T44" fmla="*/ 422 w 1079"/>
                <a:gd name="T45" fmla="*/ 43 h 425"/>
                <a:gd name="T46" fmla="*/ 381 w 1079"/>
                <a:gd name="T47" fmla="*/ 33 h 425"/>
                <a:gd name="T48" fmla="*/ 350 w 1079"/>
                <a:gd name="T49" fmla="*/ 21 h 425"/>
                <a:gd name="T50" fmla="*/ 301 w 1079"/>
                <a:gd name="T51" fmla="*/ 11 h 425"/>
                <a:gd name="T52" fmla="*/ 242 w 1079"/>
                <a:gd name="T53" fmla="*/ 2 h 425"/>
                <a:gd name="T54" fmla="*/ 185 w 1079"/>
                <a:gd name="T55" fmla="*/ 0 h 425"/>
                <a:gd name="T56" fmla="*/ 142 w 1079"/>
                <a:gd name="T57" fmla="*/ 6 h 425"/>
                <a:gd name="T58" fmla="*/ 110 w 1079"/>
                <a:gd name="T59" fmla="*/ 20 h 425"/>
                <a:gd name="T60" fmla="*/ 89 w 1079"/>
                <a:gd name="T61" fmla="*/ 32 h 425"/>
                <a:gd name="T62" fmla="*/ 77 w 1079"/>
                <a:gd name="T63" fmla="*/ 40 h 425"/>
                <a:gd name="T64" fmla="*/ 0 w 1079"/>
                <a:gd name="T65" fmla="*/ 129 h 425"/>
                <a:gd name="T66" fmla="*/ 9 w 1079"/>
                <a:gd name="T67" fmla="*/ 144 h 425"/>
                <a:gd name="T68" fmla="*/ 34 w 1079"/>
                <a:gd name="T69" fmla="*/ 178 h 425"/>
                <a:gd name="T70" fmla="*/ 74 w 1079"/>
                <a:gd name="T71" fmla="*/ 222 h 425"/>
                <a:gd name="T72" fmla="*/ 131 w 1079"/>
                <a:gd name="T73" fmla="*/ 265 h 425"/>
                <a:gd name="T74" fmla="*/ 169 w 1079"/>
                <a:gd name="T75" fmla="*/ 286 h 425"/>
                <a:gd name="T76" fmla="*/ 218 w 1079"/>
                <a:gd name="T77" fmla="*/ 308 h 425"/>
                <a:gd name="T78" fmla="*/ 279 w 1079"/>
                <a:gd name="T79" fmla="*/ 333 h 425"/>
                <a:gd name="T80" fmla="*/ 350 w 1079"/>
                <a:gd name="T81" fmla="*/ 357 h 425"/>
                <a:gd name="T82" fmla="*/ 434 w 1079"/>
                <a:gd name="T83" fmla="*/ 379 h 425"/>
                <a:gd name="T84" fmla="*/ 530 w 1079"/>
                <a:gd name="T85" fmla="*/ 398 h 425"/>
                <a:gd name="T86" fmla="*/ 638 w 1079"/>
                <a:gd name="T87" fmla="*/ 415 h 425"/>
                <a:gd name="T88" fmla="*/ 759 w 1079"/>
                <a:gd name="T89"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9" h="425">
                  <a:moveTo>
                    <a:pt x="759" y="425"/>
                  </a:moveTo>
                  <a:lnTo>
                    <a:pt x="765" y="425"/>
                  </a:lnTo>
                  <a:lnTo>
                    <a:pt x="780" y="424"/>
                  </a:lnTo>
                  <a:lnTo>
                    <a:pt x="804" y="422"/>
                  </a:lnTo>
                  <a:lnTo>
                    <a:pt x="832" y="418"/>
                  </a:lnTo>
                  <a:lnTo>
                    <a:pt x="863" y="412"/>
                  </a:lnTo>
                  <a:lnTo>
                    <a:pt x="897" y="404"/>
                  </a:lnTo>
                  <a:lnTo>
                    <a:pt x="929" y="394"/>
                  </a:lnTo>
                  <a:lnTo>
                    <a:pt x="959" y="381"/>
                  </a:lnTo>
                  <a:lnTo>
                    <a:pt x="984" y="367"/>
                  </a:lnTo>
                  <a:lnTo>
                    <a:pt x="1005" y="356"/>
                  </a:lnTo>
                  <a:lnTo>
                    <a:pt x="1021" y="345"/>
                  </a:lnTo>
                  <a:lnTo>
                    <a:pt x="1035" y="335"/>
                  </a:lnTo>
                  <a:lnTo>
                    <a:pt x="1045" y="326"/>
                  </a:lnTo>
                  <a:lnTo>
                    <a:pt x="1052" y="316"/>
                  </a:lnTo>
                  <a:lnTo>
                    <a:pt x="1058" y="304"/>
                  </a:lnTo>
                  <a:lnTo>
                    <a:pt x="1063" y="290"/>
                  </a:lnTo>
                  <a:lnTo>
                    <a:pt x="1067" y="271"/>
                  </a:lnTo>
                  <a:lnTo>
                    <a:pt x="1073" y="248"/>
                  </a:lnTo>
                  <a:lnTo>
                    <a:pt x="1077" y="219"/>
                  </a:lnTo>
                  <a:lnTo>
                    <a:pt x="1079" y="193"/>
                  </a:lnTo>
                  <a:lnTo>
                    <a:pt x="1079" y="168"/>
                  </a:lnTo>
                  <a:lnTo>
                    <a:pt x="1073" y="147"/>
                  </a:lnTo>
                  <a:lnTo>
                    <a:pt x="1061" y="134"/>
                  </a:lnTo>
                  <a:lnTo>
                    <a:pt x="1043" y="132"/>
                  </a:lnTo>
                  <a:lnTo>
                    <a:pt x="1030" y="134"/>
                  </a:lnTo>
                  <a:lnTo>
                    <a:pt x="1011" y="134"/>
                  </a:lnTo>
                  <a:lnTo>
                    <a:pt x="989" y="132"/>
                  </a:lnTo>
                  <a:lnTo>
                    <a:pt x="964" y="131"/>
                  </a:lnTo>
                  <a:lnTo>
                    <a:pt x="934" y="126"/>
                  </a:lnTo>
                  <a:lnTo>
                    <a:pt x="903" y="123"/>
                  </a:lnTo>
                  <a:lnTo>
                    <a:pt x="870" y="119"/>
                  </a:lnTo>
                  <a:lnTo>
                    <a:pt x="838" y="113"/>
                  </a:lnTo>
                  <a:lnTo>
                    <a:pt x="802" y="108"/>
                  </a:lnTo>
                  <a:lnTo>
                    <a:pt x="768" y="103"/>
                  </a:lnTo>
                  <a:lnTo>
                    <a:pt x="734" y="97"/>
                  </a:lnTo>
                  <a:lnTo>
                    <a:pt x="702" y="92"/>
                  </a:lnTo>
                  <a:lnTo>
                    <a:pt x="669" y="86"/>
                  </a:lnTo>
                  <a:lnTo>
                    <a:pt x="641" y="82"/>
                  </a:lnTo>
                  <a:lnTo>
                    <a:pt x="614" y="77"/>
                  </a:lnTo>
                  <a:lnTo>
                    <a:pt x="591" y="73"/>
                  </a:lnTo>
                  <a:lnTo>
                    <a:pt x="549" y="66"/>
                  </a:lnTo>
                  <a:lnTo>
                    <a:pt x="512" y="60"/>
                  </a:lnTo>
                  <a:lnTo>
                    <a:pt x="478" y="54"/>
                  </a:lnTo>
                  <a:lnTo>
                    <a:pt x="449" y="48"/>
                  </a:lnTo>
                  <a:lnTo>
                    <a:pt x="422" y="43"/>
                  </a:lnTo>
                  <a:lnTo>
                    <a:pt x="400" y="37"/>
                  </a:lnTo>
                  <a:lnTo>
                    <a:pt x="381" y="33"/>
                  </a:lnTo>
                  <a:lnTo>
                    <a:pt x="366" y="27"/>
                  </a:lnTo>
                  <a:lnTo>
                    <a:pt x="350" y="21"/>
                  </a:lnTo>
                  <a:lnTo>
                    <a:pt x="327" y="15"/>
                  </a:lnTo>
                  <a:lnTo>
                    <a:pt x="301" y="11"/>
                  </a:lnTo>
                  <a:lnTo>
                    <a:pt x="271" y="5"/>
                  </a:lnTo>
                  <a:lnTo>
                    <a:pt x="242" y="2"/>
                  </a:lnTo>
                  <a:lnTo>
                    <a:pt x="212" y="0"/>
                  </a:lnTo>
                  <a:lnTo>
                    <a:pt x="185" y="0"/>
                  </a:lnTo>
                  <a:lnTo>
                    <a:pt x="162" y="2"/>
                  </a:lnTo>
                  <a:lnTo>
                    <a:pt x="142" y="6"/>
                  </a:lnTo>
                  <a:lnTo>
                    <a:pt x="125" y="12"/>
                  </a:lnTo>
                  <a:lnTo>
                    <a:pt x="110" y="20"/>
                  </a:lnTo>
                  <a:lnTo>
                    <a:pt x="98" y="26"/>
                  </a:lnTo>
                  <a:lnTo>
                    <a:pt x="89" y="32"/>
                  </a:lnTo>
                  <a:lnTo>
                    <a:pt x="82" y="37"/>
                  </a:lnTo>
                  <a:lnTo>
                    <a:pt x="77" y="40"/>
                  </a:lnTo>
                  <a:lnTo>
                    <a:pt x="76" y="42"/>
                  </a:lnTo>
                  <a:lnTo>
                    <a:pt x="0" y="129"/>
                  </a:lnTo>
                  <a:lnTo>
                    <a:pt x="2" y="134"/>
                  </a:lnTo>
                  <a:lnTo>
                    <a:pt x="9" y="144"/>
                  </a:lnTo>
                  <a:lnTo>
                    <a:pt x="20" y="159"/>
                  </a:lnTo>
                  <a:lnTo>
                    <a:pt x="34" y="178"/>
                  </a:lnTo>
                  <a:lnTo>
                    <a:pt x="52" y="200"/>
                  </a:lnTo>
                  <a:lnTo>
                    <a:pt x="74" y="222"/>
                  </a:lnTo>
                  <a:lnTo>
                    <a:pt x="101" y="245"/>
                  </a:lnTo>
                  <a:lnTo>
                    <a:pt x="131" y="265"/>
                  </a:lnTo>
                  <a:lnTo>
                    <a:pt x="148" y="276"/>
                  </a:lnTo>
                  <a:lnTo>
                    <a:pt x="169" y="286"/>
                  </a:lnTo>
                  <a:lnTo>
                    <a:pt x="191" y="296"/>
                  </a:lnTo>
                  <a:lnTo>
                    <a:pt x="218" y="308"/>
                  </a:lnTo>
                  <a:lnTo>
                    <a:pt x="246" y="320"/>
                  </a:lnTo>
                  <a:lnTo>
                    <a:pt x="279" y="333"/>
                  </a:lnTo>
                  <a:lnTo>
                    <a:pt x="313" y="345"/>
                  </a:lnTo>
                  <a:lnTo>
                    <a:pt x="350" y="357"/>
                  </a:lnTo>
                  <a:lnTo>
                    <a:pt x="391" y="369"/>
                  </a:lnTo>
                  <a:lnTo>
                    <a:pt x="434" y="379"/>
                  </a:lnTo>
                  <a:lnTo>
                    <a:pt x="481" y="390"/>
                  </a:lnTo>
                  <a:lnTo>
                    <a:pt x="530" y="398"/>
                  </a:lnTo>
                  <a:lnTo>
                    <a:pt x="583" y="407"/>
                  </a:lnTo>
                  <a:lnTo>
                    <a:pt x="638" y="415"/>
                  </a:lnTo>
                  <a:lnTo>
                    <a:pt x="697" y="421"/>
                  </a:lnTo>
                  <a:lnTo>
                    <a:pt x="759" y="425"/>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201"/>
            <p:cNvSpPr>
              <a:spLocks/>
            </p:cNvSpPr>
            <p:nvPr/>
          </p:nvSpPr>
          <p:spPr bwMode="auto">
            <a:xfrm>
              <a:off x="1849" y="1366"/>
              <a:ext cx="289" cy="125"/>
            </a:xfrm>
            <a:custGeom>
              <a:avLst/>
              <a:gdLst>
                <a:gd name="T0" fmla="*/ 860 w 867"/>
                <a:gd name="T1" fmla="*/ 373 h 373"/>
                <a:gd name="T2" fmla="*/ 861 w 867"/>
                <a:gd name="T3" fmla="*/ 368 h 373"/>
                <a:gd name="T4" fmla="*/ 863 w 867"/>
                <a:gd name="T5" fmla="*/ 355 h 373"/>
                <a:gd name="T6" fmla="*/ 866 w 867"/>
                <a:gd name="T7" fmla="*/ 337 h 373"/>
                <a:gd name="T8" fmla="*/ 867 w 867"/>
                <a:gd name="T9" fmla="*/ 316 h 373"/>
                <a:gd name="T10" fmla="*/ 866 w 867"/>
                <a:gd name="T11" fmla="*/ 294 h 373"/>
                <a:gd name="T12" fmla="*/ 861 w 867"/>
                <a:gd name="T13" fmla="*/ 274 h 373"/>
                <a:gd name="T14" fmla="*/ 854 w 867"/>
                <a:gd name="T15" fmla="*/ 257 h 373"/>
                <a:gd name="T16" fmla="*/ 839 w 867"/>
                <a:gd name="T17" fmla="*/ 248 h 373"/>
                <a:gd name="T18" fmla="*/ 824 w 867"/>
                <a:gd name="T19" fmla="*/ 245 h 373"/>
                <a:gd name="T20" fmla="*/ 795 w 867"/>
                <a:gd name="T21" fmla="*/ 244 h 373"/>
                <a:gd name="T22" fmla="*/ 755 w 867"/>
                <a:gd name="T23" fmla="*/ 243 h 373"/>
                <a:gd name="T24" fmla="*/ 706 w 867"/>
                <a:gd name="T25" fmla="*/ 240 h 373"/>
                <a:gd name="T26" fmla="*/ 650 w 867"/>
                <a:gd name="T27" fmla="*/ 237 h 373"/>
                <a:gd name="T28" fmla="*/ 588 w 867"/>
                <a:gd name="T29" fmla="*/ 232 h 373"/>
                <a:gd name="T30" fmla="*/ 521 w 867"/>
                <a:gd name="T31" fmla="*/ 225 h 373"/>
                <a:gd name="T32" fmla="*/ 455 w 867"/>
                <a:gd name="T33" fmla="*/ 216 h 373"/>
                <a:gd name="T34" fmla="*/ 387 w 867"/>
                <a:gd name="T35" fmla="*/ 204 h 373"/>
                <a:gd name="T36" fmla="*/ 321 w 867"/>
                <a:gd name="T37" fmla="*/ 188 h 373"/>
                <a:gd name="T38" fmla="*/ 259 w 867"/>
                <a:gd name="T39" fmla="*/ 169 h 373"/>
                <a:gd name="T40" fmla="*/ 205 w 867"/>
                <a:gd name="T41" fmla="*/ 146 h 373"/>
                <a:gd name="T42" fmla="*/ 156 w 867"/>
                <a:gd name="T43" fmla="*/ 118 h 373"/>
                <a:gd name="T44" fmla="*/ 117 w 867"/>
                <a:gd name="T45" fmla="*/ 84 h 373"/>
                <a:gd name="T46" fmla="*/ 89 w 867"/>
                <a:gd name="T47" fmla="*/ 46 h 373"/>
                <a:gd name="T48" fmla="*/ 76 w 867"/>
                <a:gd name="T49" fmla="*/ 0 h 373"/>
                <a:gd name="T50" fmla="*/ 0 w 867"/>
                <a:gd name="T51" fmla="*/ 87 h 373"/>
                <a:gd name="T52" fmla="*/ 2 w 867"/>
                <a:gd name="T53" fmla="*/ 90 h 373"/>
                <a:gd name="T54" fmla="*/ 6 w 867"/>
                <a:gd name="T55" fmla="*/ 99 h 373"/>
                <a:gd name="T56" fmla="*/ 17 w 867"/>
                <a:gd name="T57" fmla="*/ 114 h 373"/>
                <a:gd name="T58" fmla="*/ 32 w 867"/>
                <a:gd name="T59" fmla="*/ 132 h 373"/>
                <a:gd name="T60" fmla="*/ 51 w 867"/>
                <a:gd name="T61" fmla="*/ 154 h 373"/>
                <a:gd name="T62" fmla="*/ 77 w 867"/>
                <a:gd name="T63" fmla="*/ 177 h 373"/>
                <a:gd name="T64" fmla="*/ 111 w 867"/>
                <a:gd name="T65" fmla="*/ 204 h 373"/>
                <a:gd name="T66" fmla="*/ 153 w 867"/>
                <a:gd name="T67" fmla="*/ 229 h 373"/>
                <a:gd name="T68" fmla="*/ 203 w 867"/>
                <a:gd name="T69" fmla="*/ 256 h 373"/>
                <a:gd name="T70" fmla="*/ 264 w 867"/>
                <a:gd name="T71" fmla="*/ 282 h 373"/>
                <a:gd name="T72" fmla="*/ 333 w 867"/>
                <a:gd name="T73" fmla="*/ 306 h 373"/>
                <a:gd name="T74" fmla="*/ 415 w 867"/>
                <a:gd name="T75" fmla="*/ 328 h 373"/>
                <a:gd name="T76" fmla="*/ 506 w 867"/>
                <a:gd name="T77" fmla="*/ 346 h 373"/>
                <a:gd name="T78" fmla="*/ 611 w 867"/>
                <a:gd name="T79" fmla="*/ 361 h 373"/>
                <a:gd name="T80" fmla="*/ 728 w 867"/>
                <a:gd name="T81" fmla="*/ 370 h 373"/>
                <a:gd name="T82" fmla="*/ 860 w 867"/>
                <a:gd name="T8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7" h="373">
                  <a:moveTo>
                    <a:pt x="860" y="373"/>
                  </a:moveTo>
                  <a:lnTo>
                    <a:pt x="861" y="368"/>
                  </a:lnTo>
                  <a:lnTo>
                    <a:pt x="863" y="355"/>
                  </a:lnTo>
                  <a:lnTo>
                    <a:pt x="866" y="337"/>
                  </a:lnTo>
                  <a:lnTo>
                    <a:pt x="867" y="316"/>
                  </a:lnTo>
                  <a:lnTo>
                    <a:pt x="866" y="294"/>
                  </a:lnTo>
                  <a:lnTo>
                    <a:pt x="861" y="274"/>
                  </a:lnTo>
                  <a:lnTo>
                    <a:pt x="854" y="257"/>
                  </a:lnTo>
                  <a:lnTo>
                    <a:pt x="839" y="248"/>
                  </a:lnTo>
                  <a:lnTo>
                    <a:pt x="824" y="245"/>
                  </a:lnTo>
                  <a:lnTo>
                    <a:pt x="795" y="244"/>
                  </a:lnTo>
                  <a:lnTo>
                    <a:pt x="755" y="243"/>
                  </a:lnTo>
                  <a:lnTo>
                    <a:pt x="706" y="240"/>
                  </a:lnTo>
                  <a:lnTo>
                    <a:pt x="650" y="237"/>
                  </a:lnTo>
                  <a:lnTo>
                    <a:pt x="588" y="232"/>
                  </a:lnTo>
                  <a:lnTo>
                    <a:pt x="521" y="225"/>
                  </a:lnTo>
                  <a:lnTo>
                    <a:pt x="455" y="216"/>
                  </a:lnTo>
                  <a:lnTo>
                    <a:pt x="387" y="204"/>
                  </a:lnTo>
                  <a:lnTo>
                    <a:pt x="321" y="188"/>
                  </a:lnTo>
                  <a:lnTo>
                    <a:pt x="259" y="169"/>
                  </a:lnTo>
                  <a:lnTo>
                    <a:pt x="205" y="146"/>
                  </a:lnTo>
                  <a:lnTo>
                    <a:pt x="156" y="118"/>
                  </a:lnTo>
                  <a:lnTo>
                    <a:pt x="117" y="84"/>
                  </a:lnTo>
                  <a:lnTo>
                    <a:pt x="89" y="46"/>
                  </a:lnTo>
                  <a:lnTo>
                    <a:pt x="76" y="0"/>
                  </a:lnTo>
                  <a:lnTo>
                    <a:pt x="0" y="87"/>
                  </a:lnTo>
                  <a:lnTo>
                    <a:pt x="2" y="90"/>
                  </a:lnTo>
                  <a:lnTo>
                    <a:pt x="6" y="99"/>
                  </a:lnTo>
                  <a:lnTo>
                    <a:pt x="17" y="114"/>
                  </a:lnTo>
                  <a:lnTo>
                    <a:pt x="32" y="132"/>
                  </a:lnTo>
                  <a:lnTo>
                    <a:pt x="51" y="154"/>
                  </a:lnTo>
                  <a:lnTo>
                    <a:pt x="77" y="177"/>
                  </a:lnTo>
                  <a:lnTo>
                    <a:pt x="111" y="204"/>
                  </a:lnTo>
                  <a:lnTo>
                    <a:pt x="153" y="229"/>
                  </a:lnTo>
                  <a:lnTo>
                    <a:pt x="203" y="256"/>
                  </a:lnTo>
                  <a:lnTo>
                    <a:pt x="264" y="282"/>
                  </a:lnTo>
                  <a:lnTo>
                    <a:pt x="333" y="306"/>
                  </a:lnTo>
                  <a:lnTo>
                    <a:pt x="415" y="328"/>
                  </a:lnTo>
                  <a:lnTo>
                    <a:pt x="506" y="346"/>
                  </a:lnTo>
                  <a:lnTo>
                    <a:pt x="611" y="361"/>
                  </a:lnTo>
                  <a:lnTo>
                    <a:pt x="728" y="370"/>
                  </a:lnTo>
                  <a:lnTo>
                    <a:pt x="860" y="373"/>
                  </a:lnTo>
                  <a:close/>
                </a:path>
              </a:pathLst>
            </a:custGeom>
            <a:solidFill>
              <a:srgbClr val="0F21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202"/>
            <p:cNvSpPr>
              <a:spLocks/>
            </p:cNvSpPr>
            <p:nvPr/>
          </p:nvSpPr>
          <p:spPr bwMode="auto">
            <a:xfrm>
              <a:off x="2427" y="1636"/>
              <a:ext cx="247" cy="282"/>
            </a:xfrm>
            <a:custGeom>
              <a:avLst/>
              <a:gdLst>
                <a:gd name="T0" fmla="*/ 208 w 739"/>
                <a:gd name="T1" fmla="*/ 17 h 847"/>
                <a:gd name="T2" fmla="*/ 171 w 739"/>
                <a:gd name="T3" fmla="*/ 38 h 847"/>
                <a:gd name="T4" fmla="*/ 117 w 739"/>
                <a:gd name="T5" fmla="*/ 81 h 847"/>
                <a:gd name="T6" fmla="*/ 59 w 739"/>
                <a:gd name="T7" fmla="*/ 148 h 847"/>
                <a:gd name="T8" fmla="*/ 17 w 739"/>
                <a:gd name="T9" fmla="*/ 238 h 847"/>
                <a:gd name="T10" fmla="*/ 1 w 739"/>
                <a:gd name="T11" fmla="*/ 347 h 847"/>
                <a:gd name="T12" fmla="*/ 4 w 739"/>
                <a:gd name="T13" fmla="*/ 461 h 847"/>
                <a:gd name="T14" fmla="*/ 25 w 739"/>
                <a:gd name="T15" fmla="*/ 568 h 847"/>
                <a:gd name="T16" fmla="*/ 49 w 739"/>
                <a:gd name="T17" fmla="*/ 630 h 847"/>
                <a:gd name="T18" fmla="*/ 72 w 739"/>
                <a:gd name="T19" fmla="*/ 667 h 847"/>
                <a:gd name="T20" fmla="*/ 105 w 739"/>
                <a:gd name="T21" fmla="*/ 704 h 847"/>
                <a:gd name="T22" fmla="*/ 143 w 739"/>
                <a:gd name="T23" fmla="*/ 739 h 847"/>
                <a:gd name="T24" fmla="*/ 189 w 739"/>
                <a:gd name="T25" fmla="*/ 772 h 847"/>
                <a:gd name="T26" fmla="*/ 239 w 739"/>
                <a:gd name="T27" fmla="*/ 800 h 847"/>
                <a:gd name="T28" fmla="*/ 296 w 739"/>
                <a:gd name="T29" fmla="*/ 824 h 847"/>
                <a:gd name="T30" fmla="*/ 353 w 739"/>
                <a:gd name="T31" fmla="*/ 838 h 847"/>
                <a:gd name="T32" fmla="*/ 392 w 739"/>
                <a:gd name="T33" fmla="*/ 844 h 847"/>
                <a:gd name="T34" fmla="*/ 405 w 739"/>
                <a:gd name="T35" fmla="*/ 846 h 847"/>
                <a:gd name="T36" fmla="*/ 418 w 739"/>
                <a:gd name="T37" fmla="*/ 847 h 847"/>
                <a:gd name="T38" fmla="*/ 432 w 739"/>
                <a:gd name="T39" fmla="*/ 847 h 847"/>
                <a:gd name="T40" fmla="*/ 444 w 739"/>
                <a:gd name="T41" fmla="*/ 847 h 847"/>
                <a:gd name="T42" fmla="*/ 454 w 739"/>
                <a:gd name="T43" fmla="*/ 847 h 847"/>
                <a:gd name="T44" fmla="*/ 492 w 739"/>
                <a:gd name="T45" fmla="*/ 843 h 847"/>
                <a:gd name="T46" fmla="*/ 552 w 739"/>
                <a:gd name="T47" fmla="*/ 819 h 847"/>
                <a:gd name="T48" fmla="*/ 605 w 739"/>
                <a:gd name="T49" fmla="*/ 778 h 847"/>
                <a:gd name="T50" fmla="*/ 648 w 739"/>
                <a:gd name="T51" fmla="*/ 726 h 847"/>
                <a:gd name="T52" fmla="*/ 683 w 739"/>
                <a:gd name="T53" fmla="*/ 667 h 847"/>
                <a:gd name="T54" fmla="*/ 710 w 739"/>
                <a:gd name="T55" fmla="*/ 606 h 847"/>
                <a:gd name="T56" fmla="*/ 728 w 739"/>
                <a:gd name="T57" fmla="*/ 548 h 847"/>
                <a:gd name="T58" fmla="*/ 738 w 739"/>
                <a:gd name="T59" fmla="*/ 498 h 847"/>
                <a:gd name="T60" fmla="*/ 739 w 739"/>
                <a:gd name="T61" fmla="*/ 471 h 847"/>
                <a:gd name="T62" fmla="*/ 739 w 739"/>
                <a:gd name="T63" fmla="*/ 463 h 847"/>
                <a:gd name="T64" fmla="*/ 736 w 739"/>
                <a:gd name="T65" fmla="*/ 440 h 847"/>
                <a:gd name="T66" fmla="*/ 731 w 739"/>
                <a:gd name="T67" fmla="*/ 396 h 847"/>
                <a:gd name="T68" fmla="*/ 722 w 739"/>
                <a:gd name="T69" fmla="*/ 341 h 847"/>
                <a:gd name="T70" fmla="*/ 705 w 739"/>
                <a:gd name="T71" fmla="*/ 281 h 847"/>
                <a:gd name="T72" fmla="*/ 680 w 739"/>
                <a:gd name="T73" fmla="*/ 217 h 847"/>
                <a:gd name="T74" fmla="*/ 645 w 739"/>
                <a:gd name="T75" fmla="*/ 155 h 847"/>
                <a:gd name="T76" fmla="*/ 594 w 739"/>
                <a:gd name="T77" fmla="*/ 99 h 847"/>
                <a:gd name="T78" fmla="*/ 529 w 739"/>
                <a:gd name="T79" fmla="*/ 50 h 847"/>
                <a:gd name="T80" fmla="*/ 488 w 739"/>
                <a:gd name="T81" fmla="*/ 29 h 847"/>
                <a:gd name="T82" fmla="*/ 475 w 739"/>
                <a:gd name="T83" fmla="*/ 25 h 847"/>
                <a:gd name="T84" fmla="*/ 449 w 739"/>
                <a:gd name="T85" fmla="*/ 17 h 847"/>
                <a:gd name="T86" fmla="*/ 417 w 739"/>
                <a:gd name="T87" fmla="*/ 10 h 847"/>
                <a:gd name="T88" fmla="*/ 376 w 739"/>
                <a:gd name="T89" fmla="*/ 4 h 847"/>
                <a:gd name="T90" fmla="*/ 331 w 739"/>
                <a:gd name="T91" fmla="*/ 0 h 847"/>
                <a:gd name="T92" fmla="*/ 284 w 739"/>
                <a:gd name="T93" fmla="*/ 1 h 847"/>
                <a:gd name="T94" fmla="*/ 236 w 739"/>
                <a:gd name="T95" fmla="*/ 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9" h="847">
                  <a:moveTo>
                    <a:pt x="214" y="14"/>
                  </a:moveTo>
                  <a:lnTo>
                    <a:pt x="208" y="17"/>
                  </a:lnTo>
                  <a:lnTo>
                    <a:pt x="194" y="25"/>
                  </a:lnTo>
                  <a:lnTo>
                    <a:pt x="171" y="38"/>
                  </a:lnTo>
                  <a:lnTo>
                    <a:pt x="145" y="57"/>
                  </a:lnTo>
                  <a:lnTo>
                    <a:pt x="117" y="81"/>
                  </a:lnTo>
                  <a:lnTo>
                    <a:pt x="87" y="111"/>
                  </a:lnTo>
                  <a:lnTo>
                    <a:pt x="59" y="148"/>
                  </a:lnTo>
                  <a:lnTo>
                    <a:pt x="35" y="189"/>
                  </a:lnTo>
                  <a:lnTo>
                    <a:pt x="17" y="238"/>
                  </a:lnTo>
                  <a:lnTo>
                    <a:pt x="7" y="290"/>
                  </a:lnTo>
                  <a:lnTo>
                    <a:pt x="1" y="347"/>
                  </a:lnTo>
                  <a:lnTo>
                    <a:pt x="0" y="405"/>
                  </a:lnTo>
                  <a:lnTo>
                    <a:pt x="4" y="461"/>
                  </a:lnTo>
                  <a:lnTo>
                    <a:pt x="13" y="516"/>
                  </a:lnTo>
                  <a:lnTo>
                    <a:pt x="25" y="568"/>
                  </a:lnTo>
                  <a:lnTo>
                    <a:pt x="40" y="612"/>
                  </a:lnTo>
                  <a:lnTo>
                    <a:pt x="49" y="630"/>
                  </a:lnTo>
                  <a:lnTo>
                    <a:pt x="59" y="649"/>
                  </a:lnTo>
                  <a:lnTo>
                    <a:pt x="72" y="667"/>
                  </a:lnTo>
                  <a:lnTo>
                    <a:pt x="87" y="686"/>
                  </a:lnTo>
                  <a:lnTo>
                    <a:pt x="105" y="704"/>
                  </a:lnTo>
                  <a:lnTo>
                    <a:pt x="123" y="721"/>
                  </a:lnTo>
                  <a:lnTo>
                    <a:pt x="143" y="739"/>
                  </a:lnTo>
                  <a:lnTo>
                    <a:pt x="165" y="755"/>
                  </a:lnTo>
                  <a:lnTo>
                    <a:pt x="189" y="772"/>
                  </a:lnTo>
                  <a:lnTo>
                    <a:pt x="214" y="787"/>
                  </a:lnTo>
                  <a:lnTo>
                    <a:pt x="239" y="800"/>
                  </a:lnTo>
                  <a:lnTo>
                    <a:pt x="268" y="812"/>
                  </a:lnTo>
                  <a:lnTo>
                    <a:pt x="296" y="824"/>
                  </a:lnTo>
                  <a:lnTo>
                    <a:pt x="324" y="832"/>
                  </a:lnTo>
                  <a:lnTo>
                    <a:pt x="353" y="838"/>
                  </a:lnTo>
                  <a:lnTo>
                    <a:pt x="384" y="844"/>
                  </a:lnTo>
                  <a:lnTo>
                    <a:pt x="392" y="844"/>
                  </a:lnTo>
                  <a:lnTo>
                    <a:pt x="398" y="846"/>
                  </a:lnTo>
                  <a:lnTo>
                    <a:pt x="405" y="846"/>
                  </a:lnTo>
                  <a:lnTo>
                    <a:pt x="411" y="846"/>
                  </a:lnTo>
                  <a:lnTo>
                    <a:pt x="418" y="847"/>
                  </a:lnTo>
                  <a:lnTo>
                    <a:pt x="424" y="847"/>
                  </a:lnTo>
                  <a:lnTo>
                    <a:pt x="432" y="847"/>
                  </a:lnTo>
                  <a:lnTo>
                    <a:pt x="438" y="847"/>
                  </a:lnTo>
                  <a:lnTo>
                    <a:pt x="444" y="847"/>
                  </a:lnTo>
                  <a:lnTo>
                    <a:pt x="448" y="847"/>
                  </a:lnTo>
                  <a:lnTo>
                    <a:pt x="454" y="847"/>
                  </a:lnTo>
                  <a:lnTo>
                    <a:pt x="458" y="847"/>
                  </a:lnTo>
                  <a:lnTo>
                    <a:pt x="492" y="843"/>
                  </a:lnTo>
                  <a:lnTo>
                    <a:pt x="523" y="832"/>
                  </a:lnTo>
                  <a:lnTo>
                    <a:pt x="552" y="819"/>
                  </a:lnTo>
                  <a:lnTo>
                    <a:pt x="580" y="800"/>
                  </a:lnTo>
                  <a:lnTo>
                    <a:pt x="605" y="778"/>
                  </a:lnTo>
                  <a:lnTo>
                    <a:pt x="627" y="753"/>
                  </a:lnTo>
                  <a:lnTo>
                    <a:pt x="648" y="726"/>
                  </a:lnTo>
                  <a:lnTo>
                    <a:pt x="667" y="698"/>
                  </a:lnTo>
                  <a:lnTo>
                    <a:pt x="683" y="667"/>
                  </a:lnTo>
                  <a:lnTo>
                    <a:pt x="698" y="637"/>
                  </a:lnTo>
                  <a:lnTo>
                    <a:pt x="710" y="606"/>
                  </a:lnTo>
                  <a:lnTo>
                    <a:pt x="720" y="577"/>
                  </a:lnTo>
                  <a:lnTo>
                    <a:pt x="728" y="548"/>
                  </a:lnTo>
                  <a:lnTo>
                    <a:pt x="734" y="522"/>
                  </a:lnTo>
                  <a:lnTo>
                    <a:pt x="738" y="498"/>
                  </a:lnTo>
                  <a:lnTo>
                    <a:pt x="739" y="477"/>
                  </a:lnTo>
                  <a:lnTo>
                    <a:pt x="739" y="471"/>
                  </a:lnTo>
                  <a:lnTo>
                    <a:pt x="739" y="467"/>
                  </a:lnTo>
                  <a:lnTo>
                    <a:pt x="739" y="463"/>
                  </a:lnTo>
                  <a:lnTo>
                    <a:pt x="738" y="458"/>
                  </a:lnTo>
                  <a:lnTo>
                    <a:pt x="736" y="440"/>
                  </a:lnTo>
                  <a:lnTo>
                    <a:pt x="734" y="420"/>
                  </a:lnTo>
                  <a:lnTo>
                    <a:pt x="731" y="396"/>
                  </a:lnTo>
                  <a:lnTo>
                    <a:pt x="726" y="369"/>
                  </a:lnTo>
                  <a:lnTo>
                    <a:pt x="722" y="341"/>
                  </a:lnTo>
                  <a:lnTo>
                    <a:pt x="714" y="312"/>
                  </a:lnTo>
                  <a:lnTo>
                    <a:pt x="705" y="281"/>
                  </a:lnTo>
                  <a:lnTo>
                    <a:pt x="694" y="250"/>
                  </a:lnTo>
                  <a:lnTo>
                    <a:pt x="680" y="217"/>
                  </a:lnTo>
                  <a:lnTo>
                    <a:pt x="664" y="186"/>
                  </a:lnTo>
                  <a:lnTo>
                    <a:pt x="645" y="155"/>
                  </a:lnTo>
                  <a:lnTo>
                    <a:pt x="621" y="127"/>
                  </a:lnTo>
                  <a:lnTo>
                    <a:pt x="594" y="99"/>
                  </a:lnTo>
                  <a:lnTo>
                    <a:pt x="563" y="72"/>
                  </a:lnTo>
                  <a:lnTo>
                    <a:pt x="529" y="50"/>
                  </a:lnTo>
                  <a:lnTo>
                    <a:pt x="489" y="29"/>
                  </a:lnTo>
                  <a:lnTo>
                    <a:pt x="488" y="29"/>
                  </a:lnTo>
                  <a:lnTo>
                    <a:pt x="482" y="26"/>
                  </a:lnTo>
                  <a:lnTo>
                    <a:pt x="475" y="25"/>
                  </a:lnTo>
                  <a:lnTo>
                    <a:pt x="463" y="22"/>
                  </a:lnTo>
                  <a:lnTo>
                    <a:pt x="449" y="17"/>
                  </a:lnTo>
                  <a:lnTo>
                    <a:pt x="435" y="14"/>
                  </a:lnTo>
                  <a:lnTo>
                    <a:pt x="417" y="10"/>
                  </a:lnTo>
                  <a:lnTo>
                    <a:pt x="396" y="7"/>
                  </a:lnTo>
                  <a:lnTo>
                    <a:pt x="376" y="4"/>
                  </a:lnTo>
                  <a:lnTo>
                    <a:pt x="353" y="1"/>
                  </a:lnTo>
                  <a:lnTo>
                    <a:pt x="331" y="0"/>
                  </a:lnTo>
                  <a:lnTo>
                    <a:pt x="307" y="0"/>
                  </a:lnTo>
                  <a:lnTo>
                    <a:pt x="284" y="1"/>
                  </a:lnTo>
                  <a:lnTo>
                    <a:pt x="260" y="4"/>
                  </a:lnTo>
                  <a:lnTo>
                    <a:pt x="236" y="8"/>
                  </a:lnTo>
                  <a:lnTo>
                    <a:pt x="21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203"/>
            <p:cNvSpPr>
              <a:spLocks/>
            </p:cNvSpPr>
            <p:nvPr/>
          </p:nvSpPr>
          <p:spPr bwMode="auto">
            <a:xfrm>
              <a:off x="2464" y="1684"/>
              <a:ext cx="149" cy="186"/>
            </a:xfrm>
            <a:custGeom>
              <a:avLst/>
              <a:gdLst>
                <a:gd name="T0" fmla="*/ 195 w 447"/>
                <a:gd name="T1" fmla="*/ 0 h 557"/>
                <a:gd name="T2" fmla="*/ 190 w 447"/>
                <a:gd name="T3" fmla="*/ 0 h 557"/>
                <a:gd name="T4" fmla="*/ 173 w 447"/>
                <a:gd name="T5" fmla="*/ 1 h 557"/>
                <a:gd name="T6" fmla="*/ 150 w 447"/>
                <a:gd name="T7" fmla="*/ 5 h 557"/>
                <a:gd name="T8" fmla="*/ 120 w 447"/>
                <a:gd name="T9" fmla="*/ 16 h 557"/>
                <a:gd name="T10" fmla="*/ 89 w 447"/>
                <a:gd name="T11" fmla="*/ 35 h 557"/>
                <a:gd name="T12" fmla="*/ 59 w 447"/>
                <a:gd name="T13" fmla="*/ 65 h 557"/>
                <a:gd name="T14" fmla="*/ 31 w 447"/>
                <a:gd name="T15" fmla="*/ 106 h 557"/>
                <a:gd name="T16" fmla="*/ 11 w 447"/>
                <a:gd name="T17" fmla="*/ 164 h 557"/>
                <a:gd name="T18" fmla="*/ 0 w 447"/>
                <a:gd name="T19" fmla="*/ 227 h 557"/>
                <a:gd name="T20" fmla="*/ 0 w 447"/>
                <a:gd name="T21" fmla="*/ 289 h 557"/>
                <a:gd name="T22" fmla="*/ 11 w 447"/>
                <a:gd name="T23" fmla="*/ 346 h 557"/>
                <a:gd name="T24" fmla="*/ 27 w 447"/>
                <a:gd name="T25" fmla="*/ 397 h 557"/>
                <a:gd name="T26" fmla="*/ 48 w 447"/>
                <a:gd name="T27" fmla="*/ 442 h 557"/>
                <a:gd name="T28" fmla="*/ 71 w 447"/>
                <a:gd name="T29" fmla="*/ 479 h 557"/>
                <a:gd name="T30" fmla="*/ 96 w 447"/>
                <a:gd name="T31" fmla="*/ 505 h 557"/>
                <a:gd name="T32" fmla="*/ 120 w 447"/>
                <a:gd name="T33" fmla="*/ 523 h 557"/>
                <a:gd name="T34" fmla="*/ 132 w 447"/>
                <a:gd name="T35" fmla="*/ 529 h 557"/>
                <a:gd name="T36" fmla="*/ 147 w 447"/>
                <a:gd name="T37" fmla="*/ 535 h 557"/>
                <a:gd name="T38" fmla="*/ 164 w 447"/>
                <a:gd name="T39" fmla="*/ 541 h 557"/>
                <a:gd name="T40" fmla="*/ 182 w 447"/>
                <a:gd name="T41" fmla="*/ 545 h 557"/>
                <a:gd name="T42" fmla="*/ 201 w 447"/>
                <a:gd name="T43" fmla="*/ 551 h 557"/>
                <a:gd name="T44" fmla="*/ 222 w 447"/>
                <a:gd name="T45" fmla="*/ 554 h 557"/>
                <a:gd name="T46" fmla="*/ 243 w 447"/>
                <a:gd name="T47" fmla="*/ 557 h 557"/>
                <a:gd name="T48" fmla="*/ 264 w 447"/>
                <a:gd name="T49" fmla="*/ 557 h 557"/>
                <a:gd name="T50" fmla="*/ 286 w 447"/>
                <a:gd name="T51" fmla="*/ 556 h 557"/>
                <a:gd name="T52" fmla="*/ 306 w 447"/>
                <a:gd name="T53" fmla="*/ 553 h 557"/>
                <a:gd name="T54" fmla="*/ 327 w 447"/>
                <a:gd name="T55" fmla="*/ 547 h 557"/>
                <a:gd name="T56" fmla="*/ 348 w 447"/>
                <a:gd name="T57" fmla="*/ 538 h 557"/>
                <a:gd name="T58" fmla="*/ 367 w 447"/>
                <a:gd name="T59" fmla="*/ 525 h 557"/>
                <a:gd name="T60" fmla="*/ 385 w 447"/>
                <a:gd name="T61" fmla="*/ 510 h 557"/>
                <a:gd name="T62" fmla="*/ 400 w 447"/>
                <a:gd name="T63" fmla="*/ 491 h 557"/>
                <a:gd name="T64" fmla="*/ 414 w 447"/>
                <a:gd name="T65" fmla="*/ 467 h 557"/>
                <a:gd name="T66" fmla="*/ 435 w 447"/>
                <a:gd name="T67" fmla="*/ 412 h 557"/>
                <a:gd name="T68" fmla="*/ 446 w 447"/>
                <a:gd name="T69" fmla="*/ 353 h 557"/>
                <a:gd name="T70" fmla="*/ 447 w 447"/>
                <a:gd name="T71" fmla="*/ 292 h 557"/>
                <a:gd name="T72" fmla="*/ 440 w 447"/>
                <a:gd name="T73" fmla="*/ 230 h 557"/>
                <a:gd name="T74" fmla="*/ 423 w 447"/>
                <a:gd name="T75" fmla="*/ 173 h 557"/>
                <a:gd name="T76" fmla="*/ 401 w 447"/>
                <a:gd name="T77" fmla="*/ 119 h 557"/>
                <a:gd name="T78" fmla="*/ 370 w 447"/>
                <a:gd name="T79" fmla="*/ 76 h 557"/>
                <a:gd name="T80" fmla="*/ 335 w 447"/>
                <a:gd name="T81" fmla="*/ 44 h 557"/>
                <a:gd name="T82" fmla="*/ 308 w 447"/>
                <a:gd name="T83" fmla="*/ 28 h 557"/>
                <a:gd name="T84" fmla="*/ 281 w 447"/>
                <a:gd name="T85" fmla="*/ 16 h 557"/>
                <a:gd name="T86" fmla="*/ 258 w 447"/>
                <a:gd name="T87" fmla="*/ 8 h 557"/>
                <a:gd name="T88" fmla="*/ 237 w 447"/>
                <a:gd name="T89" fmla="*/ 3 h 557"/>
                <a:gd name="T90" fmla="*/ 221 w 447"/>
                <a:gd name="T91" fmla="*/ 1 h 557"/>
                <a:gd name="T92" fmla="*/ 207 w 447"/>
                <a:gd name="T93" fmla="*/ 0 h 557"/>
                <a:gd name="T94" fmla="*/ 198 w 447"/>
                <a:gd name="T95" fmla="*/ 0 h 557"/>
                <a:gd name="T96" fmla="*/ 195 w 447"/>
                <a:gd name="T9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557">
                  <a:moveTo>
                    <a:pt x="195" y="0"/>
                  </a:moveTo>
                  <a:lnTo>
                    <a:pt x="190" y="0"/>
                  </a:lnTo>
                  <a:lnTo>
                    <a:pt x="173" y="1"/>
                  </a:lnTo>
                  <a:lnTo>
                    <a:pt x="150" y="5"/>
                  </a:lnTo>
                  <a:lnTo>
                    <a:pt x="120" y="16"/>
                  </a:lnTo>
                  <a:lnTo>
                    <a:pt x="89" y="35"/>
                  </a:lnTo>
                  <a:lnTo>
                    <a:pt x="59" y="65"/>
                  </a:lnTo>
                  <a:lnTo>
                    <a:pt x="31" y="106"/>
                  </a:lnTo>
                  <a:lnTo>
                    <a:pt x="11" y="164"/>
                  </a:lnTo>
                  <a:lnTo>
                    <a:pt x="0" y="227"/>
                  </a:lnTo>
                  <a:lnTo>
                    <a:pt x="0" y="289"/>
                  </a:lnTo>
                  <a:lnTo>
                    <a:pt x="11" y="346"/>
                  </a:lnTo>
                  <a:lnTo>
                    <a:pt x="27" y="397"/>
                  </a:lnTo>
                  <a:lnTo>
                    <a:pt x="48" y="442"/>
                  </a:lnTo>
                  <a:lnTo>
                    <a:pt x="71" y="479"/>
                  </a:lnTo>
                  <a:lnTo>
                    <a:pt x="96" y="505"/>
                  </a:lnTo>
                  <a:lnTo>
                    <a:pt x="120" y="523"/>
                  </a:lnTo>
                  <a:lnTo>
                    <a:pt x="132" y="529"/>
                  </a:lnTo>
                  <a:lnTo>
                    <a:pt x="147" y="535"/>
                  </a:lnTo>
                  <a:lnTo>
                    <a:pt x="164" y="541"/>
                  </a:lnTo>
                  <a:lnTo>
                    <a:pt x="182" y="545"/>
                  </a:lnTo>
                  <a:lnTo>
                    <a:pt x="201" y="551"/>
                  </a:lnTo>
                  <a:lnTo>
                    <a:pt x="222" y="554"/>
                  </a:lnTo>
                  <a:lnTo>
                    <a:pt x="243" y="557"/>
                  </a:lnTo>
                  <a:lnTo>
                    <a:pt x="264" y="557"/>
                  </a:lnTo>
                  <a:lnTo>
                    <a:pt x="286" y="556"/>
                  </a:lnTo>
                  <a:lnTo>
                    <a:pt x="306" y="553"/>
                  </a:lnTo>
                  <a:lnTo>
                    <a:pt x="327" y="547"/>
                  </a:lnTo>
                  <a:lnTo>
                    <a:pt x="348" y="538"/>
                  </a:lnTo>
                  <a:lnTo>
                    <a:pt x="367" y="525"/>
                  </a:lnTo>
                  <a:lnTo>
                    <a:pt x="385" y="510"/>
                  </a:lnTo>
                  <a:lnTo>
                    <a:pt x="400" y="491"/>
                  </a:lnTo>
                  <a:lnTo>
                    <a:pt x="414" y="467"/>
                  </a:lnTo>
                  <a:lnTo>
                    <a:pt x="435" y="412"/>
                  </a:lnTo>
                  <a:lnTo>
                    <a:pt x="446" y="353"/>
                  </a:lnTo>
                  <a:lnTo>
                    <a:pt x="447" y="292"/>
                  </a:lnTo>
                  <a:lnTo>
                    <a:pt x="440" y="230"/>
                  </a:lnTo>
                  <a:lnTo>
                    <a:pt x="423" y="173"/>
                  </a:lnTo>
                  <a:lnTo>
                    <a:pt x="401" y="119"/>
                  </a:lnTo>
                  <a:lnTo>
                    <a:pt x="370" y="76"/>
                  </a:lnTo>
                  <a:lnTo>
                    <a:pt x="335" y="44"/>
                  </a:lnTo>
                  <a:lnTo>
                    <a:pt x="308" y="28"/>
                  </a:lnTo>
                  <a:lnTo>
                    <a:pt x="281" y="16"/>
                  </a:lnTo>
                  <a:lnTo>
                    <a:pt x="258" y="8"/>
                  </a:lnTo>
                  <a:lnTo>
                    <a:pt x="237" y="3"/>
                  </a:lnTo>
                  <a:lnTo>
                    <a:pt x="221" y="1"/>
                  </a:lnTo>
                  <a:lnTo>
                    <a:pt x="207" y="0"/>
                  </a:lnTo>
                  <a:lnTo>
                    <a:pt x="198" y="0"/>
                  </a:lnTo>
                  <a:lnTo>
                    <a:pt x="195"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204"/>
            <p:cNvSpPr>
              <a:spLocks/>
            </p:cNvSpPr>
            <p:nvPr/>
          </p:nvSpPr>
          <p:spPr bwMode="auto">
            <a:xfrm>
              <a:off x="1836" y="1523"/>
              <a:ext cx="201" cy="272"/>
            </a:xfrm>
            <a:custGeom>
              <a:avLst/>
              <a:gdLst>
                <a:gd name="T0" fmla="*/ 161 w 602"/>
                <a:gd name="T1" fmla="*/ 17 h 817"/>
                <a:gd name="T2" fmla="*/ 141 w 602"/>
                <a:gd name="T3" fmla="*/ 39 h 817"/>
                <a:gd name="T4" fmla="*/ 106 w 602"/>
                <a:gd name="T5" fmla="*/ 82 h 817"/>
                <a:gd name="T6" fmla="*/ 68 w 602"/>
                <a:gd name="T7" fmla="*/ 148 h 817"/>
                <a:gd name="T8" fmla="*/ 34 w 602"/>
                <a:gd name="T9" fmla="*/ 234 h 817"/>
                <a:gd name="T10" fmla="*/ 10 w 602"/>
                <a:gd name="T11" fmla="*/ 338 h 817"/>
                <a:gd name="T12" fmla="*/ 0 w 602"/>
                <a:gd name="T13" fmla="*/ 446 h 817"/>
                <a:gd name="T14" fmla="*/ 7 w 602"/>
                <a:gd name="T15" fmla="*/ 546 h 817"/>
                <a:gd name="T16" fmla="*/ 27 w 602"/>
                <a:gd name="T17" fmla="*/ 610 h 817"/>
                <a:gd name="T18" fmla="*/ 46 w 602"/>
                <a:gd name="T19" fmla="*/ 651 h 817"/>
                <a:gd name="T20" fmla="*/ 70 w 602"/>
                <a:gd name="T21" fmla="*/ 693 h 817"/>
                <a:gd name="T22" fmla="*/ 101 w 602"/>
                <a:gd name="T23" fmla="*/ 733 h 817"/>
                <a:gd name="T24" fmla="*/ 141 w 602"/>
                <a:gd name="T25" fmla="*/ 768 h 817"/>
                <a:gd name="T26" fmla="*/ 191 w 602"/>
                <a:gd name="T27" fmla="*/ 795 h 817"/>
                <a:gd name="T28" fmla="*/ 253 w 602"/>
                <a:gd name="T29" fmla="*/ 812 h 817"/>
                <a:gd name="T30" fmla="*/ 327 w 602"/>
                <a:gd name="T31" fmla="*/ 817 h 817"/>
                <a:gd name="T32" fmla="*/ 398 w 602"/>
                <a:gd name="T33" fmla="*/ 808 h 817"/>
                <a:gd name="T34" fmla="*/ 451 w 602"/>
                <a:gd name="T35" fmla="*/ 780 h 817"/>
                <a:gd name="T36" fmla="*/ 497 w 602"/>
                <a:gd name="T37" fmla="*/ 736 h 817"/>
                <a:gd name="T38" fmla="*/ 534 w 602"/>
                <a:gd name="T39" fmla="*/ 681 h 817"/>
                <a:gd name="T40" fmla="*/ 564 w 602"/>
                <a:gd name="T41" fmla="*/ 620 h 817"/>
                <a:gd name="T42" fmla="*/ 584 w 602"/>
                <a:gd name="T43" fmla="*/ 559 h 817"/>
                <a:gd name="T44" fmla="*/ 598 w 602"/>
                <a:gd name="T45" fmla="*/ 505 h 817"/>
                <a:gd name="T46" fmla="*/ 602 w 602"/>
                <a:gd name="T47" fmla="*/ 459 h 817"/>
                <a:gd name="T48" fmla="*/ 599 w 602"/>
                <a:gd name="T49" fmla="*/ 404 h 817"/>
                <a:gd name="T50" fmla="*/ 583 w 602"/>
                <a:gd name="T51" fmla="*/ 301 h 817"/>
                <a:gd name="T52" fmla="*/ 540 w 602"/>
                <a:gd name="T53" fmla="*/ 179 h 817"/>
                <a:gd name="T54" fmla="*/ 456 w 602"/>
                <a:gd name="T55" fmla="*/ 70 h 817"/>
                <a:gd name="T56" fmla="*/ 388 w 602"/>
                <a:gd name="T57" fmla="*/ 27 h 817"/>
                <a:gd name="T58" fmla="*/ 348 w 602"/>
                <a:gd name="T59" fmla="*/ 14 h 817"/>
                <a:gd name="T60" fmla="*/ 281 w 602"/>
                <a:gd name="T61" fmla="*/ 2 h 817"/>
                <a:gd name="T62" fmla="*/ 203 w 602"/>
                <a:gd name="T63" fmla="*/ 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2" h="817">
                  <a:moveTo>
                    <a:pt x="164" y="14"/>
                  </a:moveTo>
                  <a:lnTo>
                    <a:pt x="161" y="17"/>
                  </a:lnTo>
                  <a:lnTo>
                    <a:pt x="152" y="24"/>
                  </a:lnTo>
                  <a:lnTo>
                    <a:pt x="141" y="39"/>
                  </a:lnTo>
                  <a:lnTo>
                    <a:pt x="124" y="58"/>
                  </a:lnTo>
                  <a:lnTo>
                    <a:pt x="106" y="82"/>
                  </a:lnTo>
                  <a:lnTo>
                    <a:pt x="87" y="113"/>
                  </a:lnTo>
                  <a:lnTo>
                    <a:pt x="68" y="148"/>
                  </a:lnTo>
                  <a:lnTo>
                    <a:pt x="50" y="188"/>
                  </a:lnTo>
                  <a:lnTo>
                    <a:pt x="34" y="234"/>
                  </a:lnTo>
                  <a:lnTo>
                    <a:pt x="21" y="284"/>
                  </a:lnTo>
                  <a:lnTo>
                    <a:pt x="10" y="338"/>
                  </a:lnTo>
                  <a:lnTo>
                    <a:pt x="3" y="392"/>
                  </a:lnTo>
                  <a:lnTo>
                    <a:pt x="0" y="446"/>
                  </a:lnTo>
                  <a:lnTo>
                    <a:pt x="1" y="499"/>
                  </a:lnTo>
                  <a:lnTo>
                    <a:pt x="7" y="546"/>
                  </a:lnTo>
                  <a:lnTo>
                    <a:pt x="19" y="589"/>
                  </a:lnTo>
                  <a:lnTo>
                    <a:pt x="27" y="610"/>
                  </a:lnTo>
                  <a:lnTo>
                    <a:pt x="35" y="630"/>
                  </a:lnTo>
                  <a:lnTo>
                    <a:pt x="46" y="651"/>
                  </a:lnTo>
                  <a:lnTo>
                    <a:pt x="56" y="672"/>
                  </a:lnTo>
                  <a:lnTo>
                    <a:pt x="70" y="693"/>
                  </a:lnTo>
                  <a:lnTo>
                    <a:pt x="84" y="713"/>
                  </a:lnTo>
                  <a:lnTo>
                    <a:pt x="101" y="733"/>
                  </a:lnTo>
                  <a:lnTo>
                    <a:pt x="120" y="750"/>
                  </a:lnTo>
                  <a:lnTo>
                    <a:pt x="141" y="768"/>
                  </a:lnTo>
                  <a:lnTo>
                    <a:pt x="164" y="783"/>
                  </a:lnTo>
                  <a:lnTo>
                    <a:pt x="191" y="795"/>
                  </a:lnTo>
                  <a:lnTo>
                    <a:pt x="220" y="805"/>
                  </a:lnTo>
                  <a:lnTo>
                    <a:pt x="253" y="812"/>
                  </a:lnTo>
                  <a:lnTo>
                    <a:pt x="288" y="817"/>
                  </a:lnTo>
                  <a:lnTo>
                    <a:pt x="327" y="817"/>
                  </a:lnTo>
                  <a:lnTo>
                    <a:pt x="368" y="814"/>
                  </a:lnTo>
                  <a:lnTo>
                    <a:pt x="398" y="808"/>
                  </a:lnTo>
                  <a:lnTo>
                    <a:pt x="426" y="796"/>
                  </a:lnTo>
                  <a:lnTo>
                    <a:pt x="451" y="780"/>
                  </a:lnTo>
                  <a:lnTo>
                    <a:pt x="475" y="759"/>
                  </a:lnTo>
                  <a:lnTo>
                    <a:pt x="497" y="736"/>
                  </a:lnTo>
                  <a:lnTo>
                    <a:pt x="516" y="709"/>
                  </a:lnTo>
                  <a:lnTo>
                    <a:pt x="534" y="681"/>
                  </a:lnTo>
                  <a:lnTo>
                    <a:pt x="550" y="651"/>
                  </a:lnTo>
                  <a:lnTo>
                    <a:pt x="564" y="620"/>
                  </a:lnTo>
                  <a:lnTo>
                    <a:pt x="575" y="591"/>
                  </a:lnTo>
                  <a:lnTo>
                    <a:pt x="584" y="559"/>
                  </a:lnTo>
                  <a:lnTo>
                    <a:pt x="592" y="531"/>
                  </a:lnTo>
                  <a:lnTo>
                    <a:pt x="598" y="505"/>
                  </a:lnTo>
                  <a:lnTo>
                    <a:pt x="601" y="480"/>
                  </a:lnTo>
                  <a:lnTo>
                    <a:pt x="602" y="459"/>
                  </a:lnTo>
                  <a:lnTo>
                    <a:pt x="602" y="441"/>
                  </a:lnTo>
                  <a:lnTo>
                    <a:pt x="599" y="404"/>
                  </a:lnTo>
                  <a:lnTo>
                    <a:pt x="593" y="355"/>
                  </a:lnTo>
                  <a:lnTo>
                    <a:pt x="583" y="301"/>
                  </a:lnTo>
                  <a:lnTo>
                    <a:pt x="565" y="240"/>
                  </a:lnTo>
                  <a:lnTo>
                    <a:pt x="540" y="179"/>
                  </a:lnTo>
                  <a:lnTo>
                    <a:pt x="504" y="122"/>
                  </a:lnTo>
                  <a:lnTo>
                    <a:pt x="456" y="70"/>
                  </a:lnTo>
                  <a:lnTo>
                    <a:pt x="393" y="28"/>
                  </a:lnTo>
                  <a:lnTo>
                    <a:pt x="388" y="27"/>
                  </a:lnTo>
                  <a:lnTo>
                    <a:pt x="371" y="21"/>
                  </a:lnTo>
                  <a:lnTo>
                    <a:pt x="348" y="14"/>
                  </a:lnTo>
                  <a:lnTo>
                    <a:pt x="317" y="6"/>
                  </a:lnTo>
                  <a:lnTo>
                    <a:pt x="281" y="2"/>
                  </a:lnTo>
                  <a:lnTo>
                    <a:pt x="243" y="0"/>
                  </a:lnTo>
                  <a:lnTo>
                    <a:pt x="203" y="3"/>
                  </a:lnTo>
                  <a:lnTo>
                    <a:pt x="16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205"/>
            <p:cNvSpPr>
              <a:spLocks/>
            </p:cNvSpPr>
            <p:nvPr/>
          </p:nvSpPr>
          <p:spPr bwMode="auto">
            <a:xfrm>
              <a:off x="1870" y="1569"/>
              <a:ext cx="116" cy="179"/>
            </a:xfrm>
            <a:custGeom>
              <a:avLst/>
              <a:gdLst>
                <a:gd name="T0" fmla="*/ 139 w 350"/>
                <a:gd name="T1" fmla="*/ 0 h 536"/>
                <a:gd name="T2" fmla="*/ 134 w 350"/>
                <a:gd name="T3" fmla="*/ 0 h 536"/>
                <a:gd name="T4" fmla="*/ 124 w 350"/>
                <a:gd name="T5" fmla="*/ 2 h 536"/>
                <a:gd name="T6" fmla="*/ 109 w 350"/>
                <a:gd name="T7" fmla="*/ 6 h 536"/>
                <a:gd name="T8" fmla="*/ 90 w 350"/>
                <a:gd name="T9" fmla="*/ 17 h 536"/>
                <a:gd name="T10" fmla="*/ 69 w 350"/>
                <a:gd name="T11" fmla="*/ 34 h 536"/>
                <a:gd name="T12" fmla="*/ 48 w 350"/>
                <a:gd name="T13" fmla="*/ 62 h 536"/>
                <a:gd name="T14" fmla="*/ 29 w 350"/>
                <a:gd name="T15" fmla="*/ 104 h 536"/>
                <a:gd name="T16" fmla="*/ 13 w 350"/>
                <a:gd name="T17" fmla="*/ 159 h 536"/>
                <a:gd name="T18" fmla="*/ 3 w 350"/>
                <a:gd name="T19" fmla="*/ 221 h 536"/>
                <a:gd name="T20" fmla="*/ 0 w 350"/>
                <a:gd name="T21" fmla="*/ 278 h 536"/>
                <a:gd name="T22" fmla="*/ 4 w 350"/>
                <a:gd name="T23" fmla="*/ 333 h 536"/>
                <a:gd name="T24" fmla="*/ 11 w 350"/>
                <a:gd name="T25" fmla="*/ 382 h 536"/>
                <a:gd name="T26" fmla="*/ 25 w 350"/>
                <a:gd name="T27" fmla="*/ 425 h 536"/>
                <a:gd name="T28" fmla="*/ 40 w 350"/>
                <a:gd name="T29" fmla="*/ 460 h 536"/>
                <a:gd name="T30" fmla="*/ 57 w 350"/>
                <a:gd name="T31" fmla="*/ 487 h 536"/>
                <a:gd name="T32" fmla="*/ 77 w 350"/>
                <a:gd name="T33" fmla="*/ 503 h 536"/>
                <a:gd name="T34" fmla="*/ 87 w 350"/>
                <a:gd name="T35" fmla="*/ 509 h 536"/>
                <a:gd name="T36" fmla="*/ 99 w 350"/>
                <a:gd name="T37" fmla="*/ 514 h 536"/>
                <a:gd name="T38" fmla="*/ 113 w 350"/>
                <a:gd name="T39" fmla="*/ 520 h 536"/>
                <a:gd name="T40" fmla="*/ 128 w 350"/>
                <a:gd name="T41" fmla="*/ 526 h 536"/>
                <a:gd name="T42" fmla="*/ 145 w 350"/>
                <a:gd name="T43" fmla="*/ 530 h 536"/>
                <a:gd name="T44" fmla="*/ 161 w 350"/>
                <a:gd name="T45" fmla="*/ 533 h 536"/>
                <a:gd name="T46" fmla="*/ 179 w 350"/>
                <a:gd name="T47" fmla="*/ 534 h 536"/>
                <a:gd name="T48" fmla="*/ 196 w 350"/>
                <a:gd name="T49" fmla="*/ 536 h 536"/>
                <a:gd name="T50" fmla="*/ 214 w 350"/>
                <a:gd name="T51" fmla="*/ 534 h 536"/>
                <a:gd name="T52" fmla="*/ 232 w 350"/>
                <a:gd name="T53" fmla="*/ 531 h 536"/>
                <a:gd name="T54" fmla="*/ 250 w 350"/>
                <a:gd name="T55" fmla="*/ 526 h 536"/>
                <a:gd name="T56" fmla="*/ 266 w 350"/>
                <a:gd name="T57" fmla="*/ 517 h 536"/>
                <a:gd name="T58" fmla="*/ 282 w 350"/>
                <a:gd name="T59" fmla="*/ 505 h 536"/>
                <a:gd name="T60" fmla="*/ 297 w 350"/>
                <a:gd name="T61" fmla="*/ 490 h 536"/>
                <a:gd name="T62" fmla="*/ 310 w 350"/>
                <a:gd name="T63" fmla="*/ 472 h 536"/>
                <a:gd name="T64" fmla="*/ 322 w 350"/>
                <a:gd name="T65" fmla="*/ 450 h 536"/>
                <a:gd name="T66" fmla="*/ 340 w 350"/>
                <a:gd name="T67" fmla="*/ 398 h 536"/>
                <a:gd name="T68" fmla="*/ 349 w 350"/>
                <a:gd name="T69" fmla="*/ 342 h 536"/>
                <a:gd name="T70" fmla="*/ 350 w 350"/>
                <a:gd name="T71" fmla="*/ 281 h 536"/>
                <a:gd name="T72" fmla="*/ 343 w 350"/>
                <a:gd name="T73" fmla="*/ 222 h 536"/>
                <a:gd name="T74" fmla="*/ 329 w 350"/>
                <a:gd name="T75" fmla="*/ 166 h 536"/>
                <a:gd name="T76" fmla="*/ 310 w 350"/>
                <a:gd name="T77" fmla="*/ 116 h 536"/>
                <a:gd name="T78" fmla="*/ 285 w 350"/>
                <a:gd name="T79" fmla="*/ 74 h 536"/>
                <a:gd name="T80" fmla="*/ 256 w 350"/>
                <a:gd name="T81" fmla="*/ 43 h 536"/>
                <a:gd name="T82" fmla="*/ 233 w 350"/>
                <a:gd name="T83" fmla="*/ 27 h 536"/>
                <a:gd name="T84" fmla="*/ 211 w 350"/>
                <a:gd name="T85" fmla="*/ 17 h 536"/>
                <a:gd name="T86" fmla="*/ 192 w 350"/>
                <a:gd name="T87" fmla="*/ 8 h 536"/>
                <a:gd name="T88" fmla="*/ 174 w 350"/>
                <a:gd name="T89" fmla="*/ 3 h 536"/>
                <a:gd name="T90" fmla="*/ 159 w 350"/>
                <a:gd name="T91" fmla="*/ 0 h 536"/>
                <a:gd name="T92" fmla="*/ 148 w 350"/>
                <a:gd name="T93" fmla="*/ 0 h 536"/>
                <a:gd name="T94" fmla="*/ 142 w 350"/>
                <a:gd name="T95" fmla="*/ 0 h 536"/>
                <a:gd name="T96" fmla="*/ 139 w 350"/>
                <a:gd name="T97"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0" h="536">
                  <a:moveTo>
                    <a:pt x="139" y="0"/>
                  </a:moveTo>
                  <a:lnTo>
                    <a:pt x="134" y="0"/>
                  </a:lnTo>
                  <a:lnTo>
                    <a:pt x="124" y="2"/>
                  </a:lnTo>
                  <a:lnTo>
                    <a:pt x="109" y="6"/>
                  </a:lnTo>
                  <a:lnTo>
                    <a:pt x="90" y="17"/>
                  </a:lnTo>
                  <a:lnTo>
                    <a:pt x="69" y="34"/>
                  </a:lnTo>
                  <a:lnTo>
                    <a:pt x="48" y="62"/>
                  </a:lnTo>
                  <a:lnTo>
                    <a:pt x="29" y="104"/>
                  </a:lnTo>
                  <a:lnTo>
                    <a:pt x="13" y="159"/>
                  </a:lnTo>
                  <a:lnTo>
                    <a:pt x="3" y="221"/>
                  </a:lnTo>
                  <a:lnTo>
                    <a:pt x="0" y="278"/>
                  </a:lnTo>
                  <a:lnTo>
                    <a:pt x="4" y="333"/>
                  </a:lnTo>
                  <a:lnTo>
                    <a:pt x="11" y="382"/>
                  </a:lnTo>
                  <a:lnTo>
                    <a:pt x="25" y="425"/>
                  </a:lnTo>
                  <a:lnTo>
                    <a:pt x="40" y="460"/>
                  </a:lnTo>
                  <a:lnTo>
                    <a:pt x="57" y="487"/>
                  </a:lnTo>
                  <a:lnTo>
                    <a:pt x="77" y="503"/>
                  </a:lnTo>
                  <a:lnTo>
                    <a:pt x="87" y="509"/>
                  </a:lnTo>
                  <a:lnTo>
                    <a:pt x="99" y="514"/>
                  </a:lnTo>
                  <a:lnTo>
                    <a:pt x="113" y="520"/>
                  </a:lnTo>
                  <a:lnTo>
                    <a:pt x="128" y="526"/>
                  </a:lnTo>
                  <a:lnTo>
                    <a:pt x="145" y="530"/>
                  </a:lnTo>
                  <a:lnTo>
                    <a:pt x="161" y="533"/>
                  </a:lnTo>
                  <a:lnTo>
                    <a:pt x="179" y="534"/>
                  </a:lnTo>
                  <a:lnTo>
                    <a:pt x="196" y="536"/>
                  </a:lnTo>
                  <a:lnTo>
                    <a:pt x="214" y="534"/>
                  </a:lnTo>
                  <a:lnTo>
                    <a:pt x="232" y="531"/>
                  </a:lnTo>
                  <a:lnTo>
                    <a:pt x="250" y="526"/>
                  </a:lnTo>
                  <a:lnTo>
                    <a:pt x="266" y="517"/>
                  </a:lnTo>
                  <a:lnTo>
                    <a:pt x="282" y="505"/>
                  </a:lnTo>
                  <a:lnTo>
                    <a:pt x="297" y="490"/>
                  </a:lnTo>
                  <a:lnTo>
                    <a:pt x="310" y="472"/>
                  </a:lnTo>
                  <a:lnTo>
                    <a:pt x="322" y="450"/>
                  </a:lnTo>
                  <a:lnTo>
                    <a:pt x="340" y="398"/>
                  </a:lnTo>
                  <a:lnTo>
                    <a:pt x="349" y="342"/>
                  </a:lnTo>
                  <a:lnTo>
                    <a:pt x="350" y="281"/>
                  </a:lnTo>
                  <a:lnTo>
                    <a:pt x="343" y="222"/>
                  </a:lnTo>
                  <a:lnTo>
                    <a:pt x="329" y="166"/>
                  </a:lnTo>
                  <a:lnTo>
                    <a:pt x="310" y="116"/>
                  </a:lnTo>
                  <a:lnTo>
                    <a:pt x="285" y="74"/>
                  </a:lnTo>
                  <a:lnTo>
                    <a:pt x="256" y="43"/>
                  </a:lnTo>
                  <a:lnTo>
                    <a:pt x="233" y="27"/>
                  </a:lnTo>
                  <a:lnTo>
                    <a:pt x="211" y="17"/>
                  </a:lnTo>
                  <a:lnTo>
                    <a:pt x="192" y="8"/>
                  </a:lnTo>
                  <a:lnTo>
                    <a:pt x="174" y="3"/>
                  </a:lnTo>
                  <a:lnTo>
                    <a:pt x="159" y="0"/>
                  </a:lnTo>
                  <a:lnTo>
                    <a:pt x="148" y="0"/>
                  </a:lnTo>
                  <a:lnTo>
                    <a:pt x="142" y="0"/>
                  </a:lnTo>
                  <a:lnTo>
                    <a:pt x="139"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206"/>
            <p:cNvSpPr>
              <a:spLocks/>
            </p:cNvSpPr>
            <p:nvPr/>
          </p:nvSpPr>
          <p:spPr bwMode="auto">
            <a:xfrm>
              <a:off x="2534" y="1652"/>
              <a:ext cx="110" cy="145"/>
            </a:xfrm>
            <a:custGeom>
              <a:avLst/>
              <a:gdLst>
                <a:gd name="T0" fmla="*/ 0 w 330"/>
                <a:gd name="T1" fmla="*/ 0 h 435"/>
                <a:gd name="T2" fmla="*/ 3 w 330"/>
                <a:gd name="T3" fmla="*/ 0 h 435"/>
                <a:gd name="T4" fmla="*/ 14 w 330"/>
                <a:gd name="T5" fmla="*/ 2 h 435"/>
                <a:gd name="T6" fmla="*/ 28 w 330"/>
                <a:gd name="T7" fmla="*/ 6 h 435"/>
                <a:gd name="T8" fmla="*/ 49 w 330"/>
                <a:gd name="T9" fmla="*/ 11 h 435"/>
                <a:gd name="T10" fmla="*/ 73 w 330"/>
                <a:gd name="T11" fmla="*/ 20 h 435"/>
                <a:gd name="T12" fmla="*/ 99 w 330"/>
                <a:gd name="T13" fmla="*/ 30 h 435"/>
                <a:gd name="T14" fmla="*/ 128 w 330"/>
                <a:gd name="T15" fmla="*/ 45 h 435"/>
                <a:gd name="T16" fmla="*/ 157 w 330"/>
                <a:gd name="T17" fmla="*/ 61 h 435"/>
                <a:gd name="T18" fmla="*/ 187 w 330"/>
                <a:gd name="T19" fmla="*/ 83 h 435"/>
                <a:gd name="T20" fmla="*/ 216 w 330"/>
                <a:gd name="T21" fmla="*/ 110 h 435"/>
                <a:gd name="T22" fmla="*/ 244 w 330"/>
                <a:gd name="T23" fmla="*/ 141 h 435"/>
                <a:gd name="T24" fmla="*/ 270 w 330"/>
                <a:gd name="T25" fmla="*/ 178 h 435"/>
                <a:gd name="T26" fmla="*/ 292 w 330"/>
                <a:gd name="T27" fmla="*/ 219 h 435"/>
                <a:gd name="T28" fmla="*/ 309 w 330"/>
                <a:gd name="T29" fmla="*/ 268 h 435"/>
                <a:gd name="T30" fmla="*/ 323 w 330"/>
                <a:gd name="T31" fmla="*/ 323 h 435"/>
                <a:gd name="T32" fmla="*/ 330 w 330"/>
                <a:gd name="T33" fmla="*/ 385 h 435"/>
                <a:gd name="T34" fmla="*/ 295 w 330"/>
                <a:gd name="T35" fmla="*/ 435 h 435"/>
                <a:gd name="T36" fmla="*/ 295 w 330"/>
                <a:gd name="T37" fmla="*/ 432 h 435"/>
                <a:gd name="T38" fmla="*/ 295 w 330"/>
                <a:gd name="T39" fmla="*/ 422 h 435"/>
                <a:gd name="T40" fmla="*/ 295 w 330"/>
                <a:gd name="T41" fmla="*/ 406 h 435"/>
                <a:gd name="T42" fmla="*/ 295 w 330"/>
                <a:gd name="T43" fmla="*/ 385 h 435"/>
                <a:gd name="T44" fmla="*/ 292 w 330"/>
                <a:gd name="T45" fmla="*/ 360 h 435"/>
                <a:gd name="T46" fmla="*/ 287 w 330"/>
                <a:gd name="T47" fmla="*/ 330 h 435"/>
                <a:gd name="T48" fmla="*/ 280 w 330"/>
                <a:gd name="T49" fmla="*/ 299 h 435"/>
                <a:gd name="T50" fmla="*/ 270 w 330"/>
                <a:gd name="T51" fmla="*/ 265 h 435"/>
                <a:gd name="T52" fmla="*/ 255 w 330"/>
                <a:gd name="T53" fmla="*/ 230 h 435"/>
                <a:gd name="T54" fmla="*/ 236 w 330"/>
                <a:gd name="T55" fmla="*/ 193 h 435"/>
                <a:gd name="T56" fmla="*/ 212 w 330"/>
                <a:gd name="T57" fmla="*/ 157 h 435"/>
                <a:gd name="T58" fmla="*/ 182 w 330"/>
                <a:gd name="T59" fmla="*/ 122 h 435"/>
                <a:gd name="T60" fmla="*/ 148 w 330"/>
                <a:gd name="T61" fmla="*/ 88 h 435"/>
                <a:gd name="T62" fmla="*/ 105 w 330"/>
                <a:gd name="T63" fmla="*/ 55 h 435"/>
                <a:gd name="T64" fmla="*/ 57 w 330"/>
                <a:gd name="T65" fmla="*/ 26 h 435"/>
                <a:gd name="T66" fmla="*/ 0 w 330"/>
                <a:gd name="T6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435">
                  <a:moveTo>
                    <a:pt x="0" y="0"/>
                  </a:moveTo>
                  <a:lnTo>
                    <a:pt x="3" y="0"/>
                  </a:lnTo>
                  <a:lnTo>
                    <a:pt x="14" y="2"/>
                  </a:lnTo>
                  <a:lnTo>
                    <a:pt x="28" y="6"/>
                  </a:lnTo>
                  <a:lnTo>
                    <a:pt x="49" y="11"/>
                  </a:lnTo>
                  <a:lnTo>
                    <a:pt x="73" y="20"/>
                  </a:lnTo>
                  <a:lnTo>
                    <a:pt x="99" y="30"/>
                  </a:lnTo>
                  <a:lnTo>
                    <a:pt x="128" y="45"/>
                  </a:lnTo>
                  <a:lnTo>
                    <a:pt x="157" y="61"/>
                  </a:lnTo>
                  <a:lnTo>
                    <a:pt x="187" y="83"/>
                  </a:lnTo>
                  <a:lnTo>
                    <a:pt x="216" y="110"/>
                  </a:lnTo>
                  <a:lnTo>
                    <a:pt x="244" y="141"/>
                  </a:lnTo>
                  <a:lnTo>
                    <a:pt x="270" y="178"/>
                  </a:lnTo>
                  <a:lnTo>
                    <a:pt x="292" y="219"/>
                  </a:lnTo>
                  <a:lnTo>
                    <a:pt x="309" y="268"/>
                  </a:lnTo>
                  <a:lnTo>
                    <a:pt x="323" y="323"/>
                  </a:lnTo>
                  <a:lnTo>
                    <a:pt x="330" y="385"/>
                  </a:lnTo>
                  <a:lnTo>
                    <a:pt x="295" y="435"/>
                  </a:lnTo>
                  <a:lnTo>
                    <a:pt x="295" y="432"/>
                  </a:lnTo>
                  <a:lnTo>
                    <a:pt x="295" y="422"/>
                  </a:lnTo>
                  <a:lnTo>
                    <a:pt x="295" y="406"/>
                  </a:lnTo>
                  <a:lnTo>
                    <a:pt x="295" y="385"/>
                  </a:lnTo>
                  <a:lnTo>
                    <a:pt x="292" y="360"/>
                  </a:lnTo>
                  <a:lnTo>
                    <a:pt x="287" y="330"/>
                  </a:lnTo>
                  <a:lnTo>
                    <a:pt x="280" y="299"/>
                  </a:lnTo>
                  <a:lnTo>
                    <a:pt x="270" y="265"/>
                  </a:lnTo>
                  <a:lnTo>
                    <a:pt x="255" y="230"/>
                  </a:lnTo>
                  <a:lnTo>
                    <a:pt x="236" y="193"/>
                  </a:lnTo>
                  <a:lnTo>
                    <a:pt x="212" y="157"/>
                  </a:lnTo>
                  <a:lnTo>
                    <a:pt x="182" y="122"/>
                  </a:lnTo>
                  <a:lnTo>
                    <a:pt x="148" y="88"/>
                  </a:lnTo>
                  <a:lnTo>
                    <a:pt x="105" y="55"/>
                  </a:lnTo>
                  <a:lnTo>
                    <a:pt x="57" y="26"/>
                  </a:lnTo>
                  <a:lnTo>
                    <a:pt x="0" y="0"/>
                  </a:lnTo>
                  <a:close/>
                </a:path>
              </a:pathLst>
            </a:custGeom>
            <a:solidFill>
              <a:srgbClr val="9E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207"/>
            <p:cNvSpPr>
              <a:spLocks/>
            </p:cNvSpPr>
            <p:nvPr/>
          </p:nvSpPr>
          <p:spPr bwMode="auto">
            <a:xfrm>
              <a:off x="1916" y="1474"/>
              <a:ext cx="384" cy="276"/>
            </a:xfrm>
            <a:custGeom>
              <a:avLst/>
              <a:gdLst>
                <a:gd name="T0" fmla="*/ 603 w 1151"/>
                <a:gd name="T1" fmla="*/ 44 h 827"/>
                <a:gd name="T2" fmla="*/ 590 w 1151"/>
                <a:gd name="T3" fmla="*/ 46 h 827"/>
                <a:gd name="T4" fmla="*/ 551 w 1151"/>
                <a:gd name="T5" fmla="*/ 52 h 827"/>
                <a:gd name="T6" fmla="*/ 492 w 1151"/>
                <a:gd name="T7" fmla="*/ 56 h 827"/>
                <a:gd name="T8" fmla="*/ 415 w 1151"/>
                <a:gd name="T9" fmla="*/ 59 h 827"/>
                <a:gd name="T10" fmla="*/ 325 w 1151"/>
                <a:gd name="T11" fmla="*/ 58 h 827"/>
                <a:gd name="T12" fmla="*/ 223 w 1151"/>
                <a:gd name="T13" fmla="*/ 49 h 827"/>
                <a:gd name="T14" fmla="*/ 114 w 1151"/>
                <a:gd name="T15" fmla="*/ 31 h 827"/>
                <a:gd name="T16" fmla="*/ 0 w 1151"/>
                <a:gd name="T17" fmla="*/ 0 h 827"/>
                <a:gd name="T18" fmla="*/ 19 w 1151"/>
                <a:gd name="T19" fmla="*/ 7 h 827"/>
                <a:gd name="T20" fmla="*/ 71 w 1151"/>
                <a:gd name="T21" fmla="*/ 26 h 827"/>
                <a:gd name="T22" fmla="*/ 145 w 1151"/>
                <a:gd name="T23" fmla="*/ 56 h 827"/>
                <a:gd name="T24" fmla="*/ 233 w 1151"/>
                <a:gd name="T25" fmla="*/ 90 h 827"/>
                <a:gd name="T26" fmla="*/ 327 w 1151"/>
                <a:gd name="T27" fmla="*/ 129 h 827"/>
                <a:gd name="T28" fmla="*/ 414 w 1151"/>
                <a:gd name="T29" fmla="*/ 167 h 827"/>
                <a:gd name="T30" fmla="*/ 488 w 1151"/>
                <a:gd name="T31" fmla="*/ 204 h 827"/>
                <a:gd name="T32" fmla="*/ 538 w 1151"/>
                <a:gd name="T33" fmla="*/ 234 h 827"/>
                <a:gd name="T34" fmla="*/ 548 w 1151"/>
                <a:gd name="T35" fmla="*/ 265 h 827"/>
                <a:gd name="T36" fmla="*/ 517 w 1151"/>
                <a:gd name="T37" fmla="*/ 306 h 827"/>
                <a:gd name="T38" fmla="*/ 458 w 1151"/>
                <a:gd name="T39" fmla="*/ 352 h 827"/>
                <a:gd name="T40" fmla="*/ 381 w 1151"/>
                <a:gd name="T41" fmla="*/ 398 h 827"/>
                <a:gd name="T42" fmla="*/ 298 w 1151"/>
                <a:gd name="T43" fmla="*/ 441 h 827"/>
                <a:gd name="T44" fmla="*/ 226 w 1151"/>
                <a:gd name="T45" fmla="*/ 476 h 827"/>
                <a:gd name="T46" fmla="*/ 173 w 1151"/>
                <a:gd name="T47" fmla="*/ 500 h 827"/>
                <a:gd name="T48" fmla="*/ 152 w 1151"/>
                <a:gd name="T49" fmla="*/ 509 h 827"/>
                <a:gd name="T50" fmla="*/ 303 w 1151"/>
                <a:gd name="T51" fmla="*/ 787 h 827"/>
                <a:gd name="T52" fmla="*/ 821 w 1151"/>
                <a:gd name="T53" fmla="*/ 827 h 827"/>
                <a:gd name="T54" fmla="*/ 1151 w 1151"/>
                <a:gd name="T55" fmla="*/ 603 h 827"/>
                <a:gd name="T56" fmla="*/ 1035 w 1151"/>
                <a:gd name="T57" fmla="*/ 568 h 827"/>
                <a:gd name="T58" fmla="*/ 1022 w 1151"/>
                <a:gd name="T59" fmla="*/ 525 h 827"/>
                <a:gd name="T60" fmla="*/ 980 w 1151"/>
                <a:gd name="T61" fmla="*/ 423 h 827"/>
                <a:gd name="T62" fmla="*/ 914 w 1151"/>
                <a:gd name="T63" fmla="*/ 311 h 827"/>
                <a:gd name="T64" fmla="*/ 821 w 1151"/>
                <a:gd name="T65" fmla="*/ 229 h 827"/>
                <a:gd name="T66" fmla="*/ 757 w 1151"/>
                <a:gd name="T67" fmla="*/ 176 h 827"/>
                <a:gd name="T68" fmla="*/ 726 w 1151"/>
                <a:gd name="T69" fmla="*/ 114 h 827"/>
                <a:gd name="T70" fmla="*/ 717 w 1151"/>
                <a:gd name="T71" fmla="*/ 62 h 827"/>
                <a:gd name="T72" fmla="*/ 717 w 1151"/>
                <a:gd name="T73" fmla="*/ 4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1" h="827">
                  <a:moveTo>
                    <a:pt x="717" y="40"/>
                  </a:moveTo>
                  <a:lnTo>
                    <a:pt x="603" y="44"/>
                  </a:lnTo>
                  <a:lnTo>
                    <a:pt x="600" y="44"/>
                  </a:lnTo>
                  <a:lnTo>
                    <a:pt x="590" y="46"/>
                  </a:lnTo>
                  <a:lnTo>
                    <a:pt x="574" y="49"/>
                  </a:lnTo>
                  <a:lnTo>
                    <a:pt x="551" y="52"/>
                  </a:lnTo>
                  <a:lnTo>
                    <a:pt x="525" y="55"/>
                  </a:lnTo>
                  <a:lnTo>
                    <a:pt x="492" y="56"/>
                  </a:lnTo>
                  <a:lnTo>
                    <a:pt x="457" y="59"/>
                  </a:lnTo>
                  <a:lnTo>
                    <a:pt x="415" y="59"/>
                  </a:lnTo>
                  <a:lnTo>
                    <a:pt x="371" y="59"/>
                  </a:lnTo>
                  <a:lnTo>
                    <a:pt x="325" y="58"/>
                  </a:lnTo>
                  <a:lnTo>
                    <a:pt x="275" y="55"/>
                  </a:lnTo>
                  <a:lnTo>
                    <a:pt x="223" y="49"/>
                  </a:lnTo>
                  <a:lnTo>
                    <a:pt x="168" y="41"/>
                  </a:lnTo>
                  <a:lnTo>
                    <a:pt x="114" y="31"/>
                  </a:lnTo>
                  <a:lnTo>
                    <a:pt x="57" y="18"/>
                  </a:lnTo>
                  <a:lnTo>
                    <a:pt x="0" y="0"/>
                  </a:lnTo>
                  <a:lnTo>
                    <a:pt x="4" y="1"/>
                  </a:lnTo>
                  <a:lnTo>
                    <a:pt x="19" y="7"/>
                  </a:lnTo>
                  <a:lnTo>
                    <a:pt x="41" y="16"/>
                  </a:lnTo>
                  <a:lnTo>
                    <a:pt x="71" y="26"/>
                  </a:lnTo>
                  <a:lnTo>
                    <a:pt x="106" y="40"/>
                  </a:lnTo>
                  <a:lnTo>
                    <a:pt x="145" y="56"/>
                  </a:lnTo>
                  <a:lnTo>
                    <a:pt x="188" y="72"/>
                  </a:lnTo>
                  <a:lnTo>
                    <a:pt x="233" y="90"/>
                  </a:lnTo>
                  <a:lnTo>
                    <a:pt x="279" y="109"/>
                  </a:lnTo>
                  <a:lnTo>
                    <a:pt x="327" y="129"/>
                  </a:lnTo>
                  <a:lnTo>
                    <a:pt x="371" y="149"/>
                  </a:lnTo>
                  <a:lnTo>
                    <a:pt x="414" y="167"/>
                  </a:lnTo>
                  <a:lnTo>
                    <a:pt x="454" y="186"/>
                  </a:lnTo>
                  <a:lnTo>
                    <a:pt x="488" y="204"/>
                  </a:lnTo>
                  <a:lnTo>
                    <a:pt x="516" y="219"/>
                  </a:lnTo>
                  <a:lnTo>
                    <a:pt x="538" y="234"/>
                  </a:lnTo>
                  <a:lnTo>
                    <a:pt x="550" y="248"/>
                  </a:lnTo>
                  <a:lnTo>
                    <a:pt x="548" y="265"/>
                  </a:lnTo>
                  <a:lnTo>
                    <a:pt x="538" y="285"/>
                  </a:lnTo>
                  <a:lnTo>
                    <a:pt x="517" y="306"/>
                  </a:lnTo>
                  <a:lnTo>
                    <a:pt x="491" y="328"/>
                  </a:lnTo>
                  <a:lnTo>
                    <a:pt x="458" y="352"/>
                  </a:lnTo>
                  <a:lnTo>
                    <a:pt x="420" y="374"/>
                  </a:lnTo>
                  <a:lnTo>
                    <a:pt x="381" y="398"/>
                  </a:lnTo>
                  <a:lnTo>
                    <a:pt x="340" y="420"/>
                  </a:lnTo>
                  <a:lnTo>
                    <a:pt x="298" y="441"/>
                  </a:lnTo>
                  <a:lnTo>
                    <a:pt x="260" y="458"/>
                  </a:lnTo>
                  <a:lnTo>
                    <a:pt x="226" y="476"/>
                  </a:lnTo>
                  <a:lnTo>
                    <a:pt x="196" y="490"/>
                  </a:lnTo>
                  <a:lnTo>
                    <a:pt x="173" y="500"/>
                  </a:lnTo>
                  <a:lnTo>
                    <a:pt x="158" y="506"/>
                  </a:lnTo>
                  <a:lnTo>
                    <a:pt x="152" y="509"/>
                  </a:lnTo>
                  <a:lnTo>
                    <a:pt x="149" y="732"/>
                  </a:lnTo>
                  <a:lnTo>
                    <a:pt x="303" y="787"/>
                  </a:lnTo>
                  <a:lnTo>
                    <a:pt x="328" y="742"/>
                  </a:lnTo>
                  <a:lnTo>
                    <a:pt x="821" y="827"/>
                  </a:lnTo>
                  <a:lnTo>
                    <a:pt x="1094" y="803"/>
                  </a:lnTo>
                  <a:lnTo>
                    <a:pt x="1151" y="603"/>
                  </a:lnTo>
                  <a:lnTo>
                    <a:pt x="1105" y="578"/>
                  </a:lnTo>
                  <a:lnTo>
                    <a:pt x="1035" y="568"/>
                  </a:lnTo>
                  <a:lnTo>
                    <a:pt x="1032" y="556"/>
                  </a:lnTo>
                  <a:lnTo>
                    <a:pt x="1022" y="525"/>
                  </a:lnTo>
                  <a:lnTo>
                    <a:pt x="1004" y="478"/>
                  </a:lnTo>
                  <a:lnTo>
                    <a:pt x="980" y="423"/>
                  </a:lnTo>
                  <a:lnTo>
                    <a:pt x="951" y="365"/>
                  </a:lnTo>
                  <a:lnTo>
                    <a:pt x="914" y="311"/>
                  </a:lnTo>
                  <a:lnTo>
                    <a:pt x="871" y="263"/>
                  </a:lnTo>
                  <a:lnTo>
                    <a:pt x="821" y="229"/>
                  </a:lnTo>
                  <a:lnTo>
                    <a:pt x="784" y="205"/>
                  </a:lnTo>
                  <a:lnTo>
                    <a:pt x="757" y="176"/>
                  </a:lnTo>
                  <a:lnTo>
                    <a:pt x="738" y="145"/>
                  </a:lnTo>
                  <a:lnTo>
                    <a:pt x="726" y="114"/>
                  </a:lnTo>
                  <a:lnTo>
                    <a:pt x="720" y="86"/>
                  </a:lnTo>
                  <a:lnTo>
                    <a:pt x="717" y="62"/>
                  </a:lnTo>
                  <a:lnTo>
                    <a:pt x="717" y="46"/>
                  </a:lnTo>
                  <a:lnTo>
                    <a:pt x="717" y="4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208"/>
            <p:cNvSpPr>
              <a:spLocks/>
            </p:cNvSpPr>
            <p:nvPr/>
          </p:nvSpPr>
          <p:spPr bwMode="auto">
            <a:xfrm>
              <a:off x="2490" y="1687"/>
              <a:ext cx="76" cy="82"/>
            </a:xfrm>
            <a:custGeom>
              <a:avLst/>
              <a:gdLst>
                <a:gd name="T0" fmla="*/ 106 w 229"/>
                <a:gd name="T1" fmla="*/ 215 h 246"/>
                <a:gd name="T2" fmla="*/ 112 w 229"/>
                <a:gd name="T3" fmla="*/ 194 h 246"/>
                <a:gd name="T4" fmla="*/ 122 w 229"/>
                <a:gd name="T5" fmla="*/ 172 h 246"/>
                <a:gd name="T6" fmla="*/ 136 w 229"/>
                <a:gd name="T7" fmla="*/ 151 h 246"/>
                <a:gd name="T8" fmla="*/ 153 w 229"/>
                <a:gd name="T9" fmla="*/ 131 h 246"/>
                <a:gd name="T10" fmla="*/ 171 w 229"/>
                <a:gd name="T11" fmla="*/ 111 h 246"/>
                <a:gd name="T12" fmla="*/ 192 w 229"/>
                <a:gd name="T13" fmla="*/ 94 h 246"/>
                <a:gd name="T14" fmla="*/ 211 w 229"/>
                <a:gd name="T15" fmla="*/ 77 h 246"/>
                <a:gd name="T16" fmla="*/ 229 w 229"/>
                <a:gd name="T17" fmla="*/ 64 h 246"/>
                <a:gd name="T18" fmla="*/ 220 w 229"/>
                <a:gd name="T19" fmla="*/ 54 h 246"/>
                <a:gd name="T20" fmla="*/ 211 w 229"/>
                <a:gd name="T21" fmla="*/ 45 h 246"/>
                <a:gd name="T22" fmla="*/ 201 w 229"/>
                <a:gd name="T23" fmla="*/ 34 h 246"/>
                <a:gd name="T24" fmla="*/ 190 w 229"/>
                <a:gd name="T25" fmla="*/ 26 h 246"/>
                <a:gd name="T26" fmla="*/ 179 w 229"/>
                <a:gd name="T27" fmla="*/ 18 h 246"/>
                <a:gd name="T28" fmla="*/ 165 w 229"/>
                <a:gd name="T29" fmla="*/ 11 h 246"/>
                <a:gd name="T30" fmla="*/ 151 w 229"/>
                <a:gd name="T31" fmla="*/ 5 h 246"/>
                <a:gd name="T32" fmla="*/ 136 w 229"/>
                <a:gd name="T33" fmla="*/ 0 h 246"/>
                <a:gd name="T34" fmla="*/ 133 w 229"/>
                <a:gd name="T35" fmla="*/ 8 h 246"/>
                <a:gd name="T36" fmla="*/ 127 w 229"/>
                <a:gd name="T37" fmla="*/ 27 h 246"/>
                <a:gd name="T38" fmla="*/ 115 w 229"/>
                <a:gd name="T39" fmla="*/ 55 h 246"/>
                <a:gd name="T40" fmla="*/ 99 w 229"/>
                <a:gd name="T41" fmla="*/ 89 h 246"/>
                <a:gd name="T42" fmla="*/ 80 w 229"/>
                <a:gd name="T43" fmla="*/ 125 h 246"/>
                <a:gd name="T44" fmla="*/ 56 w 229"/>
                <a:gd name="T45" fmla="*/ 160 h 246"/>
                <a:gd name="T46" fmla="*/ 29 w 229"/>
                <a:gd name="T47" fmla="*/ 190 h 246"/>
                <a:gd name="T48" fmla="*/ 0 w 229"/>
                <a:gd name="T49" fmla="*/ 212 h 246"/>
                <a:gd name="T50" fmla="*/ 16 w 229"/>
                <a:gd name="T51" fmla="*/ 222 h 246"/>
                <a:gd name="T52" fmla="*/ 34 w 229"/>
                <a:gd name="T53" fmla="*/ 233 h 246"/>
                <a:gd name="T54" fmla="*/ 50 w 229"/>
                <a:gd name="T55" fmla="*/ 240 h 246"/>
                <a:gd name="T56" fmla="*/ 66 w 229"/>
                <a:gd name="T57" fmla="*/ 245 h 246"/>
                <a:gd name="T58" fmla="*/ 81 w 229"/>
                <a:gd name="T59" fmla="*/ 246 h 246"/>
                <a:gd name="T60" fmla="*/ 93 w 229"/>
                <a:gd name="T61" fmla="*/ 242 h 246"/>
                <a:gd name="T62" fmla="*/ 102 w 229"/>
                <a:gd name="T63" fmla="*/ 231 h 246"/>
                <a:gd name="T64" fmla="*/ 106 w 229"/>
                <a:gd name="T65" fmla="*/ 21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246">
                  <a:moveTo>
                    <a:pt x="106" y="215"/>
                  </a:moveTo>
                  <a:lnTo>
                    <a:pt x="112" y="194"/>
                  </a:lnTo>
                  <a:lnTo>
                    <a:pt x="122" y="172"/>
                  </a:lnTo>
                  <a:lnTo>
                    <a:pt x="136" y="151"/>
                  </a:lnTo>
                  <a:lnTo>
                    <a:pt x="153" y="131"/>
                  </a:lnTo>
                  <a:lnTo>
                    <a:pt x="171" y="111"/>
                  </a:lnTo>
                  <a:lnTo>
                    <a:pt x="192" y="94"/>
                  </a:lnTo>
                  <a:lnTo>
                    <a:pt x="211" y="77"/>
                  </a:lnTo>
                  <a:lnTo>
                    <a:pt x="229" y="64"/>
                  </a:lnTo>
                  <a:lnTo>
                    <a:pt x="220" y="54"/>
                  </a:lnTo>
                  <a:lnTo>
                    <a:pt x="211" y="45"/>
                  </a:lnTo>
                  <a:lnTo>
                    <a:pt x="201" y="34"/>
                  </a:lnTo>
                  <a:lnTo>
                    <a:pt x="190" y="26"/>
                  </a:lnTo>
                  <a:lnTo>
                    <a:pt x="179" y="18"/>
                  </a:lnTo>
                  <a:lnTo>
                    <a:pt x="165" y="11"/>
                  </a:lnTo>
                  <a:lnTo>
                    <a:pt x="151" y="5"/>
                  </a:lnTo>
                  <a:lnTo>
                    <a:pt x="136" y="0"/>
                  </a:lnTo>
                  <a:lnTo>
                    <a:pt x="133" y="8"/>
                  </a:lnTo>
                  <a:lnTo>
                    <a:pt x="127" y="27"/>
                  </a:lnTo>
                  <a:lnTo>
                    <a:pt x="115" y="55"/>
                  </a:lnTo>
                  <a:lnTo>
                    <a:pt x="99" y="89"/>
                  </a:lnTo>
                  <a:lnTo>
                    <a:pt x="80" y="125"/>
                  </a:lnTo>
                  <a:lnTo>
                    <a:pt x="56" y="160"/>
                  </a:lnTo>
                  <a:lnTo>
                    <a:pt x="29" y="190"/>
                  </a:lnTo>
                  <a:lnTo>
                    <a:pt x="0" y="212"/>
                  </a:lnTo>
                  <a:lnTo>
                    <a:pt x="16" y="222"/>
                  </a:lnTo>
                  <a:lnTo>
                    <a:pt x="34" y="233"/>
                  </a:lnTo>
                  <a:lnTo>
                    <a:pt x="50" y="240"/>
                  </a:lnTo>
                  <a:lnTo>
                    <a:pt x="66" y="245"/>
                  </a:lnTo>
                  <a:lnTo>
                    <a:pt x="81" y="246"/>
                  </a:lnTo>
                  <a:lnTo>
                    <a:pt x="93" y="242"/>
                  </a:lnTo>
                  <a:lnTo>
                    <a:pt x="102" y="231"/>
                  </a:lnTo>
                  <a:lnTo>
                    <a:pt x="106" y="21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209"/>
            <p:cNvSpPr>
              <a:spLocks/>
            </p:cNvSpPr>
            <p:nvPr/>
          </p:nvSpPr>
          <p:spPr bwMode="auto">
            <a:xfrm>
              <a:off x="2484" y="1708"/>
              <a:ext cx="108" cy="142"/>
            </a:xfrm>
            <a:custGeom>
              <a:avLst/>
              <a:gdLst>
                <a:gd name="T0" fmla="*/ 288 w 324"/>
                <a:gd name="T1" fmla="*/ 77 h 426"/>
                <a:gd name="T2" fmla="*/ 285 w 324"/>
                <a:gd name="T3" fmla="*/ 70 h 426"/>
                <a:gd name="T4" fmla="*/ 279 w 324"/>
                <a:gd name="T5" fmla="*/ 52 h 426"/>
                <a:gd name="T6" fmla="*/ 266 w 324"/>
                <a:gd name="T7" fmla="*/ 28 h 426"/>
                <a:gd name="T8" fmla="*/ 247 w 324"/>
                <a:gd name="T9" fmla="*/ 0 h 426"/>
                <a:gd name="T10" fmla="*/ 229 w 324"/>
                <a:gd name="T11" fmla="*/ 13 h 426"/>
                <a:gd name="T12" fmla="*/ 210 w 324"/>
                <a:gd name="T13" fmla="*/ 30 h 426"/>
                <a:gd name="T14" fmla="*/ 189 w 324"/>
                <a:gd name="T15" fmla="*/ 47 h 426"/>
                <a:gd name="T16" fmla="*/ 171 w 324"/>
                <a:gd name="T17" fmla="*/ 67 h 426"/>
                <a:gd name="T18" fmla="*/ 154 w 324"/>
                <a:gd name="T19" fmla="*/ 87 h 426"/>
                <a:gd name="T20" fmla="*/ 140 w 324"/>
                <a:gd name="T21" fmla="*/ 108 h 426"/>
                <a:gd name="T22" fmla="*/ 130 w 324"/>
                <a:gd name="T23" fmla="*/ 130 h 426"/>
                <a:gd name="T24" fmla="*/ 124 w 324"/>
                <a:gd name="T25" fmla="*/ 151 h 426"/>
                <a:gd name="T26" fmla="*/ 120 w 324"/>
                <a:gd name="T27" fmla="*/ 167 h 426"/>
                <a:gd name="T28" fmla="*/ 111 w 324"/>
                <a:gd name="T29" fmla="*/ 178 h 426"/>
                <a:gd name="T30" fmla="*/ 99 w 324"/>
                <a:gd name="T31" fmla="*/ 182 h 426"/>
                <a:gd name="T32" fmla="*/ 84 w 324"/>
                <a:gd name="T33" fmla="*/ 181 h 426"/>
                <a:gd name="T34" fmla="*/ 68 w 324"/>
                <a:gd name="T35" fmla="*/ 176 h 426"/>
                <a:gd name="T36" fmla="*/ 52 w 324"/>
                <a:gd name="T37" fmla="*/ 169 h 426"/>
                <a:gd name="T38" fmla="*/ 34 w 324"/>
                <a:gd name="T39" fmla="*/ 158 h 426"/>
                <a:gd name="T40" fmla="*/ 18 w 324"/>
                <a:gd name="T41" fmla="*/ 148 h 426"/>
                <a:gd name="T42" fmla="*/ 13 w 324"/>
                <a:gd name="T43" fmla="*/ 151 h 426"/>
                <a:gd name="T44" fmla="*/ 9 w 324"/>
                <a:gd name="T45" fmla="*/ 152 h 426"/>
                <a:gd name="T46" fmla="*/ 4 w 324"/>
                <a:gd name="T47" fmla="*/ 155 h 426"/>
                <a:gd name="T48" fmla="*/ 0 w 324"/>
                <a:gd name="T49" fmla="*/ 157 h 426"/>
                <a:gd name="T50" fmla="*/ 0 w 324"/>
                <a:gd name="T51" fmla="*/ 179 h 426"/>
                <a:gd name="T52" fmla="*/ 3 w 324"/>
                <a:gd name="T53" fmla="*/ 232 h 426"/>
                <a:gd name="T54" fmla="*/ 10 w 324"/>
                <a:gd name="T55" fmla="*/ 291 h 426"/>
                <a:gd name="T56" fmla="*/ 25 w 324"/>
                <a:gd name="T57" fmla="*/ 331 h 426"/>
                <a:gd name="T58" fmla="*/ 34 w 324"/>
                <a:gd name="T59" fmla="*/ 333 h 426"/>
                <a:gd name="T60" fmla="*/ 55 w 324"/>
                <a:gd name="T61" fmla="*/ 339 h 426"/>
                <a:gd name="T62" fmla="*/ 87 w 324"/>
                <a:gd name="T63" fmla="*/ 346 h 426"/>
                <a:gd name="T64" fmla="*/ 124 w 324"/>
                <a:gd name="T65" fmla="*/ 358 h 426"/>
                <a:gd name="T66" fmla="*/ 161 w 324"/>
                <a:gd name="T67" fmla="*/ 371 h 426"/>
                <a:gd name="T68" fmla="*/ 197 w 324"/>
                <a:gd name="T69" fmla="*/ 388 h 426"/>
                <a:gd name="T70" fmla="*/ 226 w 324"/>
                <a:gd name="T71" fmla="*/ 407 h 426"/>
                <a:gd name="T72" fmla="*/ 244 w 324"/>
                <a:gd name="T73" fmla="*/ 426 h 426"/>
                <a:gd name="T74" fmla="*/ 247 w 324"/>
                <a:gd name="T75" fmla="*/ 423 h 426"/>
                <a:gd name="T76" fmla="*/ 256 w 324"/>
                <a:gd name="T77" fmla="*/ 414 h 426"/>
                <a:gd name="T78" fmla="*/ 269 w 324"/>
                <a:gd name="T79" fmla="*/ 399 h 426"/>
                <a:gd name="T80" fmla="*/ 284 w 324"/>
                <a:gd name="T81" fmla="*/ 383 h 426"/>
                <a:gd name="T82" fmla="*/ 299 w 324"/>
                <a:gd name="T83" fmla="*/ 364 h 426"/>
                <a:gd name="T84" fmla="*/ 312 w 324"/>
                <a:gd name="T85" fmla="*/ 343 h 426"/>
                <a:gd name="T86" fmla="*/ 321 w 324"/>
                <a:gd name="T87" fmla="*/ 324 h 426"/>
                <a:gd name="T88" fmla="*/ 324 w 324"/>
                <a:gd name="T89" fmla="*/ 306 h 426"/>
                <a:gd name="T90" fmla="*/ 321 w 324"/>
                <a:gd name="T91" fmla="*/ 299 h 426"/>
                <a:gd name="T92" fmla="*/ 315 w 324"/>
                <a:gd name="T93" fmla="*/ 281 h 426"/>
                <a:gd name="T94" fmla="*/ 306 w 324"/>
                <a:gd name="T95" fmla="*/ 253 h 426"/>
                <a:gd name="T96" fmla="*/ 297 w 324"/>
                <a:gd name="T97" fmla="*/ 219 h 426"/>
                <a:gd name="T98" fmla="*/ 290 w 324"/>
                <a:gd name="T99" fmla="*/ 182 h 426"/>
                <a:gd name="T100" fmla="*/ 284 w 324"/>
                <a:gd name="T101" fmla="*/ 144 h 426"/>
                <a:gd name="T102" fmla="*/ 282 w 324"/>
                <a:gd name="T103" fmla="*/ 108 h 426"/>
                <a:gd name="T104" fmla="*/ 288 w 324"/>
                <a:gd name="T105" fmla="*/ 7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426">
                  <a:moveTo>
                    <a:pt x="288" y="77"/>
                  </a:moveTo>
                  <a:lnTo>
                    <a:pt x="285" y="70"/>
                  </a:lnTo>
                  <a:lnTo>
                    <a:pt x="279" y="52"/>
                  </a:lnTo>
                  <a:lnTo>
                    <a:pt x="266" y="28"/>
                  </a:lnTo>
                  <a:lnTo>
                    <a:pt x="247" y="0"/>
                  </a:lnTo>
                  <a:lnTo>
                    <a:pt x="229" y="13"/>
                  </a:lnTo>
                  <a:lnTo>
                    <a:pt x="210" y="30"/>
                  </a:lnTo>
                  <a:lnTo>
                    <a:pt x="189" y="47"/>
                  </a:lnTo>
                  <a:lnTo>
                    <a:pt x="171" y="67"/>
                  </a:lnTo>
                  <a:lnTo>
                    <a:pt x="154" y="87"/>
                  </a:lnTo>
                  <a:lnTo>
                    <a:pt x="140" y="108"/>
                  </a:lnTo>
                  <a:lnTo>
                    <a:pt x="130" y="130"/>
                  </a:lnTo>
                  <a:lnTo>
                    <a:pt x="124" y="151"/>
                  </a:lnTo>
                  <a:lnTo>
                    <a:pt x="120" y="167"/>
                  </a:lnTo>
                  <a:lnTo>
                    <a:pt x="111" y="178"/>
                  </a:lnTo>
                  <a:lnTo>
                    <a:pt x="99" y="182"/>
                  </a:lnTo>
                  <a:lnTo>
                    <a:pt x="84" y="181"/>
                  </a:lnTo>
                  <a:lnTo>
                    <a:pt x="68" y="176"/>
                  </a:lnTo>
                  <a:lnTo>
                    <a:pt x="52" y="169"/>
                  </a:lnTo>
                  <a:lnTo>
                    <a:pt x="34" y="158"/>
                  </a:lnTo>
                  <a:lnTo>
                    <a:pt x="18" y="148"/>
                  </a:lnTo>
                  <a:lnTo>
                    <a:pt x="13" y="151"/>
                  </a:lnTo>
                  <a:lnTo>
                    <a:pt x="9" y="152"/>
                  </a:lnTo>
                  <a:lnTo>
                    <a:pt x="4" y="155"/>
                  </a:lnTo>
                  <a:lnTo>
                    <a:pt x="0" y="157"/>
                  </a:lnTo>
                  <a:lnTo>
                    <a:pt x="0" y="179"/>
                  </a:lnTo>
                  <a:lnTo>
                    <a:pt x="3" y="232"/>
                  </a:lnTo>
                  <a:lnTo>
                    <a:pt x="10" y="291"/>
                  </a:lnTo>
                  <a:lnTo>
                    <a:pt x="25" y="331"/>
                  </a:lnTo>
                  <a:lnTo>
                    <a:pt x="34" y="333"/>
                  </a:lnTo>
                  <a:lnTo>
                    <a:pt x="55" y="339"/>
                  </a:lnTo>
                  <a:lnTo>
                    <a:pt x="87" y="346"/>
                  </a:lnTo>
                  <a:lnTo>
                    <a:pt x="124" y="358"/>
                  </a:lnTo>
                  <a:lnTo>
                    <a:pt x="161" y="371"/>
                  </a:lnTo>
                  <a:lnTo>
                    <a:pt x="197" y="388"/>
                  </a:lnTo>
                  <a:lnTo>
                    <a:pt x="226" y="407"/>
                  </a:lnTo>
                  <a:lnTo>
                    <a:pt x="244" y="426"/>
                  </a:lnTo>
                  <a:lnTo>
                    <a:pt x="247" y="423"/>
                  </a:lnTo>
                  <a:lnTo>
                    <a:pt x="256" y="414"/>
                  </a:lnTo>
                  <a:lnTo>
                    <a:pt x="269" y="399"/>
                  </a:lnTo>
                  <a:lnTo>
                    <a:pt x="284" y="383"/>
                  </a:lnTo>
                  <a:lnTo>
                    <a:pt x="299" y="364"/>
                  </a:lnTo>
                  <a:lnTo>
                    <a:pt x="312" y="343"/>
                  </a:lnTo>
                  <a:lnTo>
                    <a:pt x="321" y="324"/>
                  </a:lnTo>
                  <a:lnTo>
                    <a:pt x="324" y="306"/>
                  </a:lnTo>
                  <a:lnTo>
                    <a:pt x="321" y="299"/>
                  </a:lnTo>
                  <a:lnTo>
                    <a:pt x="315" y="281"/>
                  </a:lnTo>
                  <a:lnTo>
                    <a:pt x="306" y="253"/>
                  </a:lnTo>
                  <a:lnTo>
                    <a:pt x="297" y="219"/>
                  </a:lnTo>
                  <a:lnTo>
                    <a:pt x="290" y="182"/>
                  </a:lnTo>
                  <a:lnTo>
                    <a:pt x="284" y="144"/>
                  </a:lnTo>
                  <a:lnTo>
                    <a:pt x="282" y="108"/>
                  </a:lnTo>
                  <a:lnTo>
                    <a:pt x="288" y="77"/>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210"/>
            <p:cNvSpPr>
              <a:spLocks/>
            </p:cNvSpPr>
            <p:nvPr/>
          </p:nvSpPr>
          <p:spPr bwMode="auto">
            <a:xfrm>
              <a:off x="1809" y="1315"/>
              <a:ext cx="110" cy="124"/>
            </a:xfrm>
            <a:custGeom>
              <a:avLst/>
              <a:gdLst>
                <a:gd name="T0" fmla="*/ 65 w 329"/>
                <a:gd name="T1" fmla="*/ 344 h 374"/>
                <a:gd name="T2" fmla="*/ 50 w 329"/>
                <a:gd name="T3" fmla="*/ 298 h 374"/>
                <a:gd name="T4" fmla="*/ 52 w 329"/>
                <a:gd name="T5" fmla="*/ 290 h 374"/>
                <a:gd name="T6" fmla="*/ 58 w 329"/>
                <a:gd name="T7" fmla="*/ 263 h 374"/>
                <a:gd name="T8" fmla="*/ 67 w 329"/>
                <a:gd name="T9" fmla="*/ 227 h 374"/>
                <a:gd name="T10" fmla="*/ 77 w 329"/>
                <a:gd name="T11" fmla="*/ 186 h 374"/>
                <a:gd name="T12" fmla="*/ 87 w 329"/>
                <a:gd name="T13" fmla="*/ 145 h 374"/>
                <a:gd name="T14" fmla="*/ 98 w 329"/>
                <a:gd name="T15" fmla="*/ 106 h 374"/>
                <a:gd name="T16" fmla="*/ 107 w 329"/>
                <a:gd name="T17" fmla="*/ 79 h 374"/>
                <a:gd name="T18" fmla="*/ 114 w 329"/>
                <a:gd name="T19" fmla="*/ 66 h 374"/>
                <a:gd name="T20" fmla="*/ 124 w 329"/>
                <a:gd name="T21" fmla="*/ 62 h 374"/>
                <a:gd name="T22" fmla="*/ 142 w 329"/>
                <a:gd name="T23" fmla="*/ 59 h 374"/>
                <a:gd name="T24" fmla="*/ 164 w 329"/>
                <a:gd name="T25" fmla="*/ 54 h 374"/>
                <a:gd name="T26" fmla="*/ 188 w 329"/>
                <a:gd name="T27" fmla="*/ 51 h 374"/>
                <a:gd name="T28" fmla="*/ 210 w 329"/>
                <a:gd name="T29" fmla="*/ 50 h 374"/>
                <a:gd name="T30" fmla="*/ 229 w 329"/>
                <a:gd name="T31" fmla="*/ 47 h 374"/>
                <a:gd name="T32" fmla="*/ 244 w 329"/>
                <a:gd name="T33" fmla="*/ 45 h 374"/>
                <a:gd name="T34" fmla="*/ 249 w 329"/>
                <a:gd name="T35" fmla="*/ 45 h 374"/>
                <a:gd name="T36" fmla="*/ 294 w 329"/>
                <a:gd name="T37" fmla="*/ 106 h 374"/>
                <a:gd name="T38" fmla="*/ 329 w 329"/>
                <a:gd name="T39" fmla="*/ 106 h 374"/>
                <a:gd name="T40" fmla="*/ 327 w 329"/>
                <a:gd name="T41" fmla="*/ 102 h 374"/>
                <a:gd name="T42" fmla="*/ 323 w 329"/>
                <a:gd name="T43" fmla="*/ 90 h 374"/>
                <a:gd name="T44" fmla="*/ 315 w 329"/>
                <a:gd name="T45" fmla="*/ 74 h 374"/>
                <a:gd name="T46" fmla="*/ 306 w 329"/>
                <a:gd name="T47" fmla="*/ 56 h 374"/>
                <a:gd name="T48" fmla="*/ 296 w 329"/>
                <a:gd name="T49" fmla="*/ 37 h 374"/>
                <a:gd name="T50" fmla="*/ 284 w 329"/>
                <a:gd name="T51" fmla="*/ 19 h 374"/>
                <a:gd name="T52" fmla="*/ 274 w 329"/>
                <a:gd name="T53" fmla="*/ 7 h 374"/>
                <a:gd name="T54" fmla="*/ 265 w 329"/>
                <a:gd name="T55" fmla="*/ 1 h 374"/>
                <a:gd name="T56" fmla="*/ 250 w 329"/>
                <a:gd name="T57" fmla="*/ 0 h 374"/>
                <a:gd name="T58" fmla="*/ 228 w 329"/>
                <a:gd name="T59" fmla="*/ 1 h 374"/>
                <a:gd name="T60" fmla="*/ 201 w 329"/>
                <a:gd name="T61" fmla="*/ 3 h 374"/>
                <a:gd name="T62" fmla="*/ 170 w 329"/>
                <a:gd name="T63" fmla="*/ 7 h 374"/>
                <a:gd name="T64" fmla="*/ 142 w 329"/>
                <a:gd name="T65" fmla="*/ 10 h 374"/>
                <a:gd name="T66" fmla="*/ 115 w 329"/>
                <a:gd name="T67" fmla="*/ 16 h 374"/>
                <a:gd name="T68" fmla="*/ 95 w 329"/>
                <a:gd name="T69" fmla="*/ 20 h 374"/>
                <a:gd name="T70" fmla="*/ 84 w 329"/>
                <a:gd name="T71" fmla="*/ 26 h 374"/>
                <a:gd name="T72" fmla="*/ 77 w 329"/>
                <a:gd name="T73" fmla="*/ 44 h 374"/>
                <a:gd name="T74" fmla="*/ 65 w 329"/>
                <a:gd name="T75" fmla="*/ 79 h 374"/>
                <a:gd name="T76" fmla="*/ 52 w 329"/>
                <a:gd name="T77" fmla="*/ 128 h 374"/>
                <a:gd name="T78" fmla="*/ 37 w 329"/>
                <a:gd name="T79" fmla="*/ 183 h 374"/>
                <a:gd name="T80" fmla="*/ 22 w 329"/>
                <a:gd name="T81" fmla="*/ 236 h 374"/>
                <a:gd name="T82" fmla="*/ 12 w 329"/>
                <a:gd name="T83" fmla="*/ 284 h 374"/>
                <a:gd name="T84" fmla="*/ 3 w 329"/>
                <a:gd name="T85" fmla="*/ 316 h 374"/>
                <a:gd name="T86" fmla="*/ 0 w 329"/>
                <a:gd name="T87" fmla="*/ 328 h 374"/>
                <a:gd name="T88" fmla="*/ 34 w 329"/>
                <a:gd name="T89" fmla="*/ 374 h 374"/>
                <a:gd name="T90" fmla="*/ 65 w 329"/>
                <a:gd name="T91" fmla="*/ 34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374">
                  <a:moveTo>
                    <a:pt x="65" y="344"/>
                  </a:moveTo>
                  <a:lnTo>
                    <a:pt x="50" y="298"/>
                  </a:lnTo>
                  <a:lnTo>
                    <a:pt x="52" y="290"/>
                  </a:lnTo>
                  <a:lnTo>
                    <a:pt x="58" y="263"/>
                  </a:lnTo>
                  <a:lnTo>
                    <a:pt x="67" y="227"/>
                  </a:lnTo>
                  <a:lnTo>
                    <a:pt x="77" y="186"/>
                  </a:lnTo>
                  <a:lnTo>
                    <a:pt x="87" y="145"/>
                  </a:lnTo>
                  <a:lnTo>
                    <a:pt x="98" y="106"/>
                  </a:lnTo>
                  <a:lnTo>
                    <a:pt x="107" y="79"/>
                  </a:lnTo>
                  <a:lnTo>
                    <a:pt x="114" y="66"/>
                  </a:lnTo>
                  <a:lnTo>
                    <a:pt x="124" y="62"/>
                  </a:lnTo>
                  <a:lnTo>
                    <a:pt x="142" y="59"/>
                  </a:lnTo>
                  <a:lnTo>
                    <a:pt x="164" y="54"/>
                  </a:lnTo>
                  <a:lnTo>
                    <a:pt x="188" y="51"/>
                  </a:lnTo>
                  <a:lnTo>
                    <a:pt x="210" y="50"/>
                  </a:lnTo>
                  <a:lnTo>
                    <a:pt x="229" y="47"/>
                  </a:lnTo>
                  <a:lnTo>
                    <a:pt x="244" y="45"/>
                  </a:lnTo>
                  <a:lnTo>
                    <a:pt x="249" y="45"/>
                  </a:lnTo>
                  <a:lnTo>
                    <a:pt x="294" y="106"/>
                  </a:lnTo>
                  <a:lnTo>
                    <a:pt x="329" y="106"/>
                  </a:lnTo>
                  <a:lnTo>
                    <a:pt x="327" y="102"/>
                  </a:lnTo>
                  <a:lnTo>
                    <a:pt x="323" y="90"/>
                  </a:lnTo>
                  <a:lnTo>
                    <a:pt x="315" y="74"/>
                  </a:lnTo>
                  <a:lnTo>
                    <a:pt x="306" y="56"/>
                  </a:lnTo>
                  <a:lnTo>
                    <a:pt x="296" y="37"/>
                  </a:lnTo>
                  <a:lnTo>
                    <a:pt x="284" y="19"/>
                  </a:lnTo>
                  <a:lnTo>
                    <a:pt x="274" y="7"/>
                  </a:lnTo>
                  <a:lnTo>
                    <a:pt x="265" y="1"/>
                  </a:lnTo>
                  <a:lnTo>
                    <a:pt x="250" y="0"/>
                  </a:lnTo>
                  <a:lnTo>
                    <a:pt x="228" y="1"/>
                  </a:lnTo>
                  <a:lnTo>
                    <a:pt x="201" y="3"/>
                  </a:lnTo>
                  <a:lnTo>
                    <a:pt x="170" y="7"/>
                  </a:lnTo>
                  <a:lnTo>
                    <a:pt x="142" y="10"/>
                  </a:lnTo>
                  <a:lnTo>
                    <a:pt x="115" y="16"/>
                  </a:lnTo>
                  <a:lnTo>
                    <a:pt x="95" y="20"/>
                  </a:lnTo>
                  <a:lnTo>
                    <a:pt x="84" y="26"/>
                  </a:lnTo>
                  <a:lnTo>
                    <a:pt x="77" y="44"/>
                  </a:lnTo>
                  <a:lnTo>
                    <a:pt x="65" y="79"/>
                  </a:lnTo>
                  <a:lnTo>
                    <a:pt x="52" y="128"/>
                  </a:lnTo>
                  <a:lnTo>
                    <a:pt x="37" y="183"/>
                  </a:lnTo>
                  <a:lnTo>
                    <a:pt x="22" y="236"/>
                  </a:lnTo>
                  <a:lnTo>
                    <a:pt x="12" y="284"/>
                  </a:lnTo>
                  <a:lnTo>
                    <a:pt x="3" y="316"/>
                  </a:lnTo>
                  <a:lnTo>
                    <a:pt x="0" y="328"/>
                  </a:lnTo>
                  <a:lnTo>
                    <a:pt x="34" y="374"/>
                  </a:lnTo>
                  <a:lnTo>
                    <a:pt x="65" y="344"/>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211"/>
            <p:cNvSpPr>
              <a:spLocks/>
            </p:cNvSpPr>
            <p:nvPr/>
          </p:nvSpPr>
          <p:spPr bwMode="auto">
            <a:xfrm>
              <a:off x="1758" y="1401"/>
              <a:ext cx="418" cy="321"/>
            </a:xfrm>
            <a:custGeom>
              <a:avLst/>
              <a:gdLst>
                <a:gd name="T0" fmla="*/ 266 w 1256"/>
                <a:gd name="T1" fmla="*/ 3 h 963"/>
                <a:gd name="T2" fmla="*/ 244 w 1256"/>
                <a:gd name="T3" fmla="*/ 25 h 963"/>
                <a:gd name="T4" fmla="*/ 214 w 1256"/>
                <a:gd name="T5" fmla="*/ 61 h 963"/>
                <a:gd name="T6" fmla="*/ 192 w 1256"/>
                <a:gd name="T7" fmla="*/ 98 h 963"/>
                <a:gd name="T8" fmla="*/ 182 w 1256"/>
                <a:gd name="T9" fmla="*/ 124 h 963"/>
                <a:gd name="T10" fmla="*/ 133 w 1256"/>
                <a:gd name="T11" fmla="*/ 191 h 963"/>
                <a:gd name="T12" fmla="*/ 66 w 1256"/>
                <a:gd name="T13" fmla="*/ 294 h 963"/>
                <a:gd name="T14" fmla="*/ 12 w 1256"/>
                <a:gd name="T15" fmla="*/ 396 h 963"/>
                <a:gd name="T16" fmla="*/ 50 w 1256"/>
                <a:gd name="T17" fmla="*/ 587 h 963"/>
                <a:gd name="T18" fmla="*/ 500 w 1256"/>
                <a:gd name="T19" fmla="*/ 947 h 963"/>
                <a:gd name="T20" fmla="*/ 515 w 1256"/>
                <a:gd name="T21" fmla="*/ 951 h 963"/>
                <a:gd name="T22" fmla="*/ 549 w 1256"/>
                <a:gd name="T23" fmla="*/ 960 h 963"/>
                <a:gd name="T24" fmla="*/ 590 w 1256"/>
                <a:gd name="T25" fmla="*/ 963 h 963"/>
                <a:gd name="T26" fmla="*/ 624 w 1256"/>
                <a:gd name="T27" fmla="*/ 951 h 963"/>
                <a:gd name="T28" fmla="*/ 645 w 1256"/>
                <a:gd name="T29" fmla="*/ 855 h 963"/>
                <a:gd name="T30" fmla="*/ 628 w 1256"/>
                <a:gd name="T31" fmla="*/ 747 h 963"/>
                <a:gd name="T32" fmla="*/ 649 w 1256"/>
                <a:gd name="T33" fmla="*/ 751 h 963"/>
                <a:gd name="T34" fmla="*/ 705 w 1256"/>
                <a:gd name="T35" fmla="*/ 760 h 963"/>
                <a:gd name="T36" fmla="*/ 787 w 1256"/>
                <a:gd name="T37" fmla="*/ 774 h 963"/>
                <a:gd name="T38" fmla="*/ 884 w 1256"/>
                <a:gd name="T39" fmla="*/ 787 h 963"/>
                <a:gd name="T40" fmla="*/ 991 w 1256"/>
                <a:gd name="T41" fmla="*/ 799 h 963"/>
                <a:gd name="T42" fmla="*/ 1093 w 1256"/>
                <a:gd name="T43" fmla="*/ 806 h 963"/>
                <a:gd name="T44" fmla="*/ 1185 w 1256"/>
                <a:gd name="T45" fmla="*/ 806 h 963"/>
                <a:gd name="T46" fmla="*/ 1256 w 1256"/>
                <a:gd name="T47" fmla="*/ 797 h 963"/>
                <a:gd name="T48" fmla="*/ 1256 w 1256"/>
                <a:gd name="T49" fmla="*/ 785 h 963"/>
                <a:gd name="T50" fmla="*/ 1251 w 1256"/>
                <a:gd name="T51" fmla="*/ 754 h 963"/>
                <a:gd name="T52" fmla="*/ 1238 w 1256"/>
                <a:gd name="T53" fmla="*/ 706 h 963"/>
                <a:gd name="T54" fmla="*/ 1211 w 1256"/>
                <a:gd name="T55" fmla="*/ 643 h 963"/>
                <a:gd name="T56" fmla="*/ 1166 w 1256"/>
                <a:gd name="T57" fmla="*/ 574 h 963"/>
                <a:gd name="T58" fmla="*/ 1094 w 1256"/>
                <a:gd name="T59" fmla="*/ 500 h 963"/>
                <a:gd name="T60" fmla="*/ 994 w 1256"/>
                <a:gd name="T61" fmla="*/ 424 h 963"/>
                <a:gd name="T62" fmla="*/ 858 w 1256"/>
                <a:gd name="T63" fmla="*/ 353 h 963"/>
                <a:gd name="T64" fmla="*/ 886 w 1256"/>
                <a:gd name="T65" fmla="*/ 346 h 963"/>
                <a:gd name="T66" fmla="*/ 947 w 1256"/>
                <a:gd name="T67" fmla="*/ 325 h 963"/>
                <a:gd name="T68" fmla="*/ 1012 w 1256"/>
                <a:gd name="T69" fmla="*/ 297 h 963"/>
                <a:gd name="T70" fmla="*/ 1047 w 1256"/>
                <a:gd name="T71" fmla="*/ 268 h 963"/>
                <a:gd name="T72" fmla="*/ 1023 w 1256"/>
                <a:gd name="T73" fmla="*/ 268 h 963"/>
                <a:gd name="T74" fmla="*/ 957 w 1256"/>
                <a:gd name="T75" fmla="*/ 266 h 963"/>
                <a:gd name="T76" fmla="*/ 859 w 1256"/>
                <a:gd name="T77" fmla="*/ 259 h 963"/>
                <a:gd name="T78" fmla="*/ 741 w 1256"/>
                <a:gd name="T79" fmla="*/ 243 h 963"/>
                <a:gd name="T80" fmla="*/ 612 w 1256"/>
                <a:gd name="T81" fmla="*/ 211 h 963"/>
                <a:gd name="T82" fmla="*/ 484 w 1256"/>
                <a:gd name="T83" fmla="*/ 164 h 963"/>
                <a:gd name="T84" fmla="*/ 365 w 1256"/>
                <a:gd name="T85" fmla="*/ 95 h 963"/>
                <a:gd name="T86" fmla="*/ 269 w 1256"/>
                <a:gd name="T87"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6" h="963">
                  <a:moveTo>
                    <a:pt x="269" y="0"/>
                  </a:moveTo>
                  <a:lnTo>
                    <a:pt x="266" y="3"/>
                  </a:lnTo>
                  <a:lnTo>
                    <a:pt x="257" y="12"/>
                  </a:lnTo>
                  <a:lnTo>
                    <a:pt x="244" y="25"/>
                  </a:lnTo>
                  <a:lnTo>
                    <a:pt x="229" y="41"/>
                  </a:lnTo>
                  <a:lnTo>
                    <a:pt x="214" y="61"/>
                  </a:lnTo>
                  <a:lnTo>
                    <a:pt x="201" y="80"/>
                  </a:lnTo>
                  <a:lnTo>
                    <a:pt x="192" y="98"/>
                  </a:lnTo>
                  <a:lnTo>
                    <a:pt x="189" y="114"/>
                  </a:lnTo>
                  <a:lnTo>
                    <a:pt x="182" y="124"/>
                  </a:lnTo>
                  <a:lnTo>
                    <a:pt x="161" y="151"/>
                  </a:lnTo>
                  <a:lnTo>
                    <a:pt x="133" y="191"/>
                  </a:lnTo>
                  <a:lnTo>
                    <a:pt x="100" y="240"/>
                  </a:lnTo>
                  <a:lnTo>
                    <a:pt x="66" y="294"/>
                  </a:lnTo>
                  <a:lnTo>
                    <a:pt x="35" y="348"/>
                  </a:lnTo>
                  <a:lnTo>
                    <a:pt x="12" y="396"/>
                  </a:lnTo>
                  <a:lnTo>
                    <a:pt x="0" y="438"/>
                  </a:lnTo>
                  <a:lnTo>
                    <a:pt x="50" y="587"/>
                  </a:lnTo>
                  <a:lnTo>
                    <a:pt x="500" y="822"/>
                  </a:lnTo>
                  <a:lnTo>
                    <a:pt x="500" y="947"/>
                  </a:lnTo>
                  <a:lnTo>
                    <a:pt x="504" y="948"/>
                  </a:lnTo>
                  <a:lnTo>
                    <a:pt x="515" y="951"/>
                  </a:lnTo>
                  <a:lnTo>
                    <a:pt x="529" y="956"/>
                  </a:lnTo>
                  <a:lnTo>
                    <a:pt x="549" y="960"/>
                  </a:lnTo>
                  <a:lnTo>
                    <a:pt x="569" y="963"/>
                  </a:lnTo>
                  <a:lnTo>
                    <a:pt x="590" y="963"/>
                  </a:lnTo>
                  <a:lnTo>
                    <a:pt x="609" y="960"/>
                  </a:lnTo>
                  <a:lnTo>
                    <a:pt x="624" y="951"/>
                  </a:lnTo>
                  <a:lnTo>
                    <a:pt x="642" y="913"/>
                  </a:lnTo>
                  <a:lnTo>
                    <a:pt x="645" y="855"/>
                  </a:lnTo>
                  <a:lnTo>
                    <a:pt x="639" y="793"/>
                  </a:lnTo>
                  <a:lnTo>
                    <a:pt x="628" y="747"/>
                  </a:lnTo>
                  <a:lnTo>
                    <a:pt x="634" y="748"/>
                  </a:lnTo>
                  <a:lnTo>
                    <a:pt x="649" y="751"/>
                  </a:lnTo>
                  <a:lnTo>
                    <a:pt x="673" y="754"/>
                  </a:lnTo>
                  <a:lnTo>
                    <a:pt x="705" y="760"/>
                  </a:lnTo>
                  <a:lnTo>
                    <a:pt x="744" y="766"/>
                  </a:lnTo>
                  <a:lnTo>
                    <a:pt x="787" y="774"/>
                  </a:lnTo>
                  <a:lnTo>
                    <a:pt x="834" y="781"/>
                  </a:lnTo>
                  <a:lnTo>
                    <a:pt x="884" y="787"/>
                  </a:lnTo>
                  <a:lnTo>
                    <a:pt x="938" y="793"/>
                  </a:lnTo>
                  <a:lnTo>
                    <a:pt x="991" y="799"/>
                  </a:lnTo>
                  <a:lnTo>
                    <a:pt x="1043" y="803"/>
                  </a:lnTo>
                  <a:lnTo>
                    <a:pt x="1093" y="806"/>
                  </a:lnTo>
                  <a:lnTo>
                    <a:pt x="1142" y="808"/>
                  </a:lnTo>
                  <a:lnTo>
                    <a:pt x="1185" y="806"/>
                  </a:lnTo>
                  <a:lnTo>
                    <a:pt x="1223" y="803"/>
                  </a:lnTo>
                  <a:lnTo>
                    <a:pt x="1256" y="797"/>
                  </a:lnTo>
                  <a:lnTo>
                    <a:pt x="1256" y="794"/>
                  </a:lnTo>
                  <a:lnTo>
                    <a:pt x="1256" y="785"/>
                  </a:lnTo>
                  <a:lnTo>
                    <a:pt x="1254" y="772"/>
                  </a:lnTo>
                  <a:lnTo>
                    <a:pt x="1251" y="754"/>
                  </a:lnTo>
                  <a:lnTo>
                    <a:pt x="1247" y="731"/>
                  </a:lnTo>
                  <a:lnTo>
                    <a:pt x="1238" y="706"/>
                  </a:lnTo>
                  <a:lnTo>
                    <a:pt x="1228" y="676"/>
                  </a:lnTo>
                  <a:lnTo>
                    <a:pt x="1211" y="643"/>
                  </a:lnTo>
                  <a:lnTo>
                    <a:pt x="1191" y="611"/>
                  </a:lnTo>
                  <a:lnTo>
                    <a:pt x="1166" y="574"/>
                  </a:lnTo>
                  <a:lnTo>
                    <a:pt x="1133" y="538"/>
                  </a:lnTo>
                  <a:lnTo>
                    <a:pt x="1094" y="500"/>
                  </a:lnTo>
                  <a:lnTo>
                    <a:pt x="1047" y="463"/>
                  </a:lnTo>
                  <a:lnTo>
                    <a:pt x="994" y="424"/>
                  </a:lnTo>
                  <a:lnTo>
                    <a:pt x="930" y="389"/>
                  </a:lnTo>
                  <a:lnTo>
                    <a:pt x="858" y="353"/>
                  </a:lnTo>
                  <a:lnTo>
                    <a:pt x="865" y="352"/>
                  </a:lnTo>
                  <a:lnTo>
                    <a:pt x="886" y="346"/>
                  </a:lnTo>
                  <a:lnTo>
                    <a:pt x="914" y="337"/>
                  </a:lnTo>
                  <a:lnTo>
                    <a:pt x="947" y="325"/>
                  </a:lnTo>
                  <a:lnTo>
                    <a:pt x="981" y="312"/>
                  </a:lnTo>
                  <a:lnTo>
                    <a:pt x="1012" y="297"/>
                  </a:lnTo>
                  <a:lnTo>
                    <a:pt x="1035" y="282"/>
                  </a:lnTo>
                  <a:lnTo>
                    <a:pt x="1047" y="268"/>
                  </a:lnTo>
                  <a:lnTo>
                    <a:pt x="1041" y="268"/>
                  </a:lnTo>
                  <a:lnTo>
                    <a:pt x="1023" y="268"/>
                  </a:lnTo>
                  <a:lnTo>
                    <a:pt x="994" y="268"/>
                  </a:lnTo>
                  <a:lnTo>
                    <a:pt x="957" y="266"/>
                  </a:lnTo>
                  <a:lnTo>
                    <a:pt x="911" y="263"/>
                  </a:lnTo>
                  <a:lnTo>
                    <a:pt x="859" y="259"/>
                  </a:lnTo>
                  <a:lnTo>
                    <a:pt x="802" y="251"/>
                  </a:lnTo>
                  <a:lnTo>
                    <a:pt x="741" y="243"/>
                  </a:lnTo>
                  <a:lnTo>
                    <a:pt x="677" y="229"/>
                  </a:lnTo>
                  <a:lnTo>
                    <a:pt x="612" y="211"/>
                  </a:lnTo>
                  <a:lnTo>
                    <a:pt x="547" y="189"/>
                  </a:lnTo>
                  <a:lnTo>
                    <a:pt x="484" y="164"/>
                  </a:lnTo>
                  <a:lnTo>
                    <a:pt x="423" y="132"/>
                  </a:lnTo>
                  <a:lnTo>
                    <a:pt x="365" y="95"/>
                  </a:lnTo>
                  <a:lnTo>
                    <a:pt x="313" y="50"/>
                  </a:lnTo>
                  <a:lnTo>
                    <a:pt x="269" y="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212"/>
            <p:cNvSpPr>
              <a:spLocks/>
            </p:cNvSpPr>
            <p:nvPr/>
          </p:nvSpPr>
          <p:spPr bwMode="auto">
            <a:xfrm>
              <a:off x="1801" y="1579"/>
              <a:ext cx="278" cy="141"/>
            </a:xfrm>
            <a:custGeom>
              <a:avLst/>
              <a:gdLst>
                <a:gd name="T0" fmla="*/ 833 w 833"/>
                <a:gd name="T1" fmla="*/ 205 h 425"/>
                <a:gd name="T2" fmla="*/ 827 w 833"/>
                <a:gd name="T3" fmla="*/ 205 h 425"/>
                <a:gd name="T4" fmla="*/ 808 w 833"/>
                <a:gd name="T5" fmla="*/ 202 h 425"/>
                <a:gd name="T6" fmla="*/ 780 w 833"/>
                <a:gd name="T7" fmla="*/ 199 h 425"/>
                <a:gd name="T8" fmla="*/ 741 w 833"/>
                <a:gd name="T9" fmla="*/ 193 h 425"/>
                <a:gd name="T10" fmla="*/ 694 w 833"/>
                <a:gd name="T11" fmla="*/ 187 h 425"/>
                <a:gd name="T12" fmla="*/ 641 w 833"/>
                <a:gd name="T13" fmla="*/ 178 h 425"/>
                <a:gd name="T14" fmla="*/ 581 w 833"/>
                <a:gd name="T15" fmla="*/ 169 h 425"/>
                <a:gd name="T16" fmla="*/ 518 w 833"/>
                <a:gd name="T17" fmla="*/ 157 h 425"/>
                <a:gd name="T18" fmla="*/ 451 w 833"/>
                <a:gd name="T19" fmla="*/ 144 h 425"/>
                <a:gd name="T20" fmla="*/ 382 w 833"/>
                <a:gd name="T21" fmla="*/ 129 h 425"/>
                <a:gd name="T22" fmla="*/ 312 w 833"/>
                <a:gd name="T23" fmla="*/ 111 h 425"/>
                <a:gd name="T24" fmla="*/ 244 w 833"/>
                <a:gd name="T25" fmla="*/ 94 h 425"/>
                <a:gd name="T26" fmla="*/ 177 w 833"/>
                <a:gd name="T27" fmla="*/ 73 h 425"/>
                <a:gd name="T28" fmla="*/ 112 w 833"/>
                <a:gd name="T29" fmla="*/ 51 h 425"/>
                <a:gd name="T30" fmla="*/ 53 w 833"/>
                <a:gd name="T31" fmla="*/ 27 h 425"/>
                <a:gd name="T32" fmla="*/ 0 w 833"/>
                <a:gd name="T33" fmla="*/ 0 h 425"/>
                <a:gd name="T34" fmla="*/ 95 w 833"/>
                <a:gd name="T35" fmla="*/ 101 h 425"/>
                <a:gd name="T36" fmla="*/ 433 w 833"/>
                <a:gd name="T37" fmla="*/ 205 h 425"/>
                <a:gd name="T38" fmla="*/ 436 w 833"/>
                <a:gd name="T39" fmla="*/ 209 h 425"/>
                <a:gd name="T40" fmla="*/ 444 w 833"/>
                <a:gd name="T41" fmla="*/ 222 h 425"/>
                <a:gd name="T42" fmla="*/ 454 w 833"/>
                <a:gd name="T43" fmla="*/ 245 h 425"/>
                <a:gd name="T44" fmla="*/ 464 w 833"/>
                <a:gd name="T45" fmla="*/ 271 h 425"/>
                <a:gd name="T46" fmla="*/ 473 w 833"/>
                <a:gd name="T47" fmla="*/ 305 h 425"/>
                <a:gd name="T48" fmla="*/ 478 w 833"/>
                <a:gd name="T49" fmla="*/ 342 h 425"/>
                <a:gd name="T50" fmla="*/ 478 w 833"/>
                <a:gd name="T51" fmla="*/ 382 h 425"/>
                <a:gd name="T52" fmla="*/ 469 w 833"/>
                <a:gd name="T53" fmla="*/ 425 h 425"/>
                <a:gd name="T54" fmla="*/ 473 w 833"/>
                <a:gd name="T55" fmla="*/ 422 h 425"/>
                <a:gd name="T56" fmla="*/ 482 w 833"/>
                <a:gd name="T57" fmla="*/ 413 h 425"/>
                <a:gd name="T58" fmla="*/ 496 w 833"/>
                <a:gd name="T59" fmla="*/ 397 h 425"/>
                <a:gd name="T60" fmla="*/ 509 w 833"/>
                <a:gd name="T61" fmla="*/ 375 h 425"/>
                <a:gd name="T62" fmla="*/ 518 w 833"/>
                <a:gd name="T63" fmla="*/ 345 h 425"/>
                <a:gd name="T64" fmla="*/ 521 w 833"/>
                <a:gd name="T65" fmla="*/ 310 h 425"/>
                <a:gd name="T66" fmla="*/ 516 w 833"/>
                <a:gd name="T67" fmla="*/ 265 h 425"/>
                <a:gd name="T68" fmla="*/ 498 w 833"/>
                <a:gd name="T69" fmla="*/ 215 h 425"/>
                <a:gd name="T70" fmla="*/ 501 w 833"/>
                <a:gd name="T71" fmla="*/ 215 h 425"/>
                <a:gd name="T72" fmla="*/ 510 w 833"/>
                <a:gd name="T73" fmla="*/ 216 h 425"/>
                <a:gd name="T74" fmla="*/ 524 w 833"/>
                <a:gd name="T75" fmla="*/ 218 h 425"/>
                <a:gd name="T76" fmla="*/ 543 w 833"/>
                <a:gd name="T77" fmla="*/ 219 h 425"/>
                <a:gd name="T78" fmla="*/ 564 w 833"/>
                <a:gd name="T79" fmla="*/ 222 h 425"/>
                <a:gd name="T80" fmla="*/ 589 w 833"/>
                <a:gd name="T81" fmla="*/ 224 h 425"/>
                <a:gd name="T82" fmla="*/ 615 w 833"/>
                <a:gd name="T83" fmla="*/ 225 h 425"/>
                <a:gd name="T84" fmla="*/ 643 w 833"/>
                <a:gd name="T85" fmla="*/ 227 h 425"/>
                <a:gd name="T86" fmla="*/ 672 w 833"/>
                <a:gd name="T87" fmla="*/ 228 h 425"/>
                <a:gd name="T88" fmla="*/ 701 w 833"/>
                <a:gd name="T89" fmla="*/ 228 h 425"/>
                <a:gd name="T90" fmla="*/ 729 w 833"/>
                <a:gd name="T91" fmla="*/ 227 h 425"/>
                <a:gd name="T92" fmla="*/ 756 w 833"/>
                <a:gd name="T93" fmla="*/ 225 h 425"/>
                <a:gd name="T94" fmla="*/ 780 w 833"/>
                <a:gd name="T95" fmla="*/ 222 h 425"/>
                <a:gd name="T96" fmla="*/ 802 w 833"/>
                <a:gd name="T97" fmla="*/ 218 h 425"/>
                <a:gd name="T98" fmla="*/ 820 w 833"/>
                <a:gd name="T99" fmla="*/ 212 h 425"/>
                <a:gd name="T100" fmla="*/ 833 w 833"/>
                <a:gd name="T101" fmla="*/ 20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3" h="425">
                  <a:moveTo>
                    <a:pt x="833" y="205"/>
                  </a:moveTo>
                  <a:lnTo>
                    <a:pt x="827" y="205"/>
                  </a:lnTo>
                  <a:lnTo>
                    <a:pt x="808" y="202"/>
                  </a:lnTo>
                  <a:lnTo>
                    <a:pt x="780" y="199"/>
                  </a:lnTo>
                  <a:lnTo>
                    <a:pt x="741" y="193"/>
                  </a:lnTo>
                  <a:lnTo>
                    <a:pt x="694" y="187"/>
                  </a:lnTo>
                  <a:lnTo>
                    <a:pt x="641" y="178"/>
                  </a:lnTo>
                  <a:lnTo>
                    <a:pt x="581" y="169"/>
                  </a:lnTo>
                  <a:lnTo>
                    <a:pt x="518" y="157"/>
                  </a:lnTo>
                  <a:lnTo>
                    <a:pt x="451" y="144"/>
                  </a:lnTo>
                  <a:lnTo>
                    <a:pt x="382" y="129"/>
                  </a:lnTo>
                  <a:lnTo>
                    <a:pt x="312" y="111"/>
                  </a:lnTo>
                  <a:lnTo>
                    <a:pt x="244" y="94"/>
                  </a:lnTo>
                  <a:lnTo>
                    <a:pt x="177" y="73"/>
                  </a:lnTo>
                  <a:lnTo>
                    <a:pt x="112" y="51"/>
                  </a:lnTo>
                  <a:lnTo>
                    <a:pt x="53" y="27"/>
                  </a:lnTo>
                  <a:lnTo>
                    <a:pt x="0" y="0"/>
                  </a:lnTo>
                  <a:lnTo>
                    <a:pt x="95" y="101"/>
                  </a:lnTo>
                  <a:lnTo>
                    <a:pt x="433" y="205"/>
                  </a:lnTo>
                  <a:lnTo>
                    <a:pt x="436" y="209"/>
                  </a:lnTo>
                  <a:lnTo>
                    <a:pt x="444" y="222"/>
                  </a:lnTo>
                  <a:lnTo>
                    <a:pt x="454" y="245"/>
                  </a:lnTo>
                  <a:lnTo>
                    <a:pt x="464" y="271"/>
                  </a:lnTo>
                  <a:lnTo>
                    <a:pt x="473" y="305"/>
                  </a:lnTo>
                  <a:lnTo>
                    <a:pt x="478" y="342"/>
                  </a:lnTo>
                  <a:lnTo>
                    <a:pt x="478" y="382"/>
                  </a:lnTo>
                  <a:lnTo>
                    <a:pt x="469" y="425"/>
                  </a:lnTo>
                  <a:lnTo>
                    <a:pt x="473" y="422"/>
                  </a:lnTo>
                  <a:lnTo>
                    <a:pt x="482" y="413"/>
                  </a:lnTo>
                  <a:lnTo>
                    <a:pt x="496" y="397"/>
                  </a:lnTo>
                  <a:lnTo>
                    <a:pt x="509" y="375"/>
                  </a:lnTo>
                  <a:lnTo>
                    <a:pt x="518" y="345"/>
                  </a:lnTo>
                  <a:lnTo>
                    <a:pt x="521" y="310"/>
                  </a:lnTo>
                  <a:lnTo>
                    <a:pt x="516" y="265"/>
                  </a:lnTo>
                  <a:lnTo>
                    <a:pt x="498" y="215"/>
                  </a:lnTo>
                  <a:lnTo>
                    <a:pt x="501" y="215"/>
                  </a:lnTo>
                  <a:lnTo>
                    <a:pt x="510" y="216"/>
                  </a:lnTo>
                  <a:lnTo>
                    <a:pt x="524" y="218"/>
                  </a:lnTo>
                  <a:lnTo>
                    <a:pt x="543" y="219"/>
                  </a:lnTo>
                  <a:lnTo>
                    <a:pt x="564" y="222"/>
                  </a:lnTo>
                  <a:lnTo>
                    <a:pt x="589" y="224"/>
                  </a:lnTo>
                  <a:lnTo>
                    <a:pt x="615" y="225"/>
                  </a:lnTo>
                  <a:lnTo>
                    <a:pt x="643" y="227"/>
                  </a:lnTo>
                  <a:lnTo>
                    <a:pt x="672" y="228"/>
                  </a:lnTo>
                  <a:lnTo>
                    <a:pt x="701" y="228"/>
                  </a:lnTo>
                  <a:lnTo>
                    <a:pt x="729" y="227"/>
                  </a:lnTo>
                  <a:lnTo>
                    <a:pt x="756" y="225"/>
                  </a:lnTo>
                  <a:lnTo>
                    <a:pt x="780" y="222"/>
                  </a:lnTo>
                  <a:lnTo>
                    <a:pt x="802" y="218"/>
                  </a:lnTo>
                  <a:lnTo>
                    <a:pt x="820" y="212"/>
                  </a:lnTo>
                  <a:lnTo>
                    <a:pt x="833" y="20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213"/>
            <p:cNvSpPr>
              <a:spLocks/>
            </p:cNvSpPr>
            <p:nvPr/>
          </p:nvSpPr>
          <p:spPr bwMode="auto">
            <a:xfrm>
              <a:off x="2007" y="1582"/>
              <a:ext cx="598" cy="185"/>
            </a:xfrm>
            <a:custGeom>
              <a:avLst/>
              <a:gdLst>
                <a:gd name="T0" fmla="*/ 777 w 1795"/>
                <a:gd name="T1" fmla="*/ 429 h 553"/>
                <a:gd name="T2" fmla="*/ 36 w 1795"/>
                <a:gd name="T3" fmla="*/ 414 h 553"/>
                <a:gd name="T4" fmla="*/ 552 w 1795"/>
                <a:gd name="T5" fmla="*/ 503 h 553"/>
                <a:gd name="T6" fmla="*/ 580 w 1795"/>
                <a:gd name="T7" fmla="*/ 507 h 553"/>
                <a:gd name="T8" fmla="*/ 631 w 1795"/>
                <a:gd name="T9" fmla="*/ 513 h 553"/>
                <a:gd name="T10" fmla="*/ 694 w 1795"/>
                <a:gd name="T11" fmla="*/ 522 h 553"/>
                <a:gd name="T12" fmla="*/ 765 w 1795"/>
                <a:gd name="T13" fmla="*/ 531 h 553"/>
                <a:gd name="T14" fmla="*/ 836 w 1795"/>
                <a:gd name="T15" fmla="*/ 540 h 553"/>
                <a:gd name="T16" fmla="*/ 900 w 1795"/>
                <a:gd name="T17" fmla="*/ 547 h 553"/>
                <a:gd name="T18" fmla="*/ 950 w 1795"/>
                <a:gd name="T19" fmla="*/ 552 h 553"/>
                <a:gd name="T20" fmla="*/ 997 w 1795"/>
                <a:gd name="T21" fmla="*/ 552 h 553"/>
                <a:gd name="T22" fmla="*/ 1070 w 1795"/>
                <a:gd name="T23" fmla="*/ 532 h 553"/>
                <a:gd name="T24" fmla="*/ 1136 w 1795"/>
                <a:gd name="T25" fmla="*/ 507 h 553"/>
                <a:gd name="T26" fmla="*/ 1181 w 1795"/>
                <a:gd name="T27" fmla="*/ 487 h 553"/>
                <a:gd name="T28" fmla="*/ 1188 w 1795"/>
                <a:gd name="T29" fmla="*/ 481 h 553"/>
                <a:gd name="T30" fmla="*/ 1197 w 1795"/>
                <a:gd name="T31" fmla="*/ 457 h 553"/>
                <a:gd name="T32" fmla="*/ 1215 w 1795"/>
                <a:gd name="T33" fmla="*/ 416 h 553"/>
                <a:gd name="T34" fmla="*/ 1240 w 1795"/>
                <a:gd name="T35" fmla="*/ 362 h 553"/>
                <a:gd name="T36" fmla="*/ 1273 w 1795"/>
                <a:gd name="T37" fmla="*/ 308 h 553"/>
                <a:gd name="T38" fmla="*/ 1311 w 1795"/>
                <a:gd name="T39" fmla="*/ 254 h 553"/>
                <a:gd name="T40" fmla="*/ 1357 w 1795"/>
                <a:gd name="T41" fmla="*/ 211 h 553"/>
                <a:gd name="T42" fmla="*/ 1407 w 1795"/>
                <a:gd name="T43" fmla="*/ 183 h 553"/>
                <a:gd name="T44" fmla="*/ 1455 w 1795"/>
                <a:gd name="T45" fmla="*/ 202 h 553"/>
                <a:gd name="T46" fmla="*/ 1459 w 1795"/>
                <a:gd name="T47" fmla="*/ 201 h 553"/>
                <a:gd name="T48" fmla="*/ 1471 w 1795"/>
                <a:gd name="T49" fmla="*/ 195 h 553"/>
                <a:gd name="T50" fmla="*/ 1493 w 1795"/>
                <a:gd name="T51" fmla="*/ 188 h 553"/>
                <a:gd name="T52" fmla="*/ 1524 w 1795"/>
                <a:gd name="T53" fmla="*/ 182 h 553"/>
                <a:gd name="T54" fmla="*/ 1565 w 1795"/>
                <a:gd name="T55" fmla="*/ 179 h 553"/>
                <a:gd name="T56" fmla="*/ 1620 w 1795"/>
                <a:gd name="T57" fmla="*/ 179 h 553"/>
                <a:gd name="T58" fmla="*/ 1685 w 1795"/>
                <a:gd name="T59" fmla="*/ 185 h 553"/>
                <a:gd name="T60" fmla="*/ 1765 w 1795"/>
                <a:gd name="T61" fmla="*/ 200 h 553"/>
                <a:gd name="T62" fmla="*/ 1770 w 1795"/>
                <a:gd name="T63" fmla="*/ 152 h 553"/>
                <a:gd name="T64" fmla="*/ 1795 w 1795"/>
                <a:gd name="T65" fmla="*/ 6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5" h="553">
                  <a:moveTo>
                    <a:pt x="1012" y="0"/>
                  </a:moveTo>
                  <a:lnTo>
                    <a:pt x="777" y="429"/>
                  </a:lnTo>
                  <a:lnTo>
                    <a:pt x="0" y="328"/>
                  </a:lnTo>
                  <a:lnTo>
                    <a:pt x="36" y="414"/>
                  </a:lnTo>
                  <a:lnTo>
                    <a:pt x="548" y="503"/>
                  </a:lnTo>
                  <a:lnTo>
                    <a:pt x="552" y="503"/>
                  </a:lnTo>
                  <a:lnTo>
                    <a:pt x="562" y="504"/>
                  </a:lnTo>
                  <a:lnTo>
                    <a:pt x="580" y="507"/>
                  </a:lnTo>
                  <a:lnTo>
                    <a:pt x="602" y="510"/>
                  </a:lnTo>
                  <a:lnTo>
                    <a:pt x="631" y="513"/>
                  </a:lnTo>
                  <a:lnTo>
                    <a:pt x="660" y="518"/>
                  </a:lnTo>
                  <a:lnTo>
                    <a:pt x="694" y="522"/>
                  </a:lnTo>
                  <a:lnTo>
                    <a:pt x="730" y="526"/>
                  </a:lnTo>
                  <a:lnTo>
                    <a:pt x="765" y="531"/>
                  </a:lnTo>
                  <a:lnTo>
                    <a:pt x="801" y="535"/>
                  </a:lnTo>
                  <a:lnTo>
                    <a:pt x="836" y="540"/>
                  </a:lnTo>
                  <a:lnTo>
                    <a:pt x="870" y="543"/>
                  </a:lnTo>
                  <a:lnTo>
                    <a:pt x="900" y="547"/>
                  </a:lnTo>
                  <a:lnTo>
                    <a:pt x="926" y="550"/>
                  </a:lnTo>
                  <a:lnTo>
                    <a:pt x="950" y="552"/>
                  </a:lnTo>
                  <a:lnTo>
                    <a:pt x="966" y="553"/>
                  </a:lnTo>
                  <a:lnTo>
                    <a:pt x="997" y="552"/>
                  </a:lnTo>
                  <a:lnTo>
                    <a:pt x="1033" y="544"/>
                  </a:lnTo>
                  <a:lnTo>
                    <a:pt x="1070" y="532"/>
                  </a:lnTo>
                  <a:lnTo>
                    <a:pt x="1105" y="521"/>
                  </a:lnTo>
                  <a:lnTo>
                    <a:pt x="1136" y="507"/>
                  </a:lnTo>
                  <a:lnTo>
                    <a:pt x="1163" y="495"/>
                  </a:lnTo>
                  <a:lnTo>
                    <a:pt x="1181" y="487"/>
                  </a:lnTo>
                  <a:lnTo>
                    <a:pt x="1187" y="484"/>
                  </a:lnTo>
                  <a:lnTo>
                    <a:pt x="1188" y="481"/>
                  </a:lnTo>
                  <a:lnTo>
                    <a:pt x="1191" y="470"/>
                  </a:lnTo>
                  <a:lnTo>
                    <a:pt x="1197" y="457"/>
                  </a:lnTo>
                  <a:lnTo>
                    <a:pt x="1205" y="438"/>
                  </a:lnTo>
                  <a:lnTo>
                    <a:pt x="1215" y="416"/>
                  </a:lnTo>
                  <a:lnTo>
                    <a:pt x="1227" y="390"/>
                  </a:lnTo>
                  <a:lnTo>
                    <a:pt x="1240" y="362"/>
                  </a:lnTo>
                  <a:lnTo>
                    <a:pt x="1255" y="336"/>
                  </a:lnTo>
                  <a:lnTo>
                    <a:pt x="1273" y="308"/>
                  </a:lnTo>
                  <a:lnTo>
                    <a:pt x="1290" y="279"/>
                  </a:lnTo>
                  <a:lnTo>
                    <a:pt x="1311" y="254"/>
                  </a:lnTo>
                  <a:lnTo>
                    <a:pt x="1333" y="231"/>
                  </a:lnTo>
                  <a:lnTo>
                    <a:pt x="1357" y="211"/>
                  </a:lnTo>
                  <a:lnTo>
                    <a:pt x="1382" y="195"/>
                  </a:lnTo>
                  <a:lnTo>
                    <a:pt x="1407" y="183"/>
                  </a:lnTo>
                  <a:lnTo>
                    <a:pt x="1435" y="179"/>
                  </a:lnTo>
                  <a:lnTo>
                    <a:pt x="1455" y="202"/>
                  </a:lnTo>
                  <a:lnTo>
                    <a:pt x="1456" y="202"/>
                  </a:lnTo>
                  <a:lnTo>
                    <a:pt x="1459" y="201"/>
                  </a:lnTo>
                  <a:lnTo>
                    <a:pt x="1463" y="198"/>
                  </a:lnTo>
                  <a:lnTo>
                    <a:pt x="1471" y="195"/>
                  </a:lnTo>
                  <a:lnTo>
                    <a:pt x="1480" y="192"/>
                  </a:lnTo>
                  <a:lnTo>
                    <a:pt x="1493" y="188"/>
                  </a:lnTo>
                  <a:lnTo>
                    <a:pt x="1506" y="185"/>
                  </a:lnTo>
                  <a:lnTo>
                    <a:pt x="1524" y="182"/>
                  </a:lnTo>
                  <a:lnTo>
                    <a:pt x="1543" y="180"/>
                  </a:lnTo>
                  <a:lnTo>
                    <a:pt x="1565" y="179"/>
                  </a:lnTo>
                  <a:lnTo>
                    <a:pt x="1592" y="177"/>
                  </a:lnTo>
                  <a:lnTo>
                    <a:pt x="1620" y="179"/>
                  </a:lnTo>
                  <a:lnTo>
                    <a:pt x="1651" y="182"/>
                  </a:lnTo>
                  <a:lnTo>
                    <a:pt x="1685" y="185"/>
                  </a:lnTo>
                  <a:lnTo>
                    <a:pt x="1724" y="191"/>
                  </a:lnTo>
                  <a:lnTo>
                    <a:pt x="1765" y="200"/>
                  </a:lnTo>
                  <a:lnTo>
                    <a:pt x="1765" y="186"/>
                  </a:lnTo>
                  <a:lnTo>
                    <a:pt x="1770" y="152"/>
                  </a:lnTo>
                  <a:lnTo>
                    <a:pt x="1777" y="109"/>
                  </a:lnTo>
                  <a:lnTo>
                    <a:pt x="1795" y="65"/>
                  </a:lnTo>
                  <a:lnTo>
                    <a:pt x="1012" y="0"/>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214"/>
            <p:cNvSpPr>
              <a:spLocks/>
            </p:cNvSpPr>
            <p:nvPr/>
          </p:nvSpPr>
          <p:spPr bwMode="auto">
            <a:xfrm>
              <a:off x="2160" y="1239"/>
              <a:ext cx="96" cy="34"/>
            </a:xfrm>
            <a:custGeom>
              <a:avLst/>
              <a:gdLst>
                <a:gd name="T0" fmla="*/ 244 w 287"/>
                <a:gd name="T1" fmla="*/ 0 h 103"/>
                <a:gd name="T2" fmla="*/ 240 w 287"/>
                <a:gd name="T3" fmla="*/ 1 h 103"/>
                <a:gd name="T4" fmla="*/ 226 w 287"/>
                <a:gd name="T5" fmla="*/ 3 h 103"/>
                <a:gd name="T6" fmla="*/ 207 w 287"/>
                <a:gd name="T7" fmla="*/ 6 h 103"/>
                <a:gd name="T8" fmla="*/ 183 w 287"/>
                <a:gd name="T9" fmla="*/ 9 h 103"/>
                <a:gd name="T10" fmla="*/ 157 w 287"/>
                <a:gd name="T11" fmla="*/ 13 h 103"/>
                <a:gd name="T12" fmla="*/ 132 w 287"/>
                <a:gd name="T13" fmla="*/ 16 h 103"/>
                <a:gd name="T14" fmla="*/ 108 w 287"/>
                <a:gd name="T15" fmla="*/ 18 h 103"/>
                <a:gd name="T16" fmla="*/ 89 w 287"/>
                <a:gd name="T17" fmla="*/ 19 h 103"/>
                <a:gd name="T18" fmla="*/ 72 w 287"/>
                <a:gd name="T19" fmla="*/ 19 h 103"/>
                <a:gd name="T20" fmla="*/ 58 w 287"/>
                <a:gd name="T21" fmla="*/ 20 h 103"/>
                <a:gd name="T22" fmla="*/ 44 w 287"/>
                <a:gd name="T23" fmla="*/ 20 h 103"/>
                <a:gd name="T24" fmla="*/ 32 w 287"/>
                <a:gd name="T25" fmla="*/ 22 h 103"/>
                <a:gd name="T26" fmla="*/ 24 w 287"/>
                <a:gd name="T27" fmla="*/ 23 h 103"/>
                <a:gd name="T28" fmla="*/ 16 w 287"/>
                <a:gd name="T29" fmla="*/ 23 h 103"/>
                <a:gd name="T30" fmla="*/ 12 w 287"/>
                <a:gd name="T31" fmla="*/ 25 h 103"/>
                <a:gd name="T32" fmla="*/ 10 w 287"/>
                <a:gd name="T33" fmla="*/ 25 h 103"/>
                <a:gd name="T34" fmla="*/ 6 w 287"/>
                <a:gd name="T35" fmla="*/ 31 h 103"/>
                <a:gd name="T36" fmla="*/ 0 w 287"/>
                <a:gd name="T37" fmla="*/ 46 h 103"/>
                <a:gd name="T38" fmla="*/ 3 w 287"/>
                <a:gd name="T39" fmla="*/ 69 h 103"/>
                <a:gd name="T40" fmla="*/ 21 w 287"/>
                <a:gd name="T41" fmla="*/ 94 h 103"/>
                <a:gd name="T42" fmla="*/ 99 w 287"/>
                <a:gd name="T43" fmla="*/ 90 h 103"/>
                <a:gd name="T44" fmla="*/ 102 w 287"/>
                <a:gd name="T45" fmla="*/ 91 h 103"/>
                <a:gd name="T46" fmla="*/ 109 w 287"/>
                <a:gd name="T47" fmla="*/ 93 h 103"/>
                <a:gd name="T48" fmla="*/ 120 w 287"/>
                <a:gd name="T49" fmla="*/ 97 h 103"/>
                <a:gd name="T50" fmla="*/ 135 w 287"/>
                <a:gd name="T51" fmla="*/ 100 h 103"/>
                <a:gd name="T52" fmla="*/ 151 w 287"/>
                <a:gd name="T53" fmla="*/ 102 h 103"/>
                <a:gd name="T54" fmla="*/ 169 w 287"/>
                <a:gd name="T55" fmla="*/ 103 h 103"/>
                <a:gd name="T56" fmla="*/ 186 w 287"/>
                <a:gd name="T57" fmla="*/ 103 h 103"/>
                <a:gd name="T58" fmla="*/ 204 w 287"/>
                <a:gd name="T59" fmla="*/ 99 h 103"/>
                <a:gd name="T60" fmla="*/ 220 w 287"/>
                <a:gd name="T61" fmla="*/ 94 h 103"/>
                <a:gd name="T62" fmla="*/ 234 w 287"/>
                <a:gd name="T63" fmla="*/ 90 h 103"/>
                <a:gd name="T64" fmla="*/ 247 w 287"/>
                <a:gd name="T65" fmla="*/ 86 h 103"/>
                <a:gd name="T66" fmla="*/ 257 w 287"/>
                <a:gd name="T67" fmla="*/ 84 h 103"/>
                <a:gd name="T68" fmla="*/ 266 w 287"/>
                <a:gd name="T69" fmla="*/ 81 h 103"/>
                <a:gd name="T70" fmla="*/ 272 w 287"/>
                <a:gd name="T71" fmla="*/ 81 h 103"/>
                <a:gd name="T72" fmla="*/ 277 w 287"/>
                <a:gd name="T73" fmla="*/ 80 h 103"/>
                <a:gd name="T74" fmla="*/ 278 w 287"/>
                <a:gd name="T75" fmla="*/ 80 h 103"/>
                <a:gd name="T76" fmla="*/ 280 w 287"/>
                <a:gd name="T77" fmla="*/ 77 h 103"/>
                <a:gd name="T78" fmla="*/ 282 w 287"/>
                <a:gd name="T79" fmla="*/ 69 h 103"/>
                <a:gd name="T80" fmla="*/ 285 w 287"/>
                <a:gd name="T81" fmla="*/ 59 h 103"/>
                <a:gd name="T82" fmla="*/ 287 w 287"/>
                <a:gd name="T83" fmla="*/ 47 h 103"/>
                <a:gd name="T84" fmla="*/ 285 w 287"/>
                <a:gd name="T85" fmla="*/ 34 h 103"/>
                <a:gd name="T86" fmla="*/ 278 w 287"/>
                <a:gd name="T87" fmla="*/ 20 h 103"/>
                <a:gd name="T88" fmla="*/ 265 w 287"/>
                <a:gd name="T89" fmla="*/ 9 h 103"/>
                <a:gd name="T90" fmla="*/ 244 w 287"/>
                <a:gd name="T9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7" h="103">
                  <a:moveTo>
                    <a:pt x="244" y="0"/>
                  </a:moveTo>
                  <a:lnTo>
                    <a:pt x="240" y="1"/>
                  </a:lnTo>
                  <a:lnTo>
                    <a:pt x="226" y="3"/>
                  </a:lnTo>
                  <a:lnTo>
                    <a:pt x="207" y="6"/>
                  </a:lnTo>
                  <a:lnTo>
                    <a:pt x="183" y="9"/>
                  </a:lnTo>
                  <a:lnTo>
                    <a:pt x="157" y="13"/>
                  </a:lnTo>
                  <a:lnTo>
                    <a:pt x="132" y="16"/>
                  </a:lnTo>
                  <a:lnTo>
                    <a:pt x="108" y="18"/>
                  </a:lnTo>
                  <a:lnTo>
                    <a:pt x="89" y="19"/>
                  </a:lnTo>
                  <a:lnTo>
                    <a:pt x="72" y="19"/>
                  </a:lnTo>
                  <a:lnTo>
                    <a:pt x="58" y="20"/>
                  </a:lnTo>
                  <a:lnTo>
                    <a:pt x="44" y="20"/>
                  </a:lnTo>
                  <a:lnTo>
                    <a:pt x="32" y="22"/>
                  </a:lnTo>
                  <a:lnTo>
                    <a:pt x="24" y="23"/>
                  </a:lnTo>
                  <a:lnTo>
                    <a:pt x="16" y="23"/>
                  </a:lnTo>
                  <a:lnTo>
                    <a:pt x="12" y="25"/>
                  </a:lnTo>
                  <a:lnTo>
                    <a:pt x="10" y="25"/>
                  </a:lnTo>
                  <a:lnTo>
                    <a:pt x="6" y="31"/>
                  </a:lnTo>
                  <a:lnTo>
                    <a:pt x="0" y="46"/>
                  </a:lnTo>
                  <a:lnTo>
                    <a:pt x="3" y="69"/>
                  </a:lnTo>
                  <a:lnTo>
                    <a:pt x="21" y="94"/>
                  </a:lnTo>
                  <a:lnTo>
                    <a:pt x="99" y="90"/>
                  </a:lnTo>
                  <a:lnTo>
                    <a:pt x="102" y="91"/>
                  </a:lnTo>
                  <a:lnTo>
                    <a:pt x="109" y="93"/>
                  </a:lnTo>
                  <a:lnTo>
                    <a:pt x="120" y="97"/>
                  </a:lnTo>
                  <a:lnTo>
                    <a:pt x="135" y="100"/>
                  </a:lnTo>
                  <a:lnTo>
                    <a:pt x="151" y="102"/>
                  </a:lnTo>
                  <a:lnTo>
                    <a:pt x="169" y="103"/>
                  </a:lnTo>
                  <a:lnTo>
                    <a:pt x="186" y="103"/>
                  </a:lnTo>
                  <a:lnTo>
                    <a:pt x="204" y="99"/>
                  </a:lnTo>
                  <a:lnTo>
                    <a:pt x="220" y="94"/>
                  </a:lnTo>
                  <a:lnTo>
                    <a:pt x="234" y="90"/>
                  </a:lnTo>
                  <a:lnTo>
                    <a:pt x="247" y="86"/>
                  </a:lnTo>
                  <a:lnTo>
                    <a:pt x="257" y="84"/>
                  </a:lnTo>
                  <a:lnTo>
                    <a:pt x="266" y="81"/>
                  </a:lnTo>
                  <a:lnTo>
                    <a:pt x="272" y="81"/>
                  </a:lnTo>
                  <a:lnTo>
                    <a:pt x="277" y="80"/>
                  </a:lnTo>
                  <a:lnTo>
                    <a:pt x="278" y="80"/>
                  </a:lnTo>
                  <a:lnTo>
                    <a:pt x="280" y="77"/>
                  </a:lnTo>
                  <a:lnTo>
                    <a:pt x="282" y="69"/>
                  </a:lnTo>
                  <a:lnTo>
                    <a:pt x="285" y="59"/>
                  </a:lnTo>
                  <a:lnTo>
                    <a:pt x="287" y="47"/>
                  </a:lnTo>
                  <a:lnTo>
                    <a:pt x="285" y="34"/>
                  </a:lnTo>
                  <a:lnTo>
                    <a:pt x="278" y="20"/>
                  </a:lnTo>
                  <a:lnTo>
                    <a:pt x="265" y="9"/>
                  </a:lnTo>
                  <a:lnTo>
                    <a:pt x="244" y="0"/>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215"/>
            <p:cNvSpPr>
              <a:spLocks/>
            </p:cNvSpPr>
            <p:nvPr/>
          </p:nvSpPr>
          <p:spPr bwMode="auto">
            <a:xfrm>
              <a:off x="2196" y="1165"/>
              <a:ext cx="84" cy="65"/>
            </a:xfrm>
            <a:custGeom>
              <a:avLst/>
              <a:gdLst>
                <a:gd name="T0" fmla="*/ 253 w 253"/>
                <a:gd name="T1" fmla="*/ 191 h 196"/>
                <a:gd name="T2" fmla="*/ 251 w 253"/>
                <a:gd name="T3" fmla="*/ 182 h 196"/>
                <a:gd name="T4" fmla="*/ 245 w 253"/>
                <a:gd name="T5" fmla="*/ 160 h 196"/>
                <a:gd name="T6" fmla="*/ 237 w 253"/>
                <a:gd name="T7" fmla="*/ 129 h 196"/>
                <a:gd name="T8" fmla="*/ 223 w 253"/>
                <a:gd name="T9" fmla="*/ 94 h 196"/>
                <a:gd name="T10" fmla="*/ 206 w 253"/>
                <a:gd name="T11" fmla="*/ 58 h 196"/>
                <a:gd name="T12" fmla="*/ 180 w 253"/>
                <a:gd name="T13" fmla="*/ 28 h 196"/>
                <a:gd name="T14" fmla="*/ 151 w 253"/>
                <a:gd name="T15" fmla="*/ 8 h 196"/>
                <a:gd name="T16" fmla="*/ 115 w 253"/>
                <a:gd name="T17" fmla="*/ 0 h 196"/>
                <a:gd name="T18" fmla="*/ 80 w 253"/>
                <a:gd name="T19" fmla="*/ 3 h 196"/>
                <a:gd name="T20" fmla="*/ 50 w 253"/>
                <a:gd name="T21" fmla="*/ 6 h 196"/>
                <a:gd name="T22" fmla="*/ 28 w 253"/>
                <a:gd name="T23" fmla="*/ 11 h 196"/>
                <a:gd name="T24" fmla="*/ 12 w 253"/>
                <a:gd name="T25" fmla="*/ 18 h 196"/>
                <a:gd name="T26" fmla="*/ 3 w 253"/>
                <a:gd name="T27" fmla="*/ 27 h 196"/>
                <a:gd name="T28" fmla="*/ 0 w 253"/>
                <a:gd name="T29" fmla="*/ 40 h 196"/>
                <a:gd name="T30" fmla="*/ 1 w 253"/>
                <a:gd name="T31" fmla="*/ 55 h 196"/>
                <a:gd name="T32" fmla="*/ 10 w 253"/>
                <a:gd name="T33" fmla="*/ 76 h 196"/>
                <a:gd name="T34" fmla="*/ 25 w 253"/>
                <a:gd name="T35" fmla="*/ 92 h 196"/>
                <a:gd name="T36" fmla="*/ 47 w 253"/>
                <a:gd name="T37" fmla="*/ 97 h 196"/>
                <a:gd name="T38" fmla="*/ 75 w 253"/>
                <a:gd name="T39" fmla="*/ 95 h 196"/>
                <a:gd name="T40" fmla="*/ 105 w 253"/>
                <a:gd name="T41" fmla="*/ 95 h 196"/>
                <a:gd name="T42" fmla="*/ 136 w 253"/>
                <a:gd name="T43" fmla="*/ 99 h 196"/>
                <a:gd name="T44" fmla="*/ 167 w 253"/>
                <a:gd name="T45" fmla="*/ 114 h 196"/>
                <a:gd name="T46" fmla="*/ 194 w 253"/>
                <a:gd name="T47" fmla="*/ 144 h 196"/>
                <a:gd name="T48" fmla="*/ 216 w 253"/>
                <a:gd name="T49" fmla="*/ 196 h 196"/>
                <a:gd name="T50" fmla="*/ 253 w 253"/>
                <a:gd name="T51"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3" h="196">
                  <a:moveTo>
                    <a:pt x="253" y="191"/>
                  </a:moveTo>
                  <a:lnTo>
                    <a:pt x="251" y="182"/>
                  </a:lnTo>
                  <a:lnTo>
                    <a:pt x="245" y="160"/>
                  </a:lnTo>
                  <a:lnTo>
                    <a:pt x="237" y="129"/>
                  </a:lnTo>
                  <a:lnTo>
                    <a:pt x="223" y="94"/>
                  </a:lnTo>
                  <a:lnTo>
                    <a:pt x="206" y="58"/>
                  </a:lnTo>
                  <a:lnTo>
                    <a:pt x="180" y="28"/>
                  </a:lnTo>
                  <a:lnTo>
                    <a:pt x="151" y="8"/>
                  </a:lnTo>
                  <a:lnTo>
                    <a:pt x="115" y="0"/>
                  </a:lnTo>
                  <a:lnTo>
                    <a:pt x="80" y="3"/>
                  </a:lnTo>
                  <a:lnTo>
                    <a:pt x="50" y="6"/>
                  </a:lnTo>
                  <a:lnTo>
                    <a:pt x="28" y="11"/>
                  </a:lnTo>
                  <a:lnTo>
                    <a:pt x="12" y="18"/>
                  </a:lnTo>
                  <a:lnTo>
                    <a:pt x="3" y="27"/>
                  </a:lnTo>
                  <a:lnTo>
                    <a:pt x="0" y="40"/>
                  </a:lnTo>
                  <a:lnTo>
                    <a:pt x="1" y="55"/>
                  </a:lnTo>
                  <a:lnTo>
                    <a:pt x="10" y="76"/>
                  </a:lnTo>
                  <a:lnTo>
                    <a:pt x="25" y="92"/>
                  </a:lnTo>
                  <a:lnTo>
                    <a:pt x="47" y="97"/>
                  </a:lnTo>
                  <a:lnTo>
                    <a:pt x="75" y="95"/>
                  </a:lnTo>
                  <a:lnTo>
                    <a:pt x="105" y="95"/>
                  </a:lnTo>
                  <a:lnTo>
                    <a:pt x="136" y="99"/>
                  </a:lnTo>
                  <a:lnTo>
                    <a:pt x="167" y="114"/>
                  </a:lnTo>
                  <a:lnTo>
                    <a:pt x="194" y="144"/>
                  </a:lnTo>
                  <a:lnTo>
                    <a:pt x="216" y="196"/>
                  </a:lnTo>
                  <a:lnTo>
                    <a:pt x="253" y="191"/>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216"/>
            <p:cNvSpPr>
              <a:spLocks/>
            </p:cNvSpPr>
            <p:nvPr/>
          </p:nvSpPr>
          <p:spPr bwMode="auto">
            <a:xfrm>
              <a:off x="2412" y="1142"/>
              <a:ext cx="69" cy="71"/>
            </a:xfrm>
            <a:custGeom>
              <a:avLst/>
              <a:gdLst>
                <a:gd name="T0" fmla="*/ 54 w 206"/>
                <a:gd name="T1" fmla="*/ 213 h 213"/>
                <a:gd name="T2" fmla="*/ 0 w 206"/>
                <a:gd name="T3" fmla="*/ 209 h 213"/>
                <a:gd name="T4" fmla="*/ 0 w 206"/>
                <a:gd name="T5" fmla="*/ 202 h 213"/>
                <a:gd name="T6" fmla="*/ 2 w 206"/>
                <a:gd name="T7" fmla="*/ 181 h 213"/>
                <a:gd name="T8" fmla="*/ 5 w 206"/>
                <a:gd name="T9" fmla="*/ 153 h 213"/>
                <a:gd name="T10" fmla="*/ 9 w 206"/>
                <a:gd name="T11" fmla="*/ 120 h 213"/>
                <a:gd name="T12" fmla="*/ 15 w 206"/>
                <a:gd name="T13" fmla="*/ 86 h 213"/>
                <a:gd name="T14" fmla="*/ 26 w 206"/>
                <a:gd name="T15" fmla="*/ 55 h 213"/>
                <a:gd name="T16" fmla="*/ 39 w 206"/>
                <a:gd name="T17" fmla="*/ 31 h 213"/>
                <a:gd name="T18" fmla="*/ 55 w 206"/>
                <a:gd name="T19" fmla="*/ 20 h 213"/>
                <a:gd name="T20" fmla="*/ 74 w 206"/>
                <a:gd name="T21" fmla="*/ 14 h 213"/>
                <a:gd name="T22" fmla="*/ 95 w 206"/>
                <a:gd name="T23" fmla="*/ 9 h 213"/>
                <a:gd name="T24" fmla="*/ 117 w 206"/>
                <a:gd name="T25" fmla="*/ 5 h 213"/>
                <a:gd name="T26" fmla="*/ 138 w 206"/>
                <a:gd name="T27" fmla="*/ 2 h 213"/>
                <a:gd name="T28" fmla="*/ 157 w 206"/>
                <a:gd name="T29" fmla="*/ 0 h 213"/>
                <a:gd name="T30" fmla="*/ 175 w 206"/>
                <a:gd name="T31" fmla="*/ 3 h 213"/>
                <a:gd name="T32" fmla="*/ 190 w 206"/>
                <a:gd name="T33" fmla="*/ 9 h 213"/>
                <a:gd name="T34" fmla="*/ 200 w 206"/>
                <a:gd name="T35" fmla="*/ 20 h 213"/>
                <a:gd name="T36" fmla="*/ 206 w 206"/>
                <a:gd name="T37" fmla="*/ 31 h 213"/>
                <a:gd name="T38" fmla="*/ 206 w 206"/>
                <a:gd name="T39" fmla="*/ 42 h 213"/>
                <a:gd name="T40" fmla="*/ 203 w 206"/>
                <a:gd name="T41" fmla="*/ 49 h 213"/>
                <a:gd name="T42" fmla="*/ 196 w 206"/>
                <a:gd name="T43" fmla="*/ 58 h 213"/>
                <a:gd name="T44" fmla="*/ 185 w 206"/>
                <a:gd name="T45" fmla="*/ 64 h 213"/>
                <a:gd name="T46" fmla="*/ 175 w 206"/>
                <a:gd name="T47" fmla="*/ 70 h 213"/>
                <a:gd name="T48" fmla="*/ 165 w 206"/>
                <a:gd name="T49" fmla="*/ 74 h 213"/>
                <a:gd name="T50" fmla="*/ 154 w 206"/>
                <a:gd name="T51" fmla="*/ 79 h 213"/>
                <a:gd name="T52" fmla="*/ 142 w 206"/>
                <a:gd name="T53" fmla="*/ 83 h 213"/>
                <a:gd name="T54" fmla="*/ 126 w 206"/>
                <a:gd name="T55" fmla="*/ 88 h 213"/>
                <a:gd name="T56" fmla="*/ 108 w 206"/>
                <a:gd name="T57" fmla="*/ 95 h 213"/>
                <a:gd name="T58" fmla="*/ 89 w 206"/>
                <a:gd name="T59" fmla="*/ 105 h 213"/>
                <a:gd name="T60" fmla="*/ 71 w 206"/>
                <a:gd name="T61" fmla="*/ 120 h 213"/>
                <a:gd name="T62" fmla="*/ 60 w 206"/>
                <a:gd name="T63" fmla="*/ 144 h 213"/>
                <a:gd name="T64" fmla="*/ 52 w 206"/>
                <a:gd name="T65" fmla="*/ 173 h 213"/>
                <a:gd name="T66" fmla="*/ 54 w 206"/>
                <a:gd name="T67"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6" h="213">
                  <a:moveTo>
                    <a:pt x="54" y="213"/>
                  </a:moveTo>
                  <a:lnTo>
                    <a:pt x="0" y="209"/>
                  </a:lnTo>
                  <a:lnTo>
                    <a:pt x="0" y="202"/>
                  </a:lnTo>
                  <a:lnTo>
                    <a:pt x="2" y="181"/>
                  </a:lnTo>
                  <a:lnTo>
                    <a:pt x="5" y="153"/>
                  </a:lnTo>
                  <a:lnTo>
                    <a:pt x="9" y="120"/>
                  </a:lnTo>
                  <a:lnTo>
                    <a:pt x="15" y="86"/>
                  </a:lnTo>
                  <a:lnTo>
                    <a:pt x="26" y="55"/>
                  </a:lnTo>
                  <a:lnTo>
                    <a:pt x="39" y="31"/>
                  </a:lnTo>
                  <a:lnTo>
                    <a:pt x="55" y="20"/>
                  </a:lnTo>
                  <a:lnTo>
                    <a:pt x="74" y="14"/>
                  </a:lnTo>
                  <a:lnTo>
                    <a:pt x="95" y="9"/>
                  </a:lnTo>
                  <a:lnTo>
                    <a:pt x="117" y="5"/>
                  </a:lnTo>
                  <a:lnTo>
                    <a:pt x="138" y="2"/>
                  </a:lnTo>
                  <a:lnTo>
                    <a:pt x="157" y="0"/>
                  </a:lnTo>
                  <a:lnTo>
                    <a:pt x="175" y="3"/>
                  </a:lnTo>
                  <a:lnTo>
                    <a:pt x="190" y="9"/>
                  </a:lnTo>
                  <a:lnTo>
                    <a:pt x="200" y="20"/>
                  </a:lnTo>
                  <a:lnTo>
                    <a:pt x="206" y="31"/>
                  </a:lnTo>
                  <a:lnTo>
                    <a:pt x="206" y="42"/>
                  </a:lnTo>
                  <a:lnTo>
                    <a:pt x="203" y="49"/>
                  </a:lnTo>
                  <a:lnTo>
                    <a:pt x="196" y="58"/>
                  </a:lnTo>
                  <a:lnTo>
                    <a:pt x="185" y="64"/>
                  </a:lnTo>
                  <a:lnTo>
                    <a:pt x="175" y="70"/>
                  </a:lnTo>
                  <a:lnTo>
                    <a:pt x="165" y="74"/>
                  </a:lnTo>
                  <a:lnTo>
                    <a:pt x="154" y="79"/>
                  </a:lnTo>
                  <a:lnTo>
                    <a:pt x="142" y="83"/>
                  </a:lnTo>
                  <a:lnTo>
                    <a:pt x="126" y="88"/>
                  </a:lnTo>
                  <a:lnTo>
                    <a:pt x="108" y="95"/>
                  </a:lnTo>
                  <a:lnTo>
                    <a:pt x="89" y="105"/>
                  </a:lnTo>
                  <a:lnTo>
                    <a:pt x="71" y="120"/>
                  </a:lnTo>
                  <a:lnTo>
                    <a:pt x="60" y="144"/>
                  </a:lnTo>
                  <a:lnTo>
                    <a:pt x="52" y="173"/>
                  </a:lnTo>
                  <a:lnTo>
                    <a:pt x="54" y="213"/>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217"/>
            <p:cNvSpPr>
              <a:spLocks/>
            </p:cNvSpPr>
            <p:nvPr/>
          </p:nvSpPr>
          <p:spPr bwMode="auto">
            <a:xfrm>
              <a:off x="2231" y="1175"/>
              <a:ext cx="440" cy="505"/>
            </a:xfrm>
            <a:custGeom>
              <a:avLst/>
              <a:gdLst>
                <a:gd name="T0" fmla="*/ 12 w 1321"/>
                <a:gd name="T1" fmla="*/ 203 h 1515"/>
                <a:gd name="T2" fmla="*/ 44 w 1321"/>
                <a:gd name="T3" fmla="*/ 222 h 1515"/>
                <a:gd name="T4" fmla="*/ 35 w 1321"/>
                <a:gd name="T5" fmla="*/ 274 h 1515"/>
                <a:gd name="T6" fmla="*/ 50 w 1321"/>
                <a:gd name="T7" fmla="*/ 274 h 1515"/>
                <a:gd name="T8" fmla="*/ 81 w 1321"/>
                <a:gd name="T9" fmla="*/ 277 h 1515"/>
                <a:gd name="T10" fmla="*/ 111 w 1321"/>
                <a:gd name="T11" fmla="*/ 289 h 1515"/>
                <a:gd name="T12" fmla="*/ 172 w 1321"/>
                <a:gd name="T13" fmla="*/ 299 h 1515"/>
                <a:gd name="T14" fmla="*/ 225 w 1321"/>
                <a:gd name="T15" fmla="*/ 304 h 1515"/>
                <a:gd name="T16" fmla="*/ 251 w 1321"/>
                <a:gd name="T17" fmla="*/ 458 h 1515"/>
                <a:gd name="T18" fmla="*/ 213 w 1321"/>
                <a:gd name="T19" fmla="*/ 489 h 1515"/>
                <a:gd name="T20" fmla="*/ 180 w 1321"/>
                <a:gd name="T21" fmla="*/ 540 h 1515"/>
                <a:gd name="T22" fmla="*/ 197 w 1321"/>
                <a:gd name="T23" fmla="*/ 614 h 1515"/>
                <a:gd name="T24" fmla="*/ 232 w 1321"/>
                <a:gd name="T25" fmla="*/ 755 h 1515"/>
                <a:gd name="T26" fmla="*/ 229 w 1321"/>
                <a:gd name="T27" fmla="*/ 926 h 1515"/>
                <a:gd name="T28" fmla="*/ 195 w 1321"/>
                <a:gd name="T29" fmla="*/ 1264 h 1515"/>
                <a:gd name="T30" fmla="*/ 166 w 1321"/>
                <a:gd name="T31" fmla="*/ 1515 h 1515"/>
                <a:gd name="T32" fmla="*/ 1318 w 1321"/>
                <a:gd name="T33" fmla="*/ 1287 h 1515"/>
                <a:gd name="T34" fmla="*/ 1321 w 1321"/>
                <a:gd name="T35" fmla="*/ 1247 h 1515"/>
                <a:gd name="T36" fmla="*/ 1311 w 1321"/>
                <a:gd name="T37" fmla="*/ 1209 h 1515"/>
                <a:gd name="T38" fmla="*/ 1280 w 1321"/>
                <a:gd name="T39" fmla="*/ 1169 h 1515"/>
                <a:gd name="T40" fmla="*/ 1222 w 1321"/>
                <a:gd name="T41" fmla="*/ 1137 h 1515"/>
                <a:gd name="T42" fmla="*/ 1155 w 1321"/>
                <a:gd name="T43" fmla="*/ 1105 h 1515"/>
                <a:gd name="T44" fmla="*/ 1084 w 1321"/>
                <a:gd name="T45" fmla="*/ 1071 h 1515"/>
                <a:gd name="T46" fmla="*/ 1013 w 1321"/>
                <a:gd name="T47" fmla="*/ 1031 h 1515"/>
                <a:gd name="T48" fmla="*/ 948 w 1321"/>
                <a:gd name="T49" fmla="*/ 987 h 1515"/>
                <a:gd name="T50" fmla="*/ 893 w 1321"/>
                <a:gd name="T51" fmla="*/ 937 h 1515"/>
                <a:gd name="T52" fmla="*/ 806 w 1321"/>
                <a:gd name="T53" fmla="*/ 817 h 1515"/>
                <a:gd name="T54" fmla="*/ 747 w 1321"/>
                <a:gd name="T55" fmla="*/ 708 h 1515"/>
                <a:gd name="T56" fmla="*/ 726 w 1321"/>
                <a:gd name="T57" fmla="*/ 662 h 1515"/>
                <a:gd name="T58" fmla="*/ 704 w 1321"/>
                <a:gd name="T59" fmla="*/ 622 h 1515"/>
                <a:gd name="T60" fmla="*/ 664 w 1321"/>
                <a:gd name="T61" fmla="*/ 563 h 1515"/>
                <a:gd name="T62" fmla="*/ 611 w 1321"/>
                <a:gd name="T63" fmla="*/ 502 h 1515"/>
                <a:gd name="T64" fmla="*/ 544 w 1321"/>
                <a:gd name="T65" fmla="*/ 458 h 1515"/>
                <a:gd name="T66" fmla="*/ 469 w 1321"/>
                <a:gd name="T67" fmla="*/ 444 h 1515"/>
                <a:gd name="T68" fmla="*/ 470 w 1321"/>
                <a:gd name="T69" fmla="*/ 429 h 1515"/>
                <a:gd name="T70" fmla="*/ 499 w 1321"/>
                <a:gd name="T71" fmla="*/ 404 h 1515"/>
                <a:gd name="T72" fmla="*/ 575 w 1321"/>
                <a:gd name="T73" fmla="*/ 379 h 1515"/>
                <a:gd name="T74" fmla="*/ 584 w 1321"/>
                <a:gd name="T75" fmla="*/ 242 h 1515"/>
                <a:gd name="T76" fmla="*/ 556 w 1321"/>
                <a:gd name="T77" fmla="*/ 107 h 1515"/>
                <a:gd name="T78" fmla="*/ 535 w 1321"/>
                <a:gd name="T79" fmla="*/ 83 h 1515"/>
                <a:gd name="T80" fmla="*/ 478 w 1321"/>
                <a:gd name="T81" fmla="*/ 43 h 1515"/>
                <a:gd name="T82" fmla="*/ 439 w 1321"/>
                <a:gd name="T83" fmla="*/ 0 h 1515"/>
                <a:gd name="T84" fmla="*/ 155 w 1321"/>
                <a:gd name="T85" fmla="*/ 144 h 1515"/>
                <a:gd name="T86" fmla="*/ 106 w 1321"/>
                <a:gd name="T87" fmla="*/ 145 h 1515"/>
                <a:gd name="T88" fmla="*/ 27 w 1321"/>
                <a:gd name="T89" fmla="*/ 178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1" h="1515">
                  <a:moveTo>
                    <a:pt x="0" y="200"/>
                  </a:moveTo>
                  <a:lnTo>
                    <a:pt x="3" y="200"/>
                  </a:lnTo>
                  <a:lnTo>
                    <a:pt x="12" y="203"/>
                  </a:lnTo>
                  <a:lnTo>
                    <a:pt x="24" y="206"/>
                  </a:lnTo>
                  <a:lnTo>
                    <a:pt x="34" y="212"/>
                  </a:lnTo>
                  <a:lnTo>
                    <a:pt x="44" y="222"/>
                  </a:lnTo>
                  <a:lnTo>
                    <a:pt x="49" y="236"/>
                  </a:lnTo>
                  <a:lnTo>
                    <a:pt x="47" y="252"/>
                  </a:lnTo>
                  <a:lnTo>
                    <a:pt x="35" y="274"/>
                  </a:lnTo>
                  <a:lnTo>
                    <a:pt x="37" y="274"/>
                  </a:lnTo>
                  <a:lnTo>
                    <a:pt x="43" y="274"/>
                  </a:lnTo>
                  <a:lnTo>
                    <a:pt x="50" y="274"/>
                  </a:lnTo>
                  <a:lnTo>
                    <a:pt x="61" y="274"/>
                  </a:lnTo>
                  <a:lnTo>
                    <a:pt x="71" y="274"/>
                  </a:lnTo>
                  <a:lnTo>
                    <a:pt x="81" y="277"/>
                  </a:lnTo>
                  <a:lnTo>
                    <a:pt x="92" y="280"/>
                  </a:lnTo>
                  <a:lnTo>
                    <a:pt x="101" y="284"/>
                  </a:lnTo>
                  <a:lnTo>
                    <a:pt x="111" y="289"/>
                  </a:lnTo>
                  <a:lnTo>
                    <a:pt x="129" y="293"/>
                  </a:lnTo>
                  <a:lnTo>
                    <a:pt x="149" y="298"/>
                  </a:lnTo>
                  <a:lnTo>
                    <a:pt x="172" y="299"/>
                  </a:lnTo>
                  <a:lnTo>
                    <a:pt x="194" y="302"/>
                  </a:lnTo>
                  <a:lnTo>
                    <a:pt x="212" y="302"/>
                  </a:lnTo>
                  <a:lnTo>
                    <a:pt x="225" y="304"/>
                  </a:lnTo>
                  <a:lnTo>
                    <a:pt x="229" y="304"/>
                  </a:lnTo>
                  <a:lnTo>
                    <a:pt x="254" y="455"/>
                  </a:lnTo>
                  <a:lnTo>
                    <a:pt x="251" y="458"/>
                  </a:lnTo>
                  <a:lnTo>
                    <a:pt x="241" y="463"/>
                  </a:lnTo>
                  <a:lnTo>
                    <a:pt x="228" y="474"/>
                  </a:lnTo>
                  <a:lnTo>
                    <a:pt x="213" y="489"/>
                  </a:lnTo>
                  <a:lnTo>
                    <a:pt x="200" y="503"/>
                  </a:lnTo>
                  <a:lnTo>
                    <a:pt x="188" y="521"/>
                  </a:lnTo>
                  <a:lnTo>
                    <a:pt x="180" y="540"/>
                  </a:lnTo>
                  <a:lnTo>
                    <a:pt x="180" y="558"/>
                  </a:lnTo>
                  <a:lnTo>
                    <a:pt x="186" y="582"/>
                  </a:lnTo>
                  <a:lnTo>
                    <a:pt x="197" y="614"/>
                  </a:lnTo>
                  <a:lnTo>
                    <a:pt x="209" y="656"/>
                  </a:lnTo>
                  <a:lnTo>
                    <a:pt x="222" y="703"/>
                  </a:lnTo>
                  <a:lnTo>
                    <a:pt x="232" y="755"/>
                  </a:lnTo>
                  <a:lnTo>
                    <a:pt x="238" y="811"/>
                  </a:lnTo>
                  <a:lnTo>
                    <a:pt x="238" y="869"/>
                  </a:lnTo>
                  <a:lnTo>
                    <a:pt x="229" y="926"/>
                  </a:lnTo>
                  <a:lnTo>
                    <a:pt x="210" y="1049"/>
                  </a:lnTo>
                  <a:lnTo>
                    <a:pt x="200" y="1171"/>
                  </a:lnTo>
                  <a:lnTo>
                    <a:pt x="195" y="1264"/>
                  </a:lnTo>
                  <a:lnTo>
                    <a:pt x="195" y="1301"/>
                  </a:lnTo>
                  <a:lnTo>
                    <a:pt x="140" y="1475"/>
                  </a:lnTo>
                  <a:lnTo>
                    <a:pt x="166" y="1515"/>
                  </a:lnTo>
                  <a:lnTo>
                    <a:pt x="340" y="1221"/>
                  </a:lnTo>
                  <a:lnTo>
                    <a:pt x="1318" y="1290"/>
                  </a:lnTo>
                  <a:lnTo>
                    <a:pt x="1318" y="1287"/>
                  </a:lnTo>
                  <a:lnTo>
                    <a:pt x="1320" y="1279"/>
                  </a:lnTo>
                  <a:lnTo>
                    <a:pt x="1321" y="1265"/>
                  </a:lnTo>
                  <a:lnTo>
                    <a:pt x="1321" y="1247"/>
                  </a:lnTo>
                  <a:lnTo>
                    <a:pt x="1320" y="1236"/>
                  </a:lnTo>
                  <a:lnTo>
                    <a:pt x="1317" y="1222"/>
                  </a:lnTo>
                  <a:lnTo>
                    <a:pt x="1311" y="1209"/>
                  </a:lnTo>
                  <a:lnTo>
                    <a:pt x="1303" y="1196"/>
                  </a:lnTo>
                  <a:lnTo>
                    <a:pt x="1293" y="1182"/>
                  </a:lnTo>
                  <a:lnTo>
                    <a:pt x="1280" y="1169"/>
                  </a:lnTo>
                  <a:lnTo>
                    <a:pt x="1263" y="1157"/>
                  </a:lnTo>
                  <a:lnTo>
                    <a:pt x="1243" y="1145"/>
                  </a:lnTo>
                  <a:lnTo>
                    <a:pt x="1222" y="1137"/>
                  </a:lnTo>
                  <a:lnTo>
                    <a:pt x="1201" y="1126"/>
                  </a:lnTo>
                  <a:lnTo>
                    <a:pt x="1179" y="1116"/>
                  </a:lnTo>
                  <a:lnTo>
                    <a:pt x="1155" y="1105"/>
                  </a:lnTo>
                  <a:lnTo>
                    <a:pt x="1132" y="1095"/>
                  </a:lnTo>
                  <a:lnTo>
                    <a:pt x="1108" y="1083"/>
                  </a:lnTo>
                  <a:lnTo>
                    <a:pt x="1084" y="1071"/>
                  </a:lnTo>
                  <a:lnTo>
                    <a:pt x="1061" y="1058"/>
                  </a:lnTo>
                  <a:lnTo>
                    <a:pt x="1037" y="1045"/>
                  </a:lnTo>
                  <a:lnTo>
                    <a:pt x="1013" y="1031"/>
                  </a:lnTo>
                  <a:lnTo>
                    <a:pt x="991" y="1017"/>
                  </a:lnTo>
                  <a:lnTo>
                    <a:pt x="969" y="1002"/>
                  </a:lnTo>
                  <a:lnTo>
                    <a:pt x="948" y="987"/>
                  </a:lnTo>
                  <a:lnTo>
                    <a:pt x="929" y="971"/>
                  </a:lnTo>
                  <a:lnTo>
                    <a:pt x="910" y="955"/>
                  </a:lnTo>
                  <a:lnTo>
                    <a:pt x="893" y="937"/>
                  </a:lnTo>
                  <a:lnTo>
                    <a:pt x="862" y="900"/>
                  </a:lnTo>
                  <a:lnTo>
                    <a:pt x="833" y="858"/>
                  </a:lnTo>
                  <a:lnTo>
                    <a:pt x="806" y="817"/>
                  </a:lnTo>
                  <a:lnTo>
                    <a:pt x="783" y="776"/>
                  </a:lnTo>
                  <a:lnTo>
                    <a:pt x="763" y="739"/>
                  </a:lnTo>
                  <a:lnTo>
                    <a:pt x="747" y="708"/>
                  </a:lnTo>
                  <a:lnTo>
                    <a:pt x="735" y="684"/>
                  </a:lnTo>
                  <a:lnTo>
                    <a:pt x="729" y="669"/>
                  </a:lnTo>
                  <a:lnTo>
                    <a:pt x="726" y="662"/>
                  </a:lnTo>
                  <a:lnTo>
                    <a:pt x="720" y="651"/>
                  </a:lnTo>
                  <a:lnTo>
                    <a:pt x="713" y="638"/>
                  </a:lnTo>
                  <a:lnTo>
                    <a:pt x="704" y="622"/>
                  </a:lnTo>
                  <a:lnTo>
                    <a:pt x="692" y="602"/>
                  </a:lnTo>
                  <a:lnTo>
                    <a:pt x="679" y="583"/>
                  </a:lnTo>
                  <a:lnTo>
                    <a:pt x="664" y="563"/>
                  </a:lnTo>
                  <a:lnTo>
                    <a:pt x="648" y="542"/>
                  </a:lnTo>
                  <a:lnTo>
                    <a:pt x="630" y="521"/>
                  </a:lnTo>
                  <a:lnTo>
                    <a:pt x="611" y="502"/>
                  </a:lnTo>
                  <a:lnTo>
                    <a:pt x="590" y="484"/>
                  </a:lnTo>
                  <a:lnTo>
                    <a:pt x="568" y="469"/>
                  </a:lnTo>
                  <a:lnTo>
                    <a:pt x="544" y="458"/>
                  </a:lnTo>
                  <a:lnTo>
                    <a:pt x="521" y="449"/>
                  </a:lnTo>
                  <a:lnTo>
                    <a:pt x="496" y="444"/>
                  </a:lnTo>
                  <a:lnTo>
                    <a:pt x="469" y="444"/>
                  </a:lnTo>
                  <a:lnTo>
                    <a:pt x="469" y="443"/>
                  </a:lnTo>
                  <a:lnTo>
                    <a:pt x="469" y="437"/>
                  </a:lnTo>
                  <a:lnTo>
                    <a:pt x="470" y="429"/>
                  </a:lnTo>
                  <a:lnTo>
                    <a:pt x="476" y="421"/>
                  </a:lnTo>
                  <a:lnTo>
                    <a:pt x="485" y="412"/>
                  </a:lnTo>
                  <a:lnTo>
                    <a:pt x="499" y="404"/>
                  </a:lnTo>
                  <a:lnTo>
                    <a:pt x="519" y="397"/>
                  </a:lnTo>
                  <a:lnTo>
                    <a:pt x="549" y="394"/>
                  </a:lnTo>
                  <a:lnTo>
                    <a:pt x="575" y="379"/>
                  </a:lnTo>
                  <a:lnTo>
                    <a:pt x="587" y="345"/>
                  </a:lnTo>
                  <a:lnTo>
                    <a:pt x="590" y="296"/>
                  </a:lnTo>
                  <a:lnTo>
                    <a:pt x="584" y="242"/>
                  </a:lnTo>
                  <a:lnTo>
                    <a:pt x="575" y="187"/>
                  </a:lnTo>
                  <a:lnTo>
                    <a:pt x="565" y="139"/>
                  </a:lnTo>
                  <a:lnTo>
                    <a:pt x="556" y="107"/>
                  </a:lnTo>
                  <a:lnTo>
                    <a:pt x="553" y="94"/>
                  </a:lnTo>
                  <a:lnTo>
                    <a:pt x="549" y="91"/>
                  </a:lnTo>
                  <a:lnTo>
                    <a:pt x="535" y="83"/>
                  </a:lnTo>
                  <a:lnTo>
                    <a:pt x="518" y="71"/>
                  </a:lnTo>
                  <a:lnTo>
                    <a:pt x="499" y="58"/>
                  </a:lnTo>
                  <a:lnTo>
                    <a:pt x="478" y="43"/>
                  </a:lnTo>
                  <a:lnTo>
                    <a:pt x="459" y="27"/>
                  </a:lnTo>
                  <a:lnTo>
                    <a:pt x="445" y="12"/>
                  </a:lnTo>
                  <a:lnTo>
                    <a:pt x="439" y="0"/>
                  </a:lnTo>
                  <a:lnTo>
                    <a:pt x="254" y="9"/>
                  </a:lnTo>
                  <a:lnTo>
                    <a:pt x="160" y="144"/>
                  </a:lnTo>
                  <a:lnTo>
                    <a:pt x="155" y="144"/>
                  </a:lnTo>
                  <a:lnTo>
                    <a:pt x="145" y="142"/>
                  </a:lnTo>
                  <a:lnTo>
                    <a:pt x="127" y="142"/>
                  </a:lnTo>
                  <a:lnTo>
                    <a:pt x="106" y="145"/>
                  </a:lnTo>
                  <a:lnTo>
                    <a:pt x="81" y="151"/>
                  </a:lnTo>
                  <a:lnTo>
                    <a:pt x="55" y="162"/>
                  </a:lnTo>
                  <a:lnTo>
                    <a:pt x="27" y="178"/>
                  </a:lnTo>
                  <a:lnTo>
                    <a:pt x="0" y="20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218"/>
            <p:cNvSpPr>
              <a:spLocks/>
            </p:cNvSpPr>
            <p:nvPr/>
          </p:nvSpPr>
          <p:spPr bwMode="auto">
            <a:xfrm>
              <a:off x="2409" y="1557"/>
              <a:ext cx="265" cy="48"/>
            </a:xfrm>
            <a:custGeom>
              <a:avLst/>
              <a:gdLst>
                <a:gd name="T0" fmla="*/ 794 w 794"/>
                <a:gd name="T1" fmla="*/ 97 h 145"/>
                <a:gd name="T2" fmla="*/ 793 w 794"/>
                <a:gd name="T3" fmla="*/ 85 h 145"/>
                <a:gd name="T4" fmla="*/ 791 w 794"/>
                <a:gd name="T5" fmla="*/ 71 h 145"/>
                <a:gd name="T6" fmla="*/ 786 w 794"/>
                <a:gd name="T7" fmla="*/ 58 h 145"/>
                <a:gd name="T8" fmla="*/ 778 w 794"/>
                <a:gd name="T9" fmla="*/ 45 h 145"/>
                <a:gd name="T10" fmla="*/ 766 w 794"/>
                <a:gd name="T11" fmla="*/ 33 h 145"/>
                <a:gd name="T12" fmla="*/ 752 w 794"/>
                <a:gd name="T13" fmla="*/ 21 h 145"/>
                <a:gd name="T14" fmla="*/ 732 w 794"/>
                <a:gd name="T15" fmla="*/ 9 h 145"/>
                <a:gd name="T16" fmla="*/ 709 w 794"/>
                <a:gd name="T17" fmla="*/ 0 h 145"/>
                <a:gd name="T18" fmla="*/ 710 w 794"/>
                <a:gd name="T19" fmla="*/ 3 h 145"/>
                <a:gd name="T20" fmla="*/ 715 w 794"/>
                <a:gd name="T21" fmla="*/ 12 h 145"/>
                <a:gd name="T22" fmla="*/ 719 w 794"/>
                <a:gd name="T23" fmla="*/ 24 h 145"/>
                <a:gd name="T24" fmla="*/ 720 w 794"/>
                <a:gd name="T25" fmla="*/ 37 h 145"/>
                <a:gd name="T26" fmla="*/ 719 w 794"/>
                <a:gd name="T27" fmla="*/ 46 h 145"/>
                <a:gd name="T28" fmla="*/ 716 w 794"/>
                <a:gd name="T29" fmla="*/ 55 h 145"/>
                <a:gd name="T30" fmla="*/ 710 w 794"/>
                <a:gd name="T31" fmla="*/ 64 h 145"/>
                <a:gd name="T32" fmla="*/ 700 w 794"/>
                <a:gd name="T33" fmla="*/ 71 h 145"/>
                <a:gd name="T34" fmla="*/ 686 w 794"/>
                <a:gd name="T35" fmla="*/ 77 h 145"/>
                <a:gd name="T36" fmla="*/ 667 w 794"/>
                <a:gd name="T37" fmla="*/ 83 h 145"/>
                <a:gd name="T38" fmla="*/ 644 w 794"/>
                <a:gd name="T39" fmla="*/ 86 h 145"/>
                <a:gd name="T40" fmla="*/ 614 w 794"/>
                <a:gd name="T41" fmla="*/ 86 h 145"/>
                <a:gd name="T42" fmla="*/ 583 w 794"/>
                <a:gd name="T43" fmla="*/ 85 h 145"/>
                <a:gd name="T44" fmla="*/ 546 w 794"/>
                <a:gd name="T45" fmla="*/ 82 h 145"/>
                <a:gd name="T46" fmla="*/ 506 w 794"/>
                <a:gd name="T47" fmla="*/ 80 h 145"/>
                <a:gd name="T48" fmla="*/ 463 w 794"/>
                <a:gd name="T49" fmla="*/ 76 h 145"/>
                <a:gd name="T50" fmla="*/ 419 w 794"/>
                <a:gd name="T51" fmla="*/ 73 h 145"/>
                <a:gd name="T52" fmla="*/ 373 w 794"/>
                <a:gd name="T53" fmla="*/ 70 h 145"/>
                <a:gd name="T54" fmla="*/ 325 w 794"/>
                <a:gd name="T55" fmla="*/ 67 h 145"/>
                <a:gd name="T56" fmla="*/ 278 w 794"/>
                <a:gd name="T57" fmla="*/ 64 h 145"/>
                <a:gd name="T58" fmla="*/ 232 w 794"/>
                <a:gd name="T59" fmla="*/ 61 h 145"/>
                <a:gd name="T60" fmla="*/ 188 w 794"/>
                <a:gd name="T61" fmla="*/ 60 h 145"/>
                <a:gd name="T62" fmla="*/ 146 w 794"/>
                <a:gd name="T63" fmla="*/ 60 h 145"/>
                <a:gd name="T64" fmla="*/ 108 w 794"/>
                <a:gd name="T65" fmla="*/ 60 h 145"/>
                <a:gd name="T66" fmla="*/ 72 w 794"/>
                <a:gd name="T67" fmla="*/ 61 h 145"/>
                <a:gd name="T68" fmla="*/ 43 w 794"/>
                <a:gd name="T69" fmla="*/ 64 h 145"/>
                <a:gd name="T70" fmla="*/ 18 w 794"/>
                <a:gd name="T71" fmla="*/ 70 h 145"/>
                <a:gd name="T72" fmla="*/ 0 w 794"/>
                <a:gd name="T73" fmla="*/ 76 h 145"/>
                <a:gd name="T74" fmla="*/ 784 w 794"/>
                <a:gd name="T75" fmla="*/ 145 h 145"/>
                <a:gd name="T76" fmla="*/ 786 w 794"/>
                <a:gd name="T77" fmla="*/ 141 h 145"/>
                <a:gd name="T78" fmla="*/ 790 w 794"/>
                <a:gd name="T79" fmla="*/ 131 h 145"/>
                <a:gd name="T80" fmla="*/ 793 w 794"/>
                <a:gd name="T81" fmla="*/ 116 h 145"/>
                <a:gd name="T82" fmla="*/ 794 w 794"/>
                <a:gd name="T83"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4" h="145">
                  <a:moveTo>
                    <a:pt x="794" y="97"/>
                  </a:moveTo>
                  <a:lnTo>
                    <a:pt x="793" y="85"/>
                  </a:lnTo>
                  <a:lnTo>
                    <a:pt x="791" y="71"/>
                  </a:lnTo>
                  <a:lnTo>
                    <a:pt x="786" y="58"/>
                  </a:lnTo>
                  <a:lnTo>
                    <a:pt x="778" y="45"/>
                  </a:lnTo>
                  <a:lnTo>
                    <a:pt x="766" y="33"/>
                  </a:lnTo>
                  <a:lnTo>
                    <a:pt x="752" y="21"/>
                  </a:lnTo>
                  <a:lnTo>
                    <a:pt x="732" y="9"/>
                  </a:lnTo>
                  <a:lnTo>
                    <a:pt x="709" y="0"/>
                  </a:lnTo>
                  <a:lnTo>
                    <a:pt x="710" y="3"/>
                  </a:lnTo>
                  <a:lnTo>
                    <a:pt x="715" y="12"/>
                  </a:lnTo>
                  <a:lnTo>
                    <a:pt x="719" y="24"/>
                  </a:lnTo>
                  <a:lnTo>
                    <a:pt x="720" y="37"/>
                  </a:lnTo>
                  <a:lnTo>
                    <a:pt x="719" y="46"/>
                  </a:lnTo>
                  <a:lnTo>
                    <a:pt x="716" y="55"/>
                  </a:lnTo>
                  <a:lnTo>
                    <a:pt x="710" y="64"/>
                  </a:lnTo>
                  <a:lnTo>
                    <a:pt x="700" y="71"/>
                  </a:lnTo>
                  <a:lnTo>
                    <a:pt x="686" y="77"/>
                  </a:lnTo>
                  <a:lnTo>
                    <a:pt x="667" y="83"/>
                  </a:lnTo>
                  <a:lnTo>
                    <a:pt x="644" y="86"/>
                  </a:lnTo>
                  <a:lnTo>
                    <a:pt x="614" y="86"/>
                  </a:lnTo>
                  <a:lnTo>
                    <a:pt x="583" y="85"/>
                  </a:lnTo>
                  <a:lnTo>
                    <a:pt x="546" y="82"/>
                  </a:lnTo>
                  <a:lnTo>
                    <a:pt x="506" y="80"/>
                  </a:lnTo>
                  <a:lnTo>
                    <a:pt x="463" y="76"/>
                  </a:lnTo>
                  <a:lnTo>
                    <a:pt x="419" y="73"/>
                  </a:lnTo>
                  <a:lnTo>
                    <a:pt x="373" y="70"/>
                  </a:lnTo>
                  <a:lnTo>
                    <a:pt x="325" y="67"/>
                  </a:lnTo>
                  <a:lnTo>
                    <a:pt x="278" y="64"/>
                  </a:lnTo>
                  <a:lnTo>
                    <a:pt x="232" y="61"/>
                  </a:lnTo>
                  <a:lnTo>
                    <a:pt x="188" y="60"/>
                  </a:lnTo>
                  <a:lnTo>
                    <a:pt x="146" y="60"/>
                  </a:lnTo>
                  <a:lnTo>
                    <a:pt x="108" y="60"/>
                  </a:lnTo>
                  <a:lnTo>
                    <a:pt x="72" y="61"/>
                  </a:lnTo>
                  <a:lnTo>
                    <a:pt x="43" y="64"/>
                  </a:lnTo>
                  <a:lnTo>
                    <a:pt x="18" y="70"/>
                  </a:lnTo>
                  <a:lnTo>
                    <a:pt x="0" y="76"/>
                  </a:lnTo>
                  <a:lnTo>
                    <a:pt x="784" y="145"/>
                  </a:lnTo>
                  <a:lnTo>
                    <a:pt x="786" y="141"/>
                  </a:lnTo>
                  <a:lnTo>
                    <a:pt x="790" y="131"/>
                  </a:lnTo>
                  <a:lnTo>
                    <a:pt x="793" y="116"/>
                  </a:lnTo>
                  <a:lnTo>
                    <a:pt x="794" y="97"/>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Freeform 219"/>
            <p:cNvSpPr>
              <a:spLocks/>
            </p:cNvSpPr>
            <p:nvPr/>
          </p:nvSpPr>
          <p:spPr bwMode="auto">
            <a:xfrm>
              <a:off x="2388" y="1205"/>
              <a:ext cx="71" cy="100"/>
            </a:xfrm>
            <a:custGeom>
              <a:avLst/>
              <a:gdLst>
                <a:gd name="T0" fmla="*/ 60 w 215"/>
                <a:gd name="T1" fmla="*/ 0 h 299"/>
                <a:gd name="T2" fmla="*/ 58 w 215"/>
                <a:gd name="T3" fmla="*/ 2 h 299"/>
                <a:gd name="T4" fmla="*/ 54 w 215"/>
                <a:gd name="T5" fmla="*/ 5 h 299"/>
                <a:gd name="T6" fmla="*/ 46 w 215"/>
                <a:gd name="T7" fmla="*/ 9 h 299"/>
                <a:gd name="T8" fmla="*/ 37 w 215"/>
                <a:gd name="T9" fmla="*/ 19 h 299"/>
                <a:gd name="T10" fmla="*/ 29 w 215"/>
                <a:gd name="T11" fmla="*/ 31 h 299"/>
                <a:gd name="T12" fmla="*/ 20 w 215"/>
                <a:gd name="T13" fmla="*/ 49 h 299"/>
                <a:gd name="T14" fmla="*/ 11 w 215"/>
                <a:gd name="T15" fmla="*/ 73 h 299"/>
                <a:gd name="T16" fmla="*/ 5 w 215"/>
                <a:gd name="T17" fmla="*/ 101 h 299"/>
                <a:gd name="T18" fmla="*/ 2 w 215"/>
                <a:gd name="T19" fmla="*/ 133 h 299"/>
                <a:gd name="T20" fmla="*/ 0 w 215"/>
                <a:gd name="T21" fmla="*/ 164 h 299"/>
                <a:gd name="T22" fmla="*/ 5 w 215"/>
                <a:gd name="T23" fmla="*/ 195 h 299"/>
                <a:gd name="T24" fmla="*/ 11 w 215"/>
                <a:gd name="T25" fmla="*/ 224 h 299"/>
                <a:gd name="T26" fmla="*/ 20 w 215"/>
                <a:gd name="T27" fmla="*/ 249 h 299"/>
                <a:gd name="T28" fmla="*/ 31 w 215"/>
                <a:gd name="T29" fmla="*/ 269 h 299"/>
                <a:gd name="T30" fmla="*/ 45 w 215"/>
                <a:gd name="T31" fmla="*/ 286 h 299"/>
                <a:gd name="T32" fmla="*/ 60 w 215"/>
                <a:gd name="T33" fmla="*/ 295 h 299"/>
                <a:gd name="T34" fmla="*/ 79 w 215"/>
                <a:gd name="T35" fmla="*/ 299 h 299"/>
                <a:gd name="T36" fmla="*/ 101 w 215"/>
                <a:gd name="T37" fmla="*/ 299 h 299"/>
                <a:gd name="T38" fmla="*/ 126 w 215"/>
                <a:gd name="T39" fmla="*/ 296 h 299"/>
                <a:gd name="T40" fmla="*/ 151 w 215"/>
                <a:gd name="T41" fmla="*/ 290 h 299"/>
                <a:gd name="T42" fmla="*/ 175 w 215"/>
                <a:gd name="T43" fmla="*/ 278 h 299"/>
                <a:gd name="T44" fmla="*/ 194 w 215"/>
                <a:gd name="T45" fmla="*/ 261 h 299"/>
                <a:gd name="T46" fmla="*/ 208 w 215"/>
                <a:gd name="T47" fmla="*/ 238 h 299"/>
                <a:gd name="T48" fmla="*/ 213 w 215"/>
                <a:gd name="T49" fmla="*/ 210 h 299"/>
                <a:gd name="T50" fmla="*/ 215 w 215"/>
                <a:gd name="T51" fmla="*/ 176 h 299"/>
                <a:gd name="T52" fmla="*/ 213 w 215"/>
                <a:gd name="T53" fmla="*/ 139 h 299"/>
                <a:gd name="T54" fmla="*/ 208 w 215"/>
                <a:gd name="T55" fmla="*/ 102 h 299"/>
                <a:gd name="T56" fmla="*/ 197 w 215"/>
                <a:gd name="T57" fmla="*/ 68 h 299"/>
                <a:gd name="T58" fmla="*/ 178 w 215"/>
                <a:gd name="T59" fmla="*/ 39 h 299"/>
                <a:gd name="T60" fmla="*/ 150 w 215"/>
                <a:gd name="T61" fmla="*/ 15 h 299"/>
                <a:gd name="T62" fmla="*/ 110 w 215"/>
                <a:gd name="T63" fmla="*/ 2 h 299"/>
                <a:gd name="T64" fmla="*/ 60 w 215"/>
                <a:gd name="T6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299">
                  <a:moveTo>
                    <a:pt x="60" y="0"/>
                  </a:moveTo>
                  <a:lnTo>
                    <a:pt x="58" y="2"/>
                  </a:lnTo>
                  <a:lnTo>
                    <a:pt x="54" y="5"/>
                  </a:lnTo>
                  <a:lnTo>
                    <a:pt x="46" y="9"/>
                  </a:lnTo>
                  <a:lnTo>
                    <a:pt x="37" y="19"/>
                  </a:lnTo>
                  <a:lnTo>
                    <a:pt x="29" y="31"/>
                  </a:lnTo>
                  <a:lnTo>
                    <a:pt x="20" y="49"/>
                  </a:lnTo>
                  <a:lnTo>
                    <a:pt x="11" y="73"/>
                  </a:lnTo>
                  <a:lnTo>
                    <a:pt x="5" y="101"/>
                  </a:lnTo>
                  <a:lnTo>
                    <a:pt x="2" y="133"/>
                  </a:lnTo>
                  <a:lnTo>
                    <a:pt x="0" y="164"/>
                  </a:lnTo>
                  <a:lnTo>
                    <a:pt x="5" y="195"/>
                  </a:lnTo>
                  <a:lnTo>
                    <a:pt x="11" y="224"/>
                  </a:lnTo>
                  <a:lnTo>
                    <a:pt x="20" y="249"/>
                  </a:lnTo>
                  <a:lnTo>
                    <a:pt x="31" y="269"/>
                  </a:lnTo>
                  <a:lnTo>
                    <a:pt x="45" y="286"/>
                  </a:lnTo>
                  <a:lnTo>
                    <a:pt x="60" y="295"/>
                  </a:lnTo>
                  <a:lnTo>
                    <a:pt x="79" y="299"/>
                  </a:lnTo>
                  <a:lnTo>
                    <a:pt x="101" y="299"/>
                  </a:lnTo>
                  <a:lnTo>
                    <a:pt x="126" y="296"/>
                  </a:lnTo>
                  <a:lnTo>
                    <a:pt x="151" y="290"/>
                  </a:lnTo>
                  <a:lnTo>
                    <a:pt x="175" y="278"/>
                  </a:lnTo>
                  <a:lnTo>
                    <a:pt x="194" y="261"/>
                  </a:lnTo>
                  <a:lnTo>
                    <a:pt x="208" y="238"/>
                  </a:lnTo>
                  <a:lnTo>
                    <a:pt x="213" y="210"/>
                  </a:lnTo>
                  <a:lnTo>
                    <a:pt x="215" y="176"/>
                  </a:lnTo>
                  <a:lnTo>
                    <a:pt x="213" y="139"/>
                  </a:lnTo>
                  <a:lnTo>
                    <a:pt x="208" y="102"/>
                  </a:lnTo>
                  <a:lnTo>
                    <a:pt x="197" y="68"/>
                  </a:lnTo>
                  <a:lnTo>
                    <a:pt x="178" y="39"/>
                  </a:lnTo>
                  <a:lnTo>
                    <a:pt x="150" y="15"/>
                  </a:lnTo>
                  <a:lnTo>
                    <a:pt x="110" y="2"/>
                  </a:lnTo>
                  <a:lnTo>
                    <a:pt x="60" y="0"/>
                  </a:lnTo>
                  <a:close/>
                </a:path>
              </a:pathLst>
            </a:custGeom>
            <a:solidFill>
              <a:srgbClr val="AD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Freeform 220"/>
            <p:cNvSpPr>
              <a:spLocks/>
            </p:cNvSpPr>
            <p:nvPr/>
          </p:nvSpPr>
          <p:spPr bwMode="auto">
            <a:xfrm>
              <a:off x="2316" y="1426"/>
              <a:ext cx="85" cy="83"/>
            </a:xfrm>
            <a:custGeom>
              <a:avLst/>
              <a:gdLst>
                <a:gd name="T0" fmla="*/ 0 w 255"/>
                <a:gd name="T1" fmla="*/ 4 h 248"/>
                <a:gd name="T2" fmla="*/ 135 w 255"/>
                <a:gd name="T3" fmla="*/ 0 h 248"/>
                <a:gd name="T4" fmla="*/ 255 w 255"/>
                <a:gd name="T5" fmla="*/ 229 h 248"/>
                <a:gd name="T6" fmla="*/ 86 w 255"/>
                <a:gd name="T7" fmla="*/ 248 h 248"/>
                <a:gd name="T8" fmla="*/ 0 w 255"/>
                <a:gd name="T9" fmla="*/ 4 h 248"/>
              </a:gdLst>
              <a:ahLst/>
              <a:cxnLst>
                <a:cxn ang="0">
                  <a:pos x="T0" y="T1"/>
                </a:cxn>
                <a:cxn ang="0">
                  <a:pos x="T2" y="T3"/>
                </a:cxn>
                <a:cxn ang="0">
                  <a:pos x="T4" y="T5"/>
                </a:cxn>
                <a:cxn ang="0">
                  <a:pos x="T6" y="T7"/>
                </a:cxn>
                <a:cxn ang="0">
                  <a:pos x="T8" y="T9"/>
                </a:cxn>
              </a:cxnLst>
              <a:rect l="0" t="0" r="r" b="b"/>
              <a:pathLst>
                <a:path w="255" h="248">
                  <a:moveTo>
                    <a:pt x="0" y="4"/>
                  </a:moveTo>
                  <a:lnTo>
                    <a:pt x="135" y="0"/>
                  </a:lnTo>
                  <a:lnTo>
                    <a:pt x="255" y="229"/>
                  </a:lnTo>
                  <a:lnTo>
                    <a:pt x="86" y="248"/>
                  </a:lnTo>
                  <a:lnTo>
                    <a:pt x="0" y="4"/>
                  </a:lnTo>
                  <a:close/>
                </a:path>
              </a:pathLst>
            </a:custGeom>
            <a:solidFill>
              <a:srgbClr val="FFB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Freeform 221"/>
            <p:cNvSpPr>
              <a:spLocks/>
            </p:cNvSpPr>
            <p:nvPr/>
          </p:nvSpPr>
          <p:spPr bwMode="auto">
            <a:xfrm>
              <a:off x="1751" y="1136"/>
              <a:ext cx="928" cy="787"/>
            </a:xfrm>
            <a:custGeom>
              <a:avLst/>
              <a:gdLst>
                <a:gd name="T0" fmla="*/ 1815 w 2784"/>
                <a:gd name="T1" fmla="*/ 102 h 2361"/>
                <a:gd name="T2" fmla="*/ 1400 w 2784"/>
                <a:gd name="T3" fmla="*/ 71 h 2361"/>
                <a:gd name="T4" fmla="*/ 1433 w 2784"/>
                <a:gd name="T5" fmla="*/ 299 h 2361"/>
                <a:gd name="T6" fmla="*/ 1380 w 2784"/>
                <a:gd name="T7" fmla="*/ 435 h 2361"/>
                <a:gd name="T8" fmla="*/ 1819 w 2784"/>
                <a:gd name="T9" fmla="*/ 357 h 2361"/>
                <a:gd name="T10" fmla="*/ 1708 w 2784"/>
                <a:gd name="T11" fmla="*/ 454 h 2361"/>
                <a:gd name="T12" fmla="*/ 1809 w 2784"/>
                <a:gd name="T13" fmla="*/ 885 h 2361"/>
                <a:gd name="T14" fmla="*/ 1625 w 2784"/>
                <a:gd name="T15" fmla="*/ 1435 h 2361"/>
                <a:gd name="T16" fmla="*/ 1303 w 2784"/>
                <a:gd name="T17" fmla="*/ 1025 h 2361"/>
                <a:gd name="T18" fmla="*/ 807 w 2784"/>
                <a:gd name="T19" fmla="*/ 698 h 2361"/>
                <a:gd name="T20" fmla="*/ 378 w 2784"/>
                <a:gd name="T21" fmla="*/ 899 h 2361"/>
                <a:gd name="T22" fmla="*/ 843 w 2784"/>
                <a:gd name="T23" fmla="*/ 1160 h 2361"/>
                <a:gd name="T24" fmla="*/ 630 w 2784"/>
                <a:gd name="T25" fmla="*/ 1543 h 2361"/>
                <a:gd name="T26" fmla="*/ 381 w 2784"/>
                <a:gd name="T27" fmla="*/ 1902 h 2361"/>
                <a:gd name="T28" fmla="*/ 551 w 2784"/>
                <a:gd name="T29" fmla="*/ 1860 h 2361"/>
                <a:gd name="T30" fmla="*/ 81 w 2784"/>
                <a:gd name="T31" fmla="*/ 1370 h 2361"/>
                <a:gd name="T32" fmla="*/ 266 w 2784"/>
                <a:gd name="T33" fmla="*/ 574 h 2361"/>
                <a:gd name="T34" fmla="*/ 241 w 2784"/>
                <a:gd name="T35" fmla="*/ 561 h 2361"/>
                <a:gd name="T36" fmla="*/ 325 w 2784"/>
                <a:gd name="T37" fmla="*/ 1547 h 2361"/>
                <a:gd name="T38" fmla="*/ 380 w 2784"/>
                <a:gd name="T39" fmla="*/ 1644 h 2361"/>
                <a:gd name="T40" fmla="*/ 782 w 2784"/>
                <a:gd name="T41" fmla="*/ 1891 h 2361"/>
                <a:gd name="T42" fmla="*/ 1248 w 2784"/>
                <a:gd name="T43" fmla="*/ 1617 h 2361"/>
                <a:gd name="T44" fmla="*/ 1082 w 2784"/>
                <a:gd name="T45" fmla="*/ 1050 h 2361"/>
                <a:gd name="T46" fmla="*/ 315 w 2784"/>
                <a:gd name="T47" fmla="*/ 757 h 2361"/>
                <a:gd name="T48" fmla="*/ 1099 w 2784"/>
                <a:gd name="T49" fmla="*/ 771 h 2361"/>
                <a:gd name="T50" fmla="*/ 1343 w 2784"/>
                <a:gd name="T51" fmla="*/ 1277 h 2361"/>
                <a:gd name="T52" fmla="*/ 1804 w 2784"/>
                <a:gd name="T53" fmla="*/ 1126 h 2361"/>
                <a:gd name="T54" fmla="*/ 1716 w 2784"/>
                <a:gd name="T55" fmla="*/ 592 h 2361"/>
                <a:gd name="T56" fmla="*/ 1742 w 2784"/>
                <a:gd name="T57" fmla="*/ 278 h 2361"/>
                <a:gd name="T58" fmla="*/ 1352 w 2784"/>
                <a:gd name="T59" fmla="*/ 395 h 2361"/>
                <a:gd name="T60" fmla="*/ 1463 w 2784"/>
                <a:gd name="T61" fmla="*/ 309 h 2361"/>
                <a:gd name="T62" fmla="*/ 1386 w 2784"/>
                <a:gd name="T63" fmla="*/ 102 h 2361"/>
                <a:gd name="T64" fmla="*/ 1757 w 2784"/>
                <a:gd name="T65" fmla="*/ 132 h 2361"/>
                <a:gd name="T66" fmla="*/ 2122 w 2784"/>
                <a:gd name="T67" fmla="*/ 30 h 2361"/>
                <a:gd name="T68" fmla="*/ 2023 w 2784"/>
                <a:gd name="T69" fmla="*/ 221 h 2361"/>
                <a:gd name="T70" fmla="*/ 1909 w 2784"/>
                <a:gd name="T71" fmla="*/ 516 h 2361"/>
                <a:gd name="T72" fmla="*/ 2241 w 2784"/>
                <a:gd name="T73" fmla="*/ 957 h 2361"/>
                <a:gd name="T74" fmla="*/ 2756 w 2784"/>
                <a:gd name="T75" fmla="*/ 1394 h 2361"/>
                <a:gd name="T76" fmla="*/ 1810 w 2784"/>
                <a:gd name="T77" fmla="*/ 1327 h 2361"/>
                <a:gd name="T78" fmla="*/ 865 w 2784"/>
                <a:gd name="T79" fmla="*/ 1778 h 2361"/>
                <a:gd name="T80" fmla="*/ 1213 w 2784"/>
                <a:gd name="T81" fmla="*/ 2124 h 2361"/>
                <a:gd name="T82" fmla="*/ 1679 w 2784"/>
                <a:gd name="T83" fmla="*/ 1901 h 2361"/>
                <a:gd name="T84" fmla="*/ 1974 w 2784"/>
                <a:gd name="T85" fmla="*/ 1624 h 2361"/>
                <a:gd name="T86" fmla="*/ 2069 w 2784"/>
                <a:gd name="T87" fmla="*/ 2139 h 2361"/>
                <a:gd name="T88" fmla="*/ 2618 w 2784"/>
                <a:gd name="T89" fmla="*/ 2303 h 2361"/>
                <a:gd name="T90" fmla="*/ 2480 w 2784"/>
                <a:gd name="T91" fmla="*/ 1661 h 2361"/>
                <a:gd name="T92" fmla="*/ 2149 w 2784"/>
                <a:gd name="T93" fmla="*/ 1852 h 2361"/>
                <a:gd name="T94" fmla="*/ 2501 w 2784"/>
                <a:gd name="T95" fmla="*/ 2053 h 2361"/>
                <a:gd name="T96" fmla="*/ 2318 w 2784"/>
                <a:gd name="T97" fmla="*/ 1706 h 2361"/>
                <a:gd name="T98" fmla="*/ 2511 w 2784"/>
                <a:gd name="T99" fmla="*/ 2093 h 2361"/>
                <a:gd name="T100" fmla="*/ 2128 w 2784"/>
                <a:gd name="T101" fmla="*/ 1800 h 2361"/>
                <a:gd name="T102" fmla="*/ 2597 w 2784"/>
                <a:gd name="T103" fmla="*/ 1849 h 2361"/>
                <a:gd name="T104" fmla="*/ 2723 w 2784"/>
                <a:gd name="T105" fmla="*/ 2112 h 2361"/>
                <a:gd name="T106" fmla="*/ 2040 w 2784"/>
                <a:gd name="T107" fmla="*/ 1953 h 2361"/>
                <a:gd name="T108" fmla="*/ 1815 w 2784"/>
                <a:gd name="T109" fmla="*/ 1814 h 2361"/>
                <a:gd name="T110" fmla="*/ 1628 w 2784"/>
                <a:gd name="T111" fmla="*/ 1865 h 2361"/>
                <a:gd name="T112" fmla="*/ 1250 w 2784"/>
                <a:gd name="T113" fmla="*/ 2062 h 2361"/>
                <a:gd name="T114" fmla="*/ 874 w 2784"/>
                <a:gd name="T115" fmla="*/ 1750 h 2361"/>
                <a:gd name="T116" fmla="*/ 1801 w 2784"/>
                <a:gd name="T117" fmla="*/ 1355 h 2361"/>
                <a:gd name="T118" fmla="*/ 2773 w 2784"/>
                <a:gd name="T119" fmla="*/ 1423 h 2361"/>
                <a:gd name="T120" fmla="*/ 2318 w 2784"/>
                <a:gd name="T121" fmla="*/ 1012 h 2361"/>
                <a:gd name="T122" fmla="*/ 1949 w 2784"/>
                <a:gd name="T123" fmla="*/ 531 h 2361"/>
                <a:gd name="T124" fmla="*/ 2087 w 2784"/>
                <a:gd name="T125" fmla="*/ 132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4" h="2361">
                  <a:moveTo>
                    <a:pt x="2137" y="2"/>
                  </a:moveTo>
                  <a:lnTo>
                    <a:pt x="2130" y="0"/>
                  </a:lnTo>
                  <a:lnTo>
                    <a:pt x="2121" y="0"/>
                  </a:lnTo>
                  <a:lnTo>
                    <a:pt x="2114" y="0"/>
                  </a:lnTo>
                  <a:lnTo>
                    <a:pt x="2106" y="2"/>
                  </a:lnTo>
                  <a:lnTo>
                    <a:pt x="2097" y="2"/>
                  </a:lnTo>
                  <a:lnTo>
                    <a:pt x="2090" y="3"/>
                  </a:lnTo>
                  <a:lnTo>
                    <a:pt x="2082" y="5"/>
                  </a:lnTo>
                  <a:lnTo>
                    <a:pt x="2075" y="6"/>
                  </a:lnTo>
                  <a:lnTo>
                    <a:pt x="2059" y="10"/>
                  </a:lnTo>
                  <a:lnTo>
                    <a:pt x="2044" y="18"/>
                  </a:lnTo>
                  <a:lnTo>
                    <a:pt x="2029" y="25"/>
                  </a:lnTo>
                  <a:lnTo>
                    <a:pt x="2017" y="33"/>
                  </a:lnTo>
                  <a:lnTo>
                    <a:pt x="2007" y="42"/>
                  </a:lnTo>
                  <a:lnTo>
                    <a:pt x="2000" y="52"/>
                  </a:lnTo>
                  <a:lnTo>
                    <a:pt x="1994" y="62"/>
                  </a:lnTo>
                  <a:lnTo>
                    <a:pt x="1989" y="74"/>
                  </a:lnTo>
                  <a:lnTo>
                    <a:pt x="1983" y="104"/>
                  </a:lnTo>
                  <a:lnTo>
                    <a:pt x="1979" y="133"/>
                  </a:lnTo>
                  <a:lnTo>
                    <a:pt x="1976" y="163"/>
                  </a:lnTo>
                  <a:lnTo>
                    <a:pt x="1974" y="185"/>
                  </a:lnTo>
                  <a:lnTo>
                    <a:pt x="1967" y="185"/>
                  </a:lnTo>
                  <a:lnTo>
                    <a:pt x="1958" y="182"/>
                  </a:lnTo>
                  <a:lnTo>
                    <a:pt x="1949" y="176"/>
                  </a:lnTo>
                  <a:lnTo>
                    <a:pt x="1939" y="167"/>
                  </a:lnTo>
                  <a:lnTo>
                    <a:pt x="1920" y="147"/>
                  </a:lnTo>
                  <a:lnTo>
                    <a:pt x="1906" y="129"/>
                  </a:lnTo>
                  <a:lnTo>
                    <a:pt x="1899" y="115"/>
                  </a:lnTo>
                  <a:lnTo>
                    <a:pt x="1896" y="111"/>
                  </a:lnTo>
                  <a:lnTo>
                    <a:pt x="1893" y="104"/>
                  </a:lnTo>
                  <a:lnTo>
                    <a:pt x="1884" y="104"/>
                  </a:lnTo>
                  <a:lnTo>
                    <a:pt x="1850" y="102"/>
                  </a:lnTo>
                  <a:lnTo>
                    <a:pt x="1815" y="102"/>
                  </a:lnTo>
                  <a:lnTo>
                    <a:pt x="1781" y="102"/>
                  </a:lnTo>
                  <a:lnTo>
                    <a:pt x="1748" y="104"/>
                  </a:lnTo>
                  <a:lnTo>
                    <a:pt x="1719" y="107"/>
                  </a:lnTo>
                  <a:lnTo>
                    <a:pt x="1695" y="111"/>
                  </a:lnTo>
                  <a:lnTo>
                    <a:pt x="1677" y="117"/>
                  </a:lnTo>
                  <a:lnTo>
                    <a:pt x="1667" y="126"/>
                  </a:lnTo>
                  <a:lnTo>
                    <a:pt x="1664" y="130"/>
                  </a:lnTo>
                  <a:lnTo>
                    <a:pt x="1656" y="144"/>
                  </a:lnTo>
                  <a:lnTo>
                    <a:pt x="1645" y="163"/>
                  </a:lnTo>
                  <a:lnTo>
                    <a:pt x="1633" y="185"/>
                  </a:lnTo>
                  <a:lnTo>
                    <a:pt x="1619" y="206"/>
                  </a:lnTo>
                  <a:lnTo>
                    <a:pt x="1609" y="225"/>
                  </a:lnTo>
                  <a:lnTo>
                    <a:pt x="1600" y="238"/>
                  </a:lnTo>
                  <a:lnTo>
                    <a:pt x="1597" y="244"/>
                  </a:lnTo>
                  <a:lnTo>
                    <a:pt x="1596" y="246"/>
                  </a:lnTo>
                  <a:lnTo>
                    <a:pt x="1596" y="246"/>
                  </a:lnTo>
                  <a:lnTo>
                    <a:pt x="1594" y="247"/>
                  </a:lnTo>
                  <a:lnTo>
                    <a:pt x="1593" y="249"/>
                  </a:lnTo>
                  <a:lnTo>
                    <a:pt x="1591" y="247"/>
                  </a:lnTo>
                  <a:lnTo>
                    <a:pt x="1591" y="244"/>
                  </a:lnTo>
                  <a:lnTo>
                    <a:pt x="1590" y="240"/>
                  </a:lnTo>
                  <a:lnTo>
                    <a:pt x="1588" y="235"/>
                  </a:lnTo>
                  <a:lnTo>
                    <a:pt x="1584" y="216"/>
                  </a:lnTo>
                  <a:lnTo>
                    <a:pt x="1577" y="192"/>
                  </a:lnTo>
                  <a:lnTo>
                    <a:pt x="1568" y="167"/>
                  </a:lnTo>
                  <a:lnTo>
                    <a:pt x="1554" y="142"/>
                  </a:lnTo>
                  <a:lnTo>
                    <a:pt x="1538" y="118"/>
                  </a:lnTo>
                  <a:lnTo>
                    <a:pt x="1517" y="98"/>
                  </a:lnTo>
                  <a:lnTo>
                    <a:pt x="1492" y="83"/>
                  </a:lnTo>
                  <a:lnTo>
                    <a:pt x="1461" y="74"/>
                  </a:lnTo>
                  <a:lnTo>
                    <a:pt x="1442" y="71"/>
                  </a:lnTo>
                  <a:lnTo>
                    <a:pt x="1421" y="71"/>
                  </a:lnTo>
                  <a:lnTo>
                    <a:pt x="1400" y="71"/>
                  </a:lnTo>
                  <a:lnTo>
                    <a:pt x="1380" y="73"/>
                  </a:lnTo>
                  <a:lnTo>
                    <a:pt x="1362" y="77"/>
                  </a:lnTo>
                  <a:lnTo>
                    <a:pt x="1346" y="83"/>
                  </a:lnTo>
                  <a:lnTo>
                    <a:pt x="1331" y="92"/>
                  </a:lnTo>
                  <a:lnTo>
                    <a:pt x="1321" y="102"/>
                  </a:lnTo>
                  <a:lnTo>
                    <a:pt x="1315" y="111"/>
                  </a:lnTo>
                  <a:lnTo>
                    <a:pt x="1312" y="121"/>
                  </a:lnTo>
                  <a:lnTo>
                    <a:pt x="1312" y="136"/>
                  </a:lnTo>
                  <a:lnTo>
                    <a:pt x="1316" y="154"/>
                  </a:lnTo>
                  <a:lnTo>
                    <a:pt x="1325" y="172"/>
                  </a:lnTo>
                  <a:lnTo>
                    <a:pt x="1337" y="184"/>
                  </a:lnTo>
                  <a:lnTo>
                    <a:pt x="1352" y="192"/>
                  </a:lnTo>
                  <a:lnTo>
                    <a:pt x="1366" y="198"/>
                  </a:lnTo>
                  <a:lnTo>
                    <a:pt x="1381" y="201"/>
                  </a:lnTo>
                  <a:lnTo>
                    <a:pt x="1398" y="203"/>
                  </a:lnTo>
                  <a:lnTo>
                    <a:pt x="1414" y="203"/>
                  </a:lnTo>
                  <a:lnTo>
                    <a:pt x="1429" y="203"/>
                  </a:lnTo>
                  <a:lnTo>
                    <a:pt x="1446" y="203"/>
                  </a:lnTo>
                  <a:lnTo>
                    <a:pt x="1461" y="203"/>
                  </a:lnTo>
                  <a:lnTo>
                    <a:pt x="1474" y="204"/>
                  </a:lnTo>
                  <a:lnTo>
                    <a:pt x="1486" y="207"/>
                  </a:lnTo>
                  <a:lnTo>
                    <a:pt x="1495" y="213"/>
                  </a:lnTo>
                  <a:lnTo>
                    <a:pt x="1503" y="222"/>
                  </a:lnTo>
                  <a:lnTo>
                    <a:pt x="1508" y="234"/>
                  </a:lnTo>
                  <a:lnTo>
                    <a:pt x="1513" y="249"/>
                  </a:lnTo>
                  <a:lnTo>
                    <a:pt x="1504" y="253"/>
                  </a:lnTo>
                  <a:lnTo>
                    <a:pt x="1494" y="257"/>
                  </a:lnTo>
                  <a:lnTo>
                    <a:pt x="1483" y="262"/>
                  </a:lnTo>
                  <a:lnTo>
                    <a:pt x="1472" y="269"/>
                  </a:lnTo>
                  <a:lnTo>
                    <a:pt x="1461" y="275"/>
                  </a:lnTo>
                  <a:lnTo>
                    <a:pt x="1451" y="283"/>
                  </a:lnTo>
                  <a:lnTo>
                    <a:pt x="1440" y="290"/>
                  </a:lnTo>
                  <a:lnTo>
                    <a:pt x="1433" y="299"/>
                  </a:lnTo>
                  <a:lnTo>
                    <a:pt x="1433" y="297"/>
                  </a:lnTo>
                  <a:lnTo>
                    <a:pt x="1424" y="302"/>
                  </a:lnTo>
                  <a:lnTo>
                    <a:pt x="1408" y="306"/>
                  </a:lnTo>
                  <a:lnTo>
                    <a:pt x="1386" y="309"/>
                  </a:lnTo>
                  <a:lnTo>
                    <a:pt x="1359" y="312"/>
                  </a:lnTo>
                  <a:lnTo>
                    <a:pt x="1329" y="315"/>
                  </a:lnTo>
                  <a:lnTo>
                    <a:pt x="1297" y="317"/>
                  </a:lnTo>
                  <a:lnTo>
                    <a:pt x="1264" y="318"/>
                  </a:lnTo>
                  <a:lnTo>
                    <a:pt x="1232" y="318"/>
                  </a:lnTo>
                  <a:lnTo>
                    <a:pt x="1224" y="318"/>
                  </a:lnTo>
                  <a:lnTo>
                    <a:pt x="1220" y="324"/>
                  </a:lnTo>
                  <a:lnTo>
                    <a:pt x="1216" y="330"/>
                  </a:lnTo>
                  <a:lnTo>
                    <a:pt x="1210" y="343"/>
                  </a:lnTo>
                  <a:lnTo>
                    <a:pt x="1207" y="360"/>
                  </a:lnTo>
                  <a:lnTo>
                    <a:pt x="1208" y="380"/>
                  </a:lnTo>
                  <a:lnTo>
                    <a:pt x="1213" y="392"/>
                  </a:lnTo>
                  <a:lnTo>
                    <a:pt x="1220" y="404"/>
                  </a:lnTo>
                  <a:lnTo>
                    <a:pt x="1232" y="413"/>
                  </a:lnTo>
                  <a:lnTo>
                    <a:pt x="1245" y="420"/>
                  </a:lnTo>
                  <a:lnTo>
                    <a:pt x="1250" y="422"/>
                  </a:lnTo>
                  <a:lnTo>
                    <a:pt x="1253" y="422"/>
                  </a:lnTo>
                  <a:lnTo>
                    <a:pt x="1260" y="420"/>
                  </a:lnTo>
                  <a:lnTo>
                    <a:pt x="1272" y="419"/>
                  </a:lnTo>
                  <a:lnTo>
                    <a:pt x="1285" y="417"/>
                  </a:lnTo>
                  <a:lnTo>
                    <a:pt x="1298" y="416"/>
                  </a:lnTo>
                  <a:lnTo>
                    <a:pt x="1312" y="414"/>
                  </a:lnTo>
                  <a:lnTo>
                    <a:pt x="1322" y="414"/>
                  </a:lnTo>
                  <a:lnTo>
                    <a:pt x="1329" y="413"/>
                  </a:lnTo>
                  <a:lnTo>
                    <a:pt x="1337" y="419"/>
                  </a:lnTo>
                  <a:lnTo>
                    <a:pt x="1344" y="425"/>
                  </a:lnTo>
                  <a:lnTo>
                    <a:pt x="1355" y="429"/>
                  </a:lnTo>
                  <a:lnTo>
                    <a:pt x="1366" y="434"/>
                  </a:lnTo>
                  <a:lnTo>
                    <a:pt x="1380" y="435"/>
                  </a:lnTo>
                  <a:lnTo>
                    <a:pt x="1393" y="435"/>
                  </a:lnTo>
                  <a:lnTo>
                    <a:pt x="1409" y="432"/>
                  </a:lnTo>
                  <a:lnTo>
                    <a:pt x="1426" y="426"/>
                  </a:lnTo>
                  <a:lnTo>
                    <a:pt x="1442" y="419"/>
                  </a:lnTo>
                  <a:lnTo>
                    <a:pt x="1457" y="414"/>
                  </a:lnTo>
                  <a:lnTo>
                    <a:pt x="1472" y="411"/>
                  </a:lnTo>
                  <a:lnTo>
                    <a:pt x="1486" y="410"/>
                  </a:lnTo>
                  <a:lnTo>
                    <a:pt x="1500" y="410"/>
                  </a:lnTo>
                  <a:lnTo>
                    <a:pt x="1513" y="411"/>
                  </a:lnTo>
                  <a:lnTo>
                    <a:pt x="1526" y="414"/>
                  </a:lnTo>
                  <a:lnTo>
                    <a:pt x="1538" y="420"/>
                  </a:lnTo>
                  <a:lnTo>
                    <a:pt x="1544" y="423"/>
                  </a:lnTo>
                  <a:lnTo>
                    <a:pt x="1554" y="426"/>
                  </a:lnTo>
                  <a:lnTo>
                    <a:pt x="1565" y="428"/>
                  </a:lnTo>
                  <a:lnTo>
                    <a:pt x="1578" y="431"/>
                  </a:lnTo>
                  <a:lnTo>
                    <a:pt x="1593" y="432"/>
                  </a:lnTo>
                  <a:lnTo>
                    <a:pt x="1609" y="434"/>
                  </a:lnTo>
                  <a:lnTo>
                    <a:pt x="1627" y="435"/>
                  </a:lnTo>
                  <a:lnTo>
                    <a:pt x="1645" y="435"/>
                  </a:lnTo>
                  <a:lnTo>
                    <a:pt x="1664" y="435"/>
                  </a:lnTo>
                  <a:lnTo>
                    <a:pt x="1682" y="435"/>
                  </a:lnTo>
                  <a:lnTo>
                    <a:pt x="1701" y="434"/>
                  </a:lnTo>
                  <a:lnTo>
                    <a:pt x="1719" y="431"/>
                  </a:lnTo>
                  <a:lnTo>
                    <a:pt x="1736" y="428"/>
                  </a:lnTo>
                  <a:lnTo>
                    <a:pt x="1753" y="425"/>
                  </a:lnTo>
                  <a:lnTo>
                    <a:pt x="1767" y="419"/>
                  </a:lnTo>
                  <a:lnTo>
                    <a:pt x="1781" y="413"/>
                  </a:lnTo>
                  <a:lnTo>
                    <a:pt x="1798" y="401"/>
                  </a:lnTo>
                  <a:lnTo>
                    <a:pt x="1809" y="388"/>
                  </a:lnTo>
                  <a:lnTo>
                    <a:pt x="1815" y="376"/>
                  </a:lnTo>
                  <a:lnTo>
                    <a:pt x="1818" y="364"/>
                  </a:lnTo>
                  <a:lnTo>
                    <a:pt x="1819" y="361"/>
                  </a:lnTo>
                  <a:lnTo>
                    <a:pt x="1819" y="357"/>
                  </a:lnTo>
                  <a:lnTo>
                    <a:pt x="1819" y="352"/>
                  </a:lnTo>
                  <a:lnTo>
                    <a:pt x="1819" y="349"/>
                  </a:lnTo>
                  <a:lnTo>
                    <a:pt x="1816" y="326"/>
                  </a:lnTo>
                  <a:lnTo>
                    <a:pt x="1810" y="305"/>
                  </a:lnTo>
                  <a:lnTo>
                    <a:pt x="1800" y="287"/>
                  </a:lnTo>
                  <a:lnTo>
                    <a:pt x="1787" y="274"/>
                  </a:lnTo>
                  <a:lnTo>
                    <a:pt x="1803" y="272"/>
                  </a:lnTo>
                  <a:lnTo>
                    <a:pt x="1819" y="271"/>
                  </a:lnTo>
                  <a:lnTo>
                    <a:pt x="1837" y="269"/>
                  </a:lnTo>
                  <a:lnTo>
                    <a:pt x="1853" y="268"/>
                  </a:lnTo>
                  <a:lnTo>
                    <a:pt x="1868" y="268"/>
                  </a:lnTo>
                  <a:lnTo>
                    <a:pt x="1881" y="266"/>
                  </a:lnTo>
                  <a:lnTo>
                    <a:pt x="1893" y="265"/>
                  </a:lnTo>
                  <a:lnTo>
                    <a:pt x="1903" y="263"/>
                  </a:lnTo>
                  <a:lnTo>
                    <a:pt x="1901" y="283"/>
                  </a:lnTo>
                  <a:lnTo>
                    <a:pt x="1896" y="305"/>
                  </a:lnTo>
                  <a:lnTo>
                    <a:pt x="1895" y="331"/>
                  </a:lnTo>
                  <a:lnTo>
                    <a:pt x="1893" y="360"/>
                  </a:lnTo>
                  <a:lnTo>
                    <a:pt x="1893" y="379"/>
                  </a:lnTo>
                  <a:lnTo>
                    <a:pt x="1896" y="399"/>
                  </a:lnTo>
                  <a:lnTo>
                    <a:pt x="1899" y="419"/>
                  </a:lnTo>
                  <a:lnTo>
                    <a:pt x="1903" y="439"/>
                  </a:lnTo>
                  <a:lnTo>
                    <a:pt x="1896" y="439"/>
                  </a:lnTo>
                  <a:lnTo>
                    <a:pt x="1884" y="441"/>
                  </a:lnTo>
                  <a:lnTo>
                    <a:pt x="1869" y="442"/>
                  </a:lnTo>
                  <a:lnTo>
                    <a:pt x="1852" y="442"/>
                  </a:lnTo>
                  <a:lnTo>
                    <a:pt x="1832" y="444"/>
                  </a:lnTo>
                  <a:lnTo>
                    <a:pt x="1812" y="447"/>
                  </a:lnTo>
                  <a:lnTo>
                    <a:pt x="1790" y="448"/>
                  </a:lnTo>
                  <a:lnTo>
                    <a:pt x="1769" y="450"/>
                  </a:lnTo>
                  <a:lnTo>
                    <a:pt x="1747" y="451"/>
                  </a:lnTo>
                  <a:lnTo>
                    <a:pt x="1726" y="453"/>
                  </a:lnTo>
                  <a:lnTo>
                    <a:pt x="1708" y="454"/>
                  </a:lnTo>
                  <a:lnTo>
                    <a:pt x="1690" y="456"/>
                  </a:lnTo>
                  <a:lnTo>
                    <a:pt x="1677" y="457"/>
                  </a:lnTo>
                  <a:lnTo>
                    <a:pt x="1665" y="457"/>
                  </a:lnTo>
                  <a:lnTo>
                    <a:pt x="1659" y="459"/>
                  </a:lnTo>
                  <a:lnTo>
                    <a:pt x="1656" y="459"/>
                  </a:lnTo>
                  <a:lnTo>
                    <a:pt x="1659" y="473"/>
                  </a:lnTo>
                  <a:lnTo>
                    <a:pt x="1667" y="509"/>
                  </a:lnTo>
                  <a:lnTo>
                    <a:pt x="1676" y="546"/>
                  </a:lnTo>
                  <a:lnTo>
                    <a:pt x="1682" y="573"/>
                  </a:lnTo>
                  <a:lnTo>
                    <a:pt x="1671" y="577"/>
                  </a:lnTo>
                  <a:lnTo>
                    <a:pt x="1658" y="583"/>
                  </a:lnTo>
                  <a:lnTo>
                    <a:pt x="1645" y="592"/>
                  </a:lnTo>
                  <a:lnTo>
                    <a:pt x="1631" y="601"/>
                  </a:lnTo>
                  <a:lnTo>
                    <a:pt x="1618" y="613"/>
                  </a:lnTo>
                  <a:lnTo>
                    <a:pt x="1608" y="626"/>
                  </a:lnTo>
                  <a:lnTo>
                    <a:pt x="1602" y="641"/>
                  </a:lnTo>
                  <a:lnTo>
                    <a:pt x="1599" y="657"/>
                  </a:lnTo>
                  <a:lnTo>
                    <a:pt x="1602" y="681"/>
                  </a:lnTo>
                  <a:lnTo>
                    <a:pt x="1611" y="712"/>
                  </a:lnTo>
                  <a:lnTo>
                    <a:pt x="1622" y="746"/>
                  </a:lnTo>
                  <a:lnTo>
                    <a:pt x="1637" y="781"/>
                  </a:lnTo>
                  <a:lnTo>
                    <a:pt x="1651" y="815"/>
                  </a:lnTo>
                  <a:lnTo>
                    <a:pt x="1664" y="845"/>
                  </a:lnTo>
                  <a:lnTo>
                    <a:pt x="1674" y="868"/>
                  </a:lnTo>
                  <a:lnTo>
                    <a:pt x="1680" y="880"/>
                  </a:lnTo>
                  <a:lnTo>
                    <a:pt x="1685" y="889"/>
                  </a:lnTo>
                  <a:lnTo>
                    <a:pt x="1690" y="889"/>
                  </a:lnTo>
                  <a:lnTo>
                    <a:pt x="1704" y="889"/>
                  </a:lnTo>
                  <a:lnTo>
                    <a:pt x="1723" y="888"/>
                  </a:lnTo>
                  <a:lnTo>
                    <a:pt x="1747" y="886"/>
                  </a:lnTo>
                  <a:lnTo>
                    <a:pt x="1770" y="886"/>
                  </a:lnTo>
                  <a:lnTo>
                    <a:pt x="1793" y="885"/>
                  </a:lnTo>
                  <a:lnTo>
                    <a:pt x="1809" y="885"/>
                  </a:lnTo>
                  <a:lnTo>
                    <a:pt x="1819" y="885"/>
                  </a:lnTo>
                  <a:lnTo>
                    <a:pt x="1825" y="897"/>
                  </a:lnTo>
                  <a:lnTo>
                    <a:pt x="1837" y="919"/>
                  </a:lnTo>
                  <a:lnTo>
                    <a:pt x="1852" y="947"/>
                  </a:lnTo>
                  <a:lnTo>
                    <a:pt x="1869" y="981"/>
                  </a:lnTo>
                  <a:lnTo>
                    <a:pt x="1887" y="1015"/>
                  </a:lnTo>
                  <a:lnTo>
                    <a:pt x="1903" y="1047"/>
                  </a:lnTo>
                  <a:lnTo>
                    <a:pt x="1917" y="1073"/>
                  </a:lnTo>
                  <a:lnTo>
                    <a:pt x="1926" y="1090"/>
                  </a:lnTo>
                  <a:lnTo>
                    <a:pt x="1909" y="1092"/>
                  </a:lnTo>
                  <a:lnTo>
                    <a:pt x="1886" y="1093"/>
                  </a:lnTo>
                  <a:lnTo>
                    <a:pt x="1858" y="1095"/>
                  </a:lnTo>
                  <a:lnTo>
                    <a:pt x="1830" y="1096"/>
                  </a:lnTo>
                  <a:lnTo>
                    <a:pt x="1803" y="1098"/>
                  </a:lnTo>
                  <a:lnTo>
                    <a:pt x="1779" y="1099"/>
                  </a:lnTo>
                  <a:lnTo>
                    <a:pt x="1764" y="1101"/>
                  </a:lnTo>
                  <a:lnTo>
                    <a:pt x="1758" y="1101"/>
                  </a:lnTo>
                  <a:lnTo>
                    <a:pt x="1758" y="1108"/>
                  </a:lnTo>
                  <a:lnTo>
                    <a:pt x="1760" y="1129"/>
                  </a:lnTo>
                  <a:lnTo>
                    <a:pt x="1763" y="1154"/>
                  </a:lnTo>
                  <a:lnTo>
                    <a:pt x="1764" y="1181"/>
                  </a:lnTo>
                  <a:lnTo>
                    <a:pt x="1750" y="1151"/>
                  </a:lnTo>
                  <a:lnTo>
                    <a:pt x="1733" y="1118"/>
                  </a:lnTo>
                  <a:lnTo>
                    <a:pt x="1716" y="1083"/>
                  </a:lnTo>
                  <a:lnTo>
                    <a:pt x="1699" y="1047"/>
                  </a:lnTo>
                  <a:lnTo>
                    <a:pt x="1683" y="1016"/>
                  </a:lnTo>
                  <a:lnTo>
                    <a:pt x="1671" y="991"/>
                  </a:lnTo>
                  <a:lnTo>
                    <a:pt x="1662" y="973"/>
                  </a:lnTo>
                  <a:lnTo>
                    <a:pt x="1659" y="968"/>
                  </a:lnTo>
                  <a:lnTo>
                    <a:pt x="1614" y="1411"/>
                  </a:lnTo>
                  <a:lnTo>
                    <a:pt x="1615" y="1416"/>
                  </a:lnTo>
                  <a:lnTo>
                    <a:pt x="1619" y="1425"/>
                  </a:lnTo>
                  <a:lnTo>
                    <a:pt x="1625" y="1435"/>
                  </a:lnTo>
                  <a:lnTo>
                    <a:pt x="1628" y="1444"/>
                  </a:lnTo>
                  <a:lnTo>
                    <a:pt x="1625" y="1451"/>
                  </a:lnTo>
                  <a:lnTo>
                    <a:pt x="1619" y="1466"/>
                  </a:lnTo>
                  <a:lnTo>
                    <a:pt x="1611" y="1484"/>
                  </a:lnTo>
                  <a:lnTo>
                    <a:pt x="1602" y="1506"/>
                  </a:lnTo>
                  <a:lnTo>
                    <a:pt x="1593" y="1527"/>
                  </a:lnTo>
                  <a:lnTo>
                    <a:pt x="1585" y="1547"/>
                  </a:lnTo>
                  <a:lnTo>
                    <a:pt x="1579" y="1562"/>
                  </a:lnTo>
                  <a:lnTo>
                    <a:pt x="1575" y="1573"/>
                  </a:lnTo>
                  <a:lnTo>
                    <a:pt x="1566" y="1571"/>
                  </a:lnTo>
                  <a:lnTo>
                    <a:pt x="1559" y="1571"/>
                  </a:lnTo>
                  <a:lnTo>
                    <a:pt x="1550" y="1571"/>
                  </a:lnTo>
                  <a:lnTo>
                    <a:pt x="1541" y="1570"/>
                  </a:lnTo>
                  <a:lnTo>
                    <a:pt x="1534" y="1544"/>
                  </a:lnTo>
                  <a:lnTo>
                    <a:pt x="1522" y="1507"/>
                  </a:lnTo>
                  <a:lnTo>
                    <a:pt x="1507" y="1462"/>
                  </a:lnTo>
                  <a:lnTo>
                    <a:pt x="1486" y="1413"/>
                  </a:lnTo>
                  <a:lnTo>
                    <a:pt x="1461" y="1362"/>
                  </a:lnTo>
                  <a:lnTo>
                    <a:pt x="1430" y="1317"/>
                  </a:lnTo>
                  <a:lnTo>
                    <a:pt x="1396" y="1278"/>
                  </a:lnTo>
                  <a:lnTo>
                    <a:pt x="1356" y="1250"/>
                  </a:lnTo>
                  <a:lnTo>
                    <a:pt x="1325" y="1231"/>
                  </a:lnTo>
                  <a:lnTo>
                    <a:pt x="1297" y="1207"/>
                  </a:lnTo>
                  <a:lnTo>
                    <a:pt x="1275" y="1182"/>
                  </a:lnTo>
                  <a:lnTo>
                    <a:pt x="1256" y="1155"/>
                  </a:lnTo>
                  <a:lnTo>
                    <a:pt x="1241" y="1129"/>
                  </a:lnTo>
                  <a:lnTo>
                    <a:pt x="1229" y="1105"/>
                  </a:lnTo>
                  <a:lnTo>
                    <a:pt x="1220" y="1084"/>
                  </a:lnTo>
                  <a:lnTo>
                    <a:pt x="1214" y="1068"/>
                  </a:lnTo>
                  <a:lnTo>
                    <a:pt x="1232" y="1061"/>
                  </a:lnTo>
                  <a:lnTo>
                    <a:pt x="1254" y="1050"/>
                  </a:lnTo>
                  <a:lnTo>
                    <a:pt x="1279" y="1039"/>
                  </a:lnTo>
                  <a:lnTo>
                    <a:pt x="1303" y="1025"/>
                  </a:lnTo>
                  <a:lnTo>
                    <a:pt x="1327" y="1009"/>
                  </a:lnTo>
                  <a:lnTo>
                    <a:pt x="1347" y="993"/>
                  </a:lnTo>
                  <a:lnTo>
                    <a:pt x="1362" y="975"/>
                  </a:lnTo>
                  <a:lnTo>
                    <a:pt x="1369" y="957"/>
                  </a:lnTo>
                  <a:lnTo>
                    <a:pt x="1375" y="932"/>
                  </a:lnTo>
                  <a:lnTo>
                    <a:pt x="1381" y="908"/>
                  </a:lnTo>
                  <a:lnTo>
                    <a:pt x="1386" y="885"/>
                  </a:lnTo>
                  <a:lnTo>
                    <a:pt x="1390" y="860"/>
                  </a:lnTo>
                  <a:lnTo>
                    <a:pt x="1392" y="836"/>
                  </a:lnTo>
                  <a:lnTo>
                    <a:pt x="1390" y="821"/>
                  </a:lnTo>
                  <a:lnTo>
                    <a:pt x="1389" y="806"/>
                  </a:lnTo>
                  <a:lnTo>
                    <a:pt x="1383" y="794"/>
                  </a:lnTo>
                  <a:lnTo>
                    <a:pt x="1375" y="783"/>
                  </a:lnTo>
                  <a:lnTo>
                    <a:pt x="1371" y="777"/>
                  </a:lnTo>
                  <a:lnTo>
                    <a:pt x="1365" y="772"/>
                  </a:lnTo>
                  <a:lnTo>
                    <a:pt x="1359" y="769"/>
                  </a:lnTo>
                  <a:lnTo>
                    <a:pt x="1352" y="766"/>
                  </a:lnTo>
                  <a:lnTo>
                    <a:pt x="1344" y="763"/>
                  </a:lnTo>
                  <a:lnTo>
                    <a:pt x="1337" y="762"/>
                  </a:lnTo>
                  <a:lnTo>
                    <a:pt x="1328" y="762"/>
                  </a:lnTo>
                  <a:lnTo>
                    <a:pt x="1319" y="762"/>
                  </a:lnTo>
                  <a:lnTo>
                    <a:pt x="1297" y="762"/>
                  </a:lnTo>
                  <a:lnTo>
                    <a:pt x="1269" y="760"/>
                  </a:lnTo>
                  <a:lnTo>
                    <a:pt x="1233" y="757"/>
                  </a:lnTo>
                  <a:lnTo>
                    <a:pt x="1193" y="753"/>
                  </a:lnTo>
                  <a:lnTo>
                    <a:pt x="1148" y="749"/>
                  </a:lnTo>
                  <a:lnTo>
                    <a:pt x="1100" y="743"/>
                  </a:lnTo>
                  <a:lnTo>
                    <a:pt x="1050" y="735"/>
                  </a:lnTo>
                  <a:lnTo>
                    <a:pt x="1000" y="728"/>
                  </a:lnTo>
                  <a:lnTo>
                    <a:pt x="949" y="720"/>
                  </a:lnTo>
                  <a:lnTo>
                    <a:pt x="899" y="713"/>
                  </a:lnTo>
                  <a:lnTo>
                    <a:pt x="852" y="706"/>
                  </a:lnTo>
                  <a:lnTo>
                    <a:pt x="807" y="698"/>
                  </a:lnTo>
                  <a:lnTo>
                    <a:pt x="769" y="691"/>
                  </a:lnTo>
                  <a:lnTo>
                    <a:pt x="735" y="684"/>
                  </a:lnTo>
                  <a:lnTo>
                    <a:pt x="707" y="678"/>
                  </a:lnTo>
                  <a:lnTo>
                    <a:pt x="687" y="673"/>
                  </a:lnTo>
                  <a:lnTo>
                    <a:pt x="649" y="660"/>
                  </a:lnTo>
                  <a:lnTo>
                    <a:pt x="636" y="655"/>
                  </a:lnTo>
                  <a:lnTo>
                    <a:pt x="624" y="651"/>
                  </a:lnTo>
                  <a:lnTo>
                    <a:pt x="611" y="648"/>
                  </a:lnTo>
                  <a:lnTo>
                    <a:pt x="597" y="644"/>
                  </a:lnTo>
                  <a:lnTo>
                    <a:pt x="582" y="641"/>
                  </a:lnTo>
                  <a:lnTo>
                    <a:pt x="568" y="638"/>
                  </a:lnTo>
                  <a:lnTo>
                    <a:pt x="553" y="636"/>
                  </a:lnTo>
                  <a:lnTo>
                    <a:pt x="538" y="635"/>
                  </a:lnTo>
                  <a:lnTo>
                    <a:pt x="522" y="633"/>
                  </a:lnTo>
                  <a:lnTo>
                    <a:pt x="504" y="633"/>
                  </a:lnTo>
                  <a:lnTo>
                    <a:pt x="486" y="635"/>
                  </a:lnTo>
                  <a:lnTo>
                    <a:pt x="467" y="636"/>
                  </a:lnTo>
                  <a:lnTo>
                    <a:pt x="446" y="641"/>
                  </a:lnTo>
                  <a:lnTo>
                    <a:pt x="426" y="645"/>
                  </a:lnTo>
                  <a:lnTo>
                    <a:pt x="402" y="651"/>
                  </a:lnTo>
                  <a:lnTo>
                    <a:pt x="378" y="658"/>
                  </a:lnTo>
                  <a:lnTo>
                    <a:pt x="375" y="658"/>
                  </a:lnTo>
                  <a:lnTo>
                    <a:pt x="255" y="774"/>
                  </a:lnTo>
                  <a:lnTo>
                    <a:pt x="261" y="784"/>
                  </a:lnTo>
                  <a:lnTo>
                    <a:pt x="263" y="787"/>
                  </a:lnTo>
                  <a:lnTo>
                    <a:pt x="269" y="793"/>
                  </a:lnTo>
                  <a:lnTo>
                    <a:pt x="275" y="803"/>
                  </a:lnTo>
                  <a:lnTo>
                    <a:pt x="285" y="815"/>
                  </a:lnTo>
                  <a:lnTo>
                    <a:pt x="298" y="828"/>
                  </a:lnTo>
                  <a:lnTo>
                    <a:pt x="313" y="845"/>
                  </a:lnTo>
                  <a:lnTo>
                    <a:pt x="332" y="863"/>
                  </a:lnTo>
                  <a:lnTo>
                    <a:pt x="353" y="880"/>
                  </a:lnTo>
                  <a:lnTo>
                    <a:pt x="378" y="899"/>
                  </a:lnTo>
                  <a:lnTo>
                    <a:pt x="405" y="920"/>
                  </a:lnTo>
                  <a:lnTo>
                    <a:pt x="436" y="939"/>
                  </a:lnTo>
                  <a:lnTo>
                    <a:pt x="470" y="959"/>
                  </a:lnTo>
                  <a:lnTo>
                    <a:pt x="507" y="978"/>
                  </a:lnTo>
                  <a:lnTo>
                    <a:pt x="547" y="996"/>
                  </a:lnTo>
                  <a:lnTo>
                    <a:pt x="591" y="1013"/>
                  </a:lnTo>
                  <a:lnTo>
                    <a:pt x="639" y="1028"/>
                  </a:lnTo>
                  <a:lnTo>
                    <a:pt x="673" y="1037"/>
                  </a:lnTo>
                  <a:lnTo>
                    <a:pt x="704" y="1046"/>
                  </a:lnTo>
                  <a:lnTo>
                    <a:pt x="736" y="1052"/>
                  </a:lnTo>
                  <a:lnTo>
                    <a:pt x="766" y="1059"/>
                  </a:lnTo>
                  <a:lnTo>
                    <a:pt x="795" y="1064"/>
                  </a:lnTo>
                  <a:lnTo>
                    <a:pt x="824" y="1068"/>
                  </a:lnTo>
                  <a:lnTo>
                    <a:pt x="852" y="1073"/>
                  </a:lnTo>
                  <a:lnTo>
                    <a:pt x="877" y="1076"/>
                  </a:lnTo>
                  <a:lnTo>
                    <a:pt x="902" y="1078"/>
                  </a:lnTo>
                  <a:lnTo>
                    <a:pt x="924" y="1080"/>
                  </a:lnTo>
                  <a:lnTo>
                    <a:pt x="946" y="1081"/>
                  </a:lnTo>
                  <a:lnTo>
                    <a:pt x="967" y="1083"/>
                  </a:lnTo>
                  <a:lnTo>
                    <a:pt x="986" y="1083"/>
                  </a:lnTo>
                  <a:lnTo>
                    <a:pt x="1004" y="1083"/>
                  </a:lnTo>
                  <a:lnTo>
                    <a:pt x="1020" y="1083"/>
                  </a:lnTo>
                  <a:lnTo>
                    <a:pt x="1035" y="1083"/>
                  </a:lnTo>
                  <a:lnTo>
                    <a:pt x="1020" y="1090"/>
                  </a:lnTo>
                  <a:lnTo>
                    <a:pt x="1003" y="1098"/>
                  </a:lnTo>
                  <a:lnTo>
                    <a:pt x="982" y="1105"/>
                  </a:lnTo>
                  <a:lnTo>
                    <a:pt x="960" y="1111"/>
                  </a:lnTo>
                  <a:lnTo>
                    <a:pt x="934" y="1117"/>
                  </a:lnTo>
                  <a:lnTo>
                    <a:pt x="906" y="1123"/>
                  </a:lnTo>
                  <a:lnTo>
                    <a:pt x="875" y="1126"/>
                  </a:lnTo>
                  <a:lnTo>
                    <a:pt x="841" y="1129"/>
                  </a:lnTo>
                  <a:lnTo>
                    <a:pt x="837" y="1158"/>
                  </a:lnTo>
                  <a:lnTo>
                    <a:pt x="843" y="1160"/>
                  </a:lnTo>
                  <a:lnTo>
                    <a:pt x="856" y="1166"/>
                  </a:lnTo>
                  <a:lnTo>
                    <a:pt x="877" y="1176"/>
                  </a:lnTo>
                  <a:lnTo>
                    <a:pt x="903" y="1188"/>
                  </a:lnTo>
                  <a:lnTo>
                    <a:pt x="936" y="1204"/>
                  </a:lnTo>
                  <a:lnTo>
                    <a:pt x="971" y="1223"/>
                  </a:lnTo>
                  <a:lnTo>
                    <a:pt x="1010" y="1246"/>
                  </a:lnTo>
                  <a:lnTo>
                    <a:pt x="1048" y="1272"/>
                  </a:lnTo>
                  <a:lnTo>
                    <a:pt x="1088" y="1302"/>
                  </a:lnTo>
                  <a:lnTo>
                    <a:pt x="1127" y="1333"/>
                  </a:lnTo>
                  <a:lnTo>
                    <a:pt x="1162" y="1368"/>
                  </a:lnTo>
                  <a:lnTo>
                    <a:pt x="1195" y="1407"/>
                  </a:lnTo>
                  <a:lnTo>
                    <a:pt x="1223" y="1447"/>
                  </a:lnTo>
                  <a:lnTo>
                    <a:pt x="1244" y="1491"/>
                  </a:lnTo>
                  <a:lnTo>
                    <a:pt x="1258" y="1537"/>
                  </a:lnTo>
                  <a:lnTo>
                    <a:pt x="1266" y="1586"/>
                  </a:lnTo>
                  <a:lnTo>
                    <a:pt x="1256" y="1587"/>
                  </a:lnTo>
                  <a:lnTo>
                    <a:pt x="1244" y="1589"/>
                  </a:lnTo>
                  <a:lnTo>
                    <a:pt x="1227" y="1589"/>
                  </a:lnTo>
                  <a:lnTo>
                    <a:pt x="1207" y="1590"/>
                  </a:lnTo>
                  <a:lnTo>
                    <a:pt x="1183" y="1590"/>
                  </a:lnTo>
                  <a:lnTo>
                    <a:pt x="1156" y="1590"/>
                  </a:lnTo>
                  <a:lnTo>
                    <a:pt x="1125" y="1590"/>
                  </a:lnTo>
                  <a:lnTo>
                    <a:pt x="1090" y="1587"/>
                  </a:lnTo>
                  <a:lnTo>
                    <a:pt x="1050" y="1586"/>
                  </a:lnTo>
                  <a:lnTo>
                    <a:pt x="1007" y="1581"/>
                  </a:lnTo>
                  <a:lnTo>
                    <a:pt x="958" y="1576"/>
                  </a:lnTo>
                  <a:lnTo>
                    <a:pt x="905" y="1570"/>
                  </a:lnTo>
                  <a:lnTo>
                    <a:pt x="847" y="1561"/>
                  </a:lnTo>
                  <a:lnTo>
                    <a:pt x="785" y="1550"/>
                  </a:lnTo>
                  <a:lnTo>
                    <a:pt x="719" y="1539"/>
                  </a:lnTo>
                  <a:lnTo>
                    <a:pt x="646" y="1524"/>
                  </a:lnTo>
                  <a:lnTo>
                    <a:pt x="619" y="1518"/>
                  </a:lnTo>
                  <a:lnTo>
                    <a:pt x="630" y="1543"/>
                  </a:lnTo>
                  <a:lnTo>
                    <a:pt x="639" y="1568"/>
                  </a:lnTo>
                  <a:lnTo>
                    <a:pt x="647" y="1601"/>
                  </a:lnTo>
                  <a:lnTo>
                    <a:pt x="653" y="1638"/>
                  </a:lnTo>
                  <a:lnTo>
                    <a:pt x="656" y="1673"/>
                  </a:lnTo>
                  <a:lnTo>
                    <a:pt x="655" y="1694"/>
                  </a:lnTo>
                  <a:lnTo>
                    <a:pt x="650" y="1713"/>
                  </a:lnTo>
                  <a:lnTo>
                    <a:pt x="640" y="1729"/>
                  </a:lnTo>
                  <a:lnTo>
                    <a:pt x="627" y="1740"/>
                  </a:lnTo>
                  <a:lnTo>
                    <a:pt x="591" y="1755"/>
                  </a:lnTo>
                  <a:lnTo>
                    <a:pt x="599" y="1757"/>
                  </a:lnTo>
                  <a:lnTo>
                    <a:pt x="619" y="1763"/>
                  </a:lnTo>
                  <a:lnTo>
                    <a:pt x="647" y="1772"/>
                  </a:lnTo>
                  <a:lnTo>
                    <a:pt x="682" y="1783"/>
                  </a:lnTo>
                  <a:lnTo>
                    <a:pt x="717" y="1794"/>
                  </a:lnTo>
                  <a:lnTo>
                    <a:pt x="750" y="1803"/>
                  </a:lnTo>
                  <a:lnTo>
                    <a:pt x="775" y="1812"/>
                  </a:lnTo>
                  <a:lnTo>
                    <a:pt x="790" y="1817"/>
                  </a:lnTo>
                  <a:lnTo>
                    <a:pt x="784" y="1831"/>
                  </a:lnTo>
                  <a:lnTo>
                    <a:pt x="775" y="1851"/>
                  </a:lnTo>
                  <a:lnTo>
                    <a:pt x="761" y="1871"/>
                  </a:lnTo>
                  <a:lnTo>
                    <a:pt x="742" y="1894"/>
                  </a:lnTo>
                  <a:lnTo>
                    <a:pt x="716" y="1916"/>
                  </a:lnTo>
                  <a:lnTo>
                    <a:pt x="684" y="1935"/>
                  </a:lnTo>
                  <a:lnTo>
                    <a:pt x="645" y="1951"/>
                  </a:lnTo>
                  <a:lnTo>
                    <a:pt x="596" y="1963"/>
                  </a:lnTo>
                  <a:lnTo>
                    <a:pt x="581" y="1965"/>
                  </a:lnTo>
                  <a:lnTo>
                    <a:pt x="562" y="1966"/>
                  </a:lnTo>
                  <a:lnTo>
                    <a:pt x="537" y="1966"/>
                  </a:lnTo>
                  <a:lnTo>
                    <a:pt x="508" y="1962"/>
                  </a:lnTo>
                  <a:lnTo>
                    <a:pt x="477" y="1956"/>
                  </a:lnTo>
                  <a:lnTo>
                    <a:pt x="445" y="1944"/>
                  </a:lnTo>
                  <a:lnTo>
                    <a:pt x="412" y="1926"/>
                  </a:lnTo>
                  <a:lnTo>
                    <a:pt x="381" y="1902"/>
                  </a:lnTo>
                  <a:lnTo>
                    <a:pt x="356" y="1879"/>
                  </a:lnTo>
                  <a:lnTo>
                    <a:pt x="335" y="1851"/>
                  </a:lnTo>
                  <a:lnTo>
                    <a:pt x="318" y="1820"/>
                  </a:lnTo>
                  <a:lnTo>
                    <a:pt x="303" y="1786"/>
                  </a:lnTo>
                  <a:lnTo>
                    <a:pt x="292" y="1747"/>
                  </a:lnTo>
                  <a:lnTo>
                    <a:pt x="284" y="1707"/>
                  </a:lnTo>
                  <a:lnTo>
                    <a:pt x="279" y="1663"/>
                  </a:lnTo>
                  <a:lnTo>
                    <a:pt x="278" y="1615"/>
                  </a:lnTo>
                  <a:lnTo>
                    <a:pt x="278" y="1614"/>
                  </a:lnTo>
                  <a:lnTo>
                    <a:pt x="278" y="1612"/>
                  </a:lnTo>
                  <a:lnTo>
                    <a:pt x="278" y="1612"/>
                  </a:lnTo>
                  <a:lnTo>
                    <a:pt x="278" y="1611"/>
                  </a:lnTo>
                  <a:lnTo>
                    <a:pt x="287" y="1614"/>
                  </a:lnTo>
                  <a:lnTo>
                    <a:pt x="295" y="1615"/>
                  </a:lnTo>
                  <a:lnTo>
                    <a:pt x="306" y="1618"/>
                  </a:lnTo>
                  <a:lnTo>
                    <a:pt x="316" y="1621"/>
                  </a:lnTo>
                  <a:lnTo>
                    <a:pt x="326" y="1623"/>
                  </a:lnTo>
                  <a:lnTo>
                    <a:pt x="335" y="1626"/>
                  </a:lnTo>
                  <a:lnTo>
                    <a:pt x="343" y="1627"/>
                  </a:lnTo>
                  <a:lnTo>
                    <a:pt x="349" y="1629"/>
                  </a:lnTo>
                  <a:lnTo>
                    <a:pt x="350" y="1648"/>
                  </a:lnTo>
                  <a:lnTo>
                    <a:pt x="353" y="1672"/>
                  </a:lnTo>
                  <a:lnTo>
                    <a:pt x="358" y="1701"/>
                  </a:lnTo>
                  <a:lnTo>
                    <a:pt x="365" y="1732"/>
                  </a:lnTo>
                  <a:lnTo>
                    <a:pt x="377" y="1763"/>
                  </a:lnTo>
                  <a:lnTo>
                    <a:pt x="393" y="1794"/>
                  </a:lnTo>
                  <a:lnTo>
                    <a:pt x="414" y="1821"/>
                  </a:lnTo>
                  <a:lnTo>
                    <a:pt x="440" y="1843"/>
                  </a:lnTo>
                  <a:lnTo>
                    <a:pt x="460" y="1854"/>
                  </a:lnTo>
                  <a:lnTo>
                    <a:pt x="480" y="1860"/>
                  </a:lnTo>
                  <a:lnTo>
                    <a:pt x="503" y="1862"/>
                  </a:lnTo>
                  <a:lnTo>
                    <a:pt x="526" y="1862"/>
                  </a:lnTo>
                  <a:lnTo>
                    <a:pt x="551" y="1860"/>
                  </a:lnTo>
                  <a:lnTo>
                    <a:pt x="576" y="1854"/>
                  </a:lnTo>
                  <a:lnTo>
                    <a:pt x="605" y="1843"/>
                  </a:lnTo>
                  <a:lnTo>
                    <a:pt x="634" y="1830"/>
                  </a:lnTo>
                  <a:lnTo>
                    <a:pt x="661" y="1818"/>
                  </a:lnTo>
                  <a:lnTo>
                    <a:pt x="656" y="1815"/>
                  </a:lnTo>
                  <a:lnTo>
                    <a:pt x="643" y="1809"/>
                  </a:lnTo>
                  <a:lnTo>
                    <a:pt x="624" y="1799"/>
                  </a:lnTo>
                  <a:lnTo>
                    <a:pt x="602" y="1789"/>
                  </a:lnTo>
                  <a:lnTo>
                    <a:pt x="579" y="1777"/>
                  </a:lnTo>
                  <a:lnTo>
                    <a:pt x="559" y="1766"/>
                  </a:lnTo>
                  <a:lnTo>
                    <a:pt x="542" y="1757"/>
                  </a:lnTo>
                  <a:lnTo>
                    <a:pt x="532" y="1753"/>
                  </a:lnTo>
                  <a:lnTo>
                    <a:pt x="532" y="1722"/>
                  </a:lnTo>
                  <a:lnTo>
                    <a:pt x="532" y="1670"/>
                  </a:lnTo>
                  <a:lnTo>
                    <a:pt x="532" y="1620"/>
                  </a:lnTo>
                  <a:lnTo>
                    <a:pt x="532" y="1598"/>
                  </a:lnTo>
                  <a:lnTo>
                    <a:pt x="523" y="1595"/>
                  </a:lnTo>
                  <a:lnTo>
                    <a:pt x="519" y="1593"/>
                  </a:lnTo>
                  <a:lnTo>
                    <a:pt x="507" y="1589"/>
                  </a:lnTo>
                  <a:lnTo>
                    <a:pt x="488" y="1581"/>
                  </a:lnTo>
                  <a:lnTo>
                    <a:pt x="464" y="1573"/>
                  </a:lnTo>
                  <a:lnTo>
                    <a:pt x="436" y="1562"/>
                  </a:lnTo>
                  <a:lnTo>
                    <a:pt x="405" y="1549"/>
                  </a:lnTo>
                  <a:lnTo>
                    <a:pt x="371" y="1536"/>
                  </a:lnTo>
                  <a:lnTo>
                    <a:pt x="334" y="1519"/>
                  </a:lnTo>
                  <a:lnTo>
                    <a:pt x="297" y="1503"/>
                  </a:lnTo>
                  <a:lnTo>
                    <a:pt x="258" y="1485"/>
                  </a:lnTo>
                  <a:lnTo>
                    <a:pt x="221" y="1466"/>
                  </a:lnTo>
                  <a:lnTo>
                    <a:pt x="187" y="1447"/>
                  </a:lnTo>
                  <a:lnTo>
                    <a:pt x="155" y="1428"/>
                  </a:lnTo>
                  <a:lnTo>
                    <a:pt x="125" y="1408"/>
                  </a:lnTo>
                  <a:lnTo>
                    <a:pt x="100" y="1389"/>
                  </a:lnTo>
                  <a:lnTo>
                    <a:pt x="81" y="1370"/>
                  </a:lnTo>
                  <a:lnTo>
                    <a:pt x="78" y="1364"/>
                  </a:lnTo>
                  <a:lnTo>
                    <a:pt x="72" y="1349"/>
                  </a:lnTo>
                  <a:lnTo>
                    <a:pt x="65" y="1331"/>
                  </a:lnTo>
                  <a:lnTo>
                    <a:pt x="56" y="1309"/>
                  </a:lnTo>
                  <a:lnTo>
                    <a:pt x="47" y="1289"/>
                  </a:lnTo>
                  <a:lnTo>
                    <a:pt x="38" y="1269"/>
                  </a:lnTo>
                  <a:lnTo>
                    <a:pt x="32" y="1255"/>
                  </a:lnTo>
                  <a:lnTo>
                    <a:pt x="29" y="1247"/>
                  </a:lnTo>
                  <a:lnTo>
                    <a:pt x="31" y="1237"/>
                  </a:lnTo>
                  <a:lnTo>
                    <a:pt x="34" y="1223"/>
                  </a:lnTo>
                  <a:lnTo>
                    <a:pt x="37" y="1210"/>
                  </a:lnTo>
                  <a:lnTo>
                    <a:pt x="38" y="1203"/>
                  </a:lnTo>
                  <a:lnTo>
                    <a:pt x="44" y="1189"/>
                  </a:lnTo>
                  <a:lnTo>
                    <a:pt x="59" y="1161"/>
                  </a:lnTo>
                  <a:lnTo>
                    <a:pt x="78" y="1123"/>
                  </a:lnTo>
                  <a:lnTo>
                    <a:pt x="102" y="1080"/>
                  </a:lnTo>
                  <a:lnTo>
                    <a:pt x="128" y="1034"/>
                  </a:lnTo>
                  <a:lnTo>
                    <a:pt x="156" y="990"/>
                  </a:lnTo>
                  <a:lnTo>
                    <a:pt x="187" y="953"/>
                  </a:lnTo>
                  <a:lnTo>
                    <a:pt x="217" y="926"/>
                  </a:lnTo>
                  <a:lnTo>
                    <a:pt x="230" y="917"/>
                  </a:lnTo>
                  <a:lnTo>
                    <a:pt x="224" y="911"/>
                  </a:lnTo>
                  <a:lnTo>
                    <a:pt x="213" y="897"/>
                  </a:lnTo>
                  <a:lnTo>
                    <a:pt x="198" y="882"/>
                  </a:lnTo>
                  <a:lnTo>
                    <a:pt x="189" y="870"/>
                  </a:lnTo>
                  <a:lnTo>
                    <a:pt x="199" y="820"/>
                  </a:lnTo>
                  <a:lnTo>
                    <a:pt x="210" y="769"/>
                  </a:lnTo>
                  <a:lnTo>
                    <a:pt x="220" y="722"/>
                  </a:lnTo>
                  <a:lnTo>
                    <a:pt x="230" y="679"/>
                  </a:lnTo>
                  <a:lnTo>
                    <a:pt x="241" y="641"/>
                  </a:lnTo>
                  <a:lnTo>
                    <a:pt x="251" y="610"/>
                  </a:lnTo>
                  <a:lnTo>
                    <a:pt x="258" y="586"/>
                  </a:lnTo>
                  <a:lnTo>
                    <a:pt x="266" y="574"/>
                  </a:lnTo>
                  <a:lnTo>
                    <a:pt x="276" y="571"/>
                  </a:lnTo>
                  <a:lnTo>
                    <a:pt x="292" y="568"/>
                  </a:lnTo>
                  <a:lnTo>
                    <a:pt x="313" y="564"/>
                  </a:lnTo>
                  <a:lnTo>
                    <a:pt x="337" y="561"/>
                  </a:lnTo>
                  <a:lnTo>
                    <a:pt x="360" y="558"/>
                  </a:lnTo>
                  <a:lnTo>
                    <a:pt x="386" y="556"/>
                  </a:lnTo>
                  <a:lnTo>
                    <a:pt x="411" y="553"/>
                  </a:lnTo>
                  <a:lnTo>
                    <a:pt x="433" y="552"/>
                  </a:lnTo>
                  <a:lnTo>
                    <a:pt x="448" y="565"/>
                  </a:lnTo>
                  <a:lnTo>
                    <a:pt x="461" y="578"/>
                  </a:lnTo>
                  <a:lnTo>
                    <a:pt x="470" y="590"/>
                  </a:lnTo>
                  <a:lnTo>
                    <a:pt x="473" y="598"/>
                  </a:lnTo>
                  <a:lnTo>
                    <a:pt x="473" y="596"/>
                  </a:lnTo>
                  <a:lnTo>
                    <a:pt x="503" y="596"/>
                  </a:lnTo>
                  <a:lnTo>
                    <a:pt x="501" y="587"/>
                  </a:lnTo>
                  <a:lnTo>
                    <a:pt x="497" y="577"/>
                  </a:lnTo>
                  <a:lnTo>
                    <a:pt x="489" y="567"/>
                  </a:lnTo>
                  <a:lnTo>
                    <a:pt x="482" y="556"/>
                  </a:lnTo>
                  <a:lnTo>
                    <a:pt x="473" y="547"/>
                  </a:lnTo>
                  <a:lnTo>
                    <a:pt x="463" y="539"/>
                  </a:lnTo>
                  <a:lnTo>
                    <a:pt x="455" y="531"/>
                  </a:lnTo>
                  <a:lnTo>
                    <a:pt x="448" y="525"/>
                  </a:lnTo>
                  <a:lnTo>
                    <a:pt x="443" y="522"/>
                  </a:lnTo>
                  <a:lnTo>
                    <a:pt x="437" y="522"/>
                  </a:lnTo>
                  <a:lnTo>
                    <a:pt x="426" y="524"/>
                  </a:lnTo>
                  <a:lnTo>
                    <a:pt x="406" y="525"/>
                  </a:lnTo>
                  <a:lnTo>
                    <a:pt x="380" y="527"/>
                  </a:lnTo>
                  <a:lnTo>
                    <a:pt x="350" y="530"/>
                  </a:lnTo>
                  <a:lnTo>
                    <a:pt x="321" y="534"/>
                  </a:lnTo>
                  <a:lnTo>
                    <a:pt x="292" y="539"/>
                  </a:lnTo>
                  <a:lnTo>
                    <a:pt x="269" y="543"/>
                  </a:lnTo>
                  <a:lnTo>
                    <a:pt x="253" y="549"/>
                  </a:lnTo>
                  <a:lnTo>
                    <a:pt x="241" y="561"/>
                  </a:lnTo>
                  <a:lnTo>
                    <a:pt x="229" y="586"/>
                  </a:lnTo>
                  <a:lnTo>
                    <a:pt x="216" y="621"/>
                  </a:lnTo>
                  <a:lnTo>
                    <a:pt x="204" y="664"/>
                  </a:lnTo>
                  <a:lnTo>
                    <a:pt x="192" y="713"/>
                  </a:lnTo>
                  <a:lnTo>
                    <a:pt x="180" y="765"/>
                  </a:lnTo>
                  <a:lnTo>
                    <a:pt x="170" y="818"/>
                  </a:lnTo>
                  <a:lnTo>
                    <a:pt x="159" y="871"/>
                  </a:lnTo>
                  <a:lnTo>
                    <a:pt x="158" y="879"/>
                  </a:lnTo>
                  <a:lnTo>
                    <a:pt x="161" y="882"/>
                  </a:lnTo>
                  <a:lnTo>
                    <a:pt x="168" y="891"/>
                  </a:lnTo>
                  <a:lnTo>
                    <a:pt x="179" y="902"/>
                  </a:lnTo>
                  <a:lnTo>
                    <a:pt x="187" y="913"/>
                  </a:lnTo>
                  <a:lnTo>
                    <a:pt x="156" y="945"/>
                  </a:lnTo>
                  <a:lnTo>
                    <a:pt x="125" y="985"/>
                  </a:lnTo>
                  <a:lnTo>
                    <a:pt x="96" y="1031"/>
                  </a:lnTo>
                  <a:lnTo>
                    <a:pt x="69" y="1077"/>
                  </a:lnTo>
                  <a:lnTo>
                    <a:pt x="47" y="1118"/>
                  </a:lnTo>
                  <a:lnTo>
                    <a:pt x="29" y="1155"/>
                  </a:lnTo>
                  <a:lnTo>
                    <a:pt x="16" y="1181"/>
                  </a:lnTo>
                  <a:lnTo>
                    <a:pt x="11" y="1192"/>
                  </a:lnTo>
                  <a:lnTo>
                    <a:pt x="10" y="1194"/>
                  </a:lnTo>
                  <a:lnTo>
                    <a:pt x="0" y="1250"/>
                  </a:lnTo>
                  <a:lnTo>
                    <a:pt x="57" y="1386"/>
                  </a:lnTo>
                  <a:lnTo>
                    <a:pt x="59" y="1388"/>
                  </a:lnTo>
                  <a:lnTo>
                    <a:pt x="76" y="1407"/>
                  </a:lnTo>
                  <a:lnTo>
                    <a:pt x="100" y="1425"/>
                  </a:lnTo>
                  <a:lnTo>
                    <a:pt x="127" y="1444"/>
                  </a:lnTo>
                  <a:lnTo>
                    <a:pt x="155" y="1463"/>
                  </a:lnTo>
                  <a:lnTo>
                    <a:pt x="187" y="1481"/>
                  </a:lnTo>
                  <a:lnTo>
                    <a:pt x="221" y="1499"/>
                  </a:lnTo>
                  <a:lnTo>
                    <a:pt x="255" y="1516"/>
                  </a:lnTo>
                  <a:lnTo>
                    <a:pt x="291" y="1533"/>
                  </a:lnTo>
                  <a:lnTo>
                    <a:pt x="325" y="1547"/>
                  </a:lnTo>
                  <a:lnTo>
                    <a:pt x="359" y="1562"/>
                  </a:lnTo>
                  <a:lnTo>
                    <a:pt x="392" y="1576"/>
                  </a:lnTo>
                  <a:lnTo>
                    <a:pt x="421" y="1587"/>
                  </a:lnTo>
                  <a:lnTo>
                    <a:pt x="448" y="1598"/>
                  </a:lnTo>
                  <a:lnTo>
                    <a:pt x="471" y="1607"/>
                  </a:lnTo>
                  <a:lnTo>
                    <a:pt x="491" y="1614"/>
                  </a:lnTo>
                  <a:lnTo>
                    <a:pt x="504" y="1618"/>
                  </a:lnTo>
                  <a:lnTo>
                    <a:pt x="504" y="1649"/>
                  </a:lnTo>
                  <a:lnTo>
                    <a:pt x="504" y="1701"/>
                  </a:lnTo>
                  <a:lnTo>
                    <a:pt x="504" y="1750"/>
                  </a:lnTo>
                  <a:lnTo>
                    <a:pt x="504" y="1772"/>
                  </a:lnTo>
                  <a:lnTo>
                    <a:pt x="507" y="1774"/>
                  </a:lnTo>
                  <a:lnTo>
                    <a:pt x="514" y="1777"/>
                  </a:lnTo>
                  <a:lnTo>
                    <a:pt x="525" y="1783"/>
                  </a:lnTo>
                  <a:lnTo>
                    <a:pt x="538" y="1789"/>
                  </a:lnTo>
                  <a:lnTo>
                    <a:pt x="551" y="1796"/>
                  </a:lnTo>
                  <a:lnTo>
                    <a:pt x="568" y="1803"/>
                  </a:lnTo>
                  <a:lnTo>
                    <a:pt x="581" y="1811"/>
                  </a:lnTo>
                  <a:lnTo>
                    <a:pt x="594" y="1817"/>
                  </a:lnTo>
                  <a:lnTo>
                    <a:pt x="574" y="1824"/>
                  </a:lnTo>
                  <a:lnTo>
                    <a:pt x="553" y="1830"/>
                  </a:lnTo>
                  <a:lnTo>
                    <a:pt x="534" y="1833"/>
                  </a:lnTo>
                  <a:lnTo>
                    <a:pt x="516" y="1834"/>
                  </a:lnTo>
                  <a:lnTo>
                    <a:pt x="500" y="1834"/>
                  </a:lnTo>
                  <a:lnTo>
                    <a:pt x="483" y="1831"/>
                  </a:lnTo>
                  <a:lnTo>
                    <a:pt x="468" y="1827"/>
                  </a:lnTo>
                  <a:lnTo>
                    <a:pt x="455" y="1820"/>
                  </a:lnTo>
                  <a:lnTo>
                    <a:pt x="430" y="1796"/>
                  </a:lnTo>
                  <a:lnTo>
                    <a:pt x="411" y="1768"/>
                  </a:lnTo>
                  <a:lnTo>
                    <a:pt x="396" y="1734"/>
                  </a:lnTo>
                  <a:lnTo>
                    <a:pt x="387" y="1701"/>
                  </a:lnTo>
                  <a:lnTo>
                    <a:pt x="381" y="1670"/>
                  </a:lnTo>
                  <a:lnTo>
                    <a:pt x="380" y="1644"/>
                  </a:lnTo>
                  <a:lnTo>
                    <a:pt x="378" y="1626"/>
                  </a:lnTo>
                  <a:lnTo>
                    <a:pt x="378" y="1618"/>
                  </a:lnTo>
                  <a:lnTo>
                    <a:pt x="378" y="1607"/>
                  </a:lnTo>
                  <a:lnTo>
                    <a:pt x="250" y="1574"/>
                  </a:lnTo>
                  <a:lnTo>
                    <a:pt x="250" y="1593"/>
                  </a:lnTo>
                  <a:lnTo>
                    <a:pt x="250" y="1648"/>
                  </a:lnTo>
                  <a:lnTo>
                    <a:pt x="254" y="1698"/>
                  </a:lnTo>
                  <a:lnTo>
                    <a:pt x="261" y="1746"/>
                  </a:lnTo>
                  <a:lnTo>
                    <a:pt x="275" y="1789"/>
                  </a:lnTo>
                  <a:lnTo>
                    <a:pt x="289" y="1828"/>
                  </a:lnTo>
                  <a:lnTo>
                    <a:pt x="310" y="1864"/>
                  </a:lnTo>
                  <a:lnTo>
                    <a:pt x="334" y="1897"/>
                  </a:lnTo>
                  <a:lnTo>
                    <a:pt x="362" y="1925"/>
                  </a:lnTo>
                  <a:lnTo>
                    <a:pt x="381" y="1939"/>
                  </a:lnTo>
                  <a:lnTo>
                    <a:pt x="400" y="1953"/>
                  </a:lnTo>
                  <a:lnTo>
                    <a:pt x="421" y="1965"/>
                  </a:lnTo>
                  <a:lnTo>
                    <a:pt x="445" y="1975"/>
                  </a:lnTo>
                  <a:lnTo>
                    <a:pt x="467" y="1982"/>
                  </a:lnTo>
                  <a:lnTo>
                    <a:pt x="492" y="1988"/>
                  </a:lnTo>
                  <a:lnTo>
                    <a:pt x="516" y="1993"/>
                  </a:lnTo>
                  <a:lnTo>
                    <a:pt x="541" y="1994"/>
                  </a:lnTo>
                  <a:lnTo>
                    <a:pt x="548" y="1994"/>
                  </a:lnTo>
                  <a:lnTo>
                    <a:pt x="556" y="1994"/>
                  </a:lnTo>
                  <a:lnTo>
                    <a:pt x="563" y="1994"/>
                  </a:lnTo>
                  <a:lnTo>
                    <a:pt x="571" y="1994"/>
                  </a:lnTo>
                  <a:lnTo>
                    <a:pt x="578" y="1994"/>
                  </a:lnTo>
                  <a:lnTo>
                    <a:pt x="585" y="1993"/>
                  </a:lnTo>
                  <a:lnTo>
                    <a:pt x="593" y="1993"/>
                  </a:lnTo>
                  <a:lnTo>
                    <a:pt x="600" y="1991"/>
                  </a:lnTo>
                  <a:lnTo>
                    <a:pt x="664" y="1975"/>
                  </a:lnTo>
                  <a:lnTo>
                    <a:pt x="716" y="1951"/>
                  </a:lnTo>
                  <a:lnTo>
                    <a:pt x="754" y="1922"/>
                  </a:lnTo>
                  <a:lnTo>
                    <a:pt x="782" y="1891"/>
                  </a:lnTo>
                  <a:lnTo>
                    <a:pt x="803" y="1861"/>
                  </a:lnTo>
                  <a:lnTo>
                    <a:pt x="815" y="1836"/>
                  </a:lnTo>
                  <a:lnTo>
                    <a:pt x="821" y="1818"/>
                  </a:lnTo>
                  <a:lnTo>
                    <a:pt x="822" y="1811"/>
                  </a:lnTo>
                  <a:lnTo>
                    <a:pt x="824" y="1797"/>
                  </a:lnTo>
                  <a:lnTo>
                    <a:pt x="818" y="1796"/>
                  </a:lnTo>
                  <a:lnTo>
                    <a:pt x="804" y="1791"/>
                  </a:lnTo>
                  <a:lnTo>
                    <a:pt x="784" y="1784"/>
                  </a:lnTo>
                  <a:lnTo>
                    <a:pt x="758" y="1777"/>
                  </a:lnTo>
                  <a:lnTo>
                    <a:pt x="732" y="1768"/>
                  </a:lnTo>
                  <a:lnTo>
                    <a:pt x="705" y="1760"/>
                  </a:lnTo>
                  <a:lnTo>
                    <a:pt x="682" y="1753"/>
                  </a:lnTo>
                  <a:lnTo>
                    <a:pt x="664" y="1747"/>
                  </a:lnTo>
                  <a:lnTo>
                    <a:pt x="674" y="1731"/>
                  </a:lnTo>
                  <a:lnTo>
                    <a:pt x="682" y="1713"/>
                  </a:lnTo>
                  <a:lnTo>
                    <a:pt x="684" y="1694"/>
                  </a:lnTo>
                  <a:lnTo>
                    <a:pt x="686" y="1672"/>
                  </a:lnTo>
                  <a:lnTo>
                    <a:pt x="684" y="1641"/>
                  </a:lnTo>
                  <a:lnTo>
                    <a:pt x="679" y="1610"/>
                  </a:lnTo>
                  <a:lnTo>
                    <a:pt x="671" y="1581"/>
                  </a:lnTo>
                  <a:lnTo>
                    <a:pt x="665" y="1558"/>
                  </a:lnTo>
                  <a:lnTo>
                    <a:pt x="747" y="1574"/>
                  </a:lnTo>
                  <a:lnTo>
                    <a:pt x="822" y="1586"/>
                  </a:lnTo>
                  <a:lnTo>
                    <a:pt x="892" y="1598"/>
                  </a:lnTo>
                  <a:lnTo>
                    <a:pt x="954" y="1605"/>
                  </a:lnTo>
                  <a:lnTo>
                    <a:pt x="1008" y="1611"/>
                  </a:lnTo>
                  <a:lnTo>
                    <a:pt x="1059" y="1615"/>
                  </a:lnTo>
                  <a:lnTo>
                    <a:pt x="1103" y="1618"/>
                  </a:lnTo>
                  <a:lnTo>
                    <a:pt x="1143" y="1620"/>
                  </a:lnTo>
                  <a:lnTo>
                    <a:pt x="1176" y="1620"/>
                  </a:lnTo>
                  <a:lnTo>
                    <a:pt x="1205" y="1620"/>
                  </a:lnTo>
                  <a:lnTo>
                    <a:pt x="1229" y="1618"/>
                  </a:lnTo>
                  <a:lnTo>
                    <a:pt x="1248" y="1617"/>
                  </a:lnTo>
                  <a:lnTo>
                    <a:pt x="1263" y="1615"/>
                  </a:lnTo>
                  <a:lnTo>
                    <a:pt x="1273" y="1614"/>
                  </a:lnTo>
                  <a:lnTo>
                    <a:pt x="1281" y="1612"/>
                  </a:lnTo>
                  <a:lnTo>
                    <a:pt x="1284" y="1612"/>
                  </a:lnTo>
                  <a:lnTo>
                    <a:pt x="1294" y="1610"/>
                  </a:lnTo>
                  <a:lnTo>
                    <a:pt x="1294" y="1598"/>
                  </a:lnTo>
                  <a:lnTo>
                    <a:pt x="1291" y="1555"/>
                  </a:lnTo>
                  <a:lnTo>
                    <a:pt x="1282" y="1513"/>
                  </a:lnTo>
                  <a:lnTo>
                    <a:pt x="1267" y="1473"/>
                  </a:lnTo>
                  <a:lnTo>
                    <a:pt x="1250" y="1436"/>
                  </a:lnTo>
                  <a:lnTo>
                    <a:pt x="1226" y="1401"/>
                  </a:lnTo>
                  <a:lnTo>
                    <a:pt x="1201" y="1367"/>
                  </a:lnTo>
                  <a:lnTo>
                    <a:pt x="1173" y="1336"/>
                  </a:lnTo>
                  <a:lnTo>
                    <a:pt x="1142" y="1306"/>
                  </a:lnTo>
                  <a:lnTo>
                    <a:pt x="1109" y="1280"/>
                  </a:lnTo>
                  <a:lnTo>
                    <a:pt x="1077" y="1255"/>
                  </a:lnTo>
                  <a:lnTo>
                    <a:pt x="1044" y="1232"/>
                  </a:lnTo>
                  <a:lnTo>
                    <a:pt x="1011" y="1212"/>
                  </a:lnTo>
                  <a:lnTo>
                    <a:pt x="980" y="1194"/>
                  </a:lnTo>
                  <a:lnTo>
                    <a:pt x="951" y="1178"/>
                  </a:lnTo>
                  <a:lnTo>
                    <a:pt x="924" y="1164"/>
                  </a:lnTo>
                  <a:lnTo>
                    <a:pt x="900" y="1152"/>
                  </a:lnTo>
                  <a:lnTo>
                    <a:pt x="949" y="1144"/>
                  </a:lnTo>
                  <a:lnTo>
                    <a:pt x="991" y="1133"/>
                  </a:lnTo>
                  <a:lnTo>
                    <a:pt x="1023" y="1120"/>
                  </a:lnTo>
                  <a:lnTo>
                    <a:pt x="1050" y="1107"/>
                  </a:lnTo>
                  <a:lnTo>
                    <a:pt x="1071" y="1095"/>
                  </a:lnTo>
                  <a:lnTo>
                    <a:pt x="1085" y="1084"/>
                  </a:lnTo>
                  <a:lnTo>
                    <a:pt x="1094" y="1077"/>
                  </a:lnTo>
                  <a:lnTo>
                    <a:pt x="1097" y="1074"/>
                  </a:lnTo>
                  <a:lnTo>
                    <a:pt x="1125" y="1044"/>
                  </a:lnTo>
                  <a:lnTo>
                    <a:pt x="1085" y="1050"/>
                  </a:lnTo>
                  <a:lnTo>
                    <a:pt x="1082" y="1050"/>
                  </a:lnTo>
                  <a:lnTo>
                    <a:pt x="1077" y="1052"/>
                  </a:lnTo>
                  <a:lnTo>
                    <a:pt x="1066" y="1052"/>
                  </a:lnTo>
                  <a:lnTo>
                    <a:pt x="1051" y="1053"/>
                  </a:lnTo>
                  <a:lnTo>
                    <a:pt x="1034" y="1053"/>
                  </a:lnTo>
                  <a:lnTo>
                    <a:pt x="1013" y="1053"/>
                  </a:lnTo>
                  <a:lnTo>
                    <a:pt x="988" y="1053"/>
                  </a:lnTo>
                  <a:lnTo>
                    <a:pt x="960" y="1053"/>
                  </a:lnTo>
                  <a:lnTo>
                    <a:pt x="930" y="1052"/>
                  </a:lnTo>
                  <a:lnTo>
                    <a:pt x="896" y="1049"/>
                  </a:lnTo>
                  <a:lnTo>
                    <a:pt x="861" y="1044"/>
                  </a:lnTo>
                  <a:lnTo>
                    <a:pt x="822" y="1039"/>
                  </a:lnTo>
                  <a:lnTo>
                    <a:pt x="782" y="1033"/>
                  </a:lnTo>
                  <a:lnTo>
                    <a:pt x="739" y="1024"/>
                  </a:lnTo>
                  <a:lnTo>
                    <a:pt x="693" y="1013"/>
                  </a:lnTo>
                  <a:lnTo>
                    <a:pt x="647" y="1000"/>
                  </a:lnTo>
                  <a:lnTo>
                    <a:pt x="608" y="988"/>
                  </a:lnTo>
                  <a:lnTo>
                    <a:pt x="572" y="973"/>
                  </a:lnTo>
                  <a:lnTo>
                    <a:pt x="537" y="960"/>
                  </a:lnTo>
                  <a:lnTo>
                    <a:pt x="505" y="944"/>
                  </a:lnTo>
                  <a:lnTo>
                    <a:pt x="474" y="928"/>
                  </a:lnTo>
                  <a:lnTo>
                    <a:pt x="448" y="911"/>
                  </a:lnTo>
                  <a:lnTo>
                    <a:pt x="423" y="895"/>
                  </a:lnTo>
                  <a:lnTo>
                    <a:pt x="399" y="879"/>
                  </a:lnTo>
                  <a:lnTo>
                    <a:pt x="378" y="863"/>
                  </a:lnTo>
                  <a:lnTo>
                    <a:pt x="360" y="848"/>
                  </a:lnTo>
                  <a:lnTo>
                    <a:pt x="344" y="833"/>
                  </a:lnTo>
                  <a:lnTo>
                    <a:pt x="329" y="820"/>
                  </a:lnTo>
                  <a:lnTo>
                    <a:pt x="318" y="806"/>
                  </a:lnTo>
                  <a:lnTo>
                    <a:pt x="307" y="796"/>
                  </a:lnTo>
                  <a:lnTo>
                    <a:pt x="298" y="786"/>
                  </a:lnTo>
                  <a:lnTo>
                    <a:pt x="292" y="778"/>
                  </a:lnTo>
                  <a:lnTo>
                    <a:pt x="301" y="771"/>
                  </a:lnTo>
                  <a:lnTo>
                    <a:pt x="315" y="757"/>
                  </a:lnTo>
                  <a:lnTo>
                    <a:pt x="329" y="743"/>
                  </a:lnTo>
                  <a:lnTo>
                    <a:pt x="347" y="728"/>
                  </a:lnTo>
                  <a:lnTo>
                    <a:pt x="362" y="713"/>
                  </a:lnTo>
                  <a:lnTo>
                    <a:pt x="377" y="700"/>
                  </a:lnTo>
                  <a:lnTo>
                    <a:pt x="387" y="689"/>
                  </a:lnTo>
                  <a:lnTo>
                    <a:pt x="392" y="685"/>
                  </a:lnTo>
                  <a:lnTo>
                    <a:pt x="414" y="678"/>
                  </a:lnTo>
                  <a:lnTo>
                    <a:pt x="434" y="673"/>
                  </a:lnTo>
                  <a:lnTo>
                    <a:pt x="454" y="669"/>
                  </a:lnTo>
                  <a:lnTo>
                    <a:pt x="471" y="666"/>
                  </a:lnTo>
                  <a:lnTo>
                    <a:pt x="489" y="663"/>
                  </a:lnTo>
                  <a:lnTo>
                    <a:pt x="505" y="663"/>
                  </a:lnTo>
                  <a:lnTo>
                    <a:pt x="520" y="663"/>
                  </a:lnTo>
                  <a:lnTo>
                    <a:pt x="537" y="663"/>
                  </a:lnTo>
                  <a:lnTo>
                    <a:pt x="550" y="664"/>
                  </a:lnTo>
                  <a:lnTo>
                    <a:pt x="563" y="667"/>
                  </a:lnTo>
                  <a:lnTo>
                    <a:pt x="576" y="669"/>
                  </a:lnTo>
                  <a:lnTo>
                    <a:pt x="590" y="673"/>
                  </a:lnTo>
                  <a:lnTo>
                    <a:pt x="603" y="676"/>
                  </a:lnTo>
                  <a:lnTo>
                    <a:pt x="615" y="679"/>
                  </a:lnTo>
                  <a:lnTo>
                    <a:pt x="628" y="684"/>
                  </a:lnTo>
                  <a:lnTo>
                    <a:pt x="640" y="688"/>
                  </a:lnTo>
                  <a:lnTo>
                    <a:pt x="679" y="701"/>
                  </a:lnTo>
                  <a:lnTo>
                    <a:pt x="699" y="706"/>
                  </a:lnTo>
                  <a:lnTo>
                    <a:pt x="726" y="712"/>
                  </a:lnTo>
                  <a:lnTo>
                    <a:pt x="761" y="719"/>
                  </a:lnTo>
                  <a:lnTo>
                    <a:pt x="801" y="726"/>
                  </a:lnTo>
                  <a:lnTo>
                    <a:pt x="846" y="734"/>
                  </a:lnTo>
                  <a:lnTo>
                    <a:pt x="893" y="741"/>
                  </a:lnTo>
                  <a:lnTo>
                    <a:pt x="945" y="749"/>
                  </a:lnTo>
                  <a:lnTo>
                    <a:pt x="995" y="757"/>
                  </a:lnTo>
                  <a:lnTo>
                    <a:pt x="1047" y="765"/>
                  </a:lnTo>
                  <a:lnTo>
                    <a:pt x="1099" y="771"/>
                  </a:lnTo>
                  <a:lnTo>
                    <a:pt x="1146" y="777"/>
                  </a:lnTo>
                  <a:lnTo>
                    <a:pt x="1192" y="783"/>
                  </a:lnTo>
                  <a:lnTo>
                    <a:pt x="1233" y="787"/>
                  </a:lnTo>
                  <a:lnTo>
                    <a:pt x="1269" y="790"/>
                  </a:lnTo>
                  <a:lnTo>
                    <a:pt x="1298" y="792"/>
                  </a:lnTo>
                  <a:lnTo>
                    <a:pt x="1321" y="792"/>
                  </a:lnTo>
                  <a:lnTo>
                    <a:pt x="1331" y="792"/>
                  </a:lnTo>
                  <a:lnTo>
                    <a:pt x="1340" y="793"/>
                  </a:lnTo>
                  <a:lnTo>
                    <a:pt x="1347" y="796"/>
                  </a:lnTo>
                  <a:lnTo>
                    <a:pt x="1353" y="802"/>
                  </a:lnTo>
                  <a:lnTo>
                    <a:pt x="1362" y="826"/>
                  </a:lnTo>
                  <a:lnTo>
                    <a:pt x="1361" y="857"/>
                  </a:lnTo>
                  <a:lnTo>
                    <a:pt x="1355" y="892"/>
                  </a:lnTo>
                  <a:lnTo>
                    <a:pt x="1347" y="925"/>
                  </a:lnTo>
                  <a:lnTo>
                    <a:pt x="1340" y="951"/>
                  </a:lnTo>
                  <a:lnTo>
                    <a:pt x="1334" y="963"/>
                  </a:lnTo>
                  <a:lnTo>
                    <a:pt x="1322" y="975"/>
                  </a:lnTo>
                  <a:lnTo>
                    <a:pt x="1306" y="988"/>
                  </a:lnTo>
                  <a:lnTo>
                    <a:pt x="1287" y="1002"/>
                  </a:lnTo>
                  <a:lnTo>
                    <a:pt x="1263" y="1013"/>
                  </a:lnTo>
                  <a:lnTo>
                    <a:pt x="1239" y="1025"/>
                  </a:lnTo>
                  <a:lnTo>
                    <a:pt x="1216" y="1037"/>
                  </a:lnTo>
                  <a:lnTo>
                    <a:pt x="1192" y="1046"/>
                  </a:lnTo>
                  <a:lnTo>
                    <a:pt x="1179" y="1050"/>
                  </a:lnTo>
                  <a:lnTo>
                    <a:pt x="1183" y="1062"/>
                  </a:lnTo>
                  <a:lnTo>
                    <a:pt x="1186" y="1071"/>
                  </a:lnTo>
                  <a:lnTo>
                    <a:pt x="1192" y="1089"/>
                  </a:lnTo>
                  <a:lnTo>
                    <a:pt x="1202" y="1117"/>
                  </a:lnTo>
                  <a:lnTo>
                    <a:pt x="1217" y="1148"/>
                  </a:lnTo>
                  <a:lnTo>
                    <a:pt x="1239" y="1184"/>
                  </a:lnTo>
                  <a:lnTo>
                    <a:pt x="1266" y="1218"/>
                  </a:lnTo>
                  <a:lnTo>
                    <a:pt x="1301" y="1250"/>
                  </a:lnTo>
                  <a:lnTo>
                    <a:pt x="1343" y="1277"/>
                  </a:lnTo>
                  <a:lnTo>
                    <a:pt x="1383" y="1306"/>
                  </a:lnTo>
                  <a:lnTo>
                    <a:pt x="1417" y="1349"/>
                  </a:lnTo>
                  <a:lnTo>
                    <a:pt x="1446" y="1399"/>
                  </a:lnTo>
                  <a:lnTo>
                    <a:pt x="1472" y="1451"/>
                  </a:lnTo>
                  <a:lnTo>
                    <a:pt x="1489" y="1502"/>
                  </a:lnTo>
                  <a:lnTo>
                    <a:pt x="1504" y="1544"/>
                  </a:lnTo>
                  <a:lnTo>
                    <a:pt x="1511" y="1574"/>
                  </a:lnTo>
                  <a:lnTo>
                    <a:pt x="1514" y="1586"/>
                  </a:lnTo>
                  <a:lnTo>
                    <a:pt x="1517" y="1596"/>
                  </a:lnTo>
                  <a:lnTo>
                    <a:pt x="1593" y="1604"/>
                  </a:lnTo>
                  <a:lnTo>
                    <a:pt x="1659" y="1444"/>
                  </a:lnTo>
                  <a:lnTo>
                    <a:pt x="1658" y="1438"/>
                  </a:lnTo>
                  <a:lnTo>
                    <a:pt x="1652" y="1426"/>
                  </a:lnTo>
                  <a:lnTo>
                    <a:pt x="1648" y="1414"/>
                  </a:lnTo>
                  <a:lnTo>
                    <a:pt x="1645" y="1405"/>
                  </a:lnTo>
                  <a:lnTo>
                    <a:pt x="1649" y="1361"/>
                  </a:lnTo>
                  <a:lnTo>
                    <a:pt x="1658" y="1265"/>
                  </a:lnTo>
                  <a:lnTo>
                    <a:pt x="1670" y="1155"/>
                  </a:lnTo>
                  <a:lnTo>
                    <a:pt x="1679" y="1071"/>
                  </a:lnTo>
                  <a:lnTo>
                    <a:pt x="1690" y="1096"/>
                  </a:lnTo>
                  <a:lnTo>
                    <a:pt x="1705" y="1126"/>
                  </a:lnTo>
                  <a:lnTo>
                    <a:pt x="1720" y="1157"/>
                  </a:lnTo>
                  <a:lnTo>
                    <a:pt x="1735" y="1188"/>
                  </a:lnTo>
                  <a:lnTo>
                    <a:pt x="1748" y="1216"/>
                  </a:lnTo>
                  <a:lnTo>
                    <a:pt x="1760" y="1240"/>
                  </a:lnTo>
                  <a:lnTo>
                    <a:pt x="1767" y="1255"/>
                  </a:lnTo>
                  <a:lnTo>
                    <a:pt x="1770" y="1260"/>
                  </a:lnTo>
                  <a:lnTo>
                    <a:pt x="1798" y="1253"/>
                  </a:lnTo>
                  <a:lnTo>
                    <a:pt x="1797" y="1237"/>
                  </a:lnTo>
                  <a:lnTo>
                    <a:pt x="1794" y="1198"/>
                  </a:lnTo>
                  <a:lnTo>
                    <a:pt x="1791" y="1157"/>
                  </a:lnTo>
                  <a:lnTo>
                    <a:pt x="1790" y="1127"/>
                  </a:lnTo>
                  <a:lnTo>
                    <a:pt x="1804" y="1126"/>
                  </a:lnTo>
                  <a:lnTo>
                    <a:pt x="1828" y="1124"/>
                  </a:lnTo>
                  <a:lnTo>
                    <a:pt x="1858" y="1123"/>
                  </a:lnTo>
                  <a:lnTo>
                    <a:pt x="1890" y="1121"/>
                  </a:lnTo>
                  <a:lnTo>
                    <a:pt x="1921" y="1120"/>
                  </a:lnTo>
                  <a:lnTo>
                    <a:pt x="1946" y="1118"/>
                  </a:lnTo>
                  <a:lnTo>
                    <a:pt x="1964" y="1117"/>
                  </a:lnTo>
                  <a:lnTo>
                    <a:pt x="1972" y="1117"/>
                  </a:lnTo>
                  <a:lnTo>
                    <a:pt x="1837" y="855"/>
                  </a:lnTo>
                  <a:lnTo>
                    <a:pt x="1832" y="855"/>
                  </a:lnTo>
                  <a:lnTo>
                    <a:pt x="1818" y="855"/>
                  </a:lnTo>
                  <a:lnTo>
                    <a:pt x="1798" y="857"/>
                  </a:lnTo>
                  <a:lnTo>
                    <a:pt x="1776" y="857"/>
                  </a:lnTo>
                  <a:lnTo>
                    <a:pt x="1753" y="858"/>
                  </a:lnTo>
                  <a:lnTo>
                    <a:pt x="1730" y="860"/>
                  </a:lnTo>
                  <a:lnTo>
                    <a:pt x="1713" y="860"/>
                  </a:lnTo>
                  <a:lnTo>
                    <a:pt x="1702" y="860"/>
                  </a:lnTo>
                  <a:lnTo>
                    <a:pt x="1692" y="837"/>
                  </a:lnTo>
                  <a:lnTo>
                    <a:pt x="1680" y="812"/>
                  </a:lnTo>
                  <a:lnTo>
                    <a:pt x="1668" y="783"/>
                  </a:lnTo>
                  <a:lnTo>
                    <a:pt x="1656" y="753"/>
                  </a:lnTo>
                  <a:lnTo>
                    <a:pt x="1646" y="723"/>
                  </a:lnTo>
                  <a:lnTo>
                    <a:pt x="1637" y="697"/>
                  </a:lnTo>
                  <a:lnTo>
                    <a:pt x="1630" y="673"/>
                  </a:lnTo>
                  <a:lnTo>
                    <a:pt x="1628" y="657"/>
                  </a:lnTo>
                  <a:lnTo>
                    <a:pt x="1631" y="645"/>
                  </a:lnTo>
                  <a:lnTo>
                    <a:pt x="1637" y="635"/>
                  </a:lnTo>
                  <a:lnTo>
                    <a:pt x="1646" y="624"/>
                  </a:lnTo>
                  <a:lnTo>
                    <a:pt x="1658" y="617"/>
                  </a:lnTo>
                  <a:lnTo>
                    <a:pt x="1670" y="610"/>
                  </a:lnTo>
                  <a:lnTo>
                    <a:pt x="1682" y="604"/>
                  </a:lnTo>
                  <a:lnTo>
                    <a:pt x="1693" y="599"/>
                  </a:lnTo>
                  <a:lnTo>
                    <a:pt x="1702" y="596"/>
                  </a:lnTo>
                  <a:lnTo>
                    <a:pt x="1716" y="592"/>
                  </a:lnTo>
                  <a:lnTo>
                    <a:pt x="1713" y="578"/>
                  </a:lnTo>
                  <a:lnTo>
                    <a:pt x="1707" y="547"/>
                  </a:lnTo>
                  <a:lnTo>
                    <a:pt x="1698" y="512"/>
                  </a:lnTo>
                  <a:lnTo>
                    <a:pt x="1692" y="485"/>
                  </a:lnTo>
                  <a:lnTo>
                    <a:pt x="1699" y="485"/>
                  </a:lnTo>
                  <a:lnTo>
                    <a:pt x="1711" y="484"/>
                  </a:lnTo>
                  <a:lnTo>
                    <a:pt x="1726" y="482"/>
                  </a:lnTo>
                  <a:lnTo>
                    <a:pt x="1744" y="481"/>
                  </a:lnTo>
                  <a:lnTo>
                    <a:pt x="1763" y="479"/>
                  </a:lnTo>
                  <a:lnTo>
                    <a:pt x="1785" y="478"/>
                  </a:lnTo>
                  <a:lnTo>
                    <a:pt x="1806" y="475"/>
                  </a:lnTo>
                  <a:lnTo>
                    <a:pt x="1830" y="473"/>
                  </a:lnTo>
                  <a:lnTo>
                    <a:pt x="1850" y="472"/>
                  </a:lnTo>
                  <a:lnTo>
                    <a:pt x="1871" y="471"/>
                  </a:lnTo>
                  <a:lnTo>
                    <a:pt x="1892" y="469"/>
                  </a:lnTo>
                  <a:lnTo>
                    <a:pt x="1908" y="468"/>
                  </a:lnTo>
                  <a:lnTo>
                    <a:pt x="1923" y="466"/>
                  </a:lnTo>
                  <a:lnTo>
                    <a:pt x="1935" y="466"/>
                  </a:lnTo>
                  <a:lnTo>
                    <a:pt x="1940" y="465"/>
                  </a:lnTo>
                  <a:lnTo>
                    <a:pt x="1943" y="465"/>
                  </a:lnTo>
                  <a:lnTo>
                    <a:pt x="1938" y="447"/>
                  </a:lnTo>
                  <a:lnTo>
                    <a:pt x="1930" y="425"/>
                  </a:lnTo>
                  <a:lnTo>
                    <a:pt x="1926" y="402"/>
                  </a:lnTo>
                  <a:lnTo>
                    <a:pt x="1923" y="382"/>
                  </a:lnTo>
                  <a:lnTo>
                    <a:pt x="1923" y="360"/>
                  </a:lnTo>
                  <a:lnTo>
                    <a:pt x="1926" y="318"/>
                  </a:lnTo>
                  <a:lnTo>
                    <a:pt x="1930" y="284"/>
                  </a:lnTo>
                  <a:lnTo>
                    <a:pt x="1935" y="260"/>
                  </a:lnTo>
                  <a:lnTo>
                    <a:pt x="1938" y="252"/>
                  </a:lnTo>
                  <a:lnTo>
                    <a:pt x="1943" y="231"/>
                  </a:lnTo>
                  <a:lnTo>
                    <a:pt x="1742" y="249"/>
                  </a:lnTo>
                  <a:lnTo>
                    <a:pt x="1739" y="277"/>
                  </a:lnTo>
                  <a:lnTo>
                    <a:pt x="1742" y="278"/>
                  </a:lnTo>
                  <a:lnTo>
                    <a:pt x="1748" y="281"/>
                  </a:lnTo>
                  <a:lnTo>
                    <a:pt x="1758" y="287"/>
                  </a:lnTo>
                  <a:lnTo>
                    <a:pt x="1767" y="294"/>
                  </a:lnTo>
                  <a:lnTo>
                    <a:pt x="1778" y="306"/>
                  </a:lnTo>
                  <a:lnTo>
                    <a:pt x="1785" y="321"/>
                  </a:lnTo>
                  <a:lnTo>
                    <a:pt x="1790" y="339"/>
                  </a:lnTo>
                  <a:lnTo>
                    <a:pt x="1790" y="361"/>
                  </a:lnTo>
                  <a:lnTo>
                    <a:pt x="1788" y="368"/>
                  </a:lnTo>
                  <a:lnTo>
                    <a:pt x="1784" y="376"/>
                  </a:lnTo>
                  <a:lnTo>
                    <a:pt x="1776" y="382"/>
                  </a:lnTo>
                  <a:lnTo>
                    <a:pt x="1767" y="388"/>
                  </a:lnTo>
                  <a:lnTo>
                    <a:pt x="1742" y="397"/>
                  </a:lnTo>
                  <a:lnTo>
                    <a:pt x="1711" y="402"/>
                  </a:lnTo>
                  <a:lnTo>
                    <a:pt x="1679" y="405"/>
                  </a:lnTo>
                  <a:lnTo>
                    <a:pt x="1645" y="405"/>
                  </a:lnTo>
                  <a:lnTo>
                    <a:pt x="1612" y="404"/>
                  </a:lnTo>
                  <a:lnTo>
                    <a:pt x="1585" y="401"/>
                  </a:lnTo>
                  <a:lnTo>
                    <a:pt x="1563" y="398"/>
                  </a:lnTo>
                  <a:lnTo>
                    <a:pt x="1551" y="394"/>
                  </a:lnTo>
                  <a:lnTo>
                    <a:pt x="1535" y="388"/>
                  </a:lnTo>
                  <a:lnTo>
                    <a:pt x="1519" y="383"/>
                  </a:lnTo>
                  <a:lnTo>
                    <a:pt x="1503" y="380"/>
                  </a:lnTo>
                  <a:lnTo>
                    <a:pt x="1486" y="380"/>
                  </a:lnTo>
                  <a:lnTo>
                    <a:pt x="1469" y="382"/>
                  </a:lnTo>
                  <a:lnTo>
                    <a:pt x="1451" y="386"/>
                  </a:lnTo>
                  <a:lnTo>
                    <a:pt x="1433" y="392"/>
                  </a:lnTo>
                  <a:lnTo>
                    <a:pt x="1414" y="399"/>
                  </a:lnTo>
                  <a:lnTo>
                    <a:pt x="1399" y="405"/>
                  </a:lnTo>
                  <a:lnTo>
                    <a:pt x="1386" y="407"/>
                  </a:lnTo>
                  <a:lnTo>
                    <a:pt x="1374" y="405"/>
                  </a:lnTo>
                  <a:lnTo>
                    <a:pt x="1365" y="402"/>
                  </a:lnTo>
                  <a:lnTo>
                    <a:pt x="1358" y="399"/>
                  </a:lnTo>
                  <a:lnTo>
                    <a:pt x="1352" y="395"/>
                  </a:lnTo>
                  <a:lnTo>
                    <a:pt x="1347" y="391"/>
                  </a:lnTo>
                  <a:lnTo>
                    <a:pt x="1346" y="389"/>
                  </a:lnTo>
                  <a:lnTo>
                    <a:pt x="1341" y="382"/>
                  </a:lnTo>
                  <a:lnTo>
                    <a:pt x="1332" y="383"/>
                  </a:lnTo>
                  <a:lnTo>
                    <a:pt x="1329" y="383"/>
                  </a:lnTo>
                  <a:lnTo>
                    <a:pt x="1322" y="385"/>
                  </a:lnTo>
                  <a:lnTo>
                    <a:pt x="1310" y="386"/>
                  </a:lnTo>
                  <a:lnTo>
                    <a:pt x="1297" y="388"/>
                  </a:lnTo>
                  <a:lnTo>
                    <a:pt x="1282" y="389"/>
                  </a:lnTo>
                  <a:lnTo>
                    <a:pt x="1270" y="391"/>
                  </a:lnTo>
                  <a:lnTo>
                    <a:pt x="1260" y="391"/>
                  </a:lnTo>
                  <a:lnTo>
                    <a:pt x="1254" y="392"/>
                  </a:lnTo>
                  <a:lnTo>
                    <a:pt x="1248" y="388"/>
                  </a:lnTo>
                  <a:lnTo>
                    <a:pt x="1242" y="383"/>
                  </a:lnTo>
                  <a:lnTo>
                    <a:pt x="1238" y="379"/>
                  </a:lnTo>
                  <a:lnTo>
                    <a:pt x="1236" y="373"/>
                  </a:lnTo>
                  <a:lnTo>
                    <a:pt x="1235" y="371"/>
                  </a:lnTo>
                  <a:lnTo>
                    <a:pt x="1235" y="370"/>
                  </a:lnTo>
                  <a:lnTo>
                    <a:pt x="1235" y="368"/>
                  </a:lnTo>
                  <a:lnTo>
                    <a:pt x="1235" y="367"/>
                  </a:lnTo>
                  <a:lnTo>
                    <a:pt x="1235" y="361"/>
                  </a:lnTo>
                  <a:lnTo>
                    <a:pt x="1236" y="357"/>
                  </a:lnTo>
                  <a:lnTo>
                    <a:pt x="1239" y="352"/>
                  </a:lnTo>
                  <a:lnTo>
                    <a:pt x="1241" y="348"/>
                  </a:lnTo>
                  <a:lnTo>
                    <a:pt x="1270" y="348"/>
                  </a:lnTo>
                  <a:lnTo>
                    <a:pt x="1303" y="346"/>
                  </a:lnTo>
                  <a:lnTo>
                    <a:pt x="1335" y="343"/>
                  </a:lnTo>
                  <a:lnTo>
                    <a:pt x="1368" y="340"/>
                  </a:lnTo>
                  <a:lnTo>
                    <a:pt x="1399" y="337"/>
                  </a:lnTo>
                  <a:lnTo>
                    <a:pt x="1424" y="331"/>
                  </a:lnTo>
                  <a:lnTo>
                    <a:pt x="1443" y="326"/>
                  </a:lnTo>
                  <a:lnTo>
                    <a:pt x="1455" y="317"/>
                  </a:lnTo>
                  <a:lnTo>
                    <a:pt x="1463" y="309"/>
                  </a:lnTo>
                  <a:lnTo>
                    <a:pt x="1472" y="303"/>
                  </a:lnTo>
                  <a:lnTo>
                    <a:pt x="1482" y="296"/>
                  </a:lnTo>
                  <a:lnTo>
                    <a:pt x="1494" y="290"/>
                  </a:lnTo>
                  <a:lnTo>
                    <a:pt x="1506" y="284"/>
                  </a:lnTo>
                  <a:lnTo>
                    <a:pt x="1517" y="278"/>
                  </a:lnTo>
                  <a:lnTo>
                    <a:pt x="1528" y="274"/>
                  </a:lnTo>
                  <a:lnTo>
                    <a:pt x="1535" y="271"/>
                  </a:lnTo>
                  <a:lnTo>
                    <a:pt x="1545" y="268"/>
                  </a:lnTo>
                  <a:lnTo>
                    <a:pt x="1544" y="256"/>
                  </a:lnTo>
                  <a:lnTo>
                    <a:pt x="1538" y="228"/>
                  </a:lnTo>
                  <a:lnTo>
                    <a:pt x="1528" y="207"/>
                  </a:lnTo>
                  <a:lnTo>
                    <a:pt x="1514" y="192"/>
                  </a:lnTo>
                  <a:lnTo>
                    <a:pt x="1500" y="182"/>
                  </a:lnTo>
                  <a:lnTo>
                    <a:pt x="1482" y="176"/>
                  </a:lnTo>
                  <a:lnTo>
                    <a:pt x="1463" y="173"/>
                  </a:lnTo>
                  <a:lnTo>
                    <a:pt x="1445" y="173"/>
                  </a:lnTo>
                  <a:lnTo>
                    <a:pt x="1427" y="173"/>
                  </a:lnTo>
                  <a:lnTo>
                    <a:pt x="1412" y="173"/>
                  </a:lnTo>
                  <a:lnTo>
                    <a:pt x="1398" y="173"/>
                  </a:lnTo>
                  <a:lnTo>
                    <a:pt x="1386" y="173"/>
                  </a:lnTo>
                  <a:lnTo>
                    <a:pt x="1374" y="170"/>
                  </a:lnTo>
                  <a:lnTo>
                    <a:pt x="1364" y="167"/>
                  </a:lnTo>
                  <a:lnTo>
                    <a:pt x="1356" y="161"/>
                  </a:lnTo>
                  <a:lnTo>
                    <a:pt x="1349" y="152"/>
                  </a:lnTo>
                  <a:lnTo>
                    <a:pt x="1343" y="142"/>
                  </a:lnTo>
                  <a:lnTo>
                    <a:pt x="1341" y="133"/>
                  </a:lnTo>
                  <a:lnTo>
                    <a:pt x="1341" y="127"/>
                  </a:lnTo>
                  <a:lnTo>
                    <a:pt x="1341" y="123"/>
                  </a:lnTo>
                  <a:lnTo>
                    <a:pt x="1343" y="120"/>
                  </a:lnTo>
                  <a:lnTo>
                    <a:pt x="1349" y="114"/>
                  </a:lnTo>
                  <a:lnTo>
                    <a:pt x="1359" y="108"/>
                  </a:lnTo>
                  <a:lnTo>
                    <a:pt x="1371" y="105"/>
                  </a:lnTo>
                  <a:lnTo>
                    <a:pt x="1386" y="102"/>
                  </a:lnTo>
                  <a:lnTo>
                    <a:pt x="1400" y="99"/>
                  </a:lnTo>
                  <a:lnTo>
                    <a:pt x="1418" y="99"/>
                  </a:lnTo>
                  <a:lnTo>
                    <a:pt x="1437" y="101"/>
                  </a:lnTo>
                  <a:lnTo>
                    <a:pt x="1458" y="102"/>
                  </a:lnTo>
                  <a:lnTo>
                    <a:pt x="1482" y="110"/>
                  </a:lnTo>
                  <a:lnTo>
                    <a:pt x="1501" y="123"/>
                  </a:lnTo>
                  <a:lnTo>
                    <a:pt x="1519" y="141"/>
                  </a:lnTo>
                  <a:lnTo>
                    <a:pt x="1532" y="160"/>
                  </a:lnTo>
                  <a:lnTo>
                    <a:pt x="1543" y="182"/>
                  </a:lnTo>
                  <a:lnTo>
                    <a:pt x="1551" y="204"/>
                  </a:lnTo>
                  <a:lnTo>
                    <a:pt x="1556" y="225"/>
                  </a:lnTo>
                  <a:lnTo>
                    <a:pt x="1560" y="241"/>
                  </a:lnTo>
                  <a:lnTo>
                    <a:pt x="1562" y="250"/>
                  </a:lnTo>
                  <a:lnTo>
                    <a:pt x="1566" y="260"/>
                  </a:lnTo>
                  <a:lnTo>
                    <a:pt x="1574" y="272"/>
                  </a:lnTo>
                  <a:lnTo>
                    <a:pt x="1587" y="278"/>
                  </a:lnTo>
                  <a:lnTo>
                    <a:pt x="1599" y="278"/>
                  </a:lnTo>
                  <a:lnTo>
                    <a:pt x="1609" y="272"/>
                  </a:lnTo>
                  <a:lnTo>
                    <a:pt x="1616" y="266"/>
                  </a:lnTo>
                  <a:lnTo>
                    <a:pt x="1621" y="260"/>
                  </a:lnTo>
                  <a:lnTo>
                    <a:pt x="1621" y="260"/>
                  </a:lnTo>
                  <a:lnTo>
                    <a:pt x="1624" y="256"/>
                  </a:lnTo>
                  <a:lnTo>
                    <a:pt x="1631" y="243"/>
                  </a:lnTo>
                  <a:lnTo>
                    <a:pt x="1643" y="223"/>
                  </a:lnTo>
                  <a:lnTo>
                    <a:pt x="1655" y="201"/>
                  </a:lnTo>
                  <a:lnTo>
                    <a:pt x="1668" y="181"/>
                  </a:lnTo>
                  <a:lnTo>
                    <a:pt x="1679" y="161"/>
                  </a:lnTo>
                  <a:lnTo>
                    <a:pt x="1687" y="148"/>
                  </a:lnTo>
                  <a:lnTo>
                    <a:pt x="1690" y="142"/>
                  </a:lnTo>
                  <a:lnTo>
                    <a:pt x="1699" y="139"/>
                  </a:lnTo>
                  <a:lnTo>
                    <a:pt x="1714" y="136"/>
                  </a:lnTo>
                  <a:lnTo>
                    <a:pt x="1733" y="133"/>
                  </a:lnTo>
                  <a:lnTo>
                    <a:pt x="1757" y="132"/>
                  </a:lnTo>
                  <a:lnTo>
                    <a:pt x="1785" y="130"/>
                  </a:lnTo>
                  <a:lnTo>
                    <a:pt x="1815" y="130"/>
                  </a:lnTo>
                  <a:lnTo>
                    <a:pt x="1844" y="130"/>
                  </a:lnTo>
                  <a:lnTo>
                    <a:pt x="1875" y="132"/>
                  </a:lnTo>
                  <a:lnTo>
                    <a:pt x="1881" y="142"/>
                  </a:lnTo>
                  <a:lnTo>
                    <a:pt x="1890" y="155"/>
                  </a:lnTo>
                  <a:lnTo>
                    <a:pt x="1903" y="172"/>
                  </a:lnTo>
                  <a:lnTo>
                    <a:pt x="1918" y="188"/>
                  </a:lnTo>
                  <a:lnTo>
                    <a:pt x="1932" y="200"/>
                  </a:lnTo>
                  <a:lnTo>
                    <a:pt x="1945" y="207"/>
                  </a:lnTo>
                  <a:lnTo>
                    <a:pt x="1957" y="212"/>
                  </a:lnTo>
                  <a:lnTo>
                    <a:pt x="1969" y="213"/>
                  </a:lnTo>
                  <a:lnTo>
                    <a:pt x="1977" y="213"/>
                  </a:lnTo>
                  <a:lnTo>
                    <a:pt x="1985" y="213"/>
                  </a:lnTo>
                  <a:lnTo>
                    <a:pt x="1991" y="212"/>
                  </a:lnTo>
                  <a:lnTo>
                    <a:pt x="1992" y="212"/>
                  </a:lnTo>
                  <a:lnTo>
                    <a:pt x="2003" y="209"/>
                  </a:lnTo>
                  <a:lnTo>
                    <a:pt x="2003" y="198"/>
                  </a:lnTo>
                  <a:lnTo>
                    <a:pt x="2004" y="186"/>
                  </a:lnTo>
                  <a:lnTo>
                    <a:pt x="2006" y="155"/>
                  </a:lnTo>
                  <a:lnTo>
                    <a:pt x="2010" y="117"/>
                  </a:lnTo>
                  <a:lnTo>
                    <a:pt x="2017" y="81"/>
                  </a:lnTo>
                  <a:lnTo>
                    <a:pt x="2020" y="74"/>
                  </a:lnTo>
                  <a:lnTo>
                    <a:pt x="2025" y="67"/>
                  </a:lnTo>
                  <a:lnTo>
                    <a:pt x="2031" y="59"/>
                  </a:lnTo>
                  <a:lnTo>
                    <a:pt x="2040" y="53"/>
                  </a:lnTo>
                  <a:lnTo>
                    <a:pt x="2048" y="47"/>
                  </a:lnTo>
                  <a:lnTo>
                    <a:pt x="2059" y="43"/>
                  </a:lnTo>
                  <a:lnTo>
                    <a:pt x="2071" y="39"/>
                  </a:lnTo>
                  <a:lnTo>
                    <a:pt x="2082" y="34"/>
                  </a:lnTo>
                  <a:lnTo>
                    <a:pt x="2096" y="31"/>
                  </a:lnTo>
                  <a:lnTo>
                    <a:pt x="2111" y="30"/>
                  </a:lnTo>
                  <a:lnTo>
                    <a:pt x="2122" y="30"/>
                  </a:lnTo>
                  <a:lnTo>
                    <a:pt x="2136" y="31"/>
                  </a:lnTo>
                  <a:lnTo>
                    <a:pt x="2146" y="34"/>
                  </a:lnTo>
                  <a:lnTo>
                    <a:pt x="2156" y="37"/>
                  </a:lnTo>
                  <a:lnTo>
                    <a:pt x="2165" y="42"/>
                  </a:lnTo>
                  <a:lnTo>
                    <a:pt x="2171" y="47"/>
                  </a:lnTo>
                  <a:lnTo>
                    <a:pt x="2174" y="50"/>
                  </a:lnTo>
                  <a:lnTo>
                    <a:pt x="2177" y="53"/>
                  </a:lnTo>
                  <a:lnTo>
                    <a:pt x="2179" y="58"/>
                  </a:lnTo>
                  <a:lnTo>
                    <a:pt x="2179" y="61"/>
                  </a:lnTo>
                  <a:lnTo>
                    <a:pt x="2179" y="62"/>
                  </a:lnTo>
                  <a:lnTo>
                    <a:pt x="2179" y="62"/>
                  </a:lnTo>
                  <a:lnTo>
                    <a:pt x="2179" y="62"/>
                  </a:lnTo>
                  <a:lnTo>
                    <a:pt x="2179" y="62"/>
                  </a:lnTo>
                  <a:lnTo>
                    <a:pt x="2174" y="68"/>
                  </a:lnTo>
                  <a:lnTo>
                    <a:pt x="2165" y="76"/>
                  </a:lnTo>
                  <a:lnTo>
                    <a:pt x="2153" y="81"/>
                  </a:lnTo>
                  <a:lnTo>
                    <a:pt x="2139" y="87"/>
                  </a:lnTo>
                  <a:lnTo>
                    <a:pt x="2124" y="92"/>
                  </a:lnTo>
                  <a:lnTo>
                    <a:pt x="2108" y="96"/>
                  </a:lnTo>
                  <a:lnTo>
                    <a:pt x="2093" y="101"/>
                  </a:lnTo>
                  <a:lnTo>
                    <a:pt x="2080" y="104"/>
                  </a:lnTo>
                  <a:lnTo>
                    <a:pt x="2063" y="110"/>
                  </a:lnTo>
                  <a:lnTo>
                    <a:pt x="2051" y="118"/>
                  </a:lnTo>
                  <a:lnTo>
                    <a:pt x="2041" y="129"/>
                  </a:lnTo>
                  <a:lnTo>
                    <a:pt x="2034" y="141"/>
                  </a:lnTo>
                  <a:lnTo>
                    <a:pt x="2028" y="154"/>
                  </a:lnTo>
                  <a:lnTo>
                    <a:pt x="2025" y="167"/>
                  </a:lnTo>
                  <a:lnTo>
                    <a:pt x="2022" y="182"/>
                  </a:lnTo>
                  <a:lnTo>
                    <a:pt x="2022" y="195"/>
                  </a:lnTo>
                  <a:lnTo>
                    <a:pt x="2022" y="201"/>
                  </a:lnTo>
                  <a:lnTo>
                    <a:pt x="2022" y="209"/>
                  </a:lnTo>
                  <a:lnTo>
                    <a:pt x="2022" y="215"/>
                  </a:lnTo>
                  <a:lnTo>
                    <a:pt x="2023" y="221"/>
                  </a:lnTo>
                  <a:lnTo>
                    <a:pt x="2026" y="231"/>
                  </a:lnTo>
                  <a:lnTo>
                    <a:pt x="2037" y="232"/>
                  </a:lnTo>
                  <a:lnTo>
                    <a:pt x="2044" y="234"/>
                  </a:lnTo>
                  <a:lnTo>
                    <a:pt x="2051" y="235"/>
                  </a:lnTo>
                  <a:lnTo>
                    <a:pt x="2057" y="237"/>
                  </a:lnTo>
                  <a:lnTo>
                    <a:pt x="2065" y="240"/>
                  </a:lnTo>
                  <a:lnTo>
                    <a:pt x="2071" y="243"/>
                  </a:lnTo>
                  <a:lnTo>
                    <a:pt x="2075" y="247"/>
                  </a:lnTo>
                  <a:lnTo>
                    <a:pt x="2081" y="252"/>
                  </a:lnTo>
                  <a:lnTo>
                    <a:pt x="2085" y="257"/>
                  </a:lnTo>
                  <a:lnTo>
                    <a:pt x="2097" y="277"/>
                  </a:lnTo>
                  <a:lnTo>
                    <a:pt x="2106" y="302"/>
                  </a:lnTo>
                  <a:lnTo>
                    <a:pt x="2111" y="331"/>
                  </a:lnTo>
                  <a:lnTo>
                    <a:pt x="2112" y="365"/>
                  </a:lnTo>
                  <a:lnTo>
                    <a:pt x="2112" y="382"/>
                  </a:lnTo>
                  <a:lnTo>
                    <a:pt x="2111" y="397"/>
                  </a:lnTo>
                  <a:lnTo>
                    <a:pt x="2111" y="413"/>
                  </a:lnTo>
                  <a:lnTo>
                    <a:pt x="2109" y="431"/>
                  </a:lnTo>
                  <a:lnTo>
                    <a:pt x="2103" y="450"/>
                  </a:lnTo>
                  <a:lnTo>
                    <a:pt x="2094" y="466"/>
                  </a:lnTo>
                  <a:lnTo>
                    <a:pt x="2080" y="478"/>
                  </a:lnTo>
                  <a:lnTo>
                    <a:pt x="2062" y="485"/>
                  </a:lnTo>
                  <a:lnTo>
                    <a:pt x="2041" y="493"/>
                  </a:lnTo>
                  <a:lnTo>
                    <a:pt x="2019" y="497"/>
                  </a:lnTo>
                  <a:lnTo>
                    <a:pt x="1994" y="500"/>
                  </a:lnTo>
                  <a:lnTo>
                    <a:pt x="1969" y="502"/>
                  </a:lnTo>
                  <a:lnTo>
                    <a:pt x="1946" y="503"/>
                  </a:lnTo>
                  <a:lnTo>
                    <a:pt x="1939" y="505"/>
                  </a:lnTo>
                  <a:lnTo>
                    <a:pt x="1932" y="505"/>
                  </a:lnTo>
                  <a:lnTo>
                    <a:pt x="1926" y="507"/>
                  </a:lnTo>
                  <a:lnTo>
                    <a:pt x="1920" y="509"/>
                  </a:lnTo>
                  <a:lnTo>
                    <a:pt x="1914" y="513"/>
                  </a:lnTo>
                  <a:lnTo>
                    <a:pt x="1909" y="516"/>
                  </a:lnTo>
                  <a:lnTo>
                    <a:pt x="1905" y="521"/>
                  </a:lnTo>
                  <a:lnTo>
                    <a:pt x="1902" y="525"/>
                  </a:lnTo>
                  <a:lnTo>
                    <a:pt x="1898" y="533"/>
                  </a:lnTo>
                  <a:lnTo>
                    <a:pt x="1895" y="540"/>
                  </a:lnTo>
                  <a:lnTo>
                    <a:pt x="1893" y="547"/>
                  </a:lnTo>
                  <a:lnTo>
                    <a:pt x="1893" y="553"/>
                  </a:lnTo>
                  <a:lnTo>
                    <a:pt x="1893" y="558"/>
                  </a:lnTo>
                  <a:lnTo>
                    <a:pt x="1895" y="562"/>
                  </a:lnTo>
                  <a:lnTo>
                    <a:pt x="1895" y="564"/>
                  </a:lnTo>
                  <a:lnTo>
                    <a:pt x="1895" y="565"/>
                  </a:lnTo>
                  <a:lnTo>
                    <a:pt x="1898" y="576"/>
                  </a:lnTo>
                  <a:lnTo>
                    <a:pt x="1908" y="577"/>
                  </a:lnTo>
                  <a:lnTo>
                    <a:pt x="1935" y="578"/>
                  </a:lnTo>
                  <a:lnTo>
                    <a:pt x="1958" y="584"/>
                  </a:lnTo>
                  <a:lnTo>
                    <a:pt x="1982" y="593"/>
                  </a:lnTo>
                  <a:lnTo>
                    <a:pt x="2003" y="604"/>
                  </a:lnTo>
                  <a:lnTo>
                    <a:pt x="2023" y="617"/>
                  </a:lnTo>
                  <a:lnTo>
                    <a:pt x="2043" y="632"/>
                  </a:lnTo>
                  <a:lnTo>
                    <a:pt x="2060" y="649"/>
                  </a:lnTo>
                  <a:lnTo>
                    <a:pt x="2077" y="667"/>
                  </a:lnTo>
                  <a:lnTo>
                    <a:pt x="2093" y="688"/>
                  </a:lnTo>
                  <a:lnTo>
                    <a:pt x="2108" y="710"/>
                  </a:lnTo>
                  <a:lnTo>
                    <a:pt x="2122" y="732"/>
                  </a:lnTo>
                  <a:lnTo>
                    <a:pt x="2136" y="756"/>
                  </a:lnTo>
                  <a:lnTo>
                    <a:pt x="2148" y="780"/>
                  </a:lnTo>
                  <a:lnTo>
                    <a:pt x="2161" y="803"/>
                  </a:lnTo>
                  <a:lnTo>
                    <a:pt x="2173" y="828"/>
                  </a:lnTo>
                  <a:lnTo>
                    <a:pt x="2185" y="852"/>
                  </a:lnTo>
                  <a:lnTo>
                    <a:pt x="2195" y="874"/>
                  </a:lnTo>
                  <a:lnTo>
                    <a:pt x="2207" y="897"/>
                  </a:lnTo>
                  <a:lnTo>
                    <a:pt x="2217" y="917"/>
                  </a:lnTo>
                  <a:lnTo>
                    <a:pt x="2229" y="938"/>
                  </a:lnTo>
                  <a:lnTo>
                    <a:pt x="2241" y="957"/>
                  </a:lnTo>
                  <a:lnTo>
                    <a:pt x="2251" y="976"/>
                  </a:lnTo>
                  <a:lnTo>
                    <a:pt x="2264" y="993"/>
                  </a:lnTo>
                  <a:lnTo>
                    <a:pt x="2276" y="1009"/>
                  </a:lnTo>
                  <a:lnTo>
                    <a:pt x="2296" y="1031"/>
                  </a:lnTo>
                  <a:lnTo>
                    <a:pt x="2315" y="1052"/>
                  </a:lnTo>
                  <a:lnTo>
                    <a:pt x="2335" y="1073"/>
                  </a:lnTo>
                  <a:lnTo>
                    <a:pt x="2356" y="1092"/>
                  </a:lnTo>
                  <a:lnTo>
                    <a:pt x="2377" y="1111"/>
                  </a:lnTo>
                  <a:lnTo>
                    <a:pt x="2399" y="1129"/>
                  </a:lnTo>
                  <a:lnTo>
                    <a:pt x="2421" y="1147"/>
                  </a:lnTo>
                  <a:lnTo>
                    <a:pt x="2445" y="1163"/>
                  </a:lnTo>
                  <a:lnTo>
                    <a:pt x="2469" y="1178"/>
                  </a:lnTo>
                  <a:lnTo>
                    <a:pt x="2492" y="1192"/>
                  </a:lnTo>
                  <a:lnTo>
                    <a:pt x="2517" y="1206"/>
                  </a:lnTo>
                  <a:lnTo>
                    <a:pt x="2543" y="1219"/>
                  </a:lnTo>
                  <a:lnTo>
                    <a:pt x="2568" y="1231"/>
                  </a:lnTo>
                  <a:lnTo>
                    <a:pt x="2594" y="1243"/>
                  </a:lnTo>
                  <a:lnTo>
                    <a:pt x="2621" y="1253"/>
                  </a:lnTo>
                  <a:lnTo>
                    <a:pt x="2648" y="1262"/>
                  </a:lnTo>
                  <a:lnTo>
                    <a:pt x="2670" y="1271"/>
                  </a:lnTo>
                  <a:lnTo>
                    <a:pt x="2689" y="1281"/>
                  </a:lnTo>
                  <a:lnTo>
                    <a:pt x="2704" y="1291"/>
                  </a:lnTo>
                  <a:lnTo>
                    <a:pt x="2717" y="1303"/>
                  </a:lnTo>
                  <a:lnTo>
                    <a:pt x="2727" y="1315"/>
                  </a:lnTo>
                  <a:lnTo>
                    <a:pt x="2736" y="1327"/>
                  </a:lnTo>
                  <a:lnTo>
                    <a:pt x="2744" y="1339"/>
                  </a:lnTo>
                  <a:lnTo>
                    <a:pt x="2748" y="1349"/>
                  </a:lnTo>
                  <a:lnTo>
                    <a:pt x="2751" y="1360"/>
                  </a:lnTo>
                  <a:lnTo>
                    <a:pt x="2754" y="1370"/>
                  </a:lnTo>
                  <a:lnTo>
                    <a:pt x="2756" y="1379"/>
                  </a:lnTo>
                  <a:lnTo>
                    <a:pt x="2756" y="1388"/>
                  </a:lnTo>
                  <a:lnTo>
                    <a:pt x="2756" y="1391"/>
                  </a:lnTo>
                  <a:lnTo>
                    <a:pt x="2756" y="1394"/>
                  </a:lnTo>
                  <a:lnTo>
                    <a:pt x="2754" y="1395"/>
                  </a:lnTo>
                  <a:lnTo>
                    <a:pt x="2754" y="1398"/>
                  </a:lnTo>
                  <a:lnTo>
                    <a:pt x="2745" y="1398"/>
                  </a:lnTo>
                  <a:lnTo>
                    <a:pt x="2735" y="1397"/>
                  </a:lnTo>
                  <a:lnTo>
                    <a:pt x="2722" y="1395"/>
                  </a:lnTo>
                  <a:lnTo>
                    <a:pt x="2705" y="1395"/>
                  </a:lnTo>
                  <a:lnTo>
                    <a:pt x="2686" y="1394"/>
                  </a:lnTo>
                  <a:lnTo>
                    <a:pt x="2665" y="1392"/>
                  </a:lnTo>
                  <a:lnTo>
                    <a:pt x="2642" y="1391"/>
                  </a:lnTo>
                  <a:lnTo>
                    <a:pt x="2617" y="1388"/>
                  </a:lnTo>
                  <a:lnTo>
                    <a:pt x="2590" y="1386"/>
                  </a:lnTo>
                  <a:lnTo>
                    <a:pt x="2560" y="1383"/>
                  </a:lnTo>
                  <a:lnTo>
                    <a:pt x="2529" y="1382"/>
                  </a:lnTo>
                  <a:lnTo>
                    <a:pt x="2498" y="1379"/>
                  </a:lnTo>
                  <a:lnTo>
                    <a:pt x="2464" y="1377"/>
                  </a:lnTo>
                  <a:lnTo>
                    <a:pt x="2430" y="1374"/>
                  </a:lnTo>
                  <a:lnTo>
                    <a:pt x="2395" y="1371"/>
                  </a:lnTo>
                  <a:lnTo>
                    <a:pt x="2359" y="1368"/>
                  </a:lnTo>
                  <a:lnTo>
                    <a:pt x="2322" y="1365"/>
                  </a:lnTo>
                  <a:lnTo>
                    <a:pt x="2284" y="1362"/>
                  </a:lnTo>
                  <a:lnTo>
                    <a:pt x="2247" y="1360"/>
                  </a:lnTo>
                  <a:lnTo>
                    <a:pt x="2208" y="1357"/>
                  </a:lnTo>
                  <a:lnTo>
                    <a:pt x="2170" y="1355"/>
                  </a:lnTo>
                  <a:lnTo>
                    <a:pt x="2131" y="1352"/>
                  </a:lnTo>
                  <a:lnTo>
                    <a:pt x="2093" y="1349"/>
                  </a:lnTo>
                  <a:lnTo>
                    <a:pt x="2056" y="1346"/>
                  </a:lnTo>
                  <a:lnTo>
                    <a:pt x="2017" y="1343"/>
                  </a:lnTo>
                  <a:lnTo>
                    <a:pt x="1980" y="1340"/>
                  </a:lnTo>
                  <a:lnTo>
                    <a:pt x="1945" y="1337"/>
                  </a:lnTo>
                  <a:lnTo>
                    <a:pt x="1909" y="1334"/>
                  </a:lnTo>
                  <a:lnTo>
                    <a:pt x="1875" y="1331"/>
                  </a:lnTo>
                  <a:lnTo>
                    <a:pt x="1841" y="1328"/>
                  </a:lnTo>
                  <a:lnTo>
                    <a:pt x="1810" y="1327"/>
                  </a:lnTo>
                  <a:lnTo>
                    <a:pt x="1779" y="1324"/>
                  </a:lnTo>
                  <a:lnTo>
                    <a:pt x="1770" y="1324"/>
                  </a:lnTo>
                  <a:lnTo>
                    <a:pt x="1761" y="1342"/>
                  </a:lnTo>
                  <a:lnTo>
                    <a:pt x="1736" y="1389"/>
                  </a:lnTo>
                  <a:lnTo>
                    <a:pt x="1701" y="1456"/>
                  </a:lnTo>
                  <a:lnTo>
                    <a:pt x="1659" y="1531"/>
                  </a:lnTo>
                  <a:lnTo>
                    <a:pt x="1618" y="1610"/>
                  </a:lnTo>
                  <a:lnTo>
                    <a:pt x="1581" y="1678"/>
                  </a:lnTo>
                  <a:lnTo>
                    <a:pt x="1553" y="1728"/>
                  </a:lnTo>
                  <a:lnTo>
                    <a:pt x="1541" y="1752"/>
                  </a:lnTo>
                  <a:lnTo>
                    <a:pt x="1529" y="1750"/>
                  </a:lnTo>
                  <a:lnTo>
                    <a:pt x="1501" y="1746"/>
                  </a:lnTo>
                  <a:lnTo>
                    <a:pt x="1460" y="1741"/>
                  </a:lnTo>
                  <a:lnTo>
                    <a:pt x="1406" y="1734"/>
                  </a:lnTo>
                  <a:lnTo>
                    <a:pt x="1346" y="1725"/>
                  </a:lnTo>
                  <a:lnTo>
                    <a:pt x="1278" y="1716"/>
                  </a:lnTo>
                  <a:lnTo>
                    <a:pt x="1205" y="1707"/>
                  </a:lnTo>
                  <a:lnTo>
                    <a:pt x="1130" y="1697"/>
                  </a:lnTo>
                  <a:lnTo>
                    <a:pt x="1056" y="1688"/>
                  </a:lnTo>
                  <a:lnTo>
                    <a:pt x="983" y="1678"/>
                  </a:lnTo>
                  <a:lnTo>
                    <a:pt x="917" y="1669"/>
                  </a:lnTo>
                  <a:lnTo>
                    <a:pt x="856" y="1661"/>
                  </a:lnTo>
                  <a:lnTo>
                    <a:pt x="806" y="1654"/>
                  </a:lnTo>
                  <a:lnTo>
                    <a:pt x="767" y="1649"/>
                  </a:lnTo>
                  <a:lnTo>
                    <a:pt x="742" y="1647"/>
                  </a:lnTo>
                  <a:lnTo>
                    <a:pt x="733" y="1645"/>
                  </a:lnTo>
                  <a:lnTo>
                    <a:pt x="788" y="1766"/>
                  </a:lnTo>
                  <a:lnTo>
                    <a:pt x="795" y="1766"/>
                  </a:lnTo>
                  <a:lnTo>
                    <a:pt x="798" y="1768"/>
                  </a:lnTo>
                  <a:lnTo>
                    <a:pt x="809" y="1769"/>
                  </a:lnTo>
                  <a:lnTo>
                    <a:pt x="822" y="1771"/>
                  </a:lnTo>
                  <a:lnTo>
                    <a:pt x="841" y="1774"/>
                  </a:lnTo>
                  <a:lnTo>
                    <a:pt x="865" y="1778"/>
                  </a:lnTo>
                  <a:lnTo>
                    <a:pt x="893" y="1783"/>
                  </a:lnTo>
                  <a:lnTo>
                    <a:pt x="924" y="1789"/>
                  </a:lnTo>
                  <a:lnTo>
                    <a:pt x="958" y="1793"/>
                  </a:lnTo>
                  <a:lnTo>
                    <a:pt x="995" y="1800"/>
                  </a:lnTo>
                  <a:lnTo>
                    <a:pt x="1035" y="1806"/>
                  </a:lnTo>
                  <a:lnTo>
                    <a:pt x="1077" y="1812"/>
                  </a:lnTo>
                  <a:lnTo>
                    <a:pt x="1119" y="1820"/>
                  </a:lnTo>
                  <a:lnTo>
                    <a:pt x="1164" y="1827"/>
                  </a:lnTo>
                  <a:lnTo>
                    <a:pt x="1210" y="1833"/>
                  </a:lnTo>
                  <a:lnTo>
                    <a:pt x="1254" y="1840"/>
                  </a:lnTo>
                  <a:lnTo>
                    <a:pt x="1300" y="1848"/>
                  </a:lnTo>
                  <a:lnTo>
                    <a:pt x="1297" y="1858"/>
                  </a:lnTo>
                  <a:lnTo>
                    <a:pt x="1292" y="1871"/>
                  </a:lnTo>
                  <a:lnTo>
                    <a:pt x="1287" y="1886"/>
                  </a:lnTo>
                  <a:lnTo>
                    <a:pt x="1281" y="1901"/>
                  </a:lnTo>
                  <a:lnTo>
                    <a:pt x="1275" y="1919"/>
                  </a:lnTo>
                  <a:lnTo>
                    <a:pt x="1267" y="1936"/>
                  </a:lnTo>
                  <a:lnTo>
                    <a:pt x="1261" y="1953"/>
                  </a:lnTo>
                  <a:lnTo>
                    <a:pt x="1256" y="1969"/>
                  </a:lnTo>
                  <a:lnTo>
                    <a:pt x="1242" y="2002"/>
                  </a:lnTo>
                  <a:lnTo>
                    <a:pt x="1232" y="2028"/>
                  </a:lnTo>
                  <a:lnTo>
                    <a:pt x="1223" y="2050"/>
                  </a:lnTo>
                  <a:lnTo>
                    <a:pt x="1216" y="2068"/>
                  </a:lnTo>
                  <a:lnTo>
                    <a:pt x="1211" y="2083"/>
                  </a:lnTo>
                  <a:lnTo>
                    <a:pt x="1208" y="2093"/>
                  </a:lnTo>
                  <a:lnTo>
                    <a:pt x="1205" y="2102"/>
                  </a:lnTo>
                  <a:lnTo>
                    <a:pt x="1205" y="2110"/>
                  </a:lnTo>
                  <a:lnTo>
                    <a:pt x="1205" y="2111"/>
                  </a:lnTo>
                  <a:lnTo>
                    <a:pt x="1207" y="2114"/>
                  </a:lnTo>
                  <a:lnTo>
                    <a:pt x="1207" y="2115"/>
                  </a:lnTo>
                  <a:lnTo>
                    <a:pt x="1208" y="2118"/>
                  </a:lnTo>
                  <a:lnTo>
                    <a:pt x="1210" y="2121"/>
                  </a:lnTo>
                  <a:lnTo>
                    <a:pt x="1213" y="2124"/>
                  </a:lnTo>
                  <a:lnTo>
                    <a:pt x="1216" y="2126"/>
                  </a:lnTo>
                  <a:lnTo>
                    <a:pt x="1220" y="2126"/>
                  </a:lnTo>
                  <a:lnTo>
                    <a:pt x="1254" y="2132"/>
                  </a:lnTo>
                  <a:lnTo>
                    <a:pt x="1258" y="2132"/>
                  </a:lnTo>
                  <a:lnTo>
                    <a:pt x="1263" y="2130"/>
                  </a:lnTo>
                  <a:lnTo>
                    <a:pt x="1269" y="2126"/>
                  </a:lnTo>
                  <a:lnTo>
                    <a:pt x="1276" y="2115"/>
                  </a:lnTo>
                  <a:lnTo>
                    <a:pt x="1288" y="2099"/>
                  </a:lnTo>
                  <a:lnTo>
                    <a:pt x="1303" y="2073"/>
                  </a:lnTo>
                  <a:lnTo>
                    <a:pt x="1324" y="2039"/>
                  </a:lnTo>
                  <a:lnTo>
                    <a:pt x="1350" y="1991"/>
                  </a:lnTo>
                  <a:lnTo>
                    <a:pt x="1361" y="1973"/>
                  </a:lnTo>
                  <a:lnTo>
                    <a:pt x="1371" y="1954"/>
                  </a:lnTo>
                  <a:lnTo>
                    <a:pt x="1383" y="1935"/>
                  </a:lnTo>
                  <a:lnTo>
                    <a:pt x="1393" y="1917"/>
                  </a:lnTo>
                  <a:lnTo>
                    <a:pt x="1402" y="1901"/>
                  </a:lnTo>
                  <a:lnTo>
                    <a:pt x="1411" y="1886"/>
                  </a:lnTo>
                  <a:lnTo>
                    <a:pt x="1418" y="1874"/>
                  </a:lnTo>
                  <a:lnTo>
                    <a:pt x="1424" y="1867"/>
                  </a:lnTo>
                  <a:lnTo>
                    <a:pt x="1449" y="1871"/>
                  </a:lnTo>
                  <a:lnTo>
                    <a:pt x="1473" y="1874"/>
                  </a:lnTo>
                  <a:lnTo>
                    <a:pt x="1497" y="1877"/>
                  </a:lnTo>
                  <a:lnTo>
                    <a:pt x="1519" y="1880"/>
                  </a:lnTo>
                  <a:lnTo>
                    <a:pt x="1540" y="1883"/>
                  </a:lnTo>
                  <a:lnTo>
                    <a:pt x="1559" y="1886"/>
                  </a:lnTo>
                  <a:lnTo>
                    <a:pt x="1578" y="1889"/>
                  </a:lnTo>
                  <a:lnTo>
                    <a:pt x="1596" y="1891"/>
                  </a:lnTo>
                  <a:lnTo>
                    <a:pt x="1612" y="1894"/>
                  </a:lnTo>
                  <a:lnTo>
                    <a:pt x="1628" y="1895"/>
                  </a:lnTo>
                  <a:lnTo>
                    <a:pt x="1643" y="1897"/>
                  </a:lnTo>
                  <a:lnTo>
                    <a:pt x="1656" y="1898"/>
                  </a:lnTo>
                  <a:lnTo>
                    <a:pt x="1668" y="1899"/>
                  </a:lnTo>
                  <a:lnTo>
                    <a:pt x="1679" y="1901"/>
                  </a:lnTo>
                  <a:lnTo>
                    <a:pt x="1689" y="1902"/>
                  </a:lnTo>
                  <a:lnTo>
                    <a:pt x="1698" y="1902"/>
                  </a:lnTo>
                  <a:lnTo>
                    <a:pt x="1727" y="1902"/>
                  </a:lnTo>
                  <a:lnTo>
                    <a:pt x="1756" y="1902"/>
                  </a:lnTo>
                  <a:lnTo>
                    <a:pt x="1782" y="1899"/>
                  </a:lnTo>
                  <a:lnTo>
                    <a:pt x="1807" y="1897"/>
                  </a:lnTo>
                  <a:lnTo>
                    <a:pt x="1831" y="1891"/>
                  </a:lnTo>
                  <a:lnTo>
                    <a:pt x="1852" y="1886"/>
                  </a:lnTo>
                  <a:lnTo>
                    <a:pt x="1872" y="1879"/>
                  </a:lnTo>
                  <a:lnTo>
                    <a:pt x="1890" y="1873"/>
                  </a:lnTo>
                  <a:lnTo>
                    <a:pt x="1905" y="1865"/>
                  </a:lnTo>
                  <a:lnTo>
                    <a:pt x="1920" y="1860"/>
                  </a:lnTo>
                  <a:lnTo>
                    <a:pt x="1932" y="1854"/>
                  </a:lnTo>
                  <a:lnTo>
                    <a:pt x="1942" y="1848"/>
                  </a:lnTo>
                  <a:lnTo>
                    <a:pt x="1951" y="1843"/>
                  </a:lnTo>
                  <a:lnTo>
                    <a:pt x="1957" y="1839"/>
                  </a:lnTo>
                  <a:lnTo>
                    <a:pt x="1961" y="1836"/>
                  </a:lnTo>
                  <a:lnTo>
                    <a:pt x="1963" y="1834"/>
                  </a:lnTo>
                  <a:lnTo>
                    <a:pt x="1964" y="1831"/>
                  </a:lnTo>
                  <a:lnTo>
                    <a:pt x="2010" y="1743"/>
                  </a:lnTo>
                  <a:lnTo>
                    <a:pt x="2006" y="1744"/>
                  </a:lnTo>
                  <a:lnTo>
                    <a:pt x="1995" y="1746"/>
                  </a:lnTo>
                  <a:lnTo>
                    <a:pt x="1979" y="1749"/>
                  </a:lnTo>
                  <a:lnTo>
                    <a:pt x="1958" y="1753"/>
                  </a:lnTo>
                  <a:lnTo>
                    <a:pt x="1936" y="1757"/>
                  </a:lnTo>
                  <a:lnTo>
                    <a:pt x="1914" y="1762"/>
                  </a:lnTo>
                  <a:lnTo>
                    <a:pt x="1895" y="1766"/>
                  </a:lnTo>
                  <a:lnTo>
                    <a:pt x="1877" y="1771"/>
                  </a:lnTo>
                  <a:lnTo>
                    <a:pt x="1892" y="1749"/>
                  </a:lnTo>
                  <a:lnTo>
                    <a:pt x="1911" y="1722"/>
                  </a:lnTo>
                  <a:lnTo>
                    <a:pt x="1930" y="1691"/>
                  </a:lnTo>
                  <a:lnTo>
                    <a:pt x="1952" y="1658"/>
                  </a:lnTo>
                  <a:lnTo>
                    <a:pt x="1974" y="1624"/>
                  </a:lnTo>
                  <a:lnTo>
                    <a:pt x="1997" y="1589"/>
                  </a:lnTo>
                  <a:lnTo>
                    <a:pt x="2017" y="1555"/>
                  </a:lnTo>
                  <a:lnTo>
                    <a:pt x="2037" y="1521"/>
                  </a:lnTo>
                  <a:lnTo>
                    <a:pt x="2056" y="1491"/>
                  </a:lnTo>
                  <a:lnTo>
                    <a:pt x="2075" y="1469"/>
                  </a:lnTo>
                  <a:lnTo>
                    <a:pt x="2094" y="1453"/>
                  </a:lnTo>
                  <a:lnTo>
                    <a:pt x="2115" y="1441"/>
                  </a:lnTo>
                  <a:lnTo>
                    <a:pt x="2133" y="1435"/>
                  </a:lnTo>
                  <a:lnTo>
                    <a:pt x="2151" y="1432"/>
                  </a:lnTo>
                  <a:lnTo>
                    <a:pt x="2164" y="1432"/>
                  </a:lnTo>
                  <a:lnTo>
                    <a:pt x="2176" y="1432"/>
                  </a:lnTo>
                  <a:lnTo>
                    <a:pt x="2179" y="1451"/>
                  </a:lnTo>
                  <a:lnTo>
                    <a:pt x="2183" y="1481"/>
                  </a:lnTo>
                  <a:lnTo>
                    <a:pt x="2189" y="1512"/>
                  </a:lnTo>
                  <a:lnTo>
                    <a:pt x="2192" y="1533"/>
                  </a:lnTo>
                  <a:lnTo>
                    <a:pt x="2176" y="1540"/>
                  </a:lnTo>
                  <a:lnTo>
                    <a:pt x="2155" y="1552"/>
                  </a:lnTo>
                  <a:lnTo>
                    <a:pt x="2131" y="1570"/>
                  </a:lnTo>
                  <a:lnTo>
                    <a:pt x="2106" y="1595"/>
                  </a:lnTo>
                  <a:lnTo>
                    <a:pt x="2080" y="1627"/>
                  </a:lnTo>
                  <a:lnTo>
                    <a:pt x="2056" y="1670"/>
                  </a:lnTo>
                  <a:lnTo>
                    <a:pt x="2035" y="1722"/>
                  </a:lnTo>
                  <a:lnTo>
                    <a:pt x="2019" y="1784"/>
                  </a:lnTo>
                  <a:lnTo>
                    <a:pt x="2014" y="1812"/>
                  </a:lnTo>
                  <a:lnTo>
                    <a:pt x="2010" y="1840"/>
                  </a:lnTo>
                  <a:lnTo>
                    <a:pt x="2009" y="1868"/>
                  </a:lnTo>
                  <a:lnTo>
                    <a:pt x="2007" y="1897"/>
                  </a:lnTo>
                  <a:lnTo>
                    <a:pt x="2009" y="1939"/>
                  </a:lnTo>
                  <a:lnTo>
                    <a:pt x="2014" y="1982"/>
                  </a:lnTo>
                  <a:lnTo>
                    <a:pt x="2023" y="2022"/>
                  </a:lnTo>
                  <a:lnTo>
                    <a:pt x="2035" y="2062"/>
                  </a:lnTo>
                  <a:lnTo>
                    <a:pt x="2050" y="2102"/>
                  </a:lnTo>
                  <a:lnTo>
                    <a:pt x="2069" y="2139"/>
                  </a:lnTo>
                  <a:lnTo>
                    <a:pt x="2091" y="2175"/>
                  </a:lnTo>
                  <a:lnTo>
                    <a:pt x="2117" y="2207"/>
                  </a:lnTo>
                  <a:lnTo>
                    <a:pt x="2131" y="2223"/>
                  </a:lnTo>
                  <a:lnTo>
                    <a:pt x="2146" y="2240"/>
                  </a:lnTo>
                  <a:lnTo>
                    <a:pt x="2162" y="2254"/>
                  </a:lnTo>
                  <a:lnTo>
                    <a:pt x="2179" y="2268"/>
                  </a:lnTo>
                  <a:lnTo>
                    <a:pt x="2195" y="2281"/>
                  </a:lnTo>
                  <a:lnTo>
                    <a:pt x="2213" y="2293"/>
                  </a:lnTo>
                  <a:lnTo>
                    <a:pt x="2230" y="2305"/>
                  </a:lnTo>
                  <a:lnTo>
                    <a:pt x="2250" y="2314"/>
                  </a:lnTo>
                  <a:lnTo>
                    <a:pt x="2267" y="2324"/>
                  </a:lnTo>
                  <a:lnTo>
                    <a:pt x="2287" y="2331"/>
                  </a:lnTo>
                  <a:lnTo>
                    <a:pt x="2306" y="2339"/>
                  </a:lnTo>
                  <a:lnTo>
                    <a:pt x="2327" y="2345"/>
                  </a:lnTo>
                  <a:lnTo>
                    <a:pt x="2346" y="2351"/>
                  </a:lnTo>
                  <a:lnTo>
                    <a:pt x="2367" y="2355"/>
                  </a:lnTo>
                  <a:lnTo>
                    <a:pt x="2387" y="2358"/>
                  </a:lnTo>
                  <a:lnTo>
                    <a:pt x="2408" y="2360"/>
                  </a:lnTo>
                  <a:lnTo>
                    <a:pt x="2417" y="2361"/>
                  </a:lnTo>
                  <a:lnTo>
                    <a:pt x="2426" y="2361"/>
                  </a:lnTo>
                  <a:lnTo>
                    <a:pt x="2433" y="2361"/>
                  </a:lnTo>
                  <a:lnTo>
                    <a:pt x="2442" y="2361"/>
                  </a:lnTo>
                  <a:lnTo>
                    <a:pt x="2460" y="2360"/>
                  </a:lnTo>
                  <a:lnTo>
                    <a:pt x="2477" y="2358"/>
                  </a:lnTo>
                  <a:lnTo>
                    <a:pt x="2494" y="2355"/>
                  </a:lnTo>
                  <a:lnTo>
                    <a:pt x="2511" y="2352"/>
                  </a:lnTo>
                  <a:lnTo>
                    <a:pt x="2528" y="2348"/>
                  </a:lnTo>
                  <a:lnTo>
                    <a:pt x="2544" y="2342"/>
                  </a:lnTo>
                  <a:lnTo>
                    <a:pt x="2559" y="2336"/>
                  </a:lnTo>
                  <a:lnTo>
                    <a:pt x="2575" y="2328"/>
                  </a:lnTo>
                  <a:lnTo>
                    <a:pt x="2590" y="2321"/>
                  </a:lnTo>
                  <a:lnTo>
                    <a:pt x="2603" y="2312"/>
                  </a:lnTo>
                  <a:lnTo>
                    <a:pt x="2618" y="2303"/>
                  </a:lnTo>
                  <a:lnTo>
                    <a:pt x="2631" y="2293"/>
                  </a:lnTo>
                  <a:lnTo>
                    <a:pt x="2645" y="2283"/>
                  </a:lnTo>
                  <a:lnTo>
                    <a:pt x="2658" y="2271"/>
                  </a:lnTo>
                  <a:lnTo>
                    <a:pt x="2670" y="2257"/>
                  </a:lnTo>
                  <a:lnTo>
                    <a:pt x="2682" y="2244"/>
                  </a:lnTo>
                  <a:lnTo>
                    <a:pt x="2704" y="2215"/>
                  </a:lnTo>
                  <a:lnTo>
                    <a:pt x="2723" y="2182"/>
                  </a:lnTo>
                  <a:lnTo>
                    <a:pt x="2739" y="2147"/>
                  </a:lnTo>
                  <a:lnTo>
                    <a:pt x="2754" y="2110"/>
                  </a:lnTo>
                  <a:lnTo>
                    <a:pt x="2764" y="2073"/>
                  </a:lnTo>
                  <a:lnTo>
                    <a:pt x="2773" y="2033"/>
                  </a:lnTo>
                  <a:lnTo>
                    <a:pt x="2779" y="1993"/>
                  </a:lnTo>
                  <a:lnTo>
                    <a:pt x="2782" y="1953"/>
                  </a:lnTo>
                  <a:lnTo>
                    <a:pt x="2782" y="1928"/>
                  </a:lnTo>
                  <a:lnTo>
                    <a:pt x="2782" y="1902"/>
                  </a:lnTo>
                  <a:lnTo>
                    <a:pt x="2779" y="1879"/>
                  </a:lnTo>
                  <a:lnTo>
                    <a:pt x="2776" y="1855"/>
                  </a:lnTo>
                  <a:lnTo>
                    <a:pt x="2754" y="1775"/>
                  </a:lnTo>
                  <a:lnTo>
                    <a:pt x="2723" y="1707"/>
                  </a:lnTo>
                  <a:lnTo>
                    <a:pt x="2686" y="1649"/>
                  </a:lnTo>
                  <a:lnTo>
                    <a:pt x="2648" y="1604"/>
                  </a:lnTo>
                  <a:lnTo>
                    <a:pt x="2609" y="1568"/>
                  </a:lnTo>
                  <a:lnTo>
                    <a:pt x="2578" y="1543"/>
                  </a:lnTo>
                  <a:lnTo>
                    <a:pt x="2554" y="1527"/>
                  </a:lnTo>
                  <a:lnTo>
                    <a:pt x="2544" y="1521"/>
                  </a:lnTo>
                  <a:lnTo>
                    <a:pt x="2538" y="1516"/>
                  </a:lnTo>
                  <a:lnTo>
                    <a:pt x="2531" y="1519"/>
                  </a:lnTo>
                  <a:lnTo>
                    <a:pt x="2510" y="1534"/>
                  </a:lnTo>
                  <a:lnTo>
                    <a:pt x="2497" y="1556"/>
                  </a:lnTo>
                  <a:lnTo>
                    <a:pt x="2488" y="1583"/>
                  </a:lnTo>
                  <a:lnTo>
                    <a:pt x="2482" y="1610"/>
                  </a:lnTo>
                  <a:lnTo>
                    <a:pt x="2480" y="1636"/>
                  </a:lnTo>
                  <a:lnTo>
                    <a:pt x="2480" y="1661"/>
                  </a:lnTo>
                  <a:lnTo>
                    <a:pt x="2480" y="1679"/>
                  </a:lnTo>
                  <a:lnTo>
                    <a:pt x="2482" y="1689"/>
                  </a:lnTo>
                  <a:lnTo>
                    <a:pt x="2483" y="1694"/>
                  </a:lnTo>
                  <a:lnTo>
                    <a:pt x="2486" y="1697"/>
                  </a:lnTo>
                  <a:lnTo>
                    <a:pt x="2523" y="1750"/>
                  </a:lnTo>
                  <a:lnTo>
                    <a:pt x="2553" y="1808"/>
                  </a:lnTo>
                  <a:lnTo>
                    <a:pt x="2571" y="1867"/>
                  </a:lnTo>
                  <a:lnTo>
                    <a:pt x="2581" y="1926"/>
                  </a:lnTo>
                  <a:lnTo>
                    <a:pt x="2580" y="1984"/>
                  </a:lnTo>
                  <a:lnTo>
                    <a:pt x="2571" y="2040"/>
                  </a:lnTo>
                  <a:lnTo>
                    <a:pt x="2550" y="2092"/>
                  </a:lnTo>
                  <a:lnTo>
                    <a:pt x="2520" y="2138"/>
                  </a:lnTo>
                  <a:lnTo>
                    <a:pt x="2507" y="2152"/>
                  </a:lnTo>
                  <a:lnTo>
                    <a:pt x="2492" y="2164"/>
                  </a:lnTo>
                  <a:lnTo>
                    <a:pt x="2476" y="2175"/>
                  </a:lnTo>
                  <a:lnTo>
                    <a:pt x="2457" y="2183"/>
                  </a:lnTo>
                  <a:lnTo>
                    <a:pt x="2438" y="2189"/>
                  </a:lnTo>
                  <a:lnTo>
                    <a:pt x="2417" y="2192"/>
                  </a:lnTo>
                  <a:lnTo>
                    <a:pt x="2395" y="2194"/>
                  </a:lnTo>
                  <a:lnTo>
                    <a:pt x="2372" y="2194"/>
                  </a:lnTo>
                  <a:lnTo>
                    <a:pt x="2344" y="2189"/>
                  </a:lnTo>
                  <a:lnTo>
                    <a:pt x="2316" y="2181"/>
                  </a:lnTo>
                  <a:lnTo>
                    <a:pt x="2290" y="2169"/>
                  </a:lnTo>
                  <a:lnTo>
                    <a:pt x="2264" y="2154"/>
                  </a:lnTo>
                  <a:lnTo>
                    <a:pt x="2242" y="2135"/>
                  </a:lnTo>
                  <a:lnTo>
                    <a:pt x="2220" y="2114"/>
                  </a:lnTo>
                  <a:lnTo>
                    <a:pt x="2202" y="2090"/>
                  </a:lnTo>
                  <a:lnTo>
                    <a:pt x="2186" y="2065"/>
                  </a:lnTo>
                  <a:lnTo>
                    <a:pt x="2170" y="2027"/>
                  </a:lnTo>
                  <a:lnTo>
                    <a:pt x="2156" y="1985"/>
                  </a:lnTo>
                  <a:lnTo>
                    <a:pt x="2149" y="1941"/>
                  </a:lnTo>
                  <a:lnTo>
                    <a:pt x="2148" y="1897"/>
                  </a:lnTo>
                  <a:lnTo>
                    <a:pt x="2149" y="1852"/>
                  </a:lnTo>
                  <a:lnTo>
                    <a:pt x="2156" y="1809"/>
                  </a:lnTo>
                  <a:lnTo>
                    <a:pt x="2168" y="1769"/>
                  </a:lnTo>
                  <a:lnTo>
                    <a:pt x="2185" y="1734"/>
                  </a:lnTo>
                  <a:lnTo>
                    <a:pt x="2192" y="1720"/>
                  </a:lnTo>
                  <a:lnTo>
                    <a:pt x="2202" y="1707"/>
                  </a:lnTo>
                  <a:lnTo>
                    <a:pt x="2214" y="1695"/>
                  </a:lnTo>
                  <a:lnTo>
                    <a:pt x="2227" y="1683"/>
                  </a:lnTo>
                  <a:lnTo>
                    <a:pt x="2244" y="1673"/>
                  </a:lnTo>
                  <a:lnTo>
                    <a:pt x="2261" y="1666"/>
                  </a:lnTo>
                  <a:lnTo>
                    <a:pt x="2281" y="1660"/>
                  </a:lnTo>
                  <a:lnTo>
                    <a:pt x="2303" y="1657"/>
                  </a:lnTo>
                  <a:lnTo>
                    <a:pt x="2350" y="1661"/>
                  </a:lnTo>
                  <a:lnTo>
                    <a:pt x="2387" y="1675"/>
                  </a:lnTo>
                  <a:lnTo>
                    <a:pt x="2415" y="1695"/>
                  </a:lnTo>
                  <a:lnTo>
                    <a:pt x="2438" y="1719"/>
                  </a:lnTo>
                  <a:lnTo>
                    <a:pt x="2454" y="1744"/>
                  </a:lnTo>
                  <a:lnTo>
                    <a:pt x="2463" y="1768"/>
                  </a:lnTo>
                  <a:lnTo>
                    <a:pt x="2469" y="1786"/>
                  </a:lnTo>
                  <a:lnTo>
                    <a:pt x="2472" y="1797"/>
                  </a:lnTo>
                  <a:lnTo>
                    <a:pt x="2469" y="1815"/>
                  </a:lnTo>
                  <a:lnTo>
                    <a:pt x="2467" y="1833"/>
                  </a:lnTo>
                  <a:lnTo>
                    <a:pt x="2466" y="1849"/>
                  </a:lnTo>
                  <a:lnTo>
                    <a:pt x="2466" y="1865"/>
                  </a:lnTo>
                  <a:lnTo>
                    <a:pt x="2467" y="1897"/>
                  </a:lnTo>
                  <a:lnTo>
                    <a:pt x="2472" y="1923"/>
                  </a:lnTo>
                  <a:lnTo>
                    <a:pt x="2477" y="1948"/>
                  </a:lnTo>
                  <a:lnTo>
                    <a:pt x="2485" y="1969"/>
                  </a:lnTo>
                  <a:lnTo>
                    <a:pt x="2492" y="1987"/>
                  </a:lnTo>
                  <a:lnTo>
                    <a:pt x="2500" y="2002"/>
                  </a:lnTo>
                  <a:lnTo>
                    <a:pt x="2506" y="2013"/>
                  </a:lnTo>
                  <a:lnTo>
                    <a:pt x="2511" y="2021"/>
                  </a:lnTo>
                  <a:lnTo>
                    <a:pt x="2507" y="2037"/>
                  </a:lnTo>
                  <a:lnTo>
                    <a:pt x="2501" y="2053"/>
                  </a:lnTo>
                  <a:lnTo>
                    <a:pt x="2494" y="2068"/>
                  </a:lnTo>
                  <a:lnTo>
                    <a:pt x="2483" y="2081"/>
                  </a:lnTo>
                  <a:lnTo>
                    <a:pt x="2473" y="2093"/>
                  </a:lnTo>
                  <a:lnTo>
                    <a:pt x="2463" y="2105"/>
                  </a:lnTo>
                  <a:lnTo>
                    <a:pt x="2454" y="2114"/>
                  </a:lnTo>
                  <a:lnTo>
                    <a:pt x="2445" y="2121"/>
                  </a:lnTo>
                  <a:lnTo>
                    <a:pt x="2423" y="2099"/>
                  </a:lnTo>
                  <a:lnTo>
                    <a:pt x="2396" y="2081"/>
                  </a:lnTo>
                  <a:lnTo>
                    <a:pt x="2365" y="2067"/>
                  </a:lnTo>
                  <a:lnTo>
                    <a:pt x="2334" y="2056"/>
                  </a:lnTo>
                  <a:lnTo>
                    <a:pt x="2303" y="2049"/>
                  </a:lnTo>
                  <a:lnTo>
                    <a:pt x="2276" y="2043"/>
                  </a:lnTo>
                  <a:lnTo>
                    <a:pt x="2253" y="2040"/>
                  </a:lnTo>
                  <a:lnTo>
                    <a:pt x="2236" y="2039"/>
                  </a:lnTo>
                  <a:lnTo>
                    <a:pt x="2223" y="2009"/>
                  </a:lnTo>
                  <a:lnTo>
                    <a:pt x="2214" y="1976"/>
                  </a:lnTo>
                  <a:lnTo>
                    <a:pt x="2211" y="1944"/>
                  </a:lnTo>
                  <a:lnTo>
                    <a:pt x="2210" y="1914"/>
                  </a:lnTo>
                  <a:lnTo>
                    <a:pt x="2210" y="1902"/>
                  </a:lnTo>
                  <a:lnTo>
                    <a:pt x="2211" y="1892"/>
                  </a:lnTo>
                  <a:lnTo>
                    <a:pt x="2211" y="1883"/>
                  </a:lnTo>
                  <a:lnTo>
                    <a:pt x="2211" y="1877"/>
                  </a:lnTo>
                  <a:lnTo>
                    <a:pt x="2241" y="1858"/>
                  </a:lnTo>
                  <a:lnTo>
                    <a:pt x="2267" y="1833"/>
                  </a:lnTo>
                  <a:lnTo>
                    <a:pt x="2291" y="1803"/>
                  </a:lnTo>
                  <a:lnTo>
                    <a:pt x="2313" y="1774"/>
                  </a:lnTo>
                  <a:lnTo>
                    <a:pt x="2330" y="1744"/>
                  </a:lnTo>
                  <a:lnTo>
                    <a:pt x="2343" y="1719"/>
                  </a:lnTo>
                  <a:lnTo>
                    <a:pt x="2352" y="1701"/>
                  </a:lnTo>
                  <a:lnTo>
                    <a:pt x="2356" y="1694"/>
                  </a:lnTo>
                  <a:lnTo>
                    <a:pt x="2330" y="1682"/>
                  </a:lnTo>
                  <a:lnTo>
                    <a:pt x="2327" y="1688"/>
                  </a:lnTo>
                  <a:lnTo>
                    <a:pt x="2318" y="1706"/>
                  </a:lnTo>
                  <a:lnTo>
                    <a:pt x="2304" y="1729"/>
                  </a:lnTo>
                  <a:lnTo>
                    <a:pt x="2288" y="1757"/>
                  </a:lnTo>
                  <a:lnTo>
                    <a:pt x="2267" y="1787"/>
                  </a:lnTo>
                  <a:lnTo>
                    <a:pt x="2244" y="1815"/>
                  </a:lnTo>
                  <a:lnTo>
                    <a:pt x="2219" y="1839"/>
                  </a:lnTo>
                  <a:lnTo>
                    <a:pt x="2192" y="1854"/>
                  </a:lnTo>
                  <a:lnTo>
                    <a:pt x="2185" y="1857"/>
                  </a:lnTo>
                  <a:lnTo>
                    <a:pt x="2183" y="1865"/>
                  </a:lnTo>
                  <a:lnTo>
                    <a:pt x="2183" y="1873"/>
                  </a:lnTo>
                  <a:lnTo>
                    <a:pt x="2182" y="1888"/>
                  </a:lnTo>
                  <a:lnTo>
                    <a:pt x="2182" y="1911"/>
                  </a:lnTo>
                  <a:lnTo>
                    <a:pt x="2182" y="1938"/>
                  </a:lnTo>
                  <a:lnTo>
                    <a:pt x="2185" y="1969"/>
                  </a:lnTo>
                  <a:lnTo>
                    <a:pt x="2190" y="2002"/>
                  </a:lnTo>
                  <a:lnTo>
                    <a:pt x="2201" y="2033"/>
                  </a:lnTo>
                  <a:lnTo>
                    <a:pt x="2216" y="2061"/>
                  </a:lnTo>
                  <a:lnTo>
                    <a:pt x="2220" y="2067"/>
                  </a:lnTo>
                  <a:lnTo>
                    <a:pt x="2227" y="2067"/>
                  </a:lnTo>
                  <a:lnTo>
                    <a:pt x="2235" y="2067"/>
                  </a:lnTo>
                  <a:lnTo>
                    <a:pt x="2254" y="2070"/>
                  </a:lnTo>
                  <a:lnTo>
                    <a:pt x="2281" y="2074"/>
                  </a:lnTo>
                  <a:lnTo>
                    <a:pt x="2313" y="2081"/>
                  </a:lnTo>
                  <a:lnTo>
                    <a:pt x="2349" y="2092"/>
                  </a:lnTo>
                  <a:lnTo>
                    <a:pt x="2381" y="2107"/>
                  </a:lnTo>
                  <a:lnTo>
                    <a:pt x="2409" y="2126"/>
                  </a:lnTo>
                  <a:lnTo>
                    <a:pt x="2430" y="2149"/>
                  </a:lnTo>
                  <a:lnTo>
                    <a:pt x="2438" y="2163"/>
                  </a:lnTo>
                  <a:lnTo>
                    <a:pt x="2451" y="2154"/>
                  </a:lnTo>
                  <a:lnTo>
                    <a:pt x="2455" y="2151"/>
                  </a:lnTo>
                  <a:lnTo>
                    <a:pt x="2466" y="2142"/>
                  </a:lnTo>
                  <a:lnTo>
                    <a:pt x="2479" y="2129"/>
                  </a:lnTo>
                  <a:lnTo>
                    <a:pt x="2495" y="2112"/>
                  </a:lnTo>
                  <a:lnTo>
                    <a:pt x="2511" y="2093"/>
                  </a:lnTo>
                  <a:lnTo>
                    <a:pt x="2525" y="2071"/>
                  </a:lnTo>
                  <a:lnTo>
                    <a:pt x="2537" y="2046"/>
                  </a:lnTo>
                  <a:lnTo>
                    <a:pt x="2541" y="2018"/>
                  </a:lnTo>
                  <a:lnTo>
                    <a:pt x="2543" y="2012"/>
                  </a:lnTo>
                  <a:lnTo>
                    <a:pt x="2538" y="2007"/>
                  </a:lnTo>
                  <a:lnTo>
                    <a:pt x="2535" y="2003"/>
                  </a:lnTo>
                  <a:lnTo>
                    <a:pt x="2528" y="1993"/>
                  </a:lnTo>
                  <a:lnTo>
                    <a:pt x="2517" y="1975"/>
                  </a:lnTo>
                  <a:lnTo>
                    <a:pt x="2509" y="1951"/>
                  </a:lnTo>
                  <a:lnTo>
                    <a:pt x="2500" y="1922"/>
                  </a:lnTo>
                  <a:lnTo>
                    <a:pt x="2495" y="1888"/>
                  </a:lnTo>
                  <a:lnTo>
                    <a:pt x="2495" y="1846"/>
                  </a:lnTo>
                  <a:lnTo>
                    <a:pt x="2501" y="1800"/>
                  </a:lnTo>
                  <a:lnTo>
                    <a:pt x="2501" y="1797"/>
                  </a:lnTo>
                  <a:lnTo>
                    <a:pt x="2501" y="1796"/>
                  </a:lnTo>
                  <a:lnTo>
                    <a:pt x="2500" y="1787"/>
                  </a:lnTo>
                  <a:lnTo>
                    <a:pt x="2494" y="1768"/>
                  </a:lnTo>
                  <a:lnTo>
                    <a:pt x="2483" y="1740"/>
                  </a:lnTo>
                  <a:lnTo>
                    <a:pt x="2466" y="1709"/>
                  </a:lnTo>
                  <a:lnTo>
                    <a:pt x="2440" y="1678"/>
                  </a:lnTo>
                  <a:lnTo>
                    <a:pt x="2405" y="1652"/>
                  </a:lnTo>
                  <a:lnTo>
                    <a:pt x="2359" y="1635"/>
                  </a:lnTo>
                  <a:lnTo>
                    <a:pt x="2301" y="1629"/>
                  </a:lnTo>
                  <a:lnTo>
                    <a:pt x="2279" y="1630"/>
                  </a:lnTo>
                  <a:lnTo>
                    <a:pt x="2259" y="1635"/>
                  </a:lnTo>
                  <a:lnTo>
                    <a:pt x="2239" y="1642"/>
                  </a:lnTo>
                  <a:lnTo>
                    <a:pt x="2220" y="1652"/>
                  </a:lnTo>
                  <a:lnTo>
                    <a:pt x="2202" y="1666"/>
                  </a:lnTo>
                  <a:lnTo>
                    <a:pt x="2188" y="1681"/>
                  </a:lnTo>
                  <a:lnTo>
                    <a:pt x="2173" y="1698"/>
                  </a:lnTo>
                  <a:lnTo>
                    <a:pt x="2159" y="1719"/>
                  </a:lnTo>
                  <a:lnTo>
                    <a:pt x="2142" y="1757"/>
                  </a:lnTo>
                  <a:lnTo>
                    <a:pt x="2128" y="1800"/>
                  </a:lnTo>
                  <a:lnTo>
                    <a:pt x="2119" y="1848"/>
                  </a:lnTo>
                  <a:lnTo>
                    <a:pt x="2118" y="1895"/>
                  </a:lnTo>
                  <a:lnTo>
                    <a:pt x="2119" y="1944"/>
                  </a:lnTo>
                  <a:lnTo>
                    <a:pt x="2128" y="1991"/>
                  </a:lnTo>
                  <a:lnTo>
                    <a:pt x="2142" y="2037"/>
                  </a:lnTo>
                  <a:lnTo>
                    <a:pt x="2159" y="2078"/>
                  </a:lnTo>
                  <a:lnTo>
                    <a:pt x="2177" y="2108"/>
                  </a:lnTo>
                  <a:lnTo>
                    <a:pt x="2199" y="2135"/>
                  </a:lnTo>
                  <a:lnTo>
                    <a:pt x="2223" y="2157"/>
                  </a:lnTo>
                  <a:lnTo>
                    <a:pt x="2248" y="2178"/>
                  </a:lnTo>
                  <a:lnTo>
                    <a:pt x="2276" y="2194"/>
                  </a:lnTo>
                  <a:lnTo>
                    <a:pt x="2306" y="2207"/>
                  </a:lnTo>
                  <a:lnTo>
                    <a:pt x="2337" y="2216"/>
                  </a:lnTo>
                  <a:lnTo>
                    <a:pt x="2369" y="2222"/>
                  </a:lnTo>
                  <a:lnTo>
                    <a:pt x="2396" y="2223"/>
                  </a:lnTo>
                  <a:lnTo>
                    <a:pt x="2421" y="2222"/>
                  </a:lnTo>
                  <a:lnTo>
                    <a:pt x="2445" y="2218"/>
                  </a:lnTo>
                  <a:lnTo>
                    <a:pt x="2469" y="2210"/>
                  </a:lnTo>
                  <a:lnTo>
                    <a:pt x="2489" y="2200"/>
                  </a:lnTo>
                  <a:lnTo>
                    <a:pt x="2510" y="2188"/>
                  </a:lnTo>
                  <a:lnTo>
                    <a:pt x="2526" y="2173"/>
                  </a:lnTo>
                  <a:lnTo>
                    <a:pt x="2543" y="2155"/>
                  </a:lnTo>
                  <a:lnTo>
                    <a:pt x="2559" y="2133"/>
                  </a:lnTo>
                  <a:lnTo>
                    <a:pt x="2572" y="2111"/>
                  </a:lnTo>
                  <a:lnTo>
                    <a:pt x="2584" y="2086"/>
                  </a:lnTo>
                  <a:lnTo>
                    <a:pt x="2594" y="2061"/>
                  </a:lnTo>
                  <a:lnTo>
                    <a:pt x="2602" y="2036"/>
                  </a:lnTo>
                  <a:lnTo>
                    <a:pt x="2608" y="2009"/>
                  </a:lnTo>
                  <a:lnTo>
                    <a:pt x="2611" y="1982"/>
                  </a:lnTo>
                  <a:lnTo>
                    <a:pt x="2612" y="1954"/>
                  </a:lnTo>
                  <a:lnTo>
                    <a:pt x="2611" y="1920"/>
                  </a:lnTo>
                  <a:lnTo>
                    <a:pt x="2606" y="1885"/>
                  </a:lnTo>
                  <a:lnTo>
                    <a:pt x="2597" y="1849"/>
                  </a:lnTo>
                  <a:lnTo>
                    <a:pt x="2587" y="1815"/>
                  </a:lnTo>
                  <a:lnTo>
                    <a:pt x="2572" y="1780"/>
                  </a:lnTo>
                  <a:lnTo>
                    <a:pt x="2556" y="1747"/>
                  </a:lnTo>
                  <a:lnTo>
                    <a:pt x="2535" y="1713"/>
                  </a:lnTo>
                  <a:lnTo>
                    <a:pt x="2511" y="1682"/>
                  </a:lnTo>
                  <a:lnTo>
                    <a:pt x="2510" y="1676"/>
                  </a:lnTo>
                  <a:lnTo>
                    <a:pt x="2510" y="1669"/>
                  </a:lnTo>
                  <a:lnTo>
                    <a:pt x="2510" y="1660"/>
                  </a:lnTo>
                  <a:lnTo>
                    <a:pt x="2510" y="1651"/>
                  </a:lnTo>
                  <a:lnTo>
                    <a:pt x="2511" y="1621"/>
                  </a:lnTo>
                  <a:lnTo>
                    <a:pt x="2516" y="1593"/>
                  </a:lnTo>
                  <a:lnTo>
                    <a:pt x="2523" y="1568"/>
                  </a:lnTo>
                  <a:lnTo>
                    <a:pt x="2537" y="1550"/>
                  </a:lnTo>
                  <a:lnTo>
                    <a:pt x="2554" y="1562"/>
                  </a:lnTo>
                  <a:lnTo>
                    <a:pt x="2580" y="1581"/>
                  </a:lnTo>
                  <a:lnTo>
                    <a:pt x="2609" y="1608"/>
                  </a:lnTo>
                  <a:lnTo>
                    <a:pt x="2642" y="1642"/>
                  </a:lnTo>
                  <a:lnTo>
                    <a:pt x="2674" y="1683"/>
                  </a:lnTo>
                  <a:lnTo>
                    <a:pt x="2704" y="1734"/>
                  </a:lnTo>
                  <a:lnTo>
                    <a:pt x="2729" y="1793"/>
                  </a:lnTo>
                  <a:lnTo>
                    <a:pt x="2747" y="1860"/>
                  </a:lnTo>
                  <a:lnTo>
                    <a:pt x="2750" y="1879"/>
                  </a:lnTo>
                  <a:lnTo>
                    <a:pt x="2753" y="1898"/>
                  </a:lnTo>
                  <a:lnTo>
                    <a:pt x="2754" y="1919"/>
                  </a:lnTo>
                  <a:lnTo>
                    <a:pt x="2754" y="1938"/>
                  </a:lnTo>
                  <a:lnTo>
                    <a:pt x="2754" y="1948"/>
                  </a:lnTo>
                  <a:lnTo>
                    <a:pt x="2754" y="1957"/>
                  </a:lnTo>
                  <a:lnTo>
                    <a:pt x="2753" y="1968"/>
                  </a:lnTo>
                  <a:lnTo>
                    <a:pt x="2753" y="1976"/>
                  </a:lnTo>
                  <a:lnTo>
                    <a:pt x="2748" y="2012"/>
                  </a:lnTo>
                  <a:lnTo>
                    <a:pt x="2742" y="2046"/>
                  </a:lnTo>
                  <a:lnTo>
                    <a:pt x="2733" y="2080"/>
                  </a:lnTo>
                  <a:lnTo>
                    <a:pt x="2723" y="2112"/>
                  </a:lnTo>
                  <a:lnTo>
                    <a:pt x="2710" y="2144"/>
                  </a:lnTo>
                  <a:lnTo>
                    <a:pt x="2693" y="2173"/>
                  </a:lnTo>
                  <a:lnTo>
                    <a:pt x="2677" y="2201"/>
                  </a:lnTo>
                  <a:lnTo>
                    <a:pt x="2658" y="2226"/>
                  </a:lnTo>
                  <a:lnTo>
                    <a:pt x="2636" y="2250"/>
                  </a:lnTo>
                  <a:lnTo>
                    <a:pt x="2614" y="2271"/>
                  </a:lnTo>
                  <a:lnTo>
                    <a:pt x="2588" y="2289"/>
                  </a:lnTo>
                  <a:lnTo>
                    <a:pt x="2562" y="2303"/>
                  </a:lnTo>
                  <a:lnTo>
                    <a:pt x="2534" y="2315"/>
                  </a:lnTo>
                  <a:lnTo>
                    <a:pt x="2504" y="2324"/>
                  </a:lnTo>
                  <a:lnTo>
                    <a:pt x="2473" y="2330"/>
                  </a:lnTo>
                  <a:lnTo>
                    <a:pt x="2442" y="2331"/>
                  </a:lnTo>
                  <a:lnTo>
                    <a:pt x="2420" y="2331"/>
                  </a:lnTo>
                  <a:lnTo>
                    <a:pt x="2399" y="2330"/>
                  </a:lnTo>
                  <a:lnTo>
                    <a:pt x="2378" y="2327"/>
                  </a:lnTo>
                  <a:lnTo>
                    <a:pt x="2356" y="2324"/>
                  </a:lnTo>
                  <a:lnTo>
                    <a:pt x="2335" y="2318"/>
                  </a:lnTo>
                  <a:lnTo>
                    <a:pt x="2316" y="2312"/>
                  </a:lnTo>
                  <a:lnTo>
                    <a:pt x="2296" y="2305"/>
                  </a:lnTo>
                  <a:lnTo>
                    <a:pt x="2276" y="2296"/>
                  </a:lnTo>
                  <a:lnTo>
                    <a:pt x="2257" y="2286"/>
                  </a:lnTo>
                  <a:lnTo>
                    <a:pt x="2238" y="2275"/>
                  </a:lnTo>
                  <a:lnTo>
                    <a:pt x="2220" y="2263"/>
                  </a:lnTo>
                  <a:lnTo>
                    <a:pt x="2202" y="2250"/>
                  </a:lnTo>
                  <a:lnTo>
                    <a:pt x="2186" y="2237"/>
                  </a:lnTo>
                  <a:lnTo>
                    <a:pt x="2170" y="2220"/>
                  </a:lnTo>
                  <a:lnTo>
                    <a:pt x="2153" y="2204"/>
                  </a:lnTo>
                  <a:lnTo>
                    <a:pt x="2139" y="2188"/>
                  </a:lnTo>
                  <a:lnTo>
                    <a:pt x="2108" y="2147"/>
                  </a:lnTo>
                  <a:lnTo>
                    <a:pt x="2082" y="2102"/>
                  </a:lnTo>
                  <a:lnTo>
                    <a:pt x="2063" y="2055"/>
                  </a:lnTo>
                  <a:lnTo>
                    <a:pt x="2048" y="2004"/>
                  </a:lnTo>
                  <a:lnTo>
                    <a:pt x="2040" y="1953"/>
                  </a:lnTo>
                  <a:lnTo>
                    <a:pt x="2037" y="1899"/>
                  </a:lnTo>
                  <a:lnTo>
                    <a:pt x="2038" y="1845"/>
                  </a:lnTo>
                  <a:lnTo>
                    <a:pt x="2047" y="1790"/>
                  </a:lnTo>
                  <a:lnTo>
                    <a:pt x="2066" y="1722"/>
                  </a:lnTo>
                  <a:lnTo>
                    <a:pt x="2090" y="1669"/>
                  </a:lnTo>
                  <a:lnTo>
                    <a:pt x="2115" y="1629"/>
                  </a:lnTo>
                  <a:lnTo>
                    <a:pt x="2143" y="1598"/>
                  </a:lnTo>
                  <a:lnTo>
                    <a:pt x="2168" y="1578"/>
                  </a:lnTo>
                  <a:lnTo>
                    <a:pt x="2189" y="1565"/>
                  </a:lnTo>
                  <a:lnTo>
                    <a:pt x="2204" y="1559"/>
                  </a:lnTo>
                  <a:lnTo>
                    <a:pt x="2211" y="1558"/>
                  </a:lnTo>
                  <a:lnTo>
                    <a:pt x="2225" y="1555"/>
                  </a:lnTo>
                  <a:lnTo>
                    <a:pt x="2222" y="1541"/>
                  </a:lnTo>
                  <a:lnTo>
                    <a:pt x="2201" y="1407"/>
                  </a:lnTo>
                  <a:lnTo>
                    <a:pt x="2192" y="1404"/>
                  </a:lnTo>
                  <a:lnTo>
                    <a:pt x="2186" y="1402"/>
                  </a:lnTo>
                  <a:lnTo>
                    <a:pt x="2173" y="1402"/>
                  </a:lnTo>
                  <a:lnTo>
                    <a:pt x="2152" y="1402"/>
                  </a:lnTo>
                  <a:lnTo>
                    <a:pt x="2127" y="1407"/>
                  </a:lnTo>
                  <a:lnTo>
                    <a:pt x="2097" y="1417"/>
                  </a:lnTo>
                  <a:lnTo>
                    <a:pt x="2068" y="1436"/>
                  </a:lnTo>
                  <a:lnTo>
                    <a:pt x="2038" y="1465"/>
                  </a:lnTo>
                  <a:lnTo>
                    <a:pt x="2010" y="1506"/>
                  </a:lnTo>
                  <a:lnTo>
                    <a:pt x="1983" y="1552"/>
                  </a:lnTo>
                  <a:lnTo>
                    <a:pt x="1955" y="1599"/>
                  </a:lnTo>
                  <a:lnTo>
                    <a:pt x="1926" y="1645"/>
                  </a:lnTo>
                  <a:lnTo>
                    <a:pt x="1898" y="1689"/>
                  </a:lnTo>
                  <a:lnTo>
                    <a:pt x="1871" y="1726"/>
                  </a:lnTo>
                  <a:lnTo>
                    <a:pt x="1850" y="1756"/>
                  </a:lnTo>
                  <a:lnTo>
                    <a:pt x="1837" y="1777"/>
                  </a:lnTo>
                  <a:lnTo>
                    <a:pt x="1831" y="1784"/>
                  </a:lnTo>
                  <a:lnTo>
                    <a:pt x="1810" y="1815"/>
                  </a:lnTo>
                  <a:lnTo>
                    <a:pt x="1815" y="1814"/>
                  </a:lnTo>
                  <a:lnTo>
                    <a:pt x="1828" y="1811"/>
                  </a:lnTo>
                  <a:lnTo>
                    <a:pt x="1847" y="1808"/>
                  </a:lnTo>
                  <a:lnTo>
                    <a:pt x="1869" y="1802"/>
                  </a:lnTo>
                  <a:lnTo>
                    <a:pt x="1895" y="1797"/>
                  </a:lnTo>
                  <a:lnTo>
                    <a:pt x="1918" y="1791"/>
                  </a:lnTo>
                  <a:lnTo>
                    <a:pt x="1940" y="1787"/>
                  </a:lnTo>
                  <a:lnTo>
                    <a:pt x="1957" y="1783"/>
                  </a:lnTo>
                  <a:lnTo>
                    <a:pt x="1951" y="1793"/>
                  </a:lnTo>
                  <a:lnTo>
                    <a:pt x="1948" y="1802"/>
                  </a:lnTo>
                  <a:lnTo>
                    <a:pt x="1943" y="1808"/>
                  </a:lnTo>
                  <a:lnTo>
                    <a:pt x="1942" y="1812"/>
                  </a:lnTo>
                  <a:lnTo>
                    <a:pt x="1939" y="1815"/>
                  </a:lnTo>
                  <a:lnTo>
                    <a:pt x="1933" y="1818"/>
                  </a:lnTo>
                  <a:lnTo>
                    <a:pt x="1927" y="1823"/>
                  </a:lnTo>
                  <a:lnTo>
                    <a:pt x="1918" y="1827"/>
                  </a:lnTo>
                  <a:lnTo>
                    <a:pt x="1908" y="1833"/>
                  </a:lnTo>
                  <a:lnTo>
                    <a:pt x="1896" y="1839"/>
                  </a:lnTo>
                  <a:lnTo>
                    <a:pt x="1884" y="1845"/>
                  </a:lnTo>
                  <a:lnTo>
                    <a:pt x="1869" y="1849"/>
                  </a:lnTo>
                  <a:lnTo>
                    <a:pt x="1853" y="1855"/>
                  </a:lnTo>
                  <a:lnTo>
                    <a:pt x="1835" y="1861"/>
                  </a:lnTo>
                  <a:lnTo>
                    <a:pt x="1816" y="1865"/>
                  </a:lnTo>
                  <a:lnTo>
                    <a:pt x="1795" y="1868"/>
                  </a:lnTo>
                  <a:lnTo>
                    <a:pt x="1773" y="1871"/>
                  </a:lnTo>
                  <a:lnTo>
                    <a:pt x="1750" y="1873"/>
                  </a:lnTo>
                  <a:lnTo>
                    <a:pt x="1726" y="1874"/>
                  </a:lnTo>
                  <a:lnTo>
                    <a:pt x="1699" y="1873"/>
                  </a:lnTo>
                  <a:lnTo>
                    <a:pt x="1690" y="1873"/>
                  </a:lnTo>
                  <a:lnTo>
                    <a:pt x="1680" y="1871"/>
                  </a:lnTo>
                  <a:lnTo>
                    <a:pt x="1670" y="1870"/>
                  </a:lnTo>
                  <a:lnTo>
                    <a:pt x="1656" y="1868"/>
                  </a:lnTo>
                  <a:lnTo>
                    <a:pt x="1643" y="1867"/>
                  </a:lnTo>
                  <a:lnTo>
                    <a:pt x="1628" y="1865"/>
                  </a:lnTo>
                  <a:lnTo>
                    <a:pt x="1614" y="1864"/>
                  </a:lnTo>
                  <a:lnTo>
                    <a:pt x="1596" y="1861"/>
                  </a:lnTo>
                  <a:lnTo>
                    <a:pt x="1578" y="1860"/>
                  </a:lnTo>
                  <a:lnTo>
                    <a:pt x="1559" y="1857"/>
                  </a:lnTo>
                  <a:lnTo>
                    <a:pt x="1540" y="1854"/>
                  </a:lnTo>
                  <a:lnTo>
                    <a:pt x="1517" y="1851"/>
                  </a:lnTo>
                  <a:lnTo>
                    <a:pt x="1495" y="1848"/>
                  </a:lnTo>
                  <a:lnTo>
                    <a:pt x="1472" y="1845"/>
                  </a:lnTo>
                  <a:lnTo>
                    <a:pt x="1446" y="1842"/>
                  </a:lnTo>
                  <a:lnTo>
                    <a:pt x="1421" y="1837"/>
                  </a:lnTo>
                  <a:lnTo>
                    <a:pt x="1417" y="1837"/>
                  </a:lnTo>
                  <a:lnTo>
                    <a:pt x="1412" y="1839"/>
                  </a:lnTo>
                  <a:lnTo>
                    <a:pt x="1406" y="1843"/>
                  </a:lnTo>
                  <a:lnTo>
                    <a:pt x="1399" y="1854"/>
                  </a:lnTo>
                  <a:lnTo>
                    <a:pt x="1387" y="1870"/>
                  </a:lnTo>
                  <a:lnTo>
                    <a:pt x="1372" y="1895"/>
                  </a:lnTo>
                  <a:lnTo>
                    <a:pt x="1352" y="1929"/>
                  </a:lnTo>
                  <a:lnTo>
                    <a:pt x="1325" y="1976"/>
                  </a:lnTo>
                  <a:lnTo>
                    <a:pt x="1315" y="1994"/>
                  </a:lnTo>
                  <a:lnTo>
                    <a:pt x="1304" y="2013"/>
                  </a:lnTo>
                  <a:lnTo>
                    <a:pt x="1292" y="2031"/>
                  </a:lnTo>
                  <a:lnTo>
                    <a:pt x="1282" y="2049"/>
                  </a:lnTo>
                  <a:lnTo>
                    <a:pt x="1273" y="2067"/>
                  </a:lnTo>
                  <a:lnTo>
                    <a:pt x="1264" y="2081"/>
                  </a:lnTo>
                  <a:lnTo>
                    <a:pt x="1257" y="2093"/>
                  </a:lnTo>
                  <a:lnTo>
                    <a:pt x="1251" y="2101"/>
                  </a:lnTo>
                  <a:lnTo>
                    <a:pt x="1247" y="2101"/>
                  </a:lnTo>
                  <a:lnTo>
                    <a:pt x="1242" y="2099"/>
                  </a:lnTo>
                  <a:lnTo>
                    <a:pt x="1239" y="2099"/>
                  </a:lnTo>
                  <a:lnTo>
                    <a:pt x="1236" y="2099"/>
                  </a:lnTo>
                  <a:lnTo>
                    <a:pt x="1239" y="2089"/>
                  </a:lnTo>
                  <a:lnTo>
                    <a:pt x="1244" y="2077"/>
                  </a:lnTo>
                  <a:lnTo>
                    <a:pt x="1250" y="2062"/>
                  </a:lnTo>
                  <a:lnTo>
                    <a:pt x="1256" y="2046"/>
                  </a:lnTo>
                  <a:lnTo>
                    <a:pt x="1261" y="2030"/>
                  </a:lnTo>
                  <a:lnTo>
                    <a:pt x="1269" y="2013"/>
                  </a:lnTo>
                  <a:lnTo>
                    <a:pt x="1275" y="1997"/>
                  </a:lnTo>
                  <a:lnTo>
                    <a:pt x="1281" y="1981"/>
                  </a:lnTo>
                  <a:lnTo>
                    <a:pt x="1294" y="1948"/>
                  </a:lnTo>
                  <a:lnTo>
                    <a:pt x="1304" y="1920"/>
                  </a:lnTo>
                  <a:lnTo>
                    <a:pt x="1313" y="1898"/>
                  </a:lnTo>
                  <a:lnTo>
                    <a:pt x="1321" y="1880"/>
                  </a:lnTo>
                  <a:lnTo>
                    <a:pt x="1325" y="1865"/>
                  </a:lnTo>
                  <a:lnTo>
                    <a:pt x="1328" y="1854"/>
                  </a:lnTo>
                  <a:lnTo>
                    <a:pt x="1331" y="1845"/>
                  </a:lnTo>
                  <a:lnTo>
                    <a:pt x="1331" y="1839"/>
                  </a:lnTo>
                  <a:lnTo>
                    <a:pt x="1331" y="1836"/>
                  </a:lnTo>
                  <a:lnTo>
                    <a:pt x="1329" y="1833"/>
                  </a:lnTo>
                  <a:lnTo>
                    <a:pt x="1329" y="1831"/>
                  </a:lnTo>
                  <a:lnTo>
                    <a:pt x="1328" y="1830"/>
                  </a:lnTo>
                  <a:lnTo>
                    <a:pt x="1327" y="1827"/>
                  </a:lnTo>
                  <a:lnTo>
                    <a:pt x="1324" y="1824"/>
                  </a:lnTo>
                  <a:lnTo>
                    <a:pt x="1321" y="1823"/>
                  </a:lnTo>
                  <a:lnTo>
                    <a:pt x="1318" y="1821"/>
                  </a:lnTo>
                  <a:lnTo>
                    <a:pt x="1276" y="1815"/>
                  </a:lnTo>
                  <a:lnTo>
                    <a:pt x="1233" y="1808"/>
                  </a:lnTo>
                  <a:lnTo>
                    <a:pt x="1192" y="1802"/>
                  </a:lnTo>
                  <a:lnTo>
                    <a:pt x="1150" y="1794"/>
                  </a:lnTo>
                  <a:lnTo>
                    <a:pt x="1109" y="1789"/>
                  </a:lnTo>
                  <a:lnTo>
                    <a:pt x="1069" y="1783"/>
                  </a:lnTo>
                  <a:lnTo>
                    <a:pt x="1032" y="1777"/>
                  </a:lnTo>
                  <a:lnTo>
                    <a:pt x="995" y="1771"/>
                  </a:lnTo>
                  <a:lnTo>
                    <a:pt x="961" y="1765"/>
                  </a:lnTo>
                  <a:lnTo>
                    <a:pt x="930" y="1760"/>
                  </a:lnTo>
                  <a:lnTo>
                    <a:pt x="900" y="1755"/>
                  </a:lnTo>
                  <a:lnTo>
                    <a:pt x="874" y="1750"/>
                  </a:lnTo>
                  <a:lnTo>
                    <a:pt x="852" y="1747"/>
                  </a:lnTo>
                  <a:lnTo>
                    <a:pt x="832" y="1744"/>
                  </a:lnTo>
                  <a:lnTo>
                    <a:pt x="818" y="1741"/>
                  </a:lnTo>
                  <a:lnTo>
                    <a:pt x="807" y="1740"/>
                  </a:lnTo>
                  <a:lnTo>
                    <a:pt x="803" y="1729"/>
                  </a:lnTo>
                  <a:lnTo>
                    <a:pt x="797" y="1716"/>
                  </a:lnTo>
                  <a:lnTo>
                    <a:pt x="790" y="1698"/>
                  </a:lnTo>
                  <a:lnTo>
                    <a:pt x="782" y="1681"/>
                  </a:lnTo>
                  <a:lnTo>
                    <a:pt x="798" y="1682"/>
                  </a:lnTo>
                  <a:lnTo>
                    <a:pt x="829" y="1686"/>
                  </a:lnTo>
                  <a:lnTo>
                    <a:pt x="871" y="1692"/>
                  </a:lnTo>
                  <a:lnTo>
                    <a:pt x="923" y="1698"/>
                  </a:lnTo>
                  <a:lnTo>
                    <a:pt x="983" y="1707"/>
                  </a:lnTo>
                  <a:lnTo>
                    <a:pt x="1048" y="1716"/>
                  </a:lnTo>
                  <a:lnTo>
                    <a:pt x="1116" y="1725"/>
                  </a:lnTo>
                  <a:lnTo>
                    <a:pt x="1187" y="1734"/>
                  </a:lnTo>
                  <a:lnTo>
                    <a:pt x="1257" y="1743"/>
                  </a:lnTo>
                  <a:lnTo>
                    <a:pt x="1325" y="1752"/>
                  </a:lnTo>
                  <a:lnTo>
                    <a:pt x="1387" y="1760"/>
                  </a:lnTo>
                  <a:lnTo>
                    <a:pt x="1443" y="1768"/>
                  </a:lnTo>
                  <a:lnTo>
                    <a:pt x="1489" y="1774"/>
                  </a:lnTo>
                  <a:lnTo>
                    <a:pt x="1526" y="1778"/>
                  </a:lnTo>
                  <a:lnTo>
                    <a:pt x="1548" y="1781"/>
                  </a:lnTo>
                  <a:lnTo>
                    <a:pt x="1557" y="1783"/>
                  </a:lnTo>
                  <a:lnTo>
                    <a:pt x="1566" y="1765"/>
                  </a:lnTo>
                  <a:lnTo>
                    <a:pt x="1591" y="1718"/>
                  </a:lnTo>
                  <a:lnTo>
                    <a:pt x="1627" y="1651"/>
                  </a:lnTo>
                  <a:lnTo>
                    <a:pt x="1668" y="1574"/>
                  </a:lnTo>
                  <a:lnTo>
                    <a:pt x="1710" y="1497"/>
                  </a:lnTo>
                  <a:lnTo>
                    <a:pt x="1747" y="1428"/>
                  </a:lnTo>
                  <a:lnTo>
                    <a:pt x="1775" y="1377"/>
                  </a:lnTo>
                  <a:lnTo>
                    <a:pt x="1787" y="1354"/>
                  </a:lnTo>
                  <a:lnTo>
                    <a:pt x="1801" y="1355"/>
                  </a:lnTo>
                  <a:lnTo>
                    <a:pt x="1819" y="1357"/>
                  </a:lnTo>
                  <a:lnTo>
                    <a:pt x="1841" y="1358"/>
                  </a:lnTo>
                  <a:lnTo>
                    <a:pt x="1866" y="1360"/>
                  </a:lnTo>
                  <a:lnTo>
                    <a:pt x="1895" y="1362"/>
                  </a:lnTo>
                  <a:lnTo>
                    <a:pt x="1926" y="1364"/>
                  </a:lnTo>
                  <a:lnTo>
                    <a:pt x="1958" y="1367"/>
                  </a:lnTo>
                  <a:lnTo>
                    <a:pt x="1994" y="1370"/>
                  </a:lnTo>
                  <a:lnTo>
                    <a:pt x="2031" y="1373"/>
                  </a:lnTo>
                  <a:lnTo>
                    <a:pt x="2069" y="1376"/>
                  </a:lnTo>
                  <a:lnTo>
                    <a:pt x="2109" y="1379"/>
                  </a:lnTo>
                  <a:lnTo>
                    <a:pt x="2151" y="1382"/>
                  </a:lnTo>
                  <a:lnTo>
                    <a:pt x="2192" y="1385"/>
                  </a:lnTo>
                  <a:lnTo>
                    <a:pt x="2235" y="1388"/>
                  </a:lnTo>
                  <a:lnTo>
                    <a:pt x="2276" y="1391"/>
                  </a:lnTo>
                  <a:lnTo>
                    <a:pt x="2319" y="1395"/>
                  </a:lnTo>
                  <a:lnTo>
                    <a:pt x="2361" y="1398"/>
                  </a:lnTo>
                  <a:lnTo>
                    <a:pt x="2402" y="1401"/>
                  </a:lnTo>
                  <a:lnTo>
                    <a:pt x="2443" y="1404"/>
                  </a:lnTo>
                  <a:lnTo>
                    <a:pt x="2482" y="1407"/>
                  </a:lnTo>
                  <a:lnTo>
                    <a:pt x="2520" y="1410"/>
                  </a:lnTo>
                  <a:lnTo>
                    <a:pt x="2556" y="1413"/>
                  </a:lnTo>
                  <a:lnTo>
                    <a:pt x="2590" y="1416"/>
                  </a:lnTo>
                  <a:lnTo>
                    <a:pt x="2622" y="1417"/>
                  </a:lnTo>
                  <a:lnTo>
                    <a:pt x="2651" y="1420"/>
                  </a:lnTo>
                  <a:lnTo>
                    <a:pt x="2677" y="1422"/>
                  </a:lnTo>
                  <a:lnTo>
                    <a:pt x="2701" y="1423"/>
                  </a:lnTo>
                  <a:lnTo>
                    <a:pt x="2722" y="1425"/>
                  </a:lnTo>
                  <a:lnTo>
                    <a:pt x="2738" y="1426"/>
                  </a:lnTo>
                  <a:lnTo>
                    <a:pt x="2750" y="1428"/>
                  </a:lnTo>
                  <a:lnTo>
                    <a:pt x="2757" y="1428"/>
                  </a:lnTo>
                  <a:lnTo>
                    <a:pt x="2762" y="1428"/>
                  </a:lnTo>
                  <a:lnTo>
                    <a:pt x="2766" y="1428"/>
                  </a:lnTo>
                  <a:lnTo>
                    <a:pt x="2773" y="1423"/>
                  </a:lnTo>
                  <a:lnTo>
                    <a:pt x="2779" y="1416"/>
                  </a:lnTo>
                  <a:lnTo>
                    <a:pt x="2784" y="1402"/>
                  </a:lnTo>
                  <a:lnTo>
                    <a:pt x="2784" y="1399"/>
                  </a:lnTo>
                  <a:lnTo>
                    <a:pt x="2784" y="1395"/>
                  </a:lnTo>
                  <a:lnTo>
                    <a:pt x="2784" y="1392"/>
                  </a:lnTo>
                  <a:lnTo>
                    <a:pt x="2784" y="1388"/>
                  </a:lnTo>
                  <a:lnTo>
                    <a:pt x="2784" y="1386"/>
                  </a:lnTo>
                  <a:lnTo>
                    <a:pt x="2784" y="1386"/>
                  </a:lnTo>
                  <a:lnTo>
                    <a:pt x="2784" y="1386"/>
                  </a:lnTo>
                  <a:lnTo>
                    <a:pt x="2784" y="1385"/>
                  </a:lnTo>
                  <a:lnTo>
                    <a:pt x="2782" y="1368"/>
                  </a:lnTo>
                  <a:lnTo>
                    <a:pt x="2778" y="1349"/>
                  </a:lnTo>
                  <a:lnTo>
                    <a:pt x="2770" y="1328"/>
                  </a:lnTo>
                  <a:lnTo>
                    <a:pt x="2759" y="1308"/>
                  </a:lnTo>
                  <a:lnTo>
                    <a:pt x="2741" y="1287"/>
                  </a:lnTo>
                  <a:lnTo>
                    <a:pt x="2719" y="1268"/>
                  </a:lnTo>
                  <a:lnTo>
                    <a:pt x="2691" y="1250"/>
                  </a:lnTo>
                  <a:lnTo>
                    <a:pt x="2656" y="1235"/>
                  </a:lnTo>
                  <a:lnTo>
                    <a:pt x="2630" y="1226"/>
                  </a:lnTo>
                  <a:lnTo>
                    <a:pt x="2605" y="1216"/>
                  </a:lnTo>
                  <a:lnTo>
                    <a:pt x="2580" y="1206"/>
                  </a:lnTo>
                  <a:lnTo>
                    <a:pt x="2554" y="1194"/>
                  </a:lnTo>
                  <a:lnTo>
                    <a:pt x="2531" y="1181"/>
                  </a:lnTo>
                  <a:lnTo>
                    <a:pt x="2507" y="1167"/>
                  </a:lnTo>
                  <a:lnTo>
                    <a:pt x="2483" y="1154"/>
                  </a:lnTo>
                  <a:lnTo>
                    <a:pt x="2461" y="1139"/>
                  </a:lnTo>
                  <a:lnTo>
                    <a:pt x="2439" y="1123"/>
                  </a:lnTo>
                  <a:lnTo>
                    <a:pt x="2418" y="1107"/>
                  </a:lnTo>
                  <a:lnTo>
                    <a:pt x="2396" y="1089"/>
                  </a:lnTo>
                  <a:lnTo>
                    <a:pt x="2375" y="1071"/>
                  </a:lnTo>
                  <a:lnTo>
                    <a:pt x="2356" y="1052"/>
                  </a:lnTo>
                  <a:lnTo>
                    <a:pt x="2335" y="1033"/>
                  </a:lnTo>
                  <a:lnTo>
                    <a:pt x="2318" y="1012"/>
                  </a:lnTo>
                  <a:lnTo>
                    <a:pt x="2298" y="990"/>
                  </a:lnTo>
                  <a:lnTo>
                    <a:pt x="2287" y="975"/>
                  </a:lnTo>
                  <a:lnTo>
                    <a:pt x="2276" y="959"/>
                  </a:lnTo>
                  <a:lnTo>
                    <a:pt x="2264" y="941"/>
                  </a:lnTo>
                  <a:lnTo>
                    <a:pt x="2254" y="923"/>
                  </a:lnTo>
                  <a:lnTo>
                    <a:pt x="2244" y="902"/>
                  </a:lnTo>
                  <a:lnTo>
                    <a:pt x="2233" y="882"/>
                  </a:lnTo>
                  <a:lnTo>
                    <a:pt x="2222" y="861"/>
                  </a:lnTo>
                  <a:lnTo>
                    <a:pt x="2211" y="839"/>
                  </a:lnTo>
                  <a:lnTo>
                    <a:pt x="2199" y="814"/>
                  </a:lnTo>
                  <a:lnTo>
                    <a:pt x="2186" y="790"/>
                  </a:lnTo>
                  <a:lnTo>
                    <a:pt x="2173" y="765"/>
                  </a:lnTo>
                  <a:lnTo>
                    <a:pt x="2159" y="740"/>
                  </a:lnTo>
                  <a:lnTo>
                    <a:pt x="2146" y="716"/>
                  </a:lnTo>
                  <a:lnTo>
                    <a:pt x="2131" y="692"/>
                  </a:lnTo>
                  <a:lnTo>
                    <a:pt x="2115" y="670"/>
                  </a:lnTo>
                  <a:lnTo>
                    <a:pt x="2099" y="649"/>
                  </a:lnTo>
                  <a:lnTo>
                    <a:pt x="2081" y="630"/>
                  </a:lnTo>
                  <a:lnTo>
                    <a:pt x="2063" y="611"/>
                  </a:lnTo>
                  <a:lnTo>
                    <a:pt x="2044" y="595"/>
                  </a:lnTo>
                  <a:lnTo>
                    <a:pt x="2022" y="581"/>
                  </a:lnTo>
                  <a:lnTo>
                    <a:pt x="2000" y="570"/>
                  </a:lnTo>
                  <a:lnTo>
                    <a:pt x="1976" y="559"/>
                  </a:lnTo>
                  <a:lnTo>
                    <a:pt x="1951" y="553"/>
                  </a:lnTo>
                  <a:lnTo>
                    <a:pt x="1923" y="549"/>
                  </a:lnTo>
                  <a:lnTo>
                    <a:pt x="1923" y="547"/>
                  </a:lnTo>
                  <a:lnTo>
                    <a:pt x="1924" y="544"/>
                  </a:lnTo>
                  <a:lnTo>
                    <a:pt x="1924" y="543"/>
                  </a:lnTo>
                  <a:lnTo>
                    <a:pt x="1926" y="542"/>
                  </a:lnTo>
                  <a:lnTo>
                    <a:pt x="1930" y="537"/>
                  </a:lnTo>
                  <a:lnTo>
                    <a:pt x="1935" y="534"/>
                  </a:lnTo>
                  <a:lnTo>
                    <a:pt x="1942" y="533"/>
                  </a:lnTo>
                  <a:lnTo>
                    <a:pt x="1949" y="531"/>
                  </a:lnTo>
                  <a:lnTo>
                    <a:pt x="1972" y="530"/>
                  </a:lnTo>
                  <a:lnTo>
                    <a:pt x="1995" y="528"/>
                  </a:lnTo>
                  <a:lnTo>
                    <a:pt x="2020" y="525"/>
                  </a:lnTo>
                  <a:lnTo>
                    <a:pt x="2047" y="521"/>
                  </a:lnTo>
                  <a:lnTo>
                    <a:pt x="2072" y="512"/>
                  </a:lnTo>
                  <a:lnTo>
                    <a:pt x="2096" y="502"/>
                  </a:lnTo>
                  <a:lnTo>
                    <a:pt x="2115" y="484"/>
                  </a:lnTo>
                  <a:lnTo>
                    <a:pt x="2130" y="462"/>
                  </a:lnTo>
                  <a:lnTo>
                    <a:pt x="2137" y="434"/>
                  </a:lnTo>
                  <a:lnTo>
                    <a:pt x="2139" y="416"/>
                  </a:lnTo>
                  <a:lnTo>
                    <a:pt x="2140" y="398"/>
                  </a:lnTo>
                  <a:lnTo>
                    <a:pt x="2142" y="382"/>
                  </a:lnTo>
                  <a:lnTo>
                    <a:pt x="2142" y="365"/>
                  </a:lnTo>
                  <a:lnTo>
                    <a:pt x="2140" y="326"/>
                  </a:lnTo>
                  <a:lnTo>
                    <a:pt x="2134" y="292"/>
                  </a:lnTo>
                  <a:lnTo>
                    <a:pt x="2122" y="263"/>
                  </a:lnTo>
                  <a:lnTo>
                    <a:pt x="2108" y="240"/>
                  </a:lnTo>
                  <a:lnTo>
                    <a:pt x="2102" y="234"/>
                  </a:lnTo>
                  <a:lnTo>
                    <a:pt x="2097" y="228"/>
                  </a:lnTo>
                  <a:lnTo>
                    <a:pt x="2090" y="222"/>
                  </a:lnTo>
                  <a:lnTo>
                    <a:pt x="2084" y="218"/>
                  </a:lnTo>
                  <a:lnTo>
                    <a:pt x="2077" y="213"/>
                  </a:lnTo>
                  <a:lnTo>
                    <a:pt x="2068" y="210"/>
                  </a:lnTo>
                  <a:lnTo>
                    <a:pt x="2060" y="207"/>
                  </a:lnTo>
                  <a:lnTo>
                    <a:pt x="2051" y="206"/>
                  </a:lnTo>
                  <a:lnTo>
                    <a:pt x="2051" y="203"/>
                  </a:lnTo>
                  <a:lnTo>
                    <a:pt x="2051" y="201"/>
                  </a:lnTo>
                  <a:lnTo>
                    <a:pt x="2051" y="198"/>
                  </a:lnTo>
                  <a:lnTo>
                    <a:pt x="2051" y="195"/>
                  </a:lnTo>
                  <a:lnTo>
                    <a:pt x="2053" y="178"/>
                  </a:lnTo>
                  <a:lnTo>
                    <a:pt x="2057" y="158"/>
                  </a:lnTo>
                  <a:lnTo>
                    <a:pt x="2068" y="142"/>
                  </a:lnTo>
                  <a:lnTo>
                    <a:pt x="2087" y="132"/>
                  </a:lnTo>
                  <a:lnTo>
                    <a:pt x="2106" y="127"/>
                  </a:lnTo>
                  <a:lnTo>
                    <a:pt x="2125" y="121"/>
                  </a:lnTo>
                  <a:lnTo>
                    <a:pt x="2145" y="117"/>
                  </a:lnTo>
                  <a:lnTo>
                    <a:pt x="2162" y="110"/>
                  </a:lnTo>
                  <a:lnTo>
                    <a:pt x="2177" y="102"/>
                  </a:lnTo>
                  <a:lnTo>
                    <a:pt x="2190" y="93"/>
                  </a:lnTo>
                  <a:lnTo>
                    <a:pt x="2201" y="83"/>
                  </a:lnTo>
                  <a:lnTo>
                    <a:pt x="2207" y="71"/>
                  </a:lnTo>
                  <a:lnTo>
                    <a:pt x="2208" y="68"/>
                  </a:lnTo>
                  <a:lnTo>
                    <a:pt x="2208" y="65"/>
                  </a:lnTo>
                  <a:lnTo>
                    <a:pt x="2208" y="64"/>
                  </a:lnTo>
                  <a:lnTo>
                    <a:pt x="2208" y="61"/>
                  </a:lnTo>
                  <a:lnTo>
                    <a:pt x="2207" y="53"/>
                  </a:lnTo>
                  <a:lnTo>
                    <a:pt x="2205" y="44"/>
                  </a:lnTo>
                  <a:lnTo>
                    <a:pt x="2201" y="37"/>
                  </a:lnTo>
                  <a:lnTo>
                    <a:pt x="2193" y="28"/>
                  </a:lnTo>
                  <a:lnTo>
                    <a:pt x="2188" y="22"/>
                  </a:lnTo>
                  <a:lnTo>
                    <a:pt x="2182" y="18"/>
                  </a:lnTo>
                  <a:lnTo>
                    <a:pt x="2176" y="13"/>
                  </a:lnTo>
                  <a:lnTo>
                    <a:pt x="2168" y="10"/>
                  </a:lnTo>
                  <a:lnTo>
                    <a:pt x="2161" y="7"/>
                  </a:lnTo>
                  <a:lnTo>
                    <a:pt x="2153" y="5"/>
                  </a:lnTo>
                  <a:lnTo>
                    <a:pt x="2146" y="3"/>
                  </a:lnTo>
                  <a:lnTo>
                    <a:pt x="213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222"/>
            <p:cNvSpPr>
              <a:spLocks/>
            </p:cNvSpPr>
            <p:nvPr/>
          </p:nvSpPr>
          <p:spPr bwMode="auto">
            <a:xfrm>
              <a:off x="2404" y="1252"/>
              <a:ext cx="25" cy="40"/>
            </a:xfrm>
            <a:custGeom>
              <a:avLst/>
              <a:gdLst>
                <a:gd name="T0" fmla="*/ 37 w 77"/>
                <a:gd name="T1" fmla="*/ 0 h 120"/>
                <a:gd name="T2" fmla="*/ 35 w 77"/>
                <a:gd name="T3" fmla="*/ 3 h 120"/>
                <a:gd name="T4" fmla="*/ 34 w 77"/>
                <a:gd name="T5" fmla="*/ 9 h 120"/>
                <a:gd name="T6" fmla="*/ 34 w 77"/>
                <a:gd name="T7" fmla="*/ 19 h 120"/>
                <a:gd name="T8" fmla="*/ 34 w 77"/>
                <a:gd name="T9" fmla="*/ 32 h 120"/>
                <a:gd name="T10" fmla="*/ 37 w 77"/>
                <a:gd name="T11" fmla="*/ 47 h 120"/>
                <a:gd name="T12" fmla="*/ 44 w 77"/>
                <a:gd name="T13" fmla="*/ 65 h 120"/>
                <a:gd name="T14" fmla="*/ 57 w 77"/>
                <a:gd name="T15" fmla="*/ 84 h 120"/>
                <a:gd name="T16" fmla="*/ 77 w 77"/>
                <a:gd name="T17" fmla="*/ 105 h 120"/>
                <a:gd name="T18" fmla="*/ 75 w 77"/>
                <a:gd name="T19" fmla="*/ 105 h 120"/>
                <a:gd name="T20" fmla="*/ 69 w 77"/>
                <a:gd name="T21" fmla="*/ 108 h 120"/>
                <a:gd name="T22" fmla="*/ 62 w 77"/>
                <a:gd name="T23" fmla="*/ 109 h 120"/>
                <a:gd name="T24" fmla="*/ 53 w 77"/>
                <a:gd name="T25" fmla="*/ 112 h 120"/>
                <a:gd name="T26" fmla="*/ 43 w 77"/>
                <a:gd name="T27" fmla="*/ 115 h 120"/>
                <a:gd name="T28" fmla="*/ 32 w 77"/>
                <a:gd name="T29" fmla="*/ 118 h 120"/>
                <a:gd name="T30" fmla="*/ 20 w 77"/>
                <a:gd name="T31" fmla="*/ 120 h 120"/>
                <a:gd name="T32" fmla="*/ 12 w 77"/>
                <a:gd name="T33" fmla="*/ 120 h 120"/>
                <a:gd name="T34" fmla="*/ 10 w 77"/>
                <a:gd name="T35" fmla="*/ 117 h 120"/>
                <a:gd name="T36" fmla="*/ 6 w 77"/>
                <a:gd name="T37" fmla="*/ 109 h 120"/>
                <a:gd name="T38" fmla="*/ 3 w 77"/>
                <a:gd name="T39" fmla="*/ 96 h 120"/>
                <a:gd name="T40" fmla="*/ 0 w 77"/>
                <a:gd name="T41" fmla="*/ 80 h 120"/>
                <a:gd name="T42" fmla="*/ 0 w 77"/>
                <a:gd name="T43" fmla="*/ 62 h 120"/>
                <a:gd name="T44" fmla="*/ 6 w 77"/>
                <a:gd name="T45" fmla="*/ 41 h 120"/>
                <a:gd name="T46" fmla="*/ 17 w 77"/>
                <a:gd name="T47" fmla="*/ 20 h 120"/>
                <a:gd name="T48" fmla="*/ 37 w 77"/>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20">
                  <a:moveTo>
                    <a:pt x="37" y="0"/>
                  </a:moveTo>
                  <a:lnTo>
                    <a:pt x="35" y="3"/>
                  </a:lnTo>
                  <a:lnTo>
                    <a:pt x="34" y="9"/>
                  </a:lnTo>
                  <a:lnTo>
                    <a:pt x="34" y="19"/>
                  </a:lnTo>
                  <a:lnTo>
                    <a:pt x="34" y="32"/>
                  </a:lnTo>
                  <a:lnTo>
                    <a:pt x="37" y="47"/>
                  </a:lnTo>
                  <a:lnTo>
                    <a:pt x="44" y="65"/>
                  </a:lnTo>
                  <a:lnTo>
                    <a:pt x="57" y="84"/>
                  </a:lnTo>
                  <a:lnTo>
                    <a:pt x="77" y="105"/>
                  </a:lnTo>
                  <a:lnTo>
                    <a:pt x="75" y="105"/>
                  </a:lnTo>
                  <a:lnTo>
                    <a:pt x="69" y="108"/>
                  </a:lnTo>
                  <a:lnTo>
                    <a:pt x="62" y="109"/>
                  </a:lnTo>
                  <a:lnTo>
                    <a:pt x="53" y="112"/>
                  </a:lnTo>
                  <a:lnTo>
                    <a:pt x="43" y="115"/>
                  </a:lnTo>
                  <a:lnTo>
                    <a:pt x="32" y="118"/>
                  </a:lnTo>
                  <a:lnTo>
                    <a:pt x="20" y="120"/>
                  </a:lnTo>
                  <a:lnTo>
                    <a:pt x="12" y="120"/>
                  </a:lnTo>
                  <a:lnTo>
                    <a:pt x="10" y="117"/>
                  </a:lnTo>
                  <a:lnTo>
                    <a:pt x="6" y="109"/>
                  </a:lnTo>
                  <a:lnTo>
                    <a:pt x="3" y="96"/>
                  </a:lnTo>
                  <a:lnTo>
                    <a:pt x="0" y="80"/>
                  </a:lnTo>
                  <a:lnTo>
                    <a:pt x="0" y="62"/>
                  </a:lnTo>
                  <a:lnTo>
                    <a:pt x="6" y="41"/>
                  </a:lnTo>
                  <a:lnTo>
                    <a:pt x="17" y="20"/>
                  </a:lnTo>
                  <a:lnTo>
                    <a:pt x="37" y="0"/>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223"/>
            <p:cNvSpPr>
              <a:spLocks/>
            </p:cNvSpPr>
            <p:nvPr/>
          </p:nvSpPr>
          <p:spPr bwMode="auto">
            <a:xfrm>
              <a:off x="2412" y="1225"/>
              <a:ext cx="30" cy="35"/>
            </a:xfrm>
            <a:custGeom>
              <a:avLst/>
              <a:gdLst>
                <a:gd name="T0" fmla="*/ 85 w 89"/>
                <a:gd name="T1" fmla="*/ 105 h 105"/>
                <a:gd name="T2" fmla="*/ 86 w 89"/>
                <a:gd name="T3" fmla="*/ 100 h 105"/>
                <a:gd name="T4" fmla="*/ 88 w 89"/>
                <a:gd name="T5" fmla="*/ 92 h 105"/>
                <a:gd name="T6" fmla="*/ 89 w 89"/>
                <a:gd name="T7" fmla="*/ 77 h 105"/>
                <a:gd name="T8" fmla="*/ 89 w 89"/>
                <a:gd name="T9" fmla="*/ 59 h 105"/>
                <a:gd name="T10" fmla="*/ 83 w 89"/>
                <a:gd name="T11" fmla="*/ 41 h 105"/>
                <a:gd name="T12" fmla="*/ 73 w 89"/>
                <a:gd name="T13" fmla="*/ 25 h 105"/>
                <a:gd name="T14" fmla="*/ 54 w 89"/>
                <a:gd name="T15" fmla="*/ 10 h 105"/>
                <a:gd name="T16" fmla="*/ 26 w 89"/>
                <a:gd name="T17" fmla="*/ 0 h 105"/>
                <a:gd name="T18" fmla="*/ 0 w 89"/>
                <a:gd name="T19" fmla="*/ 29 h 105"/>
                <a:gd name="T20" fmla="*/ 3 w 89"/>
                <a:gd name="T21" fmla="*/ 29 h 105"/>
                <a:gd name="T22" fmla="*/ 12 w 89"/>
                <a:gd name="T23" fmla="*/ 29 h 105"/>
                <a:gd name="T24" fmla="*/ 24 w 89"/>
                <a:gd name="T25" fmla="*/ 32 h 105"/>
                <a:gd name="T26" fmla="*/ 39 w 89"/>
                <a:gd name="T27" fmla="*/ 37 h 105"/>
                <a:gd name="T28" fmla="*/ 54 w 89"/>
                <a:gd name="T29" fmla="*/ 46 h 105"/>
                <a:gd name="T30" fmla="*/ 67 w 89"/>
                <a:gd name="T31" fmla="*/ 59 h 105"/>
                <a:gd name="T32" fmla="*/ 79 w 89"/>
                <a:gd name="T33" fmla="*/ 78 h 105"/>
                <a:gd name="T34" fmla="*/ 85 w 89"/>
                <a:gd name="T3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05">
                  <a:moveTo>
                    <a:pt x="85" y="105"/>
                  </a:moveTo>
                  <a:lnTo>
                    <a:pt x="86" y="100"/>
                  </a:lnTo>
                  <a:lnTo>
                    <a:pt x="88" y="92"/>
                  </a:lnTo>
                  <a:lnTo>
                    <a:pt x="89" y="77"/>
                  </a:lnTo>
                  <a:lnTo>
                    <a:pt x="89" y="59"/>
                  </a:lnTo>
                  <a:lnTo>
                    <a:pt x="83" y="41"/>
                  </a:lnTo>
                  <a:lnTo>
                    <a:pt x="73" y="25"/>
                  </a:lnTo>
                  <a:lnTo>
                    <a:pt x="54" y="10"/>
                  </a:lnTo>
                  <a:lnTo>
                    <a:pt x="26" y="0"/>
                  </a:lnTo>
                  <a:lnTo>
                    <a:pt x="0" y="29"/>
                  </a:lnTo>
                  <a:lnTo>
                    <a:pt x="3" y="29"/>
                  </a:lnTo>
                  <a:lnTo>
                    <a:pt x="12" y="29"/>
                  </a:lnTo>
                  <a:lnTo>
                    <a:pt x="24" y="32"/>
                  </a:lnTo>
                  <a:lnTo>
                    <a:pt x="39" y="37"/>
                  </a:lnTo>
                  <a:lnTo>
                    <a:pt x="54" y="46"/>
                  </a:lnTo>
                  <a:lnTo>
                    <a:pt x="67" y="59"/>
                  </a:lnTo>
                  <a:lnTo>
                    <a:pt x="79" y="78"/>
                  </a:lnTo>
                  <a:lnTo>
                    <a:pt x="85" y="105"/>
                  </a:lnTo>
                  <a:close/>
                </a:path>
              </a:pathLst>
            </a:custGeom>
            <a:solidFill>
              <a:srgbClr val="E5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224"/>
            <p:cNvSpPr>
              <a:spLocks/>
            </p:cNvSpPr>
            <p:nvPr/>
          </p:nvSpPr>
          <p:spPr bwMode="auto">
            <a:xfrm>
              <a:off x="2336" y="1456"/>
              <a:ext cx="30" cy="10"/>
            </a:xfrm>
            <a:custGeom>
              <a:avLst/>
              <a:gdLst>
                <a:gd name="T0" fmla="*/ 0 w 89"/>
                <a:gd name="T1" fmla="*/ 9 h 30"/>
                <a:gd name="T2" fmla="*/ 80 w 89"/>
                <a:gd name="T3" fmla="*/ 0 h 30"/>
                <a:gd name="T4" fmla="*/ 89 w 89"/>
                <a:gd name="T5" fmla="*/ 15 h 30"/>
                <a:gd name="T6" fmla="*/ 0 w 89"/>
                <a:gd name="T7" fmla="*/ 30 h 30"/>
                <a:gd name="T8" fmla="*/ 0 w 89"/>
                <a:gd name="T9" fmla="*/ 9 h 30"/>
              </a:gdLst>
              <a:ahLst/>
              <a:cxnLst>
                <a:cxn ang="0">
                  <a:pos x="T0" y="T1"/>
                </a:cxn>
                <a:cxn ang="0">
                  <a:pos x="T2" y="T3"/>
                </a:cxn>
                <a:cxn ang="0">
                  <a:pos x="T4" y="T5"/>
                </a:cxn>
                <a:cxn ang="0">
                  <a:pos x="T6" y="T7"/>
                </a:cxn>
                <a:cxn ang="0">
                  <a:pos x="T8" y="T9"/>
                </a:cxn>
              </a:cxnLst>
              <a:rect l="0" t="0" r="r" b="b"/>
              <a:pathLst>
                <a:path w="89" h="30">
                  <a:moveTo>
                    <a:pt x="0" y="9"/>
                  </a:moveTo>
                  <a:lnTo>
                    <a:pt x="80" y="0"/>
                  </a:lnTo>
                  <a:lnTo>
                    <a:pt x="89" y="15"/>
                  </a:lnTo>
                  <a:lnTo>
                    <a:pt x="0" y="30"/>
                  </a:lnTo>
                  <a:lnTo>
                    <a:pt x="0" y="9"/>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225"/>
            <p:cNvSpPr>
              <a:spLocks/>
            </p:cNvSpPr>
            <p:nvPr/>
          </p:nvSpPr>
          <p:spPr bwMode="auto">
            <a:xfrm>
              <a:off x="2341" y="1471"/>
              <a:ext cx="30" cy="10"/>
            </a:xfrm>
            <a:custGeom>
              <a:avLst/>
              <a:gdLst>
                <a:gd name="T0" fmla="*/ 0 w 90"/>
                <a:gd name="T1" fmla="*/ 10 h 29"/>
                <a:gd name="T2" fmla="*/ 80 w 90"/>
                <a:gd name="T3" fmla="*/ 0 h 29"/>
                <a:gd name="T4" fmla="*/ 90 w 90"/>
                <a:gd name="T5" fmla="*/ 14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4"/>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226"/>
            <p:cNvSpPr>
              <a:spLocks/>
            </p:cNvSpPr>
            <p:nvPr/>
          </p:nvSpPr>
          <p:spPr bwMode="auto">
            <a:xfrm>
              <a:off x="2346" y="1486"/>
              <a:ext cx="30" cy="9"/>
            </a:xfrm>
            <a:custGeom>
              <a:avLst/>
              <a:gdLst>
                <a:gd name="T0" fmla="*/ 0 w 90"/>
                <a:gd name="T1" fmla="*/ 10 h 29"/>
                <a:gd name="T2" fmla="*/ 80 w 90"/>
                <a:gd name="T3" fmla="*/ 0 h 29"/>
                <a:gd name="T4" fmla="*/ 90 w 90"/>
                <a:gd name="T5" fmla="*/ 15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5"/>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Freeform 227"/>
            <p:cNvSpPr>
              <a:spLocks/>
            </p:cNvSpPr>
            <p:nvPr/>
          </p:nvSpPr>
          <p:spPr bwMode="auto">
            <a:xfrm>
              <a:off x="2265" y="1232"/>
              <a:ext cx="60" cy="13"/>
            </a:xfrm>
            <a:custGeom>
              <a:avLst/>
              <a:gdLst>
                <a:gd name="T0" fmla="*/ 0 w 182"/>
                <a:gd name="T1" fmla="*/ 19 h 39"/>
                <a:gd name="T2" fmla="*/ 5 w 182"/>
                <a:gd name="T3" fmla="*/ 17 h 39"/>
                <a:gd name="T4" fmla="*/ 20 w 182"/>
                <a:gd name="T5" fmla="*/ 14 h 39"/>
                <a:gd name="T6" fmla="*/ 42 w 182"/>
                <a:gd name="T7" fmla="*/ 8 h 39"/>
                <a:gd name="T8" fmla="*/ 69 w 182"/>
                <a:gd name="T9" fmla="*/ 4 h 39"/>
                <a:gd name="T10" fmla="*/ 99 w 182"/>
                <a:gd name="T11" fmla="*/ 1 h 39"/>
                <a:gd name="T12" fmla="*/ 127 w 182"/>
                <a:gd name="T13" fmla="*/ 0 h 39"/>
                <a:gd name="T14" fmla="*/ 153 w 182"/>
                <a:gd name="T15" fmla="*/ 1 h 39"/>
                <a:gd name="T16" fmla="*/ 174 w 182"/>
                <a:gd name="T17" fmla="*/ 8 h 39"/>
                <a:gd name="T18" fmla="*/ 182 w 182"/>
                <a:gd name="T19" fmla="*/ 17 h 39"/>
                <a:gd name="T20" fmla="*/ 176 w 182"/>
                <a:gd name="T21" fmla="*/ 26 h 39"/>
                <a:gd name="T22" fmla="*/ 156 w 182"/>
                <a:gd name="T23" fmla="*/ 34 h 39"/>
                <a:gd name="T24" fmla="*/ 130 w 182"/>
                <a:gd name="T25" fmla="*/ 38 h 39"/>
                <a:gd name="T26" fmla="*/ 97 w 182"/>
                <a:gd name="T27" fmla="*/ 39 h 39"/>
                <a:gd name="T28" fmla="*/ 62 w 182"/>
                <a:gd name="T29" fmla="*/ 38 h 39"/>
                <a:gd name="T30" fmla="*/ 29 w 182"/>
                <a:gd name="T31" fmla="*/ 31 h 39"/>
                <a:gd name="T32" fmla="*/ 0 w 182"/>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39">
                  <a:moveTo>
                    <a:pt x="0" y="19"/>
                  </a:moveTo>
                  <a:lnTo>
                    <a:pt x="5" y="17"/>
                  </a:lnTo>
                  <a:lnTo>
                    <a:pt x="20" y="14"/>
                  </a:lnTo>
                  <a:lnTo>
                    <a:pt x="42" y="8"/>
                  </a:lnTo>
                  <a:lnTo>
                    <a:pt x="69" y="4"/>
                  </a:lnTo>
                  <a:lnTo>
                    <a:pt x="99" y="1"/>
                  </a:lnTo>
                  <a:lnTo>
                    <a:pt x="127" y="0"/>
                  </a:lnTo>
                  <a:lnTo>
                    <a:pt x="153" y="1"/>
                  </a:lnTo>
                  <a:lnTo>
                    <a:pt x="174" y="8"/>
                  </a:lnTo>
                  <a:lnTo>
                    <a:pt x="182" y="17"/>
                  </a:lnTo>
                  <a:lnTo>
                    <a:pt x="176" y="26"/>
                  </a:lnTo>
                  <a:lnTo>
                    <a:pt x="156" y="34"/>
                  </a:lnTo>
                  <a:lnTo>
                    <a:pt x="130" y="38"/>
                  </a:lnTo>
                  <a:lnTo>
                    <a:pt x="97" y="39"/>
                  </a:lnTo>
                  <a:lnTo>
                    <a:pt x="62" y="38"/>
                  </a:lnTo>
                  <a:lnTo>
                    <a:pt x="29" y="31"/>
                  </a:lnTo>
                  <a:lnTo>
                    <a:pt x="0" y="19"/>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Freeform 228"/>
            <p:cNvSpPr>
              <a:spLocks/>
            </p:cNvSpPr>
            <p:nvPr/>
          </p:nvSpPr>
          <p:spPr bwMode="auto">
            <a:xfrm>
              <a:off x="2316" y="1348"/>
              <a:ext cx="261" cy="214"/>
            </a:xfrm>
            <a:custGeom>
              <a:avLst/>
              <a:gdLst>
                <a:gd name="T0" fmla="*/ 44 w 781"/>
                <a:gd name="T1" fmla="*/ 1 h 642"/>
                <a:gd name="T2" fmla="*/ 24 w 781"/>
                <a:gd name="T3" fmla="*/ 6 h 642"/>
                <a:gd name="T4" fmla="*/ 3 w 781"/>
                <a:gd name="T5" fmla="*/ 13 h 642"/>
                <a:gd name="T6" fmla="*/ 6 w 781"/>
                <a:gd name="T7" fmla="*/ 25 h 642"/>
                <a:gd name="T8" fmla="*/ 37 w 781"/>
                <a:gd name="T9" fmla="*/ 35 h 642"/>
                <a:gd name="T10" fmla="*/ 65 w 781"/>
                <a:gd name="T11" fmla="*/ 38 h 642"/>
                <a:gd name="T12" fmla="*/ 98 w 781"/>
                <a:gd name="T13" fmla="*/ 43 h 642"/>
                <a:gd name="T14" fmla="*/ 132 w 781"/>
                <a:gd name="T15" fmla="*/ 49 h 642"/>
                <a:gd name="T16" fmla="*/ 169 w 781"/>
                <a:gd name="T17" fmla="*/ 62 h 642"/>
                <a:gd name="T18" fmla="*/ 206 w 781"/>
                <a:gd name="T19" fmla="*/ 85 h 642"/>
                <a:gd name="T20" fmla="*/ 241 w 781"/>
                <a:gd name="T21" fmla="*/ 124 h 642"/>
                <a:gd name="T22" fmla="*/ 277 w 781"/>
                <a:gd name="T23" fmla="*/ 179 h 642"/>
                <a:gd name="T24" fmla="*/ 306 w 781"/>
                <a:gd name="T25" fmla="*/ 250 h 642"/>
                <a:gd name="T26" fmla="*/ 336 w 781"/>
                <a:gd name="T27" fmla="*/ 355 h 642"/>
                <a:gd name="T28" fmla="*/ 343 w 781"/>
                <a:gd name="T29" fmla="*/ 473 h 642"/>
                <a:gd name="T30" fmla="*/ 299 w 781"/>
                <a:gd name="T31" fmla="*/ 565 h 642"/>
                <a:gd name="T32" fmla="*/ 223 w 781"/>
                <a:gd name="T33" fmla="*/ 594 h 642"/>
                <a:gd name="T34" fmla="*/ 204 w 781"/>
                <a:gd name="T35" fmla="*/ 603 h 642"/>
                <a:gd name="T36" fmla="*/ 220 w 781"/>
                <a:gd name="T37" fmla="*/ 609 h 642"/>
                <a:gd name="T38" fmla="*/ 262 w 781"/>
                <a:gd name="T39" fmla="*/ 612 h 642"/>
                <a:gd name="T40" fmla="*/ 324 w 781"/>
                <a:gd name="T41" fmla="*/ 615 h 642"/>
                <a:gd name="T42" fmla="*/ 395 w 781"/>
                <a:gd name="T43" fmla="*/ 617 h 642"/>
                <a:gd name="T44" fmla="*/ 467 w 781"/>
                <a:gd name="T45" fmla="*/ 618 h 642"/>
                <a:gd name="T46" fmla="*/ 534 w 781"/>
                <a:gd name="T47" fmla="*/ 621 h 642"/>
                <a:gd name="T48" fmla="*/ 589 w 781"/>
                <a:gd name="T49" fmla="*/ 627 h 642"/>
                <a:gd name="T50" fmla="*/ 639 w 781"/>
                <a:gd name="T51" fmla="*/ 631 h 642"/>
                <a:gd name="T52" fmla="*/ 686 w 781"/>
                <a:gd name="T53" fmla="*/ 636 h 642"/>
                <a:gd name="T54" fmla="*/ 726 w 781"/>
                <a:gd name="T55" fmla="*/ 640 h 642"/>
                <a:gd name="T56" fmla="*/ 756 w 781"/>
                <a:gd name="T57" fmla="*/ 642 h 642"/>
                <a:gd name="T58" fmla="*/ 775 w 781"/>
                <a:gd name="T59" fmla="*/ 640 h 642"/>
                <a:gd name="T60" fmla="*/ 781 w 781"/>
                <a:gd name="T61" fmla="*/ 636 h 642"/>
                <a:gd name="T62" fmla="*/ 769 w 781"/>
                <a:gd name="T63" fmla="*/ 628 h 642"/>
                <a:gd name="T64" fmla="*/ 740 w 781"/>
                <a:gd name="T65" fmla="*/ 618 h 642"/>
                <a:gd name="T66" fmla="*/ 695 w 781"/>
                <a:gd name="T67" fmla="*/ 611 h 642"/>
                <a:gd name="T68" fmla="*/ 642 w 781"/>
                <a:gd name="T69" fmla="*/ 602 h 642"/>
                <a:gd name="T70" fmla="*/ 583 w 781"/>
                <a:gd name="T71" fmla="*/ 593 h 642"/>
                <a:gd name="T72" fmla="*/ 524 w 781"/>
                <a:gd name="T73" fmla="*/ 583 h 642"/>
                <a:gd name="T74" fmla="*/ 470 w 781"/>
                <a:gd name="T75" fmla="*/ 566 h 642"/>
                <a:gd name="T76" fmla="*/ 427 w 781"/>
                <a:gd name="T77" fmla="*/ 546 h 642"/>
                <a:gd name="T78" fmla="*/ 399 w 781"/>
                <a:gd name="T79" fmla="*/ 517 h 642"/>
                <a:gd name="T80" fmla="*/ 389 w 781"/>
                <a:gd name="T81" fmla="*/ 478 h 642"/>
                <a:gd name="T82" fmla="*/ 377 w 781"/>
                <a:gd name="T83" fmla="*/ 414 h 642"/>
                <a:gd name="T84" fmla="*/ 358 w 781"/>
                <a:gd name="T85" fmla="*/ 333 h 642"/>
                <a:gd name="T86" fmla="*/ 331 w 781"/>
                <a:gd name="T87" fmla="*/ 244 h 642"/>
                <a:gd name="T88" fmla="*/ 294 w 781"/>
                <a:gd name="T89" fmla="*/ 158 h 642"/>
                <a:gd name="T90" fmla="*/ 244 w 781"/>
                <a:gd name="T91" fmla="*/ 81 h 642"/>
                <a:gd name="T92" fmla="*/ 179 w 781"/>
                <a:gd name="T93" fmla="*/ 26 h 642"/>
                <a:gd name="T94" fmla="*/ 96 w 781"/>
                <a:gd name="T9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642">
                  <a:moveTo>
                    <a:pt x="49" y="1"/>
                  </a:moveTo>
                  <a:lnTo>
                    <a:pt x="44" y="1"/>
                  </a:lnTo>
                  <a:lnTo>
                    <a:pt x="35" y="3"/>
                  </a:lnTo>
                  <a:lnTo>
                    <a:pt x="24" y="6"/>
                  </a:lnTo>
                  <a:lnTo>
                    <a:pt x="12" y="9"/>
                  </a:lnTo>
                  <a:lnTo>
                    <a:pt x="3" y="13"/>
                  </a:lnTo>
                  <a:lnTo>
                    <a:pt x="0" y="19"/>
                  </a:lnTo>
                  <a:lnTo>
                    <a:pt x="6" y="25"/>
                  </a:lnTo>
                  <a:lnTo>
                    <a:pt x="24" y="32"/>
                  </a:lnTo>
                  <a:lnTo>
                    <a:pt x="37" y="35"/>
                  </a:lnTo>
                  <a:lnTo>
                    <a:pt x="50" y="37"/>
                  </a:lnTo>
                  <a:lnTo>
                    <a:pt x="65" y="38"/>
                  </a:lnTo>
                  <a:lnTo>
                    <a:pt x="81" y="40"/>
                  </a:lnTo>
                  <a:lnTo>
                    <a:pt x="98" y="43"/>
                  </a:lnTo>
                  <a:lnTo>
                    <a:pt x="114" y="46"/>
                  </a:lnTo>
                  <a:lnTo>
                    <a:pt x="132" y="49"/>
                  </a:lnTo>
                  <a:lnTo>
                    <a:pt x="149" y="54"/>
                  </a:lnTo>
                  <a:lnTo>
                    <a:pt x="169" y="62"/>
                  </a:lnTo>
                  <a:lnTo>
                    <a:pt x="186" y="72"/>
                  </a:lnTo>
                  <a:lnTo>
                    <a:pt x="206" y="85"/>
                  </a:lnTo>
                  <a:lnTo>
                    <a:pt x="223" y="103"/>
                  </a:lnTo>
                  <a:lnTo>
                    <a:pt x="241" y="124"/>
                  </a:lnTo>
                  <a:lnTo>
                    <a:pt x="259" y="149"/>
                  </a:lnTo>
                  <a:lnTo>
                    <a:pt x="277" y="179"/>
                  </a:lnTo>
                  <a:lnTo>
                    <a:pt x="293" y="214"/>
                  </a:lnTo>
                  <a:lnTo>
                    <a:pt x="306" y="250"/>
                  </a:lnTo>
                  <a:lnTo>
                    <a:pt x="321" y="299"/>
                  </a:lnTo>
                  <a:lnTo>
                    <a:pt x="336" y="355"/>
                  </a:lnTo>
                  <a:lnTo>
                    <a:pt x="343" y="415"/>
                  </a:lnTo>
                  <a:lnTo>
                    <a:pt x="343" y="473"/>
                  </a:lnTo>
                  <a:lnTo>
                    <a:pt x="328" y="526"/>
                  </a:lnTo>
                  <a:lnTo>
                    <a:pt x="299" y="565"/>
                  </a:lnTo>
                  <a:lnTo>
                    <a:pt x="248" y="588"/>
                  </a:lnTo>
                  <a:lnTo>
                    <a:pt x="223" y="594"/>
                  </a:lnTo>
                  <a:lnTo>
                    <a:pt x="208" y="599"/>
                  </a:lnTo>
                  <a:lnTo>
                    <a:pt x="204" y="603"/>
                  </a:lnTo>
                  <a:lnTo>
                    <a:pt x="208" y="606"/>
                  </a:lnTo>
                  <a:lnTo>
                    <a:pt x="220" y="609"/>
                  </a:lnTo>
                  <a:lnTo>
                    <a:pt x="238" y="611"/>
                  </a:lnTo>
                  <a:lnTo>
                    <a:pt x="262" y="612"/>
                  </a:lnTo>
                  <a:lnTo>
                    <a:pt x="291" y="614"/>
                  </a:lnTo>
                  <a:lnTo>
                    <a:pt x="324" y="615"/>
                  </a:lnTo>
                  <a:lnTo>
                    <a:pt x="358" y="615"/>
                  </a:lnTo>
                  <a:lnTo>
                    <a:pt x="395" y="617"/>
                  </a:lnTo>
                  <a:lnTo>
                    <a:pt x="430" y="617"/>
                  </a:lnTo>
                  <a:lnTo>
                    <a:pt x="467" y="618"/>
                  </a:lnTo>
                  <a:lnTo>
                    <a:pt x="501" y="620"/>
                  </a:lnTo>
                  <a:lnTo>
                    <a:pt x="534" y="621"/>
                  </a:lnTo>
                  <a:lnTo>
                    <a:pt x="562" y="624"/>
                  </a:lnTo>
                  <a:lnTo>
                    <a:pt x="589" y="627"/>
                  </a:lnTo>
                  <a:lnTo>
                    <a:pt x="614" y="630"/>
                  </a:lnTo>
                  <a:lnTo>
                    <a:pt x="639" y="631"/>
                  </a:lnTo>
                  <a:lnTo>
                    <a:pt x="663" y="634"/>
                  </a:lnTo>
                  <a:lnTo>
                    <a:pt x="686" y="636"/>
                  </a:lnTo>
                  <a:lnTo>
                    <a:pt x="707" y="639"/>
                  </a:lnTo>
                  <a:lnTo>
                    <a:pt x="726" y="640"/>
                  </a:lnTo>
                  <a:lnTo>
                    <a:pt x="743" y="640"/>
                  </a:lnTo>
                  <a:lnTo>
                    <a:pt x="756" y="642"/>
                  </a:lnTo>
                  <a:lnTo>
                    <a:pt x="768" y="640"/>
                  </a:lnTo>
                  <a:lnTo>
                    <a:pt x="775" y="640"/>
                  </a:lnTo>
                  <a:lnTo>
                    <a:pt x="781" y="639"/>
                  </a:lnTo>
                  <a:lnTo>
                    <a:pt x="781" y="636"/>
                  </a:lnTo>
                  <a:lnTo>
                    <a:pt x="778" y="633"/>
                  </a:lnTo>
                  <a:lnTo>
                    <a:pt x="769" y="628"/>
                  </a:lnTo>
                  <a:lnTo>
                    <a:pt x="757" y="624"/>
                  </a:lnTo>
                  <a:lnTo>
                    <a:pt x="740" y="618"/>
                  </a:lnTo>
                  <a:lnTo>
                    <a:pt x="719" y="614"/>
                  </a:lnTo>
                  <a:lnTo>
                    <a:pt x="695" y="611"/>
                  </a:lnTo>
                  <a:lnTo>
                    <a:pt x="670" y="606"/>
                  </a:lnTo>
                  <a:lnTo>
                    <a:pt x="642" y="602"/>
                  </a:lnTo>
                  <a:lnTo>
                    <a:pt x="612" y="597"/>
                  </a:lnTo>
                  <a:lnTo>
                    <a:pt x="583" y="593"/>
                  </a:lnTo>
                  <a:lnTo>
                    <a:pt x="553" y="588"/>
                  </a:lnTo>
                  <a:lnTo>
                    <a:pt x="524" y="583"/>
                  </a:lnTo>
                  <a:lnTo>
                    <a:pt x="495" y="575"/>
                  </a:lnTo>
                  <a:lnTo>
                    <a:pt x="470" y="566"/>
                  </a:lnTo>
                  <a:lnTo>
                    <a:pt x="447" y="557"/>
                  </a:lnTo>
                  <a:lnTo>
                    <a:pt x="427" y="546"/>
                  </a:lnTo>
                  <a:lnTo>
                    <a:pt x="411" y="532"/>
                  </a:lnTo>
                  <a:lnTo>
                    <a:pt x="399" y="517"/>
                  </a:lnTo>
                  <a:lnTo>
                    <a:pt x="393" y="500"/>
                  </a:lnTo>
                  <a:lnTo>
                    <a:pt x="389" y="478"/>
                  </a:lnTo>
                  <a:lnTo>
                    <a:pt x="383" y="448"/>
                  </a:lnTo>
                  <a:lnTo>
                    <a:pt x="377" y="414"/>
                  </a:lnTo>
                  <a:lnTo>
                    <a:pt x="368" y="374"/>
                  </a:lnTo>
                  <a:lnTo>
                    <a:pt x="358" y="333"/>
                  </a:lnTo>
                  <a:lnTo>
                    <a:pt x="346" y="288"/>
                  </a:lnTo>
                  <a:lnTo>
                    <a:pt x="331" y="244"/>
                  </a:lnTo>
                  <a:lnTo>
                    <a:pt x="315" y="199"/>
                  </a:lnTo>
                  <a:lnTo>
                    <a:pt x="294" y="158"/>
                  </a:lnTo>
                  <a:lnTo>
                    <a:pt x="271" y="118"/>
                  </a:lnTo>
                  <a:lnTo>
                    <a:pt x="244" y="81"/>
                  </a:lnTo>
                  <a:lnTo>
                    <a:pt x="213" y="50"/>
                  </a:lnTo>
                  <a:lnTo>
                    <a:pt x="179" y="26"/>
                  </a:lnTo>
                  <a:lnTo>
                    <a:pt x="140" y="9"/>
                  </a:lnTo>
                  <a:lnTo>
                    <a:pt x="96" y="0"/>
                  </a:lnTo>
                  <a:lnTo>
                    <a:pt x="49" y="1"/>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229"/>
            <p:cNvSpPr>
              <a:spLocks/>
            </p:cNvSpPr>
            <p:nvPr/>
          </p:nvSpPr>
          <p:spPr bwMode="auto">
            <a:xfrm>
              <a:off x="2307" y="1188"/>
              <a:ext cx="47" cy="24"/>
            </a:xfrm>
            <a:custGeom>
              <a:avLst/>
              <a:gdLst>
                <a:gd name="T0" fmla="*/ 141 w 141"/>
                <a:gd name="T1" fmla="*/ 3 h 73"/>
                <a:gd name="T2" fmla="*/ 136 w 141"/>
                <a:gd name="T3" fmla="*/ 3 h 73"/>
                <a:gd name="T4" fmla="*/ 126 w 141"/>
                <a:gd name="T5" fmla="*/ 2 h 73"/>
                <a:gd name="T6" fmla="*/ 110 w 141"/>
                <a:gd name="T7" fmla="*/ 0 h 73"/>
                <a:gd name="T8" fmla="*/ 92 w 141"/>
                <a:gd name="T9" fmla="*/ 0 h 73"/>
                <a:gd name="T10" fmla="*/ 73 w 141"/>
                <a:gd name="T11" fmla="*/ 0 h 73"/>
                <a:gd name="T12" fmla="*/ 55 w 141"/>
                <a:gd name="T13" fmla="*/ 3 h 73"/>
                <a:gd name="T14" fmla="*/ 40 w 141"/>
                <a:gd name="T15" fmla="*/ 6 h 73"/>
                <a:gd name="T16" fmla="*/ 31 w 141"/>
                <a:gd name="T17" fmla="*/ 12 h 73"/>
                <a:gd name="T18" fmla="*/ 21 w 141"/>
                <a:gd name="T19" fmla="*/ 30 h 73"/>
                <a:gd name="T20" fmla="*/ 11 w 141"/>
                <a:gd name="T21" fmla="*/ 51 h 73"/>
                <a:gd name="T22" fmla="*/ 3 w 141"/>
                <a:gd name="T23" fmla="*/ 67 h 73"/>
                <a:gd name="T24" fmla="*/ 0 w 141"/>
                <a:gd name="T25" fmla="*/ 73 h 73"/>
                <a:gd name="T26" fmla="*/ 2 w 141"/>
                <a:gd name="T27" fmla="*/ 71 h 73"/>
                <a:gd name="T28" fmla="*/ 3 w 141"/>
                <a:gd name="T29" fmla="*/ 68 h 73"/>
                <a:gd name="T30" fmla="*/ 8 w 141"/>
                <a:gd name="T31" fmla="*/ 63 h 73"/>
                <a:gd name="T32" fmla="*/ 14 w 141"/>
                <a:gd name="T33" fmla="*/ 57 h 73"/>
                <a:gd name="T34" fmla="*/ 21 w 141"/>
                <a:gd name="T35" fmla="*/ 49 h 73"/>
                <a:gd name="T36" fmla="*/ 28 w 141"/>
                <a:gd name="T37" fmla="*/ 42 h 73"/>
                <a:gd name="T38" fmla="*/ 37 w 141"/>
                <a:gd name="T39" fmla="*/ 34 h 73"/>
                <a:gd name="T40" fmla="*/ 46 w 141"/>
                <a:gd name="T41" fmla="*/ 29 h 73"/>
                <a:gd name="T42" fmla="*/ 58 w 141"/>
                <a:gd name="T43" fmla="*/ 24 h 73"/>
                <a:gd name="T44" fmla="*/ 73 w 141"/>
                <a:gd name="T45" fmla="*/ 23 h 73"/>
                <a:gd name="T46" fmla="*/ 89 w 141"/>
                <a:gd name="T47" fmla="*/ 21 h 73"/>
                <a:gd name="T48" fmla="*/ 105 w 141"/>
                <a:gd name="T49" fmla="*/ 21 h 73"/>
                <a:gd name="T50" fmla="*/ 120 w 141"/>
                <a:gd name="T51" fmla="*/ 20 h 73"/>
                <a:gd name="T52" fmla="*/ 132 w 141"/>
                <a:gd name="T53" fmla="*/ 18 h 73"/>
                <a:gd name="T54" fmla="*/ 139 w 141"/>
                <a:gd name="T55" fmla="*/ 12 h 73"/>
                <a:gd name="T56" fmla="*/ 141 w 141"/>
                <a:gd name="T57"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73">
                  <a:moveTo>
                    <a:pt x="141" y="3"/>
                  </a:moveTo>
                  <a:lnTo>
                    <a:pt x="136" y="3"/>
                  </a:lnTo>
                  <a:lnTo>
                    <a:pt x="126" y="2"/>
                  </a:lnTo>
                  <a:lnTo>
                    <a:pt x="110" y="0"/>
                  </a:lnTo>
                  <a:lnTo>
                    <a:pt x="92" y="0"/>
                  </a:lnTo>
                  <a:lnTo>
                    <a:pt x="73" y="0"/>
                  </a:lnTo>
                  <a:lnTo>
                    <a:pt x="55" y="3"/>
                  </a:lnTo>
                  <a:lnTo>
                    <a:pt x="40" y="6"/>
                  </a:lnTo>
                  <a:lnTo>
                    <a:pt x="31" y="12"/>
                  </a:lnTo>
                  <a:lnTo>
                    <a:pt x="21" y="30"/>
                  </a:lnTo>
                  <a:lnTo>
                    <a:pt x="11" y="51"/>
                  </a:lnTo>
                  <a:lnTo>
                    <a:pt x="3" y="67"/>
                  </a:lnTo>
                  <a:lnTo>
                    <a:pt x="0" y="73"/>
                  </a:lnTo>
                  <a:lnTo>
                    <a:pt x="2" y="71"/>
                  </a:lnTo>
                  <a:lnTo>
                    <a:pt x="3" y="68"/>
                  </a:lnTo>
                  <a:lnTo>
                    <a:pt x="8" y="63"/>
                  </a:lnTo>
                  <a:lnTo>
                    <a:pt x="14" y="57"/>
                  </a:lnTo>
                  <a:lnTo>
                    <a:pt x="21" y="49"/>
                  </a:lnTo>
                  <a:lnTo>
                    <a:pt x="28" y="42"/>
                  </a:lnTo>
                  <a:lnTo>
                    <a:pt x="37" y="34"/>
                  </a:lnTo>
                  <a:lnTo>
                    <a:pt x="46" y="29"/>
                  </a:lnTo>
                  <a:lnTo>
                    <a:pt x="58" y="24"/>
                  </a:lnTo>
                  <a:lnTo>
                    <a:pt x="73" y="23"/>
                  </a:lnTo>
                  <a:lnTo>
                    <a:pt x="89" y="21"/>
                  </a:lnTo>
                  <a:lnTo>
                    <a:pt x="105" y="21"/>
                  </a:lnTo>
                  <a:lnTo>
                    <a:pt x="120" y="20"/>
                  </a:lnTo>
                  <a:lnTo>
                    <a:pt x="132" y="18"/>
                  </a:lnTo>
                  <a:lnTo>
                    <a:pt x="139" y="12"/>
                  </a:lnTo>
                  <a:lnTo>
                    <a:pt x="141" y="3"/>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 name="Freeform 230"/>
            <p:cNvSpPr>
              <a:spLocks/>
            </p:cNvSpPr>
            <p:nvPr/>
          </p:nvSpPr>
          <p:spPr bwMode="auto">
            <a:xfrm>
              <a:off x="2273" y="1657"/>
              <a:ext cx="73" cy="88"/>
            </a:xfrm>
            <a:custGeom>
              <a:avLst/>
              <a:gdLst>
                <a:gd name="T0" fmla="*/ 0 w 219"/>
                <a:gd name="T1" fmla="*/ 244 h 263"/>
                <a:gd name="T2" fmla="*/ 6 w 219"/>
                <a:gd name="T3" fmla="*/ 244 h 263"/>
                <a:gd name="T4" fmla="*/ 20 w 219"/>
                <a:gd name="T5" fmla="*/ 245 h 263"/>
                <a:gd name="T6" fmla="*/ 41 w 219"/>
                <a:gd name="T7" fmla="*/ 244 h 263"/>
                <a:gd name="T8" fmla="*/ 66 w 219"/>
                <a:gd name="T9" fmla="*/ 238 h 263"/>
                <a:gd name="T10" fmla="*/ 93 w 219"/>
                <a:gd name="T11" fmla="*/ 227 h 263"/>
                <a:gd name="T12" fmla="*/ 117 w 219"/>
                <a:gd name="T13" fmla="*/ 210 h 263"/>
                <a:gd name="T14" fmla="*/ 137 w 219"/>
                <a:gd name="T15" fmla="*/ 182 h 263"/>
                <a:gd name="T16" fmla="*/ 149 w 219"/>
                <a:gd name="T17" fmla="*/ 143 h 263"/>
                <a:gd name="T18" fmla="*/ 157 w 219"/>
                <a:gd name="T19" fmla="*/ 106 h 263"/>
                <a:gd name="T20" fmla="*/ 165 w 219"/>
                <a:gd name="T21" fmla="*/ 75 h 263"/>
                <a:gd name="T22" fmla="*/ 176 w 219"/>
                <a:gd name="T23" fmla="*/ 50 h 263"/>
                <a:gd name="T24" fmla="*/ 186 w 219"/>
                <a:gd name="T25" fmla="*/ 31 h 263"/>
                <a:gd name="T26" fmla="*/ 195 w 219"/>
                <a:gd name="T27" fmla="*/ 16 h 263"/>
                <a:gd name="T28" fmla="*/ 201 w 219"/>
                <a:gd name="T29" fmla="*/ 7 h 263"/>
                <a:gd name="T30" fmla="*/ 207 w 219"/>
                <a:gd name="T31" fmla="*/ 1 h 263"/>
                <a:gd name="T32" fmla="*/ 208 w 219"/>
                <a:gd name="T33" fmla="*/ 0 h 263"/>
                <a:gd name="T34" fmla="*/ 219 w 219"/>
                <a:gd name="T35" fmla="*/ 40 h 263"/>
                <a:gd name="T36" fmla="*/ 217 w 219"/>
                <a:gd name="T37" fmla="*/ 43 h 263"/>
                <a:gd name="T38" fmla="*/ 213 w 219"/>
                <a:gd name="T39" fmla="*/ 53 h 263"/>
                <a:gd name="T40" fmla="*/ 205 w 219"/>
                <a:gd name="T41" fmla="*/ 68 h 263"/>
                <a:gd name="T42" fmla="*/ 198 w 219"/>
                <a:gd name="T43" fmla="*/ 87 h 263"/>
                <a:gd name="T44" fmla="*/ 189 w 219"/>
                <a:gd name="T45" fmla="*/ 111 h 263"/>
                <a:gd name="T46" fmla="*/ 180 w 219"/>
                <a:gd name="T47" fmla="*/ 136 h 263"/>
                <a:gd name="T48" fmla="*/ 173 w 219"/>
                <a:gd name="T49" fmla="*/ 162 h 263"/>
                <a:gd name="T50" fmla="*/ 168 w 219"/>
                <a:gd name="T51" fmla="*/ 189 h 263"/>
                <a:gd name="T52" fmla="*/ 162 w 219"/>
                <a:gd name="T53" fmla="*/ 213 h 263"/>
                <a:gd name="T54" fmla="*/ 151 w 219"/>
                <a:gd name="T55" fmla="*/ 232 h 263"/>
                <a:gd name="T56" fmla="*/ 133 w 219"/>
                <a:gd name="T57" fmla="*/ 247 h 263"/>
                <a:gd name="T58" fmla="*/ 112 w 219"/>
                <a:gd name="T59" fmla="*/ 257 h 263"/>
                <a:gd name="T60" fmla="*/ 88 w 219"/>
                <a:gd name="T61" fmla="*/ 263 h 263"/>
                <a:gd name="T62" fmla="*/ 60 w 219"/>
                <a:gd name="T63" fmla="*/ 262 h 263"/>
                <a:gd name="T64" fmla="*/ 31 w 219"/>
                <a:gd name="T65" fmla="*/ 256 h 263"/>
                <a:gd name="T66" fmla="*/ 0 w 219"/>
                <a:gd name="T67"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9" h="263">
                  <a:moveTo>
                    <a:pt x="0" y="244"/>
                  </a:moveTo>
                  <a:lnTo>
                    <a:pt x="6" y="244"/>
                  </a:lnTo>
                  <a:lnTo>
                    <a:pt x="20" y="245"/>
                  </a:lnTo>
                  <a:lnTo>
                    <a:pt x="41" y="244"/>
                  </a:lnTo>
                  <a:lnTo>
                    <a:pt x="66" y="238"/>
                  </a:lnTo>
                  <a:lnTo>
                    <a:pt x="93" y="227"/>
                  </a:lnTo>
                  <a:lnTo>
                    <a:pt x="117" y="210"/>
                  </a:lnTo>
                  <a:lnTo>
                    <a:pt x="137" y="182"/>
                  </a:lnTo>
                  <a:lnTo>
                    <a:pt x="149" y="143"/>
                  </a:lnTo>
                  <a:lnTo>
                    <a:pt x="157" y="106"/>
                  </a:lnTo>
                  <a:lnTo>
                    <a:pt x="165" y="75"/>
                  </a:lnTo>
                  <a:lnTo>
                    <a:pt x="176" y="50"/>
                  </a:lnTo>
                  <a:lnTo>
                    <a:pt x="186" y="31"/>
                  </a:lnTo>
                  <a:lnTo>
                    <a:pt x="195" y="16"/>
                  </a:lnTo>
                  <a:lnTo>
                    <a:pt x="201" y="7"/>
                  </a:lnTo>
                  <a:lnTo>
                    <a:pt x="207" y="1"/>
                  </a:lnTo>
                  <a:lnTo>
                    <a:pt x="208" y="0"/>
                  </a:lnTo>
                  <a:lnTo>
                    <a:pt x="219" y="40"/>
                  </a:lnTo>
                  <a:lnTo>
                    <a:pt x="217" y="43"/>
                  </a:lnTo>
                  <a:lnTo>
                    <a:pt x="213" y="53"/>
                  </a:lnTo>
                  <a:lnTo>
                    <a:pt x="205" y="68"/>
                  </a:lnTo>
                  <a:lnTo>
                    <a:pt x="198" y="87"/>
                  </a:lnTo>
                  <a:lnTo>
                    <a:pt x="189" y="111"/>
                  </a:lnTo>
                  <a:lnTo>
                    <a:pt x="180" y="136"/>
                  </a:lnTo>
                  <a:lnTo>
                    <a:pt x="173" y="162"/>
                  </a:lnTo>
                  <a:lnTo>
                    <a:pt x="168" y="189"/>
                  </a:lnTo>
                  <a:lnTo>
                    <a:pt x="162" y="213"/>
                  </a:lnTo>
                  <a:lnTo>
                    <a:pt x="151" y="232"/>
                  </a:lnTo>
                  <a:lnTo>
                    <a:pt x="133" y="247"/>
                  </a:lnTo>
                  <a:lnTo>
                    <a:pt x="112" y="257"/>
                  </a:lnTo>
                  <a:lnTo>
                    <a:pt x="88" y="263"/>
                  </a:lnTo>
                  <a:lnTo>
                    <a:pt x="60" y="262"/>
                  </a:lnTo>
                  <a:lnTo>
                    <a:pt x="31" y="256"/>
                  </a:lnTo>
                  <a:lnTo>
                    <a:pt x="0" y="244"/>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 name="Freeform 231"/>
            <p:cNvSpPr>
              <a:spLocks/>
            </p:cNvSpPr>
            <p:nvPr/>
          </p:nvSpPr>
          <p:spPr bwMode="auto">
            <a:xfrm>
              <a:off x="1803" y="1510"/>
              <a:ext cx="176" cy="48"/>
            </a:xfrm>
            <a:custGeom>
              <a:avLst/>
              <a:gdLst>
                <a:gd name="T0" fmla="*/ 527 w 528"/>
                <a:gd name="T1" fmla="*/ 139 h 142"/>
                <a:gd name="T2" fmla="*/ 513 w 528"/>
                <a:gd name="T3" fmla="*/ 142 h 142"/>
                <a:gd name="T4" fmla="*/ 492 w 528"/>
                <a:gd name="T5" fmla="*/ 142 h 142"/>
                <a:gd name="T6" fmla="*/ 463 w 528"/>
                <a:gd name="T7" fmla="*/ 140 h 142"/>
                <a:gd name="T8" fmla="*/ 426 w 528"/>
                <a:gd name="T9" fmla="*/ 134 h 142"/>
                <a:gd name="T10" fmla="*/ 383 w 528"/>
                <a:gd name="T11" fmla="*/ 127 h 142"/>
                <a:gd name="T12" fmla="*/ 334 w 528"/>
                <a:gd name="T13" fmla="*/ 118 h 142"/>
                <a:gd name="T14" fmla="*/ 282 w 528"/>
                <a:gd name="T15" fmla="*/ 106 h 142"/>
                <a:gd name="T16" fmla="*/ 229 w 528"/>
                <a:gd name="T17" fmla="*/ 93 h 142"/>
                <a:gd name="T18" fmla="*/ 177 w 528"/>
                <a:gd name="T19" fmla="*/ 80 h 142"/>
                <a:gd name="T20" fmla="*/ 132 w 528"/>
                <a:gd name="T21" fmla="*/ 65 h 142"/>
                <a:gd name="T22" fmla="*/ 90 w 528"/>
                <a:gd name="T23" fmla="*/ 52 h 142"/>
                <a:gd name="T24" fmla="*/ 55 w 528"/>
                <a:gd name="T25" fmla="*/ 40 h 142"/>
                <a:gd name="T26" fmla="*/ 28 w 528"/>
                <a:gd name="T27" fmla="*/ 28 h 142"/>
                <a:gd name="T28" fmla="*/ 9 w 528"/>
                <a:gd name="T29" fmla="*/ 18 h 142"/>
                <a:gd name="T30" fmla="*/ 0 w 528"/>
                <a:gd name="T31" fmla="*/ 9 h 142"/>
                <a:gd name="T32" fmla="*/ 1 w 528"/>
                <a:gd name="T33" fmla="*/ 3 h 142"/>
                <a:gd name="T34" fmla="*/ 13 w 528"/>
                <a:gd name="T35" fmla="*/ 0 h 142"/>
                <a:gd name="T36" fmla="*/ 34 w 528"/>
                <a:gd name="T37" fmla="*/ 0 h 142"/>
                <a:gd name="T38" fmla="*/ 63 w 528"/>
                <a:gd name="T39" fmla="*/ 1 h 142"/>
                <a:gd name="T40" fmla="*/ 100 w 528"/>
                <a:gd name="T41" fmla="*/ 7 h 142"/>
                <a:gd name="T42" fmla="*/ 143 w 528"/>
                <a:gd name="T43" fmla="*/ 15 h 142"/>
                <a:gd name="T44" fmla="*/ 192 w 528"/>
                <a:gd name="T45" fmla="*/ 24 h 142"/>
                <a:gd name="T46" fmla="*/ 244 w 528"/>
                <a:gd name="T47" fmla="*/ 35 h 142"/>
                <a:gd name="T48" fmla="*/ 297 w 528"/>
                <a:gd name="T49" fmla="*/ 49 h 142"/>
                <a:gd name="T50" fmla="*/ 349 w 528"/>
                <a:gd name="T51" fmla="*/ 62 h 142"/>
                <a:gd name="T52" fmla="*/ 395 w 528"/>
                <a:gd name="T53" fmla="*/ 77 h 142"/>
                <a:gd name="T54" fmla="*/ 436 w 528"/>
                <a:gd name="T55" fmla="*/ 90 h 142"/>
                <a:gd name="T56" fmla="*/ 472 w 528"/>
                <a:gd name="T57" fmla="*/ 102 h 142"/>
                <a:gd name="T58" fmla="*/ 498 w 528"/>
                <a:gd name="T59" fmla="*/ 114 h 142"/>
                <a:gd name="T60" fmla="*/ 518 w 528"/>
                <a:gd name="T61" fmla="*/ 124 h 142"/>
                <a:gd name="T62" fmla="*/ 527 w 528"/>
                <a:gd name="T63"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142">
                  <a:moveTo>
                    <a:pt x="528" y="136"/>
                  </a:moveTo>
                  <a:lnTo>
                    <a:pt x="527" y="139"/>
                  </a:lnTo>
                  <a:lnTo>
                    <a:pt x="521" y="140"/>
                  </a:lnTo>
                  <a:lnTo>
                    <a:pt x="513" y="142"/>
                  </a:lnTo>
                  <a:lnTo>
                    <a:pt x="504" y="142"/>
                  </a:lnTo>
                  <a:lnTo>
                    <a:pt x="492" y="142"/>
                  </a:lnTo>
                  <a:lnTo>
                    <a:pt x="479" y="142"/>
                  </a:lnTo>
                  <a:lnTo>
                    <a:pt x="463" y="140"/>
                  </a:lnTo>
                  <a:lnTo>
                    <a:pt x="445" y="137"/>
                  </a:lnTo>
                  <a:lnTo>
                    <a:pt x="426" y="134"/>
                  </a:lnTo>
                  <a:lnTo>
                    <a:pt x="405" y="132"/>
                  </a:lnTo>
                  <a:lnTo>
                    <a:pt x="383" y="127"/>
                  </a:lnTo>
                  <a:lnTo>
                    <a:pt x="359" y="123"/>
                  </a:lnTo>
                  <a:lnTo>
                    <a:pt x="334" y="118"/>
                  </a:lnTo>
                  <a:lnTo>
                    <a:pt x="309" y="112"/>
                  </a:lnTo>
                  <a:lnTo>
                    <a:pt x="282" y="106"/>
                  </a:lnTo>
                  <a:lnTo>
                    <a:pt x="256" y="100"/>
                  </a:lnTo>
                  <a:lnTo>
                    <a:pt x="229" y="93"/>
                  </a:lnTo>
                  <a:lnTo>
                    <a:pt x="203" y="87"/>
                  </a:lnTo>
                  <a:lnTo>
                    <a:pt x="177" y="80"/>
                  </a:lnTo>
                  <a:lnTo>
                    <a:pt x="154" y="72"/>
                  </a:lnTo>
                  <a:lnTo>
                    <a:pt x="132" y="65"/>
                  </a:lnTo>
                  <a:lnTo>
                    <a:pt x="109" y="59"/>
                  </a:lnTo>
                  <a:lnTo>
                    <a:pt x="90" y="52"/>
                  </a:lnTo>
                  <a:lnTo>
                    <a:pt x="72" y="46"/>
                  </a:lnTo>
                  <a:lnTo>
                    <a:pt x="55" y="40"/>
                  </a:lnTo>
                  <a:lnTo>
                    <a:pt x="41" y="32"/>
                  </a:lnTo>
                  <a:lnTo>
                    <a:pt x="28" y="28"/>
                  </a:lnTo>
                  <a:lnTo>
                    <a:pt x="18" y="22"/>
                  </a:lnTo>
                  <a:lnTo>
                    <a:pt x="9" y="18"/>
                  </a:lnTo>
                  <a:lnTo>
                    <a:pt x="4" y="13"/>
                  </a:lnTo>
                  <a:lnTo>
                    <a:pt x="0" y="9"/>
                  </a:lnTo>
                  <a:lnTo>
                    <a:pt x="0" y="6"/>
                  </a:lnTo>
                  <a:lnTo>
                    <a:pt x="1" y="3"/>
                  </a:lnTo>
                  <a:lnTo>
                    <a:pt x="6" y="1"/>
                  </a:lnTo>
                  <a:lnTo>
                    <a:pt x="13" y="0"/>
                  </a:lnTo>
                  <a:lnTo>
                    <a:pt x="24" y="0"/>
                  </a:lnTo>
                  <a:lnTo>
                    <a:pt x="34" y="0"/>
                  </a:lnTo>
                  <a:lnTo>
                    <a:pt x="49" y="0"/>
                  </a:lnTo>
                  <a:lnTo>
                    <a:pt x="63" y="1"/>
                  </a:lnTo>
                  <a:lnTo>
                    <a:pt x="81" y="4"/>
                  </a:lnTo>
                  <a:lnTo>
                    <a:pt x="100" y="7"/>
                  </a:lnTo>
                  <a:lnTo>
                    <a:pt x="121" y="10"/>
                  </a:lnTo>
                  <a:lnTo>
                    <a:pt x="143" y="15"/>
                  </a:lnTo>
                  <a:lnTo>
                    <a:pt x="167" y="19"/>
                  </a:lnTo>
                  <a:lnTo>
                    <a:pt x="192" y="24"/>
                  </a:lnTo>
                  <a:lnTo>
                    <a:pt x="217" y="29"/>
                  </a:lnTo>
                  <a:lnTo>
                    <a:pt x="244" y="35"/>
                  </a:lnTo>
                  <a:lnTo>
                    <a:pt x="271" y="41"/>
                  </a:lnTo>
                  <a:lnTo>
                    <a:pt x="297" y="49"/>
                  </a:lnTo>
                  <a:lnTo>
                    <a:pt x="324" y="55"/>
                  </a:lnTo>
                  <a:lnTo>
                    <a:pt x="349" y="62"/>
                  </a:lnTo>
                  <a:lnTo>
                    <a:pt x="373" y="69"/>
                  </a:lnTo>
                  <a:lnTo>
                    <a:pt x="395" y="77"/>
                  </a:lnTo>
                  <a:lnTo>
                    <a:pt x="417" y="83"/>
                  </a:lnTo>
                  <a:lnTo>
                    <a:pt x="436" y="90"/>
                  </a:lnTo>
                  <a:lnTo>
                    <a:pt x="456" y="96"/>
                  </a:lnTo>
                  <a:lnTo>
                    <a:pt x="472" y="102"/>
                  </a:lnTo>
                  <a:lnTo>
                    <a:pt x="487" y="109"/>
                  </a:lnTo>
                  <a:lnTo>
                    <a:pt x="498" y="114"/>
                  </a:lnTo>
                  <a:lnTo>
                    <a:pt x="509" y="120"/>
                  </a:lnTo>
                  <a:lnTo>
                    <a:pt x="518" y="124"/>
                  </a:lnTo>
                  <a:lnTo>
                    <a:pt x="524" y="129"/>
                  </a:lnTo>
                  <a:lnTo>
                    <a:pt x="527" y="133"/>
                  </a:lnTo>
                  <a:lnTo>
                    <a:pt x="528" y="136"/>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Freeform 232"/>
            <p:cNvSpPr>
              <a:spLocks/>
            </p:cNvSpPr>
            <p:nvPr/>
          </p:nvSpPr>
          <p:spPr bwMode="auto">
            <a:xfrm>
              <a:off x="2038" y="1565"/>
              <a:ext cx="87" cy="73"/>
            </a:xfrm>
            <a:custGeom>
              <a:avLst/>
              <a:gdLst>
                <a:gd name="T0" fmla="*/ 108 w 263"/>
                <a:gd name="T1" fmla="*/ 17 h 221"/>
                <a:gd name="T2" fmla="*/ 114 w 263"/>
                <a:gd name="T3" fmla="*/ 20 h 221"/>
                <a:gd name="T4" fmla="*/ 129 w 263"/>
                <a:gd name="T5" fmla="*/ 29 h 221"/>
                <a:gd name="T6" fmla="*/ 151 w 263"/>
                <a:gd name="T7" fmla="*/ 45 h 221"/>
                <a:gd name="T8" fmla="*/ 176 w 263"/>
                <a:gd name="T9" fmla="*/ 68 h 221"/>
                <a:gd name="T10" fmla="*/ 203 w 263"/>
                <a:gd name="T11" fmla="*/ 96 h 221"/>
                <a:gd name="T12" fmla="*/ 228 w 263"/>
                <a:gd name="T13" fmla="*/ 131 h 221"/>
                <a:gd name="T14" fmla="*/ 250 w 263"/>
                <a:gd name="T15" fmla="*/ 173 h 221"/>
                <a:gd name="T16" fmla="*/ 263 w 263"/>
                <a:gd name="T17" fmla="*/ 221 h 221"/>
                <a:gd name="T18" fmla="*/ 260 w 263"/>
                <a:gd name="T19" fmla="*/ 216 h 221"/>
                <a:gd name="T20" fmla="*/ 250 w 263"/>
                <a:gd name="T21" fmla="*/ 198 h 221"/>
                <a:gd name="T22" fmla="*/ 232 w 263"/>
                <a:gd name="T23" fmla="*/ 173 h 221"/>
                <a:gd name="T24" fmla="*/ 210 w 263"/>
                <a:gd name="T25" fmla="*/ 143 h 221"/>
                <a:gd name="T26" fmla="*/ 181 w 263"/>
                <a:gd name="T27" fmla="*/ 112 h 221"/>
                <a:gd name="T28" fmla="*/ 145 w 263"/>
                <a:gd name="T29" fmla="*/ 82 h 221"/>
                <a:gd name="T30" fmla="*/ 104 w 263"/>
                <a:gd name="T31" fmla="*/ 59 h 221"/>
                <a:gd name="T32" fmla="*/ 58 w 263"/>
                <a:gd name="T33" fmla="*/ 42 h 221"/>
                <a:gd name="T34" fmla="*/ 21 w 263"/>
                <a:gd name="T35" fmla="*/ 31 h 221"/>
                <a:gd name="T36" fmla="*/ 2 w 263"/>
                <a:gd name="T37" fmla="*/ 20 h 221"/>
                <a:gd name="T38" fmla="*/ 0 w 263"/>
                <a:gd name="T39" fmla="*/ 11 h 221"/>
                <a:gd name="T40" fmla="*/ 10 w 263"/>
                <a:gd name="T41" fmla="*/ 4 h 221"/>
                <a:gd name="T42" fmla="*/ 30 w 263"/>
                <a:gd name="T43" fmla="*/ 0 h 221"/>
                <a:gd name="T44" fmla="*/ 55 w 263"/>
                <a:gd name="T45" fmla="*/ 0 h 221"/>
                <a:gd name="T46" fmla="*/ 81 w 263"/>
                <a:gd name="T47" fmla="*/ 5 h 221"/>
                <a:gd name="T48" fmla="*/ 108 w 263"/>
                <a:gd name="T49" fmla="*/ 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3" h="221">
                  <a:moveTo>
                    <a:pt x="108" y="17"/>
                  </a:moveTo>
                  <a:lnTo>
                    <a:pt x="114" y="20"/>
                  </a:lnTo>
                  <a:lnTo>
                    <a:pt x="129" y="29"/>
                  </a:lnTo>
                  <a:lnTo>
                    <a:pt x="151" y="45"/>
                  </a:lnTo>
                  <a:lnTo>
                    <a:pt x="176" y="68"/>
                  </a:lnTo>
                  <a:lnTo>
                    <a:pt x="203" y="96"/>
                  </a:lnTo>
                  <a:lnTo>
                    <a:pt x="228" y="131"/>
                  </a:lnTo>
                  <a:lnTo>
                    <a:pt x="250" y="173"/>
                  </a:lnTo>
                  <a:lnTo>
                    <a:pt x="263" y="221"/>
                  </a:lnTo>
                  <a:lnTo>
                    <a:pt x="260" y="216"/>
                  </a:lnTo>
                  <a:lnTo>
                    <a:pt x="250" y="198"/>
                  </a:lnTo>
                  <a:lnTo>
                    <a:pt x="232" y="173"/>
                  </a:lnTo>
                  <a:lnTo>
                    <a:pt x="210" y="143"/>
                  </a:lnTo>
                  <a:lnTo>
                    <a:pt x="181" y="112"/>
                  </a:lnTo>
                  <a:lnTo>
                    <a:pt x="145" y="82"/>
                  </a:lnTo>
                  <a:lnTo>
                    <a:pt x="104" y="59"/>
                  </a:lnTo>
                  <a:lnTo>
                    <a:pt x="58" y="42"/>
                  </a:lnTo>
                  <a:lnTo>
                    <a:pt x="21" y="31"/>
                  </a:lnTo>
                  <a:lnTo>
                    <a:pt x="2" y="20"/>
                  </a:lnTo>
                  <a:lnTo>
                    <a:pt x="0" y="11"/>
                  </a:lnTo>
                  <a:lnTo>
                    <a:pt x="10" y="4"/>
                  </a:lnTo>
                  <a:lnTo>
                    <a:pt x="30" y="0"/>
                  </a:lnTo>
                  <a:lnTo>
                    <a:pt x="55" y="0"/>
                  </a:lnTo>
                  <a:lnTo>
                    <a:pt x="81" y="5"/>
                  </a:lnTo>
                  <a:lnTo>
                    <a:pt x="108" y="17"/>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 name="Freeform 233"/>
            <p:cNvSpPr>
              <a:spLocks/>
            </p:cNvSpPr>
            <p:nvPr/>
          </p:nvSpPr>
          <p:spPr bwMode="auto">
            <a:xfrm>
              <a:off x="2544" y="1763"/>
              <a:ext cx="11" cy="15"/>
            </a:xfrm>
            <a:custGeom>
              <a:avLst/>
              <a:gdLst>
                <a:gd name="T0" fmla="*/ 35 w 35"/>
                <a:gd name="T1" fmla="*/ 22 h 45"/>
                <a:gd name="T2" fmla="*/ 34 w 35"/>
                <a:gd name="T3" fmla="*/ 31 h 45"/>
                <a:gd name="T4" fmla="*/ 31 w 35"/>
                <a:gd name="T5" fmla="*/ 37 h 45"/>
                <a:gd name="T6" fmla="*/ 25 w 35"/>
                <a:gd name="T7" fmla="*/ 43 h 45"/>
                <a:gd name="T8" fmla="*/ 18 w 35"/>
                <a:gd name="T9" fmla="*/ 45 h 45"/>
                <a:gd name="T10" fmla="*/ 12 w 35"/>
                <a:gd name="T11" fmla="*/ 43 h 45"/>
                <a:gd name="T12" fmla="*/ 6 w 35"/>
                <a:gd name="T13" fmla="*/ 37 h 45"/>
                <a:gd name="T14" fmla="*/ 1 w 35"/>
                <a:gd name="T15" fmla="*/ 31 h 45"/>
                <a:gd name="T16" fmla="*/ 0 w 35"/>
                <a:gd name="T17" fmla="*/ 22 h 45"/>
                <a:gd name="T18" fmla="*/ 1 w 35"/>
                <a:gd name="T19" fmla="*/ 14 h 45"/>
                <a:gd name="T20" fmla="*/ 6 w 35"/>
                <a:gd name="T21" fmla="*/ 6 h 45"/>
                <a:gd name="T22" fmla="*/ 12 w 35"/>
                <a:gd name="T23" fmla="*/ 2 h 45"/>
                <a:gd name="T24" fmla="*/ 18 w 35"/>
                <a:gd name="T25" fmla="*/ 0 h 45"/>
                <a:gd name="T26" fmla="*/ 25 w 35"/>
                <a:gd name="T27" fmla="*/ 2 h 45"/>
                <a:gd name="T28" fmla="*/ 31 w 35"/>
                <a:gd name="T29" fmla="*/ 6 h 45"/>
                <a:gd name="T30" fmla="*/ 34 w 35"/>
                <a:gd name="T31" fmla="*/ 14 h 45"/>
                <a:gd name="T32" fmla="*/ 35 w 35"/>
                <a:gd name="T3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5">
                  <a:moveTo>
                    <a:pt x="35" y="22"/>
                  </a:moveTo>
                  <a:lnTo>
                    <a:pt x="34" y="31"/>
                  </a:lnTo>
                  <a:lnTo>
                    <a:pt x="31" y="37"/>
                  </a:lnTo>
                  <a:lnTo>
                    <a:pt x="25" y="43"/>
                  </a:lnTo>
                  <a:lnTo>
                    <a:pt x="18" y="45"/>
                  </a:lnTo>
                  <a:lnTo>
                    <a:pt x="12" y="43"/>
                  </a:lnTo>
                  <a:lnTo>
                    <a:pt x="6" y="37"/>
                  </a:lnTo>
                  <a:lnTo>
                    <a:pt x="1" y="31"/>
                  </a:lnTo>
                  <a:lnTo>
                    <a:pt x="0" y="22"/>
                  </a:lnTo>
                  <a:lnTo>
                    <a:pt x="1" y="14"/>
                  </a:lnTo>
                  <a:lnTo>
                    <a:pt x="6" y="6"/>
                  </a:lnTo>
                  <a:lnTo>
                    <a:pt x="12" y="2"/>
                  </a:lnTo>
                  <a:lnTo>
                    <a:pt x="18" y="0"/>
                  </a:lnTo>
                  <a:lnTo>
                    <a:pt x="25" y="2"/>
                  </a:lnTo>
                  <a:lnTo>
                    <a:pt x="31" y="6"/>
                  </a:lnTo>
                  <a:lnTo>
                    <a:pt x="34" y="14"/>
                  </a:lnTo>
                  <a:lnTo>
                    <a:pt x="35" y="22"/>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 name="Freeform 234"/>
            <p:cNvSpPr>
              <a:spLocks/>
            </p:cNvSpPr>
            <p:nvPr/>
          </p:nvSpPr>
          <p:spPr bwMode="auto">
            <a:xfrm>
              <a:off x="2493" y="1824"/>
              <a:ext cx="60" cy="29"/>
            </a:xfrm>
            <a:custGeom>
              <a:avLst/>
              <a:gdLst>
                <a:gd name="T0" fmla="*/ 0 w 180"/>
                <a:gd name="T1" fmla="*/ 0 h 86"/>
                <a:gd name="T2" fmla="*/ 4 w 180"/>
                <a:gd name="T3" fmla="*/ 3 h 86"/>
                <a:gd name="T4" fmla="*/ 16 w 180"/>
                <a:gd name="T5" fmla="*/ 12 h 86"/>
                <a:gd name="T6" fmla="*/ 35 w 180"/>
                <a:gd name="T7" fmla="*/ 25 h 86"/>
                <a:gd name="T8" fmla="*/ 59 w 180"/>
                <a:gd name="T9" fmla="*/ 40 h 86"/>
                <a:gd name="T10" fmla="*/ 86 w 180"/>
                <a:gd name="T11" fmla="*/ 55 h 86"/>
                <a:gd name="T12" fmla="*/ 117 w 180"/>
                <a:gd name="T13" fmla="*/ 68 h 86"/>
                <a:gd name="T14" fmla="*/ 148 w 180"/>
                <a:gd name="T15" fmla="*/ 80 h 86"/>
                <a:gd name="T16" fmla="*/ 180 w 180"/>
                <a:gd name="T17" fmla="*/ 86 h 86"/>
                <a:gd name="T18" fmla="*/ 175 w 180"/>
                <a:gd name="T19" fmla="*/ 86 h 86"/>
                <a:gd name="T20" fmla="*/ 161 w 180"/>
                <a:gd name="T21" fmla="*/ 86 h 86"/>
                <a:gd name="T22" fmla="*/ 139 w 180"/>
                <a:gd name="T23" fmla="*/ 83 h 86"/>
                <a:gd name="T24" fmla="*/ 114 w 180"/>
                <a:gd name="T25" fmla="*/ 79 h 86"/>
                <a:gd name="T26" fmla="*/ 84 w 180"/>
                <a:gd name="T27" fmla="*/ 68 h 86"/>
                <a:gd name="T28" fmla="*/ 55 w 180"/>
                <a:gd name="T29" fmla="*/ 53 h 86"/>
                <a:gd name="T30" fmla="*/ 25 w 180"/>
                <a:gd name="T31" fmla="*/ 31 h 86"/>
                <a:gd name="T32" fmla="*/ 0 w 180"/>
                <a:gd name="T3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86">
                  <a:moveTo>
                    <a:pt x="0" y="0"/>
                  </a:moveTo>
                  <a:lnTo>
                    <a:pt x="4" y="3"/>
                  </a:lnTo>
                  <a:lnTo>
                    <a:pt x="16" y="12"/>
                  </a:lnTo>
                  <a:lnTo>
                    <a:pt x="35" y="25"/>
                  </a:lnTo>
                  <a:lnTo>
                    <a:pt x="59" y="40"/>
                  </a:lnTo>
                  <a:lnTo>
                    <a:pt x="86" y="55"/>
                  </a:lnTo>
                  <a:lnTo>
                    <a:pt x="117" y="68"/>
                  </a:lnTo>
                  <a:lnTo>
                    <a:pt x="148" y="80"/>
                  </a:lnTo>
                  <a:lnTo>
                    <a:pt x="180" y="86"/>
                  </a:lnTo>
                  <a:lnTo>
                    <a:pt x="175" y="86"/>
                  </a:lnTo>
                  <a:lnTo>
                    <a:pt x="161" y="86"/>
                  </a:lnTo>
                  <a:lnTo>
                    <a:pt x="139" y="83"/>
                  </a:lnTo>
                  <a:lnTo>
                    <a:pt x="114" y="79"/>
                  </a:lnTo>
                  <a:lnTo>
                    <a:pt x="84" y="68"/>
                  </a:lnTo>
                  <a:lnTo>
                    <a:pt x="55" y="53"/>
                  </a:lnTo>
                  <a:lnTo>
                    <a:pt x="25" y="31"/>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 name="Freeform 235"/>
            <p:cNvSpPr>
              <a:spLocks/>
            </p:cNvSpPr>
            <p:nvPr/>
          </p:nvSpPr>
          <p:spPr bwMode="auto">
            <a:xfrm>
              <a:off x="1885" y="1701"/>
              <a:ext cx="37" cy="33"/>
            </a:xfrm>
            <a:custGeom>
              <a:avLst/>
              <a:gdLst>
                <a:gd name="T0" fmla="*/ 0 w 113"/>
                <a:gd name="T1" fmla="*/ 0 h 98"/>
                <a:gd name="T2" fmla="*/ 3 w 113"/>
                <a:gd name="T3" fmla="*/ 5 h 98"/>
                <a:gd name="T4" fmla="*/ 11 w 113"/>
                <a:gd name="T5" fmla="*/ 14 h 98"/>
                <a:gd name="T6" fmla="*/ 23 w 113"/>
                <a:gd name="T7" fmla="*/ 28 h 98"/>
                <a:gd name="T8" fmla="*/ 37 w 113"/>
                <a:gd name="T9" fmla="*/ 45 h 98"/>
                <a:gd name="T10" fmla="*/ 55 w 113"/>
                <a:gd name="T11" fmla="*/ 62 h 98"/>
                <a:gd name="T12" fmla="*/ 73 w 113"/>
                <a:gd name="T13" fmla="*/ 77 h 98"/>
                <a:gd name="T14" fmla="*/ 94 w 113"/>
                <a:gd name="T15" fmla="*/ 91 h 98"/>
                <a:gd name="T16" fmla="*/ 113 w 113"/>
                <a:gd name="T17" fmla="*/ 98 h 98"/>
                <a:gd name="T18" fmla="*/ 110 w 113"/>
                <a:gd name="T19" fmla="*/ 98 h 98"/>
                <a:gd name="T20" fmla="*/ 101 w 113"/>
                <a:gd name="T21" fmla="*/ 98 h 98"/>
                <a:gd name="T22" fmla="*/ 88 w 113"/>
                <a:gd name="T23" fmla="*/ 95 h 98"/>
                <a:gd name="T24" fmla="*/ 71 w 113"/>
                <a:gd name="T25" fmla="*/ 89 h 98"/>
                <a:gd name="T26" fmla="*/ 54 w 113"/>
                <a:gd name="T27" fmla="*/ 77 h 98"/>
                <a:gd name="T28" fmla="*/ 34 w 113"/>
                <a:gd name="T29" fmla="*/ 60 h 98"/>
                <a:gd name="T30" fmla="*/ 17 w 113"/>
                <a:gd name="T31" fmla="*/ 34 h 98"/>
                <a:gd name="T32" fmla="*/ 0 w 113"/>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98">
                  <a:moveTo>
                    <a:pt x="0" y="0"/>
                  </a:moveTo>
                  <a:lnTo>
                    <a:pt x="3" y="5"/>
                  </a:lnTo>
                  <a:lnTo>
                    <a:pt x="11" y="14"/>
                  </a:lnTo>
                  <a:lnTo>
                    <a:pt x="23" y="28"/>
                  </a:lnTo>
                  <a:lnTo>
                    <a:pt x="37" y="45"/>
                  </a:lnTo>
                  <a:lnTo>
                    <a:pt x="55" y="62"/>
                  </a:lnTo>
                  <a:lnTo>
                    <a:pt x="73" y="77"/>
                  </a:lnTo>
                  <a:lnTo>
                    <a:pt x="94" y="91"/>
                  </a:lnTo>
                  <a:lnTo>
                    <a:pt x="113" y="98"/>
                  </a:lnTo>
                  <a:lnTo>
                    <a:pt x="110" y="98"/>
                  </a:lnTo>
                  <a:lnTo>
                    <a:pt x="101" y="98"/>
                  </a:lnTo>
                  <a:lnTo>
                    <a:pt x="88" y="95"/>
                  </a:lnTo>
                  <a:lnTo>
                    <a:pt x="71" y="89"/>
                  </a:lnTo>
                  <a:lnTo>
                    <a:pt x="54" y="77"/>
                  </a:lnTo>
                  <a:lnTo>
                    <a:pt x="34" y="60"/>
                  </a:lnTo>
                  <a:lnTo>
                    <a:pt x="17" y="34"/>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 name="Freeform 236"/>
            <p:cNvSpPr>
              <a:spLocks/>
            </p:cNvSpPr>
            <p:nvPr/>
          </p:nvSpPr>
          <p:spPr bwMode="auto">
            <a:xfrm>
              <a:off x="2088" y="1406"/>
              <a:ext cx="100" cy="34"/>
            </a:xfrm>
            <a:custGeom>
              <a:avLst/>
              <a:gdLst>
                <a:gd name="T0" fmla="*/ 300 w 300"/>
                <a:gd name="T1" fmla="*/ 15 h 100"/>
                <a:gd name="T2" fmla="*/ 299 w 300"/>
                <a:gd name="T3" fmla="*/ 16 h 100"/>
                <a:gd name="T4" fmla="*/ 291 w 300"/>
                <a:gd name="T5" fmla="*/ 19 h 100"/>
                <a:gd name="T6" fmla="*/ 282 w 300"/>
                <a:gd name="T7" fmla="*/ 23 h 100"/>
                <a:gd name="T8" fmla="*/ 269 w 300"/>
                <a:gd name="T9" fmla="*/ 29 h 100"/>
                <a:gd name="T10" fmla="*/ 254 w 300"/>
                <a:gd name="T11" fmla="*/ 37 h 100"/>
                <a:gd name="T12" fmla="*/ 235 w 300"/>
                <a:gd name="T13" fmla="*/ 44 h 100"/>
                <a:gd name="T14" fmla="*/ 216 w 300"/>
                <a:gd name="T15" fmla="*/ 52 h 100"/>
                <a:gd name="T16" fmla="*/ 194 w 300"/>
                <a:gd name="T17" fmla="*/ 60 h 100"/>
                <a:gd name="T18" fmla="*/ 172 w 300"/>
                <a:gd name="T19" fmla="*/ 69 h 100"/>
                <a:gd name="T20" fmla="*/ 148 w 300"/>
                <a:gd name="T21" fmla="*/ 77 h 100"/>
                <a:gd name="T22" fmla="*/ 124 w 300"/>
                <a:gd name="T23" fmla="*/ 84 h 100"/>
                <a:gd name="T24" fmla="*/ 101 w 300"/>
                <a:gd name="T25" fmla="*/ 90 h 100"/>
                <a:gd name="T26" fmla="*/ 78 w 300"/>
                <a:gd name="T27" fmla="*/ 94 h 100"/>
                <a:gd name="T28" fmla="*/ 56 w 300"/>
                <a:gd name="T29" fmla="*/ 99 h 100"/>
                <a:gd name="T30" fmla="*/ 35 w 300"/>
                <a:gd name="T31" fmla="*/ 100 h 100"/>
                <a:gd name="T32" fmla="*/ 16 w 300"/>
                <a:gd name="T33" fmla="*/ 99 h 100"/>
                <a:gd name="T34" fmla="*/ 3 w 300"/>
                <a:gd name="T35" fmla="*/ 96 h 100"/>
                <a:gd name="T36" fmla="*/ 0 w 300"/>
                <a:gd name="T37" fmla="*/ 90 h 100"/>
                <a:gd name="T38" fmla="*/ 4 w 300"/>
                <a:gd name="T39" fmla="*/ 83 h 100"/>
                <a:gd name="T40" fmla="*/ 16 w 300"/>
                <a:gd name="T41" fmla="*/ 74 h 100"/>
                <a:gd name="T42" fmla="*/ 32 w 300"/>
                <a:gd name="T43" fmla="*/ 63 h 100"/>
                <a:gd name="T44" fmla="*/ 55 w 300"/>
                <a:gd name="T45" fmla="*/ 52 h 100"/>
                <a:gd name="T46" fmla="*/ 81 w 300"/>
                <a:gd name="T47" fmla="*/ 41 h 100"/>
                <a:gd name="T48" fmla="*/ 109 w 300"/>
                <a:gd name="T49" fmla="*/ 31 h 100"/>
                <a:gd name="T50" fmla="*/ 139 w 300"/>
                <a:gd name="T51" fmla="*/ 20 h 100"/>
                <a:gd name="T52" fmla="*/ 170 w 300"/>
                <a:gd name="T53" fmla="*/ 13 h 100"/>
                <a:gd name="T54" fmla="*/ 200 w 300"/>
                <a:gd name="T55" fmla="*/ 6 h 100"/>
                <a:gd name="T56" fmla="*/ 228 w 300"/>
                <a:gd name="T57" fmla="*/ 1 h 100"/>
                <a:gd name="T58" fmla="*/ 253 w 300"/>
                <a:gd name="T59" fmla="*/ 0 h 100"/>
                <a:gd name="T60" fmla="*/ 274 w 300"/>
                <a:gd name="T61" fmla="*/ 1 h 100"/>
                <a:gd name="T62" fmla="*/ 290 w 300"/>
                <a:gd name="T63" fmla="*/ 6 h 100"/>
                <a:gd name="T64" fmla="*/ 300 w 300"/>
                <a:gd name="T65" fmla="*/ 1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5"/>
                  </a:moveTo>
                  <a:lnTo>
                    <a:pt x="299" y="16"/>
                  </a:lnTo>
                  <a:lnTo>
                    <a:pt x="291" y="19"/>
                  </a:lnTo>
                  <a:lnTo>
                    <a:pt x="282" y="23"/>
                  </a:lnTo>
                  <a:lnTo>
                    <a:pt x="269" y="29"/>
                  </a:lnTo>
                  <a:lnTo>
                    <a:pt x="254" y="37"/>
                  </a:lnTo>
                  <a:lnTo>
                    <a:pt x="235" y="44"/>
                  </a:lnTo>
                  <a:lnTo>
                    <a:pt x="216" y="52"/>
                  </a:lnTo>
                  <a:lnTo>
                    <a:pt x="194" y="60"/>
                  </a:lnTo>
                  <a:lnTo>
                    <a:pt x="172" y="69"/>
                  </a:lnTo>
                  <a:lnTo>
                    <a:pt x="148" y="77"/>
                  </a:lnTo>
                  <a:lnTo>
                    <a:pt x="124" y="84"/>
                  </a:lnTo>
                  <a:lnTo>
                    <a:pt x="101" y="90"/>
                  </a:lnTo>
                  <a:lnTo>
                    <a:pt x="78" y="94"/>
                  </a:lnTo>
                  <a:lnTo>
                    <a:pt x="56" y="99"/>
                  </a:lnTo>
                  <a:lnTo>
                    <a:pt x="35" y="100"/>
                  </a:lnTo>
                  <a:lnTo>
                    <a:pt x="16" y="99"/>
                  </a:lnTo>
                  <a:lnTo>
                    <a:pt x="3" y="96"/>
                  </a:lnTo>
                  <a:lnTo>
                    <a:pt x="0" y="90"/>
                  </a:lnTo>
                  <a:lnTo>
                    <a:pt x="4" y="83"/>
                  </a:lnTo>
                  <a:lnTo>
                    <a:pt x="16" y="74"/>
                  </a:lnTo>
                  <a:lnTo>
                    <a:pt x="32" y="63"/>
                  </a:lnTo>
                  <a:lnTo>
                    <a:pt x="55" y="52"/>
                  </a:lnTo>
                  <a:lnTo>
                    <a:pt x="81" y="41"/>
                  </a:lnTo>
                  <a:lnTo>
                    <a:pt x="109" y="31"/>
                  </a:lnTo>
                  <a:lnTo>
                    <a:pt x="139" y="20"/>
                  </a:lnTo>
                  <a:lnTo>
                    <a:pt x="170" y="13"/>
                  </a:lnTo>
                  <a:lnTo>
                    <a:pt x="200" y="6"/>
                  </a:lnTo>
                  <a:lnTo>
                    <a:pt x="228" y="1"/>
                  </a:lnTo>
                  <a:lnTo>
                    <a:pt x="253" y="0"/>
                  </a:lnTo>
                  <a:lnTo>
                    <a:pt x="274" y="1"/>
                  </a:lnTo>
                  <a:lnTo>
                    <a:pt x="290" y="6"/>
                  </a:lnTo>
                  <a:lnTo>
                    <a:pt x="300"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 name="Freeform 237"/>
            <p:cNvSpPr>
              <a:spLocks/>
            </p:cNvSpPr>
            <p:nvPr/>
          </p:nvSpPr>
          <p:spPr bwMode="auto">
            <a:xfrm>
              <a:off x="2025" y="1394"/>
              <a:ext cx="100" cy="34"/>
            </a:xfrm>
            <a:custGeom>
              <a:avLst/>
              <a:gdLst>
                <a:gd name="T0" fmla="*/ 301 w 301"/>
                <a:gd name="T1" fmla="*/ 17 h 101"/>
                <a:gd name="T2" fmla="*/ 300 w 301"/>
                <a:gd name="T3" fmla="*/ 18 h 101"/>
                <a:gd name="T4" fmla="*/ 292 w 301"/>
                <a:gd name="T5" fmla="*/ 21 h 101"/>
                <a:gd name="T6" fmla="*/ 284 w 301"/>
                <a:gd name="T7" fmla="*/ 25 h 101"/>
                <a:gd name="T8" fmla="*/ 270 w 301"/>
                <a:gd name="T9" fmla="*/ 31 h 101"/>
                <a:gd name="T10" fmla="*/ 254 w 301"/>
                <a:gd name="T11" fmla="*/ 37 h 101"/>
                <a:gd name="T12" fmla="*/ 236 w 301"/>
                <a:gd name="T13" fmla="*/ 46 h 101"/>
                <a:gd name="T14" fmla="*/ 216 w 301"/>
                <a:gd name="T15" fmla="*/ 53 h 101"/>
                <a:gd name="T16" fmla="*/ 195 w 301"/>
                <a:gd name="T17" fmla="*/ 62 h 101"/>
                <a:gd name="T18" fmla="*/ 171 w 301"/>
                <a:gd name="T19" fmla="*/ 70 h 101"/>
                <a:gd name="T20" fmla="*/ 148 w 301"/>
                <a:gd name="T21" fmla="*/ 77 h 101"/>
                <a:gd name="T22" fmla="*/ 124 w 301"/>
                <a:gd name="T23" fmla="*/ 85 h 101"/>
                <a:gd name="T24" fmla="*/ 100 w 301"/>
                <a:gd name="T25" fmla="*/ 90 h 101"/>
                <a:gd name="T26" fmla="*/ 78 w 301"/>
                <a:gd name="T27" fmla="*/ 95 h 101"/>
                <a:gd name="T28" fmla="*/ 56 w 301"/>
                <a:gd name="T29" fmla="*/ 99 h 101"/>
                <a:gd name="T30" fmla="*/ 35 w 301"/>
                <a:gd name="T31" fmla="*/ 101 h 101"/>
                <a:gd name="T32" fmla="*/ 16 w 301"/>
                <a:gd name="T33" fmla="*/ 99 h 101"/>
                <a:gd name="T34" fmla="*/ 3 w 301"/>
                <a:gd name="T35" fmla="*/ 96 h 101"/>
                <a:gd name="T36" fmla="*/ 0 w 301"/>
                <a:gd name="T37" fmla="*/ 90 h 101"/>
                <a:gd name="T38" fmla="*/ 4 w 301"/>
                <a:gd name="T39" fmla="*/ 83 h 101"/>
                <a:gd name="T40" fmla="*/ 16 w 301"/>
                <a:gd name="T41" fmla="*/ 74 h 101"/>
                <a:gd name="T42" fmla="*/ 34 w 301"/>
                <a:gd name="T43" fmla="*/ 64 h 101"/>
                <a:gd name="T44" fmla="*/ 56 w 301"/>
                <a:gd name="T45" fmla="*/ 52 h 101"/>
                <a:gd name="T46" fmla="*/ 81 w 301"/>
                <a:gd name="T47" fmla="*/ 42 h 101"/>
                <a:gd name="T48" fmla="*/ 111 w 301"/>
                <a:gd name="T49" fmla="*/ 31 h 101"/>
                <a:gd name="T50" fmla="*/ 140 w 301"/>
                <a:gd name="T51" fmla="*/ 21 h 101"/>
                <a:gd name="T52" fmla="*/ 171 w 301"/>
                <a:gd name="T53" fmla="*/ 14 h 101"/>
                <a:gd name="T54" fmla="*/ 201 w 301"/>
                <a:gd name="T55" fmla="*/ 6 h 101"/>
                <a:gd name="T56" fmla="*/ 229 w 301"/>
                <a:gd name="T57" fmla="*/ 2 h 101"/>
                <a:gd name="T58" fmla="*/ 254 w 301"/>
                <a:gd name="T59" fmla="*/ 0 h 101"/>
                <a:gd name="T60" fmla="*/ 275 w 301"/>
                <a:gd name="T61" fmla="*/ 2 h 101"/>
                <a:gd name="T62" fmla="*/ 291 w 301"/>
                <a:gd name="T63" fmla="*/ 8 h 101"/>
                <a:gd name="T64" fmla="*/ 301 w 301"/>
                <a:gd name="T65" fmla="*/ 1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101">
                  <a:moveTo>
                    <a:pt x="301" y="17"/>
                  </a:moveTo>
                  <a:lnTo>
                    <a:pt x="300" y="18"/>
                  </a:lnTo>
                  <a:lnTo>
                    <a:pt x="292" y="21"/>
                  </a:lnTo>
                  <a:lnTo>
                    <a:pt x="284" y="25"/>
                  </a:lnTo>
                  <a:lnTo>
                    <a:pt x="270" y="31"/>
                  </a:lnTo>
                  <a:lnTo>
                    <a:pt x="254" y="37"/>
                  </a:lnTo>
                  <a:lnTo>
                    <a:pt x="236" y="46"/>
                  </a:lnTo>
                  <a:lnTo>
                    <a:pt x="216" y="53"/>
                  </a:lnTo>
                  <a:lnTo>
                    <a:pt x="195" y="62"/>
                  </a:lnTo>
                  <a:lnTo>
                    <a:pt x="171" y="70"/>
                  </a:lnTo>
                  <a:lnTo>
                    <a:pt x="148" y="77"/>
                  </a:lnTo>
                  <a:lnTo>
                    <a:pt x="124" y="85"/>
                  </a:lnTo>
                  <a:lnTo>
                    <a:pt x="100" y="90"/>
                  </a:lnTo>
                  <a:lnTo>
                    <a:pt x="78" y="95"/>
                  </a:lnTo>
                  <a:lnTo>
                    <a:pt x="56" y="99"/>
                  </a:lnTo>
                  <a:lnTo>
                    <a:pt x="35" y="101"/>
                  </a:lnTo>
                  <a:lnTo>
                    <a:pt x="16" y="99"/>
                  </a:lnTo>
                  <a:lnTo>
                    <a:pt x="3" y="96"/>
                  </a:lnTo>
                  <a:lnTo>
                    <a:pt x="0" y="90"/>
                  </a:lnTo>
                  <a:lnTo>
                    <a:pt x="4" y="83"/>
                  </a:lnTo>
                  <a:lnTo>
                    <a:pt x="16" y="74"/>
                  </a:lnTo>
                  <a:lnTo>
                    <a:pt x="34" y="64"/>
                  </a:lnTo>
                  <a:lnTo>
                    <a:pt x="56" y="52"/>
                  </a:lnTo>
                  <a:lnTo>
                    <a:pt x="81" y="42"/>
                  </a:lnTo>
                  <a:lnTo>
                    <a:pt x="111" y="31"/>
                  </a:lnTo>
                  <a:lnTo>
                    <a:pt x="140" y="21"/>
                  </a:lnTo>
                  <a:lnTo>
                    <a:pt x="171" y="14"/>
                  </a:lnTo>
                  <a:lnTo>
                    <a:pt x="201" y="6"/>
                  </a:lnTo>
                  <a:lnTo>
                    <a:pt x="229" y="2"/>
                  </a:lnTo>
                  <a:lnTo>
                    <a:pt x="254" y="0"/>
                  </a:lnTo>
                  <a:lnTo>
                    <a:pt x="275" y="2"/>
                  </a:lnTo>
                  <a:lnTo>
                    <a:pt x="291" y="8"/>
                  </a:lnTo>
                  <a:lnTo>
                    <a:pt x="301" y="17"/>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6" name="Freeform 238"/>
            <p:cNvSpPr>
              <a:spLocks/>
            </p:cNvSpPr>
            <p:nvPr/>
          </p:nvSpPr>
          <p:spPr bwMode="auto">
            <a:xfrm>
              <a:off x="1962" y="1383"/>
              <a:ext cx="100" cy="33"/>
            </a:xfrm>
            <a:custGeom>
              <a:avLst/>
              <a:gdLst>
                <a:gd name="T0" fmla="*/ 301 w 301"/>
                <a:gd name="T1" fmla="*/ 15 h 99"/>
                <a:gd name="T2" fmla="*/ 299 w 301"/>
                <a:gd name="T3" fmla="*/ 16 h 99"/>
                <a:gd name="T4" fmla="*/ 292 w 301"/>
                <a:gd name="T5" fmla="*/ 19 h 99"/>
                <a:gd name="T6" fmla="*/ 283 w 301"/>
                <a:gd name="T7" fmla="*/ 24 h 99"/>
                <a:gd name="T8" fmla="*/ 269 w 301"/>
                <a:gd name="T9" fmla="*/ 30 h 99"/>
                <a:gd name="T10" fmla="*/ 253 w 301"/>
                <a:gd name="T11" fmla="*/ 36 h 99"/>
                <a:gd name="T12" fmla="*/ 235 w 301"/>
                <a:gd name="T13" fmla="*/ 45 h 99"/>
                <a:gd name="T14" fmla="*/ 216 w 301"/>
                <a:gd name="T15" fmla="*/ 52 h 99"/>
                <a:gd name="T16" fmla="*/ 194 w 301"/>
                <a:gd name="T17" fmla="*/ 61 h 99"/>
                <a:gd name="T18" fmla="*/ 172 w 301"/>
                <a:gd name="T19" fmla="*/ 68 h 99"/>
                <a:gd name="T20" fmla="*/ 148 w 301"/>
                <a:gd name="T21" fmla="*/ 77 h 99"/>
                <a:gd name="T22" fmla="*/ 124 w 301"/>
                <a:gd name="T23" fmla="*/ 83 h 99"/>
                <a:gd name="T24" fmla="*/ 101 w 301"/>
                <a:gd name="T25" fmla="*/ 90 h 99"/>
                <a:gd name="T26" fmla="*/ 77 w 301"/>
                <a:gd name="T27" fmla="*/ 95 h 99"/>
                <a:gd name="T28" fmla="*/ 56 w 301"/>
                <a:gd name="T29" fmla="*/ 98 h 99"/>
                <a:gd name="T30" fmla="*/ 36 w 301"/>
                <a:gd name="T31" fmla="*/ 99 h 99"/>
                <a:gd name="T32" fmla="*/ 16 w 301"/>
                <a:gd name="T33" fmla="*/ 99 h 99"/>
                <a:gd name="T34" fmla="*/ 3 w 301"/>
                <a:gd name="T35" fmla="*/ 96 h 99"/>
                <a:gd name="T36" fmla="*/ 0 w 301"/>
                <a:gd name="T37" fmla="*/ 90 h 99"/>
                <a:gd name="T38" fmla="*/ 5 w 301"/>
                <a:gd name="T39" fmla="*/ 83 h 99"/>
                <a:gd name="T40" fmla="*/ 16 w 301"/>
                <a:gd name="T41" fmla="*/ 74 h 99"/>
                <a:gd name="T42" fmla="*/ 34 w 301"/>
                <a:gd name="T43" fmla="*/ 64 h 99"/>
                <a:gd name="T44" fmla="*/ 56 w 301"/>
                <a:gd name="T45" fmla="*/ 52 h 99"/>
                <a:gd name="T46" fmla="*/ 82 w 301"/>
                <a:gd name="T47" fmla="*/ 42 h 99"/>
                <a:gd name="T48" fmla="*/ 110 w 301"/>
                <a:gd name="T49" fmla="*/ 31 h 99"/>
                <a:gd name="T50" fmla="*/ 141 w 301"/>
                <a:gd name="T51" fmla="*/ 21 h 99"/>
                <a:gd name="T52" fmla="*/ 170 w 301"/>
                <a:gd name="T53" fmla="*/ 14 h 99"/>
                <a:gd name="T54" fmla="*/ 200 w 301"/>
                <a:gd name="T55" fmla="*/ 6 h 99"/>
                <a:gd name="T56" fmla="*/ 228 w 301"/>
                <a:gd name="T57" fmla="*/ 2 h 99"/>
                <a:gd name="T58" fmla="*/ 253 w 301"/>
                <a:gd name="T59" fmla="*/ 0 h 99"/>
                <a:gd name="T60" fmla="*/ 275 w 301"/>
                <a:gd name="T61" fmla="*/ 2 h 99"/>
                <a:gd name="T62" fmla="*/ 290 w 301"/>
                <a:gd name="T63" fmla="*/ 6 h 99"/>
                <a:gd name="T64" fmla="*/ 301 w 301"/>
                <a:gd name="T6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99">
                  <a:moveTo>
                    <a:pt x="301" y="15"/>
                  </a:moveTo>
                  <a:lnTo>
                    <a:pt x="299" y="16"/>
                  </a:lnTo>
                  <a:lnTo>
                    <a:pt x="292" y="19"/>
                  </a:lnTo>
                  <a:lnTo>
                    <a:pt x="283" y="24"/>
                  </a:lnTo>
                  <a:lnTo>
                    <a:pt x="269" y="30"/>
                  </a:lnTo>
                  <a:lnTo>
                    <a:pt x="253" y="36"/>
                  </a:lnTo>
                  <a:lnTo>
                    <a:pt x="235" y="45"/>
                  </a:lnTo>
                  <a:lnTo>
                    <a:pt x="216" y="52"/>
                  </a:lnTo>
                  <a:lnTo>
                    <a:pt x="194" y="61"/>
                  </a:lnTo>
                  <a:lnTo>
                    <a:pt x="172" y="68"/>
                  </a:lnTo>
                  <a:lnTo>
                    <a:pt x="148" y="77"/>
                  </a:lnTo>
                  <a:lnTo>
                    <a:pt x="124" y="83"/>
                  </a:lnTo>
                  <a:lnTo>
                    <a:pt x="101" y="90"/>
                  </a:lnTo>
                  <a:lnTo>
                    <a:pt x="77" y="95"/>
                  </a:lnTo>
                  <a:lnTo>
                    <a:pt x="56" y="98"/>
                  </a:lnTo>
                  <a:lnTo>
                    <a:pt x="36" y="99"/>
                  </a:lnTo>
                  <a:lnTo>
                    <a:pt x="16" y="99"/>
                  </a:lnTo>
                  <a:lnTo>
                    <a:pt x="3" y="96"/>
                  </a:lnTo>
                  <a:lnTo>
                    <a:pt x="0" y="90"/>
                  </a:lnTo>
                  <a:lnTo>
                    <a:pt x="5" y="83"/>
                  </a:lnTo>
                  <a:lnTo>
                    <a:pt x="16" y="74"/>
                  </a:lnTo>
                  <a:lnTo>
                    <a:pt x="34" y="64"/>
                  </a:lnTo>
                  <a:lnTo>
                    <a:pt x="56" y="52"/>
                  </a:lnTo>
                  <a:lnTo>
                    <a:pt x="82" y="42"/>
                  </a:lnTo>
                  <a:lnTo>
                    <a:pt x="110" y="31"/>
                  </a:lnTo>
                  <a:lnTo>
                    <a:pt x="141" y="21"/>
                  </a:lnTo>
                  <a:lnTo>
                    <a:pt x="170" y="14"/>
                  </a:lnTo>
                  <a:lnTo>
                    <a:pt x="200" y="6"/>
                  </a:lnTo>
                  <a:lnTo>
                    <a:pt x="228" y="2"/>
                  </a:lnTo>
                  <a:lnTo>
                    <a:pt x="253" y="0"/>
                  </a:lnTo>
                  <a:lnTo>
                    <a:pt x="275" y="2"/>
                  </a:lnTo>
                  <a:lnTo>
                    <a:pt x="290" y="6"/>
                  </a:lnTo>
                  <a:lnTo>
                    <a:pt x="301"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7" name="Freeform 239"/>
            <p:cNvSpPr>
              <a:spLocks/>
            </p:cNvSpPr>
            <p:nvPr/>
          </p:nvSpPr>
          <p:spPr bwMode="auto">
            <a:xfrm>
              <a:off x="1899" y="1371"/>
              <a:ext cx="100" cy="34"/>
            </a:xfrm>
            <a:custGeom>
              <a:avLst/>
              <a:gdLst>
                <a:gd name="T0" fmla="*/ 300 w 300"/>
                <a:gd name="T1" fmla="*/ 16 h 100"/>
                <a:gd name="T2" fmla="*/ 299 w 300"/>
                <a:gd name="T3" fmla="*/ 17 h 100"/>
                <a:gd name="T4" fmla="*/ 291 w 300"/>
                <a:gd name="T5" fmla="*/ 20 h 100"/>
                <a:gd name="T6" fmla="*/ 282 w 300"/>
                <a:gd name="T7" fmla="*/ 25 h 100"/>
                <a:gd name="T8" fmla="*/ 269 w 300"/>
                <a:gd name="T9" fmla="*/ 31 h 100"/>
                <a:gd name="T10" fmla="*/ 253 w 300"/>
                <a:gd name="T11" fmla="*/ 37 h 100"/>
                <a:gd name="T12" fmla="*/ 235 w 300"/>
                <a:gd name="T13" fmla="*/ 46 h 100"/>
                <a:gd name="T14" fmla="*/ 216 w 300"/>
                <a:gd name="T15" fmla="*/ 53 h 100"/>
                <a:gd name="T16" fmla="*/ 194 w 300"/>
                <a:gd name="T17" fmla="*/ 62 h 100"/>
                <a:gd name="T18" fmla="*/ 171 w 300"/>
                <a:gd name="T19" fmla="*/ 69 h 100"/>
                <a:gd name="T20" fmla="*/ 148 w 300"/>
                <a:gd name="T21" fmla="*/ 78 h 100"/>
                <a:gd name="T22" fmla="*/ 124 w 300"/>
                <a:gd name="T23" fmla="*/ 84 h 100"/>
                <a:gd name="T24" fmla="*/ 100 w 300"/>
                <a:gd name="T25" fmla="*/ 91 h 100"/>
                <a:gd name="T26" fmla="*/ 77 w 300"/>
                <a:gd name="T27" fmla="*/ 96 h 100"/>
                <a:gd name="T28" fmla="*/ 56 w 300"/>
                <a:gd name="T29" fmla="*/ 99 h 100"/>
                <a:gd name="T30" fmla="*/ 35 w 300"/>
                <a:gd name="T31" fmla="*/ 100 h 100"/>
                <a:gd name="T32" fmla="*/ 16 w 300"/>
                <a:gd name="T33" fmla="*/ 100 h 100"/>
                <a:gd name="T34" fmla="*/ 3 w 300"/>
                <a:gd name="T35" fmla="*/ 97 h 100"/>
                <a:gd name="T36" fmla="*/ 0 w 300"/>
                <a:gd name="T37" fmla="*/ 91 h 100"/>
                <a:gd name="T38" fmla="*/ 4 w 300"/>
                <a:gd name="T39" fmla="*/ 84 h 100"/>
                <a:gd name="T40" fmla="*/ 16 w 300"/>
                <a:gd name="T41" fmla="*/ 74 h 100"/>
                <a:gd name="T42" fmla="*/ 34 w 300"/>
                <a:gd name="T43" fmla="*/ 63 h 100"/>
                <a:gd name="T44" fmla="*/ 56 w 300"/>
                <a:gd name="T45" fmla="*/ 53 h 100"/>
                <a:gd name="T46" fmla="*/ 81 w 300"/>
                <a:gd name="T47" fmla="*/ 43 h 100"/>
                <a:gd name="T48" fmla="*/ 109 w 300"/>
                <a:gd name="T49" fmla="*/ 31 h 100"/>
                <a:gd name="T50" fmla="*/ 140 w 300"/>
                <a:gd name="T51" fmla="*/ 22 h 100"/>
                <a:gd name="T52" fmla="*/ 170 w 300"/>
                <a:gd name="T53" fmla="*/ 13 h 100"/>
                <a:gd name="T54" fmla="*/ 200 w 300"/>
                <a:gd name="T55" fmla="*/ 7 h 100"/>
                <a:gd name="T56" fmla="*/ 228 w 300"/>
                <a:gd name="T57" fmla="*/ 3 h 100"/>
                <a:gd name="T58" fmla="*/ 253 w 300"/>
                <a:gd name="T59" fmla="*/ 0 h 100"/>
                <a:gd name="T60" fmla="*/ 275 w 300"/>
                <a:gd name="T61" fmla="*/ 1 h 100"/>
                <a:gd name="T62" fmla="*/ 290 w 300"/>
                <a:gd name="T63" fmla="*/ 7 h 100"/>
                <a:gd name="T64" fmla="*/ 300 w 300"/>
                <a:gd name="T65"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6"/>
                  </a:moveTo>
                  <a:lnTo>
                    <a:pt x="299" y="17"/>
                  </a:lnTo>
                  <a:lnTo>
                    <a:pt x="291" y="20"/>
                  </a:lnTo>
                  <a:lnTo>
                    <a:pt x="282" y="25"/>
                  </a:lnTo>
                  <a:lnTo>
                    <a:pt x="269" y="31"/>
                  </a:lnTo>
                  <a:lnTo>
                    <a:pt x="253" y="37"/>
                  </a:lnTo>
                  <a:lnTo>
                    <a:pt x="235" y="46"/>
                  </a:lnTo>
                  <a:lnTo>
                    <a:pt x="216" y="53"/>
                  </a:lnTo>
                  <a:lnTo>
                    <a:pt x="194" y="62"/>
                  </a:lnTo>
                  <a:lnTo>
                    <a:pt x="171" y="69"/>
                  </a:lnTo>
                  <a:lnTo>
                    <a:pt x="148" y="78"/>
                  </a:lnTo>
                  <a:lnTo>
                    <a:pt x="124" y="84"/>
                  </a:lnTo>
                  <a:lnTo>
                    <a:pt x="100" y="91"/>
                  </a:lnTo>
                  <a:lnTo>
                    <a:pt x="77" y="96"/>
                  </a:lnTo>
                  <a:lnTo>
                    <a:pt x="56" y="99"/>
                  </a:lnTo>
                  <a:lnTo>
                    <a:pt x="35" y="100"/>
                  </a:lnTo>
                  <a:lnTo>
                    <a:pt x="16" y="100"/>
                  </a:lnTo>
                  <a:lnTo>
                    <a:pt x="3" y="97"/>
                  </a:lnTo>
                  <a:lnTo>
                    <a:pt x="0" y="91"/>
                  </a:lnTo>
                  <a:lnTo>
                    <a:pt x="4" y="84"/>
                  </a:lnTo>
                  <a:lnTo>
                    <a:pt x="16" y="74"/>
                  </a:lnTo>
                  <a:lnTo>
                    <a:pt x="34" y="63"/>
                  </a:lnTo>
                  <a:lnTo>
                    <a:pt x="56" y="53"/>
                  </a:lnTo>
                  <a:lnTo>
                    <a:pt x="81" y="43"/>
                  </a:lnTo>
                  <a:lnTo>
                    <a:pt x="109" y="31"/>
                  </a:lnTo>
                  <a:lnTo>
                    <a:pt x="140" y="22"/>
                  </a:lnTo>
                  <a:lnTo>
                    <a:pt x="170" y="13"/>
                  </a:lnTo>
                  <a:lnTo>
                    <a:pt x="200" y="7"/>
                  </a:lnTo>
                  <a:lnTo>
                    <a:pt x="228" y="3"/>
                  </a:lnTo>
                  <a:lnTo>
                    <a:pt x="253" y="0"/>
                  </a:lnTo>
                  <a:lnTo>
                    <a:pt x="275" y="1"/>
                  </a:lnTo>
                  <a:lnTo>
                    <a:pt x="290" y="7"/>
                  </a:lnTo>
                  <a:lnTo>
                    <a:pt x="300" y="16"/>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8" name="Group 240"/>
          <p:cNvGrpSpPr>
            <a:grpSpLocks/>
          </p:cNvGrpSpPr>
          <p:nvPr/>
        </p:nvGrpSpPr>
        <p:grpSpPr bwMode="auto">
          <a:xfrm>
            <a:off x="3793933" y="3162714"/>
            <a:ext cx="533400" cy="452438"/>
            <a:chOff x="1751" y="1136"/>
            <a:chExt cx="928" cy="787"/>
          </a:xfrm>
        </p:grpSpPr>
        <p:sp>
          <p:nvSpPr>
            <p:cNvPr id="69" name="Freeform 241"/>
            <p:cNvSpPr>
              <a:spLocks/>
            </p:cNvSpPr>
            <p:nvPr/>
          </p:nvSpPr>
          <p:spPr bwMode="auto">
            <a:xfrm>
              <a:off x="2146" y="1365"/>
              <a:ext cx="79" cy="48"/>
            </a:xfrm>
            <a:custGeom>
              <a:avLst/>
              <a:gdLst>
                <a:gd name="T0" fmla="*/ 180 w 235"/>
                <a:gd name="T1" fmla="*/ 7 h 142"/>
                <a:gd name="T2" fmla="*/ 181 w 235"/>
                <a:gd name="T3" fmla="*/ 15 h 142"/>
                <a:gd name="T4" fmla="*/ 183 w 235"/>
                <a:gd name="T5" fmla="*/ 22 h 142"/>
                <a:gd name="T6" fmla="*/ 181 w 235"/>
                <a:gd name="T7" fmla="*/ 31 h 142"/>
                <a:gd name="T8" fmla="*/ 180 w 235"/>
                <a:gd name="T9" fmla="*/ 38 h 142"/>
                <a:gd name="T10" fmla="*/ 176 w 235"/>
                <a:gd name="T11" fmla="*/ 52 h 142"/>
                <a:gd name="T12" fmla="*/ 168 w 235"/>
                <a:gd name="T13" fmla="*/ 64 h 142"/>
                <a:gd name="T14" fmla="*/ 159 w 235"/>
                <a:gd name="T15" fmla="*/ 74 h 142"/>
                <a:gd name="T16" fmla="*/ 149 w 235"/>
                <a:gd name="T17" fmla="*/ 81 h 142"/>
                <a:gd name="T18" fmla="*/ 137 w 235"/>
                <a:gd name="T19" fmla="*/ 87 h 142"/>
                <a:gd name="T20" fmla="*/ 125 w 235"/>
                <a:gd name="T21" fmla="*/ 92 h 142"/>
                <a:gd name="T22" fmla="*/ 112 w 235"/>
                <a:gd name="T23" fmla="*/ 92 h 142"/>
                <a:gd name="T24" fmla="*/ 99 w 235"/>
                <a:gd name="T25" fmla="*/ 90 h 142"/>
                <a:gd name="T26" fmla="*/ 88 w 235"/>
                <a:gd name="T27" fmla="*/ 86 h 142"/>
                <a:gd name="T28" fmla="*/ 78 w 235"/>
                <a:gd name="T29" fmla="*/ 80 h 142"/>
                <a:gd name="T30" fmla="*/ 71 w 235"/>
                <a:gd name="T31" fmla="*/ 72 h 142"/>
                <a:gd name="T32" fmla="*/ 63 w 235"/>
                <a:gd name="T33" fmla="*/ 64 h 142"/>
                <a:gd name="T34" fmla="*/ 57 w 235"/>
                <a:gd name="T35" fmla="*/ 53 h 142"/>
                <a:gd name="T36" fmla="*/ 53 w 235"/>
                <a:gd name="T37" fmla="*/ 43 h 142"/>
                <a:gd name="T38" fmla="*/ 51 w 235"/>
                <a:gd name="T39" fmla="*/ 30 h 142"/>
                <a:gd name="T40" fmla="*/ 51 w 235"/>
                <a:gd name="T41" fmla="*/ 18 h 142"/>
                <a:gd name="T42" fmla="*/ 45 w 235"/>
                <a:gd name="T43" fmla="*/ 16 h 142"/>
                <a:gd name="T44" fmla="*/ 39 w 235"/>
                <a:gd name="T45" fmla="*/ 15 h 142"/>
                <a:gd name="T46" fmla="*/ 34 w 235"/>
                <a:gd name="T47" fmla="*/ 13 h 142"/>
                <a:gd name="T48" fmla="*/ 26 w 235"/>
                <a:gd name="T49" fmla="*/ 10 h 142"/>
                <a:gd name="T50" fmla="*/ 20 w 235"/>
                <a:gd name="T51" fmla="*/ 7 h 142"/>
                <a:gd name="T52" fmla="*/ 14 w 235"/>
                <a:gd name="T53" fmla="*/ 6 h 142"/>
                <a:gd name="T54" fmla="*/ 7 w 235"/>
                <a:gd name="T55" fmla="*/ 3 h 142"/>
                <a:gd name="T56" fmla="*/ 1 w 235"/>
                <a:gd name="T57" fmla="*/ 0 h 142"/>
                <a:gd name="T58" fmla="*/ 0 w 235"/>
                <a:gd name="T59" fmla="*/ 24 h 142"/>
                <a:gd name="T60" fmla="*/ 1 w 235"/>
                <a:gd name="T61" fmla="*/ 47 h 142"/>
                <a:gd name="T62" fmla="*/ 7 w 235"/>
                <a:gd name="T63" fmla="*/ 68 h 142"/>
                <a:gd name="T64" fmla="*/ 17 w 235"/>
                <a:gd name="T65" fmla="*/ 89 h 142"/>
                <a:gd name="T66" fmla="*/ 31 w 235"/>
                <a:gd name="T67" fmla="*/ 106 h 142"/>
                <a:gd name="T68" fmla="*/ 47 w 235"/>
                <a:gd name="T69" fmla="*/ 121 h 142"/>
                <a:gd name="T70" fmla="*/ 65 w 235"/>
                <a:gd name="T71" fmla="*/ 132 h 142"/>
                <a:gd name="T72" fmla="*/ 87 w 235"/>
                <a:gd name="T73" fmla="*/ 139 h 142"/>
                <a:gd name="T74" fmla="*/ 110 w 235"/>
                <a:gd name="T75" fmla="*/ 142 h 142"/>
                <a:gd name="T76" fmla="*/ 134 w 235"/>
                <a:gd name="T77" fmla="*/ 142 h 142"/>
                <a:gd name="T78" fmla="*/ 156 w 235"/>
                <a:gd name="T79" fmla="*/ 136 h 142"/>
                <a:gd name="T80" fmla="*/ 177 w 235"/>
                <a:gd name="T81" fmla="*/ 126 h 142"/>
                <a:gd name="T82" fmla="*/ 195 w 235"/>
                <a:gd name="T83" fmla="*/ 112 h 142"/>
                <a:gd name="T84" fmla="*/ 211 w 235"/>
                <a:gd name="T85" fmla="*/ 95 h 142"/>
                <a:gd name="T86" fmla="*/ 223 w 235"/>
                <a:gd name="T87" fmla="*/ 75 h 142"/>
                <a:gd name="T88" fmla="*/ 232 w 235"/>
                <a:gd name="T89" fmla="*/ 52 h 142"/>
                <a:gd name="T90" fmla="*/ 233 w 235"/>
                <a:gd name="T91" fmla="*/ 46 h 142"/>
                <a:gd name="T92" fmla="*/ 233 w 235"/>
                <a:gd name="T93" fmla="*/ 40 h 142"/>
                <a:gd name="T94" fmla="*/ 235 w 235"/>
                <a:gd name="T95" fmla="*/ 34 h 142"/>
                <a:gd name="T96" fmla="*/ 235 w 235"/>
                <a:gd name="T97" fmla="*/ 28 h 142"/>
                <a:gd name="T98" fmla="*/ 229 w 235"/>
                <a:gd name="T99" fmla="*/ 24 h 142"/>
                <a:gd name="T100" fmla="*/ 223 w 235"/>
                <a:gd name="T101" fmla="*/ 19 h 142"/>
                <a:gd name="T102" fmla="*/ 217 w 235"/>
                <a:gd name="T103" fmla="*/ 16 h 142"/>
                <a:gd name="T104" fmla="*/ 210 w 235"/>
                <a:gd name="T105" fmla="*/ 13 h 142"/>
                <a:gd name="T106" fmla="*/ 204 w 235"/>
                <a:gd name="T107" fmla="*/ 10 h 142"/>
                <a:gd name="T108" fmla="*/ 196 w 235"/>
                <a:gd name="T109" fmla="*/ 9 h 142"/>
                <a:gd name="T110" fmla="*/ 187 w 235"/>
                <a:gd name="T111" fmla="*/ 7 h 142"/>
                <a:gd name="T112" fmla="*/ 180 w 235"/>
                <a:gd name="T11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142">
                  <a:moveTo>
                    <a:pt x="180" y="7"/>
                  </a:moveTo>
                  <a:lnTo>
                    <a:pt x="181" y="15"/>
                  </a:lnTo>
                  <a:lnTo>
                    <a:pt x="183" y="22"/>
                  </a:lnTo>
                  <a:lnTo>
                    <a:pt x="181" y="31"/>
                  </a:lnTo>
                  <a:lnTo>
                    <a:pt x="180" y="38"/>
                  </a:lnTo>
                  <a:lnTo>
                    <a:pt x="176" y="52"/>
                  </a:lnTo>
                  <a:lnTo>
                    <a:pt x="168" y="64"/>
                  </a:lnTo>
                  <a:lnTo>
                    <a:pt x="159" y="74"/>
                  </a:lnTo>
                  <a:lnTo>
                    <a:pt x="149" y="81"/>
                  </a:lnTo>
                  <a:lnTo>
                    <a:pt x="137" y="87"/>
                  </a:lnTo>
                  <a:lnTo>
                    <a:pt x="125" y="92"/>
                  </a:lnTo>
                  <a:lnTo>
                    <a:pt x="112" y="92"/>
                  </a:lnTo>
                  <a:lnTo>
                    <a:pt x="99" y="90"/>
                  </a:lnTo>
                  <a:lnTo>
                    <a:pt x="88" y="86"/>
                  </a:lnTo>
                  <a:lnTo>
                    <a:pt x="78" y="80"/>
                  </a:lnTo>
                  <a:lnTo>
                    <a:pt x="71" y="72"/>
                  </a:lnTo>
                  <a:lnTo>
                    <a:pt x="63" y="64"/>
                  </a:lnTo>
                  <a:lnTo>
                    <a:pt x="57" y="53"/>
                  </a:lnTo>
                  <a:lnTo>
                    <a:pt x="53" y="43"/>
                  </a:lnTo>
                  <a:lnTo>
                    <a:pt x="51" y="30"/>
                  </a:lnTo>
                  <a:lnTo>
                    <a:pt x="51" y="18"/>
                  </a:lnTo>
                  <a:lnTo>
                    <a:pt x="45" y="16"/>
                  </a:lnTo>
                  <a:lnTo>
                    <a:pt x="39" y="15"/>
                  </a:lnTo>
                  <a:lnTo>
                    <a:pt x="34" y="13"/>
                  </a:lnTo>
                  <a:lnTo>
                    <a:pt x="26" y="10"/>
                  </a:lnTo>
                  <a:lnTo>
                    <a:pt x="20" y="7"/>
                  </a:lnTo>
                  <a:lnTo>
                    <a:pt x="14" y="6"/>
                  </a:lnTo>
                  <a:lnTo>
                    <a:pt x="7" y="3"/>
                  </a:lnTo>
                  <a:lnTo>
                    <a:pt x="1" y="0"/>
                  </a:lnTo>
                  <a:lnTo>
                    <a:pt x="0" y="24"/>
                  </a:lnTo>
                  <a:lnTo>
                    <a:pt x="1" y="47"/>
                  </a:lnTo>
                  <a:lnTo>
                    <a:pt x="7" y="68"/>
                  </a:lnTo>
                  <a:lnTo>
                    <a:pt x="17" y="89"/>
                  </a:lnTo>
                  <a:lnTo>
                    <a:pt x="31" y="106"/>
                  </a:lnTo>
                  <a:lnTo>
                    <a:pt x="47" y="121"/>
                  </a:lnTo>
                  <a:lnTo>
                    <a:pt x="65" y="132"/>
                  </a:lnTo>
                  <a:lnTo>
                    <a:pt x="87" y="139"/>
                  </a:lnTo>
                  <a:lnTo>
                    <a:pt x="110" y="142"/>
                  </a:lnTo>
                  <a:lnTo>
                    <a:pt x="134" y="142"/>
                  </a:lnTo>
                  <a:lnTo>
                    <a:pt x="156" y="136"/>
                  </a:lnTo>
                  <a:lnTo>
                    <a:pt x="177" y="126"/>
                  </a:lnTo>
                  <a:lnTo>
                    <a:pt x="195" y="112"/>
                  </a:lnTo>
                  <a:lnTo>
                    <a:pt x="211" y="95"/>
                  </a:lnTo>
                  <a:lnTo>
                    <a:pt x="223" y="75"/>
                  </a:lnTo>
                  <a:lnTo>
                    <a:pt x="232" y="52"/>
                  </a:lnTo>
                  <a:lnTo>
                    <a:pt x="233" y="46"/>
                  </a:lnTo>
                  <a:lnTo>
                    <a:pt x="233" y="40"/>
                  </a:lnTo>
                  <a:lnTo>
                    <a:pt x="235" y="34"/>
                  </a:lnTo>
                  <a:lnTo>
                    <a:pt x="235" y="28"/>
                  </a:lnTo>
                  <a:lnTo>
                    <a:pt x="229" y="24"/>
                  </a:lnTo>
                  <a:lnTo>
                    <a:pt x="223" y="19"/>
                  </a:lnTo>
                  <a:lnTo>
                    <a:pt x="217" y="16"/>
                  </a:lnTo>
                  <a:lnTo>
                    <a:pt x="210" y="13"/>
                  </a:lnTo>
                  <a:lnTo>
                    <a:pt x="204" y="10"/>
                  </a:lnTo>
                  <a:lnTo>
                    <a:pt x="196" y="9"/>
                  </a:lnTo>
                  <a:lnTo>
                    <a:pt x="187" y="7"/>
                  </a:lnTo>
                  <a:lnTo>
                    <a:pt x="180" y="7"/>
                  </a:lnTo>
                  <a:close/>
                </a:path>
              </a:pathLst>
            </a:custGeom>
            <a:solidFill>
              <a:srgbClr val="C4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0" name="Freeform 242"/>
            <p:cNvSpPr>
              <a:spLocks/>
            </p:cNvSpPr>
            <p:nvPr/>
          </p:nvSpPr>
          <p:spPr bwMode="auto">
            <a:xfrm>
              <a:off x="2157" y="1749"/>
              <a:ext cx="70" cy="93"/>
            </a:xfrm>
            <a:custGeom>
              <a:avLst/>
              <a:gdLst>
                <a:gd name="T0" fmla="*/ 207 w 210"/>
                <a:gd name="T1" fmla="*/ 28 h 278"/>
                <a:gd name="T2" fmla="*/ 40 w 210"/>
                <a:gd name="T3" fmla="*/ 278 h 278"/>
                <a:gd name="T4" fmla="*/ 37 w 210"/>
                <a:gd name="T5" fmla="*/ 278 h 278"/>
                <a:gd name="T6" fmla="*/ 31 w 210"/>
                <a:gd name="T7" fmla="*/ 276 h 278"/>
                <a:gd name="T8" fmla="*/ 24 w 210"/>
                <a:gd name="T9" fmla="*/ 275 h 278"/>
                <a:gd name="T10" fmla="*/ 15 w 210"/>
                <a:gd name="T11" fmla="*/ 271 h 278"/>
                <a:gd name="T12" fmla="*/ 6 w 210"/>
                <a:gd name="T13" fmla="*/ 266 h 278"/>
                <a:gd name="T14" fmla="*/ 2 w 210"/>
                <a:gd name="T15" fmla="*/ 260 h 278"/>
                <a:gd name="T16" fmla="*/ 0 w 210"/>
                <a:gd name="T17" fmla="*/ 253 h 278"/>
                <a:gd name="T18" fmla="*/ 4 w 210"/>
                <a:gd name="T19" fmla="*/ 242 h 278"/>
                <a:gd name="T20" fmla="*/ 15 w 210"/>
                <a:gd name="T21" fmla="*/ 223 h 278"/>
                <a:gd name="T22" fmla="*/ 30 w 210"/>
                <a:gd name="T23" fmla="*/ 192 h 278"/>
                <a:gd name="T24" fmla="*/ 47 w 210"/>
                <a:gd name="T25" fmla="*/ 152 h 278"/>
                <a:gd name="T26" fmla="*/ 67 w 210"/>
                <a:gd name="T27" fmla="*/ 109 h 278"/>
                <a:gd name="T28" fmla="*/ 84 w 210"/>
                <a:gd name="T29" fmla="*/ 69 h 278"/>
                <a:gd name="T30" fmla="*/ 99 w 210"/>
                <a:gd name="T31" fmla="*/ 34 h 278"/>
                <a:gd name="T32" fmla="*/ 110 w 210"/>
                <a:gd name="T33" fmla="*/ 9 h 278"/>
                <a:gd name="T34" fmla="*/ 114 w 210"/>
                <a:gd name="T35" fmla="*/ 0 h 278"/>
                <a:gd name="T36" fmla="*/ 118 w 210"/>
                <a:gd name="T37" fmla="*/ 0 h 278"/>
                <a:gd name="T38" fmla="*/ 132 w 210"/>
                <a:gd name="T39" fmla="*/ 0 h 278"/>
                <a:gd name="T40" fmla="*/ 149 w 210"/>
                <a:gd name="T41" fmla="*/ 0 h 278"/>
                <a:gd name="T42" fmla="*/ 170 w 210"/>
                <a:gd name="T43" fmla="*/ 0 h 278"/>
                <a:gd name="T44" fmla="*/ 188 w 210"/>
                <a:gd name="T45" fmla="*/ 3 h 278"/>
                <a:gd name="T46" fmla="*/ 203 w 210"/>
                <a:gd name="T47" fmla="*/ 9 h 278"/>
                <a:gd name="T48" fmla="*/ 210 w 210"/>
                <a:gd name="T49" fmla="*/ 16 h 278"/>
                <a:gd name="T50" fmla="*/ 207 w 210"/>
                <a:gd name="T51" fmla="*/ 2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278">
                  <a:moveTo>
                    <a:pt x="207" y="28"/>
                  </a:moveTo>
                  <a:lnTo>
                    <a:pt x="40" y="278"/>
                  </a:lnTo>
                  <a:lnTo>
                    <a:pt x="37" y="278"/>
                  </a:lnTo>
                  <a:lnTo>
                    <a:pt x="31" y="276"/>
                  </a:lnTo>
                  <a:lnTo>
                    <a:pt x="24" y="275"/>
                  </a:lnTo>
                  <a:lnTo>
                    <a:pt x="15" y="271"/>
                  </a:lnTo>
                  <a:lnTo>
                    <a:pt x="6" y="266"/>
                  </a:lnTo>
                  <a:lnTo>
                    <a:pt x="2" y="260"/>
                  </a:lnTo>
                  <a:lnTo>
                    <a:pt x="0" y="253"/>
                  </a:lnTo>
                  <a:lnTo>
                    <a:pt x="4" y="242"/>
                  </a:lnTo>
                  <a:lnTo>
                    <a:pt x="15" y="223"/>
                  </a:lnTo>
                  <a:lnTo>
                    <a:pt x="30" y="192"/>
                  </a:lnTo>
                  <a:lnTo>
                    <a:pt x="47" y="152"/>
                  </a:lnTo>
                  <a:lnTo>
                    <a:pt x="67" y="109"/>
                  </a:lnTo>
                  <a:lnTo>
                    <a:pt x="84" y="69"/>
                  </a:lnTo>
                  <a:lnTo>
                    <a:pt x="99" y="34"/>
                  </a:lnTo>
                  <a:lnTo>
                    <a:pt x="110" y="9"/>
                  </a:lnTo>
                  <a:lnTo>
                    <a:pt x="114" y="0"/>
                  </a:lnTo>
                  <a:lnTo>
                    <a:pt x="118" y="0"/>
                  </a:lnTo>
                  <a:lnTo>
                    <a:pt x="132" y="0"/>
                  </a:lnTo>
                  <a:lnTo>
                    <a:pt x="149" y="0"/>
                  </a:lnTo>
                  <a:lnTo>
                    <a:pt x="170" y="0"/>
                  </a:lnTo>
                  <a:lnTo>
                    <a:pt x="188" y="3"/>
                  </a:lnTo>
                  <a:lnTo>
                    <a:pt x="203" y="9"/>
                  </a:lnTo>
                  <a:lnTo>
                    <a:pt x="210" y="16"/>
                  </a:lnTo>
                  <a:lnTo>
                    <a:pt x="207" y="28"/>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 name="Freeform 243"/>
            <p:cNvSpPr>
              <a:spLocks/>
            </p:cNvSpPr>
            <p:nvPr/>
          </p:nvSpPr>
          <p:spPr bwMode="auto">
            <a:xfrm>
              <a:off x="1849" y="1352"/>
              <a:ext cx="359" cy="142"/>
            </a:xfrm>
            <a:custGeom>
              <a:avLst/>
              <a:gdLst>
                <a:gd name="T0" fmla="*/ 765 w 1079"/>
                <a:gd name="T1" fmla="*/ 425 h 425"/>
                <a:gd name="T2" fmla="*/ 804 w 1079"/>
                <a:gd name="T3" fmla="*/ 422 h 425"/>
                <a:gd name="T4" fmla="*/ 863 w 1079"/>
                <a:gd name="T5" fmla="*/ 412 h 425"/>
                <a:gd name="T6" fmla="*/ 929 w 1079"/>
                <a:gd name="T7" fmla="*/ 394 h 425"/>
                <a:gd name="T8" fmla="*/ 984 w 1079"/>
                <a:gd name="T9" fmla="*/ 367 h 425"/>
                <a:gd name="T10" fmla="*/ 1021 w 1079"/>
                <a:gd name="T11" fmla="*/ 345 h 425"/>
                <a:gd name="T12" fmla="*/ 1045 w 1079"/>
                <a:gd name="T13" fmla="*/ 326 h 425"/>
                <a:gd name="T14" fmla="*/ 1058 w 1079"/>
                <a:gd name="T15" fmla="*/ 304 h 425"/>
                <a:gd name="T16" fmla="*/ 1067 w 1079"/>
                <a:gd name="T17" fmla="*/ 271 h 425"/>
                <a:gd name="T18" fmla="*/ 1077 w 1079"/>
                <a:gd name="T19" fmla="*/ 219 h 425"/>
                <a:gd name="T20" fmla="*/ 1079 w 1079"/>
                <a:gd name="T21" fmla="*/ 168 h 425"/>
                <a:gd name="T22" fmla="*/ 1061 w 1079"/>
                <a:gd name="T23" fmla="*/ 134 h 425"/>
                <a:gd name="T24" fmla="*/ 1030 w 1079"/>
                <a:gd name="T25" fmla="*/ 134 h 425"/>
                <a:gd name="T26" fmla="*/ 989 w 1079"/>
                <a:gd name="T27" fmla="*/ 132 h 425"/>
                <a:gd name="T28" fmla="*/ 934 w 1079"/>
                <a:gd name="T29" fmla="*/ 126 h 425"/>
                <a:gd name="T30" fmla="*/ 870 w 1079"/>
                <a:gd name="T31" fmla="*/ 119 h 425"/>
                <a:gd name="T32" fmla="*/ 802 w 1079"/>
                <a:gd name="T33" fmla="*/ 108 h 425"/>
                <a:gd name="T34" fmla="*/ 734 w 1079"/>
                <a:gd name="T35" fmla="*/ 97 h 425"/>
                <a:gd name="T36" fmla="*/ 669 w 1079"/>
                <a:gd name="T37" fmla="*/ 86 h 425"/>
                <a:gd name="T38" fmla="*/ 614 w 1079"/>
                <a:gd name="T39" fmla="*/ 77 h 425"/>
                <a:gd name="T40" fmla="*/ 549 w 1079"/>
                <a:gd name="T41" fmla="*/ 66 h 425"/>
                <a:gd name="T42" fmla="*/ 478 w 1079"/>
                <a:gd name="T43" fmla="*/ 54 h 425"/>
                <a:gd name="T44" fmla="*/ 422 w 1079"/>
                <a:gd name="T45" fmla="*/ 43 h 425"/>
                <a:gd name="T46" fmla="*/ 381 w 1079"/>
                <a:gd name="T47" fmla="*/ 33 h 425"/>
                <a:gd name="T48" fmla="*/ 350 w 1079"/>
                <a:gd name="T49" fmla="*/ 21 h 425"/>
                <a:gd name="T50" fmla="*/ 301 w 1079"/>
                <a:gd name="T51" fmla="*/ 11 h 425"/>
                <a:gd name="T52" fmla="*/ 242 w 1079"/>
                <a:gd name="T53" fmla="*/ 2 h 425"/>
                <a:gd name="T54" fmla="*/ 185 w 1079"/>
                <a:gd name="T55" fmla="*/ 0 h 425"/>
                <a:gd name="T56" fmla="*/ 142 w 1079"/>
                <a:gd name="T57" fmla="*/ 6 h 425"/>
                <a:gd name="T58" fmla="*/ 110 w 1079"/>
                <a:gd name="T59" fmla="*/ 20 h 425"/>
                <a:gd name="T60" fmla="*/ 89 w 1079"/>
                <a:gd name="T61" fmla="*/ 32 h 425"/>
                <a:gd name="T62" fmla="*/ 77 w 1079"/>
                <a:gd name="T63" fmla="*/ 40 h 425"/>
                <a:gd name="T64" fmla="*/ 0 w 1079"/>
                <a:gd name="T65" fmla="*/ 129 h 425"/>
                <a:gd name="T66" fmla="*/ 9 w 1079"/>
                <a:gd name="T67" fmla="*/ 144 h 425"/>
                <a:gd name="T68" fmla="*/ 34 w 1079"/>
                <a:gd name="T69" fmla="*/ 178 h 425"/>
                <a:gd name="T70" fmla="*/ 74 w 1079"/>
                <a:gd name="T71" fmla="*/ 222 h 425"/>
                <a:gd name="T72" fmla="*/ 131 w 1079"/>
                <a:gd name="T73" fmla="*/ 265 h 425"/>
                <a:gd name="T74" fmla="*/ 169 w 1079"/>
                <a:gd name="T75" fmla="*/ 286 h 425"/>
                <a:gd name="T76" fmla="*/ 218 w 1079"/>
                <a:gd name="T77" fmla="*/ 308 h 425"/>
                <a:gd name="T78" fmla="*/ 279 w 1079"/>
                <a:gd name="T79" fmla="*/ 333 h 425"/>
                <a:gd name="T80" fmla="*/ 350 w 1079"/>
                <a:gd name="T81" fmla="*/ 357 h 425"/>
                <a:gd name="T82" fmla="*/ 434 w 1079"/>
                <a:gd name="T83" fmla="*/ 379 h 425"/>
                <a:gd name="T84" fmla="*/ 530 w 1079"/>
                <a:gd name="T85" fmla="*/ 398 h 425"/>
                <a:gd name="T86" fmla="*/ 638 w 1079"/>
                <a:gd name="T87" fmla="*/ 415 h 425"/>
                <a:gd name="T88" fmla="*/ 759 w 1079"/>
                <a:gd name="T89"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9" h="425">
                  <a:moveTo>
                    <a:pt x="759" y="425"/>
                  </a:moveTo>
                  <a:lnTo>
                    <a:pt x="765" y="425"/>
                  </a:lnTo>
                  <a:lnTo>
                    <a:pt x="780" y="424"/>
                  </a:lnTo>
                  <a:lnTo>
                    <a:pt x="804" y="422"/>
                  </a:lnTo>
                  <a:lnTo>
                    <a:pt x="832" y="418"/>
                  </a:lnTo>
                  <a:lnTo>
                    <a:pt x="863" y="412"/>
                  </a:lnTo>
                  <a:lnTo>
                    <a:pt x="897" y="404"/>
                  </a:lnTo>
                  <a:lnTo>
                    <a:pt x="929" y="394"/>
                  </a:lnTo>
                  <a:lnTo>
                    <a:pt x="959" y="381"/>
                  </a:lnTo>
                  <a:lnTo>
                    <a:pt x="984" y="367"/>
                  </a:lnTo>
                  <a:lnTo>
                    <a:pt x="1005" y="356"/>
                  </a:lnTo>
                  <a:lnTo>
                    <a:pt x="1021" y="345"/>
                  </a:lnTo>
                  <a:lnTo>
                    <a:pt x="1035" y="335"/>
                  </a:lnTo>
                  <a:lnTo>
                    <a:pt x="1045" y="326"/>
                  </a:lnTo>
                  <a:lnTo>
                    <a:pt x="1052" y="316"/>
                  </a:lnTo>
                  <a:lnTo>
                    <a:pt x="1058" y="304"/>
                  </a:lnTo>
                  <a:lnTo>
                    <a:pt x="1063" y="290"/>
                  </a:lnTo>
                  <a:lnTo>
                    <a:pt x="1067" y="271"/>
                  </a:lnTo>
                  <a:lnTo>
                    <a:pt x="1073" y="248"/>
                  </a:lnTo>
                  <a:lnTo>
                    <a:pt x="1077" y="219"/>
                  </a:lnTo>
                  <a:lnTo>
                    <a:pt x="1079" y="193"/>
                  </a:lnTo>
                  <a:lnTo>
                    <a:pt x="1079" y="168"/>
                  </a:lnTo>
                  <a:lnTo>
                    <a:pt x="1073" y="147"/>
                  </a:lnTo>
                  <a:lnTo>
                    <a:pt x="1061" y="134"/>
                  </a:lnTo>
                  <a:lnTo>
                    <a:pt x="1043" y="132"/>
                  </a:lnTo>
                  <a:lnTo>
                    <a:pt x="1030" y="134"/>
                  </a:lnTo>
                  <a:lnTo>
                    <a:pt x="1011" y="134"/>
                  </a:lnTo>
                  <a:lnTo>
                    <a:pt x="989" y="132"/>
                  </a:lnTo>
                  <a:lnTo>
                    <a:pt x="964" y="131"/>
                  </a:lnTo>
                  <a:lnTo>
                    <a:pt x="934" y="126"/>
                  </a:lnTo>
                  <a:lnTo>
                    <a:pt x="903" y="123"/>
                  </a:lnTo>
                  <a:lnTo>
                    <a:pt x="870" y="119"/>
                  </a:lnTo>
                  <a:lnTo>
                    <a:pt x="838" y="113"/>
                  </a:lnTo>
                  <a:lnTo>
                    <a:pt x="802" y="108"/>
                  </a:lnTo>
                  <a:lnTo>
                    <a:pt x="768" y="103"/>
                  </a:lnTo>
                  <a:lnTo>
                    <a:pt x="734" y="97"/>
                  </a:lnTo>
                  <a:lnTo>
                    <a:pt x="702" y="92"/>
                  </a:lnTo>
                  <a:lnTo>
                    <a:pt x="669" y="86"/>
                  </a:lnTo>
                  <a:lnTo>
                    <a:pt x="641" y="82"/>
                  </a:lnTo>
                  <a:lnTo>
                    <a:pt x="614" y="77"/>
                  </a:lnTo>
                  <a:lnTo>
                    <a:pt x="591" y="73"/>
                  </a:lnTo>
                  <a:lnTo>
                    <a:pt x="549" y="66"/>
                  </a:lnTo>
                  <a:lnTo>
                    <a:pt x="512" y="60"/>
                  </a:lnTo>
                  <a:lnTo>
                    <a:pt x="478" y="54"/>
                  </a:lnTo>
                  <a:lnTo>
                    <a:pt x="449" y="48"/>
                  </a:lnTo>
                  <a:lnTo>
                    <a:pt x="422" y="43"/>
                  </a:lnTo>
                  <a:lnTo>
                    <a:pt x="400" y="37"/>
                  </a:lnTo>
                  <a:lnTo>
                    <a:pt x="381" y="33"/>
                  </a:lnTo>
                  <a:lnTo>
                    <a:pt x="366" y="27"/>
                  </a:lnTo>
                  <a:lnTo>
                    <a:pt x="350" y="21"/>
                  </a:lnTo>
                  <a:lnTo>
                    <a:pt x="327" y="15"/>
                  </a:lnTo>
                  <a:lnTo>
                    <a:pt x="301" y="11"/>
                  </a:lnTo>
                  <a:lnTo>
                    <a:pt x="271" y="5"/>
                  </a:lnTo>
                  <a:lnTo>
                    <a:pt x="242" y="2"/>
                  </a:lnTo>
                  <a:lnTo>
                    <a:pt x="212" y="0"/>
                  </a:lnTo>
                  <a:lnTo>
                    <a:pt x="185" y="0"/>
                  </a:lnTo>
                  <a:lnTo>
                    <a:pt x="162" y="2"/>
                  </a:lnTo>
                  <a:lnTo>
                    <a:pt x="142" y="6"/>
                  </a:lnTo>
                  <a:lnTo>
                    <a:pt x="125" y="12"/>
                  </a:lnTo>
                  <a:lnTo>
                    <a:pt x="110" y="20"/>
                  </a:lnTo>
                  <a:lnTo>
                    <a:pt x="98" y="26"/>
                  </a:lnTo>
                  <a:lnTo>
                    <a:pt x="89" y="32"/>
                  </a:lnTo>
                  <a:lnTo>
                    <a:pt x="82" y="37"/>
                  </a:lnTo>
                  <a:lnTo>
                    <a:pt x="77" y="40"/>
                  </a:lnTo>
                  <a:lnTo>
                    <a:pt x="76" y="42"/>
                  </a:lnTo>
                  <a:lnTo>
                    <a:pt x="0" y="129"/>
                  </a:lnTo>
                  <a:lnTo>
                    <a:pt x="2" y="134"/>
                  </a:lnTo>
                  <a:lnTo>
                    <a:pt x="9" y="144"/>
                  </a:lnTo>
                  <a:lnTo>
                    <a:pt x="20" y="159"/>
                  </a:lnTo>
                  <a:lnTo>
                    <a:pt x="34" y="178"/>
                  </a:lnTo>
                  <a:lnTo>
                    <a:pt x="52" y="200"/>
                  </a:lnTo>
                  <a:lnTo>
                    <a:pt x="74" y="222"/>
                  </a:lnTo>
                  <a:lnTo>
                    <a:pt x="101" y="245"/>
                  </a:lnTo>
                  <a:lnTo>
                    <a:pt x="131" y="265"/>
                  </a:lnTo>
                  <a:lnTo>
                    <a:pt x="148" y="276"/>
                  </a:lnTo>
                  <a:lnTo>
                    <a:pt x="169" y="286"/>
                  </a:lnTo>
                  <a:lnTo>
                    <a:pt x="191" y="296"/>
                  </a:lnTo>
                  <a:lnTo>
                    <a:pt x="218" y="308"/>
                  </a:lnTo>
                  <a:lnTo>
                    <a:pt x="246" y="320"/>
                  </a:lnTo>
                  <a:lnTo>
                    <a:pt x="279" y="333"/>
                  </a:lnTo>
                  <a:lnTo>
                    <a:pt x="313" y="345"/>
                  </a:lnTo>
                  <a:lnTo>
                    <a:pt x="350" y="357"/>
                  </a:lnTo>
                  <a:lnTo>
                    <a:pt x="391" y="369"/>
                  </a:lnTo>
                  <a:lnTo>
                    <a:pt x="434" y="379"/>
                  </a:lnTo>
                  <a:lnTo>
                    <a:pt x="481" y="390"/>
                  </a:lnTo>
                  <a:lnTo>
                    <a:pt x="530" y="398"/>
                  </a:lnTo>
                  <a:lnTo>
                    <a:pt x="583" y="407"/>
                  </a:lnTo>
                  <a:lnTo>
                    <a:pt x="638" y="415"/>
                  </a:lnTo>
                  <a:lnTo>
                    <a:pt x="697" y="421"/>
                  </a:lnTo>
                  <a:lnTo>
                    <a:pt x="759" y="425"/>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 name="Freeform 244"/>
            <p:cNvSpPr>
              <a:spLocks/>
            </p:cNvSpPr>
            <p:nvPr/>
          </p:nvSpPr>
          <p:spPr bwMode="auto">
            <a:xfrm>
              <a:off x="1849" y="1366"/>
              <a:ext cx="289" cy="125"/>
            </a:xfrm>
            <a:custGeom>
              <a:avLst/>
              <a:gdLst>
                <a:gd name="T0" fmla="*/ 860 w 867"/>
                <a:gd name="T1" fmla="*/ 373 h 373"/>
                <a:gd name="T2" fmla="*/ 861 w 867"/>
                <a:gd name="T3" fmla="*/ 368 h 373"/>
                <a:gd name="T4" fmla="*/ 863 w 867"/>
                <a:gd name="T5" fmla="*/ 355 h 373"/>
                <a:gd name="T6" fmla="*/ 866 w 867"/>
                <a:gd name="T7" fmla="*/ 337 h 373"/>
                <a:gd name="T8" fmla="*/ 867 w 867"/>
                <a:gd name="T9" fmla="*/ 316 h 373"/>
                <a:gd name="T10" fmla="*/ 866 w 867"/>
                <a:gd name="T11" fmla="*/ 294 h 373"/>
                <a:gd name="T12" fmla="*/ 861 w 867"/>
                <a:gd name="T13" fmla="*/ 274 h 373"/>
                <a:gd name="T14" fmla="*/ 854 w 867"/>
                <a:gd name="T15" fmla="*/ 257 h 373"/>
                <a:gd name="T16" fmla="*/ 839 w 867"/>
                <a:gd name="T17" fmla="*/ 248 h 373"/>
                <a:gd name="T18" fmla="*/ 824 w 867"/>
                <a:gd name="T19" fmla="*/ 245 h 373"/>
                <a:gd name="T20" fmla="*/ 795 w 867"/>
                <a:gd name="T21" fmla="*/ 244 h 373"/>
                <a:gd name="T22" fmla="*/ 755 w 867"/>
                <a:gd name="T23" fmla="*/ 243 h 373"/>
                <a:gd name="T24" fmla="*/ 706 w 867"/>
                <a:gd name="T25" fmla="*/ 240 h 373"/>
                <a:gd name="T26" fmla="*/ 650 w 867"/>
                <a:gd name="T27" fmla="*/ 237 h 373"/>
                <a:gd name="T28" fmla="*/ 588 w 867"/>
                <a:gd name="T29" fmla="*/ 232 h 373"/>
                <a:gd name="T30" fmla="*/ 521 w 867"/>
                <a:gd name="T31" fmla="*/ 225 h 373"/>
                <a:gd name="T32" fmla="*/ 455 w 867"/>
                <a:gd name="T33" fmla="*/ 216 h 373"/>
                <a:gd name="T34" fmla="*/ 387 w 867"/>
                <a:gd name="T35" fmla="*/ 204 h 373"/>
                <a:gd name="T36" fmla="*/ 321 w 867"/>
                <a:gd name="T37" fmla="*/ 188 h 373"/>
                <a:gd name="T38" fmla="*/ 259 w 867"/>
                <a:gd name="T39" fmla="*/ 169 h 373"/>
                <a:gd name="T40" fmla="*/ 205 w 867"/>
                <a:gd name="T41" fmla="*/ 146 h 373"/>
                <a:gd name="T42" fmla="*/ 156 w 867"/>
                <a:gd name="T43" fmla="*/ 118 h 373"/>
                <a:gd name="T44" fmla="*/ 117 w 867"/>
                <a:gd name="T45" fmla="*/ 84 h 373"/>
                <a:gd name="T46" fmla="*/ 89 w 867"/>
                <a:gd name="T47" fmla="*/ 46 h 373"/>
                <a:gd name="T48" fmla="*/ 76 w 867"/>
                <a:gd name="T49" fmla="*/ 0 h 373"/>
                <a:gd name="T50" fmla="*/ 0 w 867"/>
                <a:gd name="T51" fmla="*/ 87 h 373"/>
                <a:gd name="T52" fmla="*/ 2 w 867"/>
                <a:gd name="T53" fmla="*/ 90 h 373"/>
                <a:gd name="T54" fmla="*/ 6 w 867"/>
                <a:gd name="T55" fmla="*/ 99 h 373"/>
                <a:gd name="T56" fmla="*/ 17 w 867"/>
                <a:gd name="T57" fmla="*/ 114 h 373"/>
                <a:gd name="T58" fmla="*/ 32 w 867"/>
                <a:gd name="T59" fmla="*/ 132 h 373"/>
                <a:gd name="T60" fmla="*/ 51 w 867"/>
                <a:gd name="T61" fmla="*/ 154 h 373"/>
                <a:gd name="T62" fmla="*/ 77 w 867"/>
                <a:gd name="T63" fmla="*/ 177 h 373"/>
                <a:gd name="T64" fmla="*/ 111 w 867"/>
                <a:gd name="T65" fmla="*/ 204 h 373"/>
                <a:gd name="T66" fmla="*/ 153 w 867"/>
                <a:gd name="T67" fmla="*/ 229 h 373"/>
                <a:gd name="T68" fmla="*/ 203 w 867"/>
                <a:gd name="T69" fmla="*/ 256 h 373"/>
                <a:gd name="T70" fmla="*/ 264 w 867"/>
                <a:gd name="T71" fmla="*/ 282 h 373"/>
                <a:gd name="T72" fmla="*/ 333 w 867"/>
                <a:gd name="T73" fmla="*/ 306 h 373"/>
                <a:gd name="T74" fmla="*/ 415 w 867"/>
                <a:gd name="T75" fmla="*/ 328 h 373"/>
                <a:gd name="T76" fmla="*/ 506 w 867"/>
                <a:gd name="T77" fmla="*/ 346 h 373"/>
                <a:gd name="T78" fmla="*/ 611 w 867"/>
                <a:gd name="T79" fmla="*/ 361 h 373"/>
                <a:gd name="T80" fmla="*/ 728 w 867"/>
                <a:gd name="T81" fmla="*/ 370 h 373"/>
                <a:gd name="T82" fmla="*/ 860 w 867"/>
                <a:gd name="T8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7" h="373">
                  <a:moveTo>
                    <a:pt x="860" y="373"/>
                  </a:moveTo>
                  <a:lnTo>
                    <a:pt x="861" y="368"/>
                  </a:lnTo>
                  <a:lnTo>
                    <a:pt x="863" y="355"/>
                  </a:lnTo>
                  <a:lnTo>
                    <a:pt x="866" y="337"/>
                  </a:lnTo>
                  <a:lnTo>
                    <a:pt x="867" y="316"/>
                  </a:lnTo>
                  <a:lnTo>
                    <a:pt x="866" y="294"/>
                  </a:lnTo>
                  <a:lnTo>
                    <a:pt x="861" y="274"/>
                  </a:lnTo>
                  <a:lnTo>
                    <a:pt x="854" y="257"/>
                  </a:lnTo>
                  <a:lnTo>
                    <a:pt x="839" y="248"/>
                  </a:lnTo>
                  <a:lnTo>
                    <a:pt x="824" y="245"/>
                  </a:lnTo>
                  <a:lnTo>
                    <a:pt x="795" y="244"/>
                  </a:lnTo>
                  <a:lnTo>
                    <a:pt x="755" y="243"/>
                  </a:lnTo>
                  <a:lnTo>
                    <a:pt x="706" y="240"/>
                  </a:lnTo>
                  <a:lnTo>
                    <a:pt x="650" y="237"/>
                  </a:lnTo>
                  <a:lnTo>
                    <a:pt x="588" y="232"/>
                  </a:lnTo>
                  <a:lnTo>
                    <a:pt x="521" y="225"/>
                  </a:lnTo>
                  <a:lnTo>
                    <a:pt x="455" y="216"/>
                  </a:lnTo>
                  <a:lnTo>
                    <a:pt x="387" y="204"/>
                  </a:lnTo>
                  <a:lnTo>
                    <a:pt x="321" y="188"/>
                  </a:lnTo>
                  <a:lnTo>
                    <a:pt x="259" y="169"/>
                  </a:lnTo>
                  <a:lnTo>
                    <a:pt x="205" y="146"/>
                  </a:lnTo>
                  <a:lnTo>
                    <a:pt x="156" y="118"/>
                  </a:lnTo>
                  <a:lnTo>
                    <a:pt x="117" y="84"/>
                  </a:lnTo>
                  <a:lnTo>
                    <a:pt x="89" y="46"/>
                  </a:lnTo>
                  <a:lnTo>
                    <a:pt x="76" y="0"/>
                  </a:lnTo>
                  <a:lnTo>
                    <a:pt x="0" y="87"/>
                  </a:lnTo>
                  <a:lnTo>
                    <a:pt x="2" y="90"/>
                  </a:lnTo>
                  <a:lnTo>
                    <a:pt x="6" y="99"/>
                  </a:lnTo>
                  <a:lnTo>
                    <a:pt x="17" y="114"/>
                  </a:lnTo>
                  <a:lnTo>
                    <a:pt x="32" y="132"/>
                  </a:lnTo>
                  <a:lnTo>
                    <a:pt x="51" y="154"/>
                  </a:lnTo>
                  <a:lnTo>
                    <a:pt x="77" y="177"/>
                  </a:lnTo>
                  <a:lnTo>
                    <a:pt x="111" y="204"/>
                  </a:lnTo>
                  <a:lnTo>
                    <a:pt x="153" y="229"/>
                  </a:lnTo>
                  <a:lnTo>
                    <a:pt x="203" y="256"/>
                  </a:lnTo>
                  <a:lnTo>
                    <a:pt x="264" y="282"/>
                  </a:lnTo>
                  <a:lnTo>
                    <a:pt x="333" y="306"/>
                  </a:lnTo>
                  <a:lnTo>
                    <a:pt x="415" y="328"/>
                  </a:lnTo>
                  <a:lnTo>
                    <a:pt x="506" y="346"/>
                  </a:lnTo>
                  <a:lnTo>
                    <a:pt x="611" y="361"/>
                  </a:lnTo>
                  <a:lnTo>
                    <a:pt x="728" y="370"/>
                  </a:lnTo>
                  <a:lnTo>
                    <a:pt x="860" y="373"/>
                  </a:lnTo>
                  <a:close/>
                </a:path>
              </a:pathLst>
            </a:custGeom>
            <a:solidFill>
              <a:srgbClr val="0F21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 name="Freeform 245"/>
            <p:cNvSpPr>
              <a:spLocks/>
            </p:cNvSpPr>
            <p:nvPr/>
          </p:nvSpPr>
          <p:spPr bwMode="auto">
            <a:xfrm>
              <a:off x="2427" y="1636"/>
              <a:ext cx="247" cy="282"/>
            </a:xfrm>
            <a:custGeom>
              <a:avLst/>
              <a:gdLst>
                <a:gd name="T0" fmla="*/ 208 w 739"/>
                <a:gd name="T1" fmla="*/ 17 h 847"/>
                <a:gd name="T2" fmla="*/ 171 w 739"/>
                <a:gd name="T3" fmla="*/ 38 h 847"/>
                <a:gd name="T4" fmla="*/ 117 w 739"/>
                <a:gd name="T5" fmla="*/ 81 h 847"/>
                <a:gd name="T6" fmla="*/ 59 w 739"/>
                <a:gd name="T7" fmla="*/ 148 h 847"/>
                <a:gd name="T8" fmla="*/ 17 w 739"/>
                <a:gd name="T9" fmla="*/ 238 h 847"/>
                <a:gd name="T10" fmla="*/ 1 w 739"/>
                <a:gd name="T11" fmla="*/ 347 h 847"/>
                <a:gd name="T12" fmla="*/ 4 w 739"/>
                <a:gd name="T13" fmla="*/ 461 h 847"/>
                <a:gd name="T14" fmla="*/ 25 w 739"/>
                <a:gd name="T15" fmla="*/ 568 h 847"/>
                <a:gd name="T16" fmla="*/ 49 w 739"/>
                <a:gd name="T17" fmla="*/ 630 h 847"/>
                <a:gd name="T18" fmla="*/ 72 w 739"/>
                <a:gd name="T19" fmla="*/ 667 h 847"/>
                <a:gd name="T20" fmla="*/ 105 w 739"/>
                <a:gd name="T21" fmla="*/ 704 h 847"/>
                <a:gd name="T22" fmla="*/ 143 w 739"/>
                <a:gd name="T23" fmla="*/ 739 h 847"/>
                <a:gd name="T24" fmla="*/ 189 w 739"/>
                <a:gd name="T25" fmla="*/ 772 h 847"/>
                <a:gd name="T26" fmla="*/ 239 w 739"/>
                <a:gd name="T27" fmla="*/ 800 h 847"/>
                <a:gd name="T28" fmla="*/ 296 w 739"/>
                <a:gd name="T29" fmla="*/ 824 h 847"/>
                <a:gd name="T30" fmla="*/ 353 w 739"/>
                <a:gd name="T31" fmla="*/ 838 h 847"/>
                <a:gd name="T32" fmla="*/ 392 w 739"/>
                <a:gd name="T33" fmla="*/ 844 h 847"/>
                <a:gd name="T34" fmla="*/ 405 w 739"/>
                <a:gd name="T35" fmla="*/ 846 h 847"/>
                <a:gd name="T36" fmla="*/ 418 w 739"/>
                <a:gd name="T37" fmla="*/ 847 h 847"/>
                <a:gd name="T38" fmla="*/ 432 w 739"/>
                <a:gd name="T39" fmla="*/ 847 h 847"/>
                <a:gd name="T40" fmla="*/ 444 w 739"/>
                <a:gd name="T41" fmla="*/ 847 h 847"/>
                <a:gd name="T42" fmla="*/ 454 w 739"/>
                <a:gd name="T43" fmla="*/ 847 h 847"/>
                <a:gd name="T44" fmla="*/ 492 w 739"/>
                <a:gd name="T45" fmla="*/ 843 h 847"/>
                <a:gd name="T46" fmla="*/ 552 w 739"/>
                <a:gd name="T47" fmla="*/ 819 h 847"/>
                <a:gd name="T48" fmla="*/ 605 w 739"/>
                <a:gd name="T49" fmla="*/ 778 h 847"/>
                <a:gd name="T50" fmla="*/ 648 w 739"/>
                <a:gd name="T51" fmla="*/ 726 h 847"/>
                <a:gd name="T52" fmla="*/ 683 w 739"/>
                <a:gd name="T53" fmla="*/ 667 h 847"/>
                <a:gd name="T54" fmla="*/ 710 w 739"/>
                <a:gd name="T55" fmla="*/ 606 h 847"/>
                <a:gd name="T56" fmla="*/ 728 w 739"/>
                <a:gd name="T57" fmla="*/ 548 h 847"/>
                <a:gd name="T58" fmla="*/ 738 w 739"/>
                <a:gd name="T59" fmla="*/ 498 h 847"/>
                <a:gd name="T60" fmla="*/ 739 w 739"/>
                <a:gd name="T61" fmla="*/ 471 h 847"/>
                <a:gd name="T62" fmla="*/ 739 w 739"/>
                <a:gd name="T63" fmla="*/ 463 h 847"/>
                <a:gd name="T64" fmla="*/ 736 w 739"/>
                <a:gd name="T65" fmla="*/ 440 h 847"/>
                <a:gd name="T66" fmla="*/ 731 w 739"/>
                <a:gd name="T67" fmla="*/ 396 h 847"/>
                <a:gd name="T68" fmla="*/ 722 w 739"/>
                <a:gd name="T69" fmla="*/ 341 h 847"/>
                <a:gd name="T70" fmla="*/ 705 w 739"/>
                <a:gd name="T71" fmla="*/ 281 h 847"/>
                <a:gd name="T72" fmla="*/ 680 w 739"/>
                <a:gd name="T73" fmla="*/ 217 h 847"/>
                <a:gd name="T74" fmla="*/ 645 w 739"/>
                <a:gd name="T75" fmla="*/ 155 h 847"/>
                <a:gd name="T76" fmla="*/ 594 w 739"/>
                <a:gd name="T77" fmla="*/ 99 h 847"/>
                <a:gd name="T78" fmla="*/ 529 w 739"/>
                <a:gd name="T79" fmla="*/ 50 h 847"/>
                <a:gd name="T80" fmla="*/ 488 w 739"/>
                <a:gd name="T81" fmla="*/ 29 h 847"/>
                <a:gd name="T82" fmla="*/ 475 w 739"/>
                <a:gd name="T83" fmla="*/ 25 h 847"/>
                <a:gd name="T84" fmla="*/ 449 w 739"/>
                <a:gd name="T85" fmla="*/ 17 h 847"/>
                <a:gd name="T86" fmla="*/ 417 w 739"/>
                <a:gd name="T87" fmla="*/ 10 h 847"/>
                <a:gd name="T88" fmla="*/ 376 w 739"/>
                <a:gd name="T89" fmla="*/ 4 h 847"/>
                <a:gd name="T90" fmla="*/ 331 w 739"/>
                <a:gd name="T91" fmla="*/ 0 h 847"/>
                <a:gd name="T92" fmla="*/ 284 w 739"/>
                <a:gd name="T93" fmla="*/ 1 h 847"/>
                <a:gd name="T94" fmla="*/ 236 w 739"/>
                <a:gd name="T95" fmla="*/ 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9" h="847">
                  <a:moveTo>
                    <a:pt x="214" y="14"/>
                  </a:moveTo>
                  <a:lnTo>
                    <a:pt x="208" y="17"/>
                  </a:lnTo>
                  <a:lnTo>
                    <a:pt x="194" y="25"/>
                  </a:lnTo>
                  <a:lnTo>
                    <a:pt x="171" y="38"/>
                  </a:lnTo>
                  <a:lnTo>
                    <a:pt x="145" y="57"/>
                  </a:lnTo>
                  <a:lnTo>
                    <a:pt x="117" y="81"/>
                  </a:lnTo>
                  <a:lnTo>
                    <a:pt x="87" y="111"/>
                  </a:lnTo>
                  <a:lnTo>
                    <a:pt x="59" y="148"/>
                  </a:lnTo>
                  <a:lnTo>
                    <a:pt x="35" y="189"/>
                  </a:lnTo>
                  <a:lnTo>
                    <a:pt x="17" y="238"/>
                  </a:lnTo>
                  <a:lnTo>
                    <a:pt x="7" y="290"/>
                  </a:lnTo>
                  <a:lnTo>
                    <a:pt x="1" y="347"/>
                  </a:lnTo>
                  <a:lnTo>
                    <a:pt x="0" y="405"/>
                  </a:lnTo>
                  <a:lnTo>
                    <a:pt x="4" y="461"/>
                  </a:lnTo>
                  <a:lnTo>
                    <a:pt x="13" y="516"/>
                  </a:lnTo>
                  <a:lnTo>
                    <a:pt x="25" y="568"/>
                  </a:lnTo>
                  <a:lnTo>
                    <a:pt x="40" y="612"/>
                  </a:lnTo>
                  <a:lnTo>
                    <a:pt x="49" y="630"/>
                  </a:lnTo>
                  <a:lnTo>
                    <a:pt x="59" y="649"/>
                  </a:lnTo>
                  <a:lnTo>
                    <a:pt x="72" y="667"/>
                  </a:lnTo>
                  <a:lnTo>
                    <a:pt x="87" y="686"/>
                  </a:lnTo>
                  <a:lnTo>
                    <a:pt x="105" y="704"/>
                  </a:lnTo>
                  <a:lnTo>
                    <a:pt x="123" y="721"/>
                  </a:lnTo>
                  <a:lnTo>
                    <a:pt x="143" y="739"/>
                  </a:lnTo>
                  <a:lnTo>
                    <a:pt x="165" y="755"/>
                  </a:lnTo>
                  <a:lnTo>
                    <a:pt x="189" y="772"/>
                  </a:lnTo>
                  <a:lnTo>
                    <a:pt x="214" y="787"/>
                  </a:lnTo>
                  <a:lnTo>
                    <a:pt x="239" y="800"/>
                  </a:lnTo>
                  <a:lnTo>
                    <a:pt x="268" y="812"/>
                  </a:lnTo>
                  <a:lnTo>
                    <a:pt x="296" y="824"/>
                  </a:lnTo>
                  <a:lnTo>
                    <a:pt x="324" y="832"/>
                  </a:lnTo>
                  <a:lnTo>
                    <a:pt x="353" y="838"/>
                  </a:lnTo>
                  <a:lnTo>
                    <a:pt x="384" y="844"/>
                  </a:lnTo>
                  <a:lnTo>
                    <a:pt x="392" y="844"/>
                  </a:lnTo>
                  <a:lnTo>
                    <a:pt x="398" y="846"/>
                  </a:lnTo>
                  <a:lnTo>
                    <a:pt x="405" y="846"/>
                  </a:lnTo>
                  <a:lnTo>
                    <a:pt x="411" y="846"/>
                  </a:lnTo>
                  <a:lnTo>
                    <a:pt x="418" y="847"/>
                  </a:lnTo>
                  <a:lnTo>
                    <a:pt x="424" y="847"/>
                  </a:lnTo>
                  <a:lnTo>
                    <a:pt x="432" y="847"/>
                  </a:lnTo>
                  <a:lnTo>
                    <a:pt x="438" y="847"/>
                  </a:lnTo>
                  <a:lnTo>
                    <a:pt x="444" y="847"/>
                  </a:lnTo>
                  <a:lnTo>
                    <a:pt x="448" y="847"/>
                  </a:lnTo>
                  <a:lnTo>
                    <a:pt x="454" y="847"/>
                  </a:lnTo>
                  <a:lnTo>
                    <a:pt x="458" y="847"/>
                  </a:lnTo>
                  <a:lnTo>
                    <a:pt x="492" y="843"/>
                  </a:lnTo>
                  <a:lnTo>
                    <a:pt x="523" y="832"/>
                  </a:lnTo>
                  <a:lnTo>
                    <a:pt x="552" y="819"/>
                  </a:lnTo>
                  <a:lnTo>
                    <a:pt x="580" y="800"/>
                  </a:lnTo>
                  <a:lnTo>
                    <a:pt x="605" y="778"/>
                  </a:lnTo>
                  <a:lnTo>
                    <a:pt x="627" y="753"/>
                  </a:lnTo>
                  <a:lnTo>
                    <a:pt x="648" y="726"/>
                  </a:lnTo>
                  <a:lnTo>
                    <a:pt x="667" y="698"/>
                  </a:lnTo>
                  <a:lnTo>
                    <a:pt x="683" y="667"/>
                  </a:lnTo>
                  <a:lnTo>
                    <a:pt x="698" y="637"/>
                  </a:lnTo>
                  <a:lnTo>
                    <a:pt x="710" y="606"/>
                  </a:lnTo>
                  <a:lnTo>
                    <a:pt x="720" y="577"/>
                  </a:lnTo>
                  <a:lnTo>
                    <a:pt x="728" y="548"/>
                  </a:lnTo>
                  <a:lnTo>
                    <a:pt x="734" y="522"/>
                  </a:lnTo>
                  <a:lnTo>
                    <a:pt x="738" y="498"/>
                  </a:lnTo>
                  <a:lnTo>
                    <a:pt x="739" y="477"/>
                  </a:lnTo>
                  <a:lnTo>
                    <a:pt x="739" y="471"/>
                  </a:lnTo>
                  <a:lnTo>
                    <a:pt x="739" y="467"/>
                  </a:lnTo>
                  <a:lnTo>
                    <a:pt x="739" y="463"/>
                  </a:lnTo>
                  <a:lnTo>
                    <a:pt x="738" y="458"/>
                  </a:lnTo>
                  <a:lnTo>
                    <a:pt x="736" y="440"/>
                  </a:lnTo>
                  <a:lnTo>
                    <a:pt x="734" y="420"/>
                  </a:lnTo>
                  <a:lnTo>
                    <a:pt x="731" y="396"/>
                  </a:lnTo>
                  <a:lnTo>
                    <a:pt x="726" y="369"/>
                  </a:lnTo>
                  <a:lnTo>
                    <a:pt x="722" y="341"/>
                  </a:lnTo>
                  <a:lnTo>
                    <a:pt x="714" y="312"/>
                  </a:lnTo>
                  <a:lnTo>
                    <a:pt x="705" y="281"/>
                  </a:lnTo>
                  <a:lnTo>
                    <a:pt x="694" y="250"/>
                  </a:lnTo>
                  <a:lnTo>
                    <a:pt x="680" y="217"/>
                  </a:lnTo>
                  <a:lnTo>
                    <a:pt x="664" y="186"/>
                  </a:lnTo>
                  <a:lnTo>
                    <a:pt x="645" y="155"/>
                  </a:lnTo>
                  <a:lnTo>
                    <a:pt x="621" y="127"/>
                  </a:lnTo>
                  <a:lnTo>
                    <a:pt x="594" y="99"/>
                  </a:lnTo>
                  <a:lnTo>
                    <a:pt x="563" y="72"/>
                  </a:lnTo>
                  <a:lnTo>
                    <a:pt x="529" y="50"/>
                  </a:lnTo>
                  <a:lnTo>
                    <a:pt x="489" y="29"/>
                  </a:lnTo>
                  <a:lnTo>
                    <a:pt x="488" y="29"/>
                  </a:lnTo>
                  <a:lnTo>
                    <a:pt x="482" y="26"/>
                  </a:lnTo>
                  <a:lnTo>
                    <a:pt x="475" y="25"/>
                  </a:lnTo>
                  <a:lnTo>
                    <a:pt x="463" y="22"/>
                  </a:lnTo>
                  <a:lnTo>
                    <a:pt x="449" y="17"/>
                  </a:lnTo>
                  <a:lnTo>
                    <a:pt x="435" y="14"/>
                  </a:lnTo>
                  <a:lnTo>
                    <a:pt x="417" y="10"/>
                  </a:lnTo>
                  <a:lnTo>
                    <a:pt x="396" y="7"/>
                  </a:lnTo>
                  <a:lnTo>
                    <a:pt x="376" y="4"/>
                  </a:lnTo>
                  <a:lnTo>
                    <a:pt x="353" y="1"/>
                  </a:lnTo>
                  <a:lnTo>
                    <a:pt x="331" y="0"/>
                  </a:lnTo>
                  <a:lnTo>
                    <a:pt x="307" y="0"/>
                  </a:lnTo>
                  <a:lnTo>
                    <a:pt x="284" y="1"/>
                  </a:lnTo>
                  <a:lnTo>
                    <a:pt x="260" y="4"/>
                  </a:lnTo>
                  <a:lnTo>
                    <a:pt x="236" y="8"/>
                  </a:lnTo>
                  <a:lnTo>
                    <a:pt x="21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 name="Freeform 246"/>
            <p:cNvSpPr>
              <a:spLocks/>
            </p:cNvSpPr>
            <p:nvPr/>
          </p:nvSpPr>
          <p:spPr bwMode="auto">
            <a:xfrm>
              <a:off x="2464" y="1684"/>
              <a:ext cx="149" cy="186"/>
            </a:xfrm>
            <a:custGeom>
              <a:avLst/>
              <a:gdLst>
                <a:gd name="T0" fmla="*/ 195 w 447"/>
                <a:gd name="T1" fmla="*/ 0 h 557"/>
                <a:gd name="T2" fmla="*/ 190 w 447"/>
                <a:gd name="T3" fmla="*/ 0 h 557"/>
                <a:gd name="T4" fmla="*/ 173 w 447"/>
                <a:gd name="T5" fmla="*/ 1 h 557"/>
                <a:gd name="T6" fmla="*/ 150 w 447"/>
                <a:gd name="T7" fmla="*/ 5 h 557"/>
                <a:gd name="T8" fmla="*/ 120 w 447"/>
                <a:gd name="T9" fmla="*/ 16 h 557"/>
                <a:gd name="T10" fmla="*/ 89 w 447"/>
                <a:gd name="T11" fmla="*/ 35 h 557"/>
                <a:gd name="T12" fmla="*/ 59 w 447"/>
                <a:gd name="T13" fmla="*/ 65 h 557"/>
                <a:gd name="T14" fmla="*/ 31 w 447"/>
                <a:gd name="T15" fmla="*/ 106 h 557"/>
                <a:gd name="T16" fmla="*/ 11 w 447"/>
                <a:gd name="T17" fmla="*/ 164 h 557"/>
                <a:gd name="T18" fmla="*/ 0 w 447"/>
                <a:gd name="T19" fmla="*/ 227 h 557"/>
                <a:gd name="T20" fmla="*/ 0 w 447"/>
                <a:gd name="T21" fmla="*/ 289 h 557"/>
                <a:gd name="T22" fmla="*/ 11 w 447"/>
                <a:gd name="T23" fmla="*/ 346 h 557"/>
                <a:gd name="T24" fmla="*/ 27 w 447"/>
                <a:gd name="T25" fmla="*/ 397 h 557"/>
                <a:gd name="T26" fmla="*/ 48 w 447"/>
                <a:gd name="T27" fmla="*/ 442 h 557"/>
                <a:gd name="T28" fmla="*/ 71 w 447"/>
                <a:gd name="T29" fmla="*/ 479 h 557"/>
                <a:gd name="T30" fmla="*/ 96 w 447"/>
                <a:gd name="T31" fmla="*/ 505 h 557"/>
                <a:gd name="T32" fmla="*/ 120 w 447"/>
                <a:gd name="T33" fmla="*/ 523 h 557"/>
                <a:gd name="T34" fmla="*/ 132 w 447"/>
                <a:gd name="T35" fmla="*/ 529 h 557"/>
                <a:gd name="T36" fmla="*/ 147 w 447"/>
                <a:gd name="T37" fmla="*/ 535 h 557"/>
                <a:gd name="T38" fmla="*/ 164 w 447"/>
                <a:gd name="T39" fmla="*/ 541 h 557"/>
                <a:gd name="T40" fmla="*/ 182 w 447"/>
                <a:gd name="T41" fmla="*/ 545 h 557"/>
                <a:gd name="T42" fmla="*/ 201 w 447"/>
                <a:gd name="T43" fmla="*/ 551 h 557"/>
                <a:gd name="T44" fmla="*/ 222 w 447"/>
                <a:gd name="T45" fmla="*/ 554 h 557"/>
                <a:gd name="T46" fmla="*/ 243 w 447"/>
                <a:gd name="T47" fmla="*/ 557 h 557"/>
                <a:gd name="T48" fmla="*/ 264 w 447"/>
                <a:gd name="T49" fmla="*/ 557 h 557"/>
                <a:gd name="T50" fmla="*/ 286 w 447"/>
                <a:gd name="T51" fmla="*/ 556 h 557"/>
                <a:gd name="T52" fmla="*/ 306 w 447"/>
                <a:gd name="T53" fmla="*/ 553 h 557"/>
                <a:gd name="T54" fmla="*/ 327 w 447"/>
                <a:gd name="T55" fmla="*/ 547 h 557"/>
                <a:gd name="T56" fmla="*/ 348 w 447"/>
                <a:gd name="T57" fmla="*/ 538 h 557"/>
                <a:gd name="T58" fmla="*/ 367 w 447"/>
                <a:gd name="T59" fmla="*/ 525 h 557"/>
                <a:gd name="T60" fmla="*/ 385 w 447"/>
                <a:gd name="T61" fmla="*/ 510 h 557"/>
                <a:gd name="T62" fmla="*/ 400 w 447"/>
                <a:gd name="T63" fmla="*/ 491 h 557"/>
                <a:gd name="T64" fmla="*/ 414 w 447"/>
                <a:gd name="T65" fmla="*/ 467 h 557"/>
                <a:gd name="T66" fmla="*/ 435 w 447"/>
                <a:gd name="T67" fmla="*/ 412 h 557"/>
                <a:gd name="T68" fmla="*/ 446 w 447"/>
                <a:gd name="T69" fmla="*/ 353 h 557"/>
                <a:gd name="T70" fmla="*/ 447 w 447"/>
                <a:gd name="T71" fmla="*/ 292 h 557"/>
                <a:gd name="T72" fmla="*/ 440 w 447"/>
                <a:gd name="T73" fmla="*/ 230 h 557"/>
                <a:gd name="T74" fmla="*/ 423 w 447"/>
                <a:gd name="T75" fmla="*/ 173 h 557"/>
                <a:gd name="T76" fmla="*/ 401 w 447"/>
                <a:gd name="T77" fmla="*/ 119 h 557"/>
                <a:gd name="T78" fmla="*/ 370 w 447"/>
                <a:gd name="T79" fmla="*/ 76 h 557"/>
                <a:gd name="T80" fmla="*/ 335 w 447"/>
                <a:gd name="T81" fmla="*/ 44 h 557"/>
                <a:gd name="T82" fmla="*/ 308 w 447"/>
                <a:gd name="T83" fmla="*/ 28 h 557"/>
                <a:gd name="T84" fmla="*/ 281 w 447"/>
                <a:gd name="T85" fmla="*/ 16 h 557"/>
                <a:gd name="T86" fmla="*/ 258 w 447"/>
                <a:gd name="T87" fmla="*/ 8 h 557"/>
                <a:gd name="T88" fmla="*/ 237 w 447"/>
                <a:gd name="T89" fmla="*/ 3 h 557"/>
                <a:gd name="T90" fmla="*/ 221 w 447"/>
                <a:gd name="T91" fmla="*/ 1 h 557"/>
                <a:gd name="T92" fmla="*/ 207 w 447"/>
                <a:gd name="T93" fmla="*/ 0 h 557"/>
                <a:gd name="T94" fmla="*/ 198 w 447"/>
                <a:gd name="T95" fmla="*/ 0 h 557"/>
                <a:gd name="T96" fmla="*/ 195 w 447"/>
                <a:gd name="T9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557">
                  <a:moveTo>
                    <a:pt x="195" y="0"/>
                  </a:moveTo>
                  <a:lnTo>
                    <a:pt x="190" y="0"/>
                  </a:lnTo>
                  <a:lnTo>
                    <a:pt x="173" y="1"/>
                  </a:lnTo>
                  <a:lnTo>
                    <a:pt x="150" y="5"/>
                  </a:lnTo>
                  <a:lnTo>
                    <a:pt x="120" y="16"/>
                  </a:lnTo>
                  <a:lnTo>
                    <a:pt x="89" y="35"/>
                  </a:lnTo>
                  <a:lnTo>
                    <a:pt x="59" y="65"/>
                  </a:lnTo>
                  <a:lnTo>
                    <a:pt x="31" y="106"/>
                  </a:lnTo>
                  <a:lnTo>
                    <a:pt x="11" y="164"/>
                  </a:lnTo>
                  <a:lnTo>
                    <a:pt x="0" y="227"/>
                  </a:lnTo>
                  <a:lnTo>
                    <a:pt x="0" y="289"/>
                  </a:lnTo>
                  <a:lnTo>
                    <a:pt x="11" y="346"/>
                  </a:lnTo>
                  <a:lnTo>
                    <a:pt x="27" y="397"/>
                  </a:lnTo>
                  <a:lnTo>
                    <a:pt x="48" y="442"/>
                  </a:lnTo>
                  <a:lnTo>
                    <a:pt x="71" y="479"/>
                  </a:lnTo>
                  <a:lnTo>
                    <a:pt x="96" y="505"/>
                  </a:lnTo>
                  <a:lnTo>
                    <a:pt x="120" y="523"/>
                  </a:lnTo>
                  <a:lnTo>
                    <a:pt x="132" y="529"/>
                  </a:lnTo>
                  <a:lnTo>
                    <a:pt x="147" y="535"/>
                  </a:lnTo>
                  <a:lnTo>
                    <a:pt x="164" y="541"/>
                  </a:lnTo>
                  <a:lnTo>
                    <a:pt x="182" y="545"/>
                  </a:lnTo>
                  <a:lnTo>
                    <a:pt x="201" y="551"/>
                  </a:lnTo>
                  <a:lnTo>
                    <a:pt x="222" y="554"/>
                  </a:lnTo>
                  <a:lnTo>
                    <a:pt x="243" y="557"/>
                  </a:lnTo>
                  <a:lnTo>
                    <a:pt x="264" y="557"/>
                  </a:lnTo>
                  <a:lnTo>
                    <a:pt x="286" y="556"/>
                  </a:lnTo>
                  <a:lnTo>
                    <a:pt x="306" y="553"/>
                  </a:lnTo>
                  <a:lnTo>
                    <a:pt x="327" y="547"/>
                  </a:lnTo>
                  <a:lnTo>
                    <a:pt x="348" y="538"/>
                  </a:lnTo>
                  <a:lnTo>
                    <a:pt x="367" y="525"/>
                  </a:lnTo>
                  <a:lnTo>
                    <a:pt x="385" y="510"/>
                  </a:lnTo>
                  <a:lnTo>
                    <a:pt x="400" y="491"/>
                  </a:lnTo>
                  <a:lnTo>
                    <a:pt x="414" y="467"/>
                  </a:lnTo>
                  <a:lnTo>
                    <a:pt x="435" y="412"/>
                  </a:lnTo>
                  <a:lnTo>
                    <a:pt x="446" y="353"/>
                  </a:lnTo>
                  <a:lnTo>
                    <a:pt x="447" y="292"/>
                  </a:lnTo>
                  <a:lnTo>
                    <a:pt x="440" y="230"/>
                  </a:lnTo>
                  <a:lnTo>
                    <a:pt x="423" y="173"/>
                  </a:lnTo>
                  <a:lnTo>
                    <a:pt x="401" y="119"/>
                  </a:lnTo>
                  <a:lnTo>
                    <a:pt x="370" y="76"/>
                  </a:lnTo>
                  <a:lnTo>
                    <a:pt x="335" y="44"/>
                  </a:lnTo>
                  <a:lnTo>
                    <a:pt x="308" y="28"/>
                  </a:lnTo>
                  <a:lnTo>
                    <a:pt x="281" y="16"/>
                  </a:lnTo>
                  <a:lnTo>
                    <a:pt x="258" y="8"/>
                  </a:lnTo>
                  <a:lnTo>
                    <a:pt x="237" y="3"/>
                  </a:lnTo>
                  <a:lnTo>
                    <a:pt x="221" y="1"/>
                  </a:lnTo>
                  <a:lnTo>
                    <a:pt x="207" y="0"/>
                  </a:lnTo>
                  <a:lnTo>
                    <a:pt x="198" y="0"/>
                  </a:lnTo>
                  <a:lnTo>
                    <a:pt x="195"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 name="Freeform 247"/>
            <p:cNvSpPr>
              <a:spLocks/>
            </p:cNvSpPr>
            <p:nvPr/>
          </p:nvSpPr>
          <p:spPr bwMode="auto">
            <a:xfrm>
              <a:off x="1836" y="1523"/>
              <a:ext cx="201" cy="272"/>
            </a:xfrm>
            <a:custGeom>
              <a:avLst/>
              <a:gdLst>
                <a:gd name="T0" fmla="*/ 161 w 602"/>
                <a:gd name="T1" fmla="*/ 17 h 817"/>
                <a:gd name="T2" fmla="*/ 141 w 602"/>
                <a:gd name="T3" fmla="*/ 39 h 817"/>
                <a:gd name="T4" fmla="*/ 106 w 602"/>
                <a:gd name="T5" fmla="*/ 82 h 817"/>
                <a:gd name="T6" fmla="*/ 68 w 602"/>
                <a:gd name="T7" fmla="*/ 148 h 817"/>
                <a:gd name="T8" fmla="*/ 34 w 602"/>
                <a:gd name="T9" fmla="*/ 234 h 817"/>
                <a:gd name="T10" fmla="*/ 10 w 602"/>
                <a:gd name="T11" fmla="*/ 338 h 817"/>
                <a:gd name="T12" fmla="*/ 0 w 602"/>
                <a:gd name="T13" fmla="*/ 446 h 817"/>
                <a:gd name="T14" fmla="*/ 7 w 602"/>
                <a:gd name="T15" fmla="*/ 546 h 817"/>
                <a:gd name="T16" fmla="*/ 27 w 602"/>
                <a:gd name="T17" fmla="*/ 610 h 817"/>
                <a:gd name="T18" fmla="*/ 46 w 602"/>
                <a:gd name="T19" fmla="*/ 651 h 817"/>
                <a:gd name="T20" fmla="*/ 70 w 602"/>
                <a:gd name="T21" fmla="*/ 693 h 817"/>
                <a:gd name="T22" fmla="*/ 101 w 602"/>
                <a:gd name="T23" fmla="*/ 733 h 817"/>
                <a:gd name="T24" fmla="*/ 141 w 602"/>
                <a:gd name="T25" fmla="*/ 768 h 817"/>
                <a:gd name="T26" fmla="*/ 191 w 602"/>
                <a:gd name="T27" fmla="*/ 795 h 817"/>
                <a:gd name="T28" fmla="*/ 253 w 602"/>
                <a:gd name="T29" fmla="*/ 812 h 817"/>
                <a:gd name="T30" fmla="*/ 327 w 602"/>
                <a:gd name="T31" fmla="*/ 817 h 817"/>
                <a:gd name="T32" fmla="*/ 398 w 602"/>
                <a:gd name="T33" fmla="*/ 808 h 817"/>
                <a:gd name="T34" fmla="*/ 451 w 602"/>
                <a:gd name="T35" fmla="*/ 780 h 817"/>
                <a:gd name="T36" fmla="*/ 497 w 602"/>
                <a:gd name="T37" fmla="*/ 736 h 817"/>
                <a:gd name="T38" fmla="*/ 534 w 602"/>
                <a:gd name="T39" fmla="*/ 681 h 817"/>
                <a:gd name="T40" fmla="*/ 564 w 602"/>
                <a:gd name="T41" fmla="*/ 620 h 817"/>
                <a:gd name="T42" fmla="*/ 584 w 602"/>
                <a:gd name="T43" fmla="*/ 559 h 817"/>
                <a:gd name="T44" fmla="*/ 598 w 602"/>
                <a:gd name="T45" fmla="*/ 505 h 817"/>
                <a:gd name="T46" fmla="*/ 602 w 602"/>
                <a:gd name="T47" fmla="*/ 459 h 817"/>
                <a:gd name="T48" fmla="*/ 599 w 602"/>
                <a:gd name="T49" fmla="*/ 404 h 817"/>
                <a:gd name="T50" fmla="*/ 583 w 602"/>
                <a:gd name="T51" fmla="*/ 301 h 817"/>
                <a:gd name="T52" fmla="*/ 540 w 602"/>
                <a:gd name="T53" fmla="*/ 179 h 817"/>
                <a:gd name="T54" fmla="*/ 456 w 602"/>
                <a:gd name="T55" fmla="*/ 70 h 817"/>
                <a:gd name="T56" fmla="*/ 388 w 602"/>
                <a:gd name="T57" fmla="*/ 27 h 817"/>
                <a:gd name="T58" fmla="*/ 348 w 602"/>
                <a:gd name="T59" fmla="*/ 14 h 817"/>
                <a:gd name="T60" fmla="*/ 281 w 602"/>
                <a:gd name="T61" fmla="*/ 2 h 817"/>
                <a:gd name="T62" fmla="*/ 203 w 602"/>
                <a:gd name="T63" fmla="*/ 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2" h="817">
                  <a:moveTo>
                    <a:pt x="164" y="14"/>
                  </a:moveTo>
                  <a:lnTo>
                    <a:pt x="161" y="17"/>
                  </a:lnTo>
                  <a:lnTo>
                    <a:pt x="152" y="24"/>
                  </a:lnTo>
                  <a:lnTo>
                    <a:pt x="141" y="39"/>
                  </a:lnTo>
                  <a:lnTo>
                    <a:pt x="124" y="58"/>
                  </a:lnTo>
                  <a:lnTo>
                    <a:pt x="106" y="82"/>
                  </a:lnTo>
                  <a:lnTo>
                    <a:pt x="87" y="113"/>
                  </a:lnTo>
                  <a:lnTo>
                    <a:pt x="68" y="148"/>
                  </a:lnTo>
                  <a:lnTo>
                    <a:pt x="50" y="188"/>
                  </a:lnTo>
                  <a:lnTo>
                    <a:pt x="34" y="234"/>
                  </a:lnTo>
                  <a:lnTo>
                    <a:pt x="21" y="284"/>
                  </a:lnTo>
                  <a:lnTo>
                    <a:pt x="10" y="338"/>
                  </a:lnTo>
                  <a:lnTo>
                    <a:pt x="3" y="392"/>
                  </a:lnTo>
                  <a:lnTo>
                    <a:pt x="0" y="446"/>
                  </a:lnTo>
                  <a:lnTo>
                    <a:pt x="1" y="499"/>
                  </a:lnTo>
                  <a:lnTo>
                    <a:pt x="7" y="546"/>
                  </a:lnTo>
                  <a:lnTo>
                    <a:pt x="19" y="589"/>
                  </a:lnTo>
                  <a:lnTo>
                    <a:pt x="27" y="610"/>
                  </a:lnTo>
                  <a:lnTo>
                    <a:pt x="35" y="630"/>
                  </a:lnTo>
                  <a:lnTo>
                    <a:pt x="46" y="651"/>
                  </a:lnTo>
                  <a:lnTo>
                    <a:pt x="56" y="672"/>
                  </a:lnTo>
                  <a:lnTo>
                    <a:pt x="70" y="693"/>
                  </a:lnTo>
                  <a:lnTo>
                    <a:pt x="84" y="713"/>
                  </a:lnTo>
                  <a:lnTo>
                    <a:pt x="101" y="733"/>
                  </a:lnTo>
                  <a:lnTo>
                    <a:pt x="120" y="750"/>
                  </a:lnTo>
                  <a:lnTo>
                    <a:pt x="141" y="768"/>
                  </a:lnTo>
                  <a:lnTo>
                    <a:pt x="164" y="783"/>
                  </a:lnTo>
                  <a:lnTo>
                    <a:pt x="191" y="795"/>
                  </a:lnTo>
                  <a:lnTo>
                    <a:pt x="220" y="805"/>
                  </a:lnTo>
                  <a:lnTo>
                    <a:pt x="253" y="812"/>
                  </a:lnTo>
                  <a:lnTo>
                    <a:pt x="288" y="817"/>
                  </a:lnTo>
                  <a:lnTo>
                    <a:pt x="327" y="817"/>
                  </a:lnTo>
                  <a:lnTo>
                    <a:pt x="368" y="814"/>
                  </a:lnTo>
                  <a:lnTo>
                    <a:pt x="398" y="808"/>
                  </a:lnTo>
                  <a:lnTo>
                    <a:pt x="426" y="796"/>
                  </a:lnTo>
                  <a:lnTo>
                    <a:pt x="451" y="780"/>
                  </a:lnTo>
                  <a:lnTo>
                    <a:pt x="475" y="759"/>
                  </a:lnTo>
                  <a:lnTo>
                    <a:pt x="497" y="736"/>
                  </a:lnTo>
                  <a:lnTo>
                    <a:pt x="516" y="709"/>
                  </a:lnTo>
                  <a:lnTo>
                    <a:pt x="534" y="681"/>
                  </a:lnTo>
                  <a:lnTo>
                    <a:pt x="550" y="651"/>
                  </a:lnTo>
                  <a:lnTo>
                    <a:pt x="564" y="620"/>
                  </a:lnTo>
                  <a:lnTo>
                    <a:pt x="575" y="591"/>
                  </a:lnTo>
                  <a:lnTo>
                    <a:pt x="584" y="559"/>
                  </a:lnTo>
                  <a:lnTo>
                    <a:pt x="592" y="531"/>
                  </a:lnTo>
                  <a:lnTo>
                    <a:pt x="598" y="505"/>
                  </a:lnTo>
                  <a:lnTo>
                    <a:pt x="601" y="480"/>
                  </a:lnTo>
                  <a:lnTo>
                    <a:pt x="602" y="459"/>
                  </a:lnTo>
                  <a:lnTo>
                    <a:pt x="602" y="441"/>
                  </a:lnTo>
                  <a:lnTo>
                    <a:pt x="599" y="404"/>
                  </a:lnTo>
                  <a:lnTo>
                    <a:pt x="593" y="355"/>
                  </a:lnTo>
                  <a:lnTo>
                    <a:pt x="583" y="301"/>
                  </a:lnTo>
                  <a:lnTo>
                    <a:pt x="565" y="240"/>
                  </a:lnTo>
                  <a:lnTo>
                    <a:pt x="540" y="179"/>
                  </a:lnTo>
                  <a:lnTo>
                    <a:pt x="504" y="122"/>
                  </a:lnTo>
                  <a:lnTo>
                    <a:pt x="456" y="70"/>
                  </a:lnTo>
                  <a:lnTo>
                    <a:pt x="393" y="28"/>
                  </a:lnTo>
                  <a:lnTo>
                    <a:pt x="388" y="27"/>
                  </a:lnTo>
                  <a:lnTo>
                    <a:pt x="371" y="21"/>
                  </a:lnTo>
                  <a:lnTo>
                    <a:pt x="348" y="14"/>
                  </a:lnTo>
                  <a:lnTo>
                    <a:pt x="317" y="6"/>
                  </a:lnTo>
                  <a:lnTo>
                    <a:pt x="281" y="2"/>
                  </a:lnTo>
                  <a:lnTo>
                    <a:pt x="243" y="0"/>
                  </a:lnTo>
                  <a:lnTo>
                    <a:pt x="203" y="3"/>
                  </a:lnTo>
                  <a:lnTo>
                    <a:pt x="16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 name="Freeform 248"/>
            <p:cNvSpPr>
              <a:spLocks/>
            </p:cNvSpPr>
            <p:nvPr/>
          </p:nvSpPr>
          <p:spPr bwMode="auto">
            <a:xfrm>
              <a:off x="1870" y="1569"/>
              <a:ext cx="116" cy="179"/>
            </a:xfrm>
            <a:custGeom>
              <a:avLst/>
              <a:gdLst>
                <a:gd name="T0" fmla="*/ 139 w 350"/>
                <a:gd name="T1" fmla="*/ 0 h 536"/>
                <a:gd name="T2" fmla="*/ 134 w 350"/>
                <a:gd name="T3" fmla="*/ 0 h 536"/>
                <a:gd name="T4" fmla="*/ 124 w 350"/>
                <a:gd name="T5" fmla="*/ 2 h 536"/>
                <a:gd name="T6" fmla="*/ 109 w 350"/>
                <a:gd name="T7" fmla="*/ 6 h 536"/>
                <a:gd name="T8" fmla="*/ 90 w 350"/>
                <a:gd name="T9" fmla="*/ 17 h 536"/>
                <a:gd name="T10" fmla="*/ 69 w 350"/>
                <a:gd name="T11" fmla="*/ 34 h 536"/>
                <a:gd name="T12" fmla="*/ 48 w 350"/>
                <a:gd name="T13" fmla="*/ 62 h 536"/>
                <a:gd name="T14" fmla="*/ 29 w 350"/>
                <a:gd name="T15" fmla="*/ 104 h 536"/>
                <a:gd name="T16" fmla="*/ 13 w 350"/>
                <a:gd name="T17" fmla="*/ 159 h 536"/>
                <a:gd name="T18" fmla="*/ 3 w 350"/>
                <a:gd name="T19" fmla="*/ 221 h 536"/>
                <a:gd name="T20" fmla="*/ 0 w 350"/>
                <a:gd name="T21" fmla="*/ 278 h 536"/>
                <a:gd name="T22" fmla="*/ 4 w 350"/>
                <a:gd name="T23" fmla="*/ 333 h 536"/>
                <a:gd name="T24" fmla="*/ 11 w 350"/>
                <a:gd name="T25" fmla="*/ 382 h 536"/>
                <a:gd name="T26" fmla="*/ 25 w 350"/>
                <a:gd name="T27" fmla="*/ 425 h 536"/>
                <a:gd name="T28" fmla="*/ 40 w 350"/>
                <a:gd name="T29" fmla="*/ 460 h 536"/>
                <a:gd name="T30" fmla="*/ 57 w 350"/>
                <a:gd name="T31" fmla="*/ 487 h 536"/>
                <a:gd name="T32" fmla="*/ 77 w 350"/>
                <a:gd name="T33" fmla="*/ 503 h 536"/>
                <a:gd name="T34" fmla="*/ 87 w 350"/>
                <a:gd name="T35" fmla="*/ 509 h 536"/>
                <a:gd name="T36" fmla="*/ 99 w 350"/>
                <a:gd name="T37" fmla="*/ 514 h 536"/>
                <a:gd name="T38" fmla="*/ 113 w 350"/>
                <a:gd name="T39" fmla="*/ 520 h 536"/>
                <a:gd name="T40" fmla="*/ 128 w 350"/>
                <a:gd name="T41" fmla="*/ 526 h 536"/>
                <a:gd name="T42" fmla="*/ 145 w 350"/>
                <a:gd name="T43" fmla="*/ 530 h 536"/>
                <a:gd name="T44" fmla="*/ 161 w 350"/>
                <a:gd name="T45" fmla="*/ 533 h 536"/>
                <a:gd name="T46" fmla="*/ 179 w 350"/>
                <a:gd name="T47" fmla="*/ 534 h 536"/>
                <a:gd name="T48" fmla="*/ 196 w 350"/>
                <a:gd name="T49" fmla="*/ 536 h 536"/>
                <a:gd name="T50" fmla="*/ 214 w 350"/>
                <a:gd name="T51" fmla="*/ 534 h 536"/>
                <a:gd name="T52" fmla="*/ 232 w 350"/>
                <a:gd name="T53" fmla="*/ 531 h 536"/>
                <a:gd name="T54" fmla="*/ 250 w 350"/>
                <a:gd name="T55" fmla="*/ 526 h 536"/>
                <a:gd name="T56" fmla="*/ 266 w 350"/>
                <a:gd name="T57" fmla="*/ 517 h 536"/>
                <a:gd name="T58" fmla="*/ 282 w 350"/>
                <a:gd name="T59" fmla="*/ 505 h 536"/>
                <a:gd name="T60" fmla="*/ 297 w 350"/>
                <a:gd name="T61" fmla="*/ 490 h 536"/>
                <a:gd name="T62" fmla="*/ 310 w 350"/>
                <a:gd name="T63" fmla="*/ 472 h 536"/>
                <a:gd name="T64" fmla="*/ 322 w 350"/>
                <a:gd name="T65" fmla="*/ 450 h 536"/>
                <a:gd name="T66" fmla="*/ 340 w 350"/>
                <a:gd name="T67" fmla="*/ 398 h 536"/>
                <a:gd name="T68" fmla="*/ 349 w 350"/>
                <a:gd name="T69" fmla="*/ 342 h 536"/>
                <a:gd name="T70" fmla="*/ 350 w 350"/>
                <a:gd name="T71" fmla="*/ 281 h 536"/>
                <a:gd name="T72" fmla="*/ 343 w 350"/>
                <a:gd name="T73" fmla="*/ 222 h 536"/>
                <a:gd name="T74" fmla="*/ 329 w 350"/>
                <a:gd name="T75" fmla="*/ 166 h 536"/>
                <a:gd name="T76" fmla="*/ 310 w 350"/>
                <a:gd name="T77" fmla="*/ 116 h 536"/>
                <a:gd name="T78" fmla="*/ 285 w 350"/>
                <a:gd name="T79" fmla="*/ 74 h 536"/>
                <a:gd name="T80" fmla="*/ 256 w 350"/>
                <a:gd name="T81" fmla="*/ 43 h 536"/>
                <a:gd name="T82" fmla="*/ 233 w 350"/>
                <a:gd name="T83" fmla="*/ 27 h 536"/>
                <a:gd name="T84" fmla="*/ 211 w 350"/>
                <a:gd name="T85" fmla="*/ 17 h 536"/>
                <a:gd name="T86" fmla="*/ 192 w 350"/>
                <a:gd name="T87" fmla="*/ 8 h 536"/>
                <a:gd name="T88" fmla="*/ 174 w 350"/>
                <a:gd name="T89" fmla="*/ 3 h 536"/>
                <a:gd name="T90" fmla="*/ 159 w 350"/>
                <a:gd name="T91" fmla="*/ 0 h 536"/>
                <a:gd name="T92" fmla="*/ 148 w 350"/>
                <a:gd name="T93" fmla="*/ 0 h 536"/>
                <a:gd name="T94" fmla="*/ 142 w 350"/>
                <a:gd name="T95" fmla="*/ 0 h 536"/>
                <a:gd name="T96" fmla="*/ 139 w 350"/>
                <a:gd name="T97"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0" h="536">
                  <a:moveTo>
                    <a:pt x="139" y="0"/>
                  </a:moveTo>
                  <a:lnTo>
                    <a:pt x="134" y="0"/>
                  </a:lnTo>
                  <a:lnTo>
                    <a:pt x="124" y="2"/>
                  </a:lnTo>
                  <a:lnTo>
                    <a:pt x="109" y="6"/>
                  </a:lnTo>
                  <a:lnTo>
                    <a:pt x="90" y="17"/>
                  </a:lnTo>
                  <a:lnTo>
                    <a:pt x="69" y="34"/>
                  </a:lnTo>
                  <a:lnTo>
                    <a:pt x="48" y="62"/>
                  </a:lnTo>
                  <a:lnTo>
                    <a:pt x="29" y="104"/>
                  </a:lnTo>
                  <a:lnTo>
                    <a:pt x="13" y="159"/>
                  </a:lnTo>
                  <a:lnTo>
                    <a:pt x="3" y="221"/>
                  </a:lnTo>
                  <a:lnTo>
                    <a:pt x="0" y="278"/>
                  </a:lnTo>
                  <a:lnTo>
                    <a:pt x="4" y="333"/>
                  </a:lnTo>
                  <a:lnTo>
                    <a:pt x="11" y="382"/>
                  </a:lnTo>
                  <a:lnTo>
                    <a:pt x="25" y="425"/>
                  </a:lnTo>
                  <a:lnTo>
                    <a:pt x="40" y="460"/>
                  </a:lnTo>
                  <a:lnTo>
                    <a:pt x="57" y="487"/>
                  </a:lnTo>
                  <a:lnTo>
                    <a:pt x="77" y="503"/>
                  </a:lnTo>
                  <a:lnTo>
                    <a:pt x="87" y="509"/>
                  </a:lnTo>
                  <a:lnTo>
                    <a:pt x="99" y="514"/>
                  </a:lnTo>
                  <a:lnTo>
                    <a:pt x="113" y="520"/>
                  </a:lnTo>
                  <a:lnTo>
                    <a:pt x="128" y="526"/>
                  </a:lnTo>
                  <a:lnTo>
                    <a:pt x="145" y="530"/>
                  </a:lnTo>
                  <a:lnTo>
                    <a:pt x="161" y="533"/>
                  </a:lnTo>
                  <a:lnTo>
                    <a:pt x="179" y="534"/>
                  </a:lnTo>
                  <a:lnTo>
                    <a:pt x="196" y="536"/>
                  </a:lnTo>
                  <a:lnTo>
                    <a:pt x="214" y="534"/>
                  </a:lnTo>
                  <a:lnTo>
                    <a:pt x="232" y="531"/>
                  </a:lnTo>
                  <a:lnTo>
                    <a:pt x="250" y="526"/>
                  </a:lnTo>
                  <a:lnTo>
                    <a:pt x="266" y="517"/>
                  </a:lnTo>
                  <a:lnTo>
                    <a:pt x="282" y="505"/>
                  </a:lnTo>
                  <a:lnTo>
                    <a:pt x="297" y="490"/>
                  </a:lnTo>
                  <a:lnTo>
                    <a:pt x="310" y="472"/>
                  </a:lnTo>
                  <a:lnTo>
                    <a:pt x="322" y="450"/>
                  </a:lnTo>
                  <a:lnTo>
                    <a:pt x="340" y="398"/>
                  </a:lnTo>
                  <a:lnTo>
                    <a:pt x="349" y="342"/>
                  </a:lnTo>
                  <a:lnTo>
                    <a:pt x="350" y="281"/>
                  </a:lnTo>
                  <a:lnTo>
                    <a:pt x="343" y="222"/>
                  </a:lnTo>
                  <a:lnTo>
                    <a:pt x="329" y="166"/>
                  </a:lnTo>
                  <a:lnTo>
                    <a:pt x="310" y="116"/>
                  </a:lnTo>
                  <a:lnTo>
                    <a:pt x="285" y="74"/>
                  </a:lnTo>
                  <a:lnTo>
                    <a:pt x="256" y="43"/>
                  </a:lnTo>
                  <a:lnTo>
                    <a:pt x="233" y="27"/>
                  </a:lnTo>
                  <a:lnTo>
                    <a:pt x="211" y="17"/>
                  </a:lnTo>
                  <a:lnTo>
                    <a:pt x="192" y="8"/>
                  </a:lnTo>
                  <a:lnTo>
                    <a:pt x="174" y="3"/>
                  </a:lnTo>
                  <a:lnTo>
                    <a:pt x="159" y="0"/>
                  </a:lnTo>
                  <a:lnTo>
                    <a:pt x="148" y="0"/>
                  </a:lnTo>
                  <a:lnTo>
                    <a:pt x="142" y="0"/>
                  </a:lnTo>
                  <a:lnTo>
                    <a:pt x="139"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 name="Freeform 249"/>
            <p:cNvSpPr>
              <a:spLocks/>
            </p:cNvSpPr>
            <p:nvPr/>
          </p:nvSpPr>
          <p:spPr bwMode="auto">
            <a:xfrm>
              <a:off x="2534" y="1652"/>
              <a:ext cx="110" cy="145"/>
            </a:xfrm>
            <a:custGeom>
              <a:avLst/>
              <a:gdLst>
                <a:gd name="T0" fmla="*/ 0 w 330"/>
                <a:gd name="T1" fmla="*/ 0 h 435"/>
                <a:gd name="T2" fmla="*/ 3 w 330"/>
                <a:gd name="T3" fmla="*/ 0 h 435"/>
                <a:gd name="T4" fmla="*/ 14 w 330"/>
                <a:gd name="T5" fmla="*/ 2 h 435"/>
                <a:gd name="T6" fmla="*/ 28 w 330"/>
                <a:gd name="T7" fmla="*/ 6 h 435"/>
                <a:gd name="T8" fmla="*/ 49 w 330"/>
                <a:gd name="T9" fmla="*/ 11 h 435"/>
                <a:gd name="T10" fmla="*/ 73 w 330"/>
                <a:gd name="T11" fmla="*/ 20 h 435"/>
                <a:gd name="T12" fmla="*/ 99 w 330"/>
                <a:gd name="T13" fmla="*/ 30 h 435"/>
                <a:gd name="T14" fmla="*/ 128 w 330"/>
                <a:gd name="T15" fmla="*/ 45 h 435"/>
                <a:gd name="T16" fmla="*/ 157 w 330"/>
                <a:gd name="T17" fmla="*/ 61 h 435"/>
                <a:gd name="T18" fmla="*/ 187 w 330"/>
                <a:gd name="T19" fmla="*/ 83 h 435"/>
                <a:gd name="T20" fmla="*/ 216 w 330"/>
                <a:gd name="T21" fmla="*/ 110 h 435"/>
                <a:gd name="T22" fmla="*/ 244 w 330"/>
                <a:gd name="T23" fmla="*/ 141 h 435"/>
                <a:gd name="T24" fmla="*/ 270 w 330"/>
                <a:gd name="T25" fmla="*/ 178 h 435"/>
                <a:gd name="T26" fmla="*/ 292 w 330"/>
                <a:gd name="T27" fmla="*/ 219 h 435"/>
                <a:gd name="T28" fmla="*/ 309 w 330"/>
                <a:gd name="T29" fmla="*/ 268 h 435"/>
                <a:gd name="T30" fmla="*/ 323 w 330"/>
                <a:gd name="T31" fmla="*/ 323 h 435"/>
                <a:gd name="T32" fmla="*/ 330 w 330"/>
                <a:gd name="T33" fmla="*/ 385 h 435"/>
                <a:gd name="T34" fmla="*/ 295 w 330"/>
                <a:gd name="T35" fmla="*/ 435 h 435"/>
                <a:gd name="T36" fmla="*/ 295 w 330"/>
                <a:gd name="T37" fmla="*/ 432 h 435"/>
                <a:gd name="T38" fmla="*/ 295 w 330"/>
                <a:gd name="T39" fmla="*/ 422 h 435"/>
                <a:gd name="T40" fmla="*/ 295 w 330"/>
                <a:gd name="T41" fmla="*/ 406 h 435"/>
                <a:gd name="T42" fmla="*/ 295 w 330"/>
                <a:gd name="T43" fmla="*/ 385 h 435"/>
                <a:gd name="T44" fmla="*/ 292 w 330"/>
                <a:gd name="T45" fmla="*/ 360 h 435"/>
                <a:gd name="T46" fmla="*/ 287 w 330"/>
                <a:gd name="T47" fmla="*/ 330 h 435"/>
                <a:gd name="T48" fmla="*/ 280 w 330"/>
                <a:gd name="T49" fmla="*/ 299 h 435"/>
                <a:gd name="T50" fmla="*/ 270 w 330"/>
                <a:gd name="T51" fmla="*/ 265 h 435"/>
                <a:gd name="T52" fmla="*/ 255 w 330"/>
                <a:gd name="T53" fmla="*/ 230 h 435"/>
                <a:gd name="T54" fmla="*/ 236 w 330"/>
                <a:gd name="T55" fmla="*/ 193 h 435"/>
                <a:gd name="T56" fmla="*/ 212 w 330"/>
                <a:gd name="T57" fmla="*/ 157 h 435"/>
                <a:gd name="T58" fmla="*/ 182 w 330"/>
                <a:gd name="T59" fmla="*/ 122 h 435"/>
                <a:gd name="T60" fmla="*/ 148 w 330"/>
                <a:gd name="T61" fmla="*/ 88 h 435"/>
                <a:gd name="T62" fmla="*/ 105 w 330"/>
                <a:gd name="T63" fmla="*/ 55 h 435"/>
                <a:gd name="T64" fmla="*/ 57 w 330"/>
                <a:gd name="T65" fmla="*/ 26 h 435"/>
                <a:gd name="T66" fmla="*/ 0 w 330"/>
                <a:gd name="T6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435">
                  <a:moveTo>
                    <a:pt x="0" y="0"/>
                  </a:moveTo>
                  <a:lnTo>
                    <a:pt x="3" y="0"/>
                  </a:lnTo>
                  <a:lnTo>
                    <a:pt x="14" y="2"/>
                  </a:lnTo>
                  <a:lnTo>
                    <a:pt x="28" y="6"/>
                  </a:lnTo>
                  <a:lnTo>
                    <a:pt x="49" y="11"/>
                  </a:lnTo>
                  <a:lnTo>
                    <a:pt x="73" y="20"/>
                  </a:lnTo>
                  <a:lnTo>
                    <a:pt x="99" y="30"/>
                  </a:lnTo>
                  <a:lnTo>
                    <a:pt x="128" y="45"/>
                  </a:lnTo>
                  <a:lnTo>
                    <a:pt x="157" y="61"/>
                  </a:lnTo>
                  <a:lnTo>
                    <a:pt x="187" y="83"/>
                  </a:lnTo>
                  <a:lnTo>
                    <a:pt x="216" y="110"/>
                  </a:lnTo>
                  <a:lnTo>
                    <a:pt x="244" y="141"/>
                  </a:lnTo>
                  <a:lnTo>
                    <a:pt x="270" y="178"/>
                  </a:lnTo>
                  <a:lnTo>
                    <a:pt x="292" y="219"/>
                  </a:lnTo>
                  <a:lnTo>
                    <a:pt x="309" y="268"/>
                  </a:lnTo>
                  <a:lnTo>
                    <a:pt x="323" y="323"/>
                  </a:lnTo>
                  <a:lnTo>
                    <a:pt x="330" y="385"/>
                  </a:lnTo>
                  <a:lnTo>
                    <a:pt x="295" y="435"/>
                  </a:lnTo>
                  <a:lnTo>
                    <a:pt x="295" y="432"/>
                  </a:lnTo>
                  <a:lnTo>
                    <a:pt x="295" y="422"/>
                  </a:lnTo>
                  <a:lnTo>
                    <a:pt x="295" y="406"/>
                  </a:lnTo>
                  <a:lnTo>
                    <a:pt x="295" y="385"/>
                  </a:lnTo>
                  <a:lnTo>
                    <a:pt x="292" y="360"/>
                  </a:lnTo>
                  <a:lnTo>
                    <a:pt x="287" y="330"/>
                  </a:lnTo>
                  <a:lnTo>
                    <a:pt x="280" y="299"/>
                  </a:lnTo>
                  <a:lnTo>
                    <a:pt x="270" y="265"/>
                  </a:lnTo>
                  <a:lnTo>
                    <a:pt x="255" y="230"/>
                  </a:lnTo>
                  <a:lnTo>
                    <a:pt x="236" y="193"/>
                  </a:lnTo>
                  <a:lnTo>
                    <a:pt x="212" y="157"/>
                  </a:lnTo>
                  <a:lnTo>
                    <a:pt x="182" y="122"/>
                  </a:lnTo>
                  <a:lnTo>
                    <a:pt x="148" y="88"/>
                  </a:lnTo>
                  <a:lnTo>
                    <a:pt x="105" y="55"/>
                  </a:lnTo>
                  <a:lnTo>
                    <a:pt x="57" y="26"/>
                  </a:lnTo>
                  <a:lnTo>
                    <a:pt x="0" y="0"/>
                  </a:lnTo>
                  <a:close/>
                </a:path>
              </a:pathLst>
            </a:custGeom>
            <a:solidFill>
              <a:srgbClr val="9E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 name="Freeform 250"/>
            <p:cNvSpPr>
              <a:spLocks/>
            </p:cNvSpPr>
            <p:nvPr/>
          </p:nvSpPr>
          <p:spPr bwMode="auto">
            <a:xfrm>
              <a:off x="1916" y="1474"/>
              <a:ext cx="384" cy="276"/>
            </a:xfrm>
            <a:custGeom>
              <a:avLst/>
              <a:gdLst>
                <a:gd name="T0" fmla="*/ 603 w 1151"/>
                <a:gd name="T1" fmla="*/ 44 h 827"/>
                <a:gd name="T2" fmla="*/ 590 w 1151"/>
                <a:gd name="T3" fmla="*/ 46 h 827"/>
                <a:gd name="T4" fmla="*/ 551 w 1151"/>
                <a:gd name="T5" fmla="*/ 52 h 827"/>
                <a:gd name="T6" fmla="*/ 492 w 1151"/>
                <a:gd name="T7" fmla="*/ 56 h 827"/>
                <a:gd name="T8" fmla="*/ 415 w 1151"/>
                <a:gd name="T9" fmla="*/ 59 h 827"/>
                <a:gd name="T10" fmla="*/ 325 w 1151"/>
                <a:gd name="T11" fmla="*/ 58 h 827"/>
                <a:gd name="T12" fmla="*/ 223 w 1151"/>
                <a:gd name="T13" fmla="*/ 49 h 827"/>
                <a:gd name="T14" fmla="*/ 114 w 1151"/>
                <a:gd name="T15" fmla="*/ 31 h 827"/>
                <a:gd name="T16" fmla="*/ 0 w 1151"/>
                <a:gd name="T17" fmla="*/ 0 h 827"/>
                <a:gd name="T18" fmla="*/ 19 w 1151"/>
                <a:gd name="T19" fmla="*/ 7 h 827"/>
                <a:gd name="T20" fmla="*/ 71 w 1151"/>
                <a:gd name="T21" fmla="*/ 26 h 827"/>
                <a:gd name="T22" fmla="*/ 145 w 1151"/>
                <a:gd name="T23" fmla="*/ 56 h 827"/>
                <a:gd name="T24" fmla="*/ 233 w 1151"/>
                <a:gd name="T25" fmla="*/ 90 h 827"/>
                <a:gd name="T26" fmla="*/ 327 w 1151"/>
                <a:gd name="T27" fmla="*/ 129 h 827"/>
                <a:gd name="T28" fmla="*/ 414 w 1151"/>
                <a:gd name="T29" fmla="*/ 167 h 827"/>
                <a:gd name="T30" fmla="*/ 488 w 1151"/>
                <a:gd name="T31" fmla="*/ 204 h 827"/>
                <a:gd name="T32" fmla="*/ 538 w 1151"/>
                <a:gd name="T33" fmla="*/ 234 h 827"/>
                <a:gd name="T34" fmla="*/ 548 w 1151"/>
                <a:gd name="T35" fmla="*/ 265 h 827"/>
                <a:gd name="T36" fmla="*/ 517 w 1151"/>
                <a:gd name="T37" fmla="*/ 306 h 827"/>
                <a:gd name="T38" fmla="*/ 458 w 1151"/>
                <a:gd name="T39" fmla="*/ 352 h 827"/>
                <a:gd name="T40" fmla="*/ 381 w 1151"/>
                <a:gd name="T41" fmla="*/ 398 h 827"/>
                <a:gd name="T42" fmla="*/ 298 w 1151"/>
                <a:gd name="T43" fmla="*/ 441 h 827"/>
                <a:gd name="T44" fmla="*/ 226 w 1151"/>
                <a:gd name="T45" fmla="*/ 476 h 827"/>
                <a:gd name="T46" fmla="*/ 173 w 1151"/>
                <a:gd name="T47" fmla="*/ 500 h 827"/>
                <a:gd name="T48" fmla="*/ 152 w 1151"/>
                <a:gd name="T49" fmla="*/ 509 h 827"/>
                <a:gd name="T50" fmla="*/ 303 w 1151"/>
                <a:gd name="T51" fmla="*/ 787 h 827"/>
                <a:gd name="T52" fmla="*/ 821 w 1151"/>
                <a:gd name="T53" fmla="*/ 827 h 827"/>
                <a:gd name="T54" fmla="*/ 1151 w 1151"/>
                <a:gd name="T55" fmla="*/ 603 h 827"/>
                <a:gd name="T56" fmla="*/ 1035 w 1151"/>
                <a:gd name="T57" fmla="*/ 568 h 827"/>
                <a:gd name="T58" fmla="*/ 1022 w 1151"/>
                <a:gd name="T59" fmla="*/ 525 h 827"/>
                <a:gd name="T60" fmla="*/ 980 w 1151"/>
                <a:gd name="T61" fmla="*/ 423 h 827"/>
                <a:gd name="T62" fmla="*/ 914 w 1151"/>
                <a:gd name="T63" fmla="*/ 311 h 827"/>
                <a:gd name="T64" fmla="*/ 821 w 1151"/>
                <a:gd name="T65" fmla="*/ 229 h 827"/>
                <a:gd name="T66" fmla="*/ 757 w 1151"/>
                <a:gd name="T67" fmla="*/ 176 h 827"/>
                <a:gd name="T68" fmla="*/ 726 w 1151"/>
                <a:gd name="T69" fmla="*/ 114 h 827"/>
                <a:gd name="T70" fmla="*/ 717 w 1151"/>
                <a:gd name="T71" fmla="*/ 62 h 827"/>
                <a:gd name="T72" fmla="*/ 717 w 1151"/>
                <a:gd name="T73" fmla="*/ 4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1" h="827">
                  <a:moveTo>
                    <a:pt x="717" y="40"/>
                  </a:moveTo>
                  <a:lnTo>
                    <a:pt x="603" y="44"/>
                  </a:lnTo>
                  <a:lnTo>
                    <a:pt x="600" y="44"/>
                  </a:lnTo>
                  <a:lnTo>
                    <a:pt x="590" y="46"/>
                  </a:lnTo>
                  <a:lnTo>
                    <a:pt x="574" y="49"/>
                  </a:lnTo>
                  <a:lnTo>
                    <a:pt x="551" y="52"/>
                  </a:lnTo>
                  <a:lnTo>
                    <a:pt x="525" y="55"/>
                  </a:lnTo>
                  <a:lnTo>
                    <a:pt x="492" y="56"/>
                  </a:lnTo>
                  <a:lnTo>
                    <a:pt x="457" y="59"/>
                  </a:lnTo>
                  <a:lnTo>
                    <a:pt x="415" y="59"/>
                  </a:lnTo>
                  <a:lnTo>
                    <a:pt x="371" y="59"/>
                  </a:lnTo>
                  <a:lnTo>
                    <a:pt x="325" y="58"/>
                  </a:lnTo>
                  <a:lnTo>
                    <a:pt x="275" y="55"/>
                  </a:lnTo>
                  <a:lnTo>
                    <a:pt x="223" y="49"/>
                  </a:lnTo>
                  <a:lnTo>
                    <a:pt x="168" y="41"/>
                  </a:lnTo>
                  <a:lnTo>
                    <a:pt x="114" y="31"/>
                  </a:lnTo>
                  <a:lnTo>
                    <a:pt x="57" y="18"/>
                  </a:lnTo>
                  <a:lnTo>
                    <a:pt x="0" y="0"/>
                  </a:lnTo>
                  <a:lnTo>
                    <a:pt x="4" y="1"/>
                  </a:lnTo>
                  <a:lnTo>
                    <a:pt x="19" y="7"/>
                  </a:lnTo>
                  <a:lnTo>
                    <a:pt x="41" y="16"/>
                  </a:lnTo>
                  <a:lnTo>
                    <a:pt x="71" y="26"/>
                  </a:lnTo>
                  <a:lnTo>
                    <a:pt x="106" y="40"/>
                  </a:lnTo>
                  <a:lnTo>
                    <a:pt x="145" y="56"/>
                  </a:lnTo>
                  <a:lnTo>
                    <a:pt x="188" y="72"/>
                  </a:lnTo>
                  <a:lnTo>
                    <a:pt x="233" y="90"/>
                  </a:lnTo>
                  <a:lnTo>
                    <a:pt x="279" y="109"/>
                  </a:lnTo>
                  <a:lnTo>
                    <a:pt x="327" y="129"/>
                  </a:lnTo>
                  <a:lnTo>
                    <a:pt x="371" y="149"/>
                  </a:lnTo>
                  <a:lnTo>
                    <a:pt x="414" y="167"/>
                  </a:lnTo>
                  <a:lnTo>
                    <a:pt x="454" y="186"/>
                  </a:lnTo>
                  <a:lnTo>
                    <a:pt x="488" y="204"/>
                  </a:lnTo>
                  <a:lnTo>
                    <a:pt x="516" y="219"/>
                  </a:lnTo>
                  <a:lnTo>
                    <a:pt x="538" y="234"/>
                  </a:lnTo>
                  <a:lnTo>
                    <a:pt x="550" y="248"/>
                  </a:lnTo>
                  <a:lnTo>
                    <a:pt x="548" y="265"/>
                  </a:lnTo>
                  <a:lnTo>
                    <a:pt x="538" y="285"/>
                  </a:lnTo>
                  <a:lnTo>
                    <a:pt x="517" y="306"/>
                  </a:lnTo>
                  <a:lnTo>
                    <a:pt x="491" y="328"/>
                  </a:lnTo>
                  <a:lnTo>
                    <a:pt x="458" y="352"/>
                  </a:lnTo>
                  <a:lnTo>
                    <a:pt x="420" y="374"/>
                  </a:lnTo>
                  <a:lnTo>
                    <a:pt x="381" y="398"/>
                  </a:lnTo>
                  <a:lnTo>
                    <a:pt x="340" y="420"/>
                  </a:lnTo>
                  <a:lnTo>
                    <a:pt x="298" y="441"/>
                  </a:lnTo>
                  <a:lnTo>
                    <a:pt x="260" y="458"/>
                  </a:lnTo>
                  <a:lnTo>
                    <a:pt x="226" y="476"/>
                  </a:lnTo>
                  <a:lnTo>
                    <a:pt x="196" y="490"/>
                  </a:lnTo>
                  <a:lnTo>
                    <a:pt x="173" y="500"/>
                  </a:lnTo>
                  <a:lnTo>
                    <a:pt x="158" y="506"/>
                  </a:lnTo>
                  <a:lnTo>
                    <a:pt x="152" y="509"/>
                  </a:lnTo>
                  <a:lnTo>
                    <a:pt x="149" y="732"/>
                  </a:lnTo>
                  <a:lnTo>
                    <a:pt x="303" y="787"/>
                  </a:lnTo>
                  <a:lnTo>
                    <a:pt x="328" y="742"/>
                  </a:lnTo>
                  <a:lnTo>
                    <a:pt x="821" y="827"/>
                  </a:lnTo>
                  <a:lnTo>
                    <a:pt x="1094" y="803"/>
                  </a:lnTo>
                  <a:lnTo>
                    <a:pt x="1151" y="603"/>
                  </a:lnTo>
                  <a:lnTo>
                    <a:pt x="1105" y="578"/>
                  </a:lnTo>
                  <a:lnTo>
                    <a:pt x="1035" y="568"/>
                  </a:lnTo>
                  <a:lnTo>
                    <a:pt x="1032" y="556"/>
                  </a:lnTo>
                  <a:lnTo>
                    <a:pt x="1022" y="525"/>
                  </a:lnTo>
                  <a:lnTo>
                    <a:pt x="1004" y="478"/>
                  </a:lnTo>
                  <a:lnTo>
                    <a:pt x="980" y="423"/>
                  </a:lnTo>
                  <a:lnTo>
                    <a:pt x="951" y="365"/>
                  </a:lnTo>
                  <a:lnTo>
                    <a:pt x="914" y="311"/>
                  </a:lnTo>
                  <a:lnTo>
                    <a:pt x="871" y="263"/>
                  </a:lnTo>
                  <a:lnTo>
                    <a:pt x="821" y="229"/>
                  </a:lnTo>
                  <a:lnTo>
                    <a:pt x="784" y="205"/>
                  </a:lnTo>
                  <a:lnTo>
                    <a:pt x="757" y="176"/>
                  </a:lnTo>
                  <a:lnTo>
                    <a:pt x="738" y="145"/>
                  </a:lnTo>
                  <a:lnTo>
                    <a:pt x="726" y="114"/>
                  </a:lnTo>
                  <a:lnTo>
                    <a:pt x="720" y="86"/>
                  </a:lnTo>
                  <a:lnTo>
                    <a:pt x="717" y="62"/>
                  </a:lnTo>
                  <a:lnTo>
                    <a:pt x="717" y="46"/>
                  </a:lnTo>
                  <a:lnTo>
                    <a:pt x="717" y="4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 name="Freeform 251"/>
            <p:cNvSpPr>
              <a:spLocks/>
            </p:cNvSpPr>
            <p:nvPr/>
          </p:nvSpPr>
          <p:spPr bwMode="auto">
            <a:xfrm>
              <a:off x="2490" y="1687"/>
              <a:ext cx="76" cy="82"/>
            </a:xfrm>
            <a:custGeom>
              <a:avLst/>
              <a:gdLst>
                <a:gd name="T0" fmla="*/ 106 w 229"/>
                <a:gd name="T1" fmla="*/ 215 h 246"/>
                <a:gd name="T2" fmla="*/ 112 w 229"/>
                <a:gd name="T3" fmla="*/ 194 h 246"/>
                <a:gd name="T4" fmla="*/ 122 w 229"/>
                <a:gd name="T5" fmla="*/ 172 h 246"/>
                <a:gd name="T6" fmla="*/ 136 w 229"/>
                <a:gd name="T7" fmla="*/ 151 h 246"/>
                <a:gd name="T8" fmla="*/ 153 w 229"/>
                <a:gd name="T9" fmla="*/ 131 h 246"/>
                <a:gd name="T10" fmla="*/ 171 w 229"/>
                <a:gd name="T11" fmla="*/ 111 h 246"/>
                <a:gd name="T12" fmla="*/ 192 w 229"/>
                <a:gd name="T13" fmla="*/ 94 h 246"/>
                <a:gd name="T14" fmla="*/ 211 w 229"/>
                <a:gd name="T15" fmla="*/ 77 h 246"/>
                <a:gd name="T16" fmla="*/ 229 w 229"/>
                <a:gd name="T17" fmla="*/ 64 h 246"/>
                <a:gd name="T18" fmla="*/ 220 w 229"/>
                <a:gd name="T19" fmla="*/ 54 h 246"/>
                <a:gd name="T20" fmla="*/ 211 w 229"/>
                <a:gd name="T21" fmla="*/ 45 h 246"/>
                <a:gd name="T22" fmla="*/ 201 w 229"/>
                <a:gd name="T23" fmla="*/ 34 h 246"/>
                <a:gd name="T24" fmla="*/ 190 w 229"/>
                <a:gd name="T25" fmla="*/ 26 h 246"/>
                <a:gd name="T26" fmla="*/ 179 w 229"/>
                <a:gd name="T27" fmla="*/ 18 h 246"/>
                <a:gd name="T28" fmla="*/ 165 w 229"/>
                <a:gd name="T29" fmla="*/ 11 h 246"/>
                <a:gd name="T30" fmla="*/ 151 w 229"/>
                <a:gd name="T31" fmla="*/ 5 h 246"/>
                <a:gd name="T32" fmla="*/ 136 w 229"/>
                <a:gd name="T33" fmla="*/ 0 h 246"/>
                <a:gd name="T34" fmla="*/ 133 w 229"/>
                <a:gd name="T35" fmla="*/ 8 h 246"/>
                <a:gd name="T36" fmla="*/ 127 w 229"/>
                <a:gd name="T37" fmla="*/ 27 h 246"/>
                <a:gd name="T38" fmla="*/ 115 w 229"/>
                <a:gd name="T39" fmla="*/ 55 h 246"/>
                <a:gd name="T40" fmla="*/ 99 w 229"/>
                <a:gd name="T41" fmla="*/ 89 h 246"/>
                <a:gd name="T42" fmla="*/ 80 w 229"/>
                <a:gd name="T43" fmla="*/ 125 h 246"/>
                <a:gd name="T44" fmla="*/ 56 w 229"/>
                <a:gd name="T45" fmla="*/ 160 h 246"/>
                <a:gd name="T46" fmla="*/ 29 w 229"/>
                <a:gd name="T47" fmla="*/ 190 h 246"/>
                <a:gd name="T48" fmla="*/ 0 w 229"/>
                <a:gd name="T49" fmla="*/ 212 h 246"/>
                <a:gd name="T50" fmla="*/ 16 w 229"/>
                <a:gd name="T51" fmla="*/ 222 h 246"/>
                <a:gd name="T52" fmla="*/ 34 w 229"/>
                <a:gd name="T53" fmla="*/ 233 h 246"/>
                <a:gd name="T54" fmla="*/ 50 w 229"/>
                <a:gd name="T55" fmla="*/ 240 h 246"/>
                <a:gd name="T56" fmla="*/ 66 w 229"/>
                <a:gd name="T57" fmla="*/ 245 h 246"/>
                <a:gd name="T58" fmla="*/ 81 w 229"/>
                <a:gd name="T59" fmla="*/ 246 h 246"/>
                <a:gd name="T60" fmla="*/ 93 w 229"/>
                <a:gd name="T61" fmla="*/ 242 h 246"/>
                <a:gd name="T62" fmla="*/ 102 w 229"/>
                <a:gd name="T63" fmla="*/ 231 h 246"/>
                <a:gd name="T64" fmla="*/ 106 w 229"/>
                <a:gd name="T65" fmla="*/ 21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246">
                  <a:moveTo>
                    <a:pt x="106" y="215"/>
                  </a:moveTo>
                  <a:lnTo>
                    <a:pt x="112" y="194"/>
                  </a:lnTo>
                  <a:lnTo>
                    <a:pt x="122" y="172"/>
                  </a:lnTo>
                  <a:lnTo>
                    <a:pt x="136" y="151"/>
                  </a:lnTo>
                  <a:lnTo>
                    <a:pt x="153" y="131"/>
                  </a:lnTo>
                  <a:lnTo>
                    <a:pt x="171" y="111"/>
                  </a:lnTo>
                  <a:lnTo>
                    <a:pt x="192" y="94"/>
                  </a:lnTo>
                  <a:lnTo>
                    <a:pt x="211" y="77"/>
                  </a:lnTo>
                  <a:lnTo>
                    <a:pt x="229" y="64"/>
                  </a:lnTo>
                  <a:lnTo>
                    <a:pt x="220" y="54"/>
                  </a:lnTo>
                  <a:lnTo>
                    <a:pt x="211" y="45"/>
                  </a:lnTo>
                  <a:lnTo>
                    <a:pt x="201" y="34"/>
                  </a:lnTo>
                  <a:lnTo>
                    <a:pt x="190" y="26"/>
                  </a:lnTo>
                  <a:lnTo>
                    <a:pt x="179" y="18"/>
                  </a:lnTo>
                  <a:lnTo>
                    <a:pt x="165" y="11"/>
                  </a:lnTo>
                  <a:lnTo>
                    <a:pt x="151" y="5"/>
                  </a:lnTo>
                  <a:lnTo>
                    <a:pt x="136" y="0"/>
                  </a:lnTo>
                  <a:lnTo>
                    <a:pt x="133" y="8"/>
                  </a:lnTo>
                  <a:lnTo>
                    <a:pt x="127" y="27"/>
                  </a:lnTo>
                  <a:lnTo>
                    <a:pt x="115" y="55"/>
                  </a:lnTo>
                  <a:lnTo>
                    <a:pt x="99" y="89"/>
                  </a:lnTo>
                  <a:lnTo>
                    <a:pt x="80" y="125"/>
                  </a:lnTo>
                  <a:lnTo>
                    <a:pt x="56" y="160"/>
                  </a:lnTo>
                  <a:lnTo>
                    <a:pt x="29" y="190"/>
                  </a:lnTo>
                  <a:lnTo>
                    <a:pt x="0" y="212"/>
                  </a:lnTo>
                  <a:lnTo>
                    <a:pt x="16" y="222"/>
                  </a:lnTo>
                  <a:lnTo>
                    <a:pt x="34" y="233"/>
                  </a:lnTo>
                  <a:lnTo>
                    <a:pt x="50" y="240"/>
                  </a:lnTo>
                  <a:lnTo>
                    <a:pt x="66" y="245"/>
                  </a:lnTo>
                  <a:lnTo>
                    <a:pt x="81" y="246"/>
                  </a:lnTo>
                  <a:lnTo>
                    <a:pt x="93" y="242"/>
                  </a:lnTo>
                  <a:lnTo>
                    <a:pt x="102" y="231"/>
                  </a:lnTo>
                  <a:lnTo>
                    <a:pt x="106" y="21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 name="Freeform 252"/>
            <p:cNvSpPr>
              <a:spLocks/>
            </p:cNvSpPr>
            <p:nvPr/>
          </p:nvSpPr>
          <p:spPr bwMode="auto">
            <a:xfrm>
              <a:off x="2484" y="1708"/>
              <a:ext cx="108" cy="142"/>
            </a:xfrm>
            <a:custGeom>
              <a:avLst/>
              <a:gdLst>
                <a:gd name="T0" fmla="*/ 288 w 324"/>
                <a:gd name="T1" fmla="*/ 77 h 426"/>
                <a:gd name="T2" fmla="*/ 285 w 324"/>
                <a:gd name="T3" fmla="*/ 70 h 426"/>
                <a:gd name="T4" fmla="*/ 279 w 324"/>
                <a:gd name="T5" fmla="*/ 52 h 426"/>
                <a:gd name="T6" fmla="*/ 266 w 324"/>
                <a:gd name="T7" fmla="*/ 28 h 426"/>
                <a:gd name="T8" fmla="*/ 247 w 324"/>
                <a:gd name="T9" fmla="*/ 0 h 426"/>
                <a:gd name="T10" fmla="*/ 229 w 324"/>
                <a:gd name="T11" fmla="*/ 13 h 426"/>
                <a:gd name="T12" fmla="*/ 210 w 324"/>
                <a:gd name="T13" fmla="*/ 30 h 426"/>
                <a:gd name="T14" fmla="*/ 189 w 324"/>
                <a:gd name="T15" fmla="*/ 47 h 426"/>
                <a:gd name="T16" fmla="*/ 171 w 324"/>
                <a:gd name="T17" fmla="*/ 67 h 426"/>
                <a:gd name="T18" fmla="*/ 154 w 324"/>
                <a:gd name="T19" fmla="*/ 87 h 426"/>
                <a:gd name="T20" fmla="*/ 140 w 324"/>
                <a:gd name="T21" fmla="*/ 108 h 426"/>
                <a:gd name="T22" fmla="*/ 130 w 324"/>
                <a:gd name="T23" fmla="*/ 130 h 426"/>
                <a:gd name="T24" fmla="*/ 124 w 324"/>
                <a:gd name="T25" fmla="*/ 151 h 426"/>
                <a:gd name="T26" fmla="*/ 120 w 324"/>
                <a:gd name="T27" fmla="*/ 167 h 426"/>
                <a:gd name="T28" fmla="*/ 111 w 324"/>
                <a:gd name="T29" fmla="*/ 178 h 426"/>
                <a:gd name="T30" fmla="*/ 99 w 324"/>
                <a:gd name="T31" fmla="*/ 182 h 426"/>
                <a:gd name="T32" fmla="*/ 84 w 324"/>
                <a:gd name="T33" fmla="*/ 181 h 426"/>
                <a:gd name="T34" fmla="*/ 68 w 324"/>
                <a:gd name="T35" fmla="*/ 176 h 426"/>
                <a:gd name="T36" fmla="*/ 52 w 324"/>
                <a:gd name="T37" fmla="*/ 169 h 426"/>
                <a:gd name="T38" fmla="*/ 34 w 324"/>
                <a:gd name="T39" fmla="*/ 158 h 426"/>
                <a:gd name="T40" fmla="*/ 18 w 324"/>
                <a:gd name="T41" fmla="*/ 148 h 426"/>
                <a:gd name="T42" fmla="*/ 13 w 324"/>
                <a:gd name="T43" fmla="*/ 151 h 426"/>
                <a:gd name="T44" fmla="*/ 9 w 324"/>
                <a:gd name="T45" fmla="*/ 152 h 426"/>
                <a:gd name="T46" fmla="*/ 4 w 324"/>
                <a:gd name="T47" fmla="*/ 155 h 426"/>
                <a:gd name="T48" fmla="*/ 0 w 324"/>
                <a:gd name="T49" fmla="*/ 157 h 426"/>
                <a:gd name="T50" fmla="*/ 0 w 324"/>
                <a:gd name="T51" fmla="*/ 179 h 426"/>
                <a:gd name="T52" fmla="*/ 3 w 324"/>
                <a:gd name="T53" fmla="*/ 232 h 426"/>
                <a:gd name="T54" fmla="*/ 10 w 324"/>
                <a:gd name="T55" fmla="*/ 291 h 426"/>
                <a:gd name="T56" fmla="*/ 25 w 324"/>
                <a:gd name="T57" fmla="*/ 331 h 426"/>
                <a:gd name="T58" fmla="*/ 34 w 324"/>
                <a:gd name="T59" fmla="*/ 333 h 426"/>
                <a:gd name="T60" fmla="*/ 55 w 324"/>
                <a:gd name="T61" fmla="*/ 339 h 426"/>
                <a:gd name="T62" fmla="*/ 87 w 324"/>
                <a:gd name="T63" fmla="*/ 346 h 426"/>
                <a:gd name="T64" fmla="*/ 124 w 324"/>
                <a:gd name="T65" fmla="*/ 358 h 426"/>
                <a:gd name="T66" fmla="*/ 161 w 324"/>
                <a:gd name="T67" fmla="*/ 371 h 426"/>
                <a:gd name="T68" fmla="*/ 197 w 324"/>
                <a:gd name="T69" fmla="*/ 388 h 426"/>
                <a:gd name="T70" fmla="*/ 226 w 324"/>
                <a:gd name="T71" fmla="*/ 407 h 426"/>
                <a:gd name="T72" fmla="*/ 244 w 324"/>
                <a:gd name="T73" fmla="*/ 426 h 426"/>
                <a:gd name="T74" fmla="*/ 247 w 324"/>
                <a:gd name="T75" fmla="*/ 423 h 426"/>
                <a:gd name="T76" fmla="*/ 256 w 324"/>
                <a:gd name="T77" fmla="*/ 414 h 426"/>
                <a:gd name="T78" fmla="*/ 269 w 324"/>
                <a:gd name="T79" fmla="*/ 399 h 426"/>
                <a:gd name="T80" fmla="*/ 284 w 324"/>
                <a:gd name="T81" fmla="*/ 383 h 426"/>
                <a:gd name="T82" fmla="*/ 299 w 324"/>
                <a:gd name="T83" fmla="*/ 364 h 426"/>
                <a:gd name="T84" fmla="*/ 312 w 324"/>
                <a:gd name="T85" fmla="*/ 343 h 426"/>
                <a:gd name="T86" fmla="*/ 321 w 324"/>
                <a:gd name="T87" fmla="*/ 324 h 426"/>
                <a:gd name="T88" fmla="*/ 324 w 324"/>
                <a:gd name="T89" fmla="*/ 306 h 426"/>
                <a:gd name="T90" fmla="*/ 321 w 324"/>
                <a:gd name="T91" fmla="*/ 299 h 426"/>
                <a:gd name="T92" fmla="*/ 315 w 324"/>
                <a:gd name="T93" fmla="*/ 281 h 426"/>
                <a:gd name="T94" fmla="*/ 306 w 324"/>
                <a:gd name="T95" fmla="*/ 253 h 426"/>
                <a:gd name="T96" fmla="*/ 297 w 324"/>
                <a:gd name="T97" fmla="*/ 219 h 426"/>
                <a:gd name="T98" fmla="*/ 290 w 324"/>
                <a:gd name="T99" fmla="*/ 182 h 426"/>
                <a:gd name="T100" fmla="*/ 284 w 324"/>
                <a:gd name="T101" fmla="*/ 144 h 426"/>
                <a:gd name="T102" fmla="*/ 282 w 324"/>
                <a:gd name="T103" fmla="*/ 108 h 426"/>
                <a:gd name="T104" fmla="*/ 288 w 324"/>
                <a:gd name="T105" fmla="*/ 7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426">
                  <a:moveTo>
                    <a:pt x="288" y="77"/>
                  </a:moveTo>
                  <a:lnTo>
                    <a:pt x="285" y="70"/>
                  </a:lnTo>
                  <a:lnTo>
                    <a:pt x="279" y="52"/>
                  </a:lnTo>
                  <a:lnTo>
                    <a:pt x="266" y="28"/>
                  </a:lnTo>
                  <a:lnTo>
                    <a:pt x="247" y="0"/>
                  </a:lnTo>
                  <a:lnTo>
                    <a:pt x="229" y="13"/>
                  </a:lnTo>
                  <a:lnTo>
                    <a:pt x="210" y="30"/>
                  </a:lnTo>
                  <a:lnTo>
                    <a:pt x="189" y="47"/>
                  </a:lnTo>
                  <a:lnTo>
                    <a:pt x="171" y="67"/>
                  </a:lnTo>
                  <a:lnTo>
                    <a:pt x="154" y="87"/>
                  </a:lnTo>
                  <a:lnTo>
                    <a:pt x="140" y="108"/>
                  </a:lnTo>
                  <a:lnTo>
                    <a:pt x="130" y="130"/>
                  </a:lnTo>
                  <a:lnTo>
                    <a:pt x="124" y="151"/>
                  </a:lnTo>
                  <a:lnTo>
                    <a:pt x="120" y="167"/>
                  </a:lnTo>
                  <a:lnTo>
                    <a:pt x="111" y="178"/>
                  </a:lnTo>
                  <a:lnTo>
                    <a:pt x="99" y="182"/>
                  </a:lnTo>
                  <a:lnTo>
                    <a:pt x="84" y="181"/>
                  </a:lnTo>
                  <a:lnTo>
                    <a:pt x="68" y="176"/>
                  </a:lnTo>
                  <a:lnTo>
                    <a:pt x="52" y="169"/>
                  </a:lnTo>
                  <a:lnTo>
                    <a:pt x="34" y="158"/>
                  </a:lnTo>
                  <a:lnTo>
                    <a:pt x="18" y="148"/>
                  </a:lnTo>
                  <a:lnTo>
                    <a:pt x="13" y="151"/>
                  </a:lnTo>
                  <a:lnTo>
                    <a:pt x="9" y="152"/>
                  </a:lnTo>
                  <a:lnTo>
                    <a:pt x="4" y="155"/>
                  </a:lnTo>
                  <a:lnTo>
                    <a:pt x="0" y="157"/>
                  </a:lnTo>
                  <a:lnTo>
                    <a:pt x="0" y="179"/>
                  </a:lnTo>
                  <a:lnTo>
                    <a:pt x="3" y="232"/>
                  </a:lnTo>
                  <a:lnTo>
                    <a:pt x="10" y="291"/>
                  </a:lnTo>
                  <a:lnTo>
                    <a:pt x="25" y="331"/>
                  </a:lnTo>
                  <a:lnTo>
                    <a:pt x="34" y="333"/>
                  </a:lnTo>
                  <a:lnTo>
                    <a:pt x="55" y="339"/>
                  </a:lnTo>
                  <a:lnTo>
                    <a:pt x="87" y="346"/>
                  </a:lnTo>
                  <a:lnTo>
                    <a:pt x="124" y="358"/>
                  </a:lnTo>
                  <a:lnTo>
                    <a:pt x="161" y="371"/>
                  </a:lnTo>
                  <a:lnTo>
                    <a:pt x="197" y="388"/>
                  </a:lnTo>
                  <a:lnTo>
                    <a:pt x="226" y="407"/>
                  </a:lnTo>
                  <a:lnTo>
                    <a:pt x="244" y="426"/>
                  </a:lnTo>
                  <a:lnTo>
                    <a:pt x="247" y="423"/>
                  </a:lnTo>
                  <a:lnTo>
                    <a:pt x="256" y="414"/>
                  </a:lnTo>
                  <a:lnTo>
                    <a:pt x="269" y="399"/>
                  </a:lnTo>
                  <a:lnTo>
                    <a:pt x="284" y="383"/>
                  </a:lnTo>
                  <a:lnTo>
                    <a:pt x="299" y="364"/>
                  </a:lnTo>
                  <a:lnTo>
                    <a:pt x="312" y="343"/>
                  </a:lnTo>
                  <a:lnTo>
                    <a:pt x="321" y="324"/>
                  </a:lnTo>
                  <a:lnTo>
                    <a:pt x="324" y="306"/>
                  </a:lnTo>
                  <a:lnTo>
                    <a:pt x="321" y="299"/>
                  </a:lnTo>
                  <a:lnTo>
                    <a:pt x="315" y="281"/>
                  </a:lnTo>
                  <a:lnTo>
                    <a:pt x="306" y="253"/>
                  </a:lnTo>
                  <a:lnTo>
                    <a:pt x="297" y="219"/>
                  </a:lnTo>
                  <a:lnTo>
                    <a:pt x="290" y="182"/>
                  </a:lnTo>
                  <a:lnTo>
                    <a:pt x="284" y="144"/>
                  </a:lnTo>
                  <a:lnTo>
                    <a:pt x="282" y="108"/>
                  </a:lnTo>
                  <a:lnTo>
                    <a:pt x="288" y="77"/>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1" name="Freeform 253"/>
            <p:cNvSpPr>
              <a:spLocks/>
            </p:cNvSpPr>
            <p:nvPr/>
          </p:nvSpPr>
          <p:spPr bwMode="auto">
            <a:xfrm>
              <a:off x="1809" y="1315"/>
              <a:ext cx="110" cy="124"/>
            </a:xfrm>
            <a:custGeom>
              <a:avLst/>
              <a:gdLst>
                <a:gd name="T0" fmla="*/ 65 w 329"/>
                <a:gd name="T1" fmla="*/ 344 h 374"/>
                <a:gd name="T2" fmla="*/ 50 w 329"/>
                <a:gd name="T3" fmla="*/ 298 h 374"/>
                <a:gd name="T4" fmla="*/ 52 w 329"/>
                <a:gd name="T5" fmla="*/ 290 h 374"/>
                <a:gd name="T6" fmla="*/ 58 w 329"/>
                <a:gd name="T7" fmla="*/ 263 h 374"/>
                <a:gd name="T8" fmla="*/ 67 w 329"/>
                <a:gd name="T9" fmla="*/ 227 h 374"/>
                <a:gd name="T10" fmla="*/ 77 w 329"/>
                <a:gd name="T11" fmla="*/ 186 h 374"/>
                <a:gd name="T12" fmla="*/ 87 w 329"/>
                <a:gd name="T13" fmla="*/ 145 h 374"/>
                <a:gd name="T14" fmla="*/ 98 w 329"/>
                <a:gd name="T15" fmla="*/ 106 h 374"/>
                <a:gd name="T16" fmla="*/ 107 w 329"/>
                <a:gd name="T17" fmla="*/ 79 h 374"/>
                <a:gd name="T18" fmla="*/ 114 w 329"/>
                <a:gd name="T19" fmla="*/ 66 h 374"/>
                <a:gd name="T20" fmla="*/ 124 w 329"/>
                <a:gd name="T21" fmla="*/ 62 h 374"/>
                <a:gd name="T22" fmla="*/ 142 w 329"/>
                <a:gd name="T23" fmla="*/ 59 h 374"/>
                <a:gd name="T24" fmla="*/ 164 w 329"/>
                <a:gd name="T25" fmla="*/ 54 h 374"/>
                <a:gd name="T26" fmla="*/ 188 w 329"/>
                <a:gd name="T27" fmla="*/ 51 h 374"/>
                <a:gd name="T28" fmla="*/ 210 w 329"/>
                <a:gd name="T29" fmla="*/ 50 h 374"/>
                <a:gd name="T30" fmla="*/ 229 w 329"/>
                <a:gd name="T31" fmla="*/ 47 h 374"/>
                <a:gd name="T32" fmla="*/ 244 w 329"/>
                <a:gd name="T33" fmla="*/ 45 h 374"/>
                <a:gd name="T34" fmla="*/ 249 w 329"/>
                <a:gd name="T35" fmla="*/ 45 h 374"/>
                <a:gd name="T36" fmla="*/ 294 w 329"/>
                <a:gd name="T37" fmla="*/ 106 h 374"/>
                <a:gd name="T38" fmla="*/ 329 w 329"/>
                <a:gd name="T39" fmla="*/ 106 h 374"/>
                <a:gd name="T40" fmla="*/ 327 w 329"/>
                <a:gd name="T41" fmla="*/ 102 h 374"/>
                <a:gd name="T42" fmla="*/ 323 w 329"/>
                <a:gd name="T43" fmla="*/ 90 h 374"/>
                <a:gd name="T44" fmla="*/ 315 w 329"/>
                <a:gd name="T45" fmla="*/ 74 h 374"/>
                <a:gd name="T46" fmla="*/ 306 w 329"/>
                <a:gd name="T47" fmla="*/ 56 h 374"/>
                <a:gd name="T48" fmla="*/ 296 w 329"/>
                <a:gd name="T49" fmla="*/ 37 h 374"/>
                <a:gd name="T50" fmla="*/ 284 w 329"/>
                <a:gd name="T51" fmla="*/ 19 h 374"/>
                <a:gd name="T52" fmla="*/ 274 w 329"/>
                <a:gd name="T53" fmla="*/ 7 h 374"/>
                <a:gd name="T54" fmla="*/ 265 w 329"/>
                <a:gd name="T55" fmla="*/ 1 h 374"/>
                <a:gd name="T56" fmla="*/ 250 w 329"/>
                <a:gd name="T57" fmla="*/ 0 h 374"/>
                <a:gd name="T58" fmla="*/ 228 w 329"/>
                <a:gd name="T59" fmla="*/ 1 h 374"/>
                <a:gd name="T60" fmla="*/ 201 w 329"/>
                <a:gd name="T61" fmla="*/ 3 h 374"/>
                <a:gd name="T62" fmla="*/ 170 w 329"/>
                <a:gd name="T63" fmla="*/ 7 h 374"/>
                <a:gd name="T64" fmla="*/ 142 w 329"/>
                <a:gd name="T65" fmla="*/ 10 h 374"/>
                <a:gd name="T66" fmla="*/ 115 w 329"/>
                <a:gd name="T67" fmla="*/ 16 h 374"/>
                <a:gd name="T68" fmla="*/ 95 w 329"/>
                <a:gd name="T69" fmla="*/ 20 h 374"/>
                <a:gd name="T70" fmla="*/ 84 w 329"/>
                <a:gd name="T71" fmla="*/ 26 h 374"/>
                <a:gd name="T72" fmla="*/ 77 w 329"/>
                <a:gd name="T73" fmla="*/ 44 h 374"/>
                <a:gd name="T74" fmla="*/ 65 w 329"/>
                <a:gd name="T75" fmla="*/ 79 h 374"/>
                <a:gd name="T76" fmla="*/ 52 w 329"/>
                <a:gd name="T77" fmla="*/ 128 h 374"/>
                <a:gd name="T78" fmla="*/ 37 w 329"/>
                <a:gd name="T79" fmla="*/ 183 h 374"/>
                <a:gd name="T80" fmla="*/ 22 w 329"/>
                <a:gd name="T81" fmla="*/ 236 h 374"/>
                <a:gd name="T82" fmla="*/ 12 w 329"/>
                <a:gd name="T83" fmla="*/ 284 h 374"/>
                <a:gd name="T84" fmla="*/ 3 w 329"/>
                <a:gd name="T85" fmla="*/ 316 h 374"/>
                <a:gd name="T86" fmla="*/ 0 w 329"/>
                <a:gd name="T87" fmla="*/ 328 h 374"/>
                <a:gd name="T88" fmla="*/ 34 w 329"/>
                <a:gd name="T89" fmla="*/ 374 h 374"/>
                <a:gd name="T90" fmla="*/ 65 w 329"/>
                <a:gd name="T91" fmla="*/ 34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374">
                  <a:moveTo>
                    <a:pt x="65" y="344"/>
                  </a:moveTo>
                  <a:lnTo>
                    <a:pt x="50" y="298"/>
                  </a:lnTo>
                  <a:lnTo>
                    <a:pt x="52" y="290"/>
                  </a:lnTo>
                  <a:lnTo>
                    <a:pt x="58" y="263"/>
                  </a:lnTo>
                  <a:lnTo>
                    <a:pt x="67" y="227"/>
                  </a:lnTo>
                  <a:lnTo>
                    <a:pt x="77" y="186"/>
                  </a:lnTo>
                  <a:lnTo>
                    <a:pt x="87" y="145"/>
                  </a:lnTo>
                  <a:lnTo>
                    <a:pt x="98" y="106"/>
                  </a:lnTo>
                  <a:lnTo>
                    <a:pt x="107" y="79"/>
                  </a:lnTo>
                  <a:lnTo>
                    <a:pt x="114" y="66"/>
                  </a:lnTo>
                  <a:lnTo>
                    <a:pt x="124" y="62"/>
                  </a:lnTo>
                  <a:lnTo>
                    <a:pt x="142" y="59"/>
                  </a:lnTo>
                  <a:lnTo>
                    <a:pt x="164" y="54"/>
                  </a:lnTo>
                  <a:lnTo>
                    <a:pt x="188" y="51"/>
                  </a:lnTo>
                  <a:lnTo>
                    <a:pt x="210" y="50"/>
                  </a:lnTo>
                  <a:lnTo>
                    <a:pt x="229" y="47"/>
                  </a:lnTo>
                  <a:lnTo>
                    <a:pt x="244" y="45"/>
                  </a:lnTo>
                  <a:lnTo>
                    <a:pt x="249" y="45"/>
                  </a:lnTo>
                  <a:lnTo>
                    <a:pt x="294" y="106"/>
                  </a:lnTo>
                  <a:lnTo>
                    <a:pt x="329" y="106"/>
                  </a:lnTo>
                  <a:lnTo>
                    <a:pt x="327" y="102"/>
                  </a:lnTo>
                  <a:lnTo>
                    <a:pt x="323" y="90"/>
                  </a:lnTo>
                  <a:lnTo>
                    <a:pt x="315" y="74"/>
                  </a:lnTo>
                  <a:lnTo>
                    <a:pt x="306" y="56"/>
                  </a:lnTo>
                  <a:lnTo>
                    <a:pt x="296" y="37"/>
                  </a:lnTo>
                  <a:lnTo>
                    <a:pt x="284" y="19"/>
                  </a:lnTo>
                  <a:lnTo>
                    <a:pt x="274" y="7"/>
                  </a:lnTo>
                  <a:lnTo>
                    <a:pt x="265" y="1"/>
                  </a:lnTo>
                  <a:lnTo>
                    <a:pt x="250" y="0"/>
                  </a:lnTo>
                  <a:lnTo>
                    <a:pt x="228" y="1"/>
                  </a:lnTo>
                  <a:lnTo>
                    <a:pt x="201" y="3"/>
                  </a:lnTo>
                  <a:lnTo>
                    <a:pt x="170" y="7"/>
                  </a:lnTo>
                  <a:lnTo>
                    <a:pt x="142" y="10"/>
                  </a:lnTo>
                  <a:lnTo>
                    <a:pt x="115" y="16"/>
                  </a:lnTo>
                  <a:lnTo>
                    <a:pt x="95" y="20"/>
                  </a:lnTo>
                  <a:lnTo>
                    <a:pt x="84" y="26"/>
                  </a:lnTo>
                  <a:lnTo>
                    <a:pt x="77" y="44"/>
                  </a:lnTo>
                  <a:lnTo>
                    <a:pt x="65" y="79"/>
                  </a:lnTo>
                  <a:lnTo>
                    <a:pt x="52" y="128"/>
                  </a:lnTo>
                  <a:lnTo>
                    <a:pt x="37" y="183"/>
                  </a:lnTo>
                  <a:lnTo>
                    <a:pt x="22" y="236"/>
                  </a:lnTo>
                  <a:lnTo>
                    <a:pt x="12" y="284"/>
                  </a:lnTo>
                  <a:lnTo>
                    <a:pt x="3" y="316"/>
                  </a:lnTo>
                  <a:lnTo>
                    <a:pt x="0" y="328"/>
                  </a:lnTo>
                  <a:lnTo>
                    <a:pt x="34" y="374"/>
                  </a:lnTo>
                  <a:lnTo>
                    <a:pt x="65" y="344"/>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 name="Freeform 254"/>
            <p:cNvSpPr>
              <a:spLocks/>
            </p:cNvSpPr>
            <p:nvPr/>
          </p:nvSpPr>
          <p:spPr bwMode="auto">
            <a:xfrm>
              <a:off x="1758" y="1401"/>
              <a:ext cx="418" cy="321"/>
            </a:xfrm>
            <a:custGeom>
              <a:avLst/>
              <a:gdLst>
                <a:gd name="T0" fmla="*/ 266 w 1256"/>
                <a:gd name="T1" fmla="*/ 3 h 963"/>
                <a:gd name="T2" fmla="*/ 244 w 1256"/>
                <a:gd name="T3" fmla="*/ 25 h 963"/>
                <a:gd name="T4" fmla="*/ 214 w 1256"/>
                <a:gd name="T5" fmla="*/ 61 h 963"/>
                <a:gd name="T6" fmla="*/ 192 w 1256"/>
                <a:gd name="T7" fmla="*/ 98 h 963"/>
                <a:gd name="T8" fmla="*/ 182 w 1256"/>
                <a:gd name="T9" fmla="*/ 124 h 963"/>
                <a:gd name="T10" fmla="*/ 133 w 1256"/>
                <a:gd name="T11" fmla="*/ 191 h 963"/>
                <a:gd name="T12" fmla="*/ 66 w 1256"/>
                <a:gd name="T13" fmla="*/ 294 h 963"/>
                <a:gd name="T14" fmla="*/ 12 w 1256"/>
                <a:gd name="T15" fmla="*/ 396 h 963"/>
                <a:gd name="T16" fmla="*/ 50 w 1256"/>
                <a:gd name="T17" fmla="*/ 587 h 963"/>
                <a:gd name="T18" fmla="*/ 500 w 1256"/>
                <a:gd name="T19" fmla="*/ 947 h 963"/>
                <a:gd name="T20" fmla="*/ 515 w 1256"/>
                <a:gd name="T21" fmla="*/ 951 h 963"/>
                <a:gd name="T22" fmla="*/ 549 w 1256"/>
                <a:gd name="T23" fmla="*/ 960 h 963"/>
                <a:gd name="T24" fmla="*/ 590 w 1256"/>
                <a:gd name="T25" fmla="*/ 963 h 963"/>
                <a:gd name="T26" fmla="*/ 624 w 1256"/>
                <a:gd name="T27" fmla="*/ 951 h 963"/>
                <a:gd name="T28" fmla="*/ 645 w 1256"/>
                <a:gd name="T29" fmla="*/ 855 h 963"/>
                <a:gd name="T30" fmla="*/ 628 w 1256"/>
                <a:gd name="T31" fmla="*/ 747 h 963"/>
                <a:gd name="T32" fmla="*/ 649 w 1256"/>
                <a:gd name="T33" fmla="*/ 751 h 963"/>
                <a:gd name="T34" fmla="*/ 705 w 1256"/>
                <a:gd name="T35" fmla="*/ 760 h 963"/>
                <a:gd name="T36" fmla="*/ 787 w 1256"/>
                <a:gd name="T37" fmla="*/ 774 h 963"/>
                <a:gd name="T38" fmla="*/ 884 w 1256"/>
                <a:gd name="T39" fmla="*/ 787 h 963"/>
                <a:gd name="T40" fmla="*/ 991 w 1256"/>
                <a:gd name="T41" fmla="*/ 799 h 963"/>
                <a:gd name="T42" fmla="*/ 1093 w 1256"/>
                <a:gd name="T43" fmla="*/ 806 h 963"/>
                <a:gd name="T44" fmla="*/ 1185 w 1256"/>
                <a:gd name="T45" fmla="*/ 806 h 963"/>
                <a:gd name="T46" fmla="*/ 1256 w 1256"/>
                <a:gd name="T47" fmla="*/ 797 h 963"/>
                <a:gd name="T48" fmla="*/ 1256 w 1256"/>
                <a:gd name="T49" fmla="*/ 785 h 963"/>
                <a:gd name="T50" fmla="*/ 1251 w 1256"/>
                <a:gd name="T51" fmla="*/ 754 h 963"/>
                <a:gd name="T52" fmla="*/ 1238 w 1256"/>
                <a:gd name="T53" fmla="*/ 706 h 963"/>
                <a:gd name="T54" fmla="*/ 1211 w 1256"/>
                <a:gd name="T55" fmla="*/ 643 h 963"/>
                <a:gd name="T56" fmla="*/ 1166 w 1256"/>
                <a:gd name="T57" fmla="*/ 574 h 963"/>
                <a:gd name="T58" fmla="*/ 1094 w 1256"/>
                <a:gd name="T59" fmla="*/ 500 h 963"/>
                <a:gd name="T60" fmla="*/ 994 w 1256"/>
                <a:gd name="T61" fmla="*/ 424 h 963"/>
                <a:gd name="T62" fmla="*/ 858 w 1256"/>
                <a:gd name="T63" fmla="*/ 353 h 963"/>
                <a:gd name="T64" fmla="*/ 886 w 1256"/>
                <a:gd name="T65" fmla="*/ 346 h 963"/>
                <a:gd name="T66" fmla="*/ 947 w 1256"/>
                <a:gd name="T67" fmla="*/ 325 h 963"/>
                <a:gd name="T68" fmla="*/ 1012 w 1256"/>
                <a:gd name="T69" fmla="*/ 297 h 963"/>
                <a:gd name="T70" fmla="*/ 1047 w 1256"/>
                <a:gd name="T71" fmla="*/ 268 h 963"/>
                <a:gd name="T72" fmla="*/ 1023 w 1256"/>
                <a:gd name="T73" fmla="*/ 268 h 963"/>
                <a:gd name="T74" fmla="*/ 957 w 1256"/>
                <a:gd name="T75" fmla="*/ 266 h 963"/>
                <a:gd name="T76" fmla="*/ 859 w 1256"/>
                <a:gd name="T77" fmla="*/ 259 h 963"/>
                <a:gd name="T78" fmla="*/ 741 w 1256"/>
                <a:gd name="T79" fmla="*/ 243 h 963"/>
                <a:gd name="T80" fmla="*/ 612 w 1256"/>
                <a:gd name="T81" fmla="*/ 211 h 963"/>
                <a:gd name="T82" fmla="*/ 484 w 1256"/>
                <a:gd name="T83" fmla="*/ 164 h 963"/>
                <a:gd name="T84" fmla="*/ 365 w 1256"/>
                <a:gd name="T85" fmla="*/ 95 h 963"/>
                <a:gd name="T86" fmla="*/ 269 w 1256"/>
                <a:gd name="T87"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6" h="963">
                  <a:moveTo>
                    <a:pt x="269" y="0"/>
                  </a:moveTo>
                  <a:lnTo>
                    <a:pt x="266" y="3"/>
                  </a:lnTo>
                  <a:lnTo>
                    <a:pt x="257" y="12"/>
                  </a:lnTo>
                  <a:lnTo>
                    <a:pt x="244" y="25"/>
                  </a:lnTo>
                  <a:lnTo>
                    <a:pt x="229" y="41"/>
                  </a:lnTo>
                  <a:lnTo>
                    <a:pt x="214" y="61"/>
                  </a:lnTo>
                  <a:lnTo>
                    <a:pt x="201" y="80"/>
                  </a:lnTo>
                  <a:lnTo>
                    <a:pt x="192" y="98"/>
                  </a:lnTo>
                  <a:lnTo>
                    <a:pt x="189" y="114"/>
                  </a:lnTo>
                  <a:lnTo>
                    <a:pt x="182" y="124"/>
                  </a:lnTo>
                  <a:lnTo>
                    <a:pt x="161" y="151"/>
                  </a:lnTo>
                  <a:lnTo>
                    <a:pt x="133" y="191"/>
                  </a:lnTo>
                  <a:lnTo>
                    <a:pt x="100" y="240"/>
                  </a:lnTo>
                  <a:lnTo>
                    <a:pt x="66" y="294"/>
                  </a:lnTo>
                  <a:lnTo>
                    <a:pt x="35" y="348"/>
                  </a:lnTo>
                  <a:lnTo>
                    <a:pt x="12" y="396"/>
                  </a:lnTo>
                  <a:lnTo>
                    <a:pt x="0" y="438"/>
                  </a:lnTo>
                  <a:lnTo>
                    <a:pt x="50" y="587"/>
                  </a:lnTo>
                  <a:lnTo>
                    <a:pt x="500" y="822"/>
                  </a:lnTo>
                  <a:lnTo>
                    <a:pt x="500" y="947"/>
                  </a:lnTo>
                  <a:lnTo>
                    <a:pt x="504" y="948"/>
                  </a:lnTo>
                  <a:lnTo>
                    <a:pt x="515" y="951"/>
                  </a:lnTo>
                  <a:lnTo>
                    <a:pt x="529" y="956"/>
                  </a:lnTo>
                  <a:lnTo>
                    <a:pt x="549" y="960"/>
                  </a:lnTo>
                  <a:lnTo>
                    <a:pt x="569" y="963"/>
                  </a:lnTo>
                  <a:lnTo>
                    <a:pt x="590" y="963"/>
                  </a:lnTo>
                  <a:lnTo>
                    <a:pt x="609" y="960"/>
                  </a:lnTo>
                  <a:lnTo>
                    <a:pt x="624" y="951"/>
                  </a:lnTo>
                  <a:lnTo>
                    <a:pt x="642" y="913"/>
                  </a:lnTo>
                  <a:lnTo>
                    <a:pt x="645" y="855"/>
                  </a:lnTo>
                  <a:lnTo>
                    <a:pt x="639" y="793"/>
                  </a:lnTo>
                  <a:lnTo>
                    <a:pt x="628" y="747"/>
                  </a:lnTo>
                  <a:lnTo>
                    <a:pt x="634" y="748"/>
                  </a:lnTo>
                  <a:lnTo>
                    <a:pt x="649" y="751"/>
                  </a:lnTo>
                  <a:lnTo>
                    <a:pt x="673" y="754"/>
                  </a:lnTo>
                  <a:lnTo>
                    <a:pt x="705" y="760"/>
                  </a:lnTo>
                  <a:lnTo>
                    <a:pt x="744" y="766"/>
                  </a:lnTo>
                  <a:lnTo>
                    <a:pt x="787" y="774"/>
                  </a:lnTo>
                  <a:lnTo>
                    <a:pt x="834" y="781"/>
                  </a:lnTo>
                  <a:lnTo>
                    <a:pt x="884" y="787"/>
                  </a:lnTo>
                  <a:lnTo>
                    <a:pt x="938" y="793"/>
                  </a:lnTo>
                  <a:lnTo>
                    <a:pt x="991" y="799"/>
                  </a:lnTo>
                  <a:lnTo>
                    <a:pt x="1043" y="803"/>
                  </a:lnTo>
                  <a:lnTo>
                    <a:pt x="1093" y="806"/>
                  </a:lnTo>
                  <a:lnTo>
                    <a:pt x="1142" y="808"/>
                  </a:lnTo>
                  <a:lnTo>
                    <a:pt x="1185" y="806"/>
                  </a:lnTo>
                  <a:lnTo>
                    <a:pt x="1223" y="803"/>
                  </a:lnTo>
                  <a:lnTo>
                    <a:pt x="1256" y="797"/>
                  </a:lnTo>
                  <a:lnTo>
                    <a:pt x="1256" y="794"/>
                  </a:lnTo>
                  <a:lnTo>
                    <a:pt x="1256" y="785"/>
                  </a:lnTo>
                  <a:lnTo>
                    <a:pt x="1254" y="772"/>
                  </a:lnTo>
                  <a:lnTo>
                    <a:pt x="1251" y="754"/>
                  </a:lnTo>
                  <a:lnTo>
                    <a:pt x="1247" y="731"/>
                  </a:lnTo>
                  <a:lnTo>
                    <a:pt x="1238" y="706"/>
                  </a:lnTo>
                  <a:lnTo>
                    <a:pt x="1228" y="676"/>
                  </a:lnTo>
                  <a:lnTo>
                    <a:pt x="1211" y="643"/>
                  </a:lnTo>
                  <a:lnTo>
                    <a:pt x="1191" y="611"/>
                  </a:lnTo>
                  <a:lnTo>
                    <a:pt x="1166" y="574"/>
                  </a:lnTo>
                  <a:lnTo>
                    <a:pt x="1133" y="538"/>
                  </a:lnTo>
                  <a:lnTo>
                    <a:pt x="1094" y="500"/>
                  </a:lnTo>
                  <a:lnTo>
                    <a:pt x="1047" y="463"/>
                  </a:lnTo>
                  <a:lnTo>
                    <a:pt x="994" y="424"/>
                  </a:lnTo>
                  <a:lnTo>
                    <a:pt x="930" y="389"/>
                  </a:lnTo>
                  <a:lnTo>
                    <a:pt x="858" y="353"/>
                  </a:lnTo>
                  <a:lnTo>
                    <a:pt x="865" y="352"/>
                  </a:lnTo>
                  <a:lnTo>
                    <a:pt x="886" y="346"/>
                  </a:lnTo>
                  <a:lnTo>
                    <a:pt x="914" y="337"/>
                  </a:lnTo>
                  <a:lnTo>
                    <a:pt x="947" y="325"/>
                  </a:lnTo>
                  <a:lnTo>
                    <a:pt x="981" y="312"/>
                  </a:lnTo>
                  <a:lnTo>
                    <a:pt x="1012" y="297"/>
                  </a:lnTo>
                  <a:lnTo>
                    <a:pt x="1035" y="282"/>
                  </a:lnTo>
                  <a:lnTo>
                    <a:pt x="1047" y="268"/>
                  </a:lnTo>
                  <a:lnTo>
                    <a:pt x="1041" y="268"/>
                  </a:lnTo>
                  <a:lnTo>
                    <a:pt x="1023" y="268"/>
                  </a:lnTo>
                  <a:lnTo>
                    <a:pt x="994" y="268"/>
                  </a:lnTo>
                  <a:lnTo>
                    <a:pt x="957" y="266"/>
                  </a:lnTo>
                  <a:lnTo>
                    <a:pt x="911" y="263"/>
                  </a:lnTo>
                  <a:lnTo>
                    <a:pt x="859" y="259"/>
                  </a:lnTo>
                  <a:lnTo>
                    <a:pt x="802" y="251"/>
                  </a:lnTo>
                  <a:lnTo>
                    <a:pt x="741" y="243"/>
                  </a:lnTo>
                  <a:lnTo>
                    <a:pt x="677" y="229"/>
                  </a:lnTo>
                  <a:lnTo>
                    <a:pt x="612" y="211"/>
                  </a:lnTo>
                  <a:lnTo>
                    <a:pt x="547" y="189"/>
                  </a:lnTo>
                  <a:lnTo>
                    <a:pt x="484" y="164"/>
                  </a:lnTo>
                  <a:lnTo>
                    <a:pt x="423" y="132"/>
                  </a:lnTo>
                  <a:lnTo>
                    <a:pt x="365" y="95"/>
                  </a:lnTo>
                  <a:lnTo>
                    <a:pt x="313" y="50"/>
                  </a:lnTo>
                  <a:lnTo>
                    <a:pt x="269" y="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 name="Freeform 255"/>
            <p:cNvSpPr>
              <a:spLocks/>
            </p:cNvSpPr>
            <p:nvPr/>
          </p:nvSpPr>
          <p:spPr bwMode="auto">
            <a:xfrm>
              <a:off x="1801" y="1579"/>
              <a:ext cx="278" cy="141"/>
            </a:xfrm>
            <a:custGeom>
              <a:avLst/>
              <a:gdLst>
                <a:gd name="T0" fmla="*/ 833 w 833"/>
                <a:gd name="T1" fmla="*/ 205 h 425"/>
                <a:gd name="T2" fmla="*/ 827 w 833"/>
                <a:gd name="T3" fmla="*/ 205 h 425"/>
                <a:gd name="T4" fmla="*/ 808 w 833"/>
                <a:gd name="T5" fmla="*/ 202 h 425"/>
                <a:gd name="T6" fmla="*/ 780 w 833"/>
                <a:gd name="T7" fmla="*/ 199 h 425"/>
                <a:gd name="T8" fmla="*/ 741 w 833"/>
                <a:gd name="T9" fmla="*/ 193 h 425"/>
                <a:gd name="T10" fmla="*/ 694 w 833"/>
                <a:gd name="T11" fmla="*/ 187 h 425"/>
                <a:gd name="T12" fmla="*/ 641 w 833"/>
                <a:gd name="T13" fmla="*/ 178 h 425"/>
                <a:gd name="T14" fmla="*/ 581 w 833"/>
                <a:gd name="T15" fmla="*/ 169 h 425"/>
                <a:gd name="T16" fmla="*/ 518 w 833"/>
                <a:gd name="T17" fmla="*/ 157 h 425"/>
                <a:gd name="T18" fmla="*/ 451 w 833"/>
                <a:gd name="T19" fmla="*/ 144 h 425"/>
                <a:gd name="T20" fmla="*/ 382 w 833"/>
                <a:gd name="T21" fmla="*/ 129 h 425"/>
                <a:gd name="T22" fmla="*/ 312 w 833"/>
                <a:gd name="T23" fmla="*/ 111 h 425"/>
                <a:gd name="T24" fmla="*/ 244 w 833"/>
                <a:gd name="T25" fmla="*/ 94 h 425"/>
                <a:gd name="T26" fmla="*/ 177 w 833"/>
                <a:gd name="T27" fmla="*/ 73 h 425"/>
                <a:gd name="T28" fmla="*/ 112 w 833"/>
                <a:gd name="T29" fmla="*/ 51 h 425"/>
                <a:gd name="T30" fmla="*/ 53 w 833"/>
                <a:gd name="T31" fmla="*/ 27 h 425"/>
                <a:gd name="T32" fmla="*/ 0 w 833"/>
                <a:gd name="T33" fmla="*/ 0 h 425"/>
                <a:gd name="T34" fmla="*/ 95 w 833"/>
                <a:gd name="T35" fmla="*/ 101 h 425"/>
                <a:gd name="T36" fmla="*/ 433 w 833"/>
                <a:gd name="T37" fmla="*/ 205 h 425"/>
                <a:gd name="T38" fmla="*/ 436 w 833"/>
                <a:gd name="T39" fmla="*/ 209 h 425"/>
                <a:gd name="T40" fmla="*/ 444 w 833"/>
                <a:gd name="T41" fmla="*/ 222 h 425"/>
                <a:gd name="T42" fmla="*/ 454 w 833"/>
                <a:gd name="T43" fmla="*/ 245 h 425"/>
                <a:gd name="T44" fmla="*/ 464 w 833"/>
                <a:gd name="T45" fmla="*/ 271 h 425"/>
                <a:gd name="T46" fmla="*/ 473 w 833"/>
                <a:gd name="T47" fmla="*/ 305 h 425"/>
                <a:gd name="T48" fmla="*/ 478 w 833"/>
                <a:gd name="T49" fmla="*/ 342 h 425"/>
                <a:gd name="T50" fmla="*/ 478 w 833"/>
                <a:gd name="T51" fmla="*/ 382 h 425"/>
                <a:gd name="T52" fmla="*/ 469 w 833"/>
                <a:gd name="T53" fmla="*/ 425 h 425"/>
                <a:gd name="T54" fmla="*/ 473 w 833"/>
                <a:gd name="T55" fmla="*/ 422 h 425"/>
                <a:gd name="T56" fmla="*/ 482 w 833"/>
                <a:gd name="T57" fmla="*/ 413 h 425"/>
                <a:gd name="T58" fmla="*/ 496 w 833"/>
                <a:gd name="T59" fmla="*/ 397 h 425"/>
                <a:gd name="T60" fmla="*/ 509 w 833"/>
                <a:gd name="T61" fmla="*/ 375 h 425"/>
                <a:gd name="T62" fmla="*/ 518 w 833"/>
                <a:gd name="T63" fmla="*/ 345 h 425"/>
                <a:gd name="T64" fmla="*/ 521 w 833"/>
                <a:gd name="T65" fmla="*/ 310 h 425"/>
                <a:gd name="T66" fmla="*/ 516 w 833"/>
                <a:gd name="T67" fmla="*/ 265 h 425"/>
                <a:gd name="T68" fmla="*/ 498 w 833"/>
                <a:gd name="T69" fmla="*/ 215 h 425"/>
                <a:gd name="T70" fmla="*/ 501 w 833"/>
                <a:gd name="T71" fmla="*/ 215 h 425"/>
                <a:gd name="T72" fmla="*/ 510 w 833"/>
                <a:gd name="T73" fmla="*/ 216 h 425"/>
                <a:gd name="T74" fmla="*/ 524 w 833"/>
                <a:gd name="T75" fmla="*/ 218 h 425"/>
                <a:gd name="T76" fmla="*/ 543 w 833"/>
                <a:gd name="T77" fmla="*/ 219 h 425"/>
                <a:gd name="T78" fmla="*/ 564 w 833"/>
                <a:gd name="T79" fmla="*/ 222 h 425"/>
                <a:gd name="T80" fmla="*/ 589 w 833"/>
                <a:gd name="T81" fmla="*/ 224 h 425"/>
                <a:gd name="T82" fmla="*/ 615 w 833"/>
                <a:gd name="T83" fmla="*/ 225 h 425"/>
                <a:gd name="T84" fmla="*/ 643 w 833"/>
                <a:gd name="T85" fmla="*/ 227 h 425"/>
                <a:gd name="T86" fmla="*/ 672 w 833"/>
                <a:gd name="T87" fmla="*/ 228 h 425"/>
                <a:gd name="T88" fmla="*/ 701 w 833"/>
                <a:gd name="T89" fmla="*/ 228 h 425"/>
                <a:gd name="T90" fmla="*/ 729 w 833"/>
                <a:gd name="T91" fmla="*/ 227 h 425"/>
                <a:gd name="T92" fmla="*/ 756 w 833"/>
                <a:gd name="T93" fmla="*/ 225 h 425"/>
                <a:gd name="T94" fmla="*/ 780 w 833"/>
                <a:gd name="T95" fmla="*/ 222 h 425"/>
                <a:gd name="T96" fmla="*/ 802 w 833"/>
                <a:gd name="T97" fmla="*/ 218 h 425"/>
                <a:gd name="T98" fmla="*/ 820 w 833"/>
                <a:gd name="T99" fmla="*/ 212 h 425"/>
                <a:gd name="T100" fmla="*/ 833 w 833"/>
                <a:gd name="T101" fmla="*/ 20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3" h="425">
                  <a:moveTo>
                    <a:pt x="833" y="205"/>
                  </a:moveTo>
                  <a:lnTo>
                    <a:pt x="827" y="205"/>
                  </a:lnTo>
                  <a:lnTo>
                    <a:pt x="808" y="202"/>
                  </a:lnTo>
                  <a:lnTo>
                    <a:pt x="780" y="199"/>
                  </a:lnTo>
                  <a:lnTo>
                    <a:pt x="741" y="193"/>
                  </a:lnTo>
                  <a:lnTo>
                    <a:pt x="694" y="187"/>
                  </a:lnTo>
                  <a:lnTo>
                    <a:pt x="641" y="178"/>
                  </a:lnTo>
                  <a:lnTo>
                    <a:pt x="581" y="169"/>
                  </a:lnTo>
                  <a:lnTo>
                    <a:pt x="518" y="157"/>
                  </a:lnTo>
                  <a:lnTo>
                    <a:pt x="451" y="144"/>
                  </a:lnTo>
                  <a:lnTo>
                    <a:pt x="382" y="129"/>
                  </a:lnTo>
                  <a:lnTo>
                    <a:pt x="312" y="111"/>
                  </a:lnTo>
                  <a:lnTo>
                    <a:pt x="244" y="94"/>
                  </a:lnTo>
                  <a:lnTo>
                    <a:pt x="177" y="73"/>
                  </a:lnTo>
                  <a:lnTo>
                    <a:pt x="112" y="51"/>
                  </a:lnTo>
                  <a:lnTo>
                    <a:pt x="53" y="27"/>
                  </a:lnTo>
                  <a:lnTo>
                    <a:pt x="0" y="0"/>
                  </a:lnTo>
                  <a:lnTo>
                    <a:pt x="95" y="101"/>
                  </a:lnTo>
                  <a:lnTo>
                    <a:pt x="433" y="205"/>
                  </a:lnTo>
                  <a:lnTo>
                    <a:pt x="436" y="209"/>
                  </a:lnTo>
                  <a:lnTo>
                    <a:pt x="444" y="222"/>
                  </a:lnTo>
                  <a:lnTo>
                    <a:pt x="454" y="245"/>
                  </a:lnTo>
                  <a:lnTo>
                    <a:pt x="464" y="271"/>
                  </a:lnTo>
                  <a:lnTo>
                    <a:pt x="473" y="305"/>
                  </a:lnTo>
                  <a:lnTo>
                    <a:pt x="478" y="342"/>
                  </a:lnTo>
                  <a:lnTo>
                    <a:pt x="478" y="382"/>
                  </a:lnTo>
                  <a:lnTo>
                    <a:pt x="469" y="425"/>
                  </a:lnTo>
                  <a:lnTo>
                    <a:pt x="473" y="422"/>
                  </a:lnTo>
                  <a:lnTo>
                    <a:pt x="482" y="413"/>
                  </a:lnTo>
                  <a:lnTo>
                    <a:pt x="496" y="397"/>
                  </a:lnTo>
                  <a:lnTo>
                    <a:pt x="509" y="375"/>
                  </a:lnTo>
                  <a:lnTo>
                    <a:pt x="518" y="345"/>
                  </a:lnTo>
                  <a:lnTo>
                    <a:pt x="521" y="310"/>
                  </a:lnTo>
                  <a:lnTo>
                    <a:pt x="516" y="265"/>
                  </a:lnTo>
                  <a:lnTo>
                    <a:pt x="498" y="215"/>
                  </a:lnTo>
                  <a:lnTo>
                    <a:pt x="501" y="215"/>
                  </a:lnTo>
                  <a:lnTo>
                    <a:pt x="510" y="216"/>
                  </a:lnTo>
                  <a:lnTo>
                    <a:pt x="524" y="218"/>
                  </a:lnTo>
                  <a:lnTo>
                    <a:pt x="543" y="219"/>
                  </a:lnTo>
                  <a:lnTo>
                    <a:pt x="564" y="222"/>
                  </a:lnTo>
                  <a:lnTo>
                    <a:pt x="589" y="224"/>
                  </a:lnTo>
                  <a:lnTo>
                    <a:pt x="615" y="225"/>
                  </a:lnTo>
                  <a:lnTo>
                    <a:pt x="643" y="227"/>
                  </a:lnTo>
                  <a:lnTo>
                    <a:pt x="672" y="228"/>
                  </a:lnTo>
                  <a:lnTo>
                    <a:pt x="701" y="228"/>
                  </a:lnTo>
                  <a:lnTo>
                    <a:pt x="729" y="227"/>
                  </a:lnTo>
                  <a:lnTo>
                    <a:pt x="756" y="225"/>
                  </a:lnTo>
                  <a:lnTo>
                    <a:pt x="780" y="222"/>
                  </a:lnTo>
                  <a:lnTo>
                    <a:pt x="802" y="218"/>
                  </a:lnTo>
                  <a:lnTo>
                    <a:pt x="820" y="212"/>
                  </a:lnTo>
                  <a:lnTo>
                    <a:pt x="833" y="20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 name="Freeform 256"/>
            <p:cNvSpPr>
              <a:spLocks/>
            </p:cNvSpPr>
            <p:nvPr/>
          </p:nvSpPr>
          <p:spPr bwMode="auto">
            <a:xfrm>
              <a:off x="2007" y="1582"/>
              <a:ext cx="598" cy="185"/>
            </a:xfrm>
            <a:custGeom>
              <a:avLst/>
              <a:gdLst>
                <a:gd name="T0" fmla="*/ 777 w 1795"/>
                <a:gd name="T1" fmla="*/ 429 h 553"/>
                <a:gd name="T2" fmla="*/ 36 w 1795"/>
                <a:gd name="T3" fmla="*/ 414 h 553"/>
                <a:gd name="T4" fmla="*/ 552 w 1795"/>
                <a:gd name="T5" fmla="*/ 503 h 553"/>
                <a:gd name="T6" fmla="*/ 580 w 1795"/>
                <a:gd name="T7" fmla="*/ 507 h 553"/>
                <a:gd name="T8" fmla="*/ 631 w 1795"/>
                <a:gd name="T9" fmla="*/ 513 h 553"/>
                <a:gd name="T10" fmla="*/ 694 w 1795"/>
                <a:gd name="T11" fmla="*/ 522 h 553"/>
                <a:gd name="T12" fmla="*/ 765 w 1795"/>
                <a:gd name="T13" fmla="*/ 531 h 553"/>
                <a:gd name="T14" fmla="*/ 836 w 1795"/>
                <a:gd name="T15" fmla="*/ 540 h 553"/>
                <a:gd name="T16" fmla="*/ 900 w 1795"/>
                <a:gd name="T17" fmla="*/ 547 h 553"/>
                <a:gd name="T18" fmla="*/ 950 w 1795"/>
                <a:gd name="T19" fmla="*/ 552 h 553"/>
                <a:gd name="T20" fmla="*/ 997 w 1795"/>
                <a:gd name="T21" fmla="*/ 552 h 553"/>
                <a:gd name="T22" fmla="*/ 1070 w 1795"/>
                <a:gd name="T23" fmla="*/ 532 h 553"/>
                <a:gd name="T24" fmla="*/ 1136 w 1795"/>
                <a:gd name="T25" fmla="*/ 507 h 553"/>
                <a:gd name="T26" fmla="*/ 1181 w 1795"/>
                <a:gd name="T27" fmla="*/ 487 h 553"/>
                <a:gd name="T28" fmla="*/ 1188 w 1795"/>
                <a:gd name="T29" fmla="*/ 481 h 553"/>
                <a:gd name="T30" fmla="*/ 1197 w 1795"/>
                <a:gd name="T31" fmla="*/ 457 h 553"/>
                <a:gd name="T32" fmla="*/ 1215 w 1795"/>
                <a:gd name="T33" fmla="*/ 416 h 553"/>
                <a:gd name="T34" fmla="*/ 1240 w 1795"/>
                <a:gd name="T35" fmla="*/ 362 h 553"/>
                <a:gd name="T36" fmla="*/ 1273 w 1795"/>
                <a:gd name="T37" fmla="*/ 308 h 553"/>
                <a:gd name="T38" fmla="*/ 1311 w 1795"/>
                <a:gd name="T39" fmla="*/ 254 h 553"/>
                <a:gd name="T40" fmla="*/ 1357 w 1795"/>
                <a:gd name="T41" fmla="*/ 211 h 553"/>
                <a:gd name="T42" fmla="*/ 1407 w 1795"/>
                <a:gd name="T43" fmla="*/ 183 h 553"/>
                <a:gd name="T44" fmla="*/ 1455 w 1795"/>
                <a:gd name="T45" fmla="*/ 202 h 553"/>
                <a:gd name="T46" fmla="*/ 1459 w 1795"/>
                <a:gd name="T47" fmla="*/ 201 h 553"/>
                <a:gd name="T48" fmla="*/ 1471 w 1795"/>
                <a:gd name="T49" fmla="*/ 195 h 553"/>
                <a:gd name="T50" fmla="*/ 1493 w 1795"/>
                <a:gd name="T51" fmla="*/ 188 h 553"/>
                <a:gd name="T52" fmla="*/ 1524 w 1795"/>
                <a:gd name="T53" fmla="*/ 182 h 553"/>
                <a:gd name="T54" fmla="*/ 1565 w 1795"/>
                <a:gd name="T55" fmla="*/ 179 h 553"/>
                <a:gd name="T56" fmla="*/ 1620 w 1795"/>
                <a:gd name="T57" fmla="*/ 179 h 553"/>
                <a:gd name="T58" fmla="*/ 1685 w 1795"/>
                <a:gd name="T59" fmla="*/ 185 h 553"/>
                <a:gd name="T60" fmla="*/ 1765 w 1795"/>
                <a:gd name="T61" fmla="*/ 200 h 553"/>
                <a:gd name="T62" fmla="*/ 1770 w 1795"/>
                <a:gd name="T63" fmla="*/ 152 h 553"/>
                <a:gd name="T64" fmla="*/ 1795 w 1795"/>
                <a:gd name="T65" fmla="*/ 6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5" h="553">
                  <a:moveTo>
                    <a:pt x="1012" y="0"/>
                  </a:moveTo>
                  <a:lnTo>
                    <a:pt x="777" y="429"/>
                  </a:lnTo>
                  <a:lnTo>
                    <a:pt x="0" y="328"/>
                  </a:lnTo>
                  <a:lnTo>
                    <a:pt x="36" y="414"/>
                  </a:lnTo>
                  <a:lnTo>
                    <a:pt x="548" y="503"/>
                  </a:lnTo>
                  <a:lnTo>
                    <a:pt x="552" y="503"/>
                  </a:lnTo>
                  <a:lnTo>
                    <a:pt x="562" y="504"/>
                  </a:lnTo>
                  <a:lnTo>
                    <a:pt x="580" y="507"/>
                  </a:lnTo>
                  <a:lnTo>
                    <a:pt x="602" y="510"/>
                  </a:lnTo>
                  <a:lnTo>
                    <a:pt x="631" y="513"/>
                  </a:lnTo>
                  <a:lnTo>
                    <a:pt x="660" y="518"/>
                  </a:lnTo>
                  <a:lnTo>
                    <a:pt x="694" y="522"/>
                  </a:lnTo>
                  <a:lnTo>
                    <a:pt x="730" y="526"/>
                  </a:lnTo>
                  <a:lnTo>
                    <a:pt x="765" y="531"/>
                  </a:lnTo>
                  <a:lnTo>
                    <a:pt x="801" y="535"/>
                  </a:lnTo>
                  <a:lnTo>
                    <a:pt x="836" y="540"/>
                  </a:lnTo>
                  <a:lnTo>
                    <a:pt x="870" y="543"/>
                  </a:lnTo>
                  <a:lnTo>
                    <a:pt x="900" y="547"/>
                  </a:lnTo>
                  <a:lnTo>
                    <a:pt x="926" y="550"/>
                  </a:lnTo>
                  <a:lnTo>
                    <a:pt x="950" y="552"/>
                  </a:lnTo>
                  <a:lnTo>
                    <a:pt x="966" y="553"/>
                  </a:lnTo>
                  <a:lnTo>
                    <a:pt x="997" y="552"/>
                  </a:lnTo>
                  <a:lnTo>
                    <a:pt x="1033" y="544"/>
                  </a:lnTo>
                  <a:lnTo>
                    <a:pt x="1070" y="532"/>
                  </a:lnTo>
                  <a:lnTo>
                    <a:pt x="1105" y="521"/>
                  </a:lnTo>
                  <a:lnTo>
                    <a:pt x="1136" y="507"/>
                  </a:lnTo>
                  <a:lnTo>
                    <a:pt x="1163" y="495"/>
                  </a:lnTo>
                  <a:lnTo>
                    <a:pt x="1181" y="487"/>
                  </a:lnTo>
                  <a:lnTo>
                    <a:pt x="1187" y="484"/>
                  </a:lnTo>
                  <a:lnTo>
                    <a:pt x="1188" y="481"/>
                  </a:lnTo>
                  <a:lnTo>
                    <a:pt x="1191" y="470"/>
                  </a:lnTo>
                  <a:lnTo>
                    <a:pt x="1197" y="457"/>
                  </a:lnTo>
                  <a:lnTo>
                    <a:pt x="1205" y="438"/>
                  </a:lnTo>
                  <a:lnTo>
                    <a:pt x="1215" y="416"/>
                  </a:lnTo>
                  <a:lnTo>
                    <a:pt x="1227" y="390"/>
                  </a:lnTo>
                  <a:lnTo>
                    <a:pt x="1240" y="362"/>
                  </a:lnTo>
                  <a:lnTo>
                    <a:pt x="1255" y="336"/>
                  </a:lnTo>
                  <a:lnTo>
                    <a:pt x="1273" y="308"/>
                  </a:lnTo>
                  <a:lnTo>
                    <a:pt x="1290" y="279"/>
                  </a:lnTo>
                  <a:lnTo>
                    <a:pt x="1311" y="254"/>
                  </a:lnTo>
                  <a:lnTo>
                    <a:pt x="1333" y="231"/>
                  </a:lnTo>
                  <a:lnTo>
                    <a:pt x="1357" y="211"/>
                  </a:lnTo>
                  <a:lnTo>
                    <a:pt x="1382" y="195"/>
                  </a:lnTo>
                  <a:lnTo>
                    <a:pt x="1407" y="183"/>
                  </a:lnTo>
                  <a:lnTo>
                    <a:pt x="1435" y="179"/>
                  </a:lnTo>
                  <a:lnTo>
                    <a:pt x="1455" y="202"/>
                  </a:lnTo>
                  <a:lnTo>
                    <a:pt x="1456" y="202"/>
                  </a:lnTo>
                  <a:lnTo>
                    <a:pt x="1459" y="201"/>
                  </a:lnTo>
                  <a:lnTo>
                    <a:pt x="1463" y="198"/>
                  </a:lnTo>
                  <a:lnTo>
                    <a:pt x="1471" y="195"/>
                  </a:lnTo>
                  <a:lnTo>
                    <a:pt x="1480" y="192"/>
                  </a:lnTo>
                  <a:lnTo>
                    <a:pt x="1493" y="188"/>
                  </a:lnTo>
                  <a:lnTo>
                    <a:pt x="1506" y="185"/>
                  </a:lnTo>
                  <a:lnTo>
                    <a:pt x="1524" y="182"/>
                  </a:lnTo>
                  <a:lnTo>
                    <a:pt x="1543" y="180"/>
                  </a:lnTo>
                  <a:lnTo>
                    <a:pt x="1565" y="179"/>
                  </a:lnTo>
                  <a:lnTo>
                    <a:pt x="1592" y="177"/>
                  </a:lnTo>
                  <a:lnTo>
                    <a:pt x="1620" y="179"/>
                  </a:lnTo>
                  <a:lnTo>
                    <a:pt x="1651" y="182"/>
                  </a:lnTo>
                  <a:lnTo>
                    <a:pt x="1685" y="185"/>
                  </a:lnTo>
                  <a:lnTo>
                    <a:pt x="1724" y="191"/>
                  </a:lnTo>
                  <a:lnTo>
                    <a:pt x="1765" y="200"/>
                  </a:lnTo>
                  <a:lnTo>
                    <a:pt x="1765" y="186"/>
                  </a:lnTo>
                  <a:lnTo>
                    <a:pt x="1770" y="152"/>
                  </a:lnTo>
                  <a:lnTo>
                    <a:pt x="1777" y="109"/>
                  </a:lnTo>
                  <a:lnTo>
                    <a:pt x="1795" y="65"/>
                  </a:lnTo>
                  <a:lnTo>
                    <a:pt x="1012" y="0"/>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5" name="Freeform 257"/>
            <p:cNvSpPr>
              <a:spLocks/>
            </p:cNvSpPr>
            <p:nvPr/>
          </p:nvSpPr>
          <p:spPr bwMode="auto">
            <a:xfrm>
              <a:off x="2160" y="1239"/>
              <a:ext cx="96" cy="34"/>
            </a:xfrm>
            <a:custGeom>
              <a:avLst/>
              <a:gdLst>
                <a:gd name="T0" fmla="*/ 244 w 287"/>
                <a:gd name="T1" fmla="*/ 0 h 103"/>
                <a:gd name="T2" fmla="*/ 240 w 287"/>
                <a:gd name="T3" fmla="*/ 1 h 103"/>
                <a:gd name="T4" fmla="*/ 226 w 287"/>
                <a:gd name="T5" fmla="*/ 3 h 103"/>
                <a:gd name="T6" fmla="*/ 207 w 287"/>
                <a:gd name="T7" fmla="*/ 6 h 103"/>
                <a:gd name="T8" fmla="*/ 183 w 287"/>
                <a:gd name="T9" fmla="*/ 9 h 103"/>
                <a:gd name="T10" fmla="*/ 157 w 287"/>
                <a:gd name="T11" fmla="*/ 13 h 103"/>
                <a:gd name="T12" fmla="*/ 132 w 287"/>
                <a:gd name="T13" fmla="*/ 16 h 103"/>
                <a:gd name="T14" fmla="*/ 108 w 287"/>
                <a:gd name="T15" fmla="*/ 18 h 103"/>
                <a:gd name="T16" fmla="*/ 89 w 287"/>
                <a:gd name="T17" fmla="*/ 19 h 103"/>
                <a:gd name="T18" fmla="*/ 72 w 287"/>
                <a:gd name="T19" fmla="*/ 19 h 103"/>
                <a:gd name="T20" fmla="*/ 58 w 287"/>
                <a:gd name="T21" fmla="*/ 20 h 103"/>
                <a:gd name="T22" fmla="*/ 44 w 287"/>
                <a:gd name="T23" fmla="*/ 20 h 103"/>
                <a:gd name="T24" fmla="*/ 32 w 287"/>
                <a:gd name="T25" fmla="*/ 22 h 103"/>
                <a:gd name="T26" fmla="*/ 24 w 287"/>
                <a:gd name="T27" fmla="*/ 23 h 103"/>
                <a:gd name="T28" fmla="*/ 16 w 287"/>
                <a:gd name="T29" fmla="*/ 23 h 103"/>
                <a:gd name="T30" fmla="*/ 12 w 287"/>
                <a:gd name="T31" fmla="*/ 25 h 103"/>
                <a:gd name="T32" fmla="*/ 10 w 287"/>
                <a:gd name="T33" fmla="*/ 25 h 103"/>
                <a:gd name="T34" fmla="*/ 6 w 287"/>
                <a:gd name="T35" fmla="*/ 31 h 103"/>
                <a:gd name="T36" fmla="*/ 0 w 287"/>
                <a:gd name="T37" fmla="*/ 46 h 103"/>
                <a:gd name="T38" fmla="*/ 3 w 287"/>
                <a:gd name="T39" fmla="*/ 69 h 103"/>
                <a:gd name="T40" fmla="*/ 21 w 287"/>
                <a:gd name="T41" fmla="*/ 94 h 103"/>
                <a:gd name="T42" fmla="*/ 99 w 287"/>
                <a:gd name="T43" fmla="*/ 90 h 103"/>
                <a:gd name="T44" fmla="*/ 102 w 287"/>
                <a:gd name="T45" fmla="*/ 91 h 103"/>
                <a:gd name="T46" fmla="*/ 109 w 287"/>
                <a:gd name="T47" fmla="*/ 93 h 103"/>
                <a:gd name="T48" fmla="*/ 120 w 287"/>
                <a:gd name="T49" fmla="*/ 97 h 103"/>
                <a:gd name="T50" fmla="*/ 135 w 287"/>
                <a:gd name="T51" fmla="*/ 100 h 103"/>
                <a:gd name="T52" fmla="*/ 151 w 287"/>
                <a:gd name="T53" fmla="*/ 102 h 103"/>
                <a:gd name="T54" fmla="*/ 169 w 287"/>
                <a:gd name="T55" fmla="*/ 103 h 103"/>
                <a:gd name="T56" fmla="*/ 186 w 287"/>
                <a:gd name="T57" fmla="*/ 103 h 103"/>
                <a:gd name="T58" fmla="*/ 204 w 287"/>
                <a:gd name="T59" fmla="*/ 99 h 103"/>
                <a:gd name="T60" fmla="*/ 220 w 287"/>
                <a:gd name="T61" fmla="*/ 94 h 103"/>
                <a:gd name="T62" fmla="*/ 234 w 287"/>
                <a:gd name="T63" fmla="*/ 90 h 103"/>
                <a:gd name="T64" fmla="*/ 247 w 287"/>
                <a:gd name="T65" fmla="*/ 86 h 103"/>
                <a:gd name="T66" fmla="*/ 257 w 287"/>
                <a:gd name="T67" fmla="*/ 84 h 103"/>
                <a:gd name="T68" fmla="*/ 266 w 287"/>
                <a:gd name="T69" fmla="*/ 81 h 103"/>
                <a:gd name="T70" fmla="*/ 272 w 287"/>
                <a:gd name="T71" fmla="*/ 81 h 103"/>
                <a:gd name="T72" fmla="*/ 277 w 287"/>
                <a:gd name="T73" fmla="*/ 80 h 103"/>
                <a:gd name="T74" fmla="*/ 278 w 287"/>
                <a:gd name="T75" fmla="*/ 80 h 103"/>
                <a:gd name="T76" fmla="*/ 280 w 287"/>
                <a:gd name="T77" fmla="*/ 77 h 103"/>
                <a:gd name="T78" fmla="*/ 282 w 287"/>
                <a:gd name="T79" fmla="*/ 69 h 103"/>
                <a:gd name="T80" fmla="*/ 285 w 287"/>
                <a:gd name="T81" fmla="*/ 59 h 103"/>
                <a:gd name="T82" fmla="*/ 287 w 287"/>
                <a:gd name="T83" fmla="*/ 47 h 103"/>
                <a:gd name="T84" fmla="*/ 285 w 287"/>
                <a:gd name="T85" fmla="*/ 34 h 103"/>
                <a:gd name="T86" fmla="*/ 278 w 287"/>
                <a:gd name="T87" fmla="*/ 20 h 103"/>
                <a:gd name="T88" fmla="*/ 265 w 287"/>
                <a:gd name="T89" fmla="*/ 9 h 103"/>
                <a:gd name="T90" fmla="*/ 244 w 287"/>
                <a:gd name="T9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7" h="103">
                  <a:moveTo>
                    <a:pt x="244" y="0"/>
                  </a:moveTo>
                  <a:lnTo>
                    <a:pt x="240" y="1"/>
                  </a:lnTo>
                  <a:lnTo>
                    <a:pt x="226" y="3"/>
                  </a:lnTo>
                  <a:lnTo>
                    <a:pt x="207" y="6"/>
                  </a:lnTo>
                  <a:lnTo>
                    <a:pt x="183" y="9"/>
                  </a:lnTo>
                  <a:lnTo>
                    <a:pt x="157" y="13"/>
                  </a:lnTo>
                  <a:lnTo>
                    <a:pt x="132" y="16"/>
                  </a:lnTo>
                  <a:lnTo>
                    <a:pt x="108" y="18"/>
                  </a:lnTo>
                  <a:lnTo>
                    <a:pt x="89" y="19"/>
                  </a:lnTo>
                  <a:lnTo>
                    <a:pt x="72" y="19"/>
                  </a:lnTo>
                  <a:lnTo>
                    <a:pt x="58" y="20"/>
                  </a:lnTo>
                  <a:lnTo>
                    <a:pt x="44" y="20"/>
                  </a:lnTo>
                  <a:lnTo>
                    <a:pt x="32" y="22"/>
                  </a:lnTo>
                  <a:lnTo>
                    <a:pt x="24" y="23"/>
                  </a:lnTo>
                  <a:lnTo>
                    <a:pt x="16" y="23"/>
                  </a:lnTo>
                  <a:lnTo>
                    <a:pt x="12" y="25"/>
                  </a:lnTo>
                  <a:lnTo>
                    <a:pt x="10" y="25"/>
                  </a:lnTo>
                  <a:lnTo>
                    <a:pt x="6" y="31"/>
                  </a:lnTo>
                  <a:lnTo>
                    <a:pt x="0" y="46"/>
                  </a:lnTo>
                  <a:lnTo>
                    <a:pt x="3" y="69"/>
                  </a:lnTo>
                  <a:lnTo>
                    <a:pt x="21" y="94"/>
                  </a:lnTo>
                  <a:lnTo>
                    <a:pt x="99" y="90"/>
                  </a:lnTo>
                  <a:lnTo>
                    <a:pt x="102" y="91"/>
                  </a:lnTo>
                  <a:lnTo>
                    <a:pt x="109" y="93"/>
                  </a:lnTo>
                  <a:lnTo>
                    <a:pt x="120" y="97"/>
                  </a:lnTo>
                  <a:lnTo>
                    <a:pt x="135" y="100"/>
                  </a:lnTo>
                  <a:lnTo>
                    <a:pt x="151" y="102"/>
                  </a:lnTo>
                  <a:lnTo>
                    <a:pt x="169" y="103"/>
                  </a:lnTo>
                  <a:lnTo>
                    <a:pt x="186" y="103"/>
                  </a:lnTo>
                  <a:lnTo>
                    <a:pt x="204" y="99"/>
                  </a:lnTo>
                  <a:lnTo>
                    <a:pt x="220" y="94"/>
                  </a:lnTo>
                  <a:lnTo>
                    <a:pt x="234" y="90"/>
                  </a:lnTo>
                  <a:lnTo>
                    <a:pt x="247" y="86"/>
                  </a:lnTo>
                  <a:lnTo>
                    <a:pt x="257" y="84"/>
                  </a:lnTo>
                  <a:lnTo>
                    <a:pt x="266" y="81"/>
                  </a:lnTo>
                  <a:lnTo>
                    <a:pt x="272" y="81"/>
                  </a:lnTo>
                  <a:lnTo>
                    <a:pt x="277" y="80"/>
                  </a:lnTo>
                  <a:lnTo>
                    <a:pt x="278" y="80"/>
                  </a:lnTo>
                  <a:lnTo>
                    <a:pt x="280" y="77"/>
                  </a:lnTo>
                  <a:lnTo>
                    <a:pt x="282" y="69"/>
                  </a:lnTo>
                  <a:lnTo>
                    <a:pt x="285" y="59"/>
                  </a:lnTo>
                  <a:lnTo>
                    <a:pt x="287" y="47"/>
                  </a:lnTo>
                  <a:lnTo>
                    <a:pt x="285" y="34"/>
                  </a:lnTo>
                  <a:lnTo>
                    <a:pt x="278" y="20"/>
                  </a:lnTo>
                  <a:lnTo>
                    <a:pt x="265" y="9"/>
                  </a:lnTo>
                  <a:lnTo>
                    <a:pt x="244" y="0"/>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 name="Freeform 258"/>
            <p:cNvSpPr>
              <a:spLocks/>
            </p:cNvSpPr>
            <p:nvPr/>
          </p:nvSpPr>
          <p:spPr bwMode="auto">
            <a:xfrm>
              <a:off x="2196" y="1165"/>
              <a:ext cx="84" cy="65"/>
            </a:xfrm>
            <a:custGeom>
              <a:avLst/>
              <a:gdLst>
                <a:gd name="T0" fmla="*/ 253 w 253"/>
                <a:gd name="T1" fmla="*/ 191 h 196"/>
                <a:gd name="T2" fmla="*/ 251 w 253"/>
                <a:gd name="T3" fmla="*/ 182 h 196"/>
                <a:gd name="T4" fmla="*/ 245 w 253"/>
                <a:gd name="T5" fmla="*/ 160 h 196"/>
                <a:gd name="T6" fmla="*/ 237 w 253"/>
                <a:gd name="T7" fmla="*/ 129 h 196"/>
                <a:gd name="T8" fmla="*/ 223 w 253"/>
                <a:gd name="T9" fmla="*/ 94 h 196"/>
                <a:gd name="T10" fmla="*/ 206 w 253"/>
                <a:gd name="T11" fmla="*/ 58 h 196"/>
                <a:gd name="T12" fmla="*/ 180 w 253"/>
                <a:gd name="T13" fmla="*/ 28 h 196"/>
                <a:gd name="T14" fmla="*/ 151 w 253"/>
                <a:gd name="T15" fmla="*/ 8 h 196"/>
                <a:gd name="T16" fmla="*/ 115 w 253"/>
                <a:gd name="T17" fmla="*/ 0 h 196"/>
                <a:gd name="T18" fmla="*/ 80 w 253"/>
                <a:gd name="T19" fmla="*/ 3 h 196"/>
                <a:gd name="T20" fmla="*/ 50 w 253"/>
                <a:gd name="T21" fmla="*/ 6 h 196"/>
                <a:gd name="T22" fmla="*/ 28 w 253"/>
                <a:gd name="T23" fmla="*/ 11 h 196"/>
                <a:gd name="T24" fmla="*/ 12 w 253"/>
                <a:gd name="T25" fmla="*/ 18 h 196"/>
                <a:gd name="T26" fmla="*/ 3 w 253"/>
                <a:gd name="T27" fmla="*/ 27 h 196"/>
                <a:gd name="T28" fmla="*/ 0 w 253"/>
                <a:gd name="T29" fmla="*/ 40 h 196"/>
                <a:gd name="T30" fmla="*/ 1 w 253"/>
                <a:gd name="T31" fmla="*/ 55 h 196"/>
                <a:gd name="T32" fmla="*/ 10 w 253"/>
                <a:gd name="T33" fmla="*/ 76 h 196"/>
                <a:gd name="T34" fmla="*/ 25 w 253"/>
                <a:gd name="T35" fmla="*/ 92 h 196"/>
                <a:gd name="T36" fmla="*/ 47 w 253"/>
                <a:gd name="T37" fmla="*/ 97 h 196"/>
                <a:gd name="T38" fmla="*/ 75 w 253"/>
                <a:gd name="T39" fmla="*/ 95 h 196"/>
                <a:gd name="T40" fmla="*/ 105 w 253"/>
                <a:gd name="T41" fmla="*/ 95 h 196"/>
                <a:gd name="T42" fmla="*/ 136 w 253"/>
                <a:gd name="T43" fmla="*/ 99 h 196"/>
                <a:gd name="T44" fmla="*/ 167 w 253"/>
                <a:gd name="T45" fmla="*/ 114 h 196"/>
                <a:gd name="T46" fmla="*/ 194 w 253"/>
                <a:gd name="T47" fmla="*/ 144 h 196"/>
                <a:gd name="T48" fmla="*/ 216 w 253"/>
                <a:gd name="T49" fmla="*/ 196 h 196"/>
                <a:gd name="T50" fmla="*/ 253 w 253"/>
                <a:gd name="T51"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3" h="196">
                  <a:moveTo>
                    <a:pt x="253" y="191"/>
                  </a:moveTo>
                  <a:lnTo>
                    <a:pt x="251" y="182"/>
                  </a:lnTo>
                  <a:lnTo>
                    <a:pt x="245" y="160"/>
                  </a:lnTo>
                  <a:lnTo>
                    <a:pt x="237" y="129"/>
                  </a:lnTo>
                  <a:lnTo>
                    <a:pt x="223" y="94"/>
                  </a:lnTo>
                  <a:lnTo>
                    <a:pt x="206" y="58"/>
                  </a:lnTo>
                  <a:lnTo>
                    <a:pt x="180" y="28"/>
                  </a:lnTo>
                  <a:lnTo>
                    <a:pt x="151" y="8"/>
                  </a:lnTo>
                  <a:lnTo>
                    <a:pt x="115" y="0"/>
                  </a:lnTo>
                  <a:lnTo>
                    <a:pt x="80" y="3"/>
                  </a:lnTo>
                  <a:lnTo>
                    <a:pt x="50" y="6"/>
                  </a:lnTo>
                  <a:lnTo>
                    <a:pt x="28" y="11"/>
                  </a:lnTo>
                  <a:lnTo>
                    <a:pt x="12" y="18"/>
                  </a:lnTo>
                  <a:lnTo>
                    <a:pt x="3" y="27"/>
                  </a:lnTo>
                  <a:lnTo>
                    <a:pt x="0" y="40"/>
                  </a:lnTo>
                  <a:lnTo>
                    <a:pt x="1" y="55"/>
                  </a:lnTo>
                  <a:lnTo>
                    <a:pt x="10" y="76"/>
                  </a:lnTo>
                  <a:lnTo>
                    <a:pt x="25" y="92"/>
                  </a:lnTo>
                  <a:lnTo>
                    <a:pt x="47" y="97"/>
                  </a:lnTo>
                  <a:lnTo>
                    <a:pt x="75" y="95"/>
                  </a:lnTo>
                  <a:lnTo>
                    <a:pt x="105" y="95"/>
                  </a:lnTo>
                  <a:lnTo>
                    <a:pt x="136" y="99"/>
                  </a:lnTo>
                  <a:lnTo>
                    <a:pt x="167" y="114"/>
                  </a:lnTo>
                  <a:lnTo>
                    <a:pt x="194" y="144"/>
                  </a:lnTo>
                  <a:lnTo>
                    <a:pt x="216" y="196"/>
                  </a:lnTo>
                  <a:lnTo>
                    <a:pt x="253" y="191"/>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7" name="Freeform 259"/>
            <p:cNvSpPr>
              <a:spLocks/>
            </p:cNvSpPr>
            <p:nvPr/>
          </p:nvSpPr>
          <p:spPr bwMode="auto">
            <a:xfrm>
              <a:off x="2412" y="1142"/>
              <a:ext cx="69" cy="71"/>
            </a:xfrm>
            <a:custGeom>
              <a:avLst/>
              <a:gdLst>
                <a:gd name="T0" fmla="*/ 54 w 206"/>
                <a:gd name="T1" fmla="*/ 213 h 213"/>
                <a:gd name="T2" fmla="*/ 0 w 206"/>
                <a:gd name="T3" fmla="*/ 209 h 213"/>
                <a:gd name="T4" fmla="*/ 0 w 206"/>
                <a:gd name="T5" fmla="*/ 202 h 213"/>
                <a:gd name="T6" fmla="*/ 2 w 206"/>
                <a:gd name="T7" fmla="*/ 181 h 213"/>
                <a:gd name="T8" fmla="*/ 5 w 206"/>
                <a:gd name="T9" fmla="*/ 153 h 213"/>
                <a:gd name="T10" fmla="*/ 9 w 206"/>
                <a:gd name="T11" fmla="*/ 120 h 213"/>
                <a:gd name="T12" fmla="*/ 15 w 206"/>
                <a:gd name="T13" fmla="*/ 86 h 213"/>
                <a:gd name="T14" fmla="*/ 26 w 206"/>
                <a:gd name="T15" fmla="*/ 55 h 213"/>
                <a:gd name="T16" fmla="*/ 39 w 206"/>
                <a:gd name="T17" fmla="*/ 31 h 213"/>
                <a:gd name="T18" fmla="*/ 55 w 206"/>
                <a:gd name="T19" fmla="*/ 20 h 213"/>
                <a:gd name="T20" fmla="*/ 74 w 206"/>
                <a:gd name="T21" fmla="*/ 14 h 213"/>
                <a:gd name="T22" fmla="*/ 95 w 206"/>
                <a:gd name="T23" fmla="*/ 9 h 213"/>
                <a:gd name="T24" fmla="*/ 117 w 206"/>
                <a:gd name="T25" fmla="*/ 5 h 213"/>
                <a:gd name="T26" fmla="*/ 138 w 206"/>
                <a:gd name="T27" fmla="*/ 2 h 213"/>
                <a:gd name="T28" fmla="*/ 157 w 206"/>
                <a:gd name="T29" fmla="*/ 0 h 213"/>
                <a:gd name="T30" fmla="*/ 175 w 206"/>
                <a:gd name="T31" fmla="*/ 3 h 213"/>
                <a:gd name="T32" fmla="*/ 190 w 206"/>
                <a:gd name="T33" fmla="*/ 9 h 213"/>
                <a:gd name="T34" fmla="*/ 200 w 206"/>
                <a:gd name="T35" fmla="*/ 20 h 213"/>
                <a:gd name="T36" fmla="*/ 206 w 206"/>
                <a:gd name="T37" fmla="*/ 31 h 213"/>
                <a:gd name="T38" fmla="*/ 206 w 206"/>
                <a:gd name="T39" fmla="*/ 42 h 213"/>
                <a:gd name="T40" fmla="*/ 203 w 206"/>
                <a:gd name="T41" fmla="*/ 49 h 213"/>
                <a:gd name="T42" fmla="*/ 196 w 206"/>
                <a:gd name="T43" fmla="*/ 58 h 213"/>
                <a:gd name="T44" fmla="*/ 185 w 206"/>
                <a:gd name="T45" fmla="*/ 64 h 213"/>
                <a:gd name="T46" fmla="*/ 175 w 206"/>
                <a:gd name="T47" fmla="*/ 70 h 213"/>
                <a:gd name="T48" fmla="*/ 165 w 206"/>
                <a:gd name="T49" fmla="*/ 74 h 213"/>
                <a:gd name="T50" fmla="*/ 154 w 206"/>
                <a:gd name="T51" fmla="*/ 79 h 213"/>
                <a:gd name="T52" fmla="*/ 142 w 206"/>
                <a:gd name="T53" fmla="*/ 83 h 213"/>
                <a:gd name="T54" fmla="*/ 126 w 206"/>
                <a:gd name="T55" fmla="*/ 88 h 213"/>
                <a:gd name="T56" fmla="*/ 108 w 206"/>
                <a:gd name="T57" fmla="*/ 95 h 213"/>
                <a:gd name="T58" fmla="*/ 89 w 206"/>
                <a:gd name="T59" fmla="*/ 105 h 213"/>
                <a:gd name="T60" fmla="*/ 71 w 206"/>
                <a:gd name="T61" fmla="*/ 120 h 213"/>
                <a:gd name="T62" fmla="*/ 60 w 206"/>
                <a:gd name="T63" fmla="*/ 144 h 213"/>
                <a:gd name="T64" fmla="*/ 52 w 206"/>
                <a:gd name="T65" fmla="*/ 173 h 213"/>
                <a:gd name="T66" fmla="*/ 54 w 206"/>
                <a:gd name="T67"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6" h="213">
                  <a:moveTo>
                    <a:pt x="54" y="213"/>
                  </a:moveTo>
                  <a:lnTo>
                    <a:pt x="0" y="209"/>
                  </a:lnTo>
                  <a:lnTo>
                    <a:pt x="0" y="202"/>
                  </a:lnTo>
                  <a:lnTo>
                    <a:pt x="2" y="181"/>
                  </a:lnTo>
                  <a:lnTo>
                    <a:pt x="5" y="153"/>
                  </a:lnTo>
                  <a:lnTo>
                    <a:pt x="9" y="120"/>
                  </a:lnTo>
                  <a:lnTo>
                    <a:pt x="15" y="86"/>
                  </a:lnTo>
                  <a:lnTo>
                    <a:pt x="26" y="55"/>
                  </a:lnTo>
                  <a:lnTo>
                    <a:pt x="39" y="31"/>
                  </a:lnTo>
                  <a:lnTo>
                    <a:pt x="55" y="20"/>
                  </a:lnTo>
                  <a:lnTo>
                    <a:pt x="74" y="14"/>
                  </a:lnTo>
                  <a:lnTo>
                    <a:pt x="95" y="9"/>
                  </a:lnTo>
                  <a:lnTo>
                    <a:pt x="117" y="5"/>
                  </a:lnTo>
                  <a:lnTo>
                    <a:pt x="138" y="2"/>
                  </a:lnTo>
                  <a:lnTo>
                    <a:pt x="157" y="0"/>
                  </a:lnTo>
                  <a:lnTo>
                    <a:pt x="175" y="3"/>
                  </a:lnTo>
                  <a:lnTo>
                    <a:pt x="190" y="9"/>
                  </a:lnTo>
                  <a:lnTo>
                    <a:pt x="200" y="20"/>
                  </a:lnTo>
                  <a:lnTo>
                    <a:pt x="206" y="31"/>
                  </a:lnTo>
                  <a:lnTo>
                    <a:pt x="206" y="42"/>
                  </a:lnTo>
                  <a:lnTo>
                    <a:pt x="203" y="49"/>
                  </a:lnTo>
                  <a:lnTo>
                    <a:pt x="196" y="58"/>
                  </a:lnTo>
                  <a:lnTo>
                    <a:pt x="185" y="64"/>
                  </a:lnTo>
                  <a:lnTo>
                    <a:pt x="175" y="70"/>
                  </a:lnTo>
                  <a:lnTo>
                    <a:pt x="165" y="74"/>
                  </a:lnTo>
                  <a:lnTo>
                    <a:pt x="154" y="79"/>
                  </a:lnTo>
                  <a:lnTo>
                    <a:pt x="142" y="83"/>
                  </a:lnTo>
                  <a:lnTo>
                    <a:pt x="126" y="88"/>
                  </a:lnTo>
                  <a:lnTo>
                    <a:pt x="108" y="95"/>
                  </a:lnTo>
                  <a:lnTo>
                    <a:pt x="89" y="105"/>
                  </a:lnTo>
                  <a:lnTo>
                    <a:pt x="71" y="120"/>
                  </a:lnTo>
                  <a:lnTo>
                    <a:pt x="60" y="144"/>
                  </a:lnTo>
                  <a:lnTo>
                    <a:pt x="52" y="173"/>
                  </a:lnTo>
                  <a:lnTo>
                    <a:pt x="54" y="213"/>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8" name="Freeform 260"/>
            <p:cNvSpPr>
              <a:spLocks/>
            </p:cNvSpPr>
            <p:nvPr/>
          </p:nvSpPr>
          <p:spPr bwMode="auto">
            <a:xfrm>
              <a:off x="2231" y="1175"/>
              <a:ext cx="440" cy="505"/>
            </a:xfrm>
            <a:custGeom>
              <a:avLst/>
              <a:gdLst>
                <a:gd name="T0" fmla="*/ 12 w 1321"/>
                <a:gd name="T1" fmla="*/ 203 h 1515"/>
                <a:gd name="T2" fmla="*/ 44 w 1321"/>
                <a:gd name="T3" fmla="*/ 222 h 1515"/>
                <a:gd name="T4" fmla="*/ 35 w 1321"/>
                <a:gd name="T5" fmla="*/ 274 h 1515"/>
                <a:gd name="T6" fmla="*/ 50 w 1321"/>
                <a:gd name="T7" fmla="*/ 274 h 1515"/>
                <a:gd name="T8" fmla="*/ 81 w 1321"/>
                <a:gd name="T9" fmla="*/ 277 h 1515"/>
                <a:gd name="T10" fmla="*/ 111 w 1321"/>
                <a:gd name="T11" fmla="*/ 289 h 1515"/>
                <a:gd name="T12" fmla="*/ 172 w 1321"/>
                <a:gd name="T13" fmla="*/ 299 h 1515"/>
                <a:gd name="T14" fmla="*/ 225 w 1321"/>
                <a:gd name="T15" fmla="*/ 304 h 1515"/>
                <a:gd name="T16" fmla="*/ 251 w 1321"/>
                <a:gd name="T17" fmla="*/ 458 h 1515"/>
                <a:gd name="T18" fmla="*/ 213 w 1321"/>
                <a:gd name="T19" fmla="*/ 489 h 1515"/>
                <a:gd name="T20" fmla="*/ 180 w 1321"/>
                <a:gd name="T21" fmla="*/ 540 h 1515"/>
                <a:gd name="T22" fmla="*/ 197 w 1321"/>
                <a:gd name="T23" fmla="*/ 614 h 1515"/>
                <a:gd name="T24" fmla="*/ 232 w 1321"/>
                <a:gd name="T25" fmla="*/ 755 h 1515"/>
                <a:gd name="T26" fmla="*/ 229 w 1321"/>
                <a:gd name="T27" fmla="*/ 926 h 1515"/>
                <a:gd name="T28" fmla="*/ 195 w 1321"/>
                <a:gd name="T29" fmla="*/ 1264 h 1515"/>
                <a:gd name="T30" fmla="*/ 166 w 1321"/>
                <a:gd name="T31" fmla="*/ 1515 h 1515"/>
                <a:gd name="T32" fmla="*/ 1318 w 1321"/>
                <a:gd name="T33" fmla="*/ 1287 h 1515"/>
                <a:gd name="T34" fmla="*/ 1321 w 1321"/>
                <a:gd name="T35" fmla="*/ 1247 h 1515"/>
                <a:gd name="T36" fmla="*/ 1311 w 1321"/>
                <a:gd name="T37" fmla="*/ 1209 h 1515"/>
                <a:gd name="T38" fmla="*/ 1280 w 1321"/>
                <a:gd name="T39" fmla="*/ 1169 h 1515"/>
                <a:gd name="T40" fmla="*/ 1222 w 1321"/>
                <a:gd name="T41" fmla="*/ 1137 h 1515"/>
                <a:gd name="T42" fmla="*/ 1155 w 1321"/>
                <a:gd name="T43" fmla="*/ 1105 h 1515"/>
                <a:gd name="T44" fmla="*/ 1084 w 1321"/>
                <a:gd name="T45" fmla="*/ 1071 h 1515"/>
                <a:gd name="T46" fmla="*/ 1013 w 1321"/>
                <a:gd name="T47" fmla="*/ 1031 h 1515"/>
                <a:gd name="T48" fmla="*/ 948 w 1321"/>
                <a:gd name="T49" fmla="*/ 987 h 1515"/>
                <a:gd name="T50" fmla="*/ 893 w 1321"/>
                <a:gd name="T51" fmla="*/ 937 h 1515"/>
                <a:gd name="T52" fmla="*/ 806 w 1321"/>
                <a:gd name="T53" fmla="*/ 817 h 1515"/>
                <a:gd name="T54" fmla="*/ 747 w 1321"/>
                <a:gd name="T55" fmla="*/ 708 h 1515"/>
                <a:gd name="T56" fmla="*/ 726 w 1321"/>
                <a:gd name="T57" fmla="*/ 662 h 1515"/>
                <a:gd name="T58" fmla="*/ 704 w 1321"/>
                <a:gd name="T59" fmla="*/ 622 h 1515"/>
                <a:gd name="T60" fmla="*/ 664 w 1321"/>
                <a:gd name="T61" fmla="*/ 563 h 1515"/>
                <a:gd name="T62" fmla="*/ 611 w 1321"/>
                <a:gd name="T63" fmla="*/ 502 h 1515"/>
                <a:gd name="T64" fmla="*/ 544 w 1321"/>
                <a:gd name="T65" fmla="*/ 458 h 1515"/>
                <a:gd name="T66" fmla="*/ 469 w 1321"/>
                <a:gd name="T67" fmla="*/ 444 h 1515"/>
                <a:gd name="T68" fmla="*/ 470 w 1321"/>
                <a:gd name="T69" fmla="*/ 429 h 1515"/>
                <a:gd name="T70" fmla="*/ 499 w 1321"/>
                <a:gd name="T71" fmla="*/ 404 h 1515"/>
                <a:gd name="T72" fmla="*/ 575 w 1321"/>
                <a:gd name="T73" fmla="*/ 379 h 1515"/>
                <a:gd name="T74" fmla="*/ 584 w 1321"/>
                <a:gd name="T75" fmla="*/ 242 h 1515"/>
                <a:gd name="T76" fmla="*/ 556 w 1321"/>
                <a:gd name="T77" fmla="*/ 107 h 1515"/>
                <a:gd name="T78" fmla="*/ 535 w 1321"/>
                <a:gd name="T79" fmla="*/ 83 h 1515"/>
                <a:gd name="T80" fmla="*/ 478 w 1321"/>
                <a:gd name="T81" fmla="*/ 43 h 1515"/>
                <a:gd name="T82" fmla="*/ 439 w 1321"/>
                <a:gd name="T83" fmla="*/ 0 h 1515"/>
                <a:gd name="T84" fmla="*/ 155 w 1321"/>
                <a:gd name="T85" fmla="*/ 144 h 1515"/>
                <a:gd name="T86" fmla="*/ 106 w 1321"/>
                <a:gd name="T87" fmla="*/ 145 h 1515"/>
                <a:gd name="T88" fmla="*/ 27 w 1321"/>
                <a:gd name="T89" fmla="*/ 178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1" h="1515">
                  <a:moveTo>
                    <a:pt x="0" y="200"/>
                  </a:moveTo>
                  <a:lnTo>
                    <a:pt x="3" y="200"/>
                  </a:lnTo>
                  <a:lnTo>
                    <a:pt x="12" y="203"/>
                  </a:lnTo>
                  <a:lnTo>
                    <a:pt x="24" y="206"/>
                  </a:lnTo>
                  <a:lnTo>
                    <a:pt x="34" y="212"/>
                  </a:lnTo>
                  <a:lnTo>
                    <a:pt x="44" y="222"/>
                  </a:lnTo>
                  <a:lnTo>
                    <a:pt x="49" y="236"/>
                  </a:lnTo>
                  <a:lnTo>
                    <a:pt x="47" y="252"/>
                  </a:lnTo>
                  <a:lnTo>
                    <a:pt x="35" y="274"/>
                  </a:lnTo>
                  <a:lnTo>
                    <a:pt x="37" y="274"/>
                  </a:lnTo>
                  <a:lnTo>
                    <a:pt x="43" y="274"/>
                  </a:lnTo>
                  <a:lnTo>
                    <a:pt x="50" y="274"/>
                  </a:lnTo>
                  <a:lnTo>
                    <a:pt x="61" y="274"/>
                  </a:lnTo>
                  <a:lnTo>
                    <a:pt x="71" y="274"/>
                  </a:lnTo>
                  <a:lnTo>
                    <a:pt x="81" y="277"/>
                  </a:lnTo>
                  <a:lnTo>
                    <a:pt x="92" y="280"/>
                  </a:lnTo>
                  <a:lnTo>
                    <a:pt x="101" y="284"/>
                  </a:lnTo>
                  <a:lnTo>
                    <a:pt x="111" y="289"/>
                  </a:lnTo>
                  <a:lnTo>
                    <a:pt x="129" y="293"/>
                  </a:lnTo>
                  <a:lnTo>
                    <a:pt x="149" y="298"/>
                  </a:lnTo>
                  <a:lnTo>
                    <a:pt x="172" y="299"/>
                  </a:lnTo>
                  <a:lnTo>
                    <a:pt x="194" y="302"/>
                  </a:lnTo>
                  <a:lnTo>
                    <a:pt x="212" y="302"/>
                  </a:lnTo>
                  <a:lnTo>
                    <a:pt x="225" y="304"/>
                  </a:lnTo>
                  <a:lnTo>
                    <a:pt x="229" y="304"/>
                  </a:lnTo>
                  <a:lnTo>
                    <a:pt x="254" y="455"/>
                  </a:lnTo>
                  <a:lnTo>
                    <a:pt x="251" y="458"/>
                  </a:lnTo>
                  <a:lnTo>
                    <a:pt x="241" y="463"/>
                  </a:lnTo>
                  <a:lnTo>
                    <a:pt x="228" y="474"/>
                  </a:lnTo>
                  <a:lnTo>
                    <a:pt x="213" y="489"/>
                  </a:lnTo>
                  <a:lnTo>
                    <a:pt x="200" y="503"/>
                  </a:lnTo>
                  <a:lnTo>
                    <a:pt x="188" y="521"/>
                  </a:lnTo>
                  <a:lnTo>
                    <a:pt x="180" y="540"/>
                  </a:lnTo>
                  <a:lnTo>
                    <a:pt x="180" y="558"/>
                  </a:lnTo>
                  <a:lnTo>
                    <a:pt x="186" y="582"/>
                  </a:lnTo>
                  <a:lnTo>
                    <a:pt x="197" y="614"/>
                  </a:lnTo>
                  <a:lnTo>
                    <a:pt x="209" y="656"/>
                  </a:lnTo>
                  <a:lnTo>
                    <a:pt x="222" y="703"/>
                  </a:lnTo>
                  <a:lnTo>
                    <a:pt x="232" y="755"/>
                  </a:lnTo>
                  <a:lnTo>
                    <a:pt x="238" y="811"/>
                  </a:lnTo>
                  <a:lnTo>
                    <a:pt x="238" y="869"/>
                  </a:lnTo>
                  <a:lnTo>
                    <a:pt x="229" y="926"/>
                  </a:lnTo>
                  <a:lnTo>
                    <a:pt x="210" y="1049"/>
                  </a:lnTo>
                  <a:lnTo>
                    <a:pt x="200" y="1171"/>
                  </a:lnTo>
                  <a:lnTo>
                    <a:pt x="195" y="1264"/>
                  </a:lnTo>
                  <a:lnTo>
                    <a:pt x="195" y="1301"/>
                  </a:lnTo>
                  <a:lnTo>
                    <a:pt x="140" y="1475"/>
                  </a:lnTo>
                  <a:lnTo>
                    <a:pt x="166" y="1515"/>
                  </a:lnTo>
                  <a:lnTo>
                    <a:pt x="340" y="1221"/>
                  </a:lnTo>
                  <a:lnTo>
                    <a:pt x="1318" y="1290"/>
                  </a:lnTo>
                  <a:lnTo>
                    <a:pt x="1318" y="1287"/>
                  </a:lnTo>
                  <a:lnTo>
                    <a:pt x="1320" y="1279"/>
                  </a:lnTo>
                  <a:lnTo>
                    <a:pt x="1321" y="1265"/>
                  </a:lnTo>
                  <a:lnTo>
                    <a:pt x="1321" y="1247"/>
                  </a:lnTo>
                  <a:lnTo>
                    <a:pt x="1320" y="1236"/>
                  </a:lnTo>
                  <a:lnTo>
                    <a:pt x="1317" y="1222"/>
                  </a:lnTo>
                  <a:lnTo>
                    <a:pt x="1311" y="1209"/>
                  </a:lnTo>
                  <a:lnTo>
                    <a:pt x="1303" y="1196"/>
                  </a:lnTo>
                  <a:lnTo>
                    <a:pt x="1293" y="1182"/>
                  </a:lnTo>
                  <a:lnTo>
                    <a:pt x="1280" y="1169"/>
                  </a:lnTo>
                  <a:lnTo>
                    <a:pt x="1263" y="1157"/>
                  </a:lnTo>
                  <a:lnTo>
                    <a:pt x="1243" y="1145"/>
                  </a:lnTo>
                  <a:lnTo>
                    <a:pt x="1222" y="1137"/>
                  </a:lnTo>
                  <a:lnTo>
                    <a:pt x="1201" y="1126"/>
                  </a:lnTo>
                  <a:lnTo>
                    <a:pt x="1179" y="1116"/>
                  </a:lnTo>
                  <a:lnTo>
                    <a:pt x="1155" y="1105"/>
                  </a:lnTo>
                  <a:lnTo>
                    <a:pt x="1132" y="1095"/>
                  </a:lnTo>
                  <a:lnTo>
                    <a:pt x="1108" y="1083"/>
                  </a:lnTo>
                  <a:lnTo>
                    <a:pt x="1084" y="1071"/>
                  </a:lnTo>
                  <a:lnTo>
                    <a:pt x="1061" y="1058"/>
                  </a:lnTo>
                  <a:lnTo>
                    <a:pt x="1037" y="1045"/>
                  </a:lnTo>
                  <a:lnTo>
                    <a:pt x="1013" y="1031"/>
                  </a:lnTo>
                  <a:lnTo>
                    <a:pt x="991" y="1017"/>
                  </a:lnTo>
                  <a:lnTo>
                    <a:pt x="969" y="1002"/>
                  </a:lnTo>
                  <a:lnTo>
                    <a:pt x="948" y="987"/>
                  </a:lnTo>
                  <a:lnTo>
                    <a:pt x="929" y="971"/>
                  </a:lnTo>
                  <a:lnTo>
                    <a:pt x="910" y="955"/>
                  </a:lnTo>
                  <a:lnTo>
                    <a:pt x="893" y="937"/>
                  </a:lnTo>
                  <a:lnTo>
                    <a:pt x="862" y="900"/>
                  </a:lnTo>
                  <a:lnTo>
                    <a:pt x="833" y="858"/>
                  </a:lnTo>
                  <a:lnTo>
                    <a:pt x="806" y="817"/>
                  </a:lnTo>
                  <a:lnTo>
                    <a:pt x="783" y="776"/>
                  </a:lnTo>
                  <a:lnTo>
                    <a:pt x="763" y="739"/>
                  </a:lnTo>
                  <a:lnTo>
                    <a:pt x="747" y="708"/>
                  </a:lnTo>
                  <a:lnTo>
                    <a:pt x="735" y="684"/>
                  </a:lnTo>
                  <a:lnTo>
                    <a:pt x="729" y="669"/>
                  </a:lnTo>
                  <a:lnTo>
                    <a:pt x="726" y="662"/>
                  </a:lnTo>
                  <a:lnTo>
                    <a:pt x="720" y="651"/>
                  </a:lnTo>
                  <a:lnTo>
                    <a:pt x="713" y="638"/>
                  </a:lnTo>
                  <a:lnTo>
                    <a:pt x="704" y="622"/>
                  </a:lnTo>
                  <a:lnTo>
                    <a:pt x="692" y="602"/>
                  </a:lnTo>
                  <a:lnTo>
                    <a:pt x="679" y="583"/>
                  </a:lnTo>
                  <a:lnTo>
                    <a:pt x="664" y="563"/>
                  </a:lnTo>
                  <a:lnTo>
                    <a:pt x="648" y="542"/>
                  </a:lnTo>
                  <a:lnTo>
                    <a:pt x="630" y="521"/>
                  </a:lnTo>
                  <a:lnTo>
                    <a:pt x="611" y="502"/>
                  </a:lnTo>
                  <a:lnTo>
                    <a:pt x="590" y="484"/>
                  </a:lnTo>
                  <a:lnTo>
                    <a:pt x="568" y="469"/>
                  </a:lnTo>
                  <a:lnTo>
                    <a:pt x="544" y="458"/>
                  </a:lnTo>
                  <a:lnTo>
                    <a:pt x="521" y="449"/>
                  </a:lnTo>
                  <a:lnTo>
                    <a:pt x="496" y="444"/>
                  </a:lnTo>
                  <a:lnTo>
                    <a:pt x="469" y="444"/>
                  </a:lnTo>
                  <a:lnTo>
                    <a:pt x="469" y="443"/>
                  </a:lnTo>
                  <a:lnTo>
                    <a:pt x="469" y="437"/>
                  </a:lnTo>
                  <a:lnTo>
                    <a:pt x="470" y="429"/>
                  </a:lnTo>
                  <a:lnTo>
                    <a:pt x="476" y="421"/>
                  </a:lnTo>
                  <a:lnTo>
                    <a:pt x="485" y="412"/>
                  </a:lnTo>
                  <a:lnTo>
                    <a:pt x="499" y="404"/>
                  </a:lnTo>
                  <a:lnTo>
                    <a:pt x="519" y="397"/>
                  </a:lnTo>
                  <a:lnTo>
                    <a:pt x="549" y="394"/>
                  </a:lnTo>
                  <a:lnTo>
                    <a:pt x="575" y="379"/>
                  </a:lnTo>
                  <a:lnTo>
                    <a:pt x="587" y="345"/>
                  </a:lnTo>
                  <a:lnTo>
                    <a:pt x="590" y="296"/>
                  </a:lnTo>
                  <a:lnTo>
                    <a:pt x="584" y="242"/>
                  </a:lnTo>
                  <a:lnTo>
                    <a:pt x="575" y="187"/>
                  </a:lnTo>
                  <a:lnTo>
                    <a:pt x="565" y="139"/>
                  </a:lnTo>
                  <a:lnTo>
                    <a:pt x="556" y="107"/>
                  </a:lnTo>
                  <a:lnTo>
                    <a:pt x="553" y="94"/>
                  </a:lnTo>
                  <a:lnTo>
                    <a:pt x="549" y="91"/>
                  </a:lnTo>
                  <a:lnTo>
                    <a:pt x="535" y="83"/>
                  </a:lnTo>
                  <a:lnTo>
                    <a:pt x="518" y="71"/>
                  </a:lnTo>
                  <a:lnTo>
                    <a:pt x="499" y="58"/>
                  </a:lnTo>
                  <a:lnTo>
                    <a:pt x="478" y="43"/>
                  </a:lnTo>
                  <a:lnTo>
                    <a:pt x="459" y="27"/>
                  </a:lnTo>
                  <a:lnTo>
                    <a:pt x="445" y="12"/>
                  </a:lnTo>
                  <a:lnTo>
                    <a:pt x="439" y="0"/>
                  </a:lnTo>
                  <a:lnTo>
                    <a:pt x="254" y="9"/>
                  </a:lnTo>
                  <a:lnTo>
                    <a:pt x="160" y="144"/>
                  </a:lnTo>
                  <a:lnTo>
                    <a:pt x="155" y="144"/>
                  </a:lnTo>
                  <a:lnTo>
                    <a:pt x="145" y="142"/>
                  </a:lnTo>
                  <a:lnTo>
                    <a:pt x="127" y="142"/>
                  </a:lnTo>
                  <a:lnTo>
                    <a:pt x="106" y="145"/>
                  </a:lnTo>
                  <a:lnTo>
                    <a:pt x="81" y="151"/>
                  </a:lnTo>
                  <a:lnTo>
                    <a:pt x="55" y="162"/>
                  </a:lnTo>
                  <a:lnTo>
                    <a:pt x="27" y="178"/>
                  </a:lnTo>
                  <a:lnTo>
                    <a:pt x="0" y="20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 name="Freeform 261"/>
            <p:cNvSpPr>
              <a:spLocks/>
            </p:cNvSpPr>
            <p:nvPr/>
          </p:nvSpPr>
          <p:spPr bwMode="auto">
            <a:xfrm>
              <a:off x="2409" y="1557"/>
              <a:ext cx="265" cy="48"/>
            </a:xfrm>
            <a:custGeom>
              <a:avLst/>
              <a:gdLst>
                <a:gd name="T0" fmla="*/ 794 w 794"/>
                <a:gd name="T1" fmla="*/ 97 h 145"/>
                <a:gd name="T2" fmla="*/ 793 w 794"/>
                <a:gd name="T3" fmla="*/ 85 h 145"/>
                <a:gd name="T4" fmla="*/ 791 w 794"/>
                <a:gd name="T5" fmla="*/ 71 h 145"/>
                <a:gd name="T6" fmla="*/ 786 w 794"/>
                <a:gd name="T7" fmla="*/ 58 h 145"/>
                <a:gd name="T8" fmla="*/ 778 w 794"/>
                <a:gd name="T9" fmla="*/ 45 h 145"/>
                <a:gd name="T10" fmla="*/ 766 w 794"/>
                <a:gd name="T11" fmla="*/ 33 h 145"/>
                <a:gd name="T12" fmla="*/ 752 w 794"/>
                <a:gd name="T13" fmla="*/ 21 h 145"/>
                <a:gd name="T14" fmla="*/ 732 w 794"/>
                <a:gd name="T15" fmla="*/ 9 h 145"/>
                <a:gd name="T16" fmla="*/ 709 w 794"/>
                <a:gd name="T17" fmla="*/ 0 h 145"/>
                <a:gd name="T18" fmla="*/ 710 w 794"/>
                <a:gd name="T19" fmla="*/ 3 h 145"/>
                <a:gd name="T20" fmla="*/ 715 w 794"/>
                <a:gd name="T21" fmla="*/ 12 h 145"/>
                <a:gd name="T22" fmla="*/ 719 w 794"/>
                <a:gd name="T23" fmla="*/ 24 h 145"/>
                <a:gd name="T24" fmla="*/ 720 w 794"/>
                <a:gd name="T25" fmla="*/ 37 h 145"/>
                <a:gd name="T26" fmla="*/ 719 w 794"/>
                <a:gd name="T27" fmla="*/ 46 h 145"/>
                <a:gd name="T28" fmla="*/ 716 w 794"/>
                <a:gd name="T29" fmla="*/ 55 h 145"/>
                <a:gd name="T30" fmla="*/ 710 w 794"/>
                <a:gd name="T31" fmla="*/ 64 h 145"/>
                <a:gd name="T32" fmla="*/ 700 w 794"/>
                <a:gd name="T33" fmla="*/ 71 h 145"/>
                <a:gd name="T34" fmla="*/ 686 w 794"/>
                <a:gd name="T35" fmla="*/ 77 h 145"/>
                <a:gd name="T36" fmla="*/ 667 w 794"/>
                <a:gd name="T37" fmla="*/ 83 h 145"/>
                <a:gd name="T38" fmla="*/ 644 w 794"/>
                <a:gd name="T39" fmla="*/ 86 h 145"/>
                <a:gd name="T40" fmla="*/ 614 w 794"/>
                <a:gd name="T41" fmla="*/ 86 h 145"/>
                <a:gd name="T42" fmla="*/ 583 w 794"/>
                <a:gd name="T43" fmla="*/ 85 h 145"/>
                <a:gd name="T44" fmla="*/ 546 w 794"/>
                <a:gd name="T45" fmla="*/ 82 h 145"/>
                <a:gd name="T46" fmla="*/ 506 w 794"/>
                <a:gd name="T47" fmla="*/ 80 h 145"/>
                <a:gd name="T48" fmla="*/ 463 w 794"/>
                <a:gd name="T49" fmla="*/ 76 h 145"/>
                <a:gd name="T50" fmla="*/ 419 w 794"/>
                <a:gd name="T51" fmla="*/ 73 h 145"/>
                <a:gd name="T52" fmla="*/ 373 w 794"/>
                <a:gd name="T53" fmla="*/ 70 h 145"/>
                <a:gd name="T54" fmla="*/ 325 w 794"/>
                <a:gd name="T55" fmla="*/ 67 h 145"/>
                <a:gd name="T56" fmla="*/ 278 w 794"/>
                <a:gd name="T57" fmla="*/ 64 h 145"/>
                <a:gd name="T58" fmla="*/ 232 w 794"/>
                <a:gd name="T59" fmla="*/ 61 h 145"/>
                <a:gd name="T60" fmla="*/ 188 w 794"/>
                <a:gd name="T61" fmla="*/ 60 h 145"/>
                <a:gd name="T62" fmla="*/ 146 w 794"/>
                <a:gd name="T63" fmla="*/ 60 h 145"/>
                <a:gd name="T64" fmla="*/ 108 w 794"/>
                <a:gd name="T65" fmla="*/ 60 h 145"/>
                <a:gd name="T66" fmla="*/ 72 w 794"/>
                <a:gd name="T67" fmla="*/ 61 h 145"/>
                <a:gd name="T68" fmla="*/ 43 w 794"/>
                <a:gd name="T69" fmla="*/ 64 h 145"/>
                <a:gd name="T70" fmla="*/ 18 w 794"/>
                <a:gd name="T71" fmla="*/ 70 h 145"/>
                <a:gd name="T72" fmla="*/ 0 w 794"/>
                <a:gd name="T73" fmla="*/ 76 h 145"/>
                <a:gd name="T74" fmla="*/ 784 w 794"/>
                <a:gd name="T75" fmla="*/ 145 h 145"/>
                <a:gd name="T76" fmla="*/ 786 w 794"/>
                <a:gd name="T77" fmla="*/ 141 h 145"/>
                <a:gd name="T78" fmla="*/ 790 w 794"/>
                <a:gd name="T79" fmla="*/ 131 h 145"/>
                <a:gd name="T80" fmla="*/ 793 w 794"/>
                <a:gd name="T81" fmla="*/ 116 h 145"/>
                <a:gd name="T82" fmla="*/ 794 w 794"/>
                <a:gd name="T83"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4" h="145">
                  <a:moveTo>
                    <a:pt x="794" y="97"/>
                  </a:moveTo>
                  <a:lnTo>
                    <a:pt x="793" y="85"/>
                  </a:lnTo>
                  <a:lnTo>
                    <a:pt x="791" y="71"/>
                  </a:lnTo>
                  <a:lnTo>
                    <a:pt x="786" y="58"/>
                  </a:lnTo>
                  <a:lnTo>
                    <a:pt x="778" y="45"/>
                  </a:lnTo>
                  <a:lnTo>
                    <a:pt x="766" y="33"/>
                  </a:lnTo>
                  <a:lnTo>
                    <a:pt x="752" y="21"/>
                  </a:lnTo>
                  <a:lnTo>
                    <a:pt x="732" y="9"/>
                  </a:lnTo>
                  <a:lnTo>
                    <a:pt x="709" y="0"/>
                  </a:lnTo>
                  <a:lnTo>
                    <a:pt x="710" y="3"/>
                  </a:lnTo>
                  <a:lnTo>
                    <a:pt x="715" y="12"/>
                  </a:lnTo>
                  <a:lnTo>
                    <a:pt x="719" y="24"/>
                  </a:lnTo>
                  <a:lnTo>
                    <a:pt x="720" y="37"/>
                  </a:lnTo>
                  <a:lnTo>
                    <a:pt x="719" y="46"/>
                  </a:lnTo>
                  <a:lnTo>
                    <a:pt x="716" y="55"/>
                  </a:lnTo>
                  <a:lnTo>
                    <a:pt x="710" y="64"/>
                  </a:lnTo>
                  <a:lnTo>
                    <a:pt x="700" y="71"/>
                  </a:lnTo>
                  <a:lnTo>
                    <a:pt x="686" y="77"/>
                  </a:lnTo>
                  <a:lnTo>
                    <a:pt x="667" y="83"/>
                  </a:lnTo>
                  <a:lnTo>
                    <a:pt x="644" y="86"/>
                  </a:lnTo>
                  <a:lnTo>
                    <a:pt x="614" y="86"/>
                  </a:lnTo>
                  <a:lnTo>
                    <a:pt x="583" y="85"/>
                  </a:lnTo>
                  <a:lnTo>
                    <a:pt x="546" y="82"/>
                  </a:lnTo>
                  <a:lnTo>
                    <a:pt x="506" y="80"/>
                  </a:lnTo>
                  <a:lnTo>
                    <a:pt x="463" y="76"/>
                  </a:lnTo>
                  <a:lnTo>
                    <a:pt x="419" y="73"/>
                  </a:lnTo>
                  <a:lnTo>
                    <a:pt x="373" y="70"/>
                  </a:lnTo>
                  <a:lnTo>
                    <a:pt x="325" y="67"/>
                  </a:lnTo>
                  <a:lnTo>
                    <a:pt x="278" y="64"/>
                  </a:lnTo>
                  <a:lnTo>
                    <a:pt x="232" y="61"/>
                  </a:lnTo>
                  <a:lnTo>
                    <a:pt x="188" y="60"/>
                  </a:lnTo>
                  <a:lnTo>
                    <a:pt x="146" y="60"/>
                  </a:lnTo>
                  <a:lnTo>
                    <a:pt x="108" y="60"/>
                  </a:lnTo>
                  <a:lnTo>
                    <a:pt x="72" y="61"/>
                  </a:lnTo>
                  <a:lnTo>
                    <a:pt x="43" y="64"/>
                  </a:lnTo>
                  <a:lnTo>
                    <a:pt x="18" y="70"/>
                  </a:lnTo>
                  <a:lnTo>
                    <a:pt x="0" y="76"/>
                  </a:lnTo>
                  <a:lnTo>
                    <a:pt x="784" y="145"/>
                  </a:lnTo>
                  <a:lnTo>
                    <a:pt x="786" y="141"/>
                  </a:lnTo>
                  <a:lnTo>
                    <a:pt x="790" y="131"/>
                  </a:lnTo>
                  <a:lnTo>
                    <a:pt x="793" y="116"/>
                  </a:lnTo>
                  <a:lnTo>
                    <a:pt x="794" y="97"/>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0" name="Freeform 262"/>
            <p:cNvSpPr>
              <a:spLocks/>
            </p:cNvSpPr>
            <p:nvPr/>
          </p:nvSpPr>
          <p:spPr bwMode="auto">
            <a:xfrm>
              <a:off x="2388" y="1205"/>
              <a:ext cx="71" cy="100"/>
            </a:xfrm>
            <a:custGeom>
              <a:avLst/>
              <a:gdLst>
                <a:gd name="T0" fmla="*/ 60 w 215"/>
                <a:gd name="T1" fmla="*/ 0 h 299"/>
                <a:gd name="T2" fmla="*/ 58 w 215"/>
                <a:gd name="T3" fmla="*/ 2 h 299"/>
                <a:gd name="T4" fmla="*/ 54 w 215"/>
                <a:gd name="T5" fmla="*/ 5 h 299"/>
                <a:gd name="T6" fmla="*/ 46 w 215"/>
                <a:gd name="T7" fmla="*/ 9 h 299"/>
                <a:gd name="T8" fmla="*/ 37 w 215"/>
                <a:gd name="T9" fmla="*/ 19 h 299"/>
                <a:gd name="T10" fmla="*/ 29 w 215"/>
                <a:gd name="T11" fmla="*/ 31 h 299"/>
                <a:gd name="T12" fmla="*/ 20 w 215"/>
                <a:gd name="T13" fmla="*/ 49 h 299"/>
                <a:gd name="T14" fmla="*/ 11 w 215"/>
                <a:gd name="T15" fmla="*/ 73 h 299"/>
                <a:gd name="T16" fmla="*/ 5 w 215"/>
                <a:gd name="T17" fmla="*/ 101 h 299"/>
                <a:gd name="T18" fmla="*/ 2 w 215"/>
                <a:gd name="T19" fmla="*/ 133 h 299"/>
                <a:gd name="T20" fmla="*/ 0 w 215"/>
                <a:gd name="T21" fmla="*/ 164 h 299"/>
                <a:gd name="T22" fmla="*/ 5 w 215"/>
                <a:gd name="T23" fmla="*/ 195 h 299"/>
                <a:gd name="T24" fmla="*/ 11 w 215"/>
                <a:gd name="T25" fmla="*/ 224 h 299"/>
                <a:gd name="T26" fmla="*/ 20 w 215"/>
                <a:gd name="T27" fmla="*/ 249 h 299"/>
                <a:gd name="T28" fmla="*/ 31 w 215"/>
                <a:gd name="T29" fmla="*/ 269 h 299"/>
                <a:gd name="T30" fmla="*/ 45 w 215"/>
                <a:gd name="T31" fmla="*/ 286 h 299"/>
                <a:gd name="T32" fmla="*/ 60 w 215"/>
                <a:gd name="T33" fmla="*/ 295 h 299"/>
                <a:gd name="T34" fmla="*/ 79 w 215"/>
                <a:gd name="T35" fmla="*/ 299 h 299"/>
                <a:gd name="T36" fmla="*/ 101 w 215"/>
                <a:gd name="T37" fmla="*/ 299 h 299"/>
                <a:gd name="T38" fmla="*/ 126 w 215"/>
                <a:gd name="T39" fmla="*/ 296 h 299"/>
                <a:gd name="T40" fmla="*/ 151 w 215"/>
                <a:gd name="T41" fmla="*/ 290 h 299"/>
                <a:gd name="T42" fmla="*/ 175 w 215"/>
                <a:gd name="T43" fmla="*/ 278 h 299"/>
                <a:gd name="T44" fmla="*/ 194 w 215"/>
                <a:gd name="T45" fmla="*/ 261 h 299"/>
                <a:gd name="T46" fmla="*/ 208 w 215"/>
                <a:gd name="T47" fmla="*/ 238 h 299"/>
                <a:gd name="T48" fmla="*/ 213 w 215"/>
                <a:gd name="T49" fmla="*/ 210 h 299"/>
                <a:gd name="T50" fmla="*/ 215 w 215"/>
                <a:gd name="T51" fmla="*/ 176 h 299"/>
                <a:gd name="T52" fmla="*/ 213 w 215"/>
                <a:gd name="T53" fmla="*/ 139 h 299"/>
                <a:gd name="T54" fmla="*/ 208 w 215"/>
                <a:gd name="T55" fmla="*/ 102 h 299"/>
                <a:gd name="T56" fmla="*/ 197 w 215"/>
                <a:gd name="T57" fmla="*/ 68 h 299"/>
                <a:gd name="T58" fmla="*/ 178 w 215"/>
                <a:gd name="T59" fmla="*/ 39 h 299"/>
                <a:gd name="T60" fmla="*/ 150 w 215"/>
                <a:gd name="T61" fmla="*/ 15 h 299"/>
                <a:gd name="T62" fmla="*/ 110 w 215"/>
                <a:gd name="T63" fmla="*/ 2 h 299"/>
                <a:gd name="T64" fmla="*/ 60 w 215"/>
                <a:gd name="T6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299">
                  <a:moveTo>
                    <a:pt x="60" y="0"/>
                  </a:moveTo>
                  <a:lnTo>
                    <a:pt x="58" y="2"/>
                  </a:lnTo>
                  <a:lnTo>
                    <a:pt x="54" y="5"/>
                  </a:lnTo>
                  <a:lnTo>
                    <a:pt x="46" y="9"/>
                  </a:lnTo>
                  <a:lnTo>
                    <a:pt x="37" y="19"/>
                  </a:lnTo>
                  <a:lnTo>
                    <a:pt x="29" y="31"/>
                  </a:lnTo>
                  <a:lnTo>
                    <a:pt x="20" y="49"/>
                  </a:lnTo>
                  <a:lnTo>
                    <a:pt x="11" y="73"/>
                  </a:lnTo>
                  <a:lnTo>
                    <a:pt x="5" y="101"/>
                  </a:lnTo>
                  <a:lnTo>
                    <a:pt x="2" y="133"/>
                  </a:lnTo>
                  <a:lnTo>
                    <a:pt x="0" y="164"/>
                  </a:lnTo>
                  <a:lnTo>
                    <a:pt x="5" y="195"/>
                  </a:lnTo>
                  <a:lnTo>
                    <a:pt x="11" y="224"/>
                  </a:lnTo>
                  <a:lnTo>
                    <a:pt x="20" y="249"/>
                  </a:lnTo>
                  <a:lnTo>
                    <a:pt x="31" y="269"/>
                  </a:lnTo>
                  <a:lnTo>
                    <a:pt x="45" y="286"/>
                  </a:lnTo>
                  <a:lnTo>
                    <a:pt x="60" y="295"/>
                  </a:lnTo>
                  <a:lnTo>
                    <a:pt x="79" y="299"/>
                  </a:lnTo>
                  <a:lnTo>
                    <a:pt x="101" y="299"/>
                  </a:lnTo>
                  <a:lnTo>
                    <a:pt x="126" y="296"/>
                  </a:lnTo>
                  <a:lnTo>
                    <a:pt x="151" y="290"/>
                  </a:lnTo>
                  <a:lnTo>
                    <a:pt x="175" y="278"/>
                  </a:lnTo>
                  <a:lnTo>
                    <a:pt x="194" y="261"/>
                  </a:lnTo>
                  <a:lnTo>
                    <a:pt x="208" y="238"/>
                  </a:lnTo>
                  <a:lnTo>
                    <a:pt x="213" y="210"/>
                  </a:lnTo>
                  <a:lnTo>
                    <a:pt x="215" y="176"/>
                  </a:lnTo>
                  <a:lnTo>
                    <a:pt x="213" y="139"/>
                  </a:lnTo>
                  <a:lnTo>
                    <a:pt x="208" y="102"/>
                  </a:lnTo>
                  <a:lnTo>
                    <a:pt x="197" y="68"/>
                  </a:lnTo>
                  <a:lnTo>
                    <a:pt x="178" y="39"/>
                  </a:lnTo>
                  <a:lnTo>
                    <a:pt x="150" y="15"/>
                  </a:lnTo>
                  <a:lnTo>
                    <a:pt x="110" y="2"/>
                  </a:lnTo>
                  <a:lnTo>
                    <a:pt x="60" y="0"/>
                  </a:lnTo>
                  <a:close/>
                </a:path>
              </a:pathLst>
            </a:custGeom>
            <a:solidFill>
              <a:srgbClr val="AD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1" name="Freeform 263"/>
            <p:cNvSpPr>
              <a:spLocks/>
            </p:cNvSpPr>
            <p:nvPr/>
          </p:nvSpPr>
          <p:spPr bwMode="auto">
            <a:xfrm>
              <a:off x="2316" y="1426"/>
              <a:ext cx="85" cy="83"/>
            </a:xfrm>
            <a:custGeom>
              <a:avLst/>
              <a:gdLst>
                <a:gd name="T0" fmla="*/ 0 w 255"/>
                <a:gd name="T1" fmla="*/ 4 h 248"/>
                <a:gd name="T2" fmla="*/ 135 w 255"/>
                <a:gd name="T3" fmla="*/ 0 h 248"/>
                <a:gd name="T4" fmla="*/ 255 w 255"/>
                <a:gd name="T5" fmla="*/ 229 h 248"/>
                <a:gd name="T6" fmla="*/ 86 w 255"/>
                <a:gd name="T7" fmla="*/ 248 h 248"/>
                <a:gd name="T8" fmla="*/ 0 w 255"/>
                <a:gd name="T9" fmla="*/ 4 h 248"/>
              </a:gdLst>
              <a:ahLst/>
              <a:cxnLst>
                <a:cxn ang="0">
                  <a:pos x="T0" y="T1"/>
                </a:cxn>
                <a:cxn ang="0">
                  <a:pos x="T2" y="T3"/>
                </a:cxn>
                <a:cxn ang="0">
                  <a:pos x="T4" y="T5"/>
                </a:cxn>
                <a:cxn ang="0">
                  <a:pos x="T6" y="T7"/>
                </a:cxn>
                <a:cxn ang="0">
                  <a:pos x="T8" y="T9"/>
                </a:cxn>
              </a:cxnLst>
              <a:rect l="0" t="0" r="r" b="b"/>
              <a:pathLst>
                <a:path w="255" h="248">
                  <a:moveTo>
                    <a:pt x="0" y="4"/>
                  </a:moveTo>
                  <a:lnTo>
                    <a:pt x="135" y="0"/>
                  </a:lnTo>
                  <a:lnTo>
                    <a:pt x="255" y="229"/>
                  </a:lnTo>
                  <a:lnTo>
                    <a:pt x="86" y="248"/>
                  </a:lnTo>
                  <a:lnTo>
                    <a:pt x="0" y="4"/>
                  </a:lnTo>
                  <a:close/>
                </a:path>
              </a:pathLst>
            </a:custGeom>
            <a:solidFill>
              <a:srgbClr val="FFB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Freeform 264"/>
            <p:cNvSpPr>
              <a:spLocks/>
            </p:cNvSpPr>
            <p:nvPr/>
          </p:nvSpPr>
          <p:spPr bwMode="auto">
            <a:xfrm>
              <a:off x="1751" y="1136"/>
              <a:ext cx="928" cy="787"/>
            </a:xfrm>
            <a:custGeom>
              <a:avLst/>
              <a:gdLst>
                <a:gd name="T0" fmla="*/ 1815 w 2784"/>
                <a:gd name="T1" fmla="*/ 102 h 2361"/>
                <a:gd name="T2" fmla="*/ 1400 w 2784"/>
                <a:gd name="T3" fmla="*/ 71 h 2361"/>
                <a:gd name="T4" fmla="*/ 1433 w 2784"/>
                <a:gd name="T5" fmla="*/ 299 h 2361"/>
                <a:gd name="T6" fmla="*/ 1380 w 2784"/>
                <a:gd name="T7" fmla="*/ 435 h 2361"/>
                <a:gd name="T8" fmla="*/ 1819 w 2784"/>
                <a:gd name="T9" fmla="*/ 357 h 2361"/>
                <a:gd name="T10" fmla="*/ 1708 w 2784"/>
                <a:gd name="T11" fmla="*/ 454 h 2361"/>
                <a:gd name="T12" fmla="*/ 1809 w 2784"/>
                <a:gd name="T13" fmla="*/ 885 h 2361"/>
                <a:gd name="T14" fmla="*/ 1625 w 2784"/>
                <a:gd name="T15" fmla="*/ 1435 h 2361"/>
                <a:gd name="T16" fmla="*/ 1303 w 2784"/>
                <a:gd name="T17" fmla="*/ 1025 h 2361"/>
                <a:gd name="T18" fmla="*/ 807 w 2784"/>
                <a:gd name="T19" fmla="*/ 698 h 2361"/>
                <a:gd name="T20" fmla="*/ 378 w 2784"/>
                <a:gd name="T21" fmla="*/ 899 h 2361"/>
                <a:gd name="T22" fmla="*/ 843 w 2784"/>
                <a:gd name="T23" fmla="*/ 1160 h 2361"/>
                <a:gd name="T24" fmla="*/ 630 w 2784"/>
                <a:gd name="T25" fmla="*/ 1543 h 2361"/>
                <a:gd name="T26" fmla="*/ 381 w 2784"/>
                <a:gd name="T27" fmla="*/ 1902 h 2361"/>
                <a:gd name="T28" fmla="*/ 551 w 2784"/>
                <a:gd name="T29" fmla="*/ 1860 h 2361"/>
                <a:gd name="T30" fmla="*/ 81 w 2784"/>
                <a:gd name="T31" fmla="*/ 1370 h 2361"/>
                <a:gd name="T32" fmla="*/ 266 w 2784"/>
                <a:gd name="T33" fmla="*/ 574 h 2361"/>
                <a:gd name="T34" fmla="*/ 241 w 2784"/>
                <a:gd name="T35" fmla="*/ 561 h 2361"/>
                <a:gd name="T36" fmla="*/ 325 w 2784"/>
                <a:gd name="T37" fmla="*/ 1547 h 2361"/>
                <a:gd name="T38" fmla="*/ 380 w 2784"/>
                <a:gd name="T39" fmla="*/ 1644 h 2361"/>
                <a:gd name="T40" fmla="*/ 782 w 2784"/>
                <a:gd name="T41" fmla="*/ 1891 h 2361"/>
                <a:gd name="T42" fmla="*/ 1248 w 2784"/>
                <a:gd name="T43" fmla="*/ 1617 h 2361"/>
                <a:gd name="T44" fmla="*/ 1082 w 2784"/>
                <a:gd name="T45" fmla="*/ 1050 h 2361"/>
                <a:gd name="T46" fmla="*/ 315 w 2784"/>
                <a:gd name="T47" fmla="*/ 757 h 2361"/>
                <a:gd name="T48" fmla="*/ 1099 w 2784"/>
                <a:gd name="T49" fmla="*/ 771 h 2361"/>
                <a:gd name="T50" fmla="*/ 1343 w 2784"/>
                <a:gd name="T51" fmla="*/ 1277 h 2361"/>
                <a:gd name="T52" fmla="*/ 1804 w 2784"/>
                <a:gd name="T53" fmla="*/ 1126 h 2361"/>
                <a:gd name="T54" fmla="*/ 1716 w 2784"/>
                <a:gd name="T55" fmla="*/ 592 h 2361"/>
                <a:gd name="T56" fmla="*/ 1742 w 2784"/>
                <a:gd name="T57" fmla="*/ 278 h 2361"/>
                <a:gd name="T58" fmla="*/ 1352 w 2784"/>
                <a:gd name="T59" fmla="*/ 395 h 2361"/>
                <a:gd name="T60" fmla="*/ 1463 w 2784"/>
                <a:gd name="T61" fmla="*/ 309 h 2361"/>
                <a:gd name="T62" fmla="*/ 1386 w 2784"/>
                <a:gd name="T63" fmla="*/ 102 h 2361"/>
                <a:gd name="T64" fmla="*/ 1757 w 2784"/>
                <a:gd name="T65" fmla="*/ 132 h 2361"/>
                <a:gd name="T66" fmla="*/ 2122 w 2784"/>
                <a:gd name="T67" fmla="*/ 30 h 2361"/>
                <a:gd name="T68" fmla="*/ 2023 w 2784"/>
                <a:gd name="T69" fmla="*/ 221 h 2361"/>
                <a:gd name="T70" fmla="*/ 1909 w 2784"/>
                <a:gd name="T71" fmla="*/ 516 h 2361"/>
                <a:gd name="T72" fmla="*/ 2241 w 2784"/>
                <a:gd name="T73" fmla="*/ 957 h 2361"/>
                <a:gd name="T74" fmla="*/ 2756 w 2784"/>
                <a:gd name="T75" fmla="*/ 1394 h 2361"/>
                <a:gd name="T76" fmla="*/ 1810 w 2784"/>
                <a:gd name="T77" fmla="*/ 1327 h 2361"/>
                <a:gd name="T78" fmla="*/ 865 w 2784"/>
                <a:gd name="T79" fmla="*/ 1778 h 2361"/>
                <a:gd name="T80" fmla="*/ 1213 w 2784"/>
                <a:gd name="T81" fmla="*/ 2124 h 2361"/>
                <a:gd name="T82" fmla="*/ 1679 w 2784"/>
                <a:gd name="T83" fmla="*/ 1901 h 2361"/>
                <a:gd name="T84" fmla="*/ 1974 w 2784"/>
                <a:gd name="T85" fmla="*/ 1624 h 2361"/>
                <a:gd name="T86" fmla="*/ 2069 w 2784"/>
                <a:gd name="T87" fmla="*/ 2139 h 2361"/>
                <a:gd name="T88" fmla="*/ 2618 w 2784"/>
                <a:gd name="T89" fmla="*/ 2303 h 2361"/>
                <a:gd name="T90" fmla="*/ 2480 w 2784"/>
                <a:gd name="T91" fmla="*/ 1661 h 2361"/>
                <a:gd name="T92" fmla="*/ 2149 w 2784"/>
                <a:gd name="T93" fmla="*/ 1852 h 2361"/>
                <a:gd name="T94" fmla="*/ 2501 w 2784"/>
                <a:gd name="T95" fmla="*/ 2053 h 2361"/>
                <a:gd name="T96" fmla="*/ 2318 w 2784"/>
                <a:gd name="T97" fmla="*/ 1706 h 2361"/>
                <a:gd name="T98" fmla="*/ 2511 w 2784"/>
                <a:gd name="T99" fmla="*/ 2093 h 2361"/>
                <a:gd name="T100" fmla="*/ 2128 w 2784"/>
                <a:gd name="T101" fmla="*/ 1800 h 2361"/>
                <a:gd name="T102" fmla="*/ 2597 w 2784"/>
                <a:gd name="T103" fmla="*/ 1849 h 2361"/>
                <a:gd name="T104" fmla="*/ 2723 w 2784"/>
                <a:gd name="T105" fmla="*/ 2112 h 2361"/>
                <a:gd name="T106" fmla="*/ 2040 w 2784"/>
                <a:gd name="T107" fmla="*/ 1953 h 2361"/>
                <a:gd name="T108" fmla="*/ 1815 w 2784"/>
                <a:gd name="T109" fmla="*/ 1814 h 2361"/>
                <a:gd name="T110" fmla="*/ 1628 w 2784"/>
                <a:gd name="T111" fmla="*/ 1865 h 2361"/>
                <a:gd name="T112" fmla="*/ 1250 w 2784"/>
                <a:gd name="T113" fmla="*/ 2062 h 2361"/>
                <a:gd name="T114" fmla="*/ 874 w 2784"/>
                <a:gd name="T115" fmla="*/ 1750 h 2361"/>
                <a:gd name="T116" fmla="*/ 1801 w 2784"/>
                <a:gd name="T117" fmla="*/ 1355 h 2361"/>
                <a:gd name="T118" fmla="*/ 2773 w 2784"/>
                <a:gd name="T119" fmla="*/ 1423 h 2361"/>
                <a:gd name="T120" fmla="*/ 2318 w 2784"/>
                <a:gd name="T121" fmla="*/ 1012 h 2361"/>
                <a:gd name="T122" fmla="*/ 1949 w 2784"/>
                <a:gd name="T123" fmla="*/ 531 h 2361"/>
                <a:gd name="T124" fmla="*/ 2087 w 2784"/>
                <a:gd name="T125" fmla="*/ 132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4" h="2361">
                  <a:moveTo>
                    <a:pt x="2137" y="2"/>
                  </a:moveTo>
                  <a:lnTo>
                    <a:pt x="2130" y="0"/>
                  </a:lnTo>
                  <a:lnTo>
                    <a:pt x="2121" y="0"/>
                  </a:lnTo>
                  <a:lnTo>
                    <a:pt x="2114" y="0"/>
                  </a:lnTo>
                  <a:lnTo>
                    <a:pt x="2106" y="2"/>
                  </a:lnTo>
                  <a:lnTo>
                    <a:pt x="2097" y="2"/>
                  </a:lnTo>
                  <a:lnTo>
                    <a:pt x="2090" y="3"/>
                  </a:lnTo>
                  <a:lnTo>
                    <a:pt x="2082" y="5"/>
                  </a:lnTo>
                  <a:lnTo>
                    <a:pt x="2075" y="6"/>
                  </a:lnTo>
                  <a:lnTo>
                    <a:pt x="2059" y="10"/>
                  </a:lnTo>
                  <a:lnTo>
                    <a:pt x="2044" y="18"/>
                  </a:lnTo>
                  <a:lnTo>
                    <a:pt x="2029" y="25"/>
                  </a:lnTo>
                  <a:lnTo>
                    <a:pt x="2017" y="33"/>
                  </a:lnTo>
                  <a:lnTo>
                    <a:pt x="2007" y="42"/>
                  </a:lnTo>
                  <a:lnTo>
                    <a:pt x="2000" y="52"/>
                  </a:lnTo>
                  <a:lnTo>
                    <a:pt x="1994" y="62"/>
                  </a:lnTo>
                  <a:lnTo>
                    <a:pt x="1989" y="74"/>
                  </a:lnTo>
                  <a:lnTo>
                    <a:pt x="1983" y="104"/>
                  </a:lnTo>
                  <a:lnTo>
                    <a:pt x="1979" y="133"/>
                  </a:lnTo>
                  <a:lnTo>
                    <a:pt x="1976" y="163"/>
                  </a:lnTo>
                  <a:lnTo>
                    <a:pt x="1974" y="185"/>
                  </a:lnTo>
                  <a:lnTo>
                    <a:pt x="1967" y="185"/>
                  </a:lnTo>
                  <a:lnTo>
                    <a:pt x="1958" y="182"/>
                  </a:lnTo>
                  <a:lnTo>
                    <a:pt x="1949" y="176"/>
                  </a:lnTo>
                  <a:lnTo>
                    <a:pt x="1939" y="167"/>
                  </a:lnTo>
                  <a:lnTo>
                    <a:pt x="1920" y="147"/>
                  </a:lnTo>
                  <a:lnTo>
                    <a:pt x="1906" y="129"/>
                  </a:lnTo>
                  <a:lnTo>
                    <a:pt x="1899" y="115"/>
                  </a:lnTo>
                  <a:lnTo>
                    <a:pt x="1896" y="111"/>
                  </a:lnTo>
                  <a:lnTo>
                    <a:pt x="1893" y="104"/>
                  </a:lnTo>
                  <a:lnTo>
                    <a:pt x="1884" y="104"/>
                  </a:lnTo>
                  <a:lnTo>
                    <a:pt x="1850" y="102"/>
                  </a:lnTo>
                  <a:lnTo>
                    <a:pt x="1815" y="102"/>
                  </a:lnTo>
                  <a:lnTo>
                    <a:pt x="1781" y="102"/>
                  </a:lnTo>
                  <a:lnTo>
                    <a:pt x="1748" y="104"/>
                  </a:lnTo>
                  <a:lnTo>
                    <a:pt x="1719" y="107"/>
                  </a:lnTo>
                  <a:lnTo>
                    <a:pt x="1695" y="111"/>
                  </a:lnTo>
                  <a:lnTo>
                    <a:pt x="1677" y="117"/>
                  </a:lnTo>
                  <a:lnTo>
                    <a:pt x="1667" y="126"/>
                  </a:lnTo>
                  <a:lnTo>
                    <a:pt x="1664" y="130"/>
                  </a:lnTo>
                  <a:lnTo>
                    <a:pt x="1656" y="144"/>
                  </a:lnTo>
                  <a:lnTo>
                    <a:pt x="1645" y="163"/>
                  </a:lnTo>
                  <a:lnTo>
                    <a:pt x="1633" y="185"/>
                  </a:lnTo>
                  <a:lnTo>
                    <a:pt x="1619" y="206"/>
                  </a:lnTo>
                  <a:lnTo>
                    <a:pt x="1609" y="225"/>
                  </a:lnTo>
                  <a:lnTo>
                    <a:pt x="1600" y="238"/>
                  </a:lnTo>
                  <a:lnTo>
                    <a:pt x="1597" y="244"/>
                  </a:lnTo>
                  <a:lnTo>
                    <a:pt x="1596" y="246"/>
                  </a:lnTo>
                  <a:lnTo>
                    <a:pt x="1596" y="246"/>
                  </a:lnTo>
                  <a:lnTo>
                    <a:pt x="1594" y="247"/>
                  </a:lnTo>
                  <a:lnTo>
                    <a:pt x="1593" y="249"/>
                  </a:lnTo>
                  <a:lnTo>
                    <a:pt x="1591" y="247"/>
                  </a:lnTo>
                  <a:lnTo>
                    <a:pt x="1591" y="244"/>
                  </a:lnTo>
                  <a:lnTo>
                    <a:pt x="1590" y="240"/>
                  </a:lnTo>
                  <a:lnTo>
                    <a:pt x="1588" y="235"/>
                  </a:lnTo>
                  <a:lnTo>
                    <a:pt x="1584" y="216"/>
                  </a:lnTo>
                  <a:lnTo>
                    <a:pt x="1577" y="192"/>
                  </a:lnTo>
                  <a:lnTo>
                    <a:pt x="1568" y="167"/>
                  </a:lnTo>
                  <a:lnTo>
                    <a:pt x="1554" y="142"/>
                  </a:lnTo>
                  <a:lnTo>
                    <a:pt x="1538" y="118"/>
                  </a:lnTo>
                  <a:lnTo>
                    <a:pt x="1517" y="98"/>
                  </a:lnTo>
                  <a:lnTo>
                    <a:pt x="1492" y="83"/>
                  </a:lnTo>
                  <a:lnTo>
                    <a:pt x="1461" y="74"/>
                  </a:lnTo>
                  <a:lnTo>
                    <a:pt x="1442" y="71"/>
                  </a:lnTo>
                  <a:lnTo>
                    <a:pt x="1421" y="71"/>
                  </a:lnTo>
                  <a:lnTo>
                    <a:pt x="1400" y="71"/>
                  </a:lnTo>
                  <a:lnTo>
                    <a:pt x="1380" y="73"/>
                  </a:lnTo>
                  <a:lnTo>
                    <a:pt x="1362" y="77"/>
                  </a:lnTo>
                  <a:lnTo>
                    <a:pt x="1346" y="83"/>
                  </a:lnTo>
                  <a:lnTo>
                    <a:pt x="1331" y="92"/>
                  </a:lnTo>
                  <a:lnTo>
                    <a:pt x="1321" y="102"/>
                  </a:lnTo>
                  <a:lnTo>
                    <a:pt x="1315" y="111"/>
                  </a:lnTo>
                  <a:lnTo>
                    <a:pt x="1312" y="121"/>
                  </a:lnTo>
                  <a:lnTo>
                    <a:pt x="1312" y="136"/>
                  </a:lnTo>
                  <a:lnTo>
                    <a:pt x="1316" y="154"/>
                  </a:lnTo>
                  <a:lnTo>
                    <a:pt x="1325" y="172"/>
                  </a:lnTo>
                  <a:lnTo>
                    <a:pt x="1337" y="184"/>
                  </a:lnTo>
                  <a:lnTo>
                    <a:pt x="1352" y="192"/>
                  </a:lnTo>
                  <a:lnTo>
                    <a:pt x="1366" y="198"/>
                  </a:lnTo>
                  <a:lnTo>
                    <a:pt x="1381" y="201"/>
                  </a:lnTo>
                  <a:lnTo>
                    <a:pt x="1398" y="203"/>
                  </a:lnTo>
                  <a:lnTo>
                    <a:pt x="1414" y="203"/>
                  </a:lnTo>
                  <a:lnTo>
                    <a:pt x="1429" y="203"/>
                  </a:lnTo>
                  <a:lnTo>
                    <a:pt x="1446" y="203"/>
                  </a:lnTo>
                  <a:lnTo>
                    <a:pt x="1461" y="203"/>
                  </a:lnTo>
                  <a:lnTo>
                    <a:pt x="1474" y="204"/>
                  </a:lnTo>
                  <a:lnTo>
                    <a:pt x="1486" y="207"/>
                  </a:lnTo>
                  <a:lnTo>
                    <a:pt x="1495" y="213"/>
                  </a:lnTo>
                  <a:lnTo>
                    <a:pt x="1503" y="222"/>
                  </a:lnTo>
                  <a:lnTo>
                    <a:pt x="1508" y="234"/>
                  </a:lnTo>
                  <a:lnTo>
                    <a:pt x="1513" y="249"/>
                  </a:lnTo>
                  <a:lnTo>
                    <a:pt x="1504" y="253"/>
                  </a:lnTo>
                  <a:lnTo>
                    <a:pt x="1494" y="257"/>
                  </a:lnTo>
                  <a:lnTo>
                    <a:pt x="1483" y="262"/>
                  </a:lnTo>
                  <a:lnTo>
                    <a:pt x="1472" y="269"/>
                  </a:lnTo>
                  <a:lnTo>
                    <a:pt x="1461" y="275"/>
                  </a:lnTo>
                  <a:lnTo>
                    <a:pt x="1451" y="283"/>
                  </a:lnTo>
                  <a:lnTo>
                    <a:pt x="1440" y="290"/>
                  </a:lnTo>
                  <a:lnTo>
                    <a:pt x="1433" y="299"/>
                  </a:lnTo>
                  <a:lnTo>
                    <a:pt x="1433" y="297"/>
                  </a:lnTo>
                  <a:lnTo>
                    <a:pt x="1424" y="302"/>
                  </a:lnTo>
                  <a:lnTo>
                    <a:pt x="1408" y="306"/>
                  </a:lnTo>
                  <a:lnTo>
                    <a:pt x="1386" y="309"/>
                  </a:lnTo>
                  <a:lnTo>
                    <a:pt x="1359" y="312"/>
                  </a:lnTo>
                  <a:lnTo>
                    <a:pt x="1329" y="315"/>
                  </a:lnTo>
                  <a:lnTo>
                    <a:pt x="1297" y="317"/>
                  </a:lnTo>
                  <a:lnTo>
                    <a:pt x="1264" y="318"/>
                  </a:lnTo>
                  <a:lnTo>
                    <a:pt x="1232" y="318"/>
                  </a:lnTo>
                  <a:lnTo>
                    <a:pt x="1224" y="318"/>
                  </a:lnTo>
                  <a:lnTo>
                    <a:pt x="1220" y="324"/>
                  </a:lnTo>
                  <a:lnTo>
                    <a:pt x="1216" y="330"/>
                  </a:lnTo>
                  <a:lnTo>
                    <a:pt x="1210" y="343"/>
                  </a:lnTo>
                  <a:lnTo>
                    <a:pt x="1207" y="360"/>
                  </a:lnTo>
                  <a:lnTo>
                    <a:pt x="1208" y="380"/>
                  </a:lnTo>
                  <a:lnTo>
                    <a:pt x="1213" y="392"/>
                  </a:lnTo>
                  <a:lnTo>
                    <a:pt x="1220" y="404"/>
                  </a:lnTo>
                  <a:lnTo>
                    <a:pt x="1232" y="413"/>
                  </a:lnTo>
                  <a:lnTo>
                    <a:pt x="1245" y="420"/>
                  </a:lnTo>
                  <a:lnTo>
                    <a:pt x="1250" y="422"/>
                  </a:lnTo>
                  <a:lnTo>
                    <a:pt x="1253" y="422"/>
                  </a:lnTo>
                  <a:lnTo>
                    <a:pt x="1260" y="420"/>
                  </a:lnTo>
                  <a:lnTo>
                    <a:pt x="1272" y="419"/>
                  </a:lnTo>
                  <a:lnTo>
                    <a:pt x="1285" y="417"/>
                  </a:lnTo>
                  <a:lnTo>
                    <a:pt x="1298" y="416"/>
                  </a:lnTo>
                  <a:lnTo>
                    <a:pt x="1312" y="414"/>
                  </a:lnTo>
                  <a:lnTo>
                    <a:pt x="1322" y="414"/>
                  </a:lnTo>
                  <a:lnTo>
                    <a:pt x="1329" y="413"/>
                  </a:lnTo>
                  <a:lnTo>
                    <a:pt x="1337" y="419"/>
                  </a:lnTo>
                  <a:lnTo>
                    <a:pt x="1344" y="425"/>
                  </a:lnTo>
                  <a:lnTo>
                    <a:pt x="1355" y="429"/>
                  </a:lnTo>
                  <a:lnTo>
                    <a:pt x="1366" y="434"/>
                  </a:lnTo>
                  <a:lnTo>
                    <a:pt x="1380" y="435"/>
                  </a:lnTo>
                  <a:lnTo>
                    <a:pt x="1393" y="435"/>
                  </a:lnTo>
                  <a:lnTo>
                    <a:pt x="1409" y="432"/>
                  </a:lnTo>
                  <a:lnTo>
                    <a:pt x="1426" y="426"/>
                  </a:lnTo>
                  <a:lnTo>
                    <a:pt x="1442" y="419"/>
                  </a:lnTo>
                  <a:lnTo>
                    <a:pt x="1457" y="414"/>
                  </a:lnTo>
                  <a:lnTo>
                    <a:pt x="1472" y="411"/>
                  </a:lnTo>
                  <a:lnTo>
                    <a:pt x="1486" y="410"/>
                  </a:lnTo>
                  <a:lnTo>
                    <a:pt x="1500" y="410"/>
                  </a:lnTo>
                  <a:lnTo>
                    <a:pt x="1513" y="411"/>
                  </a:lnTo>
                  <a:lnTo>
                    <a:pt x="1526" y="414"/>
                  </a:lnTo>
                  <a:lnTo>
                    <a:pt x="1538" y="420"/>
                  </a:lnTo>
                  <a:lnTo>
                    <a:pt x="1544" y="423"/>
                  </a:lnTo>
                  <a:lnTo>
                    <a:pt x="1554" y="426"/>
                  </a:lnTo>
                  <a:lnTo>
                    <a:pt x="1565" y="428"/>
                  </a:lnTo>
                  <a:lnTo>
                    <a:pt x="1578" y="431"/>
                  </a:lnTo>
                  <a:lnTo>
                    <a:pt x="1593" y="432"/>
                  </a:lnTo>
                  <a:lnTo>
                    <a:pt x="1609" y="434"/>
                  </a:lnTo>
                  <a:lnTo>
                    <a:pt x="1627" y="435"/>
                  </a:lnTo>
                  <a:lnTo>
                    <a:pt x="1645" y="435"/>
                  </a:lnTo>
                  <a:lnTo>
                    <a:pt x="1664" y="435"/>
                  </a:lnTo>
                  <a:lnTo>
                    <a:pt x="1682" y="435"/>
                  </a:lnTo>
                  <a:lnTo>
                    <a:pt x="1701" y="434"/>
                  </a:lnTo>
                  <a:lnTo>
                    <a:pt x="1719" y="431"/>
                  </a:lnTo>
                  <a:lnTo>
                    <a:pt x="1736" y="428"/>
                  </a:lnTo>
                  <a:lnTo>
                    <a:pt x="1753" y="425"/>
                  </a:lnTo>
                  <a:lnTo>
                    <a:pt x="1767" y="419"/>
                  </a:lnTo>
                  <a:lnTo>
                    <a:pt x="1781" y="413"/>
                  </a:lnTo>
                  <a:lnTo>
                    <a:pt x="1798" y="401"/>
                  </a:lnTo>
                  <a:lnTo>
                    <a:pt x="1809" y="388"/>
                  </a:lnTo>
                  <a:lnTo>
                    <a:pt x="1815" y="376"/>
                  </a:lnTo>
                  <a:lnTo>
                    <a:pt x="1818" y="364"/>
                  </a:lnTo>
                  <a:lnTo>
                    <a:pt x="1819" y="361"/>
                  </a:lnTo>
                  <a:lnTo>
                    <a:pt x="1819" y="357"/>
                  </a:lnTo>
                  <a:lnTo>
                    <a:pt x="1819" y="352"/>
                  </a:lnTo>
                  <a:lnTo>
                    <a:pt x="1819" y="349"/>
                  </a:lnTo>
                  <a:lnTo>
                    <a:pt x="1816" y="326"/>
                  </a:lnTo>
                  <a:lnTo>
                    <a:pt x="1810" y="305"/>
                  </a:lnTo>
                  <a:lnTo>
                    <a:pt x="1800" y="287"/>
                  </a:lnTo>
                  <a:lnTo>
                    <a:pt x="1787" y="274"/>
                  </a:lnTo>
                  <a:lnTo>
                    <a:pt x="1803" y="272"/>
                  </a:lnTo>
                  <a:lnTo>
                    <a:pt x="1819" y="271"/>
                  </a:lnTo>
                  <a:lnTo>
                    <a:pt x="1837" y="269"/>
                  </a:lnTo>
                  <a:lnTo>
                    <a:pt x="1853" y="268"/>
                  </a:lnTo>
                  <a:lnTo>
                    <a:pt x="1868" y="268"/>
                  </a:lnTo>
                  <a:lnTo>
                    <a:pt x="1881" y="266"/>
                  </a:lnTo>
                  <a:lnTo>
                    <a:pt x="1893" y="265"/>
                  </a:lnTo>
                  <a:lnTo>
                    <a:pt x="1903" y="263"/>
                  </a:lnTo>
                  <a:lnTo>
                    <a:pt x="1901" y="283"/>
                  </a:lnTo>
                  <a:lnTo>
                    <a:pt x="1896" y="305"/>
                  </a:lnTo>
                  <a:lnTo>
                    <a:pt x="1895" y="331"/>
                  </a:lnTo>
                  <a:lnTo>
                    <a:pt x="1893" y="360"/>
                  </a:lnTo>
                  <a:lnTo>
                    <a:pt x="1893" y="379"/>
                  </a:lnTo>
                  <a:lnTo>
                    <a:pt x="1896" y="399"/>
                  </a:lnTo>
                  <a:lnTo>
                    <a:pt x="1899" y="419"/>
                  </a:lnTo>
                  <a:lnTo>
                    <a:pt x="1903" y="439"/>
                  </a:lnTo>
                  <a:lnTo>
                    <a:pt x="1896" y="439"/>
                  </a:lnTo>
                  <a:lnTo>
                    <a:pt x="1884" y="441"/>
                  </a:lnTo>
                  <a:lnTo>
                    <a:pt x="1869" y="442"/>
                  </a:lnTo>
                  <a:lnTo>
                    <a:pt x="1852" y="442"/>
                  </a:lnTo>
                  <a:lnTo>
                    <a:pt x="1832" y="444"/>
                  </a:lnTo>
                  <a:lnTo>
                    <a:pt x="1812" y="447"/>
                  </a:lnTo>
                  <a:lnTo>
                    <a:pt x="1790" y="448"/>
                  </a:lnTo>
                  <a:lnTo>
                    <a:pt x="1769" y="450"/>
                  </a:lnTo>
                  <a:lnTo>
                    <a:pt x="1747" y="451"/>
                  </a:lnTo>
                  <a:lnTo>
                    <a:pt x="1726" y="453"/>
                  </a:lnTo>
                  <a:lnTo>
                    <a:pt x="1708" y="454"/>
                  </a:lnTo>
                  <a:lnTo>
                    <a:pt x="1690" y="456"/>
                  </a:lnTo>
                  <a:lnTo>
                    <a:pt x="1677" y="457"/>
                  </a:lnTo>
                  <a:lnTo>
                    <a:pt x="1665" y="457"/>
                  </a:lnTo>
                  <a:lnTo>
                    <a:pt x="1659" y="459"/>
                  </a:lnTo>
                  <a:lnTo>
                    <a:pt x="1656" y="459"/>
                  </a:lnTo>
                  <a:lnTo>
                    <a:pt x="1659" y="473"/>
                  </a:lnTo>
                  <a:lnTo>
                    <a:pt x="1667" y="509"/>
                  </a:lnTo>
                  <a:lnTo>
                    <a:pt x="1676" y="546"/>
                  </a:lnTo>
                  <a:lnTo>
                    <a:pt x="1682" y="573"/>
                  </a:lnTo>
                  <a:lnTo>
                    <a:pt x="1671" y="577"/>
                  </a:lnTo>
                  <a:lnTo>
                    <a:pt x="1658" y="583"/>
                  </a:lnTo>
                  <a:lnTo>
                    <a:pt x="1645" y="592"/>
                  </a:lnTo>
                  <a:lnTo>
                    <a:pt x="1631" y="601"/>
                  </a:lnTo>
                  <a:lnTo>
                    <a:pt x="1618" y="613"/>
                  </a:lnTo>
                  <a:lnTo>
                    <a:pt x="1608" y="626"/>
                  </a:lnTo>
                  <a:lnTo>
                    <a:pt x="1602" y="641"/>
                  </a:lnTo>
                  <a:lnTo>
                    <a:pt x="1599" y="657"/>
                  </a:lnTo>
                  <a:lnTo>
                    <a:pt x="1602" y="681"/>
                  </a:lnTo>
                  <a:lnTo>
                    <a:pt x="1611" y="712"/>
                  </a:lnTo>
                  <a:lnTo>
                    <a:pt x="1622" y="746"/>
                  </a:lnTo>
                  <a:lnTo>
                    <a:pt x="1637" y="781"/>
                  </a:lnTo>
                  <a:lnTo>
                    <a:pt x="1651" y="815"/>
                  </a:lnTo>
                  <a:lnTo>
                    <a:pt x="1664" y="845"/>
                  </a:lnTo>
                  <a:lnTo>
                    <a:pt x="1674" y="868"/>
                  </a:lnTo>
                  <a:lnTo>
                    <a:pt x="1680" y="880"/>
                  </a:lnTo>
                  <a:lnTo>
                    <a:pt x="1685" y="889"/>
                  </a:lnTo>
                  <a:lnTo>
                    <a:pt x="1690" y="889"/>
                  </a:lnTo>
                  <a:lnTo>
                    <a:pt x="1704" y="889"/>
                  </a:lnTo>
                  <a:lnTo>
                    <a:pt x="1723" y="888"/>
                  </a:lnTo>
                  <a:lnTo>
                    <a:pt x="1747" y="886"/>
                  </a:lnTo>
                  <a:lnTo>
                    <a:pt x="1770" y="886"/>
                  </a:lnTo>
                  <a:lnTo>
                    <a:pt x="1793" y="885"/>
                  </a:lnTo>
                  <a:lnTo>
                    <a:pt x="1809" y="885"/>
                  </a:lnTo>
                  <a:lnTo>
                    <a:pt x="1819" y="885"/>
                  </a:lnTo>
                  <a:lnTo>
                    <a:pt x="1825" y="897"/>
                  </a:lnTo>
                  <a:lnTo>
                    <a:pt x="1837" y="919"/>
                  </a:lnTo>
                  <a:lnTo>
                    <a:pt x="1852" y="947"/>
                  </a:lnTo>
                  <a:lnTo>
                    <a:pt x="1869" y="981"/>
                  </a:lnTo>
                  <a:lnTo>
                    <a:pt x="1887" y="1015"/>
                  </a:lnTo>
                  <a:lnTo>
                    <a:pt x="1903" y="1047"/>
                  </a:lnTo>
                  <a:lnTo>
                    <a:pt x="1917" y="1073"/>
                  </a:lnTo>
                  <a:lnTo>
                    <a:pt x="1926" y="1090"/>
                  </a:lnTo>
                  <a:lnTo>
                    <a:pt x="1909" y="1092"/>
                  </a:lnTo>
                  <a:lnTo>
                    <a:pt x="1886" y="1093"/>
                  </a:lnTo>
                  <a:lnTo>
                    <a:pt x="1858" y="1095"/>
                  </a:lnTo>
                  <a:lnTo>
                    <a:pt x="1830" y="1096"/>
                  </a:lnTo>
                  <a:lnTo>
                    <a:pt x="1803" y="1098"/>
                  </a:lnTo>
                  <a:lnTo>
                    <a:pt x="1779" y="1099"/>
                  </a:lnTo>
                  <a:lnTo>
                    <a:pt x="1764" y="1101"/>
                  </a:lnTo>
                  <a:lnTo>
                    <a:pt x="1758" y="1101"/>
                  </a:lnTo>
                  <a:lnTo>
                    <a:pt x="1758" y="1108"/>
                  </a:lnTo>
                  <a:lnTo>
                    <a:pt x="1760" y="1129"/>
                  </a:lnTo>
                  <a:lnTo>
                    <a:pt x="1763" y="1154"/>
                  </a:lnTo>
                  <a:lnTo>
                    <a:pt x="1764" y="1181"/>
                  </a:lnTo>
                  <a:lnTo>
                    <a:pt x="1750" y="1151"/>
                  </a:lnTo>
                  <a:lnTo>
                    <a:pt x="1733" y="1118"/>
                  </a:lnTo>
                  <a:lnTo>
                    <a:pt x="1716" y="1083"/>
                  </a:lnTo>
                  <a:lnTo>
                    <a:pt x="1699" y="1047"/>
                  </a:lnTo>
                  <a:lnTo>
                    <a:pt x="1683" y="1016"/>
                  </a:lnTo>
                  <a:lnTo>
                    <a:pt x="1671" y="991"/>
                  </a:lnTo>
                  <a:lnTo>
                    <a:pt x="1662" y="973"/>
                  </a:lnTo>
                  <a:lnTo>
                    <a:pt x="1659" y="968"/>
                  </a:lnTo>
                  <a:lnTo>
                    <a:pt x="1614" y="1411"/>
                  </a:lnTo>
                  <a:lnTo>
                    <a:pt x="1615" y="1416"/>
                  </a:lnTo>
                  <a:lnTo>
                    <a:pt x="1619" y="1425"/>
                  </a:lnTo>
                  <a:lnTo>
                    <a:pt x="1625" y="1435"/>
                  </a:lnTo>
                  <a:lnTo>
                    <a:pt x="1628" y="1444"/>
                  </a:lnTo>
                  <a:lnTo>
                    <a:pt x="1625" y="1451"/>
                  </a:lnTo>
                  <a:lnTo>
                    <a:pt x="1619" y="1466"/>
                  </a:lnTo>
                  <a:lnTo>
                    <a:pt x="1611" y="1484"/>
                  </a:lnTo>
                  <a:lnTo>
                    <a:pt x="1602" y="1506"/>
                  </a:lnTo>
                  <a:lnTo>
                    <a:pt x="1593" y="1527"/>
                  </a:lnTo>
                  <a:lnTo>
                    <a:pt x="1585" y="1547"/>
                  </a:lnTo>
                  <a:lnTo>
                    <a:pt x="1579" y="1562"/>
                  </a:lnTo>
                  <a:lnTo>
                    <a:pt x="1575" y="1573"/>
                  </a:lnTo>
                  <a:lnTo>
                    <a:pt x="1566" y="1571"/>
                  </a:lnTo>
                  <a:lnTo>
                    <a:pt x="1559" y="1571"/>
                  </a:lnTo>
                  <a:lnTo>
                    <a:pt x="1550" y="1571"/>
                  </a:lnTo>
                  <a:lnTo>
                    <a:pt x="1541" y="1570"/>
                  </a:lnTo>
                  <a:lnTo>
                    <a:pt x="1534" y="1544"/>
                  </a:lnTo>
                  <a:lnTo>
                    <a:pt x="1522" y="1507"/>
                  </a:lnTo>
                  <a:lnTo>
                    <a:pt x="1507" y="1462"/>
                  </a:lnTo>
                  <a:lnTo>
                    <a:pt x="1486" y="1413"/>
                  </a:lnTo>
                  <a:lnTo>
                    <a:pt x="1461" y="1362"/>
                  </a:lnTo>
                  <a:lnTo>
                    <a:pt x="1430" y="1317"/>
                  </a:lnTo>
                  <a:lnTo>
                    <a:pt x="1396" y="1278"/>
                  </a:lnTo>
                  <a:lnTo>
                    <a:pt x="1356" y="1250"/>
                  </a:lnTo>
                  <a:lnTo>
                    <a:pt x="1325" y="1231"/>
                  </a:lnTo>
                  <a:lnTo>
                    <a:pt x="1297" y="1207"/>
                  </a:lnTo>
                  <a:lnTo>
                    <a:pt x="1275" y="1182"/>
                  </a:lnTo>
                  <a:lnTo>
                    <a:pt x="1256" y="1155"/>
                  </a:lnTo>
                  <a:lnTo>
                    <a:pt x="1241" y="1129"/>
                  </a:lnTo>
                  <a:lnTo>
                    <a:pt x="1229" y="1105"/>
                  </a:lnTo>
                  <a:lnTo>
                    <a:pt x="1220" y="1084"/>
                  </a:lnTo>
                  <a:lnTo>
                    <a:pt x="1214" y="1068"/>
                  </a:lnTo>
                  <a:lnTo>
                    <a:pt x="1232" y="1061"/>
                  </a:lnTo>
                  <a:lnTo>
                    <a:pt x="1254" y="1050"/>
                  </a:lnTo>
                  <a:lnTo>
                    <a:pt x="1279" y="1039"/>
                  </a:lnTo>
                  <a:lnTo>
                    <a:pt x="1303" y="1025"/>
                  </a:lnTo>
                  <a:lnTo>
                    <a:pt x="1327" y="1009"/>
                  </a:lnTo>
                  <a:lnTo>
                    <a:pt x="1347" y="993"/>
                  </a:lnTo>
                  <a:lnTo>
                    <a:pt x="1362" y="975"/>
                  </a:lnTo>
                  <a:lnTo>
                    <a:pt x="1369" y="957"/>
                  </a:lnTo>
                  <a:lnTo>
                    <a:pt x="1375" y="932"/>
                  </a:lnTo>
                  <a:lnTo>
                    <a:pt x="1381" y="908"/>
                  </a:lnTo>
                  <a:lnTo>
                    <a:pt x="1386" y="885"/>
                  </a:lnTo>
                  <a:lnTo>
                    <a:pt x="1390" y="860"/>
                  </a:lnTo>
                  <a:lnTo>
                    <a:pt x="1392" y="836"/>
                  </a:lnTo>
                  <a:lnTo>
                    <a:pt x="1390" y="821"/>
                  </a:lnTo>
                  <a:lnTo>
                    <a:pt x="1389" y="806"/>
                  </a:lnTo>
                  <a:lnTo>
                    <a:pt x="1383" y="794"/>
                  </a:lnTo>
                  <a:lnTo>
                    <a:pt x="1375" y="783"/>
                  </a:lnTo>
                  <a:lnTo>
                    <a:pt x="1371" y="777"/>
                  </a:lnTo>
                  <a:lnTo>
                    <a:pt x="1365" y="772"/>
                  </a:lnTo>
                  <a:lnTo>
                    <a:pt x="1359" y="769"/>
                  </a:lnTo>
                  <a:lnTo>
                    <a:pt x="1352" y="766"/>
                  </a:lnTo>
                  <a:lnTo>
                    <a:pt x="1344" y="763"/>
                  </a:lnTo>
                  <a:lnTo>
                    <a:pt x="1337" y="762"/>
                  </a:lnTo>
                  <a:lnTo>
                    <a:pt x="1328" y="762"/>
                  </a:lnTo>
                  <a:lnTo>
                    <a:pt x="1319" y="762"/>
                  </a:lnTo>
                  <a:lnTo>
                    <a:pt x="1297" y="762"/>
                  </a:lnTo>
                  <a:lnTo>
                    <a:pt x="1269" y="760"/>
                  </a:lnTo>
                  <a:lnTo>
                    <a:pt x="1233" y="757"/>
                  </a:lnTo>
                  <a:lnTo>
                    <a:pt x="1193" y="753"/>
                  </a:lnTo>
                  <a:lnTo>
                    <a:pt x="1148" y="749"/>
                  </a:lnTo>
                  <a:lnTo>
                    <a:pt x="1100" y="743"/>
                  </a:lnTo>
                  <a:lnTo>
                    <a:pt x="1050" y="735"/>
                  </a:lnTo>
                  <a:lnTo>
                    <a:pt x="1000" y="728"/>
                  </a:lnTo>
                  <a:lnTo>
                    <a:pt x="949" y="720"/>
                  </a:lnTo>
                  <a:lnTo>
                    <a:pt x="899" y="713"/>
                  </a:lnTo>
                  <a:lnTo>
                    <a:pt x="852" y="706"/>
                  </a:lnTo>
                  <a:lnTo>
                    <a:pt x="807" y="698"/>
                  </a:lnTo>
                  <a:lnTo>
                    <a:pt x="769" y="691"/>
                  </a:lnTo>
                  <a:lnTo>
                    <a:pt x="735" y="684"/>
                  </a:lnTo>
                  <a:lnTo>
                    <a:pt x="707" y="678"/>
                  </a:lnTo>
                  <a:lnTo>
                    <a:pt x="687" y="673"/>
                  </a:lnTo>
                  <a:lnTo>
                    <a:pt x="649" y="660"/>
                  </a:lnTo>
                  <a:lnTo>
                    <a:pt x="636" y="655"/>
                  </a:lnTo>
                  <a:lnTo>
                    <a:pt x="624" y="651"/>
                  </a:lnTo>
                  <a:lnTo>
                    <a:pt x="611" y="648"/>
                  </a:lnTo>
                  <a:lnTo>
                    <a:pt x="597" y="644"/>
                  </a:lnTo>
                  <a:lnTo>
                    <a:pt x="582" y="641"/>
                  </a:lnTo>
                  <a:lnTo>
                    <a:pt x="568" y="638"/>
                  </a:lnTo>
                  <a:lnTo>
                    <a:pt x="553" y="636"/>
                  </a:lnTo>
                  <a:lnTo>
                    <a:pt x="538" y="635"/>
                  </a:lnTo>
                  <a:lnTo>
                    <a:pt x="522" y="633"/>
                  </a:lnTo>
                  <a:lnTo>
                    <a:pt x="504" y="633"/>
                  </a:lnTo>
                  <a:lnTo>
                    <a:pt x="486" y="635"/>
                  </a:lnTo>
                  <a:lnTo>
                    <a:pt x="467" y="636"/>
                  </a:lnTo>
                  <a:lnTo>
                    <a:pt x="446" y="641"/>
                  </a:lnTo>
                  <a:lnTo>
                    <a:pt x="426" y="645"/>
                  </a:lnTo>
                  <a:lnTo>
                    <a:pt x="402" y="651"/>
                  </a:lnTo>
                  <a:lnTo>
                    <a:pt x="378" y="658"/>
                  </a:lnTo>
                  <a:lnTo>
                    <a:pt x="375" y="658"/>
                  </a:lnTo>
                  <a:lnTo>
                    <a:pt x="255" y="774"/>
                  </a:lnTo>
                  <a:lnTo>
                    <a:pt x="261" y="784"/>
                  </a:lnTo>
                  <a:lnTo>
                    <a:pt x="263" y="787"/>
                  </a:lnTo>
                  <a:lnTo>
                    <a:pt x="269" y="793"/>
                  </a:lnTo>
                  <a:lnTo>
                    <a:pt x="275" y="803"/>
                  </a:lnTo>
                  <a:lnTo>
                    <a:pt x="285" y="815"/>
                  </a:lnTo>
                  <a:lnTo>
                    <a:pt x="298" y="828"/>
                  </a:lnTo>
                  <a:lnTo>
                    <a:pt x="313" y="845"/>
                  </a:lnTo>
                  <a:lnTo>
                    <a:pt x="332" y="863"/>
                  </a:lnTo>
                  <a:lnTo>
                    <a:pt x="353" y="880"/>
                  </a:lnTo>
                  <a:lnTo>
                    <a:pt x="378" y="899"/>
                  </a:lnTo>
                  <a:lnTo>
                    <a:pt x="405" y="920"/>
                  </a:lnTo>
                  <a:lnTo>
                    <a:pt x="436" y="939"/>
                  </a:lnTo>
                  <a:lnTo>
                    <a:pt x="470" y="959"/>
                  </a:lnTo>
                  <a:lnTo>
                    <a:pt x="507" y="978"/>
                  </a:lnTo>
                  <a:lnTo>
                    <a:pt x="547" y="996"/>
                  </a:lnTo>
                  <a:lnTo>
                    <a:pt x="591" y="1013"/>
                  </a:lnTo>
                  <a:lnTo>
                    <a:pt x="639" y="1028"/>
                  </a:lnTo>
                  <a:lnTo>
                    <a:pt x="673" y="1037"/>
                  </a:lnTo>
                  <a:lnTo>
                    <a:pt x="704" y="1046"/>
                  </a:lnTo>
                  <a:lnTo>
                    <a:pt x="736" y="1052"/>
                  </a:lnTo>
                  <a:lnTo>
                    <a:pt x="766" y="1059"/>
                  </a:lnTo>
                  <a:lnTo>
                    <a:pt x="795" y="1064"/>
                  </a:lnTo>
                  <a:lnTo>
                    <a:pt x="824" y="1068"/>
                  </a:lnTo>
                  <a:lnTo>
                    <a:pt x="852" y="1073"/>
                  </a:lnTo>
                  <a:lnTo>
                    <a:pt x="877" y="1076"/>
                  </a:lnTo>
                  <a:lnTo>
                    <a:pt x="902" y="1078"/>
                  </a:lnTo>
                  <a:lnTo>
                    <a:pt x="924" y="1080"/>
                  </a:lnTo>
                  <a:lnTo>
                    <a:pt x="946" y="1081"/>
                  </a:lnTo>
                  <a:lnTo>
                    <a:pt x="967" y="1083"/>
                  </a:lnTo>
                  <a:lnTo>
                    <a:pt x="986" y="1083"/>
                  </a:lnTo>
                  <a:lnTo>
                    <a:pt x="1004" y="1083"/>
                  </a:lnTo>
                  <a:lnTo>
                    <a:pt x="1020" y="1083"/>
                  </a:lnTo>
                  <a:lnTo>
                    <a:pt x="1035" y="1083"/>
                  </a:lnTo>
                  <a:lnTo>
                    <a:pt x="1020" y="1090"/>
                  </a:lnTo>
                  <a:lnTo>
                    <a:pt x="1003" y="1098"/>
                  </a:lnTo>
                  <a:lnTo>
                    <a:pt x="982" y="1105"/>
                  </a:lnTo>
                  <a:lnTo>
                    <a:pt x="960" y="1111"/>
                  </a:lnTo>
                  <a:lnTo>
                    <a:pt x="934" y="1117"/>
                  </a:lnTo>
                  <a:lnTo>
                    <a:pt x="906" y="1123"/>
                  </a:lnTo>
                  <a:lnTo>
                    <a:pt x="875" y="1126"/>
                  </a:lnTo>
                  <a:lnTo>
                    <a:pt x="841" y="1129"/>
                  </a:lnTo>
                  <a:lnTo>
                    <a:pt x="837" y="1158"/>
                  </a:lnTo>
                  <a:lnTo>
                    <a:pt x="843" y="1160"/>
                  </a:lnTo>
                  <a:lnTo>
                    <a:pt x="856" y="1166"/>
                  </a:lnTo>
                  <a:lnTo>
                    <a:pt x="877" y="1176"/>
                  </a:lnTo>
                  <a:lnTo>
                    <a:pt x="903" y="1188"/>
                  </a:lnTo>
                  <a:lnTo>
                    <a:pt x="936" y="1204"/>
                  </a:lnTo>
                  <a:lnTo>
                    <a:pt x="971" y="1223"/>
                  </a:lnTo>
                  <a:lnTo>
                    <a:pt x="1010" y="1246"/>
                  </a:lnTo>
                  <a:lnTo>
                    <a:pt x="1048" y="1272"/>
                  </a:lnTo>
                  <a:lnTo>
                    <a:pt x="1088" y="1302"/>
                  </a:lnTo>
                  <a:lnTo>
                    <a:pt x="1127" y="1333"/>
                  </a:lnTo>
                  <a:lnTo>
                    <a:pt x="1162" y="1368"/>
                  </a:lnTo>
                  <a:lnTo>
                    <a:pt x="1195" y="1407"/>
                  </a:lnTo>
                  <a:lnTo>
                    <a:pt x="1223" y="1447"/>
                  </a:lnTo>
                  <a:lnTo>
                    <a:pt x="1244" y="1491"/>
                  </a:lnTo>
                  <a:lnTo>
                    <a:pt x="1258" y="1537"/>
                  </a:lnTo>
                  <a:lnTo>
                    <a:pt x="1266" y="1586"/>
                  </a:lnTo>
                  <a:lnTo>
                    <a:pt x="1256" y="1587"/>
                  </a:lnTo>
                  <a:lnTo>
                    <a:pt x="1244" y="1589"/>
                  </a:lnTo>
                  <a:lnTo>
                    <a:pt x="1227" y="1589"/>
                  </a:lnTo>
                  <a:lnTo>
                    <a:pt x="1207" y="1590"/>
                  </a:lnTo>
                  <a:lnTo>
                    <a:pt x="1183" y="1590"/>
                  </a:lnTo>
                  <a:lnTo>
                    <a:pt x="1156" y="1590"/>
                  </a:lnTo>
                  <a:lnTo>
                    <a:pt x="1125" y="1590"/>
                  </a:lnTo>
                  <a:lnTo>
                    <a:pt x="1090" y="1587"/>
                  </a:lnTo>
                  <a:lnTo>
                    <a:pt x="1050" y="1586"/>
                  </a:lnTo>
                  <a:lnTo>
                    <a:pt x="1007" y="1581"/>
                  </a:lnTo>
                  <a:lnTo>
                    <a:pt x="958" y="1576"/>
                  </a:lnTo>
                  <a:lnTo>
                    <a:pt x="905" y="1570"/>
                  </a:lnTo>
                  <a:lnTo>
                    <a:pt x="847" y="1561"/>
                  </a:lnTo>
                  <a:lnTo>
                    <a:pt x="785" y="1550"/>
                  </a:lnTo>
                  <a:lnTo>
                    <a:pt x="719" y="1539"/>
                  </a:lnTo>
                  <a:lnTo>
                    <a:pt x="646" y="1524"/>
                  </a:lnTo>
                  <a:lnTo>
                    <a:pt x="619" y="1518"/>
                  </a:lnTo>
                  <a:lnTo>
                    <a:pt x="630" y="1543"/>
                  </a:lnTo>
                  <a:lnTo>
                    <a:pt x="639" y="1568"/>
                  </a:lnTo>
                  <a:lnTo>
                    <a:pt x="647" y="1601"/>
                  </a:lnTo>
                  <a:lnTo>
                    <a:pt x="653" y="1638"/>
                  </a:lnTo>
                  <a:lnTo>
                    <a:pt x="656" y="1673"/>
                  </a:lnTo>
                  <a:lnTo>
                    <a:pt x="655" y="1694"/>
                  </a:lnTo>
                  <a:lnTo>
                    <a:pt x="650" y="1713"/>
                  </a:lnTo>
                  <a:lnTo>
                    <a:pt x="640" y="1729"/>
                  </a:lnTo>
                  <a:lnTo>
                    <a:pt x="627" y="1740"/>
                  </a:lnTo>
                  <a:lnTo>
                    <a:pt x="591" y="1755"/>
                  </a:lnTo>
                  <a:lnTo>
                    <a:pt x="599" y="1757"/>
                  </a:lnTo>
                  <a:lnTo>
                    <a:pt x="619" y="1763"/>
                  </a:lnTo>
                  <a:lnTo>
                    <a:pt x="647" y="1772"/>
                  </a:lnTo>
                  <a:lnTo>
                    <a:pt x="682" y="1783"/>
                  </a:lnTo>
                  <a:lnTo>
                    <a:pt x="717" y="1794"/>
                  </a:lnTo>
                  <a:lnTo>
                    <a:pt x="750" y="1803"/>
                  </a:lnTo>
                  <a:lnTo>
                    <a:pt x="775" y="1812"/>
                  </a:lnTo>
                  <a:lnTo>
                    <a:pt x="790" y="1817"/>
                  </a:lnTo>
                  <a:lnTo>
                    <a:pt x="784" y="1831"/>
                  </a:lnTo>
                  <a:lnTo>
                    <a:pt x="775" y="1851"/>
                  </a:lnTo>
                  <a:lnTo>
                    <a:pt x="761" y="1871"/>
                  </a:lnTo>
                  <a:lnTo>
                    <a:pt x="742" y="1894"/>
                  </a:lnTo>
                  <a:lnTo>
                    <a:pt x="716" y="1916"/>
                  </a:lnTo>
                  <a:lnTo>
                    <a:pt x="684" y="1935"/>
                  </a:lnTo>
                  <a:lnTo>
                    <a:pt x="645" y="1951"/>
                  </a:lnTo>
                  <a:lnTo>
                    <a:pt x="596" y="1963"/>
                  </a:lnTo>
                  <a:lnTo>
                    <a:pt x="581" y="1965"/>
                  </a:lnTo>
                  <a:lnTo>
                    <a:pt x="562" y="1966"/>
                  </a:lnTo>
                  <a:lnTo>
                    <a:pt x="537" y="1966"/>
                  </a:lnTo>
                  <a:lnTo>
                    <a:pt x="508" y="1962"/>
                  </a:lnTo>
                  <a:lnTo>
                    <a:pt x="477" y="1956"/>
                  </a:lnTo>
                  <a:lnTo>
                    <a:pt x="445" y="1944"/>
                  </a:lnTo>
                  <a:lnTo>
                    <a:pt x="412" y="1926"/>
                  </a:lnTo>
                  <a:lnTo>
                    <a:pt x="381" y="1902"/>
                  </a:lnTo>
                  <a:lnTo>
                    <a:pt x="356" y="1879"/>
                  </a:lnTo>
                  <a:lnTo>
                    <a:pt x="335" y="1851"/>
                  </a:lnTo>
                  <a:lnTo>
                    <a:pt x="318" y="1820"/>
                  </a:lnTo>
                  <a:lnTo>
                    <a:pt x="303" y="1786"/>
                  </a:lnTo>
                  <a:lnTo>
                    <a:pt x="292" y="1747"/>
                  </a:lnTo>
                  <a:lnTo>
                    <a:pt x="284" y="1707"/>
                  </a:lnTo>
                  <a:lnTo>
                    <a:pt x="279" y="1663"/>
                  </a:lnTo>
                  <a:lnTo>
                    <a:pt x="278" y="1615"/>
                  </a:lnTo>
                  <a:lnTo>
                    <a:pt x="278" y="1614"/>
                  </a:lnTo>
                  <a:lnTo>
                    <a:pt x="278" y="1612"/>
                  </a:lnTo>
                  <a:lnTo>
                    <a:pt x="278" y="1612"/>
                  </a:lnTo>
                  <a:lnTo>
                    <a:pt x="278" y="1611"/>
                  </a:lnTo>
                  <a:lnTo>
                    <a:pt x="287" y="1614"/>
                  </a:lnTo>
                  <a:lnTo>
                    <a:pt x="295" y="1615"/>
                  </a:lnTo>
                  <a:lnTo>
                    <a:pt x="306" y="1618"/>
                  </a:lnTo>
                  <a:lnTo>
                    <a:pt x="316" y="1621"/>
                  </a:lnTo>
                  <a:lnTo>
                    <a:pt x="326" y="1623"/>
                  </a:lnTo>
                  <a:lnTo>
                    <a:pt x="335" y="1626"/>
                  </a:lnTo>
                  <a:lnTo>
                    <a:pt x="343" y="1627"/>
                  </a:lnTo>
                  <a:lnTo>
                    <a:pt x="349" y="1629"/>
                  </a:lnTo>
                  <a:lnTo>
                    <a:pt x="350" y="1648"/>
                  </a:lnTo>
                  <a:lnTo>
                    <a:pt x="353" y="1672"/>
                  </a:lnTo>
                  <a:lnTo>
                    <a:pt x="358" y="1701"/>
                  </a:lnTo>
                  <a:lnTo>
                    <a:pt x="365" y="1732"/>
                  </a:lnTo>
                  <a:lnTo>
                    <a:pt x="377" y="1763"/>
                  </a:lnTo>
                  <a:lnTo>
                    <a:pt x="393" y="1794"/>
                  </a:lnTo>
                  <a:lnTo>
                    <a:pt x="414" y="1821"/>
                  </a:lnTo>
                  <a:lnTo>
                    <a:pt x="440" y="1843"/>
                  </a:lnTo>
                  <a:lnTo>
                    <a:pt x="460" y="1854"/>
                  </a:lnTo>
                  <a:lnTo>
                    <a:pt x="480" y="1860"/>
                  </a:lnTo>
                  <a:lnTo>
                    <a:pt x="503" y="1862"/>
                  </a:lnTo>
                  <a:lnTo>
                    <a:pt x="526" y="1862"/>
                  </a:lnTo>
                  <a:lnTo>
                    <a:pt x="551" y="1860"/>
                  </a:lnTo>
                  <a:lnTo>
                    <a:pt x="576" y="1854"/>
                  </a:lnTo>
                  <a:lnTo>
                    <a:pt x="605" y="1843"/>
                  </a:lnTo>
                  <a:lnTo>
                    <a:pt x="634" y="1830"/>
                  </a:lnTo>
                  <a:lnTo>
                    <a:pt x="661" y="1818"/>
                  </a:lnTo>
                  <a:lnTo>
                    <a:pt x="656" y="1815"/>
                  </a:lnTo>
                  <a:lnTo>
                    <a:pt x="643" y="1809"/>
                  </a:lnTo>
                  <a:lnTo>
                    <a:pt x="624" y="1799"/>
                  </a:lnTo>
                  <a:lnTo>
                    <a:pt x="602" y="1789"/>
                  </a:lnTo>
                  <a:lnTo>
                    <a:pt x="579" y="1777"/>
                  </a:lnTo>
                  <a:lnTo>
                    <a:pt x="559" y="1766"/>
                  </a:lnTo>
                  <a:lnTo>
                    <a:pt x="542" y="1757"/>
                  </a:lnTo>
                  <a:lnTo>
                    <a:pt x="532" y="1753"/>
                  </a:lnTo>
                  <a:lnTo>
                    <a:pt x="532" y="1722"/>
                  </a:lnTo>
                  <a:lnTo>
                    <a:pt x="532" y="1670"/>
                  </a:lnTo>
                  <a:lnTo>
                    <a:pt x="532" y="1620"/>
                  </a:lnTo>
                  <a:lnTo>
                    <a:pt x="532" y="1598"/>
                  </a:lnTo>
                  <a:lnTo>
                    <a:pt x="523" y="1595"/>
                  </a:lnTo>
                  <a:lnTo>
                    <a:pt x="519" y="1593"/>
                  </a:lnTo>
                  <a:lnTo>
                    <a:pt x="507" y="1589"/>
                  </a:lnTo>
                  <a:lnTo>
                    <a:pt x="488" y="1581"/>
                  </a:lnTo>
                  <a:lnTo>
                    <a:pt x="464" y="1573"/>
                  </a:lnTo>
                  <a:lnTo>
                    <a:pt x="436" y="1562"/>
                  </a:lnTo>
                  <a:lnTo>
                    <a:pt x="405" y="1549"/>
                  </a:lnTo>
                  <a:lnTo>
                    <a:pt x="371" y="1536"/>
                  </a:lnTo>
                  <a:lnTo>
                    <a:pt x="334" y="1519"/>
                  </a:lnTo>
                  <a:lnTo>
                    <a:pt x="297" y="1503"/>
                  </a:lnTo>
                  <a:lnTo>
                    <a:pt x="258" y="1485"/>
                  </a:lnTo>
                  <a:lnTo>
                    <a:pt x="221" y="1466"/>
                  </a:lnTo>
                  <a:lnTo>
                    <a:pt x="187" y="1447"/>
                  </a:lnTo>
                  <a:lnTo>
                    <a:pt x="155" y="1428"/>
                  </a:lnTo>
                  <a:lnTo>
                    <a:pt x="125" y="1408"/>
                  </a:lnTo>
                  <a:lnTo>
                    <a:pt x="100" y="1389"/>
                  </a:lnTo>
                  <a:lnTo>
                    <a:pt x="81" y="1370"/>
                  </a:lnTo>
                  <a:lnTo>
                    <a:pt x="78" y="1364"/>
                  </a:lnTo>
                  <a:lnTo>
                    <a:pt x="72" y="1349"/>
                  </a:lnTo>
                  <a:lnTo>
                    <a:pt x="65" y="1331"/>
                  </a:lnTo>
                  <a:lnTo>
                    <a:pt x="56" y="1309"/>
                  </a:lnTo>
                  <a:lnTo>
                    <a:pt x="47" y="1289"/>
                  </a:lnTo>
                  <a:lnTo>
                    <a:pt x="38" y="1269"/>
                  </a:lnTo>
                  <a:lnTo>
                    <a:pt x="32" y="1255"/>
                  </a:lnTo>
                  <a:lnTo>
                    <a:pt x="29" y="1247"/>
                  </a:lnTo>
                  <a:lnTo>
                    <a:pt x="31" y="1237"/>
                  </a:lnTo>
                  <a:lnTo>
                    <a:pt x="34" y="1223"/>
                  </a:lnTo>
                  <a:lnTo>
                    <a:pt x="37" y="1210"/>
                  </a:lnTo>
                  <a:lnTo>
                    <a:pt x="38" y="1203"/>
                  </a:lnTo>
                  <a:lnTo>
                    <a:pt x="44" y="1189"/>
                  </a:lnTo>
                  <a:lnTo>
                    <a:pt x="59" y="1161"/>
                  </a:lnTo>
                  <a:lnTo>
                    <a:pt x="78" y="1123"/>
                  </a:lnTo>
                  <a:lnTo>
                    <a:pt x="102" y="1080"/>
                  </a:lnTo>
                  <a:lnTo>
                    <a:pt x="128" y="1034"/>
                  </a:lnTo>
                  <a:lnTo>
                    <a:pt x="156" y="990"/>
                  </a:lnTo>
                  <a:lnTo>
                    <a:pt x="187" y="953"/>
                  </a:lnTo>
                  <a:lnTo>
                    <a:pt x="217" y="926"/>
                  </a:lnTo>
                  <a:lnTo>
                    <a:pt x="230" y="917"/>
                  </a:lnTo>
                  <a:lnTo>
                    <a:pt x="224" y="911"/>
                  </a:lnTo>
                  <a:lnTo>
                    <a:pt x="213" y="897"/>
                  </a:lnTo>
                  <a:lnTo>
                    <a:pt x="198" y="882"/>
                  </a:lnTo>
                  <a:lnTo>
                    <a:pt x="189" y="870"/>
                  </a:lnTo>
                  <a:lnTo>
                    <a:pt x="199" y="820"/>
                  </a:lnTo>
                  <a:lnTo>
                    <a:pt x="210" y="769"/>
                  </a:lnTo>
                  <a:lnTo>
                    <a:pt x="220" y="722"/>
                  </a:lnTo>
                  <a:lnTo>
                    <a:pt x="230" y="679"/>
                  </a:lnTo>
                  <a:lnTo>
                    <a:pt x="241" y="641"/>
                  </a:lnTo>
                  <a:lnTo>
                    <a:pt x="251" y="610"/>
                  </a:lnTo>
                  <a:lnTo>
                    <a:pt x="258" y="586"/>
                  </a:lnTo>
                  <a:lnTo>
                    <a:pt x="266" y="574"/>
                  </a:lnTo>
                  <a:lnTo>
                    <a:pt x="276" y="571"/>
                  </a:lnTo>
                  <a:lnTo>
                    <a:pt x="292" y="568"/>
                  </a:lnTo>
                  <a:lnTo>
                    <a:pt x="313" y="564"/>
                  </a:lnTo>
                  <a:lnTo>
                    <a:pt x="337" y="561"/>
                  </a:lnTo>
                  <a:lnTo>
                    <a:pt x="360" y="558"/>
                  </a:lnTo>
                  <a:lnTo>
                    <a:pt x="386" y="556"/>
                  </a:lnTo>
                  <a:lnTo>
                    <a:pt x="411" y="553"/>
                  </a:lnTo>
                  <a:lnTo>
                    <a:pt x="433" y="552"/>
                  </a:lnTo>
                  <a:lnTo>
                    <a:pt x="448" y="565"/>
                  </a:lnTo>
                  <a:lnTo>
                    <a:pt x="461" y="578"/>
                  </a:lnTo>
                  <a:lnTo>
                    <a:pt x="470" y="590"/>
                  </a:lnTo>
                  <a:lnTo>
                    <a:pt x="473" y="598"/>
                  </a:lnTo>
                  <a:lnTo>
                    <a:pt x="473" y="596"/>
                  </a:lnTo>
                  <a:lnTo>
                    <a:pt x="503" y="596"/>
                  </a:lnTo>
                  <a:lnTo>
                    <a:pt x="501" y="587"/>
                  </a:lnTo>
                  <a:lnTo>
                    <a:pt x="497" y="577"/>
                  </a:lnTo>
                  <a:lnTo>
                    <a:pt x="489" y="567"/>
                  </a:lnTo>
                  <a:lnTo>
                    <a:pt x="482" y="556"/>
                  </a:lnTo>
                  <a:lnTo>
                    <a:pt x="473" y="547"/>
                  </a:lnTo>
                  <a:lnTo>
                    <a:pt x="463" y="539"/>
                  </a:lnTo>
                  <a:lnTo>
                    <a:pt x="455" y="531"/>
                  </a:lnTo>
                  <a:lnTo>
                    <a:pt x="448" y="525"/>
                  </a:lnTo>
                  <a:lnTo>
                    <a:pt x="443" y="522"/>
                  </a:lnTo>
                  <a:lnTo>
                    <a:pt x="437" y="522"/>
                  </a:lnTo>
                  <a:lnTo>
                    <a:pt x="426" y="524"/>
                  </a:lnTo>
                  <a:lnTo>
                    <a:pt x="406" y="525"/>
                  </a:lnTo>
                  <a:lnTo>
                    <a:pt x="380" y="527"/>
                  </a:lnTo>
                  <a:lnTo>
                    <a:pt x="350" y="530"/>
                  </a:lnTo>
                  <a:lnTo>
                    <a:pt x="321" y="534"/>
                  </a:lnTo>
                  <a:lnTo>
                    <a:pt x="292" y="539"/>
                  </a:lnTo>
                  <a:lnTo>
                    <a:pt x="269" y="543"/>
                  </a:lnTo>
                  <a:lnTo>
                    <a:pt x="253" y="549"/>
                  </a:lnTo>
                  <a:lnTo>
                    <a:pt x="241" y="561"/>
                  </a:lnTo>
                  <a:lnTo>
                    <a:pt x="229" y="586"/>
                  </a:lnTo>
                  <a:lnTo>
                    <a:pt x="216" y="621"/>
                  </a:lnTo>
                  <a:lnTo>
                    <a:pt x="204" y="664"/>
                  </a:lnTo>
                  <a:lnTo>
                    <a:pt x="192" y="713"/>
                  </a:lnTo>
                  <a:lnTo>
                    <a:pt x="180" y="765"/>
                  </a:lnTo>
                  <a:lnTo>
                    <a:pt x="170" y="818"/>
                  </a:lnTo>
                  <a:lnTo>
                    <a:pt x="159" y="871"/>
                  </a:lnTo>
                  <a:lnTo>
                    <a:pt x="158" y="879"/>
                  </a:lnTo>
                  <a:lnTo>
                    <a:pt x="161" y="882"/>
                  </a:lnTo>
                  <a:lnTo>
                    <a:pt x="168" y="891"/>
                  </a:lnTo>
                  <a:lnTo>
                    <a:pt x="179" y="902"/>
                  </a:lnTo>
                  <a:lnTo>
                    <a:pt x="187" y="913"/>
                  </a:lnTo>
                  <a:lnTo>
                    <a:pt x="156" y="945"/>
                  </a:lnTo>
                  <a:lnTo>
                    <a:pt x="125" y="985"/>
                  </a:lnTo>
                  <a:lnTo>
                    <a:pt x="96" y="1031"/>
                  </a:lnTo>
                  <a:lnTo>
                    <a:pt x="69" y="1077"/>
                  </a:lnTo>
                  <a:lnTo>
                    <a:pt x="47" y="1118"/>
                  </a:lnTo>
                  <a:lnTo>
                    <a:pt x="29" y="1155"/>
                  </a:lnTo>
                  <a:lnTo>
                    <a:pt x="16" y="1181"/>
                  </a:lnTo>
                  <a:lnTo>
                    <a:pt x="11" y="1192"/>
                  </a:lnTo>
                  <a:lnTo>
                    <a:pt x="10" y="1194"/>
                  </a:lnTo>
                  <a:lnTo>
                    <a:pt x="0" y="1250"/>
                  </a:lnTo>
                  <a:lnTo>
                    <a:pt x="57" y="1386"/>
                  </a:lnTo>
                  <a:lnTo>
                    <a:pt x="59" y="1388"/>
                  </a:lnTo>
                  <a:lnTo>
                    <a:pt x="76" y="1407"/>
                  </a:lnTo>
                  <a:lnTo>
                    <a:pt x="100" y="1425"/>
                  </a:lnTo>
                  <a:lnTo>
                    <a:pt x="127" y="1444"/>
                  </a:lnTo>
                  <a:lnTo>
                    <a:pt x="155" y="1463"/>
                  </a:lnTo>
                  <a:lnTo>
                    <a:pt x="187" y="1481"/>
                  </a:lnTo>
                  <a:lnTo>
                    <a:pt x="221" y="1499"/>
                  </a:lnTo>
                  <a:lnTo>
                    <a:pt x="255" y="1516"/>
                  </a:lnTo>
                  <a:lnTo>
                    <a:pt x="291" y="1533"/>
                  </a:lnTo>
                  <a:lnTo>
                    <a:pt x="325" y="1547"/>
                  </a:lnTo>
                  <a:lnTo>
                    <a:pt x="359" y="1562"/>
                  </a:lnTo>
                  <a:lnTo>
                    <a:pt x="392" y="1576"/>
                  </a:lnTo>
                  <a:lnTo>
                    <a:pt x="421" y="1587"/>
                  </a:lnTo>
                  <a:lnTo>
                    <a:pt x="448" y="1598"/>
                  </a:lnTo>
                  <a:lnTo>
                    <a:pt x="471" y="1607"/>
                  </a:lnTo>
                  <a:lnTo>
                    <a:pt x="491" y="1614"/>
                  </a:lnTo>
                  <a:lnTo>
                    <a:pt x="504" y="1618"/>
                  </a:lnTo>
                  <a:lnTo>
                    <a:pt x="504" y="1649"/>
                  </a:lnTo>
                  <a:lnTo>
                    <a:pt x="504" y="1701"/>
                  </a:lnTo>
                  <a:lnTo>
                    <a:pt x="504" y="1750"/>
                  </a:lnTo>
                  <a:lnTo>
                    <a:pt x="504" y="1772"/>
                  </a:lnTo>
                  <a:lnTo>
                    <a:pt x="507" y="1774"/>
                  </a:lnTo>
                  <a:lnTo>
                    <a:pt x="514" y="1777"/>
                  </a:lnTo>
                  <a:lnTo>
                    <a:pt x="525" y="1783"/>
                  </a:lnTo>
                  <a:lnTo>
                    <a:pt x="538" y="1789"/>
                  </a:lnTo>
                  <a:lnTo>
                    <a:pt x="551" y="1796"/>
                  </a:lnTo>
                  <a:lnTo>
                    <a:pt x="568" y="1803"/>
                  </a:lnTo>
                  <a:lnTo>
                    <a:pt x="581" y="1811"/>
                  </a:lnTo>
                  <a:lnTo>
                    <a:pt x="594" y="1817"/>
                  </a:lnTo>
                  <a:lnTo>
                    <a:pt x="574" y="1824"/>
                  </a:lnTo>
                  <a:lnTo>
                    <a:pt x="553" y="1830"/>
                  </a:lnTo>
                  <a:lnTo>
                    <a:pt x="534" y="1833"/>
                  </a:lnTo>
                  <a:lnTo>
                    <a:pt x="516" y="1834"/>
                  </a:lnTo>
                  <a:lnTo>
                    <a:pt x="500" y="1834"/>
                  </a:lnTo>
                  <a:lnTo>
                    <a:pt x="483" y="1831"/>
                  </a:lnTo>
                  <a:lnTo>
                    <a:pt x="468" y="1827"/>
                  </a:lnTo>
                  <a:lnTo>
                    <a:pt x="455" y="1820"/>
                  </a:lnTo>
                  <a:lnTo>
                    <a:pt x="430" y="1796"/>
                  </a:lnTo>
                  <a:lnTo>
                    <a:pt x="411" y="1768"/>
                  </a:lnTo>
                  <a:lnTo>
                    <a:pt x="396" y="1734"/>
                  </a:lnTo>
                  <a:lnTo>
                    <a:pt x="387" y="1701"/>
                  </a:lnTo>
                  <a:lnTo>
                    <a:pt x="381" y="1670"/>
                  </a:lnTo>
                  <a:lnTo>
                    <a:pt x="380" y="1644"/>
                  </a:lnTo>
                  <a:lnTo>
                    <a:pt x="378" y="1626"/>
                  </a:lnTo>
                  <a:lnTo>
                    <a:pt x="378" y="1618"/>
                  </a:lnTo>
                  <a:lnTo>
                    <a:pt x="378" y="1607"/>
                  </a:lnTo>
                  <a:lnTo>
                    <a:pt x="250" y="1574"/>
                  </a:lnTo>
                  <a:lnTo>
                    <a:pt x="250" y="1593"/>
                  </a:lnTo>
                  <a:lnTo>
                    <a:pt x="250" y="1648"/>
                  </a:lnTo>
                  <a:lnTo>
                    <a:pt x="254" y="1698"/>
                  </a:lnTo>
                  <a:lnTo>
                    <a:pt x="261" y="1746"/>
                  </a:lnTo>
                  <a:lnTo>
                    <a:pt x="275" y="1789"/>
                  </a:lnTo>
                  <a:lnTo>
                    <a:pt x="289" y="1828"/>
                  </a:lnTo>
                  <a:lnTo>
                    <a:pt x="310" y="1864"/>
                  </a:lnTo>
                  <a:lnTo>
                    <a:pt x="334" y="1897"/>
                  </a:lnTo>
                  <a:lnTo>
                    <a:pt x="362" y="1925"/>
                  </a:lnTo>
                  <a:lnTo>
                    <a:pt x="381" y="1939"/>
                  </a:lnTo>
                  <a:lnTo>
                    <a:pt x="400" y="1953"/>
                  </a:lnTo>
                  <a:lnTo>
                    <a:pt x="421" y="1965"/>
                  </a:lnTo>
                  <a:lnTo>
                    <a:pt x="445" y="1975"/>
                  </a:lnTo>
                  <a:lnTo>
                    <a:pt x="467" y="1982"/>
                  </a:lnTo>
                  <a:lnTo>
                    <a:pt x="492" y="1988"/>
                  </a:lnTo>
                  <a:lnTo>
                    <a:pt x="516" y="1993"/>
                  </a:lnTo>
                  <a:lnTo>
                    <a:pt x="541" y="1994"/>
                  </a:lnTo>
                  <a:lnTo>
                    <a:pt x="548" y="1994"/>
                  </a:lnTo>
                  <a:lnTo>
                    <a:pt x="556" y="1994"/>
                  </a:lnTo>
                  <a:lnTo>
                    <a:pt x="563" y="1994"/>
                  </a:lnTo>
                  <a:lnTo>
                    <a:pt x="571" y="1994"/>
                  </a:lnTo>
                  <a:lnTo>
                    <a:pt x="578" y="1994"/>
                  </a:lnTo>
                  <a:lnTo>
                    <a:pt x="585" y="1993"/>
                  </a:lnTo>
                  <a:lnTo>
                    <a:pt x="593" y="1993"/>
                  </a:lnTo>
                  <a:lnTo>
                    <a:pt x="600" y="1991"/>
                  </a:lnTo>
                  <a:lnTo>
                    <a:pt x="664" y="1975"/>
                  </a:lnTo>
                  <a:lnTo>
                    <a:pt x="716" y="1951"/>
                  </a:lnTo>
                  <a:lnTo>
                    <a:pt x="754" y="1922"/>
                  </a:lnTo>
                  <a:lnTo>
                    <a:pt x="782" y="1891"/>
                  </a:lnTo>
                  <a:lnTo>
                    <a:pt x="803" y="1861"/>
                  </a:lnTo>
                  <a:lnTo>
                    <a:pt x="815" y="1836"/>
                  </a:lnTo>
                  <a:lnTo>
                    <a:pt x="821" y="1818"/>
                  </a:lnTo>
                  <a:lnTo>
                    <a:pt x="822" y="1811"/>
                  </a:lnTo>
                  <a:lnTo>
                    <a:pt x="824" y="1797"/>
                  </a:lnTo>
                  <a:lnTo>
                    <a:pt x="818" y="1796"/>
                  </a:lnTo>
                  <a:lnTo>
                    <a:pt x="804" y="1791"/>
                  </a:lnTo>
                  <a:lnTo>
                    <a:pt x="784" y="1784"/>
                  </a:lnTo>
                  <a:lnTo>
                    <a:pt x="758" y="1777"/>
                  </a:lnTo>
                  <a:lnTo>
                    <a:pt x="732" y="1768"/>
                  </a:lnTo>
                  <a:lnTo>
                    <a:pt x="705" y="1760"/>
                  </a:lnTo>
                  <a:lnTo>
                    <a:pt x="682" y="1753"/>
                  </a:lnTo>
                  <a:lnTo>
                    <a:pt x="664" y="1747"/>
                  </a:lnTo>
                  <a:lnTo>
                    <a:pt x="674" y="1731"/>
                  </a:lnTo>
                  <a:lnTo>
                    <a:pt x="682" y="1713"/>
                  </a:lnTo>
                  <a:lnTo>
                    <a:pt x="684" y="1694"/>
                  </a:lnTo>
                  <a:lnTo>
                    <a:pt x="686" y="1672"/>
                  </a:lnTo>
                  <a:lnTo>
                    <a:pt x="684" y="1641"/>
                  </a:lnTo>
                  <a:lnTo>
                    <a:pt x="679" y="1610"/>
                  </a:lnTo>
                  <a:lnTo>
                    <a:pt x="671" y="1581"/>
                  </a:lnTo>
                  <a:lnTo>
                    <a:pt x="665" y="1558"/>
                  </a:lnTo>
                  <a:lnTo>
                    <a:pt x="747" y="1574"/>
                  </a:lnTo>
                  <a:lnTo>
                    <a:pt x="822" y="1586"/>
                  </a:lnTo>
                  <a:lnTo>
                    <a:pt x="892" y="1598"/>
                  </a:lnTo>
                  <a:lnTo>
                    <a:pt x="954" y="1605"/>
                  </a:lnTo>
                  <a:lnTo>
                    <a:pt x="1008" y="1611"/>
                  </a:lnTo>
                  <a:lnTo>
                    <a:pt x="1059" y="1615"/>
                  </a:lnTo>
                  <a:lnTo>
                    <a:pt x="1103" y="1618"/>
                  </a:lnTo>
                  <a:lnTo>
                    <a:pt x="1143" y="1620"/>
                  </a:lnTo>
                  <a:lnTo>
                    <a:pt x="1176" y="1620"/>
                  </a:lnTo>
                  <a:lnTo>
                    <a:pt x="1205" y="1620"/>
                  </a:lnTo>
                  <a:lnTo>
                    <a:pt x="1229" y="1618"/>
                  </a:lnTo>
                  <a:lnTo>
                    <a:pt x="1248" y="1617"/>
                  </a:lnTo>
                  <a:lnTo>
                    <a:pt x="1263" y="1615"/>
                  </a:lnTo>
                  <a:lnTo>
                    <a:pt x="1273" y="1614"/>
                  </a:lnTo>
                  <a:lnTo>
                    <a:pt x="1281" y="1612"/>
                  </a:lnTo>
                  <a:lnTo>
                    <a:pt x="1284" y="1612"/>
                  </a:lnTo>
                  <a:lnTo>
                    <a:pt x="1294" y="1610"/>
                  </a:lnTo>
                  <a:lnTo>
                    <a:pt x="1294" y="1598"/>
                  </a:lnTo>
                  <a:lnTo>
                    <a:pt x="1291" y="1555"/>
                  </a:lnTo>
                  <a:lnTo>
                    <a:pt x="1282" y="1513"/>
                  </a:lnTo>
                  <a:lnTo>
                    <a:pt x="1267" y="1473"/>
                  </a:lnTo>
                  <a:lnTo>
                    <a:pt x="1250" y="1436"/>
                  </a:lnTo>
                  <a:lnTo>
                    <a:pt x="1226" y="1401"/>
                  </a:lnTo>
                  <a:lnTo>
                    <a:pt x="1201" y="1367"/>
                  </a:lnTo>
                  <a:lnTo>
                    <a:pt x="1173" y="1336"/>
                  </a:lnTo>
                  <a:lnTo>
                    <a:pt x="1142" y="1306"/>
                  </a:lnTo>
                  <a:lnTo>
                    <a:pt x="1109" y="1280"/>
                  </a:lnTo>
                  <a:lnTo>
                    <a:pt x="1077" y="1255"/>
                  </a:lnTo>
                  <a:lnTo>
                    <a:pt x="1044" y="1232"/>
                  </a:lnTo>
                  <a:lnTo>
                    <a:pt x="1011" y="1212"/>
                  </a:lnTo>
                  <a:lnTo>
                    <a:pt x="980" y="1194"/>
                  </a:lnTo>
                  <a:lnTo>
                    <a:pt x="951" y="1178"/>
                  </a:lnTo>
                  <a:lnTo>
                    <a:pt x="924" y="1164"/>
                  </a:lnTo>
                  <a:lnTo>
                    <a:pt x="900" y="1152"/>
                  </a:lnTo>
                  <a:lnTo>
                    <a:pt x="949" y="1144"/>
                  </a:lnTo>
                  <a:lnTo>
                    <a:pt x="991" y="1133"/>
                  </a:lnTo>
                  <a:lnTo>
                    <a:pt x="1023" y="1120"/>
                  </a:lnTo>
                  <a:lnTo>
                    <a:pt x="1050" y="1107"/>
                  </a:lnTo>
                  <a:lnTo>
                    <a:pt x="1071" y="1095"/>
                  </a:lnTo>
                  <a:lnTo>
                    <a:pt x="1085" y="1084"/>
                  </a:lnTo>
                  <a:lnTo>
                    <a:pt x="1094" y="1077"/>
                  </a:lnTo>
                  <a:lnTo>
                    <a:pt x="1097" y="1074"/>
                  </a:lnTo>
                  <a:lnTo>
                    <a:pt x="1125" y="1044"/>
                  </a:lnTo>
                  <a:lnTo>
                    <a:pt x="1085" y="1050"/>
                  </a:lnTo>
                  <a:lnTo>
                    <a:pt x="1082" y="1050"/>
                  </a:lnTo>
                  <a:lnTo>
                    <a:pt x="1077" y="1052"/>
                  </a:lnTo>
                  <a:lnTo>
                    <a:pt x="1066" y="1052"/>
                  </a:lnTo>
                  <a:lnTo>
                    <a:pt x="1051" y="1053"/>
                  </a:lnTo>
                  <a:lnTo>
                    <a:pt x="1034" y="1053"/>
                  </a:lnTo>
                  <a:lnTo>
                    <a:pt x="1013" y="1053"/>
                  </a:lnTo>
                  <a:lnTo>
                    <a:pt x="988" y="1053"/>
                  </a:lnTo>
                  <a:lnTo>
                    <a:pt x="960" y="1053"/>
                  </a:lnTo>
                  <a:lnTo>
                    <a:pt x="930" y="1052"/>
                  </a:lnTo>
                  <a:lnTo>
                    <a:pt x="896" y="1049"/>
                  </a:lnTo>
                  <a:lnTo>
                    <a:pt x="861" y="1044"/>
                  </a:lnTo>
                  <a:lnTo>
                    <a:pt x="822" y="1039"/>
                  </a:lnTo>
                  <a:lnTo>
                    <a:pt x="782" y="1033"/>
                  </a:lnTo>
                  <a:lnTo>
                    <a:pt x="739" y="1024"/>
                  </a:lnTo>
                  <a:lnTo>
                    <a:pt x="693" y="1013"/>
                  </a:lnTo>
                  <a:lnTo>
                    <a:pt x="647" y="1000"/>
                  </a:lnTo>
                  <a:lnTo>
                    <a:pt x="608" y="988"/>
                  </a:lnTo>
                  <a:lnTo>
                    <a:pt x="572" y="973"/>
                  </a:lnTo>
                  <a:lnTo>
                    <a:pt x="537" y="960"/>
                  </a:lnTo>
                  <a:lnTo>
                    <a:pt x="505" y="944"/>
                  </a:lnTo>
                  <a:lnTo>
                    <a:pt x="474" y="928"/>
                  </a:lnTo>
                  <a:lnTo>
                    <a:pt x="448" y="911"/>
                  </a:lnTo>
                  <a:lnTo>
                    <a:pt x="423" y="895"/>
                  </a:lnTo>
                  <a:lnTo>
                    <a:pt x="399" y="879"/>
                  </a:lnTo>
                  <a:lnTo>
                    <a:pt x="378" y="863"/>
                  </a:lnTo>
                  <a:lnTo>
                    <a:pt x="360" y="848"/>
                  </a:lnTo>
                  <a:lnTo>
                    <a:pt x="344" y="833"/>
                  </a:lnTo>
                  <a:lnTo>
                    <a:pt x="329" y="820"/>
                  </a:lnTo>
                  <a:lnTo>
                    <a:pt x="318" y="806"/>
                  </a:lnTo>
                  <a:lnTo>
                    <a:pt x="307" y="796"/>
                  </a:lnTo>
                  <a:lnTo>
                    <a:pt x="298" y="786"/>
                  </a:lnTo>
                  <a:lnTo>
                    <a:pt x="292" y="778"/>
                  </a:lnTo>
                  <a:lnTo>
                    <a:pt x="301" y="771"/>
                  </a:lnTo>
                  <a:lnTo>
                    <a:pt x="315" y="757"/>
                  </a:lnTo>
                  <a:lnTo>
                    <a:pt x="329" y="743"/>
                  </a:lnTo>
                  <a:lnTo>
                    <a:pt x="347" y="728"/>
                  </a:lnTo>
                  <a:lnTo>
                    <a:pt x="362" y="713"/>
                  </a:lnTo>
                  <a:lnTo>
                    <a:pt x="377" y="700"/>
                  </a:lnTo>
                  <a:lnTo>
                    <a:pt x="387" y="689"/>
                  </a:lnTo>
                  <a:lnTo>
                    <a:pt x="392" y="685"/>
                  </a:lnTo>
                  <a:lnTo>
                    <a:pt x="414" y="678"/>
                  </a:lnTo>
                  <a:lnTo>
                    <a:pt x="434" y="673"/>
                  </a:lnTo>
                  <a:lnTo>
                    <a:pt x="454" y="669"/>
                  </a:lnTo>
                  <a:lnTo>
                    <a:pt x="471" y="666"/>
                  </a:lnTo>
                  <a:lnTo>
                    <a:pt x="489" y="663"/>
                  </a:lnTo>
                  <a:lnTo>
                    <a:pt x="505" y="663"/>
                  </a:lnTo>
                  <a:lnTo>
                    <a:pt x="520" y="663"/>
                  </a:lnTo>
                  <a:lnTo>
                    <a:pt x="537" y="663"/>
                  </a:lnTo>
                  <a:lnTo>
                    <a:pt x="550" y="664"/>
                  </a:lnTo>
                  <a:lnTo>
                    <a:pt x="563" y="667"/>
                  </a:lnTo>
                  <a:lnTo>
                    <a:pt x="576" y="669"/>
                  </a:lnTo>
                  <a:lnTo>
                    <a:pt x="590" y="673"/>
                  </a:lnTo>
                  <a:lnTo>
                    <a:pt x="603" y="676"/>
                  </a:lnTo>
                  <a:lnTo>
                    <a:pt x="615" y="679"/>
                  </a:lnTo>
                  <a:lnTo>
                    <a:pt x="628" y="684"/>
                  </a:lnTo>
                  <a:lnTo>
                    <a:pt x="640" y="688"/>
                  </a:lnTo>
                  <a:lnTo>
                    <a:pt x="679" y="701"/>
                  </a:lnTo>
                  <a:lnTo>
                    <a:pt x="699" y="706"/>
                  </a:lnTo>
                  <a:lnTo>
                    <a:pt x="726" y="712"/>
                  </a:lnTo>
                  <a:lnTo>
                    <a:pt x="761" y="719"/>
                  </a:lnTo>
                  <a:lnTo>
                    <a:pt x="801" y="726"/>
                  </a:lnTo>
                  <a:lnTo>
                    <a:pt x="846" y="734"/>
                  </a:lnTo>
                  <a:lnTo>
                    <a:pt x="893" y="741"/>
                  </a:lnTo>
                  <a:lnTo>
                    <a:pt x="945" y="749"/>
                  </a:lnTo>
                  <a:lnTo>
                    <a:pt x="995" y="757"/>
                  </a:lnTo>
                  <a:lnTo>
                    <a:pt x="1047" y="765"/>
                  </a:lnTo>
                  <a:lnTo>
                    <a:pt x="1099" y="771"/>
                  </a:lnTo>
                  <a:lnTo>
                    <a:pt x="1146" y="777"/>
                  </a:lnTo>
                  <a:lnTo>
                    <a:pt x="1192" y="783"/>
                  </a:lnTo>
                  <a:lnTo>
                    <a:pt x="1233" y="787"/>
                  </a:lnTo>
                  <a:lnTo>
                    <a:pt x="1269" y="790"/>
                  </a:lnTo>
                  <a:lnTo>
                    <a:pt x="1298" y="792"/>
                  </a:lnTo>
                  <a:lnTo>
                    <a:pt x="1321" y="792"/>
                  </a:lnTo>
                  <a:lnTo>
                    <a:pt x="1331" y="792"/>
                  </a:lnTo>
                  <a:lnTo>
                    <a:pt x="1340" y="793"/>
                  </a:lnTo>
                  <a:lnTo>
                    <a:pt x="1347" y="796"/>
                  </a:lnTo>
                  <a:lnTo>
                    <a:pt x="1353" y="802"/>
                  </a:lnTo>
                  <a:lnTo>
                    <a:pt x="1362" y="826"/>
                  </a:lnTo>
                  <a:lnTo>
                    <a:pt x="1361" y="857"/>
                  </a:lnTo>
                  <a:lnTo>
                    <a:pt x="1355" y="892"/>
                  </a:lnTo>
                  <a:lnTo>
                    <a:pt x="1347" y="925"/>
                  </a:lnTo>
                  <a:lnTo>
                    <a:pt x="1340" y="951"/>
                  </a:lnTo>
                  <a:lnTo>
                    <a:pt x="1334" y="963"/>
                  </a:lnTo>
                  <a:lnTo>
                    <a:pt x="1322" y="975"/>
                  </a:lnTo>
                  <a:lnTo>
                    <a:pt x="1306" y="988"/>
                  </a:lnTo>
                  <a:lnTo>
                    <a:pt x="1287" y="1002"/>
                  </a:lnTo>
                  <a:lnTo>
                    <a:pt x="1263" y="1013"/>
                  </a:lnTo>
                  <a:lnTo>
                    <a:pt x="1239" y="1025"/>
                  </a:lnTo>
                  <a:lnTo>
                    <a:pt x="1216" y="1037"/>
                  </a:lnTo>
                  <a:lnTo>
                    <a:pt x="1192" y="1046"/>
                  </a:lnTo>
                  <a:lnTo>
                    <a:pt x="1179" y="1050"/>
                  </a:lnTo>
                  <a:lnTo>
                    <a:pt x="1183" y="1062"/>
                  </a:lnTo>
                  <a:lnTo>
                    <a:pt x="1186" y="1071"/>
                  </a:lnTo>
                  <a:lnTo>
                    <a:pt x="1192" y="1089"/>
                  </a:lnTo>
                  <a:lnTo>
                    <a:pt x="1202" y="1117"/>
                  </a:lnTo>
                  <a:lnTo>
                    <a:pt x="1217" y="1148"/>
                  </a:lnTo>
                  <a:lnTo>
                    <a:pt x="1239" y="1184"/>
                  </a:lnTo>
                  <a:lnTo>
                    <a:pt x="1266" y="1218"/>
                  </a:lnTo>
                  <a:lnTo>
                    <a:pt x="1301" y="1250"/>
                  </a:lnTo>
                  <a:lnTo>
                    <a:pt x="1343" y="1277"/>
                  </a:lnTo>
                  <a:lnTo>
                    <a:pt x="1383" y="1306"/>
                  </a:lnTo>
                  <a:lnTo>
                    <a:pt x="1417" y="1349"/>
                  </a:lnTo>
                  <a:lnTo>
                    <a:pt x="1446" y="1399"/>
                  </a:lnTo>
                  <a:lnTo>
                    <a:pt x="1472" y="1451"/>
                  </a:lnTo>
                  <a:lnTo>
                    <a:pt x="1489" y="1502"/>
                  </a:lnTo>
                  <a:lnTo>
                    <a:pt x="1504" y="1544"/>
                  </a:lnTo>
                  <a:lnTo>
                    <a:pt x="1511" y="1574"/>
                  </a:lnTo>
                  <a:lnTo>
                    <a:pt x="1514" y="1586"/>
                  </a:lnTo>
                  <a:lnTo>
                    <a:pt x="1517" y="1596"/>
                  </a:lnTo>
                  <a:lnTo>
                    <a:pt x="1593" y="1604"/>
                  </a:lnTo>
                  <a:lnTo>
                    <a:pt x="1659" y="1444"/>
                  </a:lnTo>
                  <a:lnTo>
                    <a:pt x="1658" y="1438"/>
                  </a:lnTo>
                  <a:lnTo>
                    <a:pt x="1652" y="1426"/>
                  </a:lnTo>
                  <a:lnTo>
                    <a:pt x="1648" y="1414"/>
                  </a:lnTo>
                  <a:lnTo>
                    <a:pt x="1645" y="1405"/>
                  </a:lnTo>
                  <a:lnTo>
                    <a:pt x="1649" y="1361"/>
                  </a:lnTo>
                  <a:lnTo>
                    <a:pt x="1658" y="1265"/>
                  </a:lnTo>
                  <a:lnTo>
                    <a:pt x="1670" y="1155"/>
                  </a:lnTo>
                  <a:lnTo>
                    <a:pt x="1679" y="1071"/>
                  </a:lnTo>
                  <a:lnTo>
                    <a:pt x="1690" y="1096"/>
                  </a:lnTo>
                  <a:lnTo>
                    <a:pt x="1705" y="1126"/>
                  </a:lnTo>
                  <a:lnTo>
                    <a:pt x="1720" y="1157"/>
                  </a:lnTo>
                  <a:lnTo>
                    <a:pt x="1735" y="1188"/>
                  </a:lnTo>
                  <a:lnTo>
                    <a:pt x="1748" y="1216"/>
                  </a:lnTo>
                  <a:lnTo>
                    <a:pt x="1760" y="1240"/>
                  </a:lnTo>
                  <a:lnTo>
                    <a:pt x="1767" y="1255"/>
                  </a:lnTo>
                  <a:lnTo>
                    <a:pt x="1770" y="1260"/>
                  </a:lnTo>
                  <a:lnTo>
                    <a:pt x="1798" y="1253"/>
                  </a:lnTo>
                  <a:lnTo>
                    <a:pt x="1797" y="1237"/>
                  </a:lnTo>
                  <a:lnTo>
                    <a:pt x="1794" y="1198"/>
                  </a:lnTo>
                  <a:lnTo>
                    <a:pt x="1791" y="1157"/>
                  </a:lnTo>
                  <a:lnTo>
                    <a:pt x="1790" y="1127"/>
                  </a:lnTo>
                  <a:lnTo>
                    <a:pt x="1804" y="1126"/>
                  </a:lnTo>
                  <a:lnTo>
                    <a:pt x="1828" y="1124"/>
                  </a:lnTo>
                  <a:lnTo>
                    <a:pt x="1858" y="1123"/>
                  </a:lnTo>
                  <a:lnTo>
                    <a:pt x="1890" y="1121"/>
                  </a:lnTo>
                  <a:lnTo>
                    <a:pt x="1921" y="1120"/>
                  </a:lnTo>
                  <a:lnTo>
                    <a:pt x="1946" y="1118"/>
                  </a:lnTo>
                  <a:lnTo>
                    <a:pt x="1964" y="1117"/>
                  </a:lnTo>
                  <a:lnTo>
                    <a:pt x="1972" y="1117"/>
                  </a:lnTo>
                  <a:lnTo>
                    <a:pt x="1837" y="855"/>
                  </a:lnTo>
                  <a:lnTo>
                    <a:pt x="1832" y="855"/>
                  </a:lnTo>
                  <a:lnTo>
                    <a:pt x="1818" y="855"/>
                  </a:lnTo>
                  <a:lnTo>
                    <a:pt x="1798" y="857"/>
                  </a:lnTo>
                  <a:lnTo>
                    <a:pt x="1776" y="857"/>
                  </a:lnTo>
                  <a:lnTo>
                    <a:pt x="1753" y="858"/>
                  </a:lnTo>
                  <a:lnTo>
                    <a:pt x="1730" y="860"/>
                  </a:lnTo>
                  <a:lnTo>
                    <a:pt x="1713" y="860"/>
                  </a:lnTo>
                  <a:lnTo>
                    <a:pt x="1702" y="860"/>
                  </a:lnTo>
                  <a:lnTo>
                    <a:pt x="1692" y="837"/>
                  </a:lnTo>
                  <a:lnTo>
                    <a:pt x="1680" y="812"/>
                  </a:lnTo>
                  <a:lnTo>
                    <a:pt x="1668" y="783"/>
                  </a:lnTo>
                  <a:lnTo>
                    <a:pt x="1656" y="753"/>
                  </a:lnTo>
                  <a:lnTo>
                    <a:pt x="1646" y="723"/>
                  </a:lnTo>
                  <a:lnTo>
                    <a:pt x="1637" y="697"/>
                  </a:lnTo>
                  <a:lnTo>
                    <a:pt x="1630" y="673"/>
                  </a:lnTo>
                  <a:lnTo>
                    <a:pt x="1628" y="657"/>
                  </a:lnTo>
                  <a:lnTo>
                    <a:pt x="1631" y="645"/>
                  </a:lnTo>
                  <a:lnTo>
                    <a:pt x="1637" y="635"/>
                  </a:lnTo>
                  <a:lnTo>
                    <a:pt x="1646" y="624"/>
                  </a:lnTo>
                  <a:lnTo>
                    <a:pt x="1658" y="617"/>
                  </a:lnTo>
                  <a:lnTo>
                    <a:pt x="1670" y="610"/>
                  </a:lnTo>
                  <a:lnTo>
                    <a:pt x="1682" y="604"/>
                  </a:lnTo>
                  <a:lnTo>
                    <a:pt x="1693" y="599"/>
                  </a:lnTo>
                  <a:lnTo>
                    <a:pt x="1702" y="596"/>
                  </a:lnTo>
                  <a:lnTo>
                    <a:pt x="1716" y="592"/>
                  </a:lnTo>
                  <a:lnTo>
                    <a:pt x="1713" y="578"/>
                  </a:lnTo>
                  <a:lnTo>
                    <a:pt x="1707" y="547"/>
                  </a:lnTo>
                  <a:lnTo>
                    <a:pt x="1698" y="512"/>
                  </a:lnTo>
                  <a:lnTo>
                    <a:pt x="1692" y="485"/>
                  </a:lnTo>
                  <a:lnTo>
                    <a:pt x="1699" y="485"/>
                  </a:lnTo>
                  <a:lnTo>
                    <a:pt x="1711" y="484"/>
                  </a:lnTo>
                  <a:lnTo>
                    <a:pt x="1726" y="482"/>
                  </a:lnTo>
                  <a:lnTo>
                    <a:pt x="1744" y="481"/>
                  </a:lnTo>
                  <a:lnTo>
                    <a:pt x="1763" y="479"/>
                  </a:lnTo>
                  <a:lnTo>
                    <a:pt x="1785" y="478"/>
                  </a:lnTo>
                  <a:lnTo>
                    <a:pt x="1806" y="475"/>
                  </a:lnTo>
                  <a:lnTo>
                    <a:pt x="1830" y="473"/>
                  </a:lnTo>
                  <a:lnTo>
                    <a:pt x="1850" y="472"/>
                  </a:lnTo>
                  <a:lnTo>
                    <a:pt x="1871" y="471"/>
                  </a:lnTo>
                  <a:lnTo>
                    <a:pt x="1892" y="469"/>
                  </a:lnTo>
                  <a:lnTo>
                    <a:pt x="1908" y="468"/>
                  </a:lnTo>
                  <a:lnTo>
                    <a:pt x="1923" y="466"/>
                  </a:lnTo>
                  <a:lnTo>
                    <a:pt x="1935" y="466"/>
                  </a:lnTo>
                  <a:lnTo>
                    <a:pt x="1940" y="465"/>
                  </a:lnTo>
                  <a:lnTo>
                    <a:pt x="1943" y="465"/>
                  </a:lnTo>
                  <a:lnTo>
                    <a:pt x="1938" y="447"/>
                  </a:lnTo>
                  <a:lnTo>
                    <a:pt x="1930" y="425"/>
                  </a:lnTo>
                  <a:lnTo>
                    <a:pt x="1926" y="402"/>
                  </a:lnTo>
                  <a:lnTo>
                    <a:pt x="1923" y="382"/>
                  </a:lnTo>
                  <a:lnTo>
                    <a:pt x="1923" y="360"/>
                  </a:lnTo>
                  <a:lnTo>
                    <a:pt x="1926" y="318"/>
                  </a:lnTo>
                  <a:lnTo>
                    <a:pt x="1930" y="284"/>
                  </a:lnTo>
                  <a:lnTo>
                    <a:pt x="1935" y="260"/>
                  </a:lnTo>
                  <a:lnTo>
                    <a:pt x="1938" y="252"/>
                  </a:lnTo>
                  <a:lnTo>
                    <a:pt x="1943" y="231"/>
                  </a:lnTo>
                  <a:lnTo>
                    <a:pt x="1742" y="249"/>
                  </a:lnTo>
                  <a:lnTo>
                    <a:pt x="1739" y="277"/>
                  </a:lnTo>
                  <a:lnTo>
                    <a:pt x="1742" y="278"/>
                  </a:lnTo>
                  <a:lnTo>
                    <a:pt x="1748" y="281"/>
                  </a:lnTo>
                  <a:lnTo>
                    <a:pt x="1758" y="287"/>
                  </a:lnTo>
                  <a:lnTo>
                    <a:pt x="1767" y="294"/>
                  </a:lnTo>
                  <a:lnTo>
                    <a:pt x="1778" y="306"/>
                  </a:lnTo>
                  <a:lnTo>
                    <a:pt x="1785" y="321"/>
                  </a:lnTo>
                  <a:lnTo>
                    <a:pt x="1790" y="339"/>
                  </a:lnTo>
                  <a:lnTo>
                    <a:pt x="1790" y="361"/>
                  </a:lnTo>
                  <a:lnTo>
                    <a:pt x="1788" y="368"/>
                  </a:lnTo>
                  <a:lnTo>
                    <a:pt x="1784" y="376"/>
                  </a:lnTo>
                  <a:lnTo>
                    <a:pt x="1776" y="382"/>
                  </a:lnTo>
                  <a:lnTo>
                    <a:pt x="1767" y="388"/>
                  </a:lnTo>
                  <a:lnTo>
                    <a:pt x="1742" y="397"/>
                  </a:lnTo>
                  <a:lnTo>
                    <a:pt x="1711" y="402"/>
                  </a:lnTo>
                  <a:lnTo>
                    <a:pt x="1679" y="405"/>
                  </a:lnTo>
                  <a:lnTo>
                    <a:pt x="1645" y="405"/>
                  </a:lnTo>
                  <a:lnTo>
                    <a:pt x="1612" y="404"/>
                  </a:lnTo>
                  <a:lnTo>
                    <a:pt x="1585" y="401"/>
                  </a:lnTo>
                  <a:lnTo>
                    <a:pt x="1563" y="398"/>
                  </a:lnTo>
                  <a:lnTo>
                    <a:pt x="1551" y="394"/>
                  </a:lnTo>
                  <a:lnTo>
                    <a:pt x="1535" y="388"/>
                  </a:lnTo>
                  <a:lnTo>
                    <a:pt x="1519" y="383"/>
                  </a:lnTo>
                  <a:lnTo>
                    <a:pt x="1503" y="380"/>
                  </a:lnTo>
                  <a:lnTo>
                    <a:pt x="1486" y="380"/>
                  </a:lnTo>
                  <a:lnTo>
                    <a:pt x="1469" y="382"/>
                  </a:lnTo>
                  <a:lnTo>
                    <a:pt x="1451" y="386"/>
                  </a:lnTo>
                  <a:lnTo>
                    <a:pt x="1433" y="392"/>
                  </a:lnTo>
                  <a:lnTo>
                    <a:pt x="1414" y="399"/>
                  </a:lnTo>
                  <a:lnTo>
                    <a:pt x="1399" y="405"/>
                  </a:lnTo>
                  <a:lnTo>
                    <a:pt x="1386" y="407"/>
                  </a:lnTo>
                  <a:lnTo>
                    <a:pt x="1374" y="405"/>
                  </a:lnTo>
                  <a:lnTo>
                    <a:pt x="1365" y="402"/>
                  </a:lnTo>
                  <a:lnTo>
                    <a:pt x="1358" y="399"/>
                  </a:lnTo>
                  <a:lnTo>
                    <a:pt x="1352" y="395"/>
                  </a:lnTo>
                  <a:lnTo>
                    <a:pt x="1347" y="391"/>
                  </a:lnTo>
                  <a:lnTo>
                    <a:pt x="1346" y="389"/>
                  </a:lnTo>
                  <a:lnTo>
                    <a:pt x="1341" y="382"/>
                  </a:lnTo>
                  <a:lnTo>
                    <a:pt x="1332" y="383"/>
                  </a:lnTo>
                  <a:lnTo>
                    <a:pt x="1329" y="383"/>
                  </a:lnTo>
                  <a:lnTo>
                    <a:pt x="1322" y="385"/>
                  </a:lnTo>
                  <a:lnTo>
                    <a:pt x="1310" y="386"/>
                  </a:lnTo>
                  <a:lnTo>
                    <a:pt x="1297" y="388"/>
                  </a:lnTo>
                  <a:lnTo>
                    <a:pt x="1282" y="389"/>
                  </a:lnTo>
                  <a:lnTo>
                    <a:pt x="1270" y="391"/>
                  </a:lnTo>
                  <a:lnTo>
                    <a:pt x="1260" y="391"/>
                  </a:lnTo>
                  <a:lnTo>
                    <a:pt x="1254" y="392"/>
                  </a:lnTo>
                  <a:lnTo>
                    <a:pt x="1248" y="388"/>
                  </a:lnTo>
                  <a:lnTo>
                    <a:pt x="1242" y="383"/>
                  </a:lnTo>
                  <a:lnTo>
                    <a:pt x="1238" y="379"/>
                  </a:lnTo>
                  <a:lnTo>
                    <a:pt x="1236" y="373"/>
                  </a:lnTo>
                  <a:lnTo>
                    <a:pt x="1235" y="371"/>
                  </a:lnTo>
                  <a:lnTo>
                    <a:pt x="1235" y="370"/>
                  </a:lnTo>
                  <a:lnTo>
                    <a:pt x="1235" y="368"/>
                  </a:lnTo>
                  <a:lnTo>
                    <a:pt x="1235" y="367"/>
                  </a:lnTo>
                  <a:lnTo>
                    <a:pt x="1235" y="361"/>
                  </a:lnTo>
                  <a:lnTo>
                    <a:pt x="1236" y="357"/>
                  </a:lnTo>
                  <a:lnTo>
                    <a:pt x="1239" y="352"/>
                  </a:lnTo>
                  <a:lnTo>
                    <a:pt x="1241" y="348"/>
                  </a:lnTo>
                  <a:lnTo>
                    <a:pt x="1270" y="348"/>
                  </a:lnTo>
                  <a:lnTo>
                    <a:pt x="1303" y="346"/>
                  </a:lnTo>
                  <a:lnTo>
                    <a:pt x="1335" y="343"/>
                  </a:lnTo>
                  <a:lnTo>
                    <a:pt x="1368" y="340"/>
                  </a:lnTo>
                  <a:lnTo>
                    <a:pt x="1399" y="337"/>
                  </a:lnTo>
                  <a:lnTo>
                    <a:pt x="1424" y="331"/>
                  </a:lnTo>
                  <a:lnTo>
                    <a:pt x="1443" y="326"/>
                  </a:lnTo>
                  <a:lnTo>
                    <a:pt x="1455" y="317"/>
                  </a:lnTo>
                  <a:lnTo>
                    <a:pt x="1463" y="309"/>
                  </a:lnTo>
                  <a:lnTo>
                    <a:pt x="1472" y="303"/>
                  </a:lnTo>
                  <a:lnTo>
                    <a:pt x="1482" y="296"/>
                  </a:lnTo>
                  <a:lnTo>
                    <a:pt x="1494" y="290"/>
                  </a:lnTo>
                  <a:lnTo>
                    <a:pt x="1506" y="284"/>
                  </a:lnTo>
                  <a:lnTo>
                    <a:pt x="1517" y="278"/>
                  </a:lnTo>
                  <a:lnTo>
                    <a:pt x="1528" y="274"/>
                  </a:lnTo>
                  <a:lnTo>
                    <a:pt x="1535" y="271"/>
                  </a:lnTo>
                  <a:lnTo>
                    <a:pt x="1545" y="268"/>
                  </a:lnTo>
                  <a:lnTo>
                    <a:pt x="1544" y="256"/>
                  </a:lnTo>
                  <a:lnTo>
                    <a:pt x="1538" y="228"/>
                  </a:lnTo>
                  <a:lnTo>
                    <a:pt x="1528" y="207"/>
                  </a:lnTo>
                  <a:lnTo>
                    <a:pt x="1514" y="192"/>
                  </a:lnTo>
                  <a:lnTo>
                    <a:pt x="1500" y="182"/>
                  </a:lnTo>
                  <a:lnTo>
                    <a:pt x="1482" y="176"/>
                  </a:lnTo>
                  <a:lnTo>
                    <a:pt x="1463" y="173"/>
                  </a:lnTo>
                  <a:lnTo>
                    <a:pt x="1445" y="173"/>
                  </a:lnTo>
                  <a:lnTo>
                    <a:pt x="1427" y="173"/>
                  </a:lnTo>
                  <a:lnTo>
                    <a:pt x="1412" y="173"/>
                  </a:lnTo>
                  <a:lnTo>
                    <a:pt x="1398" y="173"/>
                  </a:lnTo>
                  <a:lnTo>
                    <a:pt x="1386" y="173"/>
                  </a:lnTo>
                  <a:lnTo>
                    <a:pt x="1374" y="170"/>
                  </a:lnTo>
                  <a:lnTo>
                    <a:pt x="1364" y="167"/>
                  </a:lnTo>
                  <a:lnTo>
                    <a:pt x="1356" y="161"/>
                  </a:lnTo>
                  <a:lnTo>
                    <a:pt x="1349" y="152"/>
                  </a:lnTo>
                  <a:lnTo>
                    <a:pt x="1343" y="142"/>
                  </a:lnTo>
                  <a:lnTo>
                    <a:pt x="1341" y="133"/>
                  </a:lnTo>
                  <a:lnTo>
                    <a:pt x="1341" y="127"/>
                  </a:lnTo>
                  <a:lnTo>
                    <a:pt x="1341" y="123"/>
                  </a:lnTo>
                  <a:lnTo>
                    <a:pt x="1343" y="120"/>
                  </a:lnTo>
                  <a:lnTo>
                    <a:pt x="1349" y="114"/>
                  </a:lnTo>
                  <a:lnTo>
                    <a:pt x="1359" y="108"/>
                  </a:lnTo>
                  <a:lnTo>
                    <a:pt x="1371" y="105"/>
                  </a:lnTo>
                  <a:lnTo>
                    <a:pt x="1386" y="102"/>
                  </a:lnTo>
                  <a:lnTo>
                    <a:pt x="1400" y="99"/>
                  </a:lnTo>
                  <a:lnTo>
                    <a:pt x="1418" y="99"/>
                  </a:lnTo>
                  <a:lnTo>
                    <a:pt x="1437" y="101"/>
                  </a:lnTo>
                  <a:lnTo>
                    <a:pt x="1458" y="102"/>
                  </a:lnTo>
                  <a:lnTo>
                    <a:pt x="1482" y="110"/>
                  </a:lnTo>
                  <a:lnTo>
                    <a:pt x="1501" y="123"/>
                  </a:lnTo>
                  <a:lnTo>
                    <a:pt x="1519" y="141"/>
                  </a:lnTo>
                  <a:lnTo>
                    <a:pt x="1532" y="160"/>
                  </a:lnTo>
                  <a:lnTo>
                    <a:pt x="1543" y="182"/>
                  </a:lnTo>
                  <a:lnTo>
                    <a:pt x="1551" y="204"/>
                  </a:lnTo>
                  <a:lnTo>
                    <a:pt x="1556" y="225"/>
                  </a:lnTo>
                  <a:lnTo>
                    <a:pt x="1560" y="241"/>
                  </a:lnTo>
                  <a:lnTo>
                    <a:pt x="1562" y="250"/>
                  </a:lnTo>
                  <a:lnTo>
                    <a:pt x="1566" y="260"/>
                  </a:lnTo>
                  <a:lnTo>
                    <a:pt x="1574" y="272"/>
                  </a:lnTo>
                  <a:lnTo>
                    <a:pt x="1587" y="278"/>
                  </a:lnTo>
                  <a:lnTo>
                    <a:pt x="1599" y="278"/>
                  </a:lnTo>
                  <a:lnTo>
                    <a:pt x="1609" y="272"/>
                  </a:lnTo>
                  <a:lnTo>
                    <a:pt x="1616" y="266"/>
                  </a:lnTo>
                  <a:lnTo>
                    <a:pt x="1621" y="260"/>
                  </a:lnTo>
                  <a:lnTo>
                    <a:pt x="1621" y="260"/>
                  </a:lnTo>
                  <a:lnTo>
                    <a:pt x="1624" y="256"/>
                  </a:lnTo>
                  <a:lnTo>
                    <a:pt x="1631" y="243"/>
                  </a:lnTo>
                  <a:lnTo>
                    <a:pt x="1643" y="223"/>
                  </a:lnTo>
                  <a:lnTo>
                    <a:pt x="1655" y="201"/>
                  </a:lnTo>
                  <a:lnTo>
                    <a:pt x="1668" y="181"/>
                  </a:lnTo>
                  <a:lnTo>
                    <a:pt x="1679" y="161"/>
                  </a:lnTo>
                  <a:lnTo>
                    <a:pt x="1687" y="148"/>
                  </a:lnTo>
                  <a:lnTo>
                    <a:pt x="1690" y="142"/>
                  </a:lnTo>
                  <a:lnTo>
                    <a:pt x="1699" y="139"/>
                  </a:lnTo>
                  <a:lnTo>
                    <a:pt x="1714" y="136"/>
                  </a:lnTo>
                  <a:lnTo>
                    <a:pt x="1733" y="133"/>
                  </a:lnTo>
                  <a:lnTo>
                    <a:pt x="1757" y="132"/>
                  </a:lnTo>
                  <a:lnTo>
                    <a:pt x="1785" y="130"/>
                  </a:lnTo>
                  <a:lnTo>
                    <a:pt x="1815" y="130"/>
                  </a:lnTo>
                  <a:lnTo>
                    <a:pt x="1844" y="130"/>
                  </a:lnTo>
                  <a:lnTo>
                    <a:pt x="1875" y="132"/>
                  </a:lnTo>
                  <a:lnTo>
                    <a:pt x="1881" y="142"/>
                  </a:lnTo>
                  <a:lnTo>
                    <a:pt x="1890" y="155"/>
                  </a:lnTo>
                  <a:lnTo>
                    <a:pt x="1903" y="172"/>
                  </a:lnTo>
                  <a:lnTo>
                    <a:pt x="1918" y="188"/>
                  </a:lnTo>
                  <a:lnTo>
                    <a:pt x="1932" y="200"/>
                  </a:lnTo>
                  <a:lnTo>
                    <a:pt x="1945" y="207"/>
                  </a:lnTo>
                  <a:lnTo>
                    <a:pt x="1957" y="212"/>
                  </a:lnTo>
                  <a:lnTo>
                    <a:pt x="1969" y="213"/>
                  </a:lnTo>
                  <a:lnTo>
                    <a:pt x="1977" y="213"/>
                  </a:lnTo>
                  <a:lnTo>
                    <a:pt x="1985" y="213"/>
                  </a:lnTo>
                  <a:lnTo>
                    <a:pt x="1991" y="212"/>
                  </a:lnTo>
                  <a:lnTo>
                    <a:pt x="1992" y="212"/>
                  </a:lnTo>
                  <a:lnTo>
                    <a:pt x="2003" y="209"/>
                  </a:lnTo>
                  <a:lnTo>
                    <a:pt x="2003" y="198"/>
                  </a:lnTo>
                  <a:lnTo>
                    <a:pt x="2004" y="186"/>
                  </a:lnTo>
                  <a:lnTo>
                    <a:pt x="2006" y="155"/>
                  </a:lnTo>
                  <a:lnTo>
                    <a:pt x="2010" y="117"/>
                  </a:lnTo>
                  <a:lnTo>
                    <a:pt x="2017" y="81"/>
                  </a:lnTo>
                  <a:lnTo>
                    <a:pt x="2020" y="74"/>
                  </a:lnTo>
                  <a:lnTo>
                    <a:pt x="2025" y="67"/>
                  </a:lnTo>
                  <a:lnTo>
                    <a:pt x="2031" y="59"/>
                  </a:lnTo>
                  <a:lnTo>
                    <a:pt x="2040" y="53"/>
                  </a:lnTo>
                  <a:lnTo>
                    <a:pt x="2048" y="47"/>
                  </a:lnTo>
                  <a:lnTo>
                    <a:pt x="2059" y="43"/>
                  </a:lnTo>
                  <a:lnTo>
                    <a:pt x="2071" y="39"/>
                  </a:lnTo>
                  <a:lnTo>
                    <a:pt x="2082" y="34"/>
                  </a:lnTo>
                  <a:lnTo>
                    <a:pt x="2096" y="31"/>
                  </a:lnTo>
                  <a:lnTo>
                    <a:pt x="2111" y="30"/>
                  </a:lnTo>
                  <a:lnTo>
                    <a:pt x="2122" y="30"/>
                  </a:lnTo>
                  <a:lnTo>
                    <a:pt x="2136" y="31"/>
                  </a:lnTo>
                  <a:lnTo>
                    <a:pt x="2146" y="34"/>
                  </a:lnTo>
                  <a:lnTo>
                    <a:pt x="2156" y="37"/>
                  </a:lnTo>
                  <a:lnTo>
                    <a:pt x="2165" y="42"/>
                  </a:lnTo>
                  <a:lnTo>
                    <a:pt x="2171" y="47"/>
                  </a:lnTo>
                  <a:lnTo>
                    <a:pt x="2174" y="50"/>
                  </a:lnTo>
                  <a:lnTo>
                    <a:pt x="2177" y="53"/>
                  </a:lnTo>
                  <a:lnTo>
                    <a:pt x="2179" y="58"/>
                  </a:lnTo>
                  <a:lnTo>
                    <a:pt x="2179" y="61"/>
                  </a:lnTo>
                  <a:lnTo>
                    <a:pt x="2179" y="62"/>
                  </a:lnTo>
                  <a:lnTo>
                    <a:pt x="2179" y="62"/>
                  </a:lnTo>
                  <a:lnTo>
                    <a:pt x="2179" y="62"/>
                  </a:lnTo>
                  <a:lnTo>
                    <a:pt x="2179" y="62"/>
                  </a:lnTo>
                  <a:lnTo>
                    <a:pt x="2174" y="68"/>
                  </a:lnTo>
                  <a:lnTo>
                    <a:pt x="2165" y="76"/>
                  </a:lnTo>
                  <a:lnTo>
                    <a:pt x="2153" y="81"/>
                  </a:lnTo>
                  <a:lnTo>
                    <a:pt x="2139" y="87"/>
                  </a:lnTo>
                  <a:lnTo>
                    <a:pt x="2124" y="92"/>
                  </a:lnTo>
                  <a:lnTo>
                    <a:pt x="2108" y="96"/>
                  </a:lnTo>
                  <a:lnTo>
                    <a:pt x="2093" y="101"/>
                  </a:lnTo>
                  <a:lnTo>
                    <a:pt x="2080" y="104"/>
                  </a:lnTo>
                  <a:lnTo>
                    <a:pt x="2063" y="110"/>
                  </a:lnTo>
                  <a:lnTo>
                    <a:pt x="2051" y="118"/>
                  </a:lnTo>
                  <a:lnTo>
                    <a:pt x="2041" y="129"/>
                  </a:lnTo>
                  <a:lnTo>
                    <a:pt x="2034" y="141"/>
                  </a:lnTo>
                  <a:lnTo>
                    <a:pt x="2028" y="154"/>
                  </a:lnTo>
                  <a:lnTo>
                    <a:pt x="2025" y="167"/>
                  </a:lnTo>
                  <a:lnTo>
                    <a:pt x="2022" y="182"/>
                  </a:lnTo>
                  <a:lnTo>
                    <a:pt x="2022" y="195"/>
                  </a:lnTo>
                  <a:lnTo>
                    <a:pt x="2022" y="201"/>
                  </a:lnTo>
                  <a:lnTo>
                    <a:pt x="2022" y="209"/>
                  </a:lnTo>
                  <a:lnTo>
                    <a:pt x="2022" y="215"/>
                  </a:lnTo>
                  <a:lnTo>
                    <a:pt x="2023" y="221"/>
                  </a:lnTo>
                  <a:lnTo>
                    <a:pt x="2026" y="231"/>
                  </a:lnTo>
                  <a:lnTo>
                    <a:pt x="2037" y="232"/>
                  </a:lnTo>
                  <a:lnTo>
                    <a:pt x="2044" y="234"/>
                  </a:lnTo>
                  <a:lnTo>
                    <a:pt x="2051" y="235"/>
                  </a:lnTo>
                  <a:lnTo>
                    <a:pt x="2057" y="237"/>
                  </a:lnTo>
                  <a:lnTo>
                    <a:pt x="2065" y="240"/>
                  </a:lnTo>
                  <a:lnTo>
                    <a:pt x="2071" y="243"/>
                  </a:lnTo>
                  <a:lnTo>
                    <a:pt x="2075" y="247"/>
                  </a:lnTo>
                  <a:lnTo>
                    <a:pt x="2081" y="252"/>
                  </a:lnTo>
                  <a:lnTo>
                    <a:pt x="2085" y="257"/>
                  </a:lnTo>
                  <a:lnTo>
                    <a:pt x="2097" y="277"/>
                  </a:lnTo>
                  <a:lnTo>
                    <a:pt x="2106" y="302"/>
                  </a:lnTo>
                  <a:lnTo>
                    <a:pt x="2111" y="331"/>
                  </a:lnTo>
                  <a:lnTo>
                    <a:pt x="2112" y="365"/>
                  </a:lnTo>
                  <a:lnTo>
                    <a:pt x="2112" y="382"/>
                  </a:lnTo>
                  <a:lnTo>
                    <a:pt x="2111" y="397"/>
                  </a:lnTo>
                  <a:lnTo>
                    <a:pt x="2111" y="413"/>
                  </a:lnTo>
                  <a:lnTo>
                    <a:pt x="2109" y="431"/>
                  </a:lnTo>
                  <a:lnTo>
                    <a:pt x="2103" y="450"/>
                  </a:lnTo>
                  <a:lnTo>
                    <a:pt x="2094" y="466"/>
                  </a:lnTo>
                  <a:lnTo>
                    <a:pt x="2080" y="478"/>
                  </a:lnTo>
                  <a:lnTo>
                    <a:pt x="2062" y="485"/>
                  </a:lnTo>
                  <a:lnTo>
                    <a:pt x="2041" y="493"/>
                  </a:lnTo>
                  <a:lnTo>
                    <a:pt x="2019" y="497"/>
                  </a:lnTo>
                  <a:lnTo>
                    <a:pt x="1994" y="500"/>
                  </a:lnTo>
                  <a:lnTo>
                    <a:pt x="1969" y="502"/>
                  </a:lnTo>
                  <a:lnTo>
                    <a:pt x="1946" y="503"/>
                  </a:lnTo>
                  <a:lnTo>
                    <a:pt x="1939" y="505"/>
                  </a:lnTo>
                  <a:lnTo>
                    <a:pt x="1932" y="505"/>
                  </a:lnTo>
                  <a:lnTo>
                    <a:pt x="1926" y="507"/>
                  </a:lnTo>
                  <a:lnTo>
                    <a:pt x="1920" y="509"/>
                  </a:lnTo>
                  <a:lnTo>
                    <a:pt x="1914" y="513"/>
                  </a:lnTo>
                  <a:lnTo>
                    <a:pt x="1909" y="516"/>
                  </a:lnTo>
                  <a:lnTo>
                    <a:pt x="1905" y="521"/>
                  </a:lnTo>
                  <a:lnTo>
                    <a:pt x="1902" y="525"/>
                  </a:lnTo>
                  <a:lnTo>
                    <a:pt x="1898" y="533"/>
                  </a:lnTo>
                  <a:lnTo>
                    <a:pt x="1895" y="540"/>
                  </a:lnTo>
                  <a:lnTo>
                    <a:pt x="1893" y="547"/>
                  </a:lnTo>
                  <a:lnTo>
                    <a:pt x="1893" y="553"/>
                  </a:lnTo>
                  <a:lnTo>
                    <a:pt x="1893" y="558"/>
                  </a:lnTo>
                  <a:lnTo>
                    <a:pt x="1895" y="562"/>
                  </a:lnTo>
                  <a:lnTo>
                    <a:pt x="1895" y="564"/>
                  </a:lnTo>
                  <a:lnTo>
                    <a:pt x="1895" y="565"/>
                  </a:lnTo>
                  <a:lnTo>
                    <a:pt x="1898" y="576"/>
                  </a:lnTo>
                  <a:lnTo>
                    <a:pt x="1908" y="577"/>
                  </a:lnTo>
                  <a:lnTo>
                    <a:pt x="1935" y="578"/>
                  </a:lnTo>
                  <a:lnTo>
                    <a:pt x="1958" y="584"/>
                  </a:lnTo>
                  <a:lnTo>
                    <a:pt x="1982" y="593"/>
                  </a:lnTo>
                  <a:lnTo>
                    <a:pt x="2003" y="604"/>
                  </a:lnTo>
                  <a:lnTo>
                    <a:pt x="2023" y="617"/>
                  </a:lnTo>
                  <a:lnTo>
                    <a:pt x="2043" y="632"/>
                  </a:lnTo>
                  <a:lnTo>
                    <a:pt x="2060" y="649"/>
                  </a:lnTo>
                  <a:lnTo>
                    <a:pt x="2077" y="667"/>
                  </a:lnTo>
                  <a:lnTo>
                    <a:pt x="2093" y="688"/>
                  </a:lnTo>
                  <a:lnTo>
                    <a:pt x="2108" y="710"/>
                  </a:lnTo>
                  <a:lnTo>
                    <a:pt x="2122" y="732"/>
                  </a:lnTo>
                  <a:lnTo>
                    <a:pt x="2136" y="756"/>
                  </a:lnTo>
                  <a:lnTo>
                    <a:pt x="2148" y="780"/>
                  </a:lnTo>
                  <a:lnTo>
                    <a:pt x="2161" y="803"/>
                  </a:lnTo>
                  <a:lnTo>
                    <a:pt x="2173" y="828"/>
                  </a:lnTo>
                  <a:lnTo>
                    <a:pt x="2185" y="852"/>
                  </a:lnTo>
                  <a:lnTo>
                    <a:pt x="2195" y="874"/>
                  </a:lnTo>
                  <a:lnTo>
                    <a:pt x="2207" y="897"/>
                  </a:lnTo>
                  <a:lnTo>
                    <a:pt x="2217" y="917"/>
                  </a:lnTo>
                  <a:lnTo>
                    <a:pt x="2229" y="938"/>
                  </a:lnTo>
                  <a:lnTo>
                    <a:pt x="2241" y="957"/>
                  </a:lnTo>
                  <a:lnTo>
                    <a:pt x="2251" y="976"/>
                  </a:lnTo>
                  <a:lnTo>
                    <a:pt x="2264" y="993"/>
                  </a:lnTo>
                  <a:lnTo>
                    <a:pt x="2276" y="1009"/>
                  </a:lnTo>
                  <a:lnTo>
                    <a:pt x="2296" y="1031"/>
                  </a:lnTo>
                  <a:lnTo>
                    <a:pt x="2315" y="1052"/>
                  </a:lnTo>
                  <a:lnTo>
                    <a:pt x="2335" y="1073"/>
                  </a:lnTo>
                  <a:lnTo>
                    <a:pt x="2356" y="1092"/>
                  </a:lnTo>
                  <a:lnTo>
                    <a:pt x="2377" y="1111"/>
                  </a:lnTo>
                  <a:lnTo>
                    <a:pt x="2399" y="1129"/>
                  </a:lnTo>
                  <a:lnTo>
                    <a:pt x="2421" y="1147"/>
                  </a:lnTo>
                  <a:lnTo>
                    <a:pt x="2445" y="1163"/>
                  </a:lnTo>
                  <a:lnTo>
                    <a:pt x="2469" y="1178"/>
                  </a:lnTo>
                  <a:lnTo>
                    <a:pt x="2492" y="1192"/>
                  </a:lnTo>
                  <a:lnTo>
                    <a:pt x="2517" y="1206"/>
                  </a:lnTo>
                  <a:lnTo>
                    <a:pt x="2543" y="1219"/>
                  </a:lnTo>
                  <a:lnTo>
                    <a:pt x="2568" y="1231"/>
                  </a:lnTo>
                  <a:lnTo>
                    <a:pt x="2594" y="1243"/>
                  </a:lnTo>
                  <a:lnTo>
                    <a:pt x="2621" y="1253"/>
                  </a:lnTo>
                  <a:lnTo>
                    <a:pt x="2648" y="1262"/>
                  </a:lnTo>
                  <a:lnTo>
                    <a:pt x="2670" y="1271"/>
                  </a:lnTo>
                  <a:lnTo>
                    <a:pt x="2689" y="1281"/>
                  </a:lnTo>
                  <a:lnTo>
                    <a:pt x="2704" y="1291"/>
                  </a:lnTo>
                  <a:lnTo>
                    <a:pt x="2717" y="1303"/>
                  </a:lnTo>
                  <a:lnTo>
                    <a:pt x="2727" y="1315"/>
                  </a:lnTo>
                  <a:lnTo>
                    <a:pt x="2736" y="1327"/>
                  </a:lnTo>
                  <a:lnTo>
                    <a:pt x="2744" y="1339"/>
                  </a:lnTo>
                  <a:lnTo>
                    <a:pt x="2748" y="1349"/>
                  </a:lnTo>
                  <a:lnTo>
                    <a:pt x="2751" y="1360"/>
                  </a:lnTo>
                  <a:lnTo>
                    <a:pt x="2754" y="1370"/>
                  </a:lnTo>
                  <a:lnTo>
                    <a:pt x="2756" y="1379"/>
                  </a:lnTo>
                  <a:lnTo>
                    <a:pt x="2756" y="1388"/>
                  </a:lnTo>
                  <a:lnTo>
                    <a:pt x="2756" y="1391"/>
                  </a:lnTo>
                  <a:lnTo>
                    <a:pt x="2756" y="1394"/>
                  </a:lnTo>
                  <a:lnTo>
                    <a:pt x="2754" y="1395"/>
                  </a:lnTo>
                  <a:lnTo>
                    <a:pt x="2754" y="1398"/>
                  </a:lnTo>
                  <a:lnTo>
                    <a:pt x="2745" y="1398"/>
                  </a:lnTo>
                  <a:lnTo>
                    <a:pt x="2735" y="1397"/>
                  </a:lnTo>
                  <a:lnTo>
                    <a:pt x="2722" y="1395"/>
                  </a:lnTo>
                  <a:lnTo>
                    <a:pt x="2705" y="1395"/>
                  </a:lnTo>
                  <a:lnTo>
                    <a:pt x="2686" y="1394"/>
                  </a:lnTo>
                  <a:lnTo>
                    <a:pt x="2665" y="1392"/>
                  </a:lnTo>
                  <a:lnTo>
                    <a:pt x="2642" y="1391"/>
                  </a:lnTo>
                  <a:lnTo>
                    <a:pt x="2617" y="1388"/>
                  </a:lnTo>
                  <a:lnTo>
                    <a:pt x="2590" y="1386"/>
                  </a:lnTo>
                  <a:lnTo>
                    <a:pt x="2560" y="1383"/>
                  </a:lnTo>
                  <a:lnTo>
                    <a:pt x="2529" y="1382"/>
                  </a:lnTo>
                  <a:lnTo>
                    <a:pt x="2498" y="1379"/>
                  </a:lnTo>
                  <a:lnTo>
                    <a:pt x="2464" y="1377"/>
                  </a:lnTo>
                  <a:lnTo>
                    <a:pt x="2430" y="1374"/>
                  </a:lnTo>
                  <a:lnTo>
                    <a:pt x="2395" y="1371"/>
                  </a:lnTo>
                  <a:lnTo>
                    <a:pt x="2359" y="1368"/>
                  </a:lnTo>
                  <a:lnTo>
                    <a:pt x="2322" y="1365"/>
                  </a:lnTo>
                  <a:lnTo>
                    <a:pt x="2284" y="1362"/>
                  </a:lnTo>
                  <a:lnTo>
                    <a:pt x="2247" y="1360"/>
                  </a:lnTo>
                  <a:lnTo>
                    <a:pt x="2208" y="1357"/>
                  </a:lnTo>
                  <a:lnTo>
                    <a:pt x="2170" y="1355"/>
                  </a:lnTo>
                  <a:lnTo>
                    <a:pt x="2131" y="1352"/>
                  </a:lnTo>
                  <a:lnTo>
                    <a:pt x="2093" y="1349"/>
                  </a:lnTo>
                  <a:lnTo>
                    <a:pt x="2056" y="1346"/>
                  </a:lnTo>
                  <a:lnTo>
                    <a:pt x="2017" y="1343"/>
                  </a:lnTo>
                  <a:lnTo>
                    <a:pt x="1980" y="1340"/>
                  </a:lnTo>
                  <a:lnTo>
                    <a:pt x="1945" y="1337"/>
                  </a:lnTo>
                  <a:lnTo>
                    <a:pt x="1909" y="1334"/>
                  </a:lnTo>
                  <a:lnTo>
                    <a:pt x="1875" y="1331"/>
                  </a:lnTo>
                  <a:lnTo>
                    <a:pt x="1841" y="1328"/>
                  </a:lnTo>
                  <a:lnTo>
                    <a:pt x="1810" y="1327"/>
                  </a:lnTo>
                  <a:lnTo>
                    <a:pt x="1779" y="1324"/>
                  </a:lnTo>
                  <a:lnTo>
                    <a:pt x="1770" y="1324"/>
                  </a:lnTo>
                  <a:lnTo>
                    <a:pt x="1761" y="1342"/>
                  </a:lnTo>
                  <a:lnTo>
                    <a:pt x="1736" y="1389"/>
                  </a:lnTo>
                  <a:lnTo>
                    <a:pt x="1701" y="1456"/>
                  </a:lnTo>
                  <a:lnTo>
                    <a:pt x="1659" y="1531"/>
                  </a:lnTo>
                  <a:lnTo>
                    <a:pt x="1618" y="1610"/>
                  </a:lnTo>
                  <a:lnTo>
                    <a:pt x="1581" y="1678"/>
                  </a:lnTo>
                  <a:lnTo>
                    <a:pt x="1553" y="1728"/>
                  </a:lnTo>
                  <a:lnTo>
                    <a:pt x="1541" y="1752"/>
                  </a:lnTo>
                  <a:lnTo>
                    <a:pt x="1529" y="1750"/>
                  </a:lnTo>
                  <a:lnTo>
                    <a:pt x="1501" y="1746"/>
                  </a:lnTo>
                  <a:lnTo>
                    <a:pt x="1460" y="1741"/>
                  </a:lnTo>
                  <a:lnTo>
                    <a:pt x="1406" y="1734"/>
                  </a:lnTo>
                  <a:lnTo>
                    <a:pt x="1346" y="1725"/>
                  </a:lnTo>
                  <a:lnTo>
                    <a:pt x="1278" y="1716"/>
                  </a:lnTo>
                  <a:lnTo>
                    <a:pt x="1205" y="1707"/>
                  </a:lnTo>
                  <a:lnTo>
                    <a:pt x="1130" y="1697"/>
                  </a:lnTo>
                  <a:lnTo>
                    <a:pt x="1056" y="1688"/>
                  </a:lnTo>
                  <a:lnTo>
                    <a:pt x="983" y="1678"/>
                  </a:lnTo>
                  <a:lnTo>
                    <a:pt x="917" y="1669"/>
                  </a:lnTo>
                  <a:lnTo>
                    <a:pt x="856" y="1661"/>
                  </a:lnTo>
                  <a:lnTo>
                    <a:pt x="806" y="1654"/>
                  </a:lnTo>
                  <a:lnTo>
                    <a:pt x="767" y="1649"/>
                  </a:lnTo>
                  <a:lnTo>
                    <a:pt x="742" y="1647"/>
                  </a:lnTo>
                  <a:lnTo>
                    <a:pt x="733" y="1645"/>
                  </a:lnTo>
                  <a:lnTo>
                    <a:pt x="788" y="1766"/>
                  </a:lnTo>
                  <a:lnTo>
                    <a:pt x="795" y="1766"/>
                  </a:lnTo>
                  <a:lnTo>
                    <a:pt x="798" y="1768"/>
                  </a:lnTo>
                  <a:lnTo>
                    <a:pt x="809" y="1769"/>
                  </a:lnTo>
                  <a:lnTo>
                    <a:pt x="822" y="1771"/>
                  </a:lnTo>
                  <a:lnTo>
                    <a:pt x="841" y="1774"/>
                  </a:lnTo>
                  <a:lnTo>
                    <a:pt x="865" y="1778"/>
                  </a:lnTo>
                  <a:lnTo>
                    <a:pt x="893" y="1783"/>
                  </a:lnTo>
                  <a:lnTo>
                    <a:pt x="924" y="1789"/>
                  </a:lnTo>
                  <a:lnTo>
                    <a:pt x="958" y="1793"/>
                  </a:lnTo>
                  <a:lnTo>
                    <a:pt x="995" y="1800"/>
                  </a:lnTo>
                  <a:lnTo>
                    <a:pt x="1035" y="1806"/>
                  </a:lnTo>
                  <a:lnTo>
                    <a:pt x="1077" y="1812"/>
                  </a:lnTo>
                  <a:lnTo>
                    <a:pt x="1119" y="1820"/>
                  </a:lnTo>
                  <a:lnTo>
                    <a:pt x="1164" y="1827"/>
                  </a:lnTo>
                  <a:lnTo>
                    <a:pt x="1210" y="1833"/>
                  </a:lnTo>
                  <a:lnTo>
                    <a:pt x="1254" y="1840"/>
                  </a:lnTo>
                  <a:lnTo>
                    <a:pt x="1300" y="1848"/>
                  </a:lnTo>
                  <a:lnTo>
                    <a:pt x="1297" y="1858"/>
                  </a:lnTo>
                  <a:lnTo>
                    <a:pt x="1292" y="1871"/>
                  </a:lnTo>
                  <a:lnTo>
                    <a:pt x="1287" y="1886"/>
                  </a:lnTo>
                  <a:lnTo>
                    <a:pt x="1281" y="1901"/>
                  </a:lnTo>
                  <a:lnTo>
                    <a:pt x="1275" y="1919"/>
                  </a:lnTo>
                  <a:lnTo>
                    <a:pt x="1267" y="1936"/>
                  </a:lnTo>
                  <a:lnTo>
                    <a:pt x="1261" y="1953"/>
                  </a:lnTo>
                  <a:lnTo>
                    <a:pt x="1256" y="1969"/>
                  </a:lnTo>
                  <a:lnTo>
                    <a:pt x="1242" y="2002"/>
                  </a:lnTo>
                  <a:lnTo>
                    <a:pt x="1232" y="2028"/>
                  </a:lnTo>
                  <a:lnTo>
                    <a:pt x="1223" y="2050"/>
                  </a:lnTo>
                  <a:lnTo>
                    <a:pt x="1216" y="2068"/>
                  </a:lnTo>
                  <a:lnTo>
                    <a:pt x="1211" y="2083"/>
                  </a:lnTo>
                  <a:lnTo>
                    <a:pt x="1208" y="2093"/>
                  </a:lnTo>
                  <a:lnTo>
                    <a:pt x="1205" y="2102"/>
                  </a:lnTo>
                  <a:lnTo>
                    <a:pt x="1205" y="2110"/>
                  </a:lnTo>
                  <a:lnTo>
                    <a:pt x="1205" y="2111"/>
                  </a:lnTo>
                  <a:lnTo>
                    <a:pt x="1207" y="2114"/>
                  </a:lnTo>
                  <a:lnTo>
                    <a:pt x="1207" y="2115"/>
                  </a:lnTo>
                  <a:lnTo>
                    <a:pt x="1208" y="2118"/>
                  </a:lnTo>
                  <a:lnTo>
                    <a:pt x="1210" y="2121"/>
                  </a:lnTo>
                  <a:lnTo>
                    <a:pt x="1213" y="2124"/>
                  </a:lnTo>
                  <a:lnTo>
                    <a:pt x="1216" y="2126"/>
                  </a:lnTo>
                  <a:lnTo>
                    <a:pt x="1220" y="2126"/>
                  </a:lnTo>
                  <a:lnTo>
                    <a:pt x="1254" y="2132"/>
                  </a:lnTo>
                  <a:lnTo>
                    <a:pt x="1258" y="2132"/>
                  </a:lnTo>
                  <a:lnTo>
                    <a:pt x="1263" y="2130"/>
                  </a:lnTo>
                  <a:lnTo>
                    <a:pt x="1269" y="2126"/>
                  </a:lnTo>
                  <a:lnTo>
                    <a:pt x="1276" y="2115"/>
                  </a:lnTo>
                  <a:lnTo>
                    <a:pt x="1288" y="2099"/>
                  </a:lnTo>
                  <a:lnTo>
                    <a:pt x="1303" y="2073"/>
                  </a:lnTo>
                  <a:lnTo>
                    <a:pt x="1324" y="2039"/>
                  </a:lnTo>
                  <a:lnTo>
                    <a:pt x="1350" y="1991"/>
                  </a:lnTo>
                  <a:lnTo>
                    <a:pt x="1361" y="1973"/>
                  </a:lnTo>
                  <a:lnTo>
                    <a:pt x="1371" y="1954"/>
                  </a:lnTo>
                  <a:lnTo>
                    <a:pt x="1383" y="1935"/>
                  </a:lnTo>
                  <a:lnTo>
                    <a:pt x="1393" y="1917"/>
                  </a:lnTo>
                  <a:lnTo>
                    <a:pt x="1402" y="1901"/>
                  </a:lnTo>
                  <a:lnTo>
                    <a:pt x="1411" y="1886"/>
                  </a:lnTo>
                  <a:lnTo>
                    <a:pt x="1418" y="1874"/>
                  </a:lnTo>
                  <a:lnTo>
                    <a:pt x="1424" y="1867"/>
                  </a:lnTo>
                  <a:lnTo>
                    <a:pt x="1449" y="1871"/>
                  </a:lnTo>
                  <a:lnTo>
                    <a:pt x="1473" y="1874"/>
                  </a:lnTo>
                  <a:lnTo>
                    <a:pt x="1497" y="1877"/>
                  </a:lnTo>
                  <a:lnTo>
                    <a:pt x="1519" y="1880"/>
                  </a:lnTo>
                  <a:lnTo>
                    <a:pt x="1540" y="1883"/>
                  </a:lnTo>
                  <a:lnTo>
                    <a:pt x="1559" y="1886"/>
                  </a:lnTo>
                  <a:lnTo>
                    <a:pt x="1578" y="1889"/>
                  </a:lnTo>
                  <a:lnTo>
                    <a:pt x="1596" y="1891"/>
                  </a:lnTo>
                  <a:lnTo>
                    <a:pt x="1612" y="1894"/>
                  </a:lnTo>
                  <a:lnTo>
                    <a:pt x="1628" y="1895"/>
                  </a:lnTo>
                  <a:lnTo>
                    <a:pt x="1643" y="1897"/>
                  </a:lnTo>
                  <a:lnTo>
                    <a:pt x="1656" y="1898"/>
                  </a:lnTo>
                  <a:lnTo>
                    <a:pt x="1668" y="1899"/>
                  </a:lnTo>
                  <a:lnTo>
                    <a:pt x="1679" y="1901"/>
                  </a:lnTo>
                  <a:lnTo>
                    <a:pt x="1689" y="1902"/>
                  </a:lnTo>
                  <a:lnTo>
                    <a:pt x="1698" y="1902"/>
                  </a:lnTo>
                  <a:lnTo>
                    <a:pt x="1727" y="1902"/>
                  </a:lnTo>
                  <a:lnTo>
                    <a:pt x="1756" y="1902"/>
                  </a:lnTo>
                  <a:lnTo>
                    <a:pt x="1782" y="1899"/>
                  </a:lnTo>
                  <a:lnTo>
                    <a:pt x="1807" y="1897"/>
                  </a:lnTo>
                  <a:lnTo>
                    <a:pt x="1831" y="1891"/>
                  </a:lnTo>
                  <a:lnTo>
                    <a:pt x="1852" y="1886"/>
                  </a:lnTo>
                  <a:lnTo>
                    <a:pt x="1872" y="1879"/>
                  </a:lnTo>
                  <a:lnTo>
                    <a:pt x="1890" y="1873"/>
                  </a:lnTo>
                  <a:lnTo>
                    <a:pt x="1905" y="1865"/>
                  </a:lnTo>
                  <a:lnTo>
                    <a:pt x="1920" y="1860"/>
                  </a:lnTo>
                  <a:lnTo>
                    <a:pt x="1932" y="1854"/>
                  </a:lnTo>
                  <a:lnTo>
                    <a:pt x="1942" y="1848"/>
                  </a:lnTo>
                  <a:lnTo>
                    <a:pt x="1951" y="1843"/>
                  </a:lnTo>
                  <a:lnTo>
                    <a:pt x="1957" y="1839"/>
                  </a:lnTo>
                  <a:lnTo>
                    <a:pt x="1961" y="1836"/>
                  </a:lnTo>
                  <a:lnTo>
                    <a:pt x="1963" y="1834"/>
                  </a:lnTo>
                  <a:lnTo>
                    <a:pt x="1964" y="1831"/>
                  </a:lnTo>
                  <a:lnTo>
                    <a:pt x="2010" y="1743"/>
                  </a:lnTo>
                  <a:lnTo>
                    <a:pt x="2006" y="1744"/>
                  </a:lnTo>
                  <a:lnTo>
                    <a:pt x="1995" y="1746"/>
                  </a:lnTo>
                  <a:lnTo>
                    <a:pt x="1979" y="1749"/>
                  </a:lnTo>
                  <a:lnTo>
                    <a:pt x="1958" y="1753"/>
                  </a:lnTo>
                  <a:lnTo>
                    <a:pt x="1936" y="1757"/>
                  </a:lnTo>
                  <a:lnTo>
                    <a:pt x="1914" y="1762"/>
                  </a:lnTo>
                  <a:lnTo>
                    <a:pt x="1895" y="1766"/>
                  </a:lnTo>
                  <a:lnTo>
                    <a:pt x="1877" y="1771"/>
                  </a:lnTo>
                  <a:lnTo>
                    <a:pt x="1892" y="1749"/>
                  </a:lnTo>
                  <a:lnTo>
                    <a:pt x="1911" y="1722"/>
                  </a:lnTo>
                  <a:lnTo>
                    <a:pt x="1930" y="1691"/>
                  </a:lnTo>
                  <a:lnTo>
                    <a:pt x="1952" y="1658"/>
                  </a:lnTo>
                  <a:lnTo>
                    <a:pt x="1974" y="1624"/>
                  </a:lnTo>
                  <a:lnTo>
                    <a:pt x="1997" y="1589"/>
                  </a:lnTo>
                  <a:lnTo>
                    <a:pt x="2017" y="1555"/>
                  </a:lnTo>
                  <a:lnTo>
                    <a:pt x="2037" y="1521"/>
                  </a:lnTo>
                  <a:lnTo>
                    <a:pt x="2056" y="1491"/>
                  </a:lnTo>
                  <a:lnTo>
                    <a:pt x="2075" y="1469"/>
                  </a:lnTo>
                  <a:lnTo>
                    <a:pt x="2094" y="1453"/>
                  </a:lnTo>
                  <a:lnTo>
                    <a:pt x="2115" y="1441"/>
                  </a:lnTo>
                  <a:lnTo>
                    <a:pt x="2133" y="1435"/>
                  </a:lnTo>
                  <a:lnTo>
                    <a:pt x="2151" y="1432"/>
                  </a:lnTo>
                  <a:lnTo>
                    <a:pt x="2164" y="1432"/>
                  </a:lnTo>
                  <a:lnTo>
                    <a:pt x="2176" y="1432"/>
                  </a:lnTo>
                  <a:lnTo>
                    <a:pt x="2179" y="1451"/>
                  </a:lnTo>
                  <a:lnTo>
                    <a:pt x="2183" y="1481"/>
                  </a:lnTo>
                  <a:lnTo>
                    <a:pt x="2189" y="1512"/>
                  </a:lnTo>
                  <a:lnTo>
                    <a:pt x="2192" y="1533"/>
                  </a:lnTo>
                  <a:lnTo>
                    <a:pt x="2176" y="1540"/>
                  </a:lnTo>
                  <a:lnTo>
                    <a:pt x="2155" y="1552"/>
                  </a:lnTo>
                  <a:lnTo>
                    <a:pt x="2131" y="1570"/>
                  </a:lnTo>
                  <a:lnTo>
                    <a:pt x="2106" y="1595"/>
                  </a:lnTo>
                  <a:lnTo>
                    <a:pt x="2080" y="1627"/>
                  </a:lnTo>
                  <a:lnTo>
                    <a:pt x="2056" y="1670"/>
                  </a:lnTo>
                  <a:lnTo>
                    <a:pt x="2035" y="1722"/>
                  </a:lnTo>
                  <a:lnTo>
                    <a:pt x="2019" y="1784"/>
                  </a:lnTo>
                  <a:lnTo>
                    <a:pt x="2014" y="1812"/>
                  </a:lnTo>
                  <a:lnTo>
                    <a:pt x="2010" y="1840"/>
                  </a:lnTo>
                  <a:lnTo>
                    <a:pt x="2009" y="1868"/>
                  </a:lnTo>
                  <a:lnTo>
                    <a:pt x="2007" y="1897"/>
                  </a:lnTo>
                  <a:lnTo>
                    <a:pt x="2009" y="1939"/>
                  </a:lnTo>
                  <a:lnTo>
                    <a:pt x="2014" y="1982"/>
                  </a:lnTo>
                  <a:lnTo>
                    <a:pt x="2023" y="2022"/>
                  </a:lnTo>
                  <a:lnTo>
                    <a:pt x="2035" y="2062"/>
                  </a:lnTo>
                  <a:lnTo>
                    <a:pt x="2050" y="2102"/>
                  </a:lnTo>
                  <a:lnTo>
                    <a:pt x="2069" y="2139"/>
                  </a:lnTo>
                  <a:lnTo>
                    <a:pt x="2091" y="2175"/>
                  </a:lnTo>
                  <a:lnTo>
                    <a:pt x="2117" y="2207"/>
                  </a:lnTo>
                  <a:lnTo>
                    <a:pt x="2131" y="2223"/>
                  </a:lnTo>
                  <a:lnTo>
                    <a:pt x="2146" y="2240"/>
                  </a:lnTo>
                  <a:lnTo>
                    <a:pt x="2162" y="2254"/>
                  </a:lnTo>
                  <a:lnTo>
                    <a:pt x="2179" y="2268"/>
                  </a:lnTo>
                  <a:lnTo>
                    <a:pt x="2195" y="2281"/>
                  </a:lnTo>
                  <a:lnTo>
                    <a:pt x="2213" y="2293"/>
                  </a:lnTo>
                  <a:lnTo>
                    <a:pt x="2230" y="2305"/>
                  </a:lnTo>
                  <a:lnTo>
                    <a:pt x="2250" y="2314"/>
                  </a:lnTo>
                  <a:lnTo>
                    <a:pt x="2267" y="2324"/>
                  </a:lnTo>
                  <a:lnTo>
                    <a:pt x="2287" y="2331"/>
                  </a:lnTo>
                  <a:lnTo>
                    <a:pt x="2306" y="2339"/>
                  </a:lnTo>
                  <a:lnTo>
                    <a:pt x="2327" y="2345"/>
                  </a:lnTo>
                  <a:lnTo>
                    <a:pt x="2346" y="2351"/>
                  </a:lnTo>
                  <a:lnTo>
                    <a:pt x="2367" y="2355"/>
                  </a:lnTo>
                  <a:lnTo>
                    <a:pt x="2387" y="2358"/>
                  </a:lnTo>
                  <a:lnTo>
                    <a:pt x="2408" y="2360"/>
                  </a:lnTo>
                  <a:lnTo>
                    <a:pt x="2417" y="2361"/>
                  </a:lnTo>
                  <a:lnTo>
                    <a:pt x="2426" y="2361"/>
                  </a:lnTo>
                  <a:lnTo>
                    <a:pt x="2433" y="2361"/>
                  </a:lnTo>
                  <a:lnTo>
                    <a:pt x="2442" y="2361"/>
                  </a:lnTo>
                  <a:lnTo>
                    <a:pt x="2460" y="2360"/>
                  </a:lnTo>
                  <a:lnTo>
                    <a:pt x="2477" y="2358"/>
                  </a:lnTo>
                  <a:lnTo>
                    <a:pt x="2494" y="2355"/>
                  </a:lnTo>
                  <a:lnTo>
                    <a:pt x="2511" y="2352"/>
                  </a:lnTo>
                  <a:lnTo>
                    <a:pt x="2528" y="2348"/>
                  </a:lnTo>
                  <a:lnTo>
                    <a:pt x="2544" y="2342"/>
                  </a:lnTo>
                  <a:lnTo>
                    <a:pt x="2559" y="2336"/>
                  </a:lnTo>
                  <a:lnTo>
                    <a:pt x="2575" y="2328"/>
                  </a:lnTo>
                  <a:lnTo>
                    <a:pt x="2590" y="2321"/>
                  </a:lnTo>
                  <a:lnTo>
                    <a:pt x="2603" y="2312"/>
                  </a:lnTo>
                  <a:lnTo>
                    <a:pt x="2618" y="2303"/>
                  </a:lnTo>
                  <a:lnTo>
                    <a:pt x="2631" y="2293"/>
                  </a:lnTo>
                  <a:lnTo>
                    <a:pt x="2645" y="2283"/>
                  </a:lnTo>
                  <a:lnTo>
                    <a:pt x="2658" y="2271"/>
                  </a:lnTo>
                  <a:lnTo>
                    <a:pt x="2670" y="2257"/>
                  </a:lnTo>
                  <a:lnTo>
                    <a:pt x="2682" y="2244"/>
                  </a:lnTo>
                  <a:lnTo>
                    <a:pt x="2704" y="2215"/>
                  </a:lnTo>
                  <a:lnTo>
                    <a:pt x="2723" y="2182"/>
                  </a:lnTo>
                  <a:lnTo>
                    <a:pt x="2739" y="2147"/>
                  </a:lnTo>
                  <a:lnTo>
                    <a:pt x="2754" y="2110"/>
                  </a:lnTo>
                  <a:lnTo>
                    <a:pt x="2764" y="2073"/>
                  </a:lnTo>
                  <a:lnTo>
                    <a:pt x="2773" y="2033"/>
                  </a:lnTo>
                  <a:lnTo>
                    <a:pt x="2779" y="1993"/>
                  </a:lnTo>
                  <a:lnTo>
                    <a:pt x="2782" y="1953"/>
                  </a:lnTo>
                  <a:lnTo>
                    <a:pt x="2782" y="1928"/>
                  </a:lnTo>
                  <a:lnTo>
                    <a:pt x="2782" y="1902"/>
                  </a:lnTo>
                  <a:lnTo>
                    <a:pt x="2779" y="1879"/>
                  </a:lnTo>
                  <a:lnTo>
                    <a:pt x="2776" y="1855"/>
                  </a:lnTo>
                  <a:lnTo>
                    <a:pt x="2754" y="1775"/>
                  </a:lnTo>
                  <a:lnTo>
                    <a:pt x="2723" y="1707"/>
                  </a:lnTo>
                  <a:lnTo>
                    <a:pt x="2686" y="1649"/>
                  </a:lnTo>
                  <a:lnTo>
                    <a:pt x="2648" y="1604"/>
                  </a:lnTo>
                  <a:lnTo>
                    <a:pt x="2609" y="1568"/>
                  </a:lnTo>
                  <a:lnTo>
                    <a:pt x="2578" y="1543"/>
                  </a:lnTo>
                  <a:lnTo>
                    <a:pt x="2554" y="1527"/>
                  </a:lnTo>
                  <a:lnTo>
                    <a:pt x="2544" y="1521"/>
                  </a:lnTo>
                  <a:lnTo>
                    <a:pt x="2538" y="1516"/>
                  </a:lnTo>
                  <a:lnTo>
                    <a:pt x="2531" y="1519"/>
                  </a:lnTo>
                  <a:lnTo>
                    <a:pt x="2510" y="1534"/>
                  </a:lnTo>
                  <a:lnTo>
                    <a:pt x="2497" y="1556"/>
                  </a:lnTo>
                  <a:lnTo>
                    <a:pt x="2488" y="1583"/>
                  </a:lnTo>
                  <a:lnTo>
                    <a:pt x="2482" y="1610"/>
                  </a:lnTo>
                  <a:lnTo>
                    <a:pt x="2480" y="1636"/>
                  </a:lnTo>
                  <a:lnTo>
                    <a:pt x="2480" y="1661"/>
                  </a:lnTo>
                  <a:lnTo>
                    <a:pt x="2480" y="1679"/>
                  </a:lnTo>
                  <a:lnTo>
                    <a:pt x="2482" y="1689"/>
                  </a:lnTo>
                  <a:lnTo>
                    <a:pt x="2483" y="1694"/>
                  </a:lnTo>
                  <a:lnTo>
                    <a:pt x="2486" y="1697"/>
                  </a:lnTo>
                  <a:lnTo>
                    <a:pt x="2523" y="1750"/>
                  </a:lnTo>
                  <a:lnTo>
                    <a:pt x="2553" y="1808"/>
                  </a:lnTo>
                  <a:lnTo>
                    <a:pt x="2571" y="1867"/>
                  </a:lnTo>
                  <a:lnTo>
                    <a:pt x="2581" y="1926"/>
                  </a:lnTo>
                  <a:lnTo>
                    <a:pt x="2580" y="1984"/>
                  </a:lnTo>
                  <a:lnTo>
                    <a:pt x="2571" y="2040"/>
                  </a:lnTo>
                  <a:lnTo>
                    <a:pt x="2550" y="2092"/>
                  </a:lnTo>
                  <a:lnTo>
                    <a:pt x="2520" y="2138"/>
                  </a:lnTo>
                  <a:lnTo>
                    <a:pt x="2507" y="2152"/>
                  </a:lnTo>
                  <a:lnTo>
                    <a:pt x="2492" y="2164"/>
                  </a:lnTo>
                  <a:lnTo>
                    <a:pt x="2476" y="2175"/>
                  </a:lnTo>
                  <a:lnTo>
                    <a:pt x="2457" y="2183"/>
                  </a:lnTo>
                  <a:lnTo>
                    <a:pt x="2438" y="2189"/>
                  </a:lnTo>
                  <a:lnTo>
                    <a:pt x="2417" y="2192"/>
                  </a:lnTo>
                  <a:lnTo>
                    <a:pt x="2395" y="2194"/>
                  </a:lnTo>
                  <a:lnTo>
                    <a:pt x="2372" y="2194"/>
                  </a:lnTo>
                  <a:lnTo>
                    <a:pt x="2344" y="2189"/>
                  </a:lnTo>
                  <a:lnTo>
                    <a:pt x="2316" y="2181"/>
                  </a:lnTo>
                  <a:lnTo>
                    <a:pt x="2290" y="2169"/>
                  </a:lnTo>
                  <a:lnTo>
                    <a:pt x="2264" y="2154"/>
                  </a:lnTo>
                  <a:lnTo>
                    <a:pt x="2242" y="2135"/>
                  </a:lnTo>
                  <a:lnTo>
                    <a:pt x="2220" y="2114"/>
                  </a:lnTo>
                  <a:lnTo>
                    <a:pt x="2202" y="2090"/>
                  </a:lnTo>
                  <a:lnTo>
                    <a:pt x="2186" y="2065"/>
                  </a:lnTo>
                  <a:lnTo>
                    <a:pt x="2170" y="2027"/>
                  </a:lnTo>
                  <a:lnTo>
                    <a:pt x="2156" y="1985"/>
                  </a:lnTo>
                  <a:lnTo>
                    <a:pt x="2149" y="1941"/>
                  </a:lnTo>
                  <a:lnTo>
                    <a:pt x="2148" y="1897"/>
                  </a:lnTo>
                  <a:lnTo>
                    <a:pt x="2149" y="1852"/>
                  </a:lnTo>
                  <a:lnTo>
                    <a:pt x="2156" y="1809"/>
                  </a:lnTo>
                  <a:lnTo>
                    <a:pt x="2168" y="1769"/>
                  </a:lnTo>
                  <a:lnTo>
                    <a:pt x="2185" y="1734"/>
                  </a:lnTo>
                  <a:lnTo>
                    <a:pt x="2192" y="1720"/>
                  </a:lnTo>
                  <a:lnTo>
                    <a:pt x="2202" y="1707"/>
                  </a:lnTo>
                  <a:lnTo>
                    <a:pt x="2214" y="1695"/>
                  </a:lnTo>
                  <a:lnTo>
                    <a:pt x="2227" y="1683"/>
                  </a:lnTo>
                  <a:lnTo>
                    <a:pt x="2244" y="1673"/>
                  </a:lnTo>
                  <a:lnTo>
                    <a:pt x="2261" y="1666"/>
                  </a:lnTo>
                  <a:lnTo>
                    <a:pt x="2281" y="1660"/>
                  </a:lnTo>
                  <a:lnTo>
                    <a:pt x="2303" y="1657"/>
                  </a:lnTo>
                  <a:lnTo>
                    <a:pt x="2350" y="1661"/>
                  </a:lnTo>
                  <a:lnTo>
                    <a:pt x="2387" y="1675"/>
                  </a:lnTo>
                  <a:lnTo>
                    <a:pt x="2415" y="1695"/>
                  </a:lnTo>
                  <a:lnTo>
                    <a:pt x="2438" y="1719"/>
                  </a:lnTo>
                  <a:lnTo>
                    <a:pt x="2454" y="1744"/>
                  </a:lnTo>
                  <a:lnTo>
                    <a:pt x="2463" y="1768"/>
                  </a:lnTo>
                  <a:lnTo>
                    <a:pt x="2469" y="1786"/>
                  </a:lnTo>
                  <a:lnTo>
                    <a:pt x="2472" y="1797"/>
                  </a:lnTo>
                  <a:lnTo>
                    <a:pt x="2469" y="1815"/>
                  </a:lnTo>
                  <a:lnTo>
                    <a:pt x="2467" y="1833"/>
                  </a:lnTo>
                  <a:lnTo>
                    <a:pt x="2466" y="1849"/>
                  </a:lnTo>
                  <a:lnTo>
                    <a:pt x="2466" y="1865"/>
                  </a:lnTo>
                  <a:lnTo>
                    <a:pt x="2467" y="1897"/>
                  </a:lnTo>
                  <a:lnTo>
                    <a:pt x="2472" y="1923"/>
                  </a:lnTo>
                  <a:lnTo>
                    <a:pt x="2477" y="1948"/>
                  </a:lnTo>
                  <a:lnTo>
                    <a:pt x="2485" y="1969"/>
                  </a:lnTo>
                  <a:lnTo>
                    <a:pt x="2492" y="1987"/>
                  </a:lnTo>
                  <a:lnTo>
                    <a:pt x="2500" y="2002"/>
                  </a:lnTo>
                  <a:lnTo>
                    <a:pt x="2506" y="2013"/>
                  </a:lnTo>
                  <a:lnTo>
                    <a:pt x="2511" y="2021"/>
                  </a:lnTo>
                  <a:lnTo>
                    <a:pt x="2507" y="2037"/>
                  </a:lnTo>
                  <a:lnTo>
                    <a:pt x="2501" y="2053"/>
                  </a:lnTo>
                  <a:lnTo>
                    <a:pt x="2494" y="2068"/>
                  </a:lnTo>
                  <a:lnTo>
                    <a:pt x="2483" y="2081"/>
                  </a:lnTo>
                  <a:lnTo>
                    <a:pt x="2473" y="2093"/>
                  </a:lnTo>
                  <a:lnTo>
                    <a:pt x="2463" y="2105"/>
                  </a:lnTo>
                  <a:lnTo>
                    <a:pt x="2454" y="2114"/>
                  </a:lnTo>
                  <a:lnTo>
                    <a:pt x="2445" y="2121"/>
                  </a:lnTo>
                  <a:lnTo>
                    <a:pt x="2423" y="2099"/>
                  </a:lnTo>
                  <a:lnTo>
                    <a:pt x="2396" y="2081"/>
                  </a:lnTo>
                  <a:lnTo>
                    <a:pt x="2365" y="2067"/>
                  </a:lnTo>
                  <a:lnTo>
                    <a:pt x="2334" y="2056"/>
                  </a:lnTo>
                  <a:lnTo>
                    <a:pt x="2303" y="2049"/>
                  </a:lnTo>
                  <a:lnTo>
                    <a:pt x="2276" y="2043"/>
                  </a:lnTo>
                  <a:lnTo>
                    <a:pt x="2253" y="2040"/>
                  </a:lnTo>
                  <a:lnTo>
                    <a:pt x="2236" y="2039"/>
                  </a:lnTo>
                  <a:lnTo>
                    <a:pt x="2223" y="2009"/>
                  </a:lnTo>
                  <a:lnTo>
                    <a:pt x="2214" y="1976"/>
                  </a:lnTo>
                  <a:lnTo>
                    <a:pt x="2211" y="1944"/>
                  </a:lnTo>
                  <a:lnTo>
                    <a:pt x="2210" y="1914"/>
                  </a:lnTo>
                  <a:lnTo>
                    <a:pt x="2210" y="1902"/>
                  </a:lnTo>
                  <a:lnTo>
                    <a:pt x="2211" y="1892"/>
                  </a:lnTo>
                  <a:lnTo>
                    <a:pt x="2211" y="1883"/>
                  </a:lnTo>
                  <a:lnTo>
                    <a:pt x="2211" y="1877"/>
                  </a:lnTo>
                  <a:lnTo>
                    <a:pt x="2241" y="1858"/>
                  </a:lnTo>
                  <a:lnTo>
                    <a:pt x="2267" y="1833"/>
                  </a:lnTo>
                  <a:lnTo>
                    <a:pt x="2291" y="1803"/>
                  </a:lnTo>
                  <a:lnTo>
                    <a:pt x="2313" y="1774"/>
                  </a:lnTo>
                  <a:lnTo>
                    <a:pt x="2330" y="1744"/>
                  </a:lnTo>
                  <a:lnTo>
                    <a:pt x="2343" y="1719"/>
                  </a:lnTo>
                  <a:lnTo>
                    <a:pt x="2352" y="1701"/>
                  </a:lnTo>
                  <a:lnTo>
                    <a:pt x="2356" y="1694"/>
                  </a:lnTo>
                  <a:lnTo>
                    <a:pt x="2330" y="1682"/>
                  </a:lnTo>
                  <a:lnTo>
                    <a:pt x="2327" y="1688"/>
                  </a:lnTo>
                  <a:lnTo>
                    <a:pt x="2318" y="1706"/>
                  </a:lnTo>
                  <a:lnTo>
                    <a:pt x="2304" y="1729"/>
                  </a:lnTo>
                  <a:lnTo>
                    <a:pt x="2288" y="1757"/>
                  </a:lnTo>
                  <a:lnTo>
                    <a:pt x="2267" y="1787"/>
                  </a:lnTo>
                  <a:lnTo>
                    <a:pt x="2244" y="1815"/>
                  </a:lnTo>
                  <a:lnTo>
                    <a:pt x="2219" y="1839"/>
                  </a:lnTo>
                  <a:lnTo>
                    <a:pt x="2192" y="1854"/>
                  </a:lnTo>
                  <a:lnTo>
                    <a:pt x="2185" y="1857"/>
                  </a:lnTo>
                  <a:lnTo>
                    <a:pt x="2183" y="1865"/>
                  </a:lnTo>
                  <a:lnTo>
                    <a:pt x="2183" y="1873"/>
                  </a:lnTo>
                  <a:lnTo>
                    <a:pt x="2182" y="1888"/>
                  </a:lnTo>
                  <a:lnTo>
                    <a:pt x="2182" y="1911"/>
                  </a:lnTo>
                  <a:lnTo>
                    <a:pt x="2182" y="1938"/>
                  </a:lnTo>
                  <a:lnTo>
                    <a:pt x="2185" y="1969"/>
                  </a:lnTo>
                  <a:lnTo>
                    <a:pt x="2190" y="2002"/>
                  </a:lnTo>
                  <a:lnTo>
                    <a:pt x="2201" y="2033"/>
                  </a:lnTo>
                  <a:lnTo>
                    <a:pt x="2216" y="2061"/>
                  </a:lnTo>
                  <a:lnTo>
                    <a:pt x="2220" y="2067"/>
                  </a:lnTo>
                  <a:lnTo>
                    <a:pt x="2227" y="2067"/>
                  </a:lnTo>
                  <a:lnTo>
                    <a:pt x="2235" y="2067"/>
                  </a:lnTo>
                  <a:lnTo>
                    <a:pt x="2254" y="2070"/>
                  </a:lnTo>
                  <a:lnTo>
                    <a:pt x="2281" y="2074"/>
                  </a:lnTo>
                  <a:lnTo>
                    <a:pt x="2313" y="2081"/>
                  </a:lnTo>
                  <a:lnTo>
                    <a:pt x="2349" y="2092"/>
                  </a:lnTo>
                  <a:lnTo>
                    <a:pt x="2381" y="2107"/>
                  </a:lnTo>
                  <a:lnTo>
                    <a:pt x="2409" y="2126"/>
                  </a:lnTo>
                  <a:lnTo>
                    <a:pt x="2430" y="2149"/>
                  </a:lnTo>
                  <a:lnTo>
                    <a:pt x="2438" y="2163"/>
                  </a:lnTo>
                  <a:lnTo>
                    <a:pt x="2451" y="2154"/>
                  </a:lnTo>
                  <a:lnTo>
                    <a:pt x="2455" y="2151"/>
                  </a:lnTo>
                  <a:lnTo>
                    <a:pt x="2466" y="2142"/>
                  </a:lnTo>
                  <a:lnTo>
                    <a:pt x="2479" y="2129"/>
                  </a:lnTo>
                  <a:lnTo>
                    <a:pt x="2495" y="2112"/>
                  </a:lnTo>
                  <a:lnTo>
                    <a:pt x="2511" y="2093"/>
                  </a:lnTo>
                  <a:lnTo>
                    <a:pt x="2525" y="2071"/>
                  </a:lnTo>
                  <a:lnTo>
                    <a:pt x="2537" y="2046"/>
                  </a:lnTo>
                  <a:lnTo>
                    <a:pt x="2541" y="2018"/>
                  </a:lnTo>
                  <a:lnTo>
                    <a:pt x="2543" y="2012"/>
                  </a:lnTo>
                  <a:lnTo>
                    <a:pt x="2538" y="2007"/>
                  </a:lnTo>
                  <a:lnTo>
                    <a:pt x="2535" y="2003"/>
                  </a:lnTo>
                  <a:lnTo>
                    <a:pt x="2528" y="1993"/>
                  </a:lnTo>
                  <a:lnTo>
                    <a:pt x="2517" y="1975"/>
                  </a:lnTo>
                  <a:lnTo>
                    <a:pt x="2509" y="1951"/>
                  </a:lnTo>
                  <a:lnTo>
                    <a:pt x="2500" y="1922"/>
                  </a:lnTo>
                  <a:lnTo>
                    <a:pt x="2495" y="1888"/>
                  </a:lnTo>
                  <a:lnTo>
                    <a:pt x="2495" y="1846"/>
                  </a:lnTo>
                  <a:lnTo>
                    <a:pt x="2501" y="1800"/>
                  </a:lnTo>
                  <a:lnTo>
                    <a:pt x="2501" y="1797"/>
                  </a:lnTo>
                  <a:lnTo>
                    <a:pt x="2501" y="1796"/>
                  </a:lnTo>
                  <a:lnTo>
                    <a:pt x="2500" y="1787"/>
                  </a:lnTo>
                  <a:lnTo>
                    <a:pt x="2494" y="1768"/>
                  </a:lnTo>
                  <a:lnTo>
                    <a:pt x="2483" y="1740"/>
                  </a:lnTo>
                  <a:lnTo>
                    <a:pt x="2466" y="1709"/>
                  </a:lnTo>
                  <a:lnTo>
                    <a:pt x="2440" y="1678"/>
                  </a:lnTo>
                  <a:lnTo>
                    <a:pt x="2405" y="1652"/>
                  </a:lnTo>
                  <a:lnTo>
                    <a:pt x="2359" y="1635"/>
                  </a:lnTo>
                  <a:lnTo>
                    <a:pt x="2301" y="1629"/>
                  </a:lnTo>
                  <a:lnTo>
                    <a:pt x="2279" y="1630"/>
                  </a:lnTo>
                  <a:lnTo>
                    <a:pt x="2259" y="1635"/>
                  </a:lnTo>
                  <a:lnTo>
                    <a:pt x="2239" y="1642"/>
                  </a:lnTo>
                  <a:lnTo>
                    <a:pt x="2220" y="1652"/>
                  </a:lnTo>
                  <a:lnTo>
                    <a:pt x="2202" y="1666"/>
                  </a:lnTo>
                  <a:lnTo>
                    <a:pt x="2188" y="1681"/>
                  </a:lnTo>
                  <a:lnTo>
                    <a:pt x="2173" y="1698"/>
                  </a:lnTo>
                  <a:lnTo>
                    <a:pt x="2159" y="1719"/>
                  </a:lnTo>
                  <a:lnTo>
                    <a:pt x="2142" y="1757"/>
                  </a:lnTo>
                  <a:lnTo>
                    <a:pt x="2128" y="1800"/>
                  </a:lnTo>
                  <a:lnTo>
                    <a:pt x="2119" y="1848"/>
                  </a:lnTo>
                  <a:lnTo>
                    <a:pt x="2118" y="1895"/>
                  </a:lnTo>
                  <a:lnTo>
                    <a:pt x="2119" y="1944"/>
                  </a:lnTo>
                  <a:lnTo>
                    <a:pt x="2128" y="1991"/>
                  </a:lnTo>
                  <a:lnTo>
                    <a:pt x="2142" y="2037"/>
                  </a:lnTo>
                  <a:lnTo>
                    <a:pt x="2159" y="2078"/>
                  </a:lnTo>
                  <a:lnTo>
                    <a:pt x="2177" y="2108"/>
                  </a:lnTo>
                  <a:lnTo>
                    <a:pt x="2199" y="2135"/>
                  </a:lnTo>
                  <a:lnTo>
                    <a:pt x="2223" y="2157"/>
                  </a:lnTo>
                  <a:lnTo>
                    <a:pt x="2248" y="2178"/>
                  </a:lnTo>
                  <a:lnTo>
                    <a:pt x="2276" y="2194"/>
                  </a:lnTo>
                  <a:lnTo>
                    <a:pt x="2306" y="2207"/>
                  </a:lnTo>
                  <a:lnTo>
                    <a:pt x="2337" y="2216"/>
                  </a:lnTo>
                  <a:lnTo>
                    <a:pt x="2369" y="2222"/>
                  </a:lnTo>
                  <a:lnTo>
                    <a:pt x="2396" y="2223"/>
                  </a:lnTo>
                  <a:lnTo>
                    <a:pt x="2421" y="2222"/>
                  </a:lnTo>
                  <a:lnTo>
                    <a:pt x="2445" y="2218"/>
                  </a:lnTo>
                  <a:lnTo>
                    <a:pt x="2469" y="2210"/>
                  </a:lnTo>
                  <a:lnTo>
                    <a:pt x="2489" y="2200"/>
                  </a:lnTo>
                  <a:lnTo>
                    <a:pt x="2510" y="2188"/>
                  </a:lnTo>
                  <a:lnTo>
                    <a:pt x="2526" y="2173"/>
                  </a:lnTo>
                  <a:lnTo>
                    <a:pt x="2543" y="2155"/>
                  </a:lnTo>
                  <a:lnTo>
                    <a:pt x="2559" y="2133"/>
                  </a:lnTo>
                  <a:lnTo>
                    <a:pt x="2572" y="2111"/>
                  </a:lnTo>
                  <a:lnTo>
                    <a:pt x="2584" y="2086"/>
                  </a:lnTo>
                  <a:lnTo>
                    <a:pt x="2594" y="2061"/>
                  </a:lnTo>
                  <a:lnTo>
                    <a:pt x="2602" y="2036"/>
                  </a:lnTo>
                  <a:lnTo>
                    <a:pt x="2608" y="2009"/>
                  </a:lnTo>
                  <a:lnTo>
                    <a:pt x="2611" y="1982"/>
                  </a:lnTo>
                  <a:lnTo>
                    <a:pt x="2612" y="1954"/>
                  </a:lnTo>
                  <a:lnTo>
                    <a:pt x="2611" y="1920"/>
                  </a:lnTo>
                  <a:lnTo>
                    <a:pt x="2606" y="1885"/>
                  </a:lnTo>
                  <a:lnTo>
                    <a:pt x="2597" y="1849"/>
                  </a:lnTo>
                  <a:lnTo>
                    <a:pt x="2587" y="1815"/>
                  </a:lnTo>
                  <a:lnTo>
                    <a:pt x="2572" y="1780"/>
                  </a:lnTo>
                  <a:lnTo>
                    <a:pt x="2556" y="1747"/>
                  </a:lnTo>
                  <a:lnTo>
                    <a:pt x="2535" y="1713"/>
                  </a:lnTo>
                  <a:lnTo>
                    <a:pt x="2511" y="1682"/>
                  </a:lnTo>
                  <a:lnTo>
                    <a:pt x="2510" y="1676"/>
                  </a:lnTo>
                  <a:lnTo>
                    <a:pt x="2510" y="1669"/>
                  </a:lnTo>
                  <a:lnTo>
                    <a:pt x="2510" y="1660"/>
                  </a:lnTo>
                  <a:lnTo>
                    <a:pt x="2510" y="1651"/>
                  </a:lnTo>
                  <a:lnTo>
                    <a:pt x="2511" y="1621"/>
                  </a:lnTo>
                  <a:lnTo>
                    <a:pt x="2516" y="1593"/>
                  </a:lnTo>
                  <a:lnTo>
                    <a:pt x="2523" y="1568"/>
                  </a:lnTo>
                  <a:lnTo>
                    <a:pt x="2537" y="1550"/>
                  </a:lnTo>
                  <a:lnTo>
                    <a:pt x="2554" y="1562"/>
                  </a:lnTo>
                  <a:lnTo>
                    <a:pt x="2580" y="1581"/>
                  </a:lnTo>
                  <a:lnTo>
                    <a:pt x="2609" y="1608"/>
                  </a:lnTo>
                  <a:lnTo>
                    <a:pt x="2642" y="1642"/>
                  </a:lnTo>
                  <a:lnTo>
                    <a:pt x="2674" y="1683"/>
                  </a:lnTo>
                  <a:lnTo>
                    <a:pt x="2704" y="1734"/>
                  </a:lnTo>
                  <a:lnTo>
                    <a:pt x="2729" y="1793"/>
                  </a:lnTo>
                  <a:lnTo>
                    <a:pt x="2747" y="1860"/>
                  </a:lnTo>
                  <a:lnTo>
                    <a:pt x="2750" y="1879"/>
                  </a:lnTo>
                  <a:lnTo>
                    <a:pt x="2753" y="1898"/>
                  </a:lnTo>
                  <a:lnTo>
                    <a:pt x="2754" y="1919"/>
                  </a:lnTo>
                  <a:lnTo>
                    <a:pt x="2754" y="1938"/>
                  </a:lnTo>
                  <a:lnTo>
                    <a:pt x="2754" y="1948"/>
                  </a:lnTo>
                  <a:lnTo>
                    <a:pt x="2754" y="1957"/>
                  </a:lnTo>
                  <a:lnTo>
                    <a:pt x="2753" y="1968"/>
                  </a:lnTo>
                  <a:lnTo>
                    <a:pt x="2753" y="1976"/>
                  </a:lnTo>
                  <a:lnTo>
                    <a:pt x="2748" y="2012"/>
                  </a:lnTo>
                  <a:lnTo>
                    <a:pt x="2742" y="2046"/>
                  </a:lnTo>
                  <a:lnTo>
                    <a:pt x="2733" y="2080"/>
                  </a:lnTo>
                  <a:lnTo>
                    <a:pt x="2723" y="2112"/>
                  </a:lnTo>
                  <a:lnTo>
                    <a:pt x="2710" y="2144"/>
                  </a:lnTo>
                  <a:lnTo>
                    <a:pt x="2693" y="2173"/>
                  </a:lnTo>
                  <a:lnTo>
                    <a:pt x="2677" y="2201"/>
                  </a:lnTo>
                  <a:lnTo>
                    <a:pt x="2658" y="2226"/>
                  </a:lnTo>
                  <a:lnTo>
                    <a:pt x="2636" y="2250"/>
                  </a:lnTo>
                  <a:lnTo>
                    <a:pt x="2614" y="2271"/>
                  </a:lnTo>
                  <a:lnTo>
                    <a:pt x="2588" y="2289"/>
                  </a:lnTo>
                  <a:lnTo>
                    <a:pt x="2562" y="2303"/>
                  </a:lnTo>
                  <a:lnTo>
                    <a:pt x="2534" y="2315"/>
                  </a:lnTo>
                  <a:lnTo>
                    <a:pt x="2504" y="2324"/>
                  </a:lnTo>
                  <a:lnTo>
                    <a:pt x="2473" y="2330"/>
                  </a:lnTo>
                  <a:lnTo>
                    <a:pt x="2442" y="2331"/>
                  </a:lnTo>
                  <a:lnTo>
                    <a:pt x="2420" y="2331"/>
                  </a:lnTo>
                  <a:lnTo>
                    <a:pt x="2399" y="2330"/>
                  </a:lnTo>
                  <a:lnTo>
                    <a:pt x="2378" y="2327"/>
                  </a:lnTo>
                  <a:lnTo>
                    <a:pt x="2356" y="2324"/>
                  </a:lnTo>
                  <a:lnTo>
                    <a:pt x="2335" y="2318"/>
                  </a:lnTo>
                  <a:lnTo>
                    <a:pt x="2316" y="2312"/>
                  </a:lnTo>
                  <a:lnTo>
                    <a:pt x="2296" y="2305"/>
                  </a:lnTo>
                  <a:lnTo>
                    <a:pt x="2276" y="2296"/>
                  </a:lnTo>
                  <a:lnTo>
                    <a:pt x="2257" y="2286"/>
                  </a:lnTo>
                  <a:lnTo>
                    <a:pt x="2238" y="2275"/>
                  </a:lnTo>
                  <a:lnTo>
                    <a:pt x="2220" y="2263"/>
                  </a:lnTo>
                  <a:lnTo>
                    <a:pt x="2202" y="2250"/>
                  </a:lnTo>
                  <a:lnTo>
                    <a:pt x="2186" y="2237"/>
                  </a:lnTo>
                  <a:lnTo>
                    <a:pt x="2170" y="2220"/>
                  </a:lnTo>
                  <a:lnTo>
                    <a:pt x="2153" y="2204"/>
                  </a:lnTo>
                  <a:lnTo>
                    <a:pt x="2139" y="2188"/>
                  </a:lnTo>
                  <a:lnTo>
                    <a:pt x="2108" y="2147"/>
                  </a:lnTo>
                  <a:lnTo>
                    <a:pt x="2082" y="2102"/>
                  </a:lnTo>
                  <a:lnTo>
                    <a:pt x="2063" y="2055"/>
                  </a:lnTo>
                  <a:lnTo>
                    <a:pt x="2048" y="2004"/>
                  </a:lnTo>
                  <a:lnTo>
                    <a:pt x="2040" y="1953"/>
                  </a:lnTo>
                  <a:lnTo>
                    <a:pt x="2037" y="1899"/>
                  </a:lnTo>
                  <a:lnTo>
                    <a:pt x="2038" y="1845"/>
                  </a:lnTo>
                  <a:lnTo>
                    <a:pt x="2047" y="1790"/>
                  </a:lnTo>
                  <a:lnTo>
                    <a:pt x="2066" y="1722"/>
                  </a:lnTo>
                  <a:lnTo>
                    <a:pt x="2090" y="1669"/>
                  </a:lnTo>
                  <a:lnTo>
                    <a:pt x="2115" y="1629"/>
                  </a:lnTo>
                  <a:lnTo>
                    <a:pt x="2143" y="1598"/>
                  </a:lnTo>
                  <a:lnTo>
                    <a:pt x="2168" y="1578"/>
                  </a:lnTo>
                  <a:lnTo>
                    <a:pt x="2189" y="1565"/>
                  </a:lnTo>
                  <a:lnTo>
                    <a:pt x="2204" y="1559"/>
                  </a:lnTo>
                  <a:lnTo>
                    <a:pt x="2211" y="1558"/>
                  </a:lnTo>
                  <a:lnTo>
                    <a:pt x="2225" y="1555"/>
                  </a:lnTo>
                  <a:lnTo>
                    <a:pt x="2222" y="1541"/>
                  </a:lnTo>
                  <a:lnTo>
                    <a:pt x="2201" y="1407"/>
                  </a:lnTo>
                  <a:lnTo>
                    <a:pt x="2192" y="1404"/>
                  </a:lnTo>
                  <a:lnTo>
                    <a:pt x="2186" y="1402"/>
                  </a:lnTo>
                  <a:lnTo>
                    <a:pt x="2173" y="1402"/>
                  </a:lnTo>
                  <a:lnTo>
                    <a:pt x="2152" y="1402"/>
                  </a:lnTo>
                  <a:lnTo>
                    <a:pt x="2127" y="1407"/>
                  </a:lnTo>
                  <a:lnTo>
                    <a:pt x="2097" y="1417"/>
                  </a:lnTo>
                  <a:lnTo>
                    <a:pt x="2068" y="1436"/>
                  </a:lnTo>
                  <a:lnTo>
                    <a:pt x="2038" y="1465"/>
                  </a:lnTo>
                  <a:lnTo>
                    <a:pt x="2010" y="1506"/>
                  </a:lnTo>
                  <a:lnTo>
                    <a:pt x="1983" y="1552"/>
                  </a:lnTo>
                  <a:lnTo>
                    <a:pt x="1955" y="1599"/>
                  </a:lnTo>
                  <a:lnTo>
                    <a:pt x="1926" y="1645"/>
                  </a:lnTo>
                  <a:lnTo>
                    <a:pt x="1898" y="1689"/>
                  </a:lnTo>
                  <a:lnTo>
                    <a:pt x="1871" y="1726"/>
                  </a:lnTo>
                  <a:lnTo>
                    <a:pt x="1850" y="1756"/>
                  </a:lnTo>
                  <a:lnTo>
                    <a:pt x="1837" y="1777"/>
                  </a:lnTo>
                  <a:lnTo>
                    <a:pt x="1831" y="1784"/>
                  </a:lnTo>
                  <a:lnTo>
                    <a:pt x="1810" y="1815"/>
                  </a:lnTo>
                  <a:lnTo>
                    <a:pt x="1815" y="1814"/>
                  </a:lnTo>
                  <a:lnTo>
                    <a:pt x="1828" y="1811"/>
                  </a:lnTo>
                  <a:lnTo>
                    <a:pt x="1847" y="1808"/>
                  </a:lnTo>
                  <a:lnTo>
                    <a:pt x="1869" y="1802"/>
                  </a:lnTo>
                  <a:lnTo>
                    <a:pt x="1895" y="1797"/>
                  </a:lnTo>
                  <a:lnTo>
                    <a:pt x="1918" y="1791"/>
                  </a:lnTo>
                  <a:lnTo>
                    <a:pt x="1940" y="1787"/>
                  </a:lnTo>
                  <a:lnTo>
                    <a:pt x="1957" y="1783"/>
                  </a:lnTo>
                  <a:lnTo>
                    <a:pt x="1951" y="1793"/>
                  </a:lnTo>
                  <a:lnTo>
                    <a:pt x="1948" y="1802"/>
                  </a:lnTo>
                  <a:lnTo>
                    <a:pt x="1943" y="1808"/>
                  </a:lnTo>
                  <a:lnTo>
                    <a:pt x="1942" y="1812"/>
                  </a:lnTo>
                  <a:lnTo>
                    <a:pt x="1939" y="1815"/>
                  </a:lnTo>
                  <a:lnTo>
                    <a:pt x="1933" y="1818"/>
                  </a:lnTo>
                  <a:lnTo>
                    <a:pt x="1927" y="1823"/>
                  </a:lnTo>
                  <a:lnTo>
                    <a:pt x="1918" y="1827"/>
                  </a:lnTo>
                  <a:lnTo>
                    <a:pt x="1908" y="1833"/>
                  </a:lnTo>
                  <a:lnTo>
                    <a:pt x="1896" y="1839"/>
                  </a:lnTo>
                  <a:lnTo>
                    <a:pt x="1884" y="1845"/>
                  </a:lnTo>
                  <a:lnTo>
                    <a:pt x="1869" y="1849"/>
                  </a:lnTo>
                  <a:lnTo>
                    <a:pt x="1853" y="1855"/>
                  </a:lnTo>
                  <a:lnTo>
                    <a:pt x="1835" y="1861"/>
                  </a:lnTo>
                  <a:lnTo>
                    <a:pt x="1816" y="1865"/>
                  </a:lnTo>
                  <a:lnTo>
                    <a:pt x="1795" y="1868"/>
                  </a:lnTo>
                  <a:lnTo>
                    <a:pt x="1773" y="1871"/>
                  </a:lnTo>
                  <a:lnTo>
                    <a:pt x="1750" y="1873"/>
                  </a:lnTo>
                  <a:lnTo>
                    <a:pt x="1726" y="1874"/>
                  </a:lnTo>
                  <a:lnTo>
                    <a:pt x="1699" y="1873"/>
                  </a:lnTo>
                  <a:lnTo>
                    <a:pt x="1690" y="1873"/>
                  </a:lnTo>
                  <a:lnTo>
                    <a:pt x="1680" y="1871"/>
                  </a:lnTo>
                  <a:lnTo>
                    <a:pt x="1670" y="1870"/>
                  </a:lnTo>
                  <a:lnTo>
                    <a:pt x="1656" y="1868"/>
                  </a:lnTo>
                  <a:lnTo>
                    <a:pt x="1643" y="1867"/>
                  </a:lnTo>
                  <a:lnTo>
                    <a:pt x="1628" y="1865"/>
                  </a:lnTo>
                  <a:lnTo>
                    <a:pt x="1614" y="1864"/>
                  </a:lnTo>
                  <a:lnTo>
                    <a:pt x="1596" y="1861"/>
                  </a:lnTo>
                  <a:lnTo>
                    <a:pt x="1578" y="1860"/>
                  </a:lnTo>
                  <a:lnTo>
                    <a:pt x="1559" y="1857"/>
                  </a:lnTo>
                  <a:lnTo>
                    <a:pt x="1540" y="1854"/>
                  </a:lnTo>
                  <a:lnTo>
                    <a:pt x="1517" y="1851"/>
                  </a:lnTo>
                  <a:lnTo>
                    <a:pt x="1495" y="1848"/>
                  </a:lnTo>
                  <a:lnTo>
                    <a:pt x="1472" y="1845"/>
                  </a:lnTo>
                  <a:lnTo>
                    <a:pt x="1446" y="1842"/>
                  </a:lnTo>
                  <a:lnTo>
                    <a:pt x="1421" y="1837"/>
                  </a:lnTo>
                  <a:lnTo>
                    <a:pt x="1417" y="1837"/>
                  </a:lnTo>
                  <a:lnTo>
                    <a:pt x="1412" y="1839"/>
                  </a:lnTo>
                  <a:lnTo>
                    <a:pt x="1406" y="1843"/>
                  </a:lnTo>
                  <a:lnTo>
                    <a:pt x="1399" y="1854"/>
                  </a:lnTo>
                  <a:lnTo>
                    <a:pt x="1387" y="1870"/>
                  </a:lnTo>
                  <a:lnTo>
                    <a:pt x="1372" y="1895"/>
                  </a:lnTo>
                  <a:lnTo>
                    <a:pt x="1352" y="1929"/>
                  </a:lnTo>
                  <a:lnTo>
                    <a:pt x="1325" y="1976"/>
                  </a:lnTo>
                  <a:lnTo>
                    <a:pt x="1315" y="1994"/>
                  </a:lnTo>
                  <a:lnTo>
                    <a:pt x="1304" y="2013"/>
                  </a:lnTo>
                  <a:lnTo>
                    <a:pt x="1292" y="2031"/>
                  </a:lnTo>
                  <a:lnTo>
                    <a:pt x="1282" y="2049"/>
                  </a:lnTo>
                  <a:lnTo>
                    <a:pt x="1273" y="2067"/>
                  </a:lnTo>
                  <a:lnTo>
                    <a:pt x="1264" y="2081"/>
                  </a:lnTo>
                  <a:lnTo>
                    <a:pt x="1257" y="2093"/>
                  </a:lnTo>
                  <a:lnTo>
                    <a:pt x="1251" y="2101"/>
                  </a:lnTo>
                  <a:lnTo>
                    <a:pt x="1247" y="2101"/>
                  </a:lnTo>
                  <a:lnTo>
                    <a:pt x="1242" y="2099"/>
                  </a:lnTo>
                  <a:lnTo>
                    <a:pt x="1239" y="2099"/>
                  </a:lnTo>
                  <a:lnTo>
                    <a:pt x="1236" y="2099"/>
                  </a:lnTo>
                  <a:lnTo>
                    <a:pt x="1239" y="2089"/>
                  </a:lnTo>
                  <a:lnTo>
                    <a:pt x="1244" y="2077"/>
                  </a:lnTo>
                  <a:lnTo>
                    <a:pt x="1250" y="2062"/>
                  </a:lnTo>
                  <a:lnTo>
                    <a:pt x="1256" y="2046"/>
                  </a:lnTo>
                  <a:lnTo>
                    <a:pt x="1261" y="2030"/>
                  </a:lnTo>
                  <a:lnTo>
                    <a:pt x="1269" y="2013"/>
                  </a:lnTo>
                  <a:lnTo>
                    <a:pt x="1275" y="1997"/>
                  </a:lnTo>
                  <a:lnTo>
                    <a:pt x="1281" y="1981"/>
                  </a:lnTo>
                  <a:lnTo>
                    <a:pt x="1294" y="1948"/>
                  </a:lnTo>
                  <a:lnTo>
                    <a:pt x="1304" y="1920"/>
                  </a:lnTo>
                  <a:lnTo>
                    <a:pt x="1313" y="1898"/>
                  </a:lnTo>
                  <a:lnTo>
                    <a:pt x="1321" y="1880"/>
                  </a:lnTo>
                  <a:lnTo>
                    <a:pt x="1325" y="1865"/>
                  </a:lnTo>
                  <a:lnTo>
                    <a:pt x="1328" y="1854"/>
                  </a:lnTo>
                  <a:lnTo>
                    <a:pt x="1331" y="1845"/>
                  </a:lnTo>
                  <a:lnTo>
                    <a:pt x="1331" y="1839"/>
                  </a:lnTo>
                  <a:lnTo>
                    <a:pt x="1331" y="1836"/>
                  </a:lnTo>
                  <a:lnTo>
                    <a:pt x="1329" y="1833"/>
                  </a:lnTo>
                  <a:lnTo>
                    <a:pt x="1329" y="1831"/>
                  </a:lnTo>
                  <a:lnTo>
                    <a:pt x="1328" y="1830"/>
                  </a:lnTo>
                  <a:lnTo>
                    <a:pt x="1327" y="1827"/>
                  </a:lnTo>
                  <a:lnTo>
                    <a:pt x="1324" y="1824"/>
                  </a:lnTo>
                  <a:lnTo>
                    <a:pt x="1321" y="1823"/>
                  </a:lnTo>
                  <a:lnTo>
                    <a:pt x="1318" y="1821"/>
                  </a:lnTo>
                  <a:lnTo>
                    <a:pt x="1276" y="1815"/>
                  </a:lnTo>
                  <a:lnTo>
                    <a:pt x="1233" y="1808"/>
                  </a:lnTo>
                  <a:lnTo>
                    <a:pt x="1192" y="1802"/>
                  </a:lnTo>
                  <a:lnTo>
                    <a:pt x="1150" y="1794"/>
                  </a:lnTo>
                  <a:lnTo>
                    <a:pt x="1109" y="1789"/>
                  </a:lnTo>
                  <a:lnTo>
                    <a:pt x="1069" y="1783"/>
                  </a:lnTo>
                  <a:lnTo>
                    <a:pt x="1032" y="1777"/>
                  </a:lnTo>
                  <a:lnTo>
                    <a:pt x="995" y="1771"/>
                  </a:lnTo>
                  <a:lnTo>
                    <a:pt x="961" y="1765"/>
                  </a:lnTo>
                  <a:lnTo>
                    <a:pt x="930" y="1760"/>
                  </a:lnTo>
                  <a:lnTo>
                    <a:pt x="900" y="1755"/>
                  </a:lnTo>
                  <a:lnTo>
                    <a:pt x="874" y="1750"/>
                  </a:lnTo>
                  <a:lnTo>
                    <a:pt x="852" y="1747"/>
                  </a:lnTo>
                  <a:lnTo>
                    <a:pt x="832" y="1744"/>
                  </a:lnTo>
                  <a:lnTo>
                    <a:pt x="818" y="1741"/>
                  </a:lnTo>
                  <a:lnTo>
                    <a:pt x="807" y="1740"/>
                  </a:lnTo>
                  <a:lnTo>
                    <a:pt x="803" y="1729"/>
                  </a:lnTo>
                  <a:lnTo>
                    <a:pt x="797" y="1716"/>
                  </a:lnTo>
                  <a:lnTo>
                    <a:pt x="790" y="1698"/>
                  </a:lnTo>
                  <a:lnTo>
                    <a:pt x="782" y="1681"/>
                  </a:lnTo>
                  <a:lnTo>
                    <a:pt x="798" y="1682"/>
                  </a:lnTo>
                  <a:lnTo>
                    <a:pt x="829" y="1686"/>
                  </a:lnTo>
                  <a:lnTo>
                    <a:pt x="871" y="1692"/>
                  </a:lnTo>
                  <a:lnTo>
                    <a:pt x="923" y="1698"/>
                  </a:lnTo>
                  <a:lnTo>
                    <a:pt x="983" y="1707"/>
                  </a:lnTo>
                  <a:lnTo>
                    <a:pt x="1048" y="1716"/>
                  </a:lnTo>
                  <a:lnTo>
                    <a:pt x="1116" y="1725"/>
                  </a:lnTo>
                  <a:lnTo>
                    <a:pt x="1187" y="1734"/>
                  </a:lnTo>
                  <a:lnTo>
                    <a:pt x="1257" y="1743"/>
                  </a:lnTo>
                  <a:lnTo>
                    <a:pt x="1325" y="1752"/>
                  </a:lnTo>
                  <a:lnTo>
                    <a:pt x="1387" y="1760"/>
                  </a:lnTo>
                  <a:lnTo>
                    <a:pt x="1443" y="1768"/>
                  </a:lnTo>
                  <a:lnTo>
                    <a:pt x="1489" y="1774"/>
                  </a:lnTo>
                  <a:lnTo>
                    <a:pt x="1526" y="1778"/>
                  </a:lnTo>
                  <a:lnTo>
                    <a:pt x="1548" y="1781"/>
                  </a:lnTo>
                  <a:lnTo>
                    <a:pt x="1557" y="1783"/>
                  </a:lnTo>
                  <a:lnTo>
                    <a:pt x="1566" y="1765"/>
                  </a:lnTo>
                  <a:lnTo>
                    <a:pt x="1591" y="1718"/>
                  </a:lnTo>
                  <a:lnTo>
                    <a:pt x="1627" y="1651"/>
                  </a:lnTo>
                  <a:lnTo>
                    <a:pt x="1668" y="1574"/>
                  </a:lnTo>
                  <a:lnTo>
                    <a:pt x="1710" y="1497"/>
                  </a:lnTo>
                  <a:lnTo>
                    <a:pt x="1747" y="1428"/>
                  </a:lnTo>
                  <a:lnTo>
                    <a:pt x="1775" y="1377"/>
                  </a:lnTo>
                  <a:lnTo>
                    <a:pt x="1787" y="1354"/>
                  </a:lnTo>
                  <a:lnTo>
                    <a:pt x="1801" y="1355"/>
                  </a:lnTo>
                  <a:lnTo>
                    <a:pt x="1819" y="1357"/>
                  </a:lnTo>
                  <a:lnTo>
                    <a:pt x="1841" y="1358"/>
                  </a:lnTo>
                  <a:lnTo>
                    <a:pt x="1866" y="1360"/>
                  </a:lnTo>
                  <a:lnTo>
                    <a:pt x="1895" y="1362"/>
                  </a:lnTo>
                  <a:lnTo>
                    <a:pt x="1926" y="1364"/>
                  </a:lnTo>
                  <a:lnTo>
                    <a:pt x="1958" y="1367"/>
                  </a:lnTo>
                  <a:lnTo>
                    <a:pt x="1994" y="1370"/>
                  </a:lnTo>
                  <a:lnTo>
                    <a:pt x="2031" y="1373"/>
                  </a:lnTo>
                  <a:lnTo>
                    <a:pt x="2069" y="1376"/>
                  </a:lnTo>
                  <a:lnTo>
                    <a:pt x="2109" y="1379"/>
                  </a:lnTo>
                  <a:lnTo>
                    <a:pt x="2151" y="1382"/>
                  </a:lnTo>
                  <a:lnTo>
                    <a:pt x="2192" y="1385"/>
                  </a:lnTo>
                  <a:lnTo>
                    <a:pt x="2235" y="1388"/>
                  </a:lnTo>
                  <a:lnTo>
                    <a:pt x="2276" y="1391"/>
                  </a:lnTo>
                  <a:lnTo>
                    <a:pt x="2319" y="1395"/>
                  </a:lnTo>
                  <a:lnTo>
                    <a:pt x="2361" y="1398"/>
                  </a:lnTo>
                  <a:lnTo>
                    <a:pt x="2402" y="1401"/>
                  </a:lnTo>
                  <a:lnTo>
                    <a:pt x="2443" y="1404"/>
                  </a:lnTo>
                  <a:lnTo>
                    <a:pt x="2482" y="1407"/>
                  </a:lnTo>
                  <a:lnTo>
                    <a:pt x="2520" y="1410"/>
                  </a:lnTo>
                  <a:lnTo>
                    <a:pt x="2556" y="1413"/>
                  </a:lnTo>
                  <a:lnTo>
                    <a:pt x="2590" y="1416"/>
                  </a:lnTo>
                  <a:lnTo>
                    <a:pt x="2622" y="1417"/>
                  </a:lnTo>
                  <a:lnTo>
                    <a:pt x="2651" y="1420"/>
                  </a:lnTo>
                  <a:lnTo>
                    <a:pt x="2677" y="1422"/>
                  </a:lnTo>
                  <a:lnTo>
                    <a:pt x="2701" y="1423"/>
                  </a:lnTo>
                  <a:lnTo>
                    <a:pt x="2722" y="1425"/>
                  </a:lnTo>
                  <a:lnTo>
                    <a:pt x="2738" y="1426"/>
                  </a:lnTo>
                  <a:lnTo>
                    <a:pt x="2750" y="1428"/>
                  </a:lnTo>
                  <a:lnTo>
                    <a:pt x="2757" y="1428"/>
                  </a:lnTo>
                  <a:lnTo>
                    <a:pt x="2762" y="1428"/>
                  </a:lnTo>
                  <a:lnTo>
                    <a:pt x="2766" y="1428"/>
                  </a:lnTo>
                  <a:lnTo>
                    <a:pt x="2773" y="1423"/>
                  </a:lnTo>
                  <a:lnTo>
                    <a:pt x="2779" y="1416"/>
                  </a:lnTo>
                  <a:lnTo>
                    <a:pt x="2784" y="1402"/>
                  </a:lnTo>
                  <a:lnTo>
                    <a:pt x="2784" y="1399"/>
                  </a:lnTo>
                  <a:lnTo>
                    <a:pt x="2784" y="1395"/>
                  </a:lnTo>
                  <a:lnTo>
                    <a:pt x="2784" y="1392"/>
                  </a:lnTo>
                  <a:lnTo>
                    <a:pt x="2784" y="1388"/>
                  </a:lnTo>
                  <a:lnTo>
                    <a:pt x="2784" y="1386"/>
                  </a:lnTo>
                  <a:lnTo>
                    <a:pt x="2784" y="1386"/>
                  </a:lnTo>
                  <a:lnTo>
                    <a:pt x="2784" y="1386"/>
                  </a:lnTo>
                  <a:lnTo>
                    <a:pt x="2784" y="1385"/>
                  </a:lnTo>
                  <a:lnTo>
                    <a:pt x="2782" y="1368"/>
                  </a:lnTo>
                  <a:lnTo>
                    <a:pt x="2778" y="1349"/>
                  </a:lnTo>
                  <a:lnTo>
                    <a:pt x="2770" y="1328"/>
                  </a:lnTo>
                  <a:lnTo>
                    <a:pt x="2759" y="1308"/>
                  </a:lnTo>
                  <a:lnTo>
                    <a:pt x="2741" y="1287"/>
                  </a:lnTo>
                  <a:lnTo>
                    <a:pt x="2719" y="1268"/>
                  </a:lnTo>
                  <a:lnTo>
                    <a:pt x="2691" y="1250"/>
                  </a:lnTo>
                  <a:lnTo>
                    <a:pt x="2656" y="1235"/>
                  </a:lnTo>
                  <a:lnTo>
                    <a:pt x="2630" y="1226"/>
                  </a:lnTo>
                  <a:lnTo>
                    <a:pt x="2605" y="1216"/>
                  </a:lnTo>
                  <a:lnTo>
                    <a:pt x="2580" y="1206"/>
                  </a:lnTo>
                  <a:lnTo>
                    <a:pt x="2554" y="1194"/>
                  </a:lnTo>
                  <a:lnTo>
                    <a:pt x="2531" y="1181"/>
                  </a:lnTo>
                  <a:lnTo>
                    <a:pt x="2507" y="1167"/>
                  </a:lnTo>
                  <a:lnTo>
                    <a:pt x="2483" y="1154"/>
                  </a:lnTo>
                  <a:lnTo>
                    <a:pt x="2461" y="1139"/>
                  </a:lnTo>
                  <a:lnTo>
                    <a:pt x="2439" y="1123"/>
                  </a:lnTo>
                  <a:lnTo>
                    <a:pt x="2418" y="1107"/>
                  </a:lnTo>
                  <a:lnTo>
                    <a:pt x="2396" y="1089"/>
                  </a:lnTo>
                  <a:lnTo>
                    <a:pt x="2375" y="1071"/>
                  </a:lnTo>
                  <a:lnTo>
                    <a:pt x="2356" y="1052"/>
                  </a:lnTo>
                  <a:lnTo>
                    <a:pt x="2335" y="1033"/>
                  </a:lnTo>
                  <a:lnTo>
                    <a:pt x="2318" y="1012"/>
                  </a:lnTo>
                  <a:lnTo>
                    <a:pt x="2298" y="990"/>
                  </a:lnTo>
                  <a:lnTo>
                    <a:pt x="2287" y="975"/>
                  </a:lnTo>
                  <a:lnTo>
                    <a:pt x="2276" y="959"/>
                  </a:lnTo>
                  <a:lnTo>
                    <a:pt x="2264" y="941"/>
                  </a:lnTo>
                  <a:lnTo>
                    <a:pt x="2254" y="923"/>
                  </a:lnTo>
                  <a:lnTo>
                    <a:pt x="2244" y="902"/>
                  </a:lnTo>
                  <a:lnTo>
                    <a:pt x="2233" y="882"/>
                  </a:lnTo>
                  <a:lnTo>
                    <a:pt x="2222" y="861"/>
                  </a:lnTo>
                  <a:lnTo>
                    <a:pt x="2211" y="839"/>
                  </a:lnTo>
                  <a:lnTo>
                    <a:pt x="2199" y="814"/>
                  </a:lnTo>
                  <a:lnTo>
                    <a:pt x="2186" y="790"/>
                  </a:lnTo>
                  <a:lnTo>
                    <a:pt x="2173" y="765"/>
                  </a:lnTo>
                  <a:lnTo>
                    <a:pt x="2159" y="740"/>
                  </a:lnTo>
                  <a:lnTo>
                    <a:pt x="2146" y="716"/>
                  </a:lnTo>
                  <a:lnTo>
                    <a:pt x="2131" y="692"/>
                  </a:lnTo>
                  <a:lnTo>
                    <a:pt x="2115" y="670"/>
                  </a:lnTo>
                  <a:lnTo>
                    <a:pt x="2099" y="649"/>
                  </a:lnTo>
                  <a:lnTo>
                    <a:pt x="2081" y="630"/>
                  </a:lnTo>
                  <a:lnTo>
                    <a:pt x="2063" y="611"/>
                  </a:lnTo>
                  <a:lnTo>
                    <a:pt x="2044" y="595"/>
                  </a:lnTo>
                  <a:lnTo>
                    <a:pt x="2022" y="581"/>
                  </a:lnTo>
                  <a:lnTo>
                    <a:pt x="2000" y="570"/>
                  </a:lnTo>
                  <a:lnTo>
                    <a:pt x="1976" y="559"/>
                  </a:lnTo>
                  <a:lnTo>
                    <a:pt x="1951" y="553"/>
                  </a:lnTo>
                  <a:lnTo>
                    <a:pt x="1923" y="549"/>
                  </a:lnTo>
                  <a:lnTo>
                    <a:pt x="1923" y="547"/>
                  </a:lnTo>
                  <a:lnTo>
                    <a:pt x="1924" y="544"/>
                  </a:lnTo>
                  <a:lnTo>
                    <a:pt x="1924" y="543"/>
                  </a:lnTo>
                  <a:lnTo>
                    <a:pt x="1926" y="542"/>
                  </a:lnTo>
                  <a:lnTo>
                    <a:pt x="1930" y="537"/>
                  </a:lnTo>
                  <a:lnTo>
                    <a:pt x="1935" y="534"/>
                  </a:lnTo>
                  <a:lnTo>
                    <a:pt x="1942" y="533"/>
                  </a:lnTo>
                  <a:lnTo>
                    <a:pt x="1949" y="531"/>
                  </a:lnTo>
                  <a:lnTo>
                    <a:pt x="1972" y="530"/>
                  </a:lnTo>
                  <a:lnTo>
                    <a:pt x="1995" y="528"/>
                  </a:lnTo>
                  <a:lnTo>
                    <a:pt x="2020" y="525"/>
                  </a:lnTo>
                  <a:lnTo>
                    <a:pt x="2047" y="521"/>
                  </a:lnTo>
                  <a:lnTo>
                    <a:pt x="2072" y="512"/>
                  </a:lnTo>
                  <a:lnTo>
                    <a:pt x="2096" y="502"/>
                  </a:lnTo>
                  <a:lnTo>
                    <a:pt x="2115" y="484"/>
                  </a:lnTo>
                  <a:lnTo>
                    <a:pt x="2130" y="462"/>
                  </a:lnTo>
                  <a:lnTo>
                    <a:pt x="2137" y="434"/>
                  </a:lnTo>
                  <a:lnTo>
                    <a:pt x="2139" y="416"/>
                  </a:lnTo>
                  <a:lnTo>
                    <a:pt x="2140" y="398"/>
                  </a:lnTo>
                  <a:lnTo>
                    <a:pt x="2142" y="382"/>
                  </a:lnTo>
                  <a:lnTo>
                    <a:pt x="2142" y="365"/>
                  </a:lnTo>
                  <a:lnTo>
                    <a:pt x="2140" y="326"/>
                  </a:lnTo>
                  <a:lnTo>
                    <a:pt x="2134" y="292"/>
                  </a:lnTo>
                  <a:lnTo>
                    <a:pt x="2122" y="263"/>
                  </a:lnTo>
                  <a:lnTo>
                    <a:pt x="2108" y="240"/>
                  </a:lnTo>
                  <a:lnTo>
                    <a:pt x="2102" y="234"/>
                  </a:lnTo>
                  <a:lnTo>
                    <a:pt x="2097" y="228"/>
                  </a:lnTo>
                  <a:lnTo>
                    <a:pt x="2090" y="222"/>
                  </a:lnTo>
                  <a:lnTo>
                    <a:pt x="2084" y="218"/>
                  </a:lnTo>
                  <a:lnTo>
                    <a:pt x="2077" y="213"/>
                  </a:lnTo>
                  <a:lnTo>
                    <a:pt x="2068" y="210"/>
                  </a:lnTo>
                  <a:lnTo>
                    <a:pt x="2060" y="207"/>
                  </a:lnTo>
                  <a:lnTo>
                    <a:pt x="2051" y="206"/>
                  </a:lnTo>
                  <a:lnTo>
                    <a:pt x="2051" y="203"/>
                  </a:lnTo>
                  <a:lnTo>
                    <a:pt x="2051" y="201"/>
                  </a:lnTo>
                  <a:lnTo>
                    <a:pt x="2051" y="198"/>
                  </a:lnTo>
                  <a:lnTo>
                    <a:pt x="2051" y="195"/>
                  </a:lnTo>
                  <a:lnTo>
                    <a:pt x="2053" y="178"/>
                  </a:lnTo>
                  <a:lnTo>
                    <a:pt x="2057" y="158"/>
                  </a:lnTo>
                  <a:lnTo>
                    <a:pt x="2068" y="142"/>
                  </a:lnTo>
                  <a:lnTo>
                    <a:pt x="2087" y="132"/>
                  </a:lnTo>
                  <a:lnTo>
                    <a:pt x="2106" y="127"/>
                  </a:lnTo>
                  <a:lnTo>
                    <a:pt x="2125" y="121"/>
                  </a:lnTo>
                  <a:lnTo>
                    <a:pt x="2145" y="117"/>
                  </a:lnTo>
                  <a:lnTo>
                    <a:pt x="2162" y="110"/>
                  </a:lnTo>
                  <a:lnTo>
                    <a:pt x="2177" y="102"/>
                  </a:lnTo>
                  <a:lnTo>
                    <a:pt x="2190" y="93"/>
                  </a:lnTo>
                  <a:lnTo>
                    <a:pt x="2201" y="83"/>
                  </a:lnTo>
                  <a:lnTo>
                    <a:pt x="2207" y="71"/>
                  </a:lnTo>
                  <a:lnTo>
                    <a:pt x="2208" y="68"/>
                  </a:lnTo>
                  <a:lnTo>
                    <a:pt x="2208" y="65"/>
                  </a:lnTo>
                  <a:lnTo>
                    <a:pt x="2208" y="64"/>
                  </a:lnTo>
                  <a:lnTo>
                    <a:pt x="2208" y="61"/>
                  </a:lnTo>
                  <a:lnTo>
                    <a:pt x="2207" y="53"/>
                  </a:lnTo>
                  <a:lnTo>
                    <a:pt x="2205" y="44"/>
                  </a:lnTo>
                  <a:lnTo>
                    <a:pt x="2201" y="37"/>
                  </a:lnTo>
                  <a:lnTo>
                    <a:pt x="2193" y="28"/>
                  </a:lnTo>
                  <a:lnTo>
                    <a:pt x="2188" y="22"/>
                  </a:lnTo>
                  <a:lnTo>
                    <a:pt x="2182" y="18"/>
                  </a:lnTo>
                  <a:lnTo>
                    <a:pt x="2176" y="13"/>
                  </a:lnTo>
                  <a:lnTo>
                    <a:pt x="2168" y="10"/>
                  </a:lnTo>
                  <a:lnTo>
                    <a:pt x="2161" y="7"/>
                  </a:lnTo>
                  <a:lnTo>
                    <a:pt x="2153" y="5"/>
                  </a:lnTo>
                  <a:lnTo>
                    <a:pt x="2146" y="3"/>
                  </a:lnTo>
                  <a:lnTo>
                    <a:pt x="213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Freeform 265"/>
            <p:cNvSpPr>
              <a:spLocks/>
            </p:cNvSpPr>
            <p:nvPr/>
          </p:nvSpPr>
          <p:spPr bwMode="auto">
            <a:xfrm>
              <a:off x="2404" y="1252"/>
              <a:ext cx="25" cy="40"/>
            </a:xfrm>
            <a:custGeom>
              <a:avLst/>
              <a:gdLst>
                <a:gd name="T0" fmla="*/ 37 w 77"/>
                <a:gd name="T1" fmla="*/ 0 h 120"/>
                <a:gd name="T2" fmla="*/ 35 w 77"/>
                <a:gd name="T3" fmla="*/ 3 h 120"/>
                <a:gd name="T4" fmla="*/ 34 w 77"/>
                <a:gd name="T5" fmla="*/ 9 h 120"/>
                <a:gd name="T6" fmla="*/ 34 w 77"/>
                <a:gd name="T7" fmla="*/ 19 h 120"/>
                <a:gd name="T8" fmla="*/ 34 w 77"/>
                <a:gd name="T9" fmla="*/ 32 h 120"/>
                <a:gd name="T10" fmla="*/ 37 w 77"/>
                <a:gd name="T11" fmla="*/ 47 h 120"/>
                <a:gd name="T12" fmla="*/ 44 w 77"/>
                <a:gd name="T13" fmla="*/ 65 h 120"/>
                <a:gd name="T14" fmla="*/ 57 w 77"/>
                <a:gd name="T15" fmla="*/ 84 h 120"/>
                <a:gd name="T16" fmla="*/ 77 w 77"/>
                <a:gd name="T17" fmla="*/ 105 h 120"/>
                <a:gd name="T18" fmla="*/ 75 w 77"/>
                <a:gd name="T19" fmla="*/ 105 h 120"/>
                <a:gd name="T20" fmla="*/ 69 w 77"/>
                <a:gd name="T21" fmla="*/ 108 h 120"/>
                <a:gd name="T22" fmla="*/ 62 w 77"/>
                <a:gd name="T23" fmla="*/ 109 h 120"/>
                <a:gd name="T24" fmla="*/ 53 w 77"/>
                <a:gd name="T25" fmla="*/ 112 h 120"/>
                <a:gd name="T26" fmla="*/ 43 w 77"/>
                <a:gd name="T27" fmla="*/ 115 h 120"/>
                <a:gd name="T28" fmla="*/ 32 w 77"/>
                <a:gd name="T29" fmla="*/ 118 h 120"/>
                <a:gd name="T30" fmla="*/ 20 w 77"/>
                <a:gd name="T31" fmla="*/ 120 h 120"/>
                <a:gd name="T32" fmla="*/ 12 w 77"/>
                <a:gd name="T33" fmla="*/ 120 h 120"/>
                <a:gd name="T34" fmla="*/ 10 w 77"/>
                <a:gd name="T35" fmla="*/ 117 h 120"/>
                <a:gd name="T36" fmla="*/ 6 w 77"/>
                <a:gd name="T37" fmla="*/ 109 h 120"/>
                <a:gd name="T38" fmla="*/ 3 w 77"/>
                <a:gd name="T39" fmla="*/ 96 h 120"/>
                <a:gd name="T40" fmla="*/ 0 w 77"/>
                <a:gd name="T41" fmla="*/ 80 h 120"/>
                <a:gd name="T42" fmla="*/ 0 w 77"/>
                <a:gd name="T43" fmla="*/ 62 h 120"/>
                <a:gd name="T44" fmla="*/ 6 w 77"/>
                <a:gd name="T45" fmla="*/ 41 h 120"/>
                <a:gd name="T46" fmla="*/ 17 w 77"/>
                <a:gd name="T47" fmla="*/ 20 h 120"/>
                <a:gd name="T48" fmla="*/ 37 w 77"/>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20">
                  <a:moveTo>
                    <a:pt x="37" y="0"/>
                  </a:moveTo>
                  <a:lnTo>
                    <a:pt x="35" y="3"/>
                  </a:lnTo>
                  <a:lnTo>
                    <a:pt x="34" y="9"/>
                  </a:lnTo>
                  <a:lnTo>
                    <a:pt x="34" y="19"/>
                  </a:lnTo>
                  <a:lnTo>
                    <a:pt x="34" y="32"/>
                  </a:lnTo>
                  <a:lnTo>
                    <a:pt x="37" y="47"/>
                  </a:lnTo>
                  <a:lnTo>
                    <a:pt x="44" y="65"/>
                  </a:lnTo>
                  <a:lnTo>
                    <a:pt x="57" y="84"/>
                  </a:lnTo>
                  <a:lnTo>
                    <a:pt x="77" y="105"/>
                  </a:lnTo>
                  <a:lnTo>
                    <a:pt x="75" y="105"/>
                  </a:lnTo>
                  <a:lnTo>
                    <a:pt x="69" y="108"/>
                  </a:lnTo>
                  <a:lnTo>
                    <a:pt x="62" y="109"/>
                  </a:lnTo>
                  <a:lnTo>
                    <a:pt x="53" y="112"/>
                  </a:lnTo>
                  <a:lnTo>
                    <a:pt x="43" y="115"/>
                  </a:lnTo>
                  <a:lnTo>
                    <a:pt x="32" y="118"/>
                  </a:lnTo>
                  <a:lnTo>
                    <a:pt x="20" y="120"/>
                  </a:lnTo>
                  <a:lnTo>
                    <a:pt x="12" y="120"/>
                  </a:lnTo>
                  <a:lnTo>
                    <a:pt x="10" y="117"/>
                  </a:lnTo>
                  <a:lnTo>
                    <a:pt x="6" y="109"/>
                  </a:lnTo>
                  <a:lnTo>
                    <a:pt x="3" y="96"/>
                  </a:lnTo>
                  <a:lnTo>
                    <a:pt x="0" y="80"/>
                  </a:lnTo>
                  <a:lnTo>
                    <a:pt x="0" y="62"/>
                  </a:lnTo>
                  <a:lnTo>
                    <a:pt x="6" y="41"/>
                  </a:lnTo>
                  <a:lnTo>
                    <a:pt x="17" y="20"/>
                  </a:lnTo>
                  <a:lnTo>
                    <a:pt x="37" y="0"/>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4" name="Freeform 266"/>
            <p:cNvSpPr>
              <a:spLocks/>
            </p:cNvSpPr>
            <p:nvPr/>
          </p:nvSpPr>
          <p:spPr bwMode="auto">
            <a:xfrm>
              <a:off x="2412" y="1225"/>
              <a:ext cx="30" cy="35"/>
            </a:xfrm>
            <a:custGeom>
              <a:avLst/>
              <a:gdLst>
                <a:gd name="T0" fmla="*/ 85 w 89"/>
                <a:gd name="T1" fmla="*/ 105 h 105"/>
                <a:gd name="T2" fmla="*/ 86 w 89"/>
                <a:gd name="T3" fmla="*/ 100 h 105"/>
                <a:gd name="T4" fmla="*/ 88 w 89"/>
                <a:gd name="T5" fmla="*/ 92 h 105"/>
                <a:gd name="T6" fmla="*/ 89 w 89"/>
                <a:gd name="T7" fmla="*/ 77 h 105"/>
                <a:gd name="T8" fmla="*/ 89 w 89"/>
                <a:gd name="T9" fmla="*/ 59 h 105"/>
                <a:gd name="T10" fmla="*/ 83 w 89"/>
                <a:gd name="T11" fmla="*/ 41 h 105"/>
                <a:gd name="T12" fmla="*/ 73 w 89"/>
                <a:gd name="T13" fmla="*/ 25 h 105"/>
                <a:gd name="T14" fmla="*/ 54 w 89"/>
                <a:gd name="T15" fmla="*/ 10 h 105"/>
                <a:gd name="T16" fmla="*/ 26 w 89"/>
                <a:gd name="T17" fmla="*/ 0 h 105"/>
                <a:gd name="T18" fmla="*/ 0 w 89"/>
                <a:gd name="T19" fmla="*/ 29 h 105"/>
                <a:gd name="T20" fmla="*/ 3 w 89"/>
                <a:gd name="T21" fmla="*/ 29 h 105"/>
                <a:gd name="T22" fmla="*/ 12 w 89"/>
                <a:gd name="T23" fmla="*/ 29 h 105"/>
                <a:gd name="T24" fmla="*/ 24 w 89"/>
                <a:gd name="T25" fmla="*/ 32 h 105"/>
                <a:gd name="T26" fmla="*/ 39 w 89"/>
                <a:gd name="T27" fmla="*/ 37 h 105"/>
                <a:gd name="T28" fmla="*/ 54 w 89"/>
                <a:gd name="T29" fmla="*/ 46 h 105"/>
                <a:gd name="T30" fmla="*/ 67 w 89"/>
                <a:gd name="T31" fmla="*/ 59 h 105"/>
                <a:gd name="T32" fmla="*/ 79 w 89"/>
                <a:gd name="T33" fmla="*/ 78 h 105"/>
                <a:gd name="T34" fmla="*/ 85 w 89"/>
                <a:gd name="T3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05">
                  <a:moveTo>
                    <a:pt x="85" y="105"/>
                  </a:moveTo>
                  <a:lnTo>
                    <a:pt x="86" y="100"/>
                  </a:lnTo>
                  <a:lnTo>
                    <a:pt x="88" y="92"/>
                  </a:lnTo>
                  <a:lnTo>
                    <a:pt x="89" y="77"/>
                  </a:lnTo>
                  <a:lnTo>
                    <a:pt x="89" y="59"/>
                  </a:lnTo>
                  <a:lnTo>
                    <a:pt x="83" y="41"/>
                  </a:lnTo>
                  <a:lnTo>
                    <a:pt x="73" y="25"/>
                  </a:lnTo>
                  <a:lnTo>
                    <a:pt x="54" y="10"/>
                  </a:lnTo>
                  <a:lnTo>
                    <a:pt x="26" y="0"/>
                  </a:lnTo>
                  <a:lnTo>
                    <a:pt x="0" y="29"/>
                  </a:lnTo>
                  <a:lnTo>
                    <a:pt x="3" y="29"/>
                  </a:lnTo>
                  <a:lnTo>
                    <a:pt x="12" y="29"/>
                  </a:lnTo>
                  <a:lnTo>
                    <a:pt x="24" y="32"/>
                  </a:lnTo>
                  <a:lnTo>
                    <a:pt x="39" y="37"/>
                  </a:lnTo>
                  <a:lnTo>
                    <a:pt x="54" y="46"/>
                  </a:lnTo>
                  <a:lnTo>
                    <a:pt x="67" y="59"/>
                  </a:lnTo>
                  <a:lnTo>
                    <a:pt x="79" y="78"/>
                  </a:lnTo>
                  <a:lnTo>
                    <a:pt x="85" y="105"/>
                  </a:lnTo>
                  <a:close/>
                </a:path>
              </a:pathLst>
            </a:custGeom>
            <a:solidFill>
              <a:srgbClr val="E5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5" name="Freeform 267"/>
            <p:cNvSpPr>
              <a:spLocks/>
            </p:cNvSpPr>
            <p:nvPr/>
          </p:nvSpPr>
          <p:spPr bwMode="auto">
            <a:xfrm>
              <a:off x="2336" y="1456"/>
              <a:ext cx="30" cy="10"/>
            </a:xfrm>
            <a:custGeom>
              <a:avLst/>
              <a:gdLst>
                <a:gd name="T0" fmla="*/ 0 w 89"/>
                <a:gd name="T1" fmla="*/ 9 h 30"/>
                <a:gd name="T2" fmla="*/ 80 w 89"/>
                <a:gd name="T3" fmla="*/ 0 h 30"/>
                <a:gd name="T4" fmla="*/ 89 w 89"/>
                <a:gd name="T5" fmla="*/ 15 h 30"/>
                <a:gd name="T6" fmla="*/ 0 w 89"/>
                <a:gd name="T7" fmla="*/ 30 h 30"/>
                <a:gd name="T8" fmla="*/ 0 w 89"/>
                <a:gd name="T9" fmla="*/ 9 h 30"/>
              </a:gdLst>
              <a:ahLst/>
              <a:cxnLst>
                <a:cxn ang="0">
                  <a:pos x="T0" y="T1"/>
                </a:cxn>
                <a:cxn ang="0">
                  <a:pos x="T2" y="T3"/>
                </a:cxn>
                <a:cxn ang="0">
                  <a:pos x="T4" y="T5"/>
                </a:cxn>
                <a:cxn ang="0">
                  <a:pos x="T6" y="T7"/>
                </a:cxn>
                <a:cxn ang="0">
                  <a:pos x="T8" y="T9"/>
                </a:cxn>
              </a:cxnLst>
              <a:rect l="0" t="0" r="r" b="b"/>
              <a:pathLst>
                <a:path w="89" h="30">
                  <a:moveTo>
                    <a:pt x="0" y="9"/>
                  </a:moveTo>
                  <a:lnTo>
                    <a:pt x="80" y="0"/>
                  </a:lnTo>
                  <a:lnTo>
                    <a:pt x="89" y="15"/>
                  </a:lnTo>
                  <a:lnTo>
                    <a:pt x="0" y="30"/>
                  </a:lnTo>
                  <a:lnTo>
                    <a:pt x="0" y="9"/>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268"/>
            <p:cNvSpPr>
              <a:spLocks/>
            </p:cNvSpPr>
            <p:nvPr/>
          </p:nvSpPr>
          <p:spPr bwMode="auto">
            <a:xfrm>
              <a:off x="2341" y="1471"/>
              <a:ext cx="30" cy="10"/>
            </a:xfrm>
            <a:custGeom>
              <a:avLst/>
              <a:gdLst>
                <a:gd name="T0" fmla="*/ 0 w 90"/>
                <a:gd name="T1" fmla="*/ 10 h 29"/>
                <a:gd name="T2" fmla="*/ 80 w 90"/>
                <a:gd name="T3" fmla="*/ 0 h 29"/>
                <a:gd name="T4" fmla="*/ 90 w 90"/>
                <a:gd name="T5" fmla="*/ 14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4"/>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Freeform 269"/>
            <p:cNvSpPr>
              <a:spLocks/>
            </p:cNvSpPr>
            <p:nvPr/>
          </p:nvSpPr>
          <p:spPr bwMode="auto">
            <a:xfrm>
              <a:off x="2346" y="1486"/>
              <a:ext cx="30" cy="9"/>
            </a:xfrm>
            <a:custGeom>
              <a:avLst/>
              <a:gdLst>
                <a:gd name="T0" fmla="*/ 0 w 90"/>
                <a:gd name="T1" fmla="*/ 10 h 29"/>
                <a:gd name="T2" fmla="*/ 80 w 90"/>
                <a:gd name="T3" fmla="*/ 0 h 29"/>
                <a:gd name="T4" fmla="*/ 90 w 90"/>
                <a:gd name="T5" fmla="*/ 15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5"/>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8" name="Freeform 270"/>
            <p:cNvSpPr>
              <a:spLocks/>
            </p:cNvSpPr>
            <p:nvPr/>
          </p:nvSpPr>
          <p:spPr bwMode="auto">
            <a:xfrm>
              <a:off x="2265" y="1232"/>
              <a:ext cx="60" cy="13"/>
            </a:xfrm>
            <a:custGeom>
              <a:avLst/>
              <a:gdLst>
                <a:gd name="T0" fmla="*/ 0 w 182"/>
                <a:gd name="T1" fmla="*/ 19 h 39"/>
                <a:gd name="T2" fmla="*/ 5 w 182"/>
                <a:gd name="T3" fmla="*/ 17 h 39"/>
                <a:gd name="T4" fmla="*/ 20 w 182"/>
                <a:gd name="T5" fmla="*/ 14 h 39"/>
                <a:gd name="T6" fmla="*/ 42 w 182"/>
                <a:gd name="T7" fmla="*/ 8 h 39"/>
                <a:gd name="T8" fmla="*/ 69 w 182"/>
                <a:gd name="T9" fmla="*/ 4 h 39"/>
                <a:gd name="T10" fmla="*/ 99 w 182"/>
                <a:gd name="T11" fmla="*/ 1 h 39"/>
                <a:gd name="T12" fmla="*/ 127 w 182"/>
                <a:gd name="T13" fmla="*/ 0 h 39"/>
                <a:gd name="T14" fmla="*/ 153 w 182"/>
                <a:gd name="T15" fmla="*/ 1 h 39"/>
                <a:gd name="T16" fmla="*/ 174 w 182"/>
                <a:gd name="T17" fmla="*/ 8 h 39"/>
                <a:gd name="T18" fmla="*/ 182 w 182"/>
                <a:gd name="T19" fmla="*/ 17 h 39"/>
                <a:gd name="T20" fmla="*/ 176 w 182"/>
                <a:gd name="T21" fmla="*/ 26 h 39"/>
                <a:gd name="T22" fmla="*/ 156 w 182"/>
                <a:gd name="T23" fmla="*/ 34 h 39"/>
                <a:gd name="T24" fmla="*/ 130 w 182"/>
                <a:gd name="T25" fmla="*/ 38 h 39"/>
                <a:gd name="T26" fmla="*/ 97 w 182"/>
                <a:gd name="T27" fmla="*/ 39 h 39"/>
                <a:gd name="T28" fmla="*/ 62 w 182"/>
                <a:gd name="T29" fmla="*/ 38 h 39"/>
                <a:gd name="T30" fmla="*/ 29 w 182"/>
                <a:gd name="T31" fmla="*/ 31 h 39"/>
                <a:gd name="T32" fmla="*/ 0 w 182"/>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39">
                  <a:moveTo>
                    <a:pt x="0" y="19"/>
                  </a:moveTo>
                  <a:lnTo>
                    <a:pt x="5" y="17"/>
                  </a:lnTo>
                  <a:lnTo>
                    <a:pt x="20" y="14"/>
                  </a:lnTo>
                  <a:lnTo>
                    <a:pt x="42" y="8"/>
                  </a:lnTo>
                  <a:lnTo>
                    <a:pt x="69" y="4"/>
                  </a:lnTo>
                  <a:lnTo>
                    <a:pt x="99" y="1"/>
                  </a:lnTo>
                  <a:lnTo>
                    <a:pt x="127" y="0"/>
                  </a:lnTo>
                  <a:lnTo>
                    <a:pt x="153" y="1"/>
                  </a:lnTo>
                  <a:lnTo>
                    <a:pt x="174" y="8"/>
                  </a:lnTo>
                  <a:lnTo>
                    <a:pt x="182" y="17"/>
                  </a:lnTo>
                  <a:lnTo>
                    <a:pt x="176" y="26"/>
                  </a:lnTo>
                  <a:lnTo>
                    <a:pt x="156" y="34"/>
                  </a:lnTo>
                  <a:lnTo>
                    <a:pt x="130" y="38"/>
                  </a:lnTo>
                  <a:lnTo>
                    <a:pt x="97" y="39"/>
                  </a:lnTo>
                  <a:lnTo>
                    <a:pt x="62" y="38"/>
                  </a:lnTo>
                  <a:lnTo>
                    <a:pt x="29" y="31"/>
                  </a:lnTo>
                  <a:lnTo>
                    <a:pt x="0" y="19"/>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9" name="Freeform 271"/>
            <p:cNvSpPr>
              <a:spLocks/>
            </p:cNvSpPr>
            <p:nvPr/>
          </p:nvSpPr>
          <p:spPr bwMode="auto">
            <a:xfrm>
              <a:off x="2316" y="1348"/>
              <a:ext cx="261" cy="214"/>
            </a:xfrm>
            <a:custGeom>
              <a:avLst/>
              <a:gdLst>
                <a:gd name="T0" fmla="*/ 44 w 781"/>
                <a:gd name="T1" fmla="*/ 1 h 642"/>
                <a:gd name="T2" fmla="*/ 24 w 781"/>
                <a:gd name="T3" fmla="*/ 6 h 642"/>
                <a:gd name="T4" fmla="*/ 3 w 781"/>
                <a:gd name="T5" fmla="*/ 13 h 642"/>
                <a:gd name="T6" fmla="*/ 6 w 781"/>
                <a:gd name="T7" fmla="*/ 25 h 642"/>
                <a:gd name="T8" fmla="*/ 37 w 781"/>
                <a:gd name="T9" fmla="*/ 35 h 642"/>
                <a:gd name="T10" fmla="*/ 65 w 781"/>
                <a:gd name="T11" fmla="*/ 38 h 642"/>
                <a:gd name="T12" fmla="*/ 98 w 781"/>
                <a:gd name="T13" fmla="*/ 43 h 642"/>
                <a:gd name="T14" fmla="*/ 132 w 781"/>
                <a:gd name="T15" fmla="*/ 49 h 642"/>
                <a:gd name="T16" fmla="*/ 169 w 781"/>
                <a:gd name="T17" fmla="*/ 62 h 642"/>
                <a:gd name="T18" fmla="*/ 206 w 781"/>
                <a:gd name="T19" fmla="*/ 85 h 642"/>
                <a:gd name="T20" fmla="*/ 241 w 781"/>
                <a:gd name="T21" fmla="*/ 124 h 642"/>
                <a:gd name="T22" fmla="*/ 277 w 781"/>
                <a:gd name="T23" fmla="*/ 179 h 642"/>
                <a:gd name="T24" fmla="*/ 306 w 781"/>
                <a:gd name="T25" fmla="*/ 250 h 642"/>
                <a:gd name="T26" fmla="*/ 336 w 781"/>
                <a:gd name="T27" fmla="*/ 355 h 642"/>
                <a:gd name="T28" fmla="*/ 343 w 781"/>
                <a:gd name="T29" fmla="*/ 473 h 642"/>
                <a:gd name="T30" fmla="*/ 299 w 781"/>
                <a:gd name="T31" fmla="*/ 565 h 642"/>
                <a:gd name="T32" fmla="*/ 223 w 781"/>
                <a:gd name="T33" fmla="*/ 594 h 642"/>
                <a:gd name="T34" fmla="*/ 204 w 781"/>
                <a:gd name="T35" fmla="*/ 603 h 642"/>
                <a:gd name="T36" fmla="*/ 220 w 781"/>
                <a:gd name="T37" fmla="*/ 609 h 642"/>
                <a:gd name="T38" fmla="*/ 262 w 781"/>
                <a:gd name="T39" fmla="*/ 612 h 642"/>
                <a:gd name="T40" fmla="*/ 324 w 781"/>
                <a:gd name="T41" fmla="*/ 615 h 642"/>
                <a:gd name="T42" fmla="*/ 395 w 781"/>
                <a:gd name="T43" fmla="*/ 617 h 642"/>
                <a:gd name="T44" fmla="*/ 467 w 781"/>
                <a:gd name="T45" fmla="*/ 618 h 642"/>
                <a:gd name="T46" fmla="*/ 534 w 781"/>
                <a:gd name="T47" fmla="*/ 621 h 642"/>
                <a:gd name="T48" fmla="*/ 589 w 781"/>
                <a:gd name="T49" fmla="*/ 627 h 642"/>
                <a:gd name="T50" fmla="*/ 639 w 781"/>
                <a:gd name="T51" fmla="*/ 631 h 642"/>
                <a:gd name="T52" fmla="*/ 686 w 781"/>
                <a:gd name="T53" fmla="*/ 636 h 642"/>
                <a:gd name="T54" fmla="*/ 726 w 781"/>
                <a:gd name="T55" fmla="*/ 640 h 642"/>
                <a:gd name="T56" fmla="*/ 756 w 781"/>
                <a:gd name="T57" fmla="*/ 642 h 642"/>
                <a:gd name="T58" fmla="*/ 775 w 781"/>
                <a:gd name="T59" fmla="*/ 640 h 642"/>
                <a:gd name="T60" fmla="*/ 781 w 781"/>
                <a:gd name="T61" fmla="*/ 636 h 642"/>
                <a:gd name="T62" fmla="*/ 769 w 781"/>
                <a:gd name="T63" fmla="*/ 628 h 642"/>
                <a:gd name="T64" fmla="*/ 740 w 781"/>
                <a:gd name="T65" fmla="*/ 618 h 642"/>
                <a:gd name="T66" fmla="*/ 695 w 781"/>
                <a:gd name="T67" fmla="*/ 611 h 642"/>
                <a:gd name="T68" fmla="*/ 642 w 781"/>
                <a:gd name="T69" fmla="*/ 602 h 642"/>
                <a:gd name="T70" fmla="*/ 583 w 781"/>
                <a:gd name="T71" fmla="*/ 593 h 642"/>
                <a:gd name="T72" fmla="*/ 524 w 781"/>
                <a:gd name="T73" fmla="*/ 583 h 642"/>
                <a:gd name="T74" fmla="*/ 470 w 781"/>
                <a:gd name="T75" fmla="*/ 566 h 642"/>
                <a:gd name="T76" fmla="*/ 427 w 781"/>
                <a:gd name="T77" fmla="*/ 546 h 642"/>
                <a:gd name="T78" fmla="*/ 399 w 781"/>
                <a:gd name="T79" fmla="*/ 517 h 642"/>
                <a:gd name="T80" fmla="*/ 389 w 781"/>
                <a:gd name="T81" fmla="*/ 478 h 642"/>
                <a:gd name="T82" fmla="*/ 377 w 781"/>
                <a:gd name="T83" fmla="*/ 414 h 642"/>
                <a:gd name="T84" fmla="*/ 358 w 781"/>
                <a:gd name="T85" fmla="*/ 333 h 642"/>
                <a:gd name="T86" fmla="*/ 331 w 781"/>
                <a:gd name="T87" fmla="*/ 244 h 642"/>
                <a:gd name="T88" fmla="*/ 294 w 781"/>
                <a:gd name="T89" fmla="*/ 158 h 642"/>
                <a:gd name="T90" fmla="*/ 244 w 781"/>
                <a:gd name="T91" fmla="*/ 81 h 642"/>
                <a:gd name="T92" fmla="*/ 179 w 781"/>
                <a:gd name="T93" fmla="*/ 26 h 642"/>
                <a:gd name="T94" fmla="*/ 96 w 781"/>
                <a:gd name="T9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642">
                  <a:moveTo>
                    <a:pt x="49" y="1"/>
                  </a:moveTo>
                  <a:lnTo>
                    <a:pt x="44" y="1"/>
                  </a:lnTo>
                  <a:lnTo>
                    <a:pt x="35" y="3"/>
                  </a:lnTo>
                  <a:lnTo>
                    <a:pt x="24" y="6"/>
                  </a:lnTo>
                  <a:lnTo>
                    <a:pt x="12" y="9"/>
                  </a:lnTo>
                  <a:lnTo>
                    <a:pt x="3" y="13"/>
                  </a:lnTo>
                  <a:lnTo>
                    <a:pt x="0" y="19"/>
                  </a:lnTo>
                  <a:lnTo>
                    <a:pt x="6" y="25"/>
                  </a:lnTo>
                  <a:lnTo>
                    <a:pt x="24" y="32"/>
                  </a:lnTo>
                  <a:lnTo>
                    <a:pt x="37" y="35"/>
                  </a:lnTo>
                  <a:lnTo>
                    <a:pt x="50" y="37"/>
                  </a:lnTo>
                  <a:lnTo>
                    <a:pt x="65" y="38"/>
                  </a:lnTo>
                  <a:lnTo>
                    <a:pt x="81" y="40"/>
                  </a:lnTo>
                  <a:lnTo>
                    <a:pt x="98" y="43"/>
                  </a:lnTo>
                  <a:lnTo>
                    <a:pt x="114" y="46"/>
                  </a:lnTo>
                  <a:lnTo>
                    <a:pt x="132" y="49"/>
                  </a:lnTo>
                  <a:lnTo>
                    <a:pt x="149" y="54"/>
                  </a:lnTo>
                  <a:lnTo>
                    <a:pt x="169" y="62"/>
                  </a:lnTo>
                  <a:lnTo>
                    <a:pt x="186" y="72"/>
                  </a:lnTo>
                  <a:lnTo>
                    <a:pt x="206" y="85"/>
                  </a:lnTo>
                  <a:lnTo>
                    <a:pt x="223" y="103"/>
                  </a:lnTo>
                  <a:lnTo>
                    <a:pt x="241" y="124"/>
                  </a:lnTo>
                  <a:lnTo>
                    <a:pt x="259" y="149"/>
                  </a:lnTo>
                  <a:lnTo>
                    <a:pt x="277" y="179"/>
                  </a:lnTo>
                  <a:lnTo>
                    <a:pt x="293" y="214"/>
                  </a:lnTo>
                  <a:lnTo>
                    <a:pt x="306" y="250"/>
                  </a:lnTo>
                  <a:lnTo>
                    <a:pt x="321" y="299"/>
                  </a:lnTo>
                  <a:lnTo>
                    <a:pt x="336" y="355"/>
                  </a:lnTo>
                  <a:lnTo>
                    <a:pt x="343" y="415"/>
                  </a:lnTo>
                  <a:lnTo>
                    <a:pt x="343" y="473"/>
                  </a:lnTo>
                  <a:lnTo>
                    <a:pt x="328" y="526"/>
                  </a:lnTo>
                  <a:lnTo>
                    <a:pt x="299" y="565"/>
                  </a:lnTo>
                  <a:lnTo>
                    <a:pt x="248" y="588"/>
                  </a:lnTo>
                  <a:lnTo>
                    <a:pt x="223" y="594"/>
                  </a:lnTo>
                  <a:lnTo>
                    <a:pt x="208" y="599"/>
                  </a:lnTo>
                  <a:lnTo>
                    <a:pt x="204" y="603"/>
                  </a:lnTo>
                  <a:lnTo>
                    <a:pt x="208" y="606"/>
                  </a:lnTo>
                  <a:lnTo>
                    <a:pt x="220" y="609"/>
                  </a:lnTo>
                  <a:lnTo>
                    <a:pt x="238" y="611"/>
                  </a:lnTo>
                  <a:lnTo>
                    <a:pt x="262" y="612"/>
                  </a:lnTo>
                  <a:lnTo>
                    <a:pt x="291" y="614"/>
                  </a:lnTo>
                  <a:lnTo>
                    <a:pt x="324" y="615"/>
                  </a:lnTo>
                  <a:lnTo>
                    <a:pt x="358" y="615"/>
                  </a:lnTo>
                  <a:lnTo>
                    <a:pt x="395" y="617"/>
                  </a:lnTo>
                  <a:lnTo>
                    <a:pt x="430" y="617"/>
                  </a:lnTo>
                  <a:lnTo>
                    <a:pt x="467" y="618"/>
                  </a:lnTo>
                  <a:lnTo>
                    <a:pt x="501" y="620"/>
                  </a:lnTo>
                  <a:lnTo>
                    <a:pt x="534" y="621"/>
                  </a:lnTo>
                  <a:lnTo>
                    <a:pt x="562" y="624"/>
                  </a:lnTo>
                  <a:lnTo>
                    <a:pt x="589" y="627"/>
                  </a:lnTo>
                  <a:lnTo>
                    <a:pt x="614" y="630"/>
                  </a:lnTo>
                  <a:lnTo>
                    <a:pt x="639" y="631"/>
                  </a:lnTo>
                  <a:lnTo>
                    <a:pt x="663" y="634"/>
                  </a:lnTo>
                  <a:lnTo>
                    <a:pt x="686" y="636"/>
                  </a:lnTo>
                  <a:lnTo>
                    <a:pt x="707" y="639"/>
                  </a:lnTo>
                  <a:lnTo>
                    <a:pt x="726" y="640"/>
                  </a:lnTo>
                  <a:lnTo>
                    <a:pt x="743" y="640"/>
                  </a:lnTo>
                  <a:lnTo>
                    <a:pt x="756" y="642"/>
                  </a:lnTo>
                  <a:lnTo>
                    <a:pt x="768" y="640"/>
                  </a:lnTo>
                  <a:lnTo>
                    <a:pt x="775" y="640"/>
                  </a:lnTo>
                  <a:lnTo>
                    <a:pt x="781" y="639"/>
                  </a:lnTo>
                  <a:lnTo>
                    <a:pt x="781" y="636"/>
                  </a:lnTo>
                  <a:lnTo>
                    <a:pt x="778" y="633"/>
                  </a:lnTo>
                  <a:lnTo>
                    <a:pt x="769" y="628"/>
                  </a:lnTo>
                  <a:lnTo>
                    <a:pt x="757" y="624"/>
                  </a:lnTo>
                  <a:lnTo>
                    <a:pt x="740" y="618"/>
                  </a:lnTo>
                  <a:lnTo>
                    <a:pt x="719" y="614"/>
                  </a:lnTo>
                  <a:lnTo>
                    <a:pt x="695" y="611"/>
                  </a:lnTo>
                  <a:lnTo>
                    <a:pt x="670" y="606"/>
                  </a:lnTo>
                  <a:lnTo>
                    <a:pt x="642" y="602"/>
                  </a:lnTo>
                  <a:lnTo>
                    <a:pt x="612" y="597"/>
                  </a:lnTo>
                  <a:lnTo>
                    <a:pt x="583" y="593"/>
                  </a:lnTo>
                  <a:lnTo>
                    <a:pt x="553" y="588"/>
                  </a:lnTo>
                  <a:lnTo>
                    <a:pt x="524" y="583"/>
                  </a:lnTo>
                  <a:lnTo>
                    <a:pt x="495" y="575"/>
                  </a:lnTo>
                  <a:lnTo>
                    <a:pt x="470" y="566"/>
                  </a:lnTo>
                  <a:lnTo>
                    <a:pt x="447" y="557"/>
                  </a:lnTo>
                  <a:lnTo>
                    <a:pt x="427" y="546"/>
                  </a:lnTo>
                  <a:lnTo>
                    <a:pt x="411" y="532"/>
                  </a:lnTo>
                  <a:lnTo>
                    <a:pt x="399" y="517"/>
                  </a:lnTo>
                  <a:lnTo>
                    <a:pt x="393" y="500"/>
                  </a:lnTo>
                  <a:lnTo>
                    <a:pt x="389" y="478"/>
                  </a:lnTo>
                  <a:lnTo>
                    <a:pt x="383" y="448"/>
                  </a:lnTo>
                  <a:lnTo>
                    <a:pt x="377" y="414"/>
                  </a:lnTo>
                  <a:lnTo>
                    <a:pt x="368" y="374"/>
                  </a:lnTo>
                  <a:lnTo>
                    <a:pt x="358" y="333"/>
                  </a:lnTo>
                  <a:lnTo>
                    <a:pt x="346" y="288"/>
                  </a:lnTo>
                  <a:lnTo>
                    <a:pt x="331" y="244"/>
                  </a:lnTo>
                  <a:lnTo>
                    <a:pt x="315" y="199"/>
                  </a:lnTo>
                  <a:lnTo>
                    <a:pt x="294" y="158"/>
                  </a:lnTo>
                  <a:lnTo>
                    <a:pt x="271" y="118"/>
                  </a:lnTo>
                  <a:lnTo>
                    <a:pt x="244" y="81"/>
                  </a:lnTo>
                  <a:lnTo>
                    <a:pt x="213" y="50"/>
                  </a:lnTo>
                  <a:lnTo>
                    <a:pt x="179" y="26"/>
                  </a:lnTo>
                  <a:lnTo>
                    <a:pt x="140" y="9"/>
                  </a:lnTo>
                  <a:lnTo>
                    <a:pt x="96" y="0"/>
                  </a:lnTo>
                  <a:lnTo>
                    <a:pt x="49" y="1"/>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0" name="Freeform 272"/>
            <p:cNvSpPr>
              <a:spLocks/>
            </p:cNvSpPr>
            <p:nvPr/>
          </p:nvSpPr>
          <p:spPr bwMode="auto">
            <a:xfrm>
              <a:off x="2307" y="1188"/>
              <a:ext cx="47" cy="24"/>
            </a:xfrm>
            <a:custGeom>
              <a:avLst/>
              <a:gdLst>
                <a:gd name="T0" fmla="*/ 141 w 141"/>
                <a:gd name="T1" fmla="*/ 3 h 73"/>
                <a:gd name="T2" fmla="*/ 136 w 141"/>
                <a:gd name="T3" fmla="*/ 3 h 73"/>
                <a:gd name="T4" fmla="*/ 126 w 141"/>
                <a:gd name="T5" fmla="*/ 2 h 73"/>
                <a:gd name="T6" fmla="*/ 110 w 141"/>
                <a:gd name="T7" fmla="*/ 0 h 73"/>
                <a:gd name="T8" fmla="*/ 92 w 141"/>
                <a:gd name="T9" fmla="*/ 0 h 73"/>
                <a:gd name="T10" fmla="*/ 73 w 141"/>
                <a:gd name="T11" fmla="*/ 0 h 73"/>
                <a:gd name="T12" fmla="*/ 55 w 141"/>
                <a:gd name="T13" fmla="*/ 3 h 73"/>
                <a:gd name="T14" fmla="*/ 40 w 141"/>
                <a:gd name="T15" fmla="*/ 6 h 73"/>
                <a:gd name="T16" fmla="*/ 31 w 141"/>
                <a:gd name="T17" fmla="*/ 12 h 73"/>
                <a:gd name="T18" fmla="*/ 21 w 141"/>
                <a:gd name="T19" fmla="*/ 30 h 73"/>
                <a:gd name="T20" fmla="*/ 11 w 141"/>
                <a:gd name="T21" fmla="*/ 51 h 73"/>
                <a:gd name="T22" fmla="*/ 3 w 141"/>
                <a:gd name="T23" fmla="*/ 67 h 73"/>
                <a:gd name="T24" fmla="*/ 0 w 141"/>
                <a:gd name="T25" fmla="*/ 73 h 73"/>
                <a:gd name="T26" fmla="*/ 2 w 141"/>
                <a:gd name="T27" fmla="*/ 71 h 73"/>
                <a:gd name="T28" fmla="*/ 3 w 141"/>
                <a:gd name="T29" fmla="*/ 68 h 73"/>
                <a:gd name="T30" fmla="*/ 8 w 141"/>
                <a:gd name="T31" fmla="*/ 63 h 73"/>
                <a:gd name="T32" fmla="*/ 14 w 141"/>
                <a:gd name="T33" fmla="*/ 57 h 73"/>
                <a:gd name="T34" fmla="*/ 21 w 141"/>
                <a:gd name="T35" fmla="*/ 49 h 73"/>
                <a:gd name="T36" fmla="*/ 28 w 141"/>
                <a:gd name="T37" fmla="*/ 42 h 73"/>
                <a:gd name="T38" fmla="*/ 37 w 141"/>
                <a:gd name="T39" fmla="*/ 34 h 73"/>
                <a:gd name="T40" fmla="*/ 46 w 141"/>
                <a:gd name="T41" fmla="*/ 29 h 73"/>
                <a:gd name="T42" fmla="*/ 58 w 141"/>
                <a:gd name="T43" fmla="*/ 24 h 73"/>
                <a:gd name="T44" fmla="*/ 73 w 141"/>
                <a:gd name="T45" fmla="*/ 23 h 73"/>
                <a:gd name="T46" fmla="*/ 89 w 141"/>
                <a:gd name="T47" fmla="*/ 21 h 73"/>
                <a:gd name="T48" fmla="*/ 105 w 141"/>
                <a:gd name="T49" fmla="*/ 21 h 73"/>
                <a:gd name="T50" fmla="*/ 120 w 141"/>
                <a:gd name="T51" fmla="*/ 20 h 73"/>
                <a:gd name="T52" fmla="*/ 132 w 141"/>
                <a:gd name="T53" fmla="*/ 18 h 73"/>
                <a:gd name="T54" fmla="*/ 139 w 141"/>
                <a:gd name="T55" fmla="*/ 12 h 73"/>
                <a:gd name="T56" fmla="*/ 141 w 141"/>
                <a:gd name="T57"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73">
                  <a:moveTo>
                    <a:pt x="141" y="3"/>
                  </a:moveTo>
                  <a:lnTo>
                    <a:pt x="136" y="3"/>
                  </a:lnTo>
                  <a:lnTo>
                    <a:pt x="126" y="2"/>
                  </a:lnTo>
                  <a:lnTo>
                    <a:pt x="110" y="0"/>
                  </a:lnTo>
                  <a:lnTo>
                    <a:pt x="92" y="0"/>
                  </a:lnTo>
                  <a:lnTo>
                    <a:pt x="73" y="0"/>
                  </a:lnTo>
                  <a:lnTo>
                    <a:pt x="55" y="3"/>
                  </a:lnTo>
                  <a:lnTo>
                    <a:pt x="40" y="6"/>
                  </a:lnTo>
                  <a:lnTo>
                    <a:pt x="31" y="12"/>
                  </a:lnTo>
                  <a:lnTo>
                    <a:pt x="21" y="30"/>
                  </a:lnTo>
                  <a:lnTo>
                    <a:pt x="11" y="51"/>
                  </a:lnTo>
                  <a:lnTo>
                    <a:pt x="3" y="67"/>
                  </a:lnTo>
                  <a:lnTo>
                    <a:pt x="0" y="73"/>
                  </a:lnTo>
                  <a:lnTo>
                    <a:pt x="2" y="71"/>
                  </a:lnTo>
                  <a:lnTo>
                    <a:pt x="3" y="68"/>
                  </a:lnTo>
                  <a:lnTo>
                    <a:pt x="8" y="63"/>
                  </a:lnTo>
                  <a:lnTo>
                    <a:pt x="14" y="57"/>
                  </a:lnTo>
                  <a:lnTo>
                    <a:pt x="21" y="49"/>
                  </a:lnTo>
                  <a:lnTo>
                    <a:pt x="28" y="42"/>
                  </a:lnTo>
                  <a:lnTo>
                    <a:pt x="37" y="34"/>
                  </a:lnTo>
                  <a:lnTo>
                    <a:pt x="46" y="29"/>
                  </a:lnTo>
                  <a:lnTo>
                    <a:pt x="58" y="24"/>
                  </a:lnTo>
                  <a:lnTo>
                    <a:pt x="73" y="23"/>
                  </a:lnTo>
                  <a:lnTo>
                    <a:pt x="89" y="21"/>
                  </a:lnTo>
                  <a:lnTo>
                    <a:pt x="105" y="21"/>
                  </a:lnTo>
                  <a:lnTo>
                    <a:pt x="120" y="20"/>
                  </a:lnTo>
                  <a:lnTo>
                    <a:pt x="132" y="18"/>
                  </a:lnTo>
                  <a:lnTo>
                    <a:pt x="139" y="12"/>
                  </a:lnTo>
                  <a:lnTo>
                    <a:pt x="141" y="3"/>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1" name="Freeform 273"/>
            <p:cNvSpPr>
              <a:spLocks/>
            </p:cNvSpPr>
            <p:nvPr/>
          </p:nvSpPr>
          <p:spPr bwMode="auto">
            <a:xfrm>
              <a:off x="2273" y="1657"/>
              <a:ext cx="73" cy="88"/>
            </a:xfrm>
            <a:custGeom>
              <a:avLst/>
              <a:gdLst>
                <a:gd name="T0" fmla="*/ 0 w 219"/>
                <a:gd name="T1" fmla="*/ 244 h 263"/>
                <a:gd name="T2" fmla="*/ 6 w 219"/>
                <a:gd name="T3" fmla="*/ 244 h 263"/>
                <a:gd name="T4" fmla="*/ 20 w 219"/>
                <a:gd name="T5" fmla="*/ 245 h 263"/>
                <a:gd name="T6" fmla="*/ 41 w 219"/>
                <a:gd name="T7" fmla="*/ 244 h 263"/>
                <a:gd name="T8" fmla="*/ 66 w 219"/>
                <a:gd name="T9" fmla="*/ 238 h 263"/>
                <a:gd name="T10" fmla="*/ 93 w 219"/>
                <a:gd name="T11" fmla="*/ 227 h 263"/>
                <a:gd name="T12" fmla="*/ 117 w 219"/>
                <a:gd name="T13" fmla="*/ 210 h 263"/>
                <a:gd name="T14" fmla="*/ 137 w 219"/>
                <a:gd name="T15" fmla="*/ 182 h 263"/>
                <a:gd name="T16" fmla="*/ 149 w 219"/>
                <a:gd name="T17" fmla="*/ 143 h 263"/>
                <a:gd name="T18" fmla="*/ 157 w 219"/>
                <a:gd name="T19" fmla="*/ 106 h 263"/>
                <a:gd name="T20" fmla="*/ 165 w 219"/>
                <a:gd name="T21" fmla="*/ 75 h 263"/>
                <a:gd name="T22" fmla="*/ 176 w 219"/>
                <a:gd name="T23" fmla="*/ 50 h 263"/>
                <a:gd name="T24" fmla="*/ 186 w 219"/>
                <a:gd name="T25" fmla="*/ 31 h 263"/>
                <a:gd name="T26" fmla="*/ 195 w 219"/>
                <a:gd name="T27" fmla="*/ 16 h 263"/>
                <a:gd name="T28" fmla="*/ 201 w 219"/>
                <a:gd name="T29" fmla="*/ 7 h 263"/>
                <a:gd name="T30" fmla="*/ 207 w 219"/>
                <a:gd name="T31" fmla="*/ 1 h 263"/>
                <a:gd name="T32" fmla="*/ 208 w 219"/>
                <a:gd name="T33" fmla="*/ 0 h 263"/>
                <a:gd name="T34" fmla="*/ 219 w 219"/>
                <a:gd name="T35" fmla="*/ 40 h 263"/>
                <a:gd name="T36" fmla="*/ 217 w 219"/>
                <a:gd name="T37" fmla="*/ 43 h 263"/>
                <a:gd name="T38" fmla="*/ 213 w 219"/>
                <a:gd name="T39" fmla="*/ 53 h 263"/>
                <a:gd name="T40" fmla="*/ 205 w 219"/>
                <a:gd name="T41" fmla="*/ 68 h 263"/>
                <a:gd name="T42" fmla="*/ 198 w 219"/>
                <a:gd name="T43" fmla="*/ 87 h 263"/>
                <a:gd name="T44" fmla="*/ 189 w 219"/>
                <a:gd name="T45" fmla="*/ 111 h 263"/>
                <a:gd name="T46" fmla="*/ 180 w 219"/>
                <a:gd name="T47" fmla="*/ 136 h 263"/>
                <a:gd name="T48" fmla="*/ 173 w 219"/>
                <a:gd name="T49" fmla="*/ 162 h 263"/>
                <a:gd name="T50" fmla="*/ 168 w 219"/>
                <a:gd name="T51" fmla="*/ 189 h 263"/>
                <a:gd name="T52" fmla="*/ 162 w 219"/>
                <a:gd name="T53" fmla="*/ 213 h 263"/>
                <a:gd name="T54" fmla="*/ 151 w 219"/>
                <a:gd name="T55" fmla="*/ 232 h 263"/>
                <a:gd name="T56" fmla="*/ 133 w 219"/>
                <a:gd name="T57" fmla="*/ 247 h 263"/>
                <a:gd name="T58" fmla="*/ 112 w 219"/>
                <a:gd name="T59" fmla="*/ 257 h 263"/>
                <a:gd name="T60" fmla="*/ 88 w 219"/>
                <a:gd name="T61" fmla="*/ 263 h 263"/>
                <a:gd name="T62" fmla="*/ 60 w 219"/>
                <a:gd name="T63" fmla="*/ 262 h 263"/>
                <a:gd name="T64" fmla="*/ 31 w 219"/>
                <a:gd name="T65" fmla="*/ 256 h 263"/>
                <a:gd name="T66" fmla="*/ 0 w 219"/>
                <a:gd name="T67"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9" h="263">
                  <a:moveTo>
                    <a:pt x="0" y="244"/>
                  </a:moveTo>
                  <a:lnTo>
                    <a:pt x="6" y="244"/>
                  </a:lnTo>
                  <a:lnTo>
                    <a:pt x="20" y="245"/>
                  </a:lnTo>
                  <a:lnTo>
                    <a:pt x="41" y="244"/>
                  </a:lnTo>
                  <a:lnTo>
                    <a:pt x="66" y="238"/>
                  </a:lnTo>
                  <a:lnTo>
                    <a:pt x="93" y="227"/>
                  </a:lnTo>
                  <a:lnTo>
                    <a:pt x="117" y="210"/>
                  </a:lnTo>
                  <a:lnTo>
                    <a:pt x="137" y="182"/>
                  </a:lnTo>
                  <a:lnTo>
                    <a:pt x="149" y="143"/>
                  </a:lnTo>
                  <a:lnTo>
                    <a:pt x="157" y="106"/>
                  </a:lnTo>
                  <a:lnTo>
                    <a:pt x="165" y="75"/>
                  </a:lnTo>
                  <a:lnTo>
                    <a:pt x="176" y="50"/>
                  </a:lnTo>
                  <a:lnTo>
                    <a:pt x="186" y="31"/>
                  </a:lnTo>
                  <a:lnTo>
                    <a:pt x="195" y="16"/>
                  </a:lnTo>
                  <a:lnTo>
                    <a:pt x="201" y="7"/>
                  </a:lnTo>
                  <a:lnTo>
                    <a:pt x="207" y="1"/>
                  </a:lnTo>
                  <a:lnTo>
                    <a:pt x="208" y="0"/>
                  </a:lnTo>
                  <a:lnTo>
                    <a:pt x="219" y="40"/>
                  </a:lnTo>
                  <a:lnTo>
                    <a:pt x="217" y="43"/>
                  </a:lnTo>
                  <a:lnTo>
                    <a:pt x="213" y="53"/>
                  </a:lnTo>
                  <a:lnTo>
                    <a:pt x="205" y="68"/>
                  </a:lnTo>
                  <a:lnTo>
                    <a:pt x="198" y="87"/>
                  </a:lnTo>
                  <a:lnTo>
                    <a:pt x="189" y="111"/>
                  </a:lnTo>
                  <a:lnTo>
                    <a:pt x="180" y="136"/>
                  </a:lnTo>
                  <a:lnTo>
                    <a:pt x="173" y="162"/>
                  </a:lnTo>
                  <a:lnTo>
                    <a:pt x="168" y="189"/>
                  </a:lnTo>
                  <a:lnTo>
                    <a:pt x="162" y="213"/>
                  </a:lnTo>
                  <a:lnTo>
                    <a:pt x="151" y="232"/>
                  </a:lnTo>
                  <a:lnTo>
                    <a:pt x="133" y="247"/>
                  </a:lnTo>
                  <a:lnTo>
                    <a:pt x="112" y="257"/>
                  </a:lnTo>
                  <a:lnTo>
                    <a:pt x="88" y="263"/>
                  </a:lnTo>
                  <a:lnTo>
                    <a:pt x="60" y="262"/>
                  </a:lnTo>
                  <a:lnTo>
                    <a:pt x="31" y="256"/>
                  </a:lnTo>
                  <a:lnTo>
                    <a:pt x="0" y="244"/>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2" name="Freeform 274"/>
            <p:cNvSpPr>
              <a:spLocks/>
            </p:cNvSpPr>
            <p:nvPr/>
          </p:nvSpPr>
          <p:spPr bwMode="auto">
            <a:xfrm>
              <a:off x="1803" y="1510"/>
              <a:ext cx="176" cy="48"/>
            </a:xfrm>
            <a:custGeom>
              <a:avLst/>
              <a:gdLst>
                <a:gd name="T0" fmla="*/ 527 w 528"/>
                <a:gd name="T1" fmla="*/ 139 h 142"/>
                <a:gd name="T2" fmla="*/ 513 w 528"/>
                <a:gd name="T3" fmla="*/ 142 h 142"/>
                <a:gd name="T4" fmla="*/ 492 w 528"/>
                <a:gd name="T5" fmla="*/ 142 h 142"/>
                <a:gd name="T6" fmla="*/ 463 w 528"/>
                <a:gd name="T7" fmla="*/ 140 h 142"/>
                <a:gd name="T8" fmla="*/ 426 w 528"/>
                <a:gd name="T9" fmla="*/ 134 h 142"/>
                <a:gd name="T10" fmla="*/ 383 w 528"/>
                <a:gd name="T11" fmla="*/ 127 h 142"/>
                <a:gd name="T12" fmla="*/ 334 w 528"/>
                <a:gd name="T13" fmla="*/ 118 h 142"/>
                <a:gd name="T14" fmla="*/ 282 w 528"/>
                <a:gd name="T15" fmla="*/ 106 h 142"/>
                <a:gd name="T16" fmla="*/ 229 w 528"/>
                <a:gd name="T17" fmla="*/ 93 h 142"/>
                <a:gd name="T18" fmla="*/ 177 w 528"/>
                <a:gd name="T19" fmla="*/ 80 h 142"/>
                <a:gd name="T20" fmla="*/ 132 w 528"/>
                <a:gd name="T21" fmla="*/ 65 h 142"/>
                <a:gd name="T22" fmla="*/ 90 w 528"/>
                <a:gd name="T23" fmla="*/ 52 h 142"/>
                <a:gd name="T24" fmla="*/ 55 w 528"/>
                <a:gd name="T25" fmla="*/ 40 h 142"/>
                <a:gd name="T26" fmla="*/ 28 w 528"/>
                <a:gd name="T27" fmla="*/ 28 h 142"/>
                <a:gd name="T28" fmla="*/ 9 w 528"/>
                <a:gd name="T29" fmla="*/ 18 h 142"/>
                <a:gd name="T30" fmla="*/ 0 w 528"/>
                <a:gd name="T31" fmla="*/ 9 h 142"/>
                <a:gd name="T32" fmla="*/ 1 w 528"/>
                <a:gd name="T33" fmla="*/ 3 h 142"/>
                <a:gd name="T34" fmla="*/ 13 w 528"/>
                <a:gd name="T35" fmla="*/ 0 h 142"/>
                <a:gd name="T36" fmla="*/ 34 w 528"/>
                <a:gd name="T37" fmla="*/ 0 h 142"/>
                <a:gd name="T38" fmla="*/ 63 w 528"/>
                <a:gd name="T39" fmla="*/ 1 h 142"/>
                <a:gd name="T40" fmla="*/ 100 w 528"/>
                <a:gd name="T41" fmla="*/ 7 h 142"/>
                <a:gd name="T42" fmla="*/ 143 w 528"/>
                <a:gd name="T43" fmla="*/ 15 h 142"/>
                <a:gd name="T44" fmla="*/ 192 w 528"/>
                <a:gd name="T45" fmla="*/ 24 h 142"/>
                <a:gd name="T46" fmla="*/ 244 w 528"/>
                <a:gd name="T47" fmla="*/ 35 h 142"/>
                <a:gd name="T48" fmla="*/ 297 w 528"/>
                <a:gd name="T49" fmla="*/ 49 h 142"/>
                <a:gd name="T50" fmla="*/ 349 w 528"/>
                <a:gd name="T51" fmla="*/ 62 h 142"/>
                <a:gd name="T52" fmla="*/ 395 w 528"/>
                <a:gd name="T53" fmla="*/ 77 h 142"/>
                <a:gd name="T54" fmla="*/ 436 w 528"/>
                <a:gd name="T55" fmla="*/ 90 h 142"/>
                <a:gd name="T56" fmla="*/ 472 w 528"/>
                <a:gd name="T57" fmla="*/ 102 h 142"/>
                <a:gd name="T58" fmla="*/ 498 w 528"/>
                <a:gd name="T59" fmla="*/ 114 h 142"/>
                <a:gd name="T60" fmla="*/ 518 w 528"/>
                <a:gd name="T61" fmla="*/ 124 h 142"/>
                <a:gd name="T62" fmla="*/ 527 w 528"/>
                <a:gd name="T63"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142">
                  <a:moveTo>
                    <a:pt x="528" y="136"/>
                  </a:moveTo>
                  <a:lnTo>
                    <a:pt x="527" y="139"/>
                  </a:lnTo>
                  <a:lnTo>
                    <a:pt x="521" y="140"/>
                  </a:lnTo>
                  <a:lnTo>
                    <a:pt x="513" y="142"/>
                  </a:lnTo>
                  <a:lnTo>
                    <a:pt x="504" y="142"/>
                  </a:lnTo>
                  <a:lnTo>
                    <a:pt x="492" y="142"/>
                  </a:lnTo>
                  <a:lnTo>
                    <a:pt x="479" y="142"/>
                  </a:lnTo>
                  <a:lnTo>
                    <a:pt x="463" y="140"/>
                  </a:lnTo>
                  <a:lnTo>
                    <a:pt x="445" y="137"/>
                  </a:lnTo>
                  <a:lnTo>
                    <a:pt x="426" y="134"/>
                  </a:lnTo>
                  <a:lnTo>
                    <a:pt x="405" y="132"/>
                  </a:lnTo>
                  <a:lnTo>
                    <a:pt x="383" y="127"/>
                  </a:lnTo>
                  <a:lnTo>
                    <a:pt x="359" y="123"/>
                  </a:lnTo>
                  <a:lnTo>
                    <a:pt x="334" y="118"/>
                  </a:lnTo>
                  <a:lnTo>
                    <a:pt x="309" y="112"/>
                  </a:lnTo>
                  <a:lnTo>
                    <a:pt x="282" y="106"/>
                  </a:lnTo>
                  <a:lnTo>
                    <a:pt x="256" y="100"/>
                  </a:lnTo>
                  <a:lnTo>
                    <a:pt x="229" y="93"/>
                  </a:lnTo>
                  <a:lnTo>
                    <a:pt x="203" y="87"/>
                  </a:lnTo>
                  <a:lnTo>
                    <a:pt x="177" y="80"/>
                  </a:lnTo>
                  <a:lnTo>
                    <a:pt x="154" y="72"/>
                  </a:lnTo>
                  <a:lnTo>
                    <a:pt x="132" y="65"/>
                  </a:lnTo>
                  <a:lnTo>
                    <a:pt x="109" y="59"/>
                  </a:lnTo>
                  <a:lnTo>
                    <a:pt x="90" y="52"/>
                  </a:lnTo>
                  <a:lnTo>
                    <a:pt x="72" y="46"/>
                  </a:lnTo>
                  <a:lnTo>
                    <a:pt x="55" y="40"/>
                  </a:lnTo>
                  <a:lnTo>
                    <a:pt x="41" y="32"/>
                  </a:lnTo>
                  <a:lnTo>
                    <a:pt x="28" y="28"/>
                  </a:lnTo>
                  <a:lnTo>
                    <a:pt x="18" y="22"/>
                  </a:lnTo>
                  <a:lnTo>
                    <a:pt x="9" y="18"/>
                  </a:lnTo>
                  <a:lnTo>
                    <a:pt x="4" y="13"/>
                  </a:lnTo>
                  <a:lnTo>
                    <a:pt x="0" y="9"/>
                  </a:lnTo>
                  <a:lnTo>
                    <a:pt x="0" y="6"/>
                  </a:lnTo>
                  <a:lnTo>
                    <a:pt x="1" y="3"/>
                  </a:lnTo>
                  <a:lnTo>
                    <a:pt x="6" y="1"/>
                  </a:lnTo>
                  <a:lnTo>
                    <a:pt x="13" y="0"/>
                  </a:lnTo>
                  <a:lnTo>
                    <a:pt x="24" y="0"/>
                  </a:lnTo>
                  <a:lnTo>
                    <a:pt x="34" y="0"/>
                  </a:lnTo>
                  <a:lnTo>
                    <a:pt x="49" y="0"/>
                  </a:lnTo>
                  <a:lnTo>
                    <a:pt x="63" y="1"/>
                  </a:lnTo>
                  <a:lnTo>
                    <a:pt x="81" y="4"/>
                  </a:lnTo>
                  <a:lnTo>
                    <a:pt x="100" y="7"/>
                  </a:lnTo>
                  <a:lnTo>
                    <a:pt x="121" y="10"/>
                  </a:lnTo>
                  <a:lnTo>
                    <a:pt x="143" y="15"/>
                  </a:lnTo>
                  <a:lnTo>
                    <a:pt x="167" y="19"/>
                  </a:lnTo>
                  <a:lnTo>
                    <a:pt x="192" y="24"/>
                  </a:lnTo>
                  <a:lnTo>
                    <a:pt x="217" y="29"/>
                  </a:lnTo>
                  <a:lnTo>
                    <a:pt x="244" y="35"/>
                  </a:lnTo>
                  <a:lnTo>
                    <a:pt x="271" y="41"/>
                  </a:lnTo>
                  <a:lnTo>
                    <a:pt x="297" y="49"/>
                  </a:lnTo>
                  <a:lnTo>
                    <a:pt x="324" y="55"/>
                  </a:lnTo>
                  <a:lnTo>
                    <a:pt x="349" y="62"/>
                  </a:lnTo>
                  <a:lnTo>
                    <a:pt x="373" y="69"/>
                  </a:lnTo>
                  <a:lnTo>
                    <a:pt x="395" y="77"/>
                  </a:lnTo>
                  <a:lnTo>
                    <a:pt x="417" y="83"/>
                  </a:lnTo>
                  <a:lnTo>
                    <a:pt x="436" y="90"/>
                  </a:lnTo>
                  <a:lnTo>
                    <a:pt x="456" y="96"/>
                  </a:lnTo>
                  <a:lnTo>
                    <a:pt x="472" y="102"/>
                  </a:lnTo>
                  <a:lnTo>
                    <a:pt x="487" y="109"/>
                  </a:lnTo>
                  <a:lnTo>
                    <a:pt x="498" y="114"/>
                  </a:lnTo>
                  <a:lnTo>
                    <a:pt x="509" y="120"/>
                  </a:lnTo>
                  <a:lnTo>
                    <a:pt x="518" y="124"/>
                  </a:lnTo>
                  <a:lnTo>
                    <a:pt x="524" y="129"/>
                  </a:lnTo>
                  <a:lnTo>
                    <a:pt x="527" y="133"/>
                  </a:lnTo>
                  <a:lnTo>
                    <a:pt x="528" y="136"/>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 name="Freeform 275"/>
            <p:cNvSpPr>
              <a:spLocks/>
            </p:cNvSpPr>
            <p:nvPr/>
          </p:nvSpPr>
          <p:spPr bwMode="auto">
            <a:xfrm>
              <a:off x="2038" y="1565"/>
              <a:ext cx="87" cy="73"/>
            </a:xfrm>
            <a:custGeom>
              <a:avLst/>
              <a:gdLst>
                <a:gd name="T0" fmla="*/ 108 w 263"/>
                <a:gd name="T1" fmla="*/ 17 h 221"/>
                <a:gd name="T2" fmla="*/ 114 w 263"/>
                <a:gd name="T3" fmla="*/ 20 h 221"/>
                <a:gd name="T4" fmla="*/ 129 w 263"/>
                <a:gd name="T5" fmla="*/ 29 h 221"/>
                <a:gd name="T6" fmla="*/ 151 w 263"/>
                <a:gd name="T7" fmla="*/ 45 h 221"/>
                <a:gd name="T8" fmla="*/ 176 w 263"/>
                <a:gd name="T9" fmla="*/ 68 h 221"/>
                <a:gd name="T10" fmla="*/ 203 w 263"/>
                <a:gd name="T11" fmla="*/ 96 h 221"/>
                <a:gd name="T12" fmla="*/ 228 w 263"/>
                <a:gd name="T13" fmla="*/ 131 h 221"/>
                <a:gd name="T14" fmla="*/ 250 w 263"/>
                <a:gd name="T15" fmla="*/ 173 h 221"/>
                <a:gd name="T16" fmla="*/ 263 w 263"/>
                <a:gd name="T17" fmla="*/ 221 h 221"/>
                <a:gd name="T18" fmla="*/ 260 w 263"/>
                <a:gd name="T19" fmla="*/ 216 h 221"/>
                <a:gd name="T20" fmla="*/ 250 w 263"/>
                <a:gd name="T21" fmla="*/ 198 h 221"/>
                <a:gd name="T22" fmla="*/ 232 w 263"/>
                <a:gd name="T23" fmla="*/ 173 h 221"/>
                <a:gd name="T24" fmla="*/ 210 w 263"/>
                <a:gd name="T25" fmla="*/ 143 h 221"/>
                <a:gd name="T26" fmla="*/ 181 w 263"/>
                <a:gd name="T27" fmla="*/ 112 h 221"/>
                <a:gd name="T28" fmla="*/ 145 w 263"/>
                <a:gd name="T29" fmla="*/ 82 h 221"/>
                <a:gd name="T30" fmla="*/ 104 w 263"/>
                <a:gd name="T31" fmla="*/ 59 h 221"/>
                <a:gd name="T32" fmla="*/ 58 w 263"/>
                <a:gd name="T33" fmla="*/ 42 h 221"/>
                <a:gd name="T34" fmla="*/ 21 w 263"/>
                <a:gd name="T35" fmla="*/ 31 h 221"/>
                <a:gd name="T36" fmla="*/ 2 w 263"/>
                <a:gd name="T37" fmla="*/ 20 h 221"/>
                <a:gd name="T38" fmla="*/ 0 w 263"/>
                <a:gd name="T39" fmla="*/ 11 h 221"/>
                <a:gd name="T40" fmla="*/ 10 w 263"/>
                <a:gd name="T41" fmla="*/ 4 h 221"/>
                <a:gd name="T42" fmla="*/ 30 w 263"/>
                <a:gd name="T43" fmla="*/ 0 h 221"/>
                <a:gd name="T44" fmla="*/ 55 w 263"/>
                <a:gd name="T45" fmla="*/ 0 h 221"/>
                <a:gd name="T46" fmla="*/ 81 w 263"/>
                <a:gd name="T47" fmla="*/ 5 h 221"/>
                <a:gd name="T48" fmla="*/ 108 w 263"/>
                <a:gd name="T49" fmla="*/ 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3" h="221">
                  <a:moveTo>
                    <a:pt x="108" y="17"/>
                  </a:moveTo>
                  <a:lnTo>
                    <a:pt x="114" y="20"/>
                  </a:lnTo>
                  <a:lnTo>
                    <a:pt x="129" y="29"/>
                  </a:lnTo>
                  <a:lnTo>
                    <a:pt x="151" y="45"/>
                  </a:lnTo>
                  <a:lnTo>
                    <a:pt x="176" y="68"/>
                  </a:lnTo>
                  <a:lnTo>
                    <a:pt x="203" y="96"/>
                  </a:lnTo>
                  <a:lnTo>
                    <a:pt x="228" y="131"/>
                  </a:lnTo>
                  <a:lnTo>
                    <a:pt x="250" y="173"/>
                  </a:lnTo>
                  <a:lnTo>
                    <a:pt x="263" y="221"/>
                  </a:lnTo>
                  <a:lnTo>
                    <a:pt x="260" y="216"/>
                  </a:lnTo>
                  <a:lnTo>
                    <a:pt x="250" y="198"/>
                  </a:lnTo>
                  <a:lnTo>
                    <a:pt x="232" y="173"/>
                  </a:lnTo>
                  <a:lnTo>
                    <a:pt x="210" y="143"/>
                  </a:lnTo>
                  <a:lnTo>
                    <a:pt x="181" y="112"/>
                  </a:lnTo>
                  <a:lnTo>
                    <a:pt x="145" y="82"/>
                  </a:lnTo>
                  <a:lnTo>
                    <a:pt x="104" y="59"/>
                  </a:lnTo>
                  <a:lnTo>
                    <a:pt x="58" y="42"/>
                  </a:lnTo>
                  <a:lnTo>
                    <a:pt x="21" y="31"/>
                  </a:lnTo>
                  <a:lnTo>
                    <a:pt x="2" y="20"/>
                  </a:lnTo>
                  <a:lnTo>
                    <a:pt x="0" y="11"/>
                  </a:lnTo>
                  <a:lnTo>
                    <a:pt x="10" y="4"/>
                  </a:lnTo>
                  <a:lnTo>
                    <a:pt x="30" y="0"/>
                  </a:lnTo>
                  <a:lnTo>
                    <a:pt x="55" y="0"/>
                  </a:lnTo>
                  <a:lnTo>
                    <a:pt x="81" y="5"/>
                  </a:lnTo>
                  <a:lnTo>
                    <a:pt x="108" y="17"/>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 name="Freeform 276"/>
            <p:cNvSpPr>
              <a:spLocks/>
            </p:cNvSpPr>
            <p:nvPr/>
          </p:nvSpPr>
          <p:spPr bwMode="auto">
            <a:xfrm>
              <a:off x="2544" y="1763"/>
              <a:ext cx="11" cy="15"/>
            </a:xfrm>
            <a:custGeom>
              <a:avLst/>
              <a:gdLst>
                <a:gd name="T0" fmla="*/ 35 w 35"/>
                <a:gd name="T1" fmla="*/ 22 h 45"/>
                <a:gd name="T2" fmla="*/ 34 w 35"/>
                <a:gd name="T3" fmla="*/ 31 h 45"/>
                <a:gd name="T4" fmla="*/ 31 w 35"/>
                <a:gd name="T5" fmla="*/ 37 h 45"/>
                <a:gd name="T6" fmla="*/ 25 w 35"/>
                <a:gd name="T7" fmla="*/ 43 h 45"/>
                <a:gd name="T8" fmla="*/ 18 w 35"/>
                <a:gd name="T9" fmla="*/ 45 h 45"/>
                <a:gd name="T10" fmla="*/ 12 w 35"/>
                <a:gd name="T11" fmla="*/ 43 h 45"/>
                <a:gd name="T12" fmla="*/ 6 w 35"/>
                <a:gd name="T13" fmla="*/ 37 h 45"/>
                <a:gd name="T14" fmla="*/ 1 w 35"/>
                <a:gd name="T15" fmla="*/ 31 h 45"/>
                <a:gd name="T16" fmla="*/ 0 w 35"/>
                <a:gd name="T17" fmla="*/ 22 h 45"/>
                <a:gd name="T18" fmla="*/ 1 w 35"/>
                <a:gd name="T19" fmla="*/ 14 h 45"/>
                <a:gd name="T20" fmla="*/ 6 w 35"/>
                <a:gd name="T21" fmla="*/ 6 h 45"/>
                <a:gd name="T22" fmla="*/ 12 w 35"/>
                <a:gd name="T23" fmla="*/ 2 h 45"/>
                <a:gd name="T24" fmla="*/ 18 w 35"/>
                <a:gd name="T25" fmla="*/ 0 h 45"/>
                <a:gd name="T26" fmla="*/ 25 w 35"/>
                <a:gd name="T27" fmla="*/ 2 h 45"/>
                <a:gd name="T28" fmla="*/ 31 w 35"/>
                <a:gd name="T29" fmla="*/ 6 h 45"/>
                <a:gd name="T30" fmla="*/ 34 w 35"/>
                <a:gd name="T31" fmla="*/ 14 h 45"/>
                <a:gd name="T32" fmla="*/ 35 w 35"/>
                <a:gd name="T3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5">
                  <a:moveTo>
                    <a:pt x="35" y="22"/>
                  </a:moveTo>
                  <a:lnTo>
                    <a:pt x="34" y="31"/>
                  </a:lnTo>
                  <a:lnTo>
                    <a:pt x="31" y="37"/>
                  </a:lnTo>
                  <a:lnTo>
                    <a:pt x="25" y="43"/>
                  </a:lnTo>
                  <a:lnTo>
                    <a:pt x="18" y="45"/>
                  </a:lnTo>
                  <a:lnTo>
                    <a:pt x="12" y="43"/>
                  </a:lnTo>
                  <a:lnTo>
                    <a:pt x="6" y="37"/>
                  </a:lnTo>
                  <a:lnTo>
                    <a:pt x="1" y="31"/>
                  </a:lnTo>
                  <a:lnTo>
                    <a:pt x="0" y="22"/>
                  </a:lnTo>
                  <a:lnTo>
                    <a:pt x="1" y="14"/>
                  </a:lnTo>
                  <a:lnTo>
                    <a:pt x="6" y="6"/>
                  </a:lnTo>
                  <a:lnTo>
                    <a:pt x="12" y="2"/>
                  </a:lnTo>
                  <a:lnTo>
                    <a:pt x="18" y="0"/>
                  </a:lnTo>
                  <a:lnTo>
                    <a:pt x="25" y="2"/>
                  </a:lnTo>
                  <a:lnTo>
                    <a:pt x="31" y="6"/>
                  </a:lnTo>
                  <a:lnTo>
                    <a:pt x="34" y="14"/>
                  </a:lnTo>
                  <a:lnTo>
                    <a:pt x="35" y="22"/>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 name="Freeform 277"/>
            <p:cNvSpPr>
              <a:spLocks/>
            </p:cNvSpPr>
            <p:nvPr/>
          </p:nvSpPr>
          <p:spPr bwMode="auto">
            <a:xfrm>
              <a:off x="2493" y="1824"/>
              <a:ext cx="60" cy="29"/>
            </a:xfrm>
            <a:custGeom>
              <a:avLst/>
              <a:gdLst>
                <a:gd name="T0" fmla="*/ 0 w 180"/>
                <a:gd name="T1" fmla="*/ 0 h 86"/>
                <a:gd name="T2" fmla="*/ 4 w 180"/>
                <a:gd name="T3" fmla="*/ 3 h 86"/>
                <a:gd name="T4" fmla="*/ 16 w 180"/>
                <a:gd name="T5" fmla="*/ 12 h 86"/>
                <a:gd name="T6" fmla="*/ 35 w 180"/>
                <a:gd name="T7" fmla="*/ 25 h 86"/>
                <a:gd name="T8" fmla="*/ 59 w 180"/>
                <a:gd name="T9" fmla="*/ 40 h 86"/>
                <a:gd name="T10" fmla="*/ 86 w 180"/>
                <a:gd name="T11" fmla="*/ 55 h 86"/>
                <a:gd name="T12" fmla="*/ 117 w 180"/>
                <a:gd name="T13" fmla="*/ 68 h 86"/>
                <a:gd name="T14" fmla="*/ 148 w 180"/>
                <a:gd name="T15" fmla="*/ 80 h 86"/>
                <a:gd name="T16" fmla="*/ 180 w 180"/>
                <a:gd name="T17" fmla="*/ 86 h 86"/>
                <a:gd name="T18" fmla="*/ 175 w 180"/>
                <a:gd name="T19" fmla="*/ 86 h 86"/>
                <a:gd name="T20" fmla="*/ 161 w 180"/>
                <a:gd name="T21" fmla="*/ 86 h 86"/>
                <a:gd name="T22" fmla="*/ 139 w 180"/>
                <a:gd name="T23" fmla="*/ 83 h 86"/>
                <a:gd name="T24" fmla="*/ 114 w 180"/>
                <a:gd name="T25" fmla="*/ 79 h 86"/>
                <a:gd name="T26" fmla="*/ 84 w 180"/>
                <a:gd name="T27" fmla="*/ 68 h 86"/>
                <a:gd name="T28" fmla="*/ 55 w 180"/>
                <a:gd name="T29" fmla="*/ 53 h 86"/>
                <a:gd name="T30" fmla="*/ 25 w 180"/>
                <a:gd name="T31" fmla="*/ 31 h 86"/>
                <a:gd name="T32" fmla="*/ 0 w 180"/>
                <a:gd name="T3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86">
                  <a:moveTo>
                    <a:pt x="0" y="0"/>
                  </a:moveTo>
                  <a:lnTo>
                    <a:pt x="4" y="3"/>
                  </a:lnTo>
                  <a:lnTo>
                    <a:pt x="16" y="12"/>
                  </a:lnTo>
                  <a:lnTo>
                    <a:pt x="35" y="25"/>
                  </a:lnTo>
                  <a:lnTo>
                    <a:pt x="59" y="40"/>
                  </a:lnTo>
                  <a:lnTo>
                    <a:pt x="86" y="55"/>
                  </a:lnTo>
                  <a:lnTo>
                    <a:pt x="117" y="68"/>
                  </a:lnTo>
                  <a:lnTo>
                    <a:pt x="148" y="80"/>
                  </a:lnTo>
                  <a:lnTo>
                    <a:pt x="180" y="86"/>
                  </a:lnTo>
                  <a:lnTo>
                    <a:pt x="175" y="86"/>
                  </a:lnTo>
                  <a:lnTo>
                    <a:pt x="161" y="86"/>
                  </a:lnTo>
                  <a:lnTo>
                    <a:pt x="139" y="83"/>
                  </a:lnTo>
                  <a:lnTo>
                    <a:pt x="114" y="79"/>
                  </a:lnTo>
                  <a:lnTo>
                    <a:pt x="84" y="68"/>
                  </a:lnTo>
                  <a:lnTo>
                    <a:pt x="55" y="53"/>
                  </a:lnTo>
                  <a:lnTo>
                    <a:pt x="25" y="31"/>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 name="Freeform 278"/>
            <p:cNvSpPr>
              <a:spLocks/>
            </p:cNvSpPr>
            <p:nvPr/>
          </p:nvSpPr>
          <p:spPr bwMode="auto">
            <a:xfrm>
              <a:off x="1885" y="1701"/>
              <a:ext cx="37" cy="33"/>
            </a:xfrm>
            <a:custGeom>
              <a:avLst/>
              <a:gdLst>
                <a:gd name="T0" fmla="*/ 0 w 113"/>
                <a:gd name="T1" fmla="*/ 0 h 98"/>
                <a:gd name="T2" fmla="*/ 3 w 113"/>
                <a:gd name="T3" fmla="*/ 5 h 98"/>
                <a:gd name="T4" fmla="*/ 11 w 113"/>
                <a:gd name="T5" fmla="*/ 14 h 98"/>
                <a:gd name="T6" fmla="*/ 23 w 113"/>
                <a:gd name="T7" fmla="*/ 28 h 98"/>
                <a:gd name="T8" fmla="*/ 37 w 113"/>
                <a:gd name="T9" fmla="*/ 45 h 98"/>
                <a:gd name="T10" fmla="*/ 55 w 113"/>
                <a:gd name="T11" fmla="*/ 62 h 98"/>
                <a:gd name="T12" fmla="*/ 73 w 113"/>
                <a:gd name="T13" fmla="*/ 77 h 98"/>
                <a:gd name="T14" fmla="*/ 94 w 113"/>
                <a:gd name="T15" fmla="*/ 91 h 98"/>
                <a:gd name="T16" fmla="*/ 113 w 113"/>
                <a:gd name="T17" fmla="*/ 98 h 98"/>
                <a:gd name="T18" fmla="*/ 110 w 113"/>
                <a:gd name="T19" fmla="*/ 98 h 98"/>
                <a:gd name="T20" fmla="*/ 101 w 113"/>
                <a:gd name="T21" fmla="*/ 98 h 98"/>
                <a:gd name="T22" fmla="*/ 88 w 113"/>
                <a:gd name="T23" fmla="*/ 95 h 98"/>
                <a:gd name="T24" fmla="*/ 71 w 113"/>
                <a:gd name="T25" fmla="*/ 89 h 98"/>
                <a:gd name="T26" fmla="*/ 54 w 113"/>
                <a:gd name="T27" fmla="*/ 77 h 98"/>
                <a:gd name="T28" fmla="*/ 34 w 113"/>
                <a:gd name="T29" fmla="*/ 60 h 98"/>
                <a:gd name="T30" fmla="*/ 17 w 113"/>
                <a:gd name="T31" fmla="*/ 34 h 98"/>
                <a:gd name="T32" fmla="*/ 0 w 113"/>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98">
                  <a:moveTo>
                    <a:pt x="0" y="0"/>
                  </a:moveTo>
                  <a:lnTo>
                    <a:pt x="3" y="5"/>
                  </a:lnTo>
                  <a:lnTo>
                    <a:pt x="11" y="14"/>
                  </a:lnTo>
                  <a:lnTo>
                    <a:pt x="23" y="28"/>
                  </a:lnTo>
                  <a:lnTo>
                    <a:pt x="37" y="45"/>
                  </a:lnTo>
                  <a:lnTo>
                    <a:pt x="55" y="62"/>
                  </a:lnTo>
                  <a:lnTo>
                    <a:pt x="73" y="77"/>
                  </a:lnTo>
                  <a:lnTo>
                    <a:pt x="94" y="91"/>
                  </a:lnTo>
                  <a:lnTo>
                    <a:pt x="113" y="98"/>
                  </a:lnTo>
                  <a:lnTo>
                    <a:pt x="110" y="98"/>
                  </a:lnTo>
                  <a:lnTo>
                    <a:pt x="101" y="98"/>
                  </a:lnTo>
                  <a:lnTo>
                    <a:pt x="88" y="95"/>
                  </a:lnTo>
                  <a:lnTo>
                    <a:pt x="71" y="89"/>
                  </a:lnTo>
                  <a:lnTo>
                    <a:pt x="54" y="77"/>
                  </a:lnTo>
                  <a:lnTo>
                    <a:pt x="34" y="60"/>
                  </a:lnTo>
                  <a:lnTo>
                    <a:pt x="17" y="34"/>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 name="Freeform 279"/>
            <p:cNvSpPr>
              <a:spLocks/>
            </p:cNvSpPr>
            <p:nvPr/>
          </p:nvSpPr>
          <p:spPr bwMode="auto">
            <a:xfrm>
              <a:off x="2088" y="1406"/>
              <a:ext cx="100" cy="34"/>
            </a:xfrm>
            <a:custGeom>
              <a:avLst/>
              <a:gdLst>
                <a:gd name="T0" fmla="*/ 300 w 300"/>
                <a:gd name="T1" fmla="*/ 15 h 100"/>
                <a:gd name="T2" fmla="*/ 299 w 300"/>
                <a:gd name="T3" fmla="*/ 16 h 100"/>
                <a:gd name="T4" fmla="*/ 291 w 300"/>
                <a:gd name="T5" fmla="*/ 19 h 100"/>
                <a:gd name="T6" fmla="*/ 282 w 300"/>
                <a:gd name="T7" fmla="*/ 23 h 100"/>
                <a:gd name="T8" fmla="*/ 269 w 300"/>
                <a:gd name="T9" fmla="*/ 29 h 100"/>
                <a:gd name="T10" fmla="*/ 254 w 300"/>
                <a:gd name="T11" fmla="*/ 37 h 100"/>
                <a:gd name="T12" fmla="*/ 235 w 300"/>
                <a:gd name="T13" fmla="*/ 44 h 100"/>
                <a:gd name="T14" fmla="*/ 216 w 300"/>
                <a:gd name="T15" fmla="*/ 52 h 100"/>
                <a:gd name="T16" fmla="*/ 194 w 300"/>
                <a:gd name="T17" fmla="*/ 60 h 100"/>
                <a:gd name="T18" fmla="*/ 172 w 300"/>
                <a:gd name="T19" fmla="*/ 69 h 100"/>
                <a:gd name="T20" fmla="*/ 148 w 300"/>
                <a:gd name="T21" fmla="*/ 77 h 100"/>
                <a:gd name="T22" fmla="*/ 124 w 300"/>
                <a:gd name="T23" fmla="*/ 84 h 100"/>
                <a:gd name="T24" fmla="*/ 101 w 300"/>
                <a:gd name="T25" fmla="*/ 90 h 100"/>
                <a:gd name="T26" fmla="*/ 78 w 300"/>
                <a:gd name="T27" fmla="*/ 94 h 100"/>
                <a:gd name="T28" fmla="*/ 56 w 300"/>
                <a:gd name="T29" fmla="*/ 99 h 100"/>
                <a:gd name="T30" fmla="*/ 35 w 300"/>
                <a:gd name="T31" fmla="*/ 100 h 100"/>
                <a:gd name="T32" fmla="*/ 16 w 300"/>
                <a:gd name="T33" fmla="*/ 99 h 100"/>
                <a:gd name="T34" fmla="*/ 3 w 300"/>
                <a:gd name="T35" fmla="*/ 96 h 100"/>
                <a:gd name="T36" fmla="*/ 0 w 300"/>
                <a:gd name="T37" fmla="*/ 90 h 100"/>
                <a:gd name="T38" fmla="*/ 4 w 300"/>
                <a:gd name="T39" fmla="*/ 83 h 100"/>
                <a:gd name="T40" fmla="*/ 16 w 300"/>
                <a:gd name="T41" fmla="*/ 74 h 100"/>
                <a:gd name="T42" fmla="*/ 32 w 300"/>
                <a:gd name="T43" fmla="*/ 63 h 100"/>
                <a:gd name="T44" fmla="*/ 55 w 300"/>
                <a:gd name="T45" fmla="*/ 52 h 100"/>
                <a:gd name="T46" fmla="*/ 81 w 300"/>
                <a:gd name="T47" fmla="*/ 41 h 100"/>
                <a:gd name="T48" fmla="*/ 109 w 300"/>
                <a:gd name="T49" fmla="*/ 31 h 100"/>
                <a:gd name="T50" fmla="*/ 139 w 300"/>
                <a:gd name="T51" fmla="*/ 20 h 100"/>
                <a:gd name="T52" fmla="*/ 170 w 300"/>
                <a:gd name="T53" fmla="*/ 13 h 100"/>
                <a:gd name="T54" fmla="*/ 200 w 300"/>
                <a:gd name="T55" fmla="*/ 6 h 100"/>
                <a:gd name="T56" fmla="*/ 228 w 300"/>
                <a:gd name="T57" fmla="*/ 1 h 100"/>
                <a:gd name="T58" fmla="*/ 253 w 300"/>
                <a:gd name="T59" fmla="*/ 0 h 100"/>
                <a:gd name="T60" fmla="*/ 274 w 300"/>
                <a:gd name="T61" fmla="*/ 1 h 100"/>
                <a:gd name="T62" fmla="*/ 290 w 300"/>
                <a:gd name="T63" fmla="*/ 6 h 100"/>
                <a:gd name="T64" fmla="*/ 300 w 300"/>
                <a:gd name="T65" fmla="*/ 1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5"/>
                  </a:moveTo>
                  <a:lnTo>
                    <a:pt x="299" y="16"/>
                  </a:lnTo>
                  <a:lnTo>
                    <a:pt x="291" y="19"/>
                  </a:lnTo>
                  <a:lnTo>
                    <a:pt x="282" y="23"/>
                  </a:lnTo>
                  <a:lnTo>
                    <a:pt x="269" y="29"/>
                  </a:lnTo>
                  <a:lnTo>
                    <a:pt x="254" y="37"/>
                  </a:lnTo>
                  <a:lnTo>
                    <a:pt x="235" y="44"/>
                  </a:lnTo>
                  <a:lnTo>
                    <a:pt x="216" y="52"/>
                  </a:lnTo>
                  <a:lnTo>
                    <a:pt x="194" y="60"/>
                  </a:lnTo>
                  <a:lnTo>
                    <a:pt x="172" y="69"/>
                  </a:lnTo>
                  <a:lnTo>
                    <a:pt x="148" y="77"/>
                  </a:lnTo>
                  <a:lnTo>
                    <a:pt x="124" y="84"/>
                  </a:lnTo>
                  <a:lnTo>
                    <a:pt x="101" y="90"/>
                  </a:lnTo>
                  <a:lnTo>
                    <a:pt x="78" y="94"/>
                  </a:lnTo>
                  <a:lnTo>
                    <a:pt x="56" y="99"/>
                  </a:lnTo>
                  <a:lnTo>
                    <a:pt x="35" y="100"/>
                  </a:lnTo>
                  <a:lnTo>
                    <a:pt x="16" y="99"/>
                  </a:lnTo>
                  <a:lnTo>
                    <a:pt x="3" y="96"/>
                  </a:lnTo>
                  <a:lnTo>
                    <a:pt x="0" y="90"/>
                  </a:lnTo>
                  <a:lnTo>
                    <a:pt x="4" y="83"/>
                  </a:lnTo>
                  <a:lnTo>
                    <a:pt x="16" y="74"/>
                  </a:lnTo>
                  <a:lnTo>
                    <a:pt x="32" y="63"/>
                  </a:lnTo>
                  <a:lnTo>
                    <a:pt x="55" y="52"/>
                  </a:lnTo>
                  <a:lnTo>
                    <a:pt x="81" y="41"/>
                  </a:lnTo>
                  <a:lnTo>
                    <a:pt x="109" y="31"/>
                  </a:lnTo>
                  <a:lnTo>
                    <a:pt x="139" y="20"/>
                  </a:lnTo>
                  <a:lnTo>
                    <a:pt x="170" y="13"/>
                  </a:lnTo>
                  <a:lnTo>
                    <a:pt x="200" y="6"/>
                  </a:lnTo>
                  <a:lnTo>
                    <a:pt x="228" y="1"/>
                  </a:lnTo>
                  <a:lnTo>
                    <a:pt x="253" y="0"/>
                  </a:lnTo>
                  <a:lnTo>
                    <a:pt x="274" y="1"/>
                  </a:lnTo>
                  <a:lnTo>
                    <a:pt x="290" y="6"/>
                  </a:lnTo>
                  <a:lnTo>
                    <a:pt x="300"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 name="Freeform 280"/>
            <p:cNvSpPr>
              <a:spLocks/>
            </p:cNvSpPr>
            <p:nvPr/>
          </p:nvSpPr>
          <p:spPr bwMode="auto">
            <a:xfrm>
              <a:off x="2025" y="1394"/>
              <a:ext cx="100" cy="34"/>
            </a:xfrm>
            <a:custGeom>
              <a:avLst/>
              <a:gdLst>
                <a:gd name="T0" fmla="*/ 301 w 301"/>
                <a:gd name="T1" fmla="*/ 17 h 101"/>
                <a:gd name="T2" fmla="*/ 300 w 301"/>
                <a:gd name="T3" fmla="*/ 18 h 101"/>
                <a:gd name="T4" fmla="*/ 292 w 301"/>
                <a:gd name="T5" fmla="*/ 21 h 101"/>
                <a:gd name="T6" fmla="*/ 284 w 301"/>
                <a:gd name="T7" fmla="*/ 25 h 101"/>
                <a:gd name="T8" fmla="*/ 270 w 301"/>
                <a:gd name="T9" fmla="*/ 31 h 101"/>
                <a:gd name="T10" fmla="*/ 254 w 301"/>
                <a:gd name="T11" fmla="*/ 37 h 101"/>
                <a:gd name="T12" fmla="*/ 236 w 301"/>
                <a:gd name="T13" fmla="*/ 46 h 101"/>
                <a:gd name="T14" fmla="*/ 216 w 301"/>
                <a:gd name="T15" fmla="*/ 53 h 101"/>
                <a:gd name="T16" fmla="*/ 195 w 301"/>
                <a:gd name="T17" fmla="*/ 62 h 101"/>
                <a:gd name="T18" fmla="*/ 171 w 301"/>
                <a:gd name="T19" fmla="*/ 70 h 101"/>
                <a:gd name="T20" fmla="*/ 148 w 301"/>
                <a:gd name="T21" fmla="*/ 77 h 101"/>
                <a:gd name="T22" fmla="*/ 124 w 301"/>
                <a:gd name="T23" fmla="*/ 85 h 101"/>
                <a:gd name="T24" fmla="*/ 100 w 301"/>
                <a:gd name="T25" fmla="*/ 90 h 101"/>
                <a:gd name="T26" fmla="*/ 78 w 301"/>
                <a:gd name="T27" fmla="*/ 95 h 101"/>
                <a:gd name="T28" fmla="*/ 56 w 301"/>
                <a:gd name="T29" fmla="*/ 99 h 101"/>
                <a:gd name="T30" fmla="*/ 35 w 301"/>
                <a:gd name="T31" fmla="*/ 101 h 101"/>
                <a:gd name="T32" fmla="*/ 16 w 301"/>
                <a:gd name="T33" fmla="*/ 99 h 101"/>
                <a:gd name="T34" fmla="*/ 3 w 301"/>
                <a:gd name="T35" fmla="*/ 96 h 101"/>
                <a:gd name="T36" fmla="*/ 0 w 301"/>
                <a:gd name="T37" fmla="*/ 90 h 101"/>
                <a:gd name="T38" fmla="*/ 4 w 301"/>
                <a:gd name="T39" fmla="*/ 83 h 101"/>
                <a:gd name="T40" fmla="*/ 16 w 301"/>
                <a:gd name="T41" fmla="*/ 74 h 101"/>
                <a:gd name="T42" fmla="*/ 34 w 301"/>
                <a:gd name="T43" fmla="*/ 64 h 101"/>
                <a:gd name="T44" fmla="*/ 56 w 301"/>
                <a:gd name="T45" fmla="*/ 52 h 101"/>
                <a:gd name="T46" fmla="*/ 81 w 301"/>
                <a:gd name="T47" fmla="*/ 42 h 101"/>
                <a:gd name="T48" fmla="*/ 111 w 301"/>
                <a:gd name="T49" fmla="*/ 31 h 101"/>
                <a:gd name="T50" fmla="*/ 140 w 301"/>
                <a:gd name="T51" fmla="*/ 21 h 101"/>
                <a:gd name="T52" fmla="*/ 171 w 301"/>
                <a:gd name="T53" fmla="*/ 14 h 101"/>
                <a:gd name="T54" fmla="*/ 201 w 301"/>
                <a:gd name="T55" fmla="*/ 6 h 101"/>
                <a:gd name="T56" fmla="*/ 229 w 301"/>
                <a:gd name="T57" fmla="*/ 2 h 101"/>
                <a:gd name="T58" fmla="*/ 254 w 301"/>
                <a:gd name="T59" fmla="*/ 0 h 101"/>
                <a:gd name="T60" fmla="*/ 275 w 301"/>
                <a:gd name="T61" fmla="*/ 2 h 101"/>
                <a:gd name="T62" fmla="*/ 291 w 301"/>
                <a:gd name="T63" fmla="*/ 8 h 101"/>
                <a:gd name="T64" fmla="*/ 301 w 301"/>
                <a:gd name="T65" fmla="*/ 1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101">
                  <a:moveTo>
                    <a:pt x="301" y="17"/>
                  </a:moveTo>
                  <a:lnTo>
                    <a:pt x="300" y="18"/>
                  </a:lnTo>
                  <a:lnTo>
                    <a:pt x="292" y="21"/>
                  </a:lnTo>
                  <a:lnTo>
                    <a:pt x="284" y="25"/>
                  </a:lnTo>
                  <a:lnTo>
                    <a:pt x="270" y="31"/>
                  </a:lnTo>
                  <a:lnTo>
                    <a:pt x="254" y="37"/>
                  </a:lnTo>
                  <a:lnTo>
                    <a:pt x="236" y="46"/>
                  </a:lnTo>
                  <a:lnTo>
                    <a:pt x="216" y="53"/>
                  </a:lnTo>
                  <a:lnTo>
                    <a:pt x="195" y="62"/>
                  </a:lnTo>
                  <a:lnTo>
                    <a:pt x="171" y="70"/>
                  </a:lnTo>
                  <a:lnTo>
                    <a:pt x="148" y="77"/>
                  </a:lnTo>
                  <a:lnTo>
                    <a:pt x="124" y="85"/>
                  </a:lnTo>
                  <a:lnTo>
                    <a:pt x="100" y="90"/>
                  </a:lnTo>
                  <a:lnTo>
                    <a:pt x="78" y="95"/>
                  </a:lnTo>
                  <a:lnTo>
                    <a:pt x="56" y="99"/>
                  </a:lnTo>
                  <a:lnTo>
                    <a:pt x="35" y="101"/>
                  </a:lnTo>
                  <a:lnTo>
                    <a:pt x="16" y="99"/>
                  </a:lnTo>
                  <a:lnTo>
                    <a:pt x="3" y="96"/>
                  </a:lnTo>
                  <a:lnTo>
                    <a:pt x="0" y="90"/>
                  </a:lnTo>
                  <a:lnTo>
                    <a:pt x="4" y="83"/>
                  </a:lnTo>
                  <a:lnTo>
                    <a:pt x="16" y="74"/>
                  </a:lnTo>
                  <a:lnTo>
                    <a:pt x="34" y="64"/>
                  </a:lnTo>
                  <a:lnTo>
                    <a:pt x="56" y="52"/>
                  </a:lnTo>
                  <a:lnTo>
                    <a:pt x="81" y="42"/>
                  </a:lnTo>
                  <a:lnTo>
                    <a:pt x="111" y="31"/>
                  </a:lnTo>
                  <a:lnTo>
                    <a:pt x="140" y="21"/>
                  </a:lnTo>
                  <a:lnTo>
                    <a:pt x="171" y="14"/>
                  </a:lnTo>
                  <a:lnTo>
                    <a:pt x="201" y="6"/>
                  </a:lnTo>
                  <a:lnTo>
                    <a:pt x="229" y="2"/>
                  </a:lnTo>
                  <a:lnTo>
                    <a:pt x="254" y="0"/>
                  </a:lnTo>
                  <a:lnTo>
                    <a:pt x="275" y="2"/>
                  </a:lnTo>
                  <a:lnTo>
                    <a:pt x="291" y="8"/>
                  </a:lnTo>
                  <a:lnTo>
                    <a:pt x="301" y="17"/>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 name="Freeform 281"/>
            <p:cNvSpPr>
              <a:spLocks/>
            </p:cNvSpPr>
            <p:nvPr/>
          </p:nvSpPr>
          <p:spPr bwMode="auto">
            <a:xfrm>
              <a:off x="1962" y="1383"/>
              <a:ext cx="100" cy="33"/>
            </a:xfrm>
            <a:custGeom>
              <a:avLst/>
              <a:gdLst>
                <a:gd name="T0" fmla="*/ 301 w 301"/>
                <a:gd name="T1" fmla="*/ 15 h 99"/>
                <a:gd name="T2" fmla="*/ 299 w 301"/>
                <a:gd name="T3" fmla="*/ 16 h 99"/>
                <a:gd name="T4" fmla="*/ 292 w 301"/>
                <a:gd name="T5" fmla="*/ 19 h 99"/>
                <a:gd name="T6" fmla="*/ 283 w 301"/>
                <a:gd name="T7" fmla="*/ 24 h 99"/>
                <a:gd name="T8" fmla="*/ 269 w 301"/>
                <a:gd name="T9" fmla="*/ 30 h 99"/>
                <a:gd name="T10" fmla="*/ 253 w 301"/>
                <a:gd name="T11" fmla="*/ 36 h 99"/>
                <a:gd name="T12" fmla="*/ 235 w 301"/>
                <a:gd name="T13" fmla="*/ 45 h 99"/>
                <a:gd name="T14" fmla="*/ 216 w 301"/>
                <a:gd name="T15" fmla="*/ 52 h 99"/>
                <a:gd name="T16" fmla="*/ 194 w 301"/>
                <a:gd name="T17" fmla="*/ 61 h 99"/>
                <a:gd name="T18" fmla="*/ 172 w 301"/>
                <a:gd name="T19" fmla="*/ 68 h 99"/>
                <a:gd name="T20" fmla="*/ 148 w 301"/>
                <a:gd name="T21" fmla="*/ 77 h 99"/>
                <a:gd name="T22" fmla="*/ 124 w 301"/>
                <a:gd name="T23" fmla="*/ 83 h 99"/>
                <a:gd name="T24" fmla="*/ 101 w 301"/>
                <a:gd name="T25" fmla="*/ 90 h 99"/>
                <a:gd name="T26" fmla="*/ 77 w 301"/>
                <a:gd name="T27" fmla="*/ 95 h 99"/>
                <a:gd name="T28" fmla="*/ 56 w 301"/>
                <a:gd name="T29" fmla="*/ 98 h 99"/>
                <a:gd name="T30" fmla="*/ 36 w 301"/>
                <a:gd name="T31" fmla="*/ 99 h 99"/>
                <a:gd name="T32" fmla="*/ 16 w 301"/>
                <a:gd name="T33" fmla="*/ 99 h 99"/>
                <a:gd name="T34" fmla="*/ 3 w 301"/>
                <a:gd name="T35" fmla="*/ 96 h 99"/>
                <a:gd name="T36" fmla="*/ 0 w 301"/>
                <a:gd name="T37" fmla="*/ 90 h 99"/>
                <a:gd name="T38" fmla="*/ 5 w 301"/>
                <a:gd name="T39" fmla="*/ 83 h 99"/>
                <a:gd name="T40" fmla="*/ 16 w 301"/>
                <a:gd name="T41" fmla="*/ 74 h 99"/>
                <a:gd name="T42" fmla="*/ 34 w 301"/>
                <a:gd name="T43" fmla="*/ 64 h 99"/>
                <a:gd name="T44" fmla="*/ 56 w 301"/>
                <a:gd name="T45" fmla="*/ 52 h 99"/>
                <a:gd name="T46" fmla="*/ 82 w 301"/>
                <a:gd name="T47" fmla="*/ 42 h 99"/>
                <a:gd name="T48" fmla="*/ 110 w 301"/>
                <a:gd name="T49" fmla="*/ 31 h 99"/>
                <a:gd name="T50" fmla="*/ 141 w 301"/>
                <a:gd name="T51" fmla="*/ 21 h 99"/>
                <a:gd name="T52" fmla="*/ 170 w 301"/>
                <a:gd name="T53" fmla="*/ 14 h 99"/>
                <a:gd name="T54" fmla="*/ 200 w 301"/>
                <a:gd name="T55" fmla="*/ 6 h 99"/>
                <a:gd name="T56" fmla="*/ 228 w 301"/>
                <a:gd name="T57" fmla="*/ 2 h 99"/>
                <a:gd name="T58" fmla="*/ 253 w 301"/>
                <a:gd name="T59" fmla="*/ 0 h 99"/>
                <a:gd name="T60" fmla="*/ 275 w 301"/>
                <a:gd name="T61" fmla="*/ 2 h 99"/>
                <a:gd name="T62" fmla="*/ 290 w 301"/>
                <a:gd name="T63" fmla="*/ 6 h 99"/>
                <a:gd name="T64" fmla="*/ 301 w 301"/>
                <a:gd name="T6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99">
                  <a:moveTo>
                    <a:pt x="301" y="15"/>
                  </a:moveTo>
                  <a:lnTo>
                    <a:pt x="299" y="16"/>
                  </a:lnTo>
                  <a:lnTo>
                    <a:pt x="292" y="19"/>
                  </a:lnTo>
                  <a:lnTo>
                    <a:pt x="283" y="24"/>
                  </a:lnTo>
                  <a:lnTo>
                    <a:pt x="269" y="30"/>
                  </a:lnTo>
                  <a:lnTo>
                    <a:pt x="253" y="36"/>
                  </a:lnTo>
                  <a:lnTo>
                    <a:pt x="235" y="45"/>
                  </a:lnTo>
                  <a:lnTo>
                    <a:pt x="216" y="52"/>
                  </a:lnTo>
                  <a:lnTo>
                    <a:pt x="194" y="61"/>
                  </a:lnTo>
                  <a:lnTo>
                    <a:pt x="172" y="68"/>
                  </a:lnTo>
                  <a:lnTo>
                    <a:pt x="148" y="77"/>
                  </a:lnTo>
                  <a:lnTo>
                    <a:pt x="124" y="83"/>
                  </a:lnTo>
                  <a:lnTo>
                    <a:pt x="101" y="90"/>
                  </a:lnTo>
                  <a:lnTo>
                    <a:pt x="77" y="95"/>
                  </a:lnTo>
                  <a:lnTo>
                    <a:pt x="56" y="98"/>
                  </a:lnTo>
                  <a:lnTo>
                    <a:pt x="36" y="99"/>
                  </a:lnTo>
                  <a:lnTo>
                    <a:pt x="16" y="99"/>
                  </a:lnTo>
                  <a:lnTo>
                    <a:pt x="3" y="96"/>
                  </a:lnTo>
                  <a:lnTo>
                    <a:pt x="0" y="90"/>
                  </a:lnTo>
                  <a:lnTo>
                    <a:pt x="5" y="83"/>
                  </a:lnTo>
                  <a:lnTo>
                    <a:pt x="16" y="74"/>
                  </a:lnTo>
                  <a:lnTo>
                    <a:pt x="34" y="64"/>
                  </a:lnTo>
                  <a:lnTo>
                    <a:pt x="56" y="52"/>
                  </a:lnTo>
                  <a:lnTo>
                    <a:pt x="82" y="42"/>
                  </a:lnTo>
                  <a:lnTo>
                    <a:pt x="110" y="31"/>
                  </a:lnTo>
                  <a:lnTo>
                    <a:pt x="141" y="21"/>
                  </a:lnTo>
                  <a:lnTo>
                    <a:pt x="170" y="14"/>
                  </a:lnTo>
                  <a:lnTo>
                    <a:pt x="200" y="6"/>
                  </a:lnTo>
                  <a:lnTo>
                    <a:pt x="228" y="2"/>
                  </a:lnTo>
                  <a:lnTo>
                    <a:pt x="253" y="0"/>
                  </a:lnTo>
                  <a:lnTo>
                    <a:pt x="275" y="2"/>
                  </a:lnTo>
                  <a:lnTo>
                    <a:pt x="290" y="6"/>
                  </a:lnTo>
                  <a:lnTo>
                    <a:pt x="301"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0" name="Freeform 282"/>
            <p:cNvSpPr>
              <a:spLocks/>
            </p:cNvSpPr>
            <p:nvPr/>
          </p:nvSpPr>
          <p:spPr bwMode="auto">
            <a:xfrm>
              <a:off x="1899" y="1371"/>
              <a:ext cx="100" cy="34"/>
            </a:xfrm>
            <a:custGeom>
              <a:avLst/>
              <a:gdLst>
                <a:gd name="T0" fmla="*/ 300 w 300"/>
                <a:gd name="T1" fmla="*/ 16 h 100"/>
                <a:gd name="T2" fmla="*/ 299 w 300"/>
                <a:gd name="T3" fmla="*/ 17 h 100"/>
                <a:gd name="T4" fmla="*/ 291 w 300"/>
                <a:gd name="T5" fmla="*/ 20 h 100"/>
                <a:gd name="T6" fmla="*/ 282 w 300"/>
                <a:gd name="T7" fmla="*/ 25 h 100"/>
                <a:gd name="T8" fmla="*/ 269 w 300"/>
                <a:gd name="T9" fmla="*/ 31 h 100"/>
                <a:gd name="T10" fmla="*/ 253 w 300"/>
                <a:gd name="T11" fmla="*/ 37 h 100"/>
                <a:gd name="T12" fmla="*/ 235 w 300"/>
                <a:gd name="T13" fmla="*/ 46 h 100"/>
                <a:gd name="T14" fmla="*/ 216 w 300"/>
                <a:gd name="T15" fmla="*/ 53 h 100"/>
                <a:gd name="T16" fmla="*/ 194 w 300"/>
                <a:gd name="T17" fmla="*/ 62 h 100"/>
                <a:gd name="T18" fmla="*/ 171 w 300"/>
                <a:gd name="T19" fmla="*/ 69 h 100"/>
                <a:gd name="T20" fmla="*/ 148 w 300"/>
                <a:gd name="T21" fmla="*/ 78 h 100"/>
                <a:gd name="T22" fmla="*/ 124 w 300"/>
                <a:gd name="T23" fmla="*/ 84 h 100"/>
                <a:gd name="T24" fmla="*/ 100 w 300"/>
                <a:gd name="T25" fmla="*/ 91 h 100"/>
                <a:gd name="T26" fmla="*/ 77 w 300"/>
                <a:gd name="T27" fmla="*/ 96 h 100"/>
                <a:gd name="T28" fmla="*/ 56 w 300"/>
                <a:gd name="T29" fmla="*/ 99 h 100"/>
                <a:gd name="T30" fmla="*/ 35 w 300"/>
                <a:gd name="T31" fmla="*/ 100 h 100"/>
                <a:gd name="T32" fmla="*/ 16 w 300"/>
                <a:gd name="T33" fmla="*/ 100 h 100"/>
                <a:gd name="T34" fmla="*/ 3 w 300"/>
                <a:gd name="T35" fmla="*/ 97 h 100"/>
                <a:gd name="T36" fmla="*/ 0 w 300"/>
                <a:gd name="T37" fmla="*/ 91 h 100"/>
                <a:gd name="T38" fmla="*/ 4 w 300"/>
                <a:gd name="T39" fmla="*/ 84 h 100"/>
                <a:gd name="T40" fmla="*/ 16 w 300"/>
                <a:gd name="T41" fmla="*/ 74 h 100"/>
                <a:gd name="T42" fmla="*/ 34 w 300"/>
                <a:gd name="T43" fmla="*/ 63 h 100"/>
                <a:gd name="T44" fmla="*/ 56 w 300"/>
                <a:gd name="T45" fmla="*/ 53 h 100"/>
                <a:gd name="T46" fmla="*/ 81 w 300"/>
                <a:gd name="T47" fmla="*/ 43 h 100"/>
                <a:gd name="T48" fmla="*/ 109 w 300"/>
                <a:gd name="T49" fmla="*/ 31 h 100"/>
                <a:gd name="T50" fmla="*/ 140 w 300"/>
                <a:gd name="T51" fmla="*/ 22 h 100"/>
                <a:gd name="T52" fmla="*/ 170 w 300"/>
                <a:gd name="T53" fmla="*/ 13 h 100"/>
                <a:gd name="T54" fmla="*/ 200 w 300"/>
                <a:gd name="T55" fmla="*/ 7 h 100"/>
                <a:gd name="T56" fmla="*/ 228 w 300"/>
                <a:gd name="T57" fmla="*/ 3 h 100"/>
                <a:gd name="T58" fmla="*/ 253 w 300"/>
                <a:gd name="T59" fmla="*/ 0 h 100"/>
                <a:gd name="T60" fmla="*/ 275 w 300"/>
                <a:gd name="T61" fmla="*/ 1 h 100"/>
                <a:gd name="T62" fmla="*/ 290 w 300"/>
                <a:gd name="T63" fmla="*/ 7 h 100"/>
                <a:gd name="T64" fmla="*/ 300 w 300"/>
                <a:gd name="T65"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6"/>
                  </a:moveTo>
                  <a:lnTo>
                    <a:pt x="299" y="17"/>
                  </a:lnTo>
                  <a:lnTo>
                    <a:pt x="291" y="20"/>
                  </a:lnTo>
                  <a:lnTo>
                    <a:pt x="282" y="25"/>
                  </a:lnTo>
                  <a:lnTo>
                    <a:pt x="269" y="31"/>
                  </a:lnTo>
                  <a:lnTo>
                    <a:pt x="253" y="37"/>
                  </a:lnTo>
                  <a:lnTo>
                    <a:pt x="235" y="46"/>
                  </a:lnTo>
                  <a:lnTo>
                    <a:pt x="216" y="53"/>
                  </a:lnTo>
                  <a:lnTo>
                    <a:pt x="194" y="62"/>
                  </a:lnTo>
                  <a:lnTo>
                    <a:pt x="171" y="69"/>
                  </a:lnTo>
                  <a:lnTo>
                    <a:pt x="148" y="78"/>
                  </a:lnTo>
                  <a:lnTo>
                    <a:pt x="124" y="84"/>
                  </a:lnTo>
                  <a:lnTo>
                    <a:pt x="100" y="91"/>
                  </a:lnTo>
                  <a:lnTo>
                    <a:pt x="77" y="96"/>
                  </a:lnTo>
                  <a:lnTo>
                    <a:pt x="56" y="99"/>
                  </a:lnTo>
                  <a:lnTo>
                    <a:pt x="35" y="100"/>
                  </a:lnTo>
                  <a:lnTo>
                    <a:pt x="16" y="100"/>
                  </a:lnTo>
                  <a:lnTo>
                    <a:pt x="3" y="97"/>
                  </a:lnTo>
                  <a:lnTo>
                    <a:pt x="0" y="91"/>
                  </a:lnTo>
                  <a:lnTo>
                    <a:pt x="4" y="84"/>
                  </a:lnTo>
                  <a:lnTo>
                    <a:pt x="16" y="74"/>
                  </a:lnTo>
                  <a:lnTo>
                    <a:pt x="34" y="63"/>
                  </a:lnTo>
                  <a:lnTo>
                    <a:pt x="56" y="53"/>
                  </a:lnTo>
                  <a:lnTo>
                    <a:pt x="81" y="43"/>
                  </a:lnTo>
                  <a:lnTo>
                    <a:pt x="109" y="31"/>
                  </a:lnTo>
                  <a:lnTo>
                    <a:pt x="140" y="22"/>
                  </a:lnTo>
                  <a:lnTo>
                    <a:pt x="170" y="13"/>
                  </a:lnTo>
                  <a:lnTo>
                    <a:pt x="200" y="7"/>
                  </a:lnTo>
                  <a:lnTo>
                    <a:pt x="228" y="3"/>
                  </a:lnTo>
                  <a:lnTo>
                    <a:pt x="253" y="0"/>
                  </a:lnTo>
                  <a:lnTo>
                    <a:pt x="275" y="1"/>
                  </a:lnTo>
                  <a:lnTo>
                    <a:pt x="290" y="7"/>
                  </a:lnTo>
                  <a:lnTo>
                    <a:pt x="300" y="16"/>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11" name="Group 283"/>
          <p:cNvGrpSpPr>
            <a:grpSpLocks/>
          </p:cNvGrpSpPr>
          <p:nvPr/>
        </p:nvGrpSpPr>
        <p:grpSpPr bwMode="auto">
          <a:xfrm>
            <a:off x="5860858" y="3162714"/>
            <a:ext cx="533400" cy="452438"/>
            <a:chOff x="1751" y="1136"/>
            <a:chExt cx="928" cy="787"/>
          </a:xfrm>
        </p:grpSpPr>
        <p:sp>
          <p:nvSpPr>
            <p:cNvPr id="112" name="Freeform 284"/>
            <p:cNvSpPr>
              <a:spLocks/>
            </p:cNvSpPr>
            <p:nvPr/>
          </p:nvSpPr>
          <p:spPr bwMode="auto">
            <a:xfrm>
              <a:off x="2146" y="1365"/>
              <a:ext cx="79" cy="48"/>
            </a:xfrm>
            <a:custGeom>
              <a:avLst/>
              <a:gdLst>
                <a:gd name="T0" fmla="*/ 180 w 235"/>
                <a:gd name="T1" fmla="*/ 7 h 142"/>
                <a:gd name="T2" fmla="*/ 181 w 235"/>
                <a:gd name="T3" fmla="*/ 15 h 142"/>
                <a:gd name="T4" fmla="*/ 183 w 235"/>
                <a:gd name="T5" fmla="*/ 22 h 142"/>
                <a:gd name="T6" fmla="*/ 181 w 235"/>
                <a:gd name="T7" fmla="*/ 31 h 142"/>
                <a:gd name="T8" fmla="*/ 180 w 235"/>
                <a:gd name="T9" fmla="*/ 38 h 142"/>
                <a:gd name="T10" fmla="*/ 176 w 235"/>
                <a:gd name="T11" fmla="*/ 52 h 142"/>
                <a:gd name="T12" fmla="*/ 168 w 235"/>
                <a:gd name="T13" fmla="*/ 64 h 142"/>
                <a:gd name="T14" fmla="*/ 159 w 235"/>
                <a:gd name="T15" fmla="*/ 74 h 142"/>
                <a:gd name="T16" fmla="*/ 149 w 235"/>
                <a:gd name="T17" fmla="*/ 81 h 142"/>
                <a:gd name="T18" fmla="*/ 137 w 235"/>
                <a:gd name="T19" fmla="*/ 87 h 142"/>
                <a:gd name="T20" fmla="*/ 125 w 235"/>
                <a:gd name="T21" fmla="*/ 92 h 142"/>
                <a:gd name="T22" fmla="*/ 112 w 235"/>
                <a:gd name="T23" fmla="*/ 92 h 142"/>
                <a:gd name="T24" fmla="*/ 99 w 235"/>
                <a:gd name="T25" fmla="*/ 90 h 142"/>
                <a:gd name="T26" fmla="*/ 88 w 235"/>
                <a:gd name="T27" fmla="*/ 86 h 142"/>
                <a:gd name="T28" fmla="*/ 78 w 235"/>
                <a:gd name="T29" fmla="*/ 80 h 142"/>
                <a:gd name="T30" fmla="*/ 71 w 235"/>
                <a:gd name="T31" fmla="*/ 72 h 142"/>
                <a:gd name="T32" fmla="*/ 63 w 235"/>
                <a:gd name="T33" fmla="*/ 64 h 142"/>
                <a:gd name="T34" fmla="*/ 57 w 235"/>
                <a:gd name="T35" fmla="*/ 53 h 142"/>
                <a:gd name="T36" fmla="*/ 53 w 235"/>
                <a:gd name="T37" fmla="*/ 43 h 142"/>
                <a:gd name="T38" fmla="*/ 51 w 235"/>
                <a:gd name="T39" fmla="*/ 30 h 142"/>
                <a:gd name="T40" fmla="*/ 51 w 235"/>
                <a:gd name="T41" fmla="*/ 18 h 142"/>
                <a:gd name="T42" fmla="*/ 45 w 235"/>
                <a:gd name="T43" fmla="*/ 16 h 142"/>
                <a:gd name="T44" fmla="*/ 39 w 235"/>
                <a:gd name="T45" fmla="*/ 15 h 142"/>
                <a:gd name="T46" fmla="*/ 34 w 235"/>
                <a:gd name="T47" fmla="*/ 13 h 142"/>
                <a:gd name="T48" fmla="*/ 26 w 235"/>
                <a:gd name="T49" fmla="*/ 10 h 142"/>
                <a:gd name="T50" fmla="*/ 20 w 235"/>
                <a:gd name="T51" fmla="*/ 7 h 142"/>
                <a:gd name="T52" fmla="*/ 14 w 235"/>
                <a:gd name="T53" fmla="*/ 6 h 142"/>
                <a:gd name="T54" fmla="*/ 7 w 235"/>
                <a:gd name="T55" fmla="*/ 3 h 142"/>
                <a:gd name="T56" fmla="*/ 1 w 235"/>
                <a:gd name="T57" fmla="*/ 0 h 142"/>
                <a:gd name="T58" fmla="*/ 0 w 235"/>
                <a:gd name="T59" fmla="*/ 24 h 142"/>
                <a:gd name="T60" fmla="*/ 1 w 235"/>
                <a:gd name="T61" fmla="*/ 47 h 142"/>
                <a:gd name="T62" fmla="*/ 7 w 235"/>
                <a:gd name="T63" fmla="*/ 68 h 142"/>
                <a:gd name="T64" fmla="*/ 17 w 235"/>
                <a:gd name="T65" fmla="*/ 89 h 142"/>
                <a:gd name="T66" fmla="*/ 31 w 235"/>
                <a:gd name="T67" fmla="*/ 106 h 142"/>
                <a:gd name="T68" fmla="*/ 47 w 235"/>
                <a:gd name="T69" fmla="*/ 121 h 142"/>
                <a:gd name="T70" fmla="*/ 65 w 235"/>
                <a:gd name="T71" fmla="*/ 132 h 142"/>
                <a:gd name="T72" fmla="*/ 87 w 235"/>
                <a:gd name="T73" fmla="*/ 139 h 142"/>
                <a:gd name="T74" fmla="*/ 110 w 235"/>
                <a:gd name="T75" fmla="*/ 142 h 142"/>
                <a:gd name="T76" fmla="*/ 134 w 235"/>
                <a:gd name="T77" fmla="*/ 142 h 142"/>
                <a:gd name="T78" fmla="*/ 156 w 235"/>
                <a:gd name="T79" fmla="*/ 136 h 142"/>
                <a:gd name="T80" fmla="*/ 177 w 235"/>
                <a:gd name="T81" fmla="*/ 126 h 142"/>
                <a:gd name="T82" fmla="*/ 195 w 235"/>
                <a:gd name="T83" fmla="*/ 112 h 142"/>
                <a:gd name="T84" fmla="*/ 211 w 235"/>
                <a:gd name="T85" fmla="*/ 95 h 142"/>
                <a:gd name="T86" fmla="*/ 223 w 235"/>
                <a:gd name="T87" fmla="*/ 75 h 142"/>
                <a:gd name="T88" fmla="*/ 232 w 235"/>
                <a:gd name="T89" fmla="*/ 52 h 142"/>
                <a:gd name="T90" fmla="*/ 233 w 235"/>
                <a:gd name="T91" fmla="*/ 46 h 142"/>
                <a:gd name="T92" fmla="*/ 233 w 235"/>
                <a:gd name="T93" fmla="*/ 40 h 142"/>
                <a:gd name="T94" fmla="*/ 235 w 235"/>
                <a:gd name="T95" fmla="*/ 34 h 142"/>
                <a:gd name="T96" fmla="*/ 235 w 235"/>
                <a:gd name="T97" fmla="*/ 28 h 142"/>
                <a:gd name="T98" fmla="*/ 229 w 235"/>
                <a:gd name="T99" fmla="*/ 24 h 142"/>
                <a:gd name="T100" fmla="*/ 223 w 235"/>
                <a:gd name="T101" fmla="*/ 19 h 142"/>
                <a:gd name="T102" fmla="*/ 217 w 235"/>
                <a:gd name="T103" fmla="*/ 16 h 142"/>
                <a:gd name="T104" fmla="*/ 210 w 235"/>
                <a:gd name="T105" fmla="*/ 13 h 142"/>
                <a:gd name="T106" fmla="*/ 204 w 235"/>
                <a:gd name="T107" fmla="*/ 10 h 142"/>
                <a:gd name="T108" fmla="*/ 196 w 235"/>
                <a:gd name="T109" fmla="*/ 9 h 142"/>
                <a:gd name="T110" fmla="*/ 187 w 235"/>
                <a:gd name="T111" fmla="*/ 7 h 142"/>
                <a:gd name="T112" fmla="*/ 180 w 235"/>
                <a:gd name="T11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142">
                  <a:moveTo>
                    <a:pt x="180" y="7"/>
                  </a:moveTo>
                  <a:lnTo>
                    <a:pt x="181" y="15"/>
                  </a:lnTo>
                  <a:lnTo>
                    <a:pt x="183" y="22"/>
                  </a:lnTo>
                  <a:lnTo>
                    <a:pt x="181" y="31"/>
                  </a:lnTo>
                  <a:lnTo>
                    <a:pt x="180" y="38"/>
                  </a:lnTo>
                  <a:lnTo>
                    <a:pt x="176" y="52"/>
                  </a:lnTo>
                  <a:lnTo>
                    <a:pt x="168" y="64"/>
                  </a:lnTo>
                  <a:lnTo>
                    <a:pt x="159" y="74"/>
                  </a:lnTo>
                  <a:lnTo>
                    <a:pt x="149" y="81"/>
                  </a:lnTo>
                  <a:lnTo>
                    <a:pt x="137" y="87"/>
                  </a:lnTo>
                  <a:lnTo>
                    <a:pt x="125" y="92"/>
                  </a:lnTo>
                  <a:lnTo>
                    <a:pt x="112" y="92"/>
                  </a:lnTo>
                  <a:lnTo>
                    <a:pt x="99" y="90"/>
                  </a:lnTo>
                  <a:lnTo>
                    <a:pt x="88" y="86"/>
                  </a:lnTo>
                  <a:lnTo>
                    <a:pt x="78" y="80"/>
                  </a:lnTo>
                  <a:lnTo>
                    <a:pt x="71" y="72"/>
                  </a:lnTo>
                  <a:lnTo>
                    <a:pt x="63" y="64"/>
                  </a:lnTo>
                  <a:lnTo>
                    <a:pt x="57" y="53"/>
                  </a:lnTo>
                  <a:lnTo>
                    <a:pt x="53" y="43"/>
                  </a:lnTo>
                  <a:lnTo>
                    <a:pt x="51" y="30"/>
                  </a:lnTo>
                  <a:lnTo>
                    <a:pt x="51" y="18"/>
                  </a:lnTo>
                  <a:lnTo>
                    <a:pt x="45" y="16"/>
                  </a:lnTo>
                  <a:lnTo>
                    <a:pt x="39" y="15"/>
                  </a:lnTo>
                  <a:lnTo>
                    <a:pt x="34" y="13"/>
                  </a:lnTo>
                  <a:lnTo>
                    <a:pt x="26" y="10"/>
                  </a:lnTo>
                  <a:lnTo>
                    <a:pt x="20" y="7"/>
                  </a:lnTo>
                  <a:lnTo>
                    <a:pt x="14" y="6"/>
                  </a:lnTo>
                  <a:lnTo>
                    <a:pt x="7" y="3"/>
                  </a:lnTo>
                  <a:lnTo>
                    <a:pt x="1" y="0"/>
                  </a:lnTo>
                  <a:lnTo>
                    <a:pt x="0" y="24"/>
                  </a:lnTo>
                  <a:lnTo>
                    <a:pt x="1" y="47"/>
                  </a:lnTo>
                  <a:lnTo>
                    <a:pt x="7" y="68"/>
                  </a:lnTo>
                  <a:lnTo>
                    <a:pt x="17" y="89"/>
                  </a:lnTo>
                  <a:lnTo>
                    <a:pt x="31" y="106"/>
                  </a:lnTo>
                  <a:lnTo>
                    <a:pt x="47" y="121"/>
                  </a:lnTo>
                  <a:lnTo>
                    <a:pt x="65" y="132"/>
                  </a:lnTo>
                  <a:lnTo>
                    <a:pt x="87" y="139"/>
                  </a:lnTo>
                  <a:lnTo>
                    <a:pt x="110" y="142"/>
                  </a:lnTo>
                  <a:lnTo>
                    <a:pt x="134" y="142"/>
                  </a:lnTo>
                  <a:lnTo>
                    <a:pt x="156" y="136"/>
                  </a:lnTo>
                  <a:lnTo>
                    <a:pt x="177" y="126"/>
                  </a:lnTo>
                  <a:lnTo>
                    <a:pt x="195" y="112"/>
                  </a:lnTo>
                  <a:lnTo>
                    <a:pt x="211" y="95"/>
                  </a:lnTo>
                  <a:lnTo>
                    <a:pt x="223" y="75"/>
                  </a:lnTo>
                  <a:lnTo>
                    <a:pt x="232" y="52"/>
                  </a:lnTo>
                  <a:lnTo>
                    <a:pt x="233" y="46"/>
                  </a:lnTo>
                  <a:lnTo>
                    <a:pt x="233" y="40"/>
                  </a:lnTo>
                  <a:lnTo>
                    <a:pt x="235" y="34"/>
                  </a:lnTo>
                  <a:lnTo>
                    <a:pt x="235" y="28"/>
                  </a:lnTo>
                  <a:lnTo>
                    <a:pt x="229" y="24"/>
                  </a:lnTo>
                  <a:lnTo>
                    <a:pt x="223" y="19"/>
                  </a:lnTo>
                  <a:lnTo>
                    <a:pt x="217" y="16"/>
                  </a:lnTo>
                  <a:lnTo>
                    <a:pt x="210" y="13"/>
                  </a:lnTo>
                  <a:lnTo>
                    <a:pt x="204" y="10"/>
                  </a:lnTo>
                  <a:lnTo>
                    <a:pt x="196" y="9"/>
                  </a:lnTo>
                  <a:lnTo>
                    <a:pt x="187" y="7"/>
                  </a:lnTo>
                  <a:lnTo>
                    <a:pt x="180" y="7"/>
                  </a:lnTo>
                  <a:close/>
                </a:path>
              </a:pathLst>
            </a:custGeom>
            <a:solidFill>
              <a:srgbClr val="C4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 name="Freeform 285"/>
            <p:cNvSpPr>
              <a:spLocks/>
            </p:cNvSpPr>
            <p:nvPr/>
          </p:nvSpPr>
          <p:spPr bwMode="auto">
            <a:xfrm>
              <a:off x="2157" y="1749"/>
              <a:ext cx="70" cy="93"/>
            </a:xfrm>
            <a:custGeom>
              <a:avLst/>
              <a:gdLst>
                <a:gd name="T0" fmla="*/ 207 w 210"/>
                <a:gd name="T1" fmla="*/ 28 h 278"/>
                <a:gd name="T2" fmla="*/ 40 w 210"/>
                <a:gd name="T3" fmla="*/ 278 h 278"/>
                <a:gd name="T4" fmla="*/ 37 w 210"/>
                <a:gd name="T5" fmla="*/ 278 h 278"/>
                <a:gd name="T6" fmla="*/ 31 w 210"/>
                <a:gd name="T7" fmla="*/ 276 h 278"/>
                <a:gd name="T8" fmla="*/ 24 w 210"/>
                <a:gd name="T9" fmla="*/ 275 h 278"/>
                <a:gd name="T10" fmla="*/ 15 w 210"/>
                <a:gd name="T11" fmla="*/ 271 h 278"/>
                <a:gd name="T12" fmla="*/ 6 w 210"/>
                <a:gd name="T13" fmla="*/ 266 h 278"/>
                <a:gd name="T14" fmla="*/ 2 w 210"/>
                <a:gd name="T15" fmla="*/ 260 h 278"/>
                <a:gd name="T16" fmla="*/ 0 w 210"/>
                <a:gd name="T17" fmla="*/ 253 h 278"/>
                <a:gd name="T18" fmla="*/ 4 w 210"/>
                <a:gd name="T19" fmla="*/ 242 h 278"/>
                <a:gd name="T20" fmla="*/ 15 w 210"/>
                <a:gd name="T21" fmla="*/ 223 h 278"/>
                <a:gd name="T22" fmla="*/ 30 w 210"/>
                <a:gd name="T23" fmla="*/ 192 h 278"/>
                <a:gd name="T24" fmla="*/ 47 w 210"/>
                <a:gd name="T25" fmla="*/ 152 h 278"/>
                <a:gd name="T26" fmla="*/ 67 w 210"/>
                <a:gd name="T27" fmla="*/ 109 h 278"/>
                <a:gd name="T28" fmla="*/ 84 w 210"/>
                <a:gd name="T29" fmla="*/ 69 h 278"/>
                <a:gd name="T30" fmla="*/ 99 w 210"/>
                <a:gd name="T31" fmla="*/ 34 h 278"/>
                <a:gd name="T32" fmla="*/ 110 w 210"/>
                <a:gd name="T33" fmla="*/ 9 h 278"/>
                <a:gd name="T34" fmla="*/ 114 w 210"/>
                <a:gd name="T35" fmla="*/ 0 h 278"/>
                <a:gd name="T36" fmla="*/ 118 w 210"/>
                <a:gd name="T37" fmla="*/ 0 h 278"/>
                <a:gd name="T38" fmla="*/ 132 w 210"/>
                <a:gd name="T39" fmla="*/ 0 h 278"/>
                <a:gd name="T40" fmla="*/ 149 w 210"/>
                <a:gd name="T41" fmla="*/ 0 h 278"/>
                <a:gd name="T42" fmla="*/ 170 w 210"/>
                <a:gd name="T43" fmla="*/ 0 h 278"/>
                <a:gd name="T44" fmla="*/ 188 w 210"/>
                <a:gd name="T45" fmla="*/ 3 h 278"/>
                <a:gd name="T46" fmla="*/ 203 w 210"/>
                <a:gd name="T47" fmla="*/ 9 h 278"/>
                <a:gd name="T48" fmla="*/ 210 w 210"/>
                <a:gd name="T49" fmla="*/ 16 h 278"/>
                <a:gd name="T50" fmla="*/ 207 w 210"/>
                <a:gd name="T51" fmla="*/ 2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278">
                  <a:moveTo>
                    <a:pt x="207" y="28"/>
                  </a:moveTo>
                  <a:lnTo>
                    <a:pt x="40" y="278"/>
                  </a:lnTo>
                  <a:lnTo>
                    <a:pt x="37" y="278"/>
                  </a:lnTo>
                  <a:lnTo>
                    <a:pt x="31" y="276"/>
                  </a:lnTo>
                  <a:lnTo>
                    <a:pt x="24" y="275"/>
                  </a:lnTo>
                  <a:lnTo>
                    <a:pt x="15" y="271"/>
                  </a:lnTo>
                  <a:lnTo>
                    <a:pt x="6" y="266"/>
                  </a:lnTo>
                  <a:lnTo>
                    <a:pt x="2" y="260"/>
                  </a:lnTo>
                  <a:lnTo>
                    <a:pt x="0" y="253"/>
                  </a:lnTo>
                  <a:lnTo>
                    <a:pt x="4" y="242"/>
                  </a:lnTo>
                  <a:lnTo>
                    <a:pt x="15" y="223"/>
                  </a:lnTo>
                  <a:lnTo>
                    <a:pt x="30" y="192"/>
                  </a:lnTo>
                  <a:lnTo>
                    <a:pt x="47" y="152"/>
                  </a:lnTo>
                  <a:lnTo>
                    <a:pt x="67" y="109"/>
                  </a:lnTo>
                  <a:lnTo>
                    <a:pt x="84" y="69"/>
                  </a:lnTo>
                  <a:lnTo>
                    <a:pt x="99" y="34"/>
                  </a:lnTo>
                  <a:lnTo>
                    <a:pt x="110" y="9"/>
                  </a:lnTo>
                  <a:lnTo>
                    <a:pt x="114" y="0"/>
                  </a:lnTo>
                  <a:lnTo>
                    <a:pt x="118" y="0"/>
                  </a:lnTo>
                  <a:lnTo>
                    <a:pt x="132" y="0"/>
                  </a:lnTo>
                  <a:lnTo>
                    <a:pt x="149" y="0"/>
                  </a:lnTo>
                  <a:lnTo>
                    <a:pt x="170" y="0"/>
                  </a:lnTo>
                  <a:lnTo>
                    <a:pt x="188" y="3"/>
                  </a:lnTo>
                  <a:lnTo>
                    <a:pt x="203" y="9"/>
                  </a:lnTo>
                  <a:lnTo>
                    <a:pt x="210" y="16"/>
                  </a:lnTo>
                  <a:lnTo>
                    <a:pt x="207" y="28"/>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 name="Freeform 286"/>
            <p:cNvSpPr>
              <a:spLocks/>
            </p:cNvSpPr>
            <p:nvPr/>
          </p:nvSpPr>
          <p:spPr bwMode="auto">
            <a:xfrm>
              <a:off x="1849" y="1352"/>
              <a:ext cx="359" cy="142"/>
            </a:xfrm>
            <a:custGeom>
              <a:avLst/>
              <a:gdLst>
                <a:gd name="T0" fmla="*/ 765 w 1079"/>
                <a:gd name="T1" fmla="*/ 425 h 425"/>
                <a:gd name="T2" fmla="*/ 804 w 1079"/>
                <a:gd name="T3" fmla="*/ 422 h 425"/>
                <a:gd name="T4" fmla="*/ 863 w 1079"/>
                <a:gd name="T5" fmla="*/ 412 h 425"/>
                <a:gd name="T6" fmla="*/ 929 w 1079"/>
                <a:gd name="T7" fmla="*/ 394 h 425"/>
                <a:gd name="T8" fmla="*/ 984 w 1079"/>
                <a:gd name="T9" fmla="*/ 367 h 425"/>
                <a:gd name="T10" fmla="*/ 1021 w 1079"/>
                <a:gd name="T11" fmla="*/ 345 h 425"/>
                <a:gd name="T12" fmla="*/ 1045 w 1079"/>
                <a:gd name="T13" fmla="*/ 326 h 425"/>
                <a:gd name="T14" fmla="*/ 1058 w 1079"/>
                <a:gd name="T15" fmla="*/ 304 h 425"/>
                <a:gd name="T16" fmla="*/ 1067 w 1079"/>
                <a:gd name="T17" fmla="*/ 271 h 425"/>
                <a:gd name="T18" fmla="*/ 1077 w 1079"/>
                <a:gd name="T19" fmla="*/ 219 h 425"/>
                <a:gd name="T20" fmla="*/ 1079 w 1079"/>
                <a:gd name="T21" fmla="*/ 168 h 425"/>
                <a:gd name="T22" fmla="*/ 1061 w 1079"/>
                <a:gd name="T23" fmla="*/ 134 h 425"/>
                <a:gd name="T24" fmla="*/ 1030 w 1079"/>
                <a:gd name="T25" fmla="*/ 134 h 425"/>
                <a:gd name="T26" fmla="*/ 989 w 1079"/>
                <a:gd name="T27" fmla="*/ 132 h 425"/>
                <a:gd name="T28" fmla="*/ 934 w 1079"/>
                <a:gd name="T29" fmla="*/ 126 h 425"/>
                <a:gd name="T30" fmla="*/ 870 w 1079"/>
                <a:gd name="T31" fmla="*/ 119 h 425"/>
                <a:gd name="T32" fmla="*/ 802 w 1079"/>
                <a:gd name="T33" fmla="*/ 108 h 425"/>
                <a:gd name="T34" fmla="*/ 734 w 1079"/>
                <a:gd name="T35" fmla="*/ 97 h 425"/>
                <a:gd name="T36" fmla="*/ 669 w 1079"/>
                <a:gd name="T37" fmla="*/ 86 h 425"/>
                <a:gd name="T38" fmla="*/ 614 w 1079"/>
                <a:gd name="T39" fmla="*/ 77 h 425"/>
                <a:gd name="T40" fmla="*/ 549 w 1079"/>
                <a:gd name="T41" fmla="*/ 66 h 425"/>
                <a:gd name="T42" fmla="*/ 478 w 1079"/>
                <a:gd name="T43" fmla="*/ 54 h 425"/>
                <a:gd name="T44" fmla="*/ 422 w 1079"/>
                <a:gd name="T45" fmla="*/ 43 h 425"/>
                <a:gd name="T46" fmla="*/ 381 w 1079"/>
                <a:gd name="T47" fmla="*/ 33 h 425"/>
                <a:gd name="T48" fmla="*/ 350 w 1079"/>
                <a:gd name="T49" fmla="*/ 21 h 425"/>
                <a:gd name="T50" fmla="*/ 301 w 1079"/>
                <a:gd name="T51" fmla="*/ 11 h 425"/>
                <a:gd name="T52" fmla="*/ 242 w 1079"/>
                <a:gd name="T53" fmla="*/ 2 h 425"/>
                <a:gd name="T54" fmla="*/ 185 w 1079"/>
                <a:gd name="T55" fmla="*/ 0 h 425"/>
                <a:gd name="T56" fmla="*/ 142 w 1079"/>
                <a:gd name="T57" fmla="*/ 6 h 425"/>
                <a:gd name="T58" fmla="*/ 110 w 1079"/>
                <a:gd name="T59" fmla="*/ 20 h 425"/>
                <a:gd name="T60" fmla="*/ 89 w 1079"/>
                <a:gd name="T61" fmla="*/ 32 h 425"/>
                <a:gd name="T62" fmla="*/ 77 w 1079"/>
                <a:gd name="T63" fmla="*/ 40 h 425"/>
                <a:gd name="T64" fmla="*/ 0 w 1079"/>
                <a:gd name="T65" fmla="*/ 129 h 425"/>
                <a:gd name="T66" fmla="*/ 9 w 1079"/>
                <a:gd name="T67" fmla="*/ 144 h 425"/>
                <a:gd name="T68" fmla="*/ 34 w 1079"/>
                <a:gd name="T69" fmla="*/ 178 h 425"/>
                <a:gd name="T70" fmla="*/ 74 w 1079"/>
                <a:gd name="T71" fmla="*/ 222 h 425"/>
                <a:gd name="T72" fmla="*/ 131 w 1079"/>
                <a:gd name="T73" fmla="*/ 265 h 425"/>
                <a:gd name="T74" fmla="*/ 169 w 1079"/>
                <a:gd name="T75" fmla="*/ 286 h 425"/>
                <a:gd name="T76" fmla="*/ 218 w 1079"/>
                <a:gd name="T77" fmla="*/ 308 h 425"/>
                <a:gd name="T78" fmla="*/ 279 w 1079"/>
                <a:gd name="T79" fmla="*/ 333 h 425"/>
                <a:gd name="T80" fmla="*/ 350 w 1079"/>
                <a:gd name="T81" fmla="*/ 357 h 425"/>
                <a:gd name="T82" fmla="*/ 434 w 1079"/>
                <a:gd name="T83" fmla="*/ 379 h 425"/>
                <a:gd name="T84" fmla="*/ 530 w 1079"/>
                <a:gd name="T85" fmla="*/ 398 h 425"/>
                <a:gd name="T86" fmla="*/ 638 w 1079"/>
                <a:gd name="T87" fmla="*/ 415 h 425"/>
                <a:gd name="T88" fmla="*/ 759 w 1079"/>
                <a:gd name="T89"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9" h="425">
                  <a:moveTo>
                    <a:pt x="759" y="425"/>
                  </a:moveTo>
                  <a:lnTo>
                    <a:pt x="765" y="425"/>
                  </a:lnTo>
                  <a:lnTo>
                    <a:pt x="780" y="424"/>
                  </a:lnTo>
                  <a:lnTo>
                    <a:pt x="804" y="422"/>
                  </a:lnTo>
                  <a:lnTo>
                    <a:pt x="832" y="418"/>
                  </a:lnTo>
                  <a:lnTo>
                    <a:pt x="863" y="412"/>
                  </a:lnTo>
                  <a:lnTo>
                    <a:pt x="897" y="404"/>
                  </a:lnTo>
                  <a:lnTo>
                    <a:pt x="929" y="394"/>
                  </a:lnTo>
                  <a:lnTo>
                    <a:pt x="959" y="381"/>
                  </a:lnTo>
                  <a:lnTo>
                    <a:pt x="984" y="367"/>
                  </a:lnTo>
                  <a:lnTo>
                    <a:pt x="1005" y="356"/>
                  </a:lnTo>
                  <a:lnTo>
                    <a:pt x="1021" y="345"/>
                  </a:lnTo>
                  <a:lnTo>
                    <a:pt x="1035" y="335"/>
                  </a:lnTo>
                  <a:lnTo>
                    <a:pt x="1045" y="326"/>
                  </a:lnTo>
                  <a:lnTo>
                    <a:pt x="1052" y="316"/>
                  </a:lnTo>
                  <a:lnTo>
                    <a:pt x="1058" y="304"/>
                  </a:lnTo>
                  <a:lnTo>
                    <a:pt x="1063" y="290"/>
                  </a:lnTo>
                  <a:lnTo>
                    <a:pt x="1067" y="271"/>
                  </a:lnTo>
                  <a:lnTo>
                    <a:pt x="1073" y="248"/>
                  </a:lnTo>
                  <a:lnTo>
                    <a:pt x="1077" y="219"/>
                  </a:lnTo>
                  <a:lnTo>
                    <a:pt x="1079" y="193"/>
                  </a:lnTo>
                  <a:lnTo>
                    <a:pt x="1079" y="168"/>
                  </a:lnTo>
                  <a:lnTo>
                    <a:pt x="1073" y="147"/>
                  </a:lnTo>
                  <a:lnTo>
                    <a:pt x="1061" y="134"/>
                  </a:lnTo>
                  <a:lnTo>
                    <a:pt x="1043" y="132"/>
                  </a:lnTo>
                  <a:lnTo>
                    <a:pt x="1030" y="134"/>
                  </a:lnTo>
                  <a:lnTo>
                    <a:pt x="1011" y="134"/>
                  </a:lnTo>
                  <a:lnTo>
                    <a:pt x="989" y="132"/>
                  </a:lnTo>
                  <a:lnTo>
                    <a:pt x="964" y="131"/>
                  </a:lnTo>
                  <a:lnTo>
                    <a:pt x="934" y="126"/>
                  </a:lnTo>
                  <a:lnTo>
                    <a:pt x="903" y="123"/>
                  </a:lnTo>
                  <a:lnTo>
                    <a:pt x="870" y="119"/>
                  </a:lnTo>
                  <a:lnTo>
                    <a:pt x="838" y="113"/>
                  </a:lnTo>
                  <a:lnTo>
                    <a:pt x="802" y="108"/>
                  </a:lnTo>
                  <a:lnTo>
                    <a:pt x="768" y="103"/>
                  </a:lnTo>
                  <a:lnTo>
                    <a:pt x="734" y="97"/>
                  </a:lnTo>
                  <a:lnTo>
                    <a:pt x="702" y="92"/>
                  </a:lnTo>
                  <a:lnTo>
                    <a:pt x="669" y="86"/>
                  </a:lnTo>
                  <a:lnTo>
                    <a:pt x="641" y="82"/>
                  </a:lnTo>
                  <a:lnTo>
                    <a:pt x="614" y="77"/>
                  </a:lnTo>
                  <a:lnTo>
                    <a:pt x="591" y="73"/>
                  </a:lnTo>
                  <a:lnTo>
                    <a:pt x="549" y="66"/>
                  </a:lnTo>
                  <a:lnTo>
                    <a:pt x="512" y="60"/>
                  </a:lnTo>
                  <a:lnTo>
                    <a:pt x="478" y="54"/>
                  </a:lnTo>
                  <a:lnTo>
                    <a:pt x="449" y="48"/>
                  </a:lnTo>
                  <a:lnTo>
                    <a:pt x="422" y="43"/>
                  </a:lnTo>
                  <a:lnTo>
                    <a:pt x="400" y="37"/>
                  </a:lnTo>
                  <a:lnTo>
                    <a:pt x="381" y="33"/>
                  </a:lnTo>
                  <a:lnTo>
                    <a:pt x="366" y="27"/>
                  </a:lnTo>
                  <a:lnTo>
                    <a:pt x="350" y="21"/>
                  </a:lnTo>
                  <a:lnTo>
                    <a:pt x="327" y="15"/>
                  </a:lnTo>
                  <a:lnTo>
                    <a:pt x="301" y="11"/>
                  </a:lnTo>
                  <a:lnTo>
                    <a:pt x="271" y="5"/>
                  </a:lnTo>
                  <a:lnTo>
                    <a:pt x="242" y="2"/>
                  </a:lnTo>
                  <a:lnTo>
                    <a:pt x="212" y="0"/>
                  </a:lnTo>
                  <a:lnTo>
                    <a:pt x="185" y="0"/>
                  </a:lnTo>
                  <a:lnTo>
                    <a:pt x="162" y="2"/>
                  </a:lnTo>
                  <a:lnTo>
                    <a:pt x="142" y="6"/>
                  </a:lnTo>
                  <a:lnTo>
                    <a:pt x="125" y="12"/>
                  </a:lnTo>
                  <a:lnTo>
                    <a:pt x="110" y="20"/>
                  </a:lnTo>
                  <a:lnTo>
                    <a:pt x="98" y="26"/>
                  </a:lnTo>
                  <a:lnTo>
                    <a:pt x="89" y="32"/>
                  </a:lnTo>
                  <a:lnTo>
                    <a:pt x="82" y="37"/>
                  </a:lnTo>
                  <a:lnTo>
                    <a:pt x="77" y="40"/>
                  </a:lnTo>
                  <a:lnTo>
                    <a:pt x="76" y="42"/>
                  </a:lnTo>
                  <a:lnTo>
                    <a:pt x="0" y="129"/>
                  </a:lnTo>
                  <a:lnTo>
                    <a:pt x="2" y="134"/>
                  </a:lnTo>
                  <a:lnTo>
                    <a:pt x="9" y="144"/>
                  </a:lnTo>
                  <a:lnTo>
                    <a:pt x="20" y="159"/>
                  </a:lnTo>
                  <a:lnTo>
                    <a:pt x="34" y="178"/>
                  </a:lnTo>
                  <a:lnTo>
                    <a:pt x="52" y="200"/>
                  </a:lnTo>
                  <a:lnTo>
                    <a:pt x="74" y="222"/>
                  </a:lnTo>
                  <a:lnTo>
                    <a:pt x="101" y="245"/>
                  </a:lnTo>
                  <a:lnTo>
                    <a:pt x="131" y="265"/>
                  </a:lnTo>
                  <a:lnTo>
                    <a:pt x="148" y="276"/>
                  </a:lnTo>
                  <a:lnTo>
                    <a:pt x="169" y="286"/>
                  </a:lnTo>
                  <a:lnTo>
                    <a:pt x="191" y="296"/>
                  </a:lnTo>
                  <a:lnTo>
                    <a:pt x="218" y="308"/>
                  </a:lnTo>
                  <a:lnTo>
                    <a:pt x="246" y="320"/>
                  </a:lnTo>
                  <a:lnTo>
                    <a:pt x="279" y="333"/>
                  </a:lnTo>
                  <a:lnTo>
                    <a:pt x="313" y="345"/>
                  </a:lnTo>
                  <a:lnTo>
                    <a:pt x="350" y="357"/>
                  </a:lnTo>
                  <a:lnTo>
                    <a:pt x="391" y="369"/>
                  </a:lnTo>
                  <a:lnTo>
                    <a:pt x="434" y="379"/>
                  </a:lnTo>
                  <a:lnTo>
                    <a:pt x="481" y="390"/>
                  </a:lnTo>
                  <a:lnTo>
                    <a:pt x="530" y="398"/>
                  </a:lnTo>
                  <a:lnTo>
                    <a:pt x="583" y="407"/>
                  </a:lnTo>
                  <a:lnTo>
                    <a:pt x="638" y="415"/>
                  </a:lnTo>
                  <a:lnTo>
                    <a:pt x="697" y="421"/>
                  </a:lnTo>
                  <a:lnTo>
                    <a:pt x="759" y="425"/>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5" name="Freeform 287"/>
            <p:cNvSpPr>
              <a:spLocks/>
            </p:cNvSpPr>
            <p:nvPr/>
          </p:nvSpPr>
          <p:spPr bwMode="auto">
            <a:xfrm>
              <a:off x="1849" y="1366"/>
              <a:ext cx="289" cy="125"/>
            </a:xfrm>
            <a:custGeom>
              <a:avLst/>
              <a:gdLst>
                <a:gd name="T0" fmla="*/ 860 w 867"/>
                <a:gd name="T1" fmla="*/ 373 h 373"/>
                <a:gd name="T2" fmla="*/ 861 w 867"/>
                <a:gd name="T3" fmla="*/ 368 h 373"/>
                <a:gd name="T4" fmla="*/ 863 w 867"/>
                <a:gd name="T5" fmla="*/ 355 h 373"/>
                <a:gd name="T6" fmla="*/ 866 w 867"/>
                <a:gd name="T7" fmla="*/ 337 h 373"/>
                <a:gd name="T8" fmla="*/ 867 w 867"/>
                <a:gd name="T9" fmla="*/ 316 h 373"/>
                <a:gd name="T10" fmla="*/ 866 w 867"/>
                <a:gd name="T11" fmla="*/ 294 h 373"/>
                <a:gd name="T12" fmla="*/ 861 w 867"/>
                <a:gd name="T13" fmla="*/ 274 h 373"/>
                <a:gd name="T14" fmla="*/ 854 w 867"/>
                <a:gd name="T15" fmla="*/ 257 h 373"/>
                <a:gd name="T16" fmla="*/ 839 w 867"/>
                <a:gd name="T17" fmla="*/ 248 h 373"/>
                <a:gd name="T18" fmla="*/ 824 w 867"/>
                <a:gd name="T19" fmla="*/ 245 h 373"/>
                <a:gd name="T20" fmla="*/ 795 w 867"/>
                <a:gd name="T21" fmla="*/ 244 h 373"/>
                <a:gd name="T22" fmla="*/ 755 w 867"/>
                <a:gd name="T23" fmla="*/ 243 h 373"/>
                <a:gd name="T24" fmla="*/ 706 w 867"/>
                <a:gd name="T25" fmla="*/ 240 h 373"/>
                <a:gd name="T26" fmla="*/ 650 w 867"/>
                <a:gd name="T27" fmla="*/ 237 h 373"/>
                <a:gd name="T28" fmla="*/ 588 w 867"/>
                <a:gd name="T29" fmla="*/ 232 h 373"/>
                <a:gd name="T30" fmla="*/ 521 w 867"/>
                <a:gd name="T31" fmla="*/ 225 h 373"/>
                <a:gd name="T32" fmla="*/ 455 w 867"/>
                <a:gd name="T33" fmla="*/ 216 h 373"/>
                <a:gd name="T34" fmla="*/ 387 w 867"/>
                <a:gd name="T35" fmla="*/ 204 h 373"/>
                <a:gd name="T36" fmla="*/ 321 w 867"/>
                <a:gd name="T37" fmla="*/ 188 h 373"/>
                <a:gd name="T38" fmla="*/ 259 w 867"/>
                <a:gd name="T39" fmla="*/ 169 h 373"/>
                <a:gd name="T40" fmla="*/ 205 w 867"/>
                <a:gd name="T41" fmla="*/ 146 h 373"/>
                <a:gd name="T42" fmla="*/ 156 w 867"/>
                <a:gd name="T43" fmla="*/ 118 h 373"/>
                <a:gd name="T44" fmla="*/ 117 w 867"/>
                <a:gd name="T45" fmla="*/ 84 h 373"/>
                <a:gd name="T46" fmla="*/ 89 w 867"/>
                <a:gd name="T47" fmla="*/ 46 h 373"/>
                <a:gd name="T48" fmla="*/ 76 w 867"/>
                <a:gd name="T49" fmla="*/ 0 h 373"/>
                <a:gd name="T50" fmla="*/ 0 w 867"/>
                <a:gd name="T51" fmla="*/ 87 h 373"/>
                <a:gd name="T52" fmla="*/ 2 w 867"/>
                <a:gd name="T53" fmla="*/ 90 h 373"/>
                <a:gd name="T54" fmla="*/ 6 w 867"/>
                <a:gd name="T55" fmla="*/ 99 h 373"/>
                <a:gd name="T56" fmla="*/ 17 w 867"/>
                <a:gd name="T57" fmla="*/ 114 h 373"/>
                <a:gd name="T58" fmla="*/ 32 w 867"/>
                <a:gd name="T59" fmla="*/ 132 h 373"/>
                <a:gd name="T60" fmla="*/ 51 w 867"/>
                <a:gd name="T61" fmla="*/ 154 h 373"/>
                <a:gd name="T62" fmla="*/ 77 w 867"/>
                <a:gd name="T63" fmla="*/ 177 h 373"/>
                <a:gd name="T64" fmla="*/ 111 w 867"/>
                <a:gd name="T65" fmla="*/ 204 h 373"/>
                <a:gd name="T66" fmla="*/ 153 w 867"/>
                <a:gd name="T67" fmla="*/ 229 h 373"/>
                <a:gd name="T68" fmla="*/ 203 w 867"/>
                <a:gd name="T69" fmla="*/ 256 h 373"/>
                <a:gd name="T70" fmla="*/ 264 w 867"/>
                <a:gd name="T71" fmla="*/ 282 h 373"/>
                <a:gd name="T72" fmla="*/ 333 w 867"/>
                <a:gd name="T73" fmla="*/ 306 h 373"/>
                <a:gd name="T74" fmla="*/ 415 w 867"/>
                <a:gd name="T75" fmla="*/ 328 h 373"/>
                <a:gd name="T76" fmla="*/ 506 w 867"/>
                <a:gd name="T77" fmla="*/ 346 h 373"/>
                <a:gd name="T78" fmla="*/ 611 w 867"/>
                <a:gd name="T79" fmla="*/ 361 h 373"/>
                <a:gd name="T80" fmla="*/ 728 w 867"/>
                <a:gd name="T81" fmla="*/ 370 h 373"/>
                <a:gd name="T82" fmla="*/ 860 w 867"/>
                <a:gd name="T8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7" h="373">
                  <a:moveTo>
                    <a:pt x="860" y="373"/>
                  </a:moveTo>
                  <a:lnTo>
                    <a:pt x="861" y="368"/>
                  </a:lnTo>
                  <a:lnTo>
                    <a:pt x="863" y="355"/>
                  </a:lnTo>
                  <a:lnTo>
                    <a:pt x="866" y="337"/>
                  </a:lnTo>
                  <a:lnTo>
                    <a:pt x="867" y="316"/>
                  </a:lnTo>
                  <a:lnTo>
                    <a:pt x="866" y="294"/>
                  </a:lnTo>
                  <a:lnTo>
                    <a:pt x="861" y="274"/>
                  </a:lnTo>
                  <a:lnTo>
                    <a:pt x="854" y="257"/>
                  </a:lnTo>
                  <a:lnTo>
                    <a:pt x="839" y="248"/>
                  </a:lnTo>
                  <a:lnTo>
                    <a:pt x="824" y="245"/>
                  </a:lnTo>
                  <a:lnTo>
                    <a:pt x="795" y="244"/>
                  </a:lnTo>
                  <a:lnTo>
                    <a:pt x="755" y="243"/>
                  </a:lnTo>
                  <a:lnTo>
                    <a:pt x="706" y="240"/>
                  </a:lnTo>
                  <a:lnTo>
                    <a:pt x="650" y="237"/>
                  </a:lnTo>
                  <a:lnTo>
                    <a:pt x="588" y="232"/>
                  </a:lnTo>
                  <a:lnTo>
                    <a:pt x="521" y="225"/>
                  </a:lnTo>
                  <a:lnTo>
                    <a:pt x="455" y="216"/>
                  </a:lnTo>
                  <a:lnTo>
                    <a:pt x="387" y="204"/>
                  </a:lnTo>
                  <a:lnTo>
                    <a:pt x="321" y="188"/>
                  </a:lnTo>
                  <a:lnTo>
                    <a:pt x="259" y="169"/>
                  </a:lnTo>
                  <a:lnTo>
                    <a:pt x="205" y="146"/>
                  </a:lnTo>
                  <a:lnTo>
                    <a:pt x="156" y="118"/>
                  </a:lnTo>
                  <a:lnTo>
                    <a:pt x="117" y="84"/>
                  </a:lnTo>
                  <a:lnTo>
                    <a:pt x="89" y="46"/>
                  </a:lnTo>
                  <a:lnTo>
                    <a:pt x="76" y="0"/>
                  </a:lnTo>
                  <a:lnTo>
                    <a:pt x="0" y="87"/>
                  </a:lnTo>
                  <a:lnTo>
                    <a:pt x="2" y="90"/>
                  </a:lnTo>
                  <a:lnTo>
                    <a:pt x="6" y="99"/>
                  </a:lnTo>
                  <a:lnTo>
                    <a:pt x="17" y="114"/>
                  </a:lnTo>
                  <a:lnTo>
                    <a:pt x="32" y="132"/>
                  </a:lnTo>
                  <a:lnTo>
                    <a:pt x="51" y="154"/>
                  </a:lnTo>
                  <a:lnTo>
                    <a:pt x="77" y="177"/>
                  </a:lnTo>
                  <a:lnTo>
                    <a:pt x="111" y="204"/>
                  </a:lnTo>
                  <a:lnTo>
                    <a:pt x="153" y="229"/>
                  </a:lnTo>
                  <a:lnTo>
                    <a:pt x="203" y="256"/>
                  </a:lnTo>
                  <a:lnTo>
                    <a:pt x="264" y="282"/>
                  </a:lnTo>
                  <a:lnTo>
                    <a:pt x="333" y="306"/>
                  </a:lnTo>
                  <a:lnTo>
                    <a:pt x="415" y="328"/>
                  </a:lnTo>
                  <a:lnTo>
                    <a:pt x="506" y="346"/>
                  </a:lnTo>
                  <a:lnTo>
                    <a:pt x="611" y="361"/>
                  </a:lnTo>
                  <a:lnTo>
                    <a:pt x="728" y="370"/>
                  </a:lnTo>
                  <a:lnTo>
                    <a:pt x="860" y="373"/>
                  </a:lnTo>
                  <a:close/>
                </a:path>
              </a:pathLst>
            </a:custGeom>
            <a:solidFill>
              <a:srgbClr val="0F21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6" name="Freeform 288"/>
            <p:cNvSpPr>
              <a:spLocks/>
            </p:cNvSpPr>
            <p:nvPr/>
          </p:nvSpPr>
          <p:spPr bwMode="auto">
            <a:xfrm>
              <a:off x="2427" y="1636"/>
              <a:ext cx="247" cy="282"/>
            </a:xfrm>
            <a:custGeom>
              <a:avLst/>
              <a:gdLst>
                <a:gd name="T0" fmla="*/ 208 w 739"/>
                <a:gd name="T1" fmla="*/ 17 h 847"/>
                <a:gd name="T2" fmla="*/ 171 w 739"/>
                <a:gd name="T3" fmla="*/ 38 h 847"/>
                <a:gd name="T4" fmla="*/ 117 w 739"/>
                <a:gd name="T5" fmla="*/ 81 h 847"/>
                <a:gd name="T6" fmla="*/ 59 w 739"/>
                <a:gd name="T7" fmla="*/ 148 h 847"/>
                <a:gd name="T8" fmla="*/ 17 w 739"/>
                <a:gd name="T9" fmla="*/ 238 h 847"/>
                <a:gd name="T10" fmla="*/ 1 w 739"/>
                <a:gd name="T11" fmla="*/ 347 h 847"/>
                <a:gd name="T12" fmla="*/ 4 w 739"/>
                <a:gd name="T13" fmla="*/ 461 h 847"/>
                <a:gd name="T14" fmla="*/ 25 w 739"/>
                <a:gd name="T15" fmla="*/ 568 h 847"/>
                <a:gd name="T16" fmla="*/ 49 w 739"/>
                <a:gd name="T17" fmla="*/ 630 h 847"/>
                <a:gd name="T18" fmla="*/ 72 w 739"/>
                <a:gd name="T19" fmla="*/ 667 h 847"/>
                <a:gd name="T20" fmla="*/ 105 w 739"/>
                <a:gd name="T21" fmla="*/ 704 h 847"/>
                <a:gd name="T22" fmla="*/ 143 w 739"/>
                <a:gd name="T23" fmla="*/ 739 h 847"/>
                <a:gd name="T24" fmla="*/ 189 w 739"/>
                <a:gd name="T25" fmla="*/ 772 h 847"/>
                <a:gd name="T26" fmla="*/ 239 w 739"/>
                <a:gd name="T27" fmla="*/ 800 h 847"/>
                <a:gd name="T28" fmla="*/ 296 w 739"/>
                <a:gd name="T29" fmla="*/ 824 h 847"/>
                <a:gd name="T30" fmla="*/ 353 w 739"/>
                <a:gd name="T31" fmla="*/ 838 h 847"/>
                <a:gd name="T32" fmla="*/ 392 w 739"/>
                <a:gd name="T33" fmla="*/ 844 h 847"/>
                <a:gd name="T34" fmla="*/ 405 w 739"/>
                <a:gd name="T35" fmla="*/ 846 h 847"/>
                <a:gd name="T36" fmla="*/ 418 w 739"/>
                <a:gd name="T37" fmla="*/ 847 h 847"/>
                <a:gd name="T38" fmla="*/ 432 w 739"/>
                <a:gd name="T39" fmla="*/ 847 h 847"/>
                <a:gd name="T40" fmla="*/ 444 w 739"/>
                <a:gd name="T41" fmla="*/ 847 h 847"/>
                <a:gd name="T42" fmla="*/ 454 w 739"/>
                <a:gd name="T43" fmla="*/ 847 h 847"/>
                <a:gd name="T44" fmla="*/ 492 w 739"/>
                <a:gd name="T45" fmla="*/ 843 h 847"/>
                <a:gd name="T46" fmla="*/ 552 w 739"/>
                <a:gd name="T47" fmla="*/ 819 h 847"/>
                <a:gd name="T48" fmla="*/ 605 w 739"/>
                <a:gd name="T49" fmla="*/ 778 h 847"/>
                <a:gd name="T50" fmla="*/ 648 w 739"/>
                <a:gd name="T51" fmla="*/ 726 h 847"/>
                <a:gd name="T52" fmla="*/ 683 w 739"/>
                <a:gd name="T53" fmla="*/ 667 h 847"/>
                <a:gd name="T54" fmla="*/ 710 w 739"/>
                <a:gd name="T55" fmla="*/ 606 h 847"/>
                <a:gd name="T56" fmla="*/ 728 w 739"/>
                <a:gd name="T57" fmla="*/ 548 h 847"/>
                <a:gd name="T58" fmla="*/ 738 w 739"/>
                <a:gd name="T59" fmla="*/ 498 h 847"/>
                <a:gd name="T60" fmla="*/ 739 w 739"/>
                <a:gd name="T61" fmla="*/ 471 h 847"/>
                <a:gd name="T62" fmla="*/ 739 w 739"/>
                <a:gd name="T63" fmla="*/ 463 h 847"/>
                <a:gd name="T64" fmla="*/ 736 w 739"/>
                <a:gd name="T65" fmla="*/ 440 h 847"/>
                <a:gd name="T66" fmla="*/ 731 w 739"/>
                <a:gd name="T67" fmla="*/ 396 h 847"/>
                <a:gd name="T68" fmla="*/ 722 w 739"/>
                <a:gd name="T69" fmla="*/ 341 h 847"/>
                <a:gd name="T70" fmla="*/ 705 w 739"/>
                <a:gd name="T71" fmla="*/ 281 h 847"/>
                <a:gd name="T72" fmla="*/ 680 w 739"/>
                <a:gd name="T73" fmla="*/ 217 h 847"/>
                <a:gd name="T74" fmla="*/ 645 w 739"/>
                <a:gd name="T75" fmla="*/ 155 h 847"/>
                <a:gd name="T76" fmla="*/ 594 w 739"/>
                <a:gd name="T77" fmla="*/ 99 h 847"/>
                <a:gd name="T78" fmla="*/ 529 w 739"/>
                <a:gd name="T79" fmla="*/ 50 h 847"/>
                <a:gd name="T80" fmla="*/ 488 w 739"/>
                <a:gd name="T81" fmla="*/ 29 h 847"/>
                <a:gd name="T82" fmla="*/ 475 w 739"/>
                <a:gd name="T83" fmla="*/ 25 h 847"/>
                <a:gd name="T84" fmla="*/ 449 w 739"/>
                <a:gd name="T85" fmla="*/ 17 h 847"/>
                <a:gd name="T86" fmla="*/ 417 w 739"/>
                <a:gd name="T87" fmla="*/ 10 h 847"/>
                <a:gd name="T88" fmla="*/ 376 w 739"/>
                <a:gd name="T89" fmla="*/ 4 h 847"/>
                <a:gd name="T90" fmla="*/ 331 w 739"/>
                <a:gd name="T91" fmla="*/ 0 h 847"/>
                <a:gd name="T92" fmla="*/ 284 w 739"/>
                <a:gd name="T93" fmla="*/ 1 h 847"/>
                <a:gd name="T94" fmla="*/ 236 w 739"/>
                <a:gd name="T95" fmla="*/ 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9" h="847">
                  <a:moveTo>
                    <a:pt x="214" y="14"/>
                  </a:moveTo>
                  <a:lnTo>
                    <a:pt x="208" y="17"/>
                  </a:lnTo>
                  <a:lnTo>
                    <a:pt x="194" y="25"/>
                  </a:lnTo>
                  <a:lnTo>
                    <a:pt x="171" y="38"/>
                  </a:lnTo>
                  <a:lnTo>
                    <a:pt x="145" y="57"/>
                  </a:lnTo>
                  <a:lnTo>
                    <a:pt x="117" y="81"/>
                  </a:lnTo>
                  <a:lnTo>
                    <a:pt x="87" y="111"/>
                  </a:lnTo>
                  <a:lnTo>
                    <a:pt x="59" y="148"/>
                  </a:lnTo>
                  <a:lnTo>
                    <a:pt x="35" y="189"/>
                  </a:lnTo>
                  <a:lnTo>
                    <a:pt x="17" y="238"/>
                  </a:lnTo>
                  <a:lnTo>
                    <a:pt x="7" y="290"/>
                  </a:lnTo>
                  <a:lnTo>
                    <a:pt x="1" y="347"/>
                  </a:lnTo>
                  <a:lnTo>
                    <a:pt x="0" y="405"/>
                  </a:lnTo>
                  <a:lnTo>
                    <a:pt x="4" y="461"/>
                  </a:lnTo>
                  <a:lnTo>
                    <a:pt x="13" y="516"/>
                  </a:lnTo>
                  <a:lnTo>
                    <a:pt x="25" y="568"/>
                  </a:lnTo>
                  <a:lnTo>
                    <a:pt x="40" y="612"/>
                  </a:lnTo>
                  <a:lnTo>
                    <a:pt x="49" y="630"/>
                  </a:lnTo>
                  <a:lnTo>
                    <a:pt x="59" y="649"/>
                  </a:lnTo>
                  <a:lnTo>
                    <a:pt x="72" y="667"/>
                  </a:lnTo>
                  <a:lnTo>
                    <a:pt x="87" y="686"/>
                  </a:lnTo>
                  <a:lnTo>
                    <a:pt x="105" y="704"/>
                  </a:lnTo>
                  <a:lnTo>
                    <a:pt x="123" y="721"/>
                  </a:lnTo>
                  <a:lnTo>
                    <a:pt x="143" y="739"/>
                  </a:lnTo>
                  <a:lnTo>
                    <a:pt x="165" y="755"/>
                  </a:lnTo>
                  <a:lnTo>
                    <a:pt x="189" y="772"/>
                  </a:lnTo>
                  <a:lnTo>
                    <a:pt x="214" y="787"/>
                  </a:lnTo>
                  <a:lnTo>
                    <a:pt x="239" y="800"/>
                  </a:lnTo>
                  <a:lnTo>
                    <a:pt x="268" y="812"/>
                  </a:lnTo>
                  <a:lnTo>
                    <a:pt x="296" y="824"/>
                  </a:lnTo>
                  <a:lnTo>
                    <a:pt x="324" y="832"/>
                  </a:lnTo>
                  <a:lnTo>
                    <a:pt x="353" y="838"/>
                  </a:lnTo>
                  <a:lnTo>
                    <a:pt x="384" y="844"/>
                  </a:lnTo>
                  <a:lnTo>
                    <a:pt x="392" y="844"/>
                  </a:lnTo>
                  <a:lnTo>
                    <a:pt x="398" y="846"/>
                  </a:lnTo>
                  <a:lnTo>
                    <a:pt x="405" y="846"/>
                  </a:lnTo>
                  <a:lnTo>
                    <a:pt x="411" y="846"/>
                  </a:lnTo>
                  <a:lnTo>
                    <a:pt x="418" y="847"/>
                  </a:lnTo>
                  <a:lnTo>
                    <a:pt x="424" y="847"/>
                  </a:lnTo>
                  <a:lnTo>
                    <a:pt x="432" y="847"/>
                  </a:lnTo>
                  <a:lnTo>
                    <a:pt x="438" y="847"/>
                  </a:lnTo>
                  <a:lnTo>
                    <a:pt x="444" y="847"/>
                  </a:lnTo>
                  <a:lnTo>
                    <a:pt x="448" y="847"/>
                  </a:lnTo>
                  <a:lnTo>
                    <a:pt x="454" y="847"/>
                  </a:lnTo>
                  <a:lnTo>
                    <a:pt x="458" y="847"/>
                  </a:lnTo>
                  <a:lnTo>
                    <a:pt x="492" y="843"/>
                  </a:lnTo>
                  <a:lnTo>
                    <a:pt x="523" y="832"/>
                  </a:lnTo>
                  <a:lnTo>
                    <a:pt x="552" y="819"/>
                  </a:lnTo>
                  <a:lnTo>
                    <a:pt x="580" y="800"/>
                  </a:lnTo>
                  <a:lnTo>
                    <a:pt x="605" y="778"/>
                  </a:lnTo>
                  <a:lnTo>
                    <a:pt x="627" y="753"/>
                  </a:lnTo>
                  <a:lnTo>
                    <a:pt x="648" y="726"/>
                  </a:lnTo>
                  <a:lnTo>
                    <a:pt x="667" y="698"/>
                  </a:lnTo>
                  <a:lnTo>
                    <a:pt x="683" y="667"/>
                  </a:lnTo>
                  <a:lnTo>
                    <a:pt x="698" y="637"/>
                  </a:lnTo>
                  <a:lnTo>
                    <a:pt x="710" y="606"/>
                  </a:lnTo>
                  <a:lnTo>
                    <a:pt x="720" y="577"/>
                  </a:lnTo>
                  <a:lnTo>
                    <a:pt x="728" y="548"/>
                  </a:lnTo>
                  <a:lnTo>
                    <a:pt x="734" y="522"/>
                  </a:lnTo>
                  <a:lnTo>
                    <a:pt x="738" y="498"/>
                  </a:lnTo>
                  <a:lnTo>
                    <a:pt x="739" y="477"/>
                  </a:lnTo>
                  <a:lnTo>
                    <a:pt x="739" y="471"/>
                  </a:lnTo>
                  <a:lnTo>
                    <a:pt x="739" y="467"/>
                  </a:lnTo>
                  <a:lnTo>
                    <a:pt x="739" y="463"/>
                  </a:lnTo>
                  <a:lnTo>
                    <a:pt x="738" y="458"/>
                  </a:lnTo>
                  <a:lnTo>
                    <a:pt x="736" y="440"/>
                  </a:lnTo>
                  <a:lnTo>
                    <a:pt x="734" y="420"/>
                  </a:lnTo>
                  <a:lnTo>
                    <a:pt x="731" y="396"/>
                  </a:lnTo>
                  <a:lnTo>
                    <a:pt x="726" y="369"/>
                  </a:lnTo>
                  <a:lnTo>
                    <a:pt x="722" y="341"/>
                  </a:lnTo>
                  <a:lnTo>
                    <a:pt x="714" y="312"/>
                  </a:lnTo>
                  <a:lnTo>
                    <a:pt x="705" y="281"/>
                  </a:lnTo>
                  <a:lnTo>
                    <a:pt x="694" y="250"/>
                  </a:lnTo>
                  <a:lnTo>
                    <a:pt x="680" y="217"/>
                  </a:lnTo>
                  <a:lnTo>
                    <a:pt x="664" y="186"/>
                  </a:lnTo>
                  <a:lnTo>
                    <a:pt x="645" y="155"/>
                  </a:lnTo>
                  <a:lnTo>
                    <a:pt x="621" y="127"/>
                  </a:lnTo>
                  <a:lnTo>
                    <a:pt x="594" y="99"/>
                  </a:lnTo>
                  <a:lnTo>
                    <a:pt x="563" y="72"/>
                  </a:lnTo>
                  <a:lnTo>
                    <a:pt x="529" y="50"/>
                  </a:lnTo>
                  <a:lnTo>
                    <a:pt x="489" y="29"/>
                  </a:lnTo>
                  <a:lnTo>
                    <a:pt x="488" y="29"/>
                  </a:lnTo>
                  <a:lnTo>
                    <a:pt x="482" y="26"/>
                  </a:lnTo>
                  <a:lnTo>
                    <a:pt x="475" y="25"/>
                  </a:lnTo>
                  <a:lnTo>
                    <a:pt x="463" y="22"/>
                  </a:lnTo>
                  <a:lnTo>
                    <a:pt x="449" y="17"/>
                  </a:lnTo>
                  <a:lnTo>
                    <a:pt x="435" y="14"/>
                  </a:lnTo>
                  <a:lnTo>
                    <a:pt x="417" y="10"/>
                  </a:lnTo>
                  <a:lnTo>
                    <a:pt x="396" y="7"/>
                  </a:lnTo>
                  <a:lnTo>
                    <a:pt x="376" y="4"/>
                  </a:lnTo>
                  <a:lnTo>
                    <a:pt x="353" y="1"/>
                  </a:lnTo>
                  <a:lnTo>
                    <a:pt x="331" y="0"/>
                  </a:lnTo>
                  <a:lnTo>
                    <a:pt x="307" y="0"/>
                  </a:lnTo>
                  <a:lnTo>
                    <a:pt x="284" y="1"/>
                  </a:lnTo>
                  <a:lnTo>
                    <a:pt x="260" y="4"/>
                  </a:lnTo>
                  <a:lnTo>
                    <a:pt x="236" y="8"/>
                  </a:lnTo>
                  <a:lnTo>
                    <a:pt x="21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7" name="Freeform 289"/>
            <p:cNvSpPr>
              <a:spLocks/>
            </p:cNvSpPr>
            <p:nvPr/>
          </p:nvSpPr>
          <p:spPr bwMode="auto">
            <a:xfrm>
              <a:off x="2464" y="1684"/>
              <a:ext cx="149" cy="186"/>
            </a:xfrm>
            <a:custGeom>
              <a:avLst/>
              <a:gdLst>
                <a:gd name="T0" fmla="*/ 195 w 447"/>
                <a:gd name="T1" fmla="*/ 0 h 557"/>
                <a:gd name="T2" fmla="*/ 190 w 447"/>
                <a:gd name="T3" fmla="*/ 0 h 557"/>
                <a:gd name="T4" fmla="*/ 173 w 447"/>
                <a:gd name="T5" fmla="*/ 1 h 557"/>
                <a:gd name="T6" fmla="*/ 150 w 447"/>
                <a:gd name="T7" fmla="*/ 5 h 557"/>
                <a:gd name="T8" fmla="*/ 120 w 447"/>
                <a:gd name="T9" fmla="*/ 16 h 557"/>
                <a:gd name="T10" fmla="*/ 89 w 447"/>
                <a:gd name="T11" fmla="*/ 35 h 557"/>
                <a:gd name="T12" fmla="*/ 59 w 447"/>
                <a:gd name="T13" fmla="*/ 65 h 557"/>
                <a:gd name="T14" fmla="*/ 31 w 447"/>
                <a:gd name="T15" fmla="*/ 106 h 557"/>
                <a:gd name="T16" fmla="*/ 11 w 447"/>
                <a:gd name="T17" fmla="*/ 164 h 557"/>
                <a:gd name="T18" fmla="*/ 0 w 447"/>
                <a:gd name="T19" fmla="*/ 227 h 557"/>
                <a:gd name="T20" fmla="*/ 0 w 447"/>
                <a:gd name="T21" fmla="*/ 289 h 557"/>
                <a:gd name="T22" fmla="*/ 11 w 447"/>
                <a:gd name="T23" fmla="*/ 346 h 557"/>
                <a:gd name="T24" fmla="*/ 27 w 447"/>
                <a:gd name="T25" fmla="*/ 397 h 557"/>
                <a:gd name="T26" fmla="*/ 48 w 447"/>
                <a:gd name="T27" fmla="*/ 442 h 557"/>
                <a:gd name="T28" fmla="*/ 71 w 447"/>
                <a:gd name="T29" fmla="*/ 479 h 557"/>
                <a:gd name="T30" fmla="*/ 96 w 447"/>
                <a:gd name="T31" fmla="*/ 505 h 557"/>
                <a:gd name="T32" fmla="*/ 120 w 447"/>
                <a:gd name="T33" fmla="*/ 523 h 557"/>
                <a:gd name="T34" fmla="*/ 132 w 447"/>
                <a:gd name="T35" fmla="*/ 529 h 557"/>
                <a:gd name="T36" fmla="*/ 147 w 447"/>
                <a:gd name="T37" fmla="*/ 535 h 557"/>
                <a:gd name="T38" fmla="*/ 164 w 447"/>
                <a:gd name="T39" fmla="*/ 541 h 557"/>
                <a:gd name="T40" fmla="*/ 182 w 447"/>
                <a:gd name="T41" fmla="*/ 545 h 557"/>
                <a:gd name="T42" fmla="*/ 201 w 447"/>
                <a:gd name="T43" fmla="*/ 551 h 557"/>
                <a:gd name="T44" fmla="*/ 222 w 447"/>
                <a:gd name="T45" fmla="*/ 554 h 557"/>
                <a:gd name="T46" fmla="*/ 243 w 447"/>
                <a:gd name="T47" fmla="*/ 557 h 557"/>
                <a:gd name="T48" fmla="*/ 264 w 447"/>
                <a:gd name="T49" fmla="*/ 557 h 557"/>
                <a:gd name="T50" fmla="*/ 286 w 447"/>
                <a:gd name="T51" fmla="*/ 556 h 557"/>
                <a:gd name="T52" fmla="*/ 306 w 447"/>
                <a:gd name="T53" fmla="*/ 553 h 557"/>
                <a:gd name="T54" fmla="*/ 327 w 447"/>
                <a:gd name="T55" fmla="*/ 547 h 557"/>
                <a:gd name="T56" fmla="*/ 348 w 447"/>
                <a:gd name="T57" fmla="*/ 538 h 557"/>
                <a:gd name="T58" fmla="*/ 367 w 447"/>
                <a:gd name="T59" fmla="*/ 525 h 557"/>
                <a:gd name="T60" fmla="*/ 385 w 447"/>
                <a:gd name="T61" fmla="*/ 510 h 557"/>
                <a:gd name="T62" fmla="*/ 400 w 447"/>
                <a:gd name="T63" fmla="*/ 491 h 557"/>
                <a:gd name="T64" fmla="*/ 414 w 447"/>
                <a:gd name="T65" fmla="*/ 467 h 557"/>
                <a:gd name="T66" fmla="*/ 435 w 447"/>
                <a:gd name="T67" fmla="*/ 412 h 557"/>
                <a:gd name="T68" fmla="*/ 446 w 447"/>
                <a:gd name="T69" fmla="*/ 353 h 557"/>
                <a:gd name="T70" fmla="*/ 447 w 447"/>
                <a:gd name="T71" fmla="*/ 292 h 557"/>
                <a:gd name="T72" fmla="*/ 440 w 447"/>
                <a:gd name="T73" fmla="*/ 230 h 557"/>
                <a:gd name="T74" fmla="*/ 423 w 447"/>
                <a:gd name="T75" fmla="*/ 173 h 557"/>
                <a:gd name="T76" fmla="*/ 401 w 447"/>
                <a:gd name="T77" fmla="*/ 119 h 557"/>
                <a:gd name="T78" fmla="*/ 370 w 447"/>
                <a:gd name="T79" fmla="*/ 76 h 557"/>
                <a:gd name="T80" fmla="*/ 335 w 447"/>
                <a:gd name="T81" fmla="*/ 44 h 557"/>
                <a:gd name="T82" fmla="*/ 308 w 447"/>
                <a:gd name="T83" fmla="*/ 28 h 557"/>
                <a:gd name="T84" fmla="*/ 281 w 447"/>
                <a:gd name="T85" fmla="*/ 16 h 557"/>
                <a:gd name="T86" fmla="*/ 258 w 447"/>
                <a:gd name="T87" fmla="*/ 8 h 557"/>
                <a:gd name="T88" fmla="*/ 237 w 447"/>
                <a:gd name="T89" fmla="*/ 3 h 557"/>
                <a:gd name="T90" fmla="*/ 221 w 447"/>
                <a:gd name="T91" fmla="*/ 1 h 557"/>
                <a:gd name="T92" fmla="*/ 207 w 447"/>
                <a:gd name="T93" fmla="*/ 0 h 557"/>
                <a:gd name="T94" fmla="*/ 198 w 447"/>
                <a:gd name="T95" fmla="*/ 0 h 557"/>
                <a:gd name="T96" fmla="*/ 195 w 447"/>
                <a:gd name="T9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557">
                  <a:moveTo>
                    <a:pt x="195" y="0"/>
                  </a:moveTo>
                  <a:lnTo>
                    <a:pt x="190" y="0"/>
                  </a:lnTo>
                  <a:lnTo>
                    <a:pt x="173" y="1"/>
                  </a:lnTo>
                  <a:lnTo>
                    <a:pt x="150" y="5"/>
                  </a:lnTo>
                  <a:lnTo>
                    <a:pt x="120" y="16"/>
                  </a:lnTo>
                  <a:lnTo>
                    <a:pt x="89" y="35"/>
                  </a:lnTo>
                  <a:lnTo>
                    <a:pt x="59" y="65"/>
                  </a:lnTo>
                  <a:lnTo>
                    <a:pt x="31" y="106"/>
                  </a:lnTo>
                  <a:lnTo>
                    <a:pt x="11" y="164"/>
                  </a:lnTo>
                  <a:lnTo>
                    <a:pt x="0" y="227"/>
                  </a:lnTo>
                  <a:lnTo>
                    <a:pt x="0" y="289"/>
                  </a:lnTo>
                  <a:lnTo>
                    <a:pt x="11" y="346"/>
                  </a:lnTo>
                  <a:lnTo>
                    <a:pt x="27" y="397"/>
                  </a:lnTo>
                  <a:lnTo>
                    <a:pt x="48" y="442"/>
                  </a:lnTo>
                  <a:lnTo>
                    <a:pt x="71" y="479"/>
                  </a:lnTo>
                  <a:lnTo>
                    <a:pt x="96" y="505"/>
                  </a:lnTo>
                  <a:lnTo>
                    <a:pt x="120" y="523"/>
                  </a:lnTo>
                  <a:lnTo>
                    <a:pt x="132" y="529"/>
                  </a:lnTo>
                  <a:lnTo>
                    <a:pt x="147" y="535"/>
                  </a:lnTo>
                  <a:lnTo>
                    <a:pt x="164" y="541"/>
                  </a:lnTo>
                  <a:lnTo>
                    <a:pt x="182" y="545"/>
                  </a:lnTo>
                  <a:lnTo>
                    <a:pt x="201" y="551"/>
                  </a:lnTo>
                  <a:lnTo>
                    <a:pt x="222" y="554"/>
                  </a:lnTo>
                  <a:lnTo>
                    <a:pt x="243" y="557"/>
                  </a:lnTo>
                  <a:lnTo>
                    <a:pt x="264" y="557"/>
                  </a:lnTo>
                  <a:lnTo>
                    <a:pt x="286" y="556"/>
                  </a:lnTo>
                  <a:lnTo>
                    <a:pt x="306" y="553"/>
                  </a:lnTo>
                  <a:lnTo>
                    <a:pt x="327" y="547"/>
                  </a:lnTo>
                  <a:lnTo>
                    <a:pt x="348" y="538"/>
                  </a:lnTo>
                  <a:lnTo>
                    <a:pt x="367" y="525"/>
                  </a:lnTo>
                  <a:lnTo>
                    <a:pt x="385" y="510"/>
                  </a:lnTo>
                  <a:lnTo>
                    <a:pt x="400" y="491"/>
                  </a:lnTo>
                  <a:lnTo>
                    <a:pt x="414" y="467"/>
                  </a:lnTo>
                  <a:lnTo>
                    <a:pt x="435" y="412"/>
                  </a:lnTo>
                  <a:lnTo>
                    <a:pt x="446" y="353"/>
                  </a:lnTo>
                  <a:lnTo>
                    <a:pt x="447" y="292"/>
                  </a:lnTo>
                  <a:lnTo>
                    <a:pt x="440" y="230"/>
                  </a:lnTo>
                  <a:lnTo>
                    <a:pt x="423" y="173"/>
                  </a:lnTo>
                  <a:lnTo>
                    <a:pt x="401" y="119"/>
                  </a:lnTo>
                  <a:lnTo>
                    <a:pt x="370" y="76"/>
                  </a:lnTo>
                  <a:lnTo>
                    <a:pt x="335" y="44"/>
                  </a:lnTo>
                  <a:lnTo>
                    <a:pt x="308" y="28"/>
                  </a:lnTo>
                  <a:lnTo>
                    <a:pt x="281" y="16"/>
                  </a:lnTo>
                  <a:lnTo>
                    <a:pt x="258" y="8"/>
                  </a:lnTo>
                  <a:lnTo>
                    <a:pt x="237" y="3"/>
                  </a:lnTo>
                  <a:lnTo>
                    <a:pt x="221" y="1"/>
                  </a:lnTo>
                  <a:lnTo>
                    <a:pt x="207" y="0"/>
                  </a:lnTo>
                  <a:lnTo>
                    <a:pt x="198" y="0"/>
                  </a:lnTo>
                  <a:lnTo>
                    <a:pt x="195"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8" name="Freeform 290"/>
            <p:cNvSpPr>
              <a:spLocks/>
            </p:cNvSpPr>
            <p:nvPr/>
          </p:nvSpPr>
          <p:spPr bwMode="auto">
            <a:xfrm>
              <a:off x="1836" y="1523"/>
              <a:ext cx="201" cy="272"/>
            </a:xfrm>
            <a:custGeom>
              <a:avLst/>
              <a:gdLst>
                <a:gd name="T0" fmla="*/ 161 w 602"/>
                <a:gd name="T1" fmla="*/ 17 h 817"/>
                <a:gd name="T2" fmla="*/ 141 w 602"/>
                <a:gd name="T3" fmla="*/ 39 h 817"/>
                <a:gd name="T4" fmla="*/ 106 w 602"/>
                <a:gd name="T5" fmla="*/ 82 h 817"/>
                <a:gd name="T6" fmla="*/ 68 w 602"/>
                <a:gd name="T7" fmla="*/ 148 h 817"/>
                <a:gd name="T8" fmla="*/ 34 w 602"/>
                <a:gd name="T9" fmla="*/ 234 h 817"/>
                <a:gd name="T10" fmla="*/ 10 w 602"/>
                <a:gd name="T11" fmla="*/ 338 h 817"/>
                <a:gd name="T12" fmla="*/ 0 w 602"/>
                <a:gd name="T13" fmla="*/ 446 h 817"/>
                <a:gd name="T14" fmla="*/ 7 w 602"/>
                <a:gd name="T15" fmla="*/ 546 h 817"/>
                <a:gd name="T16" fmla="*/ 27 w 602"/>
                <a:gd name="T17" fmla="*/ 610 h 817"/>
                <a:gd name="T18" fmla="*/ 46 w 602"/>
                <a:gd name="T19" fmla="*/ 651 h 817"/>
                <a:gd name="T20" fmla="*/ 70 w 602"/>
                <a:gd name="T21" fmla="*/ 693 h 817"/>
                <a:gd name="T22" fmla="*/ 101 w 602"/>
                <a:gd name="T23" fmla="*/ 733 h 817"/>
                <a:gd name="T24" fmla="*/ 141 w 602"/>
                <a:gd name="T25" fmla="*/ 768 h 817"/>
                <a:gd name="T26" fmla="*/ 191 w 602"/>
                <a:gd name="T27" fmla="*/ 795 h 817"/>
                <a:gd name="T28" fmla="*/ 253 w 602"/>
                <a:gd name="T29" fmla="*/ 812 h 817"/>
                <a:gd name="T30" fmla="*/ 327 w 602"/>
                <a:gd name="T31" fmla="*/ 817 h 817"/>
                <a:gd name="T32" fmla="*/ 398 w 602"/>
                <a:gd name="T33" fmla="*/ 808 h 817"/>
                <a:gd name="T34" fmla="*/ 451 w 602"/>
                <a:gd name="T35" fmla="*/ 780 h 817"/>
                <a:gd name="T36" fmla="*/ 497 w 602"/>
                <a:gd name="T37" fmla="*/ 736 h 817"/>
                <a:gd name="T38" fmla="*/ 534 w 602"/>
                <a:gd name="T39" fmla="*/ 681 h 817"/>
                <a:gd name="T40" fmla="*/ 564 w 602"/>
                <a:gd name="T41" fmla="*/ 620 h 817"/>
                <a:gd name="T42" fmla="*/ 584 w 602"/>
                <a:gd name="T43" fmla="*/ 559 h 817"/>
                <a:gd name="T44" fmla="*/ 598 w 602"/>
                <a:gd name="T45" fmla="*/ 505 h 817"/>
                <a:gd name="T46" fmla="*/ 602 w 602"/>
                <a:gd name="T47" fmla="*/ 459 h 817"/>
                <a:gd name="T48" fmla="*/ 599 w 602"/>
                <a:gd name="T49" fmla="*/ 404 h 817"/>
                <a:gd name="T50" fmla="*/ 583 w 602"/>
                <a:gd name="T51" fmla="*/ 301 h 817"/>
                <a:gd name="T52" fmla="*/ 540 w 602"/>
                <a:gd name="T53" fmla="*/ 179 h 817"/>
                <a:gd name="T54" fmla="*/ 456 w 602"/>
                <a:gd name="T55" fmla="*/ 70 h 817"/>
                <a:gd name="T56" fmla="*/ 388 w 602"/>
                <a:gd name="T57" fmla="*/ 27 h 817"/>
                <a:gd name="T58" fmla="*/ 348 w 602"/>
                <a:gd name="T59" fmla="*/ 14 h 817"/>
                <a:gd name="T60" fmla="*/ 281 w 602"/>
                <a:gd name="T61" fmla="*/ 2 h 817"/>
                <a:gd name="T62" fmla="*/ 203 w 602"/>
                <a:gd name="T63" fmla="*/ 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2" h="817">
                  <a:moveTo>
                    <a:pt x="164" y="14"/>
                  </a:moveTo>
                  <a:lnTo>
                    <a:pt x="161" y="17"/>
                  </a:lnTo>
                  <a:lnTo>
                    <a:pt x="152" y="24"/>
                  </a:lnTo>
                  <a:lnTo>
                    <a:pt x="141" y="39"/>
                  </a:lnTo>
                  <a:lnTo>
                    <a:pt x="124" y="58"/>
                  </a:lnTo>
                  <a:lnTo>
                    <a:pt x="106" y="82"/>
                  </a:lnTo>
                  <a:lnTo>
                    <a:pt x="87" y="113"/>
                  </a:lnTo>
                  <a:lnTo>
                    <a:pt x="68" y="148"/>
                  </a:lnTo>
                  <a:lnTo>
                    <a:pt x="50" y="188"/>
                  </a:lnTo>
                  <a:lnTo>
                    <a:pt x="34" y="234"/>
                  </a:lnTo>
                  <a:lnTo>
                    <a:pt x="21" y="284"/>
                  </a:lnTo>
                  <a:lnTo>
                    <a:pt x="10" y="338"/>
                  </a:lnTo>
                  <a:lnTo>
                    <a:pt x="3" y="392"/>
                  </a:lnTo>
                  <a:lnTo>
                    <a:pt x="0" y="446"/>
                  </a:lnTo>
                  <a:lnTo>
                    <a:pt x="1" y="499"/>
                  </a:lnTo>
                  <a:lnTo>
                    <a:pt x="7" y="546"/>
                  </a:lnTo>
                  <a:lnTo>
                    <a:pt x="19" y="589"/>
                  </a:lnTo>
                  <a:lnTo>
                    <a:pt x="27" y="610"/>
                  </a:lnTo>
                  <a:lnTo>
                    <a:pt x="35" y="630"/>
                  </a:lnTo>
                  <a:lnTo>
                    <a:pt x="46" y="651"/>
                  </a:lnTo>
                  <a:lnTo>
                    <a:pt x="56" y="672"/>
                  </a:lnTo>
                  <a:lnTo>
                    <a:pt x="70" y="693"/>
                  </a:lnTo>
                  <a:lnTo>
                    <a:pt x="84" y="713"/>
                  </a:lnTo>
                  <a:lnTo>
                    <a:pt x="101" y="733"/>
                  </a:lnTo>
                  <a:lnTo>
                    <a:pt x="120" y="750"/>
                  </a:lnTo>
                  <a:lnTo>
                    <a:pt x="141" y="768"/>
                  </a:lnTo>
                  <a:lnTo>
                    <a:pt x="164" y="783"/>
                  </a:lnTo>
                  <a:lnTo>
                    <a:pt x="191" y="795"/>
                  </a:lnTo>
                  <a:lnTo>
                    <a:pt x="220" y="805"/>
                  </a:lnTo>
                  <a:lnTo>
                    <a:pt x="253" y="812"/>
                  </a:lnTo>
                  <a:lnTo>
                    <a:pt x="288" y="817"/>
                  </a:lnTo>
                  <a:lnTo>
                    <a:pt x="327" y="817"/>
                  </a:lnTo>
                  <a:lnTo>
                    <a:pt x="368" y="814"/>
                  </a:lnTo>
                  <a:lnTo>
                    <a:pt x="398" y="808"/>
                  </a:lnTo>
                  <a:lnTo>
                    <a:pt x="426" y="796"/>
                  </a:lnTo>
                  <a:lnTo>
                    <a:pt x="451" y="780"/>
                  </a:lnTo>
                  <a:lnTo>
                    <a:pt x="475" y="759"/>
                  </a:lnTo>
                  <a:lnTo>
                    <a:pt x="497" y="736"/>
                  </a:lnTo>
                  <a:lnTo>
                    <a:pt x="516" y="709"/>
                  </a:lnTo>
                  <a:lnTo>
                    <a:pt x="534" y="681"/>
                  </a:lnTo>
                  <a:lnTo>
                    <a:pt x="550" y="651"/>
                  </a:lnTo>
                  <a:lnTo>
                    <a:pt x="564" y="620"/>
                  </a:lnTo>
                  <a:lnTo>
                    <a:pt x="575" y="591"/>
                  </a:lnTo>
                  <a:lnTo>
                    <a:pt x="584" y="559"/>
                  </a:lnTo>
                  <a:lnTo>
                    <a:pt x="592" y="531"/>
                  </a:lnTo>
                  <a:lnTo>
                    <a:pt x="598" y="505"/>
                  </a:lnTo>
                  <a:lnTo>
                    <a:pt x="601" y="480"/>
                  </a:lnTo>
                  <a:lnTo>
                    <a:pt x="602" y="459"/>
                  </a:lnTo>
                  <a:lnTo>
                    <a:pt x="602" y="441"/>
                  </a:lnTo>
                  <a:lnTo>
                    <a:pt x="599" y="404"/>
                  </a:lnTo>
                  <a:lnTo>
                    <a:pt x="593" y="355"/>
                  </a:lnTo>
                  <a:lnTo>
                    <a:pt x="583" y="301"/>
                  </a:lnTo>
                  <a:lnTo>
                    <a:pt x="565" y="240"/>
                  </a:lnTo>
                  <a:lnTo>
                    <a:pt x="540" y="179"/>
                  </a:lnTo>
                  <a:lnTo>
                    <a:pt x="504" y="122"/>
                  </a:lnTo>
                  <a:lnTo>
                    <a:pt x="456" y="70"/>
                  </a:lnTo>
                  <a:lnTo>
                    <a:pt x="393" y="28"/>
                  </a:lnTo>
                  <a:lnTo>
                    <a:pt x="388" y="27"/>
                  </a:lnTo>
                  <a:lnTo>
                    <a:pt x="371" y="21"/>
                  </a:lnTo>
                  <a:lnTo>
                    <a:pt x="348" y="14"/>
                  </a:lnTo>
                  <a:lnTo>
                    <a:pt x="317" y="6"/>
                  </a:lnTo>
                  <a:lnTo>
                    <a:pt x="281" y="2"/>
                  </a:lnTo>
                  <a:lnTo>
                    <a:pt x="243" y="0"/>
                  </a:lnTo>
                  <a:lnTo>
                    <a:pt x="203" y="3"/>
                  </a:lnTo>
                  <a:lnTo>
                    <a:pt x="16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9" name="Freeform 291"/>
            <p:cNvSpPr>
              <a:spLocks/>
            </p:cNvSpPr>
            <p:nvPr/>
          </p:nvSpPr>
          <p:spPr bwMode="auto">
            <a:xfrm>
              <a:off x="1870" y="1569"/>
              <a:ext cx="116" cy="179"/>
            </a:xfrm>
            <a:custGeom>
              <a:avLst/>
              <a:gdLst>
                <a:gd name="T0" fmla="*/ 139 w 350"/>
                <a:gd name="T1" fmla="*/ 0 h 536"/>
                <a:gd name="T2" fmla="*/ 134 w 350"/>
                <a:gd name="T3" fmla="*/ 0 h 536"/>
                <a:gd name="T4" fmla="*/ 124 w 350"/>
                <a:gd name="T5" fmla="*/ 2 h 536"/>
                <a:gd name="T6" fmla="*/ 109 w 350"/>
                <a:gd name="T7" fmla="*/ 6 h 536"/>
                <a:gd name="T8" fmla="*/ 90 w 350"/>
                <a:gd name="T9" fmla="*/ 17 h 536"/>
                <a:gd name="T10" fmla="*/ 69 w 350"/>
                <a:gd name="T11" fmla="*/ 34 h 536"/>
                <a:gd name="T12" fmla="*/ 48 w 350"/>
                <a:gd name="T13" fmla="*/ 62 h 536"/>
                <a:gd name="T14" fmla="*/ 29 w 350"/>
                <a:gd name="T15" fmla="*/ 104 h 536"/>
                <a:gd name="T16" fmla="*/ 13 w 350"/>
                <a:gd name="T17" fmla="*/ 159 h 536"/>
                <a:gd name="T18" fmla="*/ 3 w 350"/>
                <a:gd name="T19" fmla="*/ 221 h 536"/>
                <a:gd name="T20" fmla="*/ 0 w 350"/>
                <a:gd name="T21" fmla="*/ 278 h 536"/>
                <a:gd name="T22" fmla="*/ 4 w 350"/>
                <a:gd name="T23" fmla="*/ 333 h 536"/>
                <a:gd name="T24" fmla="*/ 11 w 350"/>
                <a:gd name="T25" fmla="*/ 382 h 536"/>
                <a:gd name="T26" fmla="*/ 25 w 350"/>
                <a:gd name="T27" fmla="*/ 425 h 536"/>
                <a:gd name="T28" fmla="*/ 40 w 350"/>
                <a:gd name="T29" fmla="*/ 460 h 536"/>
                <a:gd name="T30" fmla="*/ 57 w 350"/>
                <a:gd name="T31" fmla="*/ 487 h 536"/>
                <a:gd name="T32" fmla="*/ 77 w 350"/>
                <a:gd name="T33" fmla="*/ 503 h 536"/>
                <a:gd name="T34" fmla="*/ 87 w 350"/>
                <a:gd name="T35" fmla="*/ 509 h 536"/>
                <a:gd name="T36" fmla="*/ 99 w 350"/>
                <a:gd name="T37" fmla="*/ 514 h 536"/>
                <a:gd name="T38" fmla="*/ 113 w 350"/>
                <a:gd name="T39" fmla="*/ 520 h 536"/>
                <a:gd name="T40" fmla="*/ 128 w 350"/>
                <a:gd name="T41" fmla="*/ 526 h 536"/>
                <a:gd name="T42" fmla="*/ 145 w 350"/>
                <a:gd name="T43" fmla="*/ 530 h 536"/>
                <a:gd name="T44" fmla="*/ 161 w 350"/>
                <a:gd name="T45" fmla="*/ 533 h 536"/>
                <a:gd name="T46" fmla="*/ 179 w 350"/>
                <a:gd name="T47" fmla="*/ 534 h 536"/>
                <a:gd name="T48" fmla="*/ 196 w 350"/>
                <a:gd name="T49" fmla="*/ 536 h 536"/>
                <a:gd name="T50" fmla="*/ 214 w 350"/>
                <a:gd name="T51" fmla="*/ 534 h 536"/>
                <a:gd name="T52" fmla="*/ 232 w 350"/>
                <a:gd name="T53" fmla="*/ 531 h 536"/>
                <a:gd name="T54" fmla="*/ 250 w 350"/>
                <a:gd name="T55" fmla="*/ 526 h 536"/>
                <a:gd name="T56" fmla="*/ 266 w 350"/>
                <a:gd name="T57" fmla="*/ 517 h 536"/>
                <a:gd name="T58" fmla="*/ 282 w 350"/>
                <a:gd name="T59" fmla="*/ 505 h 536"/>
                <a:gd name="T60" fmla="*/ 297 w 350"/>
                <a:gd name="T61" fmla="*/ 490 h 536"/>
                <a:gd name="T62" fmla="*/ 310 w 350"/>
                <a:gd name="T63" fmla="*/ 472 h 536"/>
                <a:gd name="T64" fmla="*/ 322 w 350"/>
                <a:gd name="T65" fmla="*/ 450 h 536"/>
                <a:gd name="T66" fmla="*/ 340 w 350"/>
                <a:gd name="T67" fmla="*/ 398 h 536"/>
                <a:gd name="T68" fmla="*/ 349 w 350"/>
                <a:gd name="T69" fmla="*/ 342 h 536"/>
                <a:gd name="T70" fmla="*/ 350 w 350"/>
                <a:gd name="T71" fmla="*/ 281 h 536"/>
                <a:gd name="T72" fmla="*/ 343 w 350"/>
                <a:gd name="T73" fmla="*/ 222 h 536"/>
                <a:gd name="T74" fmla="*/ 329 w 350"/>
                <a:gd name="T75" fmla="*/ 166 h 536"/>
                <a:gd name="T76" fmla="*/ 310 w 350"/>
                <a:gd name="T77" fmla="*/ 116 h 536"/>
                <a:gd name="T78" fmla="*/ 285 w 350"/>
                <a:gd name="T79" fmla="*/ 74 h 536"/>
                <a:gd name="T80" fmla="*/ 256 w 350"/>
                <a:gd name="T81" fmla="*/ 43 h 536"/>
                <a:gd name="T82" fmla="*/ 233 w 350"/>
                <a:gd name="T83" fmla="*/ 27 h 536"/>
                <a:gd name="T84" fmla="*/ 211 w 350"/>
                <a:gd name="T85" fmla="*/ 17 h 536"/>
                <a:gd name="T86" fmla="*/ 192 w 350"/>
                <a:gd name="T87" fmla="*/ 8 h 536"/>
                <a:gd name="T88" fmla="*/ 174 w 350"/>
                <a:gd name="T89" fmla="*/ 3 h 536"/>
                <a:gd name="T90" fmla="*/ 159 w 350"/>
                <a:gd name="T91" fmla="*/ 0 h 536"/>
                <a:gd name="T92" fmla="*/ 148 w 350"/>
                <a:gd name="T93" fmla="*/ 0 h 536"/>
                <a:gd name="T94" fmla="*/ 142 w 350"/>
                <a:gd name="T95" fmla="*/ 0 h 536"/>
                <a:gd name="T96" fmla="*/ 139 w 350"/>
                <a:gd name="T97"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0" h="536">
                  <a:moveTo>
                    <a:pt x="139" y="0"/>
                  </a:moveTo>
                  <a:lnTo>
                    <a:pt x="134" y="0"/>
                  </a:lnTo>
                  <a:lnTo>
                    <a:pt x="124" y="2"/>
                  </a:lnTo>
                  <a:lnTo>
                    <a:pt x="109" y="6"/>
                  </a:lnTo>
                  <a:lnTo>
                    <a:pt x="90" y="17"/>
                  </a:lnTo>
                  <a:lnTo>
                    <a:pt x="69" y="34"/>
                  </a:lnTo>
                  <a:lnTo>
                    <a:pt x="48" y="62"/>
                  </a:lnTo>
                  <a:lnTo>
                    <a:pt x="29" y="104"/>
                  </a:lnTo>
                  <a:lnTo>
                    <a:pt x="13" y="159"/>
                  </a:lnTo>
                  <a:lnTo>
                    <a:pt x="3" y="221"/>
                  </a:lnTo>
                  <a:lnTo>
                    <a:pt x="0" y="278"/>
                  </a:lnTo>
                  <a:lnTo>
                    <a:pt x="4" y="333"/>
                  </a:lnTo>
                  <a:lnTo>
                    <a:pt x="11" y="382"/>
                  </a:lnTo>
                  <a:lnTo>
                    <a:pt x="25" y="425"/>
                  </a:lnTo>
                  <a:lnTo>
                    <a:pt x="40" y="460"/>
                  </a:lnTo>
                  <a:lnTo>
                    <a:pt x="57" y="487"/>
                  </a:lnTo>
                  <a:lnTo>
                    <a:pt x="77" y="503"/>
                  </a:lnTo>
                  <a:lnTo>
                    <a:pt x="87" y="509"/>
                  </a:lnTo>
                  <a:lnTo>
                    <a:pt x="99" y="514"/>
                  </a:lnTo>
                  <a:lnTo>
                    <a:pt x="113" y="520"/>
                  </a:lnTo>
                  <a:lnTo>
                    <a:pt x="128" y="526"/>
                  </a:lnTo>
                  <a:lnTo>
                    <a:pt x="145" y="530"/>
                  </a:lnTo>
                  <a:lnTo>
                    <a:pt x="161" y="533"/>
                  </a:lnTo>
                  <a:lnTo>
                    <a:pt x="179" y="534"/>
                  </a:lnTo>
                  <a:lnTo>
                    <a:pt x="196" y="536"/>
                  </a:lnTo>
                  <a:lnTo>
                    <a:pt x="214" y="534"/>
                  </a:lnTo>
                  <a:lnTo>
                    <a:pt x="232" y="531"/>
                  </a:lnTo>
                  <a:lnTo>
                    <a:pt x="250" y="526"/>
                  </a:lnTo>
                  <a:lnTo>
                    <a:pt x="266" y="517"/>
                  </a:lnTo>
                  <a:lnTo>
                    <a:pt x="282" y="505"/>
                  </a:lnTo>
                  <a:lnTo>
                    <a:pt x="297" y="490"/>
                  </a:lnTo>
                  <a:lnTo>
                    <a:pt x="310" y="472"/>
                  </a:lnTo>
                  <a:lnTo>
                    <a:pt x="322" y="450"/>
                  </a:lnTo>
                  <a:lnTo>
                    <a:pt x="340" y="398"/>
                  </a:lnTo>
                  <a:lnTo>
                    <a:pt x="349" y="342"/>
                  </a:lnTo>
                  <a:lnTo>
                    <a:pt x="350" y="281"/>
                  </a:lnTo>
                  <a:lnTo>
                    <a:pt x="343" y="222"/>
                  </a:lnTo>
                  <a:lnTo>
                    <a:pt x="329" y="166"/>
                  </a:lnTo>
                  <a:lnTo>
                    <a:pt x="310" y="116"/>
                  </a:lnTo>
                  <a:lnTo>
                    <a:pt x="285" y="74"/>
                  </a:lnTo>
                  <a:lnTo>
                    <a:pt x="256" y="43"/>
                  </a:lnTo>
                  <a:lnTo>
                    <a:pt x="233" y="27"/>
                  </a:lnTo>
                  <a:lnTo>
                    <a:pt x="211" y="17"/>
                  </a:lnTo>
                  <a:lnTo>
                    <a:pt x="192" y="8"/>
                  </a:lnTo>
                  <a:lnTo>
                    <a:pt x="174" y="3"/>
                  </a:lnTo>
                  <a:lnTo>
                    <a:pt x="159" y="0"/>
                  </a:lnTo>
                  <a:lnTo>
                    <a:pt x="148" y="0"/>
                  </a:lnTo>
                  <a:lnTo>
                    <a:pt x="142" y="0"/>
                  </a:lnTo>
                  <a:lnTo>
                    <a:pt x="139"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0" name="Freeform 292"/>
            <p:cNvSpPr>
              <a:spLocks/>
            </p:cNvSpPr>
            <p:nvPr/>
          </p:nvSpPr>
          <p:spPr bwMode="auto">
            <a:xfrm>
              <a:off x="2534" y="1652"/>
              <a:ext cx="110" cy="145"/>
            </a:xfrm>
            <a:custGeom>
              <a:avLst/>
              <a:gdLst>
                <a:gd name="T0" fmla="*/ 0 w 330"/>
                <a:gd name="T1" fmla="*/ 0 h 435"/>
                <a:gd name="T2" fmla="*/ 3 w 330"/>
                <a:gd name="T3" fmla="*/ 0 h 435"/>
                <a:gd name="T4" fmla="*/ 14 w 330"/>
                <a:gd name="T5" fmla="*/ 2 h 435"/>
                <a:gd name="T6" fmla="*/ 28 w 330"/>
                <a:gd name="T7" fmla="*/ 6 h 435"/>
                <a:gd name="T8" fmla="*/ 49 w 330"/>
                <a:gd name="T9" fmla="*/ 11 h 435"/>
                <a:gd name="T10" fmla="*/ 73 w 330"/>
                <a:gd name="T11" fmla="*/ 20 h 435"/>
                <a:gd name="T12" fmla="*/ 99 w 330"/>
                <a:gd name="T13" fmla="*/ 30 h 435"/>
                <a:gd name="T14" fmla="*/ 128 w 330"/>
                <a:gd name="T15" fmla="*/ 45 h 435"/>
                <a:gd name="T16" fmla="*/ 157 w 330"/>
                <a:gd name="T17" fmla="*/ 61 h 435"/>
                <a:gd name="T18" fmla="*/ 187 w 330"/>
                <a:gd name="T19" fmla="*/ 83 h 435"/>
                <a:gd name="T20" fmla="*/ 216 w 330"/>
                <a:gd name="T21" fmla="*/ 110 h 435"/>
                <a:gd name="T22" fmla="*/ 244 w 330"/>
                <a:gd name="T23" fmla="*/ 141 h 435"/>
                <a:gd name="T24" fmla="*/ 270 w 330"/>
                <a:gd name="T25" fmla="*/ 178 h 435"/>
                <a:gd name="T26" fmla="*/ 292 w 330"/>
                <a:gd name="T27" fmla="*/ 219 h 435"/>
                <a:gd name="T28" fmla="*/ 309 w 330"/>
                <a:gd name="T29" fmla="*/ 268 h 435"/>
                <a:gd name="T30" fmla="*/ 323 w 330"/>
                <a:gd name="T31" fmla="*/ 323 h 435"/>
                <a:gd name="T32" fmla="*/ 330 w 330"/>
                <a:gd name="T33" fmla="*/ 385 h 435"/>
                <a:gd name="T34" fmla="*/ 295 w 330"/>
                <a:gd name="T35" fmla="*/ 435 h 435"/>
                <a:gd name="T36" fmla="*/ 295 w 330"/>
                <a:gd name="T37" fmla="*/ 432 h 435"/>
                <a:gd name="T38" fmla="*/ 295 w 330"/>
                <a:gd name="T39" fmla="*/ 422 h 435"/>
                <a:gd name="T40" fmla="*/ 295 w 330"/>
                <a:gd name="T41" fmla="*/ 406 h 435"/>
                <a:gd name="T42" fmla="*/ 295 w 330"/>
                <a:gd name="T43" fmla="*/ 385 h 435"/>
                <a:gd name="T44" fmla="*/ 292 w 330"/>
                <a:gd name="T45" fmla="*/ 360 h 435"/>
                <a:gd name="T46" fmla="*/ 287 w 330"/>
                <a:gd name="T47" fmla="*/ 330 h 435"/>
                <a:gd name="T48" fmla="*/ 280 w 330"/>
                <a:gd name="T49" fmla="*/ 299 h 435"/>
                <a:gd name="T50" fmla="*/ 270 w 330"/>
                <a:gd name="T51" fmla="*/ 265 h 435"/>
                <a:gd name="T52" fmla="*/ 255 w 330"/>
                <a:gd name="T53" fmla="*/ 230 h 435"/>
                <a:gd name="T54" fmla="*/ 236 w 330"/>
                <a:gd name="T55" fmla="*/ 193 h 435"/>
                <a:gd name="T56" fmla="*/ 212 w 330"/>
                <a:gd name="T57" fmla="*/ 157 h 435"/>
                <a:gd name="T58" fmla="*/ 182 w 330"/>
                <a:gd name="T59" fmla="*/ 122 h 435"/>
                <a:gd name="T60" fmla="*/ 148 w 330"/>
                <a:gd name="T61" fmla="*/ 88 h 435"/>
                <a:gd name="T62" fmla="*/ 105 w 330"/>
                <a:gd name="T63" fmla="*/ 55 h 435"/>
                <a:gd name="T64" fmla="*/ 57 w 330"/>
                <a:gd name="T65" fmla="*/ 26 h 435"/>
                <a:gd name="T66" fmla="*/ 0 w 330"/>
                <a:gd name="T6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435">
                  <a:moveTo>
                    <a:pt x="0" y="0"/>
                  </a:moveTo>
                  <a:lnTo>
                    <a:pt x="3" y="0"/>
                  </a:lnTo>
                  <a:lnTo>
                    <a:pt x="14" y="2"/>
                  </a:lnTo>
                  <a:lnTo>
                    <a:pt x="28" y="6"/>
                  </a:lnTo>
                  <a:lnTo>
                    <a:pt x="49" y="11"/>
                  </a:lnTo>
                  <a:lnTo>
                    <a:pt x="73" y="20"/>
                  </a:lnTo>
                  <a:lnTo>
                    <a:pt x="99" y="30"/>
                  </a:lnTo>
                  <a:lnTo>
                    <a:pt x="128" y="45"/>
                  </a:lnTo>
                  <a:lnTo>
                    <a:pt x="157" y="61"/>
                  </a:lnTo>
                  <a:lnTo>
                    <a:pt x="187" y="83"/>
                  </a:lnTo>
                  <a:lnTo>
                    <a:pt x="216" y="110"/>
                  </a:lnTo>
                  <a:lnTo>
                    <a:pt x="244" y="141"/>
                  </a:lnTo>
                  <a:lnTo>
                    <a:pt x="270" y="178"/>
                  </a:lnTo>
                  <a:lnTo>
                    <a:pt x="292" y="219"/>
                  </a:lnTo>
                  <a:lnTo>
                    <a:pt x="309" y="268"/>
                  </a:lnTo>
                  <a:lnTo>
                    <a:pt x="323" y="323"/>
                  </a:lnTo>
                  <a:lnTo>
                    <a:pt x="330" y="385"/>
                  </a:lnTo>
                  <a:lnTo>
                    <a:pt x="295" y="435"/>
                  </a:lnTo>
                  <a:lnTo>
                    <a:pt x="295" y="432"/>
                  </a:lnTo>
                  <a:lnTo>
                    <a:pt x="295" y="422"/>
                  </a:lnTo>
                  <a:lnTo>
                    <a:pt x="295" y="406"/>
                  </a:lnTo>
                  <a:lnTo>
                    <a:pt x="295" y="385"/>
                  </a:lnTo>
                  <a:lnTo>
                    <a:pt x="292" y="360"/>
                  </a:lnTo>
                  <a:lnTo>
                    <a:pt x="287" y="330"/>
                  </a:lnTo>
                  <a:lnTo>
                    <a:pt x="280" y="299"/>
                  </a:lnTo>
                  <a:lnTo>
                    <a:pt x="270" y="265"/>
                  </a:lnTo>
                  <a:lnTo>
                    <a:pt x="255" y="230"/>
                  </a:lnTo>
                  <a:lnTo>
                    <a:pt x="236" y="193"/>
                  </a:lnTo>
                  <a:lnTo>
                    <a:pt x="212" y="157"/>
                  </a:lnTo>
                  <a:lnTo>
                    <a:pt x="182" y="122"/>
                  </a:lnTo>
                  <a:lnTo>
                    <a:pt x="148" y="88"/>
                  </a:lnTo>
                  <a:lnTo>
                    <a:pt x="105" y="55"/>
                  </a:lnTo>
                  <a:lnTo>
                    <a:pt x="57" y="26"/>
                  </a:lnTo>
                  <a:lnTo>
                    <a:pt x="0" y="0"/>
                  </a:lnTo>
                  <a:close/>
                </a:path>
              </a:pathLst>
            </a:custGeom>
            <a:solidFill>
              <a:srgbClr val="9E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1" name="Freeform 293"/>
            <p:cNvSpPr>
              <a:spLocks/>
            </p:cNvSpPr>
            <p:nvPr/>
          </p:nvSpPr>
          <p:spPr bwMode="auto">
            <a:xfrm>
              <a:off x="1916" y="1474"/>
              <a:ext cx="384" cy="276"/>
            </a:xfrm>
            <a:custGeom>
              <a:avLst/>
              <a:gdLst>
                <a:gd name="T0" fmla="*/ 603 w 1151"/>
                <a:gd name="T1" fmla="*/ 44 h 827"/>
                <a:gd name="T2" fmla="*/ 590 w 1151"/>
                <a:gd name="T3" fmla="*/ 46 h 827"/>
                <a:gd name="T4" fmla="*/ 551 w 1151"/>
                <a:gd name="T5" fmla="*/ 52 h 827"/>
                <a:gd name="T6" fmla="*/ 492 w 1151"/>
                <a:gd name="T7" fmla="*/ 56 h 827"/>
                <a:gd name="T8" fmla="*/ 415 w 1151"/>
                <a:gd name="T9" fmla="*/ 59 h 827"/>
                <a:gd name="T10" fmla="*/ 325 w 1151"/>
                <a:gd name="T11" fmla="*/ 58 h 827"/>
                <a:gd name="T12" fmla="*/ 223 w 1151"/>
                <a:gd name="T13" fmla="*/ 49 h 827"/>
                <a:gd name="T14" fmla="*/ 114 w 1151"/>
                <a:gd name="T15" fmla="*/ 31 h 827"/>
                <a:gd name="T16" fmla="*/ 0 w 1151"/>
                <a:gd name="T17" fmla="*/ 0 h 827"/>
                <a:gd name="T18" fmla="*/ 19 w 1151"/>
                <a:gd name="T19" fmla="*/ 7 h 827"/>
                <a:gd name="T20" fmla="*/ 71 w 1151"/>
                <a:gd name="T21" fmla="*/ 26 h 827"/>
                <a:gd name="T22" fmla="*/ 145 w 1151"/>
                <a:gd name="T23" fmla="*/ 56 h 827"/>
                <a:gd name="T24" fmla="*/ 233 w 1151"/>
                <a:gd name="T25" fmla="*/ 90 h 827"/>
                <a:gd name="T26" fmla="*/ 327 w 1151"/>
                <a:gd name="T27" fmla="*/ 129 h 827"/>
                <a:gd name="T28" fmla="*/ 414 w 1151"/>
                <a:gd name="T29" fmla="*/ 167 h 827"/>
                <a:gd name="T30" fmla="*/ 488 w 1151"/>
                <a:gd name="T31" fmla="*/ 204 h 827"/>
                <a:gd name="T32" fmla="*/ 538 w 1151"/>
                <a:gd name="T33" fmla="*/ 234 h 827"/>
                <a:gd name="T34" fmla="*/ 548 w 1151"/>
                <a:gd name="T35" fmla="*/ 265 h 827"/>
                <a:gd name="T36" fmla="*/ 517 w 1151"/>
                <a:gd name="T37" fmla="*/ 306 h 827"/>
                <a:gd name="T38" fmla="*/ 458 w 1151"/>
                <a:gd name="T39" fmla="*/ 352 h 827"/>
                <a:gd name="T40" fmla="*/ 381 w 1151"/>
                <a:gd name="T41" fmla="*/ 398 h 827"/>
                <a:gd name="T42" fmla="*/ 298 w 1151"/>
                <a:gd name="T43" fmla="*/ 441 h 827"/>
                <a:gd name="T44" fmla="*/ 226 w 1151"/>
                <a:gd name="T45" fmla="*/ 476 h 827"/>
                <a:gd name="T46" fmla="*/ 173 w 1151"/>
                <a:gd name="T47" fmla="*/ 500 h 827"/>
                <a:gd name="T48" fmla="*/ 152 w 1151"/>
                <a:gd name="T49" fmla="*/ 509 h 827"/>
                <a:gd name="T50" fmla="*/ 303 w 1151"/>
                <a:gd name="T51" fmla="*/ 787 h 827"/>
                <a:gd name="T52" fmla="*/ 821 w 1151"/>
                <a:gd name="T53" fmla="*/ 827 h 827"/>
                <a:gd name="T54" fmla="*/ 1151 w 1151"/>
                <a:gd name="T55" fmla="*/ 603 h 827"/>
                <a:gd name="T56" fmla="*/ 1035 w 1151"/>
                <a:gd name="T57" fmla="*/ 568 h 827"/>
                <a:gd name="T58" fmla="*/ 1022 w 1151"/>
                <a:gd name="T59" fmla="*/ 525 h 827"/>
                <a:gd name="T60" fmla="*/ 980 w 1151"/>
                <a:gd name="T61" fmla="*/ 423 h 827"/>
                <a:gd name="T62" fmla="*/ 914 w 1151"/>
                <a:gd name="T63" fmla="*/ 311 h 827"/>
                <a:gd name="T64" fmla="*/ 821 w 1151"/>
                <a:gd name="T65" fmla="*/ 229 h 827"/>
                <a:gd name="T66" fmla="*/ 757 w 1151"/>
                <a:gd name="T67" fmla="*/ 176 h 827"/>
                <a:gd name="T68" fmla="*/ 726 w 1151"/>
                <a:gd name="T69" fmla="*/ 114 h 827"/>
                <a:gd name="T70" fmla="*/ 717 w 1151"/>
                <a:gd name="T71" fmla="*/ 62 h 827"/>
                <a:gd name="T72" fmla="*/ 717 w 1151"/>
                <a:gd name="T73" fmla="*/ 4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1" h="827">
                  <a:moveTo>
                    <a:pt x="717" y="40"/>
                  </a:moveTo>
                  <a:lnTo>
                    <a:pt x="603" y="44"/>
                  </a:lnTo>
                  <a:lnTo>
                    <a:pt x="600" y="44"/>
                  </a:lnTo>
                  <a:lnTo>
                    <a:pt x="590" y="46"/>
                  </a:lnTo>
                  <a:lnTo>
                    <a:pt x="574" y="49"/>
                  </a:lnTo>
                  <a:lnTo>
                    <a:pt x="551" y="52"/>
                  </a:lnTo>
                  <a:lnTo>
                    <a:pt x="525" y="55"/>
                  </a:lnTo>
                  <a:lnTo>
                    <a:pt x="492" y="56"/>
                  </a:lnTo>
                  <a:lnTo>
                    <a:pt x="457" y="59"/>
                  </a:lnTo>
                  <a:lnTo>
                    <a:pt x="415" y="59"/>
                  </a:lnTo>
                  <a:lnTo>
                    <a:pt x="371" y="59"/>
                  </a:lnTo>
                  <a:lnTo>
                    <a:pt x="325" y="58"/>
                  </a:lnTo>
                  <a:lnTo>
                    <a:pt x="275" y="55"/>
                  </a:lnTo>
                  <a:lnTo>
                    <a:pt x="223" y="49"/>
                  </a:lnTo>
                  <a:lnTo>
                    <a:pt x="168" y="41"/>
                  </a:lnTo>
                  <a:lnTo>
                    <a:pt x="114" y="31"/>
                  </a:lnTo>
                  <a:lnTo>
                    <a:pt x="57" y="18"/>
                  </a:lnTo>
                  <a:lnTo>
                    <a:pt x="0" y="0"/>
                  </a:lnTo>
                  <a:lnTo>
                    <a:pt x="4" y="1"/>
                  </a:lnTo>
                  <a:lnTo>
                    <a:pt x="19" y="7"/>
                  </a:lnTo>
                  <a:lnTo>
                    <a:pt x="41" y="16"/>
                  </a:lnTo>
                  <a:lnTo>
                    <a:pt x="71" y="26"/>
                  </a:lnTo>
                  <a:lnTo>
                    <a:pt x="106" y="40"/>
                  </a:lnTo>
                  <a:lnTo>
                    <a:pt x="145" y="56"/>
                  </a:lnTo>
                  <a:lnTo>
                    <a:pt x="188" y="72"/>
                  </a:lnTo>
                  <a:lnTo>
                    <a:pt x="233" y="90"/>
                  </a:lnTo>
                  <a:lnTo>
                    <a:pt x="279" y="109"/>
                  </a:lnTo>
                  <a:lnTo>
                    <a:pt x="327" y="129"/>
                  </a:lnTo>
                  <a:lnTo>
                    <a:pt x="371" y="149"/>
                  </a:lnTo>
                  <a:lnTo>
                    <a:pt x="414" y="167"/>
                  </a:lnTo>
                  <a:lnTo>
                    <a:pt x="454" y="186"/>
                  </a:lnTo>
                  <a:lnTo>
                    <a:pt x="488" y="204"/>
                  </a:lnTo>
                  <a:lnTo>
                    <a:pt x="516" y="219"/>
                  </a:lnTo>
                  <a:lnTo>
                    <a:pt x="538" y="234"/>
                  </a:lnTo>
                  <a:lnTo>
                    <a:pt x="550" y="248"/>
                  </a:lnTo>
                  <a:lnTo>
                    <a:pt x="548" y="265"/>
                  </a:lnTo>
                  <a:lnTo>
                    <a:pt x="538" y="285"/>
                  </a:lnTo>
                  <a:lnTo>
                    <a:pt x="517" y="306"/>
                  </a:lnTo>
                  <a:lnTo>
                    <a:pt x="491" y="328"/>
                  </a:lnTo>
                  <a:lnTo>
                    <a:pt x="458" y="352"/>
                  </a:lnTo>
                  <a:lnTo>
                    <a:pt x="420" y="374"/>
                  </a:lnTo>
                  <a:lnTo>
                    <a:pt x="381" y="398"/>
                  </a:lnTo>
                  <a:lnTo>
                    <a:pt x="340" y="420"/>
                  </a:lnTo>
                  <a:lnTo>
                    <a:pt x="298" y="441"/>
                  </a:lnTo>
                  <a:lnTo>
                    <a:pt x="260" y="458"/>
                  </a:lnTo>
                  <a:lnTo>
                    <a:pt x="226" y="476"/>
                  </a:lnTo>
                  <a:lnTo>
                    <a:pt x="196" y="490"/>
                  </a:lnTo>
                  <a:lnTo>
                    <a:pt x="173" y="500"/>
                  </a:lnTo>
                  <a:lnTo>
                    <a:pt x="158" y="506"/>
                  </a:lnTo>
                  <a:lnTo>
                    <a:pt x="152" y="509"/>
                  </a:lnTo>
                  <a:lnTo>
                    <a:pt x="149" y="732"/>
                  </a:lnTo>
                  <a:lnTo>
                    <a:pt x="303" y="787"/>
                  </a:lnTo>
                  <a:lnTo>
                    <a:pt x="328" y="742"/>
                  </a:lnTo>
                  <a:lnTo>
                    <a:pt x="821" y="827"/>
                  </a:lnTo>
                  <a:lnTo>
                    <a:pt x="1094" y="803"/>
                  </a:lnTo>
                  <a:lnTo>
                    <a:pt x="1151" y="603"/>
                  </a:lnTo>
                  <a:lnTo>
                    <a:pt x="1105" y="578"/>
                  </a:lnTo>
                  <a:lnTo>
                    <a:pt x="1035" y="568"/>
                  </a:lnTo>
                  <a:lnTo>
                    <a:pt x="1032" y="556"/>
                  </a:lnTo>
                  <a:lnTo>
                    <a:pt x="1022" y="525"/>
                  </a:lnTo>
                  <a:lnTo>
                    <a:pt x="1004" y="478"/>
                  </a:lnTo>
                  <a:lnTo>
                    <a:pt x="980" y="423"/>
                  </a:lnTo>
                  <a:lnTo>
                    <a:pt x="951" y="365"/>
                  </a:lnTo>
                  <a:lnTo>
                    <a:pt x="914" y="311"/>
                  </a:lnTo>
                  <a:lnTo>
                    <a:pt x="871" y="263"/>
                  </a:lnTo>
                  <a:lnTo>
                    <a:pt x="821" y="229"/>
                  </a:lnTo>
                  <a:lnTo>
                    <a:pt x="784" y="205"/>
                  </a:lnTo>
                  <a:lnTo>
                    <a:pt x="757" y="176"/>
                  </a:lnTo>
                  <a:lnTo>
                    <a:pt x="738" y="145"/>
                  </a:lnTo>
                  <a:lnTo>
                    <a:pt x="726" y="114"/>
                  </a:lnTo>
                  <a:lnTo>
                    <a:pt x="720" y="86"/>
                  </a:lnTo>
                  <a:lnTo>
                    <a:pt x="717" y="62"/>
                  </a:lnTo>
                  <a:lnTo>
                    <a:pt x="717" y="46"/>
                  </a:lnTo>
                  <a:lnTo>
                    <a:pt x="717" y="4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2" name="Freeform 294"/>
            <p:cNvSpPr>
              <a:spLocks/>
            </p:cNvSpPr>
            <p:nvPr/>
          </p:nvSpPr>
          <p:spPr bwMode="auto">
            <a:xfrm>
              <a:off x="2490" y="1687"/>
              <a:ext cx="76" cy="82"/>
            </a:xfrm>
            <a:custGeom>
              <a:avLst/>
              <a:gdLst>
                <a:gd name="T0" fmla="*/ 106 w 229"/>
                <a:gd name="T1" fmla="*/ 215 h 246"/>
                <a:gd name="T2" fmla="*/ 112 w 229"/>
                <a:gd name="T3" fmla="*/ 194 h 246"/>
                <a:gd name="T4" fmla="*/ 122 w 229"/>
                <a:gd name="T5" fmla="*/ 172 h 246"/>
                <a:gd name="T6" fmla="*/ 136 w 229"/>
                <a:gd name="T7" fmla="*/ 151 h 246"/>
                <a:gd name="T8" fmla="*/ 153 w 229"/>
                <a:gd name="T9" fmla="*/ 131 h 246"/>
                <a:gd name="T10" fmla="*/ 171 w 229"/>
                <a:gd name="T11" fmla="*/ 111 h 246"/>
                <a:gd name="T12" fmla="*/ 192 w 229"/>
                <a:gd name="T13" fmla="*/ 94 h 246"/>
                <a:gd name="T14" fmla="*/ 211 w 229"/>
                <a:gd name="T15" fmla="*/ 77 h 246"/>
                <a:gd name="T16" fmla="*/ 229 w 229"/>
                <a:gd name="T17" fmla="*/ 64 h 246"/>
                <a:gd name="T18" fmla="*/ 220 w 229"/>
                <a:gd name="T19" fmla="*/ 54 h 246"/>
                <a:gd name="T20" fmla="*/ 211 w 229"/>
                <a:gd name="T21" fmla="*/ 45 h 246"/>
                <a:gd name="T22" fmla="*/ 201 w 229"/>
                <a:gd name="T23" fmla="*/ 34 h 246"/>
                <a:gd name="T24" fmla="*/ 190 w 229"/>
                <a:gd name="T25" fmla="*/ 26 h 246"/>
                <a:gd name="T26" fmla="*/ 179 w 229"/>
                <a:gd name="T27" fmla="*/ 18 h 246"/>
                <a:gd name="T28" fmla="*/ 165 w 229"/>
                <a:gd name="T29" fmla="*/ 11 h 246"/>
                <a:gd name="T30" fmla="*/ 151 w 229"/>
                <a:gd name="T31" fmla="*/ 5 h 246"/>
                <a:gd name="T32" fmla="*/ 136 w 229"/>
                <a:gd name="T33" fmla="*/ 0 h 246"/>
                <a:gd name="T34" fmla="*/ 133 w 229"/>
                <a:gd name="T35" fmla="*/ 8 h 246"/>
                <a:gd name="T36" fmla="*/ 127 w 229"/>
                <a:gd name="T37" fmla="*/ 27 h 246"/>
                <a:gd name="T38" fmla="*/ 115 w 229"/>
                <a:gd name="T39" fmla="*/ 55 h 246"/>
                <a:gd name="T40" fmla="*/ 99 w 229"/>
                <a:gd name="T41" fmla="*/ 89 h 246"/>
                <a:gd name="T42" fmla="*/ 80 w 229"/>
                <a:gd name="T43" fmla="*/ 125 h 246"/>
                <a:gd name="T44" fmla="*/ 56 w 229"/>
                <a:gd name="T45" fmla="*/ 160 h 246"/>
                <a:gd name="T46" fmla="*/ 29 w 229"/>
                <a:gd name="T47" fmla="*/ 190 h 246"/>
                <a:gd name="T48" fmla="*/ 0 w 229"/>
                <a:gd name="T49" fmla="*/ 212 h 246"/>
                <a:gd name="T50" fmla="*/ 16 w 229"/>
                <a:gd name="T51" fmla="*/ 222 h 246"/>
                <a:gd name="T52" fmla="*/ 34 w 229"/>
                <a:gd name="T53" fmla="*/ 233 h 246"/>
                <a:gd name="T54" fmla="*/ 50 w 229"/>
                <a:gd name="T55" fmla="*/ 240 h 246"/>
                <a:gd name="T56" fmla="*/ 66 w 229"/>
                <a:gd name="T57" fmla="*/ 245 h 246"/>
                <a:gd name="T58" fmla="*/ 81 w 229"/>
                <a:gd name="T59" fmla="*/ 246 h 246"/>
                <a:gd name="T60" fmla="*/ 93 w 229"/>
                <a:gd name="T61" fmla="*/ 242 h 246"/>
                <a:gd name="T62" fmla="*/ 102 w 229"/>
                <a:gd name="T63" fmla="*/ 231 h 246"/>
                <a:gd name="T64" fmla="*/ 106 w 229"/>
                <a:gd name="T65" fmla="*/ 21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246">
                  <a:moveTo>
                    <a:pt x="106" y="215"/>
                  </a:moveTo>
                  <a:lnTo>
                    <a:pt x="112" y="194"/>
                  </a:lnTo>
                  <a:lnTo>
                    <a:pt x="122" y="172"/>
                  </a:lnTo>
                  <a:lnTo>
                    <a:pt x="136" y="151"/>
                  </a:lnTo>
                  <a:lnTo>
                    <a:pt x="153" y="131"/>
                  </a:lnTo>
                  <a:lnTo>
                    <a:pt x="171" y="111"/>
                  </a:lnTo>
                  <a:lnTo>
                    <a:pt x="192" y="94"/>
                  </a:lnTo>
                  <a:lnTo>
                    <a:pt x="211" y="77"/>
                  </a:lnTo>
                  <a:lnTo>
                    <a:pt x="229" y="64"/>
                  </a:lnTo>
                  <a:lnTo>
                    <a:pt x="220" y="54"/>
                  </a:lnTo>
                  <a:lnTo>
                    <a:pt x="211" y="45"/>
                  </a:lnTo>
                  <a:lnTo>
                    <a:pt x="201" y="34"/>
                  </a:lnTo>
                  <a:lnTo>
                    <a:pt x="190" y="26"/>
                  </a:lnTo>
                  <a:lnTo>
                    <a:pt x="179" y="18"/>
                  </a:lnTo>
                  <a:lnTo>
                    <a:pt x="165" y="11"/>
                  </a:lnTo>
                  <a:lnTo>
                    <a:pt x="151" y="5"/>
                  </a:lnTo>
                  <a:lnTo>
                    <a:pt x="136" y="0"/>
                  </a:lnTo>
                  <a:lnTo>
                    <a:pt x="133" y="8"/>
                  </a:lnTo>
                  <a:lnTo>
                    <a:pt x="127" y="27"/>
                  </a:lnTo>
                  <a:lnTo>
                    <a:pt x="115" y="55"/>
                  </a:lnTo>
                  <a:lnTo>
                    <a:pt x="99" y="89"/>
                  </a:lnTo>
                  <a:lnTo>
                    <a:pt x="80" y="125"/>
                  </a:lnTo>
                  <a:lnTo>
                    <a:pt x="56" y="160"/>
                  </a:lnTo>
                  <a:lnTo>
                    <a:pt x="29" y="190"/>
                  </a:lnTo>
                  <a:lnTo>
                    <a:pt x="0" y="212"/>
                  </a:lnTo>
                  <a:lnTo>
                    <a:pt x="16" y="222"/>
                  </a:lnTo>
                  <a:lnTo>
                    <a:pt x="34" y="233"/>
                  </a:lnTo>
                  <a:lnTo>
                    <a:pt x="50" y="240"/>
                  </a:lnTo>
                  <a:lnTo>
                    <a:pt x="66" y="245"/>
                  </a:lnTo>
                  <a:lnTo>
                    <a:pt x="81" y="246"/>
                  </a:lnTo>
                  <a:lnTo>
                    <a:pt x="93" y="242"/>
                  </a:lnTo>
                  <a:lnTo>
                    <a:pt x="102" y="231"/>
                  </a:lnTo>
                  <a:lnTo>
                    <a:pt x="106" y="21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 name="Freeform 295"/>
            <p:cNvSpPr>
              <a:spLocks/>
            </p:cNvSpPr>
            <p:nvPr/>
          </p:nvSpPr>
          <p:spPr bwMode="auto">
            <a:xfrm>
              <a:off x="2484" y="1708"/>
              <a:ext cx="108" cy="142"/>
            </a:xfrm>
            <a:custGeom>
              <a:avLst/>
              <a:gdLst>
                <a:gd name="T0" fmla="*/ 288 w 324"/>
                <a:gd name="T1" fmla="*/ 77 h 426"/>
                <a:gd name="T2" fmla="*/ 285 w 324"/>
                <a:gd name="T3" fmla="*/ 70 h 426"/>
                <a:gd name="T4" fmla="*/ 279 w 324"/>
                <a:gd name="T5" fmla="*/ 52 h 426"/>
                <a:gd name="T6" fmla="*/ 266 w 324"/>
                <a:gd name="T7" fmla="*/ 28 h 426"/>
                <a:gd name="T8" fmla="*/ 247 w 324"/>
                <a:gd name="T9" fmla="*/ 0 h 426"/>
                <a:gd name="T10" fmla="*/ 229 w 324"/>
                <a:gd name="T11" fmla="*/ 13 h 426"/>
                <a:gd name="T12" fmla="*/ 210 w 324"/>
                <a:gd name="T13" fmla="*/ 30 h 426"/>
                <a:gd name="T14" fmla="*/ 189 w 324"/>
                <a:gd name="T15" fmla="*/ 47 h 426"/>
                <a:gd name="T16" fmla="*/ 171 w 324"/>
                <a:gd name="T17" fmla="*/ 67 h 426"/>
                <a:gd name="T18" fmla="*/ 154 w 324"/>
                <a:gd name="T19" fmla="*/ 87 h 426"/>
                <a:gd name="T20" fmla="*/ 140 w 324"/>
                <a:gd name="T21" fmla="*/ 108 h 426"/>
                <a:gd name="T22" fmla="*/ 130 w 324"/>
                <a:gd name="T23" fmla="*/ 130 h 426"/>
                <a:gd name="T24" fmla="*/ 124 w 324"/>
                <a:gd name="T25" fmla="*/ 151 h 426"/>
                <a:gd name="T26" fmla="*/ 120 w 324"/>
                <a:gd name="T27" fmla="*/ 167 h 426"/>
                <a:gd name="T28" fmla="*/ 111 w 324"/>
                <a:gd name="T29" fmla="*/ 178 h 426"/>
                <a:gd name="T30" fmla="*/ 99 w 324"/>
                <a:gd name="T31" fmla="*/ 182 h 426"/>
                <a:gd name="T32" fmla="*/ 84 w 324"/>
                <a:gd name="T33" fmla="*/ 181 h 426"/>
                <a:gd name="T34" fmla="*/ 68 w 324"/>
                <a:gd name="T35" fmla="*/ 176 h 426"/>
                <a:gd name="T36" fmla="*/ 52 w 324"/>
                <a:gd name="T37" fmla="*/ 169 h 426"/>
                <a:gd name="T38" fmla="*/ 34 w 324"/>
                <a:gd name="T39" fmla="*/ 158 h 426"/>
                <a:gd name="T40" fmla="*/ 18 w 324"/>
                <a:gd name="T41" fmla="*/ 148 h 426"/>
                <a:gd name="T42" fmla="*/ 13 w 324"/>
                <a:gd name="T43" fmla="*/ 151 h 426"/>
                <a:gd name="T44" fmla="*/ 9 w 324"/>
                <a:gd name="T45" fmla="*/ 152 h 426"/>
                <a:gd name="T46" fmla="*/ 4 w 324"/>
                <a:gd name="T47" fmla="*/ 155 h 426"/>
                <a:gd name="T48" fmla="*/ 0 w 324"/>
                <a:gd name="T49" fmla="*/ 157 h 426"/>
                <a:gd name="T50" fmla="*/ 0 w 324"/>
                <a:gd name="T51" fmla="*/ 179 h 426"/>
                <a:gd name="T52" fmla="*/ 3 w 324"/>
                <a:gd name="T53" fmla="*/ 232 h 426"/>
                <a:gd name="T54" fmla="*/ 10 w 324"/>
                <a:gd name="T55" fmla="*/ 291 h 426"/>
                <a:gd name="T56" fmla="*/ 25 w 324"/>
                <a:gd name="T57" fmla="*/ 331 h 426"/>
                <a:gd name="T58" fmla="*/ 34 w 324"/>
                <a:gd name="T59" fmla="*/ 333 h 426"/>
                <a:gd name="T60" fmla="*/ 55 w 324"/>
                <a:gd name="T61" fmla="*/ 339 h 426"/>
                <a:gd name="T62" fmla="*/ 87 w 324"/>
                <a:gd name="T63" fmla="*/ 346 h 426"/>
                <a:gd name="T64" fmla="*/ 124 w 324"/>
                <a:gd name="T65" fmla="*/ 358 h 426"/>
                <a:gd name="T66" fmla="*/ 161 w 324"/>
                <a:gd name="T67" fmla="*/ 371 h 426"/>
                <a:gd name="T68" fmla="*/ 197 w 324"/>
                <a:gd name="T69" fmla="*/ 388 h 426"/>
                <a:gd name="T70" fmla="*/ 226 w 324"/>
                <a:gd name="T71" fmla="*/ 407 h 426"/>
                <a:gd name="T72" fmla="*/ 244 w 324"/>
                <a:gd name="T73" fmla="*/ 426 h 426"/>
                <a:gd name="T74" fmla="*/ 247 w 324"/>
                <a:gd name="T75" fmla="*/ 423 h 426"/>
                <a:gd name="T76" fmla="*/ 256 w 324"/>
                <a:gd name="T77" fmla="*/ 414 h 426"/>
                <a:gd name="T78" fmla="*/ 269 w 324"/>
                <a:gd name="T79" fmla="*/ 399 h 426"/>
                <a:gd name="T80" fmla="*/ 284 w 324"/>
                <a:gd name="T81" fmla="*/ 383 h 426"/>
                <a:gd name="T82" fmla="*/ 299 w 324"/>
                <a:gd name="T83" fmla="*/ 364 h 426"/>
                <a:gd name="T84" fmla="*/ 312 w 324"/>
                <a:gd name="T85" fmla="*/ 343 h 426"/>
                <a:gd name="T86" fmla="*/ 321 w 324"/>
                <a:gd name="T87" fmla="*/ 324 h 426"/>
                <a:gd name="T88" fmla="*/ 324 w 324"/>
                <a:gd name="T89" fmla="*/ 306 h 426"/>
                <a:gd name="T90" fmla="*/ 321 w 324"/>
                <a:gd name="T91" fmla="*/ 299 h 426"/>
                <a:gd name="T92" fmla="*/ 315 w 324"/>
                <a:gd name="T93" fmla="*/ 281 h 426"/>
                <a:gd name="T94" fmla="*/ 306 w 324"/>
                <a:gd name="T95" fmla="*/ 253 h 426"/>
                <a:gd name="T96" fmla="*/ 297 w 324"/>
                <a:gd name="T97" fmla="*/ 219 h 426"/>
                <a:gd name="T98" fmla="*/ 290 w 324"/>
                <a:gd name="T99" fmla="*/ 182 h 426"/>
                <a:gd name="T100" fmla="*/ 284 w 324"/>
                <a:gd name="T101" fmla="*/ 144 h 426"/>
                <a:gd name="T102" fmla="*/ 282 w 324"/>
                <a:gd name="T103" fmla="*/ 108 h 426"/>
                <a:gd name="T104" fmla="*/ 288 w 324"/>
                <a:gd name="T105" fmla="*/ 7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426">
                  <a:moveTo>
                    <a:pt x="288" y="77"/>
                  </a:moveTo>
                  <a:lnTo>
                    <a:pt x="285" y="70"/>
                  </a:lnTo>
                  <a:lnTo>
                    <a:pt x="279" y="52"/>
                  </a:lnTo>
                  <a:lnTo>
                    <a:pt x="266" y="28"/>
                  </a:lnTo>
                  <a:lnTo>
                    <a:pt x="247" y="0"/>
                  </a:lnTo>
                  <a:lnTo>
                    <a:pt x="229" y="13"/>
                  </a:lnTo>
                  <a:lnTo>
                    <a:pt x="210" y="30"/>
                  </a:lnTo>
                  <a:lnTo>
                    <a:pt x="189" y="47"/>
                  </a:lnTo>
                  <a:lnTo>
                    <a:pt x="171" y="67"/>
                  </a:lnTo>
                  <a:lnTo>
                    <a:pt x="154" y="87"/>
                  </a:lnTo>
                  <a:lnTo>
                    <a:pt x="140" y="108"/>
                  </a:lnTo>
                  <a:lnTo>
                    <a:pt x="130" y="130"/>
                  </a:lnTo>
                  <a:lnTo>
                    <a:pt x="124" y="151"/>
                  </a:lnTo>
                  <a:lnTo>
                    <a:pt x="120" y="167"/>
                  </a:lnTo>
                  <a:lnTo>
                    <a:pt x="111" y="178"/>
                  </a:lnTo>
                  <a:lnTo>
                    <a:pt x="99" y="182"/>
                  </a:lnTo>
                  <a:lnTo>
                    <a:pt x="84" y="181"/>
                  </a:lnTo>
                  <a:lnTo>
                    <a:pt x="68" y="176"/>
                  </a:lnTo>
                  <a:lnTo>
                    <a:pt x="52" y="169"/>
                  </a:lnTo>
                  <a:lnTo>
                    <a:pt x="34" y="158"/>
                  </a:lnTo>
                  <a:lnTo>
                    <a:pt x="18" y="148"/>
                  </a:lnTo>
                  <a:lnTo>
                    <a:pt x="13" y="151"/>
                  </a:lnTo>
                  <a:lnTo>
                    <a:pt x="9" y="152"/>
                  </a:lnTo>
                  <a:lnTo>
                    <a:pt x="4" y="155"/>
                  </a:lnTo>
                  <a:lnTo>
                    <a:pt x="0" y="157"/>
                  </a:lnTo>
                  <a:lnTo>
                    <a:pt x="0" y="179"/>
                  </a:lnTo>
                  <a:lnTo>
                    <a:pt x="3" y="232"/>
                  </a:lnTo>
                  <a:lnTo>
                    <a:pt x="10" y="291"/>
                  </a:lnTo>
                  <a:lnTo>
                    <a:pt x="25" y="331"/>
                  </a:lnTo>
                  <a:lnTo>
                    <a:pt x="34" y="333"/>
                  </a:lnTo>
                  <a:lnTo>
                    <a:pt x="55" y="339"/>
                  </a:lnTo>
                  <a:lnTo>
                    <a:pt x="87" y="346"/>
                  </a:lnTo>
                  <a:lnTo>
                    <a:pt x="124" y="358"/>
                  </a:lnTo>
                  <a:lnTo>
                    <a:pt x="161" y="371"/>
                  </a:lnTo>
                  <a:lnTo>
                    <a:pt x="197" y="388"/>
                  </a:lnTo>
                  <a:lnTo>
                    <a:pt x="226" y="407"/>
                  </a:lnTo>
                  <a:lnTo>
                    <a:pt x="244" y="426"/>
                  </a:lnTo>
                  <a:lnTo>
                    <a:pt x="247" y="423"/>
                  </a:lnTo>
                  <a:lnTo>
                    <a:pt x="256" y="414"/>
                  </a:lnTo>
                  <a:lnTo>
                    <a:pt x="269" y="399"/>
                  </a:lnTo>
                  <a:lnTo>
                    <a:pt x="284" y="383"/>
                  </a:lnTo>
                  <a:lnTo>
                    <a:pt x="299" y="364"/>
                  </a:lnTo>
                  <a:lnTo>
                    <a:pt x="312" y="343"/>
                  </a:lnTo>
                  <a:lnTo>
                    <a:pt x="321" y="324"/>
                  </a:lnTo>
                  <a:lnTo>
                    <a:pt x="324" y="306"/>
                  </a:lnTo>
                  <a:lnTo>
                    <a:pt x="321" y="299"/>
                  </a:lnTo>
                  <a:lnTo>
                    <a:pt x="315" y="281"/>
                  </a:lnTo>
                  <a:lnTo>
                    <a:pt x="306" y="253"/>
                  </a:lnTo>
                  <a:lnTo>
                    <a:pt x="297" y="219"/>
                  </a:lnTo>
                  <a:lnTo>
                    <a:pt x="290" y="182"/>
                  </a:lnTo>
                  <a:lnTo>
                    <a:pt x="284" y="144"/>
                  </a:lnTo>
                  <a:lnTo>
                    <a:pt x="282" y="108"/>
                  </a:lnTo>
                  <a:lnTo>
                    <a:pt x="288" y="77"/>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 name="Freeform 296"/>
            <p:cNvSpPr>
              <a:spLocks/>
            </p:cNvSpPr>
            <p:nvPr/>
          </p:nvSpPr>
          <p:spPr bwMode="auto">
            <a:xfrm>
              <a:off x="1809" y="1315"/>
              <a:ext cx="110" cy="124"/>
            </a:xfrm>
            <a:custGeom>
              <a:avLst/>
              <a:gdLst>
                <a:gd name="T0" fmla="*/ 65 w 329"/>
                <a:gd name="T1" fmla="*/ 344 h 374"/>
                <a:gd name="T2" fmla="*/ 50 w 329"/>
                <a:gd name="T3" fmla="*/ 298 h 374"/>
                <a:gd name="T4" fmla="*/ 52 w 329"/>
                <a:gd name="T5" fmla="*/ 290 h 374"/>
                <a:gd name="T6" fmla="*/ 58 w 329"/>
                <a:gd name="T7" fmla="*/ 263 h 374"/>
                <a:gd name="T8" fmla="*/ 67 w 329"/>
                <a:gd name="T9" fmla="*/ 227 h 374"/>
                <a:gd name="T10" fmla="*/ 77 w 329"/>
                <a:gd name="T11" fmla="*/ 186 h 374"/>
                <a:gd name="T12" fmla="*/ 87 w 329"/>
                <a:gd name="T13" fmla="*/ 145 h 374"/>
                <a:gd name="T14" fmla="*/ 98 w 329"/>
                <a:gd name="T15" fmla="*/ 106 h 374"/>
                <a:gd name="T16" fmla="*/ 107 w 329"/>
                <a:gd name="T17" fmla="*/ 79 h 374"/>
                <a:gd name="T18" fmla="*/ 114 w 329"/>
                <a:gd name="T19" fmla="*/ 66 h 374"/>
                <a:gd name="T20" fmla="*/ 124 w 329"/>
                <a:gd name="T21" fmla="*/ 62 h 374"/>
                <a:gd name="T22" fmla="*/ 142 w 329"/>
                <a:gd name="T23" fmla="*/ 59 h 374"/>
                <a:gd name="T24" fmla="*/ 164 w 329"/>
                <a:gd name="T25" fmla="*/ 54 h 374"/>
                <a:gd name="T26" fmla="*/ 188 w 329"/>
                <a:gd name="T27" fmla="*/ 51 h 374"/>
                <a:gd name="T28" fmla="*/ 210 w 329"/>
                <a:gd name="T29" fmla="*/ 50 h 374"/>
                <a:gd name="T30" fmla="*/ 229 w 329"/>
                <a:gd name="T31" fmla="*/ 47 h 374"/>
                <a:gd name="T32" fmla="*/ 244 w 329"/>
                <a:gd name="T33" fmla="*/ 45 h 374"/>
                <a:gd name="T34" fmla="*/ 249 w 329"/>
                <a:gd name="T35" fmla="*/ 45 h 374"/>
                <a:gd name="T36" fmla="*/ 294 w 329"/>
                <a:gd name="T37" fmla="*/ 106 h 374"/>
                <a:gd name="T38" fmla="*/ 329 w 329"/>
                <a:gd name="T39" fmla="*/ 106 h 374"/>
                <a:gd name="T40" fmla="*/ 327 w 329"/>
                <a:gd name="T41" fmla="*/ 102 h 374"/>
                <a:gd name="T42" fmla="*/ 323 w 329"/>
                <a:gd name="T43" fmla="*/ 90 h 374"/>
                <a:gd name="T44" fmla="*/ 315 w 329"/>
                <a:gd name="T45" fmla="*/ 74 h 374"/>
                <a:gd name="T46" fmla="*/ 306 w 329"/>
                <a:gd name="T47" fmla="*/ 56 h 374"/>
                <a:gd name="T48" fmla="*/ 296 w 329"/>
                <a:gd name="T49" fmla="*/ 37 h 374"/>
                <a:gd name="T50" fmla="*/ 284 w 329"/>
                <a:gd name="T51" fmla="*/ 19 h 374"/>
                <a:gd name="T52" fmla="*/ 274 w 329"/>
                <a:gd name="T53" fmla="*/ 7 h 374"/>
                <a:gd name="T54" fmla="*/ 265 w 329"/>
                <a:gd name="T55" fmla="*/ 1 h 374"/>
                <a:gd name="T56" fmla="*/ 250 w 329"/>
                <a:gd name="T57" fmla="*/ 0 h 374"/>
                <a:gd name="T58" fmla="*/ 228 w 329"/>
                <a:gd name="T59" fmla="*/ 1 h 374"/>
                <a:gd name="T60" fmla="*/ 201 w 329"/>
                <a:gd name="T61" fmla="*/ 3 h 374"/>
                <a:gd name="T62" fmla="*/ 170 w 329"/>
                <a:gd name="T63" fmla="*/ 7 h 374"/>
                <a:gd name="T64" fmla="*/ 142 w 329"/>
                <a:gd name="T65" fmla="*/ 10 h 374"/>
                <a:gd name="T66" fmla="*/ 115 w 329"/>
                <a:gd name="T67" fmla="*/ 16 h 374"/>
                <a:gd name="T68" fmla="*/ 95 w 329"/>
                <a:gd name="T69" fmla="*/ 20 h 374"/>
                <a:gd name="T70" fmla="*/ 84 w 329"/>
                <a:gd name="T71" fmla="*/ 26 h 374"/>
                <a:gd name="T72" fmla="*/ 77 w 329"/>
                <a:gd name="T73" fmla="*/ 44 h 374"/>
                <a:gd name="T74" fmla="*/ 65 w 329"/>
                <a:gd name="T75" fmla="*/ 79 h 374"/>
                <a:gd name="T76" fmla="*/ 52 w 329"/>
                <a:gd name="T77" fmla="*/ 128 h 374"/>
                <a:gd name="T78" fmla="*/ 37 w 329"/>
                <a:gd name="T79" fmla="*/ 183 h 374"/>
                <a:gd name="T80" fmla="*/ 22 w 329"/>
                <a:gd name="T81" fmla="*/ 236 h 374"/>
                <a:gd name="T82" fmla="*/ 12 w 329"/>
                <a:gd name="T83" fmla="*/ 284 h 374"/>
                <a:gd name="T84" fmla="*/ 3 w 329"/>
                <a:gd name="T85" fmla="*/ 316 h 374"/>
                <a:gd name="T86" fmla="*/ 0 w 329"/>
                <a:gd name="T87" fmla="*/ 328 h 374"/>
                <a:gd name="T88" fmla="*/ 34 w 329"/>
                <a:gd name="T89" fmla="*/ 374 h 374"/>
                <a:gd name="T90" fmla="*/ 65 w 329"/>
                <a:gd name="T91" fmla="*/ 34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374">
                  <a:moveTo>
                    <a:pt x="65" y="344"/>
                  </a:moveTo>
                  <a:lnTo>
                    <a:pt x="50" y="298"/>
                  </a:lnTo>
                  <a:lnTo>
                    <a:pt x="52" y="290"/>
                  </a:lnTo>
                  <a:lnTo>
                    <a:pt x="58" y="263"/>
                  </a:lnTo>
                  <a:lnTo>
                    <a:pt x="67" y="227"/>
                  </a:lnTo>
                  <a:lnTo>
                    <a:pt x="77" y="186"/>
                  </a:lnTo>
                  <a:lnTo>
                    <a:pt x="87" y="145"/>
                  </a:lnTo>
                  <a:lnTo>
                    <a:pt x="98" y="106"/>
                  </a:lnTo>
                  <a:lnTo>
                    <a:pt x="107" y="79"/>
                  </a:lnTo>
                  <a:lnTo>
                    <a:pt x="114" y="66"/>
                  </a:lnTo>
                  <a:lnTo>
                    <a:pt x="124" y="62"/>
                  </a:lnTo>
                  <a:lnTo>
                    <a:pt x="142" y="59"/>
                  </a:lnTo>
                  <a:lnTo>
                    <a:pt x="164" y="54"/>
                  </a:lnTo>
                  <a:lnTo>
                    <a:pt x="188" y="51"/>
                  </a:lnTo>
                  <a:lnTo>
                    <a:pt x="210" y="50"/>
                  </a:lnTo>
                  <a:lnTo>
                    <a:pt x="229" y="47"/>
                  </a:lnTo>
                  <a:lnTo>
                    <a:pt x="244" y="45"/>
                  </a:lnTo>
                  <a:lnTo>
                    <a:pt x="249" y="45"/>
                  </a:lnTo>
                  <a:lnTo>
                    <a:pt x="294" y="106"/>
                  </a:lnTo>
                  <a:lnTo>
                    <a:pt x="329" y="106"/>
                  </a:lnTo>
                  <a:lnTo>
                    <a:pt x="327" y="102"/>
                  </a:lnTo>
                  <a:lnTo>
                    <a:pt x="323" y="90"/>
                  </a:lnTo>
                  <a:lnTo>
                    <a:pt x="315" y="74"/>
                  </a:lnTo>
                  <a:lnTo>
                    <a:pt x="306" y="56"/>
                  </a:lnTo>
                  <a:lnTo>
                    <a:pt x="296" y="37"/>
                  </a:lnTo>
                  <a:lnTo>
                    <a:pt x="284" y="19"/>
                  </a:lnTo>
                  <a:lnTo>
                    <a:pt x="274" y="7"/>
                  </a:lnTo>
                  <a:lnTo>
                    <a:pt x="265" y="1"/>
                  </a:lnTo>
                  <a:lnTo>
                    <a:pt x="250" y="0"/>
                  </a:lnTo>
                  <a:lnTo>
                    <a:pt x="228" y="1"/>
                  </a:lnTo>
                  <a:lnTo>
                    <a:pt x="201" y="3"/>
                  </a:lnTo>
                  <a:lnTo>
                    <a:pt x="170" y="7"/>
                  </a:lnTo>
                  <a:lnTo>
                    <a:pt x="142" y="10"/>
                  </a:lnTo>
                  <a:lnTo>
                    <a:pt x="115" y="16"/>
                  </a:lnTo>
                  <a:lnTo>
                    <a:pt x="95" y="20"/>
                  </a:lnTo>
                  <a:lnTo>
                    <a:pt x="84" y="26"/>
                  </a:lnTo>
                  <a:lnTo>
                    <a:pt x="77" y="44"/>
                  </a:lnTo>
                  <a:lnTo>
                    <a:pt x="65" y="79"/>
                  </a:lnTo>
                  <a:lnTo>
                    <a:pt x="52" y="128"/>
                  </a:lnTo>
                  <a:lnTo>
                    <a:pt x="37" y="183"/>
                  </a:lnTo>
                  <a:lnTo>
                    <a:pt x="22" y="236"/>
                  </a:lnTo>
                  <a:lnTo>
                    <a:pt x="12" y="284"/>
                  </a:lnTo>
                  <a:lnTo>
                    <a:pt x="3" y="316"/>
                  </a:lnTo>
                  <a:lnTo>
                    <a:pt x="0" y="328"/>
                  </a:lnTo>
                  <a:lnTo>
                    <a:pt x="34" y="374"/>
                  </a:lnTo>
                  <a:lnTo>
                    <a:pt x="65" y="344"/>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 name="Freeform 297"/>
            <p:cNvSpPr>
              <a:spLocks/>
            </p:cNvSpPr>
            <p:nvPr/>
          </p:nvSpPr>
          <p:spPr bwMode="auto">
            <a:xfrm>
              <a:off x="1758" y="1401"/>
              <a:ext cx="418" cy="321"/>
            </a:xfrm>
            <a:custGeom>
              <a:avLst/>
              <a:gdLst>
                <a:gd name="T0" fmla="*/ 266 w 1256"/>
                <a:gd name="T1" fmla="*/ 3 h 963"/>
                <a:gd name="T2" fmla="*/ 244 w 1256"/>
                <a:gd name="T3" fmla="*/ 25 h 963"/>
                <a:gd name="T4" fmla="*/ 214 w 1256"/>
                <a:gd name="T5" fmla="*/ 61 h 963"/>
                <a:gd name="T6" fmla="*/ 192 w 1256"/>
                <a:gd name="T7" fmla="*/ 98 h 963"/>
                <a:gd name="T8" fmla="*/ 182 w 1256"/>
                <a:gd name="T9" fmla="*/ 124 h 963"/>
                <a:gd name="T10" fmla="*/ 133 w 1256"/>
                <a:gd name="T11" fmla="*/ 191 h 963"/>
                <a:gd name="T12" fmla="*/ 66 w 1256"/>
                <a:gd name="T13" fmla="*/ 294 h 963"/>
                <a:gd name="T14" fmla="*/ 12 w 1256"/>
                <a:gd name="T15" fmla="*/ 396 h 963"/>
                <a:gd name="T16" fmla="*/ 50 w 1256"/>
                <a:gd name="T17" fmla="*/ 587 h 963"/>
                <a:gd name="T18" fmla="*/ 500 w 1256"/>
                <a:gd name="T19" fmla="*/ 947 h 963"/>
                <a:gd name="T20" fmla="*/ 515 w 1256"/>
                <a:gd name="T21" fmla="*/ 951 h 963"/>
                <a:gd name="T22" fmla="*/ 549 w 1256"/>
                <a:gd name="T23" fmla="*/ 960 h 963"/>
                <a:gd name="T24" fmla="*/ 590 w 1256"/>
                <a:gd name="T25" fmla="*/ 963 h 963"/>
                <a:gd name="T26" fmla="*/ 624 w 1256"/>
                <a:gd name="T27" fmla="*/ 951 h 963"/>
                <a:gd name="T28" fmla="*/ 645 w 1256"/>
                <a:gd name="T29" fmla="*/ 855 h 963"/>
                <a:gd name="T30" fmla="*/ 628 w 1256"/>
                <a:gd name="T31" fmla="*/ 747 h 963"/>
                <a:gd name="T32" fmla="*/ 649 w 1256"/>
                <a:gd name="T33" fmla="*/ 751 h 963"/>
                <a:gd name="T34" fmla="*/ 705 w 1256"/>
                <a:gd name="T35" fmla="*/ 760 h 963"/>
                <a:gd name="T36" fmla="*/ 787 w 1256"/>
                <a:gd name="T37" fmla="*/ 774 h 963"/>
                <a:gd name="T38" fmla="*/ 884 w 1256"/>
                <a:gd name="T39" fmla="*/ 787 h 963"/>
                <a:gd name="T40" fmla="*/ 991 w 1256"/>
                <a:gd name="T41" fmla="*/ 799 h 963"/>
                <a:gd name="T42" fmla="*/ 1093 w 1256"/>
                <a:gd name="T43" fmla="*/ 806 h 963"/>
                <a:gd name="T44" fmla="*/ 1185 w 1256"/>
                <a:gd name="T45" fmla="*/ 806 h 963"/>
                <a:gd name="T46" fmla="*/ 1256 w 1256"/>
                <a:gd name="T47" fmla="*/ 797 h 963"/>
                <a:gd name="T48" fmla="*/ 1256 w 1256"/>
                <a:gd name="T49" fmla="*/ 785 h 963"/>
                <a:gd name="T50" fmla="*/ 1251 w 1256"/>
                <a:gd name="T51" fmla="*/ 754 h 963"/>
                <a:gd name="T52" fmla="*/ 1238 w 1256"/>
                <a:gd name="T53" fmla="*/ 706 h 963"/>
                <a:gd name="T54" fmla="*/ 1211 w 1256"/>
                <a:gd name="T55" fmla="*/ 643 h 963"/>
                <a:gd name="T56" fmla="*/ 1166 w 1256"/>
                <a:gd name="T57" fmla="*/ 574 h 963"/>
                <a:gd name="T58" fmla="*/ 1094 w 1256"/>
                <a:gd name="T59" fmla="*/ 500 h 963"/>
                <a:gd name="T60" fmla="*/ 994 w 1256"/>
                <a:gd name="T61" fmla="*/ 424 h 963"/>
                <a:gd name="T62" fmla="*/ 858 w 1256"/>
                <a:gd name="T63" fmla="*/ 353 h 963"/>
                <a:gd name="T64" fmla="*/ 886 w 1256"/>
                <a:gd name="T65" fmla="*/ 346 h 963"/>
                <a:gd name="T66" fmla="*/ 947 w 1256"/>
                <a:gd name="T67" fmla="*/ 325 h 963"/>
                <a:gd name="T68" fmla="*/ 1012 w 1256"/>
                <a:gd name="T69" fmla="*/ 297 h 963"/>
                <a:gd name="T70" fmla="*/ 1047 w 1256"/>
                <a:gd name="T71" fmla="*/ 268 h 963"/>
                <a:gd name="T72" fmla="*/ 1023 w 1256"/>
                <a:gd name="T73" fmla="*/ 268 h 963"/>
                <a:gd name="T74" fmla="*/ 957 w 1256"/>
                <a:gd name="T75" fmla="*/ 266 h 963"/>
                <a:gd name="T76" fmla="*/ 859 w 1256"/>
                <a:gd name="T77" fmla="*/ 259 h 963"/>
                <a:gd name="T78" fmla="*/ 741 w 1256"/>
                <a:gd name="T79" fmla="*/ 243 h 963"/>
                <a:gd name="T80" fmla="*/ 612 w 1256"/>
                <a:gd name="T81" fmla="*/ 211 h 963"/>
                <a:gd name="T82" fmla="*/ 484 w 1256"/>
                <a:gd name="T83" fmla="*/ 164 h 963"/>
                <a:gd name="T84" fmla="*/ 365 w 1256"/>
                <a:gd name="T85" fmla="*/ 95 h 963"/>
                <a:gd name="T86" fmla="*/ 269 w 1256"/>
                <a:gd name="T87"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6" h="963">
                  <a:moveTo>
                    <a:pt x="269" y="0"/>
                  </a:moveTo>
                  <a:lnTo>
                    <a:pt x="266" y="3"/>
                  </a:lnTo>
                  <a:lnTo>
                    <a:pt x="257" y="12"/>
                  </a:lnTo>
                  <a:lnTo>
                    <a:pt x="244" y="25"/>
                  </a:lnTo>
                  <a:lnTo>
                    <a:pt x="229" y="41"/>
                  </a:lnTo>
                  <a:lnTo>
                    <a:pt x="214" y="61"/>
                  </a:lnTo>
                  <a:lnTo>
                    <a:pt x="201" y="80"/>
                  </a:lnTo>
                  <a:lnTo>
                    <a:pt x="192" y="98"/>
                  </a:lnTo>
                  <a:lnTo>
                    <a:pt x="189" y="114"/>
                  </a:lnTo>
                  <a:lnTo>
                    <a:pt x="182" y="124"/>
                  </a:lnTo>
                  <a:lnTo>
                    <a:pt x="161" y="151"/>
                  </a:lnTo>
                  <a:lnTo>
                    <a:pt x="133" y="191"/>
                  </a:lnTo>
                  <a:lnTo>
                    <a:pt x="100" y="240"/>
                  </a:lnTo>
                  <a:lnTo>
                    <a:pt x="66" y="294"/>
                  </a:lnTo>
                  <a:lnTo>
                    <a:pt x="35" y="348"/>
                  </a:lnTo>
                  <a:lnTo>
                    <a:pt x="12" y="396"/>
                  </a:lnTo>
                  <a:lnTo>
                    <a:pt x="0" y="438"/>
                  </a:lnTo>
                  <a:lnTo>
                    <a:pt x="50" y="587"/>
                  </a:lnTo>
                  <a:lnTo>
                    <a:pt x="500" y="822"/>
                  </a:lnTo>
                  <a:lnTo>
                    <a:pt x="500" y="947"/>
                  </a:lnTo>
                  <a:lnTo>
                    <a:pt x="504" y="948"/>
                  </a:lnTo>
                  <a:lnTo>
                    <a:pt x="515" y="951"/>
                  </a:lnTo>
                  <a:lnTo>
                    <a:pt x="529" y="956"/>
                  </a:lnTo>
                  <a:lnTo>
                    <a:pt x="549" y="960"/>
                  </a:lnTo>
                  <a:lnTo>
                    <a:pt x="569" y="963"/>
                  </a:lnTo>
                  <a:lnTo>
                    <a:pt x="590" y="963"/>
                  </a:lnTo>
                  <a:lnTo>
                    <a:pt x="609" y="960"/>
                  </a:lnTo>
                  <a:lnTo>
                    <a:pt x="624" y="951"/>
                  </a:lnTo>
                  <a:lnTo>
                    <a:pt x="642" y="913"/>
                  </a:lnTo>
                  <a:lnTo>
                    <a:pt x="645" y="855"/>
                  </a:lnTo>
                  <a:lnTo>
                    <a:pt x="639" y="793"/>
                  </a:lnTo>
                  <a:lnTo>
                    <a:pt x="628" y="747"/>
                  </a:lnTo>
                  <a:lnTo>
                    <a:pt x="634" y="748"/>
                  </a:lnTo>
                  <a:lnTo>
                    <a:pt x="649" y="751"/>
                  </a:lnTo>
                  <a:lnTo>
                    <a:pt x="673" y="754"/>
                  </a:lnTo>
                  <a:lnTo>
                    <a:pt x="705" y="760"/>
                  </a:lnTo>
                  <a:lnTo>
                    <a:pt x="744" y="766"/>
                  </a:lnTo>
                  <a:lnTo>
                    <a:pt x="787" y="774"/>
                  </a:lnTo>
                  <a:lnTo>
                    <a:pt x="834" y="781"/>
                  </a:lnTo>
                  <a:lnTo>
                    <a:pt x="884" y="787"/>
                  </a:lnTo>
                  <a:lnTo>
                    <a:pt x="938" y="793"/>
                  </a:lnTo>
                  <a:lnTo>
                    <a:pt x="991" y="799"/>
                  </a:lnTo>
                  <a:lnTo>
                    <a:pt x="1043" y="803"/>
                  </a:lnTo>
                  <a:lnTo>
                    <a:pt x="1093" y="806"/>
                  </a:lnTo>
                  <a:lnTo>
                    <a:pt x="1142" y="808"/>
                  </a:lnTo>
                  <a:lnTo>
                    <a:pt x="1185" y="806"/>
                  </a:lnTo>
                  <a:lnTo>
                    <a:pt x="1223" y="803"/>
                  </a:lnTo>
                  <a:lnTo>
                    <a:pt x="1256" y="797"/>
                  </a:lnTo>
                  <a:lnTo>
                    <a:pt x="1256" y="794"/>
                  </a:lnTo>
                  <a:lnTo>
                    <a:pt x="1256" y="785"/>
                  </a:lnTo>
                  <a:lnTo>
                    <a:pt x="1254" y="772"/>
                  </a:lnTo>
                  <a:lnTo>
                    <a:pt x="1251" y="754"/>
                  </a:lnTo>
                  <a:lnTo>
                    <a:pt x="1247" y="731"/>
                  </a:lnTo>
                  <a:lnTo>
                    <a:pt x="1238" y="706"/>
                  </a:lnTo>
                  <a:lnTo>
                    <a:pt x="1228" y="676"/>
                  </a:lnTo>
                  <a:lnTo>
                    <a:pt x="1211" y="643"/>
                  </a:lnTo>
                  <a:lnTo>
                    <a:pt x="1191" y="611"/>
                  </a:lnTo>
                  <a:lnTo>
                    <a:pt x="1166" y="574"/>
                  </a:lnTo>
                  <a:lnTo>
                    <a:pt x="1133" y="538"/>
                  </a:lnTo>
                  <a:lnTo>
                    <a:pt x="1094" y="500"/>
                  </a:lnTo>
                  <a:lnTo>
                    <a:pt x="1047" y="463"/>
                  </a:lnTo>
                  <a:lnTo>
                    <a:pt x="994" y="424"/>
                  </a:lnTo>
                  <a:lnTo>
                    <a:pt x="930" y="389"/>
                  </a:lnTo>
                  <a:lnTo>
                    <a:pt x="858" y="353"/>
                  </a:lnTo>
                  <a:lnTo>
                    <a:pt x="865" y="352"/>
                  </a:lnTo>
                  <a:lnTo>
                    <a:pt x="886" y="346"/>
                  </a:lnTo>
                  <a:lnTo>
                    <a:pt x="914" y="337"/>
                  </a:lnTo>
                  <a:lnTo>
                    <a:pt x="947" y="325"/>
                  </a:lnTo>
                  <a:lnTo>
                    <a:pt x="981" y="312"/>
                  </a:lnTo>
                  <a:lnTo>
                    <a:pt x="1012" y="297"/>
                  </a:lnTo>
                  <a:lnTo>
                    <a:pt x="1035" y="282"/>
                  </a:lnTo>
                  <a:lnTo>
                    <a:pt x="1047" y="268"/>
                  </a:lnTo>
                  <a:lnTo>
                    <a:pt x="1041" y="268"/>
                  </a:lnTo>
                  <a:lnTo>
                    <a:pt x="1023" y="268"/>
                  </a:lnTo>
                  <a:lnTo>
                    <a:pt x="994" y="268"/>
                  </a:lnTo>
                  <a:lnTo>
                    <a:pt x="957" y="266"/>
                  </a:lnTo>
                  <a:lnTo>
                    <a:pt x="911" y="263"/>
                  </a:lnTo>
                  <a:lnTo>
                    <a:pt x="859" y="259"/>
                  </a:lnTo>
                  <a:lnTo>
                    <a:pt x="802" y="251"/>
                  </a:lnTo>
                  <a:lnTo>
                    <a:pt x="741" y="243"/>
                  </a:lnTo>
                  <a:lnTo>
                    <a:pt x="677" y="229"/>
                  </a:lnTo>
                  <a:lnTo>
                    <a:pt x="612" y="211"/>
                  </a:lnTo>
                  <a:lnTo>
                    <a:pt x="547" y="189"/>
                  </a:lnTo>
                  <a:lnTo>
                    <a:pt x="484" y="164"/>
                  </a:lnTo>
                  <a:lnTo>
                    <a:pt x="423" y="132"/>
                  </a:lnTo>
                  <a:lnTo>
                    <a:pt x="365" y="95"/>
                  </a:lnTo>
                  <a:lnTo>
                    <a:pt x="313" y="50"/>
                  </a:lnTo>
                  <a:lnTo>
                    <a:pt x="269" y="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6" name="Freeform 298"/>
            <p:cNvSpPr>
              <a:spLocks/>
            </p:cNvSpPr>
            <p:nvPr/>
          </p:nvSpPr>
          <p:spPr bwMode="auto">
            <a:xfrm>
              <a:off x="1801" y="1579"/>
              <a:ext cx="278" cy="141"/>
            </a:xfrm>
            <a:custGeom>
              <a:avLst/>
              <a:gdLst>
                <a:gd name="T0" fmla="*/ 833 w 833"/>
                <a:gd name="T1" fmla="*/ 205 h 425"/>
                <a:gd name="T2" fmla="*/ 827 w 833"/>
                <a:gd name="T3" fmla="*/ 205 h 425"/>
                <a:gd name="T4" fmla="*/ 808 w 833"/>
                <a:gd name="T5" fmla="*/ 202 h 425"/>
                <a:gd name="T6" fmla="*/ 780 w 833"/>
                <a:gd name="T7" fmla="*/ 199 h 425"/>
                <a:gd name="T8" fmla="*/ 741 w 833"/>
                <a:gd name="T9" fmla="*/ 193 h 425"/>
                <a:gd name="T10" fmla="*/ 694 w 833"/>
                <a:gd name="T11" fmla="*/ 187 h 425"/>
                <a:gd name="T12" fmla="*/ 641 w 833"/>
                <a:gd name="T13" fmla="*/ 178 h 425"/>
                <a:gd name="T14" fmla="*/ 581 w 833"/>
                <a:gd name="T15" fmla="*/ 169 h 425"/>
                <a:gd name="T16" fmla="*/ 518 w 833"/>
                <a:gd name="T17" fmla="*/ 157 h 425"/>
                <a:gd name="T18" fmla="*/ 451 w 833"/>
                <a:gd name="T19" fmla="*/ 144 h 425"/>
                <a:gd name="T20" fmla="*/ 382 w 833"/>
                <a:gd name="T21" fmla="*/ 129 h 425"/>
                <a:gd name="T22" fmla="*/ 312 w 833"/>
                <a:gd name="T23" fmla="*/ 111 h 425"/>
                <a:gd name="T24" fmla="*/ 244 w 833"/>
                <a:gd name="T25" fmla="*/ 94 h 425"/>
                <a:gd name="T26" fmla="*/ 177 w 833"/>
                <a:gd name="T27" fmla="*/ 73 h 425"/>
                <a:gd name="T28" fmla="*/ 112 w 833"/>
                <a:gd name="T29" fmla="*/ 51 h 425"/>
                <a:gd name="T30" fmla="*/ 53 w 833"/>
                <a:gd name="T31" fmla="*/ 27 h 425"/>
                <a:gd name="T32" fmla="*/ 0 w 833"/>
                <a:gd name="T33" fmla="*/ 0 h 425"/>
                <a:gd name="T34" fmla="*/ 95 w 833"/>
                <a:gd name="T35" fmla="*/ 101 h 425"/>
                <a:gd name="T36" fmla="*/ 433 w 833"/>
                <a:gd name="T37" fmla="*/ 205 h 425"/>
                <a:gd name="T38" fmla="*/ 436 w 833"/>
                <a:gd name="T39" fmla="*/ 209 h 425"/>
                <a:gd name="T40" fmla="*/ 444 w 833"/>
                <a:gd name="T41" fmla="*/ 222 h 425"/>
                <a:gd name="T42" fmla="*/ 454 w 833"/>
                <a:gd name="T43" fmla="*/ 245 h 425"/>
                <a:gd name="T44" fmla="*/ 464 w 833"/>
                <a:gd name="T45" fmla="*/ 271 h 425"/>
                <a:gd name="T46" fmla="*/ 473 w 833"/>
                <a:gd name="T47" fmla="*/ 305 h 425"/>
                <a:gd name="T48" fmla="*/ 478 w 833"/>
                <a:gd name="T49" fmla="*/ 342 h 425"/>
                <a:gd name="T50" fmla="*/ 478 w 833"/>
                <a:gd name="T51" fmla="*/ 382 h 425"/>
                <a:gd name="T52" fmla="*/ 469 w 833"/>
                <a:gd name="T53" fmla="*/ 425 h 425"/>
                <a:gd name="T54" fmla="*/ 473 w 833"/>
                <a:gd name="T55" fmla="*/ 422 h 425"/>
                <a:gd name="T56" fmla="*/ 482 w 833"/>
                <a:gd name="T57" fmla="*/ 413 h 425"/>
                <a:gd name="T58" fmla="*/ 496 w 833"/>
                <a:gd name="T59" fmla="*/ 397 h 425"/>
                <a:gd name="T60" fmla="*/ 509 w 833"/>
                <a:gd name="T61" fmla="*/ 375 h 425"/>
                <a:gd name="T62" fmla="*/ 518 w 833"/>
                <a:gd name="T63" fmla="*/ 345 h 425"/>
                <a:gd name="T64" fmla="*/ 521 w 833"/>
                <a:gd name="T65" fmla="*/ 310 h 425"/>
                <a:gd name="T66" fmla="*/ 516 w 833"/>
                <a:gd name="T67" fmla="*/ 265 h 425"/>
                <a:gd name="T68" fmla="*/ 498 w 833"/>
                <a:gd name="T69" fmla="*/ 215 h 425"/>
                <a:gd name="T70" fmla="*/ 501 w 833"/>
                <a:gd name="T71" fmla="*/ 215 h 425"/>
                <a:gd name="T72" fmla="*/ 510 w 833"/>
                <a:gd name="T73" fmla="*/ 216 h 425"/>
                <a:gd name="T74" fmla="*/ 524 w 833"/>
                <a:gd name="T75" fmla="*/ 218 h 425"/>
                <a:gd name="T76" fmla="*/ 543 w 833"/>
                <a:gd name="T77" fmla="*/ 219 h 425"/>
                <a:gd name="T78" fmla="*/ 564 w 833"/>
                <a:gd name="T79" fmla="*/ 222 h 425"/>
                <a:gd name="T80" fmla="*/ 589 w 833"/>
                <a:gd name="T81" fmla="*/ 224 h 425"/>
                <a:gd name="T82" fmla="*/ 615 w 833"/>
                <a:gd name="T83" fmla="*/ 225 h 425"/>
                <a:gd name="T84" fmla="*/ 643 w 833"/>
                <a:gd name="T85" fmla="*/ 227 h 425"/>
                <a:gd name="T86" fmla="*/ 672 w 833"/>
                <a:gd name="T87" fmla="*/ 228 h 425"/>
                <a:gd name="T88" fmla="*/ 701 w 833"/>
                <a:gd name="T89" fmla="*/ 228 h 425"/>
                <a:gd name="T90" fmla="*/ 729 w 833"/>
                <a:gd name="T91" fmla="*/ 227 h 425"/>
                <a:gd name="T92" fmla="*/ 756 w 833"/>
                <a:gd name="T93" fmla="*/ 225 h 425"/>
                <a:gd name="T94" fmla="*/ 780 w 833"/>
                <a:gd name="T95" fmla="*/ 222 h 425"/>
                <a:gd name="T96" fmla="*/ 802 w 833"/>
                <a:gd name="T97" fmla="*/ 218 h 425"/>
                <a:gd name="T98" fmla="*/ 820 w 833"/>
                <a:gd name="T99" fmla="*/ 212 h 425"/>
                <a:gd name="T100" fmla="*/ 833 w 833"/>
                <a:gd name="T101" fmla="*/ 20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3" h="425">
                  <a:moveTo>
                    <a:pt x="833" y="205"/>
                  </a:moveTo>
                  <a:lnTo>
                    <a:pt x="827" y="205"/>
                  </a:lnTo>
                  <a:lnTo>
                    <a:pt x="808" y="202"/>
                  </a:lnTo>
                  <a:lnTo>
                    <a:pt x="780" y="199"/>
                  </a:lnTo>
                  <a:lnTo>
                    <a:pt x="741" y="193"/>
                  </a:lnTo>
                  <a:lnTo>
                    <a:pt x="694" y="187"/>
                  </a:lnTo>
                  <a:lnTo>
                    <a:pt x="641" y="178"/>
                  </a:lnTo>
                  <a:lnTo>
                    <a:pt x="581" y="169"/>
                  </a:lnTo>
                  <a:lnTo>
                    <a:pt x="518" y="157"/>
                  </a:lnTo>
                  <a:lnTo>
                    <a:pt x="451" y="144"/>
                  </a:lnTo>
                  <a:lnTo>
                    <a:pt x="382" y="129"/>
                  </a:lnTo>
                  <a:lnTo>
                    <a:pt x="312" y="111"/>
                  </a:lnTo>
                  <a:lnTo>
                    <a:pt x="244" y="94"/>
                  </a:lnTo>
                  <a:lnTo>
                    <a:pt x="177" y="73"/>
                  </a:lnTo>
                  <a:lnTo>
                    <a:pt x="112" y="51"/>
                  </a:lnTo>
                  <a:lnTo>
                    <a:pt x="53" y="27"/>
                  </a:lnTo>
                  <a:lnTo>
                    <a:pt x="0" y="0"/>
                  </a:lnTo>
                  <a:lnTo>
                    <a:pt x="95" y="101"/>
                  </a:lnTo>
                  <a:lnTo>
                    <a:pt x="433" y="205"/>
                  </a:lnTo>
                  <a:lnTo>
                    <a:pt x="436" y="209"/>
                  </a:lnTo>
                  <a:lnTo>
                    <a:pt x="444" y="222"/>
                  </a:lnTo>
                  <a:lnTo>
                    <a:pt x="454" y="245"/>
                  </a:lnTo>
                  <a:lnTo>
                    <a:pt x="464" y="271"/>
                  </a:lnTo>
                  <a:lnTo>
                    <a:pt x="473" y="305"/>
                  </a:lnTo>
                  <a:lnTo>
                    <a:pt x="478" y="342"/>
                  </a:lnTo>
                  <a:lnTo>
                    <a:pt x="478" y="382"/>
                  </a:lnTo>
                  <a:lnTo>
                    <a:pt x="469" y="425"/>
                  </a:lnTo>
                  <a:lnTo>
                    <a:pt x="473" y="422"/>
                  </a:lnTo>
                  <a:lnTo>
                    <a:pt x="482" y="413"/>
                  </a:lnTo>
                  <a:lnTo>
                    <a:pt x="496" y="397"/>
                  </a:lnTo>
                  <a:lnTo>
                    <a:pt x="509" y="375"/>
                  </a:lnTo>
                  <a:lnTo>
                    <a:pt x="518" y="345"/>
                  </a:lnTo>
                  <a:lnTo>
                    <a:pt x="521" y="310"/>
                  </a:lnTo>
                  <a:lnTo>
                    <a:pt x="516" y="265"/>
                  </a:lnTo>
                  <a:lnTo>
                    <a:pt x="498" y="215"/>
                  </a:lnTo>
                  <a:lnTo>
                    <a:pt x="501" y="215"/>
                  </a:lnTo>
                  <a:lnTo>
                    <a:pt x="510" y="216"/>
                  </a:lnTo>
                  <a:lnTo>
                    <a:pt x="524" y="218"/>
                  </a:lnTo>
                  <a:lnTo>
                    <a:pt x="543" y="219"/>
                  </a:lnTo>
                  <a:lnTo>
                    <a:pt x="564" y="222"/>
                  </a:lnTo>
                  <a:lnTo>
                    <a:pt x="589" y="224"/>
                  </a:lnTo>
                  <a:lnTo>
                    <a:pt x="615" y="225"/>
                  </a:lnTo>
                  <a:lnTo>
                    <a:pt x="643" y="227"/>
                  </a:lnTo>
                  <a:lnTo>
                    <a:pt x="672" y="228"/>
                  </a:lnTo>
                  <a:lnTo>
                    <a:pt x="701" y="228"/>
                  </a:lnTo>
                  <a:lnTo>
                    <a:pt x="729" y="227"/>
                  </a:lnTo>
                  <a:lnTo>
                    <a:pt x="756" y="225"/>
                  </a:lnTo>
                  <a:lnTo>
                    <a:pt x="780" y="222"/>
                  </a:lnTo>
                  <a:lnTo>
                    <a:pt x="802" y="218"/>
                  </a:lnTo>
                  <a:lnTo>
                    <a:pt x="820" y="212"/>
                  </a:lnTo>
                  <a:lnTo>
                    <a:pt x="833" y="20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7" name="Freeform 299"/>
            <p:cNvSpPr>
              <a:spLocks/>
            </p:cNvSpPr>
            <p:nvPr/>
          </p:nvSpPr>
          <p:spPr bwMode="auto">
            <a:xfrm>
              <a:off x="2007" y="1582"/>
              <a:ext cx="598" cy="185"/>
            </a:xfrm>
            <a:custGeom>
              <a:avLst/>
              <a:gdLst>
                <a:gd name="T0" fmla="*/ 777 w 1795"/>
                <a:gd name="T1" fmla="*/ 429 h 553"/>
                <a:gd name="T2" fmla="*/ 36 w 1795"/>
                <a:gd name="T3" fmla="*/ 414 h 553"/>
                <a:gd name="T4" fmla="*/ 552 w 1795"/>
                <a:gd name="T5" fmla="*/ 503 h 553"/>
                <a:gd name="T6" fmla="*/ 580 w 1795"/>
                <a:gd name="T7" fmla="*/ 507 h 553"/>
                <a:gd name="T8" fmla="*/ 631 w 1795"/>
                <a:gd name="T9" fmla="*/ 513 h 553"/>
                <a:gd name="T10" fmla="*/ 694 w 1795"/>
                <a:gd name="T11" fmla="*/ 522 h 553"/>
                <a:gd name="T12" fmla="*/ 765 w 1795"/>
                <a:gd name="T13" fmla="*/ 531 h 553"/>
                <a:gd name="T14" fmla="*/ 836 w 1795"/>
                <a:gd name="T15" fmla="*/ 540 h 553"/>
                <a:gd name="T16" fmla="*/ 900 w 1795"/>
                <a:gd name="T17" fmla="*/ 547 h 553"/>
                <a:gd name="T18" fmla="*/ 950 w 1795"/>
                <a:gd name="T19" fmla="*/ 552 h 553"/>
                <a:gd name="T20" fmla="*/ 997 w 1795"/>
                <a:gd name="T21" fmla="*/ 552 h 553"/>
                <a:gd name="T22" fmla="*/ 1070 w 1795"/>
                <a:gd name="T23" fmla="*/ 532 h 553"/>
                <a:gd name="T24" fmla="*/ 1136 w 1795"/>
                <a:gd name="T25" fmla="*/ 507 h 553"/>
                <a:gd name="T26" fmla="*/ 1181 w 1795"/>
                <a:gd name="T27" fmla="*/ 487 h 553"/>
                <a:gd name="T28" fmla="*/ 1188 w 1795"/>
                <a:gd name="T29" fmla="*/ 481 h 553"/>
                <a:gd name="T30" fmla="*/ 1197 w 1795"/>
                <a:gd name="T31" fmla="*/ 457 h 553"/>
                <a:gd name="T32" fmla="*/ 1215 w 1795"/>
                <a:gd name="T33" fmla="*/ 416 h 553"/>
                <a:gd name="T34" fmla="*/ 1240 w 1795"/>
                <a:gd name="T35" fmla="*/ 362 h 553"/>
                <a:gd name="T36" fmla="*/ 1273 w 1795"/>
                <a:gd name="T37" fmla="*/ 308 h 553"/>
                <a:gd name="T38" fmla="*/ 1311 w 1795"/>
                <a:gd name="T39" fmla="*/ 254 h 553"/>
                <a:gd name="T40" fmla="*/ 1357 w 1795"/>
                <a:gd name="T41" fmla="*/ 211 h 553"/>
                <a:gd name="T42" fmla="*/ 1407 w 1795"/>
                <a:gd name="T43" fmla="*/ 183 h 553"/>
                <a:gd name="T44" fmla="*/ 1455 w 1795"/>
                <a:gd name="T45" fmla="*/ 202 h 553"/>
                <a:gd name="T46" fmla="*/ 1459 w 1795"/>
                <a:gd name="T47" fmla="*/ 201 h 553"/>
                <a:gd name="T48" fmla="*/ 1471 w 1795"/>
                <a:gd name="T49" fmla="*/ 195 h 553"/>
                <a:gd name="T50" fmla="*/ 1493 w 1795"/>
                <a:gd name="T51" fmla="*/ 188 h 553"/>
                <a:gd name="T52" fmla="*/ 1524 w 1795"/>
                <a:gd name="T53" fmla="*/ 182 h 553"/>
                <a:gd name="T54" fmla="*/ 1565 w 1795"/>
                <a:gd name="T55" fmla="*/ 179 h 553"/>
                <a:gd name="T56" fmla="*/ 1620 w 1795"/>
                <a:gd name="T57" fmla="*/ 179 h 553"/>
                <a:gd name="T58" fmla="*/ 1685 w 1795"/>
                <a:gd name="T59" fmla="*/ 185 h 553"/>
                <a:gd name="T60" fmla="*/ 1765 w 1795"/>
                <a:gd name="T61" fmla="*/ 200 h 553"/>
                <a:gd name="T62" fmla="*/ 1770 w 1795"/>
                <a:gd name="T63" fmla="*/ 152 h 553"/>
                <a:gd name="T64" fmla="*/ 1795 w 1795"/>
                <a:gd name="T65" fmla="*/ 6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5" h="553">
                  <a:moveTo>
                    <a:pt x="1012" y="0"/>
                  </a:moveTo>
                  <a:lnTo>
                    <a:pt x="777" y="429"/>
                  </a:lnTo>
                  <a:lnTo>
                    <a:pt x="0" y="328"/>
                  </a:lnTo>
                  <a:lnTo>
                    <a:pt x="36" y="414"/>
                  </a:lnTo>
                  <a:lnTo>
                    <a:pt x="548" y="503"/>
                  </a:lnTo>
                  <a:lnTo>
                    <a:pt x="552" y="503"/>
                  </a:lnTo>
                  <a:lnTo>
                    <a:pt x="562" y="504"/>
                  </a:lnTo>
                  <a:lnTo>
                    <a:pt x="580" y="507"/>
                  </a:lnTo>
                  <a:lnTo>
                    <a:pt x="602" y="510"/>
                  </a:lnTo>
                  <a:lnTo>
                    <a:pt x="631" y="513"/>
                  </a:lnTo>
                  <a:lnTo>
                    <a:pt x="660" y="518"/>
                  </a:lnTo>
                  <a:lnTo>
                    <a:pt x="694" y="522"/>
                  </a:lnTo>
                  <a:lnTo>
                    <a:pt x="730" y="526"/>
                  </a:lnTo>
                  <a:lnTo>
                    <a:pt x="765" y="531"/>
                  </a:lnTo>
                  <a:lnTo>
                    <a:pt x="801" y="535"/>
                  </a:lnTo>
                  <a:lnTo>
                    <a:pt x="836" y="540"/>
                  </a:lnTo>
                  <a:lnTo>
                    <a:pt x="870" y="543"/>
                  </a:lnTo>
                  <a:lnTo>
                    <a:pt x="900" y="547"/>
                  </a:lnTo>
                  <a:lnTo>
                    <a:pt x="926" y="550"/>
                  </a:lnTo>
                  <a:lnTo>
                    <a:pt x="950" y="552"/>
                  </a:lnTo>
                  <a:lnTo>
                    <a:pt x="966" y="553"/>
                  </a:lnTo>
                  <a:lnTo>
                    <a:pt x="997" y="552"/>
                  </a:lnTo>
                  <a:lnTo>
                    <a:pt x="1033" y="544"/>
                  </a:lnTo>
                  <a:lnTo>
                    <a:pt x="1070" y="532"/>
                  </a:lnTo>
                  <a:lnTo>
                    <a:pt x="1105" y="521"/>
                  </a:lnTo>
                  <a:lnTo>
                    <a:pt x="1136" y="507"/>
                  </a:lnTo>
                  <a:lnTo>
                    <a:pt x="1163" y="495"/>
                  </a:lnTo>
                  <a:lnTo>
                    <a:pt x="1181" y="487"/>
                  </a:lnTo>
                  <a:lnTo>
                    <a:pt x="1187" y="484"/>
                  </a:lnTo>
                  <a:lnTo>
                    <a:pt x="1188" y="481"/>
                  </a:lnTo>
                  <a:lnTo>
                    <a:pt x="1191" y="470"/>
                  </a:lnTo>
                  <a:lnTo>
                    <a:pt x="1197" y="457"/>
                  </a:lnTo>
                  <a:lnTo>
                    <a:pt x="1205" y="438"/>
                  </a:lnTo>
                  <a:lnTo>
                    <a:pt x="1215" y="416"/>
                  </a:lnTo>
                  <a:lnTo>
                    <a:pt x="1227" y="390"/>
                  </a:lnTo>
                  <a:lnTo>
                    <a:pt x="1240" y="362"/>
                  </a:lnTo>
                  <a:lnTo>
                    <a:pt x="1255" y="336"/>
                  </a:lnTo>
                  <a:lnTo>
                    <a:pt x="1273" y="308"/>
                  </a:lnTo>
                  <a:lnTo>
                    <a:pt x="1290" y="279"/>
                  </a:lnTo>
                  <a:lnTo>
                    <a:pt x="1311" y="254"/>
                  </a:lnTo>
                  <a:lnTo>
                    <a:pt x="1333" y="231"/>
                  </a:lnTo>
                  <a:lnTo>
                    <a:pt x="1357" y="211"/>
                  </a:lnTo>
                  <a:lnTo>
                    <a:pt x="1382" y="195"/>
                  </a:lnTo>
                  <a:lnTo>
                    <a:pt x="1407" y="183"/>
                  </a:lnTo>
                  <a:lnTo>
                    <a:pt x="1435" y="179"/>
                  </a:lnTo>
                  <a:lnTo>
                    <a:pt x="1455" y="202"/>
                  </a:lnTo>
                  <a:lnTo>
                    <a:pt x="1456" y="202"/>
                  </a:lnTo>
                  <a:lnTo>
                    <a:pt x="1459" y="201"/>
                  </a:lnTo>
                  <a:lnTo>
                    <a:pt x="1463" y="198"/>
                  </a:lnTo>
                  <a:lnTo>
                    <a:pt x="1471" y="195"/>
                  </a:lnTo>
                  <a:lnTo>
                    <a:pt x="1480" y="192"/>
                  </a:lnTo>
                  <a:lnTo>
                    <a:pt x="1493" y="188"/>
                  </a:lnTo>
                  <a:lnTo>
                    <a:pt x="1506" y="185"/>
                  </a:lnTo>
                  <a:lnTo>
                    <a:pt x="1524" y="182"/>
                  </a:lnTo>
                  <a:lnTo>
                    <a:pt x="1543" y="180"/>
                  </a:lnTo>
                  <a:lnTo>
                    <a:pt x="1565" y="179"/>
                  </a:lnTo>
                  <a:lnTo>
                    <a:pt x="1592" y="177"/>
                  </a:lnTo>
                  <a:lnTo>
                    <a:pt x="1620" y="179"/>
                  </a:lnTo>
                  <a:lnTo>
                    <a:pt x="1651" y="182"/>
                  </a:lnTo>
                  <a:lnTo>
                    <a:pt x="1685" y="185"/>
                  </a:lnTo>
                  <a:lnTo>
                    <a:pt x="1724" y="191"/>
                  </a:lnTo>
                  <a:lnTo>
                    <a:pt x="1765" y="200"/>
                  </a:lnTo>
                  <a:lnTo>
                    <a:pt x="1765" y="186"/>
                  </a:lnTo>
                  <a:lnTo>
                    <a:pt x="1770" y="152"/>
                  </a:lnTo>
                  <a:lnTo>
                    <a:pt x="1777" y="109"/>
                  </a:lnTo>
                  <a:lnTo>
                    <a:pt x="1795" y="65"/>
                  </a:lnTo>
                  <a:lnTo>
                    <a:pt x="1012" y="0"/>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8" name="Freeform 300"/>
            <p:cNvSpPr>
              <a:spLocks/>
            </p:cNvSpPr>
            <p:nvPr/>
          </p:nvSpPr>
          <p:spPr bwMode="auto">
            <a:xfrm>
              <a:off x="2160" y="1239"/>
              <a:ext cx="96" cy="34"/>
            </a:xfrm>
            <a:custGeom>
              <a:avLst/>
              <a:gdLst>
                <a:gd name="T0" fmla="*/ 244 w 287"/>
                <a:gd name="T1" fmla="*/ 0 h 103"/>
                <a:gd name="T2" fmla="*/ 240 w 287"/>
                <a:gd name="T3" fmla="*/ 1 h 103"/>
                <a:gd name="T4" fmla="*/ 226 w 287"/>
                <a:gd name="T5" fmla="*/ 3 h 103"/>
                <a:gd name="T6" fmla="*/ 207 w 287"/>
                <a:gd name="T7" fmla="*/ 6 h 103"/>
                <a:gd name="T8" fmla="*/ 183 w 287"/>
                <a:gd name="T9" fmla="*/ 9 h 103"/>
                <a:gd name="T10" fmla="*/ 157 w 287"/>
                <a:gd name="T11" fmla="*/ 13 h 103"/>
                <a:gd name="T12" fmla="*/ 132 w 287"/>
                <a:gd name="T13" fmla="*/ 16 h 103"/>
                <a:gd name="T14" fmla="*/ 108 w 287"/>
                <a:gd name="T15" fmla="*/ 18 h 103"/>
                <a:gd name="T16" fmla="*/ 89 w 287"/>
                <a:gd name="T17" fmla="*/ 19 h 103"/>
                <a:gd name="T18" fmla="*/ 72 w 287"/>
                <a:gd name="T19" fmla="*/ 19 h 103"/>
                <a:gd name="T20" fmla="*/ 58 w 287"/>
                <a:gd name="T21" fmla="*/ 20 h 103"/>
                <a:gd name="T22" fmla="*/ 44 w 287"/>
                <a:gd name="T23" fmla="*/ 20 h 103"/>
                <a:gd name="T24" fmla="*/ 32 w 287"/>
                <a:gd name="T25" fmla="*/ 22 h 103"/>
                <a:gd name="T26" fmla="*/ 24 w 287"/>
                <a:gd name="T27" fmla="*/ 23 h 103"/>
                <a:gd name="T28" fmla="*/ 16 w 287"/>
                <a:gd name="T29" fmla="*/ 23 h 103"/>
                <a:gd name="T30" fmla="*/ 12 w 287"/>
                <a:gd name="T31" fmla="*/ 25 h 103"/>
                <a:gd name="T32" fmla="*/ 10 w 287"/>
                <a:gd name="T33" fmla="*/ 25 h 103"/>
                <a:gd name="T34" fmla="*/ 6 w 287"/>
                <a:gd name="T35" fmla="*/ 31 h 103"/>
                <a:gd name="T36" fmla="*/ 0 w 287"/>
                <a:gd name="T37" fmla="*/ 46 h 103"/>
                <a:gd name="T38" fmla="*/ 3 w 287"/>
                <a:gd name="T39" fmla="*/ 69 h 103"/>
                <a:gd name="T40" fmla="*/ 21 w 287"/>
                <a:gd name="T41" fmla="*/ 94 h 103"/>
                <a:gd name="T42" fmla="*/ 99 w 287"/>
                <a:gd name="T43" fmla="*/ 90 h 103"/>
                <a:gd name="T44" fmla="*/ 102 w 287"/>
                <a:gd name="T45" fmla="*/ 91 h 103"/>
                <a:gd name="T46" fmla="*/ 109 w 287"/>
                <a:gd name="T47" fmla="*/ 93 h 103"/>
                <a:gd name="T48" fmla="*/ 120 w 287"/>
                <a:gd name="T49" fmla="*/ 97 h 103"/>
                <a:gd name="T50" fmla="*/ 135 w 287"/>
                <a:gd name="T51" fmla="*/ 100 h 103"/>
                <a:gd name="T52" fmla="*/ 151 w 287"/>
                <a:gd name="T53" fmla="*/ 102 h 103"/>
                <a:gd name="T54" fmla="*/ 169 w 287"/>
                <a:gd name="T55" fmla="*/ 103 h 103"/>
                <a:gd name="T56" fmla="*/ 186 w 287"/>
                <a:gd name="T57" fmla="*/ 103 h 103"/>
                <a:gd name="T58" fmla="*/ 204 w 287"/>
                <a:gd name="T59" fmla="*/ 99 h 103"/>
                <a:gd name="T60" fmla="*/ 220 w 287"/>
                <a:gd name="T61" fmla="*/ 94 h 103"/>
                <a:gd name="T62" fmla="*/ 234 w 287"/>
                <a:gd name="T63" fmla="*/ 90 h 103"/>
                <a:gd name="T64" fmla="*/ 247 w 287"/>
                <a:gd name="T65" fmla="*/ 86 h 103"/>
                <a:gd name="T66" fmla="*/ 257 w 287"/>
                <a:gd name="T67" fmla="*/ 84 h 103"/>
                <a:gd name="T68" fmla="*/ 266 w 287"/>
                <a:gd name="T69" fmla="*/ 81 h 103"/>
                <a:gd name="T70" fmla="*/ 272 w 287"/>
                <a:gd name="T71" fmla="*/ 81 h 103"/>
                <a:gd name="T72" fmla="*/ 277 w 287"/>
                <a:gd name="T73" fmla="*/ 80 h 103"/>
                <a:gd name="T74" fmla="*/ 278 w 287"/>
                <a:gd name="T75" fmla="*/ 80 h 103"/>
                <a:gd name="T76" fmla="*/ 280 w 287"/>
                <a:gd name="T77" fmla="*/ 77 h 103"/>
                <a:gd name="T78" fmla="*/ 282 w 287"/>
                <a:gd name="T79" fmla="*/ 69 h 103"/>
                <a:gd name="T80" fmla="*/ 285 w 287"/>
                <a:gd name="T81" fmla="*/ 59 h 103"/>
                <a:gd name="T82" fmla="*/ 287 w 287"/>
                <a:gd name="T83" fmla="*/ 47 h 103"/>
                <a:gd name="T84" fmla="*/ 285 w 287"/>
                <a:gd name="T85" fmla="*/ 34 h 103"/>
                <a:gd name="T86" fmla="*/ 278 w 287"/>
                <a:gd name="T87" fmla="*/ 20 h 103"/>
                <a:gd name="T88" fmla="*/ 265 w 287"/>
                <a:gd name="T89" fmla="*/ 9 h 103"/>
                <a:gd name="T90" fmla="*/ 244 w 287"/>
                <a:gd name="T9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7" h="103">
                  <a:moveTo>
                    <a:pt x="244" y="0"/>
                  </a:moveTo>
                  <a:lnTo>
                    <a:pt x="240" y="1"/>
                  </a:lnTo>
                  <a:lnTo>
                    <a:pt x="226" y="3"/>
                  </a:lnTo>
                  <a:lnTo>
                    <a:pt x="207" y="6"/>
                  </a:lnTo>
                  <a:lnTo>
                    <a:pt x="183" y="9"/>
                  </a:lnTo>
                  <a:lnTo>
                    <a:pt x="157" y="13"/>
                  </a:lnTo>
                  <a:lnTo>
                    <a:pt x="132" y="16"/>
                  </a:lnTo>
                  <a:lnTo>
                    <a:pt x="108" y="18"/>
                  </a:lnTo>
                  <a:lnTo>
                    <a:pt x="89" y="19"/>
                  </a:lnTo>
                  <a:lnTo>
                    <a:pt x="72" y="19"/>
                  </a:lnTo>
                  <a:lnTo>
                    <a:pt x="58" y="20"/>
                  </a:lnTo>
                  <a:lnTo>
                    <a:pt x="44" y="20"/>
                  </a:lnTo>
                  <a:lnTo>
                    <a:pt x="32" y="22"/>
                  </a:lnTo>
                  <a:lnTo>
                    <a:pt x="24" y="23"/>
                  </a:lnTo>
                  <a:lnTo>
                    <a:pt x="16" y="23"/>
                  </a:lnTo>
                  <a:lnTo>
                    <a:pt x="12" y="25"/>
                  </a:lnTo>
                  <a:lnTo>
                    <a:pt x="10" y="25"/>
                  </a:lnTo>
                  <a:lnTo>
                    <a:pt x="6" y="31"/>
                  </a:lnTo>
                  <a:lnTo>
                    <a:pt x="0" y="46"/>
                  </a:lnTo>
                  <a:lnTo>
                    <a:pt x="3" y="69"/>
                  </a:lnTo>
                  <a:lnTo>
                    <a:pt x="21" y="94"/>
                  </a:lnTo>
                  <a:lnTo>
                    <a:pt x="99" y="90"/>
                  </a:lnTo>
                  <a:lnTo>
                    <a:pt x="102" y="91"/>
                  </a:lnTo>
                  <a:lnTo>
                    <a:pt x="109" y="93"/>
                  </a:lnTo>
                  <a:lnTo>
                    <a:pt x="120" y="97"/>
                  </a:lnTo>
                  <a:lnTo>
                    <a:pt x="135" y="100"/>
                  </a:lnTo>
                  <a:lnTo>
                    <a:pt x="151" y="102"/>
                  </a:lnTo>
                  <a:lnTo>
                    <a:pt x="169" y="103"/>
                  </a:lnTo>
                  <a:lnTo>
                    <a:pt x="186" y="103"/>
                  </a:lnTo>
                  <a:lnTo>
                    <a:pt x="204" y="99"/>
                  </a:lnTo>
                  <a:lnTo>
                    <a:pt x="220" y="94"/>
                  </a:lnTo>
                  <a:lnTo>
                    <a:pt x="234" y="90"/>
                  </a:lnTo>
                  <a:lnTo>
                    <a:pt x="247" y="86"/>
                  </a:lnTo>
                  <a:lnTo>
                    <a:pt x="257" y="84"/>
                  </a:lnTo>
                  <a:lnTo>
                    <a:pt x="266" y="81"/>
                  </a:lnTo>
                  <a:lnTo>
                    <a:pt x="272" y="81"/>
                  </a:lnTo>
                  <a:lnTo>
                    <a:pt x="277" y="80"/>
                  </a:lnTo>
                  <a:lnTo>
                    <a:pt x="278" y="80"/>
                  </a:lnTo>
                  <a:lnTo>
                    <a:pt x="280" y="77"/>
                  </a:lnTo>
                  <a:lnTo>
                    <a:pt x="282" y="69"/>
                  </a:lnTo>
                  <a:lnTo>
                    <a:pt x="285" y="59"/>
                  </a:lnTo>
                  <a:lnTo>
                    <a:pt x="287" y="47"/>
                  </a:lnTo>
                  <a:lnTo>
                    <a:pt x="285" y="34"/>
                  </a:lnTo>
                  <a:lnTo>
                    <a:pt x="278" y="20"/>
                  </a:lnTo>
                  <a:lnTo>
                    <a:pt x="265" y="9"/>
                  </a:lnTo>
                  <a:lnTo>
                    <a:pt x="244" y="0"/>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9" name="Freeform 301"/>
            <p:cNvSpPr>
              <a:spLocks/>
            </p:cNvSpPr>
            <p:nvPr/>
          </p:nvSpPr>
          <p:spPr bwMode="auto">
            <a:xfrm>
              <a:off x="2196" y="1165"/>
              <a:ext cx="84" cy="65"/>
            </a:xfrm>
            <a:custGeom>
              <a:avLst/>
              <a:gdLst>
                <a:gd name="T0" fmla="*/ 253 w 253"/>
                <a:gd name="T1" fmla="*/ 191 h 196"/>
                <a:gd name="T2" fmla="*/ 251 w 253"/>
                <a:gd name="T3" fmla="*/ 182 h 196"/>
                <a:gd name="T4" fmla="*/ 245 w 253"/>
                <a:gd name="T5" fmla="*/ 160 h 196"/>
                <a:gd name="T6" fmla="*/ 237 w 253"/>
                <a:gd name="T7" fmla="*/ 129 h 196"/>
                <a:gd name="T8" fmla="*/ 223 w 253"/>
                <a:gd name="T9" fmla="*/ 94 h 196"/>
                <a:gd name="T10" fmla="*/ 206 w 253"/>
                <a:gd name="T11" fmla="*/ 58 h 196"/>
                <a:gd name="T12" fmla="*/ 180 w 253"/>
                <a:gd name="T13" fmla="*/ 28 h 196"/>
                <a:gd name="T14" fmla="*/ 151 w 253"/>
                <a:gd name="T15" fmla="*/ 8 h 196"/>
                <a:gd name="T16" fmla="*/ 115 w 253"/>
                <a:gd name="T17" fmla="*/ 0 h 196"/>
                <a:gd name="T18" fmla="*/ 80 w 253"/>
                <a:gd name="T19" fmla="*/ 3 h 196"/>
                <a:gd name="T20" fmla="*/ 50 w 253"/>
                <a:gd name="T21" fmla="*/ 6 h 196"/>
                <a:gd name="T22" fmla="*/ 28 w 253"/>
                <a:gd name="T23" fmla="*/ 11 h 196"/>
                <a:gd name="T24" fmla="*/ 12 w 253"/>
                <a:gd name="T25" fmla="*/ 18 h 196"/>
                <a:gd name="T26" fmla="*/ 3 w 253"/>
                <a:gd name="T27" fmla="*/ 27 h 196"/>
                <a:gd name="T28" fmla="*/ 0 w 253"/>
                <a:gd name="T29" fmla="*/ 40 h 196"/>
                <a:gd name="T30" fmla="*/ 1 w 253"/>
                <a:gd name="T31" fmla="*/ 55 h 196"/>
                <a:gd name="T32" fmla="*/ 10 w 253"/>
                <a:gd name="T33" fmla="*/ 76 h 196"/>
                <a:gd name="T34" fmla="*/ 25 w 253"/>
                <a:gd name="T35" fmla="*/ 92 h 196"/>
                <a:gd name="T36" fmla="*/ 47 w 253"/>
                <a:gd name="T37" fmla="*/ 97 h 196"/>
                <a:gd name="T38" fmla="*/ 75 w 253"/>
                <a:gd name="T39" fmla="*/ 95 h 196"/>
                <a:gd name="T40" fmla="*/ 105 w 253"/>
                <a:gd name="T41" fmla="*/ 95 h 196"/>
                <a:gd name="T42" fmla="*/ 136 w 253"/>
                <a:gd name="T43" fmla="*/ 99 h 196"/>
                <a:gd name="T44" fmla="*/ 167 w 253"/>
                <a:gd name="T45" fmla="*/ 114 h 196"/>
                <a:gd name="T46" fmla="*/ 194 w 253"/>
                <a:gd name="T47" fmla="*/ 144 h 196"/>
                <a:gd name="T48" fmla="*/ 216 w 253"/>
                <a:gd name="T49" fmla="*/ 196 h 196"/>
                <a:gd name="T50" fmla="*/ 253 w 253"/>
                <a:gd name="T51"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3" h="196">
                  <a:moveTo>
                    <a:pt x="253" y="191"/>
                  </a:moveTo>
                  <a:lnTo>
                    <a:pt x="251" y="182"/>
                  </a:lnTo>
                  <a:lnTo>
                    <a:pt x="245" y="160"/>
                  </a:lnTo>
                  <a:lnTo>
                    <a:pt x="237" y="129"/>
                  </a:lnTo>
                  <a:lnTo>
                    <a:pt x="223" y="94"/>
                  </a:lnTo>
                  <a:lnTo>
                    <a:pt x="206" y="58"/>
                  </a:lnTo>
                  <a:lnTo>
                    <a:pt x="180" y="28"/>
                  </a:lnTo>
                  <a:lnTo>
                    <a:pt x="151" y="8"/>
                  </a:lnTo>
                  <a:lnTo>
                    <a:pt x="115" y="0"/>
                  </a:lnTo>
                  <a:lnTo>
                    <a:pt x="80" y="3"/>
                  </a:lnTo>
                  <a:lnTo>
                    <a:pt x="50" y="6"/>
                  </a:lnTo>
                  <a:lnTo>
                    <a:pt x="28" y="11"/>
                  </a:lnTo>
                  <a:lnTo>
                    <a:pt x="12" y="18"/>
                  </a:lnTo>
                  <a:lnTo>
                    <a:pt x="3" y="27"/>
                  </a:lnTo>
                  <a:lnTo>
                    <a:pt x="0" y="40"/>
                  </a:lnTo>
                  <a:lnTo>
                    <a:pt x="1" y="55"/>
                  </a:lnTo>
                  <a:lnTo>
                    <a:pt x="10" y="76"/>
                  </a:lnTo>
                  <a:lnTo>
                    <a:pt x="25" y="92"/>
                  </a:lnTo>
                  <a:lnTo>
                    <a:pt x="47" y="97"/>
                  </a:lnTo>
                  <a:lnTo>
                    <a:pt x="75" y="95"/>
                  </a:lnTo>
                  <a:lnTo>
                    <a:pt x="105" y="95"/>
                  </a:lnTo>
                  <a:lnTo>
                    <a:pt x="136" y="99"/>
                  </a:lnTo>
                  <a:lnTo>
                    <a:pt x="167" y="114"/>
                  </a:lnTo>
                  <a:lnTo>
                    <a:pt x="194" y="144"/>
                  </a:lnTo>
                  <a:lnTo>
                    <a:pt x="216" y="196"/>
                  </a:lnTo>
                  <a:lnTo>
                    <a:pt x="253" y="191"/>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0" name="Freeform 302"/>
            <p:cNvSpPr>
              <a:spLocks/>
            </p:cNvSpPr>
            <p:nvPr/>
          </p:nvSpPr>
          <p:spPr bwMode="auto">
            <a:xfrm>
              <a:off x="2412" y="1142"/>
              <a:ext cx="69" cy="71"/>
            </a:xfrm>
            <a:custGeom>
              <a:avLst/>
              <a:gdLst>
                <a:gd name="T0" fmla="*/ 54 w 206"/>
                <a:gd name="T1" fmla="*/ 213 h 213"/>
                <a:gd name="T2" fmla="*/ 0 w 206"/>
                <a:gd name="T3" fmla="*/ 209 h 213"/>
                <a:gd name="T4" fmla="*/ 0 w 206"/>
                <a:gd name="T5" fmla="*/ 202 h 213"/>
                <a:gd name="T6" fmla="*/ 2 w 206"/>
                <a:gd name="T7" fmla="*/ 181 h 213"/>
                <a:gd name="T8" fmla="*/ 5 w 206"/>
                <a:gd name="T9" fmla="*/ 153 h 213"/>
                <a:gd name="T10" fmla="*/ 9 w 206"/>
                <a:gd name="T11" fmla="*/ 120 h 213"/>
                <a:gd name="T12" fmla="*/ 15 w 206"/>
                <a:gd name="T13" fmla="*/ 86 h 213"/>
                <a:gd name="T14" fmla="*/ 26 w 206"/>
                <a:gd name="T15" fmla="*/ 55 h 213"/>
                <a:gd name="T16" fmla="*/ 39 w 206"/>
                <a:gd name="T17" fmla="*/ 31 h 213"/>
                <a:gd name="T18" fmla="*/ 55 w 206"/>
                <a:gd name="T19" fmla="*/ 20 h 213"/>
                <a:gd name="T20" fmla="*/ 74 w 206"/>
                <a:gd name="T21" fmla="*/ 14 h 213"/>
                <a:gd name="T22" fmla="*/ 95 w 206"/>
                <a:gd name="T23" fmla="*/ 9 h 213"/>
                <a:gd name="T24" fmla="*/ 117 w 206"/>
                <a:gd name="T25" fmla="*/ 5 h 213"/>
                <a:gd name="T26" fmla="*/ 138 w 206"/>
                <a:gd name="T27" fmla="*/ 2 h 213"/>
                <a:gd name="T28" fmla="*/ 157 w 206"/>
                <a:gd name="T29" fmla="*/ 0 h 213"/>
                <a:gd name="T30" fmla="*/ 175 w 206"/>
                <a:gd name="T31" fmla="*/ 3 h 213"/>
                <a:gd name="T32" fmla="*/ 190 w 206"/>
                <a:gd name="T33" fmla="*/ 9 h 213"/>
                <a:gd name="T34" fmla="*/ 200 w 206"/>
                <a:gd name="T35" fmla="*/ 20 h 213"/>
                <a:gd name="T36" fmla="*/ 206 w 206"/>
                <a:gd name="T37" fmla="*/ 31 h 213"/>
                <a:gd name="T38" fmla="*/ 206 w 206"/>
                <a:gd name="T39" fmla="*/ 42 h 213"/>
                <a:gd name="T40" fmla="*/ 203 w 206"/>
                <a:gd name="T41" fmla="*/ 49 h 213"/>
                <a:gd name="T42" fmla="*/ 196 w 206"/>
                <a:gd name="T43" fmla="*/ 58 h 213"/>
                <a:gd name="T44" fmla="*/ 185 w 206"/>
                <a:gd name="T45" fmla="*/ 64 h 213"/>
                <a:gd name="T46" fmla="*/ 175 w 206"/>
                <a:gd name="T47" fmla="*/ 70 h 213"/>
                <a:gd name="T48" fmla="*/ 165 w 206"/>
                <a:gd name="T49" fmla="*/ 74 h 213"/>
                <a:gd name="T50" fmla="*/ 154 w 206"/>
                <a:gd name="T51" fmla="*/ 79 h 213"/>
                <a:gd name="T52" fmla="*/ 142 w 206"/>
                <a:gd name="T53" fmla="*/ 83 h 213"/>
                <a:gd name="T54" fmla="*/ 126 w 206"/>
                <a:gd name="T55" fmla="*/ 88 h 213"/>
                <a:gd name="T56" fmla="*/ 108 w 206"/>
                <a:gd name="T57" fmla="*/ 95 h 213"/>
                <a:gd name="T58" fmla="*/ 89 w 206"/>
                <a:gd name="T59" fmla="*/ 105 h 213"/>
                <a:gd name="T60" fmla="*/ 71 w 206"/>
                <a:gd name="T61" fmla="*/ 120 h 213"/>
                <a:gd name="T62" fmla="*/ 60 w 206"/>
                <a:gd name="T63" fmla="*/ 144 h 213"/>
                <a:gd name="T64" fmla="*/ 52 w 206"/>
                <a:gd name="T65" fmla="*/ 173 h 213"/>
                <a:gd name="T66" fmla="*/ 54 w 206"/>
                <a:gd name="T67"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6" h="213">
                  <a:moveTo>
                    <a:pt x="54" y="213"/>
                  </a:moveTo>
                  <a:lnTo>
                    <a:pt x="0" y="209"/>
                  </a:lnTo>
                  <a:lnTo>
                    <a:pt x="0" y="202"/>
                  </a:lnTo>
                  <a:lnTo>
                    <a:pt x="2" y="181"/>
                  </a:lnTo>
                  <a:lnTo>
                    <a:pt x="5" y="153"/>
                  </a:lnTo>
                  <a:lnTo>
                    <a:pt x="9" y="120"/>
                  </a:lnTo>
                  <a:lnTo>
                    <a:pt x="15" y="86"/>
                  </a:lnTo>
                  <a:lnTo>
                    <a:pt x="26" y="55"/>
                  </a:lnTo>
                  <a:lnTo>
                    <a:pt x="39" y="31"/>
                  </a:lnTo>
                  <a:lnTo>
                    <a:pt x="55" y="20"/>
                  </a:lnTo>
                  <a:lnTo>
                    <a:pt x="74" y="14"/>
                  </a:lnTo>
                  <a:lnTo>
                    <a:pt x="95" y="9"/>
                  </a:lnTo>
                  <a:lnTo>
                    <a:pt x="117" y="5"/>
                  </a:lnTo>
                  <a:lnTo>
                    <a:pt x="138" y="2"/>
                  </a:lnTo>
                  <a:lnTo>
                    <a:pt x="157" y="0"/>
                  </a:lnTo>
                  <a:lnTo>
                    <a:pt x="175" y="3"/>
                  </a:lnTo>
                  <a:lnTo>
                    <a:pt x="190" y="9"/>
                  </a:lnTo>
                  <a:lnTo>
                    <a:pt x="200" y="20"/>
                  </a:lnTo>
                  <a:lnTo>
                    <a:pt x="206" y="31"/>
                  </a:lnTo>
                  <a:lnTo>
                    <a:pt x="206" y="42"/>
                  </a:lnTo>
                  <a:lnTo>
                    <a:pt x="203" y="49"/>
                  </a:lnTo>
                  <a:lnTo>
                    <a:pt x="196" y="58"/>
                  </a:lnTo>
                  <a:lnTo>
                    <a:pt x="185" y="64"/>
                  </a:lnTo>
                  <a:lnTo>
                    <a:pt x="175" y="70"/>
                  </a:lnTo>
                  <a:lnTo>
                    <a:pt x="165" y="74"/>
                  </a:lnTo>
                  <a:lnTo>
                    <a:pt x="154" y="79"/>
                  </a:lnTo>
                  <a:lnTo>
                    <a:pt x="142" y="83"/>
                  </a:lnTo>
                  <a:lnTo>
                    <a:pt x="126" y="88"/>
                  </a:lnTo>
                  <a:lnTo>
                    <a:pt x="108" y="95"/>
                  </a:lnTo>
                  <a:lnTo>
                    <a:pt x="89" y="105"/>
                  </a:lnTo>
                  <a:lnTo>
                    <a:pt x="71" y="120"/>
                  </a:lnTo>
                  <a:lnTo>
                    <a:pt x="60" y="144"/>
                  </a:lnTo>
                  <a:lnTo>
                    <a:pt x="52" y="173"/>
                  </a:lnTo>
                  <a:lnTo>
                    <a:pt x="54" y="213"/>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1" name="Freeform 303"/>
            <p:cNvSpPr>
              <a:spLocks/>
            </p:cNvSpPr>
            <p:nvPr/>
          </p:nvSpPr>
          <p:spPr bwMode="auto">
            <a:xfrm>
              <a:off x="2231" y="1175"/>
              <a:ext cx="440" cy="505"/>
            </a:xfrm>
            <a:custGeom>
              <a:avLst/>
              <a:gdLst>
                <a:gd name="T0" fmla="*/ 12 w 1321"/>
                <a:gd name="T1" fmla="*/ 203 h 1515"/>
                <a:gd name="T2" fmla="*/ 44 w 1321"/>
                <a:gd name="T3" fmla="*/ 222 h 1515"/>
                <a:gd name="T4" fmla="*/ 35 w 1321"/>
                <a:gd name="T5" fmla="*/ 274 h 1515"/>
                <a:gd name="T6" fmla="*/ 50 w 1321"/>
                <a:gd name="T7" fmla="*/ 274 h 1515"/>
                <a:gd name="T8" fmla="*/ 81 w 1321"/>
                <a:gd name="T9" fmla="*/ 277 h 1515"/>
                <a:gd name="T10" fmla="*/ 111 w 1321"/>
                <a:gd name="T11" fmla="*/ 289 h 1515"/>
                <a:gd name="T12" fmla="*/ 172 w 1321"/>
                <a:gd name="T13" fmla="*/ 299 h 1515"/>
                <a:gd name="T14" fmla="*/ 225 w 1321"/>
                <a:gd name="T15" fmla="*/ 304 h 1515"/>
                <a:gd name="T16" fmla="*/ 251 w 1321"/>
                <a:gd name="T17" fmla="*/ 458 h 1515"/>
                <a:gd name="T18" fmla="*/ 213 w 1321"/>
                <a:gd name="T19" fmla="*/ 489 h 1515"/>
                <a:gd name="T20" fmla="*/ 180 w 1321"/>
                <a:gd name="T21" fmla="*/ 540 h 1515"/>
                <a:gd name="T22" fmla="*/ 197 w 1321"/>
                <a:gd name="T23" fmla="*/ 614 h 1515"/>
                <a:gd name="T24" fmla="*/ 232 w 1321"/>
                <a:gd name="T25" fmla="*/ 755 h 1515"/>
                <a:gd name="T26" fmla="*/ 229 w 1321"/>
                <a:gd name="T27" fmla="*/ 926 h 1515"/>
                <a:gd name="T28" fmla="*/ 195 w 1321"/>
                <a:gd name="T29" fmla="*/ 1264 h 1515"/>
                <a:gd name="T30" fmla="*/ 166 w 1321"/>
                <a:gd name="T31" fmla="*/ 1515 h 1515"/>
                <a:gd name="T32" fmla="*/ 1318 w 1321"/>
                <a:gd name="T33" fmla="*/ 1287 h 1515"/>
                <a:gd name="T34" fmla="*/ 1321 w 1321"/>
                <a:gd name="T35" fmla="*/ 1247 h 1515"/>
                <a:gd name="T36" fmla="*/ 1311 w 1321"/>
                <a:gd name="T37" fmla="*/ 1209 h 1515"/>
                <a:gd name="T38" fmla="*/ 1280 w 1321"/>
                <a:gd name="T39" fmla="*/ 1169 h 1515"/>
                <a:gd name="T40" fmla="*/ 1222 w 1321"/>
                <a:gd name="T41" fmla="*/ 1137 h 1515"/>
                <a:gd name="T42" fmla="*/ 1155 w 1321"/>
                <a:gd name="T43" fmla="*/ 1105 h 1515"/>
                <a:gd name="T44" fmla="*/ 1084 w 1321"/>
                <a:gd name="T45" fmla="*/ 1071 h 1515"/>
                <a:gd name="T46" fmla="*/ 1013 w 1321"/>
                <a:gd name="T47" fmla="*/ 1031 h 1515"/>
                <a:gd name="T48" fmla="*/ 948 w 1321"/>
                <a:gd name="T49" fmla="*/ 987 h 1515"/>
                <a:gd name="T50" fmla="*/ 893 w 1321"/>
                <a:gd name="T51" fmla="*/ 937 h 1515"/>
                <a:gd name="T52" fmla="*/ 806 w 1321"/>
                <a:gd name="T53" fmla="*/ 817 h 1515"/>
                <a:gd name="T54" fmla="*/ 747 w 1321"/>
                <a:gd name="T55" fmla="*/ 708 h 1515"/>
                <a:gd name="T56" fmla="*/ 726 w 1321"/>
                <a:gd name="T57" fmla="*/ 662 h 1515"/>
                <a:gd name="T58" fmla="*/ 704 w 1321"/>
                <a:gd name="T59" fmla="*/ 622 h 1515"/>
                <a:gd name="T60" fmla="*/ 664 w 1321"/>
                <a:gd name="T61" fmla="*/ 563 h 1515"/>
                <a:gd name="T62" fmla="*/ 611 w 1321"/>
                <a:gd name="T63" fmla="*/ 502 h 1515"/>
                <a:gd name="T64" fmla="*/ 544 w 1321"/>
                <a:gd name="T65" fmla="*/ 458 h 1515"/>
                <a:gd name="T66" fmla="*/ 469 w 1321"/>
                <a:gd name="T67" fmla="*/ 444 h 1515"/>
                <a:gd name="T68" fmla="*/ 470 w 1321"/>
                <a:gd name="T69" fmla="*/ 429 h 1515"/>
                <a:gd name="T70" fmla="*/ 499 w 1321"/>
                <a:gd name="T71" fmla="*/ 404 h 1515"/>
                <a:gd name="T72" fmla="*/ 575 w 1321"/>
                <a:gd name="T73" fmla="*/ 379 h 1515"/>
                <a:gd name="T74" fmla="*/ 584 w 1321"/>
                <a:gd name="T75" fmla="*/ 242 h 1515"/>
                <a:gd name="T76" fmla="*/ 556 w 1321"/>
                <a:gd name="T77" fmla="*/ 107 h 1515"/>
                <a:gd name="T78" fmla="*/ 535 w 1321"/>
                <a:gd name="T79" fmla="*/ 83 h 1515"/>
                <a:gd name="T80" fmla="*/ 478 w 1321"/>
                <a:gd name="T81" fmla="*/ 43 h 1515"/>
                <a:gd name="T82" fmla="*/ 439 w 1321"/>
                <a:gd name="T83" fmla="*/ 0 h 1515"/>
                <a:gd name="T84" fmla="*/ 155 w 1321"/>
                <a:gd name="T85" fmla="*/ 144 h 1515"/>
                <a:gd name="T86" fmla="*/ 106 w 1321"/>
                <a:gd name="T87" fmla="*/ 145 h 1515"/>
                <a:gd name="T88" fmla="*/ 27 w 1321"/>
                <a:gd name="T89" fmla="*/ 178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1" h="1515">
                  <a:moveTo>
                    <a:pt x="0" y="200"/>
                  </a:moveTo>
                  <a:lnTo>
                    <a:pt x="3" y="200"/>
                  </a:lnTo>
                  <a:lnTo>
                    <a:pt x="12" y="203"/>
                  </a:lnTo>
                  <a:lnTo>
                    <a:pt x="24" y="206"/>
                  </a:lnTo>
                  <a:lnTo>
                    <a:pt x="34" y="212"/>
                  </a:lnTo>
                  <a:lnTo>
                    <a:pt x="44" y="222"/>
                  </a:lnTo>
                  <a:lnTo>
                    <a:pt x="49" y="236"/>
                  </a:lnTo>
                  <a:lnTo>
                    <a:pt x="47" y="252"/>
                  </a:lnTo>
                  <a:lnTo>
                    <a:pt x="35" y="274"/>
                  </a:lnTo>
                  <a:lnTo>
                    <a:pt x="37" y="274"/>
                  </a:lnTo>
                  <a:lnTo>
                    <a:pt x="43" y="274"/>
                  </a:lnTo>
                  <a:lnTo>
                    <a:pt x="50" y="274"/>
                  </a:lnTo>
                  <a:lnTo>
                    <a:pt x="61" y="274"/>
                  </a:lnTo>
                  <a:lnTo>
                    <a:pt x="71" y="274"/>
                  </a:lnTo>
                  <a:lnTo>
                    <a:pt x="81" y="277"/>
                  </a:lnTo>
                  <a:lnTo>
                    <a:pt x="92" y="280"/>
                  </a:lnTo>
                  <a:lnTo>
                    <a:pt x="101" y="284"/>
                  </a:lnTo>
                  <a:lnTo>
                    <a:pt x="111" y="289"/>
                  </a:lnTo>
                  <a:lnTo>
                    <a:pt x="129" y="293"/>
                  </a:lnTo>
                  <a:lnTo>
                    <a:pt x="149" y="298"/>
                  </a:lnTo>
                  <a:lnTo>
                    <a:pt x="172" y="299"/>
                  </a:lnTo>
                  <a:lnTo>
                    <a:pt x="194" y="302"/>
                  </a:lnTo>
                  <a:lnTo>
                    <a:pt x="212" y="302"/>
                  </a:lnTo>
                  <a:lnTo>
                    <a:pt x="225" y="304"/>
                  </a:lnTo>
                  <a:lnTo>
                    <a:pt x="229" y="304"/>
                  </a:lnTo>
                  <a:lnTo>
                    <a:pt x="254" y="455"/>
                  </a:lnTo>
                  <a:lnTo>
                    <a:pt x="251" y="458"/>
                  </a:lnTo>
                  <a:lnTo>
                    <a:pt x="241" y="463"/>
                  </a:lnTo>
                  <a:lnTo>
                    <a:pt x="228" y="474"/>
                  </a:lnTo>
                  <a:lnTo>
                    <a:pt x="213" y="489"/>
                  </a:lnTo>
                  <a:lnTo>
                    <a:pt x="200" y="503"/>
                  </a:lnTo>
                  <a:lnTo>
                    <a:pt x="188" y="521"/>
                  </a:lnTo>
                  <a:lnTo>
                    <a:pt x="180" y="540"/>
                  </a:lnTo>
                  <a:lnTo>
                    <a:pt x="180" y="558"/>
                  </a:lnTo>
                  <a:lnTo>
                    <a:pt x="186" y="582"/>
                  </a:lnTo>
                  <a:lnTo>
                    <a:pt x="197" y="614"/>
                  </a:lnTo>
                  <a:lnTo>
                    <a:pt x="209" y="656"/>
                  </a:lnTo>
                  <a:lnTo>
                    <a:pt x="222" y="703"/>
                  </a:lnTo>
                  <a:lnTo>
                    <a:pt x="232" y="755"/>
                  </a:lnTo>
                  <a:lnTo>
                    <a:pt x="238" y="811"/>
                  </a:lnTo>
                  <a:lnTo>
                    <a:pt x="238" y="869"/>
                  </a:lnTo>
                  <a:lnTo>
                    <a:pt x="229" y="926"/>
                  </a:lnTo>
                  <a:lnTo>
                    <a:pt x="210" y="1049"/>
                  </a:lnTo>
                  <a:lnTo>
                    <a:pt x="200" y="1171"/>
                  </a:lnTo>
                  <a:lnTo>
                    <a:pt x="195" y="1264"/>
                  </a:lnTo>
                  <a:lnTo>
                    <a:pt x="195" y="1301"/>
                  </a:lnTo>
                  <a:lnTo>
                    <a:pt x="140" y="1475"/>
                  </a:lnTo>
                  <a:lnTo>
                    <a:pt x="166" y="1515"/>
                  </a:lnTo>
                  <a:lnTo>
                    <a:pt x="340" y="1221"/>
                  </a:lnTo>
                  <a:lnTo>
                    <a:pt x="1318" y="1290"/>
                  </a:lnTo>
                  <a:lnTo>
                    <a:pt x="1318" y="1287"/>
                  </a:lnTo>
                  <a:lnTo>
                    <a:pt x="1320" y="1279"/>
                  </a:lnTo>
                  <a:lnTo>
                    <a:pt x="1321" y="1265"/>
                  </a:lnTo>
                  <a:lnTo>
                    <a:pt x="1321" y="1247"/>
                  </a:lnTo>
                  <a:lnTo>
                    <a:pt x="1320" y="1236"/>
                  </a:lnTo>
                  <a:lnTo>
                    <a:pt x="1317" y="1222"/>
                  </a:lnTo>
                  <a:lnTo>
                    <a:pt x="1311" y="1209"/>
                  </a:lnTo>
                  <a:lnTo>
                    <a:pt x="1303" y="1196"/>
                  </a:lnTo>
                  <a:lnTo>
                    <a:pt x="1293" y="1182"/>
                  </a:lnTo>
                  <a:lnTo>
                    <a:pt x="1280" y="1169"/>
                  </a:lnTo>
                  <a:lnTo>
                    <a:pt x="1263" y="1157"/>
                  </a:lnTo>
                  <a:lnTo>
                    <a:pt x="1243" y="1145"/>
                  </a:lnTo>
                  <a:lnTo>
                    <a:pt x="1222" y="1137"/>
                  </a:lnTo>
                  <a:lnTo>
                    <a:pt x="1201" y="1126"/>
                  </a:lnTo>
                  <a:lnTo>
                    <a:pt x="1179" y="1116"/>
                  </a:lnTo>
                  <a:lnTo>
                    <a:pt x="1155" y="1105"/>
                  </a:lnTo>
                  <a:lnTo>
                    <a:pt x="1132" y="1095"/>
                  </a:lnTo>
                  <a:lnTo>
                    <a:pt x="1108" y="1083"/>
                  </a:lnTo>
                  <a:lnTo>
                    <a:pt x="1084" y="1071"/>
                  </a:lnTo>
                  <a:lnTo>
                    <a:pt x="1061" y="1058"/>
                  </a:lnTo>
                  <a:lnTo>
                    <a:pt x="1037" y="1045"/>
                  </a:lnTo>
                  <a:lnTo>
                    <a:pt x="1013" y="1031"/>
                  </a:lnTo>
                  <a:lnTo>
                    <a:pt x="991" y="1017"/>
                  </a:lnTo>
                  <a:lnTo>
                    <a:pt x="969" y="1002"/>
                  </a:lnTo>
                  <a:lnTo>
                    <a:pt x="948" y="987"/>
                  </a:lnTo>
                  <a:lnTo>
                    <a:pt x="929" y="971"/>
                  </a:lnTo>
                  <a:lnTo>
                    <a:pt x="910" y="955"/>
                  </a:lnTo>
                  <a:lnTo>
                    <a:pt x="893" y="937"/>
                  </a:lnTo>
                  <a:lnTo>
                    <a:pt x="862" y="900"/>
                  </a:lnTo>
                  <a:lnTo>
                    <a:pt x="833" y="858"/>
                  </a:lnTo>
                  <a:lnTo>
                    <a:pt x="806" y="817"/>
                  </a:lnTo>
                  <a:lnTo>
                    <a:pt x="783" y="776"/>
                  </a:lnTo>
                  <a:lnTo>
                    <a:pt x="763" y="739"/>
                  </a:lnTo>
                  <a:lnTo>
                    <a:pt x="747" y="708"/>
                  </a:lnTo>
                  <a:lnTo>
                    <a:pt x="735" y="684"/>
                  </a:lnTo>
                  <a:lnTo>
                    <a:pt x="729" y="669"/>
                  </a:lnTo>
                  <a:lnTo>
                    <a:pt x="726" y="662"/>
                  </a:lnTo>
                  <a:lnTo>
                    <a:pt x="720" y="651"/>
                  </a:lnTo>
                  <a:lnTo>
                    <a:pt x="713" y="638"/>
                  </a:lnTo>
                  <a:lnTo>
                    <a:pt x="704" y="622"/>
                  </a:lnTo>
                  <a:lnTo>
                    <a:pt x="692" y="602"/>
                  </a:lnTo>
                  <a:lnTo>
                    <a:pt x="679" y="583"/>
                  </a:lnTo>
                  <a:lnTo>
                    <a:pt x="664" y="563"/>
                  </a:lnTo>
                  <a:lnTo>
                    <a:pt x="648" y="542"/>
                  </a:lnTo>
                  <a:lnTo>
                    <a:pt x="630" y="521"/>
                  </a:lnTo>
                  <a:lnTo>
                    <a:pt x="611" y="502"/>
                  </a:lnTo>
                  <a:lnTo>
                    <a:pt x="590" y="484"/>
                  </a:lnTo>
                  <a:lnTo>
                    <a:pt x="568" y="469"/>
                  </a:lnTo>
                  <a:lnTo>
                    <a:pt x="544" y="458"/>
                  </a:lnTo>
                  <a:lnTo>
                    <a:pt x="521" y="449"/>
                  </a:lnTo>
                  <a:lnTo>
                    <a:pt x="496" y="444"/>
                  </a:lnTo>
                  <a:lnTo>
                    <a:pt x="469" y="444"/>
                  </a:lnTo>
                  <a:lnTo>
                    <a:pt x="469" y="443"/>
                  </a:lnTo>
                  <a:lnTo>
                    <a:pt x="469" y="437"/>
                  </a:lnTo>
                  <a:lnTo>
                    <a:pt x="470" y="429"/>
                  </a:lnTo>
                  <a:lnTo>
                    <a:pt x="476" y="421"/>
                  </a:lnTo>
                  <a:lnTo>
                    <a:pt x="485" y="412"/>
                  </a:lnTo>
                  <a:lnTo>
                    <a:pt x="499" y="404"/>
                  </a:lnTo>
                  <a:lnTo>
                    <a:pt x="519" y="397"/>
                  </a:lnTo>
                  <a:lnTo>
                    <a:pt x="549" y="394"/>
                  </a:lnTo>
                  <a:lnTo>
                    <a:pt x="575" y="379"/>
                  </a:lnTo>
                  <a:lnTo>
                    <a:pt x="587" y="345"/>
                  </a:lnTo>
                  <a:lnTo>
                    <a:pt x="590" y="296"/>
                  </a:lnTo>
                  <a:lnTo>
                    <a:pt x="584" y="242"/>
                  </a:lnTo>
                  <a:lnTo>
                    <a:pt x="575" y="187"/>
                  </a:lnTo>
                  <a:lnTo>
                    <a:pt x="565" y="139"/>
                  </a:lnTo>
                  <a:lnTo>
                    <a:pt x="556" y="107"/>
                  </a:lnTo>
                  <a:lnTo>
                    <a:pt x="553" y="94"/>
                  </a:lnTo>
                  <a:lnTo>
                    <a:pt x="549" y="91"/>
                  </a:lnTo>
                  <a:lnTo>
                    <a:pt x="535" y="83"/>
                  </a:lnTo>
                  <a:lnTo>
                    <a:pt x="518" y="71"/>
                  </a:lnTo>
                  <a:lnTo>
                    <a:pt x="499" y="58"/>
                  </a:lnTo>
                  <a:lnTo>
                    <a:pt x="478" y="43"/>
                  </a:lnTo>
                  <a:lnTo>
                    <a:pt x="459" y="27"/>
                  </a:lnTo>
                  <a:lnTo>
                    <a:pt x="445" y="12"/>
                  </a:lnTo>
                  <a:lnTo>
                    <a:pt x="439" y="0"/>
                  </a:lnTo>
                  <a:lnTo>
                    <a:pt x="254" y="9"/>
                  </a:lnTo>
                  <a:lnTo>
                    <a:pt x="160" y="144"/>
                  </a:lnTo>
                  <a:lnTo>
                    <a:pt x="155" y="144"/>
                  </a:lnTo>
                  <a:lnTo>
                    <a:pt x="145" y="142"/>
                  </a:lnTo>
                  <a:lnTo>
                    <a:pt x="127" y="142"/>
                  </a:lnTo>
                  <a:lnTo>
                    <a:pt x="106" y="145"/>
                  </a:lnTo>
                  <a:lnTo>
                    <a:pt x="81" y="151"/>
                  </a:lnTo>
                  <a:lnTo>
                    <a:pt x="55" y="162"/>
                  </a:lnTo>
                  <a:lnTo>
                    <a:pt x="27" y="178"/>
                  </a:lnTo>
                  <a:lnTo>
                    <a:pt x="0" y="20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2" name="Freeform 304"/>
            <p:cNvSpPr>
              <a:spLocks/>
            </p:cNvSpPr>
            <p:nvPr/>
          </p:nvSpPr>
          <p:spPr bwMode="auto">
            <a:xfrm>
              <a:off x="2409" y="1557"/>
              <a:ext cx="265" cy="48"/>
            </a:xfrm>
            <a:custGeom>
              <a:avLst/>
              <a:gdLst>
                <a:gd name="T0" fmla="*/ 794 w 794"/>
                <a:gd name="T1" fmla="*/ 97 h 145"/>
                <a:gd name="T2" fmla="*/ 793 w 794"/>
                <a:gd name="T3" fmla="*/ 85 h 145"/>
                <a:gd name="T4" fmla="*/ 791 w 794"/>
                <a:gd name="T5" fmla="*/ 71 h 145"/>
                <a:gd name="T6" fmla="*/ 786 w 794"/>
                <a:gd name="T7" fmla="*/ 58 h 145"/>
                <a:gd name="T8" fmla="*/ 778 w 794"/>
                <a:gd name="T9" fmla="*/ 45 h 145"/>
                <a:gd name="T10" fmla="*/ 766 w 794"/>
                <a:gd name="T11" fmla="*/ 33 h 145"/>
                <a:gd name="T12" fmla="*/ 752 w 794"/>
                <a:gd name="T13" fmla="*/ 21 h 145"/>
                <a:gd name="T14" fmla="*/ 732 w 794"/>
                <a:gd name="T15" fmla="*/ 9 h 145"/>
                <a:gd name="T16" fmla="*/ 709 w 794"/>
                <a:gd name="T17" fmla="*/ 0 h 145"/>
                <a:gd name="T18" fmla="*/ 710 w 794"/>
                <a:gd name="T19" fmla="*/ 3 h 145"/>
                <a:gd name="T20" fmla="*/ 715 w 794"/>
                <a:gd name="T21" fmla="*/ 12 h 145"/>
                <a:gd name="T22" fmla="*/ 719 w 794"/>
                <a:gd name="T23" fmla="*/ 24 h 145"/>
                <a:gd name="T24" fmla="*/ 720 w 794"/>
                <a:gd name="T25" fmla="*/ 37 h 145"/>
                <a:gd name="T26" fmla="*/ 719 w 794"/>
                <a:gd name="T27" fmla="*/ 46 h 145"/>
                <a:gd name="T28" fmla="*/ 716 w 794"/>
                <a:gd name="T29" fmla="*/ 55 h 145"/>
                <a:gd name="T30" fmla="*/ 710 w 794"/>
                <a:gd name="T31" fmla="*/ 64 h 145"/>
                <a:gd name="T32" fmla="*/ 700 w 794"/>
                <a:gd name="T33" fmla="*/ 71 h 145"/>
                <a:gd name="T34" fmla="*/ 686 w 794"/>
                <a:gd name="T35" fmla="*/ 77 h 145"/>
                <a:gd name="T36" fmla="*/ 667 w 794"/>
                <a:gd name="T37" fmla="*/ 83 h 145"/>
                <a:gd name="T38" fmla="*/ 644 w 794"/>
                <a:gd name="T39" fmla="*/ 86 h 145"/>
                <a:gd name="T40" fmla="*/ 614 w 794"/>
                <a:gd name="T41" fmla="*/ 86 h 145"/>
                <a:gd name="T42" fmla="*/ 583 w 794"/>
                <a:gd name="T43" fmla="*/ 85 h 145"/>
                <a:gd name="T44" fmla="*/ 546 w 794"/>
                <a:gd name="T45" fmla="*/ 82 h 145"/>
                <a:gd name="T46" fmla="*/ 506 w 794"/>
                <a:gd name="T47" fmla="*/ 80 h 145"/>
                <a:gd name="T48" fmla="*/ 463 w 794"/>
                <a:gd name="T49" fmla="*/ 76 h 145"/>
                <a:gd name="T50" fmla="*/ 419 w 794"/>
                <a:gd name="T51" fmla="*/ 73 h 145"/>
                <a:gd name="T52" fmla="*/ 373 w 794"/>
                <a:gd name="T53" fmla="*/ 70 h 145"/>
                <a:gd name="T54" fmla="*/ 325 w 794"/>
                <a:gd name="T55" fmla="*/ 67 h 145"/>
                <a:gd name="T56" fmla="*/ 278 w 794"/>
                <a:gd name="T57" fmla="*/ 64 h 145"/>
                <a:gd name="T58" fmla="*/ 232 w 794"/>
                <a:gd name="T59" fmla="*/ 61 h 145"/>
                <a:gd name="T60" fmla="*/ 188 w 794"/>
                <a:gd name="T61" fmla="*/ 60 h 145"/>
                <a:gd name="T62" fmla="*/ 146 w 794"/>
                <a:gd name="T63" fmla="*/ 60 h 145"/>
                <a:gd name="T64" fmla="*/ 108 w 794"/>
                <a:gd name="T65" fmla="*/ 60 h 145"/>
                <a:gd name="T66" fmla="*/ 72 w 794"/>
                <a:gd name="T67" fmla="*/ 61 h 145"/>
                <a:gd name="T68" fmla="*/ 43 w 794"/>
                <a:gd name="T69" fmla="*/ 64 h 145"/>
                <a:gd name="T70" fmla="*/ 18 w 794"/>
                <a:gd name="T71" fmla="*/ 70 h 145"/>
                <a:gd name="T72" fmla="*/ 0 w 794"/>
                <a:gd name="T73" fmla="*/ 76 h 145"/>
                <a:gd name="T74" fmla="*/ 784 w 794"/>
                <a:gd name="T75" fmla="*/ 145 h 145"/>
                <a:gd name="T76" fmla="*/ 786 w 794"/>
                <a:gd name="T77" fmla="*/ 141 h 145"/>
                <a:gd name="T78" fmla="*/ 790 w 794"/>
                <a:gd name="T79" fmla="*/ 131 h 145"/>
                <a:gd name="T80" fmla="*/ 793 w 794"/>
                <a:gd name="T81" fmla="*/ 116 h 145"/>
                <a:gd name="T82" fmla="*/ 794 w 794"/>
                <a:gd name="T83"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4" h="145">
                  <a:moveTo>
                    <a:pt x="794" y="97"/>
                  </a:moveTo>
                  <a:lnTo>
                    <a:pt x="793" y="85"/>
                  </a:lnTo>
                  <a:lnTo>
                    <a:pt x="791" y="71"/>
                  </a:lnTo>
                  <a:lnTo>
                    <a:pt x="786" y="58"/>
                  </a:lnTo>
                  <a:lnTo>
                    <a:pt x="778" y="45"/>
                  </a:lnTo>
                  <a:lnTo>
                    <a:pt x="766" y="33"/>
                  </a:lnTo>
                  <a:lnTo>
                    <a:pt x="752" y="21"/>
                  </a:lnTo>
                  <a:lnTo>
                    <a:pt x="732" y="9"/>
                  </a:lnTo>
                  <a:lnTo>
                    <a:pt x="709" y="0"/>
                  </a:lnTo>
                  <a:lnTo>
                    <a:pt x="710" y="3"/>
                  </a:lnTo>
                  <a:lnTo>
                    <a:pt x="715" y="12"/>
                  </a:lnTo>
                  <a:lnTo>
                    <a:pt x="719" y="24"/>
                  </a:lnTo>
                  <a:lnTo>
                    <a:pt x="720" y="37"/>
                  </a:lnTo>
                  <a:lnTo>
                    <a:pt x="719" y="46"/>
                  </a:lnTo>
                  <a:lnTo>
                    <a:pt x="716" y="55"/>
                  </a:lnTo>
                  <a:lnTo>
                    <a:pt x="710" y="64"/>
                  </a:lnTo>
                  <a:lnTo>
                    <a:pt x="700" y="71"/>
                  </a:lnTo>
                  <a:lnTo>
                    <a:pt x="686" y="77"/>
                  </a:lnTo>
                  <a:lnTo>
                    <a:pt x="667" y="83"/>
                  </a:lnTo>
                  <a:lnTo>
                    <a:pt x="644" y="86"/>
                  </a:lnTo>
                  <a:lnTo>
                    <a:pt x="614" y="86"/>
                  </a:lnTo>
                  <a:lnTo>
                    <a:pt x="583" y="85"/>
                  </a:lnTo>
                  <a:lnTo>
                    <a:pt x="546" y="82"/>
                  </a:lnTo>
                  <a:lnTo>
                    <a:pt x="506" y="80"/>
                  </a:lnTo>
                  <a:lnTo>
                    <a:pt x="463" y="76"/>
                  </a:lnTo>
                  <a:lnTo>
                    <a:pt x="419" y="73"/>
                  </a:lnTo>
                  <a:lnTo>
                    <a:pt x="373" y="70"/>
                  </a:lnTo>
                  <a:lnTo>
                    <a:pt x="325" y="67"/>
                  </a:lnTo>
                  <a:lnTo>
                    <a:pt x="278" y="64"/>
                  </a:lnTo>
                  <a:lnTo>
                    <a:pt x="232" y="61"/>
                  </a:lnTo>
                  <a:lnTo>
                    <a:pt x="188" y="60"/>
                  </a:lnTo>
                  <a:lnTo>
                    <a:pt x="146" y="60"/>
                  </a:lnTo>
                  <a:lnTo>
                    <a:pt x="108" y="60"/>
                  </a:lnTo>
                  <a:lnTo>
                    <a:pt x="72" y="61"/>
                  </a:lnTo>
                  <a:lnTo>
                    <a:pt x="43" y="64"/>
                  </a:lnTo>
                  <a:lnTo>
                    <a:pt x="18" y="70"/>
                  </a:lnTo>
                  <a:lnTo>
                    <a:pt x="0" y="76"/>
                  </a:lnTo>
                  <a:lnTo>
                    <a:pt x="784" y="145"/>
                  </a:lnTo>
                  <a:lnTo>
                    <a:pt x="786" y="141"/>
                  </a:lnTo>
                  <a:lnTo>
                    <a:pt x="790" y="131"/>
                  </a:lnTo>
                  <a:lnTo>
                    <a:pt x="793" y="116"/>
                  </a:lnTo>
                  <a:lnTo>
                    <a:pt x="794" y="97"/>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3" name="Freeform 305"/>
            <p:cNvSpPr>
              <a:spLocks/>
            </p:cNvSpPr>
            <p:nvPr/>
          </p:nvSpPr>
          <p:spPr bwMode="auto">
            <a:xfrm>
              <a:off x="2388" y="1205"/>
              <a:ext cx="71" cy="100"/>
            </a:xfrm>
            <a:custGeom>
              <a:avLst/>
              <a:gdLst>
                <a:gd name="T0" fmla="*/ 60 w 215"/>
                <a:gd name="T1" fmla="*/ 0 h 299"/>
                <a:gd name="T2" fmla="*/ 58 w 215"/>
                <a:gd name="T3" fmla="*/ 2 h 299"/>
                <a:gd name="T4" fmla="*/ 54 w 215"/>
                <a:gd name="T5" fmla="*/ 5 h 299"/>
                <a:gd name="T6" fmla="*/ 46 w 215"/>
                <a:gd name="T7" fmla="*/ 9 h 299"/>
                <a:gd name="T8" fmla="*/ 37 w 215"/>
                <a:gd name="T9" fmla="*/ 19 h 299"/>
                <a:gd name="T10" fmla="*/ 29 w 215"/>
                <a:gd name="T11" fmla="*/ 31 h 299"/>
                <a:gd name="T12" fmla="*/ 20 w 215"/>
                <a:gd name="T13" fmla="*/ 49 h 299"/>
                <a:gd name="T14" fmla="*/ 11 w 215"/>
                <a:gd name="T15" fmla="*/ 73 h 299"/>
                <a:gd name="T16" fmla="*/ 5 w 215"/>
                <a:gd name="T17" fmla="*/ 101 h 299"/>
                <a:gd name="T18" fmla="*/ 2 w 215"/>
                <a:gd name="T19" fmla="*/ 133 h 299"/>
                <a:gd name="T20" fmla="*/ 0 w 215"/>
                <a:gd name="T21" fmla="*/ 164 h 299"/>
                <a:gd name="T22" fmla="*/ 5 w 215"/>
                <a:gd name="T23" fmla="*/ 195 h 299"/>
                <a:gd name="T24" fmla="*/ 11 w 215"/>
                <a:gd name="T25" fmla="*/ 224 h 299"/>
                <a:gd name="T26" fmla="*/ 20 w 215"/>
                <a:gd name="T27" fmla="*/ 249 h 299"/>
                <a:gd name="T28" fmla="*/ 31 w 215"/>
                <a:gd name="T29" fmla="*/ 269 h 299"/>
                <a:gd name="T30" fmla="*/ 45 w 215"/>
                <a:gd name="T31" fmla="*/ 286 h 299"/>
                <a:gd name="T32" fmla="*/ 60 w 215"/>
                <a:gd name="T33" fmla="*/ 295 h 299"/>
                <a:gd name="T34" fmla="*/ 79 w 215"/>
                <a:gd name="T35" fmla="*/ 299 h 299"/>
                <a:gd name="T36" fmla="*/ 101 w 215"/>
                <a:gd name="T37" fmla="*/ 299 h 299"/>
                <a:gd name="T38" fmla="*/ 126 w 215"/>
                <a:gd name="T39" fmla="*/ 296 h 299"/>
                <a:gd name="T40" fmla="*/ 151 w 215"/>
                <a:gd name="T41" fmla="*/ 290 h 299"/>
                <a:gd name="T42" fmla="*/ 175 w 215"/>
                <a:gd name="T43" fmla="*/ 278 h 299"/>
                <a:gd name="T44" fmla="*/ 194 w 215"/>
                <a:gd name="T45" fmla="*/ 261 h 299"/>
                <a:gd name="T46" fmla="*/ 208 w 215"/>
                <a:gd name="T47" fmla="*/ 238 h 299"/>
                <a:gd name="T48" fmla="*/ 213 w 215"/>
                <a:gd name="T49" fmla="*/ 210 h 299"/>
                <a:gd name="T50" fmla="*/ 215 w 215"/>
                <a:gd name="T51" fmla="*/ 176 h 299"/>
                <a:gd name="T52" fmla="*/ 213 w 215"/>
                <a:gd name="T53" fmla="*/ 139 h 299"/>
                <a:gd name="T54" fmla="*/ 208 w 215"/>
                <a:gd name="T55" fmla="*/ 102 h 299"/>
                <a:gd name="T56" fmla="*/ 197 w 215"/>
                <a:gd name="T57" fmla="*/ 68 h 299"/>
                <a:gd name="T58" fmla="*/ 178 w 215"/>
                <a:gd name="T59" fmla="*/ 39 h 299"/>
                <a:gd name="T60" fmla="*/ 150 w 215"/>
                <a:gd name="T61" fmla="*/ 15 h 299"/>
                <a:gd name="T62" fmla="*/ 110 w 215"/>
                <a:gd name="T63" fmla="*/ 2 h 299"/>
                <a:gd name="T64" fmla="*/ 60 w 215"/>
                <a:gd name="T6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299">
                  <a:moveTo>
                    <a:pt x="60" y="0"/>
                  </a:moveTo>
                  <a:lnTo>
                    <a:pt x="58" y="2"/>
                  </a:lnTo>
                  <a:lnTo>
                    <a:pt x="54" y="5"/>
                  </a:lnTo>
                  <a:lnTo>
                    <a:pt x="46" y="9"/>
                  </a:lnTo>
                  <a:lnTo>
                    <a:pt x="37" y="19"/>
                  </a:lnTo>
                  <a:lnTo>
                    <a:pt x="29" y="31"/>
                  </a:lnTo>
                  <a:lnTo>
                    <a:pt x="20" y="49"/>
                  </a:lnTo>
                  <a:lnTo>
                    <a:pt x="11" y="73"/>
                  </a:lnTo>
                  <a:lnTo>
                    <a:pt x="5" y="101"/>
                  </a:lnTo>
                  <a:lnTo>
                    <a:pt x="2" y="133"/>
                  </a:lnTo>
                  <a:lnTo>
                    <a:pt x="0" y="164"/>
                  </a:lnTo>
                  <a:lnTo>
                    <a:pt x="5" y="195"/>
                  </a:lnTo>
                  <a:lnTo>
                    <a:pt x="11" y="224"/>
                  </a:lnTo>
                  <a:lnTo>
                    <a:pt x="20" y="249"/>
                  </a:lnTo>
                  <a:lnTo>
                    <a:pt x="31" y="269"/>
                  </a:lnTo>
                  <a:lnTo>
                    <a:pt x="45" y="286"/>
                  </a:lnTo>
                  <a:lnTo>
                    <a:pt x="60" y="295"/>
                  </a:lnTo>
                  <a:lnTo>
                    <a:pt x="79" y="299"/>
                  </a:lnTo>
                  <a:lnTo>
                    <a:pt x="101" y="299"/>
                  </a:lnTo>
                  <a:lnTo>
                    <a:pt x="126" y="296"/>
                  </a:lnTo>
                  <a:lnTo>
                    <a:pt x="151" y="290"/>
                  </a:lnTo>
                  <a:lnTo>
                    <a:pt x="175" y="278"/>
                  </a:lnTo>
                  <a:lnTo>
                    <a:pt x="194" y="261"/>
                  </a:lnTo>
                  <a:lnTo>
                    <a:pt x="208" y="238"/>
                  </a:lnTo>
                  <a:lnTo>
                    <a:pt x="213" y="210"/>
                  </a:lnTo>
                  <a:lnTo>
                    <a:pt x="215" y="176"/>
                  </a:lnTo>
                  <a:lnTo>
                    <a:pt x="213" y="139"/>
                  </a:lnTo>
                  <a:lnTo>
                    <a:pt x="208" y="102"/>
                  </a:lnTo>
                  <a:lnTo>
                    <a:pt x="197" y="68"/>
                  </a:lnTo>
                  <a:lnTo>
                    <a:pt x="178" y="39"/>
                  </a:lnTo>
                  <a:lnTo>
                    <a:pt x="150" y="15"/>
                  </a:lnTo>
                  <a:lnTo>
                    <a:pt x="110" y="2"/>
                  </a:lnTo>
                  <a:lnTo>
                    <a:pt x="60" y="0"/>
                  </a:lnTo>
                  <a:close/>
                </a:path>
              </a:pathLst>
            </a:custGeom>
            <a:solidFill>
              <a:srgbClr val="AD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4" name="Freeform 306"/>
            <p:cNvSpPr>
              <a:spLocks/>
            </p:cNvSpPr>
            <p:nvPr/>
          </p:nvSpPr>
          <p:spPr bwMode="auto">
            <a:xfrm>
              <a:off x="2316" y="1426"/>
              <a:ext cx="85" cy="83"/>
            </a:xfrm>
            <a:custGeom>
              <a:avLst/>
              <a:gdLst>
                <a:gd name="T0" fmla="*/ 0 w 255"/>
                <a:gd name="T1" fmla="*/ 4 h 248"/>
                <a:gd name="T2" fmla="*/ 135 w 255"/>
                <a:gd name="T3" fmla="*/ 0 h 248"/>
                <a:gd name="T4" fmla="*/ 255 w 255"/>
                <a:gd name="T5" fmla="*/ 229 h 248"/>
                <a:gd name="T6" fmla="*/ 86 w 255"/>
                <a:gd name="T7" fmla="*/ 248 h 248"/>
                <a:gd name="T8" fmla="*/ 0 w 255"/>
                <a:gd name="T9" fmla="*/ 4 h 248"/>
              </a:gdLst>
              <a:ahLst/>
              <a:cxnLst>
                <a:cxn ang="0">
                  <a:pos x="T0" y="T1"/>
                </a:cxn>
                <a:cxn ang="0">
                  <a:pos x="T2" y="T3"/>
                </a:cxn>
                <a:cxn ang="0">
                  <a:pos x="T4" y="T5"/>
                </a:cxn>
                <a:cxn ang="0">
                  <a:pos x="T6" y="T7"/>
                </a:cxn>
                <a:cxn ang="0">
                  <a:pos x="T8" y="T9"/>
                </a:cxn>
              </a:cxnLst>
              <a:rect l="0" t="0" r="r" b="b"/>
              <a:pathLst>
                <a:path w="255" h="248">
                  <a:moveTo>
                    <a:pt x="0" y="4"/>
                  </a:moveTo>
                  <a:lnTo>
                    <a:pt x="135" y="0"/>
                  </a:lnTo>
                  <a:lnTo>
                    <a:pt x="255" y="229"/>
                  </a:lnTo>
                  <a:lnTo>
                    <a:pt x="86" y="248"/>
                  </a:lnTo>
                  <a:lnTo>
                    <a:pt x="0" y="4"/>
                  </a:lnTo>
                  <a:close/>
                </a:path>
              </a:pathLst>
            </a:custGeom>
            <a:solidFill>
              <a:srgbClr val="FFB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5" name="Freeform 307"/>
            <p:cNvSpPr>
              <a:spLocks/>
            </p:cNvSpPr>
            <p:nvPr/>
          </p:nvSpPr>
          <p:spPr bwMode="auto">
            <a:xfrm>
              <a:off x="1751" y="1136"/>
              <a:ext cx="928" cy="787"/>
            </a:xfrm>
            <a:custGeom>
              <a:avLst/>
              <a:gdLst>
                <a:gd name="T0" fmla="*/ 1815 w 2784"/>
                <a:gd name="T1" fmla="*/ 102 h 2361"/>
                <a:gd name="T2" fmla="*/ 1400 w 2784"/>
                <a:gd name="T3" fmla="*/ 71 h 2361"/>
                <a:gd name="T4" fmla="*/ 1433 w 2784"/>
                <a:gd name="T5" fmla="*/ 299 h 2361"/>
                <a:gd name="T6" fmla="*/ 1380 w 2784"/>
                <a:gd name="T7" fmla="*/ 435 h 2361"/>
                <a:gd name="T8" fmla="*/ 1819 w 2784"/>
                <a:gd name="T9" fmla="*/ 357 h 2361"/>
                <a:gd name="T10" fmla="*/ 1708 w 2784"/>
                <a:gd name="T11" fmla="*/ 454 h 2361"/>
                <a:gd name="T12" fmla="*/ 1809 w 2784"/>
                <a:gd name="T13" fmla="*/ 885 h 2361"/>
                <a:gd name="T14" fmla="*/ 1625 w 2784"/>
                <a:gd name="T15" fmla="*/ 1435 h 2361"/>
                <a:gd name="T16" fmla="*/ 1303 w 2784"/>
                <a:gd name="T17" fmla="*/ 1025 h 2361"/>
                <a:gd name="T18" fmla="*/ 807 w 2784"/>
                <a:gd name="T19" fmla="*/ 698 h 2361"/>
                <a:gd name="T20" fmla="*/ 378 w 2784"/>
                <a:gd name="T21" fmla="*/ 899 h 2361"/>
                <a:gd name="T22" fmla="*/ 843 w 2784"/>
                <a:gd name="T23" fmla="*/ 1160 h 2361"/>
                <a:gd name="T24" fmla="*/ 630 w 2784"/>
                <a:gd name="T25" fmla="*/ 1543 h 2361"/>
                <a:gd name="T26" fmla="*/ 381 w 2784"/>
                <a:gd name="T27" fmla="*/ 1902 h 2361"/>
                <a:gd name="T28" fmla="*/ 551 w 2784"/>
                <a:gd name="T29" fmla="*/ 1860 h 2361"/>
                <a:gd name="T30" fmla="*/ 81 w 2784"/>
                <a:gd name="T31" fmla="*/ 1370 h 2361"/>
                <a:gd name="T32" fmla="*/ 266 w 2784"/>
                <a:gd name="T33" fmla="*/ 574 h 2361"/>
                <a:gd name="T34" fmla="*/ 241 w 2784"/>
                <a:gd name="T35" fmla="*/ 561 h 2361"/>
                <a:gd name="T36" fmla="*/ 325 w 2784"/>
                <a:gd name="T37" fmla="*/ 1547 h 2361"/>
                <a:gd name="T38" fmla="*/ 380 w 2784"/>
                <a:gd name="T39" fmla="*/ 1644 h 2361"/>
                <a:gd name="T40" fmla="*/ 782 w 2784"/>
                <a:gd name="T41" fmla="*/ 1891 h 2361"/>
                <a:gd name="T42" fmla="*/ 1248 w 2784"/>
                <a:gd name="T43" fmla="*/ 1617 h 2361"/>
                <a:gd name="T44" fmla="*/ 1082 w 2784"/>
                <a:gd name="T45" fmla="*/ 1050 h 2361"/>
                <a:gd name="T46" fmla="*/ 315 w 2784"/>
                <a:gd name="T47" fmla="*/ 757 h 2361"/>
                <a:gd name="T48" fmla="*/ 1099 w 2784"/>
                <a:gd name="T49" fmla="*/ 771 h 2361"/>
                <a:gd name="T50" fmla="*/ 1343 w 2784"/>
                <a:gd name="T51" fmla="*/ 1277 h 2361"/>
                <a:gd name="T52" fmla="*/ 1804 w 2784"/>
                <a:gd name="T53" fmla="*/ 1126 h 2361"/>
                <a:gd name="T54" fmla="*/ 1716 w 2784"/>
                <a:gd name="T55" fmla="*/ 592 h 2361"/>
                <a:gd name="T56" fmla="*/ 1742 w 2784"/>
                <a:gd name="T57" fmla="*/ 278 h 2361"/>
                <a:gd name="T58" fmla="*/ 1352 w 2784"/>
                <a:gd name="T59" fmla="*/ 395 h 2361"/>
                <a:gd name="T60" fmla="*/ 1463 w 2784"/>
                <a:gd name="T61" fmla="*/ 309 h 2361"/>
                <a:gd name="T62" fmla="*/ 1386 w 2784"/>
                <a:gd name="T63" fmla="*/ 102 h 2361"/>
                <a:gd name="T64" fmla="*/ 1757 w 2784"/>
                <a:gd name="T65" fmla="*/ 132 h 2361"/>
                <a:gd name="T66" fmla="*/ 2122 w 2784"/>
                <a:gd name="T67" fmla="*/ 30 h 2361"/>
                <a:gd name="T68" fmla="*/ 2023 w 2784"/>
                <a:gd name="T69" fmla="*/ 221 h 2361"/>
                <a:gd name="T70" fmla="*/ 1909 w 2784"/>
                <a:gd name="T71" fmla="*/ 516 h 2361"/>
                <a:gd name="T72" fmla="*/ 2241 w 2784"/>
                <a:gd name="T73" fmla="*/ 957 h 2361"/>
                <a:gd name="T74" fmla="*/ 2756 w 2784"/>
                <a:gd name="T75" fmla="*/ 1394 h 2361"/>
                <a:gd name="T76" fmla="*/ 1810 w 2784"/>
                <a:gd name="T77" fmla="*/ 1327 h 2361"/>
                <a:gd name="T78" fmla="*/ 865 w 2784"/>
                <a:gd name="T79" fmla="*/ 1778 h 2361"/>
                <a:gd name="T80" fmla="*/ 1213 w 2784"/>
                <a:gd name="T81" fmla="*/ 2124 h 2361"/>
                <a:gd name="T82" fmla="*/ 1679 w 2784"/>
                <a:gd name="T83" fmla="*/ 1901 h 2361"/>
                <a:gd name="T84" fmla="*/ 1974 w 2784"/>
                <a:gd name="T85" fmla="*/ 1624 h 2361"/>
                <a:gd name="T86" fmla="*/ 2069 w 2784"/>
                <a:gd name="T87" fmla="*/ 2139 h 2361"/>
                <a:gd name="T88" fmla="*/ 2618 w 2784"/>
                <a:gd name="T89" fmla="*/ 2303 h 2361"/>
                <a:gd name="T90" fmla="*/ 2480 w 2784"/>
                <a:gd name="T91" fmla="*/ 1661 h 2361"/>
                <a:gd name="T92" fmla="*/ 2149 w 2784"/>
                <a:gd name="T93" fmla="*/ 1852 h 2361"/>
                <a:gd name="T94" fmla="*/ 2501 w 2784"/>
                <a:gd name="T95" fmla="*/ 2053 h 2361"/>
                <a:gd name="T96" fmla="*/ 2318 w 2784"/>
                <a:gd name="T97" fmla="*/ 1706 h 2361"/>
                <a:gd name="T98" fmla="*/ 2511 w 2784"/>
                <a:gd name="T99" fmla="*/ 2093 h 2361"/>
                <a:gd name="T100" fmla="*/ 2128 w 2784"/>
                <a:gd name="T101" fmla="*/ 1800 h 2361"/>
                <a:gd name="T102" fmla="*/ 2597 w 2784"/>
                <a:gd name="T103" fmla="*/ 1849 h 2361"/>
                <a:gd name="T104" fmla="*/ 2723 w 2784"/>
                <a:gd name="T105" fmla="*/ 2112 h 2361"/>
                <a:gd name="T106" fmla="*/ 2040 w 2784"/>
                <a:gd name="T107" fmla="*/ 1953 h 2361"/>
                <a:gd name="T108" fmla="*/ 1815 w 2784"/>
                <a:gd name="T109" fmla="*/ 1814 h 2361"/>
                <a:gd name="T110" fmla="*/ 1628 w 2784"/>
                <a:gd name="T111" fmla="*/ 1865 h 2361"/>
                <a:gd name="T112" fmla="*/ 1250 w 2784"/>
                <a:gd name="T113" fmla="*/ 2062 h 2361"/>
                <a:gd name="T114" fmla="*/ 874 w 2784"/>
                <a:gd name="T115" fmla="*/ 1750 h 2361"/>
                <a:gd name="T116" fmla="*/ 1801 w 2784"/>
                <a:gd name="T117" fmla="*/ 1355 h 2361"/>
                <a:gd name="T118" fmla="*/ 2773 w 2784"/>
                <a:gd name="T119" fmla="*/ 1423 h 2361"/>
                <a:gd name="T120" fmla="*/ 2318 w 2784"/>
                <a:gd name="T121" fmla="*/ 1012 h 2361"/>
                <a:gd name="T122" fmla="*/ 1949 w 2784"/>
                <a:gd name="T123" fmla="*/ 531 h 2361"/>
                <a:gd name="T124" fmla="*/ 2087 w 2784"/>
                <a:gd name="T125" fmla="*/ 132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4" h="2361">
                  <a:moveTo>
                    <a:pt x="2137" y="2"/>
                  </a:moveTo>
                  <a:lnTo>
                    <a:pt x="2130" y="0"/>
                  </a:lnTo>
                  <a:lnTo>
                    <a:pt x="2121" y="0"/>
                  </a:lnTo>
                  <a:lnTo>
                    <a:pt x="2114" y="0"/>
                  </a:lnTo>
                  <a:lnTo>
                    <a:pt x="2106" y="2"/>
                  </a:lnTo>
                  <a:lnTo>
                    <a:pt x="2097" y="2"/>
                  </a:lnTo>
                  <a:lnTo>
                    <a:pt x="2090" y="3"/>
                  </a:lnTo>
                  <a:lnTo>
                    <a:pt x="2082" y="5"/>
                  </a:lnTo>
                  <a:lnTo>
                    <a:pt x="2075" y="6"/>
                  </a:lnTo>
                  <a:lnTo>
                    <a:pt x="2059" y="10"/>
                  </a:lnTo>
                  <a:lnTo>
                    <a:pt x="2044" y="18"/>
                  </a:lnTo>
                  <a:lnTo>
                    <a:pt x="2029" y="25"/>
                  </a:lnTo>
                  <a:lnTo>
                    <a:pt x="2017" y="33"/>
                  </a:lnTo>
                  <a:lnTo>
                    <a:pt x="2007" y="42"/>
                  </a:lnTo>
                  <a:lnTo>
                    <a:pt x="2000" y="52"/>
                  </a:lnTo>
                  <a:lnTo>
                    <a:pt x="1994" y="62"/>
                  </a:lnTo>
                  <a:lnTo>
                    <a:pt x="1989" y="74"/>
                  </a:lnTo>
                  <a:lnTo>
                    <a:pt x="1983" y="104"/>
                  </a:lnTo>
                  <a:lnTo>
                    <a:pt x="1979" y="133"/>
                  </a:lnTo>
                  <a:lnTo>
                    <a:pt x="1976" y="163"/>
                  </a:lnTo>
                  <a:lnTo>
                    <a:pt x="1974" y="185"/>
                  </a:lnTo>
                  <a:lnTo>
                    <a:pt x="1967" y="185"/>
                  </a:lnTo>
                  <a:lnTo>
                    <a:pt x="1958" y="182"/>
                  </a:lnTo>
                  <a:lnTo>
                    <a:pt x="1949" y="176"/>
                  </a:lnTo>
                  <a:lnTo>
                    <a:pt x="1939" y="167"/>
                  </a:lnTo>
                  <a:lnTo>
                    <a:pt x="1920" y="147"/>
                  </a:lnTo>
                  <a:lnTo>
                    <a:pt x="1906" y="129"/>
                  </a:lnTo>
                  <a:lnTo>
                    <a:pt x="1899" y="115"/>
                  </a:lnTo>
                  <a:lnTo>
                    <a:pt x="1896" y="111"/>
                  </a:lnTo>
                  <a:lnTo>
                    <a:pt x="1893" y="104"/>
                  </a:lnTo>
                  <a:lnTo>
                    <a:pt x="1884" y="104"/>
                  </a:lnTo>
                  <a:lnTo>
                    <a:pt x="1850" y="102"/>
                  </a:lnTo>
                  <a:lnTo>
                    <a:pt x="1815" y="102"/>
                  </a:lnTo>
                  <a:lnTo>
                    <a:pt x="1781" y="102"/>
                  </a:lnTo>
                  <a:lnTo>
                    <a:pt x="1748" y="104"/>
                  </a:lnTo>
                  <a:lnTo>
                    <a:pt x="1719" y="107"/>
                  </a:lnTo>
                  <a:lnTo>
                    <a:pt x="1695" y="111"/>
                  </a:lnTo>
                  <a:lnTo>
                    <a:pt x="1677" y="117"/>
                  </a:lnTo>
                  <a:lnTo>
                    <a:pt x="1667" y="126"/>
                  </a:lnTo>
                  <a:lnTo>
                    <a:pt x="1664" y="130"/>
                  </a:lnTo>
                  <a:lnTo>
                    <a:pt x="1656" y="144"/>
                  </a:lnTo>
                  <a:lnTo>
                    <a:pt x="1645" y="163"/>
                  </a:lnTo>
                  <a:lnTo>
                    <a:pt x="1633" y="185"/>
                  </a:lnTo>
                  <a:lnTo>
                    <a:pt x="1619" y="206"/>
                  </a:lnTo>
                  <a:lnTo>
                    <a:pt x="1609" y="225"/>
                  </a:lnTo>
                  <a:lnTo>
                    <a:pt x="1600" y="238"/>
                  </a:lnTo>
                  <a:lnTo>
                    <a:pt x="1597" y="244"/>
                  </a:lnTo>
                  <a:lnTo>
                    <a:pt x="1596" y="246"/>
                  </a:lnTo>
                  <a:lnTo>
                    <a:pt x="1596" y="246"/>
                  </a:lnTo>
                  <a:lnTo>
                    <a:pt x="1594" y="247"/>
                  </a:lnTo>
                  <a:lnTo>
                    <a:pt x="1593" y="249"/>
                  </a:lnTo>
                  <a:lnTo>
                    <a:pt x="1591" y="247"/>
                  </a:lnTo>
                  <a:lnTo>
                    <a:pt x="1591" y="244"/>
                  </a:lnTo>
                  <a:lnTo>
                    <a:pt x="1590" y="240"/>
                  </a:lnTo>
                  <a:lnTo>
                    <a:pt x="1588" y="235"/>
                  </a:lnTo>
                  <a:lnTo>
                    <a:pt x="1584" y="216"/>
                  </a:lnTo>
                  <a:lnTo>
                    <a:pt x="1577" y="192"/>
                  </a:lnTo>
                  <a:lnTo>
                    <a:pt x="1568" y="167"/>
                  </a:lnTo>
                  <a:lnTo>
                    <a:pt x="1554" y="142"/>
                  </a:lnTo>
                  <a:lnTo>
                    <a:pt x="1538" y="118"/>
                  </a:lnTo>
                  <a:lnTo>
                    <a:pt x="1517" y="98"/>
                  </a:lnTo>
                  <a:lnTo>
                    <a:pt x="1492" y="83"/>
                  </a:lnTo>
                  <a:lnTo>
                    <a:pt x="1461" y="74"/>
                  </a:lnTo>
                  <a:lnTo>
                    <a:pt x="1442" y="71"/>
                  </a:lnTo>
                  <a:lnTo>
                    <a:pt x="1421" y="71"/>
                  </a:lnTo>
                  <a:lnTo>
                    <a:pt x="1400" y="71"/>
                  </a:lnTo>
                  <a:lnTo>
                    <a:pt x="1380" y="73"/>
                  </a:lnTo>
                  <a:lnTo>
                    <a:pt x="1362" y="77"/>
                  </a:lnTo>
                  <a:lnTo>
                    <a:pt x="1346" y="83"/>
                  </a:lnTo>
                  <a:lnTo>
                    <a:pt x="1331" y="92"/>
                  </a:lnTo>
                  <a:lnTo>
                    <a:pt x="1321" y="102"/>
                  </a:lnTo>
                  <a:lnTo>
                    <a:pt x="1315" y="111"/>
                  </a:lnTo>
                  <a:lnTo>
                    <a:pt x="1312" y="121"/>
                  </a:lnTo>
                  <a:lnTo>
                    <a:pt x="1312" y="136"/>
                  </a:lnTo>
                  <a:lnTo>
                    <a:pt x="1316" y="154"/>
                  </a:lnTo>
                  <a:lnTo>
                    <a:pt x="1325" y="172"/>
                  </a:lnTo>
                  <a:lnTo>
                    <a:pt x="1337" y="184"/>
                  </a:lnTo>
                  <a:lnTo>
                    <a:pt x="1352" y="192"/>
                  </a:lnTo>
                  <a:lnTo>
                    <a:pt x="1366" y="198"/>
                  </a:lnTo>
                  <a:lnTo>
                    <a:pt x="1381" y="201"/>
                  </a:lnTo>
                  <a:lnTo>
                    <a:pt x="1398" y="203"/>
                  </a:lnTo>
                  <a:lnTo>
                    <a:pt x="1414" y="203"/>
                  </a:lnTo>
                  <a:lnTo>
                    <a:pt x="1429" y="203"/>
                  </a:lnTo>
                  <a:lnTo>
                    <a:pt x="1446" y="203"/>
                  </a:lnTo>
                  <a:lnTo>
                    <a:pt x="1461" y="203"/>
                  </a:lnTo>
                  <a:lnTo>
                    <a:pt x="1474" y="204"/>
                  </a:lnTo>
                  <a:lnTo>
                    <a:pt x="1486" y="207"/>
                  </a:lnTo>
                  <a:lnTo>
                    <a:pt x="1495" y="213"/>
                  </a:lnTo>
                  <a:lnTo>
                    <a:pt x="1503" y="222"/>
                  </a:lnTo>
                  <a:lnTo>
                    <a:pt x="1508" y="234"/>
                  </a:lnTo>
                  <a:lnTo>
                    <a:pt x="1513" y="249"/>
                  </a:lnTo>
                  <a:lnTo>
                    <a:pt x="1504" y="253"/>
                  </a:lnTo>
                  <a:lnTo>
                    <a:pt x="1494" y="257"/>
                  </a:lnTo>
                  <a:lnTo>
                    <a:pt x="1483" y="262"/>
                  </a:lnTo>
                  <a:lnTo>
                    <a:pt x="1472" y="269"/>
                  </a:lnTo>
                  <a:lnTo>
                    <a:pt x="1461" y="275"/>
                  </a:lnTo>
                  <a:lnTo>
                    <a:pt x="1451" y="283"/>
                  </a:lnTo>
                  <a:lnTo>
                    <a:pt x="1440" y="290"/>
                  </a:lnTo>
                  <a:lnTo>
                    <a:pt x="1433" y="299"/>
                  </a:lnTo>
                  <a:lnTo>
                    <a:pt x="1433" y="297"/>
                  </a:lnTo>
                  <a:lnTo>
                    <a:pt x="1424" y="302"/>
                  </a:lnTo>
                  <a:lnTo>
                    <a:pt x="1408" y="306"/>
                  </a:lnTo>
                  <a:lnTo>
                    <a:pt x="1386" y="309"/>
                  </a:lnTo>
                  <a:lnTo>
                    <a:pt x="1359" y="312"/>
                  </a:lnTo>
                  <a:lnTo>
                    <a:pt x="1329" y="315"/>
                  </a:lnTo>
                  <a:lnTo>
                    <a:pt x="1297" y="317"/>
                  </a:lnTo>
                  <a:lnTo>
                    <a:pt x="1264" y="318"/>
                  </a:lnTo>
                  <a:lnTo>
                    <a:pt x="1232" y="318"/>
                  </a:lnTo>
                  <a:lnTo>
                    <a:pt x="1224" y="318"/>
                  </a:lnTo>
                  <a:lnTo>
                    <a:pt x="1220" y="324"/>
                  </a:lnTo>
                  <a:lnTo>
                    <a:pt x="1216" y="330"/>
                  </a:lnTo>
                  <a:lnTo>
                    <a:pt x="1210" y="343"/>
                  </a:lnTo>
                  <a:lnTo>
                    <a:pt x="1207" y="360"/>
                  </a:lnTo>
                  <a:lnTo>
                    <a:pt x="1208" y="380"/>
                  </a:lnTo>
                  <a:lnTo>
                    <a:pt x="1213" y="392"/>
                  </a:lnTo>
                  <a:lnTo>
                    <a:pt x="1220" y="404"/>
                  </a:lnTo>
                  <a:lnTo>
                    <a:pt x="1232" y="413"/>
                  </a:lnTo>
                  <a:lnTo>
                    <a:pt x="1245" y="420"/>
                  </a:lnTo>
                  <a:lnTo>
                    <a:pt x="1250" y="422"/>
                  </a:lnTo>
                  <a:lnTo>
                    <a:pt x="1253" y="422"/>
                  </a:lnTo>
                  <a:lnTo>
                    <a:pt x="1260" y="420"/>
                  </a:lnTo>
                  <a:lnTo>
                    <a:pt x="1272" y="419"/>
                  </a:lnTo>
                  <a:lnTo>
                    <a:pt x="1285" y="417"/>
                  </a:lnTo>
                  <a:lnTo>
                    <a:pt x="1298" y="416"/>
                  </a:lnTo>
                  <a:lnTo>
                    <a:pt x="1312" y="414"/>
                  </a:lnTo>
                  <a:lnTo>
                    <a:pt x="1322" y="414"/>
                  </a:lnTo>
                  <a:lnTo>
                    <a:pt x="1329" y="413"/>
                  </a:lnTo>
                  <a:lnTo>
                    <a:pt x="1337" y="419"/>
                  </a:lnTo>
                  <a:lnTo>
                    <a:pt x="1344" y="425"/>
                  </a:lnTo>
                  <a:lnTo>
                    <a:pt x="1355" y="429"/>
                  </a:lnTo>
                  <a:lnTo>
                    <a:pt x="1366" y="434"/>
                  </a:lnTo>
                  <a:lnTo>
                    <a:pt x="1380" y="435"/>
                  </a:lnTo>
                  <a:lnTo>
                    <a:pt x="1393" y="435"/>
                  </a:lnTo>
                  <a:lnTo>
                    <a:pt x="1409" y="432"/>
                  </a:lnTo>
                  <a:lnTo>
                    <a:pt x="1426" y="426"/>
                  </a:lnTo>
                  <a:lnTo>
                    <a:pt x="1442" y="419"/>
                  </a:lnTo>
                  <a:lnTo>
                    <a:pt x="1457" y="414"/>
                  </a:lnTo>
                  <a:lnTo>
                    <a:pt x="1472" y="411"/>
                  </a:lnTo>
                  <a:lnTo>
                    <a:pt x="1486" y="410"/>
                  </a:lnTo>
                  <a:lnTo>
                    <a:pt x="1500" y="410"/>
                  </a:lnTo>
                  <a:lnTo>
                    <a:pt x="1513" y="411"/>
                  </a:lnTo>
                  <a:lnTo>
                    <a:pt x="1526" y="414"/>
                  </a:lnTo>
                  <a:lnTo>
                    <a:pt x="1538" y="420"/>
                  </a:lnTo>
                  <a:lnTo>
                    <a:pt x="1544" y="423"/>
                  </a:lnTo>
                  <a:lnTo>
                    <a:pt x="1554" y="426"/>
                  </a:lnTo>
                  <a:lnTo>
                    <a:pt x="1565" y="428"/>
                  </a:lnTo>
                  <a:lnTo>
                    <a:pt x="1578" y="431"/>
                  </a:lnTo>
                  <a:lnTo>
                    <a:pt x="1593" y="432"/>
                  </a:lnTo>
                  <a:lnTo>
                    <a:pt x="1609" y="434"/>
                  </a:lnTo>
                  <a:lnTo>
                    <a:pt x="1627" y="435"/>
                  </a:lnTo>
                  <a:lnTo>
                    <a:pt x="1645" y="435"/>
                  </a:lnTo>
                  <a:lnTo>
                    <a:pt x="1664" y="435"/>
                  </a:lnTo>
                  <a:lnTo>
                    <a:pt x="1682" y="435"/>
                  </a:lnTo>
                  <a:lnTo>
                    <a:pt x="1701" y="434"/>
                  </a:lnTo>
                  <a:lnTo>
                    <a:pt x="1719" y="431"/>
                  </a:lnTo>
                  <a:lnTo>
                    <a:pt x="1736" y="428"/>
                  </a:lnTo>
                  <a:lnTo>
                    <a:pt x="1753" y="425"/>
                  </a:lnTo>
                  <a:lnTo>
                    <a:pt x="1767" y="419"/>
                  </a:lnTo>
                  <a:lnTo>
                    <a:pt x="1781" y="413"/>
                  </a:lnTo>
                  <a:lnTo>
                    <a:pt x="1798" y="401"/>
                  </a:lnTo>
                  <a:lnTo>
                    <a:pt x="1809" y="388"/>
                  </a:lnTo>
                  <a:lnTo>
                    <a:pt x="1815" y="376"/>
                  </a:lnTo>
                  <a:lnTo>
                    <a:pt x="1818" y="364"/>
                  </a:lnTo>
                  <a:lnTo>
                    <a:pt x="1819" y="361"/>
                  </a:lnTo>
                  <a:lnTo>
                    <a:pt x="1819" y="357"/>
                  </a:lnTo>
                  <a:lnTo>
                    <a:pt x="1819" y="352"/>
                  </a:lnTo>
                  <a:lnTo>
                    <a:pt x="1819" y="349"/>
                  </a:lnTo>
                  <a:lnTo>
                    <a:pt x="1816" y="326"/>
                  </a:lnTo>
                  <a:lnTo>
                    <a:pt x="1810" y="305"/>
                  </a:lnTo>
                  <a:lnTo>
                    <a:pt x="1800" y="287"/>
                  </a:lnTo>
                  <a:lnTo>
                    <a:pt x="1787" y="274"/>
                  </a:lnTo>
                  <a:lnTo>
                    <a:pt x="1803" y="272"/>
                  </a:lnTo>
                  <a:lnTo>
                    <a:pt x="1819" y="271"/>
                  </a:lnTo>
                  <a:lnTo>
                    <a:pt x="1837" y="269"/>
                  </a:lnTo>
                  <a:lnTo>
                    <a:pt x="1853" y="268"/>
                  </a:lnTo>
                  <a:lnTo>
                    <a:pt x="1868" y="268"/>
                  </a:lnTo>
                  <a:lnTo>
                    <a:pt x="1881" y="266"/>
                  </a:lnTo>
                  <a:lnTo>
                    <a:pt x="1893" y="265"/>
                  </a:lnTo>
                  <a:lnTo>
                    <a:pt x="1903" y="263"/>
                  </a:lnTo>
                  <a:lnTo>
                    <a:pt x="1901" y="283"/>
                  </a:lnTo>
                  <a:lnTo>
                    <a:pt x="1896" y="305"/>
                  </a:lnTo>
                  <a:lnTo>
                    <a:pt x="1895" y="331"/>
                  </a:lnTo>
                  <a:lnTo>
                    <a:pt x="1893" y="360"/>
                  </a:lnTo>
                  <a:lnTo>
                    <a:pt x="1893" y="379"/>
                  </a:lnTo>
                  <a:lnTo>
                    <a:pt x="1896" y="399"/>
                  </a:lnTo>
                  <a:lnTo>
                    <a:pt x="1899" y="419"/>
                  </a:lnTo>
                  <a:lnTo>
                    <a:pt x="1903" y="439"/>
                  </a:lnTo>
                  <a:lnTo>
                    <a:pt x="1896" y="439"/>
                  </a:lnTo>
                  <a:lnTo>
                    <a:pt x="1884" y="441"/>
                  </a:lnTo>
                  <a:lnTo>
                    <a:pt x="1869" y="442"/>
                  </a:lnTo>
                  <a:lnTo>
                    <a:pt x="1852" y="442"/>
                  </a:lnTo>
                  <a:lnTo>
                    <a:pt x="1832" y="444"/>
                  </a:lnTo>
                  <a:lnTo>
                    <a:pt x="1812" y="447"/>
                  </a:lnTo>
                  <a:lnTo>
                    <a:pt x="1790" y="448"/>
                  </a:lnTo>
                  <a:lnTo>
                    <a:pt x="1769" y="450"/>
                  </a:lnTo>
                  <a:lnTo>
                    <a:pt x="1747" y="451"/>
                  </a:lnTo>
                  <a:lnTo>
                    <a:pt x="1726" y="453"/>
                  </a:lnTo>
                  <a:lnTo>
                    <a:pt x="1708" y="454"/>
                  </a:lnTo>
                  <a:lnTo>
                    <a:pt x="1690" y="456"/>
                  </a:lnTo>
                  <a:lnTo>
                    <a:pt x="1677" y="457"/>
                  </a:lnTo>
                  <a:lnTo>
                    <a:pt x="1665" y="457"/>
                  </a:lnTo>
                  <a:lnTo>
                    <a:pt x="1659" y="459"/>
                  </a:lnTo>
                  <a:lnTo>
                    <a:pt x="1656" y="459"/>
                  </a:lnTo>
                  <a:lnTo>
                    <a:pt x="1659" y="473"/>
                  </a:lnTo>
                  <a:lnTo>
                    <a:pt x="1667" y="509"/>
                  </a:lnTo>
                  <a:lnTo>
                    <a:pt x="1676" y="546"/>
                  </a:lnTo>
                  <a:lnTo>
                    <a:pt x="1682" y="573"/>
                  </a:lnTo>
                  <a:lnTo>
                    <a:pt x="1671" y="577"/>
                  </a:lnTo>
                  <a:lnTo>
                    <a:pt x="1658" y="583"/>
                  </a:lnTo>
                  <a:lnTo>
                    <a:pt x="1645" y="592"/>
                  </a:lnTo>
                  <a:lnTo>
                    <a:pt x="1631" y="601"/>
                  </a:lnTo>
                  <a:lnTo>
                    <a:pt x="1618" y="613"/>
                  </a:lnTo>
                  <a:lnTo>
                    <a:pt x="1608" y="626"/>
                  </a:lnTo>
                  <a:lnTo>
                    <a:pt x="1602" y="641"/>
                  </a:lnTo>
                  <a:lnTo>
                    <a:pt x="1599" y="657"/>
                  </a:lnTo>
                  <a:lnTo>
                    <a:pt x="1602" y="681"/>
                  </a:lnTo>
                  <a:lnTo>
                    <a:pt x="1611" y="712"/>
                  </a:lnTo>
                  <a:lnTo>
                    <a:pt x="1622" y="746"/>
                  </a:lnTo>
                  <a:lnTo>
                    <a:pt x="1637" y="781"/>
                  </a:lnTo>
                  <a:lnTo>
                    <a:pt x="1651" y="815"/>
                  </a:lnTo>
                  <a:lnTo>
                    <a:pt x="1664" y="845"/>
                  </a:lnTo>
                  <a:lnTo>
                    <a:pt x="1674" y="868"/>
                  </a:lnTo>
                  <a:lnTo>
                    <a:pt x="1680" y="880"/>
                  </a:lnTo>
                  <a:lnTo>
                    <a:pt x="1685" y="889"/>
                  </a:lnTo>
                  <a:lnTo>
                    <a:pt x="1690" y="889"/>
                  </a:lnTo>
                  <a:lnTo>
                    <a:pt x="1704" y="889"/>
                  </a:lnTo>
                  <a:lnTo>
                    <a:pt x="1723" y="888"/>
                  </a:lnTo>
                  <a:lnTo>
                    <a:pt x="1747" y="886"/>
                  </a:lnTo>
                  <a:lnTo>
                    <a:pt x="1770" y="886"/>
                  </a:lnTo>
                  <a:lnTo>
                    <a:pt x="1793" y="885"/>
                  </a:lnTo>
                  <a:lnTo>
                    <a:pt x="1809" y="885"/>
                  </a:lnTo>
                  <a:lnTo>
                    <a:pt x="1819" y="885"/>
                  </a:lnTo>
                  <a:lnTo>
                    <a:pt x="1825" y="897"/>
                  </a:lnTo>
                  <a:lnTo>
                    <a:pt x="1837" y="919"/>
                  </a:lnTo>
                  <a:lnTo>
                    <a:pt x="1852" y="947"/>
                  </a:lnTo>
                  <a:lnTo>
                    <a:pt x="1869" y="981"/>
                  </a:lnTo>
                  <a:lnTo>
                    <a:pt x="1887" y="1015"/>
                  </a:lnTo>
                  <a:lnTo>
                    <a:pt x="1903" y="1047"/>
                  </a:lnTo>
                  <a:lnTo>
                    <a:pt x="1917" y="1073"/>
                  </a:lnTo>
                  <a:lnTo>
                    <a:pt x="1926" y="1090"/>
                  </a:lnTo>
                  <a:lnTo>
                    <a:pt x="1909" y="1092"/>
                  </a:lnTo>
                  <a:lnTo>
                    <a:pt x="1886" y="1093"/>
                  </a:lnTo>
                  <a:lnTo>
                    <a:pt x="1858" y="1095"/>
                  </a:lnTo>
                  <a:lnTo>
                    <a:pt x="1830" y="1096"/>
                  </a:lnTo>
                  <a:lnTo>
                    <a:pt x="1803" y="1098"/>
                  </a:lnTo>
                  <a:lnTo>
                    <a:pt x="1779" y="1099"/>
                  </a:lnTo>
                  <a:lnTo>
                    <a:pt x="1764" y="1101"/>
                  </a:lnTo>
                  <a:lnTo>
                    <a:pt x="1758" y="1101"/>
                  </a:lnTo>
                  <a:lnTo>
                    <a:pt x="1758" y="1108"/>
                  </a:lnTo>
                  <a:lnTo>
                    <a:pt x="1760" y="1129"/>
                  </a:lnTo>
                  <a:lnTo>
                    <a:pt x="1763" y="1154"/>
                  </a:lnTo>
                  <a:lnTo>
                    <a:pt x="1764" y="1181"/>
                  </a:lnTo>
                  <a:lnTo>
                    <a:pt x="1750" y="1151"/>
                  </a:lnTo>
                  <a:lnTo>
                    <a:pt x="1733" y="1118"/>
                  </a:lnTo>
                  <a:lnTo>
                    <a:pt x="1716" y="1083"/>
                  </a:lnTo>
                  <a:lnTo>
                    <a:pt x="1699" y="1047"/>
                  </a:lnTo>
                  <a:lnTo>
                    <a:pt x="1683" y="1016"/>
                  </a:lnTo>
                  <a:lnTo>
                    <a:pt x="1671" y="991"/>
                  </a:lnTo>
                  <a:lnTo>
                    <a:pt x="1662" y="973"/>
                  </a:lnTo>
                  <a:lnTo>
                    <a:pt x="1659" y="968"/>
                  </a:lnTo>
                  <a:lnTo>
                    <a:pt x="1614" y="1411"/>
                  </a:lnTo>
                  <a:lnTo>
                    <a:pt x="1615" y="1416"/>
                  </a:lnTo>
                  <a:lnTo>
                    <a:pt x="1619" y="1425"/>
                  </a:lnTo>
                  <a:lnTo>
                    <a:pt x="1625" y="1435"/>
                  </a:lnTo>
                  <a:lnTo>
                    <a:pt x="1628" y="1444"/>
                  </a:lnTo>
                  <a:lnTo>
                    <a:pt x="1625" y="1451"/>
                  </a:lnTo>
                  <a:lnTo>
                    <a:pt x="1619" y="1466"/>
                  </a:lnTo>
                  <a:lnTo>
                    <a:pt x="1611" y="1484"/>
                  </a:lnTo>
                  <a:lnTo>
                    <a:pt x="1602" y="1506"/>
                  </a:lnTo>
                  <a:lnTo>
                    <a:pt x="1593" y="1527"/>
                  </a:lnTo>
                  <a:lnTo>
                    <a:pt x="1585" y="1547"/>
                  </a:lnTo>
                  <a:lnTo>
                    <a:pt x="1579" y="1562"/>
                  </a:lnTo>
                  <a:lnTo>
                    <a:pt x="1575" y="1573"/>
                  </a:lnTo>
                  <a:lnTo>
                    <a:pt x="1566" y="1571"/>
                  </a:lnTo>
                  <a:lnTo>
                    <a:pt x="1559" y="1571"/>
                  </a:lnTo>
                  <a:lnTo>
                    <a:pt x="1550" y="1571"/>
                  </a:lnTo>
                  <a:lnTo>
                    <a:pt x="1541" y="1570"/>
                  </a:lnTo>
                  <a:lnTo>
                    <a:pt x="1534" y="1544"/>
                  </a:lnTo>
                  <a:lnTo>
                    <a:pt x="1522" y="1507"/>
                  </a:lnTo>
                  <a:lnTo>
                    <a:pt x="1507" y="1462"/>
                  </a:lnTo>
                  <a:lnTo>
                    <a:pt x="1486" y="1413"/>
                  </a:lnTo>
                  <a:lnTo>
                    <a:pt x="1461" y="1362"/>
                  </a:lnTo>
                  <a:lnTo>
                    <a:pt x="1430" y="1317"/>
                  </a:lnTo>
                  <a:lnTo>
                    <a:pt x="1396" y="1278"/>
                  </a:lnTo>
                  <a:lnTo>
                    <a:pt x="1356" y="1250"/>
                  </a:lnTo>
                  <a:lnTo>
                    <a:pt x="1325" y="1231"/>
                  </a:lnTo>
                  <a:lnTo>
                    <a:pt x="1297" y="1207"/>
                  </a:lnTo>
                  <a:lnTo>
                    <a:pt x="1275" y="1182"/>
                  </a:lnTo>
                  <a:lnTo>
                    <a:pt x="1256" y="1155"/>
                  </a:lnTo>
                  <a:lnTo>
                    <a:pt x="1241" y="1129"/>
                  </a:lnTo>
                  <a:lnTo>
                    <a:pt x="1229" y="1105"/>
                  </a:lnTo>
                  <a:lnTo>
                    <a:pt x="1220" y="1084"/>
                  </a:lnTo>
                  <a:lnTo>
                    <a:pt x="1214" y="1068"/>
                  </a:lnTo>
                  <a:lnTo>
                    <a:pt x="1232" y="1061"/>
                  </a:lnTo>
                  <a:lnTo>
                    <a:pt x="1254" y="1050"/>
                  </a:lnTo>
                  <a:lnTo>
                    <a:pt x="1279" y="1039"/>
                  </a:lnTo>
                  <a:lnTo>
                    <a:pt x="1303" y="1025"/>
                  </a:lnTo>
                  <a:lnTo>
                    <a:pt x="1327" y="1009"/>
                  </a:lnTo>
                  <a:lnTo>
                    <a:pt x="1347" y="993"/>
                  </a:lnTo>
                  <a:lnTo>
                    <a:pt x="1362" y="975"/>
                  </a:lnTo>
                  <a:lnTo>
                    <a:pt x="1369" y="957"/>
                  </a:lnTo>
                  <a:lnTo>
                    <a:pt x="1375" y="932"/>
                  </a:lnTo>
                  <a:lnTo>
                    <a:pt x="1381" y="908"/>
                  </a:lnTo>
                  <a:lnTo>
                    <a:pt x="1386" y="885"/>
                  </a:lnTo>
                  <a:lnTo>
                    <a:pt x="1390" y="860"/>
                  </a:lnTo>
                  <a:lnTo>
                    <a:pt x="1392" y="836"/>
                  </a:lnTo>
                  <a:lnTo>
                    <a:pt x="1390" y="821"/>
                  </a:lnTo>
                  <a:lnTo>
                    <a:pt x="1389" y="806"/>
                  </a:lnTo>
                  <a:lnTo>
                    <a:pt x="1383" y="794"/>
                  </a:lnTo>
                  <a:lnTo>
                    <a:pt x="1375" y="783"/>
                  </a:lnTo>
                  <a:lnTo>
                    <a:pt x="1371" y="777"/>
                  </a:lnTo>
                  <a:lnTo>
                    <a:pt x="1365" y="772"/>
                  </a:lnTo>
                  <a:lnTo>
                    <a:pt x="1359" y="769"/>
                  </a:lnTo>
                  <a:lnTo>
                    <a:pt x="1352" y="766"/>
                  </a:lnTo>
                  <a:lnTo>
                    <a:pt x="1344" y="763"/>
                  </a:lnTo>
                  <a:lnTo>
                    <a:pt x="1337" y="762"/>
                  </a:lnTo>
                  <a:lnTo>
                    <a:pt x="1328" y="762"/>
                  </a:lnTo>
                  <a:lnTo>
                    <a:pt x="1319" y="762"/>
                  </a:lnTo>
                  <a:lnTo>
                    <a:pt x="1297" y="762"/>
                  </a:lnTo>
                  <a:lnTo>
                    <a:pt x="1269" y="760"/>
                  </a:lnTo>
                  <a:lnTo>
                    <a:pt x="1233" y="757"/>
                  </a:lnTo>
                  <a:lnTo>
                    <a:pt x="1193" y="753"/>
                  </a:lnTo>
                  <a:lnTo>
                    <a:pt x="1148" y="749"/>
                  </a:lnTo>
                  <a:lnTo>
                    <a:pt x="1100" y="743"/>
                  </a:lnTo>
                  <a:lnTo>
                    <a:pt x="1050" y="735"/>
                  </a:lnTo>
                  <a:lnTo>
                    <a:pt x="1000" y="728"/>
                  </a:lnTo>
                  <a:lnTo>
                    <a:pt x="949" y="720"/>
                  </a:lnTo>
                  <a:lnTo>
                    <a:pt x="899" y="713"/>
                  </a:lnTo>
                  <a:lnTo>
                    <a:pt x="852" y="706"/>
                  </a:lnTo>
                  <a:lnTo>
                    <a:pt x="807" y="698"/>
                  </a:lnTo>
                  <a:lnTo>
                    <a:pt x="769" y="691"/>
                  </a:lnTo>
                  <a:lnTo>
                    <a:pt x="735" y="684"/>
                  </a:lnTo>
                  <a:lnTo>
                    <a:pt x="707" y="678"/>
                  </a:lnTo>
                  <a:lnTo>
                    <a:pt x="687" y="673"/>
                  </a:lnTo>
                  <a:lnTo>
                    <a:pt x="649" y="660"/>
                  </a:lnTo>
                  <a:lnTo>
                    <a:pt x="636" y="655"/>
                  </a:lnTo>
                  <a:lnTo>
                    <a:pt x="624" y="651"/>
                  </a:lnTo>
                  <a:lnTo>
                    <a:pt x="611" y="648"/>
                  </a:lnTo>
                  <a:lnTo>
                    <a:pt x="597" y="644"/>
                  </a:lnTo>
                  <a:lnTo>
                    <a:pt x="582" y="641"/>
                  </a:lnTo>
                  <a:lnTo>
                    <a:pt x="568" y="638"/>
                  </a:lnTo>
                  <a:lnTo>
                    <a:pt x="553" y="636"/>
                  </a:lnTo>
                  <a:lnTo>
                    <a:pt x="538" y="635"/>
                  </a:lnTo>
                  <a:lnTo>
                    <a:pt x="522" y="633"/>
                  </a:lnTo>
                  <a:lnTo>
                    <a:pt x="504" y="633"/>
                  </a:lnTo>
                  <a:lnTo>
                    <a:pt x="486" y="635"/>
                  </a:lnTo>
                  <a:lnTo>
                    <a:pt x="467" y="636"/>
                  </a:lnTo>
                  <a:lnTo>
                    <a:pt x="446" y="641"/>
                  </a:lnTo>
                  <a:lnTo>
                    <a:pt x="426" y="645"/>
                  </a:lnTo>
                  <a:lnTo>
                    <a:pt x="402" y="651"/>
                  </a:lnTo>
                  <a:lnTo>
                    <a:pt x="378" y="658"/>
                  </a:lnTo>
                  <a:lnTo>
                    <a:pt x="375" y="658"/>
                  </a:lnTo>
                  <a:lnTo>
                    <a:pt x="255" y="774"/>
                  </a:lnTo>
                  <a:lnTo>
                    <a:pt x="261" y="784"/>
                  </a:lnTo>
                  <a:lnTo>
                    <a:pt x="263" y="787"/>
                  </a:lnTo>
                  <a:lnTo>
                    <a:pt x="269" y="793"/>
                  </a:lnTo>
                  <a:lnTo>
                    <a:pt x="275" y="803"/>
                  </a:lnTo>
                  <a:lnTo>
                    <a:pt x="285" y="815"/>
                  </a:lnTo>
                  <a:lnTo>
                    <a:pt x="298" y="828"/>
                  </a:lnTo>
                  <a:lnTo>
                    <a:pt x="313" y="845"/>
                  </a:lnTo>
                  <a:lnTo>
                    <a:pt x="332" y="863"/>
                  </a:lnTo>
                  <a:lnTo>
                    <a:pt x="353" y="880"/>
                  </a:lnTo>
                  <a:lnTo>
                    <a:pt x="378" y="899"/>
                  </a:lnTo>
                  <a:lnTo>
                    <a:pt x="405" y="920"/>
                  </a:lnTo>
                  <a:lnTo>
                    <a:pt x="436" y="939"/>
                  </a:lnTo>
                  <a:lnTo>
                    <a:pt x="470" y="959"/>
                  </a:lnTo>
                  <a:lnTo>
                    <a:pt x="507" y="978"/>
                  </a:lnTo>
                  <a:lnTo>
                    <a:pt x="547" y="996"/>
                  </a:lnTo>
                  <a:lnTo>
                    <a:pt x="591" y="1013"/>
                  </a:lnTo>
                  <a:lnTo>
                    <a:pt x="639" y="1028"/>
                  </a:lnTo>
                  <a:lnTo>
                    <a:pt x="673" y="1037"/>
                  </a:lnTo>
                  <a:lnTo>
                    <a:pt x="704" y="1046"/>
                  </a:lnTo>
                  <a:lnTo>
                    <a:pt x="736" y="1052"/>
                  </a:lnTo>
                  <a:lnTo>
                    <a:pt x="766" y="1059"/>
                  </a:lnTo>
                  <a:lnTo>
                    <a:pt x="795" y="1064"/>
                  </a:lnTo>
                  <a:lnTo>
                    <a:pt x="824" y="1068"/>
                  </a:lnTo>
                  <a:lnTo>
                    <a:pt x="852" y="1073"/>
                  </a:lnTo>
                  <a:lnTo>
                    <a:pt x="877" y="1076"/>
                  </a:lnTo>
                  <a:lnTo>
                    <a:pt x="902" y="1078"/>
                  </a:lnTo>
                  <a:lnTo>
                    <a:pt x="924" y="1080"/>
                  </a:lnTo>
                  <a:lnTo>
                    <a:pt x="946" y="1081"/>
                  </a:lnTo>
                  <a:lnTo>
                    <a:pt x="967" y="1083"/>
                  </a:lnTo>
                  <a:lnTo>
                    <a:pt x="986" y="1083"/>
                  </a:lnTo>
                  <a:lnTo>
                    <a:pt x="1004" y="1083"/>
                  </a:lnTo>
                  <a:lnTo>
                    <a:pt x="1020" y="1083"/>
                  </a:lnTo>
                  <a:lnTo>
                    <a:pt x="1035" y="1083"/>
                  </a:lnTo>
                  <a:lnTo>
                    <a:pt x="1020" y="1090"/>
                  </a:lnTo>
                  <a:lnTo>
                    <a:pt x="1003" y="1098"/>
                  </a:lnTo>
                  <a:lnTo>
                    <a:pt x="982" y="1105"/>
                  </a:lnTo>
                  <a:lnTo>
                    <a:pt x="960" y="1111"/>
                  </a:lnTo>
                  <a:lnTo>
                    <a:pt x="934" y="1117"/>
                  </a:lnTo>
                  <a:lnTo>
                    <a:pt x="906" y="1123"/>
                  </a:lnTo>
                  <a:lnTo>
                    <a:pt x="875" y="1126"/>
                  </a:lnTo>
                  <a:lnTo>
                    <a:pt x="841" y="1129"/>
                  </a:lnTo>
                  <a:lnTo>
                    <a:pt x="837" y="1158"/>
                  </a:lnTo>
                  <a:lnTo>
                    <a:pt x="843" y="1160"/>
                  </a:lnTo>
                  <a:lnTo>
                    <a:pt x="856" y="1166"/>
                  </a:lnTo>
                  <a:lnTo>
                    <a:pt x="877" y="1176"/>
                  </a:lnTo>
                  <a:lnTo>
                    <a:pt x="903" y="1188"/>
                  </a:lnTo>
                  <a:lnTo>
                    <a:pt x="936" y="1204"/>
                  </a:lnTo>
                  <a:lnTo>
                    <a:pt x="971" y="1223"/>
                  </a:lnTo>
                  <a:lnTo>
                    <a:pt x="1010" y="1246"/>
                  </a:lnTo>
                  <a:lnTo>
                    <a:pt x="1048" y="1272"/>
                  </a:lnTo>
                  <a:lnTo>
                    <a:pt x="1088" y="1302"/>
                  </a:lnTo>
                  <a:lnTo>
                    <a:pt x="1127" y="1333"/>
                  </a:lnTo>
                  <a:lnTo>
                    <a:pt x="1162" y="1368"/>
                  </a:lnTo>
                  <a:lnTo>
                    <a:pt x="1195" y="1407"/>
                  </a:lnTo>
                  <a:lnTo>
                    <a:pt x="1223" y="1447"/>
                  </a:lnTo>
                  <a:lnTo>
                    <a:pt x="1244" y="1491"/>
                  </a:lnTo>
                  <a:lnTo>
                    <a:pt x="1258" y="1537"/>
                  </a:lnTo>
                  <a:lnTo>
                    <a:pt x="1266" y="1586"/>
                  </a:lnTo>
                  <a:lnTo>
                    <a:pt x="1256" y="1587"/>
                  </a:lnTo>
                  <a:lnTo>
                    <a:pt x="1244" y="1589"/>
                  </a:lnTo>
                  <a:lnTo>
                    <a:pt x="1227" y="1589"/>
                  </a:lnTo>
                  <a:lnTo>
                    <a:pt x="1207" y="1590"/>
                  </a:lnTo>
                  <a:lnTo>
                    <a:pt x="1183" y="1590"/>
                  </a:lnTo>
                  <a:lnTo>
                    <a:pt x="1156" y="1590"/>
                  </a:lnTo>
                  <a:lnTo>
                    <a:pt x="1125" y="1590"/>
                  </a:lnTo>
                  <a:lnTo>
                    <a:pt x="1090" y="1587"/>
                  </a:lnTo>
                  <a:lnTo>
                    <a:pt x="1050" y="1586"/>
                  </a:lnTo>
                  <a:lnTo>
                    <a:pt x="1007" y="1581"/>
                  </a:lnTo>
                  <a:lnTo>
                    <a:pt x="958" y="1576"/>
                  </a:lnTo>
                  <a:lnTo>
                    <a:pt x="905" y="1570"/>
                  </a:lnTo>
                  <a:lnTo>
                    <a:pt x="847" y="1561"/>
                  </a:lnTo>
                  <a:lnTo>
                    <a:pt x="785" y="1550"/>
                  </a:lnTo>
                  <a:lnTo>
                    <a:pt x="719" y="1539"/>
                  </a:lnTo>
                  <a:lnTo>
                    <a:pt x="646" y="1524"/>
                  </a:lnTo>
                  <a:lnTo>
                    <a:pt x="619" y="1518"/>
                  </a:lnTo>
                  <a:lnTo>
                    <a:pt x="630" y="1543"/>
                  </a:lnTo>
                  <a:lnTo>
                    <a:pt x="639" y="1568"/>
                  </a:lnTo>
                  <a:lnTo>
                    <a:pt x="647" y="1601"/>
                  </a:lnTo>
                  <a:lnTo>
                    <a:pt x="653" y="1638"/>
                  </a:lnTo>
                  <a:lnTo>
                    <a:pt x="656" y="1673"/>
                  </a:lnTo>
                  <a:lnTo>
                    <a:pt x="655" y="1694"/>
                  </a:lnTo>
                  <a:lnTo>
                    <a:pt x="650" y="1713"/>
                  </a:lnTo>
                  <a:lnTo>
                    <a:pt x="640" y="1729"/>
                  </a:lnTo>
                  <a:lnTo>
                    <a:pt x="627" y="1740"/>
                  </a:lnTo>
                  <a:lnTo>
                    <a:pt x="591" y="1755"/>
                  </a:lnTo>
                  <a:lnTo>
                    <a:pt x="599" y="1757"/>
                  </a:lnTo>
                  <a:lnTo>
                    <a:pt x="619" y="1763"/>
                  </a:lnTo>
                  <a:lnTo>
                    <a:pt x="647" y="1772"/>
                  </a:lnTo>
                  <a:lnTo>
                    <a:pt x="682" y="1783"/>
                  </a:lnTo>
                  <a:lnTo>
                    <a:pt x="717" y="1794"/>
                  </a:lnTo>
                  <a:lnTo>
                    <a:pt x="750" y="1803"/>
                  </a:lnTo>
                  <a:lnTo>
                    <a:pt x="775" y="1812"/>
                  </a:lnTo>
                  <a:lnTo>
                    <a:pt x="790" y="1817"/>
                  </a:lnTo>
                  <a:lnTo>
                    <a:pt x="784" y="1831"/>
                  </a:lnTo>
                  <a:lnTo>
                    <a:pt x="775" y="1851"/>
                  </a:lnTo>
                  <a:lnTo>
                    <a:pt x="761" y="1871"/>
                  </a:lnTo>
                  <a:lnTo>
                    <a:pt x="742" y="1894"/>
                  </a:lnTo>
                  <a:lnTo>
                    <a:pt x="716" y="1916"/>
                  </a:lnTo>
                  <a:lnTo>
                    <a:pt x="684" y="1935"/>
                  </a:lnTo>
                  <a:lnTo>
                    <a:pt x="645" y="1951"/>
                  </a:lnTo>
                  <a:lnTo>
                    <a:pt x="596" y="1963"/>
                  </a:lnTo>
                  <a:lnTo>
                    <a:pt x="581" y="1965"/>
                  </a:lnTo>
                  <a:lnTo>
                    <a:pt x="562" y="1966"/>
                  </a:lnTo>
                  <a:lnTo>
                    <a:pt x="537" y="1966"/>
                  </a:lnTo>
                  <a:lnTo>
                    <a:pt x="508" y="1962"/>
                  </a:lnTo>
                  <a:lnTo>
                    <a:pt x="477" y="1956"/>
                  </a:lnTo>
                  <a:lnTo>
                    <a:pt x="445" y="1944"/>
                  </a:lnTo>
                  <a:lnTo>
                    <a:pt x="412" y="1926"/>
                  </a:lnTo>
                  <a:lnTo>
                    <a:pt x="381" y="1902"/>
                  </a:lnTo>
                  <a:lnTo>
                    <a:pt x="356" y="1879"/>
                  </a:lnTo>
                  <a:lnTo>
                    <a:pt x="335" y="1851"/>
                  </a:lnTo>
                  <a:lnTo>
                    <a:pt x="318" y="1820"/>
                  </a:lnTo>
                  <a:lnTo>
                    <a:pt x="303" y="1786"/>
                  </a:lnTo>
                  <a:lnTo>
                    <a:pt x="292" y="1747"/>
                  </a:lnTo>
                  <a:lnTo>
                    <a:pt x="284" y="1707"/>
                  </a:lnTo>
                  <a:lnTo>
                    <a:pt x="279" y="1663"/>
                  </a:lnTo>
                  <a:lnTo>
                    <a:pt x="278" y="1615"/>
                  </a:lnTo>
                  <a:lnTo>
                    <a:pt x="278" y="1614"/>
                  </a:lnTo>
                  <a:lnTo>
                    <a:pt x="278" y="1612"/>
                  </a:lnTo>
                  <a:lnTo>
                    <a:pt x="278" y="1612"/>
                  </a:lnTo>
                  <a:lnTo>
                    <a:pt x="278" y="1611"/>
                  </a:lnTo>
                  <a:lnTo>
                    <a:pt x="287" y="1614"/>
                  </a:lnTo>
                  <a:lnTo>
                    <a:pt x="295" y="1615"/>
                  </a:lnTo>
                  <a:lnTo>
                    <a:pt x="306" y="1618"/>
                  </a:lnTo>
                  <a:lnTo>
                    <a:pt x="316" y="1621"/>
                  </a:lnTo>
                  <a:lnTo>
                    <a:pt x="326" y="1623"/>
                  </a:lnTo>
                  <a:lnTo>
                    <a:pt x="335" y="1626"/>
                  </a:lnTo>
                  <a:lnTo>
                    <a:pt x="343" y="1627"/>
                  </a:lnTo>
                  <a:lnTo>
                    <a:pt x="349" y="1629"/>
                  </a:lnTo>
                  <a:lnTo>
                    <a:pt x="350" y="1648"/>
                  </a:lnTo>
                  <a:lnTo>
                    <a:pt x="353" y="1672"/>
                  </a:lnTo>
                  <a:lnTo>
                    <a:pt x="358" y="1701"/>
                  </a:lnTo>
                  <a:lnTo>
                    <a:pt x="365" y="1732"/>
                  </a:lnTo>
                  <a:lnTo>
                    <a:pt x="377" y="1763"/>
                  </a:lnTo>
                  <a:lnTo>
                    <a:pt x="393" y="1794"/>
                  </a:lnTo>
                  <a:lnTo>
                    <a:pt x="414" y="1821"/>
                  </a:lnTo>
                  <a:lnTo>
                    <a:pt x="440" y="1843"/>
                  </a:lnTo>
                  <a:lnTo>
                    <a:pt x="460" y="1854"/>
                  </a:lnTo>
                  <a:lnTo>
                    <a:pt x="480" y="1860"/>
                  </a:lnTo>
                  <a:lnTo>
                    <a:pt x="503" y="1862"/>
                  </a:lnTo>
                  <a:lnTo>
                    <a:pt x="526" y="1862"/>
                  </a:lnTo>
                  <a:lnTo>
                    <a:pt x="551" y="1860"/>
                  </a:lnTo>
                  <a:lnTo>
                    <a:pt x="576" y="1854"/>
                  </a:lnTo>
                  <a:lnTo>
                    <a:pt x="605" y="1843"/>
                  </a:lnTo>
                  <a:lnTo>
                    <a:pt x="634" y="1830"/>
                  </a:lnTo>
                  <a:lnTo>
                    <a:pt x="661" y="1818"/>
                  </a:lnTo>
                  <a:lnTo>
                    <a:pt x="656" y="1815"/>
                  </a:lnTo>
                  <a:lnTo>
                    <a:pt x="643" y="1809"/>
                  </a:lnTo>
                  <a:lnTo>
                    <a:pt x="624" y="1799"/>
                  </a:lnTo>
                  <a:lnTo>
                    <a:pt x="602" y="1789"/>
                  </a:lnTo>
                  <a:lnTo>
                    <a:pt x="579" y="1777"/>
                  </a:lnTo>
                  <a:lnTo>
                    <a:pt x="559" y="1766"/>
                  </a:lnTo>
                  <a:lnTo>
                    <a:pt x="542" y="1757"/>
                  </a:lnTo>
                  <a:lnTo>
                    <a:pt x="532" y="1753"/>
                  </a:lnTo>
                  <a:lnTo>
                    <a:pt x="532" y="1722"/>
                  </a:lnTo>
                  <a:lnTo>
                    <a:pt x="532" y="1670"/>
                  </a:lnTo>
                  <a:lnTo>
                    <a:pt x="532" y="1620"/>
                  </a:lnTo>
                  <a:lnTo>
                    <a:pt x="532" y="1598"/>
                  </a:lnTo>
                  <a:lnTo>
                    <a:pt x="523" y="1595"/>
                  </a:lnTo>
                  <a:lnTo>
                    <a:pt x="519" y="1593"/>
                  </a:lnTo>
                  <a:lnTo>
                    <a:pt x="507" y="1589"/>
                  </a:lnTo>
                  <a:lnTo>
                    <a:pt x="488" y="1581"/>
                  </a:lnTo>
                  <a:lnTo>
                    <a:pt x="464" y="1573"/>
                  </a:lnTo>
                  <a:lnTo>
                    <a:pt x="436" y="1562"/>
                  </a:lnTo>
                  <a:lnTo>
                    <a:pt x="405" y="1549"/>
                  </a:lnTo>
                  <a:lnTo>
                    <a:pt x="371" y="1536"/>
                  </a:lnTo>
                  <a:lnTo>
                    <a:pt x="334" y="1519"/>
                  </a:lnTo>
                  <a:lnTo>
                    <a:pt x="297" y="1503"/>
                  </a:lnTo>
                  <a:lnTo>
                    <a:pt x="258" y="1485"/>
                  </a:lnTo>
                  <a:lnTo>
                    <a:pt x="221" y="1466"/>
                  </a:lnTo>
                  <a:lnTo>
                    <a:pt x="187" y="1447"/>
                  </a:lnTo>
                  <a:lnTo>
                    <a:pt x="155" y="1428"/>
                  </a:lnTo>
                  <a:lnTo>
                    <a:pt x="125" y="1408"/>
                  </a:lnTo>
                  <a:lnTo>
                    <a:pt x="100" y="1389"/>
                  </a:lnTo>
                  <a:lnTo>
                    <a:pt x="81" y="1370"/>
                  </a:lnTo>
                  <a:lnTo>
                    <a:pt x="78" y="1364"/>
                  </a:lnTo>
                  <a:lnTo>
                    <a:pt x="72" y="1349"/>
                  </a:lnTo>
                  <a:lnTo>
                    <a:pt x="65" y="1331"/>
                  </a:lnTo>
                  <a:lnTo>
                    <a:pt x="56" y="1309"/>
                  </a:lnTo>
                  <a:lnTo>
                    <a:pt x="47" y="1289"/>
                  </a:lnTo>
                  <a:lnTo>
                    <a:pt x="38" y="1269"/>
                  </a:lnTo>
                  <a:lnTo>
                    <a:pt x="32" y="1255"/>
                  </a:lnTo>
                  <a:lnTo>
                    <a:pt x="29" y="1247"/>
                  </a:lnTo>
                  <a:lnTo>
                    <a:pt x="31" y="1237"/>
                  </a:lnTo>
                  <a:lnTo>
                    <a:pt x="34" y="1223"/>
                  </a:lnTo>
                  <a:lnTo>
                    <a:pt x="37" y="1210"/>
                  </a:lnTo>
                  <a:lnTo>
                    <a:pt x="38" y="1203"/>
                  </a:lnTo>
                  <a:lnTo>
                    <a:pt x="44" y="1189"/>
                  </a:lnTo>
                  <a:lnTo>
                    <a:pt x="59" y="1161"/>
                  </a:lnTo>
                  <a:lnTo>
                    <a:pt x="78" y="1123"/>
                  </a:lnTo>
                  <a:lnTo>
                    <a:pt x="102" y="1080"/>
                  </a:lnTo>
                  <a:lnTo>
                    <a:pt x="128" y="1034"/>
                  </a:lnTo>
                  <a:lnTo>
                    <a:pt x="156" y="990"/>
                  </a:lnTo>
                  <a:lnTo>
                    <a:pt x="187" y="953"/>
                  </a:lnTo>
                  <a:lnTo>
                    <a:pt x="217" y="926"/>
                  </a:lnTo>
                  <a:lnTo>
                    <a:pt x="230" y="917"/>
                  </a:lnTo>
                  <a:lnTo>
                    <a:pt x="224" y="911"/>
                  </a:lnTo>
                  <a:lnTo>
                    <a:pt x="213" y="897"/>
                  </a:lnTo>
                  <a:lnTo>
                    <a:pt x="198" y="882"/>
                  </a:lnTo>
                  <a:lnTo>
                    <a:pt x="189" y="870"/>
                  </a:lnTo>
                  <a:lnTo>
                    <a:pt x="199" y="820"/>
                  </a:lnTo>
                  <a:lnTo>
                    <a:pt x="210" y="769"/>
                  </a:lnTo>
                  <a:lnTo>
                    <a:pt x="220" y="722"/>
                  </a:lnTo>
                  <a:lnTo>
                    <a:pt x="230" y="679"/>
                  </a:lnTo>
                  <a:lnTo>
                    <a:pt x="241" y="641"/>
                  </a:lnTo>
                  <a:lnTo>
                    <a:pt x="251" y="610"/>
                  </a:lnTo>
                  <a:lnTo>
                    <a:pt x="258" y="586"/>
                  </a:lnTo>
                  <a:lnTo>
                    <a:pt x="266" y="574"/>
                  </a:lnTo>
                  <a:lnTo>
                    <a:pt x="276" y="571"/>
                  </a:lnTo>
                  <a:lnTo>
                    <a:pt x="292" y="568"/>
                  </a:lnTo>
                  <a:lnTo>
                    <a:pt x="313" y="564"/>
                  </a:lnTo>
                  <a:lnTo>
                    <a:pt x="337" y="561"/>
                  </a:lnTo>
                  <a:lnTo>
                    <a:pt x="360" y="558"/>
                  </a:lnTo>
                  <a:lnTo>
                    <a:pt x="386" y="556"/>
                  </a:lnTo>
                  <a:lnTo>
                    <a:pt x="411" y="553"/>
                  </a:lnTo>
                  <a:lnTo>
                    <a:pt x="433" y="552"/>
                  </a:lnTo>
                  <a:lnTo>
                    <a:pt x="448" y="565"/>
                  </a:lnTo>
                  <a:lnTo>
                    <a:pt x="461" y="578"/>
                  </a:lnTo>
                  <a:lnTo>
                    <a:pt x="470" y="590"/>
                  </a:lnTo>
                  <a:lnTo>
                    <a:pt x="473" y="598"/>
                  </a:lnTo>
                  <a:lnTo>
                    <a:pt x="473" y="596"/>
                  </a:lnTo>
                  <a:lnTo>
                    <a:pt x="503" y="596"/>
                  </a:lnTo>
                  <a:lnTo>
                    <a:pt x="501" y="587"/>
                  </a:lnTo>
                  <a:lnTo>
                    <a:pt x="497" y="577"/>
                  </a:lnTo>
                  <a:lnTo>
                    <a:pt x="489" y="567"/>
                  </a:lnTo>
                  <a:lnTo>
                    <a:pt x="482" y="556"/>
                  </a:lnTo>
                  <a:lnTo>
                    <a:pt x="473" y="547"/>
                  </a:lnTo>
                  <a:lnTo>
                    <a:pt x="463" y="539"/>
                  </a:lnTo>
                  <a:lnTo>
                    <a:pt x="455" y="531"/>
                  </a:lnTo>
                  <a:lnTo>
                    <a:pt x="448" y="525"/>
                  </a:lnTo>
                  <a:lnTo>
                    <a:pt x="443" y="522"/>
                  </a:lnTo>
                  <a:lnTo>
                    <a:pt x="437" y="522"/>
                  </a:lnTo>
                  <a:lnTo>
                    <a:pt x="426" y="524"/>
                  </a:lnTo>
                  <a:lnTo>
                    <a:pt x="406" y="525"/>
                  </a:lnTo>
                  <a:lnTo>
                    <a:pt x="380" y="527"/>
                  </a:lnTo>
                  <a:lnTo>
                    <a:pt x="350" y="530"/>
                  </a:lnTo>
                  <a:lnTo>
                    <a:pt x="321" y="534"/>
                  </a:lnTo>
                  <a:lnTo>
                    <a:pt x="292" y="539"/>
                  </a:lnTo>
                  <a:lnTo>
                    <a:pt x="269" y="543"/>
                  </a:lnTo>
                  <a:lnTo>
                    <a:pt x="253" y="549"/>
                  </a:lnTo>
                  <a:lnTo>
                    <a:pt x="241" y="561"/>
                  </a:lnTo>
                  <a:lnTo>
                    <a:pt x="229" y="586"/>
                  </a:lnTo>
                  <a:lnTo>
                    <a:pt x="216" y="621"/>
                  </a:lnTo>
                  <a:lnTo>
                    <a:pt x="204" y="664"/>
                  </a:lnTo>
                  <a:lnTo>
                    <a:pt x="192" y="713"/>
                  </a:lnTo>
                  <a:lnTo>
                    <a:pt x="180" y="765"/>
                  </a:lnTo>
                  <a:lnTo>
                    <a:pt x="170" y="818"/>
                  </a:lnTo>
                  <a:lnTo>
                    <a:pt x="159" y="871"/>
                  </a:lnTo>
                  <a:lnTo>
                    <a:pt x="158" y="879"/>
                  </a:lnTo>
                  <a:lnTo>
                    <a:pt x="161" y="882"/>
                  </a:lnTo>
                  <a:lnTo>
                    <a:pt x="168" y="891"/>
                  </a:lnTo>
                  <a:lnTo>
                    <a:pt x="179" y="902"/>
                  </a:lnTo>
                  <a:lnTo>
                    <a:pt x="187" y="913"/>
                  </a:lnTo>
                  <a:lnTo>
                    <a:pt x="156" y="945"/>
                  </a:lnTo>
                  <a:lnTo>
                    <a:pt x="125" y="985"/>
                  </a:lnTo>
                  <a:lnTo>
                    <a:pt x="96" y="1031"/>
                  </a:lnTo>
                  <a:lnTo>
                    <a:pt x="69" y="1077"/>
                  </a:lnTo>
                  <a:lnTo>
                    <a:pt x="47" y="1118"/>
                  </a:lnTo>
                  <a:lnTo>
                    <a:pt x="29" y="1155"/>
                  </a:lnTo>
                  <a:lnTo>
                    <a:pt x="16" y="1181"/>
                  </a:lnTo>
                  <a:lnTo>
                    <a:pt x="11" y="1192"/>
                  </a:lnTo>
                  <a:lnTo>
                    <a:pt x="10" y="1194"/>
                  </a:lnTo>
                  <a:lnTo>
                    <a:pt x="0" y="1250"/>
                  </a:lnTo>
                  <a:lnTo>
                    <a:pt x="57" y="1386"/>
                  </a:lnTo>
                  <a:lnTo>
                    <a:pt x="59" y="1388"/>
                  </a:lnTo>
                  <a:lnTo>
                    <a:pt x="76" y="1407"/>
                  </a:lnTo>
                  <a:lnTo>
                    <a:pt x="100" y="1425"/>
                  </a:lnTo>
                  <a:lnTo>
                    <a:pt x="127" y="1444"/>
                  </a:lnTo>
                  <a:lnTo>
                    <a:pt x="155" y="1463"/>
                  </a:lnTo>
                  <a:lnTo>
                    <a:pt x="187" y="1481"/>
                  </a:lnTo>
                  <a:lnTo>
                    <a:pt x="221" y="1499"/>
                  </a:lnTo>
                  <a:lnTo>
                    <a:pt x="255" y="1516"/>
                  </a:lnTo>
                  <a:lnTo>
                    <a:pt x="291" y="1533"/>
                  </a:lnTo>
                  <a:lnTo>
                    <a:pt x="325" y="1547"/>
                  </a:lnTo>
                  <a:lnTo>
                    <a:pt x="359" y="1562"/>
                  </a:lnTo>
                  <a:lnTo>
                    <a:pt x="392" y="1576"/>
                  </a:lnTo>
                  <a:lnTo>
                    <a:pt x="421" y="1587"/>
                  </a:lnTo>
                  <a:lnTo>
                    <a:pt x="448" y="1598"/>
                  </a:lnTo>
                  <a:lnTo>
                    <a:pt x="471" y="1607"/>
                  </a:lnTo>
                  <a:lnTo>
                    <a:pt x="491" y="1614"/>
                  </a:lnTo>
                  <a:lnTo>
                    <a:pt x="504" y="1618"/>
                  </a:lnTo>
                  <a:lnTo>
                    <a:pt x="504" y="1649"/>
                  </a:lnTo>
                  <a:lnTo>
                    <a:pt x="504" y="1701"/>
                  </a:lnTo>
                  <a:lnTo>
                    <a:pt x="504" y="1750"/>
                  </a:lnTo>
                  <a:lnTo>
                    <a:pt x="504" y="1772"/>
                  </a:lnTo>
                  <a:lnTo>
                    <a:pt x="507" y="1774"/>
                  </a:lnTo>
                  <a:lnTo>
                    <a:pt x="514" y="1777"/>
                  </a:lnTo>
                  <a:lnTo>
                    <a:pt x="525" y="1783"/>
                  </a:lnTo>
                  <a:lnTo>
                    <a:pt x="538" y="1789"/>
                  </a:lnTo>
                  <a:lnTo>
                    <a:pt x="551" y="1796"/>
                  </a:lnTo>
                  <a:lnTo>
                    <a:pt x="568" y="1803"/>
                  </a:lnTo>
                  <a:lnTo>
                    <a:pt x="581" y="1811"/>
                  </a:lnTo>
                  <a:lnTo>
                    <a:pt x="594" y="1817"/>
                  </a:lnTo>
                  <a:lnTo>
                    <a:pt x="574" y="1824"/>
                  </a:lnTo>
                  <a:lnTo>
                    <a:pt x="553" y="1830"/>
                  </a:lnTo>
                  <a:lnTo>
                    <a:pt x="534" y="1833"/>
                  </a:lnTo>
                  <a:lnTo>
                    <a:pt x="516" y="1834"/>
                  </a:lnTo>
                  <a:lnTo>
                    <a:pt x="500" y="1834"/>
                  </a:lnTo>
                  <a:lnTo>
                    <a:pt x="483" y="1831"/>
                  </a:lnTo>
                  <a:lnTo>
                    <a:pt x="468" y="1827"/>
                  </a:lnTo>
                  <a:lnTo>
                    <a:pt x="455" y="1820"/>
                  </a:lnTo>
                  <a:lnTo>
                    <a:pt x="430" y="1796"/>
                  </a:lnTo>
                  <a:lnTo>
                    <a:pt x="411" y="1768"/>
                  </a:lnTo>
                  <a:lnTo>
                    <a:pt x="396" y="1734"/>
                  </a:lnTo>
                  <a:lnTo>
                    <a:pt x="387" y="1701"/>
                  </a:lnTo>
                  <a:lnTo>
                    <a:pt x="381" y="1670"/>
                  </a:lnTo>
                  <a:lnTo>
                    <a:pt x="380" y="1644"/>
                  </a:lnTo>
                  <a:lnTo>
                    <a:pt x="378" y="1626"/>
                  </a:lnTo>
                  <a:lnTo>
                    <a:pt x="378" y="1618"/>
                  </a:lnTo>
                  <a:lnTo>
                    <a:pt x="378" y="1607"/>
                  </a:lnTo>
                  <a:lnTo>
                    <a:pt x="250" y="1574"/>
                  </a:lnTo>
                  <a:lnTo>
                    <a:pt x="250" y="1593"/>
                  </a:lnTo>
                  <a:lnTo>
                    <a:pt x="250" y="1648"/>
                  </a:lnTo>
                  <a:lnTo>
                    <a:pt x="254" y="1698"/>
                  </a:lnTo>
                  <a:lnTo>
                    <a:pt x="261" y="1746"/>
                  </a:lnTo>
                  <a:lnTo>
                    <a:pt x="275" y="1789"/>
                  </a:lnTo>
                  <a:lnTo>
                    <a:pt x="289" y="1828"/>
                  </a:lnTo>
                  <a:lnTo>
                    <a:pt x="310" y="1864"/>
                  </a:lnTo>
                  <a:lnTo>
                    <a:pt x="334" y="1897"/>
                  </a:lnTo>
                  <a:lnTo>
                    <a:pt x="362" y="1925"/>
                  </a:lnTo>
                  <a:lnTo>
                    <a:pt x="381" y="1939"/>
                  </a:lnTo>
                  <a:lnTo>
                    <a:pt x="400" y="1953"/>
                  </a:lnTo>
                  <a:lnTo>
                    <a:pt x="421" y="1965"/>
                  </a:lnTo>
                  <a:lnTo>
                    <a:pt x="445" y="1975"/>
                  </a:lnTo>
                  <a:lnTo>
                    <a:pt x="467" y="1982"/>
                  </a:lnTo>
                  <a:lnTo>
                    <a:pt x="492" y="1988"/>
                  </a:lnTo>
                  <a:lnTo>
                    <a:pt x="516" y="1993"/>
                  </a:lnTo>
                  <a:lnTo>
                    <a:pt x="541" y="1994"/>
                  </a:lnTo>
                  <a:lnTo>
                    <a:pt x="548" y="1994"/>
                  </a:lnTo>
                  <a:lnTo>
                    <a:pt x="556" y="1994"/>
                  </a:lnTo>
                  <a:lnTo>
                    <a:pt x="563" y="1994"/>
                  </a:lnTo>
                  <a:lnTo>
                    <a:pt x="571" y="1994"/>
                  </a:lnTo>
                  <a:lnTo>
                    <a:pt x="578" y="1994"/>
                  </a:lnTo>
                  <a:lnTo>
                    <a:pt x="585" y="1993"/>
                  </a:lnTo>
                  <a:lnTo>
                    <a:pt x="593" y="1993"/>
                  </a:lnTo>
                  <a:lnTo>
                    <a:pt x="600" y="1991"/>
                  </a:lnTo>
                  <a:lnTo>
                    <a:pt x="664" y="1975"/>
                  </a:lnTo>
                  <a:lnTo>
                    <a:pt x="716" y="1951"/>
                  </a:lnTo>
                  <a:lnTo>
                    <a:pt x="754" y="1922"/>
                  </a:lnTo>
                  <a:lnTo>
                    <a:pt x="782" y="1891"/>
                  </a:lnTo>
                  <a:lnTo>
                    <a:pt x="803" y="1861"/>
                  </a:lnTo>
                  <a:lnTo>
                    <a:pt x="815" y="1836"/>
                  </a:lnTo>
                  <a:lnTo>
                    <a:pt x="821" y="1818"/>
                  </a:lnTo>
                  <a:lnTo>
                    <a:pt x="822" y="1811"/>
                  </a:lnTo>
                  <a:lnTo>
                    <a:pt x="824" y="1797"/>
                  </a:lnTo>
                  <a:lnTo>
                    <a:pt x="818" y="1796"/>
                  </a:lnTo>
                  <a:lnTo>
                    <a:pt x="804" y="1791"/>
                  </a:lnTo>
                  <a:lnTo>
                    <a:pt x="784" y="1784"/>
                  </a:lnTo>
                  <a:lnTo>
                    <a:pt x="758" y="1777"/>
                  </a:lnTo>
                  <a:lnTo>
                    <a:pt x="732" y="1768"/>
                  </a:lnTo>
                  <a:lnTo>
                    <a:pt x="705" y="1760"/>
                  </a:lnTo>
                  <a:lnTo>
                    <a:pt x="682" y="1753"/>
                  </a:lnTo>
                  <a:lnTo>
                    <a:pt x="664" y="1747"/>
                  </a:lnTo>
                  <a:lnTo>
                    <a:pt x="674" y="1731"/>
                  </a:lnTo>
                  <a:lnTo>
                    <a:pt x="682" y="1713"/>
                  </a:lnTo>
                  <a:lnTo>
                    <a:pt x="684" y="1694"/>
                  </a:lnTo>
                  <a:lnTo>
                    <a:pt x="686" y="1672"/>
                  </a:lnTo>
                  <a:lnTo>
                    <a:pt x="684" y="1641"/>
                  </a:lnTo>
                  <a:lnTo>
                    <a:pt x="679" y="1610"/>
                  </a:lnTo>
                  <a:lnTo>
                    <a:pt x="671" y="1581"/>
                  </a:lnTo>
                  <a:lnTo>
                    <a:pt x="665" y="1558"/>
                  </a:lnTo>
                  <a:lnTo>
                    <a:pt x="747" y="1574"/>
                  </a:lnTo>
                  <a:lnTo>
                    <a:pt x="822" y="1586"/>
                  </a:lnTo>
                  <a:lnTo>
                    <a:pt x="892" y="1598"/>
                  </a:lnTo>
                  <a:lnTo>
                    <a:pt x="954" y="1605"/>
                  </a:lnTo>
                  <a:lnTo>
                    <a:pt x="1008" y="1611"/>
                  </a:lnTo>
                  <a:lnTo>
                    <a:pt x="1059" y="1615"/>
                  </a:lnTo>
                  <a:lnTo>
                    <a:pt x="1103" y="1618"/>
                  </a:lnTo>
                  <a:lnTo>
                    <a:pt x="1143" y="1620"/>
                  </a:lnTo>
                  <a:lnTo>
                    <a:pt x="1176" y="1620"/>
                  </a:lnTo>
                  <a:lnTo>
                    <a:pt x="1205" y="1620"/>
                  </a:lnTo>
                  <a:lnTo>
                    <a:pt x="1229" y="1618"/>
                  </a:lnTo>
                  <a:lnTo>
                    <a:pt x="1248" y="1617"/>
                  </a:lnTo>
                  <a:lnTo>
                    <a:pt x="1263" y="1615"/>
                  </a:lnTo>
                  <a:lnTo>
                    <a:pt x="1273" y="1614"/>
                  </a:lnTo>
                  <a:lnTo>
                    <a:pt x="1281" y="1612"/>
                  </a:lnTo>
                  <a:lnTo>
                    <a:pt x="1284" y="1612"/>
                  </a:lnTo>
                  <a:lnTo>
                    <a:pt x="1294" y="1610"/>
                  </a:lnTo>
                  <a:lnTo>
                    <a:pt x="1294" y="1598"/>
                  </a:lnTo>
                  <a:lnTo>
                    <a:pt x="1291" y="1555"/>
                  </a:lnTo>
                  <a:lnTo>
                    <a:pt x="1282" y="1513"/>
                  </a:lnTo>
                  <a:lnTo>
                    <a:pt x="1267" y="1473"/>
                  </a:lnTo>
                  <a:lnTo>
                    <a:pt x="1250" y="1436"/>
                  </a:lnTo>
                  <a:lnTo>
                    <a:pt x="1226" y="1401"/>
                  </a:lnTo>
                  <a:lnTo>
                    <a:pt x="1201" y="1367"/>
                  </a:lnTo>
                  <a:lnTo>
                    <a:pt x="1173" y="1336"/>
                  </a:lnTo>
                  <a:lnTo>
                    <a:pt x="1142" y="1306"/>
                  </a:lnTo>
                  <a:lnTo>
                    <a:pt x="1109" y="1280"/>
                  </a:lnTo>
                  <a:lnTo>
                    <a:pt x="1077" y="1255"/>
                  </a:lnTo>
                  <a:lnTo>
                    <a:pt x="1044" y="1232"/>
                  </a:lnTo>
                  <a:lnTo>
                    <a:pt x="1011" y="1212"/>
                  </a:lnTo>
                  <a:lnTo>
                    <a:pt x="980" y="1194"/>
                  </a:lnTo>
                  <a:lnTo>
                    <a:pt x="951" y="1178"/>
                  </a:lnTo>
                  <a:lnTo>
                    <a:pt x="924" y="1164"/>
                  </a:lnTo>
                  <a:lnTo>
                    <a:pt x="900" y="1152"/>
                  </a:lnTo>
                  <a:lnTo>
                    <a:pt x="949" y="1144"/>
                  </a:lnTo>
                  <a:lnTo>
                    <a:pt x="991" y="1133"/>
                  </a:lnTo>
                  <a:lnTo>
                    <a:pt x="1023" y="1120"/>
                  </a:lnTo>
                  <a:lnTo>
                    <a:pt x="1050" y="1107"/>
                  </a:lnTo>
                  <a:lnTo>
                    <a:pt x="1071" y="1095"/>
                  </a:lnTo>
                  <a:lnTo>
                    <a:pt x="1085" y="1084"/>
                  </a:lnTo>
                  <a:lnTo>
                    <a:pt x="1094" y="1077"/>
                  </a:lnTo>
                  <a:lnTo>
                    <a:pt x="1097" y="1074"/>
                  </a:lnTo>
                  <a:lnTo>
                    <a:pt x="1125" y="1044"/>
                  </a:lnTo>
                  <a:lnTo>
                    <a:pt x="1085" y="1050"/>
                  </a:lnTo>
                  <a:lnTo>
                    <a:pt x="1082" y="1050"/>
                  </a:lnTo>
                  <a:lnTo>
                    <a:pt x="1077" y="1052"/>
                  </a:lnTo>
                  <a:lnTo>
                    <a:pt x="1066" y="1052"/>
                  </a:lnTo>
                  <a:lnTo>
                    <a:pt x="1051" y="1053"/>
                  </a:lnTo>
                  <a:lnTo>
                    <a:pt x="1034" y="1053"/>
                  </a:lnTo>
                  <a:lnTo>
                    <a:pt x="1013" y="1053"/>
                  </a:lnTo>
                  <a:lnTo>
                    <a:pt x="988" y="1053"/>
                  </a:lnTo>
                  <a:lnTo>
                    <a:pt x="960" y="1053"/>
                  </a:lnTo>
                  <a:lnTo>
                    <a:pt x="930" y="1052"/>
                  </a:lnTo>
                  <a:lnTo>
                    <a:pt x="896" y="1049"/>
                  </a:lnTo>
                  <a:lnTo>
                    <a:pt x="861" y="1044"/>
                  </a:lnTo>
                  <a:lnTo>
                    <a:pt x="822" y="1039"/>
                  </a:lnTo>
                  <a:lnTo>
                    <a:pt x="782" y="1033"/>
                  </a:lnTo>
                  <a:lnTo>
                    <a:pt x="739" y="1024"/>
                  </a:lnTo>
                  <a:lnTo>
                    <a:pt x="693" y="1013"/>
                  </a:lnTo>
                  <a:lnTo>
                    <a:pt x="647" y="1000"/>
                  </a:lnTo>
                  <a:lnTo>
                    <a:pt x="608" y="988"/>
                  </a:lnTo>
                  <a:lnTo>
                    <a:pt x="572" y="973"/>
                  </a:lnTo>
                  <a:lnTo>
                    <a:pt x="537" y="960"/>
                  </a:lnTo>
                  <a:lnTo>
                    <a:pt x="505" y="944"/>
                  </a:lnTo>
                  <a:lnTo>
                    <a:pt x="474" y="928"/>
                  </a:lnTo>
                  <a:lnTo>
                    <a:pt x="448" y="911"/>
                  </a:lnTo>
                  <a:lnTo>
                    <a:pt x="423" y="895"/>
                  </a:lnTo>
                  <a:lnTo>
                    <a:pt x="399" y="879"/>
                  </a:lnTo>
                  <a:lnTo>
                    <a:pt x="378" y="863"/>
                  </a:lnTo>
                  <a:lnTo>
                    <a:pt x="360" y="848"/>
                  </a:lnTo>
                  <a:lnTo>
                    <a:pt x="344" y="833"/>
                  </a:lnTo>
                  <a:lnTo>
                    <a:pt x="329" y="820"/>
                  </a:lnTo>
                  <a:lnTo>
                    <a:pt x="318" y="806"/>
                  </a:lnTo>
                  <a:lnTo>
                    <a:pt x="307" y="796"/>
                  </a:lnTo>
                  <a:lnTo>
                    <a:pt x="298" y="786"/>
                  </a:lnTo>
                  <a:lnTo>
                    <a:pt x="292" y="778"/>
                  </a:lnTo>
                  <a:lnTo>
                    <a:pt x="301" y="771"/>
                  </a:lnTo>
                  <a:lnTo>
                    <a:pt x="315" y="757"/>
                  </a:lnTo>
                  <a:lnTo>
                    <a:pt x="329" y="743"/>
                  </a:lnTo>
                  <a:lnTo>
                    <a:pt x="347" y="728"/>
                  </a:lnTo>
                  <a:lnTo>
                    <a:pt x="362" y="713"/>
                  </a:lnTo>
                  <a:lnTo>
                    <a:pt x="377" y="700"/>
                  </a:lnTo>
                  <a:lnTo>
                    <a:pt x="387" y="689"/>
                  </a:lnTo>
                  <a:lnTo>
                    <a:pt x="392" y="685"/>
                  </a:lnTo>
                  <a:lnTo>
                    <a:pt x="414" y="678"/>
                  </a:lnTo>
                  <a:lnTo>
                    <a:pt x="434" y="673"/>
                  </a:lnTo>
                  <a:lnTo>
                    <a:pt x="454" y="669"/>
                  </a:lnTo>
                  <a:lnTo>
                    <a:pt x="471" y="666"/>
                  </a:lnTo>
                  <a:lnTo>
                    <a:pt x="489" y="663"/>
                  </a:lnTo>
                  <a:lnTo>
                    <a:pt x="505" y="663"/>
                  </a:lnTo>
                  <a:lnTo>
                    <a:pt x="520" y="663"/>
                  </a:lnTo>
                  <a:lnTo>
                    <a:pt x="537" y="663"/>
                  </a:lnTo>
                  <a:lnTo>
                    <a:pt x="550" y="664"/>
                  </a:lnTo>
                  <a:lnTo>
                    <a:pt x="563" y="667"/>
                  </a:lnTo>
                  <a:lnTo>
                    <a:pt x="576" y="669"/>
                  </a:lnTo>
                  <a:lnTo>
                    <a:pt x="590" y="673"/>
                  </a:lnTo>
                  <a:lnTo>
                    <a:pt x="603" y="676"/>
                  </a:lnTo>
                  <a:lnTo>
                    <a:pt x="615" y="679"/>
                  </a:lnTo>
                  <a:lnTo>
                    <a:pt x="628" y="684"/>
                  </a:lnTo>
                  <a:lnTo>
                    <a:pt x="640" y="688"/>
                  </a:lnTo>
                  <a:lnTo>
                    <a:pt x="679" y="701"/>
                  </a:lnTo>
                  <a:lnTo>
                    <a:pt x="699" y="706"/>
                  </a:lnTo>
                  <a:lnTo>
                    <a:pt x="726" y="712"/>
                  </a:lnTo>
                  <a:lnTo>
                    <a:pt x="761" y="719"/>
                  </a:lnTo>
                  <a:lnTo>
                    <a:pt x="801" y="726"/>
                  </a:lnTo>
                  <a:lnTo>
                    <a:pt x="846" y="734"/>
                  </a:lnTo>
                  <a:lnTo>
                    <a:pt x="893" y="741"/>
                  </a:lnTo>
                  <a:lnTo>
                    <a:pt x="945" y="749"/>
                  </a:lnTo>
                  <a:lnTo>
                    <a:pt x="995" y="757"/>
                  </a:lnTo>
                  <a:lnTo>
                    <a:pt x="1047" y="765"/>
                  </a:lnTo>
                  <a:lnTo>
                    <a:pt x="1099" y="771"/>
                  </a:lnTo>
                  <a:lnTo>
                    <a:pt x="1146" y="777"/>
                  </a:lnTo>
                  <a:lnTo>
                    <a:pt x="1192" y="783"/>
                  </a:lnTo>
                  <a:lnTo>
                    <a:pt x="1233" y="787"/>
                  </a:lnTo>
                  <a:lnTo>
                    <a:pt x="1269" y="790"/>
                  </a:lnTo>
                  <a:lnTo>
                    <a:pt x="1298" y="792"/>
                  </a:lnTo>
                  <a:lnTo>
                    <a:pt x="1321" y="792"/>
                  </a:lnTo>
                  <a:lnTo>
                    <a:pt x="1331" y="792"/>
                  </a:lnTo>
                  <a:lnTo>
                    <a:pt x="1340" y="793"/>
                  </a:lnTo>
                  <a:lnTo>
                    <a:pt x="1347" y="796"/>
                  </a:lnTo>
                  <a:lnTo>
                    <a:pt x="1353" y="802"/>
                  </a:lnTo>
                  <a:lnTo>
                    <a:pt x="1362" y="826"/>
                  </a:lnTo>
                  <a:lnTo>
                    <a:pt x="1361" y="857"/>
                  </a:lnTo>
                  <a:lnTo>
                    <a:pt x="1355" y="892"/>
                  </a:lnTo>
                  <a:lnTo>
                    <a:pt x="1347" y="925"/>
                  </a:lnTo>
                  <a:lnTo>
                    <a:pt x="1340" y="951"/>
                  </a:lnTo>
                  <a:lnTo>
                    <a:pt x="1334" y="963"/>
                  </a:lnTo>
                  <a:lnTo>
                    <a:pt x="1322" y="975"/>
                  </a:lnTo>
                  <a:lnTo>
                    <a:pt x="1306" y="988"/>
                  </a:lnTo>
                  <a:lnTo>
                    <a:pt x="1287" y="1002"/>
                  </a:lnTo>
                  <a:lnTo>
                    <a:pt x="1263" y="1013"/>
                  </a:lnTo>
                  <a:lnTo>
                    <a:pt x="1239" y="1025"/>
                  </a:lnTo>
                  <a:lnTo>
                    <a:pt x="1216" y="1037"/>
                  </a:lnTo>
                  <a:lnTo>
                    <a:pt x="1192" y="1046"/>
                  </a:lnTo>
                  <a:lnTo>
                    <a:pt x="1179" y="1050"/>
                  </a:lnTo>
                  <a:lnTo>
                    <a:pt x="1183" y="1062"/>
                  </a:lnTo>
                  <a:lnTo>
                    <a:pt x="1186" y="1071"/>
                  </a:lnTo>
                  <a:lnTo>
                    <a:pt x="1192" y="1089"/>
                  </a:lnTo>
                  <a:lnTo>
                    <a:pt x="1202" y="1117"/>
                  </a:lnTo>
                  <a:lnTo>
                    <a:pt x="1217" y="1148"/>
                  </a:lnTo>
                  <a:lnTo>
                    <a:pt x="1239" y="1184"/>
                  </a:lnTo>
                  <a:lnTo>
                    <a:pt x="1266" y="1218"/>
                  </a:lnTo>
                  <a:lnTo>
                    <a:pt x="1301" y="1250"/>
                  </a:lnTo>
                  <a:lnTo>
                    <a:pt x="1343" y="1277"/>
                  </a:lnTo>
                  <a:lnTo>
                    <a:pt x="1383" y="1306"/>
                  </a:lnTo>
                  <a:lnTo>
                    <a:pt x="1417" y="1349"/>
                  </a:lnTo>
                  <a:lnTo>
                    <a:pt x="1446" y="1399"/>
                  </a:lnTo>
                  <a:lnTo>
                    <a:pt x="1472" y="1451"/>
                  </a:lnTo>
                  <a:lnTo>
                    <a:pt x="1489" y="1502"/>
                  </a:lnTo>
                  <a:lnTo>
                    <a:pt x="1504" y="1544"/>
                  </a:lnTo>
                  <a:lnTo>
                    <a:pt x="1511" y="1574"/>
                  </a:lnTo>
                  <a:lnTo>
                    <a:pt x="1514" y="1586"/>
                  </a:lnTo>
                  <a:lnTo>
                    <a:pt x="1517" y="1596"/>
                  </a:lnTo>
                  <a:lnTo>
                    <a:pt x="1593" y="1604"/>
                  </a:lnTo>
                  <a:lnTo>
                    <a:pt x="1659" y="1444"/>
                  </a:lnTo>
                  <a:lnTo>
                    <a:pt x="1658" y="1438"/>
                  </a:lnTo>
                  <a:lnTo>
                    <a:pt x="1652" y="1426"/>
                  </a:lnTo>
                  <a:lnTo>
                    <a:pt x="1648" y="1414"/>
                  </a:lnTo>
                  <a:lnTo>
                    <a:pt x="1645" y="1405"/>
                  </a:lnTo>
                  <a:lnTo>
                    <a:pt x="1649" y="1361"/>
                  </a:lnTo>
                  <a:lnTo>
                    <a:pt x="1658" y="1265"/>
                  </a:lnTo>
                  <a:lnTo>
                    <a:pt x="1670" y="1155"/>
                  </a:lnTo>
                  <a:lnTo>
                    <a:pt x="1679" y="1071"/>
                  </a:lnTo>
                  <a:lnTo>
                    <a:pt x="1690" y="1096"/>
                  </a:lnTo>
                  <a:lnTo>
                    <a:pt x="1705" y="1126"/>
                  </a:lnTo>
                  <a:lnTo>
                    <a:pt x="1720" y="1157"/>
                  </a:lnTo>
                  <a:lnTo>
                    <a:pt x="1735" y="1188"/>
                  </a:lnTo>
                  <a:lnTo>
                    <a:pt x="1748" y="1216"/>
                  </a:lnTo>
                  <a:lnTo>
                    <a:pt x="1760" y="1240"/>
                  </a:lnTo>
                  <a:lnTo>
                    <a:pt x="1767" y="1255"/>
                  </a:lnTo>
                  <a:lnTo>
                    <a:pt x="1770" y="1260"/>
                  </a:lnTo>
                  <a:lnTo>
                    <a:pt x="1798" y="1253"/>
                  </a:lnTo>
                  <a:lnTo>
                    <a:pt x="1797" y="1237"/>
                  </a:lnTo>
                  <a:lnTo>
                    <a:pt x="1794" y="1198"/>
                  </a:lnTo>
                  <a:lnTo>
                    <a:pt x="1791" y="1157"/>
                  </a:lnTo>
                  <a:lnTo>
                    <a:pt x="1790" y="1127"/>
                  </a:lnTo>
                  <a:lnTo>
                    <a:pt x="1804" y="1126"/>
                  </a:lnTo>
                  <a:lnTo>
                    <a:pt x="1828" y="1124"/>
                  </a:lnTo>
                  <a:lnTo>
                    <a:pt x="1858" y="1123"/>
                  </a:lnTo>
                  <a:lnTo>
                    <a:pt x="1890" y="1121"/>
                  </a:lnTo>
                  <a:lnTo>
                    <a:pt x="1921" y="1120"/>
                  </a:lnTo>
                  <a:lnTo>
                    <a:pt x="1946" y="1118"/>
                  </a:lnTo>
                  <a:lnTo>
                    <a:pt x="1964" y="1117"/>
                  </a:lnTo>
                  <a:lnTo>
                    <a:pt x="1972" y="1117"/>
                  </a:lnTo>
                  <a:lnTo>
                    <a:pt x="1837" y="855"/>
                  </a:lnTo>
                  <a:lnTo>
                    <a:pt x="1832" y="855"/>
                  </a:lnTo>
                  <a:lnTo>
                    <a:pt x="1818" y="855"/>
                  </a:lnTo>
                  <a:lnTo>
                    <a:pt x="1798" y="857"/>
                  </a:lnTo>
                  <a:lnTo>
                    <a:pt x="1776" y="857"/>
                  </a:lnTo>
                  <a:lnTo>
                    <a:pt x="1753" y="858"/>
                  </a:lnTo>
                  <a:lnTo>
                    <a:pt x="1730" y="860"/>
                  </a:lnTo>
                  <a:lnTo>
                    <a:pt x="1713" y="860"/>
                  </a:lnTo>
                  <a:lnTo>
                    <a:pt x="1702" y="860"/>
                  </a:lnTo>
                  <a:lnTo>
                    <a:pt x="1692" y="837"/>
                  </a:lnTo>
                  <a:lnTo>
                    <a:pt x="1680" y="812"/>
                  </a:lnTo>
                  <a:lnTo>
                    <a:pt x="1668" y="783"/>
                  </a:lnTo>
                  <a:lnTo>
                    <a:pt x="1656" y="753"/>
                  </a:lnTo>
                  <a:lnTo>
                    <a:pt x="1646" y="723"/>
                  </a:lnTo>
                  <a:lnTo>
                    <a:pt x="1637" y="697"/>
                  </a:lnTo>
                  <a:lnTo>
                    <a:pt x="1630" y="673"/>
                  </a:lnTo>
                  <a:lnTo>
                    <a:pt x="1628" y="657"/>
                  </a:lnTo>
                  <a:lnTo>
                    <a:pt x="1631" y="645"/>
                  </a:lnTo>
                  <a:lnTo>
                    <a:pt x="1637" y="635"/>
                  </a:lnTo>
                  <a:lnTo>
                    <a:pt x="1646" y="624"/>
                  </a:lnTo>
                  <a:lnTo>
                    <a:pt x="1658" y="617"/>
                  </a:lnTo>
                  <a:lnTo>
                    <a:pt x="1670" y="610"/>
                  </a:lnTo>
                  <a:lnTo>
                    <a:pt x="1682" y="604"/>
                  </a:lnTo>
                  <a:lnTo>
                    <a:pt x="1693" y="599"/>
                  </a:lnTo>
                  <a:lnTo>
                    <a:pt x="1702" y="596"/>
                  </a:lnTo>
                  <a:lnTo>
                    <a:pt x="1716" y="592"/>
                  </a:lnTo>
                  <a:lnTo>
                    <a:pt x="1713" y="578"/>
                  </a:lnTo>
                  <a:lnTo>
                    <a:pt x="1707" y="547"/>
                  </a:lnTo>
                  <a:lnTo>
                    <a:pt x="1698" y="512"/>
                  </a:lnTo>
                  <a:lnTo>
                    <a:pt x="1692" y="485"/>
                  </a:lnTo>
                  <a:lnTo>
                    <a:pt x="1699" y="485"/>
                  </a:lnTo>
                  <a:lnTo>
                    <a:pt x="1711" y="484"/>
                  </a:lnTo>
                  <a:lnTo>
                    <a:pt x="1726" y="482"/>
                  </a:lnTo>
                  <a:lnTo>
                    <a:pt x="1744" y="481"/>
                  </a:lnTo>
                  <a:lnTo>
                    <a:pt x="1763" y="479"/>
                  </a:lnTo>
                  <a:lnTo>
                    <a:pt x="1785" y="478"/>
                  </a:lnTo>
                  <a:lnTo>
                    <a:pt x="1806" y="475"/>
                  </a:lnTo>
                  <a:lnTo>
                    <a:pt x="1830" y="473"/>
                  </a:lnTo>
                  <a:lnTo>
                    <a:pt x="1850" y="472"/>
                  </a:lnTo>
                  <a:lnTo>
                    <a:pt x="1871" y="471"/>
                  </a:lnTo>
                  <a:lnTo>
                    <a:pt x="1892" y="469"/>
                  </a:lnTo>
                  <a:lnTo>
                    <a:pt x="1908" y="468"/>
                  </a:lnTo>
                  <a:lnTo>
                    <a:pt x="1923" y="466"/>
                  </a:lnTo>
                  <a:lnTo>
                    <a:pt x="1935" y="466"/>
                  </a:lnTo>
                  <a:lnTo>
                    <a:pt x="1940" y="465"/>
                  </a:lnTo>
                  <a:lnTo>
                    <a:pt x="1943" y="465"/>
                  </a:lnTo>
                  <a:lnTo>
                    <a:pt x="1938" y="447"/>
                  </a:lnTo>
                  <a:lnTo>
                    <a:pt x="1930" y="425"/>
                  </a:lnTo>
                  <a:lnTo>
                    <a:pt x="1926" y="402"/>
                  </a:lnTo>
                  <a:lnTo>
                    <a:pt x="1923" y="382"/>
                  </a:lnTo>
                  <a:lnTo>
                    <a:pt x="1923" y="360"/>
                  </a:lnTo>
                  <a:lnTo>
                    <a:pt x="1926" y="318"/>
                  </a:lnTo>
                  <a:lnTo>
                    <a:pt x="1930" y="284"/>
                  </a:lnTo>
                  <a:lnTo>
                    <a:pt x="1935" y="260"/>
                  </a:lnTo>
                  <a:lnTo>
                    <a:pt x="1938" y="252"/>
                  </a:lnTo>
                  <a:lnTo>
                    <a:pt x="1943" y="231"/>
                  </a:lnTo>
                  <a:lnTo>
                    <a:pt x="1742" y="249"/>
                  </a:lnTo>
                  <a:lnTo>
                    <a:pt x="1739" y="277"/>
                  </a:lnTo>
                  <a:lnTo>
                    <a:pt x="1742" y="278"/>
                  </a:lnTo>
                  <a:lnTo>
                    <a:pt x="1748" y="281"/>
                  </a:lnTo>
                  <a:lnTo>
                    <a:pt x="1758" y="287"/>
                  </a:lnTo>
                  <a:lnTo>
                    <a:pt x="1767" y="294"/>
                  </a:lnTo>
                  <a:lnTo>
                    <a:pt x="1778" y="306"/>
                  </a:lnTo>
                  <a:lnTo>
                    <a:pt x="1785" y="321"/>
                  </a:lnTo>
                  <a:lnTo>
                    <a:pt x="1790" y="339"/>
                  </a:lnTo>
                  <a:lnTo>
                    <a:pt x="1790" y="361"/>
                  </a:lnTo>
                  <a:lnTo>
                    <a:pt x="1788" y="368"/>
                  </a:lnTo>
                  <a:lnTo>
                    <a:pt x="1784" y="376"/>
                  </a:lnTo>
                  <a:lnTo>
                    <a:pt x="1776" y="382"/>
                  </a:lnTo>
                  <a:lnTo>
                    <a:pt x="1767" y="388"/>
                  </a:lnTo>
                  <a:lnTo>
                    <a:pt x="1742" y="397"/>
                  </a:lnTo>
                  <a:lnTo>
                    <a:pt x="1711" y="402"/>
                  </a:lnTo>
                  <a:lnTo>
                    <a:pt x="1679" y="405"/>
                  </a:lnTo>
                  <a:lnTo>
                    <a:pt x="1645" y="405"/>
                  </a:lnTo>
                  <a:lnTo>
                    <a:pt x="1612" y="404"/>
                  </a:lnTo>
                  <a:lnTo>
                    <a:pt x="1585" y="401"/>
                  </a:lnTo>
                  <a:lnTo>
                    <a:pt x="1563" y="398"/>
                  </a:lnTo>
                  <a:lnTo>
                    <a:pt x="1551" y="394"/>
                  </a:lnTo>
                  <a:lnTo>
                    <a:pt x="1535" y="388"/>
                  </a:lnTo>
                  <a:lnTo>
                    <a:pt x="1519" y="383"/>
                  </a:lnTo>
                  <a:lnTo>
                    <a:pt x="1503" y="380"/>
                  </a:lnTo>
                  <a:lnTo>
                    <a:pt x="1486" y="380"/>
                  </a:lnTo>
                  <a:lnTo>
                    <a:pt x="1469" y="382"/>
                  </a:lnTo>
                  <a:lnTo>
                    <a:pt x="1451" y="386"/>
                  </a:lnTo>
                  <a:lnTo>
                    <a:pt x="1433" y="392"/>
                  </a:lnTo>
                  <a:lnTo>
                    <a:pt x="1414" y="399"/>
                  </a:lnTo>
                  <a:lnTo>
                    <a:pt x="1399" y="405"/>
                  </a:lnTo>
                  <a:lnTo>
                    <a:pt x="1386" y="407"/>
                  </a:lnTo>
                  <a:lnTo>
                    <a:pt x="1374" y="405"/>
                  </a:lnTo>
                  <a:lnTo>
                    <a:pt x="1365" y="402"/>
                  </a:lnTo>
                  <a:lnTo>
                    <a:pt x="1358" y="399"/>
                  </a:lnTo>
                  <a:lnTo>
                    <a:pt x="1352" y="395"/>
                  </a:lnTo>
                  <a:lnTo>
                    <a:pt x="1347" y="391"/>
                  </a:lnTo>
                  <a:lnTo>
                    <a:pt x="1346" y="389"/>
                  </a:lnTo>
                  <a:lnTo>
                    <a:pt x="1341" y="382"/>
                  </a:lnTo>
                  <a:lnTo>
                    <a:pt x="1332" y="383"/>
                  </a:lnTo>
                  <a:lnTo>
                    <a:pt x="1329" y="383"/>
                  </a:lnTo>
                  <a:lnTo>
                    <a:pt x="1322" y="385"/>
                  </a:lnTo>
                  <a:lnTo>
                    <a:pt x="1310" y="386"/>
                  </a:lnTo>
                  <a:lnTo>
                    <a:pt x="1297" y="388"/>
                  </a:lnTo>
                  <a:lnTo>
                    <a:pt x="1282" y="389"/>
                  </a:lnTo>
                  <a:lnTo>
                    <a:pt x="1270" y="391"/>
                  </a:lnTo>
                  <a:lnTo>
                    <a:pt x="1260" y="391"/>
                  </a:lnTo>
                  <a:lnTo>
                    <a:pt x="1254" y="392"/>
                  </a:lnTo>
                  <a:lnTo>
                    <a:pt x="1248" y="388"/>
                  </a:lnTo>
                  <a:lnTo>
                    <a:pt x="1242" y="383"/>
                  </a:lnTo>
                  <a:lnTo>
                    <a:pt x="1238" y="379"/>
                  </a:lnTo>
                  <a:lnTo>
                    <a:pt x="1236" y="373"/>
                  </a:lnTo>
                  <a:lnTo>
                    <a:pt x="1235" y="371"/>
                  </a:lnTo>
                  <a:lnTo>
                    <a:pt x="1235" y="370"/>
                  </a:lnTo>
                  <a:lnTo>
                    <a:pt x="1235" y="368"/>
                  </a:lnTo>
                  <a:lnTo>
                    <a:pt x="1235" y="367"/>
                  </a:lnTo>
                  <a:lnTo>
                    <a:pt x="1235" y="361"/>
                  </a:lnTo>
                  <a:lnTo>
                    <a:pt x="1236" y="357"/>
                  </a:lnTo>
                  <a:lnTo>
                    <a:pt x="1239" y="352"/>
                  </a:lnTo>
                  <a:lnTo>
                    <a:pt x="1241" y="348"/>
                  </a:lnTo>
                  <a:lnTo>
                    <a:pt x="1270" y="348"/>
                  </a:lnTo>
                  <a:lnTo>
                    <a:pt x="1303" y="346"/>
                  </a:lnTo>
                  <a:lnTo>
                    <a:pt x="1335" y="343"/>
                  </a:lnTo>
                  <a:lnTo>
                    <a:pt x="1368" y="340"/>
                  </a:lnTo>
                  <a:lnTo>
                    <a:pt x="1399" y="337"/>
                  </a:lnTo>
                  <a:lnTo>
                    <a:pt x="1424" y="331"/>
                  </a:lnTo>
                  <a:lnTo>
                    <a:pt x="1443" y="326"/>
                  </a:lnTo>
                  <a:lnTo>
                    <a:pt x="1455" y="317"/>
                  </a:lnTo>
                  <a:lnTo>
                    <a:pt x="1463" y="309"/>
                  </a:lnTo>
                  <a:lnTo>
                    <a:pt x="1472" y="303"/>
                  </a:lnTo>
                  <a:lnTo>
                    <a:pt x="1482" y="296"/>
                  </a:lnTo>
                  <a:lnTo>
                    <a:pt x="1494" y="290"/>
                  </a:lnTo>
                  <a:lnTo>
                    <a:pt x="1506" y="284"/>
                  </a:lnTo>
                  <a:lnTo>
                    <a:pt x="1517" y="278"/>
                  </a:lnTo>
                  <a:lnTo>
                    <a:pt x="1528" y="274"/>
                  </a:lnTo>
                  <a:lnTo>
                    <a:pt x="1535" y="271"/>
                  </a:lnTo>
                  <a:lnTo>
                    <a:pt x="1545" y="268"/>
                  </a:lnTo>
                  <a:lnTo>
                    <a:pt x="1544" y="256"/>
                  </a:lnTo>
                  <a:lnTo>
                    <a:pt x="1538" y="228"/>
                  </a:lnTo>
                  <a:lnTo>
                    <a:pt x="1528" y="207"/>
                  </a:lnTo>
                  <a:lnTo>
                    <a:pt x="1514" y="192"/>
                  </a:lnTo>
                  <a:lnTo>
                    <a:pt x="1500" y="182"/>
                  </a:lnTo>
                  <a:lnTo>
                    <a:pt x="1482" y="176"/>
                  </a:lnTo>
                  <a:lnTo>
                    <a:pt x="1463" y="173"/>
                  </a:lnTo>
                  <a:lnTo>
                    <a:pt x="1445" y="173"/>
                  </a:lnTo>
                  <a:lnTo>
                    <a:pt x="1427" y="173"/>
                  </a:lnTo>
                  <a:lnTo>
                    <a:pt x="1412" y="173"/>
                  </a:lnTo>
                  <a:lnTo>
                    <a:pt x="1398" y="173"/>
                  </a:lnTo>
                  <a:lnTo>
                    <a:pt x="1386" y="173"/>
                  </a:lnTo>
                  <a:lnTo>
                    <a:pt x="1374" y="170"/>
                  </a:lnTo>
                  <a:lnTo>
                    <a:pt x="1364" y="167"/>
                  </a:lnTo>
                  <a:lnTo>
                    <a:pt x="1356" y="161"/>
                  </a:lnTo>
                  <a:lnTo>
                    <a:pt x="1349" y="152"/>
                  </a:lnTo>
                  <a:lnTo>
                    <a:pt x="1343" y="142"/>
                  </a:lnTo>
                  <a:lnTo>
                    <a:pt x="1341" y="133"/>
                  </a:lnTo>
                  <a:lnTo>
                    <a:pt x="1341" y="127"/>
                  </a:lnTo>
                  <a:lnTo>
                    <a:pt x="1341" y="123"/>
                  </a:lnTo>
                  <a:lnTo>
                    <a:pt x="1343" y="120"/>
                  </a:lnTo>
                  <a:lnTo>
                    <a:pt x="1349" y="114"/>
                  </a:lnTo>
                  <a:lnTo>
                    <a:pt x="1359" y="108"/>
                  </a:lnTo>
                  <a:lnTo>
                    <a:pt x="1371" y="105"/>
                  </a:lnTo>
                  <a:lnTo>
                    <a:pt x="1386" y="102"/>
                  </a:lnTo>
                  <a:lnTo>
                    <a:pt x="1400" y="99"/>
                  </a:lnTo>
                  <a:lnTo>
                    <a:pt x="1418" y="99"/>
                  </a:lnTo>
                  <a:lnTo>
                    <a:pt x="1437" y="101"/>
                  </a:lnTo>
                  <a:lnTo>
                    <a:pt x="1458" y="102"/>
                  </a:lnTo>
                  <a:lnTo>
                    <a:pt x="1482" y="110"/>
                  </a:lnTo>
                  <a:lnTo>
                    <a:pt x="1501" y="123"/>
                  </a:lnTo>
                  <a:lnTo>
                    <a:pt x="1519" y="141"/>
                  </a:lnTo>
                  <a:lnTo>
                    <a:pt x="1532" y="160"/>
                  </a:lnTo>
                  <a:lnTo>
                    <a:pt x="1543" y="182"/>
                  </a:lnTo>
                  <a:lnTo>
                    <a:pt x="1551" y="204"/>
                  </a:lnTo>
                  <a:lnTo>
                    <a:pt x="1556" y="225"/>
                  </a:lnTo>
                  <a:lnTo>
                    <a:pt x="1560" y="241"/>
                  </a:lnTo>
                  <a:lnTo>
                    <a:pt x="1562" y="250"/>
                  </a:lnTo>
                  <a:lnTo>
                    <a:pt x="1566" y="260"/>
                  </a:lnTo>
                  <a:lnTo>
                    <a:pt x="1574" y="272"/>
                  </a:lnTo>
                  <a:lnTo>
                    <a:pt x="1587" y="278"/>
                  </a:lnTo>
                  <a:lnTo>
                    <a:pt x="1599" y="278"/>
                  </a:lnTo>
                  <a:lnTo>
                    <a:pt x="1609" y="272"/>
                  </a:lnTo>
                  <a:lnTo>
                    <a:pt x="1616" y="266"/>
                  </a:lnTo>
                  <a:lnTo>
                    <a:pt x="1621" y="260"/>
                  </a:lnTo>
                  <a:lnTo>
                    <a:pt x="1621" y="260"/>
                  </a:lnTo>
                  <a:lnTo>
                    <a:pt x="1624" y="256"/>
                  </a:lnTo>
                  <a:lnTo>
                    <a:pt x="1631" y="243"/>
                  </a:lnTo>
                  <a:lnTo>
                    <a:pt x="1643" y="223"/>
                  </a:lnTo>
                  <a:lnTo>
                    <a:pt x="1655" y="201"/>
                  </a:lnTo>
                  <a:lnTo>
                    <a:pt x="1668" y="181"/>
                  </a:lnTo>
                  <a:lnTo>
                    <a:pt x="1679" y="161"/>
                  </a:lnTo>
                  <a:lnTo>
                    <a:pt x="1687" y="148"/>
                  </a:lnTo>
                  <a:lnTo>
                    <a:pt x="1690" y="142"/>
                  </a:lnTo>
                  <a:lnTo>
                    <a:pt x="1699" y="139"/>
                  </a:lnTo>
                  <a:lnTo>
                    <a:pt x="1714" y="136"/>
                  </a:lnTo>
                  <a:lnTo>
                    <a:pt x="1733" y="133"/>
                  </a:lnTo>
                  <a:lnTo>
                    <a:pt x="1757" y="132"/>
                  </a:lnTo>
                  <a:lnTo>
                    <a:pt x="1785" y="130"/>
                  </a:lnTo>
                  <a:lnTo>
                    <a:pt x="1815" y="130"/>
                  </a:lnTo>
                  <a:lnTo>
                    <a:pt x="1844" y="130"/>
                  </a:lnTo>
                  <a:lnTo>
                    <a:pt x="1875" y="132"/>
                  </a:lnTo>
                  <a:lnTo>
                    <a:pt x="1881" y="142"/>
                  </a:lnTo>
                  <a:lnTo>
                    <a:pt x="1890" y="155"/>
                  </a:lnTo>
                  <a:lnTo>
                    <a:pt x="1903" y="172"/>
                  </a:lnTo>
                  <a:lnTo>
                    <a:pt x="1918" y="188"/>
                  </a:lnTo>
                  <a:lnTo>
                    <a:pt x="1932" y="200"/>
                  </a:lnTo>
                  <a:lnTo>
                    <a:pt x="1945" y="207"/>
                  </a:lnTo>
                  <a:lnTo>
                    <a:pt x="1957" y="212"/>
                  </a:lnTo>
                  <a:lnTo>
                    <a:pt x="1969" y="213"/>
                  </a:lnTo>
                  <a:lnTo>
                    <a:pt x="1977" y="213"/>
                  </a:lnTo>
                  <a:lnTo>
                    <a:pt x="1985" y="213"/>
                  </a:lnTo>
                  <a:lnTo>
                    <a:pt x="1991" y="212"/>
                  </a:lnTo>
                  <a:lnTo>
                    <a:pt x="1992" y="212"/>
                  </a:lnTo>
                  <a:lnTo>
                    <a:pt x="2003" y="209"/>
                  </a:lnTo>
                  <a:lnTo>
                    <a:pt x="2003" y="198"/>
                  </a:lnTo>
                  <a:lnTo>
                    <a:pt x="2004" y="186"/>
                  </a:lnTo>
                  <a:lnTo>
                    <a:pt x="2006" y="155"/>
                  </a:lnTo>
                  <a:lnTo>
                    <a:pt x="2010" y="117"/>
                  </a:lnTo>
                  <a:lnTo>
                    <a:pt x="2017" y="81"/>
                  </a:lnTo>
                  <a:lnTo>
                    <a:pt x="2020" y="74"/>
                  </a:lnTo>
                  <a:lnTo>
                    <a:pt x="2025" y="67"/>
                  </a:lnTo>
                  <a:lnTo>
                    <a:pt x="2031" y="59"/>
                  </a:lnTo>
                  <a:lnTo>
                    <a:pt x="2040" y="53"/>
                  </a:lnTo>
                  <a:lnTo>
                    <a:pt x="2048" y="47"/>
                  </a:lnTo>
                  <a:lnTo>
                    <a:pt x="2059" y="43"/>
                  </a:lnTo>
                  <a:lnTo>
                    <a:pt x="2071" y="39"/>
                  </a:lnTo>
                  <a:lnTo>
                    <a:pt x="2082" y="34"/>
                  </a:lnTo>
                  <a:lnTo>
                    <a:pt x="2096" y="31"/>
                  </a:lnTo>
                  <a:lnTo>
                    <a:pt x="2111" y="30"/>
                  </a:lnTo>
                  <a:lnTo>
                    <a:pt x="2122" y="30"/>
                  </a:lnTo>
                  <a:lnTo>
                    <a:pt x="2136" y="31"/>
                  </a:lnTo>
                  <a:lnTo>
                    <a:pt x="2146" y="34"/>
                  </a:lnTo>
                  <a:lnTo>
                    <a:pt x="2156" y="37"/>
                  </a:lnTo>
                  <a:lnTo>
                    <a:pt x="2165" y="42"/>
                  </a:lnTo>
                  <a:lnTo>
                    <a:pt x="2171" y="47"/>
                  </a:lnTo>
                  <a:lnTo>
                    <a:pt x="2174" y="50"/>
                  </a:lnTo>
                  <a:lnTo>
                    <a:pt x="2177" y="53"/>
                  </a:lnTo>
                  <a:lnTo>
                    <a:pt x="2179" y="58"/>
                  </a:lnTo>
                  <a:lnTo>
                    <a:pt x="2179" y="61"/>
                  </a:lnTo>
                  <a:lnTo>
                    <a:pt x="2179" y="62"/>
                  </a:lnTo>
                  <a:lnTo>
                    <a:pt x="2179" y="62"/>
                  </a:lnTo>
                  <a:lnTo>
                    <a:pt x="2179" y="62"/>
                  </a:lnTo>
                  <a:lnTo>
                    <a:pt x="2179" y="62"/>
                  </a:lnTo>
                  <a:lnTo>
                    <a:pt x="2174" y="68"/>
                  </a:lnTo>
                  <a:lnTo>
                    <a:pt x="2165" y="76"/>
                  </a:lnTo>
                  <a:lnTo>
                    <a:pt x="2153" y="81"/>
                  </a:lnTo>
                  <a:lnTo>
                    <a:pt x="2139" y="87"/>
                  </a:lnTo>
                  <a:lnTo>
                    <a:pt x="2124" y="92"/>
                  </a:lnTo>
                  <a:lnTo>
                    <a:pt x="2108" y="96"/>
                  </a:lnTo>
                  <a:lnTo>
                    <a:pt x="2093" y="101"/>
                  </a:lnTo>
                  <a:lnTo>
                    <a:pt x="2080" y="104"/>
                  </a:lnTo>
                  <a:lnTo>
                    <a:pt x="2063" y="110"/>
                  </a:lnTo>
                  <a:lnTo>
                    <a:pt x="2051" y="118"/>
                  </a:lnTo>
                  <a:lnTo>
                    <a:pt x="2041" y="129"/>
                  </a:lnTo>
                  <a:lnTo>
                    <a:pt x="2034" y="141"/>
                  </a:lnTo>
                  <a:lnTo>
                    <a:pt x="2028" y="154"/>
                  </a:lnTo>
                  <a:lnTo>
                    <a:pt x="2025" y="167"/>
                  </a:lnTo>
                  <a:lnTo>
                    <a:pt x="2022" y="182"/>
                  </a:lnTo>
                  <a:lnTo>
                    <a:pt x="2022" y="195"/>
                  </a:lnTo>
                  <a:lnTo>
                    <a:pt x="2022" y="201"/>
                  </a:lnTo>
                  <a:lnTo>
                    <a:pt x="2022" y="209"/>
                  </a:lnTo>
                  <a:lnTo>
                    <a:pt x="2022" y="215"/>
                  </a:lnTo>
                  <a:lnTo>
                    <a:pt x="2023" y="221"/>
                  </a:lnTo>
                  <a:lnTo>
                    <a:pt x="2026" y="231"/>
                  </a:lnTo>
                  <a:lnTo>
                    <a:pt x="2037" y="232"/>
                  </a:lnTo>
                  <a:lnTo>
                    <a:pt x="2044" y="234"/>
                  </a:lnTo>
                  <a:lnTo>
                    <a:pt x="2051" y="235"/>
                  </a:lnTo>
                  <a:lnTo>
                    <a:pt x="2057" y="237"/>
                  </a:lnTo>
                  <a:lnTo>
                    <a:pt x="2065" y="240"/>
                  </a:lnTo>
                  <a:lnTo>
                    <a:pt x="2071" y="243"/>
                  </a:lnTo>
                  <a:lnTo>
                    <a:pt x="2075" y="247"/>
                  </a:lnTo>
                  <a:lnTo>
                    <a:pt x="2081" y="252"/>
                  </a:lnTo>
                  <a:lnTo>
                    <a:pt x="2085" y="257"/>
                  </a:lnTo>
                  <a:lnTo>
                    <a:pt x="2097" y="277"/>
                  </a:lnTo>
                  <a:lnTo>
                    <a:pt x="2106" y="302"/>
                  </a:lnTo>
                  <a:lnTo>
                    <a:pt x="2111" y="331"/>
                  </a:lnTo>
                  <a:lnTo>
                    <a:pt x="2112" y="365"/>
                  </a:lnTo>
                  <a:lnTo>
                    <a:pt x="2112" y="382"/>
                  </a:lnTo>
                  <a:lnTo>
                    <a:pt x="2111" y="397"/>
                  </a:lnTo>
                  <a:lnTo>
                    <a:pt x="2111" y="413"/>
                  </a:lnTo>
                  <a:lnTo>
                    <a:pt x="2109" y="431"/>
                  </a:lnTo>
                  <a:lnTo>
                    <a:pt x="2103" y="450"/>
                  </a:lnTo>
                  <a:lnTo>
                    <a:pt x="2094" y="466"/>
                  </a:lnTo>
                  <a:lnTo>
                    <a:pt x="2080" y="478"/>
                  </a:lnTo>
                  <a:lnTo>
                    <a:pt x="2062" y="485"/>
                  </a:lnTo>
                  <a:lnTo>
                    <a:pt x="2041" y="493"/>
                  </a:lnTo>
                  <a:lnTo>
                    <a:pt x="2019" y="497"/>
                  </a:lnTo>
                  <a:lnTo>
                    <a:pt x="1994" y="500"/>
                  </a:lnTo>
                  <a:lnTo>
                    <a:pt x="1969" y="502"/>
                  </a:lnTo>
                  <a:lnTo>
                    <a:pt x="1946" y="503"/>
                  </a:lnTo>
                  <a:lnTo>
                    <a:pt x="1939" y="505"/>
                  </a:lnTo>
                  <a:lnTo>
                    <a:pt x="1932" y="505"/>
                  </a:lnTo>
                  <a:lnTo>
                    <a:pt x="1926" y="507"/>
                  </a:lnTo>
                  <a:lnTo>
                    <a:pt x="1920" y="509"/>
                  </a:lnTo>
                  <a:lnTo>
                    <a:pt x="1914" y="513"/>
                  </a:lnTo>
                  <a:lnTo>
                    <a:pt x="1909" y="516"/>
                  </a:lnTo>
                  <a:lnTo>
                    <a:pt x="1905" y="521"/>
                  </a:lnTo>
                  <a:lnTo>
                    <a:pt x="1902" y="525"/>
                  </a:lnTo>
                  <a:lnTo>
                    <a:pt x="1898" y="533"/>
                  </a:lnTo>
                  <a:lnTo>
                    <a:pt x="1895" y="540"/>
                  </a:lnTo>
                  <a:lnTo>
                    <a:pt x="1893" y="547"/>
                  </a:lnTo>
                  <a:lnTo>
                    <a:pt x="1893" y="553"/>
                  </a:lnTo>
                  <a:lnTo>
                    <a:pt x="1893" y="558"/>
                  </a:lnTo>
                  <a:lnTo>
                    <a:pt x="1895" y="562"/>
                  </a:lnTo>
                  <a:lnTo>
                    <a:pt x="1895" y="564"/>
                  </a:lnTo>
                  <a:lnTo>
                    <a:pt x="1895" y="565"/>
                  </a:lnTo>
                  <a:lnTo>
                    <a:pt x="1898" y="576"/>
                  </a:lnTo>
                  <a:lnTo>
                    <a:pt x="1908" y="577"/>
                  </a:lnTo>
                  <a:lnTo>
                    <a:pt x="1935" y="578"/>
                  </a:lnTo>
                  <a:lnTo>
                    <a:pt x="1958" y="584"/>
                  </a:lnTo>
                  <a:lnTo>
                    <a:pt x="1982" y="593"/>
                  </a:lnTo>
                  <a:lnTo>
                    <a:pt x="2003" y="604"/>
                  </a:lnTo>
                  <a:lnTo>
                    <a:pt x="2023" y="617"/>
                  </a:lnTo>
                  <a:lnTo>
                    <a:pt x="2043" y="632"/>
                  </a:lnTo>
                  <a:lnTo>
                    <a:pt x="2060" y="649"/>
                  </a:lnTo>
                  <a:lnTo>
                    <a:pt x="2077" y="667"/>
                  </a:lnTo>
                  <a:lnTo>
                    <a:pt x="2093" y="688"/>
                  </a:lnTo>
                  <a:lnTo>
                    <a:pt x="2108" y="710"/>
                  </a:lnTo>
                  <a:lnTo>
                    <a:pt x="2122" y="732"/>
                  </a:lnTo>
                  <a:lnTo>
                    <a:pt x="2136" y="756"/>
                  </a:lnTo>
                  <a:lnTo>
                    <a:pt x="2148" y="780"/>
                  </a:lnTo>
                  <a:lnTo>
                    <a:pt x="2161" y="803"/>
                  </a:lnTo>
                  <a:lnTo>
                    <a:pt x="2173" y="828"/>
                  </a:lnTo>
                  <a:lnTo>
                    <a:pt x="2185" y="852"/>
                  </a:lnTo>
                  <a:lnTo>
                    <a:pt x="2195" y="874"/>
                  </a:lnTo>
                  <a:lnTo>
                    <a:pt x="2207" y="897"/>
                  </a:lnTo>
                  <a:lnTo>
                    <a:pt x="2217" y="917"/>
                  </a:lnTo>
                  <a:lnTo>
                    <a:pt x="2229" y="938"/>
                  </a:lnTo>
                  <a:lnTo>
                    <a:pt x="2241" y="957"/>
                  </a:lnTo>
                  <a:lnTo>
                    <a:pt x="2251" y="976"/>
                  </a:lnTo>
                  <a:lnTo>
                    <a:pt x="2264" y="993"/>
                  </a:lnTo>
                  <a:lnTo>
                    <a:pt x="2276" y="1009"/>
                  </a:lnTo>
                  <a:lnTo>
                    <a:pt x="2296" y="1031"/>
                  </a:lnTo>
                  <a:lnTo>
                    <a:pt x="2315" y="1052"/>
                  </a:lnTo>
                  <a:lnTo>
                    <a:pt x="2335" y="1073"/>
                  </a:lnTo>
                  <a:lnTo>
                    <a:pt x="2356" y="1092"/>
                  </a:lnTo>
                  <a:lnTo>
                    <a:pt x="2377" y="1111"/>
                  </a:lnTo>
                  <a:lnTo>
                    <a:pt x="2399" y="1129"/>
                  </a:lnTo>
                  <a:lnTo>
                    <a:pt x="2421" y="1147"/>
                  </a:lnTo>
                  <a:lnTo>
                    <a:pt x="2445" y="1163"/>
                  </a:lnTo>
                  <a:lnTo>
                    <a:pt x="2469" y="1178"/>
                  </a:lnTo>
                  <a:lnTo>
                    <a:pt x="2492" y="1192"/>
                  </a:lnTo>
                  <a:lnTo>
                    <a:pt x="2517" y="1206"/>
                  </a:lnTo>
                  <a:lnTo>
                    <a:pt x="2543" y="1219"/>
                  </a:lnTo>
                  <a:lnTo>
                    <a:pt x="2568" y="1231"/>
                  </a:lnTo>
                  <a:lnTo>
                    <a:pt x="2594" y="1243"/>
                  </a:lnTo>
                  <a:lnTo>
                    <a:pt x="2621" y="1253"/>
                  </a:lnTo>
                  <a:lnTo>
                    <a:pt x="2648" y="1262"/>
                  </a:lnTo>
                  <a:lnTo>
                    <a:pt x="2670" y="1271"/>
                  </a:lnTo>
                  <a:lnTo>
                    <a:pt x="2689" y="1281"/>
                  </a:lnTo>
                  <a:lnTo>
                    <a:pt x="2704" y="1291"/>
                  </a:lnTo>
                  <a:lnTo>
                    <a:pt x="2717" y="1303"/>
                  </a:lnTo>
                  <a:lnTo>
                    <a:pt x="2727" y="1315"/>
                  </a:lnTo>
                  <a:lnTo>
                    <a:pt x="2736" y="1327"/>
                  </a:lnTo>
                  <a:lnTo>
                    <a:pt x="2744" y="1339"/>
                  </a:lnTo>
                  <a:lnTo>
                    <a:pt x="2748" y="1349"/>
                  </a:lnTo>
                  <a:lnTo>
                    <a:pt x="2751" y="1360"/>
                  </a:lnTo>
                  <a:lnTo>
                    <a:pt x="2754" y="1370"/>
                  </a:lnTo>
                  <a:lnTo>
                    <a:pt x="2756" y="1379"/>
                  </a:lnTo>
                  <a:lnTo>
                    <a:pt x="2756" y="1388"/>
                  </a:lnTo>
                  <a:lnTo>
                    <a:pt x="2756" y="1391"/>
                  </a:lnTo>
                  <a:lnTo>
                    <a:pt x="2756" y="1394"/>
                  </a:lnTo>
                  <a:lnTo>
                    <a:pt x="2754" y="1395"/>
                  </a:lnTo>
                  <a:lnTo>
                    <a:pt x="2754" y="1398"/>
                  </a:lnTo>
                  <a:lnTo>
                    <a:pt x="2745" y="1398"/>
                  </a:lnTo>
                  <a:lnTo>
                    <a:pt x="2735" y="1397"/>
                  </a:lnTo>
                  <a:lnTo>
                    <a:pt x="2722" y="1395"/>
                  </a:lnTo>
                  <a:lnTo>
                    <a:pt x="2705" y="1395"/>
                  </a:lnTo>
                  <a:lnTo>
                    <a:pt x="2686" y="1394"/>
                  </a:lnTo>
                  <a:lnTo>
                    <a:pt x="2665" y="1392"/>
                  </a:lnTo>
                  <a:lnTo>
                    <a:pt x="2642" y="1391"/>
                  </a:lnTo>
                  <a:lnTo>
                    <a:pt x="2617" y="1388"/>
                  </a:lnTo>
                  <a:lnTo>
                    <a:pt x="2590" y="1386"/>
                  </a:lnTo>
                  <a:lnTo>
                    <a:pt x="2560" y="1383"/>
                  </a:lnTo>
                  <a:lnTo>
                    <a:pt x="2529" y="1382"/>
                  </a:lnTo>
                  <a:lnTo>
                    <a:pt x="2498" y="1379"/>
                  </a:lnTo>
                  <a:lnTo>
                    <a:pt x="2464" y="1377"/>
                  </a:lnTo>
                  <a:lnTo>
                    <a:pt x="2430" y="1374"/>
                  </a:lnTo>
                  <a:lnTo>
                    <a:pt x="2395" y="1371"/>
                  </a:lnTo>
                  <a:lnTo>
                    <a:pt x="2359" y="1368"/>
                  </a:lnTo>
                  <a:lnTo>
                    <a:pt x="2322" y="1365"/>
                  </a:lnTo>
                  <a:lnTo>
                    <a:pt x="2284" y="1362"/>
                  </a:lnTo>
                  <a:lnTo>
                    <a:pt x="2247" y="1360"/>
                  </a:lnTo>
                  <a:lnTo>
                    <a:pt x="2208" y="1357"/>
                  </a:lnTo>
                  <a:lnTo>
                    <a:pt x="2170" y="1355"/>
                  </a:lnTo>
                  <a:lnTo>
                    <a:pt x="2131" y="1352"/>
                  </a:lnTo>
                  <a:lnTo>
                    <a:pt x="2093" y="1349"/>
                  </a:lnTo>
                  <a:lnTo>
                    <a:pt x="2056" y="1346"/>
                  </a:lnTo>
                  <a:lnTo>
                    <a:pt x="2017" y="1343"/>
                  </a:lnTo>
                  <a:lnTo>
                    <a:pt x="1980" y="1340"/>
                  </a:lnTo>
                  <a:lnTo>
                    <a:pt x="1945" y="1337"/>
                  </a:lnTo>
                  <a:lnTo>
                    <a:pt x="1909" y="1334"/>
                  </a:lnTo>
                  <a:lnTo>
                    <a:pt x="1875" y="1331"/>
                  </a:lnTo>
                  <a:lnTo>
                    <a:pt x="1841" y="1328"/>
                  </a:lnTo>
                  <a:lnTo>
                    <a:pt x="1810" y="1327"/>
                  </a:lnTo>
                  <a:lnTo>
                    <a:pt x="1779" y="1324"/>
                  </a:lnTo>
                  <a:lnTo>
                    <a:pt x="1770" y="1324"/>
                  </a:lnTo>
                  <a:lnTo>
                    <a:pt x="1761" y="1342"/>
                  </a:lnTo>
                  <a:lnTo>
                    <a:pt x="1736" y="1389"/>
                  </a:lnTo>
                  <a:lnTo>
                    <a:pt x="1701" y="1456"/>
                  </a:lnTo>
                  <a:lnTo>
                    <a:pt x="1659" y="1531"/>
                  </a:lnTo>
                  <a:lnTo>
                    <a:pt x="1618" y="1610"/>
                  </a:lnTo>
                  <a:lnTo>
                    <a:pt x="1581" y="1678"/>
                  </a:lnTo>
                  <a:lnTo>
                    <a:pt x="1553" y="1728"/>
                  </a:lnTo>
                  <a:lnTo>
                    <a:pt x="1541" y="1752"/>
                  </a:lnTo>
                  <a:lnTo>
                    <a:pt x="1529" y="1750"/>
                  </a:lnTo>
                  <a:lnTo>
                    <a:pt x="1501" y="1746"/>
                  </a:lnTo>
                  <a:lnTo>
                    <a:pt x="1460" y="1741"/>
                  </a:lnTo>
                  <a:lnTo>
                    <a:pt x="1406" y="1734"/>
                  </a:lnTo>
                  <a:lnTo>
                    <a:pt x="1346" y="1725"/>
                  </a:lnTo>
                  <a:lnTo>
                    <a:pt x="1278" y="1716"/>
                  </a:lnTo>
                  <a:lnTo>
                    <a:pt x="1205" y="1707"/>
                  </a:lnTo>
                  <a:lnTo>
                    <a:pt x="1130" y="1697"/>
                  </a:lnTo>
                  <a:lnTo>
                    <a:pt x="1056" y="1688"/>
                  </a:lnTo>
                  <a:lnTo>
                    <a:pt x="983" y="1678"/>
                  </a:lnTo>
                  <a:lnTo>
                    <a:pt x="917" y="1669"/>
                  </a:lnTo>
                  <a:lnTo>
                    <a:pt x="856" y="1661"/>
                  </a:lnTo>
                  <a:lnTo>
                    <a:pt x="806" y="1654"/>
                  </a:lnTo>
                  <a:lnTo>
                    <a:pt x="767" y="1649"/>
                  </a:lnTo>
                  <a:lnTo>
                    <a:pt x="742" y="1647"/>
                  </a:lnTo>
                  <a:lnTo>
                    <a:pt x="733" y="1645"/>
                  </a:lnTo>
                  <a:lnTo>
                    <a:pt x="788" y="1766"/>
                  </a:lnTo>
                  <a:lnTo>
                    <a:pt x="795" y="1766"/>
                  </a:lnTo>
                  <a:lnTo>
                    <a:pt x="798" y="1768"/>
                  </a:lnTo>
                  <a:lnTo>
                    <a:pt x="809" y="1769"/>
                  </a:lnTo>
                  <a:lnTo>
                    <a:pt x="822" y="1771"/>
                  </a:lnTo>
                  <a:lnTo>
                    <a:pt x="841" y="1774"/>
                  </a:lnTo>
                  <a:lnTo>
                    <a:pt x="865" y="1778"/>
                  </a:lnTo>
                  <a:lnTo>
                    <a:pt x="893" y="1783"/>
                  </a:lnTo>
                  <a:lnTo>
                    <a:pt x="924" y="1789"/>
                  </a:lnTo>
                  <a:lnTo>
                    <a:pt x="958" y="1793"/>
                  </a:lnTo>
                  <a:lnTo>
                    <a:pt x="995" y="1800"/>
                  </a:lnTo>
                  <a:lnTo>
                    <a:pt x="1035" y="1806"/>
                  </a:lnTo>
                  <a:lnTo>
                    <a:pt x="1077" y="1812"/>
                  </a:lnTo>
                  <a:lnTo>
                    <a:pt x="1119" y="1820"/>
                  </a:lnTo>
                  <a:lnTo>
                    <a:pt x="1164" y="1827"/>
                  </a:lnTo>
                  <a:lnTo>
                    <a:pt x="1210" y="1833"/>
                  </a:lnTo>
                  <a:lnTo>
                    <a:pt x="1254" y="1840"/>
                  </a:lnTo>
                  <a:lnTo>
                    <a:pt x="1300" y="1848"/>
                  </a:lnTo>
                  <a:lnTo>
                    <a:pt x="1297" y="1858"/>
                  </a:lnTo>
                  <a:lnTo>
                    <a:pt x="1292" y="1871"/>
                  </a:lnTo>
                  <a:lnTo>
                    <a:pt x="1287" y="1886"/>
                  </a:lnTo>
                  <a:lnTo>
                    <a:pt x="1281" y="1901"/>
                  </a:lnTo>
                  <a:lnTo>
                    <a:pt x="1275" y="1919"/>
                  </a:lnTo>
                  <a:lnTo>
                    <a:pt x="1267" y="1936"/>
                  </a:lnTo>
                  <a:lnTo>
                    <a:pt x="1261" y="1953"/>
                  </a:lnTo>
                  <a:lnTo>
                    <a:pt x="1256" y="1969"/>
                  </a:lnTo>
                  <a:lnTo>
                    <a:pt x="1242" y="2002"/>
                  </a:lnTo>
                  <a:lnTo>
                    <a:pt x="1232" y="2028"/>
                  </a:lnTo>
                  <a:lnTo>
                    <a:pt x="1223" y="2050"/>
                  </a:lnTo>
                  <a:lnTo>
                    <a:pt x="1216" y="2068"/>
                  </a:lnTo>
                  <a:lnTo>
                    <a:pt x="1211" y="2083"/>
                  </a:lnTo>
                  <a:lnTo>
                    <a:pt x="1208" y="2093"/>
                  </a:lnTo>
                  <a:lnTo>
                    <a:pt x="1205" y="2102"/>
                  </a:lnTo>
                  <a:lnTo>
                    <a:pt x="1205" y="2110"/>
                  </a:lnTo>
                  <a:lnTo>
                    <a:pt x="1205" y="2111"/>
                  </a:lnTo>
                  <a:lnTo>
                    <a:pt x="1207" y="2114"/>
                  </a:lnTo>
                  <a:lnTo>
                    <a:pt x="1207" y="2115"/>
                  </a:lnTo>
                  <a:lnTo>
                    <a:pt x="1208" y="2118"/>
                  </a:lnTo>
                  <a:lnTo>
                    <a:pt x="1210" y="2121"/>
                  </a:lnTo>
                  <a:lnTo>
                    <a:pt x="1213" y="2124"/>
                  </a:lnTo>
                  <a:lnTo>
                    <a:pt x="1216" y="2126"/>
                  </a:lnTo>
                  <a:lnTo>
                    <a:pt x="1220" y="2126"/>
                  </a:lnTo>
                  <a:lnTo>
                    <a:pt x="1254" y="2132"/>
                  </a:lnTo>
                  <a:lnTo>
                    <a:pt x="1258" y="2132"/>
                  </a:lnTo>
                  <a:lnTo>
                    <a:pt x="1263" y="2130"/>
                  </a:lnTo>
                  <a:lnTo>
                    <a:pt x="1269" y="2126"/>
                  </a:lnTo>
                  <a:lnTo>
                    <a:pt x="1276" y="2115"/>
                  </a:lnTo>
                  <a:lnTo>
                    <a:pt x="1288" y="2099"/>
                  </a:lnTo>
                  <a:lnTo>
                    <a:pt x="1303" y="2073"/>
                  </a:lnTo>
                  <a:lnTo>
                    <a:pt x="1324" y="2039"/>
                  </a:lnTo>
                  <a:lnTo>
                    <a:pt x="1350" y="1991"/>
                  </a:lnTo>
                  <a:lnTo>
                    <a:pt x="1361" y="1973"/>
                  </a:lnTo>
                  <a:lnTo>
                    <a:pt x="1371" y="1954"/>
                  </a:lnTo>
                  <a:lnTo>
                    <a:pt x="1383" y="1935"/>
                  </a:lnTo>
                  <a:lnTo>
                    <a:pt x="1393" y="1917"/>
                  </a:lnTo>
                  <a:lnTo>
                    <a:pt x="1402" y="1901"/>
                  </a:lnTo>
                  <a:lnTo>
                    <a:pt x="1411" y="1886"/>
                  </a:lnTo>
                  <a:lnTo>
                    <a:pt x="1418" y="1874"/>
                  </a:lnTo>
                  <a:lnTo>
                    <a:pt x="1424" y="1867"/>
                  </a:lnTo>
                  <a:lnTo>
                    <a:pt x="1449" y="1871"/>
                  </a:lnTo>
                  <a:lnTo>
                    <a:pt x="1473" y="1874"/>
                  </a:lnTo>
                  <a:lnTo>
                    <a:pt x="1497" y="1877"/>
                  </a:lnTo>
                  <a:lnTo>
                    <a:pt x="1519" y="1880"/>
                  </a:lnTo>
                  <a:lnTo>
                    <a:pt x="1540" y="1883"/>
                  </a:lnTo>
                  <a:lnTo>
                    <a:pt x="1559" y="1886"/>
                  </a:lnTo>
                  <a:lnTo>
                    <a:pt x="1578" y="1889"/>
                  </a:lnTo>
                  <a:lnTo>
                    <a:pt x="1596" y="1891"/>
                  </a:lnTo>
                  <a:lnTo>
                    <a:pt x="1612" y="1894"/>
                  </a:lnTo>
                  <a:lnTo>
                    <a:pt x="1628" y="1895"/>
                  </a:lnTo>
                  <a:lnTo>
                    <a:pt x="1643" y="1897"/>
                  </a:lnTo>
                  <a:lnTo>
                    <a:pt x="1656" y="1898"/>
                  </a:lnTo>
                  <a:lnTo>
                    <a:pt x="1668" y="1899"/>
                  </a:lnTo>
                  <a:lnTo>
                    <a:pt x="1679" y="1901"/>
                  </a:lnTo>
                  <a:lnTo>
                    <a:pt x="1689" y="1902"/>
                  </a:lnTo>
                  <a:lnTo>
                    <a:pt x="1698" y="1902"/>
                  </a:lnTo>
                  <a:lnTo>
                    <a:pt x="1727" y="1902"/>
                  </a:lnTo>
                  <a:lnTo>
                    <a:pt x="1756" y="1902"/>
                  </a:lnTo>
                  <a:lnTo>
                    <a:pt x="1782" y="1899"/>
                  </a:lnTo>
                  <a:lnTo>
                    <a:pt x="1807" y="1897"/>
                  </a:lnTo>
                  <a:lnTo>
                    <a:pt x="1831" y="1891"/>
                  </a:lnTo>
                  <a:lnTo>
                    <a:pt x="1852" y="1886"/>
                  </a:lnTo>
                  <a:lnTo>
                    <a:pt x="1872" y="1879"/>
                  </a:lnTo>
                  <a:lnTo>
                    <a:pt x="1890" y="1873"/>
                  </a:lnTo>
                  <a:lnTo>
                    <a:pt x="1905" y="1865"/>
                  </a:lnTo>
                  <a:lnTo>
                    <a:pt x="1920" y="1860"/>
                  </a:lnTo>
                  <a:lnTo>
                    <a:pt x="1932" y="1854"/>
                  </a:lnTo>
                  <a:lnTo>
                    <a:pt x="1942" y="1848"/>
                  </a:lnTo>
                  <a:lnTo>
                    <a:pt x="1951" y="1843"/>
                  </a:lnTo>
                  <a:lnTo>
                    <a:pt x="1957" y="1839"/>
                  </a:lnTo>
                  <a:lnTo>
                    <a:pt x="1961" y="1836"/>
                  </a:lnTo>
                  <a:lnTo>
                    <a:pt x="1963" y="1834"/>
                  </a:lnTo>
                  <a:lnTo>
                    <a:pt x="1964" y="1831"/>
                  </a:lnTo>
                  <a:lnTo>
                    <a:pt x="2010" y="1743"/>
                  </a:lnTo>
                  <a:lnTo>
                    <a:pt x="2006" y="1744"/>
                  </a:lnTo>
                  <a:lnTo>
                    <a:pt x="1995" y="1746"/>
                  </a:lnTo>
                  <a:lnTo>
                    <a:pt x="1979" y="1749"/>
                  </a:lnTo>
                  <a:lnTo>
                    <a:pt x="1958" y="1753"/>
                  </a:lnTo>
                  <a:lnTo>
                    <a:pt x="1936" y="1757"/>
                  </a:lnTo>
                  <a:lnTo>
                    <a:pt x="1914" y="1762"/>
                  </a:lnTo>
                  <a:lnTo>
                    <a:pt x="1895" y="1766"/>
                  </a:lnTo>
                  <a:lnTo>
                    <a:pt x="1877" y="1771"/>
                  </a:lnTo>
                  <a:lnTo>
                    <a:pt x="1892" y="1749"/>
                  </a:lnTo>
                  <a:lnTo>
                    <a:pt x="1911" y="1722"/>
                  </a:lnTo>
                  <a:lnTo>
                    <a:pt x="1930" y="1691"/>
                  </a:lnTo>
                  <a:lnTo>
                    <a:pt x="1952" y="1658"/>
                  </a:lnTo>
                  <a:lnTo>
                    <a:pt x="1974" y="1624"/>
                  </a:lnTo>
                  <a:lnTo>
                    <a:pt x="1997" y="1589"/>
                  </a:lnTo>
                  <a:lnTo>
                    <a:pt x="2017" y="1555"/>
                  </a:lnTo>
                  <a:lnTo>
                    <a:pt x="2037" y="1521"/>
                  </a:lnTo>
                  <a:lnTo>
                    <a:pt x="2056" y="1491"/>
                  </a:lnTo>
                  <a:lnTo>
                    <a:pt x="2075" y="1469"/>
                  </a:lnTo>
                  <a:lnTo>
                    <a:pt x="2094" y="1453"/>
                  </a:lnTo>
                  <a:lnTo>
                    <a:pt x="2115" y="1441"/>
                  </a:lnTo>
                  <a:lnTo>
                    <a:pt x="2133" y="1435"/>
                  </a:lnTo>
                  <a:lnTo>
                    <a:pt x="2151" y="1432"/>
                  </a:lnTo>
                  <a:lnTo>
                    <a:pt x="2164" y="1432"/>
                  </a:lnTo>
                  <a:lnTo>
                    <a:pt x="2176" y="1432"/>
                  </a:lnTo>
                  <a:lnTo>
                    <a:pt x="2179" y="1451"/>
                  </a:lnTo>
                  <a:lnTo>
                    <a:pt x="2183" y="1481"/>
                  </a:lnTo>
                  <a:lnTo>
                    <a:pt x="2189" y="1512"/>
                  </a:lnTo>
                  <a:lnTo>
                    <a:pt x="2192" y="1533"/>
                  </a:lnTo>
                  <a:lnTo>
                    <a:pt x="2176" y="1540"/>
                  </a:lnTo>
                  <a:lnTo>
                    <a:pt x="2155" y="1552"/>
                  </a:lnTo>
                  <a:lnTo>
                    <a:pt x="2131" y="1570"/>
                  </a:lnTo>
                  <a:lnTo>
                    <a:pt x="2106" y="1595"/>
                  </a:lnTo>
                  <a:lnTo>
                    <a:pt x="2080" y="1627"/>
                  </a:lnTo>
                  <a:lnTo>
                    <a:pt x="2056" y="1670"/>
                  </a:lnTo>
                  <a:lnTo>
                    <a:pt x="2035" y="1722"/>
                  </a:lnTo>
                  <a:lnTo>
                    <a:pt x="2019" y="1784"/>
                  </a:lnTo>
                  <a:lnTo>
                    <a:pt x="2014" y="1812"/>
                  </a:lnTo>
                  <a:lnTo>
                    <a:pt x="2010" y="1840"/>
                  </a:lnTo>
                  <a:lnTo>
                    <a:pt x="2009" y="1868"/>
                  </a:lnTo>
                  <a:lnTo>
                    <a:pt x="2007" y="1897"/>
                  </a:lnTo>
                  <a:lnTo>
                    <a:pt x="2009" y="1939"/>
                  </a:lnTo>
                  <a:lnTo>
                    <a:pt x="2014" y="1982"/>
                  </a:lnTo>
                  <a:lnTo>
                    <a:pt x="2023" y="2022"/>
                  </a:lnTo>
                  <a:lnTo>
                    <a:pt x="2035" y="2062"/>
                  </a:lnTo>
                  <a:lnTo>
                    <a:pt x="2050" y="2102"/>
                  </a:lnTo>
                  <a:lnTo>
                    <a:pt x="2069" y="2139"/>
                  </a:lnTo>
                  <a:lnTo>
                    <a:pt x="2091" y="2175"/>
                  </a:lnTo>
                  <a:lnTo>
                    <a:pt x="2117" y="2207"/>
                  </a:lnTo>
                  <a:lnTo>
                    <a:pt x="2131" y="2223"/>
                  </a:lnTo>
                  <a:lnTo>
                    <a:pt x="2146" y="2240"/>
                  </a:lnTo>
                  <a:lnTo>
                    <a:pt x="2162" y="2254"/>
                  </a:lnTo>
                  <a:lnTo>
                    <a:pt x="2179" y="2268"/>
                  </a:lnTo>
                  <a:lnTo>
                    <a:pt x="2195" y="2281"/>
                  </a:lnTo>
                  <a:lnTo>
                    <a:pt x="2213" y="2293"/>
                  </a:lnTo>
                  <a:lnTo>
                    <a:pt x="2230" y="2305"/>
                  </a:lnTo>
                  <a:lnTo>
                    <a:pt x="2250" y="2314"/>
                  </a:lnTo>
                  <a:lnTo>
                    <a:pt x="2267" y="2324"/>
                  </a:lnTo>
                  <a:lnTo>
                    <a:pt x="2287" y="2331"/>
                  </a:lnTo>
                  <a:lnTo>
                    <a:pt x="2306" y="2339"/>
                  </a:lnTo>
                  <a:lnTo>
                    <a:pt x="2327" y="2345"/>
                  </a:lnTo>
                  <a:lnTo>
                    <a:pt x="2346" y="2351"/>
                  </a:lnTo>
                  <a:lnTo>
                    <a:pt x="2367" y="2355"/>
                  </a:lnTo>
                  <a:lnTo>
                    <a:pt x="2387" y="2358"/>
                  </a:lnTo>
                  <a:lnTo>
                    <a:pt x="2408" y="2360"/>
                  </a:lnTo>
                  <a:lnTo>
                    <a:pt x="2417" y="2361"/>
                  </a:lnTo>
                  <a:lnTo>
                    <a:pt x="2426" y="2361"/>
                  </a:lnTo>
                  <a:lnTo>
                    <a:pt x="2433" y="2361"/>
                  </a:lnTo>
                  <a:lnTo>
                    <a:pt x="2442" y="2361"/>
                  </a:lnTo>
                  <a:lnTo>
                    <a:pt x="2460" y="2360"/>
                  </a:lnTo>
                  <a:lnTo>
                    <a:pt x="2477" y="2358"/>
                  </a:lnTo>
                  <a:lnTo>
                    <a:pt x="2494" y="2355"/>
                  </a:lnTo>
                  <a:lnTo>
                    <a:pt x="2511" y="2352"/>
                  </a:lnTo>
                  <a:lnTo>
                    <a:pt x="2528" y="2348"/>
                  </a:lnTo>
                  <a:lnTo>
                    <a:pt x="2544" y="2342"/>
                  </a:lnTo>
                  <a:lnTo>
                    <a:pt x="2559" y="2336"/>
                  </a:lnTo>
                  <a:lnTo>
                    <a:pt x="2575" y="2328"/>
                  </a:lnTo>
                  <a:lnTo>
                    <a:pt x="2590" y="2321"/>
                  </a:lnTo>
                  <a:lnTo>
                    <a:pt x="2603" y="2312"/>
                  </a:lnTo>
                  <a:lnTo>
                    <a:pt x="2618" y="2303"/>
                  </a:lnTo>
                  <a:lnTo>
                    <a:pt x="2631" y="2293"/>
                  </a:lnTo>
                  <a:lnTo>
                    <a:pt x="2645" y="2283"/>
                  </a:lnTo>
                  <a:lnTo>
                    <a:pt x="2658" y="2271"/>
                  </a:lnTo>
                  <a:lnTo>
                    <a:pt x="2670" y="2257"/>
                  </a:lnTo>
                  <a:lnTo>
                    <a:pt x="2682" y="2244"/>
                  </a:lnTo>
                  <a:lnTo>
                    <a:pt x="2704" y="2215"/>
                  </a:lnTo>
                  <a:lnTo>
                    <a:pt x="2723" y="2182"/>
                  </a:lnTo>
                  <a:lnTo>
                    <a:pt x="2739" y="2147"/>
                  </a:lnTo>
                  <a:lnTo>
                    <a:pt x="2754" y="2110"/>
                  </a:lnTo>
                  <a:lnTo>
                    <a:pt x="2764" y="2073"/>
                  </a:lnTo>
                  <a:lnTo>
                    <a:pt x="2773" y="2033"/>
                  </a:lnTo>
                  <a:lnTo>
                    <a:pt x="2779" y="1993"/>
                  </a:lnTo>
                  <a:lnTo>
                    <a:pt x="2782" y="1953"/>
                  </a:lnTo>
                  <a:lnTo>
                    <a:pt x="2782" y="1928"/>
                  </a:lnTo>
                  <a:lnTo>
                    <a:pt x="2782" y="1902"/>
                  </a:lnTo>
                  <a:lnTo>
                    <a:pt x="2779" y="1879"/>
                  </a:lnTo>
                  <a:lnTo>
                    <a:pt x="2776" y="1855"/>
                  </a:lnTo>
                  <a:lnTo>
                    <a:pt x="2754" y="1775"/>
                  </a:lnTo>
                  <a:lnTo>
                    <a:pt x="2723" y="1707"/>
                  </a:lnTo>
                  <a:lnTo>
                    <a:pt x="2686" y="1649"/>
                  </a:lnTo>
                  <a:lnTo>
                    <a:pt x="2648" y="1604"/>
                  </a:lnTo>
                  <a:lnTo>
                    <a:pt x="2609" y="1568"/>
                  </a:lnTo>
                  <a:lnTo>
                    <a:pt x="2578" y="1543"/>
                  </a:lnTo>
                  <a:lnTo>
                    <a:pt x="2554" y="1527"/>
                  </a:lnTo>
                  <a:lnTo>
                    <a:pt x="2544" y="1521"/>
                  </a:lnTo>
                  <a:lnTo>
                    <a:pt x="2538" y="1516"/>
                  </a:lnTo>
                  <a:lnTo>
                    <a:pt x="2531" y="1519"/>
                  </a:lnTo>
                  <a:lnTo>
                    <a:pt x="2510" y="1534"/>
                  </a:lnTo>
                  <a:lnTo>
                    <a:pt x="2497" y="1556"/>
                  </a:lnTo>
                  <a:lnTo>
                    <a:pt x="2488" y="1583"/>
                  </a:lnTo>
                  <a:lnTo>
                    <a:pt x="2482" y="1610"/>
                  </a:lnTo>
                  <a:lnTo>
                    <a:pt x="2480" y="1636"/>
                  </a:lnTo>
                  <a:lnTo>
                    <a:pt x="2480" y="1661"/>
                  </a:lnTo>
                  <a:lnTo>
                    <a:pt x="2480" y="1679"/>
                  </a:lnTo>
                  <a:lnTo>
                    <a:pt x="2482" y="1689"/>
                  </a:lnTo>
                  <a:lnTo>
                    <a:pt x="2483" y="1694"/>
                  </a:lnTo>
                  <a:lnTo>
                    <a:pt x="2486" y="1697"/>
                  </a:lnTo>
                  <a:lnTo>
                    <a:pt x="2523" y="1750"/>
                  </a:lnTo>
                  <a:lnTo>
                    <a:pt x="2553" y="1808"/>
                  </a:lnTo>
                  <a:lnTo>
                    <a:pt x="2571" y="1867"/>
                  </a:lnTo>
                  <a:lnTo>
                    <a:pt x="2581" y="1926"/>
                  </a:lnTo>
                  <a:lnTo>
                    <a:pt x="2580" y="1984"/>
                  </a:lnTo>
                  <a:lnTo>
                    <a:pt x="2571" y="2040"/>
                  </a:lnTo>
                  <a:lnTo>
                    <a:pt x="2550" y="2092"/>
                  </a:lnTo>
                  <a:lnTo>
                    <a:pt x="2520" y="2138"/>
                  </a:lnTo>
                  <a:lnTo>
                    <a:pt x="2507" y="2152"/>
                  </a:lnTo>
                  <a:lnTo>
                    <a:pt x="2492" y="2164"/>
                  </a:lnTo>
                  <a:lnTo>
                    <a:pt x="2476" y="2175"/>
                  </a:lnTo>
                  <a:lnTo>
                    <a:pt x="2457" y="2183"/>
                  </a:lnTo>
                  <a:lnTo>
                    <a:pt x="2438" y="2189"/>
                  </a:lnTo>
                  <a:lnTo>
                    <a:pt x="2417" y="2192"/>
                  </a:lnTo>
                  <a:lnTo>
                    <a:pt x="2395" y="2194"/>
                  </a:lnTo>
                  <a:lnTo>
                    <a:pt x="2372" y="2194"/>
                  </a:lnTo>
                  <a:lnTo>
                    <a:pt x="2344" y="2189"/>
                  </a:lnTo>
                  <a:lnTo>
                    <a:pt x="2316" y="2181"/>
                  </a:lnTo>
                  <a:lnTo>
                    <a:pt x="2290" y="2169"/>
                  </a:lnTo>
                  <a:lnTo>
                    <a:pt x="2264" y="2154"/>
                  </a:lnTo>
                  <a:lnTo>
                    <a:pt x="2242" y="2135"/>
                  </a:lnTo>
                  <a:lnTo>
                    <a:pt x="2220" y="2114"/>
                  </a:lnTo>
                  <a:lnTo>
                    <a:pt x="2202" y="2090"/>
                  </a:lnTo>
                  <a:lnTo>
                    <a:pt x="2186" y="2065"/>
                  </a:lnTo>
                  <a:lnTo>
                    <a:pt x="2170" y="2027"/>
                  </a:lnTo>
                  <a:lnTo>
                    <a:pt x="2156" y="1985"/>
                  </a:lnTo>
                  <a:lnTo>
                    <a:pt x="2149" y="1941"/>
                  </a:lnTo>
                  <a:lnTo>
                    <a:pt x="2148" y="1897"/>
                  </a:lnTo>
                  <a:lnTo>
                    <a:pt x="2149" y="1852"/>
                  </a:lnTo>
                  <a:lnTo>
                    <a:pt x="2156" y="1809"/>
                  </a:lnTo>
                  <a:lnTo>
                    <a:pt x="2168" y="1769"/>
                  </a:lnTo>
                  <a:lnTo>
                    <a:pt x="2185" y="1734"/>
                  </a:lnTo>
                  <a:lnTo>
                    <a:pt x="2192" y="1720"/>
                  </a:lnTo>
                  <a:lnTo>
                    <a:pt x="2202" y="1707"/>
                  </a:lnTo>
                  <a:lnTo>
                    <a:pt x="2214" y="1695"/>
                  </a:lnTo>
                  <a:lnTo>
                    <a:pt x="2227" y="1683"/>
                  </a:lnTo>
                  <a:lnTo>
                    <a:pt x="2244" y="1673"/>
                  </a:lnTo>
                  <a:lnTo>
                    <a:pt x="2261" y="1666"/>
                  </a:lnTo>
                  <a:lnTo>
                    <a:pt x="2281" y="1660"/>
                  </a:lnTo>
                  <a:lnTo>
                    <a:pt x="2303" y="1657"/>
                  </a:lnTo>
                  <a:lnTo>
                    <a:pt x="2350" y="1661"/>
                  </a:lnTo>
                  <a:lnTo>
                    <a:pt x="2387" y="1675"/>
                  </a:lnTo>
                  <a:lnTo>
                    <a:pt x="2415" y="1695"/>
                  </a:lnTo>
                  <a:lnTo>
                    <a:pt x="2438" y="1719"/>
                  </a:lnTo>
                  <a:lnTo>
                    <a:pt x="2454" y="1744"/>
                  </a:lnTo>
                  <a:lnTo>
                    <a:pt x="2463" y="1768"/>
                  </a:lnTo>
                  <a:lnTo>
                    <a:pt x="2469" y="1786"/>
                  </a:lnTo>
                  <a:lnTo>
                    <a:pt x="2472" y="1797"/>
                  </a:lnTo>
                  <a:lnTo>
                    <a:pt x="2469" y="1815"/>
                  </a:lnTo>
                  <a:lnTo>
                    <a:pt x="2467" y="1833"/>
                  </a:lnTo>
                  <a:lnTo>
                    <a:pt x="2466" y="1849"/>
                  </a:lnTo>
                  <a:lnTo>
                    <a:pt x="2466" y="1865"/>
                  </a:lnTo>
                  <a:lnTo>
                    <a:pt x="2467" y="1897"/>
                  </a:lnTo>
                  <a:lnTo>
                    <a:pt x="2472" y="1923"/>
                  </a:lnTo>
                  <a:lnTo>
                    <a:pt x="2477" y="1948"/>
                  </a:lnTo>
                  <a:lnTo>
                    <a:pt x="2485" y="1969"/>
                  </a:lnTo>
                  <a:lnTo>
                    <a:pt x="2492" y="1987"/>
                  </a:lnTo>
                  <a:lnTo>
                    <a:pt x="2500" y="2002"/>
                  </a:lnTo>
                  <a:lnTo>
                    <a:pt x="2506" y="2013"/>
                  </a:lnTo>
                  <a:lnTo>
                    <a:pt x="2511" y="2021"/>
                  </a:lnTo>
                  <a:lnTo>
                    <a:pt x="2507" y="2037"/>
                  </a:lnTo>
                  <a:lnTo>
                    <a:pt x="2501" y="2053"/>
                  </a:lnTo>
                  <a:lnTo>
                    <a:pt x="2494" y="2068"/>
                  </a:lnTo>
                  <a:lnTo>
                    <a:pt x="2483" y="2081"/>
                  </a:lnTo>
                  <a:lnTo>
                    <a:pt x="2473" y="2093"/>
                  </a:lnTo>
                  <a:lnTo>
                    <a:pt x="2463" y="2105"/>
                  </a:lnTo>
                  <a:lnTo>
                    <a:pt x="2454" y="2114"/>
                  </a:lnTo>
                  <a:lnTo>
                    <a:pt x="2445" y="2121"/>
                  </a:lnTo>
                  <a:lnTo>
                    <a:pt x="2423" y="2099"/>
                  </a:lnTo>
                  <a:lnTo>
                    <a:pt x="2396" y="2081"/>
                  </a:lnTo>
                  <a:lnTo>
                    <a:pt x="2365" y="2067"/>
                  </a:lnTo>
                  <a:lnTo>
                    <a:pt x="2334" y="2056"/>
                  </a:lnTo>
                  <a:lnTo>
                    <a:pt x="2303" y="2049"/>
                  </a:lnTo>
                  <a:lnTo>
                    <a:pt x="2276" y="2043"/>
                  </a:lnTo>
                  <a:lnTo>
                    <a:pt x="2253" y="2040"/>
                  </a:lnTo>
                  <a:lnTo>
                    <a:pt x="2236" y="2039"/>
                  </a:lnTo>
                  <a:lnTo>
                    <a:pt x="2223" y="2009"/>
                  </a:lnTo>
                  <a:lnTo>
                    <a:pt x="2214" y="1976"/>
                  </a:lnTo>
                  <a:lnTo>
                    <a:pt x="2211" y="1944"/>
                  </a:lnTo>
                  <a:lnTo>
                    <a:pt x="2210" y="1914"/>
                  </a:lnTo>
                  <a:lnTo>
                    <a:pt x="2210" y="1902"/>
                  </a:lnTo>
                  <a:lnTo>
                    <a:pt x="2211" y="1892"/>
                  </a:lnTo>
                  <a:lnTo>
                    <a:pt x="2211" y="1883"/>
                  </a:lnTo>
                  <a:lnTo>
                    <a:pt x="2211" y="1877"/>
                  </a:lnTo>
                  <a:lnTo>
                    <a:pt x="2241" y="1858"/>
                  </a:lnTo>
                  <a:lnTo>
                    <a:pt x="2267" y="1833"/>
                  </a:lnTo>
                  <a:lnTo>
                    <a:pt x="2291" y="1803"/>
                  </a:lnTo>
                  <a:lnTo>
                    <a:pt x="2313" y="1774"/>
                  </a:lnTo>
                  <a:lnTo>
                    <a:pt x="2330" y="1744"/>
                  </a:lnTo>
                  <a:lnTo>
                    <a:pt x="2343" y="1719"/>
                  </a:lnTo>
                  <a:lnTo>
                    <a:pt x="2352" y="1701"/>
                  </a:lnTo>
                  <a:lnTo>
                    <a:pt x="2356" y="1694"/>
                  </a:lnTo>
                  <a:lnTo>
                    <a:pt x="2330" y="1682"/>
                  </a:lnTo>
                  <a:lnTo>
                    <a:pt x="2327" y="1688"/>
                  </a:lnTo>
                  <a:lnTo>
                    <a:pt x="2318" y="1706"/>
                  </a:lnTo>
                  <a:lnTo>
                    <a:pt x="2304" y="1729"/>
                  </a:lnTo>
                  <a:lnTo>
                    <a:pt x="2288" y="1757"/>
                  </a:lnTo>
                  <a:lnTo>
                    <a:pt x="2267" y="1787"/>
                  </a:lnTo>
                  <a:lnTo>
                    <a:pt x="2244" y="1815"/>
                  </a:lnTo>
                  <a:lnTo>
                    <a:pt x="2219" y="1839"/>
                  </a:lnTo>
                  <a:lnTo>
                    <a:pt x="2192" y="1854"/>
                  </a:lnTo>
                  <a:lnTo>
                    <a:pt x="2185" y="1857"/>
                  </a:lnTo>
                  <a:lnTo>
                    <a:pt x="2183" y="1865"/>
                  </a:lnTo>
                  <a:lnTo>
                    <a:pt x="2183" y="1873"/>
                  </a:lnTo>
                  <a:lnTo>
                    <a:pt x="2182" y="1888"/>
                  </a:lnTo>
                  <a:lnTo>
                    <a:pt x="2182" y="1911"/>
                  </a:lnTo>
                  <a:lnTo>
                    <a:pt x="2182" y="1938"/>
                  </a:lnTo>
                  <a:lnTo>
                    <a:pt x="2185" y="1969"/>
                  </a:lnTo>
                  <a:lnTo>
                    <a:pt x="2190" y="2002"/>
                  </a:lnTo>
                  <a:lnTo>
                    <a:pt x="2201" y="2033"/>
                  </a:lnTo>
                  <a:lnTo>
                    <a:pt x="2216" y="2061"/>
                  </a:lnTo>
                  <a:lnTo>
                    <a:pt x="2220" y="2067"/>
                  </a:lnTo>
                  <a:lnTo>
                    <a:pt x="2227" y="2067"/>
                  </a:lnTo>
                  <a:lnTo>
                    <a:pt x="2235" y="2067"/>
                  </a:lnTo>
                  <a:lnTo>
                    <a:pt x="2254" y="2070"/>
                  </a:lnTo>
                  <a:lnTo>
                    <a:pt x="2281" y="2074"/>
                  </a:lnTo>
                  <a:lnTo>
                    <a:pt x="2313" y="2081"/>
                  </a:lnTo>
                  <a:lnTo>
                    <a:pt x="2349" y="2092"/>
                  </a:lnTo>
                  <a:lnTo>
                    <a:pt x="2381" y="2107"/>
                  </a:lnTo>
                  <a:lnTo>
                    <a:pt x="2409" y="2126"/>
                  </a:lnTo>
                  <a:lnTo>
                    <a:pt x="2430" y="2149"/>
                  </a:lnTo>
                  <a:lnTo>
                    <a:pt x="2438" y="2163"/>
                  </a:lnTo>
                  <a:lnTo>
                    <a:pt x="2451" y="2154"/>
                  </a:lnTo>
                  <a:lnTo>
                    <a:pt x="2455" y="2151"/>
                  </a:lnTo>
                  <a:lnTo>
                    <a:pt x="2466" y="2142"/>
                  </a:lnTo>
                  <a:lnTo>
                    <a:pt x="2479" y="2129"/>
                  </a:lnTo>
                  <a:lnTo>
                    <a:pt x="2495" y="2112"/>
                  </a:lnTo>
                  <a:lnTo>
                    <a:pt x="2511" y="2093"/>
                  </a:lnTo>
                  <a:lnTo>
                    <a:pt x="2525" y="2071"/>
                  </a:lnTo>
                  <a:lnTo>
                    <a:pt x="2537" y="2046"/>
                  </a:lnTo>
                  <a:lnTo>
                    <a:pt x="2541" y="2018"/>
                  </a:lnTo>
                  <a:lnTo>
                    <a:pt x="2543" y="2012"/>
                  </a:lnTo>
                  <a:lnTo>
                    <a:pt x="2538" y="2007"/>
                  </a:lnTo>
                  <a:lnTo>
                    <a:pt x="2535" y="2003"/>
                  </a:lnTo>
                  <a:lnTo>
                    <a:pt x="2528" y="1993"/>
                  </a:lnTo>
                  <a:lnTo>
                    <a:pt x="2517" y="1975"/>
                  </a:lnTo>
                  <a:lnTo>
                    <a:pt x="2509" y="1951"/>
                  </a:lnTo>
                  <a:lnTo>
                    <a:pt x="2500" y="1922"/>
                  </a:lnTo>
                  <a:lnTo>
                    <a:pt x="2495" y="1888"/>
                  </a:lnTo>
                  <a:lnTo>
                    <a:pt x="2495" y="1846"/>
                  </a:lnTo>
                  <a:lnTo>
                    <a:pt x="2501" y="1800"/>
                  </a:lnTo>
                  <a:lnTo>
                    <a:pt x="2501" y="1797"/>
                  </a:lnTo>
                  <a:lnTo>
                    <a:pt x="2501" y="1796"/>
                  </a:lnTo>
                  <a:lnTo>
                    <a:pt x="2500" y="1787"/>
                  </a:lnTo>
                  <a:lnTo>
                    <a:pt x="2494" y="1768"/>
                  </a:lnTo>
                  <a:lnTo>
                    <a:pt x="2483" y="1740"/>
                  </a:lnTo>
                  <a:lnTo>
                    <a:pt x="2466" y="1709"/>
                  </a:lnTo>
                  <a:lnTo>
                    <a:pt x="2440" y="1678"/>
                  </a:lnTo>
                  <a:lnTo>
                    <a:pt x="2405" y="1652"/>
                  </a:lnTo>
                  <a:lnTo>
                    <a:pt x="2359" y="1635"/>
                  </a:lnTo>
                  <a:lnTo>
                    <a:pt x="2301" y="1629"/>
                  </a:lnTo>
                  <a:lnTo>
                    <a:pt x="2279" y="1630"/>
                  </a:lnTo>
                  <a:lnTo>
                    <a:pt x="2259" y="1635"/>
                  </a:lnTo>
                  <a:lnTo>
                    <a:pt x="2239" y="1642"/>
                  </a:lnTo>
                  <a:lnTo>
                    <a:pt x="2220" y="1652"/>
                  </a:lnTo>
                  <a:lnTo>
                    <a:pt x="2202" y="1666"/>
                  </a:lnTo>
                  <a:lnTo>
                    <a:pt x="2188" y="1681"/>
                  </a:lnTo>
                  <a:lnTo>
                    <a:pt x="2173" y="1698"/>
                  </a:lnTo>
                  <a:lnTo>
                    <a:pt x="2159" y="1719"/>
                  </a:lnTo>
                  <a:lnTo>
                    <a:pt x="2142" y="1757"/>
                  </a:lnTo>
                  <a:lnTo>
                    <a:pt x="2128" y="1800"/>
                  </a:lnTo>
                  <a:lnTo>
                    <a:pt x="2119" y="1848"/>
                  </a:lnTo>
                  <a:lnTo>
                    <a:pt x="2118" y="1895"/>
                  </a:lnTo>
                  <a:lnTo>
                    <a:pt x="2119" y="1944"/>
                  </a:lnTo>
                  <a:lnTo>
                    <a:pt x="2128" y="1991"/>
                  </a:lnTo>
                  <a:lnTo>
                    <a:pt x="2142" y="2037"/>
                  </a:lnTo>
                  <a:lnTo>
                    <a:pt x="2159" y="2078"/>
                  </a:lnTo>
                  <a:lnTo>
                    <a:pt x="2177" y="2108"/>
                  </a:lnTo>
                  <a:lnTo>
                    <a:pt x="2199" y="2135"/>
                  </a:lnTo>
                  <a:lnTo>
                    <a:pt x="2223" y="2157"/>
                  </a:lnTo>
                  <a:lnTo>
                    <a:pt x="2248" y="2178"/>
                  </a:lnTo>
                  <a:lnTo>
                    <a:pt x="2276" y="2194"/>
                  </a:lnTo>
                  <a:lnTo>
                    <a:pt x="2306" y="2207"/>
                  </a:lnTo>
                  <a:lnTo>
                    <a:pt x="2337" y="2216"/>
                  </a:lnTo>
                  <a:lnTo>
                    <a:pt x="2369" y="2222"/>
                  </a:lnTo>
                  <a:lnTo>
                    <a:pt x="2396" y="2223"/>
                  </a:lnTo>
                  <a:lnTo>
                    <a:pt x="2421" y="2222"/>
                  </a:lnTo>
                  <a:lnTo>
                    <a:pt x="2445" y="2218"/>
                  </a:lnTo>
                  <a:lnTo>
                    <a:pt x="2469" y="2210"/>
                  </a:lnTo>
                  <a:lnTo>
                    <a:pt x="2489" y="2200"/>
                  </a:lnTo>
                  <a:lnTo>
                    <a:pt x="2510" y="2188"/>
                  </a:lnTo>
                  <a:lnTo>
                    <a:pt x="2526" y="2173"/>
                  </a:lnTo>
                  <a:lnTo>
                    <a:pt x="2543" y="2155"/>
                  </a:lnTo>
                  <a:lnTo>
                    <a:pt x="2559" y="2133"/>
                  </a:lnTo>
                  <a:lnTo>
                    <a:pt x="2572" y="2111"/>
                  </a:lnTo>
                  <a:lnTo>
                    <a:pt x="2584" y="2086"/>
                  </a:lnTo>
                  <a:lnTo>
                    <a:pt x="2594" y="2061"/>
                  </a:lnTo>
                  <a:lnTo>
                    <a:pt x="2602" y="2036"/>
                  </a:lnTo>
                  <a:lnTo>
                    <a:pt x="2608" y="2009"/>
                  </a:lnTo>
                  <a:lnTo>
                    <a:pt x="2611" y="1982"/>
                  </a:lnTo>
                  <a:lnTo>
                    <a:pt x="2612" y="1954"/>
                  </a:lnTo>
                  <a:lnTo>
                    <a:pt x="2611" y="1920"/>
                  </a:lnTo>
                  <a:lnTo>
                    <a:pt x="2606" y="1885"/>
                  </a:lnTo>
                  <a:lnTo>
                    <a:pt x="2597" y="1849"/>
                  </a:lnTo>
                  <a:lnTo>
                    <a:pt x="2587" y="1815"/>
                  </a:lnTo>
                  <a:lnTo>
                    <a:pt x="2572" y="1780"/>
                  </a:lnTo>
                  <a:lnTo>
                    <a:pt x="2556" y="1747"/>
                  </a:lnTo>
                  <a:lnTo>
                    <a:pt x="2535" y="1713"/>
                  </a:lnTo>
                  <a:lnTo>
                    <a:pt x="2511" y="1682"/>
                  </a:lnTo>
                  <a:lnTo>
                    <a:pt x="2510" y="1676"/>
                  </a:lnTo>
                  <a:lnTo>
                    <a:pt x="2510" y="1669"/>
                  </a:lnTo>
                  <a:lnTo>
                    <a:pt x="2510" y="1660"/>
                  </a:lnTo>
                  <a:lnTo>
                    <a:pt x="2510" y="1651"/>
                  </a:lnTo>
                  <a:lnTo>
                    <a:pt x="2511" y="1621"/>
                  </a:lnTo>
                  <a:lnTo>
                    <a:pt x="2516" y="1593"/>
                  </a:lnTo>
                  <a:lnTo>
                    <a:pt x="2523" y="1568"/>
                  </a:lnTo>
                  <a:lnTo>
                    <a:pt x="2537" y="1550"/>
                  </a:lnTo>
                  <a:lnTo>
                    <a:pt x="2554" y="1562"/>
                  </a:lnTo>
                  <a:lnTo>
                    <a:pt x="2580" y="1581"/>
                  </a:lnTo>
                  <a:lnTo>
                    <a:pt x="2609" y="1608"/>
                  </a:lnTo>
                  <a:lnTo>
                    <a:pt x="2642" y="1642"/>
                  </a:lnTo>
                  <a:lnTo>
                    <a:pt x="2674" y="1683"/>
                  </a:lnTo>
                  <a:lnTo>
                    <a:pt x="2704" y="1734"/>
                  </a:lnTo>
                  <a:lnTo>
                    <a:pt x="2729" y="1793"/>
                  </a:lnTo>
                  <a:lnTo>
                    <a:pt x="2747" y="1860"/>
                  </a:lnTo>
                  <a:lnTo>
                    <a:pt x="2750" y="1879"/>
                  </a:lnTo>
                  <a:lnTo>
                    <a:pt x="2753" y="1898"/>
                  </a:lnTo>
                  <a:lnTo>
                    <a:pt x="2754" y="1919"/>
                  </a:lnTo>
                  <a:lnTo>
                    <a:pt x="2754" y="1938"/>
                  </a:lnTo>
                  <a:lnTo>
                    <a:pt x="2754" y="1948"/>
                  </a:lnTo>
                  <a:lnTo>
                    <a:pt x="2754" y="1957"/>
                  </a:lnTo>
                  <a:lnTo>
                    <a:pt x="2753" y="1968"/>
                  </a:lnTo>
                  <a:lnTo>
                    <a:pt x="2753" y="1976"/>
                  </a:lnTo>
                  <a:lnTo>
                    <a:pt x="2748" y="2012"/>
                  </a:lnTo>
                  <a:lnTo>
                    <a:pt x="2742" y="2046"/>
                  </a:lnTo>
                  <a:lnTo>
                    <a:pt x="2733" y="2080"/>
                  </a:lnTo>
                  <a:lnTo>
                    <a:pt x="2723" y="2112"/>
                  </a:lnTo>
                  <a:lnTo>
                    <a:pt x="2710" y="2144"/>
                  </a:lnTo>
                  <a:lnTo>
                    <a:pt x="2693" y="2173"/>
                  </a:lnTo>
                  <a:lnTo>
                    <a:pt x="2677" y="2201"/>
                  </a:lnTo>
                  <a:lnTo>
                    <a:pt x="2658" y="2226"/>
                  </a:lnTo>
                  <a:lnTo>
                    <a:pt x="2636" y="2250"/>
                  </a:lnTo>
                  <a:lnTo>
                    <a:pt x="2614" y="2271"/>
                  </a:lnTo>
                  <a:lnTo>
                    <a:pt x="2588" y="2289"/>
                  </a:lnTo>
                  <a:lnTo>
                    <a:pt x="2562" y="2303"/>
                  </a:lnTo>
                  <a:lnTo>
                    <a:pt x="2534" y="2315"/>
                  </a:lnTo>
                  <a:lnTo>
                    <a:pt x="2504" y="2324"/>
                  </a:lnTo>
                  <a:lnTo>
                    <a:pt x="2473" y="2330"/>
                  </a:lnTo>
                  <a:lnTo>
                    <a:pt x="2442" y="2331"/>
                  </a:lnTo>
                  <a:lnTo>
                    <a:pt x="2420" y="2331"/>
                  </a:lnTo>
                  <a:lnTo>
                    <a:pt x="2399" y="2330"/>
                  </a:lnTo>
                  <a:lnTo>
                    <a:pt x="2378" y="2327"/>
                  </a:lnTo>
                  <a:lnTo>
                    <a:pt x="2356" y="2324"/>
                  </a:lnTo>
                  <a:lnTo>
                    <a:pt x="2335" y="2318"/>
                  </a:lnTo>
                  <a:lnTo>
                    <a:pt x="2316" y="2312"/>
                  </a:lnTo>
                  <a:lnTo>
                    <a:pt x="2296" y="2305"/>
                  </a:lnTo>
                  <a:lnTo>
                    <a:pt x="2276" y="2296"/>
                  </a:lnTo>
                  <a:lnTo>
                    <a:pt x="2257" y="2286"/>
                  </a:lnTo>
                  <a:lnTo>
                    <a:pt x="2238" y="2275"/>
                  </a:lnTo>
                  <a:lnTo>
                    <a:pt x="2220" y="2263"/>
                  </a:lnTo>
                  <a:lnTo>
                    <a:pt x="2202" y="2250"/>
                  </a:lnTo>
                  <a:lnTo>
                    <a:pt x="2186" y="2237"/>
                  </a:lnTo>
                  <a:lnTo>
                    <a:pt x="2170" y="2220"/>
                  </a:lnTo>
                  <a:lnTo>
                    <a:pt x="2153" y="2204"/>
                  </a:lnTo>
                  <a:lnTo>
                    <a:pt x="2139" y="2188"/>
                  </a:lnTo>
                  <a:lnTo>
                    <a:pt x="2108" y="2147"/>
                  </a:lnTo>
                  <a:lnTo>
                    <a:pt x="2082" y="2102"/>
                  </a:lnTo>
                  <a:lnTo>
                    <a:pt x="2063" y="2055"/>
                  </a:lnTo>
                  <a:lnTo>
                    <a:pt x="2048" y="2004"/>
                  </a:lnTo>
                  <a:lnTo>
                    <a:pt x="2040" y="1953"/>
                  </a:lnTo>
                  <a:lnTo>
                    <a:pt x="2037" y="1899"/>
                  </a:lnTo>
                  <a:lnTo>
                    <a:pt x="2038" y="1845"/>
                  </a:lnTo>
                  <a:lnTo>
                    <a:pt x="2047" y="1790"/>
                  </a:lnTo>
                  <a:lnTo>
                    <a:pt x="2066" y="1722"/>
                  </a:lnTo>
                  <a:lnTo>
                    <a:pt x="2090" y="1669"/>
                  </a:lnTo>
                  <a:lnTo>
                    <a:pt x="2115" y="1629"/>
                  </a:lnTo>
                  <a:lnTo>
                    <a:pt x="2143" y="1598"/>
                  </a:lnTo>
                  <a:lnTo>
                    <a:pt x="2168" y="1578"/>
                  </a:lnTo>
                  <a:lnTo>
                    <a:pt x="2189" y="1565"/>
                  </a:lnTo>
                  <a:lnTo>
                    <a:pt x="2204" y="1559"/>
                  </a:lnTo>
                  <a:lnTo>
                    <a:pt x="2211" y="1558"/>
                  </a:lnTo>
                  <a:lnTo>
                    <a:pt x="2225" y="1555"/>
                  </a:lnTo>
                  <a:lnTo>
                    <a:pt x="2222" y="1541"/>
                  </a:lnTo>
                  <a:lnTo>
                    <a:pt x="2201" y="1407"/>
                  </a:lnTo>
                  <a:lnTo>
                    <a:pt x="2192" y="1404"/>
                  </a:lnTo>
                  <a:lnTo>
                    <a:pt x="2186" y="1402"/>
                  </a:lnTo>
                  <a:lnTo>
                    <a:pt x="2173" y="1402"/>
                  </a:lnTo>
                  <a:lnTo>
                    <a:pt x="2152" y="1402"/>
                  </a:lnTo>
                  <a:lnTo>
                    <a:pt x="2127" y="1407"/>
                  </a:lnTo>
                  <a:lnTo>
                    <a:pt x="2097" y="1417"/>
                  </a:lnTo>
                  <a:lnTo>
                    <a:pt x="2068" y="1436"/>
                  </a:lnTo>
                  <a:lnTo>
                    <a:pt x="2038" y="1465"/>
                  </a:lnTo>
                  <a:lnTo>
                    <a:pt x="2010" y="1506"/>
                  </a:lnTo>
                  <a:lnTo>
                    <a:pt x="1983" y="1552"/>
                  </a:lnTo>
                  <a:lnTo>
                    <a:pt x="1955" y="1599"/>
                  </a:lnTo>
                  <a:lnTo>
                    <a:pt x="1926" y="1645"/>
                  </a:lnTo>
                  <a:lnTo>
                    <a:pt x="1898" y="1689"/>
                  </a:lnTo>
                  <a:lnTo>
                    <a:pt x="1871" y="1726"/>
                  </a:lnTo>
                  <a:lnTo>
                    <a:pt x="1850" y="1756"/>
                  </a:lnTo>
                  <a:lnTo>
                    <a:pt x="1837" y="1777"/>
                  </a:lnTo>
                  <a:lnTo>
                    <a:pt x="1831" y="1784"/>
                  </a:lnTo>
                  <a:lnTo>
                    <a:pt x="1810" y="1815"/>
                  </a:lnTo>
                  <a:lnTo>
                    <a:pt x="1815" y="1814"/>
                  </a:lnTo>
                  <a:lnTo>
                    <a:pt x="1828" y="1811"/>
                  </a:lnTo>
                  <a:lnTo>
                    <a:pt x="1847" y="1808"/>
                  </a:lnTo>
                  <a:lnTo>
                    <a:pt x="1869" y="1802"/>
                  </a:lnTo>
                  <a:lnTo>
                    <a:pt x="1895" y="1797"/>
                  </a:lnTo>
                  <a:lnTo>
                    <a:pt x="1918" y="1791"/>
                  </a:lnTo>
                  <a:lnTo>
                    <a:pt x="1940" y="1787"/>
                  </a:lnTo>
                  <a:lnTo>
                    <a:pt x="1957" y="1783"/>
                  </a:lnTo>
                  <a:lnTo>
                    <a:pt x="1951" y="1793"/>
                  </a:lnTo>
                  <a:lnTo>
                    <a:pt x="1948" y="1802"/>
                  </a:lnTo>
                  <a:lnTo>
                    <a:pt x="1943" y="1808"/>
                  </a:lnTo>
                  <a:lnTo>
                    <a:pt x="1942" y="1812"/>
                  </a:lnTo>
                  <a:lnTo>
                    <a:pt x="1939" y="1815"/>
                  </a:lnTo>
                  <a:lnTo>
                    <a:pt x="1933" y="1818"/>
                  </a:lnTo>
                  <a:lnTo>
                    <a:pt x="1927" y="1823"/>
                  </a:lnTo>
                  <a:lnTo>
                    <a:pt x="1918" y="1827"/>
                  </a:lnTo>
                  <a:lnTo>
                    <a:pt x="1908" y="1833"/>
                  </a:lnTo>
                  <a:lnTo>
                    <a:pt x="1896" y="1839"/>
                  </a:lnTo>
                  <a:lnTo>
                    <a:pt x="1884" y="1845"/>
                  </a:lnTo>
                  <a:lnTo>
                    <a:pt x="1869" y="1849"/>
                  </a:lnTo>
                  <a:lnTo>
                    <a:pt x="1853" y="1855"/>
                  </a:lnTo>
                  <a:lnTo>
                    <a:pt x="1835" y="1861"/>
                  </a:lnTo>
                  <a:lnTo>
                    <a:pt x="1816" y="1865"/>
                  </a:lnTo>
                  <a:lnTo>
                    <a:pt x="1795" y="1868"/>
                  </a:lnTo>
                  <a:lnTo>
                    <a:pt x="1773" y="1871"/>
                  </a:lnTo>
                  <a:lnTo>
                    <a:pt x="1750" y="1873"/>
                  </a:lnTo>
                  <a:lnTo>
                    <a:pt x="1726" y="1874"/>
                  </a:lnTo>
                  <a:lnTo>
                    <a:pt x="1699" y="1873"/>
                  </a:lnTo>
                  <a:lnTo>
                    <a:pt x="1690" y="1873"/>
                  </a:lnTo>
                  <a:lnTo>
                    <a:pt x="1680" y="1871"/>
                  </a:lnTo>
                  <a:lnTo>
                    <a:pt x="1670" y="1870"/>
                  </a:lnTo>
                  <a:lnTo>
                    <a:pt x="1656" y="1868"/>
                  </a:lnTo>
                  <a:lnTo>
                    <a:pt x="1643" y="1867"/>
                  </a:lnTo>
                  <a:lnTo>
                    <a:pt x="1628" y="1865"/>
                  </a:lnTo>
                  <a:lnTo>
                    <a:pt x="1614" y="1864"/>
                  </a:lnTo>
                  <a:lnTo>
                    <a:pt x="1596" y="1861"/>
                  </a:lnTo>
                  <a:lnTo>
                    <a:pt x="1578" y="1860"/>
                  </a:lnTo>
                  <a:lnTo>
                    <a:pt x="1559" y="1857"/>
                  </a:lnTo>
                  <a:lnTo>
                    <a:pt x="1540" y="1854"/>
                  </a:lnTo>
                  <a:lnTo>
                    <a:pt x="1517" y="1851"/>
                  </a:lnTo>
                  <a:lnTo>
                    <a:pt x="1495" y="1848"/>
                  </a:lnTo>
                  <a:lnTo>
                    <a:pt x="1472" y="1845"/>
                  </a:lnTo>
                  <a:lnTo>
                    <a:pt x="1446" y="1842"/>
                  </a:lnTo>
                  <a:lnTo>
                    <a:pt x="1421" y="1837"/>
                  </a:lnTo>
                  <a:lnTo>
                    <a:pt x="1417" y="1837"/>
                  </a:lnTo>
                  <a:lnTo>
                    <a:pt x="1412" y="1839"/>
                  </a:lnTo>
                  <a:lnTo>
                    <a:pt x="1406" y="1843"/>
                  </a:lnTo>
                  <a:lnTo>
                    <a:pt x="1399" y="1854"/>
                  </a:lnTo>
                  <a:lnTo>
                    <a:pt x="1387" y="1870"/>
                  </a:lnTo>
                  <a:lnTo>
                    <a:pt x="1372" y="1895"/>
                  </a:lnTo>
                  <a:lnTo>
                    <a:pt x="1352" y="1929"/>
                  </a:lnTo>
                  <a:lnTo>
                    <a:pt x="1325" y="1976"/>
                  </a:lnTo>
                  <a:lnTo>
                    <a:pt x="1315" y="1994"/>
                  </a:lnTo>
                  <a:lnTo>
                    <a:pt x="1304" y="2013"/>
                  </a:lnTo>
                  <a:lnTo>
                    <a:pt x="1292" y="2031"/>
                  </a:lnTo>
                  <a:lnTo>
                    <a:pt x="1282" y="2049"/>
                  </a:lnTo>
                  <a:lnTo>
                    <a:pt x="1273" y="2067"/>
                  </a:lnTo>
                  <a:lnTo>
                    <a:pt x="1264" y="2081"/>
                  </a:lnTo>
                  <a:lnTo>
                    <a:pt x="1257" y="2093"/>
                  </a:lnTo>
                  <a:lnTo>
                    <a:pt x="1251" y="2101"/>
                  </a:lnTo>
                  <a:lnTo>
                    <a:pt x="1247" y="2101"/>
                  </a:lnTo>
                  <a:lnTo>
                    <a:pt x="1242" y="2099"/>
                  </a:lnTo>
                  <a:lnTo>
                    <a:pt x="1239" y="2099"/>
                  </a:lnTo>
                  <a:lnTo>
                    <a:pt x="1236" y="2099"/>
                  </a:lnTo>
                  <a:lnTo>
                    <a:pt x="1239" y="2089"/>
                  </a:lnTo>
                  <a:lnTo>
                    <a:pt x="1244" y="2077"/>
                  </a:lnTo>
                  <a:lnTo>
                    <a:pt x="1250" y="2062"/>
                  </a:lnTo>
                  <a:lnTo>
                    <a:pt x="1256" y="2046"/>
                  </a:lnTo>
                  <a:lnTo>
                    <a:pt x="1261" y="2030"/>
                  </a:lnTo>
                  <a:lnTo>
                    <a:pt x="1269" y="2013"/>
                  </a:lnTo>
                  <a:lnTo>
                    <a:pt x="1275" y="1997"/>
                  </a:lnTo>
                  <a:lnTo>
                    <a:pt x="1281" y="1981"/>
                  </a:lnTo>
                  <a:lnTo>
                    <a:pt x="1294" y="1948"/>
                  </a:lnTo>
                  <a:lnTo>
                    <a:pt x="1304" y="1920"/>
                  </a:lnTo>
                  <a:lnTo>
                    <a:pt x="1313" y="1898"/>
                  </a:lnTo>
                  <a:lnTo>
                    <a:pt x="1321" y="1880"/>
                  </a:lnTo>
                  <a:lnTo>
                    <a:pt x="1325" y="1865"/>
                  </a:lnTo>
                  <a:lnTo>
                    <a:pt x="1328" y="1854"/>
                  </a:lnTo>
                  <a:lnTo>
                    <a:pt x="1331" y="1845"/>
                  </a:lnTo>
                  <a:lnTo>
                    <a:pt x="1331" y="1839"/>
                  </a:lnTo>
                  <a:lnTo>
                    <a:pt x="1331" y="1836"/>
                  </a:lnTo>
                  <a:lnTo>
                    <a:pt x="1329" y="1833"/>
                  </a:lnTo>
                  <a:lnTo>
                    <a:pt x="1329" y="1831"/>
                  </a:lnTo>
                  <a:lnTo>
                    <a:pt x="1328" y="1830"/>
                  </a:lnTo>
                  <a:lnTo>
                    <a:pt x="1327" y="1827"/>
                  </a:lnTo>
                  <a:lnTo>
                    <a:pt x="1324" y="1824"/>
                  </a:lnTo>
                  <a:lnTo>
                    <a:pt x="1321" y="1823"/>
                  </a:lnTo>
                  <a:lnTo>
                    <a:pt x="1318" y="1821"/>
                  </a:lnTo>
                  <a:lnTo>
                    <a:pt x="1276" y="1815"/>
                  </a:lnTo>
                  <a:lnTo>
                    <a:pt x="1233" y="1808"/>
                  </a:lnTo>
                  <a:lnTo>
                    <a:pt x="1192" y="1802"/>
                  </a:lnTo>
                  <a:lnTo>
                    <a:pt x="1150" y="1794"/>
                  </a:lnTo>
                  <a:lnTo>
                    <a:pt x="1109" y="1789"/>
                  </a:lnTo>
                  <a:lnTo>
                    <a:pt x="1069" y="1783"/>
                  </a:lnTo>
                  <a:lnTo>
                    <a:pt x="1032" y="1777"/>
                  </a:lnTo>
                  <a:lnTo>
                    <a:pt x="995" y="1771"/>
                  </a:lnTo>
                  <a:lnTo>
                    <a:pt x="961" y="1765"/>
                  </a:lnTo>
                  <a:lnTo>
                    <a:pt x="930" y="1760"/>
                  </a:lnTo>
                  <a:lnTo>
                    <a:pt x="900" y="1755"/>
                  </a:lnTo>
                  <a:lnTo>
                    <a:pt x="874" y="1750"/>
                  </a:lnTo>
                  <a:lnTo>
                    <a:pt x="852" y="1747"/>
                  </a:lnTo>
                  <a:lnTo>
                    <a:pt x="832" y="1744"/>
                  </a:lnTo>
                  <a:lnTo>
                    <a:pt x="818" y="1741"/>
                  </a:lnTo>
                  <a:lnTo>
                    <a:pt x="807" y="1740"/>
                  </a:lnTo>
                  <a:lnTo>
                    <a:pt x="803" y="1729"/>
                  </a:lnTo>
                  <a:lnTo>
                    <a:pt x="797" y="1716"/>
                  </a:lnTo>
                  <a:lnTo>
                    <a:pt x="790" y="1698"/>
                  </a:lnTo>
                  <a:lnTo>
                    <a:pt x="782" y="1681"/>
                  </a:lnTo>
                  <a:lnTo>
                    <a:pt x="798" y="1682"/>
                  </a:lnTo>
                  <a:lnTo>
                    <a:pt x="829" y="1686"/>
                  </a:lnTo>
                  <a:lnTo>
                    <a:pt x="871" y="1692"/>
                  </a:lnTo>
                  <a:lnTo>
                    <a:pt x="923" y="1698"/>
                  </a:lnTo>
                  <a:lnTo>
                    <a:pt x="983" y="1707"/>
                  </a:lnTo>
                  <a:lnTo>
                    <a:pt x="1048" y="1716"/>
                  </a:lnTo>
                  <a:lnTo>
                    <a:pt x="1116" y="1725"/>
                  </a:lnTo>
                  <a:lnTo>
                    <a:pt x="1187" y="1734"/>
                  </a:lnTo>
                  <a:lnTo>
                    <a:pt x="1257" y="1743"/>
                  </a:lnTo>
                  <a:lnTo>
                    <a:pt x="1325" y="1752"/>
                  </a:lnTo>
                  <a:lnTo>
                    <a:pt x="1387" y="1760"/>
                  </a:lnTo>
                  <a:lnTo>
                    <a:pt x="1443" y="1768"/>
                  </a:lnTo>
                  <a:lnTo>
                    <a:pt x="1489" y="1774"/>
                  </a:lnTo>
                  <a:lnTo>
                    <a:pt x="1526" y="1778"/>
                  </a:lnTo>
                  <a:lnTo>
                    <a:pt x="1548" y="1781"/>
                  </a:lnTo>
                  <a:lnTo>
                    <a:pt x="1557" y="1783"/>
                  </a:lnTo>
                  <a:lnTo>
                    <a:pt x="1566" y="1765"/>
                  </a:lnTo>
                  <a:lnTo>
                    <a:pt x="1591" y="1718"/>
                  </a:lnTo>
                  <a:lnTo>
                    <a:pt x="1627" y="1651"/>
                  </a:lnTo>
                  <a:lnTo>
                    <a:pt x="1668" y="1574"/>
                  </a:lnTo>
                  <a:lnTo>
                    <a:pt x="1710" y="1497"/>
                  </a:lnTo>
                  <a:lnTo>
                    <a:pt x="1747" y="1428"/>
                  </a:lnTo>
                  <a:lnTo>
                    <a:pt x="1775" y="1377"/>
                  </a:lnTo>
                  <a:lnTo>
                    <a:pt x="1787" y="1354"/>
                  </a:lnTo>
                  <a:lnTo>
                    <a:pt x="1801" y="1355"/>
                  </a:lnTo>
                  <a:lnTo>
                    <a:pt x="1819" y="1357"/>
                  </a:lnTo>
                  <a:lnTo>
                    <a:pt x="1841" y="1358"/>
                  </a:lnTo>
                  <a:lnTo>
                    <a:pt x="1866" y="1360"/>
                  </a:lnTo>
                  <a:lnTo>
                    <a:pt x="1895" y="1362"/>
                  </a:lnTo>
                  <a:lnTo>
                    <a:pt x="1926" y="1364"/>
                  </a:lnTo>
                  <a:lnTo>
                    <a:pt x="1958" y="1367"/>
                  </a:lnTo>
                  <a:lnTo>
                    <a:pt x="1994" y="1370"/>
                  </a:lnTo>
                  <a:lnTo>
                    <a:pt x="2031" y="1373"/>
                  </a:lnTo>
                  <a:lnTo>
                    <a:pt x="2069" y="1376"/>
                  </a:lnTo>
                  <a:lnTo>
                    <a:pt x="2109" y="1379"/>
                  </a:lnTo>
                  <a:lnTo>
                    <a:pt x="2151" y="1382"/>
                  </a:lnTo>
                  <a:lnTo>
                    <a:pt x="2192" y="1385"/>
                  </a:lnTo>
                  <a:lnTo>
                    <a:pt x="2235" y="1388"/>
                  </a:lnTo>
                  <a:lnTo>
                    <a:pt x="2276" y="1391"/>
                  </a:lnTo>
                  <a:lnTo>
                    <a:pt x="2319" y="1395"/>
                  </a:lnTo>
                  <a:lnTo>
                    <a:pt x="2361" y="1398"/>
                  </a:lnTo>
                  <a:lnTo>
                    <a:pt x="2402" y="1401"/>
                  </a:lnTo>
                  <a:lnTo>
                    <a:pt x="2443" y="1404"/>
                  </a:lnTo>
                  <a:lnTo>
                    <a:pt x="2482" y="1407"/>
                  </a:lnTo>
                  <a:lnTo>
                    <a:pt x="2520" y="1410"/>
                  </a:lnTo>
                  <a:lnTo>
                    <a:pt x="2556" y="1413"/>
                  </a:lnTo>
                  <a:lnTo>
                    <a:pt x="2590" y="1416"/>
                  </a:lnTo>
                  <a:lnTo>
                    <a:pt x="2622" y="1417"/>
                  </a:lnTo>
                  <a:lnTo>
                    <a:pt x="2651" y="1420"/>
                  </a:lnTo>
                  <a:lnTo>
                    <a:pt x="2677" y="1422"/>
                  </a:lnTo>
                  <a:lnTo>
                    <a:pt x="2701" y="1423"/>
                  </a:lnTo>
                  <a:lnTo>
                    <a:pt x="2722" y="1425"/>
                  </a:lnTo>
                  <a:lnTo>
                    <a:pt x="2738" y="1426"/>
                  </a:lnTo>
                  <a:lnTo>
                    <a:pt x="2750" y="1428"/>
                  </a:lnTo>
                  <a:lnTo>
                    <a:pt x="2757" y="1428"/>
                  </a:lnTo>
                  <a:lnTo>
                    <a:pt x="2762" y="1428"/>
                  </a:lnTo>
                  <a:lnTo>
                    <a:pt x="2766" y="1428"/>
                  </a:lnTo>
                  <a:lnTo>
                    <a:pt x="2773" y="1423"/>
                  </a:lnTo>
                  <a:lnTo>
                    <a:pt x="2779" y="1416"/>
                  </a:lnTo>
                  <a:lnTo>
                    <a:pt x="2784" y="1402"/>
                  </a:lnTo>
                  <a:lnTo>
                    <a:pt x="2784" y="1399"/>
                  </a:lnTo>
                  <a:lnTo>
                    <a:pt x="2784" y="1395"/>
                  </a:lnTo>
                  <a:lnTo>
                    <a:pt x="2784" y="1392"/>
                  </a:lnTo>
                  <a:lnTo>
                    <a:pt x="2784" y="1388"/>
                  </a:lnTo>
                  <a:lnTo>
                    <a:pt x="2784" y="1386"/>
                  </a:lnTo>
                  <a:lnTo>
                    <a:pt x="2784" y="1386"/>
                  </a:lnTo>
                  <a:lnTo>
                    <a:pt x="2784" y="1386"/>
                  </a:lnTo>
                  <a:lnTo>
                    <a:pt x="2784" y="1385"/>
                  </a:lnTo>
                  <a:lnTo>
                    <a:pt x="2782" y="1368"/>
                  </a:lnTo>
                  <a:lnTo>
                    <a:pt x="2778" y="1349"/>
                  </a:lnTo>
                  <a:lnTo>
                    <a:pt x="2770" y="1328"/>
                  </a:lnTo>
                  <a:lnTo>
                    <a:pt x="2759" y="1308"/>
                  </a:lnTo>
                  <a:lnTo>
                    <a:pt x="2741" y="1287"/>
                  </a:lnTo>
                  <a:lnTo>
                    <a:pt x="2719" y="1268"/>
                  </a:lnTo>
                  <a:lnTo>
                    <a:pt x="2691" y="1250"/>
                  </a:lnTo>
                  <a:lnTo>
                    <a:pt x="2656" y="1235"/>
                  </a:lnTo>
                  <a:lnTo>
                    <a:pt x="2630" y="1226"/>
                  </a:lnTo>
                  <a:lnTo>
                    <a:pt x="2605" y="1216"/>
                  </a:lnTo>
                  <a:lnTo>
                    <a:pt x="2580" y="1206"/>
                  </a:lnTo>
                  <a:lnTo>
                    <a:pt x="2554" y="1194"/>
                  </a:lnTo>
                  <a:lnTo>
                    <a:pt x="2531" y="1181"/>
                  </a:lnTo>
                  <a:lnTo>
                    <a:pt x="2507" y="1167"/>
                  </a:lnTo>
                  <a:lnTo>
                    <a:pt x="2483" y="1154"/>
                  </a:lnTo>
                  <a:lnTo>
                    <a:pt x="2461" y="1139"/>
                  </a:lnTo>
                  <a:lnTo>
                    <a:pt x="2439" y="1123"/>
                  </a:lnTo>
                  <a:lnTo>
                    <a:pt x="2418" y="1107"/>
                  </a:lnTo>
                  <a:lnTo>
                    <a:pt x="2396" y="1089"/>
                  </a:lnTo>
                  <a:lnTo>
                    <a:pt x="2375" y="1071"/>
                  </a:lnTo>
                  <a:lnTo>
                    <a:pt x="2356" y="1052"/>
                  </a:lnTo>
                  <a:lnTo>
                    <a:pt x="2335" y="1033"/>
                  </a:lnTo>
                  <a:lnTo>
                    <a:pt x="2318" y="1012"/>
                  </a:lnTo>
                  <a:lnTo>
                    <a:pt x="2298" y="990"/>
                  </a:lnTo>
                  <a:lnTo>
                    <a:pt x="2287" y="975"/>
                  </a:lnTo>
                  <a:lnTo>
                    <a:pt x="2276" y="959"/>
                  </a:lnTo>
                  <a:lnTo>
                    <a:pt x="2264" y="941"/>
                  </a:lnTo>
                  <a:lnTo>
                    <a:pt x="2254" y="923"/>
                  </a:lnTo>
                  <a:lnTo>
                    <a:pt x="2244" y="902"/>
                  </a:lnTo>
                  <a:lnTo>
                    <a:pt x="2233" y="882"/>
                  </a:lnTo>
                  <a:lnTo>
                    <a:pt x="2222" y="861"/>
                  </a:lnTo>
                  <a:lnTo>
                    <a:pt x="2211" y="839"/>
                  </a:lnTo>
                  <a:lnTo>
                    <a:pt x="2199" y="814"/>
                  </a:lnTo>
                  <a:lnTo>
                    <a:pt x="2186" y="790"/>
                  </a:lnTo>
                  <a:lnTo>
                    <a:pt x="2173" y="765"/>
                  </a:lnTo>
                  <a:lnTo>
                    <a:pt x="2159" y="740"/>
                  </a:lnTo>
                  <a:lnTo>
                    <a:pt x="2146" y="716"/>
                  </a:lnTo>
                  <a:lnTo>
                    <a:pt x="2131" y="692"/>
                  </a:lnTo>
                  <a:lnTo>
                    <a:pt x="2115" y="670"/>
                  </a:lnTo>
                  <a:lnTo>
                    <a:pt x="2099" y="649"/>
                  </a:lnTo>
                  <a:lnTo>
                    <a:pt x="2081" y="630"/>
                  </a:lnTo>
                  <a:lnTo>
                    <a:pt x="2063" y="611"/>
                  </a:lnTo>
                  <a:lnTo>
                    <a:pt x="2044" y="595"/>
                  </a:lnTo>
                  <a:lnTo>
                    <a:pt x="2022" y="581"/>
                  </a:lnTo>
                  <a:lnTo>
                    <a:pt x="2000" y="570"/>
                  </a:lnTo>
                  <a:lnTo>
                    <a:pt x="1976" y="559"/>
                  </a:lnTo>
                  <a:lnTo>
                    <a:pt x="1951" y="553"/>
                  </a:lnTo>
                  <a:lnTo>
                    <a:pt x="1923" y="549"/>
                  </a:lnTo>
                  <a:lnTo>
                    <a:pt x="1923" y="547"/>
                  </a:lnTo>
                  <a:lnTo>
                    <a:pt x="1924" y="544"/>
                  </a:lnTo>
                  <a:lnTo>
                    <a:pt x="1924" y="543"/>
                  </a:lnTo>
                  <a:lnTo>
                    <a:pt x="1926" y="542"/>
                  </a:lnTo>
                  <a:lnTo>
                    <a:pt x="1930" y="537"/>
                  </a:lnTo>
                  <a:lnTo>
                    <a:pt x="1935" y="534"/>
                  </a:lnTo>
                  <a:lnTo>
                    <a:pt x="1942" y="533"/>
                  </a:lnTo>
                  <a:lnTo>
                    <a:pt x="1949" y="531"/>
                  </a:lnTo>
                  <a:lnTo>
                    <a:pt x="1972" y="530"/>
                  </a:lnTo>
                  <a:lnTo>
                    <a:pt x="1995" y="528"/>
                  </a:lnTo>
                  <a:lnTo>
                    <a:pt x="2020" y="525"/>
                  </a:lnTo>
                  <a:lnTo>
                    <a:pt x="2047" y="521"/>
                  </a:lnTo>
                  <a:lnTo>
                    <a:pt x="2072" y="512"/>
                  </a:lnTo>
                  <a:lnTo>
                    <a:pt x="2096" y="502"/>
                  </a:lnTo>
                  <a:lnTo>
                    <a:pt x="2115" y="484"/>
                  </a:lnTo>
                  <a:lnTo>
                    <a:pt x="2130" y="462"/>
                  </a:lnTo>
                  <a:lnTo>
                    <a:pt x="2137" y="434"/>
                  </a:lnTo>
                  <a:lnTo>
                    <a:pt x="2139" y="416"/>
                  </a:lnTo>
                  <a:lnTo>
                    <a:pt x="2140" y="398"/>
                  </a:lnTo>
                  <a:lnTo>
                    <a:pt x="2142" y="382"/>
                  </a:lnTo>
                  <a:lnTo>
                    <a:pt x="2142" y="365"/>
                  </a:lnTo>
                  <a:lnTo>
                    <a:pt x="2140" y="326"/>
                  </a:lnTo>
                  <a:lnTo>
                    <a:pt x="2134" y="292"/>
                  </a:lnTo>
                  <a:lnTo>
                    <a:pt x="2122" y="263"/>
                  </a:lnTo>
                  <a:lnTo>
                    <a:pt x="2108" y="240"/>
                  </a:lnTo>
                  <a:lnTo>
                    <a:pt x="2102" y="234"/>
                  </a:lnTo>
                  <a:lnTo>
                    <a:pt x="2097" y="228"/>
                  </a:lnTo>
                  <a:lnTo>
                    <a:pt x="2090" y="222"/>
                  </a:lnTo>
                  <a:lnTo>
                    <a:pt x="2084" y="218"/>
                  </a:lnTo>
                  <a:lnTo>
                    <a:pt x="2077" y="213"/>
                  </a:lnTo>
                  <a:lnTo>
                    <a:pt x="2068" y="210"/>
                  </a:lnTo>
                  <a:lnTo>
                    <a:pt x="2060" y="207"/>
                  </a:lnTo>
                  <a:lnTo>
                    <a:pt x="2051" y="206"/>
                  </a:lnTo>
                  <a:lnTo>
                    <a:pt x="2051" y="203"/>
                  </a:lnTo>
                  <a:lnTo>
                    <a:pt x="2051" y="201"/>
                  </a:lnTo>
                  <a:lnTo>
                    <a:pt x="2051" y="198"/>
                  </a:lnTo>
                  <a:lnTo>
                    <a:pt x="2051" y="195"/>
                  </a:lnTo>
                  <a:lnTo>
                    <a:pt x="2053" y="178"/>
                  </a:lnTo>
                  <a:lnTo>
                    <a:pt x="2057" y="158"/>
                  </a:lnTo>
                  <a:lnTo>
                    <a:pt x="2068" y="142"/>
                  </a:lnTo>
                  <a:lnTo>
                    <a:pt x="2087" y="132"/>
                  </a:lnTo>
                  <a:lnTo>
                    <a:pt x="2106" y="127"/>
                  </a:lnTo>
                  <a:lnTo>
                    <a:pt x="2125" y="121"/>
                  </a:lnTo>
                  <a:lnTo>
                    <a:pt x="2145" y="117"/>
                  </a:lnTo>
                  <a:lnTo>
                    <a:pt x="2162" y="110"/>
                  </a:lnTo>
                  <a:lnTo>
                    <a:pt x="2177" y="102"/>
                  </a:lnTo>
                  <a:lnTo>
                    <a:pt x="2190" y="93"/>
                  </a:lnTo>
                  <a:lnTo>
                    <a:pt x="2201" y="83"/>
                  </a:lnTo>
                  <a:lnTo>
                    <a:pt x="2207" y="71"/>
                  </a:lnTo>
                  <a:lnTo>
                    <a:pt x="2208" y="68"/>
                  </a:lnTo>
                  <a:lnTo>
                    <a:pt x="2208" y="65"/>
                  </a:lnTo>
                  <a:lnTo>
                    <a:pt x="2208" y="64"/>
                  </a:lnTo>
                  <a:lnTo>
                    <a:pt x="2208" y="61"/>
                  </a:lnTo>
                  <a:lnTo>
                    <a:pt x="2207" y="53"/>
                  </a:lnTo>
                  <a:lnTo>
                    <a:pt x="2205" y="44"/>
                  </a:lnTo>
                  <a:lnTo>
                    <a:pt x="2201" y="37"/>
                  </a:lnTo>
                  <a:lnTo>
                    <a:pt x="2193" y="28"/>
                  </a:lnTo>
                  <a:lnTo>
                    <a:pt x="2188" y="22"/>
                  </a:lnTo>
                  <a:lnTo>
                    <a:pt x="2182" y="18"/>
                  </a:lnTo>
                  <a:lnTo>
                    <a:pt x="2176" y="13"/>
                  </a:lnTo>
                  <a:lnTo>
                    <a:pt x="2168" y="10"/>
                  </a:lnTo>
                  <a:lnTo>
                    <a:pt x="2161" y="7"/>
                  </a:lnTo>
                  <a:lnTo>
                    <a:pt x="2153" y="5"/>
                  </a:lnTo>
                  <a:lnTo>
                    <a:pt x="2146" y="3"/>
                  </a:lnTo>
                  <a:lnTo>
                    <a:pt x="213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6" name="Freeform 308"/>
            <p:cNvSpPr>
              <a:spLocks/>
            </p:cNvSpPr>
            <p:nvPr/>
          </p:nvSpPr>
          <p:spPr bwMode="auto">
            <a:xfrm>
              <a:off x="2404" y="1252"/>
              <a:ext cx="25" cy="40"/>
            </a:xfrm>
            <a:custGeom>
              <a:avLst/>
              <a:gdLst>
                <a:gd name="T0" fmla="*/ 37 w 77"/>
                <a:gd name="T1" fmla="*/ 0 h 120"/>
                <a:gd name="T2" fmla="*/ 35 w 77"/>
                <a:gd name="T3" fmla="*/ 3 h 120"/>
                <a:gd name="T4" fmla="*/ 34 w 77"/>
                <a:gd name="T5" fmla="*/ 9 h 120"/>
                <a:gd name="T6" fmla="*/ 34 w 77"/>
                <a:gd name="T7" fmla="*/ 19 h 120"/>
                <a:gd name="T8" fmla="*/ 34 w 77"/>
                <a:gd name="T9" fmla="*/ 32 h 120"/>
                <a:gd name="T10" fmla="*/ 37 w 77"/>
                <a:gd name="T11" fmla="*/ 47 h 120"/>
                <a:gd name="T12" fmla="*/ 44 w 77"/>
                <a:gd name="T13" fmla="*/ 65 h 120"/>
                <a:gd name="T14" fmla="*/ 57 w 77"/>
                <a:gd name="T15" fmla="*/ 84 h 120"/>
                <a:gd name="T16" fmla="*/ 77 w 77"/>
                <a:gd name="T17" fmla="*/ 105 h 120"/>
                <a:gd name="T18" fmla="*/ 75 w 77"/>
                <a:gd name="T19" fmla="*/ 105 h 120"/>
                <a:gd name="T20" fmla="*/ 69 w 77"/>
                <a:gd name="T21" fmla="*/ 108 h 120"/>
                <a:gd name="T22" fmla="*/ 62 w 77"/>
                <a:gd name="T23" fmla="*/ 109 h 120"/>
                <a:gd name="T24" fmla="*/ 53 w 77"/>
                <a:gd name="T25" fmla="*/ 112 h 120"/>
                <a:gd name="T26" fmla="*/ 43 w 77"/>
                <a:gd name="T27" fmla="*/ 115 h 120"/>
                <a:gd name="T28" fmla="*/ 32 w 77"/>
                <a:gd name="T29" fmla="*/ 118 h 120"/>
                <a:gd name="T30" fmla="*/ 20 w 77"/>
                <a:gd name="T31" fmla="*/ 120 h 120"/>
                <a:gd name="T32" fmla="*/ 12 w 77"/>
                <a:gd name="T33" fmla="*/ 120 h 120"/>
                <a:gd name="T34" fmla="*/ 10 w 77"/>
                <a:gd name="T35" fmla="*/ 117 h 120"/>
                <a:gd name="T36" fmla="*/ 6 w 77"/>
                <a:gd name="T37" fmla="*/ 109 h 120"/>
                <a:gd name="T38" fmla="*/ 3 w 77"/>
                <a:gd name="T39" fmla="*/ 96 h 120"/>
                <a:gd name="T40" fmla="*/ 0 w 77"/>
                <a:gd name="T41" fmla="*/ 80 h 120"/>
                <a:gd name="T42" fmla="*/ 0 w 77"/>
                <a:gd name="T43" fmla="*/ 62 h 120"/>
                <a:gd name="T44" fmla="*/ 6 w 77"/>
                <a:gd name="T45" fmla="*/ 41 h 120"/>
                <a:gd name="T46" fmla="*/ 17 w 77"/>
                <a:gd name="T47" fmla="*/ 20 h 120"/>
                <a:gd name="T48" fmla="*/ 37 w 77"/>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20">
                  <a:moveTo>
                    <a:pt x="37" y="0"/>
                  </a:moveTo>
                  <a:lnTo>
                    <a:pt x="35" y="3"/>
                  </a:lnTo>
                  <a:lnTo>
                    <a:pt x="34" y="9"/>
                  </a:lnTo>
                  <a:lnTo>
                    <a:pt x="34" y="19"/>
                  </a:lnTo>
                  <a:lnTo>
                    <a:pt x="34" y="32"/>
                  </a:lnTo>
                  <a:lnTo>
                    <a:pt x="37" y="47"/>
                  </a:lnTo>
                  <a:lnTo>
                    <a:pt x="44" y="65"/>
                  </a:lnTo>
                  <a:lnTo>
                    <a:pt x="57" y="84"/>
                  </a:lnTo>
                  <a:lnTo>
                    <a:pt x="77" y="105"/>
                  </a:lnTo>
                  <a:lnTo>
                    <a:pt x="75" y="105"/>
                  </a:lnTo>
                  <a:lnTo>
                    <a:pt x="69" y="108"/>
                  </a:lnTo>
                  <a:lnTo>
                    <a:pt x="62" y="109"/>
                  </a:lnTo>
                  <a:lnTo>
                    <a:pt x="53" y="112"/>
                  </a:lnTo>
                  <a:lnTo>
                    <a:pt x="43" y="115"/>
                  </a:lnTo>
                  <a:lnTo>
                    <a:pt x="32" y="118"/>
                  </a:lnTo>
                  <a:lnTo>
                    <a:pt x="20" y="120"/>
                  </a:lnTo>
                  <a:lnTo>
                    <a:pt x="12" y="120"/>
                  </a:lnTo>
                  <a:lnTo>
                    <a:pt x="10" y="117"/>
                  </a:lnTo>
                  <a:lnTo>
                    <a:pt x="6" y="109"/>
                  </a:lnTo>
                  <a:lnTo>
                    <a:pt x="3" y="96"/>
                  </a:lnTo>
                  <a:lnTo>
                    <a:pt x="0" y="80"/>
                  </a:lnTo>
                  <a:lnTo>
                    <a:pt x="0" y="62"/>
                  </a:lnTo>
                  <a:lnTo>
                    <a:pt x="6" y="41"/>
                  </a:lnTo>
                  <a:lnTo>
                    <a:pt x="17" y="20"/>
                  </a:lnTo>
                  <a:lnTo>
                    <a:pt x="37" y="0"/>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7" name="Freeform 309"/>
            <p:cNvSpPr>
              <a:spLocks/>
            </p:cNvSpPr>
            <p:nvPr/>
          </p:nvSpPr>
          <p:spPr bwMode="auto">
            <a:xfrm>
              <a:off x="2412" y="1225"/>
              <a:ext cx="30" cy="35"/>
            </a:xfrm>
            <a:custGeom>
              <a:avLst/>
              <a:gdLst>
                <a:gd name="T0" fmla="*/ 85 w 89"/>
                <a:gd name="T1" fmla="*/ 105 h 105"/>
                <a:gd name="T2" fmla="*/ 86 w 89"/>
                <a:gd name="T3" fmla="*/ 100 h 105"/>
                <a:gd name="T4" fmla="*/ 88 w 89"/>
                <a:gd name="T5" fmla="*/ 92 h 105"/>
                <a:gd name="T6" fmla="*/ 89 w 89"/>
                <a:gd name="T7" fmla="*/ 77 h 105"/>
                <a:gd name="T8" fmla="*/ 89 w 89"/>
                <a:gd name="T9" fmla="*/ 59 h 105"/>
                <a:gd name="T10" fmla="*/ 83 w 89"/>
                <a:gd name="T11" fmla="*/ 41 h 105"/>
                <a:gd name="T12" fmla="*/ 73 w 89"/>
                <a:gd name="T13" fmla="*/ 25 h 105"/>
                <a:gd name="T14" fmla="*/ 54 w 89"/>
                <a:gd name="T15" fmla="*/ 10 h 105"/>
                <a:gd name="T16" fmla="*/ 26 w 89"/>
                <a:gd name="T17" fmla="*/ 0 h 105"/>
                <a:gd name="T18" fmla="*/ 0 w 89"/>
                <a:gd name="T19" fmla="*/ 29 h 105"/>
                <a:gd name="T20" fmla="*/ 3 w 89"/>
                <a:gd name="T21" fmla="*/ 29 h 105"/>
                <a:gd name="T22" fmla="*/ 12 w 89"/>
                <a:gd name="T23" fmla="*/ 29 h 105"/>
                <a:gd name="T24" fmla="*/ 24 w 89"/>
                <a:gd name="T25" fmla="*/ 32 h 105"/>
                <a:gd name="T26" fmla="*/ 39 w 89"/>
                <a:gd name="T27" fmla="*/ 37 h 105"/>
                <a:gd name="T28" fmla="*/ 54 w 89"/>
                <a:gd name="T29" fmla="*/ 46 h 105"/>
                <a:gd name="T30" fmla="*/ 67 w 89"/>
                <a:gd name="T31" fmla="*/ 59 h 105"/>
                <a:gd name="T32" fmla="*/ 79 w 89"/>
                <a:gd name="T33" fmla="*/ 78 h 105"/>
                <a:gd name="T34" fmla="*/ 85 w 89"/>
                <a:gd name="T3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05">
                  <a:moveTo>
                    <a:pt x="85" y="105"/>
                  </a:moveTo>
                  <a:lnTo>
                    <a:pt x="86" y="100"/>
                  </a:lnTo>
                  <a:lnTo>
                    <a:pt x="88" y="92"/>
                  </a:lnTo>
                  <a:lnTo>
                    <a:pt x="89" y="77"/>
                  </a:lnTo>
                  <a:lnTo>
                    <a:pt x="89" y="59"/>
                  </a:lnTo>
                  <a:lnTo>
                    <a:pt x="83" y="41"/>
                  </a:lnTo>
                  <a:lnTo>
                    <a:pt x="73" y="25"/>
                  </a:lnTo>
                  <a:lnTo>
                    <a:pt x="54" y="10"/>
                  </a:lnTo>
                  <a:lnTo>
                    <a:pt x="26" y="0"/>
                  </a:lnTo>
                  <a:lnTo>
                    <a:pt x="0" y="29"/>
                  </a:lnTo>
                  <a:lnTo>
                    <a:pt x="3" y="29"/>
                  </a:lnTo>
                  <a:lnTo>
                    <a:pt x="12" y="29"/>
                  </a:lnTo>
                  <a:lnTo>
                    <a:pt x="24" y="32"/>
                  </a:lnTo>
                  <a:lnTo>
                    <a:pt x="39" y="37"/>
                  </a:lnTo>
                  <a:lnTo>
                    <a:pt x="54" y="46"/>
                  </a:lnTo>
                  <a:lnTo>
                    <a:pt x="67" y="59"/>
                  </a:lnTo>
                  <a:lnTo>
                    <a:pt x="79" y="78"/>
                  </a:lnTo>
                  <a:lnTo>
                    <a:pt x="85" y="105"/>
                  </a:lnTo>
                  <a:close/>
                </a:path>
              </a:pathLst>
            </a:custGeom>
            <a:solidFill>
              <a:srgbClr val="E5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 name="Freeform 310"/>
            <p:cNvSpPr>
              <a:spLocks/>
            </p:cNvSpPr>
            <p:nvPr/>
          </p:nvSpPr>
          <p:spPr bwMode="auto">
            <a:xfrm>
              <a:off x="2336" y="1456"/>
              <a:ext cx="30" cy="10"/>
            </a:xfrm>
            <a:custGeom>
              <a:avLst/>
              <a:gdLst>
                <a:gd name="T0" fmla="*/ 0 w 89"/>
                <a:gd name="T1" fmla="*/ 9 h 30"/>
                <a:gd name="T2" fmla="*/ 80 w 89"/>
                <a:gd name="T3" fmla="*/ 0 h 30"/>
                <a:gd name="T4" fmla="*/ 89 w 89"/>
                <a:gd name="T5" fmla="*/ 15 h 30"/>
                <a:gd name="T6" fmla="*/ 0 w 89"/>
                <a:gd name="T7" fmla="*/ 30 h 30"/>
                <a:gd name="T8" fmla="*/ 0 w 89"/>
                <a:gd name="T9" fmla="*/ 9 h 30"/>
              </a:gdLst>
              <a:ahLst/>
              <a:cxnLst>
                <a:cxn ang="0">
                  <a:pos x="T0" y="T1"/>
                </a:cxn>
                <a:cxn ang="0">
                  <a:pos x="T2" y="T3"/>
                </a:cxn>
                <a:cxn ang="0">
                  <a:pos x="T4" y="T5"/>
                </a:cxn>
                <a:cxn ang="0">
                  <a:pos x="T6" y="T7"/>
                </a:cxn>
                <a:cxn ang="0">
                  <a:pos x="T8" y="T9"/>
                </a:cxn>
              </a:cxnLst>
              <a:rect l="0" t="0" r="r" b="b"/>
              <a:pathLst>
                <a:path w="89" h="30">
                  <a:moveTo>
                    <a:pt x="0" y="9"/>
                  </a:moveTo>
                  <a:lnTo>
                    <a:pt x="80" y="0"/>
                  </a:lnTo>
                  <a:lnTo>
                    <a:pt x="89" y="15"/>
                  </a:lnTo>
                  <a:lnTo>
                    <a:pt x="0" y="30"/>
                  </a:lnTo>
                  <a:lnTo>
                    <a:pt x="0" y="9"/>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9" name="Freeform 311"/>
            <p:cNvSpPr>
              <a:spLocks/>
            </p:cNvSpPr>
            <p:nvPr/>
          </p:nvSpPr>
          <p:spPr bwMode="auto">
            <a:xfrm>
              <a:off x="2341" y="1471"/>
              <a:ext cx="30" cy="10"/>
            </a:xfrm>
            <a:custGeom>
              <a:avLst/>
              <a:gdLst>
                <a:gd name="T0" fmla="*/ 0 w 90"/>
                <a:gd name="T1" fmla="*/ 10 h 29"/>
                <a:gd name="T2" fmla="*/ 80 w 90"/>
                <a:gd name="T3" fmla="*/ 0 h 29"/>
                <a:gd name="T4" fmla="*/ 90 w 90"/>
                <a:gd name="T5" fmla="*/ 14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4"/>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0" name="Freeform 312"/>
            <p:cNvSpPr>
              <a:spLocks/>
            </p:cNvSpPr>
            <p:nvPr/>
          </p:nvSpPr>
          <p:spPr bwMode="auto">
            <a:xfrm>
              <a:off x="2346" y="1486"/>
              <a:ext cx="30" cy="9"/>
            </a:xfrm>
            <a:custGeom>
              <a:avLst/>
              <a:gdLst>
                <a:gd name="T0" fmla="*/ 0 w 90"/>
                <a:gd name="T1" fmla="*/ 10 h 29"/>
                <a:gd name="T2" fmla="*/ 80 w 90"/>
                <a:gd name="T3" fmla="*/ 0 h 29"/>
                <a:gd name="T4" fmla="*/ 90 w 90"/>
                <a:gd name="T5" fmla="*/ 15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5"/>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1" name="Freeform 313"/>
            <p:cNvSpPr>
              <a:spLocks/>
            </p:cNvSpPr>
            <p:nvPr/>
          </p:nvSpPr>
          <p:spPr bwMode="auto">
            <a:xfrm>
              <a:off x="2265" y="1232"/>
              <a:ext cx="60" cy="13"/>
            </a:xfrm>
            <a:custGeom>
              <a:avLst/>
              <a:gdLst>
                <a:gd name="T0" fmla="*/ 0 w 182"/>
                <a:gd name="T1" fmla="*/ 19 h 39"/>
                <a:gd name="T2" fmla="*/ 5 w 182"/>
                <a:gd name="T3" fmla="*/ 17 h 39"/>
                <a:gd name="T4" fmla="*/ 20 w 182"/>
                <a:gd name="T5" fmla="*/ 14 h 39"/>
                <a:gd name="T6" fmla="*/ 42 w 182"/>
                <a:gd name="T7" fmla="*/ 8 h 39"/>
                <a:gd name="T8" fmla="*/ 69 w 182"/>
                <a:gd name="T9" fmla="*/ 4 h 39"/>
                <a:gd name="T10" fmla="*/ 99 w 182"/>
                <a:gd name="T11" fmla="*/ 1 h 39"/>
                <a:gd name="T12" fmla="*/ 127 w 182"/>
                <a:gd name="T13" fmla="*/ 0 h 39"/>
                <a:gd name="T14" fmla="*/ 153 w 182"/>
                <a:gd name="T15" fmla="*/ 1 h 39"/>
                <a:gd name="T16" fmla="*/ 174 w 182"/>
                <a:gd name="T17" fmla="*/ 8 h 39"/>
                <a:gd name="T18" fmla="*/ 182 w 182"/>
                <a:gd name="T19" fmla="*/ 17 h 39"/>
                <a:gd name="T20" fmla="*/ 176 w 182"/>
                <a:gd name="T21" fmla="*/ 26 h 39"/>
                <a:gd name="T22" fmla="*/ 156 w 182"/>
                <a:gd name="T23" fmla="*/ 34 h 39"/>
                <a:gd name="T24" fmla="*/ 130 w 182"/>
                <a:gd name="T25" fmla="*/ 38 h 39"/>
                <a:gd name="T26" fmla="*/ 97 w 182"/>
                <a:gd name="T27" fmla="*/ 39 h 39"/>
                <a:gd name="T28" fmla="*/ 62 w 182"/>
                <a:gd name="T29" fmla="*/ 38 h 39"/>
                <a:gd name="T30" fmla="*/ 29 w 182"/>
                <a:gd name="T31" fmla="*/ 31 h 39"/>
                <a:gd name="T32" fmla="*/ 0 w 182"/>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39">
                  <a:moveTo>
                    <a:pt x="0" y="19"/>
                  </a:moveTo>
                  <a:lnTo>
                    <a:pt x="5" y="17"/>
                  </a:lnTo>
                  <a:lnTo>
                    <a:pt x="20" y="14"/>
                  </a:lnTo>
                  <a:lnTo>
                    <a:pt x="42" y="8"/>
                  </a:lnTo>
                  <a:lnTo>
                    <a:pt x="69" y="4"/>
                  </a:lnTo>
                  <a:lnTo>
                    <a:pt x="99" y="1"/>
                  </a:lnTo>
                  <a:lnTo>
                    <a:pt x="127" y="0"/>
                  </a:lnTo>
                  <a:lnTo>
                    <a:pt x="153" y="1"/>
                  </a:lnTo>
                  <a:lnTo>
                    <a:pt x="174" y="8"/>
                  </a:lnTo>
                  <a:lnTo>
                    <a:pt x="182" y="17"/>
                  </a:lnTo>
                  <a:lnTo>
                    <a:pt x="176" y="26"/>
                  </a:lnTo>
                  <a:lnTo>
                    <a:pt x="156" y="34"/>
                  </a:lnTo>
                  <a:lnTo>
                    <a:pt x="130" y="38"/>
                  </a:lnTo>
                  <a:lnTo>
                    <a:pt x="97" y="39"/>
                  </a:lnTo>
                  <a:lnTo>
                    <a:pt x="62" y="38"/>
                  </a:lnTo>
                  <a:lnTo>
                    <a:pt x="29" y="31"/>
                  </a:lnTo>
                  <a:lnTo>
                    <a:pt x="0" y="19"/>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2" name="Freeform 314"/>
            <p:cNvSpPr>
              <a:spLocks/>
            </p:cNvSpPr>
            <p:nvPr/>
          </p:nvSpPr>
          <p:spPr bwMode="auto">
            <a:xfrm>
              <a:off x="2316" y="1348"/>
              <a:ext cx="261" cy="214"/>
            </a:xfrm>
            <a:custGeom>
              <a:avLst/>
              <a:gdLst>
                <a:gd name="T0" fmla="*/ 44 w 781"/>
                <a:gd name="T1" fmla="*/ 1 h 642"/>
                <a:gd name="T2" fmla="*/ 24 w 781"/>
                <a:gd name="T3" fmla="*/ 6 h 642"/>
                <a:gd name="T4" fmla="*/ 3 w 781"/>
                <a:gd name="T5" fmla="*/ 13 h 642"/>
                <a:gd name="T6" fmla="*/ 6 w 781"/>
                <a:gd name="T7" fmla="*/ 25 h 642"/>
                <a:gd name="T8" fmla="*/ 37 w 781"/>
                <a:gd name="T9" fmla="*/ 35 h 642"/>
                <a:gd name="T10" fmla="*/ 65 w 781"/>
                <a:gd name="T11" fmla="*/ 38 h 642"/>
                <a:gd name="T12" fmla="*/ 98 w 781"/>
                <a:gd name="T13" fmla="*/ 43 h 642"/>
                <a:gd name="T14" fmla="*/ 132 w 781"/>
                <a:gd name="T15" fmla="*/ 49 h 642"/>
                <a:gd name="T16" fmla="*/ 169 w 781"/>
                <a:gd name="T17" fmla="*/ 62 h 642"/>
                <a:gd name="T18" fmla="*/ 206 w 781"/>
                <a:gd name="T19" fmla="*/ 85 h 642"/>
                <a:gd name="T20" fmla="*/ 241 w 781"/>
                <a:gd name="T21" fmla="*/ 124 h 642"/>
                <a:gd name="T22" fmla="*/ 277 w 781"/>
                <a:gd name="T23" fmla="*/ 179 h 642"/>
                <a:gd name="T24" fmla="*/ 306 w 781"/>
                <a:gd name="T25" fmla="*/ 250 h 642"/>
                <a:gd name="T26" fmla="*/ 336 w 781"/>
                <a:gd name="T27" fmla="*/ 355 h 642"/>
                <a:gd name="T28" fmla="*/ 343 w 781"/>
                <a:gd name="T29" fmla="*/ 473 h 642"/>
                <a:gd name="T30" fmla="*/ 299 w 781"/>
                <a:gd name="T31" fmla="*/ 565 h 642"/>
                <a:gd name="T32" fmla="*/ 223 w 781"/>
                <a:gd name="T33" fmla="*/ 594 h 642"/>
                <a:gd name="T34" fmla="*/ 204 w 781"/>
                <a:gd name="T35" fmla="*/ 603 h 642"/>
                <a:gd name="T36" fmla="*/ 220 w 781"/>
                <a:gd name="T37" fmla="*/ 609 h 642"/>
                <a:gd name="T38" fmla="*/ 262 w 781"/>
                <a:gd name="T39" fmla="*/ 612 h 642"/>
                <a:gd name="T40" fmla="*/ 324 w 781"/>
                <a:gd name="T41" fmla="*/ 615 h 642"/>
                <a:gd name="T42" fmla="*/ 395 w 781"/>
                <a:gd name="T43" fmla="*/ 617 h 642"/>
                <a:gd name="T44" fmla="*/ 467 w 781"/>
                <a:gd name="T45" fmla="*/ 618 h 642"/>
                <a:gd name="T46" fmla="*/ 534 w 781"/>
                <a:gd name="T47" fmla="*/ 621 h 642"/>
                <a:gd name="T48" fmla="*/ 589 w 781"/>
                <a:gd name="T49" fmla="*/ 627 h 642"/>
                <a:gd name="T50" fmla="*/ 639 w 781"/>
                <a:gd name="T51" fmla="*/ 631 h 642"/>
                <a:gd name="T52" fmla="*/ 686 w 781"/>
                <a:gd name="T53" fmla="*/ 636 h 642"/>
                <a:gd name="T54" fmla="*/ 726 w 781"/>
                <a:gd name="T55" fmla="*/ 640 h 642"/>
                <a:gd name="T56" fmla="*/ 756 w 781"/>
                <a:gd name="T57" fmla="*/ 642 h 642"/>
                <a:gd name="T58" fmla="*/ 775 w 781"/>
                <a:gd name="T59" fmla="*/ 640 h 642"/>
                <a:gd name="T60" fmla="*/ 781 w 781"/>
                <a:gd name="T61" fmla="*/ 636 h 642"/>
                <a:gd name="T62" fmla="*/ 769 w 781"/>
                <a:gd name="T63" fmla="*/ 628 h 642"/>
                <a:gd name="T64" fmla="*/ 740 w 781"/>
                <a:gd name="T65" fmla="*/ 618 h 642"/>
                <a:gd name="T66" fmla="*/ 695 w 781"/>
                <a:gd name="T67" fmla="*/ 611 h 642"/>
                <a:gd name="T68" fmla="*/ 642 w 781"/>
                <a:gd name="T69" fmla="*/ 602 h 642"/>
                <a:gd name="T70" fmla="*/ 583 w 781"/>
                <a:gd name="T71" fmla="*/ 593 h 642"/>
                <a:gd name="T72" fmla="*/ 524 w 781"/>
                <a:gd name="T73" fmla="*/ 583 h 642"/>
                <a:gd name="T74" fmla="*/ 470 w 781"/>
                <a:gd name="T75" fmla="*/ 566 h 642"/>
                <a:gd name="T76" fmla="*/ 427 w 781"/>
                <a:gd name="T77" fmla="*/ 546 h 642"/>
                <a:gd name="T78" fmla="*/ 399 w 781"/>
                <a:gd name="T79" fmla="*/ 517 h 642"/>
                <a:gd name="T80" fmla="*/ 389 w 781"/>
                <a:gd name="T81" fmla="*/ 478 h 642"/>
                <a:gd name="T82" fmla="*/ 377 w 781"/>
                <a:gd name="T83" fmla="*/ 414 h 642"/>
                <a:gd name="T84" fmla="*/ 358 w 781"/>
                <a:gd name="T85" fmla="*/ 333 h 642"/>
                <a:gd name="T86" fmla="*/ 331 w 781"/>
                <a:gd name="T87" fmla="*/ 244 h 642"/>
                <a:gd name="T88" fmla="*/ 294 w 781"/>
                <a:gd name="T89" fmla="*/ 158 h 642"/>
                <a:gd name="T90" fmla="*/ 244 w 781"/>
                <a:gd name="T91" fmla="*/ 81 h 642"/>
                <a:gd name="T92" fmla="*/ 179 w 781"/>
                <a:gd name="T93" fmla="*/ 26 h 642"/>
                <a:gd name="T94" fmla="*/ 96 w 781"/>
                <a:gd name="T9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642">
                  <a:moveTo>
                    <a:pt x="49" y="1"/>
                  </a:moveTo>
                  <a:lnTo>
                    <a:pt x="44" y="1"/>
                  </a:lnTo>
                  <a:lnTo>
                    <a:pt x="35" y="3"/>
                  </a:lnTo>
                  <a:lnTo>
                    <a:pt x="24" y="6"/>
                  </a:lnTo>
                  <a:lnTo>
                    <a:pt x="12" y="9"/>
                  </a:lnTo>
                  <a:lnTo>
                    <a:pt x="3" y="13"/>
                  </a:lnTo>
                  <a:lnTo>
                    <a:pt x="0" y="19"/>
                  </a:lnTo>
                  <a:lnTo>
                    <a:pt x="6" y="25"/>
                  </a:lnTo>
                  <a:lnTo>
                    <a:pt x="24" y="32"/>
                  </a:lnTo>
                  <a:lnTo>
                    <a:pt x="37" y="35"/>
                  </a:lnTo>
                  <a:lnTo>
                    <a:pt x="50" y="37"/>
                  </a:lnTo>
                  <a:lnTo>
                    <a:pt x="65" y="38"/>
                  </a:lnTo>
                  <a:lnTo>
                    <a:pt x="81" y="40"/>
                  </a:lnTo>
                  <a:lnTo>
                    <a:pt x="98" y="43"/>
                  </a:lnTo>
                  <a:lnTo>
                    <a:pt x="114" y="46"/>
                  </a:lnTo>
                  <a:lnTo>
                    <a:pt x="132" y="49"/>
                  </a:lnTo>
                  <a:lnTo>
                    <a:pt x="149" y="54"/>
                  </a:lnTo>
                  <a:lnTo>
                    <a:pt x="169" y="62"/>
                  </a:lnTo>
                  <a:lnTo>
                    <a:pt x="186" y="72"/>
                  </a:lnTo>
                  <a:lnTo>
                    <a:pt x="206" y="85"/>
                  </a:lnTo>
                  <a:lnTo>
                    <a:pt x="223" y="103"/>
                  </a:lnTo>
                  <a:lnTo>
                    <a:pt x="241" y="124"/>
                  </a:lnTo>
                  <a:lnTo>
                    <a:pt x="259" y="149"/>
                  </a:lnTo>
                  <a:lnTo>
                    <a:pt x="277" y="179"/>
                  </a:lnTo>
                  <a:lnTo>
                    <a:pt x="293" y="214"/>
                  </a:lnTo>
                  <a:lnTo>
                    <a:pt x="306" y="250"/>
                  </a:lnTo>
                  <a:lnTo>
                    <a:pt x="321" y="299"/>
                  </a:lnTo>
                  <a:lnTo>
                    <a:pt x="336" y="355"/>
                  </a:lnTo>
                  <a:lnTo>
                    <a:pt x="343" y="415"/>
                  </a:lnTo>
                  <a:lnTo>
                    <a:pt x="343" y="473"/>
                  </a:lnTo>
                  <a:lnTo>
                    <a:pt x="328" y="526"/>
                  </a:lnTo>
                  <a:lnTo>
                    <a:pt x="299" y="565"/>
                  </a:lnTo>
                  <a:lnTo>
                    <a:pt x="248" y="588"/>
                  </a:lnTo>
                  <a:lnTo>
                    <a:pt x="223" y="594"/>
                  </a:lnTo>
                  <a:lnTo>
                    <a:pt x="208" y="599"/>
                  </a:lnTo>
                  <a:lnTo>
                    <a:pt x="204" y="603"/>
                  </a:lnTo>
                  <a:lnTo>
                    <a:pt x="208" y="606"/>
                  </a:lnTo>
                  <a:lnTo>
                    <a:pt x="220" y="609"/>
                  </a:lnTo>
                  <a:lnTo>
                    <a:pt x="238" y="611"/>
                  </a:lnTo>
                  <a:lnTo>
                    <a:pt x="262" y="612"/>
                  </a:lnTo>
                  <a:lnTo>
                    <a:pt x="291" y="614"/>
                  </a:lnTo>
                  <a:lnTo>
                    <a:pt x="324" y="615"/>
                  </a:lnTo>
                  <a:lnTo>
                    <a:pt x="358" y="615"/>
                  </a:lnTo>
                  <a:lnTo>
                    <a:pt x="395" y="617"/>
                  </a:lnTo>
                  <a:lnTo>
                    <a:pt x="430" y="617"/>
                  </a:lnTo>
                  <a:lnTo>
                    <a:pt x="467" y="618"/>
                  </a:lnTo>
                  <a:lnTo>
                    <a:pt x="501" y="620"/>
                  </a:lnTo>
                  <a:lnTo>
                    <a:pt x="534" y="621"/>
                  </a:lnTo>
                  <a:lnTo>
                    <a:pt x="562" y="624"/>
                  </a:lnTo>
                  <a:lnTo>
                    <a:pt x="589" y="627"/>
                  </a:lnTo>
                  <a:lnTo>
                    <a:pt x="614" y="630"/>
                  </a:lnTo>
                  <a:lnTo>
                    <a:pt x="639" y="631"/>
                  </a:lnTo>
                  <a:lnTo>
                    <a:pt x="663" y="634"/>
                  </a:lnTo>
                  <a:lnTo>
                    <a:pt x="686" y="636"/>
                  </a:lnTo>
                  <a:lnTo>
                    <a:pt x="707" y="639"/>
                  </a:lnTo>
                  <a:lnTo>
                    <a:pt x="726" y="640"/>
                  </a:lnTo>
                  <a:lnTo>
                    <a:pt x="743" y="640"/>
                  </a:lnTo>
                  <a:lnTo>
                    <a:pt x="756" y="642"/>
                  </a:lnTo>
                  <a:lnTo>
                    <a:pt x="768" y="640"/>
                  </a:lnTo>
                  <a:lnTo>
                    <a:pt x="775" y="640"/>
                  </a:lnTo>
                  <a:lnTo>
                    <a:pt x="781" y="639"/>
                  </a:lnTo>
                  <a:lnTo>
                    <a:pt x="781" y="636"/>
                  </a:lnTo>
                  <a:lnTo>
                    <a:pt x="778" y="633"/>
                  </a:lnTo>
                  <a:lnTo>
                    <a:pt x="769" y="628"/>
                  </a:lnTo>
                  <a:lnTo>
                    <a:pt x="757" y="624"/>
                  </a:lnTo>
                  <a:lnTo>
                    <a:pt x="740" y="618"/>
                  </a:lnTo>
                  <a:lnTo>
                    <a:pt x="719" y="614"/>
                  </a:lnTo>
                  <a:lnTo>
                    <a:pt x="695" y="611"/>
                  </a:lnTo>
                  <a:lnTo>
                    <a:pt x="670" y="606"/>
                  </a:lnTo>
                  <a:lnTo>
                    <a:pt x="642" y="602"/>
                  </a:lnTo>
                  <a:lnTo>
                    <a:pt x="612" y="597"/>
                  </a:lnTo>
                  <a:lnTo>
                    <a:pt x="583" y="593"/>
                  </a:lnTo>
                  <a:lnTo>
                    <a:pt x="553" y="588"/>
                  </a:lnTo>
                  <a:lnTo>
                    <a:pt x="524" y="583"/>
                  </a:lnTo>
                  <a:lnTo>
                    <a:pt x="495" y="575"/>
                  </a:lnTo>
                  <a:lnTo>
                    <a:pt x="470" y="566"/>
                  </a:lnTo>
                  <a:lnTo>
                    <a:pt x="447" y="557"/>
                  </a:lnTo>
                  <a:lnTo>
                    <a:pt x="427" y="546"/>
                  </a:lnTo>
                  <a:lnTo>
                    <a:pt x="411" y="532"/>
                  </a:lnTo>
                  <a:lnTo>
                    <a:pt x="399" y="517"/>
                  </a:lnTo>
                  <a:lnTo>
                    <a:pt x="393" y="500"/>
                  </a:lnTo>
                  <a:lnTo>
                    <a:pt x="389" y="478"/>
                  </a:lnTo>
                  <a:lnTo>
                    <a:pt x="383" y="448"/>
                  </a:lnTo>
                  <a:lnTo>
                    <a:pt x="377" y="414"/>
                  </a:lnTo>
                  <a:lnTo>
                    <a:pt x="368" y="374"/>
                  </a:lnTo>
                  <a:lnTo>
                    <a:pt x="358" y="333"/>
                  </a:lnTo>
                  <a:lnTo>
                    <a:pt x="346" y="288"/>
                  </a:lnTo>
                  <a:lnTo>
                    <a:pt x="331" y="244"/>
                  </a:lnTo>
                  <a:lnTo>
                    <a:pt x="315" y="199"/>
                  </a:lnTo>
                  <a:lnTo>
                    <a:pt x="294" y="158"/>
                  </a:lnTo>
                  <a:lnTo>
                    <a:pt x="271" y="118"/>
                  </a:lnTo>
                  <a:lnTo>
                    <a:pt x="244" y="81"/>
                  </a:lnTo>
                  <a:lnTo>
                    <a:pt x="213" y="50"/>
                  </a:lnTo>
                  <a:lnTo>
                    <a:pt x="179" y="26"/>
                  </a:lnTo>
                  <a:lnTo>
                    <a:pt x="140" y="9"/>
                  </a:lnTo>
                  <a:lnTo>
                    <a:pt x="96" y="0"/>
                  </a:lnTo>
                  <a:lnTo>
                    <a:pt x="49" y="1"/>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3" name="Freeform 315"/>
            <p:cNvSpPr>
              <a:spLocks/>
            </p:cNvSpPr>
            <p:nvPr/>
          </p:nvSpPr>
          <p:spPr bwMode="auto">
            <a:xfrm>
              <a:off x="2307" y="1188"/>
              <a:ext cx="47" cy="24"/>
            </a:xfrm>
            <a:custGeom>
              <a:avLst/>
              <a:gdLst>
                <a:gd name="T0" fmla="*/ 141 w 141"/>
                <a:gd name="T1" fmla="*/ 3 h 73"/>
                <a:gd name="T2" fmla="*/ 136 w 141"/>
                <a:gd name="T3" fmla="*/ 3 h 73"/>
                <a:gd name="T4" fmla="*/ 126 w 141"/>
                <a:gd name="T5" fmla="*/ 2 h 73"/>
                <a:gd name="T6" fmla="*/ 110 w 141"/>
                <a:gd name="T7" fmla="*/ 0 h 73"/>
                <a:gd name="T8" fmla="*/ 92 w 141"/>
                <a:gd name="T9" fmla="*/ 0 h 73"/>
                <a:gd name="T10" fmla="*/ 73 w 141"/>
                <a:gd name="T11" fmla="*/ 0 h 73"/>
                <a:gd name="T12" fmla="*/ 55 w 141"/>
                <a:gd name="T13" fmla="*/ 3 h 73"/>
                <a:gd name="T14" fmla="*/ 40 w 141"/>
                <a:gd name="T15" fmla="*/ 6 h 73"/>
                <a:gd name="T16" fmla="*/ 31 w 141"/>
                <a:gd name="T17" fmla="*/ 12 h 73"/>
                <a:gd name="T18" fmla="*/ 21 w 141"/>
                <a:gd name="T19" fmla="*/ 30 h 73"/>
                <a:gd name="T20" fmla="*/ 11 w 141"/>
                <a:gd name="T21" fmla="*/ 51 h 73"/>
                <a:gd name="T22" fmla="*/ 3 w 141"/>
                <a:gd name="T23" fmla="*/ 67 h 73"/>
                <a:gd name="T24" fmla="*/ 0 w 141"/>
                <a:gd name="T25" fmla="*/ 73 h 73"/>
                <a:gd name="T26" fmla="*/ 2 w 141"/>
                <a:gd name="T27" fmla="*/ 71 h 73"/>
                <a:gd name="T28" fmla="*/ 3 w 141"/>
                <a:gd name="T29" fmla="*/ 68 h 73"/>
                <a:gd name="T30" fmla="*/ 8 w 141"/>
                <a:gd name="T31" fmla="*/ 63 h 73"/>
                <a:gd name="T32" fmla="*/ 14 w 141"/>
                <a:gd name="T33" fmla="*/ 57 h 73"/>
                <a:gd name="T34" fmla="*/ 21 w 141"/>
                <a:gd name="T35" fmla="*/ 49 h 73"/>
                <a:gd name="T36" fmla="*/ 28 w 141"/>
                <a:gd name="T37" fmla="*/ 42 h 73"/>
                <a:gd name="T38" fmla="*/ 37 w 141"/>
                <a:gd name="T39" fmla="*/ 34 h 73"/>
                <a:gd name="T40" fmla="*/ 46 w 141"/>
                <a:gd name="T41" fmla="*/ 29 h 73"/>
                <a:gd name="T42" fmla="*/ 58 w 141"/>
                <a:gd name="T43" fmla="*/ 24 h 73"/>
                <a:gd name="T44" fmla="*/ 73 w 141"/>
                <a:gd name="T45" fmla="*/ 23 h 73"/>
                <a:gd name="T46" fmla="*/ 89 w 141"/>
                <a:gd name="T47" fmla="*/ 21 h 73"/>
                <a:gd name="T48" fmla="*/ 105 w 141"/>
                <a:gd name="T49" fmla="*/ 21 h 73"/>
                <a:gd name="T50" fmla="*/ 120 w 141"/>
                <a:gd name="T51" fmla="*/ 20 h 73"/>
                <a:gd name="T52" fmla="*/ 132 w 141"/>
                <a:gd name="T53" fmla="*/ 18 h 73"/>
                <a:gd name="T54" fmla="*/ 139 w 141"/>
                <a:gd name="T55" fmla="*/ 12 h 73"/>
                <a:gd name="T56" fmla="*/ 141 w 141"/>
                <a:gd name="T57"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73">
                  <a:moveTo>
                    <a:pt x="141" y="3"/>
                  </a:moveTo>
                  <a:lnTo>
                    <a:pt x="136" y="3"/>
                  </a:lnTo>
                  <a:lnTo>
                    <a:pt x="126" y="2"/>
                  </a:lnTo>
                  <a:lnTo>
                    <a:pt x="110" y="0"/>
                  </a:lnTo>
                  <a:lnTo>
                    <a:pt x="92" y="0"/>
                  </a:lnTo>
                  <a:lnTo>
                    <a:pt x="73" y="0"/>
                  </a:lnTo>
                  <a:lnTo>
                    <a:pt x="55" y="3"/>
                  </a:lnTo>
                  <a:lnTo>
                    <a:pt x="40" y="6"/>
                  </a:lnTo>
                  <a:lnTo>
                    <a:pt x="31" y="12"/>
                  </a:lnTo>
                  <a:lnTo>
                    <a:pt x="21" y="30"/>
                  </a:lnTo>
                  <a:lnTo>
                    <a:pt x="11" y="51"/>
                  </a:lnTo>
                  <a:lnTo>
                    <a:pt x="3" y="67"/>
                  </a:lnTo>
                  <a:lnTo>
                    <a:pt x="0" y="73"/>
                  </a:lnTo>
                  <a:lnTo>
                    <a:pt x="2" y="71"/>
                  </a:lnTo>
                  <a:lnTo>
                    <a:pt x="3" y="68"/>
                  </a:lnTo>
                  <a:lnTo>
                    <a:pt x="8" y="63"/>
                  </a:lnTo>
                  <a:lnTo>
                    <a:pt x="14" y="57"/>
                  </a:lnTo>
                  <a:lnTo>
                    <a:pt x="21" y="49"/>
                  </a:lnTo>
                  <a:lnTo>
                    <a:pt x="28" y="42"/>
                  </a:lnTo>
                  <a:lnTo>
                    <a:pt x="37" y="34"/>
                  </a:lnTo>
                  <a:lnTo>
                    <a:pt x="46" y="29"/>
                  </a:lnTo>
                  <a:lnTo>
                    <a:pt x="58" y="24"/>
                  </a:lnTo>
                  <a:lnTo>
                    <a:pt x="73" y="23"/>
                  </a:lnTo>
                  <a:lnTo>
                    <a:pt x="89" y="21"/>
                  </a:lnTo>
                  <a:lnTo>
                    <a:pt x="105" y="21"/>
                  </a:lnTo>
                  <a:lnTo>
                    <a:pt x="120" y="20"/>
                  </a:lnTo>
                  <a:lnTo>
                    <a:pt x="132" y="18"/>
                  </a:lnTo>
                  <a:lnTo>
                    <a:pt x="139" y="12"/>
                  </a:lnTo>
                  <a:lnTo>
                    <a:pt x="141" y="3"/>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4" name="Freeform 316"/>
            <p:cNvSpPr>
              <a:spLocks/>
            </p:cNvSpPr>
            <p:nvPr/>
          </p:nvSpPr>
          <p:spPr bwMode="auto">
            <a:xfrm>
              <a:off x="2273" y="1657"/>
              <a:ext cx="73" cy="88"/>
            </a:xfrm>
            <a:custGeom>
              <a:avLst/>
              <a:gdLst>
                <a:gd name="T0" fmla="*/ 0 w 219"/>
                <a:gd name="T1" fmla="*/ 244 h 263"/>
                <a:gd name="T2" fmla="*/ 6 w 219"/>
                <a:gd name="T3" fmla="*/ 244 h 263"/>
                <a:gd name="T4" fmla="*/ 20 w 219"/>
                <a:gd name="T5" fmla="*/ 245 h 263"/>
                <a:gd name="T6" fmla="*/ 41 w 219"/>
                <a:gd name="T7" fmla="*/ 244 h 263"/>
                <a:gd name="T8" fmla="*/ 66 w 219"/>
                <a:gd name="T9" fmla="*/ 238 h 263"/>
                <a:gd name="T10" fmla="*/ 93 w 219"/>
                <a:gd name="T11" fmla="*/ 227 h 263"/>
                <a:gd name="T12" fmla="*/ 117 w 219"/>
                <a:gd name="T13" fmla="*/ 210 h 263"/>
                <a:gd name="T14" fmla="*/ 137 w 219"/>
                <a:gd name="T15" fmla="*/ 182 h 263"/>
                <a:gd name="T16" fmla="*/ 149 w 219"/>
                <a:gd name="T17" fmla="*/ 143 h 263"/>
                <a:gd name="T18" fmla="*/ 157 w 219"/>
                <a:gd name="T19" fmla="*/ 106 h 263"/>
                <a:gd name="T20" fmla="*/ 165 w 219"/>
                <a:gd name="T21" fmla="*/ 75 h 263"/>
                <a:gd name="T22" fmla="*/ 176 w 219"/>
                <a:gd name="T23" fmla="*/ 50 h 263"/>
                <a:gd name="T24" fmla="*/ 186 w 219"/>
                <a:gd name="T25" fmla="*/ 31 h 263"/>
                <a:gd name="T26" fmla="*/ 195 w 219"/>
                <a:gd name="T27" fmla="*/ 16 h 263"/>
                <a:gd name="T28" fmla="*/ 201 w 219"/>
                <a:gd name="T29" fmla="*/ 7 h 263"/>
                <a:gd name="T30" fmla="*/ 207 w 219"/>
                <a:gd name="T31" fmla="*/ 1 h 263"/>
                <a:gd name="T32" fmla="*/ 208 w 219"/>
                <a:gd name="T33" fmla="*/ 0 h 263"/>
                <a:gd name="T34" fmla="*/ 219 w 219"/>
                <a:gd name="T35" fmla="*/ 40 h 263"/>
                <a:gd name="T36" fmla="*/ 217 w 219"/>
                <a:gd name="T37" fmla="*/ 43 h 263"/>
                <a:gd name="T38" fmla="*/ 213 w 219"/>
                <a:gd name="T39" fmla="*/ 53 h 263"/>
                <a:gd name="T40" fmla="*/ 205 w 219"/>
                <a:gd name="T41" fmla="*/ 68 h 263"/>
                <a:gd name="T42" fmla="*/ 198 w 219"/>
                <a:gd name="T43" fmla="*/ 87 h 263"/>
                <a:gd name="T44" fmla="*/ 189 w 219"/>
                <a:gd name="T45" fmla="*/ 111 h 263"/>
                <a:gd name="T46" fmla="*/ 180 w 219"/>
                <a:gd name="T47" fmla="*/ 136 h 263"/>
                <a:gd name="T48" fmla="*/ 173 w 219"/>
                <a:gd name="T49" fmla="*/ 162 h 263"/>
                <a:gd name="T50" fmla="*/ 168 w 219"/>
                <a:gd name="T51" fmla="*/ 189 h 263"/>
                <a:gd name="T52" fmla="*/ 162 w 219"/>
                <a:gd name="T53" fmla="*/ 213 h 263"/>
                <a:gd name="T54" fmla="*/ 151 w 219"/>
                <a:gd name="T55" fmla="*/ 232 h 263"/>
                <a:gd name="T56" fmla="*/ 133 w 219"/>
                <a:gd name="T57" fmla="*/ 247 h 263"/>
                <a:gd name="T58" fmla="*/ 112 w 219"/>
                <a:gd name="T59" fmla="*/ 257 h 263"/>
                <a:gd name="T60" fmla="*/ 88 w 219"/>
                <a:gd name="T61" fmla="*/ 263 h 263"/>
                <a:gd name="T62" fmla="*/ 60 w 219"/>
                <a:gd name="T63" fmla="*/ 262 h 263"/>
                <a:gd name="T64" fmla="*/ 31 w 219"/>
                <a:gd name="T65" fmla="*/ 256 h 263"/>
                <a:gd name="T66" fmla="*/ 0 w 219"/>
                <a:gd name="T67"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9" h="263">
                  <a:moveTo>
                    <a:pt x="0" y="244"/>
                  </a:moveTo>
                  <a:lnTo>
                    <a:pt x="6" y="244"/>
                  </a:lnTo>
                  <a:lnTo>
                    <a:pt x="20" y="245"/>
                  </a:lnTo>
                  <a:lnTo>
                    <a:pt x="41" y="244"/>
                  </a:lnTo>
                  <a:lnTo>
                    <a:pt x="66" y="238"/>
                  </a:lnTo>
                  <a:lnTo>
                    <a:pt x="93" y="227"/>
                  </a:lnTo>
                  <a:lnTo>
                    <a:pt x="117" y="210"/>
                  </a:lnTo>
                  <a:lnTo>
                    <a:pt x="137" y="182"/>
                  </a:lnTo>
                  <a:lnTo>
                    <a:pt x="149" y="143"/>
                  </a:lnTo>
                  <a:lnTo>
                    <a:pt x="157" y="106"/>
                  </a:lnTo>
                  <a:lnTo>
                    <a:pt x="165" y="75"/>
                  </a:lnTo>
                  <a:lnTo>
                    <a:pt x="176" y="50"/>
                  </a:lnTo>
                  <a:lnTo>
                    <a:pt x="186" y="31"/>
                  </a:lnTo>
                  <a:lnTo>
                    <a:pt x="195" y="16"/>
                  </a:lnTo>
                  <a:lnTo>
                    <a:pt x="201" y="7"/>
                  </a:lnTo>
                  <a:lnTo>
                    <a:pt x="207" y="1"/>
                  </a:lnTo>
                  <a:lnTo>
                    <a:pt x="208" y="0"/>
                  </a:lnTo>
                  <a:lnTo>
                    <a:pt x="219" y="40"/>
                  </a:lnTo>
                  <a:lnTo>
                    <a:pt x="217" y="43"/>
                  </a:lnTo>
                  <a:lnTo>
                    <a:pt x="213" y="53"/>
                  </a:lnTo>
                  <a:lnTo>
                    <a:pt x="205" y="68"/>
                  </a:lnTo>
                  <a:lnTo>
                    <a:pt x="198" y="87"/>
                  </a:lnTo>
                  <a:lnTo>
                    <a:pt x="189" y="111"/>
                  </a:lnTo>
                  <a:lnTo>
                    <a:pt x="180" y="136"/>
                  </a:lnTo>
                  <a:lnTo>
                    <a:pt x="173" y="162"/>
                  </a:lnTo>
                  <a:lnTo>
                    <a:pt x="168" y="189"/>
                  </a:lnTo>
                  <a:lnTo>
                    <a:pt x="162" y="213"/>
                  </a:lnTo>
                  <a:lnTo>
                    <a:pt x="151" y="232"/>
                  </a:lnTo>
                  <a:lnTo>
                    <a:pt x="133" y="247"/>
                  </a:lnTo>
                  <a:lnTo>
                    <a:pt x="112" y="257"/>
                  </a:lnTo>
                  <a:lnTo>
                    <a:pt x="88" y="263"/>
                  </a:lnTo>
                  <a:lnTo>
                    <a:pt x="60" y="262"/>
                  </a:lnTo>
                  <a:lnTo>
                    <a:pt x="31" y="256"/>
                  </a:lnTo>
                  <a:lnTo>
                    <a:pt x="0" y="244"/>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5" name="Freeform 317"/>
            <p:cNvSpPr>
              <a:spLocks/>
            </p:cNvSpPr>
            <p:nvPr/>
          </p:nvSpPr>
          <p:spPr bwMode="auto">
            <a:xfrm>
              <a:off x="1803" y="1510"/>
              <a:ext cx="176" cy="48"/>
            </a:xfrm>
            <a:custGeom>
              <a:avLst/>
              <a:gdLst>
                <a:gd name="T0" fmla="*/ 527 w 528"/>
                <a:gd name="T1" fmla="*/ 139 h 142"/>
                <a:gd name="T2" fmla="*/ 513 w 528"/>
                <a:gd name="T3" fmla="*/ 142 h 142"/>
                <a:gd name="T4" fmla="*/ 492 w 528"/>
                <a:gd name="T5" fmla="*/ 142 h 142"/>
                <a:gd name="T6" fmla="*/ 463 w 528"/>
                <a:gd name="T7" fmla="*/ 140 h 142"/>
                <a:gd name="T8" fmla="*/ 426 w 528"/>
                <a:gd name="T9" fmla="*/ 134 h 142"/>
                <a:gd name="T10" fmla="*/ 383 w 528"/>
                <a:gd name="T11" fmla="*/ 127 h 142"/>
                <a:gd name="T12" fmla="*/ 334 w 528"/>
                <a:gd name="T13" fmla="*/ 118 h 142"/>
                <a:gd name="T14" fmla="*/ 282 w 528"/>
                <a:gd name="T15" fmla="*/ 106 h 142"/>
                <a:gd name="T16" fmla="*/ 229 w 528"/>
                <a:gd name="T17" fmla="*/ 93 h 142"/>
                <a:gd name="T18" fmla="*/ 177 w 528"/>
                <a:gd name="T19" fmla="*/ 80 h 142"/>
                <a:gd name="T20" fmla="*/ 132 w 528"/>
                <a:gd name="T21" fmla="*/ 65 h 142"/>
                <a:gd name="T22" fmla="*/ 90 w 528"/>
                <a:gd name="T23" fmla="*/ 52 h 142"/>
                <a:gd name="T24" fmla="*/ 55 w 528"/>
                <a:gd name="T25" fmla="*/ 40 h 142"/>
                <a:gd name="T26" fmla="*/ 28 w 528"/>
                <a:gd name="T27" fmla="*/ 28 h 142"/>
                <a:gd name="T28" fmla="*/ 9 w 528"/>
                <a:gd name="T29" fmla="*/ 18 h 142"/>
                <a:gd name="T30" fmla="*/ 0 w 528"/>
                <a:gd name="T31" fmla="*/ 9 h 142"/>
                <a:gd name="T32" fmla="*/ 1 w 528"/>
                <a:gd name="T33" fmla="*/ 3 h 142"/>
                <a:gd name="T34" fmla="*/ 13 w 528"/>
                <a:gd name="T35" fmla="*/ 0 h 142"/>
                <a:gd name="T36" fmla="*/ 34 w 528"/>
                <a:gd name="T37" fmla="*/ 0 h 142"/>
                <a:gd name="T38" fmla="*/ 63 w 528"/>
                <a:gd name="T39" fmla="*/ 1 h 142"/>
                <a:gd name="T40" fmla="*/ 100 w 528"/>
                <a:gd name="T41" fmla="*/ 7 h 142"/>
                <a:gd name="T42" fmla="*/ 143 w 528"/>
                <a:gd name="T43" fmla="*/ 15 h 142"/>
                <a:gd name="T44" fmla="*/ 192 w 528"/>
                <a:gd name="T45" fmla="*/ 24 h 142"/>
                <a:gd name="T46" fmla="*/ 244 w 528"/>
                <a:gd name="T47" fmla="*/ 35 h 142"/>
                <a:gd name="T48" fmla="*/ 297 w 528"/>
                <a:gd name="T49" fmla="*/ 49 h 142"/>
                <a:gd name="T50" fmla="*/ 349 w 528"/>
                <a:gd name="T51" fmla="*/ 62 h 142"/>
                <a:gd name="T52" fmla="*/ 395 w 528"/>
                <a:gd name="T53" fmla="*/ 77 h 142"/>
                <a:gd name="T54" fmla="*/ 436 w 528"/>
                <a:gd name="T55" fmla="*/ 90 h 142"/>
                <a:gd name="T56" fmla="*/ 472 w 528"/>
                <a:gd name="T57" fmla="*/ 102 h 142"/>
                <a:gd name="T58" fmla="*/ 498 w 528"/>
                <a:gd name="T59" fmla="*/ 114 h 142"/>
                <a:gd name="T60" fmla="*/ 518 w 528"/>
                <a:gd name="T61" fmla="*/ 124 h 142"/>
                <a:gd name="T62" fmla="*/ 527 w 528"/>
                <a:gd name="T63"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142">
                  <a:moveTo>
                    <a:pt x="528" y="136"/>
                  </a:moveTo>
                  <a:lnTo>
                    <a:pt x="527" y="139"/>
                  </a:lnTo>
                  <a:lnTo>
                    <a:pt x="521" y="140"/>
                  </a:lnTo>
                  <a:lnTo>
                    <a:pt x="513" y="142"/>
                  </a:lnTo>
                  <a:lnTo>
                    <a:pt x="504" y="142"/>
                  </a:lnTo>
                  <a:lnTo>
                    <a:pt x="492" y="142"/>
                  </a:lnTo>
                  <a:lnTo>
                    <a:pt x="479" y="142"/>
                  </a:lnTo>
                  <a:lnTo>
                    <a:pt x="463" y="140"/>
                  </a:lnTo>
                  <a:lnTo>
                    <a:pt x="445" y="137"/>
                  </a:lnTo>
                  <a:lnTo>
                    <a:pt x="426" y="134"/>
                  </a:lnTo>
                  <a:lnTo>
                    <a:pt x="405" y="132"/>
                  </a:lnTo>
                  <a:lnTo>
                    <a:pt x="383" y="127"/>
                  </a:lnTo>
                  <a:lnTo>
                    <a:pt x="359" y="123"/>
                  </a:lnTo>
                  <a:lnTo>
                    <a:pt x="334" y="118"/>
                  </a:lnTo>
                  <a:lnTo>
                    <a:pt x="309" y="112"/>
                  </a:lnTo>
                  <a:lnTo>
                    <a:pt x="282" y="106"/>
                  </a:lnTo>
                  <a:lnTo>
                    <a:pt x="256" y="100"/>
                  </a:lnTo>
                  <a:lnTo>
                    <a:pt x="229" y="93"/>
                  </a:lnTo>
                  <a:lnTo>
                    <a:pt x="203" y="87"/>
                  </a:lnTo>
                  <a:lnTo>
                    <a:pt x="177" y="80"/>
                  </a:lnTo>
                  <a:lnTo>
                    <a:pt x="154" y="72"/>
                  </a:lnTo>
                  <a:lnTo>
                    <a:pt x="132" y="65"/>
                  </a:lnTo>
                  <a:lnTo>
                    <a:pt x="109" y="59"/>
                  </a:lnTo>
                  <a:lnTo>
                    <a:pt x="90" y="52"/>
                  </a:lnTo>
                  <a:lnTo>
                    <a:pt x="72" y="46"/>
                  </a:lnTo>
                  <a:lnTo>
                    <a:pt x="55" y="40"/>
                  </a:lnTo>
                  <a:lnTo>
                    <a:pt x="41" y="32"/>
                  </a:lnTo>
                  <a:lnTo>
                    <a:pt x="28" y="28"/>
                  </a:lnTo>
                  <a:lnTo>
                    <a:pt x="18" y="22"/>
                  </a:lnTo>
                  <a:lnTo>
                    <a:pt x="9" y="18"/>
                  </a:lnTo>
                  <a:lnTo>
                    <a:pt x="4" y="13"/>
                  </a:lnTo>
                  <a:lnTo>
                    <a:pt x="0" y="9"/>
                  </a:lnTo>
                  <a:lnTo>
                    <a:pt x="0" y="6"/>
                  </a:lnTo>
                  <a:lnTo>
                    <a:pt x="1" y="3"/>
                  </a:lnTo>
                  <a:lnTo>
                    <a:pt x="6" y="1"/>
                  </a:lnTo>
                  <a:lnTo>
                    <a:pt x="13" y="0"/>
                  </a:lnTo>
                  <a:lnTo>
                    <a:pt x="24" y="0"/>
                  </a:lnTo>
                  <a:lnTo>
                    <a:pt x="34" y="0"/>
                  </a:lnTo>
                  <a:lnTo>
                    <a:pt x="49" y="0"/>
                  </a:lnTo>
                  <a:lnTo>
                    <a:pt x="63" y="1"/>
                  </a:lnTo>
                  <a:lnTo>
                    <a:pt x="81" y="4"/>
                  </a:lnTo>
                  <a:lnTo>
                    <a:pt x="100" y="7"/>
                  </a:lnTo>
                  <a:lnTo>
                    <a:pt x="121" y="10"/>
                  </a:lnTo>
                  <a:lnTo>
                    <a:pt x="143" y="15"/>
                  </a:lnTo>
                  <a:lnTo>
                    <a:pt x="167" y="19"/>
                  </a:lnTo>
                  <a:lnTo>
                    <a:pt x="192" y="24"/>
                  </a:lnTo>
                  <a:lnTo>
                    <a:pt x="217" y="29"/>
                  </a:lnTo>
                  <a:lnTo>
                    <a:pt x="244" y="35"/>
                  </a:lnTo>
                  <a:lnTo>
                    <a:pt x="271" y="41"/>
                  </a:lnTo>
                  <a:lnTo>
                    <a:pt x="297" y="49"/>
                  </a:lnTo>
                  <a:lnTo>
                    <a:pt x="324" y="55"/>
                  </a:lnTo>
                  <a:lnTo>
                    <a:pt x="349" y="62"/>
                  </a:lnTo>
                  <a:lnTo>
                    <a:pt x="373" y="69"/>
                  </a:lnTo>
                  <a:lnTo>
                    <a:pt x="395" y="77"/>
                  </a:lnTo>
                  <a:lnTo>
                    <a:pt x="417" y="83"/>
                  </a:lnTo>
                  <a:lnTo>
                    <a:pt x="436" y="90"/>
                  </a:lnTo>
                  <a:lnTo>
                    <a:pt x="456" y="96"/>
                  </a:lnTo>
                  <a:lnTo>
                    <a:pt x="472" y="102"/>
                  </a:lnTo>
                  <a:lnTo>
                    <a:pt x="487" y="109"/>
                  </a:lnTo>
                  <a:lnTo>
                    <a:pt x="498" y="114"/>
                  </a:lnTo>
                  <a:lnTo>
                    <a:pt x="509" y="120"/>
                  </a:lnTo>
                  <a:lnTo>
                    <a:pt x="518" y="124"/>
                  </a:lnTo>
                  <a:lnTo>
                    <a:pt x="524" y="129"/>
                  </a:lnTo>
                  <a:lnTo>
                    <a:pt x="527" y="133"/>
                  </a:lnTo>
                  <a:lnTo>
                    <a:pt x="528" y="136"/>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6" name="Freeform 318"/>
            <p:cNvSpPr>
              <a:spLocks/>
            </p:cNvSpPr>
            <p:nvPr/>
          </p:nvSpPr>
          <p:spPr bwMode="auto">
            <a:xfrm>
              <a:off x="2038" y="1565"/>
              <a:ext cx="87" cy="73"/>
            </a:xfrm>
            <a:custGeom>
              <a:avLst/>
              <a:gdLst>
                <a:gd name="T0" fmla="*/ 108 w 263"/>
                <a:gd name="T1" fmla="*/ 17 h 221"/>
                <a:gd name="T2" fmla="*/ 114 w 263"/>
                <a:gd name="T3" fmla="*/ 20 h 221"/>
                <a:gd name="T4" fmla="*/ 129 w 263"/>
                <a:gd name="T5" fmla="*/ 29 h 221"/>
                <a:gd name="T6" fmla="*/ 151 w 263"/>
                <a:gd name="T7" fmla="*/ 45 h 221"/>
                <a:gd name="T8" fmla="*/ 176 w 263"/>
                <a:gd name="T9" fmla="*/ 68 h 221"/>
                <a:gd name="T10" fmla="*/ 203 w 263"/>
                <a:gd name="T11" fmla="*/ 96 h 221"/>
                <a:gd name="T12" fmla="*/ 228 w 263"/>
                <a:gd name="T13" fmla="*/ 131 h 221"/>
                <a:gd name="T14" fmla="*/ 250 w 263"/>
                <a:gd name="T15" fmla="*/ 173 h 221"/>
                <a:gd name="T16" fmla="*/ 263 w 263"/>
                <a:gd name="T17" fmla="*/ 221 h 221"/>
                <a:gd name="T18" fmla="*/ 260 w 263"/>
                <a:gd name="T19" fmla="*/ 216 h 221"/>
                <a:gd name="T20" fmla="*/ 250 w 263"/>
                <a:gd name="T21" fmla="*/ 198 h 221"/>
                <a:gd name="T22" fmla="*/ 232 w 263"/>
                <a:gd name="T23" fmla="*/ 173 h 221"/>
                <a:gd name="T24" fmla="*/ 210 w 263"/>
                <a:gd name="T25" fmla="*/ 143 h 221"/>
                <a:gd name="T26" fmla="*/ 181 w 263"/>
                <a:gd name="T27" fmla="*/ 112 h 221"/>
                <a:gd name="T28" fmla="*/ 145 w 263"/>
                <a:gd name="T29" fmla="*/ 82 h 221"/>
                <a:gd name="T30" fmla="*/ 104 w 263"/>
                <a:gd name="T31" fmla="*/ 59 h 221"/>
                <a:gd name="T32" fmla="*/ 58 w 263"/>
                <a:gd name="T33" fmla="*/ 42 h 221"/>
                <a:gd name="T34" fmla="*/ 21 w 263"/>
                <a:gd name="T35" fmla="*/ 31 h 221"/>
                <a:gd name="T36" fmla="*/ 2 w 263"/>
                <a:gd name="T37" fmla="*/ 20 h 221"/>
                <a:gd name="T38" fmla="*/ 0 w 263"/>
                <a:gd name="T39" fmla="*/ 11 h 221"/>
                <a:gd name="T40" fmla="*/ 10 w 263"/>
                <a:gd name="T41" fmla="*/ 4 h 221"/>
                <a:gd name="T42" fmla="*/ 30 w 263"/>
                <a:gd name="T43" fmla="*/ 0 h 221"/>
                <a:gd name="T44" fmla="*/ 55 w 263"/>
                <a:gd name="T45" fmla="*/ 0 h 221"/>
                <a:gd name="T46" fmla="*/ 81 w 263"/>
                <a:gd name="T47" fmla="*/ 5 h 221"/>
                <a:gd name="T48" fmla="*/ 108 w 263"/>
                <a:gd name="T49" fmla="*/ 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3" h="221">
                  <a:moveTo>
                    <a:pt x="108" y="17"/>
                  </a:moveTo>
                  <a:lnTo>
                    <a:pt x="114" y="20"/>
                  </a:lnTo>
                  <a:lnTo>
                    <a:pt x="129" y="29"/>
                  </a:lnTo>
                  <a:lnTo>
                    <a:pt x="151" y="45"/>
                  </a:lnTo>
                  <a:lnTo>
                    <a:pt x="176" y="68"/>
                  </a:lnTo>
                  <a:lnTo>
                    <a:pt x="203" y="96"/>
                  </a:lnTo>
                  <a:lnTo>
                    <a:pt x="228" y="131"/>
                  </a:lnTo>
                  <a:lnTo>
                    <a:pt x="250" y="173"/>
                  </a:lnTo>
                  <a:lnTo>
                    <a:pt x="263" y="221"/>
                  </a:lnTo>
                  <a:lnTo>
                    <a:pt x="260" y="216"/>
                  </a:lnTo>
                  <a:lnTo>
                    <a:pt x="250" y="198"/>
                  </a:lnTo>
                  <a:lnTo>
                    <a:pt x="232" y="173"/>
                  </a:lnTo>
                  <a:lnTo>
                    <a:pt x="210" y="143"/>
                  </a:lnTo>
                  <a:lnTo>
                    <a:pt x="181" y="112"/>
                  </a:lnTo>
                  <a:lnTo>
                    <a:pt x="145" y="82"/>
                  </a:lnTo>
                  <a:lnTo>
                    <a:pt x="104" y="59"/>
                  </a:lnTo>
                  <a:lnTo>
                    <a:pt x="58" y="42"/>
                  </a:lnTo>
                  <a:lnTo>
                    <a:pt x="21" y="31"/>
                  </a:lnTo>
                  <a:lnTo>
                    <a:pt x="2" y="20"/>
                  </a:lnTo>
                  <a:lnTo>
                    <a:pt x="0" y="11"/>
                  </a:lnTo>
                  <a:lnTo>
                    <a:pt x="10" y="4"/>
                  </a:lnTo>
                  <a:lnTo>
                    <a:pt x="30" y="0"/>
                  </a:lnTo>
                  <a:lnTo>
                    <a:pt x="55" y="0"/>
                  </a:lnTo>
                  <a:lnTo>
                    <a:pt x="81" y="5"/>
                  </a:lnTo>
                  <a:lnTo>
                    <a:pt x="108" y="17"/>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7" name="Freeform 319"/>
            <p:cNvSpPr>
              <a:spLocks/>
            </p:cNvSpPr>
            <p:nvPr/>
          </p:nvSpPr>
          <p:spPr bwMode="auto">
            <a:xfrm>
              <a:off x="2544" y="1763"/>
              <a:ext cx="11" cy="15"/>
            </a:xfrm>
            <a:custGeom>
              <a:avLst/>
              <a:gdLst>
                <a:gd name="T0" fmla="*/ 35 w 35"/>
                <a:gd name="T1" fmla="*/ 22 h 45"/>
                <a:gd name="T2" fmla="*/ 34 w 35"/>
                <a:gd name="T3" fmla="*/ 31 h 45"/>
                <a:gd name="T4" fmla="*/ 31 w 35"/>
                <a:gd name="T5" fmla="*/ 37 h 45"/>
                <a:gd name="T6" fmla="*/ 25 w 35"/>
                <a:gd name="T7" fmla="*/ 43 h 45"/>
                <a:gd name="T8" fmla="*/ 18 w 35"/>
                <a:gd name="T9" fmla="*/ 45 h 45"/>
                <a:gd name="T10" fmla="*/ 12 w 35"/>
                <a:gd name="T11" fmla="*/ 43 h 45"/>
                <a:gd name="T12" fmla="*/ 6 w 35"/>
                <a:gd name="T13" fmla="*/ 37 h 45"/>
                <a:gd name="T14" fmla="*/ 1 w 35"/>
                <a:gd name="T15" fmla="*/ 31 h 45"/>
                <a:gd name="T16" fmla="*/ 0 w 35"/>
                <a:gd name="T17" fmla="*/ 22 h 45"/>
                <a:gd name="T18" fmla="*/ 1 w 35"/>
                <a:gd name="T19" fmla="*/ 14 h 45"/>
                <a:gd name="T20" fmla="*/ 6 w 35"/>
                <a:gd name="T21" fmla="*/ 6 h 45"/>
                <a:gd name="T22" fmla="*/ 12 w 35"/>
                <a:gd name="T23" fmla="*/ 2 h 45"/>
                <a:gd name="T24" fmla="*/ 18 w 35"/>
                <a:gd name="T25" fmla="*/ 0 h 45"/>
                <a:gd name="T26" fmla="*/ 25 w 35"/>
                <a:gd name="T27" fmla="*/ 2 h 45"/>
                <a:gd name="T28" fmla="*/ 31 w 35"/>
                <a:gd name="T29" fmla="*/ 6 h 45"/>
                <a:gd name="T30" fmla="*/ 34 w 35"/>
                <a:gd name="T31" fmla="*/ 14 h 45"/>
                <a:gd name="T32" fmla="*/ 35 w 35"/>
                <a:gd name="T3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5">
                  <a:moveTo>
                    <a:pt x="35" y="22"/>
                  </a:moveTo>
                  <a:lnTo>
                    <a:pt x="34" y="31"/>
                  </a:lnTo>
                  <a:lnTo>
                    <a:pt x="31" y="37"/>
                  </a:lnTo>
                  <a:lnTo>
                    <a:pt x="25" y="43"/>
                  </a:lnTo>
                  <a:lnTo>
                    <a:pt x="18" y="45"/>
                  </a:lnTo>
                  <a:lnTo>
                    <a:pt x="12" y="43"/>
                  </a:lnTo>
                  <a:lnTo>
                    <a:pt x="6" y="37"/>
                  </a:lnTo>
                  <a:lnTo>
                    <a:pt x="1" y="31"/>
                  </a:lnTo>
                  <a:lnTo>
                    <a:pt x="0" y="22"/>
                  </a:lnTo>
                  <a:lnTo>
                    <a:pt x="1" y="14"/>
                  </a:lnTo>
                  <a:lnTo>
                    <a:pt x="6" y="6"/>
                  </a:lnTo>
                  <a:lnTo>
                    <a:pt x="12" y="2"/>
                  </a:lnTo>
                  <a:lnTo>
                    <a:pt x="18" y="0"/>
                  </a:lnTo>
                  <a:lnTo>
                    <a:pt x="25" y="2"/>
                  </a:lnTo>
                  <a:lnTo>
                    <a:pt x="31" y="6"/>
                  </a:lnTo>
                  <a:lnTo>
                    <a:pt x="34" y="14"/>
                  </a:lnTo>
                  <a:lnTo>
                    <a:pt x="35" y="22"/>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8" name="Freeform 320"/>
            <p:cNvSpPr>
              <a:spLocks/>
            </p:cNvSpPr>
            <p:nvPr/>
          </p:nvSpPr>
          <p:spPr bwMode="auto">
            <a:xfrm>
              <a:off x="2493" y="1824"/>
              <a:ext cx="60" cy="29"/>
            </a:xfrm>
            <a:custGeom>
              <a:avLst/>
              <a:gdLst>
                <a:gd name="T0" fmla="*/ 0 w 180"/>
                <a:gd name="T1" fmla="*/ 0 h 86"/>
                <a:gd name="T2" fmla="*/ 4 w 180"/>
                <a:gd name="T3" fmla="*/ 3 h 86"/>
                <a:gd name="T4" fmla="*/ 16 w 180"/>
                <a:gd name="T5" fmla="*/ 12 h 86"/>
                <a:gd name="T6" fmla="*/ 35 w 180"/>
                <a:gd name="T7" fmla="*/ 25 h 86"/>
                <a:gd name="T8" fmla="*/ 59 w 180"/>
                <a:gd name="T9" fmla="*/ 40 h 86"/>
                <a:gd name="T10" fmla="*/ 86 w 180"/>
                <a:gd name="T11" fmla="*/ 55 h 86"/>
                <a:gd name="T12" fmla="*/ 117 w 180"/>
                <a:gd name="T13" fmla="*/ 68 h 86"/>
                <a:gd name="T14" fmla="*/ 148 w 180"/>
                <a:gd name="T15" fmla="*/ 80 h 86"/>
                <a:gd name="T16" fmla="*/ 180 w 180"/>
                <a:gd name="T17" fmla="*/ 86 h 86"/>
                <a:gd name="T18" fmla="*/ 175 w 180"/>
                <a:gd name="T19" fmla="*/ 86 h 86"/>
                <a:gd name="T20" fmla="*/ 161 w 180"/>
                <a:gd name="T21" fmla="*/ 86 h 86"/>
                <a:gd name="T22" fmla="*/ 139 w 180"/>
                <a:gd name="T23" fmla="*/ 83 h 86"/>
                <a:gd name="T24" fmla="*/ 114 w 180"/>
                <a:gd name="T25" fmla="*/ 79 h 86"/>
                <a:gd name="T26" fmla="*/ 84 w 180"/>
                <a:gd name="T27" fmla="*/ 68 h 86"/>
                <a:gd name="T28" fmla="*/ 55 w 180"/>
                <a:gd name="T29" fmla="*/ 53 h 86"/>
                <a:gd name="T30" fmla="*/ 25 w 180"/>
                <a:gd name="T31" fmla="*/ 31 h 86"/>
                <a:gd name="T32" fmla="*/ 0 w 180"/>
                <a:gd name="T3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86">
                  <a:moveTo>
                    <a:pt x="0" y="0"/>
                  </a:moveTo>
                  <a:lnTo>
                    <a:pt x="4" y="3"/>
                  </a:lnTo>
                  <a:lnTo>
                    <a:pt x="16" y="12"/>
                  </a:lnTo>
                  <a:lnTo>
                    <a:pt x="35" y="25"/>
                  </a:lnTo>
                  <a:lnTo>
                    <a:pt x="59" y="40"/>
                  </a:lnTo>
                  <a:lnTo>
                    <a:pt x="86" y="55"/>
                  </a:lnTo>
                  <a:lnTo>
                    <a:pt x="117" y="68"/>
                  </a:lnTo>
                  <a:lnTo>
                    <a:pt x="148" y="80"/>
                  </a:lnTo>
                  <a:lnTo>
                    <a:pt x="180" y="86"/>
                  </a:lnTo>
                  <a:lnTo>
                    <a:pt x="175" y="86"/>
                  </a:lnTo>
                  <a:lnTo>
                    <a:pt x="161" y="86"/>
                  </a:lnTo>
                  <a:lnTo>
                    <a:pt x="139" y="83"/>
                  </a:lnTo>
                  <a:lnTo>
                    <a:pt x="114" y="79"/>
                  </a:lnTo>
                  <a:lnTo>
                    <a:pt x="84" y="68"/>
                  </a:lnTo>
                  <a:lnTo>
                    <a:pt x="55" y="53"/>
                  </a:lnTo>
                  <a:lnTo>
                    <a:pt x="25" y="31"/>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9" name="Freeform 321"/>
            <p:cNvSpPr>
              <a:spLocks/>
            </p:cNvSpPr>
            <p:nvPr/>
          </p:nvSpPr>
          <p:spPr bwMode="auto">
            <a:xfrm>
              <a:off x="1885" y="1701"/>
              <a:ext cx="37" cy="33"/>
            </a:xfrm>
            <a:custGeom>
              <a:avLst/>
              <a:gdLst>
                <a:gd name="T0" fmla="*/ 0 w 113"/>
                <a:gd name="T1" fmla="*/ 0 h 98"/>
                <a:gd name="T2" fmla="*/ 3 w 113"/>
                <a:gd name="T3" fmla="*/ 5 h 98"/>
                <a:gd name="T4" fmla="*/ 11 w 113"/>
                <a:gd name="T5" fmla="*/ 14 h 98"/>
                <a:gd name="T6" fmla="*/ 23 w 113"/>
                <a:gd name="T7" fmla="*/ 28 h 98"/>
                <a:gd name="T8" fmla="*/ 37 w 113"/>
                <a:gd name="T9" fmla="*/ 45 h 98"/>
                <a:gd name="T10" fmla="*/ 55 w 113"/>
                <a:gd name="T11" fmla="*/ 62 h 98"/>
                <a:gd name="T12" fmla="*/ 73 w 113"/>
                <a:gd name="T13" fmla="*/ 77 h 98"/>
                <a:gd name="T14" fmla="*/ 94 w 113"/>
                <a:gd name="T15" fmla="*/ 91 h 98"/>
                <a:gd name="T16" fmla="*/ 113 w 113"/>
                <a:gd name="T17" fmla="*/ 98 h 98"/>
                <a:gd name="T18" fmla="*/ 110 w 113"/>
                <a:gd name="T19" fmla="*/ 98 h 98"/>
                <a:gd name="T20" fmla="*/ 101 w 113"/>
                <a:gd name="T21" fmla="*/ 98 h 98"/>
                <a:gd name="T22" fmla="*/ 88 w 113"/>
                <a:gd name="T23" fmla="*/ 95 h 98"/>
                <a:gd name="T24" fmla="*/ 71 w 113"/>
                <a:gd name="T25" fmla="*/ 89 h 98"/>
                <a:gd name="T26" fmla="*/ 54 w 113"/>
                <a:gd name="T27" fmla="*/ 77 h 98"/>
                <a:gd name="T28" fmla="*/ 34 w 113"/>
                <a:gd name="T29" fmla="*/ 60 h 98"/>
                <a:gd name="T30" fmla="*/ 17 w 113"/>
                <a:gd name="T31" fmla="*/ 34 h 98"/>
                <a:gd name="T32" fmla="*/ 0 w 113"/>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98">
                  <a:moveTo>
                    <a:pt x="0" y="0"/>
                  </a:moveTo>
                  <a:lnTo>
                    <a:pt x="3" y="5"/>
                  </a:lnTo>
                  <a:lnTo>
                    <a:pt x="11" y="14"/>
                  </a:lnTo>
                  <a:lnTo>
                    <a:pt x="23" y="28"/>
                  </a:lnTo>
                  <a:lnTo>
                    <a:pt x="37" y="45"/>
                  </a:lnTo>
                  <a:lnTo>
                    <a:pt x="55" y="62"/>
                  </a:lnTo>
                  <a:lnTo>
                    <a:pt x="73" y="77"/>
                  </a:lnTo>
                  <a:lnTo>
                    <a:pt x="94" y="91"/>
                  </a:lnTo>
                  <a:lnTo>
                    <a:pt x="113" y="98"/>
                  </a:lnTo>
                  <a:lnTo>
                    <a:pt x="110" y="98"/>
                  </a:lnTo>
                  <a:lnTo>
                    <a:pt x="101" y="98"/>
                  </a:lnTo>
                  <a:lnTo>
                    <a:pt x="88" y="95"/>
                  </a:lnTo>
                  <a:lnTo>
                    <a:pt x="71" y="89"/>
                  </a:lnTo>
                  <a:lnTo>
                    <a:pt x="54" y="77"/>
                  </a:lnTo>
                  <a:lnTo>
                    <a:pt x="34" y="60"/>
                  </a:lnTo>
                  <a:lnTo>
                    <a:pt x="17" y="34"/>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0" name="Freeform 322"/>
            <p:cNvSpPr>
              <a:spLocks/>
            </p:cNvSpPr>
            <p:nvPr/>
          </p:nvSpPr>
          <p:spPr bwMode="auto">
            <a:xfrm>
              <a:off x="2088" y="1406"/>
              <a:ext cx="100" cy="34"/>
            </a:xfrm>
            <a:custGeom>
              <a:avLst/>
              <a:gdLst>
                <a:gd name="T0" fmla="*/ 300 w 300"/>
                <a:gd name="T1" fmla="*/ 15 h 100"/>
                <a:gd name="T2" fmla="*/ 299 w 300"/>
                <a:gd name="T3" fmla="*/ 16 h 100"/>
                <a:gd name="T4" fmla="*/ 291 w 300"/>
                <a:gd name="T5" fmla="*/ 19 h 100"/>
                <a:gd name="T6" fmla="*/ 282 w 300"/>
                <a:gd name="T7" fmla="*/ 23 h 100"/>
                <a:gd name="T8" fmla="*/ 269 w 300"/>
                <a:gd name="T9" fmla="*/ 29 h 100"/>
                <a:gd name="T10" fmla="*/ 254 w 300"/>
                <a:gd name="T11" fmla="*/ 37 h 100"/>
                <a:gd name="T12" fmla="*/ 235 w 300"/>
                <a:gd name="T13" fmla="*/ 44 h 100"/>
                <a:gd name="T14" fmla="*/ 216 w 300"/>
                <a:gd name="T15" fmla="*/ 52 h 100"/>
                <a:gd name="T16" fmla="*/ 194 w 300"/>
                <a:gd name="T17" fmla="*/ 60 h 100"/>
                <a:gd name="T18" fmla="*/ 172 w 300"/>
                <a:gd name="T19" fmla="*/ 69 h 100"/>
                <a:gd name="T20" fmla="*/ 148 w 300"/>
                <a:gd name="T21" fmla="*/ 77 h 100"/>
                <a:gd name="T22" fmla="*/ 124 w 300"/>
                <a:gd name="T23" fmla="*/ 84 h 100"/>
                <a:gd name="T24" fmla="*/ 101 w 300"/>
                <a:gd name="T25" fmla="*/ 90 h 100"/>
                <a:gd name="T26" fmla="*/ 78 w 300"/>
                <a:gd name="T27" fmla="*/ 94 h 100"/>
                <a:gd name="T28" fmla="*/ 56 w 300"/>
                <a:gd name="T29" fmla="*/ 99 h 100"/>
                <a:gd name="T30" fmla="*/ 35 w 300"/>
                <a:gd name="T31" fmla="*/ 100 h 100"/>
                <a:gd name="T32" fmla="*/ 16 w 300"/>
                <a:gd name="T33" fmla="*/ 99 h 100"/>
                <a:gd name="T34" fmla="*/ 3 w 300"/>
                <a:gd name="T35" fmla="*/ 96 h 100"/>
                <a:gd name="T36" fmla="*/ 0 w 300"/>
                <a:gd name="T37" fmla="*/ 90 h 100"/>
                <a:gd name="T38" fmla="*/ 4 w 300"/>
                <a:gd name="T39" fmla="*/ 83 h 100"/>
                <a:gd name="T40" fmla="*/ 16 w 300"/>
                <a:gd name="T41" fmla="*/ 74 h 100"/>
                <a:gd name="T42" fmla="*/ 32 w 300"/>
                <a:gd name="T43" fmla="*/ 63 h 100"/>
                <a:gd name="T44" fmla="*/ 55 w 300"/>
                <a:gd name="T45" fmla="*/ 52 h 100"/>
                <a:gd name="T46" fmla="*/ 81 w 300"/>
                <a:gd name="T47" fmla="*/ 41 h 100"/>
                <a:gd name="T48" fmla="*/ 109 w 300"/>
                <a:gd name="T49" fmla="*/ 31 h 100"/>
                <a:gd name="T50" fmla="*/ 139 w 300"/>
                <a:gd name="T51" fmla="*/ 20 h 100"/>
                <a:gd name="T52" fmla="*/ 170 w 300"/>
                <a:gd name="T53" fmla="*/ 13 h 100"/>
                <a:gd name="T54" fmla="*/ 200 w 300"/>
                <a:gd name="T55" fmla="*/ 6 h 100"/>
                <a:gd name="T56" fmla="*/ 228 w 300"/>
                <a:gd name="T57" fmla="*/ 1 h 100"/>
                <a:gd name="T58" fmla="*/ 253 w 300"/>
                <a:gd name="T59" fmla="*/ 0 h 100"/>
                <a:gd name="T60" fmla="*/ 274 w 300"/>
                <a:gd name="T61" fmla="*/ 1 h 100"/>
                <a:gd name="T62" fmla="*/ 290 w 300"/>
                <a:gd name="T63" fmla="*/ 6 h 100"/>
                <a:gd name="T64" fmla="*/ 300 w 300"/>
                <a:gd name="T65" fmla="*/ 1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5"/>
                  </a:moveTo>
                  <a:lnTo>
                    <a:pt x="299" y="16"/>
                  </a:lnTo>
                  <a:lnTo>
                    <a:pt x="291" y="19"/>
                  </a:lnTo>
                  <a:lnTo>
                    <a:pt x="282" y="23"/>
                  </a:lnTo>
                  <a:lnTo>
                    <a:pt x="269" y="29"/>
                  </a:lnTo>
                  <a:lnTo>
                    <a:pt x="254" y="37"/>
                  </a:lnTo>
                  <a:lnTo>
                    <a:pt x="235" y="44"/>
                  </a:lnTo>
                  <a:lnTo>
                    <a:pt x="216" y="52"/>
                  </a:lnTo>
                  <a:lnTo>
                    <a:pt x="194" y="60"/>
                  </a:lnTo>
                  <a:lnTo>
                    <a:pt x="172" y="69"/>
                  </a:lnTo>
                  <a:lnTo>
                    <a:pt x="148" y="77"/>
                  </a:lnTo>
                  <a:lnTo>
                    <a:pt x="124" y="84"/>
                  </a:lnTo>
                  <a:lnTo>
                    <a:pt x="101" y="90"/>
                  </a:lnTo>
                  <a:lnTo>
                    <a:pt x="78" y="94"/>
                  </a:lnTo>
                  <a:lnTo>
                    <a:pt x="56" y="99"/>
                  </a:lnTo>
                  <a:lnTo>
                    <a:pt x="35" y="100"/>
                  </a:lnTo>
                  <a:lnTo>
                    <a:pt x="16" y="99"/>
                  </a:lnTo>
                  <a:lnTo>
                    <a:pt x="3" y="96"/>
                  </a:lnTo>
                  <a:lnTo>
                    <a:pt x="0" y="90"/>
                  </a:lnTo>
                  <a:lnTo>
                    <a:pt x="4" y="83"/>
                  </a:lnTo>
                  <a:lnTo>
                    <a:pt x="16" y="74"/>
                  </a:lnTo>
                  <a:lnTo>
                    <a:pt x="32" y="63"/>
                  </a:lnTo>
                  <a:lnTo>
                    <a:pt x="55" y="52"/>
                  </a:lnTo>
                  <a:lnTo>
                    <a:pt x="81" y="41"/>
                  </a:lnTo>
                  <a:lnTo>
                    <a:pt x="109" y="31"/>
                  </a:lnTo>
                  <a:lnTo>
                    <a:pt x="139" y="20"/>
                  </a:lnTo>
                  <a:lnTo>
                    <a:pt x="170" y="13"/>
                  </a:lnTo>
                  <a:lnTo>
                    <a:pt x="200" y="6"/>
                  </a:lnTo>
                  <a:lnTo>
                    <a:pt x="228" y="1"/>
                  </a:lnTo>
                  <a:lnTo>
                    <a:pt x="253" y="0"/>
                  </a:lnTo>
                  <a:lnTo>
                    <a:pt x="274" y="1"/>
                  </a:lnTo>
                  <a:lnTo>
                    <a:pt x="290" y="6"/>
                  </a:lnTo>
                  <a:lnTo>
                    <a:pt x="300"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1" name="Freeform 323"/>
            <p:cNvSpPr>
              <a:spLocks/>
            </p:cNvSpPr>
            <p:nvPr/>
          </p:nvSpPr>
          <p:spPr bwMode="auto">
            <a:xfrm>
              <a:off x="2025" y="1394"/>
              <a:ext cx="100" cy="34"/>
            </a:xfrm>
            <a:custGeom>
              <a:avLst/>
              <a:gdLst>
                <a:gd name="T0" fmla="*/ 301 w 301"/>
                <a:gd name="T1" fmla="*/ 17 h 101"/>
                <a:gd name="T2" fmla="*/ 300 w 301"/>
                <a:gd name="T3" fmla="*/ 18 h 101"/>
                <a:gd name="T4" fmla="*/ 292 w 301"/>
                <a:gd name="T5" fmla="*/ 21 h 101"/>
                <a:gd name="T6" fmla="*/ 284 w 301"/>
                <a:gd name="T7" fmla="*/ 25 h 101"/>
                <a:gd name="T8" fmla="*/ 270 w 301"/>
                <a:gd name="T9" fmla="*/ 31 h 101"/>
                <a:gd name="T10" fmla="*/ 254 w 301"/>
                <a:gd name="T11" fmla="*/ 37 h 101"/>
                <a:gd name="T12" fmla="*/ 236 w 301"/>
                <a:gd name="T13" fmla="*/ 46 h 101"/>
                <a:gd name="T14" fmla="*/ 216 w 301"/>
                <a:gd name="T15" fmla="*/ 53 h 101"/>
                <a:gd name="T16" fmla="*/ 195 w 301"/>
                <a:gd name="T17" fmla="*/ 62 h 101"/>
                <a:gd name="T18" fmla="*/ 171 w 301"/>
                <a:gd name="T19" fmla="*/ 70 h 101"/>
                <a:gd name="T20" fmla="*/ 148 w 301"/>
                <a:gd name="T21" fmla="*/ 77 h 101"/>
                <a:gd name="T22" fmla="*/ 124 w 301"/>
                <a:gd name="T23" fmla="*/ 85 h 101"/>
                <a:gd name="T24" fmla="*/ 100 w 301"/>
                <a:gd name="T25" fmla="*/ 90 h 101"/>
                <a:gd name="T26" fmla="*/ 78 w 301"/>
                <a:gd name="T27" fmla="*/ 95 h 101"/>
                <a:gd name="T28" fmla="*/ 56 w 301"/>
                <a:gd name="T29" fmla="*/ 99 h 101"/>
                <a:gd name="T30" fmla="*/ 35 w 301"/>
                <a:gd name="T31" fmla="*/ 101 h 101"/>
                <a:gd name="T32" fmla="*/ 16 w 301"/>
                <a:gd name="T33" fmla="*/ 99 h 101"/>
                <a:gd name="T34" fmla="*/ 3 w 301"/>
                <a:gd name="T35" fmla="*/ 96 h 101"/>
                <a:gd name="T36" fmla="*/ 0 w 301"/>
                <a:gd name="T37" fmla="*/ 90 h 101"/>
                <a:gd name="T38" fmla="*/ 4 w 301"/>
                <a:gd name="T39" fmla="*/ 83 h 101"/>
                <a:gd name="T40" fmla="*/ 16 w 301"/>
                <a:gd name="T41" fmla="*/ 74 h 101"/>
                <a:gd name="T42" fmla="*/ 34 w 301"/>
                <a:gd name="T43" fmla="*/ 64 h 101"/>
                <a:gd name="T44" fmla="*/ 56 w 301"/>
                <a:gd name="T45" fmla="*/ 52 h 101"/>
                <a:gd name="T46" fmla="*/ 81 w 301"/>
                <a:gd name="T47" fmla="*/ 42 h 101"/>
                <a:gd name="T48" fmla="*/ 111 w 301"/>
                <a:gd name="T49" fmla="*/ 31 h 101"/>
                <a:gd name="T50" fmla="*/ 140 w 301"/>
                <a:gd name="T51" fmla="*/ 21 h 101"/>
                <a:gd name="T52" fmla="*/ 171 w 301"/>
                <a:gd name="T53" fmla="*/ 14 h 101"/>
                <a:gd name="T54" fmla="*/ 201 w 301"/>
                <a:gd name="T55" fmla="*/ 6 h 101"/>
                <a:gd name="T56" fmla="*/ 229 w 301"/>
                <a:gd name="T57" fmla="*/ 2 h 101"/>
                <a:gd name="T58" fmla="*/ 254 w 301"/>
                <a:gd name="T59" fmla="*/ 0 h 101"/>
                <a:gd name="T60" fmla="*/ 275 w 301"/>
                <a:gd name="T61" fmla="*/ 2 h 101"/>
                <a:gd name="T62" fmla="*/ 291 w 301"/>
                <a:gd name="T63" fmla="*/ 8 h 101"/>
                <a:gd name="T64" fmla="*/ 301 w 301"/>
                <a:gd name="T65" fmla="*/ 1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101">
                  <a:moveTo>
                    <a:pt x="301" y="17"/>
                  </a:moveTo>
                  <a:lnTo>
                    <a:pt x="300" y="18"/>
                  </a:lnTo>
                  <a:lnTo>
                    <a:pt x="292" y="21"/>
                  </a:lnTo>
                  <a:lnTo>
                    <a:pt x="284" y="25"/>
                  </a:lnTo>
                  <a:lnTo>
                    <a:pt x="270" y="31"/>
                  </a:lnTo>
                  <a:lnTo>
                    <a:pt x="254" y="37"/>
                  </a:lnTo>
                  <a:lnTo>
                    <a:pt x="236" y="46"/>
                  </a:lnTo>
                  <a:lnTo>
                    <a:pt x="216" y="53"/>
                  </a:lnTo>
                  <a:lnTo>
                    <a:pt x="195" y="62"/>
                  </a:lnTo>
                  <a:lnTo>
                    <a:pt x="171" y="70"/>
                  </a:lnTo>
                  <a:lnTo>
                    <a:pt x="148" y="77"/>
                  </a:lnTo>
                  <a:lnTo>
                    <a:pt x="124" y="85"/>
                  </a:lnTo>
                  <a:lnTo>
                    <a:pt x="100" y="90"/>
                  </a:lnTo>
                  <a:lnTo>
                    <a:pt x="78" y="95"/>
                  </a:lnTo>
                  <a:lnTo>
                    <a:pt x="56" y="99"/>
                  </a:lnTo>
                  <a:lnTo>
                    <a:pt x="35" y="101"/>
                  </a:lnTo>
                  <a:lnTo>
                    <a:pt x="16" y="99"/>
                  </a:lnTo>
                  <a:lnTo>
                    <a:pt x="3" y="96"/>
                  </a:lnTo>
                  <a:lnTo>
                    <a:pt x="0" y="90"/>
                  </a:lnTo>
                  <a:lnTo>
                    <a:pt x="4" y="83"/>
                  </a:lnTo>
                  <a:lnTo>
                    <a:pt x="16" y="74"/>
                  </a:lnTo>
                  <a:lnTo>
                    <a:pt x="34" y="64"/>
                  </a:lnTo>
                  <a:lnTo>
                    <a:pt x="56" y="52"/>
                  </a:lnTo>
                  <a:lnTo>
                    <a:pt x="81" y="42"/>
                  </a:lnTo>
                  <a:lnTo>
                    <a:pt x="111" y="31"/>
                  </a:lnTo>
                  <a:lnTo>
                    <a:pt x="140" y="21"/>
                  </a:lnTo>
                  <a:lnTo>
                    <a:pt x="171" y="14"/>
                  </a:lnTo>
                  <a:lnTo>
                    <a:pt x="201" y="6"/>
                  </a:lnTo>
                  <a:lnTo>
                    <a:pt x="229" y="2"/>
                  </a:lnTo>
                  <a:lnTo>
                    <a:pt x="254" y="0"/>
                  </a:lnTo>
                  <a:lnTo>
                    <a:pt x="275" y="2"/>
                  </a:lnTo>
                  <a:lnTo>
                    <a:pt x="291" y="8"/>
                  </a:lnTo>
                  <a:lnTo>
                    <a:pt x="301" y="17"/>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2" name="Freeform 324"/>
            <p:cNvSpPr>
              <a:spLocks/>
            </p:cNvSpPr>
            <p:nvPr/>
          </p:nvSpPr>
          <p:spPr bwMode="auto">
            <a:xfrm>
              <a:off x="1962" y="1383"/>
              <a:ext cx="100" cy="33"/>
            </a:xfrm>
            <a:custGeom>
              <a:avLst/>
              <a:gdLst>
                <a:gd name="T0" fmla="*/ 301 w 301"/>
                <a:gd name="T1" fmla="*/ 15 h 99"/>
                <a:gd name="T2" fmla="*/ 299 w 301"/>
                <a:gd name="T3" fmla="*/ 16 h 99"/>
                <a:gd name="T4" fmla="*/ 292 w 301"/>
                <a:gd name="T5" fmla="*/ 19 h 99"/>
                <a:gd name="T6" fmla="*/ 283 w 301"/>
                <a:gd name="T7" fmla="*/ 24 h 99"/>
                <a:gd name="T8" fmla="*/ 269 w 301"/>
                <a:gd name="T9" fmla="*/ 30 h 99"/>
                <a:gd name="T10" fmla="*/ 253 w 301"/>
                <a:gd name="T11" fmla="*/ 36 h 99"/>
                <a:gd name="T12" fmla="*/ 235 w 301"/>
                <a:gd name="T13" fmla="*/ 45 h 99"/>
                <a:gd name="T14" fmla="*/ 216 w 301"/>
                <a:gd name="T15" fmla="*/ 52 h 99"/>
                <a:gd name="T16" fmla="*/ 194 w 301"/>
                <a:gd name="T17" fmla="*/ 61 h 99"/>
                <a:gd name="T18" fmla="*/ 172 w 301"/>
                <a:gd name="T19" fmla="*/ 68 h 99"/>
                <a:gd name="T20" fmla="*/ 148 w 301"/>
                <a:gd name="T21" fmla="*/ 77 h 99"/>
                <a:gd name="T22" fmla="*/ 124 w 301"/>
                <a:gd name="T23" fmla="*/ 83 h 99"/>
                <a:gd name="T24" fmla="*/ 101 w 301"/>
                <a:gd name="T25" fmla="*/ 90 h 99"/>
                <a:gd name="T26" fmla="*/ 77 w 301"/>
                <a:gd name="T27" fmla="*/ 95 h 99"/>
                <a:gd name="T28" fmla="*/ 56 w 301"/>
                <a:gd name="T29" fmla="*/ 98 h 99"/>
                <a:gd name="T30" fmla="*/ 36 w 301"/>
                <a:gd name="T31" fmla="*/ 99 h 99"/>
                <a:gd name="T32" fmla="*/ 16 w 301"/>
                <a:gd name="T33" fmla="*/ 99 h 99"/>
                <a:gd name="T34" fmla="*/ 3 w 301"/>
                <a:gd name="T35" fmla="*/ 96 h 99"/>
                <a:gd name="T36" fmla="*/ 0 w 301"/>
                <a:gd name="T37" fmla="*/ 90 h 99"/>
                <a:gd name="T38" fmla="*/ 5 w 301"/>
                <a:gd name="T39" fmla="*/ 83 h 99"/>
                <a:gd name="T40" fmla="*/ 16 w 301"/>
                <a:gd name="T41" fmla="*/ 74 h 99"/>
                <a:gd name="T42" fmla="*/ 34 w 301"/>
                <a:gd name="T43" fmla="*/ 64 h 99"/>
                <a:gd name="T44" fmla="*/ 56 w 301"/>
                <a:gd name="T45" fmla="*/ 52 h 99"/>
                <a:gd name="T46" fmla="*/ 82 w 301"/>
                <a:gd name="T47" fmla="*/ 42 h 99"/>
                <a:gd name="T48" fmla="*/ 110 w 301"/>
                <a:gd name="T49" fmla="*/ 31 h 99"/>
                <a:gd name="T50" fmla="*/ 141 w 301"/>
                <a:gd name="T51" fmla="*/ 21 h 99"/>
                <a:gd name="T52" fmla="*/ 170 w 301"/>
                <a:gd name="T53" fmla="*/ 14 h 99"/>
                <a:gd name="T54" fmla="*/ 200 w 301"/>
                <a:gd name="T55" fmla="*/ 6 h 99"/>
                <a:gd name="T56" fmla="*/ 228 w 301"/>
                <a:gd name="T57" fmla="*/ 2 h 99"/>
                <a:gd name="T58" fmla="*/ 253 w 301"/>
                <a:gd name="T59" fmla="*/ 0 h 99"/>
                <a:gd name="T60" fmla="*/ 275 w 301"/>
                <a:gd name="T61" fmla="*/ 2 h 99"/>
                <a:gd name="T62" fmla="*/ 290 w 301"/>
                <a:gd name="T63" fmla="*/ 6 h 99"/>
                <a:gd name="T64" fmla="*/ 301 w 301"/>
                <a:gd name="T6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99">
                  <a:moveTo>
                    <a:pt x="301" y="15"/>
                  </a:moveTo>
                  <a:lnTo>
                    <a:pt x="299" y="16"/>
                  </a:lnTo>
                  <a:lnTo>
                    <a:pt x="292" y="19"/>
                  </a:lnTo>
                  <a:lnTo>
                    <a:pt x="283" y="24"/>
                  </a:lnTo>
                  <a:lnTo>
                    <a:pt x="269" y="30"/>
                  </a:lnTo>
                  <a:lnTo>
                    <a:pt x="253" y="36"/>
                  </a:lnTo>
                  <a:lnTo>
                    <a:pt x="235" y="45"/>
                  </a:lnTo>
                  <a:lnTo>
                    <a:pt x="216" y="52"/>
                  </a:lnTo>
                  <a:lnTo>
                    <a:pt x="194" y="61"/>
                  </a:lnTo>
                  <a:lnTo>
                    <a:pt x="172" y="68"/>
                  </a:lnTo>
                  <a:lnTo>
                    <a:pt x="148" y="77"/>
                  </a:lnTo>
                  <a:lnTo>
                    <a:pt x="124" y="83"/>
                  </a:lnTo>
                  <a:lnTo>
                    <a:pt x="101" y="90"/>
                  </a:lnTo>
                  <a:lnTo>
                    <a:pt x="77" y="95"/>
                  </a:lnTo>
                  <a:lnTo>
                    <a:pt x="56" y="98"/>
                  </a:lnTo>
                  <a:lnTo>
                    <a:pt x="36" y="99"/>
                  </a:lnTo>
                  <a:lnTo>
                    <a:pt x="16" y="99"/>
                  </a:lnTo>
                  <a:lnTo>
                    <a:pt x="3" y="96"/>
                  </a:lnTo>
                  <a:lnTo>
                    <a:pt x="0" y="90"/>
                  </a:lnTo>
                  <a:lnTo>
                    <a:pt x="5" y="83"/>
                  </a:lnTo>
                  <a:lnTo>
                    <a:pt x="16" y="74"/>
                  </a:lnTo>
                  <a:lnTo>
                    <a:pt x="34" y="64"/>
                  </a:lnTo>
                  <a:lnTo>
                    <a:pt x="56" y="52"/>
                  </a:lnTo>
                  <a:lnTo>
                    <a:pt x="82" y="42"/>
                  </a:lnTo>
                  <a:lnTo>
                    <a:pt x="110" y="31"/>
                  </a:lnTo>
                  <a:lnTo>
                    <a:pt x="141" y="21"/>
                  </a:lnTo>
                  <a:lnTo>
                    <a:pt x="170" y="14"/>
                  </a:lnTo>
                  <a:lnTo>
                    <a:pt x="200" y="6"/>
                  </a:lnTo>
                  <a:lnTo>
                    <a:pt x="228" y="2"/>
                  </a:lnTo>
                  <a:lnTo>
                    <a:pt x="253" y="0"/>
                  </a:lnTo>
                  <a:lnTo>
                    <a:pt x="275" y="2"/>
                  </a:lnTo>
                  <a:lnTo>
                    <a:pt x="290" y="6"/>
                  </a:lnTo>
                  <a:lnTo>
                    <a:pt x="301"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3" name="Freeform 325"/>
            <p:cNvSpPr>
              <a:spLocks/>
            </p:cNvSpPr>
            <p:nvPr/>
          </p:nvSpPr>
          <p:spPr bwMode="auto">
            <a:xfrm>
              <a:off x="1899" y="1371"/>
              <a:ext cx="100" cy="34"/>
            </a:xfrm>
            <a:custGeom>
              <a:avLst/>
              <a:gdLst>
                <a:gd name="T0" fmla="*/ 300 w 300"/>
                <a:gd name="T1" fmla="*/ 16 h 100"/>
                <a:gd name="T2" fmla="*/ 299 w 300"/>
                <a:gd name="T3" fmla="*/ 17 h 100"/>
                <a:gd name="T4" fmla="*/ 291 w 300"/>
                <a:gd name="T5" fmla="*/ 20 h 100"/>
                <a:gd name="T6" fmla="*/ 282 w 300"/>
                <a:gd name="T7" fmla="*/ 25 h 100"/>
                <a:gd name="T8" fmla="*/ 269 w 300"/>
                <a:gd name="T9" fmla="*/ 31 h 100"/>
                <a:gd name="T10" fmla="*/ 253 w 300"/>
                <a:gd name="T11" fmla="*/ 37 h 100"/>
                <a:gd name="T12" fmla="*/ 235 w 300"/>
                <a:gd name="T13" fmla="*/ 46 h 100"/>
                <a:gd name="T14" fmla="*/ 216 w 300"/>
                <a:gd name="T15" fmla="*/ 53 h 100"/>
                <a:gd name="T16" fmla="*/ 194 w 300"/>
                <a:gd name="T17" fmla="*/ 62 h 100"/>
                <a:gd name="T18" fmla="*/ 171 w 300"/>
                <a:gd name="T19" fmla="*/ 69 h 100"/>
                <a:gd name="T20" fmla="*/ 148 w 300"/>
                <a:gd name="T21" fmla="*/ 78 h 100"/>
                <a:gd name="T22" fmla="*/ 124 w 300"/>
                <a:gd name="T23" fmla="*/ 84 h 100"/>
                <a:gd name="T24" fmla="*/ 100 w 300"/>
                <a:gd name="T25" fmla="*/ 91 h 100"/>
                <a:gd name="T26" fmla="*/ 77 w 300"/>
                <a:gd name="T27" fmla="*/ 96 h 100"/>
                <a:gd name="T28" fmla="*/ 56 w 300"/>
                <a:gd name="T29" fmla="*/ 99 h 100"/>
                <a:gd name="T30" fmla="*/ 35 w 300"/>
                <a:gd name="T31" fmla="*/ 100 h 100"/>
                <a:gd name="T32" fmla="*/ 16 w 300"/>
                <a:gd name="T33" fmla="*/ 100 h 100"/>
                <a:gd name="T34" fmla="*/ 3 w 300"/>
                <a:gd name="T35" fmla="*/ 97 h 100"/>
                <a:gd name="T36" fmla="*/ 0 w 300"/>
                <a:gd name="T37" fmla="*/ 91 h 100"/>
                <a:gd name="T38" fmla="*/ 4 w 300"/>
                <a:gd name="T39" fmla="*/ 84 h 100"/>
                <a:gd name="T40" fmla="*/ 16 w 300"/>
                <a:gd name="T41" fmla="*/ 74 h 100"/>
                <a:gd name="T42" fmla="*/ 34 w 300"/>
                <a:gd name="T43" fmla="*/ 63 h 100"/>
                <a:gd name="T44" fmla="*/ 56 w 300"/>
                <a:gd name="T45" fmla="*/ 53 h 100"/>
                <a:gd name="T46" fmla="*/ 81 w 300"/>
                <a:gd name="T47" fmla="*/ 43 h 100"/>
                <a:gd name="T48" fmla="*/ 109 w 300"/>
                <a:gd name="T49" fmla="*/ 31 h 100"/>
                <a:gd name="T50" fmla="*/ 140 w 300"/>
                <a:gd name="T51" fmla="*/ 22 h 100"/>
                <a:gd name="T52" fmla="*/ 170 w 300"/>
                <a:gd name="T53" fmla="*/ 13 h 100"/>
                <a:gd name="T54" fmla="*/ 200 w 300"/>
                <a:gd name="T55" fmla="*/ 7 h 100"/>
                <a:gd name="T56" fmla="*/ 228 w 300"/>
                <a:gd name="T57" fmla="*/ 3 h 100"/>
                <a:gd name="T58" fmla="*/ 253 w 300"/>
                <a:gd name="T59" fmla="*/ 0 h 100"/>
                <a:gd name="T60" fmla="*/ 275 w 300"/>
                <a:gd name="T61" fmla="*/ 1 h 100"/>
                <a:gd name="T62" fmla="*/ 290 w 300"/>
                <a:gd name="T63" fmla="*/ 7 h 100"/>
                <a:gd name="T64" fmla="*/ 300 w 300"/>
                <a:gd name="T65"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6"/>
                  </a:moveTo>
                  <a:lnTo>
                    <a:pt x="299" y="17"/>
                  </a:lnTo>
                  <a:lnTo>
                    <a:pt x="291" y="20"/>
                  </a:lnTo>
                  <a:lnTo>
                    <a:pt x="282" y="25"/>
                  </a:lnTo>
                  <a:lnTo>
                    <a:pt x="269" y="31"/>
                  </a:lnTo>
                  <a:lnTo>
                    <a:pt x="253" y="37"/>
                  </a:lnTo>
                  <a:lnTo>
                    <a:pt x="235" y="46"/>
                  </a:lnTo>
                  <a:lnTo>
                    <a:pt x="216" y="53"/>
                  </a:lnTo>
                  <a:lnTo>
                    <a:pt x="194" y="62"/>
                  </a:lnTo>
                  <a:lnTo>
                    <a:pt x="171" y="69"/>
                  </a:lnTo>
                  <a:lnTo>
                    <a:pt x="148" y="78"/>
                  </a:lnTo>
                  <a:lnTo>
                    <a:pt x="124" y="84"/>
                  </a:lnTo>
                  <a:lnTo>
                    <a:pt x="100" y="91"/>
                  </a:lnTo>
                  <a:lnTo>
                    <a:pt x="77" y="96"/>
                  </a:lnTo>
                  <a:lnTo>
                    <a:pt x="56" y="99"/>
                  </a:lnTo>
                  <a:lnTo>
                    <a:pt x="35" y="100"/>
                  </a:lnTo>
                  <a:lnTo>
                    <a:pt x="16" y="100"/>
                  </a:lnTo>
                  <a:lnTo>
                    <a:pt x="3" y="97"/>
                  </a:lnTo>
                  <a:lnTo>
                    <a:pt x="0" y="91"/>
                  </a:lnTo>
                  <a:lnTo>
                    <a:pt x="4" y="84"/>
                  </a:lnTo>
                  <a:lnTo>
                    <a:pt x="16" y="74"/>
                  </a:lnTo>
                  <a:lnTo>
                    <a:pt x="34" y="63"/>
                  </a:lnTo>
                  <a:lnTo>
                    <a:pt x="56" y="53"/>
                  </a:lnTo>
                  <a:lnTo>
                    <a:pt x="81" y="43"/>
                  </a:lnTo>
                  <a:lnTo>
                    <a:pt x="109" y="31"/>
                  </a:lnTo>
                  <a:lnTo>
                    <a:pt x="140" y="22"/>
                  </a:lnTo>
                  <a:lnTo>
                    <a:pt x="170" y="13"/>
                  </a:lnTo>
                  <a:lnTo>
                    <a:pt x="200" y="7"/>
                  </a:lnTo>
                  <a:lnTo>
                    <a:pt x="228" y="3"/>
                  </a:lnTo>
                  <a:lnTo>
                    <a:pt x="253" y="0"/>
                  </a:lnTo>
                  <a:lnTo>
                    <a:pt x="275" y="1"/>
                  </a:lnTo>
                  <a:lnTo>
                    <a:pt x="290" y="7"/>
                  </a:lnTo>
                  <a:lnTo>
                    <a:pt x="300" y="16"/>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54" name="Group 326"/>
          <p:cNvGrpSpPr>
            <a:grpSpLocks/>
          </p:cNvGrpSpPr>
          <p:nvPr/>
        </p:nvGrpSpPr>
        <p:grpSpPr bwMode="auto">
          <a:xfrm>
            <a:off x="8042083" y="3162714"/>
            <a:ext cx="533400" cy="452438"/>
            <a:chOff x="1751" y="1136"/>
            <a:chExt cx="928" cy="787"/>
          </a:xfrm>
        </p:grpSpPr>
        <p:sp>
          <p:nvSpPr>
            <p:cNvPr id="155" name="Freeform 327"/>
            <p:cNvSpPr>
              <a:spLocks/>
            </p:cNvSpPr>
            <p:nvPr/>
          </p:nvSpPr>
          <p:spPr bwMode="auto">
            <a:xfrm>
              <a:off x="2146" y="1365"/>
              <a:ext cx="79" cy="48"/>
            </a:xfrm>
            <a:custGeom>
              <a:avLst/>
              <a:gdLst>
                <a:gd name="T0" fmla="*/ 180 w 235"/>
                <a:gd name="T1" fmla="*/ 7 h 142"/>
                <a:gd name="T2" fmla="*/ 181 w 235"/>
                <a:gd name="T3" fmla="*/ 15 h 142"/>
                <a:gd name="T4" fmla="*/ 183 w 235"/>
                <a:gd name="T5" fmla="*/ 22 h 142"/>
                <a:gd name="T6" fmla="*/ 181 w 235"/>
                <a:gd name="T7" fmla="*/ 31 h 142"/>
                <a:gd name="T8" fmla="*/ 180 w 235"/>
                <a:gd name="T9" fmla="*/ 38 h 142"/>
                <a:gd name="T10" fmla="*/ 176 w 235"/>
                <a:gd name="T11" fmla="*/ 52 h 142"/>
                <a:gd name="T12" fmla="*/ 168 w 235"/>
                <a:gd name="T13" fmla="*/ 64 h 142"/>
                <a:gd name="T14" fmla="*/ 159 w 235"/>
                <a:gd name="T15" fmla="*/ 74 h 142"/>
                <a:gd name="T16" fmla="*/ 149 w 235"/>
                <a:gd name="T17" fmla="*/ 81 h 142"/>
                <a:gd name="T18" fmla="*/ 137 w 235"/>
                <a:gd name="T19" fmla="*/ 87 h 142"/>
                <a:gd name="T20" fmla="*/ 125 w 235"/>
                <a:gd name="T21" fmla="*/ 92 h 142"/>
                <a:gd name="T22" fmla="*/ 112 w 235"/>
                <a:gd name="T23" fmla="*/ 92 h 142"/>
                <a:gd name="T24" fmla="*/ 99 w 235"/>
                <a:gd name="T25" fmla="*/ 90 h 142"/>
                <a:gd name="T26" fmla="*/ 88 w 235"/>
                <a:gd name="T27" fmla="*/ 86 h 142"/>
                <a:gd name="T28" fmla="*/ 78 w 235"/>
                <a:gd name="T29" fmla="*/ 80 h 142"/>
                <a:gd name="T30" fmla="*/ 71 w 235"/>
                <a:gd name="T31" fmla="*/ 72 h 142"/>
                <a:gd name="T32" fmla="*/ 63 w 235"/>
                <a:gd name="T33" fmla="*/ 64 h 142"/>
                <a:gd name="T34" fmla="*/ 57 w 235"/>
                <a:gd name="T35" fmla="*/ 53 h 142"/>
                <a:gd name="T36" fmla="*/ 53 w 235"/>
                <a:gd name="T37" fmla="*/ 43 h 142"/>
                <a:gd name="T38" fmla="*/ 51 w 235"/>
                <a:gd name="T39" fmla="*/ 30 h 142"/>
                <a:gd name="T40" fmla="*/ 51 w 235"/>
                <a:gd name="T41" fmla="*/ 18 h 142"/>
                <a:gd name="T42" fmla="*/ 45 w 235"/>
                <a:gd name="T43" fmla="*/ 16 h 142"/>
                <a:gd name="T44" fmla="*/ 39 w 235"/>
                <a:gd name="T45" fmla="*/ 15 h 142"/>
                <a:gd name="T46" fmla="*/ 34 w 235"/>
                <a:gd name="T47" fmla="*/ 13 h 142"/>
                <a:gd name="T48" fmla="*/ 26 w 235"/>
                <a:gd name="T49" fmla="*/ 10 h 142"/>
                <a:gd name="T50" fmla="*/ 20 w 235"/>
                <a:gd name="T51" fmla="*/ 7 h 142"/>
                <a:gd name="T52" fmla="*/ 14 w 235"/>
                <a:gd name="T53" fmla="*/ 6 h 142"/>
                <a:gd name="T54" fmla="*/ 7 w 235"/>
                <a:gd name="T55" fmla="*/ 3 h 142"/>
                <a:gd name="T56" fmla="*/ 1 w 235"/>
                <a:gd name="T57" fmla="*/ 0 h 142"/>
                <a:gd name="T58" fmla="*/ 0 w 235"/>
                <a:gd name="T59" fmla="*/ 24 h 142"/>
                <a:gd name="T60" fmla="*/ 1 w 235"/>
                <a:gd name="T61" fmla="*/ 47 h 142"/>
                <a:gd name="T62" fmla="*/ 7 w 235"/>
                <a:gd name="T63" fmla="*/ 68 h 142"/>
                <a:gd name="T64" fmla="*/ 17 w 235"/>
                <a:gd name="T65" fmla="*/ 89 h 142"/>
                <a:gd name="T66" fmla="*/ 31 w 235"/>
                <a:gd name="T67" fmla="*/ 106 h 142"/>
                <a:gd name="T68" fmla="*/ 47 w 235"/>
                <a:gd name="T69" fmla="*/ 121 h 142"/>
                <a:gd name="T70" fmla="*/ 65 w 235"/>
                <a:gd name="T71" fmla="*/ 132 h 142"/>
                <a:gd name="T72" fmla="*/ 87 w 235"/>
                <a:gd name="T73" fmla="*/ 139 h 142"/>
                <a:gd name="T74" fmla="*/ 110 w 235"/>
                <a:gd name="T75" fmla="*/ 142 h 142"/>
                <a:gd name="T76" fmla="*/ 134 w 235"/>
                <a:gd name="T77" fmla="*/ 142 h 142"/>
                <a:gd name="T78" fmla="*/ 156 w 235"/>
                <a:gd name="T79" fmla="*/ 136 h 142"/>
                <a:gd name="T80" fmla="*/ 177 w 235"/>
                <a:gd name="T81" fmla="*/ 126 h 142"/>
                <a:gd name="T82" fmla="*/ 195 w 235"/>
                <a:gd name="T83" fmla="*/ 112 h 142"/>
                <a:gd name="T84" fmla="*/ 211 w 235"/>
                <a:gd name="T85" fmla="*/ 95 h 142"/>
                <a:gd name="T86" fmla="*/ 223 w 235"/>
                <a:gd name="T87" fmla="*/ 75 h 142"/>
                <a:gd name="T88" fmla="*/ 232 w 235"/>
                <a:gd name="T89" fmla="*/ 52 h 142"/>
                <a:gd name="T90" fmla="*/ 233 w 235"/>
                <a:gd name="T91" fmla="*/ 46 h 142"/>
                <a:gd name="T92" fmla="*/ 233 w 235"/>
                <a:gd name="T93" fmla="*/ 40 h 142"/>
                <a:gd name="T94" fmla="*/ 235 w 235"/>
                <a:gd name="T95" fmla="*/ 34 h 142"/>
                <a:gd name="T96" fmla="*/ 235 w 235"/>
                <a:gd name="T97" fmla="*/ 28 h 142"/>
                <a:gd name="T98" fmla="*/ 229 w 235"/>
                <a:gd name="T99" fmla="*/ 24 h 142"/>
                <a:gd name="T100" fmla="*/ 223 w 235"/>
                <a:gd name="T101" fmla="*/ 19 h 142"/>
                <a:gd name="T102" fmla="*/ 217 w 235"/>
                <a:gd name="T103" fmla="*/ 16 h 142"/>
                <a:gd name="T104" fmla="*/ 210 w 235"/>
                <a:gd name="T105" fmla="*/ 13 h 142"/>
                <a:gd name="T106" fmla="*/ 204 w 235"/>
                <a:gd name="T107" fmla="*/ 10 h 142"/>
                <a:gd name="T108" fmla="*/ 196 w 235"/>
                <a:gd name="T109" fmla="*/ 9 h 142"/>
                <a:gd name="T110" fmla="*/ 187 w 235"/>
                <a:gd name="T111" fmla="*/ 7 h 142"/>
                <a:gd name="T112" fmla="*/ 180 w 235"/>
                <a:gd name="T11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142">
                  <a:moveTo>
                    <a:pt x="180" y="7"/>
                  </a:moveTo>
                  <a:lnTo>
                    <a:pt x="181" y="15"/>
                  </a:lnTo>
                  <a:lnTo>
                    <a:pt x="183" y="22"/>
                  </a:lnTo>
                  <a:lnTo>
                    <a:pt x="181" y="31"/>
                  </a:lnTo>
                  <a:lnTo>
                    <a:pt x="180" y="38"/>
                  </a:lnTo>
                  <a:lnTo>
                    <a:pt x="176" y="52"/>
                  </a:lnTo>
                  <a:lnTo>
                    <a:pt x="168" y="64"/>
                  </a:lnTo>
                  <a:lnTo>
                    <a:pt x="159" y="74"/>
                  </a:lnTo>
                  <a:lnTo>
                    <a:pt x="149" y="81"/>
                  </a:lnTo>
                  <a:lnTo>
                    <a:pt x="137" y="87"/>
                  </a:lnTo>
                  <a:lnTo>
                    <a:pt x="125" y="92"/>
                  </a:lnTo>
                  <a:lnTo>
                    <a:pt x="112" y="92"/>
                  </a:lnTo>
                  <a:lnTo>
                    <a:pt x="99" y="90"/>
                  </a:lnTo>
                  <a:lnTo>
                    <a:pt x="88" y="86"/>
                  </a:lnTo>
                  <a:lnTo>
                    <a:pt x="78" y="80"/>
                  </a:lnTo>
                  <a:lnTo>
                    <a:pt x="71" y="72"/>
                  </a:lnTo>
                  <a:lnTo>
                    <a:pt x="63" y="64"/>
                  </a:lnTo>
                  <a:lnTo>
                    <a:pt x="57" y="53"/>
                  </a:lnTo>
                  <a:lnTo>
                    <a:pt x="53" y="43"/>
                  </a:lnTo>
                  <a:lnTo>
                    <a:pt x="51" y="30"/>
                  </a:lnTo>
                  <a:lnTo>
                    <a:pt x="51" y="18"/>
                  </a:lnTo>
                  <a:lnTo>
                    <a:pt x="45" y="16"/>
                  </a:lnTo>
                  <a:lnTo>
                    <a:pt x="39" y="15"/>
                  </a:lnTo>
                  <a:lnTo>
                    <a:pt x="34" y="13"/>
                  </a:lnTo>
                  <a:lnTo>
                    <a:pt x="26" y="10"/>
                  </a:lnTo>
                  <a:lnTo>
                    <a:pt x="20" y="7"/>
                  </a:lnTo>
                  <a:lnTo>
                    <a:pt x="14" y="6"/>
                  </a:lnTo>
                  <a:lnTo>
                    <a:pt x="7" y="3"/>
                  </a:lnTo>
                  <a:lnTo>
                    <a:pt x="1" y="0"/>
                  </a:lnTo>
                  <a:lnTo>
                    <a:pt x="0" y="24"/>
                  </a:lnTo>
                  <a:lnTo>
                    <a:pt x="1" y="47"/>
                  </a:lnTo>
                  <a:lnTo>
                    <a:pt x="7" y="68"/>
                  </a:lnTo>
                  <a:lnTo>
                    <a:pt x="17" y="89"/>
                  </a:lnTo>
                  <a:lnTo>
                    <a:pt x="31" y="106"/>
                  </a:lnTo>
                  <a:lnTo>
                    <a:pt x="47" y="121"/>
                  </a:lnTo>
                  <a:lnTo>
                    <a:pt x="65" y="132"/>
                  </a:lnTo>
                  <a:lnTo>
                    <a:pt x="87" y="139"/>
                  </a:lnTo>
                  <a:lnTo>
                    <a:pt x="110" y="142"/>
                  </a:lnTo>
                  <a:lnTo>
                    <a:pt x="134" y="142"/>
                  </a:lnTo>
                  <a:lnTo>
                    <a:pt x="156" y="136"/>
                  </a:lnTo>
                  <a:lnTo>
                    <a:pt x="177" y="126"/>
                  </a:lnTo>
                  <a:lnTo>
                    <a:pt x="195" y="112"/>
                  </a:lnTo>
                  <a:lnTo>
                    <a:pt x="211" y="95"/>
                  </a:lnTo>
                  <a:lnTo>
                    <a:pt x="223" y="75"/>
                  </a:lnTo>
                  <a:lnTo>
                    <a:pt x="232" y="52"/>
                  </a:lnTo>
                  <a:lnTo>
                    <a:pt x="233" y="46"/>
                  </a:lnTo>
                  <a:lnTo>
                    <a:pt x="233" y="40"/>
                  </a:lnTo>
                  <a:lnTo>
                    <a:pt x="235" y="34"/>
                  </a:lnTo>
                  <a:lnTo>
                    <a:pt x="235" y="28"/>
                  </a:lnTo>
                  <a:lnTo>
                    <a:pt x="229" y="24"/>
                  </a:lnTo>
                  <a:lnTo>
                    <a:pt x="223" y="19"/>
                  </a:lnTo>
                  <a:lnTo>
                    <a:pt x="217" y="16"/>
                  </a:lnTo>
                  <a:lnTo>
                    <a:pt x="210" y="13"/>
                  </a:lnTo>
                  <a:lnTo>
                    <a:pt x="204" y="10"/>
                  </a:lnTo>
                  <a:lnTo>
                    <a:pt x="196" y="9"/>
                  </a:lnTo>
                  <a:lnTo>
                    <a:pt x="187" y="7"/>
                  </a:lnTo>
                  <a:lnTo>
                    <a:pt x="180" y="7"/>
                  </a:lnTo>
                  <a:close/>
                </a:path>
              </a:pathLst>
            </a:custGeom>
            <a:solidFill>
              <a:srgbClr val="C4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6" name="Freeform 328"/>
            <p:cNvSpPr>
              <a:spLocks/>
            </p:cNvSpPr>
            <p:nvPr/>
          </p:nvSpPr>
          <p:spPr bwMode="auto">
            <a:xfrm>
              <a:off x="2157" y="1749"/>
              <a:ext cx="70" cy="93"/>
            </a:xfrm>
            <a:custGeom>
              <a:avLst/>
              <a:gdLst>
                <a:gd name="T0" fmla="*/ 207 w 210"/>
                <a:gd name="T1" fmla="*/ 28 h 278"/>
                <a:gd name="T2" fmla="*/ 40 w 210"/>
                <a:gd name="T3" fmla="*/ 278 h 278"/>
                <a:gd name="T4" fmla="*/ 37 w 210"/>
                <a:gd name="T5" fmla="*/ 278 h 278"/>
                <a:gd name="T6" fmla="*/ 31 w 210"/>
                <a:gd name="T7" fmla="*/ 276 h 278"/>
                <a:gd name="T8" fmla="*/ 24 w 210"/>
                <a:gd name="T9" fmla="*/ 275 h 278"/>
                <a:gd name="T10" fmla="*/ 15 w 210"/>
                <a:gd name="T11" fmla="*/ 271 h 278"/>
                <a:gd name="T12" fmla="*/ 6 w 210"/>
                <a:gd name="T13" fmla="*/ 266 h 278"/>
                <a:gd name="T14" fmla="*/ 2 w 210"/>
                <a:gd name="T15" fmla="*/ 260 h 278"/>
                <a:gd name="T16" fmla="*/ 0 w 210"/>
                <a:gd name="T17" fmla="*/ 253 h 278"/>
                <a:gd name="T18" fmla="*/ 4 w 210"/>
                <a:gd name="T19" fmla="*/ 242 h 278"/>
                <a:gd name="T20" fmla="*/ 15 w 210"/>
                <a:gd name="T21" fmla="*/ 223 h 278"/>
                <a:gd name="T22" fmla="*/ 30 w 210"/>
                <a:gd name="T23" fmla="*/ 192 h 278"/>
                <a:gd name="T24" fmla="*/ 47 w 210"/>
                <a:gd name="T25" fmla="*/ 152 h 278"/>
                <a:gd name="T26" fmla="*/ 67 w 210"/>
                <a:gd name="T27" fmla="*/ 109 h 278"/>
                <a:gd name="T28" fmla="*/ 84 w 210"/>
                <a:gd name="T29" fmla="*/ 69 h 278"/>
                <a:gd name="T30" fmla="*/ 99 w 210"/>
                <a:gd name="T31" fmla="*/ 34 h 278"/>
                <a:gd name="T32" fmla="*/ 110 w 210"/>
                <a:gd name="T33" fmla="*/ 9 h 278"/>
                <a:gd name="T34" fmla="*/ 114 w 210"/>
                <a:gd name="T35" fmla="*/ 0 h 278"/>
                <a:gd name="T36" fmla="*/ 118 w 210"/>
                <a:gd name="T37" fmla="*/ 0 h 278"/>
                <a:gd name="T38" fmla="*/ 132 w 210"/>
                <a:gd name="T39" fmla="*/ 0 h 278"/>
                <a:gd name="T40" fmla="*/ 149 w 210"/>
                <a:gd name="T41" fmla="*/ 0 h 278"/>
                <a:gd name="T42" fmla="*/ 170 w 210"/>
                <a:gd name="T43" fmla="*/ 0 h 278"/>
                <a:gd name="T44" fmla="*/ 188 w 210"/>
                <a:gd name="T45" fmla="*/ 3 h 278"/>
                <a:gd name="T46" fmla="*/ 203 w 210"/>
                <a:gd name="T47" fmla="*/ 9 h 278"/>
                <a:gd name="T48" fmla="*/ 210 w 210"/>
                <a:gd name="T49" fmla="*/ 16 h 278"/>
                <a:gd name="T50" fmla="*/ 207 w 210"/>
                <a:gd name="T51" fmla="*/ 2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278">
                  <a:moveTo>
                    <a:pt x="207" y="28"/>
                  </a:moveTo>
                  <a:lnTo>
                    <a:pt x="40" y="278"/>
                  </a:lnTo>
                  <a:lnTo>
                    <a:pt x="37" y="278"/>
                  </a:lnTo>
                  <a:lnTo>
                    <a:pt x="31" y="276"/>
                  </a:lnTo>
                  <a:lnTo>
                    <a:pt x="24" y="275"/>
                  </a:lnTo>
                  <a:lnTo>
                    <a:pt x="15" y="271"/>
                  </a:lnTo>
                  <a:lnTo>
                    <a:pt x="6" y="266"/>
                  </a:lnTo>
                  <a:lnTo>
                    <a:pt x="2" y="260"/>
                  </a:lnTo>
                  <a:lnTo>
                    <a:pt x="0" y="253"/>
                  </a:lnTo>
                  <a:lnTo>
                    <a:pt x="4" y="242"/>
                  </a:lnTo>
                  <a:lnTo>
                    <a:pt x="15" y="223"/>
                  </a:lnTo>
                  <a:lnTo>
                    <a:pt x="30" y="192"/>
                  </a:lnTo>
                  <a:lnTo>
                    <a:pt x="47" y="152"/>
                  </a:lnTo>
                  <a:lnTo>
                    <a:pt x="67" y="109"/>
                  </a:lnTo>
                  <a:lnTo>
                    <a:pt x="84" y="69"/>
                  </a:lnTo>
                  <a:lnTo>
                    <a:pt x="99" y="34"/>
                  </a:lnTo>
                  <a:lnTo>
                    <a:pt x="110" y="9"/>
                  </a:lnTo>
                  <a:lnTo>
                    <a:pt x="114" y="0"/>
                  </a:lnTo>
                  <a:lnTo>
                    <a:pt x="118" y="0"/>
                  </a:lnTo>
                  <a:lnTo>
                    <a:pt x="132" y="0"/>
                  </a:lnTo>
                  <a:lnTo>
                    <a:pt x="149" y="0"/>
                  </a:lnTo>
                  <a:lnTo>
                    <a:pt x="170" y="0"/>
                  </a:lnTo>
                  <a:lnTo>
                    <a:pt x="188" y="3"/>
                  </a:lnTo>
                  <a:lnTo>
                    <a:pt x="203" y="9"/>
                  </a:lnTo>
                  <a:lnTo>
                    <a:pt x="210" y="16"/>
                  </a:lnTo>
                  <a:lnTo>
                    <a:pt x="207" y="28"/>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7" name="Freeform 329"/>
            <p:cNvSpPr>
              <a:spLocks/>
            </p:cNvSpPr>
            <p:nvPr/>
          </p:nvSpPr>
          <p:spPr bwMode="auto">
            <a:xfrm>
              <a:off x="1849" y="1352"/>
              <a:ext cx="359" cy="142"/>
            </a:xfrm>
            <a:custGeom>
              <a:avLst/>
              <a:gdLst>
                <a:gd name="T0" fmla="*/ 765 w 1079"/>
                <a:gd name="T1" fmla="*/ 425 h 425"/>
                <a:gd name="T2" fmla="*/ 804 w 1079"/>
                <a:gd name="T3" fmla="*/ 422 h 425"/>
                <a:gd name="T4" fmla="*/ 863 w 1079"/>
                <a:gd name="T5" fmla="*/ 412 h 425"/>
                <a:gd name="T6" fmla="*/ 929 w 1079"/>
                <a:gd name="T7" fmla="*/ 394 h 425"/>
                <a:gd name="T8" fmla="*/ 984 w 1079"/>
                <a:gd name="T9" fmla="*/ 367 h 425"/>
                <a:gd name="T10" fmla="*/ 1021 w 1079"/>
                <a:gd name="T11" fmla="*/ 345 h 425"/>
                <a:gd name="T12" fmla="*/ 1045 w 1079"/>
                <a:gd name="T13" fmla="*/ 326 h 425"/>
                <a:gd name="T14" fmla="*/ 1058 w 1079"/>
                <a:gd name="T15" fmla="*/ 304 h 425"/>
                <a:gd name="T16" fmla="*/ 1067 w 1079"/>
                <a:gd name="T17" fmla="*/ 271 h 425"/>
                <a:gd name="T18" fmla="*/ 1077 w 1079"/>
                <a:gd name="T19" fmla="*/ 219 h 425"/>
                <a:gd name="T20" fmla="*/ 1079 w 1079"/>
                <a:gd name="T21" fmla="*/ 168 h 425"/>
                <a:gd name="T22" fmla="*/ 1061 w 1079"/>
                <a:gd name="T23" fmla="*/ 134 h 425"/>
                <a:gd name="T24" fmla="*/ 1030 w 1079"/>
                <a:gd name="T25" fmla="*/ 134 h 425"/>
                <a:gd name="T26" fmla="*/ 989 w 1079"/>
                <a:gd name="T27" fmla="*/ 132 h 425"/>
                <a:gd name="T28" fmla="*/ 934 w 1079"/>
                <a:gd name="T29" fmla="*/ 126 h 425"/>
                <a:gd name="T30" fmla="*/ 870 w 1079"/>
                <a:gd name="T31" fmla="*/ 119 h 425"/>
                <a:gd name="T32" fmla="*/ 802 w 1079"/>
                <a:gd name="T33" fmla="*/ 108 h 425"/>
                <a:gd name="T34" fmla="*/ 734 w 1079"/>
                <a:gd name="T35" fmla="*/ 97 h 425"/>
                <a:gd name="T36" fmla="*/ 669 w 1079"/>
                <a:gd name="T37" fmla="*/ 86 h 425"/>
                <a:gd name="T38" fmla="*/ 614 w 1079"/>
                <a:gd name="T39" fmla="*/ 77 h 425"/>
                <a:gd name="T40" fmla="*/ 549 w 1079"/>
                <a:gd name="T41" fmla="*/ 66 h 425"/>
                <a:gd name="T42" fmla="*/ 478 w 1079"/>
                <a:gd name="T43" fmla="*/ 54 h 425"/>
                <a:gd name="T44" fmla="*/ 422 w 1079"/>
                <a:gd name="T45" fmla="*/ 43 h 425"/>
                <a:gd name="T46" fmla="*/ 381 w 1079"/>
                <a:gd name="T47" fmla="*/ 33 h 425"/>
                <a:gd name="T48" fmla="*/ 350 w 1079"/>
                <a:gd name="T49" fmla="*/ 21 h 425"/>
                <a:gd name="T50" fmla="*/ 301 w 1079"/>
                <a:gd name="T51" fmla="*/ 11 h 425"/>
                <a:gd name="T52" fmla="*/ 242 w 1079"/>
                <a:gd name="T53" fmla="*/ 2 h 425"/>
                <a:gd name="T54" fmla="*/ 185 w 1079"/>
                <a:gd name="T55" fmla="*/ 0 h 425"/>
                <a:gd name="T56" fmla="*/ 142 w 1079"/>
                <a:gd name="T57" fmla="*/ 6 h 425"/>
                <a:gd name="T58" fmla="*/ 110 w 1079"/>
                <a:gd name="T59" fmla="*/ 20 h 425"/>
                <a:gd name="T60" fmla="*/ 89 w 1079"/>
                <a:gd name="T61" fmla="*/ 32 h 425"/>
                <a:gd name="T62" fmla="*/ 77 w 1079"/>
                <a:gd name="T63" fmla="*/ 40 h 425"/>
                <a:gd name="T64" fmla="*/ 0 w 1079"/>
                <a:gd name="T65" fmla="*/ 129 h 425"/>
                <a:gd name="T66" fmla="*/ 9 w 1079"/>
                <a:gd name="T67" fmla="*/ 144 h 425"/>
                <a:gd name="T68" fmla="*/ 34 w 1079"/>
                <a:gd name="T69" fmla="*/ 178 h 425"/>
                <a:gd name="T70" fmla="*/ 74 w 1079"/>
                <a:gd name="T71" fmla="*/ 222 h 425"/>
                <a:gd name="T72" fmla="*/ 131 w 1079"/>
                <a:gd name="T73" fmla="*/ 265 h 425"/>
                <a:gd name="T74" fmla="*/ 169 w 1079"/>
                <a:gd name="T75" fmla="*/ 286 h 425"/>
                <a:gd name="T76" fmla="*/ 218 w 1079"/>
                <a:gd name="T77" fmla="*/ 308 h 425"/>
                <a:gd name="T78" fmla="*/ 279 w 1079"/>
                <a:gd name="T79" fmla="*/ 333 h 425"/>
                <a:gd name="T80" fmla="*/ 350 w 1079"/>
                <a:gd name="T81" fmla="*/ 357 h 425"/>
                <a:gd name="T82" fmla="*/ 434 w 1079"/>
                <a:gd name="T83" fmla="*/ 379 h 425"/>
                <a:gd name="T84" fmla="*/ 530 w 1079"/>
                <a:gd name="T85" fmla="*/ 398 h 425"/>
                <a:gd name="T86" fmla="*/ 638 w 1079"/>
                <a:gd name="T87" fmla="*/ 415 h 425"/>
                <a:gd name="T88" fmla="*/ 759 w 1079"/>
                <a:gd name="T89"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9" h="425">
                  <a:moveTo>
                    <a:pt x="759" y="425"/>
                  </a:moveTo>
                  <a:lnTo>
                    <a:pt x="765" y="425"/>
                  </a:lnTo>
                  <a:lnTo>
                    <a:pt x="780" y="424"/>
                  </a:lnTo>
                  <a:lnTo>
                    <a:pt x="804" y="422"/>
                  </a:lnTo>
                  <a:lnTo>
                    <a:pt x="832" y="418"/>
                  </a:lnTo>
                  <a:lnTo>
                    <a:pt x="863" y="412"/>
                  </a:lnTo>
                  <a:lnTo>
                    <a:pt x="897" y="404"/>
                  </a:lnTo>
                  <a:lnTo>
                    <a:pt x="929" y="394"/>
                  </a:lnTo>
                  <a:lnTo>
                    <a:pt x="959" y="381"/>
                  </a:lnTo>
                  <a:lnTo>
                    <a:pt x="984" y="367"/>
                  </a:lnTo>
                  <a:lnTo>
                    <a:pt x="1005" y="356"/>
                  </a:lnTo>
                  <a:lnTo>
                    <a:pt x="1021" y="345"/>
                  </a:lnTo>
                  <a:lnTo>
                    <a:pt x="1035" y="335"/>
                  </a:lnTo>
                  <a:lnTo>
                    <a:pt x="1045" y="326"/>
                  </a:lnTo>
                  <a:lnTo>
                    <a:pt x="1052" y="316"/>
                  </a:lnTo>
                  <a:lnTo>
                    <a:pt x="1058" y="304"/>
                  </a:lnTo>
                  <a:lnTo>
                    <a:pt x="1063" y="290"/>
                  </a:lnTo>
                  <a:lnTo>
                    <a:pt x="1067" y="271"/>
                  </a:lnTo>
                  <a:lnTo>
                    <a:pt x="1073" y="248"/>
                  </a:lnTo>
                  <a:lnTo>
                    <a:pt x="1077" y="219"/>
                  </a:lnTo>
                  <a:lnTo>
                    <a:pt x="1079" y="193"/>
                  </a:lnTo>
                  <a:lnTo>
                    <a:pt x="1079" y="168"/>
                  </a:lnTo>
                  <a:lnTo>
                    <a:pt x="1073" y="147"/>
                  </a:lnTo>
                  <a:lnTo>
                    <a:pt x="1061" y="134"/>
                  </a:lnTo>
                  <a:lnTo>
                    <a:pt x="1043" y="132"/>
                  </a:lnTo>
                  <a:lnTo>
                    <a:pt x="1030" y="134"/>
                  </a:lnTo>
                  <a:lnTo>
                    <a:pt x="1011" y="134"/>
                  </a:lnTo>
                  <a:lnTo>
                    <a:pt x="989" y="132"/>
                  </a:lnTo>
                  <a:lnTo>
                    <a:pt x="964" y="131"/>
                  </a:lnTo>
                  <a:lnTo>
                    <a:pt x="934" y="126"/>
                  </a:lnTo>
                  <a:lnTo>
                    <a:pt x="903" y="123"/>
                  </a:lnTo>
                  <a:lnTo>
                    <a:pt x="870" y="119"/>
                  </a:lnTo>
                  <a:lnTo>
                    <a:pt x="838" y="113"/>
                  </a:lnTo>
                  <a:lnTo>
                    <a:pt x="802" y="108"/>
                  </a:lnTo>
                  <a:lnTo>
                    <a:pt x="768" y="103"/>
                  </a:lnTo>
                  <a:lnTo>
                    <a:pt x="734" y="97"/>
                  </a:lnTo>
                  <a:lnTo>
                    <a:pt x="702" y="92"/>
                  </a:lnTo>
                  <a:lnTo>
                    <a:pt x="669" y="86"/>
                  </a:lnTo>
                  <a:lnTo>
                    <a:pt x="641" y="82"/>
                  </a:lnTo>
                  <a:lnTo>
                    <a:pt x="614" y="77"/>
                  </a:lnTo>
                  <a:lnTo>
                    <a:pt x="591" y="73"/>
                  </a:lnTo>
                  <a:lnTo>
                    <a:pt x="549" y="66"/>
                  </a:lnTo>
                  <a:lnTo>
                    <a:pt x="512" y="60"/>
                  </a:lnTo>
                  <a:lnTo>
                    <a:pt x="478" y="54"/>
                  </a:lnTo>
                  <a:lnTo>
                    <a:pt x="449" y="48"/>
                  </a:lnTo>
                  <a:lnTo>
                    <a:pt x="422" y="43"/>
                  </a:lnTo>
                  <a:lnTo>
                    <a:pt x="400" y="37"/>
                  </a:lnTo>
                  <a:lnTo>
                    <a:pt x="381" y="33"/>
                  </a:lnTo>
                  <a:lnTo>
                    <a:pt x="366" y="27"/>
                  </a:lnTo>
                  <a:lnTo>
                    <a:pt x="350" y="21"/>
                  </a:lnTo>
                  <a:lnTo>
                    <a:pt x="327" y="15"/>
                  </a:lnTo>
                  <a:lnTo>
                    <a:pt x="301" y="11"/>
                  </a:lnTo>
                  <a:lnTo>
                    <a:pt x="271" y="5"/>
                  </a:lnTo>
                  <a:lnTo>
                    <a:pt x="242" y="2"/>
                  </a:lnTo>
                  <a:lnTo>
                    <a:pt x="212" y="0"/>
                  </a:lnTo>
                  <a:lnTo>
                    <a:pt x="185" y="0"/>
                  </a:lnTo>
                  <a:lnTo>
                    <a:pt x="162" y="2"/>
                  </a:lnTo>
                  <a:lnTo>
                    <a:pt x="142" y="6"/>
                  </a:lnTo>
                  <a:lnTo>
                    <a:pt x="125" y="12"/>
                  </a:lnTo>
                  <a:lnTo>
                    <a:pt x="110" y="20"/>
                  </a:lnTo>
                  <a:lnTo>
                    <a:pt x="98" y="26"/>
                  </a:lnTo>
                  <a:lnTo>
                    <a:pt x="89" y="32"/>
                  </a:lnTo>
                  <a:lnTo>
                    <a:pt x="82" y="37"/>
                  </a:lnTo>
                  <a:lnTo>
                    <a:pt x="77" y="40"/>
                  </a:lnTo>
                  <a:lnTo>
                    <a:pt x="76" y="42"/>
                  </a:lnTo>
                  <a:lnTo>
                    <a:pt x="0" y="129"/>
                  </a:lnTo>
                  <a:lnTo>
                    <a:pt x="2" y="134"/>
                  </a:lnTo>
                  <a:lnTo>
                    <a:pt x="9" y="144"/>
                  </a:lnTo>
                  <a:lnTo>
                    <a:pt x="20" y="159"/>
                  </a:lnTo>
                  <a:lnTo>
                    <a:pt x="34" y="178"/>
                  </a:lnTo>
                  <a:lnTo>
                    <a:pt x="52" y="200"/>
                  </a:lnTo>
                  <a:lnTo>
                    <a:pt x="74" y="222"/>
                  </a:lnTo>
                  <a:lnTo>
                    <a:pt x="101" y="245"/>
                  </a:lnTo>
                  <a:lnTo>
                    <a:pt x="131" y="265"/>
                  </a:lnTo>
                  <a:lnTo>
                    <a:pt x="148" y="276"/>
                  </a:lnTo>
                  <a:lnTo>
                    <a:pt x="169" y="286"/>
                  </a:lnTo>
                  <a:lnTo>
                    <a:pt x="191" y="296"/>
                  </a:lnTo>
                  <a:lnTo>
                    <a:pt x="218" y="308"/>
                  </a:lnTo>
                  <a:lnTo>
                    <a:pt x="246" y="320"/>
                  </a:lnTo>
                  <a:lnTo>
                    <a:pt x="279" y="333"/>
                  </a:lnTo>
                  <a:lnTo>
                    <a:pt x="313" y="345"/>
                  </a:lnTo>
                  <a:lnTo>
                    <a:pt x="350" y="357"/>
                  </a:lnTo>
                  <a:lnTo>
                    <a:pt x="391" y="369"/>
                  </a:lnTo>
                  <a:lnTo>
                    <a:pt x="434" y="379"/>
                  </a:lnTo>
                  <a:lnTo>
                    <a:pt x="481" y="390"/>
                  </a:lnTo>
                  <a:lnTo>
                    <a:pt x="530" y="398"/>
                  </a:lnTo>
                  <a:lnTo>
                    <a:pt x="583" y="407"/>
                  </a:lnTo>
                  <a:lnTo>
                    <a:pt x="638" y="415"/>
                  </a:lnTo>
                  <a:lnTo>
                    <a:pt x="697" y="421"/>
                  </a:lnTo>
                  <a:lnTo>
                    <a:pt x="759" y="425"/>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8" name="Freeform 330"/>
            <p:cNvSpPr>
              <a:spLocks/>
            </p:cNvSpPr>
            <p:nvPr/>
          </p:nvSpPr>
          <p:spPr bwMode="auto">
            <a:xfrm>
              <a:off x="1849" y="1366"/>
              <a:ext cx="289" cy="125"/>
            </a:xfrm>
            <a:custGeom>
              <a:avLst/>
              <a:gdLst>
                <a:gd name="T0" fmla="*/ 860 w 867"/>
                <a:gd name="T1" fmla="*/ 373 h 373"/>
                <a:gd name="T2" fmla="*/ 861 w 867"/>
                <a:gd name="T3" fmla="*/ 368 h 373"/>
                <a:gd name="T4" fmla="*/ 863 w 867"/>
                <a:gd name="T5" fmla="*/ 355 h 373"/>
                <a:gd name="T6" fmla="*/ 866 w 867"/>
                <a:gd name="T7" fmla="*/ 337 h 373"/>
                <a:gd name="T8" fmla="*/ 867 w 867"/>
                <a:gd name="T9" fmla="*/ 316 h 373"/>
                <a:gd name="T10" fmla="*/ 866 w 867"/>
                <a:gd name="T11" fmla="*/ 294 h 373"/>
                <a:gd name="T12" fmla="*/ 861 w 867"/>
                <a:gd name="T13" fmla="*/ 274 h 373"/>
                <a:gd name="T14" fmla="*/ 854 w 867"/>
                <a:gd name="T15" fmla="*/ 257 h 373"/>
                <a:gd name="T16" fmla="*/ 839 w 867"/>
                <a:gd name="T17" fmla="*/ 248 h 373"/>
                <a:gd name="T18" fmla="*/ 824 w 867"/>
                <a:gd name="T19" fmla="*/ 245 h 373"/>
                <a:gd name="T20" fmla="*/ 795 w 867"/>
                <a:gd name="T21" fmla="*/ 244 h 373"/>
                <a:gd name="T22" fmla="*/ 755 w 867"/>
                <a:gd name="T23" fmla="*/ 243 h 373"/>
                <a:gd name="T24" fmla="*/ 706 w 867"/>
                <a:gd name="T25" fmla="*/ 240 h 373"/>
                <a:gd name="T26" fmla="*/ 650 w 867"/>
                <a:gd name="T27" fmla="*/ 237 h 373"/>
                <a:gd name="T28" fmla="*/ 588 w 867"/>
                <a:gd name="T29" fmla="*/ 232 h 373"/>
                <a:gd name="T30" fmla="*/ 521 w 867"/>
                <a:gd name="T31" fmla="*/ 225 h 373"/>
                <a:gd name="T32" fmla="*/ 455 w 867"/>
                <a:gd name="T33" fmla="*/ 216 h 373"/>
                <a:gd name="T34" fmla="*/ 387 w 867"/>
                <a:gd name="T35" fmla="*/ 204 h 373"/>
                <a:gd name="T36" fmla="*/ 321 w 867"/>
                <a:gd name="T37" fmla="*/ 188 h 373"/>
                <a:gd name="T38" fmla="*/ 259 w 867"/>
                <a:gd name="T39" fmla="*/ 169 h 373"/>
                <a:gd name="T40" fmla="*/ 205 w 867"/>
                <a:gd name="T41" fmla="*/ 146 h 373"/>
                <a:gd name="T42" fmla="*/ 156 w 867"/>
                <a:gd name="T43" fmla="*/ 118 h 373"/>
                <a:gd name="T44" fmla="*/ 117 w 867"/>
                <a:gd name="T45" fmla="*/ 84 h 373"/>
                <a:gd name="T46" fmla="*/ 89 w 867"/>
                <a:gd name="T47" fmla="*/ 46 h 373"/>
                <a:gd name="T48" fmla="*/ 76 w 867"/>
                <a:gd name="T49" fmla="*/ 0 h 373"/>
                <a:gd name="T50" fmla="*/ 0 w 867"/>
                <a:gd name="T51" fmla="*/ 87 h 373"/>
                <a:gd name="T52" fmla="*/ 2 w 867"/>
                <a:gd name="T53" fmla="*/ 90 h 373"/>
                <a:gd name="T54" fmla="*/ 6 w 867"/>
                <a:gd name="T55" fmla="*/ 99 h 373"/>
                <a:gd name="T56" fmla="*/ 17 w 867"/>
                <a:gd name="T57" fmla="*/ 114 h 373"/>
                <a:gd name="T58" fmla="*/ 32 w 867"/>
                <a:gd name="T59" fmla="*/ 132 h 373"/>
                <a:gd name="T60" fmla="*/ 51 w 867"/>
                <a:gd name="T61" fmla="*/ 154 h 373"/>
                <a:gd name="T62" fmla="*/ 77 w 867"/>
                <a:gd name="T63" fmla="*/ 177 h 373"/>
                <a:gd name="T64" fmla="*/ 111 w 867"/>
                <a:gd name="T65" fmla="*/ 204 h 373"/>
                <a:gd name="T66" fmla="*/ 153 w 867"/>
                <a:gd name="T67" fmla="*/ 229 h 373"/>
                <a:gd name="T68" fmla="*/ 203 w 867"/>
                <a:gd name="T69" fmla="*/ 256 h 373"/>
                <a:gd name="T70" fmla="*/ 264 w 867"/>
                <a:gd name="T71" fmla="*/ 282 h 373"/>
                <a:gd name="T72" fmla="*/ 333 w 867"/>
                <a:gd name="T73" fmla="*/ 306 h 373"/>
                <a:gd name="T74" fmla="*/ 415 w 867"/>
                <a:gd name="T75" fmla="*/ 328 h 373"/>
                <a:gd name="T76" fmla="*/ 506 w 867"/>
                <a:gd name="T77" fmla="*/ 346 h 373"/>
                <a:gd name="T78" fmla="*/ 611 w 867"/>
                <a:gd name="T79" fmla="*/ 361 h 373"/>
                <a:gd name="T80" fmla="*/ 728 w 867"/>
                <a:gd name="T81" fmla="*/ 370 h 373"/>
                <a:gd name="T82" fmla="*/ 860 w 867"/>
                <a:gd name="T8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7" h="373">
                  <a:moveTo>
                    <a:pt x="860" y="373"/>
                  </a:moveTo>
                  <a:lnTo>
                    <a:pt x="861" y="368"/>
                  </a:lnTo>
                  <a:lnTo>
                    <a:pt x="863" y="355"/>
                  </a:lnTo>
                  <a:lnTo>
                    <a:pt x="866" y="337"/>
                  </a:lnTo>
                  <a:lnTo>
                    <a:pt x="867" y="316"/>
                  </a:lnTo>
                  <a:lnTo>
                    <a:pt x="866" y="294"/>
                  </a:lnTo>
                  <a:lnTo>
                    <a:pt x="861" y="274"/>
                  </a:lnTo>
                  <a:lnTo>
                    <a:pt x="854" y="257"/>
                  </a:lnTo>
                  <a:lnTo>
                    <a:pt x="839" y="248"/>
                  </a:lnTo>
                  <a:lnTo>
                    <a:pt x="824" y="245"/>
                  </a:lnTo>
                  <a:lnTo>
                    <a:pt x="795" y="244"/>
                  </a:lnTo>
                  <a:lnTo>
                    <a:pt x="755" y="243"/>
                  </a:lnTo>
                  <a:lnTo>
                    <a:pt x="706" y="240"/>
                  </a:lnTo>
                  <a:lnTo>
                    <a:pt x="650" y="237"/>
                  </a:lnTo>
                  <a:lnTo>
                    <a:pt x="588" y="232"/>
                  </a:lnTo>
                  <a:lnTo>
                    <a:pt x="521" y="225"/>
                  </a:lnTo>
                  <a:lnTo>
                    <a:pt x="455" y="216"/>
                  </a:lnTo>
                  <a:lnTo>
                    <a:pt x="387" y="204"/>
                  </a:lnTo>
                  <a:lnTo>
                    <a:pt x="321" y="188"/>
                  </a:lnTo>
                  <a:lnTo>
                    <a:pt x="259" y="169"/>
                  </a:lnTo>
                  <a:lnTo>
                    <a:pt x="205" y="146"/>
                  </a:lnTo>
                  <a:lnTo>
                    <a:pt x="156" y="118"/>
                  </a:lnTo>
                  <a:lnTo>
                    <a:pt x="117" y="84"/>
                  </a:lnTo>
                  <a:lnTo>
                    <a:pt x="89" y="46"/>
                  </a:lnTo>
                  <a:lnTo>
                    <a:pt x="76" y="0"/>
                  </a:lnTo>
                  <a:lnTo>
                    <a:pt x="0" y="87"/>
                  </a:lnTo>
                  <a:lnTo>
                    <a:pt x="2" y="90"/>
                  </a:lnTo>
                  <a:lnTo>
                    <a:pt x="6" y="99"/>
                  </a:lnTo>
                  <a:lnTo>
                    <a:pt x="17" y="114"/>
                  </a:lnTo>
                  <a:lnTo>
                    <a:pt x="32" y="132"/>
                  </a:lnTo>
                  <a:lnTo>
                    <a:pt x="51" y="154"/>
                  </a:lnTo>
                  <a:lnTo>
                    <a:pt x="77" y="177"/>
                  </a:lnTo>
                  <a:lnTo>
                    <a:pt x="111" y="204"/>
                  </a:lnTo>
                  <a:lnTo>
                    <a:pt x="153" y="229"/>
                  </a:lnTo>
                  <a:lnTo>
                    <a:pt x="203" y="256"/>
                  </a:lnTo>
                  <a:lnTo>
                    <a:pt x="264" y="282"/>
                  </a:lnTo>
                  <a:lnTo>
                    <a:pt x="333" y="306"/>
                  </a:lnTo>
                  <a:lnTo>
                    <a:pt x="415" y="328"/>
                  </a:lnTo>
                  <a:lnTo>
                    <a:pt x="506" y="346"/>
                  </a:lnTo>
                  <a:lnTo>
                    <a:pt x="611" y="361"/>
                  </a:lnTo>
                  <a:lnTo>
                    <a:pt x="728" y="370"/>
                  </a:lnTo>
                  <a:lnTo>
                    <a:pt x="860" y="373"/>
                  </a:lnTo>
                  <a:close/>
                </a:path>
              </a:pathLst>
            </a:custGeom>
            <a:solidFill>
              <a:srgbClr val="0F21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9" name="Freeform 331"/>
            <p:cNvSpPr>
              <a:spLocks/>
            </p:cNvSpPr>
            <p:nvPr/>
          </p:nvSpPr>
          <p:spPr bwMode="auto">
            <a:xfrm>
              <a:off x="2427" y="1636"/>
              <a:ext cx="247" cy="282"/>
            </a:xfrm>
            <a:custGeom>
              <a:avLst/>
              <a:gdLst>
                <a:gd name="T0" fmla="*/ 208 w 739"/>
                <a:gd name="T1" fmla="*/ 17 h 847"/>
                <a:gd name="T2" fmla="*/ 171 w 739"/>
                <a:gd name="T3" fmla="*/ 38 h 847"/>
                <a:gd name="T4" fmla="*/ 117 w 739"/>
                <a:gd name="T5" fmla="*/ 81 h 847"/>
                <a:gd name="T6" fmla="*/ 59 w 739"/>
                <a:gd name="T7" fmla="*/ 148 h 847"/>
                <a:gd name="T8" fmla="*/ 17 w 739"/>
                <a:gd name="T9" fmla="*/ 238 h 847"/>
                <a:gd name="T10" fmla="*/ 1 w 739"/>
                <a:gd name="T11" fmla="*/ 347 h 847"/>
                <a:gd name="T12" fmla="*/ 4 w 739"/>
                <a:gd name="T13" fmla="*/ 461 h 847"/>
                <a:gd name="T14" fmla="*/ 25 w 739"/>
                <a:gd name="T15" fmla="*/ 568 h 847"/>
                <a:gd name="T16" fmla="*/ 49 w 739"/>
                <a:gd name="T17" fmla="*/ 630 h 847"/>
                <a:gd name="T18" fmla="*/ 72 w 739"/>
                <a:gd name="T19" fmla="*/ 667 h 847"/>
                <a:gd name="T20" fmla="*/ 105 w 739"/>
                <a:gd name="T21" fmla="*/ 704 h 847"/>
                <a:gd name="T22" fmla="*/ 143 w 739"/>
                <a:gd name="T23" fmla="*/ 739 h 847"/>
                <a:gd name="T24" fmla="*/ 189 w 739"/>
                <a:gd name="T25" fmla="*/ 772 h 847"/>
                <a:gd name="T26" fmla="*/ 239 w 739"/>
                <a:gd name="T27" fmla="*/ 800 h 847"/>
                <a:gd name="T28" fmla="*/ 296 w 739"/>
                <a:gd name="T29" fmla="*/ 824 h 847"/>
                <a:gd name="T30" fmla="*/ 353 w 739"/>
                <a:gd name="T31" fmla="*/ 838 h 847"/>
                <a:gd name="T32" fmla="*/ 392 w 739"/>
                <a:gd name="T33" fmla="*/ 844 h 847"/>
                <a:gd name="T34" fmla="*/ 405 w 739"/>
                <a:gd name="T35" fmla="*/ 846 h 847"/>
                <a:gd name="T36" fmla="*/ 418 w 739"/>
                <a:gd name="T37" fmla="*/ 847 h 847"/>
                <a:gd name="T38" fmla="*/ 432 w 739"/>
                <a:gd name="T39" fmla="*/ 847 h 847"/>
                <a:gd name="T40" fmla="*/ 444 w 739"/>
                <a:gd name="T41" fmla="*/ 847 h 847"/>
                <a:gd name="T42" fmla="*/ 454 w 739"/>
                <a:gd name="T43" fmla="*/ 847 h 847"/>
                <a:gd name="T44" fmla="*/ 492 w 739"/>
                <a:gd name="T45" fmla="*/ 843 h 847"/>
                <a:gd name="T46" fmla="*/ 552 w 739"/>
                <a:gd name="T47" fmla="*/ 819 h 847"/>
                <a:gd name="T48" fmla="*/ 605 w 739"/>
                <a:gd name="T49" fmla="*/ 778 h 847"/>
                <a:gd name="T50" fmla="*/ 648 w 739"/>
                <a:gd name="T51" fmla="*/ 726 h 847"/>
                <a:gd name="T52" fmla="*/ 683 w 739"/>
                <a:gd name="T53" fmla="*/ 667 h 847"/>
                <a:gd name="T54" fmla="*/ 710 w 739"/>
                <a:gd name="T55" fmla="*/ 606 h 847"/>
                <a:gd name="T56" fmla="*/ 728 w 739"/>
                <a:gd name="T57" fmla="*/ 548 h 847"/>
                <a:gd name="T58" fmla="*/ 738 w 739"/>
                <a:gd name="T59" fmla="*/ 498 h 847"/>
                <a:gd name="T60" fmla="*/ 739 w 739"/>
                <a:gd name="T61" fmla="*/ 471 h 847"/>
                <a:gd name="T62" fmla="*/ 739 w 739"/>
                <a:gd name="T63" fmla="*/ 463 h 847"/>
                <a:gd name="T64" fmla="*/ 736 w 739"/>
                <a:gd name="T65" fmla="*/ 440 h 847"/>
                <a:gd name="T66" fmla="*/ 731 w 739"/>
                <a:gd name="T67" fmla="*/ 396 h 847"/>
                <a:gd name="T68" fmla="*/ 722 w 739"/>
                <a:gd name="T69" fmla="*/ 341 h 847"/>
                <a:gd name="T70" fmla="*/ 705 w 739"/>
                <a:gd name="T71" fmla="*/ 281 h 847"/>
                <a:gd name="T72" fmla="*/ 680 w 739"/>
                <a:gd name="T73" fmla="*/ 217 h 847"/>
                <a:gd name="T74" fmla="*/ 645 w 739"/>
                <a:gd name="T75" fmla="*/ 155 h 847"/>
                <a:gd name="T76" fmla="*/ 594 w 739"/>
                <a:gd name="T77" fmla="*/ 99 h 847"/>
                <a:gd name="T78" fmla="*/ 529 w 739"/>
                <a:gd name="T79" fmla="*/ 50 h 847"/>
                <a:gd name="T80" fmla="*/ 488 w 739"/>
                <a:gd name="T81" fmla="*/ 29 h 847"/>
                <a:gd name="T82" fmla="*/ 475 w 739"/>
                <a:gd name="T83" fmla="*/ 25 h 847"/>
                <a:gd name="T84" fmla="*/ 449 w 739"/>
                <a:gd name="T85" fmla="*/ 17 h 847"/>
                <a:gd name="T86" fmla="*/ 417 w 739"/>
                <a:gd name="T87" fmla="*/ 10 h 847"/>
                <a:gd name="T88" fmla="*/ 376 w 739"/>
                <a:gd name="T89" fmla="*/ 4 h 847"/>
                <a:gd name="T90" fmla="*/ 331 w 739"/>
                <a:gd name="T91" fmla="*/ 0 h 847"/>
                <a:gd name="T92" fmla="*/ 284 w 739"/>
                <a:gd name="T93" fmla="*/ 1 h 847"/>
                <a:gd name="T94" fmla="*/ 236 w 739"/>
                <a:gd name="T95" fmla="*/ 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9" h="847">
                  <a:moveTo>
                    <a:pt x="214" y="14"/>
                  </a:moveTo>
                  <a:lnTo>
                    <a:pt x="208" y="17"/>
                  </a:lnTo>
                  <a:lnTo>
                    <a:pt x="194" y="25"/>
                  </a:lnTo>
                  <a:lnTo>
                    <a:pt x="171" y="38"/>
                  </a:lnTo>
                  <a:lnTo>
                    <a:pt x="145" y="57"/>
                  </a:lnTo>
                  <a:lnTo>
                    <a:pt x="117" y="81"/>
                  </a:lnTo>
                  <a:lnTo>
                    <a:pt x="87" y="111"/>
                  </a:lnTo>
                  <a:lnTo>
                    <a:pt x="59" y="148"/>
                  </a:lnTo>
                  <a:lnTo>
                    <a:pt x="35" y="189"/>
                  </a:lnTo>
                  <a:lnTo>
                    <a:pt x="17" y="238"/>
                  </a:lnTo>
                  <a:lnTo>
                    <a:pt x="7" y="290"/>
                  </a:lnTo>
                  <a:lnTo>
                    <a:pt x="1" y="347"/>
                  </a:lnTo>
                  <a:lnTo>
                    <a:pt x="0" y="405"/>
                  </a:lnTo>
                  <a:lnTo>
                    <a:pt x="4" y="461"/>
                  </a:lnTo>
                  <a:lnTo>
                    <a:pt x="13" y="516"/>
                  </a:lnTo>
                  <a:lnTo>
                    <a:pt x="25" y="568"/>
                  </a:lnTo>
                  <a:lnTo>
                    <a:pt x="40" y="612"/>
                  </a:lnTo>
                  <a:lnTo>
                    <a:pt x="49" y="630"/>
                  </a:lnTo>
                  <a:lnTo>
                    <a:pt x="59" y="649"/>
                  </a:lnTo>
                  <a:lnTo>
                    <a:pt x="72" y="667"/>
                  </a:lnTo>
                  <a:lnTo>
                    <a:pt x="87" y="686"/>
                  </a:lnTo>
                  <a:lnTo>
                    <a:pt x="105" y="704"/>
                  </a:lnTo>
                  <a:lnTo>
                    <a:pt x="123" y="721"/>
                  </a:lnTo>
                  <a:lnTo>
                    <a:pt x="143" y="739"/>
                  </a:lnTo>
                  <a:lnTo>
                    <a:pt x="165" y="755"/>
                  </a:lnTo>
                  <a:lnTo>
                    <a:pt x="189" y="772"/>
                  </a:lnTo>
                  <a:lnTo>
                    <a:pt x="214" y="787"/>
                  </a:lnTo>
                  <a:lnTo>
                    <a:pt x="239" y="800"/>
                  </a:lnTo>
                  <a:lnTo>
                    <a:pt x="268" y="812"/>
                  </a:lnTo>
                  <a:lnTo>
                    <a:pt x="296" y="824"/>
                  </a:lnTo>
                  <a:lnTo>
                    <a:pt x="324" y="832"/>
                  </a:lnTo>
                  <a:lnTo>
                    <a:pt x="353" y="838"/>
                  </a:lnTo>
                  <a:lnTo>
                    <a:pt x="384" y="844"/>
                  </a:lnTo>
                  <a:lnTo>
                    <a:pt x="392" y="844"/>
                  </a:lnTo>
                  <a:lnTo>
                    <a:pt x="398" y="846"/>
                  </a:lnTo>
                  <a:lnTo>
                    <a:pt x="405" y="846"/>
                  </a:lnTo>
                  <a:lnTo>
                    <a:pt x="411" y="846"/>
                  </a:lnTo>
                  <a:lnTo>
                    <a:pt x="418" y="847"/>
                  </a:lnTo>
                  <a:lnTo>
                    <a:pt x="424" y="847"/>
                  </a:lnTo>
                  <a:lnTo>
                    <a:pt x="432" y="847"/>
                  </a:lnTo>
                  <a:lnTo>
                    <a:pt x="438" y="847"/>
                  </a:lnTo>
                  <a:lnTo>
                    <a:pt x="444" y="847"/>
                  </a:lnTo>
                  <a:lnTo>
                    <a:pt x="448" y="847"/>
                  </a:lnTo>
                  <a:lnTo>
                    <a:pt x="454" y="847"/>
                  </a:lnTo>
                  <a:lnTo>
                    <a:pt x="458" y="847"/>
                  </a:lnTo>
                  <a:lnTo>
                    <a:pt x="492" y="843"/>
                  </a:lnTo>
                  <a:lnTo>
                    <a:pt x="523" y="832"/>
                  </a:lnTo>
                  <a:lnTo>
                    <a:pt x="552" y="819"/>
                  </a:lnTo>
                  <a:lnTo>
                    <a:pt x="580" y="800"/>
                  </a:lnTo>
                  <a:lnTo>
                    <a:pt x="605" y="778"/>
                  </a:lnTo>
                  <a:lnTo>
                    <a:pt x="627" y="753"/>
                  </a:lnTo>
                  <a:lnTo>
                    <a:pt x="648" y="726"/>
                  </a:lnTo>
                  <a:lnTo>
                    <a:pt x="667" y="698"/>
                  </a:lnTo>
                  <a:lnTo>
                    <a:pt x="683" y="667"/>
                  </a:lnTo>
                  <a:lnTo>
                    <a:pt x="698" y="637"/>
                  </a:lnTo>
                  <a:lnTo>
                    <a:pt x="710" y="606"/>
                  </a:lnTo>
                  <a:lnTo>
                    <a:pt x="720" y="577"/>
                  </a:lnTo>
                  <a:lnTo>
                    <a:pt x="728" y="548"/>
                  </a:lnTo>
                  <a:lnTo>
                    <a:pt x="734" y="522"/>
                  </a:lnTo>
                  <a:lnTo>
                    <a:pt x="738" y="498"/>
                  </a:lnTo>
                  <a:lnTo>
                    <a:pt x="739" y="477"/>
                  </a:lnTo>
                  <a:lnTo>
                    <a:pt x="739" y="471"/>
                  </a:lnTo>
                  <a:lnTo>
                    <a:pt x="739" y="467"/>
                  </a:lnTo>
                  <a:lnTo>
                    <a:pt x="739" y="463"/>
                  </a:lnTo>
                  <a:lnTo>
                    <a:pt x="738" y="458"/>
                  </a:lnTo>
                  <a:lnTo>
                    <a:pt x="736" y="440"/>
                  </a:lnTo>
                  <a:lnTo>
                    <a:pt x="734" y="420"/>
                  </a:lnTo>
                  <a:lnTo>
                    <a:pt x="731" y="396"/>
                  </a:lnTo>
                  <a:lnTo>
                    <a:pt x="726" y="369"/>
                  </a:lnTo>
                  <a:lnTo>
                    <a:pt x="722" y="341"/>
                  </a:lnTo>
                  <a:lnTo>
                    <a:pt x="714" y="312"/>
                  </a:lnTo>
                  <a:lnTo>
                    <a:pt x="705" y="281"/>
                  </a:lnTo>
                  <a:lnTo>
                    <a:pt x="694" y="250"/>
                  </a:lnTo>
                  <a:lnTo>
                    <a:pt x="680" y="217"/>
                  </a:lnTo>
                  <a:lnTo>
                    <a:pt x="664" y="186"/>
                  </a:lnTo>
                  <a:lnTo>
                    <a:pt x="645" y="155"/>
                  </a:lnTo>
                  <a:lnTo>
                    <a:pt x="621" y="127"/>
                  </a:lnTo>
                  <a:lnTo>
                    <a:pt x="594" y="99"/>
                  </a:lnTo>
                  <a:lnTo>
                    <a:pt x="563" y="72"/>
                  </a:lnTo>
                  <a:lnTo>
                    <a:pt x="529" y="50"/>
                  </a:lnTo>
                  <a:lnTo>
                    <a:pt x="489" y="29"/>
                  </a:lnTo>
                  <a:lnTo>
                    <a:pt x="488" y="29"/>
                  </a:lnTo>
                  <a:lnTo>
                    <a:pt x="482" y="26"/>
                  </a:lnTo>
                  <a:lnTo>
                    <a:pt x="475" y="25"/>
                  </a:lnTo>
                  <a:lnTo>
                    <a:pt x="463" y="22"/>
                  </a:lnTo>
                  <a:lnTo>
                    <a:pt x="449" y="17"/>
                  </a:lnTo>
                  <a:lnTo>
                    <a:pt x="435" y="14"/>
                  </a:lnTo>
                  <a:lnTo>
                    <a:pt x="417" y="10"/>
                  </a:lnTo>
                  <a:lnTo>
                    <a:pt x="396" y="7"/>
                  </a:lnTo>
                  <a:lnTo>
                    <a:pt x="376" y="4"/>
                  </a:lnTo>
                  <a:lnTo>
                    <a:pt x="353" y="1"/>
                  </a:lnTo>
                  <a:lnTo>
                    <a:pt x="331" y="0"/>
                  </a:lnTo>
                  <a:lnTo>
                    <a:pt x="307" y="0"/>
                  </a:lnTo>
                  <a:lnTo>
                    <a:pt x="284" y="1"/>
                  </a:lnTo>
                  <a:lnTo>
                    <a:pt x="260" y="4"/>
                  </a:lnTo>
                  <a:lnTo>
                    <a:pt x="236" y="8"/>
                  </a:lnTo>
                  <a:lnTo>
                    <a:pt x="21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0" name="Freeform 332"/>
            <p:cNvSpPr>
              <a:spLocks/>
            </p:cNvSpPr>
            <p:nvPr/>
          </p:nvSpPr>
          <p:spPr bwMode="auto">
            <a:xfrm>
              <a:off x="2464" y="1684"/>
              <a:ext cx="149" cy="186"/>
            </a:xfrm>
            <a:custGeom>
              <a:avLst/>
              <a:gdLst>
                <a:gd name="T0" fmla="*/ 195 w 447"/>
                <a:gd name="T1" fmla="*/ 0 h 557"/>
                <a:gd name="T2" fmla="*/ 190 w 447"/>
                <a:gd name="T3" fmla="*/ 0 h 557"/>
                <a:gd name="T4" fmla="*/ 173 w 447"/>
                <a:gd name="T5" fmla="*/ 1 h 557"/>
                <a:gd name="T6" fmla="*/ 150 w 447"/>
                <a:gd name="T7" fmla="*/ 5 h 557"/>
                <a:gd name="T8" fmla="*/ 120 w 447"/>
                <a:gd name="T9" fmla="*/ 16 h 557"/>
                <a:gd name="T10" fmla="*/ 89 w 447"/>
                <a:gd name="T11" fmla="*/ 35 h 557"/>
                <a:gd name="T12" fmla="*/ 59 w 447"/>
                <a:gd name="T13" fmla="*/ 65 h 557"/>
                <a:gd name="T14" fmla="*/ 31 w 447"/>
                <a:gd name="T15" fmla="*/ 106 h 557"/>
                <a:gd name="T16" fmla="*/ 11 w 447"/>
                <a:gd name="T17" fmla="*/ 164 h 557"/>
                <a:gd name="T18" fmla="*/ 0 w 447"/>
                <a:gd name="T19" fmla="*/ 227 h 557"/>
                <a:gd name="T20" fmla="*/ 0 w 447"/>
                <a:gd name="T21" fmla="*/ 289 h 557"/>
                <a:gd name="T22" fmla="*/ 11 w 447"/>
                <a:gd name="T23" fmla="*/ 346 h 557"/>
                <a:gd name="T24" fmla="*/ 27 w 447"/>
                <a:gd name="T25" fmla="*/ 397 h 557"/>
                <a:gd name="T26" fmla="*/ 48 w 447"/>
                <a:gd name="T27" fmla="*/ 442 h 557"/>
                <a:gd name="T28" fmla="*/ 71 w 447"/>
                <a:gd name="T29" fmla="*/ 479 h 557"/>
                <a:gd name="T30" fmla="*/ 96 w 447"/>
                <a:gd name="T31" fmla="*/ 505 h 557"/>
                <a:gd name="T32" fmla="*/ 120 w 447"/>
                <a:gd name="T33" fmla="*/ 523 h 557"/>
                <a:gd name="T34" fmla="*/ 132 w 447"/>
                <a:gd name="T35" fmla="*/ 529 h 557"/>
                <a:gd name="T36" fmla="*/ 147 w 447"/>
                <a:gd name="T37" fmla="*/ 535 h 557"/>
                <a:gd name="T38" fmla="*/ 164 w 447"/>
                <a:gd name="T39" fmla="*/ 541 h 557"/>
                <a:gd name="T40" fmla="*/ 182 w 447"/>
                <a:gd name="T41" fmla="*/ 545 h 557"/>
                <a:gd name="T42" fmla="*/ 201 w 447"/>
                <a:gd name="T43" fmla="*/ 551 h 557"/>
                <a:gd name="T44" fmla="*/ 222 w 447"/>
                <a:gd name="T45" fmla="*/ 554 h 557"/>
                <a:gd name="T46" fmla="*/ 243 w 447"/>
                <a:gd name="T47" fmla="*/ 557 h 557"/>
                <a:gd name="T48" fmla="*/ 264 w 447"/>
                <a:gd name="T49" fmla="*/ 557 h 557"/>
                <a:gd name="T50" fmla="*/ 286 w 447"/>
                <a:gd name="T51" fmla="*/ 556 h 557"/>
                <a:gd name="T52" fmla="*/ 306 w 447"/>
                <a:gd name="T53" fmla="*/ 553 h 557"/>
                <a:gd name="T54" fmla="*/ 327 w 447"/>
                <a:gd name="T55" fmla="*/ 547 h 557"/>
                <a:gd name="T56" fmla="*/ 348 w 447"/>
                <a:gd name="T57" fmla="*/ 538 h 557"/>
                <a:gd name="T58" fmla="*/ 367 w 447"/>
                <a:gd name="T59" fmla="*/ 525 h 557"/>
                <a:gd name="T60" fmla="*/ 385 w 447"/>
                <a:gd name="T61" fmla="*/ 510 h 557"/>
                <a:gd name="T62" fmla="*/ 400 w 447"/>
                <a:gd name="T63" fmla="*/ 491 h 557"/>
                <a:gd name="T64" fmla="*/ 414 w 447"/>
                <a:gd name="T65" fmla="*/ 467 h 557"/>
                <a:gd name="T66" fmla="*/ 435 w 447"/>
                <a:gd name="T67" fmla="*/ 412 h 557"/>
                <a:gd name="T68" fmla="*/ 446 w 447"/>
                <a:gd name="T69" fmla="*/ 353 h 557"/>
                <a:gd name="T70" fmla="*/ 447 w 447"/>
                <a:gd name="T71" fmla="*/ 292 h 557"/>
                <a:gd name="T72" fmla="*/ 440 w 447"/>
                <a:gd name="T73" fmla="*/ 230 h 557"/>
                <a:gd name="T74" fmla="*/ 423 w 447"/>
                <a:gd name="T75" fmla="*/ 173 h 557"/>
                <a:gd name="T76" fmla="*/ 401 w 447"/>
                <a:gd name="T77" fmla="*/ 119 h 557"/>
                <a:gd name="T78" fmla="*/ 370 w 447"/>
                <a:gd name="T79" fmla="*/ 76 h 557"/>
                <a:gd name="T80" fmla="*/ 335 w 447"/>
                <a:gd name="T81" fmla="*/ 44 h 557"/>
                <a:gd name="T82" fmla="*/ 308 w 447"/>
                <a:gd name="T83" fmla="*/ 28 h 557"/>
                <a:gd name="T84" fmla="*/ 281 w 447"/>
                <a:gd name="T85" fmla="*/ 16 h 557"/>
                <a:gd name="T86" fmla="*/ 258 w 447"/>
                <a:gd name="T87" fmla="*/ 8 h 557"/>
                <a:gd name="T88" fmla="*/ 237 w 447"/>
                <a:gd name="T89" fmla="*/ 3 h 557"/>
                <a:gd name="T90" fmla="*/ 221 w 447"/>
                <a:gd name="T91" fmla="*/ 1 h 557"/>
                <a:gd name="T92" fmla="*/ 207 w 447"/>
                <a:gd name="T93" fmla="*/ 0 h 557"/>
                <a:gd name="T94" fmla="*/ 198 w 447"/>
                <a:gd name="T95" fmla="*/ 0 h 557"/>
                <a:gd name="T96" fmla="*/ 195 w 447"/>
                <a:gd name="T9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557">
                  <a:moveTo>
                    <a:pt x="195" y="0"/>
                  </a:moveTo>
                  <a:lnTo>
                    <a:pt x="190" y="0"/>
                  </a:lnTo>
                  <a:lnTo>
                    <a:pt x="173" y="1"/>
                  </a:lnTo>
                  <a:lnTo>
                    <a:pt x="150" y="5"/>
                  </a:lnTo>
                  <a:lnTo>
                    <a:pt x="120" y="16"/>
                  </a:lnTo>
                  <a:lnTo>
                    <a:pt x="89" y="35"/>
                  </a:lnTo>
                  <a:lnTo>
                    <a:pt x="59" y="65"/>
                  </a:lnTo>
                  <a:lnTo>
                    <a:pt x="31" y="106"/>
                  </a:lnTo>
                  <a:lnTo>
                    <a:pt x="11" y="164"/>
                  </a:lnTo>
                  <a:lnTo>
                    <a:pt x="0" y="227"/>
                  </a:lnTo>
                  <a:lnTo>
                    <a:pt x="0" y="289"/>
                  </a:lnTo>
                  <a:lnTo>
                    <a:pt x="11" y="346"/>
                  </a:lnTo>
                  <a:lnTo>
                    <a:pt x="27" y="397"/>
                  </a:lnTo>
                  <a:lnTo>
                    <a:pt x="48" y="442"/>
                  </a:lnTo>
                  <a:lnTo>
                    <a:pt x="71" y="479"/>
                  </a:lnTo>
                  <a:lnTo>
                    <a:pt x="96" y="505"/>
                  </a:lnTo>
                  <a:lnTo>
                    <a:pt x="120" y="523"/>
                  </a:lnTo>
                  <a:lnTo>
                    <a:pt x="132" y="529"/>
                  </a:lnTo>
                  <a:lnTo>
                    <a:pt x="147" y="535"/>
                  </a:lnTo>
                  <a:lnTo>
                    <a:pt x="164" y="541"/>
                  </a:lnTo>
                  <a:lnTo>
                    <a:pt x="182" y="545"/>
                  </a:lnTo>
                  <a:lnTo>
                    <a:pt x="201" y="551"/>
                  </a:lnTo>
                  <a:lnTo>
                    <a:pt x="222" y="554"/>
                  </a:lnTo>
                  <a:lnTo>
                    <a:pt x="243" y="557"/>
                  </a:lnTo>
                  <a:lnTo>
                    <a:pt x="264" y="557"/>
                  </a:lnTo>
                  <a:lnTo>
                    <a:pt x="286" y="556"/>
                  </a:lnTo>
                  <a:lnTo>
                    <a:pt x="306" y="553"/>
                  </a:lnTo>
                  <a:lnTo>
                    <a:pt x="327" y="547"/>
                  </a:lnTo>
                  <a:lnTo>
                    <a:pt x="348" y="538"/>
                  </a:lnTo>
                  <a:lnTo>
                    <a:pt x="367" y="525"/>
                  </a:lnTo>
                  <a:lnTo>
                    <a:pt x="385" y="510"/>
                  </a:lnTo>
                  <a:lnTo>
                    <a:pt x="400" y="491"/>
                  </a:lnTo>
                  <a:lnTo>
                    <a:pt x="414" y="467"/>
                  </a:lnTo>
                  <a:lnTo>
                    <a:pt x="435" y="412"/>
                  </a:lnTo>
                  <a:lnTo>
                    <a:pt x="446" y="353"/>
                  </a:lnTo>
                  <a:lnTo>
                    <a:pt x="447" y="292"/>
                  </a:lnTo>
                  <a:lnTo>
                    <a:pt x="440" y="230"/>
                  </a:lnTo>
                  <a:lnTo>
                    <a:pt x="423" y="173"/>
                  </a:lnTo>
                  <a:lnTo>
                    <a:pt x="401" y="119"/>
                  </a:lnTo>
                  <a:lnTo>
                    <a:pt x="370" y="76"/>
                  </a:lnTo>
                  <a:lnTo>
                    <a:pt x="335" y="44"/>
                  </a:lnTo>
                  <a:lnTo>
                    <a:pt x="308" y="28"/>
                  </a:lnTo>
                  <a:lnTo>
                    <a:pt x="281" y="16"/>
                  </a:lnTo>
                  <a:lnTo>
                    <a:pt x="258" y="8"/>
                  </a:lnTo>
                  <a:lnTo>
                    <a:pt x="237" y="3"/>
                  </a:lnTo>
                  <a:lnTo>
                    <a:pt x="221" y="1"/>
                  </a:lnTo>
                  <a:lnTo>
                    <a:pt x="207" y="0"/>
                  </a:lnTo>
                  <a:lnTo>
                    <a:pt x="198" y="0"/>
                  </a:lnTo>
                  <a:lnTo>
                    <a:pt x="195"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1" name="Freeform 333"/>
            <p:cNvSpPr>
              <a:spLocks/>
            </p:cNvSpPr>
            <p:nvPr/>
          </p:nvSpPr>
          <p:spPr bwMode="auto">
            <a:xfrm>
              <a:off x="1836" y="1523"/>
              <a:ext cx="201" cy="272"/>
            </a:xfrm>
            <a:custGeom>
              <a:avLst/>
              <a:gdLst>
                <a:gd name="T0" fmla="*/ 161 w 602"/>
                <a:gd name="T1" fmla="*/ 17 h 817"/>
                <a:gd name="T2" fmla="*/ 141 w 602"/>
                <a:gd name="T3" fmla="*/ 39 h 817"/>
                <a:gd name="T4" fmla="*/ 106 w 602"/>
                <a:gd name="T5" fmla="*/ 82 h 817"/>
                <a:gd name="T6" fmla="*/ 68 w 602"/>
                <a:gd name="T7" fmla="*/ 148 h 817"/>
                <a:gd name="T8" fmla="*/ 34 w 602"/>
                <a:gd name="T9" fmla="*/ 234 h 817"/>
                <a:gd name="T10" fmla="*/ 10 w 602"/>
                <a:gd name="T11" fmla="*/ 338 h 817"/>
                <a:gd name="T12" fmla="*/ 0 w 602"/>
                <a:gd name="T13" fmla="*/ 446 h 817"/>
                <a:gd name="T14" fmla="*/ 7 w 602"/>
                <a:gd name="T15" fmla="*/ 546 h 817"/>
                <a:gd name="T16" fmla="*/ 27 w 602"/>
                <a:gd name="T17" fmla="*/ 610 h 817"/>
                <a:gd name="T18" fmla="*/ 46 w 602"/>
                <a:gd name="T19" fmla="*/ 651 h 817"/>
                <a:gd name="T20" fmla="*/ 70 w 602"/>
                <a:gd name="T21" fmla="*/ 693 h 817"/>
                <a:gd name="T22" fmla="*/ 101 w 602"/>
                <a:gd name="T23" fmla="*/ 733 h 817"/>
                <a:gd name="T24" fmla="*/ 141 w 602"/>
                <a:gd name="T25" fmla="*/ 768 h 817"/>
                <a:gd name="T26" fmla="*/ 191 w 602"/>
                <a:gd name="T27" fmla="*/ 795 h 817"/>
                <a:gd name="T28" fmla="*/ 253 w 602"/>
                <a:gd name="T29" fmla="*/ 812 h 817"/>
                <a:gd name="T30" fmla="*/ 327 w 602"/>
                <a:gd name="T31" fmla="*/ 817 h 817"/>
                <a:gd name="T32" fmla="*/ 398 w 602"/>
                <a:gd name="T33" fmla="*/ 808 h 817"/>
                <a:gd name="T34" fmla="*/ 451 w 602"/>
                <a:gd name="T35" fmla="*/ 780 h 817"/>
                <a:gd name="T36" fmla="*/ 497 w 602"/>
                <a:gd name="T37" fmla="*/ 736 h 817"/>
                <a:gd name="T38" fmla="*/ 534 w 602"/>
                <a:gd name="T39" fmla="*/ 681 h 817"/>
                <a:gd name="T40" fmla="*/ 564 w 602"/>
                <a:gd name="T41" fmla="*/ 620 h 817"/>
                <a:gd name="T42" fmla="*/ 584 w 602"/>
                <a:gd name="T43" fmla="*/ 559 h 817"/>
                <a:gd name="T44" fmla="*/ 598 w 602"/>
                <a:gd name="T45" fmla="*/ 505 h 817"/>
                <a:gd name="T46" fmla="*/ 602 w 602"/>
                <a:gd name="T47" fmla="*/ 459 h 817"/>
                <a:gd name="T48" fmla="*/ 599 w 602"/>
                <a:gd name="T49" fmla="*/ 404 h 817"/>
                <a:gd name="T50" fmla="*/ 583 w 602"/>
                <a:gd name="T51" fmla="*/ 301 h 817"/>
                <a:gd name="T52" fmla="*/ 540 w 602"/>
                <a:gd name="T53" fmla="*/ 179 h 817"/>
                <a:gd name="T54" fmla="*/ 456 w 602"/>
                <a:gd name="T55" fmla="*/ 70 h 817"/>
                <a:gd name="T56" fmla="*/ 388 w 602"/>
                <a:gd name="T57" fmla="*/ 27 h 817"/>
                <a:gd name="T58" fmla="*/ 348 w 602"/>
                <a:gd name="T59" fmla="*/ 14 h 817"/>
                <a:gd name="T60" fmla="*/ 281 w 602"/>
                <a:gd name="T61" fmla="*/ 2 h 817"/>
                <a:gd name="T62" fmla="*/ 203 w 602"/>
                <a:gd name="T63" fmla="*/ 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2" h="817">
                  <a:moveTo>
                    <a:pt x="164" y="14"/>
                  </a:moveTo>
                  <a:lnTo>
                    <a:pt x="161" y="17"/>
                  </a:lnTo>
                  <a:lnTo>
                    <a:pt x="152" y="24"/>
                  </a:lnTo>
                  <a:lnTo>
                    <a:pt x="141" y="39"/>
                  </a:lnTo>
                  <a:lnTo>
                    <a:pt x="124" y="58"/>
                  </a:lnTo>
                  <a:lnTo>
                    <a:pt x="106" y="82"/>
                  </a:lnTo>
                  <a:lnTo>
                    <a:pt x="87" y="113"/>
                  </a:lnTo>
                  <a:lnTo>
                    <a:pt x="68" y="148"/>
                  </a:lnTo>
                  <a:lnTo>
                    <a:pt x="50" y="188"/>
                  </a:lnTo>
                  <a:lnTo>
                    <a:pt x="34" y="234"/>
                  </a:lnTo>
                  <a:lnTo>
                    <a:pt x="21" y="284"/>
                  </a:lnTo>
                  <a:lnTo>
                    <a:pt x="10" y="338"/>
                  </a:lnTo>
                  <a:lnTo>
                    <a:pt x="3" y="392"/>
                  </a:lnTo>
                  <a:lnTo>
                    <a:pt x="0" y="446"/>
                  </a:lnTo>
                  <a:lnTo>
                    <a:pt x="1" y="499"/>
                  </a:lnTo>
                  <a:lnTo>
                    <a:pt x="7" y="546"/>
                  </a:lnTo>
                  <a:lnTo>
                    <a:pt x="19" y="589"/>
                  </a:lnTo>
                  <a:lnTo>
                    <a:pt x="27" y="610"/>
                  </a:lnTo>
                  <a:lnTo>
                    <a:pt x="35" y="630"/>
                  </a:lnTo>
                  <a:lnTo>
                    <a:pt x="46" y="651"/>
                  </a:lnTo>
                  <a:lnTo>
                    <a:pt x="56" y="672"/>
                  </a:lnTo>
                  <a:lnTo>
                    <a:pt x="70" y="693"/>
                  </a:lnTo>
                  <a:lnTo>
                    <a:pt x="84" y="713"/>
                  </a:lnTo>
                  <a:lnTo>
                    <a:pt x="101" y="733"/>
                  </a:lnTo>
                  <a:lnTo>
                    <a:pt x="120" y="750"/>
                  </a:lnTo>
                  <a:lnTo>
                    <a:pt x="141" y="768"/>
                  </a:lnTo>
                  <a:lnTo>
                    <a:pt x="164" y="783"/>
                  </a:lnTo>
                  <a:lnTo>
                    <a:pt x="191" y="795"/>
                  </a:lnTo>
                  <a:lnTo>
                    <a:pt x="220" y="805"/>
                  </a:lnTo>
                  <a:lnTo>
                    <a:pt x="253" y="812"/>
                  </a:lnTo>
                  <a:lnTo>
                    <a:pt x="288" y="817"/>
                  </a:lnTo>
                  <a:lnTo>
                    <a:pt x="327" y="817"/>
                  </a:lnTo>
                  <a:lnTo>
                    <a:pt x="368" y="814"/>
                  </a:lnTo>
                  <a:lnTo>
                    <a:pt x="398" y="808"/>
                  </a:lnTo>
                  <a:lnTo>
                    <a:pt x="426" y="796"/>
                  </a:lnTo>
                  <a:lnTo>
                    <a:pt x="451" y="780"/>
                  </a:lnTo>
                  <a:lnTo>
                    <a:pt x="475" y="759"/>
                  </a:lnTo>
                  <a:lnTo>
                    <a:pt x="497" y="736"/>
                  </a:lnTo>
                  <a:lnTo>
                    <a:pt x="516" y="709"/>
                  </a:lnTo>
                  <a:lnTo>
                    <a:pt x="534" y="681"/>
                  </a:lnTo>
                  <a:lnTo>
                    <a:pt x="550" y="651"/>
                  </a:lnTo>
                  <a:lnTo>
                    <a:pt x="564" y="620"/>
                  </a:lnTo>
                  <a:lnTo>
                    <a:pt x="575" y="591"/>
                  </a:lnTo>
                  <a:lnTo>
                    <a:pt x="584" y="559"/>
                  </a:lnTo>
                  <a:lnTo>
                    <a:pt x="592" y="531"/>
                  </a:lnTo>
                  <a:lnTo>
                    <a:pt x="598" y="505"/>
                  </a:lnTo>
                  <a:lnTo>
                    <a:pt x="601" y="480"/>
                  </a:lnTo>
                  <a:lnTo>
                    <a:pt x="602" y="459"/>
                  </a:lnTo>
                  <a:lnTo>
                    <a:pt x="602" y="441"/>
                  </a:lnTo>
                  <a:lnTo>
                    <a:pt x="599" y="404"/>
                  </a:lnTo>
                  <a:lnTo>
                    <a:pt x="593" y="355"/>
                  </a:lnTo>
                  <a:lnTo>
                    <a:pt x="583" y="301"/>
                  </a:lnTo>
                  <a:lnTo>
                    <a:pt x="565" y="240"/>
                  </a:lnTo>
                  <a:lnTo>
                    <a:pt x="540" y="179"/>
                  </a:lnTo>
                  <a:lnTo>
                    <a:pt x="504" y="122"/>
                  </a:lnTo>
                  <a:lnTo>
                    <a:pt x="456" y="70"/>
                  </a:lnTo>
                  <a:lnTo>
                    <a:pt x="393" y="28"/>
                  </a:lnTo>
                  <a:lnTo>
                    <a:pt x="388" y="27"/>
                  </a:lnTo>
                  <a:lnTo>
                    <a:pt x="371" y="21"/>
                  </a:lnTo>
                  <a:lnTo>
                    <a:pt x="348" y="14"/>
                  </a:lnTo>
                  <a:lnTo>
                    <a:pt x="317" y="6"/>
                  </a:lnTo>
                  <a:lnTo>
                    <a:pt x="281" y="2"/>
                  </a:lnTo>
                  <a:lnTo>
                    <a:pt x="243" y="0"/>
                  </a:lnTo>
                  <a:lnTo>
                    <a:pt x="203" y="3"/>
                  </a:lnTo>
                  <a:lnTo>
                    <a:pt x="164" y="14"/>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2" name="Freeform 334"/>
            <p:cNvSpPr>
              <a:spLocks/>
            </p:cNvSpPr>
            <p:nvPr/>
          </p:nvSpPr>
          <p:spPr bwMode="auto">
            <a:xfrm>
              <a:off x="1870" y="1569"/>
              <a:ext cx="116" cy="179"/>
            </a:xfrm>
            <a:custGeom>
              <a:avLst/>
              <a:gdLst>
                <a:gd name="T0" fmla="*/ 139 w 350"/>
                <a:gd name="T1" fmla="*/ 0 h 536"/>
                <a:gd name="T2" fmla="*/ 134 w 350"/>
                <a:gd name="T3" fmla="*/ 0 h 536"/>
                <a:gd name="T4" fmla="*/ 124 w 350"/>
                <a:gd name="T5" fmla="*/ 2 h 536"/>
                <a:gd name="T6" fmla="*/ 109 w 350"/>
                <a:gd name="T7" fmla="*/ 6 h 536"/>
                <a:gd name="T8" fmla="*/ 90 w 350"/>
                <a:gd name="T9" fmla="*/ 17 h 536"/>
                <a:gd name="T10" fmla="*/ 69 w 350"/>
                <a:gd name="T11" fmla="*/ 34 h 536"/>
                <a:gd name="T12" fmla="*/ 48 w 350"/>
                <a:gd name="T13" fmla="*/ 62 h 536"/>
                <a:gd name="T14" fmla="*/ 29 w 350"/>
                <a:gd name="T15" fmla="*/ 104 h 536"/>
                <a:gd name="T16" fmla="*/ 13 w 350"/>
                <a:gd name="T17" fmla="*/ 159 h 536"/>
                <a:gd name="T18" fmla="*/ 3 w 350"/>
                <a:gd name="T19" fmla="*/ 221 h 536"/>
                <a:gd name="T20" fmla="*/ 0 w 350"/>
                <a:gd name="T21" fmla="*/ 278 h 536"/>
                <a:gd name="T22" fmla="*/ 4 w 350"/>
                <a:gd name="T23" fmla="*/ 333 h 536"/>
                <a:gd name="T24" fmla="*/ 11 w 350"/>
                <a:gd name="T25" fmla="*/ 382 h 536"/>
                <a:gd name="T26" fmla="*/ 25 w 350"/>
                <a:gd name="T27" fmla="*/ 425 h 536"/>
                <a:gd name="T28" fmla="*/ 40 w 350"/>
                <a:gd name="T29" fmla="*/ 460 h 536"/>
                <a:gd name="T30" fmla="*/ 57 w 350"/>
                <a:gd name="T31" fmla="*/ 487 h 536"/>
                <a:gd name="T32" fmla="*/ 77 w 350"/>
                <a:gd name="T33" fmla="*/ 503 h 536"/>
                <a:gd name="T34" fmla="*/ 87 w 350"/>
                <a:gd name="T35" fmla="*/ 509 h 536"/>
                <a:gd name="T36" fmla="*/ 99 w 350"/>
                <a:gd name="T37" fmla="*/ 514 h 536"/>
                <a:gd name="T38" fmla="*/ 113 w 350"/>
                <a:gd name="T39" fmla="*/ 520 h 536"/>
                <a:gd name="T40" fmla="*/ 128 w 350"/>
                <a:gd name="T41" fmla="*/ 526 h 536"/>
                <a:gd name="T42" fmla="*/ 145 w 350"/>
                <a:gd name="T43" fmla="*/ 530 h 536"/>
                <a:gd name="T44" fmla="*/ 161 w 350"/>
                <a:gd name="T45" fmla="*/ 533 h 536"/>
                <a:gd name="T46" fmla="*/ 179 w 350"/>
                <a:gd name="T47" fmla="*/ 534 h 536"/>
                <a:gd name="T48" fmla="*/ 196 w 350"/>
                <a:gd name="T49" fmla="*/ 536 h 536"/>
                <a:gd name="T50" fmla="*/ 214 w 350"/>
                <a:gd name="T51" fmla="*/ 534 h 536"/>
                <a:gd name="T52" fmla="*/ 232 w 350"/>
                <a:gd name="T53" fmla="*/ 531 h 536"/>
                <a:gd name="T54" fmla="*/ 250 w 350"/>
                <a:gd name="T55" fmla="*/ 526 h 536"/>
                <a:gd name="T56" fmla="*/ 266 w 350"/>
                <a:gd name="T57" fmla="*/ 517 h 536"/>
                <a:gd name="T58" fmla="*/ 282 w 350"/>
                <a:gd name="T59" fmla="*/ 505 h 536"/>
                <a:gd name="T60" fmla="*/ 297 w 350"/>
                <a:gd name="T61" fmla="*/ 490 h 536"/>
                <a:gd name="T62" fmla="*/ 310 w 350"/>
                <a:gd name="T63" fmla="*/ 472 h 536"/>
                <a:gd name="T64" fmla="*/ 322 w 350"/>
                <a:gd name="T65" fmla="*/ 450 h 536"/>
                <a:gd name="T66" fmla="*/ 340 w 350"/>
                <a:gd name="T67" fmla="*/ 398 h 536"/>
                <a:gd name="T68" fmla="*/ 349 w 350"/>
                <a:gd name="T69" fmla="*/ 342 h 536"/>
                <a:gd name="T70" fmla="*/ 350 w 350"/>
                <a:gd name="T71" fmla="*/ 281 h 536"/>
                <a:gd name="T72" fmla="*/ 343 w 350"/>
                <a:gd name="T73" fmla="*/ 222 h 536"/>
                <a:gd name="T74" fmla="*/ 329 w 350"/>
                <a:gd name="T75" fmla="*/ 166 h 536"/>
                <a:gd name="T76" fmla="*/ 310 w 350"/>
                <a:gd name="T77" fmla="*/ 116 h 536"/>
                <a:gd name="T78" fmla="*/ 285 w 350"/>
                <a:gd name="T79" fmla="*/ 74 h 536"/>
                <a:gd name="T80" fmla="*/ 256 w 350"/>
                <a:gd name="T81" fmla="*/ 43 h 536"/>
                <a:gd name="T82" fmla="*/ 233 w 350"/>
                <a:gd name="T83" fmla="*/ 27 h 536"/>
                <a:gd name="T84" fmla="*/ 211 w 350"/>
                <a:gd name="T85" fmla="*/ 17 h 536"/>
                <a:gd name="T86" fmla="*/ 192 w 350"/>
                <a:gd name="T87" fmla="*/ 8 h 536"/>
                <a:gd name="T88" fmla="*/ 174 w 350"/>
                <a:gd name="T89" fmla="*/ 3 h 536"/>
                <a:gd name="T90" fmla="*/ 159 w 350"/>
                <a:gd name="T91" fmla="*/ 0 h 536"/>
                <a:gd name="T92" fmla="*/ 148 w 350"/>
                <a:gd name="T93" fmla="*/ 0 h 536"/>
                <a:gd name="T94" fmla="*/ 142 w 350"/>
                <a:gd name="T95" fmla="*/ 0 h 536"/>
                <a:gd name="T96" fmla="*/ 139 w 350"/>
                <a:gd name="T97"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0" h="536">
                  <a:moveTo>
                    <a:pt x="139" y="0"/>
                  </a:moveTo>
                  <a:lnTo>
                    <a:pt x="134" y="0"/>
                  </a:lnTo>
                  <a:lnTo>
                    <a:pt x="124" y="2"/>
                  </a:lnTo>
                  <a:lnTo>
                    <a:pt x="109" y="6"/>
                  </a:lnTo>
                  <a:lnTo>
                    <a:pt x="90" y="17"/>
                  </a:lnTo>
                  <a:lnTo>
                    <a:pt x="69" y="34"/>
                  </a:lnTo>
                  <a:lnTo>
                    <a:pt x="48" y="62"/>
                  </a:lnTo>
                  <a:lnTo>
                    <a:pt x="29" y="104"/>
                  </a:lnTo>
                  <a:lnTo>
                    <a:pt x="13" y="159"/>
                  </a:lnTo>
                  <a:lnTo>
                    <a:pt x="3" y="221"/>
                  </a:lnTo>
                  <a:lnTo>
                    <a:pt x="0" y="278"/>
                  </a:lnTo>
                  <a:lnTo>
                    <a:pt x="4" y="333"/>
                  </a:lnTo>
                  <a:lnTo>
                    <a:pt x="11" y="382"/>
                  </a:lnTo>
                  <a:lnTo>
                    <a:pt x="25" y="425"/>
                  </a:lnTo>
                  <a:lnTo>
                    <a:pt x="40" y="460"/>
                  </a:lnTo>
                  <a:lnTo>
                    <a:pt x="57" y="487"/>
                  </a:lnTo>
                  <a:lnTo>
                    <a:pt x="77" y="503"/>
                  </a:lnTo>
                  <a:lnTo>
                    <a:pt x="87" y="509"/>
                  </a:lnTo>
                  <a:lnTo>
                    <a:pt x="99" y="514"/>
                  </a:lnTo>
                  <a:lnTo>
                    <a:pt x="113" y="520"/>
                  </a:lnTo>
                  <a:lnTo>
                    <a:pt x="128" y="526"/>
                  </a:lnTo>
                  <a:lnTo>
                    <a:pt x="145" y="530"/>
                  </a:lnTo>
                  <a:lnTo>
                    <a:pt x="161" y="533"/>
                  </a:lnTo>
                  <a:lnTo>
                    <a:pt x="179" y="534"/>
                  </a:lnTo>
                  <a:lnTo>
                    <a:pt x="196" y="536"/>
                  </a:lnTo>
                  <a:lnTo>
                    <a:pt x="214" y="534"/>
                  </a:lnTo>
                  <a:lnTo>
                    <a:pt x="232" y="531"/>
                  </a:lnTo>
                  <a:lnTo>
                    <a:pt x="250" y="526"/>
                  </a:lnTo>
                  <a:lnTo>
                    <a:pt x="266" y="517"/>
                  </a:lnTo>
                  <a:lnTo>
                    <a:pt x="282" y="505"/>
                  </a:lnTo>
                  <a:lnTo>
                    <a:pt x="297" y="490"/>
                  </a:lnTo>
                  <a:lnTo>
                    <a:pt x="310" y="472"/>
                  </a:lnTo>
                  <a:lnTo>
                    <a:pt x="322" y="450"/>
                  </a:lnTo>
                  <a:lnTo>
                    <a:pt x="340" y="398"/>
                  </a:lnTo>
                  <a:lnTo>
                    <a:pt x="349" y="342"/>
                  </a:lnTo>
                  <a:lnTo>
                    <a:pt x="350" y="281"/>
                  </a:lnTo>
                  <a:lnTo>
                    <a:pt x="343" y="222"/>
                  </a:lnTo>
                  <a:lnTo>
                    <a:pt x="329" y="166"/>
                  </a:lnTo>
                  <a:lnTo>
                    <a:pt x="310" y="116"/>
                  </a:lnTo>
                  <a:lnTo>
                    <a:pt x="285" y="74"/>
                  </a:lnTo>
                  <a:lnTo>
                    <a:pt x="256" y="43"/>
                  </a:lnTo>
                  <a:lnTo>
                    <a:pt x="233" y="27"/>
                  </a:lnTo>
                  <a:lnTo>
                    <a:pt x="211" y="17"/>
                  </a:lnTo>
                  <a:lnTo>
                    <a:pt x="192" y="8"/>
                  </a:lnTo>
                  <a:lnTo>
                    <a:pt x="174" y="3"/>
                  </a:lnTo>
                  <a:lnTo>
                    <a:pt x="159" y="0"/>
                  </a:lnTo>
                  <a:lnTo>
                    <a:pt x="148" y="0"/>
                  </a:lnTo>
                  <a:lnTo>
                    <a:pt x="142" y="0"/>
                  </a:lnTo>
                  <a:lnTo>
                    <a:pt x="139" y="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 name="Freeform 335"/>
            <p:cNvSpPr>
              <a:spLocks/>
            </p:cNvSpPr>
            <p:nvPr/>
          </p:nvSpPr>
          <p:spPr bwMode="auto">
            <a:xfrm>
              <a:off x="2534" y="1652"/>
              <a:ext cx="110" cy="145"/>
            </a:xfrm>
            <a:custGeom>
              <a:avLst/>
              <a:gdLst>
                <a:gd name="T0" fmla="*/ 0 w 330"/>
                <a:gd name="T1" fmla="*/ 0 h 435"/>
                <a:gd name="T2" fmla="*/ 3 w 330"/>
                <a:gd name="T3" fmla="*/ 0 h 435"/>
                <a:gd name="T4" fmla="*/ 14 w 330"/>
                <a:gd name="T5" fmla="*/ 2 h 435"/>
                <a:gd name="T6" fmla="*/ 28 w 330"/>
                <a:gd name="T7" fmla="*/ 6 h 435"/>
                <a:gd name="T8" fmla="*/ 49 w 330"/>
                <a:gd name="T9" fmla="*/ 11 h 435"/>
                <a:gd name="T10" fmla="*/ 73 w 330"/>
                <a:gd name="T11" fmla="*/ 20 h 435"/>
                <a:gd name="T12" fmla="*/ 99 w 330"/>
                <a:gd name="T13" fmla="*/ 30 h 435"/>
                <a:gd name="T14" fmla="*/ 128 w 330"/>
                <a:gd name="T15" fmla="*/ 45 h 435"/>
                <a:gd name="T16" fmla="*/ 157 w 330"/>
                <a:gd name="T17" fmla="*/ 61 h 435"/>
                <a:gd name="T18" fmla="*/ 187 w 330"/>
                <a:gd name="T19" fmla="*/ 83 h 435"/>
                <a:gd name="T20" fmla="*/ 216 w 330"/>
                <a:gd name="T21" fmla="*/ 110 h 435"/>
                <a:gd name="T22" fmla="*/ 244 w 330"/>
                <a:gd name="T23" fmla="*/ 141 h 435"/>
                <a:gd name="T24" fmla="*/ 270 w 330"/>
                <a:gd name="T25" fmla="*/ 178 h 435"/>
                <a:gd name="T26" fmla="*/ 292 w 330"/>
                <a:gd name="T27" fmla="*/ 219 h 435"/>
                <a:gd name="T28" fmla="*/ 309 w 330"/>
                <a:gd name="T29" fmla="*/ 268 h 435"/>
                <a:gd name="T30" fmla="*/ 323 w 330"/>
                <a:gd name="T31" fmla="*/ 323 h 435"/>
                <a:gd name="T32" fmla="*/ 330 w 330"/>
                <a:gd name="T33" fmla="*/ 385 h 435"/>
                <a:gd name="T34" fmla="*/ 295 w 330"/>
                <a:gd name="T35" fmla="*/ 435 h 435"/>
                <a:gd name="T36" fmla="*/ 295 w 330"/>
                <a:gd name="T37" fmla="*/ 432 h 435"/>
                <a:gd name="T38" fmla="*/ 295 w 330"/>
                <a:gd name="T39" fmla="*/ 422 h 435"/>
                <a:gd name="T40" fmla="*/ 295 w 330"/>
                <a:gd name="T41" fmla="*/ 406 h 435"/>
                <a:gd name="T42" fmla="*/ 295 w 330"/>
                <a:gd name="T43" fmla="*/ 385 h 435"/>
                <a:gd name="T44" fmla="*/ 292 w 330"/>
                <a:gd name="T45" fmla="*/ 360 h 435"/>
                <a:gd name="T46" fmla="*/ 287 w 330"/>
                <a:gd name="T47" fmla="*/ 330 h 435"/>
                <a:gd name="T48" fmla="*/ 280 w 330"/>
                <a:gd name="T49" fmla="*/ 299 h 435"/>
                <a:gd name="T50" fmla="*/ 270 w 330"/>
                <a:gd name="T51" fmla="*/ 265 h 435"/>
                <a:gd name="T52" fmla="*/ 255 w 330"/>
                <a:gd name="T53" fmla="*/ 230 h 435"/>
                <a:gd name="T54" fmla="*/ 236 w 330"/>
                <a:gd name="T55" fmla="*/ 193 h 435"/>
                <a:gd name="T56" fmla="*/ 212 w 330"/>
                <a:gd name="T57" fmla="*/ 157 h 435"/>
                <a:gd name="T58" fmla="*/ 182 w 330"/>
                <a:gd name="T59" fmla="*/ 122 h 435"/>
                <a:gd name="T60" fmla="*/ 148 w 330"/>
                <a:gd name="T61" fmla="*/ 88 h 435"/>
                <a:gd name="T62" fmla="*/ 105 w 330"/>
                <a:gd name="T63" fmla="*/ 55 h 435"/>
                <a:gd name="T64" fmla="*/ 57 w 330"/>
                <a:gd name="T65" fmla="*/ 26 h 435"/>
                <a:gd name="T66" fmla="*/ 0 w 330"/>
                <a:gd name="T6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435">
                  <a:moveTo>
                    <a:pt x="0" y="0"/>
                  </a:moveTo>
                  <a:lnTo>
                    <a:pt x="3" y="0"/>
                  </a:lnTo>
                  <a:lnTo>
                    <a:pt x="14" y="2"/>
                  </a:lnTo>
                  <a:lnTo>
                    <a:pt x="28" y="6"/>
                  </a:lnTo>
                  <a:lnTo>
                    <a:pt x="49" y="11"/>
                  </a:lnTo>
                  <a:lnTo>
                    <a:pt x="73" y="20"/>
                  </a:lnTo>
                  <a:lnTo>
                    <a:pt x="99" y="30"/>
                  </a:lnTo>
                  <a:lnTo>
                    <a:pt x="128" y="45"/>
                  </a:lnTo>
                  <a:lnTo>
                    <a:pt x="157" y="61"/>
                  </a:lnTo>
                  <a:lnTo>
                    <a:pt x="187" y="83"/>
                  </a:lnTo>
                  <a:lnTo>
                    <a:pt x="216" y="110"/>
                  </a:lnTo>
                  <a:lnTo>
                    <a:pt x="244" y="141"/>
                  </a:lnTo>
                  <a:lnTo>
                    <a:pt x="270" y="178"/>
                  </a:lnTo>
                  <a:lnTo>
                    <a:pt x="292" y="219"/>
                  </a:lnTo>
                  <a:lnTo>
                    <a:pt x="309" y="268"/>
                  </a:lnTo>
                  <a:lnTo>
                    <a:pt x="323" y="323"/>
                  </a:lnTo>
                  <a:lnTo>
                    <a:pt x="330" y="385"/>
                  </a:lnTo>
                  <a:lnTo>
                    <a:pt x="295" y="435"/>
                  </a:lnTo>
                  <a:lnTo>
                    <a:pt x="295" y="432"/>
                  </a:lnTo>
                  <a:lnTo>
                    <a:pt x="295" y="422"/>
                  </a:lnTo>
                  <a:lnTo>
                    <a:pt x="295" y="406"/>
                  </a:lnTo>
                  <a:lnTo>
                    <a:pt x="295" y="385"/>
                  </a:lnTo>
                  <a:lnTo>
                    <a:pt x="292" y="360"/>
                  </a:lnTo>
                  <a:lnTo>
                    <a:pt x="287" y="330"/>
                  </a:lnTo>
                  <a:lnTo>
                    <a:pt x="280" y="299"/>
                  </a:lnTo>
                  <a:lnTo>
                    <a:pt x="270" y="265"/>
                  </a:lnTo>
                  <a:lnTo>
                    <a:pt x="255" y="230"/>
                  </a:lnTo>
                  <a:lnTo>
                    <a:pt x="236" y="193"/>
                  </a:lnTo>
                  <a:lnTo>
                    <a:pt x="212" y="157"/>
                  </a:lnTo>
                  <a:lnTo>
                    <a:pt x="182" y="122"/>
                  </a:lnTo>
                  <a:lnTo>
                    <a:pt x="148" y="88"/>
                  </a:lnTo>
                  <a:lnTo>
                    <a:pt x="105" y="55"/>
                  </a:lnTo>
                  <a:lnTo>
                    <a:pt x="57" y="26"/>
                  </a:lnTo>
                  <a:lnTo>
                    <a:pt x="0" y="0"/>
                  </a:lnTo>
                  <a:close/>
                </a:path>
              </a:pathLst>
            </a:custGeom>
            <a:solidFill>
              <a:srgbClr val="9E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 name="Freeform 336"/>
            <p:cNvSpPr>
              <a:spLocks/>
            </p:cNvSpPr>
            <p:nvPr/>
          </p:nvSpPr>
          <p:spPr bwMode="auto">
            <a:xfrm>
              <a:off x="1916" y="1474"/>
              <a:ext cx="384" cy="276"/>
            </a:xfrm>
            <a:custGeom>
              <a:avLst/>
              <a:gdLst>
                <a:gd name="T0" fmla="*/ 603 w 1151"/>
                <a:gd name="T1" fmla="*/ 44 h 827"/>
                <a:gd name="T2" fmla="*/ 590 w 1151"/>
                <a:gd name="T3" fmla="*/ 46 h 827"/>
                <a:gd name="T4" fmla="*/ 551 w 1151"/>
                <a:gd name="T5" fmla="*/ 52 h 827"/>
                <a:gd name="T6" fmla="*/ 492 w 1151"/>
                <a:gd name="T7" fmla="*/ 56 h 827"/>
                <a:gd name="T8" fmla="*/ 415 w 1151"/>
                <a:gd name="T9" fmla="*/ 59 h 827"/>
                <a:gd name="T10" fmla="*/ 325 w 1151"/>
                <a:gd name="T11" fmla="*/ 58 h 827"/>
                <a:gd name="T12" fmla="*/ 223 w 1151"/>
                <a:gd name="T13" fmla="*/ 49 h 827"/>
                <a:gd name="T14" fmla="*/ 114 w 1151"/>
                <a:gd name="T15" fmla="*/ 31 h 827"/>
                <a:gd name="T16" fmla="*/ 0 w 1151"/>
                <a:gd name="T17" fmla="*/ 0 h 827"/>
                <a:gd name="T18" fmla="*/ 19 w 1151"/>
                <a:gd name="T19" fmla="*/ 7 h 827"/>
                <a:gd name="T20" fmla="*/ 71 w 1151"/>
                <a:gd name="T21" fmla="*/ 26 h 827"/>
                <a:gd name="T22" fmla="*/ 145 w 1151"/>
                <a:gd name="T23" fmla="*/ 56 h 827"/>
                <a:gd name="T24" fmla="*/ 233 w 1151"/>
                <a:gd name="T25" fmla="*/ 90 h 827"/>
                <a:gd name="T26" fmla="*/ 327 w 1151"/>
                <a:gd name="T27" fmla="*/ 129 h 827"/>
                <a:gd name="T28" fmla="*/ 414 w 1151"/>
                <a:gd name="T29" fmla="*/ 167 h 827"/>
                <a:gd name="T30" fmla="*/ 488 w 1151"/>
                <a:gd name="T31" fmla="*/ 204 h 827"/>
                <a:gd name="T32" fmla="*/ 538 w 1151"/>
                <a:gd name="T33" fmla="*/ 234 h 827"/>
                <a:gd name="T34" fmla="*/ 548 w 1151"/>
                <a:gd name="T35" fmla="*/ 265 h 827"/>
                <a:gd name="T36" fmla="*/ 517 w 1151"/>
                <a:gd name="T37" fmla="*/ 306 h 827"/>
                <a:gd name="T38" fmla="*/ 458 w 1151"/>
                <a:gd name="T39" fmla="*/ 352 h 827"/>
                <a:gd name="T40" fmla="*/ 381 w 1151"/>
                <a:gd name="T41" fmla="*/ 398 h 827"/>
                <a:gd name="T42" fmla="*/ 298 w 1151"/>
                <a:gd name="T43" fmla="*/ 441 h 827"/>
                <a:gd name="T44" fmla="*/ 226 w 1151"/>
                <a:gd name="T45" fmla="*/ 476 h 827"/>
                <a:gd name="T46" fmla="*/ 173 w 1151"/>
                <a:gd name="T47" fmla="*/ 500 h 827"/>
                <a:gd name="T48" fmla="*/ 152 w 1151"/>
                <a:gd name="T49" fmla="*/ 509 h 827"/>
                <a:gd name="T50" fmla="*/ 303 w 1151"/>
                <a:gd name="T51" fmla="*/ 787 h 827"/>
                <a:gd name="T52" fmla="*/ 821 w 1151"/>
                <a:gd name="T53" fmla="*/ 827 h 827"/>
                <a:gd name="T54" fmla="*/ 1151 w 1151"/>
                <a:gd name="T55" fmla="*/ 603 h 827"/>
                <a:gd name="T56" fmla="*/ 1035 w 1151"/>
                <a:gd name="T57" fmla="*/ 568 h 827"/>
                <a:gd name="T58" fmla="*/ 1022 w 1151"/>
                <a:gd name="T59" fmla="*/ 525 h 827"/>
                <a:gd name="T60" fmla="*/ 980 w 1151"/>
                <a:gd name="T61" fmla="*/ 423 h 827"/>
                <a:gd name="T62" fmla="*/ 914 w 1151"/>
                <a:gd name="T63" fmla="*/ 311 h 827"/>
                <a:gd name="T64" fmla="*/ 821 w 1151"/>
                <a:gd name="T65" fmla="*/ 229 h 827"/>
                <a:gd name="T66" fmla="*/ 757 w 1151"/>
                <a:gd name="T67" fmla="*/ 176 h 827"/>
                <a:gd name="T68" fmla="*/ 726 w 1151"/>
                <a:gd name="T69" fmla="*/ 114 h 827"/>
                <a:gd name="T70" fmla="*/ 717 w 1151"/>
                <a:gd name="T71" fmla="*/ 62 h 827"/>
                <a:gd name="T72" fmla="*/ 717 w 1151"/>
                <a:gd name="T73" fmla="*/ 4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1" h="827">
                  <a:moveTo>
                    <a:pt x="717" y="40"/>
                  </a:moveTo>
                  <a:lnTo>
                    <a:pt x="603" y="44"/>
                  </a:lnTo>
                  <a:lnTo>
                    <a:pt x="600" y="44"/>
                  </a:lnTo>
                  <a:lnTo>
                    <a:pt x="590" y="46"/>
                  </a:lnTo>
                  <a:lnTo>
                    <a:pt x="574" y="49"/>
                  </a:lnTo>
                  <a:lnTo>
                    <a:pt x="551" y="52"/>
                  </a:lnTo>
                  <a:lnTo>
                    <a:pt x="525" y="55"/>
                  </a:lnTo>
                  <a:lnTo>
                    <a:pt x="492" y="56"/>
                  </a:lnTo>
                  <a:lnTo>
                    <a:pt x="457" y="59"/>
                  </a:lnTo>
                  <a:lnTo>
                    <a:pt x="415" y="59"/>
                  </a:lnTo>
                  <a:lnTo>
                    <a:pt x="371" y="59"/>
                  </a:lnTo>
                  <a:lnTo>
                    <a:pt x="325" y="58"/>
                  </a:lnTo>
                  <a:lnTo>
                    <a:pt x="275" y="55"/>
                  </a:lnTo>
                  <a:lnTo>
                    <a:pt x="223" y="49"/>
                  </a:lnTo>
                  <a:lnTo>
                    <a:pt x="168" y="41"/>
                  </a:lnTo>
                  <a:lnTo>
                    <a:pt x="114" y="31"/>
                  </a:lnTo>
                  <a:lnTo>
                    <a:pt x="57" y="18"/>
                  </a:lnTo>
                  <a:lnTo>
                    <a:pt x="0" y="0"/>
                  </a:lnTo>
                  <a:lnTo>
                    <a:pt x="4" y="1"/>
                  </a:lnTo>
                  <a:lnTo>
                    <a:pt x="19" y="7"/>
                  </a:lnTo>
                  <a:lnTo>
                    <a:pt x="41" y="16"/>
                  </a:lnTo>
                  <a:lnTo>
                    <a:pt x="71" y="26"/>
                  </a:lnTo>
                  <a:lnTo>
                    <a:pt x="106" y="40"/>
                  </a:lnTo>
                  <a:lnTo>
                    <a:pt x="145" y="56"/>
                  </a:lnTo>
                  <a:lnTo>
                    <a:pt x="188" y="72"/>
                  </a:lnTo>
                  <a:lnTo>
                    <a:pt x="233" y="90"/>
                  </a:lnTo>
                  <a:lnTo>
                    <a:pt x="279" y="109"/>
                  </a:lnTo>
                  <a:lnTo>
                    <a:pt x="327" y="129"/>
                  </a:lnTo>
                  <a:lnTo>
                    <a:pt x="371" y="149"/>
                  </a:lnTo>
                  <a:lnTo>
                    <a:pt x="414" y="167"/>
                  </a:lnTo>
                  <a:lnTo>
                    <a:pt x="454" y="186"/>
                  </a:lnTo>
                  <a:lnTo>
                    <a:pt x="488" y="204"/>
                  </a:lnTo>
                  <a:lnTo>
                    <a:pt x="516" y="219"/>
                  </a:lnTo>
                  <a:lnTo>
                    <a:pt x="538" y="234"/>
                  </a:lnTo>
                  <a:lnTo>
                    <a:pt x="550" y="248"/>
                  </a:lnTo>
                  <a:lnTo>
                    <a:pt x="548" y="265"/>
                  </a:lnTo>
                  <a:lnTo>
                    <a:pt x="538" y="285"/>
                  </a:lnTo>
                  <a:lnTo>
                    <a:pt x="517" y="306"/>
                  </a:lnTo>
                  <a:lnTo>
                    <a:pt x="491" y="328"/>
                  </a:lnTo>
                  <a:lnTo>
                    <a:pt x="458" y="352"/>
                  </a:lnTo>
                  <a:lnTo>
                    <a:pt x="420" y="374"/>
                  </a:lnTo>
                  <a:lnTo>
                    <a:pt x="381" y="398"/>
                  </a:lnTo>
                  <a:lnTo>
                    <a:pt x="340" y="420"/>
                  </a:lnTo>
                  <a:lnTo>
                    <a:pt x="298" y="441"/>
                  </a:lnTo>
                  <a:lnTo>
                    <a:pt x="260" y="458"/>
                  </a:lnTo>
                  <a:lnTo>
                    <a:pt x="226" y="476"/>
                  </a:lnTo>
                  <a:lnTo>
                    <a:pt x="196" y="490"/>
                  </a:lnTo>
                  <a:lnTo>
                    <a:pt x="173" y="500"/>
                  </a:lnTo>
                  <a:lnTo>
                    <a:pt x="158" y="506"/>
                  </a:lnTo>
                  <a:lnTo>
                    <a:pt x="152" y="509"/>
                  </a:lnTo>
                  <a:lnTo>
                    <a:pt x="149" y="732"/>
                  </a:lnTo>
                  <a:lnTo>
                    <a:pt x="303" y="787"/>
                  </a:lnTo>
                  <a:lnTo>
                    <a:pt x="328" y="742"/>
                  </a:lnTo>
                  <a:lnTo>
                    <a:pt x="821" y="827"/>
                  </a:lnTo>
                  <a:lnTo>
                    <a:pt x="1094" y="803"/>
                  </a:lnTo>
                  <a:lnTo>
                    <a:pt x="1151" y="603"/>
                  </a:lnTo>
                  <a:lnTo>
                    <a:pt x="1105" y="578"/>
                  </a:lnTo>
                  <a:lnTo>
                    <a:pt x="1035" y="568"/>
                  </a:lnTo>
                  <a:lnTo>
                    <a:pt x="1032" y="556"/>
                  </a:lnTo>
                  <a:lnTo>
                    <a:pt x="1022" y="525"/>
                  </a:lnTo>
                  <a:lnTo>
                    <a:pt x="1004" y="478"/>
                  </a:lnTo>
                  <a:lnTo>
                    <a:pt x="980" y="423"/>
                  </a:lnTo>
                  <a:lnTo>
                    <a:pt x="951" y="365"/>
                  </a:lnTo>
                  <a:lnTo>
                    <a:pt x="914" y="311"/>
                  </a:lnTo>
                  <a:lnTo>
                    <a:pt x="871" y="263"/>
                  </a:lnTo>
                  <a:lnTo>
                    <a:pt x="821" y="229"/>
                  </a:lnTo>
                  <a:lnTo>
                    <a:pt x="784" y="205"/>
                  </a:lnTo>
                  <a:lnTo>
                    <a:pt x="757" y="176"/>
                  </a:lnTo>
                  <a:lnTo>
                    <a:pt x="738" y="145"/>
                  </a:lnTo>
                  <a:lnTo>
                    <a:pt x="726" y="114"/>
                  </a:lnTo>
                  <a:lnTo>
                    <a:pt x="720" y="86"/>
                  </a:lnTo>
                  <a:lnTo>
                    <a:pt x="717" y="62"/>
                  </a:lnTo>
                  <a:lnTo>
                    <a:pt x="717" y="46"/>
                  </a:lnTo>
                  <a:lnTo>
                    <a:pt x="717" y="40"/>
                  </a:lnTo>
                  <a:close/>
                </a:path>
              </a:pathLst>
            </a:custGeom>
            <a:solidFill>
              <a:srgbClr val="A81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5" name="Freeform 337"/>
            <p:cNvSpPr>
              <a:spLocks/>
            </p:cNvSpPr>
            <p:nvPr/>
          </p:nvSpPr>
          <p:spPr bwMode="auto">
            <a:xfrm>
              <a:off x="2490" y="1687"/>
              <a:ext cx="76" cy="82"/>
            </a:xfrm>
            <a:custGeom>
              <a:avLst/>
              <a:gdLst>
                <a:gd name="T0" fmla="*/ 106 w 229"/>
                <a:gd name="T1" fmla="*/ 215 h 246"/>
                <a:gd name="T2" fmla="*/ 112 w 229"/>
                <a:gd name="T3" fmla="*/ 194 h 246"/>
                <a:gd name="T4" fmla="*/ 122 w 229"/>
                <a:gd name="T5" fmla="*/ 172 h 246"/>
                <a:gd name="T6" fmla="*/ 136 w 229"/>
                <a:gd name="T7" fmla="*/ 151 h 246"/>
                <a:gd name="T8" fmla="*/ 153 w 229"/>
                <a:gd name="T9" fmla="*/ 131 h 246"/>
                <a:gd name="T10" fmla="*/ 171 w 229"/>
                <a:gd name="T11" fmla="*/ 111 h 246"/>
                <a:gd name="T12" fmla="*/ 192 w 229"/>
                <a:gd name="T13" fmla="*/ 94 h 246"/>
                <a:gd name="T14" fmla="*/ 211 w 229"/>
                <a:gd name="T15" fmla="*/ 77 h 246"/>
                <a:gd name="T16" fmla="*/ 229 w 229"/>
                <a:gd name="T17" fmla="*/ 64 h 246"/>
                <a:gd name="T18" fmla="*/ 220 w 229"/>
                <a:gd name="T19" fmla="*/ 54 h 246"/>
                <a:gd name="T20" fmla="*/ 211 w 229"/>
                <a:gd name="T21" fmla="*/ 45 h 246"/>
                <a:gd name="T22" fmla="*/ 201 w 229"/>
                <a:gd name="T23" fmla="*/ 34 h 246"/>
                <a:gd name="T24" fmla="*/ 190 w 229"/>
                <a:gd name="T25" fmla="*/ 26 h 246"/>
                <a:gd name="T26" fmla="*/ 179 w 229"/>
                <a:gd name="T27" fmla="*/ 18 h 246"/>
                <a:gd name="T28" fmla="*/ 165 w 229"/>
                <a:gd name="T29" fmla="*/ 11 h 246"/>
                <a:gd name="T30" fmla="*/ 151 w 229"/>
                <a:gd name="T31" fmla="*/ 5 h 246"/>
                <a:gd name="T32" fmla="*/ 136 w 229"/>
                <a:gd name="T33" fmla="*/ 0 h 246"/>
                <a:gd name="T34" fmla="*/ 133 w 229"/>
                <a:gd name="T35" fmla="*/ 8 h 246"/>
                <a:gd name="T36" fmla="*/ 127 w 229"/>
                <a:gd name="T37" fmla="*/ 27 h 246"/>
                <a:gd name="T38" fmla="*/ 115 w 229"/>
                <a:gd name="T39" fmla="*/ 55 h 246"/>
                <a:gd name="T40" fmla="*/ 99 w 229"/>
                <a:gd name="T41" fmla="*/ 89 h 246"/>
                <a:gd name="T42" fmla="*/ 80 w 229"/>
                <a:gd name="T43" fmla="*/ 125 h 246"/>
                <a:gd name="T44" fmla="*/ 56 w 229"/>
                <a:gd name="T45" fmla="*/ 160 h 246"/>
                <a:gd name="T46" fmla="*/ 29 w 229"/>
                <a:gd name="T47" fmla="*/ 190 h 246"/>
                <a:gd name="T48" fmla="*/ 0 w 229"/>
                <a:gd name="T49" fmla="*/ 212 h 246"/>
                <a:gd name="T50" fmla="*/ 16 w 229"/>
                <a:gd name="T51" fmla="*/ 222 h 246"/>
                <a:gd name="T52" fmla="*/ 34 w 229"/>
                <a:gd name="T53" fmla="*/ 233 h 246"/>
                <a:gd name="T54" fmla="*/ 50 w 229"/>
                <a:gd name="T55" fmla="*/ 240 h 246"/>
                <a:gd name="T56" fmla="*/ 66 w 229"/>
                <a:gd name="T57" fmla="*/ 245 h 246"/>
                <a:gd name="T58" fmla="*/ 81 w 229"/>
                <a:gd name="T59" fmla="*/ 246 h 246"/>
                <a:gd name="T60" fmla="*/ 93 w 229"/>
                <a:gd name="T61" fmla="*/ 242 h 246"/>
                <a:gd name="T62" fmla="*/ 102 w 229"/>
                <a:gd name="T63" fmla="*/ 231 h 246"/>
                <a:gd name="T64" fmla="*/ 106 w 229"/>
                <a:gd name="T65" fmla="*/ 21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246">
                  <a:moveTo>
                    <a:pt x="106" y="215"/>
                  </a:moveTo>
                  <a:lnTo>
                    <a:pt x="112" y="194"/>
                  </a:lnTo>
                  <a:lnTo>
                    <a:pt x="122" y="172"/>
                  </a:lnTo>
                  <a:lnTo>
                    <a:pt x="136" y="151"/>
                  </a:lnTo>
                  <a:lnTo>
                    <a:pt x="153" y="131"/>
                  </a:lnTo>
                  <a:lnTo>
                    <a:pt x="171" y="111"/>
                  </a:lnTo>
                  <a:lnTo>
                    <a:pt x="192" y="94"/>
                  </a:lnTo>
                  <a:lnTo>
                    <a:pt x="211" y="77"/>
                  </a:lnTo>
                  <a:lnTo>
                    <a:pt x="229" y="64"/>
                  </a:lnTo>
                  <a:lnTo>
                    <a:pt x="220" y="54"/>
                  </a:lnTo>
                  <a:lnTo>
                    <a:pt x="211" y="45"/>
                  </a:lnTo>
                  <a:lnTo>
                    <a:pt x="201" y="34"/>
                  </a:lnTo>
                  <a:lnTo>
                    <a:pt x="190" y="26"/>
                  </a:lnTo>
                  <a:lnTo>
                    <a:pt x="179" y="18"/>
                  </a:lnTo>
                  <a:lnTo>
                    <a:pt x="165" y="11"/>
                  </a:lnTo>
                  <a:lnTo>
                    <a:pt x="151" y="5"/>
                  </a:lnTo>
                  <a:lnTo>
                    <a:pt x="136" y="0"/>
                  </a:lnTo>
                  <a:lnTo>
                    <a:pt x="133" y="8"/>
                  </a:lnTo>
                  <a:lnTo>
                    <a:pt x="127" y="27"/>
                  </a:lnTo>
                  <a:lnTo>
                    <a:pt x="115" y="55"/>
                  </a:lnTo>
                  <a:lnTo>
                    <a:pt x="99" y="89"/>
                  </a:lnTo>
                  <a:lnTo>
                    <a:pt x="80" y="125"/>
                  </a:lnTo>
                  <a:lnTo>
                    <a:pt x="56" y="160"/>
                  </a:lnTo>
                  <a:lnTo>
                    <a:pt x="29" y="190"/>
                  </a:lnTo>
                  <a:lnTo>
                    <a:pt x="0" y="212"/>
                  </a:lnTo>
                  <a:lnTo>
                    <a:pt x="16" y="222"/>
                  </a:lnTo>
                  <a:lnTo>
                    <a:pt x="34" y="233"/>
                  </a:lnTo>
                  <a:lnTo>
                    <a:pt x="50" y="240"/>
                  </a:lnTo>
                  <a:lnTo>
                    <a:pt x="66" y="245"/>
                  </a:lnTo>
                  <a:lnTo>
                    <a:pt x="81" y="246"/>
                  </a:lnTo>
                  <a:lnTo>
                    <a:pt x="93" y="242"/>
                  </a:lnTo>
                  <a:lnTo>
                    <a:pt x="102" y="231"/>
                  </a:lnTo>
                  <a:lnTo>
                    <a:pt x="106" y="21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6" name="Freeform 338"/>
            <p:cNvSpPr>
              <a:spLocks/>
            </p:cNvSpPr>
            <p:nvPr/>
          </p:nvSpPr>
          <p:spPr bwMode="auto">
            <a:xfrm>
              <a:off x="2484" y="1708"/>
              <a:ext cx="108" cy="142"/>
            </a:xfrm>
            <a:custGeom>
              <a:avLst/>
              <a:gdLst>
                <a:gd name="T0" fmla="*/ 288 w 324"/>
                <a:gd name="T1" fmla="*/ 77 h 426"/>
                <a:gd name="T2" fmla="*/ 285 w 324"/>
                <a:gd name="T3" fmla="*/ 70 h 426"/>
                <a:gd name="T4" fmla="*/ 279 w 324"/>
                <a:gd name="T5" fmla="*/ 52 h 426"/>
                <a:gd name="T6" fmla="*/ 266 w 324"/>
                <a:gd name="T7" fmla="*/ 28 h 426"/>
                <a:gd name="T8" fmla="*/ 247 w 324"/>
                <a:gd name="T9" fmla="*/ 0 h 426"/>
                <a:gd name="T10" fmla="*/ 229 w 324"/>
                <a:gd name="T11" fmla="*/ 13 h 426"/>
                <a:gd name="T12" fmla="*/ 210 w 324"/>
                <a:gd name="T13" fmla="*/ 30 h 426"/>
                <a:gd name="T14" fmla="*/ 189 w 324"/>
                <a:gd name="T15" fmla="*/ 47 h 426"/>
                <a:gd name="T16" fmla="*/ 171 w 324"/>
                <a:gd name="T17" fmla="*/ 67 h 426"/>
                <a:gd name="T18" fmla="*/ 154 w 324"/>
                <a:gd name="T19" fmla="*/ 87 h 426"/>
                <a:gd name="T20" fmla="*/ 140 w 324"/>
                <a:gd name="T21" fmla="*/ 108 h 426"/>
                <a:gd name="T22" fmla="*/ 130 w 324"/>
                <a:gd name="T23" fmla="*/ 130 h 426"/>
                <a:gd name="T24" fmla="*/ 124 w 324"/>
                <a:gd name="T25" fmla="*/ 151 h 426"/>
                <a:gd name="T26" fmla="*/ 120 w 324"/>
                <a:gd name="T27" fmla="*/ 167 h 426"/>
                <a:gd name="T28" fmla="*/ 111 w 324"/>
                <a:gd name="T29" fmla="*/ 178 h 426"/>
                <a:gd name="T30" fmla="*/ 99 w 324"/>
                <a:gd name="T31" fmla="*/ 182 h 426"/>
                <a:gd name="T32" fmla="*/ 84 w 324"/>
                <a:gd name="T33" fmla="*/ 181 h 426"/>
                <a:gd name="T34" fmla="*/ 68 w 324"/>
                <a:gd name="T35" fmla="*/ 176 h 426"/>
                <a:gd name="T36" fmla="*/ 52 w 324"/>
                <a:gd name="T37" fmla="*/ 169 h 426"/>
                <a:gd name="T38" fmla="*/ 34 w 324"/>
                <a:gd name="T39" fmla="*/ 158 h 426"/>
                <a:gd name="T40" fmla="*/ 18 w 324"/>
                <a:gd name="T41" fmla="*/ 148 h 426"/>
                <a:gd name="T42" fmla="*/ 13 w 324"/>
                <a:gd name="T43" fmla="*/ 151 h 426"/>
                <a:gd name="T44" fmla="*/ 9 w 324"/>
                <a:gd name="T45" fmla="*/ 152 h 426"/>
                <a:gd name="T46" fmla="*/ 4 w 324"/>
                <a:gd name="T47" fmla="*/ 155 h 426"/>
                <a:gd name="T48" fmla="*/ 0 w 324"/>
                <a:gd name="T49" fmla="*/ 157 h 426"/>
                <a:gd name="T50" fmla="*/ 0 w 324"/>
                <a:gd name="T51" fmla="*/ 179 h 426"/>
                <a:gd name="T52" fmla="*/ 3 w 324"/>
                <a:gd name="T53" fmla="*/ 232 h 426"/>
                <a:gd name="T54" fmla="*/ 10 w 324"/>
                <a:gd name="T55" fmla="*/ 291 h 426"/>
                <a:gd name="T56" fmla="*/ 25 w 324"/>
                <a:gd name="T57" fmla="*/ 331 h 426"/>
                <a:gd name="T58" fmla="*/ 34 w 324"/>
                <a:gd name="T59" fmla="*/ 333 h 426"/>
                <a:gd name="T60" fmla="*/ 55 w 324"/>
                <a:gd name="T61" fmla="*/ 339 h 426"/>
                <a:gd name="T62" fmla="*/ 87 w 324"/>
                <a:gd name="T63" fmla="*/ 346 h 426"/>
                <a:gd name="T64" fmla="*/ 124 w 324"/>
                <a:gd name="T65" fmla="*/ 358 h 426"/>
                <a:gd name="T66" fmla="*/ 161 w 324"/>
                <a:gd name="T67" fmla="*/ 371 h 426"/>
                <a:gd name="T68" fmla="*/ 197 w 324"/>
                <a:gd name="T69" fmla="*/ 388 h 426"/>
                <a:gd name="T70" fmla="*/ 226 w 324"/>
                <a:gd name="T71" fmla="*/ 407 h 426"/>
                <a:gd name="T72" fmla="*/ 244 w 324"/>
                <a:gd name="T73" fmla="*/ 426 h 426"/>
                <a:gd name="T74" fmla="*/ 247 w 324"/>
                <a:gd name="T75" fmla="*/ 423 h 426"/>
                <a:gd name="T76" fmla="*/ 256 w 324"/>
                <a:gd name="T77" fmla="*/ 414 h 426"/>
                <a:gd name="T78" fmla="*/ 269 w 324"/>
                <a:gd name="T79" fmla="*/ 399 h 426"/>
                <a:gd name="T80" fmla="*/ 284 w 324"/>
                <a:gd name="T81" fmla="*/ 383 h 426"/>
                <a:gd name="T82" fmla="*/ 299 w 324"/>
                <a:gd name="T83" fmla="*/ 364 h 426"/>
                <a:gd name="T84" fmla="*/ 312 w 324"/>
                <a:gd name="T85" fmla="*/ 343 h 426"/>
                <a:gd name="T86" fmla="*/ 321 w 324"/>
                <a:gd name="T87" fmla="*/ 324 h 426"/>
                <a:gd name="T88" fmla="*/ 324 w 324"/>
                <a:gd name="T89" fmla="*/ 306 h 426"/>
                <a:gd name="T90" fmla="*/ 321 w 324"/>
                <a:gd name="T91" fmla="*/ 299 h 426"/>
                <a:gd name="T92" fmla="*/ 315 w 324"/>
                <a:gd name="T93" fmla="*/ 281 h 426"/>
                <a:gd name="T94" fmla="*/ 306 w 324"/>
                <a:gd name="T95" fmla="*/ 253 h 426"/>
                <a:gd name="T96" fmla="*/ 297 w 324"/>
                <a:gd name="T97" fmla="*/ 219 h 426"/>
                <a:gd name="T98" fmla="*/ 290 w 324"/>
                <a:gd name="T99" fmla="*/ 182 h 426"/>
                <a:gd name="T100" fmla="*/ 284 w 324"/>
                <a:gd name="T101" fmla="*/ 144 h 426"/>
                <a:gd name="T102" fmla="*/ 282 w 324"/>
                <a:gd name="T103" fmla="*/ 108 h 426"/>
                <a:gd name="T104" fmla="*/ 288 w 324"/>
                <a:gd name="T105" fmla="*/ 7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426">
                  <a:moveTo>
                    <a:pt x="288" y="77"/>
                  </a:moveTo>
                  <a:lnTo>
                    <a:pt x="285" y="70"/>
                  </a:lnTo>
                  <a:lnTo>
                    <a:pt x="279" y="52"/>
                  </a:lnTo>
                  <a:lnTo>
                    <a:pt x="266" y="28"/>
                  </a:lnTo>
                  <a:lnTo>
                    <a:pt x="247" y="0"/>
                  </a:lnTo>
                  <a:lnTo>
                    <a:pt x="229" y="13"/>
                  </a:lnTo>
                  <a:lnTo>
                    <a:pt x="210" y="30"/>
                  </a:lnTo>
                  <a:lnTo>
                    <a:pt x="189" y="47"/>
                  </a:lnTo>
                  <a:lnTo>
                    <a:pt x="171" y="67"/>
                  </a:lnTo>
                  <a:lnTo>
                    <a:pt x="154" y="87"/>
                  </a:lnTo>
                  <a:lnTo>
                    <a:pt x="140" y="108"/>
                  </a:lnTo>
                  <a:lnTo>
                    <a:pt x="130" y="130"/>
                  </a:lnTo>
                  <a:lnTo>
                    <a:pt x="124" y="151"/>
                  </a:lnTo>
                  <a:lnTo>
                    <a:pt x="120" y="167"/>
                  </a:lnTo>
                  <a:lnTo>
                    <a:pt x="111" y="178"/>
                  </a:lnTo>
                  <a:lnTo>
                    <a:pt x="99" y="182"/>
                  </a:lnTo>
                  <a:lnTo>
                    <a:pt x="84" y="181"/>
                  </a:lnTo>
                  <a:lnTo>
                    <a:pt x="68" y="176"/>
                  </a:lnTo>
                  <a:lnTo>
                    <a:pt x="52" y="169"/>
                  </a:lnTo>
                  <a:lnTo>
                    <a:pt x="34" y="158"/>
                  </a:lnTo>
                  <a:lnTo>
                    <a:pt x="18" y="148"/>
                  </a:lnTo>
                  <a:lnTo>
                    <a:pt x="13" y="151"/>
                  </a:lnTo>
                  <a:lnTo>
                    <a:pt x="9" y="152"/>
                  </a:lnTo>
                  <a:lnTo>
                    <a:pt x="4" y="155"/>
                  </a:lnTo>
                  <a:lnTo>
                    <a:pt x="0" y="157"/>
                  </a:lnTo>
                  <a:lnTo>
                    <a:pt x="0" y="179"/>
                  </a:lnTo>
                  <a:lnTo>
                    <a:pt x="3" y="232"/>
                  </a:lnTo>
                  <a:lnTo>
                    <a:pt x="10" y="291"/>
                  </a:lnTo>
                  <a:lnTo>
                    <a:pt x="25" y="331"/>
                  </a:lnTo>
                  <a:lnTo>
                    <a:pt x="34" y="333"/>
                  </a:lnTo>
                  <a:lnTo>
                    <a:pt x="55" y="339"/>
                  </a:lnTo>
                  <a:lnTo>
                    <a:pt x="87" y="346"/>
                  </a:lnTo>
                  <a:lnTo>
                    <a:pt x="124" y="358"/>
                  </a:lnTo>
                  <a:lnTo>
                    <a:pt x="161" y="371"/>
                  </a:lnTo>
                  <a:lnTo>
                    <a:pt x="197" y="388"/>
                  </a:lnTo>
                  <a:lnTo>
                    <a:pt x="226" y="407"/>
                  </a:lnTo>
                  <a:lnTo>
                    <a:pt x="244" y="426"/>
                  </a:lnTo>
                  <a:lnTo>
                    <a:pt x="247" y="423"/>
                  </a:lnTo>
                  <a:lnTo>
                    <a:pt x="256" y="414"/>
                  </a:lnTo>
                  <a:lnTo>
                    <a:pt x="269" y="399"/>
                  </a:lnTo>
                  <a:lnTo>
                    <a:pt x="284" y="383"/>
                  </a:lnTo>
                  <a:lnTo>
                    <a:pt x="299" y="364"/>
                  </a:lnTo>
                  <a:lnTo>
                    <a:pt x="312" y="343"/>
                  </a:lnTo>
                  <a:lnTo>
                    <a:pt x="321" y="324"/>
                  </a:lnTo>
                  <a:lnTo>
                    <a:pt x="324" y="306"/>
                  </a:lnTo>
                  <a:lnTo>
                    <a:pt x="321" y="299"/>
                  </a:lnTo>
                  <a:lnTo>
                    <a:pt x="315" y="281"/>
                  </a:lnTo>
                  <a:lnTo>
                    <a:pt x="306" y="253"/>
                  </a:lnTo>
                  <a:lnTo>
                    <a:pt x="297" y="219"/>
                  </a:lnTo>
                  <a:lnTo>
                    <a:pt x="290" y="182"/>
                  </a:lnTo>
                  <a:lnTo>
                    <a:pt x="284" y="144"/>
                  </a:lnTo>
                  <a:lnTo>
                    <a:pt x="282" y="108"/>
                  </a:lnTo>
                  <a:lnTo>
                    <a:pt x="288" y="77"/>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7" name="Freeform 339"/>
            <p:cNvSpPr>
              <a:spLocks/>
            </p:cNvSpPr>
            <p:nvPr/>
          </p:nvSpPr>
          <p:spPr bwMode="auto">
            <a:xfrm>
              <a:off x="1809" y="1315"/>
              <a:ext cx="110" cy="124"/>
            </a:xfrm>
            <a:custGeom>
              <a:avLst/>
              <a:gdLst>
                <a:gd name="T0" fmla="*/ 65 w 329"/>
                <a:gd name="T1" fmla="*/ 344 h 374"/>
                <a:gd name="T2" fmla="*/ 50 w 329"/>
                <a:gd name="T3" fmla="*/ 298 h 374"/>
                <a:gd name="T4" fmla="*/ 52 w 329"/>
                <a:gd name="T5" fmla="*/ 290 h 374"/>
                <a:gd name="T6" fmla="*/ 58 w 329"/>
                <a:gd name="T7" fmla="*/ 263 h 374"/>
                <a:gd name="T8" fmla="*/ 67 w 329"/>
                <a:gd name="T9" fmla="*/ 227 h 374"/>
                <a:gd name="T10" fmla="*/ 77 w 329"/>
                <a:gd name="T11" fmla="*/ 186 h 374"/>
                <a:gd name="T12" fmla="*/ 87 w 329"/>
                <a:gd name="T13" fmla="*/ 145 h 374"/>
                <a:gd name="T14" fmla="*/ 98 w 329"/>
                <a:gd name="T15" fmla="*/ 106 h 374"/>
                <a:gd name="T16" fmla="*/ 107 w 329"/>
                <a:gd name="T17" fmla="*/ 79 h 374"/>
                <a:gd name="T18" fmla="*/ 114 w 329"/>
                <a:gd name="T19" fmla="*/ 66 h 374"/>
                <a:gd name="T20" fmla="*/ 124 w 329"/>
                <a:gd name="T21" fmla="*/ 62 h 374"/>
                <a:gd name="T22" fmla="*/ 142 w 329"/>
                <a:gd name="T23" fmla="*/ 59 h 374"/>
                <a:gd name="T24" fmla="*/ 164 w 329"/>
                <a:gd name="T25" fmla="*/ 54 h 374"/>
                <a:gd name="T26" fmla="*/ 188 w 329"/>
                <a:gd name="T27" fmla="*/ 51 h 374"/>
                <a:gd name="T28" fmla="*/ 210 w 329"/>
                <a:gd name="T29" fmla="*/ 50 h 374"/>
                <a:gd name="T30" fmla="*/ 229 w 329"/>
                <a:gd name="T31" fmla="*/ 47 h 374"/>
                <a:gd name="T32" fmla="*/ 244 w 329"/>
                <a:gd name="T33" fmla="*/ 45 h 374"/>
                <a:gd name="T34" fmla="*/ 249 w 329"/>
                <a:gd name="T35" fmla="*/ 45 h 374"/>
                <a:gd name="T36" fmla="*/ 294 w 329"/>
                <a:gd name="T37" fmla="*/ 106 h 374"/>
                <a:gd name="T38" fmla="*/ 329 w 329"/>
                <a:gd name="T39" fmla="*/ 106 h 374"/>
                <a:gd name="T40" fmla="*/ 327 w 329"/>
                <a:gd name="T41" fmla="*/ 102 h 374"/>
                <a:gd name="T42" fmla="*/ 323 w 329"/>
                <a:gd name="T43" fmla="*/ 90 h 374"/>
                <a:gd name="T44" fmla="*/ 315 w 329"/>
                <a:gd name="T45" fmla="*/ 74 h 374"/>
                <a:gd name="T46" fmla="*/ 306 w 329"/>
                <a:gd name="T47" fmla="*/ 56 h 374"/>
                <a:gd name="T48" fmla="*/ 296 w 329"/>
                <a:gd name="T49" fmla="*/ 37 h 374"/>
                <a:gd name="T50" fmla="*/ 284 w 329"/>
                <a:gd name="T51" fmla="*/ 19 h 374"/>
                <a:gd name="T52" fmla="*/ 274 w 329"/>
                <a:gd name="T53" fmla="*/ 7 h 374"/>
                <a:gd name="T54" fmla="*/ 265 w 329"/>
                <a:gd name="T55" fmla="*/ 1 h 374"/>
                <a:gd name="T56" fmla="*/ 250 w 329"/>
                <a:gd name="T57" fmla="*/ 0 h 374"/>
                <a:gd name="T58" fmla="*/ 228 w 329"/>
                <a:gd name="T59" fmla="*/ 1 h 374"/>
                <a:gd name="T60" fmla="*/ 201 w 329"/>
                <a:gd name="T61" fmla="*/ 3 h 374"/>
                <a:gd name="T62" fmla="*/ 170 w 329"/>
                <a:gd name="T63" fmla="*/ 7 h 374"/>
                <a:gd name="T64" fmla="*/ 142 w 329"/>
                <a:gd name="T65" fmla="*/ 10 h 374"/>
                <a:gd name="T66" fmla="*/ 115 w 329"/>
                <a:gd name="T67" fmla="*/ 16 h 374"/>
                <a:gd name="T68" fmla="*/ 95 w 329"/>
                <a:gd name="T69" fmla="*/ 20 h 374"/>
                <a:gd name="T70" fmla="*/ 84 w 329"/>
                <a:gd name="T71" fmla="*/ 26 h 374"/>
                <a:gd name="T72" fmla="*/ 77 w 329"/>
                <a:gd name="T73" fmla="*/ 44 h 374"/>
                <a:gd name="T74" fmla="*/ 65 w 329"/>
                <a:gd name="T75" fmla="*/ 79 h 374"/>
                <a:gd name="T76" fmla="*/ 52 w 329"/>
                <a:gd name="T77" fmla="*/ 128 h 374"/>
                <a:gd name="T78" fmla="*/ 37 w 329"/>
                <a:gd name="T79" fmla="*/ 183 h 374"/>
                <a:gd name="T80" fmla="*/ 22 w 329"/>
                <a:gd name="T81" fmla="*/ 236 h 374"/>
                <a:gd name="T82" fmla="*/ 12 w 329"/>
                <a:gd name="T83" fmla="*/ 284 h 374"/>
                <a:gd name="T84" fmla="*/ 3 w 329"/>
                <a:gd name="T85" fmla="*/ 316 h 374"/>
                <a:gd name="T86" fmla="*/ 0 w 329"/>
                <a:gd name="T87" fmla="*/ 328 h 374"/>
                <a:gd name="T88" fmla="*/ 34 w 329"/>
                <a:gd name="T89" fmla="*/ 374 h 374"/>
                <a:gd name="T90" fmla="*/ 65 w 329"/>
                <a:gd name="T91" fmla="*/ 34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374">
                  <a:moveTo>
                    <a:pt x="65" y="344"/>
                  </a:moveTo>
                  <a:lnTo>
                    <a:pt x="50" y="298"/>
                  </a:lnTo>
                  <a:lnTo>
                    <a:pt x="52" y="290"/>
                  </a:lnTo>
                  <a:lnTo>
                    <a:pt x="58" y="263"/>
                  </a:lnTo>
                  <a:lnTo>
                    <a:pt x="67" y="227"/>
                  </a:lnTo>
                  <a:lnTo>
                    <a:pt x="77" y="186"/>
                  </a:lnTo>
                  <a:lnTo>
                    <a:pt x="87" y="145"/>
                  </a:lnTo>
                  <a:lnTo>
                    <a:pt x="98" y="106"/>
                  </a:lnTo>
                  <a:lnTo>
                    <a:pt x="107" y="79"/>
                  </a:lnTo>
                  <a:lnTo>
                    <a:pt x="114" y="66"/>
                  </a:lnTo>
                  <a:lnTo>
                    <a:pt x="124" y="62"/>
                  </a:lnTo>
                  <a:lnTo>
                    <a:pt x="142" y="59"/>
                  </a:lnTo>
                  <a:lnTo>
                    <a:pt x="164" y="54"/>
                  </a:lnTo>
                  <a:lnTo>
                    <a:pt x="188" y="51"/>
                  </a:lnTo>
                  <a:lnTo>
                    <a:pt x="210" y="50"/>
                  </a:lnTo>
                  <a:lnTo>
                    <a:pt x="229" y="47"/>
                  </a:lnTo>
                  <a:lnTo>
                    <a:pt x="244" y="45"/>
                  </a:lnTo>
                  <a:lnTo>
                    <a:pt x="249" y="45"/>
                  </a:lnTo>
                  <a:lnTo>
                    <a:pt x="294" y="106"/>
                  </a:lnTo>
                  <a:lnTo>
                    <a:pt x="329" y="106"/>
                  </a:lnTo>
                  <a:lnTo>
                    <a:pt x="327" y="102"/>
                  </a:lnTo>
                  <a:lnTo>
                    <a:pt x="323" y="90"/>
                  </a:lnTo>
                  <a:lnTo>
                    <a:pt x="315" y="74"/>
                  </a:lnTo>
                  <a:lnTo>
                    <a:pt x="306" y="56"/>
                  </a:lnTo>
                  <a:lnTo>
                    <a:pt x="296" y="37"/>
                  </a:lnTo>
                  <a:lnTo>
                    <a:pt x="284" y="19"/>
                  </a:lnTo>
                  <a:lnTo>
                    <a:pt x="274" y="7"/>
                  </a:lnTo>
                  <a:lnTo>
                    <a:pt x="265" y="1"/>
                  </a:lnTo>
                  <a:lnTo>
                    <a:pt x="250" y="0"/>
                  </a:lnTo>
                  <a:lnTo>
                    <a:pt x="228" y="1"/>
                  </a:lnTo>
                  <a:lnTo>
                    <a:pt x="201" y="3"/>
                  </a:lnTo>
                  <a:lnTo>
                    <a:pt x="170" y="7"/>
                  </a:lnTo>
                  <a:lnTo>
                    <a:pt x="142" y="10"/>
                  </a:lnTo>
                  <a:lnTo>
                    <a:pt x="115" y="16"/>
                  </a:lnTo>
                  <a:lnTo>
                    <a:pt x="95" y="20"/>
                  </a:lnTo>
                  <a:lnTo>
                    <a:pt x="84" y="26"/>
                  </a:lnTo>
                  <a:lnTo>
                    <a:pt x="77" y="44"/>
                  </a:lnTo>
                  <a:lnTo>
                    <a:pt x="65" y="79"/>
                  </a:lnTo>
                  <a:lnTo>
                    <a:pt x="52" y="128"/>
                  </a:lnTo>
                  <a:lnTo>
                    <a:pt x="37" y="183"/>
                  </a:lnTo>
                  <a:lnTo>
                    <a:pt x="22" y="236"/>
                  </a:lnTo>
                  <a:lnTo>
                    <a:pt x="12" y="284"/>
                  </a:lnTo>
                  <a:lnTo>
                    <a:pt x="3" y="316"/>
                  </a:lnTo>
                  <a:lnTo>
                    <a:pt x="0" y="328"/>
                  </a:lnTo>
                  <a:lnTo>
                    <a:pt x="34" y="374"/>
                  </a:lnTo>
                  <a:lnTo>
                    <a:pt x="65" y="344"/>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8" name="Freeform 340"/>
            <p:cNvSpPr>
              <a:spLocks/>
            </p:cNvSpPr>
            <p:nvPr/>
          </p:nvSpPr>
          <p:spPr bwMode="auto">
            <a:xfrm>
              <a:off x="1758" y="1401"/>
              <a:ext cx="418" cy="321"/>
            </a:xfrm>
            <a:custGeom>
              <a:avLst/>
              <a:gdLst>
                <a:gd name="T0" fmla="*/ 266 w 1256"/>
                <a:gd name="T1" fmla="*/ 3 h 963"/>
                <a:gd name="T2" fmla="*/ 244 w 1256"/>
                <a:gd name="T3" fmla="*/ 25 h 963"/>
                <a:gd name="T4" fmla="*/ 214 w 1256"/>
                <a:gd name="T5" fmla="*/ 61 h 963"/>
                <a:gd name="T6" fmla="*/ 192 w 1256"/>
                <a:gd name="T7" fmla="*/ 98 h 963"/>
                <a:gd name="T8" fmla="*/ 182 w 1256"/>
                <a:gd name="T9" fmla="*/ 124 h 963"/>
                <a:gd name="T10" fmla="*/ 133 w 1256"/>
                <a:gd name="T11" fmla="*/ 191 h 963"/>
                <a:gd name="T12" fmla="*/ 66 w 1256"/>
                <a:gd name="T13" fmla="*/ 294 h 963"/>
                <a:gd name="T14" fmla="*/ 12 w 1256"/>
                <a:gd name="T15" fmla="*/ 396 h 963"/>
                <a:gd name="T16" fmla="*/ 50 w 1256"/>
                <a:gd name="T17" fmla="*/ 587 h 963"/>
                <a:gd name="T18" fmla="*/ 500 w 1256"/>
                <a:gd name="T19" fmla="*/ 947 h 963"/>
                <a:gd name="T20" fmla="*/ 515 w 1256"/>
                <a:gd name="T21" fmla="*/ 951 h 963"/>
                <a:gd name="T22" fmla="*/ 549 w 1256"/>
                <a:gd name="T23" fmla="*/ 960 h 963"/>
                <a:gd name="T24" fmla="*/ 590 w 1256"/>
                <a:gd name="T25" fmla="*/ 963 h 963"/>
                <a:gd name="T26" fmla="*/ 624 w 1256"/>
                <a:gd name="T27" fmla="*/ 951 h 963"/>
                <a:gd name="T28" fmla="*/ 645 w 1256"/>
                <a:gd name="T29" fmla="*/ 855 h 963"/>
                <a:gd name="T30" fmla="*/ 628 w 1256"/>
                <a:gd name="T31" fmla="*/ 747 h 963"/>
                <a:gd name="T32" fmla="*/ 649 w 1256"/>
                <a:gd name="T33" fmla="*/ 751 h 963"/>
                <a:gd name="T34" fmla="*/ 705 w 1256"/>
                <a:gd name="T35" fmla="*/ 760 h 963"/>
                <a:gd name="T36" fmla="*/ 787 w 1256"/>
                <a:gd name="T37" fmla="*/ 774 h 963"/>
                <a:gd name="T38" fmla="*/ 884 w 1256"/>
                <a:gd name="T39" fmla="*/ 787 h 963"/>
                <a:gd name="T40" fmla="*/ 991 w 1256"/>
                <a:gd name="T41" fmla="*/ 799 h 963"/>
                <a:gd name="T42" fmla="*/ 1093 w 1256"/>
                <a:gd name="T43" fmla="*/ 806 h 963"/>
                <a:gd name="T44" fmla="*/ 1185 w 1256"/>
                <a:gd name="T45" fmla="*/ 806 h 963"/>
                <a:gd name="T46" fmla="*/ 1256 w 1256"/>
                <a:gd name="T47" fmla="*/ 797 h 963"/>
                <a:gd name="T48" fmla="*/ 1256 w 1256"/>
                <a:gd name="T49" fmla="*/ 785 h 963"/>
                <a:gd name="T50" fmla="*/ 1251 w 1256"/>
                <a:gd name="T51" fmla="*/ 754 h 963"/>
                <a:gd name="T52" fmla="*/ 1238 w 1256"/>
                <a:gd name="T53" fmla="*/ 706 h 963"/>
                <a:gd name="T54" fmla="*/ 1211 w 1256"/>
                <a:gd name="T55" fmla="*/ 643 h 963"/>
                <a:gd name="T56" fmla="*/ 1166 w 1256"/>
                <a:gd name="T57" fmla="*/ 574 h 963"/>
                <a:gd name="T58" fmla="*/ 1094 w 1256"/>
                <a:gd name="T59" fmla="*/ 500 h 963"/>
                <a:gd name="T60" fmla="*/ 994 w 1256"/>
                <a:gd name="T61" fmla="*/ 424 h 963"/>
                <a:gd name="T62" fmla="*/ 858 w 1256"/>
                <a:gd name="T63" fmla="*/ 353 h 963"/>
                <a:gd name="T64" fmla="*/ 886 w 1256"/>
                <a:gd name="T65" fmla="*/ 346 h 963"/>
                <a:gd name="T66" fmla="*/ 947 w 1256"/>
                <a:gd name="T67" fmla="*/ 325 h 963"/>
                <a:gd name="T68" fmla="*/ 1012 w 1256"/>
                <a:gd name="T69" fmla="*/ 297 h 963"/>
                <a:gd name="T70" fmla="*/ 1047 w 1256"/>
                <a:gd name="T71" fmla="*/ 268 h 963"/>
                <a:gd name="T72" fmla="*/ 1023 w 1256"/>
                <a:gd name="T73" fmla="*/ 268 h 963"/>
                <a:gd name="T74" fmla="*/ 957 w 1256"/>
                <a:gd name="T75" fmla="*/ 266 h 963"/>
                <a:gd name="T76" fmla="*/ 859 w 1256"/>
                <a:gd name="T77" fmla="*/ 259 h 963"/>
                <a:gd name="T78" fmla="*/ 741 w 1256"/>
                <a:gd name="T79" fmla="*/ 243 h 963"/>
                <a:gd name="T80" fmla="*/ 612 w 1256"/>
                <a:gd name="T81" fmla="*/ 211 h 963"/>
                <a:gd name="T82" fmla="*/ 484 w 1256"/>
                <a:gd name="T83" fmla="*/ 164 h 963"/>
                <a:gd name="T84" fmla="*/ 365 w 1256"/>
                <a:gd name="T85" fmla="*/ 95 h 963"/>
                <a:gd name="T86" fmla="*/ 269 w 1256"/>
                <a:gd name="T87"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6" h="963">
                  <a:moveTo>
                    <a:pt x="269" y="0"/>
                  </a:moveTo>
                  <a:lnTo>
                    <a:pt x="266" y="3"/>
                  </a:lnTo>
                  <a:lnTo>
                    <a:pt x="257" y="12"/>
                  </a:lnTo>
                  <a:lnTo>
                    <a:pt x="244" y="25"/>
                  </a:lnTo>
                  <a:lnTo>
                    <a:pt x="229" y="41"/>
                  </a:lnTo>
                  <a:lnTo>
                    <a:pt x="214" y="61"/>
                  </a:lnTo>
                  <a:lnTo>
                    <a:pt x="201" y="80"/>
                  </a:lnTo>
                  <a:lnTo>
                    <a:pt x="192" y="98"/>
                  </a:lnTo>
                  <a:lnTo>
                    <a:pt x="189" y="114"/>
                  </a:lnTo>
                  <a:lnTo>
                    <a:pt x="182" y="124"/>
                  </a:lnTo>
                  <a:lnTo>
                    <a:pt x="161" y="151"/>
                  </a:lnTo>
                  <a:lnTo>
                    <a:pt x="133" y="191"/>
                  </a:lnTo>
                  <a:lnTo>
                    <a:pt x="100" y="240"/>
                  </a:lnTo>
                  <a:lnTo>
                    <a:pt x="66" y="294"/>
                  </a:lnTo>
                  <a:lnTo>
                    <a:pt x="35" y="348"/>
                  </a:lnTo>
                  <a:lnTo>
                    <a:pt x="12" y="396"/>
                  </a:lnTo>
                  <a:lnTo>
                    <a:pt x="0" y="438"/>
                  </a:lnTo>
                  <a:lnTo>
                    <a:pt x="50" y="587"/>
                  </a:lnTo>
                  <a:lnTo>
                    <a:pt x="500" y="822"/>
                  </a:lnTo>
                  <a:lnTo>
                    <a:pt x="500" y="947"/>
                  </a:lnTo>
                  <a:lnTo>
                    <a:pt x="504" y="948"/>
                  </a:lnTo>
                  <a:lnTo>
                    <a:pt x="515" y="951"/>
                  </a:lnTo>
                  <a:lnTo>
                    <a:pt x="529" y="956"/>
                  </a:lnTo>
                  <a:lnTo>
                    <a:pt x="549" y="960"/>
                  </a:lnTo>
                  <a:lnTo>
                    <a:pt x="569" y="963"/>
                  </a:lnTo>
                  <a:lnTo>
                    <a:pt x="590" y="963"/>
                  </a:lnTo>
                  <a:lnTo>
                    <a:pt x="609" y="960"/>
                  </a:lnTo>
                  <a:lnTo>
                    <a:pt x="624" y="951"/>
                  </a:lnTo>
                  <a:lnTo>
                    <a:pt x="642" y="913"/>
                  </a:lnTo>
                  <a:lnTo>
                    <a:pt x="645" y="855"/>
                  </a:lnTo>
                  <a:lnTo>
                    <a:pt x="639" y="793"/>
                  </a:lnTo>
                  <a:lnTo>
                    <a:pt x="628" y="747"/>
                  </a:lnTo>
                  <a:lnTo>
                    <a:pt x="634" y="748"/>
                  </a:lnTo>
                  <a:lnTo>
                    <a:pt x="649" y="751"/>
                  </a:lnTo>
                  <a:lnTo>
                    <a:pt x="673" y="754"/>
                  </a:lnTo>
                  <a:lnTo>
                    <a:pt x="705" y="760"/>
                  </a:lnTo>
                  <a:lnTo>
                    <a:pt x="744" y="766"/>
                  </a:lnTo>
                  <a:lnTo>
                    <a:pt x="787" y="774"/>
                  </a:lnTo>
                  <a:lnTo>
                    <a:pt x="834" y="781"/>
                  </a:lnTo>
                  <a:lnTo>
                    <a:pt x="884" y="787"/>
                  </a:lnTo>
                  <a:lnTo>
                    <a:pt x="938" y="793"/>
                  </a:lnTo>
                  <a:lnTo>
                    <a:pt x="991" y="799"/>
                  </a:lnTo>
                  <a:lnTo>
                    <a:pt x="1043" y="803"/>
                  </a:lnTo>
                  <a:lnTo>
                    <a:pt x="1093" y="806"/>
                  </a:lnTo>
                  <a:lnTo>
                    <a:pt x="1142" y="808"/>
                  </a:lnTo>
                  <a:lnTo>
                    <a:pt x="1185" y="806"/>
                  </a:lnTo>
                  <a:lnTo>
                    <a:pt x="1223" y="803"/>
                  </a:lnTo>
                  <a:lnTo>
                    <a:pt x="1256" y="797"/>
                  </a:lnTo>
                  <a:lnTo>
                    <a:pt x="1256" y="794"/>
                  </a:lnTo>
                  <a:lnTo>
                    <a:pt x="1256" y="785"/>
                  </a:lnTo>
                  <a:lnTo>
                    <a:pt x="1254" y="772"/>
                  </a:lnTo>
                  <a:lnTo>
                    <a:pt x="1251" y="754"/>
                  </a:lnTo>
                  <a:lnTo>
                    <a:pt x="1247" y="731"/>
                  </a:lnTo>
                  <a:lnTo>
                    <a:pt x="1238" y="706"/>
                  </a:lnTo>
                  <a:lnTo>
                    <a:pt x="1228" y="676"/>
                  </a:lnTo>
                  <a:lnTo>
                    <a:pt x="1211" y="643"/>
                  </a:lnTo>
                  <a:lnTo>
                    <a:pt x="1191" y="611"/>
                  </a:lnTo>
                  <a:lnTo>
                    <a:pt x="1166" y="574"/>
                  </a:lnTo>
                  <a:lnTo>
                    <a:pt x="1133" y="538"/>
                  </a:lnTo>
                  <a:lnTo>
                    <a:pt x="1094" y="500"/>
                  </a:lnTo>
                  <a:lnTo>
                    <a:pt x="1047" y="463"/>
                  </a:lnTo>
                  <a:lnTo>
                    <a:pt x="994" y="424"/>
                  </a:lnTo>
                  <a:lnTo>
                    <a:pt x="930" y="389"/>
                  </a:lnTo>
                  <a:lnTo>
                    <a:pt x="858" y="353"/>
                  </a:lnTo>
                  <a:lnTo>
                    <a:pt x="865" y="352"/>
                  </a:lnTo>
                  <a:lnTo>
                    <a:pt x="886" y="346"/>
                  </a:lnTo>
                  <a:lnTo>
                    <a:pt x="914" y="337"/>
                  </a:lnTo>
                  <a:lnTo>
                    <a:pt x="947" y="325"/>
                  </a:lnTo>
                  <a:lnTo>
                    <a:pt x="981" y="312"/>
                  </a:lnTo>
                  <a:lnTo>
                    <a:pt x="1012" y="297"/>
                  </a:lnTo>
                  <a:lnTo>
                    <a:pt x="1035" y="282"/>
                  </a:lnTo>
                  <a:lnTo>
                    <a:pt x="1047" y="268"/>
                  </a:lnTo>
                  <a:lnTo>
                    <a:pt x="1041" y="268"/>
                  </a:lnTo>
                  <a:lnTo>
                    <a:pt x="1023" y="268"/>
                  </a:lnTo>
                  <a:lnTo>
                    <a:pt x="994" y="268"/>
                  </a:lnTo>
                  <a:lnTo>
                    <a:pt x="957" y="266"/>
                  </a:lnTo>
                  <a:lnTo>
                    <a:pt x="911" y="263"/>
                  </a:lnTo>
                  <a:lnTo>
                    <a:pt x="859" y="259"/>
                  </a:lnTo>
                  <a:lnTo>
                    <a:pt x="802" y="251"/>
                  </a:lnTo>
                  <a:lnTo>
                    <a:pt x="741" y="243"/>
                  </a:lnTo>
                  <a:lnTo>
                    <a:pt x="677" y="229"/>
                  </a:lnTo>
                  <a:lnTo>
                    <a:pt x="612" y="211"/>
                  </a:lnTo>
                  <a:lnTo>
                    <a:pt x="547" y="189"/>
                  </a:lnTo>
                  <a:lnTo>
                    <a:pt x="484" y="164"/>
                  </a:lnTo>
                  <a:lnTo>
                    <a:pt x="423" y="132"/>
                  </a:lnTo>
                  <a:lnTo>
                    <a:pt x="365" y="95"/>
                  </a:lnTo>
                  <a:lnTo>
                    <a:pt x="313" y="50"/>
                  </a:lnTo>
                  <a:lnTo>
                    <a:pt x="269" y="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9" name="Freeform 341"/>
            <p:cNvSpPr>
              <a:spLocks/>
            </p:cNvSpPr>
            <p:nvPr/>
          </p:nvSpPr>
          <p:spPr bwMode="auto">
            <a:xfrm>
              <a:off x="1801" y="1579"/>
              <a:ext cx="278" cy="141"/>
            </a:xfrm>
            <a:custGeom>
              <a:avLst/>
              <a:gdLst>
                <a:gd name="T0" fmla="*/ 833 w 833"/>
                <a:gd name="T1" fmla="*/ 205 h 425"/>
                <a:gd name="T2" fmla="*/ 827 w 833"/>
                <a:gd name="T3" fmla="*/ 205 h 425"/>
                <a:gd name="T4" fmla="*/ 808 w 833"/>
                <a:gd name="T5" fmla="*/ 202 h 425"/>
                <a:gd name="T6" fmla="*/ 780 w 833"/>
                <a:gd name="T7" fmla="*/ 199 h 425"/>
                <a:gd name="T8" fmla="*/ 741 w 833"/>
                <a:gd name="T9" fmla="*/ 193 h 425"/>
                <a:gd name="T10" fmla="*/ 694 w 833"/>
                <a:gd name="T11" fmla="*/ 187 h 425"/>
                <a:gd name="T12" fmla="*/ 641 w 833"/>
                <a:gd name="T13" fmla="*/ 178 h 425"/>
                <a:gd name="T14" fmla="*/ 581 w 833"/>
                <a:gd name="T15" fmla="*/ 169 h 425"/>
                <a:gd name="T16" fmla="*/ 518 w 833"/>
                <a:gd name="T17" fmla="*/ 157 h 425"/>
                <a:gd name="T18" fmla="*/ 451 w 833"/>
                <a:gd name="T19" fmla="*/ 144 h 425"/>
                <a:gd name="T20" fmla="*/ 382 w 833"/>
                <a:gd name="T21" fmla="*/ 129 h 425"/>
                <a:gd name="T22" fmla="*/ 312 w 833"/>
                <a:gd name="T23" fmla="*/ 111 h 425"/>
                <a:gd name="T24" fmla="*/ 244 w 833"/>
                <a:gd name="T25" fmla="*/ 94 h 425"/>
                <a:gd name="T26" fmla="*/ 177 w 833"/>
                <a:gd name="T27" fmla="*/ 73 h 425"/>
                <a:gd name="T28" fmla="*/ 112 w 833"/>
                <a:gd name="T29" fmla="*/ 51 h 425"/>
                <a:gd name="T30" fmla="*/ 53 w 833"/>
                <a:gd name="T31" fmla="*/ 27 h 425"/>
                <a:gd name="T32" fmla="*/ 0 w 833"/>
                <a:gd name="T33" fmla="*/ 0 h 425"/>
                <a:gd name="T34" fmla="*/ 95 w 833"/>
                <a:gd name="T35" fmla="*/ 101 h 425"/>
                <a:gd name="T36" fmla="*/ 433 w 833"/>
                <a:gd name="T37" fmla="*/ 205 h 425"/>
                <a:gd name="T38" fmla="*/ 436 w 833"/>
                <a:gd name="T39" fmla="*/ 209 h 425"/>
                <a:gd name="T40" fmla="*/ 444 w 833"/>
                <a:gd name="T41" fmla="*/ 222 h 425"/>
                <a:gd name="T42" fmla="*/ 454 w 833"/>
                <a:gd name="T43" fmla="*/ 245 h 425"/>
                <a:gd name="T44" fmla="*/ 464 w 833"/>
                <a:gd name="T45" fmla="*/ 271 h 425"/>
                <a:gd name="T46" fmla="*/ 473 w 833"/>
                <a:gd name="T47" fmla="*/ 305 h 425"/>
                <a:gd name="T48" fmla="*/ 478 w 833"/>
                <a:gd name="T49" fmla="*/ 342 h 425"/>
                <a:gd name="T50" fmla="*/ 478 w 833"/>
                <a:gd name="T51" fmla="*/ 382 h 425"/>
                <a:gd name="T52" fmla="*/ 469 w 833"/>
                <a:gd name="T53" fmla="*/ 425 h 425"/>
                <a:gd name="T54" fmla="*/ 473 w 833"/>
                <a:gd name="T55" fmla="*/ 422 h 425"/>
                <a:gd name="T56" fmla="*/ 482 w 833"/>
                <a:gd name="T57" fmla="*/ 413 h 425"/>
                <a:gd name="T58" fmla="*/ 496 w 833"/>
                <a:gd name="T59" fmla="*/ 397 h 425"/>
                <a:gd name="T60" fmla="*/ 509 w 833"/>
                <a:gd name="T61" fmla="*/ 375 h 425"/>
                <a:gd name="T62" fmla="*/ 518 w 833"/>
                <a:gd name="T63" fmla="*/ 345 h 425"/>
                <a:gd name="T64" fmla="*/ 521 w 833"/>
                <a:gd name="T65" fmla="*/ 310 h 425"/>
                <a:gd name="T66" fmla="*/ 516 w 833"/>
                <a:gd name="T67" fmla="*/ 265 h 425"/>
                <a:gd name="T68" fmla="*/ 498 w 833"/>
                <a:gd name="T69" fmla="*/ 215 h 425"/>
                <a:gd name="T70" fmla="*/ 501 w 833"/>
                <a:gd name="T71" fmla="*/ 215 h 425"/>
                <a:gd name="T72" fmla="*/ 510 w 833"/>
                <a:gd name="T73" fmla="*/ 216 h 425"/>
                <a:gd name="T74" fmla="*/ 524 w 833"/>
                <a:gd name="T75" fmla="*/ 218 h 425"/>
                <a:gd name="T76" fmla="*/ 543 w 833"/>
                <a:gd name="T77" fmla="*/ 219 h 425"/>
                <a:gd name="T78" fmla="*/ 564 w 833"/>
                <a:gd name="T79" fmla="*/ 222 h 425"/>
                <a:gd name="T80" fmla="*/ 589 w 833"/>
                <a:gd name="T81" fmla="*/ 224 h 425"/>
                <a:gd name="T82" fmla="*/ 615 w 833"/>
                <a:gd name="T83" fmla="*/ 225 h 425"/>
                <a:gd name="T84" fmla="*/ 643 w 833"/>
                <a:gd name="T85" fmla="*/ 227 h 425"/>
                <a:gd name="T86" fmla="*/ 672 w 833"/>
                <a:gd name="T87" fmla="*/ 228 h 425"/>
                <a:gd name="T88" fmla="*/ 701 w 833"/>
                <a:gd name="T89" fmla="*/ 228 h 425"/>
                <a:gd name="T90" fmla="*/ 729 w 833"/>
                <a:gd name="T91" fmla="*/ 227 h 425"/>
                <a:gd name="T92" fmla="*/ 756 w 833"/>
                <a:gd name="T93" fmla="*/ 225 h 425"/>
                <a:gd name="T94" fmla="*/ 780 w 833"/>
                <a:gd name="T95" fmla="*/ 222 h 425"/>
                <a:gd name="T96" fmla="*/ 802 w 833"/>
                <a:gd name="T97" fmla="*/ 218 h 425"/>
                <a:gd name="T98" fmla="*/ 820 w 833"/>
                <a:gd name="T99" fmla="*/ 212 h 425"/>
                <a:gd name="T100" fmla="*/ 833 w 833"/>
                <a:gd name="T101" fmla="*/ 20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3" h="425">
                  <a:moveTo>
                    <a:pt x="833" y="205"/>
                  </a:moveTo>
                  <a:lnTo>
                    <a:pt x="827" y="205"/>
                  </a:lnTo>
                  <a:lnTo>
                    <a:pt x="808" y="202"/>
                  </a:lnTo>
                  <a:lnTo>
                    <a:pt x="780" y="199"/>
                  </a:lnTo>
                  <a:lnTo>
                    <a:pt x="741" y="193"/>
                  </a:lnTo>
                  <a:lnTo>
                    <a:pt x="694" y="187"/>
                  </a:lnTo>
                  <a:lnTo>
                    <a:pt x="641" y="178"/>
                  </a:lnTo>
                  <a:lnTo>
                    <a:pt x="581" y="169"/>
                  </a:lnTo>
                  <a:lnTo>
                    <a:pt x="518" y="157"/>
                  </a:lnTo>
                  <a:lnTo>
                    <a:pt x="451" y="144"/>
                  </a:lnTo>
                  <a:lnTo>
                    <a:pt x="382" y="129"/>
                  </a:lnTo>
                  <a:lnTo>
                    <a:pt x="312" y="111"/>
                  </a:lnTo>
                  <a:lnTo>
                    <a:pt x="244" y="94"/>
                  </a:lnTo>
                  <a:lnTo>
                    <a:pt x="177" y="73"/>
                  </a:lnTo>
                  <a:lnTo>
                    <a:pt x="112" y="51"/>
                  </a:lnTo>
                  <a:lnTo>
                    <a:pt x="53" y="27"/>
                  </a:lnTo>
                  <a:lnTo>
                    <a:pt x="0" y="0"/>
                  </a:lnTo>
                  <a:lnTo>
                    <a:pt x="95" y="101"/>
                  </a:lnTo>
                  <a:lnTo>
                    <a:pt x="433" y="205"/>
                  </a:lnTo>
                  <a:lnTo>
                    <a:pt x="436" y="209"/>
                  </a:lnTo>
                  <a:lnTo>
                    <a:pt x="444" y="222"/>
                  </a:lnTo>
                  <a:lnTo>
                    <a:pt x="454" y="245"/>
                  </a:lnTo>
                  <a:lnTo>
                    <a:pt x="464" y="271"/>
                  </a:lnTo>
                  <a:lnTo>
                    <a:pt x="473" y="305"/>
                  </a:lnTo>
                  <a:lnTo>
                    <a:pt x="478" y="342"/>
                  </a:lnTo>
                  <a:lnTo>
                    <a:pt x="478" y="382"/>
                  </a:lnTo>
                  <a:lnTo>
                    <a:pt x="469" y="425"/>
                  </a:lnTo>
                  <a:lnTo>
                    <a:pt x="473" y="422"/>
                  </a:lnTo>
                  <a:lnTo>
                    <a:pt x="482" y="413"/>
                  </a:lnTo>
                  <a:lnTo>
                    <a:pt x="496" y="397"/>
                  </a:lnTo>
                  <a:lnTo>
                    <a:pt x="509" y="375"/>
                  </a:lnTo>
                  <a:lnTo>
                    <a:pt x="518" y="345"/>
                  </a:lnTo>
                  <a:lnTo>
                    <a:pt x="521" y="310"/>
                  </a:lnTo>
                  <a:lnTo>
                    <a:pt x="516" y="265"/>
                  </a:lnTo>
                  <a:lnTo>
                    <a:pt x="498" y="215"/>
                  </a:lnTo>
                  <a:lnTo>
                    <a:pt x="501" y="215"/>
                  </a:lnTo>
                  <a:lnTo>
                    <a:pt x="510" y="216"/>
                  </a:lnTo>
                  <a:lnTo>
                    <a:pt x="524" y="218"/>
                  </a:lnTo>
                  <a:lnTo>
                    <a:pt x="543" y="219"/>
                  </a:lnTo>
                  <a:lnTo>
                    <a:pt x="564" y="222"/>
                  </a:lnTo>
                  <a:lnTo>
                    <a:pt x="589" y="224"/>
                  </a:lnTo>
                  <a:lnTo>
                    <a:pt x="615" y="225"/>
                  </a:lnTo>
                  <a:lnTo>
                    <a:pt x="643" y="227"/>
                  </a:lnTo>
                  <a:lnTo>
                    <a:pt x="672" y="228"/>
                  </a:lnTo>
                  <a:lnTo>
                    <a:pt x="701" y="228"/>
                  </a:lnTo>
                  <a:lnTo>
                    <a:pt x="729" y="227"/>
                  </a:lnTo>
                  <a:lnTo>
                    <a:pt x="756" y="225"/>
                  </a:lnTo>
                  <a:lnTo>
                    <a:pt x="780" y="222"/>
                  </a:lnTo>
                  <a:lnTo>
                    <a:pt x="802" y="218"/>
                  </a:lnTo>
                  <a:lnTo>
                    <a:pt x="820" y="212"/>
                  </a:lnTo>
                  <a:lnTo>
                    <a:pt x="833" y="205"/>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0" name="Freeform 342"/>
            <p:cNvSpPr>
              <a:spLocks/>
            </p:cNvSpPr>
            <p:nvPr/>
          </p:nvSpPr>
          <p:spPr bwMode="auto">
            <a:xfrm>
              <a:off x="2007" y="1582"/>
              <a:ext cx="598" cy="185"/>
            </a:xfrm>
            <a:custGeom>
              <a:avLst/>
              <a:gdLst>
                <a:gd name="T0" fmla="*/ 777 w 1795"/>
                <a:gd name="T1" fmla="*/ 429 h 553"/>
                <a:gd name="T2" fmla="*/ 36 w 1795"/>
                <a:gd name="T3" fmla="*/ 414 h 553"/>
                <a:gd name="T4" fmla="*/ 552 w 1795"/>
                <a:gd name="T5" fmla="*/ 503 h 553"/>
                <a:gd name="T6" fmla="*/ 580 w 1795"/>
                <a:gd name="T7" fmla="*/ 507 h 553"/>
                <a:gd name="T8" fmla="*/ 631 w 1795"/>
                <a:gd name="T9" fmla="*/ 513 h 553"/>
                <a:gd name="T10" fmla="*/ 694 w 1795"/>
                <a:gd name="T11" fmla="*/ 522 h 553"/>
                <a:gd name="T12" fmla="*/ 765 w 1795"/>
                <a:gd name="T13" fmla="*/ 531 h 553"/>
                <a:gd name="T14" fmla="*/ 836 w 1795"/>
                <a:gd name="T15" fmla="*/ 540 h 553"/>
                <a:gd name="T16" fmla="*/ 900 w 1795"/>
                <a:gd name="T17" fmla="*/ 547 h 553"/>
                <a:gd name="T18" fmla="*/ 950 w 1795"/>
                <a:gd name="T19" fmla="*/ 552 h 553"/>
                <a:gd name="T20" fmla="*/ 997 w 1795"/>
                <a:gd name="T21" fmla="*/ 552 h 553"/>
                <a:gd name="T22" fmla="*/ 1070 w 1795"/>
                <a:gd name="T23" fmla="*/ 532 h 553"/>
                <a:gd name="T24" fmla="*/ 1136 w 1795"/>
                <a:gd name="T25" fmla="*/ 507 h 553"/>
                <a:gd name="T26" fmla="*/ 1181 w 1795"/>
                <a:gd name="T27" fmla="*/ 487 h 553"/>
                <a:gd name="T28" fmla="*/ 1188 w 1795"/>
                <a:gd name="T29" fmla="*/ 481 h 553"/>
                <a:gd name="T30" fmla="*/ 1197 w 1795"/>
                <a:gd name="T31" fmla="*/ 457 h 553"/>
                <a:gd name="T32" fmla="*/ 1215 w 1795"/>
                <a:gd name="T33" fmla="*/ 416 h 553"/>
                <a:gd name="T34" fmla="*/ 1240 w 1795"/>
                <a:gd name="T35" fmla="*/ 362 h 553"/>
                <a:gd name="T36" fmla="*/ 1273 w 1795"/>
                <a:gd name="T37" fmla="*/ 308 h 553"/>
                <a:gd name="T38" fmla="*/ 1311 w 1795"/>
                <a:gd name="T39" fmla="*/ 254 h 553"/>
                <a:gd name="T40" fmla="*/ 1357 w 1795"/>
                <a:gd name="T41" fmla="*/ 211 h 553"/>
                <a:gd name="T42" fmla="*/ 1407 w 1795"/>
                <a:gd name="T43" fmla="*/ 183 h 553"/>
                <a:gd name="T44" fmla="*/ 1455 w 1795"/>
                <a:gd name="T45" fmla="*/ 202 h 553"/>
                <a:gd name="T46" fmla="*/ 1459 w 1795"/>
                <a:gd name="T47" fmla="*/ 201 h 553"/>
                <a:gd name="T48" fmla="*/ 1471 w 1795"/>
                <a:gd name="T49" fmla="*/ 195 h 553"/>
                <a:gd name="T50" fmla="*/ 1493 w 1795"/>
                <a:gd name="T51" fmla="*/ 188 h 553"/>
                <a:gd name="T52" fmla="*/ 1524 w 1795"/>
                <a:gd name="T53" fmla="*/ 182 h 553"/>
                <a:gd name="T54" fmla="*/ 1565 w 1795"/>
                <a:gd name="T55" fmla="*/ 179 h 553"/>
                <a:gd name="T56" fmla="*/ 1620 w 1795"/>
                <a:gd name="T57" fmla="*/ 179 h 553"/>
                <a:gd name="T58" fmla="*/ 1685 w 1795"/>
                <a:gd name="T59" fmla="*/ 185 h 553"/>
                <a:gd name="T60" fmla="*/ 1765 w 1795"/>
                <a:gd name="T61" fmla="*/ 200 h 553"/>
                <a:gd name="T62" fmla="*/ 1770 w 1795"/>
                <a:gd name="T63" fmla="*/ 152 h 553"/>
                <a:gd name="T64" fmla="*/ 1795 w 1795"/>
                <a:gd name="T65" fmla="*/ 6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5" h="553">
                  <a:moveTo>
                    <a:pt x="1012" y="0"/>
                  </a:moveTo>
                  <a:lnTo>
                    <a:pt x="777" y="429"/>
                  </a:lnTo>
                  <a:lnTo>
                    <a:pt x="0" y="328"/>
                  </a:lnTo>
                  <a:lnTo>
                    <a:pt x="36" y="414"/>
                  </a:lnTo>
                  <a:lnTo>
                    <a:pt x="548" y="503"/>
                  </a:lnTo>
                  <a:lnTo>
                    <a:pt x="552" y="503"/>
                  </a:lnTo>
                  <a:lnTo>
                    <a:pt x="562" y="504"/>
                  </a:lnTo>
                  <a:lnTo>
                    <a:pt x="580" y="507"/>
                  </a:lnTo>
                  <a:lnTo>
                    <a:pt x="602" y="510"/>
                  </a:lnTo>
                  <a:lnTo>
                    <a:pt x="631" y="513"/>
                  </a:lnTo>
                  <a:lnTo>
                    <a:pt x="660" y="518"/>
                  </a:lnTo>
                  <a:lnTo>
                    <a:pt x="694" y="522"/>
                  </a:lnTo>
                  <a:lnTo>
                    <a:pt x="730" y="526"/>
                  </a:lnTo>
                  <a:lnTo>
                    <a:pt x="765" y="531"/>
                  </a:lnTo>
                  <a:lnTo>
                    <a:pt x="801" y="535"/>
                  </a:lnTo>
                  <a:lnTo>
                    <a:pt x="836" y="540"/>
                  </a:lnTo>
                  <a:lnTo>
                    <a:pt x="870" y="543"/>
                  </a:lnTo>
                  <a:lnTo>
                    <a:pt x="900" y="547"/>
                  </a:lnTo>
                  <a:lnTo>
                    <a:pt x="926" y="550"/>
                  </a:lnTo>
                  <a:lnTo>
                    <a:pt x="950" y="552"/>
                  </a:lnTo>
                  <a:lnTo>
                    <a:pt x="966" y="553"/>
                  </a:lnTo>
                  <a:lnTo>
                    <a:pt x="997" y="552"/>
                  </a:lnTo>
                  <a:lnTo>
                    <a:pt x="1033" y="544"/>
                  </a:lnTo>
                  <a:lnTo>
                    <a:pt x="1070" y="532"/>
                  </a:lnTo>
                  <a:lnTo>
                    <a:pt x="1105" y="521"/>
                  </a:lnTo>
                  <a:lnTo>
                    <a:pt x="1136" y="507"/>
                  </a:lnTo>
                  <a:lnTo>
                    <a:pt x="1163" y="495"/>
                  </a:lnTo>
                  <a:lnTo>
                    <a:pt x="1181" y="487"/>
                  </a:lnTo>
                  <a:lnTo>
                    <a:pt x="1187" y="484"/>
                  </a:lnTo>
                  <a:lnTo>
                    <a:pt x="1188" y="481"/>
                  </a:lnTo>
                  <a:lnTo>
                    <a:pt x="1191" y="470"/>
                  </a:lnTo>
                  <a:lnTo>
                    <a:pt x="1197" y="457"/>
                  </a:lnTo>
                  <a:lnTo>
                    <a:pt x="1205" y="438"/>
                  </a:lnTo>
                  <a:lnTo>
                    <a:pt x="1215" y="416"/>
                  </a:lnTo>
                  <a:lnTo>
                    <a:pt x="1227" y="390"/>
                  </a:lnTo>
                  <a:lnTo>
                    <a:pt x="1240" y="362"/>
                  </a:lnTo>
                  <a:lnTo>
                    <a:pt x="1255" y="336"/>
                  </a:lnTo>
                  <a:lnTo>
                    <a:pt x="1273" y="308"/>
                  </a:lnTo>
                  <a:lnTo>
                    <a:pt x="1290" y="279"/>
                  </a:lnTo>
                  <a:lnTo>
                    <a:pt x="1311" y="254"/>
                  </a:lnTo>
                  <a:lnTo>
                    <a:pt x="1333" y="231"/>
                  </a:lnTo>
                  <a:lnTo>
                    <a:pt x="1357" y="211"/>
                  </a:lnTo>
                  <a:lnTo>
                    <a:pt x="1382" y="195"/>
                  </a:lnTo>
                  <a:lnTo>
                    <a:pt x="1407" y="183"/>
                  </a:lnTo>
                  <a:lnTo>
                    <a:pt x="1435" y="179"/>
                  </a:lnTo>
                  <a:lnTo>
                    <a:pt x="1455" y="202"/>
                  </a:lnTo>
                  <a:lnTo>
                    <a:pt x="1456" y="202"/>
                  </a:lnTo>
                  <a:lnTo>
                    <a:pt x="1459" y="201"/>
                  </a:lnTo>
                  <a:lnTo>
                    <a:pt x="1463" y="198"/>
                  </a:lnTo>
                  <a:lnTo>
                    <a:pt x="1471" y="195"/>
                  </a:lnTo>
                  <a:lnTo>
                    <a:pt x="1480" y="192"/>
                  </a:lnTo>
                  <a:lnTo>
                    <a:pt x="1493" y="188"/>
                  </a:lnTo>
                  <a:lnTo>
                    <a:pt x="1506" y="185"/>
                  </a:lnTo>
                  <a:lnTo>
                    <a:pt x="1524" y="182"/>
                  </a:lnTo>
                  <a:lnTo>
                    <a:pt x="1543" y="180"/>
                  </a:lnTo>
                  <a:lnTo>
                    <a:pt x="1565" y="179"/>
                  </a:lnTo>
                  <a:lnTo>
                    <a:pt x="1592" y="177"/>
                  </a:lnTo>
                  <a:lnTo>
                    <a:pt x="1620" y="179"/>
                  </a:lnTo>
                  <a:lnTo>
                    <a:pt x="1651" y="182"/>
                  </a:lnTo>
                  <a:lnTo>
                    <a:pt x="1685" y="185"/>
                  </a:lnTo>
                  <a:lnTo>
                    <a:pt x="1724" y="191"/>
                  </a:lnTo>
                  <a:lnTo>
                    <a:pt x="1765" y="200"/>
                  </a:lnTo>
                  <a:lnTo>
                    <a:pt x="1765" y="186"/>
                  </a:lnTo>
                  <a:lnTo>
                    <a:pt x="1770" y="152"/>
                  </a:lnTo>
                  <a:lnTo>
                    <a:pt x="1777" y="109"/>
                  </a:lnTo>
                  <a:lnTo>
                    <a:pt x="1795" y="65"/>
                  </a:lnTo>
                  <a:lnTo>
                    <a:pt x="1012" y="0"/>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1" name="Freeform 343"/>
            <p:cNvSpPr>
              <a:spLocks/>
            </p:cNvSpPr>
            <p:nvPr/>
          </p:nvSpPr>
          <p:spPr bwMode="auto">
            <a:xfrm>
              <a:off x="2160" y="1239"/>
              <a:ext cx="96" cy="34"/>
            </a:xfrm>
            <a:custGeom>
              <a:avLst/>
              <a:gdLst>
                <a:gd name="T0" fmla="*/ 244 w 287"/>
                <a:gd name="T1" fmla="*/ 0 h 103"/>
                <a:gd name="T2" fmla="*/ 240 w 287"/>
                <a:gd name="T3" fmla="*/ 1 h 103"/>
                <a:gd name="T4" fmla="*/ 226 w 287"/>
                <a:gd name="T5" fmla="*/ 3 h 103"/>
                <a:gd name="T6" fmla="*/ 207 w 287"/>
                <a:gd name="T7" fmla="*/ 6 h 103"/>
                <a:gd name="T8" fmla="*/ 183 w 287"/>
                <a:gd name="T9" fmla="*/ 9 h 103"/>
                <a:gd name="T10" fmla="*/ 157 w 287"/>
                <a:gd name="T11" fmla="*/ 13 h 103"/>
                <a:gd name="T12" fmla="*/ 132 w 287"/>
                <a:gd name="T13" fmla="*/ 16 h 103"/>
                <a:gd name="T14" fmla="*/ 108 w 287"/>
                <a:gd name="T15" fmla="*/ 18 h 103"/>
                <a:gd name="T16" fmla="*/ 89 w 287"/>
                <a:gd name="T17" fmla="*/ 19 h 103"/>
                <a:gd name="T18" fmla="*/ 72 w 287"/>
                <a:gd name="T19" fmla="*/ 19 h 103"/>
                <a:gd name="T20" fmla="*/ 58 w 287"/>
                <a:gd name="T21" fmla="*/ 20 h 103"/>
                <a:gd name="T22" fmla="*/ 44 w 287"/>
                <a:gd name="T23" fmla="*/ 20 h 103"/>
                <a:gd name="T24" fmla="*/ 32 w 287"/>
                <a:gd name="T25" fmla="*/ 22 h 103"/>
                <a:gd name="T26" fmla="*/ 24 w 287"/>
                <a:gd name="T27" fmla="*/ 23 h 103"/>
                <a:gd name="T28" fmla="*/ 16 w 287"/>
                <a:gd name="T29" fmla="*/ 23 h 103"/>
                <a:gd name="T30" fmla="*/ 12 w 287"/>
                <a:gd name="T31" fmla="*/ 25 h 103"/>
                <a:gd name="T32" fmla="*/ 10 w 287"/>
                <a:gd name="T33" fmla="*/ 25 h 103"/>
                <a:gd name="T34" fmla="*/ 6 w 287"/>
                <a:gd name="T35" fmla="*/ 31 h 103"/>
                <a:gd name="T36" fmla="*/ 0 w 287"/>
                <a:gd name="T37" fmla="*/ 46 h 103"/>
                <a:gd name="T38" fmla="*/ 3 w 287"/>
                <a:gd name="T39" fmla="*/ 69 h 103"/>
                <a:gd name="T40" fmla="*/ 21 w 287"/>
                <a:gd name="T41" fmla="*/ 94 h 103"/>
                <a:gd name="T42" fmla="*/ 99 w 287"/>
                <a:gd name="T43" fmla="*/ 90 h 103"/>
                <a:gd name="T44" fmla="*/ 102 w 287"/>
                <a:gd name="T45" fmla="*/ 91 h 103"/>
                <a:gd name="T46" fmla="*/ 109 w 287"/>
                <a:gd name="T47" fmla="*/ 93 h 103"/>
                <a:gd name="T48" fmla="*/ 120 w 287"/>
                <a:gd name="T49" fmla="*/ 97 h 103"/>
                <a:gd name="T50" fmla="*/ 135 w 287"/>
                <a:gd name="T51" fmla="*/ 100 h 103"/>
                <a:gd name="T52" fmla="*/ 151 w 287"/>
                <a:gd name="T53" fmla="*/ 102 h 103"/>
                <a:gd name="T54" fmla="*/ 169 w 287"/>
                <a:gd name="T55" fmla="*/ 103 h 103"/>
                <a:gd name="T56" fmla="*/ 186 w 287"/>
                <a:gd name="T57" fmla="*/ 103 h 103"/>
                <a:gd name="T58" fmla="*/ 204 w 287"/>
                <a:gd name="T59" fmla="*/ 99 h 103"/>
                <a:gd name="T60" fmla="*/ 220 w 287"/>
                <a:gd name="T61" fmla="*/ 94 h 103"/>
                <a:gd name="T62" fmla="*/ 234 w 287"/>
                <a:gd name="T63" fmla="*/ 90 h 103"/>
                <a:gd name="T64" fmla="*/ 247 w 287"/>
                <a:gd name="T65" fmla="*/ 86 h 103"/>
                <a:gd name="T66" fmla="*/ 257 w 287"/>
                <a:gd name="T67" fmla="*/ 84 h 103"/>
                <a:gd name="T68" fmla="*/ 266 w 287"/>
                <a:gd name="T69" fmla="*/ 81 h 103"/>
                <a:gd name="T70" fmla="*/ 272 w 287"/>
                <a:gd name="T71" fmla="*/ 81 h 103"/>
                <a:gd name="T72" fmla="*/ 277 w 287"/>
                <a:gd name="T73" fmla="*/ 80 h 103"/>
                <a:gd name="T74" fmla="*/ 278 w 287"/>
                <a:gd name="T75" fmla="*/ 80 h 103"/>
                <a:gd name="T76" fmla="*/ 280 w 287"/>
                <a:gd name="T77" fmla="*/ 77 h 103"/>
                <a:gd name="T78" fmla="*/ 282 w 287"/>
                <a:gd name="T79" fmla="*/ 69 h 103"/>
                <a:gd name="T80" fmla="*/ 285 w 287"/>
                <a:gd name="T81" fmla="*/ 59 h 103"/>
                <a:gd name="T82" fmla="*/ 287 w 287"/>
                <a:gd name="T83" fmla="*/ 47 h 103"/>
                <a:gd name="T84" fmla="*/ 285 w 287"/>
                <a:gd name="T85" fmla="*/ 34 h 103"/>
                <a:gd name="T86" fmla="*/ 278 w 287"/>
                <a:gd name="T87" fmla="*/ 20 h 103"/>
                <a:gd name="T88" fmla="*/ 265 w 287"/>
                <a:gd name="T89" fmla="*/ 9 h 103"/>
                <a:gd name="T90" fmla="*/ 244 w 287"/>
                <a:gd name="T9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7" h="103">
                  <a:moveTo>
                    <a:pt x="244" y="0"/>
                  </a:moveTo>
                  <a:lnTo>
                    <a:pt x="240" y="1"/>
                  </a:lnTo>
                  <a:lnTo>
                    <a:pt x="226" y="3"/>
                  </a:lnTo>
                  <a:lnTo>
                    <a:pt x="207" y="6"/>
                  </a:lnTo>
                  <a:lnTo>
                    <a:pt x="183" y="9"/>
                  </a:lnTo>
                  <a:lnTo>
                    <a:pt x="157" y="13"/>
                  </a:lnTo>
                  <a:lnTo>
                    <a:pt x="132" y="16"/>
                  </a:lnTo>
                  <a:lnTo>
                    <a:pt x="108" y="18"/>
                  </a:lnTo>
                  <a:lnTo>
                    <a:pt x="89" y="19"/>
                  </a:lnTo>
                  <a:lnTo>
                    <a:pt x="72" y="19"/>
                  </a:lnTo>
                  <a:lnTo>
                    <a:pt x="58" y="20"/>
                  </a:lnTo>
                  <a:lnTo>
                    <a:pt x="44" y="20"/>
                  </a:lnTo>
                  <a:lnTo>
                    <a:pt x="32" y="22"/>
                  </a:lnTo>
                  <a:lnTo>
                    <a:pt x="24" y="23"/>
                  </a:lnTo>
                  <a:lnTo>
                    <a:pt x="16" y="23"/>
                  </a:lnTo>
                  <a:lnTo>
                    <a:pt x="12" y="25"/>
                  </a:lnTo>
                  <a:lnTo>
                    <a:pt x="10" y="25"/>
                  </a:lnTo>
                  <a:lnTo>
                    <a:pt x="6" y="31"/>
                  </a:lnTo>
                  <a:lnTo>
                    <a:pt x="0" y="46"/>
                  </a:lnTo>
                  <a:lnTo>
                    <a:pt x="3" y="69"/>
                  </a:lnTo>
                  <a:lnTo>
                    <a:pt x="21" y="94"/>
                  </a:lnTo>
                  <a:lnTo>
                    <a:pt x="99" y="90"/>
                  </a:lnTo>
                  <a:lnTo>
                    <a:pt x="102" y="91"/>
                  </a:lnTo>
                  <a:lnTo>
                    <a:pt x="109" y="93"/>
                  </a:lnTo>
                  <a:lnTo>
                    <a:pt x="120" y="97"/>
                  </a:lnTo>
                  <a:lnTo>
                    <a:pt x="135" y="100"/>
                  </a:lnTo>
                  <a:lnTo>
                    <a:pt x="151" y="102"/>
                  </a:lnTo>
                  <a:lnTo>
                    <a:pt x="169" y="103"/>
                  </a:lnTo>
                  <a:lnTo>
                    <a:pt x="186" y="103"/>
                  </a:lnTo>
                  <a:lnTo>
                    <a:pt x="204" y="99"/>
                  </a:lnTo>
                  <a:lnTo>
                    <a:pt x="220" y="94"/>
                  </a:lnTo>
                  <a:lnTo>
                    <a:pt x="234" y="90"/>
                  </a:lnTo>
                  <a:lnTo>
                    <a:pt x="247" y="86"/>
                  </a:lnTo>
                  <a:lnTo>
                    <a:pt x="257" y="84"/>
                  </a:lnTo>
                  <a:lnTo>
                    <a:pt x="266" y="81"/>
                  </a:lnTo>
                  <a:lnTo>
                    <a:pt x="272" y="81"/>
                  </a:lnTo>
                  <a:lnTo>
                    <a:pt x="277" y="80"/>
                  </a:lnTo>
                  <a:lnTo>
                    <a:pt x="278" y="80"/>
                  </a:lnTo>
                  <a:lnTo>
                    <a:pt x="280" y="77"/>
                  </a:lnTo>
                  <a:lnTo>
                    <a:pt x="282" y="69"/>
                  </a:lnTo>
                  <a:lnTo>
                    <a:pt x="285" y="59"/>
                  </a:lnTo>
                  <a:lnTo>
                    <a:pt x="287" y="47"/>
                  </a:lnTo>
                  <a:lnTo>
                    <a:pt x="285" y="34"/>
                  </a:lnTo>
                  <a:lnTo>
                    <a:pt x="278" y="20"/>
                  </a:lnTo>
                  <a:lnTo>
                    <a:pt x="265" y="9"/>
                  </a:lnTo>
                  <a:lnTo>
                    <a:pt x="244" y="0"/>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2" name="Freeform 344"/>
            <p:cNvSpPr>
              <a:spLocks/>
            </p:cNvSpPr>
            <p:nvPr/>
          </p:nvSpPr>
          <p:spPr bwMode="auto">
            <a:xfrm>
              <a:off x="2196" y="1165"/>
              <a:ext cx="84" cy="65"/>
            </a:xfrm>
            <a:custGeom>
              <a:avLst/>
              <a:gdLst>
                <a:gd name="T0" fmla="*/ 253 w 253"/>
                <a:gd name="T1" fmla="*/ 191 h 196"/>
                <a:gd name="T2" fmla="*/ 251 w 253"/>
                <a:gd name="T3" fmla="*/ 182 h 196"/>
                <a:gd name="T4" fmla="*/ 245 w 253"/>
                <a:gd name="T5" fmla="*/ 160 h 196"/>
                <a:gd name="T6" fmla="*/ 237 w 253"/>
                <a:gd name="T7" fmla="*/ 129 h 196"/>
                <a:gd name="T8" fmla="*/ 223 w 253"/>
                <a:gd name="T9" fmla="*/ 94 h 196"/>
                <a:gd name="T10" fmla="*/ 206 w 253"/>
                <a:gd name="T11" fmla="*/ 58 h 196"/>
                <a:gd name="T12" fmla="*/ 180 w 253"/>
                <a:gd name="T13" fmla="*/ 28 h 196"/>
                <a:gd name="T14" fmla="*/ 151 w 253"/>
                <a:gd name="T15" fmla="*/ 8 h 196"/>
                <a:gd name="T16" fmla="*/ 115 w 253"/>
                <a:gd name="T17" fmla="*/ 0 h 196"/>
                <a:gd name="T18" fmla="*/ 80 w 253"/>
                <a:gd name="T19" fmla="*/ 3 h 196"/>
                <a:gd name="T20" fmla="*/ 50 w 253"/>
                <a:gd name="T21" fmla="*/ 6 h 196"/>
                <a:gd name="T22" fmla="*/ 28 w 253"/>
                <a:gd name="T23" fmla="*/ 11 h 196"/>
                <a:gd name="T24" fmla="*/ 12 w 253"/>
                <a:gd name="T25" fmla="*/ 18 h 196"/>
                <a:gd name="T26" fmla="*/ 3 w 253"/>
                <a:gd name="T27" fmla="*/ 27 h 196"/>
                <a:gd name="T28" fmla="*/ 0 w 253"/>
                <a:gd name="T29" fmla="*/ 40 h 196"/>
                <a:gd name="T30" fmla="*/ 1 w 253"/>
                <a:gd name="T31" fmla="*/ 55 h 196"/>
                <a:gd name="T32" fmla="*/ 10 w 253"/>
                <a:gd name="T33" fmla="*/ 76 h 196"/>
                <a:gd name="T34" fmla="*/ 25 w 253"/>
                <a:gd name="T35" fmla="*/ 92 h 196"/>
                <a:gd name="T36" fmla="*/ 47 w 253"/>
                <a:gd name="T37" fmla="*/ 97 h 196"/>
                <a:gd name="T38" fmla="*/ 75 w 253"/>
                <a:gd name="T39" fmla="*/ 95 h 196"/>
                <a:gd name="T40" fmla="*/ 105 w 253"/>
                <a:gd name="T41" fmla="*/ 95 h 196"/>
                <a:gd name="T42" fmla="*/ 136 w 253"/>
                <a:gd name="T43" fmla="*/ 99 h 196"/>
                <a:gd name="T44" fmla="*/ 167 w 253"/>
                <a:gd name="T45" fmla="*/ 114 h 196"/>
                <a:gd name="T46" fmla="*/ 194 w 253"/>
                <a:gd name="T47" fmla="*/ 144 h 196"/>
                <a:gd name="T48" fmla="*/ 216 w 253"/>
                <a:gd name="T49" fmla="*/ 196 h 196"/>
                <a:gd name="T50" fmla="*/ 253 w 253"/>
                <a:gd name="T51"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3" h="196">
                  <a:moveTo>
                    <a:pt x="253" y="191"/>
                  </a:moveTo>
                  <a:lnTo>
                    <a:pt x="251" y="182"/>
                  </a:lnTo>
                  <a:lnTo>
                    <a:pt x="245" y="160"/>
                  </a:lnTo>
                  <a:lnTo>
                    <a:pt x="237" y="129"/>
                  </a:lnTo>
                  <a:lnTo>
                    <a:pt x="223" y="94"/>
                  </a:lnTo>
                  <a:lnTo>
                    <a:pt x="206" y="58"/>
                  </a:lnTo>
                  <a:lnTo>
                    <a:pt x="180" y="28"/>
                  </a:lnTo>
                  <a:lnTo>
                    <a:pt x="151" y="8"/>
                  </a:lnTo>
                  <a:lnTo>
                    <a:pt x="115" y="0"/>
                  </a:lnTo>
                  <a:lnTo>
                    <a:pt x="80" y="3"/>
                  </a:lnTo>
                  <a:lnTo>
                    <a:pt x="50" y="6"/>
                  </a:lnTo>
                  <a:lnTo>
                    <a:pt x="28" y="11"/>
                  </a:lnTo>
                  <a:lnTo>
                    <a:pt x="12" y="18"/>
                  </a:lnTo>
                  <a:lnTo>
                    <a:pt x="3" y="27"/>
                  </a:lnTo>
                  <a:lnTo>
                    <a:pt x="0" y="40"/>
                  </a:lnTo>
                  <a:lnTo>
                    <a:pt x="1" y="55"/>
                  </a:lnTo>
                  <a:lnTo>
                    <a:pt x="10" y="76"/>
                  </a:lnTo>
                  <a:lnTo>
                    <a:pt x="25" y="92"/>
                  </a:lnTo>
                  <a:lnTo>
                    <a:pt x="47" y="97"/>
                  </a:lnTo>
                  <a:lnTo>
                    <a:pt x="75" y="95"/>
                  </a:lnTo>
                  <a:lnTo>
                    <a:pt x="105" y="95"/>
                  </a:lnTo>
                  <a:lnTo>
                    <a:pt x="136" y="99"/>
                  </a:lnTo>
                  <a:lnTo>
                    <a:pt x="167" y="114"/>
                  </a:lnTo>
                  <a:lnTo>
                    <a:pt x="194" y="144"/>
                  </a:lnTo>
                  <a:lnTo>
                    <a:pt x="216" y="196"/>
                  </a:lnTo>
                  <a:lnTo>
                    <a:pt x="253" y="191"/>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3" name="Freeform 345"/>
            <p:cNvSpPr>
              <a:spLocks/>
            </p:cNvSpPr>
            <p:nvPr/>
          </p:nvSpPr>
          <p:spPr bwMode="auto">
            <a:xfrm>
              <a:off x="2412" y="1142"/>
              <a:ext cx="69" cy="71"/>
            </a:xfrm>
            <a:custGeom>
              <a:avLst/>
              <a:gdLst>
                <a:gd name="T0" fmla="*/ 54 w 206"/>
                <a:gd name="T1" fmla="*/ 213 h 213"/>
                <a:gd name="T2" fmla="*/ 0 w 206"/>
                <a:gd name="T3" fmla="*/ 209 h 213"/>
                <a:gd name="T4" fmla="*/ 0 w 206"/>
                <a:gd name="T5" fmla="*/ 202 h 213"/>
                <a:gd name="T6" fmla="*/ 2 w 206"/>
                <a:gd name="T7" fmla="*/ 181 h 213"/>
                <a:gd name="T8" fmla="*/ 5 w 206"/>
                <a:gd name="T9" fmla="*/ 153 h 213"/>
                <a:gd name="T10" fmla="*/ 9 w 206"/>
                <a:gd name="T11" fmla="*/ 120 h 213"/>
                <a:gd name="T12" fmla="*/ 15 w 206"/>
                <a:gd name="T13" fmla="*/ 86 h 213"/>
                <a:gd name="T14" fmla="*/ 26 w 206"/>
                <a:gd name="T15" fmla="*/ 55 h 213"/>
                <a:gd name="T16" fmla="*/ 39 w 206"/>
                <a:gd name="T17" fmla="*/ 31 h 213"/>
                <a:gd name="T18" fmla="*/ 55 w 206"/>
                <a:gd name="T19" fmla="*/ 20 h 213"/>
                <a:gd name="T20" fmla="*/ 74 w 206"/>
                <a:gd name="T21" fmla="*/ 14 h 213"/>
                <a:gd name="T22" fmla="*/ 95 w 206"/>
                <a:gd name="T23" fmla="*/ 9 h 213"/>
                <a:gd name="T24" fmla="*/ 117 w 206"/>
                <a:gd name="T25" fmla="*/ 5 h 213"/>
                <a:gd name="T26" fmla="*/ 138 w 206"/>
                <a:gd name="T27" fmla="*/ 2 h 213"/>
                <a:gd name="T28" fmla="*/ 157 w 206"/>
                <a:gd name="T29" fmla="*/ 0 h 213"/>
                <a:gd name="T30" fmla="*/ 175 w 206"/>
                <a:gd name="T31" fmla="*/ 3 h 213"/>
                <a:gd name="T32" fmla="*/ 190 w 206"/>
                <a:gd name="T33" fmla="*/ 9 h 213"/>
                <a:gd name="T34" fmla="*/ 200 w 206"/>
                <a:gd name="T35" fmla="*/ 20 h 213"/>
                <a:gd name="T36" fmla="*/ 206 w 206"/>
                <a:gd name="T37" fmla="*/ 31 h 213"/>
                <a:gd name="T38" fmla="*/ 206 w 206"/>
                <a:gd name="T39" fmla="*/ 42 h 213"/>
                <a:gd name="T40" fmla="*/ 203 w 206"/>
                <a:gd name="T41" fmla="*/ 49 h 213"/>
                <a:gd name="T42" fmla="*/ 196 w 206"/>
                <a:gd name="T43" fmla="*/ 58 h 213"/>
                <a:gd name="T44" fmla="*/ 185 w 206"/>
                <a:gd name="T45" fmla="*/ 64 h 213"/>
                <a:gd name="T46" fmla="*/ 175 w 206"/>
                <a:gd name="T47" fmla="*/ 70 h 213"/>
                <a:gd name="T48" fmla="*/ 165 w 206"/>
                <a:gd name="T49" fmla="*/ 74 h 213"/>
                <a:gd name="T50" fmla="*/ 154 w 206"/>
                <a:gd name="T51" fmla="*/ 79 h 213"/>
                <a:gd name="T52" fmla="*/ 142 w 206"/>
                <a:gd name="T53" fmla="*/ 83 h 213"/>
                <a:gd name="T54" fmla="*/ 126 w 206"/>
                <a:gd name="T55" fmla="*/ 88 h 213"/>
                <a:gd name="T56" fmla="*/ 108 w 206"/>
                <a:gd name="T57" fmla="*/ 95 h 213"/>
                <a:gd name="T58" fmla="*/ 89 w 206"/>
                <a:gd name="T59" fmla="*/ 105 h 213"/>
                <a:gd name="T60" fmla="*/ 71 w 206"/>
                <a:gd name="T61" fmla="*/ 120 h 213"/>
                <a:gd name="T62" fmla="*/ 60 w 206"/>
                <a:gd name="T63" fmla="*/ 144 h 213"/>
                <a:gd name="T64" fmla="*/ 52 w 206"/>
                <a:gd name="T65" fmla="*/ 173 h 213"/>
                <a:gd name="T66" fmla="*/ 54 w 206"/>
                <a:gd name="T67"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6" h="213">
                  <a:moveTo>
                    <a:pt x="54" y="213"/>
                  </a:moveTo>
                  <a:lnTo>
                    <a:pt x="0" y="209"/>
                  </a:lnTo>
                  <a:lnTo>
                    <a:pt x="0" y="202"/>
                  </a:lnTo>
                  <a:lnTo>
                    <a:pt x="2" y="181"/>
                  </a:lnTo>
                  <a:lnTo>
                    <a:pt x="5" y="153"/>
                  </a:lnTo>
                  <a:lnTo>
                    <a:pt x="9" y="120"/>
                  </a:lnTo>
                  <a:lnTo>
                    <a:pt x="15" y="86"/>
                  </a:lnTo>
                  <a:lnTo>
                    <a:pt x="26" y="55"/>
                  </a:lnTo>
                  <a:lnTo>
                    <a:pt x="39" y="31"/>
                  </a:lnTo>
                  <a:lnTo>
                    <a:pt x="55" y="20"/>
                  </a:lnTo>
                  <a:lnTo>
                    <a:pt x="74" y="14"/>
                  </a:lnTo>
                  <a:lnTo>
                    <a:pt x="95" y="9"/>
                  </a:lnTo>
                  <a:lnTo>
                    <a:pt x="117" y="5"/>
                  </a:lnTo>
                  <a:lnTo>
                    <a:pt x="138" y="2"/>
                  </a:lnTo>
                  <a:lnTo>
                    <a:pt x="157" y="0"/>
                  </a:lnTo>
                  <a:lnTo>
                    <a:pt x="175" y="3"/>
                  </a:lnTo>
                  <a:lnTo>
                    <a:pt x="190" y="9"/>
                  </a:lnTo>
                  <a:lnTo>
                    <a:pt x="200" y="20"/>
                  </a:lnTo>
                  <a:lnTo>
                    <a:pt x="206" y="31"/>
                  </a:lnTo>
                  <a:lnTo>
                    <a:pt x="206" y="42"/>
                  </a:lnTo>
                  <a:lnTo>
                    <a:pt x="203" y="49"/>
                  </a:lnTo>
                  <a:lnTo>
                    <a:pt x="196" y="58"/>
                  </a:lnTo>
                  <a:lnTo>
                    <a:pt x="185" y="64"/>
                  </a:lnTo>
                  <a:lnTo>
                    <a:pt x="175" y="70"/>
                  </a:lnTo>
                  <a:lnTo>
                    <a:pt x="165" y="74"/>
                  </a:lnTo>
                  <a:lnTo>
                    <a:pt x="154" y="79"/>
                  </a:lnTo>
                  <a:lnTo>
                    <a:pt x="142" y="83"/>
                  </a:lnTo>
                  <a:lnTo>
                    <a:pt x="126" y="88"/>
                  </a:lnTo>
                  <a:lnTo>
                    <a:pt x="108" y="95"/>
                  </a:lnTo>
                  <a:lnTo>
                    <a:pt x="89" y="105"/>
                  </a:lnTo>
                  <a:lnTo>
                    <a:pt x="71" y="120"/>
                  </a:lnTo>
                  <a:lnTo>
                    <a:pt x="60" y="144"/>
                  </a:lnTo>
                  <a:lnTo>
                    <a:pt x="52" y="173"/>
                  </a:lnTo>
                  <a:lnTo>
                    <a:pt x="54" y="213"/>
                  </a:lnTo>
                  <a:close/>
                </a:path>
              </a:pathLst>
            </a:custGeom>
            <a:solidFill>
              <a:srgbClr val="354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 name="Freeform 346"/>
            <p:cNvSpPr>
              <a:spLocks/>
            </p:cNvSpPr>
            <p:nvPr/>
          </p:nvSpPr>
          <p:spPr bwMode="auto">
            <a:xfrm>
              <a:off x="2231" y="1175"/>
              <a:ext cx="440" cy="505"/>
            </a:xfrm>
            <a:custGeom>
              <a:avLst/>
              <a:gdLst>
                <a:gd name="T0" fmla="*/ 12 w 1321"/>
                <a:gd name="T1" fmla="*/ 203 h 1515"/>
                <a:gd name="T2" fmla="*/ 44 w 1321"/>
                <a:gd name="T3" fmla="*/ 222 h 1515"/>
                <a:gd name="T4" fmla="*/ 35 w 1321"/>
                <a:gd name="T5" fmla="*/ 274 h 1515"/>
                <a:gd name="T6" fmla="*/ 50 w 1321"/>
                <a:gd name="T7" fmla="*/ 274 h 1515"/>
                <a:gd name="T8" fmla="*/ 81 w 1321"/>
                <a:gd name="T9" fmla="*/ 277 h 1515"/>
                <a:gd name="T10" fmla="*/ 111 w 1321"/>
                <a:gd name="T11" fmla="*/ 289 h 1515"/>
                <a:gd name="T12" fmla="*/ 172 w 1321"/>
                <a:gd name="T13" fmla="*/ 299 h 1515"/>
                <a:gd name="T14" fmla="*/ 225 w 1321"/>
                <a:gd name="T15" fmla="*/ 304 h 1515"/>
                <a:gd name="T16" fmla="*/ 251 w 1321"/>
                <a:gd name="T17" fmla="*/ 458 h 1515"/>
                <a:gd name="T18" fmla="*/ 213 w 1321"/>
                <a:gd name="T19" fmla="*/ 489 h 1515"/>
                <a:gd name="T20" fmla="*/ 180 w 1321"/>
                <a:gd name="T21" fmla="*/ 540 h 1515"/>
                <a:gd name="T22" fmla="*/ 197 w 1321"/>
                <a:gd name="T23" fmla="*/ 614 h 1515"/>
                <a:gd name="T24" fmla="*/ 232 w 1321"/>
                <a:gd name="T25" fmla="*/ 755 h 1515"/>
                <a:gd name="T26" fmla="*/ 229 w 1321"/>
                <a:gd name="T27" fmla="*/ 926 h 1515"/>
                <a:gd name="T28" fmla="*/ 195 w 1321"/>
                <a:gd name="T29" fmla="*/ 1264 h 1515"/>
                <a:gd name="T30" fmla="*/ 166 w 1321"/>
                <a:gd name="T31" fmla="*/ 1515 h 1515"/>
                <a:gd name="T32" fmla="*/ 1318 w 1321"/>
                <a:gd name="T33" fmla="*/ 1287 h 1515"/>
                <a:gd name="T34" fmla="*/ 1321 w 1321"/>
                <a:gd name="T35" fmla="*/ 1247 h 1515"/>
                <a:gd name="T36" fmla="*/ 1311 w 1321"/>
                <a:gd name="T37" fmla="*/ 1209 h 1515"/>
                <a:gd name="T38" fmla="*/ 1280 w 1321"/>
                <a:gd name="T39" fmla="*/ 1169 h 1515"/>
                <a:gd name="T40" fmla="*/ 1222 w 1321"/>
                <a:gd name="T41" fmla="*/ 1137 h 1515"/>
                <a:gd name="T42" fmla="*/ 1155 w 1321"/>
                <a:gd name="T43" fmla="*/ 1105 h 1515"/>
                <a:gd name="T44" fmla="*/ 1084 w 1321"/>
                <a:gd name="T45" fmla="*/ 1071 h 1515"/>
                <a:gd name="T46" fmla="*/ 1013 w 1321"/>
                <a:gd name="T47" fmla="*/ 1031 h 1515"/>
                <a:gd name="T48" fmla="*/ 948 w 1321"/>
                <a:gd name="T49" fmla="*/ 987 h 1515"/>
                <a:gd name="T50" fmla="*/ 893 w 1321"/>
                <a:gd name="T51" fmla="*/ 937 h 1515"/>
                <a:gd name="T52" fmla="*/ 806 w 1321"/>
                <a:gd name="T53" fmla="*/ 817 h 1515"/>
                <a:gd name="T54" fmla="*/ 747 w 1321"/>
                <a:gd name="T55" fmla="*/ 708 h 1515"/>
                <a:gd name="T56" fmla="*/ 726 w 1321"/>
                <a:gd name="T57" fmla="*/ 662 h 1515"/>
                <a:gd name="T58" fmla="*/ 704 w 1321"/>
                <a:gd name="T59" fmla="*/ 622 h 1515"/>
                <a:gd name="T60" fmla="*/ 664 w 1321"/>
                <a:gd name="T61" fmla="*/ 563 h 1515"/>
                <a:gd name="T62" fmla="*/ 611 w 1321"/>
                <a:gd name="T63" fmla="*/ 502 h 1515"/>
                <a:gd name="T64" fmla="*/ 544 w 1321"/>
                <a:gd name="T65" fmla="*/ 458 h 1515"/>
                <a:gd name="T66" fmla="*/ 469 w 1321"/>
                <a:gd name="T67" fmla="*/ 444 h 1515"/>
                <a:gd name="T68" fmla="*/ 470 w 1321"/>
                <a:gd name="T69" fmla="*/ 429 h 1515"/>
                <a:gd name="T70" fmla="*/ 499 w 1321"/>
                <a:gd name="T71" fmla="*/ 404 h 1515"/>
                <a:gd name="T72" fmla="*/ 575 w 1321"/>
                <a:gd name="T73" fmla="*/ 379 h 1515"/>
                <a:gd name="T74" fmla="*/ 584 w 1321"/>
                <a:gd name="T75" fmla="*/ 242 h 1515"/>
                <a:gd name="T76" fmla="*/ 556 w 1321"/>
                <a:gd name="T77" fmla="*/ 107 h 1515"/>
                <a:gd name="T78" fmla="*/ 535 w 1321"/>
                <a:gd name="T79" fmla="*/ 83 h 1515"/>
                <a:gd name="T80" fmla="*/ 478 w 1321"/>
                <a:gd name="T81" fmla="*/ 43 h 1515"/>
                <a:gd name="T82" fmla="*/ 439 w 1321"/>
                <a:gd name="T83" fmla="*/ 0 h 1515"/>
                <a:gd name="T84" fmla="*/ 155 w 1321"/>
                <a:gd name="T85" fmla="*/ 144 h 1515"/>
                <a:gd name="T86" fmla="*/ 106 w 1321"/>
                <a:gd name="T87" fmla="*/ 145 h 1515"/>
                <a:gd name="T88" fmla="*/ 27 w 1321"/>
                <a:gd name="T89" fmla="*/ 178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1" h="1515">
                  <a:moveTo>
                    <a:pt x="0" y="200"/>
                  </a:moveTo>
                  <a:lnTo>
                    <a:pt x="3" y="200"/>
                  </a:lnTo>
                  <a:lnTo>
                    <a:pt x="12" y="203"/>
                  </a:lnTo>
                  <a:lnTo>
                    <a:pt x="24" y="206"/>
                  </a:lnTo>
                  <a:lnTo>
                    <a:pt x="34" y="212"/>
                  </a:lnTo>
                  <a:lnTo>
                    <a:pt x="44" y="222"/>
                  </a:lnTo>
                  <a:lnTo>
                    <a:pt x="49" y="236"/>
                  </a:lnTo>
                  <a:lnTo>
                    <a:pt x="47" y="252"/>
                  </a:lnTo>
                  <a:lnTo>
                    <a:pt x="35" y="274"/>
                  </a:lnTo>
                  <a:lnTo>
                    <a:pt x="37" y="274"/>
                  </a:lnTo>
                  <a:lnTo>
                    <a:pt x="43" y="274"/>
                  </a:lnTo>
                  <a:lnTo>
                    <a:pt x="50" y="274"/>
                  </a:lnTo>
                  <a:lnTo>
                    <a:pt x="61" y="274"/>
                  </a:lnTo>
                  <a:lnTo>
                    <a:pt x="71" y="274"/>
                  </a:lnTo>
                  <a:lnTo>
                    <a:pt x="81" y="277"/>
                  </a:lnTo>
                  <a:lnTo>
                    <a:pt x="92" y="280"/>
                  </a:lnTo>
                  <a:lnTo>
                    <a:pt x="101" y="284"/>
                  </a:lnTo>
                  <a:lnTo>
                    <a:pt x="111" y="289"/>
                  </a:lnTo>
                  <a:lnTo>
                    <a:pt x="129" y="293"/>
                  </a:lnTo>
                  <a:lnTo>
                    <a:pt x="149" y="298"/>
                  </a:lnTo>
                  <a:lnTo>
                    <a:pt x="172" y="299"/>
                  </a:lnTo>
                  <a:lnTo>
                    <a:pt x="194" y="302"/>
                  </a:lnTo>
                  <a:lnTo>
                    <a:pt x="212" y="302"/>
                  </a:lnTo>
                  <a:lnTo>
                    <a:pt x="225" y="304"/>
                  </a:lnTo>
                  <a:lnTo>
                    <a:pt x="229" y="304"/>
                  </a:lnTo>
                  <a:lnTo>
                    <a:pt x="254" y="455"/>
                  </a:lnTo>
                  <a:lnTo>
                    <a:pt x="251" y="458"/>
                  </a:lnTo>
                  <a:lnTo>
                    <a:pt x="241" y="463"/>
                  </a:lnTo>
                  <a:lnTo>
                    <a:pt x="228" y="474"/>
                  </a:lnTo>
                  <a:lnTo>
                    <a:pt x="213" y="489"/>
                  </a:lnTo>
                  <a:lnTo>
                    <a:pt x="200" y="503"/>
                  </a:lnTo>
                  <a:lnTo>
                    <a:pt x="188" y="521"/>
                  </a:lnTo>
                  <a:lnTo>
                    <a:pt x="180" y="540"/>
                  </a:lnTo>
                  <a:lnTo>
                    <a:pt x="180" y="558"/>
                  </a:lnTo>
                  <a:lnTo>
                    <a:pt x="186" y="582"/>
                  </a:lnTo>
                  <a:lnTo>
                    <a:pt x="197" y="614"/>
                  </a:lnTo>
                  <a:lnTo>
                    <a:pt x="209" y="656"/>
                  </a:lnTo>
                  <a:lnTo>
                    <a:pt x="222" y="703"/>
                  </a:lnTo>
                  <a:lnTo>
                    <a:pt x="232" y="755"/>
                  </a:lnTo>
                  <a:lnTo>
                    <a:pt x="238" y="811"/>
                  </a:lnTo>
                  <a:lnTo>
                    <a:pt x="238" y="869"/>
                  </a:lnTo>
                  <a:lnTo>
                    <a:pt x="229" y="926"/>
                  </a:lnTo>
                  <a:lnTo>
                    <a:pt x="210" y="1049"/>
                  </a:lnTo>
                  <a:lnTo>
                    <a:pt x="200" y="1171"/>
                  </a:lnTo>
                  <a:lnTo>
                    <a:pt x="195" y="1264"/>
                  </a:lnTo>
                  <a:lnTo>
                    <a:pt x="195" y="1301"/>
                  </a:lnTo>
                  <a:lnTo>
                    <a:pt x="140" y="1475"/>
                  </a:lnTo>
                  <a:lnTo>
                    <a:pt x="166" y="1515"/>
                  </a:lnTo>
                  <a:lnTo>
                    <a:pt x="340" y="1221"/>
                  </a:lnTo>
                  <a:lnTo>
                    <a:pt x="1318" y="1290"/>
                  </a:lnTo>
                  <a:lnTo>
                    <a:pt x="1318" y="1287"/>
                  </a:lnTo>
                  <a:lnTo>
                    <a:pt x="1320" y="1279"/>
                  </a:lnTo>
                  <a:lnTo>
                    <a:pt x="1321" y="1265"/>
                  </a:lnTo>
                  <a:lnTo>
                    <a:pt x="1321" y="1247"/>
                  </a:lnTo>
                  <a:lnTo>
                    <a:pt x="1320" y="1236"/>
                  </a:lnTo>
                  <a:lnTo>
                    <a:pt x="1317" y="1222"/>
                  </a:lnTo>
                  <a:lnTo>
                    <a:pt x="1311" y="1209"/>
                  </a:lnTo>
                  <a:lnTo>
                    <a:pt x="1303" y="1196"/>
                  </a:lnTo>
                  <a:lnTo>
                    <a:pt x="1293" y="1182"/>
                  </a:lnTo>
                  <a:lnTo>
                    <a:pt x="1280" y="1169"/>
                  </a:lnTo>
                  <a:lnTo>
                    <a:pt x="1263" y="1157"/>
                  </a:lnTo>
                  <a:lnTo>
                    <a:pt x="1243" y="1145"/>
                  </a:lnTo>
                  <a:lnTo>
                    <a:pt x="1222" y="1137"/>
                  </a:lnTo>
                  <a:lnTo>
                    <a:pt x="1201" y="1126"/>
                  </a:lnTo>
                  <a:lnTo>
                    <a:pt x="1179" y="1116"/>
                  </a:lnTo>
                  <a:lnTo>
                    <a:pt x="1155" y="1105"/>
                  </a:lnTo>
                  <a:lnTo>
                    <a:pt x="1132" y="1095"/>
                  </a:lnTo>
                  <a:lnTo>
                    <a:pt x="1108" y="1083"/>
                  </a:lnTo>
                  <a:lnTo>
                    <a:pt x="1084" y="1071"/>
                  </a:lnTo>
                  <a:lnTo>
                    <a:pt x="1061" y="1058"/>
                  </a:lnTo>
                  <a:lnTo>
                    <a:pt x="1037" y="1045"/>
                  </a:lnTo>
                  <a:lnTo>
                    <a:pt x="1013" y="1031"/>
                  </a:lnTo>
                  <a:lnTo>
                    <a:pt x="991" y="1017"/>
                  </a:lnTo>
                  <a:lnTo>
                    <a:pt x="969" y="1002"/>
                  </a:lnTo>
                  <a:lnTo>
                    <a:pt x="948" y="987"/>
                  </a:lnTo>
                  <a:lnTo>
                    <a:pt x="929" y="971"/>
                  </a:lnTo>
                  <a:lnTo>
                    <a:pt x="910" y="955"/>
                  </a:lnTo>
                  <a:lnTo>
                    <a:pt x="893" y="937"/>
                  </a:lnTo>
                  <a:lnTo>
                    <a:pt x="862" y="900"/>
                  </a:lnTo>
                  <a:lnTo>
                    <a:pt x="833" y="858"/>
                  </a:lnTo>
                  <a:lnTo>
                    <a:pt x="806" y="817"/>
                  </a:lnTo>
                  <a:lnTo>
                    <a:pt x="783" y="776"/>
                  </a:lnTo>
                  <a:lnTo>
                    <a:pt x="763" y="739"/>
                  </a:lnTo>
                  <a:lnTo>
                    <a:pt x="747" y="708"/>
                  </a:lnTo>
                  <a:lnTo>
                    <a:pt x="735" y="684"/>
                  </a:lnTo>
                  <a:lnTo>
                    <a:pt x="729" y="669"/>
                  </a:lnTo>
                  <a:lnTo>
                    <a:pt x="726" y="662"/>
                  </a:lnTo>
                  <a:lnTo>
                    <a:pt x="720" y="651"/>
                  </a:lnTo>
                  <a:lnTo>
                    <a:pt x="713" y="638"/>
                  </a:lnTo>
                  <a:lnTo>
                    <a:pt x="704" y="622"/>
                  </a:lnTo>
                  <a:lnTo>
                    <a:pt x="692" y="602"/>
                  </a:lnTo>
                  <a:lnTo>
                    <a:pt x="679" y="583"/>
                  </a:lnTo>
                  <a:lnTo>
                    <a:pt x="664" y="563"/>
                  </a:lnTo>
                  <a:lnTo>
                    <a:pt x="648" y="542"/>
                  </a:lnTo>
                  <a:lnTo>
                    <a:pt x="630" y="521"/>
                  </a:lnTo>
                  <a:lnTo>
                    <a:pt x="611" y="502"/>
                  </a:lnTo>
                  <a:lnTo>
                    <a:pt x="590" y="484"/>
                  </a:lnTo>
                  <a:lnTo>
                    <a:pt x="568" y="469"/>
                  </a:lnTo>
                  <a:lnTo>
                    <a:pt x="544" y="458"/>
                  </a:lnTo>
                  <a:lnTo>
                    <a:pt x="521" y="449"/>
                  </a:lnTo>
                  <a:lnTo>
                    <a:pt x="496" y="444"/>
                  </a:lnTo>
                  <a:lnTo>
                    <a:pt x="469" y="444"/>
                  </a:lnTo>
                  <a:lnTo>
                    <a:pt x="469" y="443"/>
                  </a:lnTo>
                  <a:lnTo>
                    <a:pt x="469" y="437"/>
                  </a:lnTo>
                  <a:lnTo>
                    <a:pt x="470" y="429"/>
                  </a:lnTo>
                  <a:lnTo>
                    <a:pt x="476" y="421"/>
                  </a:lnTo>
                  <a:lnTo>
                    <a:pt x="485" y="412"/>
                  </a:lnTo>
                  <a:lnTo>
                    <a:pt x="499" y="404"/>
                  </a:lnTo>
                  <a:lnTo>
                    <a:pt x="519" y="397"/>
                  </a:lnTo>
                  <a:lnTo>
                    <a:pt x="549" y="394"/>
                  </a:lnTo>
                  <a:lnTo>
                    <a:pt x="575" y="379"/>
                  </a:lnTo>
                  <a:lnTo>
                    <a:pt x="587" y="345"/>
                  </a:lnTo>
                  <a:lnTo>
                    <a:pt x="590" y="296"/>
                  </a:lnTo>
                  <a:lnTo>
                    <a:pt x="584" y="242"/>
                  </a:lnTo>
                  <a:lnTo>
                    <a:pt x="575" y="187"/>
                  </a:lnTo>
                  <a:lnTo>
                    <a:pt x="565" y="139"/>
                  </a:lnTo>
                  <a:lnTo>
                    <a:pt x="556" y="107"/>
                  </a:lnTo>
                  <a:lnTo>
                    <a:pt x="553" y="94"/>
                  </a:lnTo>
                  <a:lnTo>
                    <a:pt x="549" y="91"/>
                  </a:lnTo>
                  <a:lnTo>
                    <a:pt x="535" y="83"/>
                  </a:lnTo>
                  <a:lnTo>
                    <a:pt x="518" y="71"/>
                  </a:lnTo>
                  <a:lnTo>
                    <a:pt x="499" y="58"/>
                  </a:lnTo>
                  <a:lnTo>
                    <a:pt x="478" y="43"/>
                  </a:lnTo>
                  <a:lnTo>
                    <a:pt x="459" y="27"/>
                  </a:lnTo>
                  <a:lnTo>
                    <a:pt x="445" y="12"/>
                  </a:lnTo>
                  <a:lnTo>
                    <a:pt x="439" y="0"/>
                  </a:lnTo>
                  <a:lnTo>
                    <a:pt x="254" y="9"/>
                  </a:lnTo>
                  <a:lnTo>
                    <a:pt x="160" y="144"/>
                  </a:lnTo>
                  <a:lnTo>
                    <a:pt x="155" y="144"/>
                  </a:lnTo>
                  <a:lnTo>
                    <a:pt x="145" y="142"/>
                  </a:lnTo>
                  <a:lnTo>
                    <a:pt x="127" y="142"/>
                  </a:lnTo>
                  <a:lnTo>
                    <a:pt x="106" y="145"/>
                  </a:lnTo>
                  <a:lnTo>
                    <a:pt x="81" y="151"/>
                  </a:lnTo>
                  <a:lnTo>
                    <a:pt x="55" y="162"/>
                  </a:lnTo>
                  <a:lnTo>
                    <a:pt x="27" y="178"/>
                  </a:lnTo>
                  <a:lnTo>
                    <a:pt x="0" y="200"/>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 name="Freeform 347"/>
            <p:cNvSpPr>
              <a:spLocks/>
            </p:cNvSpPr>
            <p:nvPr/>
          </p:nvSpPr>
          <p:spPr bwMode="auto">
            <a:xfrm>
              <a:off x="2409" y="1557"/>
              <a:ext cx="265" cy="48"/>
            </a:xfrm>
            <a:custGeom>
              <a:avLst/>
              <a:gdLst>
                <a:gd name="T0" fmla="*/ 794 w 794"/>
                <a:gd name="T1" fmla="*/ 97 h 145"/>
                <a:gd name="T2" fmla="*/ 793 w 794"/>
                <a:gd name="T3" fmla="*/ 85 h 145"/>
                <a:gd name="T4" fmla="*/ 791 w 794"/>
                <a:gd name="T5" fmla="*/ 71 h 145"/>
                <a:gd name="T6" fmla="*/ 786 w 794"/>
                <a:gd name="T7" fmla="*/ 58 h 145"/>
                <a:gd name="T8" fmla="*/ 778 w 794"/>
                <a:gd name="T9" fmla="*/ 45 h 145"/>
                <a:gd name="T10" fmla="*/ 766 w 794"/>
                <a:gd name="T11" fmla="*/ 33 h 145"/>
                <a:gd name="T12" fmla="*/ 752 w 794"/>
                <a:gd name="T13" fmla="*/ 21 h 145"/>
                <a:gd name="T14" fmla="*/ 732 w 794"/>
                <a:gd name="T15" fmla="*/ 9 h 145"/>
                <a:gd name="T16" fmla="*/ 709 w 794"/>
                <a:gd name="T17" fmla="*/ 0 h 145"/>
                <a:gd name="T18" fmla="*/ 710 w 794"/>
                <a:gd name="T19" fmla="*/ 3 h 145"/>
                <a:gd name="T20" fmla="*/ 715 w 794"/>
                <a:gd name="T21" fmla="*/ 12 h 145"/>
                <a:gd name="T22" fmla="*/ 719 w 794"/>
                <a:gd name="T23" fmla="*/ 24 h 145"/>
                <a:gd name="T24" fmla="*/ 720 w 794"/>
                <a:gd name="T25" fmla="*/ 37 h 145"/>
                <a:gd name="T26" fmla="*/ 719 w 794"/>
                <a:gd name="T27" fmla="*/ 46 h 145"/>
                <a:gd name="T28" fmla="*/ 716 w 794"/>
                <a:gd name="T29" fmla="*/ 55 h 145"/>
                <a:gd name="T30" fmla="*/ 710 w 794"/>
                <a:gd name="T31" fmla="*/ 64 h 145"/>
                <a:gd name="T32" fmla="*/ 700 w 794"/>
                <a:gd name="T33" fmla="*/ 71 h 145"/>
                <a:gd name="T34" fmla="*/ 686 w 794"/>
                <a:gd name="T35" fmla="*/ 77 h 145"/>
                <a:gd name="T36" fmla="*/ 667 w 794"/>
                <a:gd name="T37" fmla="*/ 83 h 145"/>
                <a:gd name="T38" fmla="*/ 644 w 794"/>
                <a:gd name="T39" fmla="*/ 86 h 145"/>
                <a:gd name="T40" fmla="*/ 614 w 794"/>
                <a:gd name="T41" fmla="*/ 86 h 145"/>
                <a:gd name="T42" fmla="*/ 583 w 794"/>
                <a:gd name="T43" fmla="*/ 85 h 145"/>
                <a:gd name="T44" fmla="*/ 546 w 794"/>
                <a:gd name="T45" fmla="*/ 82 h 145"/>
                <a:gd name="T46" fmla="*/ 506 w 794"/>
                <a:gd name="T47" fmla="*/ 80 h 145"/>
                <a:gd name="T48" fmla="*/ 463 w 794"/>
                <a:gd name="T49" fmla="*/ 76 h 145"/>
                <a:gd name="T50" fmla="*/ 419 w 794"/>
                <a:gd name="T51" fmla="*/ 73 h 145"/>
                <a:gd name="T52" fmla="*/ 373 w 794"/>
                <a:gd name="T53" fmla="*/ 70 h 145"/>
                <a:gd name="T54" fmla="*/ 325 w 794"/>
                <a:gd name="T55" fmla="*/ 67 h 145"/>
                <a:gd name="T56" fmla="*/ 278 w 794"/>
                <a:gd name="T57" fmla="*/ 64 h 145"/>
                <a:gd name="T58" fmla="*/ 232 w 794"/>
                <a:gd name="T59" fmla="*/ 61 h 145"/>
                <a:gd name="T60" fmla="*/ 188 w 794"/>
                <a:gd name="T61" fmla="*/ 60 h 145"/>
                <a:gd name="T62" fmla="*/ 146 w 794"/>
                <a:gd name="T63" fmla="*/ 60 h 145"/>
                <a:gd name="T64" fmla="*/ 108 w 794"/>
                <a:gd name="T65" fmla="*/ 60 h 145"/>
                <a:gd name="T66" fmla="*/ 72 w 794"/>
                <a:gd name="T67" fmla="*/ 61 h 145"/>
                <a:gd name="T68" fmla="*/ 43 w 794"/>
                <a:gd name="T69" fmla="*/ 64 h 145"/>
                <a:gd name="T70" fmla="*/ 18 w 794"/>
                <a:gd name="T71" fmla="*/ 70 h 145"/>
                <a:gd name="T72" fmla="*/ 0 w 794"/>
                <a:gd name="T73" fmla="*/ 76 h 145"/>
                <a:gd name="T74" fmla="*/ 784 w 794"/>
                <a:gd name="T75" fmla="*/ 145 h 145"/>
                <a:gd name="T76" fmla="*/ 786 w 794"/>
                <a:gd name="T77" fmla="*/ 141 h 145"/>
                <a:gd name="T78" fmla="*/ 790 w 794"/>
                <a:gd name="T79" fmla="*/ 131 h 145"/>
                <a:gd name="T80" fmla="*/ 793 w 794"/>
                <a:gd name="T81" fmla="*/ 116 h 145"/>
                <a:gd name="T82" fmla="*/ 794 w 794"/>
                <a:gd name="T83"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4" h="145">
                  <a:moveTo>
                    <a:pt x="794" y="97"/>
                  </a:moveTo>
                  <a:lnTo>
                    <a:pt x="793" y="85"/>
                  </a:lnTo>
                  <a:lnTo>
                    <a:pt x="791" y="71"/>
                  </a:lnTo>
                  <a:lnTo>
                    <a:pt x="786" y="58"/>
                  </a:lnTo>
                  <a:lnTo>
                    <a:pt x="778" y="45"/>
                  </a:lnTo>
                  <a:lnTo>
                    <a:pt x="766" y="33"/>
                  </a:lnTo>
                  <a:lnTo>
                    <a:pt x="752" y="21"/>
                  </a:lnTo>
                  <a:lnTo>
                    <a:pt x="732" y="9"/>
                  </a:lnTo>
                  <a:lnTo>
                    <a:pt x="709" y="0"/>
                  </a:lnTo>
                  <a:lnTo>
                    <a:pt x="710" y="3"/>
                  </a:lnTo>
                  <a:lnTo>
                    <a:pt x="715" y="12"/>
                  </a:lnTo>
                  <a:lnTo>
                    <a:pt x="719" y="24"/>
                  </a:lnTo>
                  <a:lnTo>
                    <a:pt x="720" y="37"/>
                  </a:lnTo>
                  <a:lnTo>
                    <a:pt x="719" y="46"/>
                  </a:lnTo>
                  <a:lnTo>
                    <a:pt x="716" y="55"/>
                  </a:lnTo>
                  <a:lnTo>
                    <a:pt x="710" y="64"/>
                  </a:lnTo>
                  <a:lnTo>
                    <a:pt x="700" y="71"/>
                  </a:lnTo>
                  <a:lnTo>
                    <a:pt x="686" y="77"/>
                  </a:lnTo>
                  <a:lnTo>
                    <a:pt x="667" y="83"/>
                  </a:lnTo>
                  <a:lnTo>
                    <a:pt x="644" y="86"/>
                  </a:lnTo>
                  <a:lnTo>
                    <a:pt x="614" y="86"/>
                  </a:lnTo>
                  <a:lnTo>
                    <a:pt x="583" y="85"/>
                  </a:lnTo>
                  <a:lnTo>
                    <a:pt x="546" y="82"/>
                  </a:lnTo>
                  <a:lnTo>
                    <a:pt x="506" y="80"/>
                  </a:lnTo>
                  <a:lnTo>
                    <a:pt x="463" y="76"/>
                  </a:lnTo>
                  <a:lnTo>
                    <a:pt x="419" y="73"/>
                  </a:lnTo>
                  <a:lnTo>
                    <a:pt x="373" y="70"/>
                  </a:lnTo>
                  <a:lnTo>
                    <a:pt x="325" y="67"/>
                  </a:lnTo>
                  <a:lnTo>
                    <a:pt x="278" y="64"/>
                  </a:lnTo>
                  <a:lnTo>
                    <a:pt x="232" y="61"/>
                  </a:lnTo>
                  <a:lnTo>
                    <a:pt x="188" y="60"/>
                  </a:lnTo>
                  <a:lnTo>
                    <a:pt x="146" y="60"/>
                  </a:lnTo>
                  <a:lnTo>
                    <a:pt x="108" y="60"/>
                  </a:lnTo>
                  <a:lnTo>
                    <a:pt x="72" y="61"/>
                  </a:lnTo>
                  <a:lnTo>
                    <a:pt x="43" y="64"/>
                  </a:lnTo>
                  <a:lnTo>
                    <a:pt x="18" y="70"/>
                  </a:lnTo>
                  <a:lnTo>
                    <a:pt x="0" y="76"/>
                  </a:lnTo>
                  <a:lnTo>
                    <a:pt x="784" y="145"/>
                  </a:lnTo>
                  <a:lnTo>
                    <a:pt x="786" y="141"/>
                  </a:lnTo>
                  <a:lnTo>
                    <a:pt x="790" y="131"/>
                  </a:lnTo>
                  <a:lnTo>
                    <a:pt x="793" y="116"/>
                  </a:lnTo>
                  <a:lnTo>
                    <a:pt x="794" y="97"/>
                  </a:lnTo>
                  <a:close/>
                </a:path>
              </a:pathLst>
            </a:custGeom>
            <a:solidFill>
              <a:srgbClr val="7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6" name="Freeform 348"/>
            <p:cNvSpPr>
              <a:spLocks/>
            </p:cNvSpPr>
            <p:nvPr/>
          </p:nvSpPr>
          <p:spPr bwMode="auto">
            <a:xfrm>
              <a:off x="2388" y="1205"/>
              <a:ext cx="71" cy="100"/>
            </a:xfrm>
            <a:custGeom>
              <a:avLst/>
              <a:gdLst>
                <a:gd name="T0" fmla="*/ 60 w 215"/>
                <a:gd name="T1" fmla="*/ 0 h 299"/>
                <a:gd name="T2" fmla="*/ 58 w 215"/>
                <a:gd name="T3" fmla="*/ 2 h 299"/>
                <a:gd name="T4" fmla="*/ 54 w 215"/>
                <a:gd name="T5" fmla="*/ 5 h 299"/>
                <a:gd name="T6" fmla="*/ 46 w 215"/>
                <a:gd name="T7" fmla="*/ 9 h 299"/>
                <a:gd name="T8" fmla="*/ 37 w 215"/>
                <a:gd name="T9" fmla="*/ 19 h 299"/>
                <a:gd name="T10" fmla="*/ 29 w 215"/>
                <a:gd name="T11" fmla="*/ 31 h 299"/>
                <a:gd name="T12" fmla="*/ 20 w 215"/>
                <a:gd name="T13" fmla="*/ 49 h 299"/>
                <a:gd name="T14" fmla="*/ 11 w 215"/>
                <a:gd name="T15" fmla="*/ 73 h 299"/>
                <a:gd name="T16" fmla="*/ 5 w 215"/>
                <a:gd name="T17" fmla="*/ 101 h 299"/>
                <a:gd name="T18" fmla="*/ 2 w 215"/>
                <a:gd name="T19" fmla="*/ 133 h 299"/>
                <a:gd name="T20" fmla="*/ 0 w 215"/>
                <a:gd name="T21" fmla="*/ 164 h 299"/>
                <a:gd name="T22" fmla="*/ 5 w 215"/>
                <a:gd name="T23" fmla="*/ 195 h 299"/>
                <a:gd name="T24" fmla="*/ 11 w 215"/>
                <a:gd name="T25" fmla="*/ 224 h 299"/>
                <a:gd name="T26" fmla="*/ 20 w 215"/>
                <a:gd name="T27" fmla="*/ 249 h 299"/>
                <a:gd name="T28" fmla="*/ 31 w 215"/>
                <a:gd name="T29" fmla="*/ 269 h 299"/>
                <a:gd name="T30" fmla="*/ 45 w 215"/>
                <a:gd name="T31" fmla="*/ 286 h 299"/>
                <a:gd name="T32" fmla="*/ 60 w 215"/>
                <a:gd name="T33" fmla="*/ 295 h 299"/>
                <a:gd name="T34" fmla="*/ 79 w 215"/>
                <a:gd name="T35" fmla="*/ 299 h 299"/>
                <a:gd name="T36" fmla="*/ 101 w 215"/>
                <a:gd name="T37" fmla="*/ 299 h 299"/>
                <a:gd name="T38" fmla="*/ 126 w 215"/>
                <a:gd name="T39" fmla="*/ 296 h 299"/>
                <a:gd name="T40" fmla="*/ 151 w 215"/>
                <a:gd name="T41" fmla="*/ 290 h 299"/>
                <a:gd name="T42" fmla="*/ 175 w 215"/>
                <a:gd name="T43" fmla="*/ 278 h 299"/>
                <a:gd name="T44" fmla="*/ 194 w 215"/>
                <a:gd name="T45" fmla="*/ 261 h 299"/>
                <a:gd name="T46" fmla="*/ 208 w 215"/>
                <a:gd name="T47" fmla="*/ 238 h 299"/>
                <a:gd name="T48" fmla="*/ 213 w 215"/>
                <a:gd name="T49" fmla="*/ 210 h 299"/>
                <a:gd name="T50" fmla="*/ 215 w 215"/>
                <a:gd name="T51" fmla="*/ 176 h 299"/>
                <a:gd name="T52" fmla="*/ 213 w 215"/>
                <a:gd name="T53" fmla="*/ 139 h 299"/>
                <a:gd name="T54" fmla="*/ 208 w 215"/>
                <a:gd name="T55" fmla="*/ 102 h 299"/>
                <a:gd name="T56" fmla="*/ 197 w 215"/>
                <a:gd name="T57" fmla="*/ 68 h 299"/>
                <a:gd name="T58" fmla="*/ 178 w 215"/>
                <a:gd name="T59" fmla="*/ 39 h 299"/>
                <a:gd name="T60" fmla="*/ 150 w 215"/>
                <a:gd name="T61" fmla="*/ 15 h 299"/>
                <a:gd name="T62" fmla="*/ 110 w 215"/>
                <a:gd name="T63" fmla="*/ 2 h 299"/>
                <a:gd name="T64" fmla="*/ 60 w 215"/>
                <a:gd name="T6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299">
                  <a:moveTo>
                    <a:pt x="60" y="0"/>
                  </a:moveTo>
                  <a:lnTo>
                    <a:pt x="58" y="2"/>
                  </a:lnTo>
                  <a:lnTo>
                    <a:pt x="54" y="5"/>
                  </a:lnTo>
                  <a:lnTo>
                    <a:pt x="46" y="9"/>
                  </a:lnTo>
                  <a:lnTo>
                    <a:pt x="37" y="19"/>
                  </a:lnTo>
                  <a:lnTo>
                    <a:pt x="29" y="31"/>
                  </a:lnTo>
                  <a:lnTo>
                    <a:pt x="20" y="49"/>
                  </a:lnTo>
                  <a:lnTo>
                    <a:pt x="11" y="73"/>
                  </a:lnTo>
                  <a:lnTo>
                    <a:pt x="5" y="101"/>
                  </a:lnTo>
                  <a:lnTo>
                    <a:pt x="2" y="133"/>
                  </a:lnTo>
                  <a:lnTo>
                    <a:pt x="0" y="164"/>
                  </a:lnTo>
                  <a:lnTo>
                    <a:pt x="5" y="195"/>
                  </a:lnTo>
                  <a:lnTo>
                    <a:pt x="11" y="224"/>
                  </a:lnTo>
                  <a:lnTo>
                    <a:pt x="20" y="249"/>
                  </a:lnTo>
                  <a:lnTo>
                    <a:pt x="31" y="269"/>
                  </a:lnTo>
                  <a:lnTo>
                    <a:pt x="45" y="286"/>
                  </a:lnTo>
                  <a:lnTo>
                    <a:pt x="60" y="295"/>
                  </a:lnTo>
                  <a:lnTo>
                    <a:pt x="79" y="299"/>
                  </a:lnTo>
                  <a:lnTo>
                    <a:pt x="101" y="299"/>
                  </a:lnTo>
                  <a:lnTo>
                    <a:pt x="126" y="296"/>
                  </a:lnTo>
                  <a:lnTo>
                    <a:pt x="151" y="290"/>
                  </a:lnTo>
                  <a:lnTo>
                    <a:pt x="175" y="278"/>
                  </a:lnTo>
                  <a:lnTo>
                    <a:pt x="194" y="261"/>
                  </a:lnTo>
                  <a:lnTo>
                    <a:pt x="208" y="238"/>
                  </a:lnTo>
                  <a:lnTo>
                    <a:pt x="213" y="210"/>
                  </a:lnTo>
                  <a:lnTo>
                    <a:pt x="215" y="176"/>
                  </a:lnTo>
                  <a:lnTo>
                    <a:pt x="213" y="139"/>
                  </a:lnTo>
                  <a:lnTo>
                    <a:pt x="208" y="102"/>
                  </a:lnTo>
                  <a:lnTo>
                    <a:pt x="197" y="68"/>
                  </a:lnTo>
                  <a:lnTo>
                    <a:pt x="178" y="39"/>
                  </a:lnTo>
                  <a:lnTo>
                    <a:pt x="150" y="15"/>
                  </a:lnTo>
                  <a:lnTo>
                    <a:pt x="110" y="2"/>
                  </a:lnTo>
                  <a:lnTo>
                    <a:pt x="60" y="0"/>
                  </a:lnTo>
                  <a:close/>
                </a:path>
              </a:pathLst>
            </a:custGeom>
            <a:solidFill>
              <a:srgbClr val="AD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7" name="Freeform 349"/>
            <p:cNvSpPr>
              <a:spLocks/>
            </p:cNvSpPr>
            <p:nvPr/>
          </p:nvSpPr>
          <p:spPr bwMode="auto">
            <a:xfrm>
              <a:off x="2316" y="1426"/>
              <a:ext cx="85" cy="83"/>
            </a:xfrm>
            <a:custGeom>
              <a:avLst/>
              <a:gdLst>
                <a:gd name="T0" fmla="*/ 0 w 255"/>
                <a:gd name="T1" fmla="*/ 4 h 248"/>
                <a:gd name="T2" fmla="*/ 135 w 255"/>
                <a:gd name="T3" fmla="*/ 0 h 248"/>
                <a:gd name="T4" fmla="*/ 255 w 255"/>
                <a:gd name="T5" fmla="*/ 229 h 248"/>
                <a:gd name="T6" fmla="*/ 86 w 255"/>
                <a:gd name="T7" fmla="*/ 248 h 248"/>
                <a:gd name="T8" fmla="*/ 0 w 255"/>
                <a:gd name="T9" fmla="*/ 4 h 248"/>
              </a:gdLst>
              <a:ahLst/>
              <a:cxnLst>
                <a:cxn ang="0">
                  <a:pos x="T0" y="T1"/>
                </a:cxn>
                <a:cxn ang="0">
                  <a:pos x="T2" y="T3"/>
                </a:cxn>
                <a:cxn ang="0">
                  <a:pos x="T4" y="T5"/>
                </a:cxn>
                <a:cxn ang="0">
                  <a:pos x="T6" y="T7"/>
                </a:cxn>
                <a:cxn ang="0">
                  <a:pos x="T8" y="T9"/>
                </a:cxn>
              </a:cxnLst>
              <a:rect l="0" t="0" r="r" b="b"/>
              <a:pathLst>
                <a:path w="255" h="248">
                  <a:moveTo>
                    <a:pt x="0" y="4"/>
                  </a:moveTo>
                  <a:lnTo>
                    <a:pt x="135" y="0"/>
                  </a:lnTo>
                  <a:lnTo>
                    <a:pt x="255" y="229"/>
                  </a:lnTo>
                  <a:lnTo>
                    <a:pt x="86" y="248"/>
                  </a:lnTo>
                  <a:lnTo>
                    <a:pt x="0" y="4"/>
                  </a:lnTo>
                  <a:close/>
                </a:path>
              </a:pathLst>
            </a:custGeom>
            <a:solidFill>
              <a:srgbClr val="FFB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8" name="Freeform 350"/>
            <p:cNvSpPr>
              <a:spLocks/>
            </p:cNvSpPr>
            <p:nvPr/>
          </p:nvSpPr>
          <p:spPr bwMode="auto">
            <a:xfrm>
              <a:off x="1751" y="1136"/>
              <a:ext cx="928" cy="787"/>
            </a:xfrm>
            <a:custGeom>
              <a:avLst/>
              <a:gdLst>
                <a:gd name="T0" fmla="*/ 1815 w 2784"/>
                <a:gd name="T1" fmla="*/ 102 h 2361"/>
                <a:gd name="T2" fmla="*/ 1400 w 2784"/>
                <a:gd name="T3" fmla="*/ 71 h 2361"/>
                <a:gd name="T4" fmla="*/ 1433 w 2784"/>
                <a:gd name="T5" fmla="*/ 299 h 2361"/>
                <a:gd name="T6" fmla="*/ 1380 w 2784"/>
                <a:gd name="T7" fmla="*/ 435 h 2361"/>
                <a:gd name="T8" fmla="*/ 1819 w 2784"/>
                <a:gd name="T9" fmla="*/ 357 h 2361"/>
                <a:gd name="T10" fmla="*/ 1708 w 2784"/>
                <a:gd name="T11" fmla="*/ 454 h 2361"/>
                <a:gd name="T12" fmla="*/ 1809 w 2784"/>
                <a:gd name="T13" fmla="*/ 885 h 2361"/>
                <a:gd name="T14" fmla="*/ 1625 w 2784"/>
                <a:gd name="T15" fmla="*/ 1435 h 2361"/>
                <a:gd name="T16" fmla="*/ 1303 w 2784"/>
                <a:gd name="T17" fmla="*/ 1025 h 2361"/>
                <a:gd name="T18" fmla="*/ 807 w 2784"/>
                <a:gd name="T19" fmla="*/ 698 h 2361"/>
                <a:gd name="T20" fmla="*/ 378 w 2784"/>
                <a:gd name="T21" fmla="*/ 899 h 2361"/>
                <a:gd name="T22" fmla="*/ 843 w 2784"/>
                <a:gd name="T23" fmla="*/ 1160 h 2361"/>
                <a:gd name="T24" fmla="*/ 630 w 2784"/>
                <a:gd name="T25" fmla="*/ 1543 h 2361"/>
                <a:gd name="T26" fmla="*/ 381 w 2784"/>
                <a:gd name="T27" fmla="*/ 1902 h 2361"/>
                <a:gd name="T28" fmla="*/ 551 w 2784"/>
                <a:gd name="T29" fmla="*/ 1860 h 2361"/>
                <a:gd name="T30" fmla="*/ 81 w 2784"/>
                <a:gd name="T31" fmla="*/ 1370 h 2361"/>
                <a:gd name="T32" fmla="*/ 266 w 2784"/>
                <a:gd name="T33" fmla="*/ 574 h 2361"/>
                <a:gd name="T34" fmla="*/ 241 w 2784"/>
                <a:gd name="T35" fmla="*/ 561 h 2361"/>
                <a:gd name="T36" fmla="*/ 325 w 2784"/>
                <a:gd name="T37" fmla="*/ 1547 h 2361"/>
                <a:gd name="T38" fmla="*/ 380 w 2784"/>
                <a:gd name="T39" fmla="*/ 1644 h 2361"/>
                <a:gd name="T40" fmla="*/ 782 w 2784"/>
                <a:gd name="T41" fmla="*/ 1891 h 2361"/>
                <a:gd name="T42" fmla="*/ 1248 w 2784"/>
                <a:gd name="T43" fmla="*/ 1617 h 2361"/>
                <a:gd name="T44" fmla="*/ 1082 w 2784"/>
                <a:gd name="T45" fmla="*/ 1050 h 2361"/>
                <a:gd name="T46" fmla="*/ 315 w 2784"/>
                <a:gd name="T47" fmla="*/ 757 h 2361"/>
                <a:gd name="T48" fmla="*/ 1099 w 2784"/>
                <a:gd name="T49" fmla="*/ 771 h 2361"/>
                <a:gd name="T50" fmla="*/ 1343 w 2784"/>
                <a:gd name="T51" fmla="*/ 1277 h 2361"/>
                <a:gd name="T52" fmla="*/ 1804 w 2784"/>
                <a:gd name="T53" fmla="*/ 1126 h 2361"/>
                <a:gd name="T54" fmla="*/ 1716 w 2784"/>
                <a:gd name="T55" fmla="*/ 592 h 2361"/>
                <a:gd name="T56" fmla="*/ 1742 w 2784"/>
                <a:gd name="T57" fmla="*/ 278 h 2361"/>
                <a:gd name="T58" fmla="*/ 1352 w 2784"/>
                <a:gd name="T59" fmla="*/ 395 h 2361"/>
                <a:gd name="T60" fmla="*/ 1463 w 2784"/>
                <a:gd name="T61" fmla="*/ 309 h 2361"/>
                <a:gd name="T62" fmla="*/ 1386 w 2784"/>
                <a:gd name="T63" fmla="*/ 102 h 2361"/>
                <a:gd name="T64" fmla="*/ 1757 w 2784"/>
                <a:gd name="T65" fmla="*/ 132 h 2361"/>
                <a:gd name="T66" fmla="*/ 2122 w 2784"/>
                <a:gd name="T67" fmla="*/ 30 h 2361"/>
                <a:gd name="T68" fmla="*/ 2023 w 2784"/>
                <a:gd name="T69" fmla="*/ 221 h 2361"/>
                <a:gd name="T70" fmla="*/ 1909 w 2784"/>
                <a:gd name="T71" fmla="*/ 516 h 2361"/>
                <a:gd name="T72" fmla="*/ 2241 w 2784"/>
                <a:gd name="T73" fmla="*/ 957 h 2361"/>
                <a:gd name="T74" fmla="*/ 2756 w 2784"/>
                <a:gd name="T75" fmla="*/ 1394 h 2361"/>
                <a:gd name="T76" fmla="*/ 1810 w 2784"/>
                <a:gd name="T77" fmla="*/ 1327 h 2361"/>
                <a:gd name="T78" fmla="*/ 865 w 2784"/>
                <a:gd name="T79" fmla="*/ 1778 h 2361"/>
                <a:gd name="T80" fmla="*/ 1213 w 2784"/>
                <a:gd name="T81" fmla="*/ 2124 h 2361"/>
                <a:gd name="T82" fmla="*/ 1679 w 2784"/>
                <a:gd name="T83" fmla="*/ 1901 h 2361"/>
                <a:gd name="T84" fmla="*/ 1974 w 2784"/>
                <a:gd name="T85" fmla="*/ 1624 h 2361"/>
                <a:gd name="T86" fmla="*/ 2069 w 2784"/>
                <a:gd name="T87" fmla="*/ 2139 h 2361"/>
                <a:gd name="T88" fmla="*/ 2618 w 2784"/>
                <a:gd name="T89" fmla="*/ 2303 h 2361"/>
                <a:gd name="T90" fmla="*/ 2480 w 2784"/>
                <a:gd name="T91" fmla="*/ 1661 h 2361"/>
                <a:gd name="T92" fmla="*/ 2149 w 2784"/>
                <a:gd name="T93" fmla="*/ 1852 h 2361"/>
                <a:gd name="T94" fmla="*/ 2501 w 2784"/>
                <a:gd name="T95" fmla="*/ 2053 h 2361"/>
                <a:gd name="T96" fmla="*/ 2318 w 2784"/>
                <a:gd name="T97" fmla="*/ 1706 h 2361"/>
                <a:gd name="T98" fmla="*/ 2511 w 2784"/>
                <a:gd name="T99" fmla="*/ 2093 h 2361"/>
                <a:gd name="T100" fmla="*/ 2128 w 2784"/>
                <a:gd name="T101" fmla="*/ 1800 h 2361"/>
                <a:gd name="T102" fmla="*/ 2597 w 2784"/>
                <a:gd name="T103" fmla="*/ 1849 h 2361"/>
                <a:gd name="T104" fmla="*/ 2723 w 2784"/>
                <a:gd name="T105" fmla="*/ 2112 h 2361"/>
                <a:gd name="T106" fmla="*/ 2040 w 2784"/>
                <a:gd name="T107" fmla="*/ 1953 h 2361"/>
                <a:gd name="T108" fmla="*/ 1815 w 2784"/>
                <a:gd name="T109" fmla="*/ 1814 h 2361"/>
                <a:gd name="T110" fmla="*/ 1628 w 2784"/>
                <a:gd name="T111" fmla="*/ 1865 h 2361"/>
                <a:gd name="T112" fmla="*/ 1250 w 2784"/>
                <a:gd name="T113" fmla="*/ 2062 h 2361"/>
                <a:gd name="T114" fmla="*/ 874 w 2784"/>
                <a:gd name="T115" fmla="*/ 1750 h 2361"/>
                <a:gd name="T116" fmla="*/ 1801 w 2784"/>
                <a:gd name="T117" fmla="*/ 1355 h 2361"/>
                <a:gd name="T118" fmla="*/ 2773 w 2784"/>
                <a:gd name="T119" fmla="*/ 1423 h 2361"/>
                <a:gd name="T120" fmla="*/ 2318 w 2784"/>
                <a:gd name="T121" fmla="*/ 1012 h 2361"/>
                <a:gd name="T122" fmla="*/ 1949 w 2784"/>
                <a:gd name="T123" fmla="*/ 531 h 2361"/>
                <a:gd name="T124" fmla="*/ 2087 w 2784"/>
                <a:gd name="T125" fmla="*/ 132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4" h="2361">
                  <a:moveTo>
                    <a:pt x="2137" y="2"/>
                  </a:moveTo>
                  <a:lnTo>
                    <a:pt x="2130" y="0"/>
                  </a:lnTo>
                  <a:lnTo>
                    <a:pt x="2121" y="0"/>
                  </a:lnTo>
                  <a:lnTo>
                    <a:pt x="2114" y="0"/>
                  </a:lnTo>
                  <a:lnTo>
                    <a:pt x="2106" y="2"/>
                  </a:lnTo>
                  <a:lnTo>
                    <a:pt x="2097" y="2"/>
                  </a:lnTo>
                  <a:lnTo>
                    <a:pt x="2090" y="3"/>
                  </a:lnTo>
                  <a:lnTo>
                    <a:pt x="2082" y="5"/>
                  </a:lnTo>
                  <a:lnTo>
                    <a:pt x="2075" y="6"/>
                  </a:lnTo>
                  <a:lnTo>
                    <a:pt x="2059" y="10"/>
                  </a:lnTo>
                  <a:lnTo>
                    <a:pt x="2044" y="18"/>
                  </a:lnTo>
                  <a:lnTo>
                    <a:pt x="2029" y="25"/>
                  </a:lnTo>
                  <a:lnTo>
                    <a:pt x="2017" y="33"/>
                  </a:lnTo>
                  <a:lnTo>
                    <a:pt x="2007" y="42"/>
                  </a:lnTo>
                  <a:lnTo>
                    <a:pt x="2000" y="52"/>
                  </a:lnTo>
                  <a:lnTo>
                    <a:pt x="1994" y="62"/>
                  </a:lnTo>
                  <a:lnTo>
                    <a:pt x="1989" y="74"/>
                  </a:lnTo>
                  <a:lnTo>
                    <a:pt x="1983" y="104"/>
                  </a:lnTo>
                  <a:lnTo>
                    <a:pt x="1979" y="133"/>
                  </a:lnTo>
                  <a:lnTo>
                    <a:pt x="1976" y="163"/>
                  </a:lnTo>
                  <a:lnTo>
                    <a:pt x="1974" y="185"/>
                  </a:lnTo>
                  <a:lnTo>
                    <a:pt x="1967" y="185"/>
                  </a:lnTo>
                  <a:lnTo>
                    <a:pt x="1958" y="182"/>
                  </a:lnTo>
                  <a:lnTo>
                    <a:pt x="1949" y="176"/>
                  </a:lnTo>
                  <a:lnTo>
                    <a:pt x="1939" y="167"/>
                  </a:lnTo>
                  <a:lnTo>
                    <a:pt x="1920" y="147"/>
                  </a:lnTo>
                  <a:lnTo>
                    <a:pt x="1906" y="129"/>
                  </a:lnTo>
                  <a:lnTo>
                    <a:pt x="1899" y="115"/>
                  </a:lnTo>
                  <a:lnTo>
                    <a:pt x="1896" y="111"/>
                  </a:lnTo>
                  <a:lnTo>
                    <a:pt x="1893" y="104"/>
                  </a:lnTo>
                  <a:lnTo>
                    <a:pt x="1884" y="104"/>
                  </a:lnTo>
                  <a:lnTo>
                    <a:pt x="1850" y="102"/>
                  </a:lnTo>
                  <a:lnTo>
                    <a:pt x="1815" y="102"/>
                  </a:lnTo>
                  <a:lnTo>
                    <a:pt x="1781" y="102"/>
                  </a:lnTo>
                  <a:lnTo>
                    <a:pt x="1748" y="104"/>
                  </a:lnTo>
                  <a:lnTo>
                    <a:pt x="1719" y="107"/>
                  </a:lnTo>
                  <a:lnTo>
                    <a:pt x="1695" y="111"/>
                  </a:lnTo>
                  <a:lnTo>
                    <a:pt x="1677" y="117"/>
                  </a:lnTo>
                  <a:lnTo>
                    <a:pt x="1667" y="126"/>
                  </a:lnTo>
                  <a:lnTo>
                    <a:pt x="1664" y="130"/>
                  </a:lnTo>
                  <a:lnTo>
                    <a:pt x="1656" y="144"/>
                  </a:lnTo>
                  <a:lnTo>
                    <a:pt x="1645" y="163"/>
                  </a:lnTo>
                  <a:lnTo>
                    <a:pt x="1633" y="185"/>
                  </a:lnTo>
                  <a:lnTo>
                    <a:pt x="1619" y="206"/>
                  </a:lnTo>
                  <a:lnTo>
                    <a:pt x="1609" y="225"/>
                  </a:lnTo>
                  <a:lnTo>
                    <a:pt x="1600" y="238"/>
                  </a:lnTo>
                  <a:lnTo>
                    <a:pt x="1597" y="244"/>
                  </a:lnTo>
                  <a:lnTo>
                    <a:pt x="1596" y="246"/>
                  </a:lnTo>
                  <a:lnTo>
                    <a:pt x="1596" y="246"/>
                  </a:lnTo>
                  <a:lnTo>
                    <a:pt x="1594" y="247"/>
                  </a:lnTo>
                  <a:lnTo>
                    <a:pt x="1593" y="249"/>
                  </a:lnTo>
                  <a:lnTo>
                    <a:pt x="1591" y="247"/>
                  </a:lnTo>
                  <a:lnTo>
                    <a:pt x="1591" y="244"/>
                  </a:lnTo>
                  <a:lnTo>
                    <a:pt x="1590" y="240"/>
                  </a:lnTo>
                  <a:lnTo>
                    <a:pt x="1588" y="235"/>
                  </a:lnTo>
                  <a:lnTo>
                    <a:pt x="1584" y="216"/>
                  </a:lnTo>
                  <a:lnTo>
                    <a:pt x="1577" y="192"/>
                  </a:lnTo>
                  <a:lnTo>
                    <a:pt x="1568" y="167"/>
                  </a:lnTo>
                  <a:lnTo>
                    <a:pt x="1554" y="142"/>
                  </a:lnTo>
                  <a:lnTo>
                    <a:pt x="1538" y="118"/>
                  </a:lnTo>
                  <a:lnTo>
                    <a:pt x="1517" y="98"/>
                  </a:lnTo>
                  <a:lnTo>
                    <a:pt x="1492" y="83"/>
                  </a:lnTo>
                  <a:lnTo>
                    <a:pt x="1461" y="74"/>
                  </a:lnTo>
                  <a:lnTo>
                    <a:pt x="1442" y="71"/>
                  </a:lnTo>
                  <a:lnTo>
                    <a:pt x="1421" y="71"/>
                  </a:lnTo>
                  <a:lnTo>
                    <a:pt x="1400" y="71"/>
                  </a:lnTo>
                  <a:lnTo>
                    <a:pt x="1380" y="73"/>
                  </a:lnTo>
                  <a:lnTo>
                    <a:pt x="1362" y="77"/>
                  </a:lnTo>
                  <a:lnTo>
                    <a:pt x="1346" y="83"/>
                  </a:lnTo>
                  <a:lnTo>
                    <a:pt x="1331" y="92"/>
                  </a:lnTo>
                  <a:lnTo>
                    <a:pt x="1321" y="102"/>
                  </a:lnTo>
                  <a:lnTo>
                    <a:pt x="1315" y="111"/>
                  </a:lnTo>
                  <a:lnTo>
                    <a:pt x="1312" y="121"/>
                  </a:lnTo>
                  <a:lnTo>
                    <a:pt x="1312" y="136"/>
                  </a:lnTo>
                  <a:lnTo>
                    <a:pt x="1316" y="154"/>
                  </a:lnTo>
                  <a:lnTo>
                    <a:pt x="1325" y="172"/>
                  </a:lnTo>
                  <a:lnTo>
                    <a:pt x="1337" y="184"/>
                  </a:lnTo>
                  <a:lnTo>
                    <a:pt x="1352" y="192"/>
                  </a:lnTo>
                  <a:lnTo>
                    <a:pt x="1366" y="198"/>
                  </a:lnTo>
                  <a:lnTo>
                    <a:pt x="1381" y="201"/>
                  </a:lnTo>
                  <a:lnTo>
                    <a:pt x="1398" y="203"/>
                  </a:lnTo>
                  <a:lnTo>
                    <a:pt x="1414" y="203"/>
                  </a:lnTo>
                  <a:lnTo>
                    <a:pt x="1429" y="203"/>
                  </a:lnTo>
                  <a:lnTo>
                    <a:pt x="1446" y="203"/>
                  </a:lnTo>
                  <a:lnTo>
                    <a:pt x="1461" y="203"/>
                  </a:lnTo>
                  <a:lnTo>
                    <a:pt x="1474" y="204"/>
                  </a:lnTo>
                  <a:lnTo>
                    <a:pt x="1486" y="207"/>
                  </a:lnTo>
                  <a:lnTo>
                    <a:pt x="1495" y="213"/>
                  </a:lnTo>
                  <a:lnTo>
                    <a:pt x="1503" y="222"/>
                  </a:lnTo>
                  <a:lnTo>
                    <a:pt x="1508" y="234"/>
                  </a:lnTo>
                  <a:lnTo>
                    <a:pt x="1513" y="249"/>
                  </a:lnTo>
                  <a:lnTo>
                    <a:pt x="1504" y="253"/>
                  </a:lnTo>
                  <a:lnTo>
                    <a:pt x="1494" y="257"/>
                  </a:lnTo>
                  <a:lnTo>
                    <a:pt x="1483" y="262"/>
                  </a:lnTo>
                  <a:lnTo>
                    <a:pt x="1472" y="269"/>
                  </a:lnTo>
                  <a:lnTo>
                    <a:pt x="1461" y="275"/>
                  </a:lnTo>
                  <a:lnTo>
                    <a:pt x="1451" y="283"/>
                  </a:lnTo>
                  <a:lnTo>
                    <a:pt x="1440" y="290"/>
                  </a:lnTo>
                  <a:lnTo>
                    <a:pt x="1433" y="299"/>
                  </a:lnTo>
                  <a:lnTo>
                    <a:pt x="1433" y="297"/>
                  </a:lnTo>
                  <a:lnTo>
                    <a:pt x="1424" y="302"/>
                  </a:lnTo>
                  <a:lnTo>
                    <a:pt x="1408" y="306"/>
                  </a:lnTo>
                  <a:lnTo>
                    <a:pt x="1386" y="309"/>
                  </a:lnTo>
                  <a:lnTo>
                    <a:pt x="1359" y="312"/>
                  </a:lnTo>
                  <a:lnTo>
                    <a:pt x="1329" y="315"/>
                  </a:lnTo>
                  <a:lnTo>
                    <a:pt x="1297" y="317"/>
                  </a:lnTo>
                  <a:lnTo>
                    <a:pt x="1264" y="318"/>
                  </a:lnTo>
                  <a:lnTo>
                    <a:pt x="1232" y="318"/>
                  </a:lnTo>
                  <a:lnTo>
                    <a:pt x="1224" y="318"/>
                  </a:lnTo>
                  <a:lnTo>
                    <a:pt x="1220" y="324"/>
                  </a:lnTo>
                  <a:lnTo>
                    <a:pt x="1216" y="330"/>
                  </a:lnTo>
                  <a:lnTo>
                    <a:pt x="1210" y="343"/>
                  </a:lnTo>
                  <a:lnTo>
                    <a:pt x="1207" y="360"/>
                  </a:lnTo>
                  <a:lnTo>
                    <a:pt x="1208" y="380"/>
                  </a:lnTo>
                  <a:lnTo>
                    <a:pt x="1213" y="392"/>
                  </a:lnTo>
                  <a:lnTo>
                    <a:pt x="1220" y="404"/>
                  </a:lnTo>
                  <a:lnTo>
                    <a:pt x="1232" y="413"/>
                  </a:lnTo>
                  <a:lnTo>
                    <a:pt x="1245" y="420"/>
                  </a:lnTo>
                  <a:lnTo>
                    <a:pt x="1250" y="422"/>
                  </a:lnTo>
                  <a:lnTo>
                    <a:pt x="1253" y="422"/>
                  </a:lnTo>
                  <a:lnTo>
                    <a:pt x="1260" y="420"/>
                  </a:lnTo>
                  <a:lnTo>
                    <a:pt x="1272" y="419"/>
                  </a:lnTo>
                  <a:lnTo>
                    <a:pt x="1285" y="417"/>
                  </a:lnTo>
                  <a:lnTo>
                    <a:pt x="1298" y="416"/>
                  </a:lnTo>
                  <a:lnTo>
                    <a:pt x="1312" y="414"/>
                  </a:lnTo>
                  <a:lnTo>
                    <a:pt x="1322" y="414"/>
                  </a:lnTo>
                  <a:lnTo>
                    <a:pt x="1329" y="413"/>
                  </a:lnTo>
                  <a:lnTo>
                    <a:pt x="1337" y="419"/>
                  </a:lnTo>
                  <a:lnTo>
                    <a:pt x="1344" y="425"/>
                  </a:lnTo>
                  <a:lnTo>
                    <a:pt x="1355" y="429"/>
                  </a:lnTo>
                  <a:lnTo>
                    <a:pt x="1366" y="434"/>
                  </a:lnTo>
                  <a:lnTo>
                    <a:pt x="1380" y="435"/>
                  </a:lnTo>
                  <a:lnTo>
                    <a:pt x="1393" y="435"/>
                  </a:lnTo>
                  <a:lnTo>
                    <a:pt x="1409" y="432"/>
                  </a:lnTo>
                  <a:lnTo>
                    <a:pt x="1426" y="426"/>
                  </a:lnTo>
                  <a:lnTo>
                    <a:pt x="1442" y="419"/>
                  </a:lnTo>
                  <a:lnTo>
                    <a:pt x="1457" y="414"/>
                  </a:lnTo>
                  <a:lnTo>
                    <a:pt x="1472" y="411"/>
                  </a:lnTo>
                  <a:lnTo>
                    <a:pt x="1486" y="410"/>
                  </a:lnTo>
                  <a:lnTo>
                    <a:pt x="1500" y="410"/>
                  </a:lnTo>
                  <a:lnTo>
                    <a:pt x="1513" y="411"/>
                  </a:lnTo>
                  <a:lnTo>
                    <a:pt x="1526" y="414"/>
                  </a:lnTo>
                  <a:lnTo>
                    <a:pt x="1538" y="420"/>
                  </a:lnTo>
                  <a:lnTo>
                    <a:pt x="1544" y="423"/>
                  </a:lnTo>
                  <a:lnTo>
                    <a:pt x="1554" y="426"/>
                  </a:lnTo>
                  <a:lnTo>
                    <a:pt x="1565" y="428"/>
                  </a:lnTo>
                  <a:lnTo>
                    <a:pt x="1578" y="431"/>
                  </a:lnTo>
                  <a:lnTo>
                    <a:pt x="1593" y="432"/>
                  </a:lnTo>
                  <a:lnTo>
                    <a:pt x="1609" y="434"/>
                  </a:lnTo>
                  <a:lnTo>
                    <a:pt x="1627" y="435"/>
                  </a:lnTo>
                  <a:lnTo>
                    <a:pt x="1645" y="435"/>
                  </a:lnTo>
                  <a:lnTo>
                    <a:pt x="1664" y="435"/>
                  </a:lnTo>
                  <a:lnTo>
                    <a:pt x="1682" y="435"/>
                  </a:lnTo>
                  <a:lnTo>
                    <a:pt x="1701" y="434"/>
                  </a:lnTo>
                  <a:lnTo>
                    <a:pt x="1719" y="431"/>
                  </a:lnTo>
                  <a:lnTo>
                    <a:pt x="1736" y="428"/>
                  </a:lnTo>
                  <a:lnTo>
                    <a:pt x="1753" y="425"/>
                  </a:lnTo>
                  <a:lnTo>
                    <a:pt x="1767" y="419"/>
                  </a:lnTo>
                  <a:lnTo>
                    <a:pt x="1781" y="413"/>
                  </a:lnTo>
                  <a:lnTo>
                    <a:pt x="1798" y="401"/>
                  </a:lnTo>
                  <a:lnTo>
                    <a:pt x="1809" y="388"/>
                  </a:lnTo>
                  <a:lnTo>
                    <a:pt x="1815" y="376"/>
                  </a:lnTo>
                  <a:lnTo>
                    <a:pt x="1818" y="364"/>
                  </a:lnTo>
                  <a:lnTo>
                    <a:pt x="1819" y="361"/>
                  </a:lnTo>
                  <a:lnTo>
                    <a:pt x="1819" y="357"/>
                  </a:lnTo>
                  <a:lnTo>
                    <a:pt x="1819" y="352"/>
                  </a:lnTo>
                  <a:lnTo>
                    <a:pt x="1819" y="349"/>
                  </a:lnTo>
                  <a:lnTo>
                    <a:pt x="1816" y="326"/>
                  </a:lnTo>
                  <a:lnTo>
                    <a:pt x="1810" y="305"/>
                  </a:lnTo>
                  <a:lnTo>
                    <a:pt x="1800" y="287"/>
                  </a:lnTo>
                  <a:lnTo>
                    <a:pt x="1787" y="274"/>
                  </a:lnTo>
                  <a:lnTo>
                    <a:pt x="1803" y="272"/>
                  </a:lnTo>
                  <a:lnTo>
                    <a:pt x="1819" y="271"/>
                  </a:lnTo>
                  <a:lnTo>
                    <a:pt x="1837" y="269"/>
                  </a:lnTo>
                  <a:lnTo>
                    <a:pt x="1853" y="268"/>
                  </a:lnTo>
                  <a:lnTo>
                    <a:pt x="1868" y="268"/>
                  </a:lnTo>
                  <a:lnTo>
                    <a:pt x="1881" y="266"/>
                  </a:lnTo>
                  <a:lnTo>
                    <a:pt x="1893" y="265"/>
                  </a:lnTo>
                  <a:lnTo>
                    <a:pt x="1903" y="263"/>
                  </a:lnTo>
                  <a:lnTo>
                    <a:pt x="1901" y="283"/>
                  </a:lnTo>
                  <a:lnTo>
                    <a:pt x="1896" y="305"/>
                  </a:lnTo>
                  <a:lnTo>
                    <a:pt x="1895" y="331"/>
                  </a:lnTo>
                  <a:lnTo>
                    <a:pt x="1893" y="360"/>
                  </a:lnTo>
                  <a:lnTo>
                    <a:pt x="1893" y="379"/>
                  </a:lnTo>
                  <a:lnTo>
                    <a:pt x="1896" y="399"/>
                  </a:lnTo>
                  <a:lnTo>
                    <a:pt x="1899" y="419"/>
                  </a:lnTo>
                  <a:lnTo>
                    <a:pt x="1903" y="439"/>
                  </a:lnTo>
                  <a:lnTo>
                    <a:pt x="1896" y="439"/>
                  </a:lnTo>
                  <a:lnTo>
                    <a:pt x="1884" y="441"/>
                  </a:lnTo>
                  <a:lnTo>
                    <a:pt x="1869" y="442"/>
                  </a:lnTo>
                  <a:lnTo>
                    <a:pt x="1852" y="442"/>
                  </a:lnTo>
                  <a:lnTo>
                    <a:pt x="1832" y="444"/>
                  </a:lnTo>
                  <a:lnTo>
                    <a:pt x="1812" y="447"/>
                  </a:lnTo>
                  <a:lnTo>
                    <a:pt x="1790" y="448"/>
                  </a:lnTo>
                  <a:lnTo>
                    <a:pt x="1769" y="450"/>
                  </a:lnTo>
                  <a:lnTo>
                    <a:pt x="1747" y="451"/>
                  </a:lnTo>
                  <a:lnTo>
                    <a:pt x="1726" y="453"/>
                  </a:lnTo>
                  <a:lnTo>
                    <a:pt x="1708" y="454"/>
                  </a:lnTo>
                  <a:lnTo>
                    <a:pt x="1690" y="456"/>
                  </a:lnTo>
                  <a:lnTo>
                    <a:pt x="1677" y="457"/>
                  </a:lnTo>
                  <a:lnTo>
                    <a:pt x="1665" y="457"/>
                  </a:lnTo>
                  <a:lnTo>
                    <a:pt x="1659" y="459"/>
                  </a:lnTo>
                  <a:lnTo>
                    <a:pt x="1656" y="459"/>
                  </a:lnTo>
                  <a:lnTo>
                    <a:pt x="1659" y="473"/>
                  </a:lnTo>
                  <a:lnTo>
                    <a:pt x="1667" y="509"/>
                  </a:lnTo>
                  <a:lnTo>
                    <a:pt x="1676" y="546"/>
                  </a:lnTo>
                  <a:lnTo>
                    <a:pt x="1682" y="573"/>
                  </a:lnTo>
                  <a:lnTo>
                    <a:pt x="1671" y="577"/>
                  </a:lnTo>
                  <a:lnTo>
                    <a:pt x="1658" y="583"/>
                  </a:lnTo>
                  <a:lnTo>
                    <a:pt x="1645" y="592"/>
                  </a:lnTo>
                  <a:lnTo>
                    <a:pt x="1631" y="601"/>
                  </a:lnTo>
                  <a:lnTo>
                    <a:pt x="1618" y="613"/>
                  </a:lnTo>
                  <a:lnTo>
                    <a:pt x="1608" y="626"/>
                  </a:lnTo>
                  <a:lnTo>
                    <a:pt x="1602" y="641"/>
                  </a:lnTo>
                  <a:lnTo>
                    <a:pt x="1599" y="657"/>
                  </a:lnTo>
                  <a:lnTo>
                    <a:pt x="1602" y="681"/>
                  </a:lnTo>
                  <a:lnTo>
                    <a:pt x="1611" y="712"/>
                  </a:lnTo>
                  <a:lnTo>
                    <a:pt x="1622" y="746"/>
                  </a:lnTo>
                  <a:lnTo>
                    <a:pt x="1637" y="781"/>
                  </a:lnTo>
                  <a:lnTo>
                    <a:pt x="1651" y="815"/>
                  </a:lnTo>
                  <a:lnTo>
                    <a:pt x="1664" y="845"/>
                  </a:lnTo>
                  <a:lnTo>
                    <a:pt x="1674" y="868"/>
                  </a:lnTo>
                  <a:lnTo>
                    <a:pt x="1680" y="880"/>
                  </a:lnTo>
                  <a:lnTo>
                    <a:pt x="1685" y="889"/>
                  </a:lnTo>
                  <a:lnTo>
                    <a:pt x="1690" y="889"/>
                  </a:lnTo>
                  <a:lnTo>
                    <a:pt x="1704" y="889"/>
                  </a:lnTo>
                  <a:lnTo>
                    <a:pt x="1723" y="888"/>
                  </a:lnTo>
                  <a:lnTo>
                    <a:pt x="1747" y="886"/>
                  </a:lnTo>
                  <a:lnTo>
                    <a:pt x="1770" y="886"/>
                  </a:lnTo>
                  <a:lnTo>
                    <a:pt x="1793" y="885"/>
                  </a:lnTo>
                  <a:lnTo>
                    <a:pt x="1809" y="885"/>
                  </a:lnTo>
                  <a:lnTo>
                    <a:pt x="1819" y="885"/>
                  </a:lnTo>
                  <a:lnTo>
                    <a:pt x="1825" y="897"/>
                  </a:lnTo>
                  <a:lnTo>
                    <a:pt x="1837" y="919"/>
                  </a:lnTo>
                  <a:lnTo>
                    <a:pt x="1852" y="947"/>
                  </a:lnTo>
                  <a:lnTo>
                    <a:pt x="1869" y="981"/>
                  </a:lnTo>
                  <a:lnTo>
                    <a:pt x="1887" y="1015"/>
                  </a:lnTo>
                  <a:lnTo>
                    <a:pt x="1903" y="1047"/>
                  </a:lnTo>
                  <a:lnTo>
                    <a:pt x="1917" y="1073"/>
                  </a:lnTo>
                  <a:lnTo>
                    <a:pt x="1926" y="1090"/>
                  </a:lnTo>
                  <a:lnTo>
                    <a:pt x="1909" y="1092"/>
                  </a:lnTo>
                  <a:lnTo>
                    <a:pt x="1886" y="1093"/>
                  </a:lnTo>
                  <a:lnTo>
                    <a:pt x="1858" y="1095"/>
                  </a:lnTo>
                  <a:lnTo>
                    <a:pt x="1830" y="1096"/>
                  </a:lnTo>
                  <a:lnTo>
                    <a:pt x="1803" y="1098"/>
                  </a:lnTo>
                  <a:lnTo>
                    <a:pt x="1779" y="1099"/>
                  </a:lnTo>
                  <a:lnTo>
                    <a:pt x="1764" y="1101"/>
                  </a:lnTo>
                  <a:lnTo>
                    <a:pt x="1758" y="1101"/>
                  </a:lnTo>
                  <a:lnTo>
                    <a:pt x="1758" y="1108"/>
                  </a:lnTo>
                  <a:lnTo>
                    <a:pt x="1760" y="1129"/>
                  </a:lnTo>
                  <a:lnTo>
                    <a:pt x="1763" y="1154"/>
                  </a:lnTo>
                  <a:lnTo>
                    <a:pt x="1764" y="1181"/>
                  </a:lnTo>
                  <a:lnTo>
                    <a:pt x="1750" y="1151"/>
                  </a:lnTo>
                  <a:lnTo>
                    <a:pt x="1733" y="1118"/>
                  </a:lnTo>
                  <a:lnTo>
                    <a:pt x="1716" y="1083"/>
                  </a:lnTo>
                  <a:lnTo>
                    <a:pt x="1699" y="1047"/>
                  </a:lnTo>
                  <a:lnTo>
                    <a:pt x="1683" y="1016"/>
                  </a:lnTo>
                  <a:lnTo>
                    <a:pt x="1671" y="991"/>
                  </a:lnTo>
                  <a:lnTo>
                    <a:pt x="1662" y="973"/>
                  </a:lnTo>
                  <a:lnTo>
                    <a:pt x="1659" y="968"/>
                  </a:lnTo>
                  <a:lnTo>
                    <a:pt x="1614" y="1411"/>
                  </a:lnTo>
                  <a:lnTo>
                    <a:pt x="1615" y="1416"/>
                  </a:lnTo>
                  <a:lnTo>
                    <a:pt x="1619" y="1425"/>
                  </a:lnTo>
                  <a:lnTo>
                    <a:pt x="1625" y="1435"/>
                  </a:lnTo>
                  <a:lnTo>
                    <a:pt x="1628" y="1444"/>
                  </a:lnTo>
                  <a:lnTo>
                    <a:pt x="1625" y="1451"/>
                  </a:lnTo>
                  <a:lnTo>
                    <a:pt x="1619" y="1466"/>
                  </a:lnTo>
                  <a:lnTo>
                    <a:pt x="1611" y="1484"/>
                  </a:lnTo>
                  <a:lnTo>
                    <a:pt x="1602" y="1506"/>
                  </a:lnTo>
                  <a:lnTo>
                    <a:pt x="1593" y="1527"/>
                  </a:lnTo>
                  <a:lnTo>
                    <a:pt x="1585" y="1547"/>
                  </a:lnTo>
                  <a:lnTo>
                    <a:pt x="1579" y="1562"/>
                  </a:lnTo>
                  <a:lnTo>
                    <a:pt x="1575" y="1573"/>
                  </a:lnTo>
                  <a:lnTo>
                    <a:pt x="1566" y="1571"/>
                  </a:lnTo>
                  <a:lnTo>
                    <a:pt x="1559" y="1571"/>
                  </a:lnTo>
                  <a:lnTo>
                    <a:pt x="1550" y="1571"/>
                  </a:lnTo>
                  <a:lnTo>
                    <a:pt x="1541" y="1570"/>
                  </a:lnTo>
                  <a:lnTo>
                    <a:pt x="1534" y="1544"/>
                  </a:lnTo>
                  <a:lnTo>
                    <a:pt x="1522" y="1507"/>
                  </a:lnTo>
                  <a:lnTo>
                    <a:pt x="1507" y="1462"/>
                  </a:lnTo>
                  <a:lnTo>
                    <a:pt x="1486" y="1413"/>
                  </a:lnTo>
                  <a:lnTo>
                    <a:pt x="1461" y="1362"/>
                  </a:lnTo>
                  <a:lnTo>
                    <a:pt x="1430" y="1317"/>
                  </a:lnTo>
                  <a:lnTo>
                    <a:pt x="1396" y="1278"/>
                  </a:lnTo>
                  <a:lnTo>
                    <a:pt x="1356" y="1250"/>
                  </a:lnTo>
                  <a:lnTo>
                    <a:pt x="1325" y="1231"/>
                  </a:lnTo>
                  <a:lnTo>
                    <a:pt x="1297" y="1207"/>
                  </a:lnTo>
                  <a:lnTo>
                    <a:pt x="1275" y="1182"/>
                  </a:lnTo>
                  <a:lnTo>
                    <a:pt x="1256" y="1155"/>
                  </a:lnTo>
                  <a:lnTo>
                    <a:pt x="1241" y="1129"/>
                  </a:lnTo>
                  <a:lnTo>
                    <a:pt x="1229" y="1105"/>
                  </a:lnTo>
                  <a:lnTo>
                    <a:pt x="1220" y="1084"/>
                  </a:lnTo>
                  <a:lnTo>
                    <a:pt x="1214" y="1068"/>
                  </a:lnTo>
                  <a:lnTo>
                    <a:pt x="1232" y="1061"/>
                  </a:lnTo>
                  <a:lnTo>
                    <a:pt x="1254" y="1050"/>
                  </a:lnTo>
                  <a:lnTo>
                    <a:pt x="1279" y="1039"/>
                  </a:lnTo>
                  <a:lnTo>
                    <a:pt x="1303" y="1025"/>
                  </a:lnTo>
                  <a:lnTo>
                    <a:pt x="1327" y="1009"/>
                  </a:lnTo>
                  <a:lnTo>
                    <a:pt x="1347" y="993"/>
                  </a:lnTo>
                  <a:lnTo>
                    <a:pt x="1362" y="975"/>
                  </a:lnTo>
                  <a:lnTo>
                    <a:pt x="1369" y="957"/>
                  </a:lnTo>
                  <a:lnTo>
                    <a:pt x="1375" y="932"/>
                  </a:lnTo>
                  <a:lnTo>
                    <a:pt x="1381" y="908"/>
                  </a:lnTo>
                  <a:lnTo>
                    <a:pt x="1386" y="885"/>
                  </a:lnTo>
                  <a:lnTo>
                    <a:pt x="1390" y="860"/>
                  </a:lnTo>
                  <a:lnTo>
                    <a:pt x="1392" y="836"/>
                  </a:lnTo>
                  <a:lnTo>
                    <a:pt x="1390" y="821"/>
                  </a:lnTo>
                  <a:lnTo>
                    <a:pt x="1389" y="806"/>
                  </a:lnTo>
                  <a:lnTo>
                    <a:pt x="1383" y="794"/>
                  </a:lnTo>
                  <a:lnTo>
                    <a:pt x="1375" y="783"/>
                  </a:lnTo>
                  <a:lnTo>
                    <a:pt x="1371" y="777"/>
                  </a:lnTo>
                  <a:lnTo>
                    <a:pt x="1365" y="772"/>
                  </a:lnTo>
                  <a:lnTo>
                    <a:pt x="1359" y="769"/>
                  </a:lnTo>
                  <a:lnTo>
                    <a:pt x="1352" y="766"/>
                  </a:lnTo>
                  <a:lnTo>
                    <a:pt x="1344" y="763"/>
                  </a:lnTo>
                  <a:lnTo>
                    <a:pt x="1337" y="762"/>
                  </a:lnTo>
                  <a:lnTo>
                    <a:pt x="1328" y="762"/>
                  </a:lnTo>
                  <a:lnTo>
                    <a:pt x="1319" y="762"/>
                  </a:lnTo>
                  <a:lnTo>
                    <a:pt x="1297" y="762"/>
                  </a:lnTo>
                  <a:lnTo>
                    <a:pt x="1269" y="760"/>
                  </a:lnTo>
                  <a:lnTo>
                    <a:pt x="1233" y="757"/>
                  </a:lnTo>
                  <a:lnTo>
                    <a:pt x="1193" y="753"/>
                  </a:lnTo>
                  <a:lnTo>
                    <a:pt x="1148" y="749"/>
                  </a:lnTo>
                  <a:lnTo>
                    <a:pt x="1100" y="743"/>
                  </a:lnTo>
                  <a:lnTo>
                    <a:pt x="1050" y="735"/>
                  </a:lnTo>
                  <a:lnTo>
                    <a:pt x="1000" y="728"/>
                  </a:lnTo>
                  <a:lnTo>
                    <a:pt x="949" y="720"/>
                  </a:lnTo>
                  <a:lnTo>
                    <a:pt x="899" y="713"/>
                  </a:lnTo>
                  <a:lnTo>
                    <a:pt x="852" y="706"/>
                  </a:lnTo>
                  <a:lnTo>
                    <a:pt x="807" y="698"/>
                  </a:lnTo>
                  <a:lnTo>
                    <a:pt x="769" y="691"/>
                  </a:lnTo>
                  <a:lnTo>
                    <a:pt x="735" y="684"/>
                  </a:lnTo>
                  <a:lnTo>
                    <a:pt x="707" y="678"/>
                  </a:lnTo>
                  <a:lnTo>
                    <a:pt x="687" y="673"/>
                  </a:lnTo>
                  <a:lnTo>
                    <a:pt x="649" y="660"/>
                  </a:lnTo>
                  <a:lnTo>
                    <a:pt x="636" y="655"/>
                  </a:lnTo>
                  <a:lnTo>
                    <a:pt x="624" y="651"/>
                  </a:lnTo>
                  <a:lnTo>
                    <a:pt x="611" y="648"/>
                  </a:lnTo>
                  <a:lnTo>
                    <a:pt x="597" y="644"/>
                  </a:lnTo>
                  <a:lnTo>
                    <a:pt x="582" y="641"/>
                  </a:lnTo>
                  <a:lnTo>
                    <a:pt x="568" y="638"/>
                  </a:lnTo>
                  <a:lnTo>
                    <a:pt x="553" y="636"/>
                  </a:lnTo>
                  <a:lnTo>
                    <a:pt x="538" y="635"/>
                  </a:lnTo>
                  <a:lnTo>
                    <a:pt x="522" y="633"/>
                  </a:lnTo>
                  <a:lnTo>
                    <a:pt x="504" y="633"/>
                  </a:lnTo>
                  <a:lnTo>
                    <a:pt x="486" y="635"/>
                  </a:lnTo>
                  <a:lnTo>
                    <a:pt x="467" y="636"/>
                  </a:lnTo>
                  <a:lnTo>
                    <a:pt x="446" y="641"/>
                  </a:lnTo>
                  <a:lnTo>
                    <a:pt x="426" y="645"/>
                  </a:lnTo>
                  <a:lnTo>
                    <a:pt x="402" y="651"/>
                  </a:lnTo>
                  <a:lnTo>
                    <a:pt x="378" y="658"/>
                  </a:lnTo>
                  <a:lnTo>
                    <a:pt x="375" y="658"/>
                  </a:lnTo>
                  <a:lnTo>
                    <a:pt x="255" y="774"/>
                  </a:lnTo>
                  <a:lnTo>
                    <a:pt x="261" y="784"/>
                  </a:lnTo>
                  <a:lnTo>
                    <a:pt x="263" y="787"/>
                  </a:lnTo>
                  <a:lnTo>
                    <a:pt x="269" y="793"/>
                  </a:lnTo>
                  <a:lnTo>
                    <a:pt x="275" y="803"/>
                  </a:lnTo>
                  <a:lnTo>
                    <a:pt x="285" y="815"/>
                  </a:lnTo>
                  <a:lnTo>
                    <a:pt x="298" y="828"/>
                  </a:lnTo>
                  <a:lnTo>
                    <a:pt x="313" y="845"/>
                  </a:lnTo>
                  <a:lnTo>
                    <a:pt x="332" y="863"/>
                  </a:lnTo>
                  <a:lnTo>
                    <a:pt x="353" y="880"/>
                  </a:lnTo>
                  <a:lnTo>
                    <a:pt x="378" y="899"/>
                  </a:lnTo>
                  <a:lnTo>
                    <a:pt x="405" y="920"/>
                  </a:lnTo>
                  <a:lnTo>
                    <a:pt x="436" y="939"/>
                  </a:lnTo>
                  <a:lnTo>
                    <a:pt x="470" y="959"/>
                  </a:lnTo>
                  <a:lnTo>
                    <a:pt x="507" y="978"/>
                  </a:lnTo>
                  <a:lnTo>
                    <a:pt x="547" y="996"/>
                  </a:lnTo>
                  <a:lnTo>
                    <a:pt x="591" y="1013"/>
                  </a:lnTo>
                  <a:lnTo>
                    <a:pt x="639" y="1028"/>
                  </a:lnTo>
                  <a:lnTo>
                    <a:pt x="673" y="1037"/>
                  </a:lnTo>
                  <a:lnTo>
                    <a:pt x="704" y="1046"/>
                  </a:lnTo>
                  <a:lnTo>
                    <a:pt x="736" y="1052"/>
                  </a:lnTo>
                  <a:lnTo>
                    <a:pt x="766" y="1059"/>
                  </a:lnTo>
                  <a:lnTo>
                    <a:pt x="795" y="1064"/>
                  </a:lnTo>
                  <a:lnTo>
                    <a:pt x="824" y="1068"/>
                  </a:lnTo>
                  <a:lnTo>
                    <a:pt x="852" y="1073"/>
                  </a:lnTo>
                  <a:lnTo>
                    <a:pt x="877" y="1076"/>
                  </a:lnTo>
                  <a:lnTo>
                    <a:pt x="902" y="1078"/>
                  </a:lnTo>
                  <a:lnTo>
                    <a:pt x="924" y="1080"/>
                  </a:lnTo>
                  <a:lnTo>
                    <a:pt x="946" y="1081"/>
                  </a:lnTo>
                  <a:lnTo>
                    <a:pt x="967" y="1083"/>
                  </a:lnTo>
                  <a:lnTo>
                    <a:pt x="986" y="1083"/>
                  </a:lnTo>
                  <a:lnTo>
                    <a:pt x="1004" y="1083"/>
                  </a:lnTo>
                  <a:lnTo>
                    <a:pt x="1020" y="1083"/>
                  </a:lnTo>
                  <a:lnTo>
                    <a:pt x="1035" y="1083"/>
                  </a:lnTo>
                  <a:lnTo>
                    <a:pt x="1020" y="1090"/>
                  </a:lnTo>
                  <a:lnTo>
                    <a:pt x="1003" y="1098"/>
                  </a:lnTo>
                  <a:lnTo>
                    <a:pt x="982" y="1105"/>
                  </a:lnTo>
                  <a:lnTo>
                    <a:pt x="960" y="1111"/>
                  </a:lnTo>
                  <a:lnTo>
                    <a:pt x="934" y="1117"/>
                  </a:lnTo>
                  <a:lnTo>
                    <a:pt x="906" y="1123"/>
                  </a:lnTo>
                  <a:lnTo>
                    <a:pt x="875" y="1126"/>
                  </a:lnTo>
                  <a:lnTo>
                    <a:pt x="841" y="1129"/>
                  </a:lnTo>
                  <a:lnTo>
                    <a:pt x="837" y="1158"/>
                  </a:lnTo>
                  <a:lnTo>
                    <a:pt x="843" y="1160"/>
                  </a:lnTo>
                  <a:lnTo>
                    <a:pt x="856" y="1166"/>
                  </a:lnTo>
                  <a:lnTo>
                    <a:pt x="877" y="1176"/>
                  </a:lnTo>
                  <a:lnTo>
                    <a:pt x="903" y="1188"/>
                  </a:lnTo>
                  <a:lnTo>
                    <a:pt x="936" y="1204"/>
                  </a:lnTo>
                  <a:lnTo>
                    <a:pt x="971" y="1223"/>
                  </a:lnTo>
                  <a:lnTo>
                    <a:pt x="1010" y="1246"/>
                  </a:lnTo>
                  <a:lnTo>
                    <a:pt x="1048" y="1272"/>
                  </a:lnTo>
                  <a:lnTo>
                    <a:pt x="1088" y="1302"/>
                  </a:lnTo>
                  <a:lnTo>
                    <a:pt x="1127" y="1333"/>
                  </a:lnTo>
                  <a:lnTo>
                    <a:pt x="1162" y="1368"/>
                  </a:lnTo>
                  <a:lnTo>
                    <a:pt x="1195" y="1407"/>
                  </a:lnTo>
                  <a:lnTo>
                    <a:pt x="1223" y="1447"/>
                  </a:lnTo>
                  <a:lnTo>
                    <a:pt x="1244" y="1491"/>
                  </a:lnTo>
                  <a:lnTo>
                    <a:pt x="1258" y="1537"/>
                  </a:lnTo>
                  <a:lnTo>
                    <a:pt x="1266" y="1586"/>
                  </a:lnTo>
                  <a:lnTo>
                    <a:pt x="1256" y="1587"/>
                  </a:lnTo>
                  <a:lnTo>
                    <a:pt x="1244" y="1589"/>
                  </a:lnTo>
                  <a:lnTo>
                    <a:pt x="1227" y="1589"/>
                  </a:lnTo>
                  <a:lnTo>
                    <a:pt x="1207" y="1590"/>
                  </a:lnTo>
                  <a:lnTo>
                    <a:pt x="1183" y="1590"/>
                  </a:lnTo>
                  <a:lnTo>
                    <a:pt x="1156" y="1590"/>
                  </a:lnTo>
                  <a:lnTo>
                    <a:pt x="1125" y="1590"/>
                  </a:lnTo>
                  <a:lnTo>
                    <a:pt x="1090" y="1587"/>
                  </a:lnTo>
                  <a:lnTo>
                    <a:pt x="1050" y="1586"/>
                  </a:lnTo>
                  <a:lnTo>
                    <a:pt x="1007" y="1581"/>
                  </a:lnTo>
                  <a:lnTo>
                    <a:pt x="958" y="1576"/>
                  </a:lnTo>
                  <a:lnTo>
                    <a:pt x="905" y="1570"/>
                  </a:lnTo>
                  <a:lnTo>
                    <a:pt x="847" y="1561"/>
                  </a:lnTo>
                  <a:lnTo>
                    <a:pt x="785" y="1550"/>
                  </a:lnTo>
                  <a:lnTo>
                    <a:pt x="719" y="1539"/>
                  </a:lnTo>
                  <a:lnTo>
                    <a:pt x="646" y="1524"/>
                  </a:lnTo>
                  <a:lnTo>
                    <a:pt x="619" y="1518"/>
                  </a:lnTo>
                  <a:lnTo>
                    <a:pt x="630" y="1543"/>
                  </a:lnTo>
                  <a:lnTo>
                    <a:pt x="639" y="1568"/>
                  </a:lnTo>
                  <a:lnTo>
                    <a:pt x="647" y="1601"/>
                  </a:lnTo>
                  <a:lnTo>
                    <a:pt x="653" y="1638"/>
                  </a:lnTo>
                  <a:lnTo>
                    <a:pt x="656" y="1673"/>
                  </a:lnTo>
                  <a:lnTo>
                    <a:pt x="655" y="1694"/>
                  </a:lnTo>
                  <a:lnTo>
                    <a:pt x="650" y="1713"/>
                  </a:lnTo>
                  <a:lnTo>
                    <a:pt x="640" y="1729"/>
                  </a:lnTo>
                  <a:lnTo>
                    <a:pt x="627" y="1740"/>
                  </a:lnTo>
                  <a:lnTo>
                    <a:pt x="591" y="1755"/>
                  </a:lnTo>
                  <a:lnTo>
                    <a:pt x="599" y="1757"/>
                  </a:lnTo>
                  <a:lnTo>
                    <a:pt x="619" y="1763"/>
                  </a:lnTo>
                  <a:lnTo>
                    <a:pt x="647" y="1772"/>
                  </a:lnTo>
                  <a:lnTo>
                    <a:pt x="682" y="1783"/>
                  </a:lnTo>
                  <a:lnTo>
                    <a:pt x="717" y="1794"/>
                  </a:lnTo>
                  <a:lnTo>
                    <a:pt x="750" y="1803"/>
                  </a:lnTo>
                  <a:lnTo>
                    <a:pt x="775" y="1812"/>
                  </a:lnTo>
                  <a:lnTo>
                    <a:pt x="790" y="1817"/>
                  </a:lnTo>
                  <a:lnTo>
                    <a:pt x="784" y="1831"/>
                  </a:lnTo>
                  <a:lnTo>
                    <a:pt x="775" y="1851"/>
                  </a:lnTo>
                  <a:lnTo>
                    <a:pt x="761" y="1871"/>
                  </a:lnTo>
                  <a:lnTo>
                    <a:pt x="742" y="1894"/>
                  </a:lnTo>
                  <a:lnTo>
                    <a:pt x="716" y="1916"/>
                  </a:lnTo>
                  <a:lnTo>
                    <a:pt x="684" y="1935"/>
                  </a:lnTo>
                  <a:lnTo>
                    <a:pt x="645" y="1951"/>
                  </a:lnTo>
                  <a:lnTo>
                    <a:pt x="596" y="1963"/>
                  </a:lnTo>
                  <a:lnTo>
                    <a:pt x="581" y="1965"/>
                  </a:lnTo>
                  <a:lnTo>
                    <a:pt x="562" y="1966"/>
                  </a:lnTo>
                  <a:lnTo>
                    <a:pt x="537" y="1966"/>
                  </a:lnTo>
                  <a:lnTo>
                    <a:pt x="508" y="1962"/>
                  </a:lnTo>
                  <a:lnTo>
                    <a:pt x="477" y="1956"/>
                  </a:lnTo>
                  <a:lnTo>
                    <a:pt x="445" y="1944"/>
                  </a:lnTo>
                  <a:lnTo>
                    <a:pt x="412" y="1926"/>
                  </a:lnTo>
                  <a:lnTo>
                    <a:pt x="381" y="1902"/>
                  </a:lnTo>
                  <a:lnTo>
                    <a:pt x="356" y="1879"/>
                  </a:lnTo>
                  <a:lnTo>
                    <a:pt x="335" y="1851"/>
                  </a:lnTo>
                  <a:lnTo>
                    <a:pt x="318" y="1820"/>
                  </a:lnTo>
                  <a:lnTo>
                    <a:pt x="303" y="1786"/>
                  </a:lnTo>
                  <a:lnTo>
                    <a:pt x="292" y="1747"/>
                  </a:lnTo>
                  <a:lnTo>
                    <a:pt x="284" y="1707"/>
                  </a:lnTo>
                  <a:lnTo>
                    <a:pt x="279" y="1663"/>
                  </a:lnTo>
                  <a:lnTo>
                    <a:pt x="278" y="1615"/>
                  </a:lnTo>
                  <a:lnTo>
                    <a:pt x="278" y="1614"/>
                  </a:lnTo>
                  <a:lnTo>
                    <a:pt x="278" y="1612"/>
                  </a:lnTo>
                  <a:lnTo>
                    <a:pt x="278" y="1612"/>
                  </a:lnTo>
                  <a:lnTo>
                    <a:pt x="278" y="1611"/>
                  </a:lnTo>
                  <a:lnTo>
                    <a:pt x="287" y="1614"/>
                  </a:lnTo>
                  <a:lnTo>
                    <a:pt x="295" y="1615"/>
                  </a:lnTo>
                  <a:lnTo>
                    <a:pt x="306" y="1618"/>
                  </a:lnTo>
                  <a:lnTo>
                    <a:pt x="316" y="1621"/>
                  </a:lnTo>
                  <a:lnTo>
                    <a:pt x="326" y="1623"/>
                  </a:lnTo>
                  <a:lnTo>
                    <a:pt x="335" y="1626"/>
                  </a:lnTo>
                  <a:lnTo>
                    <a:pt x="343" y="1627"/>
                  </a:lnTo>
                  <a:lnTo>
                    <a:pt x="349" y="1629"/>
                  </a:lnTo>
                  <a:lnTo>
                    <a:pt x="350" y="1648"/>
                  </a:lnTo>
                  <a:lnTo>
                    <a:pt x="353" y="1672"/>
                  </a:lnTo>
                  <a:lnTo>
                    <a:pt x="358" y="1701"/>
                  </a:lnTo>
                  <a:lnTo>
                    <a:pt x="365" y="1732"/>
                  </a:lnTo>
                  <a:lnTo>
                    <a:pt x="377" y="1763"/>
                  </a:lnTo>
                  <a:lnTo>
                    <a:pt x="393" y="1794"/>
                  </a:lnTo>
                  <a:lnTo>
                    <a:pt x="414" y="1821"/>
                  </a:lnTo>
                  <a:lnTo>
                    <a:pt x="440" y="1843"/>
                  </a:lnTo>
                  <a:lnTo>
                    <a:pt x="460" y="1854"/>
                  </a:lnTo>
                  <a:lnTo>
                    <a:pt x="480" y="1860"/>
                  </a:lnTo>
                  <a:lnTo>
                    <a:pt x="503" y="1862"/>
                  </a:lnTo>
                  <a:lnTo>
                    <a:pt x="526" y="1862"/>
                  </a:lnTo>
                  <a:lnTo>
                    <a:pt x="551" y="1860"/>
                  </a:lnTo>
                  <a:lnTo>
                    <a:pt x="576" y="1854"/>
                  </a:lnTo>
                  <a:lnTo>
                    <a:pt x="605" y="1843"/>
                  </a:lnTo>
                  <a:lnTo>
                    <a:pt x="634" y="1830"/>
                  </a:lnTo>
                  <a:lnTo>
                    <a:pt x="661" y="1818"/>
                  </a:lnTo>
                  <a:lnTo>
                    <a:pt x="656" y="1815"/>
                  </a:lnTo>
                  <a:lnTo>
                    <a:pt x="643" y="1809"/>
                  </a:lnTo>
                  <a:lnTo>
                    <a:pt x="624" y="1799"/>
                  </a:lnTo>
                  <a:lnTo>
                    <a:pt x="602" y="1789"/>
                  </a:lnTo>
                  <a:lnTo>
                    <a:pt x="579" y="1777"/>
                  </a:lnTo>
                  <a:lnTo>
                    <a:pt x="559" y="1766"/>
                  </a:lnTo>
                  <a:lnTo>
                    <a:pt x="542" y="1757"/>
                  </a:lnTo>
                  <a:lnTo>
                    <a:pt x="532" y="1753"/>
                  </a:lnTo>
                  <a:lnTo>
                    <a:pt x="532" y="1722"/>
                  </a:lnTo>
                  <a:lnTo>
                    <a:pt x="532" y="1670"/>
                  </a:lnTo>
                  <a:lnTo>
                    <a:pt x="532" y="1620"/>
                  </a:lnTo>
                  <a:lnTo>
                    <a:pt x="532" y="1598"/>
                  </a:lnTo>
                  <a:lnTo>
                    <a:pt x="523" y="1595"/>
                  </a:lnTo>
                  <a:lnTo>
                    <a:pt x="519" y="1593"/>
                  </a:lnTo>
                  <a:lnTo>
                    <a:pt x="507" y="1589"/>
                  </a:lnTo>
                  <a:lnTo>
                    <a:pt x="488" y="1581"/>
                  </a:lnTo>
                  <a:lnTo>
                    <a:pt x="464" y="1573"/>
                  </a:lnTo>
                  <a:lnTo>
                    <a:pt x="436" y="1562"/>
                  </a:lnTo>
                  <a:lnTo>
                    <a:pt x="405" y="1549"/>
                  </a:lnTo>
                  <a:lnTo>
                    <a:pt x="371" y="1536"/>
                  </a:lnTo>
                  <a:lnTo>
                    <a:pt x="334" y="1519"/>
                  </a:lnTo>
                  <a:lnTo>
                    <a:pt x="297" y="1503"/>
                  </a:lnTo>
                  <a:lnTo>
                    <a:pt x="258" y="1485"/>
                  </a:lnTo>
                  <a:lnTo>
                    <a:pt x="221" y="1466"/>
                  </a:lnTo>
                  <a:lnTo>
                    <a:pt x="187" y="1447"/>
                  </a:lnTo>
                  <a:lnTo>
                    <a:pt x="155" y="1428"/>
                  </a:lnTo>
                  <a:lnTo>
                    <a:pt x="125" y="1408"/>
                  </a:lnTo>
                  <a:lnTo>
                    <a:pt x="100" y="1389"/>
                  </a:lnTo>
                  <a:lnTo>
                    <a:pt x="81" y="1370"/>
                  </a:lnTo>
                  <a:lnTo>
                    <a:pt x="78" y="1364"/>
                  </a:lnTo>
                  <a:lnTo>
                    <a:pt x="72" y="1349"/>
                  </a:lnTo>
                  <a:lnTo>
                    <a:pt x="65" y="1331"/>
                  </a:lnTo>
                  <a:lnTo>
                    <a:pt x="56" y="1309"/>
                  </a:lnTo>
                  <a:lnTo>
                    <a:pt x="47" y="1289"/>
                  </a:lnTo>
                  <a:lnTo>
                    <a:pt x="38" y="1269"/>
                  </a:lnTo>
                  <a:lnTo>
                    <a:pt x="32" y="1255"/>
                  </a:lnTo>
                  <a:lnTo>
                    <a:pt x="29" y="1247"/>
                  </a:lnTo>
                  <a:lnTo>
                    <a:pt x="31" y="1237"/>
                  </a:lnTo>
                  <a:lnTo>
                    <a:pt x="34" y="1223"/>
                  </a:lnTo>
                  <a:lnTo>
                    <a:pt x="37" y="1210"/>
                  </a:lnTo>
                  <a:lnTo>
                    <a:pt x="38" y="1203"/>
                  </a:lnTo>
                  <a:lnTo>
                    <a:pt x="44" y="1189"/>
                  </a:lnTo>
                  <a:lnTo>
                    <a:pt x="59" y="1161"/>
                  </a:lnTo>
                  <a:lnTo>
                    <a:pt x="78" y="1123"/>
                  </a:lnTo>
                  <a:lnTo>
                    <a:pt x="102" y="1080"/>
                  </a:lnTo>
                  <a:lnTo>
                    <a:pt x="128" y="1034"/>
                  </a:lnTo>
                  <a:lnTo>
                    <a:pt x="156" y="990"/>
                  </a:lnTo>
                  <a:lnTo>
                    <a:pt x="187" y="953"/>
                  </a:lnTo>
                  <a:lnTo>
                    <a:pt x="217" y="926"/>
                  </a:lnTo>
                  <a:lnTo>
                    <a:pt x="230" y="917"/>
                  </a:lnTo>
                  <a:lnTo>
                    <a:pt x="224" y="911"/>
                  </a:lnTo>
                  <a:lnTo>
                    <a:pt x="213" y="897"/>
                  </a:lnTo>
                  <a:lnTo>
                    <a:pt x="198" y="882"/>
                  </a:lnTo>
                  <a:lnTo>
                    <a:pt x="189" y="870"/>
                  </a:lnTo>
                  <a:lnTo>
                    <a:pt x="199" y="820"/>
                  </a:lnTo>
                  <a:lnTo>
                    <a:pt x="210" y="769"/>
                  </a:lnTo>
                  <a:lnTo>
                    <a:pt x="220" y="722"/>
                  </a:lnTo>
                  <a:lnTo>
                    <a:pt x="230" y="679"/>
                  </a:lnTo>
                  <a:lnTo>
                    <a:pt x="241" y="641"/>
                  </a:lnTo>
                  <a:lnTo>
                    <a:pt x="251" y="610"/>
                  </a:lnTo>
                  <a:lnTo>
                    <a:pt x="258" y="586"/>
                  </a:lnTo>
                  <a:lnTo>
                    <a:pt x="266" y="574"/>
                  </a:lnTo>
                  <a:lnTo>
                    <a:pt x="276" y="571"/>
                  </a:lnTo>
                  <a:lnTo>
                    <a:pt x="292" y="568"/>
                  </a:lnTo>
                  <a:lnTo>
                    <a:pt x="313" y="564"/>
                  </a:lnTo>
                  <a:lnTo>
                    <a:pt x="337" y="561"/>
                  </a:lnTo>
                  <a:lnTo>
                    <a:pt x="360" y="558"/>
                  </a:lnTo>
                  <a:lnTo>
                    <a:pt x="386" y="556"/>
                  </a:lnTo>
                  <a:lnTo>
                    <a:pt x="411" y="553"/>
                  </a:lnTo>
                  <a:lnTo>
                    <a:pt x="433" y="552"/>
                  </a:lnTo>
                  <a:lnTo>
                    <a:pt x="448" y="565"/>
                  </a:lnTo>
                  <a:lnTo>
                    <a:pt x="461" y="578"/>
                  </a:lnTo>
                  <a:lnTo>
                    <a:pt x="470" y="590"/>
                  </a:lnTo>
                  <a:lnTo>
                    <a:pt x="473" y="598"/>
                  </a:lnTo>
                  <a:lnTo>
                    <a:pt x="473" y="596"/>
                  </a:lnTo>
                  <a:lnTo>
                    <a:pt x="503" y="596"/>
                  </a:lnTo>
                  <a:lnTo>
                    <a:pt x="501" y="587"/>
                  </a:lnTo>
                  <a:lnTo>
                    <a:pt x="497" y="577"/>
                  </a:lnTo>
                  <a:lnTo>
                    <a:pt x="489" y="567"/>
                  </a:lnTo>
                  <a:lnTo>
                    <a:pt x="482" y="556"/>
                  </a:lnTo>
                  <a:lnTo>
                    <a:pt x="473" y="547"/>
                  </a:lnTo>
                  <a:lnTo>
                    <a:pt x="463" y="539"/>
                  </a:lnTo>
                  <a:lnTo>
                    <a:pt x="455" y="531"/>
                  </a:lnTo>
                  <a:lnTo>
                    <a:pt x="448" y="525"/>
                  </a:lnTo>
                  <a:lnTo>
                    <a:pt x="443" y="522"/>
                  </a:lnTo>
                  <a:lnTo>
                    <a:pt x="437" y="522"/>
                  </a:lnTo>
                  <a:lnTo>
                    <a:pt x="426" y="524"/>
                  </a:lnTo>
                  <a:lnTo>
                    <a:pt x="406" y="525"/>
                  </a:lnTo>
                  <a:lnTo>
                    <a:pt x="380" y="527"/>
                  </a:lnTo>
                  <a:lnTo>
                    <a:pt x="350" y="530"/>
                  </a:lnTo>
                  <a:lnTo>
                    <a:pt x="321" y="534"/>
                  </a:lnTo>
                  <a:lnTo>
                    <a:pt x="292" y="539"/>
                  </a:lnTo>
                  <a:lnTo>
                    <a:pt x="269" y="543"/>
                  </a:lnTo>
                  <a:lnTo>
                    <a:pt x="253" y="549"/>
                  </a:lnTo>
                  <a:lnTo>
                    <a:pt x="241" y="561"/>
                  </a:lnTo>
                  <a:lnTo>
                    <a:pt x="229" y="586"/>
                  </a:lnTo>
                  <a:lnTo>
                    <a:pt x="216" y="621"/>
                  </a:lnTo>
                  <a:lnTo>
                    <a:pt x="204" y="664"/>
                  </a:lnTo>
                  <a:lnTo>
                    <a:pt x="192" y="713"/>
                  </a:lnTo>
                  <a:lnTo>
                    <a:pt x="180" y="765"/>
                  </a:lnTo>
                  <a:lnTo>
                    <a:pt x="170" y="818"/>
                  </a:lnTo>
                  <a:lnTo>
                    <a:pt x="159" y="871"/>
                  </a:lnTo>
                  <a:lnTo>
                    <a:pt x="158" y="879"/>
                  </a:lnTo>
                  <a:lnTo>
                    <a:pt x="161" y="882"/>
                  </a:lnTo>
                  <a:lnTo>
                    <a:pt x="168" y="891"/>
                  </a:lnTo>
                  <a:lnTo>
                    <a:pt x="179" y="902"/>
                  </a:lnTo>
                  <a:lnTo>
                    <a:pt x="187" y="913"/>
                  </a:lnTo>
                  <a:lnTo>
                    <a:pt x="156" y="945"/>
                  </a:lnTo>
                  <a:lnTo>
                    <a:pt x="125" y="985"/>
                  </a:lnTo>
                  <a:lnTo>
                    <a:pt x="96" y="1031"/>
                  </a:lnTo>
                  <a:lnTo>
                    <a:pt x="69" y="1077"/>
                  </a:lnTo>
                  <a:lnTo>
                    <a:pt x="47" y="1118"/>
                  </a:lnTo>
                  <a:lnTo>
                    <a:pt x="29" y="1155"/>
                  </a:lnTo>
                  <a:lnTo>
                    <a:pt x="16" y="1181"/>
                  </a:lnTo>
                  <a:lnTo>
                    <a:pt x="11" y="1192"/>
                  </a:lnTo>
                  <a:lnTo>
                    <a:pt x="10" y="1194"/>
                  </a:lnTo>
                  <a:lnTo>
                    <a:pt x="0" y="1250"/>
                  </a:lnTo>
                  <a:lnTo>
                    <a:pt x="57" y="1386"/>
                  </a:lnTo>
                  <a:lnTo>
                    <a:pt x="59" y="1388"/>
                  </a:lnTo>
                  <a:lnTo>
                    <a:pt x="76" y="1407"/>
                  </a:lnTo>
                  <a:lnTo>
                    <a:pt x="100" y="1425"/>
                  </a:lnTo>
                  <a:lnTo>
                    <a:pt x="127" y="1444"/>
                  </a:lnTo>
                  <a:lnTo>
                    <a:pt x="155" y="1463"/>
                  </a:lnTo>
                  <a:lnTo>
                    <a:pt x="187" y="1481"/>
                  </a:lnTo>
                  <a:lnTo>
                    <a:pt x="221" y="1499"/>
                  </a:lnTo>
                  <a:lnTo>
                    <a:pt x="255" y="1516"/>
                  </a:lnTo>
                  <a:lnTo>
                    <a:pt x="291" y="1533"/>
                  </a:lnTo>
                  <a:lnTo>
                    <a:pt x="325" y="1547"/>
                  </a:lnTo>
                  <a:lnTo>
                    <a:pt x="359" y="1562"/>
                  </a:lnTo>
                  <a:lnTo>
                    <a:pt x="392" y="1576"/>
                  </a:lnTo>
                  <a:lnTo>
                    <a:pt x="421" y="1587"/>
                  </a:lnTo>
                  <a:lnTo>
                    <a:pt x="448" y="1598"/>
                  </a:lnTo>
                  <a:lnTo>
                    <a:pt x="471" y="1607"/>
                  </a:lnTo>
                  <a:lnTo>
                    <a:pt x="491" y="1614"/>
                  </a:lnTo>
                  <a:lnTo>
                    <a:pt x="504" y="1618"/>
                  </a:lnTo>
                  <a:lnTo>
                    <a:pt x="504" y="1649"/>
                  </a:lnTo>
                  <a:lnTo>
                    <a:pt x="504" y="1701"/>
                  </a:lnTo>
                  <a:lnTo>
                    <a:pt x="504" y="1750"/>
                  </a:lnTo>
                  <a:lnTo>
                    <a:pt x="504" y="1772"/>
                  </a:lnTo>
                  <a:lnTo>
                    <a:pt x="507" y="1774"/>
                  </a:lnTo>
                  <a:lnTo>
                    <a:pt x="514" y="1777"/>
                  </a:lnTo>
                  <a:lnTo>
                    <a:pt x="525" y="1783"/>
                  </a:lnTo>
                  <a:lnTo>
                    <a:pt x="538" y="1789"/>
                  </a:lnTo>
                  <a:lnTo>
                    <a:pt x="551" y="1796"/>
                  </a:lnTo>
                  <a:lnTo>
                    <a:pt x="568" y="1803"/>
                  </a:lnTo>
                  <a:lnTo>
                    <a:pt x="581" y="1811"/>
                  </a:lnTo>
                  <a:lnTo>
                    <a:pt x="594" y="1817"/>
                  </a:lnTo>
                  <a:lnTo>
                    <a:pt x="574" y="1824"/>
                  </a:lnTo>
                  <a:lnTo>
                    <a:pt x="553" y="1830"/>
                  </a:lnTo>
                  <a:lnTo>
                    <a:pt x="534" y="1833"/>
                  </a:lnTo>
                  <a:lnTo>
                    <a:pt x="516" y="1834"/>
                  </a:lnTo>
                  <a:lnTo>
                    <a:pt x="500" y="1834"/>
                  </a:lnTo>
                  <a:lnTo>
                    <a:pt x="483" y="1831"/>
                  </a:lnTo>
                  <a:lnTo>
                    <a:pt x="468" y="1827"/>
                  </a:lnTo>
                  <a:lnTo>
                    <a:pt x="455" y="1820"/>
                  </a:lnTo>
                  <a:lnTo>
                    <a:pt x="430" y="1796"/>
                  </a:lnTo>
                  <a:lnTo>
                    <a:pt x="411" y="1768"/>
                  </a:lnTo>
                  <a:lnTo>
                    <a:pt x="396" y="1734"/>
                  </a:lnTo>
                  <a:lnTo>
                    <a:pt x="387" y="1701"/>
                  </a:lnTo>
                  <a:lnTo>
                    <a:pt x="381" y="1670"/>
                  </a:lnTo>
                  <a:lnTo>
                    <a:pt x="380" y="1644"/>
                  </a:lnTo>
                  <a:lnTo>
                    <a:pt x="378" y="1626"/>
                  </a:lnTo>
                  <a:lnTo>
                    <a:pt x="378" y="1618"/>
                  </a:lnTo>
                  <a:lnTo>
                    <a:pt x="378" y="1607"/>
                  </a:lnTo>
                  <a:lnTo>
                    <a:pt x="250" y="1574"/>
                  </a:lnTo>
                  <a:lnTo>
                    <a:pt x="250" y="1593"/>
                  </a:lnTo>
                  <a:lnTo>
                    <a:pt x="250" y="1648"/>
                  </a:lnTo>
                  <a:lnTo>
                    <a:pt x="254" y="1698"/>
                  </a:lnTo>
                  <a:lnTo>
                    <a:pt x="261" y="1746"/>
                  </a:lnTo>
                  <a:lnTo>
                    <a:pt x="275" y="1789"/>
                  </a:lnTo>
                  <a:lnTo>
                    <a:pt x="289" y="1828"/>
                  </a:lnTo>
                  <a:lnTo>
                    <a:pt x="310" y="1864"/>
                  </a:lnTo>
                  <a:lnTo>
                    <a:pt x="334" y="1897"/>
                  </a:lnTo>
                  <a:lnTo>
                    <a:pt x="362" y="1925"/>
                  </a:lnTo>
                  <a:lnTo>
                    <a:pt x="381" y="1939"/>
                  </a:lnTo>
                  <a:lnTo>
                    <a:pt x="400" y="1953"/>
                  </a:lnTo>
                  <a:lnTo>
                    <a:pt x="421" y="1965"/>
                  </a:lnTo>
                  <a:lnTo>
                    <a:pt x="445" y="1975"/>
                  </a:lnTo>
                  <a:lnTo>
                    <a:pt x="467" y="1982"/>
                  </a:lnTo>
                  <a:lnTo>
                    <a:pt x="492" y="1988"/>
                  </a:lnTo>
                  <a:lnTo>
                    <a:pt x="516" y="1993"/>
                  </a:lnTo>
                  <a:lnTo>
                    <a:pt x="541" y="1994"/>
                  </a:lnTo>
                  <a:lnTo>
                    <a:pt x="548" y="1994"/>
                  </a:lnTo>
                  <a:lnTo>
                    <a:pt x="556" y="1994"/>
                  </a:lnTo>
                  <a:lnTo>
                    <a:pt x="563" y="1994"/>
                  </a:lnTo>
                  <a:lnTo>
                    <a:pt x="571" y="1994"/>
                  </a:lnTo>
                  <a:lnTo>
                    <a:pt x="578" y="1994"/>
                  </a:lnTo>
                  <a:lnTo>
                    <a:pt x="585" y="1993"/>
                  </a:lnTo>
                  <a:lnTo>
                    <a:pt x="593" y="1993"/>
                  </a:lnTo>
                  <a:lnTo>
                    <a:pt x="600" y="1991"/>
                  </a:lnTo>
                  <a:lnTo>
                    <a:pt x="664" y="1975"/>
                  </a:lnTo>
                  <a:lnTo>
                    <a:pt x="716" y="1951"/>
                  </a:lnTo>
                  <a:lnTo>
                    <a:pt x="754" y="1922"/>
                  </a:lnTo>
                  <a:lnTo>
                    <a:pt x="782" y="1891"/>
                  </a:lnTo>
                  <a:lnTo>
                    <a:pt x="803" y="1861"/>
                  </a:lnTo>
                  <a:lnTo>
                    <a:pt x="815" y="1836"/>
                  </a:lnTo>
                  <a:lnTo>
                    <a:pt x="821" y="1818"/>
                  </a:lnTo>
                  <a:lnTo>
                    <a:pt x="822" y="1811"/>
                  </a:lnTo>
                  <a:lnTo>
                    <a:pt x="824" y="1797"/>
                  </a:lnTo>
                  <a:lnTo>
                    <a:pt x="818" y="1796"/>
                  </a:lnTo>
                  <a:lnTo>
                    <a:pt x="804" y="1791"/>
                  </a:lnTo>
                  <a:lnTo>
                    <a:pt x="784" y="1784"/>
                  </a:lnTo>
                  <a:lnTo>
                    <a:pt x="758" y="1777"/>
                  </a:lnTo>
                  <a:lnTo>
                    <a:pt x="732" y="1768"/>
                  </a:lnTo>
                  <a:lnTo>
                    <a:pt x="705" y="1760"/>
                  </a:lnTo>
                  <a:lnTo>
                    <a:pt x="682" y="1753"/>
                  </a:lnTo>
                  <a:lnTo>
                    <a:pt x="664" y="1747"/>
                  </a:lnTo>
                  <a:lnTo>
                    <a:pt x="674" y="1731"/>
                  </a:lnTo>
                  <a:lnTo>
                    <a:pt x="682" y="1713"/>
                  </a:lnTo>
                  <a:lnTo>
                    <a:pt x="684" y="1694"/>
                  </a:lnTo>
                  <a:lnTo>
                    <a:pt x="686" y="1672"/>
                  </a:lnTo>
                  <a:lnTo>
                    <a:pt x="684" y="1641"/>
                  </a:lnTo>
                  <a:lnTo>
                    <a:pt x="679" y="1610"/>
                  </a:lnTo>
                  <a:lnTo>
                    <a:pt x="671" y="1581"/>
                  </a:lnTo>
                  <a:lnTo>
                    <a:pt x="665" y="1558"/>
                  </a:lnTo>
                  <a:lnTo>
                    <a:pt x="747" y="1574"/>
                  </a:lnTo>
                  <a:lnTo>
                    <a:pt x="822" y="1586"/>
                  </a:lnTo>
                  <a:lnTo>
                    <a:pt x="892" y="1598"/>
                  </a:lnTo>
                  <a:lnTo>
                    <a:pt x="954" y="1605"/>
                  </a:lnTo>
                  <a:lnTo>
                    <a:pt x="1008" y="1611"/>
                  </a:lnTo>
                  <a:lnTo>
                    <a:pt x="1059" y="1615"/>
                  </a:lnTo>
                  <a:lnTo>
                    <a:pt x="1103" y="1618"/>
                  </a:lnTo>
                  <a:lnTo>
                    <a:pt x="1143" y="1620"/>
                  </a:lnTo>
                  <a:lnTo>
                    <a:pt x="1176" y="1620"/>
                  </a:lnTo>
                  <a:lnTo>
                    <a:pt x="1205" y="1620"/>
                  </a:lnTo>
                  <a:lnTo>
                    <a:pt x="1229" y="1618"/>
                  </a:lnTo>
                  <a:lnTo>
                    <a:pt x="1248" y="1617"/>
                  </a:lnTo>
                  <a:lnTo>
                    <a:pt x="1263" y="1615"/>
                  </a:lnTo>
                  <a:lnTo>
                    <a:pt x="1273" y="1614"/>
                  </a:lnTo>
                  <a:lnTo>
                    <a:pt x="1281" y="1612"/>
                  </a:lnTo>
                  <a:lnTo>
                    <a:pt x="1284" y="1612"/>
                  </a:lnTo>
                  <a:lnTo>
                    <a:pt x="1294" y="1610"/>
                  </a:lnTo>
                  <a:lnTo>
                    <a:pt x="1294" y="1598"/>
                  </a:lnTo>
                  <a:lnTo>
                    <a:pt x="1291" y="1555"/>
                  </a:lnTo>
                  <a:lnTo>
                    <a:pt x="1282" y="1513"/>
                  </a:lnTo>
                  <a:lnTo>
                    <a:pt x="1267" y="1473"/>
                  </a:lnTo>
                  <a:lnTo>
                    <a:pt x="1250" y="1436"/>
                  </a:lnTo>
                  <a:lnTo>
                    <a:pt x="1226" y="1401"/>
                  </a:lnTo>
                  <a:lnTo>
                    <a:pt x="1201" y="1367"/>
                  </a:lnTo>
                  <a:lnTo>
                    <a:pt x="1173" y="1336"/>
                  </a:lnTo>
                  <a:lnTo>
                    <a:pt x="1142" y="1306"/>
                  </a:lnTo>
                  <a:lnTo>
                    <a:pt x="1109" y="1280"/>
                  </a:lnTo>
                  <a:lnTo>
                    <a:pt x="1077" y="1255"/>
                  </a:lnTo>
                  <a:lnTo>
                    <a:pt x="1044" y="1232"/>
                  </a:lnTo>
                  <a:lnTo>
                    <a:pt x="1011" y="1212"/>
                  </a:lnTo>
                  <a:lnTo>
                    <a:pt x="980" y="1194"/>
                  </a:lnTo>
                  <a:lnTo>
                    <a:pt x="951" y="1178"/>
                  </a:lnTo>
                  <a:lnTo>
                    <a:pt x="924" y="1164"/>
                  </a:lnTo>
                  <a:lnTo>
                    <a:pt x="900" y="1152"/>
                  </a:lnTo>
                  <a:lnTo>
                    <a:pt x="949" y="1144"/>
                  </a:lnTo>
                  <a:lnTo>
                    <a:pt x="991" y="1133"/>
                  </a:lnTo>
                  <a:lnTo>
                    <a:pt x="1023" y="1120"/>
                  </a:lnTo>
                  <a:lnTo>
                    <a:pt x="1050" y="1107"/>
                  </a:lnTo>
                  <a:lnTo>
                    <a:pt x="1071" y="1095"/>
                  </a:lnTo>
                  <a:lnTo>
                    <a:pt x="1085" y="1084"/>
                  </a:lnTo>
                  <a:lnTo>
                    <a:pt x="1094" y="1077"/>
                  </a:lnTo>
                  <a:lnTo>
                    <a:pt x="1097" y="1074"/>
                  </a:lnTo>
                  <a:lnTo>
                    <a:pt x="1125" y="1044"/>
                  </a:lnTo>
                  <a:lnTo>
                    <a:pt x="1085" y="1050"/>
                  </a:lnTo>
                  <a:lnTo>
                    <a:pt x="1082" y="1050"/>
                  </a:lnTo>
                  <a:lnTo>
                    <a:pt x="1077" y="1052"/>
                  </a:lnTo>
                  <a:lnTo>
                    <a:pt x="1066" y="1052"/>
                  </a:lnTo>
                  <a:lnTo>
                    <a:pt x="1051" y="1053"/>
                  </a:lnTo>
                  <a:lnTo>
                    <a:pt x="1034" y="1053"/>
                  </a:lnTo>
                  <a:lnTo>
                    <a:pt x="1013" y="1053"/>
                  </a:lnTo>
                  <a:lnTo>
                    <a:pt x="988" y="1053"/>
                  </a:lnTo>
                  <a:lnTo>
                    <a:pt x="960" y="1053"/>
                  </a:lnTo>
                  <a:lnTo>
                    <a:pt x="930" y="1052"/>
                  </a:lnTo>
                  <a:lnTo>
                    <a:pt x="896" y="1049"/>
                  </a:lnTo>
                  <a:lnTo>
                    <a:pt x="861" y="1044"/>
                  </a:lnTo>
                  <a:lnTo>
                    <a:pt x="822" y="1039"/>
                  </a:lnTo>
                  <a:lnTo>
                    <a:pt x="782" y="1033"/>
                  </a:lnTo>
                  <a:lnTo>
                    <a:pt x="739" y="1024"/>
                  </a:lnTo>
                  <a:lnTo>
                    <a:pt x="693" y="1013"/>
                  </a:lnTo>
                  <a:lnTo>
                    <a:pt x="647" y="1000"/>
                  </a:lnTo>
                  <a:lnTo>
                    <a:pt x="608" y="988"/>
                  </a:lnTo>
                  <a:lnTo>
                    <a:pt x="572" y="973"/>
                  </a:lnTo>
                  <a:lnTo>
                    <a:pt x="537" y="960"/>
                  </a:lnTo>
                  <a:lnTo>
                    <a:pt x="505" y="944"/>
                  </a:lnTo>
                  <a:lnTo>
                    <a:pt x="474" y="928"/>
                  </a:lnTo>
                  <a:lnTo>
                    <a:pt x="448" y="911"/>
                  </a:lnTo>
                  <a:lnTo>
                    <a:pt x="423" y="895"/>
                  </a:lnTo>
                  <a:lnTo>
                    <a:pt x="399" y="879"/>
                  </a:lnTo>
                  <a:lnTo>
                    <a:pt x="378" y="863"/>
                  </a:lnTo>
                  <a:lnTo>
                    <a:pt x="360" y="848"/>
                  </a:lnTo>
                  <a:lnTo>
                    <a:pt x="344" y="833"/>
                  </a:lnTo>
                  <a:lnTo>
                    <a:pt x="329" y="820"/>
                  </a:lnTo>
                  <a:lnTo>
                    <a:pt x="318" y="806"/>
                  </a:lnTo>
                  <a:lnTo>
                    <a:pt x="307" y="796"/>
                  </a:lnTo>
                  <a:lnTo>
                    <a:pt x="298" y="786"/>
                  </a:lnTo>
                  <a:lnTo>
                    <a:pt x="292" y="778"/>
                  </a:lnTo>
                  <a:lnTo>
                    <a:pt x="301" y="771"/>
                  </a:lnTo>
                  <a:lnTo>
                    <a:pt x="315" y="757"/>
                  </a:lnTo>
                  <a:lnTo>
                    <a:pt x="329" y="743"/>
                  </a:lnTo>
                  <a:lnTo>
                    <a:pt x="347" y="728"/>
                  </a:lnTo>
                  <a:lnTo>
                    <a:pt x="362" y="713"/>
                  </a:lnTo>
                  <a:lnTo>
                    <a:pt x="377" y="700"/>
                  </a:lnTo>
                  <a:lnTo>
                    <a:pt x="387" y="689"/>
                  </a:lnTo>
                  <a:lnTo>
                    <a:pt x="392" y="685"/>
                  </a:lnTo>
                  <a:lnTo>
                    <a:pt x="414" y="678"/>
                  </a:lnTo>
                  <a:lnTo>
                    <a:pt x="434" y="673"/>
                  </a:lnTo>
                  <a:lnTo>
                    <a:pt x="454" y="669"/>
                  </a:lnTo>
                  <a:lnTo>
                    <a:pt x="471" y="666"/>
                  </a:lnTo>
                  <a:lnTo>
                    <a:pt x="489" y="663"/>
                  </a:lnTo>
                  <a:lnTo>
                    <a:pt x="505" y="663"/>
                  </a:lnTo>
                  <a:lnTo>
                    <a:pt x="520" y="663"/>
                  </a:lnTo>
                  <a:lnTo>
                    <a:pt x="537" y="663"/>
                  </a:lnTo>
                  <a:lnTo>
                    <a:pt x="550" y="664"/>
                  </a:lnTo>
                  <a:lnTo>
                    <a:pt x="563" y="667"/>
                  </a:lnTo>
                  <a:lnTo>
                    <a:pt x="576" y="669"/>
                  </a:lnTo>
                  <a:lnTo>
                    <a:pt x="590" y="673"/>
                  </a:lnTo>
                  <a:lnTo>
                    <a:pt x="603" y="676"/>
                  </a:lnTo>
                  <a:lnTo>
                    <a:pt x="615" y="679"/>
                  </a:lnTo>
                  <a:lnTo>
                    <a:pt x="628" y="684"/>
                  </a:lnTo>
                  <a:lnTo>
                    <a:pt x="640" y="688"/>
                  </a:lnTo>
                  <a:lnTo>
                    <a:pt x="679" y="701"/>
                  </a:lnTo>
                  <a:lnTo>
                    <a:pt x="699" y="706"/>
                  </a:lnTo>
                  <a:lnTo>
                    <a:pt x="726" y="712"/>
                  </a:lnTo>
                  <a:lnTo>
                    <a:pt x="761" y="719"/>
                  </a:lnTo>
                  <a:lnTo>
                    <a:pt x="801" y="726"/>
                  </a:lnTo>
                  <a:lnTo>
                    <a:pt x="846" y="734"/>
                  </a:lnTo>
                  <a:lnTo>
                    <a:pt x="893" y="741"/>
                  </a:lnTo>
                  <a:lnTo>
                    <a:pt x="945" y="749"/>
                  </a:lnTo>
                  <a:lnTo>
                    <a:pt x="995" y="757"/>
                  </a:lnTo>
                  <a:lnTo>
                    <a:pt x="1047" y="765"/>
                  </a:lnTo>
                  <a:lnTo>
                    <a:pt x="1099" y="771"/>
                  </a:lnTo>
                  <a:lnTo>
                    <a:pt x="1146" y="777"/>
                  </a:lnTo>
                  <a:lnTo>
                    <a:pt x="1192" y="783"/>
                  </a:lnTo>
                  <a:lnTo>
                    <a:pt x="1233" y="787"/>
                  </a:lnTo>
                  <a:lnTo>
                    <a:pt x="1269" y="790"/>
                  </a:lnTo>
                  <a:lnTo>
                    <a:pt x="1298" y="792"/>
                  </a:lnTo>
                  <a:lnTo>
                    <a:pt x="1321" y="792"/>
                  </a:lnTo>
                  <a:lnTo>
                    <a:pt x="1331" y="792"/>
                  </a:lnTo>
                  <a:lnTo>
                    <a:pt x="1340" y="793"/>
                  </a:lnTo>
                  <a:lnTo>
                    <a:pt x="1347" y="796"/>
                  </a:lnTo>
                  <a:lnTo>
                    <a:pt x="1353" y="802"/>
                  </a:lnTo>
                  <a:lnTo>
                    <a:pt x="1362" y="826"/>
                  </a:lnTo>
                  <a:lnTo>
                    <a:pt x="1361" y="857"/>
                  </a:lnTo>
                  <a:lnTo>
                    <a:pt x="1355" y="892"/>
                  </a:lnTo>
                  <a:lnTo>
                    <a:pt x="1347" y="925"/>
                  </a:lnTo>
                  <a:lnTo>
                    <a:pt x="1340" y="951"/>
                  </a:lnTo>
                  <a:lnTo>
                    <a:pt x="1334" y="963"/>
                  </a:lnTo>
                  <a:lnTo>
                    <a:pt x="1322" y="975"/>
                  </a:lnTo>
                  <a:lnTo>
                    <a:pt x="1306" y="988"/>
                  </a:lnTo>
                  <a:lnTo>
                    <a:pt x="1287" y="1002"/>
                  </a:lnTo>
                  <a:lnTo>
                    <a:pt x="1263" y="1013"/>
                  </a:lnTo>
                  <a:lnTo>
                    <a:pt x="1239" y="1025"/>
                  </a:lnTo>
                  <a:lnTo>
                    <a:pt x="1216" y="1037"/>
                  </a:lnTo>
                  <a:lnTo>
                    <a:pt x="1192" y="1046"/>
                  </a:lnTo>
                  <a:lnTo>
                    <a:pt x="1179" y="1050"/>
                  </a:lnTo>
                  <a:lnTo>
                    <a:pt x="1183" y="1062"/>
                  </a:lnTo>
                  <a:lnTo>
                    <a:pt x="1186" y="1071"/>
                  </a:lnTo>
                  <a:lnTo>
                    <a:pt x="1192" y="1089"/>
                  </a:lnTo>
                  <a:lnTo>
                    <a:pt x="1202" y="1117"/>
                  </a:lnTo>
                  <a:lnTo>
                    <a:pt x="1217" y="1148"/>
                  </a:lnTo>
                  <a:lnTo>
                    <a:pt x="1239" y="1184"/>
                  </a:lnTo>
                  <a:lnTo>
                    <a:pt x="1266" y="1218"/>
                  </a:lnTo>
                  <a:lnTo>
                    <a:pt x="1301" y="1250"/>
                  </a:lnTo>
                  <a:lnTo>
                    <a:pt x="1343" y="1277"/>
                  </a:lnTo>
                  <a:lnTo>
                    <a:pt x="1383" y="1306"/>
                  </a:lnTo>
                  <a:lnTo>
                    <a:pt x="1417" y="1349"/>
                  </a:lnTo>
                  <a:lnTo>
                    <a:pt x="1446" y="1399"/>
                  </a:lnTo>
                  <a:lnTo>
                    <a:pt x="1472" y="1451"/>
                  </a:lnTo>
                  <a:lnTo>
                    <a:pt x="1489" y="1502"/>
                  </a:lnTo>
                  <a:lnTo>
                    <a:pt x="1504" y="1544"/>
                  </a:lnTo>
                  <a:lnTo>
                    <a:pt x="1511" y="1574"/>
                  </a:lnTo>
                  <a:lnTo>
                    <a:pt x="1514" y="1586"/>
                  </a:lnTo>
                  <a:lnTo>
                    <a:pt x="1517" y="1596"/>
                  </a:lnTo>
                  <a:lnTo>
                    <a:pt x="1593" y="1604"/>
                  </a:lnTo>
                  <a:lnTo>
                    <a:pt x="1659" y="1444"/>
                  </a:lnTo>
                  <a:lnTo>
                    <a:pt x="1658" y="1438"/>
                  </a:lnTo>
                  <a:lnTo>
                    <a:pt x="1652" y="1426"/>
                  </a:lnTo>
                  <a:lnTo>
                    <a:pt x="1648" y="1414"/>
                  </a:lnTo>
                  <a:lnTo>
                    <a:pt x="1645" y="1405"/>
                  </a:lnTo>
                  <a:lnTo>
                    <a:pt x="1649" y="1361"/>
                  </a:lnTo>
                  <a:lnTo>
                    <a:pt x="1658" y="1265"/>
                  </a:lnTo>
                  <a:lnTo>
                    <a:pt x="1670" y="1155"/>
                  </a:lnTo>
                  <a:lnTo>
                    <a:pt x="1679" y="1071"/>
                  </a:lnTo>
                  <a:lnTo>
                    <a:pt x="1690" y="1096"/>
                  </a:lnTo>
                  <a:lnTo>
                    <a:pt x="1705" y="1126"/>
                  </a:lnTo>
                  <a:lnTo>
                    <a:pt x="1720" y="1157"/>
                  </a:lnTo>
                  <a:lnTo>
                    <a:pt x="1735" y="1188"/>
                  </a:lnTo>
                  <a:lnTo>
                    <a:pt x="1748" y="1216"/>
                  </a:lnTo>
                  <a:lnTo>
                    <a:pt x="1760" y="1240"/>
                  </a:lnTo>
                  <a:lnTo>
                    <a:pt x="1767" y="1255"/>
                  </a:lnTo>
                  <a:lnTo>
                    <a:pt x="1770" y="1260"/>
                  </a:lnTo>
                  <a:lnTo>
                    <a:pt x="1798" y="1253"/>
                  </a:lnTo>
                  <a:lnTo>
                    <a:pt x="1797" y="1237"/>
                  </a:lnTo>
                  <a:lnTo>
                    <a:pt x="1794" y="1198"/>
                  </a:lnTo>
                  <a:lnTo>
                    <a:pt x="1791" y="1157"/>
                  </a:lnTo>
                  <a:lnTo>
                    <a:pt x="1790" y="1127"/>
                  </a:lnTo>
                  <a:lnTo>
                    <a:pt x="1804" y="1126"/>
                  </a:lnTo>
                  <a:lnTo>
                    <a:pt x="1828" y="1124"/>
                  </a:lnTo>
                  <a:lnTo>
                    <a:pt x="1858" y="1123"/>
                  </a:lnTo>
                  <a:lnTo>
                    <a:pt x="1890" y="1121"/>
                  </a:lnTo>
                  <a:lnTo>
                    <a:pt x="1921" y="1120"/>
                  </a:lnTo>
                  <a:lnTo>
                    <a:pt x="1946" y="1118"/>
                  </a:lnTo>
                  <a:lnTo>
                    <a:pt x="1964" y="1117"/>
                  </a:lnTo>
                  <a:lnTo>
                    <a:pt x="1972" y="1117"/>
                  </a:lnTo>
                  <a:lnTo>
                    <a:pt x="1837" y="855"/>
                  </a:lnTo>
                  <a:lnTo>
                    <a:pt x="1832" y="855"/>
                  </a:lnTo>
                  <a:lnTo>
                    <a:pt x="1818" y="855"/>
                  </a:lnTo>
                  <a:lnTo>
                    <a:pt x="1798" y="857"/>
                  </a:lnTo>
                  <a:lnTo>
                    <a:pt x="1776" y="857"/>
                  </a:lnTo>
                  <a:lnTo>
                    <a:pt x="1753" y="858"/>
                  </a:lnTo>
                  <a:lnTo>
                    <a:pt x="1730" y="860"/>
                  </a:lnTo>
                  <a:lnTo>
                    <a:pt x="1713" y="860"/>
                  </a:lnTo>
                  <a:lnTo>
                    <a:pt x="1702" y="860"/>
                  </a:lnTo>
                  <a:lnTo>
                    <a:pt x="1692" y="837"/>
                  </a:lnTo>
                  <a:lnTo>
                    <a:pt x="1680" y="812"/>
                  </a:lnTo>
                  <a:lnTo>
                    <a:pt x="1668" y="783"/>
                  </a:lnTo>
                  <a:lnTo>
                    <a:pt x="1656" y="753"/>
                  </a:lnTo>
                  <a:lnTo>
                    <a:pt x="1646" y="723"/>
                  </a:lnTo>
                  <a:lnTo>
                    <a:pt x="1637" y="697"/>
                  </a:lnTo>
                  <a:lnTo>
                    <a:pt x="1630" y="673"/>
                  </a:lnTo>
                  <a:lnTo>
                    <a:pt x="1628" y="657"/>
                  </a:lnTo>
                  <a:lnTo>
                    <a:pt x="1631" y="645"/>
                  </a:lnTo>
                  <a:lnTo>
                    <a:pt x="1637" y="635"/>
                  </a:lnTo>
                  <a:lnTo>
                    <a:pt x="1646" y="624"/>
                  </a:lnTo>
                  <a:lnTo>
                    <a:pt x="1658" y="617"/>
                  </a:lnTo>
                  <a:lnTo>
                    <a:pt x="1670" y="610"/>
                  </a:lnTo>
                  <a:lnTo>
                    <a:pt x="1682" y="604"/>
                  </a:lnTo>
                  <a:lnTo>
                    <a:pt x="1693" y="599"/>
                  </a:lnTo>
                  <a:lnTo>
                    <a:pt x="1702" y="596"/>
                  </a:lnTo>
                  <a:lnTo>
                    <a:pt x="1716" y="592"/>
                  </a:lnTo>
                  <a:lnTo>
                    <a:pt x="1713" y="578"/>
                  </a:lnTo>
                  <a:lnTo>
                    <a:pt x="1707" y="547"/>
                  </a:lnTo>
                  <a:lnTo>
                    <a:pt x="1698" y="512"/>
                  </a:lnTo>
                  <a:lnTo>
                    <a:pt x="1692" y="485"/>
                  </a:lnTo>
                  <a:lnTo>
                    <a:pt x="1699" y="485"/>
                  </a:lnTo>
                  <a:lnTo>
                    <a:pt x="1711" y="484"/>
                  </a:lnTo>
                  <a:lnTo>
                    <a:pt x="1726" y="482"/>
                  </a:lnTo>
                  <a:lnTo>
                    <a:pt x="1744" y="481"/>
                  </a:lnTo>
                  <a:lnTo>
                    <a:pt x="1763" y="479"/>
                  </a:lnTo>
                  <a:lnTo>
                    <a:pt x="1785" y="478"/>
                  </a:lnTo>
                  <a:lnTo>
                    <a:pt x="1806" y="475"/>
                  </a:lnTo>
                  <a:lnTo>
                    <a:pt x="1830" y="473"/>
                  </a:lnTo>
                  <a:lnTo>
                    <a:pt x="1850" y="472"/>
                  </a:lnTo>
                  <a:lnTo>
                    <a:pt x="1871" y="471"/>
                  </a:lnTo>
                  <a:lnTo>
                    <a:pt x="1892" y="469"/>
                  </a:lnTo>
                  <a:lnTo>
                    <a:pt x="1908" y="468"/>
                  </a:lnTo>
                  <a:lnTo>
                    <a:pt x="1923" y="466"/>
                  </a:lnTo>
                  <a:lnTo>
                    <a:pt x="1935" y="466"/>
                  </a:lnTo>
                  <a:lnTo>
                    <a:pt x="1940" y="465"/>
                  </a:lnTo>
                  <a:lnTo>
                    <a:pt x="1943" y="465"/>
                  </a:lnTo>
                  <a:lnTo>
                    <a:pt x="1938" y="447"/>
                  </a:lnTo>
                  <a:lnTo>
                    <a:pt x="1930" y="425"/>
                  </a:lnTo>
                  <a:lnTo>
                    <a:pt x="1926" y="402"/>
                  </a:lnTo>
                  <a:lnTo>
                    <a:pt x="1923" y="382"/>
                  </a:lnTo>
                  <a:lnTo>
                    <a:pt x="1923" y="360"/>
                  </a:lnTo>
                  <a:lnTo>
                    <a:pt x="1926" y="318"/>
                  </a:lnTo>
                  <a:lnTo>
                    <a:pt x="1930" y="284"/>
                  </a:lnTo>
                  <a:lnTo>
                    <a:pt x="1935" y="260"/>
                  </a:lnTo>
                  <a:lnTo>
                    <a:pt x="1938" y="252"/>
                  </a:lnTo>
                  <a:lnTo>
                    <a:pt x="1943" y="231"/>
                  </a:lnTo>
                  <a:lnTo>
                    <a:pt x="1742" y="249"/>
                  </a:lnTo>
                  <a:lnTo>
                    <a:pt x="1739" y="277"/>
                  </a:lnTo>
                  <a:lnTo>
                    <a:pt x="1742" y="278"/>
                  </a:lnTo>
                  <a:lnTo>
                    <a:pt x="1748" y="281"/>
                  </a:lnTo>
                  <a:lnTo>
                    <a:pt x="1758" y="287"/>
                  </a:lnTo>
                  <a:lnTo>
                    <a:pt x="1767" y="294"/>
                  </a:lnTo>
                  <a:lnTo>
                    <a:pt x="1778" y="306"/>
                  </a:lnTo>
                  <a:lnTo>
                    <a:pt x="1785" y="321"/>
                  </a:lnTo>
                  <a:lnTo>
                    <a:pt x="1790" y="339"/>
                  </a:lnTo>
                  <a:lnTo>
                    <a:pt x="1790" y="361"/>
                  </a:lnTo>
                  <a:lnTo>
                    <a:pt x="1788" y="368"/>
                  </a:lnTo>
                  <a:lnTo>
                    <a:pt x="1784" y="376"/>
                  </a:lnTo>
                  <a:lnTo>
                    <a:pt x="1776" y="382"/>
                  </a:lnTo>
                  <a:lnTo>
                    <a:pt x="1767" y="388"/>
                  </a:lnTo>
                  <a:lnTo>
                    <a:pt x="1742" y="397"/>
                  </a:lnTo>
                  <a:lnTo>
                    <a:pt x="1711" y="402"/>
                  </a:lnTo>
                  <a:lnTo>
                    <a:pt x="1679" y="405"/>
                  </a:lnTo>
                  <a:lnTo>
                    <a:pt x="1645" y="405"/>
                  </a:lnTo>
                  <a:lnTo>
                    <a:pt x="1612" y="404"/>
                  </a:lnTo>
                  <a:lnTo>
                    <a:pt x="1585" y="401"/>
                  </a:lnTo>
                  <a:lnTo>
                    <a:pt x="1563" y="398"/>
                  </a:lnTo>
                  <a:lnTo>
                    <a:pt x="1551" y="394"/>
                  </a:lnTo>
                  <a:lnTo>
                    <a:pt x="1535" y="388"/>
                  </a:lnTo>
                  <a:lnTo>
                    <a:pt x="1519" y="383"/>
                  </a:lnTo>
                  <a:lnTo>
                    <a:pt x="1503" y="380"/>
                  </a:lnTo>
                  <a:lnTo>
                    <a:pt x="1486" y="380"/>
                  </a:lnTo>
                  <a:lnTo>
                    <a:pt x="1469" y="382"/>
                  </a:lnTo>
                  <a:lnTo>
                    <a:pt x="1451" y="386"/>
                  </a:lnTo>
                  <a:lnTo>
                    <a:pt x="1433" y="392"/>
                  </a:lnTo>
                  <a:lnTo>
                    <a:pt x="1414" y="399"/>
                  </a:lnTo>
                  <a:lnTo>
                    <a:pt x="1399" y="405"/>
                  </a:lnTo>
                  <a:lnTo>
                    <a:pt x="1386" y="407"/>
                  </a:lnTo>
                  <a:lnTo>
                    <a:pt x="1374" y="405"/>
                  </a:lnTo>
                  <a:lnTo>
                    <a:pt x="1365" y="402"/>
                  </a:lnTo>
                  <a:lnTo>
                    <a:pt x="1358" y="399"/>
                  </a:lnTo>
                  <a:lnTo>
                    <a:pt x="1352" y="395"/>
                  </a:lnTo>
                  <a:lnTo>
                    <a:pt x="1347" y="391"/>
                  </a:lnTo>
                  <a:lnTo>
                    <a:pt x="1346" y="389"/>
                  </a:lnTo>
                  <a:lnTo>
                    <a:pt x="1341" y="382"/>
                  </a:lnTo>
                  <a:lnTo>
                    <a:pt x="1332" y="383"/>
                  </a:lnTo>
                  <a:lnTo>
                    <a:pt x="1329" y="383"/>
                  </a:lnTo>
                  <a:lnTo>
                    <a:pt x="1322" y="385"/>
                  </a:lnTo>
                  <a:lnTo>
                    <a:pt x="1310" y="386"/>
                  </a:lnTo>
                  <a:lnTo>
                    <a:pt x="1297" y="388"/>
                  </a:lnTo>
                  <a:lnTo>
                    <a:pt x="1282" y="389"/>
                  </a:lnTo>
                  <a:lnTo>
                    <a:pt x="1270" y="391"/>
                  </a:lnTo>
                  <a:lnTo>
                    <a:pt x="1260" y="391"/>
                  </a:lnTo>
                  <a:lnTo>
                    <a:pt x="1254" y="392"/>
                  </a:lnTo>
                  <a:lnTo>
                    <a:pt x="1248" y="388"/>
                  </a:lnTo>
                  <a:lnTo>
                    <a:pt x="1242" y="383"/>
                  </a:lnTo>
                  <a:lnTo>
                    <a:pt x="1238" y="379"/>
                  </a:lnTo>
                  <a:lnTo>
                    <a:pt x="1236" y="373"/>
                  </a:lnTo>
                  <a:lnTo>
                    <a:pt x="1235" y="371"/>
                  </a:lnTo>
                  <a:lnTo>
                    <a:pt x="1235" y="370"/>
                  </a:lnTo>
                  <a:lnTo>
                    <a:pt x="1235" y="368"/>
                  </a:lnTo>
                  <a:lnTo>
                    <a:pt x="1235" y="367"/>
                  </a:lnTo>
                  <a:lnTo>
                    <a:pt x="1235" y="361"/>
                  </a:lnTo>
                  <a:lnTo>
                    <a:pt x="1236" y="357"/>
                  </a:lnTo>
                  <a:lnTo>
                    <a:pt x="1239" y="352"/>
                  </a:lnTo>
                  <a:lnTo>
                    <a:pt x="1241" y="348"/>
                  </a:lnTo>
                  <a:lnTo>
                    <a:pt x="1270" y="348"/>
                  </a:lnTo>
                  <a:lnTo>
                    <a:pt x="1303" y="346"/>
                  </a:lnTo>
                  <a:lnTo>
                    <a:pt x="1335" y="343"/>
                  </a:lnTo>
                  <a:lnTo>
                    <a:pt x="1368" y="340"/>
                  </a:lnTo>
                  <a:lnTo>
                    <a:pt x="1399" y="337"/>
                  </a:lnTo>
                  <a:lnTo>
                    <a:pt x="1424" y="331"/>
                  </a:lnTo>
                  <a:lnTo>
                    <a:pt x="1443" y="326"/>
                  </a:lnTo>
                  <a:lnTo>
                    <a:pt x="1455" y="317"/>
                  </a:lnTo>
                  <a:lnTo>
                    <a:pt x="1463" y="309"/>
                  </a:lnTo>
                  <a:lnTo>
                    <a:pt x="1472" y="303"/>
                  </a:lnTo>
                  <a:lnTo>
                    <a:pt x="1482" y="296"/>
                  </a:lnTo>
                  <a:lnTo>
                    <a:pt x="1494" y="290"/>
                  </a:lnTo>
                  <a:lnTo>
                    <a:pt x="1506" y="284"/>
                  </a:lnTo>
                  <a:lnTo>
                    <a:pt x="1517" y="278"/>
                  </a:lnTo>
                  <a:lnTo>
                    <a:pt x="1528" y="274"/>
                  </a:lnTo>
                  <a:lnTo>
                    <a:pt x="1535" y="271"/>
                  </a:lnTo>
                  <a:lnTo>
                    <a:pt x="1545" y="268"/>
                  </a:lnTo>
                  <a:lnTo>
                    <a:pt x="1544" y="256"/>
                  </a:lnTo>
                  <a:lnTo>
                    <a:pt x="1538" y="228"/>
                  </a:lnTo>
                  <a:lnTo>
                    <a:pt x="1528" y="207"/>
                  </a:lnTo>
                  <a:lnTo>
                    <a:pt x="1514" y="192"/>
                  </a:lnTo>
                  <a:lnTo>
                    <a:pt x="1500" y="182"/>
                  </a:lnTo>
                  <a:lnTo>
                    <a:pt x="1482" y="176"/>
                  </a:lnTo>
                  <a:lnTo>
                    <a:pt x="1463" y="173"/>
                  </a:lnTo>
                  <a:lnTo>
                    <a:pt x="1445" y="173"/>
                  </a:lnTo>
                  <a:lnTo>
                    <a:pt x="1427" y="173"/>
                  </a:lnTo>
                  <a:lnTo>
                    <a:pt x="1412" y="173"/>
                  </a:lnTo>
                  <a:lnTo>
                    <a:pt x="1398" y="173"/>
                  </a:lnTo>
                  <a:lnTo>
                    <a:pt x="1386" y="173"/>
                  </a:lnTo>
                  <a:lnTo>
                    <a:pt x="1374" y="170"/>
                  </a:lnTo>
                  <a:lnTo>
                    <a:pt x="1364" y="167"/>
                  </a:lnTo>
                  <a:lnTo>
                    <a:pt x="1356" y="161"/>
                  </a:lnTo>
                  <a:lnTo>
                    <a:pt x="1349" y="152"/>
                  </a:lnTo>
                  <a:lnTo>
                    <a:pt x="1343" y="142"/>
                  </a:lnTo>
                  <a:lnTo>
                    <a:pt x="1341" y="133"/>
                  </a:lnTo>
                  <a:lnTo>
                    <a:pt x="1341" y="127"/>
                  </a:lnTo>
                  <a:lnTo>
                    <a:pt x="1341" y="123"/>
                  </a:lnTo>
                  <a:lnTo>
                    <a:pt x="1343" y="120"/>
                  </a:lnTo>
                  <a:lnTo>
                    <a:pt x="1349" y="114"/>
                  </a:lnTo>
                  <a:lnTo>
                    <a:pt x="1359" y="108"/>
                  </a:lnTo>
                  <a:lnTo>
                    <a:pt x="1371" y="105"/>
                  </a:lnTo>
                  <a:lnTo>
                    <a:pt x="1386" y="102"/>
                  </a:lnTo>
                  <a:lnTo>
                    <a:pt x="1400" y="99"/>
                  </a:lnTo>
                  <a:lnTo>
                    <a:pt x="1418" y="99"/>
                  </a:lnTo>
                  <a:lnTo>
                    <a:pt x="1437" y="101"/>
                  </a:lnTo>
                  <a:lnTo>
                    <a:pt x="1458" y="102"/>
                  </a:lnTo>
                  <a:lnTo>
                    <a:pt x="1482" y="110"/>
                  </a:lnTo>
                  <a:lnTo>
                    <a:pt x="1501" y="123"/>
                  </a:lnTo>
                  <a:lnTo>
                    <a:pt x="1519" y="141"/>
                  </a:lnTo>
                  <a:lnTo>
                    <a:pt x="1532" y="160"/>
                  </a:lnTo>
                  <a:lnTo>
                    <a:pt x="1543" y="182"/>
                  </a:lnTo>
                  <a:lnTo>
                    <a:pt x="1551" y="204"/>
                  </a:lnTo>
                  <a:lnTo>
                    <a:pt x="1556" y="225"/>
                  </a:lnTo>
                  <a:lnTo>
                    <a:pt x="1560" y="241"/>
                  </a:lnTo>
                  <a:lnTo>
                    <a:pt x="1562" y="250"/>
                  </a:lnTo>
                  <a:lnTo>
                    <a:pt x="1566" y="260"/>
                  </a:lnTo>
                  <a:lnTo>
                    <a:pt x="1574" y="272"/>
                  </a:lnTo>
                  <a:lnTo>
                    <a:pt x="1587" y="278"/>
                  </a:lnTo>
                  <a:lnTo>
                    <a:pt x="1599" y="278"/>
                  </a:lnTo>
                  <a:lnTo>
                    <a:pt x="1609" y="272"/>
                  </a:lnTo>
                  <a:lnTo>
                    <a:pt x="1616" y="266"/>
                  </a:lnTo>
                  <a:lnTo>
                    <a:pt x="1621" y="260"/>
                  </a:lnTo>
                  <a:lnTo>
                    <a:pt x="1621" y="260"/>
                  </a:lnTo>
                  <a:lnTo>
                    <a:pt x="1624" y="256"/>
                  </a:lnTo>
                  <a:lnTo>
                    <a:pt x="1631" y="243"/>
                  </a:lnTo>
                  <a:lnTo>
                    <a:pt x="1643" y="223"/>
                  </a:lnTo>
                  <a:lnTo>
                    <a:pt x="1655" y="201"/>
                  </a:lnTo>
                  <a:lnTo>
                    <a:pt x="1668" y="181"/>
                  </a:lnTo>
                  <a:lnTo>
                    <a:pt x="1679" y="161"/>
                  </a:lnTo>
                  <a:lnTo>
                    <a:pt x="1687" y="148"/>
                  </a:lnTo>
                  <a:lnTo>
                    <a:pt x="1690" y="142"/>
                  </a:lnTo>
                  <a:lnTo>
                    <a:pt x="1699" y="139"/>
                  </a:lnTo>
                  <a:lnTo>
                    <a:pt x="1714" y="136"/>
                  </a:lnTo>
                  <a:lnTo>
                    <a:pt x="1733" y="133"/>
                  </a:lnTo>
                  <a:lnTo>
                    <a:pt x="1757" y="132"/>
                  </a:lnTo>
                  <a:lnTo>
                    <a:pt x="1785" y="130"/>
                  </a:lnTo>
                  <a:lnTo>
                    <a:pt x="1815" y="130"/>
                  </a:lnTo>
                  <a:lnTo>
                    <a:pt x="1844" y="130"/>
                  </a:lnTo>
                  <a:lnTo>
                    <a:pt x="1875" y="132"/>
                  </a:lnTo>
                  <a:lnTo>
                    <a:pt x="1881" y="142"/>
                  </a:lnTo>
                  <a:lnTo>
                    <a:pt x="1890" y="155"/>
                  </a:lnTo>
                  <a:lnTo>
                    <a:pt x="1903" y="172"/>
                  </a:lnTo>
                  <a:lnTo>
                    <a:pt x="1918" y="188"/>
                  </a:lnTo>
                  <a:lnTo>
                    <a:pt x="1932" y="200"/>
                  </a:lnTo>
                  <a:lnTo>
                    <a:pt x="1945" y="207"/>
                  </a:lnTo>
                  <a:lnTo>
                    <a:pt x="1957" y="212"/>
                  </a:lnTo>
                  <a:lnTo>
                    <a:pt x="1969" y="213"/>
                  </a:lnTo>
                  <a:lnTo>
                    <a:pt x="1977" y="213"/>
                  </a:lnTo>
                  <a:lnTo>
                    <a:pt x="1985" y="213"/>
                  </a:lnTo>
                  <a:lnTo>
                    <a:pt x="1991" y="212"/>
                  </a:lnTo>
                  <a:lnTo>
                    <a:pt x="1992" y="212"/>
                  </a:lnTo>
                  <a:lnTo>
                    <a:pt x="2003" y="209"/>
                  </a:lnTo>
                  <a:lnTo>
                    <a:pt x="2003" y="198"/>
                  </a:lnTo>
                  <a:lnTo>
                    <a:pt x="2004" y="186"/>
                  </a:lnTo>
                  <a:lnTo>
                    <a:pt x="2006" y="155"/>
                  </a:lnTo>
                  <a:lnTo>
                    <a:pt x="2010" y="117"/>
                  </a:lnTo>
                  <a:lnTo>
                    <a:pt x="2017" y="81"/>
                  </a:lnTo>
                  <a:lnTo>
                    <a:pt x="2020" y="74"/>
                  </a:lnTo>
                  <a:lnTo>
                    <a:pt x="2025" y="67"/>
                  </a:lnTo>
                  <a:lnTo>
                    <a:pt x="2031" y="59"/>
                  </a:lnTo>
                  <a:lnTo>
                    <a:pt x="2040" y="53"/>
                  </a:lnTo>
                  <a:lnTo>
                    <a:pt x="2048" y="47"/>
                  </a:lnTo>
                  <a:lnTo>
                    <a:pt x="2059" y="43"/>
                  </a:lnTo>
                  <a:lnTo>
                    <a:pt x="2071" y="39"/>
                  </a:lnTo>
                  <a:lnTo>
                    <a:pt x="2082" y="34"/>
                  </a:lnTo>
                  <a:lnTo>
                    <a:pt x="2096" y="31"/>
                  </a:lnTo>
                  <a:lnTo>
                    <a:pt x="2111" y="30"/>
                  </a:lnTo>
                  <a:lnTo>
                    <a:pt x="2122" y="30"/>
                  </a:lnTo>
                  <a:lnTo>
                    <a:pt x="2136" y="31"/>
                  </a:lnTo>
                  <a:lnTo>
                    <a:pt x="2146" y="34"/>
                  </a:lnTo>
                  <a:lnTo>
                    <a:pt x="2156" y="37"/>
                  </a:lnTo>
                  <a:lnTo>
                    <a:pt x="2165" y="42"/>
                  </a:lnTo>
                  <a:lnTo>
                    <a:pt x="2171" y="47"/>
                  </a:lnTo>
                  <a:lnTo>
                    <a:pt x="2174" y="50"/>
                  </a:lnTo>
                  <a:lnTo>
                    <a:pt x="2177" y="53"/>
                  </a:lnTo>
                  <a:lnTo>
                    <a:pt x="2179" y="58"/>
                  </a:lnTo>
                  <a:lnTo>
                    <a:pt x="2179" y="61"/>
                  </a:lnTo>
                  <a:lnTo>
                    <a:pt x="2179" y="62"/>
                  </a:lnTo>
                  <a:lnTo>
                    <a:pt x="2179" y="62"/>
                  </a:lnTo>
                  <a:lnTo>
                    <a:pt x="2179" y="62"/>
                  </a:lnTo>
                  <a:lnTo>
                    <a:pt x="2179" y="62"/>
                  </a:lnTo>
                  <a:lnTo>
                    <a:pt x="2174" y="68"/>
                  </a:lnTo>
                  <a:lnTo>
                    <a:pt x="2165" y="76"/>
                  </a:lnTo>
                  <a:lnTo>
                    <a:pt x="2153" y="81"/>
                  </a:lnTo>
                  <a:lnTo>
                    <a:pt x="2139" y="87"/>
                  </a:lnTo>
                  <a:lnTo>
                    <a:pt x="2124" y="92"/>
                  </a:lnTo>
                  <a:lnTo>
                    <a:pt x="2108" y="96"/>
                  </a:lnTo>
                  <a:lnTo>
                    <a:pt x="2093" y="101"/>
                  </a:lnTo>
                  <a:lnTo>
                    <a:pt x="2080" y="104"/>
                  </a:lnTo>
                  <a:lnTo>
                    <a:pt x="2063" y="110"/>
                  </a:lnTo>
                  <a:lnTo>
                    <a:pt x="2051" y="118"/>
                  </a:lnTo>
                  <a:lnTo>
                    <a:pt x="2041" y="129"/>
                  </a:lnTo>
                  <a:lnTo>
                    <a:pt x="2034" y="141"/>
                  </a:lnTo>
                  <a:lnTo>
                    <a:pt x="2028" y="154"/>
                  </a:lnTo>
                  <a:lnTo>
                    <a:pt x="2025" y="167"/>
                  </a:lnTo>
                  <a:lnTo>
                    <a:pt x="2022" y="182"/>
                  </a:lnTo>
                  <a:lnTo>
                    <a:pt x="2022" y="195"/>
                  </a:lnTo>
                  <a:lnTo>
                    <a:pt x="2022" y="201"/>
                  </a:lnTo>
                  <a:lnTo>
                    <a:pt x="2022" y="209"/>
                  </a:lnTo>
                  <a:lnTo>
                    <a:pt x="2022" y="215"/>
                  </a:lnTo>
                  <a:lnTo>
                    <a:pt x="2023" y="221"/>
                  </a:lnTo>
                  <a:lnTo>
                    <a:pt x="2026" y="231"/>
                  </a:lnTo>
                  <a:lnTo>
                    <a:pt x="2037" y="232"/>
                  </a:lnTo>
                  <a:lnTo>
                    <a:pt x="2044" y="234"/>
                  </a:lnTo>
                  <a:lnTo>
                    <a:pt x="2051" y="235"/>
                  </a:lnTo>
                  <a:lnTo>
                    <a:pt x="2057" y="237"/>
                  </a:lnTo>
                  <a:lnTo>
                    <a:pt x="2065" y="240"/>
                  </a:lnTo>
                  <a:lnTo>
                    <a:pt x="2071" y="243"/>
                  </a:lnTo>
                  <a:lnTo>
                    <a:pt x="2075" y="247"/>
                  </a:lnTo>
                  <a:lnTo>
                    <a:pt x="2081" y="252"/>
                  </a:lnTo>
                  <a:lnTo>
                    <a:pt x="2085" y="257"/>
                  </a:lnTo>
                  <a:lnTo>
                    <a:pt x="2097" y="277"/>
                  </a:lnTo>
                  <a:lnTo>
                    <a:pt x="2106" y="302"/>
                  </a:lnTo>
                  <a:lnTo>
                    <a:pt x="2111" y="331"/>
                  </a:lnTo>
                  <a:lnTo>
                    <a:pt x="2112" y="365"/>
                  </a:lnTo>
                  <a:lnTo>
                    <a:pt x="2112" y="382"/>
                  </a:lnTo>
                  <a:lnTo>
                    <a:pt x="2111" y="397"/>
                  </a:lnTo>
                  <a:lnTo>
                    <a:pt x="2111" y="413"/>
                  </a:lnTo>
                  <a:lnTo>
                    <a:pt x="2109" y="431"/>
                  </a:lnTo>
                  <a:lnTo>
                    <a:pt x="2103" y="450"/>
                  </a:lnTo>
                  <a:lnTo>
                    <a:pt x="2094" y="466"/>
                  </a:lnTo>
                  <a:lnTo>
                    <a:pt x="2080" y="478"/>
                  </a:lnTo>
                  <a:lnTo>
                    <a:pt x="2062" y="485"/>
                  </a:lnTo>
                  <a:lnTo>
                    <a:pt x="2041" y="493"/>
                  </a:lnTo>
                  <a:lnTo>
                    <a:pt x="2019" y="497"/>
                  </a:lnTo>
                  <a:lnTo>
                    <a:pt x="1994" y="500"/>
                  </a:lnTo>
                  <a:lnTo>
                    <a:pt x="1969" y="502"/>
                  </a:lnTo>
                  <a:lnTo>
                    <a:pt x="1946" y="503"/>
                  </a:lnTo>
                  <a:lnTo>
                    <a:pt x="1939" y="505"/>
                  </a:lnTo>
                  <a:lnTo>
                    <a:pt x="1932" y="505"/>
                  </a:lnTo>
                  <a:lnTo>
                    <a:pt x="1926" y="507"/>
                  </a:lnTo>
                  <a:lnTo>
                    <a:pt x="1920" y="509"/>
                  </a:lnTo>
                  <a:lnTo>
                    <a:pt x="1914" y="513"/>
                  </a:lnTo>
                  <a:lnTo>
                    <a:pt x="1909" y="516"/>
                  </a:lnTo>
                  <a:lnTo>
                    <a:pt x="1905" y="521"/>
                  </a:lnTo>
                  <a:lnTo>
                    <a:pt x="1902" y="525"/>
                  </a:lnTo>
                  <a:lnTo>
                    <a:pt x="1898" y="533"/>
                  </a:lnTo>
                  <a:lnTo>
                    <a:pt x="1895" y="540"/>
                  </a:lnTo>
                  <a:lnTo>
                    <a:pt x="1893" y="547"/>
                  </a:lnTo>
                  <a:lnTo>
                    <a:pt x="1893" y="553"/>
                  </a:lnTo>
                  <a:lnTo>
                    <a:pt x="1893" y="558"/>
                  </a:lnTo>
                  <a:lnTo>
                    <a:pt x="1895" y="562"/>
                  </a:lnTo>
                  <a:lnTo>
                    <a:pt x="1895" y="564"/>
                  </a:lnTo>
                  <a:lnTo>
                    <a:pt x="1895" y="565"/>
                  </a:lnTo>
                  <a:lnTo>
                    <a:pt x="1898" y="576"/>
                  </a:lnTo>
                  <a:lnTo>
                    <a:pt x="1908" y="577"/>
                  </a:lnTo>
                  <a:lnTo>
                    <a:pt x="1935" y="578"/>
                  </a:lnTo>
                  <a:lnTo>
                    <a:pt x="1958" y="584"/>
                  </a:lnTo>
                  <a:lnTo>
                    <a:pt x="1982" y="593"/>
                  </a:lnTo>
                  <a:lnTo>
                    <a:pt x="2003" y="604"/>
                  </a:lnTo>
                  <a:lnTo>
                    <a:pt x="2023" y="617"/>
                  </a:lnTo>
                  <a:lnTo>
                    <a:pt x="2043" y="632"/>
                  </a:lnTo>
                  <a:lnTo>
                    <a:pt x="2060" y="649"/>
                  </a:lnTo>
                  <a:lnTo>
                    <a:pt x="2077" y="667"/>
                  </a:lnTo>
                  <a:lnTo>
                    <a:pt x="2093" y="688"/>
                  </a:lnTo>
                  <a:lnTo>
                    <a:pt x="2108" y="710"/>
                  </a:lnTo>
                  <a:lnTo>
                    <a:pt x="2122" y="732"/>
                  </a:lnTo>
                  <a:lnTo>
                    <a:pt x="2136" y="756"/>
                  </a:lnTo>
                  <a:lnTo>
                    <a:pt x="2148" y="780"/>
                  </a:lnTo>
                  <a:lnTo>
                    <a:pt x="2161" y="803"/>
                  </a:lnTo>
                  <a:lnTo>
                    <a:pt x="2173" y="828"/>
                  </a:lnTo>
                  <a:lnTo>
                    <a:pt x="2185" y="852"/>
                  </a:lnTo>
                  <a:lnTo>
                    <a:pt x="2195" y="874"/>
                  </a:lnTo>
                  <a:lnTo>
                    <a:pt x="2207" y="897"/>
                  </a:lnTo>
                  <a:lnTo>
                    <a:pt x="2217" y="917"/>
                  </a:lnTo>
                  <a:lnTo>
                    <a:pt x="2229" y="938"/>
                  </a:lnTo>
                  <a:lnTo>
                    <a:pt x="2241" y="957"/>
                  </a:lnTo>
                  <a:lnTo>
                    <a:pt x="2251" y="976"/>
                  </a:lnTo>
                  <a:lnTo>
                    <a:pt x="2264" y="993"/>
                  </a:lnTo>
                  <a:lnTo>
                    <a:pt x="2276" y="1009"/>
                  </a:lnTo>
                  <a:lnTo>
                    <a:pt x="2296" y="1031"/>
                  </a:lnTo>
                  <a:lnTo>
                    <a:pt x="2315" y="1052"/>
                  </a:lnTo>
                  <a:lnTo>
                    <a:pt x="2335" y="1073"/>
                  </a:lnTo>
                  <a:lnTo>
                    <a:pt x="2356" y="1092"/>
                  </a:lnTo>
                  <a:lnTo>
                    <a:pt x="2377" y="1111"/>
                  </a:lnTo>
                  <a:lnTo>
                    <a:pt x="2399" y="1129"/>
                  </a:lnTo>
                  <a:lnTo>
                    <a:pt x="2421" y="1147"/>
                  </a:lnTo>
                  <a:lnTo>
                    <a:pt x="2445" y="1163"/>
                  </a:lnTo>
                  <a:lnTo>
                    <a:pt x="2469" y="1178"/>
                  </a:lnTo>
                  <a:lnTo>
                    <a:pt x="2492" y="1192"/>
                  </a:lnTo>
                  <a:lnTo>
                    <a:pt x="2517" y="1206"/>
                  </a:lnTo>
                  <a:lnTo>
                    <a:pt x="2543" y="1219"/>
                  </a:lnTo>
                  <a:lnTo>
                    <a:pt x="2568" y="1231"/>
                  </a:lnTo>
                  <a:lnTo>
                    <a:pt x="2594" y="1243"/>
                  </a:lnTo>
                  <a:lnTo>
                    <a:pt x="2621" y="1253"/>
                  </a:lnTo>
                  <a:lnTo>
                    <a:pt x="2648" y="1262"/>
                  </a:lnTo>
                  <a:lnTo>
                    <a:pt x="2670" y="1271"/>
                  </a:lnTo>
                  <a:lnTo>
                    <a:pt x="2689" y="1281"/>
                  </a:lnTo>
                  <a:lnTo>
                    <a:pt x="2704" y="1291"/>
                  </a:lnTo>
                  <a:lnTo>
                    <a:pt x="2717" y="1303"/>
                  </a:lnTo>
                  <a:lnTo>
                    <a:pt x="2727" y="1315"/>
                  </a:lnTo>
                  <a:lnTo>
                    <a:pt x="2736" y="1327"/>
                  </a:lnTo>
                  <a:lnTo>
                    <a:pt x="2744" y="1339"/>
                  </a:lnTo>
                  <a:lnTo>
                    <a:pt x="2748" y="1349"/>
                  </a:lnTo>
                  <a:lnTo>
                    <a:pt x="2751" y="1360"/>
                  </a:lnTo>
                  <a:lnTo>
                    <a:pt x="2754" y="1370"/>
                  </a:lnTo>
                  <a:lnTo>
                    <a:pt x="2756" y="1379"/>
                  </a:lnTo>
                  <a:lnTo>
                    <a:pt x="2756" y="1388"/>
                  </a:lnTo>
                  <a:lnTo>
                    <a:pt x="2756" y="1391"/>
                  </a:lnTo>
                  <a:lnTo>
                    <a:pt x="2756" y="1394"/>
                  </a:lnTo>
                  <a:lnTo>
                    <a:pt x="2754" y="1395"/>
                  </a:lnTo>
                  <a:lnTo>
                    <a:pt x="2754" y="1398"/>
                  </a:lnTo>
                  <a:lnTo>
                    <a:pt x="2745" y="1398"/>
                  </a:lnTo>
                  <a:lnTo>
                    <a:pt x="2735" y="1397"/>
                  </a:lnTo>
                  <a:lnTo>
                    <a:pt x="2722" y="1395"/>
                  </a:lnTo>
                  <a:lnTo>
                    <a:pt x="2705" y="1395"/>
                  </a:lnTo>
                  <a:lnTo>
                    <a:pt x="2686" y="1394"/>
                  </a:lnTo>
                  <a:lnTo>
                    <a:pt x="2665" y="1392"/>
                  </a:lnTo>
                  <a:lnTo>
                    <a:pt x="2642" y="1391"/>
                  </a:lnTo>
                  <a:lnTo>
                    <a:pt x="2617" y="1388"/>
                  </a:lnTo>
                  <a:lnTo>
                    <a:pt x="2590" y="1386"/>
                  </a:lnTo>
                  <a:lnTo>
                    <a:pt x="2560" y="1383"/>
                  </a:lnTo>
                  <a:lnTo>
                    <a:pt x="2529" y="1382"/>
                  </a:lnTo>
                  <a:lnTo>
                    <a:pt x="2498" y="1379"/>
                  </a:lnTo>
                  <a:lnTo>
                    <a:pt x="2464" y="1377"/>
                  </a:lnTo>
                  <a:lnTo>
                    <a:pt x="2430" y="1374"/>
                  </a:lnTo>
                  <a:lnTo>
                    <a:pt x="2395" y="1371"/>
                  </a:lnTo>
                  <a:lnTo>
                    <a:pt x="2359" y="1368"/>
                  </a:lnTo>
                  <a:lnTo>
                    <a:pt x="2322" y="1365"/>
                  </a:lnTo>
                  <a:lnTo>
                    <a:pt x="2284" y="1362"/>
                  </a:lnTo>
                  <a:lnTo>
                    <a:pt x="2247" y="1360"/>
                  </a:lnTo>
                  <a:lnTo>
                    <a:pt x="2208" y="1357"/>
                  </a:lnTo>
                  <a:lnTo>
                    <a:pt x="2170" y="1355"/>
                  </a:lnTo>
                  <a:lnTo>
                    <a:pt x="2131" y="1352"/>
                  </a:lnTo>
                  <a:lnTo>
                    <a:pt x="2093" y="1349"/>
                  </a:lnTo>
                  <a:lnTo>
                    <a:pt x="2056" y="1346"/>
                  </a:lnTo>
                  <a:lnTo>
                    <a:pt x="2017" y="1343"/>
                  </a:lnTo>
                  <a:lnTo>
                    <a:pt x="1980" y="1340"/>
                  </a:lnTo>
                  <a:lnTo>
                    <a:pt x="1945" y="1337"/>
                  </a:lnTo>
                  <a:lnTo>
                    <a:pt x="1909" y="1334"/>
                  </a:lnTo>
                  <a:lnTo>
                    <a:pt x="1875" y="1331"/>
                  </a:lnTo>
                  <a:lnTo>
                    <a:pt x="1841" y="1328"/>
                  </a:lnTo>
                  <a:lnTo>
                    <a:pt x="1810" y="1327"/>
                  </a:lnTo>
                  <a:lnTo>
                    <a:pt x="1779" y="1324"/>
                  </a:lnTo>
                  <a:lnTo>
                    <a:pt x="1770" y="1324"/>
                  </a:lnTo>
                  <a:lnTo>
                    <a:pt x="1761" y="1342"/>
                  </a:lnTo>
                  <a:lnTo>
                    <a:pt x="1736" y="1389"/>
                  </a:lnTo>
                  <a:lnTo>
                    <a:pt x="1701" y="1456"/>
                  </a:lnTo>
                  <a:lnTo>
                    <a:pt x="1659" y="1531"/>
                  </a:lnTo>
                  <a:lnTo>
                    <a:pt x="1618" y="1610"/>
                  </a:lnTo>
                  <a:lnTo>
                    <a:pt x="1581" y="1678"/>
                  </a:lnTo>
                  <a:lnTo>
                    <a:pt x="1553" y="1728"/>
                  </a:lnTo>
                  <a:lnTo>
                    <a:pt x="1541" y="1752"/>
                  </a:lnTo>
                  <a:lnTo>
                    <a:pt x="1529" y="1750"/>
                  </a:lnTo>
                  <a:lnTo>
                    <a:pt x="1501" y="1746"/>
                  </a:lnTo>
                  <a:lnTo>
                    <a:pt x="1460" y="1741"/>
                  </a:lnTo>
                  <a:lnTo>
                    <a:pt x="1406" y="1734"/>
                  </a:lnTo>
                  <a:lnTo>
                    <a:pt x="1346" y="1725"/>
                  </a:lnTo>
                  <a:lnTo>
                    <a:pt x="1278" y="1716"/>
                  </a:lnTo>
                  <a:lnTo>
                    <a:pt x="1205" y="1707"/>
                  </a:lnTo>
                  <a:lnTo>
                    <a:pt x="1130" y="1697"/>
                  </a:lnTo>
                  <a:lnTo>
                    <a:pt x="1056" y="1688"/>
                  </a:lnTo>
                  <a:lnTo>
                    <a:pt x="983" y="1678"/>
                  </a:lnTo>
                  <a:lnTo>
                    <a:pt x="917" y="1669"/>
                  </a:lnTo>
                  <a:lnTo>
                    <a:pt x="856" y="1661"/>
                  </a:lnTo>
                  <a:lnTo>
                    <a:pt x="806" y="1654"/>
                  </a:lnTo>
                  <a:lnTo>
                    <a:pt x="767" y="1649"/>
                  </a:lnTo>
                  <a:lnTo>
                    <a:pt x="742" y="1647"/>
                  </a:lnTo>
                  <a:lnTo>
                    <a:pt x="733" y="1645"/>
                  </a:lnTo>
                  <a:lnTo>
                    <a:pt x="788" y="1766"/>
                  </a:lnTo>
                  <a:lnTo>
                    <a:pt x="795" y="1766"/>
                  </a:lnTo>
                  <a:lnTo>
                    <a:pt x="798" y="1768"/>
                  </a:lnTo>
                  <a:lnTo>
                    <a:pt x="809" y="1769"/>
                  </a:lnTo>
                  <a:lnTo>
                    <a:pt x="822" y="1771"/>
                  </a:lnTo>
                  <a:lnTo>
                    <a:pt x="841" y="1774"/>
                  </a:lnTo>
                  <a:lnTo>
                    <a:pt x="865" y="1778"/>
                  </a:lnTo>
                  <a:lnTo>
                    <a:pt x="893" y="1783"/>
                  </a:lnTo>
                  <a:lnTo>
                    <a:pt x="924" y="1789"/>
                  </a:lnTo>
                  <a:lnTo>
                    <a:pt x="958" y="1793"/>
                  </a:lnTo>
                  <a:lnTo>
                    <a:pt x="995" y="1800"/>
                  </a:lnTo>
                  <a:lnTo>
                    <a:pt x="1035" y="1806"/>
                  </a:lnTo>
                  <a:lnTo>
                    <a:pt x="1077" y="1812"/>
                  </a:lnTo>
                  <a:lnTo>
                    <a:pt x="1119" y="1820"/>
                  </a:lnTo>
                  <a:lnTo>
                    <a:pt x="1164" y="1827"/>
                  </a:lnTo>
                  <a:lnTo>
                    <a:pt x="1210" y="1833"/>
                  </a:lnTo>
                  <a:lnTo>
                    <a:pt x="1254" y="1840"/>
                  </a:lnTo>
                  <a:lnTo>
                    <a:pt x="1300" y="1848"/>
                  </a:lnTo>
                  <a:lnTo>
                    <a:pt x="1297" y="1858"/>
                  </a:lnTo>
                  <a:lnTo>
                    <a:pt x="1292" y="1871"/>
                  </a:lnTo>
                  <a:lnTo>
                    <a:pt x="1287" y="1886"/>
                  </a:lnTo>
                  <a:lnTo>
                    <a:pt x="1281" y="1901"/>
                  </a:lnTo>
                  <a:lnTo>
                    <a:pt x="1275" y="1919"/>
                  </a:lnTo>
                  <a:lnTo>
                    <a:pt x="1267" y="1936"/>
                  </a:lnTo>
                  <a:lnTo>
                    <a:pt x="1261" y="1953"/>
                  </a:lnTo>
                  <a:lnTo>
                    <a:pt x="1256" y="1969"/>
                  </a:lnTo>
                  <a:lnTo>
                    <a:pt x="1242" y="2002"/>
                  </a:lnTo>
                  <a:lnTo>
                    <a:pt x="1232" y="2028"/>
                  </a:lnTo>
                  <a:lnTo>
                    <a:pt x="1223" y="2050"/>
                  </a:lnTo>
                  <a:lnTo>
                    <a:pt x="1216" y="2068"/>
                  </a:lnTo>
                  <a:lnTo>
                    <a:pt x="1211" y="2083"/>
                  </a:lnTo>
                  <a:lnTo>
                    <a:pt x="1208" y="2093"/>
                  </a:lnTo>
                  <a:lnTo>
                    <a:pt x="1205" y="2102"/>
                  </a:lnTo>
                  <a:lnTo>
                    <a:pt x="1205" y="2110"/>
                  </a:lnTo>
                  <a:lnTo>
                    <a:pt x="1205" y="2111"/>
                  </a:lnTo>
                  <a:lnTo>
                    <a:pt x="1207" y="2114"/>
                  </a:lnTo>
                  <a:lnTo>
                    <a:pt x="1207" y="2115"/>
                  </a:lnTo>
                  <a:lnTo>
                    <a:pt x="1208" y="2118"/>
                  </a:lnTo>
                  <a:lnTo>
                    <a:pt x="1210" y="2121"/>
                  </a:lnTo>
                  <a:lnTo>
                    <a:pt x="1213" y="2124"/>
                  </a:lnTo>
                  <a:lnTo>
                    <a:pt x="1216" y="2126"/>
                  </a:lnTo>
                  <a:lnTo>
                    <a:pt x="1220" y="2126"/>
                  </a:lnTo>
                  <a:lnTo>
                    <a:pt x="1254" y="2132"/>
                  </a:lnTo>
                  <a:lnTo>
                    <a:pt x="1258" y="2132"/>
                  </a:lnTo>
                  <a:lnTo>
                    <a:pt x="1263" y="2130"/>
                  </a:lnTo>
                  <a:lnTo>
                    <a:pt x="1269" y="2126"/>
                  </a:lnTo>
                  <a:lnTo>
                    <a:pt x="1276" y="2115"/>
                  </a:lnTo>
                  <a:lnTo>
                    <a:pt x="1288" y="2099"/>
                  </a:lnTo>
                  <a:lnTo>
                    <a:pt x="1303" y="2073"/>
                  </a:lnTo>
                  <a:lnTo>
                    <a:pt x="1324" y="2039"/>
                  </a:lnTo>
                  <a:lnTo>
                    <a:pt x="1350" y="1991"/>
                  </a:lnTo>
                  <a:lnTo>
                    <a:pt x="1361" y="1973"/>
                  </a:lnTo>
                  <a:lnTo>
                    <a:pt x="1371" y="1954"/>
                  </a:lnTo>
                  <a:lnTo>
                    <a:pt x="1383" y="1935"/>
                  </a:lnTo>
                  <a:lnTo>
                    <a:pt x="1393" y="1917"/>
                  </a:lnTo>
                  <a:lnTo>
                    <a:pt x="1402" y="1901"/>
                  </a:lnTo>
                  <a:lnTo>
                    <a:pt x="1411" y="1886"/>
                  </a:lnTo>
                  <a:lnTo>
                    <a:pt x="1418" y="1874"/>
                  </a:lnTo>
                  <a:lnTo>
                    <a:pt x="1424" y="1867"/>
                  </a:lnTo>
                  <a:lnTo>
                    <a:pt x="1449" y="1871"/>
                  </a:lnTo>
                  <a:lnTo>
                    <a:pt x="1473" y="1874"/>
                  </a:lnTo>
                  <a:lnTo>
                    <a:pt x="1497" y="1877"/>
                  </a:lnTo>
                  <a:lnTo>
                    <a:pt x="1519" y="1880"/>
                  </a:lnTo>
                  <a:lnTo>
                    <a:pt x="1540" y="1883"/>
                  </a:lnTo>
                  <a:lnTo>
                    <a:pt x="1559" y="1886"/>
                  </a:lnTo>
                  <a:lnTo>
                    <a:pt x="1578" y="1889"/>
                  </a:lnTo>
                  <a:lnTo>
                    <a:pt x="1596" y="1891"/>
                  </a:lnTo>
                  <a:lnTo>
                    <a:pt x="1612" y="1894"/>
                  </a:lnTo>
                  <a:lnTo>
                    <a:pt x="1628" y="1895"/>
                  </a:lnTo>
                  <a:lnTo>
                    <a:pt x="1643" y="1897"/>
                  </a:lnTo>
                  <a:lnTo>
                    <a:pt x="1656" y="1898"/>
                  </a:lnTo>
                  <a:lnTo>
                    <a:pt x="1668" y="1899"/>
                  </a:lnTo>
                  <a:lnTo>
                    <a:pt x="1679" y="1901"/>
                  </a:lnTo>
                  <a:lnTo>
                    <a:pt x="1689" y="1902"/>
                  </a:lnTo>
                  <a:lnTo>
                    <a:pt x="1698" y="1902"/>
                  </a:lnTo>
                  <a:lnTo>
                    <a:pt x="1727" y="1902"/>
                  </a:lnTo>
                  <a:lnTo>
                    <a:pt x="1756" y="1902"/>
                  </a:lnTo>
                  <a:lnTo>
                    <a:pt x="1782" y="1899"/>
                  </a:lnTo>
                  <a:lnTo>
                    <a:pt x="1807" y="1897"/>
                  </a:lnTo>
                  <a:lnTo>
                    <a:pt x="1831" y="1891"/>
                  </a:lnTo>
                  <a:lnTo>
                    <a:pt x="1852" y="1886"/>
                  </a:lnTo>
                  <a:lnTo>
                    <a:pt x="1872" y="1879"/>
                  </a:lnTo>
                  <a:lnTo>
                    <a:pt x="1890" y="1873"/>
                  </a:lnTo>
                  <a:lnTo>
                    <a:pt x="1905" y="1865"/>
                  </a:lnTo>
                  <a:lnTo>
                    <a:pt x="1920" y="1860"/>
                  </a:lnTo>
                  <a:lnTo>
                    <a:pt x="1932" y="1854"/>
                  </a:lnTo>
                  <a:lnTo>
                    <a:pt x="1942" y="1848"/>
                  </a:lnTo>
                  <a:lnTo>
                    <a:pt x="1951" y="1843"/>
                  </a:lnTo>
                  <a:lnTo>
                    <a:pt x="1957" y="1839"/>
                  </a:lnTo>
                  <a:lnTo>
                    <a:pt x="1961" y="1836"/>
                  </a:lnTo>
                  <a:lnTo>
                    <a:pt x="1963" y="1834"/>
                  </a:lnTo>
                  <a:lnTo>
                    <a:pt x="1964" y="1831"/>
                  </a:lnTo>
                  <a:lnTo>
                    <a:pt x="2010" y="1743"/>
                  </a:lnTo>
                  <a:lnTo>
                    <a:pt x="2006" y="1744"/>
                  </a:lnTo>
                  <a:lnTo>
                    <a:pt x="1995" y="1746"/>
                  </a:lnTo>
                  <a:lnTo>
                    <a:pt x="1979" y="1749"/>
                  </a:lnTo>
                  <a:lnTo>
                    <a:pt x="1958" y="1753"/>
                  </a:lnTo>
                  <a:lnTo>
                    <a:pt x="1936" y="1757"/>
                  </a:lnTo>
                  <a:lnTo>
                    <a:pt x="1914" y="1762"/>
                  </a:lnTo>
                  <a:lnTo>
                    <a:pt x="1895" y="1766"/>
                  </a:lnTo>
                  <a:lnTo>
                    <a:pt x="1877" y="1771"/>
                  </a:lnTo>
                  <a:lnTo>
                    <a:pt x="1892" y="1749"/>
                  </a:lnTo>
                  <a:lnTo>
                    <a:pt x="1911" y="1722"/>
                  </a:lnTo>
                  <a:lnTo>
                    <a:pt x="1930" y="1691"/>
                  </a:lnTo>
                  <a:lnTo>
                    <a:pt x="1952" y="1658"/>
                  </a:lnTo>
                  <a:lnTo>
                    <a:pt x="1974" y="1624"/>
                  </a:lnTo>
                  <a:lnTo>
                    <a:pt x="1997" y="1589"/>
                  </a:lnTo>
                  <a:lnTo>
                    <a:pt x="2017" y="1555"/>
                  </a:lnTo>
                  <a:lnTo>
                    <a:pt x="2037" y="1521"/>
                  </a:lnTo>
                  <a:lnTo>
                    <a:pt x="2056" y="1491"/>
                  </a:lnTo>
                  <a:lnTo>
                    <a:pt x="2075" y="1469"/>
                  </a:lnTo>
                  <a:lnTo>
                    <a:pt x="2094" y="1453"/>
                  </a:lnTo>
                  <a:lnTo>
                    <a:pt x="2115" y="1441"/>
                  </a:lnTo>
                  <a:lnTo>
                    <a:pt x="2133" y="1435"/>
                  </a:lnTo>
                  <a:lnTo>
                    <a:pt x="2151" y="1432"/>
                  </a:lnTo>
                  <a:lnTo>
                    <a:pt x="2164" y="1432"/>
                  </a:lnTo>
                  <a:lnTo>
                    <a:pt x="2176" y="1432"/>
                  </a:lnTo>
                  <a:lnTo>
                    <a:pt x="2179" y="1451"/>
                  </a:lnTo>
                  <a:lnTo>
                    <a:pt x="2183" y="1481"/>
                  </a:lnTo>
                  <a:lnTo>
                    <a:pt x="2189" y="1512"/>
                  </a:lnTo>
                  <a:lnTo>
                    <a:pt x="2192" y="1533"/>
                  </a:lnTo>
                  <a:lnTo>
                    <a:pt x="2176" y="1540"/>
                  </a:lnTo>
                  <a:lnTo>
                    <a:pt x="2155" y="1552"/>
                  </a:lnTo>
                  <a:lnTo>
                    <a:pt x="2131" y="1570"/>
                  </a:lnTo>
                  <a:lnTo>
                    <a:pt x="2106" y="1595"/>
                  </a:lnTo>
                  <a:lnTo>
                    <a:pt x="2080" y="1627"/>
                  </a:lnTo>
                  <a:lnTo>
                    <a:pt x="2056" y="1670"/>
                  </a:lnTo>
                  <a:lnTo>
                    <a:pt x="2035" y="1722"/>
                  </a:lnTo>
                  <a:lnTo>
                    <a:pt x="2019" y="1784"/>
                  </a:lnTo>
                  <a:lnTo>
                    <a:pt x="2014" y="1812"/>
                  </a:lnTo>
                  <a:lnTo>
                    <a:pt x="2010" y="1840"/>
                  </a:lnTo>
                  <a:lnTo>
                    <a:pt x="2009" y="1868"/>
                  </a:lnTo>
                  <a:lnTo>
                    <a:pt x="2007" y="1897"/>
                  </a:lnTo>
                  <a:lnTo>
                    <a:pt x="2009" y="1939"/>
                  </a:lnTo>
                  <a:lnTo>
                    <a:pt x="2014" y="1982"/>
                  </a:lnTo>
                  <a:lnTo>
                    <a:pt x="2023" y="2022"/>
                  </a:lnTo>
                  <a:lnTo>
                    <a:pt x="2035" y="2062"/>
                  </a:lnTo>
                  <a:lnTo>
                    <a:pt x="2050" y="2102"/>
                  </a:lnTo>
                  <a:lnTo>
                    <a:pt x="2069" y="2139"/>
                  </a:lnTo>
                  <a:lnTo>
                    <a:pt x="2091" y="2175"/>
                  </a:lnTo>
                  <a:lnTo>
                    <a:pt x="2117" y="2207"/>
                  </a:lnTo>
                  <a:lnTo>
                    <a:pt x="2131" y="2223"/>
                  </a:lnTo>
                  <a:lnTo>
                    <a:pt x="2146" y="2240"/>
                  </a:lnTo>
                  <a:lnTo>
                    <a:pt x="2162" y="2254"/>
                  </a:lnTo>
                  <a:lnTo>
                    <a:pt x="2179" y="2268"/>
                  </a:lnTo>
                  <a:lnTo>
                    <a:pt x="2195" y="2281"/>
                  </a:lnTo>
                  <a:lnTo>
                    <a:pt x="2213" y="2293"/>
                  </a:lnTo>
                  <a:lnTo>
                    <a:pt x="2230" y="2305"/>
                  </a:lnTo>
                  <a:lnTo>
                    <a:pt x="2250" y="2314"/>
                  </a:lnTo>
                  <a:lnTo>
                    <a:pt x="2267" y="2324"/>
                  </a:lnTo>
                  <a:lnTo>
                    <a:pt x="2287" y="2331"/>
                  </a:lnTo>
                  <a:lnTo>
                    <a:pt x="2306" y="2339"/>
                  </a:lnTo>
                  <a:lnTo>
                    <a:pt x="2327" y="2345"/>
                  </a:lnTo>
                  <a:lnTo>
                    <a:pt x="2346" y="2351"/>
                  </a:lnTo>
                  <a:lnTo>
                    <a:pt x="2367" y="2355"/>
                  </a:lnTo>
                  <a:lnTo>
                    <a:pt x="2387" y="2358"/>
                  </a:lnTo>
                  <a:lnTo>
                    <a:pt x="2408" y="2360"/>
                  </a:lnTo>
                  <a:lnTo>
                    <a:pt x="2417" y="2361"/>
                  </a:lnTo>
                  <a:lnTo>
                    <a:pt x="2426" y="2361"/>
                  </a:lnTo>
                  <a:lnTo>
                    <a:pt x="2433" y="2361"/>
                  </a:lnTo>
                  <a:lnTo>
                    <a:pt x="2442" y="2361"/>
                  </a:lnTo>
                  <a:lnTo>
                    <a:pt x="2460" y="2360"/>
                  </a:lnTo>
                  <a:lnTo>
                    <a:pt x="2477" y="2358"/>
                  </a:lnTo>
                  <a:lnTo>
                    <a:pt x="2494" y="2355"/>
                  </a:lnTo>
                  <a:lnTo>
                    <a:pt x="2511" y="2352"/>
                  </a:lnTo>
                  <a:lnTo>
                    <a:pt x="2528" y="2348"/>
                  </a:lnTo>
                  <a:lnTo>
                    <a:pt x="2544" y="2342"/>
                  </a:lnTo>
                  <a:lnTo>
                    <a:pt x="2559" y="2336"/>
                  </a:lnTo>
                  <a:lnTo>
                    <a:pt x="2575" y="2328"/>
                  </a:lnTo>
                  <a:lnTo>
                    <a:pt x="2590" y="2321"/>
                  </a:lnTo>
                  <a:lnTo>
                    <a:pt x="2603" y="2312"/>
                  </a:lnTo>
                  <a:lnTo>
                    <a:pt x="2618" y="2303"/>
                  </a:lnTo>
                  <a:lnTo>
                    <a:pt x="2631" y="2293"/>
                  </a:lnTo>
                  <a:lnTo>
                    <a:pt x="2645" y="2283"/>
                  </a:lnTo>
                  <a:lnTo>
                    <a:pt x="2658" y="2271"/>
                  </a:lnTo>
                  <a:lnTo>
                    <a:pt x="2670" y="2257"/>
                  </a:lnTo>
                  <a:lnTo>
                    <a:pt x="2682" y="2244"/>
                  </a:lnTo>
                  <a:lnTo>
                    <a:pt x="2704" y="2215"/>
                  </a:lnTo>
                  <a:lnTo>
                    <a:pt x="2723" y="2182"/>
                  </a:lnTo>
                  <a:lnTo>
                    <a:pt x="2739" y="2147"/>
                  </a:lnTo>
                  <a:lnTo>
                    <a:pt x="2754" y="2110"/>
                  </a:lnTo>
                  <a:lnTo>
                    <a:pt x="2764" y="2073"/>
                  </a:lnTo>
                  <a:lnTo>
                    <a:pt x="2773" y="2033"/>
                  </a:lnTo>
                  <a:lnTo>
                    <a:pt x="2779" y="1993"/>
                  </a:lnTo>
                  <a:lnTo>
                    <a:pt x="2782" y="1953"/>
                  </a:lnTo>
                  <a:lnTo>
                    <a:pt x="2782" y="1928"/>
                  </a:lnTo>
                  <a:lnTo>
                    <a:pt x="2782" y="1902"/>
                  </a:lnTo>
                  <a:lnTo>
                    <a:pt x="2779" y="1879"/>
                  </a:lnTo>
                  <a:lnTo>
                    <a:pt x="2776" y="1855"/>
                  </a:lnTo>
                  <a:lnTo>
                    <a:pt x="2754" y="1775"/>
                  </a:lnTo>
                  <a:lnTo>
                    <a:pt x="2723" y="1707"/>
                  </a:lnTo>
                  <a:lnTo>
                    <a:pt x="2686" y="1649"/>
                  </a:lnTo>
                  <a:lnTo>
                    <a:pt x="2648" y="1604"/>
                  </a:lnTo>
                  <a:lnTo>
                    <a:pt x="2609" y="1568"/>
                  </a:lnTo>
                  <a:lnTo>
                    <a:pt x="2578" y="1543"/>
                  </a:lnTo>
                  <a:lnTo>
                    <a:pt x="2554" y="1527"/>
                  </a:lnTo>
                  <a:lnTo>
                    <a:pt x="2544" y="1521"/>
                  </a:lnTo>
                  <a:lnTo>
                    <a:pt x="2538" y="1516"/>
                  </a:lnTo>
                  <a:lnTo>
                    <a:pt x="2531" y="1519"/>
                  </a:lnTo>
                  <a:lnTo>
                    <a:pt x="2510" y="1534"/>
                  </a:lnTo>
                  <a:lnTo>
                    <a:pt x="2497" y="1556"/>
                  </a:lnTo>
                  <a:lnTo>
                    <a:pt x="2488" y="1583"/>
                  </a:lnTo>
                  <a:lnTo>
                    <a:pt x="2482" y="1610"/>
                  </a:lnTo>
                  <a:lnTo>
                    <a:pt x="2480" y="1636"/>
                  </a:lnTo>
                  <a:lnTo>
                    <a:pt x="2480" y="1661"/>
                  </a:lnTo>
                  <a:lnTo>
                    <a:pt x="2480" y="1679"/>
                  </a:lnTo>
                  <a:lnTo>
                    <a:pt x="2482" y="1689"/>
                  </a:lnTo>
                  <a:lnTo>
                    <a:pt x="2483" y="1694"/>
                  </a:lnTo>
                  <a:lnTo>
                    <a:pt x="2486" y="1697"/>
                  </a:lnTo>
                  <a:lnTo>
                    <a:pt x="2523" y="1750"/>
                  </a:lnTo>
                  <a:lnTo>
                    <a:pt x="2553" y="1808"/>
                  </a:lnTo>
                  <a:lnTo>
                    <a:pt x="2571" y="1867"/>
                  </a:lnTo>
                  <a:lnTo>
                    <a:pt x="2581" y="1926"/>
                  </a:lnTo>
                  <a:lnTo>
                    <a:pt x="2580" y="1984"/>
                  </a:lnTo>
                  <a:lnTo>
                    <a:pt x="2571" y="2040"/>
                  </a:lnTo>
                  <a:lnTo>
                    <a:pt x="2550" y="2092"/>
                  </a:lnTo>
                  <a:lnTo>
                    <a:pt x="2520" y="2138"/>
                  </a:lnTo>
                  <a:lnTo>
                    <a:pt x="2507" y="2152"/>
                  </a:lnTo>
                  <a:lnTo>
                    <a:pt x="2492" y="2164"/>
                  </a:lnTo>
                  <a:lnTo>
                    <a:pt x="2476" y="2175"/>
                  </a:lnTo>
                  <a:lnTo>
                    <a:pt x="2457" y="2183"/>
                  </a:lnTo>
                  <a:lnTo>
                    <a:pt x="2438" y="2189"/>
                  </a:lnTo>
                  <a:lnTo>
                    <a:pt x="2417" y="2192"/>
                  </a:lnTo>
                  <a:lnTo>
                    <a:pt x="2395" y="2194"/>
                  </a:lnTo>
                  <a:lnTo>
                    <a:pt x="2372" y="2194"/>
                  </a:lnTo>
                  <a:lnTo>
                    <a:pt x="2344" y="2189"/>
                  </a:lnTo>
                  <a:lnTo>
                    <a:pt x="2316" y="2181"/>
                  </a:lnTo>
                  <a:lnTo>
                    <a:pt x="2290" y="2169"/>
                  </a:lnTo>
                  <a:lnTo>
                    <a:pt x="2264" y="2154"/>
                  </a:lnTo>
                  <a:lnTo>
                    <a:pt x="2242" y="2135"/>
                  </a:lnTo>
                  <a:lnTo>
                    <a:pt x="2220" y="2114"/>
                  </a:lnTo>
                  <a:lnTo>
                    <a:pt x="2202" y="2090"/>
                  </a:lnTo>
                  <a:lnTo>
                    <a:pt x="2186" y="2065"/>
                  </a:lnTo>
                  <a:lnTo>
                    <a:pt x="2170" y="2027"/>
                  </a:lnTo>
                  <a:lnTo>
                    <a:pt x="2156" y="1985"/>
                  </a:lnTo>
                  <a:lnTo>
                    <a:pt x="2149" y="1941"/>
                  </a:lnTo>
                  <a:lnTo>
                    <a:pt x="2148" y="1897"/>
                  </a:lnTo>
                  <a:lnTo>
                    <a:pt x="2149" y="1852"/>
                  </a:lnTo>
                  <a:lnTo>
                    <a:pt x="2156" y="1809"/>
                  </a:lnTo>
                  <a:lnTo>
                    <a:pt x="2168" y="1769"/>
                  </a:lnTo>
                  <a:lnTo>
                    <a:pt x="2185" y="1734"/>
                  </a:lnTo>
                  <a:lnTo>
                    <a:pt x="2192" y="1720"/>
                  </a:lnTo>
                  <a:lnTo>
                    <a:pt x="2202" y="1707"/>
                  </a:lnTo>
                  <a:lnTo>
                    <a:pt x="2214" y="1695"/>
                  </a:lnTo>
                  <a:lnTo>
                    <a:pt x="2227" y="1683"/>
                  </a:lnTo>
                  <a:lnTo>
                    <a:pt x="2244" y="1673"/>
                  </a:lnTo>
                  <a:lnTo>
                    <a:pt x="2261" y="1666"/>
                  </a:lnTo>
                  <a:lnTo>
                    <a:pt x="2281" y="1660"/>
                  </a:lnTo>
                  <a:lnTo>
                    <a:pt x="2303" y="1657"/>
                  </a:lnTo>
                  <a:lnTo>
                    <a:pt x="2350" y="1661"/>
                  </a:lnTo>
                  <a:lnTo>
                    <a:pt x="2387" y="1675"/>
                  </a:lnTo>
                  <a:lnTo>
                    <a:pt x="2415" y="1695"/>
                  </a:lnTo>
                  <a:lnTo>
                    <a:pt x="2438" y="1719"/>
                  </a:lnTo>
                  <a:lnTo>
                    <a:pt x="2454" y="1744"/>
                  </a:lnTo>
                  <a:lnTo>
                    <a:pt x="2463" y="1768"/>
                  </a:lnTo>
                  <a:lnTo>
                    <a:pt x="2469" y="1786"/>
                  </a:lnTo>
                  <a:lnTo>
                    <a:pt x="2472" y="1797"/>
                  </a:lnTo>
                  <a:lnTo>
                    <a:pt x="2469" y="1815"/>
                  </a:lnTo>
                  <a:lnTo>
                    <a:pt x="2467" y="1833"/>
                  </a:lnTo>
                  <a:lnTo>
                    <a:pt x="2466" y="1849"/>
                  </a:lnTo>
                  <a:lnTo>
                    <a:pt x="2466" y="1865"/>
                  </a:lnTo>
                  <a:lnTo>
                    <a:pt x="2467" y="1897"/>
                  </a:lnTo>
                  <a:lnTo>
                    <a:pt x="2472" y="1923"/>
                  </a:lnTo>
                  <a:lnTo>
                    <a:pt x="2477" y="1948"/>
                  </a:lnTo>
                  <a:lnTo>
                    <a:pt x="2485" y="1969"/>
                  </a:lnTo>
                  <a:lnTo>
                    <a:pt x="2492" y="1987"/>
                  </a:lnTo>
                  <a:lnTo>
                    <a:pt x="2500" y="2002"/>
                  </a:lnTo>
                  <a:lnTo>
                    <a:pt x="2506" y="2013"/>
                  </a:lnTo>
                  <a:lnTo>
                    <a:pt x="2511" y="2021"/>
                  </a:lnTo>
                  <a:lnTo>
                    <a:pt x="2507" y="2037"/>
                  </a:lnTo>
                  <a:lnTo>
                    <a:pt x="2501" y="2053"/>
                  </a:lnTo>
                  <a:lnTo>
                    <a:pt x="2494" y="2068"/>
                  </a:lnTo>
                  <a:lnTo>
                    <a:pt x="2483" y="2081"/>
                  </a:lnTo>
                  <a:lnTo>
                    <a:pt x="2473" y="2093"/>
                  </a:lnTo>
                  <a:lnTo>
                    <a:pt x="2463" y="2105"/>
                  </a:lnTo>
                  <a:lnTo>
                    <a:pt x="2454" y="2114"/>
                  </a:lnTo>
                  <a:lnTo>
                    <a:pt x="2445" y="2121"/>
                  </a:lnTo>
                  <a:lnTo>
                    <a:pt x="2423" y="2099"/>
                  </a:lnTo>
                  <a:lnTo>
                    <a:pt x="2396" y="2081"/>
                  </a:lnTo>
                  <a:lnTo>
                    <a:pt x="2365" y="2067"/>
                  </a:lnTo>
                  <a:lnTo>
                    <a:pt x="2334" y="2056"/>
                  </a:lnTo>
                  <a:lnTo>
                    <a:pt x="2303" y="2049"/>
                  </a:lnTo>
                  <a:lnTo>
                    <a:pt x="2276" y="2043"/>
                  </a:lnTo>
                  <a:lnTo>
                    <a:pt x="2253" y="2040"/>
                  </a:lnTo>
                  <a:lnTo>
                    <a:pt x="2236" y="2039"/>
                  </a:lnTo>
                  <a:lnTo>
                    <a:pt x="2223" y="2009"/>
                  </a:lnTo>
                  <a:lnTo>
                    <a:pt x="2214" y="1976"/>
                  </a:lnTo>
                  <a:lnTo>
                    <a:pt x="2211" y="1944"/>
                  </a:lnTo>
                  <a:lnTo>
                    <a:pt x="2210" y="1914"/>
                  </a:lnTo>
                  <a:lnTo>
                    <a:pt x="2210" y="1902"/>
                  </a:lnTo>
                  <a:lnTo>
                    <a:pt x="2211" y="1892"/>
                  </a:lnTo>
                  <a:lnTo>
                    <a:pt x="2211" y="1883"/>
                  </a:lnTo>
                  <a:lnTo>
                    <a:pt x="2211" y="1877"/>
                  </a:lnTo>
                  <a:lnTo>
                    <a:pt x="2241" y="1858"/>
                  </a:lnTo>
                  <a:lnTo>
                    <a:pt x="2267" y="1833"/>
                  </a:lnTo>
                  <a:lnTo>
                    <a:pt x="2291" y="1803"/>
                  </a:lnTo>
                  <a:lnTo>
                    <a:pt x="2313" y="1774"/>
                  </a:lnTo>
                  <a:lnTo>
                    <a:pt x="2330" y="1744"/>
                  </a:lnTo>
                  <a:lnTo>
                    <a:pt x="2343" y="1719"/>
                  </a:lnTo>
                  <a:lnTo>
                    <a:pt x="2352" y="1701"/>
                  </a:lnTo>
                  <a:lnTo>
                    <a:pt x="2356" y="1694"/>
                  </a:lnTo>
                  <a:lnTo>
                    <a:pt x="2330" y="1682"/>
                  </a:lnTo>
                  <a:lnTo>
                    <a:pt x="2327" y="1688"/>
                  </a:lnTo>
                  <a:lnTo>
                    <a:pt x="2318" y="1706"/>
                  </a:lnTo>
                  <a:lnTo>
                    <a:pt x="2304" y="1729"/>
                  </a:lnTo>
                  <a:lnTo>
                    <a:pt x="2288" y="1757"/>
                  </a:lnTo>
                  <a:lnTo>
                    <a:pt x="2267" y="1787"/>
                  </a:lnTo>
                  <a:lnTo>
                    <a:pt x="2244" y="1815"/>
                  </a:lnTo>
                  <a:lnTo>
                    <a:pt x="2219" y="1839"/>
                  </a:lnTo>
                  <a:lnTo>
                    <a:pt x="2192" y="1854"/>
                  </a:lnTo>
                  <a:lnTo>
                    <a:pt x="2185" y="1857"/>
                  </a:lnTo>
                  <a:lnTo>
                    <a:pt x="2183" y="1865"/>
                  </a:lnTo>
                  <a:lnTo>
                    <a:pt x="2183" y="1873"/>
                  </a:lnTo>
                  <a:lnTo>
                    <a:pt x="2182" y="1888"/>
                  </a:lnTo>
                  <a:lnTo>
                    <a:pt x="2182" y="1911"/>
                  </a:lnTo>
                  <a:lnTo>
                    <a:pt x="2182" y="1938"/>
                  </a:lnTo>
                  <a:lnTo>
                    <a:pt x="2185" y="1969"/>
                  </a:lnTo>
                  <a:lnTo>
                    <a:pt x="2190" y="2002"/>
                  </a:lnTo>
                  <a:lnTo>
                    <a:pt x="2201" y="2033"/>
                  </a:lnTo>
                  <a:lnTo>
                    <a:pt x="2216" y="2061"/>
                  </a:lnTo>
                  <a:lnTo>
                    <a:pt x="2220" y="2067"/>
                  </a:lnTo>
                  <a:lnTo>
                    <a:pt x="2227" y="2067"/>
                  </a:lnTo>
                  <a:lnTo>
                    <a:pt x="2235" y="2067"/>
                  </a:lnTo>
                  <a:lnTo>
                    <a:pt x="2254" y="2070"/>
                  </a:lnTo>
                  <a:lnTo>
                    <a:pt x="2281" y="2074"/>
                  </a:lnTo>
                  <a:lnTo>
                    <a:pt x="2313" y="2081"/>
                  </a:lnTo>
                  <a:lnTo>
                    <a:pt x="2349" y="2092"/>
                  </a:lnTo>
                  <a:lnTo>
                    <a:pt x="2381" y="2107"/>
                  </a:lnTo>
                  <a:lnTo>
                    <a:pt x="2409" y="2126"/>
                  </a:lnTo>
                  <a:lnTo>
                    <a:pt x="2430" y="2149"/>
                  </a:lnTo>
                  <a:lnTo>
                    <a:pt x="2438" y="2163"/>
                  </a:lnTo>
                  <a:lnTo>
                    <a:pt x="2451" y="2154"/>
                  </a:lnTo>
                  <a:lnTo>
                    <a:pt x="2455" y="2151"/>
                  </a:lnTo>
                  <a:lnTo>
                    <a:pt x="2466" y="2142"/>
                  </a:lnTo>
                  <a:lnTo>
                    <a:pt x="2479" y="2129"/>
                  </a:lnTo>
                  <a:lnTo>
                    <a:pt x="2495" y="2112"/>
                  </a:lnTo>
                  <a:lnTo>
                    <a:pt x="2511" y="2093"/>
                  </a:lnTo>
                  <a:lnTo>
                    <a:pt x="2525" y="2071"/>
                  </a:lnTo>
                  <a:lnTo>
                    <a:pt x="2537" y="2046"/>
                  </a:lnTo>
                  <a:lnTo>
                    <a:pt x="2541" y="2018"/>
                  </a:lnTo>
                  <a:lnTo>
                    <a:pt x="2543" y="2012"/>
                  </a:lnTo>
                  <a:lnTo>
                    <a:pt x="2538" y="2007"/>
                  </a:lnTo>
                  <a:lnTo>
                    <a:pt x="2535" y="2003"/>
                  </a:lnTo>
                  <a:lnTo>
                    <a:pt x="2528" y="1993"/>
                  </a:lnTo>
                  <a:lnTo>
                    <a:pt x="2517" y="1975"/>
                  </a:lnTo>
                  <a:lnTo>
                    <a:pt x="2509" y="1951"/>
                  </a:lnTo>
                  <a:lnTo>
                    <a:pt x="2500" y="1922"/>
                  </a:lnTo>
                  <a:lnTo>
                    <a:pt x="2495" y="1888"/>
                  </a:lnTo>
                  <a:lnTo>
                    <a:pt x="2495" y="1846"/>
                  </a:lnTo>
                  <a:lnTo>
                    <a:pt x="2501" y="1800"/>
                  </a:lnTo>
                  <a:lnTo>
                    <a:pt x="2501" y="1797"/>
                  </a:lnTo>
                  <a:lnTo>
                    <a:pt x="2501" y="1796"/>
                  </a:lnTo>
                  <a:lnTo>
                    <a:pt x="2500" y="1787"/>
                  </a:lnTo>
                  <a:lnTo>
                    <a:pt x="2494" y="1768"/>
                  </a:lnTo>
                  <a:lnTo>
                    <a:pt x="2483" y="1740"/>
                  </a:lnTo>
                  <a:lnTo>
                    <a:pt x="2466" y="1709"/>
                  </a:lnTo>
                  <a:lnTo>
                    <a:pt x="2440" y="1678"/>
                  </a:lnTo>
                  <a:lnTo>
                    <a:pt x="2405" y="1652"/>
                  </a:lnTo>
                  <a:lnTo>
                    <a:pt x="2359" y="1635"/>
                  </a:lnTo>
                  <a:lnTo>
                    <a:pt x="2301" y="1629"/>
                  </a:lnTo>
                  <a:lnTo>
                    <a:pt x="2279" y="1630"/>
                  </a:lnTo>
                  <a:lnTo>
                    <a:pt x="2259" y="1635"/>
                  </a:lnTo>
                  <a:lnTo>
                    <a:pt x="2239" y="1642"/>
                  </a:lnTo>
                  <a:lnTo>
                    <a:pt x="2220" y="1652"/>
                  </a:lnTo>
                  <a:lnTo>
                    <a:pt x="2202" y="1666"/>
                  </a:lnTo>
                  <a:lnTo>
                    <a:pt x="2188" y="1681"/>
                  </a:lnTo>
                  <a:lnTo>
                    <a:pt x="2173" y="1698"/>
                  </a:lnTo>
                  <a:lnTo>
                    <a:pt x="2159" y="1719"/>
                  </a:lnTo>
                  <a:lnTo>
                    <a:pt x="2142" y="1757"/>
                  </a:lnTo>
                  <a:lnTo>
                    <a:pt x="2128" y="1800"/>
                  </a:lnTo>
                  <a:lnTo>
                    <a:pt x="2119" y="1848"/>
                  </a:lnTo>
                  <a:lnTo>
                    <a:pt x="2118" y="1895"/>
                  </a:lnTo>
                  <a:lnTo>
                    <a:pt x="2119" y="1944"/>
                  </a:lnTo>
                  <a:lnTo>
                    <a:pt x="2128" y="1991"/>
                  </a:lnTo>
                  <a:lnTo>
                    <a:pt x="2142" y="2037"/>
                  </a:lnTo>
                  <a:lnTo>
                    <a:pt x="2159" y="2078"/>
                  </a:lnTo>
                  <a:lnTo>
                    <a:pt x="2177" y="2108"/>
                  </a:lnTo>
                  <a:lnTo>
                    <a:pt x="2199" y="2135"/>
                  </a:lnTo>
                  <a:lnTo>
                    <a:pt x="2223" y="2157"/>
                  </a:lnTo>
                  <a:lnTo>
                    <a:pt x="2248" y="2178"/>
                  </a:lnTo>
                  <a:lnTo>
                    <a:pt x="2276" y="2194"/>
                  </a:lnTo>
                  <a:lnTo>
                    <a:pt x="2306" y="2207"/>
                  </a:lnTo>
                  <a:lnTo>
                    <a:pt x="2337" y="2216"/>
                  </a:lnTo>
                  <a:lnTo>
                    <a:pt x="2369" y="2222"/>
                  </a:lnTo>
                  <a:lnTo>
                    <a:pt x="2396" y="2223"/>
                  </a:lnTo>
                  <a:lnTo>
                    <a:pt x="2421" y="2222"/>
                  </a:lnTo>
                  <a:lnTo>
                    <a:pt x="2445" y="2218"/>
                  </a:lnTo>
                  <a:lnTo>
                    <a:pt x="2469" y="2210"/>
                  </a:lnTo>
                  <a:lnTo>
                    <a:pt x="2489" y="2200"/>
                  </a:lnTo>
                  <a:lnTo>
                    <a:pt x="2510" y="2188"/>
                  </a:lnTo>
                  <a:lnTo>
                    <a:pt x="2526" y="2173"/>
                  </a:lnTo>
                  <a:lnTo>
                    <a:pt x="2543" y="2155"/>
                  </a:lnTo>
                  <a:lnTo>
                    <a:pt x="2559" y="2133"/>
                  </a:lnTo>
                  <a:lnTo>
                    <a:pt x="2572" y="2111"/>
                  </a:lnTo>
                  <a:lnTo>
                    <a:pt x="2584" y="2086"/>
                  </a:lnTo>
                  <a:lnTo>
                    <a:pt x="2594" y="2061"/>
                  </a:lnTo>
                  <a:lnTo>
                    <a:pt x="2602" y="2036"/>
                  </a:lnTo>
                  <a:lnTo>
                    <a:pt x="2608" y="2009"/>
                  </a:lnTo>
                  <a:lnTo>
                    <a:pt x="2611" y="1982"/>
                  </a:lnTo>
                  <a:lnTo>
                    <a:pt x="2612" y="1954"/>
                  </a:lnTo>
                  <a:lnTo>
                    <a:pt x="2611" y="1920"/>
                  </a:lnTo>
                  <a:lnTo>
                    <a:pt x="2606" y="1885"/>
                  </a:lnTo>
                  <a:lnTo>
                    <a:pt x="2597" y="1849"/>
                  </a:lnTo>
                  <a:lnTo>
                    <a:pt x="2587" y="1815"/>
                  </a:lnTo>
                  <a:lnTo>
                    <a:pt x="2572" y="1780"/>
                  </a:lnTo>
                  <a:lnTo>
                    <a:pt x="2556" y="1747"/>
                  </a:lnTo>
                  <a:lnTo>
                    <a:pt x="2535" y="1713"/>
                  </a:lnTo>
                  <a:lnTo>
                    <a:pt x="2511" y="1682"/>
                  </a:lnTo>
                  <a:lnTo>
                    <a:pt x="2510" y="1676"/>
                  </a:lnTo>
                  <a:lnTo>
                    <a:pt x="2510" y="1669"/>
                  </a:lnTo>
                  <a:lnTo>
                    <a:pt x="2510" y="1660"/>
                  </a:lnTo>
                  <a:lnTo>
                    <a:pt x="2510" y="1651"/>
                  </a:lnTo>
                  <a:lnTo>
                    <a:pt x="2511" y="1621"/>
                  </a:lnTo>
                  <a:lnTo>
                    <a:pt x="2516" y="1593"/>
                  </a:lnTo>
                  <a:lnTo>
                    <a:pt x="2523" y="1568"/>
                  </a:lnTo>
                  <a:lnTo>
                    <a:pt x="2537" y="1550"/>
                  </a:lnTo>
                  <a:lnTo>
                    <a:pt x="2554" y="1562"/>
                  </a:lnTo>
                  <a:lnTo>
                    <a:pt x="2580" y="1581"/>
                  </a:lnTo>
                  <a:lnTo>
                    <a:pt x="2609" y="1608"/>
                  </a:lnTo>
                  <a:lnTo>
                    <a:pt x="2642" y="1642"/>
                  </a:lnTo>
                  <a:lnTo>
                    <a:pt x="2674" y="1683"/>
                  </a:lnTo>
                  <a:lnTo>
                    <a:pt x="2704" y="1734"/>
                  </a:lnTo>
                  <a:lnTo>
                    <a:pt x="2729" y="1793"/>
                  </a:lnTo>
                  <a:lnTo>
                    <a:pt x="2747" y="1860"/>
                  </a:lnTo>
                  <a:lnTo>
                    <a:pt x="2750" y="1879"/>
                  </a:lnTo>
                  <a:lnTo>
                    <a:pt x="2753" y="1898"/>
                  </a:lnTo>
                  <a:lnTo>
                    <a:pt x="2754" y="1919"/>
                  </a:lnTo>
                  <a:lnTo>
                    <a:pt x="2754" y="1938"/>
                  </a:lnTo>
                  <a:lnTo>
                    <a:pt x="2754" y="1948"/>
                  </a:lnTo>
                  <a:lnTo>
                    <a:pt x="2754" y="1957"/>
                  </a:lnTo>
                  <a:lnTo>
                    <a:pt x="2753" y="1968"/>
                  </a:lnTo>
                  <a:lnTo>
                    <a:pt x="2753" y="1976"/>
                  </a:lnTo>
                  <a:lnTo>
                    <a:pt x="2748" y="2012"/>
                  </a:lnTo>
                  <a:lnTo>
                    <a:pt x="2742" y="2046"/>
                  </a:lnTo>
                  <a:lnTo>
                    <a:pt x="2733" y="2080"/>
                  </a:lnTo>
                  <a:lnTo>
                    <a:pt x="2723" y="2112"/>
                  </a:lnTo>
                  <a:lnTo>
                    <a:pt x="2710" y="2144"/>
                  </a:lnTo>
                  <a:lnTo>
                    <a:pt x="2693" y="2173"/>
                  </a:lnTo>
                  <a:lnTo>
                    <a:pt x="2677" y="2201"/>
                  </a:lnTo>
                  <a:lnTo>
                    <a:pt x="2658" y="2226"/>
                  </a:lnTo>
                  <a:lnTo>
                    <a:pt x="2636" y="2250"/>
                  </a:lnTo>
                  <a:lnTo>
                    <a:pt x="2614" y="2271"/>
                  </a:lnTo>
                  <a:lnTo>
                    <a:pt x="2588" y="2289"/>
                  </a:lnTo>
                  <a:lnTo>
                    <a:pt x="2562" y="2303"/>
                  </a:lnTo>
                  <a:lnTo>
                    <a:pt x="2534" y="2315"/>
                  </a:lnTo>
                  <a:lnTo>
                    <a:pt x="2504" y="2324"/>
                  </a:lnTo>
                  <a:lnTo>
                    <a:pt x="2473" y="2330"/>
                  </a:lnTo>
                  <a:lnTo>
                    <a:pt x="2442" y="2331"/>
                  </a:lnTo>
                  <a:lnTo>
                    <a:pt x="2420" y="2331"/>
                  </a:lnTo>
                  <a:lnTo>
                    <a:pt x="2399" y="2330"/>
                  </a:lnTo>
                  <a:lnTo>
                    <a:pt x="2378" y="2327"/>
                  </a:lnTo>
                  <a:lnTo>
                    <a:pt x="2356" y="2324"/>
                  </a:lnTo>
                  <a:lnTo>
                    <a:pt x="2335" y="2318"/>
                  </a:lnTo>
                  <a:lnTo>
                    <a:pt x="2316" y="2312"/>
                  </a:lnTo>
                  <a:lnTo>
                    <a:pt x="2296" y="2305"/>
                  </a:lnTo>
                  <a:lnTo>
                    <a:pt x="2276" y="2296"/>
                  </a:lnTo>
                  <a:lnTo>
                    <a:pt x="2257" y="2286"/>
                  </a:lnTo>
                  <a:lnTo>
                    <a:pt x="2238" y="2275"/>
                  </a:lnTo>
                  <a:lnTo>
                    <a:pt x="2220" y="2263"/>
                  </a:lnTo>
                  <a:lnTo>
                    <a:pt x="2202" y="2250"/>
                  </a:lnTo>
                  <a:lnTo>
                    <a:pt x="2186" y="2237"/>
                  </a:lnTo>
                  <a:lnTo>
                    <a:pt x="2170" y="2220"/>
                  </a:lnTo>
                  <a:lnTo>
                    <a:pt x="2153" y="2204"/>
                  </a:lnTo>
                  <a:lnTo>
                    <a:pt x="2139" y="2188"/>
                  </a:lnTo>
                  <a:lnTo>
                    <a:pt x="2108" y="2147"/>
                  </a:lnTo>
                  <a:lnTo>
                    <a:pt x="2082" y="2102"/>
                  </a:lnTo>
                  <a:lnTo>
                    <a:pt x="2063" y="2055"/>
                  </a:lnTo>
                  <a:lnTo>
                    <a:pt x="2048" y="2004"/>
                  </a:lnTo>
                  <a:lnTo>
                    <a:pt x="2040" y="1953"/>
                  </a:lnTo>
                  <a:lnTo>
                    <a:pt x="2037" y="1899"/>
                  </a:lnTo>
                  <a:lnTo>
                    <a:pt x="2038" y="1845"/>
                  </a:lnTo>
                  <a:lnTo>
                    <a:pt x="2047" y="1790"/>
                  </a:lnTo>
                  <a:lnTo>
                    <a:pt x="2066" y="1722"/>
                  </a:lnTo>
                  <a:lnTo>
                    <a:pt x="2090" y="1669"/>
                  </a:lnTo>
                  <a:lnTo>
                    <a:pt x="2115" y="1629"/>
                  </a:lnTo>
                  <a:lnTo>
                    <a:pt x="2143" y="1598"/>
                  </a:lnTo>
                  <a:lnTo>
                    <a:pt x="2168" y="1578"/>
                  </a:lnTo>
                  <a:lnTo>
                    <a:pt x="2189" y="1565"/>
                  </a:lnTo>
                  <a:lnTo>
                    <a:pt x="2204" y="1559"/>
                  </a:lnTo>
                  <a:lnTo>
                    <a:pt x="2211" y="1558"/>
                  </a:lnTo>
                  <a:lnTo>
                    <a:pt x="2225" y="1555"/>
                  </a:lnTo>
                  <a:lnTo>
                    <a:pt x="2222" y="1541"/>
                  </a:lnTo>
                  <a:lnTo>
                    <a:pt x="2201" y="1407"/>
                  </a:lnTo>
                  <a:lnTo>
                    <a:pt x="2192" y="1404"/>
                  </a:lnTo>
                  <a:lnTo>
                    <a:pt x="2186" y="1402"/>
                  </a:lnTo>
                  <a:lnTo>
                    <a:pt x="2173" y="1402"/>
                  </a:lnTo>
                  <a:lnTo>
                    <a:pt x="2152" y="1402"/>
                  </a:lnTo>
                  <a:lnTo>
                    <a:pt x="2127" y="1407"/>
                  </a:lnTo>
                  <a:lnTo>
                    <a:pt x="2097" y="1417"/>
                  </a:lnTo>
                  <a:lnTo>
                    <a:pt x="2068" y="1436"/>
                  </a:lnTo>
                  <a:lnTo>
                    <a:pt x="2038" y="1465"/>
                  </a:lnTo>
                  <a:lnTo>
                    <a:pt x="2010" y="1506"/>
                  </a:lnTo>
                  <a:lnTo>
                    <a:pt x="1983" y="1552"/>
                  </a:lnTo>
                  <a:lnTo>
                    <a:pt x="1955" y="1599"/>
                  </a:lnTo>
                  <a:lnTo>
                    <a:pt x="1926" y="1645"/>
                  </a:lnTo>
                  <a:lnTo>
                    <a:pt x="1898" y="1689"/>
                  </a:lnTo>
                  <a:lnTo>
                    <a:pt x="1871" y="1726"/>
                  </a:lnTo>
                  <a:lnTo>
                    <a:pt x="1850" y="1756"/>
                  </a:lnTo>
                  <a:lnTo>
                    <a:pt x="1837" y="1777"/>
                  </a:lnTo>
                  <a:lnTo>
                    <a:pt x="1831" y="1784"/>
                  </a:lnTo>
                  <a:lnTo>
                    <a:pt x="1810" y="1815"/>
                  </a:lnTo>
                  <a:lnTo>
                    <a:pt x="1815" y="1814"/>
                  </a:lnTo>
                  <a:lnTo>
                    <a:pt x="1828" y="1811"/>
                  </a:lnTo>
                  <a:lnTo>
                    <a:pt x="1847" y="1808"/>
                  </a:lnTo>
                  <a:lnTo>
                    <a:pt x="1869" y="1802"/>
                  </a:lnTo>
                  <a:lnTo>
                    <a:pt x="1895" y="1797"/>
                  </a:lnTo>
                  <a:lnTo>
                    <a:pt x="1918" y="1791"/>
                  </a:lnTo>
                  <a:lnTo>
                    <a:pt x="1940" y="1787"/>
                  </a:lnTo>
                  <a:lnTo>
                    <a:pt x="1957" y="1783"/>
                  </a:lnTo>
                  <a:lnTo>
                    <a:pt x="1951" y="1793"/>
                  </a:lnTo>
                  <a:lnTo>
                    <a:pt x="1948" y="1802"/>
                  </a:lnTo>
                  <a:lnTo>
                    <a:pt x="1943" y="1808"/>
                  </a:lnTo>
                  <a:lnTo>
                    <a:pt x="1942" y="1812"/>
                  </a:lnTo>
                  <a:lnTo>
                    <a:pt x="1939" y="1815"/>
                  </a:lnTo>
                  <a:lnTo>
                    <a:pt x="1933" y="1818"/>
                  </a:lnTo>
                  <a:lnTo>
                    <a:pt x="1927" y="1823"/>
                  </a:lnTo>
                  <a:lnTo>
                    <a:pt x="1918" y="1827"/>
                  </a:lnTo>
                  <a:lnTo>
                    <a:pt x="1908" y="1833"/>
                  </a:lnTo>
                  <a:lnTo>
                    <a:pt x="1896" y="1839"/>
                  </a:lnTo>
                  <a:lnTo>
                    <a:pt x="1884" y="1845"/>
                  </a:lnTo>
                  <a:lnTo>
                    <a:pt x="1869" y="1849"/>
                  </a:lnTo>
                  <a:lnTo>
                    <a:pt x="1853" y="1855"/>
                  </a:lnTo>
                  <a:lnTo>
                    <a:pt x="1835" y="1861"/>
                  </a:lnTo>
                  <a:lnTo>
                    <a:pt x="1816" y="1865"/>
                  </a:lnTo>
                  <a:lnTo>
                    <a:pt x="1795" y="1868"/>
                  </a:lnTo>
                  <a:lnTo>
                    <a:pt x="1773" y="1871"/>
                  </a:lnTo>
                  <a:lnTo>
                    <a:pt x="1750" y="1873"/>
                  </a:lnTo>
                  <a:lnTo>
                    <a:pt x="1726" y="1874"/>
                  </a:lnTo>
                  <a:lnTo>
                    <a:pt x="1699" y="1873"/>
                  </a:lnTo>
                  <a:lnTo>
                    <a:pt x="1690" y="1873"/>
                  </a:lnTo>
                  <a:lnTo>
                    <a:pt x="1680" y="1871"/>
                  </a:lnTo>
                  <a:lnTo>
                    <a:pt x="1670" y="1870"/>
                  </a:lnTo>
                  <a:lnTo>
                    <a:pt x="1656" y="1868"/>
                  </a:lnTo>
                  <a:lnTo>
                    <a:pt x="1643" y="1867"/>
                  </a:lnTo>
                  <a:lnTo>
                    <a:pt x="1628" y="1865"/>
                  </a:lnTo>
                  <a:lnTo>
                    <a:pt x="1614" y="1864"/>
                  </a:lnTo>
                  <a:lnTo>
                    <a:pt x="1596" y="1861"/>
                  </a:lnTo>
                  <a:lnTo>
                    <a:pt x="1578" y="1860"/>
                  </a:lnTo>
                  <a:lnTo>
                    <a:pt x="1559" y="1857"/>
                  </a:lnTo>
                  <a:lnTo>
                    <a:pt x="1540" y="1854"/>
                  </a:lnTo>
                  <a:lnTo>
                    <a:pt x="1517" y="1851"/>
                  </a:lnTo>
                  <a:lnTo>
                    <a:pt x="1495" y="1848"/>
                  </a:lnTo>
                  <a:lnTo>
                    <a:pt x="1472" y="1845"/>
                  </a:lnTo>
                  <a:lnTo>
                    <a:pt x="1446" y="1842"/>
                  </a:lnTo>
                  <a:lnTo>
                    <a:pt x="1421" y="1837"/>
                  </a:lnTo>
                  <a:lnTo>
                    <a:pt x="1417" y="1837"/>
                  </a:lnTo>
                  <a:lnTo>
                    <a:pt x="1412" y="1839"/>
                  </a:lnTo>
                  <a:lnTo>
                    <a:pt x="1406" y="1843"/>
                  </a:lnTo>
                  <a:lnTo>
                    <a:pt x="1399" y="1854"/>
                  </a:lnTo>
                  <a:lnTo>
                    <a:pt x="1387" y="1870"/>
                  </a:lnTo>
                  <a:lnTo>
                    <a:pt x="1372" y="1895"/>
                  </a:lnTo>
                  <a:lnTo>
                    <a:pt x="1352" y="1929"/>
                  </a:lnTo>
                  <a:lnTo>
                    <a:pt x="1325" y="1976"/>
                  </a:lnTo>
                  <a:lnTo>
                    <a:pt x="1315" y="1994"/>
                  </a:lnTo>
                  <a:lnTo>
                    <a:pt x="1304" y="2013"/>
                  </a:lnTo>
                  <a:lnTo>
                    <a:pt x="1292" y="2031"/>
                  </a:lnTo>
                  <a:lnTo>
                    <a:pt x="1282" y="2049"/>
                  </a:lnTo>
                  <a:lnTo>
                    <a:pt x="1273" y="2067"/>
                  </a:lnTo>
                  <a:lnTo>
                    <a:pt x="1264" y="2081"/>
                  </a:lnTo>
                  <a:lnTo>
                    <a:pt x="1257" y="2093"/>
                  </a:lnTo>
                  <a:lnTo>
                    <a:pt x="1251" y="2101"/>
                  </a:lnTo>
                  <a:lnTo>
                    <a:pt x="1247" y="2101"/>
                  </a:lnTo>
                  <a:lnTo>
                    <a:pt x="1242" y="2099"/>
                  </a:lnTo>
                  <a:lnTo>
                    <a:pt x="1239" y="2099"/>
                  </a:lnTo>
                  <a:lnTo>
                    <a:pt x="1236" y="2099"/>
                  </a:lnTo>
                  <a:lnTo>
                    <a:pt x="1239" y="2089"/>
                  </a:lnTo>
                  <a:lnTo>
                    <a:pt x="1244" y="2077"/>
                  </a:lnTo>
                  <a:lnTo>
                    <a:pt x="1250" y="2062"/>
                  </a:lnTo>
                  <a:lnTo>
                    <a:pt x="1256" y="2046"/>
                  </a:lnTo>
                  <a:lnTo>
                    <a:pt x="1261" y="2030"/>
                  </a:lnTo>
                  <a:lnTo>
                    <a:pt x="1269" y="2013"/>
                  </a:lnTo>
                  <a:lnTo>
                    <a:pt x="1275" y="1997"/>
                  </a:lnTo>
                  <a:lnTo>
                    <a:pt x="1281" y="1981"/>
                  </a:lnTo>
                  <a:lnTo>
                    <a:pt x="1294" y="1948"/>
                  </a:lnTo>
                  <a:lnTo>
                    <a:pt x="1304" y="1920"/>
                  </a:lnTo>
                  <a:lnTo>
                    <a:pt x="1313" y="1898"/>
                  </a:lnTo>
                  <a:lnTo>
                    <a:pt x="1321" y="1880"/>
                  </a:lnTo>
                  <a:lnTo>
                    <a:pt x="1325" y="1865"/>
                  </a:lnTo>
                  <a:lnTo>
                    <a:pt x="1328" y="1854"/>
                  </a:lnTo>
                  <a:lnTo>
                    <a:pt x="1331" y="1845"/>
                  </a:lnTo>
                  <a:lnTo>
                    <a:pt x="1331" y="1839"/>
                  </a:lnTo>
                  <a:lnTo>
                    <a:pt x="1331" y="1836"/>
                  </a:lnTo>
                  <a:lnTo>
                    <a:pt x="1329" y="1833"/>
                  </a:lnTo>
                  <a:lnTo>
                    <a:pt x="1329" y="1831"/>
                  </a:lnTo>
                  <a:lnTo>
                    <a:pt x="1328" y="1830"/>
                  </a:lnTo>
                  <a:lnTo>
                    <a:pt x="1327" y="1827"/>
                  </a:lnTo>
                  <a:lnTo>
                    <a:pt x="1324" y="1824"/>
                  </a:lnTo>
                  <a:lnTo>
                    <a:pt x="1321" y="1823"/>
                  </a:lnTo>
                  <a:lnTo>
                    <a:pt x="1318" y="1821"/>
                  </a:lnTo>
                  <a:lnTo>
                    <a:pt x="1276" y="1815"/>
                  </a:lnTo>
                  <a:lnTo>
                    <a:pt x="1233" y="1808"/>
                  </a:lnTo>
                  <a:lnTo>
                    <a:pt x="1192" y="1802"/>
                  </a:lnTo>
                  <a:lnTo>
                    <a:pt x="1150" y="1794"/>
                  </a:lnTo>
                  <a:lnTo>
                    <a:pt x="1109" y="1789"/>
                  </a:lnTo>
                  <a:lnTo>
                    <a:pt x="1069" y="1783"/>
                  </a:lnTo>
                  <a:lnTo>
                    <a:pt x="1032" y="1777"/>
                  </a:lnTo>
                  <a:lnTo>
                    <a:pt x="995" y="1771"/>
                  </a:lnTo>
                  <a:lnTo>
                    <a:pt x="961" y="1765"/>
                  </a:lnTo>
                  <a:lnTo>
                    <a:pt x="930" y="1760"/>
                  </a:lnTo>
                  <a:lnTo>
                    <a:pt x="900" y="1755"/>
                  </a:lnTo>
                  <a:lnTo>
                    <a:pt x="874" y="1750"/>
                  </a:lnTo>
                  <a:lnTo>
                    <a:pt x="852" y="1747"/>
                  </a:lnTo>
                  <a:lnTo>
                    <a:pt x="832" y="1744"/>
                  </a:lnTo>
                  <a:lnTo>
                    <a:pt x="818" y="1741"/>
                  </a:lnTo>
                  <a:lnTo>
                    <a:pt x="807" y="1740"/>
                  </a:lnTo>
                  <a:lnTo>
                    <a:pt x="803" y="1729"/>
                  </a:lnTo>
                  <a:lnTo>
                    <a:pt x="797" y="1716"/>
                  </a:lnTo>
                  <a:lnTo>
                    <a:pt x="790" y="1698"/>
                  </a:lnTo>
                  <a:lnTo>
                    <a:pt x="782" y="1681"/>
                  </a:lnTo>
                  <a:lnTo>
                    <a:pt x="798" y="1682"/>
                  </a:lnTo>
                  <a:lnTo>
                    <a:pt x="829" y="1686"/>
                  </a:lnTo>
                  <a:lnTo>
                    <a:pt x="871" y="1692"/>
                  </a:lnTo>
                  <a:lnTo>
                    <a:pt x="923" y="1698"/>
                  </a:lnTo>
                  <a:lnTo>
                    <a:pt x="983" y="1707"/>
                  </a:lnTo>
                  <a:lnTo>
                    <a:pt x="1048" y="1716"/>
                  </a:lnTo>
                  <a:lnTo>
                    <a:pt x="1116" y="1725"/>
                  </a:lnTo>
                  <a:lnTo>
                    <a:pt x="1187" y="1734"/>
                  </a:lnTo>
                  <a:lnTo>
                    <a:pt x="1257" y="1743"/>
                  </a:lnTo>
                  <a:lnTo>
                    <a:pt x="1325" y="1752"/>
                  </a:lnTo>
                  <a:lnTo>
                    <a:pt x="1387" y="1760"/>
                  </a:lnTo>
                  <a:lnTo>
                    <a:pt x="1443" y="1768"/>
                  </a:lnTo>
                  <a:lnTo>
                    <a:pt x="1489" y="1774"/>
                  </a:lnTo>
                  <a:lnTo>
                    <a:pt x="1526" y="1778"/>
                  </a:lnTo>
                  <a:lnTo>
                    <a:pt x="1548" y="1781"/>
                  </a:lnTo>
                  <a:lnTo>
                    <a:pt x="1557" y="1783"/>
                  </a:lnTo>
                  <a:lnTo>
                    <a:pt x="1566" y="1765"/>
                  </a:lnTo>
                  <a:lnTo>
                    <a:pt x="1591" y="1718"/>
                  </a:lnTo>
                  <a:lnTo>
                    <a:pt x="1627" y="1651"/>
                  </a:lnTo>
                  <a:lnTo>
                    <a:pt x="1668" y="1574"/>
                  </a:lnTo>
                  <a:lnTo>
                    <a:pt x="1710" y="1497"/>
                  </a:lnTo>
                  <a:lnTo>
                    <a:pt x="1747" y="1428"/>
                  </a:lnTo>
                  <a:lnTo>
                    <a:pt x="1775" y="1377"/>
                  </a:lnTo>
                  <a:lnTo>
                    <a:pt x="1787" y="1354"/>
                  </a:lnTo>
                  <a:lnTo>
                    <a:pt x="1801" y="1355"/>
                  </a:lnTo>
                  <a:lnTo>
                    <a:pt x="1819" y="1357"/>
                  </a:lnTo>
                  <a:lnTo>
                    <a:pt x="1841" y="1358"/>
                  </a:lnTo>
                  <a:lnTo>
                    <a:pt x="1866" y="1360"/>
                  </a:lnTo>
                  <a:lnTo>
                    <a:pt x="1895" y="1362"/>
                  </a:lnTo>
                  <a:lnTo>
                    <a:pt x="1926" y="1364"/>
                  </a:lnTo>
                  <a:lnTo>
                    <a:pt x="1958" y="1367"/>
                  </a:lnTo>
                  <a:lnTo>
                    <a:pt x="1994" y="1370"/>
                  </a:lnTo>
                  <a:lnTo>
                    <a:pt x="2031" y="1373"/>
                  </a:lnTo>
                  <a:lnTo>
                    <a:pt x="2069" y="1376"/>
                  </a:lnTo>
                  <a:lnTo>
                    <a:pt x="2109" y="1379"/>
                  </a:lnTo>
                  <a:lnTo>
                    <a:pt x="2151" y="1382"/>
                  </a:lnTo>
                  <a:lnTo>
                    <a:pt x="2192" y="1385"/>
                  </a:lnTo>
                  <a:lnTo>
                    <a:pt x="2235" y="1388"/>
                  </a:lnTo>
                  <a:lnTo>
                    <a:pt x="2276" y="1391"/>
                  </a:lnTo>
                  <a:lnTo>
                    <a:pt x="2319" y="1395"/>
                  </a:lnTo>
                  <a:lnTo>
                    <a:pt x="2361" y="1398"/>
                  </a:lnTo>
                  <a:lnTo>
                    <a:pt x="2402" y="1401"/>
                  </a:lnTo>
                  <a:lnTo>
                    <a:pt x="2443" y="1404"/>
                  </a:lnTo>
                  <a:lnTo>
                    <a:pt x="2482" y="1407"/>
                  </a:lnTo>
                  <a:lnTo>
                    <a:pt x="2520" y="1410"/>
                  </a:lnTo>
                  <a:lnTo>
                    <a:pt x="2556" y="1413"/>
                  </a:lnTo>
                  <a:lnTo>
                    <a:pt x="2590" y="1416"/>
                  </a:lnTo>
                  <a:lnTo>
                    <a:pt x="2622" y="1417"/>
                  </a:lnTo>
                  <a:lnTo>
                    <a:pt x="2651" y="1420"/>
                  </a:lnTo>
                  <a:lnTo>
                    <a:pt x="2677" y="1422"/>
                  </a:lnTo>
                  <a:lnTo>
                    <a:pt x="2701" y="1423"/>
                  </a:lnTo>
                  <a:lnTo>
                    <a:pt x="2722" y="1425"/>
                  </a:lnTo>
                  <a:lnTo>
                    <a:pt x="2738" y="1426"/>
                  </a:lnTo>
                  <a:lnTo>
                    <a:pt x="2750" y="1428"/>
                  </a:lnTo>
                  <a:lnTo>
                    <a:pt x="2757" y="1428"/>
                  </a:lnTo>
                  <a:lnTo>
                    <a:pt x="2762" y="1428"/>
                  </a:lnTo>
                  <a:lnTo>
                    <a:pt x="2766" y="1428"/>
                  </a:lnTo>
                  <a:lnTo>
                    <a:pt x="2773" y="1423"/>
                  </a:lnTo>
                  <a:lnTo>
                    <a:pt x="2779" y="1416"/>
                  </a:lnTo>
                  <a:lnTo>
                    <a:pt x="2784" y="1402"/>
                  </a:lnTo>
                  <a:lnTo>
                    <a:pt x="2784" y="1399"/>
                  </a:lnTo>
                  <a:lnTo>
                    <a:pt x="2784" y="1395"/>
                  </a:lnTo>
                  <a:lnTo>
                    <a:pt x="2784" y="1392"/>
                  </a:lnTo>
                  <a:lnTo>
                    <a:pt x="2784" y="1388"/>
                  </a:lnTo>
                  <a:lnTo>
                    <a:pt x="2784" y="1386"/>
                  </a:lnTo>
                  <a:lnTo>
                    <a:pt x="2784" y="1386"/>
                  </a:lnTo>
                  <a:lnTo>
                    <a:pt x="2784" y="1386"/>
                  </a:lnTo>
                  <a:lnTo>
                    <a:pt x="2784" y="1385"/>
                  </a:lnTo>
                  <a:lnTo>
                    <a:pt x="2782" y="1368"/>
                  </a:lnTo>
                  <a:lnTo>
                    <a:pt x="2778" y="1349"/>
                  </a:lnTo>
                  <a:lnTo>
                    <a:pt x="2770" y="1328"/>
                  </a:lnTo>
                  <a:lnTo>
                    <a:pt x="2759" y="1308"/>
                  </a:lnTo>
                  <a:lnTo>
                    <a:pt x="2741" y="1287"/>
                  </a:lnTo>
                  <a:lnTo>
                    <a:pt x="2719" y="1268"/>
                  </a:lnTo>
                  <a:lnTo>
                    <a:pt x="2691" y="1250"/>
                  </a:lnTo>
                  <a:lnTo>
                    <a:pt x="2656" y="1235"/>
                  </a:lnTo>
                  <a:lnTo>
                    <a:pt x="2630" y="1226"/>
                  </a:lnTo>
                  <a:lnTo>
                    <a:pt x="2605" y="1216"/>
                  </a:lnTo>
                  <a:lnTo>
                    <a:pt x="2580" y="1206"/>
                  </a:lnTo>
                  <a:lnTo>
                    <a:pt x="2554" y="1194"/>
                  </a:lnTo>
                  <a:lnTo>
                    <a:pt x="2531" y="1181"/>
                  </a:lnTo>
                  <a:lnTo>
                    <a:pt x="2507" y="1167"/>
                  </a:lnTo>
                  <a:lnTo>
                    <a:pt x="2483" y="1154"/>
                  </a:lnTo>
                  <a:lnTo>
                    <a:pt x="2461" y="1139"/>
                  </a:lnTo>
                  <a:lnTo>
                    <a:pt x="2439" y="1123"/>
                  </a:lnTo>
                  <a:lnTo>
                    <a:pt x="2418" y="1107"/>
                  </a:lnTo>
                  <a:lnTo>
                    <a:pt x="2396" y="1089"/>
                  </a:lnTo>
                  <a:lnTo>
                    <a:pt x="2375" y="1071"/>
                  </a:lnTo>
                  <a:lnTo>
                    <a:pt x="2356" y="1052"/>
                  </a:lnTo>
                  <a:lnTo>
                    <a:pt x="2335" y="1033"/>
                  </a:lnTo>
                  <a:lnTo>
                    <a:pt x="2318" y="1012"/>
                  </a:lnTo>
                  <a:lnTo>
                    <a:pt x="2298" y="990"/>
                  </a:lnTo>
                  <a:lnTo>
                    <a:pt x="2287" y="975"/>
                  </a:lnTo>
                  <a:lnTo>
                    <a:pt x="2276" y="959"/>
                  </a:lnTo>
                  <a:lnTo>
                    <a:pt x="2264" y="941"/>
                  </a:lnTo>
                  <a:lnTo>
                    <a:pt x="2254" y="923"/>
                  </a:lnTo>
                  <a:lnTo>
                    <a:pt x="2244" y="902"/>
                  </a:lnTo>
                  <a:lnTo>
                    <a:pt x="2233" y="882"/>
                  </a:lnTo>
                  <a:lnTo>
                    <a:pt x="2222" y="861"/>
                  </a:lnTo>
                  <a:lnTo>
                    <a:pt x="2211" y="839"/>
                  </a:lnTo>
                  <a:lnTo>
                    <a:pt x="2199" y="814"/>
                  </a:lnTo>
                  <a:lnTo>
                    <a:pt x="2186" y="790"/>
                  </a:lnTo>
                  <a:lnTo>
                    <a:pt x="2173" y="765"/>
                  </a:lnTo>
                  <a:lnTo>
                    <a:pt x="2159" y="740"/>
                  </a:lnTo>
                  <a:lnTo>
                    <a:pt x="2146" y="716"/>
                  </a:lnTo>
                  <a:lnTo>
                    <a:pt x="2131" y="692"/>
                  </a:lnTo>
                  <a:lnTo>
                    <a:pt x="2115" y="670"/>
                  </a:lnTo>
                  <a:lnTo>
                    <a:pt x="2099" y="649"/>
                  </a:lnTo>
                  <a:lnTo>
                    <a:pt x="2081" y="630"/>
                  </a:lnTo>
                  <a:lnTo>
                    <a:pt x="2063" y="611"/>
                  </a:lnTo>
                  <a:lnTo>
                    <a:pt x="2044" y="595"/>
                  </a:lnTo>
                  <a:lnTo>
                    <a:pt x="2022" y="581"/>
                  </a:lnTo>
                  <a:lnTo>
                    <a:pt x="2000" y="570"/>
                  </a:lnTo>
                  <a:lnTo>
                    <a:pt x="1976" y="559"/>
                  </a:lnTo>
                  <a:lnTo>
                    <a:pt x="1951" y="553"/>
                  </a:lnTo>
                  <a:lnTo>
                    <a:pt x="1923" y="549"/>
                  </a:lnTo>
                  <a:lnTo>
                    <a:pt x="1923" y="547"/>
                  </a:lnTo>
                  <a:lnTo>
                    <a:pt x="1924" y="544"/>
                  </a:lnTo>
                  <a:lnTo>
                    <a:pt x="1924" y="543"/>
                  </a:lnTo>
                  <a:lnTo>
                    <a:pt x="1926" y="542"/>
                  </a:lnTo>
                  <a:lnTo>
                    <a:pt x="1930" y="537"/>
                  </a:lnTo>
                  <a:lnTo>
                    <a:pt x="1935" y="534"/>
                  </a:lnTo>
                  <a:lnTo>
                    <a:pt x="1942" y="533"/>
                  </a:lnTo>
                  <a:lnTo>
                    <a:pt x="1949" y="531"/>
                  </a:lnTo>
                  <a:lnTo>
                    <a:pt x="1972" y="530"/>
                  </a:lnTo>
                  <a:lnTo>
                    <a:pt x="1995" y="528"/>
                  </a:lnTo>
                  <a:lnTo>
                    <a:pt x="2020" y="525"/>
                  </a:lnTo>
                  <a:lnTo>
                    <a:pt x="2047" y="521"/>
                  </a:lnTo>
                  <a:lnTo>
                    <a:pt x="2072" y="512"/>
                  </a:lnTo>
                  <a:lnTo>
                    <a:pt x="2096" y="502"/>
                  </a:lnTo>
                  <a:lnTo>
                    <a:pt x="2115" y="484"/>
                  </a:lnTo>
                  <a:lnTo>
                    <a:pt x="2130" y="462"/>
                  </a:lnTo>
                  <a:lnTo>
                    <a:pt x="2137" y="434"/>
                  </a:lnTo>
                  <a:lnTo>
                    <a:pt x="2139" y="416"/>
                  </a:lnTo>
                  <a:lnTo>
                    <a:pt x="2140" y="398"/>
                  </a:lnTo>
                  <a:lnTo>
                    <a:pt x="2142" y="382"/>
                  </a:lnTo>
                  <a:lnTo>
                    <a:pt x="2142" y="365"/>
                  </a:lnTo>
                  <a:lnTo>
                    <a:pt x="2140" y="326"/>
                  </a:lnTo>
                  <a:lnTo>
                    <a:pt x="2134" y="292"/>
                  </a:lnTo>
                  <a:lnTo>
                    <a:pt x="2122" y="263"/>
                  </a:lnTo>
                  <a:lnTo>
                    <a:pt x="2108" y="240"/>
                  </a:lnTo>
                  <a:lnTo>
                    <a:pt x="2102" y="234"/>
                  </a:lnTo>
                  <a:lnTo>
                    <a:pt x="2097" y="228"/>
                  </a:lnTo>
                  <a:lnTo>
                    <a:pt x="2090" y="222"/>
                  </a:lnTo>
                  <a:lnTo>
                    <a:pt x="2084" y="218"/>
                  </a:lnTo>
                  <a:lnTo>
                    <a:pt x="2077" y="213"/>
                  </a:lnTo>
                  <a:lnTo>
                    <a:pt x="2068" y="210"/>
                  </a:lnTo>
                  <a:lnTo>
                    <a:pt x="2060" y="207"/>
                  </a:lnTo>
                  <a:lnTo>
                    <a:pt x="2051" y="206"/>
                  </a:lnTo>
                  <a:lnTo>
                    <a:pt x="2051" y="203"/>
                  </a:lnTo>
                  <a:lnTo>
                    <a:pt x="2051" y="201"/>
                  </a:lnTo>
                  <a:lnTo>
                    <a:pt x="2051" y="198"/>
                  </a:lnTo>
                  <a:lnTo>
                    <a:pt x="2051" y="195"/>
                  </a:lnTo>
                  <a:lnTo>
                    <a:pt x="2053" y="178"/>
                  </a:lnTo>
                  <a:lnTo>
                    <a:pt x="2057" y="158"/>
                  </a:lnTo>
                  <a:lnTo>
                    <a:pt x="2068" y="142"/>
                  </a:lnTo>
                  <a:lnTo>
                    <a:pt x="2087" y="132"/>
                  </a:lnTo>
                  <a:lnTo>
                    <a:pt x="2106" y="127"/>
                  </a:lnTo>
                  <a:lnTo>
                    <a:pt x="2125" y="121"/>
                  </a:lnTo>
                  <a:lnTo>
                    <a:pt x="2145" y="117"/>
                  </a:lnTo>
                  <a:lnTo>
                    <a:pt x="2162" y="110"/>
                  </a:lnTo>
                  <a:lnTo>
                    <a:pt x="2177" y="102"/>
                  </a:lnTo>
                  <a:lnTo>
                    <a:pt x="2190" y="93"/>
                  </a:lnTo>
                  <a:lnTo>
                    <a:pt x="2201" y="83"/>
                  </a:lnTo>
                  <a:lnTo>
                    <a:pt x="2207" y="71"/>
                  </a:lnTo>
                  <a:lnTo>
                    <a:pt x="2208" y="68"/>
                  </a:lnTo>
                  <a:lnTo>
                    <a:pt x="2208" y="65"/>
                  </a:lnTo>
                  <a:lnTo>
                    <a:pt x="2208" y="64"/>
                  </a:lnTo>
                  <a:lnTo>
                    <a:pt x="2208" y="61"/>
                  </a:lnTo>
                  <a:lnTo>
                    <a:pt x="2207" y="53"/>
                  </a:lnTo>
                  <a:lnTo>
                    <a:pt x="2205" y="44"/>
                  </a:lnTo>
                  <a:lnTo>
                    <a:pt x="2201" y="37"/>
                  </a:lnTo>
                  <a:lnTo>
                    <a:pt x="2193" y="28"/>
                  </a:lnTo>
                  <a:lnTo>
                    <a:pt x="2188" y="22"/>
                  </a:lnTo>
                  <a:lnTo>
                    <a:pt x="2182" y="18"/>
                  </a:lnTo>
                  <a:lnTo>
                    <a:pt x="2176" y="13"/>
                  </a:lnTo>
                  <a:lnTo>
                    <a:pt x="2168" y="10"/>
                  </a:lnTo>
                  <a:lnTo>
                    <a:pt x="2161" y="7"/>
                  </a:lnTo>
                  <a:lnTo>
                    <a:pt x="2153" y="5"/>
                  </a:lnTo>
                  <a:lnTo>
                    <a:pt x="2146" y="3"/>
                  </a:lnTo>
                  <a:lnTo>
                    <a:pt x="213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9" name="Freeform 351"/>
            <p:cNvSpPr>
              <a:spLocks/>
            </p:cNvSpPr>
            <p:nvPr/>
          </p:nvSpPr>
          <p:spPr bwMode="auto">
            <a:xfrm>
              <a:off x="2404" y="1252"/>
              <a:ext cx="25" cy="40"/>
            </a:xfrm>
            <a:custGeom>
              <a:avLst/>
              <a:gdLst>
                <a:gd name="T0" fmla="*/ 37 w 77"/>
                <a:gd name="T1" fmla="*/ 0 h 120"/>
                <a:gd name="T2" fmla="*/ 35 w 77"/>
                <a:gd name="T3" fmla="*/ 3 h 120"/>
                <a:gd name="T4" fmla="*/ 34 w 77"/>
                <a:gd name="T5" fmla="*/ 9 h 120"/>
                <a:gd name="T6" fmla="*/ 34 w 77"/>
                <a:gd name="T7" fmla="*/ 19 h 120"/>
                <a:gd name="T8" fmla="*/ 34 w 77"/>
                <a:gd name="T9" fmla="*/ 32 h 120"/>
                <a:gd name="T10" fmla="*/ 37 w 77"/>
                <a:gd name="T11" fmla="*/ 47 h 120"/>
                <a:gd name="T12" fmla="*/ 44 w 77"/>
                <a:gd name="T13" fmla="*/ 65 h 120"/>
                <a:gd name="T14" fmla="*/ 57 w 77"/>
                <a:gd name="T15" fmla="*/ 84 h 120"/>
                <a:gd name="T16" fmla="*/ 77 w 77"/>
                <a:gd name="T17" fmla="*/ 105 h 120"/>
                <a:gd name="T18" fmla="*/ 75 w 77"/>
                <a:gd name="T19" fmla="*/ 105 h 120"/>
                <a:gd name="T20" fmla="*/ 69 w 77"/>
                <a:gd name="T21" fmla="*/ 108 h 120"/>
                <a:gd name="T22" fmla="*/ 62 w 77"/>
                <a:gd name="T23" fmla="*/ 109 h 120"/>
                <a:gd name="T24" fmla="*/ 53 w 77"/>
                <a:gd name="T25" fmla="*/ 112 h 120"/>
                <a:gd name="T26" fmla="*/ 43 w 77"/>
                <a:gd name="T27" fmla="*/ 115 h 120"/>
                <a:gd name="T28" fmla="*/ 32 w 77"/>
                <a:gd name="T29" fmla="*/ 118 h 120"/>
                <a:gd name="T30" fmla="*/ 20 w 77"/>
                <a:gd name="T31" fmla="*/ 120 h 120"/>
                <a:gd name="T32" fmla="*/ 12 w 77"/>
                <a:gd name="T33" fmla="*/ 120 h 120"/>
                <a:gd name="T34" fmla="*/ 10 w 77"/>
                <a:gd name="T35" fmla="*/ 117 h 120"/>
                <a:gd name="T36" fmla="*/ 6 w 77"/>
                <a:gd name="T37" fmla="*/ 109 h 120"/>
                <a:gd name="T38" fmla="*/ 3 w 77"/>
                <a:gd name="T39" fmla="*/ 96 h 120"/>
                <a:gd name="T40" fmla="*/ 0 w 77"/>
                <a:gd name="T41" fmla="*/ 80 h 120"/>
                <a:gd name="T42" fmla="*/ 0 w 77"/>
                <a:gd name="T43" fmla="*/ 62 h 120"/>
                <a:gd name="T44" fmla="*/ 6 w 77"/>
                <a:gd name="T45" fmla="*/ 41 h 120"/>
                <a:gd name="T46" fmla="*/ 17 w 77"/>
                <a:gd name="T47" fmla="*/ 20 h 120"/>
                <a:gd name="T48" fmla="*/ 37 w 77"/>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20">
                  <a:moveTo>
                    <a:pt x="37" y="0"/>
                  </a:moveTo>
                  <a:lnTo>
                    <a:pt x="35" y="3"/>
                  </a:lnTo>
                  <a:lnTo>
                    <a:pt x="34" y="9"/>
                  </a:lnTo>
                  <a:lnTo>
                    <a:pt x="34" y="19"/>
                  </a:lnTo>
                  <a:lnTo>
                    <a:pt x="34" y="32"/>
                  </a:lnTo>
                  <a:lnTo>
                    <a:pt x="37" y="47"/>
                  </a:lnTo>
                  <a:lnTo>
                    <a:pt x="44" y="65"/>
                  </a:lnTo>
                  <a:lnTo>
                    <a:pt x="57" y="84"/>
                  </a:lnTo>
                  <a:lnTo>
                    <a:pt x="77" y="105"/>
                  </a:lnTo>
                  <a:lnTo>
                    <a:pt x="75" y="105"/>
                  </a:lnTo>
                  <a:lnTo>
                    <a:pt x="69" y="108"/>
                  </a:lnTo>
                  <a:lnTo>
                    <a:pt x="62" y="109"/>
                  </a:lnTo>
                  <a:lnTo>
                    <a:pt x="53" y="112"/>
                  </a:lnTo>
                  <a:lnTo>
                    <a:pt x="43" y="115"/>
                  </a:lnTo>
                  <a:lnTo>
                    <a:pt x="32" y="118"/>
                  </a:lnTo>
                  <a:lnTo>
                    <a:pt x="20" y="120"/>
                  </a:lnTo>
                  <a:lnTo>
                    <a:pt x="12" y="120"/>
                  </a:lnTo>
                  <a:lnTo>
                    <a:pt x="10" y="117"/>
                  </a:lnTo>
                  <a:lnTo>
                    <a:pt x="6" y="109"/>
                  </a:lnTo>
                  <a:lnTo>
                    <a:pt x="3" y="96"/>
                  </a:lnTo>
                  <a:lnTo>
                    <a:pt x="0" y="80"/>
                  </a:lnTo>
                  <a:lnTo>
                    <a:pt x="0" y="62"/>
                  </a:lnTo>
                  <a:lnTo>
                    <a:pt x="6" y="41"/>
                  </a:lnTo>
                  <a:lnTo>
                    <a:pt x="17" y="20"/>
                  </a:lnTo>
                  <a:lnTo>
                    <a:pt x="37" y="0"/>
                  </a:lnTo>
                  <a:close/>
                </a:path>
              </a:pathLst>
            </a:custGeom>
            <a:solidFill>
              <a:srgbClr val="89D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0" name="Freeform 352"/>
            <p:cNvSpPr>
              <a:spLocks/>
            </p:cNvSpPr>
            <p:nvPr/>
          </p:nvSpPr>
          <p:spPr bwMode="auto">
            <a:xfrm>
              <a:off x="2412" y="1225"/>
              <a:ext cx="30" cy="35"/>
            </a:xfrm>
            <a:custGeom>
              <a:avLst/>
              <a:gdLst>
                <a:gd name="T0" fmla="*/ 85 w 89"/>
                <a:gd name="T1" fmla="*/ 105 h 105"/>
                <a:gd name="T2" fmla="*/ 86 w 89"/>
                <a:gd name="T3" fmla="*/ 100 h 105"/>
                <a:gd name="T4" fmla="*/ 88 w 89"/>
                <a:gd name="T5" fmla="*/ 92 h 105"/>
                <a:gd name="T6" fmla="*/ 89 w 89"/>
                <a:gd name="T7" fmla="*/ 77 h 105"/>
                <a:gd name="T8" fmla="*/ 89 w 89"/>
                <a:gd name="T9" fmla="*/ 59 h 105"/>
                <a:gd name="T10" fmla="*/ 83 w 89"/>
                <a:gd name="T11" fmla="*/ 41 h 105"/>
                <a:gd name="T12" fmla="*/ 73 w 89"/>
                <a:gd name="T13" fmla="*/ 25 h 105"/>
                <a:gd name="T14" fmla="*/ 54 w 89"/>
                <a:gd name="T15" fmla="*/ 10 h 105"/>
                <a:gd name="T16" fmla="*/ 26 w 89"/>
                <a:gd name="T17" fmla="*/ 0 h 105"/>
                <a:gd name="T18" fmla="*/ 0 w 89"/>
                <a:gd name="T19" fmla="*/ 29 h 105"/>
                <a:gd name="T20" fmla="*/ 3 w 89"/>
                <a:gd name="T21" fmla="*/ 29 h 105"/>
                <a:gd name="T22" fmla="*/ 12 w 89"/>
                <a:gd name="T23" fmla="*/ 29 h 105"/>
                <a:gd name="T24" fmla="*/ 24 w 89"/>
                <a:gd name="T25" fmla="*/ 32 h 105"/>
                <a:gd name="T26" fmla="*/ 39 w 89"/>
                <a:gd name="T27" fmla="*/ 37 h 105"/>
                <a:gd name="T28" fmla="*/ 54 w 89"/>
                <a:gd name="T29" fmla="*/ 46 h 105"/>
                <a:gd name="T30" fmla="*/ 67 w 89"/>
                <a:gd name="T31" fmla="*/ 59 h 105"/>
                <a:gd name="T32" fmla="*/ 79 w 89"/>
                <a:gd name="T33" fmla="*/ 78 h 105"/>
                <a:gd name="T34" fmla="*/ 85 w 89"/>
                <a:gd name="T3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05">
                  <a:moveTo>
                    <a:pt x="85" y="105"/>
                  </a:moveTo>
                  <a:lnTo>
                    <a:pt x="86" y="100"/>
                  </a:lnTo>
                  <a:lnTo>
                    <a:pt x="88" y="92"/>
                  </a:lnTo>
                  <a:lnTo>
                    <a:pt x="89" y="77"/>
                  </a:lnTo>
                  <a:lnTo>
                    <a:pt x="89" y="59"/>
                  </a:lnTo>
                  <a:lnTo>
                    <a:pt x="83" y="41"/>
                  </a:lnTo>
                  <a:lnTo>
                    <a:pt x="73" y="25"/>
                  </a:lnTo>
                  <a:lnTo>
                    <a:pt x="54" y="10"/>
                  </a:lnTo>
                  <a:lnTo>
                    <a:pt x="26" y="0"/>
                  </a:lnTo>
                  <a:lnTo>
                    <a:pt x="0" y="29"/>
                  </a:lnTo>
                  <a:lnTo>
                    <a:pt x="3" y="29"/>
                  </a:lnTo>
                  <a:lnTo>
                    <a:pt x="12" y="29"/>
                  </a:lnTo>
                  <a:lnTo>
                    <a:pt x="24" y="32"/>
                  </a:lnTo>
                  <a:lnTo>
                    <a:pt x="39" y="37"/>
                  </a:lnTo>
                  <a:lnTo>
                    <a:pt x="54" y="46"/>
                  </a:lnTo>
                  <a:lnTo>
                    <a:pt x="67" y="59"/>
                  </a:lnTo>
                  <a:lnTo>
                    <a:pt x="79" y="78"/>
                  </a:lnTo>
                  <a:lnTo>
                    <a:pt x="85" y="105"/>
                  </a:lnTo>
                  <a:close/>
                </a:path>
              </a:pathLst>
            </a:custGeom>
            <a:solidFill>
              <a:srgbClr val="E5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1" name="Freeform 353"/>
            <p:cNvSpPr>
              <a:spLocks/>
            </p:cNvSpPr>
            <p:nvPr/>
          </p:nvSpPr>
          <p:spPr bwMode="auto">
            <a:xfrm>
              <a:off x="2336" y="1456"/>
              <a:ext cx="30" cy="10"/>
            </a:xfrm>
            <a:custGeom>
              <a:avLst/>
              <a:gdLst>
                <a:gd name="T0" fmla="*/ 0 w 89"/>
                <a:gd name="T1" fmla="*/ 9 h 30"/>
                <a:gd name="T2" fmla="*/ 80 w 89"/>
                <a:gd name="T3" fmla="*/ 0 h 30"/>
                <a:gd name="T4" fmla="*/ 89 w 89"/>
                <a:gd name="T5" fmla="*/ 15 h 30"/>
                <a:gd name="T6" fmla="*/ 0 w 89"/>
                <a:gd name="T7" fmla="*/ 30 h 30"/>
                <a:gd name="T8" fmla="*/ 0 w 89"/>
                <a:gd name="T9" fmla="*/ 9 h 30"/>
              </a:gdLst>
              <a:ahLst/>
              <a:cxnLst>
                <a:cxn ang="0">
                  <a:pos x="T0" y="T1"/>
                </a:cxn>
                <a:cxn ang="0">
                  <a:pos x="T2" y="T3"/>
                </a:cxn>
                <a:cxn ang="0">
                  <a:pos x="T4" y="T5"/>
                </a:cxn>
                <a:cxn ang="0">
                  <a:pos x="T6" y="T7"/>
                </a:cxn>
                <a:cxn ang="0">
                  <a:pos x="T8" y="T9"/>
                </a:cxn>
              </a:cxnLst>
              <a:rect l="0" t="0" r="r" b="b"/>
              <a:pathLst>
                <a:path w="89" h="30">
                  <a:moveTo>
                    <a:pt x="0" y="9"/>
                  </a:moveTo>
                  <a:lnTo>
                    <a:pt x="80" y="0"/>
                  </a:lnTo>
                  <a:lnTo>
                    <a:pt x="89" y="15"/>
                  </a:lnTo>
                  <a:lnTo>
                    <a:pt x="0" y="30"/>
                  </a:lnTo>
                  <a:lnTo>
                    <a:pt x="0" y="9"/>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2" name="Freeform 354"/>
            <p:cNvSpPr>
              <a:spLocks/>
            </p:cNvSpPr>
            <p:nvPr/>
          </p:nvSpPr>
          <p:spPr bwMode="auto">
            <a:xfrm>
              <a:off x="2341" y="1471"/>
              <a:ext cx="30" cy="10"/>
            </a:xfrm>
            <a:custGeom>
              <a:avLst/>
              <a:gdLst>
                <a:gd name="T0" fmla="*/ 0 w 90"/>
                <a:gd name="T1" fmla="*/ 10 h 29"/>
                <a:gd name="T2" fmla="*/ 80 w 90"/>
                <a:gd name="T3" fmla="*/ 0 h 29"/>
                <a:gd name="T4" fmla="*/ 90 w 90"/>
                <a:gd name="T5" fmla="*/ 14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4"/>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3" name="Freeform 355"/>
            <p:cNvSpPr>
              <a:spLocks/>
            </p:cNvSpPr>
            <p:nvPr/>
          </p:nvSpPr>
          <p:spPr bwMode="auto">
            <a:xfrm>
              <a:off x="2346" y="1486"/>
              <a:ext cx="30" cy="9"/>
            </a:xfrm>
            <a:custGeom>
              <a:avLst/>
              <a:gdLst>
                <a:gd name="T0" fmla="*/ 0 w 90"/>
                <a:gd name="T1" fmla="*/ 10 h 29"/>
                <a:gd name="T2" fmla="*/ 80 w 90"/>
                <a:gd name="T3" fmla="*/ 0 h 29"/>
                <a:gd name="T4" fmla="*/ 90 w 90"/>
                <a:gd name="T5" fmla="*/ 15 h 29"/>
                <a:gd name="T6" fmla="*/ 0 w 90"/>
                <a:gd name="T7" fmla="*/ 29 h 29"/>
                <a:gd name="T8" fmla="*/ 0 w 90"/>
                <a:gd name="T9" fmla="*/ 10 h 29"/>
              </a:gdLst>
              <a:ahLst/>
              <a:cxnLst>
                <a:cxn ang="0">
                  <a:pos x="T0" y="T1"/>
                </a:cxn>
                <a:cxn ang="0">
                  <a:pos x="T2" y="T3"/>
                </a:cxn>
                <a:cxn ang="0">
                  <a:pos x="T4" y="T5"/>
                </a:cxn>
                <a:cxn ang="0">
                  <a:pos x="T6" y="T7"/>
                </a:cxn>
                <a:cxn ang="0">
                  <a:pos x="T8" y="T9"/>
                </a:cxn>
              </a:cxnLst>
              <a:rect l="0" t="0" r="r" b="b"/>
              <a:pathLst>
                <a:path w="90" h="29">
                  <a:moveTo>
                    <a:pt x="0" y="10"/>
                  </a:moveTo>
                  <a:lnTo>
                    <a:pt x="80" y="0"/>
                  </a:lnTo>
                  <a:lnTo>
                    <a:pt x="90" y="15"/>
                  </a:lnTo>
                  <a:lnTo>
                    <a:pt x="0" y="29"/>
                  </a:lnTo>
                  <a:lnTo>
                    <a:pt x="0" y="10"/>
                  </a:lnTo>
                  <a:close/>
                </a:path>
              </a:pathLst>
            </a:custGeom>
            <a:solidFill>
              <a:srgbClr val="FFF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4" name="Freeform 356"/>
            <p:cNvSpPr>
              <a:spLocks/>
            </p:cNvSpPr>
            <p:nvPr/>
          </p:nvSpPr>
          <p:spPr bwMode="auto">
            <a:xfrm>
              <a:off x="2265" y="1232"/>
              <a:ext cx="60" cy="13"/>
            </a:xfrm>
            <a:custGeom>
              <a:avLst/>
              <a:gdLst>
                <a:gd name="T0" fmla="*/ 0 w 182"/>
                <a:gd name="T1" fmla="*/ 19 h 39"/>
                <a:gd name="T2" fmla="*/ 5 w 182"/>
                <a:gd name="T3" fmla="*/ 17 h 39"/>
                <a:gd name="T4" fmla="*/ 20 w 182"/>
                <a:gd name="T5" fmla="*/ 14 h 39"/>
                <a:gd name="T6" fmla="*/ 42 w 182"/>
                <a:gd name="T7" fmla="*/ 8 h 39"/>
                <a:gd name="T8" fmla="*/ 69 w 182"/>
                <a:gd name="T9" fmla="*/ 4 h 39"/>
                <a:gd name="T10" fmla="*/ 99 w 182"/>
                <a:gd name="T11" fmla="*/ 1 h 39"/>
                <a:gd name="T12" fmla="*/ 127 w 182"/>
                <a:gd name="T13" fmla="*/ 0 h 39"/>
                <a:gd name="T14" fmla="*/ 153 w 182"/>
                <a:gd name="T15" fmla="*/ 1 h 39"/>
                <a:gd name="T16" fmla="*/ 174 w 182"/>
                <a:gd name="T17" fmla="*/ 8 h 39"/>
                <a:gd name="T18" fmla="*/ 182 w 182"/>
                <a:gd name="T19" fmla="*/ 17 h 39"/>
                <a:gd name="T20" fmla="*/ 176 w 182"/>
                <a:gd name="T21" fmla="*/ 26 h 39"/>
                <a:gd name="T22" fmla="*/ 156 w 182"/>
                <a:gd name="T23" fmla="*/ 34 h 39"/>
                <a:gd name="T24" fmla="*/ 130 w 182"/>
                <a:gd name="T25" fmla="*/ 38 h 39"/>
                <a:gd name="T26" fmla="*/ 97 w 182"/>
                <a:gd name="T27" fmla="*/ 39 h 39"/>
                <a:gd name="T28" fmla="*/ 62 w 182"/>
                <a:gd name="T29" fmla="*/ 38 h 39"/>
                <a:gd name="T30" fmla="*/ 29 w 182"/>
                <a:gd name="T31" fmla="*/ 31 h 39"/>
                <a:gd name="T32" fmla="*/ 0 w 182"/>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39">
                  <a:moveTo>
                    <a:pt x="0" y="19"/>
                  </a:moveTo>
                  <a:lnTo>
                    <a:pt x="5" y="17"/>
                  </a:lnTo>
                  <a:lnTo>
                    <a:pt x="20" y="14"/>
                  </a:lnTo>
                  <a:lnTo>
                    <a:pt x="42" y="8"/>
                  </a:lnTo>
                  <a:lnTo>
                    <a:pt x="69" y="4"/>
                  </a:lnTo>
                  <a:lnTo>
                    <a:pt x="99" y="1"/>
                  </a:lnTo>
                  <a:lnTo>
                    <a:pt x="127" y="0"/>
                  </a:lnTo>
                  <a:lnTo>
                    <a:pt x="153" y="1"/>
                  </a:lnTo>
                  <a:lnTo>
                    <a:pt x="174" y="8"/>
                  </a:lnTo>
                  <a:lnTo>
                    <a:pt x="182" y="17"/>
                  </a:lnTo>
                  <a:lnTo>
                    <a:pt x="176" y="26"/>
                  </a:lnTo>
                  <a:lnTo>
                    <a:pt x="156" y="34"/>
                  </a:lnTo>
                  <a:lnTo>
                    <a:pt x="130" y="38"/>
                  </a:lnTo>
                  <a:lnTo>
                    <a:pt x="97" y="39"/>
                  </a:lnTo>
                  <a:lnTo>
                    <a:pt x="62" y="38"/>
                  </a:lnTo>
                  <a:lnTo>
                    <a:pt x="29" y="31"/>
                  </a:lnTo>
                  <a:lnTo>
                    <a:pt x="0" y="19"/>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5" name="Freeform 357"/>
            <p:cNvSpPr>
              <a:spLocks/>
            </p:cNvSpPr>
            <p:nvPr/>
          </p:nvSpPr>
          <p:spPr bwMode="auto">
            <a:xfrm>
              <a:off x="2316" y="1348"/>
              <a:ext cx="261" cy="214"/>
            </a:xfrm>
            <a:custGeom>
              <a:avLst/>
              <a:gdLst>
                <a:gd name="T0" fmla="*/ 44 w 781"/>
                <a:gd name="T1" fmla="*/ 1 h 642"/>
                <a:gd name="T2" fmla="*/ 24 w 781"/>
                <a:gd name="T3" fmla="*/ 6 h 642"/>
                <a:gd name="T4" fmla="*/ 3 w 781"/>
                <a:gd name="T5" fmla="*/ 13 h 642"/>
                <a:gd name="T6" fmla="*/ 6 w 781"/>
                <a:gd name="T7" fmla="*/ 25 h 642"/>
                <a:gd name="T8" fmla="*/ 37 w 781"/>
                <a:gd name="T9" fmla="*/ 35 h 642"/>
                <a:gd name="T10" fmla="*/ 65 w 781"/>
                <a:gd name="T11" fmla="*/ 38 h 642"/>
                <a:gd name="T12" fmla="*/ 98 w 781"/>
                <a:gd name="T13" fmla="*/ 43 h 642"/>
                <a:gd name="T14" fmla="*/ 132 w 781"/>
                <a:gd name="T15" fmla="*/ 49 h 642"/>
                <a:gd name="T16" fmla="*/ 169 w 781"/>
                <a:gd name="T17" fmla="*/ 62 h 642"/>
                <a:gd name="T18" fmla="*/ 206 w 781"/>
                <a:gd name="T19" fmla="*/ 85 h 642"/>
                <a:gd name="T20" fmla="*/ 241 w 781"/>
                <a:gd name="T21" fmla="*/ 124 h 642"/>
                <a:gd name="T22" fmla="*/ 277 w 781"/>
                <a:gd name="T23" fmla="*/ 179 h 642"/>
                <a:gd name="T24" fmla="*/ 306 w 781"/>
                <a:gd name="T25" fmla="*/ 250 h 642"/>
                <a:gd name="T26" fmla="*/ 336 w 781"/>
                <a:gd name="T27" fmla="*/ 355 h 642"/>
                <a:gd name="T28" fmla="*/ 343 w 781"/>
                <a:gd name="T29" fmla="*/ 473 h 642"/>
                <a:gd name="T30" fmla="*/ 299 w 781"/>
                <a:gd name="T31" fmla="*/ 565 h 642"/>
                <a:gd name="T32" fmla="*/ 223 w 781"/>
                <a:gd name="T33" fmla="*/ 594 h 642"/>
                <a:gd name="T34" fmla="*/ 204 w 781"/>
                <a:gd name="T35" fmla="*/ 603 h 642"/>
                <a:gd name="T36" fmla="*/ 220 w 781"/>
                <a:gd name="T37" fmla="*/ 609 h 642"/>
                <a:gd name="T38" fmla="*/ 262 w 781"/>
                <a:gd name="T39" fmla="*/ 612 h 642"/>
                <a:gd name="T40" fmla="*/ 324 w 781"/>
                <a:gd name="T41" fmla="*/ 615 h 642"/>
                <a:gd name="T42" fmla="*/ 395 w 781"/>
                <a:gd name="T43" fmla="*/ 617 h 642"/>
                <a:gd name="T44" fmla="*/ 467 w 781"/>
                <a:gd name="T45" fmla="*/ 618 h 642"/>
                <a:gd name="T46" fmla="*/ 534 w 781"/>
                <a:gd name="T47" fmla="*/ 621 h 642"/>
                <a:gd name="T48" fmla="*/ 589 w 781"/>
                <a:gd name="T49" fmla="*/ 627 h 642"/>
                <a:gd name="T50" fmla="*/ 639 w 781"/>
                <a:gd name="T51" fmla="*/ 631 h 642"/>
                <a:gd name="T52" fmla="*/ 686 w 781"/>
                <a:gd name="T53" fmla="*/ 636 h 642"/>
                <a:gd name="T54" fmla="*/ 726 w 781"/>
                <a:gd name="T55" fmla="*/ 640 h 642"/>
                <a:gd name="T56" fmla="*/ 756 w 781"/>
                <a:gd name="T57" fmla="*/ 642 h 642"/>
                <a:gd name="T58" fmla="*/ 775 w 781"/>
                <a:gd name="T59" fmla="*/ 640 h 642"/>
                <a:gd name="T60" fmla="*/ 781 w 781"/>
                <a:gd name="T61" fmla="*/ 636 h 642"/>
                <a:gd name="T62" fmla="*/ 769 w 781"/>
                <a:gd name="T63" fmla="*/ 628 h 642"/>
                <a:gd name="T64" fmla="*/ 740 w 781"/>
                <a:gd name="T65" fmla="*/ 618 h 642"/>
                <a:gd name="T66" fmla="*/ 695 w 781"/>
                <a:gd name="T67" fmla="*/ 611 h 642"/>
                <a:gd name="T68" fmla="*/ 642 w 781"/>
                <a:gd name="T69" fmla="*/ 602 h 642"/>
                <a:gd name="T70" fmla="*/ 583 w 781"/>
                <a:gd name="T71" fmla="*/ 593 h 642"/>
                <a:gd name="T72" fmla="*/ 524 w 781"/>
                <a:gd name="T73" fmla="*/ 583 h 642"/>
                <a:gd name="T74" fmla="*/ 470 w 781"/>
                <a:gd name="T75" fmla="*/ 566 h 642"/>
                <a:gd name="T76" fmla="*/ 427 w 781"/>
                <a:gd name="T77" fmla="*/ 546 h 642"/>
                <a:gd name="T78" fmla="*/ 399 w 781"/>
                <a:gd name="T79" fmla="*/ 517 h 642"/>
                <a:gd name="T80" fmla="*/ 389 w 781"/>
                <a:gd name="T81" fmla="*/ 478 h 642"/>
                <a:gd name="T82" fmla="*/ 377 w 781"/>
                <a:gd name="T83" fmla="*/ 414 h 642"/>
                <a:gd name="T84" fmla="*/ 358 w 781"/>
                <a:gd name="T85" fmla="*/ 333 h 642"/>
                <a:gd name="T86" fmla="*/ 331 w 781"/>
                <a:gd name="T87" fmla="*/ 244 h 642"/>
                <a:gd name="T88" fmla="*/ 294 w 781"/>
                <a:gd name="T89" fmla="*/ 158 h 642"/>
                <a:gd name="T90" fmla="*/ 244 w 781"/>
                <a:gd name="T91" fmla="*/ 81 h 642"/>
                <a:gd name="T92" fmla="*/ 179 w 781"/>
                <a:gd name="T93" fmla="*/ 26 h 642"/>
                <a:gd name="T94" fmla="*/ 96 w 781"/>
                <a:gd name="T9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642">
                  <a:moveTo>
                    <a:pt x="49" y="1"/>
                  </a:moveTo>
                  <a:lnTo>
                    <a:pt x="44" y="1"/>
                  </a:lnTo>
                  <a:lnTo>
                    <a:pt x="35" y="3"/>
                  </a:lnTo>
                  <a:lnTo>
                    <a:pt x="24" y="6"/>
                  </a:lnTo>
                  <a:lnTo>
                    <a:pt x="12" y="9"/>
                  </a:lnTo>
                  <a:lnTo>
                    <a:pt x="3" y="13"/>
                  </a:lnTo>
                  <a:lnTo>
                    <a:pt x="0" y="19"/>
                  </a:lnTo>
                  <a:lnTo>
                    <a:pt x="6" y="25"/>
                  </a:lnTo>
                  <a:lnTo>
                    <a:pt x="24" y="32"/>
                  </a:lnTo>
                  <a:lnTo>
                    <a:pt x="37" y="35"/>
                  </a:lnTo>
                  <a:lnTo>
                    <a:pt x="50" y="37"/>
                  </a:lnTo>
                  <a:lnTo>
                    <a:pt x="65" y="38"/>
                  </a:lnTo>
                  <a:lnTo>
                    <a:pt x="81" y="40"/>
                  </a:lnTo>
                  <a:lnTo>
                    <a:pt x="98" y="43"/>
                  </a:lnTo>
                  <a:lnTo>
                    <a:pt x="114" y="46"/>
                  </a:lnTo>
                  <a:lnTo>
                    <a:pt x="132" y="49"/>
                  </a:lnTo>
                  <a:lnTo>
                    <a:pt x="149" y="54"/>
                  </a:lnTo>
                  <a:lnTo>
                    <a:pt x="169" y="62"/>
                  </a:lnTo>
                  <a:lnTo>
                    <a:pt x="186" y="72"/>
                  </a:lnTo>
                  <a:lnTo>
                    <a:pt x="206" y="85"/>
                  </a:lnTo>
                  <a:lnTo>
                    <a:pt x="223" y="103"/>
                  </a:lnTo>
                  <a:lnTo>
                    <a:pt x="241" y="124"/>
                  </a:lnTo>
                  <a:lnTo>
                    <a:pt x="259" y="149"/>
                  </a:lnTo>
                  <a:lnTo>
                    <a:pt x="277" y="179"/>
                  </a:lnTo>
                  <a:lnTo>
                    <a:pt x="293" y="214"/>
                  </a:lnTo>
                  <a:lnTo>
                    <a:pt x="306" y="250"/>
                  </a:lnTo>
                  <a:lnTo>
                    <a:pt x="321" y="299"/>
                  </a:lnTo>
                  <a:lnTo>
                    <a:pt x="336" y="355"/>
                  </a:lnTo>
                  <a:lnTo>
                    <a:pt x="343" y="415"/>
                  </a:lnTo>
                  <a:lnTo>
                    <a:pt x="343" y="473"/>
                  </a:lnTo>
                  <a:lnTo>
                    <a:pt x="328" y="526"/>
                  </a:lnTo>
                  <a:lnTo>
                    <a:pt x="299" y="565"/>
                  </a:lnTo>
                  <a:lnTo>
                    <a:pt x="248" y="588"/>
                  </a:lnTo>
                  <a:lnTo>
                    <a:pt x="223" y="594"/>
                  </a:lnTo>
                  <a:lnTo>
                    <a:pt x="208" y="599"/>
                  </a:lnTo>
                  <a:lnTo>
                    <a:pt x="204" y="603"/>
                  </a:lnTo>
                  <a:lnTo>
                    <a:pt x="208" y="606"/>
                  </a:lnTo>
                  <a:lnTo>
                    <a:pt x="220" y="609"/>
                  </a:lnTo>
                  <a:lnTo>
                    <a:pt x="238" y="611"/>
                  </a:lnTo>
                  <a:lnTo>
                    <a:pt x="262" y="612"/>
                  </a:lnTo>
                  <a:lnTo>
                    <a:pt x="291" y="614"/>
                  </a:lnTo>
                  <a:lnTo>
                    <a:pt x="324" y="615"/>
                  </a:lnTo>
                  <a:lnTo>
                    <a:pt x="358" y="615"/>
                  </a:lnTo>
                  <a:lnTo>
                    <a:pt x="395" y="617"/>
                  </a:lnTo>
                  <a:lnTo>
                    <a:pt x="430" y="617"/>
                  </a:lnTo>
                  <a:lnTo>
                    <a:pt x="467" y="618"/>
                  </a:lnTo>
                  <a:lnTo>
                    <a:pt x="501" y="620"/>
                  </a:lnTo>
                  <a:lnTo>
                    <a:pt x="534" y="621"/>
                  </a:lnTo>
                  <a:lnTo>
                    <a:pt x="562" y="624"/>
                  </a:lnTo>
                  <a:lnTo>
                    <a:pt x="589" y="627"/>
                  </a:lnTo>
                  <a:lnTo>
                    <a:pt x="614" y="630"/>
                  </a:lnTo>
                  <a:lnTo>
                    <a:pt x="639" y="631"/>
                  </a:lnTo>
                  <a:lnTo>
                    <a:pt x="663" y="634"/>
                  </a:lnTo>
                  <a:lnTo>
                    <a:pt x="686" y="636"/>
                  </a:lnTo>
                  <a:lnTo>
                    <a:pt x="707" y="639"/>
                  </a:lnTo>
                  <a:lnTo>
                    <a:pt x="726" y="640"/>
                  </a:lnTo>
                  <a:lnTo>
                    <a:pt x="743" y="640"/>
                  </a:lnTo>
                  <a:lnTo>
                    <a:pt x="756" y="642"/>
                  </a:lnTo>
                  <a:lnTo>
                    <a:pt x="768" y="640"/>
                  </a:lnTo>
                  <a:lnTo>
                    <a:pt x="775" y="640"/>
                  </a:lnTo>
                  <a:lnTo>
                    <a:pt x="781" y="639"/>
                  </a:lnTo>
                  <a:lnTo>
                    <a:pt x="781" y="636"/>
                  </a:lnTo>
                  <a:lnTo>
                    <a:pt x="778" y="633"/>
                  </a:lnTo>
                  <a:lnTo>
                    <a:pt x="769" y="628"/>
                  </a:lnTo>
                  <a:lnTo>
                    <a:pt x="757" y="624"/>
                  </a:lnTo>
                  <a:lnTo>
                    <a:pt x="740" y="618"/>
                  </a:lnTo>
                  <a:lnTo>
                    <a:pt x="719" y="614"/>
                  </a:lnTo>
                  <a:lnTo>
                    <a:pt x="695" y="611"/>
                  </a:lnTo>
                  <a:lnTo>
                    <a:pt x="670" y="606"/>
                  </a:lnTo>
                  <a:lnTo>
                    <a:pt x="642" y="602"/>
                  </a:lnTo>
                  <a:lnTo>
                    <a:pt x="612" y="597"/>
                  </a:lnTo>
                  <a:lnTo>
                    <a:pt x="583" y="593"/>
                  </a:lnTo>
                  <a:lnTo>
                    <a:pt x="553" y="588"/>
                  </a:lnTo>
                  <a:lnTo>
                    <a:pt x="524" y="583"/>
                  </a:lnTo>
                  <a:lnTo>
                    <a:pt x="495" y="575"/>
                  </a:lnTo>
                  <a:lnTo>
                    <a:pt x="470" y="566"/>
                  </a:lnTo>
                  <a:lnTo>
                    <a:pt x="447" y="557"/>
                  </a:lnTo>
                  <a:lnTo>
                    <a:pt x="427" y="546"/>
                  </a:lnTo>
                  <a:lnTo>
                    <a:pt x="411" y="532"/>
                  </a:lnTo>
                  <a:lnTo>
                    <a:pt x="399" y="517"/>
                  </a:lnTo>
                  <a:lnTo>
                    <a:pt x="393" y="500"/>
                  </a:lnTo>
                  <a:lnTo>
                    <a:pt x="389" y="478"/>
                  </a:lnTo>
                  <a:lnTo>
                    <a:pt x="383" y="448"/>
                  </a:lnTo>
                  <a:lnTo>
                    <a:pt x="377" y="414"/>
                  </a:lnTo>
                  <a:lnTo>
                    <a:pt x="368" y="374"/>
                  </a:lnTo>
                  <a:lnTo>
                    <a:pt x="358" y="333"/>
                  </a:lnTo>
                  <a:lnTo>
                    <a:pt x="346" y="288"/>
                  </a:lnTo>
                  <a:lnTo>
                    <a:pt x="331" y="244"/>
                  </a:lnTo>
                  <a:lnTo>
                    <a:pt x="315" y="199"/>
                  </a:lnTo>
                  <a:lnTo>
                    <a:pt x="294" y="158"/>
                  </a:lnTo>
                  <a:lnTo>
                    <a:pt x="271" y="118"/>
                  </a:lnTo>
                  <a:lnTo>
                    <a:pt x="244" y="81"/>
                  </a:lnTo>
                  <a:lnTo>
                    <a:pt x="213" y="50"/>
                  </a:lnTo>
                  <a:lnTo>
                    <a:pt x="179" y="26"/>
                  </a:lnTo>
                  <a:lnTo>
                    <a:pt x="140" y="9"/>
                  </a:lnTo>
                  <a:lnTo>
                    <a:pt x="96" y="0"/>
                  </a:lnTo>
                  <a:lnTo>
                    <a:pt x="49" y="1"/>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6" name="Freeform 358"/>
            <p:cNvSpPr>
              <a:spLocks/>
            </p:cNvSpPr>
            <p:nvPr/>
          </p:nvSpPr>
          <p:spPr bwMode="auto">
            <a:xfrm>
              <a:off x="2307" y="1188"/>
              <a:ext cx="47" cy="24"/>
            </a:xfrm>
            <a:custGeom>
              <a:avLst/>
              <a:gdLst>
                <a:gd name="T0" fmla="*/ 141 w 141"/>
                <a:gd name="T1" fmla="*/ 3 h 73"/>
                <a:gd name="T2" fmla="*/ 136 w 141"/>
                <a:gd name="T3" fmla="*/ 3 h 73"/>
                <a:gd name="T4" fmla="*/ 126 w 141"/>
                <a:gd name="T5" fmla="*/ 2 h 73"/>
                <a:gd name="T6" fmla="*/ 110 w 141"/>
                <a:gd name="T7" fmla="*/ 0 h 73"/>
                <a:gd name="T8" fmla="*/ 92 w 141"/>
                <a:gd name="T9" fmla="*/ 0 h 73"/>
                <a:gd name="T10" fmla="*/ 73 w 141"/>
                <a:gd name="T11" fmla="*/ 0 h 73"/>
                <a:gd name="T12" fmla="*/ 55 w 141"/>
                <a:gd name="T13" fmla="*/ 3 h 73"/>
                <a:gd name="T14" fmla="*/ 40 w 141"/>
                <a:gd name="T15" fmla="*/ 6 h 73"/>
                <a:gd name="T16" fmla="*/ 31 w 141"/>
                <a:gd name="T17" fmla="*/ 12 h 73"/>
                <a:gd name="T18" fmla="*/ 21 w 141"/>
                <a:gd name="T19" fmla="*/ 30 h 73"/>
                <a:gd name="T20" fmla="*/ 11 w 141"/>
                <a:gd name="T21" fmla="*/ 51 h 73"/>
                <a:gd name="T22" fmla="*/ 3 w 141"/>
                <a:gd name="T23" fmla="*/ 67 h 73"/>
                <a:gd name="T24" fmla="*/ 0 w 141"/>
                <a:gd name="T25" fmla="*/ 73 h 73"/>
                <a:gd name="T26" fmla="*/ 2 w 141"/>
                <a:gd name="T27" fmla="*/ 71 h 73"/>
                <a:gd name="T28" fmla="*/ 3 w 141"/>
                <a:gd name="T29" fmla="*/ 68 h 73"/>
                <a:gd name="T30" fmla="*/ 8 w 141"/>
                <a:gd name="T31" fmla="*/ 63 h 73"/>
                <a:gd name="T32" fmla="*/ 14 w 141"/>
                <a:gd name="T33" fmla="*/ 57 h 73"/>
                <a:gd name="T34" fmla="*/ 21 w 141"/>
                <a:gd name="T35" fmla="*/ 49 h 73"/>
                <a:gd name="T36" fmla="*/ 28 w 141"/>
                <a:gd name="T37" fmla="*/ 42 h 73"/>
                <a:gd name="T38" fmla="*/ 37 w 141"/>
                <a:gd name="T39" fmla="*/ 34 h 73"/>
                <a:gd name="T40" fmla="*/ 46 w 141"/>
                <a:gd name="T41" fmla="*/ 29 h 73"/>
                <a:gd name="T42" fmla="*/ 58 w 141"/>
                <a:gd name="T43" fmla="*/ 24 h 73"/>
                <a:gd name="T44" fmla="*/ 73 w 141"/>
                <a:gd name="T45" fmla="*/ 23 h 73"/>
                <a:gd name="T46" fmla="*/ 89 w 141"/>
                <a:gd name="T47" fmla="*/ 21 h 73"/>
                <a:gd name="T48" fmla="*/ 105 w 141"/>
                <a:gd name="T49" fmla="*/ 21 h 73"/>
                <a:gd name="T50" fmla="*/ 120 w 141"/>
                <a:gd name="T51" fmla="*/ 20 h 73"/>
                <a:gd name="T52" fmla="*/ 132 w 141"/>
                <a:gd name="T53" fmla="*/ 18 h 73"/>
                <a:gd name="T54" fmla="*/ 139 w 141"/>
                <a:gd name="T55" fmla="*/ 12 h 73"/>
                <a:gd name="T56" fmla="*/ 141 w 141"/>
                <a:gd name="T57"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73">
                  <a:moveTo>
                    <a:pt x="141" y="3"/>
                  </a:moveTo>
                  <a:lnTo>
                    <a:pt x="136" y="3"/>
                  </a:lnTo>
                  <a:lnTo>
                    <a:pt x="126" y="2"/>
                  </a:lnTo>
                  <a:lnTo>
                    <a:pt x="110" y="0"/>
                  </a:lnTo>
                  <a:lnTo>
                    <a:pt x="92" y="0"/>
                  </a:lnTo>
                  <a:lnTo>
                    <a:pt x="73" y="0"/>
                  </a:lnTo>
                  <a:lnTo>
                    <a:pt x="55" y="3"/>
                  </a:lnTo>
                  <a:lnTo>
                    <a:pt x="40" y="6"/>
                  </a:lnTo>
                  <a:lnTo>
                    <a:pt x="31" y="12"/>
                  </a:lnTo>
                  <a:lnTo>
                    <a:pt x="21" y="30"/>
                  </a:lnTo>
                  <a:lnTo>
                    <a:pt x="11" y="51"/>
                  </a:lnTo>
                  <a:lnTo>
                    <a:pt x="3" y="67"/>
                  </a:lnTo>
                  <a:lnTo>
                    <a:pt x="0" y="73"/>
                  </a:lnTo>
                  <a:lnTo>
                    <a:pt x="2" y="71"/>
                  </a:lnTo>
                  <a:lnTo>
                    <a:pt x="3" y="68"/>
                  </a:lnTo>
                  <a:lnTo>
                    <a:pt x="8" y="63"/>
                  </a:lnTo>
                  <a:lnTo>
                    <a:pt x="14" y="57"/>
                  </a:lnTo>
                  <a:lnTo>
                    <a:pt x="21" y="49"/>
                  </a:lnTo>
                  <a:lnTo>
                    <a:pt x="28" y="42"/>
                  </a:lnTo>
                  <a:lnTo>
                    <a:pt x="37" y="34"/>
                  </a:lnTo>
                  <a:lnTo>
                    <a:pt x="46" y="29"/>
                  </a:lnTo>
                  <a:lnTo>
                    <a:pt x="58" y="24"/>
                  </a:lnTo>
                  <a:lnTo>
                    <a:pt x="73" y="23"/>
                  </a:lnTo>
                  <a:lnTo>
                    <a:pt x="89" y="21"/>
                  </a:lnTo>
                  <a:lnTo>
                    <a:pt x="105" y="21"/>
                  </a:lnTo>
                  <a:lnTo>
                    <a:pt x="120" y="20"/>
                  </a:lnTo>
                  <a:lnTo>
                    <a:pt x="132" y="18"/>
                  </a:lnTo>
                  <a:lnTo>
                    <a:pt x="139" y="12"/>
                  </a:lnTo>
                  <a:lnTo>
                    <a:pt x="141" y="3"/>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7" name="Freeform 359"/>
            <p:cNvSpPr>
              <a:spLocks/>
            </p:cNvSpPr>
            <p:nvPr/>
          </p:nvSpPr>
          <p:spPr bwMode="auto">
            <a:xfrm>
              <a:off x="2273" y="1657"/>
              <a:ext cx="73" cy="88"/>
            </a:xfrm>
            <a:custGeom>
              <a:avLst/>
              <a:gdLst>
                <a:gd name="T0" fmla="*/ 0 w 219"/>
                <a:gd name="T1" fmla="*/ 244 h 263"/>
                <a:gd name="T2" fmla="*/ 6 w 219"/>
                <a:gd name="T3" fmla="*/ 244 h 263"/>
                <a:gd name="T4" fmla="*/ 20 w 219"/>
                <a:gd name="T5" fmla="*/ 245 h 263"/>
                <a:gd name="T6" fmla="*/ 41 w 219"/>
                <a:gd name="T7" fmla="*/ 244 h 263"/>
                <a:gd name="T8" fmla="*/ 66 w 219"/>
                <a:gd name="T9" fmla="*/ 238 h 263"/>
                <a:gd name="T10" fmla="*/ 93 w 219"/>
                <a:gd name="T11" fmla="*/ 227 h 263"/>
                <a:gd name="T12" fmla="*/ 117 w 219"/>
                <a:gd name="T13" fmla="*/ 210 h 263"/>
                <a:gd name="T14" fmla="*/ 137 w 219"/>
                <a:gd name="T15" fmla="*/ 182 h 263"/>
                <a:gd name="T16" fmla="*/ 149 w 219"/>
                <a:gd name="T17" fmla="*/ 143 h 263"/>
                <a:gd name="T18" fmla="*/ 157 w 219"/>
                <a:gd name="T19" fmla="*/ 106 h 263"/>
                <a:gd name="T20" fmla="*/ 165 w 219"/>
                <a:gd name="T21" fmla="*/ 75 h 263"/>
                <a:gd name="T22" fmla="*/ 176 w 219"/>
                <a:gd name="T23" fmla="*/ 50 h 263"/>
                <a:gd name="T24" fmla="*/ 186 w 219"/>
                <a:gd name="T25" fmla="*/ 31 h 263"/>
                <a:gd name="T26" fmla="*/ 195 w 219"/>
                <a:gd name="T27" fmla="*/ 16 h 263"/>
                <a:gd name="T28" fmla="*/ 201 w 219"/>
                <a:gd name="T29" fmla="*/ 7 h 263"/>
                <a:gd name="T30" fmla="*/ 207 w 219"/>
                <a:gd name="T31" fmla="*/ 1 h 263"/>
                <a:gd name="T32" fmla="*/ 208 w 219"/>
                <a:gd name="T33" fmla="*/ 0 h 263"/>
                <a:gd name="T34" fmla="*/ 219 w 219"/>
                <a:gd name="T35" fmla="*/ 40 h 263"/>
                <a:gd name="T36" fmla="*/ 217 w 219"/>
                <a:gd name="T37" fmla="*/ 43 h 263"/>
                <a:gd name="T38" fmla="*/ 213 w 219"/>
                <a:gd name="T39" fmla="*/ 53 h 263"/>
                <a:gd name="T40" fmla="*/ 205 w 219"/>
                <a:gd name="T41" fmla="*/ 68 h 263"/>
                <a:gd name="T42" fmla="*/ 198 w 219"/>
                <a:gd name="T43" fmla="*/ 87 h 263"/>
                <a:gd name="T44" fmla="*/ 189 w 219"/>
                <a:gd name="T45" fmla="*/ 111 h 263"/>
                <a:gd name="T46" fmla="*/ 180 w 219"/>
                <a:gd name="T47" fmla="*/ 136 h 263"/>
                <a:gd name="T48" fmla="*/ 173 w 219"/>
                <a:gd name="T49" fmla="*/ 162 h 263"/>
                <a:gd name="T50" fmla="*/ 168 w 219"/>
                <a:gd name="T51" fmla="*/ 189 h 263"/>
                <a:gd name="T52" fmla="*/ 162 w 219"/>
                <a:gd name="T53" fmla="*/ 213 h 263"/>
                <a:gd name="T54" fmla="*/ 151 w 219"/>
                <a:gd name="T55" fmla="*/ 232 h 263"/>
                <a:gd name="T56" fmla="*/ 133 w 219"/>
                <a:gd name="T57" fmla="*/ 247 h 263"/>
                <a:gd name="T58" fmla="*/ 112 w 219"/>
                <a:gd name="T59" fmla="*/ 257 h 263"/>
                <a:gd name="T60" fmla="*/ 88 w 219"/>
                <a:gd name="T61" fmla="*/ 263 h 263"/>
                <a:gd name="T62" fmla="*/ 60 w 219"/>
                <a:gd name="T63" fmla="*/ 262 h 263"/>
                <a:gd name="T64" fmla="*/ 31 w 219"/>
                <a:gd name="T65" fmla="*/ 256 h 263"/>
                <a:gd name="T66" fmla="*/ 0 w 219"/>
                <a:gd name="T67"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9" h="263">
                  <a:moveTo>
                    <a:pt x="0" y="244"/>
                  </a:moveTo>
                  <a:lnTo>
                    <a:pt x="6" y="244"/>
                  </a:lnTo>
                  <a:lnTo>
                    <a:pt x="20" y="245"/>
                  </a:lnTo>
                  <a:lnTo>
                    <a:pt x="41" y="244"/>
                  </a:lnTo>
                  <a:lnTo>
                    <a:pt x="66" y="238"/>
                  </a:lnTo>
                  <a:lnTo>
                    <a:pt x="93" y="227"/>
                  </a:lnTo>
                  <a:lnTo>
                    <a:pt x="117" y="210"/>
                  </a:lnTo>
                  <a:lnTo>
                    <a:pt x="137" y="182"/>
                  </a:lnTo>
                  <a:lnTo>
                    <a:pt x="149" y="143"/>
                  </a:lnTo>
                  <a:lnTo>
                    <a:pt x="157" y="106"/>
                  </a:lnTo>
                  <a:lnTo>
                    <a:pt x="165" y="75"/>
                  </a:lnTo>
                  <a:lnTo>
                    <a:pt x="176" y="50"/>
                  </a:lnTo>
                  <a:lnTo>
                    <a:pt x="186" y="31"/>
                  </a:lnTo>
                  <a:lnTo>
                    <a:pt x="195" y="16"/>
                  </a:lnTo>
                  <a:lnTo>
                    <a:pt x="201" y="7"/>
                  </a:lnTo>
                  <a:lnTo>
                    <a:pt x="207" y="1"/>
                  </a:lnTo>
                  <a:lnTo>
                    <a:pt x="208" y="0"/>
                  </a:lnTo>
                  <a:lnTo>
                    <a:pt x="219" y="40"/>
                  </a:lnTo>
                  <a:lnTo>
                    <a:pt x="217" y="43"/>
                  </a:lnTo>
                  <a:lnTo>
                    <a:pt x="213" y="53"/>
                  </a:lnTo>
                  <a:lnTo>
                    <a:pt x="205" y="68"/>
                  </a:lnTo>
                  <a:lnTo>
                    <a:pt x="198" y="87"/>
                  </a:lnTo>
                  <a:lnTo>
                    <a:pt x="189" y="111"/>
                  </a:lnTo>
                  <a:lnTo>
                    <a:pt x="180" y="136"/>
                  </a:lnTo>
                  <a:lnTo>
                    <a:pt x="173" y="162"/>
                  </a:lnTo>
                  <a:lnTo>
                    <a:pt x="168" y="189"/>
                  </a:lnTo>
                  <a:lnTo>
                    <a:pt x="162" y="213"/>
                  </a:lnTo>
                  <a:lnTo>
                    <a:pt x="151" y="232"/>
                  </a:lnTo>
                  <a:lnTo>
                    <a:pt x="133" y="247"/>
                  </a:lnTo>
                  <a:lnTo>
                    <a:pt x="112" y="257"/>
                  </a:lnTo>
                  <a:lnTo>
                    <a:pt x="88" y="263"/>
                  </a:lnTo>
                  <a:lnTo>
                    <a:pt x="60" y="262"/>
                  </a:lnTo>
                  <a:lnTo>
                    <a:pt x="31" y="256"/>
                  </a:lnTo>
                  <a:lnTo>
                    <a:pt x="0" y="244"/>
                  </a:lnTo>
                  <a:close/>
                </a:path>
              </a:pathLst>
            </a:custGeom>
            <a:solidFill>
              <a:srgbClr val="D8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8" name="Freeform 360"/>
            <p:cNvSpPr>
              <a:spLocks/>
            </p:cNvSpPr>
            <p:nvPr/>
          </p:nvSpPr>
          <p:spPr bwMode="auto">
            <a:xfrm>
              <a:off x="1803" y="1510"/>
              <a:ext cx="176" cy="48"/>
            </a:xfrm>
            <a:custGeom>
              <a:avLst/>
              <a:gdLst>
                <a:gd name="T0" fmla="*/ 527 w 528"/>
                <a:gd name="T1" fmla="*/ 139 h 142"/>
                <a:gd name="T2" fmla="*/ 513 w 528"/>
                <a:gd name="T3" fmla="*/ 142 h 142"/>
                <a:gd name="T4" fmla="*/ 492 w 528"/>
                <a:gd name="T5" fmla="*/ 142 h 142"/>
                <a:gd name="T6" fmla="*/ 463 w 528"/>
                <a:gd name="T7" fmla="*/ 140 h 142"/>
                <a:gd name="T8" fmla="*/ 426 w 528"/>
                <a:gd name="T9" fmla="*/ 134 h 142"/>
                <a:gd name="T10" fmla="*/ 383 w 528"/>
                <a:gd name="T11" fmla="*/ 127 h 142"/>
                <a:gd name="T12" fmla="*/ 334 w 528"/>
                <a:gd name="T13" fmla="*/ 118 h 142"/>
                <a:gd name="T14" fmla="*/ 282 w 528"/>
                <a:gd name="T15" fmla="*/ 106 h 142"/>
                <a:gd name="T16" fmla="*/ 229 w 528"/>
                <a:gd name="T17" fmla="*/ 93 h 142"/>
                <a:gd name="T18" fmla="*/ 177 w 528"/>
                <a:gd name="T19" fmla="*/ 80 h 142"/>
                <a:gd name="T20" fmla="*/ 132 w 528"/>
                <a:gd name="T21" fmla="*/ 65 h 142"/>
                <a:gd name="T22" fmla="*/ 90 w 528"/>
                <a:gd name="T23" fmla="*/ 52 h 142"/>
                <a:gd name="T24" fmla="*/ 55 w 528"/>
                <a:gd name="T25" fmla="*/ 40 h 142"/>
                <a:gd name="T26" fmla="*/ 28 w 528"/>
                <a:gd name="T27" fmla="*/ 28 h 142"/>
                <a:gd name="T28" fmla="*/ 9 w 528"/>
                <a:gd name="T29" fmla="*/ 18 h 142"/>
                <a:gd name="T30" fmla="*/ 0 w 528"/>
                <a:gd name="T31" fmla="*/ 9 h 142"/>
                <a:gd name="T32" fmla="*/ 1 w 528"/>
                <a:gd name="T33" fmla="*/ 3 h 142"/>
                <a:gd name="T34" fmla="*/ 13 w 528"/>
                <a:gd name="T35" fmla="*/ 0 h 142"/>
                <a:gd name="T36" fmla="*/ 34 w 528"/>
                <a:gd name="T37" fmla="*/ 0 h 142"/>
                <a:gd name="T38" fmla="*/ 63 w 528"/>
                <a:gd name="T39" fmla="*/ 1 h 142"/>
                <a:gd name="T40" fmla="*/ 100 w 528"/>
                <a:gd name="T41" fmla="*/ 7 h 142"/>
                <a:gd name="T42" fmla="*/ 143 w 528"/>
                <a:gd name="T43" fmla="*/ 15 h 142"/>
                <a:gd name="T44" fmla="*/ 192 w 528"/>
                <a:gd name="T45" fmla="*/ 24 h 142"/>
                <a:gd name="T46" fmla="*/ 244 w 528"/>
                <a:gd name="T47" fmla="*/ 35 h 142"/>
                <a:gd name="T48" fmla="*/ 297 w 528"/>
                <a:gd name="T49" fmla="*/ 49 h 142"/>
                <a:gd name="T50" fmla="*/ 349 w 528"/>
                <a:gd name="T51" fmla="*/ 62 h 142"/>
                <a:gd name="T52" fmla="*/ 395 w 528"/>
                <a:gd name="T53" fmla="*/ 77 h 142"/>
                <a:gd name="T54" fmla="*/ 436 w 528"/>
                <a:gd name="T55" fmla="*/ 90 h 142"/>
                <a:gd name="T56" fmla="*/ 472 w 528"/>
                <a:gd name="T57" fmla="*/ 102 h 142"/>
                <a:gd name="T58" fmla="*/ 498 w 528"/>
                <a:gd name="T59" fmla="*/ 114 h 142"/>
                <a:gd name="T60" fmla="*/ 518 w 528"/>
                <a:gd name="T61" fmla="*/ 124 h 142"/>
                <a:gd name="T62" fmla="*/ 527 w 528"/>
                <a:gd name="T63"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142">
                  <a:moveTo>
                    <a:pt x="528" y="136"/>
                  </a:moveTo>
                  <a:lnTo>
                    <a:pt x="527" y="139"/>
                  </a:lnTo>
                  <a:lnTo>
                    <a:pt x="521" y="140"/>
                  </a:lnTo>
                  <a:lnTo>
                    <a:pt x="513" y="142"/>
                  </a:lnTo>
                  <a:lnTo>
                    <a:pt x="504" y="142"/>
                  </a:lnTo>
                  <a:lnTo>
                    <a:pt x="492" y="142"/>
                  </a:lnTo>
                  <a:lnTo>
                    <a:pt x="479" y="142"/>
                  </a:lnTo>
                  <a:lnTo>
                    <a:pt x="463" y="140"/>
                  </a:lnTo>
                  <a:lnTo>
                    <a:pt x="445" y="137"/>
                  </a:lnTo>
                  <a:lnTo>
                    <a:pt x="426" y="134"/>
                  </a:lnTo>
                  <a:lnTo>
                    <a:pt x="405" y="132"/>
                  </a:lnTo>
                  <a:lnTo>
                    <a:pt x="383" y="127"/>
                  </a:lnTo>
                  <a:lnTo>
                    <a:pt x="359" y="123"/>
                  </a:lnTo>
                  <a:lnTo>
                    <a:pt x="334" y="118"/>
                  </a:lnTo>
                  <a:lnTo>
                    <a:pt x="309" y="112"/>
                  </a:lnTo>
                  <a:lnTo>
                    <a:pt x="282" y="106"/>
                  </a:lnTo>
                  <a:lnTo>
                    <a:pt x="256" y="100"/>
                  </a:lnTo>
                  <a:lnTo>
                    <a:pt x="229" y="93"/>
                  </a:lnTo>
                  <a:lnTo>
                    <a:pt x="203" y="87"/>
                  </a:lnTo>
                  <a:lnTo>
                    <a:pt x="177" y="80"/>
                  </a:lnTo>
                  <a:lnTo>
                    <a:pt x="154" y="72"/>
                  </a:lnTo>
                  <a:lnTo>
                    <a:pt x="132" y="65"/>
                  </a:lnTo>
                  <a:lnTo>
                    <a:pt x="109" y="59"/>
                  </a:lnTo>
                  <a:lnTo>
                    <a:pt x="90" y="52"/>
                  </a:lnTo>
                  <a:lnTo>
                    <a:pt x="72" y="46"/>
                  </a:lnTo>
                  <a:lnTo>
                    <a:pt x="55" y="40"/>
                  </a:lnTo>
                  <a:lnTo>
                    <a:pt x="41" y="32"/>
                  </a:lnTo>
                  <a:lnTo>
                    <a:pt x="28" y="28"/>
                  </a:lnTo>
                  <a:lnTo>
                    <a:pt x="18" y="22"/>
                  </a:lnTo>
                  <a:lnTo>
                    <a:pt x="9" y="18"/>
                  </a:lnTo>
                  <a:lnTo>
                    <a:pt x="4" y="13"/>
                  </a:lnTo>
                  <a:lnTo>
                    <a:pt x="0" y="9"/>
                  </a:lnTo>
                  <a:lnTo>
                    <a:pt x="0" y="6"/>
                  </a:lnTo>
                  <a:lnTo>
                    <a:pt x="1" y="3"/>
                  </a:lnTo>
                  <a:lnTo>
                    <a:pt x="6" y="1"/>
                  </a:lnTo>
                  <a:lnTo>
                    <a:pt x="13" y="0"/>
                  </a:lnTo>
                  <a:lnTo>
                    <a:pt x="24" y="0"/>
                  </a:lnTo>
                  <a:lnTo>
                    <a:pt x="34" y="0"/>
                  </a:lnTo>
                  <a:lnTo>
                    <a:pt x="49" y="0"/>
                  </a:lnTo>
                  <a:lnTo>
                    <a:pt x="63" y="1"/>
                  </a:lnTo>
                  <a:lnTo>
                    <a:pt x="81" y="4"/>
                  </a:lnTo>
                  <a:lnTo>
                    <a:pt x="100" y="7"/>
                  </a:lnTo>
                  <a:lnTo>
                    <a:pt x="121" y="10"/>
                  </a:lnTo>
                  <a:lnTo>
                    <a:pt x="143" y="15"/>
                  </a:lnTo>
                  <a:lnTo>
                    <a:pt x="167" y="19"/>
                  </a:lnTo>
                  <a:lnTo>
                    <a:pt x="192" y="24"/>
                  </a:lnTo>
                  <a:lnTo>
                    <a:pt x="217" y="29"/>
                  </a:lnTo>
                  <a:lnTo>
                    <a:pt x="244" y="35"/>
                  </a:lnTo>
                  <a:lnTo>
                    <a:pt x="271" y="41"/>
                  </a:lnTo>
                  <a:lnTo>
                    <a:pt x="297" y="49"/>
                  </a:lnTo>
                  <a:lnTo>
                    <a:pt x="324" y="55"/>
                  </a:lnTo>
                  <a:lnTo>
                    <a:pt x="349" y="62"/>
                  </a:lnTo>
                  <a:lnTo>
                    <a:pt x="373" y="69"/>
                  </a:lnTo>
                  <a:lnTo>
                    <a:pt x="395" y="77"/>
                  </a:lnTo>
                  <a:lnTo>
                    <a:pt x="417" y="83"/>
                  </a:lnTo>
                  <a:lnTo>
                    <a:pt x="436" y="90"/>
                  </a:lnTo>
                  <a:lnTo>
                    <a:pt x="456" y="96"/>
                  </a:lnTo>
                  <a:lnTo>
                    <a:pt x="472" y="102"/>
                  </a:lnTo>
                  <a:lnTo>
                    <a:pt x="487" y="109"/>
                  </a:lnTo>
                  <a:lnTo>
                    <a:pt x="498" y="114"/>
                  </a:lnTo>
                  <a:lnTo>
                    <a:pt x="509" y="120"/>
                  </a:lnTo>
                  <a:lnTo>
                    <a:pt x="518" y="124"/>
                  </a:lnTo>
                  <a:lnTo>
                    <a:pt x="524" y="129"/>
                  </a:lnTo>
                  <a:lnTo>
                    <a:pt x="527" y="133"/>
                  </a:lnTo>
                  <a:lnTo>
                    <a:pt x="528" y="136"/>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9" name="Freeform 361"/>
            <p:cNvSpPr>
              <a:spLocks/>
            </p:cNvSpPr>
            <p:nvPr/>
          </p:nvSpPr>
          <p:spPr bwMode="auto">
            <a:xfrm>
              <a:off x="2038" y="1565"/>
              <a:ext cx="87" cy="73"/>
            </a:xfrm>
            <a:custGeom>
              <a:avLst/>
              <a:gdLst>
                <a:gd name="T0" fmla="*/ 108 w 263"/>
                <a:gd name="T1" fmla="*/ 17 h 221"/>
                <a:gd name="T2" fmla="*/ 114 w 263"/>
                <a:gd name="T3" fmla="*/ 20 h 221"/>
                <a:gd name="T4" fmla="*/ 129 w 263"/>
                <a:gd name="T5" fmla="*/ 29 h 221"/>
                <a:gd name="T6" fmla="*/ 151 w 263"/>
                <a:gd name="T7" fmla="*/ 45 h 221"/>
                <a:gd name="T8" fmla="*/ 176 w 263"/>
                <a:gd name="T9" fmla="*/ 68 h 221"/>
                <a:gd name="T10" fmla="*/ 203 w 263"/>
                <a:gd name="T11" fmla="*/ 96 h 221"/>
                <a:gd name="T12" fmla="*/ 228 w 263"/>
                <a:gd name="T13" fmla="*/ 131 h 221"/>
                <a:gd name="T14" fmla="*/ 250 w 263"/>
                <a:gd name="T15" fmla="*/ 173 h 221"/>
                <a:gd name="T16" fmla="*/ 263 w 263"/>
                <a:gd name="T17" fmla="*/ 221 h 221"/>
                <a:gd name="T18" fmla="*/ 260 w 263"/>
                <a:gd name="T19" fmla="*/ 216 h 221"/>
                <a:gd name="T20" fmla="*/ 250 w 263"/>
                <a:gd name="T21" fmla="*/ 198 h 221"/>
                <a:gd name="T22" fmla="*/ 232 w 263"/>
                <a:gd name="T23" fmla="*/ 173 h 221"/>
                <a:gd name="T24" fmla="*/ 210 w 263"/>
                <a:gd name="T25" fmla="*/ 143 h 221"/>
                <a:gd name="T26" fmla="*/ 181 w 263"/>
                <a:gd name="T27" fmla="*/ 112 h 221"/>
                <a:gd name="T28" fmla="*/ 145 w 263"/>
                <a:gd name="T29" fmla="*/ 82 h 221"/>
                <a:gd name="T30" fmla="*/ 104 w 263"/>
                <a:gd name="T31" fmla="*/ 59 h 221"/>
                <a:gd name="T32" fmla="*/ 58 w 263"/>
                <a:gd name="T33" fmla="*/ 42 h 221"/>
                <a:gd name="T34" fmla="*/ 21 w 263"/>
                <a:gd name="T35" fmla="*/ 31 h 221"/>
                <a:gd name="T36" fmla="*/ 2 w 263"/>
                <a:gd name="T37" fmla="*/ 20 h 221"/>
                <a:gd name="T38" fmla="*/ 0 w 263"/>
                <a:gd name="T39" fmla="*/ 11 h 221"/>
                <a:gd name="T40" fmla="*/ 10 w 263"/>
                <a:gd name="T41" fmla="*/ 4 h 221"/>
                <a:gd name="T42" fmla="*/ 30 w 263"/>
                <a:gd name="T43" fmla="*/ 0 h 221"/>
                <a:gd name="T44" fmla="*/ 55 w 263"/>
                <a:gd name="T45" fmla="*/ 0 h 221"/>
                <a:gd name="T46" fmla="*/ 81 w 263"/>
                <a:gd name="T47" fmla="*/ 5 h 221"/>
                <a:gd name="T48" fmla="*/ 108 w 263"/>
                <a:gd name="T49" fmla="*/ 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3" h="221">
                  <a:moveTo>
                    <a:pt x="108" y="17"/>
                  </a:moveTo>
                  <a:lnTo>
                    <a:pt x="114" y="20"/>
                  </a:lnTo>
                  <a:lnTo>
                    <a:pt x="129" y="29"/>
                  </a:lnTo>
                  <a:lnTo>
                    <a:pt x="151" y="45"/>
                  </a:lnTo>
                  <a:lnTo>
                    <a:pt x="176" y="68"/>
                  </a:lnTo>
                  <a:lnTo>
                    <a:pt x="203" y="96"/>
                  </a:lnTo>
                  <a:lnTo>
                    <a:pt x="228" y="131"/>
                  </a:lnTo>
                  <a:lnTo>
                    <a:pt x="250" y="173"/>
                  </a:lnTo>
                  <a:lnTo>
                    <a:pt x="263" y="221"/>
                  </a:lnTo>
                  <a:lnTo>
                    <a:pt x="260" y="216"/>
                  </a:lnTo>
                  <a:lnTo>
                    <a:pt x="250" y="198"/>
                  </a:lnTo>
                  <a:lnTo>
                    <a:pt x="232" y="173"/>
                  </a:lnTo>
                  <a:lnTo>
                    <a:pt x="210" y="143"/>
                  </a:lnTo>
                  <a:lnTo>
                    <a:pt x="181" y="112"/>
                  </a:lnTo>
                  <a:lnTo>
                    <a:pt x="145" y="82"/>
                  </a:lnTo>
                  <a:lnTo>
                    <a:pt x="104" y="59"/>
                  </a:lnTo>
                  <a:lnTo>
                    <a:pt x="58" y="42"/>
                  </a:lnTo>
                  <a:lnTo>
                    <a:pt x="21" y="31"/>
                  </a:lnTo>
                  <a:lnTo>
                    <a:pt x="2" y="20"/>
                  </a:lnTo>
                  <a:lnTo>
                    <a:pt x="0" y="11"/>
                  </a:lnTo>
                  <a:lnTo>
                    <a:pt x="10" y="4"/>
                  </a:lnTo>
                  <a:lnTo>
                    <a:pt x="30" y="0"/>
                  </a:lnTo>
                  <a:lnTo>
                    <a:pt x="55" y="0"/>
                  </a:lnTo>
                  <a:lnTo>
                    <a:pt x="81" y="5"/>
                  </a:lnTo>
                  <a:lnTo>
                    <a:pt x="108" y="17"/>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0" name="Freeform 362"/>
            <p:cNvSpPr>
              <a:spLocks/>
            </p:cNvSpPr>
            <p:nvPr/>
          </p:nvSpPr>
          <p:spPr bwMode="auto">
            <a:xfrm>
              <a:off x="2544" y="1763"/>
              <a:ext cx="11" cy="15"/>
            </a:xfrm>
            <a:custGeom>
              <a:avLst/>
              <a:gdLst>
                <a:gd name="T0" fmla="*/ 35 w 35"/>
                <a:gd name="T1" fmla="*/ 22 h 45"/>
                <a:gd name="T2" fmla="*/ 34 w 35"/>
                <a:gd name="T3" fmla="*/ 31 h 45"/>
                <a:gd name="T4" fmla="*/ 31 w 35"/>
                <a:gd name="T5" fmla="*/ 37 h 45"/>
                <a:gd name="T6" fmla="*/ 25 w 35"/>
                <a:gd name="T7" fmla="*/ 43 h 45"/>
                <a:gd name="T8" fmla="*/ 18 w 35"/>
                <a:gd name="T9" fmla="*/ 45 h 45"/>
                <a:gd name="T10" fmla="*/ 12 w 35"/>
                <a:gd name="T11" fmla="*/ 43 h 45"/>
                <a:gd name="T12" fmla="*/ 6 w 35"/>
                <a:gd name="T13" fmla="*/ 37 h 45"/>
                <a:gd name="T14" fmla="*/ 1 w 35"/>
                <a:gd name="T15" fmla="*/ 31 h 45"/>
                <a:gd name="T16" fmla="*/ 0 w 35"/>
                <a:gd name="T17" fmla="*/ 22 h 45"/>
                <a:gd name="T18" fmla="*/ 1 w 35"/>
                <a:gd name="T19" fmla="*/ 14 h 45"/>
                <a:gd name="T20" fmla="*/ 6 w 35"/>
                <a:gd name="T21" fmla="*/ 6 h 45"/>
                <a:gd name="T22" fmla="*/ 12 w 35"/>
                <a:gd name="T23" fmla="*/ 2 h 45"/>
                <a:gd name="T24" fmla="*/ 18 w 35"/>
                <a:gd name="T25" fmla="*/ 0 h 45"/>
                <a:gd name="T26" fmla="*/ 25 w 35"/>
                <a:gd name="T27" fmla="*/ 2 h 45"/>
                <a:gd name="T28" fmla="*/ 31 w 35"/>
                <a:gd name="T29" fmla="*/ 6 h 45"/>
                <a:gd name="T30" fmla="*/ 34 w 35"/>
                <a:gd name="T31" fmla="*/ 14 h 45"/>
                <a:gd name="T32" fmla="*/ 35 w 35"/>
                <a:gd name="T3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5">
                  <a:moveTo>
                    <a:pt x="35" y="22"/>
                  </a:moveTo>
                  <a:lnTo>
                    <a:pt x="34" y="31"/>
                  </a:lnTo>
                  <a:lnTo>
                    <a:pt x="31" y="37"/>
                  </a:lnTo>
                  <a:lnTo>
                    <a:pt x="25" y="43"/>
                  </a:lnTo>
                  <a:lnTo>
                    <a:pt x="18" y="45"/>
                  </a:lnTo>
                  <a:lnTo>
                    <a:pt x="12" y="43"/>
                  </a:lnTo>
                  <a:lnTo>
                    <a:pt x="6" y="37"/>
                  </a:lnTo>
                  <a:lnTo>
                    <a:pt x="1" y="31"/>
                  </a:lnTo>
                  <a:lnTo>
                    <a:pt x="0" y="22"/>
                  </a:lnTo>
                  <a:lnTo>
                    <a:pt x="1" y="14"/>
                  </a:lnTo>
                  <a:lnTo>
                    <a:pt x="6" y="6"/>
                  </a:lnTo>
                  <a:lnTo>
                    <a:pt x="12" y="2"/>
                  </a:lnTo>
                  <a:lnTo>
                    <a:pt x="18" y="0"/>
                  </a:lnTo>
                  <a:lnTo>
                    <a:pt x="25" y="2"/>
                  </a:lnTo>
                  <a:lnTo>
                    <a:pt x="31" y="6"/>
                  </a:lnTo>
                  <a:lnTo>
                    <a:pt x="34" y="14"/>
                  </a:lnTo>
                  <a:lnTo>
                    <a:pt x="35" y="22"/>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1" name="Freeform 363"/>
            <p:cNvSpPr>
              <a:spLocks/>
            </p:cNvSpPr>
            <p:nvPr/>
          </p:nvSpPr>
          <p:spPr bwMode="auto">
            <a:xfrm>
              <a:off x="2493" y="1824"/>
              <a:ext cx="60" cy="29"/>
            </a:xfrm>
            <a:custGeom>
              <a:avLst/>
              <a:gdLst>
                <a:gd name="T0" fmla="*/ 0 w 180"/>
                <a:gd name="T1" fmla="*/ 0 h 86"/>
                <a:gd name="T2" fmla="*/ 4 w 180"/>
                <a:gd name="T3" fmla="*/ 3 h 86"/>
                <a:gd name="T4" fmla="*/ 16 w 180"/>
                <a:gd name="T5" fmla="*/ 12 h 86"/>
                <a:gd name="T6" fmla="*/ 35 w 180"/>
                <a:gd name="T7" fmla="*/ 25 h 86"/>
                <a:gd name="T8" fmla="*/ 59 w 180"/>
                <a:gd name="T9" fmla="*/ 40 h 86"/>
                <a:gd name="T10" fmla="*/ 86 w 180"/>
                <a:gd name="T11" fmla="*/ 55 h 86"/>
                <a:gd name="T12" fmla="*/ 117 w 180"/>
                <a:gd name="T13" fmla="*/ 68 h 86"/>
                <a:gd name="T14" fmla="*/ 148 w 180"/>
                <a:gd name="T15" fmla="*/ 80 h 86"/>
                <a:gd name="T16" fmla="*/ 180 w 180"/>
                <a:gd name="T17" fmla="*/ 86 h 86"/>
                <a:gd name="T18" fmla="*/ 175 w 180"/>
                <a:gd name="T19" fmla="*/ 86 h 86"/>
                <a:gd name="T20" fmla="*/ 161 w 180"/>
                <a:gd name="T21" fmla="*/ 86 h 86"/>
                <a:gd name="T22" fmla="*/ 139 w 180"/>
                <a:gd name="T23" fmla="*/ 83 h 86"/>
                <a:gd name="T24" fmla="*/ 114 w 180"/>
                <a:gd name="T25" fmla="*/ 79 h 86"/>
                <a:gd name="T26" fmla="*/ 84 w 180"/>
                <a:gd name="T27" fmla="*/ 68 h 86"/>
                <a:gd name="T28" fmla="*/ 55 w 180"/>
                <a:gd name="T29" fmla="*/ 53 h 86"/>
                <a:gd name="T30" fmla="*/ 25 w 180"/>
                <a:gd name="T31" fmla="*/ 31 h 86"/>
                <a:gd name="T32" fmla="*/ 0 w 180"/>
                <a:gd name="T3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86">
                  <a:moveTo>
                    <a:pt x="0" y="0"/>
                  </a:moveTo>
                  <a:lnTo>
                    <a:pt x="4" y="3"/>
                  </a:lnTo>
                  <a:lnTo>
                    <a:pt x="16" y="12"/>
                  </a:lnTo>
                  <a:lnTo>
                    <a:pt x="35" y="25"/>
                  </a:lnTo>
                  <a:lnTo>
                    <a:pt x="59" y="40"/>
                  </a:lnTo>
                  <a:lnTo>
                    <a:pt x="86" y="55"/>
                  </a:lnTo>
                  <a:lnTo>
                    <a:pt x="117" y="68"/>
                  </a:lnTo>
                  <a:lnTo>
                    <a:pt x="148" y="80"/>
                  </a:lnTo>
                  <a:lnTo>
                    <a:pt x="180" y="86"/>
                  </a:lnTo>
                  <a:lnTo>
                    <a:pt x="175" y="86"/>
                  </a:lnTo>
                  <a:lnTo>
                    <a:pt x="161" y="86"/>
                  </a:lnTo>
                  <a:lnTo>
                    <a:pt x="139" y="83"/>
                  </a:lnTo>
                  <a:lnTo>
                    <a:pt x="114" y="79"/>
                  </a:lnTo>
                  <a:lnTo>
                    <a:pt x="84" y="68"/>
                  </a:lnTo>
                  <a:lnTo>
                    <a:pt x="55" y="53"/>
                  </a:lnTo>
                  <a:lnTo>
                    <a:pt x="25" y="31"/>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2" name="Freeform 364"/>
            <p:cNvSpPr>
              <a:spLocks/>
            </p:cNvSpPr>
            <p:nvPr/>
          </p:nvSpPr>
          <p:spPr bwMode="auto">
            <a:xfrm>
              <a:off x="1885" y="1701"/>
              <a:ext cx="37" cy="33"/>
            </a:xfrm>
            <a:custGeom>
              <a:avLst/>
              <a:gdLst>
                <a:gd name="T0" fmla="*/ 0 w 113"/>
                <a:gd name="T1" fmla="*/ 0 h 98"/>
                <a:gd name="T2" fmla="*/ 3 w 113"/>
                <a:gd name="T3" fmla="*/ 5 h 98"/>
                <a:gd name="T4" fmla="*/ 11 w 113"/>
                <a:gd name="T5" fmla="*/ 14 h 98"/>
                <a:gd name="T6" fmla="*/ 23 w 113"/>
                <a:gd name="T7" fmla="*/ 28 h 98"/>
                <a:gd name="T8" fmla="*/ 37 w 113"/>
                <a:gd name="T9" fmla="*/ 45 h 98"/>
                <a:gd name="T10" fmla="*/ 55 w 113"/>
                <a:gd name="T11" fmla="*/ 62 h 98"/>
                <a:gd name="T12" fmla="*/ 73 w 113"/>
                <a:gd name="T13" fmla="*/ 77 h 98"/>
                <a:gd name="T14" fmla="*/ 94 w 113"/>
                <a:gd name="T15" fmla="*/ 91 h 98"/>
                <a:gd name="T16" fmla="*/ 113 w 113"/>
                <a:gd name="T17" fmla="*/ 98 h 98"/>
                <a:gd name="T18" fmla="*/ 110 w 113"/>
                <a:gd name="T19" fmla="*/ 98 h 98"/>
                <a:gd name="T20" fmla="*/ 101 w 113"/>
                <a:gd name="T21" fmla="*/ 98 h 98"/>
                <a:gd name="T22" fmla="*/ 88 w 113"/>
                <a:gd name="T23" fmla="*/ 95 h 98"/>
                <a:gd name="T24" fmla="*/ 71 w 113"/>
                <a:gd name="T25" fmla="*/ 89 h 98"/>
                <a:gd name="T26" fmla="*/ 54 w 113"/>
                <a:gd name="T27" fmla="*/ 77 h 98"/>
                <a:gd name="T28" fmla="*/ 34 w 113"/>
                <a:gd name="T29" fmla="*/ 60 h 98"/>
                <a:gd name="T30" fmla="*/ 17 w 113"/>
                <a:gd name="T31" fmla="*/ 34 h 98"/>
                <a:gd name="T32" fmla="*/ 0 w 113"/>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98">
                  <a:moveTo>
                    <a:pt x="0" y="0"/>
                  </a:moveTo>
                  <a:lnTo>
                    <a:pt x="3" y="5"/>
                  </a:lnTo>
                  <a:lnTo>
                    <a:pt x="11" y="14"/>
                  </a:lnTo>
                  <a:lnTo>
                    <a:pt x="23" y="28"/>
                  </a:lnTo>
                  <a:lnTo>
                    <a:pt x="37" y="45"/>
                  </a:lnTo>
                  <a:lnTo>
                    <a:pt x="55" y="62"/>
                  </a:lnTo>
                  <a:lnTo>
                    <a:pt x="73" y="77"/>
                  </a:lnTo>
                  <a:lnTo>
                    <a:pt x="94" y="91"/>
                  </a:lnTo>
                  <a:lnTo>
                    <a:pt x="113" y="98"/>
                  </a:lnTo>
                  <a:lnTo>
                    <a:pt x="110" y="98"/>
                  </a:lnTo>
                  <a:lnTo>
                    <a:pt x="101" y="98"/>
                  </a:lnTo>
                  <a:lnTo>
                    <a:pt x="88" y="95"/>
                  </a:lnTo>
                  <a:lnTo>
                    <a:pt x="71" y="89"/>
                  </a:lnTo>
                  <a:lnTo>
                    <a:pt x="54" y="77"/>
                  </a:lnTo>
                  <a:lnTo>
                    <a:pt x="34" y="60"/>
                  </a:lnTo>
                  <a:lnTo>
                    <a:pt x="17" y="34"/>
                  </a:lnTo>
                  <a:lnTo>
                    <a:pt x="0" y="0"/>
                  </a:lnTo>
                  <a:close/>
                </a:path>
              </a:pathLst>
            </a:custGeom>
            <a:solidFill>
              <a:srgbClr val="EA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3" name="Freeform 365"/>
            <p:cNvSpPr>
              <a:spLocks/>
            </p:cNvSpPr>
            <p:nvPr/>
          </p:nvSpPr>
          <p:spPr bwMode="auto">
            <a:xfrm>
              <a:off x="2088" y="1406"/>
              <a:ext cx="100" cy="34"/>
            </a:xfrm>
            <a:custGeom>
              <a:avLst/>
              <a:gdLst>
                <a:gd name="T0" fmla="*/ 300 w 300"/>
                <a:gd name="T1" fmla="*/ 15 h 100"/>
                <a:gd name="T2" fmla="*/ 299 w 300"/>
                <a:gd name="T3" fmla="*/ 16 h 100"/>
                <a:gd name="T4" fmla="*/ 291 w 300"/>
                <a:gd name="T5" fmla="*/ 19 h 100"/>
                <a:gd name="T6" fmla="*/ 282 w 300"/>
                <a:gd name="T7" fmla="*/ 23 h 100"/>
                <a:gd name="T8" fmla="*/ 269 w 300"/>
                <a:gd name="T9" fmla="*/ 29 h 100"/>
                <a:gd name="T10" fmla="*/ 254 w 300"/>
                <a:gd name="T11" fmla="*/ 37 h 100"/>
                <a:gd name="T12" fmla="*/ 235 w 300"/>
                <a:gd name="T13" fmla="*/ 44 h 100"/>
                <a:gd name="T14" fmla="*/ 216 w 300"/>
                <a:gd name="T15" fmla="*/ 52 h 100"/>
                <a:gd name="T16" fmla="*/ 194 w 300"/>
                <a:gd name="T17" fmla="*/ 60 h 100"/>
                <a:gd name="T18" fmla="*/ 172 w 300"/>
                <a:gd name="T19" fmla="*/ 69 h 100"/>
                <a:gd name="T20" fmla="*/ 148 w 300"/>
                <a:gd name="T21" fmla="*/ 77 h 100"/>
                <a:gd name="T22" fmla="*/ 124 w 300"/>
                <a:gd name="T23" fmla="*/ 84 h 100"/>
                <a:gd name="T24" fmla="*/ 101 w 300"/>
                <a:gd name="T25" fmla="*/ 90 h 100"/>
                <a:gd name="T26" fmla="*/ 78 w 300"/>
                <a:gd name="T27" fmla="*/ 94 h 100"/>
                <a:gd name="T28" fmla="*/ 56 w 300"/>
                <a:gd name="T29" fmla="*/ 99 h 100"/>
                <a:gd name="T30" fmla="*/ 35 w 300"/>
                <a:gd name="T31" fmla="*/ 100 h 100"/>
                <a:gd name="T32" fmla="*/ 16 w 300"/>
                <a:gd name="T33" fmla="*/ 99 h 100"/>
                <a:gd name="T34" fmla="*/ 3 w 300"/>
                <a:gd name="T35" fmla="*/ 96 h 100"/>
                <a:gd name="T36" fmla="*/ 0 w 300"/>
                <a:gd name="T37" fmla="*/ 90 h 100"/>
                <a:gd name="T38" fmla="*/ 4 w 300"/>
                <a:gd name="T39" fmla="*/ 83 h 100"/>
                <a:gd name="T40" fmla="*/ 16 w 300"/>
                <a:gd name="T41" fmla="*/ 74 h 100"/>
                <a:gd name="T42" fmla="*/ 32 w 300"/>
                <a:gd name="T43" fmla="*/ 63 h 100"/>
                <a:gd name="T44" fmla="*/ 55 w 300"/>
                <a:gd name="T45" fmla="*/ 52 h 100"/>
                <a:gd name="T46" fmla="*/ 81 w 300"/>
                <a:gd name="T47" fmla="*/ 41 h 100"/>
                <a:gd name="T48" fmla="*/ 109 w 300"/>
                <a:gd name="T49" fmla="*/ 31 h 100"/>
                <a:gd name="T50" fmla="*/ 139 w 300"/>
                <a:gd name="T51" fmla="*/ 20 h 100"/>
                <a:gd name="T52" fmla="*/ 170 w 300"/>
                <a:gd name="T53" fmla="*/ 13 h 100"/>
                <a:gd name="T54" fmla="*/ 200 w 300"/>
                <a:gd name="T55" fmla="*/ 6 h 100"/>
                <a:gd name="T56" fmla="*/ 228 w 300"/>
                <a:gd name="T57" fmla="*/ 1 h 100"/>
                <a:gd name="T58" fmla="*/ 253 w 300"/>
                <a:gd name="T59" fmla="*/ 0 h 100"/>
                <a:gd name="T60" fmla="*/ 274 w 300"/>
                <a:gd name="T61" fmla="*/ 1 h 100"/>
                <a:gd name="T62" fmla="*/ 290 w 300"/>
                <a:gd name="T63" fmla="*/ 6 h 100"/>
                <a:gd name="T64" fmla="*/ 300 w 300"/>
                <a:gd name="T65" fmla="*/ 1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5"/>
                  </a:moveTo>
                  <a:lnTo>
                    <a:pt x="299" y="16"/>
                  </a:lnTo>
                  <a:lnTo>
                    <a:pt x="291" y="19"/>
                  </a:lnTo>
                  <a:lnTo>
                    <a:pt x="282" y="23"/>
                  </a:lnTo>
                  <a:lnTo>
                    <a:pt x="269" y="29"/>
                  </a:lnTo>
                  <a:lnTo>
                    <a:pt x="254" y="37"/>
                  </a:lnTo>
                  <a:lnTo>
                    <a:pt x="235" y="44"/>
                  </a:lnTo>
                  <a:lnTo>
                    <a:pt x="216" y="52"/>
                  </a:lnTo>
                  <a:lnTo>
                    <a:pt x="194" y="60"/>
                  </a:lnTo>
                  <a:lnTo>
                    <a:pt x="172" y="69"/>
                  </a:lnTo>
                  <a:lnTo>
                    <a:pt x="148" y="77"/>
                  </a:lnTo>
                  <a:lnTo>
                    <a:pt x="124" y="84"/>
                  </a:lnTo>
                  <a:lnTo>
                    <a:pt x="101" y="90"/>
                  </a:lnTo>
                  <a:lnTo>
                    <a:pt x="78" y="94"/>
                  </a:lnTo>
                  <a:lnTo>
                    <a:pt x="56" y="99"/>
                  </a:lnTo>
                  <a:lnTo>
                    <a:pt x="35" y="100"/>
                  </a:lnTo>
                  <a:lnTo>
                    <a:pt x="16" y="99"/>
                  </a:lnTo>
                  <a:lnTo>
                    <a:pt x="3" y="96"/>
                  </a:lnTo>
                  <a:lnTo>
                    <a:pt x="0" y="90"/>
                  </a:lnTo>
                  <a:lnTo>
                    <a:pt x="4" y="83"/>
                  </a:lnTo>
                  <a:lnTo>
                    <a:pt x="16" y="74"/>
                  </a:lnTo>
                  <a:lnTo>
                    <a:pt x="32" y="63"/>
                  </a:lnTo>
                  <a:lnTo>
                    <a:pt x="55" y="52"/>
                  </a:lnTo>
                  <a:lnTo>
                    <a:pt x="81" y="41"/>
                  </a:lnTo>
                  <a:lnTo>
                    <a:pt x="109" y="31"/>
                  </a:lnTo>
                  <a:lnTo>
                    <a:pt x="139" y="20"/>
                  </a:lnTo>
                  <a:lnTo>
                    <a:pt x="170" y="13"/>
                  </a:lnTo>
                  <a:lnTo>
                    <a:pt x="200" y="6"/>
                  </a:lnTo>
                  <a:lnTo>
                    <a:pt x="228" y="1"/>
                  </a:lnTo>
                  <a:lnTo>
                    <a:pt x="253" y="0"/>
                  </a:lnTo>
                  <a:lnTo>
                    <a:pt x="274" y="1"/>
                  </a:lnTo>
                  <a:lnTo>
                    <a:pt x="290" y="6"/>
                  </a:lnTo>
                  <a:lnTo>
                    <a:pt x="300"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 name="Freeform 366"/>
            <p:cNvSpPr>
              <a:spLocks/>
            </p:cNvSpPr>
            <p:nvPr/>
          </p:nvSpPr>
          <p:spPr bwMode="auto">
            <a:xfrm>
              <a:off x="2025" y="1394"/>
              <a:ext cx="100" cy="34"/>
            </a:xfrm>
            <a:custGeom>
              <a:avLst/>
              <a:gdLst>
                <a:gd name="T0" fmla="*/ 301 w 301"/>
                <a:gd name="T1" fmla="*/ 17 h 101"/>
                <a:gd name="T2" fmla="*/ 300 w 301"/>
                <a:gd name="T3" fmla="*/ 18 h 101"/>
                <a:gd name="T4" fmla="*/ 292 w 301"/>
                <a:gd name="T5" fmla="*/ 21 h 101"/>
                <a:gd name="T6" fmla="*/ 284 w 301"/>
                <a:gd name="T7" fmla="*/ 25 h 101"/>
                <a:gd name="T8" fmla="*/ 270 w 301"/>
                <a:gd name="T9" fmla="*/ 31 h 101"/>
                <a:gd name="T10" fmla="*/ 254 w 301"/>
                <a:gd name="T11" fmla="*/ 37 h 101"/>
                <a:gd name="T12" fmla="*/ 236 w 301"/>
                <a:gd name="T13" fmla="*/ 46 h 101"/>
                <a:gd name="T14" fmla="*/ 216 w 301"/>
                <a:gd name="T15" fmla="*/ 53 h 101"/>
                <a:gd name="T16" fmla="*/ 195 w 301"/>
                <a:gd name="T17" fmla="*/ 62 h 101"/>
                <a:gd name="T18" fmla="*/ 171 w 301"/>
                <a:gd name="T19" fmla="*/ 70 h 101"/>
                <a:gd name="T20" fmla="*/ 148 w 301"/>
                <a:gd name="T21" fmla="*/ 77 h 101"/>
                <a:gd name="T22" fmla="*/ 124 w 301"/>
                <a:gd name="T23" fmla="*/ 85 h 101"/>
                <a:gd name="T24" fmla="*/ 100 w 301"/>
                <a:gd name="T25" fmla="*/ 90 h 101"/>
                <a:gd name="T26" fmla="*/ 78 w 301"/>
                <a:gd name="T27" fmla="*/ 95 h 101"/>
                <a:gd name="T28" fmla="*/ 56 w 301"/>
                <a:gd name="T29" fmla="*/ 99 h 101"/>
                <a:gd name="T30" fmla="*/ 35 w 301"/>
                <a:gd name="T31" fmla="*/ 101 h 101"/>
                <a:gd name="T32" fmla="*/ 16 w 301"/>
                <a:gd name="T33" fmla="*/ 99 h 101"/>
                <a:gd name="T34" fmla="*/ 3 w 301"/>
                <a:gd name="T35" fmla="*/ 96 h 101"/>
                <a:gd name="T36" fmla="*/ 0 w 301"/>
                <a:gd name="T37" fmla="*/ 90 h 101"/>
                <a:gd name="T38" fmla="*/ 4 w 301"/>
                <a:gd name="T39" fmla="*/ 83 h 101"/>
                <a:gd name="T40" fmla="*/ 16 w 301"/>
                <a:gd name="T41" fmla="*/ 74 h 101"/>
                <a:gd name="T42" fmla="*/ 34 w 301"/>
                <a:gd name="T43" fmla="*/ 64 h 101"/>
                <a:gd name="T44" fmla="*/ 56 w 301"/>
                <a:gd name="T45" fmla="*/ 52 h 101"/>
                <a:gd name="T46" fmla="*/ 81 w 301"/>
                <a:gd name="T47" fmla="*/ 42 h 101"/>
                <a:gd name="T48" fmla="*/ 111 w 301"/>
                <a:gd name="T49" fmla="*/ 31 h 101"/>
                <a:gd name="T50" fmla="*/ 140 w 301"/>
                <a:gd name="T51" fmla="*/ 21 h 101"/>
                <a:gd name="T52" fmla="*/ 171 w 301"/>
                <a:gd name="T53" fmla="*/ 14 h 101"/>
                <a:gd name="T54" fmla="*/ 201 w 301"/>
                <a:gd name="T55" fmla="*/ 6 h 101"/>
                <a:gd name="T56" fmla="*/ 229 w 301"/>
                <a:gd name="T57" fmla="*/ 2 h 101"/>
                <a:gd name="T58" fmla="*/ 254 w 301"/>
                <a:gd name="T59" fmla="*/ 0 h 101"/>
                <a:gd name="T60" fmla="*/ 275 w 301"/>
                <a:gd name="T61" fmla="*/ 2 h 101"/>
                <a:gd name="T62" fmla="*/ 291 w 301"/>
                <a:gd name="T63" fmla="*/ 8 h 101"/>
                <a:gd name="T64" fmla="*/ 301 w 301"/>
                <a:gd name="T65" fmla="*/ 1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101">
                  <a:moveTo>
                    <a:pt x="301" y="17"/>
                  </a:moveTo>
                  <a:lnTo>
                    <a:pt x="300" y="18"/>
                  </a:lnTo>
                  <a:lnTo>
                    <a:pt x="292" y="21"/>
                  </a:lnTo>
                  <a:lnTo>
                    <a:pt x="284" y="25"/>
                  </a:lnTo>
                  <a:lnTo>
                    <a:pt x="270" y="31"/>
                  </a:lnTo>
                  <a:lnTo>
                    <a:pt x="254" y="37"/>
                  </a:lnTo>
                  <a:lnTo>
                    <a:pt x="236" y="46"/>
                  </a:lnTo>
                  <a:lnTo>
                    <a:pt x="216" y="53"/>
                  </a:lnTo>
                  <a:lnTo>
                    <a:pt x="195" y="62"/>
                  </a:lnTo>
                  <a:lnTo>
                    <a:pt x="171" y="70"/>
                  </a:lnTo>
                  <a:lnTo>
                    <a:pt x="148" y="77"/>
                  </a:lnTo>
                  <a:lnTo>
                    <a:pt x="124" y="85"/>
                  </a:lnTo>
                  <a:lnTo>
                    <a:pt x="100" y="90"/>
                  </a:lnTo>
                  <a:lnTo>
                    <a:pt x="78" y="95"/>
                  </a:lnTo>
                  <a:lnTo>
                    <a:pt x="56" y="99"/>
                  </a:lnTo>
                  <a:lnTo>
                    <a:pt x="35" y="101"/>
                  </a:lnTo>
                  <a:lnTo>
                    <a:pt x="16" y="99"/>
                  </a:lnTo>
                  <a:lnTo>
                    <a:pt x="3" y="96"/>
                  </a:lnTo>
                  <a:lnTo>
                    <a:pt x="0" y="90"/>
                  </a:lnTo>
                  <a:lnTo>
                    <a:pt x="4" y="83"/>
                  </a:lnTo>
                  <a:lnTo>
                    <a:pt x="16" y="74"/>
                  </a:lnTo>
                  <a:lnTo>
                    <a:pt x="34" y="64"/>
                  </a:lnTo>
                  <a:lnTo>
                    <a:pt x="56" y="52"/>
                  </a:lnTo>
                  <a:lnTo>
                    <a:pt x="81" y="42"/>
                  </a:lnTo>
                  <a:lnTo>
                    <a:pt x="111" y="31"/>
                  </a:lnTo>
                  <a:lnTo>
                    <a:pt x="140" y="21"/>
                  </a:lnTo>
                  <a:lnTo>
                    <a:pt x="171" y="14"/>
                  </a:lnTo>
                  <a:lnTo>
                    <a:pt x="201" y="6"/>
                  </a:lnTo>
                  <a:lnTo>
                    <a:pt x="229" y="2"/>
                  </a:lnTo>
                  <a:lnTo>
                    <a:pt x="254" y="0"/>
                  </a:lnTo>
                  <a:lnTo>
                    <a:pt x="275" y="2"/>
                  </a:lnTo>
                  <a:lnTo>
                    <a:pt x="291" y="8"/>
                  </a:lnTo>
                  <a:lnTo>
                    <a:pt x="301" y="17"/>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5" name="Freeform 367"/>
            <p:cNvSpPr>
              <a:spLocks/>
            </p:cNvSpPr>
            <p:nvPr/>
          </p:nvSpPr>
          <p:spPr bwMode="auto">
            <a:xfrm>
              <a:off x="1962" y="1383"/>
              <a:ext cx="100" cy="33"/>
            </a:xfrm>
            <a:custGeom>
              <a:avLst/>
              <a:gdLst>
                <a:gd name="T0" fmla="*/ 301 w 301"/>
                <a:gd name="T1" fmla="*/ 15 h 99"/>
                <a:gd name="T2" fmla="*/ 299 w 301"/>
                <a:gd name="T3" fmla="*/ 16 h 99"/>
                <a:gd name="T4" fmla="*/ 292 w 301"/>
                <a:gd name="T5" fmla="*/ 19 h 99"/>
                <a:gd name="T6" fmla="*/ 283 w 301"/>
                <a:gd name="T7" fmla="*/ 24 h 99"/>
                <a:gd name="T8" fmla="*/ 269 w 301"/>
                <a:gd name="T9" fmla="*/ 30 h 99"/>
                <a:gd name="T10" fmla="*/ 253 w 301"/>
                <a:gd name="T11" fmla="*/ 36 h 99"/>
                <a:gd name="T12" fmla="*/ 235 w 301"/>
                <a:gd name="T13" fmla="*/ 45 h 99"/>
                <a:gd name="T14" fmla="*/ 216 w 301"/>
                <a:gd name="T15" fmla="*/ 52 h 99"/>
                <a:gd name="T16" fmla="*/ 194 w 301"/>
                <a:gd name="T17" fmla="*/ 61 h 99"/>
                <a:gd name="T18" fmla="*/ 172 w 301"/>
                <a:gd name="T19" fmla="*/ 68 h 99"/>
                <a:gd name="T20" fmla="*/ 148 w 301"/>
                <a:gd name="T21" fmla="*/ 77 h 99"/>
                <a:gd name="T22" fmla="*/ 124 w 301"/>
                <a:gd name="T23" fmla="*/ 83 h 99"/>
                <a:gd name="T24" fmla="*/ 101 w 301"/>
                <a:gd name="T25" fmla="*/ 90 h 99"/>
                <a:gd name="T26" fmla="*/ 77 w 301"/>
                <a:gd name="T27" fmla="*/ 95 h 99"/>
                <a:gd name="T28" fmla="*/ 56 w 301"/>
                <a:gd name="T29" fmla="*/ 98 h 99"/>
                <a:gd name="T30" fmla="*/ 36 w 301"/>
                <a:gd name="T31" fmla="*/ 99 h 99"/>
                <a:gd name="T32" fmla="*/ 16 w 301"/>
                <a:gd name="T33" fmla="*/ 99 h 99"/>
                <a:gd name="T34" fmla="*/ 3 w 301"/>
                <a:gd name="T35" fmla="*/ 96 h 99"/>
                <a:gd name="T36" fmla="*/ 0 w 301"/>
                <a:gd name="T37" fmla="*/ 90 h 99"/>
                <a:gd name="T38" fmla="*/ 5 w 301"/>
                <a:gd name="T39" fmla="*/ 83 h 99"/>
                <a:gd name="T40" fmla="*/ 16 w 301"/>
                <a:gd name="T41" fmla="*/ 74 h 99"/>
                <a:gd name="T42" fmla="*/ 34 w 301"/>
                <a:gd name="T43" fmla="*/ 64 h 99"/>
                <a:gd name="T44" fmla="*/ 56 w 301"/>
                <a:gd name="T45" fmla="*/ 52 h 99"/>
                <a:gd name="T46" fmla="*/ 82 w 301"/>
                <a:gd name="T47" fmla="*/ 42 h 99"/>
                <a:gd name="T48" fmla="*/ 110 w 301"/>
                <a:gd name="T49" fmla="*/ 31 h 99"/>
                <a:gd name="T50" fmla="*/ 141 w 301"/>
                <a:gd name="T51" fmla="*/ 21 h 99"/>
                <a:gd name="T52" fmla="*/ 170 w 301"/>
                <a:gd name="T53" fmla="*/ 14 h 99"/>
                <a:gd name="T54" fmla="*/ 200 w 301"/>
                <a:gd name="T55" fmla="*/ 6 h 99"/>
                <a:gd name="T56" fmla="*/ 228 w 301"/>
                <a:gd name="T57" fmla="*/ 2 h 99"/>
                <a:gd name="T58" fmla="*/ 253 w 301"/>
                <a:gd name="T59" fmla="*/ 0 h 99"/>
                <a:gd name="T60" fmla="*/ 275 w 301"/>
                <a:gd name="T61" fmla="*/ 2 h 99"/>
                <a:gd name="T62" fmla="*/ 290 w 301"/>
                <a:gd name="T63" fmla="*/ 6 h 99"/>
                <a:gd name="T64" fmla="*/ 301 w 301"/>
                <a:gd name="T6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99">
                  <a:moveTo>
                    <a:pt x="301" y="15"/>
                  </a:moveTo>
                  <a:lnTo>
                    <a:pt x="299" y="16"/>
                  </a:lnTo>
                  <a:lnTo>
                    <a:pt x="292" y="19"/>
                  </a:lnTo>
                  <a:lnTo>
                    <a:pt x="283" y="24"/>
                  </a:lnTo>
                  <a:lnTo>
                    <a:pt x="269" y="30"/>
                  </a:lnTo>
                  <a:lnTo>
                    <a:pt x="253" y="36"/>
                  </a:lnTo>
                  <a:lnTo>
                    <a:pt x="235" y="45"/>
                  </a:lnTo>
                  <a:lnTo>
                    <a:pt x="216" y="52"/>
                  </a:lnTo>
                  <a:lnTo>
                    <a:pt x="194" y="61"/>
                  </a:lnTo>
                  <a:lnTo>
                    <a:pt x="172" y="68"/>
                  </a:lnTo>
                  <a:lnTo>
                    <a:pt x="148" y="77"/>
                  </a:lnTo>
                  <a:lnTo>
                    <a:pt x="124" y="83"/>
                  </a:lnTo>
                  <a:lnTo>
                    <a:pt x="101" y="90"/>
                  </a:lnTo>
                  <a:lnTo>
                    <a:pt x="77" y="95"/>
                  </a:lnTo>
                  <a:lnTo>
                    <a:pt x="56" y="98"/>
                  </a:lnTo>
                  <a:lnTo>
                    <a:pt x="36" y="99"/>
                  </a:lnTo>
                  <a:lnTo>
                    <a:pt x="16" y="99"/>
                  </a:lnTo>
                  <a:lnTo>
                    <a:pt x="3" y="96"/>
                  </a:lnTo>
                  <a:lnTo>
                    <a:pt x="0" y="90"/>
                  </a:lnTo>
                  <a:lnTo>
                    <a:pt x="5" y="83"/>
                  </a:lnTo>
                  <a:lnTo>
                    <a:pt x="16" y="74"/>
                  </a:lnTo>
                  <a:lnTo>
                    <a:pt x="34" y="64"/>
                  </a:lnTo>
                  <a:lnTo>
                    <a:pt x="56" y="52"/>
                  </a:lnTo>
                  <a:lnTo>
                    <a:pt x="82" y="42"/>
                  </a:lnTo>
                  <a:lnTo>
                    <a:pt x="110" y="31"/>
                  </a:lnTo>
                  <a:lnTo>
                    <a:pt x="141" y="21"/>
                  </a:lnTo>
                  <a:lnTo>
                    <a:pt x="170" y="14"/>
                  </a:lnTo>
                  <a:lnTo>
                    <a:pt x="200" y="6"/>
                  </a:lnTo>
                  <a:lnTo>
                    <a:pt x="228" y="2"/>
                  </a:lnTo>
                  <a:lnTo>
                    <a:pt x="253" y="0"/>
                  </a:lnTo>
                  <a:lnTo>
                    <a:pt x="275" y="2"/>
                  </a:lnTo>
                  <a:lnTo>
                    <a:pt x="290" y="6"/>
                  </a:lnTo>
                  <a:lnTo>
                    <a:pt x="301" y="15"/>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6" name="Freeform 368"/>
            <p:cNvSpPr>
              <a:spLocks/>
            </p:cNvSpPr>
            <p:nvPr/>
          </p:nvSpPr>
          <p:spPr bwMode="auto">
            <a:xfrm>
              <a:off x="1899" y="1371"/>
              <a:ext cx="100" cy="34"/>
            </a:xfrm>
            <a:custGeom>
              <a:avLst/>
              <a:gdLst>
                <a:gd name="T0" fmla="*/ 300 w 300"/>
                <a:gd name="T1" fmla="*/ 16 h 100"/>
                <a:gd name="T2" fmla="*/ 299 w 300"/>
                <a:gd name="T3" fmla="*/ 17 h 100"/>
                <a:gd name="T4" fmla="*/ 291 w 300"/>
                <a:gd name="T5" fmla="*/ 20 h 100"/>
                <a:gd name="T6" fmla="*/ 282 w 300"/>
                <a:gd name="T7" fmla="*/ 25 h 100"/>
                <a:gd name="T8" fmla="*/ 269 w 300"/>
                <a:gd name="T9" fmla="*/ 31 h 100"/>
                <a:gd name="T10" fmla="*/ 253 w 300"/>
                <a:gd name="T11" fmla="*/ 37 h 100"/>
                <a:gd name="T12" fmla="*/ 235 w 300"/>
                <a:gd name="T13" fmla="*/ 46 h 100"/>
                <a:gd name="T14" fmla="*/ 216 w 300"/>
                <a:gd name="T15" fmla="*/ 53 h 100"/>
                <a:gd name="T16" fmla="*/ 194 w 300"/>
                <a:gd name="T17" fmla="*/ 62 h 100"/>
                <a:gd name="T18" fmla="*/ 171 w 300"/>
                <a:gd name="T19" fmla="*/ 69 h 100"/>
                <a:gd name="T20" fmla="*/ 148 w 300"/>
                <a:gd name="T21" fmla="*/ 78 h 100"/>
                <a:gd name="T22" fmla="*/ 124 w 300"/>
                <a:gd name="T23" fmla="*/ 84 h 100"/>
                <a:gd name="T24" fmla="*/ 100 w 300"/>
                <a:gd name="T25" fmla="*/ 91 h 100"/>
                <a:gd name="T26" fmla="*/ 77 w 300"/>
                <a:gd name="T27" fmla="*/ 96 h 100"/>
                <a:gd name="T28" fmla="*/ 56 w 300"/>
                <a:gd name="T29" fmla="*/ 99 h 100"/>
                <a:gd name="T30" fmla="*/ 35 w 300"/>
                <a:gd name="T31" fmla="*/ 100 h 100"/>
                <a:gd name="T32" fmla="*/ 16 w 300"/>
                <a:gd name="T33" fmla="*/ 100 h 100"/>
                <a:gd name="T34" fmla="*/ 3 w 300"/>
                <a:gd name="T35" fmla="*/ 97 h 100"/>
                <a:gd name="T36" fmla="*/ 0 w 300"/>
                <a:gd name="T37" fmla="*/ 91 h 100"/>
                <a:gd name="T38" fmla="*/ 4 w 300"/>
                <a:gd name="T39" fmla="*/ 84 h 100"/>
                <a:gd name="T40" fmla="*/ 16 w 300"/>
                <a:gd name="T41" fmla="*/ 74 h 100"/>
                <a:gd name="T42" fmla="*/ 34 w 300"/>
                <a:gd name="T43" fmla="*/ 63 h 100"/>
                <a:gd name="T44" fmla="*/ 56 w 300"/>
                <a:gd name="T45" fmla="*/ 53 h 100"/>
                <a:gd name="T46" fmla="*/ 81 w 300"/>
                <a:gd name="T47" fmla="*/ 43 h 100"/>
                <a:gd name="T48" fmla="*/ 109 w 300"/>
                <a:gd name="T49" fmla="*/ 31 h 100"/>
                <a:gd name="T50" fmla="*/ 140 w 300"/>
                <a:gd name="T51" fmla="*/ 22 h 100"/>
                <a:gd name="T52" fmla="*/ 170 w 300"/>
                <a:gd name="T53" fmla="*/ 13 h 100"/>
                <a:gd name="T54" fmla="*/ 200 w 300"/>
                <a:gd name="T55" fmla="*/ 7 h 100"/>
                <a:gd name="T56" fmla="*/ 228 w 300"/>
                <a:gd name="T57" fmla="*/ 3 h 100"/>
                <a:gd name="T58" fmla="*/ 253 w 300"/>
                <a:gd name="T59" fmla="*/ 0 h 100"/>
                <a:gd name="T60" fmla="*/ 275 w 300"/>
                <a:gd name="T61" fmla="*/ 1 h 100"/>
                <a:gd name="T62" fmla="*/ 290 w 300"/>
                <a:gd name="T63" fmla="*/ 7 h 100"/>
                <a:gd name="T64" fmla="*/ 300 w 300"/>
                <a:gd name="T65"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0" h="100">
                  <a:moveTo>
                    <a:pt x="300" y="16"/>
                  </a:moveTo>
                  <a:lnTo>
                    <a:pt x="299" y="17"/>
                  </a:lnTo>
                  <a:lnTo>
                    <a:pt x="291" y="20"/>
                  </a:lnTo>
                  <a:lnTo>
                    <a:pt x="282" y="25"/>
                  </a:lnTo>
                  <a:lnTo>
                    <a:pt x="269" y="31"/>
                  </a:lnTo>
                  <a:lnTo>
                    <a:pt x="253" y="37"/>
                  </a:lnTo>
                  <a:lnTo>
                    <a:pt x="235" y="46"/>
                  </a:lnTo>
                  <a:lnTo>
                    <a:pt x="216" y="53"/>
                  </a:lnTo>
                  <a:lnTo>
                    <a:pt x="194" y="62"/>
                  </a:lnTo>
                  <a:lnTo>
                    <a:pt x="171" y="69"/>
                  </a:lnTo>
                  <a:lnTo>
                    <a:pt x="148" y="78"/>
                  </a:lnTo>
                  <a:lnTo>
                    <a:pt x="124" y="84"/>
                  </a:lnTo>
                  <a:lnTo>
                    <a:pt x="100" y="91"/>
                  </a:lnTo>
                  <a:lnTo>
                    <a:pt x="77" y="96"/>
                  </a:lnTo>
                  <a:lnTo>
                    <a:pt x="56" y="99"/>
                  </a:lnTo>
                  <a:lnTo>
                    <a:pt x="35" y="100"/>
                  </a:lnTo>
                  <a:lnTo>
                    <a:pt x="16" y="100"/>
                  </a:lnTo>
                  <a:lnTo>
                    <a:pt x="3" y="97"/>
                  </a:lnTo>
                  <a:lnTo>
                    <a:pt x="0" y="91"/>
                  </a:lnTo>
                  <a:lnTo>
                    <a:pt x="4" y="84"/>
                  </a:lnTo>
                  <a:lnTo>
                    <a:pt x="16" y="74"/>
                  </a:lnTo>
                  <a:lnTo>
                    <a:pt x="34" y="63"/>
                  </a:lnTo>
                  <a:lnTo>
                    <a:pt x="56" y="53"/>
                  </a:lnTo>
                  <a:lnTo>
                    <a:pt x="81" y="43"/>
                  </a:lnTo>
                  <a:lnTo>
                    <a:pt x="109" y="31"/>
                  </a:lnTo>
                  <a:lnTo>
                    <a:pt x="140" y="22"/>
                  </a:lnTo>
                  <a:lnTo>
                    <a:pt x="170" y="13"/>
                  </a:lnTo>
                  <a:lnTo>
                    <a:pt x="200" y="7"/>
                  </a:lnTo>
                  <a:lnTo>
                    <a:pt x="228" y="3"/>
                  </a:lnTo>
                  <a:lnTo>
                    <a:pt x="253" y="0"/>
                  </a:lnTo>
                  <a:lnTo>
                    <a:pt x="275" y="1"/>
                  </a:lnTo>
                  <a:lnTo>
                    <a:pt x="290" y="7"/>
                  </a:lnTo>
                  <a:lnTo>
                    <a:pt x="300" y="16"/>
                  </a:lnTo>
                  <a:close/>
                </a:path>
              </a:pathLst>
            </a:custGeom>
            <a:solidFill>
              <a:srgbClr val="4F70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Tree>
    <p:extLst>
      <p:ext uri="{BB962C8B-B14F-4D97-AF65-F5344CB8AC3E}">
        <p14:creationId xmlns:p14="http://schemas.microsoft.com/office/powerpoint/2010/main" val="11403383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There are three Linked-Site Cost Rules</a:t>
            </a:r>
          </a:p>
          <a:p>
            <a:pPr lvl="1"/>
            <a:r>
              <a:rPr lang="en-US" dirty="0" smtClean="0">
                <a:latin typeface="Century Gothic" panose="020B0502020202020204" pitchFamily="34" charset="0"/>
              </a:rPr>
              <a:t>Inventory </a:t>
            </a:r>
            <a:r>
              <a:rPr lang="en-US" dirty="0">
                <a:latin typeface="Century Gothic" panose="020B0502020202020204" pitchFamily="34" charset="0"/>
              </a:rPr>
              <a:t>Site </a:t>
            </a:r>
            <a:endParaRPr lang="en-US" dirty="0" smtClean="0">
              <a:latin typeface="Century Gothic" panose="020B0502020202020204" pitchFamily="34" charset="0"/>
            </a:endParaRPr>
          </a:p>
          <a:p>
            <a:pPr lvl="1"/>
            <a:r>
              <a:rPr lang="en-US" dirty="0" smtClean="0">
                <a:latin typeface="Century Gothic" panose="020B0502020202020204" pitchFamily="34" charset="0"/>
              </a:rPr>
              <a:t>Item </a:t>
            </a:r>
            <a:r>
              <a:rPr lang="en-US" dirty="0">
                <a:latin typeface="Century Gothic" panose="020B0502020202020204" pitchFamily="34" charset="0"/>
              </a:rPr>
              <a:t>Master Site</a:t>
            </a:r>
          </a:p>
          <a:p>
            <a:pPr lvl="1"/>
            <a:r>
              <a:rPr lang="en-US" dirty="0">
                <a:latin typeface="Century Gothic" panose="020B0502020202020204" pitchFamily="34" charset="0"/>
              </a:rPr>
              <a:t>User specified site</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Cost Management</a:t>
            </a:r>
          </a:p>
        </p:txBody>
      </p:sp>
      <p:sp>
        <p:nvSpPr>
          <p:cNvPr id="5" name="myTitle"/>
          <p:cNvSpPr>
            <a:spLocks noGrp="1"/>
          </p:cNvSpPr>
          <p:nvPr>
            <p:ph type="title"/>
          </p:nvPr>
        </p:nvSpPr>
        <p:spPr/>
        <p:txBody>
          <a:bodyPr/>
          <a:lstStyle/>
          <a:p>
            <a:r>
              <a:rPr lang="en-US" dirty="0">
                <a:latin typeface="Century Gothic" panose="020B0502020202020204" pitchFamily="34" charset="0"/>
              </a:rPr>
              <a:t>Linked-Site </a:t>
            </a:r>
            <a:r>
              <a:rPr lang="en-US" dirty="0" smtClean="0">
                <a:latin typeface="Century Gothic" panose="020B0502020202020204" pitchFamily="34" charset="0"/>
              </a:rPr>
              <a:t>Costing Rules</a:t>
            </a:r>
            <a:endParaRPr lang="en-US" b="0" dirty="0">
              <a:latin typeface="Century Gothic" panose="020B0502020202020204" pitchFamily="34" charset="0"/>
            </a:endParaRPr>
          </a:p>
        </p:txBody>
      </p:sp>
    </p:spTree>
    <p:extLst>
      <p:ext uri="{BB962C8B-B14F-4D97-AF65-F5344CB8AC3E}">
        <p14:creationId xmlns:p14="http://schemas.microsoft.com/office/powerpoint/2010/main" val="20790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6683</TotalTime>
  <Words>9329</Words>
  <Application>Microsoft Office PowerPoint</Application>
  <PresentationFormat>Widescreen</PresentationFormat>
  <Paragraphs>841</Paragraphs>
  <Slides>54</Slides>
  <Notes>54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宋体</vt:lpstr>
      <vt:lpstr>Arial</vt:lpstr>
      <vt:lpstr>Century Gothic</vt:lpstr>
      <vt:lpstr>Times New Roman</vt:lpstr>
      <vt:lpstr>Webdings</vt:lpstr>
      <vt:lpstr>QAD 2019</vt:lpstr>
      <vt:lpstr>Cost Management</vt:lpstr>
      <vt:lpstr>Overview</vt:lpstr>
      <vt:lpstr>Cost Management</vt:lpstr>
      <vt:lpstr>Create Multiple Cost Sets</vt:lpstr>
      <vt:lpstr>Multiple Cost Sets and Sites</vt:lpstr>
      <vt:lpstr>Multi-Site Cost Considerations</vt:lpstr>
      <vt:lpstr>Linked Site Costing</vt:lpstr>
      <vt:lpstr>Linked Site Costing Example</vt:lpstr>
      <vt:lpstr>Linked-Site Costing Rules</vt:lpstr>
      <vt:lpstr>Linked-Site Costing Rules</vt:lpstr>
      <vt:lpstr>Items GL Cost Source Site</vt:lpstr>
      <vt:lpstr>Effect of Linking on Product Structure Cost Rollups</vt:lpstr>
      <vt:lpstr>Effect of Linking on Routing Cost Rollups</vt:lpstr>
      <vt:lpstr>Multi-Element Costing</vt:lpstr>
      <vt:lpstr>Cost Category Translations</vt:lpstr>
      <vt:lpstr>Multi-Element Costing: Set-Up</vt:lpstr>
      <vt:lpstr>Cost Elements</vt:lpstr>
      <vt:lpstr>Enter Costs Manually </vt:lpstr>
      <vt:lpstr>Let System Calculate Costs</vt:lpstr>
      <vt:lpstr>Routing Cost Roll-Up</vt:lpstr>
      <vt:lpstr>Product Structure Cost Roll-Up</vt:lpstr>
      <vt:lpstr>Cost Reporting</vt:lpstr>
      <vt:lpstr>Product Structure Costs</vt:lpstr>
      <vt:lpstr>Cost Simulation</vt:lpstr>
      <vt:lpstr>Cost Simulation Process</vt:lpstr>
      <vt:lpstr>Add Simulation Cost Set</vt:lpstr>
      <vt:lpstr>Copy Existing Cost Set</vt:lpstr>
      <vt:lpstr>Modify Cost Elements</vt:lpstr>
      <vt:lpstr>Simulation Cost Update</vt:lpstr>
      <vt:lpstr>Modify Work Center Rates</vt:lpstr>
      <vt:lpstr>Modify Subcontract Costs</vt:lpstr>
      <vt:lpstr>Work Center Rate Update by Percentage</vt:lpstr>
      <vt:lpstr>Copy Costs From Another Source</vt:lpstr>
      <vt:lpstr>Simulation Routing Cost Roll-Up</vt:lpstr>
      <vt:lpstr>Simulation Structure Cost Roll-Up</vt:lpstr>
      <vt:lpstr>Cost Set Report</vt:lpstr>
      <vt:lpstr>Comparative Cost Set Report </vt:lpstr>
      <vt:lpstr>Cost Update</vt:lpstr>
      <vt:lpstr>Verify Changes</vt:lpstr>
      <vt:lpstr>Historical Cost Sets</vt:lpstr>
      <vt:lpstr>Cost Planning Process</vt:lpstr>
      <vt:lpstr>Create New Cost Set for Planning</vt:lpstr>
      <vt:lpstr>Create Cost Plan</vt:lpstr>
      <vt:lpstr>Copy Cost Set as Baseline</vt:lpstr>
      <vt:lpstr>Change Baseline to Fit Plan </vt:lpstr>
      <vt:lpstr>Activate Cost Set</vt:lpstr>
      <vt:lpstr>Revalue WIP</vt:lpstr>
      <vt:lpstr>Revalue Sales Orders</vt:lpstr>
      <vt:lpstr>See Effects in MSS and MRP Summary</vt:lpstr>
      <vt:lpstr>Review</vt:lpstr>
      <vt:lpstr>Mastery Question – Yes No</vt:lpstr>
      <vt:lpstr>Mastery Question – All That Apply</vt:lpstr>
      <vt:lpstr>Mastery Question – All That Apply</vt:lpstr>
      <vt:lpstr>Exercise: Cost Management</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134</cp:revision>
  <dcterms:created xsi:type="dcterms:W3CDTF">2021-05-06T02:16:55Z</dcterms:created>
  <dcterms:modified xsi:type="dcterms:W3CDTF">2021-09-18T06:49:46Z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